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40"/>
  </p:notesMasterIdLst>
  <p:handoutMasterIdLst>
    <p:handoutMasterId r:id="rId41"/>
  </p:handoutMasterIdLst>
  <p:sldIdLst>
    <p:sldId id="256" r:id="rId3"/>
    <p:sldId id="283" r:id="rId4"/>
    <p:sldId id="284" r:id="rId5"/>
    <p:sldId id="285" r:id="rId6"/>
    <p:sldId id="365" r:id="rId7"/>
    <p:sldId id="366" r:id="rId8"/>
    <p:sldId id="349" r:id="rId9"/>
    <p:sldId id="367" r:id="rId10"/>
    <p:sldId id="350" r:id="rId11"/>
    <p:sldId id="352" r:id="rId12"/>
    <p:sldId id="353" r:id="rId13"/>
    <p:sldId id="351" r:id="rId14"/>
    <p:sldId id="337" r:id="rId15"/>
    <p:sldId id="286" r:id="rId16"/>
    <p:sldId id="287" r:id="rId17"/>
    <p:sldId id="345" r:id="rId18"/>
    <p:sldId id="338" r:id="rId19"/>
    <p:sldId id="328" r:id="rId20"/>
    <p:sldId id="290" r:id="rId21"/>
    <p:sldId id="346" r:id="rId22"/>
    <p:sldId id="292" r:id="rId23"/>
    <p:sldId id="354" r:id="rId24"/>
    <p:sldId id="293" r:id="rId25"/>
    <p:sldId id="355" r:id="rId26"/>
    <p:sldId id="347" r:id="rId27"/>
    <p:sldId id="356" r:id="rId28"/>
    <p:sldId id="357" r:id="rId29"/>
    <p:sldId id="358" r:id="rId30"/>
    <p:sldId id="344" r:id="rId31"/>
    <p:sldId id="295" r:id="rId32"/>
    <p:sldId id="296" r:id="rId33"/>
    <p:sldId id="348" r:id="rId34"/>
    <p:sldId id="298" r:id="rId35"/>
    <p:sldId id="359" r:id="rId36"/>
    <p:sldId id="362" r:id="rId37"/>
    <p:sldId id="361" r:id="rId38"/>
    <p:sldId id="364" r:id="rId39"/>
  </p:sldIdLst>
  <p:sldSz cx="9144000" cy="6858000" type="screen4x3"/>
  <p:notesSz cx="6858000" cy="9144000"/>
  <p:defaultTextStyle>
    <a:defPPr>
      <a:defRPr lang="en-US"/>
    </a:defPPr>
    <a:lvl1pPr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5pPr>
    <a:lvl6pPr marL="2286000" algn="l" defTabSz="914400" rtl="0" eaLnBrk="1" latinLnBrk="0" hangingPunct="1">
      <a:defRPr sz="3600" b="1" kern="1200">
        <a:solidFill>
          <a:schemeClr val="tx1"/>
        </a:solidFill>
        <a:latin typeface="Arial" panose="020B0604020202020204" pitchFamily="34" charset="0"/>
        <a:ea typeface="+mn-ea"/>
        <a:cs typeface="+mn-cs"/>
      </a:defRPr>
    </a:lvl6pPr>
    <a:lvl7pPr marL="2743200" algn="l" defTabSz="914400" rtl="0" eaLnBrk="1" latinLnBrk="0" hangingPunct="1">
      <a:defRPr sz="3600" b="1" kern="1200">
        <a:solidFill>
          <a:schemeClr val="tx1"/>
        </a:solidFill>
        <a:latin typeface="Arial" panose="020B0604020202020204" pitchFamily="34" charset="0"/>
        <a:ea typeface="+mn-ea"/>
        <a:cs typeface="+mn-cs"/>
      </a:defRPr>
    </a:lvl7pPr>
    <a:lvl8pPr marL="3200400" algn="l" defTabSz="914400" rtl="0" eaLnBrk="1" latinLnBrk="0" hangingPunct="1">
      <a:defRPr sz="3600" b="1" kern="1200">
        <a:solidFill>
          <a:schemeClr val="tx1"/>
        </a:solidFill>
        <a:latin typeface="Arial" panose="020B0604020202020204" pitchFamily="34" charset="0"/>
        <a:ea typeface="+mn-ea"/>
        <a:cs typeface="+mn-cs"/>
      </a:defRPr>
    </a:lvl8pPr>
    <a:lvl9pPr marL="3657600" algn="l" defTabSz="914400" rtl="0" eaLnBrk="1" latinLnBrk="0" hangingPunct="1">
      <a:defRPr sz="36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2B200"/>
    <a:srgbClr val="014A01"/>
    <a:srgbClr val="380069"/>
    <a:srgbClr val="000000"/>
    <a:srgbClr val="A75151"/>
    <a:srgbClr val="73EFF7"/>
    <a:srgbClr val="D93192"/>
    <a:srgbClr val="C27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02" autoAdjust="0"/>
    <p:restoredTop sz="90929"/>
  </p:normalViewPr>
  <p:slideViewPr>
    <p:cSldViewPr>
      <p:cViewPr varScale="1">
        <p:scale>
          <a:sx n="73" d="100"/>
          <a:sy n="73" d="100"/>
        </p:scale>
        <p:origin x="53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154"/>
    </p:cViewPr>
  </p:sorterViewPr>
  <p:notesViewPr>
    <p:cSldViewPr>
      <p:cViewPr>
        <p:scale>
          <a:sx n="66" d="100"/>
          <a:sy n="66" d="100"/>
        </p:scale>
        <p:origin x="-142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ChangeArrowheads="1"/>
          </p:cNvSpPr>
          <p:nvPr/>
        </p:nvSpPr>
        <p:spPr bwMode="auto">
          <a:xfrm>
            <a:off x="3154363" y="8589963"/>
            <a:ext cx="631825" cy="271462"/>
          </a:xfrm>
          <a:prstGeom prst="rect">
            <a:avLst/>
          </a:prstGeom>
          <a:noFill/>
          <a:ln w="12700">
            <a:noFill/>
            <a:miter lim="800000"/>
            <a:headEnd/>
            <a:tailEnd/>
          </a:ln>
          <a:effectLst/>
        </p:spPr>
        <p:txBody>
          <a:bodyPr wrap="none" lIns="90488" tIns="44450" rIns="90488" bIns="44450">
            <a:spAutoFit/>
          </a:bodyPr>
          <a:lstStyle>
            <a:lvl1pPr>
              <a:defRPr sz="3600" b="1">
                <a:solidFill>
                  <a:schemeClr val="tx1"/>
                </a:solidFill>
                <a:latin typeface="Arial" panose="020B0604020202020204" pitchFamily="34" charset="0"/>
              </a:defRPr>
            </a:lvl1pPr>
            <a:lvl2pPr marL="742950" indent="-285750">
              <a:defRPr sz="3600" b="1">
                <a:solidFill>
                  <a:schemeClr val="tx1"/>
                </a:solidFill>
                <a:latin typeface="Arial" panose="020B0604020202020204" pitchFamily="34" charset="0"/>
              </a:defRPr>
            </a:lvl2pPr>
            <a:lvl3pPr marL="1143000" indent="-228600">
              <a:defRPr sz="3600" b="1">
                <a:solidFill>
                  <a:schemeClr val="tx1"/>
                </a:solidFill>
                <a:latin typeface="Arial" panose="020B0604020202020204" pitchFamily="34" charset="0"/>
              </a:defRPr>
            </a:lvl3pPr>
            <a:lvl4pPr marL="1600200" indent="-228600">
              <a:defRPr sz="3600" b="1">
                <a:solidFill>
                  <a:schemeClr val="tx1"/>
                </a:solidFill>
                <a:latin typeface="Arial" panose="020B0604020202020204" pitchFamily="34" charset="0"/>
              </a:defRPr>
            </a:lvl4pPr>
            <a:lvl5pPr marL="2057400" indent="-228600">
              <a:defRPr sz="3600" b="1">
                <a:solidFill>
                  <a:schemeClr val="tx1"/>
                </a:solidFill>
                <a:latin typeface="Arial" panose="020B0604020202020204" pitchFamily="34" charset="0"/>
              </a:defRPr>
            </a:lvl5pPr>
            <a:lvl6pPr marL="2514600" indent="-228600" eaLnBrk="0" fontAlgn="base" hangingPunct="0">
              <a:spcBef>
                <a:spcPct val="0"/>
              </a:spcBef>
              <a:spcAft>
                <a:spcPct val="0"/>
              </a:spcAft>
              <a:defRPr sz="3600" b="1">
                <a:solidFill>
                  <a:schemeClr val="tx1"/>
                </a:solidFill>
                <a:latin typeface="Arial" panose="020B0604020202020204" pitchFamily="34" charset="0"/>
              </a:defRPr>
            </a:lvl6pPr>
            <a:lvl7pPr marL="2971800" indent="-228600" eaLnBrk="0" fontAlgn="base" hangingPunct="0">
              <a:spcBef>
                <a:spcPct val="0"/>
              </a:spcBef>
              <a:spcAft>
                <a:spcPct val="0"/>
              </a:spcAft>
              <a:defRPr sz="3600" b="1">
                <a:solidFill>
                  <a:schemeClr val="tx1"/>
                </a:solidFill>
                <a:latin typeface="Arial" panose="020B0604020202020204" pitchFamily="34" charset="0"/>
              </a:defRPr>
            </a:lvl7pPr>
            <a:lvl8pPr marL="3429000" indent="-228600" eaLnBrk="0" fontAlgn="base" hangingPunct="0">
              <a:spcBef>
                <a:spcPct val="0"/>
              </a:spcBef>
              <a:spcAft>
                <a:spcPct val="0"/>
              </a:spcAft>
              <a:defRPr sz="3600" b="1">
                <a:solidFill>
                  <a:schemeClr val="tx1"/>
                </a:solidFill>
                <a:latin typeface="Arial" panose="020B0604020202020204" pitchFamily="34" charset="0"/>
              </a:defRPr>
            </a:lvl8pPr>
            <a:lvl9pPr marL="3886200" indent="-228600" eaLnBrk="0" fontAlgn="base" hangingPunct="0">
              <a:spcBef>
                <a:spcPct val="0"/>
              </a:spcBef>
              <a:spcAft>
                <a:spcPct val="0"/>
              </a:spcAft>
              <a:defRPr sz="3600" b="1">
                <a:solidFill>
                  <a:schemeClr val="tx1"/>
                </a:solidFill>
                <a:latin typeface="Arial" panose="020B0604020202020204" pitchFamily="34" charset="0"/>
              </a:defRPr>
            </a:lvl9pPr>
          </a:lstStyle>
          <a:p>
            <a:pPr>
              <a:defRPr/>
            </a:pPr>
            <a:r>
              <a:rPr lang="en-US" altLang="en-US" sz="1200" b="0" smtClean="0"/>
              <a:t>III - </a:t>
            </a:r>
            <a:fld id="{39684601-6806-4D6A-B488-B2AA91DB3E8B}" type="slidenum">
              <a:rPr lang="en-US" altLang="en-US" sz="1200" b="0" smtClean="0"/>
              <a:pPr>
                <a:defRPr/>
              </a:pPr>
              <a:t>‹#›</a:t>
            </a:fld>
            <a:endParaRPr lang="en-US" altLang="en-US" sz="1200" b="0" smtClean="0"/>
          </a:p>
        </p:txBody>
      </p:sp>
      <p:sp>
        <p:nvSpPr>
          <p:cNvPr id="3075" name="Rectangle 6"/>
          <p:cNvSpPr>
            <a:spLocks noChangeArrowheads="1"/>
          </p:cNvSpPr>
          <p:nvPr/>
        </p:nvSpPr>
        <p:spPr bwMode="auto">
          <a:xfrm>
            <a:off x="446088" y="8528050"/>
            <a:ext cx="1649412" cy="393700"/>
          </a:xfrm>
          <a:prstGeom prst="rect">
            <a:avLst/>
          </a:prstGeom>
          <a:noFill/>
          <a:ln>
            <a:noFill/>
          </a:ln>
        </p:spPr>
        <p:txBody>
          <a:bodyPr wrap="none" lIns="90488" tIns="44450" rIns="90488" bIns="44450">
            <a:spAutoFit/>
          </a:bodyPr>
          <a:lstStyle>
            <a:lvl1pPr algn="ctr">
              <a:defRPr sz="3600" b="1">
                <a:solidFill>
                  <a:schemeClr val="tx1"/>
                </a:solidFill>
                <a:latin typeface="Arial" panose="020B0604020202020204" pitchFamily="34" charset="0"/>
              </a:defRPr>
            </a:lvl1pPr>
            <a:lvl2pPr marL="742950" indent="-285750" algn="ctr">
              <a:defRPr sz="3600" b="1">
                <a:solidFill>
                  <a:schemeClr val="tx1"/>
                </a:solidFill>
                <a:latin typeface="Arial" panose="020B0604020202020204" pitchFamily="34" charset="0"/>
              </a:defRPr>
            </a:lvl2pPr>
            <a:lvl3pPr marL="1143000" indent="-228600" algn="ctr">
              <a:defRPr sz="3600" b="1">
                <a:solidFill>
                  <a:schemeClr val="tx1"/>
                </a:solidFill>
                <a:latin typeface="Arial" panose="020B0604020202020204" pitchFamily="34" charset="0"/>
              </a:defRPr>
            </a:lvl3pPr>
            <a:lvl4pPr marL="1600200" indent="-228600" algn="ctr">
              <a:defRPr sz="3600" b="1">
                <a:solidFill>
                  <a:schemeClr val="tx1"/>
                </a:solidFill>
                <a:latin typeface="Arial" panose="020B0604020202020204" pitchFamily="34" charset="0"/>
              </a:defRPr>
            </a:lvl4pPr>
            <a:lvl5pPr marL="2057400" indent="-228600" algn="ctr">
              <a:defRPr sz="3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defRPr>
            </a:lvl9pPr>
          </a:lstStyle>
          <a:p>
            <a:pPr>
              <a:defRPr/>
            </a:pPr>
            <a:r>
              <a:rPr lang="en-US" altLang="en-US" sz="1000" b="0">
                <a:solidFill>
                  <a:srgbClr val="000000"/>
                </a:solidFill>
              </a:rPr>
              <a:t>Van Horne &amp; Wachowicz, </a:t>
            </a:r>
          </a:p>
          <a:p>
            <a:pPr>
              <a:defRPr/>
            </a:pPr>
            <a:r>
              <a:rPr lang="en-US" altLang="en-US" sz="1000" b="0">
                <a:solidFill>
                  <a:srgbClr val="000000"/>
                </a:solidFill>
              </a:rPr>
              <a:t>© 2001 Prentice-Hall, Inc.</a:t>
            </a:r>
          </a:p>
        </p:txBody>
      </p:sp>
      <p:sp>
        <p:nvSpPr>
          <p:cNvPr id="2" name="Rectangle 7"/>
          <p:cNvSpPr>
            <a:spLocks noChangeArrowheads="1"/>
          </p:cNvSpPr>
          <p:nvPr/>
        </p:nvSpPr>
        <p:spPr bwMode="auto">
          <a:xfrm>
            <a:off x="4492625" y="8528050"/>
            <a:ext cx="2090738" cy="393700"/>
          </a:xfrm>
          <a:prstGeom prst="rect">
            <a:avLst/>
          </a:prstGeom>
          <a:noFill/>
          <a:ln>
            <a:noFill/>
          </a:ln>
        </p:spPr>
        <p:txBody>
          <a:bodyPr wrap="none" lIns="90488" tIns="44450" rIns="90488" bIns="44450">
            <a:spAutoFit/>
          </a:bodyPr>
          <a:lstStyle>
            <a:lvl1pPr algn="ctr">
              <a:defRPr sz="3600" b="1">
                <a:solidFill>
                  <a:schemeClr val="tx1"/>
                </a:solidFill>
                <a:latin typeface="Arial" panose="020B0604020202020204" pitchFamily="34" charset="0"/>
              </a:defRPr>
            </a:lvl1pPr>
            <a:lvl2pPr marL="742950" indent="-285750" algn="ctr">
              <a:defRPr sz="3600" b="1">
                <a:solidFill>
                  <a:schemeClr val="tx1"/>
                </a:solidFill>
                <a:latin typeface="Arial" panose="020B0604020202020204" pitchFamily="34" charset="0"/>
              </a:defRPr>
            </a:lvl2pPr>
            <a:lvl3pPr marL="1143000" indent="-228600" algn="ctr">
              <a:defRPr sz="3600" b="1">
                <a:solidFill>
                  <a:schemeClr val="tx1"/>
                </a:solidFill>
                <a:latin typeface="Arial" panose="020B0604020202020204" pitchFamily="34" charset="0"/>
              </a:defRPr>
            </a:lvl3pPr>
            <a:lvl4pPr marL="1600200" indent="-228600" algn="ctr">
              <a:defRPr sz="3600" b="1">
                <a:solidFill>
                  <a:schemeClr val="tx1"/>
                </a:solidFill>
                <a:latin typeface="Arial" panose="020B0604020202020204" pitchFamily="34" charset="0"/>
              </a:defRPr>
            </a:lvl4pPr>
            <a:lvl5pPr marL="2057400" indent="-228600" algn="ctr">
              <a:defRPr sz="3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defRPr>
            </a:lvl9pPr>
          </a:lstStyle>
          <a:p>
            <a:pPr>
              <a:defRPr/>
            </a:pPr>
            <a:r>
              <a:rPr lang="en-US" altLang="en-US" sz="1000" b="0">
                <a:solidFill>
                  <a:srgbClr val="000000"/>
                </a:solidFill>
              </a:rPr>
              <a:t>by Gregory A. Kuhlemeyer, Ph.D.,</a:t>
            </a:r>
          </a:p>
          <a:p>
            <a:pPr>
              <a:defRPr/>
            </a:pPr>
            <a:r>
              <a:rPr lang="en-US" altLang="en-US" sz="1000" b="0">
                <a:solidFill>
                  <a:srgbClr val="000000"/>
                </a:solidFill>
              </a:rPr>
              <a:t>Carroll College, Waukesha, WI </a:t>
            </a:r>
          </a:p>
        </p:txBody>
      </p:sp>
      <p:sp>
        <p:nvSpPr>
          <p:cNvPr id="3077" name="Rectangle 8"/>
          <p:cNvSpPr>
            <a:spLocks noChangeArrowheads="1"/>
          </p:cNvSpPr>
          <p:nvPr/>
        </p:nvSpPr>
        <p:spPr bwMode="auto">
          <a:xfrm>
            <a:off x="1450975" y="100013"/>
            <a:ext cx="3987800" cy="514350"/>
          </a:xfrm>
          <a:prstGeom prst="rect">
            <a:avLst/>
          </a:prstGeom>
          <a:noFill/>
          <a:ln>
            <a:noFill/>
          </a:ln>
        </p:spPr>
        <p:txBody>
          <a:bodyPr wrap="none" lIns="90488" tIns="44450" rIns="90488" bIns="44450">
            <a:spAutoFit/>
          </a:bodyPr>
          <a:lstStyle>
            <a:lvl1pPr algn="ctr">
              <a:defRPr sz="3600" b="1">
                <a:solidFill>
                  <a:schemeClr val="tx1"/>
                </a:solidFill>
                <a:latin typeface="Arial" panose="020B0604020202020204" pitchFamily="34" charset="0"/>
              </a:defRPr>
            </a:lvl1pPr>
            <a:lvl2pPr marL="742950" indent="-285750" algn="ctr">
              <a:defRPr sz="3600" b="1">
                <a:solidFill>
                  <a:schemeClr val="tx1"/>
                </a:solidFill>
                <a:latin typeface="Arial" panose="020B0604020202020204" pitchFamily="34" charset="0"/>
              </a:defRPr>
            </a:lvl2pPr>
            <a:lvl3pPr marL="1143000" indent="-228600" algn="ctr">
              <a:defRPr sz="3600" b="1">
                <a:solidFill>
                  <a:schemeClr val="tx1"/>
                </a:solidFill>
                <a:latin typeface="Arial" panose="020B0604020202020204" pitchFamily="34" charset="0"/>
              </a:defRPr>
            </a:lvl3pPr>
            <a:lvl4pPr marL="1600200" indent="-228600" algn="ctr">
              <a:defRPr sz="3600" b="1">
                <a:solidFill>
                  <a:schemeClr val="tx1"/>
                </a:solidFill>
                <a:latin typeface="Arial" panose="020B0604020202020204" pitchFamily="34" charset="0"/>
              </a:defRPr>
            </a:lvl4pPr>
            <a:lvl5pPr marL="2057400" indent="-228600" algn="ctr">
              <a:defRPr sz="3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defRPr>
            </a:lvl9pPr>
          </a:lstStyle>
          <a:p>
            <a:pPr>
              <a:defRPr/>
            </a:pPr>
            <a:r>
              <a:rPr lang="en-US" altLang="en-US" sz="1400">
                <a:solidFill>
                  <a:srgbClr val="000000"/>
                </a:solidFill>
              </a:rPr>
              <a:t>Fundamentals of Financial Management, 11/e</a:t>
            </a:r>
          </a:p>
          <a:p>
            <a:pPr>
              <a:defRPr/>
            </a:pPr>
            <a:r>
              <a:rPr lang="en-US" altLang="en-US" sz="1400">
                <a:solidFill>
                  <a:srgbClr val="000000"/>
                </a:solidFill>
              </a:rPr>
              <a:t>Chapter 3: Time Value of Money</a:t>
            </a:r>
          </a:p>
        </p:txBody>
      </p:sp>
    </p:spTree>
    <p:extLst>
      <p:ext uri="{BB962C8B-B14F-4D97-AF65-F5344CB8AC3E}">
        <p14:creationId xmlns:p14="http://schemas.microsoft.com/office/powerpoint/2010/main" val="17163698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07:07:08.513"/>
    </inkml:context>
    <inkml:brush xml:id="br0">
      <inkml:brushProperty name="width" value="0.05" units="cm"/>
      <inkml:brushProperty name="height" value="0.05" units="cm"/>
      <inkml:brushProperty name="ignorePressure" value="1"/>
    </inkml:brush>
  </inkml:definitions>
  <inkml:trace contextRef="#ctx0" brushRef="#br0">0 0,'0'7,"0"9,0 30,0 28,0 9,0-4,0-7,0-3,0 2,0 1,0 32,0 11,0-7,0-14,0-17,0-15,0-17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32.936"/>
    </inkml:context>
    <inkml:brush xml:id="br0">
      <inkml:brushProperty name="width" value="0.05" units="cm"/>
      <inkml:brushProperty name="height" value="0.05" units="cm"/>
      <inkml:brushProperty name="ignorePressure" value="1"/>
    </inkml:brush>
  </inkml:definitions>
  <inkml:trace contextRef="#ctx0" brushRef="#br0">0 169,'0'-1,"0"0,0 0,1 0,-1 0,0 1,0-1,0 0,1 0,-1 1,0-1,1 0,-1 0,1 1,-1-1,1 0,-1 1,1-1,-1 1,1-1,0 0,-1 1,1 0,0-1,0 1,-1-1,3 1,26-7,-27 6,49-5,75 1,-81 4,190-2,146 1,253 1,2677 2,-1512 0,-853 1,1151-5,-1805-5,365-56,-268 24,58 29,143 8,4549 7,-4905-6,277 6,-506-5,-1 1,0 1,1-1,-1 1,0-1,0 1,1 1,-1-1,0 0,0 1,0 0,0 0,-1 0,7 5,-8-4,1 0,-1 1,0-1,-1 1,1-1,-1 1,1 0,-1 0,0 0,0 0,-1 0,1-1,-1 1,0 0,0 0,0 0,-2 6,-31 303,13-153,1 190,22-121,-3-194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38.149"/>
    </inkml:context>
    <inkml:brush xml:id="br0">
      <inkml:brushProperty name="width" value="0.05" units="cm"/>
      <inkml:brushProperty name="height" value="0.05" units="cm"/>
      <inkml:brushProperty name="ignorePressure" value="1"/>
    </inkml:brush>
  </inkml:definitions>
  <inkml:trace contextRef="#ctx0" brushRef="#br0">1 0,'0'7,"0"10,0 8,0 21,0 17,0 4,0-2,0 2,0-3,0-6,0-13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41.380"/>
    </inkml:context>
    <inkml:brush xml:id="br0">
      <inkml:brushProperty name="width" value="0.05" units="cm"/>
      <inkml:brushProperty name="height" value="0.05" units="cm"/>
      <inkml:brushProperty name="ignorePressure" value="1"/>
    </inkml:brush>
  </inkml:definitions>
  <inkml:trace contextRef="#ctx0" brushRef="#br0">1 1,'0'7,"0"9,0 16,0 17,0 20,0 13,0 6,0-5,0-9,0-11,0-9,0-6,0-12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3:28.228"/>
    </inkml:context>
    <inkml:brush xml:id="br0">
      <inkml:brushProperty name="width" value="0.05" units="cm"/>
      <inkml:brushProperty name="height" value="0.05" units="cm"/>
      <inkml:brushProperty name="ignorePressure" value="1"/>
    </inkml:brush>
  </inkml:definitions>
  <inkml:trace contextRef="#ctx0" brushRef="#br0">1 1,'0'577,"0"-569,0-1,0 0,1 0,0 1,0-1,1 0,0 0,0 0,4 8,-4-12,0 0,0 0,1 0,-1 0,1 0,0-1,-1 1,1-1,0 0,1 0,-1 0,0 0,0 0,1-1,-1 1,1-1,0 0,-1 0,8 1,32 2,1-1,0-1,59-8,10 1,1594 2,-982 4,2532-1,-2411 0,-808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3:34.175"/>
    </inkml:context>
    <inkml:brush xml:id="br0">
      <inkml:brushProperty name="width" value="0.05" units="cm"/>
      <inkml:brushProperty name="height" value="0.05" units="cm"/>
      <inkml:brushProperty name="ignorePressure" value="1"/>
    </inkml:brush>
  </inkml:definitions>
  <inkml:trace contextRef="#ctx0" brushRef="#br0">1 1,'0'2258,"-1"-2252,1 1,1-1,-1 0,1 1,0-1,0 0,5 11,-4-13,0 0,0-1,1 0,0 1,-1-1,1 0,0 0,1-1,-1 1,0 0,1-1,-1 0,7 3,26 11,0 0,1-3,1-1,39 7,163 19,583-10,-681-29,3315-4,-2021-44,-69 12,17 38,-538 2,123-28,-210 9,-622 16,-102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3:44.028"/>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29.683"/>
    </inkml:context>
    <inkml:brush xml:id="br0">
      <inkml:brushProperty name="width" value="0.05" units="cm"/>
      <inkml:brushProperty name="height" value="0.05" units="cm"/>
      <inkml:brushProperty name="ignorePressure" value="1"/>
    </inkml:brush>
  </inkml:definitions>
  <inkml:trace contextRef="#ctx0" brushRef="#br0">42 1,'-7'0,"-2"14,1 25,1 146,2 48,2-2,1-32,1-44,1-35,1-29,-1-25,0-22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32.936"/>
    </inkml:context>
    <inkml:brush xml:id="br0">
      <inkml:brushProperty name="width" value="0.05" units="cm"/>
      <inkml:brushProperty name="height" value="0.05" units="cm"/>
      <inkml:brushProperty name="ignorePressure" value="1"/>
    </inkml:brush>
  </inkml:definitions>
  <inkml:trace contextRef="#ctx0" brushRef="#br0">0 169,'0'-1,"0"0,0 0,1 0,-1 0,0 1,0-1,0 0,1 0,-1 1,0-1,1 0,-1 0,1 1,-1-1,1 0,-1 1,1-1,-1 1,1-1,0 0,-1 1,1 0,0-1,0 1,-1-1,3 1,26-7,-27 6,49-5,75 1,-81 4,190-2,146 1,253 1,2677 2,-1512 0,-853 1,1151-5,-1805-5,365-56,-268 24,58 29,143 8,4549 7,-4905-6,277 6,-506-5,-1 1,0 1,1-1,-1 1,0-1,0 1,1 1,-1-1,0 0,0 1,0 0,0 0,-1 0,7 5,-8-4,1 0,-1 1,0-1,-1 1,1-1,-1 1,1 0,-1 0,0 0,0 0,-1 0,1-1,-1 1,0 0,0 0,0 0,-2 6,-31 303,13-153,1 190,22-121,-3-194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38.149"/>
    </inkml:context>
    <inkml:brush xml:id="br0">
      <inkml:brushProperty name="width" value="0.05" units="cm"/>
      <inkml:brushProperty name="height" value="0.05" units="cm"/>
      <inkml:brushProperty name="ignorePressure" value="1"/>
    </inkml:brush>
  </inkml:definitions>
  <inkml:trace contextRef="#ctx0" brushRef="#br0">1 0,'0'7,"0"10,0 8,0 21,0 17,0 4,0-2,0 2,0-3,0-6,0-13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41.380"/>
    </inkml:context>
    <inkml:brush xml:id="br0">
      <inkml:brushProperty name="width" value="0.05" units="cm"/>
      <inkml:brushProperty name="height" value="0.05" units="cm"/>
      <inkml:brushProperty name="ignorePressure" value="1"/>
    </inkml:brush>
  </inkml:definitions>
  <inkml:trace contextRef="#ctx0" brushRef="#br0">1 1,'0'7,"0"9,0 16,0 17,0 20,0 13,0 6,0-5,0-9,0-11,0-9,0-6,0-12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07:07:11.597"/>
    </inkml:context>
    <inkml:brush xml:id="br0">
      <inkml:brushProperty name="width" value="0.05" units="cm"/>
      <inkml:brushProperty name="height" value="0.05" units="cm"/>
      <inkml:brushProperty name="ignorePressure" value="1"/>
    </inkml:brush>
  </inkml:definitions>
  <inkml:trace contextRef="#ctx0" brushRef="#br0">0 2,'453'0,"279"-1,985 3,-400 38,-9 36,-547-30,845 3,-13-52,-679-2,-610 6,859-18,1172-9,-1596 28,-729-3,-1 1,1 1,0-1,0 2,-1-1,1 1,10 4,-17-4,1 0,-1 0,0 0,0 0,0 1,0-1,-1 1,1 0,-1-1,1 1,-1 1,0-1,0 0,0 0,-1 1,1-1,-1 1,0 0,0-1,0 1,0 0,-1 3,9 74,-4 1,-8 133,-1-93,-4 737,8-828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3:28.228"/>
    </inkml:context>
    <inkml:brush xml:id="br0">
      <inkml:brushProperty name="width" value="0.05" units="cm"/>
      <inkml:brushProperty name="height" value="0.05" units="cm"/>
      <inkml:brushProperty name="ignorePressure" value="1"/>
    </inkml:brush>
  </inkml:definitions>
  <inkml:trace contextRef="#ctx0" brushRef="#br0">1 1,'0'577,"0"-569,0-1,0 0,1 0,0 1,0-1,1 0,0 0,0 0,4 8,-4-12,0 0,0 0,1 0,-1 0,1 0,0-1,-1 1,1-1,0 0,1 0,-1 0,0 0,0 0,1-1,-1 1,1-1,0 0,-1 0,8 1,32 2,1-1,0-1,59-8,10 1,1594 2,-982 4,2532-1,-2411 0,-808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3:34.175"/>
    </inkml:context>
    <inkml:brush xml:id="br0">
      <inkml:brushProperty name="width" value="0.05" units="cm"/>
      <inkml:brushProperty name="height" value="0.05" units="cm"/>
      <inkml:brushProperty name="ignorePressure" value="1"/>
    </inkml:brush>
  </inkml:definitions>
  <inkml:trace contextRef="#ctx0" brushRef="#br0">1 1,'0'2258,"-1"-2252,1 1,1-1,-1 0,1 1,0-1,0 0,5 11,-4-13,0 0,0-1,1 0,0 1,-1-1,1 0,0 0,1-1,-1 1,0 0,1-1,-1 0,7 3,26 11,0 0,1-3,1-1,39 7,163 19,583-10,-681-29,3315-4,-2021-44,-69 12,17 38,-538 2,123-28,-210 9,-622 16,-102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3:44.028"/>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07:26:36.991"/>
    </inkml:context>
    <inkml:brush xml:id="br0">
      <inkml:brushProperty name="width" value="0.05" units="cm"/>
      <inkml:brushProperty name="height" value="0.05" units="cm"/>
      <inkml:brushProperty name="ignorePressure" value="1"/>
    </inkml:brush>
  </inkml:definitions>
  <inkml:trace contextRef="#ctx0" brushRef="#br0">6 1,'-2'145,"-1"-42,4 0,27 184,51 42,-13-65,-46-145,-6 2,-1 155,-5-59,19 128,10 375,-37-696,2 0,1 0,0 0,2-1,13 39,54 110,-63-151,312 676,-319-691,1 0,0-1,0 1,0 0,0-1,1 0,0 0,0 0,0 0,1-1,-1 0,1 0,0 0,1 0,-1-1,1 0,-1 0,1 0,0-1,0 0,0 0,0 0,0-1,0 0,1 0,-1-1,0 1,9-2,477-18,-5-40,-119 13,522-11,-3 53,-701 6,854-26,-640-16,602-46,266 68,-176 7,425-14,2171 25,-3332 0,-321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07:26:43.672"/>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29.683"/>
    </inkml:context>
    <inkml:brush xml:id="br0">
      <inkml:brushProperty name="width" value="0.05" units="cm"/>
      <inkml:brushProperty name="height" value="0.05" units="cm"/>
      <inkml:brushProperty name="ignorePressure" value="1"/>
    </inkml:brush>
  </inkml:definitions>
  <inkml:trace contextRef="#ctx0" brushRef="#br0">42 1,'-7'0,"-2"14,1 25,1 146,2 48,2-2,1-32,1-44,1-35,1-29,-1-25,0-22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32.936"/>
    </inkml:context>
    <inkml:brush xml:id="br0">
      <inkml:brushProperty name="width" value="0.05" units="cm"/>
      <inkml:brushProperty name="height" value="0.05" units="cm"/>
      <inkml:brushProperty name="ignorePressure" value="1"/>
    </inkml:brush>
  </inkml:definitions>
  <inkml:trace contextRef="#ctx0" brushRef="#br0">0 169,'0'-1,"0"0,0 0,1 0,-1 0,0 1,0-1,0 0,1 0,-1 1,0-1,1 0,-1 0,1 1,-1-1,1 0,-1 1,1-1,-1 1,1-1,0 0,-1 1,1 0,0-1,0 1,-1-1,3 1,26-7,-27 6,49-5,75 1,-81 4,190-2,146 1,253 1,2677 2,-1512 0,-853 1,1151-5,-1805-5,365-56,-268 24,58 29,143 8,4549 7,-4905-6,277 6,-506-5,-1 1,0 1,1-1,-1 1,0-1,0 1,1 1,-1-1,0 0,0 1,0 0,0 0,-1 0,7 5,-8-4,1 0,-1 1,0-1,-1 1,1-1,-1 1,1 0,-1 0,0 0,0 0,-1 0,1-1,-1 1,0 0,0 0,0 0,-2 6,-31 303,13-153,1 190,22-121,-3-194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38.149"/>
    </inkml:context>
    <inkml:brush xml:id="br0">
      <inkml:brushProperty name="width" value="0.05" units="cm"/>
      <inkml:brushProperty name="height" value="0.05" units="cm"/>
      <inkml:brushProperty name="ignorePressure" value="1"/>
    </inkml:brush>
  </inkml:definitions>
  <inkml:trace contextRef="#ctx0" brushRef="#br0">1 0,'0'7,"0"10,0 8,0 21,0 17,0 4,0-2,0 2,0-3,0-6,0-13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41.380"/>
    </inkml:context>
    <inkml:brush xml:id="br0">
      <inkml:brushProperty name="width" value="0.05" units="cm"/>
      <inkml:brushProperty name="height" value="0.05" units="cm"/>
      <inkml:brushProperty name="ignorePressure" value="1"/>
    </inkml:brush>
  </inkml:definitions>
  <inkml:trace contextRef="#ctx0" brushRef="#br0">1 1,'0'7,"0"9,0 16,0 17,0 20,0 13,0 6,0-5,0-9,0-11,0-9,0-6,0-12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3:28.228"/>
    </inkml:context>
    <inkml:brush xml:id="br0">
      <inkml:brushProperty name="width" value="0.05" units="cm"/>
      <inkml:brushProperty name="height" value="0.05" units="cm"/>
      <inkml:brushProperty name="ignorePressure" value="1"/>
    </inkml:brush>
  </inkml:definitions>
  <inkml:trace contextRef="#ctx0" brushRef="#br0">1 1,'0'577,"0"-569,0-1,0 0,1 0,0 1,0-1,1 0,0 0,0 0,4 8,-4-12,0 0,0 0,1 0,-1 0,1 0,0-1,-1 1,1-1,0 0,1 0,-1 0,0 0,0 0,1-1,-1 1,1-1,0 0,-1 0,8 1,32 2,1-1,0-1,59-8,10 1,1594 2,-982 4,2532-1,-2411 0,-808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07:07:12.923"/>
    </inkml:context>
    <inkml:brush xml:id="br0">
      <inkml:brushProperty name="width" value="0.05" units="cm"/>
      <inkml:brushProperty name="height" value="0.05" units="cm"/>
      <inkml:brushProperty name="ignorePressure" value="1"/>
    </inkml:brush>
  </inkml:definitions>
  <inkml:trace contextRef="#ctx0" brushRef="#br0">43 0,'-7'0,"-2"14,0 25,2 35,2 31,2 27,2 18,0 5,1-10,0-23,1-18,-1-20,0-24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3:34.175"/>
    </inkml:context>
    <inkml:brush xml:id="br0">
      <inkml:brushProperty name="width" value="0.05" units="cm"/>
      <inkml:brushProperty name="height" value="0.05" units="cm"/>
      <inkml:brushProperty name="ignorePressure" value="1"/>
    </inkml:brush>
  </inkml:definitions>
  <inkml:trace contextRef="#ctx0" brushRef="#br0">1 1,'0'2258,"-1"-2252,1 1,1-1,-1 0,1 1,0-1,0 0,5 11,-4-13,0 0,0-1,1 0,0 1,-1-1,1 0,0 0,1-1,-1 1,0 0,1-1,-1 0,7 3,26 11,0 0,1-3,1-1,39 7,163 19,583-10,-681-29,3315-4,-2021-44,-69 12,17 38,-538 2,123-28,-210 9,-622 16,-102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3:44.028"/>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18:16.783"/>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18:19.316"/>
    </inkml:context>
    <inkml:brush xml:id="br0">
      <inkml:brushProperty name="width" value="0.05" units="cm"/>
      <inkml:brushProperty name="height" value="0.05" units="cm"/>
      <inkml:brushProperty name="ignorePressure" value="1"/>
    </inkml:brush>
  </inkml:definitions>
  <inkml:trace contextRef="#ctx0" brushRef="#br0">0 1353,'1'-12,"0"0,1 0,0 1,1-1,0 1,8-18,35-67,-22 50,-3 2,40-62,-48 89,-1 0,2 1,0 1,1 0,1 1,20-15,629-362,-491 298,-140 73,0 2,2 1,0 1,1 2,1 2,65-12,52-4,154-47,-71 14,-132 42,1 5,118 0,-134 9,1518-13,-1454 22,-1 7,0 6,278 68,-126 14,-181-54,3-6,173 30,-25-39,-80-22,-32-3,-144-1,-1 0,0 2,0 0,0 2,-1 0,33 19,-16-8,-23-12,0 0,-1 1,0 1,0 0,-1 0,0 1,0 0,-1 1,0 0,-1 0,7 15,7 16,33 87,-11-20,-30-81,-1 0,-1 1,-2 1,-1-1,-1 2,-2-1,0 1,-3 0,1 35,-5-32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18:21.018"/>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19:24.785"/>
    </inkml:context>
    <inkml:brush xml:id="br0">
      <inkml:brushProperty name="width" value="0.05" units="cm"/>
      <inkml:brushProperty name="height" value="0.05" units="cm"/>
      <inkml:brushProperty name="ignorePressure" value="1"/>
    </inkml:brush>
  </inkml:definitions>
  <inkml:trace contextRef="#ctx0" brushRef="#br0">1 1,'0'1456,"35"-741,43-14,-17-174,-25 237,-20-347,0-157,-10 190,-7-446,1 1,0-1,0 0,0 0,0 0,1 1,0-1,0 0,0 0,0 0,1 0,-1 0,1 0,0-1,0 1,1-1,-1 1,1-1,0 0,0 0,0 0,0 0,0 0,0-1,1 1,-1-1,1 0,0 0,0 0,0-1,0 1,0-1,0 0,4 0,34 8,0-3,0-1,0-2,65-4,-41 0,2658-11,-2669 12,2680 32,-2065 17,-245-13,1083 19,5-58,-617-2,1094 5,1212 0,-3167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29.683"/>
    </inkml:context>
    <inkml:brush xml:id="br0">
      <inkml:brushProperty name="width" value="0.05" units="cm"/>
      <inkml:brushProperty name="height" value="0.05" units="cm"/>
      <inkml:brushProperty name="ignorePressure" value="1"/>
    </inkml:brush>
  </inkml:definitions>
  <inkml:trace contextRef="#ctx0" brushRef="#br0">42 1,'-7'0,"-2"14,1 25,1 146,2 48,2-2,1-32,1-44,1-35,1-29,-1-25,0-22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32.936"/>
    </inkml:context>
    <inkml:brush xml:id="br0">
      <inkml:brushProperty name="width" value="0.05" units="cm"/>
      <inkml:brushProperty name="height" value="0.05" units="cm"/>
      <inkml:brushProperty name="ignorePressure" value="1"/>
    </inkml:brush>
  </inkml:definitions>
  <inkml:trace contextRef="#ctx0" brushRef="#br0">0 169,'0'-1,"0"0,0 0,1 0,-1 0,0 1,0-1,0 0,1 0,-1 1,0-1,1 0,-1 0,1 1,-1-1,1 0,-1 1,1-1,-1 1,1-1,0 0,-1 1,1 0,0-1,0 1,-1-1,3 1,26-7,-27 6,49-5,75 1,-81 4,190-2,146 1,253 1,2677 2,-1512 0,-853 1,1151-5,-1805-5,365-56,-268 24,58 29,143 8,4549 7,-4905-6,277 6,-506-5,-1 1,0 1,1-1,-1 1,0-1,0 1,1 1,-1-1,0 0,0 1,0 0,0 0,-1 0,7 5,-8-4,1 0,-1 1,0-1,-1 1,1-1,-1 1,1 0,-1 0,0 0,0 0,-1 0,1-1,-1 1,0 0,0 0,0 0,-2 6,-31 303,13-153,1 190,22-121,-3-194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38.149"/>
    </inkml:context>
    <inkml:brush xml:id="br0">
      <inkml:brushProperty name="width" value="0.05" units="cm"/>
      <inkml:brushProperty name="height" value="0.05" units="cm"/>
      <inkml:brushProperty name="ignorePressure" value="1"/>
    </inkml:brush>
  </inkml:definitions>
  <inkml:trace contextRef="#ctx0" brushRef="#br0">1 0,'0'7,"0"10,0 8,0 21,0 17,0 4,0-2,0 2,0-3,0-6,0-13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41.380"/>
    </inkml:context>
    <inkml:brush xml:id="br0">
      <inkml:brushProperty name="width" value="0.05" units="cm"/>
      <inkml:brushProperty name="height" value="0.05" units="cm"/>
      <inkml:brushProperty name="ignorePressure" value="1"/>
    </inkml:brush>
  </inkml:definitions>
  <inkml:trace contextRef="#ctx0" brushRef="#br0">1 1,'0'7,"0"9,0 16,0 17,0 20,0 13,0 6,0-5,0-9,0-11,0-9,0-6,0-12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07:07:15.075"/>
    </inkml:context>
    <inkml:brush xml:id="br0">
      <inkml:brushProperty name="width" value="0.05" units="cm"/>
      <inkml:brushProperty name="height" value="0.05" units="cm"/>
      <inkml:brushProperty name="ignorePressure" value="1"/>
    </inkml:brush>
  </inkml:definitions>
  <inkml:trace contextRef="#ctx0" brushRef="#br0">1 7,'0'-7,"0"12,0 25,0 29,0 26,0 12,0 10,0 22,0-4,0-16,0-21,0-17,0-14,0-17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3:44.028"/>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29:34.030"/>
    </inkml:context>
    <inkml:brush xml:id="br0">
      <inkml:brushProperty name="width" value="0.05" units="cm"/>
      <inkml:brushProperty name="height" value="0.05" units="cm"/>
      <inkml:brushProperty name="ignorePressure" value="1"/>
    </inkml:brush>
  </inkml:definitions>
  <inkml:trace contextRef="#ctx0" brushRef="#br0">3760 1,'0'591,"0"-581,0-1,-1 0,0 0,0 0,-1 0,0 0,-1 0,-3 9,3-13,0 1,-1-1,1 0,-1 0,0-1,0 1,0-1,-1 0,1 0,-1 0,0 0,0-1,-8 4,-5 1,-1 0,0-2,-1 0,0-1,0-1,0 0,-25 0,-149-4,136-2,-552-11,523 6,0-5,1-2,-152-49,167 44,-1 2,0 4,-1 3,-142-1,-1342 15,1480-4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29:37.368"/>
    </inkml:context>
    <inkml:brush xml:id="br0">
      <inkml:brushProperty name="width" value="0.05" units="cm"/>
      <inkml:brushProperty name="height" value="0.05" units="cm"/>
      <inkml:brushProperty name="ignorePressure" value="1"/>
    </inkml:brush>
  </inkml:definitions>
  <inkml:trace contextRef="#ctx0" brushRef="#br0">9171 24,'0'-23,"0"24,0 42,0 1347,0-1385,1 7,-1-1,-1 1,0 0,-5 18,5-27,0 0,0 1,-1-1,1 0,-1 0,1 0,-1 0,0 0,0-1,-1 1,1-1,0 1,-1-1,0 0,1 0,-1 0,0 0,0 0,0-1,0 1,-4 0,-26 5,0 0,0-3,-1-1,1-1,-1-2,-36-4,-11 1,-4124-8,2551 14,-1208-3,2822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29:43.995"/>
    </inkml:context>
    <inkml:brush xml:id="br0">
      <inkml:brushProperty name="width" value="0.05" units="cm"/>
      <inkml:brushProperty name="height" value="0.05" units="cm"/>
      <inkml:brushProperty name="ignorePressure" value="1"/>
    </inkml:brush>
  </inkml:definitions>
  <inkml:trace contextRef="#ctx0" brushRef="#br0">16898 1,'0'2470,"0"-2466,0 0,0 1,0-1,-1 0,1 1,-1-1,0 0,-1 0,1 0,-1 0,0 0,0 0,0 0,0 0,-1-1,-3 5,2-4,-1 0,0-1,0 0,0 0,0 0,-1 0,1-1,-1 0,1 0,-1-1,0 1,-6 0,-67 7,0-3,-136-8,93 0,-4983-7,3099 11,-2541-2,4298 21,21-1,-568-18,392-5,-2389 3,2756 0,-58-7,53-2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29:57.005"/>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29.683"/>
    </inkml:context>
    <inkml:brush xml:id="br0">
      <inkml:brushProperty name="width" value="0.05" units="cm"/>
      <inkml:brushProperty name="height" value="0.05" units="cm"/>
      <inkml:brushProperty name="ignorePressure" value="1"/>
    </inkml:brush>
  </inkml:definitions>
  <inkml:trace contextRef="#ctx0" brushRef="#br0">42 1,'-7'0,"-2"14,1 25,1 146,2 48,2-2,1-32,1-44,1-35,1-29,-1-25,0-22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32.936"/>
    </inkml:context>
    <inkml:brush xml:id="br0">
      <inkml:brushProperty name="width" value="0.05" units="cm"/>
      <inkml:brushProperty name="height" value="0.05" units="cm"/>
      <inkml:brushProperty name="ignorePressure" value="1"/>
    </inkml:brush>
  </inkml:definitions>
  <inkml:trace contextRef="#ctx0" brushRef="#br0">0 169,'0'-1,"0"0,0 0,1 0,-1 0,0 1,0-1,0 0,1 0,-1 1,0-1,1 0,-1 0,1 1,-1-1,1 0,-1 1,1-1,-1 1,1-1,0 0,-1 1,1 0,0-1,0 1,-1-1,3 1,26-7,-27 6,49-5,75 1,-81 4,190-2,146 1,253 1,2677 2,-1512 0,-853 1,1151-5,-1805-5,365-56,-268 24,58 29,143 8,4549 7,-4905-6,277 6,-506-5,-1 1,0 1,1-1,-1 1,0-1,0 1,1 1,-1-1,0 0,0 1,0 0,0 0,-1 0,7 5,-8-4,1 0,-1 1,0-1,-1 1,1-1,-1 1,1 0,-1 0,0 0,0 0,-1 0,1-1,-1 1,0 0,0 0,0 0,-2 6,-31 303,13-153,1 190,22-121,-3-194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38.149"/>
    </inkml:context>
    <inkml:brush xml:id="br0">
      <inkml:brushProperty name="width" value="0.05" units="cm"/>
      <inkml:brushProperty name="height" value="0.05" units="cm"/>
      <inkml:brushProperty name="ignorePressure" value="1"/>
    </inkml:brush>
  </inkml:definitions>
  <inkml:trace contextRef="#ctx0" brushRef="#br0">1 0,'0'7,"0"10,0 8,0 21,0 17,0 4,0-2,0 2,0-3,0-6,0-13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41.380"/>
    </inkml:context>
    <inkml:brush xml:id="br0">
      <inkml:brushProperty name="width" value="0.05" units="cm"/>
      <inkml:brushProperty name="height" value="0.05" units="cm"/>
      <inkml:brushProperty name="ignorePressure" value="1"/>
    </inkml:brush>
  </inkml:definitions>
  <inkml:trace contextRef="#ctx0" brushRef="#br0">1 1,'0'7,"0"9,0 16,0 17,0 20,0 13,0 6,0-5,0-9,0-11,0-9,0-6,0-12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3:44.028"/>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07:08:46.623"/>
    </inkml:context>
    <inkml:brush xml:id="br0">
      <inkml:brushProperty name="width" value="0.05" units="cm"/>
      <inkml:brushProperty name="height" value="0.05" units="cm"/>
      <inkml:brushProperty name="ignorePressure" value="1"/>
    </inkml:brush>
  </inkml:definitions>
  <inkml:trace contextRef="#ctx0" brushRef="#br0">1 0,'0'1273,"-1"-1263,1 0,1 0,-1 0,2 0,-1 0,7 18,-7-25,1 0,-1 0,1-1,0 1,0 0,0-1,0 0,1 1,-1-1,1 0,-1 0,1 0,0-1,-1 1,1-1,0 1,0-1,0 0,0 0,0 0,1-1,-1 1,0-1,0 1,4-1,47 1,73-7,-3-1,1781 4,-965 5,-116-2,-812 0,-6 0,0-1,0 1,0 0,1 1,-1-1,0 1,-1 1,1-1,0 1,0 0,-1 0,10 5,-7 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29:34.030"/>
    </inkml:context>
    <inkml:brush xml:id="br0">
      <inkml:brushProperty name="width" value="0.05" units="cm"/>
      <inkml:brushProperty name="height" value="0.05" units="cm"/>
      <inkml:brushProperty name="ignorePressure" value="1"/>
    </inkml:brush>
  </inkml:definitions>
  <inkml:trace contextRef="#ctx0" brushRef="#br0">3760 1,'0'591,"0"-581,0-1,-1 0,0 0,0 0,-1 0,0 0,-1 0,-3 9,3-13,0 1,-1-1,1 0,-1 0,0-1,0 1,0-1,-1 0,1 0,-1 0,0 0,0-1,-8 4,-5 1,-1 0,0-2,-1 0,0-1,0-1,0 0,-25 0,-149-4,136-2,-552-11,523 6,0-5,1-2,-152-49,167 44,-1 2,0 4,-1 3,-142-1,-1342 15,1480-4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29:37.368"/>
    </inkml:context>
    <inkml:brush xml:id="br0">
      <inkml:brushProperty name="width" value="0.05" units="cm"/>
      <inkml:brushProperty name="height" value="0.05" units="cm"/>
      <inkml:brushProperty name="ignorePressure" value="1"/>
    </inkml:brush>
  </inkml:definitions>
  <inkml:trace contextRef="#ctx0" brushRef="#br0">9171 24,'0'-23,"0"24,0 42,0 1347,0-1385,1 7,-1-1,-1 1,0 0,-5 18,5-27,0 0,0 1,-1-1,1 0,-1 0,1 0,-1 0,0 0,0-1,-1 1,1-1,0 1,-1-1,0 0,1 0,-1 0,0 0,0 0,0-1,0 1,-4 0,-26 5,0 0,0-3,-1-1,1-1,-1-2,-36-4,-11 1,-4124-8,2551 14,-1208-3,2822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29:57.005"/>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54:04.867"/>
    </inkml:context>
    <inkml:brush xml:id="br0">
      <inkml:brushProperty name="width" value="0.05" units="cm"/>
      <inkml:brushProperty name="height" value="0.05" units="cm"/>
      <inkml:brushProperty name="ignorePressure" value="1"/>
    </inkml:brush>
  </inkml:definitions>
  <inkml:trace contextRef="#ctx0" brushRef="#br0">1 1,'0'928,"0"-882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54:07.653"/>
    </inkml:context>
    <inkml:brush xml:id="br0">
      <inkml:brushProperty name="width" value="0.05" units="cm"/>
      <inkml:brushProperty name="height" value="0.05" units="cm"/>
      <inkml:brushProperty name="ignorePressure" value="1"/>
    </inkml:brush>
  </inkml:definitions>
  <inkml:trace contextRef="#ctx0" brushRef="#br0">1 253,'0'-2,"0"0,0 0,0 0,0 1,0-1,1 0,-1 0,0 0,1 0,0 1,-1-1,1 0,0 1,0-1,0 1,0-1,0 1,0-1,1 1,-1 0,0-2,1 2,-1 0,3-2,4 0,-1 1,1-1,-1 1,1 0,13-1,279-16,-254 18,256-4,137 2,251 2,394 4,1441-10,-2055-3,1061-112,-1368 105,251 5,-318 12,2766 2,-974 1,3021-3,-4899-1,0 1,0 1,0-1,0 2,0-1,0 2,10 2,-17-3,1 0,0 0,-1 1,0-1,0 0,0 1,0 0,0 0,0 0,-1 0,1 0,-1 1,0-1,0 1,0-1,-1 1,1 0,-1 0,0 0,2 7,5 44,-2 2,-2 0,-7 96,1-75,-4 229,4-242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55:04.854"/>
    </inkml:context>
    <inkml:brush xml:id="br0">
      <inkml:brushProperty name="width" value="0.05" units="cm"/>
      <inkml:brushProperty name="height" value="0.05" units="cm"/>
      <inkml:brushProperty name="ignorePressure" value="1"/>
    </inkml:brush>
  </inkml:definitions>
  <inkml:trace contextRef="#ctx0" brushRef="#br0">1 1,'0'7,"0"23,0 21,0 15,0 10,0 7,0-4,0-9,0-9,0-15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55:07.888"/>
    </inkml:context>
    <inkml:brush xml:id="br0">
      <inkml:brushProperty name="width" value="0.05" units="cm"/>
      <inkml:brushProperty name="height" value="0.05" units="cm"/>
      <inkml:brushProperty name="ignorePressure" value="1"/>
    </inkml:brush>
  </inkml:definitions>
  <inkml:trace contextRef="#ctx0" brushRef="#br0">1 1,'0'6,"0"11,0 8,0 7,0 11,0 7,0 1,0-1,0-2,0-3,0-1,0-1,0-2,0 0,0-1,0 1,0-8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9:26.133"/>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6:13.002"/>
    </inkml:context>
    <inkml:brush xml:id="br0">
      <inkml:brushProperty name="width" value="0.05" units="cm"/>
      <inkml:brushProperty name="height" value="0.05" units="cm"/>
      <inkml:brushProperty name="ignorePressure" value="1"/>
    </inkml:brush>
  </inkml:definitions>
  <inkml:trace contextRef="#ctx0" brushRef="#br0">33 1,'-5'0,"-2"5,0 13,1 18,3 18,0 12,2 9,0-2,1-3,1-9,-1-9,1-14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6:16.643"/>
    </inkml:context>
    <inkml:brush xml:id="br0">
      <inkml:brushProperty name="width" value="0.05" units="cm"/>
      <inkml:brushProperty name="height" value="0.05" units="cm"/>
      <inkml:brushProperty name="ignorePressure" value="1"/>
    </inkml:brush>
  </inkml:definitions>
  <inkml:trace contextRef="#ctx0" brushRef="#br0">0 33,'2394'0,"1303"0,-3366-17,12 1,22 17,-359-1,0 0,0 0,1 1,-1 0,0 0,0 0,6 3,-9-3,-1 0,0 1,0-1,1 1,-2-1,1 1,0 0,0 0,0 0,-1 0,1 0,-1 0,1 0,-1 1,1-1,-2 0,1 1,0-1,1 4,2 17,0 0,-2 1,-1-1,0 0,-2 0,-3 26,-1 19,4 29,1-71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07:08:52.776"/>
    </inkml:context>
    <inkml:brush xml:id="br0">
      <inkml:brushProperty name="width" value="0.05" units="cm"/>
      <inkml:brushProperty name="height" value="0.05" units="cm"/>
      <inkml:brushProperty name="ignorePressure" value="1"/>
    </inkml:brush>
  </inkml:definitions>
  <inkml:trace contextRef="#ctx0" brushRef="#br0">0 1,'3'75,"4"-1,2 1,37 136,227 877,-250-992,-3 1,-5 0,-4 1,-2 157,-11-203,0 441,2-487,0 0,1 1,0-1,0 0,0 0,1 0,0 0,0 0,1 0,-1-1,1 1,0-1,1 0,4 6,-4-7,0-1,1 1,0-1,-1 0,1 0,0-1,0 1,0-1,1 0,-1-1,1 1,-1-1,1 0,-1-1,11 1,311-5,-137-3,1658 4,-982 5,588-2,-1239-10,279-49,-193 18,56 6,373 12,190 2,-112 3,-598 19,-196-1,1 0,-1-1,23-5,-9-3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6:19.673"/>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6:24.106"/>
    </inkml:context>
    <inkml:brush xml:id="br0">
      <inkml:brushProperty name="width" value="0.05" units="cm"/>
      <inkml:brushProperty name="height" value="0.05" units="cm"/>
      <inkml:brushProperty name="ignorePressure" value="1"/>
    </inkml:brush>
  </inkml:definitions>
  <inkml:trace contextRef="#ctx0" brushRef="#br0">0 1,'2241'0,"3198"0,-5432 0,-1 0,1 0,-1 1,0 0,1-1,-1 2,0-1,6 4,-9-4,-1 1,0-1,0 1,1-1,-1 2,0-2,0 1,0 1,-1-2,1 1,-1 1,1-1,-1 1,0-1,1 0,-2 1,2 0,-1 0,-1-1,0 1,1 4,3 34,-2 0,-6 66,0-21,2 124,2-176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6:28.440"/>
    </inkml:context>
    <inkml:brush xml:id="br0">
      <inkml:brushProperty name="width" value="0.05" units="cm"/>
      <inkml:brushProperty name="height" value="0.05" units="cm"/>
      <inkml:brushProperty name="ignorePressure" value="1"/>
    </inkml:brush>
  </inkml:definitions>
  <inkml:trace contextRef="#ctx0" brushRef="#br0">224 0,'-16'0,"0"1,0 0,0 1,0 1,-27 8,38-10,0 2,0-1,-1 0,1 1,0 0,0 0,1 0,-1 1,1 0,0-1,0 1,0 1,1-2,-1 2,1 0,0 0,0 0,1-1,-4 11,0 10,2 1,1-1,1 1,1-1,5 50,-1-22,-3-47,0 0,1 0,-1-1,1 1,0 0,1-1,0 1,0-1,0 1,0 0,5 6,-4-9,-1 0,1 0,0 0,0 0,0-1,1 0,-1 0,1 1,-1-1,1-1,0 2,0-2,0 0,-1 0,2 0,-1 0,4 0,0 1,0-1,-1-1,0 0,1 0,0 0,-1 0,1-2,-1 1,8-2,-12 1,0 1,0-1,0 1,0-1,-1 1,1-2,0 1,-1 1,1-2,-1 1,0-1,1 1,-2-1,1 1,0-1,-1 0,1 0,-1 0,0 0,1 0,-2 0,1 0,0-4,3-22,-2-1,-1 1,-5-54,0 12,5 50,-1 9,0 2,-1-1,-3-17,4 26,-1-1,1 0,-2 0,2 1,-1-1,-1 1,1 0,-1-1,1 1,-1 0,1 0,-1-1,0 2,0-1,0 0,0 1,0-1,0 1,-4-2,-12-5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8:08.504"/>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8:11.344"/>
    </inkml:context>
    <inkml:brush xml:id="br0">
      <inkml:brushProperty name="width" value="0.05" units="cm"/>
      <inkml:brushProperty name="height" value="0.05" units="cm"/>
      <inkml:brushProperty name="ignorePressure" value="1"/>
    </inkml:brush>
  </inkml:definitions>
  <inkml:trace contextRef="#ctx0" brushRef="#br0">1 1,'0'4,"0"14,0 8,0 10,0 4,0 6,0 0,0 2,0 0,0-5,0-3,0-4,0-8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8:41.779"/>
    </inkml:context>
    <inkml:brush xml:id="br0">
      <inkml:brushProperty name="width" value="0.05" units="cm"/>
      <inkml:brushProperty name="height" value="0.05" units="cm"/>
      <inkml:brushProperty name="ignorePressure" value="1"/>
    </inkml:brush>
  </inkml:definitions>
  <inkml:trace contextRef="#ctx0" brushRef="#br0">0 1,'0'5,"0"13,0 7,0 6,0 2,0 2,0-2,0-5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8:21.303"/>
    </inkml:context>
    <inkml:brush xml:id="br0">
      <inkml:brushProperty name="width" value="0.05" units="cm"/>
      <inkml:brushProperty name="height" value="0.05" units="cm"/>
      <inkml:brushProperty name="ignorePressure" value="1"/>
    </inkml:brush>
  </inkml:definitions>
  <inkml:trace contextRef="#ctx0" brushRef="#br0">0 1,'0'5,"0"7,0 7,0 5,0 9,0 4,0 1,0-1,0-1,0-1,0-3,0 0,0-1,0-6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8:23.077"/>
    </inkml:context>
    <inkml:brush xml:id="br0">
      <inkml:brushProperty name="width" value="0.05" units="cm"/>
      <inkml:brushProperty name="height" value="0.05" units="cm"/>
      <inkml:brushProperty name="ignorePressure" value="1"/>
    </inkml:brush>
  </inkml:definitions>
  <inkml:trace contextRef="#ctx0" brushRef="#br0">1 1,'0'5,"0"7,0 8,0 4,0 4,0 2,0 2,0-1,0 2,0-2,0-5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8:45.075"/>
    </inkml:context>
    <inkml:brush xml:id="br0">
      <inkml:brushProperty name="width" value="0.05" units="cm"/>
      <inkml:brushProperty name="height" value="0.05" units="cm"/>
      <inkml:brushProperty name="ignorePressure" value="1"/>
    </inkml:brush>
  </inkml:definitions>
  <inkml:trace contextRef="#ctx0" brushRef="#br0">1 94,'-1'-5,"1"1,1-2,-1 1,1 0,-1 0,2 0,-1 1,0-2,5-7,-4 10,0 1,-1-1,2 1,-1 0,0 0,0 0,1 0,0 0,-1 0,1 1,-1-1,1 1,0 0,0 0,-1 0,1 0,6-1,-1 1,0-1,0 2,1-1,-1 1,0 0,0 1,11 1,-17-1,0-1,0 0,0 0,0 1,-1-1,2 1,-2 0,1-1,0 2,-1-1,1-1,0 2,0-1,-1 0,1 1,-2-2,2 2,-1-1,0 1,1 0,-2 0,2-1,-1 1,-1 0,1-1,0 1,0 0,-1 0,0 0,0 0,1 0,-1 0,0-1,0 2,0-1,-1 2,1-1,0 0,-1-1,0 1,0-1,1 0,-2 1,1-1,0 0,-1 0,2 1,-2-1,0-1,0 2,1-2,-1 1,0 0,-2 1,-4 1,1 1,-1-1,-14 5,17-8,0 1,0 0,0 0,1 0,-1 1,1 0,-1-1,1 1,0 1,0-1,0 0,1 1,-1 0,-4 6,5 0,0 0,0 2,0-2,1 1,1 0,0 0,1 0,0 0,2 17,-1-13,0 12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8:47.848"/>
    </inkml:context>
    <inkml:brush xml:id="br0">
      <inkml:brushProperty name="width" value="0.05" units="cm"/>
      <inkml:brushProperty name="height" value="0.05" units="cm"/>
      <inkml:brushProperty name="ignorePressure" value="1"/>
    </inkml:brush>
  </inkml:definitions>
  <inkml:trace contextRef="#ctx0" brushRef="#br0">0 65,'0'-3,"1"1,-1-1,1 1,-1-1,1 1,0-1,0 0,0 1,1 0,-2-1,2 1,-1-1,1 1,0 1,0-2,0 1,-1 1,2-1,-1 0,0 0,0 1,1-1,-1 2,0-2,0 1,1 0,0 0,0 0,-1 1,5-1,7-1,-1-1,0 3,1-1,-1 1,13 1,-23-1,0 0,0 1,0 0,0 0,0-1,0 1,-1 1,1-2,0 2,-1-1,1 1,0-1,-1 2,0-2,0 1,4 5,-3-3,0 0,0 0,-1 0,0 0,0 1,0-1,-1 1,0-1,2 10,-1-1,-2 1,1-1,-2 1,1-1,-2 0,-5 25,3-26,0-1,0-1,-1 1,0-1,-1 0,0 0,-1 0,-11 13,15-19,-1-1,0 1,0-1,0 1,0-1,-1-1,1 1,-1-1,-5 4,7-6,0 1,0 0,0-1,0 1,0-1,0 0,0 0,0 0,0 0,0 0,0-1,0 0,0 0,0 1,1-1,-1-1,-3-1,5 3,1 0,0 0,-1-1,0 1,0-1,1 1,0 0,-1-1,0 1,0 0,1 0,-1 0,0 0,1 0,-1 0,1 0,-1 0,0 0,0 0,1 0,-1 1,1-1,-1 0,0 1,1-1,-1 0,1 1,-2-1,1 2,0-1,0 0,1 1,-1-1,0 0,0 0,1 1,0-1,-1 1,1-1,0 1,-1 2,0 8,1 1,2 21,-1-20,2 84,-2-71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07:08:59.801"/>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8:50.474"/>
    </inkml:context>
    <inkml:brush xml:id="br0">
      <inkml:brushProperty name="width" value="0.05" units="cm"/>
      <inkml:brushProperty name="height" value="0.05" units="cm"/>
      <inkml:brushProperty name="ignorePressure" value="1"/>
    </inkml:brush>
  </inkml:definitions>
  <inkml:trace contextRef="#ctx0" brushRef="#br0">1 33,'0'-1,"0"0,1 0,-1 0,0 0,1 0,-1 0,1 0,0 0,0 0,-1 0,0 0,1 0,0 1,0-1,0 0,0 0,0 1,-1 0,2-1,-2 0,1 1,1-1,-1 1,-1 0,2 0,1-1,33-6,-33 7,2-1,12-1,1 1,-2 0,1 1,21 2,-35-2,1 1,0 0,-1-1,1 1,-1 0,1 0,-1 1,0-1,1 1,-1 0,0 0,0 0,0 0,0 0,-1 1,1 0,-1 0,1-1,-1 1,0 0,0 0,0 0,-1 1,1-1,0 0,0 4,-1-2,1 0,-1 0,0 0,0 0,-1-1,0 2,0-1,0-1,0 2,0-1,-1-1,0 2,0-2,-1 1,1 0,-1-1,0 2,0-2,0 0,-2 0,2 1,-2-1,2-1,-2 1,1 0,-1 0,0-1,1 0,-1 0,-1 0,1-1,-1 1,1-1,-1 0,1 0,-1-1,-10 2,-22 3,30-6,0 1,-1 1,0-1,1 1,-13 4,17-4,1-1,-1 0,1 1,1 0,-2-1,1 1,1 0,-2 0,2 0,-1 0,1 0,-1 1,1-1,-1 0,2 1,-2-1,1 0,0 1,1 0,-2 4,-2 25,2 1,2-1,4 50,-1-28,-2-39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08:53.028"/>
    </inkml:context>
    <inkml:brush xml:id="br0">
      <inkml:brushProperty name="width" value="0.05" units="cm"/>
      <inkml:brushProperty name="height" value="0.05" units="cm"/>
      <inkml:brushProperty name="ignorePressure" value="1"/>
    </inkml:brush>
  </inkml:definitions>
  <inkml:trace contextRef="#ctx0" brushRef="#br0">71 57,'0'-2,"0"-1,0 0,0 1,1 0,-1 0,1-1,0 1,-1 0,1 0,1-1,-1 1,0 0,1 0,-1 0,0 0,1 0,0 1,-1-1,1 0,0 1,-1-1,2 1,-1 0,0-1,0 2,0-2,0 1,0 1,1-1,0 0,-1 1,-1-1,5 1,-2 0,0-1,0 1,-1 0,1 0,0 1,0-1,-1 0,1 2,0-1,0 0,0 0,-1 0,0 1,0 0,1 0,-1 0,0 0,0 0,0 1,0 0,2 2,-1 1,-1 0,1-1,-1 1,-1 1,1-1,-1 1,0-1,-1 0,1 1,-1 0,0 0,-1-1,0 1,-1 10,1-14,0 1,0 0,-1-1,0 1,0-1,0 0,-1 0,2 1,-3-1,2 0,-1 0,0 0,0 0,0 0,-1-1,1 1,0 0,-1-1,1 0,-1 0,0 1,0-2,0 1,0 0,-1-1,1 1,-1-1,-4 1,-42 2,41-5,0 1,0 1,0-1,0 2,-13 2,19-2,1-1,0-1,-1 2,1-1,0 1,0-1,-1 1,1-1,1 2,-2-2,2 1,-1 1,0-2,1 1,0 1,-1-1,1 1,0-1,0 0,0 1,0 0,0-1,1 4,-4 20,2 1,0 0,2 0,5 32,-2 8,-2-35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10:00.375"/>
    </inkml:context>
    <inkml:brush xml:id="br0">
      <inkml:brushProperty name="width" value="0.05" units="cm"/>
      <inkml:brushProperty name="height" value="0.05" units="cm"/>
      <inkml:brushProperty name="ignorePressure" value="1"/>
    </inkml:brush>
  </inkml:definitions>
  <inkml:trace contextRef="#ctx0" brushRef="#br0">0 1,'0'1907,"0"-1881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10:03.216"/>
    </inkml:context>
    <inkml:brush xml:id="br0">
      <inkml:brushProperty name="width" value="0.05" units="cm"/>
      <inkml:brushProperty name="height" value="0.05" units="cm"/>
      <inkml:brushProperty name="ignorePressure" value="1"/>
    </inkml:brush>
  </inkml:definitions>
  <inkml:trace contextRef="#ctx0" brushRef="#br0">1 0,'0'749,"0"-731,-1-9,1 0,0 0,3 16,-3-22,1-1,-1-1,0 2,1-1,0-1,0 2,-1-1,2-1,-1 1,0 0,1 0,-2-1,2 1,-1 0,1-1,-1 0,2 1,-2-1,1 0,0 0,3 2,12 1,1 0,0-1,0-1,1 0,25-2,-32 0,453-6,-133-1,904 6,-627 2,814-1,-1397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10:06.646"/>
    </inkml:context>
    <inkml:brush xml:id="br0">
      <inkml:brushProperty name="width" value="0.05" units="cm"/>
      <inkml:brushProperty name="height" value="0.05" units="cm"/>
      <inkml:brushProperty name="ignorePressure" value="1"/>
    </inkml:brush>
  </inkml:definitions>
  <inkml:trace contextRef="#ctx0" brushRef="#br0">1 99,'469'-39,"-170"8,424 3,7 30,-251 2,1524-4,-1967 0,4-1,66 8,-78 2,-27-8,0 0,0-1,0 0,-1 1,0 0,1 0,0-1,0 1,-1 0,0 0,1-1,-1 1,1 0,-1 0,0-1,0 1,1 2,-1 0,0 0,-1 0,1 0,0 0,-2 0,2 0,-1 0,-1 0,1-1,0 1,-1 0,0 0,-2 3,-34 50,23-37,0 2,3-1,0 2,0-1,2 2,-9 24,13-21,1 1,1-1,-1 44,9 82,1-35,-4-58,-3 85,1-140,1 0,-1 0,0 0,0 1,0-2,-1 1,1 0,-1 0,0-1,0 1,0 0,-1-1,0 1,1-1,-1 0,0 0,0 0,0 0,-1-1,1 0,0 0,-1 1,0-1,0-1,1 1,-2-1,1 1,1-1,-6 0,-13 3,0-2,0 0,1-1,-33-4,31 2,-193-3,190 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34:13.31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34:17.787"/>
    </inkml:context>
    <inkml:brush xml:id="br0">
      <inkml:brushProperty name="width" value="0.05" units="cm"/>
      <inkml:brushProperty name="height" value="0.05" units="cm"/>
      <inkml:brushProperty name="ignorePressure" value="1"/>
    </inkml:brush>
  </inkml:definitions>
  <inkml:trace contextRef="#ctx0" brushRef="#br0">1 1,'0'5,"0"12,0 18,0 12,0 9,0 5,0 1,0-3,0-3,0-7,0-5,0-5,0-5,0-4,0 0,0-7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34:19.340"/>
    </inkml:context>
    <inkml:brush xml:id="br0">
      <inkml:brushProperty name="width" value="0.05" units="cm"/>
      <inkml:brushProperty name="height" value="0.05" units="cm"/>
      <inkml:brushProperty name="ignorePressure" value="1"/>
    </inkml:brush>
  </inkml:definitions>
  <inkml:trace contextRef="#ctx0" brushRef="#br0">1 0,'9180'0,"-9149"0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34:36.648"/>
    </inkml:context>
    <inkml:brush xml:id="br0">
      <inkml:brushProperty name="width" value="0.05" units="cm"/>
      <inkml:brushProperty name="height" value="0.05" units="cm"/>
      <inkml:brushProperty name="ignorePressure" value="1"/>
    </inkml:brush>
  </inkml:definitions>
  <inkml:trace contextRef="#ctx0" brushRef="#br0">0 0,'0'653,"0"-628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37:03.669"/>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4T07:09:01.142"/>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40:54.294"/>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37:39.701"/>
    </inkml:context>
    <inkml:brush xml:id="br0">
      <inkml:brushProperty name="width" value="0.05" units="cm"/>
      <inkml:brushProperty name="height" value="0.05" units="cm"/>
      <inkml:brushProperty name="ignorePressure" value="1"/>
    </inkml:brush>
  </inkml:definitions>
  <inkml:trace contextRef="#ctx0" brushRef="#br0">1 11,'0'-5,"0"-1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41:11.106"/>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43:06.984"/>
    </inkml:context>
    <inkml:brush xml:id="br0">
      <inkml:brushProperty name="width" value="0.05" units="cm"/>
      <inkml:brushProperty name="height" value="0.05" units="cm"/>
      <inkml:brushProperty name="ignorePressure" value="1"/>
    </inkml:brush>
  </inkml:definitions>
  <inkml:trace contextRef="#ctx0" brushRef="#br0">1 0,'0'908,"0"-1652,0 716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43:09.975"/>
    </inkml:context>
    <inkml:brush xml:id="br0">
      <inkml:brushProperty name="width" value="0.05" units="cm"/>
      <inkml:brushProperty name="height" value="0.05" units="cm"/>
      <inkml:brushProperty name="ignorePressure" value="1"/>
    </inkml:brush>
  </inkml:definitions>
  <inkml:trace contextRef="#ctx0" brushRef="#br0">1 1,'6185'0,"-3435"0,-2743 0,0 0,0 0,0 1,0-1,0 2,0-1,0 1,0 0,-1 0,13 7,-16-7,0 1,0-1,0 1,0 0,-1 0,1 0,-1 1,0-1,0 1,0-1,0 1,-1 0,1-1,-1 1,0 0,0 0,0 0,-1 0,0 0,1 6,-4 143,-1-76,4-43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43:11.113"/>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44:40.021"/>
    </inkml:context>
    <inkml:brush xml:id="br0">
      <inkml:brushProperty name="width" value="0.05" units="cm"/>
      <inkml:brushProperty name="height" value="0.05" units="cm"/>
      <inkml:brushProperty name="ignorePressure" value="1"/>
    </inkml:brush>
  </inkml:definitions>
  <inkml:trace contextRef="#ctx0" brushRef="#br0">1 30,'0'-5,"6"-3,7 1,7 1,6 2,-1 13,-5 28,-6 30,-6 60,-3 21,-3-10,-2-23,-1-24,0-23,0-23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44:44.348"/>
    </inkml:context>
    <inkml:brush xml:id="br0">
      <inkml:brushProperty name="width" value="0.05" units="cm"/>
      <inkml:brushProperty name="height" value="0.05" units="cm"/>
      <inkml:brushProperty name="ignorePressure" value="1"/>
    </inkml:brush>
  </inkml:definitions>
  <inkml:trace contextRef="#ctx0" brushRef="#br0">1 1,'496'-1,"614"3,234 103,-910-52,599-5,-348-86,-330 14,696 9,-731 17,4684 0,-4999-2,-1 0,1 0,0 0,0 0,0 1,0 0,0 0,-1 1,1-1,0 1,-1 0,0 0,1 1,6 4,-8-4,0 0,-1 1,1 0,-1-1,1 1,-1 0,0 0,-1 0,1 1,-1-1,0 0,0 1,0-1,0 1,-1-1,0 7,-1 257,-4-94,5-142,0-4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45:00.093"/>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8:45:00.692"/>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07:01:29.683"/>
    </inkml:context>
    <inkml:brush xml:id="br0">
      <inkml:brushProperty name="width" value="0.05" units="cm"/>
      <inkml:brushProperty name="height" value="0.05" units="cm"/>
      <inkml:brushProperty name="ignorePressure" value="1"/>
    </inkml:brush>
  </inkml:definitions>
  <inkml:trace contextRef="#ctx0" brushRef="#br0">42 1,'-7'0,"-2"14,1 25,1 146,2 48,2-2,1-32,1-44,1-35,1-29,-1-25,0-22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9" name="Rectangle 3"/>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1449388" y="100013"/>
            <a:ext cx="3987800" cy="514350"/>
          </a:xfrm>
          <a:prstGeom prst="rect">
            <a:avLst/>
          </a:prstGeom>
          <a:noFill/>
          <a:ln>
            <a:noFill/>
          </a:ln>
        </p:spPr>
        <p:txBody>
          <a:bodyPr wrap="none" lIns="90488" tIns="44450" rIns="90488" bIns="44450">
            <a:spAutoFit/>
          </a:bodyPr>
          <a:lstStyle>
            <a:lvl1pPr algn="ctr">
              <a:defRPr sz="3600" b="1">
                <a:solidFill>
                  <a:schemeClr val="tx1"/>
                </a:solidFill>
                <a:latin typeface="Arial" panose="020B0604020202020204" pitchFamily="34" charset="0"/>
              </a:defRPr>
            </a:lvl1pPr>
            <a:lvl2pPr marL="742950" indent="-285750" algn="ctr">
              <a:defRPr sz="3600" b="1">
                <a:solidFill>
                  <a:schemeClr val="tx1"/>
                </a:solidFill>
                <a:latin typeface="Arial" panose="020B0604020202020204" pitchFamily="34" charset="0"/>
              </a:defRPr>
            </a:lvl2pPr>
            <a:lvl3pPr marL="1143000" indent="-228600" algn="ctr">
              <a:defRPr sz="3600" b="1">
                <a:solidFill>
                  <a:schemeClr val="tx1"/>
                </a:solidFill>
                <a:latin typeface="Arial" panose="020B0604020202020204" pitchFamily="34" charset="0"/>
              </a:defRPr>
            </a:lvl3pPr>
            <a:lvl4pPr marL="1600200" indent="-228600" algn="ctr">
              <a:defRPr sz="3600" b="1">
                <a:solidFill>
                  <a:schemeClr val="tx1"/>
                </a:solidFill>
                <a:latin typeface="Arial" panose="020B0604020202020204" pitchFamily="34" charset="0"/>
              </a:defRPr>
            </a:lvl4pPr>
            <a:lvl5pPr marL="2057400" indent="-228600" algn="ctr">
              <a:defRPr sz="3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defRPr>
            </a:lvl9pPr>
          </a:lstStyle>
          <a:p>
            <a:pPr>
              <a:defRPr/>
            </a:pPr>
            <a:r>
              <a:rPr lang="en-US" altLang="en-US" sz="1400">
                <a:solidFill>
                  <a:srgbClr val="000000"/>
                </a:solidFill>
              </a:rPr>
              <a:t>Fundamentals of Financial Management, 11/e</a:t>
            </a:r>
          </a:p>
          <a:p>
            <a:pPr>
              <a:defRPr/>
            </a:pPr>
            <a:r>
              <a:rPr lang="en-US" altLang="en-US" sz="1400">
                <a:solidFill>
                  <a:srgbClr val="000000"/>
                </a:solidFill>
              </a:rPr>
              <a:t>Chapter 3: Time Value of Money</a:t>
            </a:r>
          </a:p>
        </p:txBody>
      </p:sp>
      <p:sp>
        <p:nvSpPr>
          <p:cNvPr id="2053" name="Rectangle 5"/>
          <p:cNvSpPr>
            <a:spLocks noChangeArrowheads="1"/>
          </p:cNvSpPr>
          <p:nvPr/>
        </p:nvSpPr>
        <p:spPr bwMode="auto">
          <a:xfrm>
            <a:off x="446088" y="8528050"/>
            <a:ext cx="1649412" cy="393700"/>
          </a:xfrm>
          <a:prstGeom prst="rect">
            <a:avLst/>
          </a:prstGeom>
          <a:noFill/>
          <a:ln>
            <a:noFill/>
          </a:ln>
        </p:spPr>
        <p:txBody>
          <a:bodyPr wrap="none" lIns="90488" tIns="44450" rIns="90488" bIns="44450">
            <a:spAutoFit/>
          </a:bodyPr>
          <a:lstStyle>
            <a:lvl1pPr algn="ctr">
              <a:defRPr sz="3600" b="1">
                <a:solidFill>
                  <a:schemeClr val="tx1"/>
                </a:solidFill>
                <a:latin typeface="Arial" panose="020B0604020202020204" pitchFamily="34" charset="0"/>
              </a:defRPr>
            </a:lvl1pPr>
            <a:lvl2pPr marL="742950" indent="-285750" algn="ctr">
              <a:defRPr sz="3600" b="1">
                <a:solidFill>
                  <a:schemeClr val="tx1"/>
                </a:solidFill>
                <a:latin typeface="Arial" panose="020B0604020202020204" pitchFamily="34" charset="0"/>
              </a:defRPr>
            </a:lvl2pPr>
            <a:lvl3pPr marL="1143000" indent="-228600" algn="ctr">
              <a:defRPr sz="3600" b="1">
                <a:solidFill>
                  <a:schemeClr val="tx1"/>
                </a:solidFill>
                <a:latin typeface="Arial" panose="020B0604020202020204" pitchFamily="34" charset="0"/>
              </a:defRPr>
            </a:lvl3pPr>
            <a:lvl4pPr marL="1600200" indent="-228600" algn="ctr">
              <a:defRPr sz="3600" b="1">
                <a:solidFill>
                  <a:schemeClr val="tx1"/>
                </a:solidFill>
                <a:latin typeface="Arial" panose="020B0604020202020204" pitchFamily="34" charset="0"/>
              </a:defRPr>
            </a:lvl4pPr>
            <a:lvl5pPr marL="2057400" indent="-228600" algn="ctr">
              <a:defRPr sz="3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defRPr>
            </a:lvl9pPr>
          </a:lstStyle>
          <a:p>
            <a:pPr>
              <a:defRPr/>
            </a:pPr>
            <a:r>
              <a:rPr lang="en-US" altLang="en-US" sz="1000" b="0">
                <a:solidFill>
                  <a:srgbClr val="000000"/>
                </a:solidFill>
              </a:rPr>
              <a:t>Van Horne &amp; Wachowicz, </a:t>
            </a:r>
          </a:p>
          <a:p>
            <a:pPr>
              <a:defRPr/>
            </a:pPr>
            <a:r>
              <a:rPr lang="en-US" altLang="en-US" sz="1000" b="0">
                <a:solidFill>
                  <a:srgbClr val="000000"/>
                </a:solidFill>
              </a:rPr>
              <a:t>© 2001 Prentice-Hall, Inc.</a:t>
            </a:r>
          </a:p>
        </p:txBody>
      </p:sp>
      <p:sp>
        <p:nvSpPr>
          <p:cNvPr id="2054" name="Rectangle 6"/>
          <p:cNvSpPr>
            <a:spLocks noChangeArrowheads="1"/>
          </p:cNvSpPr>
          <p:nvPr/>
        </p:nvSpPr>
        <p:spPr bwMode="auto">
          <a:xfrm>
            <a:off x="4492625" y="8528050"/>
            <a:ext cx="2090738" cy="393700"/>
          </a:xfrm>
          <a:prstGeom prst="rect">
            <a:avLst/>
          </a:prstGeom>
          <a:noFill/>
          <a:ln>
            <a:noFill/>
          </a:ln>
        </p:spPr>
        <p:txBody>
          <a:bodyPr wrap="none" lIns="90488" tIns="44450" rIns="90488" bIns="44450">
            <a:spAutoFit/>
          </a:bodyPr>
          <a:lstStyle>
            <a:lvl1pPr algn="ctr">
              <a:defRPr sz="3600" b="1">
                <a:solidFill>
                  <a:schemeClr val="tx1"/>
                </a:solidFill>
                <a:latin typeface="Arial" panose="020B0604020202020204" pitchFamily="34" charset="0"/>
              </a:defRPr>
            </a:lvl1pPr>
            <a:lvl2pPr marL="742950" indent="-285750" algn="ctr">
              <a:defRPr sz="3600" b="1">
                <a:solidFill>
                  <a:schemeClr val="tx1"/>
                </a:solidFill>
                <a:latin typeface="Arial" panose="020B0604020202020204" pitchFamily="34" charset="0"/>
              </a:defRPr>
            </a:lvl2pPr>
            <a:lvl3pPr marL="1143000" indent="-228600" algn="ctr">
              <a:defRPr sz="3600" b="1">
                <a:solidFill>
                  <a:schemeClr val="tx1"/>
                </a:solidFill>
                <a:latin typeface="Arial" panose="020B0604020202020204" pitchFamily="34" charset="0"/>
              </a:defRPr>
            </a:lvl3pPr>
            <a:lvl4pPr marL="1600200" indent="-228600" algn="ctr">
              <a:defRPr sz="3600" b="1">
                <a:solidFill>
                  <a:schemeClr val="tx1"/>
                </a:solidFill>
                <a:latin typeface="Arial" panose="020B0604020202020204" pitchFamily="34" charset="0"/>
              </a:defRPr>
            </a:lvl4pPr>
            <a:lvl5pPr marL="2057400" indent="-228600" algn="ctr">
              <a:defRPr sz="36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36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36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36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3600" b="1">
                <a:solidFill>
                  <a:schemeClr val="tx1"/>
                </a:solidFill>
                <a:latin typeface="Arial" panose="020B0604020202020204" pitchFamily="34" charset="0"/>
              </a:defRPr>
            </a:lvl9pPr>
          </a:lstStyle>
          <a:p>
            <a:pPr>
              <a:defRPr/>
            </a:pPr>
            <a:r>
              <a:rPr lang="en-US" altLang="en-US" sz="1000" b="0">
                <a:solidFill>
                  <a:srgbClr val="000000"/>
                </a:solidFill>
              </a:rPr>
              <a:t>by Gregory A. Kuhlemeyer, Ph.D.,</a:t>
            </a:r>
          </a:p>
          <a:p>
            <a:pPr>
              <a:defRPr/>
            </a:pPr>
            <a:r>
              <a:rPr lang="en-US" altLang="en-US" sz="1000" b="0">
                <a:solidFill>
                  <a:srgbClr val="000000"/>
                </a:solidFill>
              </a:rPr>
              <a:t>Carroll College, Waukesha, WI </a:t>
            </a:r>
          </a:p>
        </p:txBody>
      </p:sp>
      <p:sp>
        <p:nvSpPr>
          <p:cNvPr id="2055" name="Rectangle 7"/>
          <p:cNvSpPr>
            <a:spLocks noChangeArrowheads="1"/>
          </p:cNvSpPr>
          <p:nvPr/>
        </p:nvSpPr>
        <p:spPr bwMode="auto">
          <a:xfrm>
            <a:off x="3154363" y="8589963"/>
            <a:ext cx="631825" cy="271462"/>
          </a:xfrm>
          <a:prstGeom prst="rect">
            <a:avLst/>
          </a:prstGeom>
          <a:noFill/>
          <a:ln w="12700">
            <a:noFill/>
            <a:miter lim="800000"/>
            <a:headEnd/>
            <a:tailEnd/>
          </a:ln>
          <a:effectLst/>
        </p:spPr>
        <p:txBody>
          <a:bodyPr wrap="none" lIns="90488" tIns="44450" rIns="90488" bIns="44450">
            <a:spAutoFit/>
          </a:bodyPr>
          <a:lstStyle>
            <a:lvl1pPr>
              <a:defRPr sz="3600" b="1">
                <a:solidFill>
                  <a:schemeClr val="tx1"/>
                </a:solidFill>
                <a:latin typeface="Arial" panose="020B0604020202020204" pitchFamily="34" charset="0"/>
              </a:defRPr>
            </a:lvl1pPr>
            <a:lvl2pPr marL="742950" indent="-285750">
              <a:defRPr sz="3600" b="1">
                <a:solidFill>
                  <a:schemeClr val="tx1"/>
                </a:solidFill>
                <a:latin typeface="Arial" panose="020B0604020202020204" pitchFamily="34" charset="0"/>
              </a:defRPr>
            </a:lvl2pPr>
            <a:lvl3pPr marL="1143000" indent="-228600">
              <a:defRPr sz="3600" b="1">
                <a:solidFill>
                  <a:schemeClr val="tx1"/>
                </a:solidFill>
                <a:latin typeface="Arial" panose="020B0604020202020204" pitchFamily="34" charset="0"/>
              </a:defRPr>
            </a:lvl3pPr>
            <a:lvl4pPr marL="1600200" indent="-228600">
              <a:defRPr sz="3600" b="1">
                <a:solidFill>
                  <a:schemeClr val="tx1"/>
                </a:solidFill>
                <a:latin typeface="Arial" panose="020B0604020202020204" pitchFamily="34" charset="0"/>
              </a:defRPr>
            </a:lvl4pPr>
            <a:lvl5pPr marL="2057400" indent="-228600">
              <a:defRPr sz="3600" b="1">
                <a:solidFill>
                  <a:schemeClr val="tx1"/>
                </a:solidFill>
                <a:latin typeface="Arial" panose="020B0604020202020204" pitchFamily="34" charset="0"/>
              </a:defRPr>
            </a:lvl5pPr>
            <a:lvl6pPr marL="2514600" indent="-228600" eaLnBrk="0" fontAlgn="base" hangingPunct="0">
              <a:spcBef>
                <a:spcPct val="0"/>
              </a:spcBef>
              <a:spcAft>
                <a:spcPct val="0"/>
              </a:spcAft>
              <a:defRPr sz="3600" b="1">
                <a:solidFill>
                  <a:schemeClr val="tx1"/>
                </a:solidFill>
                <a:latin typeface="Arial" panose="020B0604020202020204" pitchFamily="34" charset="0"/>
              </a:defRPr>
            </a:lvl6pPr>
            <a:lvl7pPr marL="2971800" indent="-228600" eaLnBrk="0" fontAlgn="base" hangingPunct="0">
              <a:spcBef>
                <a:spcPct val="0"/>
              </a:spcBef>
              <a:spcAft>
                <a:spcPct val="0"/>
              </a:spcAft>
              <a:defRPr sz="3600" b="1">
                <a:solidFill>
                  <a:schemeClr val="tx1"/>
                </a:solidFill>
                <a:latin typeface="Arial" panose="020B0604020202020204" pitchFamily="34" charset="0"/>
              </a:defRPr>
            </a:lvl7pPr>
            <a:lvl8pPr marL="3429000" indent="-228600" eaLnBrk="0" fontAlgn="base" hangingPunct="0">
              <a:spcBef>
                <a:spcPct val="0"/>
              </a:spcBef>
              <a:spcAft>
                <a:spcPct val="0"/>
              </a:spcAft>
              <a:defRPr sz="3600" b="1">
                <a:solidFill>
                  <a:schemeClr val="tx1"/>
                </a:solidFill>
                <a:latin typeface="Arial" panose="020B0604020202020204" pitchFamily="34" charset="0"/>
              </a:defRPr>
            </a:lvl8pPr>
            <a:lvl9pPr marL="3886200" indent="-228600" eaLnBrk="0" fontAlgn="base" hangingPunct="0">
              <a:spcBef>
                <a:spcPct val="0"/>
              </a:spcBef>
              <a:spcAft>
                <a:spcPct val="0"/>
              </a:spcAft>
              <a:defRPr sz="3600" b="1">
                <a:solidFill>
                  <a:schemeClr val="tx1"/>
                </a:solidFill>
                <a:latin typeface="Arial" panose="020B0604020202020204" pitchFamily="34" charset="0"/>
              </a:defRPr>
            </a:lvl9pPr>
          </a:lstStyle>
          <a:p>
            <a:pPr>
              <a:defRPr/>
            </a:pPr>
            <a:r>
              <a:rPr lang="en-US" altLang="en-US" sz="1200" b="0" smtClean="0"/>
              <a:t>III - </a:t>
            </a:r>
            <a:fld id="{D00717A6-1F0D-44E4-9B64-91575133A563}" type="slidenum">
              <a:rPr lang="en-US" altLang="en-US" sz="1200" b="0" smtClean="0"/>
              <a:pPr>
                <a:defRPr/>
              </a:pPr>
              <a:t>‹#›</a:t>
            </a:fld>
            <a:endParaRPr lang="en-US" altLang="en-US" sz="1200" b="0" smtClean="0"/>
          </a:p>
        </p:txBody>
      </p:sp>
    </p:spTree>
    <p:extLst>
      <p:ext uri="{BB962C8B-B14F-4D97-AF65-F5344CB8AC3E}">
        <p14:creationId xmlns:p14="http://schemas.microsoft.com/office/powerpoint/2010/main" val="1761128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411" name="Rectangle 3"/>
          <p:cNvSpPr>
            <a:spLocks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05364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04049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93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76250"/>
            <a:ext cx="1943100" cy="5619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76250"/>
            <a:ext cx="5676900" cy="5619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93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76400" y="476250"/>
            <a:ext cx="6781800" cy="1276350"/>
          </a:xfrm>
        </p:spPr>
        <p:txBody>
          <a:bodyPr/>
          <a:lstStyle/>
          <a:p>
            <a:r>
              <a:rPr lang="en-US"/>
              <a:t>Click to edit Master title style</a:t>
            </a:r>
          </a:p>
        </p:txBody>
      </p:sp>
      <p:sp>
        <p:nvSpPr>
          <p:cNvPr id="3" name="Chart Placeholder 2"/>
          <p:cNvSpPr>
            <a:spLocks noGrp="1"/>
          </p:cNvSpPr>
          <p:nvPr>
            <p:ph type="chart"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3902870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76400" y="476250"/>
            <a:ext cx="6781800" cy="127635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404695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76400" y="476250"/>
            <a:ext cx="6781800" cy="127635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0490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F72D6C5D-455B-41C6-B1EA-1AA472750D72}" type="datetimeFigureOut">
              <a:rPr lang="en-US"/>
              <a:pPr>
                <a:defRPr/>
              </a:pPr>
              <a:t>9/25/2023</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b="1">
                <a:latin typeface="Arial" panose="020B0604020202020204" pitchFamily="34" charset="0"/>
              </a:defRPr>
            </a:lvl1pPr>
          </a:lstStyle>
          <a:p>
            <a:pPr>
              <a:defRPr/>
            </a:pPr>
            <a:fld id="{E18600FD-693A-402E-A5E1-51C46AE7725C}" type="slidenum">
              <a:rPr lang="en-US" altLang="en-US"/>
              <a:pPr>
                <a:defRPr/>
              </a:pPr>
              <a:t>‹#›</a:t>
            </a:fld>
            <a:endParaRPr lang="en-US" altLang="en-US"/>
          </a:p>
        </p:txBody>
      </p:sp>
    </p:spTree>
    <p:extLst>
      <p:ext uri="{BB962C8B-B14F-4D97-AF65-F5344CB8AC3E}">
        <p14:creationId xmlns:p14="http://schemas.microsoft.com/office/powerpoint/2010/main" val="1862699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E2717A5D-CDD6-4140-BFA9-2E3CFCCA6DA2}" type="datetimeFigureOut">
              <a:rPr lang="en-US"/>
              <a:pPr>
                <a:defRPr/>
              </a:pPr>
              <a:t>9/25/2023</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b="1">
                <a:latin typeface="Arial" panose="020B0604020202020204" pitchFamily="34" charset="0"/>
              </a:defRPr>
            </a:lvl1pPr>
          </a:lstStyle>
          <a:p>
            <a:pPr>
              <a:defRPr/>
            </a:pPr>
            <a:fld id="{13087DDF-44AE-4B08-8342-91AAC583034C}" type="slidenum">
              <a:rPr lang="en-US" altLang="en-US"/>
              <a:pPr>
                <a:defRPr/>
              </a:pPr>
              <a:t>‹#›</a:t>
            </a:fld>
            <a:endParaRPr lang="en-US" altLang="en-US"/>
          </a:p>
        </p:txBody>
      </p:sp>
    </p:spTree>
    <p:extLst>
      <p:ext uri="{BB962C8B-B14F-4D97-AF65-F5344CB8AC3E}">
        <p14:creationId xmlns:p14="http://schemas.microsoft.com/office/powerpoint/2010/main" val="3044409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F64E553A-FA3F-494C-9B76-EA86D4D4452B}" type="datetimeFigureOut">
              <a:rPr lang="en-US"/>
              <a:pPr>
                <a:defRPr/>
              </a:pPr>
              <a:t>9/25/2023</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b="1">
                <a:latin typeface="Arial" panose="020B0604020202020204" pitchFamily="34" charset="0"/>
              </a:defRPr>
            </a:lvl1pPr>
          </a:lstStyle>
          <a:p>
            <a:pPr>
              <a:defRPr/>
            </a:pPr>
            <a:fld id="{93599C53-A55B-4354-ACAD-404AB72870EF}" type="slidenum">
              <a:rPr lang="en-US" altLang="en-US"/>
              <a:pPr>
                <a:defRPr/>
              </a:pPr>
              <a:t>‹#›</a:t>
            </a:fld>
            <a:endParaRPr lang="en-US" altLang="en-US"/>
          </a:p>
        </p:txBody>
      </p:sp>
    </p:spTree>
    <p:extLst>
      <p:ext uri="{BB962C8B-B14F-4D97-AF65-F5344CB8AC3E}">
        <p14:creationId xmlns:p14="http://schemas.microsoft.com/office/powerpoint/2010/main" val="2908219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2E3BB23F-2949-4B26-9309-78BE394A2CD7}" type="datetimeFigureOut">
              <a:rPr lang="en-US"/>
              <a:pPr>
                <a:defRPr/>
              </a:pPr>
              <a:t>9/25/2023</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b="1">
                <a:latin typeface="Arial" panose="020B0604020202020204" pitchFamily="34" charset="0"/>
              </a:defRPr>
            </a:lvl1pPr>
          </a:lstStyle>
          <a:p>
            <a:pPr>
              <a:defRPr/>
            </a:pPr>
            <a:fld id="{867C7259-304E-4FD7-9F29-048CEF29A359}" type="slidenum">
              <a:rPr lang="en-US" altLang="en-US"/>
              <a:pPr>
                <a:defRPr/>
              </a:pPr>
              <a:t>‹#›</a:t>
            </a:fld>
            <a:endParaRPr lang="en-US" altLang="en-US"/>
          </a:p>
        </p:txBody>
      </p:sp>
    </p:spTree>
    <p:extLst>
      <p:ext uri="{BB962C8B-B14F-4D97-AF65-F5344CB8AC3E}">
        <p14:creationId xmlns:p14="http://schemas.microsoft.com/office/powerpoint/2010/main" val="3156524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AE9EF90C-FA58-4300-B330-4FF450489512}" type="datetimeFigureOut">
              <a:rPr lang="en-US"/>
              <a:pPr>
                <a:defRPr/>
              </a:pPr>
              <a:t>9/25/2023</a:t>
            </a:fld>
            <a:endParaRPr lang="en-US"/>
          </a:p>
        </p:txBody>
      </p:sp>
      <p:sp>
        <p:nvSpPr>
          <p:cNvPr id="8" name="Footer Placeholder 7"/>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eaLnBrk="0" hangingPunct="0">
              <a:defRPr b="1">
                <a:latin typeface="Arial" panose="020B0604020202020204" pitchFamily="34" charset="0"/>
              </a:defRPr>
            </a:lvl1pPr>
          </a:lstStyle>
          <a:p>
            <a:pPr>
              <a:defRPr/>
            </a:pPr>
            <a:fld id="{E0B37DF7-70BF-40FE-A34A-236E2F02C442}" type="slidenum">
              <a:rPr lang="en-US" altLang="en-US"/>
              <a:pPr>
                <a:defRPr/>
              </a:pPr>
              <a:t>‹#›</a:t>
            </a:fld>
            <a:endParaRPr lang="en-US" altLang="en-US"/>
          </a:p>
        </p:txBody>
      </p:sp>
    </p:spTree>
    <p:extLst>
      <p:ext uri="{BB962C8B-B14F-4D97-AF65-F5344CB8AC3E}">
        <p14:creationId xmlns:p14="http://schemas.microsoft.com/office/powerpoint/2010/main" val="249914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89141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BD155031-B9E1-49BF-8140-2B2BCAFF138C}" type="datetimeFigureOut">
              <a:rPr lang="en-US"/>
              <a:pPr>
                <a:defRPr/>
              </a:pPr>
              <a:t>9/25/2023</a:t>
            </a:fld>
            <a:endParaRPr lang="en-US"/>
          </a:p>
        </p:txBody>
      </p:sp>
      <p:sp>
        <p:nvSpPr>
          <p:cNvPr id="4" name="Footer Placeholder 3"/>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eaLnBrk="0" hangingPunct="0">
              <a:defRPr b="1">
                <a:latin typeface="Arial" panose="020B0604020202020204" pitchFamily="34" charset="0"/>
              </a:defRPr>
            </a:lvl1pPr>
          </a:lstStyle>
          <a:p>
            <a:pPr>
              <a:defRPr/>
            </a:pPr>
            <a:fld id="{480206DF-AC6A-42ED-B175-6A9396C3C3BD}" type="slidenum">
              <a:rPr lang="en-US" altLang="en-US"/>
              <a:pPr>
                <a:defRPr/>
              </a:pPr>
              <a:t>‹#›</a:t>
            </a:fld>
            <a:endParaRPr lang="en-US" altLang="en-US"/>
          </a:p>
        </p:txBody>
      </p:sp>
    </p:spTree>
    <p:extLst>
      <p:ext uri="{BB962C8B-B14F-4D97-AF65-F5344CB8AC3E}">
        <p14:creationId xmlns:p14="http://schemas.microsoft.com/office/powerpoint/2010/main" val="13550251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7A6A688B-EA25-4AD9-955A-CFC135D2E26A}" type="datetimeFigureOut">
              <a:rPr lang="en-US"/>
              <a:pPr>
                <a:defRPr/>
              </a:pPr>
              <a:t>9/25/2023</a:t>
            </a:fld>
            <a:endParaRPr lang="en-US"/>
          </a:p>
        </p:txBody>
      </p:sp>
      <p:sp>
        <p:nvSpPr>
          <p:cNvPr id="3" name="Footer Placeholder 2"/>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eaLnBrk="0" hangingPunct="0">
              <a:defRPr b="1">
                <a:latin typeface="Arial" panose="020B0604020202020204" pitchFamily="34" charset="0"/>
              </a:defRPr>
            </a:lvl1pPr>
          </a:lstStyle>
          <a:p>
            <a:pPr>
              <a:defRPr/>
            </a:pPr>
            <a:fld id="{C808DB33-2A54-41CA-898F-5BECD61D06F4}" type="slidenum">
              <a:rPr lang="en-US" altLang="en-US"/>
              <a:pPr>
                <a:defRPr/>
              </a:pPr>
              <a:t>‹#›</a:t>
            </a:fld>
            <a:endParaRPr lang="en-US" altLang="en-US"/>
          </a:p>
        </p:txBody>
      </p:sp>
    </p:spTree>
    <p:extLst>
      <p:ext uri="{BB962C8B-B14F-4D97-AF65-F5344CB8AC3E}">
        <p14:creationId xmlns:p14="http://schemas.microsoft.com/office/powerpoint/2010/main" val="17917560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EDC81DD8-36FB-4331-A292-8A257D0AA64A}" type="datetimeFigureOut">
              <a:rPr lang="en-US"/>
              <a:pPr>
                <a:defRPr/>
              </a:pPr>
              <a:t>9/25/2023</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b="1">
                <a:latin typeface="Arial" panose="020B0604020202020204" pitchFamily="34" charset="0"/>
              </a:defRPr>
            </a:lvl1pPr>
          </a:lstStyle>
          <a:p>
            <a:pPr>
              <a:defRPr/>
            </a:pPr>
            <a:fld id="{8D4C29C3-8247-4368-B203-23B91CF9915E}" type="slidenum">
              <a:rPr lang="en-US" altLang="en-US"/>
              <a:pPr>
                <a:defRPr/>
              </a:pPr>
              <a:t>‹#›</a:t>
            </a:fld>
            <a:endParaRPr lang="en-US" altLang="en-US"/>
          </a:p>
        </p:txBody>
      </p:sp>
    </p:spTree>
    <p:extLst>
      <p:ext uri="{BB962C8B-B14F-4D97-AF65-F5344CB8AC3E}">
        <p14:creationId xmlns:p14="http://schemas.microsoft.com/office/powerpoint/2010/main" val="13275878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7C2F0205-60C4-46E2-919B-E8E6F8E2C488}" type="datetimeFigureOut">
              <a:rPr lang="en-US"/>
              <a:pPr>
                <a:defRPr/>
              </a:pPr>
              <a:t>9/25/2023</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b="1">
                <a:latin typeface="Arial" panose="020B0604020202020204" pitchFamily="34" charset="0"/>
              </a:defRPr>
            </a:lvl1pPr>
          </a:lstStyle>
          <a:p>
            <a:pPr>
              <a:defRPr/>
            </a:pPr>
            <a:fld id="{599E5689-81B0-468B-9BBB-CB34E777C0CB}" type="slidenum">
              <a:rPr lang="en-US" altLang="en-US"/>
              <a:pPr>
                <a:defRPr/>
              </a:pPr>
              <a:t>‹#›</a:t>
            </a:fld>
            <a:endParaRPr lang="en-US" altLang="en-US"/>
          </a:p>
        </p:txBody>
      </p:sp>
    </p:spTree>
    <p:extLst>
      <p:ext uri="{BB962C8B-B14F-4D97-AF65-F5344CB8AC3E}">
        <p14:creationId xmlns:p14="http://schemas.microsoft.com/office/powerpoint/2010/main" val="2387461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A5EAB20A-88C5-4E3A-9D84-B6F412783F85}" type="datetimeFigureOut">
              <a:rPr lang="en-US"/>
              <a:pPr>
                <a:defRPr/>
              </a:pPr>
              <a:t>9/25/2023</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b="1">
                <a:latin typeface="Arial" panose="020B0604020202020204" pitchFamily="34" charset="0"/>
              </a:defRPr>
            </a:lvl1pPr>
          </a:lstStyle>
          <a:p>
            <a:pPr>
              <a:defRPr/>
            </a:pPr>
            <a:fld id="{AEE8527C-4F5F-4F0B-98EE-80CF6AE88980}" type="slidenum">
              <a:rPr lang="en-US" altLang="en-US"/>
              <a:pPr>
                <a:defRPr/>
              </a:pPr>
              <a:t>‹#›</a:t>
            </a:fld>
            <a:endParaRPr lang="en-US" altLang="en-US"/>
          </a:p>
        </p:txBody>
      </p:sp>
    </p:spTree>
    <p:extLst>
      <p:ext uri="{BB962C8B-B14F-4D97-AF65-F5344CB8AC3E}">
        <p14:creationId xmlns:p14="http://schemas.microsoft.com/office/powerpoint/2010/main" val="1683382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A44F8373-63EC-4EB6-886D-1F92A83656A8}" type="datetimeFigureOut">
              <a:rPr lang="en-US"/>
              <a:pPr>
                <a:defRPr/>
              </a:pPr>
              <a:t>9/25/2023</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b="1">
                <a:latin typeface="Arial" panose="020B0604020202020204" pitchFamily="34" charset="0"/>
              </a:defRPr>
            </a:lvl1pPr>
          </a:lstStyle>
          <a:p>
            <a:pPr>
              <a:defRPr/>
            </a:pPr>
            <a:fld id="{18CE9619-1A5F-43E2-9DD9-72008BF21857}" type="slidenum">
              <a:rPr lang="en-US" altLang="en-US"/>
              <a:pPr>
                <a:defRPr/>
              </a:pPr>
              <a:t>‹#›</a:t>
            </a:fld>
            <a:endParaRPr lang="en-US" altLang="en-US"/>
          </a:p>
        </p:txBody>
      </p:sp>
    </p:spTree>
    <p:extLst>
      <p:ext uri="{BB962C8B-B14F-4D97-AF65-F5344CB8AC3E}">
        <p14:creationId xmlns:p14="http://schemas.microsoft.com/office/powerpoint/2010/main" val="335087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41224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2439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5853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815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031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4889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462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76400" y="476250"/>
            <a:ext cx="6781800" cy="127635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t>Click to edit Master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 Second Level</a:t>
            </a:r>
          </a:p>
          <a:p>
            <a:pPr lvl="2"/>
            <a:r>
              <a:rPr lang="en-US" altLang="en-US" smtClean="0"/>
              <a:t> Third Level</a:t>
            </a:r>
          </a:p>
          <a:p>
            <a:pPr lvl="3"/>
            <a:r>
              <a:rPr lang="en-US" altLang="en-US" smtClean="0"/>
              <a:t> Fourth Level</a:t>
            </a:r>
          </a:p>
          <a:p>
            <a:pPr lvl="4"/>
            <a:r>
              <a:rPr lang="en-US" altLang="en-US" smtClean="0"/>
              <a:t> Fifth Level</a:t>
            </a:r>
          </a:p>
        </p:txBody>
      </p:sp>
      <p:sp>
        <p:nvSpPr>
          <p:cNvPr id="1028" name="Rectangle 4"/>
          <p:cNvSpPr>
            <a:spLocks noChangeArrowheads="1"/>
          </p:cNvSpPr>
          <p:nvPr/>
        </p:nvSpPr>
        <p:spPr bwMode="auto">
          <a:xfrm>
            <a:off x="61913" y="6378575"/>
            <a:ext cx="663575" cy="363538"/>
          </a:xfrm>
          <a:prstGeom prst="rect">
            <a:avLst/>
          </a:prstGeom>
          <a:noFill/>
          <a:ln w="12700">
            <a:noFill/>
            <a:miter lim="800000"/>
            <a:headEnd/>
            <a:tailEnd/>
          </a:ln>
          <a:effectLst/>
        </p:spPr>
        <p:txBody>
          <a:bodyPr wrap="none" lIns="90488" tIns="44450" rIns="90488" bIns="44450">
            <a:spAutoFit/>
          </a:bodyPr>
          <a:lstStyle>
            <a:lvl1pPr>
              <a:defRPr sz="3600" b="1">
                <a:solidFill>
                  <a:schemeClr val="tx1"/>
                </a:solidFill>
                <a:latin typeface="Arial" panose="020B0604020202020204" pitchFamily="34" charset="0"/>
              </a:defRPr>
            </a:lvl1pPr>
            <a:lvl2pPr marL="742950" indent="-285750">
              <a:defRPr sz="3600" b="1">
                <a:solidFill>
                  <a:schemeClr val="tx1"/>
                </a:solidFill>
                <a:latin typeface="Arial" panose="020B0604020202020204" pitchFamily="34" charset="0"/>
              </a:defRPr>
            </a:lvl2pPr>
            <a:lvl3pPr marL="1143000" indent="-228600">
              <a:defRPr sz="3600" b="1">
                <a:solidFill>
                  <a:schemeClr val="tx1"/>
                </a:solidFill>
                <a:latin typeface="Arial" panose="020B0604020202020204" pitchFamily="34" charset="0"/>
              </a:defRPr>
            </a:lvl3pPr>
            <a:lvl4pPr marL="1600200" indent="-228600">
              <a:defRPr sz="3600" b="1">
                <a:solidFill>
                  <a:schemeClr val="tx1"/>
                </a:solidFill>
                <a:latin typeface="Arial" panose="020B0604020202020204" pitchFamily="34" charset="0"/>
              </a:defRPr>
            </a:lvl4pPr>
            <a:lvl5pPr marL="2057400" indent="-228600">
              <a:defRPr sz="3600" b="1">
                <a:solidFill>
                  <a:schemeClr val="tx1"/>
                </a:solidFill>
                <a:latin typeface="Arial" panose="020B0604020202020204" pitchFamily="34" charset="0"/>
              </a:defRPr>
            </a:lvl5pPr>
            <a:lvl6pPr marL="2514600" indent="-228600" eaLnBrk="0" fontAlgn="base" hangingPunct="0">
              <a:spcBef>
                <a:spcPct val="0"/>
              </a:spcBef>
              <a:spcAft>
                <a:spcPct val="0"/>
              </a:spcAft>
              <a:defRPr sz="3600" b="1">
                <a:solidFill>
                  <a:schemeClr val="tx1"/>
                </a:solidFill>
                <a:latin typeface="Arial" panose="020B0604020202020204" pitchFamily="34" charset="0"/>
              </a:defRPr>
            </a:lvl6pPr>
            <a:lvl7pPr marL="2971800" indent="-228600" eaLnBrk="0" fontAlgn="base" hangingPunct="0">
              <a:spcBef>
                <a:spcPct val="0"/>
              </a:spcBef>
              <a:spcAft>
                <a:spcPct val="0"/>
              </a:spcAft>
              <a:defRPr sz="3600" b="1">
                <a:solidFill>
                  <a:schemeClr val="tx1"/>
                </a:solidFill>
                <a:latin typeface="Arial" panose="020B0604020202020204" pitchFamily="34" charset="0"/>
              </a:defRPr>
            </a:lvl7pPr>
            <a:lvl8pPr marL="3429000" indent="-228600" eaLnBrk="0" fontAlgn="base" hangingPunct="0">
              <a:spcBef>
                <a:spcPct val="0"/>
              </a:spcBef>
              <a:spcAft>
                <a:spcPct val="0"/>
              </a:spcAft>
              <a:defRPr sz="3600" b="1">
                <a:solidFill>
                  <a:schemeClr val="tx1"/>
                </a:solidFill>
                <a:latin typeface="Arial" panose="020B0604020202020204" pitchFamily="34" charset="0"/>
              </a:defRPr>
            </a:lvl8pPr>
            <a:lvl9pPr marL="3886200" indent="-228600" eaLnBrk="0" fontAlgn="base" hangingPunct="0">
              <a:spcBef>
                <a:spcPct val="0"/>
              </a:spcBef>
              <a:spcAft>
                <a:spcPct val="0"/>
              </a:spcAft>
              <a:defRPr sz="3600" b="1">
                <a:solidFill>
                  <a:schemeClr val="tx1"/>
                </a:solidFill>
                <a:latin typeface="Arial" panose="020B0604020202020204" pitchFamily="34" charset="0"/>
              </a:defRPr>
            </a:lvl9pPr>
          </a:lstStyle>
          <a:p>
            <a:pPr>
              <a:defRPr/>
            </a:pPr>
            <a:r>
              <a:rPr lang="en-US" altLang="en-US" sz="1800" b="0" smtClean="0">
                <a:solidFill>
                  <a:srgbClr val="000000"/>
                </a:solidFill>
              </a:rPr>
              <a:t>3-</a:t>
            </a:r>
            <a:fld id="{C9925518-A9FE-423E-95FA-588E8788DC6C}" type="slidenum">
              <a:rPr lang="en-US" altLang="en-US" sz="1800" b="0" smtClean="0">
                <a:solidFill>
                  <a:srgbClr val="000000"/>
                </a:solidFill>
              </a:rPr>
              <a:pPr>
                <a:defRPr/>
              </a:pPr>
              <a:t>‹#›</a:t>
            </a:fld>
            <a:endParaRPr lang="en-US" altLang="en-US" sz="1800" b="0" smtClean="0">
              <a:solidFill>
                <a:srgbClr val="000000"/>
              </a:solidFill>
            </a:endParaRPr>
          </a:p>
        </p:txBody>
      </p:sp>
      <p:pic>
        <p:nvPicPr>
          <p:cNvPr id="1029" name="Picture 7" descr="L:\cover.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6200" y="152400"/>
            <a:ext cx="152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Lst>
  <p:txStyles>
    <p:titleStyle>
      <a:lvl1pPr algn="l" rtl="0" eaLnBrk="0" fontAlgn="base" hangingPunct="0">
        <a:spcBef>
          <a:spcPct val="0"/>
        </a:spcBef>
        <a:spcAft>
          <a:spcPct val="0"/>
        </a:spcAft>
        <a:defRPr sz="4400" i="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i="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400" i="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400" i="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400" i="1">
          <a:solidFill>
            <a:schemeClr val="tx2"/>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sz="4400" i="1">
          <a:solidFill>
            <a:schemeClr val="tx2"/>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sz="4400" i="1">
          <a:solidFill>
            <a:schemeClr val="tx2"/>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sz="4400" i="1">
          <a:solidFill>
            <a:schemeClr val="tx2"/>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sz="4400" i="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20000"/>
        </a:spcAft>
        <a:buClr>
          <a:schemeClr val="tx2"/>
        </a:buClr>
        <a:buSzPct val="75000"/>
        <a:buFont typeface="Monotype Sorts" pitchFamily="2" charset="2"/>
        <a:buChar char="u"/>
        <a:defRPr sz="3600" b="1">
          <a:solidFill>
            <a:srgbClr val="000000"/>
          </a:solidFill>
          <a:latin typeface="+mn-lt"/>
          <a:ea typeface="+mn-ea"/>
          <a:cs typeface="+mn-cs"/>
        </a:defRPr>
      </a:lvl1pPr>
      <a:lvl2pPr marL="742950" indent="-285750" algn="l" rtl="0" eaLnBrk="0" fontAlgn="base" hangingPunct="0">
        <a:spcBef>
          <a:spcPct val="20000"/>
        </a:spcBef>
        <a:spcAft>
          <a:spcPct val="20000"/>
        </a:spcAft>
        <a:buClr>
          <a:schemeClr val="tx2"/>
        </a:buClr>
        <a:buSzPct val="75000"/>
        <a:buFont typeface="Monotype Sorts" pitchFamily="2" charset="2"/>
        <a:buChar char="u"/>
        <a:defRPr sz="3600" b="1">
          <a:solidFill>
            <a:srgbClr val="000000"/>
          </a:solidFill>
          <a:latin typeface="+mn-lt"/>
        </a:defRPr>
      </a:lvl2pPr>
      <a:lvl3pPr marL="1143000" indent="-228600" algn="l" rtl="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mn-lt"/>
        </a:defRPr>
      </a:lvl3pPr>
      <a:lvl4pPr marL="1600200" indent="-228600" algn="l" rtl="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mn-lt"/>
        </a:defRPr>
      </a:lvl4pPr>
      <a:lvl5pPr marL="2057400" indent="-228600" algn="l" rtl="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mn-lt"/>
        </a:defRPr>
      </a:lvl5pPr>
      <a:lvl6pPr marL="2514600" indent="-228600" algn="l" rtl="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mn-lt"/>
        </a:defRPr>
      </a:lvl6pPr>
      <a:lvl7pPr marL="2971800" indent="-228600" algn="l" rtl="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mn-lt"/>
        </a:defRPr>
      </a:lvl7pPr>
      <a:lvl8pPr marL="3429000" indent="-228600" algn="l" rtl="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mn-lt"/>
        </a:defRPr>
      </a:lvl8pPr>
      <a:lvl9pPr marL="3886200" indent="-228600" algn="l" rtl="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b="0">
                <a:solidFill>
                  <a:prstClr val="black">
                    <a:tint val="75000"/>
                  </a:prstClr>
                </a:solidFill>
                <a:latin typeface="Calibri" panose="020F0502020204030204"/>
              </a:defRPr>
            </a:lvl1pPr>
          </a:lstStyle>
          <a:p>
            <a:pPr>
              <a:defRPr/>
            </a:pPr>
            <a:fld id="{2355089E-C6D7-4859-9FDA-273619961273}" type="datetimeFigureOut">
              <a:rPr lang="en-US"/>
              <a:pPr>
                <a:defRPr/>
              </a:pPr>
              <a:t>9/25/2023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b="0">
                <a:solidFill>
                  <a:prstClr val="black">
                    <a:tint val="75000"/>
                  </a:prstClr>
                </a:solidFill>
                <a:latin typeface="Calibri" panose="020F0502020204030204"/>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b="0">
                <a:solidFill>
                  <a:srgbClr val="898989"/>
                </a:solidFill>
                <a:latin typeface="Calibri" panose="020F0502020204030204" pitchFamily="34" charset="0"/>
              </a:defRPr>
            </a:lvl1pPr>
          </a:lstStyle>
          <a:p>
            <a:pPr>
              <a:defRPr/>
            </a:pPr>
            <a:fld id="{231C9675-E276-4FA4-B47C-BBA00ABD0B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15.emf"/><Relationship Id="rId18" Type="http://schemas.openxmlformats.org/officeDocument/2006/relationships/image" Target="../media/image17.emf"/><Relationship Id="rId3" Type="http://schemas.openxmlformats.org/officeDocument/2006/relationships/image" Target="../media/image10.emf"/><Relationship Id="rId21" Type="http://schemas.openxmlformats.org/officeDocument/2006/relationships/image" Target="../media/image18.emf"/><Relationship Id="rId7" Type="http://schemas.openxmlformats.org/officeDocument/2006/relationships/image" Target="../media/image12.emf"/><Relationship Id="rId12" Type="http://schemas.openxmlformats.org/officeDocument/2006/relationships/customXml" Target="../ink/ink30.xml"/><Relationship Id="rId17" Type="http://schemas.openxmlformats.org/officeDocument/2006/relationships/customXml" Target="../ink/ink33.xml"/><Relationship Id="rId2" Type="http://schemas.openxmlformats.org/officeDocument/2006/relationships/customXml" Target="../ink/ink25.xml"/><Relationship Id="rId16" Type="http://schemas.openxmlformats.org/officeDocument/2006/relationships/customXml" Target="../ink/ink32.xml"/><Relationship Id="rId20"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14.emf"/><Relationship Id="rId5" Type="http://schemas.openxmlformats.org/officeDocument/2006/relationships/image" Target="../media/image11.emf"/><Relationship Id="rId15" Type="http://schemas.openxmlformats.org/officeDocument/2006/relationships/image" Target="../media/image9.emf"/><Relationship Id="rId10" Type="http://schemas.openxmlformats.org/officeDocument/2006/relationships/customXml" Target="../ink/ink29.xml"/><Relationship Id="rId19" Type="http://schemas.openxmlformats.org/officeDocument/2006/relationships/customXml" Target="../ink/ink34.xml"/><Relationship Id="rId4" Type="http://schemas.openxmlformats.org/officeDocument/2006/relationships/customXml" Target="../ink/ink26.xml"/><Relationship Id="rId9" Type="http://schemas.openxmlformats.org/officeDocument/2006/relationships/image" Target="../media/image13.emf"/><Relationship Id="rId14" Type="http://schemas.openxmlformats.org/officeDocument/2006/relationships/customXml" Target="../ink/ink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customXml" Target="../ink/ink39.xml"/><Relationship Id="rId13" Type="http://schemas.openxmlformats.org/officeDocument/2006/relationships/image" Target="../media/image21.emf"/><Relationship Id="rId18" Type="http://schemas.openxmlformats.org/officeDocument/2006/relationships/customXml" Target="../ink/ink44.xml"/><Relationship Id="rId3" Type="http://schemas.openxmlformats.org/officeDocument/2006/relationships/image" Target="../media/image10.emf"/><Relationship Id="rId7" Type="http://schemas.openxmlformats.org/officeDocument/2006/relationships/image" Target="../media/image12.emf"/><Relationship Id="rId12" Type="http://schemas.openxmlformats.org/officeDocument/2006/relationships/customXml" Target="../ink/ink41.xml"/><Relationship Id="rId17" Type="http://schemas.openxmlformats.org/officeDocument/2006/relationships/image" Target="../media/image23.emf"/><Relationship Id="rId2" Type="http://schemas.openxmlformats.org/officeDocument/2006/relationships/customXml" Target="../ink/ink36.xml"/><Relationship Id="rId16"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customXml" Target="../ink/ink38.xml"/><Relationship Id="rId11" Type="http://schemas.openxmlformats.org/officeDocument/2006/relationships/image" Target="../media/image9.emf"/><Relationship Id="rId5" Type="http://schemas.openxmlformats.org/officeDocument/2006/relationships/image" Target="../media/image11.emf"/><Relationship Id="rId15" Type="http://schemas.openxmlformats.org/officeDocument/2006/relationships/image" Target="../media/image22.emf"/><Relationship Id="rId10" Type="http://schemas.openxmlformats.org/officeDocument/2006/relationships/customXml" Target="../ink/ink40.xml"/><Relationship Id="rId4" Type="http://schemas.openxmlformats.org/officeDocument/2006/relationships/customXml" Target="../ink/ink37.xml"/><Relationship Id="rId9" Type="http://schemas.openxmlformats.org/officeDocument/2006/relationships/image" Target="../media/image13.emf"/><Relationship Id="rId14" Type="http://schemas.openxmlformats.org/officeDocument/2006/relationships/customXml" Target="../ink/ink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customXml" Target="../ink/ink48.xml"/><Relationship Id="rId13" Type="http://schemas.openxmlformats.org/officeDocument/2006/relationships/image" Target="../media/image21.emf"/><Relationship Id="rId3" Type="http://schemas.openxmlformats.org/officeDocument/2006/relationships/image" Target="../media/image10.emf"/><Relationship Id="rId7" Type="http://schemas.openxmlformats.org/officeDocument/2006/relationships/image" Target="../media/image12.emf"/><Relationship Id="rId12" Type="http://schemas.openxmlformats.org/officeDocument/2006/relationships/customXml" Target="../ink/ink50.xml"/><Relationship Id="rId2" Type="http://schemas.openxmlformats.org/officeDocument/2006/relationships/customXml" Target="../ink/ink45.xml"/><Relationship Id="rId16" Type="http://schemas.openxmlformats.org/officeDocument/2006/relationships/customXml" Target="../ink/ink52.xml"/><Relationship Id="rId1" Type="http://schemas.openxmlformats.org/officeDocument/2006/relationships/slideLayout" Target="../slideLayouts/slideLayout2.xml"/><Relationship Id="rId6" Type="http://schemas.openxmlformats.org/officeDocument/2006/relationships/customXml" Target="../ink/ink47.xml"/><Relationship Id="rId11" Type="http://schemas.openxmlformats.org/officeDocument/2006/relationships/image" Target="../media/image9.emf"/><Relationship Id="rId5" Type="http://schemas.openxmlformats.org/officeDocument/2006/relationships/image" Target="../media/image11.emf"/><Relationship Id="rId15" Type="http://schemas.openxmlformats.org/officeDocument/2006/relationships/image" Target="../media/image22.emf"/><Relationship Id="rId10" Type="http://schemas.openxmlformats.org/officeDocument/2006/relationships/customXml" Target="../ink/ink49.xml"/><Relationship Id="rId4" Type="http://schemas.openxmlformats.org/officeDocument/2006/relationships/customXml" Target="../ink/ink46.xml"/><Relationship Id="rId9" Type="http://schemas.openxmlformats.org/officeDocument/2006/relationships/image" Target="../media/image13.emf"/><Relationship Id="rId14" Type="http://schemas.openxmlformats.org/officeDocument/2006/relationships/customXml" Target="../ink/ink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customXml" Target="../ink/ink56.xml"/><Relationship Id="rId3" Type="http://schemas.openxmlformats.org/officeDocument/2006/relationships/image" Target="../media/image25.emf"/><Relationship Id="rId7" Type="http://schemas.openxmlformats.org/officeDocument/2006/relationships/image" Target="../media/image27.emf"/><Relationship Id="rId12" Type="http://schemas.openxmlformats.org/officeDocument/2006/relationships/image" Target="../media/image29.png"/><Relationship Id="rId2"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55.xml"/><Relationship Id="rId11" Type="http://schemas.openxmlformats.org/officeDocument/2006/relationships/image" Target="../media/image9.emf"/><Relationship Id="rId5" Type="http://schemas.openxmlformats.org/officeDocument/2006/relationships/image" Target="../media/image26.emf"/><Relationship Id="rId10" Type="http://schemas.openxmlformats.org/officeDocument/2006/relationships/customXml" Target="../ink/ink57.xml"/><Relationship Id="rId4" Type="http://schemas.openxmlformats.org/officeDocument/2006/relationships/customXml" Target="../ink/ink54.xml"/><Relationship Id="rId9" Type="http://schemas.openxmlformats.org/officeDocument/2006/relationships/image" Target="../media/image28.emf"/></Relationships>
</file>

<file path=ppt/slides/_rels/slide35.xml.rels><?xml version="1.0" encoding="UTF-8" standalone="yes"?>
<Relationships xmlns="http://schemas.openxmlformats.org/package/2006/relationships"><Relationship Id="rId8" Type="http://schemas.openxmlformats.org/officeDocument/2006/relationships/customXml" Target="../ink/ink61.xml"/><Relationship Id="rId13" Type="http://schemas.openxmlformats.org/officeDocument/2006/relationships/customXml" Target="../ink/ink64.xml"/><Relationship Id="rId18" Type="http://schemas.openxmlformats.org/officeDocument/2006/relationships/image" Target="../media/image36.emf"/><Relationship Id="rId26" Type="http://schemas.openxmlformats.org/officeDocument/2006/relationships/image" Target="../media/image40.emf"/><Relationship Id="rId3" Type="http://schemas.openxmlformats.org/officeDocument/2006/relationships/image" Target="../media/image30.emf"/><Relationship Id="rId21" Type="http://schemas.openxmlformats.org/officeDocument/2006/relationships/customXml" Target="../ink/ink68.xml"/><Relationship Id="rId34" Type="http://schemas.openxmlformats.org/officeDocument/2006/relationships/image" Target="../media/image44.emf"/><Relationship Id="rId7" Type="http://schemas.openxmlformats.org/officeDocument/2006/relationships/image" Target="../media/image9.emf"/><Relationship Id="rId12" Type="http://schemas.openxmlformats.org/officeDocument/2006/relationships/customXml" Target="../ink/ink63.xml"/><Relationship Id="rId17" Type="http://schemas.openxmlformats.org/officeDocument/2006/relationships/customXml" Target="../ink/ink66.xml"/><Relationship Id="rId25" Type="http://schemas.openxmlformats.org/officeDocument/2006/relationships/customXml" Target="../ink/ink70.xml"/><Relationship Id="rId33" Type="http://schemas.openxmlformats.org/officeDocument/2006/relationships/customXml" Target="../ink/ink74.xml"/><Relationship Id="rId2" Type="http://schemas.openxmlformats.org/officeDocument/2006/relationships/customXml" Target="../ink/ink58.xml"/><Relationship Id="rId16" Type="http://schemas.openxmlformats.org/officeDocument/2006/relationships/image" Target="../media/image35.emf"/><Relationship Id="rId20" Type="http://schemas.openxmlformats.org/officeDocument/2006/relationships/image" Target="../media/image37.emf"/><Relationship Id="rId29" Type="http://schemas.openxmlformats.org/officeDocument/2006/relationships/customXml" Target="../ink/ink72.xml"/><Relationship Id="rId1" Type="http://schemas.openxmlformats.org/officeDocument/2006/relationships/slideLayout" Target="../slideLayouts/slideLayout16.xml"/><Relationship Id="rId6" Type="http://schemas.openxmlformats.org/officeDocument/2006/relationships/customXml" Target="../ink/ink60.xml"/><Relationship Id="rId11" Type="http://schemas.openxmlformats.org/officeDocument/2006/relationships/image" Target="../media/image33.emf"/><Relationship Id="rId24" Type="http://schemas.openxmlformats.org/officeDocument/2006/relationships/image" Target="../media/image39.emf"/><Relationship Id="rId32" Type="http://schemas.openxmlformats.org/officeDocument/2006/relationships/image" Target="../media/image43.emf"/><Relationship Id="rId5" Type="http://schemas.openxmlformats.org/officeDocument/2006/relationships/image" Target="../media/image31.emf"/><Relationship Id="rId15" Type="http://schemas.openxmlformats.org/officeDocument/2006/relationships/customXml" Target="../ink/ink65.xml"/><Relationship Id="rId23" Type="http://schemas.openxmlformats.org/officeDocument/2006/relationships/customXml" Target="../ink/ink69.xml"/><Relationship Id="rId28" Type="http://schemas.openxmlformats.org/officeDocument/2006/relationships/image" Target="../media/image41.emf"/><Relationship Id="rId10" Type="http://schemas.openxmlformats.org/officeDocument/2006/relationships/customXml" Target="../ink/ink62.xml"/><Relationship Id="rId19" Type="http://schemas.openxmlformats.org/officeDocument/2006/relationships/customXml" Target="../ink/ink67.xml"/><Relationship Id="rId31" Type="http://schemas.openxmlformats.org/officeDocument/2006/relationships/customXml" Target="../ink/ink73.xml"/><Relationship Id="rId4" Type="http://schemas.openxmlformats.org/officeDocument/2006/relationships/customXml" Target="../ink/ink59.xml"/><Relationship Id="rId9" Type="http://schemas.openxmlformats.org/officeDocument/2006/relationships/image" Target="../media/image32.emf"/><Relationship Id="rId14" Type="http://schemas.openxmlformats.org/officeDocument/2006/relationships/image" Target="../media/image34.emf"/><Relationship Id="rId22" Type="http://schemas.openxmlformats.org/officeDocument/2006/relationships/image" Target="../media/image38.emf"/><Relationship Id="rId27" Type="http://schemas.openxmlformats.org/officeDocument/2006/relationships/customXml" Target="../ink/ink71.xml"/><Relationship Id="rId30" Type="http://schemas.openxmlformats.org/officeDocument/2006/relationships/image" Target="../media/image42.emf"/></Relationships>
</file>

<file path=ppt/slides/_rels/slide36.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customXml" Target="../ink/ink81.xml"/><Relationship Id="rId18" Type="http://schemas.openxmlformats.org/officeDocument/2006/relationships/customXml" Target="../ink/ink84.xml"/><Relationship Id="rId26" Type="http://schemas.openxmlformats.org/officeDocument/2006/relationships/customXml" Target="../ink/ink89.xml"/><Relationship Id="rId3" Type="http://schemas.openxmlformats.org/officeDocument/2006/relationships/customXml" Target="../ink/ink75.xml"/><Relationship Id="rId21" Type="http://schemas.openxmlformats.org/officeDocument/2006/relationships/customXml" Target="../ink/ink86.xml"/><Relationship Id="rId7" Type="http://schemas.openxmlformats.org/officeDocument/2006/relationships/customXml" Target="../ink/ink77.xml"/><Relationship Id="rId12" Type="http://schemas.openxmlformats.org/officeDocument/2006/relationships/customXml" Target="../ink/ink80.xml"/><Relationship Id="rId17" Type="http://schemas.openxmlformats.org/officeDocument/2006/relationships/image" Target="../media/image50.emf"/><Relationship Id="rId25" Type="http://schemas.openxmlformats.org/officeDocument/2006/relationships/customXml" Target="../ink/ink88.xml"/><Relationship Id="rId2" Type="http://schemas.openxmlformats.org/officeDocument/2006/relationships/image" Target="../media/image45.png"/><Relationship Id="rId16" Type="http://schemas.openxmlformats.org/officeDocument/2006/relationships/customXml" Target="../ink/ink83.xml"/><Relationship Id="rId20" Type="http://schemas.openxmlformats.org/officeDocument/2006/relationships/customXml" Target="../ink/ink85.xml"/><Relationship Id="rId1" Type="http://schemas.openxmlformats.org/officeDocument/2006/relationships/slideLayout" Target="../slideLayouts/slideLayout2.xml"/><Relationship Id="rId6" Type="http://schemas.openxmlformats.org/officeDocument/2006/relationships/image" Target="../media/image46.emf"/><Relationship Id="rId11" Type="http://schemas.openxmlformats.org/officeDocument/2006/relationships/customXml" Target="../ink/ink79.xml"/><Relationship Id="rId24" Type="http://schemas.openxmlformats.org/officeDocument/2006/relationships/image" Target="../media/image53.emf"/><Relationship Id="rId5" Type="http://schemas.openxmlformats.org/officeDocument/2006/relationships/customXml" Target="../ink/ink76.xml"/><Relationship Id="rId15" Type="http://schemas.openxmlformats.org/officeDocument/2006/relationships/customXml" Target="../ink/ink82.xml"/><Relationship Id="rId23" Type="http://schemas.openxmlformats.org/officeDocument/2006/relationships/customXml" Target="../ink/ink87.xml"/><Relationship Id="rId10" Type="http://schemas.openxmlformats.org/officeDocument/2006/relationships/image" Target="../media/image48.emf"/><Relationship Id="rId19" Type="http://schemas.openxmlformats.org/officeDocument/2006/relationships/image" Target="../media/image51.emf"/><Relationship Id="rId4" Type="http://schemas.openxmlformats.org/officeDocument/2006/relationships/image" Target="../media/image9.emf"/><Relationship Id="rId9" Type="http://schemas.openxmlformats.org/officeDocument/2006/relationships/customXml" Target="../ink/ink78.xml"/><Relationship Id="rId14" Type="http://schemas.openxmlformats.org/officeDocument/2006/relationships/image" Target="../media/image49.emf"/><Relationship Id="rId22" Type="http://schemas.openxmlformats.org/officeDocument/2006/relationships/image" Target="../media/image52.emf"/></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5.emf"/><Relationship Id="rId12" Type="http://schemas.openxmlformats.org/officeDocument/2006/relationships/customXml" Target="../ink/ink6.xml"/><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emf"/><Relationship Id="rId5" Type="http://schemas.openxmlformats.org/officeDocument/2006/relationships/image" Target="../media/image4.emf"/><Relationship Id="rId15" Type="http://schemas.openxmlformats.org/officeDocument/2006/relationships/image" Target="../media/image9.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6.emf"/><Relationship Id="rId14" Type="http://schemas.openxmlformats.org/officeDocument/2006/relationships/customXml" Target="../ink/ink7.xml"/></Relationships>
</file>

<file path=ppt/slides/_rels/slide7.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2.emf"/><Relationship Id="rId12" Type="http://schemas.openxmlformats.org/officeDocument/2006/relationships/customXml" Target="../ink/ink14.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4.emf"/><Relationship Id="rId5" Type="http://schemas.openxmlformats.org/officeDocument/2006/relationships/image" Target="../media/image11.emf"/><Relationship Id="rId15" Type="http://schemas.openxmlformats.org/officeDocument/2006/relationships/image" Target="../media/image9.emf"/><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13.emf"/><Relationship Id="rId14" Type="http://schemas.openxmlformats.org/officeDocument/2006/relationships/customXml" Target="../ink/ink15.xml"/></Relationships>
</file>

<file path=ppt/slides/_rels/slide8.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15.emf"/><Relationship Id="rId18" Type="http://schemas.openxmlformats.org/officeDocument/2006/relationships/customXml" Target="../ink/ink24.xml"/><Relationship Id="rId3" Type="http://schemas.openxmlformats.org/officeDocument/2006/relationships/image" Target="../media/image10.emf"/><Relationship Id="rId7" Type="http://schemas.openxmlformats.org/officeDocument/2006/relationships/image" Target="../media/image12.emf"/><Relationship Id="rId12" Type="http://schemas.openxmlformats.org/officeDocument/2006/relationships/customXml" Target="../ink/ink21.xml"/><Relationship Id="rId17" Type="http://schemas.openxmlformats.org/officeDocument/2006/relationships/image" Target="../media/image16.emf"/><Relationship Id="rId2" Type="http://schemas.openxmlformats.org/officeDocument/2006/relationships/customXml" Target="../ink/ink16.xml"/><Relationship Id="rId16"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14.emf"/><Relationship Id="rId5" Type="http://schemas.openxmlformats.org/officeDocument/2006/relationships/image" Target="../media/image11.emf"/><Relationship Id="rId15" Type="http://schemas.openxmlformats.org/officeDocument/2006/relationships/image" Target="../media/image9.emf"/><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13.emf"/><Relationship Id="rId14" Type="http://schemas.openxmlformats.org/officeDocument/2006/relationships/customXml" Target="../ink/ink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066800" y="2152650"/>
            <a:ext cx="6477000" cy="2133600"/>
          </a:xfrm>
          <a:effectLst>
            <a:outerShdw dist="179605" dir="2700000" algn="ctr" rotWithShape="0">
              <a:schemeClr val="bg2"/>
            </a:outerShdw>
          </a:effectLst>
        </p:spPr>
        <p:txBody>
          <a:bodyPr/>
          <a:lstStyle/>
          <a:p>
            <a:pPr marL="342900" indent="-342900">
              <a:defRPr/>
            </a:pPr>
            <a:r>
              <a:rPr lang="en-US" sz="6600" dirty="0" smtClean="0">
                <a:effectLst>
                  <a:outerShdw blurRad="38100" dist="38100" dir="2700000" algn="tl">
                    <a:srgbClr val="C0C0C0"/>
                  </a:outerShdw>
                </a:effectLst>
              </a:rPr>
              <a:t>Annuities</a:t>
            </a:r>
          </a:p>
          <a:p>
            <a:pPr marL="342900" indent="-342900">
              <a:defRPr/>
            </a:pPr>
            <a:r>
              <a:rPr lang="en-US" sz="1400" dirty="0" smtClean="0">
                <a:effectLst>
                  <a:outerShdw blurRad="38100" dist="38100" dir="2700000" algn="tl">
                    <a:srgbClr val="C0C0C0"/>
                  </a:outerShdw>
                </a:effectLst>
              </a:rPr>
              <a:t>(</a:t>
            </a:r>
            <a:r>
              <a:rPr lang="en-US" sz="1400" dirty="0">
                <a:effectLst>
                  <a:outerShdw blurRad="38100" dist="38100" dir="2700000" algn="tl">
                    <a:srgbClr val="C0C0C0"/>
                  </a:outerShdw>
                </a:effectLst>
              </a:rPr>
              <a:t>Time Value of </a:t>
            </a:r>
            <a:r>
              <a:rPr lang="en-US" sz="1400" dirty="0" smtClean="0">
                <a:effectLst>
                  <a:outerShdw blurRad="38100" dist="38100" dir="2700000" algn="tl">
                    <a:srgbClr val="C0C0C0"/>
                  </a:outerShdw>
                </a:effectLst>
              </a:rPr>
              <a:t>Money</a:t>
            </a:r>
            <a:r>
              <a:rPr lang="en-US" sz="1400" dirty="0">
                <a:effectLst>
                  <a:outerShdw blurRad="38100" dist="38100" dir="2700000" algn="tl">
                    <a:srgbClr val="C0C0C0"/>
                  </a:outerShdw>
                </a:effectLst>
              </a:rPr>
              <a:t>)</a:t>
            </a:r>
          </a:p>
        </p:txBody>
      </p:sp>
      <p:sp>
        <p:nvSpPr>
          <p:cNvPr id="16387" name="Text Box 7"/>
          <p:cNvSpPr txBox="1">
            <a:spLocks noChangeArrowheads="1"/>
          </p:cNvSpPr>
          <p:nvPr/>
        </p:nvSpPr>
        <p:spPr bwMode="auto">
          <a:xfrm>
            <a:off x="2819400" y="5410200"/>
            <a:ext cx="6096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r">
              <a:spcBef>
                <a:spcPct val="0"/>
              </a:spcBef>
              <a:spcAft>
                <a:spcPct val="0"/>
              </a:spcAft>
              <a:buClrTx/>
              <a:buSzTx/>
              <a:buFontTx/>
              <a:buNone/>
            </a:pPr>
            <a:r>
              <a:rPr lang="en-US" altLang="en-US" sz="1800">
                <a:cs typeface="Arial" panose="020B0604020202020204" pitchFamily="34" charset="0"/>
              </a:rPr>
              <a:t>©</a:t>
            </a:r>
            <a:r>
              <a:rPr lang="en-US" altLang="en-US" sz="1800"/>
              <a:t> 2001 Prentice-Hall, Inc.</a:t>
            </a:r>
          </a:p>
          <a:p>
            <a:pPr algn="r">
              <a:spcBef>
                <a:spcPct val="0"/>
              </a:spcBef>
              <a:spcAft>
                <a:spcPct val="0"/>
              </a:spcAft>
              <a:buClrTx/>
              <a:buSzTx/>
              <a:buFontTx/>
              <a:buNone/>
            </a:pPr>
            <a:r>
              <a:rPr lang="en-US" altLang="en-US" sz="1800"/>
              <a:t>Fundamentals of Financial Management, 11/e</a:t>
            </a:r>
          </a:p>
          <a:p>
            <a:pPr algn="r">
              <a:spcBef>
                <a:spcPct val="0"/>
              </a:spcBef>
              <a:spcAft>
                <a:spcPct val="0"/>
              </a:spcAft>
              <a:buClrTx/>
              <a:buSzTx/>
              <a:buFontTx/>
              <a:buNone/>
            </a:pPr>
            <a:r>
              <a:rPr lang="en-US" altLang="en-US" sz="1800"/>
              <a:t>Created by: Gregory A. Kuhlemeyer, Ph.D.</a:t>
            </a:r>
          </a:p>
          <a:p>
            <a:pPr algn="r">
              <a:spcBef>
                <a:spcPct val="0"/>
              </a:spcBef>
              <a:spcAft>
                <a:spcPct val="0"/>
              </a:spcAft>
              <a:buClrTx/>
              <a:buSzTx/>
              <a:buFontTx/>
              <a:buNone/>
            </a:pPr>
            <a:r>
              <a:rPr lang="en-US" altLang="en-US" sz="1800"/>
              <a:t>Carroll College, Waukesha, WI</a:t>
            </a:r>
          </a:p>
        </p:txBody>
      </p:sp>
      <p:pic>
        <p:nvPicPr>
          <p:cNvPr id="4" name="Picture 3" descr="logo5.png"/>
          <p:cNvPicPr/>
          <p:nvPr/>
        </p:nvPicPr>
        <p:blipFill>
          <a:blip r:embed="rId3" cstate="print"/>
          <a:stretch>
            <a:fillRect/>
          </a:stretch>
        </p:blipFill>
        <p:spPr>
          <a:xfrm>
            <a:off x="4619297" y="134992"/>
            <a:ext cx="4495800" cy="9906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a:t>Annuity Due</a:t>
            </a:r>
            <a:br>
              <a:rPr lang="en-US" dirty="0"/>
            </a:br>
            <a:r>
              <a:rPr lang="en-US" dirty="0"/>
              <a:t>FV = PV(1+i)</a:t>
            </a:r>
            <a:r>
              <a:rPr lang="en-US" baseline="30000" dirty="0"/>
              <a:t>n</a:t>
            </a:r>
          </a:p>
        </p:txBody>
      </p:sp>
      <p:sp>
        <p:nvSpPr>
          <p:cNvPr id="9" name="Content Placeholder 8"/>
          <p:cNvSpPr>
            <a:spLocks noGrp="1"/>
          </p:cNvSpPr>
          <p:nvPr>
            <p:ph idx="1"/>
          </p:nvPr>
        </p:nvSpPr>
        <p:spPr>
          <a:extLst/>
        </p:spPr>
        <p:txBody>
          <a:bodyPr/>
          <a:lstStyle/>
          <a:p>
            <a:pPr>
              <a:defRPr/>
            </a:pPr>
            <a:r>
              <a:rPr lang="en-US" dirty="0"/>
              <a:t>7%</a:t>
            </a:r>
          </a:p>
          <a:p>
            <a:pPr>
              <a:defRPr/>
            </a:pPr>
            <a:r>
              <a:rPr lang="en-US" dirty="0"/>
              <a:t>0		1		2			3</a:t>
            </a:r>
          </a:p>
          <a:p>
            <a:pPr marL="0" indent="0">
              <a:buFont typeface="Monotype Sorts" pitchFamily="2" charset="2"/>
              <a:buNone/>
              <a:defRPr/>
            </a:pPr>
            <a:r>
              <a:rPr lang="en-US" sz="1800" dirty="0"/>
              <a:t>1000		1000		1000											=1070</a:t>
            </a:r>
          </a:p>
          <a:p>
            <a:pPr marL="0" indent="0">
              <a:buFont typeface="Monotype Sorts" pitchFamily="2" charset="2"/>
              <a:buNone/>
              <a:defRPr/>
            </a:pPr>
            <a:r>
              <a:rPr lang="en-US" sz="1800" dirty="0"/>
              <a:t>							</a:t>
            </a:r>
          </a:p>
          <a:p>
            <a:pPr marL="0" indent="0">
              <a:buFont typeface="Monotype Sorts" pitchFamily="2" charset="2"/>
              <a:buNone/>
              <a:defRPr/>
            </a:pPr>
            <a:r>
              <a:rPr lang="en-US" sz="1800" dirty="0"/>
              <a:t>							=1144.9</a:t>
            </a:r>
          </a:p>
          <a:p>
            <a:pPr marL="0" indent="0">
              <a:buFont typeface="Monotype Sorts" pitchFamily="2" charset="2"/>
              <a:buNone/>
              <a:defRPr/>
            </a:pPr>
            <a:r>
              <a:rPr lang="en-US" sz="1800" dirty="0"/>
              <a:t>						     									= 1225.04</a:t>
            </a:r>
          </a:p>
          <a:p>
            <a:pPr marL="0" indent="0">
              <a:buFont typeface="Monotype Sorts" pitchFamily="2" charset="2"/>
              <a:buNone/>
              <a:defRPr/>
            </a:pPr>
            <a:r>
              <a:rPr lang="en-US" sz="1800" dirty="0"/>
              <a:t>							</a:t>
            </a:r>
            <a:r>
              <a:rPr lang="en-US" sz="1800" dirty="0">
                <a:highlight>
                  <a:srgbClr val="FFFF00"/>
                </a:highlight>
              </a:rPr>
              <a:t>= 3,439.9</a:t>
            </a:r>
            <a:endParaRPr lang="en-US" dirty="0">
              <a:highlight>
                <a:srgbClr val="FFFF00"/>
              </a:highlight>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149445" y="2698351"/>
              <a:ext cx="15480" cy="496080"/>
            </p14:xfrm>
          </p:contentPart>
        </mc:Choice>
        <mc:Fallback>
          <p:pic>
            <p:nvPicPr>
              <p:cNvPr id="3" name="Ink 2"/>
              <p:cNvPicPr/>
              <p:nvPr/>
            </p:nvPicPr>
            <p:blipFill>
              <a:blip r:embed="rId3"/>
              <a:stretch>
                <a:fillRect/>
              </a:stretch>
            </p:blipFill>
            <p:spPr>
              <a:xfrm>
                <a:off x="1140445" y="2689351"/>
                <a:ext cx="3348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135045" y="2682511"/>
              <a:ext cx="6486120" cy="427680"/>
            </p14:xfrm>
          </p:contentPart>
        </mc:Choice>
        <mc:Fallback>
          <p:pic>
            <p:nvPicPr>
              <p:cNvPr id="4" name="Ink 3"/>
              <p:cNvPicPr/>
              <p:nvPr/>
            </p:nvPicPr>
            <p:blipFill>
              <a:blip r:embed="rId5"/>
              <a:stretch>
                <a:fillRect/>
              </a:stretch>
            </p:blipFill>
            <p:spPr>
              <a:xfrm>
                <a:off x="1126045" y="2673511"/>
                <a:ext cx="650412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2536165" y="2772151"/>
              <a:ext cx="360" cy="189000"/>
            </p14:xfrm>
          </p:contentPart>
        </mc:Choice>
        <mc:Fallback>
          <p:pic>
            <p:nvPicPr>
              <p:cNvPr id="6" name="Ink 5"/>
              <p:cNvPicPr/>
              <p:nvPr/>
            </p:nvPicPr>
            <p:blipFill>
              <a:blip r:embed="rId7"/>
              <a:stretch>
                <a:fillRect/>
              </a:stretch>
            </p:blipFill>
            <p:spPr>
              <a:xfrm>
                <a:off x="2527165" y="2763151"/>
                <a:ext cx="183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4217365" y="2786911"/>
              <a:ext cx="360" cy="252720"/>
            </p14:xfrm>
          </p:contentPart>
        </mc:Choice>
        <mc:Fallback>
          <p:pic>
            <p:nvPicPr>
              <p:cNvPr id="7" name="Ink 6"/>
              <p:cNvPicPr/>
              <p:nvPr/>
            </p:nvPicPr>
            <p:blipFill>
              <a:blip r:embed="rId9"/>
              <a:stretch>
                <a:fillRect/>
              </a:stretch>
            </p:blipFill>
            <p:spPr>
              <a:xfrm>
                <a:off x="4208365" y="2777911"/>
                <a:ext cx="183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4630285" y="3848911"/>
              <a:ext cx="2521080" cy="255600"/>
            </p14:xfrm>
          </p:contentPart>
        </mc:Choice>
        <mc:Fallback>
          <p:pic>
            <p:nvPicPr>
              <p:cNvPr id="10" name="Ink 9"/>
              <p:cNvPicPr/>
              <p:nvPr/>
            </p:nvPicPr>
            <p:blipFill>
              <a:blip r:embed="rId11"/>
              <a:stretch>
                <a:fillRect/>
              </a:stretch>
            </p:blipFill>
            <p:spPr>
              <a:xfrm>
                <a:off x="4621285" y="3839911"/>
                <a:ext cx="25390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2787085" y="3819391"/>
              <a:ext cx="4275720" cy="902520"/>
            </p14:xfrm>
          </p:contentPart>
        </mc:Choice>
        <mc:Fallback>
          <p:pic>
            <p:nvPicPr>
              <p:cNvPr id="11" name="Ink 10"/>
              <p:cNvPicPr/>
              <p:nvPr/>
            </p:nvPicPr>
            <p:blipFill>
              <a:blip r:embed="rId13"/>
              <a:stretch>
                <a:fillRect/>
              </a:stretch>
            </p:blipFill>
            <p:spPr>
              <a:xfrm>
                <a:off x="2778085" y="3810387"/>
                <a:ext cx="4293720" cy="92052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p14:cNvContentPartPr/>
              <p14:nvPr/>
            </p14:nvContentPartPr>
            <p14:xfrm>
              <a:off x="7506325" y="4084711"/>
              <a:ext cx="360" cy="360"/>
            </p14:xfrm>
          </p:contentPart>
        </mc:Choice>
        <mc:Fallback>
          <p:pic>
            <p:nvPicPr>
              <p:cNvPr id="12" name="Ink 11"/>
              <p:cNvPicPr/>
              <p:nvPr/>
            </p:nvPicPr>
            <p:blipFill>
              <a:blip r:embed="rId15"/>
              <a:stretch>
                <a:fillRect/>
              </a:stretch>
            </p:blipFill>
            <p:spPr>
              <a:xfrm>
                <a:off x="7497325" y="4075711"/>
                <a:ext cx="18360" cy="18360"/>
              </a:xfrm>
              <a:prstGeom prst="rect">
                <a:avLst/>
              </a:prstGeom>
            </p:spPr>
          </p:pic>
        </mc:Fallback>
      </mc:AlternateContent>
      <p:grpSp>
        <p:nvGrpSpPr>
          <p:cNvPr id="26635" name="Group 12"/>
          <p:cNvGrpSpPr>
            <a:grpSpLocks/>
          </p:cNvGrpSpPr>
          <p:nvPr/>
        </p:nvGrpSpPr>
        <p:grpSpPr bwMode="auto">
          <a:xfrm>
            <a:off x="4572000" y="2255838"/>
            <a:ext cx="2598738" cy="487362"/>
            <a:chOff x="4571605" y="2256271"/>
            <a:chExt cx="2598480" cy="487080"/>
          </a:xfrm>
        </p:grpSpPr>
        <mc:AlternateContent xmlns:mc="http://schemas.openxmlformats.org/markup-compatibility/2006">
          <mc:Choice xmlns:p14="http://schemas.microsoft.com/office/powerpoint/2010/main" Requires="p14">
            <p:contentPart p14:bwMode="auto" r:id="rId16">
              <p14:nvContentPartPr>
                <p14:cNvPr id="2" name="Ink 1"/>
                <p14:cNvContentPartPr/>
                <p14:nvPr/>
              </p14:nvContentPartPr>
              <p14:xfrm>
                <a:off x="4571605" y="2742991"/>
                <a:ext cx="360" cy="360"/>
              </p14:xfrm>
            </p:contentPart>
          </mc:Choice>
          <mc:Fallback>
            <p:pic>
              <p:nvPicPr>
                <p:cNvPr id="2" name="Ink 1"/>
                <p:cNvPicPr/>
                <p:nvPr/>
              </p:nvPicPr>
              <p:blipFill>
                <a:blip r:embed="rId15"/>
                <a:stretch>
                  <a:fillRect/>
                </a:stretch>
              </p:blipFill>
              <p:spPr>
                <a:xfrm>
                  <a:off x="4562605" y="2733991"/>
                  <a:ext cx="183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 name="Ink 4"/>
                <p14:cNvContentPartPr/>
                <p14:nvPr/>
              </p14:nvContentPartPr>
              <p14:xfrm>
                <a:off x="4571605" y="2256271"/>
                <a:ext cx="2598480" cy="487080"/>
              </p14:xfrm>
            </p:contentPart>
          </mc:Choice>
          <mc:Fallback>
            <p:pic>
              <p:nvPicPr>
                <p:cNvPr id="5" name="Ink 4"/>
                <p:cNvPicPr/>
                <p:nvPr/>
              </p:nvPicPr>
              <p:blipFill>
                <a:blip r:embed="rId18"/>
                <a:stretch>
                  <a:fillRect/>
                </a:stretch>
              </p:blipFill>
              <p:spPr>
                <a:xfrm>
                  <a:off x="4562605" y="2247278"/>
                  <a:ext cx="2616480" cy="505067"/>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14" name="Ink 13"/>
              <p14:cNvContentPartPr/>
              <p14:nvPr/>
            </p14:nvContentPartPr>
            <p14:xfrm>
              <a:off x="6282325" y="3981751"/>
              <a:ext cx="360" cy="360"/>
            </p14:xfrm>
          </p:contentPart>
        </mc:Choice>
        <mc:Fallback>
          <p:pic>
            <p:nvPicPr>
              <p:cNvPr id="14" name="Ink 13"/>
              <p:cNvPicPr/>
              <p:nvPr/>
            </p:nvPicPr>
            <p:blipFill>
              <a:blip r:embed="rId15"/>
              <a:stretch>
                <a:fillRect/>
              </a:stretch>
            </p:blipFill>
            <p:spPr>
              <a:xfrm>
                <a:off x="6273325" y="3972751"/>
                <a:ext cx="183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p14:cNvContentPartPr/>
              <p14:nvPr/>
            </p14:nvContentPartPr>
            <p14:xfrm>
              <a:off x="1120285" y="3833791"/>
              <a:ext cx="5913000" cy="2009160"/>
            </p14:xfrm>
          </p:contentPart>
        </mc:Choice>
        <mc:Fallback>
          <p:pic>
            <p:nvPicPr>
              <p:cNvPr id="15" name="Ink 14"/>
              <p:cNvPicPr/>
              <p:nvPr/>
            </p:nvPicPr>
            <p:blipFill>
              <a:blip r:embed="rId21"/>
              <a:stretch>
                <a:fillRect/>
              </a:stretch>
            </p:blipFill>
            <p:spPr>
              <a:xfrm>
                <a:off x="1111285" y="3824791"/>
                <a:ext cx="5931000" cy="2027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sp>
        <p:nvSpPr>
          <p:cNvPr id="24579" name="Content Placeholder 2"/>
          <p:cNvSpPr>
            <a:spLocks noGrp="1" noChangeArrowheads="1"/>
          </p:cNvSpPr>
          <p:nvPr>
            <p:ph idx="1"/>
          </p:nvPr>
        </p:nvSpPr>
        <p:spPr/>
        <p:txBody>
          <a:bodyPr/>
          <a:lstStyle/>
          <a:p>
            <a:pPr marL="0" indent="0">
              <a:buFont typeface="Monotype Sorts" pitchFamily="2" charset="2"/>
              <a:buNone/>
            </a:pPr>
            <a:r>
              <a:rPr lang="en-US" altLang="en-US" smtClean="0"/>
              <a:t>FVA(due) = PMT </a:t>
            </a:r>
            <a:r>
              <a:rPr lang="en-US" altLang="en-US" u="sng" smtClean="0"/>
              <a:t>[ (1+i)</a:t>
            </a:r>
            <a:r>
              <a:rPr lang="en-US" altLang="en-US" u="sng" baseline="30000" smtClean="0"/>
              <a:t>n</a:t>
            </a:r>
            <a:r>
              <a:rPr lang="en-US" altLang="en-US" u="sng" smtClean="0"/>
              <a:t> – 1]  </a:t>
            </a:r>
            <a:r>
              <a:rPr lang="en-US" altLang="en-US" smtClean="0"/>
              <a:t>x (1+i)</a:t>
            </a:r>
          </a:p>
          <a:p>
            <a:pPr marL="0" indent="0">
              <a:buFont typeface="Monotype Sorts" pitchFamily="2" charset="2"/>
              <a:buNone/>
            </a:pPr>
            <a:r>
              <a:rPr lang="en-US" altLang="en-US" smtClean="0"/>
              <a:t>				      i</a:t>
            </a:r>
          </a:p>
          <a:p>
            <a:pPr marL="0" indent="0">
              <a:buFont typeface="Monotype Sorts" pitchFamily="2" charset="2"/>
              <a:buNone/>
            </a:pPr>
            <a:r>
              <a:rPr lang="en-US" altLang="en-US" smtClean="0"/>
              <a:t>FVA due =</a:t>
            </a:r>
            <a:r>
              <a:rPr lang="en-US" altLang="en-US" sz="3200" smtClean="0"/>
              <a:t>1000 [(1+0.070)</a:t>
            </a:r>
            <a:r>
              <a:rPr lang="en-US" altLang="en-US" sz="3200" baseline="30000" smtClean="0"/>
              <a:t>3</a:t>
            </a:r>
            <a:r>
              <a:rPr lang="en-US" altLang="en-US" sz="3200" smtClean="0"/>
              <a:t> -1] / 0.07</a:t>
            </a:r>
          </a:p>
          <a:p>
            <a:pPr marL="0" indent="0">
              <a:buFont typeface="Monotype Sorts" pitchFamily="2" charset="2"/>
              <a:buNone/>
            </a:pPr>
            <a:r>
              <a:rPr lang="en-US" altLang="en-US" smtClean="0"/>
              <a:t>FVA = 3,214.9 x (1.07)</a:t>
            </a:r>
          </a:p>
          <a:p>
            <a:pPr marL="0" indent="0">
              <a:buFont typeface="Monotype Sorts" pitchFamily="2" charset="2"/>
              <a:buNone/>
            </a:pPr>
            <a:r>
              <a:rPr lang="en-US" altLang="en-US" smtClean="0"/>
              <a:t>FVA (due) =3,439.9</a:t>
            </a:r>
          </a:p>
          <a:p>
            <a:pPr marL="0" indent="0">
              <a:buFont typeface="Monotype Sorts" pitchFamily="2" charset="2"/>
              <a:buNone/>
            </a:pP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FV Annuities (Ordinary &amp; Due)</a:t>
            </a:r>
          </a:p>
        </p:txBody>
      </p:sp>
      <p:sp>
        <p:nvSpPr>
          <p:cNvPr id="3" name="Content Placeholder 2"/>
          <p:cNvSpPr>
            <a:spLocks noGrp="1"/>
          </p:cNvSpPr>
          <p:nvPr>
            <p:ph idx="1"/>
          </p:nvPr>
        </p:nvSpPr>
        <p:spPr>
          <a:extLst/>
        </p:spPr>
        <p:txBody>
          <a:bodyPr/>
          <a:lstStyle/>
          <a:p>
            <a:pPr marL="0" indent="0">
              <a:buFont typeface="Monotype Sorts" pitchFamily="2" charset="2"/>
              <a:buNone/>
              <a:defRPr/>
            </a:pPr>
            <a:r>
              <a:rPr lang="en-US" dirty="0"/>
              <a:t>FVA	 = PMT </a:t>
            </a:r>
            <a:r>
              <a:rPr lang="en-US" u="sng" dirty="0"/>
              <a:t>[ (1+i)</a:t>
            </a:r>
            <a:r>
              <a:rPr lang="en-US" u="sng" baseline="30000" dirty="0"/>
              <a:t>n</a:t>
            </a:r>
            <a:r>
              <a:rPr lang="en-US" u="sng" dirty="0"/>
              <a:t> – 1]  </a:t>
            </a:r>
            <a:endParaRPr lang="en-US" dirty="0"/>
          </a:p>
          <a:p>
            <a:pPr marL="0" indent="0">
              <a:buFont typeface="Monotype Sorts" pitchFamily="2" charset="2"/>
              <a:buNone/>
              <a:defRPr/>
            </a:pPr>
            <a:r>
              <a:rPr lang="en-US" dirty="0"/>
              <a:t>				      </a:t>
            </a:r>
            <a:r>
              <a:rPr lang="en-US" dirty="0" err="1"/>
              <a:t>i</a:t>
            </a:r>
            <a:endParaRPr lang="en-US" dirty="0"/>
          </a:p>
          <a:p>
            <a:pPr marL="0" indent="0">
              <a:buFont typeface="Monotype Sorts" pitchFamily="2" charset="2"/>
              <a:buNone/>
              <a:defRPr/>
            </a:pPr>
            <a:r>
              <a:rPr lang="en-US" dirty="0"/>
              <a:t>FVA(due) = </a:t>
            </a:r>
            <a:r>
              <a:rPr lang="en-US" dirty="0">
                <a:highlight>
                  <a:srgbClr val="FFFF00"/>
                </a:highlight>
              </a:rPr>
              <a:t>PMT </a:t>
            </a:r>
            <a:r>
              <a:rPr lang="en-US" u="sng" dirty="0">
                <a:highlight>
                  <a:srgbClr val="FFFF00"/>
                </a:highlight>
              </a:rPr>
              <a:t>[ (1+i)</a:t>
            </a:r>
            <a:r>
              <a:rPr lang="en-US" u="sng" baseline="30000" dirty="0">
                <a:highlight>
                  <a:srgbClr val="FFFF00"/>
                </a:highlight>
              </a:rPr>
              <a:t>n</a:t>
            </a:r>
            <a:r>
              <a:rPr lang="en-US" u="sng" dirty="0">
                <a:highlight>
                  <a:srgbClr val="FFFF00"/>
                </a:highlight>
              </a:rPr>
              <a:t> – 1]  </a:t>
            </a:r>
            <a:r>
              <a:rPr lang="en-US" dirty="0"/>
              <a:t>x (1+i)</a:t>
            </a:r>
          </a:p>
          <a:p>
            <a:pPr marL="0" indent="0">
              <a:buFont typeface="Monotype Sorts" pitchFamily="2" charset="2"/>
              <a:buNone/>
              <a:defRPr/>
            </a:pPr>
            <a:r>
              <a:rPr lang="en-US" dirty="0"/>
              <a:t>				     </a:t>
            </a:r>
            <a:r>
              <a:rPr lang="en-US" dirty="0">
                <a:highlight>
                  <a:srgbClr val="FFFF00"/>
                </a:highlight>
              </a:rPr>
              <a:t> </a:t>
            </a:r>
            <a:r>
              <a:rPr lang="en-US" dirty="0" err="1">
                <a:highlight>
                  <a:srgbClr val="FFFF00"/>
                </a:highlight>
              </a:rPr>
              <a:t>i</a:t>
            </a:r>
            <a:endParaRPr lang="en-US" dirty="0">
              <a:highlight>
                <a:srgbClr val="FFFF00"/>
              </a:highlight>
            </a:endParaRPr>
          </a:p>
          <a:p>
            <a:pPr>
              <a:defRPr/>
            </a:pPr>
            <a:endParaRPr lang="en-US" dirty="0"/>
          </a:p>
        </p:txBody>
      </p:sp>
      <p:pic>
        <p:nvPicPr>
          <p:cNvPr id="28676" name="Content Placeholder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3" y="4953000"/>
            <a:ext cx="8047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1828800" y="1600200"/>
            <a:ext cx="51816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87" name="Rectangle 3"/>
          <p:cNvSpPr>
            <a:spLocks noGrp="1" noChangeArrowheads="1"/>
          </p:cNvSpPr>
          <p:nvPr>
            <p:ph type="title"/>
          </p:nvPr>
        </p:nvSpPr>
        <p:spPr>
          <a:effectLst>
            <a:outerShdw dist="71842" dir="2700000" algn="ctr" rotWithShape="0">
              <a:schemeClr val="bg2"/>
            </a:outerShdw>
          </a:effectLst>
        </p:spPr>
        <p:txBody>
          <a:bodyPr/>
          <a:lstStyle/>
          <a:p>
            <a:pPr>
              <a:defRPr/>
            </a:pPr>
            <a:r>
              <a:rPr lang="en-US" b="1"/>
              <a:t>Parts of an Annuity</a:t>
            </a:r>
          </a:p>
        </p:txBody>
      </p:sp>
      <p:sp>
        <p:nvSpPr>
          <p:cNvPr id="29700" name="Line 4"/>
          <p:cNvSpPr>
            <a:spLocks noChangeShapeType="1"/>
          </p:cNvSpPr>
          <p:nvPr/>
        </p:nvSpPr>
        <p:spPr bwMode="auto">
          <a:xfrm>
            <a:off x="1752600" y="1524000"/>
            <a:ext cx="5181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5"/>
          <p:cNvSpPr>
            <a:spLocks noChangeShapeType="1"/>
          </p:cNvSpPr>
          <p:nvPr/>
        </p:nvSpPr>
        <p:spPr bwMode="auto">
          <a:xfrm flipH="1">
            <a:off x="1219200" y="4648200"/>
            <a:ext cx="67818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6"/>
          <p:cNvSpPr>
            <a:spLocks noChangeShapeType="1"/>
          </p:cNvSpPr>
          <p:nvPr/>
        </p:nvSpPr>
        <p:spPr bwMode="auto">
          <a:xfrm>
            <a:off x="1219200" y="4191000"/>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p:cNvSpPr>
            <a:spLocks noChangeShapeType="1"/>
          </p:cNvSpPr>
          <p:nvPr/>
        </p:nvSpPr>
        <p:spPr bwMode="auto">
          <a:xfrm>
            <a:off x="8001000" y="4191000"/>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8"/>
          <p:cNvSpPr>
            <a:spLocks noChangeShapeType="1"/>
          </p:cNvSpPr>
          <p:nvPr/>
        </p:nvSpPr>
        <p:spPr bwMode="auto">
          <a:xfrm>
            <a:off x="3309938" y="4167188"/>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Rectangle 9"/>
          <p:cNvSpPr>
            <a:spLocks noChangeArrowheads="1"/>
          </p:cNvSpPr>
          <p:nvPr/>
        </p:nvSpPr>
        <p:spPr bwMode="auto">
          <a:xfrm>
            <a:off x="1004888" y="3695700"/>
            <a:ext cx="72818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3200"/>
              <a:t>0                 1                    2                  3</a:t>
            </a:r>
          </a:p>
        </p:txBody>
      </p:sp>
      <p:sp>
        <p:nvSpPr>
          <p:cNvPr id="29706" name="Line 10"/>
          <p:cNvSpPr>
            <a:spLocks noChangeShapeType="1"/>
          </p:cNvSpPr>
          <p:nvPr/>
        </p:nvSpPr>
        <p:spPr bwMode="auto">
          <a:xfrm>
            <a:off x="5795963" y="4152900"/>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Rectangle 11"/>
          <p:cNvSpPr>
            <a:spLocks noChangeArrowheads="1"/>
          </p:cNvSpPr>
          <p:nvPr/>
        </p:nvSpPr>
        <p:spPr bwMode="auto">
          <a:xfrm>
            <a:off x="609600" y="4724400"/>
            <a:ext cx="5703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3200"/>
              <a:t>$100           $100              $100</a:t>
            </a:r>
          </a:p>
        </p:txBody>
      </p:sp>
      <p:sp>
        <p:nvSpPr>
          <p:cNvPr id="29708" name="Line 12"/>
          <p:cNvSpPr>
            <a:spLocks noChangeShapeType="1"/>
          </p:cNvSpPr>
          <p:nvPr/>
        </p:nvSpPr>
        <p:spPr bwMode="auto">
          <a:xfrm flipH="1">
            <a:off x="1371600" y="3476625"/>
            <a:ext cx="842963" cy="1095375"/>
          </a:xfrm>
          <a:prstGeom prst="line">
            <a:avLst/>
          </a:prstGeom>
          <a:noFill/>
          <a:ln w="25400">
            <a:solidFill>
              <a:srgbClr val="C277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9" name="Line 13"/>
          <p:cNvSpPr>
            <a:spLocks noChangeShapeType="1"/>
          </p:cNvSpPr>
          <p:nvPr/>
        </p:nvSpPr>
        <p:spPr bwMode="auto">
          <a:xfrm flipH="1">
            <a:off x="3309938" y="3429000"/>
            <a:ext cx="1414462" cy="1190625"/>
          </a:xfrm>
          <a:prstGeom prst="line">
            <a:avLst/>
          </a:prstGeom>
          <a:noFill/>
          <a:ln w="25400">
            <a:solidFill>
              <a:srgbClr val="C277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98" name="Rectangle 14"/>
          <p:cNvSpPr>
            <a:spLocks noChangeArrowheads="1"/>
          </p:cNvSpPr>
          <p:nvPr/>
        </p:nvSpPr>
        <p:spPr bwMode="auto">
          <a:xfrm>
            <a:off x="782638" y="2087563"/>
            <a:ext cx="2516187" cy="1370012"/>
          </a:xfrm>
          <a:prstGeom prst="rect">
            <a:avLst/>
          </a:prstGeom>
          <a:noFill/>
          <a:ln w="12700">
            <a:noFill/>
            <a:miter lim="800000"/>
            <a:headEnd/>
            <a:tailEnd/>
          </a:ln>
          <a:effectLst/>
        </p:spPr>
        <p:txBody>
          <a:bodyPr wrap="none" lIns="90488" tIns="44450" rIns="90488" bIns="44450">
            <a:spAutoFit/>
          </a:bodyPr>
          <a:lstStyle/>
          <a:p>
            <a:pPr algn="ctr">
              <a:defRPr/>
            </a:pPr>
            <a:r>
              <a:rPr lang="en-US" sz="2800">
                <a:solidFill>
                  <a:srgbClr val="C277FF"/>
                </a:solidFill>
                <a:latin typeface="Arial" charset="0"/>
              </a:rPr>
              <a:t>(Annuity Due)</a:t>
            </a:r>
          </a:p>
          <a:p>
            <a:pPr algn="ctr">
              <a:defRPr/>
            </a:pPr>
            <a:r>
              <a:rPr lang="en-US" sz="2800" u="sng">
                <a:solidFill>
                  <a:srgbClr val="C277FF"/>
                </a:solidFill>
                <a:effectLst>
                  <a:outerShdw blurRad="38100" dist="38100" dir="2700000" algn="tl">
                    <a:srgbClr val="C0C0C0"/>
                  </a:outerShdw>
                </a:effectLst>
                <a:latin typeface="Arial" charset="0"/>
              </a:rPr>
              <a:t>Beginning</a:t>
            </a:r>
            <a:r>
              <a:rPr lang="en-US" sz="2800">
                <a:solidFill>
                  <a:srgbClr val="C277FF"/>
                </a:solidFill>
                <a:latin typeface="Arial" charset="0"/>
              </a:rPr>
              <a:t> of</a:t>
            </a:r>
          </a:p>
          <a:p>
            <a:pPr algn="ctr">
              <a:defRPr/>
            </a:pPr>
            <a:r>
              <a:rPr lang="en-US" sz="2800">
                <a:solidFill>
                  <a:srgbClr val="C277FF"/>
                </a:solidFill>
                <a:latin typeface="Arial" charset="0"/>
              </a:rPr>
              <a:t>Period 1</a:t>
            </a:r>
          </a:p>
        </p:txBody>
      </p:sp>
      <p:sp>
        <p:nvSpPr>
          <p:cNvPr id="93199" name="Rectangle 15"/>
          <p:cNvSpPr>
            <a:spLocks noChangeArrowheads="1"/>
          </p:cNvSpPr>
          <p:nvPr/>
        </p:nvSpPr>
        <p:spPr bwMode="auto">
          <a:xfrm>
            <a:off x="3657600" y="2057400"/>
            <a:ext cx="2355850" cy="1370013"/>
          </a:xfrm>
          <a:prstGeom prst="rect">
            <a:avLst/>
          </a:prstGeom>
          <a:noFill/>
          <a:ln w="12700">
            <a:noFill/>
            <a:miter lim="800000"/>
            <a:headEnd/>
            <a:tailEnd/>
          </a:ln>
          <a:effectLst/>
        </p:spPr>
        <p:txBody>
          <a:bodyPr wrap="none" lIns="90488" tIns="44450" rIns="90488" bIns="44450">
            <a:spAutoFit/>
          </a:bodyPr>
          <a:lstStyle/>
          <a:p>
            <a:pPr algn="ctr">
              <a:defRPr/>
            </a:pPr>
            <a:endParaRPr lang="en-US" sz="2800">
              <a:solidFill>
                <a:srgbClr val="C277FF"/>
              </a:solidFill>
              <a:latin typeface="Arial" charset="0"/>
            </a:endParaRPr>
          </a:p>
          <a:p>
            <a:pPr algn="ctr">
              <a:defRPr/>
            </a:pPr>
            <a:r>
              <a:rPr lang="en-US" sz="2800" u="sng">
                <a:solidFill>
                  <a:srgbClr val="C277FF"/>
                </a:solidFill>
                <a:effectLst>
                  <a:outerShdw blurRad="38100" dist="38100" dir="2700000" algn="tl">
                    <a:srgbClr val="C0C0C0"/>
                  </a:outerShdw>
                </a:effectLst>
                <a:latin typeface="Arial" charset="0"/>
              </a:rPr>
              <a:t>Beginning</a:t>
            </a:r>
            <a:r>
              <a:rPr lang="en-US" sz="2800">
                <a:solidFill>
                  <a:srgbClr val="C277FF"/>
                </a:solidFill>
                <a:latin typeface="Arial" charset="0"/>
              </a:rPr>
              <a:t> of</a:t>
            </a:r>
          </a:p>
          <a:p>
            <a:pPr algn="ctr">
              <a:defRPr/>
            </a:pPr>
            <a:r>
              <a:rPr lang="en-US" sz="2800">
                <a:solidFill>
                  <a:srgbClr val="C277FF"/>
                </a:solidFill>
                <a:latin typeface="Arial" charset="0"/>
              </a:rPr>
              <a:t>Period 2</a:t>
            </a:r>
          </a:p>
        </p:txBody>
      </p:sp>
      <p:sp>
        <p:nvSpPr>
          <p:cNvPr id="29712" name="Rectangle 16"/>
          <p:cNvSpPr>
            <a:spLocks noChangeArrowheads="1"/>
          </p:cNvSpPr>
          <p:nvPr/>
        </p:nvSpPr>
        <p:spPr bwMode="auto">
          <a:xfrm>
            <a:off x="1377950" y="5553075"/>
            <a:ext cx="1527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ctr">
              <a:spcBef>
                <a:spcPct val="0"/>
              </a:spcBef>
              <a:spcAft>
                <a:spcPct val="0"/>
              </a:spcAft>
              <a:buClrTx/>
              <a:buSzTx/>
              <a:buFontTx/>
              <a:buNone/>
            </a:pPr>
            <a:r>
              <a:rPr lang="en-US" altLang="en-US">
                <a:solidFill>
                  <a:srgbClr val="42B200"/>
                </a:solidFill>
              </a:rPr>
              <a:t>Today</a:t>
            </a:r>
          </a:p>
        </p:txBody>
      </p:sp>
      <p:sp>
        <p:nvSpPr>
          <p:cNvPr id="29713" name="Line 17"/>
          <p:cNvSpPr>
            <a:spLocks noChangeShapeType="1"/>
          </p:cNvSpPr>
          <p:nvPr/>
        </p:nvSpPr>
        <p:spPr bwMode="auto">
          <a:xfrm flipH="1" flipV="1">
            <a:off x="1262063" y="4691063"/>
            <a:ext cx="833437" cy="833437"/>
          </a:xfrm>
          <a:prstGeom prst="line">
            <a:avLst/>
          </a:prstGeom>
          <a:noFill/>
          <a:ln w="25400">
            <a:solidFill>
              <a:srgbClr val="42B2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02" name="Rectangle 18"/>
          <p:cNvSpPr>
            <a:spLocks noChangeArrowheads="1"/>
          </p:cNvSpPr>
          <p:nvPr/>
        </p:nvSpPr>
        <p:spPr bwMode="auto">
          <a:xfrm>
            <a:off x="4054475" y="5486400"/>
            <a:ext cx="4038600" cy="1063625"/>
          </a:xfrm>
          <a:prstGeom prst="rect">
            <a:avLst/>
          </a:prstGeom>
          <a:noFill/>
          <a:ln w="12700">
            <a:noFill/>
            <a:miter lim="800000"/>
            <a:headEnd/>
            <a:tailEnd/>
          </a:ln>
          <a:effectLst/>
        </p:spPr>
        <p:txBody>
          <a:bodyPr wrap="none" lIns="90488" tIns="44450" rIns="90488" bIns="44450">
            <a:spAutoFit/>
          </a:bodyPr>
          <a:lstStyle/>
          <a:p>
            <a:pPr algn="ctr">
              <a:defRPr/>
            </a:pPr>
            <a:r>
              <a:rPr lang="en-US" sz="3200" u="sng">
                <a:solidFill>
                  <a:schemeClr val="tx2"/>
                </a:solidFill>
                <a:effectLst>
                  <a:outerShdw blurRad="38100" dist="38100" dir="2700000" algn="tl">
                    <a:srgbClr val="C0C0C0"/>
                  </a:outerShdw>
                </a:effectLst>
                <a:latin typeface="Arial" charset="0"/>
              </a:rPr>
              <a:t>Equal</a:t>
            </a:r>
            <a:r>
              <a:rPr lang="en-US" sz="3200">
                <a:solidFill>
                  <a:schemeClr val="tx2"/>
                </a:solidFill>
                <a:latin typeface="Arial" charset="0"/>
              </a:rPr>
              <a:t> Cash Flows </a:t>
            </a:r>
          </a:p>
          <a:p>
            <a:pPr algn="ctr">
              <a:defRPr/>
            </a:pPr>
            <a:r>
              <a:rPr lang="en-US" sz="3200">
                <a:solidFill>
                  <a:schemeClr val="tx2"/>
                </a:solidFill>
                <a:latin typeface="Arial" charset="0"/>
              </a:rPr>
              <a:t>Each 1 Period Apart</a:t>
            </a:r>
          </a:p>
        </p:txBody>
      </p:sp>
      <p:sp>
        <p:nvSpPr>
          <p:cNvPr id="29715" name="Line 19"/>
          <p:cNvSpPr>
            <a:spLocks noChangeShapeType="1"/>
          </p:cNvSpPr>
          <p:nvPr/>
        </p:nvSpPr>
        <p:spPr bwMode="auto">
          <a:xfrm flipH="1" flipV="1">
            <a:off x="1905000" y="5105400"/>
            <a:ext cx="2133600" cy="5334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6" name="Line 20"/>
          <p:cNvSpPr>
            <a:spLocks noChangeShapeType="1"/>
          </p:cNvSpPr>
          <p:nvPr/>
        </p:nvSpPr>
        <p:spPr bwMode="auto">
          <a:xfrm flipV="1">
            <a:off x="5791200" y="5181600"/>
            <a:ext cx="0" cy="309563"/>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7" name="Line 21"/>
          <p:cNvSpPr>
            <a:spLocks noChangeShapeType="1"/>
          </p:cNvSpPr>
          <p:nvPr/>
        </p:nvSpPr>
        <p:spPr bwMode="auto">
          <a:xfrm flipH="1" flipV="1">
            <a:off x="3886200" y="5181600"/>
            <a:ext cx="1066800" cy="328613"/>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06" name="Rectangle 22"/>
          <p:cNvSpPr>
            <a:spLocks noChangeArrowheads="1"/>
          </p:cNvSpPr>
          <p:nvPr/>
        </p:nvSpPr>
        <p:spPr bwMode="auto">
          <a:xfrm>
            <a:off x="6337300" y="2106613"/>
            <a:ext cx="2355850" cy="1370012"/>
          </a:xfrm>
          <a:prstGeom prst="rect">
            <a:avLst/>
          </a:prstGeom>
          <a:noFill/>
          <a:ln w="12700">
            <a:noFill/>
            <a:miter lim="800000"/>
            <a:headEnd/>
            <a:tailEnd/>
          </a:ln>
          <a:effectLst/>
        </p:spPr>
        <p:txBody>
          <a:bodyPr wrap="none" lIns="90488" tIns="44450" rIns="90488" bIns="44450">
            <a:spAutoFit/>
          </a:bodyPr>
          <a:lstStyle/>
          <a:p>
            <a:pPr algn="ctr">
              <a:defRPr/>
            </a:pPr>
            <a:endParaRPr lang="en-US" sz="2800">
              <a:solidFill>
                <a:srgbClr val="C277FF"/>
              </a:solidFill>
              <a:latin typeface="Arial" charset="0"/>
            </a:endParaRPr>
          </a:p>
          <a:p>
            <a:pPr algn="ctr">
              <a:defRPr/>
            </a:pPr>
            <a:r>
              <a:rPr lang="en-US" sz="2800" u="sng">
                <a:solidFill>
                  <a:srgbClr val="C277FF"/>
                </a:solidFill>
                <a:effectLst>
                  <a:outerShdw blurRad="38100" dist="38100" dir="2700000" algn="tl">
                    <a:srgbClr val="C0C0C0"/>
                  </a:outerShdw>
                </a:effectLst>
                <a:latin typeface="Arial" charset="0"/>
              </a:rPr>
              <a:t>Beginning</a:t>
            </a:r>
            <a:r>
              <a:rPr lang="en-US" sz="2800">
                <a:solidFill>
                  <a:srgbClr val="C277FF"/>
                </a:solidFill>
                <a:latin typeface="Arial" charset="0"/>
              </a:rPr>
              <a:t> of</a:t>
            </a:r>
          </a:p>
          <a:p>
            <a:pPr algn="ctr">
              <a:defRPr/>
            </a:pPr>
            <a:r>
              <a:rPr lang="en-US" sz="2800">
                <a:solidFill>
                  <a:srgbClr val="C277FF"/>
                </a:solidFill>
                <a:latin typeface="Arial" charset="0"/>
              </a:rPr>
              <a:t>Period 3</a:t>
            </a:r>
          </a:p>
        </p:txBody>
      </p:sp>
      <p:sp>
        <p:nvSpPr>
          <p:cNvPr id="29719" name="Line 23"/>
          <p:cNvSpPr>
            <a:spLocks noChangeShapeType="1"/>
          </p:cNvSpPr>
          <p:nvPr/>
        </p:nvSpPr>
        <p:spPr bwMode="auto">
          <a:xfrm flipH="1">
            <a:off x="5843588" y="3462338"/>
            <a:ext cx="1547812" cy="1143000"/>
          </a:xfrm>
          <a:prstGeom prst="line">
            <a:avLst/>
          </a:prstGeom>
          <a:noFill/>
          <a:ln w="25400">
            <a:solidFill>
              <a:srgbClr val="C277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1905000" y="1676400"/>
            <a:ext cx="63246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3" name="AutoShape 3"/>
          <p:cNvSpPr>
            <a:spLocks noChangeArrowheads="1"/>
          </p:cNvSpPr>
          <p:nvPr/>
        </p:nvSpPr>
        <p:spPr bwMode="auto">
          <a:xfrm>
            <a:off x="387350" y="4730750"/>
            <a:ext cx="5549900" cy="1435100"/>
          </a:xfrm>
          <a:prstGeom prst="octagon">
            <a:avLst>
              <a:gd name="adj" fmla="val 29282"/>
            </a:avLst>
          </a:prstGeom>
          <a:solidFill>
            <a:schemeClr val="accent1"/>
          </a:solidFill>
          <a:ln w="12700">
            <a:solidFill>
              <a:schemeClr val="tx1"/>
            </a:solidFill>
            <a:miter lim="800000"/>
            <a:headEnd/>
            <a:tailEnd/>
          </a:ln>
        </p:spPr>
        <p:txBody>
          <a:bodyPr wrap="none" anchor="ct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ctr">
              <a:spcBef>
                <a:spcPct val="0"/>
              </a:spcBef>
              <a:spcAft>
                <a:spcPct val="0"/>
              </a:spcAft>
              <a:buClrTx/>
              <a:buSzTx/>
              <a:buFontTx/>
              <a:buNone/>
            </a:pPr>
            <a:endParaRPr lang="en-US" altLang="en-US">
              <a:solidFill>
                <a:schemeClr val="tx1"/>
              </a:solidFill>
            </a:endParaRPr>
          </a:p>
        </p:txBody>
      </p:sp>
      <p:sp>
        <p:nvSpPr>
          <p:cNvPr id="35844" name="Rectangle 4"/>
          <p:cNvSpPr>
            <a:spLocks noGrp="1" noChangeArrowheads="1"/>
          </p:cNvSpPr>
          <p:nvPr>
            <p:ph type="body" sz="half" idx="2"/>
          </p:nvPr>
        </p:nvSpPr>
        <p:spPr>
          <a:xfrm>
            <a:off x="381000" y="4953000"/>
            <a:ext cx="5791200" cy="1066800"/>
          </a:xfrm>
        </p:spPr>
        <p:txBody>
          <a:bodyPr/>
          <a:lstStyle/>
          <a:p>
            <a:pPr>
              <a:buFont typeface="Monotype Sorts" pitchFamily="2" charset="2"/>
              <a:buNone/>
              <a:defRPr/>
            </a:pPr>
            <a:r>
              <a:rPr lang="en-US" sz="3200">
                <a:solidFill>
                  <a:srgbClr val="A75151"/>
                </a:solidFill>
                <a:effectLst>
                  <a:outerShdw blurRad="38100" dist="38100" dir="2700000" algn="tl">
                    <a:srgbClr val="C0C0C0"/>
                  </a:outerShdw>
                </a:effectLst>
              </a:rPr>
              <a:t>FVA</a:t>
            </a:r>
            <a:r>
              <a:rPr lang="en-US" sz="3200" baseline="-25000">
                <a:solidFill>
                  <a:schemeClr val="tx2"/>
                </a:solidFill>
                <a:effectLst>
                  <a:outerShdw blurRad="38100" dist="38100" dir="2700000" algn="tl">
                    <a:srgbClr val="C0C0C0"/>
                  </a:outerShdw>
                </a:effectLst>
              </a:rPr>
              <a:t>n</a:t>
            </a:r>
            <a:r>
              <a:rPr lang="en-US" sz="3200"/>
              <a:t> =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n-1 </a:t>
            </a:r>
            <a:r>
              <a:rPr lang="en-US" sz="3200"/>
              <a:t>+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n-2 </a:t>
            </a:r>
            <a:r>
              <a:rPr lang="en-US" sz="3200"/>
              <a:t>+ 		     ... +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1</a:t>
            </a:r>
            <a:r>
              <a:rPr lang="en-US" sz="3200" baseline="30000"/>
              <a:t> </a:t>
            </a:r>
            <a:r>
              <a:rPr lang="en-US" sz="3200"/>
              <a:t>+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0</a:t>
            </a:r>
          </a:p>
        </p:txBody>
      </p:sp>
      <p:sp>
        <p:nvSpPr>
          <p:cNvPr id="35845" name="Rectangle 5"/>
          <p:cNvSpPr>
            <a:spLocks noGrp="1" noChangeArrowheads="1"/>
          </p:cNvSpPr>
          <p:nvPr>
            <p:ph type="title"/>
          </p:nvPr>
        </p:nvSpPr>
        <p:spPr>
          <a:xfrm>
            <a:off x="1676400" y="0"/>
            <a:ext cx="6781800" cy="1752600"/>
          </a:xfrm>
          <a:effectLst>
            <a:outerShdw dist="71842" dir="2700000" algn="ctr" rotWithShape="0">
              <a:schemeClr val="bg2"/>
            </a:outerShdw>
          </a:effectLst>
        </p:spPr>
        <p:txBody>
          <a:bodyPr/>
          <a:lstStyle/>
          <a:p>
            <a:pPr>
              <a:defRPr/>
            </a:pPr>
            <a:r>
              <a:rPr lang="en-US" b="1"/>
              <a:t>Overview of an </a:t>
            </a:r>
            <a:br>
              <a:rPr lang="en-US" b="1"/>
            </a:br>
            <a:r>
              <a:rPr lang="en-US" b="1"/>
              <a:t>Ordinary Annuity -- FVA</a:t>
            </a:r>
          </a:p>
        </p:txBody>
      </p:sp>
      <p:sp>
        <p:nvSpPr>
          <p:cNvPr id="30726" name="Line 6"/>
          <p:cNvSpPr>
            <a:spLocks noChangeShapeType="1"/>
          </p:cNvSpPr>
          <p:nvPr/>
        </p:nvSpPr>
        <p:spPr bwMode="auto">
          <a:xfrm>
            <a:off x="1828800" y="1600200"/>
            <a:ext cx="6324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Rectangle 7"/>
          <p:cNvSpPr>
            <a:spLocks noChangeArrowheads="1"/>
          </p:cNvSpPr>
          <p:nvPr/>
        </p:nvSpPr>
        <p:spPr bwMode="auto">
          <a:xfrm>
            <a:off x="2347913" y="3033713"/>
            <a:ext cx="44608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chemeClr val="hlink"/>
                </a:solidFill>
              </a:rPr>
              <a:t>   R                    R                    R</a:t>
            </a:r>
          </a:p>
        </p:txBody>
      </p:sp>
      <p:sp>
        <p:nvSpPr>
          <p:cNvPr id="30728" name="Line 8"/>
          <p:cNvSpPr>
            <a:spLocks noChangeShapeType="1"/>
          </p:cNvSpPr>
          <p:nvPr/>
        </p:nvSpPr>
        <p:spPr bwMode="auto">
          <a:xfrm>
            <a:off x="914400" y="2819400"/>
            <a:ext cx="419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9"/>
          <p:cNvSpPr>
            <a:spLocks noChangeShapeType="1"/>
          </p:cNvSpPr>
          <p:nvPr/>
        </p:nvSpPr>
        <p:spPr bwMode="auto">
          <a:xfrm>
            <a:off x="91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10"/>
          <p:cNvSpPr>
            <a:spLocks noChangeShapeType="1"/>
          </p:cNvSpPr>
          <p:nvPr/>
        </p:nvSpPr>
        <p:spPr bwMode="auto">
          <a:xfrm>
            <a:off x="472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11"/>
          <p:cNvSpPr>
            <a:spLocks noChangeShapeType="1"/>
          </p:cNvSpPr>
          <p:nvPr/>
        </p:nvSpPr>
        <p:spPr bwMode="auto">
          <a:xfrm>
            <a:off x="662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12"/>
          <p:cNvSpPr>
            <a:spLocks noChangeShapeType="1"/>
          </p:cNvSpPr>
          <p:nvPr/>
        </p:nvSpPr>
        <p:spPr bwMode="auto">
          <a:xfrm>
            <a:off x="83820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Rectangle 13"/>
          <p:cNvSpPr>
            <a:spLocks noChangeArrowheads="1"/>
          </p:cNvSpPr>
          <p:nvPr/>
        </p:nvSpPr>
        <p:spPr bwMode="auto">
          <a:xfrm>
            <a:off x="747713" y="2052638"/>
            <a:ext cx="7972425" cy="454025"/>
          </a:xfrm>
          <a:prstGeom prst="rect">
            <a:avLst/>
          </a:prstGeom>
          <a:noFill/>
          <a:ln w="12700">
            <a:noFill/>
            <a:miter lim="800000"/>
            <a:headEnd/>
            <a:tailEnd/>
          </a:ln>
          <a:effectLst/>
        </p:spPr>
        <p:txBody>
          <a:bodyPr wrap="none" lIns="90488" tIns="44450" rIns="90488" bIns="44450">
            <a:spAutoFit/>
          </a:bodyPr>
          <a:lstStyle/>
          <a:p>
            <a:pPr>
              <a:defRPr/>
            </a:pPr>
            <a:r>
              <a:rPr lang="en-US" sz="2400">
                <a:solidFill>
                  <a:srgbClr val="000000"/>
                </a:solidFill>
                <a:latin typeface="Arial" charset="0"/>
              </a:rPr>
              <a:t>0                     1                    2                    </a:t>
            </a:r>
            <a:r>
              <a:rPr lang="en-US" sz="2400">
                <a:solidFill>
                  <a:schemeClr val="tx2"/>
                </a:solidFill>
                <a:effectLst>
                  <a:outerShdw blurRad="38100" dist="38100" dir="2700000" algn="tl">
                    <a:srgbClr val="C0C0C0"/>
                  </a:outerShdw>
                </a:effectLst>
                <a:latin typeface="Arial" charset="0"/>
              </a:rPr>
              <a:t>n                 </a:t>
            </a:r>
            <a:r>
              <a:rPr lang="en-US" sz="2400">
                <a:solidFill>
                  <a:srgbClr val="000000"/>
                </a:solidFill>
                <a:latin typeface="Arial" charset="0"/>
              </a:rPr>
              <a:t>n+1</a:t>
            </a:r>
          </a:p>
        </p:txBody>
      </p:sp>
      <p:sp>
        <p:nvSpPr>
          <p:cNvPr id="30734" name="Line 14"/>
          <p:cNvSpPr>
            <a:spLocks noChangeShapeType="1"/>
          </p:cNvSpPr>
          <p:nvPr/>
        </p:nvSpPr>
        <p:spPr bwMode="auto">
          <a:xfrm>
            <a:off x="4724400" y="3429000"/>
            <a:ext cx="0" cy="3810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5"/>
          <p:cNvSpPr>
            <a:spLocks noChangeShapeType="1"/>
          </p:cNvSpPr>
          <p:nvPr/>
        </p:nvSpPr>
        <p:spPr bwMode="auto">
          <a:xfrm>
            <a:off x="4724400" y="3810000"/>
            <a:ext cx="19812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6" name="Line 16"/>
          <p:cNvSpPr>
            <a:spLocks noChangeShapeType="1"/>
          </p:cNvSpPr>
          <p:nvPr/>
        </p:nvSpPr>
        <p:spPr bwMode="auto">
          <a:xfrm flipH="1">
            <a:off x="2819400" y="4343400"/>
            <a:ext cx="1905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0737" name="Line 17"/>
          <p:cNvSpPr>
            <a:spLocks noChangeShapeType="1"/>
          </p:cNvSpPr>
          <p:nvPr/>
        </p:nvSpPr>
        <p:spPr bwMode="auto">
          <a:xfrm>
            <a:off x="2819400" y="3505200"/>
            <a:ext cx="0" cy="8382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738" name="Line 18"/>
          <p:cNvSpPr>
            <a:spLocks noChangeShapeType="1"/>
          </p:cNvSpPr>
          <p:nvPr/>
        </p:nvSpPr>
        <p:spPr bwMode="auto">
          <a:xfrm flipH="1">
            <a:off x="6096000" y="4724400"/>
            <a:ext cx="990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9" name="Rectangle 19"/>
          <p:cNvSpPr>
            <a:spLocks noChangeArrowheads="1"/>
          </p:cNvSpPr>
          <p:nvPr/>
        </p:nvSpPr>
        <p:spPr bwMode="auto">
          <a:xfrm>
            <a:off x="6081713" y="4816475"/>
            <a:ext cx="1039812" cy="515938"/>
          </a:xfrm>
          <a:prstGeom prst="rect">
            <a:avLst/>
          </a:prstGeom>
          <a:noFill/>
          <a:ln w="12700">
            <a:noFill/>
            <a:miter lim="800000"/>
            <a:headEnd/>
            <a:tailEnd/>
          </a:ln>
          <a:effectLst/>
        </p:spPr>
        <p:txBody>
          <a:bodyPr wrap="none" lIns="90488" tIns="44450" rIns="90488" bIns="44450">
            <a:spAutoFit/>
          </a:bodyPr>
          <a:lstStyle/>
          <a:p>
            <a:pPr>
              <a:defRPr/>
            </a:pPr>
            <a:r>
              <a:rPr lang="en-US" sz="2800">
                <a:solidFill>
                  <a:srgbClr val="A75151"/>
                </a:solidFill>
                <a:effectLst>
                  <a:outerShdw blurRad="38100" dist="38100" dir="2700000" algn="tl">
                    <a:srgbClr val="C0C0C0"/>
                  </a:outerShdw>
                </a:effectLst>
                <a:latin typeface="Arial" charset="0"/>
              </a:rPr>
              <a:t>FVA</a:t>
            </a:r>
            <a:r>
              <a:rPr lang="en-US" sz="2800" baseline="-25000">
                <a:solidFill>
                  <a:schemeClr val="tx2"/>
                </a:solidFill>
                <a:effectLst>
                  <a:outerShdw blurRad="38100" dist="38100" dir="2700000" algn="tl">
                    <a:srgbClr val="C0C0C0"/>
                  </a:outerShdw>
                </a:effectLst>
                <a:latin typeface="Arial" charset="0"/>
              </a:rPr>
              <a:t>n</a:t>
            </a:r>
          </a:p>
        </p:txBody>
      </p:sp>
      <p:sp>
        <p:nvSpPr>
          <p:cNvPr id="30740" name="Rectangle 20"/>
          <p:cNvSpPr>
            <a:spLocks noChangeArrowheads="1"/>
          </p:cNvSpPr>
          <p:nvPr/>
        </p:nvSpPr>
        <p:spPr bwMode="auto">
          <a:xfrm>
            <a:off x="442913" y="3567113"/>
            <a:ext cx="21177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chemeClr val="hlink"/>
                </a:solidFill>
              </a:rPr>
              <a:t>R</a:t>
            </a:r>
            <a:r>
              <a:rPr lang="en-US" altLang="en-US" sz="2400" b="0">
                <a:solidFill>
                  <a:schemeClr val="hlink"/>
                </a:solidFill>
              </a:rPr>
              <a:t> </a:t>
            </a:r>
            <a:r>
              <a:rPr lang="en-US" altLang="en-US" sz="2400">
                <a:solidFill>
                  <a:schemeClr val="hlink"/>
                </a:solidFill>
              </a:rPr>
              <a:t>=  Periodic </a:t>
            </a:r>
          </a:p>
          <a:p>
            <a:pPr>
              <a:spcBef>
                <a:spcPct val="0"/>
              </a:spcBef>
              <a:spcAft>
                <a:spcPct val="0"/>
              </a:spcAft>
              <a:buClrTx/>
              <a:buSzTx/>
              <a:buFontTx/>
              <a:buNone/>
            </a:pPr>
            <a:r>
              <a:rPr lang="en-US" altLang="en-US" sz="2400">
                <a:solidFill>
                  <a:schemeClr val="hlink"/>
                </a:solidFill>
              </a:rPr>
              <a:t> Cash Flow</a:t>
            </a:r>
          </a:p>
        </p:txBody>
      </p:sp>
      <p:sp>
        <p:nvSpPr>
          <p:cNvPr id="30741" name="Rectangle 21"/>
          <p:cNvSpPr>
            <a:spLocks noChangeArrowheads="1"/>
          </p:cNvSpPr>
          <p:nvPr/>
        </p:nvSpPr>
        <p:spPr bwMode="auto">
          <a:xfrm>
            <a:off x="2209800" y="1752600"/>
            <a:ext cx="51577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000" u="sng"/>
              <a:t>Cash flows occur at the end of the period</a:t>
            </a:r>
          </a:p>
        </p:txBody>
      </p:sp>
      <p:sp>
        <p:nvSpPr>
          <p:cNvPr id="30742" name="Rectangle 22"/>
          <p:cNvSpPr>
            <a:spLocks noChangeArrowheads="1"/>
          </p:cNvSpPr>
          <p:nvPr/>
        </p:nvSpPr>
        <p:spPr bwMode="auto">
          <a:xfrm>
            <a:off x="1662113" y="2424113"/>
            <a:ext cx="536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C277FF"/>
                </a:solidFill>
              </a:rPr>
              <a:t>i%</a:t>
            </a:r>
          </a:p>
        </p:txBody>
      </p:sp>
      <p:sp>
        <p:nvSpPr>
          <p:cNvPr id="30743" name="Line 23"/>
          <p:cNvSpPr>
            <a:spLocks noChangeShapeType="1"/>
          </p:cNvSpPr>
          <p:nvPr/>
        </p:nvSpPr>
        <p:spPr bwMode="auto">
          <a:xfrm>
            <a:off x="281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4" name="Arc 24"/>
          <p:cNvSpPr>
            <a:spLocks/>
          </p:cNvSpPr>
          <p:nvPr/>
        </p:nvSpPr>
        <p:spPr bwMode="auto">
          <a:xfrm>
            <a:off x="992188" y="3201988"/>
            <a:ext cx="1371600" cy="3810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0"/>
                  <a:pt x="9655" y="13"/>
                  <a:pt x="21575" y="0"/>
                </a:cubicBezTo>
              </a:path>
              <a:path w="21600" h="21600" stroke="0" extrusionOk="0">
                <a:moveTo>
                  <a:pt x="0" y="21600"/>
                </a:moveTo>
                <a:cubicBezTo>
                  <a:pt x="0" y="9680"/>
                  <a:pt x="9655" y="13"/>
                  <a:pt x="21575" y="0"/>
                </a:cubicBezTo>
                <a:lnTo>
                  <a:pt x="21600" y="21600"/>
                </a:lnTo>
                <a:lnTo>
                  <a:pt x="0" y="21600"/>
                </a:lnTo>
                <a:close/>
              </a:path>
            </a:pathLst>
          </a:custGeom>
          <a:noFill/>
          <a:ln w="25400" cap="rnd">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5" name="Line 25"/>
          <p:cNvSpPr>
            <a:spLocks noChangeShapeType="1"/>
          </p:cNvSpPr>
          <p:nvPr/>
        </p:nvSpPr>
        <p:spPr bwMode="auto">
          <a:xfrm>
            <a:off x="6324600" y="2819400"/>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6" name="Rectangle 26"/>
          <p:cNvSpPr>
            <a:spLocks noChangeArrowheads="1"/>
          </p:cNvSpPr>
          <p:nvPr/>
        </p:nvSpPr>
        <p:spPr bwMode="auto">
          <a:xfrm>
            <a:off x="5173663" y="2400300"/>
            <a:ext cx="1069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a:solidFill>
                  <a:schemeClr val="tx1"/>
                </a:solidFill>
              </a:rPr>
              <a:t>.  .  .</a:t>
            </a:r>
          </a:p>
        </p:txBody>
      </p:sp>
      <p:sp>
        <p:nvSpPr>
          <p:cNvPr id="30747" name="Line 27"/>
          <p:cNvSpPr>
            <a:spLocks noChangeShapeType="1"/>
          </p:cNvSpPr>
          <p:nvPr/>
        </p:nvSpPr>
        <p:spPr bwMode="auto">
          <a:xfrm>
            <a:off x="4724400" y="4343400"/>
            <a:ext cx="19812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1905000" y="1676400"/>
            <a:ext cx="63246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7" name="AutoShape 3"/>
          <p:cNvSpPr>
            <a:spLocks noChangeArrowheads="1"/>
          </p:cNvSpPr>
          <p:nvPr/>
        </p:nvSpPr>
        <p:spPr bwMode="auto">
          <a:xfrm>
            <a:off x="387350" y="4578350"/>
            <a:ext cx="5549900" cy="1892300"/>
          </a:xfrm>
          <a:prstGeom prst="octagon">
            <a:avLst>
              <a:gd name="adj" fmla="val 29282"/>
            </a:avLst>
          </a:prstGeom>
          <a:solidFill>
            <a:schemeClr val="accent1"/>
          </a:solidFill>
          <a:ln w="12700">
            <a:solidFill>
              <a:schemeClr val="tx1"/>
            </a:solidFill>
            <a:miter lim="800000"/>
            <a:headEnd/>
            <a:tailEnd/>
          </a:ln>
        </p:spPr>
        <p:txBody>
          <a:bodyPr wrap="none" anchor="ct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ctr">
              <a:spcBef>
                <a:spcPct val="0"/>
              </a:spcBef>
              <a:spcAft>
                <a:spcPct val="0"/>
              </a:spcAft>
              <a:buClrTx/>
              <a:buSzTx/>
              <a:buFontTx/>
              <a:buNone/>
            </a:pPr>
            <a:endParaRPr lang="en-US" altLang="en-US">
              <a:solidFill>
                <a:schemeClr val="tx1"/>
              </a:solidFill>
            </a:endParaRPr>
          </a:p>
        </p:txBody>
      </p:sp>
      <p:sp>
        <p:nvSpPr>
          <p:cNvPr id="36868" name="Rectangle 4"/>
          <p:cNvSpPr>
            <a:spLocks noGrp="1" noChangeArrowheads="1"/>
          </p:cNvSpPr>
          <p:nvPr>
            <p:ph type="body" sz="half" idx="2"/>
          </p:nvPr>
        </p:nvSpPr>
        <p:spPr>
          <a:xfrm>
            <a:off x="381000" y="4648200"/>
            <a:ext cx="5867400" cy="1828800"/>
          </a:xfrm>
        </p:spPr>
        <p:txBody>
          <a:bodyPr/>
          <a:lstStyle/>
          <a:p>
            <a:pPr>
              <a:buFont typeface="Monotype Sorts" pitchFamily="2" charset="2"/>
              <a:buNone/>
              <a:defRPr/>
            </a:pPr>
            <a:r>
              <a:rPr lang="en-US" sz="2400">
                <a:solidFill>
                  <a:srgbClr val="A75151"/>
                </a:solidFill>
                <a:effectLst>
                  <a:outerShdw blurRad="38100" dist="38100" dir="2700000" algn="tl">
                    <a:srgbClr val="C0C0C0"/>
                  </a:outerShdw>
                </a:effectLst>
              </a:rPr>
              <a:t>	  FVA</a:t>
            </a:r>
            <a:r>
              <a:rPr lang="en-US" sz="2400" baseline="-25000">
                <a:solidFill>
                  <a:schemeClr val="tx2"/>
                </a:solidFill>
                <a:effectLst>
                  <a:outerShdw blurRad="38100" dist="38100" dir="2700000" algn="tl">
                    <a:srgbClr val="C0C0C0"/>
                  </a:outerShdw>
                </a:effectLst>
              </a:rPr>
              <a:t>3</a:t>
            </a:r>
            <a:r>
              <a:rPr lang="en-US" sz="2400"/>
              <a:t> = </a:t>
            </a:r>
            <a:r>
              <a:rPr lang="en-US" sz="2400">
                <a:solidFill>
                  <a:schemeClr val="hlink"/>
                </a:solidFill>
              </a:rPr>
              <a:t>$1,000</a:t>
            </a:r>
            <a:r>
              <a:rPr lang="en-US" sz="2400"/>
              <a:t>(1</a:t>
            </a:r>
            <a:r>
              <a:rPr lang="en-US" sz="2400">
                <a:solidFill>
                  <a:srgbClr val="C277FF"/>
                </a:solidFill>
              </a:rPr>
              <a:t>.07</a:t>
            </a:r>
            <a:r>
              <a:rPr lang="en-US" sz="2400"/>
              <a:t>)</a:t>
            </a:r>
            <a:r>
              <a:rPr lang="en-US" sz="2400" baseline="30000">
                <a:solidFill>
                  <a:schemeClr val="tx2"/>
                </a:solidFill>
              </a:rPr>
              <a:t>2 </a:t>
            </a:r>
            <a:r>
              <a:rPr lang="en-US" sz="2400"/>
              <a:t>+ 			     </a:t>
            </a:r>
            <a:r>
              <a:rPr lang="en-US" sz="2400">
                <a:solidFill>
                  <a:schemeClr val="hlink"/>
                </a:solidFill>
              </a:rPr>
              <a:t>$1,000</a:t>
            </a:r>
            <a:r>
              <a:rPr lang="en-US" sz="2400"/>
              <a:t>(1</a:t>
            </a:r>
            <a:r>
              <a:rPr lang="en-US" sz="2400">
                <a:solidFill>
                  <a:srgbClr val="C277FF"/>
                </a:solidFill>
              </a:rPr>
              <a:t>.07</a:t>
            </a:r>
            <a:r>
              <a:rPr lang="en-US" sz="2400"/>
              <a:t>)</a:t>
            </a:r>
            <a:r>
              <a:rPr lang="en-US" sz="2400" baseline="30000">
                <a:solidFill>
                  <a:schemeClr val="tx2"/>
                </a:solidFill>
              </a:rPr>
              <a:t>1 </a:t>
            </a:r>
            <a:r>
              <a:rPr lang="en-US" sz="2400"/>
              <a:t>+ </a:t>
            </a:r>
            <a:r>
              <a:rPr lang="en-US" sz="2400">
                <a:solidFill>
                  <a:schemeClr val="hlink"/>
                </a:solidFill>
              </a:rPr>
              <a:t>$1,000</a:t>
            </a:r>
            <a:r>
              <a:rPr lang="en-US" sz="2400"/>
              <a:t>(1</a:t>
            </a:r>
            <a:r>
              <a:rPr lang="en-US" sz="2400">
                <a:solidFill>
                  <a:srgbClr val="C277FF"/>
                </a:solidFill>
              </a:rPr>
              <a:t>.07</a:t>
            </a:r>
            <a:r>
              <a:rPr lang="en-US" sz="2400"/>
              <a:t>)</a:t>
            </a:r>
            <a:r>
              <a:rPr lang="en-US" sz="2400" baseline="30000">
                <a:solidFill>
                  <a:schemeClr val="tx2"/>
                </a:solidFill>
              </a:rPr>
              <a:t>0</a:t>
            </a:r>
          </a:p>
          <a:p>
            <a:pPr>
              <a:buFont typeface="Monotype Sorts" pitchFamily="2" charset="2"/>
              <a:buNone/>
              <a:defRPr/>
            </a:pPr>
            <a:r>
              <a:rPr lang="en-US" sz="2400" baseline="30000">
                <a:solidFill>
                  <a:schemeClr val="tx2"/>
                </a:solidFill>
              </a:rPr>
              <a:t>	                 </a:t>
            </a:r>
            <a:r>
              <a:rPr lang="en-US" sz="2400"/>
              <a:t>= </a:t>
            </a:r>
            <a:r>
              <a:rPr lang="en-US" sz="2400">
                <a:solidFill>
                  <a:srgbClr val="A75151"/>
                </a:solidFill>
              </a:rPr>
              <a:t>$1,145</a:t>
            </a:r>
            <a:r>
              <a:rPr lang="en-US" sz="2400">
                <a:solidFill>
                  <a:schemeClr val="hlink"/>
                </a:solidFill>
              </a:rPr>
              <a:t> </a:t>
            </a:r>
            <a:r>
              <a:rPr lang="en-US" sz="2400"/>
              <a:t>+</a:t>
            </a:r>
            <a:r>
              <a:rPr lang="en-US" sz="2400">
                <a:solidFill>
                  <a:schemeClr val="hlink"/>
                </a:solidFill>
              </a:rPr>
              <a:t> </a:t>
            </a:r>
            <a:r>
              <a:rPr lang="en-US" sz="2400">
                <a:solidFill>
                  <a:srgbClr val="A75151"/>
                </a:solidFill>
              </a:rPr>
              <a:t>$1,070</a:t>
            </a:r>
            <a:r>
              <a:rPr lang="en-US" sz="2400">
                <a:solidFill>
                  <a:schemeClr val="hlink"/>
                </a:solidFill>
              </a:rPr>
              <a:t> </a:t>
            </a:r>
            <a:r>
              <a:rPr lang="en-US" sz="2400"/>
              <a:t>+</a:t>
            </a:r>
            <a:r>
              <a:rPr lang="en-US" sz="2400">
                <a:solidFill>
                  <a:schemeClr val="hlink"/>
                </a:solidFill>
              </a:rPr>
              <a:t> </a:t>
            </a:r>
            <a:r>
              <a:rPr lang="en-US" sz="2400">
                <a:solidFill>
                  <a:srgbClr val="A75151"/>
                </a:solidFill>
              </a:rPr>
              <a:t>$1,000</a:t>
            </a:r>
            <a:r>
              <a:rPr lang="en-US" sz="2400">
                <a:solidFill>
                  <a:schemeClr val="hlink"/>
                </a:solidFill>
              </a:rPr>
              <a:t> 		    </a:t>
            </a:r>
            <a:r>
              <a:rPr lang="en-US" sz="1200">
                <a:solidFill>
                  <a:schemeClr val="hlink"/>
                </a:solidFill>
              </a:rPr>
              <a:t> </a:t>
            </a:r>
            <a:r>
              <a:rPr lang="en-US" sz="2400"/>
              <a:t>=</a:t>
            </a:r>
            <a:r>
              <a:rPr lang="en-US" sz="2400">
                <a:solidFill>
                  <a:schemeClr val="hlink"/>
                </a:solidFill>
              </a:rPr>
              <a:t> </a:t>
            </a:r>
            <a:r>
              <a:rPr lang="en-US" sz="2400">
                <a:solidFill>
                  <a:srgbClr val="A75151"/>
                </a:solidFill>
                <a:effectLst>
                  <a:outerShdw blurRad="38100" dist="38100" dir="2700000" algn="tl">
                    <a:srgbClr val="C0C0C0"/>
                  </a:outerShdw>
                </a:effectLst>
              </a:rPr>
              <a:t>$3,215</a:t>
            </a:r>
          </a:p>
        </p:txBody>
      </p:sp>
      <p:sp>
        <p:nvSpPr>
          <p:cNvPr id="36869" name="Rectangle 5"/>
          <p:cNvSpPr>
            <a:spLocks noGrp="1" noChangeArrowheads="1"/>
          </p:cNvSpPr>
          <p:nvPr>
            <p:ph type="title"/>
          </p:nvPr>
        </p:nvSpPr>
        <p:spPr>
          <a:xfrm>
            <a:off x="1676400" y="76200"/>
            <a:ext cx="6781800" cy="1676400"/>
          </a:xfrm>
          <a:effectLst>
            <a:outerShdw dist="71842" dir="2700000" algn="ctr" rotWithShape="0">
              <a:schemeClr val="bg2"/>
            </a:outerShdw>
          </a:effectLst>
        </p:spPr>
        <p:txBody>
          <a:bodyPr/>
          <a:lstStyle/>
          <a:p>
            <a:pPr>
              <a:defRPr/>
            </a:pPr>
            <a:r>
              <a:rPr lang="en-US" b="1"/>
              <a:t>Example of an</a:t>
            </a:r>
            <a:br>
              <a:rPr lang="en-US" b="1"/>
            </a:br>
            <a:r>
              <a:rPr lang="en-US" b="1"/>
              <a:t>Ordinary Annuity -- FVA</a:t>
            </a:r>
          </a:p>
        </p:txBody>
      </p:sp>
      <p:sp>
        <p:nvSpPr>
          <p:cNvPr id="31750" name="Line 6"/>
          <p:cNvSpPr>
            <a:spLocks noChangeShapeType="1"/>
          </p:cNvSpPr>
          <p:nvPr/>
        </p:nvSpPr>
        <p:spPr bwMode="auto">
          <a:xfrm>
            <a:off x="1828800" y="1600200"/>
            <a:ext cx="6324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1" name="Rectangle 7"/>
          <p:cNvSpPr>
            <a:spLocks noChangeArrowheads="1"/>
          </p:cNvSpPr>
          <p:nvPr/>
        </p:nvSpPr>
        <p:spPr bwMode="auto">
          <a:xfrm>
            <a:off x="2195513" y="3033713"/>
            <a:ext cx="5000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chemeClr val="hlink"/>
                </a:solidFill>
              </a:rPr>
              <a:t>$1,000            $1,000            </a:t>
            </a:r>
            <a:r>
              <a:rPr lang="en-US" altLang="en-US" sz="2400">
                <a:solidFill>
                  <a:srgbClr val="A75151"/>
                </a:solidFill>
              </a:rPr>
              <a:t>$1,000</a:t>
            </a:r>
          </a:p>
        </p:txBody>
      </p:sp>
      <p:sp>
        <p:nvSpPr>
          <p:cNvPr id="31752" name="Line 8"/>
          <p:cNvSpPr>
            <a:spLocks noChangeShapeType="1"/>
          </p:cNvSpPr>
          <p:nvPr/>
        </p:nvSpPr>
        <p:spPr bwMode="auto">
          <a:xfrm>
            <a:off x="914400" y="2819400"/>
            <a:ext cx="7467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9"/>
          <p:cNvSpPr>
            <a:spLocks noChangeShapeType="1"/>
          </p:cNvSpPr>
          <p:nvPr/>
        </p:nvSpPr>
        <p:spPr bwMode="auto">
          <a:xfrm>
            <a:off x="91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10"/>
          <p:cNvSpPr>
            <a:spLocks noChangeShapeType="1"/>
          </p:cNvSpPr>
          <p:nvPr/>
        </p:nvSpPr>
        <p:spPr bwMode="auto">
          <a:xfrm>
            <a:off x="472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1"/>
          <p:cNvSpPr>
            <a:spLocks noChangeShapeType="1"/>
          </p:cNvSpPr>
          <p:nvPr/>
        </p:nvSpPr>
        <p:spPr bwMode="auto">
          <a:xfrm>
            <a:off x="662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12"/>
          <p:cNvSpPr>
            <a:spLocks noChangeShapeType="1"/>
          </p:cNvSpPr>
          <p:nvPr/>
        </p:nvSpPr>
        <p:spPr bwMode="auto">
          <a:xfrm>
            <a:off x="83820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7" name="Rectangle 13"/>
          <p:cNvSpPr>
            <a:spLocks noChangeArrowheads="1"/>
          </p:cNvSpPr>
          <p:nvPr/>
        </p:nvSpPr>
        <p:spPr bwMode="auto">
          <a:xfrm>
            <a:off x="747713" y="2052638"/>
            <a:ext cx="7761287" cy="454025"/>
          </a:xfrm>
          <a:prstGeom prst="rect">
            <a:avLst/>
          </a:prstGeom>
          <a:noFill/>
          <a:ln w="12700">
            <a:noFill/>
            <a:miter lim="800000"/>
            <a:headEnd/>
            <a:tailEnd/>
          </a:ln>
          <a:effectLst/>
        </p:spPr>
        <p:txBody>
          <a:bodyPr wrap="none" lIns="90488" tIns="44450" rIns="90488" bIns="44450">
            <a:spAutoFit/>
          </a:bodyPr>
          <a:lstStyle/>
          <a:p>
            <a:pPr>
              <a:defRPr/>
            </a:pPr>
            <a:r>
              <a:rPr lang="en-US" sz="2400">
                <a:solidFill>
                  <a:srgbClr val="000000"/>
                </a:solidFill>
                <a:latin typeface="Arial" charset="0"/>
              </a:rPr>
              <a:t>0                     1                    2                    </a:t>
            </a:r>
            <a:r>
              <a:rPr lang="en-US" sz="2400">
                <a:solidFill>
                  <a:schemeClr val="tx2"/>
                </a:solidFill>
                <a:effectLst>
                  <a:outerShdw blurRad="38100" dist="38100" dir="2700000" algn="tl">
                    <a:srgbClr val="C0C0C0"/>
                  </a:outerShdw>
                </a:effectLst>
                <a:latin typeface="Arial" charset="0"/>
              </a:rPr>
              <a:t>3                   </a:t>
            </a:r>
            <a:r>
              <a:rPr lang="en-US" sz="2400">
                <a:solidFill>
                  <a:srgbClr val="000000"/>
                </a:solidFill>
                <a:latin typeface="Arial" charset="0"/>
              </a:rPr>
              <a:t>4</a:t>
            </a:r>
          </a:p>
        </p:txBody>
      </p:sp>
      <p:sp>
        <p:nvSpPr>
          <p:cNvPr id="31758" name="Line 14"/>
          <p:cNvSpPr>
            <a:spLocks noChangeShapeType="1"/>
          </p:cNvSpPr>
          <p:nvPr/>
        </p:nvSpPr>
        <p:spPr bwMode="auto">
          <a:xfrm>
            <a:off x="4724400" y="3429000"/>
            <a:ext cx="0" cy="3810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Line 15"/>
          <p:cNvSpPr>
            <a:spLocks noChangeShapeType="1"/>
          </p:cNvSpPr>
          <p:nvPr/>
        </p:nvSpPr>
        <p:spPr bwMode="auto">
          <a:xfrm>
            <a:off x="4724400" y="3810000"/>
            <a:ext cx="1447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0" name="Line 16"/>
          <p:cNvSpPr>
            <a:spLocks noChangeShapeType="1"/>
          </p:cNvSpPr>
          <p:nvPr/>
        </p:nvSpPr>
        <p:spPr bwMode="auto">
          <a:xfrm flipH="1">
            <a:off x="2819400" y="4343400"/>
            <a:ext cx="1905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1761" name="Line 17"/>
          <p:cNvSpPr>
            <a:spLocks noChangeShapeType="1"/>
          </p:cNvSpPr>
          <p:nvPr/>
        </p:nvSpPr>
        <p:spPr bwMode="auto">
          <a:xfrm>
            <a:off x="2819400" y="3505200"/>
            <a:ext cx="0" cy="8382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Line 18"/>
          <p:cNvSpPr>
            <a:spLocks noChangeShapeType="1"/>
          </p:cNvSpPr>
          <p:nvPr/>
        </p:nvSpPr>
        <p:spPr bwMode="auto">
          <a:xfrm flipH="1">
            <a:off x="6096000" y="4724400"/>
            <a:ext cx="990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3" name="Rectangle 19"/>
          <p:cNvSpPr>
            <a:spLocks noChangeArrowheads="1"/>
          </p:cNvSpPr>
          <p:nvPr/>
        </p:nvSpPr>
        <p:spPr bwMode="auto">
          <a:xfrm>
            <a:off x="6021388" y="4816475"/>
            <a:ext cx="2579687" cy="515938"/>
          </a:xfrm>
          <a:prstGeom prst="rect">
            <a:avLst/>
          </a:prstGeom>
          <a:noFill/>
          <a:ln w="12700">
            <a:noFill/>
            <a:miter lim="800000"/>
            <a:headEnd/>
            <a:tailEnd/>
          </a:ln>
          <a:effectLst/>
        </p:spPr>
        <p:txBody>
          <a:bodyPr lIns="90488" tIns="44450" rIns="90488" bIns="44450">
            <a:spAutoFit/>
          </a:bodyPr>
          <a:lstStyle/>
          <a:p>
            <a:pPr>
              <a:defRPr/>
            </a:pPr>
            <a:r>
              <a:rPr lang="en-US" sz="2800">
                <a:solidFill>
                  <a:srgbClr val="A75151"/>
                </a:solidFill>
                <a:effectLst>
                  <a:outerShdw blurRad="38100" dist="38100" dir="2700000" algn="tl">
                    <a:srgbClr val="C0C0C0"/>
                  </a:outerShdw>
                </a:effectLst>
                <a:latin typeface="Arial" charset="0"/>
              </a:rPr>
              <a:t>$3,215 = FVA</a:t>
            </a:r>
            <a:r>
              <a:rPr lang="en-US" sz="2800" baseline="-25000">
                <a:solidFill>
                  <a:schemeClr val="tx2"/>
                </a:solidFill>
                <a:effectLst>
                  <a:outerShdw blurRad="38100" dist="38100" dir="2700000" algn="tl">
                    <a:srgbClr val="C0C0C0"/>
                  </a:outerShdw>
                </a:effectLst>
                <a:latin typeface="Arial" charset="0"/>
              </a:rPr>
              <a:t>3</a:t>
            </a:r>
          </a:p>
        </p:txBody>
      </p:sp>
      <p:sp>
        <p:nvSpPr>
          <p:cNvPr id="31764" name="Rectangle 21"/>
          <p:cNvSpPr>
            <a:spLocks noChangeArrowheads="1"/>
          </p:cNvSpPr>
          <p:nvPr/>
        </p:nvSpPr>
        <p:spPr bwMode="auto">
          <a:xfrm>
            <a:off x="1662113" y="2424113"/>
            <a:ext cx="6223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C277FF"/>
                </a:solidFill>
              </a:rPr>
              <a:t>7%</a:t>
            </a:r>
          </a:p>
        </p:txBody>
      </p:sp>
      <p:sp>
        <p:nvSpPr>
          <p:cNvPr id="31765" name="Line 22"/>
          <p:cNvSpPr>
            <a:spLocks noChangeShapeType="1"/>
          </p:cNvSpPr>
          <p:nvPr/>
        </p:nvSpPr>
        <p:spPr bwMode="auto">
          <a:xfrm>
            <a:off x="281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6" name="Rectangle 23"/>
          <p:cNvSpPr>
            <a:spLocks noChangeArrowheads="1"/>
          </p:cNvSpPr>
          <p:nvPr/>
        </p:nvSpPr>
        <p:spPr bwMode="auto">
          <a:xfrm>
            <a:off x="6081713" y="3567113"/>
            <a:ext cx="11144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A75151"/>
                </a:solidFill>
              </a:rPr>
              <a:t>$1,070</a:t>
            </a:r>
          </a:p>
        </p:txBody>
      </p:sp>
      <p:sp>
        <p:nvSpPr>
          <p:cNvPr id="31767" name="Rectangle 24"/>
          <p:cNvSpPr>
            <a:spLocks noChangeArrowheads="1"/>
          </p:cNvSpPr>
          <p:nvPr/>
        </p:nvSpPr>
        <p:spPr bwMode="auto">
          <a:xfrm>
            <a:off x="6081713" y="4100513"/>
            <a:ext cx="11144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A75151"/>
                </a:solidFill>
              </a:rPr>
              <a:t>$1,145</a:t>
            </a:r>
          </a:p>
        </p:txBody>
      </p:sp>
      <p:sp>
        <p:nvSpPr>
          <p:cNvPr id="31768" name="Line 25"/>
          <p:cNvSpPr>
            <a:spLocks noChangeShapeType="1"/>
          </p:cNvSpPr>
          <p:nvPr/>
        </p:nvSpPr>
        <p:spPr bwMode="auto">
          <a:xfrm>
            <a:off x="4724400" y="4343400"/>
            <a:ext cx="1447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9" name="Rectangle 26"/>
          <p:cNvSpPr>
            <a:spLocks noChangeArrowheads="1"/>
          </p:cNvSpPr>
          <p:nvPr/>
        </p:nvSpPr>
        <p:spPr bwMode="auto">
          <a:xfrm>
            <a:off x="2209800" y="1752600"/>
            <a:ext cx="51577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000" u="sng"/>
              <a:t>Cash flows occur at the end of the period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t>FVA Formula</a:t>
            </a:r>
          </a:p>
        </p:txBody>
      </p:sp>
      <p:pic>
        <p:nvPicPr>
          <p:cNvPr id="32771" name="Content Placeholder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15975" y="2667000"/>
            <a:ext cx="7864475" cy="203835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26"/>
          <p:cNvSpPr>
            <a:spLocks noGrp="1" noChangeArrowheads="1"/>
          </p:cNvSpPr>
          <p:nvPr>
            <p:ph type="title"/>
          </p:nvPr>
        </p:nvSpPr>
        <p:spPr>
          <a:xfrm>
            <a:off x="1676400" y="476250"/>
            <a:ext cx="7086600" cy="1276350"/>
          </a:xfrm>
        </p:spPr>
        <p:txBody>
          <a:bodyPr/>
          <a:lstStyle/>
          <a:p>
            <a:pPr>
              <a:defRPr/>
            </a:pPr>
            <a:r>
              <a:rPr lang="en-US" b="1"/>
              <a:t>Hint on Annuity Valuation</a:t>
            </a:r>
          </a:p>
        </p:txBody>
      </p:sp>
      <p:sp>
        <p:nvSpPr>
          <p:cNvPr id="94211" name="Rectangle 1027"/>
          <p:cNvSpPr>
            <a:spLocks noGrp="1" noChangeArrowheads="1"/>
          </p:cNvSpPr>
          <p:nvPr>
            <p:ph type="body" idx="1"/>
          </p:nvPr>
        </p:nvSpPr>
        <p:spPr>
          <a:xfrm>
            <a:off x="533400" y="1828800"/>
            <a:ext cx="8001000" cy="4572000"/>
          </a:xfrm>
          <a:solidFill>
            <a:srgbClr val="FFFF99"/>
          </a:solidFill>
          <a:ln w="57150" cmpd="thickThin">
            <a:solidFill>
              <a:srgbClr val="000000"/>
            </a:solidFill>
          </a:ln>
        </p:spPr>
        <p:txBody>
          <a:bodyPr/>
          <a:lstStyle/>
          <a:p>
            <a:pPr algn="ctr">
              <a:lnSpc>
                <a:spcPct val="90000"/>
              </a:lnSpc>
              <a:buFont typeface="Monotype Sorts" pitchFamily="2" charset="2"/>
              <a:buNone/>
              <a:defRPr/>
            </a:pPr>
            <a:r>
              <a:rPr lang="en-US" sz="4000"/>
              <a:t>The </a:t>
            </a:r>
            <a:r>
              <a:rPr lang="en-US" sz="4000">
                <a:solidFill>
                  <a:srgbClr val="A75151"/>
                </a:solidFill>
              </a:rPr>
              <a:t>future value</a:t>
            </a:r>
            <a:r>
              <a:rPr lang="en-US" sz="4000"/>
              <a:t> of an </a:t>
            </a:r>
            <a:r>
              <a:rPr lang="en-US" sz="4000">
                <a:solidFill>
                  <a:schemeClr val="hlink"/>
                </a:solidFill>
              </a:rPr>
              <a:t>ordinary annuity</a:t>
            </a:r>
            <a:r>
              <a:rPr lang="en-US" sz="4000"/>
              <a:t> can be viewed as occurring at the </a:t>
            </a:r>
            <a:r>
              <a:rPr lang="en-US" sz="4000" i="1" u="sng">
                <a:solidFill>
                  <a:schemeClr val="hlink"/>
                </a:solidFill>
                <a:effectLst>
                  <a:outerShdw blurRad="38100" dist="38100" dir="2700000" algn="tl">
                    <a:srgbClr val="000000"/>
                  </a:outerShdw>
                </a:effectLst>
              </a:rPr>
              <a:t>end</a:t>
            </a:r>
            <a:r>
              <a:rPr lang="en-US" sz="4000"/>
              <a:t> of the last cash flow period, whereas the </a:t>
            </a:r>
            <a:r>
              <a:rPr lang="en-US" sz="4000">
                <a:solidFill>
                  <a:srgbClr val="A75151"/>
                </a:solidFill>
              </a:rPr>
              <a:t>future value</a:t>
            </a:r>
            <a:r>
              <a:rPr lang="en-US" sz="4000"/>
              <a:t> of an </a:t>
            </a:r>
            <a:r>
              <a:rPr lang="en-US" sz="4000">
                <a:solidFill>
                  <a:srgbClr val="C277FF"/>
                </a:solidFill>
              </a:rPr>
              <a:t>annuity due</a:t>
            </a:r>
            <a:r>
              <a:rPr lang="en-US" sz="4000"/>
              <a:t> can be viewed as occurring at the </a:t>
            </a:r>
            <a:r>
              <a:rPr lang="en-US" sz="4000" i="1" u="sng">
                <a:solidFill>
                  <a:srgbClr val="C277FF"/>
                </a:solidFill>
                <a:effectLst>
                  <a:outerShdw blurRad="38100" dist="38100" dir="2700000" algn="tl">
                    <a:srgbClr val="000000"/>
                  </a:outerShdw>
                </a:effectLst>
              </a:rPr>
              <a:t>beginning</a:t>
            </a:r>
            <a:r>
              <a:rPr lang="en-US" sz="4000"/>
              <a:t> of the last cash flow period.</a:t>
            </a:r>
          </a:p>
        </p:txBody>
      </p:sp>
      <p:sp>
        <p:nvSpPr>
          <p:cNvPr id="33796" name="Line 1028"/>
          <p:cNvSpPr>
            <a:spLocks noChangeShapeType="1"/>
          </p:cNvSpPr>
          <p:nvPr/>
        </p:nvSpPr>
        <p:spPr bwMode="auto">
          <a:xfrm>
            <a:off x="1828800" y="1600200"/>
            <a:ext cx="6705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7" name="Line 1029"/>
          <p:cNvSpPr>
            <a:spLocks noChangeShapeType="1"/>
          </p:cNvSpPr>
          <p:nvPr/>
        </p:nvSpPr>
        <p:spPr bwMode="auto">
          <a:xfrm>
            <a:off x="1905000" y="1676400"/>
            <a:ext cx="67818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1905000" y="1676400"/>
            <a:ext cx="54864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19" name="AutoShape 3"/>
          <p:cNvSpPr>
            <a:spLocks noChangeArrowheads="1"/>
          </p:cNvSpPr>
          <p:nvPr/>
        </p:nvSpPr>
        <p:spPr bwMode="auto">
          <a:xfrm>
            <a:off x="996950" y="4578350"/>
            <a:ext cx="6311900" cy="1892300"/>
          </a:xfrm>
          <a:prstGeom prst="octagon">
            <a:avLst>
              <a:gd name="adj" fmla="val 29282"/>
            </a:avLst>
          </a:prstGeom>
          <a:solidFill>
            <a:schemeClr val="accent1"/>
          </a:solidFill>
          <a:ln w="12700">
            <a:solidFill>
              <a:schemeClr val="tx1"/>
            </a:solidFill>
            <a:miter lim="800000"/>
            <a:headEnd/>
            <a:tailEnd/>
          </a:ln>
        </p:spPr>
        <p:txBody>
          <a:bodyPr wrap="none" anchor="ct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ctr">
              <a:spcBef>
                <a:spcPct val="0"/>
              </a:spcBef>
              <a:spcAft>
                <a:spcPct val="0"/>
              </a:spcAft>
              <a:buClrTx/>
              <a:buSzTx/>
              <a:buFontTx/>
              <a:buNone/>
            </a:pPr>
            <a:endParaRPr lang="en-US" altLang="en-US">
              <a:solidFill>
                <a:schemeClr val="tx1"/>
              </a:solidFill>
            </a:endParaRPr>
          </a:p>
        </p:txBody>
      </p:sp>
      <p:sp>
        <p:nvSpPr>
          <p:cNvPr id="80900" name="Rectangle 4"/>
          <p:cNvSpPr>
            <a:spLocks noGrp="1" noChangeArrowheads="1"/>
          </p:cNvSpPr>
          <p:nvPr>
            <p:ph type="body" sz="half" idx="2"/>
          </p:nvPr>
        </p:nvSpPr>
        <p:spPr>
          <a:xfrm>
            <a:off x="1371600" y="4724400"/>
            <a:ext cx="6019800" cy="1524000"/>
          </a:xfrm>
        </p:spPr>
        <p:txBody>
          <a:bodyPr/>
          <a:lstStyle/>
          <a:p>
            <a:pPr>
              <a:lnSpc>
                <a:spcPct val="90000"/>
              </a:lnSpc>
              <a:buFont typeface="Monotype Sorts" pitchFamily="2" charset="2"/>
              <a:buNone/>
              <a:defRPr/>
            </a:pPr>
            <a:r>
              <a:rPr lang="en-US" sz="3200">
                <a:solidFill>
                  <a:srgbClr val="A75151"/>
                </a:solidFill>
                <a:effectLst>
                  <a:outerShdw blurRad="38100" dist="38100" dir="2700000" algn="tl">
                    <a:srgbClr val="C0C0C0"/>
                  </a:outerShdw>
                </a:effectLst>
              </a:rPr>
              <a:t>FVAD</a:t>
            </a:r>
            <a:r>
              <a:rPr lang="en-US" sz="3200" baseline="-25000">
                <a:solidFill>
                  <a:schemeClr val="tx2"/>
                </a:solidFill>
                <a:effectLst>
                  <a:outerShdw blurRad="38100" dist="38100" dir="2700000" algn="tl">
                    <a:srgbClr val="C0C0C0"/>
                  </a:outerShdw>
                </a:effectLst>
              </a:rPr>
              <a:t>n</a:t>
            </a:r>
            <a:r>
              <a:rPr lang="en-US" sz="3200"/>
              <a:t> =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n </a:t>
            </a:r>
            <a:r>
              <a:rPr lang="en-US" sz="3200"/>
              <a:t>+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n-1 </a:t>
            </a:r>
            <a:r>
              <a:rPr lang="en-US" sz="3200"/>
              <a:t>+ 		        ... +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2</a:t>
            </a:r>
            <a:r>
              <a:rPr lang="en-US" sz="3200" baseline="30000"/>
              <a:t> </a:t>
            </a:r>
            <a:r>
              <a:rPr lang="en-US" sz="3200"/>
              <a:t>+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1 	      </a:t>
            </a:r>
            <a:r>
              <a:rPr lang="en-US" sz="1000" baseline="30000">
                <a:solidFill>
                  <a:schemeClr val="tx2"/>
                </a:solidFill>
              </a:rPr>
              <a:t> </a:t>
            </a:r>
            <a:r>
              <a:rPr lang="en-US" sz="3200"/>
              <a:t>= </a:t>
            </a:r>
            <a:r>
              <a:rPr lang="en-US" sz="3200">
                <a:solidFill>
                  <a:srgbClr val="A75151"/>
                </a:solidFill>
                <a:effectLst>
                  <a:outerShdw blurRad="38100" dist="38100" dir="2700000" algn="tl">
                    <a:srgbClr val="C0C0C0"/>
                  </a:outerShdw>
                </a:effectLst>
              </a:rPr>
              <a:t>FVA</a:t>
            </a:r>
            <a:r>
              <a:rPr lang="en-US" sz="3200" baseline="-25000">
                <a:solidFill>
                  <a:schemeClr val="tx2"/>
                </a:solidFill>
                <a:effectLst>
                  <a:outerShdw blurRad="38100" dist="38100" dir="2700000" algn="tl">
                    <a:srgbClr val="C0C0C0"/>
                  </a:outerShdw>
                </a:effectLst>
              </a:rPr>
              <a:t>n </a:t>
            </a:r>
            <a:r>
              <a:rPr lang="en-US" sz="3200"/>
              <a:t>(1+</a:t>
            </a:r>
            <a:r>
              <a:rPr lang="en-US" sz="3200">
                <a:solidFill>
                  <a:srgbClr val="C277FF"/>
                </a:solidFill>
              </a:rPr>
              <a:t>i</a:t>
            </a:r>
            <a:r>
              <a:rPr lang="en-US" sz="3200"/>
              <a:t>)</a:t>
            </a:r>
          </a:p>
        </p:txBody>
      </p:sp>
      <p:sp>
        <p:nvSpPr>
          <p:cNvPr id="80901" name="Rectangle 5"/>
          <p:cNvSpPr>
            <a:spLocks noGrp="1" noChangeArrowheads="1"/>
          </p:cNvSpPr>
          <p:nvPr>
            <p:ph type="title"/>
          </p:nvPr>
        </p:nvSpPr>
        <p:spPr>
          <a:xfrm>
            <a:off x="1752600" y="0"/>
            <a:ext cx="6781800" cy="1752600"/>
          </a:xfrm>
          <a:effectLst>
            <a:outerShdw dist="71842" dir="2700000" algn="ctr" rotWithShape="0">
              <a:schemeClr val="bg2"/>
            </a:outerShdw>
          </a:effectLst>
        </p:spPr>
        <p:txBody>
          <a:bodyPr/>
          <a:lstStyle/>
          <a:p>
            <a:pPr>
              <a:defRPr/>
            </a:pPr>
            <a:r>
              <a:rPr lang="en-US" b="1"/>
              <a:t>Overview View of an</a:t>
            </a:r>
            <a:br>
              <a:rPr lang="en-US" b="1"/>
            </a:br>
            <a:r>
              <a:rPr lang="en-US" b="1"/>
              <a:t>Annuity Due -- FVAD</a:t>
            </a:r>
          </a:p>
        </p:txBody>
      </p:sp>
      <p:sp>
        <p:nvSpPr>
          <p:cNvPr id="34822" name="Line 6"/>
          <p:cNvSpPr>
            <a:spLocks noChangeShapeType="1"/>
          </p:cNvSpPr>
          <p:nvPr/>
        </p:nvSpPr>
        <p:spPr bwMode="auto">
          <a:xfrm>
            <a:off x="1828800" y="1600200"/>
            <a:ext cx="54864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Rectangle 7"/>
          <p:cNvSpPr>
            <a:spLocks noChangeArrowheads="1"/>
          </p:cNvSpPr>
          <p:nvPr/>
        </p:nvSpPr>
        <p:spPr bwMode="auto">
          <a:xfrm>
            <a:off x="457200" y="2971800"/>
            <a:ext cx="72580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chemeClr val="hlink"/>
                </a:solidFill>
              </a:rPr>
              <a:t>   R                 R                R              R                     R</a:t>
            </a:r>
          </a:p>
        </p:txBody>
      </p:sp>
      <p:sp>
        <p:nvSpPr>
          <p:cNvPr id="34824" name="Line 8"/>
          <p:cNvSpPr>
            <a:spLocks noChangeShapeType="1"/>
          </p:cNvSpPr>
          <p:nvPr/>
        </p:nvSpPr>
        <p:spPr bwMode="auto">
          <a:xfrm>
            <a:off x="914400" y="2819400"/>
            <a:ext cx="5105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Line 9"/>
          <p:cNvSpPr>
            <a:spLocks noChangeShapeType="1"/>
          </p:cNvSpPr>
          <p:nvPr/>
        </p:nvSpPr>
        <p:spPr bwMode="auto">
          <a:xfrm>
            <a:off x="91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Line 10"/>
          <p:cNvSpPr>
            <a:spLocks noChangeShapeType="1"/>
          </p:cNvSpPr>
          <p:nvPr/>
        </p:nvSpPr>
        <p:spPr bwMode="auto">
          <a:xfrm>
            <a:off x="41148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11"/>
          <p:cNvSpPr>
            <a:spLocks noChangeShapeType="1"/>
          </p:cNvSpPr>
          <p:nvPr/>
        </p:nvSpPr>
        <p:spPr bwMode="auto">
          <a:xfrm>
            <a:off x="75438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12"/>
          <p:cNvSpPr>
            <a:spLocks noChangeShapeType="1"/>
          </p:cNvSpPr>
          <p:nvPr/>
        </p:nvSpPr>
        <p:spPr bwMode="auto">
          <a:xfrm>
            <a:off x="83820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09" name="Rectangle 13"/>
          <p:cNvSpPr>
            <a:spLocks noChangeArrowheads="1"/>
          </p:cNvSpPr>
          <p:nvPr/>
        </p:nvSpPr>
        <p:spPr bwMode="auto">
          <a:xfrm>
            <a:off x="747713" y="2052638"/>
            <a:ext cx="7813675" cy="454025"/>
          </a:xfrm>
          <a:prstGeom prst="rect">
            <a:avLst/>
          </a:prstGeom>
          <a:noFill/>
          <a:ln w="12700">
            <a:noFill/>
            <a:miter lim="800000"/>
            <a:headEnd/>
            <a:tailEnd/>
          </a:ln>
          <a:effectLst/>
        </p:spPr>
        <p:txBody>
          <a:bodyPr wrap="none" lIns="90488" tIns="44450" rIns="90488" bIns="44450">
            <a:spAutoFit/>
          </a:bodyPr>
          <a:lstStyle/>
          <a:p>
            <a:pPr>
              <a:defRPr/>
            </a:pPr>
            <a:r>
              <a:rPr lang="en-US" sz="2400">
                <a:solidFill>
                  <a:srgbClr val="000000"/>
                </a:solidFill>
                <a:latin typeface="Arial" charset="0"/>
              </a:rPr>
              <a:t>0                 1                 2               3                    </a:t>
            </a:r>
            <a:r>
              <a:rPr lang="en-US" sz="2400">
                <a:solidFill>
                  <a:srgbClr val="000000"/>
                </a:solidFill>
                <a:effectLst>
                  <a:outerShdw blurRad="38100" dist="38100" dir="2700000" algn="tl">
                    <a:srgbClr val="C0C0C0"/>
                  </a:outerShdw>
                </a:effectLst>
                <a:latin typeface="Arial" charset="0"/>
              </a:rPr>
              <a:t>n-1</a:t>
            </a:r>
            <a:r>
              <a:rPr lang="en-US" sz="2400">
                <a:solidFill>
                  <a:schemeClr val="tx2"/>
                </a:solidFill>
                <a:effectLst>
                  <a:outerShdw blurRad="38100" dist="38100" dir="2700000" algn="tl">
                    <a:srgbClr val="C0C0C0"/>
                  </a:outerShdw>
                </a:effectLst>
                <a:latin typeface="Arial" charset="0"/>
              </a:rPr>
              <a:t>      </a:t>
            </a:r>
            <a:r>
              <a:rPr lang="en-US" sz="2400">
                <a:solidFill>
                  <a:schemeClr val="tx2"/>
                </a:solidFill>
                <a:latin typeface="Arial" charset="0"/>
              </a:rPr>
              <a:t>n</a:t>
            </a:r>
          </a:p>
        </p:txBody>
      </p:sp>
      <p:sp>
        <p:nvSpPr>
          <p:cNvPr id="34830" name="Line 14"/>
          <p:cNvSpPr>
            <a:spLocks noChangeShapeType="1"/>
          </p:cNvSpPr>
          <p:nvPr/>
        </p:nvSpPr>
        <p:spPr bwMode="auto">
          <a:xfrm>
            <a:off x="4114800" y="3429000"/>
            <a:ext cx="0" cy="4572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Line 15"/>
          <p:cNvSpPr>
            <a:spLocks noChangeShapeType="1"/>
          </p:cNvSpPr>
          <p:nvPr/>
        </p:nvSpPr>
        <p:spPr bwMode="auto">
          <a:xfrm>
            <a:off x="4114800" y="3886200"/>
            <a:ext cx="1447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2" name="Line 16"/>
          <p:cNvSpPr>
            <a:spLocks noChangeShapeType="1"/>
          </p:cNvSpPr>
          <p:nvPr/>
        </p:nvSpPr>
        <p:spPr bwMode="auto">
          <a:xfrm flipH="1">
            <a:off x="2590800" y="4114800"/>
            <a:ext cx="1524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33" name="Line 17"/>
          <p:cNvSpPr>
            <a:spLocks noChangeShapeType="1"/>
          </p:cNvSpPr>
          <p:nvPr/>
        </p:nvSpPr>
        <p:spPr bwMode="auto">
          <a:xfrm>
            <a:off x="2590800" y="3505200"/>
            <a:ext cx="0" cy="6096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Line 18"/>
          <p:cNvSpPr>
            <a:spLocks noChangeShapeType="1"/>
          </p:cNvSpPr>
          <p:nvPr/>
        </p:nvSpPr>
        <p:spPr bwMode="auto">
          <a:xfrm flipH="1">
            <a:off x="7772400" y="4724400"/>
            <a:ext cx="990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5" name="Rectangle 19"/>
          <p:cNvSpPr>
            <a:spLocks noChangeArrowheads="1"/>
          </p:cNvSpPr>
          <p:nvPr/>
        </p:nvSpPr>
        <p:spPr bwMode="auto">
          <a:xfrm>
            <a:off x="7681913" y="4892675"/>
            <a:ext cx="1296987" cy="515938"/>
          </a:xfrm>
          <a:prstGeom prst="rect">
            <a:avLst/>
          </a:prstGeom>
          <a:noFill/>
          <a:ln w="12700">
            <a:noFill/>
            <a:miter lim="800000"/>
            <a:headEnd/>
            <a:tailEnd/>
          </a:ln>
          <a:effectLst/>
        </p:spPr>
        <p:txBody>
          <a:bodyPr wrap="none" lIns="90488" tIns="44450" rIns="90488" bIns="44450">
            <a:spAutoFit/>
          </a:bodyPr>
          <a:lstStyle/>
          <a:p>
            <a:pPr>
              <a:defRPr/>
            </a:pPr>
            <a:r>
              <a:rPr lang="en-US" sz="2800">
                <a:solidFill>
                  <a:srgbClr val="A75151"/>
                </a:solidFill>
                <a:effectLst>
                  <a:outerShdw blurRad="38100" dist="38100" dir="2700000" algn="tl">
                    <a:srgbClr val="C0C0C0"/>
                  </a:outerShdw>
                </a:effectLst>
                <a:latin typeface="Arial" charset="0"/>
              </a:rPr>
              <a:t>FVAD</a:t>
            </a:r>
            <a:r>
              <a:rPr lang="en-US" sz="2800" baseline="-25000">
                <a:solidFill>
                  <a:schemeClr val="tx2"/>
                </a:solidFill>
                <a:effectLst>
                  <a:outerShdw blurRad="38100" dist="38100" dir="2700000" algn="tl">
                    <a:srgbClr val="C0C0C0"/>
                  </a:outerShdw>
                </a:effectLst>
                <a:latin typeface="Arial" charset="0"/>
              </a:rPr>
              <a:t>n</a:t>
            </a:r>
          </a:p>
        </p:txBody>
      </p:sp>
      <p:sp>
        <p:nvSpPr>
          <p:cNvPr id="34836" name="Rectangle 22"/>
          <p:cNvSpPr>
            <a:spLocks noChangeArrowheads="1"/>
          </p:cNvSpPr>
          <p:nvPr/>
        </p:nvSpPr>
        <p:spPr bwMode="auto">
          <a:xfrm>
            <a:off x="1662113" y="2424113"/>
            <a:ext cx="536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C277FF"/>
                </a:solidFill>
              </a:rPr>
              <a:t>i%</a:t>
            </a:r>
          </a:p>
        </p:txBody>
      </p:sp>
      <p:sp>
        <p:nvSpPr>
          <p:cNvPr id="34837" name="Line 23"/>
          <p:cNvSpPr>
            <a:spLocks noChangeShapeType="1"/>
          </p:cNvSpPr>
          <p:nvPr/>
        </p:nvSpPr>
        <p:spPr bwMode="auto">
          <a:xfrm>
            <a:off x="25146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8" name="Line 25"/>
          <p:cNvSpPr>
            <a:spLocks noChangeShapeType="1"/>
          </p:cNvSpPr>
          <p:nvPr/>
        </p:nvSpPr>
        <p:spPr bwMode="auto">
          <a:xfrm>
            <a:off x="7772400" y="3200400"/>
            <a:ext cx="5334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9" name="Line 26"/>
          <p:cNvSpPr>
            <a:spLocks noChangeShapeType="1"/>
          </p:cNvSpPr>
          <p:nvPr/>
        </p:nvSpPr>
        <p:spPr bwMode="auto">
          <a:xfrm>
            <a:off x="7239000" y="2819400"/>
            <a:ext cx="1219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0" name="Rectangle 27"/>
          <p:cNvSpPr>
            <a:spLocks noChangeArrowheads="1"/>
          </p:cNvSpPr>
          <p:nvPr/>
        </p:nvSpPr>
        <p:spPr bwMode="auto">
          <a:xfrm>
            <a:off x="6172200" y="2362200"/>
            <a:ext cx="1069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a:solidFill>
                  <a:schemeClr val="tx1"/>
                </a:solidFill>
              </a:rPr>
              <a:t>.  .  .</a:t>
            </a:r>
          </a:p>
        </p:txBody>
      </p:sp>
      <p:sp>
        <p:nvSpPr>
          <p:cNvPr id="34841" name="Line 28"/>
          <p:cNvSpPr>
            <a:spLocks noChangeShapeType="1"/>
          </p:cNvSpPr>
          <p:nvPr/>
        </p:nvSpPr>
        <p:spPr bwMode="auto">
          <a:xfrm>
            <a:off x="5562600" y="3886200"/>
            <a:ext cx="19812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2" name="Line 29"/>
          <p:cNvSpPr>
            <a:spLocks noChangeShapeType="1"/>
          </p:cNvSpPr>
          <p:nvPr/>
        </p:nvSpPr>
        <p:spPr bwMode="auto">
          <a:xfrm>
            <a:off x="4114800" y="4114800"/>
            <a:ext cx="1447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3" name="Line 30"/>
          <p:cNvSpPr>
            <a:spLocks noChangeShapeType="1"/>
          </p:cNvSpPr>
          <p:nvPr/>
        </p:nvSpPr>
        <p:spPr bwMode="auto">
          <a:xfrm>
            <a:off x="5562600" y="4114800"/>
            <a:ext cx="19812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4" name="Line 31"/>
          <p:cNvSpPr>
            <a:spLocks noChangeShapeType="1"/>
          </p:cNvSpPr>
          <p:nvPr/>
        </p:nvSpPr>
        <p:spPr bwMode="auto">
          <a:xfrm>
            <a:off x="55626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5" name="Line 32"/>
          <p:cNvSpPr>
            <a:spLocks noChangeShapeType="1"/>
          </p:cNvSpPr>
          <p:nvPr/>
        </p:nvSpPr>
        <p:spPr bwMode="auto">
          <a:xfrm>
            <a:off x="5562600" y="3352800"/>
            <a:ext cx="0" cy="3048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46" name="Line 33"/>
          <p:cNvSpPr>
            <a:spLocks noChangeShapeType="1"/>
          </p:cNvSpPr>
          <p:nvPr/>
        </p:nvSpPr>
        <p:spPr bwMode="auto">
          <a:xfrm>
            <a:off x="5562600" y="3657600"/>
            <a:ext cx="19812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7" name="Line 34"/>
          <p:cNvSpPr>
            <a:spLocks noChangeShapeType="1"/>
          </p:cNvSpPr>
          <p:nvPr/>
        </p:nvSpPr>
        <p:spPr bwMode="auto">
          <a:xfrm>
            <a:off x="7620000" y="3657600"/>
            <a:ext cx="685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8" name="Line 35"/>
          <p:cNvSpPr>
            <a:spLocks noChangeShapeType="1"/>
          </p:cNvSpPr>
          <p:nvPr/>
        </p:nvSpPr>
        <p:spPr bwMode="auto">
          <a:xfrm>
            <a:off x="7620000" y="3886200"/>
            <a:ext cx="685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9" name="Line 36"/>
          <p:cNvSpPr>
            <a:spLocks noChangeShapeType="1"/>
          </p:cNvSpPr>
          <p:nvPr/>
        </p:nvSpPr>
        <p:spPr bwMode="auto">
          <a:xfrm>
            <a:off x="7620000" y="4114800"/>
            <a:ext cx="685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0" name="Line 37"/>
          <p:cNvSpPr>
            <a:spLocks noChangeShapeType="1"/>
          </p:cNvSpPr>
          <p:nvPr/>
        </p:nvSpPr>
        <p:spPr bwMode="auto">
          <a:xfrm>
            <a:off x="914400" y="3505200"/>
            <a:ext cx="0" cy="8382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4851" name="Line 38"/>
          <p:cNvSpPr>
            <a:spLocks noChangeShapeType="1"/>
          </p:cNvSpPr>
          <p:nvPr/>
        </p:nvSpPr>
        <p:spPr bwMode="auto">
          <a:xfrm flipH="1">
            <a:off x="914400" y="4343400"/>
            <a:ext cx="16764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52" name="Line 39"/>
          <p:cNvSpPr>
            <a:spLocks noChangeShapeType="1"/>
          </p:cNvSpPr>
          <p:nvPr/>
        </p:nvSpPr>
        <p:spPr bwMode="auto">
          <a:xfrm flipH="1">
            <a:off x="2590800" y="4343400"/>
            <a:ext cx="1524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4853" name="Line 40"/>
          <p:cNvSpPr>
            <a:spLocks noChangeShapeType="1"/>
          </p:cNvSpPr>
          <p:nvPr/>
        </p:nvSpPr>
        <p:spPr bwMode="auto">
          <a:xfrm>
            <a:off x="4114800" y="4343400"/>
            <a:ext cx="1447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4" name="Line 41"/>
          <p:cNvSpPr>
            <a:spLocks noChangeShapeType="1"/>
          </p:cNvSpPr>
          <p:nvPr/>
        </p:nvSpPr>
        <p:spPr bwMode="auto">
          <a:xfrm>
            <a:off x="5562600" y="4343400"/>
            <a:ext cx="19812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5" name="Line 42"/>
          <p:cNvSpPr>
            <a:spLocks noChangeShapeType="1"/>
          </p:cNvSpPr>
          <p:nvPr/>
        </p:nvSpPr>
        <p:spPr bwMode="auto">
          <a:xfrm>
            <a:off x="7620000" y="4343400"/>
            <a:ext cx="685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56" name="Rectangle 43"/>
          <p:cNvSpPr>
            <a:spLocks noChangeArrowheads="1"/>
          </p:cNvSpPr>
          <p:nvPr/>
        </p:nvSpPr>
        <p:spPr bwMode="auto">
          <a:xfrm>
            <a:off x="1676400" y="1676400"/>
            <a:ext cx="59197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000" u="sng"/>
              <a:t>Cash flows occur at the beginning of the period</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2"/>
          <p:cNvSpPr>
            <a:spLocks noChangeShapeType="1"/>
          </p:cNvSpPr>
          <p:nvPr/>
        </p:nvSpPr>
        <p:spPr bwMode="auto">
          <a:xfrm>
            <a:off x="1905000" y="1676400"/>
            <a:ext cx="54102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3" name="AutoShape 3"/>
          <p:cNvSpPr>
            <a:spLocks noChangeArrowheads="1"/>
          </p:cNvSpPr>
          <p:nvPr/>
        </p:nvSpPr>
        <p:spPr bwMode="auto">
          <a:xfrm>
            <a:off x="387350" y="4578350"/>
            <a:ext cx="5549900" cy="1892300"/>
          </a:xfrm>
          <a:prstGeom prst="octagon">
            <a:avLst>
              <a:gd name="adj" fmla="val 29282"/>
            </a:avLst>
          </a:prstGeom>
          <a:solidFill>
            <a:schemeClr val="accent1"/>
          </a:solidFill>
          <a:ln w="12700">
            <a:solidFill>
              <a:schemeClr val="tx1"/>
            </a:solidFill>
            <a:miter lim="800000"/>
            <a:headEnd/>
            <a:tailEnd/>
          </a:ln>
        </p:spPr>
        <p:txBody>
          <a:bodyPr wrap="none" anchor="ct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ctr">
              <a:spcBef>
                <a:spcPct val="0"/>
              </a:spcBef>
              <a:spcAft>
                <a:spcPct val="0"/>
              </a:spcAft>
              <a:buClrTx/>
              <a:buSzTx/>
              <a:buFontTx/>
              <a:buNone/>
            </a:pPr>
            <a:endParaRPr lang="en-US" altLang="en-US">
              <a:solidFill>
                <a:schemeClr val="tx1"/>
              </a:solidFill>
            </a:endParaRPr>
          </a:p>
        </p:txBody>
      </p:sp>
      <p:sp>
        <p:nvSpPr>
          <p:cNvPr id="39940" name="Rectangle 4"/>
          <p:cNvSpPr>
            <a:spLocks noGrp="1" noChangeArrowheads="1"/>
          </p:cNvSpPr>
          <p:nvPr>
            <p:ph type="body" sz="half" idx="2"/>
          </p:nvPr>
        </p:nvSpPr>
        <p:spPr>
          <a:xfrm>
            <a:off x="381000" y="4648200"/>
            <a:ext cx="5867400" cy="2057400"/>
          </a:xfrm>
        </p:spPr>
        <p:txBody>
          <a:bodyPr/>
          <a:lstStyle/>
          <a:p>
            <a:pPr>
              <a:buFont typeface="Monotype Sorts" pitchFamily="2" charset="2"/>
              <a:buNone/>
              <a:defRPr/>
            </a:pPr>
            <a:r>
              <a:rPr lang="en-US" sz="2400">
                <a:solidFill>
                  <a:srgbClr val="A75151"/>
                </a:solidFill>
                <a:effectLst>
                  <a:outerShdw blurRad="38100" dist="38100" dir="2700000" algn="tl">
                    <a:srgbClr val="C0C0C0"/>
                  </a:outerShdw>
                </a:effectLst>
              </a:rPr>
              <a:t>	FVAD</a:t>
            </a:r>
            <a:r>
              <a:rPr lang="en-US" sz="2400" baseline="-25000">
                <a:solidFill>
                  <a:schemeClr val="tx2"/>
                </a:solidFill>
                <a:effectLst>
                  <a:outerShdw blurRad="38100" dist="38100" dir="2700000" algn="tl">
                    <a:srgbClr val="C0C0C0"/>
                  </a:outerShdw>
                </a:effectLst>
              </a:rPr>
              <a:t>3</a:t>
            </a:r>
            <a:r>
              <a:rPr lang="en-US" sz="2400"/>
              <a:t> = </a:t>
            </a:r>
            <a:r>
              <a:rPr lang="en-US" sz="2400">
                <a:solidFill>
                  <a:schemeClr val="hlink"/>
                </a:solidFill>
              </a:rPr>
              <a:t>$1,000</a:t>
            </a:r>
            <a:r>
              <a:rPr lang="en-US" sz="2400"/>
              <a:t>(1</a:t>
            </a:r>
            <a:r>
              <a:rPr lang="en-US" sz="2400">
                <a:solidFill>
                  <a:srgbClr val="C277FF"/>
                </a:solidFill>
              </a:rPr>
              <a:t>.07</a:t>
            </a:r>
            <a:r>
              <a:rPr lang="en-US" sz="2400"/>
              <a:t>)</a:t>
            </a:r>
            <a:r>
              <a:rPr lang="en-US" sz="2400" baseline="30000">
                <a:solidFill>
                  <a:schemeClr val="tx2"/>
                </a:solidFill>
              </a:rPr>
              <a:t>3 </a:t>
            </a:r>
            <a:r>
              <a:rPr lang="en-US" sz="2400"/>
              <a:t>+ 			     </a:t>
            </a:r>
            <a:r>
              <a:rPr lang="en-US" sz="2400">
                <a:solidFill>
                  <a:schemeClr val="hlink"/>
                </a:solidFill>
              </a:rPr>
              <a:t>$1,000</a:t>
            </a:r>
            <a:r>
              <a:rPr lang="en-US" sz="2400"/>
              <a:t>(1</a:t>
            </a:r>
            <a:r>
              <a:rPr lang="en-US" sz="2400">
                <a:solidFill>
                  <a:srgbClr val="C277FF"/>
                </a:solidFill>
              </a:rPr>
              <a:t>.07</a:t>
            </a:r>
            <a:r>
              <a:rPr lang="en-US" sz="2400"/>
              <a:t>)</a:t>
            </a:r>
            <a:r>
              <a:rPr lang="en-US" sz="2400" baseline="30000">
                <a:solidFill>
                  <a:schemeClr val="tx2"/>
                </a:solidFill>
              </a:rPr>
              <a:t>2 </a:t>
            </a:r>
            <a:r>
              <a:rPr lang="en-US" sz="2400"/>
              <a:t>+ </a:t>
            </a:r>
            <a:r>
              <a:rPr lang="en-US" sz="2400">
                <a:solidFill>
                  <a:schemeClr val="hlink"/>
                </a:solidFill>
              </a:rPr>
              <a:t>$1,000</a:t>
            </a:r>
            <a:r>
              <a:rPr lang="en-US" sz="2400"/>
              <a:t>(1</a:t>
            </a:r>
            <a:r>
              <a:rPr lang="en-US" sz="2400">
                <a:solidFill>
                  <a:srgbClr val="C277FF"/>
                </a:solidFill>
              </a:rPr>
              <a:t>.07</a:t>
            </a:r>
            <a:r>
              <a:rPr lang="en-US" sz="2400"/>
              <a:t>)</a:t>
            </a:r>
            <a:r>
              <a:rPr lang="en-US" sz="2400" baseline="30000">
                <a:solidFill>
                  <a:schemeClr val="tx2"/>
                </a:solidFill>
              </a:rPr>
              <a:t>1</a:t>
            </a:r>
          </a:p>
          <a:p>
            <a:pPr>
              <a:buFont typeface="Monotype Sorts" pitchFamily="2" charset="2"/>
              <a:buNone/>
              <a:defRPr/>
            </a:pPr>
            <a:r>
              <a:rPr lang="en-US" sz="2400" baseline="30000">
                <a:solidFill>
                  <a:schemeClr val="tx2"/>
                </a:solidFill>
              </a:rPr>
              <a:t>	                 </a:t>
            </a:r>
            <a:r>
              <a:rPr lang="en-US" sz="2400"/>
              <a:t>= </a:t>
            </a:r>
            <a:r>
              <a:rPr lang="en-US" sz="2400">
                <a:solidFill>
                  <a:srgbClr val="A75151"/>
                </a:solidFill>
              </a:rPr>
              <a:t>$1,225</a:t>
            </a:r>
            <a:r>
              <a:rPr lang="en-US" sz="2400">
                <a:solidFill>
                  <a:schemeClr val="hlink"/>
                </a:solidFill>
              </a:rPr>
              <a:t> </a:t>
            </a:r>
            <a:r>
              <a:rPr lang="en-US" sz="2400"/>
              <a:t>+</a:t>
            </a:r>
            <a:r>
              <a:rPr lang="en-US" sz="2400">
                <a:solidFill>
                  <a:schemeClr val="hlink"/>
                </a:solidFill>
              </a:rPr>
              <a:t> </a:t>
            </a:r>
            <a:r>
              <a:rPr lang="en-US" sz="2400">
                <a:solidFill>
                  <a:srgbClr val="A75151"/>
                </a:solidFill>
              </a:rPr>
              <a:t>$1,145</a:t>
            </a:r>
            <a:r>
              <a:rPr lang="en-US" sz="2400">
                <a:solidFill>
                  <a:schemeClr val="hlink"/>
                </a:solidFill>
              </a:rPr>
              <a:t> </a:t>
            </a:r>
            <a:r>
              <a:rPr lang="en-US" sz="2400"/>
              <a:t>+</a:t>
            </a:r>
            <a:r>
              <a:rPr lang="en-US" sz="2400">
                <a:solidFill>
                  <a:schemeClr val="hlink"/>
                </a:solidFill>
              </a:rPr>
              <a:t> </a:t>
            </a:r>
            <a:r>
              <a:rPr lang="en-US" sz="2400">
                <a:solidFill>
                  <a:srgbClr val="A75151"/>
                </a:solidFill>
              </a:rPr>
              <a:t>$1,070</a:t>
            </a:r>
            <a:r>
              <a:rPr lang="en-US" sz="2400">
                <a:solidFill>
                  <a:schemeClr val="hlink"/>
                </a:solidFill>
              </a:rPr>
              <a:t> 		    </a:t>
            </a:r>
            <a:r>
              <a:rPr lang="en-US" sz="1000">
                <a:solidFill>
                  <a:schemeClr val="hlink"/>
                </a:solidFill>
              </a:rPr>
              <a:t> </a:t>
            </a:r>
            <a:r>
              <a:rPr lang="en-US" sz="2400"/>
              <a:t>=</a:t>
            </a:r>
            <a:r>
              <a:rPr lang="en-US" sz="2400">
                <a:solidFill>
                  <a:schemeClr val="hlink"/>
                </a:solidFill>
              </a:rPr>
              <a:t> </a:t>
            </a:r>
            <a:r>
              <a:rPr lang="en-US" sz="2400">
                <a:solidFill>
                  <a:srgbClr val="A75151"/>
                </a:solidFill>
                <a:effectLst>
                  <a:outerShdw blurRad="38100" dist="38100" dir="2700000" algn="tl">
                    <a:srgbClr val="C0C0C0"/>
                  </a:outerShdw>
                </a:effectLst>
              </a:rPr>
              <a:t>$3,440</a:t>
            </a:r>
          </a:p>
        </p:txBody>
      </p:sp>
      <p:sp>
        <p:nvSpPr>
          <p:cNvPr id="39941" name="Rectangle 5"/>
          <p:cNvSpPr>
            <a:spLocks noGrp="1" noChangeArrowheads="1"/>
          </p:cNvSpPr>
          <p:nvPr>
            <p:ph type="title"/>
          </p:nvPr>
        </p:nvSpPr>
        <p:spPr>
          <a:xfrm>
            <a:off x="1676400" y="0"/>
            <a:ext cx="6781800" cy="1752600"/>
          </a:xfrm>
          <a:effectLst>
            <a:outerShdw dist="71842" dir="2700000" algn="ctr" rotWithShape="0">
              <a:schemeClr val="bg2"/>
            </a:outerShdw>
          </a:effectLst>
        </p:spPr>
        <p:txBody>
          <a:bodyPr/>
          <a:lstStyle/>
          <a:p>
            <a:pPr>
              <a:defRPr/>
            </a:pPr>
            <a:r>
              <a:rPr lang="en-US" b="1"/>
              <a:t>Example of an</a:t>
            </a:r>
            <a:br>
              <a:rPr lang="en-US" b="1"/>
            </a:br>
            <a:r>
              <a:rPr lang="en-US" b="1"/>
              <a:t>Annuity Due -- FVAD</a:t>
            </a:r>
          </a:p>
        </p:txBody>
      </p:sp>
      <p:sp>
        <p:nvSpPr>
          <p:cNvPr id="35846" name="Line 6"/>
          <p:cNvSpPr>
            <a:spLocks noChangeShapeType="1"/>
          </p:cNvSpPr>
          <p:nvPr/>
        </p:nvSpPr>
        <p:spPr bwMode="auto">
          <a:xfrm>
            <a:off x="1828800" y="1600200"/>
            <a:ext cx="54102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7" name="Rectangle 7"/>
          <p:cNvSpPr>
            <a:spLocks noChangeArrowheads="1"/>
          </p:cNvSpPr>
          <p:nvPr/>
        </p:nvSpPr>
        <p:spPr bwMode="auto">
          <a:xfrm>
            <a:off x="304800" y="2971800"/>
            <a:ext cx="68595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chemeClr val="hlink"/>
                </a:solidFill>
              </a:rPr>
              <a:t>$1,000            $1,000            $1,000           </a:t>
            </a:r>
            <a:r>
              <a:rPr lang="en-US" altLang="en-US" sz="2400">
                <a:solidFill>
                  <a:srgbClr val="A75151"/>
                </a:solidFill>
              </a:rPr>
              <a:t>$1,070</a:t>
            </a:r>
          </a:p>
        </p:txBody>
      </p:sp>
      <p:sp>
        <p:nvSpPr>
          <p:cNvPr id="35848" name="Line 8"/>
          <p:cNvSpPr>
            <a:spLocks noChangeShapeType="1"/>
          </p:cNvSpPr>
          <p:nvPr/>
        </p:nvSpPr>
        <p:spPr bwMode="auto">
          <a:xfrm>
            <a:off x="914400" y="2819400"/>
            <a:ext cx="7467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Line 9"/>
          <p:cNvSpPr>
            <a:spLocks noChangeShapeType="1"/>
          </p:cNvSpPr>
          <p:nvPr/>
        </p:nvSpPr>
        <p:spPr bwMode="auto">
          <a:xfrm>
            <a:off x="91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Line 10"/>
          <p:cNvSpPr>
            <a:spLocks noChangeShapeType="1"/>
          </p:cNvSpPr>
          <p:nvPr/>
        </p:nvSpPr>
        <p:spPr bwMode="auto">
          <a:xfrm>
            <a:off x="472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11"/>
          <p:cNvSpPr>
            <a:spLocks noChangeShapeType="1"/>
          </p:cNvSpPr>
          <p:nvPr/>
        </p:nvSpPr>
        <p:spPr bwMode="auto">
          <a:xfrm>
            <a:off x="662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12"/>
          <p:cNvSpPr>
            <a:spLocks noChangeShapeType="1"/>
          </p:cNvSpPr>
          <p:nvPr/>
        </p:nvSpPr>
        <p:spPr bwMode="auto">
          <a:xfrm>
            <a:off x="83820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9" name="Rectangle 13"/>
          <p:cNvSpPr>
            <a:spLocks noChangeArrowheads="1"/>
          </p:cNvSpPr>
          <p:nvPr/>
        </p:nvSpPr>
        <p:spPr bwMode="auto">
          <a:xfrm>
            <a:off x="747713" y="2052638"/>
            <a:ext cx="7761287" cy="454025"/>
          </a:xfrm>
          <a:prstGeom prst="rect">
            <a:avLst/>
          </a:prstGeom>
          <a:noFill/>
          <a:ln w="12700">
            <a:noFill/>
            <a:miter lim="800000"/>
            <a:headEnd/>
            <a:tailEnd/>
          </a:ln>
          <a:effectLst/>
        </p:spPr>
        <p:txBody>
          <a:bodyPr wrap="none" lIns="90488" tIns="44450" rIns="90488" bIns="44450">
            <a:spAutoFit/>
          </a:bodyPr>
          <a:lstStyle/>
          <a:p>
            <a:pPr>
              <a:defRPr/>
            </a:pPr>
            <a:r>
              <a:rPr lang="en-US" sz="2400">
                <a:solidFill>
                  <a:srgbClr val="000000"/>
                </a:solidFill>
                <a:latin typeface="Arial" charset="0"/>
              </a:rPr>
              <a:t>0                     1                    2                    </a:t>
            </a:r>
            <a:r>
              <a:rPr lang="en-US" sz="2400">
                <a:solidFill>
                  <a:schemeClr val="tx2"/>
                </a:solidFill>
                <a:effectLst>
                  <a:outerShdw blurRad="38100" dist="38100" dir="2700000" algn="tl">
                    <a:srgbClr val="C0C0C0"/>
                  </a:outerShdw>
                </a:effectLst>
                <a:latin typeface="Arial" charset="0"/>
              </a:rPr>
              <a:t>3                   </a:t>
            </a:r>
            <a:r>
              <a:rPr lang="en-US" sz="2400">
                <a:solidFill>
                  <a:srgbClr val="000000"/>
                </a:solidFill>
                <a:latin typeface="Arial" charset="0"/>
              </a:rPr>
              <a:t>4</a:t>
            </a:r>
          </a:p>
        </p:txBody>
      </p:sp>
      <p:sp>
        <p:nvSpPr>
          <p:cNvPr id="35854" name="Line 14"/>
          <p:cNvSpPr>
            <a:spLocks noChangeShapeType="1"/>
          </p:cNvSpPr>
          <p:nvPr/>
        </p:nvSpPr>
        <p:spPr bwMode="auto">
          <a:xfrm>
            <a:off x="2819400" y="3429000"/>
            <a:ext cx="0" cy="3810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55" name="Line 15"/>
          <p:cNvSpPr>
            <a:spLocks noChangeShapeType="1"/>
          </p:cNvSpPr>
          <p:nvPr/>
        </p:nvSpPr>
        <p:spPr bwMode="auto">
          <a:xfrm>
            <a:off x="2819400" y="3810000"/>
            <a:ext cx="19050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6"/>
          <p:cNvSpPr>
            <a:spLocks noChangeShapeType="1"/>
          </p:cNvSpPr>
          <p:nvPr/>
        </p:nvSpPr>
        <p:spPr bwMode="auto">
          <a:xfrm flipH="1">
            <a:off x="914400" y="4343400"/>
            <a:ext cx="1905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5857" name="Line 17"/>
          <p:cNvSpPr>
            <a:spLocks noChangeShapeType="1"/>
          </p:cNvSpPr>
          <p:nvPr/>
        </p:nvSpPr>
        <p:spPr bwMode="auto">
          <a:xfrm>
            <a:off x="914400" y="3505200"/>
            <a:ext cx="0" cy="8382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5858" name="Line 18"/>
          <p:cNvSpPr>
            <a:spLocks noChangeShapeType="1"/>
          </p:cNvSpPr>
          <p:nvPr/>
        </p:nvSpPr>
        <p:spPr bwMode="auto">
          <a:xfrm flipH="1">
            <a:off x="6096000" y="4572000"/>
            <a:ext cx="990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5" name="Rectangle 19"/>
          <p:cNvSpPr>
            <a:spLocks noChangeArrowheads="1"/>
          </p:cNvSpPr>
          <p:nvPr/>
        </p:nvSpPr>
        <p:spPr bwMode="auto">
          <a:xfrm>
            <a:off x="5943600" y="4724400"/>
            <a:ext cx="2884488" cy="515938"/>
          </a:xfrm>
          <a:prstGeom prst="rect">
            <a:avLst/>
          </a:prstGeom>
          <a:noFill/>
          <a:ln w="12700">
            <a:noFill/>
            <a:miter lim="800000"/>
            <a:headEnd/>
            <a:tailEnd/>
          </a:ln>
          <a:effectLst/>
        </p:spPr>
        <p:txBody>
          <a:bodyPr lIns="90488" tIns="44450" rIns="90488" bIns="44450">
            <a:spAutoFit/>
          </a:bodyPr>
          <a:lstStyle/>
          <a:p>
            <a:pPr>
              <a:defRPr/>
            </a:pPr>
            <a:r>
              <a:rPr lang="en-US" sz="2800">
                <a:solidFill>
                  <a:srgbClr val="A75151"/>
                </a:solidFill>
                <a:effectLst>
                  <a:outerShdw blurRad="38100" dist="38100" dir="2700000" algn="tl">
                    <a:srgbClr val="C0C0C0"/>
                  </a:outerShdw>
                </a:effectLst>
                <a:latin typeface="Arial" charset="0"/>
              </a:rPr>
              <a:t>$3,440 = FVAD</a:t>
            </a:r>
            <a:r>
              <a:rPr lang="en-US" sz="2800" baseline="-25000">
                <a:solidFill>
                  <a:schemeClr val="tx2"/>
                </a:solidFill>
                <a:effectLst>
                  <a:outerShdw blurRad="38100" dist="38100" dir="2700000" algn="tl">
                    <a:srgbClr val="C0C0C0"/>
                  </a:outerShdw>
                </a:effectLst>
                <a:latin typeface="Arial" charset="0"/>
              </a:rPr>
              <a:t>3</a:t>
            </a:r>
            <a:endParaRPr lang="en-US" sz="2800">
              <a:solidFill>
                <a:srgbClr val="A75151"/>
              </a:solidFill>
              <a:effectLst>
                <a:outerShdw blurRad="38100" dist="38100" dir="2700000" algn="tl">
                  <a:srgbClr val="C0C0C0"/>
                </a:outerShdw>
              </a:effectLst>
              <a:latin typeface="Arial" charset="0"/>
            </a:endParaRPr>
          </a:p>
        </p:txBody>
      </p:sp>
      <p:sp>
        <p:nvSpPr>
          <p:cNvPr id="35860" name="Rectangle 21"/>
          <p:cNvSpPr>
            <a:spLocks noChangeArrowheads="1"/>
          </p:cNvSpPr>
          <p:nvPr/>
        </p:nvSpPr>
        <p:spPr bwMode="auto">
          <a:xfrm>
            <a:off x="1662113" y="2424113"/>
            <a:ext cx="6223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C277FF"/>
                </a:solidFill>
              </a:rPr>
              <a:t>7%</a:t>
            </a:r>
          </a:p>
        </p:txBody>
      </p:sp>
      <p:sp>
        <p:nvSpPr>
          <p:cNvPr id="35861" name="Line 22"/>
          <p:cNvSpPr>
            <a:spLocks noChangeShapeType="1"/>
          </p:cNvSpPr>
          <p:nvPr/>
        </p:nvSpPr>
        <p:spPr bwMode="auto">
          <a:xfrm>
            <a:off x="281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2" name="Rectangle 23"/>
          <p:cNvSpPr>
            <a:spLocks noChangeArrowheads="1"/>
          </p:cNvSpPr>
          <p:nvPr/>
        </p:nvSpPr>
        <p:spPr bwMode="auto">
          <a:xfrm>
            <a:off x="6019800" y="4038600"/>
            <a:ext cx="11144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A75151"/>
                </a:solidFill>
              </a:rPr>
              <a:t>$1,225</a:t>
            </a:r>
          </a:p>
        </p:txBody>
      </p:sp>
      <p:sp>
        <p:nvSpPr>
          <p:cNvPr id="35863" name="Rectangle 24"/>
          <p:cNvSpPr>
            <a:spLocks noChangeArrowheads="1"/>
          </p:cNvSpPr>
          <p:nvPr/>
        </p:nvSpPr>
        <p:spPr bwMode="auto">
          <a:xfrm>
            <a:off x="6019800" y="3581400"/>
            <a:ext cx="11144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A75151"/>
                </a:solidFill>
              </a:rPr>
              <a:t>$1,145</a:t>
            </a:r>
          </a:p>
        </p:txBody>
      </p:sp>
      <p:sp>
        <p:nvSpPr>
          <p:cNvPr id="35864" name="Line 25"/>
          <p:cNvSpPr>
            <a:spLocks noChangeShapeType="1"/>
          </p:cNvSpPr>
          <p:nvPr/>
        </p:nvSpPr>
        <p:spPr bwMode="auto">
          <a:xfrm>
            <a:off x="5257800" y="3200400"/>
            <a:ext cx="685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5" name="Line 26"/>
          <p:cNvSpPr>
            <a:spLocks noChangeShapeType="1"/>
          </p:cNvSpPr>
          <p:nvPr/>
        </p:nvSpPr>
        <p:spPr bwMode="auto">
          <a:xfrm>
            <a:off x="4800600" y="3810000"/>
            <a:ext cx="12192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6" name="Line 27"/>
          <p:cNvSpPr>
            <a:spLocks noChangeShapeType="1"/>
          </p:cNvSpPr>
          <p:nvPr/>
        </p:nvSpPr>
        <p:spPr bwMode="auto">
          <a:xfrm>
            <a:off x="2895600" y="4343400"/>
            <a:ext cx="19050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7" name="Line 28"/>
          <p:cNvSpPr>
            <a:spLocks noChangeShapeType="1"/>
          </p:cNvSpPr>
          <p:nvPr/>
        </p:nvSpPr>
        <p:spPr bwMode="auto">
          <a:xfrm>
            <a:off x="4876800" y="4343400"/>
            <a:ext cx="12192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8" name="Rectangle 29"/>
          <p:cNvSpPr>
            <a:spLocks noChangeArrowheads="1"/>
          </p:cNvSpPr>
          <p:nvPr/>
        </p:nvSpPr>
        <p:spPr bwMode="auto">
          <a:xfrm>
            <a:off x="1676400" y="1676400"/>
            <a:ext cx="59197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000" u="sng"/>
              <a:t>Cash flows occur at the beginning of the period</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effectLst>
            <a:outerShdw dist="71842" dir="2700000" algn="ctr" rotWithShape="0">
              <a:schemeClr val="bg2"/>
            </a:outerShdw>
          </a:effectLst>
        </p:spPr>
        <p:txBody>
          <a:bodyPr/>
          <a:lstStyle/>
          <a:p>
            <a:pPr>
              <a:defRPr/>
            </a:pPr>
            <a:r>
              <a:rPr lang="en-US" b="1"/>
              <a:t>Types of Annuities</a:t>
            </a:r>
          </a:p>
        </p:txBody>
      </p:sp>
      <p:sp>
        <p:nvSpPr>
          <p:cNvPr id="32771" name="Rectangle 3"/>
          <p:cNvSpPr>
            <a:spLocks noGrp="1" noChangeArrowheads="1"/>
          </p:cNvSpPr>
          <p:nvPr>
            <p:ph type="body" idx="1"/>
          </p:nvPr>
        </p:nvSpPr>
        <p:spPr>
          <a:xfrm>
            <a:off x="457200" y="3657600"/>
            <a:ext cx="8229600" cy="2438400"/>
          </a:xfrm>
        </p:spPr>
        <p:txBody>
          <a:bodyPr/>
          <a:lstStyle/>
          <a:p>
            <a:pPr>
              <a:defRPr/>
            </a:pPr>
            <a:r>
              <a:rPr lang="en-US" sz="3100" u="sng" dirty="0">
                <a:solidFill>
                  <a:schemeClr val="hlink"/>
                </a:solidFill>
                <a:effectLst>
                  <a:outerShdw blurRad="38100" dist="38100" dir="2700000" algn="tl">
                    <a:srgbClr val="C0C0C0"/>
                  </a:outerShdw>
                </a:effectLst>
              </a:rPr>
              <a:t>Ordinary Annuity</a:t>
            </a:r>
            <a:r>
              <a:rPr lang="en-US" sz="3100" dirty="0"/>
              <a:t>:  Payments or receipts occur at the </a:t>
            </a:r>
            <a:r>
              <a:rPr lang="en-US" sz="3100" dirty="0">
                <a:solidFill>
                  <a:schemeClr val="hlink"/>
                </a:solidFill>
              </a:rPr>
              <a:t>end</a:t>
            </a:r>
            <a:r>
              <a:rPr lang="en-US" sz="3100" dirty="0"/>
              <a:t> of each period.</a:t>
            </a:r>
          </a:p>
          <a:p>
            <a:pPr>
              <a:defRPr/>
            </a:pPr>
            <a:r>
              <a:rPr lang="en-US" sz="3100" u="sng" dirty="0">
                <a:solidFill>
                  <a:srgbClr val="C277FF"/>
                </a:solidFill>
                <a:effectLst>
                  <a:outerShdw blurRad="38100" dist="38100" dir="2700000" algn="tl">
                    <a:srgbClr val="C0C0C0"/>
                  </a:outerShdw>
                </a:effectLst>
              </a:rPr>
              <a:t>Annuity Due</a:t>
            </a:r>
            <a:r>
              <a:rPr lang="en-US" sz="3100" dirty="0"/>
              <a:t>:  Payments or receipts occur at the 	</a:t>
            </a:r>
            <a:r>
              <a:rPr lang="en-US" sz="3100" dirty="0">
                <a:solidFill>
                  <a:srgbClr val="C277FF"/>
                </a:solidFill>
              </a:rPr>
              <a:t>beginning</a:t>
            </a:r>
            <a:r>
              <a:rPr lang="en-US" sz="3100" dirty="0"/>
              <a:t> of each period.</a:t>
            </a:r>
          </a:p>
        </p:txBody>
      </p:sp>
      <p:sp>
        <p:nvSpPr>
          <p:cNvPr id="18436" name="Line 4"/>
          <p:cNvSpPr>
            <a:spLocks noChangeShapeType="1"/>
          </p:cNvSpPr>
          <p:nvPr/>
        </p:nvSpPr>
        <p:spPr bwMode="auto">
          <a:xfrm>
            <a:off x="1905000" y="1676400"/>
            <a:ext cx="49530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7" name="Line 5"/>
          <p:cNvSpPr>
            <a:spLocks noChangeShapeType="1"/>
          </p:cNvSpPr>
          <p:nvPr/>
        </p:nvSpPr>
        <p:spPr bwMode="auto">
          <a:xfrm>
            <a:off x="1828800" y="1600200"/>
            <a:ext cx="49530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4" name="Rectangle 6"/>
          <p:cNvSpPr>
            <a:spLocks noChangeArrowheads="1"/>
          </p:cNvSpPr>
          <p:nvPr/>
        </p:nvSpPr>
        <p:spPr bwMode="auto">
          <a:xfrm>
            <a:off x="457200" y="1981200"/>
            <a:ext cx="8229600" cy="1524000"/>
          </a:xfrm>
          <a:prstGeom prst="rect">
            <a:avLst/>
          </a:prstGeom>
          <a:noFill/>
          <a:ln w="12700">
            <a:noFill/>
            <a:miter lim="800000"/>
            <a:headEnd/>
            <a:tailEnd/>
          </a:ln>
          <a:effectLst/>
        </p:spPr>
        <p:txBody>
          <a:bodyPr lIns="90488" tIns="44450" rIns="90488" bIns="44450"/>
          <a:lstStyle/>
          <a:p>
            <a:pPr marL="342900" indent="-342900">
              <a:spcBef>
                <a:spcPct val="20000"/>
              </a:spcBef>
              <a:spcAft>
                <a:spcPct val="20000"/>
              </a:spcAft>
              <a:buClr>
                <a:schemeClr val="tx2"/>
              </a:buClr>
              <a:buSzPct val="75000"/>
              <a:buFont typeface="Monotype Sorts" pitchFamily="2" charset="2"/>
              <a:buChar char="u"/>
              <a:defRPr/>
            </a:pPr>
            <a:r>
              <a:rPr lang="en-US" sz="3100" i="1" dirty="0">
                <a:solidFill>
                  <a:srgbClr val="000000"/>
                </a:solidFill>
                <a:effectLst>
                  <a:outerShdw blurRad="38100" dist="38100" dir="2700000" algn="tl">
                    <a:srgbClr val="C0C0C0"/>
                  </a:outerShdw>
                </a:effectLst>
                <a:latin typeface="Arial" charset="0"/>
              </a:rPr>
              <a:t>An Annuity</a:t>
            </a:r>
            <a:r>
              <a:rPr lang="en-US" sz="3100" dirty="0">
                <a:solidFill>
                  <a:srgbClr val="000000"/>
                </a:solidFill>
                <a:latin typeface="Arial" charset="0"/>
              </a:rPr>
              <a:t> represents a series of </a:t>
            </a:r>
            <a:r>
              <a:rPr lang="en-US" sz="3100" dirty="0">
                <a:solidFill>
                  <a:srgbClr val="000000"/>
                </a:solidFill>
                <a:highlight>
                  <a:srgbClr val="FFFF00"/>
                </a:highlight>
                <a:latin typeface="Arial" charset="0"/>
              </a:rPr>
              <a:t>equal payments </a:t>
            </a:r>
            <a:r>
              <a:rPr lang="en-US" sz="3100" dirty="0">
                <a:solidFill>
                  <a:srgbClr val="000000"/>
                </a:solidFill>
                <a:latin typeface="Arial" charset="0"/>
              </a:rPr>
              <a:t>(or receipts) occurring over a specified number of equidistant periods.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FVA Ordinary &amp; Due</a:t>
            </a:r>
          </a:p>
        </p:txBody>
      </p:sp>
      <p:pic>
        <p:nvPicPr>
          <p:cNvPr id="36867" name="Content Placeholder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7200" y="4060825"/>
            <a:ext cx="6229350" cy="1447800"/>
          </a:xfrm>
        </p:spPr>
      </p:pic>
      <p:pic>
        <p:nvPicPr>
          <p:cNvPr id="36868" name="Content Placeholder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786447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p:cNvSpPr>
            <a:spLocks noChangeShapeType="1"/>
          </p:cNvSpPr>
          <p:nvPr/>
        </p:nvSpPr>
        <p:spPr bwMode="auto">
          <a:xfrm>
            <a:off x="1905000" y="1676400"/>
            <a:ext cx="63246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1" name="AutoShape 3"/>
          <p:cNvSpPr>
            <a:spLocks noChangeArrowheads="1"/>
          </p:cNvSpPr>
          <p:nvPr/>
        </p:nvSpPr>
        <p:spPr bwMode="auto">
          <a:xfrm>
            <a:off x="2063750" y="4806950"/>
            <a:ext cx="5702300" cy="1511300"/>
          </a:xfrm>
          <a:prstGeom prst="octagon">
            <a:avLst>
              <a:gd name="adj" fmla="val 29282"/>
            </a:avLst>
          </a:prstGeom>
          <a:solidFill>
            <a:schemeClr val="accent1"/>
          </a:solidFill>
          <a:ln w="12700">
            <a:solidFill>
              <a:schemeClr val="tx1"/>
            </a:solidFill>
            <a:miter lim="800000"/>
            <a:headEnd/>
            <a:tailEnd/>
          </a:ln>
        </p:spPr>
        <p:txBody>
          <a:bodyPr wrap="none" anchor="ct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ctr">
              <a:spcBef>
                <a:spcPct val="0"/>
              </a:spcBef>
              <a:spcAft>
                <a:spcPct val="0"/>
              </a:spcAft>
              <a:buClrTx/>
              <a:buSzTx/>
              <a:buFontTx/>
              <a:buNone/>
            </a:pPr>
            <a:endParaRPr lang="en-US" altLang="en-US">
              <a:solidFill>
                <a:schemeClr val="tx1"/>
              </a:solidFill>
            </a:endParaRPr>
          </a:p>
        </p:txBody>
      </p:sp>
      <p:sp>
        <p:nvSpPr>
          <p:cNvPr id="41988" name="Rectangle 4"/>
          <p:cNvSpPr>
            <a:spLocks noGrp="1" noChangeArrowheads="1"/>
          </p:cNvSpPr>
          <p:nvPr>
            <p:ph type="body" sz="half" idx="2"/>
          </p:nvPr>
        </p:nvSpPr>
        <p:spPr>
          <a:xfrm>
            <a:off x="2438400" y="4953000"/>
            <a:ext cx="4953000" cy="1295400"/>
          </a:xfrm>
        </p:spPr>
        <p:txBody>
          <a:bodyPr/>
          <a:lstStyle/>
          <a:p>
            <a:pPr>
              <a:buFont typeface="Monotype Sorts" pitchFamily="2" charset="2"/>
              <a:buNone/>
              <a:defRPr/>
            </a:pPr>
            <a:r>
              <a:rPr lang="en-US" sz="3200">
                <a:solidFill>
                  <a:srgbClr val="A75151"/>
                </a:solidFill>
                <a:effectLst>
                  <a:outerShdw blurRad="38100" dist="38100" dir="2700000" algn="tl">
                    <a:srgbClr val="C0C0C0"/>
                  </a:outerShdw>
                </a:effectLst>
              </a:rPr>
              <a:t>PVA</a:t>
            </a:r>
            <a:r>
              <a:rPr lang="en-US" sz="3200" baseline="-25000">
                <a:solidFill>
                  <a:schemeClr val="tx2"/>
                </a:solidFill>
                <a:effectLst>
                  <a:outerShdw blurRad="38100" dist="38100" dir="2700000" algn="tl">
                    <a:srgbClr val="C0C0C0"/>
                  </a:outerShdw>
                </a:effectLst>
              </a:rPr>
              <a:t>n</a:t>
            </a:r>
            <a:r>
              <a:rPr lang="en-US" sz="3200"/>
              <a:t> =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1 </a:t>
            </a:r>
            <a:r>
              <a:rPr lang="en-US" sz="3200"/>
              <a:t>+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2 </a:t>
            </a:r>
          </a:p>
          <a:p>
            <a:pPr>
              <a:buFont typeface="Monotype Sorts" pitchFamily="2" charset="2"/>
              <a:buNone/>
              <a:defRPr/>
            </a:pPr>
            <a:r>
              <a:rPr lang="en-US" sz="3200"/>
              <a:t>		  + ... +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n</a:t>
            </a:r>
          </a:p>
        </p:txBody>
      </p:sp>
      <p:sp>
        <p:nvSpPr>
          <p:cNvPr id="41989" name="Rectangle 5"/>
          <p:cNvSpPr>
            <a:spLocks noGrp="1" noChangeArrowheads="1"/>
          </p:cNvSpPr>
          <p:nvPr>
            <p:ph type="title"/>
          </p:nvPr>
        </p:nvSpPr>
        <p:spPr>
          <a:xfrm>
            <a:off x="1676400" y="0"/>
            <a:ext cx="6781800" cy="1752600"/>
          </a:xfrm>
          <a:effectLst>
            <a:outerShdw dist="71842" dir="2700000" algn="ctr" rotWithShape="0">
              <a:schemeClr val="bg2"/>
            </a:outerShdw>
          </a:effectLst>
        </p:spPr>
        <p:txBody>
          <a:bodyPr/>
          <a:lstStyle/>
          <a:p>
            <a:pPr>
              <a:defRPr/>
            </a:pPr>
            <a:r>
              <a:rPr lang="en-US" b="1"/>
              <a:t>Overview of an</a:t>
            </a:r>
            <a:br>
              <a:rPr lang="en-US" b="1"/>
            </a:br>
            <a:r>
              <a:rPr lang="en-US" b="1"/>
              <a:t>Ordinary Annuity -- PVA</a:t>
            </a:r>
          </a:p>
        </p:txBody>
      </p:sp>
      <p:sp>
        <p:nvSpPr>
          <p:cNvPr id="37894" name="Line 6"/>
          <p:cNvSpPr>
            <a:spLocks noChangeShapeType="1"/>
          </p:cNvSpPr>
          <p:nvPr/>
        </p:nvSpPr>
        <p:spPr bwMode="auto">
          <a:xfrm>
            <a:off x="1828800" y="1600200"/>
            <a:ext cx="6324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5" name="Rectangle 7"/>
          <p:cNvSpPr>
            <a:spLocks noChangeArrowheads="1"/>
          </p:cNvSpPr>
          <p:nvPr/>
        </p:nvSpPr>
        <p:spPr bwMode="auto">
          <a:xfrm>
            <a:off x="2347913" y="3033713"/>
            <a:ext cx="44608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chemeClr val="hlink"/>
                </a:solidFill>
              </a:rPr>
              <a:t>   R                    R                    R</a:t>
            </a:r>
          </a:p>
        </p:txBody>
      </p:sp>
      <p:sp>
        <p:nvSpPr>
          <p:cNvPr id="37896" name="Line 8"/>
          <p:cNvSpPr>
            <a:spLocks noChangeShapeType="1"/>
          </p:cNvSpPr>
          <p:nvPr/>
        </p:nvSpPr>
        <p:spPr bwMode="auto">
          <a:xfrm>
            <a:off x="914400" y="2819400"/>
            <a:ext cx="419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Line 9"/>
          <p:cNvSpPr>
            <a:spLocks noChangeShapeType="1"/>
          </p:cNvSpPr>
          <p:nvPr/>
        </p:nvSpPr>
        <p:spPr bwMode="auto">
          <a:xfrm>
            <a:off x="91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8" name="Line 10"/>
          <p:cNvSpPr>
            <a:spLocks noChangeShapeType="1"/>
          </p:cNvSpPr>
          <p:nvPr/>
        </p:nvSpPr>
        <p:spPr bwMode="auto">
          <a:xfrm>
            <a:off x="472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11"/>
          <p:cNvSpPr>
            <a:spLocks noChangeShapeType="1"/>
          </p:cNvSpPr>
          <p:nvPr/>
        </p:nvSpPr>
        <p:spPr bwMode="auto">
          <a:xfrm>
            <a:off x="662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12"/>
          <p:cNvSpPr>
            <a:spLocks noChangeShapeType="1"/>
          </p:cNvSpPr>
          <p:nvPr/>
        </p:nvSpPr>
        <p:spPr bwMode="auto">
          <a:xfrm>
            <a:off x="83820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Rectangle 13"/>
          <p:cNvSpPr>
            <a:spLocks noChangeArrowheads="1"/>
          </p:cNvSpPr>
          <p:nvPr/>
        </p:nvSpPr>
        <p:spPr bwMode="auto">
          <a:xfrm>
            <a:off x="747713" y="2052638"/>
            <a:ext cx="7972425" cy="454025"/>
          </a:xfrm>
          <a:prstGeom prst="rect">
            <a:avLst/>
          </a:prstGeom>
          <a:noFill/>
          <a:ln w="12700">
            <a:noFill/>
            <a:miter lim="800000"/>
            <a:headEnd/>
            <a:tailEnd/>
          </a:ln>
          <a:effectLst/>
        </p:spPr>
        <p:txBody>
          <a:bodyPr wrap="none" lIns="90488" tIns="44450" rIns="90488" bIns="44450">
            <a:spAutoFit/>
          </a:bodyPr>
          <a:lstStyle/>
          <a:p>
            <a:pPr>
              <a:defRPr/>
            </a:pPr>
            <a:r>
              <a:rPr lang="en-US" sz="2400">
                <a:solidFill>
                  <a:srgbClr val="000000"/>
                </a:solidFill>
                <a:latin typeface="Arial" charset="0"/>
              </a:rPr>
              <a:t>0                     1                    2                    </a:t>
            </a:r>
            <a:r>
              <a:rPr lang="en-US" sz="2400">
                <a:solidFill>
                  <a:schemeClr val="tx2"/>
                </a:solidFill>
                <a:effectLst>
                  <a:outerShdw blurRad="38100" dist="38100" dir="2700000" algn="tl">
                    <a:srgbClr val="C0C0C0"/>
                  </a:outerShdw>
                </a:effectLst>
                <a:latin typeface="Arial" charset="0"/>
              </a:rPr>
              <a:t>n                 </a:t>
            </a:r>
            <a:r>
              <a:rPr lang="en-US" sz="2400">
                <a:solidFill>
                  <a:srgbClr val="000000"/>
                </a:solidFill>
                <a:latin typeface="Arial" charset="0"/>
              </a:rPr>
              <a:t>n+1</a:t>
            </a:r>
          </a:p>
        </p:txBody>
      </p:sp>
      <p:sp>
        <p:nvSpPr>
          <p:cNvPr id="37902" name="Line 14"/>
          <p:cNvSpPr>
            <a:spLocks noChangeShapeType="1"/>
          </p:cNvSpPr>
          <p:nvPr/>
        </p:nvSpPr>
        <p:spPr bwMode="auto">
          <a:xfrm>
            <a:off x="2819400" y="3429000"/>
            <a:ext cx="0" cy="2286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03" name="Line 15"/>
          <p:cNvSpPr>
            <a:spLocks noChangeShapeType="1"/>
          </p:cNvSpPr>
          <p:nvPr/>
        </p:nvSpPr>
        <p:spPr bwMode="auto">
          <a:xfrm flipH="1">
            <a:off x="838200" y="3657600"/>
            <a:ext cx="19812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4" name="Line 16"/>
          <p:cNvSpPr>
            <a:spLocks noChangeShapeType="1"/>
          </p:cNvSpPr>
          <p:nvPr/>
        </p:nvSpPr>
        <p:spPr bwMode="auto">
          <a:xfrm>
            <a:off x="2819400" y="3962400"/>
            <a:ext cx="1905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7905" name="Line 17"/>
          <p:cNvSpPr>
            <a:spLocks noChangeShapeType="1"/>
          </p:cNvSpPr>
          <p:nvPr/>
        </p:nvSpPr>
        <p:spPr bwMode="auto">
          <a:xfrm>
            <a:off x="4724400" y="3505200"/>
            <a:ext cx="0" cy="4572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06" name="Line 18"/>
          <p:cNvSpPr>
            <a:spLocks noChangeShapeType="1"/>
          </p:cNvSpPr>
          <p:nvPr/>
        </p:nvSpPr>
        <p:spPr bwMode="auto">
          <a:xfrm flipH="1">
            <a:off x="533400" y="4495800"/>
            <a:ext cx="990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3" name="Rectangle 19"/>
          <p:cNvSpPr>
            <a:spLocks noChangeArrowheads="1"/>
          </p:cNvSpPr>
          <p:nvPr/>
        </p:nvSpPr>
        <p:spPr bwMode="auto">
          <a:xfrm>
            <a:off x="519113" y="4587875"/>
            <a:ext cx="1058862" cy="515938"/>
          </a:xfrm>
          <a:prstGeom prst="rect">
            <a:avLst/>
          </a:prstGeom>
          <a:noFill/>
          <a:ln w="12700">
            <a:noFill/>
            <a:miter lim="800000"/>
            <a:headEnd/>
            <a:tailEnd/>
          </a:ln>
          <a:effectLst/>
        </p:spPr>
        <p:txBody>
          <a:bodyPr wrap="none" lIns="90488" tIns="44450" rIns="90488" bIns="44450">
            <a:spAutoFit/>
          </a:bodyPr>
          <a:lstStyle/>
          <a:p>
            <a:pPr>
              <a:defRPr/>
            </a:pPr>
            <a:r>
              <a:rPr lang="en-US" sz="2800">
                <a:solidFill>
                  <a:srgbClr val="A75151"/>
                </a:solidFill>
                <a:effectLst>
                  <a:outerShdw blurRad="38100" dist="38100" dir="2700000" algn="tl">
                    <a:srgbClr val="C0C0C0"/>
                  </a:outerShdw>
                </a:effectLst>
                <a:latin typeface="Arial" charset="0"/>
              </a:rPr>
              <a:t>PVA</a:t>
            </a:r>
            <a:r>
              <a:rPr lang="en-US" sz="2800" baseline="-25000">
                <a:solidFill>
                  <a:schemeClr val="tx2"/>
                </a:solidFill>
                <a:effectLst>
                  <a:outerShdw blurRad="38100" dist="38100" dir="2700000" algn="tl">
                    <a:srgbClr val="C0C0C0"/>
                  </a:outerShdw>
                </a:effectLst>
                <a:latin typeface="Arial" charset="0"/>
              </a:rPr>
              <a:t>n</a:t>
            </a:r>
          </a:p>
        </p:txBody>
      </p:sp>
      <p:sp>
        <p:nvSpPr>
          <p:cNvPr id="37908" name="Rectangle 20"/>
          <p:cNvSpPr>
            <a:spLocks noChangeArrowheads="1"/>
          </p:cNvSpPr>
          <p:nvPr/>
        </p:nvSpPr>
        <p:spPr bwMode="auto">
          <a:xfrm>
            <a:off x="6858000" y="3733800"/>
            <a:ext cx="20335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chemeClr val="hlink"/>
                </a:solidFill>
              </a:rPr>
              <a:t>R</a:t>
            </a:r>
            <a:r>
              <a:rPr lang="en-US" altLang="en-US" sz="2400" b="0">
                <a:solidFill>
                  <a:schemeClr val="hlink"/>
                </a:solidFill>
              </a:rPr>
              <a:t> </a:t>
            </a:r>
            <a:r>
              <a:rPr lang="en-US" altLang="en-US" sz="2400">
                <a:solidFill>
                  <a:schemeClr val="hlink"/>
                </a:solidFill>
              </a:rPr>
              <a:t>= Periodic </a:t>
            </a:r>
          </a:p>
          <a:p>
            <a:pPr>
              <a:spcBef>
                <a:spcPct val="0"/>
              </a:spcBef>
              <a:spcAft>
                <a:spcPct val="0"/>
              </a:spcAft>
              <a:buClrTx/>
              <a:buSzTx/>
              <a:buFontTx/>
              <a:buNone/>
            </a:pPr>
            <a:r>
              <a:rPr lang="en-US" altLang="en-US" sz="2400">
                <a:solidFill>
                  <a:schemeClr val="hlink"/>
                </a:solidFill>
              </a:rPr>
              <a:t> Cash Flow</a:t>
            </a:r>
          </a:p>
        </p:txBody>
      </p:sp>
      <p:sp>
        <p:nvSpPr>
          <p:cNvPr id="37909" name="Rectangle 22"/>
          <p:cNvSpPr>
            <a:spLocks noChangeArrowheads="1"/>
          </p:cNvSpPr>
          <p:nvPr/>
        </p:nvSpPr>
        <p:spPr bwMode="auto">
          <a:xfrm>
            <a:off x="1662113" y="2424113"/>
            <a:ext cx="536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C277FF"/>
                </a:solidFill>
              </a:rPr>
              <a:t>i%</a:t>
            </a:r>
          </a:p>
        </p:txBody>
      </p:sp>
      <p:sp>
        <p:nvSpPr>
          <p:cNvPr id="37910" name="Line 23"/>
          <p:cNvSpPr>
            <a:spLocks noChangeShapeType="1"/>
          </p:cNvSpPr>
          <p:nvPr/>
        </p:nvSpPr>
        <p:spPr bwMode="auto">
          <a:xfrm>
            <a:off x="281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1" name="Arc 24"/>
          <p:cNvSpPr>
            <a:spLocks/>
          </p:cNvSpPr>
          <p:nvPr/>
        </p:nvSpPr>
        <p:spPr bwMode="auto">
          <a:xfrm>
            <a:off x="6858000" y="3276600"/>
            <a:ext cx="1143000" cy="406400"/>
          </a:xfrm>
          <a:custGeom>
            <a:avLst/>
            <a:gdLst>
              <a:gd name="T0" fmla="*/ 0 w 21625"/>
              <a:gd name="T1" fmla="*/ 0 h 22938"/>
              <a:gd name="T2" fmla="*/ 2147483646 w 21625"/>
              <a:gd name="T3" fmla="*/ 2147483646 h 22938"/>
              <a:gd name="T4" fmla="*/ 2147483646 w 21625"/>
              <a:gd name="T5" fmla="*/ 2147483646 h 22938"/>
              <a:gd name="T6" fmla="*/ 0 60000 65536"/>
              <a:gd name="T7" fmla="*/ 0 60000 65536"/>
              <a:gd name="T8" fmla="*/ 0 60000 65536"/>
              <a:gd name="T9" fmla="*/ 0 w 21625"/>
              <a:gd name="T10" fmla="*/ 0 h 22938"/>
              <a:gd name="T11" fmla="*/ 21625 w 21625"/>
              <a:gd name="T12" fmla="*/ 22938 h 22938"/>
            </a:gdLst>
            <a:ahLst/>
            <a:cxnLst>
              <a:cxn ang="T6">
                <a:pos x="T0" y="T1"/>
              </a:cxn>
              <a:cxn ang="T7">
                <a:pos x="T2" y="T3"/>
              </a:cxn>
              <a:cxn ang="T8">
                <a:pos x="T4" y="T5"/>
              </a:cxn>
            </a:cxnLst>
            <a:rect l="T9" t="T10" r="T11" b="T12"/>
            <a:pathLst>
              <a:path w="21625" h="22938" fill="none" extrusionOk="0">
                <a:moveTo>
                  <a:pt x="0" y="0"/>
                </a:moveTo>
                <a:cubicBezTo>
                  <a:pt x="8" y="0"/>
                  <a:pt x="16" y="-1"/>
                  <a:pt x="25" y="0"/>
                </a:cubicBezTo>
                <a:cubicBezTo>
                  <a:pt x="11954" y="0"/>
                  <a:pt x="21625" y="9670"/>
                  <a:pt x="21625" y="21600"/>
                </a:cubicBezTo>
                <a:cubicBezTo>
                  <a:pt x="21625" y="22046"/>
                  <a:pt x="21611" y="22492"/>
                  <a:pt x="21583" y="22937"/>
                </a:cubicBezTo>
              </a:path>
              <a:path w="21625" h="22938" stroke="0" extrusionOk="0">
                <a:moveTo>
                  <a:pt x="0" y="0"/>
                </a:moveTo>
                <a:cubicBezTo>
                  <a:pt x="8" y="0"/>
                  <a:pt x="16" y="-1"/>
                  <a:pt x="25" y="0"/>
                </a:cubicBezTo>
                <a:cubicBezTo>
                  <a:pt x="11954" y="0"/>
                  <a:pt x="21625" y="9670"/>
                  <a:pt x="21625" y="21600"/>
                </a:cubicBezTo>
                <a:cubicBezTo>
                  <a:pt x="21625" y="22046"/>
                  <a:pt x="21611" y="22492"/>
                  <a:pt x="21583" y="22937"/>
                </a:cubicBezTo>
                <a:lnTo>
                  <a:pt x="25" y="21600"/>
                </a:lnTo>
                <a:lnTo>
                  <a:pt x="0" y="0"/>
                </a:lnTo>
                <a:close/>
              </a:path>
            </a:pathLst>
          </a:custGeom>
          <a:noFill/>
          <a:ln w="25400" cap="rnd">
            <a:solidFill>
              <a:schemeClr val="hlink"/>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2" name="Line 25"/>
          <p:cNvSpPr>
            <a:spLocks noChangeShapeType="1"/>
          </p:cNvSpPr>
          <p:nvPr/>
        </p:nvSpPr>
        <p:spPr bwMode="auto">
          <a:xfrm>
            <a:off x="6324600" y="2819400"/>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13" name="Rectangle 26"/>
          <p:cNvSpPr>
            <a:spLocks noChangeArrowheads="1"/>
          </p:cNvSpPr>
          <p:nvPr/>
        </p:nvSpPr>
        <p:spPr bwMode="auto">
          <a:xfrm>
            <a:off x="5173663" y="2400300"/>
            <a:ext cx="1069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a:solidFill>
                  <a:schemeClr val="tx1"/>
                </a:solidFill>
              </a:rPr>
              <a:t>.  .  .</a:t>
            </a:r>
          </a:p>
        </p:txBody>
      </p:sp>
      <p:sp>
        <p:nvSpPr>
          <p:cNvPr id="37914" name="Line 27"/>
          <p:cNvSpPr>
            <a:spLocks noChangeShapeType="1"/>
          </p:cNvSpPr>
          <p:nvPr/>
        </p:nvSpPr>
        <p:spPr bwMode="auto">
          <a:xfrm>
            <a:off x="4724400" y="4191000"/>
            <a:ext cx="1905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7915" name="Line 28"/>
          <p:cNvSpPr>
            <a:spLocks noChangeShapeType="1"/>
          </p:cNvSpPr>
          <p:nvPr/>
        </p:nvSpPr>
        <p:spPr bwMode="auto">
          <a:xfrm>
            <a:off x="6629400" y="3429000"/>
            <a:ext cx="0" cy="7620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16" name="Line 29"/>
          <p:cNvSpPr>
            <a:spLocks noChangeShapeType="1"/>
          </p:cNvSpPr>
          <p:nvPr/>
        </p:nvSpPr>
        <p:spPr bwMode="auto">
          <a:xfrm flipH="1">
            <a:off x="838200" y="3962400"/>
            <a:ext cx="19812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7" name="Line 30"/>
          <p:cNvSpPr>
            <a:spLocks noChangeShapeType="1"/>
          </p:cNvSpPr>
          <p:nvPr/>
        </p:nvSpPr>
        <p:spPr bwMode="auto">
          <a:xfrm>
            <a:off x="2819400" y="4191000"/>
            <a:ext cx="1905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7918" name="Line 31"/>
          <p:cNvSpPr>
            <a:spLocks noChangeShapeType="1"/>
          </p:cNvSpPr>
          <p:nvPr/>
        </p:nvSpPr>
        <p:spPr bwMode="auto">
          <a:xfrm flipH="1">
            <a:off x="838200" y="4191000"/>
            <a:ext cx="19812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9" name="Rectangle 32"/>
          <p:cNvSpPr>
            <a:spLocks noChangeArrowheads="1"/>
          </p:cNvSpPr>
          <p:nvPr/>
        </p:nvSpPr>
        <p:spPr bwMode="auto">
          <a:xfrm>
            <a:off x="2209800" y="1752600"/>
            <a:ext cx="51577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000" u="sng"/>
              <a:t>Cash flows occur at the end of the period</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a:t>Ordinary Annuity</a:t>
            </a:r>
            <a:br>
              <a:rPr lang="en-US" dirty="0"/>
            </a:br>
            <a:r>
              <a:rPr lang="en-US" dirty="0">
                <a:highlight>
                  <a:srgbClr val="FFFF00"/>
                </a:highlight>
              </a:rPr>
              <a:t>PV = FV / (1+i)</a:t>
            </a:r>
            <a:r>
              <a:rPr lang="en-US" baseline="30000" dirty="0">
                <a:highlight>
                  <a:srgbClr val="FFFF00"/>
                </a:highlight>
              </a:rPr>
              <a:t>n</a:t>
            </a:r>
          </a:p>
        </p:txBody>
      </p:sp>
      <p:sp>
        <p:nvSpPr>
          <p:cNvPr id="9" name="Content Placeholder 8"/>
          <p:cNvSpPr>
            <a:spLocks noGrp="1"/>
          </p:cNvSpPr>
          <p:nvPr>
            <p:ph idx="1"/>
          </p:nvPr>
        </p:nvSpPr>
        <p:spPr>
          <a:xfrm>
            <a:off x="457200" y="1981200"/>
            <a:ext cx="8001000" cy="4114800"/>
          </a:xfrm>
          <a:extLst/>
        </p:spPr>
        <p:txBody>
          <a:bodyPr/>
          <a:lstStyle/>
          <a:p>
            <a:pPr>
              <a:defRPr/>
            </a:pPr>
            <a:r>
              <a:rPr lang="en-US" dirty="0"/>
              <a:t>7%</a:t>
            </a:r>
          </a:p>
          <a:p>
            <a:pPr>
              <a:defRPr/>
            </a:pPr>
            <a:r>
              <a:rPr lang="en-US" dirty="0"/>
              <a:t>0		1		2			3</a:t>
            </a:r>
          </a:p>
          <a:p>
            <a:pPr marL="0" indent="0">
              <a:buFont typeface="Monotype Sorts" pitchFamily="2" charset="2"/>
              <a:buNone/>
              <a:defRPr/>
            </a:pPr>
            <a:r>
              <a:rPr lang="en-US" sz="1800" dirty="0"/>
              <a:t>		1000		1000			1000</a:t>
            </a:r>
          </a:p>
          <a:p>
            <a:pPr marL="0" indent="0">
              <a:buFont typeface="Monotype Sorts" pitchFamily="2" charset="2"/>
              <a:buNone/>
              <a:defRPr/>
            </a:pPr>
            <a:r>
              <a:rPr lang="en-US" sz="1800" dirty="0"/>
              <a:t>934.57							</a:t>
            </a:r>
          </a:p>
          <a:p>
            <a:pPr marL="0" indent="0">
              <a:buFont typeface="Monotype Sorts" pitchFamily="2" charset="2"/>
              <a:buNone/>
              <a:defRPr/>
            </a:pPr>
            <a:r>
              <a:rPr lang="en-US" sz="1800" dirty="0"/>
              <a:t>873.44							</a:t>
            </a:r>
          </a:p>
          <a:p>
            <a:pPr marL="0" indent="0">
              <a:buFont typeface="Monotype Sorts" pitchFamily="2" charset="2"/>
              <a:buNone/>
              <a:defRPr/>
            </a:pPr>
            <a:r>
              <a:rPr lang="en-US" sz="1800" dirty="0"/>
              <a:t>							</a:t>
            </a:r>
            <a:endParaRPr lang="en-US" sz="1800" u="sng" dirty="0"/>
          </a:p>
          <a:p>
            <a:pPr marL="0" indent="0">
              <a:buFont typeface="Monotype Sorts" pitchFamily="2" charset="2"/>
              <a:buNone/>
              <a:defRPr/>
            </a:pPr>
            <a:r>
              <a:rPr lang="en-US" sz="1800" dirty="0"/>
              <a:t>816.32</a:t>
            </a:r>
          </a:p>
          <a:p>
            <a:pPr marL="0" indent="0">
              <a:buFont typeface="Monotype Sorts" pitchFamily="2" charset="2"/>
              <a:buNone/>
              <a:defRPr/>
            </a:pPr>
            <a:r>
              <a:rPr lang="en-US" sz="1800" dirty="0"/>
              <a:t>PV = 2624.29					     </a:t>
            </a:r>
            <a:endParaRPr lang="en-US" dirty="0">
              <a:highlight>
                <a:srgbClr val="FFFF00"/>
              </a:highlight>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149445" y="2698351"/>
              <a:ext cx="15480" cy="496080"/>
            </p14:xfrm>
          </p:contentPart>
        </mc:Choice>
        <mc:Fallback>
          <p:pic>
            <p:nvPicPr>
              <p:cNvPr id="3" name="Ink 2"/>
              <p:cNvPicPr/>
              <p:nvPr/>
            </p:nvPicPr>
            <p:blipFill>
              <a:blip r:embed="rId3"/>
              <a:stretch>
                <a:fillRect/>
              </a:stretch>
            </p:blipFill>
            <p:spPr>
              <a:xfrm>
                <a:off x="1140445" y="2689351"/>
                <a:ext cx="3348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135045" y="2682511"/>
              <a:ext cx="6486120" cy="427680"/>
            </p14:xfrm>
          </p:contentPart>
        </mc:Choice>
        <mc:Fallback>
          <p:pic>
            <p:nvPicPr>
              <p:cNvPr id="4" name="Ink 3"/>
              <p:cNvPicPr/>
              <p:nvPr/>
            </p:nvPicPr>
            <p:blipFill>
              <a:blip r:embed="rId5"/>
              <a:stretch>
                <a:fillRect/>
              </a:stretch>
            </p:blipFill>
            <p:spPr>
              <a:xfrm>
                <a:off x="1126045" y="2673511"/>
                <a:ext cx="650412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2536165" y="2772151"/>
              <a:ext cx="360" cy="189000"/>
            </p14:xfrm>
          </p:contentPart>
        </mc:Choice>
        <mc:Fallback>
          <p:pic>
            <p:nvPicPr>
              <p:cNvPr id="6" name="Ink 5"/>
              <p:cNvPicPr/>
              <p:nvPr/>
            </p:nvPicPr>
            <p:blipFill>
              <a:blip r:embed="rId7"/>
              <a:stretch>
                <a:fillRect/>
              </a:stretch>
            </p:blipFill>
            <p:spPr>
              <a:xfrm>
                <a:off x="2527165" y="2763151"/>
                <a:ext cx="183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4217365" y="2786911"/>
              <a:ext cx="360" cy="252720"/>
            </p14:xfrm>
          </p:contentPart>
        </mc:Choice>
        <mc:Fallback>
          <p:pic>
            <p:nvPicPr>
              <p:cNvPr id="7" name="Ink 6"/>
              <p:cNvPicPr/>
              <p:nvPr/>
            </p:nvPicPr>
            <p:blipFill>
              <a:blip r:embed="rId9"/>
              <a:stretch>
                <a:fillRect/>
              </a:stretch>
            </p:blipFill>
            <p:spPr>
              <a:xfrm>
                <a:off x="4208365" y="2777911"/>
                <a:ext cx="183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p14:cNvContentPartPr/>
              <p14:nvPr/>
            </p14:nvContentPartPr>
            <p14:xfrm>
              <a:off x="7506325" y="4084711"/>
              <a:ext cx="360" cy="360"/>
            </p14:xfrm>
          </p:contentPart>
        </mc:Choice>
        <mc:Fallback>
          <p:pic>
            <p:nvPicPr>
              <p:cNvPr id="12" name="Ink 11"/>
              <p:cNvPicPr/>
              <p:nvPr/>
            </p:nvPicPr>
            <p:blipFill>
              <a:blip r:embed="rId11"/>
              <a:stretch>
                <a:fillRect/>
              </a:stretch>
            </p:blipFill>
            <p:spPr>
              <a:xfrm>
                <a:off x="7497325" y="4075711"/>
                <a:ext cx="183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 name="Ink 1"/>
              <p14:cNvContentPartPr/>
              <p14:nvPr/>
            </p14:nvContentPartPr>
            <p14:xfrm>
              <a:off x="1477765" y="3863311"/>
              <a:ext cx="1353960" cy="285480"/>
            </p14:xfrm>
          </p:contentPart>
        </mc:Choice>
        <mc:Fallback>
          <p:pic>
            <p:nvPicPr>
              <p:cNvPr id="2" name="Ink 1"/>
              <p:cNvPicPr/>
              <p:nvPr/>
            </p:nvPicPr>
            <p:blipFill>
              <a:blip r:embed="rId13"/>
              <a:stretch>
                <a:fillRect/>
              </a:stretch>
            </p:blipFill>
            <p:spPr>
              <a:xfrm>
                <a:off x="1468765" y="3854311"/>
                <a:ext cx="137196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 name="Ink 4"/>
              <p14:cNvContentPartPr/>
              <p14:nvPr/>
            </p14:nvContentPartPr>
            <p14:xfrm>
              <a:off x="1417645" y="3899671"/>
              <a:ext cx="3301920" cy="574560"/>
            </p14:xfrm>
          </p:contentPart>
        </mc:Choice>
        <mc:Fallback>
          <p:pic>
            <p:nvPicPr>
              <p:cNvPr id="5" name="Ink 4"/>
              <p:cNvPicPr/>
              <p:nvPr/>
            </p:nvPicPr>
            <p:blipFill>
              <a:blip r:embed="rId15"/>
              <a:stretch>
                <a:fillRect/>
              </a:stretch>
            </p:blipFill>
            <p:spPr>
              <a:xfrm>
                <a:off x="1408646" y="3890665"/>
                <a:ext cx="3319918" cy="592571"/>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p14:cNvContentPartPr/>
              <p14:nvPr/>
            </p14:nvContentPartPr>
            <p14:xfrm>
              <a:off x="1349605" y="4232311"/>
              <a:ext cx="6083280" cy="945000"/>
            </p14:xfrm>
          </p:contentPart>
        </mc:Choice>
        <mc:Fallback>
          <p:pic>
            <p:nvPicPr>
              <p:cNvPr id="13" name="Ink 12"/>
              <p:cNvPicPr/>
              <p:nvPr/>
            </p:nvPicPr>
            <p:blipFill>
              <a:blip r:embed="rId17"/>
              <a:stretch>
                <a:fillRect/>
              </a:stretch>
            </p:blipFill>
            <p:spPr>
              <a:xfrm>
                <a:off x="1340605" y="4223311"/>
                <a:ext cx="6101280" cy="963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p14:cNvContentPartPr/>
              <p14:nvPr/>
            </p14:nvContentPartPr>
            <p14:xfrm>
              <a:off x="7668325" y="3907951"/>
              <a:ext cx="360" cy="360"/>
            </p14:xfrm>
          </p:contentPart>
        </mc:Choice>
        <mc:Fallback>
          <p:pic>
            <p:nvPicPr>
              <p:cNvPr id="14" name="Ink 13"/>
              <p:cNvPicPr/>
              <p:nvPr/>
            </p:nvPicPr>
            <p:blipFill>
              <a:blip r:embed="rId11"/>
              <a:stretch>
                <a:fillRect/>
              </a:stretch>
            </p:blipFill>
            <p:spPr>
              <a:xfrm>
                <a:off x="7659325" y="3898951"/>
                <a:ext cx="18360" cy="18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ChangeArrowheads="1"/>
          </p:cNvSpPr>
          <p:nvPr/>
        </p:nvSpPr>
        <p:spPr bwMode="auto">
          <a:xfrm>
            <a:off x="3130550" y="4502150"/>
            <a:ext cx="5778500" cy="2120900"/>
          </a:xfrm>
          <a:prstGeom prst="octagon">
            <a:avLst>
              <a:gd name="adj" fmla="val 29282"/>
            </a:avLst>
          </a:prstGeom>
          <a:solidFill>
            <a:schemeClr val="accent1"/>
          </a:solidFill>
          <a:ln w="12700">
            <a:solidFill>
              <a:schemeClr val="tx1"/>
            </a:solidFill>
            <a:miter lim="800000"/>
            <a:headEnd/>
            <a:tailEnd/>
          </a:ln>
        </p:spPr>
        <p:txBody>
          <a:bodyPr wrap="none" anchor="ct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ctr">
              <a:spcBef>
                <a:spcPct val="0"/>
              </a:spcBef>
              <a:spcAft>
                <a:spcPct val="0"/>
              </a:spcAft>
              <a:buClrTx/>
              <a:buSzTx/>
              <a:buFontTx/>
              <a:buNone/>
            </a:pPr>
            <a:endParaRPr lang="en-US" altLang="en-US">
              <a:solidFill>
                <a:schemeClr val="tx1"/>
              </a:solidFill>
            </a:endParaRPr>
          </a:p>
        </p:txBody>
      </p:sp>
      <p:sp>
        <p:nvSpPr>
          <p:cNvPr id="43011" name="Rectangle 3"/>
          <p:cNvSpPr>
            <a:spLocks noGrp="1" noChangeArrowheads="1"/>
          </p:cNvSpPr>
          <p:nvPr>
            <p:ph type="body" sz="half" idx="2"/>
          </p:nvPr>
        </p:nvSpPr>
        <p:spPr>
          <a:xfrm>
            <a:off x="3124200" y="4572000"/>
            <a:ext cx="5867400" cy="2057400"/>
          </a:xfrm>
        </p:spPr>
        <p:txBody>
          <a:bodyPr/>
          <a:lstStyle/>
          <a:p>
            <a:pPr>
              <a:buFont typeface="Monotype Sorts" pitchFamily="2" charset="2"/>
              <a:buNone/>
              <a:defRPr/>
            </a:pPr>
            <a:r>
              <a:rPr lang="en-US" sz="2400">
                <a:solidFill>
                  <a:srgbClr val="A75151"/>
                </a:solidFill>
                <a:effectLst>
                  <a:outerShdw blurRad="38100" dist="38100" dir="2700000" algn="tl">
                    <a:srgbClr val="C0C0C0"/>
                  </a:outerShdw>
                </a:effectLst>
              </a:rPr>
              <a:t>	  </a:t>
            </a:r>
            <a:r>
              <a:rPr lang="en-US" sz="2400">
                <a:solidFill>
                  <a:srgbClr val="42B200"/>
                </a:solidFill>
                <a:effectLst>
                  <a:outerShdw blurRad="38100" dist="38100" dir="2700000" algn="tl">
                    <a:srgbClr val="C0C0C0"/>
                  </a:outerShdw>
                </a:effectLst>
              </a:rPr>
              <a:t>PVA</a:t>
            </a:r>
            <a:r>
              <a:rPr lang="en-US" sz="2400" baseline="-25000">
                <a:solidFill>
                  <a:schemeClr val="tx2"/>
                </a:solidFill>
                <a:effectLst>
                  <a:outerShdw blurRad="38100" dist="38100" dir="2700000" algn="tl">
                    <a:srgbClr val="C0C0C0"/>
                  </a:outerShdw>
                </a:effectLst>
              </a:rPr>
              <a:t>3</a:t>
            </a:r>
            <a:r>
              <a:rPr lang="en-US" sz="2400"/>
              <a:t> = 	</a:t>
            </a:r>
            <a:r>
              <a:rPr lang="en-US" sz="2400">
                <a:solidFill>
                  <a:schemeClr val="hlink"/>
                </a:solidFill>
              </a:rPr>
              <a:t>$1,000</a:t>
            </a:r>
            <a:r>
              <a:rPr lang="en-US" sz="2400"/>
              <a:t>/(1</a:t>
            </a:r>
            <a:r>
              <a:rPr lang="en-US" sz="2400">
                <a:solidFill>
                  <a:srgbClr val="C277FF"/>
                </a:solidFill>
              </a:rPr>
              <a:t>.07</a:t>
            </a:r>
            <a:r>
              <a:rPr lang="en-US" sz="2400"/>
              <a:t>)</a:t>
            </a:r>
            <a:r>
              <a:rPr lang="en-US" sz="2400" baseline="30000">
                <a:solidFill>
                  <a:schemeClr val="tx2"/>
                </a:solidFill>
              </a:rPr>
              <a:t>1 </a:t>
            </a:r>
            <a:r>
              <a:rPr lang="en-US" sz="2400"/>
              <a:t>+ 			 	</a:t>
            </a:r>
            <a:r>
              <a:rPr lang="en-US" sz="2400">
                <a:solidFill>
                  <a:schemeClr val="hlink"/>
                </a:solidFill>
              </a:rPr>
              <a:t>$1,000</a:t>
            </a:r>
            <a:r>
              <a:rPr lang="en-US" sz="2400"/>
              <a:t>/(1</a:t>
            </a:r>
            <a:r>
              <a:rPr lang="en-US" sz="2400">
                <a:solidFill>
                  <a:srgbClr val="C277FF"/>
                </a:solidFill>
              </a:rPr>
              <a:t>.07</a:t>
            </a:r>
            <a:r>
              <a:rPr lang="en-US" sz="2400"/>
              <a:t>)</a:t>
            </a:r>
            <a:r>
              <a:rPr lang="en-US" sz="2400" baseline="30000">
                <a:solidFill>
                  <a:schemeClr val="tx2"/>
                </a:solidFill>
              </a:rPr>
              <a:t>2 </a:t>
            </a:r>
            <a:r>
              <a:rPr lang="en-US" sz="2400"/>
              <a:t>+ 				</a:t>
            </a:r>
            <a:r>
              <a:rPr lang="en-US" sz="2400">
                <a:solidFill>
                  <a:schemeClr val="hlink"/>
                </a:solidFill>
              </a:rPr>
              <a:t>$1,000</a:t>
            </a:r>
            <a:r>
              <a:rPr lang="en-US" sz="2400"/>
              <a:t>/(1</a:t>
            </a:r>
            <a:r>
              <a:rPr lang="en-US" sz="2400">
                <a:solidFill>
                  <a:srgbClr val="C277FF"/>
                </a:solidFill>
              </a:rPr>
              <a:t>.07</a:t>
            </a:r>
            <a:r>
              <a:rPr lang="en-US" sz="2400"/>
              <a:t>)</a:t>
            </a:r>
            <a:r>
              <a:rPr lang="en-US" sz="2400" baseline="30000">
                <a:solidFill>
                  <a:schemeClr val="tx2"/>
                </a:solidFill>
              </a:rPr>
              <a:t>3</a:t>
            </a:r>
          </a:p>
          <a:p>
            <a:pPr>
              <a:buFont typeface="Monotype Sorts" pitchFamily="2" charset="2"/>
              <a:buNone/>
              <a:defRPr/>
            </a:pPr>
            <a:r>
              <a:rPr lang="en-US" sz="2400" baseline="30000">
                <a:solidFill>
                  <a:schemeClr val="tx2"/>
                </a:solidFill>
              </a:rPr>
              <a:t>	                </a:t>
            </a:r>
            <a:r>
              <a:rPr lang="en-US" sz="2400"/>
              <a:t>=</a:t>
            </a:r>
            <a:r>
              <a:rPr lang="en-US" sz="2400">
                <a:solidFill>
                  <a:srgbClr val="42B200"/>
                </a:solidFill>
              </a:rPr>
              <a:t> $934.58 + $873.44 + $816.30 	    </a:t>
            </a:r>
            <a:r>
              <a:rPr lang="en-US" sz="2400"/>
              <a:t>=</a:t>
            </a:r>
            <a:r>
              <a:rPr lang="en-US" sz="2400">
                <a:solidFill>
                  <a:srgbClr val="42B200"/>
                </a:solidFill>
              </a:rPr>
              <a:t> </a:t>
            </a:r>
            <a:r>
              <a:rPr lang="en-US" sz="2400">
                <a:solidFill>
                  <a:srgbClr val="42B200"/>
                </a:solidFill>
                <a:effectLst>
                  <a:outerShdw blurRad="38100" dist="38100" dir="2700000" algn="tl">
                    <a:srgbClr val="C0C0C0"/>
                  </a:outerShdw>
                </a:effectLst>
              </a:rPr>
              <a:t>$2,624.32</a:t>
            </a:r>
          </a:p>
        </p:txBody>
      </p:sp>
      <p:sp>
        <p:nvSpPr>
          <p:cNvPr id="39940" name="Line 4"/>
          <p:cNvSpPr>
            <a:spLocks noChangeShapeType="1"/>
          </p:cNvSpPr>
          <p:nvPr/>
        </p:nvSpPr>
        <p:spPr bwMode="auto">
          <a:xfrm>
            <a:off x="1905000" y="1676400"/>
            <a:ext cx="63246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3" name="Rectangle 5"/>
          <p:cNvSpPr>
            <a:spLocks noGrp="1" noChangeArrowheads="1"/>
          </p:cNvSpPr>
          <p:nvPr>
            <p:ph type="title"/>
          </p:nvPr>
        </p:nvSpPr>
        <p:spPr>
          <a:xfrm>
            <a:off x="1676400" y="0"/>
            <a:ext cx="6781800" cy="1752600"/>
          </a:xfrm>
          <a:effectLst>
            <a:outerShdw dist="71842" dir="2700000" algn="ctr" rotWithShape="0">
              <a:schemeClr val="bg2"/>
            </a:outerShdw>
          </a:effectLst>
        </p:spPr>
        <p:txBody>
          <a:bodyPr/>
          <a:lstStyle/>
          <a:p>
            <a:pPr>
              <a:defRPr/>
            </a:pPr>
            <a:r>
              <a:rPr lang="en-US" b="1"/>
              <a:t>Example of an</a:t>
            </a:r>
            <a:br>
              <a:rPr lang="en-US" b="1"/>
            </a:br>
            <a:r>
              <a:rPr lang="en-US" b="1"/>
              <a:t>Ordinary Annuity -- PVA</a:t>
            </a:r>
          </a:p>
        </p:txBody>
      </p:sp>
      <p:sp>
        <p:nvSpPr>
          <p:cNvPr id="39942" name="Line 6"/>
          <p:cNvSpPr>
            <a:spLocks noChangeShapeType="1"/>
          </p:cNvSpPr>
          <p:nvPr/>
        </p:nvSpPr>
        <p:spPr bwMode="auto">
          <a:xfrm>
            <a:off x="1828800" y="1600200"/>
            <a:ext cx="6324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3" name="Rectangle 7"/>
          <p:cNvSpPr>
            <a:spLocks noChangeArrowheads="1"/>
          </p:cNvSpPr>
          <p:nvPr/>
        </p:nvSpPr>
        <p:spPr bwMode="auto">
          <a:xfrm>
            <a:off x="2195513" y="3033713"/>
            <a:ext cx="49164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chemeClr val="hlink"/>
                </a:solidFill>
              </a:rPr>
              <a:t>$1,000            $1,000           $1,000</a:t>
            </a:r>
          </a:p>
        </p:txBody>
      </p:sp>
      <p:sp>
        <p:nvSpPr>
          <p:cNvPr id="39944" name="Line 8"/>
          <p:cNvSpPr>
            <a:spLocks noChangeShapeType="1"/>
          </p:cNvSpPr>
          <p:nvPr/>
        </p:nvSpPr>
        <p:spPr bwMode="auto">
          <a:xfrm>
            <a:off x="914400" y="2819400"/>
            <a:ext cx="7467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5" name="Line 9"/>
          <p:cNvSpPr>
            <a:spLocks noChangeShapeType="1"/>
          </p:cNvSpPr>
          <p:nvPr/>
        </p:nvSpPr>
        <p:spPr bwMode="auto">
          <a:xfrm>
            <a:off x="91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6" name="Line 10"/>
          <p:cNvSpPr>
            <a:spLocks noChangeShapeType="1"/>
          </p:cNvSpPr>
          <p:nvPr/>
        </p:nvSpPr>
        <p:spPr bwMode="auto">
          <a:xfrm>
            <a:off x="472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7" name="Line 11"/>
          <p:cNvSpPr>
            <a:spLocks noChangeShapeType="1"/>
          </p:cNvSpPr>
          <p:nvPr/>
        </p:nvSpPr>
        <p:spPr bwMode="auto">
          <a:xfrm>
            <a:off x="662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8" name="Line 12"/>
          <p:cNvSpPr>
            <a:spLocks noChangeShapeType="1"/>
          </p:cNvSpPr>
          <p:nvPr/>
        </p:nvSpPr>
        <p:spPr bwMode="auto">
          <a:xfrm>
            <a:off x="83820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1" name="Rectangle 13"/>
          <p:cNvSpPr>
            <a:spLocks noChangeArrowheads="1"/>
          </p:cNvSpPr>
          <p:nvPr/>
        </p:nvSpPr>
        <p:spPr bwMode="auto">
          <a:xfrm>
            <a:off x="747713" y="2052638"/>
            <a:ext cx="7761287" cy="454025"/>
          </a:xfrm>
          <a:prstGeom prst="rect">
            <a:avLst/>
          </a:prstGeom>
          <a:noFill/>
          <a:ln w="12700">
            <a:noFill/>
            <a:miter lim="800000"/>
            <a:headEnd/>
            <a:tailEnd/>
          </a:ln>
          <a:effectLst/>
        </p:spPr>
        <p:txBody>
          <a:bodyPr wrap="none" lIns="90488" tIns="44450" rIns="90488" bIns="44450">
            <a:spAutoFit/>
          </a:bodyPr>
          <a:lstStyle/>
          <a:p>
            <a:pPr>
              <a:defRPr/>
            </a:pPr>
            <a:r>
              <a:rPr lang="en-US" sz="2400">
                <a:solidFill>
                  <a:srgbClr val="000000"/>
                </a:solidFill>
                <a:latin typeface="Arial" charset="0"/>
              </a:rPr>
              <a:t>0                     1                    2                    </a:t>
            </a:r>
            <a:r>
              <a:rPr lang="en-US" sz="2400">
                <a:solidFill>
                  <a:schemeClr val="tx2"/>
                </a:solidFill>
                <a:effectLst>
                  <a:outerShdw blurRad="38100" dist="38100" dir="2700000" algn="tl">
                    <a:srgbClr val="C0C0C0"/>
                  </a:outerShdw>
                </a:effectLst>
                <a:latin typeface="Arial" charset="0"/>
              </a:rPr>
              <a:t>3                   </a:t>
            </a:r>
            <a:r>
              <a:rPr lang="en-US" sz="2400">
                <a:solidFill>
                  <a:srgbClr val="000000"/>
                </a:solidFill>
                <a:latin typeface="Arial" charset="0"/>
              </a:rPr>
              <a:t>4</a:t>
            </a:r>
          </a:p>
        </p:txBody>
      </p:sp>
      <p:sp>
        <p:nvSpPr>
          <p:cNvPr id="39950" name="Line 14"/>
          <p:cNvSpPr>
            <a:spLocks noChangeShapeType="1"/>
          </p:cNvSpPr>
          <p:nvPr/>
        </p:nvSpPr>
        <p:spPr bwMode="auto">
          <a:xfrm>
            <a:off x="4724400" y="3429000"/>
            <a:ext cx="0" cy="5334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9951" name="Line 15"/>
          <p:cNvSpPr>
            <a:spLocks noChangeShapeType="1"/>
          </p:cNvSpPr>
          <p:nvPr/>
        </p:nvSpPr>
        <p:spPr bwMode="auto">
          <a:xfrm flipH="1">
            <a:off x="2819400" y="3962400"/>
            <a:ext cx="19050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2" name="Line 16"/>
          <p:cNvSpPr>
            <a:spLocks noChangeShapeType="1"/>
          </p:cNvSpPr>
          <p:nvPr/>
        </p:nvSpPr>
        <p:spPr bwMode="auto">
          <a:xfrm>
            <a:off x="1676400" y="3657600"/>
            <a:ext cx="1143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9953" name="Line 17"/>
          <p:cNvSpPr>
            <a:spLocks noChangeShapeType="1"/>
          </p:cNvSpPr>
          <p:nvPr/>
        </p:nvSpPr>
        <p:spPr bwMode="auto">
          <a:xfrm>
            <a:off x="2819400" y="3429000"/>
            <a:ext cx="0" cy="2286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9954" name="Line 18"/>
          <p:cNvSpPr>
            <a:spLocks noChangeShapeType="1"/>
          </p:cNvSpPr>
          <p:nvPr/>
        </p:nvSpPr>
        <p:spPr bwMode="auto">
          <a:xfrm flipH="1">
            <a:off x="228600" y="4495800"/>
            <a:ext cx="1447800" cy="0"/>
          </a:xfrm>
          <a:prstGeom prst="line">
            <a:avLst/>
          </a:prstGeom>
          <a:noFill/>
          <a:ln w="50800">
            <a:solidFill>
              <a:srgbClr val="42B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27" name="Rectangle 19"/>
          <p:cNvSpPr>
            <a:spLocks noChangeArrowheads="1"/>
          </p:cNvSpPr>
          <p:nvPr/>
        </p:nvSpPr>
        <p:spPr bwMode="auto">
          <a:xfrm>
            <a:off x="179388" y="4587875"/>
            <a:ext cx="2816225" cy="454025"/>
          </a:xfrm>
          <a:prstGeom prst="rect">
            <a:avLst/>
          </a:prstGeom>
          <a:noFill/>
          <a:ln w="12700">
            <a:noFill/>
            <a:miter lim="800000"/>
            <a:headEnd/>
            <a:tailEnd/>
          </a:ln>
          <a:effectLst/>
        </p:spPr>
        <p:txBody>
          <a:bodyPr lIns="90488" tIns="44450" rIns="90488" bIns="44450">
            <a:spAutoFit/>
          </a:bodyPr>
          <a:lstStyle/>
          <a:p>
            <a:pPr>
              <a:defRPr/>
            </a:pPr>
            <a:r>
              <a:rPr lang="en-US" sz="2400">
                <a:solidFill>
                  <a:srgbClr val="42B200"/>
                </a:solidFill>
                <a:effectLst>
                  <a:outerShdw blurRad="38100" dist="38100" dir="2700000" algn="tl">
                    <a:srgbClr val="C0C0C0"/>
                  </a:outerShdw>
                </a:effectLst>
                <a:latin typeface="Arial" charset="0"/>
              </a:rPr>
              <a:t>$2,624.32 = PVA</a:t>
            </a:r>
            <a:r>
              <a:rPr lang="en-US" sz="2400" baseline="-25000">
                <a:solidFill>
                  <a:srgbClr val="42B200"/>
                </a:solidFill>
                <a:effectLst>
                  <a:outerShdw blurRad="38100" dist="38100" dir="2700000" algn="tl">
                    <a:srgbClr val="C0C0C0"/>
                  </a:outerShdw>
                </a:effectLst>
                <a:latin typeface="Arial" charset="0"/>
              </a:rPr>
              <a:t>3</a:t>
            </a:r>
          </a:p>
        </p:txBody>
      </p:sp>
      <p:sp>
        <p:nvSpPr>
          <p:cNvPr id="39956" name="Rectangle 21"/>
          <p:cNvSpPr>
            <a:spLocks noChangeArrowheads="1"/>
          </p:cNvSpPr>
          <p:nvPr/>
        </p:nvSpPr>
        <p:spPr bwMode="auto">
          <a:xfrm>
            <a:off x="1662113" y="2424113"/>
            <a:ext cx="6223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C277FF"/>
                </a:solidFill>
              </a:rPr>
              <a:t>7%</a:t>
            </a:r>
          </a:p>
        </p:txBody>
      </p:sp>
      <p:sp>
        <p:nvSpPr>
          <p:cNvPr id="39957" name="Line 22"/>
          <p:cNvSpPr>
            <a:spLocks noChangeShapeType="1"/>
          </p:cNvSpPr>
          <p:nvPr/>
        </p:nvSpPr>
        <p:spPr bwMode="auto">
          <a:xfrm>
            <a:off x="281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8" name="Rectangle 23"/>
          <p:cNvSpPr>
            <a:spLocks noChangeArrowheads="1"/>
          </p:cNvSpPr>
          <p:nvPr/>
        </p:nvSpPr>
        <p:spPr bwMode="auto">
          <a:xfrm>
            <a:off x="173038" y="3352800"/>
            <a:ext cx="1582737"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42B200"/>
                </a:solidFill>
              </a:rPr>
              <a:t>$   934.58</a:t>
            </a:r>
          </a:p>
          <a:p>
            <a:pPr>
              <a:spcBef>
                <a:spcPct val="0"/>
              </a:spcBef>
              <a:spcAft>
                <a:spcPct val="0"/>
              </a:spcAft>
              <a:buClrTx/>
              <a:buSzTx/>
              <a:buFontTx/>
              <a:buNone/>
            </a:pPr>
            <a:r>
              <a:rPr lang="en-US" altLang="en-US" sz="2400">
                <a:solidFill>
                  <a:srgbClr val="42B200"/>
                </a:solidFill>
              </a:rPr>
              <a:t>$   873.44 </a:t>
            </a:r>
          </a:p>
          <a:p>
            <a:pPr>
              <a:spcBef>
                <a:spcPct val="0"/>
              </a:spcBef>
              <a:spcAft>
                <a:spcPct val="0"/>
              </a:spcAft>
              <a:buClrTx/>
              <a:buSzTx/>
              <a:buFontTx/>
              <a:buNone/>
            </a:pPr>
            <a:r>
              <a:rPr lang="en-US" altLang="en-US" sz="2400">
                <a:solidFill>
                  <a:srgbClr val="42B200"/>
                </a:solidFill>
              </a:rPr>
              <a:t>$   816.30</a:t>
            </a:r>
          </a:p>
        </p:txBody>
      </p:sp>
      <p:sp>
        <p:nvSpPr>
          <p:cNvPr id="39959" name="Line 24"/>
          <p:cNvSpPr>
            <a:spLocks noChangeShapeType="1"/>
          </p:cNvSpPr>
          <p:nvPr/>
        </p:nvSpPr>
        <p:spPr bwMode="auto">
          <a:xfrm>
            <a:off x="1676400" y="3962400"/>
            <a:ext cx="1143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9960" name="Line 25"/>
          <p:cNvSpPr>
            <a:spLocks noChangeShapeType="1"/>
          </p:cNvSpPr>
          <p:nvPr/>
        </p:nvSpPr>
        <p:spPr bwMode="auto">
          <a:xfrm flipH="1">
            <a:off x="2819400" y="4267200"/>
            <a:ext cx="19050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1" name="Line 26"/>
          <p:cNvSpPr>
            <a:spLocks noChangeShapeType="1"/>
          </p:cNvSpPr>
          <p:nvPr/>
        </p:nvSpPr>
        <p:spPr bwMode="auto">
          <a:xfrm>
            <a:off x="1676400" y="4267200"/>
            <a:ext cx="1143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9962" name="Line 27"/>
          <p:cNvSpPr>
            <a:spLocks noChangeShapeType="1"/>
          </p:cNvSpPr>
          <p:nvPr/>
        </p:nvSpPr>
        <p:spPr bwMode="auto">
          <a:xfrm>
            <a:off x="6629400" y="3505200"/>
            <a:ext cx="0" cy="7620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9963" name="Line 28"/>
          <p:cNvSpPr>
            <a:spLocks noChangeShapeType="1"/>
          </p:cNvSpPr>
          <p:nvPr/>
        </p:nvSpPr>
        <p:spPr bwMode="auto">
          <a:xfrm flipH="1">
            <a:off x="4724400" y="4267200"/>
            <a:ext cx="19050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4" name="Rectangle 29"/>
          <p:cNvSpPr>
            <a:spLocks noChangeArrowheads="1"/>
          </p:cNvSpPr>
          <p:nvPr/>
        </p:nvSpPr>
        <p:spPr bwMode="auto">
          <a:xfrm>
            <a:off x="2209800" y="1752600"/>
            <a:ext cx="51577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000" u="sng"/>
              <a:t>Cash flows occur at the end of the period</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t>PVA Ordinary </a:t>
            </a:r>
          </a:p>
        </p:txBody>
      </p:sp>
      <p:sp>
        <p:nvSpPr>
          <p:cNvPr id="6" name="Content Placeholder 5"/>
          <p:cNvSpPr>
            <a:spLocks noGrp="1"/>
          </p:cNvSpPr>
          <p:nvPr>
            <p:ph idx="1"/>
          </p:nvPr>
        </p:nvSpPr>
        <p:spPr/>
        <p:txBody>
          <a:bodyPr/>
          <a:lstStyle/>
          <a:p>
            <a:pPr>
              <a:defRPr/>
            </a:pPr>
            <a:r>
              <a:rPr lang="en-US" dirty="0"/>
              <a:t>PVA = PMT  </a:t>
            </a:r>
            <a:r>
              <a:rPr lang="en-US" u="sng" dirty="0"/>
              <a:t>[1- (1/(1+i)</a:t>
            </a:r>
            <a:r>
              <a:rPr lang="en-US" u="sng" baseline="30000" dirty="0"/>
              <a:t>n</a:t>
            </a:r>
            <a:r>
              <a:rPr lang="en-US" u="sng" dirty="0"/>
              <a:t>] </a:t>
            </a:r>
          </a:p>
          <a:p>
            <a:pPr marL="0" indent="0">
              <a:buFont typeface="Monotype Sorts" pitchFamily="2" charset="2"/>
              <a:buNone/>
              <a:defRPr/>
            </a:pPr>
            <a:r>
              <a:rPr lang="en-US" dirty="0"/>
              <a:t>				</a:t>
            </a:r>
            <a:r>
              <a:rPr lang="en-US" dirty="0" err="1"/>
              <a:t>i</a:t>
            </a:r>
            <a:endParaRPr lang="en-US" dirty="0"/>
          </a:p>
          <a:p>
            <a:pPr marL="0" indent="0">
              <a:buFont typeface="Monotype Sorts" pitchFamily="2" charset="2"/>
              <a:buNone/>
              <a:defRPr/>
            </a:pPr>
            <a:r>
              <a:rPr lang="en-US" dirty="0"/>
              <a:t>PVA = </a:t>
            </a:r>
            <a:r>
              <a:rPr lang="en-US" u="sng" dirty="0"/>
              <a:t>1000 [1- (1/1.07)</a:t>
            </a:r>
            <a:r>
              <a:rPr lang="en-US" u="sng" baseline="30000" dirty="0"/>
              <a:t>3</a:t>
            </a:r>
            <a:r>
              <a:rPr lang="en-US" u="sng" dirty="0"/>
              <a:t>]</a:t>
            </a:r>
          </a:p>
          <a:p>
            <a:pPr marL="0" indent="0">
              <a:buFont typeface="Monotype Sorts" pitchFamily="2" charset="2"/>
              <a:buNone/>
              <a:defRPr/>
            </a:pPr>
            <a:r>
              <a:rPr lang="en-US" dirty="0"/>
              <a:t>			0.07</a:t>
            </a:r>
          </a:p>
          <a:p>
            <a:pPr marL="0" indent="0">
              <a:buFont typeface="Monotype Sorts" pitchFamily="2" charset="2"/>
              <a:buNone/>
              <a:defRPr/>
            </a:pPr>
            <a:r>
              <a:rPr lang="en-US" dirty="0"/>
              <a:t>PVA = 2,624.31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t>PVA Formula</a:t>
            </a:r>
          </a:p>
        </p:txBody>
      </p:sp>
      <p:sp>
        <p:nvSpPr>
          <p:cNvPr id="41987" name="Content Placeholder 5"/>
          <p:cNvSpPr>
            <a:spLocks noGrp="1" noChangeArrowheads="1"/>
          </p:cNvSpPr>
          <p:nvPr>
            <p:ph idx="1"/>
          </p:nvPr>
        </p:nvSpPr>
        <p:spPr/>
        <p:txBody>
          <a:bodyPr/>
          <a:lstStyle/>
          <a:p>
            <a:endParaRPr lang="en-US" altLang="en-US" smtClean="0"/>
          </a:p>
        </p:txBody>
      </p:sp>
      <p:pic>
        <p:nvPicPr>
          <p:cNvPr id="4198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2039938"/>
            <a:ext cx="8824912"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a:t> Annuity Due</a:t>
            </a:r>
            <a:br>
              <a:rPr lang="en-US" dirty="0"/>
            </a:br>
            <a:r>
              <a:rPr lang="en-US" dirty="0">
                <a:highlight>
                  <a:srgbClr val="FFFF00"/>
                </a:highlight>
              </a:rPr>
              <a:t>PV = FV / (1+i)</a:t>
            </a:r>
            <a:r>
              <a:rPr lang="en-US" baseline="30000" dirty="0">
                <a:highlight>
                  <a:srgbClr val="FFFF00"/>
                </a:highlight>
              </a:rPr>
              <a:t>n</a:t>
            </a:r>
          </a:p>
        </p:txBody>
      </p:sp>
      <p:sp>
        <p:nvSpPr>
          <p:cNvPr id="9" name="Content Placeholder 8"/>
          <p:cNvSpPr>
            <a:spLocks noGrp="1"/>
          </p:cNvSpPr>
          <p:nvPr>
            <p:ph idx="1"/>
          </p:nvPr>
        </p:nvSpPr>
        <p:spPr>
          <a:xfrm>
            <a:off x="457200" y="1981200"/>
            <a:ext cx="8001000" cy="4114800"/>
          </a:xfrm>
          <a:extLst/>
        </p:spPr>
        <p:txBody>
          <a:bodyPr/>
          <a:lstStyle/>
          <a:p>
            <a:pPr>
              <a:defRPr/>
            </a:pPr>
            <a:r>
              <a:rPr lang="en-US" dirty="0"/>
              <a:t>7%</a:t>
            </a:r>
          </a:p>
          <a:p>
            <a:pPr>
              <a:defRPr/>
            </a:pPr>
            <a:r>
              <a:rPr lang="en-US" dirty="0"/>
              <a:t>0		1		2			3</a:t>
            </a:r>
          </a:p>
          <a:p>
            <a:pPr marL="0" indent="0">
              <a:buFont typeface="Monotype Sorts" pitchFamily="2" charset="2"/>
              <a:buNone/>
              <a:defRPr/>
            </a:pPr>
            <a:r>
              <a:rPr lang="en-US" sz="1800" dirty="0"/>
              <a:t>     1000 		1000		1000			</a:t>
            </a:r>
          </a:p>
          <a:p>
            <a:pPr marL="0" indent="0">
              <a:buFont typeface="Monotype Sorts" pitchFamily="2" charset="2"/>
              <a:buNone/>
              <a:defRPr/>
            </a:pPr>
            <a:r>
              <a:rPr lang="en-US" sz="1800" dirty="0"/>
              <a:t>934.57							</a:t>
            </a:r>
          </a:p>
          <a:p>
            <a:pPr marL="0" indent="0">
              <a:buFont typeface="Monotype Sorts" pitchFamily="2" charset="2"/>
              <a:buNone/>
              <a:defRPr/>
            </a:pPr>
            <a:r>
              <a:rPr lang="en-US" sz="1800" dirty="0"/>
              <a:t>873.44							</a:t>
            </a:r>
          </a:p>
          <a:p>
            <a:pPr marL="0" indent="0">
              <a:buFont typeface="Monotype Sorts" pitchFamily="2" charset="2"/>
              <a:buNone/>
              <a:defRPr/>
            </a:pPr>
            <a:r>
              <a:rPr lang="en-US" sz="1800" dirty="0"/>
              <a:t>PV = 2,808.01					     </a:t>
            </a:r>
            <a:endParaRPr lang="en-US" dirty="0">
              <a:highlight>
                <a:srgbClr val="FFFF00"/>
              </a:highlight>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149445" y="2698351"/>
              <a:ext cx="15480" cy="496080"/>
            </p14:xfrm>
          </p:contentPart>
        </mc:Choice>
        <mc:Fallback>
          <p:pic>
            <p:nvPicPr>
              <p:cNvPr id="3" name="Ink 2"/>
              <p:cNvPicPr/>
              <p:nvPr/>
            </p:nvPicPr>
            <p:blipFill>
              <a:blip r:embed="rId3"/>
              <a:stretch>
                <a:fillRect/>
              </a:stretch>
            </p:blipFill>
            <p:spPr>
              <a:xfrm>
                <a:off x="1140445" y="2689351"/>
                <a:ext cx="3348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135045" y="2682511"/>
              <a:ext cx="6486120" cy="427680"/>
            </p14:xfrm>
          </p:contentPart>
        </mc:Choice>
        <mc:Fallback>
          <p:pic>
            <p:nvPicPr>
              <p:cNvPr id="4" name="Ink 3"/>
              <p:cNvPicPr/>
              <p:nvPr/>
            </p:nvPicPr>
            <p:blipFill>
              <a:blip r:embed="rId5"/>
              <a:stretch>
                <a:fillRect/>
              </a:stretch>
            </p:blipFill>
            <p:spPr>
              <a:xfrm>
                <a:off x="1126045" y="2673511"/>
                <a:ext cx="650412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2536165" y="2772151"/>
              <a:ext cx="360" cy="189000"/>
            </p14:xfrm>
          </p:contentPart>
        </mc:Choice>
        <mc:Fallback>
          <p:pic>
            <p:nvPicPr>
              <p:cNvPr id="6" name="Ink 5"/>
              <p:cNvPicPr/>
              <p:nvPr/>
            </p:nvPicPr>
            <p:blipFill>
              <a:blip r:embed="rId7"/>
              <a:stretch>
                <a:fillRect/>
              </a:stretch>
            </p:blipFill>
            <p:spPr>
              <a:xfrm>
                <a:off x="2527165" y="2763151"/>
                <a:ext cx="183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4217365" y="2786911"/>
              <a:ext cx="360" cy="252720"/>
            </p14:xfrm>
          </p:contentPart>
        </mc:Choice>
        <mc:Fallback>
          <p:pic>
            <p:nvPicPr>
              <p:cNvPr id="7" name="Ink 6"/>
              <p:cNvPicPr/>
              <p:nvPr/>
            </p:nvPicPr>
            <p:blipFill>
              <a:blip r:embed="rId9"/>
              <a:stretch>
                <a:fillRect/>
              </a:stretch>
            </p:blipFill>
            <p:spPr>
              <a:xfrm>
                <a:off x="4208365" y="2777911"/>
                <a:ext cx="183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p14:cNvContentPartPr/>
              <p14:nvPr/>
            </p14:nvContentPartPr>
            <p14:xfrm>
              <a:off x="7506325" y="4084711"/>
              <a:ext cx="360" cy="360"/>
            </p14:xfrm>
          </p:contentPart>
        </mc:Choice>
        <mc:Fallback>
          <p:pic>
            <p:nvPicPr>
              <p:cNvPr id="12" name="Ink 11"/>
              <p:cNvPicPr/>
              <p:nvPr/>
            </p:nvPicPr>
            <p:blipFill>
              <a:blip r:embed="rId11"/>
              <a:stretch>
                <a:fillRect/>
              </a:stretch>
            </p:blipFill>
            <p:spPr>
              <a:xfrm>
                <a:off x="7497325" y="4075711"/>
                <a:ext cx="183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 name="Ink 1"/>
              <p14:cNvContentPartPr/>
              <p14:nvPr/>
            </p14:nvContentPartPr>
            <p14:xfrm>
              <a:off x="1477765" y="3863311"/>
              <a:ext cx="1353960" cy="285480"/>
            </p14:xfrm>
          </p:contentPart>
        </mc:Choice>
        <mc:Fallback>
          <p:pic>
            <p:nvPicPr>
              <p:cNvPr id="2" name="Ink 1"/>
              <p:cNvPicPr/>
              <p:nvPr/>
            </p:nvPicPr>
            <p:blipFill>
              <a:blip r:embed="rId13"/>
              <a:stretch>
                <a:fillRect/>
              </a:stretch>
            </p:blipFill>
            <p:spPr>
              <a:xfrm>
                <a:off x="1468765" y="3854311"/>
                <a:ext cx="137196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 name="Ink 4"/>
              <p14:cNvContentPartPr/>
              <p14:nvPr/>
            </p14:nvContentPartPr>
            <p14:xfrm>
              <a:off x="1417645" y="3899671"/>
              <a:ext cx="3301920" cy="574560"/>
            </p14:xfrm>
          </p:contentPart>
        </mc:Choice>
        <mc:Fallback>
          <p:pic>
            <p:nvPicPr>
              <p:cNvPr id="5" name="Ink 4"/>
              <p:cNvPicPr/>
              <p:nvPr/>
            </p:nvPicPr>
            <p:blipFill>
              <a:blip r:embed="rId15"/>
              <a:stretch>
                <a:fillRect/>
              </a:stretch>
            </p:blipFill>
            <p:spPr>
              <a:xfrm>
                <a:off x="1408646" y="3890665"/>
                <a:ext cx="3319918" cy="592571"/>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p14:cNvContentPartPr/>
              <p14:nvPr/>
            </p14:nvContentPartPr>
            <p14:xfrm>
              <a:off x="7668325" y="3907951"/>
              <a:ext cx="360" cy="360"/>
            </p14:xfrm>
          </p:contentPart>
        </mc:Choice>
        <mc:Fallback>
          <p:pic>
            <p:nvPicPr>
              <p:cNvPr id="14" name="Ink 13"/>
              <p:cNvPicPr/>
              <p:nvPr/>
            </p:nvPicPr>
            <p:blipFill>
              <a:blip r:embed="rId11"/>
              <a:stretch>
                <a:fillRect/>
              </a:stretch>
            </p:blipFill>
            <p:spPr>
              <a:xfrm>
                <a:off x="7659325" y="3898951"/>
                <a:ext cx="18360" cy="18360"/>
              </a:xfrm>
              <a:prstGeom prst="rect">
                <a:avLst/>
              </a:prstGeom>
            </p:spPr>
          </p:pic>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a:xfrm>
            <a:off x="152400" y="1981200"/>
            <a:ext cx="8305800" cy="4114800"/>
          </a:xfrm>
        </p:spPr>
        <p:txBody>
          <a:bodyPr/>
          <a:lstStyle/>
          <a:p>
            <a:pPr marL="0" indent="0">
              <a:buFont typeface="Monotype Sorts" pitchFamily="2" charset="2"/>
              <a:buNone/>
              <a:defRPr/>
            </a:pPr>
            <a:r>
              <a:rPr lang="en-US" dirty="0"/>
              <a:t>PVA(due) = PMT  </a:t>
            </a:r>
            <a:r>
              <a:rPr lang="en-US" u="sng" dirty="0"/>
              <a:t>[1- (1/(1+i)</a:t>
            </a:r>
            <a:r>
              <a:rPr lang="en-US" u="sng" baseline="30000" dirty="0"/>
              <a:t>n</a:t>
            </a:r>
            <a:r>
              <a:rPr lang="en-US" u="sng" dirty="0"/>
              <a:t>]  </a:t>
            </a:r>
            <a:r>
              <a:rPr lang="en-US" dirty="0"/>
              <a:t> x (1+i)</a:t>
            </a:r>
            <a:endParaRPr lang="en-US" u="sng" dirty="0"/>
          </a:p>
          <a:p>
            <a:pPr marL="0" indent="0">
              <a:buFont typeface="Monotype Sorts" pitchFamily="2" charset="2"/>
              <a:buNone/>
              <a:defRPr/>
            </a:pPr>
            <a:r>
              <a:rPr lang="en-US" dirty="0"/>
              <a:t>					I</a:t>
            </a:r>
          </a:p>
          <a:p>
            <a:pPr marL="0" indent="0">
              <a:buFont typeface="Monotype Sorts" pitchFamily="2" charset="2"/>
              <a:buNone/>
              <a:defRPr/>
            </a:pPr>
            <a:r>
              <a:rPr lang="en-US" dirty="0"/>
              <a:t>PVA(due) = PVA ordinary x (1+i)</a:t>
            </a:r>
          </a:p>
          <a:p>
            <a:pPr marL="0" indent="0">
              <a:buFont typeface="Monotype Sorts" pitchFamily="2" charset="2"/>
              <a:buNone/>
              <a:defRPr/>
            </a:pPr>
            <a:r>
              <a:rPr lang="en-US" dirty="0"/>
              <a:t>PVA(due) =  2,624.31 x (1.07)</a:t>
            </a:r>
          </a:p>
          <a:p>
            <a:pPr marL="0" indent="0">
              <a:buFont typeface="Monotype Sorts" pitchFamily="2" charset="2"/>
              <a:buNone/>
              <a:defRPr/>
            </a:pPr>
            <a:r>
              <a:rPr lang="en-US" dirty="0"/>
              <a:t>PVA(due) = 2,808.01</a:t>
            </a:r>
          </a:p>
          <a:p>
            <a:pPr>
              <a:defRPr/>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PVA (Ordinary &amp; Due)</a:t>
            </a:r>
          </a:p>
        </p:txBody>
      </p:sp>
      <p:sp>
        <p:nvSpPr>
          <p:cNvPr id="3" name="Content Placeholder 2"/>
          <p:cNvSpPr>
            <a:spLocks noGrp="1"/>
          </p:cNvSpPr>
          <p:nvPr>
            <p:ph idx="1"/>
          </p:nvPr>
        </p:nvSpPr>
        <p:spPr>
          <a:xfrm>
            <a:off x="152400" y="1981200"/>
            <a:ext cx="8305800" cy="4114800"/>
          </a:xfrm>
        </p:spPr>
        <p:txBody>
          <a:bodyPr/>
          <a:lstStyle/>
          <a:p>
            <a:pPr marL="0" indent="0">
              <a:buFont typeface="Monotype Sorts" pitchFamily="2" charset="2"/>
              <a:buNone/>
              <a:defRPr/>
            </a:pPr>
            <a:r>
              <a:rPr lang="en-US" dirty="0"/>
              <a:t>PVA	   = PMT  </a:t>
            </a:r>
            <a:r>
              <a:rPr lang="en-US" u="sng" dirty="0"/>
              <a:t>[1- (1/(1+i)</a:t>
            </a:r>
            <a:r>
              <a:rPr lang="en-US" u="sng" baseline="30000" dirty="0"/>
              <a:t>n</a:t>
            </a:r>
            <a:r>
              <a:rPr lang="en-US" u="sng" dirty="0"/>
              <a:t>] </a:t>
            </a:r>
            <a:r>
              <a:rPr lang="en-US" dirty="0"/>
              <a:t>					      </a:t>
            </a:r>
            <a:r>
              <a:rPr lang="en-US" dirty="0" err="1"/>
              <a:t>i</a:t>
            </a:r>
            <a:endParaRPr lang="en-US" dirty="0"/>
          </a:p>
          <a:p>
            <a:pPr marL="0" indent="0">
              <a:buFont typeface="Monotype Sorts" pitchFamily="2" charset="2"/>
              <a:buNone/>
              <a:defRPr/>
            </a:pPr>
            <a:endParaRPr lang="en-US" dirty="0"/>
          </a:p>
          <a:p>
            <a:pPr marL="0" indent="0">
              <a:buFont typeface="Monotype Sorts" pitchFamily="2" charset="2"/>
              <a:buNone/>
              <a:defRPr/>
            </a:pPr>
            <a:r>
              <a:rPr lang="en-US" dirty="0"/>
              <a:t>PVA(due) = PMT  </a:t>
            </a:r>
            <a:r>
              <a:rPr lang="en-US" u="sng" dirty="0"/>
              <a:t>[1- (1/(1+i)</a:t>
            </a:r>
            <a:r>
              <a:rPr lang="en-US" u="sng" baseline="30000" dirty="0"/>
              <a:t>n</a:t>
            </a:r>
            <a:r>
              <a:rPr lang="en-US" u="sng" dirty="0"/>
              <a:t>]  </a:t>
            </a:r>
            <a:r>
              <a:rPr lang="en-US" dirty="0"/>
              <a:t> x (1+i)</a:t>
            </a:r>
            <a:endParaRPr lang="en-US" u="sng" dirty="0"/>
          </a:p>
          <a:p>
            <a:pPr marL="0" indent="0">
              <a:buFont typeface="Monotype Sorts" pitchFamily="2" charset="2"/>
              <a:buNone/>
              <a:defRPr/>
            </a:pPr>
            <a:r>
              <a:rPr lang="en-US" dirty="0"/>
              <a:t>					</a:t>
            </a:r>
            <a:r>
              <a:rPr lang="en-US" dirty="0" err="1"/>
              <a:t>i</a:t>
            </a:r>
            <a:endParaRPr lang="en-US" dirty="0"/>
          </a:p>
          <a:p>
            <a:pPr marL="0" indent="0">
              <a:buFont typeface="Monotype Sorts" pitchFamily="2" charset="2"/>
              <a:buNone/>
              <a:defRPr/>
            </a:pPr>
            <a:r>
              <a:rPr lang="en-US" dirty="0"/>
              <a:t>PVA(due) = PVA ordinary x (1+i)</a:t>
            </a:r>
          </a:p>
          <a:p>
            <a:pPr>
              <a:defRPr/>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676400" y="476250"/>
            <a:ext cx="7086600" cy="1276350"/>
          </a:xfrm>
        </p:spPr>
        <p:txBody>
          <a:bodyPr/>
          <a:lstStyle/>
          <a:p>
            <a:pPr>
              <a:defRPr/>
            </a:pPr>
            <a:r>
              <a:rPr lang="en-US" b="1"/>
              <a:t>Hint on Annuity Valuation</a:t>
            </a:r>
          </a:p>
        </p:txBody>
      </p:sp>
      <p:sp>
        <p:nvSpPr>
          <p:cNvPr id="101379" name="Rectangle 3"/>
          <p:cNvSpPr>
            <a:spLocks noGrp="1" noChangeArrowheads="1"/>
          </p:cNvSpPr>
          <p:nvPr>
            <p:ph type="body" idx="1"/>
          </p:nvPr>
        </p:nvSpPr>
        <p:spPr>
          <a:xfrm>
            <a:off x="533400" y="1828800"/>
            <a:ext cx="8153400" cy="4572000"/>
          </a:xfrm>
          <a:solidFill>
            <a:srgbClr val="FFFF99"/>
          </a:solidFill>
          <a:ln w="57150" cmpd="thickThin">
            <a:solidFill>
              <a:srgbClr val="000000"/>
            </a:solidFill>
          </a:ln>
        </p:spPr>
        <p:txBody>
          <a:bodyPr/>
          <a:lstStyle/>
          <a:p>
            <a:pPr marL="0" indent="0" algn="ctr">
              <a:lnSpc>
                <a:spcPct val="90000"/>
              </a:lnSpc>
              <a:buFont typeface="Monotype Sorts" pitchFamily="2" charset="2"/>
              <a:buNone/>
              <a:defRPr/>
            </a:pPr>
            <a:r>
              <a:rPr lang="en-US" sz="4000"/>
              <a:t>The </a:t>
            </a:r>
            <a:r>
              <a:rPr lang="en-US" sz="4000">
                <a:solidFill>
                  <a:srgbClr val="42B200"/>
                </a:solidFill>
              </a:rPr>
              <a:t>present value</a:t>
            </a:r>
            <a:r>
              <a:rPr lang="en-US" sz="4000"/>
              <a:t> of an </a:t>
            </a:r>
            <a:r>
              <a:rPr lang="en-US" sz="4000">
                <a:solidFill>
                  <a:schemeClr val="hlink"/>
                </a:solidFill>
              </a:rPr>
              <a:t>ordinary annuity</a:t>
            </a:r>
            <a:r>
              <a:rPr lang="en-US" sz="4000"/>
              <a:t> can be viewed as occurring at the </a:t>
            </a:r>
            <a:r>
              <a:rPr lang="en-US" sz="4000" i="1" u="sng">
                <a:solidFill>
                  <a:schemeClr val="hlink"/>
                </a:solidFill>
                <a:effectLst>
                  <a:outerShdw blurRad="38100" dist="38100" dir="2700000" algn="tl">
                    <a:srgbClr val="000000"/>
                  </a:outerShdw>
                </a:effectLst>
              </a:rPr>
              <a:t>beginning</a:t>
            </a:r>
            <a:r>
              <a:rPr lang="en-US" sz="4000"/>
              <a:t> of the first cash flow period, whereas the </a:t>
            </a:r>
            <a:r>
              <a:rPr lang="en-US" sz="4000">
                <a:solidFill>
                  <a:srgbClr val="A75151"/>
                </a:solidFill>
              </a:rPr>
              <a:t>present value</a:t>
            </a:r>
            <a:r>
              <a:rPr lang="en-US" sz="4000"/>
              <a:t> of an </a:t>
            </a:r>
            <a:r>
              <a:rPr lang="en-US" sz="4000">
                <a:solidFill>
                  <a:srgbClr val="C277FF"/>
                </a:solidFill>
              </a:rPr>
              <a:t>annuity due</a:t>
            </a:r>
            <a:r>
              <a:rPr lang="en-US" sz="4000"/>
              <a:t> can be viewed as occurring at the </a:t>
            </a:r>
            <a:r>
              <a:rPr lang="en-US" sz="4000" i="1" u="sng">
                <a:solidFill>
                  <a:srgbClr val="C277FF"/>
                </a:solidFill>
                <a:effectLst>
                  <a:outerShdw blurRad="38100" dist="38100" dir="2700000" algn="tl">
                    <a:srgbClr val="000000"/>
                  </a:outerShdw>
                </a:effectLst>
              </a:rPr>
              <a:t>end</a:t>
            </a:r>
            <a:r>
              <a:rPr lang="en-US" sz="4000"/>
              <a:t> of the first cash flow period.</a:t>
            </a:r>
          </a:p>
        </p:txBody>
      </p:sp>
      <p:sp>
        <p:nvSpPr>
          <p:cNvPr id="46084" name="Line 4"/>
          <p:cNvSpPr>
            <a:spLocks noChangeShapeType="1"/>
          </p:cNvSpPr>
          <p:nvPr/>
        </p:nvSpPr>
        <p:spPr bwMode="auto">
          <a:xfrm>
            <a:off x="1828800" y="1600200"/>
            <a:ext cx="6705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5" name="Line 5"/>
          <p:cNvSpPr>
            <a:spLocks noChangeShapeType="1"/>
          </p:cNvSpPr>
          <p:nvPr/>
        </p:nvSpPr>
        <p:spPr bwMode="auto">
          <a:xfrm>
            <a:off x="1905000" y="1676400"/>
            <a:ext cx="67818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Line 2"/>
          <p:cNvSpPr>
            <a:spLocks noChangeShapeType="1"/>
          </p:cNvSpPr>
          <p:nvPr/>
        </p:nvSpPr>
        <p:spPr bwMode="auto">
          <a:xfrm>
            <a:off x="1905000" y="1676400"/>
            <a:ext cx="60198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Rectangle 3"/>
          <p:cNvSpPr>
            <a:spLocks noGrp="1" noChangeArrowheads="1"/>
          </p:cNvSpPr>
          <p:nvPr>
            <p:ph type="title"/>
          </p:nvPr>
        </p:nvSpPr>
        <p:spPr/>
        <p:txBody>
          <a:bodyPr/>
          <a:lstStyle/>
          <a:p>
            <a:pPr>
              <a:defRPr/>
            </a:pPr>
            <a:r>
              <a:rPr lang="en-US" b="1"/>
              <a:t>Examples of Annuities</a:t>
            </a:r>
          </a:p>
        </p:txBody>
      </p:sp>
      <p:sp>
        <p:nvSpPr>
          <p:cNvPr id="33796" name="Rectangle 4"/>
          <p:cNvSpPr>
            <a:spLocks noGrp="1" noChangeArrowheads="1"/>
          </p:cNvSpPr>
          <p:nvPr>
            <p:ph type="body" idx="1"/>
          </p:nvPr>
        </p:nvSpPr>
        <p:spPr>
          <a:xfrm>
            <a:off x="1066800" y="2133600"/>
            <a:ext cx="6781800" cy="4114800"/>
          </a:xfrm>
          <a:noFill/>
        </p:spPr>
        <p:txBody>
          <a:bodyPr/>
          <a:lstStyle/>
          <a:p>
            <a:r>
              <a:rPr lang="en-US" altLang="en-US" smtClean="0"/>
              <a:t>  Student Loan Payments</a:t>
            </a:r>
          </a:p>
          <a:p>
            <a:r>
              <a:rPr lang="en-US" altLang="en-US" smtClean="0"/>
              <a:t>  Car Loan Payments</a:t>
            </a:r>
          </a:p>
          <a:p>
            <a:r>
              <a:rPr lang="en-US" altLang="en-US" smtClean="0"/>
              <a:t>  Insurance Premiums</a:t>
            </a:r>
          </a:p>
          <a:p>
            <a:r>
              <a:rPr lang="en-US" altLang="en-US" smtClean="0"/>
              <a:t>  Mortgage Payments</a:t>
            </a:r>
          </a:p>
          <a:p>
            <a:r>
              <a:rPr lang="en-US" altLang="en-US" smtClean="0"/>
              <a:t>  Retirement Savings</a:t>
            </a:r>
          </a:p>
        </p:txBody>
      </p:sp>
      <p:sp>
        <p:nvSpPr>
          <p:cNvPr id="19461" name="Line 5"/>
          <p:cNvSpPr>
            <a:spLocks noChangeShapeType="1"/>
          </p:cNvSpPr>
          <p:nvPr/>
        </p:nvSpPr>
        <p:spPr bwMode="auto">
          <a:xfrm>
            <a:off x="1828800" y="1600200"/>
            <a:ext cx="60198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wipe(left)">
                                      <p:cBhvr>
                                        <p:cTn id="7" dur="500"/>
                                        <p:tgtEl>
                                          <p:spTgt spid="33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6">
                                            <p:txEl>
                                              <p:pRg st="1" end="1"/>
                                            </p:txEl>
                                          </p:spTgt>
                                        </p:tgtEl>
                                        <p:attrNameLst>
                                          <p:attrName>style.visibility</p:attrName>
                                        </p:attrNameLst>
                                      </p:cBhvr>
                                      <p:to>
                                        <p:strVal val="visible"/>
                                      </p:to>
                                    </p:set>
                                    <p:animEffect transition="in" filter="wipe(left)">
                                      <p:cBhvr>
                                        <p:cTn id="12" dur="500"/>
                                        <p:tgtEl>
                                          <p:spTgt spid="33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6">
                                            <p:txEl>
                                              <p:pRg st="2" end="2"/>
                                            </p:txEl>
                                          </p:spTgt>
                                        </p:tgtEl>
                                        <p:attrNameLst>
                                          <p:attrName>style.visibility</p:attrName>
                                        </p:attrNameLst>
                                      </p:cBhvr>
                                      <p:to>
                                        <p:strVal val="visible"/>
                                      </p:to>
                                    </p:set>
                                    <p:animEffect transition="in" filter="wipe(left)">
                                      <p:cBhvr>
                                        <p:cTn id="17" dur="500"/>
                                        <p:tgtEl>
                                          <p:spTgt spid="337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6">
                                            <p:txEl>
                                              <p:pRg st="3" end="3"/>
                                            </p:txEl>
                                          </p:spTgt>
                                        </p:tgtEl>
                                        <p:attrNameLst>
                                          <p:attrName>style.visibility</p:attrName>
                                        </p:attrNameLst>
                                      </p:cBhvr>
                                      <p:to>
                                        <p:strVal val="visible"/>
                                      </p:to>
                                    </p:set>
                                    <p:animEffect transition="in" filter="wipe(left)">
                                      <p:cBhvr>
                                        <p:cTn id="22" dur="500"/>
                                        <p:tgtEl>
                                          <p:spTgt spid="3379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6">
                                            <p:txEl>
                                              <p:pRg st="4" end="4"/>
                                            </p:txEl>
                                          </p:spTgt>
                                        </p:tgtEl>
                                        <p:attrNameLst>
                                          <p:attrName>style.visibility</p:attrName>
                                        </p:attrNameLst>
                                      </p:cBhvr>
                                      <p:to>
                                        <p:strVal val="visible"/>
                                      </p:to>
                                    </p:set>
                                    <p:animEffect transition="in" filter="wipe(left)">
                                      <p:cBhvr>
                                        <p:cTn id="27" dur="500"/>
                                        <p:tgtEl>
                                          <p:spTgt spid="337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ChangeArrowheads="1"/>
          </p:cNvSpPr>
          <p:nvPr/>
        </p:nvSpPr>
        <p:spPr bwMode="auto">
          <a:xfrm>
            <a:off x="387350" y="5187950"/>
            <a:ext cx="8216900" cy="1130300"/>
          </a:xfrm>
          <a:prstGeom prst="octagon">
            <a:avLst>
              <a:gd name="adj" fmla="val 29282"/>
            </a:avLst>
          </a:prstGeom>
          <a:solidFill>
            <a:schemeClr val="accent1"/>
          </a:solidFill>
          <a:ln w="12700">
            <a:solidFill>
              <a:schemeClr val="tx1"/>
            </a:solidFill>
            <a:miter lim="800000"/>
            <a:headEnd/>
            <a:tailEnd/>
          </a:ln>
        </p:spPr>
        <p:txBody>
          <a:bodyPr wrap="none" anchor="ct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ctr">
              <a:spcBef>
                <a:spcPct val="0"/>
              </a:spcBef>
              <a:spcAft>
                <a:spcPct val="0"/>
              </a:spcAft>
              <a:buClrTx/>
              <a:buSzTx/>
              <a:buFontTx/>
              <a:buNone/>
            </a:pPr>
            <a:endParaRPr lang="en-US" altLang="en-US">
              <a:solidFill>
                <a:schemeClr val="tx1"/>
              </a:solidFill>
            </a:endParaRPr>
          </a:p>
        </p:txBody>
      </p:sp>
      <p:sp>
        <p:nvSpPr>
          <p:cNvPr id="45059" name="Rectangle 3"/>
          <p:cNvSpPr>
            <a:spLocks noGrp="1" noChangeArrowheads="1"/>
          </p:cNvSpPr>
          <p:nvPr>
            <p:ph type="body" sz="half" idx="2"/>
          </p:nvPr>
        </p:nvSpPr>
        <p:spPr>
          <a:xfrm>
            <a:off x="457200" y="5257800"/>
            <a:ext cx="8077200" cy="1066800"/>
          </a:xfrm>
        </p:spPr>
        <p:txBody>
          <a:bodyPr/>
          <a:lstStyle/>
          <a:p>
            <a:pPr>
              <a:buFont typeface="Monotype Sorts" pitchFamily="2" charset="2"/>
              <a:buNone/>
              <a:defRPr/>
            </a:pPr>
            <a:r>
              <a:rPr lang="en-US" sz="3200">
                <a:solidFill>
                  <a:srgbClr val="42B200"/>
                </a:solidFill>
                <a:effectLst>
                  <a:outerShdw blurRad="38100" dist="38100" dir="2700000" algn="tl">
                    <a:srgbClr val="C0C0C0"/>
                  </a:outerShdw>
                </a:effectLst>
              </a:rPr>
              <a:t>PVAD</a:t>
            </a:r>
            <a:r>
              <a:rPr lang="en-US" sz="3200" baseline="-25000">
                <a:solidFill>
                  <a:schemeClr val="tx2"/>
                </a:solidFill>
                <a:effectLst>
                  <a:outerShdw blurRad="38100" dist="38100" dir="2700000" algn="tl">
                    <a:srgbClr val="C0C0C0"/>
                  </a:outerShdw>
                </a:effectLst>
              </a:rPr>
              <a:t>n</a:t>
            </a:r>
            <a:r>
              <a:rPr lang="en-US" sz="3200"/>
              <a:t> =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0 </a:t>
            </a:r>
            <a:r>
              <a:rPr lang="en-US" sz="3200"/>
              <a:t>+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1 </a:t>
            </a:r>
            <a:r>
              <a:rPr lang="en-US" sz="3200"/>
              <a:t>+ ... + </a:t>
            </a:r>
            <a:r>
              <a:rPr lang="en-US" sz="3200">
                <a:solidFill>
                  <a:schemeClr val="hlink"/>
                </a:solidFill>
              </a:rPr>
              <a:t>R</a:t>
            </a:r>
            <a:r>
              <a:rPr lang="en-US" sz="3200"/>
              <a:t>/(1+</a:t>
            </a:r>
            <a:r>
              <a:rPr lang="en-US" sz="3200">
                <a:solidFill>
                  <a:srgbClr val="C277FF"/>
                </a:solidFill>
              </a:rPr>
              <a:t>i</a:t>
            </a:r>
            <a:r>
              <a:rPr lang="en-US" sz="3200"/>
              <a:t>)</a:t>
            </a:r>
            <a:r>
              <a:rPr lang="en-US" sz="3200" baseline="30000">
                <a:solidFill>
                  <a:schemeClr val="tx2"/>
                </a:solidFill>
              </a:rPr>
              <a:t>n-1</a:t>
            </a:r>
            <a:r>
              <a:rPr lang="en-US" sz="3200" baseline="30000"/>
              <a:t> </a:t>
            </a:r>
            <a:r>
              <a:rPr lang="en-US" sz="3200" baseline="30000">
                <a:solidFill>
                  <a:schemeClr val="tx2"/>
                </a:solidFill>
              </a:rPr>
              <a:t>	       </a:t>
            </a:r>
            <a:r>
              <a:rPr lang="en-US" sz="3200"/>
              <a:t>= </a:t>
            </a:r>
            <a:r>
              <a:rPr lang="en-US" sz="3200">
                <a:solidFill>
                  <a:srgbClr val="42B200"/>
                </a:solidFill>
                <a:effectLst>
                  <a:outerShdw blurRad="38100" dist="38100" dir="2700000" algn="tl">
                    <a:srgbClr val="C0C0C0"/>
                  </a:outerShdw>
                </a:effectLst>
              </a:rPr>
              <a:t>PVA</a:t>
            </a:r>
            <a:r>
              <a:rPr lang="en-US" sz="3200" baseline="-25000">
                <a:solidFill>
                  <a:schemeClr val="tx2"/>
                </a:solidFill>
                <a:effectLst>
                  <a:outerShdw blurRad="38100" dist="38100" dir="2700000" algn="tl">
                    <a:srgbClr val="C0C0C0"/>
                  </a:outerShdw>
                </a:effectLst>
              </a:rPr>
              <a:t>n </a:t>
            </a:r>
            <a:r>
              <a:rPr lang="en-US" sz="3200"/>
              <a:t>(1+</a:t>
            </a:r>
            <a:r>
              <a:rPr lang="en-US" sz="3200">
                <a:solidFill>
                  <a:srgbClr val="C277FF"/>
                </a:solidFill>
              </a:rPr>
              <a:t>i</a:t>
            </a:r>
            <a:r>
              <a:rPr lang="en-US" sz="3200"/>
              <a:t>)</a:t>
            </a:r>
          </a:p>
        </p:txBody>
      </p:sp>
      <p:sp>
        <p:nvSpPr>
          <p:cNvPr id="47108" name="Line 4"/>
          <p:cNvSpPr>
            <a:spLocks noChangeShapeType="1"/>
          </p:cNvSpPr>
          <p:nvPr/>
        </p:nvSpPr>
        <p:spPr bwMode="auto">
          <a:xfrm>
            <a:off x="1905000" y="1676400"/>
            <a:ext cx="54864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1" name="Rectangle 5"/>
          <p:cNvSpPr>
            <a:spLocks noGrp="1" noChangeArrowheads="1"/>
          </p:cNvSpPr>
          <p:nvPr>
            <p:ph type="title"/>
          </p:nvPr>
        </p:nvSpPr>
        <p:spPr>
          <a:xfrm>
            <a:off x="1676400" y="0"/>
            <a:ext cx="6781800" cy="1752600"/>
          </a:xfrm>
          <a:effectLst>
            <a:outerShdw dist="71842" dir="2700000" algn="ctr" rotWithShape="0">
              <a:schemeClr val="bg2"/>
            </a:outerShdw>
          </a:effectLst>
        </p:spPr>
        <p:txBody>
          <a:bodyPr/>
          <a:lstStyle/>
          <a:p>
            <a:pPr>
              <a:defRPr/>
            </a:pPr>
            <a:r>
              <a:rPr lang="en-US" b="1"/>
              <a:t>Overview of an</a:t>
            </a:r>
            <a:br>
              <a:rPr lang="en-US" b="1"/>
            </a:br>
            <a:r>
              <a:rPr lang="en-US" b="1"/>
              <a:t>Annuity Due -- PVAD</a:t>
            </a:r>
          </a:p>
        </p:txBody>
      </p:sp>
      <p:sp>
        <p:nvSpPr>
          <p:cNvPr id="47110" name="Line 6"/>
          <p:cNvSpPr>
            <a:spLocks noChangeShapeType="1"/>
          </p:cNvSpPr>
          <p:nvPr/>
        </p:nvSpPr>
        <p:spPr bwMode="auto">
          <a:xfrm>
            <a:off x="1828800" y="1600200"/>
            <a:ext cx="54864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1" name="Rectangle 7"/>
          <p:cNvSpPr>
            <a:spLocks noChangeArrowheads="1"/>
          </p:cNvSpPr>
          <p:nvPr/>
        </p:nvSpPr>
        <p:spPr bwMode="auto">
          <a:xfrm>
            <a:off x="457200" y="2971800"/>
            <a:ext cx="63642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chemeClr val="hlink"/>
                </a:solidFill>
              </a:rPr>
              <a:t>   R                    R                    R                    R</a:t>
            </a:r>
          </a:p>
        </p:txBody>
      </p:sp>
      <p:sp>
        <p:nvSpPr>
          <p:cNvPr id="47112" name="Line 8"/>
          <p:cNvSpPr>
            <a:spLocks noChangeShapeType="1"/>
          </p:cNvSpPr>
          <p:nvPr/>
        </p:nvSpPr>
        <p:spPr bwMode="auto">
          <a:xfrm>
            <a:off x="914400" y="2819400"/>
            <a:ext cx="426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3" name="Line 9"/>
          <p:cNvSpPr>
            <a:spLocks noChangeShapeType="1"/>
          </p:cNvSpPr>
          <p:nvPr/>
        </p:nvSpPr>
        <p:spPr bwMode="auto">
          <a:xfrm>
            <a:off x="91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4" name="Line 10"/>
          <p:cNvSpPr>
            <a:spLocks noChangeShapeType="1"/>
          </p:cNvSpPr>
          <p:nvPr/>
        </p:nvSpPr>
        <p:spPr bwMode="auto">
          <a:xfrm>
            <a:off x="472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5" name="Line 11"/>
          <p:cNvSpPr>
            <a:spLocks noChangeShapeType="1"/>
          </p:cNvSpPr>
          <p:nvPr/>
        </p:nvSpPr>
        <p:spPr bwMode="auto">
          <a:xfrm>
            <a:off x="662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6" name="Line 12"/>
          <p:cNvSpPr>
            <a:spLocks noChangeShapeType="1"/>
          </p:cNvSpPr>
          <p:nvPr/>
        </p:nvSpPr>
        <p:spPr bwMode="auto">
          <a:xfrm>
            <a:off x="84582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9" name="Rectangle 13"/>
          <p:cNvSpPr>
            <a:spLocks noChangeArrowheads="1"/>
          </p:cNvSpPr>
          <p:nvPr/>
        </p:nvSpPr>
        <p:spPr bwMode="auto">
          <a:xfrm>
            <a:off x="747713" y="2052638"/>
            <a:ext cx="7896225" cy="454025"/>
          </a:xfrm>
          <a:prstGeom prst="rect">
            <a:avLst/>
          </a:prstGeom>
          <a:noFill/>
          <a:ln w="12700">
            <a:noFill/>
            <a:miter lim="800000"/>
            <a:headEnd/>
            <a:tailEnd/>
          </a:ln>
          <a:effectLst/>
        </p:spPr>
        <p:txBody>
          <a:bodyPr wrap="none" lIns="90488" tIns="44450" rIns="90488" bIns="44450">
            <a:spAutoFit/>
          </a:bodyPr>
          <a:lstStyle/>
          <a:p>
            <a:pPr>
              <a:defRPr/>
            </a:pPr>
            <a:r>
              <a:rPr lang="en-US" sz="2400">
                <a:solidFill>
                  <a:srgbClr val="000000"/>
                </a:solidFill>
                <a:latin typeface="Arial" charset="0"/>
              </a:rPr>
              <a:t>0                     1                    2                    </a:t>
            </a:r>
            <a:r>
              <a:rPr lang="en-US" sz="2400">
                <a:solidFill>
                  <a:srgbClr val="000000"/>
                </a:solidFill>
                <a:effectLst>
                  <a:outerShdw blurRad="38100" dist="38100" dir="2700000" algn="tl">
                    <a:srgbClr val="C0C0C0"/>
                  </a:outerShdw>
                </a:effectLst>
                <a:latin typeface="Arial" charset="0"/>
              </a:rPr>
              <a:t>n-1</a:t>
            </a:r>
            <a:r>
              <a:rPr lang="en-US" sz="2400">
                <a:solidFill>
                  <a:schemeClr val="tx2"/>
                </a:solidFill>
                <a:effectLst>
                  <a:outerShdw blurRad="38100" dist="38100" dir="2700000" algn="tl">
                    <a:srgbClr val="C0C0C0"/>
                  </a:outerShdw>
                </a:effectLst>
                <a:latin typeface="Arial" charset="0"/>
              </a:rPr>
              <a:t>                 </a:t>
            </a:r>
            <a:r>
              <a:rPr lang="en-US" sz="2400">
                <a:solidFill>
                  <a:schemeClr val="tx2"/>
                </a:solidFill>
                <a:latin typeface="Arial" charset="0"/>
              </a:rPr>
              <a:t>n</a:t>
            </a:r>
          </a:p>
        </p:txBody>
      </p:sp>
      <p:sp>
        <p:nvSpPr>
          <p:cNvPr id="47118" name="Line 14"/>
          <p:cNvSpPr>
            <a:spLocks noChangeShapeType="1"/>
          </p:cNvSpPr>
          <p:nvPr/>
        </p:nvSpPr>
        <p:spPr bwMode="auto">
          <a:xfrm>
            <a:off x="2819400" y="3352800"/>
            <a:ext cx="0" cy="3810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7119" name="Line 15"/>
          <p:cNvSpPr>
            <a:spLocks noChangeShapeType="1"/>
          </p:cNvSpPr>
          <p:nvPr/>
        </p:nvSpPr>
        <p:spPr bwMode="auto">
          <a:xfrm flipH="1">
            <a:off x="914400" y="3733800"/>
            <a:ext cx="19050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20" name="Line 16"/>
          <p:cNvSpPr>
            <a:spLocks noChangeShapeType="1"/>
          </p:cNvSpPr>
          <p:nvPr/>
        </p:nvSpPr>
        <p:spPr bwMode="auto">
          <a:xfrm>
            <a:off x="4724400" y="4267200"/>
            <a:ext cx="1905000" cy="0"/>
          </a:xfrm>
          <a:prstGeom prst="line">
            <a:avLst/>
          </a:prstGeom>
          <a:noFill/>
          <a:ln w="25400">
            <a:solidFill>
              <a:schemeClr val="tx2"/>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7121" name="Line 17"/>
          <p:cNvSpPr>
            <a:spLocks noChangeShapeType="1"/>
          </p:cNvSpPr>
          <p:nvPr/>
        </p:nvSpPr>
        <p:spPr bwMode="auto">
          <a:xfrm>
            <a:off x="6629400" y="3429000"/>
            <a:ext cx="0" cy="8382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7122" name="Line 18"/>
          <p:cNvSpPr>
            <a:spLocks noChangeShapeType="1"/>
          </p:cNvSpPr>
          <p:nvPr/>
        </p:nvSpPr>
        <p:spPr bwMode="auto">
          <a:xfrm flipH="1">
            <a:off x="457200" y="4495800"/>
            <a:ext cx="990600" cy="0"/>
          </a:xfrm>
          <a:prstGeom prst="line">
            <a:avLst/>
          </a:prstGeom>
          <a:noFill/>
          <a:ln w="50800">
            <a:solidFill>
              <a:srgbClr val="42B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5" name="Rectangle 19"/>
          <p:cNvSpPr>
            <a:spLocks noChangeArrowheads="1"/>
          </p:cNvSpPr>
          <p:nvPr/>
        </p:nvSpPr>
        <p:spPr bwMode="auto">
          <a:xfrm>
            <a:off x="381000" y="4495800"/>
            <a:ext cx="1316038" cy="515938"/>
          </a:xfrm>
          <a:prstGeom prst="rect">
            <a:avLst/>
          </a:prstGeom>
          <a:noFill/>
          <a:ln w="12700">
            <a:noFill/>
            <a:miter lim="800000"/>
            <a:headEnd/>
            <a:tailEnd/>
          </a:ln>
          <a:effectLst/>
        </p:spPr>
        <p:txBody>
          <a:bodyPr wrap="none" lIns="90488" tIns="44450" rIns="90488" bIns="44450">
            <a:spAutoFit/>
          </a:bodyPr>
          <a:lstStyle/>
          <a:p>
            <a:pPr>
              <a:defRPr/>
            </a:pPr>
            <a:r>
              <a:rPr lang="en-US" sz="2800">
                <a:solidFill>
                  <a:srgbClr val="42B200"/>
                </a:solidFill>
                <a:effectLst>
                  <a:outerShdw blurRad="38100" dist="38100" dir="2700000" algn="tl">
                    <a:srgbClr val="C0C0C0"/>
                  </a:outerShdw>
                </a:effectLst>
                <a:latin typeface="Arial" charset="0"/>
              </a:rPr>
              <a:t>PVAD</a:t>
            </a:r>
            <a:r>
              <a:rPr lang="en-US" sz="2800" baseline="-25000">
                <a:solidFill>
                  <a:schemeClr val="tx2"/>
                </a:solidFill>
                <a:effectLst>
                  <a:outerShdw blurRad="38100" dist="38100" dir="2700000" algn="tl">
                    <a:srgbClr val="C0C0C0"/>
                  </a:outerShdw>
                </a:effectLst>
                <a:latin typeface="Arial" charset="0"/>
              </a:rPr>
              <a:t>n</a:t>
            </a:r>
          </a:p>
        </p:txBody>
      </p:sp>
      <p:sp>
        <p:nvSpPr>
          <p:cNvPr id="47124" name="Rectangle 20"/>
          <p:cNvSpPr>
            <a:spLocks noChangeArrowheads="1"/>
          </p:cNvSpPr>
          <p:nvPr/>
        </p:nvSpPr>
        <p:spPr bwMode="auto">
          <a:xfrm>
            <a:off x="6996113" y="4100513"/>
            <a:ext cx="1841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chemeClr val="hlink"/>
                </a:solidFill>
              </a:rPr>
              <a:t>R</a:t>
            </a:r>
            <a:r>
              <a:rPr lang="en-US" altLang="en-US" sz="2400" b="0">
                <a:solidFill>
                  <a:schemeClr val="hlink"/>
                </a:solidFill>
              </a:rPr>
              <a:t>:  Periodic </a:t>
            </a:r>
          </a:p>
          <a:p>
            <a:pPr>
              <a:spcBef>
                <a:spcPct val="0"/>
              </a:spcBef>
              <a:spcAft>
                <a:spcPct val="0"/>
              </a:spcAft>
              <a:buClrTx/>
              <a:buSzTx/>
              <a:buFontTx/>
              <a:buNone/>
            </a:pPr>
            <a:r>
              <a:rPr lang="en-US" altLang="en-US" sz="2400" b="0">
                <a:solidFill>
                  <a:schemeClr val="hlink"/>
                </a:solidFill>
              </a:rPr>
              <a:t> Cash Flow</a:t>
            </a:r>
          </a:p>
        </p:txBody>
      </p:sp>
      <p:sp>
        <p:nvSpPr>
          <p:cNvPr id="47125" name="Rectangle 22"/>
          <p:cNvSpPr>
            <a:spLocks noChangeArrowheads="1"/>
          </p:cNvSpPr>
          <p:nvPr/>
        </p:nvSpPr>
        <p:spPr bwMode="auto">
          <a:xfrm>
            <a:off x="1662113" y="2424113"/>
            <a:ext cx="536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C277FF"/>
                </a:solidFill>
              </a:rPr>
              <a:t>i%</a:t>
            </a:r>
          </a:p>
        </p:txBody>
      </p:sp>
      <p:sp>
        <p:nvSpPr>
          <p:cNvPr id="47126" name="Line 23"/>
          <p:cNvSpPr>
            <a:spLocks noChangeShapeType="1"/>
          </p:cNvSpPr>
          <p:nvPr/>
        </p:nvSpPr>
        <p:spPr bwMode="auto">
          <a:xfrm>
            <a:off x="281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7" name="Arc 24"/>
          <p:cNvSpPr>
            <a:spLocks/>
          </p:cNvSpPr>
          <p:nvPr/>
        </p:nvSpPr>
        <p:spPr bwMode="auto">
          <a:xfrm>
            <a:off x="6856413" y="3276600"/>
            <a:ext cx="1068387" cy="838200"/>
          </a:xfrm>
          <a:custGeom>
            <a:avLst/>
            <a:gdLst>
              <a:gd name="T0" fmla="*/ 0 w 21632"/>
              <a:gd name="T1" fmla="*/ 0 h 21600"/>
              <a:gd name="T2" fmla="*/ 2147483646 w 21632"/>
              <a:gd name="T3" fmla="*/ 2147483646 h 21600"/>
              <a:gd name="T4" fmla="*/ 2147483646 w 21632"/>
              <a:gd name="T5" fmla="*/ 2147483646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25400" cap="rnd">
            <a:solidFill>
              <a:schemeClr val="hlink"/>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8" name="Line 25"/>
          <p:cNvSpPr>
            <a:spLocks noChangeShapeType="1"/>
          </p:cNvSpPr>
          <p:nvPr/>
        </p:nvSpPr>
        <p:spPr bwMode="auto">
          <a:xfrm>
            <a:off x="6248400" y="2819400"/>
            <a:ext cx="2209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9" name="Rectangle 26"/>
          <p:cNvSpPr>
            <a:spLocks noChangeArrowheads="1"/>
          </p:cNvSpPr>
          <p:nvPr/>
        </p:nvSpPr>
        <p:spPr bwMode="auto">
          <a:xfrm>
            <a:off x="5173663" y="2400300"/>
            <a:ext cx="10699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a:solidFill>
                  <a:schemeClr val="tx1"/>
                </a:solidFill>
              </a:rPr>
              <a:t>.  .  .</a:t>
            </a:r>
          </a:p>
        </p:txBody>
      </p:sp>
      <p:sp>
        <p:nvSpPr>
          <p:cNvPr id="47130" name="Line 27"/>
          <p:cNvSpPr>
            <a:spLocks noChangeShapeType="1"/>
          </p:cNvSpPr>
          <p:nvPr/>
        </p:nvSpPr>
        <p:spPr bwMode="auto">
          <a:xfrm flipH="1">
            <a:off x="2819400" y="4267200"/>
            <a:ext cx="19050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1" name="Line 28"/>
          <p:cNvSpPr>
            <a:spLocks noChangeShapeType="1"/>
          </p:cNvSpPr>
          <p:nvPr/>
        </p:nvSpPr>
        <p:spPr bwMode="auto">
          <a:xfrm flipH="1">
            <a:off x="914400" y="3962400"/>
            <a:ext cx="19050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2" name="Line 29"/>
          <p:cNvSpPr>
            <a:spLocks noChangeShapeType="1"/>
          </p:cNvSpPr>
          <p:nvPr/>
        </p:nvSpPr>
        <p:spPr bwMode="auto">
          <a:xfrm flipH="1">
            <a:off x="2819400" y="3962400"/>
            <a:ext cx="19050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3" name="Line 30"/>
          <p:cNvSpPr>
            <a:spLocks noChangeShapeType="1"/>
          </p:cNvSpPr>
          <p:nvPr/>
        </p:nvSpPr>
        <p:spPr bwMode="auto">
          <a:xfrm>
            <a:off x="4724400" y="3352800"/>
            <a:ext cx="0" cy="6096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7134" name="Line 31"/>
          <p:cNvSpPr>
            <a:spLocks noChangeShapeType="1"/>
          </p:cNvSpPr>
          <p:nvPr/>
        </p:nvSpPr>
        <p:spPr bwMode="auto">
          <a:xfrm flipH="1">
            <a:off x="914400" y="4267200"/>
            <a:ext cx="19050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5" name="Rectangle 32"/>
          <p:cNvSpPr>
            <a:spLocks noChangeArrowheads="1"/>
          </p:cNvSpPr>
          <p:nvPr/>
        </p:nvSpPr>
        <p:spPr bwMode="auto">
          <a:xfrm>
            <a:off x="1676400" y="1752600"/>
            <a:ext cx="59197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000" u="sng"/>
              <a:t>Cash flows occur at the beginning of the period</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ChangeArrowheads="1"/>
          </p:cNvSpPr>
          <p:nvPr/>
        </p:nvSpPr>
        <p:spPr bwMode="auto">
          <a:xfrm>
            <a:off x="387350" y="5187950"/>
            <a:ext cx="8216900" cy="1130300"/>
          </a:xfrm>
          <a:prstGeom prst="octagon">
            <a:avLst>
              <a:gd name="adj" fmla="val 29282"/>
            </a:avLst>
          </a:prstGeom>
          <a:solidFill>
            <a:schemeClr val="accent1"/>
          </a:solidFill>
          <a:ln w="12700">
            <a:solidFill>
              <a:schemeClr val="tx1"/>
            </a:solidFill>
            <a:miter lim="800000"/>
            <a:headEnd/>
            <a:tailEnd/>
          </a:ln>
        </p:spPr>
        <p:txBody>
          <a:bodyPr wrap="none" anchor="ct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ctr">
              <a:spcBef>
                <a:spcPct val="0"/>
              </a:spcBef>
              <a:spcAft>
                <a:spcPct val="0"/>
              </a:spcAft>
              <a:buClrTx/>
              <a:buSzTx/>
              <a:buFontTx/>
              <a:buNone/>
            </a:pPr>
            <a:endParaRPr lang="en-US" altLang="en-US">
              <a:solidFill>
                <a:schemeClr val="tx1"/>
              </a:solidFill>
            </a:endParaRPr>
          </a:p>
        </p:txBody>
      </p:sp>
      <p:sp>
        <p:nvSpPr>
          <p:cNvPr id="46083" name="Rectangle 3"/>
          <p:cNvSpPr>
            <a:spLocks noGrp="1" noChangeArrowheads="1"/>
          </p:cNvSpPr>
          <p:nvPr>
            <p:ph type="body" sz="half" idx="2"/>
          </p:nvPr>
        </p:nvSpPr>
        <p:spPr>
          <a:xfrm>
            <a:off x="914400" y="5257800"/>
            <a:ext cx="8001000" cy="1066800"/>
          </a:xfrm>
        </p:spPr>
        <p:txBody>
          <a:bodyPr/>
          <a:lstStyle/>
          <a:p>
            <a:pPr>
              <a:buFont typeface="Monotype Sorts" pitchFamily="2" charset="2"/>
              <a:buNone/>
              <a:defRPr/>
            </a:pPr>
            <a:r>
              <a:rPr lang="en-US">
                <a:solidFill>
                  <a:srgbClr val="42B200"/>
                </a:solidFill>
                <a:effectLst>
                  <a:outerShdw blurRad="38100" dist="38100" dir="2700000" algn="tl">
                    <a:srgbClr val="C0C0C0"/>
                  </a:outerShdw>
                </a:effectLst>
              </a:rPr>
              <a:t>PVAD</a:t>
            </a:r>
            <a:r>
              <a:rPr lang="en-US" baseline="-25000">
                <a:solidFill>
                  <a:schemeClr val="tx2"/>
                </a:solidFill>
                <a:effectLst>
                  <a:outerShdw blurRad="38100" dist="38100" dir="2700000" algn="tl">
                    <a:srgbClr val="C0C0C0"/>
                  </a:outerShdw>
                </a:effectLst>
              </a:rPr>
              <a:t>n</a:t>
            </a:r>
            <a:r>
              <a:rPr lang="en-US"/>
              <a:t> = </a:t>
            </a:r>
            <a:r>
              <a:rPr lang="en-US">
                <a:solidFill>
                  <a:schemeClr val="hlink"/>
                </a:solidFill>
              </a:rPr>
              <a:t>$1,000</a:t>
            </a:r>
            <a:r>
              <a:rPr lang="en-US"/>
              <a:t>/(1</a:t>
            </a:r>
            <a:r>
              <a:rPr lang="en-US">
                <a:solidFill>
                  <a:srgbClr val="C277FF"/>
                </a:solidFill>
              </a:rPr>
              <a:t>.07</a:t>
            </a:r>
            <a:r>
              <a:rPr lang="en-US"/>
              <a:t>)</a:t>
            </a:r>
            <a:r>
              <a:rPr lang="en-US" baseline="30000">
                <a:solidFill>
                  <a:schemeClr val="tx2"/>
                </a:solidFill>
              </a:rPr>
              <a:t>0 </a:t>
            </a:r>
            <a:r>
              <a:rPr lang="en-US"/>
              <a:t>+ </a:t>
            </a:r>
            <a:r>
              <a:rPr lang="en-US">
                <a:solidFill>
                  <a:schemeClr val="hlink"/>
                </a:solidFill>
              </a:rPr>
              <a:t>$1,000</a:t>
            </a:r>
            <a:r>
              <a:rPr lang="en-US"/>
              <a:t>/(1</a:t>
            </a:r>
            <a:r>
              <a:rPr lang="en-US">
                <a:solidFill>
                  <a:srgbClr val="C277FF"/>
                </a:solidFill>
              </a:rPr>
              <a:t>.07</a:t>
            </a:r>
            <a:r>
              <a:rPr lang="en-US"/>
              <a:t>)</a:t>
            </a:r>
            <a:r>
              <a:rPr lang="en-US" baseline="30000">
                <a:solidFill>
                  <a:schemeClr val="tx2"/>
                </a:solidFill>
              </a:rPr>
              <a:t>1 </a:t>
            </a:r>
            <a:r>
              <a:rPr lang="en-US"/>
              <a:t>+ 			</a:t>
            </a:r>
            <a:r>
              <a:rPr lang="en-US">
                <a:solidFill>
                  <a:schemeClr val="hlink"/>
                </a:solidFill>
              </a:rPr>
              <a:t>$1,000</a:t>
            </a:r>
            <a:r>
              <a:rPr lang="en-US"/>
              <a:t>/(1</a:t>
            </a:r>
            <a:r>
              <a:rPr lang="en-US">
                <a:solidFill>
                  <a:srgbClr val="C277FF"/>
                </a:solidFill>
              </a:rPr>
              <a:t>.07</a:t>
            </a:r>
            <a:r>
              <a:rPr lang="en-US"/>
              <a:t>)</a:t>
            </a:r>
            <a:r>
              <a:rPr lang="en-US" baseline="30000">
                <a:solidFill>
                  <a:schemeClr val="tx2"/>
                </a:solidFill>
              </a:rPr>
              <a:t>2  </a:t>
            </a:r>
            <a:r>
              <a:rPr lang="en-US"/>
              <a:t>= </a:t>
            </a:r>
            <a:r>
              <a:rPr lang="en-US">
                <a:solidFill>
                  <a:srgbClr val="42B200"/>
                </a:solidFill>
                <a:effectLst>
                  <a:outerShdw blurRad="38100" dist="38100" dir="2700000" algn="tl">
                    <a:srgbClr val="C0C0C0"/>
                  </a:outerShdw>
                </a:effectLst>
              </a:rPr>
              <a:t>$2,808.02</a:t>
            </a:r>
          </a:p>
        </p:txBody>
      </p:sp>
      <p:sp>
        <p:nvSpPr>
          <p:cNvPr id="48132" name="Line 4"/>
          <p:cNvSpPr>
            <a:spLocks noChangeShapeType="1"/>
          </p:cNvSpPr>
          <p:nvPr/>
        </p:nvSpPr>
        <p:spPr bwMode="auto">
          <a:xfrm>
            <a:off x="1905000" y="1676400"/>
            <a:ext cx="54864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5" name="Rectangle 5"/>
          <p:cNvSpPr>
            <a:spLocks noGrp="1" noChangeArrowheads="1"/>
          </p:cNvSpPr>
          <p:nvPr>
            <p:ph type="title"/>
          </p:nvPr>
        </p:nvSpPr>
        <p:spPr>
          <a:xfrm>
            <a:off x="1676400" y="0"/>
            <a:ext cx="6781800" cy="1752600"/>
          </a:xfrm>
          <a:effectLst>
            <a:outerShdw dist="71842" dir="2700000" algn="ctr" rotWithShape="0">
              <a:schemeClr val="bg2"/>
            </a:outerShdw>
          </a:effectLst>
        </p:spPr>
        <p:txBody>
          <a:bodyPr/>
          <a:lstStyle/>
          <a:p>
            <a:pPr>
              <a:defRPr/>
            </a:pPr>
            <a:r>
              <a:rPr lang="en-US" b="1"/>
              <a:t>Example of an</a:t>
            </a:r>
            <a:br>
              <a:rPr lang="en-US" b="1"/>
            </a:br>
            <a:r>
              <a:rPr lang="en-US" b="1"/>
              <a:t>Annuity Due -- PVAD</a:t>
            </a:r>
          </a:p>
        </p:txBody>
      </p:sp>
      <p:sp>
        <p:nvSpPr>
          <p:cNvPr id="48134" name="Line 6"/>
          <p:cNvSpPr>
            <a:spLocks noChangeShapeType="1"/>
          </p:cNvSpPr>
          <p:nvPr/>
        </p:nvSpPr>
        <p:spPr bwMode="auto">
          <a:xfrm>
            <a:off x="1828800" y="1600200"/>
            <a:ext cx="54864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 name="Rectangle 7"/>
          <p:cNvSpPr>
            <a:spLocks noChangeArrowheads="1"/>
          </p:cNvSpPr>
          <p:nvPr/>
        </p:nvSpPr>
        <p:spPr bwMode="auto">
          <a:xfrm>
            <a:off x="304800" y="3048000"/>
            <a:ext cx="5635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42B200"/>
                </a:solidFill>
              </a:rPr>
              <a:t>$1,000.00</a:t>
            </a:r>
            <a:r>
              <a:rPr lang="en-US" altLang="en-US" sz="2400">
                <a:solidFill>
                  <a:schemeClr val="hlink"/>
                </a:solidFill>
              </a:rPr>
              <a:t>       $1,000           $1,000</a:t>
            </a:r>
          </a:p>
        </p:txBody>
      </p:sp>
      <p:sp>
        <p:nvSpPr>
          <p:cNvPr id="48136" name="Line 8"/>
          <p:cNvSpPr>
            <a:spLocks noChangeShapeType="1"/>
          </p:cNvSpPr>
          <p:nvPr/>
        </p:nvSpPr>
        <p:spPr bwMode="auto">
          <a:xfrm>
            <a:off x="914400" y="2819400"/>
            <a:ext cx="7543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7" name="Line 9"/>
          <p:cNvSpPr>
            <a:spLocks noChangeShapeType="1"/>
          </p:cNvSpPr>
          <p:nvPr/>
        </p:nvSpPr>
        <p:spPr bwMode="auto">
          <a:xfrm>
            <a:off x="91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8" name="Line 10"/>
          <p:cNvSpPr>
            <a:spLocks noChangeShapeType="1"/>
          </p:cNvSpPr>
          <p:nvPr/>
        </p:nvSpPr>
        <p:spPr bwMode="auto">
          <a:xfrm>
            <a:off x="4724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9" name="Line 11"/>
          <p:cNvSpPr>
            <a:spLocks noChangeShapeType="1"/>
          </p:cNvSpPr>
          <p:nvPr/>
        </p:nvSpPr>
        <p:spPr bwMode="auto">
          <a:xfrm>
            <a:off x="662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0" name="Line 12"/>
          <p:cNvSpPr>
            <a:spLocks noChangeShapeType="1"/>
          </p:cNvSpPr>
          <p:nvPr/>
        </p:nvSpPr>
        <p:spPr bwMode="auto">
          <a:xfrm>
            <a:off x="84582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3" name="Rectangle 13"/>
          <p:cNvSpPr>
            <a:spLocks noChangeArrowheads="1"/>
          </p:cNvSpPr>
          <p:nvPr/>
        </p:nvSpPr>
        <p:spPr bwMode="auto">
          <a:xfrm>
            <a:off x="747713" y="2052638"/>
            <a:ext cx="7845425" cy="454025"/>
          </a:xfrm>
          <a:prstGeom prst="rect">
            <a:avLst/>
          </a:prstGeom>
          <a:noFill/>
          <a:ln w="12700">
            <a:noFill/>
            <a:miter lim="800000"/>
            <a:headEnd/>
            <a:tailEnd/>
          </a:ln>
          <a:effectLst/>
        </p:spPr>
        <p:txBody>
          <a:bodyPr wrap="none" lIns="90488" tIns="44450" rIns="90488" bIns="44450">
            <a:spAutoFit/>
          </a:bodyPr>
          <a:lstStyle/>
          <a:p>
            <a:pPr>
              <a:defRPr/>
            </a:pPr>
            <a:r>
              <a:rPr lang="en-US" sz="2400">
                <a:solidFill>
                  <a:srgbClr val="000000"/>
                </a:solidFill>
                <a:latin typeface="Arial" charset="0"/>
              </a:rPr>
              <a:t>0                     1                    2                    </a:t>
            </a:r>
            <a:r>
              <a:rPr lang="en-US" sz="2400">
                <a:solidFill>
                  <a:srgbClr val="000000"/>
                </a:solidFill>
                <a:effectLst>
                  <a:outerShdw blurRad="38100" dist="38100" dir="2700000" algn="tl">
                    <a:srgbClr val="C0C0C0"/>
                  </a:outerShdw>
                </a:effectLst>
                <a:latin typeface="Arial" charset="0"/>
              </a:rPr>
              <a:t>3</a:t>
            </a:r>
            <a:r>
              <a:rPr lang="en-US" sz="2400">
                <a:solidFill>
                  <a:schemeClr val="tx2"/>
                </a:solidFill>
                <a:effectLst>
                  <a:outerShdw blurRad="38100" dist="38100" dir="2700000" algn="tl">
                    <a:srgbClr val="C0C0C0"/>
                  </a:outerShdw>
                </a:effectLst>
                <a:latin typeface="Arial" charset="0"/>
              </a:rPr>
              <a:t>                    </a:t>
            </a:r>
            <a:r>
              <a:rPr lang="en-US" sz="2400">
                <a:solidFill>
                  <a:srgbClr val="000000"/>
                </a:solidFill>
                <a:latin typeface="Arial" charset="0"/>
              </a:rPr>
              <a:t>4</a:t>
            </a:r>
          </a:p>
        </p:txBody>
      </p:sp>
      <p:sp>
        <p:nvSpPr>
          <p:cNvPr id="48142" name="Line 14"/>
          <p:cNvSpPr>
            <a:spLocks noChangeShapeType="1"/>
          </p:cNvSpPr>
          <p:nvPr/>
        </p:nvSpPr>
        <p:spPr bwMode="auto">
          <a:xfrm>
            <a:off x="4724400" y="3429000"/>
            <a:ext cx="0" cy="6096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8143" name="Line 15"/>
          <p:cNvSpPr>
            <a:spLocks noChangeShapeType="1"/>
          </p:cNvSpPr>
          <p:nvPr/>
        </p:nvSpPr>
        <p:spPr bwMode="auto">
          <a:xfrm flipH="1">
            <a:off x="2819400" y="4114800"/>
            <a:ext cx="1828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4" name="Line 17"/>
          <p:cNvSpPr>
            <a:spLocks noChangeShapeType="1"/>
          </p:cNvSpPr>
          <p:nvPr/>
        </p:nvSpPr>
        <p:spPr bwMode="auto">
          <a:xfrm>
            <a:off x="2895600" y="3429000"/>
            <a:ext cx="0" cy="304800"/>
          </a:xfrm>
          <a:prstGeom prst="line">
            <a:avLst/>
          </a:prstGeom>
          <a:noFill/>
          <a:ln w="254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8145" name="Line 18"/>
          <p:cNvSpPr>
            <a:spLocks noChangeShapeType="1"/>
          </p:cNvSpPr>
          <p:nvPr/>
        </p:nvSpPr>
        <p:spPr bwMode="auto">
          <a:xfrm flipH="1">
            <a:off x="381000" y="4419600"/>
            <a:ext cx="1343025" cy="0"/>
          </a:xfrm>
          <a:prstGeom prst="line">
            <a:avLst/>
          </a:prstGeom>
          <a:noFill/>
          <a:ln w="50800">
            <a:solidFill>
              <a:srgbClr val="42B2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Rectangle 19"/>
          <p:cNvSpPr>
            <a:spLocks noChangeArrowheads="1"/>
          </p:cNvSpPr>
          <p:nvPr/>
        </p:nvSpPr>
        <p:spPr bwMode="auto">
          <a:xfrm>
            <a:off x="304800" y="4495800"/>
            <a:ext cx="2855913" cy="454025"/>
          </a:xfrm>
          <a:prstGeom prst="rect">
            <a:avLst/>
          </a:prstGeom>
          <a:noFill/>
          <a:ln w="12700">
            <a:noFill/>
            <a:miter lim="800000"/>
            <a:headEnd/>
            <a:tailEnd/>
          </a:ln>
          <a:effectLst/>
        </p:spPr>
        <p:txBody>
          <a:bodyPr wrap="none" lIns="90488" tIns="44450" rIns="90488" bIns="44450">
            <a:spAutoFit/>
          </a:bodyPr>
          <a:lstStyle/>
          <a:p>
            <a:pPr>
              <a:defRPr/>
            </a:pPr>
            <a:r>
              <a:rPr lang="en-US" sz="2400">
                <a:solidFill>
                  <a:srgbClr val="42B200"/>
                </a:solidFill>
                <a:effectLst>
                  <a:outerShdw blurRad="38100" dist="38100" dir="2700000" algn="tl">
                    <a:srgbClr val="C0C0C0"/>
                  </a:outerShdw>
                </a:effectLst>
                <a:latin typeface="Arial" charset="0"/>
              </a:rPr>
              <a:t>$2,808.02 </a:t>
            </a:r>
            <a:r>
              <a:rPr lang="en-US" sz="2400">
                <a:solidFill>
                  <a:srgbClr val="000000"/>
                </a:solidFill>
                <a:latin typeface="Arial" charset="0"/>
              </a:rPr>
              <a:t>= </a:t>
            </a:r>
            <a:r>
              <a:rPr lang="en-US" sz="2400">
                <a:solidFill>
                  <a:srgbClr val="42B200"/>
                </a:solidFill>
                <a:effectLst>
                  <a:outerShdw blurRad="38100" dist="38100" dir="2700000" algn="tl">
                    <a:srgbClr val="C0C0C0"/>
                  </a:outerShdw>
                </a:effectLst>
                <a:latin typeface="Arial" charset="0"/>
              </a:rPr>
              <a:t>PVAD</a:t>
            </a:r>
            <a:r>
              <a:rPr lang="en-US" sz="2400" baseline="-25000">
                <a:solidFill>
                  <a:schemeClr val="tx2"/>
                </a:solidFill>
                <a:effectLst>
                  <a:outerShdw blurRad="38100" dist="38100" dir="2700000" algn="tl">
                    <a:srgbClr val="C0C0C0"/>
                  </a:outerShdw>
                </a:effectLst>
                <a:latin typeface="Arial" charset="0"/>
              </a:rPr>
              <a:t>n</a:t>
            </a:r>
          </a:p>
        </p:txBody>
      </p:sp>
      <p:sp>
        <p:nvSpPr>
          <p:cNvPr id="48147" name="Rectangle 21"/>
          <p:cNvSpPr>
            <a:spLocks noChangeArrowheads="1"/>
          </p:cNvSpPr>
          <p:nvPr/>
        </p:nvSpPr>
        <p:spPr bwMode="auto">
          <a:xfrm>
            <a:off x="1662113" y="2424113"/>
            <a:ext cx="6223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C277FF"/>
                </a:solidFill>
              </a:rPr>
              <a:t>7%</a:t>
            </a:r>
          </a:p>
        </p:txBody>
      </p:sp>
      <p:sp>
        <p:nvSpPr>
          <p:cNvPr id="48148" name="Line 22"/>
          <p:cNvSpPr>
            <a:spLocks noChangeShapeType="1"/>
          </p:cNvSpPr>
          <p:nvPr/>
        </p:nvSpPr>
        <p:spPr bwMode="auto">
          <a:xfrm>
            <a:off x="2819400" y="2438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9" name="Rectangle 23"/>
          <p:cNvSpPr>
            <a:spLocks noChangeArrowheads="1"/>
          </p:cNvSpPr>
          <p:nvPr/>
        </p:nvSpPr>
        <p:spPr bwMode="auto">
          <a:xfrm>
            <a:off x="304800" y="3505200"/>
            <a:ext cx="15367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42B200"/>
                </a:solidFill>
              </a:rPr>
              <a:t>$   934.58</a:t>
            </a:r>
          </a:p>
        </p:txBody>
      </p:sp>
      <p:sp>
        <p:nvSpPr>
          <p:cNvPr id="48150" name="Line 24"/>
          <p:cNvSpPr>
            <a:spLocks noChangeShapeType="1"/>
          </p:cNvSpPr>
          <p:nvPr/>
        </p:nvSpPr>
        <p:spPr bwMode="auto">
          <a:xfrm flipH="1">
            <a:off x="1752600" y="3733800"/>
            <a:ext cx="11430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51" name="Rectangle 25"/>
          <p:cNvSpPr>
            <a:spLocks noChangeArrowheads="1"/>
          </p:cNvSpPr>
          <p:nvPr/>
        </p:nvSpPr>
        <p:spPr bwMode="auto">
          <a:xfrm>
            <a:off x="304800" y="3886200"/>
            <a:ext cx="15367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400">
                <a:solidFill>
                  <a:srgbClr val="42B200"/>
                </a:solidFill>
              </a:rPr>
              <a:t>$   873.44</a:t>
            </a:r>
          </a:p>
        </p:txBody>
      </p:sp>
      <p:sp>
        <p:nvSpPr>
          <p:cNvPr id="48152" name="Line 26"/>
          <p:cNvSpPr>
            <a:spLocks noChangeShapeType="1"/>
          </p:cNvSpPr>
          <p:nvPr/>
        </p:nvSpPr>
        <p:spPr bwMode="auto">
          <a:xfrm flipH="1">
            <a:off x="1752600" y="4114800"/>
            <a:ext cx="1066800"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53" name="Rectangle 27"/>
          <p:cNvSpPr>
            <a:spLocks noChangeArrowheads="1"/>
          </p:cNvSpPr>
          <p:nvPr/>
        </p:nvSpPr>
        <p:spPr bwMode="auto">
          <a:xfrm>
            <a:off x="1676400" y="1752600"/>
            <a:ext cx="59197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2000" u="sng"/>
              <a:t>Cash flows occur at the beginning of the period</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endParaRPr lang="en-US"/>
          </a:p>
        </p:txBody>
      </p:sp>
      <p:pic>
        <p:nvPicPr>
          <p:cNvPr id="49155" name="Content Placeholder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46113" y="2057400"/>
            <a:ext cx="8116887" cy="2035175"/>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228600" y="1905000"/>
            <a:ext cx="8763000" cy="4495800"/>
          </a:xfrm>
          <a:noFill/>
        </p:spPr>
        <p:txBody>
          <a:bodyPr/>
          <a:lstStyle/>
          <a:p>
            <a:pPr marL="685800" indent="-685800">
              <a:lnSpc>
                <a:spcPct val="90000"/>
              </a:lnSpc>
              <a:buFont typeface="Monotype Sorts" pitchFamily="2" charset="2"/>
              <a:buNone/>
            </a:pPr>
            <a:r>
              <a:rPr lang="en-US" altLang="en-US" sz="2800" smtClean="0"/>
              <a:t>1.  Read problem thoroughly</a:t>
            </a:r>
          </a:p>
          <a:p>
            <a:pPr marL="685800" indent="-685800">
              <a:lnSpc>
                <a:spcPct val="90000"/>
              </a:lnSpc>
              <a:buFont typeface="Monotype Sorts" pitchFamily="2" charset="2"/>
              <a:buNone/>
            </a:pPr>
            <a:r>
              <a:rPr lang="en-US" altLang="en-US" sz="2800" smtClean="0"/>
              <a:t>2.  Determine if it is a PV or FV problem</a:t>
            </a:r>
          </a:p>
          <a:p>
            <a:pPr marL="685800" indent="-685800">
              <a:lnSpc>
                <a:spcPct val="90000"/>
              </a:lnSpc>
              <a:buFont typeface="Monotype Sorts" pitchFamily="2" charset="2"/>
              <a:buNone/>
            </a:pPr>
            <a:r>
              <a:rPr lang="en-US" altLang="en-US" sz="2800" smtClean="0"/>
              <a:t>3.  Create a time line</a:t>
            </a:r>
          </a:p>
          <a:p>
            <a:pPr marL="685800" indent="-685800">
              <a:lnSpc>
                <a:spcPct val="90000"/>
              </a:lnSpc>
              <a:buFont typeface="Monotype Sorts" pitchFamily="2" charset="2"/>
              <a:buNone/>
            </a:pPr>
            <a:r>
              <a:rPr lang="en-US" altLang="en-US" sz="2800" smtClean="0"/>
              <a:t>4.  Put cash flows and arrows on time line</a:t>
            </a:r>
          </a:p>
          <a:p>
            <a:pPr marL="685800" indent="-685800">
              <a:lnSpc>
                <a:spcPct val="90000"/>
              </a:lnSpc>
              <a:buFont typeface="Monotype Sorts" pitchFamily="2" charset="2"/>
              <a:buNone/>
            </a:pPr>
            <a:r>
              <a:rPr lang="en-US" altLang="en-US" sz="2800" smtClean="0"/>
              <a:t>5.  Determine if solution involves a single 	       	CF, annuity stream(s), or mixed flow</a:t>
            </a:r>
          </a:p>
          <a:p>
            <a:pPr marL="685800" indent="-685800">
              <a:lnSpc>
                <a:spcPct val="90000"/>
              </a:lnSpc>
              <a:buFont typeface="Monotype Sorts" pitchFamily="2" charset="2"/>
              <a:buNone/>
            </a:pPr>
            <a:r>
              <a:rPr lang="en-US" altLang="en-US" sz="2800" smtClean="0"/>
              <a:t>6.  Solve the problem</a:t>
            </a:r>
          </a:p>
          <a:p>
            <a:pPr marL="685800" indent="-685800">
              <a:lnSpc>
                <a:spcPct val="90000"/>
              </a:lnSpc>
              <a:buFont typeface="Monotype Sorts" pitchFamily="2" charset="2"/>
              <a:buNone/>
            </a:pPr>
            <a:r>
              <a:rPr lang="en-US" altLang="en-US" sz="2800" smtClean="0"/>
              <a:t>7.  Check with financial calculator (optional)</a:t>
            </a:r>
          </a:p>
        </p:txBody>
      </p:sp>
      <p:sp>
        <p:nvSpPr>
          <p:cNvPr id="50179" name="Line 3"/>
          <p:cNvSpPr>
            <a:spLocks noChangeShapeType="1"/>
          </p:cNvSpPr>
          <p:nvPr/>
        </p:nvSpPr>
        <p:spPr bwMode="auto">
          <a:xfrm>
            <a:off x="1905000" y="1676400"/>
            <a:ext cx="61722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2" name="Rectangle 4"/>
          <p:cNvSpPr>
            <a:spLocks noGrp="1" noChangeArrowheads="1"/>
          </p:cNvSpPr>
          <p:nvPr>
            <p:ph type="title"/>
          </p:nvPr>
        </p:nvSpPr>
        <p:spPr>
          <a:xfrm>
            <a:off x="1676400" y="76200"/>
            <a:ext cx="6629400" cy="1676400"/>
          </a:xfrm>
          <a:effectLst>
            <a:outerShdw dist="71842" dir="2700000" algn="ctr" rotWithShape="0">
              <a:schemeClr val="bg2"/>
            </a:outerShdw>
          </a:effectLst>
        </p:spPr>
        <p:txBody>
          <a:bodyPr/>
          <a:lstStyle/>
          <a:p>
            <a:pPr>
              <a:defRPr/>
            </a:pPr>
            <a:r>
              <a:rPr lang="en-US" sz="3900" b="1"/>
              <a:t>Steps to Solve Time Value of Money Problems</a:t>
            </a:r>
          </a:p>
        </p:txBody>
      </p:sp>
      <p:sp>
        <p:nvSpPr>
          <p:cNvPr id="50181" name="Line 5"/>
          <p:cNvSpPr>
            <a:spLocks noChangeShapeType="1"/>
          </p:cNvSpPr>
          <p:nvPr/>
        </p:nvSpPr>
        <p:spPr bwMode="auto">
          <a:xfrm>
            <a:off x="1828800" y="1600200"/>
            <a:ext cx="61722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wipe(left)">
                                      <p:cBhvr>
                                        <p:cTn id="7" dur="500"/>
                                        <p:tgtEl>
                                          <p:spTgt spid="481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0">
                                            <p:txEl>
                                              <p:pRg st="1" end="1"/>
                                            </p:txEl>
                                          </p:spTgt>
                                        </p:tgtEl>
                                        <p:attrNameLst>
                                          <p:attrName>style.visibility</p:attrName>
                                        </p:attrNameLst>
                                      </p:cBhvr>
                                      <p:to>
                                        <p:strVal val="visible"/>
                                      </p:to>
                                    </p:set>
                                    <p:animEffect transition="in" filter="wipe(left)">
                                      <p:cBhvr>
                                        <p:cTn id="12" dur="500"/>
                                        <p:tgtEl>
                                          <p:spTgt spid="481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0">
                                            <p:txEl>
                                              <p:pRg st="2" end="2"/>
                                            </p:txEl>
                                          </p:spTgt>
                                        </p:tgtEl>
                                        <p:attrNameLst>
                                          <p:attrName>style.visibility</p:attrName>
                                        </p:attrNameLst>
                                      </p:cBhvr>
                                      <p:to>
                                        <p:strVal val="visible"/>
                                      </p:to>
                                    </p:set>
                                    <p:animEffect transition="in" filter="wipe(left)">
                                      <p:cBhvr>
                                        <p:cTn id="17" dur="500"/>
                                        <p:tgtEl>
                                          <p:spTgt spid="481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0">
                                            <p:txEl>
                                              <p:pRg st="3" end="3"/>
                                            </p:txEl>
                                          </p:spTgt>
                                        </p:tgtEl>
                                        <p:attrNameLst>
                                          <p:attrName>style.visibility</p:attrName>
                                        </p:attrNameLst>
                                      </p:cBhvr>
                                      <p:to>
                                        <p:strVal val="visible"/>
                                      </p:to>
                                    </p:set>
                                    <p:animEffect transition="in" filter="wipe(left)">
                                      <p:cBhvr>
                                        <p:cTn id="22" dur="500"/>
                                        <p:tgtEl>
                                          <p:spTgt spid="481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0">
                                            <p:txEl>
                                              <p:pRg st="4" end="4"/>
                                            </p:txEl>
                                          </p:spTgt>
                                        </p:tgtEl>
                                        <p:attrNameLst>
                                          <p:attrName>style.visibility</p:attrName>
                                        </p:attrNameLst>
                                      </p:cBhvr>
                                      <p:to>
                                        <p:strVal val="visible"/>
                                      </p:to>
                                    </p:set>
                                    <p:animEffect transition="in" filter="wipe(left)">
                                      <p:cBhvr>
                                        <p:cTn id="27" dur="500"/>
                                        <p:tgtEl>
                                          <p:spTgt spid="481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30">
                                            <p:txEl>
                                              <p:pRg st="5" end="5"/>
                                            </p:txEl>
                                          </p:spTgt>
                                        </p:tgtEl>
                                        <p:attrNameLst>
                                          <p:attrName>style.visibility</p:attrName>
                                        </p:attrNameLst>
                                      </p:cBhvr>
                                      <p:to>
                                        <p:strVal val="visible"/>
                                      </p:to>
                                    </p:set>
                                    <p:animEffect transition="in" filter="wipe(left)">
                                      <p:cBhvr>
                                        <p:cTn id="32" dur="500"/>
                                        <p:tgtEl>
                                          <p:spTgt spid="481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130">
                                            <p:txEl>
                                              <p:pRg st="6" end="6"/>
                                            </p:txEl>
                                          </p:spTgt>
                                        </p:tgtEl>
                                        <p:attrNameLst>
                                          <p:attrName>style.visibility</p:attrName>
                                        </p:attrNameLst>
                                      </p:cBhvr>
                                      <p:to>
                                        <p:strVal val="visible"/>
                                      </p:to>
                                    </p:set>
                                    <p:animEffect transition="in" filter="wipe(left)">
                                      <p:cBhvr>
                                        <p:cTn id="37" dur="500"/>
                                        <p:tgtEl>
                                          <p:spTgt spid="481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5-19</a:t>
            </a:r>
          </a:p>
        </p:txBody>
      </p:sp>
      <p:sp>
        <p:nvSpPr>
          <p:cNvPr id="3" name="Content Placeholder 2"/>
          <p:cNvSpPr>
            <a:spLocks noGrp="1"/>
          </p:cNvSpPr>
          <p:nvPr>
            <p:ph idx="1"/>
          </p:nvPr>
        </p:nvSpPr>
        <p:spPr/>
        <p:txBody>
          <a:bodyPr/>
          <a:lstStyle/>
          <a:p>
            <a:pPr>
              <a:defRPr/>
            </a:pPr>
            <a:r>
              <a:rPr lang="en-US" dirty="0"/>
              <a:t>26       10%					  65</a:t>
            </a:r>
          </a:p>
          <a:p>
            <a:pPr marL="0" indent="0">
              <a:buFont typeface="Monotype Sorts" pitchFamily="2" charset="2"/>
              <a:buNone/>
              <a:defRPr/>
            </a:pPr>
            <a:r>
              <a:rPr lang="en-US" sz="2800" dirty="0"/>
              <a:t>    0	    1		2        	3 ……….	    </a:t>
            </a:r>
            <a:r>
              <a:rPr lang="en-US" sz="2800"/>
              <a:t>39</a:t>
            </a:r>
            <a:endParaRPr lang="en-US" sz="2800" dirty="0"/>
          </a:p>
          <a:p>
            <a:pPr marL="0" indent="0">
              <a:buFont typeface="Monotype Sorts" pitchFamily="2" charset="2"/>
              <a:buNone/>
              <a:defRPr/>
            </a:pPr>
            <a:r>
              <a:rPr lang="en-US" sz="2800" dirty="0"/>
              <a:t>	8,000 	8,000      8000……….	     ? </a:t>
            </a:r>
          </a:p>
          <a:p>
            <a:pPr marL="0" indent="0">
              <a:buFont typeface="Monotype Sorts" pitchFamily="2" charset="2"/>
              <a:buNone/>
              <a:defRPr/>
            </a:pPr>
            <a:r>
              <a:rPr lang="en-US" sz="2800" dirty="0"/>
              <a:t>FVA = PMT </a:t>
            </a:r>
            <a:r>
              <a:rPr lang="en-US" sz="2800" u="sng" dirty="0"/>
              <a:t>[ (1+i)</a:t>
            </a:r>
            <a:r>
              <a:rPr lang="en-US" sz="2800" u="sng" baseline="30000" dirty="0"/>
              <a:t>n</a:t>
            </a:r>
            <a:r>
              <a:rPr lang="en-US" sz="2800" u="sng" dirty="0"/>
              <a:t> – 1]</a:t>
            </a:r>
          </a:p>
          <a:p>
            <a:pPr marL="0" indent="0">
              <a:buFont typeface="Monotype Sorts" pitchFamily="2" charset="2"/>
              <a:buNone/>
              <a:defRPr/>
            </a:pPr>
            <a:r>
              <a:rPr lang="en-US" sz="2800" dirty="0"/>
              <a:t>			</a:t>
            </a:r>
            <a:r>
              <a:rPr lang="en-US" sz="2800" dirty="0" err="1"/>
              <a:t>i</a:t>
            </a:r>
            <a:endParaRPr lang="en-US" sz="2800" dirty="0"/>
          </a:p>
          <a:p>
            <a:pPr marL="0" indent="0">
              <a:buFont typeface="Monotype Sorts" pitchFamily="2" charset="2"/>
              <a:buNone/>
              <a:defRPr/>
            </a:pPr>
            <a:r>
              <a:rPr lang="en-US" sz="2800" dirty="0"/>
              <a:t>FVA = 8000 [ (1.1)</a:t>
            </a:r>
            <a:r>
              <a:rPr lang="en-US" sz="2800" baseline="30000" dirty="0"/>
              <a:t>39</a:t>
            </a:r>
            <a:r>
              <a:rPr lang="en-US" sz="2800" dirty="0"/>
              <a:t> -1 ] / 0.10</a:t>
            </a:r>
          </a:p>
          <a:p>
            <a:pPr marL="0" indent="0">
              <a:buFont typeface="Monotype Sorts" pitchFamily="2" charset="2"/>
              <a:buNone/>
              <a:defRPr/>
            </a:pPr>
            <a:r>
              <a:rPr lang="en-US" sz="2800" dirty="0"/>
              <a:t>FVA = 3,211,582.22</a:t>
            </a:r>
          </a:p>
          <a:p>
            <a:pPr marL="0" indent="0">
              <a:buFont typeface="Monotype Sorts" pitchFamily="2" charset="2"/>
              <a:buNone/>
              <a:defRPr/>
            </a:pPr>
            <a:r>
              <a:rPr lang="en-US" sz="2800" dirty="0"/>
              <a:t>B ) 5221126.08</a:t>
            </a:r>
          </a:p>
          <a:p>
            <a:pPr marL="0" indent="0">
              <a:buFont typeface="Monotype Sorts" pitchFamily="2" charset="2"/>
              <a:buNone/>
              <a:defRPr/>
            </a:pPr>
            <a:endParaRPr lang="en-US" dirty="0"/>
          </a:p>
        </p:txBody>
      </p:sp>
      <p:grpSp>
        <p:nvGrpSpPr>
          <p:cNvPr id="35844" name="Group 5"/>
          <p:cNvGrpSpPr>
            <a:grpSpLocks/>
          </p:cNvGrpSpPr>
          <p:nvPr/>
        </p:nvGrpSpPr>
        <p:grpSpPr bwMode="auto">
          <a:xfrm>
            <a:off x="1296988" y="2636838"/>
            <a:ext cx="6465887" cy="427037"/>
            <a:chOff x="1297045" y="2637511"/>
            <a:chExt cx="6465240" cy="425880"/>
          </a:xfrm>
        </p:grpSpPr>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297045" y="2713471"/>
                <a:ext cx="360" cy="349920"/>
              </p14:xfrm>
            </p:contentPart>
          </mc:Choice>
          <mc:Fallback>
            <p:pic>
              <p:nvPicPr>
                <p:cNvPr id="4" name="Ink 3"/>
                <p:cNvPicPr/>
                <p:nvPr/>
              </p:nvPicPr>
              <p:blipFill>
                <a:blip r:embed="rId3"/>
                <a:stretch>
                  <a:fillRect/>
                </a:stretch>
              </p:blipFill>
              <p:spPr>
                <a:xfrm>
                  <a:off x="1288045" y="2704499"/>
                  <a:ext cx="18360" cy="367865"/>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297045" y="2637511"/>
                <a:ext cx="6465240" cy="309240"/>
              </p14:xfrm>
            </p:contentPart>
          </mc:Choice>
          <mc:Fallback>
            <p:pic>
              <p:nvPicPr>
                <p:cNvPr id="5" name="Ink 4"/>
                <p:cNvPicPr/>
                <p:nvPr/>
              </p:nvPicPr>
              <p:blipFill>
                <a:blip r:embed="rId5"/>
                <a:stretch>
                  <a:fillRect/>
                </a:stretch>
              </p:blipFill>
              <p:spPr>
                <a:xfrm>
                  <a:off x="1288046" y="2628532"/>
                  <a:ext cx="6483238" cy="327198"/>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2182285" y="2698351"/>
              <a:ext cx="360" cy="205560"/>
            </p14:xfrm>
          </p:contentPart>
        </mc:Choice>
        <mc:Fallback>
          <p:pic>
            <p:nvPicPr>
              <p:cNvPr id="7" name="Ink 6"/>
              <p:cNvPicPr/>
              <p:nvPr/>
            </p:nvPicPr>
            <p:blipFill>
              <a:blip r:embed="rId7"/>
              <a:stretch>
                <a:fillRect/>
              </a:stretch>
            </p:blipFill>
            <p:spPr>
              <a:xfrm>
                <a:off x="2173285" y="2689335"/>
                <a:ext cx="18360" cy="22359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p14:cNvContentPartPr/>
              <p14:nvPr/>
            </p14:nvContentPartPr>
            <p14:xfrm>
              <a:off x="3657205" y="2713471"/>
              <a:ext cx="360" cy="234720"/>
            </p14:xfrm>
          </p:contentPart>
        </mc:Choice>
        <mc:Fallback>
          <p:pic>
            <p:nvPicPr>
              <p:cNvPr id="8" name="Ink 7"/>
              <p:cNvPicPr/>
              <p:nvPr/>
            </p:nvPicPr>
            <p:blipFill>
              <a:blip r:embed="rId9"/>
              <a:stretch>
                <a:fillRect/>
              </a:stretch>
            </p:blipFill>
            <p:spPr>
              <a:xfrm>
                <a:off x="3648205" y="2704457"/>
                <a:ext cx="18360" cy="25274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p14:cNvContentPartPr/>
              <p14:nvPr/>
            </p14:nvContentPartPr>
            <p14:xfrm>
              <a:off x="1901845" y="5884293"/>
              <a:ext cx="360" cy="360"/>
            </p14:xfrm>
          </p:contentPart>
        </mc:Choice>
        <mc:Fallback>
          <p:pic>
            <p:nvPicPr>
              <p:cNvPr id="9" name="Ink 8"/>
              <p:cNvPicPr/>
              <p:nvPr/>
            </p:nvPicPr>
            <p:blipFill>
              <a:blip r:embed="rId11"/>
              <a:stretch>
                <a:fillRect/>
              </a:stretch>
            </p:blipFill>
            <p:spPr>
              <a:xfrm>
                <a:off x="1892845" y="5875293"/>
                <a:ext cx="18360" cy="18360"/>
              </a:xfrm>
              <a:prstGeom prst="rect">
                <a:avLst/>
              </a:prstGeom>
            </p:spPr>
          </p:pic>
        </mc:Fallback>
      </mc:AlternateContent>
      <p:pic>
        <p:nvPicPr>
          <p:cNvPr id="51208"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0"/>
            <a:ext cx="88392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841375"/>
            <a:ext cx="7162800" cy="1430338"/>
          </a:xfrm>
        </p:spPr>
        <p:txBody>
          <a:bodyPr rtlCol="0">
            <a:normAutofit fontScale="90000"/>
          </a:bodyPr>
          <a:lstStyle/>
          <a:p>
            <a:pPr eaLnBrk="1" fontAlgn="auto" hangingPunct="1">
              <a:spcAft>
                <a:spcPts val="0"/>
              </a:spcAft>
              <a:defRPr/>
            </a:pPr>
            <a:r>
              <a:rPr lang="en-US" sz="1350" dirty="0">
                <a:solidFill>
                  <a:srgbClr val="242021"/>
                </a:solidFill>
                <a:latin typeface="PalatinoLTStd-Roman"/>
              </a:rPr>
              <a:t/>
            </a:r>
            <a:br>
              <a:rPr lang="en-US" sz="1350" dirty="0">
                <a:solidFill>
                  <a:srgbClr val="242021"/>
                </a:solidFill>
                <a:latin typeface="PalatinoLTStd-Roman"/>
              </a:rPr>
            </a:br>
            <a:r>
              <a:rPr lang="en-US" sz="1350" dirty="0">
                <a:solidFill>
                  <a:srgbClr val="242021"/>
                </a:solidFill>
                <a:latin typeface="PalatinoLTStd-Roman"/>
              </a:rPr>
              <a:t/>
            </a:r>
            <a:br>
              <a:rPr lang="en-US" sz="1350" dirty="0">
                <a:solidFill>
                  <a:srgbClr val="242021"/>
                </a:solidFill>
                <a:latin typeface="PalatinoLTStd-Roman"/>
              </a:rPr>
            </a:br>
            <a:r>
              <a:rPr lang="en-US" sz="1350" dirty="0">
                <a:solidFill>
                  <a:srgbClr val="242021"/>
                </a:solidFill>
                <a:latin typeface="PalatinoLTStd-Roman"/>
              </a:rPr>
              <a:t/>
            </a:r>
            <a:br>
              <a:rPr lang="en-US" sz="1350" dirty="0">
                <a:solidFill>
                  <a:srgbClr val="242021"/>
                </a:solidFill>
                <a:latin typeface="PalatinoLTStd-Roman"/>
              </a:rPr>
            </a:br>
            <a:r>
              <a:rPr lang="en-US" sz="1350" dirty="0">
                <a:solidFill>
                  <a:srgbClr val="242021"/>
                </a:solidFill>
                <a:latin typeface="PalatinoLTStd-Roman"/>
              </a:rPr>
              <a:t/>
            </a:r>
            <a:br>
              <a:rPr lang="en-US" sz="1350" dirty="0">
                <a:solidFill>
                  <a:srgbClr val="242021"/>
                </a:solidFill>
                <a:latin typeface="PalatinoLTStd-Roman"/>
              </a:rPr>
            </a:br>
            <a:r>
              <a:rPr lang="en-US" sz="2200" dirty="0">
                <a:solidFill>
                  <a:srgbClr val="242021"/>
                </a:solidFill>
                <a:latin typeface="PalatinoLTStd-Roman"/>
              </a:rPr>
              <a:t>5-19 (C) She expects to live for 20 years if she retires at 65 and for 15 years if she retires at 70. If her investments continue to earn the same rate, how much will she be able to withdraw at the end of each year after retirement at each retirement age?</a:t>
            </a:r>
            <a:r>
              <a:rPr lang="en-US" sz="4900" dirty="0"/>
              <a:t> </a:t>
            </a:r>
            <a:br>
              <a:rPr lang="en-US" sz="4900" dirty="0"/>
            </a:br>
            <a:endParaRPr lang="en-US" dirty="0"/>
          </a:p>
        </p:txBody>
      </p:sp>
      <p:sp>
        <p:nvSpPr>
          <p:cNvPr id="3" name="Content Placeholder 2"/>
          <p:cNvSpPr>
            <a:spLocks noGrp="1"/>
          </p:cNvSpPr>
          <p:nvPr>
            <p:ph idx="1"/>
          </p:nvPr>
        </p:nvSpPr>
        <p:spPr>
          <a:xfrm>
            <a:off x="756634" y="2635142"/>
            <a:ext cx="7244366" cy="3308457"/>
          </a:xfrm>
          <a:extLst/>
        </p:spPr>
        <p:txBody>
          <a:bodyPr rtlCol="0">
            <a:normAutofit fontScale="85000" lnSpcReduction="20000"/>
          </a:bodyPr>
          <a:lstStyle/>
          <a:p>
            <a:pPr marL="0" indent="0" eaLnBrk="1" fontAlgn="auto" hangingPunct="1">
              <a:spcAft>
                <a:spcPts val="0"/>
              </a:spcAft>
              <a:buFont typeface="Arial" panose="020B0604020202020204" pitchFamily="34" charset="0"/>
              <a:buNone/>
              <a:defRPr/>
            </a:pPr>
            <a:endParaRPr lang="en-US" dirty="0"/>
          </a:p>
          <a:p>
            <a:pPr marL="0" indent="0" eaLnBrk="1" fontAlgn="auto" hangingPunct="1">
              <a:spcAft>
                <a:spcPts val="0"/>
              </a:spcAft>
              <a:buFont typeface="Arial" panose="020B0604020202020204" pitchFamily="34" charset="0"/>
              <a:buNone/>
              <a:defRPr/>
            </a:pPr>
            <a:r>
              <a:rPr lang="en-US" dirty="0"/>
              <a:t>	26		 10% 	          65	10%	    		85</a:t>
            </a:r>
          </a:p>
          <a:p>
            <a:pPr marL="0" indent="0" eaLnBrk="1" fontAlgn="auto" hangingPunct="1">
              <a:spcAft>
                <a:spcPts val="0"/>
              </a:spcAft>
              <a:buFont typeface="Arial" panose="020B0604020202020204" pitchFamily="34" charset="0"/>
              <a:buNone/>
              <a:defRPr/>
            </a:pPr>
            <a:endParaRPr lang="en-US" dirty="0"/>
          </a:p>
          <a:p>
            <a:pPr marL="0" indent="0" eaLnBrk="1" fontAlgn="auto" hangingPunct="1">
              <a:spcAft>
                <a:spcPts val="0"/>
              </a:spcAft>
              <a:buFont typeface="Arial" panose="020B0604020202020204" pitchFamily="34" charset="0"/>
              <a:buNone/>
              <a:defRPr/>
            </a:pPr>
            <a:r>
              <a:rPr lang="en-US" dirty="0"/>
              <a:t>		0	1        2      3 …………</a:t>
            </a:r>
          </a:p>
          <a:p>
            <a:pPr marL="0" indent="0" eaLnBrk="1" fontAlgn="auto" hangingPunct="1">
              <a:spcAft>
                <a:spcPts val="0"/>
              </a:spcAft>
              <a:buFont typeface="Arial" panose="020B0604020202020204" pitchFamily="34" charset="0"/>
              <a:buNone/>
              <a:defRPr/>
            </a:pPr>
            <a:r>
              <a:rPr lang="en-US" dirty="0"/>
              <a:t>			</a:t>
            </a:r>
            <a:r>
              <a:rPr lang="en-US" sz="1500" dirty="0"/>
              <a:t>8000    8000    8000 ……</a:t>
            </a:r>
          </a:p>
          <a:p>
            <a:pPr marL="0" indent="0" eaLnBrk="1" fontAlgn="auto" hangingPunct="1">
              <a:spcAft>
                <a:spcPts val="0"/>
              </a:spcAft>
              <a:buFont typeface="Arial" panose="020B0604020202020204" pitchFamily="34" charset="0"/>
              <a:buNone/>
              <a:defRPr/>
            </a:pPr>
            <a:r>
              <a:rPr lang="en-US" sz="1500" dirty="0"/>
              <a:t>	</a:t>
            </a:r>
            <a:r>
              <a:rPr lang="en-US" sz="1800" dirty="0"/>
              <a:t>			   </a:t>
            </a:r>
            <a:r>
              <a:rPr lang="en-US" sz="2800" dirty="0"/>
              <a:t>3,211,582.22</a:t>
            </a:r>
            <a:r>
              <a:rPr lang="en-US" sz="1800" dirty="0"/>
              <a:t> </a:t>
            </a:r>
            <a:r>
              <a:rPr lang="en-US" dirty="0"/>
              <a:t>		</a:t>
            </a:r>
          </a:p>
          <a:p>
            <a:pPr eaLnBrk="1" fontAlgn="auto" hangingPunct="1">
              <a:spcAft>
                <a:spcPts val="0"/>
              </a:spcAft>
              <a:defRPr/>
            </a:pPr>
            <a:r>
              <a:rPr lang="en-US" sz="2300" dirty="0"/>
              <a:t>PVA = PMT  </a:t>
            </a:r>
            <a:r>
              <a:rPr lang="en-US" sz="2300" u="sng" dirty="0">
                <a:highlight>
                  <a:srgbClr val="FFFF00"/>
                </a:highlight>
              </a:rPr>
              <a:t>[1- (1/(1+i)</a:t>
            </a:r>
            <a:r>
              <a:rPr lang="en-US" sz="2300" u="sng" baseline="30000" dirty="0">
                <a:highlight>
                  <a:srgbClr val="FFFF00"/>
                </a:highlight>
              </a:rPr>
              <a:t>n</a:t>
            </a:r>
            <a:r>
              <a:rPr lang="en-US" sz="2300" u="sng" dirty="0">
                <a:highlight>
                  <a:srgbClr val="FFFF00"/>
                </a:highlight>
              </a:rPr>
              <a:t>] </a:t>
            </a:r>
          </a:p>
          <a:p>
            <a:pPr marL="0" indent="0" eaLnBrk="1" fontAlgn="auto" hangingPunct="1">
              <a:spcAft>
                <a:spcPts val="0"/>
              </a:spcAft>
              <a:buFont typeface="Arial" panose="020B0604020202020204" pitchFamily="34" charset="0"/>
              <a:buNone/>
              <a:defRPr/>
            </a:pPr>
            <a:r>
              <a:rPr lang="en-US" sz="2300" dirty="0"/>
              <a:t>		     </a:t>
            </a:r>
            <a:r>
              <a:rPr lang="en-US" sz="2300" dirty="0" err="1">
                <a:highlight>
                  <a:srgbClr val="FFFF00"/>
                </a:highlight>
              </a:rPr>
              <a:t>i</a:t>
            </a:r>
            <a:endParaRPr lang="en-US" sz="2300" dirty="0">
              <a:highlight>
                <a:srgbClr val="FFFF00"/>
              </a:highlight>
            </a:endParaRPr>
          </a:p>
          <a:p>
            <a:pPr marL="0" indent="0" eaLnBrk="1" fontAlgn="auto" hangingPunct="1">
              <a:spcAft>
                <a:spcPts val="0"/>
              </a:spcAft>
              <a:buFont typeface="Arial" panose="020B0604020202020204" pitchFamily="34" charset="0"/>
              <a:buNone/>
              <a:defRPr/>
            </a:pPr>
            <a:r>
              <a:rPr lang="en-US" sz="2300" dirty="0">
                <a:highlight>
                  <a:srgbClr val="FFFF00"/>
                </a:highlight>
              </a:rPr>
              <a:t>3211582.22 = PMT ( 8.5136)</a:t>
            </a:r>
          </a:p>
          <a:p>
            <a:pPr marL="0" indent="0" eaLnBrk="1" fontAlgn="auto" hangingPunct="1">
              <a:spcAft>
                <a:spcPts val="0"/>
              </a:spcAft>
              <a:buFont typeface="Arial" panose="020B0604020202020204" pitchFamily="34" charset="0"/>
              <a:buNone/>
              <a:defRPr/>
            </a:pPr>
            <a:r>
              <a:rPr lang="en-US" sz="3100" dirty="0"/>
              <a:t>PMT = 377,229</a:t>
            </a:r>
          </a:p>
          <a:p>
            <a:pPr marL="0" indent="0" eaLnBrk="1" fontAlgn="auto" hangingPunct="1">
              <a:spcAft>
                <a:spcPts val="0"/>
              </a:spcAft>
              <a:buFont typeface="Arial" panose="020B0604020202020204" pitchFamily="34" charset="0"/>
              <a:buNone/>
              <a:defRPr/>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816894" y="3113483"/>
              <a:ext cx="12150" cy="197640"/>
            </p14:xfrm>
          </p:contentPart>
        </mc:Choice>
        <mc:Fallback>
          <p:pic>
            <p:nvPicPr>
              <p:cNvPr id="4" name="Ink 3"/>
              <p:cNvPicPr/>
              <p:nvPr/>
            </p:nvPicPr>
            <p:blipFill>
              <a:blip r:embed="rId3"/>
              <a:stretch>
                <a:fillRect/>
              </a:stretch>
            </p:blipFill>
            <p:spPr>
              <a:xfrm>
                <a:off x="1807960" y="3104483"/>
                <a:ext cx="30018"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817434" y="3124013"/>
              <a:ext cx="2603610" cy="155250"/>
            </p14:xfrm>
          </p:contentPart>
        </mc:Choice>
        <mc:Fallback>
          <p:pic>
            <p:nvPicPr>
              <p:cNvPr id="5" name="Ink 4"/>
              <p:cNvPicPr/>
              <p:nvPr/>
            </p:nvPicPr>
            <p:blipFill>
              <a:blip r:embed="rId5"/>
              <a:stretch>
                <a:fillRect/>
              </a:stretch>
            </p:blipFill>
            <p:spPr>
              <a:xfrm>
                <a:off x="1808434" y="3115008"/>
                <a:ext cx="2621611" cy="1732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4461274" y="2560523"/>
              <a:ext cx="270" cy="270"/>
            </p14:xfrm>
          </p:contentPart>
        </mc:Choice>
        <mc:Fallback>
          <p:pic>
            <p:nvPicPr>
              <p:cNvPr id="6" name="Ink 5"/>
              <p:cNvPicPr/>
              <p:nvPr/>
            </p:nvPicPr>
            <p:blipFill>
              <a:blip r:embed="rId7"/>
              <a:stretch>
                <a:fillRect/>
              </a:stretch>
            </p:blipFill>
            <p:spPr>
              <a:xfrm>
                <a:off x="4454524" y="2553773"/>
                <a:ext cx="13770" cy="1377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4427794" y="3124283"/>
              <a:ext cx="2802060" cy="209790"/>
            </p14:xfrm>
          </p:contentPart>
        </mc:Choice>
        <mc:Fallback>
          <p:pic>
            <p:nvPicPr>
              <p:cNvPr id="7" name="Ink 6"/>
              <p:cNvPicPr/>
              <p:nvPr/>
            </p:nvPicPr>
            <p:blipFill>
              <a:blip r:embed="rId9"/>
              <a:stretch>
                <a:fillRect/>
              </a:stretch>
            </p:blipFill>
            <p:spPr>
              <a:xfrm>
                <a:off x="4418795" y="3115271"/>
                <a:ext cx="2820059" cy="22781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p14:cNvContentPartPr/>
              <p14:nvPr/>
            </p14:nvContentPartPr>
            <p14:xfrm>
              <a:off x="1736704" y="3456383"/>
              <a:ext cx="84240" cy="169290"/>
            </p14:xfrm>
          </p:contentPart>
        </mc:Choice>
        <mc:Fallback>
          <p:pic>
            <p:nvPicPr>
              <p:cNvPr id="8" name="Ink 7"/>
              <p:cNvPicPr/>
              <p:nvPr/>
            </p:nvPicPr>
            <p:blipFill>
              <a:blip r:embed="rId11"/>
              <a:stretch>
                <a:fillRect/>
              </a:stretch>
            </p:blipFill>
            <p:spPr>
              <a:xfrm>
                <a:off x="1727704" y="3447378"/>
                <a:ext cx="102240" cy="1873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p14:cNvContentPartPr/>
              <p14:nvPr/>
            </p14:nvContentPartPr>
            <p14:xfrm>
              <a:off x="6241654" y="4186193"/>
              <a:ext cx="270" cy="270"/>
            </p14:xfrm>
          </p:contentPart>
        </mc:Choice>
        <mc:Fallback>
          <p:pic>
            <p:nvPicPr>
              <p:cNvPr id="9" name="Ink 8"/>
              <p:cNvPicPr/>
              <p:nvPr/>
            </p:nvPicPr>
            <p:blipFill>
              <a:blip r:embed="rId7"/>
              <a:stretch>
                <a:fillRect/>
              </a:stretch>
            </p:blipFill>
            <p:spPr>
              <a:xfrm>
                <a:off x="6234904" y="4179443"/>
                <a:ext cx="13770" cy="1377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p14:cNvContentPartPr/>
              <p14:nvPr/>
            </p14:nvContentPartPr>
            <p14:xfrm>
              <a:off x="4737484" y="3113483"/>
              <a:ext cx="270" cy="165780"/>
            </p14:xfrm>
          </p:contentPart>
        </mc:Choice>
        <mc:Fallback>
          <p:pic>
            <p:nvPicPr>
              <p:cNvPr id="10" name="Ink 9"/>
              <p:cNvPicPr/>
              <p:nvPr/>
            </p:nvPicPr>
            <p:blipFill>
              <a:blip r:embed="rId14"/>
              <a:stretch>
                <a:fillRect/>
              </a:stretch>
            </p:blipFill>
            <p:spPr>
              <a:xfrm>
                <a:off x="4730734" y="3104473"/>
                <a:ext cx="13770" cy="183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p14:cNvContentPartPr/>
              <p14:nvPr/>
            </p14:nvContentPartPr>
            <p14:xfrm>
              <a:off x="5677894" y="3135623"/>
              <a:ext cx="270" cy="75060"/>
            </p14:xfrm>
          </p:contentPart>
        </mc:Choice>
        <mc:Fallback>
          <p:pic>
            <p:nvPicPr>
              <p:cNvPr id="14" name="Ink 13"/>
              <p:cNvPicPr/>
              <p:nvPr/>
            </p:nvPicPr>
            <p:blipFill>
              <a:blip r:embed="rId16"/>
              <a:stretch>
                <a:fillRect/>
              </a:stretch>
            </p:blipFill>
            <p:spPr>
              <a:xfrm>
                <a:off x="5671144" y="3126645"/>
                <a:ext cx="13770" cy="93017"/>
              </a:xfrm>
              <a:prstGeom prst="rect">
                <a:avLst/>
              </a:prstGeom>
            </p:spPr>
          </p:pic>
        </mc:Fallback>
      </mc:AlternateContent>
      <p:grpSp>
        <p:nvGrpSpPr>
          <p:cNvPr id="52236" name="Group 24"/>
          <p:cNvGrpSpPr>
            <a:grpSpLocks/>
          </p:cNvGrpSpPr>
          <p:nvPr/>
        </p:nvGrpSpPr>
        <p:grpSpPr bwMode="auto">
          <a:xfrm>
            <a:off x="3656013" y="3333750"/>
            <a:ext cx="2027237" cy="1054100"/>
            <a:chOff x="3391885" y="3022711"/>
            <a:chExt cx="2702160" cy="1405440"/>
          </a:xfrm>
        </p:grpSpPr>
        <mc:AlternateContent xmlns:mc="http://schemas.openxmlformats.org/markup-compatibility/2006">
          <mc:Choice xmlns:p14="http://schemas.microsoft.com/office/powerpoint/2010/main" Requires="p14">
            <p:contentPart p14:bwMode="auto" r:id="rId17">
              <p14:nvContentPartPr>
                <p14:cNvPr id="11" name="Ink 10"/>
                <p14:cNvContentPartPr/>
                <p14:nvPr/>
              </p14:nvContentPartPr>
              <p14:xfrm>
                <a:off x="5249845" y="3037831"/>
                <a:ext cx="360" cy="190800"/>
              </p14:xfrm>
            </p:contentPart>
          </mc:Choice>
          <mc:Fallback>
            <p:pic>
              <p:nvPicPr>
                <p:cNvPr id="11" name="Ink 10"/>
                <p:cNvPicPr/>
                <p:nvPr/>
              </p:nvPicPr>
              <p:blipFill>
                <a:blip r:embed="rId18"/>
                <a:stretch>
                  <a:fillRect/>
                </a:stretch>
              </p:blipFill>
              <p:spPr>
                <a:xfrm>
                  <a:off x="5240845" y="3025816"/>
                  <a:ext cx="18360" cy="21483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p14:cNvContentPartPr/>
                <p14:nvPr/>
              </p14:nvContentPartPr>
              <p14:xfrm>
                <a:off x="5677885" y="3022711"/>
                <a:ext cx="360" cy="131400"/>
              </p14:xfrm>
            </p:contentPart>
          </mc:Choice>
          <mc:Fallback>
            <p:pic>
              <p:nvPicPr>
                <p:cNvPr id="12" name="Ink 11"/>
                <p:cNvPicPr/>
                <p:nvPr/>
              </p:nvPicPr>
              <p:blipFill>
                <a:blip r:embed="rId20"/>
                <a:stretch>
                  <a:fillRect/>
                </a:stretch>
              </p:blipFill>
              <p:spPr>
                <a:xfrm>
                  <a:off x="5668885" y="3010678"/>
                  <a:ext cx="18360" cy="155466"/>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p14:cNvContentPartPr/>
                <p14:nvPr/>
              </p14:nvContentPartPr>
              <p14:xfrm>
                <a:off x="4792645" y="3376231"/>
                <a:ext cx="86760" cy="160560"/>
              </p14:xfrm>
            </p:contentPart>
          </mc:Choice>
          <mc:Fallback>
            <p:pic>
              <p:nvPicPr>
                <p:cNvPr id="15" name="Ink 14"/>
                <p:cNvPicPr/>
                <p:nvPr/>
              </p:nvPicPr>
              <p:blipFill>
                <a:blip r:embed="rId22"/>
                <a:stretch>
                  <a:fillRect/>
                </a:stretch>
              </p:blipFill>
              <p:spPr>
                <a:xfrm>
                  <a:off x="4780662" y="3364213"/>
                  <a:ext cx="110727" cy="184596"/>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p14:cNvContentPartPr/>
                <p14:nvPr/>
              </p14:nvContentPartPr>
              <p14:xfrm>
                <a:off x="5205925" y="3390271"/>
                <a:ext cx="107280" cy="264600"/>
              </p14:xfrm>
            </p:contentPart>
          </mc:Choice>
          <mc:Fallback>
            <p:pic>
              <p:nvPicPr>
                <p:cNvPr id="16" name="Ink 15"/>
                <p:cNvPicPr/>
                <p:nvPr/>
              </p:nvPicPr>
              <p:blipFill>
                <a:blip r:embed="rId24"/>
                <a:stretch>
                  <a:fillRect/>
                </a:stretch>
              </p:blipFill>
              <p:spPr>
                <a:xfrm>
                  <a:off x="5193952" y="3378266"/>
                  <a:ext cx="131226" cy="288611"/>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p14:cNvContentPartPr/>
                <p14:nvPr/>
              </p14:nvContentPartPr>
              <p14:xfrm>
                <a:off x="5633245" y="3361111"/>
                <a:ext cx="122400" cy="254160"/>
              </p14:xfrm>
            </p:contentPart>
          </mc:Choice>
          <mc:Fallback>
            <p:pic>
              <p:nvPicPr>
                <p:cNvPr id="18" name="Ink 17"/>
                <p:cNvPicPr/>
                <p:nvPr/>
              </p:nvPicPr>
              <p:blipFill>
                <a:blip r:embed="rId26"/>
                <a:stretch>
                  <a:fillRect/>
                </a:stretch>
              </p:blipFill>
              <p:spPr>
                <a:xfrm>
                  <a:off x="5621198" y="3349100"/>
                  <a:ext cx="146494" cy="278183"/>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p14:cNvContentPartPr/>
                <p14:nvPr/>
              </p14:nvContentPartPr>
              <p14:xfrm>
                <a:off x="5983165" y="3349591"/>
                <a:ext cx="110880" cy="258840"/>
              </p14:xfrm>
            </p:contentPart>
          </mc:Choice>
          <mc:Fallback>
            <p:pic>
              <p:nvPicPr>
                <p:cNvPr id="19" name="Ink 18"/>
                <p:cNvPicPr/>
                <p:nvPr/>
              </p:nvPicPr>
              <p:blipFill>
                <a:blip r:embed="rId28"/>
                <a:stretch>
                  <a:fillRect/>
                </a:stretch>
              </p:blipFill>
              <p:spPr>
                <a:xfrm>
                  <a:off x="5971165" y="3337585"/>
                  <a:ext cx="134880" cy="282851"/>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Ink 20"/>
                <p14:cNvContentPartPr/>
                <p14:nvPr/>
              </p14:nvContentPartPr>
              <p14:xfrm>
                <a:off x="4365325" y="3037831"/>
                <a:ext cx="360" cy="928440"/>
              </p14:xfrm>
            </p:contentPart>
          </mc:Choice>
          <mc:Fallback>
            <p:pic>
              <p:nvPicPr>
                <p:cNvPr id="21" name="Ink 20"/>
                <p:cNvPicPr/>
                <p:nvPr/>
              </p:nvPicPr>
              <p:blipFill>
                <a:blip r:embed="rId30"/>
                <a:stretch>
                  <a:fillRect/>
                </a:stretch>
              </p:blipFill>
              <p:spPr>
                <a:xfrm>
                  <a:off x="4356325" y="3025829"/>
                  <a:ext cx="18360" cy="952443"/>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2" name="Ink 21"/>
                <p14:cNvContentPartPr/>
                <p14:nvPr/>
              </p14:nvContentPartPr>
              <p14:xfrm>
                <a:off x="3449845" y="3996151"/>
                <a:ext cx="2049840" cy="419760"/>
              </p14:xfrm>
            </p:contentPart>
          </mc:Choice>
          <mc:Fallback>
            <p:pic>
              <p:nvPicPr>
                <p:cNvPr id="22" name="Ink 21"/>
                <p:cNvPicPr/>
                <p:nvPr/>
              </p:nvPicPr>
              <p:blipFill>
                <a:blip r:embed="rId32"/>
                <a:stretch>
                  <a:fillRect/>
                </a:stretch>
              </p:blipFill>
              <p:spPr>
                <a:xfrm>
                  <a:off x="3437844" y="3984144"/>
                  <a:ext cx="2073843" cy="443774"/>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 name="Ink 23"/>
                <p14:cNvContentPartPr/>
                <p14:nvPr/>
              </p14:nvContentPartPr>
              <p14:xfrm>
                <a:off x="3391885" y="3934591"/>
                <a:ext cx="2363760" cy="493560"/>
              </p14:xfrm>
            </p:contentPart>
          </mc:Choice>
          <mc:Fallback>
            <p:pic>
              <p:nvPicPr>
                <p:cNvPr id="24" name="Ink 23"/>
                <p:cNvPicPr/>
                <p:nvPr/>
              </p:nvPicPr>
              <p:blipFill>
                <a:blip r:embed="rId34"/>
                <a:stretch>
                  <a:fillRect/>
                </a:stretch>
              </p:blipFill>
              <p:spPr>
                <a:xfrm>
                  <a:off x="3379884" y="3922588"/>
                  <a:ext cx="2387762" cy="517566"/>
                </a:xfrm>
                <a:prstGeom prst="rect">
                  <a:avLst/>
                </a:prstGeom>
              </p:spPr>
            </p:pic>
          </mc:Fallback>
        </mc:AlternateContent>
      </p:grpSp>
      <p:cxnSp>
        <p:nvCxnSpPr>
          <p:cNvPr id="17" name="Straight Arrow Connector 16"/>
          <p:cNvCxnSpPr/>
          <p:nvPr/>
        </p:nvCxnSpPr>
        <p:spPr>
          <a:xfrm flipH="1">
            <a:off x="1084263" y="4227513"/>
            <a:ext cx="2638425"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sp>
        <p:nvSpPr>
          <p:cNvPr id="3" name="Content Placeholder 2"/>
          <p:cNvSpPr>
            <a:spLocks noGrp="1"/>
          </p:cNvSpPr>
          <p:nvPr>
            <p:ph idx="1"/>
          </p:nvPr>
        </p:nvSpPr>
        <p:spPr>
          <a:xfrm>
            <a:off x="0" y="1952625"/>
            <a:ext cx="8934450" cy="4114800"/>
          </a:xfrm>
          <a:extLst/>
        </p:spPr>
        <p:txBody>
          <a:bodyPr/>
          <a:lstStyle/>
          <a:p>
            <a:pPr marL="457200" lvl="1" indent="0">
              <a:buFont typeface="Monotype Sorts" pitchFamily="2" charset="2"/>
              <a:buNone/>
              <a:defRPr/>
            </a:pPr>
            <a:r>
              <a:rPr lang="en-US" dirty="0"/>
              <a:t>	</a:t>
            </a:r>
            <a:r>
              <a:rPr lang="en-US" sz="2000" dirty="0"/>
              <a:t>0</a:t>
            </a:r>
            <a:r>
              <a:rPr lang="en-US" dirty="0"/>
              <a:t>					</a:t>
            </a:r>
          </a:p>
          <a:p>
            <a:pPr marL="457200" lvl="1" indent="0">
              <a:buFont typeface="Monotype Sorts" pitchFamily="2" charset="2"/>
              <a:buNone/>
              <a:defRPr/>
            </a:pPr>
            <a:r>
              <a:rPr lang="en-US" dirty="0"/>
              <a:t>	</a:t>
            </a:r>
            <a:r>
              <a:rPr lang="en-US" sz="1800" dirty="0">
                <a:highlight>
                  <a:srgbClr val="FFFF00"/>
                </a:highlight>
              </a:rPr>
              <a:t>62 </a:t>
            </a:r>
          </a:p>
          <a:p>
            <a:pPr marL="457200" lvl="1" indent="0">
              <a:buFont typeface="Monotype Sorts" pitchFamily="2" charset="2"/>
              <a:buNone/>
              <a:defRPr/>
            </a:pPr>
            <a:r>
              <a:rPr lang="en-US" sz="1800" dirty="0"/>
              <a:t>	0 	1 2 3 ……………………10        PVA = 9.5 [1-(1/1.07)10] / 0.07</a:t>
            </a:r>
          </a:p>
          <a:p>
            <a:pPr marL="457200" lvl="1" indent="0">
              <a:buFont typeface="Monotype Sorts" pitchFamily="2" charset="2"/>
              <a:buNone/>
              <a:defRPr/>
            </a:pPr>
            <a:r>
              <a:rPr lang="en-US" sz="1800" dirty="0"/>
              <a:t>		9.5 9.5………………..9.5</a:t>
            </a:r>
            <a:r>
              <a:rPr lang="en-US" dirty="0"/>
              <a:t>	</a:t>
            </a:r>
            <a:r>
              <a:rPr lang="en-US" sz="2800" b="0" dirty="0"/>
              <a:t>PVA = </a:t>
            </a:r>
            <a:r>
              <a:rPr lang="en-US" sz="2800" b="0" dirty="0">
                <a:highlight>
                  <a:srgbClr val="FFFF00"/>
                </a:highlight>
              </a:rPr>
              <a:t>66.724m</a:t>
            </a:r>
            <a:endParaRPr lang="en-US" b="0" dirty="0">
              <a:highlight>
                <a:srgbClr val="FFFF00"/>
              </a:highlight>
            </a:endParaRPr>
          </a:p>
          <a:p>
            <a:pPr marL="457200" lvl="1" indent="0">
              <a:buFont typeface="Monotype Sorts" pitchFamily="2" charset="2"/>
              <a:buNone/>
              <a:defRPr/>
            </a:pPr>
            <a:r>
              <a:rPr lang="en-US" dirty="0"/>
              <a:t>	</a:t>
            </a:r>
            <a:r>
              <a:rPr lang="en-US" sz="2400" dirty="0"/>
              <a:t>0 	1 2 3 ……………………30</a:t>
            </a:r>
          </a:p>
          <a:p>
            <a:pPr marL="457200" lvl="1" indent="0">
              <a:buFont typeface="Monotype Sorts" pitchFamily="2" charset="2"/>
              <a:buNone/>
              <a:defRPr/>
            </a:pPr>
            <a:r>
              <a:rPr lang="en-US" sz="2400" dirty="0"/>
              <a:t>		5.6 5.6………………..   5.6</a:t>
            </a:r>
            <a:r>
              <a:rPr lang="en-US" dirty="0"/>
              <a:t>	</a:t>
            </a:r>
            <a:r>
              <a:rPr lang="en-US" sz="2400" dirty="0"/>
              <a:t>PVA = </a:t>
            </a:r>
            <a:r>
              <a:rPr lang="en-US" sz="2400" dirty="0">
                <a:highlight>
                  <a:srgbClr val="FFFF00"/>
                </a:highlight>
              </a:rPr>
              <a:t>69.48</a:t>
            </a:r>
          </a:p>
          <a:p>
            <a:pPr marL="457200" lvl="1" indent="0">
              <a:buFont typeface="Monotype Sorts" pitchFamily="2" charset="2"/>
              <a:buNone/>
              <a:defRPr/>
            </a:pPr>
            <a:r>
              <a:rPr lang="en-US" dirty="0"/>
              <a:t>		</a:t>
            </a:r>
          </a:p>
          <a:p>
            <a:pPr marL="457200" lvl="1" indent="0">
              <a:buFont typeface="Monotype Sorts" pitchFamily="2" charset="2"/>
              <a:buNone/>
              <a:defRPr/>
            </a:pPr>
            <a:r>
              <a:rPr lang="en-US" dirty="0"/>
              <a:t>	</a:t>
            </a:r>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6225"/>
            <a:ext cx="82486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2317521" y="2551362"/>
              <a:ext cx="360" cy="360"/>
            </p14:xfrm>
          </p:contentPart>
        </mc:Choice>
        <mc:Fallback>
          <p:pic>
            <p:nvPicPr>
              <p:cNvPr id="6" name="Ink 5"/>
              <p:cNvPicPr/>
              <p:nvPr/>
            </p:nvPicPr>
            <p:blipFill>
              <a:blip r:embed="rId4"/>
              <a:stretch>
                <a:fillRect/>
              </a:stretch>
            </p:blipFill>
            <p:spPr>
              <a:xfrm>
                <a:off x="2308521" y="2542362"/>
                <a:ext cx="18360" cy="18360"/>
              </a:xfrm>
              <a:prstGeom prst="rect">
                <a:avLst/>
              </a:prstGeom>
            </p:spPr>
          </p:pic>
        </mc:Fallback>
      </mc:AlternateContent>
      <p:grpSp>
        <p:nvGrpSpPr>
          <p:cNvPr id="53254" name="Group 8"/>
          <p:cNvGrpSpPr>
            <a:grpSpLocks/>
          </p:cNvGrpSpPr>
          <p:nvPr/>
        </p:nvGrpSpPr>
        <p:grpSpPr bwMode="auto">
          <a:xfrm>
            <a:off x="1751013" y="2481263"/>
            <a:ext cx="3316287" cy="233362"/>
            <a:chOff x="2349201" y="2498082"/>
            <a:chExt cx="3316680" cy="234720"/>
          </a:xfrm>
        </p:grpSpPr>
        <mc:AlternateContent xmlns:mc="http://schemas.openxmlformats.org/markup-compatibility/2006">
          <mc:Choice xmlns:p14="http://schemas.microsoft.com/office/powerpoint/2010/main" Requires="p14">
            <p:contentPart p14:bwMode="auto" r:id="rId5">
              <p14:nvContentPartPr>
                <p14:cNvPr id="7" name="Ink 6"/>
                <p14:cNvContentPartPr/>
                <p14:nvPr/>
              </p14:nvContentPartPr>
              <p14:xfrm>
                <a:off x="2349201" y="2498082"/>
                <a:ext cx="360" cy="234720"/>
              </p14:xfrm>
            </p:contentPart>
          </mc:Choice>
          <mc:Fallback>
            <p:pic>
              <p:nvPicPr>
                <p:cNvPr id="7" name="Ink 6"/>
                <p:cNvPicPr/>
                <p:nvPr/>
              </p:nvPicPr>
              <p:blipFill>
                <a:blip r:embed="rId6"/>
                <a:stretch>
                  <a:fillRect/>
                </a:stretch>
              </p:blipFill>
              <p:spPr>
                <a:xfrm>
                  <a:off x="2340201" y="2489026"/>
                  <a:ext cx="18360" cy="25283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p14:cNvContentPartPr/>
                <p14:nvPr/>
              </p14:nvContentPartPr>
              <p14:xfrm>
                <a:off x="2349201" y="2509242"/>
                <a:ext cx="3316680" cy="360"/>
              </p14:xfrm>
            </p:contentPart>
          </mc:Choice>
          <mc:Fallback>
            <p:pic>
              <p:nvPicPr>
                <p:cNvPr id="8" name="Ink 7"/>
                <p:cNvPicPr/>
                <p:nvPr/>
              </p:nvPicPr>
              <p:blipFill>
                <a:blip r:embed="rId8"/>
                <a:stretch>
                  <a:fillRect/>
                </a:stretch>
              </p:blipFill>
              <p:spPr>
                <a:xfrm>
                  <a:off x="2340200" y="2500242"/>
                  <a:ext cx="3334682" cy="18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3" name="Ink 12"/>
              <p14:cNvContentPartPr/>
              <p14:nvPr/>
            </p14:nvContentPartPr>
            <p14:xfrm>
              <a:off x="6283641" y="4093242"/>
              <a:ext cx="360" cy="244080"/>
            </p14:xfrm>
          </p:contentPart>
        </mc:Choice>
        <mc:Fallback>
          <p:pic>
            <p:nvPicPr>
              <p:cNvPr id="13" name="Ink 12"/>
              <p:cNvPicPr/>
              <p:nvPr/>
            </p:nvPicPr>
            <p:blipFill>
              <a:blip r:embed="rId10"/>
              <a:stretch>
                <a:fillRect/>
              </a:stretch>
            </p:blipFill>
            <p:spPr>
              <a:xfrm>
                <a:off x="6274641" y="4084255"/>
                <a:ext cx="18360" cy="262053"/>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p14:cNvContentPartPr/>
              <p14:nvPr/>
            </p14:nvContentPartPr>
            <p14:xfrm>
              <a:off x="8005881" y="3774282"/>
              <a:ext cx="360" cy="360"/>
            </p14:xfrm>
          </p:contentPart>
        </mc:Choice>
        <mc:Fallback>
          <p:pic>
            <p:nvPicPr>
              <p:cNvPr id="15" name="Ink 14"/>
              <p:cNvPicPr/>
              <p:nvPr/>
            </p:nvPicPr>
            <p:blipFill>
              <a:blip r:embed="rId4"/>
              <a:stretch>
                <a:fillRect/>
              </a:stretch>
            </p:blipFill>
            <p:spPr>
              <a:xfrm>
                <a:off x="7996881" y="3765282"/>
                <a:ext cx="183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p14:cNvContentPartPr/>
              <p14:nvPr/>
            </p14:nvContentPartPr>
            <p14:xfrm>
              <a:off x="6231789" y="3295895"/>
              <a:ext cx="360" cy="360"/>
            </p14:xfrm>
          </p:contentPart>
        </mc:Choice>
        <mc:Fallback>
          <p:pic>
            <p:nvPicPr>
              <p:cNvPr id="19" name="Ink 18"/>
              <p:cNvPicPr/>
              <p:nvPr/>
            </p:nvPicPr>
            <p:blipFill>
              <a:blip r:embed="rId4"/>
              <a:stretch>
                <a:fillRect/>
              </a:stretch>
            </p:blipFill>
            <p:spPr>
              <a:xfrm>
                <a:off x="6222789" y="3286895"/>
                <a:ext cx="18360" cy="18360"/>
              </a:xfrm>
              <a:prstGeom prst="rect">
                <a:avLst/>
              </a:prstGeom>
            </p:spPr>
          </p:pic>
        </mc:Fallback>
      </mc:AlternateContent>
      <p:grpSp>
        <p:nvGrpSpPr>
          <p:cNvPr id="53258" name="Group 20"/>
          <p:cNvGrpSpPr>
            <a:grpSpLocks/>
          </p:cNvGrpSpPr>
          <p:nvPr/>
        </p:nvGrpSpPr>
        <p:grpSpPr bwMode="auto">
          <a:xfrm>
            <a:off x="4264025" y="3260725"/>
            <a:ext cx="596900" cy="34925"/>
            <a:chOff x="4263321" y="3260103"/>
            <a:chExt cx="597494" cy="35739"/>
          </a:xfrm>
        </p:grpSpPr>
        <mc:AlternateContent xmlns:mc="http://schemas.openxmlformats.org/markup-compatibility/2006">
          <mc:Choice xmlns:p14="http://schemas.microsoft.com/office/powerpoint/2010/main" Requires="p14">
            <p:contentPart p14:bwMode="auto" r:id="rId13">
              <p14:nvContentPartPr>
                <p14:cNvPr id="16" name="Ink 15"/>
                <p14:cNvContentPartPr/>
                <p14:nvPr/>
              </p14:nvContentPartPr>
              <p14:xfrm>
                <a:off x="4263321" y="3291522"/>
                <a:ext cx="360" cy="4320"/>
              </p14:xfrm>
            </p:contentPart>
          </mc:Choice>
          <mc:Fallback>
            <p:pic>
              <p:nvPicPr>
                <p:cNvPr id="16" name="Ink 15"/>
                <p:cNvPicPr/>
                <p:nvPr/>
              </p:nvPicPr>
              <p:blipFill>
                <a:blip r:embed="rId14"/>
                <a:stretch>
                  <a:fillRect/>
                </a:stretch>
              </p:blipFill>
              <p:spPr>
                <a:xfrm>
                  <a:off x="4254321" y="3282522"/>
                  <a:ext cx="1836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p14:cNvContentPartPr/>
                <p14:nvPr/>
              </p14:nvContentPartPr>
              <p14:xfrm>
                <a:off x="4860455" y="3260103"/>
                <a:ext cx="360" cy="360"/>
              </p14:xfrm>
            </p:contentPart>
          </mc:Choice>
          <mc:Fallback>
            <p:pic>
              <p:nvPicPr>
                <p:cNvPr id="20" name="Ink 19"/>
                <p:cNvPicPr/>
                <p:nvPr/>
              </p:nvPicPr>
              <p:blipFill>
                <a:blip r:embed="rId4"/>
                <a:stretch>
                  <a:fillRect/>
                </a:stretch>
              </p:blipFill>
              <p:spPr>
                <a:xfrm>
                  <a:off x="4851455" y="3251103"/>
                  <a:ext cx="18360" cy="18360"/>
                </a:xfrm>
                <a:prstGeom prst="rect">
                  <a:avLst/>
                </a:prstGeom>
              </p:spPr>
            </p:pic>
          </mc:Fallback>
        </mc:AlternateContent>
      </p:grpSp>
      <p:grpSp>
        <p:nvGrpSpPr>
          <p:cNvPr id="53259" name="Group 23"/>
          <p:cNvGrpSpPr>
            <a:grpSpLocks/>
          </p:cNvGrpSpPr>
          <p:nvPr/>
        </p:nvGrpSpPr>
        <p:grpSpPr bwMode="auto">
          <a:xfrm>
            <a:off x="1031875" y="3944938"/>
            <a:ext cx="3262313" cy="327025"/>
            <a:chOff x="1780295" y="3945903"/>
            <a:chExt cx="3263400" cy="327240"/>
          </a:xfrm>
        </p:grpSpPr>
        <mc:AlternateContent xmlns:mc="http://schemas.openxmlformats.org/markup-compatibility/2006">
          <mc:Choice xmlns:p14="http://schemas.microsoft.com/office/powerpoint/2010/main" Requires="p14">
            <p:contentPart p14:bwMode="auto" r:id="rId16">
              <p14:nvContentPartPr>
                <p14:cNvPr id="22" name="Ink 21"/>
                <p14:cNvContentPartPr/>
                <p14:nvPr/>
              </p14:nvContentPartPr>
              <p14:xfrm>
                <a:off x="1780295" y="3945903"/>
                <a:ext cx="360" cy="327240"/>
              </p14:xfrm>
            </p:contentPart>
          </mc:Choice>
          <mc:Fallback>
            <p:pic>
              <p:nvPicPr>
                <p:cNvPr id="22" name="Ink 21"/>
                <p:cNvPicPr/>
                <p:nvPr/>
              </p:nvPicPr>
              <p:blipFill>
                <a:blip r:embed="rId17"/>
                <a:stretch>
                  <a:fillRect/>
                </a:stretch>
              </p:blipFill>
              <p:spPr>
                <a:xfrm>
                  <a:off x="1771295" y="3936903"/>
                  <a:ext cx="1836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p14:cNvContentPartPr/>
                <p14:nvPr/>
              </p14:nvContentPartPr>
              <p14:xfrm>
                <a:off x="1780295" y="3969663"/>
                <a:ext cx="3263400" cy="130320"/>
              </p14:xfrm>
            </p:contentPart>
          </mc:Choice>
          <mc:Fallback>
            <p:pic>
              <p:nvPicPr>
                <p:cNvPr id="23" name="Ink 22"/>
                <p:cNvPicPr/>
                <p:nvPr/>
              </p:nvPicPr>
              <p:blipFill>
                <a:blip r:embed="rId19"/>
                <a:stretch>
                  <a:fillRect/>
                </a:stretch>
              </p:blipFill>
              <p:spPr>
                <a:xfrm>
                  <a:off x="1771292" y="3960663"/>
                  <a:ext cx="3281406" cy="148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25" name="Ink 24"/>
              <p14:cNvContentPartPr/>
              <p14:nvPr/>
            </p14:nvContentPartPr>
            <p14:xfrm>
              <a:off x="1936895" y="3693543"/>
              <a:ext cx="360" cy="360"/>
            </p14:xfrm>
          </p:contentPart>
        </mc:Choice>
        <mc:Fallback>
          <p:pic>
            <p:nvPicPr>
              <p:cNvPr id="25" name="Ink 24"/>
              <p:cNvPicPr/>
              <p:nvPr/>
            </p:nvPicPr>
            <p:blipFill>
              <a:blip r:embed="rId4"/>
              <a:stretch>
                <a:fillRect/>
              </a:stretch>
            </p:blipFill>
            <p:spPr>
              <a:xfrm>
                <a:off x="1927895" y="3684543"/>
                <a:ext cx="183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6" name="Ink 25"/>
              <p14:cNvContentPartPr/>
              <p14:nvPr/>
            </p14:nvContentPartPr>
            <p14:xfrm>
              <a:off x="1732055" y="5222482"/>
              <a:ext cx="50400" cy="304560"/>
            </p14:xfrm>
          </p:contentPart>
        </mc:Choice>
        <mc:Fallback>
          <p:pic>
            <p:nvPicPr>
              <p:cNvPr id="26" name="Ink 25"/>
              <p:cNvPicPr/>
              <p:nvPr/>
            </p:nvPicPr>
            <p:blipFill>
              <a:blip r:embed="rId22"/>
              <a:stretch>
                <a:fillRect/>
              </a:stretch>
            </p:blipFill>
            <p:spPr>
              <a:xfrm>
                <a:off x="1723055" y="5213482"/>
                <a:ext cx="6840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7" name="Ink 26"/>
              <p14:cNvContentPartPr/>
              <p14:nvPr/>
            </p14:nvContentPartPr>
            <p14:xfrm>
              <a:off x="1780295" y="5232922"/>
              <a:ext cx="4298040" cy="264600"/>
            </p14:xfrm>
          </p:contentPart>
        </mc:Choice>
        <mc:Fallback>
          <p:pic>
            <p:nvPicPr>
              <p:cNvPr id="27" name="Ink 26"/>
              <p:cNvPicPr/>
              <p:nvPr/>
            </p:nvPicPr>
            <p:blipFill>
              <a:blip r:embed="rId24"/>
              <a:stretch>
                <a:fillRect/>
              </a:stretch>
            </p:blipFill>
            <p:spPr>
              <a:xfrm>
                <a:off x="1771294" y="5223922"/>
                <a:ext cx="4316042"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8" name="Ink 27"/>
              <p14:cNvContentPartPr/>
              <p14:nvPr/>
            </p14:nvContentPartPr>
            <p14:xfrm>
              <a:off x="5882855" y="3512842"/>
              <a:ext cx="360" cy="360"/>
            </p14:xfrm>
          </p:contentPart>
        </mc:Choice>
        <mc:Fallback>
          <p:pic>
            <p:nvPicPr>
              <p:cNvPr id="28" name="Ink 27"/>
              <p:cNvPicPr/>
              <p:nvPr/>
            </p:nvPicPr>
            <p:blipFill>
              <a:blip r:embed="rId4"/>
              <a:stretch>
                <a:fillRect/>
              </a:stretch>
            </p:blipFill>
            <p:spPr>
              <a:xfrm>
                <a:off x="5873855" y="3503842"/>
                <a:ext cx="183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p14:cNvContentPartPr/>
              <p14:nvPr/>
            </p14:nvContentPartPr>
            <p14:xfrm>
              <a:off x="5570015" y="3729202"/>
              <a:ext cx="360" cy="360"/>
            </p14:xfrm>
          </p:contentPart>
        </mc:Choice>
        <mc:Fallback>
          <p:pic>
            <p:nvPicPr>
              <p:cNvPr id="29" name="Ink 28"/>
              <p:cNvPicPr/>
              <p:nvPr/>
            </p:nvPicPr>
            <p:blipFill>
              <a:blip r:embed="rId4"/>
              <a:stretch>
                <a:fillRect/>
              </a:stretch>
            </p:blipFill>
            <p:spPr>
              <a:xfrm>
                <a:off x="5561015" y="3720202"/>
                <a:ext cx="18360" cy="18360"/>
              </a:xfrm>
              <a:prstGeom prst="rect">
                <a:avLst/>
              </a:prstGeom>
            </p:spPr>
          </p:pic>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sp>
        <p:nvSpPr>
          <p:cNvPr id="54275" name="Content Placeholder 2"/>
          <p:cNvSpPr>
            <a:spLocks noGrp="1" noChangeArrowheads="1"/>
          </p:cNvSpPr>
          <p:nvPr>
            <p:ph idx="1"/>
          </p:nvPr>
        </p:nvSpPr>
        <p:spPr>
          <a:xfrm>
            <a:off x="76200" y="1981200"/>
            <a:ext cx="8991600" cy="4495800"/>
          </a:xfrm>
        </p:spPr>
        <p:txBody>
          <a:bodyPr/>
          <a:lstStyle/>
          <a:p>
            <a:pPr marL="0" indent="0">
              <a:buFont typeface="Monotype Sorts" pitchFamily="2" charset="2"/>
              <a:buNone/>
            </a:pPr>
            <a:endParaRPr lang="en-US" altLang="en-US" smtClean="0"/>
          </a:p>
        </p:txBody>
      </p:sp>
      <p:pic>
        <p:nvPicPr>
          <p:cNvPr id="54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6225"/>
            <a:ext cx="82486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a:off x="1828800" y="1600200"/>
            <a:ext cx="51816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19" name="Rectangle 3"/>
          <p:cNvSpPr>
            <a:spLocks noGrp="1" noChangeArrowheads="1"/>
          </p:cNvSpPr>
          <p:nvPr>
            <p:ph type="title"/>
          </p:nvPr>
        </p:nvSpPr>
        <p:spPr>
          <a:effectLst>
            <a:outerShdw dist="71842" dir="2700000" algn="ctr" rotWithShape="0">
              <a:schemeClr val="bg2"/>
            </a:outerShdw>
          </a:effectLst>
        </p:spPr>
        <p:txBody>
          <a:bodyPr/>
          <a:lstStyle/>
          <a:p>
            <a:pPr>
              <a:defRPr/>
            </a:pPr>
            <a:r>
              <a:rPr lang="en-US" b="1"/>
              <a:t>Parts of an Annuity</a:t>
            </a:r>
          </a:p>
        </p:txBody>
      </p:sp>
      <p:sp>
        <p:nvSpPr>
          <p:cNvPr id="20484" name="Line 4"/>
          <p:cNvSpPr>
            <a:spLocks noChangeShapeType="1"/>
          </p:cNvSpPr>
          <p:nvPr/>
        </p:nvSpPr>
        <p:spPr bwMode="auto">
          <a:xfrm>
            <a:off x="1752600" y="1524000"/>
            <a:ext cx="5181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5" name="Line 5"/>
          <p:cNvSpPr>
            <a:spLocks noChangeShapeType="1"/>
          </p:cNvSpPr>
          <p:nvPr/>
        </p:nvSpPr>
        <p:spPr bwMode="auto">
          <a:xfrm flipH="1">
            <a:off x="1219200" y="4648200"/>
            <a:ext cx="67818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Line 6"/>
          <p:cNvSpPr>
            <a:spLocks noChangeShapeType="1"/>
          </p:cNvSpPr>
          <p:nvPr/>
        </p:nvSpPr>
        <p:spPr bwMode="auto">
          <a:xfrm>
            <a:off x="1219200" y="4191000"/>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Line 7"/>
          <p:cNvSpPr>
            <a:spLocks noChangeShapeType="1"/>
          </p:cNvSpPr>
          <p:nvPr/>
        </p:nvSpPr>
        <p:spPr bwMode="auto">
          <a:xfrm>
            <a:off x="8001000" y="4191000"/>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8" name="Line 8"/>
          <p:cNvSpPr>
            <a:spLocks noChangeShapeType="1"/>
          </p:cNvSpPr>
          <p:nvPr/>
        </p:nvSpPr>
        <p:spPr bwMode="auto">
          <a:xfrm>
            <a:off x="3309938" y="4167188"/>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Rectangle 9"/>
          <p:cNvSpPr>
            <a:spLocks noChangeArrowheads="1"/>
          </p:cNvSpPr>
          <p:nvPr/>
        </p:nvSpPr>
        <p:spPr bwMode="auto">
          <a:xfrm>
            <a:off x="1004888" y="3695700"/>
            <a:ext cx="72818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3200"/>
              <a:t>0                 1                    2                  3</a:t>
            </a:r>
          </a:p>
        </p:txBody>
      </p:sp>
      <p:sp>
        <p:nvSpPr>
          <p:cNvPr id="20490" name="Line 10"/>
          <p:cNvSpPr>
            <a:spLocks noChangeShapeType="1"/>
          </p:cNvSpPr>
          <p:nvPr/>
        </p:nvSpPr>
        <p:spPr bwMode="auto">
          <a:xfrm>
            <a:off x="5795963" y="4152900"/>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Rectangle 11"/>
          <p:cNvSpPr>
            <a:spLocks noChangeArrowheads="1"/>
          </p:cNvSpPr>
          <p:nvPr/>
        </p:nvSpPr>
        <p:spPr bwMode="auto">
          <a:xfrm>
            <a:off x="1038225" y="4752975"/>
            <a:ext cx="79216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3200">
                <a:solidFill>
                  <a:schemeClr val="tx1"/>
                </a:solidFill>
              </a:rPr>
              <a:t>               </a:t>
            </a:r>
            <a:r>
              <a:rPr lang="en-US" altLang="en-US" sz="3200"/>
              <a:t>$1000              $1000         $1000</a:t>
            </a:r>
          </a:p>
        </p:txBody>
      </p:sp>
      <p:sp>
        <p:nvSpPr>
          <p:cNvPr id="20492" name="Line 12"/>
          <p:cNvSpPr>
            <a:spLocks noChangeShapeType="1"/>
          </p:cNvSpPr>
          <p:nvPr/>
        </p:nvSpPr>
        <p:spPr bwMode="auto">
          <a:xfrm>
            <a:off x="2214563" y="3476625"/>
            <a:ext cx="1071562" cy="1119188"/>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3" name="Line 13"/>
          <p:cNvSpPr>
            <a:spLocks noChangeShapeType="1"/>
          </p:cNvSpPr>
          <p:nvPr/>
        </p:nvSpPr>
        <p:spPr bwMode="auto">
          <a:xfrm>
            <a:off x="4857750" y="3476625"/>
            <a:ext cx="857250" cy="1095375"/>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0" name="Rectangle 14"/>
          <p:cNvSpPr>
            <a:spLocks noChangeArrowheads="1"/>
          </p:cNvSpPr>
          <p:nvPr/>
        </p:nvSpPr>
        <p:spPr bwMode="auto">
          <a:xfrm>
            <a:off x="376238" y="2087563"/>
            <a:ext cx="3325812" cy="1370012"/>
          </a:xfrm>
          <a:prstGeom prst="rect">
            <a:avLst/>
          </a:prstGeom>
          <a:noFill/>
          <a:ln w="12700">
            <a:noFill/>
            <a:miter lim="800000"/>
            <a:headEnd/>
            <a:tailEnd/>
          </a:ln>
          <a:effectLst/>
        </p:spPr>
        <p:txBody>
          <a:bodyPr wrap="none" lIns="90488" tIns="44450" rIns="90488" bIns="44450">
            <a:spAutoFit/>
          </a:bodyPr>
          <a:lstStyle/>
          <a:p>
            <a:pPr algn="ctr">
              <a:defRPr/>
            </a:pPr>
            <a:r>
              <a:rPr lang="en-US" sz="2800">
                <a:solidFill>
                  <a:schemeClr val="hlink"/>
                </a:solidFill>
                <a:latin typeface="Arial" charset="0"/>
              </a:rPr>
              <a:t>(Ordinary Annuity)</a:t>
            </a:r>
          </a:p>
          <a:p>
            <a:pPr algn="ctr">
              <a:defRPr/>
            </a:pPr>
            <a:r>
              <a:rPr lang="en-US" sz="2800" u="sng">
                <a:solidFill>
                  <a:schemeClr val="hlink"/>
                </a:solidFill>
                <a:effectLst>
                  <a:outerShdw blurRad="38100" dist="38100" dir="2700000" algn="tl">
                    <a:srgbClr val="C0C0C0"/>
                  </a:outerShdw>
                </a:effectLst>
                <a:latin typeface="Arial" charset="0"/>
              </a:rPr>
              <a:t>End</a:t>
            </a:r>
            <a:r>
              <a:rPr lang="en-US" sz="2800">
                <a:solidFill>
                  <a:schemeClr val="hlink"/>
                </a:solidFill>
                <a:latin typeface="Arial" charset="0"/>
              </a:rPr>
              <a:t> of</a:t>
            </a:r>
          </a:p>
          <a:p>
            <a:pPr algn="ctr">
              <a:defRPr/>
            </a:pPr>
            <a:r>
              <a:rPr lang="en-US" sz="2800">
                <a:solidFill>
                  <a:schemeClr val="hlink"/>
                </a:solidFill>
                <a:latin typeface="Arial" charset="0"/>
              </a:rPr>
              <a:t>Period 1</a:t>
            </a:r>
          </a:p>
        </p:txBody>
      </p:sp>
      <p:sp>
        <p:nvSpPr>
          <p:cNvPr id="34831" name="Rectangle 15"/>
          <p:cNvSpPr>
            <a:spLocks noChangeArrowheads="1"/>
          </p:cNvSpPr>
          <p:nvPr/>
        </p:nvSpPr>
        <p:spPr bwMode="auto">
          <a:xfrm>
            <a:off x="4160838" y="2073275"/>
            <a:ext cx="1584325" cy="1370013"/>
          </a:xfrm>
          <a:prstGeom prst="rect">
            <a:avLst/>
          </a:prstGeom>
          <a:noFill/>
          <a:ln w="12700">
            <a:noFill/>
            <a:miter lim="800000"/>
            <a:headEnd/>
            <a:tailEnd/>
          </a:ln>
          <a:effectLst/>
        </p:spPr>
        <p:txBody>
          <a:bodyPr wrap="none" lIns="90488" tIns="44450" rIns="90488" bIns="44450">
            <a:spAutoFit/>
          </a:bodyPr>
          <a:lstStyle/>
          <a:p>
            <a:pPr algn="ctr">
              <a:defRPr/>
            </a:pPr>
            <a:endParaRPr lang="en-US" sz="2800">
              <a:solidFill>
                <a:srgbClr val="C277FF"/>
              </a:solidFill>
              <a:latin typeface="Arial" charset="0"/>
            </a:endParaRPr>
          </a:p>
          <a:p>
            <a:pPr algn="ctr">
              <a:defRPr/>
            </a:pPr>
            <a:r>
              <a:rPr lang="en-US" sz="2800" u="sng">
                <a:solidFill>
                  <a:schemeClr val="hlink"/>
                </a:solidFill>
                <a:effectLst>
                  <a:outerShdw blurRad="38100" dist="38100" dir="2700000" algn="tl">
                    <a:srgbClr val="C0C0C0"/>
                  </a:outerShdw>
                </a:effectLst>
                <a:latin typeface="Arial" charset="0"/>
              </a:rPr>
              <a:t>End</a:t>
            </a:r>
            <a:r>
              <a:rPr lang="en-US" sz="2800">
                <a:solidFill>
                  <a:schemeClr val="hlink"/>
                </a:solidFill>
                <a:latin typeface="Arial" charset="0"/>
              </a:rPr>
              <a:t> of</a:t>
            </a:r>
          </a:p>
          <a:p>
            <a:pPr algn="ctr">
              <a:defRPr/>
            </a:pPr>
            <a:r>
              <a:rPr lang="en-US" sz="2800">
                <a:solidFill>
                  <a:schemeClr val="hlink"/>
                </a:solidFill>
                <a:latin typeface="Arial" charset="0"/>
              </a:rPr>
              <a:t>Period 2</a:t>
            </a:r>
          </a:p>
        </p:txBody>
      </p:sp>
      <p:sp>
        <p:nvSpPr>
          <p:cNvPr id="20496" name="Rectangle 16"/>
          <p:cNvSpPr>
            <a:spLocks noChangeArrowheads="1"/>
          </p:cNvSpPr>
          <p:nvPr/>
        </p:nvSpPr>
        <p:spPr bwMode="auto">
          <a:xfrm>
            <a:off x="1377950" y="5553075"/>
            <a:ext cx="1527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ctr">
              <a:spcBef>
                <a:spcPct val="0"/>
              </a:spcBef>
              <a:spcAft>
                <a:spcPct val="0"/>
              </a:spcAft>
              <a:buClrTx/>
              <a:buSzTx/>
              <a:buFontTx/>
              <a:buNone/>
            </a:pPr>
            <a:r>
              <a:rPr lang="en-US" altLang="en-US">
                <a:solidFill>
                  <a:srgbClr val="42B200"/>
                </a:solidFill>
              </a:rPr>
              <a:t>Today</a:t>
            </a:r>
          </a:p>
        </p:txBody>
      </p:sp>
      <p:sp>
        <p:nvSpPr>
          <p:cNvPr id="20497" name="Line 17"/>
          <p:cNvSpPr>
            <a:spLocks noChangeShapeType="1"/>
          </p:cNvSpPr>
          <p:nvPr/>
        </p:nvSpPr>
        <p:spPr bwMode="auto">
          <a:xfrm flipH="1" flipV="1">
            <a:off x="1262063" y="4691063"/>
            <a:ext cx="833437" cy="833437"/>
          </a:xfrm>
          <a:prstGeom prst="line">
            <a:avLst/>
          </a:prstGeom>
          <a:noFill/>
          <a:ln w="25400">
            <a:solidFill>
              <a:srgbClr val="42B2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4" name="Rectangle 18"/>
          <p:cNvSpPr>
            <a:spLocks noChangeArrowheads="1"/>
          </p:cNvSpPr>
          <p:nvPr/>
        </p:nvSpPr>
        <p:spPr bwMode="auto">
          <a:xfrm>
            <a:off x="4013200" y="5514975"/>
            <a:ext cx="4038600" cy="1063625"/>
          </a:xfrm>
          <a:prstGeom prst="rect">
            <a:avLst/>
          </a:prstGeom>
          <a:noFill/>
          <a:ln w="12700">
            <a:noFill/>
            <a:miter lim="800000"/>
            <a:headEnd/>
            <a:tailEnd/>
          </a:ln>
          <a:effectLst/>
        </p:spPr>
        <p:txBody>
          <a:bodyPr wrap="none" lIns="90488" tIns="44450" rIns="90488" bIns="44450">
            <a:spAutoFit/>
          </a:bodyPr>
          <a:lstStyle/>
          <a:p>
            <a:pPr algn="ctr">
              <a:defRPr/>
            </a:pPr>
            <a:r>
              <a:rPr lang="en-US" sz="3200" u="sng">
                <a:solidFill>
                  <a:schemeClr val="tx2"/>
                </a:solidFill>
                <a:effectLst>
                  <a:outerShdw blurRad="38100" dist="38100" dir="2700000" algn="tl">
                    <a:srgbClr val="C0C0C0"/>
                  </a:outerShdw>
                </a:effectLst>
                <a:latin typeface="Arial" charset="0"/>
              </a:rPr>
              <a:t>Equal</a:t>
            </a:r>
            <a:r>
              <a:rPr lang="en-US" sz="3200">
                <a:solidFill>
                  <a:schemeClr val="tx2"/>
                </a:solidFill>
                <a:latin typeface="Arial" charset="0"/>
              </a:rPr>
              <a:t> Cash Flows </a:t>
            </a:r>
          </a:p>
          <a:p>
            <a:pPr algn="ctr">
              <a:defRPr/>
            </a:pPr>
            <a:r>
              <a:rPr lang="en-US" sz="3200">
                <a:solidFill>
                  <a:schemeClr val="tx2"/>
                </a:solidFill>
                <a:latin typeface="Arial" charset="0"/>
              </a:rPr>
              <a:t>Each 1 Period Apart</a:t>
            </a:r>
          </a:p>
        </p:txBody>
      </p:sp>
      <p:sp>
        <p:nvSpPr>
          <p:cNvPr id="20499" name="Line 19"/>
          <p:cNvSpPr>
            <a:spLocks noChangeShapeType="1"/>
          </p:cNvSpPr>
          <p:nvPr/>
        </p:nvSpPr>
        <p:spPr bwMode="auto">
          <a:xfrm flipH="1" flipV="1">
            <a:off x="3540125" y="5059363"/>
            <a:ext cx="2008188" cy="48895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0" name="Line 20"/>
          <p:cNvSpPr>
            <a:spLocks noChangeShapeType="1"/>
          </p:cNvSpPr>
          <p:nvPr/>
        </p:nvSpPr>
        <p:spPr bwMode="auto">
          <a:xfrm flipV="1">
            <a:off x="5834063" y="5214938"/>
            <a:ext cx="0" cy="30956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1" name="Line 21"/>
          <p:cNvSpPr>
            <a:spLocks noChangeShapeType="1"/>
          </p:cNvSpPr>
          <p:nvPr/>
        </p:nvSpPr>
        <p:spPr bwMode="auto">
          <a:xfrm flipV="1">
            <a:off x="6167438" y="5119688"/>
            <a:ext cx="1547812" cy="40481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8" name="Rectangle 22"/>
          <p:cNvSpPr>
            <a:spLocks noChangeArrowheads="1"/>
          </p:cNvSpPr>
          <p:nvPr/>
        </p:nvSpPr>
        <p:spPr bwMode="auto">
          <a:xfrm>
            <a:off x="6719888" y="2106613"/>
            <a:ext cx="1584325" cy="1370012"/>
          </a:xfrm>
          <a:prstGeom prst="rect">
            <a:avLst/>
          </a:prstGeom>
          <a:noFill/>
          <a:ln w="12700">
            <a:noFill/>
            <a:miter lim="800000"/>
            <a:headEnd/>
            <a:tailEnd/>
          </a:ln>
          <a:effectLst/>
        </p:spPr>
        <p:txBody>
          <a:bodyPr wrap="none" lIns="90488" tIns="44450" rIns="90488" bIns="44450">
            <a:spAutoFit/>
          </a:bodyPr>
          <a:lstStyle/>
          <a:p>
            <a:pPr algn="ctr">
              <a:defRPr/>
            </a:pPr>
            <a:endParaRPr lang="en-US" sz="2800">
              <a:solidFill>
                <a:srgbClr val="C277FF"/>
              </a:solidFill>
              <a:latin typeface="Arial" charset="0"/>
            </a:endParaRPr>
          </a:p>
          <a:p>
            <a:pPr algn="ctr">
              <a:defRPr/>
            </a:pPr>
            <a:r>
              <a:rPr lang="en-US" sz="2800" u="sng">
                <a:solidFill>
                  <a:schemeClr val="hlink"/>
                </a:solidFill>
                <a:effectLst>
                  <a:outerShdw blurRad="38100" dist="38100" dir="2700000" algn="tl">
                    <a:srgbClr val="C0C0C0"/>
                  </a:outerShdw>
                </a:effectLst>
                <a:latin typeface="Arial" charset="0"/>
              </a:rPr>
              <a:t>End</a:t>
            </a:r>
            <a:r>
              <a:rPr lang="en-US" sz="2800">
                <a:solidFill>
                  <a:schemeClr val="hlink"/>
                </a:solidFill>
                <a:latin typeface="Arial" charset="0"/>
              </a:rPr>
              <a:t> of</a:t>
            </a:r>
          </a:p>
          <a:p>
            <a:pPr algn="ctr">
              <a:defRPr/>
            </a:pPr>
            <a:r>
              <a:rPr lang="en-US" sz="2800">
                <a:solidFill>
                  <a:schemeClr val="hlink"/>
                </a:solidFill>
                <a:latin typeface="Arial" charset="0"/>
              </a:rPr>
              <a:t>Period 3</a:t>
            </a:r>
          </a:p>
        </p:txBody>
      </p:sp>
      <p:sp>
        <p:nvSpPr>
          <p:cNvPr id="20503" name="Line 23"/>
          <p:cNvSpPr>
            <a:spLocks noChangeShapeType="1"/>
          </p:cNvSpPr>
          <p:nvPr/>
        </p:nvSpPr>
        <p:spPr bwMode="auto">
          <a:xfrm>
            <a:off x="7391400" y="3462338"/>
            <a:ext cx="533400" cy="1109662"/>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1828800" y="1600200"/>
            <a:ext cx="5181600" cy="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87" name="Rectangle 3"/>
          <p:cNvSpPr>
            <a:spLocks noGrp="1" noChangeArrowheads="1"/>
          </p:cNvSpPr>
          <p:nvPr>
            <p:ph type="title"/>
          </p:nvPr>
        </p:nvSpPr>
        <p:spPr>
          <a:effectLst>
            <a:outerShdw dist="71842" dir="2700000" algn="ctr" rotWithShape="0">
              <a:schemeClr val="bg2"/>
            </a:outerShdw>
          </a:effectLst>
        </p:spPr>
        <p:txBody>
          <a:bodyPr/>
          <a:lstStyle/>
          <a:p>
            <a:pPr>
              <a:defRPr/>
            </a:pPr>
            <a:r>
              <a:rPr lang="en-US" b="1"/>
              <a:t>Parts of an Annuity</a:t>
            </a:r>
          </a:p>
        </p:txBody>
      </p:sp>
      <p:sp>
        <p:nvSpPr>
          <p:cNvPr id="21508" name="Line 4"/>
          <p:cNvSpPr>
            <a:spLocks noChangeShapeType="1"/>
          </p:cNvSpPr>
          <p:nvPr/>
        </p:nvSpPr>
        <p:spPr bwMode="auto">
          <a:xfrm>
            <a:off x="1752600" y="1524000"/>
            <a:ext cx="5181600" cy="0"/>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Line 5"/>
          <p:cNvSpPr>
            <a:spLocks noChangeShapeType="1"/>
          </p:cNvSpPr>
          <p:nvPr/>
        </p:nvSpPr>
        <p:spPr bwMode="auto">
          <a:xfrm flipH="1">
            <a:off x="1219200" y="4648200"/>
            <a:ext cx="67818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6"/>
          <p:cNvSpPr>
            <a:spLocks noChangeShapeType="1"/>
          </p:cNvSpPr>
          <p:nvPr/>
        </p:nvSpPr>
        <p:spPr bwMode="auto">
          <a:xfrm>
            <a:off x="1219200" y="4191000"/>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7"/>
          <p:cNvSpPr>
            <a:spLocks noChangeShapeType="1"/>
          </p:cNvSpPr>
          <p:nvPr/>
        </p:nvSpPr>
        <p:spPr bwMode="auto">
          <a:xfrm>
            <a:off x="8001000" y="4191000"/>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Line 8"/>
          <p:cNvSpPr>
            <a:spLocks noChangeShapeType="1"/>
          </p:cNvSpPr>
          <p:nvPr/>
        </p:nvSpPr>
        <p:spPr bwMode="auto">
          <a:xfrm>
            <a:off x="3309938" y="4167188"/>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3" name="Rectangle 9"/>
          <p:cNvSpPr>
            <a:spLocks noChangeArrowheads="1"/>
          </p:cNvSpPr>
          <p:nvPr/>
        </p:nvSpPr>
        <p:spPr bwMode="auto">
          <a:xfrm>
            <a:off x="1004888" y="3695700"/>
            <a:ext cx="72818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3200"/>
              <a:t>0                 1                    2                  3</a:t>
            </a:r>
          </a:p>
        </p:txBody>
      </p:sp>
      <p:sp>
        <p:nvSpPr>
          <p:cNvPr id="21514" name="Line 10"/>
          <p:cNvSpPr>
            <a:spLocks noChangeShapeType="1"/>
          </p:cNvSpPr>
          <p:nvPr/>
        </p:nvSpPr>
        <p:spPr bwMode="auto">
          <a:xfrm>
            <a:off x="5795963" y="4152900"/>
            <a:ext cx="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Rectangle 11"/>
          <p:cNvSpPr>
            <a:spLocks noChangeArrowheads="1"/>
          </p:cNvSpPr>
          <p:nvPr/>
        </p:nvSpPr>
        <p:spPr bwMode="auto">
          <a:xfrm>
            <a:off x="609600" y="4724400"/>
            <a:ext cx="644207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spcBef>
                <a:spcPct val="0"/>
              </a:spcBef>
              <a:spcAft>
                <a:spcPct val="0"/>
              </a:spcAft>
              <a:buClrTx/>
              <a:buSzTx/>
              <a:buFontTx/>
              <a:buNone/>
            </a:pPr>
            <a:r>
              <a:rPr lang="en-US" altLang="en-US" sz="3200"/>
              <a:t>$1000           $1000              $1000</a:t>
            </a:r>
          </a:p>
        </p:txBody>
      </p:sp>
      <p:sp>
        <p:nvSpPr>
          <p:cNvPr id="21516" name="Line 12"/>
          <p:cNvSpPr>
            <a:spLocks noChangeShapeType="1"/>
          </p:cNvSpPr>
          <p:nvPr/>
        </p:nvSpPr>
        <p:spPr bwMode="auto">
          <a:xfrm flipH="1">
            <a:off x="1371600" y="3476625"/>
            <a:ext cx="842963" cy="1095375"/>
          </a:xfrm>
          <a:prstGeom prst="line">
            <a:avLst/>
          </a:prstGeom>
          <a:noFill/>
          <a:ln w="25400">
            <a:solidFill>
              <a:srgbClr val="C277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7" name="Line 13"/>
          <p:cNvSpPr>
            <a:spLocks noChangeShapeType="1"/>
          </p:cNvSpPr>
          <p:nvPr/>
        </p:nvSpPr>
        <p:spPr bwMode="auto">
          <a:xfrm flipH="1">
            <a:off x="3309938" y="3429000"/>
            <a:ext cx="1414462" cy="1190625"/>
          </a:xfrm>
          <a:prstGeom prst="line">
            <a:avLst/>
          </a:prstGeom>
          <a:noFill/>
          <a:ln w="25400">
            <a:solidFill>
              <a:srgbClr val="C277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98" name="Rectangle 14"/>
          <p:cNvSpPr>
            <a:spLocks noChangeArrowheads="1"/>
          </p:cNvSpPr>
          <p:nvPr/>
        </p:nvSpPr>
        <p:spPr bwMode="auto">
          <a:xfrm>
            <a:off x="782638" y="2087563"/>
            <a:ext cx="2516187" cy="1370012"/>
          </a:xfrm>
          <a:prstGeom prst="rect">
            <a:avLst/>
          </a:prstGeom>
          <a:noFill/>
          <a:ln w="12700">
            <a:noFill/>
            <a:miter lim="800000"/>
            <a:headEnd/>
            <a:tailEnd/>
          </a:ln>
          <a:effectLst/>
        </p:spPr>
        <p:txBody>
          <a:bodyPr wrap="none" lIns="90488" tIns="44450" rIns="90488" bIns="44450">
            <a:spAutoFit/>
          </a:bodyPr>
          <a:lstStyle/>
          <a:p>
            <a:pPr algn="ctr">
              <a:defRPr/>
            </a:pPr>
            <a:r>
              <a:rPr lang="en-US" sz="2800">
                <a:solidFill>
                  <a:srgbClr val="C277FF"/>
                </a:solidFill>
                <a:latin typeface="Arial" charset="0"/>
              </a:rPr>
              <a:t>(Annuity Due)</a:t>
            </a:r>
          </a:p>
          <a:p>
            <a:pPr algn="ctr">
              <a:defRPr/>
            </a:pPr>
            <a:r>
              <a:rPr lang="en-US" sz="2800" u="sng">
                <a:solidFill>
                  <a:srgbClr val="C277FF"/>
                </a:solidFill>
                <a:effectLst>
                  <a:outerShdw blurRad="38100" dist="38100" dir="2700000" algn="tl">
                    <a:srgbClr val="C0C0C0"/>
                  </a:outerShdw>
                </a:effectLst>
                <a:latin typeface="Arial" charset="0"/>
              </a:rPr>
              <a:t>Beginning</a:t>
            </a:r>
            <a:r>
              <a:rPr lang="en-US" sz="2800">
                <a:solidFill>
                  <a:srgbClr val="C277FF"/>
                </a:solidFill>
                <a:latin typeface="Arial" charset="0"/>
              </a:rPr>
              <a:t> of</a:t>
            </a:r>
          </a:p>
          <a:p>
            <a:pPr algn="ctr">
              <a:defRPr/>
            </a:pPr>
            <a:r>
              <a:rPr lang="en-US" sz="2800">
                <a:solidFill>
                  <a:srgbClr val="C277FF"/>
                </a:solidFill>
                <a:latin typeface="Arial" charset="0"/>
              </a:rPr>
              <a:t>Period 1</a:t>
            </a:r>
          </a:p>
        </p:txBody>
      </p:sp>
      <p:sp>
        <p:nvSpPr>
          <p:cNvPr id="93199" name="Rectangle 15"/>
          <p:cNvSpPr>
            <a:spLocks noChangeArrowheads="1"/>
          </p:cNvSpPr>
          <p:nvPr/>
        </p:nvSpPr>
        <p:spPr bwMode="auto">
          <a:xfrm>
            <a:off x="3657600" y="2057400"/>
            <a:ext cx="2355850" cy="1370013"/>
          </a:xfrm>
          <a:prstGeom prst="rect">
            <a:avLst/>
          </a:prstGeom>
          <a:noFill/>
          <a:ln w="12700">
            <a:noFill/>
            <a:miter lim="800000"/>
            <a:headEnd/>
            <a:tailEnd/>
          </a:ln>
          <a:effectLst/>
        </p:spPr>
        <p:txBody>
          <a:bodyPr wrap="none" lIns="90488" tIns="44450" rIns="90488" bIns="44450">
            <a:spAutoFit/>
          </a:bodyPr>
          <a:lstStyle/>
          <a:p>
            <a:pPr algn="ctr">
              <a:defRPr/>
            </a:pPr>
            <a:endParaRPr lang="en-US" sz="2800">
              <a:solidFill>
                <a:srgbClr val="C277FF"/>
              </a:solidFill>
              <a:latin typeface="Arial" charset="0"/>
            </a:endParaRPr>
          </a:p>
          <a:p>
            <a:pPr algn="ctr">
              <a:defRPr/>
            </a:pPr>
            <a:r>
              <a:rPr lang="en-US" sz="2800" u="sng">
                <a:solidFill>
                  <a:srgbClr val="C277FF"/>
                </a:solidFill>
                <a:effectLst>
                  <a:outerShdw blurRad="38100" dist="38100" dir="2700000" algn="tl">
                    <a:srgbClr val="C0C0C0"/>
                  </a:outerShdw>
                </a:effectLst>
                <a:latin typeface="Arial" charset="0"/>
              </a:rPr>
              <a:t>Beginning</a:t>
            </a:r>
            <a:r>
              <a:rPr lang="en-US" sz="2800">
                <a:solidFill>
                  <a:srgbClr val="C277FF"/>
                </a:solidFill>
                <a:latin typeface="Arial" charset="0"/>
              </a:rPr>
              <a:t> of</a:t>
            </a:r>
          </a:p>
          <a:p>
            <a:pPr algn="ctr">
              <a:defRPr/>
            </a:pPr>
            <a:r>
              <a:rPr lang="en-US" sz="2800">
                <a:solidFill>
                  <a:srgbClr val="C277FF"/>
                </a:solidFill>
                <a:latin typeface="Arial" charset="0"/>
              </a:rPr>
              <a:t>Period 2</a:t>
            </a:r>
          </a:p>
        </p:txBody>
      </p:sp>
      <p:sp>
        <p:nvSpPr>
          <p:cNvPr id="21520" name="Rectangle 16"/>
          <p:cNvSpPr>
            <a:spLocks noChangeArrowheads="1"/>
          </p:cNvSpPr>
          <p:nvPr/>
        </p:nvSpPr>
        <p:spPr bwMode="auto">
          <a:xfrm>
            <a:off x="1377950" y="5553075"/>
            <a:ext cx="15271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1pPr>
            <a:lvl2pPr marL="742950" indent="-285750">
              <a:spcBef>
                <a:spcPct val="20000"/>
              </a:spcBef>
              <a:spcAft>
                <a:spcPct val="20000"/>
              </a:spcAft>
              <a:buClr>
                <a:schemeClr val="tx2"/>
              </a:buClr>
              <a:buSzPct val="75000"/>
              <a:buFont typeface="Monotype Sorts" pitchFamily="2" charset="2"/>
              <a:buChar char="u"/>
              <a:defRPr sz="3600" b="1">
                <a:solidFill>
                  <a:srgbClr val="000000"/>
                </a:solidFill>
                <a:latin typeface="Arial" panose="020B0604020202020204" pitchFamily="34" charset="0"/>
              </a:defRPr>
            </a:lvl2pPr>
            <a:lvl3pPr marL="11430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3pPr>
            <a:lvl4pPr marL="16002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4pPr>
            <a:lvl5pPr marL="2057400" indent="-22860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5pPr>
            <a:lvl6pPr marL="25146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6pPr>
            <a:lvl7pPr marL="29718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7pPr>
            <a:lvl8pPr marL="34290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8pPr>
            <a:lvl9pPr marL="3886200" indent="-228600" eaLnBrk="0" fontAlgn="base" hangingPunct="0">
              <a:spcBef>
                <a:spcPct val="20000"/>
              </a:spcBef>
              <a:spcAft>
                <a:spcPct val="20000"/>
              </a:spcAft>
              <a:buClr>
                <a:schemeClr val="tx2"/>
              </a:buClr>
              <a:buSzPct val="65000"/>
              <a:buFont typeface="Monotype Sorts" pitchFamily="2" charset="2"/>
              <a:buChar char="u"/>
              <a:defRPr sz="3600" b="1">
                <a:solidFill>
                  <a:srgbClr val="000000"/>
                </a:solidFill>
                <a:latin typeface="Arial" panose="020B0604020202020204" pitchFamily="34" charset="0"/>
              </a:defRPr>
            </a:lvl9pPr>
          </a:lstStyle>
          <a:p>
            <a:pPr algn="ctr">
              <a:spcBef>
                <a:spcPct val="0"/>
              </a:spcBef>
              <a:spcAft>
                <a:spcPct val="0"/>
              </a:spcAft>
              <a:buClrTx/>
              <a:buSzTx/>
              <a:buFontTx/>
              <a:buNone/>
            </a:pPr>
            <a:r>
              <a:rPr lang="en-US" altLang="en-US">
                <a:solidFill>
                  <a:srgbClr val="42B200"/>
                </a:solidFill>
              </a:rPr>
              <a:t>Today</a:t>
            </a:r>
          </a:p>
        </p:txBody>
      </p:sp>
      <p:sp>
        <p:nvSpPr>
          <p:cNvPr id="21521" name="Line 17"/>
          <p:cNvSpPr>
            <a:spLocks noChangeShapeType="1"/>
          </p:cNvSpPr>
          <p:nvPr/>
        </p:nvSpPr>
        <p:spPr bwMode="auto">
          <a:xfrm flipH="1" flipV="1">
            <a:off x="1262063" y="4691063"/>
            <a:ext cx="833437" cy="833437"/>
          </a:xfrm>
          <a:prstGeom prst="line">
            <a:avLst/>
          </a:prstGeom>
          <a:noFill/>
          <a:ln w="25400">
            <a:solidFill>
              <a:srgbClr val="42B2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02" name="Rectangle 18"/>
          <p:cNvSpPr>
            <a:spLocks noChangeArrowheads="1"/>
          </p:cNvSpPr>
          <p:nvPr/>
        </p:nvSpPr>
        <p:spPr bwMode="auto">
          <a:xfrm>
            <a:off x="4054475" y="5486400"/>
            <a:ext cx="4038600" cy="1063625"/>
          </a:xfrm>
          <a:prstGeom prst="rect">
            <a:avLst/>
          </a:prstGeom>
          <a:noFill/>
          <a:ln w="12700">
            <a:noFill/>
            <a:miter lim="800000"/>
            <a:headEnd/>
            <a:tailEnd/>
          </a:ln>
          <a:effectLst/>
        </p:spPr>
        <p:txBody>
          <a:bodyPr wrap="none" lIns="90488" tIns="44450" rIns="90488" bIns="44450">
            <a:spAutoFit/>
          </a:bodyPr>
          <a:lstStyle/>
          <a:p>
            <a:pPr algn="ctr">
              <a:defRPr/>
            </a:pPr>
            <a:r>
              <a:rPr lang="en-US" sz="3200" u="sng">
                <a:solidFill>
                  <a:schemeClr val="tx2"/>
                </a:solidFill>
                <a:effectLst>
                  <a:outerShdw blurRad="38100" dist="38100" dir="2700000" algn="tl">
                    <a:srgbClr val="C0C0C0"/>
                  </a:outerShdw>
                </a:effectLst>
                <a:latin typeface="Arial" charset="0"/>
              </a:rPr>
              <a:t>Equal</a:t>
            </a:r>
            <a:r>
              <a:rPr lang="en-US" sz="3200">
                <a:solidFill>
                  <a:schemeClr val="tx2"/>
                </a:solidFill>
                <a:latin typeface="Arial" charset="0"/>
              </a:rPr>
              <a:t> Cash Flows </a:t>
            </a:r>
          </a:p>
          <a:p>
            <a:pPr algn="ctr">
              <a:defRPr/>
            </a:pPr>
            <a:r>
              <a:rPr lang="en-US" sz="3200">
                <a:solidFill>
                  <a:schemeClr val="tx2"/>
                </a:solidFill>
                <a:latin typeface="Arial" charset="0"/>
              </a:rPr>
              <a:t>Each 1 Period Apart</a:t>
            </a:r>
          </a:p>
        </p:txBody>
      </p:sp>
      <p:sp>
        <p:nvSpPr>
          <p:cNvPr id="21523" name="Line 19"/>
          <p:cNvSpPr>
            <a:spLocks noChangeShapeType="1"/>
          </p:cNvSpPr>
          <p:nvPr/>
        </p:nvSpPr>
        <p:spPr bwMode="auto">
          <a:xfrm flipH="1" flipV="1">
            <a:off x="1905000" y="5105400"/>
            <a:ext cx="2133600" cy="5334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4" name="Line 20"/>
          <p:cNvSpPr>
            <a:spLocks noChangeShapeType="1"/>
          </p:cNvSpPr>
          <p:nvPr/>
        </p:nvSpPr>
        <p:spPr bwMode="auto">
          <a:xfrm flipV="1">
            <a:off x="5791200" y="5181600"/>
            <a:ext cx="0" cy="309563"/>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5" name="Line 21"/>
          <p:cNvSpPr>
            <a:spLocks noChangeShapeType="1"/>
          </p:cNvSpPr>
          <p:nvPr/>
        </p:nvSpPr>
        <p:spPr bwMode="auto">
          <a:xfrm flipH="1" flipV="1">
            <a:off x="3886200" y="5181600"/>
            <a:ext cx="1066800" cy="328613"/>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06" name="Rectangle 22"/>
          <p:cNvSpPr>
            <a:spLocks noChangeArrowheads="1"/>
          </p:cNvSpPr>
          <p:nvPr/>
        </p:nvSpPr>
        <p:spPr bwMode="auto">
          <a:xfrm>
            <a:off x="6337300" y="2106613"/>
            <a:ext cx="2355850" cy="1370012"/>
          </a:xfrm>
          <a:prstGeom prst="rect">
            <a:avLst/>
          </a:prstGeom>
          <a:noFill/>
          <a:ln w="12700">
            <a:noFill/>
            <a:miter lim="800000"/>
            <a:headEnd/>
            <a:tailEnd/>
          </a:ln>
          <a:effectLst/>
        </p:spPr>
        <p:txBody>
          <a:bodyPr wrap="none" lIns="90488" tIns="44450" rIns="90488" bIns="44450">
            <a:spAutoFit/>
          </a:bodyPr>
          <a:lstStyle/>
          <a:p>
            <a:pPr algn="ctr">
              <a:defRPr/>
            </a:pPr>
            <a:endParaRPr lang="en-US" sz="2800">
              <a:solidFill>
                <a:srgbClr val="C277FF"/>
              </a:solidFill>
              <a:latin typeface="Arial" charset="0"/>
            </a:endParaRPr>
          </a:p>
          <a:p>
            <a:pPr algn="ctr">
              <a:defRPr/>
            </a:pPr>
            <a:r>
              <a:rPr lang="en-US" sz="2800" u="sng">
                <a:solidFill>
                  <a:srgbClr val="C277FF"/>
                </a:solidFill>
                <a:effectLst>
                  <a:outerShdw blurRad="38100" dist="38100" dir="2700000" algn="tl">
                    <a:srgbClr val="C0C0C0"/>
                  </a:outerShdw>
                </a:effectLst>
                <a:latin typeface="Arial" charset="0"/>
              </a:rPr>
              <a:t>Beginning</a:t>
            </a:r>
            <a:r>
              <a:rPr lang="en-US" sz="2800">
                <a:solidFill>
                  <a:srgbClr val="C277FF"/>
                </a:solidFill>
                <a:latin typeface="Arial" charset="0"/>
              </a:rPr>
              <a:t> of</a:t>
            </a:r>
          </a:p>
          <a:p>
            <a:pPr algn="ctr">
              <a:defRPr/>
            </a:pPr>
            <a:r>
              <a:rPr lang="en-US" sz="2800">
                <a:solidFill>
                  <a:srgbClr val="C277FF"/>
                </a:solidFill>
                <a:latin typeface="Arial" charset="0"/>
              </a:rPr>
              <a:t>Period 3</a:t>
            </a:r>
          </a:p>
        </p:txBody>
      </p:sp>
      <p:sp>
        <p:nvSpPr>
          <p:cNvPr id="21527" name="Line 23"/>
          <p:cNvSpPr>
            <a:spLocks noChangeShapeType="1"/>
          </p:cNvSpPr>
          <p:nvPr/>
        </p:nvSpPr>
        <p:spPr bwMode="auto">
          <a:xfrm flipH="1">
            <a:off x="5843588" y="3462338"/>
            <a:ext cx="1547812" cy="1143000"/>
          </a:xfrm>
          <a:prstGeom prst="line">
            <a:avLst/>
          </a:prstGeom>
          <a:noFill/>
          <a:ln w="25400">
            <a:solidFill>
              <a:srgbClr val="C277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endParaRPr lang="en-US" dirty="0"/>
          </a:p>
        </p:txBody>
      </p:sp>
      <p:sp>
        <p:nvSpPr>
          <p:cNvPr id="9" name="Content Placeholder 8"/>
          <p:cNvSpPr>
            <a:spLocks noGrp="1"/>
          </p:cNvSpPr>
          <p:nvPr>
            <p:ph idx="1"/>
          </p:nvPr>
        </p:nvSpPr>
        <p:spPr>
          <a:extLst/>
        </p:spPr>
        <p:txBody>
          <a:bodyPr/>
          <a:lstStyle/>
          <a:p>
            <a:pPr>
              <a:defRPr/>
            </a:pPr>
            <a:r>
              <a:rPr lang="en-US" dirty="0"/>
              <a:t>7%</a:t>
            </a:r>
          </a:p>
          <a:p>
            <a:pPr marL="0" indent="0">
              <a:buFont typeface="Monotype Sorts" pitchFamily="2" charset="2"/>
              <a:buNone/>
              <a:defRPr/>
            </a:pPr>
            <a:r>
              <a:rPr lang="en-US" dirty="0"/>
              <a:t>              1		2		    3</a:t>
            </a:r>
          </a:p>
          <a:p>
            <a:pPr marL="0" indent="0">
              <a:buFont typeface="Monotype Sorts" pitchFamily="2" charset="2"/>
              <a:buNone/>
              <a:defRPr/>
            </a:pPr>
            <a:r>
              <a:rPr lang="en-US" dirty="0"/>
              <a:t>    0	     1000		1000	1000</a:t>
            </a:r>
          </a:p>
          <a:p>
            <a:pPr marL="0" indent="0">
              <a:buFont typeface="Monotype Sorts" pitchFamily="2" charset="2"/>
              <a:buNone/>
              <a:defRPr/>
            </a:pPr>
            <a:r>
              <a:rPr lang="en-US" dirty="0"/>
              <a:t>						1070</a:t>
            </a:r>
          </a:p>
          <a:p>
            <a:pPr marL="0" indent="0">
              <a:buFont typeface="Monotype Sorts" pitchFamily="2" charset="2"/>
              <a:buNone/>
              <a:defRPr/>
            </a:pPr>
            <a:r>
              <a:rPr lang="en-US" dirty="0"/>
              <a:t>						1145</a:t>
            </a:r>
          </a:p>
          <a:p>
            <a:pPr marL="0" indent="0">
              <a:buFont typeface="Monotype Sorts" pitchFamily="2" charset="2"/>
              <a:buNone/>
              <a:defRPr/>
            </a:pPr>
            <a:r>
              <a:rPr lang="en-US" dirty="0"/>
              <a:t>						</a:t>
            </a:r>
            <a:r>
              <a:rPr lang="en-US" dirty="0">
                <a:highlight>
                  <a:srgbClr val="FFFF00"/>
                </a:highlight>
              </a:rPr>
              <a:t>3215</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415485" y="2506831"/>
              <a:ext cx="360" cy="430200"/>
            </p14:xfrm>
          </p:contentPart>
        </mc:Choice>
        <mc:Fallback>
          <p:pic>
            <p:nvPicPr>
              <p:cNvPr id="3" name="Ink 2"/>
              <p:cNvPicPr/>
              <p:nvPr/>
            </p:nvPicPr>
            <p:blipFill>
              <a:blip r:embed="rId3"/>
              <a:stretch>
                <a:fillRect/>
              </a:stretch>
            </p:blipFill>
            <p:spPr>
              <a:xfrm>
                <a:off x="1406485" y="2497831"/>
                <a:ext cx="18360" cy="448200"/>
              </a:xfrm>
              <a:prstGeom prst="rect">
                <a:avLst/>
              </a:prstGeom>
            </p:spPr>
          </p:pic>
        </mc:Fallback>
      </mc:AlternateContent>
      <p:grpSp>
        <p:nvGrpSpPr>
          <p:cNvPr id="22533" name="Group 5"/>
          <p:cNvGrpSpPr>
            <a:grpSpLocks/>
          </p:cNvGrpSpPr>
          <p:nvPr/>
        </p:nvGrpSpPr>
        <p:grpSpPr bwMode="auto">
          <a:xfrm>
            <a:off x="1416050" y="2492375"/>
            <a:ext cx="5432425" cy="588963"/>
            <a:chOff x="1415485" y="2491711"/>
            <a:chExt cx="5433480" cy="590040"/>
          </a:xfrm>
        </p:grpSpPr>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415485" y="2491711"/>
                <a:ext cx="5433480" cy="590040"/>
              </p14:xfrm>
            </p:contentPart>
          </mc:Choice>
          <mc:Fallback>
            <p:pic>
              <p:nvPicPr>
                <p:cNvPr id="4" name="Ink 3"/>
                <p:cNvPicPr/>
                <p:nvPr/>
              </p:nvPicPr>
              <p:blipFill>
                <a:blip r:embed="rId5"/>
                <a:stretch>
                  <a:fillRect/>
                </a:stretch>
              </p:blipFill>
              <p:spPr>
                <a:xfrm>
                  <a:off x="1406485" y="2482711"/>
                  <a:ext cx="5451480" cy="608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p14:cNvContentPartPr/>
                <p14:nvPr/>
              </p14:nvContentPartPr>
              <p14:xfrm>
                <a:off x="2756845" y="2506831"/>
                <a:ext cx="15480" cy="426600"/>
              </p14:xfrm>
            </p:contentPart>
          </mc:Choice>
          <mc:Fallback>
            <p:pic>
              <p:nvPicPr>
                <p:cNvPr id="5" name="Ink 4"/>
                <p:cNvPicPr/>
                <p:nvPr/>
              </p:nvPicPr>
              <p:blipFill>
                <a:blip r:embed="rId7"/>
                <a:stretch>
                  <a:fillRect/>
                </a:stretch>
              </p:blipFill>
              <p:spPr>
                <a:xfrm>
                  <a:off x="2747845" y="2497831"/>
                  <a:ext cx="33480" cy="444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4556845" y="2592871"/>
              <a:ext cx="360" cy="361080"/>
            </p14:xfrm>
          </p:contentPart>
        </mc:Choice>
        <mc:Fallback>
          <p:pic>
            <p:nvPicPr>
              <p:cNvPr id="7" name="Ink 6"/>
              <p:cNvPicPr/>
              <p:nvPr/>
            </p:nvPicPr>
            <p:blipFill>
              <a:blip r:embed="rId9"/>
              <a:stretch>
                <a:fillRect/>
              </a:stretch>
            </p:blipFill>
            <p:spPr>
              <a:xfrm>
                <a:off x="4547845" y="2583871"/>
                <a:ext cx="1836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4763125" y="4129351"/>
              <a:ext cx="1498680" cy="510840"/>
            </p14:xfrm>
          </p:contentPart>
        </mc:Choice>
        <mc:Fallback>
          <p:pic>
            <p:nvPicPr>
              <p:cNvPr id="10" name="Ink 9"/>
              <p:cNvPicPr/>
              <p:nvPr/>
            </p:nvPicPr>
            <p:blipFill>
              <a:blip r:embed="rId11"/>
              <a:stretch>
                <a:fillRect/>
              </a:stretch>
            </p:blipFill>
            <p:spPr>
              <a:xfrm>
                <a:off x="4754125" y="4120351"/>
                <a:ext cx="1516680" cy="528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2904805" y="4143751"/>
              <a:ext cx="3371040" cy="1022400"/>
            </p14:xfrm>
          </p:contentPart>
        </mc:Choice>
        <mc:Fallback>
          <p:pic>
            <p:nvPicPr>
              <p:cNvPr id="11" name="Ink 10"/>
              <p:cNvPicPr/>
              <p:nvPr/>
            </p:nvPicPr>
            <p:blipFill>
              <a:blip r:embed="rId13"/>
              <a:stretch>
                <a:fillRect/>
              </a:stretch>
            </p:blipFill>
            <p:spPr>
              <a:xfrm>
                <a:off x="2895806" y="4134751"/>
                <a:ext cx="3389038" cy="1040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p14:cNvContentPartPr/>
              <p14:nvPr/>
            </p14:nvContentPartPr>
            <p14:xfrm>
              <a:off x="6739885" y="4512751"/>
              <a:ext cx="360" cy="360"/>
            </p14:xfrm>
          </p:contentPart>
        </mc:Choice>
        <mc:Fallback>
          <p:pic>
            <p:nvPicPr>
              <p:cNvPr id="12" name="Ink 11"/>
              <p:cNvPicPr/>
              <p:nvPr/>
            </p:nvPicPr>
            <p:blipFill>
              <a:blip r:embed="rId15"/>
              <a:stretch>
                <a:fillRect/>
              </a:stretch>
            </p:blipFill>
            <p:spPr>
              <a:xfrm>
                <a:off x="6730885" y="4503751"/>
                <a:ext cx="183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p14:cNvContentPartPr/>
              <p14:nvPr/>
            </p14:nvContentPartPr>
            <p14:xfrm>
              <a:off x="7447645" y="3760351"/>
              <a:ext cx="360" cy="360"/>
            </p14:xfrm>
          </p:contentPart>
        </mc:Choice>
        <mc:Fallback>
          <p:pic>
            <p:nvPicPr>
              <p:cNvPr id="13" name="Ink 12"/>
              <p:cNvPicPr/>
              <p:nvPr/>
            </p:nvPicPr>
            <p:blipFill>
              <a:blip r:embed="rId15"/>
              <a:stretch>
                <a:fillRect/>
              </a:stretch>
            </p:blipFill>
            <p:spPr>
              <a:xfrm>
                <a:off x="7438645" y="3751351"/>
                <a:ext cx="18360" cy="1836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39838" y="473075"/>
            <a:ext cx="6781800" cy="1276350"/>
          </a:xfrm>
        </p:spPr>
        <p:txBody>
          <a:bodyPr/>
          <a:lstStyle/>
          <a:p>
            <a:pPr>
              <a:defRPr/>
            </a:pPr>
            <a:r>
              <a:rPr lang="en-US" dirty="0"/>
              <a:t>Ordinary Annuity</a:t>
            </a:r>
            <a:br>
              <a:rPr lang="en-US" dirty="0"/>
            </a:br>
            <a:r>
              <a:rPr lang="en-US" dirty="0"/>
              <a:t>FV = PV(1+i)</a:t>
            </a:r>
            <a:r>
              <a:rPr lang="en-US" baseline="30000" dirty="0"/>
              <a:t>n</a:t>
            </a:r>
          </a:p>
        </p:txBody>
      </p:sp>
      <p:sp>
        <p:nvSpPr>
          <p:cNvPr id="9" name="Content Placeholder 8"/>
          <p:cNvSpPr>
            <a:spLocks noGrp="1"/>
          </p:cNvSpPr>
          <p:nvPr>
            <p:ph idx="1"/>
          </p:nvPr>
        </p:nvSpPr>
        <p:spPr>
          <a:xfrm>
            <a:off x="685800" y="2057400"/>
            <a:ext cx="7772400" cy="4038600"/>
          </a:xfrm>
          <a:extLst/>
        </p:spPr>
        <p:txBody>
          <a:bodyPr/>
          <a:lstStyle/>
          <a:p>
            <a:pPr>
              <a:defRPr/>
            </a:pPr>
            <a:r>
              <a:rPr lang="en-US" dirty="0"/>
              <a:t>7%</a:t>
            </a:r>
          </a:p>
          <a:p>
            <a:pPr>
              <a:defRPr/>
            </a:pPr>
            <a:r>
              <a:rPr lang="en-US" dirty="0"/>
              <a:t>0		1	      2			 3</a:t>
            </a:r>
          </a:p>
          <a:p>
            <a:pPr marL="0" indent="0">
              <a:buFont typeface="Monotype Sorts" pitchFamily="2" charset="2"/>
              <a:buNone/>
              <a:defRPr/>
            </a:pPr>
            <a:r>
              <a:rPr lang="en-US" sz="1800" dirty="0"/>
              <a:t>		</a:t>
            </a:r>
            <a:r>
              <a:rPr lang="en-US" sz="1800" dirty="0">
                <a:highlight>
                  <a:srgbClr val="FFFF00"/>
                </a:highlight>
              </a:rPr>
              <a:t>1000		1000			1000</a:t>
            </a:r>
          </a:p>
          <a:p>
            <a:pPr marL="0" indent="0">
              <a:buFont typeface="Monotype Sorts" pitchFamily="2" charset="2"/>
              <a:buNone/>
              <a:defRPr/>
            </a:pPr>
            <a:r>
              <a:rPr lang="en-US" sz="1800" dirty="0"/>
              <a:t>							1070</a:t>
            </a:r>
          </a:p>
          <a:p>
            <a:pPr marL="0" indent="0">
              <a:buFont typeface="Monotype Sorts" pitchFamily="2" charset="2"/>
              <a:buNone/>
              <a:defRPr/>
            </a:pPr>
            <a:r>
              <a:rPr lang="en-US" sz="1800" dirty="0"/>
              <a:t>							</a:t>
            </a:r>
          </a:p>
          <a:p>
            <a:pPr marL="0" indent="0">
              <a:buFont typeface="Monotype Sorts" pitchFamily="2" charset="2"/>
              <a:buNone/>
              <a:defRPr/>
            </a:pPr>
            <a:r>
              <a:rPr lang="en-US" sz="1800" dirty="0"/>
              <a:t>							</a:t>
            </a:r>
            <a:r>
              <a:rPr lang="en-US" sz="1800" u="sng" dirty="0"/>
              <a:t>1144.9</a:t>
            </a:r>
          </a:p>
          <a:p>
            <a:pPr marL="0" indent="0">
              <a:buFont typeface="Monotype Sorts" pitchFamily="2" charset="2"/>
              <a:buNone/>
              <a:defRPr/>
            </a:pPr>
            <a:r>
              <a:rPr lang="en-US" sz="1800" dirty="0"/>
              <a:t>						     FV =  </a:t>
            </a:r>
            <a:r>
              <a:rPr lang="en-US" sz="1800" dirty="0">
                <a:highlight>
                  <a:srgbClr val="FFFF00"/>
                </a:highlight>
              </a:rPr>
              <a:t>3,214.9</a:t>
            </a:r>
            <a:endParaRPr lang="en-US" dirty="0">
              <a:highlight>
                <a:srgbClr val="FFFF00"/>
              </a:highlight>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149445" y="2698351"/>
              <a:ext cx="15480" cy="496080"/>
            </p14:xfrm>
          </p:contentPart>
        </mc:Choice>
        <mc:Fallback>
          <p:pic>
            <p:nvPicPr>
              <p:cNvPr id="3" name="Ink 2"/>
              <p:cNvPicPr/>
              <p:nvPr/>
            </p:nvPicPr>
            <p:blipFill>
              <a:blip r:embed="rId3"/>
              <a:stretch>
                <a:fillRect/>
              </a:stretch>
            </p:blipFill>
            <p:spPr>
              <a:xfrm>
                <a:off x="1140445" y="2689351"/>
                <a:ext cx="3348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149445" y="2621416"/>
              <a:ext cx="6486120" cy="427680"/>
            </p14:xfrm>
          </p:contentPart>
        </mc:Choice>
        <mc:Fallback>
          <p:pic>
            <p:nvPicPr>
              <p:cNvPr id="4" name="Ink 3"/>
              <p:cNvPicPr/>
              <p:nvPr/>
            </p:nvPicPr>
            <p:blipFill>
              <a:blip r:embed="rId5"/>
              <a:stretch>
                <a:fillRect/>
              </a:stretch>
            </p:blipFill>
            <p:spPr>
              <a:xfrm>
                <a:off x="1140445" y="2612416"/>
                <a:ext cx="650412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2536165" y="2772151"/>
              <a:ext cx="360" cy="189000"/>
            </p14:xfrm>
          </p:contentPart>
        </mc:Choice>
        <mc:Fallback>
          <p:pic>
            <p:nvPicPr>
              <p:cNvPr id="6" name="Ink 5"/>
              <p:cNvPicPr/>
              <p:nvPr/>
            </p:nvPicPr>
            <p:blipFill>
              <a:blip r:embed="rId7"/>
              <a:stretch>
                <a:fillRect/>
              </a:stretch>
            </p:blipFill>
            <p:spPr>
              <a:xfrm>
                <a:off x="2527165" y="2763151"/>
                <a:ext cx="183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4217365" y="2786911"/>
              <a:ext cx="360" cy="252720"/>
            </p14:xfrm>
          </p:contentPart>
        </mc:Choice>
        <mc:Fallback>
          <p:pic>
            <p:nvPicPr>
              <p:cNvPr id="7" name="Ink 6"/>
              <p:cNvPicPr/>
              <p:nvPr/>
            </p:nvPicPr>
            <p:blipFill>
              <a:blip r:embed="rId9"/>
              <a:stretch>
                <a:fillRect/>
              </a:stretch>
            </p:blipFill>
            <p:spPr>
              <a:xfrm>
                <a:off x="4208365" y="2777911"/>
                <a:ext cx="183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4630285" y="3848911"/>
              <a:ext cx="2521080" cy="255600"/>
            </p14:xfrm>
          </p:contentPart>
        </mc:Choice>
        <mc:Fallback>
          <p:pic>
            <p:nvPicPr>
              <p:cNvPr id="10" name="Ink 9"/>
              <p:cNvPicPr/>
              <p:nvPr/>
            </p:nvPicPr>
            <p:blipFill>
              <a:blip r:embed="rId11"/>
              <a:stretch>
                <a:fillRect/>
              </a:stretch>
            </p:blipFill>
            <p:spPr>
              <a:xfrm>
                <a:off x="4621285" y="3839911"/>
                <a:ext cx="25390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2787085" y="3819391"/>
              <a:ext cx="4275720" cy="902520"/>
            </p14:xfrm>
          </p:contentPart>
        </mc:Choice>
        <mc:Fallback>
          <p:pic>
            <p:nvPicPr>
              <p:cNvPr id="11" name="Ink 10"/>
              <p:cNvPicPr/>
              <p:nvPr/>
            </p:nvPicPr>
            <p:blipFill>
              <a:blip r:embed="rId13"/>
              <a:stretch>
                <a:fillRect/>
              </a:stretch>
            </p:blipFill>
            <p:spPr>
              <a:xfrm>
                <a:off x="2778085" y="3810387"/>
                <a:ext cx="4293720" cy="92052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p14:cNvContentPartPr/>
              <p14:nvPr/>
            </p14:nvContentPartPr>
            <p14:xfrm>
              <a:off x="7506325" y="4084711"/>
              <a:ext cx="360" cy="360"/>
            </p14:xfrm>
          </p:contentPart>
        </mc:Choice>
        <mc:Fallback>
          <p:pic>
            <p:nvPicPr>
              <p:cNvPr id="12" name="Ink 11"/>
              <p:cNvPicPr/>
              <p:nvPr/>
            </p:nvPicPr>
            <p:blipFill>
              <a:blip r:embed="rId15"/>
              <a:stretch>
                <a:fillRect/>
              </a:stretch>
            </p:blipFill>
            <p:spPr>
              <a:xfrm>
                <a:off x="7497325" y="4075711"/>
                <a:ext cx="18360" cy="1836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a:t>Ordinary Annuity</a:t>
            </a:r>
            <a:br>
              <a:rPr lang="en-US" dirty="0"/>
            </a:br>
            <a:r>
              <a:rPr lang="en-US" dirty="0"/>
              <a:t>FV = PV(1+i)</a:t>
            </a:r>
            <a:r>
              <a:rPr lang="en-US" baseline="30000" dirty="0"/>
              <a:t>n</a:t>
            </a:r>
          </a:p>
        </p:txBody>
      </p:sp>
      <p:sp>
        <p:nvSpPr>
          <p:cNvPr id="9" name="Content Placeholder 8"/>
          <p:cNvSpPr>
            <a:spLocks noGrp="1"/>
          </p:cNvSpPr>
          <p:nvPr>
            <p:ph idx="1"/>
          </p:nvPr>
        </p:nvSpPr>
        <p:spPr>
          <a:xfrm>
            <a:off x="685800" y="2057400"/>
            <a:ext cx="7772400" cy="4038600"/>
          </a:xfrm>
          <a:extLst/>
        </p:spPr>
        <p:txBody>
          <a:bodyPr/>
          <a:lstStyle/>
          <a:p>
            <a:pPr>
              <a:defRPr/>
            </a:pPr>
            <a:r>
              <a:rPr lang="en-US" dirty="0"/>
              <a:t>7%</a:t>
            </a:r>
          </a:p>
          <a:p>
            <a:pPr>
              <a:defRPr/>
            </a:pPr>
            <a:r>
              <a:rPr lang="en-US" dirty="0"/>
              <a:t>0		1	      2			 3</a:t>
            </a:r>
          </a:p>
          <a:p>
            <a:pPr marL="0" indent="0">
              <a:buFont typeface="Monotype Sorts" pitchFamily="2" charset="2"/>
              <a:buNone/>
              <a:defRPr/>
            </a:pPr>
            <a:r>
              <a:rPr lang="en-US" sz="1800" dirty="0"/>
              <a:t>1000		1000		1000			</a:t>
            </a:r>
          </a:p>
          <a:p>
            <a:pPr marL="0" indent="0">
              <a:buFont typeface="Monotype Sorts" pitchFamily="2" charset="2"/>
              <a:buNone/>
              <a:defRPr/>
            </a:pPr>
            <a:r>
              <a:rPr lang="en-US" sz="1800" dirty="0"/>
              <a:t>							1070</a:t>
            </a:r>
          </a:p>
          <a:p>
            <a:pPr marL="0" indent="0">
              <a:buFont typeface="Monotype Sorts" pitchFamily="2" charset="2"/>
              <a:buNone/>
              <a:defRPr/>
            </a:pPr>
            <a:r>
              <a:rPr lang="en-US" sz="1800" dirty="0"/>
              <a:t>							</a:t>
            </a:r>
          </a:p>
          <a:p>
            <a:pPr marL="0" indent="0">
              <a:buFont typeface="Monotype Sorts" pitchFamily="2" charset="2"/>
              <a:buNone/>
              <a:defRPr/>
            </a:pPr>
            <a:r>
              <a:rPr lang="en-US" sz="1800" dirty="0"/>
              <a:t>							</a:t>
            </a:r>
            <a:r>
              <a:rPr lang="en-US" sz="1800" u="sng" dirty="0"/>
              <a:t>1144.9</a:t>
            </a:r>
          </a:p>
          <a:p>
            <a:pPr marL="0" indent="0">
              <a:buFont typeface="Monotype Sorts" pitchFamily="2" charset="2"/>
              <a:buNone/>
              <a:defRPr/>
            </a:pPr>
            <a:r>
              <a:rPr lang="en-US" sz="1800" dirty="0"/>
              <a:t>						    	1225</a:t>
            </a:r>
          </a:p>
          <a:p>
            <a:pPr marL="0" indent="0">
              <a:buFont typeface="Monotype Sorts" pitchFamily="2" charset="2"/>
              <a:buNone/>
              <a:defRPr/>
            </a:pPr>
            <a:r>
              <a:rPr lang="en-US" sz="1800" dirty="0"/>
              <a:t>						 FV =  </a:t>
            </a:r>
            <a:r>
              <a:rPr lang="en-US" sz="1800" dirty="0">
                <a:highlight>
                  <a:srgbClr val="FFFF00"/>
                </a:highlight>
              </a:rPr>
              <a:t>3,439.9</a:t>
            </a:r>
            <a:endParaRPr lang="en-US" dirty="0">
              <a:highlight>
                <a:srgbClr val="FFFF00"/>
              </a:highlight>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149445" y="2698351"/>
              <a:ext cx="15480" cy="496080"/>
            </p14:xfrm>
          </p:contentPart>
        </mc:Choice>
        <mc:Fallback>
          <p:pic>
            <p:nvPicPr>
              <p:cNvPr id="3" name="Ink 2"/>
              <p:cNvPicPr/>
              <p:nvPr/>
            </p:nvPicPr>
            <p:blipFill>
              <a:blip r:embed="rId3"/>
              <a:stretch>
                <a:fillRect/>
              </a:stretch>
            </p:blipFill>
            <p:spPr>
              <a:xfrm>
                <a:off x="1140445" y="2689351"/>
                <a:ext cx="3348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149445" y="2621416"/>
              <a:ext cx="6486120" cy="427680"/>
            </p14:xfrm>
          </p:contentPart>
        </mc:Choice>
        <mc:Fallback>
          <p:pic>
            <p:nvPicPr>
              <p:cNvPr id="4" name="Ink 3"/>
              <p:cNvPicPr/>
              <p:nvPr/>
            </p:nvPicPr>
            <p:blipFill>
              <a:blip r:embed="rId5"/>
              <a:stretch>
                <a:fillRect/>
              </a:stretch>
            </p:blipFill>
            <p:spPr>
              <a:xfrm>
                <a:off x="1140445" y="2612416"/>
                <a:ext cx="650412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2536165" y="2772151"/>
              <a:ext cx="360" cy="189000"/>
            </p14:xfrm>
          </p:contentPart>
        </mc:Choice>
        <mc:Fallback>
          <p:pic>
            <p:nvPicPr>
              <p:cNvPr id="6" name="Ink 5"/>
              <p:cNvPicPr/>
              <p:nvPr/>
            </p:nvPicPr>
            <p:blipFill>
              <a:blip r:embed="rId7"/>
              <a:stretch>
                <a:fillRect/>
              </a:stretch>
            </p:blipFill>
            <p:spPr>
              <a:xfrm>
                <a:off x="2527165" y="2763151"/>
                <a:ext cx="183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4217365" y="2786911"/>
              <a:ext cx="360" cy="252720"/>
            </p14:xfrm>
          </p:contentPart>
        </mc:Choice>
        <mc:Fallback>
          <p:pic>
            <p:nvPicPr>
              <p:cNvPr id="7" name="Ink 6"/>
              <p:cNvPicPr/>
              <p:nvPr/>
            </p:nvPicPr>
            <p:blipFill>
              <a:blip r:embed="rId9"/>
              <a:stretch>
                <a:fillRect/>
              </a:stretch>
            </p:blipFill>
            <p:spPr>
              <a:xfrm>
                <a:off x="4208365" y="2777911"/>
                <a:ext cx="183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4630285" y="3848911"/>
              <a:ext cx="2521080" cy="255600"/>
            </p14:xfrm>
          </p:contentPart>
        </mc:Choice>
        <mc:Fallback>
          <p:pic>
            <p:nvPicPr>
              <p:cNvPr id="10" name="Ink 9"/>
              <p:cNvPicPr/>
              <p:nvPr/>
            </p:nvPicPr>
            <p:blipFill>
              <a:blip r:embed="rId11"/>
              <a:stretch>
                <a:fillRect/>
              </a:stretch>
            </p:blipFill>
            <p:spPr>
              <a:xfrm>
                <a:off x="4621285" y="3839911"/>
                <a:ext cx="25390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2787085" y="3819391"/>
              <a:ext cx="4275720" cy="902520"/>
            </p14:xfrm>
          </p:contentPart>
        </mc:Choice>
        <mc:Fallback>
          <p:pic>
            <p:nvPicPr>
              <p:cNvPr id="11" name="Ink 10"/>
              <p:cNvPicPr/>
              <p:nvPr/>
            </p:nvPicPr>
            <p:blipFill>
              <a:blip r:embed="rId13"/>
              <a:stretch>
                <a:fillRect/>
              </a:stretch>
            </p:blipFill>
            <p:spPr>
              <a:xfrm>
                <a:off x="2778085" y="3810387"/>
                <a:ext cx="4293720" cy="920527"/>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p14:cNvContentPartPr/>
              <p14:nvPr/>
            </p14:nvContentPartPr>
            <p14:xfrm>
              <a:off x="7506325" y="4084711"/>
              <a:ext cx="360" cy="360"/>
            </p14:xfrm>
          </p:contentPart>
        </mc:Choice>
        <mc:Fallback>
          <p:pic>
            <p:nvPicPr>
              <p:cNvPr id="12" name="Ink 11"/>
              <p:cNvPicPr/>
              <p:nvPr/>
            </p:nvPicPr>
            <p:blipFill>
              <a:blip r:embed="rId15"/>
              <a:stretch>
                <a:fillRect/>
              </a:stretch>
            </p:blipFill>
            <p:spPr>
              <a:xfrm>
                <a:off x="7497325" y="4075711"/>
                <a:ext cx="183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 name="Ink 1"/>
              <p14:cNvContentPartPr/>
              <p14:nvPr/>
            </p14:nvContentPartPr>
            <p14:xfrm>
              <a:off x="1059445" y="3892831"/>
              <a:ext cx="5250600" cy="1511640"/>
            </p14:xfrm>
          </p:contentPart>
        </mc:Choice>
        <mc:Fallback>
          <p:pic>
            <p:nvPicPr>
              <p:cNvPr id="2" name="Ink 1"/>
              <p:cNvPicPr/>
              <p:nvPr/>
            </p:nvPicPr>
            <p:blipFill>
              <a:blip r:embed="rId17"/>
              <a:stretch>
                <a:fillRect/>
              </a:stretch>
            </p:blipFill>
            <p:spPr>
              <a:xfrm>
                <a:off x="1050445" y="3883831"/>
                <a:ext cx="5268600" cy="1529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 name="Ink 4"/>
              <p14:cNvContentPartPr/>
              <p14:nvPr/>
            </p14:nvContentPartPr>
            <p14:xfrm>
              <a:off x="6459445" y="5279191"/>
              <a:ext cx="360" cy="360"/>
            </p14:xfrm>
          </p:contentPart>
        </mc:Choice>
        <mc:Fallback>
          <p:pic>
            <p:nvPicPr>
              <p:cNvPr id="5" name="Ink 4"/>
              <p:cNvPicPr/>
              <p:nvPr/>
            </p:nvPicPr>
            <p:blipFill>
              <a:blip r:embed="rId15"/>
              <a:stretch>
                <a:fillRect/>
              </a:stretch>
            </p:blipFill>
            <p:spPr>
              <a:xfrm>
                <a:off x="6450445" y="5270191"/>
                <a:ext cx="18360" cy="1836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sp>
        <p:nvSpPr>
          <p:cNvPr id="22531" name="Content Placeholder 2"/>
          <p:cNvSpPr>
            <a:spLocks noGrp="1" noChangeArrowheads="1"/>
          </p:cNvSpPr>
          <p:nvPr>
            <p:ph idx="1"/>
          </p:nvPr>
        </p:nvSpPr>
        <p:spPr/>
        <p:txBody>
          <a:bodyPr/>
          <a:lstStyle/>
          <a:p>
            <a:pPr marL="0" indent="0">
              <a:buFont typeface="Monotype Sorts" pitchFamily="2" charset="2"/>
              <a:buNone/>
            </a:pPr>
            <a:r>
              <a:rPr lang="en-US" altLang="en-US" smtClean="0"/>
              <a:t>FVA = PMT </a:t>
            </a:r>
            <a:r>
              <a:rPr lang="en-US" altLang="en-US" u="sng" smtClean="0"/>
              <a:t>[ (1+i)</a:t>
            </a:r>
            <a:r>
              <a:rPr lang="en-US" altLang="en-US" u="sng" baseline="30000" smtClean="0"/>
              <a:t>n</a:t>
            </a:r>
            <a:r>
              <a:rPr lang="en-US" altLang="en-US" u="sng" smtClean="0"/>
              <a:t> – 1]</a:t>
            </a:r>
          </a:p>
          <a:p>
            <a:pPr marL="0" indent="0">
              <a:buFont typeface="Monotype Sorts" pitchFamily="2" charset="2"/>
              <a:buNone/>
            </a:pPr>
            <a:r>
              <a:rPr lang="en-US" altLang="en-US" smtClean="0"/>
              <a:t>				i</a:t>
            </a:r>
          </a:p>
          <a:p>
            <a:pPr marL="0" indent="0">
              <a:buFont typeface="Monotype Sorts" pitchFamily="2" charset="2"/>
              <a:buNone/>
            </a:pPr>
            <a:r>
              <a:rPr lang="en-US" altLang="en-US" smtClean="0"/>
              <a:t>FVA = 1000 [(1+0.070)</a:t>
            </a:r>
            <a:r>
              <a:rPr lang="en-US" altLang="en-US" baseline="30000" smtClean="0"/>
              <a:t>3</a:t>
            </a:r>
            <a:r>
              <a:rPr lang="en-US" altLang="en-US" smtClean="0"/>
              <a:t> -1] / 0.07</a:t>
            </a:r>
          </a:p>
          <a:p>
            <a:pPr marL="0" indent="0">
              <a:buFont typeface="Monotype Sorts" pitchFamily="2" charset="2"/>
              <a:buNone/>
            </a:pPr>
            <a:r>
              <a:rPr lang="en-US" altLang="en-US" smtClean="0"/>
              <a:t>FVA = 3,214.9</a:t>
            </a:r>
          </a:p>
          <a:p>
            <a:pPr marL="0" indent="0">
              <a:buFont typeface="Monotype Sorts" pitchFamily="2" charset="2"/>
              <a:buNone/>
            </a:pP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winkles">
  <a:themeElements>
    <a:clrScheme name="">
      <a:dk1>
        <a:srgbClr val="003530"/>
      </a:dk1>
      <a:lt1>
        <a:srgbClr val="FFFFFF"/>
      </a:lt1>
      <a:dk2>
        <a:srgbClr val="114FFB"/>
      </a:dk2>
      <a:lt2>
        <a:srgbClr val="CECECE"/>
      </a:lt2>
      <a:accent1>
        <a:srgbClr val="FAFD00"/>
      </a:accent1>
      <a:accent2>
        <a:srgbClr val="FFA27C"/>
      </a:accent2>
      <a:accent3>
        <a:srgbClr val="FFFFFF"/>
      </a:accent3>
      <a:accent4>
        <a:srgbClr val="002C27"/>
      </a:accent4>
      <a:accent5>
        <a:srgbClr val="FCFEAA"/>
      </a:accent5>
      <a:accent6>
        <a:srgbClr val="E79270"/>
      </a:accent6>
      <a:hlink>
        <a:srgbClr val="E5405D"/>
      </a:hlink>
      <a:folHlink>
        <a:srgbClr val="DADADA"/>
      </a:folHlink>
    </a:clrScheme>
    <a:fontScheme name="twink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charset="0"/>
          </a:defRPr>
        </a:defPPr>
      </a:lstStyle>
    </a:lnDef>
  </a:objectDefaults>
  <a:extraClrSchemeLst>
    <a:extraClrScheme>
      <a:clrScheme name="twinkl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winkl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winkl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winkl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winkl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winkl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winkl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d:\msoffice\powerpnt\template\sldshow\twinkles.ppt</Template>
  <TotalTime>4</TotalTime>
  <Pages>57</Pages>
  <Words>785</Words>
  <Application>Microsoft Office PowerPoint</Application>
  <PresentationFormat>On-screen Show (4:3)</PresentationFormat>
  <Paragraphs>261</Paragraphs>
  <Slides>37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Monotype Sorts</vt:lpstr>
      <vt:lpstr>Calibri Light</vt:lpstr>
      <vt:lpstr>Calibri</vt:lpstr>
      <vt:lpstr>PalatinoLTStd-Roman</vt:lpstr>
      <vt:lpstr>twinkles</vt:lpstr>
      <vt:lpstr>Office Theme</vt:lpstr>
      <vt:lpstr>PowerPoint Presentation</vt:lpstr>
      <vt:lpstr>Types of Annuities</vt:lpstr>
      <vt:lpstr>Examples of Annuities</vt:lpstr>
      <vt:lpstr>Parts of an Annuity</vt:lpstr>
      <vt:lpstr>Parts of an Annuity</vt:lpstr>
      <vt:lpstr>PowerPoint Presentation</vt:lpstr>
      <vt:lpstr>Ordinary Annuity FV = PV(1+i)n</vt:lpstr>
      <vt:lpstr>Ordinary Annuity FV = PV(1+i)n</vt:lpstr>
      <vt:lpstr>PowerPoint Presentation</vt:lpstr>
      <vt:lpstr>Annuity Due FV = PV(1+i)n</vt:lpstr>
      <vt:lpstr>PowerPoint Presentation</vt:lpstr>
      <vt:lpstr>FV Annuities (Ordinary &amp; Due)</vt:lpstr>
      <vt:lpstr>Parts of an Annuity</vt:lpstr>
      <vt:lpstr>Overview of an  Ordinary Annuity -- FVA</vt:lpstr>
      <vt:lpstr>Example of an Ordinary Annuity -- FVA</vt:lpstr>
      <vt:lpstr>FVA Formula</vt:lpstr>
      <vt:lpstr>Hint on Annuity Valuation</vt:lpstr>
      <vt:lpstr>Overview View of an Annuity Due -- FVAD</vt:lpstr>
      <vt:lpstr>Example of an Annuity Due -- FVAD</vt:lpstr>
      <vt:lpstr>FVA Ordinary &amp; Due</vt:lpstr>
      <vt:lpstr>Overview of an Ordinary Annuity -- PVA</vt:lpstr>
      <vt:lpstr>Ordinary Annuity PV = FV / (1+i)n</vt:lpstr>
      <vt:lpstr>Example of an Ordinary Annuity -- PVA</vt:lpstr>
      <vt:lpstr>PVA Ordinary </vt:lpstr>
      <vt:lpstr>PVA Formula</vt:lpstr>
      <vt:lpstr> Annuity Due PV = FV / (1+i)n</vt:lpstr>
      <vt:lpstr>PowerPoint Presentation</vt:lpstr>
      <vt:lpstr>PVA (Ordinary &amp; Due)</vt:lpstr>
      <vt:lpstr>Hint on Annuity Valuation</vt:lpstr>
      <vt:lpstr>Overview of an Annuity Due -- PVAD</vt:lpstr>
      <vt:lpstr>Example of an Annuity Due -- PVAD</vt:lpstr>
      <vt:lpstr>PowerPoint Presentation</vt:lpstr>
      <vt:lpstr>Steps to Solve Time Value of Money Problems</vt:lpstr>
      <vt:lpstr>5-19</vt:lpstr>
      <vt:lpstr>    5-19 (C) She expects to live for 20 years if she retires at 65 and for 15 years if she retires at 70. If her investments continue to earn the same rate, how much will she be able to withdraw at the end of each year after retirement at each retirement age?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 Time Value of Money</dc:title>
  <dc:subject>Van Horne / Wachowicz Tenth Edition</dc:subject>
  <dc:creator>Gregory A. Kuhlemeyer</dc:creator>
  <cp:keywords/>
  <dc:description/>
  <cp:lastModifiedBy>asim iqbal</cp:lastModifiedBy>
  <cp:revision>155</cp:revision>
  <cp:lastPrinted>1996-09-19T14:46:14Z</cp:lastPrinted>
  <dcterms:created xsi:type="dcterms:W3CDTF">1996-09-19T14:44:16Z</dcterms:created>
  <dcterms:modified xsi:type="dcterms:W3CDTF">2023-09-25T06:11:46Z</dcterms:modified>
</cp:coreProperties>
</file>