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2.xml" ContentType="application/vnd.openxmlformats-officedocument.presentationml.notesSlide+xml"/>
  <Override PartName="/ppt/tags/tag44.xml" ContentType="application/vnd.openxmlformats-officedocument.presentationml.tags+xml"/>
  <Override PartName="/ppt/notesSlides/notesSlide33.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7.xml" ContentType="application/vnd.openxmlformats-officedocument.presentationml.tags+xml"/>
  <Override PartName="/ppt/notesSlides/notesSlide37.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8.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3.xml" ContentType="application/vnd.openxmlformats-officedocument.presentationml.tags+xml"/>
  <Override PartName="/ppt/tags/tag54.xml" ContentType="application/vnd.openxmlformats-officedocument.presentationml.tags+xml"/>
  <Override PartName="/ppt/notesSlides/notesSlide4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4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42.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4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4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65.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4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61"/>
  </p:notesMasterIdLst>
  <p:handoutMasterIdLst>
    <p:handoutMasterId r:id="rId62"/>
  </p:handoutMasterIdLst>
  <p:sldIdLst>
    <p:sldId id="300"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65" d="100"/>
          <a:sy n="65" d="100"/>
        </p:scale>
        <p:origin x="58" y="4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C672E-F54D-416A-BB5C-150F33CE518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0D7B7760-21E7-4A38-B464-332E41AF65DA}">
      <dgm:prSet phldrT="[Text]" custT="1"/>
      <dgm:spPr/>
      <dgm:t>
        <a:bodyPr/>
        <a:lstStyle/>
        <a:p>
          <a:r>
            <a:rPr lang="en-US" sz="2000" dirty="0" smtClean="0">
              <a:latin typeface="Times New Roman" pitchFamily="18" charset="0"/>
              <a:cs typeface="Times New Roman" pitchFamily="18" charset="0"/>
            </a:rPr>
            <a:t>Start with the beginning</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account balances.</a:t>
          </a:r>
          <a:endParaRPr lang="en-US" sz="2000" dirty="0">
            <a:latin typeface="Times New Roman" pitchFamily="18" charset="0"/>
            <a:cs typeface="Times New Roman" pitchFamily="18" charset="0"/>
          </a:endParaRPr>
        </a:p>
      </dgm:t>
    </dgm:pt>
    <dgm:pt modelId="{E9688259-DE85-4365-BFBF-1E1B7DE26FC5}" type="parTrans" cxnId="{220B23F2-6CF0-4483-A146-A1F4D24F1832}">
      <dgm:prSet/>
      <dgm:spPr/>
      <dgm:t>
        <a:bodyPr/>
        <a:lstStyle/>
        <a:p>
          <a:endParaRPr lang="en-US"/>
        </a:p>
      </dgm:t>
    </dgm:pt>
    <dgm:pt modelId="{90A1E74F-5A6E-465D-8E61-20F5B44C7194}" type="sibTrans" cxnId="{220B23F2-6CF0-4483-A146-A1F4D24F1832}">
      <dgm:prSet/>
      <dgm:spPr/>
      <dgm:t>
        <a:bodyPr/>
        <a:lstStyle/>
        <a:p>
          <a:endParaRPr lang="en-US"/>
        </a:p>
      </dgm:t>
    </dgm:pt>
    <dgm:pt modelId="{01654BCE-F052-4793-8651-B1BDC4815CF1}">
      <dgm:prSet phldrT="[Text]" custT="1"/>
      <dgm:spPr/>
      <dgm:t>
        <a:bodyPr/>
        <a:lstStyle/>
        <a:p>
          <a:r>
            <a:rPr lang="en-US" sz="2000" dirty="0" smtClean="0">
              <a:latin typeface="Times New Roman" pitchFamily="18" charset="0"/>
              <a:cs typeface="Times New Roman" pitchFamily="18" charset="0"/>
            </a:rPr>
            <a:t>Analyze and journalize transactions as they occur.</a:t>
          </a:r>
          <a:endParaRPr lang="en-US" sz="2000" dirty="0">
            <a:latin typeface="Times New Roman" pitchFamily="18" charset="0"/>
            <a:cs typeface="Times New Roman" pitchFamily="18" charset="0"/>
          </a:endParaRPr>
        </a:p>
      </dgm:t>
    </dgm:pt>
    <dgm:pt modelId="{B65C40C7-3C96-4A08-9F05-AAD32A836DA2}" type="parTrans" cxnId="{CDD55311-892B-43F4-842F-313531BA0350}">
      <dgm:prSet/>
      <dgm:spPr/>
      <dgm:t>
        <a:bodyPr/>
        <a:lstStyle/>
        <a:p>
          <a:endParaRPr lang="en-US"/>
        </a:p>
      </dgm:t>
    </dgm:pt>
    <dgm:pt modelId="{31B22FD0-0CF4-4666-8805-06F4677666B7}" type="sibTrans" cxnId="{CDD55311-892B-43F4-842F-313531BA0350}">
      <dgm:prSet/>
      <dgm:spPr/>
      <dgm:t>
        <a:bodyPr/>
        <a:lstStyle/>
        <a:p>
          <a:endParaRPr lang="en-US"/>
        </a:p>
      </dgm:t>
    </dgm:pt>
    <dgm:pt modelId="{7AAFCCD6-C818-44B8-AA90-B666223FE24A}">
      <dgm:prSet phldrT="[Text]" custT="1"/>
      <dgm:spPr/>
      <dgm:t>
        <a:bodyPr/>
        <a:lstStyle/>
        <a:p>
          <a:r>
            <a:rPr lang="en-US" sz="2000" dirty="0" smtClean="0">
              <a:latin typeface="Times New Roman" pitchFamily="18" charset="0"/>
              <a:cs typeface="Times New Roman" pitchFamily="18" charset="0"/>
            </a:rPr>
            <a:t>Compute the unadjusted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balance in each account.</a:t>
          </a:r>
          <a:endParaRPr lang="en-US" sz="2000" dirty="0">
            <a:latin typeface="Times New Roman" pitchFamily="18" charset="0"/>
            <a:cs typeface="Times New Roman" pitchFamily="18" charset="0"/>
          </a:endParaRPr>
        </a:p>
      </dgm:t>
    </dgm:pt>
    <dgm:pt modelId="{3F9B406B-AE26-4F0B-BA78-8E05E0470E41}" type="parTrans" cxnId="{727AB95A-C937-4C16-9E84-F4C591C96CD8}">
      <dgm:prSet/>
      <dgm:spPr/>
      <dgm:t>
        <a:bodyPr/>
        <a:lstStyle/>
        <a:p>
          <a:endParaRPr lang="en-US"/>
        </a:p>
      </dgm:t>
    </dgm:pt>
    <dgm:pt modelId="{DD9DD651-D798-4623-8A66-E4B16E3A0835}" type="sibTrans" cxnId="{727AB95A-C937-4C16-9E84-F4C591C96CD8}">
      <dgm:prSet/>
      <dgm:spPr/>
      <dgm:t>
        <a:bodyPr/>
        <a:lstStyle/>
        <a:p>
          <a:endParaRPr lang="en-US"/>
        </a:p>
      </dgm:t>
    </dgm:pt>
    <dgm:pt modelId="{7B5E84E3-B4D0-44B1-8176-20919B9C6BA5}">
      <dgm:prSet phldrT="[Text]" custT="1"/>
      <dgm:spPr/>
      <dgm:t>
        <a:bodyPr/>
        <a:lstStyle/>
        <a:p>
          <a:r>
            <a:rPr lang="en-US" sz="2000" dirty="0" smtClean="0">
              <a:latin typeface="Times New Roman" pitchFamily="18" charset="0"/>
              <a:cs typeface="Times New Roman" pitchFamily="18" charset="0"/>
            </a:rPr>
            <a:t>Enter the trial balance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and complete the worksheet. Journalize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and post adjusting entries</a:t>
          </a:r>
          <a:endParaRPr lang="en-US" sz="2000" dirty="0">
            <a:latin typeface="Times New Roman" pitchFamily="18" charset="0"/>
            <a:cs typeface="Times New Roman" pitchFamily="18" charset="0"/>
          </a:endParaRPr>
        </a:p>
      </dgm:t>
    </dgm:pt>
    <dgm:pt modelId="{037BEECB-88B8-4288-9FCA-FE3BBA3ABB5E}" type="parTrans" cxnId="{039ABB19-EE9F-418B-81CC-164E2E0D3C6B}">
      <dgm:prSet/>
      <dgm:spPr/>
      <dgm:t>
        <a:bodyPr/>
        <a:lstStyle/>
        <a:p>
          <a:endParaRPr lang="en-US"/>
        </a:p>
      </dgm:t>
    </dgm:pt>
    <dgm:pt modelId="{A569E98F-C36B-479F-B06E-D1435C44746C}" type="sibTrans" cxnId="{039ABB19-EE9F-418B-81CC-164E2E0D3C6B}">
      <dgm:prSet/>
      <dgm:spPr/>
      <dgm:t>
        <a:bodyPr/>
        <a:lstStyle/>
        <a:p>
          <a:endParaRPr lang="en-US"/>
        </a:p>
      </dgm:t>
    </dgm:pt>
    <dgm:pt modelId="{9A85F654-2822-4D23-ABE6-DA5AA386EE18}">
      <dgm:prSet phldrT="[Text]" custT="1"/>
      <dgm:spPr/>
      <dgm:t>
        <a:bodyPr/>
        <a:lstStyle/>
        <a:p>
          <a:r>
            <a:rPr lang="en-US" sz="2000" dirty="0" smtClean="0">
              <a:latin typeface="Times New Roman" pitchFamily="18" charset="0"/>
              <a:cs typeface="Times New Roman" pitchFamily="18" charset="0"/>
            </a:rPr>
            <a:t>Prepare the post-closing</a:t>
          </a:r>
        </a:p>
        <a:p>
          <a:r>
            <a:rPr lang="en-US" sz="2000" dirty="0" smtClean="0">
              <a:latin typeface="Times New Roman" pitchFamily="18" charset="0"/>
              <a:cs typeface="Times New Roman" pitchFamily="18" charset="0"/>
            </a:rPr>
            <a:t>trial balance.</a:t>
          </a:r>
          <a:endParaRPr lang="en-US" sz="2000" dirty="0">
            <a:latin typeface="Times New Roman" pitchFamily="18" charset="0"/>
            <a:cs typeface="Times New Roman" pitchFamily="18" charset="0"/>
          </a:endParaRPr>
        </a:p>
      </dgm:t>
    </dgm:pt>
    <dgm:pt modelId="{A0DAB057-21E1-416B-B563-48A785AE9FB7}" type="parTrans" cxnId="{B7FB0C94-F55B-4C07-846A-E76FF568BAB7}">
      <dgm:prSet/>
      <dgm:spPr/>
      <dgm:t>
        <a:bodyPr/>
        <a:lstStyle/>
        <a:p>
          <a:endParaRPr lang="en-US"/>
        </a:p>
      </dgm:t>
    </dgm:pt>
    <dgm:pt modelId="{81BEA556-9316-4522-9F68-B8064DDC542D}" type="sibTrans" cxnId="{B7FB0C94-F55B-4C07-846A-E76FF568BAB7}">
      <dgm:prSet/>
      <dgm:spPr/>
      <dgm:t>
        <a:bodyPr/>
        <a:lstStyle/>
        <a:p>
          <a:endParaRPr lang="en-US"/>
        </a:p>
      </dgm:t>
    </dgm:pt>
    <dgm:pt modelId="{58890710-1D76-43FC-8B9B-D122E8C3BC2F}">
      <dgm:prSet custT="1"/>
      <dgm:spPr/>
      <dgm:t>
        <a:bodyPr/>
        <a:lstStyle/>
        <a:p>
          <a:r>
            <a:rPr lang="en-US" sz="2000" dirty="0" smtClean="0">
              <a:latin typeface="Times New Roman" pitchFamily="18" charset="0"/>
              <a:cs typeface="Times New Roman" pitchFamily="18" charset="0"/>
            </a:rPr>
            <a:t>Post to the accounts.</a:t>
          </a:r>
          <a:endParaRPr lang="en-US" sz="2000" dirty="0">
            <a:latin typeface="Times New Roman" pitchFamily="18" charset="0"/>
            <a:cs typeface="Times New Roman" pitchFamily="18" charset="0"/>
          </a:endParaRPr>
        </a:p>
      </dgm:t>
    </dgm:pt>
    <dgm:pt modelId="{7AA9D5BE-5B55-415A-83F2-968F58F75525}" type="parTrans" cxnId="{0F056428-BC1B-41FC-A842-B2704A1E1A80}">
      <dgm:prSet/>
      <dgm:spPr/>
      <dgm:t>
        <a:bodyPr/>
        <a:lstStyle/>
        <a:p>
          <a:endParaRPr lang="en-US"/>
        </a:p>
      </dgm:t>
    </dgm:pt>
    <dgm:pt modelId="{5614B42A-25E0-4796-A042-DA4DAB3FBAFB}" type="sibTrans" cxnId="{0F056428-BC1B-41FC-A842-B2704A1E1A80}">
      <dgm:prSet/>
      <dgm:spPr/>
      <dgm:t>
        <a:bodyPr/>
        <a:lstStyle/>
        <a:p>
          <a:endParaRPr lang="en-US"/>
        </a:p>
      </dgm:t>
    </dgm:pt>
    <dgm:pt modelId="{EE7D60EB-5165-4720-9A07-354E70DAC2AA}">
      <dgm:prSet phldrT="[Text]" custT="1"/>
      <dgm:spPr/>
      <dgm:t>
        <a:bodyPr/>
        <a:lstStyle/>
        <a:p>
          <a:r>
            <a:rPr lang="en-US" sz="2000" dirty="0" smtClean="0">
              <a:latin typeface="Times New Roman" pitchFamily="18" charset="0"/>
              <a:cs typeface="Times New Roman" pitchFamily="18" charset="0"/>
            </a:rPr>
            <a:t>Prepare the financial</a:t>
          </a:r>
        </a:p>
        <a:p>
          <a:r>
            <a:rPr lang="en-US" sz="2000" dirty="0" smtClean="0">
              <a:latin typeface="Times New Roman" pitchFamily="18" charset="0"/>
              <a:cs typeface="Times New Roman" pitchFamily="18" charset="0"/>
            </a:rPr>
            <a:t>statements.</a:t>
          </a:r>
          <a:endParaRPr lang="en-US" sz="2000" dirty="0">
            <a:latin typeface="Times New Roman" pitchFamily="18" charset="0"/>
            <a:cs typeface="Times New Roman" pitchFamily="18" charset="0"/>
          </a:endParaRPr>
        </a:p>
      </dgm:t>
    </dgm:pt>
    <dgm:pt modelId="{2DE7B165-96FF-4D2C-A042-B2F593E6F392}" type="parTrans" cxnId="{340D6344-E59D-495C-B961-697F1B9A275A}">
      <dgm:prSet/>
      <dgm:spPr/>
      <dgm:t>
        <a:bodyPr/>
        <a:lstStyle/>
        <a:p>
          <a:endParaRPr lang="en-US"/>
        </a:p>
      </dgm:t>
    </dgm:pt>
    <dgm:pt modelId="{AF54B326-9420-46FB-B61D-5D44EC8EBE80}" type="sibTrans" cxnId="{340D6344-E59D-495C-B961-697F1B9A275A}">
      <dgm:prSet/>
      <dgm:spPr/>
      <dgm:t>
        <a:bodyPr/>
        <a:lstStyle/>
        <a:p>
          <a:endParaRPr lang="en-US"/>
        </a:p>
      </dgm:t>
    </dgm:pt>
    <dgm:pt modelId="{BE786C89-C74F-4082-94EC-323F5EA50944}">
      <dgm:prSet phldrT="[Text]" custT="1"/>
      <dgm:spPr/>
      <dgm:t>
        <a:bodyPr/>
        <a:lstStyle/>
        <a:p>
          <a:r>
            <a:rPr lang="en-US" sz="2000" dirty="0" smtClean="0">
              <a:latin typeface="Times New Roman" pitchFamily="18" charset="0"/>
              <a:cs typeface="Times New Roman" pitchFamily="18" charset="0"/>
            </a:rPr>
            <a:t>Journalize and post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closing entries.</a:t>
          </a:r>
          <a:endParaRPr lang="en-US" sz="2000" dirty="0">
            <a:latin typeface="Times New Roman" pitchFamily="18" charset="0"/>
            <a:cs typeface="Times New Roman" pitchFamily="18" charset="0"/>
          </a:endParaRPr>
        </a:p>
      </dgm:t>
    </dgm:pt>
    <dgm:pt modelId="{D74B2533-C12A-4252-AFE3-442B9F87155C}" type="parTrans" cxnId="{A9E50D57-1F1F-4868-97C4-7EDE3016206A}">
      <dgm:prSet/>
      <dgm:spPr/>
      <dgm:t>
        <a:bodyPr/>
        <a:lstStyle/>
        <a:p>
          <a:endParaRPr lang="en-US"/>
        </a:p>
      </dgm:t>
    </dgm:pt>
    <dgm:pt modelId="{49F4446F-3583-4004-A47C-7B5DFE6AEE4F}" type="sibTrans" cxnId="{A9E50D57-1F1F-4868-97C4-7EDE3016206A}">
      <dgm:prSet/>
      <dgm:spPr/>
      <dgm:t>
        <a:bodyPr/>
        <a:lstStyle/>
        <a:p>
          <a:endParaRPr lang="en-US"/>
        </a:p>
      </dgm:t>
    </dgm:pt>
    <dgm:pt modelId="{A310868A-50EE-4071-8310-7DFDD1D6C714}" type="pres">
      <dgm:prSet presAssocID="{F97C672E-F54D-416A-BB5C-150F33CE5187}" presName="cycle" presStyleCnt="0">
        <dgm:presLayoutVars>
          <dgm:dir/>
          <dgm:resizeHandles val="exact"/>
        </dgm:presLayoutVars>
      </dgm:prSet>
      <dgm:spPr/>
      <dgm:t>
        <a:bodyPr/>
        <a:lstStyle/>
        <a:p>
          <a:endParaRPr lang="en-US"/>
        </a:p>
      </dgm:t>
    </dgm:pt>
    <dgm:pt modelId="{15AD2969-5D76-4DCD-8124-206C790121AB}" type="pres">
      <dgm:prSet presAssocID="{0D7B7760-21E7-4A38-B464-332E41AF65DA}" presName="node" presStyleLbl="node1" presStyleIdx="0" presStyleCnt="8" custScaleX="267644" custScaleY="99528">
        <dgm:presLayoutVars>
          <dgm:bulletEnabled val="1"/>
        </dgm:presLayoutVars>
      </dgm:prSet>
      <dgm:spPr/>
      <dgm:t>
        <a:bodyPr/>
        <a:lstStyle/>
        <a:p>
          <a:endParaRPr lang="en-US"/>
        </a:p>
      </dgm:t>
    </dgm:pt>
    <dgm:pt modelId="{4303AC82-5F22-41B0-9DA7-BBEBF39983D4}" type="pres">
      <dgm:prSet presAssocID="{0D7B7760-21E7-4A38-B464-332E41AF65DA}" presName="spNode" presStyleCnt="0"/>
      <dgm:spPr/>
    </dgm:pt>
    <dgm:pt modelId="{72AA714D-0A1B-4042-A884-B14E5C187600}" type="pres">
      <dgm:prSet presAssocID="{90A1E74F-5A6E-465D-8E61-20F5B44C7194}" presName="sibTrans" presStyleLbl="sibTrans1D1" presStyleIdx="0" presStyleCnt="8"/>
      <dgm:spPr/>
      <dgm:t>
        <a:bodyPr/>
        <a:lstStyle/>
        <a:p>
          <a:endParaRPr lang="en-US"/>
        </a:p>
      </dgm:t>
    </dgm:pt>
    <dgm:pt modelId="{5DE6B666-8E9E-4560-8841-D2B3CEB220AE}" type="pres">
      <dgm:prSet presAssocID="{01654BCE-F052-4793-8651-B1BDC4815CF1}" presName="node" presStyleLbl="node1" presStyleIdx="1" presStyleCnt="8" custScaleX="246300" custScaleY="136086" custRadScaleRad="127677" custRadScaleInc="104694">
        <dgm:presLayoutVars>
          <dgm:bulletEnabled val="1"/>
        </dgm:presLayoutVars>
      </dgm:prSet>
      <dgm:spPr/>
      <dgm:t>
        <a:bodyPr/>
        <a:lstStyle/>
        <a:p>
          <a:endParaRPr lang="en-US"/>
        </a:p>
      </dgm:t>
    </dgm:pt>
    <dgm:pt modelId="{2F51028B-1FB7-4E71-AE94-1F5735FBD8B8}" type="pres">
      <dgm:prSet presAssocID="{01654BCE-F052-4793-8651-B1BDC4815CF1}" presName="spNode" presStyleCnt="0"/>
      <dgm:spPr/>
    </dgm:pt>
    <dgm:pt modelId="{BFED8EC4-4E0A-44BB-8EB4-015F8FAC189C}" type="pres">
      <dgm:prSet presAssocID="{31B22FD0-0CF4-4666-8805-06F4677666B7}" presName="sibTrans" presStyleLbl="sibTrans1D1" presStyleIdx="1" presStyleCnt="8"/>
      <dgm:spPr/>
      <dgm:t>
        <a:bodyPr/>
        <a:lstStyle/>
        <a:p>
          <a:endParaRPr lang="en-US"/>
        </a:p>
      </dgm:t>
    </dgm:pt>
    <dgm:pt modelId="{34698898-DEB8-4B00-9528-EF1D464E1183}" type="pres">
      <dgm:prSet presAssocID="{58890710-1D76-43FC-8B9B-D122E8C3BC2F}" presName="node" presStyleLbl="node1" presStyleIdx="2" presStyleCnt="8" custScaleX="239635" custScaleY="121392" custRadScaleRad="121157" custRadScaleInc="-42189">
        <dgm:presLayoutVars>
          <dgm:bulletEnabled val="1"/>
        </dgm:presLayoutVars>
      </dgm:prSet>
      <dgm:spPr/>
      <dgm:t>
        <a:bodyPr/>
        <a:lstStyle/>
        <a:p>
          <a:endParaRPr lang="en-US"/>
        </a:p>
      </dgm:t>
    </dgm:pt>
    <dgm:pt modelId="{9210D086-A030-4A1B-87FC-C4307F0F5C03}" type="pres">
      <dgm:prSet presAssocID="{58890710-1D76-43FC-8B9B-D122E8C3BC2F}" presName="spNode" presStyleCnt="0"/>
      <dgm:spPr/>
    </dgm:pt>
    <dgm:pt modelId="{7BE28799-B017-496C-AE10-945A5F27E406}" type="pres">
      <dgm:prSet presAssocID="{5614B42A-25E0-4796-A042-DA4DAB3FBAFB}" presName="sibTrans" presStyleLbl="sibTrans1D1" presStyleIdx="2" presStyleCnt="8"/>
      <dgm:spPr/>
      <dgm:t>
        <a:bodyPr/>
        <a:lstStyle/>
        <a:p>
          <a:endParaRPr lang="en-US"/>
        </a:p>
      </dgm:t>
    </dgm:pt>
    <dgm:pt modelId="{C059FB0F-6C4C-41A6-9F46-B05E1AB3C8B7}" type="pres">
      <dgm:prSet presAssocID="{7AAFCCD6-C818-44B8-AA90-B666223FE24A}" presName="node" presStyleLbl="node1" presStyleIdx="3" presStyleCnt="8" custScaleX="256490" custScaleY="143106" custRadScaleRad="113727" custRadScaleInc="-159066">
        <dgm:presLayoutVars>
          <dgm:bulletEnabled val="1"/>
        </dgm:presLayoutVars>
      </dgm:prSet>
      <dgm:spPr/>
      <dgm:t>
        <a:bodyPr/>
        <a:lstStyle/>
        <a:p>
          <a:endParaRPr lang="en-US"/>
        </a:p>
      </dgm:t>
    </dgm:pt>
    <dgm:pt modelId="{C14EC282-CD31-44D7-B866-1860869F76AA}" type="pres">
      <dgm:prSet presAssocID="{7AAFCCD6-C818-44B8-AA90-B666223FE24A}" presName="spNode" presStyleCnt="0"/>
      <dgm:spPr/>
    </dgm:pt>
    <dgm:pt modelId="{73A44054-7D52-4688-B466-44EEBA0B9763}" type="pres">
      <dgm:prSet presAssocID="{DD9DD651-D798-4623-8A66-E4B16E3A0835}" presName="sibTrans" presStyleLbl="sibTrans1D1" presStyleIdx="3" presStyleCnt="8"/>
      <dgm:spPr/>
      <dgm:t>
        <a:bodyPr/>
        <a:lstStyle/>
        <a:p>
          <a:endParaRPr lang="en-US"/>
        </a:p>
      </dgm:t>
    </dgm:pt>
    <dgm:pt modelId="{B620C31E-FEA0-4459-9377-E9FAD6043181}" type="pres">
      <dgm:prSet presAssocID="{7B5E84E3-B4D0-44B1-8176-20919B9C6BA5}" presName="node" presStyleLbl="node1" presStyleIdx="4" presStyleCnt="8" custScaleX="261825" custScaleY="214959" custRadScaleRad="93575" custRadScaleInc="-1050">
        <dgm:presLayoutVars>
          <dgm:bulletEnabled val="1"/>
        </dgm:presLayoutVars>
      </dgm:prSet>
      <dgm:spPr/>
      <dgm:t>
        <a:bodyPr/>
        <a:lstStyle/>
        <a:p>
          <a:endParaRPr lang="en-US"/>
        </a:p>
      </dgm:t>
    </dgm:pt>
    <dgm:pt modelId="{8E8BD2AC-6BE5-49E3-8FE7-2D68FD2B4802}" type="pres">
      <dgm:prSet presAssocID="{7B5E84E3-B4D0-44B1-8176-20919B9C6BA5}" presName="spNode" presStyleCnt="0"/>
      <dgm:spPr/>
    </dgm:pt>
    <dgm:pt modelId="{E552DFA9-8491-4623-8B64-266B3DE7CFD2}" type="pres">
      <dgm:prSet presAssocID="{A569E98F-C36B-479F-B06E-D1435C44746C}" presName="sibTrans" presStyleLbl="sibTrans1D1" presStyleIdx="4" presStyleCnt="8"/>
      <dgm:spPr/>
      <dgm:t>
        <a:bodyPr/>
        <a:lstStyle/>
        <a:p>
          <a:endParaRPr lang="en-US"/>
        </a:p>
      </dgm:t>
    </dgm:pt>
    <dgm:pt modelId="{0EEBEF34-05F0-4E16-B670-02E0D8D2FB63}" type="pres">
      <dgm:prSet presAssocID="{EE7D60EB-5165-4720-9A07-354E70DAC2AA}" presName="node" presStyleLbl="node1" presStyleIdx="5" presStyleCnt="8" custScaleX="258131" custScaleY="141801" custRadScaleRad="112237" custRadScaleInc="157791">
        <dgm:presLayoutVars>
          <dgm:bulletEnabled val="1"/>
        </dgm:presLayoutVars>
      </dgm:prSet>
      <dgm:spPr/>
      <dgm:t>
        <a:bodyPr/>
        <a:lstStyle/>
        <a:p>
          <a:endParaRPr lang="en-US"/>
        </a:p>
      </dgm:t>
    </dgm:pt>
    <dgm:pt modelId="{AD598D0F-5E8E-4C59-B5E5-E8B23A70E0AF}" type="pres">
      <dgm:prSet presAssocID="{EE7D60EB-5165-4720-9A07-354E70DAC2AA}" presName="spNode" presStyleCnt="0"/>
      <dgm:spPr/>
    </dgm:pt>
    <dgm:pt modelId="{D87AE2D9-E4C9-4C0D-AD16-1487D137FEDF}" type="pres">
      <dgm:prSet presAssocID="{AF54B326-9420-46FB-B61D-5D44EC8EBE80}" presName="sibTrans" presStyleLbl="sibTrans1D1" presStyleIdx="5" presStyleCnt="8"/>
      <dgm:spPr/>
      <dgm:t>
        <a:bodyPr/>
        <a:lstStyle/>
        <a:p>
          <a:endParaRPr lang="en-US"/>
        </a:p>
      </dgm:t>
    </dgm:pt>
    <dgm:pt modelId="{947E0988-2EB1-41D3-B387-D9A87B0039CE}" type="pres">
      <dgm:prSet presAssocID="{BE786C89-C74F-4082-94EC-323F5EA50944}" presName="node" presStyleLbl="node1" presStyleIdx="6" presStyleCnt="8" custScaleX="258289" custScaleY="120902" custRadScaleRad="123195" custRadScaleInc="37658">
        <dgm:presLayoutVars>
          <dgm:bulletEnabled val="1"/>
        </dgm:presLayoutVars>
      </dgm:prSet>
      <dgm:spPr/>
      <dgm:t>
        <a:bodyPr/>
        <a:lstStyle/>
        <a:p>
          <a:endParaRPr lang="en-US"/>
        </a:p>
      </dgm:t>
    </dgm:pt>
    <dgm:pt modelId="{AE6E1FAB-C296-464E-8977-408DE5DB2713}" type="pres">
      <dgm:prSet presAssocID="{BE786C89-C74F-4082-94EC-323F5EA50944}" presName="spNode" presStyleCnt="0"/>
      <dgm:spPr/>
    </dgm:pt>
    <dgm:pt modelId="{ADAC1521-6312-4F20-80C6-C95626485A92}" type="pres">
      <dgm:prSet presAssocID="{49F4446F-3583-4004-A47C-7B5DFE6AEE4F}" presName="sibTrans" presStyleLbl="sibTrans1D1" presStyleIdx="6" presStyleCnt="8"/>
      <dgm:spPr/>
      <dgm:t>
        <a:bodyPr/>
        <a:lstStyle/>
        <a:p>
          <a:endParaRPr lang="en-US"/>
        </a:p>
      </dgm:t>
    </dgm:pt>
    <dgm:pt modelId="{695FD00B-C1C1-4928-9CCE-04292E1B324C}" type="pres">
      <dgm:prSet presAssocID="{9A85F654-2822-4D23-ABE6-DA5AA386EE18}" presName="node" presStyleLbl="node1" presStyleIdx="7" presStyleCnt="8" custScaleX="267672" custScaleY="129914" custRadScaleRad="130853" custRadScaleInc="-106912">
        <dgm:presLayoutVars>
          <dgm:bulletEnabled val="1"/>
        </dgm:presLayoutVars>
      </dgm:prSet>
      <dgm:spPr/>
      <dgm:t>
        <a:bodyPr/>
        <a:lstStyle/>
        <a:p>
          <a:endParaRPr lang="en-US"/>
        </a:p>
      </dgm:t>
    </dgm:pt>
    <dgm:pt modelId="{09034FC4-2590-4B4A-A327-09ADC640B327}" type="pres">
      <dgm:prSet presAssocID="{9A85F654-2822-4D23-ABE6-DA5AA386EE18}" presName="spNode" presStyleCnt="0"/>
      <dgm:spPr/>
    </dgm:pt>
    <dgm:pt modelId="{26A6DE3F-1E45-4D50-BF00-56D3CC4037EC}" type="pres">
      <dgm:prSet presAssocID="{81BEA556-9316-4522-9F68-B8064DDC542D}" presName="sibTrans" presStyleLbl="sibTrans1D1" presStyleIdx="7" presStyleCnt="8"/>
      <dgm:spPr/>
      <dgm:t>
        <a:bodyPr/>
        <a:lstStyle/>
        <a:p>
          <a:endParaRPr lang="en-US"/>
        </a:p>
      </dgm:t>
    </dgm:pt>
  </dgm:ptLst>
  <dgm:cxnLst>
    <dgm:cxn modelId="{5D579C88-D7FC-4344-B191-2394BDB69494}" type="presOf" srcId="{BE786C89-C74F-4082-94EC-323F5EA50944}" destId="{947E0988-2EB1-41D3-B387-D9A87B0039CE}" srcOrd="0" destOrd="0" presId="urn:microsoft.com/office/officeart/2005/8/layout/cycle5"/>
    <dgm:cxn modelId="{F713CD6C-E624-4568-B8DA-2FFBA417AEA6}" type="presOf" srcId="{0D7B7760-21E7-4A38-B464-332E41AF65DA}" destId="{15AD2969-5D76-4DCD-8124-206C790121AB}" srcOrd="0" destOrd="0" presId="urn:microsoft.com/office/officeart/2005/8/layout/cycle5"/>
    <dgm:cxn modelId="{B7FB0C94-F55B-4C07-846A-E76FF568BAB7}" srcId="{F97C672E-F54D-416A-BB5C-150F33CE5187}" destId="{9A85F654-2822-4D23-ABE6-DA5AA386EE18}" srcOrd="7" destOrd="0" parTransId="{A0DAB057-21E1-416B-B563-48A785AE9FB7}" sibTransId="{81BEA556-9316-4522-9F68-B8064DDC542D}"/>
    <dgm:cxn modelId="{DCCC82F4-DEF0-4A39-9C37-652770CCBCBB}" type="presOf" srcId="{DD9DD651-D798-4623-8A66-E4B16E3A0835}" destId="{73A44054-7D52-4688-B466-44EEBA0B9763}" srcOrd="0" destOrd="0" presId="urn:microsoft.com/office/officeart/2005/8/layout/cycle5"/>
    <dgm:cxn modelId="{C1B5269D-7BFD-42E2-BC69-8BFDFD3BBD98}" type="presOf" srcId="{58890710-1D76-43FC-8B9B-D122E8C3BC2F}" destId="{34698898-DEB8-4B00-9528-EF1D464E1183}" srcOrd="0" destOrd="0" presId="urn:microsoft.com/office/officeart/2005/8/layout/cycle5"/>
    <dgm:cxn modelId="{039ABB19-EE9F-418B-81CC-164E2E0D3C6B}" srcId="{F97C672E-F54D-416A-BB5C-150F33CE5187}" destId="{7B5E84E3-B4D0-44B1-8176-20919B9C6BA5}" srcOrd="4" destOrd="0" parTransId="{037BEECB-88B8-4288-9FCA-FE3BBA3ABB5E}" sibTransId="{A569E98F-C36B-479F-B06E-D1435C44746C}"/>
    <dgm:cxn modelId="{727AB95A-C937-4C16-9E84-F4C591C96CD8}" srcId="{F97C672E-F54D-416A-BB5C-150F33CE5187}" destId="{7AAFCCD6-C818-44B8-AA90-B666223FE24A}" srcOrd="3" destOrd="0" parTransId="{3F9B406B-AE26-4F0B-BA78-8E05E0470E41}" sibTransId="{DD9DD651-D798-4623-8A66-E4B16E3A0835}"/>
    <dgm:cxn modelId="{0F056428-BC1B-41FC-A842-B2704A1E1A80}" srcId="{F97C672E-F54D-416A-BB5C-150F33CE5187}" destId="{58890710-1D76-43FC-8B9B-D122E8C3BC2F}" srcOrd="2" destOrd="0" parTransId="{7AA9D5BE-5B55-415A-83F2-968F58F75525}" sibTransId="{5614B42A-25E0-4796-A042-DA4DAB3FBAFB}"/>
    <dgm:cxn modelId="{EFDCCEA5-D43F-4635-A717-C2D0DF82F6E1}" type="presOf" srcId="{AF54B326-9420-46FB-B61D-5D44EC8EBE80}" destId="{D87AE2D9-E4C9-4C0D-AD16-1487D137FEDF}" srcOrd="0" destOrd="0" presId="urn:microsoft.com/office/officeart/2005/8/layout/cycle5"/>
    <dgm:cxn modelId="{F5D98843-1760-4F9C-87C4-AF4E9E9D120E}" type="presOf" srcId="{EE7D60EB-5165-4720-9A07-354E70DAC2AA}" destId="{0EEBEF34-05F0-4E16-B670-02E0D8D2FB63}" srcOrd="0" destOrd="0" presId="urn:microsoft.com/office/officeart/2005/8/layout/cycle5"/>
    <dgm:cxn modelId="{BBEC63D2-7BFC-44F1-859E-912155412736}" type="presOf" srcId="{31B22FD0-0CF4-4666-8805-06F4677666B7}" destId="{BFED8EC4-4E0A-44BB-8EB4-015F8FAC189C}" srcOrd="0" destOrd="0" presId="urn:microsoft.com/office/officeart/2005/8/layout/cycle5"/>
    <dgm:cxn modelId="{150C9464-E7FA-4150-92E1-4EEFCDF19F9C}" type="presOf" srcId="{7B5E84E3-B4D0-44B1-8176-20919B9C6BA5}" destId="{B620C31E-FEA0-4459-9377-E9FAD6043181}" srcOrd="0" destOrd="0" presId="urn:microsoft.com/office/officeart/2005/8/layout/cycle5"/>
    <dgm:cxn modelId="{EA9064CF-1C4A-42BB-9936-48120BFF6865}" type="presOf" srcId="{5614B42A-25E0-4796-A042-DA4DAB3FBAFB}" destId="{7BE28799-B017-496C-AE10-945A5F27E406}" srcOrd="0" destOrd="0" presId="urn:microsoft.com/office/officeart/2005/8/layout/cycle5"/>
    <dgm:cxn modelId="{174D7581-6306-4F27-8793-D0FA3B5C91CE}" type="presOf" srcId="{49F4446F-3583-4004-A47C-7B5DFE6AEE4F}" destId="{ADAC1521-6312-4F20-80C6-C95626485A92}" srcOrd="0" destOrd="0" presId="urn:microsoft.com/office/officeart/2005/8/layout/cycle5"/>
    <dgm:cxn modelId="{FF530B11-B3DA-44F4-83D5-B749F7BFBF69}" type="presOf" srcId="{90A1E74F-5A6E-465D-8E61-20F5B44C7194}" destId="{72AA714D-0A1B-4042-A884-B14E5C187600}" srcOrd="0" destOrd="0" presId="urn:microsoft.com/office/officeart/2005/8/layout/cycle5"/>
    <dgm:cxn modelId="{8A3B6ECE-AC95-45B3-9C31-AF634BA9E8DB}" type="presOf" srcId="{A569E98F-C36B-479F-B06E-D1435C44746C}" destId="{E552DFA9-8491-4623-8B64-266B3DE7CFD2}" srcOrd="0" destOrd="0" presId="urn:microsoft.com/office/officeart/2005/8/layout/cycle5"/>
    <dgm:cxn modelId="{EBADA5FF-4E3F-4B5A-9D1A-AFBEFA3CA869}" type="presOf" srcId="{9A85F654-2822-4D23-ABE6-DA5AA386EE18}" destId="{695FD00B-C1C1-4928-9CCE-04292E1B324C}" srcOrd="0" destOrd="0" presId="urn:microsoft.com/office/officeart/2005/8/layout/cycle5"/>
    <dgm:cxn modelId="{A9E50D57-1F1F-4868-97C4-7EDE3016206A}" srcId="{F97C672E-F54D-416A-BB5C-150F33CE5187}" destId="{BE786C89-C74F-4082-94EC-323F5EA50944}" srcOrd="6" destOrd="0" parTransId="{D74B2533-C12A-4252-AFE3-442B9F87155C}" sibTransId="{49F4446F-3583-4004-A47C-7B5DFE6AEE4F}"/>
    <dgm:cxn modelId="{B85BCFEC-B563-4AF4-8394-62AE6F869402}" type="presOf" srcId="{7AAFCCD6-C818-44B8-AA90-B666223FE24A}" destId="{C059FB0F-6C4C-41A6-9F46-B05E1AB3C8B7}" srcOrd="0" destOrd="0" presId="urn:microsoft.com/office/officeart/2005/8/layout/cycle5"/>
    <dgm:cxn modelId="{220B23F2-6CF0-4483-A146-A1F4D24F1832}" srcId="{F97C672E-F54D-416A-BB5C-150F33CE5187}" destId="{0D7B7760-21E7-4A38-B464-332E41AF65DA}" srcOrd="0" destOrd="0" parTransId="{E9688259-DE85-4365-BFBF-1E1B7DE26FC5}" sibTransId="{90A1E74F-5A6E-465D-8E61-20F5B44C7194}"/>
    <dgm:cxn modelId="{138E08B1-B542-4F64-84C7-9660AF71A0B3}" type="presOf" srcId="{01654BCE-F052-4793-8651-B1BDC4815CF1}" destId="{5DE6B666-8E9E-4560-8841-D2B3CEB220AE}" srcOrd="0" destOrd="0" presId="urn:microsoft.com/office/officeart/2005/8/layout/cycle5"/>
    <dgm:cxn modelId="{03C98B37-7481-4C47-B257-4756489EB1E1}" type="presOf" srcId="{81BEA556-9316-4522-9F68-B8064DDC542D}" destId="{26A6DE3F-1E45-4D50-BF00-56D3CC4037EC}" srcOrd="0" destOrd="0" presId="urn:microsoft.com/office/officeart/2005/8/layout/cycle5"/>
    <dgm:cxn modelId="{340D6344-E59D-495C-B961-697F1B9A275A}" srcId="{F97C672E-F54D-416A-BB5C-150F33CE5187}" destId="{EE7D60EB-5165-4720-9A07-354E70DAC2AA}" srcOrd="5" destOrd="0" parTransId="{2DE7B165-96FF-4D2C-A042-B2F593E6F392}" sibTransId="{AF54B326-9420-46FB-B61D-5D44EC8EBE80}"/>
    <dgm:cxn modelId="{CDD55311-892B-43F4-842F-313531BA0350}" srcId="{F97C672E-F54D-416A-BB5C-150F33CE5187}" destId="{01654BCE-F052-4793-8651-B1BDC4815CF1}" srcOrd="1" destOrd="0" parTransId="{B65C40C7-3C96-4A08-9F05-AAD32A836DA2}" sibTransId="{31B22FD0-0CF4-4666-8805-06F4677666B7}"/>
    <dgm:cxn modelId="{F47F5656-5C76-4D6E-BD8A-686652ACB496}" type="presOf" srcId="{F97C672E-F54D-416A-BB5C-150F33CE5187}" destId="{A310868A-50EE-4071-8310-7DFDD1D6C714}" srcOrd="0" destOrd="0" presId="urn:microsoft.com/office/officeart/2005/8/layout/cycle5"/>
    <dgm:cxn modelId="{E801A3BD-6161-4F1B-AFFA-C03A9460F13B}" type="presParOf" srcId="{A310868A-50EE-4071-8310-7DFDD1D6C714}" destId="{15AD2969-5D76-4DCD-8124-206C790121AB}" srcOrd="0" destOrd="0" presId="urn:microsoft.com/office/officeart/2005/8/layout/cycle5"/>
    <dgm:cxn modelId="{48F50A38-5ECB-454C-908F-7F62D578225E}" type="presParOf" srcId="{A310868A-50EE-4071-8310-7DFDD1D6C714}" destId="{4303AC82-5F22-41B0-9DA7-BBEBF39983D4}" srcOrd="1" destOrd="0" presId="urn:microsoft.com/office/officeart/2005/8/layout/cycle5"/>
    <dgm:cxn modelId="{BB108728-C506-4B3A-A01D-FEAD201493FA}" type="presParOf" srcId="{A310868A-50EE-4071-8310-7DFDD1D6C714}" destId="{72AA714D-0A1B-4042-A884-B14E5C187600}" srcOrd="2" destOrd="0" presId="urn:microsoft.com/office/officeart/2005/8/layout/cycle5"/>
    <dgm:cxn modelId="{45BB3957-212B-41EC-9BD2-0F282D25D58A}" type="presParOf" srcId="{A310868A-50EE-4071-8310-7DFDD1D6C714}" destId="{5DE6B666-8E9E-4560-8841-D2B3CEB220AE}" srcOrd="3" destOrd="0" presId="urn:microsoft.com/office/officeart/2005/8/layout/cycle5"/>
    <dgm:cxn modelId="{F7F7CEE0-14A9-4CCF-B649-D8E996C95A7B}" type="presParOf" srcId="{A310868A-50EE-4071-8310-7DFDD1D6C714}" destId="{2F51028B-1FB7-4E71-AE94-1F5735FBD8B8}" srcOrd="4" destOrd="0" presId="urn:microsoft.com/office/officeart/2005/8/layout/cycle5"/>
    <dgm:cxn modelId="{F92EA102-D9C3-48AF-96F9-4EF342485863}" type="presParOf" srcId="{A310868A-50EE-4071-8310-7DFDD1D6C714}" destId="{BFED8EC4-4E0A-44BB-8EB4-015F8FAC189C}" srcOrd="5" destOrd="0" presId="urn:microsoft.com/office/officeart/2005/8/layout/cycle5"/>
    <dgm:cxn modelId="{F680B175-5CDF-4919-BB32-9EF60741AE34}" type="presParOf" srcId="{A310868A-50EE-4071-8310-7DFDD1D6C714}" destId="{34698898-DEB8-4B00-9528-EF1D464E1183}" srcOrd="6" destOrd="0" presId="urn:microsoft.com/office/officeart/2005/8/layout/cycle5"/>
    <dgm:cxn modelId="{A6366B82-BF6C-4C70-8736-1A4486BD5E03}" type="presParOf" srcId="{A310868A-50EE-4071-8310-7DFDD1D6C714}" destId="{9210D086-A030-4A1B-87FC-C4307F0F5C03}" srcOrd="7" destOrd="0" presId="urn:microsoft.com/office/officeart/2005/8/layout/cycle5"/>
    <dgm:cxn modelId="{FD6A11B7-B760-4180-84CD-AEB3641D2D3F}" type="presParOf" srcId="{A310868A-50EE-4071-8310-7DFDD1D6C714}" destId="{7BE28799-B017-496C-AE10-945A5F27E406}" srcOrd="8" destOrd="0" presId="urn:microsoft.com/office/officeart/2005/8/layout/cycle5"/>
    <dgm:cxn modelId="{6945430B-082F-4C47-A658-9F07533982B5}" type="presParOf" srcId="{A310868A-50EE-4071-8310-7DFDD1D6C714}" destId="{C059FB0F-6C4C-41A6-9F46-B05E1AB3C8B7}" srcOrd="9" destOrd="0" presId="urn:microsoft.com/office/officeart/2005/8/layout/cycle5"/>
    <dgm:cxn modelId="{24B25CFA-B1F3-4F4A-97F4-E002B3D4D080}" type="presParOf" srcId="{A310868A-50EE-4071-8310-7DFDD1D6C714}" destId="{C14EC282-CD31-44D7-B866-1860869F76AA}" srcOrd="10" destOrd="0" presId="urn:microsoft.com/office/officeart/2005/8/layout/cycle5"/>
    <dgm:cxn modelId="{0AD11F51-A9AF-42AD-AEC6-1A36BFCA6FA6}" type="presParOf" srcId="{A310868A-50EE-4071-8310-7DFDD1D6C714}" destId="{73A44054-7D52-4688-B466-44EEBA0B9763}" srcOrd="11" destOrd="0" presId="urn:microsoft.com/office/officeart/2005/8/layout/cycle5"/>
    <dgm:cxn modelId="{1A19CA4F-F39A-42B6-A504-F7365742C254}" type="presParOf" srcId="{A310868A-50EE-4071-8310-7DFDD1D6C714}" destId="{B620C31E-FEA0-4459-9377-E9FAD6043181}" srcOrd="12" destOrd="0" presId="urn:microsoft.com/office/officeart/2005/8/layout/cycle5"/>
    <dgm:cxn modelId="{8E65407C-991F-403C-ABEA-78CE9F25FA93}" type="presParOf" srcId="{A310868A-50EE-4071-8310-7DFDD1D6C714}" destId="{8E8BD2AC-6BE5-49E3-8FE7-2D68FD2B4802}" srcOrd="13" destOrd="0" presId="urn:microsoft.com/office/officeart/2005/8/layout/cycle5"/>
    <dgm:cxn modelId="{5565EF23-1566-4B15-878C-FD268DC3A17B}" type="presParOf" srcId="{A310868A-50EE-4071-8310-7DFDD1D6C714}" destId="{E552DFA9-8491-4623-8B64-266B3DE7CFD2}" srcOrd="14" destOrd="0" presId="urn:microsoft.com/office/officeart/2005/8/layout/cycle5"/>
    <dgm:cxn modelId="{1510A341-2BC3-404E-99D5-7767F1DB8A5E}" type="presParOf" srcId="{A310868A-50EE-4071-8310-7DFDD1D6C714}" destId="{0EEBEF34-05F0-4E16-B670-02E0D8D2FB63}" srcOrd="15" destOrd="0" presId="urn:microsoft.com/office/officeart/2005/8/layout/cycle5"/>
    <dgm:cxn modelId="{AE2C4922-9507-4AAA-9BBA-3786630719F0}" type="presParOf" srcId="{A310868A-50EE-4071-8310-7DFDD1D6C714}" destId="{AD598D0F-5E8E-4C59-B5E5-E8B23A70E0AF}" srcOrd="16" destOrd="0" presId="urn:microsoft.com/office/officeart/2005/8/layout/cycle5"/>
    <dgm:cxn modelId="{762037FC-F959-4A0B-B07B-D22CF3B22CC6}" type="presParOf" srcId="{A310868A-50EE-4071-8310-7DFDD1D6C714}" destId="{D87AE2D9-E4C9-4C0D-AD16-1487D137FEDF}" srcOrd="17" destOrd="0" presId="urn:microsoft.com/office/officeart/2005/8/layout/cycle5"/>
    <dgm:cxn modelId="{83B97973-1F3B-483B-B78C-5E7CF1D815E3}" type="presParOf" srcId="{A310868A-50EE-4071-8310-7DFDD1D6C714}" destId="{947E0988-2EB1-41D3-B387-D9A87B0039CE}" srcOrd="18" destOrd="0" presId="urn:microsoft.com/office/officeart/2005/8/layout/cycle5"/>
    <dgm:cxn modelId="{5ECEB384-8170-4A95-9457-D8667C707C4A}" type="presParOf" srcId="{A310868A-50EE-4071-8310-7DFDD1D6C714}" destId="{AE6E1FAB-C296-464E-8977-408DE5DB2713}" srcOrd="19" destOrd="0" presId="urn:microsoft.com/office/officeart/2005/8/layout/cycle5"/>
    <dgm:cxn modelId="{916262FF-5704-4E56-9CB3-AA0BFF99702C}" type="presParOf" srcId="{A310868A-50EE-4071-8310-7DFDD1D6C714}" destId="{ADAC1521-6312-4F20-80C6-C95626485A92}" srcOrd="20" destOrd="0" presId="urn:microsoft.com/office/officeart/2005/8/layout/cycle5"/>
    <dgm:cxn modelId="{45A6956C-B11E-4782-B3ED-2286FF8891BE}" type="presParOf" srcId="{A310868A-50EE-4071-8310-7DFDD1D6C714}" destId="{695FD00B-C1C1-4928-9CCE-04292E1B324C}" srcOrd="21" destOrd="0" presId="urn:microsoft.com/office/officeart/2005/8/layout/cycle5"/>
    <dgm:cxn modelId="{20124D21-107C-43AC-B36D-1678B9322F6F}" type="presParOf" srcId="{A310868A-50EE-4071-8310-7DFDD1D6C714}" destId="{09034FC4-2590-4B4A-A327-09ADC640B327}" srcOrd="22" destOrd="0" presId="urn:microsoft.com/office/officeart/2005/8/layout/cycle5"/>
    <dgm:cxn modelId="{1A3307AE-D7D6-4853-B013-B79DB76CFBD2}" type="presParOf" srcId="{A310868A-50EE-4071-8310-7DFDD1D6C714}" destId="{26A6DE3F-1E45-4D50-BF00-56D3CC4037EC}" srcOrd="23"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245F9B-F219-4476-98E4-19FAFBE54CE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6E63FAB8-7F17-4283-A458-4774FBDE29E5}">
      <dgm:prSet phldrT="[Text]"/>
      <dgm:spPr/>
      <dgm:t>
        <a:bodyPr/>
        <a:lstStyle/>
        <a:p>
          <a:r>
            <a:rPr lang="en-US" dirty="0" smtClean="0"/>
            <a:t>Cash used to buy goods &amp; services </a:t>
          </a:r>
          <a:endParaRPr lang="en-US" dirty="0"/>
        </a:p>
      </dgm:t>
    </dgm:pt>
    <dgm:pt modelId="{55AD5D85-7AD9-44D2-9CAA-47AFE53D3459}" type="parTrans" cxnId="{9490A646-DF0E-4D22-8499-6C93818A2672}">
      <dgm:prSet/>
      <dgm:spPr/>
      <dgm:t>
        <a:bodyPr/>
        <a:lstStyle/>
        <a:p>
          <a:endParaRPr lang="en-US"/>
        </a:p>
      </dgm:t>
    </dgm:pt>
    <dgm:pt modelId="{6A4D4AAB-2232-4659-A1D7-35C6BFA1FE7A}" type="sibTrans" cxnId="{9490A646-DF0E-4D22-8499-6C93818A2672}">
      <dgm:prSet/>
      <dgm:spPr/>
      <dgm:t>
        <a:bodyPr/>
        <a:lstStyle/>
        <a:p>
          <a:endParaRPr lang="en-US" dirty="0"/>
        </a:p>
      </dgm:t>
    </dgm:pt>
    <dgm:pt modelId="{119A8447-938E-4CC5-A245-A1A77AF05AD5}">
      <dgm:prSet phldrT="[Text]"/>
      <dgm:spPr/>
      <dgm:t>
        <a:bodyPr/>
        <a:lstStyle/>
        <a:p>
          <a:r>
            <a:rPr lang="en-US" dirty="0" smtClean="0"/>
            <a:t>Goods &amp; services sold to customers</a:t>
          </a:r>
          <a:endParaRPr lang="en-US" dirty="0"/>
        </a:p>
      </dgm:t>
    </dgm:pt>
    <dgm:pt modelId="{28F59CCA-EBE8-4B4D-81F7-838351490532}" type="parTrans" cxnId="{BA6ACDEA-C46B-4AD1-B56E-13238425062A}">
      <dgm:prSet/>
      <dgm:spPr/>
      <dgm:t>
        <a:bodyPr/>
        <a:lstStyle/>
        <a:p>
          <a:endParaRPr lang="en-US"/>
        </a:p>
      </dgm:t>
    </dgm:pt>
    <dgm:pt modelId="{4526A2C4-C325-48F6-9546-53F5EE8BDB4C}" type="sibTrans" cxnId="{BA6ACDEA-C46B-4AD1-B56E-13238425062A}">
      <dgm:prSet/>
      <dgm:spPr/>
      <dgm:t>
        <a:bodyPr/>
        <a:lstStyle/>
        <a:p>
          <a:endParaRPr lang="en-US" dirty="0"/>
        </a:p>
      </dgm:t>
    </dgm:pt>
    <dgm:pt modelId="{87E317F9-84A9-4D9B-8FB2-CA7EC341BF72}">
      <dgm:prSet phldrT="[Text]"/>
      <dgm:spPr/>
      <dgm:t>
        <a:bodyPr/>
        <a:lstStyle/>
        <a:p>
          <a:r>
            <a:rPr lang="en-US" dirty="0" smtClean="0"/>
            <a:t>Business collects cash from customers</a:t>
          </a:r>
          <a:endParaRPr lang="en-US" dirty="0"/>
        </a:p>
      </dgm:t>
    </dgm:pt>
    <dgm:pt modelId="{A9255636-768D-44DB-B13A-A349E05D90C0}" type="parTrans" cxnId="{045E4B44-2D13-4A12-AD81-04D21BD6E0C9}">
      <dgm:prSet/>
      <dgm:spPr/>
      <dgm:t>
        <a:bodyPr/>
        <a:lstStyle/>
        <a:p>
          <a:endParaRPr lang="en-US"/>
        </a:p>
      </dgm:t>
    </dgm:pt>
    <dgm:pt modelId="{9F14A816-4FD5-456F-BD6F-60A834D32278}" type="sibTrans" cxnId="{045E4B44-2D13-4A12-AD81-04D21BD6E0C9}">
      <dgm:prSet/>
      <dgm:spPr/>
      <dgm:t>
        <a:bodyPr/>
        <a:lstStyle/>
        <a:p>
          <a:endParaRPr lang="en-US" dirty="0"/>
        </a:p>
      </dgm:t>
    </dgm:pt>
    <dgm:pt modelId="{C07D43B1-FB01-4E37-8E60-E6DA298907BD}" type="pres">
      <dgm:prSet presAssocID="{F1245F9B-F219-4476-98E4-19FAFBE54CEB}" presName="cycle" presStyleCnt="0">
        <dgm:presLayoutVars>
          <dgm:dir/>
          <dgm:resizeHandles val="exact"/>
        </dgm:presLayoutVars>
      </dgm:prSet>
      <dgm:spPr/>
      <dgm:t>
        <a:bodyPr/>
        <a:lstStyle/>
        <a:p>
          <a:endParaRPr lang="en-US"/>
        </a:p>
      </dgm:t>
    </dgm:pt>
    <dgm:pt modelId="{4B78E160-4823-48C2-99FE-0B96289B7343}" type="pres">
      <dgm:prSet presAssocID="{6E63FAB8-7F17-4283-A458-4774FBDE29E5}" presName="node" presStyleLbl="node1" presStyleIdx="0" presStyleCnt="3" custScaleX="121417">
        <dgm:presLayoutVars>
          <dgm:bulletEnabled val="1"/>
        </dgm:presLayoutVars>
      </dgm:prSet>
      <dgm:spPr/>
      <dgm:t>
        <a:bodyPr/>
        <a:lstStyle/>
        <a:p>
          <a:endParaRPr lang="en-US"/>
        </a:p>
      </dgm:t>
    </dgm:pt>
    <dgm:pt modelId="{B657AC87-F42F-4145-867F-698F1223AFD9}" type="pres">
      <dgm:prSet presAssocID="{6A4D4AAB-2232-4659-A1D7-35C6BFA1FE7A}" presName="sibTrans" presStyleLbl="sibTrans2D1" presStyleIdx="0" presStyleCnt="3"/>
      <dgm:spPr/>
      <dgm:t>
        <a:bodyPr/>
        <a:lstStyle/>
        <a:p>
          <a:endParaRPr lang="en-US"/>
        </a:p>
      </dgm:t>
    </dgm:pt>
    <dgm:pt modelId="{71DAF791-B86F-4287-A926-CABCEE158AF5}" type="pres">
      <dgm:prSet presAssocID="{6A4D4AAB-2232-4659-A1D7-35C6BFA1FE7A}" presName="connectorText" presStyleLbl="sibTrans2D1" presStyleIdx="0" presStyleCnt="3"/>
      <dgm:spPr/>
      <dgm:t>
        <a:bodyPr/>
        <a:lstStyle/>
        <a:p>
          <a:endParaRPr lang="en-US"/>
        </a:p>
      </dgm:t>
    </dgm:pt>
    <dgm:pt modelId="{3E71F682-71E1-431F-9ECB-6068CD0992D5}" type="pres">
      <dgm:prSet presAssocID="{119A8447-938E-4CC5-A245-A1A77AF05AD5}" presName="node" presStyleLbl="node1" presStyleIdx="1" presStyleCnt="3" custScaleX="124902" custRadScaleRad="125960" custRadScaleInc="-6061">
        <dgm:presLayoutVars>
          <dgm:bulletEnabled val="1"/>
        </dgm:presLayoutVars>
      </dgm:prSet>
      <dgm:spPr/>
      <dgm:t>
        <a:bodyPr/>
        <a:lstStyle/>
        <a:p>
          <a:endParaRPr lang="en-US"/>
        </a:p>
      </dgm:t>
    </dgm:pt>
    <dgm:pt modelId="{BDBEB3D7-268A-4F9A-9727-9C86777EF80F}" type="pres">
      <dgm:prSet presAssocID="{4526A2C4-C325-48F6-9546-53F5EE8BDB4C}" presName="sibTrans" presStyleLbl="sibTrans2D1" presStyleIdx="1" presStyleCnt="3"/>
      <dgm:spPr/>
      <dgm:t>
        <a:bodyPr/>
        <a:lstStyle/>
        <a:p>
          <a:endParaRPr lang="en-US"/>
        </a:p>
      </dgm:t>
    </dgm:pt>
    <dgm:pt modelId="{3A8C2E12-78F1-4DE2-8761-279A78B1E71F}" type="pres">
      <dgm:prSet presAssocID="{4526A2C4-C325-48F6-9546-53F5EE8BDB4C}" presName="connectorText" presStyleLbl="sibTrans2D1" presStyleIdx="1" presStyleCnt="3"/>
      <dgm:spPr/>
      <dgm:t>
        <a:bodyPr/>
        <a:lstStyle/>
        <a:p>
          <a:endParaRPr lang="en-US"/>
        </a:p>
      </dgm:t>
    </dgm:pt>
    <dgm:pt modelId="{0B62A571-E59F-41C1-A0B3-E7A724679F0A}" type="pres">
      <dgm:prSet presAssocID="{87E317F9-84A9-4D9B-8FB2-CA7EC341BF72}" presName="node" presStyleLbl="node1" presStyleIdx="2" presStyleCnt="3" custScaleX="128640" custRadScaleRad="114130" custRadScaleInc="9830">
        <dgm:presLayoutVars>
          <dgm:bulletEnabled val="1"/>
        </dgm:presLayoutVars>
      </dgm:prSet>
      <dgm:spPr/>
      <dgm:t>
        <a:bodyPr/>
        <a:lstStyle/>
        <a:p>
          <a:endParaRPr lang="en-US"/>
        </a:p>
      </dgm:t>
    </dgm:pt>
    <dgm:pt modelId="{71E6BF6D-DA1B-463E-A66C-25CAF9B43822}" type="pres">
      <dgm:prSet presAssocID="{9F14A816-4FD5-456F-BD6F-60A834D32278}" presName="sibTrans" presStyleLbl="sibTrans2D1" presStyleIdx="2" presStyleCnt="3"/>
      <dgm:spPr/>
      <dgm:t>
        <a:bodyPr/>
        <a:lstStyle/>
        <a:p>
          <a:endParaRPr lang="en-US"/>
        </a:p>
      </dgm:t>
    </dgm:pt>
    <dgm:pt modelId="{83D7E752-C328-4397-A2BF-AEE4CA1E2DCE}" type="pres">
      <dgm:prSet presAssocID="{9F14A816-4FD5-456F-BD6F-60A834D32278}" presName="connectorText" presStyleLbl="sibTrans2D1" presStyleIdx="2" presStyleCnt="3"/>
      <dgm:spPr/>
      <dgm:t>
        <a:bodyPr/>
        <a:lstStyle/>
        <a:p>
          <a:endParaRPr lang="en-US"/>
        </a:p>
      </dgm:t>
    </dgm:pt>
  </dgm:ptLst>
  <dgm:cxnLst>
    <dgm:cxn modelId="{A024A2D7-8837-4159-ABFE-0AD6401F6F76}" type="presOf" srcId="{119A8447-938E-4CC5-A245-A1A77AF05AD5}" destId="{3E71F682-71E1-431F-9ECB-6068CD0992D5}" srcOrd="0" destOrd="0" presId="urn:microsoft.com/office/officeart/2005/8/layout/cycle2"/>
    <dgm:cxn modelId="{A060D0C6-C999-4975-B8B3-D65781D2CCE5}" type="presOf" srcId="{4526A2C4-C325-48F6-9546-53F5EE8BDB4C}" destId="{BDBEB3D7-268A-4F9A-9727-9C86777EF80F}" srcOrd="0" destOrd="0" presId="urn:microsoft.com/office/officeart/2005/8/layout/cycle2"/>
    <dgm:cxn modelId="{045E4B44-2D13-4A12-AD81-04D21BD6E0C9}" srcId="{F1245F9B-F219-4476-98E4-19FAFBE54CEB}" destId="{87E317F9-84A9-4D9B-8FB2-CA7EC341BF72}" srcOrd="2" destOrd="0" parTransId="{A9255636-768D-44DB-B13A-A349E05D90C0}" sibTransId="{9F14A816-4FD5-456F-BD6F-60A834D32278}"/>
    <dgm:cxn modelId="{93EF72F0-7913-48F5-85AA-B1A408D811B9}" type="presOf" srcId="{6A4D4AAB-2232-4659-A1D7-35C6BFA1FE7A}" destId="{71DAF791-B86F-4287-A926-CABCEE158AF5}" srcOrd="1" destOrd="0" presId="urn:microsoft.com/office/officeart/2005/8/layout/cycle2"/>
    <dgm:cxn modelId="{BA6ACDEA-C46B-4AD1-B56E-13238425062A}" srcId="{F1245F9B-F219-4476-98E4-19FAFBE54CEB}" destId="{119A8447-938E-4CC5-A245-A1A77AF05AD5}" srcOrd="1" destOrd="0" parTransId="{28F59CCA-EBE8-4B4D-81F7-838351490532}" sibTransId="{4526A2C4-C325-48F6-9546-53F5EE8BDB4C}"/>
    <dgm:cxn modelId="{6456AFDD-F108-4991-AF7D-416E0E75B8C0}" type="presOf" srcId="{9F14A816-4FD5-456F-BD6F-60A834D32278}" destId="{83D7E752-C328-4397-A2BF-AEE4CA1E2DCE}" srcOrd="1" destOrd="0" presId="urn:microsoft.com/office/officeart/2005/8/layout/cycle2"/>
    <dgm:cxn modelId="{3B3AF1E0-CB72-4E19-BF54-4ED8C0C0F5C3}" type="presOf" srcId="{4526A2C4-C325-48F6-9546-53F5EE8BDB4C}" destId="{3A8C2E12-78F1-4DE2-8761-279A78B1E71F}" srcOrd="1" destOrd="0" presId="urn:microsoft.com/office/officeart/2005/8/layout/cycle2"/>
    <dgm:cxn modelId="{A02FA4EB-3935-4FE5-892D-E7F09E67101C}" type="presOf" srcId="{9F14A816-4FD5-456F-BD6F-60A834D32278}" destId="{71E6BF6D-DA1B-463E-A66C-25CAF9B43822}" srcOrd="0" destOrd="0" presId="urn:microsoft.com/office/officeart/2005/8/layout/cycle2"/>
    <dgm:cxn modelId="{A6E20BD1-3D90-49C8-AE31-64ED2DD3BA0B}" type="presOf" srcId="{6A4D4AAB-2232-4659-A1D7-35C6BFA1FE7A}" destId="{B657AC87-F42F-4145-867F-698F1223AFD9}" srcOrd="0" destOrd="0" presId="urn:microsoft.com/office/officeart/2005/8/layout/cycle2"/>
    <dgm:cxn modelId="{3258E539-4301-41F6-A3AE-B07231F8DD0E}" type="presOf" srcId="{87E317F9-84A9-4D9B-8FB2-CA7EC341BF72}" destId="{0B62A571-E59F-41C1-A0B3-E7A724679F0A}" srcOrd="0" destOrd="0" presId="urn:microsoft.com/office/officeart/2005/8/layout/cycle2"/>
    <dgm:cxn modelId="{4428500F-81BD-474F-8BF5-91C158064C7C}" type="presOf" srcId="{6E63FAB8-7F17-4283-A458-4774FBDE29E5}" destId="{4B78E160-4823-48C2-99FE-0B96289B7343}" srcOrd="0" destOrd="0" presId="urn:microsoft.com/office/officeart/2005/8/layout/cycle2"/>
    <dgm:cxn modelId="{643AF6BC-BC93-4B4D-B900-0788989884FA}" type="presOf" srcId="{F1245F9B-F219-4476-98E4-19FAFBE54CEB}" destId="{C07D43B1-FB01-4E37-8E60-E6DA298907BD}" srcOrd="0" destOrd="0" presId="urn:microsoft.com/office/officeart/2005/8/layout/cycle2"/>
    <dgm:cxn modelId="{9490A646-DF0E-4D22-8499-6C93818A2672}" srcId="{F1245F9B-F219-4476-98E4-19FAFBE54CEB}" destId="{6E63FAB8-7F17-4283-A458-4774FBDE29E5}" srcOrd="0" destOrd="0" parTransId="{55AD5D85-7AD9-44D2-9CAA-47AFE53D3459}" sibTransId="{6A4D4AAB-2232-4659-A1D7-35C6BFA1FE7A}"/>
    <dgm:cxn modelId="{BAE7762F-88FA-4029-8604-6813450D4169}" type="presParOf" srcId="{C07D43B1-FB01-4E37-8E60-E6DA298907BD}" destId="{4B78E160-4823-48C2-99FE-0B96289B7343}" srcOrd="0" destOrd="0" presId="urn:microsoft.com/office/officeart/2005/8/layout/cycle2"/>
    <dgm:cxn modelId="{8FDFAF60-41C5-48BD-B2A1-FFA2BBD81707}" type="presParOf" srcId="{C07D43B1-FB01-4E37-8E60-E6DA298907BD}" destId="{B657AC87-F42F-4145-867F-698F1223AFD9}" srcOrd="1" destOrd="0" presId="urn:microsoft.com/office/officeart/2005/8/layout/cycle2"/>
    <dgm:cxn modelId="{597A5243-EBEB-4C40-A492-54E37544F4EC}" type="presParOf" srcId="{B657AC87-F42F-4145-867F-698F1223AFD9}" destId="{71DAF791-B86F-4287-A926-CABCEE158AF5}" srcOrd="0" destOrd="0" presId="urn:microsoft.com/office/officeart/2005/8/layout/cycle2"/>
    <dgm:cxn modelId="{DCB71A8C-F013-405B-A3CA-FB5B0ADE2954}" type="presParOf" srcId="{C07D43B1-FB01-4E37-8E60-E6DA298907BD}" destId="{3E71F682-71E1-431F-9ECB-6068CD0992D5}" srcOrd="2" destOrd="0" presId="urn:microsoft.com/office/officeart/2005/8/layout/cycle2"/>
    <dgm:cxn modelId="{5D9FD39C-2099-4193-AB62-DB36CB8C9D44}" type="presParOf" srcId="{C07D43B1-FB01-4E37-8E60-E6DA298907BD}" destId="{BDBEB3D7-268A-4F9A-9727-9C86777EF80F}" srcOrd="3" destOrd="0" presId="urn:microsoft.com/office/officeart/2005/8/layout/cycle2"/>
    <dgm:cxn modelId="{1F12C708-B766-4DD5-9118-4AB1248FD7D1}" type="presParOf" srcId="{BDBEB3D7-268A-4F9A-9727-9C86777EF80F}" destId="{3A8C2E12-78F1-4DE2-8761-279A78B1E71F}" srcOrd="0" destOrd="0" presId="urn:microsoft.com/office/officeart/2005/8/layout/cycle2"/>
    <dgm:cxn modelId="{005A5CE5-CB18-41F1-940D-E5425C59FBB2}" type="presParOf" srcId="{C07D43B1-FB01-4E37-8E60-E6DA298907BD}" destId="{0B62A571-E59F-41C1-A0B3-E7A724679F0A}" srcOrd="4" destOrd="0" presId="urn:microsoft.com/office/officeart/2005/8/layout/cycle2"/>
    <dgm:cxn modelId="{96D1F724-203E-42B7-BD7E-C0A5EBDFAA9F}" type="presParOf" srcId="{C07D43B1-FB01-4E37-8E60-E6DA298907BD}" destId="{71E6BF6D-DA1B-463E-A66C-25CAF9B43822}" srcOrd="5" destOrd="0" presId="urn:microsoft.com/office/officeart/2005/8/layout/cycle2"/>
    <dgm:cxn modelId="{7E20FD73-6CBE-4379-85AE-9B36A9B85AFD}" type="presParOf" srcId="{71E6BF6D-DA1B-463E-A66C-25CAF9B43822}" destId="{83D7E752-C328-4397-A2BF-AEE4CA1E2DCE}" srcOrd="0" destOrd="0" presId="urn:microsoft.com/office/officeart/2005/8/layout/cycle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F748D3-1B5D-400D-A205-EBBBB11AACC2}" type="datetimeFigureOut">
              <a:rPr lang="en-US" smtClean="0"/>
              <a:pPr/>
              <a:t>9/25/2023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F84132-8EF7-4D28-9598-A3FAC4F33D71}" type="slidenum">
              <a:rPr lang="en-US" smtClean="0"/>
              <a:pPr/>
              <a:t>‹#›</a:t>
            </a:fld>
            <a:endParaRPr lang="en-US"/>
          </a:p>
        </p:txBody>
      </p:sp>
    </p:spTree>
    <p:extLst>
      <p:ext uri="{BB962C8B-B14F-4D97-AF65-F5344CB8AC3E}">
        <p14:creationId xmlns:p14="http://schemas.microsoft.com/office/powerpoint/2010/main" val="1399009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EEC3E-6AD2-4933-8E07-2DEB94F42E14}" type="datetimeFigureOut">
              <a:rPr lang="en-US" smtClean="0"/>
              <a:pPr/>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783FB-AAA4-4DFD-A798-1FE4F4267525}" type="slidenum">
              <a:rPr lang="en-US" smtClean="0"/>
              <a:pPr/>
              <a:t>‹#›</a:t>
            </a:fld>
            <a:endParaRPr lang="en-US"/>
          </a:p>
        </p:txBody>
      </p:sp>
    </p:spTree>
    <p:extLst>
      <p:ext uri="{BB962C8B-B14F-4D97-AF65-F5344CB8AC3E}">
        <p14:creationId xmlns:p14="http://schemas.microsoft.com/office/powerpoint/2010/main" val="194796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2783FB-AAA4-4DFD-A798-1FE4F4267525}" type="slidenum">
              <a:rPr lang="en-US" smtClean="0"/>
              <a:pPr/>
              <a:t>2</a:t>
            </a:fld>
            <a:endParaRPr lang="en-US" dirty="0"/>
          </a:p>
        </p:txBody>
      </p:sp>
    </p:spTree>
    <p:extLst>
      <p:ext uri="{BB962C8B-B14F-4D97-AF65-F5344CB8AC3E}">
        <p14:creationId xmlns:p14="http://schemas.microsoft.com/office/powerpoint/2010/main" val="2051351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a:xfrm>
            <a:off x="393700" y="692150"/>
            <a:ext cx="6070600" cy="3416300"/>
          </a:xfrm>
          <a:ln/>
        </p:spPr>
      </p:sp>
      <p:sp>
        <p:nvSpPr>
          <p:cNvPr id="220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Enter the account titles and their unadjusted balances in the trial balance columns of the work sheet, and total the amounts. Data comes from the ledger accounts before any adjustments. Accounts are listed in proper order (Cash first, Accounts receivable second, and so on). Total debits must equal total credits. </a:t>
            </a:r>
          </a:p>
        </p:txBody>
      </p:sp>
    </p:spTree>
    <p:extLst>
      <p:ext uri="{BB962C8B-B14F-4D97-AF65-F5344CB8AC3E}">
        <p14:creationId xmlns:p14="http://schemas.microsoft.com/office/powerpoint/2010/main" val="3841920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a:xfrm>
            <a:off x="393700" y="692150"/>
            <a:ext cx="6070600" cy="3416300"/>
          </a:xfrm>
          <a:ln/>
        </p:spPr>
      </p:sp>
      <p:sp>
        <p:nvSpPr>
          <p:cNvPr id="221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Enter the adjusting entries in the adjustments columns, and total the amounts.  Letters are used to identify which debit belongs with which credit.</a:t>
            </a:r>
          </a:p>
        </p:txBody>
      </p:sp>
    </p:spTree>
    <p:extLst>
      <p:ext uri="{BB962C8B-B14F-4D97-AF65-F5344CB8AC3E}">
        <p14:creationId xmlns:p14="http://schemas.microsoft.com/office/powerpoint/2010/main" val="1383020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a:xfrm>
            <a:off x="393700" y="692150"/>
            <a:ext cx="6070600" cy="3416300"/>
          </a:xfrm>
          <a:ln/>
        </p:spPr>
      </p:sp>
      <p:sp>
        <p:nvSpPr>
          <p:cNvPr id="222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Compute each account’s adjusted balance by combining the trial balance and adjustment figures and carry that total to the adjusted trial balance, as appropriate.  Here is the worksheet with the adjusted trial balance completed.  For example, Cash is never adjusted. Accounts receivable’s adjusted balance of $2,600 is computed by adding the unadjusted amount of $2,200 to the $400 adjustment. For Unearned service revenue, we subtract the $200 debit adjustment from the unadjusted credit balance of $600 and have an adjusted balance of $400.  As on the trial balance, total debits must equal total credits on the adjusted trial balance after totaling all accounts.</a:t>
            </a:r>
          </a:p>
          <a:p>
            <a:endParaRPr lang="en-US" smtClean="0"/>
          </a:p>
        </p:txBody>
      </p:sp>
    </p:spTree>
    <p:extLst>
      <p:ext uri="{BB962C8B-B14F-4D97-AF65-F5344CB8AC3E}">
        <p14:creationId xmlns:p14="http://schemas.microsoft.com/office/powerpoint/2010/main" val="2923619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a:xfrm>
            <a:off x="393700" y="692150"/>
            <a:ext cx="6070600" cy="3416300"/>
          </a:xfrm>
          <a:ln/>
        </p:spPr>
      </p:sp>
      <p:sp>
        <p:nvSpPr>
          <p:cNvPr id="223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Draw an imaginary line above the first revenue account (in this case, Service revenue).  Every account above that line (assets, liabilities, and equity accounts) is copied from the adjusted trial balance to the balance sheet columns. Every account below the line (revenues and expenses) is copied from the adjusted trial balance to the income statement columns. Each account’s balance should appear in only one column.</a:t>
            </a:r>
          </a:p>
        </p:txBody>
      </p:sp>
    </p:spTree>
    <p:extLst>
      <p:ext uri="{BB962C8B-B14F-4D97-AF65-F5344CB8AC3E}">
        <p14:creationId xmlns:p14="http://schemas.microsoft.com/office/powerpoint/2010/main" val="272639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a:xfrm>
            <a:off x="393700" y="692150"/>
            <a:ext cx="6070600" cy="3416300"/>
          </a:xfrm>
          <a:ln/>
        </p:spPr>
      </p:sp>
      <p:sp>
        <p:nvSpPr>
          <p:cNvPr id="224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 the income statement, compute net income or net loss as total revenues minus total expenses. Enter net income as the balancing amount on the income statement.  Always total the columns.</a:t>
            </a:r>
          </a:p>
        </p:txBody>
      </p:sp>
    </p:spTree>
    <p:extLst>
      <p:ext uri="{BB962C8B-B14F-4D97-AF65-F5344CB8AC3E}">
        <p14:creationId xmlns:p14="http://schemas.microsoft.com/office/powerpoint/2010/main" val="12182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a:xfrm>
            <a:off x="393700" y="692150"/>
            <a:ext cx="6070600" cy="3416300"/>
          </a:xfrm>
          <a:ln/>
        </p:spPr>
      </p:sp>
      <p:sp>
        <p:nvSpPr>
          <p:cNvPr id="225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Also enter net income (loss) as the balancing amount on the balance sheet. Then total the financial statement columns.  Always total the columns to make them balance.</a:t>
            </a:r>
          </a:p>
          <a:p>
            <a:endParaRPr lang="en-US" smtClean="0"/>
          </a:p>
        </p:txBody>
      </p:sp>
    </p:spTree>
    <p:extLst>
      <p:ext uri="{BB962C8B-B14F-4D97-AF65-F5344CB8AC3E}">
        <p14:creationId xmlns:p14="http://schemas.microsoft.com/office/powerpoint/2010/main" val="421806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a:xfrm>
            <a:off x="393700" y="692150"/>
            <a:ext cx="6070600" cy="3416300"/>
          </a:xfrm>
          <a:ln/>
        </p:spPr>
      </p:sp>
      <p:sp>
        <p:nvSpPr>
          <p:cNvPr id="226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Exercise 4-12 focuses on preparing a worksheet.</a:t>
            </a:r>
          </a:p>
        </p:txBody>
      </p:sp>
    </p:spTree>
    <p:extLst>
      <p:ext uri="{BB962C8B-B14F-4D97-AF65-F5344CB8AC3E}">
        <p14:creationId xmlns:p14="http://schemas.microsoft.com/office/powerpoint/2010/main" val="83338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a:xfrm>
            <a:off x="393700" y="692150"/>
            <a:ext cx="6070600" cy="3416300"/>
          </a:xfrm>
          <a:ln/>
        </p:spPr>
      </p:sp>
      <p:sp>
        <p:nvSpPr>
          <p:cNvPr id="227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 on this slide.  </a:t>
            </a:r>
          </a:p>
        </p:txBody>
      </p:sp>
    </p:spTree>
    <p:extLst>
      <p:ext uri="{BB962C8B-B14F-4D97-AF65-F5344CB8AC3E}">
        <p14:creationId xmlns:p14="http://schemas.microsoft.com/office/powerpoint/2010/main" val="373823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393700" y="692150"/>
            <a:ext cx="6070600" cy="3416300"/>
          </a:xfrm>
          <a:ln/>
        </p:spPr>
      </p:sp>
      <p:sp>
        <p:nvSpPr>
          <p:cNvPr id="228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second learning objective is to use the worksheet to prepare financial statements.</a:t>
            </a:r>
          </a:p>
        </p:txBody>
      </p:sp>
    </p:spTree>
    <p:extLst>
      <p:ext uri="{BB962C8B-B14F-4D97-AF65-F5344CB8AC3E}">
        <p14:creationId xmlns:p14="http://schemas.microsoft.com/office/powerpoint/2010/main" val="494798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a:xfrm>
            <a:off x="393700" y="692150"/>
            <a:ext cx="6070600" cy="3416300"/>
          </a:xfrm>
          <a:ln/>
        </p:spPr>
      </p:sp>
      <p:sp>
        <p:nvSpPr>
          <p:cNvPr id="229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worksheet helps accountants make the adjusting entries, prepare the financial statements and close the accounts. The worksheet shows the amount of net income or net loss for the period, but it is an internal document. We still must prepare the financial statements for external decision makers. We can prepare the business’s financial statements immediately after completing the worksheet.</a:t>
            </a:r>
          </a:p>
        </p:txBody>
      </p:sp>
    </p:spTree>
    <p:extLst>
      <p:ext uri="{BB962C8B-B14F-4D97-AF65-F5344CB8AC3E}">
        <p14:creationId xmlns:p14="http://schemas.microsoft.com/office/powerpoint/2010/main" val="2040834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Rot="1" noChangeAspect="1" noChangeArrowheads="1" noTextEdit="1"/>
          </p:cNvSpPr>
          <p:nvPr>
            <p:ph type="sldImg"/>
          </p:nvPr>
        </p:nvSpPr>
        <p:spPr>
          <a:xfrm>
            <a:off x="393700" y="692150"/>
            <a:ext cx="6070600" cy="3416300"/>
          </a:xfrm>
          <a:ln/>
        </p:spPr>
      </p:sp>
      <p:sp>
        <p:nvSpPr>
          <p:cNvPr id="211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Chapter 4 depicts the completion of the accounting cycle.</a:t>
            </a:r>
          </a:p>
        </p:txBody>
      </p:sp>
    </p:spTree>
    <p:extLst>
      <p:ext uri="{BB962C8B-B14F-4D97-AF65-F5344CB8AC3E}">
        <p14:creationId xmlns:p14="http://schemas.microsoft.com/office/powerpoint/2010/main" val="184078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xfrm>
            <a:off x="393700" y="692150"/>
            <a:ext cx="6070600" cy="3416300"/>
          </a:xfrm>
          <a:ln/>
        </p:spPr>
      </p:sp>
      <p:sp>
        <p:nvSpPr>
          <p:cNvPr id="230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Using the work sheet on previous slides, let’s look at how it compares to the financial statements.  The income statement columns from the work sheet are on the left and the income statement is on the right.  The same accounts and amounts appear, only in a different format.</a:t>
            </a:r>
          </a:p>
        </p:txBody>
      </p:sp>
    </p:spTree>
    <p:extLst>
      <p:ext uri="{BB962C8B-B14F-4D97-AF65-F5344CB8AC3E}">
        <p14:creationId xmlns:p14="http://schemas.microsoft.com/office/powerpoint/2010/main" val="9893932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a:xfrm>
            <a:off x="393700" y="692150"/>
            <a:ext cx="6070600" cy="3416300"/>
          </a:xfrm>
          <a:ln/>
        </p:spPr>
      </p:sp>
      <p:sp>
        <p:nvSpPr>
          <p:cNvPr id="231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work sheet does not have columns for the statement owner’s equity. The beginning balance of Capital comes from the work sheet.  The net income number can be found either on the work sheet or the income statement.  The ending balance of Capital is the only amount on the financial statements that does not appear on the work sheet.</a:t>
            </a:r>
          </a:p>
        </p:txBody>
      </p:sp>
    </p:spTree>
    <p:extLst>
      <p:ext uri="{BB962C8B-B14F-4D97-AF65-F5344CB8AC3E}">
        <p14:creationId xmlns:p14="http://schemas.microsoft.com/office/powerpoint/2010/main" val="3228864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a:xfrm>
            <a:off x="393700" y="692150"/>
            <a:ext cx="6070600" cy="3416300"/>
          </a:xfrm>
          <a:ln/>
        </p:spPr>
      </p:sp>
      <p:sp>
        <p:nvSpPr>
          <p:cNvPr id="232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 this slide, we have the balance sheet columns from the work sheet on the left and the financial statement on the right.  Every number except owner’s equity is the same.  The owner’s equity value on the balance sheet comes from the statement of owner’s equity we just prepared.  The balance sheet also has useful subtotals for the users.</a:t>
            </a:r>
          </a:p>
        </p:txBody>
      </p:sp>
    </p:spTree>
    <p:extLst>
      <p:ext uri="{BB962C8B-B14F-4D97-AF65-F5344CB8AC3E}">
        <p14:creationId xmlns:p14="http://schemas.microsoft.com/office/powerpoint/2010/main" val="2106175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Slide Image Placeholder 1"/>
          <p:cNvSpPr>
            <a:spLocks noGrp="1" noRot="1" noChangeAspect="1" noTextEdit="1"/>
          </p:cNvSpPr>
          <p:nvPr>
            <p:ph type="sldImg"/>
          </p:nvPr>
        </p:nvSpPr>
        <p:spPr>
          <a:xfrm>
            <a:off x="393700" y="692150"/>
            <a:ext cx="6070600" cy="3416300"/>
          </a:xfrm>
          <a:ln/>
        </p:spPr>
      </p:sp>
      <p:sp>
        <p:nvSpPr>
          <p:cNvPr id="233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adjustments that are journalized after they are entered on the worksheet are exactly the same adjusting journal entries. Panel A of Exhibit 4-8 on Page 206 repeats Smart Touch’s adjusting entries that we journalized in Chapter 3.</a:t>
            </a:r>
          </a:p>
        </p:txBody>
      </p:sp>
    </p:spTree>
    <p:extLst>
      <p:ext uri="{BB962C8B-B14F-4D97-AF65-F5344CB8AC3E}">
        <p14:creationId xmlns:p14="http://schemas.microsoft.com/office/powerpoint/2010/main" val="261854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Slide Image Placeholder 1"/>
          <p:cNvSpPr>
            <a:spLocks noGrp="1" noRot="1" noChangeAspect="1" noTextEdit="1"/>
          </p:cNvSpPr>
          <p:nvPr>
            <p:ph type="sldImg"/>
          </p:nvPr>
        </p:nvSpPr>
        <p:spPr>
          <a:xfrm>
            <a:off x="393700" y="692150"/>
            <a:ext cx="6070600" cy="3416300"/>
          </a:xfrm>
          <a:ln/>
        </p:spPr>
      </p:sp>
      <p:sp>
        <p:nvSpPr>
          <p:cNvPr id="234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Accountants can use the worksheet to prepare monthly statements without journalizing and posting the adjusting entries. A big advantage of the worksheet is that a small business can see the complete results of a period on one page. Many small companies journalize and post the adjusting entries only at the end of the year.</a:t>
            </a:r>
          </a:p>
        </p:txBody>
      </p:sp>
    </p:spTree>
    <p:extLst>
      <p:ext uri="{BB962C8B-B14F-4D97-AF65-F5344CB8AC3E}">
        <p14:creationId xmlns:p14="http://schemas.microsoft.com/office/powerpoint/2010/main" val="14214215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Rot="1" noChangeAspect="1" noChangeArrowheads="1" noTextEdit="1"/>
          </p:cNvSpPr>
          <p:nvPr>
            <p:ph type="sldImg"/>
          </p:nvPr>
        </p:nvSpPr>
        <p:spPr>
          <a:xfrm>
            <a:off x="393700" y="692150"/>
            <a:ext cx="6070600" cy="3416300"/>
          </a:xfrm>
          <a:ln/>
        </p:spPr>
      </p:sp>
      <p:sp>
        <p:nvSpPr>
          <p:cNvPr id="2355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third learning objective is to close the revenue, expense, and dividend accounts.</a:t>
            </a:r>
          </a:p>
        </p:txBody>
      </p:sp>
    </p:spTree>
    <p:extLst>
      <p:ext uri="{BB962C8B-B14F-4D97-AF65-F5344CB8AC3E}">
        <p14:creationId xmlns:p14="http://schemas.microsoft.com/office/powerpoint/2010/main" val="2441396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393700" y="692150"/>
            <a:ext cx="6070600" cy="3416300"/>
          </a:xfrm>
          <a:ln/>
        </p:spPr>
      </p:sp>
      <p:sp>
        <p:nvSpPr>
          <p:cNvPr id="236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Closing the accounts occurs at the end of the period. Closing consists of journalizing and posting the closing entries in order to get the accounts ready for the next period. The closing process zeroes out all the revenues and all the expenses in order to measure each period’s net income separately from all other periods. It also updates the Capital account balance.</a:t>
            </a:r>
          </a:p>
          <a:p>
            <a:endParaRPr lang="en-US" smtClean="0"/>
          </a:p>
          <a:p>
            <a:endParaRPr lang="en-US" smtClean="0"/>
          </a:p>
        </p:txBody>
      </p:sp>
    </p:spTree>
    <p:extLst>
      <p:ext uri="{BB962C8B-B14F-4D97-AF65-F5344CB8AC3E}">
        <p14:creationId xmlns:p14="http://schemas.microsoft.com/office/powerpoint/2010/main" val="3820759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xfrm>
            <a:off x="393700" y="692150"/>
            <a:ext cx="6070600" cy="3416300"/>
          </a:xfrm>
          <a:ln/>
        </p:spPr>
      </p:sp>
      <p:sp>
        <p:nvSpPr>
          <p:cNvPr id="2375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Recall that the income statement reports net income for a specific period. For example, a business’s net income for 2010 relates exclusively to 2010. For this reason, revenues and expenses are called temporary accounts. The Drawings account is also temporary and must be closed at the end of the period because it measures the withdrawals for only that one period. All temporary accounts (drawing, revenues, and expenses) are closed (zeroed). By contrast, the permanent accounts—the assets, liabilities, and Capital—are </a:t>
            </a:r>
            <a:r>
              <a:rPr lang="en-US" i="1" smtClean="0"/>
              <a:t>not</a:t>
            </a:r>
            <a:r>
              <a:rPr lang="en-US" smtClean="0"/>
              <a:t> closed at the end of the period because their balances are not used to measure income. Another way to remember which accounts are permanent is to recall that all accounts on the balance sheet are permanent accounts because they are part of the accounting equation.</a:t>
            </a:r>
          </a:p>
          <a:p>
            <a:endParaRPr lang="en-US" smtClean="0"/>
          </a:p>
          <a:p>
            <a:endParaRPr lang="en-US" smtClean="0"/>
          </a:p>
        </p:txBody>
      </p:sp>
    </p:spTree>
    <p:extLst>
      <p:ext uri="{BB962C8B-B14F-4D97-AF65-F5344CB8AC3E}">
        <p14:creationId xmlns:p14="http://schemas.microsoft.com/office/powerpoint/2010/main" val="2243000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xfrm>
            <a:off x="393700" y="692150"/>
            <a:ext cx="6070600" cy="3416300"/>
          </a:xfrm>
          <a:ln/>
        </p:spPr>
      </p:sp>
      <p:sp>
        <p:nvSpPr>
          <p:cNvPr id="2385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Closing entries transfer the revenue, expense, and dividends balances to the Retained earnings account to ready the company’s books for the next period.</a:t>
            </a:r>
          </a:p>
          <a:p>
            <a:endParaRPr lang="en-US" smtClean="0"/>
          </a:p>
          <a:p>
            <a:r>
              <a:rPr lang="en-US" smtClean="0"/>
              <a:t>As an intermediate step, the revenues and the expenses may be transferred first to an account titled Income summary. The Income summary account </a:t>
            </a:r>
            <a:r>
              <a:rPr lang="en-US" i="1" smtClean="0"/>
              <a:t>summarizes </a:t>
            </a:r>
            <a:r>
              <a:rPr lang="en-US" smtClean="0"/>
              <a:t>the net income (or net loss) for the period by collecting the sum of all the expenses (a debit) and the sum of all the revenues (a credit).</a:t>
            </a:r>
          </a:p>
          <a:p>
            <a:endParaRPr lang="en-US" smtClean="0"/>
          </a:p>
          <a:p>
            <a:r>
              <a:rPr lang="en-US" smtClean="0"/>
              <a:t>The Income summary account is like a temporary “holding tank” that shows the amount of net income or net loss of the current period. Its balance—net income or net loss—is then transferred (closed) to Capital (the final account in the closing process).</a:t>
            </a:r>
          </a:p>
          <a:p>
            <a:endParaRPr lang="en-US" smtClean="0"/>
          </a:p>
          <a:p>
            <a:pPr eaLnBrk="1" hangingPunct="1"/>
            <a:r>
              <a:rPr lang="en-US" smtClean="0"/>
              <a:t>Step 1 – Close Revenues to Income summary account. The revenue account now has a zero balance.</a:t>
            </a:r>
            <a:br>
              <a:rPr lang="en-US" smtClean="0"/>
            </a:br>
            <a:r>
              <a:rPr lang="en-US" smtClean="0"/>
              <a:t>Step 2 – Close individual Expense accounts to Income summary account. The expense accounts now have a zero balance. The Income summary account now contains the revenues and expenses and its balance represents net income or loss.</a:t>
            </a:r>
            <a:br>
              <a:rPr lang="en-US" smtClean="0"/>
            </a:br>
            <a:r>
              <a:rPr lang="en-US" smtClean="0"/>
              <a:t>Step 3 – Close Income summary account to Capital account. This moves the actual net income or loss into the Capital account. Net income increases Capital, while a net loss decreases Capital.</a:t>
            </a:r>
          </a:p>
          <a:p>
            <a:r>
              <a:rPr lang="en-US" smtClean="0"/>
              <a:t>Step 4 – Close Drawing account to Capital account. This entry will zero out the drawing account and get it ready for a new year.</a:t>
            </a:r>
          </a:p>
          <a:p>
            <a:endParaRPr lang="en-US" smtClean="0"/>
          </a:p>
        </p:txBody>
      </p:sp>
    </p:spTree>
    <p:extLst>
      <p:ext uri="{BB962C8B-B14F-4D97-AF65-F5344CB8AC3E}">
        <p14:creationId xmlns:p14="http://schemas.microsoft.com/office/powerpoint/2010/main" val="306897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Slide Image Placeholder 1"/>
          <p:cNvSpPr>
            <a:spLocks noGrp="1" noRot="1" noChangeAspect="1" noTextEdit="1"/>
          </p:cNvSpPr>
          <p:nvPr>
            <p:ph type="sldImg"/>
          </p:nvPr>
        </p:nvSpPr>
        <p:spPr>
          <a:xfrm>
            <a:off x="393700" y="692150"/>
            <a:ext cx="6070600" cy="3416300"/>
          </a:xfrm>
          <a:ln/>
        </p:spPr>
      </p:sp>
      <p:sp>
        <p:nvSpPr>
          <p:cNvPr id="2396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Tx/>
              <a:buAutoNum type="arabicPeriod"/>
            </a:pPr>
            <a:r>
              <a:rPr lang="en-US" smtClean="0"/>
              <a:t>Make the revenue accounts equal zero via the Income summary account. This closing entry transfers total revenues to the </a:t>
            </a:r>
            <a:r>
              <a:rPr lang="en-US" i="1" smtClean="0"/>
              <a:t>credit</a:t>
            </a:r>
            <a:r>
              <a:rPr lang="en-US" smtClean="0"/>
              <a:t>  side of Income summary account.</a:t>
            </a:r>
          </a:p>
          <a:p>
            <a:pPr marL="228600" indent="-228600">
              <a:buFontTx/>
              <a:buAutoNum type="arabicPeriod"/>
            </a:pPr>
            <a:r>
              <a:rPr lang="en-US" smtClean="0"/>
              <a:t>Make expense accounts equal zero via the Income summary account. This closing entry transfers total expenses to the </a:t>
            </a:r>
            <a:r>
              <a:rPr lang="en-US" i="1" smtClean="0"/>
              <a:t>debit</a:t>
            </a:r>
            <a:r>
              <a:rPr lang="en-US" smtClean="0"/>
              <a:t> side of Income summary account. The Income summary account now holds the net income or net loss of the period.</a:t>
            </a:r>
          </a:p>
          <a:p>
            <a:pPr marL="228600" indent="-228600">
              <a:buFontTx/>
              <a:buAutoNum type="arabicPeriod"/>
            </a:pPr>
            <a:r>
              <a:rPr lang="en-US" smtClean="0"/>
              <a:t>Make the Income summary account equal zero via the Capital account. This closing entry transfers net income (or net loss) to owner’s capital balance.</a:t>
            </a:r>
          </a:p>
          <a:p>
            <a:pPr marL="228600" indent="-228600">
              <a:buFontTx/>
              <a:buAutoNum type="arabicPeriod"/>
            </a:pPr>
            <a:r>
              <a:rPr lang="en-US" smtClean="0"/>
              <a:t>Make the withdrawals account equal zero via the Capital account. This entry transfers the withdrawals to the </a:t>
            </a:r>
            <a:r>
              <a:rPr lang="en-US" i="1" smtClean="0"/>
              <a:t>debit </a:t>
            </a:r>
            <a:r>
              <a:rPr lang="en-US" smtClean="0"/>
              <a:t>side of the Capital account.</a:t>
            </a:r>
          </a:p>
        </p:txBody>
      </p:sp>
    </p:spTree>
    <p:extLst>
      <p:ext uri="{BB962C8B-B14F-4D97-AF65-F5344CB8AC3E}">
        <p14:creationId xmlns:p14="http://schemas.microsoft.com/office/powerpoint/2010/main" val="2592184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a:xfrm>
            <a:off x="393700" y="692150"/>
            <a:ext cx="6070600" cy="3416300"/>
          </a:xfrm>
          <a:ln/>
        </p:spPr>
      </p:sp>
      <p:sp>
        <p:nvSpPr>
          <p:cNvPr id="212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smtClean="0"/>
              <a:t>The objectives for this chapter include to: </a:t>
            </a:r>
          </a:p>
          <a:p>
            <a:pPr eaLnBrk="1" fontAlgn="t" hangingPunct="1"/>
            <a:r>
              <a:rPr lang="en-US" smtClean="0"/>
              <a:t>1. Prepare an accounting worksheet.</a:t>
            </a:r>
          </a:p>
          <a:p>
            <a:pPr eaLnBrk="1" fontAlgn="t" hangingPunct="1"/>
            <a:r>
              <a:rPr lang="en-US" smtClean="0"/>
              <a:t>2. Use the worksheet to prepare financial statements.</a:t>
            </a:r>
          </a:p>
          <a:p>
            <a:pPr eaLnBrk="1" fontAlgn="t" hangingPunct="1"/>
            <a:r>
              <a:rPr lang="en-US" smtClean="0"/>
              <a:t>3. Close the revenue, expense, and drawing accounts.</a:t>
            </a:r>
          </a:p>
          <a:p>
            <a:pPr eaLnBrk="1" fontAlgn="t" hangingPunct="1"/>
            <a:r>
              <a:rPr lang="en-US" smtClean="0"/>
              <a:t>4. Prepare the post-closing trial balance.</a:t>
            </a:r>
          </a:p>
          <a:p>
            <a:endParaRPr lang="en-US" smtClean="0"/>
          </a:p>
        </p:txBody>
      </p:sp>
    </p:spTree>
    <p:extLst>
      <p:ext uri="{BB962C8B-B14F-4D97-AF65-F5344CB8AC3E}">
        <p14:creationId xmlns:p14="http://schemas.microsoft.com/office/powerpoint/2010/main" val="42340165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xfrm>
            <a:off x="393700" y="692150"/>
            <a:ext cx="6070600" cy="3416300"/>
          </a:xfrm>
          <a:ln/>
        </p:spPr>
      </p:sp>
      <p:sp>
        <p:nvSpPr>
          <p:cNvPr id="2406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Exercise 4-18 prepares closing entries from a partial worksheet.</a:t>
            </a:r>
          </a:p>
          <a:p>
            <a:endParaRPr lang="en-US" smtClean="0"/>
          </a:p>
        </p:txBody>
      </p:sp>
    </p:spTree>
    <p:extLst>
      <p:ext uri="{BB962C8B-B14F-4D97-AF65-F5344CB8AC3E}">
        <p14:creationId xmlns:p14="http://schemas.microsoft.com/office/powerpoint/2010/main" val="1892508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a:xfrm>
            <a:off x="393700" y="692150"/>
            <a:ext cx="6070600" cy="3416300"/>
          </a:xfrm>
          <a:ln/>
        </p:spPr>
      </p:sp>
      <p:sp>
        <p:nvSpPr>
          <p:cNvPr id="2416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cs typeface="Arial" pitchFamily="34" charset="0"/>
              </a:rPr>
              <a:t>The exercise continues on this slide. </a:t>
            </a:r>
          </a:p>
        </p:txBody>
      </p:sp>
    </p:spTree>
    <p:extLst>
      <p:ext uri="{BB962C8B-B14F-4D97-AF65-F5344CB8AC3E}">
        <p14:creationId xmlns:p14="http://schemas.microsoft.com/office/powerpoint/2010/main" val="11195499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a:xfrm>
            <a:off x="393700" y="692150"/>
            <a:ext cx="6070600" cy="3416300"/>
          </a:xfrm>
          <a:ln/>
        </p:spPr>
      </p:sp>
      <p:sp>
        <p:nvSpPr>
          <p:cNvPr id="2426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 on this slide. </a:t>
            </a:r>
          </a:p>
        </p:txBody>
      </p:sp>
    </p:spTree>
    <p:extLst>
      <p:ext uri="{BB962C8B-B14F-4D97-AF65-F5344CB8AC3E}">
        <p14:creationId xmlns:p14="http://schemas.microsoft.com/office/powerpoint/2010/main" val="2461132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xfrm>
            <a:off x="393700" y="692150"/>
            <a:ext cx="6070600" cy="3416300"/>
          </a:xfrm>
          <a:ln/>
        </p:spPr>
      </p:sp>
      <p:sp>
        <p:nvSpPr>
          <p:cNvPr id="2437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fourth learning objective is to prepare a post-closing trial balance.</a:t>
            </a:r>
          </a:p>
        </p:txBody>
      </p:sp>
    </p:spTree>
    <p:extLst>
      <p:ext uri="{BB962C8B-B14F-4D97-AF65-F5344CB8AC3E}">
        <p14:creationId xmlns:p14="http://schemas.microsoft.com/office/powerpoint/2010/main" val="39245054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xfrm>
            <a:off x="393700" y="692150"/>
            <a:ext cx="6070600" cy="3416300"/>
          </a:xfrm>
          <a:ln/>
        </p:spPr>
      </p:sp>
      <p:sp>
        <p:nvSpPr>
          <p:cNvPr id="2447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accounting cycle can end with a post-closing trial balance. This optional step lists the accounts and their adjusted balances after closing. Only assets, liabilities, and Capital accounts appear on the post-closing trial balance. No temporary accounts—revenues, expenses, or Drawing—are included because they’ve been closed. The ledger is now up-to-date and ready for the next period.  The post-closing trial balance contains the same accounts that the balance sheet contains—assets, liabilities, and Capital. Presented is the post-closing trial balance for Smart Touch Learning.</a:t>
            </a:r>
          </a:p>
        </p:txBody>
      </p:sp>
    </p:spTree>
    <p:extLst>
      <p:ext uri="{BB962C8B-B14F-4D97-AF65-F5344CB8AC3E}">
        <p14:creationId xmlns:p14="http://schemas.microsoft.com/office/powerpoint/2010/main" val="758440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a:xfrm>
            <a:off x="393700" y="692150"/>
            <a:ext cx="6070600" cy="3416300"/>
          </a:xfrm>
          <a:ln/>
        </p:spPr>
      </p:sp>
      <p:sp>
        <p:nvSpPr>
          <p:cNvPr id="2457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Short Exercise 4-8 addresses preparing a post-closing trial balance. </a:t>
            </a:r>
          </a:p>
        </p:txBody>
      </p:sp>
    </p:spTree>
    <p:extLst>
      <p:ext uri="{BB962C8B-B14F-4D97-AF65-F5344CB8AC3E}">
        <p14:creationId xmlns:p14="http://schemas.microsoft.com/office/powerpoint/2010/main" val="4283984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p:cNvSpPr>
            <a:spLocks noGrp="1" noRot="1" noChangeAspect="1" noTextEdit="1"/>
          </p:cNvSpPr>
          <p:nvPr>
            <p:ph type="sldImg"/>
          </p:nvPr>
        </p:nvSpPr>
        <p:spPr>
          <a:xfrm>
            <a:off x="393700" y="692150"/>
            <a:ext cx="6070600" cy="3416300"/>
          </a:xfrm>
          <a:ln/>
        </p:spPr>
      </p:sp>
      <p:sp>
        <p:nvSpPr>
          <p:cNvPr id="2467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 on this slide. </a:t>
            </a:r>
          </a:p>
        </p:txBody>
      </p:sp>
    </p:spTree>
    <p:extLst>
      <p:ext uri="{BB962C8B-B14F-4D97-AF65-F5344CB8AC3E}">
        <p14:creationId xmlns:p14="http://schemas.microsoft.com/office/powerpoint/2010/main" val="41233842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xfrm>
            <a:off x="393700" y="692150"/>
            <a:ext cx="6070600" cy="3416300"/>
          </a:xfrm>
          <a:ln/>
        </p:spPr>
      </p:sp>
      <p:sp>
        <p:nvSpPr>
          <p:cNvPr id="2478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fifth learning objective is to classify assets and liabilities as current or long-term.</a:t>
            </a:r>
          </a:p>
        </p:txBody>
      </p:sp>
    </p:spTree>
    <p:extLst>
      <p:ext uri="{BB962C8B-B14F-4D97-AF65-F5344CB8AC3E}">
        <p14:creationId xmlns:p14="http://schemas.microsoft.com/office/powerpoint/2010/main" val="2183900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393700" y="692150"/>
            <a:ext cx="6070600" cy="3416300"/>
          </a:xfrm>
          <a:ln/>
        </p:spPr>
      </p:sp>
      <p:sp>
        <p:nvSpPr>
          <p:cNvPr id="24883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Assets and liabilities are classified as either </a:t>
            </a:r>
            <a:r>
              <a:rPr lang="en-US" i="1" smtClean="0"/>
              <a:t>current </a:t>
            </a:r>
            <a:r>
              <a:rPr lang="en-US" smtClean="0"/>
              <a:t>or </a:t>
            </a:r>
            <a:r>
              <a:rPr lang="en-US" i="1" smtClean="0"/>
              <a:t>long-term </a:t>
            </a:r>
            <a:r>
              <a:rPr lang="en-US" smtClean="0"/>
              <a:t>to show their relative liquidity. Liquidity measures how quickly and easily an account can be converted to cash, because cash is the most liquid asset. Accounts receivable are relatively liquid because receivables are collected quickly. Supplies are less liquid, and furniture and buildings are even less so because they take longer to convert to cash. A classified balance sheet lists assets in the order of their liquidity.</a:t>
            </a:r>
          </a:p>
          <a:p>
            <a:endParaRPr lang="en-US" smtClean="0"/>
          </a:p>
          <a:p>
            <a:r>
              <a:rPr lang="en-US" smtClean="0"/>
              <a:t>Current assets will be converted to cash, sold, or used up during the next 12 months, or within the business’s operating cycle if the cycle is longer than a year. Current assets are items that will be used up in a year, like your notebook paper for this class or the change in your pocket.</a:t>
            </a:r>
          </a:p>
        </p:txBody>
      </p:sp>
    </p:spTree>
    <p:extLst>
      <p:ext uri="{BB962C8B-B14F-4D97-AF65-F5344CB8AC3E}">
        <p14:creationId xmlns:p14="http://schemas.microsoft.com/office/powerpoint/2010/main" val="4077917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a:xfrm>
            <a:off x="393700" y="692150"/>
            <a:ext cx="6070600" cy="3416300"/>
          </a:xfrm>
          <a:ln/>
        </p:spPr>
      </p:sp>
      <p:sp>
        <p:nvSpPr>
          <p:cNvPr id="3" name="Notes Placeholder 2"/>
          <p:cNvSpPr>
            <a:spLocks noGrp="1"/>
          </p:cNvSpPr>
          <p:nvPr>
            <p:ph type="body" idx="1"/>
          </p:nvPr>
        </p:nvSpPr>
        <p:spPr/>
        <p:txBody>
          <a:bodyPr>
            <a:normAutofit/>
          </a:bodyPr>
          <a:lstStyle/>
          <a:p>
            <a:pPr>
              <a:defRPr/>
            </a:pPr>
            <a:r>
              <a:rPr lang="en-US" dirty="0" smtClean="0">
                <a:ea typeface="+mn-ea"/>
              </a:rPr>
              <a:t>The operating cycle is the time span when:</a:t>
            </a:r>
          </a:p>
          <a:p>
            <a:pPr marL="685800" lvl="1" indent="-228600">
              <a:buFontTx/>
              <a:buAutoNum type="arabicPeriod"/>
              <a:defRPr/>
            </a:pPr>
            <a:r>
              <a:rPr lang="en-US" dirty="0" smtClean="0">
                <a:ea typeface="+mn-ea"/>
              </a:rPr>
              <a:t>Cash is used to acquire goods and services.</a:t>
            </a:r>
          </a:p>
          <a:p>
            <a:pPr marL="685800" lvl="1" indent="-228600">
              <a:buFontTx/>
              <a:buAutoNum type="arabicPeriod"/>
              <a:defRPr/>
            </a:pPr>
            <a:r>
              <a:rPr lang="en-US" dirty="0" smtClean="0">
                <a:ea typeface="+mn-ea"/>
              </a:rPr>
              <a:t>These goods and services are sold to customers.</a:t>
            </a:r>
          </a:p>
          <a:p>
            <a:pPr lvl="1">
              <a:defRPr/>
            </a:pPr>
            <a:r>
              <a:rPr lang="en-US" dirty="0" smtClean="0">
                <a:ea typeface="+mn-ea"/>
              </a:rPr>
              <a:t>3.  The business collects cash from customers.</a:t>
            </a:r>
          </a:p>
          <a:p>
            <a:pPr>
              <a:defRPr/>
            </a:pPr>
            <a:r>
              <a:rPr lang="en-US" dirty="0" smtClean="0">
                <a:ea typeface="+mn-ea"/>
              </a:rPr>
              <a:t>For most businesses, the operating cycle is a few months.</a:t>
            </a:r>
            <a:endParaRPr lang="en-US" dirty="0">
              <a:ea typeface="+mn-ea"/>
            </a:endParaRPr>
          </a:p>
        </p:txBody>
      </p:sp>
    </p:spTree>
    <p:extLst>
      <p:ext uri="{BB962C8B-B14F-4D97-AF65-F5344CB8AC3E}">
        <p14:creationId xmlns:p14="http://schemas.microsoft.com/office/powerpoint/2010/main" val="692384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Slide Image Placeholder 1"/>
          <p:cNvSpPr>
            <a:spLocks noGrp="1" noRot="1" noChangeAspect="1" noTextEdit="1"/>
          </p:cNvSpPr>
          <p:nvPr>
            <p:ph type="sldImg"/>
          </p:nvPr>
        </p:nvSpPr>
        <p:spPr>
          <a:xfrm>
            <a:off x="393700" y="692150"/>
            <a:ext cx="6070600" cy="3416300"/>
          </a:xfrm>
          <a:ln/>
        </p:spPr>
      </p:sp>
      <p:sp>
        <p:nvSpPr>
          <p:cNvPr id="214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smtClean="0"/>
              <a:t>Additional objectives include to:</a:t>
            </a:r>
          </a:p>
          <a:p>
            <a:pPr eaLnBrk="1" fontAlgn="t" hangingPunct="1"/>
            <a:r>
              <a:rPr lang="en-US" smtClean="0"/>
              <a:t>5. Classify assets and liabilities as current or long-term.</a:t>
            </a:r>
          </a:p>
          <a:p>
            <a:pPr eaLnBrk="1" fontAlgn="t" hangingPunct="1"/>
            <a:r>
              <a:rPr lang="en-US" smtClean="0"/>
              <a:t>6. Describe the effect of various transactions on the current ratio and the debt ratio.</a:t>
            </a:r>
          </a:p>
          <a:p>
            <a:pPr eaLnBrk="1" fontAlgn="t" hangingPunct="1"/>
            <a:r>
              <a:rPr lang="en-US" smtClean="0"/>
              <a:t>7. Understand reversing entries (see Appendix 4A, located at myaccountinglab.com).</a:t>
            </a:r>
          </a:p>
          <a:p>
            <a:endParaRPr lang="en-US" smtClean="0"/>
          </a:p>
        </p:txBody>
      </p:sp>
    </p:spTree>
    <p:extLst>
      <p:ext uri="{BB962C8B-B14F-4D97-AF65-F5344CB8AC3E}">
        <p14:creationId xmlns:p14="http://schemas.microsoft.com/office/powerpoint/2010/main" val="31405816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Rot="1" noChangeAspect="1" noChangeArrowheads="1" noTextEdit="1"/>
          </p:cNvSpPr>
          <p:nvPr>
            <p:ph type="sldImg"/>
          </p:nvPr>
        </p:nvSpPr>
        <p:spPr>
          <a:xfrm>
            <a:off x="393700" y="692150"/>
            <a:ext cx="6070600" cy="3416300"/>
          </a:xfrm>
          <a:ln/>
        </p:spPr>
      </p:sp>
      <p:sp>
        <p:nvSpPr>
          <p:cNvPr id="2508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Cash, Accounts receivable, Supplies, and Prepaid expenses are current assets. Merchandising entities have another current asset–inventory. Inventory shows the cost of the goods the company holds for sale to customers.</a:t>
            </a:r>
          </a:p>
        </p:txBody>
      </p:sp>
    </p:spTree>
    <p:extLst>
      <p:ext uri="{BB962C8B-B14F-4D97-AF65-F5344CB8AC3E}">
        <p14:creationId xmlns:p14="http://schemas.microsoft.com/office/powerpoint/2010/main" val="16277154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a:xfrm>
            <a:off x="393700" y="692150"/>
            <a:ext cx="6070600" cy="3416300"/>
          </a:xfrm>
          <a:ln/>
        </p:spPr>
      </p:sp>
      <p:sp>
        <p:nvSpPr>
          <p:cNvPr id="2519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Long-term assets are all the assets that will not be converted to cash within the business’s operating cycle.  One category of long-term assets is plant assets (also called fixed assets or property, plant, and equipment). Land, Buildings, Furniture, and Equipment are plant assets. Other categories of long-term assets include Long-term investments and Other assets (a catch-all category). </a:t>
            </a:r>
          </a:p>
        </p:txBody>
      </p:sp>
    </p:spTree>
    <p:extLst>
      <p:ext uri="{BB962C8B-B14F-4D97-AF65-F5344CB8AC3E}">
        <p14:creationId xmlns:p14="http://schemas.microsoft.com/office/powerpoint/2010/main" val="20129037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393700" y="692150"/>
            <a:ext cx="6070600" cy="3416300"/>
          </a:xfrm>
          <a:ln/>
        </p:spPr>
      </p:sp>
      <p:sp>
        <p:nvSpPr>
          <p:cNvPr id="2529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Current liabilities must be paid either with cash or with goods and services within one year, or within the entity’s operating cycle if the cycle is longer than a year. Accounts payable, Notes payable due within one year, Salary payable, Interest payable, and Unearned revenue are all current liabilities.</a:t>
            </a:r>
          </a:p>
          <a:p>
            <a:endParaRPr lang="en-US" smtClean="0"/>
          </a:p>
        </p:txBody>
      </p:sp>
    </p:spTree>
    <p:extLst>
      <p:ext uri="{BB962C8B-B14F-4D97-AF65-F5344CB8AC3E}">
        <p14:creationId xmlns:p14="http://schemas.microsoft.com/office/powerpoint/2010/main" val="25260275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xfrm>
            <a:off x="393700" y="692150"/>
            <a:ext cx="6070600" cy="3416300"/>
          </a:xfrm>
          <a:ln/>
        </p:spPr>
      </p:sp>
      <p:sp>
        <p:nvSpPr>
          <p:cNvPr id="2539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All liabilities that do not have to be paid within the entity’s operating cycle are classified as long-term liabilities .  Many notes payable are long-term–for example, a mortgage on a building. </a:t>
            </a:r>
          </a:p>
          <a:p>
            <a:endParaRPr lang="en-US" smtClean="0"/>
          </a:p>
        </p:txBody>
      </p:sp>
    </p:spTree>
    <p:extLst>
      <p:ext uri="{BB962C8B-B14F-4D97-AF65-F5344CB8AC3E}">
        <p14:creationId xmlns:p14="http://schemas.microsoft.com/office/powerpoint/2010/main" val="1129192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Rot="1" noChangeAspect="1" noChangeArrowheads="1" noTextEdit="1"/>
          </p:cNvSpPr>
          <p:nvPr>
            <p:ph type="sldImg"/>
          </p:nvPr>
        </p:nvSpPr>
        <p:spPr>
          <a:xfrm>
            <a:off x="393700" y="692150"/>
            <a:ext cx="6070600" cy="3416300"/>
          </a:xfrm>
          <a:ln/>
        </p:spPr>
      </p:sp>
      <p:sp>
        <p:nvSpPr>
          <p:cNvPr id="2549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classified balance sheet classifies each asset and each liability as either current or long-term.  Smart Touch’s classified balance sheet is shown here.  Note how there are headings for current assets, plant assets, and current liabilities, with subtotals for each.  This company does not have any long-term liabilities.  If it did, they would appear beneath the current liabilities.</a:t>
            </a:r>
          </a:p>
          <a:p>
            <a:endParaRPr lang="en-US" smtClean="0"/>
          </a:p>
          <a:p>
            <a:r>
              <a:rPr lang="en-US" smtClean="0"/>
              <a:t>A balance sheet that lists the assets on the left and the liabilities and the equity on the right in an arrangement known as the account form.</a:t>
            </a:r>
          </a:p>
        </p:txBody>
      </p:sp>
    </p:spTree>
    <p:extLst>
      <p:ext uri="{BB962C8B-B14F-4D97-AF65-F5344CB8AC3E}">
        <p14:creationId xmlns:p14="http://schemas.microsoft.com/office/powerpoint/2010/main" val="23381895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Rot="1" noChangeAspect="1" noChangeArrowheads="1" noTextEdit="1"/>
          </p:cNvSpPr>
          <p:nvPr>
            <p:ph type="sldImg"/>
          </p:nvPr>
        </p:nvSpPr>
        <p:spPr>
          <a:xfrm>
            <a:off x="393700" y="692150"/>
            <a:ext cx="6070600" cy="3416300"/>
          </a:xfrm>
          <a:ln/>
        </p:spPr>
      </p:sp>
      <p:sp>
        <p:nvSpPr>
          <p:cNvPr id="2560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 are two formats for the balance sheet. A balance sheet that lists the assets at the left and the liabilities and the equity at the right is an arrangement  known as the account form.  A balance sheet that lists the assets at the top and the liabilities and stockholders’ equity on the bottom is an arrangement known as the report form.  Although either form is acceptable, the report form is more popular.</a:t>
            </a:r>
          </a:p>
          <a:p>
            <a:endParaRPr lang="en-US" smtClean="0"/>
          </a:p>
        </p:txBody>
      </p:sp>
    </p:spTree>
    <p:extLst>
      <p:ext uri="{BB962C8B-B14F-4D97-AF65-F5344CB8AC3E}">
        <p14:creationId xmlns:p14="http://schemas.microsoft.com/office/powerpoint/2010/main" val="26578643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a:xfrm>
            <a:off x="393700" y="692150"/>
            <a:ext cx="6070600" cy="3416300"/>
          </a:xfrm>
          <a:ln/>
        </p:spPr>
      </p:sp>
      <p:sp>
        <p:nvSpPr>
          <p:cNvPr id="2570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Short Exercise 4-9 classifies assets and liabilities as current or long-term. </a:t>
            </a:r>
          </a:p>
        </p:txBody>
      </p:sp>
    </p:spTree>
    <p:extLst>
      <p:ext uri="{BB962C8B-B14F-4D97-AF65-F5344CB8AC3E}">
        <p14:creationId xmlns:p14="http://schemas.microsoft.com/office/powerpoint/2010/main" val="30676032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Rot="1" noChangeAspect="1" noChangeArrowheads="1" noTextEdit="1"/>
          </p:cNvSpPr>
          <p:nvPr>
            <p:ph type="sldImg"/>
          </p:nvPr>
        </p:nvSpPr>
        <p:spPr>
          <a:xfrm>
            <a:off x="393700" y="692150"/>
            <a:ext cx="6070600" cy="3416300"/>
          </a:xfrm>
          <a:ln/>
        </p:spPr>
      </p:sp>
      <p:sp>
        <p:nvSpPr>
          <p:cNvPr id="2580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sixth learning objective is to use the current and debt ratios to evaluate a company</a:t>
            </a:r>
          </a:p>
        </p:txBody>
      </p:sp>
    </p:spTree>
    <p:extLst>
      <p:ext uri="{BB962C8B-B14F-4D97-AF65-F5344CB8AC3E}">
        <p14:creationId xmlns:p14="http://schemas.microsoft.com/office/powerpoint/2010/main" val="200738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a:xfrm>
            <a:off x="393700" y="692150"/>
            <a:ext cx="6070600" cy="3416300"/>
          </a:xfrm>
          <a:ln/>
        </p:spPr>
      </p:sp>
      <p:sp>
        <p:nvSpPr>
          <p:cNvPr id="2590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Accounting is designed to provide information that business owners, managers, and lenders then use to make decisions. A bank considering lending money to a business must predict whether that business can repay the loan. To measure the business’s financial position, decision makers use financial ratios that they compute from the company’s financial statements.</a:t>
            </a:r>
          </a:p>
          <a:p>
            <a:endParaRPr lang="en-US" smtClean="0"/>
          </a:p>
          <a:p>
            <a:r>
              <a:rPr lang="en-US" smtClean="0"/>
              <a:t>Two of the most widely used decision aids in business are the current ratio and the debt ratio. The current ratio measures liquidity within one year by comparing current assets to current liabilities. The debt ratio measures the ability to pay liabilities in the long term by comparing all liabilities to all assets. The different ratios give different views of a company’s financial health.</a:t>
            </a:r>
          </a:p>
        </p:txBody>
      </p:sp>
    </p:spTree>
    <p:extLst>
      <p:ext uri="{BB962C8B-B14F-4D97-AF65-F5344CB8AC3E}">
        <p14:creationId xmlns:p14="http://schemas.microsoft.com/office/powerpoint/2010/main" val="16795668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xfrm>
            <a:off x="393700" y="692150"/>
            <a:ext cx="6070600" cy="3416300"/>
          </a:xfrm>
          <a:ln/>
        </p:spPr>
      </p:sp>
      <p:sp>
        <p:nvSpPr>
          <p:cNvPr id="2600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current ratio is computed as current assets divided by current liabilities. A company prefers to have a high current ratio because that means it has plenty of current assets to pay its current liabilities. A current ratio that has increased from the prior period indicates improvement in a company’s ability to pay its current debts. The rule of thumb states that a strong current ratio is 1.50, which indicates that the company has $1.50 in current assets for every $1.00 in current liabilities. A current ratio of 1.00 is considered low and somewhat risky.</a:t>
            </a:r>
          </a:p>
          <a:p>
            <a:endParaRPr lang="en-US" smtClean="0"/>
          </a:p>
        </p:txBody>
      </p:sp>
    </p:spTree>
    <p:extLst>
      <p:ext uri="{BB962C8B-B14F-4D97-AF65-F5344CB8AC3E}">
        <p14:creationId xmlns:p14="http://schemas.microsoft.com/office/powerpoint/2010/main" val="180210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xfrm>
            <a:off x="393700" y="692150"/>
            <a:ext cx="6070600" cy="3416300"/>
          </a:xfrm>
          <a:ln/>
        </p:spPr>
      </p:sp>
      <p:sp>
        <p:nvSpPr>
          <p:cNvPr id="2150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Should companies start month 2 with the net income that the business earned last month? No, just like a game, companies must start from zero in order to measure their business performance in the second month. Therefore, they must set their accounting scoreboard back to zero. This process of getting back to zero is called closing the books, and it is the last step in the accounting cycle. </a:t>
            </a:r>
          </a:p>
          <a:p>
            <a:endParaRPr lang="en-US" smtClean="0"/>
          </a:p>
          <a:p>
            <a:r>
              <a:rPr lang="en-US" smtClean="0"/>
              <a:t>The accounting cycle is the process by which companies produce their financial statements. Worksheets help by summarizing lots of data in one place. Accounting takes place at two different times:</a:t>
            </a:r>
          </a:p>
          <a:p>
            <a:r>
              <a:rPr lang="en-US" smtClean="0"/>
              <a:t>● During the period—Journalizing transactions, posting to the accounts</a:t>
            </a:r>
          </a:p>
          <a:p>
            <a:r>
              <a:rPr lang="en-US" smtClean="0"/>
              <a:t>● At the end of the period—Adjusting the accounts, closing the accounts, preparing the financial statements, and closing the accounts</a:t>
            </a:r>
          </a:p>
        </p:txBody>
      </p:sp>
    </p:spTree>
    <p:extLst>
      <p:ext uri="{BB962C8B-B14F-4D97-AF65-F5344CB8AC3E}">
        <p14:creationId xmlns:p14="http://schemas.microsoft.com/office/powerpoint/2010/main" val="31201276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xfrm>
            <a:off x="393700" y="692150"/>
            <a:ext cx="6070600" cy="3416300"/>
          </a:xfrm>
          <a:ln/>
        </p:spPr>
      </p:sp>
      <p:sp>
        <p:nvSpPr>
          <p:cNvPr id="261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debt ratio is computed as total liabilities divided by total assets.  The debt ratio indicates the proportion of a company’s assets that are financed with debt. A low debt ratio is safer than a high debt ratio. Why? Because a company with low liabilities usually has low required payments and is less likely to get into financial difficulty. The rule of thumb for the debt ratio is that below 60% is considered safe for most businesses, as it indicates that the company owes only 60 cents for every $1.00 in total assets. A debt ratio above 0.80, or 80%, borders on high risk.</a:t>
            </a:r>
          </a:p>
          <a:p>
            <a:endParaRPr lang="en-US" smtClean="0"/>
          </a:p>
        </p:txBody>
      </p:sp>
    </p:spTree>
    <p:extLst>
      <p:ext uri="{BB962C8B-B14F-4D97-AF65-F5344CB8AC3E}">
        <p14:creationId xmlns:p14="http://schemas.microsoft.com/office/powerpoint/2010/main" val="19748652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a:xfrm>
            <a:off x="393700" y="692150"/>
            <a:ext cx="6070600" cy="3416300"/>
          </a:xfrm>
          <a:ln/>
        </p:spPr>
      </p:sp>
      <p:sp>
        <p:nvSpPr>
          <p:cNvPr id="2621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Short Exercise 4-11 focuses on the current ratio and the debt ratio. </a:t>
            </a:r>
          </a:p>
        </p:txBody>
      </p:sp>
    </p:spTree>
    <p:extLst>
      <p:ext uri="{BB962C8B-B14F-4D97-AF65-F5344CB8AC3E}">
        <p14:creationId xmlns:p14="http://schemas.microsoft.com/office/powerpoint/2010/main" val="29487068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a:xfrm>
            <a:off x="393700" y="692150"/>
            <a:ext cx="6070600" cy="3416300"/>
          </a:xfrm>
          <a:ln/>
        </p:spPr>
      </p:sp>
      <p:sp>
        <p:nvSpPr>
          <p:cNvPr id="2631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worksheet is a tool that puts the whole accounting process in one place. Remember that debits = credits in the first three columns. Columns 4 and 5 (income statement and balances) debits do not equal credits until you post the net income or net loss for the period. </a:t>
            </a:r>
          </a:p>
          <a:p>
            <a:pPr eaLnBrk="1" hangingPunct="1"/>
            <a:endParaRPr lang="en-US" smtClean="0"/>
          </a:p>
          <a:p>
            <a:pPr eaLnBrk="1" hangingPunct="1"/>
            <a:r>
              <a:rPr lang="en-US" smtClean="0"/>
              <a:t>The formal financial statements yield the same net income or loss that is shown on the worksheet.</a:t>
            </a:r>
          </a:p>
          <a:p>
            <a:endParaRPr lang="en-US" smtClean="0"/>
          </a:p>
        </p:txBody>
      </p:sp>
    </p:spTree>
    <p:extLst>
      <p:ext uri="{BB962C8B-B14F-4D97-AF65-F5344CB8AC3E}">
        <p14:creationId xmlns:p14="http://schemas.microsoft.com/office/powerpoint/2010/main" val="21729882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a:xfrm>
            <a:off x="393700" y="692150"/>
            <a:ext cx="6070600" cy="3416300"/>
          </a:xfrm>
          <a:ln/>
        </p:spPr>
      </p:sp>
      <p:sp>
        <p:nvSpPr>
          <p:cNvPr id="2641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Closing the accounts is just like starting a new baseball game. The score is 0-0. All temporary account balances are zero after closing.</a:t>
            </a:r>
          </a:p>
          <a:p>
            <a:pPr eaLnBrk="1" hangingPunct="1"/>
            <a:endParaRPr lang="en-US" smtClean="0"/>
          </a:p>
          <a:p>
            <a:pPr eaLnBrk="1" hangingPunct="1"/>
            <a:r>
              <a:rPr lang="en-US" smtClean="0"/>
              <a:t>The post-closing trial balance contains the same accounts that the balance sheet contains—assets, liabilities, Common stock, and Retained earnings.</a:t>
            </a:r>
          </a:p>
          <a:p>
            <a:endParaRPr lang="en-US" smtClean="0"/>
          </a:p>
        </p:txBody>
      </p:sp>
    </p:spTree>
    <p:extLst>
      <p:ext uri="{BB962C8B-B14F-4D97-AF65-F5344CB8AC3E}">
        <p14:creationId xmlns:p14="http://schemas.microsoft.com/office/powerpoint/2010/main" val="1012923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a:xfrm>
            <a:off x="393700" y="692150"/>
            <a:ext cx="6070600" cy="3416300"/>
          </a:xfrm>
          <a:ln/>
        </p:spPr>
      </p:sp>
      <p:sp>
        <p:nvSpPr>
          <p:cNvPr id="2652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Classification means dividing assets and liabilities between those that will last less than a year (current) and those that will last longer than a year (long-term). </a:t>
            </a:r>
          </a:p>
          <a:p>
            <a:pPr eaLnBrk="1" hangingPunct="1"/>
            <a:endParaRPr lang="en-US" smtClean="0"/>
          </a:p>
          <a:p>
            <a:pPr eaLnBrk="1" hangingPunct="1"/>
            <a:r>
              <a:rPr lang="en-US" smtClean="0"/>
              <a:t>The classified balance sheet still represents the accounting equation and must balance (Assets = Liabilities + Equity).</a:t>
            </a:r>
          </a:p>
          <a:p>
            <a:endParaRPr lang="en-US" smtClean="0"/>
          </a:p>
        </p:txBody>
      </p:sp>
    </p:spTree>
    <p:extLst>
      <p:ext uri="{BB962C8B-B14F-4D97-AF65-F5344CB8AC3E}">
        <p14:creationId xmlns:p14="http://schemas.microsoft.com/office/powerpoint/2010/main" val="32918773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a:xfrm>
            <a:off x="393700" y="692150"/>
            <a:ext cx="6070600" cy="3416300"/>
          </a:xfrm>
          <a:ln/>
        </p:spPr>
      </p:sp>
      <p:sp>
        <p:nvSpPr>
          <p:cNvPr id="2662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current ratio measures liquidity within one year by comparing current assets to current liabilities. The debt ratio measures the ability to pay liabilities in the long term by comparing all liabilities to all assets.  The different ratios give different views of a company’s financial health.</a:t>
            </a:r>
          </a:p>
          <a:p>
            <a:endParaRPr lang="en-US" smtClean="0"/>
          </a:p>
        </p:txBody>
      </p:sp>
    </p:spTree>
    <p:extLst>
      <p:ext uri="{BB962C8B-B14F-4D97-AF65-F5344CB8AC3E}">
        <p14:creationId xmlns:p14="http://schemas.microsoft.com/office/powerpoint/2010/main" val="17630505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a:xfrm>
            <a:off x="393700" y="692150"/>
            <a:ext cx="6070600" cy="3416300"/>
          </a:xfrm>
          <a:ln/>
        </p:spPr>
      </p:sp>
      <p:sp>
        <p:nvSpPr>
          <p:cNvPr id="2672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Do you have any questions?</a:t>
            </a:r>
          </a:p>
        </p:txBody>
      </p:sp>
    </p:spTree>
    <p:extLst>
      <p:ext uri="{BB962C8B-B14F-4D97-AF65-F5344CB8AC3E}">
        <p14:creationId xmlns:p14="http://schemas.microsoft.com/office/powerpoint/2010/main" val="1123802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a:xfrm>
            <a:off x="393700" y="692150"/>
            <a:ext cx="6070600" cy="3416300"/>
          </a:xfrm>
          <a:ln/>
        </p:spPr>
      </p:sp>
      <p:sp>
        <p:nvSpPr>
          <p:cNvPr id="2682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62869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393700" y="692150"/>
            <a:ext cx="6070600" cy="3416300"/>
          </a:xfrm>
          <a:ln/>
        </p:spPr>
      </p:sp>
      <p:sp>
        <p:nvSpPr>
          <p:cNvPr id="216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accounting cycle starts with the beginning asset, liability, and stockholders’ equity account balances left over from the preceding period.  During the period, transactions are journalized and then posted to the accounts.  At the end of the period, accounts are adjusted, financial statements are prepared, and then the accounts are closed.</a:t>
            </a:r>
          </a:p>
        </p:txBody>
      </p:sp>
    </p:spTree>
    <p:extLst>
      <p:ext uri="{BB962C8B-B14F-4D97-AF65-F5344CB8AC3E}">
        <p14:creationId xmlns:p14="http://schemas.microsoft.com/office/powerpoint/2010/main" val="1004121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xfrm>
            <a:off x="393700" y="692150"/>
            <a:ext cx="6070600" cy="3416300"/>
          </a:xfrm>
          <a:ln/>
        </p:spPr>
      </p:sp>
      <p:sp>
        <p:nvSpPr>
          <p:cNvPr id="217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smtClean="0"/>
              <a:t>There are 8 steps in the accounting cycle.</a:t>
            </a:r>
          </a:p>
          <a:p>
            <a:pPr>
              <a:buFont typeface="Calibri" pitchFamily="34" charset="0"/>
              <a:buAutoNum type="arabicPeriod"/>
            </a:pPr>
            <a:r>
              <a:rPr lang="en-US" smtClean="0"/>
              <a:t>Start with beginning account balances: Assets = Liabilities + Equity.</a:t>
            </a:r>
          </a:p>
          <a:p>
            <a:pPr>
              <a:buFont typeface="Calibri" pitchFamily="34" charset="0"/>
              <a:buAutoNum type="arabicPeriod"/>
            </a:pPr>
            <a:r>
              <a:rPr lang="en-US" smtClean="0"/>
              <a:t>Analyze and journalize transactions as they occur during the entire period.</a:t>
            </a:r>
          </a:p>
          <a:p>
            <a:pPr>
              <a:buFont typeface="Calibri" pitchFamily="34" charset="0"/>
              <a:buAutoNum type="arabicPeriod"/>
            </a:pPr>
            <a:r>
              <a:rPr lang="en-US" smtClean="0"/>
              <a:t>Post from the journal to the ledger.</a:t>
            </a:r>
          </a:p>
          <a:p>
            <a:pPr>
              <a:buFont typeface="Calibri" pitchFamily="34" charset="0"/>
              <a:buAutoNum type="arabicPeriod"/>
            </a:pPr>
            <a:r>
              <a:rPr lang="en-US" smtClean="0"/>
              <a:t>At the end of the period, compute the unadjusted trial balance for each account.</a:t>
            </a:r>
          </a:p>
          <a:p>
            <a:pPr>
              <a:buFont typeface="Calibri" pitchFamily="34" charset="0"/>
              <a:buAutoNum type="arabicPeriod"/>
            </a:pPr>
            <a:r>
              <a:rPr lang="en-US" smtClean="0"/>
              <a:t>Optional – Enter the trial balance on the worksheet, complete the worksheet by entering adjustments. Journalize and post the adjusting entries.</a:t>
            </a:r>
          </a:p>
          <a:p>
            <a:pPr>
              <a:buFont typeface="Calibri" pitchFamily="34" charset="0"/>
              <a:buAutoNum type="arabicPeriod"/>
            </a:pPr>
            <a:r>
              <a:rPr lang="en-US" smtClean="0"/>
              <a:t>Prepare the financial statements.</a:t>
            </a:r>
          </a:p>
          <a:p>
            <a:pPr>
              <a:buFont typeface="Calibri" pitchFamily="34" charset="0"/>
              <a:buAutoNum type="arabicPeriod"/>
            </a:pPr>
            <a:r>
              <a:rPr lang="en-US" smtClean="0"/>
              <a:t>Journalize and post the closing entries.</a:t>
            </a:r>
          </a:p>
          <a:p>
            <a:pPr>
              <a:buFont typeface="Calibri" pitchFamily="34" charset="0"/>
              <a:buAutoNum type="arabicPeriod"/>
            </a:pPr>
            <a:r>
              <a:rPr lang="en-US" smtClean="0"/>
              <a:t>Prepare the post-closing trial balance.</a:t>
            </a:r>
          </a:p>
          <a:p>
            <a:pPr>
              <a:buFont typeface="+mj-lt" charset="0"/>
              <a:buNone/>
            </a:pPr>
            <a:endParaRPr lang="en-US" smtClean="0"/>
          </a:p>
          <a:p>
            <a:pPr>
              <a:buFont typeface="+mj-lt" charset="0"/>
              <a:buNone/>
            </a:pPr>
            <a:r>
              <a:rPr lang="en-US" smtClean="0"/>
              <a:t>Then, a new cycle begins.</a:t>
            </a:r>
          </a:p>
        </p:txBody>
      </p:sp>
    </p:spTree>
    <p:extLst>
      <p:ext uri="{BB962C8B-B14F-4D97-AF65-F5344CB8AC3E}">
        <p14:creationId xmlns:p14="http://schemas.microsoft.com/office/powerpoint/2010/main" val="1389817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393700" y="692150"/>
            <a:ext cx="6070600" cy="3416300"/>
          </a:xfrm>
          <a:ln/>
        </p:spPr>
      </p:sp>
      <p:sp>
        <p:nvSpPr>
          <p:cNvPr id="2181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first learning objective is to prepare an accounting worksheet.</a:t>
            </a:r>
          </a:p>
        </p:txBody>
      </p:sp>
    </p:spTree>
    <p:extLst>
      <p:ext uri="{BB962C8B-B14F-4D97-AF65-F5344CB8AC3E}">
        <p14:creationId xmlns:p14="http://schemas.microsoft.com/office/powerpoint/2010/main" val="3830343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a:xfrm>
            <a:off x="393700" y="692150"/>
            <a:ext cx="6070600" cy="3416300"/>
          </a:xfrm>
          <a:ln/>
        </p:spPr>
      </p:sp>
      <p:sp>
        <p:nvSpPr>
          <p:cNvPr id="219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Accountants often use a worksheet—a document with several columns—to summarize data for the financial statements. The worksheet is not a journal, a ledger, or a financial statement. It is merely a summary device that helps identify the accounts that need adjustment. An Excel spreadsheet works well for preparing a worksheet. Note that the worksheet is an internal document. It is not meant to be given to outsiders.</a:t>
            </a:r>
          </a:p>
        </p:txBody>
      </p:sp>
    </p:spTree>
    <p:extLst>
      <p:ext uri="{BB962C8B-B14F-4D97-AF65-F5344CB8AC3E}">
        <p14:creationId xmlns:p14="http://schemas.microsoft.com/office/powerpoint/2010/main" val="228010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217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932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5840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2"/>
          <p:cNvSpPr>
            <a:spLocks noGrp="1"/>
          </p:cNvSpPr>
          <p:nvPr>
            <p:ph type="sldNum" sz="quarter" idx="11"/>
          </p:nvPr>
        </p:nvSpPr>
        <p:spPr/>
        <p:txBody>
          <a:bodyPr/>
          <a:lstStyle>
            <a:lvl1pPr>
              <a:defRPr smtClean="0"/>
            </a:lvl1pPr>
          </a:lstStyle>
          <a:p>
            <a:pPr>
              <a:defRPr/>
            </a:pPr>
            <a:fld id="{3A1B4DC0-85F4-48D0-A6A7-9C9116D1F3BE}" type="slidenum">
              <a:rPr lang="en-US"/>
              <a:pPr>
                <a:defRPr/>
              </a:pPr>
              <a:t>‹#›</a:t>
            </a:fld>
            <a:endParaRPr lang="en-US"/>
          </a:p>
        </p:txBody>
      </p:sp>
    </p:spTree>
    <p:extLst>
      <p:ext uri="{BB962C8B-B14F-4D97-AF65-F5344CB8AC3E}">
        <p14:creationId xmlns:p14="http://schemas.microsoft.com/office/powerpoint/2010/main" val="3562354176"/>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09600" y="1600201"/>
            <a:ext cx="10972800" cy="4525963"/>
          </a:xfrm>
        </p:spPr>
        <p:txBody>
          <a:bodyPr>
            <a:normAutofit/>
          </a:bodyPr>
          <a:lstStyle/>
          <a:p>
            <a:pPr lvl="0"/>
            <a:endParaRPr lang="en-US" noProof="0" dirty="0"/>
          </a:p>
        </p:txBody>
      </p:sp>
      <p:sp>
        <p:nvSpPr>
          <p:cNvPr id="4" name="Slide Number Placeholder 3"/>
          <p:cNvSpPr>
            <a:spLocks noGrp="1"/>
          </p:cNvSpPr>
          <p:nvPr>
            <p:ph type="sldNum" sz="quarter" idx="10"/>
          </p:nvPr>
        </p:nvSpPr>
        <p:spPr>
          <a:xfrm>
            <a:off x="9347200" y="6619875"/>
            <a:ext cx="2844800" cy="476250"/>
          </a:xfrm>
        </p:spPr>
        <p:txBody>
          <a:bodyPr/>
          <a:lstStyle>
            <a:lvl1pPr>
              <a:defRPr smtClean="0"/>
            </a:lvl1pPr>
          </a:lstStyle>
          <a:p>
            <a:pPr>
              <a:defRPr/>
            </a:pPr>
            <a:fld id="{9D03C136-6012-475F-A82A-0723752A0988}" type="slidenum">
              <a:rPr lang="en-US"/>
              <a:pPr>
                <a:defRPr/>
              </a:pPr>
              <a:t>‹#›</a:t>
            </a:fld>
            <a:endParaRPr lang="en-US"/>
          </a:p>
        </p:txBody>
      </p:sp>
    </p:spTree>
    <p:extLst>
      <p:ext uri="{BB962C8B-B14F-4D97-AF65-F5344CB8AC3E}">
        <p14:creationId xmlns:p14="http://schemas.microsoft.com/office/powerpoint/2010/main" val="3938600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2"/>
          <p:cNvSpPr>
            <a:spLocks noGrp="1"/>
          </p:cNvSpPr>
          <p:nvPr>
            <p:ph type="sldNum" sz="quarter" idx="10"/>
          </p:nvPr>
        </p:nvSpPr>
        <p:spPr/>
        <p:txBody>
          <a:bodyPr/>
          <a:lstStyle>
            <a:lvl1pPr>
              <a:defRPr smtClean="0"/>
            </a:lvl1pPr>
          </a:lstStyle>
          <a:p>
            <a:pPr>
              <a:defRPr/>
            </a:pPr>
            <a:fld id="{BD578047-1E9E-4CE6-B9CA-0EC7A8A74EFA}" type="slidenum">
              <a:rPr lang="en-US"/>
              <a:pPr>
                <a:defRPr/>
              </a:pPr>
              <a:t>‹#›</a:t>
            </a:fld>
            <a:endParaRPr lang="en-US"/>
          </a:p>
        </p:txBody>
      </p:sp>
    </p:spTree>
    <p:extLst>
      <p:ext uri="{BB962C8B-B14F-4D97-AF65-F5344CB8AC3E}">
        <p14:creationId xmlns:p14="http://schemas.microsoft.com/office/powerpoint/2010/main" val="30714247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814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80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751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13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755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326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142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281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083209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image" Target="../media/image1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3.png"/><Relationship Id="rId5" Type="http://schemas.openxmlformats.org/officeDocument/2006/relationships/image" Target="../media/image14.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image" Target="../media/image19.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image" Target="../media/image22.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png"/><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png"/><Relationship Id="rId5"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png"/><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png"/><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png"/><Relationship Id="rId4"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png"/><Relationship Id="rId5" Type="http://schemas.openxmlformats.org/officeDocument/2006/relationships/image" Target="../media/image31.png"/><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png"/><Relationship Id="rId4"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png"/><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44.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2.png"/><Relationship Id="rId5" Type="http://schemas.openxmlformats.org/officeDocument/2006/relationships/image" Target="../media/image32.png"/><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2.png"/><Relationship Id="rId5" Type="http://schemas.openxmlformats.org/officeDocument/2006/relationships/image" Target="../media/image34.jpeg"/><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tags" Target="../tags/tag52.xml"/><Relationship Id="rId7" Type="http://schemas.openxmlformats.org/officeDocument/2006/relationships/diagramLayout" Target="../diagrams/layout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diagramData" Target="../diagrams/data2.xml"/><Relationship Id="rId11" Type="http://schemas.openxmlformats.org/officeDocument/2006/relationships/image" Target="../media/image2.png"/><Relationship Id="rId5" Type="http://schemas.openxmlformats.org/officeDocument/2006/relationships/notesSlide" Target="../notesSlides/notesSlide39.xml"/><Relationship Id="rId10" Type="http://schemas.microsoft.com/office/2007/relationships/diagramDrawing" Target="../diagrams/drawing2.xml"/><Relationship Id="rId4" Type="http://schemas.openxmlformats.org/officeDocument/2006/relationships/slideLayout" Target="../slideLayouts/slideLayout6.xml"/><Relationship Id="rId9" Type="http://schemas.openxmlformats.org/officeDocument/2006/relationships/diagramColors" Target="../diagrams/colors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png"/><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png"/><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png"/><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2.png"/><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png"/><Relationship Id="rId5" Type="http://schemas.openxmlformats.org/officeDocument/2006/relationships/image" Target="../media/image35.png"/><Relationship Id="rId4"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png"/><Relationship Id="rId5" Type="http://schemas.openxmlformats.org/officeDocument/2006/relationships/image" Target="../media/image36.png"/><Relationship Id="rId4"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65.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2.png"/><Relationship Id="rId4"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2.png"/><Relationship Id="rId4"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6.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hyperlink" Target="https://www.thebalancesmb.com/closing-entries-as-part-of-the-accounting-cycle-393003" TargetMode="External"/><Relationship Id="rId7" Type="http://schemas.openxmlformats.org/officeDocument/2006/relationships/image" Target="../media/image2.png"/><Relationship Id="rId2" Type="http://schemas.openxmlformats.org/officeDocument/2006/relationships/hyperlink" Target="https://www.iedunote.com/worksheet" TargetMode="External"/><Relationship Id="rId1" Type="http://schemas.openxmlformats.org/officeDocument/2006/relationships/slideLayout" Target="../slideLayouts/slideLayout1.xml"/><Relationship Id="rId6" Type="http://schemas.openxmlformats.org/officeDocument/2006/relationships/hyperlink" Target="https://www.thebalancesmb.com/what-is-the-current-ratio-and-how-do-you-measure-it-393218" TargetMode="External"/><Relationship Id="rId5" Type="http://schemas.openxmlformats.org/officeDocument/2006/relationships/hyperlink" Target="https://www.toppr.com/guides/accounting-and-auditing/preparation-of-final-accounts-of-sole-proprietor/classification-of-assets-and-liabilities/" TargetMode="External"/><Relationship Id="rId4" Type="http://schemas.openxmlformats.org/officeDocument/2006/relationships/hyperlink" Target="https://www.myaccountingcourse.com/accounting-cycle/post-closing-trial-balance"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png"/><Relationship Id="rId5" Type="http://schemas.openxmlformats.org/officeDocument/2006/relationships/image" Target="../media/image11.emf"/><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ph type="ctrTitle"/>
          </p:nvPr>
        </p:nvSpPr>
        <p:spPr>
          <a:xfrm>
            <a:off x="2411505" y="1230406"/>
            <a:ext cx="5977121" cy="517712"/>
          </a:xfrm>
          <a:ln>
            <a:solidFill>
              <a:schemeClr val="tx1"/>
            </a:solidFill>
          </a:ln>
        </p:spPr>
        <p:txBody>
          <a:bodyPr anchor="ctr">
            <a:normAutofit/>
          </a:bodyPr>
          <a:lstStyle/>
          <a:p>
            <a:pPr algn="l"/>
            <a:r>
              <a:rPr lang="en-US" sz="2400" dirty="0" smtClean="0">
                <a:latin typeface="Arial" panose="020B0604020202020204" pitchFamily="34" charset="0"/>
                <a:cs typeface="Arial" panose="020B0604020202020204" pitchFamily="34" charset="0"/>
              </a:rPr>
              <a:t>Course Code:  HSS 461</a:t>
            </a:r>
            <a:r>
              <a:rPr lang="en-US" sz="2400" dirty="0" smtClean="0"/>
              <a:t> </a:t>
            </a:r>
            <a:endParaRPr lang="en-US" sz="2400" dirty="0">
              <a:latin typeface="Arial" panose="020B0604020202020204" pitchFamily="34" charset="0"/>
              <a:cs typeface="Arial" panose="020B0604020202020204" pitchFamily="34" charset="0"/>
            </a:endParaRPr>
          </a:p>
        </p:txBody>
      </p:sp>
      <p:sp>
        <p:nvSpPr>
          <p:cNvPr id="19" name="Title 1"/>
          <p:cNvSpPr txBox="1">
            <a:spLocks/>
          </p:cNvSpPr>
          <p:nvPr/>
        </p:nvSpPr>
        <p:spPr>
          <a:xfrm>
            <a:off x="2411505" y="1905236"/>
            <a:ext cx="7050547" cy="517712"/>
          </a:xfrm>
          <a:prstGeom prst="rect">
            <a:avLst/>
          </a:prstGeom>
          <a:ln>
            <a:solidFill>
              <a:schemeClr val="tx1"/>
            </a:solidFill>
          </a:ln>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solidFill>
                  <a:prstClr val="black"/>
                </a:solidFill>
                <a:latin typeface="Arial" pitchFamily="34" charset="0"/>
                <a:cs typeface="Arial" pitchFamily="34" charset="0"/>
              </a:rPr>
              <a:t>Course Title: Accounts &amp; Finance</a:t>
            </a:r>
            <a:endParaRPr lang="en-US" sz="2400" dirty="0">
              <a:solidFill>
                <a:prstClr val="black"/>
              </a:solidFill>
              <a:latin typeface="Arial" panose="020B0604020202020204" pitchFamily="34" charset="0"/>
              <a:cs typeface="Arial" panose="020B0604020202020204" pitchFamily="34" charset="0"/>
            </a:endParaRPr>
          </a:p>
        </p:txBody>
      </p:sp>
      <p:sp>
        <p:nvSpPr>
          <p:cNvPr id="20" name="Title 1"/>
          <p:cNvSpPr txBox="1">
            <a:spLocks/>
          </p:cNvSpPr>
          <p:nvPr/>
        </p:nvSpPr>
        <p:spPr>
          <a:xfrm>
            <a:off x="2411509" y="4775579"/>
            <a:ext cx="7050544" cy="517712"/>
          </a:xfrm>
          <a:prstGeom prst="rect">
            <a:avLst/>
          </a:prstGeom>
          <a:ln>
            <a:solidFill>
              <a:schemeClr val="tx1"/>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solidFill>
                  <a:prstClr val="black"/>
                </a:solidFill>
                <a:latin typeface="Arial" panose="020B0604020202020204" pitchFamily="34" charset="0"/>
                <a:cs typeface="Arial" panose="020B0604020202020204" pitchFamily="34" charset="0"/>
              </a:rPr>
              <a:t>Instructor Name: </a:t>
            </a:r>
            <a:r>
              <a:rPr lang="en-US" sz="2400" dirty="0" err="1" smtClean="0">
                <a:solidFill>
                  <a:prstClr val="black"/>
                </a:solidFill>
                <a:latin typeface="Arial" panose="020B0604020202020204" pitchFamily="34" charset="0"/>
                <a:cs typeface="Arial" panose="020B0604020202020204" pitchFamily="34" charset="0"/>
              </a:rPr>
              <a:t>Asim</a:t>
            </a:r>
            <a:r>
              <a:rPr lang="en-US" sz="2400" dirty="0" smtClean="0">
                <a:solidFill>
                  <a:prstClr val="black"/>
                </a:solidFill>
                <a:latin typeface="Arial" panose="020B0604020202020204" pitchFamily="34" charset="0"/>
                <a:cs typeface="Arial" panose="020B0604020202020204" pitchFamily="34" charset="0"/>
              </a:rPr>
              <a:t> </a:t>
            </a:r>
            <a:r>
              <a:rPr lang="en-US" sz="2400" dirty="0" err="1" smtClean="0">
                <a:solidFill>
                  <a:prstClr val="black"/>
                </a:solidFill>
                <a:latin typeface="Arial" panose="020B0604020202020204" pitchFamily="34" charset="0"/>
                <a:cs typeface="Arial" panose="020B0604020202020204" pitchFamily="34" charset="0"/>
              </a:rPr>
              <a:t>Iqbal</a:t>
            </a:r>
            <a:r>
              <a:rPr lang="en-US" sz="2400" dirty="0" smtClean="0">
                <a:solidFill>
                  <a:prstClr val="black"/>
                </a:solidFill>
                <a:latin typeface="Arial" panose="020B0604020202020204" pitchFamily="34" charset="0"/>
                <a:cs typeface="Arial" panose="020B0604020202020204" pitchFamily="34" charset="0"/>
              </a:rPr>
              <a:t> </a:t>
            </a:r>
            <a:endParaRPr lang="en-US" sz="2400" dirty="0">
              <a:solidFill>
                <a:prstClr val="black"/>
              </a:solidFill>
              <a:latin typeface="Arial" panose="020B0604020202020204" pitchFamily="34" charset="0"/>
              <a:cs typeface="Arial" panose="020B0604020202020204" pitchFamily="34" charset="0"/>
            </a:endParaRPr>
          </a:p>
        </p:txBody>
      </p:sp>
      <p:sp>
        <p:nvSpPr>
          <p:cNvPr id="21" name="Title 1"/>
          <p:cNvSpPr txBox="1">
            <a:spLocks/>
          </p:cNvSpPr>
          <p:nvPr/>
        </p:nvSpPr>
        <p:spPr>
          <a:xfrm>
            <a:off x="2384997" y="2597426"/>
            <a:ext cx="7527629" cy="993913"/>
          </a:xfrm>
          <a:prstGeom prst="rect">
            <a:avLst/>
          </a:prstGeom>
          <a:ln>
            <a:solidFill>
              <a:schemeClr val="tx1"/>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200" dirty="0" smtClean="0">
                <a:solidFill>
                  <a:prstClr val="black"/>
                </a:solidFill>
                <a:latin typeface="Arial" panose="020B0604020202020204" pitchFamily="34" charset="0"/>
                <a:cs typeface="Arial" panose="020B0604020202020204" pitchFamily="34" charset="0"/>
              </a:rPr>
              <a:t>Class Day:          Wednesday                Timing:                         </a:t>
            </a:r>
          </a:p>
          <a:p>
            <a:pPr algn="l"/>
            <a:r>
              <a:rPr lang="en-US" sz="2200" dirty="0">
                <a:solidFill>
                  <a:prstClr val="black"/>
                </a:solidFill>
                <a:latin typeface="Arial" panose="020B0604020202020204" pitchFamily="34" charset="0"/>
                <a:cs typeface="Arial" panose="020B0604020202020204" pitchFamily="34" charset="0"/>
              </a:rPr>
              <a:t> </a:t>
            </a:r>
            <a:r>
              <a:rPr lang="en-US" sz="2200" dirty="0" smtClean="0">
                <a:solidFill>
                  <a:prstClr val="black"/>
                </a:solidFill>
                <a:latin typeface="Arial" panose="020B0604020202020204" pitchFamily="34" charset="0"/>
                <a:cs typeface="Arial" panose="020B0604020202020204" pitchFamily="34" charset="0"/>
              </a:rPr>
              <a:t>                                                   2:30pm to 04:30am</a:t>
            </a:r>
            <a:endParaRPr lang="en-US" sz="2200" dirty="0">
              <a:solidFill>
                <a:prstClr val="black"/>
              </a:solidFill>
              <a:latin typeface="Arial" panose="020B0604020202020204" pitchFamily="34" charset="0"/>
              <a:cs typeface="Arial" panose="020B0604020202020204" pitchFamily="34" charset="0"/>
            </a:endParaRPr>
          </a:p>
        </p:txBody>
      </p:sp>
      <p:sp>
        <p:nvSpPr>
          <p:cNvPr id="22" name="Title 1"/>
          <p:cNvSpPr txBox="1">
            <a:spLocks/>
          </p:cNvSpPr>
          <p:nvPr/>
        </p:nvSpPr>
        <p:spPr>
          <a:xfrm>
            <a:off x="2438008" y="5460989"/>
            <a:ext cx="7063801" cy="939812"/>
          </a:xfrm>
          <a:prstGeom prst="rect">
            <a:avLst/>
          </a:prstGeom>
          <a:ln>
            <a:solidFill>
              <a:schemeClr val="tx1"/>
            </a:solidFill>
          </a:ln>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smtClean="0"/>
              <a:t>BAHRIA UNIVERSITY</a:t>
            </a:r>
            <a:endParaRPr lang="en-US" sz="2400" dirty="0" smtClean="0"/>
          </a:p>
          <a:p>
            <a:r>
              <a:rPr lang="en-US" sz="2400" dirty="0" smtClean="0"/>
              <a:t>Computer &amp; Software Engineering Department</a:t>
            </a:r>
            <a:endParaRPr lang="en-US" sz="2400" dirty="0"/>
          </a:p>
        </p:txBody>
      </p:sp>
      <p:sp>
        <p:nvSpPr>
          <p:cNvPr id="23" name="Title 1"/>
          <p:cNvSpPr txBox="1">
            <a:spLocks/>
          </p:cNvSpPr>
          <p:nvPr/>
        </p:nvSpPr>
        <p:spPr>
          <a:xfrm>
            <a:off x="2424755" y="3910365"/>
            <a:ext cx="7024045" cy="517712"/>
          </a:xfrm>
          <a:prstGeom prst="rect">
            <a:avLst/>
          </a:prstGeom>
          <a:ln>
            <a:solidFill>
              <a:schemeClr val="tx1"/>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smtClean="0">
                <a:solidFill>
                  <a:prstClr val="black"/>
                </a:solidFill>
                <a:latin typeface="Arial" panose="020B0604020202020204" pitchFamily="34" charset="0"/>
                <a:cs typeface="Arial" panose="020B0604020202020204" pitchFamily="34" charset="0"/>
              </a:rPr>
              <a:t>Lecture / Week No. 6</a:t>
            </a:r>
            <a:endParaRPr lang="en-US" sz="2400" dirty="0">
              <a:solidFill>
                <a:prstClr val="black"/>
              </a:solidFill>
              <a:latin typeface="Arial" panose="020B0604020202020204" pitchFamily="34" charset="0"/>
              <a:cs typeface="Arial" panose="020B0604020202020204" pitchFamily="34" charset="0"/>
            </a:endParaRPr>
          </a:p>
        </p:txBody>
      </p:sp>
      <p:sp>
        <p:nvSpPr>
          <p:cNvPr id="24" name="Title 1"/>
          <p:cNvSpPr txBox="1">
            <a:spLocks/>
          </p:cNvSpPr>
          <p:nvPr/>
        </p:nvSpPr>
        <p:spPr>
          <a:xfrm>
            <a:off x="2418131" y="508162"/>
            <a:ext cx="3399573" cy="517712"/>
          </a:xfrm>
          <a:prstGeom prst="rect">
            <a:avLst/>
          </a:prstGeom>
          <a:ln>
            <a:solidFill>
              <a:schemeClr val="tx1"/>
            </a:solidFill>
          </a:ln>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smtClean="0">
                <a:latin typeface="Arial" panose="020B0604020202020204" pitchFamily="34" charset="0"/>
                <a:ea typeface="+mj-ea"/>
                <a:cs typeface="Arial" panose="020B0604020202020204" pitchFamily="34" charset="0"/>
              </a:rPr>
              <a:t>Class: </a:t>
            </a:r>
            <a:r>
              <a:rPr lang="en-US" sz="2400" smtClean="0">
                <a:latin typeface="Arial" panose="020B0604020202020204" pitchFamily="34" charset="0"/>
                <a:ea typeface="+mj-ea"/>
                <a:cs typeface="Arial" panose="020B0604020202020204" pitchFamily="34" charset="0"/>
              </a:rPr>
              <a:t>5</a:t>
            </a:r>
            <a:r>
              <a:rPr lang="en-US" sz="2400" baseline="30000" smtClean="0">
                <a:latin typeface="Arial" panose="020B0604020202020204" pitchFamily="34" charset="0"/>
                <a:ea typeface="+mj-ea"/>
                <a:cs typeface="Arial" panose="020B0604020202020204" pitchFamily="34" charset="0"/>
              </a:rPr>
              <a:t>th</a:t>
            </a:r>
            <a:r>
              <a:rPr lang="en-US" sz="2400" smtClean="0">
                <a:latin typeface="Arial" panose="020B0604020202020204" pitchFamily="34" charset="0"/>
                <a:ea typeface="+mj-ea"/>
                <a:cs typeface="Arial" panose="020B0604020202020204" pitchFamily="34" charset="0"/>
              </a:rPr>
              <a:t> Sem. </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25" name="Picture 24" descr="logo5.png"/>
          <p:cNvPicPr/>
          <p:nvPr/>
        </p:nvPicPr>
        <p:blipFill>
          <a:blip r:embed="rId3" cstate="print"/>
          <a:stretch>
            <a:fillRect/>
          </a:stretch>
        </p:blipFill>
        <p:spPr>
          <a:xfrm>
            <a:off x="7696200" y="245165"/>
            <a:ext cx="4495800" cy="990600"/>
          </a:xfrm>
          <a:prstGeom prst="rect">
            <a:avLst/>
          </a:prstGeom>
        </p:spPr>
      </p:pic>
    </p:spTree>
    <p:extLst>
      <p:ext uri="{BB962C8B-B14F-4D97-AF65-F5344CB8AC3E}">
        <p14:creationId xmlns:p14="http://schemas.microsoft.com/office/powerpoint/2010/main" val="845500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pPr eaLnBrk="1" fontAlgn="auto" hangingPunct="1">
              <a:spcAft>
                <a:spcPts val="0"/>
              </a:spcAft>
              <a:defRPr/>
            </a:pPr>
            <a:r>
              <a:rPr smtClean="0">
                <a:ea typeface="+mn-ea"/>
              </a:rPr>
              <a:t>Worksheet</a:t>
            </a:r>
            <a:endParaRPr>
              <a:ea typeface="+mn-ea"/>
            </a:endParaRPr>
          </a:p>
        </p:txBody>
      </p:sp>
      <p:sp>
        <p:nvSpPr>
          <p:cNvPr id="160771" name="Content Placeholder 4"/>
          <p:cNvSpPr>
            <a:spLocks noGrp="1"/>
          </p:cNvSpPr>
          <p:nvPr>
            <p:ph idx="1"/>
          </p:nvPr>
        </p:nvSpPr>
        <p:spPr>
          <a:xfrm>
            <a:off x="488951" y="981075"/>
            <a:ext cx="11176000" cy="4032250"/>
          </a:xfrm>
        </p:spPr>
        <p:txBody>
          <a:bodyPr/>
          <a:lstStyle/>
          <a:p>
            <a:pPr eaLnBrk="1" hangingPunct="1"/>
            <a:r>
              <a:rPr lang="en-US" smtClean="0"/>
              <a:t>A tool used to summarize information</a:t>
            </a:r>
          </a:p>
          <a:p>
            <a:pPr eaLnBrk="1" hangingPunct="1"/>
            <a:r>
              <a:rPr lang="en-US" smtClean="0"/>
              <a:t>NOT:</a:t>
            </a:r>
          </a:p>
          <a:p>
            <a:pPr lvl="1" eaLnBrk="1" hangingPunct="1"/>
            <a:r>
              <a:rPr lang="en-US" smtClean="0"/>
              <a:t>A journal</a:t>
            </a:r>
          </a:p>
          <a:p>
            <a:pPr lvl="1" eaLnBrk="1" hangingPunct="1"/>
            <a:r>
              <a:rPr lang="en-US" smtClean="0"/>
              <a:t>A ledger</a:t>
            </a:r>
          </a:p>
          <a:p>
            <a:pPr lvl="1" eaLnBrk="1" hangingPunct="1"/>
            <a:r>
              <a:rPr lang="en-US" smtClean="0"/>
              <a:t>A financial statement</a:t>
            </a:r>
          </a:p>
          <a:p>
            <a:pPr eaLnBrk="1" hangingPunct="1"/>
            <a:r>
              <a:rPr lang="en-US" smtClean="0"/>
              <a:t>Computerized spreadsheets work well</a:t>
            </a:r>
          </a:p>
          <a:p>
            <a:pPr eaLnBrk="1" hangingPunct="1"/>
            <a:r>
              <a:rPr lang="en-US" smtClean="0"/>
              <a:t>Contains heading similar to statements</a:t>
            </a:r>
          </a:p>
          <a:p>
            <a:pPr eaLnBrk="1" hangingPunct="1">
              <a:buFont typeface="Wingdings 3" pitchFamily="18" charset="2"/>
              <a:buNone/>
            </a:pPr>
            <a:endParaRPr lang="en-US" smtClean="0"/>
          </a:p>
        </p:txBody>
      </p:sp>
      <p:sp>
        <p:nvSpPr>
          <p:cNvPr id="160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C4F4B15-5954-47CC-84E9-565D2B998F30}" type="slidenum">
              <a:rPr lang="en-US" sz="1000"/>
              <a:pPr eaLnBrk="1" hangingPunct="1"/>
              <a:t>10</a:t>
            </a:fld>
            <a:endParaRPr lang="en-US" sz="1000"/>
          </a:p>
        </p:txBody>
      </p:sp>
      <p:pic>
        <p:nvPicPr>
          <p:cNvPr id="160773" name="Picture 6" descr="Ws.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933" y="4832351"/>
            <a:ext cx="1220893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476411" y="245166"/>
            <a:ext cx="1715588" cy="551668"/>
          </a:xfrm>
          <a:prstGeom prst="rect">
            <a:avLst/>
          </a:prstGeom>
        </p:spPr>
      </p:pic>
    </p:spTree>
    <p:custDataLst>
      <p:tags r:id="rId1"/>
    </p:custDataLst>
    <p:extLst>
      <p:ext uri="{BB962C8B-B14F-4D97-AF65-F5344CB8AC3E}">
        <p14:creationId xmlns:p14="http://schemas.microsoft.com/office/powerpoint/2010/main" val="1271518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9" descr="WSTB.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
            <a:ext cx="5664200" cy="663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custDataLst>
              <p:tags r:id="rId2"/>
            </p:custDataLst>
          </p:nvPr>
        </p:nvSpPr>
        <p:spPr>
          <a:xfrm>
            <a:off x="571461" y="285729"/>
            <a:ext cx="10972800" cy="1329595"/>
          </a:xfrm>
        </p:spPr>
        <p:txBody>
          <a:bodyPr>
            <a:normAutofit fontScale="90000"/>
          </a:bodyPr>
          <a:lstStyle/>
          <a:p>
            <a:pPr eaLnBrk="1" fontAlgn="auto" hangingPunct="1">
              <a:spcAft>
                <a:spcPts val="0"/>
              </a:spcAft>
              <a:defRPr/>
            </a:pPr>
            <a:r>
              <a:rPr dirty="0" smtClean="0">
                <a:ea typeface="+mn-ea"/>
              </a:rPr>
              <a:t>Worksheet  </a:t>
            </a:r>
            <a:br>
              <a:rPr dirty="0" smtClean="0">
                <a:ea typeface="+mn-ea"/>
              </a:rPr>
            </a:br>
            <a:r>
              <a:rPr dirty="0" smtClean="0">
                <a:ea typeface="+mn-ea"/>
              </a:rPr>
              <a:t>Step 1   </a:t>
            </a:r>
            <a:endParaRPr dirty="0">
              <a:ea typeface="+mn-ea"/>
            </a:endParaRPr>
          </a:p>
        </p:txBody>
      </p:sp>
      <p:sp>
        <p:nvSpPr>
          <p:cNvPr id="2051" name="Content Placeholder 1"/>
          <p:cNvSpPr>
            <a:spLocks noGrp="1"/>
          </p:cNvSpPr>
          <p:nvPr>
            <p:ph sz="half" idx="1"/>
          </p:nvPr>
        </p:nvSpPr>
        <p:spPr>
          <a:xfrm>
            <a:off x="569384" y="1844676"/>
            <a:ext cx="5486400" cy="1674813"/>
          </a:xfrm>
        </p:spPr>
        <p:txBody>
          <a:bodyPr>
            <a:normAutofit fontScale="92500" lnSpcReduction="10000"/>
          </a:bodyPr>
          <a:lstStyle/>
          <a:p>
            <a:pPr marL="339725" indent="-339725" eaLnBrk="1" hangingPunct="1"/>
            <a:r>
              <a:rPr lang="en-US" smtClean="0"/>
              <a:t>Enter </a:t>
            </a:r>
          </a:p>
          <a:p>
            <a:pPr marL="673100" lvl="1" indent="-323850" eaLnBrk="1" hangingPunct="1"/>
            <a:r>
              <a:rPr lang="en-US" smtClean="0"/>
              <a:t>account titles</a:t>
            </a:r>
          </a:p>
          <a:p>
            <a:pPr marL="673100" lvl="1" indent="-323850" eaLnBrk="1" hangingPunct="1"/>
            <a:r>
              <a:rPr lang="en-US" smtClean="0"/>
              <a:t>unadjusted balances </a:t>
            </a:r>
          </a:p>
          <a:p>
            <a:pPr marL="339725" indent="-339725" eaLnBrk="1" hangingPunct="1"/>
            <a:r>
              <a:rPr lang="en-US" smtClean="0"/>
              <a:t>Total the amounts</a:t>
            </a:r>
          </a:p>
        </p:txBody>
      </p:sp>
      <p:sp>
        <p:nvSpPr>
          <p:cNvPr id="161797" name="Slide Number Placeholder 3"/>
          <p:cNvSpPr txBox="1">
            <a:spLocks/>
          </p:cNvSpPr>
          <p:nvPr/>
        </p:nvSpPr>
        <p:spPr bwMode="auto">
          <a:xfrm>
            <a:off x="12700" y="6492876"/>
            <a:ext cx="1524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r" eaLnBrk="1" hangingPunct="1"/>
            <a:fld id="{A36BB1BA-4BC8-4712-94DA-8435081A634F}" type="slidenum">
              <a:rPr lang="en-US" sz="1000"/>
              <a:pPr algn="r" eaLnBrk="1" hangingPunct="1"/>
              <a:t>11</a:t>
            </a:fld>
            <a:endParaRPr lang="en-US" sz="1000"/>
          </a:p>
        </p:txBody>
      </p:sp>
      <p:sp>
        <p:nvSpPr>
          <p:cNvPr id="6" name="Rounded Rectangle 5"/>
          <p:cNvSpPr/>
          <p:nvPr/>
        </p:nvSpPr>
        <p:spPr bwMode="auto">
          <a:xfrm>
            <a:off x="6100234" y="260351"/>
            <a:ext cx="3594100" cy="6213475"/>
          </a:xfrm>
          <a:prstGeom prst="roundRect">
            <a:avLst/>
          </a:prstGeom>
          <a:noFill/>
          <a:ln w="76200">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15" name="Rounded Rectangle 14"/>
          <p:cNvSpPr/>
          <p:nvPr/>
        </p:nvSpPr>
        <p:spPr bwMode="auto">
          <a:xfrm>
            <a:off x="9647767" y="1"/>
            <a:ext cx="2209800" cy="6308725"/>
          </a:xfrm>
          <a:prstGeom prst="roundRect">
            <a:avLst/>
          </a:prstGeom>
          <a:noFill/>
          <a:ln w="76200">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22" name="Rounded Rectangle 21"/>
          <p:cNvSpPr/>
          <p:nvPr/>
        </p:nvSpPr>
        <p:spPr bwMode="auto">
          <a:xfrm>
            <a:off x="9745133" y="6237288"/>
            <a:ext cx="2108200" cy="368300"/>
          </a:xfrm>
          <a:prstGeom prst="roundRect">
            <a:avLst/>
          </a:prstGeom>
          <a:noFill/>
          <a:ln w="76200">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pic>
        <p:nvPicPr>
          <p:cNvPr id="9" name="Picture 8" descr="logo5.png"/>
          <p:cNvPicPr/>
          <p:nvPr/>
        </p:nvPicPr>
        <p:blipFill>
          <a:blip r:embed="rId6" cstate="print"/>
          <a:stretch>
            <a:fillRect/>
          </a:stretch>
        </p:blipFill>
        <p:spPr>
          <a:xfrm>
            <a:off x="261257" y="260351"/>
            <a:ext cx="1715588" cy="551668"/>
          </a:xfrm>
          <a:prstGeom prst="rect">
            <a:avLst/>
          </a:prstGeom>
        </p:spPr>
      </p:pic>
    </p:spTree>
    <p:custDataLst>
      <p:tags r:id="rId1"/>
    </p:custDataLst>
    <p:extLst>
      <p:ext uri="{BB962C8B-B14F-4D97-AF65-F5344CB8AC3E}">
        <p14:creationId xmlns:p14="http://schemas.microsoft.com/office/powerpoint/2010/main" val="2172105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par>
                                <p:cTn id="8" presetID="26" presetClass="emph" presetSubtype="0" fill="hold" grpId="0" nodeType="withEffect">
                                  <p:stCondLst>
                                    <p:cond delay="0"/>
                                  </p:stCondLst>
                                  <p:childTnLst>
                                    <p:animEffect transition="out" filter="fade">
                                      <p:cBhvr>
                                        <p:cTn id="9" dur="1000" tmFilter="0, 0; .2, .5; .8, .5; 1, 0"/>
                                        <p:tgtEl>
                                          <p:spTgt spid="6"/>
                                        </p:tgtEl>
                                      </p:cBhvr>
                                    </p:animEffect>
                                    <p:animScale>
                                      <p:cBhvr>
                                        <p:cTn id="10" dur="500" autoRev="1" fill="hold"/>
                                        <p:tgtEl>
                                          <p:spTgt spid="6"/>
                                        </p:tgtEl>
                                      </p:cBhvr>
                                      <p:by x="105000" y="105000"/>
                                    </p:animScale>
                                  </p:childTnLst>
                                </p:cTn>
                              </p:par>
                              <p:par>
                                <p:cTn id="11" presetID="1" presetClass="entr" presetSubtype="0" fill="hold" nodeType="with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1" nodeType="clickEffect">
                                  <p:stCondLst>
                                    <p:cond delay="0"/>
                                  </p:stCondLst>
                                  <p:childTnLst>
                                    <p:animEffect transition="out" filter="fade">
                                      <p:cBhvr>
                                        <p:cTn id="16" dur="750"/>
                                        <p:tgtEl>
                                          <p:spTgt spid="6"/>
                                        </p:tgtEl>
                                      </p:cBhvr>
                                    </p:animEffect>
                                    <p:set>
                                      <p:cBhvr>
                                        <p:cTn id="17" dur="1" fill="hold">
                                          <p:stCondLst>
                                            <p:cond delay="749"/>
                                          </p:stCondLst>
                                        </p:cTn>
                                        <p:tgtEl>
                                          <p:spTgt spid="6"/>
                                        </p:tgtEl>
                                        <p:attrNameLst>
                                          <p:attrName>style.visibility</p:attrName>
                                        </p:attrNameLst>
                                      </p:cBhvr>
                                      <p:to>
                                        <p:strVal val="hidden"/>
                                      </p:to>
                                    </p:set>
                                  </p:childTnLst>
                                </p:cTn>
                              </p:par>
                              <p:par>
                                <p:cTn id="18" presetID="1" presetClass="entr" presetSubtype="0" fill="hold" grpId="1"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51">
                                            <p:txEl>
                                              <p:pRg st="2" end="2"/>
                                            </p:txEl>
                                          </p:spTgt>
                                        </p:tgtEl>
                                        <p:attrNameLst>
                                          <p:attrName>style.visibility</p:attrName>
                                        </p:attrNameLst>
                                      </p:cBhvr>
                                      <p:to>
                                        <p:strVal val="visible"/>
                                      </p:to>
                                    </p:set>
                                  </p:childTnLst>
                                </p:cTn>
                              </p:par>
                              <p:par>
                                <p:cTn id="22" presetID="26" presetClass="emph" presetSubtype="0" fill="hold" grpId="0" nodeType="withEffect">
                                  <p:stCondLst>
                                    <p:cond delay="0"/>
                                  </p:stCondLst>
                                  <p:childTnLst>
                                    <p:animEffect transition="out" filter="fade">
                                      <p:cBhvr>
                                        <p:cTn id="23" dur="1000" tmFilter="0, 0; .2, .5; .8, .5; 1, 0"/>
                                        <p:tgtEl>
                                          <p:spTgt spid="15"/>
                                        </p:tgtEl>
                                      </p:cBhvr>
                                    </p:animEffect>
                                    <p:animScale>
                                      <p:cBhvr>
                                        <p:cTn id="24" dur="500" autoRev="1" fill="hold"/>
                                        <p:tgtEl>
                                          <p:spTgt spid="15"/>
                                        </p:tgtEl>
                                      </p:cBhvr>
                                      <p:by x="105000" y="105000"/>
                                    </p:animScale>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2" nodeType="clickEffect">
                                  <p:stCondLst>
                                    <p:cond delay="0"/>
                                  </p:stCondLst>
                                  <p:childTnLst>
                                    <p:set>
                                      <p:cBhvr>
                                        <p:cTn id="28" dur="1" fill="hold">
                                          <p:stCondLst>
                                            <p:cond delay="749"/>
                                          </p:stCondLst>
                                        </p:cTn>
                                        <p:tgtEl>
                                          <p:spTgt spid="15"/>
                                        </p:tgtEl>
                                        <p:attrNameLst>
                                          <p:attrName>style.visibility</p:attrName>
                                        </p:attrNameLst>
                                      </p:cBhvr>
                                      <p:to>
                                        <p:strVal val="hidden"/>
                                      </p:to>
                                    </p:set>
                                  </p:childTnLst>
                                </p:cTn>
                              </p:par>
                              <p:par>
                                <p:cTn id="29" presetID="1" presetClass="entr" presetSubtype="0" fill="hold" grpId="1"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26" presetClass="emph" presetSubtype="0" fill="hold" grpId="0" nodeType="withEffect">
                                  <p:stCondLst>
                                    <p:cond delay="0"/>
                                  </p:stCondLst>
                                  <p:childTnLst>
                                    <p:animEffect transition="out" filter="fade">
                                      <p:cBhvr>
                                        <p:cTn id="32" dur="1000" tmFilter="0, 0; .2, .5; .8, .5; 1, 0"/>
                                        <p:tgtEl>
                                          <p:spTgt spid="22"/>
                                        </p:tgtEl>
                                      </p:cBhvr>
                                    </p:animEffect>
                                    <p:animScale>
                                      <p:cBhvr>
                                        <p:cTn id="33" dur="500" autoRev="1" fill="hold"/>
                                        <p:tgtEl>
                                          <p:spTgt spid="22"/>
                                        </p:tgtEl>
                                      </p:cBhvr>
                                      <p:by x="105000" y="105000"/>
                                    </p:animScale>
                                  </p:childTnLst>
                                </p:cTn>
                              </p:par>
                              <p:par>
                                <p:cTn id="34" presetID="1" presetClass="entr" presetSubtype="0" fill="hold" nodeType="withEffect">
                                  <p:stCondLst>
                                    <p:cond delay="0"/>
                                  </p:stCondLst>
                                  <p:childTnLst>
                                    <p:set>
                                      <p:cBhvr>
                                        <p:cTn id="35"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15" grpId="0" animBg="1"/>
      <p:bldP spid="15" grpId="1" animBg="1"/>
      <p:bldP spid="15" grpId="2" animBg="1"/>
      <p:bldP spid="22" grpId="0" animBg="1"/>
      <p:bldP spid="2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a:xfrm>
            <a:off x="335360" y="188641"/>
            <a:ext cx="10972800" cy="1329595"/>
          </a:xfrm>
        </p:spPr>
        <p:txBody>
          <a:bodyPr>
            <a:normAutofit fontScale="90000"/>
          </a:bodyPr>
          <a:lstStyle/>
          <a:p>
            <a:pPr eaLnBrk="1" fontAlgn="auto" hangingPunct="1">
              <a:spcAft>
                <a:spcPts val="0"/>
              </a:spcAft>
              <a:defRPr/>
            </a:pPr>
            <a:r>
              <a:rPr smtClean="0">
                <a:ea typeface="+mn-ea"/>
              </a:rPr>
              <a:t>Worksheet </a:t>
            </a:r>
            <a:br>
              <a:rPr smtClean="0">
                <a:ea typeface="+mn-ea"/>
              </a:rPr>
            </a:br>
            <a:r>
              <a:rPr smtClean="0">
                <a:ea typeface="+mn-ea"/>
              </a:rPr>
              <a:t>Step 2</a:t>
            </a:r>
            <a:endParaRPr>
              <a:ea typeface="+mn-ea"/>
            </a:endParaRPr>
          </a:p>
        </p:txBody>
      </p:sp>
      <p:sp>
        <p:nvSpPr>
          <p:cNvPr id="162819" name="Content Placeholder 1"/>
          <p:cNvSpPr>
            <a:spLocks noGrp="1"/>
          </p:cNvSpPr>
          <p:nvPr>
            <p:ph sz="half" idx="1"/>
          </p:nvPr>
        </p:nvSpPr>
        <p:spPr>
          <a:xfrm>
            <a:off x="334433" y="1773238"/>
            <a:ext cx="3860800" cy="1249362"/>
          </a:xfrm>
        </p:spPr>
        <p:txBody>
          <a:bodyPr>
            <a:normAutofit fontScale="92500" lnSpcReduction="10000"/>
          </a:bodyPr>
          <a:lstStyle/>
          <a:p>
            <a:pPr marL="339725" indent="-339725" eaLnBrk="1" hangingPunct="1"/>
            <a:r>
              <a:rPr lang="en-US" smtClean="0"/>
              <a:t>Enter  the adjusting entries</a:t>
            </a:r>
          </a:p>
          <a:p>
            <a:pPr marL="339725" indent="-339725" eaLnBrk="1" hangingPunct="1"/>
            <a:r>
              <a:rPr lang="en-US" smtClean="0"/>
              <a:t>Total the amounts</a:t>
            </a:r>
          </a:p>
        </p:txBody>
      </p:sp>
      <p:sp>
        <p:nvSpPr>
          <p:cNvPr id="16282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115DD101-6341-42BE-9740-8BAA85E0EF8C}" type="slidenum">
              <a:rPr lang="en-US" sz="1000"/>
              <a:pPr eaLnBrk="1" hangingPunct="1"/>
              <a:t>12</a:t>
            </a:fld>
            <a:endParaRPr lang="en-US" sz="1000"/>
          </a:p>
        </p:txBody>
      </p:sp>
      <p:grpSp>
        <p:nvGrpSpPr>
          <p:cNvPr id="162821" name="Group 11"/>
          <p:cNvGrpSpPr>
            <a:grpSpLocks/>
          </p:cNvGrpSpPr>
          <p:nvPr/>
        </p:nvGrpSpPr>
        <p:grpSpPr bwMode="auto">
          <a:xfrm>
            <a:off x="4330700" y="79376"/>
            <a:ext cx="7848600" cy="7045325"/>
            <a:chOff x="3247449" y="79152"/>
            <a:chExt cx="5887506" cy="7045548"/>
          </a:xfrm>
        </p:grpSpPr>
        <p:pic>
          <p:nvPicPr>
            <p:cNvPr id="162824" name="Picture 10" descr="TBADJ.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25995" y="98943"/>
              <a:ext cx="3108960" cy="7025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5" name="Picture 9" descr="WSTB.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47449" y="79152"/>
              <a:ext cx="4297680" cy="688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26" name="Picture 10" descr="4-6_001.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40953" y="4359596"/>
              <a:ext cx="1578406" cy="256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Rounded Rectangle 8"/>
          <p:cNvSpPr/>
          <p:nvPr/>
        </p:nvSpPr>
        <p:spPr bwMode="auto">
          <a:xfrm>
            <a:off x="10049934" y="6591301"/>
            <a:ext cx="2207684" cy="333375"/>
          </a:xfrm>
          <a:prstGeom prst="roundRect">
            <a:avLst/>
          </a:prstGeom>
          <a:noFill/>
          <a:ln w="117475">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8" name="Rounded Rectangle 7"/>
          <p:cNvSpPr/>
          <p:nvPr/>
        </p:nvSpPr>
        <p:spPr bwMode="auto">
          <a:xfrm>
            <a:off x="10062634" y="106363"/>
            <a:ext cx="2129367" cy="6583362"/>
          </a:xfrm>
          <a:prstGeom prst="roundRect">
            <a:avLst/>
          </a:prstGeom>
          <a:noFill/>
          <a:ln w="114300">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pic>
        <p:nvPicPr>
          <p:cNvPr id="11" name="Picture 10" descr="logo5.png"/>
          <p:cNvPicPr/>
          <p:nvPr/>
        </p:nvPicPr>
        <p:blipFill>
          <a:blip r:embed="rId8" cstate="print"/>
          <a:stretch>
            <a:fillRect/>
          </a:stretch>
        </p:blipFill>
        <p:spPr>
          <a:xfrm>
            <a:off x="495724" y="188641"/>
            <a:ext cx="1715588" cy="551668"/>
          </a:xfrm>
          <a:prstGeom prst="rect">
            <a:avLst/>
          </a:prstGeom>
        </p:spPr>
      </p:pic>
    </p:spTree>
    <p:custDataLst>
      <p:tags r:id="rId1"/>
    </p:custDataLst>
    <p:extLst>
      <p:ext uri="{BB962C8B-B14F-4D97-AF65-F5344CB8AC3E}">
        <p14:creationId xmlns:p14="http://schemas.microsoft.com/office/powerpoint/2010/main" val="3539521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250"/>
                                        <p:tgtEl>
                                          <p:spTgt spid="8"/>
                                        </p:tgtEl>
                                      </p:cBhvr>
                                    </p:animEffect>
                                    <p:set>
                                      <p:cBhvr>
                                        <p:cTn id="12" dur="1" fill="hold">
                                          <p:stCondLst>
                                            <p:cond delay="249"/>
                                          </p:stCondLst>
                                        </p:cTn>
                                        <p:tgtEl>
                                          <p:spTgt spid="8"/>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750"/>
                                        <p:tgtEl>
                                          <p:spTgt spid="9"/>
                                        </p:tgtEl>
                                      </p:cBhvr>
                                    </p:animEffect>
                                  </p:childTnLst>
                                </p:cTn>
                              </p:par>
                              <p:par>
                                <p:cTn id="16" presetID="26" presetClass="emph" presetSubtype="0" fill="hold" grpId="1" nodeType="withEffect">
                                  <p:stCondLst>
                                    <p:cond delay="0"/>
                                  </p:stCondLst>
                                  <p:childTnLst>
                                    <p:animEffect transition="out" filter="fade">
                                      <p:cBhvr>
                                        <p:cTn id="17" dur="750" tmFilter="0, 0; .2, .5; .8, .5; 1, 0"/>
                                        <p:tgtEl>
                                          <p:spTgt spid="9"/>
                                        </p:tgtEl>
                                      </p:cBhvr>
                                    </p:animEffect>
                                    <p:animScale>
                                      <p:cBhvr>
                                        <p:cTn id="18" dur="375"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2" name="Picture 22" descr="ATB.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87085" y="0"/>
            <a:ext cx="970491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custDataLst>
              <p:tags r:id="rId2"/>
            </p:custDataLst>
          </p:nvPr>
        </p:nvSpPr>
        <p:spPr>
          <a:xfrm>
            <a:off x="0" y="0"/>
            <a:ext cx="3983765" cy="1107996"/>
          </a:xfrm>
          <a:solidFill>
            <a:srgbClr val="D7E4BC"/>
          </a:solidFill>
        </p:spPr>
        <p:txBody>
          <a:bodyPr/>
          <a:lstStyle/>
          <a:p>
            <a:pPr algn="ctr" eaLnBrk="1" fontAlgn="auto" hangingPunct="1">
              <a:spcAft>
                <a:spcPts val="0"/>
              </a:spcAft>
              <a:defRPr/>
            </a:pPr>
            <a:r>
              <a:rPr sz="4000" smtClean="0">
                <a:ea typeface="+mn-ea"/>
              </a:rPr>
              <a:t>Worksheet  Step 3</a:t>
            </a:r>
            <a:endParaRPr sz="4000">
              <a:ea typeface="+mn-ea"/>
            </a:endParaRPr>
          </a:p>
        </p:txBody>
      </p:sp>
      <p:sp>
        <p:nvSpPr>
          <p:cNvPr id="35842" name="Content Placeholder 6"/>
          <p:cNvSpPr>
            <a:spLocks noGrp="1"/>
          </p:cNvSpPr>
          <p:nvPr>
            <p:ph idx="1"/>
          </p:nvPr>
        </p:nvSpPr>
        <p:spPr>
          <a:xfrm>
            <a:off x="1" y="4089400"/>
            <a:ext cx="5568951" cy="2768600"/>
          </a:xfrm>
          <a:solidFill>
            <a:schemeClr val="bg1"/>
          </a:solidFill>
        </p:spPr>
        <p:txBody>
          <a:bodyPr/>
          <a:lstStyle/>
          <a:p>
            <a:pPr eaLnBrk="1" hangingPunct="1"/>
            <a:r>
              <a:rPr lang="en-US" smtClean="0"/>
              <a:t>Compute account’s adjusted balance</a:t>
            </a:r>
          </a:p>
          <a:p>
            <a:pPr eaLnBrk="1" hangingPunct="1"/>
            <a:r>
              <a:rPr lang="en-US" smtClean="0"/>
              <a:t>Enter the adjusted balance in the Adjusted trial balance column</a:t>
            </a:r>
          </a:p>
        </p:txBody>
      </p:sp>
      <p:sp>
        <p:nvSpPr>
          <p:cNvPr id="1638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5A2C484F-C08B-4CAA-A332-806713FC8D57}" type="slidenum">
              <a:rPr lang="en-US" sz="1000"/>
              <a:pPr eaLnBrk="1" hangingPunct="1"/>
              <a:t>13</a:t>
            </a:fld>
            <a:endParaRPr lang="en-US" sz="1000"/>
          </a:p>
        </p:txBody>
      </p:sp>
      <p:sp>
        <p:nvSpPr>
          <p:cNvPr id="3" name="Up Arrow 2"/>
          <p:cNvSpPr/>
          <p:nvPr/>
        </p:nvSpPr>
        <p:spPr bwMode="auto">
          <a:xfrm>
            <a:off x="6413501" y="1779589"/>
            <a:ext cx="673100" cy="1152525"/>
          </a:xfrm>
          <a:prstGeom prst="upArrow">
            <a:avLst/>
          </a:prstGeom>
          <a:solidFill>
            <a:schemeClr val="accent1">
              <a:lumMod val="75000"/>
            </a:schemeClr>
          </a:solidFill>
          <a:ln>
            <a:solidFill>
              <a:schemeClr val="accent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endParaRPr lang="en-US" sz="2300" dirty="0">
              <a:ln>
                <a:solidFill>
                  <a:schemeClr val="accent2">
                    <a:lumMod val="75000"/>
                  </a:schemeClr>
                </a:solidFill>
              </a:ln>
              <a:solidFill>
                <a:schemeClr val="tx1"/>
              </a:solidFill>
              <a:latin typeface="Segoe" pitchFamily="34" charset="0"/>
            </a:endParaRPr>
          </a:p>
        </p:txBody>
      </p:sp>
      <p:sp>
        <p:nvSpPr>
          <p:cNvPr id="8" name="Up Arrow 7"/>
          <p:cNvSpPr/>
          <p:nvPr/>
        </p:nvSpPr>
        <p:spPr bwMode="auto">
          <a:xfrm>
            <a:off x="8481485" y="1779589"/>
            <a:ext cx="670983" cy="1152525"/>
          </a:xfrm>
          <a:prstGeom prst="upArrow">
            <a:avLst/>
          </a:prstGeom>
          <a:solidFill>
            <a:schemeClr val="accent1">
              <a:lumMod val="75000"/>
            </a:schemeClr>
          </a:solidFill>
          <a:ln>
            <a:solidFill>
              <a:schemeClr val="accent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endParaRPr lang="en-US" sz="2300" dirty="0">
              <a:ln>
                <a:solidFill>
                  <a:schemeClr val="accent2">
                    <a:lumMod val="75000"/>
                  </a:schemeClr>
                </a:solidFill>
              </a:ln>
              <a:solidFill>
                <a:schemeClr val="tx1"/>
              </a:solidFill>
              <a:latin typeface="Segoe" pitchFamily="34" charset="0"/>
            </a:endParaRPr>
          </a:p>
        </p:txBody>
      </p:sp>
      <p:sp>
        <p:nvSpPr>
          <p:cNvPr id="4" name="TextBox 3"/>
          <p:cNvSpPr txBox="1">
            <a:spLocks noChangeArrowheads="1"/>
          </p:cNvSpPr>
          <p:nvPr/>
        </p:nvSpPr>
        <p:spPr bwMode="auto">
          <a:xfrm>
            <a:off x="6076951" y="2944813"/>
            <a:ext cx="6324600" cy="400050"/>
          </a:xfrm>
          <a:prstGeom prst="rect">
            <a:avLst/>
          </a:prstGeom>
          <a:solidFill>
            <a:schemeClr val="bg1"/>
          </a:solidFill>
          <a:ln w="9525">
            <a:solidFill>
              <a:schemeClr val="bg1"/>
            </a:solidFill>
            <a:miter lim="800000"/>
            <a:headEnd/>
            <a:tailEnd/>
          </a:ln>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atin typeface="Times New Roman" pitchFamily="18" charset="0"/>
                <a:cs typeface="Times New Roman" pitchFamily="18" charset="0"/>
              </a:rPr>
              <a:t>$2,200 (Dr)  + $400 (Dr) =  $2,600</a:t>
            </a:r>
          </a:p>
        </p:txBody>
      </p:sp>
      <p:sp>
        <p:nvSpPr>
          <p:cNvPr id="10" name="Up Arrow 9"/>
          <p:cNvSpPr/>
          <p:nvPr/>
        </p:nvSpPr>
        <p:spPr bwMode="auto">
          <a:xfrm>
            <a:off x="10456334" y="1792289"/>
            <a:ext cx="673100" cy="1152525"/>
          </a:xfrm>
          <a:prstGeom prst="upArrow">
            <a:avLst/>
          </a:prstGeom>
          <a:solidFill>
            <a:schemeClr val="accent1">
              <a:lumMod val="75000"/>
            </a:schemeClr>
          </a:solidFill>
          <a:ln>
            <a:solidFill>
              <a:schemeClr val="accent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endParaRPr lang="en-US" sz="2300" dirty="0">
              <a:ln>
                <a:solidFill>
                  <a:schemeClr val="accent2">
                    <a:lumMod val="75000"/>
                  </a:schemeClr>
                </a:solidFill>
              </a:ln>
              <a:solidFill>
                <a:schemeClr val="tx1"/>
              </a:solidFill>
              <a:latin typeface="Segoe" pitchFamily="34" charset="0"/>
            </a:endParaRPr>
          </a:p>
        </p:txBody>
      </p:sp>
      <p:sp>
        <p:nvSpPr>
          <p:cNvPr id="12" name="Up Arrow 11"/>
          <p:cNvSpPr/>
          <p:nvPr/>
        </p:nvSpPr>
        <p:spPr bwMode="auto">
          <a:xfrm>
            <a:off x="7518401" y="4025900"/>
            <a:ext cx="673100" cy="1150938"/>
          </a:xfrm>
          <a:prstGeom prst="upArrow">
            <a:avLst/>
          </a:prstGeom>
          <a:solidFill>
            <a:schemeClr val="accent1">
              <a:lumMod val="75000"/>
            </a:schemeClr>
          </a:solidFill>
          <a:ln>
            <a:solidFill>
              <a:schemeClr val="accent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endParaRPr lang="en-US" sz="2300" dirty="0">
              <a:ln>
                <a:solidFill>
                  <a:schemeClr val="accent2">
                    <a:lumMod val="75000"/>
                  </a:schemeClr>
                </a:solidFill>
              </a:ln>
              <a:solidFill>
                <a:schemeClr val="tx1"/>
              </a:solidFill>
              <a:latin typeface="Segoe" pitchFamily="34" charset="0"/>
            </a:endParaRPr>
          </a:p>
        </p:txBody>
      </p:sp>
      <p:sp>
        <p:nvSpPr>
          <p:cNvPr id="13" name="Up Arrow 12"/>
          <p:cNvSpPr/>
          <p:nvPr/>
        </p:nvSpPr>
        <p:spPr bwMode="auto">
          <a:xfrm>
            <a:off x="8515351" y="4017964"/>
            <a:ext cx="673100" cy="1152525"/>
          </a:xfrm>
          <a:prstGeom prst="upArrow">
            <a:avLst/>
          </a:prstGeom>
          <a:solidFill>
            <a:schemeClr val="accent1">
              <a:lumMod val="75000"/>
            </a:schemeClr>
          </a:solidFill>
          <a:ln>
            <a:solidFill>
              <a:schemeClr val="accent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endParaRPr lang="en-US" sz="2300" dirty="0">
              <a:ln>
                <a:solidFill>
                  <a:schemeClr val="accent2">
                    <a:lumMod val="75000"/>
                  </a:schemeClr>
                </a:solidFill>
              </a:ln>
              <a:solidFill>
                <a:schemeClr val="tx1"/>
              </a:solidFill>
              <a:latin typeface="Segoe" pitchFamily="34" charset="0"/>
            </a:endParaRPr>
          </a:p>
        </p:txBody>
      </p:sp>
      <p:sp>
        <p:nvSpPr>
          <p:cNvPr id="14" name="TextBox 13"/>
          <p:cNvSpPr txBox="1">
            <a:spLocks noChangeArrowheads="1"/>
          </p:cNvSpPr>
          <p:nvPr/>
        </p:nvSpPr>
        <p:spPr bwMode="auto">
          <a:xfrm>
            <a:off x="6993468" y="3390900"/>
            <a:ext cx="5033433" cy="400050"/>
          </a:xfrm>
          <a:prstGeom prst="rect">
            <a:avLst/>
          </a:prstGeom>
          <a:solidFill>
            <a:schemeClr val="bg1"/>
          </a:solidFill>
          <a:ln w="9525">
            <a:solidFill>
              <a:schemeClr val="bg1"/>
            </a:solidFill>
            <a:miter lim="800000"/>
            <a:headEnd/>
            <a:tailEnd/>
          </a:ln>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a:latin typeface="Times New Roman" pitchFamily="18" charset="0"/>
                <a:cs typeface="Times New Roman" pitchFamily="18" charset="0"/>
              </a:rPr>
              <a:t>$600 (Cr)  -  $200 (Dr) =  $400</a:t>
            </a:r>
          </a:p>
        </p:txBody>
      </p:sp>
      <p:sp>
        <p:nvSpPr>
          <p:cNvPr id="15" name="Up Arrow 14"/>
          <p:cNvSpPr/>
          <p:nvPr/>
        </p:nvSpPr>
        <p:spPr bwMode="auto">
          <a:xfrm>
            <a:off x="11499851" y="4017964"/>
            <a:ext cx="670983" cy="1152525"/>
          </a:xfrm>
          <a:prstGeom prst="upArrow">
            <a:avLst/>
          </a:prstGeom>
          <a:solidFill>
            <a:schemeClr val="accent1">
              <a:lumMod val="75000"/>
            </a:schemeClr>
          </a:solidFill>
          <a:ln>
            <a:solidFill>
              <a:schemeClr val="accent1">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algn="ctr" defTabSz="914099">
              <a:defRPr/>
            </a:pPr>
            <a:endParaRPr lang="en-US" sz="2300" dirty="0">
              <a:ln>
                <a:solidFill>
                  <a:schemeClr val="accent2">
                    <a:lumMod val="75000"/>
                  </a:schemeClr>
                </a:solidFill>
              </a:ln>
              <a:solidFill>
                <a:schemeClr val="tx1"/>
              </a:solidFill>
              <a:latin typeface="Segoe" pitchFamily="34" charset="0"/>
            </a:endParaRPr>
          </a:p>
        </p:txBody>
      </p:sp>
      <p:pic>
        <p:nvPicPr>
          <p:cNvPr id="16" name="Picture 15" descr="logo5.png"/>
          <p:cNvPicPr/>
          <p:nvPr/>
        </p:nvPicPr>
        <p:blipFill>
          <a:blip r:embed="rId6"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711402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5842">
                                            <p:bg/>
                                          </p:spTgt>
                                        </p:tgtEl>
                                        <p:attrNameLst>
                                          <p:attrName>style.visibility</p:attrName>
                                        </p:attrNameLst>
                                      </p:cBhvr>
                                      <p:to>
                                        <p:strVal val="visible"/>
                                      </p:to>
                                    </p:set>
                                    <p:animEffect transition="in" filter="fade">
                                      <p:cBhvr>
                                        <p:cTn id="7" dur="2000"/>
                                        <p:tgtEl>
                                          <p:spTgt spid="35842">
                                            <p:bg/>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35842">
                                            <p:txEl>
                                              <p:pRg st="0" end="0"/>
                                            </p:txEl>
                                          </p:spTgt>
                                        </p:tgtEl>
                                        <p:attrNameLst>
                                          <p:attrName>style.visibility</p:attrName>
                                        </p:attrNameLst>
                                      </p:cBhvr>
                                      <p:to>
                                        <p:strVal val="visible"/>
                                      </p:to>
                                    </p:set>
                                    <p:animEffect transition="in" filter="fade">
                                      <p:cBhvr>
                                        <p:cTn id="10" dur="2000"/>
                                        <p:tgtEl>
                                          <p:spTgt spid="35842">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35842">
                                            <p:txEl>
                                              <p:pRg st="1" end="1"/>
                                            </p:txEl>
                                          </p:spTgt>
                                        </p:tgtEl>
                                        <p:attrNameLst>
                                          <p:attrName>style.visibility</p:attrName>
                                        </p:attrNameLst>
                                      </p:cBhvr>
                                      <p:to>
                                        <p:strVal val="visible"/>
                                      </p:to>
                                    </p:set>
                                    <p:animEffect transition="in" filter="fade">
                                      <p:cBhvr>
                                        <p:cTn id="15" dur="2000"/>
                                        <p:tgtEl>
                                          <p:spTgt spid="3584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249"/>
                                          </p:stCondLst>
                                        </p:cTn>
                                        <p:tgtEl>
                                          <p:spTgt spid="35842">
                                            <p:txEl>
                                              <p:pRg st="0" end="0"/>
                                            </p:txEl>
                                          </p:spTgt>
                                        </p:tgtEl>
                                        <p:attrNameLst>
                                          <p:attrName>style.visibility</p:attrName>
                                        </p:attrNameLst>
                                      </p:cBhvr>
                                      <p:to>
                                        <p:strVal val="visible"/>
                                      </p:to>
                                    </p:set>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750"/>
                                        <p:tgtEl>
                                          <p:spTgt spid="3"/>
                                        </p:tgtEl>
                                      </p:cBhvr>
                                    </p:animEffect>
                                    <p:anim calcmode="lin" valueType="num">
                                      <p:cBhvr>
                                        <p:cTn id="23" dur="750" fill="hold"/>
                                        <p:tgtEl>
                                          <p:spTgt spid="3"/>
                                        </p:tgtEl>
                                        <p:attrNameLst>
                                          <p:attrName>ppt_x</p:attrName>
                                        </p:attrNameLst>
                                      </p:cBhvr>
                                      <p:tavLst>
                                        <p:tav tm="0">
                                          <p:val>
                                            <p:strVal val="#ppt_x"/>
                                          </p:val>
                                        </p:tav>
                                        <p:tav tm="100000">
                                          <p:val>
                                            <p:strVal val="#ppt_x"/>
                                          </p:val>
                                        </p:tav>
                                      </p:tavLst>
                                    </p:anim>
                                    <p:anim calcmode="lin" valueType="num">
                                      <p:cBhvr>
                                        <p:cTn id="24" dur="75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750"/>
                                        <p:tgtEl>
                                          <p:spTgt spid="8"/>
                                        </p:tgtEl>
                                      </p:cBhvr>
                                    </p:animEffect>
                                    <p:anim calcmode="lin" valueType="num">
                                      <p:cBhvr>
                                        <p:cTn id="28" dur="750" fill="hold"/>
                                        <p:tgtEl>
                                          <p:spTgt spid="8"/>
                                        </p:tgtEl>
                                        <p:attrNameLst>
                                          <p:attrName>ppt_x</p:attrName>
                                        </p:attrNameLst>
                                      </p:cBhvr>
                                      <p:tavLst>
                                        <p:tav tm="0">
                                          <p:val>
                                            <p:strVal val="#ppt_x"/>
                                          </p:val>
                                        </p:tav>
                                        <p:tav tm="100000">
                                          <p:val>
                                            <p:strVal val="#ppt_x"/>
                                          </p:val>
                                        </p:tav>
                                      </p:tavLst>
                                    </p:anim>
                                    <p:anim calcmode="lin" valueType="num">
                                      <p:cBhvr>
                                        <p:cTn id="29" dur="7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249"/>
                                          </p:stCondLst>
                                        </p:cTn>
                                        <p:tgtEl>
                                          <p:spTgt spid="35842">
                                            <p:txEl>
                                              <p:pRg st="1" end="1"/>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249"/>
                                          </p:stCondLst>
                                        </p:cTn>
                                        <p:tgtEl>
                                          <p:spTgt spid="4"/>
                                        </p:tgtEl>
                                        <p:attrNameLst>
                                          <p:attrName>style.visibility</p:attrName>
                                        </p:attrNameLst>
                                      </p:cBhvr>
                                      <p:to>
                                        <p:strVal val="visible"/>
                                      </p:to>
                                    </p:set>
                                  </p:childTnLst>
                                </p:cTn>
                              </p:par>
                              <p:par>
                                <p:cTn id="36" presetID="2" presetClass="entr" presetSubtype="4"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1000" fill="hold"/>
                                        <p:tgtEl>
                                          <p:spTgt spid="10"/>
                                        </p:tgtEl>
                                        <p:attrNameLst>
                                          <p:attrName>ppt_x</p:attrName>
                                        </p:attrNameLst>
                                      </p:cBhvr>
                                      <p:tavLst>
                                        <p:tav tm="0">
                                          <p:val>
                                            <p:strVal val="#ppt_x"/>
                                          </p:val>
                                        </p:tav>
                                        <p:tav tm="100000">
                                          <p:val>
                                            <p:strVal val="#ppt_x"/>
                                          </p:val>
                                        </p:tav>
                                      </p:tavLst>
                                    </p:anim>
                                    <p:anim calcmode="lin" valueType="num">
                                      <p:cBhvr additive="base">
                                        <p:cTn id="39"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xit" presetSubtype="0" fill="hold" grpId="0" nodeType="clickEffect">
                                  <p:stCondLst>
                                    <p:cond delay="0"/>
                                  </p:stCondLst>
                                  <p:childTnLst>
                                    <p:animEffect transition="out" filter="fade">
                                      <p:cBhvr>
                                        <p:cTn id="43" dur="10"/>
                                        <p:tgtEl>
                                          <p:spTgt spid="35842">
                                            <p:txEl>
                                              <p:pRg st="0" end="0"/>
                                            </p:txEl>
                                          </p:spTgt>
                                        </p:tgtEl>
                                      </p:cBhvr>
                                    </p:animEffect>
                                    <p:set>
                                      <p:cBhvr>
                                        <p:cTn id="44" dur="1" fill="hold">
                                          <p:stCondLst>
                                            <p:cond delay="9"/>
                                          </p:stCondLst>
                                        </p:cTn>
                                        <p:tgtEl>
                                          <p:spTgt spid="35842">
                                            <p:txEl>
                                              <p:pRg st="0" end="0"/>
                                            </p:txEl>
                                          </p:spTgt>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10"/>
                                        <p:tgtEl>
                                          <p:spTgt spid="35842">
                                            <p:txEl>
                                              <p:pRg st="1" end="1"/>
                                            </p:txEl>
                                          </p:spTgt>
                                        </p:tgtEl>
                                      </p:cBhvr>
                                    </p:animEffect>
                                    <p:set>
                                      <p:cBhvr>
                                        <p:cTn id="47" dur="1" fill="hold">
                                          <p:stCondLst>
                                            <p:cond delay="9"/>
                                          </p:stCondLst>
                                        </p:cTn>
                                        <p:tgtEl>
                                          <p:spTgt spid="35842">
                                            <p:txEl>
                                              <p:pRg st="1" end="1"/>
                                            </p:txEl>
                                          </p:spTgt>
                                        </p:tgtEl>
                                        <p:attrNameLst>
                                          <p:attrName>style.visibility</p:attrName>
                                        </p:attrNameLst>
                                      </p:cBhvr>
                                      <p:to>
                                        <p:strVal val="hidden"/>
                                      </p:to>
                                    </p:set>
                                  </p:childTnLst>
                                </p:cTn>
                              </p:par>
                              <p:par>
                                <p:cTn id="48" presetID="10" presetClass="exit" presetSubtype="0" fill="hold" grpId="0" nodeType="withEffect">
                                  <p:stCondLst>
                                    <p:cond delay="0"/>
                                  </p:stCondLst>
                                  <p:childTnLst>
                                    <p:animEffect transition="out" filter="fade">
                                      <p:cBhvr>
                                        <p:cTn id="49" dur="10"/>
                                        <p:tgtEl>
                                          <p:spTgt spid="35842">
                                            <p:bg/>
                                          </p:spTgt>
                                        </p:tgtEl>
                                      </p:cBhvr>
                                    </p:animEffect>
                                    <p:set>
                                      <p:cBhvr>
                                        <p:cTn id="50" dur="1" fill="hold">
                                          <p:stCondLst>
                                            <p:cond delay="9"/>
                                          </p:stCondLst>
                                        </p:cTn>
                                        <p:tgtEl>
                                          <p:spTgt spid="35842">
                                            <p:bg/>
                                          </p:spTgt>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10"/>
                                        <p:tgtEl>
                                          <p:spTgt spid="3"/>
                                        </p:tgtEl>
                                      </p:cBhvr>
                                    </p:animEffect>
                                    <p:set>
                                      <p:cBhvr>
                                        <p:cTn id="53" dur="1" fill="hold">
                                          <p:stCondLst>
                                            <p:cond delay="9"/>
                                          </p:stCondLst>
                                        </p:cTn>
                                        <p:tgtEl>
                                          <p:spTgt spid="3"/>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10"/>
                                        <p:tgtEl>
                                          <p:spTgt spid="8"/>
                                        </p:tgtEl>
                                      </p:cBhvr>
                                    </p:animEffect>
                                    <p:set>
                                      <p:cBhvr>
                                        <p:cTn id="56" dur="1" fill="hold">
                                          <p:stCondLst>
                                            <p:cond delay="9"/>
                                          </p:stCondLst>
                                        </p:cTn>
                                        <p:tgtEl>
                                          <p:spTgt spid="8"/>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10"/>
                                        <p:tgtEl>
                                          <p:spTgt spid="4"/>
                                        </p:tgtEl>
                                      </p:cBhvr>
                                    </p:animEffect>
                                    <p:set>
                                      <p:cBhvr>
                                        <p:cTn id="59" dur="1" fill="hold">
                                          <p:stCondLst>
                                            <p:cond delay="9"/>
                                          </p:stCondLst>
                                        </p:cTn>
                                        <p:tgtEl>
                                          <p:spTgt spid="4"/>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10"/>
                                        <p:tgtEl>
                                          <p:spTgt spid="10"/>
                                        </p:tgtEl>
                                      </p:cBhvr>
                                    </p:animEffect>
                                    <p:set>
                                      <p:cBhvr>
                                        <p:cTn id="62" dur="1" fill="hold">
                                          <p:stCondLst>
                                            <p:cond delay="9"/>
                                          </p:stCondLst>
                                        </p:cTn>
                                        <p:tgtEl>
                                          <p:spTgt spid="10"/>
                                        </p:tgtEl>
                                        <p:attrNameLst>
                                          <p:attrName>style.visibility</p:attrName>
                                        </p:attrNameLst>
                                      </p:cBhvr>
                                      <p:to>
                                        <p:strVal val="hidden"/>
                                      </p:to>
                                    </p:set>
                                  </p:childTnLst>
                                </p:cTn>
                              </p:par>
                              <p:par>
                                <p:cTn id="63" presetID="42"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750"/>
                                        <p:tgtEl>
                                          <p:spTgt spid="12"/>
                                        </p:tgtEl>
                                      </p:cBhvr>
                                    </p:animEffect>
                                    <p:anim calcmode="lin" valueType="num">
                                      <p:cBhvr>
                                        <p:cTn id="66" dur="750" fill="hold"/>
                                        <p:tgtEl>
                                          <p:spTgt spid="12"/>
                                        </p:tgtEl>
                                        <p:attrNameLst>
                                          <p:attrName>ppt_x</p:attrName>
                                        </p:attrNameLst>
                                      </p:cBhvr>
                                      <p:tavLst>
                                        <p:tav tm="0">
                                          <p:val>
                                            <p:strVal val="#ppt_x"/>
                                          </p:val>
                                        </p:tav>
                                        <p:tav tm="100000">
                                          <p:val>
                                            <p:strVal val="#ppt_x"/>
                                          </p:val>
                                        </p:tav>
                                      </p:tavLst>
                                    </p:anim>
                                    <p:anim calcmode="lin" valueType="num">
                                      <p:cBhvr>
                                        <p:cTn id="67" dur="750" fill="hold"/>
                                        <p:tgtEl>
                                          <p:spTgt spid="1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750"/>
                                        <p:tgtEl>
                                          <p:spTgt spid="13"/>
                                        </p:tgtEl>
                                      </p:cBhvr>
                                    </p:animEffect>
                                    <p:anim calcmode="lin" valueType="num">
                                      <p:cBhvr>
                                        <p:cTn id="71" dur="750" fill="hold"/>
                                        <p:tgtEl>
                                          <p:spTgt spid="13"/>
                                        </p:tgtEl>
                                        <p:attrNameLst>
                                          <p:attrName>ppt_x</p:attrName>
                                        </p:attrNameLst>
                                      </p:cBhvr>
                                      <p:tavLst>
                                        <p:tav tm="0">
                                          <p:val>
                                            <p:strVal val="#ppt_x"/>
                                          </p:val>
                                        </p:tav>
                                        <p:tav tm="100000">
                                          <p:val>
                                            <p:strVal val="#ppt_x"/>
                                          </p:val>
                                        </p:tav>
                                      </p:tavLst>
                                    </p:anim>
                                    <p:anim calcmode="lin" valueType="num">
                                      <p:cBhvr>
                                        <p:cTn id="72" dur="7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249"/>
                                          </p:stCondLst>
                                        </p:cTn>
                                        <p:tgtEl>
                                          <p:spTgt spid="14"/>
                                        </p:tgtEl>
                                        <p:attrNameLst>
                                          <p:attrName>style.visibility</p:attrName>
                                        </p:attrNameLst>
                                      </p:cBhvr>
                                      <p:to>
                                        <p:strVal val="visible"/>
                                      </p:to>
                                    </p:set>
                                  </p:childTnLst>
                                </p:cTn>
                              </p:par>
                              <p:par>
                                <p:cTn id="77" presetID="2" presetClass="entr" presetSubtype="4" fill="hold" grpId="0" nodeType="with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animBg="1"/>
      <p:bldP spid="35842" grpId="1" build="p" animBg="1"/>
      <p:bldP spid="3" grpId="0" animBg="1"/>
      <p:bldP spid="3" grpId="1" animBg="1"/>
      <p:bldP spid="8" grpId="0" animBg="1"/>
      <p:bldP spid="8" grpId="1" animBg="1"/>
      <p:bldP spid="4" grpId="0" animBg="1"/>
      <p:bldP spid="4" grpId="1" animBg="1"/>
      <p:bldP spid="10" grpId="0" animBg="1"/>
      <p:bldP spid="10" grpId="1"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36" descr="ATB.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61784" y="549276"/>
            <a:ext cx="8930216"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custDataLst>
              <p:tags r:id="rId2"/>
            </p:custDataLst>
          </p:nvPr>
        </p:nvSpPr>
        <p:spPr>
          <a:xfrm>
            <a:off x="571461" y="285729"/>
            <a:ext cx="10972800" cy="1329595"/>
          </a:xfrm>
        </p:spPr>
        <p:txBody>
          <a:bodyPr>
            <a:normAutofit fontScale="90000"/>
          </a:bodyPr>
          <a:lstStyle/>
          <a:p>
            <a:pPr eaLnBrk="1" fontAlgn="auto" hangingPunct="1">
              <a:spcAft>
                <a:spcPts val="0"/>
              </a:spcAft>
              <a:defRPr/>
            </a:pPr>
            <a:r>
              <a:rPr smtClean="0">
                <a:ea typeface="+mn-ea"/>
              </a:rPr>
              <a:t>Worksheet</a:t>
            </a:r>
            <a:br>
              <a:rPr smtClean="0">
                <a:ea typeface="+mn-ea"/>
              </a:rPr>
            </a:br>
            <a:r>
              <a:rPr smtClean="0">
                <a:ea typeface="+mn-ea"/>
              </a:rPr>
              <a:t> Step 4</a:t>
            </a:r>
            <a:endParaRPr>
              <a:ea typeface="+mn-ea"/>
            </a:endParaRPr>
          </a:p>
        </p:txBody>
      </p:sp>
      <p:sp>
        <p:nvSpPr>
          <p:cNvPr id="5123" name="Content Placeholder 1"/>
          <p:cNvSpPr>
            <a:spLocks noGrp="1"/>
          </p:cNvSpPr>
          <p:nvPr>
            <p:ph sz="half" idx="1"/>
          </p:nvPr>
        </p:nvSpPr>
        <p:spPr>
          <a:xfrm>
            <a:off x="143934" y="1733550"/>
            <a:ext cx="3071284" cy="4791075"/>
          </a:xfrm>
          <a:solidFill>
            <a:schemeClr val="bg1"/>
          </a:solidFill>
        </p:spPr>
        <p:txBody>
          <a:bodyPr/>
          <a:lstStyle/>
          <a:p>
            <a:pPr marL="339725" indent="-339725" eaLnBrk="1" hangingPunct="1"/>
            <a:r>
              <a:rPr lang="en-US" sz="2400" smtClean="0"/>
              <a:t>Draw an imaginary line above the</a:t>
            </a:r>
            <a:br>
              <a:rPr lang="en-US" sz="2400" smtClean="0"/>
            </a:br>
            <a:r>
              <a:rPr lang="en-US" sz="2400" smtClean="0"/>
              <a:t>revenue account</a:t>
            </a:r>
          </a:p>
          <a:p>
            <a:pPr marL="339725" indent="-339725" eaLnBrk="1" hangingPunct="1"/>
            <a:r>
              <a:rPr lang="en-US" sz="2400" smtClean="0"/>
              <a:t>Accounts above the line are Balance sheet accounts</a:t>
            </a:r>
          </a:p>
          <a:p>
            <a:pPr marL="339725" indent="-339725" eaLnBrk="1" hangingPunct="1"/>
            <a:r>
              <a:rPr lang="en-US" sz="2400" smtClean="0"/>
              <a:t>Accounts below the line are  Income Statement accounts</a:t>
            </a:r>
          </a:p>
        </p:txBody>
      </p:sp>
      <p:sp>
        <p:nvSpPr>
          <p:cNvPr id="16486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C6067A44-D4F9-4CB0-8B5C-1E6AB563E59A}" type="slidenum">
              <a:rPr lang="en-US" sz="1000"/>
              <a:pPr eaLnBrk="1" hangingPunct="1"/>
              <a:t>14</a:t>
            </a:fld>
            <a:endParaRPr lang="en-US" sz="1000"/>
          </a:p>
        </p:txBody>
      </p:sp>
      <p:cxnSp>
        <p:nvCxnSpPr>
          <p:cNvPr id="7" name="Straight Connector 6"/>
          <p:cNvCxnSpPr/>
          <p:nvPr/>
        </p:nvCxnSpPr>
        <p:spPr>
          <a:xfrm>
            <a:off x="3215218" y="4797425"/>
            <a:ext cx="89767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10056284" y="1844675"/>
            <a:ext cx="711200" cy="1512888"/>
          </a:xfrm>
          <a:prstGeom prst="rightBrace">
            <a:avLst>
              <a:gd name="adj1" fmla="val 8333"/>
              <a:gd name="adj2" fmla="val 53163"/>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8" name="Right Brace 17"/>
          <p:cNvSpPr/>
          <p:nvPr/>
        </p:nvSpPr>
        <p:spPr>
          <a:xfrm>
            <a:off x="10066868" y="3357564"/>
            <a:ext cx="690033" cy="947737"/>
          </a:xfrm>
          <a:prstGeom prst="rightBrace">
            <a:avLst>
              <a:gd name="adj1" fmla="val 8333"/>
              <a:gd name="adj2" fmla="val 53163"/>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9" name="Right Brace 18"/>
          <p:cNvSpPr/>
          <p:nvPr/>
        </p:nvSpPr>
        <p:spPr>
          <a:xfrm>
            <a:off x="10056284" y="4365625"/>
            <a:ext cx="709083" cy="374650"/>
          </a:xfrm>
          <a:prstGeom prst="rightBrace">
            <a:avLst>
              <a:gd name="adj1" fmla="val 8333"/>
              <a:gd name="adj2" fmla="val 53163"/>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3" name="TextBox 12"/>
          <p:cNvSpPr txBox="1">
            <a:spLocks noChangeArrowheads="1"/>
          </p:cNvSpPr>
          <p:nvPr/>
        </p:nvSpPr>
        <p:spPr bwMode="auto">
          <a:xfrm>
            <a:off x="10725151" y="2492375"/>
            <a:ext cx="1229783" cy="400050"/>
          </a:xfrm>
          <a:prstGeom prst="rect">
            <a:avLst/>
          </a:prstGeom>
          <a:solidFill>
            <a:srgbClr val="B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b="1">
                <a:solidFill>
                  <a:schemeClr val="bg1"/>
                </a:solidFill>
                <a:latin typeface="Times New Roman" pitchFamily="18" charset="0"/>
                <a:cs typeface="Times New Roman" pitchFamily="18" charset="0"/>
              </a:rPr>
              <a:t>Assets</a:t>
            </a:r>
          </a:p>
        </p:txBody>
      </p:sp>
      <p:sp>
        <p:nvSpPr>
          <p:cNvPr id="21" name="TextBox 20"/>
          <p:cNvSpPr txBox="1">
            <a:spLocks noChangeArrowheads="1"/>
          </p:cNvSpPr>
          <p:nvPr/>
        </p:nvSpPr>
        <p:spPr bwMode="auto">
          <a:xfrm>
            <a:off x="10488084" y="3573463"/>
            <a:ext cx="1701800" cy="400050"/>
          </a:xfrm>
          <a:prstGeom prst="rect">
            <a:avLst/>
          </a:prstGeom>
          <a:solidFill>
            <a:srgbClr val="3E9C1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b="1">
                <a:solidFill>
                  <a:schemeClr val="bg1"/>
                </a:solidFill>
                <a:latin typeface="Times New Roman" pitchFamily="18" charset="0"/>
                <a:cs typeface="Times New Roman" pitchFamily="18" charset="0"/>
              </a:rPr>
              <a:t>Liabilities</a:t>
            </a:r>
          </a:p>
        </p:txBody>
      </p:sp>
      <p:sp>
        <p:nvSpPr>
          <p:cNvPr id="22" name="TextBox 21"/>
          <p:cNvSpPr txBox="1"/>
          <p:nvPr/>
        </p:nvSpPr>
        <p:spPr>
          <a:xfrm>
            <a:off x="10725151" y="4365625"/>
            <a:ext cx="1229783" cy="369332"/>
          </a:xfrm>
          <a:prstGeom prst="rect">
            <a:avLst/>
          </a:prstGeom>
          <a:solidFill>
            <a:schemeClr val="bg2">
              <a:lumMod val="50000"/>
            </a:schemeClr>
          </a:solidFill>
        </p:spPr>
        <p:txBody>
          <a:bodyPr>
            <a:spAutoFit/>
          </a:bodyPr>
          <a:lstStyle/>
          <a:p>
            <a:pPr>
              <a:defRPr/>
            </a:pPr>
            <a:r>
              <a:rPr lang="en-US" b="1" dirty="0">
                <a:solidFill>
                  <a:schemeClr val="bg1"/>
                </a:solidFill>
                <a:latin typeface="Times New Roman" pitchFamily="18" charset="0"/>
                <a:cs typeface="Times New Roman" pitchFamily="18" charset="0"/>
              </a:rPr>
              <a:t>Equity</a:t>
            </a:r>
          </a:p>
        </p:txBody>
      </p:sp>
      <p:sp>
        <p:nvSpPr>
          <p:cNvPr id="23" name="Right Brace 22"/>
          <p:cNvSpPr/>
          <p:nvPr/>
        </p:nvSpPr>
        <p:spPr>
          <a:xfrm>
            <a:off x="10073217" y="5157789"/>
            <a:ext cx="675216" cy="1373187"/>
          </a:xfrm>
          <a:prstGeom prst="rightBrace">
            <a:avLst>
              <a:gd name="adj1" fmla="val 8333"/>
              <a:gd name="adj2" fmla="val 53163"/>
            </a:avLst>
          </a:prstGeom>
          <a:noFill/>
          <a:ln w="381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4" name="TextBox 23"/>
          <p:cNvSpPr txBox="1">
            <a:spLocks noChangeArrowheads="1"/>
          </p:cNvSpPr>
          <p:nvPr/>
        </p:nvSpPr>
        <p:spPr bwMode="auto">
          <a:xfrm>
            <a:off x="10488084" y="5445125"/>
            <a:ext cx="1701800" cy="400050"/>
          </a:xfrm>
          <a:prstGeom prst="rect">
            <a:avLst/>
          </a:prstGeom>
          <a:solidFill>
            <a:srgbClr val="B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b="1">
                <a:solidFill>
                  <a:schemeClr val="bg1"/>
                </a:solidFill>
                <a:latin typeface="Times New Roman" pitchFamily="18" charset="0"/>
                <a:cs typeface="Times New Roman" pitchFamily="18" charset="0"/>
              </a:rPr>
              <a:t>Expenses</a:t>
            </a:r>
          </a:p>
        </p:txBody>
      </p:sp>
      <p:sp>
        <p:nvSpPr>
          <p:cNvPr id="25" name="TextBox 24"/>
          <p:cNvSpPr txBox="1">
            <a:spLocks noChangeArrowheads="1"/>
          </p:cNvSpPr>
          <p:nvPr/>
        </p:nvSpPr>
        <p:spPr bwMode="auto">
          <a:xfrm>
            <a:off x="10488085" y="4797425"/>
            <a:ext cx="1703916" cy="400050"/>
          </a:xfrm>
          <a:prstGeom prst="rect">
            <a:avLst/>
          </a:prstGeom>
          <a:solidFill>
            <a:srgbClr val="3E9C1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b="1">
                <a:solidFill>
                  <a:schemeClr val="bg1"/>
                </a:solidFill>
                <a:latin typeface="Times New Roman" pitchFamily="18" charset="0"/>
                <a:cs typeface="Times New Roman" pitchFamily="18" charset="0"/>
              </a:rPr>
              <a:t>Revenue</a:t>
            </a:r>
          </a:p>
        </p:txBody>
      </p:sp>
      <p:pic>
        <p:nvPicPr>
          <p:cNvPr id="16" name="Picture 15" descr="logo5.png"/>
          <p:cNvPicPr/>
          <p:nvPr/>
        </p:nvPicPr>
        <p:blipFill>
          <a:blip r:embed="rId6"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3796799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1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5123">
                                            <p:txEl>
                                              <p:pRg st="2" end="2"/>
                                            </p:txEl>
                                          </p:spTgt>
                                        </p:tgtEl>
                                        <p:attrNameLst>
                                          <p:attrName>style.visibility</p:attrName>
                                        </p:attrNameLst>
                                      </p:cBhvr>
                                      <p:to>
                                        <p:strVal val="visible"/>
                                      </p:to>
                                    </p:set>
                                  </p:childTnLst>
                                </p:cTn>
                              </p:par>
                              <p:par>
                                <p:cTn id="34" presetID="10"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9" grpId="0" animBg="1"/>
      <p:bldP spid="13" grpId="0" animBg="1"/>
      <p:bldP spid="21" grpId="0" animBg="1"/>
      <p:bldP spid="22" grpId="0" animBg="1"/>
      <p:bldP spid="23" grpId="0" animBg="1"/>
      <p:bldP spid="24" grpId="0" animBg="1"/>
      <p:bldP spid="2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6576485" y="6092826"/>
            <a:ext cx="4991100" cy="504825"/>
          </a:xfrm>
          <a:prstGeom prst="rect">
            <a:avLst/>
          </a:prstGeom>
          <a:solidFill>
            <a:schemeClr val="bg1">
              <a:lumMod val="95000"/>
            </a:schemeClr>
          </a:solidFill>
          <a:ln>
            <a:solidFill>
              <a:schemeClr val="bg1">
                <a:lumMod val="9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4" name="Title 3"/>
          <p:cNvSpPr>
            <a:spLocks noGrp="1"/>
          </p:cNvSpPr>
          <p:nvPr>
            <p:ph type="title"/>
            <p:custDataLst>
              <p:tags r:id="rId2"/>
            </p:custDataLst>
          </p:nvPr>
        </p:nvSpPr>
        <p:spPr>
          <a:xfrm>
            <a:off x="571461" y="142852"/>
            <a:ext cx="10972800" cy="1000148"/>
          </a:xfrm>
        </p:spPr>
        <p:txBody>
          <a:bodyPr>
            <a:noAutofit/>
          </a:bodyPr>
          <a:lstStyle/>
          <a:p>
            <a:pPr eaLnBrk="1" fontAlgn="auto" hangingPunct="1">
              <a:spcAft>
                <a:spcPts val="0"/>
              </a:spcAft>
              <a:tabLst>
                <a:tab pos="1828800" algn="l"/>
              </a:tabLst>
              <a:defRPr/>
            </a:pPr>
            <a:r>
              <a:rPr smtClean="0">
                <a:ea typeface="+mn-ea"/>
              </a:rPr>
              <a:t>Worksheet </a:t>
            </a:r>
            <a:br>
              <a:rPr smtClean="0">
                <a:ea typeface="+mn-ea"/>
              </a:rPr>
            </a:br>
            <a:r>
              <a:rPr smtClean="0">
                <a:ea typeface="+mn-ea"/>
              </a:rPr>
              <a:t>Step 5</a:t>
            </a:r>
            <a:endParaRPr>
              <a:ea typeface="+mn-ea"/>
            </a:endParaRPr>
          </a:p>
        </p:txBody>
      </p:sp>
      <p:sp>
        <p:nvSpPr>
          <p:cNvPr id="29700" name="Content Placeholder 1"/>
          <p:cNvSpPr>
            <a:spLocks noGrp="1"/>
          </p:cNvSpPr>
          <p:nvPr>
            <p:ph sz="half" idx="1"/>
          </p:nvPr>
        </p:nvSpPr>
        <p:spPr>
          <a:xfrm>
            <a:off x="345018" y="1844675"/>
            <a:ext cx="5674783" cy="2376488"/>
          </a:xfrm>
        </p:spPr>
        <p:txBody>
          <a:bodyPr/>
          <a:lstStyle/>
          <a:p>
            <a:pPr marL="339725" indent="-339725" eaLnBrk="1" hangingPunct="1"/>
            <a:r>
              <a:rPr lang="en-US" smtClean="0"/>
              <a:t>Using the income statement columns, compute net income</a:t>
            </a:r>
          </a:p>
          <a:p>
            <a:pPr marL="673100" lvl="1" indent="-323850" eaLnBrk="1" hangingPunct="1"/>
            <a:r>
              <a:rPr lang="en-US" smtClean="0"/>
              <a:t>Revenues minus expenses</a:t>
            </a:r>
          </a:p>
          <a:p>
            <a:pPr marL="339725" indent="-339725" eaLnBrk="1" hangingPunct="1"/>
            <a:r>
              <a:rPr lang="en-US" smtClean="0"/>
              <a:t>Enter net income as the balancing amount</a:t>
            </a:r>
          </a:p>
        </p:txBody>
      </p:sp>
      <p:sp>
        <p:nvSpPr>
          <p:cNvPr id="16589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6FE88336-55DF-4447-9E54-F6B1186501C7}" type="slidenum">
              <a:rPr lang="en-US" sz="1000"/>
              <a:pPr eaLnBrk="1" hangingPunct="1"/>
              <a:t>15</a:t>
            </a:fld>
            <a:endParaRPr lang="en-US" sz="1000"/>
          </a:p>
        </p:txBody>
      </p:sp>
      <p:sp>
        <p:nvSpPr>
          <p:cNvPr id="8" name="TextBox 7"/>
          <p:cNvSpPr txBox="1">
            <a:spLocks noChangeArrowheads="1"/>
          </p:cNvSpPr>
          <p:nvPr/>
        </p:nvSpPr>
        <p:spPr bwMode="auto">
          <a:xfrm>
            <a:off x="527051" y="4868864"/>
            <a:ext cx="548428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Expenses total = $3,900</a:t>
            </a:r>
          </a:p>
        </p:txBody>
      </p:sp>
      <p:sp>
        <p:nvSpPr>
          <p:cNvPr id="11" name="TextBox 10"/>
          <p:cNvSpPr txBox="1">
            <a:spLocks noChangeArrowheads="1"/>
          </p:cNvSpPr>
          <p:nvPr/>
        </p:nvSpPr>
        <p:spPr bwMode="auto">
          <a:xfrm>
            <a:off x="527051" y="4402139"/>
            <a:ext cx="548428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Revenues total = $7,600</a:t>
            </a:r>
          </a:p>
        </p:txBody>
      </p:sp>
      <p:sp>
        <p:nvSpPr>
          <p:cNvPr id="17" name="TextBox 16"/>
          <p:cNvSpPr txBox="1">
            <a:spLocks noChangeArrowheads="1"/>
          </p:cNvSpPr>
          <p:nvPr/>
        </p:nvSpPr>
        <p:spPr bwMode="auto">
          <a:xfrm>
            <a:off x="527051" y="5897564"/>
            <a:ext cx="548428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Net Income = $3,700</a:t>
            </a:r>
          </a:p>
        </p:txBody>
      </p:sp>
      <p:grpSp>
        <p:nvGrpSpPr>
          <p:cNvPr id="165897" name="Group 15"/>
          <p:cNvGrpSpPr>
            <a:grpSpLocks/>
          </p:cNvGrpSpPr>
          <p:nvPr/>
        </p:nvGrpSpPr>
        <p:grpSpPr bwMode="auto">
          <a:xfrm>
            <a:off x="6455833" y="0"/>
            <a:ext cx="5014384" cy="6527800"/>
            <a:chOff x="4841875" y="0"/>
            <a:chExt cx="3761546" cy="6527263"/>
          </a:xfrm>
        </p:grpSpPr>
        <p:pic>
          <p:nvPicPr>
            <p:cNvPr id="165901" name="Picture 1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12383" y="35675"/>
              <a:ext cx="2560320" cy="649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02" name="Picture 20" descr="accounts_001.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41875" y="0"/>
              <a:ext cx="2480876"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903" name="Picture 13" descr="NI.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313811" y="3739164"/>
              <a:ext cx="1289610" cy="265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Down Arrow 9"/>
          <p:cNvSpPr/>
          <p:nvPr/>
        </p:nvSpPr>
        <p:spPr bwMode="auto">
          <a:xfrm>
            <a:off x="10703984" y="2349501"/>
            <a:ext cx="768349" cy="1368425"/>
          </a:xfrm>
          <a:prstGeom prst="downArrow">
            <a:avLst/>
          </a:prstGeom>
          <a:solidFill>
            <a:srgbClr val="B80000"/>
          </a:solidFill>
          <a:ln>
            <a:solidFill>
              <a:srgbClr val="B8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12" name="Up Arrow 11"/>
          <p:cNvSpPr/>
          <p:nvPr/>
        </p:nvSpPr>
        <p:spPr bwMode="auto">
          <a:xfrm rot="5400000">
            <a:off x="8268494" y="4639999"/>
            <a:ext cx="366713" cy="2408767"/>
          </a:xfrm>
          <a:prstGeom prst="upArrow">
            <a:avLst>
              <a:gd name="adj1" fmla="val 50000"/>
              <a:gd name="adj2" fmla="val 42738"/>
            </a:avLst>
          </a:prstGeom>
          <a:solidFill>
            <a:srgbClr val="3E9C1C"/>
          </a:solidFill>
          <a:ln>
            <a:solidFill>
              <a:srgbClr val="3E9C1C"/>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13" name="Left-Right Arrow 12"/>
          <p:cNvSpPr/>
          <p:nvPr/>
        </p:nvSpPr>
        <p:spPr bwMode="auto">
          <a:xfrm>
            <a:off x="5232401" y="5876926"/>
            <a:ext cx="4500033" cy="358775"/>
          </a:xfrm>
          <a:prstGeom prst="leftRightArrow">
            <a:avLst/>
          </a:prstGeom>
          <a:solidFill>
            <a:srgbClr val="0070C0"/>
          </a:solidFill>
          <a:ln>
            <a:solidFill>
              <a:srgbClr val="0070C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pic>
        <p:nvPicPr>
          <p:cNvPr id="16" name="Picture 15" descr="logo5.png"/>
          <p:cNvPicPr/>
          <p:nvPr/>
        </p:nvPicPr>
        <p:blipFill>
          <a:blip r:embed="rId8" cstate="print"/>
          <a:stretch>
            <a:fillRect/>
          </a:stretch>
        </p:blipFill>
        <p:spPr>
          <a:xfrm>
            <a:off x="130629" y="168274"/>
            <a:ext cx="1715588" cy="551668"/>
          </a:xfrm>
          <a:prstGeom prst="rect">
            <a:avLst/>
          </a:prstGeom>
        </p:spPr>
      </p:pic>
    </p:spTree>
    <p:custDataLst>
      <p:tags r:id="rId1"/>
    </p:custDataLst>
    <p:extLst>
      <p:ext uri="{BB962C8B-B14F-4D97-AF65-F5344CB8AC3E}">
        <p14:creationId xmlns:p14="http://schemas.microsoft.com/office/powerpoint/2010/main" val="2079926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plus(in)">
                                      <p:cBhvr>
                                        <p:cTn id="17" dur="10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29700">
                                            <p:txEl>
                                              <p:pRg st="2" end="2"/>
                                            </p:txEl>
                                          </p:spTgt>
                                        </p:tgtEl>
                                        <p:attrNameLst>
                                          <p:attrName>style.visibility</p:attrName>
                                        </p:attrNameLst>
                                      </p:cBhvr>
                                      <p:to>
                                        <p:strVal val="visible"/>
                                      </p:to>
                                    </p:set>
                                    <p:animEffect transition="in" filter="fade">
                                      <p:cBhvr>
                                        <p:cTn id="25" dur="2000"/>
                                        <p:tgtEl>
                                          <p:spTgt spid="29700">
                                            <p:txEl>
                                              <p:pRg st="2" end="2"/>
                                            </p:txEl>
                                          </p:spTgt>
                                        </p:tgtEl>
                                      </p:cBhvr>
                                    </p:animEffect>
                                  </p:childTnLst>
                                </p:cTn>
                              </p:par>
                              <p:par>
                                <p:cTn id="26" presetID="9" presetClass="exit" presetSubtype="0" fill="hold" grpId="1" nodeType="withEffect">
                                  <p:stCondLst>
                                    <p:cond delay="0"/>
                                  </p:stCondLst>
                                  <p:childTnLst>
                                    <p:animEffect transition="out" filter="dissolv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9" presetClass="exit" presetSubtype="0" fill="hold" grpId="1" nodeType="withEffect">
                                  <p:stCondLst>
                                    <p:cond delay="0"/>
                                  </p:stCondLst>
                                  <p:childTnLst>
                                    <p:animEffect transition="out" filter="dissolv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par>
                                <p:cTn id="35" presetID="9" presetClass="exit" presetSubtype="0" fill="hold" grpId="1" nodeType="withEffect">
                                  <p:stCondLst>
                                    <p:cond delay="0"/>
                                  </p:stCondLst>
                                  <p:childTnLst>
                                    <p:animEffect transition="out" filter="dissolv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10" presetClass="entr" presetSubtype="0" fill="hold" grpId="0" nodeType="withEffect">
                                  <p:stCondLst>
                                    <p:cond delay="75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750"/>
                                        <p:tgtEl>
                                          <p:spTgt spid="13"/>
                                        </p:tgtEl>
                                      </p:cBhvr>
                                    </p:animEffect>
                                  </p:childTnLst>
                                </p:cTn>
                              </p:par>
                              <p:par>
                                <p:cTn id="41" presetID="10" presetClass="entr" presetSubtype="0" fill="hold" grpId="0" nodeType="withEffect">
                                  <p:stCondLst>
                                    <p:cond delay="75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P spid="11" grpId="1"/>
      <p:bldP spid="17" grpId="0"/>
      <p:bldP spid="10" grpId="0" animBg="1"/>
      <p:bldP spid="10" grpId="1" animBg="1"/>
      <p:bldP spid="12" grpId="0" animBg="1"/>
      <p:bldP spid="12" grpId="1"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a:xfrm>
            <a:off x="571461" y="285728"/>
            <a:ext cx="10972800" cy="1143000"/>
          </a:xfrm>
        </p:spPr>
        <p:txBody>
          <a:bodyPr>
            <a:normAutofit fontScale="90000"/>
          </a:bodyPr>
          <a:lstStyle/>
          <a:p>
            <a:pPr eaLnBrk="1" fontAlgn="auto" hangingPunct="1">
              <a:spcAft>
                <a:spcPts val="0"/>
              </a:spcAft>
              <a:defRPr/>
            </a:pPr>
            <a:r>
              <a:rPr smtClean="0">
                <a:ea typeface="+mn-ea"/>
              </a:rPr>
              <a:t>Worksheet </a:t>
            </a:r>
            <a:br>
              <a:rPr smtClean="0">
                <a:ea typeface="+mn-ea"/>
              </a:rPr>
            </a:br>
            <a:r>
              <a:rPr smtClean="0">
                <a:ea typeface="+mn-ea"/>
              </a:rPr>
              <a:t>Step 5</a:t>
            </a:r>
            <a:endParaRPr>
              <a:ea typeface="+mn-ea"/>
            </a:endParaRPr>
          </a:p>
        </p:txBody>
      </p:sp>
      <p:sp>
        <p:nvSpPr>
          <p:cNvPr id="166915" name="Content Placeholder 1"/>
          <p:cNvSpPr>
            <a:spLocks noGrp="1"/>
          </p:cNvSpPr>
          <p:nvPr>
            <p:ph sz="half" idx="1"/>
          </p:nvPr>
        </p:nvSpPr>
        <p:spPr>
          <a:xfrm>
            <a:off x="508000" y="2060575"/>
            <a:ext cx="4243917" cy="1938338"/>
          </a:xfrm>
        </p:spPr>
        <p:txBody>
          <a:bodyPr/>
          <a:lstStyle/>
          <a:p>
            <a:pPr marL="339725" indent="-339725" eaLnBrk="1" hangingPunct="1"/>
            <a:r>
              <a:rPr lang="en-US" smtClean="0"/>
              <a:t>Also enter net income as a balancing amount in the balance sheet columns</a:t>
            </a:r>
          </a:p>
        </p:txBody>
      </p:sp>
      <p:sp>
        <p:nvSpPr>
          <p:cNvPr id="16691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2048AF2-91C2-4FB4-8466-14FAB6896E5D}" type="slidenum">
              <a:rPr lang="en-US" sz="1000"/>
              <a:pPr eaLnBrk="1" hangingPunct="1"/>
              <a:t>16</a:t>
            </a:fld>
            <a:endParaRPr lang="en-US" sz="1000"/>
          </a:p>
        </p:txBody>
      </p:sp>
      <p:sp>
        <p:nvSpPr>
          <p:cNvPr id="5" name="TextBox 4"/>
          <p:cNvSpPr txBox="1">
            <a:spLocks noChangeArrowheads="1"/>
          </p:cNvSpPr>
          <p:nvPr/>
        </p:nvSpPr>
        <p:spPr bwMode="auto">
          <a:xfrm>
            <a:off x="719667" y="5565775"/>
            <a:ext cx="422486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Net income from previous columns</a:t>
            </a:r>
          </a:p>
        </p:txBody>
      </p:sp>
      <p:sp>
        <p:nvSpPr>
          <p:cNvPr id="11" name="Left-Right Arrow 10"/>
          <p:cNvSpPr/>
          <p:nvPr/>
        </p:nvSpPr>
        <p:spPr bwMode="auto">
          <a:xfrm>
            <a:off x="4944534" y="6021388"/>
            <a:ext cx="4497917" cy="360362"/>
          </a:xfrm>
          <a:prstGeom prst="leftRightArrow">
            <a:avLst/>
          </a:prstGeom>
          <a:solidFill>
            <a:srgbClr val="0070C0"/>
          </a:solidFill>
          <a:ln>
            <a:solidFill>
              <a:srgbClr val="0070C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grpSp>
        <p:nvGrpSpPr>
          <p:cNvPr id="166919" name="Group 17"/>
          <p:cNvGrpSpPr>
            <a:grpSpLocks/>
          </p:cNvGrpSpPr>
          <p:nvPr/>
        </p:nvGrpSpPr>
        <p:grpSpPr bwMode="auto">
          <a:xfrm>
            <a:off x="5298018" y="36513"/>
            <a:ext cx="5666316" cy="6583362"/>
            <a:chOff x="3973804" y="36425"/>
            <a:chExt cx="4249660" cy="6583680"/>
          </a:xfrm>
        </p:grpSpPr>
        <p:pic>
          <p:nvPicPr>
            <p:cNvPr id="166920"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973804" y="39217"/>
              <a:ext cx="2502569"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21"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83438" y="36425"/>
              <a:ext cx="1727719" cy="658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22" name="Picture 16" descr="capbs_001.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497264" y="497137"/>
              <a:ext cx="1726200" cy="355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 name="Picture 11" descr="logo5.png"/>
          <p:cNvPicPr/>
          <p:nvPr/>
        </p:nvPicPr>
        <p:blipFill>
          <a:blip r:embed="rId8" cstate="print"/>
          <a:stretch>
            <a:fillRect/>
          </a:stretch>
        </p:blipFill>
        <p:spPr>
          <a:xfrm>
            <a:off x="91441" y="-57955"/>
            <a:ext cx="1715588" cy="551668"/>
          </a:xfrm>
          <a:prstGeom prst="rect">
            <a:avLst/>
          </a:prstGeom>
        </p:spPr>
      </p:pic>
    </p:spTree>
    <p:custDataLst>
      <p:tags r:id="rId1"/>
    </p:custDataLst>
    <p:extLst>
      <p:ext uri="{BB962C8B-B14F-4D97-AF65-F5344CB8AC3E}">
        <p14:creationId xmlns:p14="http://schemas.microsoft.com/office/powerpoint/2010/main" val="3705099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31371" y="0"/>
            <a:ext cx="11176000" cy="443198"/>
          </a:xfrm>
        </p:spPr>
        <p:txBody>
          <a:bodyPr>
            <a:normAutofit fontScale="90000"/>
          </a:bodyPr>
          <a:lstStyle/>
          <a:p>
            <a:pPr algn="ctr" eaLnBrk="1" hangingPunct="1">
              <a:defRPr/>
            </a:pPr>
            <a:r>
              <a:rPr sz="800" b="1" smtClean="0">
                <a:ea typeface="+mn-ea"/>
              </a:rPr>
              <a:t/>
            </a:r>
            <a:br>
              <a:rPr sz="800" b="1" smtClean="0">
                <a:ea typeface="+mn-ea"/>
              </a:rPr>
            </a:br>
            <a:r>
              <a:rPr sz="2400" b="1" cap="all" smtClean="0">
                <a:effectLst/>
                <a:ea typeface="+mn-ea"/>
              </a:rPr>
              <a:t>E4-12: Preparing a worksheet</a:t>
            </a:r>
            <a:endParaRPr sz="2400" cap="all">
              <a:effectLst/>
              <a:ea typeface="+mn-ea"/>
            </a:endParaRPr>
          </a:p>
        </p:txBody>
      </p:sp>
      <p:sp>
        <p:nvSpPr>
          <p:cNvPr id="167939" name="Text Placeholder 3"/>
          <p:cNvSpPr>
            <a:spLocks noGrp="1"/>
          </p:cNvSpPr>
          <p:nvPr>
            <p:ph type="body" sz="quarter" idx="10"/>
          </p:nvPr>
        </p:nvSpPr>
        <p:spPr>
          <a:xfrm>
            <a:off x="431800" y="692150"/>
            <a:ext cx="11176000" cy="5848350"/>
          </a:xfrm>
        </p:spPr>
        <p:txBody>
          <a:bodyPr/>
          <a:lstStyle/>
          <a:p>
            <a:pPr marL="0" indent="0" eaLnBrk="1" hangingPunct="1">
              <a:buFontTx/>
              <a:buNone/>
            </a:pPr>
            <a:r>
              <a:rPr lang="en-US" sz="2000" smtClean="0"/>
              <a:t>Data for the unadjusted trial balance of Mexican Riviera Tanning Salon at March 31, 2012, follow.</a:t>
            </a:r>
          </a:p>
          <a:p>
            <a:pPr marL="0" indent="0" eaLnBrk="1" hangingPunct="1">
              <a:buFontTx/>
              <a:buNone/>
            </a:pPr>
            <a:endParaRPr lang="en-US" sz="2000" smtClean="0"/>
          </a:p>
          <a:p>
            <a:pPr marL="0" indent="0" eaLnBrk="1" hangingPunct="1">
              <a:buFontTx/>
              <a:buNone/>
            </a:pPr>
            <a:endParaRPr lang="en-US" sz="2000" smtClean="0"/>
          </a:p>
          <a:p>
            <a:pPr marL="0" indent="0" eaLnBrk="1" hangingPunct="1">
              <a:buFontTx/>
              <a:buNone/>
            </a:pPr>
            <a:endParaRPr lang="en-US" sz="2000" smtClean="0"/>
          </a:p>
          <a:p>
            <a:pPr marL="0" indent="0" eaLnBrk="1" hangingPunct="1">
              <a:buFontTx/>
              <a:buNone/>
            </a:pPr>
            <a:endParaRPr lang="en-US" sz="2000" smtClean="0"/>
          </a:p>
          <a:p>
            <a:pPr marL="0" indent="0" eaLnBrk="1" hangingPunct="1">
              <a:buFontTx/>
              <a:buNone/>
            </a:pPr>
            <a:endParaRPr lang="en-US" sz="2000" smtClean="0"/>
          </a:p>
          <a:p>
            <a:pPr marL="0" indent="0" eaLnBrk="1" hangingPunct="1">
              <a:buFontTx/>
              <a:buNone/>
            </a:pPr>
            <a:endParaRPr lang="en-US" sz="2000" smtClean="0"/>
          </a:p>
          <a:p>
            <a:pPr marL="0" indent="0" eaLnBrk="1" hangingPunct="1">
              <a:buFontTx/>
              <a:buNone/>
            </a:pPr>
            <a:endParaRPr lang="en-US" sz="2000" smtClean="0"/>
          </a:p>
          <a:p>
            <a:pPr marL="0" indent="0" eaLnBrk="1" hangingPunct="1">
              <a:buFontTx/>
              <a:buNone/>
            </a:pPr>
            <a:r>
              <a:rPr lang="en-US" sz="2000" smtClean="0"/>
              <a:t>Adjusting data for March 2012 are:</a:t>
            </a:r>
          </a:p>
          <a:p>
            <a:pPr marL="0" indent="0" eaLnBrk="1" hangingPunct="1">
              <a:buFontTx/>
              <a:buNone/>
            </a:pPr>
            <a:endParaRPr lang="en-US" sz="2000" smtClean="0"/>
          </a:p>
          <a:p>
            <a:pPr marL="0" indent="0" eaLnBrk="1" hangingPunct="1">
              <a:buFontTx/>
              <a:buNone/>
            </a:pPr>
            <a:endParaRPr lang="en-US" sz="2000" smtClean="0"/>
          </a:p>
          <a:p>
            <a:pPr marL="0" indent="0" eaLnBrk="1" hangingPunct="1">
              <a:buFontTx/>
              <a:buNone/>
            </a:pPr>
            <a:endParaRPr lang="en-US" sz="2000" smtClean="0"/>
          </a:p>
          <a:p>
            <a:pPr marL="0" indent="0" eaLnBrk="1" hangingPunct="1">
              <a:buFontTx/>
              <a:buNone/>
            </a:pPr>
            <a:r>
              <a:rPr lang="en-US" sz="2000" smtClean="0"/>
              <a:t>Les Neeland, the principal stockholder, has received an offer to sell the company. He needs to know the net income for the month covered by these data.</a:t>
            </a:r>
            <a:br>
              <a:rPr lang="en-US" sz="2000" smtClean="0"/>
            </a:br>
            <a:endParaRPr lang="en-US" sz="2000" smtClean="0"/>
          </a:p>
          <a:p>
            <a:pPr marL="0" indent="0" eaLnBrk="1" hangingPunct="1">
              <a:buFontTx/>
              <a:buNone/>
            </a:pPr>
            <a:r>
              <a:rPr lang="en-US" sz="2000" b="1" smtClean="0"/>
              <a:t>1. Prepare the worksheet for Mexican Riviera Tanning Salon.</a:t>
            </a:r>
          </a:p>
          <a:p>
            <a:pPr marL="0" indent="0" eaLnBrk="1" hangingPunct="1">
              <a:buFontTx/>
              <a:buNone/>
            </a:pPr>
            <a:r>
              <a:rPr lang="en-US" sz="2000" b="1" smtClean="0"/>
              <a:t>2. How much was the net income/net loss for March?</a:t>
            </a:r>
            <a:endParaRPr lang="en-US" sz="2000" smtClean="0"/>
          </a:p>
        </p:txBody>
      </p:sp>
      <p:sp>
        <p:nvSpPr>
          <p:cNvPr id="167940"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267EFF84-1BA4-4E45-9CDC-BCE98CEBA7FD}" type="slidenum">
              <a:rPr lang="en-US" sz="1200">
                <a:solidFill>
                  <a:srgbClr val="898989"/>
                </a:solidFill>
                <a:latin typeface="Calibri" pitchFamily="34" charset="0"/>
              </a:rPr>
              <a:pPr eaLnBrk="1" hangingPunct="1"/>
              <a:t>17</a:t>
            </a:fld>
            <a:endParaRPr lang="en-US" sz="1200">
              <a:solidFill>
                <a:srgbClr val="898989"/>
              </a:solidFill>
              <a:latin typeface="Calibri" pitchFamily="34" charset="0"/>
            </a:endParaRPr>
          </a:p>
        </p:txBody>
      </p:sp>
      <p:pic>
        <p:nvPicPr>
          <p:cNvPr id="167941" name="Picture 4" descr="E-1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434" y="1352551"/>
            <a:ext cx="11267017"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2" name="TextBox 5"/>
          <p:cNvSpPr txBox="1">
            <a:spLocks noChangeArrowheads="1"/>
          </p:cNvSpPr>
          <p:nvPr/>
        </p:nvSpPr>
        <p:spPr bwMode="auto">
          <a:xfrm>
            <a:off x="431800" y="4005264"/>
            <a:ext cx="11135784"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b="1">
                <a:latin typeface="Times New Roman" pitchFamily="18" charset="0"/>
                <a:cs typeface="Times New Roman" pitchFamily="18" charset="0"/>
              </a:rPr>
              <a:t>a.  Accrued service revenue, $2,600.         c.  Accrued salary expense, $1,700.</a:t>
            </a:r>
          </a:p>
          <a:p>
            <a:pPr eaLnBrk="1" hangingPunct="1"/>
            <a:r>
              <a:rPr lang="en-US" b="1">
                <a:latin typeface="Times New Roman" pitchFamily="18" charset="0"/>
                <a:cs typeface="Times New Roman" pitchFamily="18" charset="0"/>
              </a:rPr>
              <a:t>b. Supplies used in operations, $400.       d.  Depreciation expense, $4,100.</a:t>
            </a:r>
          </a:p>
        </p:txBody>
      </p:sp>
      <p:pic>
        <p:nvPicPr>
          <p:cNvPr id="7" name="Picture 6" descr="logo5.png"/>
          <p:cNvPicPr/>
          <p:nvPr/>
        </p:nvPicPr>
        <p:blipFill>
          <a:blip r:embed="rId4"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97172886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508000" y="230189"/>
            <a:ext cx="11176000" cy="332399"/>
          </a:xfrm>
        </p:spPr>
        <p:txBody>
          <a:bodyPr>
            <a:normAutofit fontScale="90000"/>
          </a:bodyPr>
          <a:lstStyle/>
          <a:p>
            <a:pPr algn="ctr" eaLnBrk="1" hangingPunct="1">
              <a:defRPr/>
            </a:pPr>
            <a:r>
              <a:rPr sz="2400" b="1" cap="all" smtClean="0">
                <a:effectLst/>
                <a:ea typeface="+mn-ea"/>
              </a:rPr>
              <a:t>E4-12: Preparing a worksheet</a:t>
            </a:r>
            <a:endParaRPr sz="2400" cap="all">
              <a:effectLst/>
              <a:ea typeface="+mn-ea"/>
            </a:endParaRPr>
          </a:p>
        </p:txBody>
      </p:sp>
      <p:sp>
        <p:nvSpPr>
          <p:cNvPr id="168963"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2713D63F-DB96-4690-85C0-E48E2DD82FFE}" type="slidenum">
              <a:rPr lang="en-US" sz="1200">
                <a:solidFill>
                  <a:srgbClr val="898989"/>
                </a:solidFill>
                <a:latin typeface="Calibri" pitchFamily="34" charset="0"/>
              </a:rPr>
              <a:pPr eaLnBrk="1" hangingPunct="1"/>
              <a:t>18</a:t>
            </a:fld>
            <a:endParaRPr lang="en-US" sz="1200">
              <a:solidFill>
                <a:srgbClr val="898989"/>
              </a:solidFill>
              <a:latin typeface="Calibri" pitchFamily="34" charset="0"/>
            </a:endParaRPr>
          </a:p>
        </p:txBody>
      </p:sp>
      <p:graphicFrame>
        <p:nvGraphicFramePr>
          <p:cNvPr id="6" name="Table 5"/>
          <p:cNvGraphicFramePr>
            <a:graphicFrameLocks noGrp="1"/>
          </p:cNvGraphicFramePr>
          <p:nvPr/>
        </p:nvGraphicFramePr>
        <p:xfrm>
          <a:off x="334434" y="692150"/>
          <a:ext cx="11425766" cy="5861049"/>
        </p:xfrm>
        <a:graphic>
          <a:graphicData uri="http://schemas.openxmlformats.org/drawingml/2006/table">
            <a:tbl>
              <a:tblPr/>
              <a:tblGrid>
                <a:gridCol w="3615267">
                  <a:extLst>
                    <a:ext uri="{9D8B030D-6E8A-4147-A177-3AD203B41FA5}">
                      <a16:colId xmlns:a16="http://schemas.microsoft.com/office/drawing/2014/main" xmlns="" val="20000"/>
                    </a:ext>
                  </a:extLst>
                </a:gridCol>
                <a:gridCol w="1325033">
                  <a:extLst>
                    <a:ext uri="{9D8B030D-6E8A-4147-A177-3AD203B41FA5}">
                      <a16:colId xmlns:a16="http://schemas.microsoft.com/office/drawing/2014/main" xmlns="" val="20001"/>
                    </a:ext>
                  </a:extLst>
                </a:gridCol>
                <a:gridCol w="1325033">
                  <a:extLst>
                    <a:ext uri="{9D8B030D-6E8A-4147-A177-3AD203B41FA5}">
                      <a16:colId xmlns:a16="http://schemas.microsoft.com/office/drawing/2014/main" xmlns="" val="20002"/>
                    </a:ext>
                  </a:extLst>
                </a:gridCol>
                <a:gridCol w="1325033">
                  <a:extLst>
                    <a:ext uri="{9D8B030D-6E8A-4147-A177-3AD203B41FA5}">
                      <a16:colId xmlns:a16="http://schemas.microsoft.com/office/drawing/2014/main" xmlns="" val="20003"/>
                    </a:ext>
                  </a:extLst>
                </a:gridCol>
                <a:gridCol w="1263651">
                  <a:extLst>
                    <a:ext uri="{9D8B030D-6E8A-4147-A177-3AD203B41FA5}">
                      <a16:colId xmlns:a16="http://schemas.microsoft.com/office/drawing/2014/main" xmlns="" val="20004"/>
                    </a:ext>
                  </a:extLst>
                </a:gridCol>
                <a:gridCol w="1284816">
                  <a:extLst>
                    <a:ext uri="{9D8B030D-6E8A-4147-A177-3AD203B41FA5}">
                      <a16:colId xmlns:a16="http://schemas.microsoft.com/office/drawing/2014/main" xmlns="" val="20005"/>
                    </a:ext>
                  </a:extLst>
                </a:gridCol>
                <a:gridCol w="1286933">
                  <a:extLst>
                    <a:ext uri="{9D8B030D-6E8A-4147-A177-3AD203B41FA5}">
                      <a16:colId xmlns:a16="http://schemas.microsoft.com/office/drawing/2014/main" xmlns="" val="20006"/>
                    </a:ext>
                  </a:extLst>
                </a:gridCol>
              </a:tblGrid>
              <a:tr h="548699">
                <a:tc row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ACCOUNT TITLE</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b"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ADJUSTED TRIAL BALANCE</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INCOME STATEMENT</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BALANCE SHEET</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b"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hMerge="1">
                  <a:txBody>
                    <a:bodyPr/>
                    <a:lstStyle/>
                    <a:p>
                      <a:endParaRPr lang="en-US"/>
                    </a:p>
                  </a:txBody>
                  <a:tcPr/>
                </a:tc>
                <a:extLst>
                  <a:ext uri="{0D108BD9-81ED-4DB2-BD59-A6C34878D82A}">
                    <a16:rowId xmlns:a16="http://schemas.microsoft.com/office/drawing/2014/main" xmlns="" val="10000"/>
                  </a:ext>
                </a:extLst>
              </a:tr>
              <a:tr h="555685">
                <a:tc vMerge="1">
                  <a:txBody>
                    <a:bodyPr/>
                    <a:lstStyle/>
                    <a:p>
                      <a:endParaRPr lang="en-US"/>
                    </a:p>
                  </a:txBody>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DEBIT</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CREDIT</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DEBIT</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CREDIT</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DEBIT</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CREDIT</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01"/>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Cash</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13,000</a:t>
                      </a: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02"/>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Accounts receivable</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2,600</a:t>
                      </a: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03"/>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Supplies</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1,000</a:t>
                      </a: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04"/>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Equipment</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66,500</a:t>
                      </a: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05"/>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Accumulated depreciation</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22,600</a:t>
                      </a: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06"/>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Accounts payable</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3,200</a:t>
                      </a: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07"/>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Salary payable</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1,700</a:t>
                      </a: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08"/>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Neeland, capital</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11,500</a:t>
                      </a: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09"/>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Service revenue</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92,500</a:t>
                      </a: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10"/>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Salary expense</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43,900</a:t>
                      </a: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11"/>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Depreciation expense</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4,100</a:t>
                      </a: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12"/>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Supplies expense</a:t>
                      </a: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    </a:t>
                      </a:r>
                      <a:r>
                        <a:rPr kumimoji="0" lang="en-US" sz="1800" b="0" i="0" u="sng" strike="noStrike" cap="none" normalizeH="0" baseline="0" smtClean="0">
                          <a:ln>
                            <a:noFill/>
                          </a:ln>
                          <a:solidFill>
                            <a:schemeClr val="tx1"/>
                          </a:solidFill>
                          <a:effectLst/>
                          <a:latin typeface="Times New Roman" pitchFamily="18" charset="0"/>
                          <a:ea typeface="MS Mincho" pitchFamily="49" charset="-128"/>
                          <a:cs typeface="Arial" pitchFamily="34" charset="0"/>
                        </a:rPr>
                        <a:t>  400</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sng" strike="noStrike" cap="none" normalizeH="0" baseline="0" smtClean="0">
                          <a:ln>
                            <a:noFill/>
                          </a:ln>
                          <a:solidFill>
                            <a:schemeClr val="tx1"/>
                          </a:solidFill>
                          <a:effectLst/>
                          <a:latin typeface="Times New Roman" pitchFamily="18" charset="0"/>
                          <a:ea typeface="MS Mincho" pitchFamily="49" charset="-128"/>
                          <a:cs typeface="Arial" pitchFamily="34" charset="0"/>
                        </a:rPr>
                        <a:t>           </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13"/>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  </a:t>
                      </a:r>
                      <a:r>
                        <a:rPr kumimoji="0" lang="en-US" sz="1800" b="0" i="0" u="sng" strike="noStrike" cap="none" normalizeH="0" baseline="0" smtClean="0">
                          <a:ln>
                            <a:noFill/>
                          </a:ln>
                          <a:solidFill>
                            <a:schemeClr val="tx1"/>
                          </a:solidFill>
                          <a:effectLst/>
                          <a:latin typeface="Times New Roman" pitchFamily="18" charset="0"/>
                          <a:ea typeface="MS Mincho" pitchFamily="49" charset="-128"/>
                          <a:cs typeface="Arial" pitchFamily="34" charset="0"/>
                        </a:rPr>
                        <a:t>131,500</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  </a:t>
                      </a:r>
                      <a:r>
                        <a:rPr kumimoji="0" lang="en-US" sz="1800" b="0" i="0" u="sng" strike="noStrike" cap="none" normalizeH="0" baseline="0" smtClean="0">
                          <a:ln>
                            <a:noFill/>
                          </a:ln>
                          <a:solidFill>
                            <a:schemeClr val="tx1"/>
                          </a:solidFill>
                          <a:effectLst/>
                          <a:latin typeface="Times New Roman" pitchFamily="18" charset="0"/>
                          <a:ea typeface="MS Mincho" pitchFamily="49" charset="-128"/>
                          <a:cs typeface="Arial" pitchFamily="34" charset="0"/>
                        </a:rPr>
                        <a:t>131,500</a:t>
                      </a: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14"/>
                  </a:ext>
                </a:extLst>
              </a:tr>
              <a:tr h="555685">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Net income</a:t>
                      </a:r>
                    </a:p>
                    <a:p>
                      <a:pPr marL="0" marR="0" lvl="0" indent="0" algn="l"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15"/>
                  </a:ext>
                </a:extLst>
              </a:tr>
              <a:tr h="300070">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33939" marR="33939"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xmlns="" val="10016"/>
                  </a:ext>
                </a:extLst>
              </a:tr>
            </a:tbl>
          </a:graphicData>
        </a:graphic>
      </p:graphicFrame>
      <p:sp>
        <p:nvSpPr>
          <p:cNvPr id="7" name="TextBox 6"/>
          <p:cNvSpPr txBox="1">
            <a:spLocks noChangeArrowheads="1"/>
          </p:cNvSpPr>
          <p:nvPr/>
        </p:nvSpPr>
        <p:spPr bwMode="auto">
          <a:xfrm>
            <a:off x="6479117" y="1479550"/>
            <a:ext cx="25908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t" hangingPunct="1"/>
            <a:endParaRPr lang="en-US" sz="1800">
              <a:latin typeface="Times New Roman" pitchFamily="18" charset="0"/>
              <a:cs typeface="Times New Roman" pitchFamily="18" charset="0"/>
            </a:endParaRPr>
          </a:p>
          <a:p>
            <a:pPr eaLnBrk="1" fontAlgn="t" hangingPunct="1"/>
            <a:endParaRPr lang="en-US" sz="1800">
              <a:latin typeface="Times New Roman" pitchFamily="18" charset="0"/>
              <a:cs typeface="Times New Roman" pitchFamily="18" charset="0"/>
            </a:endParaRPr>
          </a:p>
          <a:p>
            <a:pPr eaLnBrk="1" fontAlgn="t" hangingPunct="1"/>
            <a:endParaRPr lang="en-US" sz="1800">
              <a:latin typeface="Times New Roman" pitchFamily="18" charset="0"/>
              <a:cs typeface="Times New Roman" pitchFamily="18" charset="0"/>
            </a:endParaRPr>
          </a:p>
          <a:p>
            <a:pPr eaLnBrk="1" fontAlgn="t" hangingPunct="1"/>
            <a:endParaRPr lang="en-US" sz="1800">
              <a:latin typeface="Times New Roman" pitchFamily="18" charset="0"/>
              <a:cs typeface="Times New Roman" pitchFamily="18" charset="0"/>
            </a:endParaRPr>
          </a:p>
          <a:p>
            <a:pPr eaLnBrk="1" fontAlgn="t" hangingPunct="1"/>
            <a:endParaRPr lang="en-US" sz="1800">
              <a:latin typeface="Times New Roman" pitchFamily="18" charset="0"/>
              <a:cs typeface="Times New Roman" pitchFamily="18" charset="0"/>
            </a:endParaRPr>
          </a:p>
          <a:p>
            <a:pPr eaLnBrk="1" fontAlgn="t" hangingPunct="1"/>
            <a:endParaRPr lang="en-US" sz="1800">
              <a:latin typeface="Times New Roman" pitchFamily="18" charset="0"/>
              <a:cs typeface="Times New Roman" pitchFamily="18" charset="0"/>
            </a:endParaRPr>
          </a:p>
          <a:p>
            <a:pPr eaLnBrk="1" fontAlgn="t" hangingPunct="1"/>
            <a:endParaRPr lang="en-US" sz="1800">
              <a:latin typeface="Times New Roman" pitchFamily="18" charset="0"/>
              <a:cs typeface="Times New Roman" pitchFamily="18" charset="0"/>
            </a:endParaRPr>
          </a:p>
          <a:p>
            <a:pPr eaLnBrk="1" fontAlgn="t" hangingPunct="1"/>
            <a:endParaRPr lang="en-US" sz="1800">
              <a:latin typeface="Times New Roman" pitchFamily="18" charset="0"/>
              <a:cs typeface="Times New Roman" pitchFamily="18" charset="0"/>
            </a:endParaRPr>
          </a:p>
          <a:p>
            <a:pPr eaLnBrk="1" fontAlgn="t" hangingPunct="1"/>
            <a:endParaRPr lang="en-US" sz="1800">
              <a:latin typeface="Times New Roman" pitchFamily="18" charset="0"/>
              <a:cs typeface="Times New Roman" pitchFamily="18" charset="0"/>
            </a:endParaRPr>
          </a:p>
          <a:p>
            <a:pPr eaLnBrk="1" fontAlgn="t" hangingPunct="1"/>
            <a:endParaRPr lang="en-US" sz="1800">
              <a:latin typeface="Times New Roman" pitchFamily="18" charset="0"/>
              <a:cs typeface="Times New Roman" pitchFamily="18" charset="0"/>
            </a:endParaRPr>
          </a:p>
          <a:p>
            <a:pPr eaLnBrk="1" fontAlgn="t" hangingPunct="1"/>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92,500</a:t>
            </a:r>
            <a:endParaRPr lang="en-US" sz="300" b="1">
              <a:latin typeface="Times New Roman" pitchFamily="18" charset="0"/>
              <a:cs typeface="Times New Roman" pitchFamily="18" charset="0"/>
            </a:endParaRPr>
          </a:p>
          <a:p>
            <a:pPr eaLnBrk="1" fontAlgn="t" hangingPunct="1"/>
            <a:r>
              <a:rPr lang="en-US" sz="1800" b="1">
                <a:latin typeface="Times New Roman" pitchFamily="18" charset="0"/>
                <a:cs typeface="Times New Roman" pitchFamily="18" charset="0"/>
              </a:rPr>
              <a:t> 43,900</a:t>
            </a:r>
            <a:endParaRPr lang="en-US" sz="1800">
              <a:latin typeface="Times New Roman" pitchFamily="18" charset="0"/>
              <a:cs typeface="Times New Roman" pitchFamily="18" charset="0"/>
            </a:endParaRPr>
          </a:p>
          <a:p>
            <a:pPr eaLnBrk="1" fontAlgn="t" hangingPunct="1"/>
            <a:r>
              <a:rPr lang="en-US" sz="1800" b="1">
                <a:latin typeface="Times New Roman" pitchFamily="18" charset="0"/>
                <a:cs typeface="Times New Roman" pitchFamily="18" charset="0"/>
              </a:rPr>
              <a:t>   4,100</a:t>
            </a:r>
            <a:endParaRPr lang="en-US" sz="300" b="1">
              <a:latin typeface="Times New Roman" pitchFamily="18" charset="0"/>
              <a:cs typeface="Times New Roman" pitchFamily="18" charset="0"/>
            </a:endParaRPr>
          </a:p>
          <a:p>
            <a:pPr eaLnBrk="1" fontAlgn="t" hangingPunct="1"/>
            <a:endParaRPr lang="en-US" sz="300" b="1">
              <a:latin typeface="Times New Roman" pitchFamily="18" charset="0"/>
              <a:cs typeface="Times New Roman" pitchFamily="18" charset="0"/>
            </a:endParaRPr>
          </a:p>
          <a:p>
            <a:pPr eaLnBrk="1" fontAlgn="t" hangingPunct="1"/>
            <a:r>
              <a:rPr lang="en-US" sz="1800" b="1" u="sng">
                <a:latin typeface="Times New Roman" pitchFamily="18" charset="0"/>
                <a:cs typeface="Times New Roman" pitchFamily="18" charset="0"/>
              </a:rPr>
              <a:t>      400                  </a:t>
            </a:r>
            <a:endParaRPr lang="en-US" sz="1800" u="sng">
              <a:latin typeface="Times New Roman" pitchFamily="18" charset="0"/>
              <a:cs typeface="Times New Roman" pitchFamily="18" charset="0"/>
            </a:endParaRPr>
          </a:p>
          <a:p>
            <a:pPr eaLnBrk="1" fontAlgn="t" hangingPunct="1"/>
            <a:r>
              <a:rPr lang="en-US" sz="1800" b="1">
                <a:latin typeface="Times New Roman" pitchFamily="18" charset="0"/>
                <a:cs typeface="Times New Roman" pitchFamily="18" charset="0"/>
              </a:rPr>
              <a:t> 48,400      92,500 </a:t>
            </a:r>
          </a:p>
          <a:p>
            <a:pPr eaLnBrk="1" fontAlgn="t" hangingPunct="1"/>
            <a:endParaRPr lang="en-US" sz="300" b="1" u="sng">
              <a:latin typeface="Times New Roman" pitchFamily="18" charset="0"/>
              <a:cs typeface="Times New Roman" pitchFamily="18" charset="0"/>
            </a:endParaRPr>
          </a:p>
          <a:p>
            <a:pPr eaLnBrk="1" fontAlgn="t" hangingPunct="1"/>
            <a:r>
              <a:rPr lang="en-US" sz="1800" b="1" u="sng">
                <a:latin typeface="Times New Roman" pitchFamily="18" charset="0"/>
                <a:cs typeface="Times New Roman" pitchFamily="18" charset="0"/>
              </a:rPr>
              <a:t> 44,100                  </a:t>
            </a:r>
            <a:endParaRPr lang="en-US" sz="1800">
              <a:latin typeface="Times New Roman" pitchFamily="18" charset="0"/>
              <a:cs typeface="Times New Roman" pitchFamily="18" charset="0"/>
            </a:endParaRPr>
          </a:p>
          <a:p>
            <a:pPr eaLnBrk="1" fontAlgn="t" hangingPunct="1"/>
            <a:r>
              <a:rPr lang="en-US" sz="1800" b="1">
                <a:latin typeface="Times New Roman" pitchFamily="18" charset="0"/>
                <a:cs typeface="Times New Roman" pitchFamily="18" charset="0"/>
              </a:rPr>
              <a:t> </a:t>
            </a:r>
            <a:r>
              <a:rPr lang="en-US" sz="1800" b="1" u="sng">
                <a:latin typeface="Times New Roman" pitchFamily="18" charset="0"/>
                <a:cs typeface="Times New Roman" pitchFamily="18" charset="0"/>
              </a:rPr>
              <a:t>92,500</a:t>
            </a:r>
            <a:r>
              <a:rPr lang="en-US" sz="1800">
                <a:latin typeface="Times New Roman" pitchFamily="18" charset="0"/>
                <a:cs typeface="Times New Roman" pitchFamily="18" charset="0"/>
              </a:rPr>
              <a:t>  </a:t>
            </a:r>
            <a:r>
              <a:rPr lang="en-US" sz="1800" b="1">
                <a:latin typeface="Times New Roman" pitchFamily="18" charset="0"/>
                <a:cs typeface="Times New Roman" pitchFamily="18" charset="0"/>
              </a:rPr>
              <a:t>   </a:t>
            </a:r>
            <a:r>
              <a:rPr lang="en-US" sz="1800" b="1" u="sng">
                <a:latin typeface="Times New Roman" pitchFamily="18" charset="0"/>
                <a:cs typeface="Times New Roman" pitchFamily="18" charset="0"/>
              </a:rPr>
              <a:t>92,500</a:t>
            </a:r>
            <a:endParaRPr lang="en-US" sz="1800">
              <a:latin typeface="Times New Roman" pitchFamily="18" charset="0"/>
              <a:cs typeface="Times New Roman" pitchFamily="18" charset="0"/>
            </a:endParaRPr>
          </a:p>
          <a:p>
            <a:pPr eaLnBrk="1" hangingPunct="1"/>
            <a:endParaRPr lang="en-US" sz="1800">
              <a:latin typeface="Times New Roman" pitchFamily="18" charset="0"/>
              <a:cs typeface="Times New Roman" pitchFamily="18" charset="0"/>
            </a:endParaRPr>
          </a:p>
        </p:txBody>
      </p:sp>
      <p:sp>
        <p:nvSpPr>
          <p:cNvPr id="9" name="TextBox 8"/>
          <p:cNvSpPr txBox="1">
            <a:spLocks noChangeArrowheads="1"/>
          </p:cNvSpPr>
          <p:nvPr/>
        </p:nvSpPr>
        <p:spPr bwMode="auto">
          <a:xfrm>
            <a:off x="9072034" y="1700213"/>
            <a:ext cx="3119967"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t" hangingPunct="1"/>
            <a:r>
              <a:rPr lang="en-US" b="1">
                <a:latin typeface="Times New Roman" pitchFamily="18" charset="0"/>
                <a:cs typeface="Times New Roman" pitchFamily="18" charset="0"/>
              </a:rPr>
              <a:t>  13,000</a:t>
            </a:r>
            <a:endParaRPr lang="en-US">
              <a:latin typeface="Times New Roman" pitchFamily="18" charset="0"/>
              <a:cs typeface="Times New Roman" pitchFamily="18" charset="0"/>
            </a:endParaRPr>
          </a:p>
          <a:p>
            <a:pPr eaLnBrk="1" fontAlgn="t" hangingPunct="1"/>
            <a:r>
              <a:rPr lang="en-US" b="1">
                <a:latin typeface="Times New Roman" pitchFamily="18" charset="0"/>
                <a:cs typeface="Times New Roman" pitchFamily="18" charset="0"/>
              </a:rPr>
              <a:t>    2,600</a:t>
            </a:r>
            <a:endParaRPr lang="en-US">
              <a:latin typeface="Times New Roman" pitchFamily="18" charset="0"/>
              <a:cs typeface="Times New Roman" pitchFamily="18" charset="0"/>
            </a:endParaRPr>
          </a:p>
          <a:p>
            <a:pPr eaLnBrk="1" fontAlgn="t" hangingPunct="1"/>
            <a:r>
              <a:rPr lang="en-US" b="1">
                <a:latin typeface="Times New Roman" pitchFamily="18" charset="0"/>
                <a:cs typeface="Times New Roman" pitchFamily="18" charset="0"/>
              </a:rPr>
              <a:t>    1,000</a:t>
            </a:r>
            <a:endParaRPr lang="en-US">
              <a:latin typeface="Times New Roman" pitchFamily="18" charset="0"/>
              <a:cs typeface="Times New Roman" pitchFamily="18" charset="0"/>
            </a:endParaRPr>
          </a:p>
          <a:p>
            <a:pPr eaLnBrk="1" fontAlgn="t" hangingPunct="1"/>
            <a:r>
              <a:rPr lang="en-US" b="1">
                <a:latin typeface="Times New Roman" pitchFamily="18" charset="0"/>
                <a:cs typeface="Times New Roman" pitchFamily="18" charset="0"/>
              </a:rPr>
              <a:t>  66,500</a:t>
            </a:r>
            <a:endParaRPr lang="en-US">
              <a:latin typeface="Times New Roman" pitchFamily="18" charset="0"/>
              <a:cs typeface="Times New Roman" pitchFamily="18" charset="0"/>
            </a:endParaRPr>
          </a:p>
          <a:p>
            <a:pPr eaLnBrk="1" fontAlgn="t" hangingPunct="1"/>
            <a:r>
              <a:rPr lang="en-US" b="1">
                <a:latin typeface="Times New Roman" pitchFamily="18" charset="0"/>
                <a:cs typeface="Times New Roman" pitchFamily="18" charset="0"/>
              </a:rPr>
              <a:t>                  22,600</a:t>
            </a:r>
            <a:endParaRPr lang="en-US">
              <a:latin typeface="Times New Roman" pitchFamily="18" charset="0"/>
              <a:cs typeface="Times New Roman" pitchFamily="18" charset="0"/>
            </a:endParaRPr>
          </a:p>
          <a:p>
            <a:pPr eaLnBrk="1" fontAlgn="t" hangingPunct="1"/>
            <a:r>
              <a:rPr lang="en-US" b="1">
                <a:latin typeface="Times New Roman" pitchFamily="18" charset="0"/>
                <a:cs typeface="Times New Roman" pitchFamily="18" charset="0"/>
              </a:rPr>
              <a:t>                    3,200</a:t>
            </a:r>
            <a:endParaRPr lang="en-US">
              <a:latin typeface="Times New Roman" pitchFamily="18" charset="0"/>
              <a:cs typeface="Times New Roman" pitchFamily="18" charset="0"/>
            </a:endParaRPr>
          </a:p>
          <a:p>
            <a:pPr eaLnBrk="1" fontAlgn="t" hangingPunct="1"/>
            <a:r>
              <a:rPr lang="en-US" b="1">
                <a:latin typeface="Times New Roman" pitchFamily="18" charset="0"/>
                <a:cs typeface="Times New Roman" pitchFamily="18" charset="0"/>
              </a:rPr>
              <a:t>                    1,700</a:t>
            </a:r>
            <a:endParaRPr lang="en-US">
              <a:latin typeface="Times New Roman" pitchFamily="18" charset="0"/>
              <a:cs typeface="Times New Roman" pitchFamily="18" charset="0"/>
            </a:endParaRPr>
          </a:p>
          <a:p>
            <a:pPr eaLnBrk="1" fontAlgn="t" hangingPunct="1"/>
            <a:r>
              <a:rPr lang="en-US" b="1">
                <a:latin typeface="Times New Roman" pitchFamily="18" charset="0"/>
                <a:cs typeface="Times New Roman" pitchFamily="18" charset="0"/>
              </a:rPr>
              <a:t>                  11,500</a:t>
            </a:r>
            <a:endParaRPr lang="en-US">
              <a:latin typeface="Times New Roman" pitchFamily="18" charset="0"/>
              <a:cs typeface="Times New Roman" pitchFamily="18" charset="0"/>
            </a:endParaRPr>
          </a:p>
          <a:p>
            <a:pPr eaLnBrk="1" fontAlgn="t" hangingPunct="1"/>
            <a:r>
              <a:rPr lang="en-US" b="1">
                <a:latin typeface="Times New Roman" pitchFamily="18" charset="0"/>
                <a:cs typeface="Times New Roman" pitchFamily="18" charset="0"/>
              </a:rPr>
              <a:t>                  </a:t>
            </a:r>
            <a:endParaRPr lang="en-US">
              <a:latin typeface="Times New Roman" pitchFamily="18" charset="0"/>
              <a:cs typeface="Times New Roman" pitchFamily="18" charset="0"/>
            </a:endParaRPr>
          </a:p>
          <a:p>
            <a:pPr eaLnBrk="1" fontAlgn="t" hangingPunct="1"/>
            <a:endParaRPr lang="en-US">
              <a:latin typeface="Times New Roman" pitchFamily="18" charset="0"/>
              <a:cs typeface="Times New Roman" pitchFamily="18" charset="0"/>
            </a:endParaRPr>
          </a:p>
          <a:p>
            <a:pPr eaLnBrk="1" fontAlgn="t" hangingPunct="1"/>
            <a:endParaRPr lang="en-US">
              <a:latin typeface="Times New Roman" pitchFamily="18" charset="0"/>
              <a:cs typeface="Times New Roman" pitchFamily="18" charset="0"/>
            </a:endParaRPr>
          </a:p>
          <a:p>
            <a:pPr eaLnBrk="1" fontAlgn="t" hangingPunct="1"/>
            <a:r>
              <a:rPr lang="en-US" b="1" u="sng">
                <a:latin typeface="Times New Roman" pitchFamily="18" charset="0"/>
                <a:cs typeface="Times New Roman" pitchFamily="18" charset="0"/>
              </a:rPr>
              <a:t>                              </a:t>
            </a:r>
            <a:endParaRPr lang="en-US">
              <a:latin typeface="Times New Roman" pitchFamily="18" charset="0"/>
              <a:cs typeface="Times New Roman" pitchFamily="18" charset="0"/>
            </a:endParaRPr>
          </a:p>
          <a:p>
            <a:pPr eaLnBrk="1" fontAlgn="t" hangingPunct="1"/>
            <a:r>
              <a:rPr lang="en-US" b="1">
                <a:latin typeface="Times New Roman" pitchFamily="18" charset="0"/>
                <a:cs typeface="Times New Roman" pitchFamily="18" charset="0"/>
              </a:rPr>
              <a:t>83,100       39,000</a:t>
            </a:r>
          </a:p>
          <a:p>
            <a:pPr eaLnBrk="1" fontAlgn="t" hangingPunct="1"/>
            <a:r>
              <a:rPr lang="en-US" b="1" u="sng">
                <a:latin typeface="Times New Roman" pitchFamily="18" charset="0"/>
                <a:cs typeface="Times New Roman" pitchFamily="18" charset="0"/>
              </a:rPr>
              <a:t>                  44,100</a:t>
            </a:r>
            <a:endParaRPr lang="en-US">
              <a:latin typeface="Times New Roman" pitchFamily="18" charset="0"/>
              <a:cs typeface="Times New Roman" pitchFamily="18" charset="0"/>
            </a:endParaRPr>
          </a:p>
          <a:p>
            <a:pPr eaLnBrk="1" fontAlgn="t" hangingPunct="1"/>
            <a:r>
              <a:rPr lang="en-US" b="1" u="sng">
                <a:latin typeface="Times New Roman" pitchFamily="18" charset="0"/>
                <a:cs typeface="Times New Roman" pitchFamily="18" charset="0"/>
              </a:rPr>
              <a:t>  83,100     83,100</a:t>
            </a:r>
            <a:endParaRPr lang="en-US" u="sng">
              <a:latin typeface="Times New Roman" pitchFamily="18" charset="0"/>
              <a:cs typeface="Times New Roman" pitchFamily="18" charset="0"/>
            </a:endParaRPr>
          </a:p>
          <a:p>
            <a:pPr eaLnBrk="1" hangingPunct="1"/>
            <a:endParaRPr lang="en-US">
              <a:latin typeface="Times New Roman" pitchFamily="18" charset="0"/>
              <a:cs typeface="Times New Roman" pitchFamily="18" charset="0"/>
            </a:endParaRPr>
          </a:p>
        </p:txBody>
      </p:sp>
      <p:sp>
        <p:nvSpPr>
          <p:cNvPr id="10" name="Rounded Rectangle 9"/>
          <p:cNvSpPr/>
          <p:nvPr/>
        </p:nvSpPr>
        <p:spPr bwMode="auto">
          <a:xfrm>
            <a:off x="1" y="5661026"/>
            <a:ext cx="11857567" cy="358775"/>
          </a:xfrm>
          <a:prstGeom prst="roundRect">
            <a:avLst/>
          </a:prstGeom>
          <a:noFill/>
          <a:ln w="88900">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pic>
        <p:nvPicPr>
          <p:cNvPr id="8" name="Picture 7" descr="logo5.png"/>
          <p:cNvPicPr/>
          <p:nvPr/>
        </p:nvPicPr>
        <p:blipFill>
          <a:blip r:embed="rId3"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9887945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par>
                                <p:cTn id="18" presetID="6" presetClass="emph" presetSubtype="0" fill="hold" grpId="1" nodeType="withEffect">
                                  <p:stCondLst>
                                    <p:cond delay="0"/>
                                  </p:stCondLst>
                                  <p:childTnLst>
                                    <p:animScale>
                                      <p:cBhvr>
                                        <p:cTn id="19"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6"/>
          <p:cNvSpPr>
            <a:spLocks noGrp="1" noChangeArrowheads="1"/>
          </p:cNvSpPr>
          <p:nvPr>
            <p:ph idx="1"/>
          </p:nvPr>
        </p:nvSpPr>
        <p:spPr>
          <a:xfrm>
            <a:off x="609600" y="3429001"/>
            <a:ext cx="10972800" cy="442913"/>
          </a:xfrm>
        </p:spPr>
        <p:txBody>
          <a:bodyPr>
            <a:normAutofit fontScale="85000" lnSpcReduction="20000"/>
          </a:bodyPr>
          <a:lstStyle/>
          <a:p>
            <a:pPr algn="r" eaLnBrk="1" hangingPunct="1">
              <a:buFontTx/>
              <a:buNone/>
            </a:pPr>
            <a:r>
              <a:rPr lang="en-US" dirty="0" smtClean="0"/>
              <a:t>Use the worksheet to prepare financial statements</a:t>
            </a:r>
          </a:p>
        </p:txBody>
      </p:sp>
      <p:sp>
        <p:nvSpPr>
          <p:cNvPr id="16998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7119DE6C-68D3-4635-856B-3646D0B683A9}" type="slidenum">
              <a:rPr lang="en-US" sz="1000"/>
              <a:pPr eaLnBrk="1" hangingPunct="1"/>
              <a:t>19</a:t>
            </a:fld>
            <a:endParaRPr lang="en-US" sz="1000"/>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2</a:t>
            </a:r>
          </a:p>
        </p:txBody>
      </p:sp>
      <p:pic>
        <p:nvPicPr>
          <p:cNvPr id="5" name="Picture 4" descr="logo5.png"/>
          <p:cNvPicPr/>
          <p:nvPr/>
        </p:nvPicPr>
        <p:blipFill>
          <a:blip r:embed="rId4"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359604586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1365"/>
            <a:ext cx="12192000" cy="47064"/>
          </a:xfrm>
          <a:prstGeom prst="rect">
            <a:avLst/>
          </a:prstGeom>
          <a:solidFill>
            <a:srgbClr val="7F1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Subtitle 2"/>
          <p:cNvSpPr txBox="1">
            <a:spLocks/>
          </p:cNvSpPr>
          <p:nvPr/>
        </p:nvSpPr>
        <p:spPr>
          <a:xfrm>
            <a:off x="89724" y="239007"/>
            <a:ext cx="4833257" cy="680420"/>
          </a:xfrm>
          <a:prstGeom prst="rect">
            <a:avLst/>
          </a:prstGeom>
          <a:ln>
            <a:solidFill>
              <a:schemeClr val="tx1"/>
            </a:solidFill>
          </a:ln>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smtClean="0">
                <a:latin typeface="Arial" panose="020B0604020202020204" pitchFamily="34" charset="0"/>
                <a:cs typeface="Arial" panose="020B0604020202020204" pitchFamily="34" charset="0"/>
              </a:rPr>
              <a:t>Table Of Contents</a:t>
            </a:r>
            <a:endParaRPr lang="en-US" sz="2800" b="1"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nvPr>
        </p:nvGraphicFramePr>
        <p:xfrm>
          <a:off x="289234" y="982989"/>
          <a:ext cx="11613535" cy="4905881"/>
        </p:xfrm>
        <a:graphic>
          <a:graphicData uri="http://schemas.openxmlformats.org/drawingml/2006/table">
            <a:tbl>
              <a:tblPr firstRow="1" bandRow="1">
                <a:tableStyleId>{073A0DAA-6AF3-43AB-8588-CEC1D06C72B9}</a:tableStyleId>
              </a:tblPr>
              <a:tblGrid>
                <a:gridCol w="1609009">
                  <a:extLst>
                    <a:ext uri="{9D8B030D-6E8A-4147-A177-3AD203B41FA5}">
                      <a16:colId xmlns:a16="http://schemas.microsoft.com/office/drawing/2014/main" xmlns="" val="20000"/>
                    </a:ext>
                  </a:extLst>
                </a:gridCol>
                <a:gridCol w="7742357">
                  <a:extLst>
                    <a:ext uri="{9D8B030D-6E8A-4147-A177-3AD203B41FA5}">
                      <a16:colId xmlns:a16="http://schemas.microsoft.com/office/drawing/2014/main" xmlns="" val="20001"/>
                    </a:ext>
                  </a:extLst>
                </a:gridCol>
                <a:gridCol w="2262169">
                  <a:extLst>
                    <a:ext uri="{9D8B030D-6E8A-4147-A177-3AD203B41FA5}">
                      <a16:colId xmlns:a16="http://schemas.microsoft.com/office/drawing/2014/main" xmlns="" val="20002"/>
                    </a:ext>
                  </a:extLst>
                </a:gridCol>
              </a:tblGrid>
              <a:tr h="309322">
                <a:tc>
                  <a:txBody>
                    <a:bodyPr/>
                    <a:lstStyle/>
                    <a:p>
                      <a:r>
                        <a:rPr lang="en-US" sz="2200" dirty="0" smtClean="0"/>
                        <a:t>S.R#</a:t>
                      </a:r>
                      <a:endParaRPr lang="en-US" sz="2200" b="1" dirty="0">
                        <a:latin typeface="+mn-lt"/>
                        <a:cs typeface="Arial" pitchFamily="34" charset="0"/>
                      </a:endParaRPr>
                    </a:p>
                  </a:txBody>
                  <a:tcPr/>
                </a:tc>
                <a:tc>
                  <a:txBody>
                    <a:bodyPr/>
                    <a:lstStyle/>
                    <a:p>
                      <a:r>
                        <a:rPr lang="en-US" sz="2200" dirty="0" smtClean="0"/>
                        <a:t>Contents</a:t>
                      </a:r>
                      <a:endParaRPr lang="en-US" sz="2200" b="1" dirty="0">
                        <a:latin typeface="+mn-lt"/>
                        <a:cs typeface="Arial" pitchFamily="34" charset="0"/>
                      </a:endParaRPr>
                    </a:p>
                  </a:txBody>
                  <a:tcPr/>
                </a:tc>
                <a:tc>
                  <a:txBody>
                    <a:bodyPr/>
                    <a:lstStyle/>
                    <a:p>
                      <a:r>
                        <a:rPr lang="en-US" sz="2200" dirty="0" smtClean="0"/>
                        <a:t>Page #</a:t>
                      </a:r>
                      <a:endParaRPr lang="en-US" sz="2200" b="1" dirty="0">
                        <a:latin typeface="+mn-lt"/>
                        <a:cs typeface="Arial" pitchFamily="34" charset="0"/>
                      </a:endParaRPr>
                    </a:p>
                  </a:txBody>
                  <a:tcPr/>
                </a:tc>
                <a:extLst>
                  <a:ext uri="{0D108BD9-81ED-4DB2-BD59-A6C34878D82A}">
                    <a16:rowId xmlns:a16="http://schemas.microsoft.com/office/drawing/2014/main" xmlns="" val="10000"/>
                  </a:ext>
                </a:extLst>
              </a:tr>
              <a:tr h="501828">
                <a:tc>
                  <a:txBody>
                    <a:bodyPr/>
                    <a:lstStyle/>
                    <a:p>
                      <a:r>
                        <a:rPr lang="en-US" sz="2200" dirty="0" smtClean="0"/>
                        <a:t>1.</a:t>
                      </a:r>
                      <a:endParaRPr lang="en-US" sz="2200" b="1" dirty="0">
                        <a:latin typeface="+mn-lt"/>
                        <a:cs typeface="Arial" pitchFamily="34" charset="0"/>
                      </a:endParaRPr>
                    </a:p>
                  </a:txBody>
                  <a:tcPr/>
                </a:tc>
                <a:tc>
                  <a:txBody>
                    <a:bodyPr/>
                    <a:lstStyle/>
                    <a:p>
                      <a:pPr marL="0" indent="0" algn="l">
                        <a:buNone/>
                      </a:pPr>
                      <a:r>
                        <a:rPr lang="en-US" sz="2400" dirty="0" smtClean="0"/>
                        <a:t>Prepare an accounting worksheet</a:t>
                      </a:r>
                      <a:endParaRPr lang="en-US" sz="2200" b="1" dirty="0">
                        <a:cs typeface="Arial" pitchFamily="34" charset="0"/>
                      </a:endParaRPr>
                    </a:p>
                  </a:txBody>
                  <a:tcPr/>
                </a:tc>
                <a:tc>
                  <a:txBody>
                    <a:bodyPr/>
                    <a:lstStyle/>
                    <a:p>
                      <a:r>
                        <a:rPr lang="en-US" sz="2200" b="1" dirty="0" smtClean="0"/>
                        <a:t>9</a:t>
                      </a:r>
                      <a:endParaRPr lang="en-US" sz="2200" b="1" dirty="0"/>
                    </a:p>
                  </a:txBody>
                  <a:tcPr/>
                </a:tc>
                <a:extLst>
                  <a:ext uri="{0D108BD9-81ED-4DB2-BD59-A6C34878D82A}">
                    <a16:rowId xmlns:a16="http://schemas.microsoft.com/office/drawing/2014/main" xmlns="" val="10001"/>
                  </a:ext>
                </a:extLst>
              </a:tr>
              <a:tr h="433136">
                <a:tc>
                  <a:txBody>
                    <a:bodyPr/>
                    <a:lstStyle/>
                    <a:p>
                      <a:r>
                        <a:rPr lang="en-US" sz="2200" dirty="0" smtClean="0"/>
                        <a:t>2.</a:t>
                      </a:r>
                      <a:endParaRPr lang="en-US" sz="22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Use the worksheet to prepare financial statements</a:t>
                      </a:r>
                      <a:endParaRPr lang="en-US" sz="2200" b="1" dirty="0" smtClean="0"/>
                    </a:p>
                  </a:txBody>
                  <a:tcPr/>
                </a:tc>
                <a:tc>
                  <a:txBody>
                    <a:bodyPr/>
                    <a:lstStyle/>
                    <a:p>
                      <a:r>
                        <a:rPr lang="en-US" sz="2200" b="1" dirty="0" smtClean="0"/>
                        <a:t>19</a:t>
                      </a:r>
                      <a:endParaRPr lang="en-US" sz="2200" b="1" dirty="0"/>
                    </a:p>
                  </a:txBody>
                  <a:tcPr/>
                </a:tc>
                <a:extLst>
                  <a:ext uri="{0D108BD9-81ED-4DB2-BD59-A6C34878D82A}">
                    <a16:rowId xmlns:a16="http://schemas.microsoft.com/office/drawing/2014/main" xmlns="" val="10002"/>
                  </a:ext>
                </a:extLst>
              </a:tr>
              <a:tr h="481263">
                <a:tc>
                  <a:txBody>
                    <a:bodyPr/>
                    <a:lstStyle/>
                    <a:p>
                      <a:r>
                        <a:rPr lang="en-US" sz="2200" dirty="0" smtClean="0"/>
                        <a:t>3.</a:t>
                      </a:r>
                      <a:endParaRPr lang="en-US" sz="2200" b="1" dirty="0" smtClean="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Close the revenue, expense, and drawing accounts</a:t>
                      </a:r>
                      <a:endParaRPr lang="en-US" sz="2200" b="1" dirty="0" smtClean="0"/>
                    </a:p>
                  </a:txBody>
                  <a:tcPr/>
                </a:tc>
                <a:tc>
                  <a:txBody>
                    <a:bodyPr/>
                    <a:lstStyle/>
                    <a:p>
                      <a:r>
                        <a:rPr lang="en-US" sz="2200" b="1" dirty="0" smtClean="0"/>
                        <a:t>26</a:t>
                      </a:r>
                      <a:endParaRPr lang="en-US" sz="2200" b="1" dirty="0"/>
                    </a:p>
                  </a:txBody>
                  <a:tcPr/>
                </a:tc>
                <a:extLst>
                  <a:ext uri="{0D108BD9-81ED-4DB2-BD59-A6C34878D82A}">
                    <a16:rowId xmlns:a16="http://schemas.microsoft.com/office/drawing/2014/main" xmlns="" val="10003"/>
                  </a:ext>
                </a:extLst>
              </a:tr>
              <a:tr h="467631">
                <a:tc>
                  <a:txBody>
                    <a:bodyPr/>
                    <a:lstStyle/>
                    <a:p>
                      <a:r>
                        <a:rPr lang="en-US" sz="2200" dirty="0" smtClean="0"/>
                        <a:t>4.</a:t>
                      </a:r>
                      <a:endParaRPr lang="en-US" sz="22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Prepare post-closing trial balance</a:t>
                      </a:r>
                      <a:endParaRPr lang="en-US" sz="2200" b="1" dirty="0" smtClean="0"/>
                    </a:p>
                  </a:txBody>
                  <a:tcPr/>
                </a:tc>
                <a:tc>
                  <a:txBody>
                    <a:bodyPr/>
                    <a:lstStyle/>
                    <a:p>
                      <a:r>
                        <a:rPr lang="en-US" sz="2200" b="1" dirty="0" smtClean="0"/>
                        <a:t>34</a:t>
                      </a:r>
                      <a:endParaRPr lang="en-US" sz="2200" b="1" dirty="0"/>
                    </a:p>
                  </a:txBody>
                  <a:tcPr/>
                </a:tc>
                <a:extLst>
                  <a:ext uri="{0D108BD9-81ED-4DB2-BD59-A6C34878D82A}">
                    <a16:rowId xmlns:a16="http://schemas.microsoft.com/office/drawing/2014/main" xmlns="" val="10004"/>
                  </a:ext>
                </a:extLst>
              </a:tr>
              <a:tr h="454793">
                <a:tc>
                  <a:txBody>
                    <a:bodyPr/>
                    <a:lstStyle/>
                    <a:p>
                      <a:r>
                        <a:rPr lang="en-US" sz="2200" dirty="0" smtClean="0"/>
                        <a:t>5.</a:t>
                      </a:r>
                      <a:endParaRPr lang="en-US" sz="2200" b="1" dirty="0">
                        <a:latin typeface="+mn-lt"/>
                        <a:cs typeface="Arial" pitchFamily="34" charset="0"/>
                      </a:endParaRPr>
                    </a:p>
                  </a:txBody>
                  <a:tcPr/>
                </a:tc>
                <a:tc>
                  <a:txBody>
                    <a:bodyPr/>
                    <a:lstStyle/>
                    <a:p>
                      <a:pPr algn="ctr" eaLnBrk="1" hangingPunct="1">
                        <a:buFontTx/>
                        <a:buNone/>
                      </a:pPr>
                      <a:r>
                        <a:rPr lang="en-US" sz="2400" dirty="0" smtClean="0"/>
                        <a:t>Classify assets and liabilities as </a:t>
                      </a:r>
                    </a:p>
                    <a:p>
                      <a:pPr algn="ctr" eaLnBrk="1" hangingPunct="1">
                        <a:buFontTx/>
                        <a:buNone/>
                      </a:pPr>
                      <a:r>
                        <a:rPr lang="en-US" sz="2400" dirty="0" smtClean="0"/>
                        <a:t>current or long-term</a:t>
                      </a:r>
                      <a:endParaRPr lang="en-US" sz="2200" b="1" kern="1200" dirty="0" smtClean="0">
                        <a:solidFill>
                          <a:schemeClr val="dk1"/>
                        </a:solidFill>
                        <a:latin typeface="+mn-lt"/>
                        <a:ea typeface="+mn-ea"/>
                        <a:cs typeface="Arial" pitchFamily="34" charset="0"/>
                      </a:endParaRPr>
                    </a:p>
                  </a:txBody>
                  <a:tcPr/>
                </a:tc>
                <a:tc>
                  <a:txBody>
                    <a:bodyPr/>
                    <a:lstStyle/>
                    <a:p>
                      <a:r>
                        <a:rPr lang="en-US" sz="2200" b="1" dirty="0" smtClean="0"/>
                        <a:t>38</a:t>
                      </a:r>
                      <a:endParaRPr lang="en-US" sz="2200" b="1" dirty="0"/>
                    </a:p>
                  </a:txBody>
                  <a:tcPr/>
                </a:tc>
                <a:extLst>
                  <a:ext uri="{0D108BD9-81ED-4DB2-BD59-A6C34878D82A}">
                    <a16:rowId xmlns:a16="http://schemas.microsoft.com/office/drawing/2014/main" xmlns="" val="10005"/>
                  </a:ext>
                </a:extLst>
              </a:tr>
              <a:tr h="454793">
                <a:tc>
                  <a:txBody>
                    <a:bodyPr/>
                    <a:lstStyle/>
                    <a:p>
                      <a:r>
                        <a:rPr lang="en-US" sz="2200" dirty="0" smtClean="0"/>
                        <a:t>6.</a:t>
                      </a:r>
                      <a:endParaRPr lang="en-US" sz="2200" b="1" dirty="0">
                        <a:latin typeface="+mn-lt"/>
                        <a:cs typeface="Arial" pitchFamily="34" charset="0"/>
                      </a:endParaRPr>
                    </a:p>
                  </a:txBody>
                  <a:tcPr/>
                </a:tc>
                <a:tc>
                  <a:txBody>
                    <a:bodyPr/>
                    <a:lstStyle/>
                    <a:p>
                      <a:pPr algn="ctr" eaLnBrk="1" hangingPunct="1">
                        <a:buFontTx/>
                        <a:buNone/>
                      </a:pPr>
                      <a:r>
                        <a:rPr lang="en-US" sz="2400" dirty="0" smtClean="0"/>
                        <a:t>Use the current ratio and the debt ratio</a:t>
                      </a:r>
                    </a:p>
                    <a:p>
                      <a:pPr algn="ctr" eaLnBrk="1" hangingPunct="1">
                        <a:buFontTx/>
                        <a:buNone/>
                      </a:pPr>
                      <a:r>
                        <a:rPr lang="en-US" sz="2400" dirty="0" smtClean="0"/>
                        <a:t> to evaluate a company</a:t>
                      </a:r>
                      <a:endParaRPr lang="en-US" sz="2200" b="1" dirty="0"/>
                    </a:p>
                  </a:txBody>
                  <a:tcPr/>
                </a:tc>
                <a:tc>
                  <a:txBody>
                    <a:bodyPr/>
                    <a:lstStyle/>
                    <a:p>
                      <a:r>
                        <a:rPr lang="en-US" sz="2200" b="1" dirty="0" smtClean="0"/>
                        <a:t>48</a:t>
                      </a:r>
                      <a:endParaRPr lang="en-US" sz="2200" b="1" dirty="0"/>
                    </a:p>
                  </a:txBody>
                  <a:tcPr/>
                </a:tc>
                <a:extLst>
                  <a:ext uri="{0D108BD9-81ED-4DB2-BD59-A6C34878D82A}">
                    <a16:rowId xmlns:a16="http://schemas.microsoft.com/office/drawing/2014/main" xmlns="" val="10006"/>
                  </a:ext>
                </a:extLst>
              </a:tr>
              <a:tr h="490888">
                <a:tc>
                  <a:txBody>
                    <a:bodyPr/>
                    <a:lstStyle/>
                    <a:p>
                      <a:r>
                        <a:rPr lang="en-US" sz="2200" dirty="0" smtClean="0"/>
                        <a:t>7.</a:t>
                      </a:r>
                      <a:endParaRPr lang="en-US" sz="2200" b="1" dirty="0">
                        <a:latin typeface="+mn-lt"/>
                        <a:cs typeface="Arial" pitchFamily="34" charset="0"/>
                      </a:endParaRPr>
                    </a:p>
                  </a:txBody>
                  <a:tcPr/>
                </a:tc>
                <a:tc>
                  <a:txBody>
                    <a:bodyPr/>
                    <a:lstStyle/>
                    <a:p>
                      <a:r>
                        <a:rPr lang="en-US" sz="2400" dirty="0" smtClean="0">
                          <a:ea typeface="+mn-ea"/>
                        </a:rPr>
                        <a:t>Chapter 4 Summary</a:t>
                      </a:r>
                      <a:endParaRPr lang="en-US" sz="2200" b="1" dirty="0"/>
                    </a:p>
                  </a:txBody>
                  <a:tcPr/>
                </a:tc>
                <a:tc>
                  <a:txBody>
                    <a:bodyPr/>
                    <a:lstStyle/>
                    <a:p>
                      <a:r>
                        <a:rPr lang="en-US" sz="2200" b="1" dirty="0" smtClean="0"/>
                        <a:t>53</a:t>
                      </a:r>
                      <a:endParaRPr lang="en-US" sz="2200" b="1" dirty="0"/>
                    </a:p>
                  </a:txBody>
                  <a:tcPr/>
                </a:tc>
                <a:extLst>
                  <a:ext uri="{0D108BD9-81ED-4DB2-BD59-A6C34878D82A}">
                    <a16:rowId xmlns:a16="http://schemas.microsoft.com/office/drawing/2014/main" xmlns="" val="10007"/>
                  </a:ext>
                </a:extLst>
              </a:tr>
              <a:tr h="434431">
                <a:tc>
                  <a:txBody>
                    <a:bodyPr/>
                    <a:lstStyle/>
                    <a:p>
                      <a:r>
                        <a:rPr lang="en-US" sz="2200" dirty="0" smtClean="0"/>
                        <a:t>8.</a:t>
                      </a:r>
                      <a:endParaRPr lang="en-US" sz="2200" b="1" dirty="0">
                        <a:latin typeface="+mn-lt"/>
                        <a:cs typeface="Arial" pitchFamily="34" charset="0"/>
                      </a:endParaRPr>
                    </a:p>
                  </a:txBody>
                  <a:tcPr/>
                </a:tc>
                <a:tc>
                  <a:txBody>
                    <a:bodyPr/>
                    <a:lstStyle/>
                    <a:p>
                      <a:r>
                        <a:rPr lang="en-US" sz="2200" dirty="0" smtClean="0"/>
                        <a:t>Reference </a:t>
                      </a:r>
                      <a:endParaRPr lang="en-US" sz="2200" b="1" dirty="0"/>
                    </a:p>
                  </a:txBody>
                  <a:tcPr/>
                </a:tc>
                <a:tc>
                  <a:txBody>
                    <a:bodyPr/>
                    <a:lstStyle/>
                    <a:p>
                      <a:r>
                        <a:rPr lang="en-US" sz="2200" b="1" dirty="0" smtClean="0"/>
                        <a:t>59</a:t>
                      </a:r>
                      <a:endParaRPr lang="en-US" sz="2200" b="1" dirty="0"/>
                    </a:p>
                  </a:txBody>
                  <a:tcPr/>
                </a:tc>
                <a:extLst>
                  <a:ext uri="{0D108BD9-81ED-4DB2-BD59-A6C34878D82A}">
                    <a16:rowId xmlns:a16="http://schemas.microsoft.com/office/drawing/2014/main" xmlns="" val="10008"/>
                  </a:ext>
                </a:extLst>
              </a:tr>
            </a:tbl>
          </a:graphicData>
        </a:graphic>
      </p:graphicFrame>
      <p:pic>
        <p:nvPicPr>
          <p:cNvPr id="6" name="Picture 5" descr="logo5.png"/>
          <p:cNvPicPr/>
          <p:nvPr/>
        </p:nvPicPr>
        <p:blipFill>
          <a:blip r:embed="rId3" cstate="print"/>
          <a:stretch>
            <a:fillRect/>
          </a:stretch>
        </p:blipFill>
        <p:spPr>
          <a:xfrm>
            <a:off x="10476411" y="245166"/>
            <a:ext cx="1715588" cy="551668"/>
          </a:xfrm>
          <a:prstGeom prst="rect">
            <a:avLst/>
          </a:prstGeom>
        </p:spPr>
      </p:pic>
    </p:spTree>
    <p:extLst>
      <p:ext uri="{BB962C8B-B14F-4D97-AF65-F5344CB8AC3E}">
        <p14:creationId xmlns:p14="http://schemas.microsoft.com/office/powerpoint/2010/main" val="562299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normAutofit fontScale="90000"/>
          </a:bodyPr>
          <a:lstStyle/>
          <a:p>
            <a:pPr eaLnBrk="1" hangingPunct="1">
              <a:defRPr/>
            </a:pPr>
            <a:r>
              <a:rPr smtClean="0">
                <a:ea typeface="+mn-ea"/>
              </a:rPr>
              <a:t>Preparing Financial Statements from a Worksheet</a:t>
            </a:r>
            <a:endParaRPr>
              <a:ea typeface="+mn-ea"/>
            </a:endParaRPr>
          </a:p>
        </p:txBody>
      </p:sp>
      <p:sp>
        <p:nvSpPr>
          <p:cNvPr id="171011" name="Content Placeholder 1"/>
          <p:cNvSpPr>
            <a:spLocks noGrp="1"/>
          </p:cNvSpPr>
          <p:nvPr>
            <p:ph idx="1"/>
          </p:nvPr>
        </p:nvSpPr>
        <p:spPr>
          <a:xfrm>
            <a:off x="431800" y="1484314"/>
            <a:ext cx="11176000" cy="4573587"/>
          </a:xfrm>
        </p:spPr>
        <p:txBody>
          <a:bodyPr/>
          <a:lstStyle/>
          <a:p>
            <a:pPr eaLnBrk="1" hangingPunct="1"/>
            <a:r>
              <a:rPr lang="en-US" smtClean="0"/>
              <a:t>The worksheet contains the financial statement data.</a:t>
            </a:r>
          </a:p>
          <a:p>
            <a:pPr lvl="1" eaLnBrk="1" hangingPunct="1"/>
            <a:r>
              <a:rPr lang="en-US" smtClean="0"/>
              <a:t>Income statement column equals the income statement</a:t>
            </a:r>
          </a:p>
          <a:p>
            <a:pPr lvl="1" eaLnBrk="1" hangingPunct="1"/>
            <a:r>
              <a:rPr lang="en-US" smtClean="0"/>
              <a:t>The Net income total is for our statement of owner’s equity</a:t>
            </a:r>
          </a:p>
          <a:p>
            <a:pPr lvl="2" eaLnBrk="1" hangingPunct="1"/>
            <a:r>
              <a:rPr lang="en-US" smtClean="0"/>
              <a:t>Connects the Net income to the balance sheet</a:t>
            </a:r>
          </a:p>
          <a:p>
            <a:pPr lvl="1" eaLnBrk="1" hangingPunct="1"/>
            <a:r>
              <a:rPr lang="en-US" smtClean="0"/>
              <a:t>Balance sheet column equals the balance sheet</a:t>
            </a:r>
          </a:p>
          <a:p>
            <a:pPr eaLnBrk="1" hangingPunct="1"/>
            <a:r>
              <a:rPr lang="en-US" smtClean="0"/>
              <a:t>Worksheet is an internal document</a:t>
            </a:r>
          </a:p>
          <a:p>
            <a:pPr eaLnBrk="1" hangingPunct="1"/>
            <a:r>
              <a:rPr lang="en-US" smtClean="0"/>
              <a:t>Financial statements are for external users</a:t>
            </a:r>
          </a:p>
        </p:txBody>
      </p:sp>
      <p:sp>
        <p:nvSpPr>
          <p:cNvPr id="171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BF81017A-B7F0-47A3-A803-9D1088C1F021}" type="slidenum">
              <a:rPr lang="en-US" sz="1000"/>
              <a:pPr eaLnBrk="1" hangingPunct="1"/>
              <a:t>20</a:t>
            </a:fld>
            <a:endParaRPr lang="en-US" sz="1000"/>
          </a:p>
        </p:txBody>
      </p:sp>
      <p:pic>
        <p:nvPicPr>
          <p:cNvPr id="5" name="Picture 4"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278345805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Box 4"/>
          <p:cNvSpPr txBox="1">
            <a:spLocks noChangeArrowheads="1"/>
          </p:cNvSpPr>
          <p:nvPr/>
        </p:nvSpPr>
        <p:spPr bwMode="auto">
          <a:xfrm>
            <a:off x="5712885" y="981075"/>
            <a:ext cx="575944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Compare the balances here with the Income Statement appearing next.</a:t>
            </a:r>
          </a:p>
        </p:txBody>
      </p:sp>
      <p:sp>
        <p:nvSpPr>
          <p:cNvPr id="1720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CD61F4BE-D4D8-4926-BA78-A278F664E1D7}" type="slidenum">
              <a:rPr lang="en-US" sz="1000"/>
              <a:pPr eaLnBrk="1" hangingPunct="1"/>
              <a:t>21</a:t>
            </a:fld>
            <a:endParaRPr lang="en-US" sz="1000"/>
          </a:p>
        </p:txBody>
      </p:sp>
      <p:sp>
        <p:nvSpPr>
          <p:cNvPr id="4" name="TextBox 3"/>
          <p:cNvSpPr txBox="1">
            <a:spLocks noChangeArrowheads="1"/>
          </p:cNvSpPr>
          <p:nvPr/>
        </p:nvSpPr>
        <p:spPr bwMode="auto">
          <a:xfrm>
            <a:off x="7344833" y="4149726"/>
            <a:ext cx="4607984"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Income Statement</a:t>
            </a:r>
          </a:p>
        </p:txBody>
      </p:sp>
      <p:pic>
        <p:nvPicPr>
          <p:cNvPr id="172037" name="Picture 1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96534" y="211138"/>
            <a:ext cx="3481917" cy="636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38" name="Picture 13" descr="accounts_001.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4434" y="260351"/>
            <a:ext cx="3308351" cy="636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9" name="TextBox 2"/>
          <p:cNvSpPr txBox="1">
            <a:spLocks noChangeArrowheads="1"/>
          </p:cNvSpPr>
          <p:nvPr/>
        </p:nvSpPr>
        <p:spPr bwMode="auto">
          <a:xfrm>
            <a:off x="334434" y="260351"/>
            <a:ext cx="3304117" cy="461963"/>
          </a:xfrm>
          <a:prstGeom prst="rect">
            <a:avLst/>
          </a:prstGeom>
          <a:solidFill>
            <a:srgbClr val="D7E4B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Worksheet</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62351" y="49214"/>
            <a:ext cx="8519583"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logo5.png"/>
          <p:cNvPicPr/>
          <p:nvPr/>
        </p:nvPicPr>
        <p:blipFill>
          <a:blip r:embed="rId7"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492469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8D570D42-5244-4D16-9FBF-C8BCBC89FE8A}" type="slidenum">
              <a:rPr lang="en-US" sz="1000"/>
              <a:pPr eaLnBrk="1" hangingPunct="1"/>
              <a:t>22</a:t>
            </a:fld>
            <a:endParaRPr lang="en-US" sz="1000"/>
          </a:p>
        </p:txBody>
      </p:sp>
      <p:sp>
        <p:nvSpPr>
          <p:cNvPr id="8" name="Title 2"/>
          <p:cNvSpPr txBox="1">
            <a:spLocks/>
          </p:cNvSpPr>
          <p:nvPr>
            <p:custDataLst>
              <p:tags r:id="rId2"/>
            </p:custDataLst>
          </p:nvPr>
        </p:nvSpPr>
        <p:spPr>
          <a:xfrm>
            <a:off x="508000" y="230188"/>
            <a:ext cx="11176000" cy="966564"/>
          </a:xfrm>
          <a:prstGeom prst="rect">
            <a:avLst/>
          </a:prstGeom>
        </p:spPr>
        <p:txBody>
          <a:bodyPr>
            <a:normAutofit fontScale="97500"/>
          </a:bodyPr>
          <a:lstStyle>
            <a:lvl1pPr algn="l" defTabSz="912813" rtl="0" eaLnBrk="1" fontAlgn="base" hangingPunct="1">
              <a:lnSpc>
                <a:spcPct val="90000"/>
              </a:lnSpc>
              <a:spcBef>
                <a:spcPct val="0"/>
              </a:spcBef>
              <a:spcAft>
                <a:spcPct val="0"/>
              </a:spcAft>
              <a:defRPr lang="en-US" sz="4800" kern="1200" spc="-150" dirty="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Times New Roman" pitchFamily="18" charset="0"/>
                <a:ea typeface="+mn-ea"/>
                <a:cs typeface="Times New Roman" pitchFamily="18" charset="0"/>
              </a:defRPr>
            </a:lvl1pPr>
            <a:lvl2pPr algn="l" defTabSz="912813" rtl="0" eaLnBrk="1" fontAlgn="base" hangingPunct="1">
              <a:lnSpc>
                <a:spcPct val="90000"/>
              </a:lnSpc>
              <a:spcBef>
                <a:spcPct val="0"/>
              </a:spcBef>
              <a:spcAft>
                <a:spcPct val="0"/>
              </a:spcAft>
              <a:defRPr sz="4800">
                <a:solidFill>
                  <a:schemeClr val="tx1"/>
                </a:solidFill>
                <a:latin typeface="Times New Roman" pitchFamily="18" charset="0"/>
                <a:cs typeface="Times New Roman" pitchFamily="18" charset="0"/>
              </a:defRPr>
            </a:lvl2pPr>
            <a:lvl3pPr algn="l" defTabSz="912813" rtl="0" eaLnBrk="1" fontAlgn="base" hangingPunct="1">
              <a:lnSpc>
                <a:spcPct val="90000"/>
              </a:lnSpc>
              <a:spcBef>
                <a:spcPct val="0"/>
              </a:spcBef>
              <a:spcAft>
                <a:spcPct val="0"/>
              </a:spcAft>
              <a:defRPr sz="4800">
                <a:solidFill>
                  <a:schemeClr val="tx1"/>
                </a:solidFill>
                <a:latin typeface="Times New Roman" pitchFamily="18" charset="0"/>
                <a:cs typeface="Times New Roman" pitchFamily="18" charset="0"/>
              </a:defRPr>
            </a:lvl3pPr>
            <a:lvl4pPr algn="l" defTabSz="912813" rtl="0" eaLnBrk="1" fontAlgn="base" hangingPunct="1">
              <a:lnSpc>
                <a:spcPct val="90000"/>
              </a:lnSpc>
              <a:spcBef>
                <a:spcPct val="0"/>
              </a:spcBef>
              <a:spcAft>
                <a:spcPct val="0"/>
              </a:spcAft>
              <a:defRPr sz="4800">
                <a:solidFill>
                  <a:schemeClr val="tx1"/>
                </a:solidFill>
                <a:latin typeface="Times New Roman" pitchFamily="18" charset="0"/>
                <a:cs typeface="Times New Roman" pitchFamily="18" charset="0"/>
              </a:defRPr>
            </a:lvl4pPr>
            <a:lvl5pPr algn="l" defTabSz="912813" rtl="0" eaLnBrk="1" fontAlgn="base" hangingPunct="1">
              <a:lnSpc>
                <a:spcPct val="90000"/>
              </a:lnSpc>
              <a:spcBef>
                <a:spcPct val="0"/>
              </a:spcBef>
              <a:spcAft>
                <a:spcPct val="0"/>
              </a:spcAft>
              <a:defRPr sz="4800">
                <a:solidFill>
                  <a:schemeClr val="tx1"/>
                </a:solidFill>
                <a:latin typeface="Times New Roman" pitchFamily="18" charset="0"/>
                <a:cs typeface="Times New Roman" pitchFamily="18" charset="0"/>
              </a:defRPr>
            </a:lvl5pPr>
            <a:lvl6pPr marL="457200" algn="l" defTabSz="912813" rtl="0" eaLnBrk="1" fontAlgn="base" hangingPunct="1">
              <a:lnSpc>
                <a:spcPct val="90000"/>
              </a:lnSpc>
              <a:spcBef>
                <a:spcPct val="0"/>
              </a:spcBef>
              <a:spcAft>
                <a:spcPct val="0"/>
              </a:spcAft>
              <a:defRPr sz="4800">
                <a:solidFill>
                  <a:schemeClr val="tx1"/>
                </a:solidFill>
                <a:latin typeface="Calibri" pitchFamily="34" charset="0"/>
                <a:cs typeface="Arial" pitchFamily="34" charset="0"/>
              </a:defRPr>
            </a:lvl6pPr>
            <a:lvl7pPr marL="914400" algn="l" defTabSz="912813" rtl="0" eaLnBrk="1" fontAlgn="base" hangingPunct="1">
              <a:lnSpc>
                <a:spcPct val="90000"/>
              </a:lnSpc>
              <a:spcBef>
                <a:spcPct val="0"/>
              </a:spcBef>
              <a:spcAft>
                <a:spcPct val="0"/>
              </a:spcAft>
              <a:defRPr sz="4800">
                <a:solidFill>
                  <a:schemeClr val="tx1"/>
                </a:solidFill>
                <a:latin typeface="Calibri" pitchFamily="34" charset="0"/>
                <a:cs typeface="Arial" pitchFamily="34" charset="0"/>
              </a:defRPr>
            </a:lvl7pPr>
            <a:lvl8pPr marL="1371600" algn="l" defTabSz="912813" rtl="0" eaLnBrk="1" fontAlgn="base" hangingPunct="1">
              <a:lnSpc>
                <a:spcPct val="90000"/>
              </a:lnSpc>
              <a:spcBef>
                <a:spcPct val="0"/>
              </a:spcBef>
              <a:spcAft>
                <a:spcPct val="0"/>
              </a:spcAft>
              <a:defRPr sz="4800">
                <a:solidFill>
                  <a:schemeClr val="tx1"/>
                </a:solidFill>
                <a:latin typeface="Calibri" pitchFamily="34" charset="0"/>
                <a:cs typeface="Arial" pitchFamily="34" charset="0"/>
              </a:defRPr>
            </a:lvl8pPr>
            <a:lvl9pPr marL="1828800" algn="l" defTabSz="912813" rtl="0" eaLnBrk="1" fontAlgn="base" hangingPunct="1">
              <a:lnSpc>
                <a:spcPct val="90000"/>
              </a:lnSpc>
              <a:spcBef>
                <a:spcPct val="0"/>
              </a:spcBef>
              <a:spcAft>
                <a:spcPct val="0"/>
              </a:spcAft>
              <a:defRPr sz="4800">
                <a:solidFill>
                  <a:schemeClr val="tx1"/>
                </a:solidFill>
                <a:latin typeface="Calibri" pitchFamily="34" charset="0"/>
                <a:cs typeface="Arial" pitchFamily="34" charset="0"/>
              </a:defRPr>
            </a:lvl9pPr>
          </a:lstStyle>
          <a:p>
            <a:pPr>
              <a:defRPr/>
            </a:pPr>
            <a:r>
              <a:rPr smtClean="0"/>
              <a:t>Preparing Financial Statements</a:t>
            </a:r>
            <a:endParaRPr/>
          </a:p>
        </p:txBody>
      </p:sp>
      <p:sp>
        <p:nvSpPr>
          <p:cNvPr id="11" name="Content Placeholder 1"/>
          <p:cNvSpPr txBox="1">
            <a:spLocks/>
          </p:cNvSpPr>
          <p:nvPr/>
        </p:nvSpPr>
        <p:spPr bwMode="auto">
          <a:xfrm>
            <a:off x="264584" y="1052514"/>
            <a:ext cx="11176000" cy="228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96875" indent="-396875" defTabSz="912813" eaLnBrk="0" hangingPunct="0">
              <a:defRPr sz="2000">
                <a:solidFill>
                  <a:schemeClr val="tx1"/>
                </a:solidFill>
                <a:latin typeface="Arial" pitchFamily="34" charset="0"/>
                <a:cs typeface="Arial" pitchFamily="34" charset="0"/>
              </a:defRPr>
            </a:lvl1pPr>
            <a:lvl2pPr marL="742950" indent="-285750" defTabSz="912813" eaLnBrk="0" hangingPunct="0">
              <a:defRPr sz="2000">
                <a:solidFill>
                  <a:schemeClr val="tx1"/>
                </a:solidFill>
                <a:latin typeface="Arial" pitchFamily="34" charset="0"/>
                <a:cs typeface="Arial" pitchFamily="34" charset="0"/>
              </a:defRPr>
            </a:lvl2pPr>
            <a:lvl3pPr marL="1143000" indent="-228600" defTabSz="912813" eaLnBrk="0" hangingPunct="0">
              <a:defRPr sz="2000">
                <a:solidFill>
                  <a:schemeClr val="tx1"/>
                </a:solidFill>
                <a:latin typeface="Arial" pitchFamily="34" charset="0"/>
                <a:cs typeface="Arial" pitchFamily="34" charset="0"/>
              </a:defRPr>
            </a:lvl3pPr>
            <a:lvl4pPr marL="1600200" indent="-228600" defTabSz="912813" eaLnBrk="0" hangingPunct="0">
              <a:defRPr sz="2000">
                <a:solidFill>
                  <a:schemeClr val="tx1"/>
                </a:solidFill>
                <a:latin typeface="Arial" pitchFamily="34" charset="0"/>
                <a:cs typeface="Arial" pitchFamily="34" charset="0"/>
              </a:defRPr>
            </a:lvl4pPr>
            <a:lvl5pPr marL="2057400" indent="-228600" defTabSz="912813" eaLnBrk="0" hangingPunct="0">
              <a:defRPr sz="2000">
                <a:solidFill>
                  <a:schemeClr val="tx1"/>
                </a:solidFill>
                <a:latin typeface="Arial" pitchFamily="34" charset="0"/>
                <a:cs typeface="Arial" pitchFamily="34" charset="0"/>
              </a:defRPr>
            </a:lvl5pPr>
            <a:lvl6pPr marL="2514600" indent="-228600" defTabSz="912813"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912813"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912813"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912813"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lnSpc>
                <a:spcPct val="90000"/>
              </a:lnSpc>
              <a:spcBef>
                <a:spcPct val="20000"/>
              </a:spcBef>
              <a:buFontTx/>
              <a:buBlip>
                <a:blip r:embed="rId5"/>
              </a:buBlip>
            </a:pPr>
            <a:r>
              <a:rPr lang="en-US" sz="2400">
                <a:latin typeface="Times New Roman" pitchFamily="18" charset="0"/>
                <a:cs typeface="Times New Roman" pitchFamily="18" charset="0"/>
              </a:rPr>
              <a:t>Beginning capital is found in the balance sheet columns, along with Drawing</a:t>
            </a:r>
          </a:p>
          <a:p>
            <a:pPr eaLnBrk="1" hangingPunct="1">
              <a:lnSpc>
                <a:spcPct val="90000"/>
              </a:lnSpc>
              <a:spcBef>
                <a:spcPct val="20000"/>
              </a:spcBef>
              <a:buFontTx/>
              <a:buBlip>
                <a:blip r:embed="rId5"/>
              </a:buBlip>
            </a:pPr>
            <a:r>
              <a:rPr lang="en-US" sz="2400">
                <a:latin typeface="Times New Roman" pitchFamily="18" charset="0"/>
                <a:cs typeface="Times New Roman" pitchFamily="18" charset="0"/>
              </a:rPr>
              <a:t>Net income is found in the income statement columns</a:t>
            </a:r>
          </a:p>
          <a:p>
            <a:pPr eaLnBrk="1" hangingPunct="1">
              <a:lnSpc>
                <a:spcPct val="90000"/>
              </a:lnSpc>
              <a:spcBef>
                <a:spcPct val="20000"/>
              </a:spcBef>
              <a:buFontTx/>
              <a:buBlip>
                <a:blip r:embed="rId5"/>
              </a:buBlip>
            </a:pPr>
            <a:r>
              <a:rPr lang="en-US" sz="2400">
                <a:latin typeface="Times New Roman" pitchFamily="18" charset="0"/>
                <a:cs typeface="Times New Roman" pitchFamily="18" charset="0"/>
              </a:rPr>
              <a:t>Ending capital is computed here </a:t>
            </a:r>
          </a:p>
          <a:p>
            <a:pPr eaLnBrk="1" hangingPunct="1">
              <a:lnSpc>
                <a:spcPct val="90000"/>
              </a:lnSpc>
              <a:spcBef>
                <a:spcPct val="20000"/>
              </a:spcBef>
              <a:buFontTx/>
              <a:buBlip>
                <a:blip r:embed="rId5"/>
              </a:buBlip>
            </a:pPr>
            <a:r>
              <a:rPr lang="en-US" sz="2400">
                <a:latin typeface="Times New Roman" pitchFamily="18" charset="0"/>
                <a:cs typeface="Times New Roman" pitchFamily="18" charset="0"/>
              </a:rPr>
              <a:t>Carry the ending Capital balance to the balance sheet</a:t>
            </a:r>
          </a:p>
        </p:txBody>
      </p:sp>
      <p:pic>
        <p:nvPicPr>
          <p:cNvPr id="173061" name="Picture 8" descr="CAPO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3633" y="3141664"/>
            <a:ext cx="115824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7"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964196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500"/>
                                        <p:tgtEl>
                                          <p:spTgt spid="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Box 3"/>
          <p:cNvSpPr txBox="1">
            <a:spLocks noChangeArrowheads="1"/>
          </p:cNvSpPr>
          <p:nvPr/>
        </p:nvSpPr>
        <p:spPr bwMode="auto">
          <a:xfrm>
            <a:off x="5422901" y="2747963"/>
            <a:ext cx="4417484"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Compare the balances on the worksheet with the Balance Sheet appearing next.</a:t>
            </a:r>
          </a:p>
        </p:txBody>
      </p:sp>
      <p:sp>
        <p:nvSpPr>
          <p:cNvPr id="1740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01F68F1-0895-48AD-B7A7-3549418783B4}" type="slidenum">
              <a:rPr lang="en-US" sz="1000"/>
              <a:pPr eaLnBrk="1" hangingPunct="1"/>
              <a:t>23</a:t>
            </a:fld>
            <a:endParaRPr lang="en-US" sz="1000"/>
          </a:p>
        </p:txBody>
      </p:sp>
      <p:sp>
        <p:nvSpPr>
          <p:cNvPr id="174084" name="TextBox 2"/>
          <p:cNvSpPr txBox="1">
            <a:spLocks noChangeArrowheads="1"/>
          </p:cNvSpPr>
          <p:nvPr/>
        </p:nvSpPr>
        <p:spPr bwMode="auto">
          <a:xfrm>
            <a:off x="1" y="0"/>
            <a:ext cx="3215217" cy="461963"/>
          </a:xfrm>
          <a:prstGeom prst="rect">
            <a:avLst/>
          </a:prstGeom>
          <a:solidFill>
            <a:srgbClr val="D7E4B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Worksheet</a:t>
            </a:r>
          </a:p>
        </p:txBody>
      </p:sp>
      <p:sp>
        <p:nvSpPr>
          <p:cNvPr id="174085" name="TextBox 9"/>
          <p:cNvSpPr txBox="1">
            <a:spLocks noChangeArrowheads="1"/>
          </p:cNvSpPr>
          <p:nvPr/>
        </p:nvSpPr>
        <p:spPr bwMode="auto">
          <a:xfrm>
            <a:off x="7829551" y="1435100"/>
            <a:ext cx="381846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sz="3200">
                <a:latin typeface="Times New Roman" pitchFamily="18" charset="0"/>
                <a:cs typeface="Times New Roman" pitchFamily="18" charset="0"/>
              </a:rPr>
              <a:t>Balance Sheet</a:t>
            </a:r>
          </a:p>
        </p:txBody>
      </p:sp>
      <p:pic>
        <p:nvPicPr>
          <p:cNvPr id="208906"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
            <a:ext cx="5520267" cy="633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19968" y="2616200"/>
            <a:ext cx="8676217" cy="4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logo5.png"/>
          <p:cNvPicPr/>
          <p:nvPr/>
        </p:nvPicPr>
        <p:blipFill>
          <a:blip r:embed="rId6"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1618422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89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349" y="260649"/>
            <a:ext cx="4129451" cy="1994392"/>
          </a:xfrm>
        </p:spPr>
        <p:txBody>
          <a:bodyPr>
            <a:normAutofit fontScale="90000"/>
          </a:bodyPr>
          <a:lstStyle/>
          <a:p>
            <a:pPr eaLnBrk="1" hangingPunct="1">
              <a:defRPr/>
            </a:pPr>
            <a:r>
              <a:rPr sz="3600" smtClean="0">
                <a:ea typeface="+mn-ea"/>
              </a:rPr>
              <a:t>Adjusting entries are prepared after the  worksheet is </a:t>
            </a:r>
            <a:br>
              <a:rPr sz="3600" smtClean="0">
                <a:ea typeface="+mn-ea"/>
              </a:rPr>
            </a:br>
            <a:r>
              <a:rPr sz="3600" smtClean="0">
                <a:ea typeface="+mn-ea"/>
              </a:rPr>
              <a:t>completed.</a:t>
            </a:r>
            <a:endParaRPr sz="3600">
              <a:ea typeface="+mn-ea"/>
            </a:endParaRPr>
          </a:p>
        </p:txBody>
      </p:sp>
      <p:sp>
        <p:nvSpPr>
          <p:cNvPr id="17510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D2A641C-BBC1-4546-ADF9-E1FD513A6C19}" type="slidenum">
              <a:rPr lang="en-US" sz="1200">
                <a:solidFill>
                  <a:srgbClr val="898989"/>
                </a:solidFill>
                <a:latin typeface="Calibri" pitchFamily="34" charset="0"/>
              </a:rPr>
              <a:pPr eaLnBrk="1" hangingPunct="1"/>
              <a:t>24</a:t>
            </a:fld>
            <a:endParaRPr lang="en-US" sz="1200">
              <a:solidFill>
                <a:srgbClr val="898989"/>
              </a:solidFill>
              <a:latin typeface="Calibri" pitchFamily="34" charset="0"/>
            </a:endParaRPr>
          </a:p>
        </p:txBody>
      </p:sp>
      <p:pic>
        <p:nvPicPr>
          <p:cNvPr id="175108" name="Picture 4" descr="adj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68800" y="76200"/>
            <a:ext cx="7823200" cy="652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4" cstate="print"/>
          <a:stretch>
            <a:fillRect/>
          </a:stretch>
        </p:blipFill>
        <p:spPr>
          <a:xfrm>
            <a:off x="10476411" y="0"/>
            <a:ext cx="1715589" cy="352697"/>
          </a:xfrm>
          <a:prstGeom prst="rect">
            <a:avLst/>
          </a:prstGeom>
        </p:spPr>
      </p:pic>
    </p:spTree>
    <p:extLst>
      <p:ext uri="{BB962C8B-B14F-4D97-AF65-F5344CB8AC3E}">
        <p14:creationId xmlns:p14="http://schemas.microsoft.com/office/powerpoint/2010/main" val="35950544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8000" y="230189"/>
            <a:ext cx="11176000" cy="1329595"/>
          </a:xfrm>
        </p:spPr>
        <p:txBody>
          <a:bodyPr/>
          <a:lstStyle/>
          <a:p>
            <a:pPr eaLnBrk="1" hangingPunct="1">
              <a:defRPr/>
            </a:pPr>
            <a:r>
              <a:rPr>
                <a:effectLst>
                  <a:outerShdw blurRad="38100" dist="38100" dir="2700000" algn="tl">
                    <a:srgbClr val="000000">
                      <a:alpha val="43137"/>
                    </a:srgbClr>
                  </a:outerShdw>
                </a:effectLst>
                <a:ea typeface="+mn-ea"/>
              </a:rPr>
              <a:t>Journalizing and Posting the </a:t>
            </a:r>
            <a:r>
              <a:rPr smtClean="0">
                <a:effectLst>
                  <a:outerShdw blurRad="38100" dist="38100" dir="2700000" algn="tl">
                    <a:srgbClr val="000000">
                      <a:alpha val="43137"/>
                    </a:srgbClr>
                  </a:outerShdw>
                </a:effectLst>
                <a:ea typeface="+mn-ea"/>
              </a:rPr>
              <a:t>Adjusting </a:t>
            </a:r>
            <a:r>
              <a:rPr>
                <a:effectLst>
                  <a:outerShdw blurRad="38100" dist="38100" dir="2700000" algn="tl">
                    <a:srgbClr val="000000">
                      <a:alpha val="43137"/>
                    </a:srgbClr>
                  </a:outerShdw>
                </a:effectLst>
                <a:ea typeface="+mn-ea"/>
              </a:rPr>
              <a:t>Entries</a:t>
            </a:r>
          </a:p>
        </p:txBody>
      </p:sp>
      <p:sp>
        <p:nvSpPr>
          <p:cNvPr id="176131" name="Text Placeholder 3"/>
          <p:cNvSpPr>
            <a:spLocks noGrp="1"/>
          </p:cNvSpPr>
          <p:nvPr>
            <p:ph type="body" sz="quarter" idx="10"/>
          </p:nvPr>
        </p:nvSpPr>
        <p:spPr>
          <a:xfrm>
            <a:off x="527051" y="1989139"/>
            <a:ext cx="11176000" cy="2886075"/>
          </a:xfrm>
        </p:spPr>
        <p:txBody>
          <a:bodyPr>
            <a:normAutofit lnSpcReduction="10000"/>
          </a:bodyPr>
          <a:lstStyle/>
          <a:p>
            <a:pPr eaLnBrk="1" hangingPunct="1"/>
            <a:r>
              <a:rPr lang="en-US" smtClean="0"/>
              <a:t>Worksheet allows small businesses to see results without posting adjusting entries</a:t>
            </a:r>
          </a:p>
          <a:p>
            <a:pPr lvl="1" eaLnBrk="1" hangingPunct="1"/>
            <a:r>
              <a:rPr lang="en-US" smtClean="0"/>
              <a:t>Many business adjust at end of year only </a:t>
            </a:r>
          </a:p>
          <a:p>
            <a:pPr eaLnBrk="1" hangingPunct="1"/>
            <a:r>
              <a:rPr lang="en-US" smtClean="0"/>
              <a:t>Financial statements can be prepared without adjusting accounts</a:t>
            </a:r>
          </a:p>
          <a:p>
            <a:pPr eaLnBrk="1" hangingPunct="1"/>
            <a:r>
              <a:rPr lang="en-US" smtClean="0"/>
              <a:t>Adjusting information is found on the worksheet</a:t>
            </a:r>
          </a:p>
        </p:txBody>
      </p:sp>
      <p:sp>
        <p:nvSpPr>
          <p:cNvPr id="176132" name="Slide Number Placeholder 1"/>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2FEBD7A8-5FF0-4667-BF03-319B19CED466}" type="slidenum">
              <a:rPr lang="en-US" sz="1200">
                <a:solidFill>
                  <a:srgbClr val="898989"/>
                </a:solidFill>
                <a:latin typeface="Calibri" pitchFamily="34" charset="0"/>
              </a:rPr>
              <a:pPr eaLnBrk="1" hangingPunct="1"/>
              <a:t>25</a:t>
            </a:fld>
            <a:endParaRPr lang="en-US" sz="1200">
              <a:solidFill>
                <a:srgbClr val="898989"/>
              </a:solidFill>
              <a:latin typeface="Calibri" pitchFamily="34" charset="0"/>
            </a:endParaRPr>
          </a:p>
        </p:txBody>
      </p:sp>
      <p:pic>
        <p:nvPicPr>
          <p:cNvPr id="5" name="Picture 4" descr="logo5.png"/>
          <p:cNvPicPr/>
          <p:nvPr/>
        </p:nvPicPr>
        <p:blipFill>
          <a:blip r:embed="rId3"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311141077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6"/>
          <p:cNvSpPr>
            <a:spLocks noGrp="1" noChangeArrowheads="1"/>
          </p:cNvSpPr>
          <p:nvPr>
            <p:ph idx="1"/>
          </p:nvPr>
        </p:nvSpPr>
        <p:spPr>
          <a:xfrm>
            <a:off x="472018" y="3429000"/>
            <a:ext cx="11247967" cy="438150"/>
          </a:xfrm>
        </p:spPr>
        <p:txBody>
          <a:bodyPr>
            <a:normAutofit fontScale="85000" lnSpcReduction="20000"/>
          </a:bodyPr>
          <a:lstStyle/>
          <a:p>
            <a:pPr algn="ctr" eaLnBrk="1" hangingPunct="1">
              <a:buFontTx/>
              <a:buNone/>
            </a:pPr>
            <a:r>
              <a:rPr lang="en-US" dirty="0" smtClean="0"/>
              <a:t>Close the revenue, expense, and drawing accounts</a:t>
            </a:r>
          </a:p>
        </p:txBody>
      </p:sp>
      <p:sp>
        <p:nvSpPr>
          <p:cNvPr id="1771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1969F4F-5403-4B87-9B64-D19B50970068}" type="slidenum">
              <a:rPr lang="en-US" sz="1000"/>
              <a:pPr eaLnBrk="1" hangingPunct="1"/>
              <a:t>26</a:t>
            </a:fld>
            <a:endParaRPr lang="en-US" sz="1000"/>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3</a:t>
            </a:r>
          </a:p>
        </p:txBody>
      </p:sp>
      <p:pic>
        <p:nvPicPr>
          <p:cNvPr id="5" name="Picture 4" descr="logo5.png"/>
          <p:cNvPicPr/>
          <p:nvPr/>
        </p:nvPicPr>
        <p:blipFill>
          <a:blip r:embed="rId4"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304752381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5" name="Rectangle 7"/>
          <p:cNvSpPr>
            <a:spLocks noGrp="1" noChangeArrowheads="1"/>
          </p:cNvSpPr>
          <p:nvPr>
            <p:ph type="title"/>
            <p:custDataLst>
              <p:tags r:id="rId2"/>
            </p:custDataLst>
          </p:nvPr>
        </p:nvSpPr>
        <p:spPr/>
        <p:txBody>
          <a:bodyPr/>
          <a:lstStyle/>
          <a:p>
            <a:pPr eaLnBrk="1" fontAlgn="auto" hangingPunct="1">
              <a:spcAft>
                <a:spcPts val="0"/>
              </a:spcAft>
              <a:defRPr/>
            </a:pPr>
            <a:r>
              <a:rPr>
                <a:ea typeface="+mn-ea"/>
              </a:rPr>
              <a:t>Closing the Accounts</a:t>
            </a:r>
          </a:p>
        </p:txBody>
      </p:sp>
      <p:sp>
        <p:nvSpPr>
          <p:cNvPr id="178179" name="Rectangle 8"/>
          <p:cNvSpPr>
            <a:spLocks noGrp="1" noChangeArrowheads="1"/>
          </p:cNvSpPr>
          <p:nvPr>
            <p:ph idx="1"/>
          </p:nvPr>
        </p:nvSpPr>
        <p:spPr>
          <a:xfrm>
            <a:off x="527051" y="1196976"/>
            <a:ext cx="11176000" cy="3084513"/>
          </a:xfrm>
        </p:spPr>
        <p:txBody>
          <a:bodyPr>
            <a:normAutofit fontScale="92500" lnSpcReduction="10000"/>
          </a:bodyPr>
          <a:lstStyle/>
          <a:p>
            <a:pPr eaLnBrk="1" hangingPunct="1"/>
            <a:r>
              <a:rPr lang="en-US" smtClean="0"/>
              <a:t>Occurs at the end of the period</a:t>
            </a:r>
          </a:p>
          <a:p>
            <a:pPr lvl="1" eaLnBrk="1" hangingPunct="1"/>
            <a:r>
              <a:rPr lang="en-US" smtClean="0"/>
              <a:t>Gets accounts ready for next period</a:t>
            </a:r>
          </a:p>
          <a:p>
            <a:pPr eaLnBrk="1" hangingPunct="1"/>
            <a:r>
              <a:rPr lang="en-US" smtClean="0"/>
              <a:t>Zeroes out revenue and expense accounts</a:t>
            </a:r>
          </a:p>
          <a:p>
            <a:pPr eaLnBrk="1" hangingPunct="1"/>
            <a:r>
              <a:rPr lang="en-US" smtClean="0"/>
              <a:t>Updates Capital to the ending balance</a:t>
            </a:r>
          </a:p>
          <a:p>
            <a:pPr eaLnBrk="1" hangingPunct="1"/>
            <a:r>
              <a:rPr lang="en-US" smtClean="0"/>
              <a:t>Four step process</a:t>
            </a:r>
          </a:p>
          <a:p>
            <a:pPr eaLnBrk="1" hangingPunct="1"/>
            <a:r>
              <a:rPr lang="en-US" smtClean="0"/>
              <a:t>Close temporary accounts</a:t>
            </a:r>
          </a:p>
        </p:txBody>
      </p:sp>
      <p:sp>
        <p:nvSpPr>
          <p:cNvPr id="1781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8B37AFC5-549B-4D03-8C5E-7F690E254713}" type="slidenum">
              <a:rPr lang="en-US" sz="1000"/>
              <a:pPr eaLnBrk="1" hangingPunct="1"/>
              <a:t>27</a:t>
            </a:fld>
            <a:endParaRPr lang="en-US" sz="1000"/>
          </a:p>
        </p:txBody>
      </p:sp>
      <p:pic>
        <p:nvPicPr>
          <p:cNvPr id="5" name="Picture 4"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134204852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4" name="Rectangle 4"/>
          <p:cNvSpPr>
            <a:spLocks noGrp="1" noChangeArrowheads="1"/>
          </p:cNvSpPr>
          <p:nvPr>
            <p:ph type="title"/>
            <p:custDataLst>
              <p:tags r:id="rId2"/>
            </p:custDataLst>
          </p:nvPr>
        </p:nvSpPr>
        <p:spPr/>
        <p:txBody>
          <a:bodyPr>
            <a:normAutofit/>
          </a:bodyPr>
          <a:lstStyle/>
          <a:p>
            <a:pPr eaLnBrk="1" fontAlgn="auto" hangingPunct="1">
              <a:spcAft>
                <a:spcPts val="0"/>
              </a:spcAft>
              <a:defRPr/>
            </a:pPr>
            <a:r>
              <a:rPr smtClean="0">
                <a:ea typeface="+mn-ea"/>
              </a:rPr>
              <a:t>Temporary and Permanent Accounts</a:t>
            </a:r>
            <a:endParaRPr>
              <a:ea typeface="+mn-ea"/>
            </a:endParaRPr>
          </a:p>
        </p:txBody>
      </p:sp>
      <p:sp>
        <p:nvSpPr>
          <p:cNvPr id="179203" name="Rectangle 5"/>
          <p:cNvSpPr>
            <a:spLocks noGrp="1" noChangeArrowheads="1"/>
          </p:cNvSpPr>
          <p:nvPr>
            <p:ph sz="half" idx="1"/>
          </p:nvPr>
        </p:nvSpPr>
        <p:spPr>
          <a:xfrm>
            <a:off x="508000" y="1411289"/>
            <a:ext cx="5486400" cy="3330575"/>
          </a:xfrm>
        </p:spPr>
        <p:txBody>
          <a:bodyPr>
            <a:normAutofit fontScale="92500"/>
          </a:bodyPr>
          <a:lstStyle/>
          <a:p>
            <a:pPr marL="339725" indent="-339725" eaLnBrk="1" hangingPunct="1">
              <a:buFont typeface="Wingdings 3" pitchFamily="18" charset="2"/>
              <a:buNone/>
            </a:pPr>
            <a:r>
              <a:rPr lang="en-US" b="1" smtClean="0"/>
              <a:t>Temporary</a:t>
            </a:r>
          </a:p>
          <a:p>
            <a:pPr marL="339725" indent="-339725" eaLnBrk="1" hangingPunct="1"/>
            <a:r>
              <a:rPr lang="en-US" smtClean="0"/>
              <a:t>Closed at the end of the period</a:t>
            </a:r>
          </a:p>
          <a:p>
            <a:pPr marL="673100" lvl="1" indent="-323850" eaLnBrk="1" hangingPunct="1"/>
            <a:r>
              <a:rPr lang="en-US" smtClean="0"/>
              <a:t>Revenues</a:t>
            </a:r>
          </a:p>
          <a:p>
            <a:pPr marL="673100" lvl="1" indent="-323850" eaLnBrk="1" hangingPunct="1"/>
            <a:r>
              <a:rPr lang="en-US" smtClean="0"/>
              <a:t>Expenses </a:t>
            </a:r>
          </a:p>
          <a:p>
            <a:pPr marL="673100" lvl="1" indent="-323850" eaLnBrk="1" hangingPunct="1"/>
            <a:r>
              <a:rPr lang="en-US" smtClean="0"/>
              <a:t>Drawing</a:t>
            </a:r>
          </a:p>
          <a:p>
            <a:pPr marL="339725" indent="-339725" eaLnBrk="1" hangingPunct="1"/>
            <a:r>
              <a:rPr lang="en-US" smtClean="0"/>
              <a:t>Start next period with a zero balance</a:t>
            </a:r>
          </a:p>
        </p:txBody>
      </p:sp>
      <p:sp>
        <p:nvSpPr>
          <p:cNvPr id="179204" name="Content Placeholder 4"/>
          <p:cNvSpPr>
            <a:spLocks noGrp="1"/>
          </p:cNvSpPr>
          <p:nvPr>
            <p:ph sz="half" idx="2"/>
          </p:nvPr>
        </p:nvSpPr>
        <p:spPr>
          <a:xfrm>
            <a:off x="6000751" y="1412876"/>
            <a:ext cx="5486400" cy="3330575"/>
          </a:xfrm>
        </p:spPr>
        <p:txBody>
          <a:bodyPr>
            <a:normAutofit fontScale="92500"/>
          </a:bodyPr>
          <a:lstStyle/>
          <a:p>
            <a:pPr marL="347663" indent="-347663" eaLnBrk="1" hangingPunct="1">
              <a:buFont typeface="Wingdings 3" pitchFamily="18" charset="2"/>
              <a:buNone/>
            </a:pPr>
            <a:r>
              <a:rPr lang="en-US" b="1" smtClean="0"/>
              <a:t>Permanent</a:t>
            </a:r>
          </a:p>
          <a:p>
            <a:pPr marL="347663" indent="-347663" eaLnBrk="1" hangingPunct="1"/>
            <a:r>
              <a:rPr lang="en-US" smtClean="0"/>
              <a:t>Not closed at the end of the period</a:t>
            </a:r>
          </a:p>
          <a:p>
            <a:pPr marL="673100" lvl="1" indent="-339725" eaLnBrk="1" hangingPunct="1"/>
            <a:r>
              <a:rPr lang="en-US" smtClean="0"/>
              <a:t>Assets</a:t>
            </a:r>
          </a:p>
          <a:p>
            <a:pPr marL="673100" lvl="1" indent="-339725" eaLnBrk="1" hangingPunct="1"/>
            <a:r>
              <a:rPr lang="en-US" smtClean="0"/>
              <a:t>Liabilities</a:t>
            </a:r>
          </a:p>
          <a:p>
            <a:pPr marL="673100" lvl="1" indent="-339725" eaLnBrk="1" hangingPunct="1"/>
            <a:r>
              <a:rPr lang="en-US" smtClean="0"/>
              <a:t>Capital</a:t>
            </a:r>
          </a:p>
          <a:p>
            <a:pPr marL="347663" indent="-347663" eaLnBrk="1" hangingPunct="1"/>
            <a:r>
              <a:rPr lang="en-US" smtClean="0"/>
              <a:t>Ending balance carries forward to next period</a:t>
            </a:r>
          </a:p>
        </p:txBody>
      </p:sp>
      <p:sp>
        <p:nvSpPr>
          <p:cNvPr id="17920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048E6997-CDA3-4DD3-9A0E-82C5C194F4EB}" type="slidenum">
              <a:rPr lang="en-US" sz="1000"/>
              <a:pPr eaLnBrk="1" hangingPunct="1"/>
              <a:t>28</a:t>
            </a:fld>
            <a:endParaRPr lang="en-US" sz="1000"/>
          </a:p>
        </p:txBody>
      </p:sp>
      <p:pic>
        <p:nvPicPr>
          <p:cNvPr id="6" name="Picture 5"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254886876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5" name="Rectangle 7"/>
          <p:cNvSpPr>
            <a:spLocks noGrp="1" noChangeArrowheads="1"/>
          </p:cNvSpPr>
          <p:nvPr>
            <p:ph type="title"/>
            <p:custDataLst>
              <p:tags r:id="rId2"/>
            </p:custDataLst>
          </p:nvPr>
        </p:nvSpPr>
        <p:spPr/>
        <p:txBody>
          <a:bodyPr/>
          <a:lstStyle/>
          <a:p>
            <a:pPr eaLnBrk="1" fontAlgn="auto" hangingPunct="1">
              <a:spcAft>
                <a:spcPts val="0"/>
              </a:spcAft>
              <a:defRPr/>
            </a:pPr>
            <a:r>
              <a:rPr>
                <a:ea typeface="+mn-ea"/>
              </a:rPr>
              <a:t>Closing the Accounts</a:t>
            </a:r>
          </a:p>
        </p:txBody>
      </p:sp>
      <p:sp>
        <p:nvSpPr>
          <p:cNvPr id="180227" name="Rectangle 8"/>
          <p:cNvSpPr>
            <a:spLocks noGrp="1" noChangeArrowheads="1"/>
          </p:cNvSpPr>
          <p:nvPr>
            <p:ph idx="1"/>
          </p:nvPr>
        </p:nvSpPr>
        <p:spPr>
          <a:xfrm>
            <a:off x="508000" y="1412875"/>
            <a:ext cx="11176000" cy="3841750"/>
          </a:xfrm>
        </p:spPr>
        <p:txBody>
          <a:bodyPr>
            <a:normAutofit fontScale="92500"/>
          </a:bodyPr>
          <a:lstStyle/>
          <a:p>
            <a:pPr eaLnBrk="1" hangingPunct="1"/>
            <a:r>
              <a:rPr lang="en-US" smtClean="0"/>
              <a:t>Step 1 – Close Revenues to Income summary  			account</a:t>
            </a:r>
          </a:p>
          <a:p>
            <a:pPr eaLnBrk="1" hangingPunct="1"/>
            <a:r>
              <a:rPr lang="en-US" smtClean="0"/>
              <a:t>Step 2 – Close individual Expense accounts to 			Income summary account</a:t>
            </a:r>
          </a:p>
          <a:p>
            <a:pPr eaLnBrk="1" hangingPunct="1"/>
            <a:r>
              <a:rPr lang="en-US" smtClean="0"/>
              <a:t>Step 3 – Close Income summary account to  			Capital account</a:t>
            </a:r>
          </a:p>
          <a:p>
            <a:pPr eaLnBrk="1" hangingPunct="1"/>
            <a:r>
              <a:rPr lang="en-US" smtClean="0"/>
              <a:t>Step 4 - Close Drawings account to Capital 			account</a:t>
            </a:r>
          </a:p>
        </p:txBody>
      </p:sp>
      <p:sp>
        <p:nvSpPr>
          <p:cNvPr id="180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3899D043-1BFA-4031-8285-030FE79CA205}" type="slidenum">
              <a:rPr lang="en-US" sz="1000"/>
              <a:pPr eaLnBrk="1" hangingPunct="1"/>
              <a:t>29</a:t>
            </a:fld>
            <a:endParaRPr lang="en-US" sz="1000"/>
          </a:p>
        </p:txBody>
      </p:sp>
      <p:pic>
        <p:nvPicPr>
          <p:cNvPr id="5" name="Picture 4"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385509018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44" name="Rectangle 3080"/>
          <p:cNvSpPr>
            <a:spLocks noGrp="1" noChangeArrowheads="1"/>
          </p:cNvSpPr>
          <p:nvPr>
            <p:ph type="ctrTitle"/>
            <p:custDataLst>
              <p:tags r:id="rId2"/>
            </p:custDataLst>
          </p:nvPr>
        </p:nvSpPr>
        <p:spPr>
          <a:xfrm>
            <a:off x="623392" y="1556793"/>
            <a:ext cx="11233248" cy="1523495"/>
          </a:xfrm>
        </p:spPr>
        <p:txBody>
          <a:bodyPr/>
          <a:lstStyle/>
          <a:p>
            <a:pPr eaLnBrk="1" fontAlgn="auto" hangingPunct="1">
              <a:spcAft>
                <a:spcPts val="0"/>
              </a:spcAft>
              <a:defRPr/>
            </a:pPr>
            <a:r>
              <a:rPr dirty="0">
                <a:ea typeface="+mn-ea"/>
              </a:rPr>
              <a:t>Completing </a:t>
            </a:r>
            <a:r>
              <a:rPr dirty="0" smtClean="0">
                <a:ea typeface="+mn-ea"/>
              </a:rPr>
              <a:t>the Accounting </a:t>
            </a:r>
            <a:r>
              <a:rPr dirty="0">
                <a:ea typeface="+mn-ea"/>
              </a:rPr>
              <a:t>Cycle</a:t>
            </a:r>
          </a:p>
        </p:txBody>
      </p:sp>
      <p:sp>
        <p:nvSpPr>
          <p:cNvPr id="153603" name="Rectangle 3081"/>
          <p:cNvSpPr>
            <a:spLocks noGrp="1" noChangeArrowheads="1"/>
          </p:cNvSpPr>
          <p:nvPr>
            <p:ph type="subTitle" idx="1"/>
          </p:nvPr>
        </p:nvSpPr>
        <p:spPr>
          <a:xfrm>
            <a:off x="719667" y="4365625"/>
            <a:ext cx="10363200" cy="584775"/>
          </a:xfrm>
        </p:spPr>
        <p:txBody>
          <a:bodyPr>
            <a:spAutoFit/>
          </a:bodyPr>
          <a:lstStyle/>
          <a:p>
            <a:pPr eaLnBrk="1" hangingPunct="1">
              <a:spcBef>
                <a:spcPct val="0"/>
              </a:spcBef>
            </a:pPr>
            <a:r>
              <a:rPr lang="en-US" smtClean="0"/>
              <a:t>Chapter 4</a:t>
            </a:r>
          </a:p>
        </p:txBody>
      </p:sp>
      <p:sp>
        <p:nvSpPr>
          <p:cNvPr id="15360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A5E5C68A-2AD1-40FF-8410-C922F79B3BF4}" type="slidenum">
              <a:rPr lang="en-US" sz="1200">
                <a:solidFill>
                  <a:srgbClr val="898989"/>
                </a:solidFill>
                <a:latin typeface="Calibri" pitchFamily="34" charset="0"/>
              </a:rPr>
              <a:pPr eaLnBrk="1" hangingPunct="1"/>
              <a:t>3</a:t>
            </a:fld>
            <a:endParaRPr lang="en-US" sz="1200">
              <a:solidFill>
                <a:srgbClr val="898989"/>
              </a:solidFill>
              <a:latin typeface="Calibri" pitchFamily="34" charset="0"/>
            </a:endParaRPr>
          </a:p>
        </p:txBody>
      </p:sp>
      <p:pic>
        <p:nvPicPr>
          <p:cNvPr id="15360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27952" y="3068639"/>
            <a:ext cx="3357033" cy="321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476411" y="245166"/>
            <a:ext cx="1715588" cy="551668"/>
          </a:xfrm>
          <a:prstGeom prst="rect">
            <a:avLst/>
          </a:prstGeom>
        </p:spPr>
      </p:pic>
    </p:spTree>
    <p:custDataLst>
      <p:tags r:id="rId1"/>
    </p:custDataLst>
    <p:extLst>
      <p:ext uri="{BB962C8B-B14F-4D97-AF65-F5344CB8AC3E}">
        <p14:creationId xmlns:p14="http://schemas.microsoft.com/office/powerpoint/2010/main" val="417282470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pPr eaLnBrk="1" hangingPunct="1">
              <a:defRPr/>
            </a:pPr>
            <a:r>
              <a:rPr smtClean="0">
                <a:ea typeface="+mn-ea"/>
              </a:rPr>
              <a:t>Four Closing Entries</a:t>
            </a:r>
            <a:endParaRPr>
              <a:ea typeface="+mn-ea"/>
            </a:endParaRPr>
          </a:p>
        </p:txBody>
      </p:sp>
      <p:sp>
        <p:nvSpPr>
          <p:cNvPr id="18125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8459A1B2-9438-43A2-8438-9685925F7AEE}" type="slidenum">
              <a:rPr lang="en-US" sz="1000"/>
              <a:pPr eaLnBrk="1" hangingPunct="1"/>
              <a:t>30</a:t>
            </a:fld>
            <a:endParaRPr lang="en-US" sz="1000"/>
          </a:p>
        </p:txBody>
      </p:sp>
      <p:pic>
        <p:nvPicPr>
          <p:cNvPr id="181252"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4151" y="1450976"/>
            <a:ext cx="11825816"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6"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1854258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a:xfrm>
            <a:off x="431371" y="1"/>
            <a:ext cx="11176000" cy="775597"/>
          </a:xfrm>
        </p:spPr>
        <p:txBody>
          <a:bodyPr/>
          <a:lstStyle/>
          <a:p>
            <a:pPr algn="ctr" eaLnBrk="1" hangingPunct="1">
              <a:defRPr/>
            </a:pPr>
            <a:r>
              <a:rPr sz="800" b="1" smtClean="0">
                <a:effectLst/>
                <a:ea typeface="+mn-ea"/>
              </a:rPr>
              <a:t/>
            </a:r>
            <a:br>
              <a:rPr sz="800" b="1" smtClean="0">
                <a:effectLst/>
                <a:ea typeface="+mn-ea"/>
              </a:rPr>
            </a:br>
            <a:r>
              <a:rPr sz="2400" b="1" cap="all" smtClean="0">
                <a:effectLst/>
                <a:ea typeface="+mn-ea"/>
              </a:rPr>
              <a:t>E4-18: Preparing closing entries from a partial worksheet</a:t>
            </a:r>
            <a:endParaRPr sz="2400" cap="all">
              <a:effectLst/>
              <a:ea typeface="+mn-ea"/>
            </a:endParaRPr>
          </a:p>
        </p:txBody>
      </p:sp>
      <p:sp>
        <p:nvSpPr>
          <p:cNvPr id="182275" name="Content Placeholder 1"/>
          <p:cNvSpPr>
            <a:spLocks noGrp="1"/>
          </p:cNvSpPr>
          <p:nvPr>
            <p:ph idx="1"/>
          </p:nvPr>
        </p:nvSpPr>
        <p:spPr>
          <a:xfrm>
            <a:off x="334433" y="1412875"/>
            <a:ext cx="11176000" cy="4090988"/>
          </a:xfrm>
        </p:spPr>
        <p:txBody>
          <a:bodyPr/>
          <a:lstStyle/>
          <a:p>
            <a:pPr marL="0" indent="0" eaLnBrk="1" hangingPunct="1">
              <a:buFontTx/>
              <a:buNone/>
            </a:pPr>
            <a:r>
              <a:rPr lang="en-US" sz="2400" smtClean="0"/>
              <a:t>The adjusted trial </a:t>
            </a:r>
            <a:br>
              <a:rPr lang="en-US" sz="2400" smtClean="0"/>
            </a:br>
            <a:r>
              <a:rPr lang="en-US" sz="2400" smtClean="0"/>
              <a:t>balance  from the </a:t>
            </a:r>
            <a:br>
              <a:rPr lang="en-US" sz="2400" smtClean="0"/>
            </a:br>
            <a:r>
              <a:rPr lang="en-US" sz="2400" smtClean="0"/>
              <a:t>January worksheet of </a:t>
            </a:r>
          </a:p>
          <a:p>
            <a:pPr marL="0" indent="0" eaLnBrk="1" hangingPunct="1">
              <a:buFontTx/>
              <a:buNone/>
            </a:pPr>
            <a:r>
              <a:rPr lang="en-US" sz="2400" smtClean="0"/>
              <a:t>Silver Sign Company </a:t>
            </a:r>
            <a:br>
              <a:rPr lang="en-US" sz="2400" smtClean="0"/>
            </a:br>
            <a:r>
              <a:rPr lang="en-US" sz="2400" smtClean="0"/>
              <a:t>is shown:</a:t>
            </a:r>
          </a:p>
          <a:p>
            <a:pPr marL="0" indent="0" eaLnBrk="1" hangingPunct="1">
              <a:buFontTx/>
              <a:buNone/>
            </a:pPr>
            <a:endParaRPr lang="en-US" sz="3000" smtClean="0"/>
          </a:p>
          <a:p>
            <a:pPr marL="0" indent="0" eaLnBrk="1" hangingPunct="1">
              <a:buFontTx/>
              <a:buNone/>
            </a:pPr>
            <a:r>
              <a:rPr lang="en-US" sz="3000" smtClean="0"/>
              <a:t>1. Journalize Silver’s </a:t>
            </a:r>
            <a:br>
              <a:rPr lang="en-US" sz="3000" smtClean="0"/>
            </a:br>
            <a:r>
              <a:rPr lang="en-US" sz="3000" smtClean="0"/>
              <a:t>    closing entries at </a:t>
            </a:r>
            <a:br>
              <a:rPr lang="en-US" sz="3000" smtClean="0"/>
            </a:br>
            <a:r>
              <a:rPr lang="en-US" sz="3000" smtClean="0"/>
              <a:t>    January 31.</a:t>
            </a:r>
          </a:p>
          <a:p>
            <a:pPr marL="0" indent="0" eaLnBrk="1" hangingPunct="1">
              <a:buFontTx/>
              <a:buNone/>
            </a:pPr>
            <a:endParaRPr lang="en-US" sz="3000" smtClean="0"/>
          </a:p>
        </p:txBody>
      </p:sp>
      <p:sp>
        <p:nvSpPr>
          <p:cNvPr id="18227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080C687-BE1B-4C67-A8D8-265C187EC44D}" type="slidenum">
              <a:rPr lang="en-US" sz="1000"/>
              <a:pPr eaLnBrk="1" hangingPunct="1"/>
              <a:t>31</a:t>
            </a:fld>
            <a:endParaRPr lang="en-US" sz="1000"/>
          </a:p>
        </p:txBody>
      </p:sp>
      <p:pic>
        <p:nvPicPr>
          <p:cNvPr id="182277" name="Picture 4" descr="E-18.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908050"/>
            <a:ext cx="5776384" cy="587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3426052983"/>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pPr algn="ctr" eaLnBrk="1" hangingPunct="1">
              <a:defRPr/>
            </a:pPr>
            <a:r>
              <a:rPr sz="2400" b="1">
                <a:effectLst/>
                <a:ea typeface="+mn-ea"/>
              </a:rPr>
              <a:t>E4-18:  PREPARING CLOSING ENTRIES FROM A PARTIAL WORKSHEET</a:t>
            </a:r>
            <a:endParaRPr sz="2400">
              <a:effectLst/>
              <a:ea typeface="+mn-ea"/>
            </a:endParaRPr>
          </a:p>
        </p:txBody>
      </p:sp>
      <p:sp>
        <p:nvSpPr>
          <p:cNvPr id="183299" name="Content Placeholder 1"/>
          <p:cNvSpPr>
            <a:spLocks noGrp="1"/>
          </p:cNvSpPr>
          <p:nvPr>
            <p:ph idx="1"/>
          </p:nvPr>
        </p:nvSpPr>
        <p:spPr>
          <a:xfrm>
            <a:off x="508000" y="1412875"/>
            <a:ext cx="11176000" cy="387350"/>
          </a:xfrm>
        </p:spPr>
        <p:txBody>
          <a:bodyPr>
            <a:normAutofit fontScale="85000" lnSpcReduction="20000"/>
          </a:bodyPr>
          <a:lstStyle/>
          <a:p>
            <a:pPr eaLnBrk="1" hangingPunct="1">
              <a:buFontTx/>
              <a:buNone/>
            </a:pPr>
            <a:r>
              <a:rPr lang="en-US" sz="2800" smtClean="0"/>
              <a:t>1. Journalize Silver’s closing entries at January 31.</a:t>
            </a:r>
          </a:p>
        </p:txBody>
      </p:sp>
      <p:sp>
        <p:nvSpPr>
          <p:cNvPr id="18330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99E2A8C-0F05-4BF4-A66E-55D4748F4284}" type="slidenum">
              <a:rPr lang="en-US" sz="1000"/>
              <a:pPr eaLnBrk="1" hangingPunct="1"/>
              <a:t>32</a:t>
            </a:fld>
            <a:endParaRPr lang="en-US" sz="1000"/>
          </a:p>
        </p:txBody>
      </p:sp>
      <p:graphicFrame>
        <p:nvGraphicFramePr>
          <p:cNvPr id="5" name="Table 4"/>
          <p:cNvGraphicFramePr>
            <a:graphicFrameLocks noGrp="1"/>
          </p:cNvGraphicFramePr>
          <p:nvPr/>
        </p:nvGraphicFramePr>
        <p:xfrm>
          <a:off x="527052" y="1916113"/>
          <a:ext cx="10850033" cy="1014412"/>
        </p:xfrm>
        <a:graphic>
          <a:graphicData uri="http://schemas.openxmlformats.org/drawingml/2006/table">
            <a:tbl>
              <a:tblPr/>
              <a:tblGrid>
                <a:gridCol w="1094316">
                  <a:extLst>
                    <a:ext uri="{9D8B030D-6E8A-4147-A177-3AD203B41FA5}">
                      <a16:colId xmlns:a16="http://schemas.microsoft.com/office/drawing/2014/main" xmlns="" val="20000"/>
                    </a:ext>
                  </a:extLst>
                </a:gridCol>
                <a:gridCol w="596900">
                  <a:extLst>
                    <a:ext uri="{9D8B030D-6E8A-4147-A177-3AD203B41FA5}">
                      <a16:colId xmlns:a16="http://schemas.microsoft.com/office/drawing/2014/main" xmlns="" val="20001"/>
                    </a:ext>
                  </a:extLst>
                </a:gridCol>
                <a:gridCol w="5575300">
                  <a:extLst>
                    <a:ext uri="{9D8B030D-6E8A-4147-A177-3AD203B41FA5}">
                      <a16:colId xmlns:a16="http://schemas.microsoft.com/office/drawing/2014/main" xmlns="" val="20002"/>
                    </a:ext>
                  </a:extLst>
                </a:gridCol>
                <a:gridCol w="131233">
                  <a:extLst>
                    <a:ext uri="{9D8B030D-6E8A-4147-A177-3AD203B41FA5}">
                      <a16:colId xmlns:a16="http://schemas.microsoft.com/office/drawing/2014/main" xmlns="" val="20003"/>
                    </a:ext>
                  </a:extLst>
                </a:gridCol>
                <a:gridCol w="1722967">
                  <a:extLst>
                    <a:ext uri="{9D8B030D-6E8A-4147-A177-3AD203B41FA5}">
                      <a16:colId xmlns:a16="http://schemas.microsoft.com/office/drawing/2014/main" xmlns="" val="20004"/>
                    </a:ext>
                  </a:extLst>
                </a:gridCol>
                <a:gridCol w="1729317">
                  <a:extLst>
                    <a:ext uri="{9D8B030D-6E8A-4147-A177-3AD203B41FA5}">
                      <a16:colId xmlns:a16="http://schemas.microsoft.com/office/drawing/2014/main" xmlns="" val="20005"/>
                    </a:ext>
                  </a:extLst>
                </a:gridCol>
              </a:tblGrid>
              <a:tr h="427038">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Jan.</a:t>
                      </a:r>
                    </a:p>
                  </a:txBody>
                  <a:tcPr marL="48352" marR="48352"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31</a:t>
                      </a:r>
                    </a:p>
                  </a:txBody>
                  <a:tcPr marL="48352" marR="48352"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Service revenue</a:t>
                      </a:r>
                    </a:p>
                  </a:txBody>
                  <a:tcPr marL="48352" marR="48352"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2" marR="48352"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$16,800</a:t>
                      </a:r>
                    </a:p>
                  </a:txBody>
                  <a:tcPr marL="48352" marR="9587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2" marR="9587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87374">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2" marR="48352"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2" marR="48352"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	Income summary</a:t>
                      </a:r>
                    </a:p>
                  </a:txBody>
                  <a:tcPr marL="48352" marR="48352"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2" marR="48352"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2" marR="9587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$16,800</a:t>
                      </a:r>
                    </a:p>
                  </a:txBody>
                  <a:tcPr marL="48352" marR="95871"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nvGraphicFramePr>
        <p:xfrm>
          <a:off x="431801" y="3141664"/>
          <a:ext cx="10945285" cy="2562228"/>
        </p:xfrm>
        <a:graphic>
          <a:graphicData uri="http://schemas.openxmlformats.org/drawingml/2006/table">
            <a:tbl>
              <a:tblPr/>
              <a:tblGrid>
                <a:gridCol w="1075267">
                  <a:extLst>
                    <a:ext uri="{9D8B030D-6E8A-4147-A177-3AD203B41FA5}">
                      <a16:colId xmlns:a16="http://schemas.microsoft.com/office/drawing/2014/main" xmlns="" val="20000"/>
                    </a:ext>
                  </a:extLst>
                </a:gridCol>
                <a:gridCol w="683684">
                  <a:extLst>
                    <a:ext uri="{9D8B030D-6E8A-4147-A177-3AD203B41FA5}">
                      <a16:colId xmlns:a16="http://schemas.microsoft.com/office/drawing/2014/main" xmlns="" val="20001"/>
                    </a:ext>
                  </a:extLst>
                </a:gridCol>
                <a:gridCol w="5571067">
                  <a:extLst>
                    <a:ext uri="{9D8B030D-6E8A-4147-A177-3AD203B41FA5}">
                      <a16:colId xmlns:a16="http://schemas.microsoft.com/office/drawing/2014/main" xmlns="" val="20002"/>
                    </a:ext>
                  </a:extLst>
                </a:gridCol>
                <a:gridCol w="158749">
                  <a:extLst>
                    <a:ext uri="{9D8B030D-6E8A-4147-A177-3AD203B41FA5}">
                      <a16:colId xmlns:a16="http://schemas.microsoft.com/office/drawing/2014/main" xmlns="" val="20003"/>
                    </a:ext>
                  </a:extLst>
                </a:gridCol>
                <a:gridCol w="1824567">
                  <a:extLst>
                    <a:ext uri="{9D8B030D-6E8A-4147-A177-3AD203B41FA5}">
                      <a16:colId xmlns:a16="http://schemas.microsoft.com/office/drawing/2014/main" xmlns="" val="20004"/>
                    </a:ext>
                  </a:extLst>
                </a:gridCol>
                <a:gridCol w="1631951">
                  <a:extLst>
                    <a:ext uri="{9D8B030D-6E8A-4147-A177-3AD203B41FA5}">
                      <a16:colId xmlns:a16="http://schemas.microsoft.com/office/drawing/2014/main" xmlns="" val="20005"/>
                    </a:ext>
                  </a:extLst>
                </a:gridCol>
              </a:tblGrid>
              <a:tr h="4270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31</a:t>
                      </a: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Income summary</a:t>
                      </a: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6,200</a:t>
                      </a: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270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	Salary expense</a:t>
                      </a: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3,600</a:t>
                      </a: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270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	Rent expense</a:t>
                      </a: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1,400</a:t>
                      </a: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270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	Depreciation expense</a:t>
                      </a: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400</a:t>
                      </a: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270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	Supplies expense</a:t>
                      </a: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200</a:t>
                      </a: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270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	Utilities expense</a:t>
                      </a:r>
                    </a:p>
                  </a:txBody>
                  <a:tcPr marL="48351" marR="48351"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48351"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600</a:t>
                      </a:r>
                    </a:p>
                  </a:txBody>
                  <a:tcPr marL="48351" marR="95868"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pic>
        <p:nvPicPr>
          <p:cNvPr id="7" name="Picture 6"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12270664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pPr algn="ctr" eaLnBrk="1" hangingPunct="1">
              <a:defRPr/>
            </a:pPr>
            <a:r>
              <a:rPr sz="2400" b="1">
                <a:effectLst/>
                <a:ea typeface="+mn-ea"/>
              </a:rPr>
              <a:t>E4-18:  PREPARING CLOSING ENTRIES FROM A PARTIAL WORKSHEET</a:t>
            </a:r>
            <a:endParaRPr sz="2400">
              <a:effectLst/>
              <a:ea typeface="+mn-ea"/>
            </a:endParaRPr>
          </a:p>
        </p:txBody>
      </p:sp>
      <p:sp>
        <p:nvSpPr>
          <p:cNvPr id="184323" name="Content Placeholder 1"/>
          <p:cNvSpPr>
            <a:spLocks noGrp="1"/>
          </p:cNvSpPr>
          <p:nvPr>
            <p:ph idx="1"/>
          </p:nvPr>
        </p:nvSpPr>
        <p:spPr>
          <a:xfrm>
            <a:off x="334433" y="4221164"/>
            <a:ext cx="11042651" cy="776287"/>
          </a:xfrm>
        </p:spPr>
        <p:txBody>
          <a:bodyPr>
            <a:normAutofit fontScale="92500" lnSpcReduction="20000"/>
          </a:bodyPr>
          <a:lstStyle/>
          <a:p>
            <a:pPr eaLnBrk="1" hangingPunct="1">
              <a:buFontTx/>
              <a:buNone/>
            </a:pPr>
            <a:r>
              <a:rPr lang="en-US" sz="2800" smtClean="0"/>
              <a:t>2. How much net income or net loss did Silver earn for January? How can you tell?</a:t>
            </a:r>
          </a:p>
        </p:txBody>
      </p:sp>
      <p:sp>
        <p:nvSpPr>
          <p:cNvPr id="18432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898D671A-A279-4D5E-9475-0C3C80FA38D4}" type="slidenum">
              <a:rPr lang="en-US" sz="1000"/>
              <a:pPr eaLnBrk="1" hangingPunct="1"/>
              <a:t>33</a:t>
            </a:fld>
            <a:endParaRPr lang="en-US" sz="1000"/>
          </a:p>
        </p:txBody>
      </p:sp>
      <p:graphicFrame>
        <p:nvGraphicFramePr>
          <p:cNvPr id="6" name="Table 5"/>
          <p:cNvGraphicFramePr>
            <a:graphicFrameLocks noGrp="1"/>
          </p:cNvGraphicFramePr>
          <p:nvPr/>
        </p:nvGraphicFramePr>
        <p:xfrm>
          <a:off x="527052" y="1700214"/>
          <a:ext cx="10850034" cy="854076"/>
        </p:xfrm>
        <a:graphic>
          <a:graphicData uri="http://schemas.openxmlformats.org/drawingml/2006/table">
            <a:tbl>
              <a:tblPr/>
              <a:tblGrid>
                <a:gridCol w="1056216">
                  <a:extLst>
                    <a:ext uri="{9D8B030D-6E8A-4147-A177-3AD203B41FA5}">
                      <a16:colId xmlns:a16="http://schemas.microsoft.com/office/drawing/2014/main" xmlns="" val="20000"/>
                    </a:ext>
                  </a:extLst>
                </a:gridCol>
                <a:gridCol w="575733">
                  <a:extLst>
                    <a:ext uri="{9D8B030D-6E8A-4147-A177-3AD203B41FA5}">
                      <a16:colId xmlns:a16="http://schemas.microsoft.com/office/drawing/2014/main" xmlns="" val="20001"/>
                    </a:ext>
                  </a:extLst>
                </a:gridCol>
                <a:gridCol w="5568951">
                  <a:extLst>
                    <a:ext uri="{9D8B030D-6E8A-4147-A177-3AD203B41FA5}">
                      <a16:colId xmlns:a16="http://schemas.microsoft.com/office/drawing/2014/main" xmlns="" val="20002"/>
                    </a:ext>
                  </a:extLst>
                </a:gridCol>
                <a:gridCol w="287867">
                  <a:extLst>
                    <a:ext uri="{9D8B030D-6E8A-4147-A177-3AD203B41FA5}">
                      <a16:colId xmlns:a16="http://schemas.microsoft.com/office/drawing/2014/main" xmlns="" val="20003"/>
                    </a:ext>
                  </a:extLst>
                </a:gridCol>
                <a:gridCol w="1729316">
                  <a:extLst>
                    <a:ext uri="{9D8B030D-6E8A-4147-A177-3AD203B41FA5}">
                      <a16:colId xmlns:a16="http://schemas.microsoft.com/office/drawing/2014/main" xmlns="" val="20004"/>
                    </a:ext>
                  </a:extLst>
                </a:gridCol>
                <a:gridCol w="1631951">
                  <a:extLst>
                    <a:ext uri="{9D8B030D-6E8A-4147-A177-3AD203B41FA5}">
                      <a16:colId xmlns:a16="http://schemas.microsoft.com/office/drawing/2014/main" xmlns="" val="20005"/>
                    </a:ext>
                  </a:extLst>
                </a:gridCol>
              </a:tblGrid>
              <a:tr h="4270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48355"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31</a:t>
                      </a:r>
                    </a:p>
                  </a:txBody>
                  <a:tcPr marL="48355" marR="48355"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Income summary</a:t>
                      </a:r>
                    </a:p>
                  </a:txBody>
                  <a:tcPr marL="48355" marR="48355"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48355"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10,600</a:t>
                      </a:r>
                    </a:p>
                  </a:txBody>
                  <a:tcPr marL="48355" marR="9587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9587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27038">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48355"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48355"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	Silver, capital</a:t>
                      </a:r>
                    </a:p>
                  </a:txBody>
                  <a:tcPr marL="48355" marR="48355"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48355"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9587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10,600</a:t>
                      </a:r>
                    </a:p>
                  </a:txBody>
                  <a:tcPr marL="48355" marR="9587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nvGraphicFramePr>
        <p:xfrm>
          <a:off x="527052" y="2997200"/>
          <a:ext cx="10850034" cy="863600"/>
        </p:xfrm>
        <a:graphic>
          <a:graphicData uri="http://schemas.openxmlformats.org/drawingml/2006/table">
            <a:tbl>
              <a:tblPr/>
              <a:tblGrid>
                <a:gridCol w="1056216">
                  <a:extLst>
                    <a:ext uri="{9D8B030D-6E8A-4147-A177-3AD203B41FA5}">
                      <a16:colId xmlns:a16="http://schemas.microsoft.com/office/drawing/2014/main" xmlns="" val="20000"/>
                    </a:ext>
                  </a:extLst>
                </a:gridCol>
                <a:gridCol w="575733">
                  <a:extLst>
                    <a:ext uri="{9D8B030D-6E8A-4147-A177-3AD203B41FA5}">
                      <a16:colId xmlns:a16="http://schemas.microsoft.com/office/drawing/2014/main" xmlns="" val="20001"/>
                    </a:ext>
                  </a:extLst>
                </a:gridCol>
                <a:gridCol w="5568951">
                  <a:extLst>
                    <a:ext uri="{9D8B030D-6E8A-4147-A177-3AD203B41FA5}">
                      <a16:colId xmlns:a16="http://schemas.microsoft.com/office/drawing/2014/main" xmlns="" val="20002"/>
                    </a:ext>
                  </a:extLst>
                </a:gridCol>
                <a:gridCol w="287867">
                  <a:extLst>
                    <a:ext uri="{9D8B030D-6E8A-4147-A177-3AD203B41FA5}">
                      <a16:colId xmlns:a16="http://schemas.microsoft.com/office/drawing/2014/main" xmlns="" val="20003"/>
                    </a:ext>
                  </a:extLst>
                </a:gridCol>
                <a:gridCol w="1729316">
                  <a:extLst>
                    <a:ext uri="{9D8B030D-6E8A-4147-A177-3AD203B41FA5}">
                      <a16:colId xmlns:a16="http://schemas.microsoft.com/office/drawing/2014/main" xmlns="" val="20004"/>
                    </a:ext>
                  </a:extLst>
                </a:gridCol>
                <a:gridCol w="1631951">
                  <a:extLst>
                    <a:ext uri="{9D8B030D-6E8A-4147-A177-3AD203B41FA5}">
                      <a16:colId xmlns:a16="http://schemas.microsoft.com/office/drawing/2014/main" xmlns="" val="20005"/>
                    </a:ext>
                  </a:extLst>
                </a:gridCol>
              </a:tblGrid>
              <a:tr h="431800">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48355"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31</a:t>
                      </a:r>
                    </a:p>
                  </a:txBody>
                  <a:tcPr marL="48355" marR="48355"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Silver, capital</a:t>
                      </a:r>
                    </a:p>
                  </a:txBody>
                  <a:tcPr marL="48355" marR="48355"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48355"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800</a:t>
                      </a:r>
                    </a:p>
                  </a:txBody>
                  <a:tcPr marL="48355" marR="9587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9587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31800">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48355"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48355"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	Silver, drawing</a:t>
                      </a:r>
                    </a:p>
                  </a:txBody>
                  <a:tcPr marL="48355" marR="48355" marT="0" marB="0" horzOverflow="overflow">
                    <a:lnL w="190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48355" marT="0" marB="0" horzOverflow="overflow">
                    <a:lnL w="12700" cap="flat" cmpd="sng"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endParaRPr>
                    </a:p>
                  </a:txBody>
                  <a:tcPr marL="48355" marR="9587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chemeClr val="tx1"/>
                          </a:solidFill>
                          <a:effectLst/>
                          <a:latin typeface="Times New Roman" pitchFamily="18" charset="0"/>
                          <a:ea typeface="MS Mincho" pitchFamily="49" charset="-128"/>
                          <a:cs typeface="Times New Roman" pitchFamily="18" charset="0"/>
                        </a:rPr>
                        <a:t>800</a:t>
                      </a:r>
                    </a:p>
                  </a:txBody>
                  <a:tcPr marL="48355" marR="9587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8" name="TextBox 7"/>
          <p:cNvSpPr txBox="1">
            <a:spLocks noChangeArrowheads="1"/>
          </p:cNvSpPr>
          <p:nvPr/>
        </p:nvSpPr>
        <p:spPr bwMode="auto">
          <a:xfrm>
            <a:off x="1007534" y="5157789"/>
            <a:ext cx="998431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sz="2800">
                <a:solidFill>
                  <a:srgbClr val="3477B2"/>
                </a:solidFill>
                <a:latin typeface="Times New Roman" pitchFamily="18" charset="0"/>
                <a:cs typeface="Times New Roman" pitchFamily="18" charset="0"/>
              </a:rPr>
              <a:t>Silver had </a:t>
            </a:r>
            <a:r>
              <a:rPr lang="en-US" sz="2800" i="1">
                <a:solidFill>
                  <a:srgbClr val="3477B2"/>
                </a:solidFill>
                <a:latin typeface="Times New Roman" pitchFamily="18" charset="0"/>
                <a:cs typeface="Times New Roman" pitchFamily="18" charset="0"/>
              </a:rPr>
              <a:t>net income of $10,600</a:t>
            </a:r>
            <a:r>
              <a:rPr lang="en-US" sz="2800">
                <a:solidFill>
                  <a:srgbClr val="3477B2"/>
                </a:solidFill>
                <a:latin typeface="Times New Roman" pitchFamily="18" charset="0"/>
                <a:cs typeface="Times New Roman" pitchFamily="18" charset="0"/>
              </a:rPr>
              <a:t>.  We know this because </a:t>
            </a:r>
            <a:r>
              <a:rPr lang="en-US" sz="2800" i="1">
                <a:solidFill>
                  <a:srgbClr val="3477B2"/>
                </a:solidFill>
                <a:latin typeface="Times New Roman" pitchFamily="18" charset="0"/>
                <a:cs typeface="Times New Roman" pitchFamily="18" charset="0"/>
              </a:rPr>
              <a:t>service revenue exceeded total expenses. </a:t>
            </a:r>
            <a:endParaRPr lang="en-US" sz="2800">
              <a:solidFill>
                <a:srgbClr val="3477B2"/>
              </a:solidFill>
              <a:latin typeface="Times New Roman" pitchFamily="18" charset="0"/>
              <a:cs typeface="Times New Roman" pitchFamily="18" charset="0"/>
            </a:endParaRPr>
          </a:p>
        </p:txBody>
      </p:sp>
      <p:pic>
        <p:nvPicPr>
          <p:cNvPr id="9" name="Picture 8"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283039142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6"/>
          <p:cNvSpPr>
            <a:spLocks noGrp="1" noChangeArrowheads="1"/>
          </p:cNvSpPr>
          <p:nvPr>
            <p:ph idx="1"/>
          </p:nvPr>
        </p:nvSpPr>
        <p:spPr>
          <a:xfrm>
            <a:off x="2440518" y="3500438"/>
            <a:ext cx="7310967" cy="444500"/>
          </a:xfrm>
        </p:spPr>
        <p:txBody>
          <a:bodyPr>
            <a:normAutofit fontScale="85000" lnSpcReduction="20000"/>
          </a:bodyPr>
          <a:lstStyle/>
          <a:p>
            <a:pPr algn="ctr" eaLnBrk="1" hangingPunct="1">
              <a:buFontTx/>
              <a:buNone/>
            </a:pPr>
            <a:r>
              <a:rPr lang="en-US" dirty="0" smtClean="0"/>
              <a:t>Prepare post-closing trial balance</a:t>
            </a:r>
          </a:p>
        </p:txBody>
      </p:sp>
      <p:sp>
        <p:nvSpPr>
          <p:cNvPr id="1853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9C5FF5F-A061-4D0E-A04A-078DC546FA25}" type="slidenum">
              <a:rPr lang="en-US" sz="1000"/>
              <a:pPr eaLnBrk="1" hangingPunct="1"/>
              <a:t>34</a:t>
            </a:fld>
            <a:endParaRPr lang="en-US" sz="1000"/>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4</a:t>
            </a:r>
          </a:p>
        </p:txBody>
      </p:sp>
      <p:pic>
        <p:nvPicPr>
          <p:cNvPr id="5" name="Picture 4" descr="logo5.png"/>
          <p:cNvPicPr/>
          <p:nvPr/>
        </p:nvPicPr>
        <p:blipFill>
          <a:blip r:embed="rId4"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131928968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8" name="Rectangle 4"/>
          <p:cNvSpPr>
            <a:spLocks noGrp="1" noChangeArrowheads="1"/>
          </p:cNvSpPr>
          <p:nvPr>
            <p:ph type="title"/>
            <p:custDataLst>
              <p:tags r:id="rId2"/>
            </p:custDataLst>
          </p:nvPr>
        </p:nvSpPr>
        <p:spPr/>
        <p:txBody>
          <a:bodyPr/>
          <a:lstStyle/>
          <a:p>
            <a:pPr eaLnBrk="1" fontAlgn="auto" hangingPunct="1">
              <a:spcAft>
                <a:spcPts val="0"/>
              </a:spcAft>
              <a:defRPr/>
            </a:pPr>
            <a:r>
              <a:rPr>
                <a:ea typeface="+mn-ea"/>
              </a:rPr>
              <a:t>Post-Closing Trial Balance</a:t>
            </a:r>
          </a:p>
        </p:txBody>
      </p:sp>
      <p:sp>
        <p:nvSpPr>
          <p:cNvPr id="186371" name="Rectangle 5"/>
          <p:cNvSpPr>
            <a:spLocks noGrp="1" noChangeArrowheads="1"/>
          </p:cNvSpPr>
          <p:nvPr>
            <p:ph sz="half" idx="1"/>
          </p:nvPr>
        </p:nvSpPr>
        <p:spPr>
          <a:xfrm>
            <a:off x="334434" y="1125538"/>
            <a:ext cx="3746500" cy="5300662"/>
          </a:xfrm>
        </p:spPr>
        <p:txBody>
          <a:bodyPr/>
          <a:lstStyle/>
          <a:p>
            <a:pPr marL="339725" indent="-339725" eaLnBrk="1" hangingPunct="1"/>
            <a:r>
              <a:rPr lang="en-US" smtClean="0"/>
              <a:t>List of permanent accounts and their balances after posting closing entries</a:t>
            </a:r>
          </a:p>
          <a:p>
            <a:pPr marL="339725" indent="-339725" eaLnBrk="1" hangingPunct="1"/>
            <a:r>
              <a:rPr lang="en-US" smtClean="0"/>
              <a:t>Total debits and credits must be equal</a:t>
            </a:r>
          </a:p>
          <a:p>
            <a:pPr marL="339725" indent="-339725" eaLnBrk="1" hangingPunct="1"/>
            <a:r>
              <a:rPr lang="en-US" smtClean="0"/>
              <a:t>Same accounts as on the balance sheet</a:t>
            </a:r>
          </a:p>
          <a:p>
            <a:pPr marL="339725" indent="-339725" eaLnBrk="1" hangingPunct="1"/>
            <a:endParaRPr lang="en-US" smtClean="0"/>
          </a:p>
        </p:txBody>
      </p:sp>
      <p:sp>
        <p:nvSpPr>
          <p:cNvPr id="186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487EAE09-19CC-402D-A45C-386668CB7854}" type="slidenum">
              <a:rPr lang="en-US" sz="1000"/>
              <a:pPr eaLnBrk="1" hangingPunct="1"/>
              <a:t>35</a:t>
            </a:fld>
            <a:endParaRPr lang="en-US" sz="1000"/>
          </a:p>
        </p:txBody>
      </p:sp>
      <p:pic>
        <p:nvPicPr>
          <p:cNvPr id="186373"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71433" y="1246189"/>
            <a:ext cx="7342717"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3547748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08000" y="230189"/>
            <a:ext cx="11176000" cy="332399"/>
          </a:xfrm>
        </p:spPr>
        <p:txBody>
          <a:bodyPr>
            <a:normAutofit fontScale="90000"/>
          </a:bodyPr>
          <a:lstStyle/>
          <a:p>
            <a:pPr algn="ctr" eaLnBrk="1" hangingPunct="1">
              <a:defRPr/>
            </a:pPr>
            <a:r>
              <a:rPr sz="2400" b="1" cap="all" smtClean="0">
                <a:effectLst/>
                <a:ea typeface="+mn-ea"/>
              </a:rPr>
              <a:t>S4-8: Preparing a post-closing trial balance</a:t>
            </a:r>
            <a:endParaRPr sz="2400" b="1" cap="all">
              <a:effectLst/>
              <a:ea typeface="+mn-ea"/>
            </a:endParaRPr>
          </a:p>
        </p:txBody>
      </p:sp>
      <p:sp>
        <p:nvSpPr>
          <p:cNvPr id="187395" name="Text Placeholder 6"/>
          <p:cNvSpPr>
            <a:spLocks noGrp="1"/>
          </p:cNvSpPr>
          <p:nvPr>
            <p:ph type="body" sz="quarter" idx="10"/>
          </p:nvPr>
        </p:nvSpPr>
        <p:spPr>
          <a:xfrm>
            <a:off x="527051" y="981075"/>
            <a:ext cx="11176000" cy="4370388"/>
          </a:xfrm>
        </p:spPr>
        <p:txBody>
          <a:bodyPr/>
          <a:lstStyle/>
          <a:p>
            <a:pPr marL="0" indent="0" eaLnBrk="1" hangingPunct="1">
              <a:buFontTx/>
              <a:buNone/>
            </a:pPr>
            <a:r>
              <a:rPr lang="en-US" sz="2400" smtClean="0"/>
              <a:t>After closing its accounts at July 31, 2012, Goodrow Electric Company had the following account balances:</a:t>
            </a:r>
          </a:p>
          <a:p>
            <a:pPr marL="0" indent="0" eaLnBrk="1" hangingPunct="1">
              <a:buFontTx/>
              <a:buNone/>
            </a:pPr>
            <a:endParaRPr lang="en-US" sz="2800" smtClean="0"/>
          </a:p>
          <a:p>
            <a:pPr marL="0" indent="0" eaLnBrk="1" hangingPunct="1">
              <a:buFontTx/>
              <a:buNone/>
            </a:pPr>
            <a:endParaRPr lang="en-US" sz="2800" smtClean="0"/>
          </a:p>
          <a:p>
            <a:pPr marL="0" indent="0" eaLnBrk="1" hangingPunct="1">
              <a:buFontTx/>
              <a:buNone/>
            </a:pPr>
            <a:endParaRPr lang="en-US" sz="2800" smtClean="0"/>
          </a:p>
          <a:p>
            <a:pPr marL="0" indent="0" eaLnBrk="1" hangingPunct="1">
              <a:buFontTx/>
              <a:buNone/>
            </a:pPr>
            <a:endParaRPr lang="en-US" sz="2800" smtClean="0"/>
          </a:p>
          <a:p>
            <a:pPr marL="0" indent="0" eaLnBrk="1" hangingPunct="1">
              <a:buFontTx/>
              <a:buNone/>
            </a:pPr>
            <a:endParaRPr lang="en-US" sz="2800" smtClean="0"/>
          </a:p>
          <a:p>
            <a:pPr marL="0" indent="0" eaLnBrk="1" hangingPunct="1">
              <a:buFontTx/>
              <a:buNone/>
            </a:pPr>
            <a:endParaRPr lang="en-US" sz="2800" smtClean="0"/>
          </a:p>
          <a:p>
            <a:pPr marL="0" indent="0" eaLnBrk="1" hangingPunct="1">
              <a:buFontTx/>
              <a:buNone/>
            </a:pPr>
            <a:r>
              <a:rPr lang="en-US" sz="2800" smtClean="0"/>
              <a:t>1. Prepare Goodrow’s post-closing trial balance at July 31, 2012.</a:t>
            </a:r>
          </a:p>
        </p:txBody>
      </p:sp>
      <p:sp>
        <p:nvSpPr>
          <p:cNvPr id="18739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A732170C-C971-4A98-BD4B-6290BA045325}" type="slidenum">
              <a:rPr lang="en-US" sz="1200">
                <a:solidFill>
                  <a:srgbClr val="898989"/>
                </a:solidFill>
                <a:latin typeface="Calibri" pitchFamily="34" charset="0"/>
              </a:rPr>
              <a:pPr eaLnBrk="1" hangingPunct="1"/>
              <a:t>36</a:t>
            </a:fld>
            <a:endParaRPr lang="en-US" sz="1200">
              <a:solidFill>
                <a:srgbClr val="898989"/>
              </a:solidFill>
              <a:latin typeface="Calibri" pitchFamily="34" charset="0"/>
            </a:endParaRPr>
          </a:p>
        </p:txBody>
      </p:sp>
      <p:pic>
        <p:nvPicPr>
          <p:cNvPr id="187397" name="Picture 8" descr="4-8_0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584" y="1844675"/>
            <a:ext cx="1119293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4"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362143727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9"/>
            <a:ext cx="11176000" cy="332399"/>
          </a:xfrm>
        </p:spPr>
        <p:txBody>
          <a:bodyPr>
            <a:normAutofit fontScale="90000"/>
          </a:bodyPr>
          <a:lstStyle/>
          <a:p>
            <a:pPr algn="ctr" eaLnBrk="1" hangingPunct="1">
              <a:defRPr/>
            </a:pPr>
            <a:r>
              <a:rPr sz="2400" b="1">
                <a:effectLst/>
                <a:ea typeface="+mn-ea"/>
              </a:rPr>
              <a:t>S4-8:  PREPARING A POST-CLOSING TRIAL </a:t>
            </a:r>
            <a:r>
              <a:rPr sz="2400" b="1" smtClean="0">
                <a:effectLst/>
                <a:ea typeface="+mn-ea"/>
              </a:rPr>
              <a:t>BALANCE</a:t>
            </a:r>
          </a:p>
        </p:txBody>
      </p:sp>
      <p:sp>
        <p:nvSpPr>
          <p:cNvPr id="188419"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6EB81B79-6BF6-41DA-A845-54F0BE79446C}" type="slidenum">
              <a:rPr lang="en-US" sz="1200">
                <a:solidFill>
                  <a:srgbClr val="898989"/>
                </a:solidFill>
                <a:latin typeface="Calibri" pitchFamily="34" charset="0"/>
              </a:rPr>
              <a:pPr eaLnBrk="1" hangingPunct="1"/>
              <a:t>37</a:t>
            </a:fld>
            <a:endParaRPr lang="en-US" sz="1200">
              <a:solidFill>
                <a:srgbClr val="898989"/>
              </a:solidFill>
              <a:latin typeface="Calibri" pitchFamily="34" charset="0"/>
            </a:endParaRPr>
          </a:p>
        </p:txBody>
      </p:sp>
      <p:graphicFrame>
        <p:nvGraphicFramePr>
          <p:cNvPr id="10" name="Table 9"/>
          <p:cNvGraphicFramePr>
            <a:graphicFrameLocks noGrp="1"/>
          </p:cNvGraphicFramePr>
          <p:nvPr/>
        </p:nvGraphicFramePr>
        <p:xfrm>
          <a:off x="334434" y="1773239"/>
          <a:ext cx="11040534" cy="4389432"/>
        </p:xfrm>
        <a:graphic>
          <a:graphicData uri="http://schemas.openxmlformats.org/drawingml/2006/table">
            <a:tbl>
              <a:tblPr/>
              <a:tblGrid>
                <a:gridCol w="7258051">
                  <a:extLst>
                    <a:ext uri="{9D8B030D-6E8A-4147-A177-3AD203B41FA5}">
                      <a16:colId xmlns:a16="http://schemas.microsoft.com/office/drawing/2014/main" xmlns="" val="20000"/>
                    </a:ext>
                  </a:extLst>
                </a:gridCol>
                <a:gridCol w="1890183">
                  <a:extLst>
                    <a:ext uri="{9D8B030D-6E8A-4147-A177-3AD203B41FA5}">
                      <a16:colId xmlns:a16="http://schemas.microsoft.com/office/drawing/2014/main" xmlns="" val="20001"/>
                    </a:ext>
                  </a:extLst>
                </a:gridCol>
                <a:gridCol w="1892300">
                  <a:extLst>
                    <a:ext uri="{9D8B030D-6E8A-4147-A177-3AD203B41FA5}">
                      <a16:colId xmlns:a16="http://schemas.microsoft.com/office/drawing/2014/main" xmlns="" val="20002"/>
                    </a:ext>
                  </a:extLst>
                </a:gridCol>
              </a:tblGrid>
              <a:tr h="365786">
                <a:tc>
                  <a:txBody>
                    <a:bodyPr/>
                    <a:lstStyle/>
                    <a:p>
                      <a:pPr marL="0" marR="0" lvl="0" indent="0" algn="ct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0056" marR="90056" marT="0" marB="0" anchor="b" horzOverflow="overflow">
                    <a:lnL w="19050" cap="flat" cmpd="dbl"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0056" marR="90056" marT="0" marB="0" anchor="b" horzOverflow="overflow">
                    <a:lnL>
                      <a:noFill/>
                    </a:lnL>
                    <a:lnR w="19050" cap="flat" cmpd="dbl"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365786">
                <a:tc>
                  <a:txBody>
                    <a:bodyPr/>
                    <a:lstStyle/>
                    <a:p>
                      <a:pPr marL="0" marR="0" lvl="0" indent="0" algn="l"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Cash</a:t>
                      </a:r>
                    </a:p>
                  </a:txBody>
                  <a:tcPr marL="90056" marR="9005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      100</a:t>
                      </a: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65786">
                <a:tc>
                  <a:txBody>
                    <a:bodyPr/>
                    <a:lstStyle/>
                    <a:p>
                      <a:pPr marL="0" marR="0" lvl="0" indent="0" algn="l"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Accounts receivable</a:t>
                      </a:r>
                    </a:p>
                  </a:txBody>
                  <a:tcPr marL="90056" marR="9005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1,600</a:t>
                      </a: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5786">
                <a:tc>
                  <a:txBody>
                    <a:bodyPr/>
                    <a:lstStyle/>
                    <a:p>
                      <a:pPr marL="0" marR="0" lvl="0" indent="0" algn="l"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Supplies</a:t>
                      </a:r>
                    </a:p>
                  </a:txBody>
                  <a:tcPr marL="90056" marR="9005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200</a:t>
                      </a: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65786">
                <a:tc>
                  <a:txBody>
                    <a:bodyPr/>
                    <a:lstStyle/>
                    <a:p>
                      <a:pPr marL="0" marR="0" lvl="0" indent="0" algn="l"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Equipment</a:t>
                      </a:r>
                    </a:p>
                  </a:txBody>
                  <a:tcPr marL="90056" marR="9005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4,500</a:t>
                      </a: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65786">
                <a:tc>
                  <a:txBody>
                    <a:bodyPr/>
                    <a:lstStyle/>
                    <a:p>
                      <a:pPr marL="0" marR="0" lvl="0" indent="0" algn="l"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Accumulated depreciation</a:t>
                      </a:r>
                    </a:p>
                  </a:txBody>
                  <a:tcPr marL="90056" marR="9005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    1,300</a:t>
                      </a: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65786">
                <a:tc>
                  <a:txBody>
                    <a:bodyPr/>
                    <a:lstStyle/>
                    <a:p>
                      <a:pPr marL="0" marR="0" lvl="0" indent="0" algn="l"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Land</a:t>
                      </a:r>
                    </a:p>
                  </a:txBody>
                  <a:tcPr marL="90056" marR="9005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1,200</a:t>
                      </a: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65786">
                <a:tc>
                  <a:txBody>
                    <a:bodyPr/>
                    <a:lstStyle/>
                    <a:p>
                      <a:pPr marL="0" marR="0" lvl="0" indent="0" algn="l"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Accounts payable</a:t>
                      </a:r>
                    </a:p>
                  </a:txBody>
                  <a:tcPr marL="90056" marR="9005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1,100</a:t>
                      </a: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65786">
                <a:tc>
                  <a:txBody>
                    <a:bodyPr/>
                    <a:lstStyle/>
                    <a:p>
                      <a:pPr marL="0" marR="0" lvl="0" indent="0" algn="l"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Unearned service revenue</a:t>
                      </a:r>
                    </a:p>
                  </a:txBody>
                  <a:tcPr marL="90056" marR="9005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1,400</a:t>
                      </a: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65786">
                <a:tc>
                  <a:txBody>
                    <a:bodyPr/>
                    <a:lstStyle/>
                    <a:p>
                      <a:pPr marL="0" marR="0" lvl="0" indent="0" algn="l"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Long-term liabilities</a:t>
                      </a:r>
                    </a:p>
                  </a:txBody>
                  <a:tcPr marL="90056" marR="9005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800</a:t>
                      </a: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65786">
                <a:tc>
                  <a:txBody>
                    <a:bodyPr/>
                    <a:lstStyle/>
                    <a:p>
                      <a:pPr marL="0" marR="0" lvl="0" indent="0" algn="l"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Goodrow, capital</a:t>
                      </a:r>
                    </a:p>
                  </a:txBody>
                  <a:tcPr marL="90056" marR="9005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sng" strike="noStrike" cap="none" normalizeH="0" baseline="0" smtClean="0">
                          <a:ln>
                            <a:noFill/>
                          </a:ln>
                          <a:solidFill>
                            <a:schemeClr val="tx1"/>
                          </a:solidFill>
                          <a:effectLst/>
                          <a:latin typeface="Times New Roman" pitchFamily="18" charset="0"/>
                          <a:ea typeface="MS Mincho" pitchFamily="49" charset="-128"/>
                          <a:cs typeface="Arial" pitchFamily="34" charset="0"/>
                        </a:rPr>
                        <a:t>3,000</a:t>
                      </a: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65786">
                <a:tc>
                  <a:txBody>
                    <a:bodyPr/>
                    <a:lstStyle/>
                    <a:p>
                      <a:pPr marL="0" marR="0" lvl="0" indent="0" algn="l"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Total</a:t>
                      </a:r>
                    </a:p>
                  </a:txBody>
                  <a:tcPr marL="90056" marR="90056"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sng" strike="noStrike" cap="none" normalizeH="0" baseline="0" smtClean="0">
                          <a:ln>
                            <a:noFill/>
                          </a:ln>
                          <a:solidFill>
                            <a:schemeClr val="tx1"/>
                          </a:solidFill>
                          <a:effectLst/>
                          <a:latin typeface="Times New Roman" pitchFamily="18" charset="0"/>
                          <a:ea typeface="MS Mincho" pitchFamily="49" charset="-128"/>
                          <a:cs typeface="Arial" pitchFamily="34" charset="0"/>
                        </a:rPr>
                        <a:t>$    7,600</a:t>
                      </a: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tab pos="457200" algn="l"/>
                          <a:tab pos="2743200" algn="ctr"/>
                          <a:tab pos="5486400" algn="r"/>
                        </a:tabLst>
                      </a:pPr>
                      <a:r>
                        <a:rPr kumimoji="0" lang="en-US" sz="2400" b="0" i="0" u="sng" strike="noStrike" cap="none" normalizeH="0" baseline="0" smtClean="0">
                          <a:ln>
                            <a:noFill/>
                          </a:ln>
                          <a:solidFill>
                            <a:schemeClr val="tx1"/>
                          </a:solidFill>
                          <a:effectLst/>
                          <a:latin typeface="Times New Roman" pitchFamily="18" charset="0"/>
                          <a:ea typeface="MS Mincho" pitchFamily="49" charset="-128"/>
                          <a:cs typeface="Arial" pitchFamily="34" charset="0"/>
                        </a:rPr>
                        <a:t>$    7,600</a:t>
                      </a:r>
                      <a:endParaRPr kumimoji="0" lang="en-US" sz="24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5892" marR="144255"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bl>
          </a:graphicData>
        </a:graphic>
      </p:graphicFrame>
      <p:graphicFrame>
        <p:nvGraphicFramePr>
          <p:cNvPr id="9" name="Table 8"/>
          <p:cNvGraphicFramePr>
            <a:graphicFrameLocks noGrp="1"/>
          </p:cNvGraphicFramePr>
          <p:nvPr/>
        </p:nvGraphicFramePr>
        <p:xfrm>
          <a:off x="334434" y="836613"/>
          <a:ext cx="11040533" cy="1295400"/>
        </p:xfrm>
        <a:graphic>
          <a:graphicData uri="http://schemas.openxmlformats.org/drawingml/2006/table">
            <a:tbl>
              <a:tblPr/>
              <a:tblGrid>
                <a:gridCol w="11040533">
                  <a:extLst>
                    <a:ext uri="{9D8B030D-6E8A-4147-A177-3AD203B41FA5}">
                      <a16:colId xmlns:a16="http://schemas.microsoft.com/office/drawing/2014/main" xmlns="" val="20000"/>
                    </a:ext>
                  </a:extLst>
                </a:gridCol>
              </a:tblGrid>
              <a:tr h="395385">
                <a:tc>
                  <a:txBody>
                    <a:bodyPr/>
                    <a:lstStyle/>
                    <a:p>
                      <a:pPr marL="0" marR="0" algn="ctr">
                        <a:spcBef>
                          <a:spcPts val="0"/>
                        </a:spcBef>
                        <a:spcAft>
                          <a:spcPts val="0"/>
                        </a:spcAft>
                        <a:tabLst>
                          <a:tab pos="2743200" algn="ctr"/>
                          <a:tab pos="5486400" algn="r"/>
                          <a:tab pos="457200" algn="l"/>
                        </a:tabLst>
                      </a:pPr>
                      <a:r>
                        <a:rPr lang="en-US" sz="2400" b="0" dirty="0">
                          <a:latin typeface="Times New Roman" pitchFamily="18" charset="0"/>
                          <a:ea typeface="MS Mincho"/>
                          <a:cs typeface="Times New Roman" pitchFamily="18" charset="0"/>
                        </a:rPr>
                        <a:t>Goodrow Electric Company</a:t>
                      </a:r>
                    </a:p>
                  </a:txBody>
                  <a:tcPr marL="90056" marR="90056"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36988">
                <a:tc>
                  <a:txBody>
                    <a:bodyPr/>
                    <a:lstStyle/>
                    <a:p>
                      <a:pPr marL="0" marR="0" algn="ctr">
                        <a:spcBef>
                          <a:spcPts val="0"/>
                        </a:spcBef>
                        <a:spcAft>
                          <a:spcPts val="0"/>
                        </a:spcAft>
                        <a:tabLst>
                          <a:tab pos="2743200" algn="ctr"/>
                          <a:tab pos="5486400" algn="r"/>
                          <a:tab pos="457200" algn="l"/>
                        </a:tabLst>
                      </a:pPr>
                      <a:r>
                        <a:rPr lang="en-US" sz="2400" b="0" dirty="0">
                          <a:latin typeface="Times New Roman" pitchFamily="18" charset="0"/>
                          <a:ea typeface="MS Mincho"/>
                          <a:cs typeface="Times New Roman" pitchFamily="18" charset="0"/>
                        </a:rPr>
                        <a:t>Post-Closing Trial Balance</a:t>
                      </a:r>
                    </a:p>
                  </a:txBody>
                  <a:tcPr marL="90056" marR="90056"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63027">
                <a:tc>
                  <a:txBody>
                    <a:bodyPr/>
                    <a:lstStyle/>
                    <a:p>
                      <a:pPr marL="0" marR="0" algn="ctr">
                        <a:spcBef>
                          <a:spcPts val="0"/>
                        </a:spcBef>
                        <a:spcAft>
                          <a:spcPts val="0"/>
                        </a:spcAft>
                        <a:tabLst>
                          <a:tab pos="2743200" algn="ctr"/>
                          <a:tab pos="5486400" algn="r"/>
                          <a:tab pos="457200" algn="l"/>
                        </a:tabLst>
                      </a:pPr>
                      <a:r>
                        <a:rPr lang="en-US" sz="2400" b="0" dirty="0">
                          <a:latin typeface="Times New Roman" pitchFamily="18" charset="0"/>
                          <a:ea typeface="MS Mincho"/>
                          <a:cs typeface="Times New Roman" pitchFamily="18" charset="0"/>
                        </a:rPr>
                        <a:t>July 31, 2012</a:t>
                      </a:r>
                    </a:p>
                  </a:txBody>
                  <a:tcPr marL="90056" marR="90056" marT="0" marB="0" anchor="ctr">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pic>
        <p:nvPicPr>
          <p:cNvPr id="6" name="Picture 5" descr="logo5.png"/>
          <p:cNvPicPr/>
          <p:nvPr/>
        </p:nvPicPr>
        <p:blipFill>
          <a:blip r:embed="rId3"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22119713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6"/>
          <p:cNvSpPr>
            <a:spLocks noGrp="1" noChangeArrowheads="1"/>
          </p:cNvSpPr>
          <p:nvPr>
            <p:ph idx="1"/>
          </p:nvPr>
        </p:nvSpPr>
        <p:spPr>
          <a:xfrm>
            <a:off x="2336800" y="3429000"/>
            <a:ext cx="7518400" cy="984250"/>
          </a:xfrm>
        </p:spPr>
        <p:txBody>
          <a:bodyPr>
            <a:normAutofit fontScale="92500" lnSpcReduction="20000"/>
          </a:bodyPr>
          <a:lstStyle/>
          <a:p>
            <a:pPr algn="ctr" eaLnBrk="1" hangingPunct="1">
              <a:buFontTx/>
              <a:buNone/>
            </a:pPr>
            <a:r>
              <a:rPr lang="en-US" dirty="0" smtClean="0"/>
              <a:t>Classify assets and liabilities as </a:t>
            </a:r>
          </a:p>
          <a:p>
            <a:pPr algn="ctr" eaLnBrk="1" hangingPunct="1">
              <a:buFontTx/>
              <a:buNone/>
            </a:pPr>
            <a:r>
              <a:rPr lang="en-US" dirty="0" smtClean="0"/>
              <a:t>current or long-term</a:t>
            </a:r>
          </a:p>
        </p:txBody>
      </p:sp>
      <p:sp>
        <p:nvSpPr>
          <p:cNvPr id="1894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81F01EA-7C13-49F1-AE70-5721D8AA50DE}" type="slidenum">
              <a:rPr lang="en-US" sz="1000"/>
              <a:pPr eaLnBrk="1" hangingPunct="1"/>
              <a:t>38</a:t>
            </a:fld>
            <a:endParaRPr lang="en-US" sz="1000"/>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5</a:t>
            </a:r>
          </a:p>
        </p:txBody>
      </p:sp>
      <p:pic>
        <p:nvPicPr>
          <p:cNvPr id="5" name="Picture 4" descr="logo5.png"/>
          <p:cNvPicPr/>
          <p:nvPr/>
        </p:nvPicPr>
        <p:blipFill>
          <a:blip r:embed="rId4"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194399946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904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7251" y="3214688"/>
            <a:ext cx="264160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50563" name="Rectangle 3"/>
          <p:cNvSpPr>
            <a:spLocks noGrp="1" noChangeArrowheads="1"/>
          </p:cNvSpPr>
          <p:nvPr>
            <p:ph type="title"/>
            <p:custDataLst>
              <p:tags r:id="rId2"/>
            </p:custDataLst>
          </p:nvPr>
        </p:nvSpPr>
        <p:spPr/>
        <p:txBody>
          <a:bodyPr/>
          <a:lstStyle/>
          <a:p>
            <a:pPr eaLnBrk="1" fontAlgn="auto" hangingPunct="1">
              <a:spcAft>
                <a:spcPts val="0"/>
              </a:spcAft>
              <a:defRPr/>
            </a:pPr>
            <a:r>
              <a:rPr>
                <a:ea typeface="+mn-ea"/>
              </a:rPr>
              <a:t>Liquidity</a:t>
            </a:r>
          </a:p>
        </p:txBody>
      </p:sp>
      <p:sp>
        <p:nvSpPr>
          <p:cNvPr id="190468" name="Rectangle 4"/>
          <p:cNvSpPr>
            <a:spLocks noGrp="1" noChangeArrowheads="1"/>
          </p:cNvSpPr>
          <p:nvPr>
            <p:ph idx="1"/>
          </p:nvPr>
        </p:nvSpPr>
        <p:spPr>
          <a:xfrm>
            <a:off x="431800" y="1196975"/>
            <a:ext cx="11176000" cy="3422650"/>
          </a:xfrm>
        </p:spPr>
        <p:txBody>
          <a:bodyPr>
            <a:normAutofit fontScale="92500" lnSpcReduction="10000"/>
          </a:bodyPr>
          <a:lstStyle/>
          <a:p>
            <a:pPr eaLnBrk="1" hangingPunct="1"/>
            <a:r>
              <a:rPr lang="en-US" smtClean="0"/>
              <a:t>Measures quickness of cash</a:t>
            </a:r>
          </a:p>
          <a:p>
            <a:pPr lvl="1" eaLnBrk="1" hangingPunct="1"/>
            <a:r>
              <a:rPr lang="en-US" smtClean="0"/>
              <a:t>How quickly an item can be converted into cash</a:t>
            </a:r>
          </a:p>
          <a:p>
            <a:pPr eaLnBrk="1" hangingPunct="1"/>
            <a:r>
              <a:rPr lang="en-US" smtClean="0"/>
              <a:t>Classified Balance Sheet </a:t>
            </a:r>
          </a:p>
          <a:p>
            <a:pPr lvl="1" eaLnBrk="1" hangingPunct="1"/>
            <a:r>
              <a:rPr lang="en-US" smtClean="0"/>
              <a:t>Lists assets in order of their liquidity</a:t>
            </a:r>
          </a:p>
          <a:p>
            <a:pPr eaLnBrk="1" hangingPunct="1"/>
            <a:r>
              <a:rPr lang="en-US" smtClean="0"/>
              <a:t>Current Assets</a:t>
            </a:r>
          </a:p>
          <a:p>
            <a:pPr lvl="1" eaLnBrk="1" hangingPunct="1"/>
            <a:r>
              <a:rPr lang="en-US" smtClean="0"/>
              <a:t>Converted to cash, sold, or used</a:t>
            </a:r>
          </a:p>
          <a:p>
            <a:pPr lvl="1" eaLnBrk="1" hangingPunct="1"/>
            <a:r>
              <a:rPr lang="en-US" smtClean="0"/>
              <a:t>Within one year or operating cycle</a:t>
            </a:r>
          </a:p>
        </p:txBody>
      </p:sp>
      <p:sp>
        <p:nvSpPr>
          <p:cNvPr id="19046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81832C6F-6E5C-4219-B30C-31529EAAD131}" type="slidenum">
              <a:rPr lang="en-US" sz="1000"/>
              <a:pPr eaLnBrk="1" hangingPunct="1"/>
              <a:t>39</a:t>
            </a:fld>
            <a:endParaRPr lang="en-US" sz="1000"/>
          </a:p>
        </p:txBody>
      </p:sp>
      <p:pic>
        <p:nvPicPr>
          <p:cNvPr id="6" name="Picture 5" descr="logo5.png"/>
          <p:cNvPicPr/>
          <p:nvPr/>
        </p:nvPicPr>
        <p:blipFill>
          <a:blip r:embed="rId6"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404046325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smtClean="0">
                <a:ea typeface="+mn-ea"/>
              </a:rPr>
              <a:t>Learning Objectives</a:t>
            </a:r>
            <a:endParaRPr>
              <a:ea typeface="+mn-ea"/>
            </a:endParaRPr>
          </a:p>
        </p:txBody>
      </p:sp>
      <p:sp>
        <p:nvSpPr>
          <p:cNvPr id="154627"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ED97FC0C-E3AE-401F-A034-73E7625E47FB}" type="slidenum">
              <a:rPr lang="en-US" sz="1200">
                <a:solidFill>
                  <a:srgbClr val="898989"/>
                </a:solidFill>
                <a:latin typeface="Calibri" pitchFamily="34" charset="0"/>
              </a:rPr>
              <a:pPr eaLnBrk="1" hangingPunct="1"/>
              <a:t>4</a:t>
            </a:fld>
            <a:endParaRPr lang="en-US" sz="1200">
              <a:solidFill>
                <a:srgbClr val="898989"/>
              </a:solidFill>
              <a:latin typeface="Calibri" pitchFamily="34" charset="0"/>
            </a:endParaRPr>
          </a:p>
        </p:txBody>
      </p:sp>
      <p:graphicFrame>
        <p:nvGraphicFramePr>
          <p:cNvPr id="154642" name="Group 18"/>
          <p:cNvGraphicFramePr>
            <a:graphicFrameLocks noGrp="1"/>
          </p:cNvGraphicFramePr>
          <p:nvPr/>
        </p:nvGraphicFramePr>
        <p:xfrm>
          <a:off x="719667" y="1397001"/>
          <a:ext cx="10272184" cy="4259263"/>
        </p:xfrm>
        <a:graphic>
          <a:graphicData uri="http://schemas.openxmlformats.org/drawingml/2006/table">
            <a:tbl>
              <a:tblPr/>
              <a:tblGrid>
                <a:gridCol w="768351">
                  <a:extLst>
                    <a:ext uri="{9D8B030D-6E8A-4147-A177-3AD203B41FA5}">
                      <a16:colId xmlns:a16="http://schemas.microsoft.com/office/drawing/2014/main" xmlns="" val="20000"/>
                    </a:ext>
                  </a:extLst>
                </a:gridCol>
                <a:gridCol w="9503833">
                  <a:extLst>
                    <a:ext uri="{9D8B030D-6E8A-4147-A177-3AD203B41FA5}">
                      <a16:colId xmlns:a16="http://schemas.microsoft.com/office/drawing/2014/main" xmlns="" val="20001"/>
                    </a:ext>
                  </a:extLst>
                </a:gridCol>
              </a:tblGrid>
              <a:tr h="735013">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Times New Roman" pitchFamily="1" charset="0"/>
                        <a:ea typeface="Times New Roman" pitchFamily="1" charset="0"/>
                        <a:cs typeface="Times New Roman" pitchFamily="1" charset="0"/>
                      </a:endParaRPr>
                    </a:p>
                  </a:txBody>
                  <a:tcPr marL="121908" marR="121908" marT="45716" marB="45716"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 charset="0"/>
                          <a:ea typeface="Times New Roman" pitchFamily="1" charset="0"/>
                          <a:cs typeface="Times New Roman" pitchFamily="1" charset="0"/>
                        </a:rPr>
                        <a:t>Prepare an accounting worksheet</a:t>
                      </a:r>
                    </a:p>
                  </a:txBody>
                  <a:tcPr marL="121908" marR="121908" marT="45716" marB="45716"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1174750">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Times New Roman" pitchFamily="1" charset="0"/>
                        <a:ea typeface="Times New Roman" pitchFamily="1" charset="0"/>
                        <a:cs typeface="Times New Roman" pitchFamily="1" charset="0"/>
                      </a:endParaRPr>
                    </a:p>
                  </a:txBody>
                  <a:tcPr marL="121908" marR="121908" marT="45716" marB="45716"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 charset="0"/>
                          <a:ea typeface="Times New Roman" pitchFamily="1" charset="0"/>
                          <a:cs typeface="Times New Roman" pitchFamily="1" charset="0"/>
                        </a:rPr>
                        <a:t>Use the worksheet to prepare financial</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 charset="0"/>
                          <a:ea typeface="Times New Roman" pitchFamily="1" charset="0"/>
                          <a:cs typeface="Times New Roman" pitchFamily="1" charset="0"/>
                        </a:rPr>
                        <a:t>statements</a:t>
                      </a:r>
                    </a:p>
                  </a:txBody>
                  <a:tcPr marL="121908" marR="121908" marT="45716" marB="45716"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1174750">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Times New Roman" pitchFamily="1" charset="0"/>
                        <a:ea typeface="Times New Roman" pitchFamily="1" charset="0"/>
                        <a:cs typeface="Times New Roman" pitchFamily="1" charset="0"/>
                      </a:endParaRPr>
                    </a:p>
                  </a:txBody>
                  <a:tcPr marL="121908" marR="121908" marT="45716" marB="45716"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 charset="0"/>
                          <a:ea typeface="Times New Roman" pitchFamily="1" charset="0"/>
                          <a:cs typeface="Times New Roman" pitchFamily="1" charset="0"/>
                        </a:rPr>
                        <a:t>Close the revenue, expense, and drawing</a:t>
                      </a:r>
                    </a:p>
                    <a:p>
                      <a:pPr marL="0" marR="0" lvl="0" indent="0" algn="l" defTabSz="912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 charset="0"/>
                          <a:ea typeface="Times New Roman" pitchFamily="1" charset="0"/>
                          <a:cs typeface="Times New Roman" pitchFamily="1" charset="0"/>
                        </a:rPr>
                        <a:t>accounts</a:t>
                      </a:r>
                    </a:p>
                  </a:txBody>
                  <a:tcPr marL="121908" marR="121908" marT="45716" marB="45716"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1174750">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Times New Roman" pitchFamily="1" charset="0"/>
                        <a:ea typeface="Times New Roman" pitchFamily="1" charset="0"/>
                        <a:cs typeface="Times New Roman" pitchFamily="1" charset="0"/>
                      </a:endParaRPr>
                    </a:p>
                  </a:txBody>
                  <a:tcPr marL="121908" marR="121908" marT="45716" marB="45716"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 charset="0"/>
                          <a:ea typeface="Times New Roman" pitchFamily="1" charset="0"/>
                          <a:cs typeface="Times New Roman" pitchFamily="1" charset="0"/>
                        </a:rPr>
                        <a:t>Prepare the post-closing trial balance</a:t>
                      </a:r>
                    </a:p>
                  </a:txBody>
                  <a:tcPr marL="121908" marR="121908" marT="45716" marB="45716"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bl>
          </a:graphicData>
        </a:graphic>
      </p:graphicFrame>
      <p:pic>
        <p:nvPicPr>
          <p:cNvPr id="154637"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7184" y="1433513"/>
            <a:ext cx="692149"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7184" y="2216151"/>
            <a:ext cx="69214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7184" y="3390901"/>
            <a:ext cx="69214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40"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9301" y="4560889"/>
            <a:ext cx="69003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logo5.png"/>
          <p:cNvPicPr/>
          <p:nvPr/>
        </p:nvPicPr>
        <p:blipFill>
          <a:blip r:embed="rId7" cstate="print"/>
          <a:stretch>
            <a:fillRect/>
          </a:stretch>
        </p:blipFill>
        <p:spPr>
          <a:xfrm>
            <a:off x="10476411" y="245166"/>
            <a:ext cx="1715588" cy="551668"/>
          </a:xfrm>
          <a:prstGeom prst="rect">
            <a:avLst/>
          </a:prstGeom>
        </p:spPr>
      </p:pic>
    </p:spTree>
    <p:extLst>
      <p:ext uri="{BB962C8B-B14F-4D97-AF65-F5344CB8AC3E}">
        <p14:creationId xmlns:p14="http://schemas.microsoft.com/office/powerpoint/2010/main" val="143787630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pPr eaLnBrk="1" hangingPunct="1">
              <a:defRPr/>
            </a:pPr>
            <a:r>
              <a:rPr smtClean="0">
                <a:ea typeface="+mn-ea"/>
              </a:rPr>
              <a:t>Operating Cycle</a:t>
            </a:r>
            <a:endParaRPr>
              <a:ea typeface="+mn-ea"/>
            </a:endParaRPr>
          </a:p>
        </p:txBody>
      </p:sp>
      <p:sp>
        <p:nvSpPr>
          <p:cNvPr id="1914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CFC7E603-9476-47CC-9AD1-FB41DCBB3BF7}" type="slidenum">
              <a:rPr lang="en-US" sz="1000"/>
              <a:pPr eaLnBrk="1" hangingPunct="1"/>
              <a:t>40</a:t>
            </a:fld>
            <a:endParaRPr lang="en-US" sz="1000"/>
          </a:p>
        </p:txBody>
      </p:sp>
      <p:graphicFrame>
        <p:nvGraphicFramePr>
          <p:cNvPr id="5" name="Diagram 4"/>
          <p:cNvGraphicFramePr/>
          <p:nvPr>
            <p:custDataLst>
              <p:tags r:id="rId3"/>
            </p:custDataLst>
          </p:nvPr>
        </p:nvGraphicFramePr>
        <p:xfrm>
          <a:off x="431371" y="1052736"/>
          <a:ext cx="10945216" cy="532859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 name="Picture 5" descr="logo5.png"/>
          <p:cNvPicPr/>
          <p:nvPr/>
        </p:nvPicPr>
        <p:blipFill>
          <a:blip r:embed="rId11"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392449406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1588" name="Rectangle 4"/>
          <p:cNvSpPr>
            <a:spLocks noGrp="1" noChangeArrowheads="1"/>
          </p:cNvSpPr>
          <p:nvPr>
            <p:ph type="title"/>
            <p:custDataLst>
              <p:tags r:id="rId2"/>
            </p:custDataLst>
          </p:nvPr>
        </p:nvSpPr>
        <p:spPr/>
        <p:txBody>
          <a:bodyPr/>
          <a:lstStyle/>
          <a:p>
            <a:pPr eaLnBrk="1" fontAlgn="auto" hangingPunct="1">
              <a:spcAft>
                <a:spcPts val="0"/>
              </a:spcAft>
              <a:defRPr/>
            </a:pPr>
            <a:r>
              <a:rPr>
                <a:ea typeface="+mn-ea"/>
              </a:rPr>
              <a:t>Current Assets</a:t>
            </a:r>
          </a:p>
        </p:txBody>
      </p:sp>
      <p:sp>
        <p:nvSpPr>
          <p:cNvPr id="192515" name="Rectangle 5"/>
          <p:cNvSpPr>
            <a:spLocks noGrp="1" noChangeArrowheads="1"/>
          </p:cNvSpPr>
          <p:nvPr>
            <p:ph idx="1"/>
          </p:nvPr>
        </p:nvSpPr>
        <p:spPr>
          <a:xfrm>
            <a:off x="508000" y="1412875"/>
            <a:ext cx="11176000" cy="2813050"/>
          </a:xfrm>
        </p:spPr>
        <p:txBody>
          <a:bodyPr>
            <a:normAutofit fontScale="92500" lnSpcReduction="10000"/>
          </a:bodyPr>
          <a:lstStyle/>
          <a:p>
            <a:pPr eaLnBrk="1" hangingPunct="1"/>
            <a:r>
              <a:rPr lang="en-US" smtClean="0"/>
              <a:t>Examples:</a:t>
            </a:r>
          </a:p>
          <a:p>
            <a:pPr lvl="1" eaLnBrk="1" hangingPunct="1"/>
            <a:r>
              <a:rPr lang="en-US" smtClean="0"/>
              <a:t>Cash</a:t>
            </a:r>
          </a:p>
          <a:p>
            <a:pPr lvl="1" eaLnBrk="1" hangingPunct="1"/>
            <a:r>
              <a:rPr lang="en-US" smtClean="0"/>
              <a:t>Accounts receivable</a:t>
            </a:r>
          </a:p>
          <a:p>
            <a:pPr lvl="1" eaLnBrk="1" hangingPunct="1"/>
            <a:r>
              <a:rPr lang="en-US" smtClean="0"/>
              <a:t>Supplies</a:t>
            </a:r>
          </a:p>
          <a:p>
            <a:pPr lvl="1" eaLnBrk="1" hangingPunct="1"/>
            <a:r>
              <a:rPr lang="en-US" smtClean="0"/>
              <a:t>Prepaid expenses</a:t>
            </a:r>
          </a:p>
          <a:p>
            <a:pPr lvl="1" eaLnBrk="1" hangingPunct="1"/>
            <a:r>
              <a:rPr lang="en-US" smtClean="0"/>
              <a:t>Inventory</a:t>
            </a:r>
          </a:p>
        </p:txBody>
      </p:sp>
      <p:sp>
        <p:nvSpPr>
          <p:cNvPr id="1925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39E57147-39CB-43D9-B1BC-D24B7CA8680E}" type="slidenum">
              <a:rPr lang="en-US" sz="1000"/>
              <a:pPr eaLnBrk="1" hangingPunct="1"/>
              <a:t>41</a:t>
            </a:fld>
            <a:endParaRPr lang="en-US" sz="1000"/>
          </a:p>
        </p:txBody>
      </p:sp>
      <p:pic>
        <p:nvPicPr>
          <p:cNvPr id="5" name="Picture 4"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34983401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p:txBody>
          <a:bodyPr/>
          <a:lstStyle/>
          <a:p>
            <a:pPr eaLnBrk="1" hangingPunct="1">
              <a:defRPr/>
            </a:pPr>
            <a:r>
              <a:rPr smtClean="0">
                <a:ea typeface="+mn-ea"/>
              </a:rPr>
              <a:t>Long-Term Assets</a:t>
            </a:r>
            <a:endParaRPr>
              <a:ea typeface="+mn-ea"/>
            </a:endParaRPr>
          </a:p>
        </p:txBody>
      </p:sp>
      <p:sp>
        <p:nvSpPr>
          <p:cNvPr id="193539" name="Content Placeholder 1"/>
          <p:cNvSpPr>
            <a:spLocks noGrp="1"/>
          </p:cNvSpPr>
          <p:nvPr>
            <p:ph idx="1"/>
          </p:nvPr>
        </p:nvSpPr>
        <p:spPr>
          <a:xfrm>
            <a:off x="527051" y="1268413"/>
            <a:ext cx="11176000" cy="4464050"/>
          </a:xfrm>
        </p:spPr>
        <p:txBody>
          <a:bodyPr/>
          <a:lstStyle/>
          <a:p>
            <a:pPr eaLnBrk="1" hangingPunct="1"/>
            <a:r>
              <a:rPr lang="en-US" smtClean="0"/>
              <a:t>Not converted to cash within the current year or operating cycle</a:t>
            </a:r>
          </a:p>
          <a:p>
            <a:pPr eaLnBrk="1" hangingPunct="1"/>
            <a:r>
              <a:rPr lang="en-US" smtClean="0"/>
              <a:t>Categories</a:t>
            </a:r>
          </a:p>
          <a:p>
            <a:pPr lvl="1" eaLnBrk="1" hangingPunct="1"/>
            <a:r>
              <a:rPr lang="en-US" smtClean="0"/>
              <a:t>Plant assets</a:t>
            </a:r>
          </a:p>
          <a:p>
            <a:pPr lvl="2" eaLnBrk="1" hangingPunct="1"/>
            <a:r>
              <a:rPr lang="en-US" smtClean="0"/>
              <a:t>Land</a:t>
            </a:r>
          </a:p>
          <a:p>
            <a:pPr lvl="2" eaLnBrk="1" hangingPunct="1"/>
            <a:r>
              <a:rPr lang="en-US" smtClean="0"/>
              <a:t>Building</a:t>
            </a:r>
          </a:p>
          <a:p>
            <a:pPr lvl="2" eaLnBrk="1" hangingPunct="1"/>
            <a:r>
              <a:rPr lang="en-US" smtClean="0"/>
              <a:t>Furniture</a:t>
            </a:r>
          </a:p>
          <a:p>
            <a:pPr lvl="2" eaLnBrk="1" hangingPunct="1"/>
            <a:r>
              <a:rPr lang="en-US" smtClean="0"/>
              <a:t>Equipment</a:t>
            </a:r>
          </a:p>
          <a:p>
            <a:pPr lvl="1" eaLnBrk="1" hangingPunct="1"/>
            <a:r>
              <a:rPr lang="en-US" smtClean="0"/>
              <a:t>Long-term investments</a:t>
            </a:r>
          </a:p>
          <a:p>
            <a:pPr lvl="1" eaLnBrk="1" hangingPunct="1"/>
            <a:r>
              <a:rPr lang="en-US" smtClean="0"/>
              <a:t>Other assets</a:t>
            </a:r>
          </a:p>
        </p:txBody>
      </p:sp>
      <p:sp>
        <p:nvSpPr>
          <p:cNvPr id="1935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36AFC85-87C4-4260-9EFD-B467C045DAF5}" type="slidenum">
              <a:rPr lang="en-US" sz="1000"/>
              <a:pPr eaLnBrk="1" hangingPunct="1"/>
              <a:t>42</a:t>
            </a:fld>
            <a:endParaRPr lang="en-US" sz="1000"/>
          </a:p>
        </p:txBody>
      </p:sp>
      <p:pic>
        <p:nvPicPr>
          <p:cNvPr id="5" name="Picture 4"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326000738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2612" name="Rectangle 4"/>
          <p:cNvSpPr>
            <a:spLocks noGrp="1" noChangeArrowheads="1"/>
          </p:cNvSpPr>
          <p:nvPr>
            <p:ph type="title"/>
            <p:custDataLst>
              <p:tags r:id="rId2"/>
            </p:custDataLst>
          </p:nvPr>
        </p:nvSpPr>
        <p:spPr/>
        <p:txBody>
          <a:bodyPr/>
          <a:lstStyle/>
          <a:p>
            <a:pPr eaLnBrk="1" fontAlgn="auto" hangingPunct="1">
              <a:spcAft>
                <a:spcPts val="0"/>
              </a:spcAft>
              <a:defRPr/>
            </a:pPr>
            <a:r>
              <a:rPr>
                <a:ea typeface="+mn-ea"/>
              </a:rPr>
              <a:t>Current Liabilities</a:t>
            </a:r>
          </a:p>
        </p:txBody>
      </p:sp>
      <p:sp>
        <p:nvSpPr>
          <p:cNvPr id="194563" name="Rectangle 5"/>
          <p:cNvSpPr>
            <a:spLocks noGrp="1" noChangeArrowheads="1"/>
          </p:cNvSpPr>
          <p:nvPr>
            <p:ph idx="1"/>
          </p:nvPr>
        </p:nvSpPr>
        <p:spPr>
          <a:xfrm>
            <a:off x="508000" y="1412875"/>
            <a:ext cx="11176000" cy="3797300"/>
          </a:xfrm>
        </p:spPr>
        <p:txBody>
          <a:bodyPr>
            <a:normAutofit fontScale="92500" lnSpcReduction="10000"/>
          </a:bodyPr>
          <a:lstStyle/>
          <a:p>
            <a:pPr eaLnBrk="1" hangingPunct="1"/>
            <a:r>
              <a:rPr lang="en-US" smtClean="0"/>
              <a:t>Must be paid either with cash or goods and services within one year or operating cycle</a:t>
            </a:r>
          </a:p>
          <a:p>
            <a:pPr eaLnBrk="1" hangingPunct="1"/>
            <a:r>
              <a:rPr lang="en-US" smtClean="0"/>
              <a:t>Examples:</a:t>
            </a:r>
          </a:p>
          <a:p>
            <a:pPr lvl="1" eaLnBrk="1" hangingPunct="1"/>
            <a:r>
              <a:rPr lang="en-US" smtClean="0"/>
              <a:t>Accounts payable</a:t>
            </a:r>
          </a:p>
          <a:p>
            <a:pPr lvl="1" eaLnBrk="1" hangingPunct="1"/>
            <a:r>
              <a:rPr lang="en-US" smtClean="0"/>
              <a:t>Notes payable due within one year</a:t>
            </a:r>
          </a:p>
          <a:p>
            <a:pPr lvl="1" eaLnBrk="1" hangingPunct="1"/>
            <a:r>
              <a:rPr lang="en-US" smtClean="0"/>
              <a:t>Salary payable</a:t>
            </a:r>
          </a:p>
          <a:p>
            <a:pPr lvl="1" eaLnBrk="1" hangingPunct="1"/>
            <a:r>
              <a:rPr lang="en-US" smtClean="0"/>
              <a:t>Interest payable</a:t>
            </a:r>
          </a:p>
          <a:p>
            <a:pPr lvl="1" eaLnBrk="1" hangingPunct="1"/>
            <a:r>
              <a:rPr lang="en-US" smtClean="0"/>
              <a:t>Unearned revenue</a:t>
            </a:r>
          </a:p>
        </p:txBody>
      </p:sp>
      <p:sp>
        <p:nvSpPr>
          <p:cNvPr id="1945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7614B39E-4A8A-408B-AEE6-FDE5DB477BF5}" type="slidenum">
              <a:rPr lang="en-US" sz="1000"/>
              <a:pPr eaLnBrk="1" hangingPunct="1"/>
              <a:t>43</a:t>
            </a:fld>
            <a:endParaRPr lang="en-US" sz="1000"/>
          </a:p>
        </p:txBody>
      </p:sp>
      <p:pic>
        <p:nvPicPr>
          <p:cNvPr id="5" name="Picture 4"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396340099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3634" name="Rectangle 2"/>
          <p:cNvSpPr>
            <a:spLocks noGrp="1" noChangeArrowheads="1"/>
          </p:cNvSpPr>
          <p:nvPr>
            <p:ph type="title"/>
            <p:custDataLst>
              <p:tags r:id="rId2"/>
            </p:custDataLst>
          </p:nvPr>
        </p:nvSpPr>
        <p:spPr>
          <a:xfrm>
            <a:off x="690034" y="582613"/>
            <a:ext cx="10818284" cy="549275"/>
          </a:xfrm>
        </p:spPr>
        <p:txBody>
          <a:bodyPr>
            <a:normAutofit fontScale="90000"/>
          </a:bodyPr>
          <a:lstStyle/>
          <a:p>
            <a:pPr eaLnBrk="1" fontAlgn="auto" hangingPunct="1">
              <a:spcAft>
                <a:spcPts val="0"/>
              </a:spcAft>
              <a:defRPr/>
            </a:pPr>
            <a:r>
              <a:rPr>
                <a:ea typeface="+mn-ea"/>
              </a:rPr>
              <a:t> </a:t>
            </a:r>
            <a:r>
              <a:rPr smtClean="0">
                <a:ea typeface="+mn-ea"/>
              </a:rPr>
              <a:t>Long-Term Liabilities</a:t>
            </a:r>
            <a:endParaRPr>
              <a:ea typeface="+mn-ea"/>
            </a:endParaRPr>
          </a:p>
        </p:txBody>
      </p:sp>
      <p:sp>
        <p:nvSpPr>
          <p:cNvPr id="195587" name="Rectangle 3"/>
          <p:cNvSpPr>
            <a:spLocks noGrp="1" noChangeArrowheads="1"/>
          </p:cNvSpPr>
          <p:nvPr>
            <p:ph idx="1"/>
          </p:nvPr>
        </p:nvSpPr>
        <p:spPr/>
        <p:txBody>
          <a:bodyPr/>
          <a:lstStyle/>
          <a:p>
            <a:pPr eaLnBrk="1" hangingPunct="1"/>
            <a:r>
              <a:rPr lang="en-US" smtClean="0"/>
              <a:t>Are not due within the current year or operating cycle</a:t>
            </a:r>
          </a:p>
          <a:p>
            <a:pPr eaLnBrk="1" hangingPunct="1"/>
            <a:r>
              <a:rPr lang="en-US" smtClean="0"/>
              <a:t>Examples:</a:t>
            </a:r>
          </a:p>
          <a:p>
            <a:pPr lvl="1" eaLnBrk="1" hangingPunct="1"/>
            <a:r>
              <a:rPr lang="en-US" smtClean="0"/>
              <a:t>Notes payable with due dates over one year</a:t>
            </a:r>
          </a:p>
          <a:p>
            <a:pPr lvl="1" eaLnBrk="1" hangingPunct="1"/>
            <a:r>
              <a:rPr lang="en-US" smtClean="0"/>
              <a:t>Mortgages</a:t>
            </a:r>
          </a:p>
        </p:txBody>
      </p:sp>
      <p:sp>
        <p:nvSpPr>
          <p:cNvPr id="195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3ACE3834-906C-4EC6-A722-28BC24E5419E}" type="slidenum">
              <a:rPr lang="en-US" sz="1000"/>
              <a:pPr eaLnBrk="1" hangingPunct="1"/>
              <a:t>44</a:t>
            </a:fld>
            <a:endParaRPr lang="en-US" sz="1000"/>
          </a:p>
        </p:txBody>
      </p:sp>
      <p:pic>
        <p:nvPicPr>
          <p:cNvPr id="5" name="Picture 4"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235885469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custDataLst>
              <p:tags r:id="rId2"/>
            </p:custDataLst>
          </p:nvPr>
        </p:nvSpPr>
        <p:spPr>
          <a:xfrm>
            <a:off x="233819" y="332657"/>
            <a:ext cx="11334789" cy="549275"/>
          </a:xfrm>
        </p:spPr>
        <p:txBody>
          <a:bodyPr>
            <a:normAutofit fontScale="90000"/>
          </a:bodyPr>
          <a:lstStyle/>
          <a:p>
            <a:pPr eaLnBrk="1" fontAlgn="auto" hangingPunct="1">
              <a:spcAft>
                <a:spcPts val="0"/>
              </a:spcAft>
              <a:defRPr/>
            </a:pPr>
            <a:r>
              <a:rPr dirty="0">
                <a:effectLst/>
                <a:ea typeface="+mn-ea"/>
              </a:rPr>
              <a:t> </a:t>
            </a:r>
            <a:r>
              <a:rPr sz="5300" dirty="0" smtClean="0">
                <a:effectLst>
                  <a:outerShdw blurRad="38100" dist="38100" dir="2700000" algn="tl">
                    <a:srgbClr val="000000">
                      <a:alpha val="43137"/>
                    </a:srgbClr>
                  </a:outerShdw>
                </a:effectLst>
                <a:ea typeface="+mn-ea"/>
              </a:rPr>
              <a:t>Classified Balance Sheet: </a:t>
            </a:r>
            <a:r>
              <a:rPr lang="en-US" sz="5300" dirty="0" smtClean="0">
                <a:effectLst>
                  <a:outerShdw blurRad="38100" dist="38100" dir="2700000" algn="tl">
                    <a:srgbClr val="000000">
                      <a:alpha val="43137"/>
                    </a:srgbClr>
                  </a:outerShdw>
                </a:effectLst>
                <a:ea typeface="+mn-ea"/>
              </a:rPr>
              <a:t/>
            </a:r>
            <a:br>
              <a:rPr lang="en-US" sz="5300" dirty="0" smtClean="0">
                <a:effectLst>
                  <a:outerShdw blurRad="38100" dist="38100" dir="2700000" algn="tl">
                    <a:srgbClr val="000000">
                      <a:alpha val="43137"/>
                    </a:srgbClr>
                  </a:outerShdw>
                </a:effectLst>
                <a:ea typeface="+mn-ea"/>
              </a:rPr>
            </a:br>
            <a:r>
              <a:rPr sz="5300" dirty="0" smtClean="0">
                <a:effectLst>
                  <a:outerShdw blurRad="38100" dist="38100" dir="2700000" algn="tl">
                    <a:srgbClr val="000000">
                      <a:alpha val="43137"/>
                    </a:srgbClr>
                  </a:outerShdw>
                </a:effectLst>
                <a:ea typeface="+mn-ea"/>
              </a:rPr>
              <a:t>Account Form</a:t>
            </a:r>
            <a:endParaRPr sz="5300" dirty="0">
              <a:effectLst>
                <a:outerShdw blurRad="38100" dist="38100" dir="2700000" algn="tl">
                  <a:srgbClr val="000000">
                    <a:alpha val="43137"/>
                  </a:srgbClr>
                </a:outerShdw>
              </a:effectLst>
              <a:ea typeface="+mn-ea"/>
            </a:endParaRPr>
          </a:p>
        </p:txBody>
      </p:sp>
      <p:sp>
        <p:nvSpPr>
          <p:cNvPr id="19661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81C88CE-6F7B-4ED0-81D0-8F9091407203}" type="slidenum">
              <a:rPr lang="en-US" sz="1000"/>
              <a:pPr eaLnBrk="1" hangingPunct="1"/>
              <a:t>45</a:t>
            </a:fld>
            <a:endParaRPr lang="en-US" sz="1000"/>
          </a:p>
        </p:txBody>
      </p:sp>
      <p:pic>
        <p:nvPicPr>
          <p:cNvPr id="196612" name="Picture 6" descr="STCBS.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9184" y="1989139"/>
            <a:ext cx="11218333" cy="372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6"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3252358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10" name="Rectangle 1030"/>
          <p:cNvSpPr>
            <a:spLocks noGrp="1" noChangeArrowheads="1"/>
          </p:cNvSpPr>
          <p:nvPr>
            <p:ph type="title"/>
            <p:custDataLst>
              <p:tags r:id="rId2"/>
            </p:custDataLst>
          </p:nvPr>
        </p:nvSpPr>
        <p:spPr>
          <a:xfrm>
            <a:off x="239349" y="260648"/>
            <a:ext cx="5184576" cy="2659190"/>
          </a:xfrm>
        </p:spPr>
        <p:txBody>
          <a:bodyPr/>
          <a:lstStyle/>
          <a:p>
            <a:pPr algn="ctr" eaLnBrk="1" fontAlgn="auto" hangingPunct="1">
              <a:spcAft>
                <a:spcPts val="0"/>
              </a:spcAft>
              <a:defRPr/>
            </a:pPr>
            <a:r>
              <a:rPr smtClean="0">
                <a:effectLst>
                  <a:outerShdw blurRad="38100" dist="38100" dir="2700000" algn="tl">
                    <a:srgbClr val="000000">
                      <a:alpha val="43137"/>
                    </a:srgbClr>
                  </a:outerShdw>
                </a:effectLst>
                <a:ea typeface="+mn-ea"/>
              </a:rPr>
              <a:t>Classified Balance</a:t>
            </a:r>
            <a:br>
              <a:rPr smtClean="0">
                <a:effectLst>
                  <a:outerShdw blurRad="38100" dist="38100" dir="2700000" algn="tl">
                    <a:srgbClr val="000000">
                      <a:alpha val="43137"/>
                    </a:srgbClr>
                  </a:outerShdw>
                </a:effectLst>
                <a:ea typeface="+mn-ea"/>
              </a:rPr>
            </a:br>
            <a:r>
              <a:rPr smtClean="0">
                <a:effectLst>
                  <a:outerShdw blurRad="38100" dist="38100" dir="2700000" algn="tl">
                    <a:srgbClr val="000000">
                      <a:alpha val="43137"/>
                    </a:srgbClr>
                  </a:outerShdw>
                </a:effectLst>
                <a:ea typeface="+mn-ea"/>
              </a:rPr>
              <a:t>Sheet</a:t>
            </a:r>
            <a:br>
              <a:rPr smtClean="0">
                <a:effectLst>
                  <a:outerShdw blurRad="38100" dist="38100" dir="2700000" algn="tl">
                    <a:srgbClr val="000000">
                      <a:alpha val="43137"/>
                    </a:srgbClr>
                  </a:outerShdw>
                </a:effectLst>
                <a:ea typeface="+mn-ea"/>
              </a:rPr>
            </a:br>
            <a:r>
              <a:rPr smtClean="0">
                <a:effectLst>
                  <a:outerShdw blurRad="38100" dist="38100" dir="2700000" algn="tl">
                    <a:srgbClr val="000000">
                      <a:alpha val="43137"/>
                    </a:srgbClr>
                  </a:outerShdw>
                </a:effectLst>
                <a:ea typeface="+mn-ea"/>
              </a:rPr>
              <a:t>Report Form</a:t>
            </a:r>
            <a:endParaRPr>
              <a:effectLst>
                <a:outerShdw blurRad="38100" dist="38100" dir="2700000" algn="tl">
                  <a:srgbClr val="000000">
                    <a:alpha val="43137"/>
                  </a:srgbClr>
                </a:outerShdw>
              </a:effectLst>
              <a:ea typeface="+mn-ea"/>
            </a:endParaRPr>
          </a:p>
        </p:txBody>
      </p:sp>
      <p:sp>
        <p:nvSpPr>
          <p:cNvPr id="1976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D5AEA374-849E-40B8-A1F0-5DDC9D2495A9}" type="slidenum">
              <a:rPr lang="en-US" sz="1000"/>
              <a:pPr eaLnBrk="1" hangingPunct="1"/>
              <a:t>46</a:t>
            </a:fld>
            <a:endParaRPr lang="en-US" sz="1000"/>
          </a:p>
        </p:txBody>
      </p:sp>
      <p:pic>
        <p:nvPicPr>
          <p:cNvPr id="197636"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6985" y="46039"/>
            <a:ext cx="6462183" cy="653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6"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180559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sz="2400" b="1" smtClean="0">
                <a:effectLst/>
                <a:ea typeface="+mn-ea"/>
              </a:rPr>
              <a:t>S4-9:  CLASSIFYING ASSETS AND L:IABILITIES AS CURRENT OR LONG-TERM</a:t>
            </a:r>
            <a:endParaRPr sz="2400">
              <a:effectLst/>
              <a:ea typeface="+mn-ea"/>
            </a:endParaRPr>
          </a:p>
        </p:txBody>
      </p:sp>
      <p:sp>
        <p:nvSpPr>
          <p:cNvPr id="198659" name="Text Placeholder 2"/>
          <p:cNvSpPr>
            <a:spLocks noGrp="1"/>
          </p:cNvSpPr>
          <p:nvPr>
            <p:ph type="body" sz="quarter" idx="10"/>
          </p:nvPr>
        </p:nvSpPr>
        <p:spPr>
          <a:xfrm>
            <a:off x="508000" y="1411288"/>
            <a:ext cx="11176000" cy="5208587"/>
          </a:xfrm>
        </p:spPr>
        <p:txBody>
          <a:bodyPr>
            <a:normAutofit lnSpcReduction="10000"/>
          </a:bodyPr>
          <a:lstStyle/>
          <a:p>
            <a:pPr eaLnBrk="1" hangingPunct="1">
              <a:buFontTx/>
              <a:buNone/>
            </a:pPr>
            <a:r>
              <a:rPr lang="en-US" sz="2400" smtClean="0"/>
              <a:t> </a:t>
            </a:r>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endParaRPr lang="en-US" sz="2400" smtClean="0"/>
          </a:p>
          <a:p>
            <a:pPr eaLnBrk="1" hangingPunct="1">
              <a:buFontTx/>
              <a:buNone/>
            </a:pPr>
            <a:r>
              <a:rPr lang="en-US" sz="2400" smtClean="0"/>
              <a:t>1. Identify the assets (including contra assets) and liabilities</a:t>
            </a:r>
          </a:p>
          <a:p>
            <a:pPr eaLnBrk="1" hangingPunct="1">
              <a:buFontTx/>
              <a:buNone/>
            </a:pPr>
            <a:r>
              <a:rPr lang="en-US" sz="2400" smtClean="0"/>
              <a:t>2. Classify each asset and each liability as current or long-term</a:t>
            </a:r>
          </a:p>
        </p:txBody>
      </p:sp>
      <p:sp>
        <p:nvSpPr>
          <p:cNvPr id="19866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068547C4-C173-40FB-8320-72965B517206}" type="slidenum">
              <a:rPr lang="en-US" sz="1200">
                <a:solidFill>
                  <a:srgbClr val="898989"/>
                </a:solidFill>
                <a:latin typeface="Calibri" pitchFamily="34" charset="0"/>
              </a:rPr>
              <a:pPr eaLnBrk="1" hangingPunct="1"/>
              <a:t>47</a:t>
            </a:fld>
            <a:endParaRPr lang="en-US" sz="1200">
              <a:solidFill>
                <a:srgbClr val="898989"/>
              </a:solidFill>
              <a:latin typeface="Calibri" pitchFamily="34" charset="0"/>
            </a:endParaRPr>
          </a:p>
        </p:txBody>
      </p:sp>
      <p:graphicFrame>
        <p:nvGraphicFramePr>
          <p:cNvPr id="5" name="Table 4"/>
          <p:cNvGraphicFramePr>
            <a:graphicFrameLocks noGrp="1"/>
          </p:cNvGraphicFramePr>
          <p:nvPr/>
        </p:nvGraphicFramePr>
        <p:xfrm>
          <a:off x="431800" y="1196975"/>
          <a:ext cx="11040533" cy="4452982"/>
        </p:xfrm>
        <a:graphic>
          <a:graphicData uri="http://schemas.openxmlformats.org/drawingml/2006/table">
            <a:tbl>
              <a:tblPr/>
              <a:tblGrid>
                <a:gridCol w="5719233">
                  <a:extLst>
                    <a:ext uri="{9D8B030D-6E8A-4147-A177-3AD203B41FA5}">
                      <a16:colId xmlns:a16="http://schemas.microsoft.com/office/drawing/2014/main" xmlns="" val="20000"/>
                    </a:ext>
                  </a:extLst>
                </a:gridCol>
                <a:gridCol w="2768600">
                  <a:extLst>
                    <a:ext uri="{9D8B030D-6E8A-4147-A177-3AD203B41FA5}">
                      <a16:colId xmlns:a16="http://schemas.microsoft.com/office/drawing/2014/main" xmlns="" val="20001"/>
                    </a:ext>
                  </a:extLst>
                </a:gridCol>
                <a:gridCol w="2552700">
                  <a:extLst>
                    <a:ext uri="{9D8B030D-6E8A-4147-A177-3AD203B41FA5}">
                      <a16:colId xmlns:a16="http://schemas.microsoft.com/office/drawing/2014/main" xmlns="" val="20002"/>
                    </a:ext>
                  </a:extLst>
                </a:gridCol>
              </a:tblGrid>
              <a:tr h="606382">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Account</a:t>
                      </a: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Times New Roman" pitchFamily="18" charset="0"/>
                          <a:cs typeface="Times New Roman" pitchFamily="18" charset="0"/>
                        </a:rPr>
                        <a:t>Identification</a:t>
                      </a: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chemeClr val="tx1"/>
                          </a:solidFill>
                          <a:effectLst/>
                          <a:latin typeface="Times New Roman" pitchFamily="18" charset="0"/>
                          <a:cs typeface="Times New Roman" pitchFamily="18" charset="0"/>
                        </a:rPr>
                        <a:t>Classification</a:t>
                      </a: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0"/>
                  </a:ext>
                </a:extLst>
              </a:tr>
              <a:tr h="3206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Buildings</a:t>
                      </a: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1"/>
                  </a:ext>
                </a:extLst>
              </a:tr>
              <a:tr h="3206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Accounts payable</a:t>
                      </a: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2"/>
                  </a:ext>
                </a:extLst>
              </a:tr>
              <a:tr h="3206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Total expenses</a:t>
                      </a: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3"/>
                  </a:ext>
                </a:extLst>
              </a:tr>
              <a:tr h="3206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Accumulated depreciation</a:t>
                      </a: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4"/>
                  </a:ext>
                </a:extLst>
              </a:tr>
              <a:tr h="640034">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Accrued liabilities </a:t>
                      </a:r>
                      <a:b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b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(Salary payable)</a:t>
                      </a: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anchor="ctr"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5"/>
                  </a:ext>
                </a:extLst>
              </a:tr>
              <a:tr h="3206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Prepaid expenses</a:t>
                      </a: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6"/>
                  </a:ext>
                </a:extLst>
              </a:tr>
              <a:tr h="3206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Service revenue</a:t>
                      </a: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7"/>
                  </a:ext>
                </a:extLst>
              </a:tr>
              <a:tr h="3206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Cash</a:t>
                      </a: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8"/>
                  </a:ext>
                </a:extLst>
              </a:tr>
              <a:tr h="3206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Receivables</a:t>
                      </a: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09"/>
                  </a:ext>
                </a:extLst>
              </a:tr>
              <a:tr h="3206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Interest expense</a:t>
                      </a: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000000"/>
                      </a:solidFill>
                      <a:prstDash val="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10"/>
                  </a:ext>
                </a:extLst>
              </a:tr>
              <a:tr h="3206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Equipment</a:t>
                      </a: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1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88343" marR="88343" marT="0" marB="0" horzOverflow="overflow">
                    <a:lnL w="19050" cap="flat" cmpd="dbl" algn="ctr">
                      <a:solidFill>
                        <a:srgbClr val="000000"/>
                      </a:solidFill>
                      <a:prstDash val="solid"/>
                      <a:round/>
                      <a:headEnd type="none" w="med" len="med"/>
                      <a:tailEnd type="none" w="med" len="med"/>
                    </a:lnL>
                    <a:lnR w="19050" cap="flat" cmpd="dbl" algn="ctr">
                      <a:solidFill>
                        <a:srgbClr val="000000"/>
                      </a:solidFill>
                      <a:prstDash val="solid"/>
                      <a:round/>
                      <a:headEnd type="none" w="med" len="med"/>
                      <a:tailEnd type="none" w="med" len="med"/>
                    </a:lnR>
                    <a:lnT w="12700" cap="flat" cmpd="sng" algn="ctr">
                      <a:solidFill>
                        <a:srgbClr val="000000"/>
                      </a:solidFill>
                      <a:prstDash val="dot"/>
                      <a:round/>
                      <a:headEnd type="none" w="med" len="med"/>
                      <a:tailEnd type="none" w="med" len="med"/>
                    </a:lnT>
                    <a:lnB w="19050" cap="flat" cmpd="dbl"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xmlns="" val="10011"/>
                  </a:ext>
                </a:extLst>
              </a:tr>
            </a:tbl>
          </a:graphicData>
        </a:graphic>
      </p:graphicFrame>
      <p:graphicFrame>
        <p:nvGraphicFramePr>
          <p:cNvPr id="6" name="Table 5"/>
          <p:cNvGraphicFramePr>
            <a:graphicFrameLocks noGrp="1"/>
          </p:cNvGraphicFramePr>
          <p:nvPr/>
        </p:nvGraphicFramePr>
        <p:xfrm>
          <a:off x="6191251" y="1773238"/>
          <a:ext cx="2688167" cy="3916362"/>
        </p:xfrm>
        <a:graphic>
          <a:graphicData uri="http://schemas.openxmlformats.org/drawingml/2006/table">
            <a:tbl>
              <a:tblPr/>
              <a:tblGrid>
                <a:gridCol w="2688167">
                  <a:extLst>
                    <a:ext uri="{9D8B030D-6E8A-4147-A177-3AD203B41FA5}">
                      <a16:colId xmlns:a16="http://schemas.microsoft.com/office/drawing/2014/main" xmlns="" val="20000"/>
                    </a:ext>
                  </a:extLst>
                </a:gridCol>
              </a:tblGrid>
              <a:tr h="346051">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Assets</a:t>
                      </a:r>
                    </a:p>
                  </a:txBody>
                  <a:tcPr marL="91436" marR="91436"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9050" cap="flat" cmpd="dbl" algn="ctr">
                      <a:noFill/>
                      <a:prstDash val="solid"/>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20101">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Liabilities</a:t>
                      </a:r>
                    </a:p>
                  </a:txBody>
                  <a:tcPr marL="91436" marR="91436"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46051">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Neither</a:t>
                      </a:r>
                    </a:p>
                  </a:txBody>
                  <a:tcPr marL="91436" marR="91436"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20101">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Assets</a:t>
                      </a:r>
                    </a:p>
                  </a:txBody>
                  <a:tcPr marL="91436" marR="91436"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584577">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Liabilities</a:t>
                      </a:r>
                    </a:p>
                  </a:txBody>
                  <a:tcPr marL="91436" marR="91436" marT="0" marB="0" anchor="ctr">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20101">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Assets</a:t>
                      </a:r>
                    </a:p>
                  </a:txBody>
                  <a:tcPr marL="91436" marR="91436"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21126">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Neither</a:t>
                      </a:r>
                    </a:p>
                  </a:txBody>
                  <a:tcPr marL="91436" marR="91436"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46051">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Assets</a:t>
                      </a:r>
                    </a:p>
                  </a:txBody>
                  <a:tcPr marL="91436" marR="91436"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20101">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Assets</a:t>
                      </a:r>
                    </a:p>
                  </a:txBody>
                  <a:tcPr marL="91436" marR="91436"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46051">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Neither</a:t>
                      </a:r>
                    </a:p>
                  </a:txBody>
                  <a:tcPr marL="91436" marR="91436"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46051">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Assets</a:t>
                      </a:r>
                    </a:p>
                  </a:txBody>
                  <a:tcPr marL="91436" marR="91436"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9050" cap="flat" cmpd="dbl"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bl>
          </a:graphicData>
        </a:graphic>
      </p:graphicFrame>
      <p:graphicFrame>
        <p:nvGraphicFramePr>
          <p:cNvPr id="7" name="Table 6"/>
          <p:cNvGraphicFramePr>
            <a:graphicFrameLocks noGrp="1"/>
          </p:cNvGraphicFramePr>
          <p:nvPr/>
        </p:nvGraphicFramePr>
        <p:xfrm>
          <a:off x="8976784" y="1773238"/>
          <a:ext cx="2495549" cy="3930650"/>
        </p:xfrm>
        <a:graphic>
          <a:graphicData uri="http://schemas.openxmlformats.org/drawingml/2006/table">
            <a:tbl>
              <a:tblPr/>
              <a:tblGrid>
                <a:gridCol w="2495549">
                  <a:extLst>
                    <a:ext uri="{9D8B030D-6E8A-4147-A177-3AD203B41FA5}">
                      <a16:colId xmlns:a16="http://schemas.microsoft.com/office/drawing/2014/main" xmlns="" val="20000"/>
                    </a:ext>
                  </a:extLst>
                </a:gridCol>
              </a:tblGrid>
              <a:tr h="353386">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Long-term</a:t>
                      </a:r>
                    </a:p>
                  </a:txBody>
                  <a:tcPr marL="91413" marR="91413"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9050" cap="flat" cmpd="dbl" algn="ctr">
                      <a:noFill/>
                      <a:prstDash val="solid"/>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320040">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Current</a:t>
                      </a:r>
                    </a:p>
                  </a:txBody>
                  <a:tcPr marL="91413" marR="91413"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353386">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N/A</a:t>
                      </a:r>
                    </a:p>
                  </a:txBody>
                  <a:tcPr marL="91413" marR="91413"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53386">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Long-term</a:t>
                      </a:r>
                    </a:p>
                  </a:txBody>
                  <a:tcPr marL="91413" marR="91413"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563520">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Current</a:t>
                      </a:r>
                    </a:p>
                  </a:txBody>
                  <a:tcPr marL="91413" marR="91413" marT="0" marB="0" anchor="ctr">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353386">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Current</a:t>
                      </a:r>
                    </a:p>
                  </a:txBody>
                  <a:tcPr marL="91413" marR="91413"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320040">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N/A</a:t>
                      </a:r>
                    </a:p>
                  </a:txBody>
                  <a:tcPr marL="91413" marR="91413"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320040">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Current</a:t>
                      </a:r>
                    </a:p>
                  </a:txBody>
                  <a:tcPr marL="91413" marR="91413"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320040">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Current</a:t>
                      </a:r>
                    </a:p>
                  </a:txBody>
                  <a:tcPr marL="91413" marR="91413"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320040">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N/A</a:t>
                      </a:r>
                    </a:p>
                  </a:txBody>
                  <a:tcPr marL="91413" marR="91413"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353386">
                <a:tc>
                  <a:txBody>
                    <a:bodyPr/>
                    <a:lstStyle/>
                    <a:p>
                      <a:pPr marL="0" marR="0" algn="ctr">
                        <a:spcBef>
                          <a:spcPts val="0"/>
                        </a:spcBef>
                        <a:spcAft>
                          <a:spcPts val="0"/>
                        </a:spcAft>
                      </a:pPr>
                      <a:r>
                        <a:rPr lang="en-US" sz="2100" b="0" dirty="0">
                          <a:latin typeface="Times New Roman" pitchFamily="18" charset="0"/>
                          <a:ea typeface="MS Mincho"/>
                          <a:cs typeface="Times New Roman" pitchFamily="18" charset="0"/>
                        </a:rPr>
                        <a:t>Long-term</a:t>
                      </a:r>
                    </a:p>
                  </a:txBody>
                  <a:tcPr marL="91413" marR="91413" marT="0" marB="0">
                    <a:lnL w="19050" cap="flat" cmpd="dbl" algn="ctr">
                      <a:noFill/>
                      <a:prstDash val="solid"/>
                      <a:round/>
                      <a:headEnd type="none" w="med" len="med"/>
                      <a:tailEnd type="none" w="med" len="med"/>
                    </a:lnL>
                    <a:lnR w="19050" cap="flat" cmpd="dbl" algn="ctr">
                      <a:noFill/>
                      <a:prstDash val="solid"/>
                      <a:round/>
                      <a:headEnd type="none" w="med" len="med"/>
                      <a:tailEnd type="none" w="med" len="med"/>
                    </a:lnR>
                    <a:lnT w="12700" cap="flat" cmpd="sng" algn="ctr">
                      <a:noFill/>
                      <a:prstDash val="dot"/>
                      <a:round/>
                      <a:headEnd type="none" w="med" len="med"/>
                      <a:tailEnd type="none" w="med" len="med"/>
                    </a:lnT>
                    <a:lnB w="19050" cap="flat" cmpd="dbl"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bl>
          </a:graphicData>
        </a:graphic>
      </p:graphicFrame>
      <p:pic>
        <p:nvPicPr>
          <p:cNvPr id="8" name="Picture 7" descr="logo5.png"/>
          <p:cNvPicPr/>
          <p:nvPr/>
        </p:nvPicPr>
        <p:blipFill>
          <a:blip r:embed="rId3"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5916473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6"/>
          <p:cNvSpPr>
            <a:spLocks noGrp="1" noChangeArrowheads="1"/>
          </p:cNvSpPr>
          <p:nvPr>
            <p:ph idx="1"/>
          </p:nvPr>
        </p:nvSpPr>
        <p:spPr>
          <a:xfrm>
            <a:off x="1289051" y="3429000"/>
            <a:ext cx="9613900" cy="984250"/>
          </a:xfrm>
        </p:spPr>
        <p:txBody>
          <a:bodyPr>
            <a:normAutofit fontScale="92500" lnSpcReduction="20000"/>
          </a:bodyPr>
          <a:lstStyle/>
          <a:p>
            <a:pPr algn="ctr" eaLnBrk="1" hangingPunct="1">
              <a:buFontTx/>
              <a:buNone/>
            </a:pPr>
            <a:r>
              <a:rPr lang="en-US" dirty="0" smtClean="0"/>
              <a:t>Use the current ratio and the debt ratio</a:t>
            </a:r>
          </a:p>
          <a:p>
            <a:pPr algn="ctr" eaLnBrk="1" hangingPunct="1">
              <a:buFontTx/>
              <a:buNone/>
            </a:pPr>
            <a:r>
              <a:rPr lang="en-US" dirty="0" smtClean="0"/>
              <a:t> to evaluate a company</a:t>
            </a:r>
          </a:p>
        </p:txBody>
      </p:sp>
      <p:sp>
        <p:nvSpPr>
          <p:cNvPr id="1996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8EB8827F-61D7-441D-8117-20FBCB9A4C34}" type="slidenum">
              <a:rPr lang="en-US" sz="1000"/>
              <a:pPr eaLnBrk="1" hangingPunct="1"/>
              <a:t>48</a:t>
            </a:fld>
            <a:endParaRPr lang="en-US" sz="1000"/>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6</a:t>
            </a:r>
          </a:p>
        </p:txBody>
      </p:sp>
      <p:pic>
        <p:nvPicPr>
          <p:cNvPr id="5" name="Picture 4" descr="logo5.png"/>
          <p:cNvPicPr/>
          <p:nvPr/>
        </p:nvPicPr>
        <p:blipFill>
          <a:blip r:embed="rId4"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2977244821"/>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a:ea typeface="+mn-ea"/>
              </a:rPr>
              <a:t>Accounting Ratios</a:t>
            </a:r>
          </a:p>
        </p:txBody>
      </p:sp>
      <p:sp>
        <p:nvSpPr>
          <p:cNvPr id="200707" name="Content Placeholder 2"/>
          <p:cNvSpPr>
            <a:spLocks noGrp="1"/>
          </p:cNvSpPr>
          <p:nvPr>
            <p:ph idx="1"/>
          </p:nvPr>
        </p:nvSpPr>
        <p:spPr>
          <a:xfrm>
            <a:off x="508000" y="1412876"/>
            <a:ext cx="11176000" cy="2474913"/>
          </a:xfrm>
        </p:spPr>
        <p:txBody>
          <a:bodyPr>
            <a:normAutofit fontScale="92500" lnSpcReduction="10000"/>
          </a:bodyPr>
          <a:lstStyle/>
          <a:p>
            <a:pPr eaLnBrk="1" hangingPunct="1"/>
            <a:r>
              <a:rPr lang="en-US" smtClean="0"/>
              <a:t>To measure the business’s financial position</a:t>
            </a:r>
          </a:p>
          <a:p>
            <a:pPr eaLnBrk="1" hangingPunct="1"/>
            <a:r>
              <a:rPr lang="en-US" smtClean="0"/>
              <a:t>Decision makers use financial ratios</a:t>
            </a:r>
          </a:p>
          <a:p>
            <a:pPr eaLnBrk="1" hangingPunct="1"/>
            <a:r>
              <a:rPr lang="en-US" smtClean="0"/>
              <a:t>Two widely used ratios:</a:t>
            </a:r>
          </a:p>
          <a:p>
            <a:pPr lvl="1" eaLnBrk="1" hangingPunct="1"/>
            <a:r>
              <a:rPr lang="en-US" smtClean="0"/>
              <a:t>Current ratio</a:t>
            </a:r>
          </a:p>
          <a:p>
            <a:pPr lvl="1" eaLnBrk="1" hangingPunct="1"/>
            <a:r>
              <a:rPr lang="en-US" smtClean="0"/>
              <a:t>Debt ratio</a:t>
            </a:r>
          </a:p>
        </p:txBody>
      </p:sp>
      <p:sp>
        <p:nvSpPr>
          <p:cNvPr id="2007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B181F38F-F43C-415D-9249-28AC5FD57FA1}" type="slidenum">
              <a:rPr lang="en-US" sz="1200">
                <a:solidFill>
                  <a:srgbClr val="898989"/>
                </a:solidFill>
                <a:latin typeface="Calibri" pitchFamily="34" charset="0"/>
              </a:rPr>
              <a:pPr eaLnBrk="1" hangingPunct="1"/>
              <a:t>49</a:t>
            </a:fld>
            <a:endParaRPr lang="en-US" sz="1200">
              <a:solidFill>
                <a:srgbClr val="898989"/>
              </a:solidFill>
              <a:latin typeface="Calibri" pitchFamily="34" charset="0"/>
            </a:endParaRPr>
          </a:p>
        </p:txBody>
      </p:sp>
      <p:pic>
        <p:nvPicPr>
          <p:cNvPr id="5" name="Picture 4" descr="logo5.png"/>
          <p:cNvPicPr/>
          <p:nvPr/>
        </p:nvPicPr>
        <p:blipFill>
          <a:blip r:embed="rId3"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1351172915"/>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ea typeface="+mn-ea"/>
              </a:rPr>
              <a:t>Learning Objectives</a:t>
            </a:r>
            <a:endParaRPr>
              <a:ea typeface="+mn-ea"/>
            </a:endParaRPr>
          </a:p>
        </p:txBody>
      </p:sp>
      <p:sp>
        <p:nvSpPr>
          <p:cNvPr id="155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A1EF843C-AB3F-4749-A7E8-40C44D6FB2EF}" type="slidenum">
              <a:rPr lang="en-US" sz="1200">
                <a:solidFill>
                  <a:srgbClr val="898989"/>
                </a:solidFill>
                <a:latin typeface="Calibri" pitchFamily="34" charset="0"/>
              </a:rPr>
              <a:pPr eaLnBrk="1" hangingPunct="1"/>
              <a:t>5</a:t>
            </a:fld>
            <a:endParaRPr lang="en-US" sz="1200">
              <a:solidFill>
                <a:srgbClr val="898989"/>
              </a:solidFill>
              <a:latin typeface="Calibri" pitchFamily="34" charset="0"/>
            </a:endParaRPr>
          </a:p>
        </p:txBody>
      </p:sp>
      <p:graphicFrame>
        <p:nvGraphicFramePr>
          <p:cNvPr id="5" name="Table 4"/>
          <p:cNvGraphicFramePr>
            <a:graphicFrameLocks noGrp="1"/>
          </p:cNvGraphicFramePr>
          <p:nvPr/>
        </p:nvGraphicFramePr>
        <p:xfrm>
          <a:off x="719668" y="1397000"/>
          <a:ext cx="10657417" cy="4968876"/>
        </p:xfrm>
        <a:graphic>
          <a:graphicData uri="http://schemas.openxmlformats.org/drawingml/2006/table">
            <a:tbl>
              <a:tblPr firstRow="1" bandRow="1"/>
              <a:tblGrid>
                <a:gridCol w="796816">
                  <a:extLst>
                    <a:ext uri="{9D8B030D-6E8A-4147-A177-3AD203B41FA5}">
                      <a16:colId xmlns:a16="http://schemas.microsoft.com/office/drawing/2014/main" xmlns="" val="20000"/>
                    </a:ext>
                  </a:extLst>
                </a:gridCol>
                <a:gridCol w="9860601">
                  <a:extLst>
                    <a:ext uri="{9D8B030D-6E8A-4147-A177-3AD203B41FA5}">
                      <a16:colId xmlns:a16="http://schemas.microsoft.com/office/drawing/2014/main" xmlns="" val="20001"/>
                    </a:ext>
                  </a:extLst>
                </a:gridCol>
              </a:tblGrid>
              <a:tr h="1066784">
                <a:tc>
                  <a:txBody>
                    <a:bodyPr/>
                    <a:lstStyle/>
                    <a:p>
                      <a:endParaRPr lang="en-US" sz="4000" dirty="0">
                        <a:latin typeface="Times New Roman" pitchFamily="18" charset="0"/>
                        <a:cs typeface="Times New Roman" pitchFamily="18" charset="0"/>
                      </a:endParaRPr>
                    </a:p>
                  </a:txBody>
                  <a:tcPr marL="121913" marR="121913"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b="0" i="0" u="none" strike="noStrike" kern="1200" baseline="0" dirty="0" smtClean="0">
                          <a:solidFill>
                            <a:schemeClr val="tx1"/>
                          </a:solidFill>
                          <a:latin typeface="Times New Roman" pitchFamily="18" charset="0"/>
                          <a:ea typeface="+mn-ea"/>
                          <a:cs typeface="Times New Roman" pitchFamily="18" charset="0"/>
                        </a:rPr>
                        <a:t>Classify assets and liabilities as current or</a:t>
                      </a:r>
                    </a:p>
                    <a:p>
                      <a:r>
                        <a:rPr lang="en-US" sz="3200" b="0" i="0" u="none" strike="noStrike" kern="1200" baseline="0" dirty="0" smtClean="0">
                          <a:solidFill>
                            <a:schemeClr val="tx1"/>
                          </a:solidFill>
                          <a:latin typeface="Times New Roman" pitchFamily="18" charset="0"/>
                          <a:ea typeface="+mn-ea"/>
                          <a:cs typeface="Times New Roman" pitchFamily="18" charset="0"/>
                        </a:rPr>
                        <a:t>long-term</a:t>
                      </a:r>
                      <a:endParaRPr lang="en-US" sz="3200" dirty="0">
                        <a:latin typeface="Times New Roman" pitchFamily="18" charset="0"/>
                        <a:cs typeface="Times New Roman" pitchFamily="18" charset="0"/>
                      </a:endParaRPr>
                    </a:p>
                  </a:txBody>
                  <a:tcPr marL="121913" marR="121913"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173839">
                <a:tc>
                  <a:txBody>
                    <a:bodyPr/>
                    <a:lstStyle/>
                    <a:p>
                      <a:endParaRPr lang="en-US" sz="3200" dirty="0">
                        <a:latin typeface="Times New Roman" pitchFamily="18" charset="0"/>
                        <a:cs typeface="Times New Roman" pitchFamily="18" charset="0"/>
                      </a:endParaRPr>
                    </a:p>
                  </a:txBody>
                  <a:tcPr marL="121913" marR="121913"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dirty="0" smtClean="0">
                          <a:latin typeface="Times New Roman" pitchFamily="18" charset="0"/>
                          <a:cs typeface="Times New Roman" pitchFamily="18" charset="0"/>
                        </a:rPr>
                        <a:t>Describe the effect of various transactions on the current ratio and the debt ratio</a:t>
                      </a:r>
                      <a:endParaRPr lang="en-US" sz="3200" dirty="0">
                        <a:latin typeface="Times New Roman" pitchFamily="18" charset="0"/>
                        <a:cs typeface="Times New Roman" pitchFamily="18" charset="0"/>
                      </a:endParaRPr>
                    </a:p>
                  </a:txBody>
                  <a:tcPr marL="121913" marR="121913"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554414">
                <a:tc>
                  <a:txBody>
                    <a:bodyPr/>
                    <a:lstStyle/>
                    <a:p>
                      <a:endParaRPr lang="en-US" sz="4000" dirty="0">
                        <a:latin typeface="Times New Roman" pitchFamily="18" charset="0"/>
                        <a:cs typeface="Times New Roman" pitchFamily="18" charset="0"/>
                      </a:endParaRPr>
                    </a:p>
                  </a:txBody>
                  <a:tcPr marL="121913" marR="121913"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dirty="0" smtClean="0">
                          <a:latin typeface="Times New Roman" pitchFamily="18" charset="0"/>
                          <a:cs typeface="Times New Roman" pitchFamily="18" charset="0"/>
                        </a:rPr>
                        <a:t>Understand reversing entries (see Appendix 4A, located at myaccountinglab.com)</a:t>
                      </a:r>
                      <a:endParaRPr lang="en-US" sz="3200" dirty="0">
                        <a:latin typeface="Times New Roman" pitchFamily="18" charset="0"/>
                        <a:cs typeface="Times New Roman" pitchFamily="18" charset="0"/>
                      </a:endParaRPr>
                    </a:p>
                  </a:txBody>
                  <a:tcPr marL="121913" marR="121913"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173839">
                <a:tc>
                  <a:txBody>
                    <a:bodyPr/>
                    <a:lstStyle/>
                    <a:p>
                      <a:endParaRPr lang="en-US" sz="4000" dirty="0">
                        <a:latin typeface="Times New Roman" pitchFamily="18" charset="0"/>
                        <a:cs typeface="Times New Roman" pitchFamily="18" charset="0"/>
                      </a:endParaRPr>
                    </a:p>
                  </a:txBody>
                  <a:tcPr marL="121913" marR="121913"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3200" dirty="0">
                        <a:latin typeface="Times New Roman" pitchFamily="18" charset="0"/>
                        <a:cs typeface="Times New Roman" pitchFamily="18" charset="0"/>
                      </a:endParaRPr>
                    </a:p>
                  </a:txBody>
                  <a:tcPr marL="121913" marR="121913" marT="45712" marB="4571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pic>
        <p:nvPicPr>
          <p:cNvPr id="15566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484314"/>
            <a:ext cx="670984"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62"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7400" y="2506664"/>
            <a:ext cx="670984"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6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7400" y="3711575"/>
            <a:ext cx="670984"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logo5.png"/>
          <p:cNvPicPr/>
          <p:nvPr/>
        </p:nvPicPr>
        <p:blipFill>
          <a:blip r:embed="rId6" cstate="print"/>
          <a:stretch>
            <a:fillRect/>
          </a:stretch>
        </p:blipFill>
        <p:spPr>
          <a:xfrm>
            <a:off x="10476411" y="245166"/>
            <a:ext cx="1715588" cy="551668"/>
          </a:xfrm>
          <a:prstGeom prst="rect">
            <a:avLst/>
          </a:prstGeom>
        </p:spPr>
      </p:pic>
    </p:spTree>
    <p:extLst>
      <p:ext uri="{BB962C8B-B14F-4D97-AF65-F5344CB8AC3E}">
        <p14:creationId xmlns:p14="http://schemas.microsoft.com/office/powerpoint/2010/main" val="200105219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79" name="Rectangle 3"/>
          <p:cNvSpPr>
            <a:spLocks noGrp="1" noChangeArrowheads="1"/>
          </p:cNvSpPr>
          <p:nvPr>
            <p:ph type="title"/>
            <p:custDataLst>
              <p:tags r:id="rId2"/>
            </p:custDataLst>
          </p:nvPr>
        </p:nvSpPr>
        <p:spPr/>
        <p:txBody>
          <a:bodyPr/>
          <a:lstStyle/>
          <a:p>
            <a:pPr eaLnBrk="1" fontAlgn="auto" hangingPunct="1">
              <a:spcAft>
                <a:spcPts val="0"/>
              </a:spcAft>
              <a:defRPr/>
            </a:pPr>
            <a:r>
              <a:rPr>
                <a:ea typeface="+mn-ea"/>
              </a:rPr>
              <a:t>Current Ratio</a:t>
            </a:r>
          </a:p>
        </p:txBody>
      </p:sp>
      <p:sp>
        <p:nvSpPr>
          <p:cNvPr id="201731" name="Content Placeholder 5"/>
          <p:cNvSpPr>
            <a:spLocks noGrp="1"/>
          </p:cNvSpPr>
          <p:nvPr>
            <p:ph idx="1"/>
          </p:nvPr>
        </p:nvSpPr>
        <p:spPr>
          <a:xfrm>
            <a:off x="476251" y="1500188"/>
            <a:ext cx="10972800" cy="2000250"/>
          </a:xfrm>
        </p:spPr>
        <p:txBody>
          <a:bodyPr/>
          <a:lstStyle/>
          <a:p>
            <a:pPr eaLnBrk="1" hangingPunct="1"/>
            <a:r>
              <a:rPr lang="en-US" smtClean="0"/>
              <a:t>Measures a company’s ability to pay its current liabilities</a:t>
            </a:r>
          </a:p>
          <a:p>
            <a:pPr eaLnBrk="1" hangingPunct="1"/>
            <a:r>
              <a:rPr lang="en-US" smtClean="0"/>
              <a:t>Rule of thumb</a:t>
            </a:r>
          </a:p>
          <a:p>
            <a:pPr lvl="1" eaLnBrk="1" hangingPunct="1"/>
            <a:r>
              <a:rPr lang="en-US" smtClean="0"/>
              <a:t>Strong current ratio is 1.5</a:t>
            </a:r>
          </a:p>
        </p:txBody>
      </p:sp>
      <p:sp>
        <p:nvSpPr>
          <p:cNvPr id="2017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E90C3130-0F0D-4E88-B559-6D212CA1729F}" type="slidenum">
              <a:rPr lang="en-US" sz="1000"/>
              <a:pPr eaLnBrk="1" hangingPunct="1"/>
              <a:t>50</a:t>
            </a:fld>
            <a:endParaRPr lang="en-US" sz="1000"/>
          </a:p>
        </p:txBody>
      </p:sp>
      <p:sp>
        <p:nvSpPr>
          <p:cNvPr id="459778" name="Rectangle 2"/>
          <p:cNvSpPr>
            <a:spLocks noChangeArrowheads="1"/>
          </p:cNvSpPr>
          <p:nvPr/>
        </p:nvSpPr>
        <p:spPr bwMode="auto">
          <a:xfrm>
            <a:off x="3429000" y="3929064"/>
            <a:ext cx="5810251" cy="117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a:r>
              <a:rPr lang="en-US" sz="4000" u="sng">
                <a:solidFill>
                  <a:schemeClr val="accent2"/>
                </a:solidFill>
              </a:rPr>
              <a:t>  Current assets   </a:t>
            </a:r>
            <a:endParaRPr lang="en-US" sz="4000">
              <a:solidFill>
                <a:schemeClr val="accent2"/>
              </a:solidFill>
            </a:endParaRPr>
          </a:p>
          <a:p>
            <a:pPr algn="ctr"/>
            <a:r>
              <a:rPr lang="en-US" sz="4000">
                <a:solidFill>
                  <a:schemeClr val="accent2"/>
                </a:solidFill>
              </a:rPr>
              <a:t>Current liabilities</a:t>
            </a:r>
            <a:endParaRPr lang="en-US" sz="4000"/>
          </a:p>
        </p:txBody>
      </p:sp>
      <p:pic>
        <p:nvPicPr>
          <p:cNvPr id="6" name="Picture 5"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7562421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9778"/>
                                        </p:tgtEl>
                                        <p:attrNameLst>
                                          <p:attrName>style.visibility</p:attrName>
                                        </p:attrNameLst>
                                      </p:cBhvr>
                                      <p:to>
                                        <p:strVal val="visible"/>
                                      </p:to>
                                    </p:set>
                                    <p:animEffect transition="in" filter="wipe(up)">
                                      <p:cBhvr>
                                        <p:cTn id="7" dur="500"/>
                                        <p:tgtEl>
                                          <p:spTgt spid="459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8" grpId="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03" name="Rectangle 3"/>
          <p:cNvSpPr>
            <a:spLocks noGrp="1" noChangeArrowheads="1"/>
          </p:cNvSpPr>
          <p:nvPr>
            <p:ph type="title"/>
            <p:custDataLst>
              <p:tags r:id="rId2"/>
            </p:custDataLst>
          </p:nvPr>
        </p:nvSpPr>
        <p:spPr/>
        <p:txBody>
          <a:bodyPr/>
          <a:lstStyle/>
          <a:p>
            <a:pPr eaLnBrk="1" fontAlgn="auto" hangingPunct="1">
              <a:spcAft>
                <a:spcPts val="0"/>
              </a:spcAft>
              <a:defRPr/>
            </a:pPr>
            <a:r>
              <a:rPr>
                <a:ea typeface="+mn-ea"/>
              </a:rPr>
              <a:t>Debt Ratio</a:t>
            </a:r>
          </a:p>
        </p:txBody>
      </p:sp>
      <p:sp>
        <p:nvSpPr>
          <p:cNvPr id="460804" name="Rectangle 4"/>
          <p:cNvSpPr>
            <a:spLocks noGrp="1" noChangeArrowheads="1"/>
          </p:cNvSpPr>
          <p:nvPr>
            <p:ph idx="1"/>
          </p:nvPr>
        </p:nvSpPr>
        <p:spPr>
          <a:xfrm>
            <a:off x="609600" y="1481138"/>
            <a:ext cx="10972800" cy="2305050"/>
          </a:xfrm>
        </p:spPr>
        <p:txBody>
          <a:bodyPr>
            <a:normAutofit fontScale="92500" lnSpcReduction="20000"/>
          </a:bodyPr>
          <a:lstStyle/>
          <a:p>
            <a:pPr eaLnBrk="1" hangingPunct="1"/>
            <a:r>
              <a:rPr lang="en-US" smtClean="0"/>
              <a:t>Indicates the proportion of a business’s assets that are financed with debt</a:t>
            </a:r>
          </a:p>
          <a:p>
            <a:pPr eaLnBrk="1" hangingPunct="1"/>
            <a:r>
              <a:rPr lang="en-US" smtClean="0"/>
              <a:t>Measures business’s ability to pay its debts</a:t>
            </a:r>
          </a:p>
          <a:p>
            <a:pPr eaLnBrk="1" hangingPunct="1"/>
            <a:r>
              <a:rPr lang="en-US" smtClean="0"/>
              <a:t>Rule of thumb:</a:t>
            </a:r>
          </a:p>
          <a:p>
            <a:pPr lvl="1" eaLnBrk="1" hangingPunct="1"/>
            <a:r>
              <a:rPr lang="en-US" smtClean="0"/>
              <a:t>Below 60% is considered safe</a:t>
            </a:r>
          </a:p>
        </p:txBody>
      </p:sp>
      <p:sp>
        <p:nvSpPr>
          <p:cNvPr id="2027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513B758C-355F-4E26-A0D7-ABB406D9826D}" type="slidenum">
              <a:rPr lang="en-US" sz="1000"/>
              <a:pPr eaLnBrk="1" hangingPunct="1"/>
              <a:t>51</a:t>
            </a:fld>
            <a:endParaRPr lang="en-US" sz="1000"/>
          </a:p>
        </p:txBody>
      </p:sp>
      <p:sp>
        <p:nvSpPr>
          <p:cNvPr id="460802" name="Rectangle 2"/>
          <p:cNvSpPr>
            <a:spLocks noChangeArrowheads="1"/>
          </p:cNvSpPr>
          <p:nvPr/>
        </p:nvSpPr>
        <p:spPr bwMode="auto">
          <a:xfrm>
            <a:off x="3048000" y="4437063"/>
            <a:ext cx="647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p>
            <a:pPr algn="ctr" eaLnBrk="0" hangingPunct="0"/>
            <a:r>
              <a:rPr lang="en-US" sz="4000" b="1" u="sng">
                <a:solidFill>
                  <a:schemeClr val="accent2"/>
                </a:solidFill>
              </a:rPr>
              <a:t> </a:t>
            </a:r>
            <a:r>
              <a:rPr lang="en-US" sz="4000" u="sng">
                <a:solidFill>
                  <a:schemeClr val="accent2"/>
                </a:solidFill>
              </a:rPr>
              <a:t>Total liabilities   </a:t>
            </a:r>
          </a:p>
          <a:p>
            <a:pPr algn="ctr" eaLnBrk="0" hangingPunct="0"/>
            <a:r>
              <a:rPr lang="en-US" sz="4000">
                <a:solidFill>
                  <a:schemeClr val="accent2"/>
                </a:solidFill>
              </a:rPr>
              <a:t>Total assets</a:t>
            </a:r>
          </a:p>
        </p:txBody>
      </p:sp>
      <p:pic>
        <p:nvPicPr>
          <p:cNvPr id="6" name="Picture 5" descr="logo5.png"/>
          <p:cNvPicPr/>
          <p:nvPr/>
        </p:nvPicPr>
        <p:blipFill>
          <a:blip r:embed="rId5" cstate="print"/>
          <a:stretch>
            <a:fillRect/>
          </a:stretch>
        </p:blipFill>
        <p:spPr>
          <a:xfrm>
            <a:off x="10476412" y="103576"/>
            <a:ext cx="1715588" cy="551668"/>
          </a:xfrm>
          <a:prstGeom prst="rect">
            <a:avLst/>
          </a:prstGeom>
        </p:spPr>
      </p:pic>
    </p:spTree>
    <p:custDataLst>
      <p:tags r:id="rId1"/>
    </p:custDataLst>
    <p:extLst>
      <p:ext uri="{BB962C8B-B14F-4D97-AF65-F5344CB8AC3E}">
        <p14:creationId xmlns:p14="http://schemas.microsoft.com/office/powerpoint/2010/main" val="21247728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04">
                                            <p:txEl>
                                              <p:pRg st="0" end="0"/>
                                            </p:txEl>
                                          </p:spTgt>
                                        </p:tgtEl>
                                        <p:attrNameLst>
                                          <p:attrName>style.visibility</p:attrName>
                                        </p:attrNameLst>
                                      </p:cBhvr>
                                      <p:to>
                                        <p:strVal val="visible"/>
                                      </p:to>
                                    </p:set>
                                    <p:animEffect transition="in" filter="wipe(left)">
                                      <p:cBhvr>
                                        <p:cTn id="7" dur="500"/>
                                        <p:tgtEl>
                                          <p:spTgt spid="4608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04">
                                            <p:txEl>
                                              <p:pRg st="1" end="1"/>
                                            </p:txEl>
                                          </p:spTgt>
                                        </p:tgtEl>
                                        <p:attrNameLst>
                                          <p:attrName>style.visibility</p:attrName>
                                        </p:attrNameLst>
                                      </p:cBhvr>
                                      <p:to>
                                        <p:strVal val="visible"/>
                                      </p:to>
                                    </p:set>
                                    <p:animEffect transition="in" filter="wipe(left)">
                                      <p:cBhvr>
                                        <p:cTn id="12" dur="500"/>
                                        <p:tgtEl>
                                          <p:spTgt spid="46080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0802"/>
                                        </p:tgtEl>
                                        <p:attrNameLst>
                                          <p:attrName>style.visibility</p:attrName>
                                        </p:attrNameLst>
                                      </p:cBhvr>
                                      <p:to>
                                        <p:strVal val="visible"/>
                                      </p:to>
                                    </p:set>
                                    <p:animEffect transition="in" filter="wipe(up)">
                                      <p:cBhvr>
                                        <p:cTn id="17" dur="500"/>
                                        <p:tgtEl>
                                          <p:spTgt spid="4608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04">
                                            <p:txEl>
                                              <p:pRg st="2" end="2"/>
                                            </p:txEl>
                                          </p:spTgt>
                                        </p:tgtEl>
                                        <p:attrNameLst>
                                          <p:attrName>style.visibility</p:attrName>
                                        </p:attrNameLst>
                                      </p:cBhvr>
                                      <p:to>
                                        <p:strVal val="visible"/>
                                      </p:to>
                                    </p:set>
                                    <p:animEffect transition="in" filter="wipe(left)">
                                      <p:cBhvr>
                                        <p:cTn id="22" dur="500"/>
                                        <p:tgtEl>
                                          <p:spTgt spid="460804">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60804">
                                            <p:txEl>
                                              <p:pRg st="3" end="3"/>
                                            </p:txEl>
                                          </p:spTgt>
                                        </p:tgtEl>
                                        <p:attrNameLst>
                                          <p:attrName>style.visibility</p:attrName>
                                        </p:attrNameLst>
                                      </p:cBhvr>
                                      <p:to>
                                        <p:strVal val="visible"/>
                                      </p:to>
                                    </p:set>
                                    <p:animEffect transition="in" filter="wipe(left)">
                                      <p:cBhvr>
                                        <p:cTn id="25" dur="500"/>
                                        <p:tgtEl>
                                          <p:spTgt spid="4608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4" grpId="0" build="p" autoUpdateAnimBg="0"/>
      <p:bldP spid="46080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defRPr/>
            </a:pPr>
            <a:r>
              <a:rPr sz="2400" b="1" dirty="0" smtClean="0">
                <a:effectLst/>
                <a:ea typeface="+mn-ea"/>
              </a:rPr>
              <a:t>S4-11:  COMPUTING THE CURRENT AND DEBT RATIOS</a:t>
            </a:r>
            <a:br>
              <a:rPr sz="2400" b="1" dirty="0" smtClean="0">
                <a:effectLst/>
                <a:ea typeface="+mn-ea"/>
              </a:rPr>
            </a:br>
            <a:endParaRPr sz="2400" dirty="0">
              <a:effectLst/>
              <a:ea typeface="+mn-ea"/>
            </a:endParaRPr>
          </a:p>
        </p:txBody>
      </p:sp>
      <p:sp>
        <p:nvSpPr>
          <p:cNvPr id="203779" name="Content Placeholder 2"/>
          <p:cNvSpPr>
            <a:spLocks noGrp="1"/>
          </p:cNvSpPr>
          <p:nvPr>
            <p:ph idx="1"/>
          </p:nvPr>
        </p:nvSpPr>
        <p:spPr>
          <a:xfrm>
            <a:off x="584200" y="1007844"/>
            <a:ext cx="11176000" cy="5203825"/>
          </a:xfrm>
        </p:spPr>
        <p:txBody>
          <a:bodyPr>
            <a:normAutofit fontScale="92500" lnSpcReduction="10000"/>
          </a:bodyPr>
          <a:lstStyle/>
          <a:p>
            <a:pPr marL="0" indent="0" eaLnBrk="1" hangingPunct="1">
              <a:buFontTx/>
              <a:buNone/>
            </a:pPr>
            <a:r>
              <a:rPr lang="en-US" sz="2400" dirty="0" smtClean="0"/>
              <a:t>Heart of Texas Telecom has these account balances at December 31, 2012:</a:t>
            </a:r>
          </a:p>
          <a:p>
            <a:pPr marL="0" indent="0" eaLnBrk="1" hangingPunct="1"/>
            <a:endParaRPr lang="en-US" sz="2400" dirty="0" smtClean="0"/>
          </a:p>
          <a:p>
            <a:pPr marL="0" indent="0" eaLnBrk="1" hangingPunct="1"/>
            <a:endParaRPr lang="en-US" sz="2400" dirty="0" smtClean="0"/>
          </a:p>
          <a:p>
            <a:pPr marL="0" indent="0" eaLnBrk="1" hangingPunct="1"/>
            <a:endParaRPr lang="en-US" sz="2400" dirty="0" smtClean="0"/>
          </a:p>
          <a:p>
            <a:pPr marL="0" indent="0" eaLnBrk="1" hangingPunct="1">
              <a:buFontTx/>
              <a:buNone/>
            </a:pPr>
            <a:endParaRPr lang="en-US" sz="2400" dirty="0" smtClean="0"/>
          </a:p>
          <a:p>
            <a:pPr marL="0" indent="0" eaLnBrk="1" hangingPunct="1">
              <a:buFontTx/>
              <a:buNone/>
            </a:pPr>
            <a:endParaRPr lang="en-US" sz="2400" dirty="0" smtClean="0"/>
          </a:p>
          <a:p>
            <a:pPr marL="0" indent="0" eaLnBrk="1" hangingPunct="1">
              <a:buFontTx/>
              <a:buNone/>
            </a:pPr>
            <a:r>
              <a:rPr lang="en-US" sz="2400" dirty="0" smtClean="0"/>
              <a:t>1. Compute Heart of Texas Telecom’s current ratio and debt ratio</a:t>
            </a:r>
            <a:r>
              <a:rPr lang="en-US" sz="2400" b="1" dirty="0" smtClean="0"/>
              <a:t>.</a:t>
            </a:r>
          </a:p>
          <a:p>
            <a:pPr marL="0" indent="0" eaLnBrk="1" hangingPunct="1">
              <a:buFontTx/>
              <a:buNone/>
            </a:pPr>
            <a:endParaRPr lang="en-US" sz="2400" b="1" dirty="0" smtClean="0"/>
          </a:p>
          <a:p>
            <a:pPr marL="0" indent="0" eaLnBrk="1" hangingPunct="1">
              <a:buFontTx/>
              <a:buNone/>
            </a:pPr>
            <a:endParaRPr lang="en-US" sz="2400" b="1" dirty="0" smtClean="0"/>
          </a:p>
          <a:p>
            <a:pPr marL="0" indent="0" eaLnBrk="1" hangingPunct="1">
              <a:buFontTx/>
              <a:buNone/>
            </a:pPr>
            <a:endParaRPr lang="en-US" sz="2400" b="1" dirty="0" smtClean="0"/>
          </a:p>
          <a:p>
            <a:pPr marL="0" indent="0" eaLnBrk="1" hangingPunct="1">
              <a:buFontTx/>
              <a:buNone/>
            </a:pPr>
            <a:endParaRPr lang="en-US" sz="2400" b="1" dirty="0" smtClean="0"/>
          </a:p>
          <a:p>
            <a:pPr marL="0" indent="0" eaLnBrk="1" hangingPunct="1">
              <a:buFontTx/>
              <a:buNone/>
            </a:pPr>
            <a:endParaRPr lang="en-US" sz="2400" dirty="0" smtClean="0"/>
          </a:p>
          <a:p>
            <a:pPr marL="0" indent="0" eaLnBrk="1" hangingPunct="1">
              <a:buFontTx/>
              <a:buNone/>
            </a:pPr>
            <a:r>
              <a:rPr lang="en-US" sz="2400" dirty="0" smtClean="0"/>
              <a:t>2. How much in current assets does Heart of Texas Telecom have for every dollar of current liabilities that it owes?</a:t>
            </a:r>
          </a:p>
        </p:txBody>
      </p:sp>
      <p:sp>
        <p:nvSpPr>
          <p:cNvPr id="2037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AC1CA82E-40C5-4156-AE0B-032F1CFF863A}" type="slidenum">
              <a:rPr lang="en-US" sz="1200">
                <a:solidFill>
                  <a:srgbClr val="898989"/>
                </a:solidFill>
                <a:latin typeface="Calibri" pitchFamily="34" charset="0"/>
              </a:rPr>
              <a:pPr eaLnBrk="1" hangingPunct="1"/>
              <a:t>52</a:t>
            </a:fld>
            <a:endParaRPr lang="en-US" sz="1200">
              <a:solidFill>
                <a:srgbClr val="898989"/>
              </a:solidFill>
              <a:latin typeface="Calibri" pitchFamily="34" charset="0"/>
            </a:endParaRPr>
          </a:p>
        </p:txBody>
      </p:sp>
      <p:sp>
        <p:nvSpPr>
          <p:cNvPr id="203781" name="Rectangle 4"/>
          <p:cNvSpPr>
            <a:spLocks noChangeArrowheads="1"/>
          </p:cNvSpPr>
          <p:nvPr/>
        </p:nvSpPr>
        <p:spPr bwMode="auto">
          <a:xfrm>
            <a:off x="1007533" y="1484313"/>
            <a:ext cx="1075266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dirty="0">
                <a:latin typeface="Times New Roman" pitchFamily="18" charset="0"/>
                <a:cs typeface="Times New Roman" pitchFamily="18" charset="0"/>
              </a:rPr>
              <a:t>Note payable, long-term     $ 7,800     Accounts payable          $ 3,700</a:t>
            </a:r>
          </a:p>
          <a:p>
            <a:r>
              <a:rPr lang="en-US" dirty="0">
                <a:latin typeface="Times New Roman" pitchFamily="18" charset="0"/>
                <a:cs typeface="Times New Roman" pitchFamily="18" charset="0"/>
              </a:rPr>
              <a:t>Prepaid rent                           2,300     Accounts receivable         5,700</a:t>
            </a:r>
          </a:p>
          <a:p>
            <a:r>
              <a:rPr lang="en-US" dirty="0">
                <a:latin typeface="Times New Roman" pitchFamily="18" charset="0"/>
                <a:cs typeface="Times New Roman" pitchFamily="18" charset="0"/>
              </a:rPr>
              <a:t>Salary payable                       3,000     Cash                                 3,500</a:t>
            </a:r>
          </a:p>
          <a:p>
            <a:r>
              <a:rPr lang="en-US" dirty="0">
                <a:latin typeface="Times New Roman" pitchFamily="18" charset="0"/>
                <a:cs typeface="Times New Roman" pitchFamily="18" charset="0"/>
              </a:rPr>
              <a:t>Service revenue                   29,400     Depreciation expense       6,000</a:t>
            </a:r>
          </a:p>
          <a:p>
            <a:r>
              <a:rPr lang="en-US" dirty="0">
                <a:latin typeface="Times New Roman" pitchFamily="18" charset="0"/>
                <a:cs typeface="Times New Roman" pitchFamily="18" charset="0"/>
              </a:rPr>
              <a:t>Supplies                                    500     Equipment                     </a:t>
            </a:r>
            <a:r>
              <a:rPr lang="en-US" dirty="0" smtClean="0">
                <a:latin typeface="Times New Roman" pitchFamily="18" charset="0"/>
                <a:cs typeface="Times New Roman" pitchFamily="18" charset="0"/>
              </a:rPr>
              <a:t>15,000</a:t>
            </a:r>
          </a:p>
          <a:p>
            <a:endParaRPr lang="en-US" dirty="0">
              <a:latin typeface="Times New Roman" pitchFamily="18" charset="0"/>
              <a:cs typeface="Times New Roman" pitchFamily="18" charset="0"/>
            </a:endParaRPr>
          </a:p>
        </p:txBody>
      </p:sp>
      <p:graphicFrame>
        <p:nvGraphicFramePr>
          <p:cNvPr id="6" name="Table 5"/>
          <p:cNvGraphicFramePr>
            <a:graphicFrameLocks noGrp="1"/>
          </p:cNvGraphicFramePr>
          <p:nvPr/>
        </p:nvGraphicFramePr>
        <p:xfrm>
          <a:off x="719668" y="3860800"/>
          <a:ext cx="6913033" cy="609600"/>
        </p:xfrm>
        <a:graphic>
          <a:graphicData uri="http://schemas.openxmlformats.org/drawingml/2006/table">
            <a:tbl>
              <a:tblPr/>
              <a:tblGrid>
                <a:gridCol w="2207684">
                  <a:extLst>
                    <a:ext uri="{9D8B030D-6E8A-4147-A177-3AD203B41FA5}">
                      <a16:colId xmlns:a16="http://schemas.microsoft.com/office/drawing/2014/main" xmlns="" val="20000"/>
                    </a:ext>
                  </a:extLst>
                </a:gridCol>
                <a:gridCol w="306916">
                  <a:extLst>
                    <a:ext uri="{9D8B030D-6E8A-4147-A177-3AD203B41FA5}">
                      <a16:colId xmlns:a16="http://schemas.microsoft.com/office/drawing/2014/main" xmlns="" val="20001"/>
                    </a:ext>
                  </a:extLst>
                </a:gridCol>
                <a:gridCol w="4398433">
                  <a:extLst>
                    <a:ext uri="{9D8B030D-6E8A-4147-A177-3AD203B41FA5}">
                      <a16:colId xmlns:a16="http://schemas.microsoft.com/office/drawing/2014/main" xmlns="" val="20002"/>
                    </a:ext>
                  </a:extLst>
                </a:gridCol>
              </a:tblGrid>
              <a:tr h="0">
                <a:tc rowSpan="2">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MS Mincho" pitchFamily="49" charset="-128"/>
                          <a:cs typeface="Arial" pitchFamily="34" charset="0"/>
                        </a:rPr>
                        <a:t>Current ratio</a:t>
                      </a:r>
                      <a:endParaRPr kumimoji="0" lang="en-US" sz="2000" b="0" i="0" u="none" strike="noStrike" cap="none" normalizeH="0" baseline="0" dirty="0" smtClean="0">
                        <a:ln>
                          <a:noFill/>
                        </a:ln>
                        <a:solidFill>
                          <a:schemeClr val="tx1"/>
                        </a:solidFill>
                        <a:effectLst/>
                        <a:latin typeface="Times New Roman" pitchFamily="18" charset="0"/>
                        <a:ea typeface="MS Mincho" pitchFamily="49" charset="-128"/>
                        <a:cs typeface="Arial" pitchFamily="34" charset="0"/>
                      </a:endParaRPr>
                    </a:p>
                  </a:txBody>
                  <a:tcPr marL="91444" marR="91444" marT="0" marB="0" anchor="ctr" horzOverflow="overflow">
                    <a:lnL>
                      <a:noFill/>
                    </a:lnL>
                    <a:lnR>
                      <a:noFill/>
                    </a:lnR>
                    <a:lnT>
                      <a:noFill/>
                    </a:lnT>
                    <a:lnB>
                      <a:noFill/>
                    </a:lnB>
                    <a:lnTlToBr>
                      <a:noFill/>
                    </a:lnTlToBr>
                    <a:lnBlToTr>
                      <a:noFill/>
                    </a:lnBlToTr>
                    <a:noFill/>
                  </a:tcPr>
                </a:tc>
                <a:tc row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a:t>
                      </a:r>
                      <a:endParaRPr kumimoji="0" lang="en-US" sz="20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1444" marR="91444" marT="0" marB="0" anchor="ctr"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Total current assets</a:t>
                      </a:r>
                    </a:p>
                  </a:txBody>
                  <a:tcPr marL="91444" marR="91444"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0">
                <a:tc vMerge="1">
                  <a:txBody>
                    <a:bodyPr/>
                    <a:lstStyle/>
                    <a:p>
                      <a:endParaRPr lang="en-US"/>
                    </a:p>
                  </a:txBody>
                  <a:tcPr/>
                </a:tc>
                <a:tc vMerge="1">
                  <a:txBody>
                    <a:bodyPr/>
                    <a:lstStyle/>
                    <a:p>
                      <a:endParaRPr lang="en-US"/>
                    </a:p>
                  </a:txBody>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Total current liabilities</a:t>
                      </a:r>
                      <a:endParaRPr kumimoji="0" lang="en-US" sz="20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L="91444" marR="91444"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7" name="Table 6"/>
          <p:cNvGraphicFramePr>
            <a:graphicFrameLocks noGrp="1"/>
          </p:cNvGraphicFramePr>
          <p:nvPr/>
        </p:nvGraphicFramePr>
        <p:xfrm>
          <a:off x="7535334" y="3860800"/>
          <a:ext cx="2400300" cy="609600"/>
        </p:xfrm>
        <a:graphic>
          <a:graphicData uri="http://schemas.openxmlformats.org/drawingml/2006/table">
            <a:tbl>
              <a:tblPr/>
              <a:tblGrid>
                <a:gridCol w="576072">
                  <a:extLst>
                    <a:ext uri="{9D8B030D-6E8A-4147-A177-3AD203B41FA5}">
                      <a16:colId xmlns:a16="http://schemas.microsoft.com/office/drawing/2014/main" xmlns="" val="20000"/>
                    </a:ext>
                  </a:extLst>
                </a:gridCol>
                <a:gridCol w="1824228">
                  <a:extLst>
                    <a:ext uri="{9D8B030D-6E8A-4147-A177-3AD203B41FA5}">
                      <a16:colId xmlns:a16="http://schemas.microsoft.com/office/drawing/2014/main" xmlns="" val="20001"/>
                    </a:ext>
                  </a:extLst>
                </a:gridCol>
              </a:tblGrid>
              <a:tr h="0">
                <a:tc rowSpan="2">
                  <a:txBody>
                    <a:bodyPr/>
                    <a:lstStyle/>
                    <a:p>
                      <a:pPr marL="0" marR="0" algn="ctr">
                        <a:spcBef>
                          <a:spcPts val="0"/>
                        </a:spcBef>
                        <a:spcAft>
                          <a:spcPts val="0"/>
                        </a:spcAft>
                      </a:pPr>
                      <a:r>
                        <a:rPr lang="en-US" sz="2000" b="1" dirty="0">
                          <a:solidFill>
                            <a:schemeClr val="accent1">
                              <a:lumMod val="75000"/>
                            </a:schemeClr>
                          </a:solidFill>
                          <a:latin typeface="Times New Roman" pitchFamily="18" charset="0"/>
                          <a:ea typeface="MS Mincho"/>
                          <a:cs typeface="Times New Roman" pitchFamily="18" charset="0"/>
                        </a:rPr>
                        <a:t>=</a:t>
                      </a:r>
                    </a:p>
                  </a:txBody>
                  <a:tcPr marL="91441" marR="91441" marT="0" marB="0" anchor="ctr">
                    <a:lnL>
                      <a:noFill/>
                    </a:lnL>
                    <a:lnR>
                      <a:noFill/>
                    </a:lnR>
                    <a:lnT>
                      <a:noFill/>
                    </a:lnT>
                    <a:lnB>
                      <a:noFill/>
                    </a:lnB>
                  </a:tcPr>
                </a:tc>
                <a:tc>
                  <a:txBody>
                    <a:bodyPr/>
                    <a:lstStyle/>
                    <a:p>
                      <a:pPr marL="0" marR="0" algn="ctr">
                        <a:spcBef>
                          <a:spcPts val="0"/>
                        </a:spcBef>
                        <a:spcAft>
                          <a:spcPts val="0"/>
                        </a:spcAft>
                      </a:pPr>
                      <a:r>
                        <a:rPr lang="en-US" sz="2000" b="1" dirty="0">
                          <a:solidFill>
                            <a:schemeClr val="accent1">
                              <a:lumMod val="75000"/>
                            </a:schemeClr>
                          </a:solidFill>
                          <a:latin typeface="Times New Roman" pitchFamily="18" charset="0"/>
                          <a:ea typeface="MS Mincho"/>
                          <a:cs typeface="Times New Roman" pitchFamily="18" charset="0"/>
                        </a:rPr>
                        <a:t>$12,000</a:t>
                      </a:r>
                    </a:p>
                  </a:txBody>
                  <a:tcPr marL="91441" marR="91441"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vMerge="1">
                  <a:txBody>
                    <a:bodyPr/>
                    <a:lstStyle/>
                    <a:p>
                      <a:endParaRPr lang="en-US"/>
                    </a:p>
                  </a:txBody>
                  <a:tcPr/>
                </a:tc>
                <a:tc>
                  <a:txBody>
                    <a:bodyPr/>
                    <a:lstStyle/>
                    <a:p>
                      <a:pPr marL="0" marR="0" algn="ctr">
                        <a:spcBef>
                          <a:spcPts val="0"/>
                        </a:spcBef>
                        <a:spcAft>
                          <a:spcPts val="0"/>
                        </a:spcAft>
                      </a:pPr>
                      <a:r>
                        <a:rPr lang="en-US" sz="2000" b="1" dirty="0">
                          <a:solidFill>
                            <a:schemeClr val="accent1">
                              <a:lumMod val="75000"/>
                            </a:schemeClr>
                          </a:solidFill>
                          <a:latin typeface="Times New Roman" pitchFamily="18" charset="0"/>
                          <a:ea typeface="MS Mincho"/>
                          <a:cs typeface="Times New Roman" pitchFamily="18" charset="0"/>
                        </a:rPr>
                        <a:t>6,700</a:t>
                      </a:r>
                    </a:p>
                  </a:txBody>
                  <a:tcPr marL="91441" marR="91441"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nvGraphicFramePr>
        <p:xfrm>
          <a:off x="10128251" y="4005263"/>
          <a:ext cx="1727200" cy="304800"/>
        </p:xfrm>
        <a:graphic>
          <a:graphicData uri="http://schemas.openxmlformats.org/drawingml/2006/table">
            <a:tbl>
              <a:tblPr/>
              <a:tblGrid>
                <a:gridCol w="575733">
                  <a:extLst>
                    <a:ext uri="{9D8B030D-6E8A-4147-A177-3AD203B41FA5}">
                      <a16:colId xmlns:a16="http://schemas.microsoft.com/office/drawing/2014/main" xmlns="" val="20000"/>
                    </a:ext>
                  </a:extLst>
                </a:gridCol>
                <a:gridCol w="1151467">
                  <a:extLst>
                    <a:ext uri="{9D8B030D-6E8A-4147-A177-3AD203B41FA5}">
                      <a16:colId xmlns:a16="http://schemas.microsoft.com/office/drawing/2014/main" xmlns="" val="20001"/>
                    </a:ext>
                  </a:extLst>
                </a:gridCol>
              </a:tblGrid>
              <a:tr h="0">
                <a:tc>
                  <a:txBody>
                    <a:bodyPr/>
                    <a:lstStyle/>
                    <a:p>
                      <a:pPr marL="0" marR="0" algn="ctr">
                        <a:spcBef>
                          <a:spcPts val="0"/>
                        </a:spcBef>
                        <a:spcAft>
                          <a:spcPts val="0"/>
                        </a:spcAft>
                      </a:pPr>
                      <a:r>
                        <a:rPr lang="en-US" sz="2000" b="1" dirty="0">
                          <a:solidFill>
                            <a:schemeClr val="accent1">
                              <a:lumMod val="75000"/>
                            </a:schemeClr>
                          </a:solidFill>
                          <a:latin typeface="Times New Roman" pitchFamily="18" charset="0"/>
                          <a:ea typeface="MS Mincho"/>
                          <a:cs typeface="Times New Roman" pitchFamily="18" charset="0"/>
                        </a:rPr>
                        <a:t>=</a:t>
                      </a:r>
                    </a:p>
                  </a:txBody>
                  <a:tcPr marL="91388" marR="91388" marT="0" marB="0" anchor="ctr">
                    <a:lnL>
                      <a:noFill/>
                    </a:lnL>
                    <a:lnR>
                      <a:noFill/>
                    </a:lnR>
                    <a:lnT>
                      <a:noFill/>
                    </a:lnT>
                    <a:lnB>
                      <a:noFill/>
                    </a:lnB>
                  </a:tcPr>
                </a:tc>
                <a:tc>
                  <a:txBody>
                    <a:bodyPr/>
                    <a:lstStyle/>
                    <a:p>
                      <a:pPr marL="0" marR="0">
                        <a:spcBef>
                          <a:spcPts val="0"/>
                        </a:spcBef>
                        <a:spcAft>
                          <a:spcPts val="0"/>
                        </a:spcAft>
                      </a:pPr>
                      <a:r>
                        <a:rPr lang="en-US" sz="2000" b="1" dirty="0">
                          <a:solidFill>
                            <a:schemeClr val="accent1">
                              <a:lumMod val="75000"/>
                            </a:schemeClr>
                          </a:solidFill>
                          <a:latin typeface="Times New Roman" pitchFamily="18" charset="0"/>
                          <a:ea typeface="MS Mincho"/>
                          <a:cs typeface="Times New Roman" pitchFamily="18" charset="0"/>
                        </a:rPr>
                        <a:t>1.79</a:t>
                      </a:r>
                    </a:p>
                  </a:txBody>
                  <a:tcPr marL="91388" marR="91388" marT="0" marB="0" anchor="ctr">
                    <a:lnL>
                      <a:noFill/>
                    </a:lnL>
                    <a:lnR>
                      <a:noFill/>
                    </a:lnR>
                    <a:lnT>
                      <a:noFill/>
                    </a:lnT>
                    <a:lnB>
                      <a:noFill/>
                    </a:lnB>
                  </a:tcPr>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nvGraphicFramePr>
        <p:xfrm>
          <a:off x="1007533" y="4508500"/>
          <a:ext cx="4648200" cy="609600"/>
        </p:xfrm>
        <a:graphic>
          <a:graphicData uri="http://schemas.openxmlformats.org/drawingml/2006/table">
            <a:tbl>
              <a:tblPr/>
              <a:tblGrid>
                <a:gridCol w="1824567">
                  <a:extLst>
                    <a:ext uri="{9D8B030D-6E8A-4147-A177-3AD203B41FA5}">
                      <a16:colId xmlns:a16="http://schemas.microsoft.com/office/drawing/2014/main" xmlns="" val="20000"/>
                    </a:ext>
                  </a:extLst>
                </a:gridCol>
                <a:gridCol w="480484">
                  <a:extLst>
                    <a:ext uri="{9D8B030D-6E8A-4147-A177-3AD203B41FA5}">
                      <a16:colId xmlns:a16="http://schemas.microsoft.com/office/drawing/2014/main" xmlns="" val="20001"/>
                    </a:ext>
                  </a:extLst>
                </a:gridCol>
                <a:gridCol w="2343149">
                  <a:extLst>
                    <a:ext uri="{9D8B030D-6E8A-4147-A177-3AD203B41FA5}">
                      <a16:colId xmlns:a16="http://schemas.microsoft.com/office/drawing/2014/main" xmlns="" val="20002"/>
                    </a:ext>
                  </a:extLst>
                </a:gridCol>
              </a:tblGrid>
              <a:tr h="0">
                <a:tc rowSpan="2">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MS Mincho" pitchFamily="49" charset="-128"/>
                          <a:cs typeface="Arial" pitchFamily="34" charset="0"/>
                        </a:rPr>
                        <a:t>Debt ratio</a:t>
                      </a:r>
                      <a:endParaRPr kumimoji="0" lang="en-US" sz="2000" b="0" i="0" u="none" strike="noStrike" cap="none" normalizeH="0" baseline="0" dirty="0" smtClean="0">
                        <a:ln>
                          <a:noFill/>
                        </a:ln>
                        <a:solidFill>
                          <a:schemeClr val="tx1"/>
                        </a:solidFill>
                        <a:effectLst/>
                        <a:latin typeface="Times New Roman" pitchFamily="18" charset="0"/>
                        <a:ea typeface="MS Mincho" pitchFamily="49" charset="-128"/>
                        <a:cs typeface="Arial" pitchFamily="34" charset="0"/>
                      </a:endParaRPr>
                    </a:p>
                  </a:txBody>
                  <a:tcPr marT="0" marB="0" anchor="ctr" horzOverflow="overflow">
                    <a:lnL>
                      <a:noFill/>
                    </a:lnL>
                    <a:lnR>
                      <a:noFill/>
                    </a:lnR>
                    <a:lnT>
                      <a:noFill/>
                    </a:lnT>
                    <a:lnB>
                      <a:noFill/>
                    </a:lnB>
                    <a:lnTlToBr>
                      <a:noFill/>
                    </a:lnTlToBr>
                    <a:lnBlToTr>
                      <a:noFill/>
                    </a:lnBlToTr>
                    <a:noFill/>
                  </a:tcPr>
                </a:tc>
                <a:tc row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MS Mincho" pitchFamily="49" charset="-128"/>
                          <a:cs typeface="Arial" pitchFamily="34" charset="0"/>
                        </a:rPr>
                        <a:t>=</a:t>
                      </a:r>
                      <a:endParaRPr kumimoji="0" lang="en-US" sz="2000" b="0" i="0" u="none" strike="noStrike" cap="none" normalizeH="0" baseline="0" dirty="0" smtClean="0">
                        <a:ln>
                          <a:noFill/>
                        </a:ln>
                        <a:solidFill>
                          <a:schemeClr val="tx1"/>
                        </a:solidFill>
                        <a:effectLst/>
                        <a:latin typeface="Times New Roman" pitchFamily="18" charset="0"/>
                        <a:ea typeface="MS Mincho" pitchFamily="49" charset="-128"/>
                        <a:cs typeface="Arial" pitchFamily="34" charset="0"/>
                      </a:endParaRPr>
                    </a:p>
                  </a:txBody>
                  <a:tcPr marT="0" marB="0" anchor="ctr"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Total liabilities</a:t>
                      </a:r>
                    </a:p>
                  </a:txBody>
                  <a:tcPr marT="0" marB="0"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0">
                <a:tc vMerge="1">
                  <a:txBody>
                    <a:bodyPr/>
                    <a:lstStyle/>
                    <a:p>
                      <a:endParaRPr lang="en-US"/>
                    </a:p>
                  </a:txBody>
                  <a:tcPr/>
                </a:tc>
                <a:tc vMerge="1">
                  <a:txBody>
                    <a:bodyPr/>
                    <a:lstStyle/>
                    <a:p>
                      <a:endParaRPr lang="en-US"/>
                    </a:p>
                  </a:txBody>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MS Mincho" pitchFamily="49" charset="-128"/>
                          <a:cs typeface="Arial" pitchFamily="34" charset="0"/>
                        </a:rPr>
                        <a:t>Total assets</a:t>
                      </a:r>
                      <a:endParaRPr kumimoji="0" lang="en-US" sz="2000" b="0" i="0" u="none" strike="noStrike" cap="none" normalizeH="0" baseline="0" smtClean="0">
                        <a:ln>
                          <a:noFill/>
                        </a:ln>
                        <a:solidFill>
                          <a:schemeClr val="tx1"/>
                        </a:solidFill>
                        <a:effectLst/>
                        <a:latin typeface="Times New Roman" pitchFamily="18" charset="0"/>
                        <a:ea typeface="MS Mincho" pitchFamily="49" charset="-128"/>
                        <a:cs typeface="Arial" pitchFamily="34" charset="0"/>
                      </a:endParaRPr>
                    </a:p>
                  </a:txBody>
                  <a:tcPr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10" name="Table 9"/>
          <p:cNvGraphicFramePr>
            <a:graphicFrameLocks noGrp="1"/>
          </p:cNvGraphicFramePr>
          <p:nvPr/>
        </p:nvGraphicFramePr>
        <p:xfrm>
          <a:off x="5808133" y="4508500"/>
          <a:ext cx="2017184" cy="609600"/>
        </p:xfrm>
        <a:graphic>
          <a:graphicData uri="http://schemas.openxmlformats.org/drawingml/2006/table">
            <a:tbl>
              <a:tblPr/>
              <a:tblGrid>
                <a:gridCol w="480281">
                  <a:extLst>
                    <a:ext uri="{9D8B030D-6E8A-4147-A177-3AD203B41FA5}">
                      <a16:colId xmlns:a16="http://schemas.microsoft.com/office/drawing/2014/main" xmlns="" val="20000"/>
                    </a:ext>
                  </a:extLst>
                </a:gridCol>
                <a:gridCol w="1536903">
                  <a:extLst>
                    <a:ext uri="{9D8B030D-6E8A-4147-A177-3AD203B41FA5}">
                      <a16:colId xmlns:a16="http://schemas.microsoft.com/office/drawing/2014/main" xmlns="" val="20001"/>
                    </a:ext>
                  </a:extLst>
                </a:gridCol>
              </a:tblGrid>
              <a:tr h="0">
                <a:tc rowSpan="2">
                  <a:txBody>
                    <a:bodyPr/>
                    <a:lstStyle/>
                    <a:p>
                      <a:pPr marL="0" marR="0">
                        <a:spcBef>
                          <a:spcPts val="0"/>
                        </a:spcBef>
                        <a:spcAft>
                          <a:spcPts val="0"/>
                        </a:spcAft>
                      </a:pPr>
                      <a:r>
                        <a:rPr lang="en-US" sz="2000" b="1" dirty="0">
                          <a:solidFill>
                            <a:schemeClr val="accent1">
                              <a:lumMod val="75000"/>
                            </a:schemeClr>
                          </a:solidFill>
                          <a:latin typeface="Times New Roman" pitchFamily="18" charset="0"/>
                          <a:ea typeface="MS Mincho"/>
                          <a:cs typeface="Times New Roman" pitchFamily="18" charset="0"/>
                        </a:rPr>
                        <a:t>=</a:t>
                      </a:r>
                    </a:p>
                  </a:txBody>
                  <a:tcPr marL="91484" marR="91484" marT="0" marB="0" anchor="ctr">
                    <a:lnL>
                      <a:noFill/>
                    </a:lnL>
                    <a:lnR>
                      <a:noFill/>
                    </a:lnR>
                    <a:lnT>
                      <a:noFill/>
                    </a:lnT>
                    <a:lnB>
                      <a:noFill/>
                    </a:lnB>
                  </a:tcPr>
                </a:tc>
                <a:tc>
                  <a:txBody>
                    <a:bodyPr/>
                    <a:lstStyle/>
                    <a:p>
                      <a:pPr marL="0" marR="0">
                        <a:spcBef>
                          <a:spcPts val="0"/>
                        </a:spcBef>
                        <a:spcAft>
                          <a:spcPts val="0"/>
                        </a:spcAft>
                      </a:pPr>
                      <a:r>
                        <a:rPr lang="en-US" sz="2000" b="1" dirty="0">
                          <a:solidFill>
                            <a:schemeClr val="accent1">
                              <a:lumMod val="75000"/>
                            </a:schemeClr>
                          </a:solidFill>
                          <a:latin typeface="Times New Roman" pitchFamily="18" charset="0"/>
                          <a:ea typeface="MS Mincho"/>
                          <a:cs typeface="Times New Roman" pitchFamily="18" charset="0"/>
                        </a:rPr>
                        <a:t>$14,500</a:t>
                      </a:r>
                    </a:p>
                  </a:txBody>
                  <a:tcPr marL="91484" marR="91484"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0">
                <a:tc vMerge="1">
                  <a:txBody>
                    <a:bodyPr/>
                    <a:lstStyle/>
                    <a:p>
                      <a:endParaRPr lang="en-US"/>
                    </a:p>
                  </a:txBody>
                  <a:tcPr/>
                </a:tc>
                <a:tc>
                  <a:txBody>
                    <a:bodyPr/>
                    <a:lstStyle/>
                    <a:p>
                      <a:pPr marL="0" marR="0">
                        <a:spcBef>
                          <a:spcPts val="0"/>
                        </a:spcBef>
                        <a:spcAft>
                          <a:spcPts val="0"/>
                        </a:spcAft>
                      </a:pPr>
                      <a:r>
                        <a:rPr lang="en-US" sz="2000" b="1" dirty="0">
                          <a:solidFill>
                            <a:schemeClr val="accent1">
                              <a:lumMod val="75000"/>
                            </a:schemeClr>
                          </a:solidFill>
                          <a:latin typeface="Times New Roman" pitchFamily="18" charset="0"/>
                          <a:ea typeface="MS Mincho"/>
                          <a:cs typeface="Times New Roman" pitchFamily="18" charset="0"/>
                        </a:rPr>
                        <a:t>$27,000</a:t>
                      </a:r>
                    </a:p>
                  </a:txBody>
                  <a:tcPr marL="91484" marR="91484"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nvGraphicFramePr>
        <p:xfrm>
          <a:off x="8303685" y="4652963"/>
          <a:ext cx="2112433" cy="304800"/>
        </p:xfrm>
        <a:graphic>
          <a:graphicData uri="http://schemas.openxmlformats.org/drawingml/2006/table">
            <a:tbl>
              <a:tblPr/>
              <a:tblGrid>
                <a:gridCol w="647281">
                  <a:extLst>
                    <a:ext uri="{9D8B030D-6E8A-4147-A177-3AD203B41FA5}">
                      <a16:colId xmlns:a16="http://schemas.microsoft.com/office/drawing/2014/main" xmlns="" val="20000"/>
                    </a:ext>
                  </a:extLst>
                </a:gridCol>
                <a:gridCol w="1465152">
                  <a:extLst>
                    <a:ext uri="{9D8B030D-6E8A-4147-A177-3AD203B41FA5}">
                      <a16:colId xmlns:a16="http://schemas.microsoft.com/office/drawing/2014/main" xmlns="" val="20001"/>
                    </a:ext>
                  </a:extLst>
                </a:gridCol>
              </a:tblGrid>
              <a:tr h="0">
                <a:tc>
                  <a:txBody>
                    <a:bodyPr/>
                    <a:lstStyle/>
                    <a:p>
                      <a:pPr marL="0" marR="0">
                        <a:spcBef>
                          <a:spcPts val="0"/>
                        </a:spcBef>
                        <a:spcAft>
                          <a:spcPts val="0"/>
                        </a:spcAft>
                      </a:pPr>
                      <a:r>
                        <a:rPr lang="en-US" sz="2000" b="1" dirty="0">
                          <a:solidFill>
                            <a:schemeClr val="accent1">
                              <a:lumMod val="75000"/>
                            </a:schemeClr>
                          </a:solidFill>
                          <a:latin typeface="Times New Roman" pitchFamily="18" charset="0"/>
                          <a:ea typeface="MS Mincho"/>
                          <a:cs typeface="Times New Roman" pitchFamily="18" charset="0"/>
                        </a:rPr>
                        <a:t>=</a:t>
                      </a:r>
                    </a:p>
                  </a:txBody>
                  <a:tcPr marL="91448" marR="91448" marT="0" marB="0" anchor="ctr">
                    <a:lnL>
                      <a:noFill/>
                    </a:lnL>
                    <a:lnR>
                      <a:noFill/>
                    </a:lnR>
                    <a:lnT>
                      <a:noFill/>
                    </a:lnT>
                    <a:lnB>
                      <a:noFill/>
                    </a:lnB>
                  </a:tcPr>
                </a:tc>
                <a:tc>
                  <a:txBody>
                    <a:bodyPr/>
                    <a:lstStyle/>
                    <a:p>
                      <a:pPr marL="0" marR="0">
                        <a:spcBef>
                          <a:spcPts val="0"/>
                        </a:spcBef>
                        <a:spcAft>
                          <a:spcPts val="0"/>
                        </a:spcAft>
                      </a:pPr>
                      <a:r>
                        <a:rPr lang="en-US" sz="2000" b="1" dirty="0">
                          <a:solidFill>
                            <a:schemeClr val="accent1">
                              <a:lumMod val="75000"/>
                            </a:schemeClr>
                          </a:solidFill>
                          <a:latin typeface="Times New Roman" pitchFamily="18" charset="0"/>
                          <a:ea typeface="MS Mincho"/>
                          <a:cs typeface="Times New Roman" pitchFamily="18" charset="0"/>
                        </a:rPr>
                        <a:t>0.54</a:t>
                      </a:r>
                    </a:p>
                  </a:txBody>
                  <a:tcPr marL="91448" marR="91448" marT="0" marB="0" anchor="ctr">
                    <a:lnL>
                      <a:noFill/>
                    </a:lnL>
                    <a:lnR>
                      <a:noFill/>
                    </a:lnR>
                    <a:lnT>
                      <a:noFill/>
                    </a:lnT>
                    <a:lnB>
                      <a:noFill/>
                    </a:lnB>
                  </a:tcPr>
                </a:tc>
                <a:extLst>
                  <a:ext uri="{0D108BD9-81ED-4DB2-BD59-A6C34878D82A}">
                    <a16:rowId xmlns:a16="http://schemas.microsoft.com/office/drawing/2014/main" xmlns="" val="10000"/>
                  </a:ext>
                </a:extLst>
              </a:tr>
            </a:tbl>
          </a:graphicData>
        </a:graphic>
      </p:graphicFrame>
      <p:sp>
        <p:nvSpPr>
          <p:cNvPr id="12" name="TextBox 11"/>
          <p:cNvSpPr txBox="1"/>
          <p:nvPr/>
        </p:nvSpPr>
        <p:spPr>
          <a:xfrm>
            <a:off x="2093384" y="6211669"/>
            <a:ext cx="7969249" cy="646331"/>
          </a:xfrm>
          <a:prstGeom prst="rect">
            <a:avLst/>
          </a:prstGeom>
          <a:noFill/>
        </p:spPr>
        <p:txBody>
          <a:bodyPr>
            <a:spAutoFit/>
          </a:bodyPr>
          <a:lstStyle/>
          <a:p>
            <a:pPr>
              <a:defRPr/>
            </a:pPr>
            <a:r>
              <a:rPr lang="en-US" dirty="0">
                <a:solidFill>
                  <a:schemeClr val="accent1">
                    <a:lumMod val="75000"/>
                  </a:schemeClr>
                </a:solidFill>
                <a:latin typeface="Times New Roman" pitchFamily="18" charset="0"/>
                <a:cs typeface="Times New Roman" pitchFamily="18" charset="0"/>
              </a:rPr>
              <a:t>Heart of Texas Telecom has </a:t>
            </a:r>
            <a:r>
              <a:rPr lang="en-US" i="1" dirty="0">
                <a:solidFill>
                  <a:schemeClr val="accent1">
                    <a:lumMod val="75000"/>
                  </a:schemeClr>
                </a:solidFill>
                <a:latin typeface="Times New Roman" pitchFamily="18" charset="0"/>
                <a:cs typeface="Times New Roman" pitchFamily="18" charset="0"/>
              </a:rPr>
              <a:t>$1.79</a:t>
            </a:r>
            <a:r>
              <a:rPr lang="en-US" dirty="0">
                <a:solidFill>
                  <a:schemeClr val="accent1">
                    <a:lumMod val="75000"/>
                  </a:schemeClr>
                </a:solidFill>
                <a:latin typeface="Times New Roman" pitchFamily="18" charset="0"/>
                <a:cs typeface="Times New Roman" pitchFamily="18" charset="0"/>
              </a:rPr>
              <a:t> of current assets for every dollar of current liabilities that it owes.</a:t>
            </a:r>
          </a:p>
        </p:txBody>
      </p:sp>
      <p:pic>
        <p:nvPicPr>
          <p:cNvPr id="13" name="Picture 12" descr="logo5.png"/>
          <p:cNvPicPr/>
          <p:nvPr/>
        </p:nvPicPr>
        <p:blipFill>
          <a:blip r:embed="rId3"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97929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0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dirty="0" smtClean="0">
                <a:ea typeface="+mn-ea"/>
              </a:rPr>
              <a:t>Chapter 4 Summary</a:t>
            </a:r>
            <a:endParaRPr dirty="0">
              <a:ea typeface="+mn-ea"/>
            </a:endParaRPr>
          </a:p>
        </p:txBody>
      </p:sp>
      <p:sp>
        <p:nvSpPr>
          <p:cNvPr id="204803" name="Text Placeholder 2"/>
          <p:cNvSpPr>
            <a:spLocks noGrp="1"/>
          </p:cNvSpPr>
          <p:nvPr>
            <p:ph type="body" sz="quarter" idx="10"/>
          </p:nvPr>
        </p:nvSpPr>
        <p:spPr>
          <a:xfrm>
            <a:off x="466970" y="1404206"/>
            <a:ext cx="10981267" cy="4478337"/>
          </a:xfrm>
        </p:spPr>
        <p:txBody>
          <a:bodyPr/>
          <a:lstStyle/>
          <a:p>
            <a:pPr eaLnBrk="1" hangingPunct="1"/>
            <a:r>
              <a:rPr lang="en-US" dirty="0" smtClean="0"/>
              <a:t>The worksheet is a tool that puts the whole accounting process in one place. Remember that debits = credits in the first three sets of columns. Columns 7-8 and 9-10 (income statement and balance sheet) debits do not equal credits until you post the net income or net loss for the period. </a:t>
            </a:r>
          </a:p>
          <a:p>
            <a:pPr eaLnBrk="1" hangingPunct="1"/>
            <a:r>
              <a:rPr lang="en-US" dirty="0" smtClean="0"/>
              <a:t>The formal financial statements yield the same net income or loss that is shown on the worksheet.</a:t>
            </a:r>
          </a:p>
        </p:txBody>
      </p:sp>
      <p:sp>
        <p:nvSpPr>
          <p:cNvPr id="204804"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45437017-0D27-459D-A16D-3D4797A757A2}" type="slidenum">
              <a:rPr lang="en-US" sz="1200">
                <a:solidFill>
                  <a:srgbClr val="898989"/>
                </a:solidFill>
                <a:latin typeface="Calibri" pitchFamily="34" charset="0"/>
              </a:rPr>
              <a:pPr eaLnBrk="1" hangingPunct="1"/>
              <a:t>53</a:t>
            </a:fld>
            <a:endParaRPr lang="en-US" sz="1200">
              <a:solidFill>
                <a:srgbClr val="898989"/>
              </a:solidFill>
              <a:latin typeface="Calibri" pitchFamily="34" charset="0"/>
            </a:endParaRPr>
          </a:p>
        </p:txBody>
      </p:sp>
      <p:pic>
        <p:nvPicPr>
          <p:cNvPr id="5" name="Picture 4" descr="logo5.png"/>
          <p:cNvPicPr/>
          <p:nvPr/>
        </p:nvPicPr>
        <p:blipFill>
          <a:blip r:embed="rId3"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3597025737"/>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ea typeface="+mn-ea"/>
              </a:rPr>
              <a:t>Chapter 4 Summary</a:t>
            </a:r>
            <a:endParaRPr>
              <a:ea typeface="+mn-ea"/>
            </a:endParaRPr>
          </a:p>
        </p:txBody>
      </p:sp>
      <p:sp>
        <p:nvSpPr>
          <p:cNvPr id="205827" name="Text Placeholder 2"/>
          <p:cNvSpPr>
            <a:spLocks noGrp="1"/>
          </p:cNvSpPr>
          <p:nvPr>
            <p:ph type="body" sz="quarter" idx="10"/>
          </p:nvPr>
        </p:nvSpPr>
        <p:spPr>
          <a:xfrm>
            <a:off x="334433" y="1268414"/>
            <a:ext cx="10981267" cy="3201987"/>
          </a:xfrm>
        </p:spPr>
        <p:txBody>
          <a:bodyPr/>
          <a:lstStyle/>
          <a:p>
            <a:pPr eaLnBrk="1" hangingPunct="1"/>
            <a:r>
              <a:rPr lang="en-US" smtClean="0"/>
              <a:t>Closing the accounts is just like starting a new baseball game. The score is 0-0. All temporary account balances are zero after closing.</a:t>
            </a:r>
          </a:p>
          <a:p>
            <a:pPr eaLnBrk="1" hangingPunct="1"/>
            <a:r>
              <a:rPr lang="en-US" smtClean="0"/>
              <a:t>The post-closing trial balance contains the same accounts that the balance sheet contains—assets, liabilities, Common stock, and Retained earnings.</a:t>
            </a:r>
          </a:p>
        </p:txBody>
      </p:sp>
      <p:sp>
        <p:nvSpPr>
          <p:cNvPr id="205828"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AA1E71D4-219E-4C43-A6FB-D6F98016893B}" type="slidenum">
              <a:rPr lang="en-US" sz="1200">
                <a:solidFill>
                  <a:srgbClr val="898989"/>
                </a:solidFill>
                <a:latin typeface="Calibri" pitchFamily="34" charset="0"/>
              </a:rPr>
              <a:pPr eaLnBrk="1" hangingPunct="1"/>
              <a:t>54</a:t>
            </a:fld>
            <a:endParaRPr lang="en-US" sz="1200">
              <a:solidFill>
                <a:srgbClr val="898989"/>
              </a:solidFill>
              <a:latin typeface="Calibri" pitchFamily="34" charset="0"/>
            </a:endParaRPr>
          </a:p>
        </p:txBody>
      </p:sp>
      <p:pic>
        <p:nvPicPr>
          <p:cNvPr id="5" name="Picture 4" descr="logo5.png"/>
          <p:cNvPicPr/>
          <p:nvPr/>
        </p:nvPicPr>
        <p:blipFill>
          <a:blip r:embed="rId3"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3234192703"/>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ea typeface="+mn-ea"/>
              </a:rPr>
              <a:t>Chapter 4 Summary</a:t>
            </a:r>
            <a:endParaRPr>
              <a:ea typeface="+mn-ea"/>
            </a:endParaRPr>
          </a:p>
        </p:txBody>
      </p:sp>
      <p:sp>
        <p:nvSpPr>
          <p:cNvPr id="206851" name="Text Placeholder 2"/>
          <p:cNvSpPr>
            <a:spLocks noGrp="1"/>
          </p:cNvSpPr>
          <p:nvPr>
            <p:ph type="body" sz="quarter" idx="10"/>
          </p:nvPr>
        </p:nvSpPr>
        <p:spPr>
          <a:xfrm>
            <a:off x="431800" y="1341439"/>
            <a:ext cx="10981267" cy="3741737"/>
          </a:xfrm>
        </p:spPr>
        <p:txBody>
          <a:bodyPr/>
          <a:lstStyle/>
          <a:p>
            <a:pPr eaLnBrk="1" hangingPunct="1"/>
            <a:r>
              <a:rPr lang="en-US" smtClean="0"/>
              <a:t>Classification means dividing assets and liabilities between those that will last less than a year (current) and those that will last longer than a year (long-term). </a:t>
            </a:r>
          </a:p>
          <a:p>
            <a:pPr eaLnBrk="1" hangingPunct="1"/>
            <a:r>
              <a:rPr lang="en-US" smtClean="0"/>
              <a:t>The classified balance sheet still represents the accounting equation and must balance (Assets = Liabilities + Equity).</a:t>
            </a:r>
          </a:p>
          <a:p>
            <a:pPr eaLnBrk="1" hangingPunct="1"/>
            <a:endParaRPr lang="en-US" smtClean="0"/>
          </a:p>
        </p:txBody>
      </p:sp>
      <p:sp>
        <p:nvSpPr>
          <p:cNvPr id="206852"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46BD3F2F-629F-4A52-A063-43F57F0FAE16}" type="slidenum">
              <a:rPr lang="en-US" sz="1200">
                <a:solidFill>
                  <a:srgbClr val="898989"/>
                </a:solidFill>
                <a:latin typeface="Calibri" pitchFamily="34" charset="0"/>
              </a:rPr>
              <a:pPr eaLnBrk="1" hangingPunct="1"/>
              <a:t>55</a:t>
            </a:fld>
            <a:endParaRPr lang="en-US" sz="1200">
              <a:solidFill>
                <a:srgbClr val="898989"/>
              </a:solidFill>
              <a:latin typeface="Calibri" pitchFamily="34" charset="0"/>
            </a:endParaRPr>
          </a:p>
        </p:txBody>
      </p:sp>
      <p:pic>
        <p:nvPicPr>
          <p:cNvPr id="5" name="Picture 4" descr="logo5.png"/>
          <p:cNvPicPr/>
          <p:nvPr/>
        </p:nvPicPr>
        <p:blipFill>
          <a:blip r:embed="rId3"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146039579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pPr eaLnBrk="1" hangingPunct="1">
              <a:defRPr/>
            </a:pPr>
            <a:r>
              <a:rPr smtClean="0">
                <a:ea typeface="+mn-ea"/>
              </a:rPr>
              <a:t>Chapter 4 Summary</a:t>
            </a:r>
            <a:endParaRPr>
              <a:ea typeface="+mn-ea"/>
            </a:endParaRPr>
          </a:p>
        </p:txBody>
      </p:sp>
      <p:sp>
        <p:nvSpPr>
          <p:cNvPr id="207874" name="Text Placeholder 2"/>
          <p:cNvSpPr>
            <a:spLocks noGrp="1"/>
          </p:cNvSpPr>
          <p:nvPr>
            <p:ph type="body" sz="quarter" idx="10"/>
          </p:nvPr>
        </p:nvSpPr>
        <p:spPr>
          <a:xfrm>
            <a:off x="431800" y="1412875"/>
            <a:ext cx="11176000" cy="3741738"/>
          </a:xfrm>
        </p:spPr>
        <p:txBody>
          <a:bodyPr/>
          <a:lstStyle/>
          <a:p>
            <a:pPr eaLnBrk="1" hangingPunct="1"/>
            <a:r>
              <a:rPr lang="en-US" smtClean="0"/>
              <a:t>The current ratio measures liquidity within one year by comparing current assets to current liabilities. </a:t>
            </a:r>
          </a:p>
          <a:p>
            <a:pPr eaLnBrk="1" hangingPunct="1"/>
            <a:r>
              <a:rPr lang="en-US" smtClean="0"/>
              <a:t>The debt ratio measures the ability to pay liabilities in the long term by comparing all liabilities to all assets. </a:t>
            </a:r>
          </a:p>
          <a:p>
            <a:pPr eaLnBrk="1" hangingPunct="1"/>
            <a:r>
              <a:rPr lang="en-US" smtClean="0"/>
              <a:t>The different ratios give different views of a company’s financial health.</a:t>
            </a:r>
          </a:p>
        </p:txBody>
      </p:sp>
      <p:sp>
        <p:nvSpPr>
          <p:cNvPr id="207875"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30E9E526-010E-44F5-BD37-5B193B9BDDB4}" type="slidenum">
              <a:rPr lang="en-US" sz="1200">
                <a:solidFill>
                  <a:srgbClr val="898989"/>
                </a:solidFill>
                <a:latin typeface="Calibri" pitchFamily="34" charset="0"/>
              </a:rPr>
              <a:pPr eaLnBrk="1" hangingPunct="1"/>
              <a:t>56</a:t>
            </a:fld>
            <a:endParaRPr lang="en-US" sz="1200">
              <a:solidFill>
                <a:srgbClr val="898989"/>
              </a:solidFill>
              <a:latin typeface="Calibri" pitchFamily="34" charset="0"/>
            </a:endParaRPr>
          </a:p>
        </p:txBody>
      </p:sp>
      <p:pic>
        <p:nvPicPr>
          <p:cNvPr id="6" name="Picture 5" descr="logo5.png"/>
          <p:cNvPicPr/>
          <p:nvPr/>
        </p:nvPicPr>
        <p:blipFill>
          <a:blip r:embed="rId3"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357525199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E9A0C6A0-6D8E-493B-8686-202B720273CC}" type="slidenum">
              <a:rPr lang="en-US" sz="1200">
                <a:solidFill>
                  <a:srgbClr val="898989"/>
                </a:solidFill>
                <a:latin typeface="Calibri" pitchFamily="34" charset="0"/>
              </a:rPr>
              <a:pPr eaLnBrk="1" hangingPunct="1"/>
              <a:t>57</a:t>
            </a:fld>
            <a:endParaRPr lang="en-US" sz="1200">
              <a:solidFill>
                <a:srgbClr val="898989"/>
              </a:solidFill>
              <a:latin typeface="Calibri" pitchFamily="34" charset="0"/>
            </a:endParaRPr>
          </a:p>
        </p:txBody>
      </p:sp>
      <p:pic>
        <p:nvPicPr>
          <p:cNvPr id="208899" name="Picture 7" descr="http://practicalissues.files.wordpress.com/2010/01/question-ma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1" y="1047750"/>
            <a:ext cx="47625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logo5.png"/>
          <p:cNvPicPr/>
          <p:nvPr/>
        </p:nvPicPr>
        <p:blipFill>
          <a:blip r:embed="rId4"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621614838"/>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Slide Number Placeholder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3B1FCBF2-C802-4CFC-9DAB-B62A2BB4E87D}" type="slidenum">
              <a:rPr lang="en-US" sz="1200">
                <a:solidFill>
                  <a:srgbClr val="898989"/>
                </a:solidFill>
                <a:latin typeface="Calibri" pitchFamily="34" charset="0"/>
              </a:rPr>
              <a:pPr eaLnBrk="1" hangingPunct="1"/>
              <a:t>58</a:t>
            </a:fld>
            <a:endParaRPr lang="en-US" sz="1200">
              <a:solidFill>
                <a:srgbClr val="898989"/>
              </a:solidFill>
              <a:latin typeface="Calibri" pitchFamily="34" charset="0"/>
            </a:endParaRPr>
          </a:p>
        </p:txBody>
      </p:sp>
      <p:sp>
        <p:nvSpPr>
          <p:cNvPr id="209923" name="Title 1"/>
          <p:cNvSpPr>
            <a:spLocks noGrp="1"/>
          </p:cNvSpPr>
          <p:nvPr/>
        </p:nvSpPr>
        <p:spPr bwMode="auto">
          <a:xfrm>
            <a:off x="4013200" y="922338"/>
            <a:ext cx="4165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t>Copyright </a:t>
            </a:r>
          </a:p>
        </p:txBody>
      </p:sp>
      <p:sp>
        <p:nvSpPr>
          <p:cNvPr id="209924" name="TextBox 6"/>
          <p:cNvSpPr txBox="1">
            <a:spLocks noChangeArrowheads="1"/>
          </p:cNvSpPr>
          <p:nvPr/>
        </p:nvSpPr>
        <p:spPr bwMode="auto">
          <a:xfrm>
            <a:off x="1371600" y="4457700"/>
            <a:ext cx="9448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algn="just" eaLnBrk="1" hangingPunct="1"/>
            <a:r>
              <a:rPr lang="en-US">
                <a:latin typeface="Garamond"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algn="just" eaLnBrk="1" hangingPunct="1"/>
            <a:endParaRPr lang="en-US">
              <a:latin typeface="Garamond" pitchFamily="18" charset="0"/>
            </a:endParaRPr>
          </a:p>
        </p:txBody>
      </p:sp>
      <p:pic>
        <p:nvPicPr>
          <p:cNvPr id="209925" name="Content Placeholder 11" descr="copyright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15585" y="2209800"/>
            <a:ext cx="836083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4" cstate="print"/>
          <a:stretch>
            <a:fillRect/>
          </a:stretch>
        </p:blipFill>
        <p:spPr>
          <a:xfrm>
            <a:off x="10476412" y="103576"/>
            <a:ext cx="1715588" cy="551668"/>
          </a:xfrm>
          <a:prstGeom prst="rect">
            <a:avLst/>
          </a:prstGeom>
        </p:spPr>
      </p:pic>
    </p:spTree>
    <p:extLst>
      <p:ext uri="{BB962C8B-B14F-4D97-AF65-F5344CB8AC3E}">
        <p14:creationId xmlns:p14="http://schemas.microsoft.com/office/powerpoint/2010/main" val="427014789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193" y="446033"/>
            <a:ext cx="3408835" cy="444223"/>
          </a:xfrm>
          <a:ln>
            <a:solidFill>
              <a:schemeClr val="tx1"/>
            </a:solidFill>
          </a:ln>
        </p:spPr>
        <p:txBody>
          <a:bodyPr anchor="ctr">
            <a:normAutofit fontScale="70000" lnSpcReduction="20000"/>
          </a:bodyPr>
          <a:lstStyle/>
          <a:p>
            <a:pPr algn="l"/>
            <a:r>
              <a:rPr lang="en-US" b="1" dirty="0" smtClean="0">
                <a:latin typeface="Arial" panose="020B0604020202020204" pitchFamily="34" charset="0"/>
                <a:cs typeface="Arial" panose="020B0604020202020204" pitchFamily="34" charset="0"/>
              </a:rPr>
              <a:t>References / Resources</a:t>
            </a:r>
            <a:endParaRPr lang="en-US" b="1" dirty="0">
              <a:latin typeface="Arial" panose="020B0604020202020204" pitchFamily="34" charset="0"/>
              <a:cs typeface="Arial" panose="020B0604020202020204" pitchFamily="34" charset="0"/>
            </a:endParaRPr>
          </a:p>
        </p:txBody>
      </p:sp>
      <p:sp>
        <p:nvSpPr>
          <p:cNvPr id="4" name="Rectangle 3"/>
          <p:cNvSpPr/>
          <p:nvPr/>
        </p:nvSpPr>
        <p:spPr>
          <a:xfrm>
            <a:off x="0" y="161365"/>
            <a:ext cx="12192000" cy="47064"/>
          </a:xfrm>
          <a:prstGeom prst="rect">
            <a:avLst/>
          </a:prstGeom>
          <a:solidFill>
            <a:srgbClr val="7F1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2"/>
          <p:cNvSpPr>
            <a:spLocks noChangeArrowheads="1"/>
          </p:cNvSpPr>
          <p:nvPr/>
        </p:nvSpPr>
        <p:spPr bwMode="auto">
          <a:xfrm>
            <a:off x="0" y="97795"/>
            <a:ext cx="21993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474617" y="1655859"/>
            <a:ext cx="10485120" cy="646331"/>
          </a:xfrm>
          <a:prstGeom prst="rect">
            <a:avLst/>
          </a:prstGeom>
        </p:spPr>
        <p:txBody>
          <a:bodyPr wrap="square">
            <a:spAutoFit/>
          </a:bodyPr>
          <a:lstStyle/>
          <a:p>
            <a:pPr marL="342900" indent="-342900"/>
            <a:endParaRPr lang="en-US" dirty="0" smtClean="0"/>
          </a:p>
          <a:p>
            <a:pPr marL="342900" indent="-342900"/>
            <a:endParaRPr lang="en-US" dirty="0"/>
          </a:p>
        </p:txBody>
      </p:sp>
      <p:sp>
        <p:nvSpPr>
          <p:cNvPr id="2" name="Rectangle 1"/>
          <p:cNvSpPr/>
          <p:nvPr/>
        </p:nvSpPr>
        <p:spPr>
          <a:xfrm>
            <a:off x="656492" y="1979024"/>
            <a:ext cx="10190661" cy="4524315"/>
          </a:xfrm>
          <a:prstGeom prst="rect">
            <a:avLst/>
          </a:prstGeom>
        </p:spPr>
        <p:txBody>
          <a:bodyPr wrap="square">
            <a:spAutoFit/>
          </a:bodyPr>
          <a:lstStyle/>
          <a:p>
            <a:pPr marL="342900" indent="-342900">
              <a:buFont typeface="+mj-lt"/>
              <a:buAutoNum type="arabicPeriod"/>
            </a:pPr>
            <a:r>
              <a:rPr lang="en-US" dirty="0">
                <a:hlinkClick r:id="rId2"/>
              </a:rPr>
              <a:t>https://</a:t>
            </a:r>
            <a:r>
              <a:rPr lang="en-US" dirty="0" smtClean="0">
                <a:hlinkClick r:id="rId2"/>
              </a:rPr>
              <a:t>www.iedunote.com/worksheet</a:t>
            </a:r>
            <a:endParaRPr lang="en-US" dirty="0" smtClean="0"/>
          </a:p>
          <a:p>
            <a:pPr marL="342900" indent="-342900">
              <a:buFont typeface="+mj-lt"/>
              <a:buAutoNum type="arabicPeriod"/>
            </a:pPr>
            <a:r>
              <a:rPr lang="en-US" dirty="0">
                <a:hlinkClick r:id="rId2"/>
              </a:rPr>
              <a:t>https://</a:t>
            </a:r>
            <a:r>
              <a:rPr lang="en-US" dirty="0" smtClean="0">
                <a:hlinkClick r:id="rId2"/>
              </a:rPr>
              <a:t>www.iedunote.com/worksheet</a:t>
            </a:r>
            <a:endParaRPr lang="en-US" dirty="0" smtClean="0"/>
          </a:p>
          <a:p>
            <a:pPr marL="342900" indent="-342900">
              <a:buFont typeface="+mj-lt"/>
              <a:buAutoNum type="arabicPeriod"/>
            </a:pPr>
            <a:r>
              <a:rPr lang="en-US" dirty="0">
                <a:hlinkClick r:id="rId3"/>
              </a:rPr>
              <a:t>https://</a:t>
            </a:r>
            <a:r>
              <a:rPr lang="en-US" dirty="0" smtClean="0">
                <a:hlinkClick r:id="rId3"/>
              </a:rPr>
              <a:t>www.thebalancesmb.com/closing-entries-as-part-of-the-accounting-cycle-393003</a:t>
            </a:r>
            <a:endParaRPr lang="en-US" dirty="0" smtClean="0"/>
          </a:p>
          <a:p>
            <a:pPr marL="342900" indent="-342900">
              <a:buFont typeface="+mj-lt"/>
              <a:buAutoNum type="arabicPeriod"/>
            </a:pPr>
            <a:r>
              <a:rPr lang="en-US" dirty="0">
                <a:hlinkClick r:id="rId4"/>
              </a:rPr>
              <a:t>https://</a:t>
            </a:r>
            <a:r>
              <a:rPr lang="en-US" dirty="0" smtClean="0">
                <a:hlinkClick r:id="rId4"/>
              </a:rPr>
              <a:t>www.myaccountingcourse.com/accounting-cycle/post-closing-trial-balance</a:t>
            </a:r>
            <a:endParaRPr lang="en-US" dirty="0" smtClean="0"/>
          </a:p>
          <a:p>
            <a:pPr marL="342900" indent="-342900">
              <a:buFont typeface="+mj-lt"/>
              <a:buAutoNum type="arabicPeriod"/>
            </a:pPr>
            <a:r>
              <a:rPr lang="en-US" dirty="0">
                <a:hlinkClick r:id="rId5"/>
              </a:rPr>
              <a:t>https://www.toppr.com/guides/accounting-and-auditing/preparation-of-final-accounts-of-sole-proprietor/classification-of-assets-and-liabilities</a:t>
            </a:r>
            <a:r>
              <a:rPr lang="en-US" dirty="0" smtClean="0">
                <a:hlinkClick r:id="rId5"/>
              </a:rPr>
              <a:t>/</a:t>
            </a:r>
            <a:endParaRPr lang="en-US" dirty="0" smtClean="0"/>
          </a:p>
          <a:p>
            <a:pPr marL="342900" indent="-342900">
              <a:buFont typeface="+mj-lt"/>
              <a:buAutoNum type="arabicPeriod"/>
            </a:pPr>
            <a:r>
              <a:rPr lang="en-US" dirty="0">
                <a:hlinkClick r:id="rId6"/>
              </a:rPr>
              <a:t>https://www.thebalancesmb.com/what-is-the-current-ratio-and-how-do-you-measure-it-393218</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endParaRPr lang="en-US" dirty="0"/>
          </a:p>
        </p:txBody>
      </p:sp>
      <p:pic>
        <p:nvPicPr>
          <p:cNvPr id="9" name="Picture 8" descr="logo5.png"/>
          <p:cNvPicPr/>
          <p:nvPr/>
        </p:nvPicPr>
        <p:blipFill>
          <a:blip r:embed="rId7" cstate="print"/>
          <a:stretch>
            <a:fillRect/>
          </a:stretch>
        </p:blipFill>
        <p:spPr>
          <a:xfrm>
            <a:off x="10476412" y="255760"/>
            <a:ext cx="1715588" cy="551668"/>
          </a:xfrm>
          <a:prstGeom prst="rect">
            <a:avLst/>
          </a:prstGeom>
        </p:spPr>
      </p:pic>
    </p:spTree>
    <p:extLst>
      <p:ext uri="{BB962C8B-B14F-4D97-AF65-F5344CB8AC3E}">
        <p14:creationId xmlns:p14="http://schemas.microsoft.com/office/powerpoint/2010/main" val="1249105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91" name="Rectangle 7"/>
          <p:cNvSpPr>
            <a:spLocks noGrp="1" noChangeArrowheads="1"/>
          </p:cNvSpPr>
          <p:nvPr>
            <p:ph type="title"/>
            <p:custDataLst>
              <p:tags r:id="rId2"/>
            </p:custDataLst>
          </p:nvPr>
        </p:nvSpPr>
        <p:spPr/>
        <p:txBody>
          <a:bodyPr/>
          <a:lstStyle/>
          <a:p>
            <a:pPr eaLnBrk="1" fontAlgn="auto" hangingPunct="1">
              <a:spcAft>
                <a:spcPts val="0"/>
              </a:spcAft>
              <a:defRPr/>
            </a:pPr>
            <a:r>
              <a:rPr>
                <a:ea typeface="+mn-ea"/>
              </a:rPr>
              <a:t>The Accounting Cycle</a:t>
            </a:r>
          </a:p>
        </p:txBody>
      </p:sp>
      <p:sp>
        <p:nvSpPr>
          <p:cNvPr id="156675" name="Rectangle 8"/>
          <p:cNvSpPr>
            <a:spLocks noGrp="1" noChangeArrowheads="1"/>
          </p:cNvSpPr>
          <p:nvPr>
            <p:ph idx="1"/>
          </p:nvPr>
        </p:nvSpPr>
        <p:spPr>
          <a:xfrm>
            <a:off x="666751" y="1428751"/>
            <a:ext cx="10972800" cy="3459163"/>
          </a:xfrm>
        </p:spPr>
        <p:txBody>
          <a:bodyPr>
            <a:normAutofit fontScale="92500" lnSpcReduction="10000"/>
          </a:bodyPr>
          <a:lstStyle/>
          <a:p>
            <a:pPr eaLnBrk="1" hangingPunct="1"/>
            <a:r>
              <a:rPr lang="en-US" smtClean="0"/>
              <a:t>Process used to produce financial statements</a:t>
            </a:r>
          </a:p>
          <a:p>
            <a:pPr eaLnBrk="1" hangingPunct="1"/>
            <a:r>
              <a:rPr lang="en-US" smtClean="0"/>
              <a:t>A worksheet summarizes needed data</a:t>
            </a:r>
          </a:p>
          <a:p>
            <a:pPr eaLnBrk="1" hangingPunct="1"/>
            <a:r>
              <a:rPr lang="en-US" smtClean="0"/>
              <a:t>Cycle begins with Assets = Liabilities + Equity and revenues and expenses set equal zero</a:t>
            </a:r>
          </a:p>
          <a:p>
            <a:pPr eaLnBrk="1" hangingPunct="1"/>
            <a:r>
              <a:rPr lang="en-US" smtClean="0"/>
              <a:t>Accounting occurs:</a:t>
            </a:r>
          </a:p>
          <a:p>
            <a:pPr lvl="1" eaLnBrk="1" hangingPunct="1"/>
            <a:r>
              <a:rPr lang="en-US" smtClean="0"/>
              <a:t>During the period</a:t>
            </a:r>
          </a:p>
          <a:p>
            <a:pPr lvl="1" eaLnBrk="1" hangingPunct="1"/>
            <a:r>
              <a:rPr lang="en-US" smtClean="0"/>
              <a:t>At the end of the period</a:t>
            </a:r>
          </a:p>
        </p:txBody>
      </p:sp>
      <p:sp>
        <p:nvSpPr>
          <p:cNvPr id="15667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CB638CAD-A9D6-4A53-A9BB-F90B645FF155}" type="slidenum">
              <a:rPr lang="en-US" sz="1000"/>
              <a:pPr eaLnBrk="1" hangingPunct="1"/>
              <a:t>6</a:t>
            </a:fld>
            <a:endParaRPr lang="en-US" sz="1000"/>
          </a:p>
        </p:txBody>
      </p:sp>
      <p:pic>
        <p:nvPicPr>
          <p:cNvPr id="156677"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7467" y="4522789"/>
            <a:ext cx="3922184"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476411" y="245166"/>
            <a:ext cx="1715588" cy="551668"/>
          </a:xfrm>
          <a:prstGeom prst="rect">
            <a:avLst/>
          </a:prstGeom>
        </p:spPr>
      </p:pic>
    </p:spTree>
    <p:custDataLst>
      <p:tags r:id="rId1"/>
    </p:custDataLst>
    <p:extLst>
      <p:ext uri="{BB962C8B-B14F-4D97-AF65-F5344CB8AC3E}">
        <p14:creationId xmlns:p14="http://schemas.microsoft.com/office/powerpoint/2010/main" val="147990012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6" name="Rectangle 4"/>
          <p:cNvSpPr>
            <a:spLocks noGrp="1" noChangeArrowheads="1"/>
          </p:cNvSpPr>
          <p:nvPr>
            <p:ph type="title"/>
            <p:custDataLst>
              <p:tags r:id="rId2"/>
            </p:custDataLst>
          </p:nvPr>
        </p:nvSpPr>
        <p:spPr/>
        <p:txBody>
          <a:bodyPr/>
          <a:lstStyle/>
          <a:p>
            <a:pPr eaLnBrk="1" fontAlgn="auto" hangingPunct="1">
              <a:spcAft>
                <a:spcPts val="0"/>
              </a:spcAft>
              <a:defRPr/>
            </a:pPr>
            <a:r>
              <a:rPr>
                <a:ea typeface="+mn-ea"/>
              </a:rPr>
              <a:t>Accounting Cycle</a:t>
            </a:r>
          </a:p>
        </p:txBody>
      </p:sp>
      <p:sp>
        <p:nvSpPr>
          <p:cNvPr id="157699" name="Slide Number Placeholder 3"/>
          <p:cNvSpPr>
            <a:spLocks noGrp="1"/>
          </p:cNvSpPr>
          <p:nvPr>
            <p:ph type="sldNum" sz="quarter" idx="10"/>
          </p:nvPr>
        </p:nvSpPr>
        <p:spPr bwMode="auto">
          <a:xfrm>
            <a:off x="-624417" y="6384925"/>
            <a:ext cx="2844801"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2B49EF5C-ED87-4DE6-AD8C-A08159CB06A4}" type="slidenum">
              <a:rPr lang="en-US" sz="1000"/>
              <a:pPr eaLnBrk="1" hangingPunct="1"/>
              <a:t>7</a:t>
            </a:fld>
            <a:endParaRPr lang="en-US" sz="1000"/>
          </a:p>
        </p:txBody>
      </p:sp>
      <p:grpSp>
        <p:nvGrpSpPr>
          <p:cNvPr id="157700" name="Organization Chart 7"/>
          <p:cNvGrpSpPr>
            <a:grpSpLocks noChangeAspect="1"/>
          </p:cNvGrpSpPr>
          <p:nvPr/>
        </p:nvGrpSpPr>
        <p:grpSpPr bwMode="auto">
          <a:xfrm>
            <a:off x="656167" y="1341438"/>
            <a:ext cx="10955867" cy="5199062"/>
            <a:chOff x="270" y="999"/>
            <a:chExt cx="2018" cy="2016"/>
          </a:xfrm>
        </p:grpSpPr>
        <p:cxnSp>
          <p:nvCxnSpPr>
            <p:cNvPr id="33805" name="_s1028"/>
            <p:cNvCxnSpPr>
              <a:cxnSpLocks noChangeShapeType="1"/>
              <a:stCxn id="33813" idx="1"/>
              <a:endCxn id="33812" idx="2"/>
            </p:cNvCxnSpPr>
            <p:nvPr/>
          </p:nvCxnSpPr>
          <p:spPr bwMode="auto">
            <a:xfrm rot="10800000">
              <a:off x="1280" y="2589"/>
              <a:ext cx="141" cy="282"/>
            </a:xfrm>
            <a:prstGeom prst="bentConnector2">
              <a:avLst/>
            </a:prstGeom>
            <a:noFill/>
            <a:ln w="38100">
              <a:solidFill>
                <a:schemeClr val="accent1">
                  <a:lumMod val="60000"/>
                  <a:lumOff val="40000"/>
                </a:schemeClr>
              </a:solidFill>
              <a:miter lim="800000"/>
              <a:headEnd/>
              <a:tailEnd/>
            </a:ln>
            <a:extLst/>
          </p:spPr>
        </p:cxnSp>
        <p:cxnSp>
          <p:nvCxnSpPr>
            <p:cNvPr id="33806" name="_s1029"/>
            <p:cNvCxnSpPr>
              <a:cxnSpLocks noChangeShapeType="1"/>
              <a:stCxn id="33812" idx="1"/>
              <a:endCxn id="33811" idx="2"/>
            </p:cNvCxnSpPr>
            <p:nvPr/>
          </p:nvCxnSpPr>
          <p:spPr bwMode="auto">
            <a:xfrm rot="10800000">
              <a:off x="702" y="2136"/>
              <a:ext cx="146" cy="303"/>
            </a:xfrm>
            <a:prstGeom prst="bentConnector2">
              <a:avLst/>
            </a:prstGeom>
            <a:noFill/>
            <a:ln w="38100">
              <a:solidFill>
                <a:schemeClr val="accent1">
                  <a:lumMod val="60000"/>
                  <a:lumOff val="40000"/>
                </a:schemeClr>
              </a:solidFill>
              <a:miter lim="800000"/>
              <a:headEnd/>
              <a:tailEnd/>
            </a:ln>
            <a:extLst/>
          </p:spPr>
        </p:cxnSp>
        <p:cxnSp>
          <p:nvCxnSpPr>
            <p:cNvPr id="33807" name="_s1030"/>
            <p:cNvCxnSpPr>
              <a:cxnSpLocks noChangeShapeType="1"/>
              <a:stCxn id="33811" idx="0"/>
              <a:endCxn id="157713" idx="2"/>
            </p:cNvCxnSpPr>
            <p:nvPr/>
          </p:nvCxnSpPr>
          <p:spPr bwMode="auto">
            <a:xfrm flipV="1">
              <a:off x="702" y="1719"/>
              <a:ext cx="2" cy="130"/>
            </a:xfrm>
            <a:prstGeom prst="straightConnector1">
              <a:avLst/>
            </a:prstGeom>
            <a:noFill/>
            <a:ln w="38100">
              <a:solidFill>
                <a:schemeClr val="accent1">
                  <a:lumMod val="60000"/>
                  <a:lumOff val="40000"/>
                </a:schemeClr>
              </a:solidFill>
              <a:round/>
              <a:headEnd/>
              <a:tailEnd/>
            </a:ln>
            <a:extLst/>
          </p:spPr>
        </p:cxnSp>
        <p:cxnSp>
          <p:nvCxnSpPr>
            <p:cNvPr id="33808" name="_s1031"/>
            <p:cNvCxnSpPr>
              <a:cxnSpLocks noChangeShapeType="1"/>
              <a:stCxn id="157713" idx="0"/>
              <a:endCxn id="157712" idx="2"/>
            </p:cNvCxnSpPr>
            <p:nvPr/>
          </p:nvCxnSpPr>
          <p:spPr bwMode="auto">
            <a:xfrm rot="-5400000">
              <a:off x="637" y="1360"/>
              <a:ext cx="132" cy="1"/>
            </a:xfrm>
            <a:prstGeom prst="straightConnector1">
              <a:avLst/>
            </a:prstGeom>
            <a:noFill/>
            <a:ln w="38100">
              <a:solidFill>
                <a:schemeClr val="accent1">
                  <a:lumMod val="60000"/>
                  <a:lumOff val="40000"/>
                </a:schemeClr>
              </a:solidFill>
              <a:round/>
              <a:headEnd/>
              <a:tailEnd/>
            </a:ln>
            <a:extLst/>
          </p:spPr>
        </p:cxnSp>
        <p:sp>
          <p:nvSpPr>
            <p:cNvPr id="157712" name="_s1032"/>
            <p:cNvSpPr>
              <a:spLocks noChangeArrowheads="1"/>
            </p:cNvSpPr>
            <p:nvPr/>
          </p:nvSpPr>
          <p:spPr bwMode="auto">
            <a:xfrm>
              <a:off x="272" y="999"/>
              <a:ext cx="864" cy="288"/>
            </a:xfrm>
            <a:prstGeom prst="roundRect">
              <a:avLst>
                <a:gd name="adj" fmla="val 16667"/>
              </a:avLst>
            </a:prstGeom>
            <a:solidFill>
              <a:srgbClr val="00B0F0">
                <a:alpha val="50195"/>
              </a:srgbClr>
            </a:solidFill>
            <a:ln w="28575">
              <a:solidFill>
                <a:srgbClr val="00B0F0"/>
              </a:solidFill>
              <a:round/>
              <a:headEnd/>
              <a:tailEnd/>
            </a:ln>
          </p:spPr>
          <p:txBody>
            <a:bodyPr wrap="none" lIns="0" tIns="0" rIns="0" bIns="0" anchor="ctr"/>
            <a:lstStyle/>
            <a:p>
              <a:pPr algn="ctr"/>
              <a:r>
                <a:rPr lang="en-US" sz="2500">
                  <a:latin typeface="Times New Roman" pitchFamily="18" charset="0"/>
                  <a:cs typeface="Times New Roman" pitchFamily="18" charset="0"/>
                </a:rPr>
                <a:t>Journalize Transaction</a:t>
              </a:r>
            </a:p>
          </p:txBody>
        </p:sp>
        <p:sp>
          <p:nvSpPr>
            <p:cNvPr id="157713" name="_s1033"/>
            <p:cNvSpPr>
              <a:spLocks noChangeArrowheads="1"/>
            </p:cNvSpPr>
            <p:nvPr/>
          </p:nvSpPr>
          <p:spPr bwMode="auto">
            <a:xfrm>
              <a:off x="272" y="1431"/>
              <a:ext cx="864" cy="288"/>
            </a:xfrm>
            <a:prstGeom prst="roundRect">
              <a:avLst>
                <a:gd name="adj" fmla="val 16667"/>
              </a:avLst>
            </a:prstGeom>
            <a:solidFill>
              <a:srgbClr val="FFFF00">
                <a:alpha val="50195"/>
              </a:srgbClr>
            </a:solidFill>
            <a:ln w="28575">
              <a:solidFill>
                <a:srgbClr val="FFFF00"/>
              </a:solidFill>
              <a:round/>
              <a:headEnd/>
              <a:tailEnd/>
            </a:ln>
          </p:spPr>
          <p:txBody>
            <a:bodyPr wrap="none" lIns="0" tIns="0" rIns="0" bIns="0" anchor="ctr"/>
            <a:lstStyle/>
            <a:p>
              <a:pPr algn="ctr"/>
              <a:r>
                <a:rPr lang="en-US" sz="2500">
                  <a:latin typeface="Times New Roman" pitchFamily="18" charset="0"/>
                  <a:cs typeface="Times New Roman" pitchFamily="18" charset="0"/>
                </a:rPr>
                <a:t>Post to Accounts</a:t>
              </a:r>
            </a:p>
          </p:txBody>
        </p:sp>
        <p:sp>
          <p:nvSpPr>
            <p:cNvPr id="33811" name="_s1034"/>
            <p:cNvSpPr>
              <a:spLocks noChangeArrowheads="1"/>
            </p:cNvSpPr>
            <p:nvPr/>
          </p:nvSpPr>
          <p:spPr bwMode="auto">
            <a:xfrm>
              <a:off x="270" y="1849"/>
              <a:ext cx="864" cy="287"/>
            </a:xfrm>
            <a:prstGeom prst="roundRect">
              <a:avLst>
                <a:gd name="adj" fmla="val 16667"/>
              </a:avLst>
            </a:prstGeom>
            <a:solidFill>
              <a:srgbClr val="00FF00">
                <a:alpha val="50195"/>
              </a:srgbClr>
            </a:solidFill>
            <a:ln w="28575">
              <a:solidFill>
                <a:schemeClr val="accent1">
                  <a:lumMod val="60000"/>
                  <a:lumOff val="40000"/>
                </a:schemeClr>
              </a:solidFill>
              <a:round/>
              <a:headEnd/>
              <a:tailEnd/>
            </a:ln>
          </p:spPr>
          <p:txBody>
            <a:bodyPr wrap="none" lIns="0" tIns="0" rIns="0" bIns="0" anchor="ctr"/>
            <a:lstStyle/>
            <a:p>
              <a:pPr algn="ctr">
                <a:defRPr/>
              </a:pPr>
              <a:r>
                <a:rPr lang="en-US" sz="2500" dirty="0">
                  <a:latin typeface="Times New Roman" pitchFamily="18" charset="0"/>
                  <a:cs typeface="Times New Roman" pitchFamily="18" charset="0"/>
                </a:rPr>
                <a:t>Adjust Accounts</a:t>
              </a:r>
            </a:p>
          </p:txBody>
        </p:sp>
        <p:sp>
          <p:nvSpPr>
            <p:cNvPr id="33812" name="_s1035"/>
            <p:cNvSpPr>
              <a:spLocks noChangeArrowheads="1"/>
            </p:cNvSpPr>
            <p:nvPr/>
          </p:nvSpPr>
          <p:spPr bwMode="auto">
            <a:xfrm>
              <a:off x="848" y="2295"/>
              <a:ext cx="864" cy="288"/>
            </a:xfrm>
            <a:prstGeom prst="roundRect">
              <a:avLst>
                <a:gd name="adj" fmla="val 16667"/>
              </a:avLst>
            </a:prstGeom>
            <a:solidFill>
              <a:srgbClr val="0399FF">
                <a:alpha val="50195"/>
              </a:srgbClr>
            </a:solidFill>
            <a:ln w="28575">
              <a:solidFill>
                <a:schemeClr val="accent1">
                  <a:lumMod val="60000"/>
                  <a:lumOff val="40000"/>
                </a:schemeClr>
              </a:solidFill>
              <a:round/>
              <a:headEnd/>
              <a:tailEnd/>
            </a:ln>
          </p:spPr>
          <p:txBody>
            <a:bodyPr wrap="none" lIns="0" tIns="0" rIns="0" bIns="0" anchor="ctr"/>
            <a:lstStyle/>
            <a:p>
              <a:pPr algn="ctr">
                <a:defRPr/>
              </a:pPr>
              <a:r>
                <a:rPr lang="en-US" sz="2500" dirty="0">
                  <a:latin typeface="Times New Roman" pitchFamily="18" charset="0"/>
                  <a:cs typeface="Times New Roman" pitchFamily="18" charset="0"/>
                </a:rPr>
                <a:t>Prepare </a:t>
              </a:r>
            </a:p>
            <a:p>
              <a:pPr algn="ctr">
                <a:defRPr/>
              </a:pPr>
              <a:r>
                <a:rPr lang="en-US" sz="2500" dirty="0">
                  <a:latin typeface="Times New Roman" pitchFamily="18" charset="0"/>
                  <a:cs typeface="Times New Roman" pitchFamily="18" charset="0"/>
                </a:rPr>
                <a:t>Financial Statements</a:t>
              </a:r>
            </a:p>
          </p:txBody>
        </p:sp>
        <p:sp>
          <p:nvSpPr>
            <p:cNvPr id="33813" name="_s1036"/>
            <p:cNvSpPr>
              <a:spLocks noChangeArrowheads="1"/>
            </p:cNvSpPr>
            <p:nvPr/>
          </p:nvSpPr>
          <p:spPr bwMode="auto">
            <a:xfrm>
              <a:off x="1424" y="2727"/>
              <a:ext cx="864" cy="288"/>
            </a:xfrm>
            <a:prstGeom prst="roundRect">
              <a:avLst>
                <a:gd name="adj" fmla="val 16667"/>
              </a:avLst>
            </a:prstGeom>
            <a:solidFill>
              <a:srgbClr val="00FF00">
                <a:alpha val="50195"/>
              </a:srgbClr>
            </a:solidFill>
            <a:ln w="28575">
              <a:solidFill>
                <a:schemeClr val="accent1">
                  <a:lumMod val="60000"/>
                  <a:lumOff val="40000"/>
                </a:schemeClr>
              </a:solidFill>
              <a:round/>
              <a:headEnd/>
              <a:tailEnd/>
            </a:ln>
          </p:spPr>
          <p:txBody>
            <a:bodyPr wrap="none" lIns="0" tIns="0" rIns="0" bIns="0" anchor="ctr"/>
            <a:lstStyle/>
            <a:p>
              <a:pPr algn="ctr">
                <a:defRPr/>
              </a:pPr>
              <a:r>
                <a:rPr lang="en-US" sz="2200" dirty="0">
                  <a:latin typeface="Times New Roman" pitchFamily="18" charset="0"/>
                  <a:cs typeface="Times New Roman" pitchFamily="18" charset="0"/>
                </a:rPr>
                <a:t>Close Accounts</a:t>
              </a:r>
            </a:p>
          </p:txBody>
        </p:sp>
      </p:grpSp>
      <p:sp>
        <p:nvSpPr>
          <p:cNvPr id="157701" name="TextBox 4"/>
          <p:cNvSpPr txBox="1">
            <a:spLocks noChangeArrowheads="1"/>
          </p:cNvSpPr>
          <p:nvPr/>
        </p:nvSpPr>
        <p:spPr bwMode="auto">
          <a:xfrm>
            <a:off x="6762752" y="2000250"/>
            <a:ext cx="352424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b="1">
                <a:latin typeface="Times New Roman" pitchFamily="18" charset="0"/>
                <a:cs typeface="Times New Roman" pitchFamily="18" charset="0"/>
              </a:rPr>
              <a:t>During the period</a:t>
            </a:r>
          </a:p>
        </p:txBody>
      </p:sp>
      <p:sp>
        <p:nvSpPr>
          <p:cNvPr id="157702" name="TextBox 5"/>
          <p:cNvSpPr txBox="1">
            <a:spLocks noChangeArrowheads="1"/>
          </p:cNvSpPr>
          <p:nvPr/>
        </p:nvSpPr>
        <p:spPr bwMode="auto">
          <a:xfrm>
            <a:off x="7810500" y="3714750"/>
            <a:ext cx="38015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r>
              <a:rPr lang="en-US" b="1">
                <a:latin typeface="Times New Roman" pitchFamily="18" charset="0"/>
                <a:cs typeface="Times New Roman" pitchFamily="18" charset="0"/>
              </a:rPr>
              <a:t>At the end of the period</a:t>
            </a:r>
          </a:p>
        </p:txBody>
      </p:sp>
      <p:cxnSp>
        <p:nvCxnSpPr>
          <p:cNvPr id="9" name="Straight Arrow Connector 8"/>
          <p:cNvCxnSpPr>
            <a:stCxn id="157701" idx="1"/>
          </p:cNvCxnSpPr>
          <p:nvPr/>
        </p:nvCxnSpPr>
        <p:spPr>
          <a:xfrm rot="10800000">
            <a:off x="5429251" y="1785939"/>
            <a:ext cx="1333500" cy="41433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5524501" y="2357438"/>
            <a:ext cx="1333500" cy="57150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a:off x="5429251" y="3857625"/>
            <a:ext cx="2286000" cy="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0800000" flipV="1">
            <a:off x="6858000" y="4010025"/>
            <a:ext cx="1060451" cy="49053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8001001" y="4071938"/>
            <a:ext cx="1428750" cy="1428751"/>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22" name="Picture 21" descr="logo5.png"/>
          <p:cNvPicPr/>
          <p:nvPr/>
        </p:nvPicPr>
        <p:blipFill>
          <a:blip r:embed="rId5" cstate="print"/>
          <a:stretch>
            <a:fillRect/>
          </a:stretch>
        </p:blipFill>
        <p:spPr>
          <a:xfrm>
            <a:off x="10476411" y="245166"/>
            <a:ext cx="1715588" cy="551668"/>
          </a:xfrm>
          <a:prstGeom prst="rect">
            <a:avLst/>
          </a:prstGeom>
        </p:spPr>
      </p:pic>
    </p:spTree>
    <p:custDataLst>
      <p:tags r:id="rId1"/>
    </p:custDataLst>
    <p:extLst>
      <p:ext uri="{BB962C8B-B14F-4D97-AF65-F5344CB8AC3E}">
        <p14:creationId xmlns:p14="http://schemas.microsoft.com/office/powerpoint/2010/main" val="3821793641"/>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81" y="116633"/>
            <a:ext cx="10972800" cy="664797"/>
          </a:xfrm>
        </p:spPr>
        <p:txBody>
          <a:bodyPr>
            <a:normAutofit fontScale="90000"/>
          </a:bodyPr>
          <a:lstStyle/>
          <a:p>
            <a:pPr eaLnBrk="1" hangingPunct="1">
              <a:defRPr/>
            </a:pPr>
            <a:r>
              <a:rPr smtClean="0">
                <a:ea typeface="+mn-ea"/>
              </a:rPr>
              <a:t>Steps in the Accounting Cycle</a:t>
            </a:r>
            <a:endParaRPr>
              <a:ea typeface="+mn-ea"/>
            </a:endParaRPr>
          </a:p>
        </p:txBody>
      </p:sp>
      <p:graphicFrame>
        <p:nvGraphicFramePr>
          <p:cNvPr id="9" name="SmartArt Placeholder 8"/>
          <p:cNvGraphicFramePr>
            <a:graphicFrameLocks noGrp="1"/>
          </p:cNvGraphicFramePr>
          <p:nvPr>
            <p:ph type="dgm" idx="1"/>
          </p:nvPr>
        </p:nvGraphicFramePr>
        <p:xfrm>
          <a:off x="431371" y="980729"/>
          <a:ext cx="11329259"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8724" name="Slide Number Placeholder 3"/>
          <p:cNvSpPr>
            <a:spLocks noGrp="1"/>
          </p:cNvSpPr>
          <p:nvPr>
            <p:ph type="sldNum" sz="quarter" idx="10"/>
          </p:nvPr>
        </p:nvSpPr>
        <p:spPr bwMode="auto">
          <a:xfrm>
            <a:off x="-624417" y="6384925"/>
            <a:ext cx="2844801"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F15A471B-B760-41AC-879F-D8DC06ED16C7}" type="slidenum">
              <a:rPr lang="en-US" sz="1000"/>
              <a:pPr eaLnBrk="1" hangingPunct="1"/>
              <a:t>8</a:t>
            </a:fld>
            <a:endParaRPr lang="en-US" sz="1000"/>
          </a:p>
        </p:txBody>
      </p:sp>
      <p:pic>
        <p:nvPicPr>
          <p:cNvPr id="5" name="Picture 4" descr="logo5.png"/>
          <p:cNvPicPr/>
          <p:nvPr/>
        </p:nvPicPr>
        <p:blipFill>
          <a:blip r:embed="rId8" cstate="print"/>
          <a:stretch>
            <a:fillRect/>
          </a:stretch>
        </p:blipFill>
        <p:spPr>
          <a:xfrm>
            <a:off x="10476411" y="245166"/>
            <a:ext cx="1715588" cy="551668"/>
          </a:xfrm>
          <a:prstGeom prst="rect">
            <a:avLst/>
          </a:prstGeom>
        </p:spPr>
      </p:pic>
    </p:spTree>
    <p:extLst>
      <p:ext uri="{BB962C8B-B14F-4D97-AF65-F5344CB8AC3E}">
        <p14:creationId xmlns:p14="http://schemas.microsoft.com/office/powerpoint/2010/main" val="115682015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800" decel="100000"/>
                                        <p:tgtEl>
                                          <p:spTgt spid="9"/>
                                        </p:tgtEl>
                                      </p:cBhvr>
                                    </p:animEffect>
                                    <p:anim calcmode="lin" valueType="num">
                                      <p:cBhvr>
                                        <p:cTn id="8" dur="800" decel="100000" fill="hold"/>
                                        <p:tgtEl>
                                          <p:spTgt spid="9"/>
                                        </p:tgtEl>
                                        <p:attrNameLst>
                                          <p:attrName>style.rotation</p:attrName>
                                        </p:attrNameLst>
                                      </p:cBhvr>
                                      <p:tavLst>
                                        <p:tav tm="0">
                                          <p:val>
                                            <p:fltVal val="-90"/>
                                          </p:val>
                                        </p:tav>
                                        <p:tav tm="100000">
                                          <p:val>
                                            <p:fltVal val="0"/>
                                          </p:val>
                                        </p:tav>
                                      </p:tavLst>
                                    </p:anim>
                                    <p:anim calcmode="lin" valueType="num">
                                      <p:cBhvr>
                                        <p:cTn id="9" dur="800" decel="100000" fill="hold"/>
                                        <p:tgtEl>
                                          <p:spTgt spid="9"/>
                                        </p:tgtEl>
                                        <p:attrNameLst>
                                          <p:attrName>ppt_x</p:attrName>
                                        </p:attrNameLst>
                                      </p:cBhvr>
                                      <p:tavLst>
                                        <p:tav tm="0">
                                          <p:val>
                                            <p:strVal val="#ppt_x+0.4"/>
                                          </p:val>
                                        </p:tav>
                                        <p:tav tm="100000">
                                          <p:val>
                                            <p:strVal val="#ppt_x-0.05"/>
                                          </p:val>
                                        </p:tav>
                                      </p:tavLst>
                                    </p:anim>
                                    <p:anim calcmode="lin" valueType="num">
                                      <p:cBhvr>
                                        <p:cTn id="10" dur="800" decel="100000" fill="hold"/>
                                        <p:tgtEl>
                                          <p:spTgt spid="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6"/>
          <p:cNvSpPr>
            <a:spLocks noGrp="1" noChangeArrowheads="1"/>
          </p:cNvSpPr>
          <p:nvPr>
            <p:ph idx="1"/>
          </p:nvPr>
        </p:nvSpPr>
        <p:spPr>
          <a:xfrm>
            <a:off x="2296585" y="3500438"/>
            <a:ext cx="7598833" cy="442912"/>
          </a:xfrm>
        </p:spPr>
        <p:txBody>
          <a:bodyPr>
            <a:normAutofit fontScale="85000" lnSpcReduction="20000"/>
          </a:bodyPr>
          <a:lstStyle/>
          <a:p>
            <a:pPr algn="r" eaLnBrk="1" hangingPunct="1">
              <a:buFontTx/>
              <a:buNone/>
            </a:pPr>
            <a:r>
              <a:rPr lang="en-US" dirty="0" smtClean="0"/>
              <a:t>Prepare an accounting worksheet</a:t>
            </a:r>
          </a:p>
        </p:txBody>
      </p:sp>
      <p:sp>
        <p:nvSpPr>
          <p:cNvPr id="15974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hangingPunct="1"/>
            <a:fld id="{6ECB9780-C00B-4D81-97FE-B726A23D3064}" type="slidenum">
              <a:rPr lang="en-US" sz="1000"/>
              <a:pPr eaLnBrk="1" hangingPunct="1"/>
              <a:t>9</a:t>
            </a:fld>
            <a:endParaRPr lang="en-US" sz="1000"/>
          </a:p>
        </p:txBody>
      </p:sp>
      <p:sp>
        <p:nvSpPr>
          <p:cNvPr id="6" name="Flowchart: Connector 5"/>
          <p:cNvSpPr>
            <a:spLocks noChangeArrowheads="1"/>
          </p:cNvSpPr>
          <p:nvPr/>
        </p:nvSpPr>
        <p:spPr bwMode="auto">
          <a:xfrm>
            <a:off x="5029200" y="1600200"/>
            <a:ext cx="2133600" cy="1371600"/>
          </a:xfrm>
          <a:prstGeom prst="flowChartConnector">
            <a:avLst/>
          </a:prstGeom>
          <a:solidFill>
            <a:srgbClr val="1F5FA0"/>
          </a:solidFill>
          <a:ln w="9525">
            <a:solidFill>
              <a:schemeClr val="accent2"/>
            </a:solidFill>
            <a:round/>
            <a:headEnd/>
            <a:tailEnd/>
          </a:ln>
          <a:effectLst>
            <a:outerShdw blurRad="40000" dist="23000" dir="5400000" rotWithShape="0">
              <a:srgbClr val="808080">
                <a:alpha val="34998"/>
              </a:srgbClr>
            </a:outerShdw>
          </a:effectLst>
        </p:spPr>
        <p:txBody>
          <a:bodyPr lIns="91436" tIns="45718" rIns="91436" bIns="45718" anchor="ctr"/>
          <a:lstStyle/>
          <a:p>
            <a:pPr algn="ctr" defTabSz="914099">
              <a:defRPr/>
            </a:pPr>
            <a:r>
              <a:rPr lang="en-US" sz="7200" dirty="0">
                <a:solidFill>
                  <a:schemeClr val="bg1"/>
                </a:solidFill>
                <a:latin typeface="Segoe" pitchFamily="34" charset="0"/>
                <a:cs typeface="+mn-cs"/>
              </a:rPr>
              <a:t>1</a:t>
            </a:r>
          </a:p>
        </p:txBody>
      </p:sp>
      <p:pic>
        <p:nvPicPr>
          <p:cNvPr id="5" name="Picture 4" descr="logo5.png"/>
          <p:cNvPicPr/>
          <p:nvPr/>
        </p:nvPicPr>
        <p:blipFill>
          <a:blip r:embed="rId4" cstate="print"/>
          <a:stretch>
            <a:fillRect/>
          </a:stretch>
        </p:blipFill>
        <p:spPr>
          <a:xfrm>
            <a:off x="10476411" y="245166"/>
            <a:ext cx="1715588" cy="551668"/>
          </a:xfrm>
          <a:prstGeom prst="rect">
            <a:avLst/>
          </a:prstGeom>
        </p:spPr>
      </p:pic>
    </p:spTree>
    <p:custDataLst>
      <p:tags r:id="rId1"/>
    </p:custDataLst>
    <p:extLst>
      <p:ext uri="{BB962C8B-B14F-4D97-AF65-F5344CB8AC3E}">
        <p14:creationId xmlns:p14="http://schemas.microsoft.com/office/powerpoint/2010/main" val="416931495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1,902270610,C:\Prentice Hall\Ashley Accounting\ACCTG 2e\Ch04\Final PPT\hhofma2e_ch04_inst\Media.ppcx"/>
</p:tagLst>
</file>

<file path=ppt/tags/tag10.xml><?xml version="1.0" encoding="utf-8"?>
<p:tagLst xmlns:a="http://schemas.openxmlformats.org/drawingml/2006/main" xmlns:r="http://schemas.openxmlformats.org/officeDocument/2006/relationships" xmlns:p="http://schemas.openxmlformats.org/presentationml/2006/main">
  <p:tag name="PPSNARRATION" val="6,902270610,C:\Prentice Hall\Ashley Accounting\ACCTG 2e\Ch04\Final PPT\hhofma2e_ch04_inst\Media.ppcx"/>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D1D36D4F-3BB3-433E-935E-CD8A5DEF67EF}&quot;/&gt;&lt;filename val=&quot;C:\Prentice Hall\Ashley Accounting\ACCTG 2e\Ch04\Ch04_2e Package HQ\data\asimages\{D1D36D4F-3BB3-433E-935E-CD8A5DEF67EF}.png&quot;/&gt;&lt;hasEffects val=&quot;1&quot;/&gt;&lt;left val=&quot;12.72&quot;/&gt;&lt;top val=&quot;21.84&quot;/&gt;&lt;width val=&quot;671.04&quot;/&gt;&lt;height val=&quot;92.64&quot;/&gt;&lt;/ThreeDShapeInfo&gt;"/>
</p:tagLst>
</file>

<file path=ppt/tags/tag12.xml><?xml version="1.0" encoding="utf-8"?>
<p:tagLst xmlns:a="http://schemas.openxmlformats.org/drawingml/2006/main" xmlns:r="http://schemas.openxmlformats.org/officeDocument/2006/relationships" xmlns:p="http://schemas.openxmlformats.org/presentationml/2006/main">
  <p:tag name="PPSNARRATION" val="7,902270610,C:\Prentice Hall\Ashley Accounting\ACCTG 2e\Ch04\Final PPT\hhofma2e_ch04_inst\Media.ppcx"/>
</p:tagLst>
</file>

<file path=ppt/tags/tag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7FE63DFC-26E5-4776-B25A-38273F70BDFD}&quot;/&gt;&lt;filename val=&quot;C:\Prentice Hall\Ashley Accounting\ACCTG 2e\Ch04\Ch04_2e Package HQ\data\asimages\{7FE63DFC-26E5-4776-B25A-38273F70BDFD}.png&quot;/&gt;&lt;hasEffects val=&quot;1&quot;/&gt;&lt;left val=&quot;12.72&quot;/&gt;&lt;top val=&quot;15.84&quot;/&gt;&lt;width val=&quot;671.04&quot;/&gt;&lt;height val=&quot;92.64&quot;/&gt;&lt;/ThreeDShapeInfo&gt;"/>
</p:tagLst>
</file>

<file path=ppt/tags/tag14.xml><?xml version="1.0" encoding="utf-8"?>
<p:tagLst xmlns:a="http://schemas.openxmlformats.org/drawingml/2006/main" xmlns:r="http://schemas.openxmlformats.org/officeDocument/2006/relationships" xmlns:p="http://schemas.openxmlformats.org/presentationml/2006/main">
  <p:tag name="PPSNARRATION" val="8,902270610,C:\Prentice Hall\Ashley Accounting\ACCTG 2e\Ch04\Final PPT\hhofma2e_ch04_inst\Media.ppcx"/>
</p:tagLst>
</file>

<file path=ppt/tags/tag15.xml><?xml version="1.0" encoding="utf-8"?>
<p:tagLst xmlns:a="http://schemas.openxmlformats.org/drawingml/2006/main" xmlns:r="http://schemas.openxmlformats.org/officeDocument/2006/relationships" xmlns:p="http://schemas.openxmlformats.org/presentationml/2006/main">
  <p:tag name="PRESENTER_SHAPEINFO" val="&lt;ThreeDShapeInfo&gt;&lt;uuid val=&quot;{5BF6F70F-A6D8-410A-9E80-1686099E1308}&quot;/&gt;&lt;filename val=&quot;C:\Prentice Hall\Ashley Accounting\ACCTG 2e\Ch04\Ch04_2e Package HQ\data\asimages\{5BF6F70F-A6D8-410A-9E80-1686099E1308}.png&quot;/&gt;&lt;hasEffects val=&quot;1&quot;/&gt;&lt;left val=&quot;15.12&quot;/&gt;&lt;top val=&quot;21.12&quot;/&gt;&lt;width val=&quot;670.8&quot;/&gt;&lt;height val=&quot;92.64&quot;/&gt;&lt;/ThreeDShapeInfo&gt;"/>
</p:tagLst>
</file>

<file path=ppt/tags/tag16.xml><?xml version="1.0" encoding="utf-8"?>
<p:tagLst xmlns:a="http://schemas.openxmlformats.org/drawingml/2006/main" xmlns:r="http://schemas.openxmlformats.org/officeDocument/2006/relationships" xmlns:p="http://schemas.openxmlformats.org/presentationml/2006/main">
  <p:tag name="PPSNARRATION" val="10,902270610,C:\Prentice Hall\Ashley Accounting\ACCTG 2e\Ch04\Final PPT\hhofma2e_ch04_inst\Media.ppcx"/>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E360C417-A0E2-42D1-BE7D-498E73E09120}&quot;/&gt;&lt;filename val=&quot;C:\Prentice Hall\Ashley Accounting\ACCTG 2e\Ch04\Ch04_2e Package HQ\data\asimages\{E360C417-A0E2-42D1-BE7D-498E73E09120}.png&quot;/&gt;&lt;hasEffects val=&quot;1&quot;/&gt;&lt;left val=&quot;12.72&quot;/&gt;&lt;top val=&quot;21.84&quot;/&gt;&lt;width val=&quot;671.04&quot;/&gt;&lt;height val=&quot;92.64&quot;/&gt;&lt;/ThreeDShapeInfo&gt;"/>
</p:tagLst>
</file>

<file path=ppt/tags/tag18.xml><?xml version="1.0" encoding="utf-8"?>
<p:tagLst xmlns:a="http://schemas.openxmlformats.org/drawingml/2006/main" xmlns:r="http://schemas.openxmlformats.org/officeDocument/2006/relationships" xmlns:p="http://schemas.openxmlformats.org/presentationml/2006/main">
  <p:tag name="PPSNARRATION" val="12,902270610,C:\Prentice Hall\Ashley Accounting\ACCTG 2e\Ch04\Final PPT\hhofma2e_ch04_inst\Media.ppcx"/>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A0936A6A-8DFD-4362-BF05-967C2E395A40}&quot;/&gt;&lt;filename val=&quot;C:\Prentice Hall\Ashley Accounting\ACCTG 2e\Ch04\Ch04_2e Package HQ\data\asimages\{A0936A6A-8DFD-4362-BF05-967C2E395A40}.png&quot;/&gt;&lt;hasEffects val=&quot;1&quot;/&gt;&lt;left val=&quot;15.84&quot;/&gt;&lt;top val=&quot;-6&quot;/&gt;&lt;width val=&quot;667.92&quot;/&gt;&lt;height val=&quot;106.32&quot;/&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INFO" val="&lt;ThreeDShapeInfo&gt;&lt;uuid val=&quot;{895A0702-6040-402C-A1F6-AAE28850A539}&quot;/&gt;&lt;filename val=&quot;C:\Prentice Hall\Ashley Accounting\ACCTG 2e\Ch04\Ch04_2e Package HQ\data\asimages\{895A0702-6040-402C-A1F6-AAE28850A539}.png&quot;/&gt;&lt;hasEffects val=&quot;1&quot;/&gt;&lt;left val=&quot;53.28&quot;/&gt;&lt;top val=&quot;137.28&quot;/&gt;&lt;width val=&quot;640.32&quot;/&gt;&lt;height val=&quot;148.32&quot;/&gt;&lt;/ThreeDShapeInfo&gt;"/>
</p:tagLst>
</file>

<file path=ppt/tags/tag20.xml><?xml version="1.0" encoding="utf-8"?>
<p:tagLst xmlns:a="http://schemas.openxmlformats.org/drawingml/2006/main" xmlns:r="http://schemas.openxmlformats.org/officeDocument/2006/relationships" xmlns:p="http://schemas.openxmlformats.org/presentationml/2006/main">
  <p:tag name="PPSNARRATION" val="13,902270610,C:\Prentice Hall\Ashley Accounting\ACCTG 2e\Ch04\Final PPT\hhofma2e_ch04_inst\Media.ppcx"/>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A17A032D-D2B6-4030-BCA6-F9AC5776233B}&quot;/&gt;&lt;filename val=&quot;C:\Prentice Hall\Ashley Accounting\ACCTG 2e\Ch04\Ch04_2e Package HQ\data\asimages\{A17A032D-D2B6-4030-BCA6-F9AC5776233B}.png&quot;/&gt;&lt;hasEffects val=&quot;1&quot;/&gt;&lt;left val=&quot;15.84&quot;/&gt;&lt;top val=&quot;11.28&quot;/&gt;&lt;width val=&quot;667.92&quot;/&gt;&lt;height val=&quot;106.32&quot;/&gt;&lt;/ThreeDShapeInfo&gt;"/>
</p:tagLst>
</file>

<file path=ppt/tags/tag22.xml><?xml version="1.0" encoding="utf-8"?>
<p:tagLst xmlns:a="http://schemas.openxmlformats.org/drawingml/2006/main" xmlns:r="http://schemas.openxmlformats.org/officeDocument/2006/relationships" xmlns:p="http://schemas.openxmlformats.org/presentationml/2006/main">
  <p:tag name="PPSNARRATION" val="15,902270610,C:\Prentice Hall\Ashley Accounting\ACCTG 2e\Ch04\Final PPT\hhofma2e_ch04_inst\Media.ppcx"/>
</p:tagLst>
</file>

<file path=ppt/tags/tag23.xml><?xml version="1.0" encoding="utf-8"?>
<p:tagLst xmlns:a="http://schemas.openxmlformats.org/drawingml/2006/main" xmlns:r="http://schemas.openxmlformats.org/officeDocument/2006/relationships" xmlns:p="http://schemas.openxmlformats.org/presentationml/2006/main">
  <p:tag name="PPSNARRATION" val="16,902270610,C:\Prentice Hall\Ashley Accounting\ACCTG 2e\Ch04\Final PPT\hhofma2e_ch04_inst\Media.ppcx"/>
</p:tagLst>
</file>

<file path=ppt/tags/tag24.xml><?xml version="1.0" encoding="utf-8"?>
<p:tagLst xmlns:a="http://schemas.openxmlformats.org/drawingml/2006/main" xmlns:r="http://schemas.openxmlformats.org/officeDocument/2006/relationships" xmlns:p="http://schemas.openxmlformats.org/presentationml/2006/main">
  <p:tag name="PRESENTER_SHAPEINFO" val="&lt;ThreeDShapeInfo&gt;&lt;uuid val=&quot;{1C52AB05-9495-42A7-A35E-6996F623AA56}&quot;/&gt;&lt;filename val=&quot;C:\Prentice Hall\Ashley Accounting\ACCTG 2e\Ch04\Ch04_2e Package HQ\data\asimages\{1C52AB05-9495-42A7-A35E-6996F623AA56}.png&quot;/&gt;&lt;hasEffects val=&quot;1&quot;/&gt;&lt;left val=&quot;18&quot;/&gt;&lt;top val=&quot;10.56&quot;/&gt;&lt;width val=&quot;667.92&quot;/&gt;&lt;height val=&quot;106.08&quot;/&gt;&lt;/ThreeDShapeInfo&gt;"/>
</p:tagLst>
</file>

<file path=ppt/tags/tag25.xml><?xml version="1.0" encoding="utf-8"?>
<p:tagLst xmlns:a="http://schemas.openxmlformats.org/drawingml/2006/main" xmlns:r="http://schemas.openxmlformats.org/officeDocument/2006/relationships" xmlns:p="http://schemas.openxmlformats.org/presentationml/2006/main">
  <p:tag name="PPSNARRATION" val="17,902270610,C:\Prentice Hall\Ashley Accounting\ACCTG 2e\Ch04\Final PPT\hhofma2e_ch04_inst\Media.ppcx"/>
</p:tagLst>
</file>

<file path=ppt/tags/tag26.xml><?xml version="1.0" encoding="utf-8"?>
<p:tagLst xmlns:a="http://schemas.openxmlformats.org/drawingml/2006/main" xmlns:r="http://schemas.openxmlformats.org/officeDocument/2006/relationships" xmlns:p="http://schemas.openxmlformats.org/presentationml/2006/main">
  <p:tag name="PPSNARRATION" val="18,902270610,C:\Prentice Hall\Ashley Accounting\ACCTG 2e\Ch04\Final PPT\hhofma2e_ch04_inst\Media.ppcx"/>
</p:tagLst>
</file>

<file path=ppt/tags/tag27.xml><?xml version="1.0" encoding="utf-8"?>
<p:tagLst xmlns:a="http://schemas.openxmlformats.org/drawingml/2006/main" xmlns:r="http://schemas.openxmlformats.org/officeDocument/2006/relationships" xmlns:p="http://schemas.openxmlformats.org/presentationml/2006/main">
  <p:tag name="PRESENTER_SHAPEINFO" val="&lt;ThreeDShapeInfo&gt;&lt;uuid val=&quot;{1C52AB05-9495-42A7-A35E-6996F623AA56}&quot;/&gt;&lt;filename val=&quot;C:\Prentice Hall\Ashley Accounting\ACCTG 2e\Ch04\Ch04_2e Package HQ\data\asimages\{1C52AB05-9495-42A7-A35E-6996F623AA56}.png&quot;/&gt;&lt;hasEffects val=&quot;1&quot;/&gt;&lt;left val=&quot;18&quot;/&gt;&lt;top val=&quot;10.56&quot;/&gt;&lt;width val=&quot;667.92&quot;/&gt;&lt;height val=&quot;106.08&quot;/&gt;&lt;/ThreeDShapeInfo&gt;"/>
</p:tagLst>
</file>

<file path=ppt/tags/tag28.xml><?xml version="1.0" encoding="utf-8"?>
<p:tagLst xmlns:a="http://schemas.openxmlformats.org/drawingml/2006/main" xmlns:r="http://schemas.openxmlformats.org/officeDocument/2006/relationships" xmlns:p="http://schemas.openxmlformats.org/presentationml/2006/main">
  <p:tag name="PPSNARRATION" val="19,902270610,C:\Prentice Hall\Ashley Accounting\ACCTG 2e\Ch04\Final PPT\hhofma2e_ch04_inst\Media.ppcx"/>
</p:tagLst>
</file>

<file path=ppt/tags/tag29.xml><?xml version="1.0" encoding="utf-8"?>
<p:tagLst xmlns:a="http://schemas.openxmlformats.org/drawingml/2006/main" xmlns:r="http://schemas.openxmlformats.org/officeDocument/2006/relationships" xmlns:p="http://schemas.openxmlformats.org/presentationml/2006/main">
  <p:tag name="PPSNARRATION" val="20,902270610,C:\Prentice Hall\Ashley Accounting\ACCTG 2e\Ch04\Final PPT\hhofma2e_ch04_inst\Media.ppcx"/>
</p:tagLst>
</file>

<file path=ppt/tags/tag3.xml><?xml version="1.0" encoding="utf-8"?>
<p:tagLst xmlns:a="http://schemas.openxmlformats.org/drawingml/2006/main" xmlns:r="http://schemas.openxmlformats.org/officeDocument/2006/relationships" xmlns:p="http://schemas.openxmlformats.org/presentationml/2006/main">
  <p:tag name="PPSNARRATION" val="2,902270610,C:\Prentice Hall\Ashley Accounting\ACCTG 2e\Ch04\Final PPT\hhofma2e_ch04_inst\Media.ppcx"/>
</p:tagLst>
</file>

<file path=ppt/tags/tag30.xml><?xml version="1.0" encoding="utf-8"?>
<p:tagLst xmlns:a="http://schemas.openxmlformats.org/drawingml/2006/main" xmlns:r="http://schemas.openxmlformats.org/officeDocument/2006/relationships" xmlns:p="http://schemas.openxmlformats.org/presentationml/2006/main">
  <p:tag name="PPSNARRATION" val="21,902270610,C:\Prentice Hall\Ashley Accounting\ACCTG 2e\Ch04\Final PPT\hhofma2e_ch04_inst\Media.ppcx"/>
</p:tagLst>
</file>

<file path=ppt/tags/tag31.xml><?xml version="1.0" encoding="utf-8"?>
<p:tagLst xmlns:a="http://schemas.openxmlformats.org/drawingml/2006/main" xmlns:r="http://schemas.openxmlformats.org/officeDocument/2006/relationships" xmlns:p="http://schemas.openxmlformats.org/presentationml/2006/main">
  <p:tag name="PRESENTER_SHAPEINFO" val="&lt;ThreeDShapeInfo&gt;&lt;uuid val=&quot;{971B87FB-6375-4786-B5B5-E01414E7EB92}&quot;/&gt;&lt;filename val=&quot;C:\Prentice Hall\Ashley Accounting\ACCTG 2e\Ch04\Ch04_2e Package HQ\data\asimages\{971B87FB-6375-4786-B5B5-E01414E7EB92}.png&quot;/&gt;&lt;hasEffects val=&quot;1&quot;/&gt;&lt;left val=&quot;15.12&quot;/&gt;&lt;top val=&quot;21.12&quot;/&gt;&lt;width val=&quot;670.8&quot;/&gt;&lt;height val=&quot;92.64&quot;/&gt;&lt;/ThreeDShapeInfo&gt;"/>
</p:tagLst>
</file>

<file path=ppt/tags/tag32.xml><?xml version="1.0" encoding="utf-8"?>
<p:tagLst xmlns:a="http://schemas.openxmlformats.org/drawingml/2006/main" xmlns:r="http://schemas.openxmlformats.org/officeDocument/2006/relationships" xmlns:p="http://schemas.openxmlformats.org/presentationml/2006/main">
  <p:tag name="PPSNARRATION" val="22,902270610,C:\Prentice Hall\Ashley Accounting\ACCTG 2e\Ch04\Final PPT\hhofma2e_ch04_inst\Media.ppcx"/>
</p:tagLst>
</file>

<file path=ppt/tags/tag33.xml><?xml version="1.0" encoding="utf-8"?>
<p:tagLst xmlns:a="http://schemas.openxmlformats.org/drawingml/2006/main" xmlns:r="http://schemas.openxmlformats.org/officeDocument/2006/relationships" xmlns:p="http://schemas.openxmlformats.org/presentationml/2006/main">
  <p:tag name="PRESENTER_SHAPEINFO" val="&lt;ThreeDShapeInfo&gt;&lt;uuid val=&quot;{70705820-2EFA-45EF-96F5-C7708F42BFD8}&quot;/&gt;&lt;filename val=&quot;C:\Prentice Hall\Ashley Accounting\ACCTG 2e\Ch04\Ch04_2e Package HQ\data\asimages\{70705820-2EFA-45EF-96F5-C7708F42BFD8}.png&quot;/&gt;&lt;hasEffects val=&quot;1&quot;/&gt;&lt;left val=&quot;18&quot;/&gt;&lt;top val=&quot;10.56&quot;/&gt;&lt;width val=&quot;667.92&quot;/&gt;&lt;height val=&quot;106.08&quot;/&gt;&lt;/ThreeDShapeInfo&gt;"/>
</p:tagLst>
</file>

<file path=ppt/tags/tag34.xml><?xml version="1.0" encoding="utf-8"?>
<p:tagLst xmlns:a="http://schemas.openxmlformats.org/drawingml/2006/main" xmlns:r="http://schemas.openxmlformats.org/officeDocument/2006/relationships" xmlns:p="http://schemas.openxmlformats.org/presentationml/2006/main">
  <p:tag name="PPSNARRATION" val="21,902270610,C:\Prentice Hall\Ashley Accounting\ACCTG 2e\Ch04\Final PPT\hhofma2e_ch04_inst\Media.ppcx"/>
</p:tagLst>
</file>

<file path=ppt/tags/tag35.xml><?xml version="1.0" encoding="utf-8"?>
<p:tagLst xmlns:a="http://schemas.openxmlformats.org/drawingml/2006/main" xmlns:r="http://schemas.openxmlformats.org/officeDocument/2006/relationships" xmlns:p="http://schemas.openxmlformats.org/presentationml/2006/main">
  <p:tag name="PRESENTER_SHAPEINFO" val="&lt;ThreeDShapeInfo&gt;&lt;uuid val=&quot;{971B87FB-6375-4786-B5B5-E01414E7EB92}&quot;/&gt;&lt;filename val=&quot;C:\Prentice Hall\Ashley Accounting\ACCTG 2e\Ch04\Ch04_2e Package HQ\data\asimages\{971B87FB-6375-4786-B5B5-E01414E7EB92}.png&quot;/&gt;&lt;hasEffects val=&quot;1&quot;/&gt;&lt;left val=&quot;15.12&quot;/&gt;&lt;top val=&quot;21.12&quot;/&gt;&lt;width val=&quot;670.8&quot;/&gt;&lt;height val=&quot;92.64&quot;/&gt;&lt;/ThreeDShapeInfo&gt;"/>
</p:tagLst>
</file>

<file path=ppt/tags/tag36.xml><?xml version="1.0" encoding="utf-8"?>
<p:tagLst xmlns:a="http://schemas.openxmlformats.org/drawingml/2006/main" xmlns:r="http://schemas.openxmlformats.org/officeDocument/2006/relationships" xmlns:p="http://schemas.openxmlformats.org/presentationml/2006/main">
  <p:tag name="PPSNARRATION" val="24,902270610,C:\Prentice Hall\Ashley Accounting\ACCTG 2e\Ch04\Final PPT\hhofma2e_ch04_inst\Media.ppcx"/>
</p:tagLst>
</file>

<file path=ppt/tags/tag37.xml><?xml version="1.0" encoding="utf-8"?>
<p:tagLst xmlns:a="http://schemas.openxmlformats.org/drawingml/2006/main" xmlns:r="http://schemas.openxmlformats.org/officeDocument/2006/relationships" xmlns:p="http://schemas.openxmlformats.org/presentationml/2006/main">
  <p:tag name="PRESENTER_SHAPEINFO" val="&lt;ThreeDShapeInfo&gt;&lt;uuid val=&quot;{CC9B2864-439D-4A74-A88B-90AD4FC01CCC}&quot;/&gt;&lt;filename val=&quot;C:\Prentice Hall\Ashley Accounting\ACCTG 2e\Ch04\Ch04_2e Package HQ\data\asimages\{CC9B2864-439D-4A74-A88B-90AD4FC01CCC}.png&quot;/&gt;&lt;hasEffects val=&quot;1&quot;/&gt;&lt;left val=&quot;15.12&quot;/&gt;&lt;top val=&quot;21.12&quot;/&gt;&lt;width val=&quot;670.8&quot;/&gt;&lt;height val=&quot;92.64&quot;/&gt;&lt;/ThreeDShapeInfo&gt;"/>
</p:tagLst>
</file>

<file path=ppt/tags/tag38.xml><?xml version="1.0" encoding="utf-8"?>
<p:tagLst xmlns:a="http://schemas.openxmlformats.org/drawingml/2006/main" xmlns:r="http://schemas.openxmlformats.org/officeDocument/2006/relationships" xmlns:p="http://schemas.openxmlformats.org/presentationml/2006/main">
  <p:tag name="PPSNARRATION" val="29,902270610,C:\Prentice Hall\Ashley Accounting\ACCTG 2e\Ch04\Final PPT\hhofma2e_ch04_inst\Media.ppcx"/>
</p:tagLst>
</file>

<file path=ppt/tags/tag39.xml><?xml version="1.0" encoding="utf-8"?>
<p:tagLst xmlns:a="http://schemas.openxmlformats.org/drawingml/2006/main" xmlns:r="http://schemas.openxmlformats.org/officeDocument/2006/relationships" xmlns:p="http://schemas.openxmlformats.org/presentationml/2006/main">
  <p:tag name="PRESENTER_SHAPEINFO" val="&lt;ThreeDShapeInfo&gt;&lt;uuid val=&quot;{C1487894-3B86-42CD-8D7F-656E67F9BDC5}&quot;/&gt;&lt;filename val=&quot;C:\Prentice Hall\Ashley Accounting\ACCTG 2e\Ch04\Ch04_2e Package HQ\data\asimages\{C1487894-3B86-42CD-8D7F-656E67F9BDC5}.png&quot;/&gt;&lt;hasEffects val=&quot;1&quot;/&gt;&lt;left val=&quot;15.12&quot;/&gt;&lt;top val=&quot;21.12&quot;/&gt;&lt;width val=&quot;670.8&quot;/&gt;&lt;height val=&quot;92.64&quot;/&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INFO" val="&lt;ThreeDShapeInfo&gt;&lt;uuid val=&quot;{2C857B5B-629A-4B56-AD56-3B3F3BE8B6C4}&quot;/&gt;&lt;filename val=&quot;C:\Prentice Hall\Ashley Accounting\ACCTG 2e\Ch04\Ch04_2e Package HQ\data\asimages\{2C857B5B-629A-4B56-AD56-3B3F3BE8B6C4}.png&quot;/&gt;&lt;hasEffects val=&quot;1&quot;/&gt;&lt;left val=&quot;15.12&quot;/&gt;&lt;top val=&quot;21.12&quot;/&gt;&lt;width val=&quot;670.8&quot;/&gt;&lt;height val=&quot;92.64&quot;/&gt;&lt;/ThreeDShapeInfo&gt;"/>
</p:tagLst>
</file>

<file path=ppt/tags/tag40.xml><?xml version="1.0" encoding="utf-8"?>
<p:tagLst xmlns:a="http://schemas.openxmlformats.org/drawingml/2006/main" xmlns:r="http://schemas.openxmlformats.org/officeDocument/2006/relationships" xmlns:p="http://schemas.openxmlformats.org/presentationml/2006/main">
  <p:tag name="PPSNARRATION" val="29,902270610,C:\Prentice Hall\Ashley Accounting\ACCTG 2e\Ch04\Final PPT\hhofma2e_ch04_inst\Media.ppcx"/>
</p:tagLst>
</file>

<file path=ppt/tags/tag41.xml><?xml version="1.0" encoding="utf-8"?>
<p:tagLst xmlns:a="http://schemas.openxmlformats.org/drawingml/2006/main" xmlns:r="http://schemas.openxmlformats.org/officeDocument/2006/relationships" xmlns:p="http://schemas.openxmlformats.org/presentationml/2006/main">
  <p:tag name="PRESENTER_SHAPEINFO" val="&lt;ThreeDShapeInfo&gt;&lt;uuid val=&quot;{C1487894-3B86-42CD-8D7F-656E67F9BDC5}&quot;/&gt;&lt;filename val=&quot;C:\Prentice Hall\Ashley Accounting\ACCTG 2e\Ch04\Ch04_2e Package HQ\data\asimages\{C1487894-3B86-42CD-8D7F-656E67F9BDC5}.png&quot;/&gt;&lt;hasEffects val=&quot;1&quot;/&gt;&lt;left val=&quot;15.12&quot;/&gt;&lt;top val=&quot;21.12&quot;/&gt;&lt;width val=&quot;670.8&quot;/&gt;&lt;height val=&quot;92.64&quot;/&gt;&lt;/ThreeDShapeInfo&gt;"/>
</p:tagLst>
</file>

<file path=ppt/tags/tag42.xml><?xml version="1.0" encoding="utf-8"?>
<p:tagLst xmlns:a="http://schemas.openxmlformats.org/drawingml/2006/main" xmlns:r="http://schemas.openxmlformats.org/officeDocument/2006/relationships" xmlns:p="http://schemas.openxmlformats.org/presentationml/2006/main">
  <p:tag name="PPSNARRATION" val="29,902270610,C:\Prentice Hall\Ashley Accounting\ACCTG 2e\Ch04\Final PPT\hhofma2e_ch04_inst\Media.ppcx"/>
</p:tagLst>
</file>

<file path=ppt/tags/tag43.xml><?xml version="1.0" encoding="utf-8"?>
<p:tagLst xmlns:a="http://schemas.openxmlformats.org/drawingml/2006/main" xmlns:r="http://schemas.openxmlformats.org/officeDocument/2006/relationships" xmlns:p="http://schemas.openxmlformats.org/presentationml/2006/main">
  <p:tag name="PRESENTER_SHAPEINFO" val="&lt;ThreeDShapeInfo&gt;&lt;uuid val=&quot;{C1487894-3B86-42CD-8D7F-656E67F9BDC5}&quot;/&gt;&lt;filename val=&quot;C:\Prentice Hall\Ashley Accounting\ACCTG 2e\Ch04\Ch04_2e Package HQ\data\asimages\{C1487894-3B86-42CD-8D7F-656E67F9BDC5}.png&quot;/&gt;&lt;hasEffects val=&quot;1&quot;/&gt;&lt;left val=&quot;15.12&quot;/&gt;&lt;top val=&quot;21.12&quot;/&gt;&lt;width val=&quot;670.8&quot;/&gt;&lt;height val=&quot;92.64&quot;/&gt;&lt;/ThreeDShapeInfo&gt;"/>
</p:tagLst>
</file>

<file path=ppt/tags/tag44.xml><?xml version="1.0" encoding="utf-8"?>
<p:tagLst xmlns:a="http://schemas.openxmlformats.org/drawingml/2006/main" xmlns:r="http://schemas.openxmlformats.org/officeDocument/2006/relationships" xmlns:p="http://schemas.openxmlformats.org/presentationml/2006/main">
  <p:tag name="PPSNARRATION" val="35,902270610,C:\Prentice Hall\Ashley Accounting\ACCTG 2e\Ch04\Final PPT\hhofma2e_ch04_inst\Media.ppcx"/>
</p:tagLst>
</file>

<file path=ppt/tags/tag45.xml><?xml version="1.0" encoding="utf-8"?>
<p:tagLst xmlns:a="http://schemas.openxmlformats.org/drawingml/2006/main" xmlns:r="http://schemas.openxmlformats.org/officeDocument/2006/relationships" xmlns:p="http://schemas.openxmlformats.org/presentationml/2006/main">
  <p:tag name="PPSNARRATION" val="36,902270610,C:\Prentice Hall\Ashley Accounting\ACCTG 2e\Ch04\Final PPT\hhofma2e_ch04_inst\Media.ppcx"/>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B2E8450E-F0F7-40FA-95CB-9C1C6D499D1C}&quot;/&gt;&lt;filename val=&quot;C:\Prentice Hall\Ashley Accounting\ACCTG 2e\Ch04\Ch04_2e Package HQ\data\asimages\{B2E8450E-F0F7-40FA-95CB-9C1C6D499D1C}.png&quot;/&gt;&lt;hasEffects val=&quot;1&quot;/&gt;&lt;left val=&quot;15.12&quot;/&gt;&lt;top val=&quot;21.12&quot;/&gt;&lt;width val=&quot;670.8&quot;/&gt;&lt;height val=&quot;92.64&quot;/&gt;&lt;/ThreeDShapeInfo&gt;"/>
</p:tagLst>
</file>

<file path=ppt/tags/tag47.xml><?xml version="1.0" encoding="utf-8"?>
<p:tagLst xmlns:a="http://schemas.openxmlformats.org/drawingml/2006/main" xmlns:r="http://schemas.openxmlformats.org/officeDocument/2006/relationships" xmlns:p="http://schemas.openxmlformats.org/presentationml/2006/main">
  <p:tag name="PPSNARRATION" val="37,902270610,C:\Prentice Hall\Ashley Accounting\ACCTG 2e\Ch04\Final PPT\hhofma2e_ch04_inst\Media.ppcx"/>
</p:tagLst>
</file>

<file path=ppt/tags/tag48.xml><?xml version="1.0" encoding="utf-8"?>
<p:tagLst xmlns:a="http://schemas.openxmlformats.org/drawingml/2006/main" xmlns:r="http://schemas.openxmlformats.org/officeDocument/2006/relationships" xmlns:p="http://schemas.openxmlformats.org/presentationml/2006/main">
  <p:tag name="PPSNARRATION" val="38,902270610,C:\Prentice Hall\Ashley Accounting\ACCTG 2e\Ch04\Final PPT\hhofma2e_ch04_inst\Media.ppcx"/>
</p:tagLst>
</file>

<file path=ppt/tags/tag49.xml><?xml version="1.0" encoding="utf-8"?>
<p:tagLst xmlns:a="http://schemas.openxmlformats.org/drawingml/2006/main" xmlns:r="http://schemas.openxmlformats.org/officeDocument/2006/relationships" xmlns:p="http://schemas.openxmlformats.org/presentationml/2006/main">
  <p:tag name="PRESENTER_SHAPEINFO" val="&lt;ThreeDShapeInfo&gt;&lt;uuid val=&quot;{F0D3DAAF-64BF-4339-B339-CED4881DD287}&quot;/&gt;&lt;filename val=&quot;C:\Prentice Hall\Ashley Accounting\ACCTG 2e\Ch04\Ch04_2e Package HQ\data\asimages\{F0D3DAAF-64BF-4339-B339-CED4881DD287}.png&quot;/&gt;&lt;hasEffects val=&quot;1&quot;/&gt;&lt;left val=&quot;15.12&quot;/&gt;&lt;top val=&quot;21.12&quot;/&gt;&lt;width val=&quot;670.8&quot;/&gt;&lt;height val=&quot;92.64&quot;/&gt;&lt;/ThreeDShapeInfo&gt;"/>
</p:tagLst>
</file>

<file path=ppt/tags/tag5.xml><?xml version="1.0" encoding="utf-8"?>
<p:tagLst xmlns:a="http://schemas.openxmlformats.org/drawingml/2006/main" xmlns:r="http://schemas.openxmlformats.org/officeDocument/2006/relationships" xmlns:p="http://schemas.openxmlformats.org/presentationml/2006/main">
  <p:tag name="PPSNARRATION" val="3,902270610,C:\Prentice Hall\Ashley Accounting\ACCTG 2e\Ch04\Final PPT\hhofma2e_ch04_inst\Media.ppcx"/>
</p:tagLst>
</file>

<file path=ppt/tags/tag50.xml><?xml version="1.0" encoding="utf-8"?>
<p:tagLst xmlns:a="http://schemas.openxmlformats.org/drawingml/2006/main" xmlns:r="http://schemas.openxmlformats.org/officeDocument/2006/relationships" xmlns:p="http://schemas.openxmlformats.org/presentationml/2006/main">
  <p:tag name="PPSNARRATION" val="39,902270610,C:\Prentice Hall\Ashley Accounting\ACCTG 2e\Ch04\Final PPT\hhofma2e_ch04_inst\Media.ppcx"/>
</p:tagLst>
</file>

<file path=ppt/tags/tag51.xml><?xml version="1.0" encoding="utf-8"?>
<p:tagLst xmlns:a="http://schemas.openxmlformats.org/drawingml/2006/main" xmlns:r="http://schemas.openxmlformats.org/officeDocument/2006/relationships" xmlns:p="http://schemas.openxmlformats.org/presentationml/2006/main">
  <p:tag name="PRESENTER_SHAPEINFO" val="&lt;ThreeDShapeInfo&gt;&lt;uuid val=&quot;{CF6879F5-0912-447D-A534-0329D9FA2865}&quot;/&gt;&lt;filename val=&quot;C:\Prentice Hall\Ashley Accounting\ACCTG 2e\Ch04\Ch04_2e Package HQ\data\asimages\{CF6879F5-0912-447D-A534-0329D9FA2865}.png&quot;/&gt;&lt;hasEffects val=&quot;1&quot;/&gt;&lt;left val=&quot;15.12&quot;/&gt;&lt;top val=&quot;21.12&quot;/&gt;&lt;width val=&quot;670.8&quot;/&gt;&lt;height val=&quot;92.64&quot;/&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INFO" val="&lt;ThreeDShapeInfo&gt;&lt;uuid val=&quot;{E63B8D20-9584-4DF5-8E2C-5D30770CF6E1}&quot;/&gt;&lt;filename val=&quot;C:\Prentice Hall\Ashley Accounting\ACCTG 2e\Ch04\Ch04_2e Package HQ\data\asimages\{E63B8D20-9584-4DF5-8E2C-5D30770CF6E1}.png&quot;/&gt;&lt;hasEffects val=&quot;1&quot;/&gt;&lt;left val=&quot;119.28&quot;/&gt;&lt;top val=&quot;107.28&quot;/&gt;&lt;width val=&quot;482.64&quot;/&gt;&lt;height val=&quot;326.64&quot;/&gt;&lt;/ThreeDShapeInfo&gt;"/>
</p:tagLst>
</file>

<file path=ppt/tags/tag53.xml><?xml version="1.0" encoding="utf-8"?>
<p:tagLst xmlns:a="http://schemas.openxmlformats.org/drawingml/2006/main" xmlns:r="http://schemas.openxmlformats.org/officeDocument/2006/relationships" xmlns:p="http://schemas.openxmlformats.org/presentationml/2006/main">
  <p:tag name="PPSNARRATION" val="40,902270610,C:\Prentice Hall\Ashley Accounting\ACCTG 2e\Ch04\Final PPT\hhofma2e_ch04_inst\Media.ppcx"/>
</p:tagLst>
</file>

<file path=ppt/tags/tag54.xml><?xml version="1.0" encoding="utf-8"?>
<p:tagLst xmlns:a="http://schemas.openxmlformats.org/drawingml/2006/main" xmlns:r="http://schemas.openxmlformats.org/officeDocument/2006/relationships" xmlns:p="http://schemas.openxmlformats.org/presentationml/2006/main">
  <p:tag name="PRESENTER_SHAPEINFO" val="&lt;ThreeDShapeInfo&gt;&lt;uuid val=&quot;{9F0907C3-A1BE-499E-B7F8-2803E2DB78C8}&quot;/&gt;&lt;filename val=&quot;C:\Prentice Hall\Ashley Accounting\ACCTG 2e\Ch04\Ch04_2e Package HQ\data\asimages\{9F0907C3-A1BE-499E-B7F8-2803E2DB78C8}.png&quot;/&gt;&lt;hasEffects val=&quot;1&quot;/&gt;&lt;left val=&quot;15.12&quot;/&gt;&lt;top val=&quot;21.12&quot;/&gt;&lt;width val=&quot;670.8&quot;/&gt;&lt;height val=&quot;92.64&quot;/&gt;&lt;/ThreeDShapeInfo&gt;"/>
</p:tagLst>
</file>

<file path=ppt/tags/tag55.xml><?xml version="1.0" encoding="utf-8"?>
<p:tagLst xmlns:a="http://schemas.openxmlformats.org/drawingml/2006/main" xmlns:r="http://schemas.openxmlformats.org/officeDocument/2006/relationships" xmlns:p="http://schemas.openxmlformats.org/presentationml/2006/main">
  <p:tag name="PPSNARRATION" val="41,902270610,C:\Prentice Hall\Ashley Accounting\ACCTG 2e\Ch04\Final PPT\hhofma2e_ch04_inst\Media.ppcx"/>
</p:tagLst>
</file>

<file path=ppt/tags/tag56.xml><?xml version="1.0" encoding="utf-8"?>
<p:tagLst xmlns:a="http://schemas.openxmlformats.org/drawingml/2006/main" xmlns:r="http://schemas.openxmlformats.org/officeDocument/2006/relationships" xmlns:p="http://schemas.openxmlformats.org/presentationml/2006/main">
  <p:tag name="PRESENTER_SHAPEINFO" val="&lt;ThreeDShapeInfo&gt;&lt;uuid val=&quot;{0CEE0BDF-23DF-4E69-A23C-7D9711E551AC}&quot;/&gt;&lt;filename val=&quot;C:\Prentice Hall\Ashley Accounting\ACCTG 2e\Ch04\Ch04_2e Package HQ\data\asimages\{0CEE0BDF-23DF-4E69-A23C-7D9711E551AC}.png&quot;/&gt;&lt;hasEffects val=&quot;1&quot;/&gt;&lt;left val=&quot;15.12&quot;/&gt;&lt;top val=&quot;21.12&quot;/&gt;&lt;width val=&quot;670.8&quot;/&gt;&lt;height val=&quot;92.64&quot;/&gt;&lt;/ThreeDShapeInfo&gt;"/>
</p:tagLst>
</file>

<file path=ppt/tags/tag57.xml><?xml version="1.0" encoding="utf-8"?>
<p:tagLst xmlns:a="http://schemas.openxmlformats.org/drawingml/2006/main" xmlns:r="http://schemas.openxmlformats.org/officeDocument/2006/relationships" xmlns:p="http://schemas.openxmlformats.org/presentationml/2006/main">
  <p:tag name="PPSNARRATION" val="42,902270610,C:\Prentice Hall\Ashley Accounting\ACCTG 2e\Ch04\Final PPT\hhofma2e_ch04_inst\Media.ppcx"/>
</p:tagLst>
</file>

<file path=ppt/tags/tag58.xml><?xml version="1.0" encoding="utf-8"?>
<p:tagLst xmlns:a="http://schemas.openxmlformats.org/drawingml/2006/main" xmlns:r="http://schemas.openxmlformats.org/officeDocument/2006/relationships" xmlns:p="http://schemas.openxmlformats.org/presentationml/2006/main">
  <p:tag name="PRESENTER_SHAPEINFO" val="&lt;ThreeDShapeInfo&gt;&lt;uuid val=&quot;{FBD651AD-43DE-4155-BBF8-66099D9307B0}&quot;/&gt;&lt;filename val=&quot;C:\Prentice Hall\Ashley Accounting\ACCTG 2e\Ch04\Ch04_2e Package HQ\data\asimages\{FBD651AD-43DE-4155-BBF8-66099D9307B0}.png&quot;/&gt;&lt;hasEffects val=&quot;1&quot;/&gt;&lt;left val=&quot;15.12&quot;/&gt;&lt;top val=&quot;21.12&quot;/&gt;&lt;width val=&quot;670.8&quot;/&gt;&lt;height val=&quot;92.64&quot;/&gt;&lt;/ThreeDShapeInfo&gt;"/>
</p:tagLst>
</file>

<file path=ppt/tags/tag59.xml><?xml version="1.0" encoding="utf-8"?>
<p:tagLst xmlns:a="http://schemas.openxmlformats.org/drawingml/2006/main" xmlns:r="http://schemas.openxmlformats.org/officeDocument/2006/relationships" xmlns:p="http://schemas.openxmlformats.org/presentationml/2006/main">
  <p:tag name="PPSNARRATION" val="43,902270610,C:\Prentice Hall\Ashley Accounting\ACCTG 2e\Ch04\Final PPT\hhofma2e_ch04_inst\Media.ppcx"/>
</p:tagLst>
</file>

<file path=ppt/tags/tag6.xml><?xml version="1.0" encoding="utf-8"?>
<p:tagLst xmlns:a="http://schemas.openxmlformats.org/drawingml/2006/main" xmlns:r="http://schemas.openxmlformats.org/officeDocument/2006/relationships" xmlns:p="http://schemas.openxmlformats.org/presentationml/2006/main">
  <p:tag name="PRESENTER_SHAPEINFO" val="&lt;ThreeDShapeInfo&gt;&lt;uuid val=&quot;{19CCC4F0-E632-4B30-9A13-945D83B1AFEA}&quot;/&gt;&lt;filename val=&quot;C:\Prentice Hall\Ashley Accounting\ACCTG 2e\Ch04\Ch04_2e Package HQ\data\asimages\{19CCC4F0-E632-4B30-9A13-945D83B1AFEA}.png&quot;/&gt;&lt;hasEffects val=&quot;1&quot;/&gt;&lt;left val=&quot;15.12&quot;/&gt;&lt;top val=&quot;23.28&quot;/&gt;&lt;width val=&quot;670.8&quot;/&gt;&lt;height val=&quot;92.64&quot;/&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INFO" val="&lt;ThreeDShapeInfo&gt;&lt;uuid val=&quot;{9DE9ED19-3169-40A1-8535-9ECE71E68085}&quot;/&gt;&lt;filename val=&quot;C:\Prentice Hall\Ashley Accounting\ACCTG 2e\Ch04\Ch04_2e Package HQ\data\asimages\{9DE9ED19-3169-40A1-8535-9ECE71E68085}.png&quot;/&gt;&lt;hasEffects val=&quot;1&quot;/&gt;&lt;left val=&quot;32.16&quot;/&gt;&lt;top val=&quot;33.12&quot;/&gt;&lt;width val=&quot;649.44&quot;/&gt;&lt;height val=&quot;61.92&quot;/&gt;&lt;/ThreeDShapeInfo&gt;"/>
</p:tagLst>
</file>

<file path=ppt/tags/tag61.xml><?xml version="1.0" encoding="utf-8"?>
<p:tagLst xmlns:a="http://schemas.openxmlformats.org/drawingml/2006/main" xmlns:r="http://schemas.openxmlformats.org/officeDocument/2006/relationships" xmlns:p="http://schemas.openxmlformats.org/presentationml/2006/main">
  <p:tag name="PPSNARRATION" val="44,902270610,C:\Prentice Hall\Ashley Accounting\ACCTG 2e\Ch04\Final PPT\hhofma2e_ch04_inst\Media.ppcx"/>
</p:tagLst>
</file>

<file path=ppt/tags/tag62.xml><?xml version="1.0" encoding="utf-8"?>
<p:tagLst xmlns:a="http://schemas.openxmlformats.org/drawingml/2006/main" xmlns:r="http://schemas.openxmlformats.org/officeDocument/2006/relationships" xmlns:p="http://schemas.openxmlformats.org/presentationml/2006/main">
  <p:tag name="PRESENTER_SHAPEINFO" val="&lt;ThreeDShapeInfo&gt;&lt;uuid val=&quot;{9DE9ED19-3169-40A1-8535-9ECE71E68085}&quot;/&gt;&lt;filename val=&quot;C:\Prentice Hall\Ashley Accounting\ACCTG 2e\Ch04\Ch04_2e Package HQ\data\asimages\{9DE9ED19-3169-40A1-8535-9ECE71E68085}.png&quot;/&gt;&lt;hasEffects val=&quot;1&quot;/&gt;&lt;left val=&quot;32.16&quot;/&gt;&lt;top val=&quot;33.12&quot;/&gt;&lt;width val=&quot;649.44&quot;/&gt;&lt;height val=&quot;61.92&quot;/&gt;&lt;/ThreeDShapeInfo&gt;"/>
</p:tagLst>
</file>

<file path=ppt/tags/tag63.xml><?xml version="1.0" encoding="utf-8"?>
<p:tagLst xmlns:a="http://schemas.openxmlformats.org/drawingml/2006/main" xmlns:r="http://schemas.openxmlformats.org/officeDocument/2006/relationships" xmlns:p="http://schemas.openxmlformats.org/presentationml/2006/main">
  <p:tag name="PPSNARRATION" val="45,902270610,C:\Prentice Hall\Ashley Accounting\ACCTG 2e\Ch04\Final PPT\hhofma2e_ch04_inst\Media.ppcx"/>
</p:tagLst>
</file>

<file path=ppt/tags/tag6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57B4DE3-18FD-4044-B0E4-EAE217440757}&quot;/&gt;&lt;filename val=&quot;C:\Prentice Hall\Ashley Accounting\ACCTG 2e\Ch04\Ch04_2e Package HQ\data\asimages\{B57B4DE3-18FD-4044-B0E4-EAE217440757}.png&quot;/&gt;&lt;hasEffects val=&quot;1&quot;/&gt;&lt;left val=&quot;15.12&quot;/&gt;&lt;top val=&quot;21.12&quot;/&gt;&lt;width val=&quot;670.8&quot;/&gt;&lt;height val=&quot;92.64&quot;/&gt;&lt;/ThreeDShapeInfo&gt;"/>
</p:tagLst>
</file>

<file path=ppt/tags/tag65.xml><?xml version="1.0" encoding="utf-8"?>
<p:tagLst xmlns:a="http://schemas.openxmlformats.org/drawingml/2006/main" xmlns:r="http://schemas.openxmlformats.org/officeDocument/2006/relationships" xmlns:p="http://schemas.openxmlformats.org/presentationml/2006/main">
  <p:tag name="PPSNARRATION" val="46,902270610,C:\Prentice Hall\Ashley Accounting\ACCTG 2e\Ch04\Final PPT\hhofma2e_ch04_inst\Media.ppcx"/>
</p:tagLst>
</file>

<file path=ppt/tags/tag66.xml><?xml version="1.0" encoding="utf-8"?>
<p:tagLst xmlns:a="http://schemas.openxmlformats.org/drawingml/2006/main" xmlns:r="http://schemas.openxmlformats.org/officeDocument/2006/relationships" xmlns:p="http://schemas.openxmlformats.org/presentationml/2006/main">
  <p:tag name="PPSNARRATION" val="47,902270610,C:\Prentice Hall\Ashley Accounting\ACCTG 2e\Ch04\Final PPT\hhofma2e_ch04_inst\Media.ppcx"/>
</p:tagLst>
</file>

<file path=ppt/tags/tag67.xml><?xml version="1.0" encoding="utf-8"?>
<p:tagLst xmlns:a="http://schemas.openxmlformats.org/drawingml/2006/main" xmlns:r="http://schemas.openxmlformats.org/officeDocument/2006/relationships" xmlns:p="http://schemas.openxmlformats.org/presentationml/2006/main">
  <p:tag name="PRESENTER_SHAPEINFO" val="&lt;ThreeDShapeInfo&gt;&lt;uuid val=&quot;{2326CA48-F7ED-474B-B9F1-B472CC485857}&quot;/&gt;&lt;filename val=&quot;C:\Prentice Hall\Ashley Accounting\ACCTG 2e\Ch04\Ch04_2e Package HQ\data\asimages\{2326CA48-F7ED-474B-B9F1-B472CC485857}.png&quot;/&gt;&lt;hasEffects val=&quot;1&quot;/&gt;&lt;left val=&quot;15.12&quot;/&gt;&lt;top val=&quot;21.12&quot;/&gt;&lt;width val=&quot;670.8&quot;/&gt;&lt;height val=&quot;92.64&quot;/&gt;&lt;/ThreeDShapeInfo&gt;"/>
</p:tagLst>
</file>

<file path=ppt/tags/tag68.xml><?xml version="1.0" encoding="utf-8"?>
<p:tagLst xmlns:a="http://schemas.openxmlformats.org/drawingml/2006/main" xmlns:r="http://schemas.openxmlformats.org/officeDocument/2006/relationships" xmlns:p="http://schemas.openxmlformats.org/presentationml/2006/main">
  <p:tag name="PPSNARRATION" val="48,902270610,C:\Prentice Hall\Ashley Accounting\ACCTG 2e\Ch04\Final PPT\hhofma2e_ch04_inst\Media.ppcx"/>
</p:tagLst>
</file>

<file path=ppt/tags/tag69.xml><?xml version="1.0" encoding="utf-8"?>
<p:tagLst xmlns:a="http://schemas.openxmlformats.org/drawingml/2006/main" xmlns:r="http://schemas.openxmlformats.org/officeDocument/2006/relationships" xmlns:p="http://schemas.openxmlformats.org/presentationml/2006/main">
  <p:tag name="PRESENTER_SHAPEINFO" val="&lt;ThreeDShapeInfo&gt;&lt;uuid val=&quot;{E8057B8E-9F87-4345-ADA6-63F2B835A6F8}&quot;/&gt;&lt;filename val=&quot;C:\Prentice Hall\Ashley Accounting\ACCTG 2e\Ch04\Ch04_2e Package HQ\data\asimages\{E8057B8E-9F87-4345-ADA6-63F2B835A6F8}.png&quot;/&gt;&lt;hasEffects val=&quot;1&quot;/&gt;&lt;left val=&quot;15.12&quot;/&gt;&lt;top val=&quot;21.12&quot;/&gt;&lt;width val=&quot;670.8&quot;/&gt;&lt;height val=&quot;92.64&quot;/&gt;&lt;/ThreeDShapeInfo&gt;"/>
</p:tagLst>
</file>

<file path=ppt/tags/tag7.xml><?xml version="1.0" encoding="utf-8"?>
<p:tagLst xmlns:a="http://schemas.openxmlformats.org/drawingml/2006/main" xmlns:r="http://schemas.openxmlformats.org/officeDocument/2006/relationships" xmlns:p="http://schemas.openxmlformats.org/presentationml/2006/main">
  <p:tag name="PPSNARRATION" val="4,902270610,C:\Prentice Hall\Ashley Accounting\ACCTG 2e\Ch04\Final PPT\hhofma2e_ch04_inst\Media.ppcx"/>
</p:tagLst>
</file>

<file path=ppt/tags/tag8.xml><?xml version="1.0" encoding="utf-8"?>
<p:tagLst xmlns:a="http://schemas.openxmlformats.org/drawingml/2006/main" xmlns:r="http://schemas.openxmlformats.org/officeDocument/2006/relationships" xmlns:p="http://schemas.openxmlformats.org/presentationml/2006/main">
  <p:tag name="PPSNARRATION" val="5,902270610,C:\Prentice Hall\Ashley Accounting\ACCTG 2e\Ch04\Final PPT\hhofma2e_ch04_inst\Media.ppcx"/>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BE98CC5F-33A5-48A7-8003-2874AA100DD4}&quot;/&gt;&lt;filename val=&quot;C:\Prentice Hall\Ashley Accounting\ACCTG 2e\Ch04\Ch04_2e Package HQ\data\asimages\{BE98CC5F-33A5-48A7-8003-2874AA100DD4}.png&quot;/&gt;&lt;hasEffects val=&quot;1&quot;/&gt;&lt;left val=&quot;15.12&quot;/&gt;&lt;top val=&quot;21.12&quot;/&gt;&lt;width val=&quot;670.8&quot;/&gt;&lt;height val=&quot;92.64&quot;/&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869</TotalTime>
  <Words>5046</Words>
  <Application>Microsoft Office PowerPoint</Application>
  <PresentationFormat>Widescreen</PresentationFormat>
  <Paragraphs>695</Paragraphs>
  <Slides>59</Slides>
  <Notes>57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MS Mincho</vt:lpstr>
      <vt:lpstr>Arial</vt:lpstr>
      <vt:lpstr>Calibri</vt:lpstr>
      <vt:lpstr>Garamond</vt:lpstr>
      <vt:lpstr>Segoe</vt:lpstr>
      <vt:lpstr>Times New Roman</vt:lpstr>
      <vt:lpstr>Wingdings 3</vt:lpstr>
      <vt:lpstr>Office Theme</vt:lpstr>
      <vt:lpstr>Course Code:  HSS 461 </vt:lpstr>
      <vt:lpstr>PowerPoint Presentation</vt:lpstr>
      <vt:lpstr>Completing the Accounting Cycle</vt:lpstr>
      <vt:lpstr>Learning Objectives</vt:lpstr>
      <vt:lpstr>Learning Objectives</vt:lpstr>
      <vt:lpstr>The Accounting Cycle</vt:lpstr>
      <vt:lpstr>Accounting Cycle</vt:lpstr>
      <vt:lpstr>Steps in the Accounting Cycle</vt:lpstr>
      <vt:lpstr>PowerPoint Presentation</vt:lpstr>
      <vt:lpstr>Worksheet</vt:lpstr>
      <vt:lpstr>Worksheet   Step 1   </vt:lpstr>
      <vt:lpstr>Worksheet  Step 2</vt:lpstr>
      <vt:lpstr>Worksheet  Step 3</vt:lpstr>
      <vt:lpstr>Worksheet  Step 4</vt:lpstr>
      <vt:lpstr>Worksheet  Step 5</vt:lpstr>
      <vt:lpstr>Worksheet  Step 5</vt:lpstr>
      <vt:lpstr> E4-12: Preparing a worksheet</vt:lpstr>
      <vt:lpstr>E4-12: Preparing a worksheet</vt:lpstr>
      <vt:lpstr>PowerPoint Presentation</vt:lpstr>
      <vt:lpstr>Preparing Financial Statements from a Worksheet</vt:lpstr>
      <vt:lpstr>PowerPoint Presentation</vt:lpstr>
      <vt:lpstr>PowerPoint Presentation</vt:lpstr>
      <vt:lpstr>PowerPoint Presentation</vt:lpstr>
      <vt:lpstr>Adjusting entries are prepared after the  worksheet is  completed.</vt:lpstr>
      <vt:lpstr>Journalizing and Posting the Adjusting Entries</vt:lpstr>
      <vt:lpstr>PowerPoint Presentation</vt:lpstr>
      <vt:lpstr>Closing the Accounts</vt:lpstr>
      <vt:lpstr>Temporary and Permanent Accounts</vt:lpstr>
      <vt:lpstr>Closing the Accounts</vt:lpstr>
      <vt:lpstr>Four Closing Entries</vt:lpstr>
      <vt:lpstr> E4-18: Preparing closing entries from a partial worksheet</vt:lpstr>
      <vt:lpstr>E4-18:  PREPARING CLOSING ENTRIES FROM A PARTIAL WORKSHEET</vt:lpstr>
      <vt:lpstr>E4-18:  PREPARING CLOSING ENTRIES FROM A PARTIAL WORKSHEET</vt:lpstr>
      <vt:lpstr>PowerPoint Presentation</vt:lpstr>
      <vt:lpstr>Post-Closing Trial Balance</vt:lpstr>
      <vt:lpstr>S4-8: Preparing a post-closing trial balance</vt:lpstr>
      <vt:lpstr>S4-8:  PREPARING A POST-CLOSING TRIAL BALANCE</vt:lpstr>
      <vt:lpstr>PowerPoint Presentation</vt:lpstr>
      <vt:lpstr>Liquidity</vt:lpstr>
      <vt:lpstr>Operating Cycle</vt:lpstr>
      <vt:lpstr>Current Assets</vt:lpstr>
      <vt:lpstr>Long-Term Assets</vt:lpstr>
      <vt:lpstr>Current Liabilities</vt:lpstr>
      <vt:lpstr> Long-Term Liabilities</vt:lpstr>
      <vt:lpstr> Classified Balance Sheet:  Account Form</vt:lpstr>
      <vt:lpstr>Classified Balance Sheet Report Form</vt:lpstr>
      <vt:lpstr>S4-9:  CLASSIFYING ASSETS AND L:IABILITIES AS CURRENT OR LONG-TERM</vt:lpstr>
      <vt:lpstr>PowerPoint Presentation</vt:lpstr>
      <vt:lpstr>Accounting Ratios</vt:lpstr>
      <vt:lpstr>Current Ratio</vt:lpstr>
      <vt:lpstr>Debt Ratio</vt:lpstr>
      <vt:lpstr>S4-11:  COMPUTING THE CURRENT AND DEBT RATIOS </vt:lpstr>
      <vt:lpstr>Chapter 4 Summary</vt:lpstr>
      <vt:lpstr>Chapter 4 Summary</vt:lpstr>
      <vt:lpstr>Chapter 4 Summary</vt:lpstr>
      <vt:lpstr>Chapter 4 Summary</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dc:creator>
  <cp:lastModifiedBy>asim iqbal</cp:lastModifiedBy>
  <cp:revision>135</cp:revision>
  <dcterms:created xsi:type="dcterms:W3CDTF">2020-04-10T13:43:20Z</dcterms:created>
  <dcterms:modified xsi:type="dcterms:W3CDTF">2023-09-25T05:23:14Z</dcterms:modified>
</cp:coreProperties>
</file>