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8.xml" ContentType="application/vnd.openxmlformats-officedocument.presentationml.tags+xml"/>
  <Override PartName="/ppt/notesSlides/notesSlide4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2.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65.xml" ContentType="application/vnd.openxmlformats-officedocument.presentationml.tags+xml"/>
  <Override PartName="/ppt/notesSlides/notesSlide4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5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5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5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55.xml" ContentType="application/vnd.openxmlformats-officedocument.presentationml.notesSlide+xml"/>
  <Override PartName="/ppt/tags/tag78.xml" ContentType="application/vnd.openxmlformats-officedocument.presentationml.tags+xml"/>
  <Override PartName="/ppt/notesSlides/notesSlide5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7.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5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85.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77"/>
  </p:notesMasterIdLst>
  <p:handoutMasterIdLst>
    <p:handoutMasterId r:id="rId78"/>
  </p:handoutMasterIdLst>
  <p:sldIdLst>
    <p:sldId id="30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5" d="100"/>
          <a:sy n="65" d="100"/>
        </p:scale>
        <p:origin x="58" y="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F748D3-1B5D-400D-A205-EBBBB11AACC2}"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F84132-8EF7-4D28-9598-A3FAC4F33D71}" type="slidenum">
              <a:rPr lang="en-US" smtClean="0"/>
              <a:pPr/>
              <a:t>‹#›</a:t>
            </a:fld>
            <a:endParaRPr lang="en-US"/>
          </a:p>
        </p:txBody>
      </p:sp>
    </p:spTree>
    <p:extLst>
      <p:ext uri="{BB962C8B-B14F-4D97-AF65-F5344CB8AC3E}">
        <p14:creationId xmlns:p14="http://schemas.microsoft.com/office/powerpoint/2010/main" val="1399009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EEC3E-6AD2-4933-8E07-2DEB94F42E14}"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783FB-AAA4-4DFD-A798-1FE4F4267525}" type="slidenum">
              <a:rPr lang="en-US" smtClean="0"/>
              <a:pPr/>
              <a:t>‹#›</a:t>
            </a:fld>
            <a:endParaRPr lang="en-US"/>
          </a:p>
        </p:txBody>
      </p:sp>
    </p:spTree>
    <p:extLst>
      <p:ext uri="{BB962C8B-B14F-4D97-AF65-F5344CB8AC3E}">
        <p14:creationId xmlns:p14="http://schemas.microsoft.com/office/powerpoint/2010/main" val="19479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783FB-AAA4-4DFD-A798-1FE4F4267525}" type="slidenum">
              <a:rPr lang="en-US" smtClean="0"/>
              <a:pPr/>
              <a:t>2</a:t>
            </a:fld>
            <a:endParaRPr lang="en-US" dirty="0"/>
          </a:p>
        </p:txBody>
      </p:sp>
    </p:spTree>
    <p:extLst>
      <p:ext uri="{BB962C8B-B14F-4D97-AF65-F5344CB8AC3E}">
        <p14:creationId xmlns:p14="http://schemas.microsoft.com/office/powerpoint/2010/main" val="2300776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D2D4FC9-EEDA-4EA5-9271-B529BA8D5731}" type="slidenum">
              <a:rPr lang="en-US">
                <a:latin typeface="Times New Roman" pitchFamily="18" charset="0"/>
              </a:rPr>
              <a:pPr/>
              <a:t>11</a:t>
            </a:fld>
            <a:endParaRPr lang="en-US">
              <a:latin typeface="Times New Roman" pitchFamily="18" charset="0"/>
            </a:endParaRPr>
          </a:p>
        </p:txBody>
      </p:sp>
      <p:sp>
        <p:nvSpPr>
          <p:cNvPr id="100355" name="Rectangle 2"/>
          <p:cNvSpPr>
            <a:spLocks noGrp="1" noRot="1" noChangeAspect="1" noChangeArrowheads="1" noTextEdit="1"/>
          </p:cNvSpPr>
          <p:nvPr>
            <p:ph type="sldImg"/>
          </p:nvPr>
        </p:nvSpPr>
        <p:spPr>
          <a:ln cap="flat"/>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periodic inventory system is normally used for relatively inexpensive goods. A small, local store without optical-scanning cash registers does not keep a running record of every loaf of bread or every key chain that it sells. Instead, the business physically counts its inventory periodically to determine the quantities on hand. Restaurants and small retail stores also use the periodic system. If you see a price tag on an item and the clerk rings the product up using that price tag, the operation is using a periodic inventory system. Appendix 5B covers the periodic system, which is becoming less popular because of increased reliance on computers. </a:t>
            </a:r>
          </a:p>
          <a:p>
            <a:endParaRPr lang="en-US" smtClean="0">
              <a:latin typeface="Arial" charset="0"/>
              <a:cs typeface="Arial" charset="0"/>
            </a:endParaRPr>
          </a:p>
        </p:txBody>
      </p:sp>
    </p:spTree>
    <p:extLst>
      <p:ext uri="{BB962C8B-B14F-4D97-AF65-F5344CB8AC3E}">
        <p14:creationId xmlns:p14="http://schemas.microsoft.com/office/powerpoint/2010/main" val="4030197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F69E4A4-4400-47E4-8EDA-1ACD8A6F9B96}" type="slidenum">
              <a:rPr lang="en-US">
                <a:latin typeface="Times New Roman" pitchFamily="18" charset="0"/>
              </a:rPr>
              <a:pPr/>
              <a:t>12</a:t>
            </a:fld>
            <a:endParaRPr lang="en-US">
              <a:latin typeface="Times New Roman" pitchFamily="18" charset="0"/>
            </a:endParaRPr>
          </a:p>
        </p:txBody>
      </p:sp>
      <p:sp>
        <p:nvSpPr>
          <p:cNvPr id="101379" name="Rectangle 2"/>
          <p:cNvSpPr>
            <a:spLocks noGrp="1" noRot="1" noChangeAspect="1" noChangeArrowheads="1" noTextEdit="1"/>
          </p:cNvSpPr>
          <p:nvPr>
            <p:ph type="sldImg"/>
          </p:nvPr>
        </p:nvSpPr>
        <p:spPr>
          <a:ln cap="flat"/>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perpetual inventory system keeps a running </a:t>
            </a:r>
            <a:r>
              <a:rPr lang="en-US" i="1" smtClean="0">
                <a:latin typeface="Arial" charset="0"/>
                <a:cs typeface="Arial" charset="0"/>
              </a:rPr>
              <a:t>computerized </a:t>
            </a:r>
            <a:r>
              <a:rPr lang="en-US" smtClean="0">
                <a:latin typeface="Arial" charset="0"/>
                <a:cs typeface="Arial" charset="0"/>
              </a:rPr>
              <a:t>record of inventory—that is, the number of inventory units and the dollar amounts are perpetually (constantly) updated. This system achieves better control over the inventory. The count establishes the correct amount of ending inventory for the financial statements and also serves as a check against the perpetual records.</a:t>
            </a:r>
          </a:p>
          <a:p>
            <a:endParaRPr lang="en-US" smtClean="0">
              <a:latin typeface="Arial" charset="0"/>
              <a:cs typeface="Arial" charset="0"/>
            </a:endParaRPr>
          </a:p>
          <a:p>
            <a:r>
              <a:rPr lang="en-US" smtClean="0">
                <a:latin typeface="Arial" charset="0"/>
                <a:cs typeface="Arial" charset="0"/>
              </a:rPr>
              <a:t>A modern perpetual inventory system records the following:</a:t>
            </a:r>
          </a:p>
          <a:p>
            <a:r>
              <a:rPr lang="en-US" smtClean="0">
                <a:latin typeface="Arial" charset="0"/>
                <a:cs typeface="Arial" charset="0"/>
              </a:rPr>
              <a:t>● Units purchased and cost amount</a:t>
            </a:r>
          </a:p>
          <a:p>
            <a:r>
              <a:rPr lang="en-US" smtClean="0">
                <a:latin typeface="Arial" charset="0"/>
                <a:cs typeface="Arial" charset="0"/>
              </a:rPr>
              <a:t>● Units sold and sales and cost amounts</a:t>
            </a:r>
          </a:p>
          <a:p>
            <a:r>
              <a:rPr lang="en-US" smtClean="0">
                <a:latin typeface="Arial" charset="0"/>
                <a:cs typeface="Arial" charset="0"/>
              </a:rPr>
              <a:t>● The quantity of inventory on hand and its cost</a:t>
            </a:r>
          </a:p>
          <a:p>
            <a:endParaRPr lang="en-US" smtClean="0">
              <a:latin typeface="Arial" charset="0"/>
              <a:cs typeface="Arial" charset="0"/>
            </a:endParaRPr>
          </a:p>
          <a:p>
            <a:endParaRPr lang="en-US" smtClean="0">
              <a:latin typeface="Arial" charset="0"/>
              <a:cs typeface="Arial" charset="0"/>
            </a:endParaRPr>
          </a:p>
        </p:txBody>
      </p:sp>
    </p:spTree>
    <p:extLst>
      <p:ext uri="{BB962C8B-B14F-4D97-AF65-F5344CB8AC3E}">
        <p14:creationId xmlns:p14="http://schemas.microsoft.com/office/powerpoint/2010/main" val="1792941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bar code systems used by businesses today can streamline MANY formerly repetitive and labor-intensive processes related to inventory. These perpetual trackers of inventory not only record sales revenue and cost of goods sold, they also communicate with the company’s purchasing systems to automatically generate paper or electronic purchase orders to replenish inventory. These systems allow merchandisers to keep a lean inventory system, which helps reduce the cost of acquiring, storing, and insuring inventory.</a:t>
            </a: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97C929B-1F90-413A-90CB-A5B7F1016C41}" type="slidenum">
              <a:rPr lang="en-US">
                <a:latin typeface="Times New Roman" pitchFamily="18" charset="0"/>
              </a:rPr>
              <a:pPr/>
              <a:t>13</a:t>
            </a:fld>
            <a:endParaRPr lang="en-US">
              <a:latin typeface="Times New Roman" pitchFamily="18" charset="0"/>
            </a:endParaRPr>
          </a:p>
        </p:txBody>
      </p:sp>
    </p:spTree>
    <p:extLst>
      <p:ext uri="{BB962C8B-B14F-4D97-AF65-F5344CB8AC3E}">
        <p14:creationId xmlns:p14="http://schemas.microsoft.com/office/powerpoint/2010/main" val="368752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B50E754-138E-42BF-805F-589E59636563}" type="slidenum">
              <a:rPr lang="en-US">
                <a:latin typeface="Times New Roman" pitchFamily="18" charset="0"/>
              </a:rPr>
              <a:pPr/>
              <a:t>14</a:t>
            </a:fld>
            <a:endParaRPr lang="en-US">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second learning objective is to account for the purchase of inventory using a perpetual system.</a:t>
            </a:r>
          </a:p>
        </p:txBody>
      </p:sp>
    </p:spTree>
    <p:extLst>
      <p:ext uri="{BB962C8B-B14F-4D97-AF65-F5344CB8AC3E}">
        <p14:creationId xmlns:p14="http://schemas.microsoft.com/office/powerpoint/2010/main" val="86578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cycle of a merchandising entity begins with the purchase of inventory.  The inventory account is increased each time merchandise is purchased. The </a:t>
            </a:r>
            <a:r>
              <a:rPr lang="en-US" i="1" smtClean="0">
                <a:latin typeface="Arial" charset="0"/>
                <a:cs typeface="Arial" charset="0"/>
              </a:rPr>
              <a:t>invoice</a:t>
            </a:r>
            <a:r>
              <a:rPr lang="en-US" b="1" smtClean="0">
                <a:latin typeface="Arial" charset="0"/>
                <a:cs typeface="Arial" charset="0"/>
              </a:rPr>
              <a:t> </a:t>
            </a:r>
            <a:r>
              <a:rPr lang="en-US" smtClean="0">
                <a:latin typeface="Arial" charset="0"/>
                <a:cs typeface="Arial" charset="0"/>
              </a:rPr>
              <a:t>is the seller’s request for payment from the buyer. It indicates the quantity and cost of the items purchased.  The cost of inventory is also impacted by shipping costs, returned or purchased items, and discounts for early payment.</a:t>
            </a: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09EF4DE-AA6A-4328-9161-E49B52863B4C}" type="slidenum">
              <a:rPr lang="en-US">
                <a:latin typeface="Times New Roman" pitchFamily="18" charset="0"/>
              </a:rPr>
              <a:pPr/>
              <a:t>15</a:t>
            </a:fld>
            <a:endParaRPr lang="en-US">
              <a:latin typeface="Times New Roman" pitchFamily="18" charset="0"/>
            </a:endParaRPr>
          </a:p>
        </p:txBody>
      </p:sp>
    </p:spTree>
    <p:extLst>
      <p:ext uri="{BB962C8B-B14F-4D97-AF65-F5344CB8AC3E}">
        <p14:creationId xmlns:p14="http://schemas.microsoft.com/office/powerpoint/2010/main" val="260958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960AA59-AE74-4E97-A5CE-F007306BD7A6}" type="slidenum">
              <a:rPr lang="en-US">
                <a:latin typeface="Times New Roman" pitchFamily="18" charset="0"/>
              </a:rPr>
              <a:pPr/>
              <a:t>16</a:t>
            </a:fld>
            <a:endParaRPr lang="en-US">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entry to record the purchase of inventory on account includes a debit to Inventory and a credit to Accounts payable. If merchandise is purchased with cash, Cash would be credited. Supplies, equipment, and other assets are recorded in their own accounts.</a:t>
            </a:r>
          </a:p>
        </p:txBody>
      </p:sp>
    </p:spTree>
    <p:extLst>
      <p:ext uri="{BB962C8B-B14F-4D97-AF65-F5344CB8AC3E}">
        <p14:creationId xmlns:p14="http://schemas.microsoft.com/office/powerpoint/2010/main" val="1330006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BD89FDF-93F5-4C7E-9DA4-1BDE1A4F4FB5}" type="slidenum">
              <a:rPr lang="en-US">
                <a:latin typeface="Times New Roman" pitchFamily="18" charset="0"/>
              </a:rPr>
              <a:pPr/>
              <a:t>17</a:t>
            </a:fld>
            <a:endParaRPr lang="en-US">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Many businesses offer customers a discount for early payment. This is called a Purchase discount. Credit terms of “2% 10, NET 30 DAYS” mean that the buyer may deduct 2% from the total bill if the bill is paid within 10 days of the invoice date. Otherwise, the full amount—NET—is due within 30 days. These credit terms can also be expressed as “2/10, n/30.”</a:t>
            </a:r>
          </a:p>
          <a:p>
            <a:endParaRPr lang="en-US" smtClean="0">
              <a:latin typeface="Arial" charset="0"/>
              <a:cs typeface="Arial" charset="0"/>
            </a:endParaRPr>
          </a:p>
          <a:p>
            <a:r>
              <a:rPr lang="en-US" smtClean="0">
                <a:latin typeface="Arial" charset="0"/>
                <a:cs typeface="Arial" charset="0"/>
              </a:rPr>
              <a:t>Terms of “n/30” mean that no discount is offered and payment is due 30 days after the invoice date. Terms of </a:t>
            </a:r>
            <a:r>
              <a:rPr lang="en-US" i="1" smtClean="0">
                <a:latin typeface="Arial" charset="0"/>
                <a:cs typeface="Arial" charset="0"/>
              </a:rPr>
              <a:t>eom</a:t>
            </a:r>
            <a:r>
              <a:rPr lang="en-US" smtClean="0">
                <a:latin typeface="Arial" charset="0"/>
                <a:cs typeface="Arial" charset="0"/>
              </a:rPr>
              <a:t> mean that payment is due at the end of the current month.</a:t>
            </a:r>
          </a:p>
          <a:p>
            <a:endParaRPr lang="en-US" smtClean="0">
              <a:latin typeface="Arial" charset="0"/>
              <a:cs typeface="Arial" charset="0"/>
            </a:endParaRPr>
          </a:p>
        </p:txBody>
      </p:sp>
    </p:spTree>
    <p:extLst>
      <p:ext uri="{BB962C8B-B14F-4D97-AF65-F5344CB8AC3E}">
        <p14:creationId xmlns:p14="http://schemas.microsoft.com/office/powerpoint/2010/main" val="347863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6FAC117-A16D-4B9D-B14B-96A397A8642B}" type="slidenum">
              <a:rPr lang="en-US">
                <a:latin typeface="Times New Roman" pitchFamily="18" charset="0"/>
              </a:rPr>
              <a:pPr/>
              <a:t>18</a:t>
            </a:fld>
            <a:endParaRPr 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entry to record payment within the discount period, debit Accounts payable for the full amount of the invoice.  The discount is credited to Inventory because the discount for early payment decreases the actual cost paid for Inventory.  Cash is credited for the amount of the invoice less the discount. The net amount paid is the actual cost of the inventory; therefore, crediting inventory reduces the inventory account to its actual purchase cost.</a:t>
            </a:r>
          </a:p>
          <a:p>
            <a:endParaRPr lang="en-US" smtClean="0">
              <a:latin typeface="Arial" charset="0"/>
              <a:cs typeface="Arial" charset="0"/>
            </a:endParaRPr>
          </a:p>
          <a:p>
            <a:r>
              <a:rPr lang="en-US" smtClean="0">
                <a:latin typeface="Arial" charset="0"/>
                <a:cs typeface="Arial" charset="0"/>
              </a:rPr>
              <a:t>If payment is sent after the discount period, Credit cash for the full invoice amount, but do not reduce the inventory account. </a:t>
            </a:r>
          </a:p>
          <a:p>
            <a:endParaRPr lang="en-US" smtClean="0">
              <a:latin typeface="Arial" charset="0"/>
              <a:cs typeface="Arial" charset="0"/>
            </a:endParaRPr>
          </a:p>
        </p:txBody>
      </p:sp>
    </p:spTree>
    <p:extLst>
      <p:ext uri="{BB962C8B-B14F-4D97-AF65-F5344CB8AC3E}">
        <p14:creationId xmlns:p14="http://schemas.microsoft.com/office/powerpoint/2010/main" val="214408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CA90FF0-E530-4878-AFB2-FD640061CD61}" type="slidenum">
              <a:rPr lang="en-US">
                <a:latin typeface="Times New Roman" pitchFamily="18" charset="0"/>
              </a:rPr>
              <a:pPr/>
              <a:t>19</a:t>
            </a:fld>
            <a:endParaRPr lang="en-US">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Businesses allow customers to return merchandise that is defective, damaged, or otherwise unsuitable. This is called a purchase return. Alternately, the seller may deduct an allowance from the amount the buyer owes. Purchase allowances are granted to the purchaser as an incentive to keep goods that are not “as ordered.” Together, purchase returns and allowances decrease the buyer’s cost of the inventory. </a:t>
            </a:r>
          </a:p>
        </p:txBody>
      </p:sp>
    </p:spTree>
    <p:extLst>
      <p:ext uri="{BB962C8B-B14F-4D97-AF65-F5344CB8AC3E}">
        <p14:creationId xmlns:p14="http://schemas.microsoft.com/office/powerpoint/2010/main" val="322296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2B1961D-890C-4FAB-82F0-2064B4D6ACD5}" type="slidenum">
              <a:rPr lang="en-US">
                <a:latin typeface="Times New Roman" pitchFamily="18" charset="0"/>
              </a:rPr>
              <a:pPr/>
              <a:t>20</a:t>
            </a:fld>
            <a:endParaRPr lang="en-US">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entry to record a purchase return or allowance is a debit to Accounts payable and a credit to Inventory.  This is the opposite of the entry for a purchase.  This entry decreases both the payable and inventory.</a:t>
            </a:r>
          </a:p>
          <a:p>
            <a:endParaRPr lang="en-US" smtClean="0">
              <a:latin typeface="Arial" charset="0"/>
              <a:cs typeface="Arial" charset="0"/>
            </a:endParaRPr>
          </a:p>
          <a:p>
            <a:r>
              <a:rPr lang="en-US" smtClean="0">
                <a:latin typeface="Arial" charset="0"/>
                <a:cs typeface="Arial" charset="0"/>
              </a:rPr>
              <a:t>The exact same entry is made for a purchase allowance granted to the buyer from the seller (vendor). The only difference between a purchase return and a purchase allowance is that, in the case of the allowance, it keeps the inventory.</a:t>
            </a:r>
          </a:p>
        </p:txBody>
      </p:sp>
    </p:spTree>
    <p:extLst>
      <p:ext uri="{BB962C8B-B14F-4D97-AF65-F5344CB8AC3E}">
        <p14:creationId xmlns:p14="http://schemas.microsoft.com/office/powerpoint/2010/main" val="299799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368A1E9-BBA2-460D-B127-6B8EF4CB79DC}" type="slidenum">
              <a:rPr lang="en-US">
                <a:latin typeface="Times New Roman" pitchFamily="18" charset="0"/>
              </a:rPr>
              <a:pPr/>
              <a:t>3</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ln cap="flat"/>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Chapter 5 discusses merchandising operations.  </a:t>
            </a:r>
          </a:p>
        </p:txBody>
      </p:sp>
    </p:spTree>
    <p:extLst>
      <p:ext uri="{BB962C8B-B14F-4D97-AF65-F5344CB8AC3E}">
        <p14:creationId xmlns:p14="http://schemas.microsoft.com/office/powerpoint/2010/main" val="2302810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Someone must pay the transportation cost of shipping inventory from seller to buyer. The purchase agreement specifies FOB terms (free on board) to indicate who normally pays the freight.  FOB terms also determine when title to the goods transfers to the purchaser.</a:t>
            </a:r>
          </a:p>
          <a:p>
            <a:endParaRPr lang="en-US" smtClean="0">
              <a:latin typeface="Arial" charset="0"/>
              <a:cs typeface="Arial" charset="0"/>
            </a:endParaRPr>
          </a:p>
          <a:p>
            <a:r>
              <a:rPr lang="en-US" smtClean="0">
                <a:latin typeface="Arial" charset="0"/>
                <a:cs typeface="Arial" charset="0"/>
              </a:rPr>
              <a:t>FOB shipping point means the buyer takes ownership (title) to the goods at the shipping point.  The buyer also pays the freight.  FOB destination means the buyer takes ownership (title) at the delivery destination point.  In that case, the seller normally pays the freight.  </a:t>
            </a:r>
          </a:p>
          <a:p>
            <a:endParaRPr lang="en-US" smtClean="0">
              <a:latin typeface="Arial" charset="0"/>
              <a:cs typeface="Arial" charset="0"/>
            </a:endParaRPr>
          </a:p>
          <a:p>
            <a:r>
              <a:rPr lang="en-US" smtClean="0">
                <a:latin typeface="Arial" charset="0"/>
                <a:cs typeface="Arial" charset="0"/>
              </a:rPr>
              <a:t>Freight costs are either freight in or freight out. Freight in is the transportation cost to ship goods IN the warehouse; thus, it is freight on purchased goods. Because paying the freight is a cost that must be paid to acquire the inventory, freight in becomes part of the cost of inventory. Freight out  is the transportation cost to ship goods OUT of the warehouse; thus, it is freight on goods sold.  This is an expense to the seller.</a:t>
            </a: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B6DCE41-E50E-47B3-981E-D67CCCE5C3BF}" type="slidenum">
              <a:rPr lang="en-US">
                <a:latin typeface="Times New Roman" pitchFamily="18" charset="0"/>
              </a:rPr>
              <a:pPr/>
              <a:t>21</a:t>
            </a:fld>
            <a:endParaRPr lang="en-US">
              <a:latin typeface="Times New Roman" pitchFamily="18" charset="0"/>
            </a:endParaRPr>
          </a:p>
        </p:txBody>
      </p:sp>
    </p:spTree>
    <p:extLst>
      <p:ext uri="{BB962C8B-B14F-4D97-AF65-F5344CB8AC3E}">
        <p14:creationId xmlns:p14="http://schemas.microsoft.com/office/powerpoint/2010/main" val="1764335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4B8A2CD-871D-4DA4-A015-8D3F5852B54D}" type="slidenum">
              <a:rPr lang="en-US">
                <a:latin typeface="Times New Roman" pitchFamily="18" charset="0"/>
              </a:rPr>
              <a:pPr/>
              <a:t>22</a:t>
            </a:fld>
            <a:endParaRPr lang="en-US">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This diagram provides a visual of FOB shipping point.   </a:t>
            </a:r>
          </a:p>
        </p:txBody>
      </p:sp>
    </p:spTree>
    <p:extLst>
      <p:ext uri="{BB962C8B-B14F-4D97-AF65-F5344CB8AC3E}">
        <p14:creationId xmlns:p14="http://schemas.microsoft.com/office/powerpoint/2010/main" val="1836549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FOB destination means the buyer takes ownership (title) to the goods at the delivery destination point. In this case, the seller (owner of the goods while in transit) usually pays the freight. Delivery expense is an operating expense and is debited to the Delivery expense account. Operating expenses</a:t>
            </a:r>
            <a:r>
              <a:rPr lang="en-US" b="1" smtClean="0">
                <a:latin typeface="Arial" charset="0"/>
                <a:cs typeface="Arial" charset="0"/>
              </a:rPr>
              <a:t> </a:t>
            </a:r>
            <a:r>
              <a:rPr lang="en-US" smtClean="0">
                <a:latin typeface="Arial" charset="0"/>
                <a:cs typeface="Arial" charset="0"/>
              </a:rPr>
              <a:t>are expenses (other than Cost of goods sold) that occur in the entity’s major line of business.</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974BC5E-647A-49DE-B326-A98F10C48A32}" type="slidenum">
              <a:rPr lang="en-US">
                <a:latin typeface="Times New Roman" pitchFamily="18" charset="0"/>
              </a:rPr>
              <a:pPr/>
              <a:t>23</a:t>
            </a:fld>
            <a:endParaRPr lang="en-US">
              <a:latin typeface="Times New Roman" pitchFamily="18" charset="0"/>
            </a:endParaRPr>
          </a:p>
        </p:txBody>
      </p:sp>
    </p:spTree>
    <p:extLst>
      <p:ext uri="{BB962C8B-B14F-4D97-AF65-F5344CB8AC3E}">
        <p14:creationId xmlns:p14="http://schemas.microsoft.com/office/powerpoint/2010/main" val="427506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40D433-FEE2-4A35-ABAB-3E7AAADF3891}" type="slidenum">
              <a:rPr lang="en-US">
                <a:latin typeface="Times New Roman" pitchFamily="18" charset="0"/>
              </a:rPr>
              <a:pPr/>
              <a:t>24</a:t>
            </a:fld>
            <a:endParaRPr lang="en-US">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This diagram provides a visual of FOB destination.</a:t>
            </a:r>
          </a:p>
        </p:txBody>
      </p:sp>
    </p:spTree>
    <p:extLst>
      <p:ext uri="{BB962C8B-B14F-4D97-AF65-F5344CB8AC3E}">
        <p14:creationId xmlns:p14="http://schemas.microsoft.com/office/powerpoint/2010/main" val="323819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Discounts are computed only on the merchandise purchased from the seller. Discounts are not computed on the transportation costs, because there is no discount on freight.</a:t>
            </a: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9ABB9DB-DDAE-4DD7-BDDB-7BAB7BFCB5E3}" type="slidenum">
              <a:rPr lang="en-US">
                <a:latin typeface="Times New Roman" pitchFamily="18" charset="0"/>
              </a:rPr>
              <a:pPr/>
              <a:t>25</a:t>
            </a:fld>
            <a:endParaRPr lang="en-US">
              <a:latin typeface="Times New Roman" pitchFamily="18" charset="0"/>
            </a:endParaRPr>
          </a:p>
        </p:txBody>
      </p:sp>
    </p:spTree>
    <p:extLst>
      <p:ext uri="{BB962C8B-B14F-4D97-AF65-F5344CB8AC3E}">
        <p14:creationId xmlns:p14="http://schemas.microsoft.com/office/powerpoint/2010/main" val="89606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Short Exercise 5-4 reviews purchase transactions in a perpetual inventory system.</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BE8157C-56AF-412A-841E-A551C96605C8}" type="slidenum">
              <a:rPr lang="en-US">
                <a:latin typeface="Times New Roman" pitchFamily="18" charset="0"/>
              </a:rPr>
              <a:pPr/>
              <a:t>26</a:t>
            </a:fld>
            <a:endParaRPr lang="en-US">
              <a:latin typeface="Times New Roman" pitchFamily="18" charset="0"/>
            </a:endParaRPr>
          </a:p>
        </p:txBody>
      </p:sp>
    </p:spTree>
    <p:extLst>
      <p:ext uri="{BB962C8B-B14F-4D97-AF65-F5344CB8AC3E}">
        <p14:creationId xmlns:p14="http://schemas.microsoft.com/office/powerpoint/2010/main" val="4007677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Short Exercise 5-3 continues with journalizing the purchase transactions from the previous slide. </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92D0F50-9085-4F9E-9D11-57A8C12D8227}" type="slidenum">
              <a:rPr lang="en-US">
                <a:latin typeface="Times New Roman" pitchFamily="18" charset="0"/>
              </a:rPr>
              <a:pPr/>
              <a:t>27</a:t>
            </a:fld>
            <a:endParaRPr lang="en-US">
              <a:latin typeface="Times New Roman" pitchFamily="18" charset="0"/>
            </a:endParaRPr>
          </a:p>
        </p:txBody>
      </p:sp>
    </p:spTree>
    <p:extLst>
      <p:ext uri="{BB962C8B-B14F-4D97-AF65-F5344CB8AC3E}">
        <p14:creationId xmlns:p14="http://schemas.microsoft.com/office/powerpoint/2010/main" val="2097211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on this slide. </a:t>
            </a: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643D00C-9A5C-4D40-A120-B57B49E300AE}" type="slidenum">
              <a:rPr lang="en-US">
                <a:latin typeface="Times New Roman" pitchFamily="18" charset="0"/>
              </a:rPr>
              <a:pPr/>
              <a:t>28</a:t>
            </a:fld>
            <a:endParaRPr lang="en-US">
              <a:latin typeface="Times New Roman" pitchFamily="18" charset="0"/>
            </a:endParaRPr>
          </a:p>
        </p:txBody>
      </p:sp>
    </p:spTree>
    <p:extLst>
      <p:ext uri="{BB962C8B-B14F-4D97-AF65-F5344CB8AC3E}">
        <p14:creationId xmlns:p14="http://schemas.microsoft.com/office/powerpoint/2010/main" val="3763364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86E81B6-230B-4F65-92AE-421E586E0148}" type="slidenum">
              <a:rPr lang="en-US">
                <a:latin typeface="Times New Roman" pitchFamily="18" charset="0"/>
              </a:rPr>
              <a:pPr/>
              <a:t>29</a:t>
            </a:fld>
            <a:endParaRPr lang="en-US">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third learning objective is to account for the sale of inventory using a perpetual system.</a:t>
            </a:r>
          </a:p>
        </p:txBody>
      </p:sp>
    </p:spTree>
    <p:extLst>
      <p:ext uri="{BB962C8B-B14F-4D97-AF65-F5344CB8AC3E}">
        <p14:creationId xmlns:p14="http://schemas.microsoft.com/office/powerpoint/2010/main" val="982691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2725382-D450-42D9-84CB-C90165E527EE}" type="slidenum">
              <a:rPr lang="en-US">
                <a:latin typeface="Times New Roman" pitchFamily="18" charset="0"/>
              </a:rPr>
              <a:pPr/>
              <a:t>30</a:t>
            </a:fld>
            <a:endParaRPr lang="en-US">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After a company buys inventory, the next step is to sell the goods. The amount a business earns from selling merchandise inventory is called Sales revenue (often abbreviated as Sales). A sale also creates an expense, Cost of goods sold, as the seller gives up the asset, Inventory. Cost of goods sold is the cost of inventory that has been sold to customers. Cost of goods sold (often abbreviated as Cost of sales) is the merchandiser’s major expense.</a:t>
            </a:r>
          </a:p>
          <a:p>
            <a:endParaRPr lang="en-US" smtClean="0">
              <a:latin typeface="Arial" charset="0"/>
              <a:cs typeface="Arial" charset="0"/>
            </a:endParaRPr>
          </a:p>
        </p:txBody>
      </p:sp>
    </p:spTree>
    <p:extLst>
      <p:ext uri="{BB962C8B-B14F-4D97-AF65-F5344CB8AC3E}">
        <p14:creationId xmlns:p14="http://schemas.microsoft.com/office/powerpoint/2010/main" val="420875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93700" y="692150"/>
            <a:ext cx="6070600" cy="34163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latin typeface="Arial" charset="0"/>
                <a:cs typeface="Arial" charset="0"/>
              </a:rPr>
              <a:t>The objectives for this chapter include to:</a:t>
            </a:r>
          </a:p>
          <a:p>
            <a:pPr eaLnBrk="1" fontAlgn="t" hangingPunct="1"/>
            <a:r>
              <a:rPr lang="en-US" smtClean="0">
                <a:latin typeface="Arial" charset="0"/>
                <a:cs typeface="Arial" charset="0"/>
              </a:rPr>
              <a:t>1. Describe and illustrate merchandising operations and the two types of inventory systems.</a:t>
            </a:r>
          </a:p>
          <a:p>
            <a:pPr eaLnBrk="1" fontAlgn="t" hangingPunct="1"/>
            <a:r>
              <a:rPr lang="en-US" smtClean="0">
                <a:latin typeface="Arial" charset="0"/>
                <a:cs typeface="Arial" charset="0"/>
              </a:rPr>
              <a:t>2. Account for the purchase of inventory using a perpetual system.</a:t>
            </a:r>
          </a:p>
          <a:p>
            <a:pPr eaLnBrk="1" fontAlgn="t" hangingPunct="1"/>
            <a:r>
              <a:rPr lang="en-US" smtClean="0">
                <a:latin typeface="Arial" charset="0"/>
                <a:cs typeface="Arial" charset="0"/>
              </a:rPr>
              <a:t>3. Account for the sale of inventory using a perpetual system.</a:t>
            </a:r>
          </a:p>
          <a:p>
            <a:pPr eaLnBrk="1" fontAlgn="t" hangingPunct="1"/>
            <a:r>
              <a:rPr lang="en-US" smtClean="0">
                <a:latin typeface="Arial" charset="0"/>
                <a:cs typeface="Arial" charset="0"/>
              </a:rPr>
              <a:t>4. Adjust and close the accounts of a merchandising business.</a:t>
            </a:r>
          </a:p>
          <a:p>
            <a:endParaRPr lang="en-US" smtClean="0">
              <a:latin typeface="Arial" charset="0"/>
              <a:cs typeface="Arial" charset="0"/>
            </a:endParaRPr>
          </a:p>
        </p:txBody>
      </p:sp>
    </p:spTree>
    <p:extLst>
      <p:ext uri="{BB962C8B-B14F-4D97-AF65-F5344CB8AC3E}">
        <p14:creationId xmlns:p14="http://schemas.microsoft.com/office/powerpoint/2010/main" val="3344862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2120AE9-21EB-4530-A54F-9A3AC5E05458}" type="slidenum">
              <a:rPr lang="en-US">
                <a:latin typeface="Times New Roman" pitchFamily="18" charset="0"/>
              </a:rPr>
              <a:pPr/>
              <a:t>31</a:t>
            </a:fld>
            <a:endParaRPr lang="en-US">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To record sales of merchandise, two entries are needed.  The first records the Sales revenue.  If the sale is on account, Accounts receivable is debited.  If it is for cash, Cash is debited.  In either case, Sales revenue is credited.  The second entry records the cost of merchandise by debiting Cost of goods sold.  Since inventory is leaving the company, the  Inventory account is credited.</a:t>
            </a:r>
          </a:p>
        </p:txBody>
      </p:sp>
    </p:spTree>
    <p:extLst>
      <p:ext uri="{BB962C8B-B14F-4D97-AF65-F5344CB8AC3E}">
        <p14:creationId xmlns:p14="http://schemas.microsoft.com/office/powerpoint/2010/main" val="3916941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D5E995A-4A50-4353-BB96-3B0099851D1C}" type="slidenum">
              <a:rPr lang="en-US">
                <a:latin typeface="Times New Roman" pitchFamily="18" charset="0"/>
              </a:rPr>
              <a:pPr/>
              <a:t>32</a:t>
            </a:fld>
            <a:endParaRPr 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After making a sale on account, a company may experience a sales return where a customer returns goods or refuses services, or a sales allowance where the company may grant a sales allowance to entice the customer to accept non-standard goods.  This allowance will reduce the cash to be collected from the customer. Both sales returns and allowances are debited to one account.  This account is a contra revenue account with a normal debit balance. </a:t>
            </a:r>
          </a:p>
          <a:p>
            <a:endParaRPr lang="en-US" smtClean="0">
              <a:latin typeface="Arial" charset="0"/>
              <a:cs typeface="Arial" charset="0"/>
            </a:endParaRPr>
          </a:p>
        </p:txBody>
      </p:sp>
    </p:spTree>
    <p:extLst>
      <p:ext uri="{BB962C8B-B14F-4D97-AF65-F5344CB8AC3E}">
        <p14:creationId xmlns:p14="http://schemas.microsoft.com/office/powerpoint/2010/main" val="3409856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23022B9-550A-4C96-8B7E-1A00DEBC12AD}" type="slidenum">
              <a:rPr lang="en-US">
                <a:latin typeface="Times New Roman" pitchFamily="18" charset="0"/>
              </a:rPr>
              <a:pPr/>
              <a:t>33</a:t>
            </a:fld>
            <a:endParaRPr lang="en-US">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If a customer returns an item or is granted an allowance, Sales returns and allowance is debited.  The customer’s account receivable is reduced.  If the transaction is a sales return, that is, the merchandise is physically returned to the company, a second entry is needed.  The Inventory account is debited and Cost of goods sold is credited.  If the transaction is a sales allowance, only the first entry is needed.</a:t>
            </a:r>
          </a:p>
        </p:txBody>
      </p:sp>
    </p:spTree>
    <p:extLst>
      <p:ext uri="{BB962C8B-B14F-4D97-AF65-F5344CB8AC3E}">
        <p14:creationId xmlns:p14="http://schemas.microsoft.com/office/powerpoint/2010/main" val="2877873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7C7313B-4B48-404A-A145-CFDDBB504516}" type="slidenum">
              <a:rPr lang="en-US">
                <a:latin typeface="Times New Roman" pitchFamily="18" charset="0"/>
              </a:rPr>
              <a:pPr/>
              <a:t>34</a:t>
            </a:fld>
            <a:endParaRPr lang="en-US">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With a sales discount, if the customer pays within the discount period—under terms such as 2/10, n/30—the seller collects the discounted amount.  If a company offers discount terms and the customer pays within the discount period, Sales discount is debited for the amount of the discount.  Accounts receivable is credited for the full customer balance (less any returns).  Cash is debited for the actual amount received (difference between the receivable and the discount).</a:t>
            </a:r>
          </a:p>
        </p:txBody>
      </p:sp>
    </p:spTree>
    <p:extLst>
      <p:ext uri="{BB962C8B-B14F-4D97-AF65-F5344CB8AC3E}">
        <p14:creationId xmlns:p14="http://schemas.microsoft.com/office/powerpoint/2010/main" val="105843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Companies maintain separate accounts for Sales discounts and Sales returns and allowances so they can track these items separately. Net Sales revenue is calculated as:</a:t>
            </a:r>
          </a:p>
          <a:p>
            <a:r>
              <a:rPr lang="en-US" smtClean="0">
                <a:latin typeface="Arial" charset="0"/>
                <a:cs typeface="Arial" charset="0"/>
              </a:rPr>
              <a:t>	Sales made to customers – Sales returned by customers (or allowances granted to customers) – Discounts given to customers who 	paid early = Net sales.</a:t>
            </a:r>
          </a:p>
          <a:p>
            <a:endParaRPr lang="en-US" smtClean="0">
              <a:latin typeface="Arial" charset="0"/>
              <a:cs typeface="Arial" charset="0"/>
            </a:endParaRPr>
          </a:p>
          <a:p>
            <a:r>
              <a:rPr lang="en-US" smtClean="0">
                <a:latin typeface="Arial" charset="0"/>
                <a:cs typeface="Arial" charset="0"/>
              </a:rPr>
              <a:t>Notice that all selling transactions utilize accounts beginning with “S,” such as Sales revenue, Sales returns and allowances, and Sales discounts.</a:t>
            </a: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0E12EEB-6CE1-4C27-876E-FDD31C4A7F52}" type="slidenum">
              <a:rPr lang="en-US">
                <a:latin typeface="Times New Roman" pitchFamily="18" charset="0"/>
              </a:rPr>
              <a:pPr/>
              <a:t>35</a:t>
            </a:fld>
            <a:endParaRPr lang="en-US">
              <a:latin typeface="Times New Roman" pitchFamily="18" charset="0"/>
            </a:endParaRPr>
          </a:p>
        </p:txBody>
      </p:sp>
    </p:spTree>
    <p:extLst>
      <p:ext uri="{BB962C8B-B14F-4D97-AF65-F5344CB8AC3E}">
        <p14:creationId xmlns:p14="http://schemas.microsoft.com/office/powerpoint/2010/main" val="703407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Net sales, cost of goods sold, and gross profit are key elements of profitability. Net sales revenue minus cost of goods sold is called gross profit, or gross margin.  You could also think of gross profit as the mark-up on the inventory; it is the extra amount the company received from the customer over what the company paid to the vendor. The gross profit must cover the company’s operating expenses for the company to survive. Gross profit, along with net income, is a measure of business success. A sufficiently high gross profit is vital to a merchandiser.</a:t>
            </a:r>
          </a:p>
          <a:p>
            <a:endParaRPr lang="en-US" smtClean="0">
              <a:latin typeface="Arial" charset="0"/>
              <a:cs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912553A-AA35-405A-A25B-5291F065A0AE}" type="slidenum">
              <a:rPr lang="en-US">
                <a:latin typeface="Times New Roman" pitchFamily="18" charset="0"/>
              </a:rPr>
              <a:pPr/>
              <a:t>36</a:t>
            </a:fld>
            <a:endParaRPr lang="en-US">
              <a:latin typeface="Times New Roman" pitchFamily="18" charset="0"/>
            </a:endParaRPr>
          </a:p>
        </p:txBody>
      </p:sp>
    </p:spTree>
    <p:extLst>
      <p:ext uri="{BB962C8B-B14F-4D97-AF65-F5344CB8AC3E}">
        <p14:creationId xmlns:p14="http://schemas.microsoft.com/office/powerpoint/2010/main" val="96199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Short Exercise 5-6 is an example of journalizing sales transactions in a perpetual inventory system. </a:t>
            </a: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4C36001-BD11-451C-9D34-22FDD862F3A9}" type="slidenum">
              <a:rPr lang="en-US">
                <a:latin typeface="Times New Roman" pitchFamily="18" charset="0"/>
              </a:rPr>
              <a:pPr/>
              <a:t>37</a:t>
            </a:fld>
            <a:endParaRPr lang="en-US">
              <a:latin typeface="Times New Roman" pitchFamily="18" charset="0"/>
            </a:endParaRPr>
          </a:p>
        </p:txBody>
      </p:sp>
    </p:spTree>
    <p:extLst>
      <p:ext uri="{BB962C8B-B14F-4D97-AF65-F5344CB8AC3E}">
        <p14:creationId xmlns:p14="http://schemas.microsoft.com/office/powerpoint/2010/main" val="259873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on this slide.  </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84899E0-C02E-45F9-AE63-6140C1461813}" type="slidenum">
              <a:rPr lang="en-US">
                <a:latin typeface="Times New Roman" pitchFamily="18" charset="0"/>
              </a:rPr>
              <a:pPr/>
              <a:t>38</a:t>
            </a:fld>
            <a:endParaRPr lang="en-US">
              <a:latin typeface="Times New Roman" pitchFamily="18" charset="0"/>
            </a:endParaRPr>
          </a:p>
        </p:txBody>
      </p:sp>
    </p:spTree>
    <p:extLst>
      <p:ext uri="{BB962C8B-B14F-4D97-AF65-F5344CB8AC3E}">
        <p14:creationId xmlns:p14="http://schemas.microsoft.com/office/powerpoint/2010/main" val="3408076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on this slide. </a:t>
            </a: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0EE5142-E503-43B3-876E-DF93C2931E52}" type="slidenum">
              <a:rPr lang="en-US">
                <a:latin typeface="Times New Roman" pitchFamily="18" charset="0"/>
              </a:rPr>
              <a:pPr/>
              <a:t>39</a:t>
            </a:fld>
            <a:endParaRPr lang="en-US">
              <a:latin typeface="Times New Roman" pitchFamily="18" charset="0"/>
            </a:endParaRPr>
          </a:p>
        </p:txBody>
      </p:sp>
    </p:spTree>
    <p:extLst>
      <p:ext uri="{BB962C8B-B14F-4D97-AF65-F5344CB8AC3E}">
        <p14:creationId xmlns:p14="http://schemas.microsoft.com/office/powerpoint/2010/main" val="3234766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3F82D0F-6C59-4A0C-B547-59BFB80EB32E}" type="slidenum">
              <a:rPr lang="en-US">
                <a:latin typeface="Times New Roman" pitchFamily="18" charset="0"/>
              </a:rPr>
              <a:pPr/>
              <a:t>40</a:t>
            </a:fld>
            <a:endParaRPr lang="en-US">
              <a:latin typeface="Times New Roman" pitchFamily="18" charset="0"/>
            </a:endParaRPr>
          </a:p>
        </p:txBody>
      </p:sp>
    </p:spTree>
    <p:extLst>
      <p:ext uri="{BB962C8B-B14F-4D97-AF65-F5344CB8AC3E}">
        <p14:creationId xmlns:p14="http://schemas.microsoft.com/office/powerpoint/2010/main" val="411469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93700" y="692150"/>
            <a:ext cx="6070600" cy="34163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latin typeface="Arial" charset="0"/>
                <a:cs typeface="Arial" charset="0"/>
              </a:rPr>
              <a:t>Additional objectives include to:</a:t>
            </a:r>
          </a:p>
          <a:p>
            <a:pPr eaLnBrk="1" fontAlgn="t" hangingPunct="1"/>
            <a:r>
              <a:rPr lang="en-US" smtClean="0">
                <a:latin typeface="Arial" charset="0"/>
                <a:cs typeface="Arial" charset="0"/>
              </a:rPr>
              <a:t>5. Prepare a merchandiser’s financial statements.</a:t>
            </a:r>
          </a:p>
          <a:p>
            <a:pPr eaLnBrk="1" fontAlgn="t" hangingPunct="1"/>
            <a:r>
              <a:rPr lang="en-US" smtClean="0">
                <a:latin typeface="Arial" charset="0"/>
                <a:cs typeface="Arial" charset="0"/>
              </a:rPr>
              <a:t>6.Use gross profit percentage, inventory turnover, and days in inventory to evaluate a business.</a:t>
            </a:r>
          </a:p>
          <a:p>
            <a:pPr eaLnBrk="1" fontAlgn="t" hangingPunct="1"/>
            <a:r>
              <a:rPr lang="en-US" smtClean="0">
                <a:latin typeface="Arial" charset="0"/>
                <a:cs typeface="Arial" charset="0"/>
              </a:rPr>
              <a:t>7. Account for the sale of inventory using a periodic system (Appendix 5A).</a:t>
            </a:r>
          </a:p>
          <a:p>
            <a:pPr eaLnBrk="1" fontAlgn="t" hangingPunct="1"/>
            <a:r>
              <a:rPr lang="en-US" smtClean="0">
                <a:latin typeface="Arial" charset="0"/>
                <a:cs typeface="Arial" charset="0"/>
              </a:rPr>
              <a:t>8. Prepare worksheets for a merchandiser (see Appendix 5B, located at myaccountinglab.com).</a:t>
            </a:r>
          </a:p>
        </p:txBody>
      </p:sp>
    </p:spTree>
    <p:extLst>
      <p:ext uri="{BB962C8B-B14F-4D97-AF65-F5344CB8AC3E}">
        <p14:creationId xmlns:p14="http://schemas.microsoft.com/office/powerpoint/2010/main" val="4143901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Short Exercise 5-7 reviews how to calculate sales and gross profit in a perpetual inventory system. </a:t>
            </a: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D81A4F4-C653-4384-A8A0-7C74339B5171}" type="slidenum">
              <a:rPr lang="en-US">
                <a:latin typeface="Times New Roman" pitchFamily="18" charset="0"/>
              </a:rPr>
              <a:pPr/>
              <a:t>41</a:t>
            </a:fld>
            <a:endParaRPr lang="en-US">
              <a:latin typeface="Times New Roman" pitchFamily="18" charset="0"/>
            </a:endParaRPr>
          </a:p>
        </p:txBody>
      </p:sp>
    </p:spTree>
    <p:extLst>
      <p:ext uri="{BB962C8B-B14F-4D97-AF65-F5344CB8AC3E}">
        <p14:creationId xmlns:p14="http://schemas.microsoft.com/office/powerpoint/2010/main" val="913987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DCC25D0-68B6-4C3B-8F1B-10078C5D4803}" type="slidenum">
              <a:rPr lang="en-US">
                <a:latin typeface="Times New Roman" pitchFamily="18" charset="0"/>
              </a:rPr>
              <a:pPr/>
              <a:t>42</a:t>
            </a:fld>
            <a:endParaRPr lang="en-US">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fourth learning objective is to adjust and close the accounts of a merchandising business.</a:t>
            </a:r>
          </a:p>
        </p:txBody>
      </p:sp>
    </p:spTree>
    <p:extLst>
      <p:ext uri="{BB962C8B-B14F-4D97-AF65-F5344CB8AC3E}">
        <p14:creationId xmlns:p14="http://schemas.microsoft.com/office/powerpoint/2010/main" val="38733089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93AC0A6-A772-4EED-882C-5CECF0ED9963}" type="slidenum">
              <a:rPr lang="en-US">
                <a:latin typeface="Times New Roman" pitchFamily="18" charset="0"/>
              </a:rPr>
              <a:pPr/>
              <a:t>43</a:t>
            </a:fld>
            <a:endParaRPr lang="en-US">
              <a:latin typeface="Times New Roman" pitchFamily="18" charset="0"/>
            </a:endParaRPr>
          </a:p>
        </p:txBody>
      </p:sp>
      <p:sp>
        <p:nvSpPr>
          <p:cNvPr id="133123" name="Rectangle 2"/>
          <p:cNvSpPr>
            <a:spLocks noGrp="1" noRot="1" noChangeAspect="1" noChangeArrowheads="1" noTextEdit="1"/>
          </p:cNvSpPr>
          <p:nvPr>
            <p:ph type="sldImg"/>
          </p:nvPr>
        </p:nvSpPr>
        <p:spPr>
          <a:ln cap="flat"/>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Inventory account should stay current at all times in a perpetual inventory system. However, the actual amount of inventory on hand may differ from what the books show. Theft, damage, and errors occur. For this reason, businesses take a physical count of inventory </a:t>
            </a:r>
            <a:r>
              <a:rPr lang="en-US" i="1" smtClean="0">
                <a:latin typeface="Arial" charset="0"/>
                <a:cs typeface="Arial" charset="0"/>
              </a:rPr>
              <a:t>at least </a:t>
            </a:r>
            <a:r>
              <a:rPr lang="en-US" smtClean="0">
                <a:latin typeface="Arial" charset="0"/>
                <a:cs typeface="Arial" charset="0"/>
              </a:rPr>
              <a:t>once a year. The most common time to count inventory is at the end of the fiscal year. The business then adjusts the Inventory account based on the physical count. The entry to record the difference between the physical count of inventory and the amount in the account records includes a debit to Cost of goods sold and a credit to Inventory.</a:t>
            </a:r>
          </a:p>
          <a:p>
            <a:endParaRPr lang="en-US" smtClean="0">
              <a:latin typeface="Arial" charset="0"/>
              <a:cs typeface="Arial" charset="0"/>
            </a:endParaRPr>
          </a:p>
        </p:txBody>
      </p:sp>
    </p:spTree>
    <p:extLst>
      <p:ext uri="{BB962C8B-B14F-4D97-AF65-F5344CB8AC3E}">
        <p14:creationId xmlns:p14="http://schemas.microsoft.com/office/powerpoint/2010/main" val="2658045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393700" y="692150"/>
            <a:ext cx="6070600" cy="3416300"/>
          </a:xfrm>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Remember, closing means to zero out all accounts that aren’t on the balance sheet. The four-step closing process for a merchandising company is to:</a:t>
            </a:r>
          </a:p>
          <a:p>
            <a:r>
              <a:rPr lang="en-US" smtClean="0">
                <a:latin typeface="Arial" charset="0"/>
                <a:cs typeface="Arial" charset="0"/>
              </a:rPr>
              <a:t>1. Step 1 is to make the revenue accounts equal zero via the Income summary account. This closing entry transfers total revenues to the </a:t>
            </a:r>
            <a:r>
              <a:rPr lang="en-US" i="1" smtClean="0">
                <a:latin typeface="Arial" charset="0"/>
                <a:cs typeface="Arial" charset="0"/>
              </a:rPr>
              <a:t>credit</a:t>
            </a:r>
            <a:r>
              <a:rPr lang="en-US" smtClean="0">
                <a:latin typeface="Arial" charset="0"/>
                <a:cs typeface="Arial" charset="0"/>
              </a:rPr>
              <a:t> side of Income summary, $62,500.</a:t>
            </a:r>
          </a:p>
          <a:p>
            <a:r>
              <a:rPr lang="en-US" smtClean="0">
                <a:latin typeface="Arial" charset="0"/>
                <a:cs typeface="Arial" charset="0"/>
              </a:rPr>
              <a:t>2. Step 2 makes expense accounts and contra revenues equal zero via the Income summary account.  This closing entry transfers total expenses and contra revenues (debit balance accounts) to the </a:t>
            </a:r>
            <a:r>
              <a:rPr lang="en-US" i="1" smtClean="0">
                <a:latin typeface="Arial" charset="0"/>
                <a:cs typeface="Arial" charset="0"/>
              </a:rPr>
              <a:t>debit</a:t>
            </a:r>
            <a:r>
              <a:rPr lang="en-US" smtClean="0">
                <a:latin typeface="Arial" charset="0"/>
                <a:cs typeface="Arial" charset="0"/>
              </a:rPr>
              <a:t> side of Income summary, $32,900.</a:t>
            </a:r>
          </a:p>
        </p:txBody>
      </p:sp>
    </p:spTree>
    <p:extLst>
      <p:ext uri="{BB962C8B-B14F-4D97-AF65-F5344CB8AC3E}">
        <p14:creationId xmlns:p14="http://schemas.microsoft.com/office/powerpoint/2010/main" val="3394191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xfrm>
            <a:off x="393700" y="692150"/>
            <a:ext cx="6070600" cy="3416300"/>
          </a:xfrm>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3.  In Step 3, make the Income summary account equal zero via the Retained earnings account.  This closing entry transfers net income (or net loss) to Retained earnings.  </a:t>
            </a:r>
          </a:p>
          <a:p>
            <a:r>
              <a:rPr lang="en-US" smtClean="0">
                <a:latin typeface="Arial" charset="0"/>
                <a:cs typeface="Arial" charset="0"/>
              </a:rPr>
              <a:t>4.  In Step 4, make the Dividends account equal zero via the Retained earnings account. This entry transfers the dividends to the </a:t>
            </a:r>
            <a:r>
              <a:rPr lang="en-US" i="1" smtClean="0">
                <a:latin typeface="Arial" charset="0"/>
                <a:cs typeface="Arial" charset="0"/>
              </a:rPr>
              <a:t>debit</a:t>
            </a:r>
            <a:r>
              <a:rPr lang="en-US" smtClean="0">
                <a:latin typeface="Arial" charset="0"/>
                <a:cs typeface="Arial" charset="0"/>
              </a:rPr>
              <a:t> side of Retained earnings.</a:t>
            </a:r>
          </a:p>
        </p:txBody>
      </p:sp>
    </p:spTree>
    <p:extLst>
      <p:ext uri="{BB962C8B-B14F-4D97-AF65-F5344CB8AC3E}">
        <p14:creationId xmlns:p14="http://schemas.microsoft.com/office/powerpoint/2010/main" val="19177707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Short Exercise 5-8 focuses on adjusting inventory for shrinkage. </a:t>
            </a: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B25596B-1FAC-43D8-95CD-23EA0E32DD18}" type="slidenum">
              <a:rPr lang="en-US">
                <a:latin typeface="Times New Roman" pitchFamily="18" charset="0"/>
              </a:rPr>
              <a:pPr/>
              <a:t>46</a:t>
            </a:fld>
            <a:endParaRPr lang="en-US">
              <a:latin typeface="Times New Roman" pitchFamily="18" charset="0"/>
            </a:endParaRPr>
          </a:p>
        </p:txBody>
      </p:sp>
    </p:spTree>
    <p:extLst>
      <p:ext uri="{BB962C8B-B14F-4D97-AF65-F5344CB8AC3E}">
        <p14:creationId xmlns:p14="http://schemas.microsoft.com/office/powerpoint/2010/main" val="3756749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In Short Exercise 5-9, we journalize closing entries for a company using the perpetual inventory system. </a:t>
            </a: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00FA72E-9DD0-49D5-A5AA-AE229EE85304}" type="slidenum">
              <a:rPr lang="en-US">
                <a:latin typeface="Times New Roman" pitchFamily="18" charset="0"/>
              </a:rPr>
              <a:pPr/>
              <a:t>47</a:t>
            </a:fld>
            <a:endParaRPr lang="en-US">
              <a:latin typeface="Times New Roman" pitchFamily="18" charset="0"/>
            </a:endParaRPr>
          </a:p>
        </p:txBody>
      </p:sp>
    </p:spTree>
    <p:extLst>
      <p:ext uri="{BB962C8B-B14F-4D97-AF65-F5344CB8AC3E}">
        <p14:creationId xmlns:p14="http://schemas.microsoft.com/office/powerpoint/2010/main" val="29780192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on this slide. </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041FBA7-3B58-40BE-BD75-1EE8A65E8206}" type="slidenum">
              <a:rPr lang="en-US">
                <a:latin typeface="Times New Roman" pitchFamily="18" charset="0"/>
              </a:rPr>
              <a:pPr/>
              <a:t>48</a:t>
            </a:fld>
            <a:endParaRPr lang="en-US">
              <a:latin typeface="Times New Roman" pitchFamily="18" charset="0"/>
            </a:endParaRPr>
          </a:p>
        </p:txBody>
      </p:sp>
    </p:spTree>
    <p:extLst>
      <p:ext uri="{BB962C8B-B14F-4D97-AF65-F5344CB8AC3E}">
        <p14:creationId xmlns:p14="http://schemas.microsoft.com/office/powerpoint/2010/main" val="19154079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exercise continues.  </a:t>
            </a: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1A21AEE-A216-45E4-8E79-A7506E1FA1E8}" type="slidenum">
              <a:rPr lang="en-US">
                <a:latin typeface="Times New Roman" pitchFamily="18" charset="0"/>
              </a:rPr>
              <a:pPr/>
              <a:t>49</a:t>
            </a:fld>
            <a:endParaRPr lang="en-US">
              <a:latin typeface="Times New Roman" pitchFamily="18" charset="0"/>
            </a:endParaRPr>
          </a:p>
        </p:txBody>
      </p:sp>
    </p:spTree>
    <p:extLst>
      <p:ext uri="{BB962C8B-B14F-4D97-AF65-F5344CB8AC3E}">
        <p14:creationId xmlns:p14="http://schemas.microsoft.com/office/powerpoint/2010/main" val="2843786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C26087B-B404-411B-8427-A298F692AEF5}" type="slidenum">
              <a:rPr lang="en-US">
                <a:latin typeface="Times New Roman" pitchFamily="18" charset="0"/>
              </a:rPr>
              <a:pPr/>
              <a:t>50</a:t>
            </a:fld>
            <a:endParaRPr lang="en-US">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fifth learning objective is to prepare a merchandiser’s financial statements.</a:t>
            </a:r>
          </a:p>
        </p:txBody>
      </p:sp>
    </p:spTree>
    <p:extLst>
      <p:ext uri="{BB962C8B-B14F-4D97-AF65-F5344CB8AC3E}">
        <p14:creationId xmlns:p14="http://schemas.microsoft.com/office/powerpoint/2010/main" val="268519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1D88626-DF4A-45D0-9874-B4C429518707}" type="slidenum">
              <a:rPr lang="en-US">
                <a:latin typeface="Times New Roman" pitchFamily="18" charset="0"/>
              </a:rPr>
              <a:pPr/>
              <a:t>6</a:t>
            </a:fld>
            <a:endParaRPr lang="en-US">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first learning objective is to describe and illustrate merchandising operations and the two types of inventory systems.</a:t>
            </a:r>
          </a:p>
        </p:txBody>
      </p:sp>
    </p:spTree>
    <p:extLst>
      <p:ext uri="{BB962C8B-B14F-4D97-AF65-F5344CB8AC3E}">
        <p14:creationId xmlns:p14="http://schemas.microsoft.com/office/powerpoint/2010/main" val="3960706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8079D99-0B56-4EBF-BB2A-27D232B4F0A7}" type="slidenum">
              <a:rPr lang="en-US">
                <a:latin typeface="Times New Roman" pitchFamily="18" charset="0"/>
              </a:rPr>
              <a:pPr/>
              <a:t>51</a:t>
            </a:fld>
            <a:endParaRPr lang="en-US">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income statement begins with Sales, Cost of goods sold, and Gross profit. Then come the operating expenses, which are those expenses other than Cost of goods sold. Operating expenses are all the normal expenses incurred to run the business, other than COGS.</a:t>
            </a:r>
          </a:p>
          <a:p>
            <a:endParaRPr lang="en-US" smtClean="0">
              <a:latin typeface="Arial" charset="0"/>
              <a:cs typeface="Arial" charset="0"/>
            </a:endParaRPr>
          </a:p>
          <a:p>
            <a:r>
              <a:rPr lang="en-US" smtClean="0">
                <a:latin typeface="Arial" charset="0"/>
                <a:cs typeface="Arial" charset="0"/>
              </a:rPr>
              <a:t>Gross profit minus Operating expenses equals Operating income or Income from operations. Operating income measures the results of the entity’s major ongoing activities (normal operations).</a:t>
            </a:r>
          </a:p>
          <a:p>
            <a:endParaRPr lang="en-US" smtClean="0">
              <a:latin typeface="Arial" charset="0"/>
              <a:cs typeface="Arial" charset="0"/>
            </a:endParaRPr>
          </a:p>
          <a:p>
            <a:endParaRPr lang="en-US" smtClean="0">
              <a:latin typeface="Arial" charset="0"/>
              <a:cs typeface="Arial" charset="0"/>
            </a:endParaRPr>
          </a:p>
        </p:txBody>
      </p:sp>
    </p:spTree>
    <p:extLst>
      <p:ext uri="{BB962C8B-B14F-4D97-AF65-F5344CB8AC3E}">
        <p14:creationId xmlns:p14="http://schemas.microsoft.com/office/powerpoint/2010/main" val="25589365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Both merchandisers and service companies report operating expenses in two categories. The first is selling expenses, those expenses related to marketing and selling the company’s products. These include sales salaries, sales commissions, advertising, depreciation, store rent, utilities on store buildings, property taxes on store buildings, and delivery expense. </a:t>
            </a: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F19A3D5-BB21-4B4B-A33C-DD23D228F357}" type="slidenum">
              <a:rPr lang="en-US">
                <a:latin typeface="Times New Roman" pitchFamily="18" charset="0"/>
              </a:rPr>
              <a:pPr/>
              <a:t>52</a:t>
            </a:fld>
            <a:endParaRPr lang="en-US">
              <a:latin typeface="Times New Roman" pitchFamily="18" charset="0"/>
            </a:endParaRPr>
          </a:p>
        </p:txBody>
      </p:sp>
    </p:spTree>
    <p:extLst>
      <p:ext uri="{BB962C8B-B14F-4D97-AF65-F5344CB8AC3E}">
        <p14:creationId xmlns:p14="http://schemas.microsoft.com/office/powerpoint/2010/main" val="2724330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next category is general–those expenses </a:t>
            </a:r>
            <a:r>
              <a:rPr lang="en-US" i="1" smtClean="0">
                <a:latin typeface="Arial" charset="0"/>
                <a:cs typeface="Arial" charset="0"/>
              </a:rPr>
              <a:t>not </a:t>
            </a:r>
            <a:r>
              <a:rPr lang="en-US" smtClean="0">
                <a:latin typeface="Arial" charset="0"/>
                <a:cs typeface="Arial" charset="0"/>
              </a:rPr>
              <a:t>related to marketing the company’s products. These include office expenses, such as the salaries of the executives and office employees; depreciation; rent, other than on stores (for example, rent on the administrative office); utilities, other than on stores (for example, utilities on the administrative office); and property taxes on the administrative office building.</a:t>
            </a: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1E9D81D-36AB-4614-BBF4-2F2816A70F13}" type="slidenum">
              <a:rPr lang="en-US">
                <a:latin typeface="Times New Roman" pitchFamily="18" charset="0"/>
              </a:rPr>
              <a:pPr/>
              <a:t>53</a:t>
            </a:fld>
            <a:endParaRPr lang="en-US">
              <a:latin typeface="Times New Roman" pitchFamily="18" charset="0"/>
            </a:endParaRPr>
          </a:p>
        </p:txBody>
      </p:sp>
    </p:spTree>
    <p:extLst>
      <p:ext uri="{BB962C8B-B14F-4D97-AF65-F5344CB8AC3E}">
        <p14:creationId xmlns:p14="http://schemas.microsoft.com/office/powerpoint/2010/main" val="3896101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preparation of the statement of retained earnings and the balance sheet are the same for merchandising as for service companies. The only difference is the addition of the asset account, Inventory, on the balance sheet.</a:t>
            </a: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E71DB32-5649-4486-A64A-22972DCD9991}" type="slidenum">
              <a:rPr lang="en-US">
                <a:latin typeface="Times New Roman" pitchFamily="18" charset="0"/>
              </a:rPr>
              <a:pPr/>
              <a:t>54</a:t>
            </a:fld>
            <a:endParaRPr lang="en-US">
              <a:latin typeface="Times New Roman" pitchFamily="18" charset="0"/>
            </a:endParaRPr>
          </a:p>
        </p:txBody>
      </p:sp>
    </p:spTree>
    <p:extLst>
      <p:ext uri="{BB962C8B-B14F-4D97-AF65-F5344CB8AC3E}">
        <p14:creationId xmlns:p14="http://schemas.microsoft.com/office/powerpoint/2010/main" val="3983558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2FB73C5-F48E-4BEF-9BA0-AA31BA0E3E98}" type="slidenum">
              <a:rPr lang="en-US">
                <a:latin typeface="Times New Roman" pitchFamily="18" charset="0"/>
              </a:rPr>
              <a:pPr/>
              <a:t>55</a:t>
            </a:fld>
            <a:endParaRPr lang="en-US">
              <a:latin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There are two formats for the income statement. A multi-step income statement lists several important subtotals. In addition to net income (the bottom line), it also reports subtotals for gross profit and income from operations. The income statements presented so far in this chapter have been multi-step, and multi-step format is more popular than single-step. </a:t>
            </a:r>
          </a:p>
          <a:p>
            <a:endParaRPr lang="en-US" smtClean="0">
              <a:latin typeface="Arial" charset="0"/>
              <a:cs typeface="Arial" charset="0"/>
            </a:endParaRPr>
          </a:p>
        </p:txBody>
      </p:sp>
    </p:spTree>
    <p:extLst>
      <p:ext uri="{BB962C8B-B14F-4D97-AF65-F5344CB8AC3E}">
        <p14:creationId xmlns:p14="http://schemas.microsoft.com/office/powerpoint/2010/main" val="29132274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157A44C-5BA4-4E41-81C3-705D93BED856}" type="slidenum">
              <a:rPr lang="en-US">
                <a:latin typeface="Times New Roman" pitchFamily="18" charset="0"/>
              </a:rPr>
              <a:pPr/>
              <a:t>56</a:t>
            </a:fld>
            <a:endParaRPr lang="en-US">
              <a:latin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single-step income statement is the income statement format you first learned about in Chapter 1. It groups all revenues together and all expenses together, without calculating other subtotals. Many companies use this format. The single-step format clearly distinguishes revenues from expenses and works well for service entities because they have no gross profit to report.</a:t>
            </a:r>
          </a:p>
        </p:txBody>
      </p:sp>
    </p:spTree>
    <p:extLst>
      <p:ext uri="{BB962C8B-B14F-4D97-AF65-F5344CB8AC3E}">
        <p14:creationId xmlns:p14="http://schemas.microsoft.com/office/powerpoint/2010/main" val="3478007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D7882D7-977A-47C4-9175-36A6235DC9FD}" type="slidenum">
              <a:rPr lang="en-US">
                <a:latin typeface="Times New Roman" pitchFamily="18" charset="0"/>
              </a:rPr>
              <a:pPr/>
              <a:t>57</a:t>
            </a:fld>
            <a:endParaRPr lang="en-US">
              <a:latin typeface="Times New Roman"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sixth learning objective is to use gross profit percentage, inventory turnover and days in inventory to evaluate a business.</a:t>
            </a:r>
          </a:p>
        </p:txBody>
      </p:sp>
    </p:spTree>
    <p:extLst>
      <p:ext uri="{BB962C8B-B14F-4D97-AF65-F5344CB8AC3E}">
        <p14:creationId xmlns:p14="http://schemas.microsoft.com/office/powerpoint/2010/main" val="3717272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66F1C36-1754-478A-AD0F-919B52AF0A42}" type="slidenum">
              <a:rPr lang="en-US">
                <a:latin typeface="Times New Roman" pitchFamily="18" charset="0"/>
              </a:rPr>
              <a:pPr/>
              <a:t>58</a:t>
            </a:fld>
            <a:endParaRPr lang="en-US">
              <a:latin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Inventory is the most important asset for a merchandiser. Merchandisers use several ratios to evaluate their operations, among them the </a:t>
            </a:r>
            <a:r>
              <a:rPr lang="en-US" i="1" smtClean="0">
                <a:latin typeface="Arial" charset="0"/>
                <a:cs typeface="Arial" charset="0"/>
              </a:rPr>
              <a:t>gross profit percentage</a:t>
            </a:r>
            <a:r>
              <a:rPr lang="en-US" smtClean="0">
                <a:latin typeface="Arial" charset="0"/>
                <a:cs typeface="Arial" charset="0"/>
              </a:rPr>
              <a:t>, the </a:t>
            </a:r>
            <a:r>
              <a:rPr lang="en-US" i="1" smtClean="0">
                <a:latin typeface="Arial" charset="0"/>
                <a:cs typeface="Arial" charset="0"/>
              </a:rPr>
              <a:t>rate of inventory turnover</a:t>
            </a:r>
            <a:r>
              <a:rPr lang="en-US" smtClean="0">
                <a:latin typeface="Arial" charset="0"/>
                <a:cs typeface="Arial" charset="0"/>
              </a:rPr>
              <a:t>, and </a:t>
            </a:r>
            <a:r>
              <a:rPr lang="en-US" i="1" smtClean="0">
                <a:latin typeface="Arial" charset="0"/>
                <a:cs typeface="Arial" charset="0"/>
              </a:rPr>
              <a:t>days in inventory</a:t>
            </a:r>
            <a:r>
              <a:rPr lang="en-US" smtClean="0">
                <a:latin typeface="Arial" charset="0"/>
                <a:cs typeface="Arial" charset="0"/>
              </a:rPr>
              <a:t>.</a:t>
            </a:r>
          </a:p>
          <a:p>
            <a:endParaRPr lang="en-US" smtClean="0">
              <a:latin typeface="Arial" charset="0"/>
              <a:cs typeface="Arial" charset="0"/>
            </a:endParaRPr>
          </a:p>
          <a:p>
            <a:r>
              <a:rPr lang="en-US" smtClean="0">
                <a:latin typeface="Arial" charset="0"/>
                <a:cs typeface="Arial" charset="0"/>
              </a:rPr>
              <a:t>Gross profit (gross margin) is net sales minus the cost of goods sold. Merchandisers strive to increase the gross profit percentage (also called the gross margin percentage).</a:t>
            </a:r>
          </a:p>
        </p:txBody>
      </p:sp>
    </p:spTree>
    <p:extLst>
      <p:ext uri="{BB962C8B-B14F-4D97-AF65-F5344CB8AC3E}">
        <p14:creationId xmlns:p14="http://schemas.microsoft.com/office/powerpoint/2010/main" val="8131001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84AA146-FC24-4711-875F-C17C77F28909}" type="slidenum">
              <a:rPr lang="en-US">
                <a:latin typeface="Times New Roman" pitchFamily="18" charset="0"/>
              </a:rPr>
              <a:pPr/>
              <a:t>59</a:t>
            </a:fld>
            <a:endParaRPr lang="en-US">
              <a:latin typeface="Times New Roman"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Inventory turnover measures how rapidly inventory is sold. Owners and managers strive to sell inventory quickly because the inventory generates no profit until it is sold. Further, fast-selling inventory is less likely to become obsolete (worthless). The faster the inventory sells, the larger the income. Additionally, larger inventories mean more storage costs, more risk of loss, and higher insurance premiums. Therefore, companies try to manage their inventory levels such that they have just enough inventory to meet customer demand without investing large amounts of money in inventory sitting on the shelves gathering dust. </a:t>
            </a:r>
          </a:p>
        </p:txBody>
      </p:sp>
    </p:spTree>
    <p:extLst>
      <p:ext uri="{BB962C8B-B14F-4D97-AF65-F5344CB8AC3E}">
        <p14:creationId xmlns:p14="http://schemas.microsoft.com/office/powerpoint/2010/main" val="19036805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96E47C5-FFCE-499A-87B4-02FECA4B2077}" type="slidenum">
              <a:rPr lang="en-US">
                <a:latin typeface="Times New Roman" pitchFamily="18" charset="0"/>
              </a:rPr>
              <a:pPr/>
              <a:t>60</a:t>
            </a:fld>
            <a:endParaRPr lang="en-US">
              <a:latin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Another key measure is the number of days in inventory ratio. This measures the average number of days inventory is held by the company. Companies try to manage their inventory levels so that they have just enough inventory to meet customer demand without investing large amounts of money in inventory.</a:t>
            </a:r>
          </a:p>
        </p:txBody>
      </p:sp>
    </p:spTree>
    <p:extLst>
      <p:ext uri="{BB962C8B-B14F-4D97-AF65-F5344CB8AC3E}">
        <p14:creationId xmlns:p14="http://schemas.microsoft.com/office/powerpoint/2010/main" val="339874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Businesses that sell a product are called merchandisers because they sell merchandise, or goods, to customers. Merchandisers have an additional asset—merchandise inventory—that service companies don’t need. (The term merchandise is usually dropped and it’s simply referred to as inventory.)  Inventory is defined as the merchandise that a company holds for sale to customers.</a:t>
            </a:r>
          </a:p>
          <a:p>
            <a:endParaRPr lang="en-US" smtClean="0">
              <a:latin typeface="Arial" charset="0"/>
              <a:cs typeface="Arial" charset="0"/>
            </a:endParaRPr>
          </a:p>
          <a:p>
            <a:r>
              <a:rPr lang="en-US" smtClean="0">
                <a:latin typeface="Arial" charset="0"/>
                <a:cs typeface="Arial" charset="0"/>
              </a:rPr>
              <a:t>Merchandisers have some new balance sheet and income statement items. </a:t>
            </a: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36D641A-3DE2-4C51-BBC7-476BE67FAD04}" type="slidenum">
              <a:rPr lang="en-US">
                <a:latin typeface="Times New Roman" pitchFamily="18" charset="0"/>
              </a:rPr>
              <a:pPr/>
              <a:t>7</a:t>
            </a:fld>
            <a:endParaRPr lang="en-US">
              <a:latin typeface="Times New Roman" pitchFamily="18" charset="0"/>
            </a:endParaRPr>
          </a:p>
        </p:txBody>
      </p:sp>
    </p:spTree>
    <p:extLst>
      <p:ext uri="{BB962C8B-B14F-4D97-AF65-F5344CB8AC3E}">
        <p14:creationId xmlns:p14="http://schemas.microsoft.com/office/powerpoint/2010/main" val="38888149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Exercise 5-25 addresses the calculation of gross profit percentage and inventory turnover.</a:t>
            </a: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4836A73-6A00-4502-82B2-C5860A44F935}" type="slidenum">
              <a:rPr lang="en-US">
                <a:latin typeface="Times New Roman" pitchFamily="18" charset="0"/>
              </a:rPr>
              <a:pPr/>
              <a:t>61</a:t>
            </a:fld>
            <a:endParaRPr lang="en-US">
              <a:latin typeface="Times New Roman" pitchFamily="18" charset="0"/>
            </a:endParaRPr>
          </a:p>
        </p:txBody>
      </p:sp>
    </p:spTree>
    <p:extLst>
      <p:ext uri="{BB962C8B-B14F-4D97-AF65-F5344CB8AC3E}">
        <p14:creationId xmlns:p14="http://schemas.microsoft.com/office/powerpoint/2010/main" val="2807061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48A9540-811B-420B-939B-521E42FAFCE1}" type="slidenum">
              <a:rPr lang="en-US">
                <a:latin typeface="Times New Roman" pitchFamily="18" charset="0"/>
              </a:rPr>
              <a:pPr/>
              <a:t>62</a:t>
            </a:fld>
            <a:endParaRPr lang="en-US">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sixth learning objective is to use gross profit percentage and inventory turnover to evaluate a business.</a:t>
            </a:r>
          </a:p>
        </p:txBody>
      </p:sp>
    </p:spTree>
    <p:extLst>
      <p:ext uri="{BB962C8B-B14F-4D97-AF65-F5344CB8AC3E}">
        <p14:creationId xmlns:p14="http://schemas.microsoft.com/office/powerpoint/2010/main" val="6405537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During the period, the business records the cost of all inventory bought in the Purchases account. The balance of Purchases is a gross amount because it does not include subtractions for discounts, returns, or allowances. All inventory systems use the Inventory account. But in a periodic system, Purchases, Purchase discounts, Purchase returns and allowances, and Transportation costs are recorded in separate accounts.</a:t>
            </a:r>
          </a:p>
          <a:p>
            <a:endParaRPr lang="en-US" smtClean="0">
              <a:latin typeface="Arial" charset="0"/>
              <a:cs typeface="Arial" charset="0"/>
            </a:endParaRPr>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2B7C442-834F-403E-B743-18670BB26A89}" type="slidenum">
              <a:rPr lang="en-US">
                <a:latin typeface="Times New Roman" pitchFamily="18" charset="0"/>
              </a:rPr>
              <a:pPr/>
              <a:t>63</a:t>
            </a:fld>
            <a:endParaRPr lang="en-US">
              <a:latin typeface="Times New Roman" pitchFamily="18" charset="0"/>
            </a:endParaRPr>
          </a:p>
        </p:txBody>
      </p:sp>
    </p:spTree>
    <p:extLst>
      <p:ext uri="{BB962C8B-B14F-4D97-AF65-F5344CB8AC3E}">
        <p14:creationId xmlns:p14="http://schemas.microsoft.com/office/powerpoint/2010/main" val="17219330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entry to record the purchase and payment on account within the discount period includes a separate purchases discount account. </a:t>
            </a:r>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0F1B7E3-D1B6-4C3D-AC27-149583E4F8D6}" type="slidenum">
              <a:rPr lang="en-US">
                <a:latin typeface="Times New Roman" pitchFamily="18" charset="0"/>
              </a:rPr>
              <a:pPr/>
              <a:t>64</a:t>
            </a:fld>
            <a:endParaRPr lang="en-US">
              <a:latin typeface="Times New Roman" pitchFamily="18" charset="0"/>
            </a:endParaRPr>
          </a:p>
        </p:txBody>
      </p:sp>
    </p:spTree>
    <p:extLst>
      <p:ext uri="{BB962C8B-B14F-4D97-AF65-F5344CB8AC3E}">
        <p14:creationId xmlns:p14="http://schemas.microsoft.com/office/powerpoint/2010/main" val="5285101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During the period, the business records the cost of all inventory bought in the Purchases account. The balance of purchases is a gross amount because it does not include subtractions for discounts, returns, or allowances. Net purchases is the remainder after subtracting the contra accounts from Purchases</a:t>
            </a: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47130B4-2645-4607-B357-AC6D866419D0}" type="slidenum">
              <a:rPr lang="en-US">
                <a:latin typeface="Times New Roman" pitchFamily="18" charset="0"/>
              </a:rPr>
              <a:pPr/>
              <a:t>65</a:t>
            </a:fld>
            <a:endParaRPr lang="en-US">
              <a:latin typeface="Times New Roman" pitchFamily="18" charset="0"/>
            </a:endParaRPr>
          </a:p>
        </p:txBody>
      </p:sp>
    </p:spTree>
    <p:extLst>
      <p:ext uri="{BB962C8B-B14F-4D97-AF65-F5344CB8AC3E}">
        <p14:creationId xmlns:p14="http://schemas.microsoft.com/office/powerpoint/2010/main" val="10717638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Under the periodic system, costs to transport purchased inventory from seller to buyer are debited to a separate Freight in account.</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DCBCA63-F92C-4B1F-8F0D-3640E67F388A}" type="slidenum">
              <a:rPr lang="en-US">
                <a:latin typeface="Times New Roman" pitchFamily="18" charset="0"/>
              </a:rPr>
              <a:pPr/>
              <a:t>66</a:t>
            </a:fld>
            <a:endParaRPr lang="en-US">
              <a:latin typeface="Times New Roman" pitchFamily="18" charset="0"/>
            </a:endParaRPr>
          </a:p>
        </p:txBody>
      </p:sp>
    </p:spTree>
    <p:extLst>
      <p:ext uri="{BB962C8B-B14F-4D97-AF65-F5344CB8AC3E}">
        <p14:creationId xmlns:p14="http://schemas.microsoft.com/office/powerpoint/2010/main" val="11584837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amount of cost of goods sold is the same regardless of the inventory system—perpetual or periodic. Cost of goods sold is computed differently under the periodic system. At the end of each period, the company combines a number of accounts to compute cost of goods sold for the period.</a:t>
            </a: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F52B861-696A-4B26-B3C6-54C11C84475B}" type="slidenum">
              <a:rPr lang="en-US">
                <a:latin typeface="Times New Roman" pitchFamily="18" charset="0"/>
              </a:rPr>
              <a:pPr/>
              <a:t>67</a:t>
            </a:fld>
            <a:endParaRPr lang="en-US">
              <a:latin typeface="Times New Roman" pitchFamily="18" charset="0"/>
            </a:endParaRPr>
          </a:p>
        </p:txBody>
      </p:sp>
    </p:spTree>
    <p:extLst>
      <p:ext uri="{BB962C8B-B14F-4D97-AF65-F5344CB8AC3E}">
        <p14:creationId xmlns:p14="http://schemas.microsoft.com/office/powerpoint/2010/main" val="34184111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If a company is using a price tag stamped on the good to ring up your purchase, the company is probably using a periodic inventory system. If a company is using a bar code scanner to ring up your purchase, the company is using a perpetual inventory system.  All purchase transactions are between the company and a vendor. In a perpetual system, every transaction that affects the quantity or price of inventory is either debited or credited to the asset, Inventory, based on the rules of debit and credit.</a:t>
            </a:r>
          </a:p>
          <a:p>
            <a:endParaRPr lang="en-US" smtClean="0">
              <a:latin typeface="Arial" charset="0"/>
              <a:cs typeface="Arial" charset="0"/>
            </a:endParaRP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31E9B7F-E1B6-488F-8038-155097D27034}" type="slidenum">
              <a:rPr lang="en-US">
                <a:latin typeface="Times New Roman" pitchFamily="18" charset="0"/>
              </a:rPr>
              <a:pPr/>
              <a:t>68</a:t>
            </a:fld>
            <a:endParaRPr lang="en-US">
              <a:latin typeface="Times New Roman" pitchFamily="18" charset="0"/>
            </a:endParaRPr>
          </a:p>
        </p:txBody>
      </p:sp>
    </p:spTree>
    <p:extLst>
      <p:ext uri="{BB962C8B-B14F-4D97-AF65-F5344CB8AC3E}">
        <p14:creationId xmlns:p14="http://schemas.microsoft.com/office/powerpoint/2010/main" val="39992179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Increases debit Inventory (increase in quantity or cost per unit). Decreases credit Inventory (decrease in quantity or cost per unit). All sales transactions are between the company and a customer. In a perpetual system, each sales transaction has two entries. The first entry records the sales price to the customer (debit Cash or Accounts receivable and credit Sales revenue). The second entry updates the Inventory account (debit COGS and credit Inventory). </a:t>
            </a:r>
          </a:p>
          <a:p>
            <a:endParaRPr lang="en-US" smtClean="0">
              <a:latin typeface="Arial" charset="0"/>
              <a:cs typeface="Arial" charset="0"/>
            </a:endParaRPr>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D10793C-FFCB-4F12-AFFB-3B2241C2F4A9}" type="slidenum">
              <a:rPr lang="en-US">
                <a:latin typeface="Times New Roman" pitchFamily="18" charset="0"/>
              </a:rPr>
              <a:pPr/>
              <a:t>69</a:t>
            </a:fld>
            <a:endParaRPr lang="en-US">
              <a:latin typeface="Times New Roman" pitchFamily="18" charset="0"/>
            </a:endParaRPr>
          </a:p>
        </p:txBody>
      </p:sp>
    </p:spTree>
    <p:extLst>
      <p:ext uri="{BB962C8B-B14F-4D97-AF65-F5344CB8AC3E}">
        <p14:creationId xmlns:p14="http://schemas.microsoft.com/office/powerpoint/2010/main" val="31864855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When customers return goods, two entries are made. The first entry records the returned goods from the customer at their sales price (debit Sales returns and allowances and credit Cash or Accounts receivable). The second entry updates the Inventory account (debit Inventory and credit COGS). When customers pay early to take advantage of terms offered, it reduces the amount of cash the company receives and a Sales discount is recorded.</a:t>
            </a:r>
          </a:p>
          <a:p>
            <a:endParaRPr lang="en-US" smtClean="0">
              <a:latin typeface="Arial" charset="0"/>
              <a:cs typeface="Arial" charset="0"/>
            </a:endParaRP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F7BE591-3573-499B-86AF-2EBED0BE09F4}" type="slidenum">
              <a:rPr lang="en-US">
                <a:latin typeface="Times New Roman" pitchFamily="18" charset="0"/>
              </a:rPr>
              <a:pPr/>
              <a:t>70</a:t>
            </a:fld>
            <a:endParaRPr lang="en-US">
              <a:latin typeface="Times New Roman" pitchFamily="18" charset="0"/>
            </a:endParaRPr>
          </a:p>
        </p:txBody>
      </p:sp>
    </p:spTree>
    <p:extLst>
      <p:ext uri="{BB962C8B-B14F-4D97-AF65-F5344CB8AC3E}">
        <p14:creationId xmlns:p14="http://schemas.microsoft.com/office/powerpoint/2010/main" val="1980363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On the balance sheet, we have the Merchandise inventory (or Inventory) account, which is an asset.  </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55C8134-BE66-43B4-8D3A-2896EC424602}" type="slidenum">
              <a:rPr lang="en-US">
                <a:latin typeface="Times New Roman" pitchFamily="18" charset="0"/>
              </a:rPr>
              <a:pPr/>
              <a:t>8</a:t>
            </a:fld>
            <a:endParaRPr lang="en-US">
              <a:latin typeface="Times New Roman" pitchFamily="18" charset="0"/>
            </a:endParaRPr>
          </a:p>
        </p:txBody>
      </p:sp>
    </p:spTree>
    <p:extLst>
      <p:ext uri="{BB962C8B-B14F-4D97-AF65-F5344CB8AC3E}">
        <p14:creationId xmlns:p14="http://schemas.microsoft.com/office/powerpoint/2010/main" val="2272667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Closing entries are made at the end of a period to all accounts that are temporary (not on the balance sheet). To close an account means to make the balance zero.</a:t>
            </a:r>
          </a:p>
          <a:p>
            <a:endParaRPr lang="en-US" smtClean="0">
              <a:latin typeface="Arial" charset="0"/>
              <a:cs typeface="Arial" charset="0"/>
            </a:endParaRPr>
          </a:p>
          <a:p>
            <a:r>
              <a:rPr lang="en-US" smtClean="0">
                <a:latin typeface="Arial" charset="0"/>
                <a:cs typeface="Arial" charset="0"/>
              </a:rPr>
              <a:t>The form of the income statement can give users more information for decisions. The multi-step income statement, with more subtotals, has more value than the single-step income statement. Regardless of the form, bottom line net income or loss is the same amount. </a:t>
            </a:r>
          </a:p>
          <a:p>
            <a:endParaRPr lang="en-US" smtClean="0">
              <a:latin typeface="Arial" charset="0"/>
              <a:cs typeface="Arial" charset="0"/>
            </a:endParaRP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1E4AA21-642D-4F6D-92D7-18A4FC2682EF}" type="slidenum">
              <a:rPr lang="en-US">
                <a:latin typeface="Times New Roman" pitchFamily="18" charset="0"/>
              </a:rPr>
              <a:pPr/>
              <a:t>71</a:t>
            </a:fld>
            <a:endParaRPr lang="en-US">
              <a:latin typeface="Times New Roman" pitchFamily="18" charset="0"/>
            </a:endParaRPr>
          </a:p>
        </p:txBody>
      </p:sp>
    </p:spTree>
    <p:extLst>
      <p:ext uri="{BB962C8B-B14F-4D97-AF65-F5344CB8AC3E}">
        <p14:creationId xmlns:p14="http://schemas.microsoft.com/office/powerpoint/2010/main" val="37789517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preparation of the statement of retained  earnings and the balance sheet are the same for merchandising as for service companies. The only difference is the addition of the asset account, Inventory, on the balance sheet.</a:t>
            </a:r>
          </a:p>
          <a:p>
            <a:endParaRPr lang="en-US" smtClean="0">
              <a:latin typeface="Arial" charset="0"/>
              <a:cs typeface="Arial" charset="0"/>
            </a:endParaRPr>
          </a:p>
          <a:p>
            <a:r>
              <a:rPr lang="en-US" smtClean="0">
                <a:latin typeface="Arial" charset="0"/>
                <a:cs typeface="Arial" charset="0"/>
              </a:rPr>
              <a:t>Remember, ratios serve as an alternate way to measure how well a company is managing its various assets.</a:t>
            </a:r>
          </a:p>
          <a:p>
            <a:pPr eaLnBrk="1" hangingPunct="1"/>
            <a:endParaRPr lang="en-US" smtClean="0">
              <a:latin typeface="Arial" charset="0"/>
              <a:cs typeface="Arial" charset="0"/>
            </a:endParaRPr>
          </a:p>
          <a:p>
            <a:endParaRPr lang="en-US" smtClean="0">
              <a:latin typeface="Arial" charset="0"/>
              <a:cs typeface="Arial" charset="0"/>
            </a:endParaRP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F5AC090-6CA9-4BC3-A9B2-986ACFD80F22}" type="slidenum">
              <a:rPr lang="en-US">
                <a:latin typeface="Times New Roman" pitchFamily="18" charset="0"/>
              </a:rPr>
              <a:pPr/>
              <a:t>72</a:t>
            </a:fld>
            <a:endParaRPr lang="en-US">
              <a:latin typeface="Times New Roman" pitchFamily="18" charset="0"/>
            </a:endParaRPr>
          </a:p>
        </p:txBody>
      </p:sp>
    </p:spTree>
    <p:extLst>
      <p:ext uri="{BB962C8B-B14F-4D97-AF65-F5344CB8AC3E}">
        <p14:creationId xmlns:p14="http://schemas.microsoft.com/office/powerpoint/2010/main" val="13815462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Do you have any questions?</a:t>
            </a:r>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C6C2B19-24B7-434B-8C0D-DF5F4E91E3BC}" type="slidenum">
              <a:rPr lang="en-US">
                <a:latin typeface="Times New Roman" pitchFamily="18" charset="0"/>
              </a:rPr>
              <a:pPr/>
              <a:t>73</a:t>
            </a:fld>
            <a:endParaRPr lang="en-US">
              <a:latin typeface="Times New Roman" pitchFamily="18" charset="0"/>
            </a:endParaRPr>
          </a:p>
        </p:txBody>
      </p:sp>
    </p:spTree>
    <p:extLst>
      <p:ext uri="{BB962C8B-B14F-4D97-AF65-F5344CB8AC3E}">
        <p14:creationId xmlns:p14="http://schemas.microsoft.com/office/powerpoint/2010/main" val="175410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On the income statement, the revenue account is called Sales or Sales revenue. In addition, merchandisers have Cost of goods sold, an expense. Sales revenues is sometimes referred to as just Sales.</a:t>
            </a:r>
          </a:p>
          <a:p>
            <a:endParaRPr lang="en-US" smtClean="0">
              <a:latin typeface="Arial" charset="0"/>
              <a:cs typeface="Arial" charset="0"/>
            </a:endParaRPr>
          </a:p>
          <a:p>
            <a:endParaRPr lang="en-US" smtClean="0">
              <a:latin typeface="Arial" charset="0"/>
              <a:cs typeface="Arial"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F85DF1C-050F-4A96-9AA8-ADDB99A3002F}" type="slidenum">
              <a:rPr lang="en-US">
                <a:latin typeface="Times New Roman" pitchFamily="18" charset="0"/>
              </a:rPr>
              <a:pPr/>
              <a:t>9</a:t>
            </a:fld>
            <a:endParaRPr lang="en-US">
              <a:latin typeface="Times New Roman" pitchFamily="18" charset="0"/>
            </a:endParaRPr>
          </a:p>
        </p:txBody>
      </p:sp>
    </p:spTree>
    <p:extLst>
      <p:ext uri="{BB962C8B-B14F-4D97-AF65-F5344CB8AC3E}">
        <p14:creationId xmlns:p14="http://schemas.microsoft.com/office/powerpoint/2010/main" val="360752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charset="0"/>
                <a:cs typeface="Arial" charset="0"/>
              </a:rPr>
              <a:t>The operating cycle of a merchandiser begins when the company purchases inventory from a vendor.  A vendor is a supplier or wholesaler of merchandise. The company then sells the inventory to a customer.  And, finally, the company collects cash from customers.</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C1C70C7-7DB6-4719-A647-C64D16AEE2E4}" type="slidenum">
              <a:rPr lang="en-US">
                <a:latin typeface="Times New Roman" pitchFamily="18" charset="0"/>
              </a:rPr>
              <a:pPr/>
              <a:t>10</a:t>
            </a:fld>
            <a:endParaRPr lang="en-US">
              <a:latin typeface="Times New Roman" pitchFamily="18" charset="0"/>
            </a:endParaRPr>
          </a:p>
        </p:txBody>
      </p:sp>
    </p:spTree>
    <p:extLst>
      <p:ext uri="{BB962C8B-B14F-4D97-AF65-F5344CB8AC3E}">
        <p14:creationId xmlns:p14="http://schemas.microsoft.com/office/powerpoint/2010/main" val="401197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217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3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84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11"/>
          </p:nvPr>
        </p:nvSpPr>
        <p:spPr/>
        <p:txBody>
          <a:bodyPr/>
          <a:lstStyle>
            <a:lvl1pPr>
              <a:defRPr smtClean="0"/>
            </a:lvl1pPr>
          </a:lstStyle>
          <a:p>
            <a:pPr>
              <a:defRPr/>
            </a:pPr>
            <a:fld id="{2CE17655-82A1-44AC-8DB9-A57AA79172E5}" type="slidenum">
              <a:rPr lang="en-US"/>
              <a:pPr>
                <a:defRPr/>
              </a:pPr>
              <a:t>‹#›</a:t>
            </a:fld>
            <a:endParaRPr lang="en-US"/>
          </a:p>
        </p:txBody>
      </p:sp>
    </p:spTree>
    <p:extLst>
      <p:ext uri="{BB962C8B-B14F-4D97-AF65-F5344CB8AC3E}">
        <p14:creationId xmlns:p14="http://schemas.microsoft.com/office/powerpoint/2010/main" val="1408006091"/>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2"/>
          <p:cNvSpPr>
            <a:spLocks noGrp="1"/>
          </p:cNvSpPr>
          <p:nvPr>
            <p:ph type="sldNum" sz="quarter" idx="10"/>
          </p:nvPr>
        </p:nvSpPr>
        <p:spPr/>
        <p:txBody>
          <a:bodyPr/>
          <a:lstStyle>
            <a:lvl1pPr>
              <a:defRPr smtClean="0"/>
            </a:lvl1pPr>
          </a:lstStyle>
          <a:p>
            <a:pPr>
              <a:defRPr/>
            </a:pPr>
            <a:fld id="{6C8471A0-4DA8-422F-930F-67C4012BAE41}" type="slidenum">
              <a:rPr lang="en-US"/>
              <a:pPr>
                <a:defRPr/>
              </a:pPr>
              <a:t>‹#›</a:t>
            </a:fld>
            <a:endParaRPr lang="en-US"/>
          </a:p>
        </p:txBody>
      </p:sp>
    </p:spTree>
    <p:extLst>
      <p:ext uri="{BB962C8B-B14F-4D97-AF65-F5344CB8AC3E}">
        <p14:creationId xmlns:p14="http://schemas.microsoft.com/office/powerpoint/2010/main" val="28747087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347200" y="6619875"/>
            <a:ext cx="2844800" cy="476250"/>
          </a:xfrm>
        </p:spPr>
        <p:txBody>
          <a:bodyPr/>
          <a:lstStyle>
            <a:lvl1pPr>
              <a:defRPr smtClean="0"/>
            </a:lvl1pPr>
          </a:lstStyle>
          <a:p>
            <a:pPr>
              <a:defRPr/>
            </a:pPr>
            <a:fld id="{37925464-80EE-443B-830E-6C2A0048026E}" type="slidenum">
              <a:rPr lang="en-US"/>
              <a:pPr>
                <a:defRPr/>
              </a:pPr>
              <a:t>‹#›</a:t>
            </a:fld>
            <a:endParaRPr lang="en-US"/>
          </a:p>
        </p:txBody>
      </p:sp>
    </p:spTree>
    <p:extLst>
      <p:ext uri="{BB962C8B-B14F-4D97-AF65-F5344CB8AC3E}">
        <p14:creationId xmlns:p14="http://schemas.microsoft.com/office/powerpoint/2010/main" val="3092546925"/>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81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8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51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13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755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2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42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28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08320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6.wmf"/><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7.wmf"/><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image" Target="../media/image2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0.xml"/><Relationship Id="rId7" Type="http://schemas.openxmlformats.org/officeDocument/2006/relationships/image" Target="../media/image26.w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tags" Target="../tags/tag31.xml"/></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image" Target="../media/image27.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6.xml"/><Relationship Id="rId7" Type="http://schemas.openxmlformats.org/officeDocument/2006/relationships/image" Target="../media/image26.wmf"/><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23.xml"/><Relationship Id="rId5" Type="http://schemas.openxmlformats.org/officeDocument/2006/relationships/slideLayout" Target="../slideLayouts/slideLayout6.xml"/><Relationship Id="rId4" Type="http://schemas.openxmlformats.org/officeDocument/2006/relationships/tags" Target="../tags/tag3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png"/><Relationship Id="rId5" Type="http://schemas.openxmlformats.org/officeDocument/2006/relationships/image" Target="../media/image30.wmf"/><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12.xml"/><Relationship Id="rId7" Type="http://schemas.openxmlformats.org/officeDocument/2006/relationships/image" Target="../media/image33.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0.xml"/><Relationship Id="rId9"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png"/><Relationship Id="rId5" Type="http://schemas.openxmlformats.org/officeDocument/2006/relationships/image" Target="../media/image37.png"/><Relationship Id="rId4"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1.xml"/><Relationship Id="rId7" Type="http://schemas.openxmlformats.org/officeDocument/2006/relationships/notesSlide" Target="../notesSlides/notesSlide34.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12.xml"/><Relationship Id="rId5" Type="http://schemas.openxmlformats.org/officeDocument/2006/relationships/tags" Target="../tags/tag53.xml"/><Relationship Id="rId4" Type="http://schemas.openxmlformats.org/officeDocument/2006/relationships/tags" Target="../tags/tag52.xml"/></Relationships>
</file>

<file path=ppt/slides/_rels/slide36.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35.xml"/><Relationship Id="rId5" Type="http://schemas.openxmlformats.org/officeDocument/2006/relationships/slideLayout" Target="../slideLayouts/slideLayout12.xml"/><Relationship Id="rId4" Type="http://schemas.openxmlformats.org/officeDocument/2006/relationships/tags" Target="../tags/tag5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39.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png"/><Relationship Id="rId5" Type="http://schemas.openxmlformats.org/officeDocument/2006/relationships/image" Target="../media/image42.wmf"/><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2.png"/><Relationship Id="rId5" Type="http://schemas.openxmlformats.org/officeDocument/2006/relationships/image" Target="../media/image43.wmf"/><Relationship Id="rId4"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2.png"/><Relationship Id="rId5" Type="http://schemas.openxmlformats.org/officeDocument/2006/relationships/image" Target="../media/image44.wmf"/><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2.png"/><Relationship Id="rId5" Type="http://schemas.openxmlformats.org/officeDocument/2006/relationships/image" Target="../media/image45.png"/><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2.png"/><Relationship Id="rId5" Type="http://schemas.openxmlformats.org/officeDocument/2006/relationships/image" Target="../media/image46.wmf"/><Relationship Id="rId4"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2.png"/><Relationship Id="rId5" Type="http://schemas.openxmlformats.org/officeDocument/2006/relationships/image" Target="../media/image47.wmf"/><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png"/><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2.emf"/><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8" Type="http://schemas.openxmlformats.org/officeDocument/2006/relationships/hyperlink" Target="https://www.accountingtools.com/articles/2017/5/13/periodic-inventory-system" TargetMode="External"/><Relationship Id="rId3" Type="http://schemas.openxmlformats.org/officeDocument/2006/relationships/hyperlink" Target="https://www.accountingformanagement.org/perpetual-inventory-system/" TargetMode="External"/><Relationship Id="rId7" Type="http://schemas.openxmlformats.org/officeDocument/2006/relationships/hyperlink" Target="https://www.accountingformanagement.org/inventory-turnover-ratio/" TargetMode="External"/><Relationship Id="rId2" Type="http://schemas.openxmlformats.org/officeDocument/2006/relationships/hyperlink" Target="https://www.coursehero.com/file/24020599/Merchandising-Operations-and-Inventory-Systems/" TargetMode="External"/><Relationship Id="rId1" Type="http://schemas.openxmlformats.org/officeDocument/2006/relationships/slideLayout" Target="../slideLayouts/slideLayout1.xml"/><Relationship Id="rId6" Type="http://schemas.openxmlformats.org/officeDocument/2006/relationships/hyperlink" Target="https://courses.lumenlearning.com/sac-finaccounting/chapter/alternative-formats-and-terminology-for-financial-statements/" TargetMode="External"/><Relationship Id="rId5" Type="http://schemas.openxmlformats.org/officeDocument/2006/relationships/hyperlink" Target="https://courses.lumenlearning.com/finaccounting/chapter/journalizing-adjusting-and-closing-entries-for-a-merchandising-enterprise/" TargetMode="External"/><Relationship Id="rId4" Type="http://schemas.openxmlformats.org/officeDocument/2006/relationships/hyperlink" Target="https://www.investopedia.com/articles/investing/053115/understanding-periodic-vs-perpetual-inventory.asp" TargetMode="Externa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2411505" y="1230406"/>
            <a:ext cx="5977121" cy="517712"/>
          </a:xfrm>
          <a:ln>
            <a:solidFill>
              <a:schemeClr val="tx1"/>
            </a:solidFill>
          </a:ln>
        </p:spPr>
        <p:txBody>
          <a:bodyPr anchor="ctr">
            <a:normAutofit/>
          </a:bodyPr>
          <a:lstStyle/>
          <a:p>
            <a:pPr algn="l"/>
            <a:r>
              <a:rPr lang="en-US" sz="2400" dirty="0" smtClean="0">
                <a:latin typeface="Arial" panose="020B0604020202020204" pitchFamily="34" charset="0"/>
                <a:cs typeface="Arial" panose="020B0604020202020204" pitchFamily="34" charset="0"/>
              </a:rPr>
              <a:t>Course Code:  HSS 461</a:t>
            </a:r>
            <a:r>
              <a:rPr lang="en-US" sz="2400" dirty="0" smtClean="0"/>
              <a:t> </a:t>
            </a:r>
            <a:endParaRPr lang="en-US" sz="2400" dirty="0">
              <a:latin typeface="Arial" panose="020B0604020202020204" pitchFamily="34" charset="0"/>
              <a:cs typeface="Arial" panose="020B0604020202020204" pitchFamily="34" charset="0"/>
            </a:endParaRPr>
          </a:p>
        </p:txBody>
      </p:sp>
      <p:sp>
        <p:nvSpPr>
          <p:cNvPr id="19" name="Title 1"/>
          <p:cNvSpPr txBox="1">
            <a:spLocks/>
          </p:cNvSpPr>
          <p:nvPr/>
        </p:nvSpPr>
        <p:spPr>
          <a:xfrm>
            <a:off x="2411505" y="1905236"/>
            <a:ext cx="7050547" cy="517712"/>
          </a:xfrm>
          <a:prstGeom prst="rect">
            <a:avLst/>
          </a:prstGeom>
          <a:ln>
            <a:solidFill>
              <a:schemeClr val="tx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itchFamily="34" charset="0"/>
                <a:cs typeface="Arial" pitchFamily="34" charset="0"/>
              </a:rPr>
              <a:t>Course Title: Accounts &amp; Finance</a:t>
            </a:r>
            <a:endParaRPr lang="en-US" sz="2400" dirty="0">
              <a:solidFill>
                <a:prstClr val="black"/>
              </a:solidFill>
              <a:latin typeface="Arial" panose="020B0604020202020204" pitchFamily="34" charset="0"/>
              <a:cs typeface="Arial" panose="020B0604020202020204" pitchFamily="34" charset="0"/>
            </a:endParaRPr>
          </a:p>
        </p:txBody>
      </p:sp>
      <p:sp>
        <p:nvSpPr>
          <p:cNvPr id="20" name="Title 1"/>
          <p:cNvSpPr txBox="1">
            <a:spLocks/>
          </p:cNvSpPr>
          <p:nvPr/>
        </p:nvSpPr>
        <p:spPr>
          <a:xfrm>
            <a:off x="2411509" y="4775579"/>
            <a:ext cx="7050544"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Instructor Name: </a:t>
            </a:r>
            <a:r>
              <a:rPr lang="en-US" sz="2400" dirty="0" err="1" smtClean="0">
                <a:solidFill>
                  <a:prstClr val="black"/>
                </a:solidFill>
                <a:latin typeface="Arial" panose="020B0604020202020204" pitchFamily="34" charset="0"/>
                <a:cs typeface="Arial" panose="020B0604020202020204" pitchFamily="34" charset="0"/>
              </a:rPr>
              <a:t>Asim</a:t>
            </a:r>
            <a:r>
              <a:rPr lang="en-US" sz="2400" dirty="0" smtClean="0">
                <a:solidFill>
                  <a:prstClr val="black"/>
                </a:solidFill>
                <a:latin typeface="Arial" panose="020B0604020202020204" pitchFamily="34" charset="0"/>
                <a:cs typeface="Arial" panose="020B0604020202020204" pitchFamily="34" charset="0"/>
              </a:rPr>
              <a:t> </a:t>
            </a:r>
            <a:r>
              <a:rPr lang="en-US" sz="2400" dirty="0" err="1" smtClean="0">
                <a:solidFill>
                  <a:prstClr val="black"/>
                </a:solidFill>
                <a:latin typeface="Arial" panose="020B0604020202020204" pitchFamily="34" charset="0"/>
                <a:cs typeface="Arial" panose="020B0604020202020204" pitchFamily="34" charset="0"/>
              </a:rPr>
              <a:t>Iqbal</a:t>
            </a:r>
            <a:r>
              <a:rPr lang="en-US" sz="2400" dirty="0" smtClean="0">
                <a:solidFill>
                  <a:prstClr val="black"/>
                </a:solidFill>
                <a:latin typeface="Arial" panose="020B0604020202020204" pitchFamily="34" charset="0"/>
                <a:cs typeface="Arial" panose="020B0604020202020204" pitchFamily="34" charset="0"/>
              </a:rPr>
              <a:t> </a:t>
            </a:r>
            <a:endParaRPr lang="en-US" sz="2400" dirty="0">
              <a:solidFill>
                <a:prstClr val="black"/>
              </a:solidFill>
              <a:latin typeface="Arial" panose="020B0604020202020204" pitchFamily="34" charset="0"/>
              <a:cs typeface="Arial" panose="020B0604020202020204" pitchFamily="34" charset="0"/>
            </a:endParaRPr>
          </a:p>
        </p:txBody>
      </p:sp>
      <p:sp>
        <p:nvSpPr>
          <p:cNvPr id="21" name="Title 1"/>
          <p:cNvSpPr txBox="1">
            <a:spLocks/>
          </p:cNvSpPr>
          <p:nvPr/>
        </p:nvSpPr>
        <p:spPr>
          <a:xfrm>
            <a:off x="2384998" y="2597426"/>
            <a:ext cx="7063802" cy="993913"/>
          </a:xfrm>
          <a:prstGeom prst="rect">
            <a:avLst/>
          </a:prstGeom>
          <a:ln>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200" dirty="0">
                <a:solidFill>
                  <a:prstClr val="black"/>
                </a:solidFill>
                <a:latin typeface="Arial" panose="020B0604020202020204" pitchFamily="34" charset="0"/>
                <a:cs typeface="Arial" panose="020B0604020202020204" pitchFamily="34" charset="0"/>
              </a:rPr>
              <a:t>Class Day:          Friday                Timing:                         </a:t>
            </a:r>
          </a:p>
          <a:p>
            <a:pPr algn="l"/>
            <a:r>
              <a:rPr lang="en-US" sz="2200" dirty="0">
                <a:solidFill>
                  <a:prstClr val="black"/>
                </a:solidFill>
                <a:latin typeface="Arial" panose="020B0604020202020204" pitchFamily="34" charset="0"/>
                <a:cs typeface="Arial" panose="020B0604020202020204" pitchFamily="34" charset="0"/>
              </a:rPr>
              <a:t>                                               08:30am to 10:30am</a:t>
            </a:r>
          </a:p>
          <a:p>
            <a:pPr algn="l"/>
            <a:r>
              <a:rPr lang="en-US" sz="2200" dirty="0">
                <a:solidFill>
                  <a:prstClr val="black"/>
                </a:solidFill>
                <a:latin typeface="Arial" panose="020B0604020202020204" pitchFamily="34" charset="0"/>
                <a:cs typeface="Arial" panose="020B0604020202020204" pitchFamily="34" charset="0"/>
              </a:rPr>
              <a:t>				11:30am to 01:30pm</a:t>
            </a:r>
            <a:endParaRPr lang="en-US" sz="2200" dirty="0">
              <a:solidFill>
                <a:prstClr val="black"/>
              </a:solidFill>
              <a:latin typeface="Arial" panose="020B0604020202020204" pitchFamily="34" charset="0"/>
              <a:cs typeface="Arial" panose="020B0604020202020204" pitchFamily="34" charset="0"/>
            </a:endParaRPr>
          </a:p>
        </p:txBody>
      </p:sp>
      <p:sp>
        <p:nvSpPr>
          <p:cNvPr id="22" name="Title 1"/>
          <p:cNvSpPr txBox="1">
            <a:spLocks/>
          </p:cNvSpPr>
          <p:nvPr/>
        </p:nvSpPr>
        <p:spPr>
          <a:xfrm>
            <a:off x="2438008" y="5460989"/>
            <a:ext cx="7063801" cy="939812"/>
          </a:xfrm>
          <a:prstGeom prst="rect">
            <a:avLst/>
          </a:prstGeom>
          <a:ln>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t>BAHRIA UNIVERSITY</a:t>
            </a:r>
            <a:endParaRPr lang="en-US" sz="2400" dirty="0" smtClean="0"/>
          </a:p>
          <a:p>
            <a:r>
              <a:rPr lang="en-US" sz="2400" dirty="0" smtClean="0"/>
              <a:t>Computer &amp; Software Engineering Department</a:t>
            </a:r>
            <a:endParaRPr lang="en-US" sz="2400" dirty="0"/>
          </a:p>
        </p:txBody>
      </p:sp>
      <p:sp>
        <p:nvSpPr>
          <p:cNvPr id="23" name="Title 1"/>
          <p:cNvSpPr txBox="1">
            <a:spLocks/>
          </p:cNvSpPr>
          <p:nvPr/>
        </p:nvSpPr>
        <p:spPr>
          <a:xfrm>
            <a:off x="2424755" y="3910365"/>
            <a:ext cx="7024045"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Lecture / Week No. 7</a:t>
            </a:r>
            <a:endParaRPr lang="en-US" sz="2400" dirty="0">
              <a:solidFill>
                <a:prstClr val="black"/>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2418131" y="508162"/>
            <a:ext cx="3399573" cy="517712"/>
          </a:xfrm>
          <a:prstGeom prst="rect">
            <a:avLst/>
          </a:prstGeom>
          <a:ln>
            <a:solidFill>
              <a:schemeClr val="tx1"/>
            </a:solidFill>
          </a:ln>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latin typeface="Arial" panose="020B0604020202020204" pitchFamily="34" charset="0"/>
                <a:ea typeface="+mj-ea"/>
                <a:cs typeface="Arial" panose="020B0604020202020204" pitchFamily="34" charset="0"/>
              </a:rPr>
              <a:t>Class: </a:t>
            </a:r>
            <a:r>
              <a:rPr lang="en-US" sz="2400" smtClean="0">
                <a:latin typeface="Arial" panose="020B0604020202020204" pitchFamily="34" charset="0"/>
                <a:ea typeface="+mj-ea"/>
                <a:cs typeface="Arial" panose="020B0604020202020204" pitchFamily="34" charset="0"/>
              </a:rPr>
              <a:t>5</a:t>
            </a:r>
            <a:r>
              <a:rPr lang="en-US" sz="2400" baseline="30000" smtClean="0">
                <a:latin typeface="Arial" panose="020B0604020202020204" pitchFamily="34" charset="0"/>
                <a:ea typeface="+mj-ea"/>
                <a:cs typeface="Arial" panose="020B0604020202020204" pitchFamily="34" charset="0"/>
              </a:rPr>
              <a:t>th</a:t>
            </a:r>
            <a:r>
              <a:rPr lang="en-US" sz="2400" smtClean="0">
                <a:latin typeface="Arial" panose="020B0604020202020204" pitchFamily="34" charset="0"/>
                <a:ea typeface="+mj-ea"/>
                <a:cs typeface="Arial" panose="020B0604020202020204" pitchFamily="34" charset="0"/>
              </a:rPr>
              <a:t> Sem.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5" name="Picture 24" descr="logo5.png"/>
          <p:cNvPicPr/>
          <p:nvPr/>
        </p:nvPicPr>
        <p:blipFill>
          <a:blip r:embed="rId3" cstate="print"/>
          <a:stretch>
            <a:fillRect/>
          </a:stretch>
        </p:blipFill>
        <p:spPr>
          <a:xfrm>
            <a:off x="7696200" y="245165"/>
            <a:ext cx="4495800" cy="990600"/>
          </a:xfrm>
          <a:prstGeom prst="rect">
            <a:avLst/>
          </a:prstGeom>
        </p:spPr>
      </p:pic>
    </p:spTree>
    <p:extLst>
      <p:ext uri="{BB962C8B-B14F-4D97-AF65-F5344CB8AC3E}">
        <p14:creationId xmlns:p14="http://schemas.microsoft.com/office/powerpoint/2010/main" val="84550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custDataLst>
              <p:tags r:id="rId2"/>
            </p:custDataLst>
          </p:nvPr>
        </p:nvSpPr>
        <p:spPr/>
        <p:txBody>
          <a:bodyPr/>
          <a:lstStyle/>
          <a:p>
            <a:pPr eaLnBrk="1" fontAlgn="auto" hangingPunct="1">
              <a:spcAft>
                <a:spcPts val="0"/>
              </a:spcAft>
              <a:defRPr/>
            </a:pPr>
            <a:r>
              <a:rPr smtClean="0">
                <a:ea typeface="+mn-ea"/>
              </a:rPr>
              <a:t>Operating Cycle</a:t>
            </a:r>
            <a:endParaRPr>
              <a:ea typeface="+mn-ea"/>
            </a:endParaRPr>
          </a:p>
        </p:txBody>
      </p:sp>
      <p:sp>
        <p:nvSpPr>
          <p:cNvPr id="245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F2718F9-2C7E-4AF6-9245-43B6E63C93F7}" type="slidenum">
              <a:rPr lang="en-US">
                <a:solidFill>
                  <a:srgbClr val="898989"/>
                </a:solidFill>
                <a:latin typeface="Calibri" pitchFamily="34" charset="0"/>
              </a:rPr>
              <a:pPr eaLnBrk="1" hangingPunct="1"/>
              <a:t>10</a:t>
            </a:fld>
            <a:endParaRPr lang="en-US">
              <a:solidFill>
                <a:srgbClr val="898989"/>
              </a:solidFill>
              <a:latin typeface="Calibri" pitchFamily="34" charset="0"/>
            </a:endParaRPr>
          </a:p>
        </p:txBody>
      </p:sp>
      <p:pic>
        <p:nvPicPr>
          <p:cNvPr id="24580"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2899" y="1266093"/>
            <a:ext cx="7831786" cy="559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7246300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9" name="Rectangle 9"/>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dirty="0">
                <a:ea typeface="+mn-ea"/>
              </a:rPr>
              <a:t>Inventory Systems</a:t>
            </a:r>
            <a:br>
              <a:rPr dirty="0">
                <a:ea typeface="+mn-ea"/>
              </a:rPr>
            </a:br>
            <a:endParaRPr dirty="0">
              <a:ea typeface="+mn-ea"/>
            </a:endParaRPr>
          </a:p>
        </p:txBody>
      </p:sp>
      <p:sp>
        <p:nvSpPr>
          <p:cNvPr id="25603" name="Text Placeholder 5"/>
          <p:cNvSpPr>
            <a:spLocks noGrp="1"/>
          </p:cNvSpPr>
          <p:nvPr>
            <p:ph type="body" idx="1"/>
          </p:nvPr>
        </p:nvSpPr>
        <p:spPr>
          <a:xfrm>
            <a:off x="609600" y="1406525"/>
            <a:ext cx="5386917" cy="387350"/>
          </a:xfrm>
        </p:spPr>
        <p:txBody>
          <a:bodyPr>
            <a:normAutofit fontScale="85000" lnSpcReduction="20000"/>
          </a:bodyPr>
          <a:lstStyle/>
          <a:p>
            <a:pPr eaLnBrk="1" hangingPunct="1">
              <a:spcBef>
                <a:spcPct val="0"/>
              </a:spcBef>
            </a:pPr>
            <a:r>
              <a:rPr lang="en-US" sz="2800" smtClean="0"/>
              <a:t>PERIODIC</a:t>
            </a:r>
          </a:p>
        </p:txBody>
      </p:sp>
      <p:sp>
        <p:nvSpPr>
          <p:cNvPr id="25604" name="Rectangle 10"/>
          <p:cNvSpPr>
            <a:spLocks noGrp="1" noChangeArrowheads="1"/>
          </p:cNvSpPr>
          <p:nvPr>
            <p:ph sz="half" idx="2"/>
          </p:nvPr>
        </p:nvSpPr>
        <p:spPr>
          <a:xfrm>
            <a:off x="508000" y="2057400"/>
            <a:ext cx="10873317" cy="2413000"/>
          </a:xfrm>
        </p:spPr>
        <p:txBody>
          <a:bodyPr/>
          <a:lstStyle/>
          <a:p>
            <a:pPr marL="280988" indent="-280988" eaLnBrk="1" hangingPunct="1"/>
            <a:r>
              <a:rPr lang="en-US" sz="3200" smtClean="0"/>
              <a:t>Goods counted periodically to determine quantity</a:t>
            </a:r>
          </a:p>
          <a:p>
            <a:pPr marL="280988" indent="-280988" eaLnBrk="1" hangingPunct="1"/>
            <a:r>
              <a:rPr lang="en-US" sz="3200" smtClean="0"/>
              <a:t>Used by small businesses </a:t>
            </a:r>
          </a:p>
          <a:p>
            <a:pPr marL="280988" indent="-280988" eaLnBrk="1" hangingPunct="1"/>
            <a:r>
              <a:rPr lang="en-US" sz="3200" smtClean="0"/>
              <a:t>Less popular due to  computerized inventory systems</a:t>
            </a:r>
          </a:p>
        </p:txBody>
      </p:sp>
      <p:sp>
        <p:nvSpPr>
          <p:cNvPr id="256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EE1EB1-B0B7-4A01-BE8F-5ED0A8B2C01F}" type="slidenum">
              <a:rPr lang="en-US">
                <a:solidFill>
                  <a:srgbClr val="898989"/>
                </a:solidFill>
                <a:latin typeface="Calibri" pitchFamily="34" charset="0"/>
              </a:rPr>
              <a:pPr eaLnBrk="1" hangingPunct="1"/>
              <a:t>11</a:t>
            </a:fld>
            <a:endParaRPr lang="en-US">
              <a:solidFill>
                <a:srgbClr val="898989"/>
              </a:solidFill>
              <a:latin typeface="Calibri" pitchFamily="34" charset="0"/>
            </a:endParaRPr>
          </a:p>
        </p:txBody>
      </p:sp>
      <p:pic>
        <p:nvPicPr>
          <p:cNvPr id="25606" name="Picture 8" descr="C:\Users\ROBIN-ONE\AppData\Local\Microsoft\Windows\Temporary Internet Files\Content.IE5\3MQVBT5T\MC90035161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2001" y="4267201"/>
            <a:ext cx="3534833"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1241922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9" name="Rectangle 9"/>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dirty="0">
                <a:ea typeface="+mn-ea"/>
              </a:rPr>
              <a:t>Inventory Systems</a:t>
            </a:r>
            <a:br>
              <a:rPr dirty="0">
                <a:ea typeface="+mn-ea"/>
              </a:rPr>
            </a:br>
            <a:endParaRPr dirty="0">
              <a:ea typeface="+mn-ea"/>
            </a:endParaRPr>
          </a:p>
        </p:txBody>
      </p:sp>
      <p:sp>
        <p:nvSpPr>
          <p:cNvPr id="24581" name="Text Placeholder 6"/>
          <p:cNvSpPr>
            <a:spLocks noGrp="1"/>
          </p:cNvSpPr>
          <p:nvPr>
            <p:ph type="body" idx="1"/>
          </p:nvPr>
        </p:nvSpPr>
        <p:spPr>
          <a:xfrm>
            <a:off x="508001" y="1219200"/>
            <a:ext cx="5389033" cy="387350"/>
          </a:xfrm>
        </p:spPr>
        <p:txBody>
          <a:bodyPr>
            <a:normAutofit fontScale="85000" lnSpcReduction="20000"/>
          </a:bodyPr>
          <a:lstStyle/>
          <a:p>
            <a:pPr eaLnBrk="1" hangingPunct="1">
              <a:spcBef>
                <a:spcPct val="0"/>
              </a:spcBef>
            </a:pPr>
            <a:r>
              <a:rPr lang="en-US" sz="2800" smtClean="0"/>
              <a:t>PERPETUAL</a:t>
            </a:r>
          </a:p>
        </p:txBody>
      </p:sp>
      <p:sp>
        <p:nvSpPr>
          <p:cNvPr id="24582" name="Content Placeholder 7"/>
          <p:cNvSpPr>
            <a:spLocks noGrp="1"/>
          </p:cNvSpPr>
          <p:nvPr>
            <p:ph sz="half" idx="2"/>
          </p:nvPr>
        </p:nvSpPr>
        <p:spPr>
          <a:xfrm>
            <a:off x="508001" y="1676401"/>
            <a:ext cx="10875433" cy="2936875"/>
          </a:xfrm>
        </p:spPr>
        <p:txBody>
          <a:bodyPr>
            <a:normAutofit fontScale="92500" lnSpcReduction="10000"/>
          </a:bodyPr>
          <a:lstStyle/>
          <a:p>
            <a:pPr marL="295275" indent="-295275" eaLnBrk="1" hangingPunct="1">
              <a:spcBef>
                <a:spcPct val="0"/>
              </a:spcBef>
            </a:pPr>
            <a:r>
              <a:rPr lang="en-US" sz="3200" smtClean="0"/>
              <a:t>Record of</a:t>
            </a:r>
          </a:p>
          <a:p>
            <a:pPr marL="568325" lvl="1" indent="-295275" eaLnBrk="1" hangingPunct="1">
              <a:spcBef>
                <a:spcPct val="0"/>
              </a:spcBef>
            </a:pPr>
            <a:r>
              <a:rPr lang="en-US" sz="2800" smtClean="0"/>
              <a:t>Units purchased and cost amount</a:t>
            </a:r>
          </a:p>
          <a:p>
            <a:pPr marL="568325" lvl="1" indent="-295275" eaLnBrk="1" hangingPunct="1">
              <a:spcBef>
                <a:spcPct val="0"/>
              </a:spcBef>
            </a:pPr>
            <a:r>
              <a:rPr lang="en-US" sz="2800" smtClean="0"/>
              <a:t> Units sold and sales and cost amounts</a:t>
            </a:r>
          </a:p>
          <a:p>
            <a:pPr marL="568325" lvl="1" indent="-295275" eaLnBrk="1" hangingPunct="1">
              <a:spcBef>
                <a:spcPct val="0"/>
              </a:spcBef>
            </a:pPr>
            <a:r>
              <a:rPr lang="en-US" sz="2800" smtClean="0"/>
              <a:t>The quantity of inventory on hand and its cost</a:t>
            </a:r>
          </a:p>
          <a:p>
            <a:pPr marL="295275" indent="-295275" eaLnBrk="1" hangingPunct="1">
              <a:spcBef>
                <a:spcPct val="0"/>
              </a:spcBef>
            </a:pPr>
            <a:r>
              <a:rPr lang="en-US" sz="3200" smtClean="0"/>
              <a:t>Better control of inventory</a:t>
            </a:r>
          </a:p>
          <a:p>
            <a:pPr marL="295275" indent="-295275" eaLnBrk="1" hangingPunct="1">
              <a:spcBef>
                <a:spcPct val="0"/>
              </a:spcBef>
            </a:pPr>
            <a:r>
              <a:rPr lang="en-US" sz="3200" smtClean="0"/>
              <a:t>Popular due to bar codes</a:t>
            </a:r>
          </a:p>
          <a:p>
            <a:pPr marL="295275" indent="-295275" eaLnBrk="1" hangingPunct="1">
              <a:spcBef>
                <a:spcPct val="0"/>
              </a:spcBef>
            </a:pPr>
            <a:r>
              <a:rPr lang="en-US" sz="3200" smtClean="0"/>
              <a:t>Physical count once a year</a:t>
            </a:r>
          </a:p>
        </p:txBody>
      </p:sp>
      <p:sp>
        <p:nvSpPr>
          <p:cNvPr id="2662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297779-F3D1-4B30-8F08-1B9B834B61F3}" type="slidenum">
              <a:rPr lang="en-US">
                <a:solidFill>
                  <a:srgbClr val="898989"/>
                </a:solidFill>
                <a:latin typeface="Calibri" pitchFamily="34" charset="0"/>
              </a:rPr>
              <a:pPr eaLnBrk="1" hangingPunct="1"/>
              <a:t>12</a:t>
            </a:fld>
            <a:endParaRPr lang="en-US">
              <a:solidFill>
                <a:srgbClr val="898989"/>
              </a:solidFill>
              <a:latin typeface="Calibri" pitchFamily="34" charset="0"/>
            </a:endParaRPr>
          </a:p>
        </p:txBody>
      </p:sp>
      <p:pic>
        <p:nvPicPr>
          <p:cNvPr id="26630" name="Picture 2" descr="C:\Users\ROBIN-ONE\AppData\Local\Microsoft\Windows\Temporary Internet Files\Content.IE5\7D82V69M\MC90038895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8401" y="3652839"/>
            <a:ext cx="298450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2723770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fade">
                                      <p:cBhvr>
                                        <p:cTn id="7" dur="500"/>
                                        <p:tgtEl>
                                          <p:spTgt spid="245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fade">
                                      <p:cBhvr>
                                        <p:cTn id="12" dur="750"/>
                                        <p:tgtEl>
                                          <p:spTgt spid="245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82">
                                            <p:txEl>
                                              <p:pRg st="1" end="1"/>
                                            </p:txEl>
                                          </p:spTgt>
                                        </p:tgtEl>
                                        <p:attrNameLst>
                                          <p:attrName>style.visibility</p:attrName>
                                        </p:attrNameLst>
                                      </p:cBhvr>
                                      <p:to>
                                        <p:strVal val="visible"/>
                                      </p:to>
                                    </p:set>
                                    <p:animEffect transition="in" filter="fade">
                                      <p:cBhvr>
                                        <p:cTn id="17" dur="750"/>
                                        <p:tgtEl>
                                          <p:spTgt spid="245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82">
                                            <p:txEl>
                                              <p:pRg st="2" end="2"/>
                                            </p:txEl>
                                          </p:spTgt>
                                        </p:tgtEl>
                                        <p:attrNameLst>
                                          <p:attrName>style.visibility</p:attrName>
                                        </p:attrNameLst>
                                      </p:cBhvr>
                                      <p:to>
                                        <p:strVal val="visible"/>
                                      </p:to>
                                    </p:set>
                                    <p:animEffect transition="in" filter="fade">
                                      <p:cBhvr>
                                        <p:cTn id="22" dur="750"/>
                                        <p:tgtEl>
                                          <p:spTgt spid="2458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82">
                                            <p:txEl>
                                              <p:pRg st="3" end="3"/>
                                            </p:txEl>
                                          </p:spTgt>
                                        </p:tgtEl>
                                        <p:attrNameLst>
                                          <p:attrName>style.visibility</p:attrName>
                                        </p:attrNameLst>
                                      </p:cBhvr>
                                      <p:to>
                                        <p:strVal val="visible"/>
                                      </p:to>
                                    </p:set>
                                    <p:animEffect transition="in" filter="fade">
                                      <p:cBhvr>
                                        <p:cTn id="27" dur="750"/>
                                        <p:tgtEl>
                                          <p:spTgt spid="2458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82">
                                            <p:txEl>
                                              <p:pRg st="4" end="4"/>
                                            </p:txEl>
                                          </p:spTgt>
                                        </p:tgtEl>
                                        <p:attrNameLst>
                                          <p:attrName>style.visibility</p:attrName>
                                        </p:attrNameLst>
                                      </p:cBhvr>
                                      <p:to>
                                        <p:strVal val="visible"/>
                                      </p:to>
                                    </p:set>
                                    <p:animEffect transition="in" filter="fade">
                                      <p:cBhvr>
                                        <p:cTn id="32" dur="750"/>
                                        <p:tgtEl>
                                          <p:spTgt spid="2458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582">
                                            <p:txEl>
                                              <p:pRg st="5" end="5"/>
                                            </p:txEl>
                                          </p:spTgt>
                                        </p:tgtEl>
                                        <p:attrNameLst>
                                          <p:attrName>style.visibility</p:attrName>
                                        </p:attrNameLst>
                                      </p:cBhvr>
                                      <p:to>
                                        <p:strVal val="visible"/>
                                      </p:to>
                                    </p:set>
                                    <p:animEffect transition="in" filter="fade">
                                      <p:cBhvr>
                                        <p:cTn id="37" dur="750"/>
                                        <p:tgtEl>
                                          <p:spTgt spid="2458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582">
                                            <p:txEl>
                                              <p:pRg st="6" end="6"/>
                                            </p:txEl>
                                          </p:spTgt>
                                        </p:tgtEl>
                                        <p:attrNameLst>
                                          <p:attrName>style.visibility</p:attrName>
                                        </p:attrNameLst>
                                      </p:cBhvr>
                                      <p:to>
                                        <p:strVal val="visible"/>
                                      </p:to>
                                    </p:set>
                                    <p:animEffect transition="in" filter="fade">
                                      <p:cBhvr>
                                        <p:cTn id="42" dur="750"/>
                                        <p:tgtEl>
                                          <p:spTgt spid="245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P spid="2458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dirty="0" smtClean="0">
                <a:ea typeface="+mn-ea"/>
              </a:rPr>
              <a:t>Bar Codes</a:t>
            </a:r>
            <a:endParaRPr dirty="0">
              <a:ea typeface="+mn-ea"/>
            </a:endParaRPr>
          </a:p>
        </p:txBody>
      </p:sp>
      <p:sp>
        <p:nvSpPr>
          <p:cNvPr id="27654" name="Content Placeholder 7"/>
          <p:cNvSpPr>
            <a:spLocks noGrp="1"/>
          </p:cNvSpPr>
          <p:nvPr>
            <p:ph sz="half" idx="2"/>
          </p:nvPr>
        </p:nvSpPr>
        <p:spPr>
          <a:xfrm>
            <a:off x="711201" y="4114801"/>
            <a:ext cx="10875433" cy="1427163"/>
          </a:xfrm>
        </p:spPr>
        <p:txBody>
          <a:bodyPr>
            <a:normAutofit fontScale="92500" lnSpcReduction="10000"/>
          </a:bodyPr>
          <a:lstStyle/>
          <a:p>
            <a:pPr marL="295275" indent="-295275" eaLnBrk="1" hangingPunct="1">
              <a:spcBef>
                <a:spcPct val="0"/>
              </a:spcBef>
            </a:pPr>
            <a:r>
              <a:rPr lang="en-US" sz="2800" smtClean="0"/>
              <a:t>Used to: </a:t>
            </a:r>
          </a:p>
          <a:p>
            <a:pPr marL="568325" lvl="1" indent="-295275" eaLnBrk="1" hangingPunct="1">
              <a:spcBef>
                <a:spcPct val="0"/>
              </a:spcBef>
            </a:pPr>
            <a:r>
              <a:rPr lang="en-US" sz="2500" smtClean="0"/>
              <a:t>Record Sales and Cost of goods sold</a:t>
            </a:r>
          </a:p>
          <a:p>
            <a:pPr marL="568325" lvl="1" indent="-295275" eaLnBrk="1" hangingPunct="1">
              <a:spcBef>
                <a:spcPct val="0"/>
              </a:spcBef>
            </a:pPr>
            <a:r>
              <a:rPr lang="en-US" sz="2500" smtClean="0"/>
              <a:t>Updates Inventory count</a:t>
            </a:r>
          </a:p>
          <a:p>
            <a:pPr marL="568325" lvl="1" indent="-295275" eaLnBrk="1" hangingPunct="1">
              <a:spcBef>
                <a:spcPct val="0"/>
              </a:spcBef>
            </a:pPr>
            <a:r>
              <a:rPr lang="en-US" sz="2500" smtClean="0"/>
              <a:t>Updates purchasing and generates purchase orders</a:t>
            </a:r>
          </a:p>
        </p:txBody>
      </p:sp>
      <p:sp>
        <p:nvSpPr>
          <p:cNvPr id="2765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EEE426-213C-4EAD-A83F-9A5C9040E560}" type="slidenum">
              <a:rPr lang="en-US">
                <a:solidFill>
                  <a:srgbClr val="898989"/>
                </a:solidFill>
                <a:latin typeface="Calibri" pitchFamily="34" charset="0"/>
              </a:rPr>
              <a:pPr eaLnBrk="1" hangingPunct="1"/>
              <a:t>13</a:t>
            </a:fld>
            <a:endParaRPr lang="en-US">
              <a:solidFill>
                <a:srgbClr val="898989"/>
              </a:solidFill>
              <a:latin typeface="Calibri" pitchFamily="34" charset="0"/>
            </a:endParaRPr>
          </a:p>
        </p:txBody>
      </p:sp>
      <p:pic>
        <p:nvPicPr>
          <p:cNvPr id="27652" name="Picture 2" descr="http://t3.gstatic.com/images?q=tbn:ANd9GcRxrwC6wiOwH5aZrY3K3McPp1IF4uLDOz-QuAsLluh39kJV2n8&amp;t=1&amp;usg=__y62JA-1U3pDCJFzJkEs9p3tlJ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1" y="1120776"/>
            <a:ext cx="5399617"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descr="http://www.utahpreppers.com/wp-content/uploads/2008/11/upc-a-03600029145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143001"/>
            <a:ext cx="4470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5"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98731064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508000" y="3429001"/>
            <a:ext cx="10972800" cy="885825"/>
          </a:xfrm>
        </p:spPr>
        <p:txBody>
          <a:bodyPr/>
          <a:lstStyle/>
          <a:p>
            <a:pPr algn="ctr" eaLnBrk="1" hangingPunct="1">
              <a:buFontTx/>
              <a:buNone/>
            </a:pPr>
            <a:r>
              <a:rPr lang="en-US" dirty="0" smtClean="0"/>
              <a:t>Account for the purchase of inventory using a perpetual system</a:t>
            </a:r>
          </a:p>
        </p:txBody>
      </p:sp>
      <p:sp>
        <p:nvSpPr>
          <p:cNvPr id="286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1894D7-C2EC-4849-BC29-8C362125CAA4}" type="slidenum">
              <a:rPr lang="en-US">
                <a:solidFill>
                  <a:srgbClr val="898989"/>
                </a:solidFill>
                <a:latin typeface="Calibri" pitchFamily="34" charset="0"/>
              </a:rPr>
              <a:pPr eaLnBrk="1" hangingPunct="1"/>
              <a:t>14</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2</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03768791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lstStyle/>
          <a:p>
            <a:pPr eaLnBrk="1" fontAlgn="auto" hangingPunct="1">
              <a:spcAft>
                <a:spcPts val="0"/>
              </a:spcAft>
              <a:defRPr/>
            </a:pPr>
            <a:r>
              <a:rPr smtClean="0">
                <a:ea typeface="+mn-ea"/>
              </a:rPr>
              <a:t>Purchasing Inventory</a:t>
            </a:r>
            <a:endParaRPr>
              <a:ea typeface="+mn-ea"/>
            </a:endParaRPr>
          </a:p>
        </p:txBody>
      </p:sp>
      <p:sp>
        <p:nvSpPr>
          <p:cNvPr id="29699" name="Content Placeholder 1"/>
          <p:cNvSpPr>
            <a:spLocks noGrp="1"/>
          </p:cNvSpPr>
          <p:nvPr>
            <p:ph idx="1"/>
          </p:nvPr>
        </p:nvSpPr>
        <p:spPr>
          <a:xfrm>
            <a:off x="508000" y="1143000"/>
            <a:ext cx="11176000" cy="4813300"/>
          </a:xfrm>
        </p:spPr>
        <p:txBody>
          <a:bodyPr>
            <a:normAutofit lnSpcReduction="10000"/>
          </a:bodyPr>
          <a:lstStyle/>
          <a:p>
            <a:pPr eaLnBrk="1" hangingPunct="1"/>
            <a:r>
              <a:rPr lang="en-US" smtClean="0"/>
              <a:t>The inventory account is increased with each purchase</a:t>
            </a:r>
          </a:p>
          <a:p>
            <a:pPr eaLnBrk="1" hangingPunct="1"/>
            <a:r>
              <a:rPr lang="en-US" smtClean="0"/>
              <a:t>The vendor submits an invoice for payment</a:t>
            </a:r>
          </a:p>
          <a:p>
            <a:pPr eaLnBrk="1" hangingPunct="1"/>
            <a:r>
              <a:rPr lang="en-US" smtClean="0"/>
              <a:t>The invoice contains:</a:t>
            </a:r>
          </a:p>
          <a:p>
            <a:pPr lvl="1" eaLnBrk="1" hangingPunct="1"/>
            <a:r>
              <a:rPr lang="en-US" smtClean="0"/>
              <a:t>The seller</a:t>
            </a:r>
          </a:p>
          <a:p>
            <a:pPr lvl="1" eaLnBrk="1" hangingPunct="1"/>
            <a:r>
              <a:rPr lang="en-US" smtClean="0"/>
              <a:t>The purchaser</a:t>
            </a:r>
          </a:p>
          <a:p>
            <a:pPr lvl="1" eaLnBrk="1" hangingPunct="1"/>
            <a:r>
              <a:rPr lang="en-US" smtClean="0"/>
              <a:t>The date of purchase (or shipment)</a:t>
            </a:r>
          </a:p>
          <a:p>
            <a:pPr lvl="1" eaLnBrk="1" hangingPunct="1"/>
            <a:r>
              <a:rPr lang="en-US" smtClean="0"/>
              <a:t>Credit terms</a:t>
            </a:r>
          </a:p>
          <a:p>
            <a:pPr lvl="1" eaLnBrk="1" hangingPunct="1"/>
            <a:r>
              <a:rPr lang="en-US" smtClean="0"/>
              <a:t>Total amount due </a:t>
            </a:r>
          </a:p>
          <a:p>
            <a:pPr lvl="1" eaLnBrk="1" hangingPunct="1"/>
            <a:r>
              <a:rPr lang="en-US" smtClean="0"/>
              <a:t>The due date</a:t>
            </a: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1E8346-C0E2-40E9-B3A3-80DD4E96E5E8}" type="slidenum">
              <a:rPr lang="en-US">
                <a:solidFill>
                  <a:srgbClr val="898989"/>
                </a:solidFill>
                <a:latin typeface="Calibri" pitchFamily="34" charset="0"/>
              </a:rPr>
              <a:pPr eaLnBrk="1" hangingPunct="1"/>
              <a:t>15</a:t>
            </a:fld>
            <a:endParaRPr lang="en-US">
              <a:solidFill>
                <a:srgbClr val="898989"/>
              </a:solidFill>
              <a:latin typeface="Calibri" pitchFamily="34" charset="0"/>
            </a:endParaRPr>
          </a:p>
        </p:txBody>
      </p:sp>
      <p:pic>
        <p:nvPicPr>
          <p:cNvPr id="6" name="Picture 5"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65338260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smtClean="0">
                <a:ea typeface="+mn-ea"/>
              </a:rPr>
              <a:t>Journal Entry for Purchase </a:t>
            </a:r>
            <a:r>
              <a:rPr>
                <a:ea typeface="+mn-ea"/>
              </a:rPr>
              <a:t>of </a:t>
            </a:r>
            <a:r>
              <a:rPr smtClean="0">
                <a:ea typeface="+mn-ea"/>
              </a:rPr>
              <a:t>Inventory</a:t>
            </a:r>
            <a:r>
              <a:rPr>
                <a:ea typeface="+mn-ea"/>
              </a:rPr>
              <a:t/>
            </a:r>
            <a:br>
              <a:rPr>
                <a:ea typeface="+mn-ea"/>
              </a:rPr>
            </a:br>
            <a:endParaRPr>
              <a:ea typeface="+mn-ea"/>
            </a:endParaRPr>
          </a:p>
        </p:txBody>
      </p:sp>
      <p:sp>
        <p:nvSpPr>
          <p:cNvPr id="30723"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88E2F2-25D7-42DC-9745-88B77B7FFC04}" type="slidenum">
              <a:rPr lang="en-US">
                <a:solidFill>
                  <a:srgbClr val="898989"/>
                </a:solidFill>
                <a:latin typeface="Calibri" pitchFamily="34" charset="0"/>
              </a:rPr>
              <a:pPr eaLnBrk="1" hangingPunct="1"/>
              <a:t>16</a:t>
            </a:fld>
            <a:endParaRPr lang="en-US">
              <a:solidFill>
                <a:srgbClr val="898989"/>
              </a:solidFill>
              <a:latin typeface="Calibri" pitchFamily="34" charset="0"/>
            </a:endParaRPr>
          </a:p>
        </p:txBody>
      </p:sp>
      <p:pic>
        <p:nvPicPr>
          <p:cNvPr id="30724"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24000"/>
            <a:ext cx="1124585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Content Placeholder 1"/>
          <p:cNvSpPr txBox="1">
            <a:spLocks/>
          </p:cNvSpPr>
          <p:nvPr/>
        </p:nvSpPr>
        <p:spPr bwMode="auto">
          <a:xfrm>
            <a:off x="450851" y="2819400"/>
            <a:ext cx="11176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defTabSz="912813" eaLnBrk="0" hangingPunct="0">
              <a:defRPr>
                <a:solidFill>
                  <a:schemeClr val="tx1"/>
                </a:solidFill>
                <a:latin typeface="Arial" charset="0"/>
                <a:cs typeface="Arial" charset="0"/>
              </a:defRPr>
            </a:lvl1pPr>
            <a:lvl2pPr marL="914400" indent="-396875"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The Inventory account, an asset–used only for goods purchased</a:t>
            </a:r>
          </a:p>
          <a:p>
            <a:pPr lvl="1" eaLnBrk="1" hangingPunct="1">
              <a:lnSpc>
                <a:spcPct val="90000"/>
              </a:lnSpc>
              <a:spcBef>
                <a:spcPct val="20000"/>
              </a:spcBef>
              <a:buFontTx/>
              <a:buBlip>
                <a:blip r:embed="rId7"/>
              </a:buBlip>
            </a:pPr>
            <a:r>
              <a:rPr lang="en-US" sz="2800">
                <a:latin typeface="Times New Roman" pitchFamily="18" charset="0"/>
                <a:cs typeface="Times New Roman" pitchFamily="18" charset="0"/>
              </a:rPr>
              <a:t>Debit for gross amount of purchase</a:t>
            </a:r>
          </a:p>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The method of payment is credited</a:t>
            </a:r>
          </a:p>
          <a:p>
            <a:pPr lvl="1" eaLnBrk="1" hangingPunct="1">
              <a:lnSpc>
                <a:spcPct val="90000"/>
              </a:lnSpc>
              <a:spcBef>
                <a:spcPct val="20000"/>
              </a:spcBef>
              <a:buFontTx/>
              <a:buBlip>
                <a:blip r:embed="rId7"/>
              </a:buBlip>
            </a:pPr>
            <a:r>
              <a:rPr lang="en-US" sz="2800">
                <a:latin typeface="Times New Roman" pitchFamily="18" charset="0"/>
                <a:cs typeface="Times New Roman" pitchFamily="18" charset="0"/>
              </a:rPr>
              <a:t>Accounts payable, if on account</a:t>
            </a:r>
          </a:p>
          <a:p>
            <a:pPr lvl="1" eaLnBrk="1" hangingPunct="1">
              <a:lnSpc>
                <a:spcPct val="90000"/>
              </a:lnSpc>
              <a:spcBef>
                <a:spcPct val="20000"/>
              </a:spcBef>
              <a:buFontTx/>
              <a:buBlip>
                <a:blip r:embed="rId7"/>
              </a:buBlip>
            </a:pPr>
            <a:r>
              <a:rPr lang="en-US" sz="2800">
                <a:latin typeface="Times New Roman" pitchFamily="18" charset="0"/>
                <a:cs typeface="Times New Roman" pitchFamily="18" charset="0"/>
              </a:rPr>
              <a:t>Cash, if purchased with cash</a:t>
            </a:r>
          </a:p>
        </p:txBody>
      </p:sp>
      <p:pic>
        <p:nvPicPr>
          <p:cNvPr id="6" name="Picture 5"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98301309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18" name="Rectangle 1046"/>
          <p:cNvSpPr>
            <a:spLocks noGrp="1" noChangeArrowheads="1"/>
          </p:cNvSpPr>
          <p:nvPr>
            <p:ph type="title"/>
            <p:custDataLst>
              <p:tags r:id="rId2"/>
            </p:custDataLst>
          </p:nvPr>
        </p:nvSpPr>
        <p:spPr/>
        <p:txBody>
          <a:bodyPr/>
          <a:lstStyle/>
          <a:p>
            <a:pPr eaLnBrk="1" fontAlgn="auto" hangingPunct="1">
              <a:spcAft>
                <a:spcPts val="0"/>
              </a:spcAft>
              <a:defRPr/>
            </a:pPr>
            <a:r>
              <a:rPr>
                <a:ea typeface="+mn-ea"/>
              </a:rPr>
              <a:t>Purchase D</a:t>
            </a:r>
            <a:r>
              <a:rPr smtClean="0">
                <a:ea typeface="+mn-ea"/>
              </a:rPr>
              <a:t>iscounts</a:t>
            </a:r>
            <a:endParaRPr>
              <a:ea typeface="+mn-ea"/>
            </a:endParaRPr>
          </a:p>
        </p:txBody>
      </p:sp>
      <p:sp>
        <p:nvSpPr>
          <p:cNvPr id="31747" name="Rectangle 1047"/>
          <p:cNvSpPr>
            <a:spLocks noGrp="1" noChangeArrowheads="1"/>
          </p:cNvSpPr>
          <p:nvPr>
            <p:ph idx="1"/>
          </p:nvPr>
        </p:nvSpPr>
        <p:spPr>
          <a:xfrm>
            <a:off x="508000" y="1412876"/>
            <a:ext cx="11176000" cy="5318125"/>
          </a:xfrm>
        </p:spPr>
        <p:txBody>
          <a:bodyPr/>
          <a:lstStyle/>
          <a:p>
            <a:pPr eaLnBrk="1" hangingPunct="1"/>
            <a:r>
              <a:rPr lang="en-US" smtClean="0"/>
              <a:t>Discount for early payment</a:t>
            </a:r>
          </a:p>
          <a:p>
            <a:pPr eaLnBrk="1" hangingPunct="1"/>
            <a:r>
              <a:rPr lang="en-US" smtClean="0"/>
              <a:t>Expressed as follows:</a:t>
            </a:r>
          </a:p>
          <a:p>
            <a:pPr eaLnBrk="1" hangingPunct="1">
              <a:buFont typeface="Wingdings 3" pitchFamily="18" charset="2"/>
              <a:buNone/>
            </a:pPr>
            <a:endParaRPr lang="en-US" smtClean="0"/>
          </a:p>
          <a:p>
            <a:pPr eaLnBrk="1" hangingPunct="1">
              <a:buFont typeface="Wingdings 3" pitchFamily="18" charset="2"/>
              <a:buNone/>
            </a:pPr>
            <a:endParaRPr lang="en-US" smtClean="0"/>
          </a:p>
          <a:p>
            <a:pPr eaLnBrk="1" hangingPunct="1">
              <a:buFont typeface="Wingdings 3" pitchFamily="18" charset="2"/>
              <a:buNone/>
            </a:pPr>
            <a:endParaRPr lang="en-US" smtClean="0"/>
          </a:p>
          <a:p>
            <a:pPr eaLnBrk="1" hangingPunct="1">
              <a:buFont typeface="Wingdings 3" pitchFamily="18" charset="2"/>
              <a:buNone/>
            </a:pPr>
            <a:endParaRPr lang="en-US" smtClean="0"/>
          </a:p>
          <a:p>
            <a:pPr eaLnBrk="1" hangingPunct="1">
              <a:buFont typeface="Wingdings 3" pitchFamily="18" charset="2"/>
              <a:buNone/>
            </a:pPr>
            <a:r>
              <a:rPr lang="en-US" smtClean="0"/>
              <a:t>      Other terms:</a:t>
            </a:r>
          </a:p>
          <a:p>
            <a:pPr eaLnBrk="1" hangingPunct="1">
              <a:buFont typeface="Wingdings 3" pitchFamily="18" charset="2"/>
              <a:buNone/>
            </a:pPr>
            <a:endParaRPr lang="en-US" smtClean="0"/>
          </a:p>
          <a:p>
            <a:pPr eaLnBrk="1" hangingPunct="1">
              <a:buFont typeface="Wingdings 3" pitchFamily="18" charset="2"/>
              <a:buNone/>
            </a:pPr>
            <a:endParaRPr lang="en-US" smtClean="0"/>
          </a:p>
          <a:p>
            <a:pPr eaLnBrk="1" hangingPunct="1">
              <a:buFont typeface="Wingdings 3" pitchFamily="18" charset="2"/>
              <a:buNone/>
            </a:pPr>
            <a:endParaRPr lang="en-US" smtClean="0"/>
          </a:p>
        </p:txBody>
      </p:sp>
      <p:sp>
        <p:nvSpPr>
          <p:cNvPr id="317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DA8F8C-84C1-4BB0-881D-C025682F90FE}" type="slidenum">
              <a:rPr lang="en-US">
                <a:solidFill>
                  <a:srgbClr val="898989"/>
                </a:solidFill>
                <a:latin typeface="Calibri" pitchFamily="34" charset="0"/>
              </a:rPr>
              <a:pPr eaLnBrk="1" hangingPunct="1"/>
              <a:t>17</a:t>
            </a:fld>
            <a:endParaRPr lang="en-US">
              <a:solidFill>
                <a:srgbClr val="898989"/>
              </a:solidFill>
              <a:latin typeface="Calibri" pitchFamily="34" charset="0"/>
            </a:endParaRPr>
          </a:p>
        </p:txBody>
      </p:sp>
      <p:sp>
        <p:nvSpPr>
          <p:cNvPr id="7" name="TextBox 6"/>
          <p:cNvSpPr txBox="1"/>
          <p:nvPr/>
        </p:nvSpPr>
        <p:spPr>
          <a:xfrm>
            <a:off x="4775200" y="2286000"/>
            <a:ext cx="2946400" cy="584200"/>
          </a:xfrm>
          <a:prstGeom prst="rect">
            <a:avLst/>
          </a:prstGeom>
          <a:noFill/>
        </p:spPr>
        <p:txBody>
          <a:bodyPr>
            <a:spAutoFit/>
          </a:bodyPr>
          <a:lstStyle/>
          <a:p>
            <a:pPr>
              <a:defRPr/>
            </a:pPr>
            <a:r>
              <a:rPr lang="en-US" sz="3200" dirty="0">
                <a:solidFill>
                  <a:schemeClr val="accent2"/>
                </a:solidFill>
                <a:latin typeface="+mj-lt"/>
                <a:cs typeface="Arial" pitchFamily="34" charset="0"/>
              </a:rPr>
              <a:t>2/10 , n/30</a:t>
            </a:r>
          </a:p>
        </p:txBody>
      </p:sp>
      <p:sp>
        <p:nvSpPr>
          <p:cNvPr id="8" name="Down Arrow 7"/>
          <p:cNvSpPr/>
          <p:nvPr/>
        </p:nvSpPr>
        <p:spPr>
          <a:xfrm>
            <a:off x="5181600" y="2819400"/>
            <a:ext cx="508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Rounded Rectangle 8"/>
          <p:cNvSpPr/>
          <p:nvPr/>
        </p:nvSpPr>
        <p:spPr>
          <a:xfrm>
            <a:off x="2946400" y="3581400"/>
            <a:ext cx="314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 discount if paid within 10 days</a:t>
            </a:r>
          </a:p>
        </p:txBody>
      </p:sp>
      <p:sp>
        <p:nvSpPr>
          <p:cNvPr id="10" name="Down Arrow 9"/>
          <p:cNvSpPr/>
          <p:nvPr/>
        </p:nvSpPr>
        <p:spPr>
          <a:xfrm>
            <a:off x="6908800" y="2819400"/>
            <a:ext cx="508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1" name="Rounded Rectangle 10"/>
          <p:cNvSpPr/>
          <p:nvPr/>
        </p:nvSpPr>
        <p:spPr>
          <a:xfrm>
            <a:off x="6807200" y="3581400"/>
            <a:ext cx="314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Full amount due within 30 days</a:t>
            </a:r>
          </a:p>
        </p:txBody>
      </p:sp>
      <p:sp>
        <p:nvSpPr>
          <p:cNvPr id="12" name="TextBox 11"/>
          <p:cNvSpPr txBox="1"/>
          <p:nvPr/>
        </p:nvSpPr>
        <p:spPr>
          <a:xfrm>
            <a:off x="0" y="5105400"/>
            <a:ext cx="1524000" cy="584200"/>
          </a:xfrm>
          <a:prstGeom prst="rect">
            <a:avLst/>
          </a:prstGeom>
          <a:noFill/>
        </p:spPr>
        <p:txBody>
          <a:bodyPr>
            <a:spAutoFit/>
          </a:bodyPr>
          <a:lstStyle/>
          <a:p>
            <a:pPr>
              <a:defRPr/>
            </a:pPr>
            <a:r>
              <a:rPr lang="en-US" sz="3200" dirty="0">
                <a:solidFill>
                  <a:schemeClr val="accent2"/>
                </a:solidFill>
                <a:latin typeface="+mj-lt"/>
                <a:cs typeface="Arial" pitchFamily="34" charset="0"/>
              </a:rPr>
              <a:t>n/30</a:t>
            </a:r>
          </a:p>
        </p:txBody>
      </p:sp>
      <p:sp>
        <p:nvSpPr>
          <p:cNvPr id="13" name="Right Arrow 12"/>
          <p:cNvSpPr/>
          <p:nvPr/>
        </p:nvSpPr>
        <p:spPr>
          <a:xfrm>
            <a:off x="1320800" y="52578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5" name="Rounded Rectangle 14"/>
          <p:cNvSpPr/>
          <p:nvPr/>
        </p:nvSpPr>
        <p:spPr>
          <a:xfrm>
            <a:off x="2438400" y="5029200"/>
            <a:ext cx="3454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No discount, full amount due in 30 days</a:t>
            </a:r>
          </a:p>
        </p:txBody>
      </p:sp>
      <p:sp>
        <p:nvSpPr>
          <p:cNvPr id="16" name="TextBox 15"/>
          <p:cNvSpPr txBox="1"/>
          <p:nvPr/>
        </p:nvSpPr>
        <p:spPr>
          <a:xfrm>
            <a:off x="6197600" y="5105400"/>
            <a:ext cx="1524000" cy="584200"/>
          </a:xfrm>
          <a:prstGeom prst="rect">
            <a:avLst/>
          </a:prstGeom>
          <a:noFill/>
        </p:spPr>
        <p:txBody>
          <a:bodyPr>
            <a:spAutoFit/>
          </a:bodyPr>
          <a:lstStyle/>
          <a:p>
            <a:pPr>
              <a:defRPr/>
            </a:pPr>
            <a:r>
              <a:rPr lang="en-US" sz="3200" dirty="0">
                <a:solidFill>
                  <a:schemeClr val="accent2"/>
                </a:solidFill>
                <a:latin typeface="+mj-lt"/>
                <a:cs typeface="Arial" pitchFamily="34" charset="0"/>
              </a:rPr>
              <a:t>eom</a:t>
            </a:r>
          </a:p>
        </p:txBody>
      </p:sp>
      <p:sp>
        <p:nvSpPr>
          <p:cNvPr id="17" name="Rounded Rectangle 16"/>
          <p:cNvSpPr/>
          <p:nvPr/>
        </p:nvSpPr>
        <p:spPr>
          <a:xfrm>
            <a:off x="8534400" y="5105400"/>
            <a:ext cx="314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Full amount due by the end of month</a:t>
            </a:r>
          </a:p>
        </p:txBody>
      </p:sp>
      <p:sp>
        <p:nvSpPr>
          <p:cNvPr id="18" name="Right Arrow 17"/>
          <p:cNvSpPr/>
          <p:nvPr/>
        </p:nvSpPr>
        <p:spPr>
          <a:xfrm>
            <a:off x="7416800" y="52578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19" name="Picture 18"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9311019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40" name="Rectangle 40"/>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smtClean="0">
                <a:ea typeface="+mn-ea"/>
              </a:rPr>
              <a:t>Payment within the Discount Period </a:t>
            </a:r>
            <a:r>
              <a:rPr>
                <a:ea typeface="+mn-ea"/>
              </a:rPr>
              <a:t/>
            </a:r>
            <a:br>
              <a:rPr>
                <a:ea typeface="+mn-ea"/>
              </a:rPr>
            </a:br>
            <a:endParaRPr>
              <a:ea typeface="+mn-ea"/>
            </a:endParaRPr>
          </a:p>
        </p:txBody>
      </p:sp>
      <p:sp>
        <p:nvSpPr>
          <p:cNvPr id="32771" name="Text Placeholder 3"/>
          <p:cNvSpPr>
            <a:spLocks noGrp="1"/>
          </p:cNvSpPr>
          <p:nvPr>
            <p:ph type="body" sz="quarter" idx="10"/>
          </p:nvPr>
        </p:nvSpPr>
        <p:spPr>
          <a:xfrm>
            <a:off x="406400" y="1219200"/>
            <a:ext cx="11176000" cy="1970088"/>
          </a:xfrm>
        </p:spPr>
        <p:txBody>
          <a:bodyPr>
            <a:normAutofit lnSpcReduction="10000"/>
          </a:bodyPr>
          <a:lstStyle/>
          <a:p>
            <a:pPr eaLnBrk="1" hangingPunct="1"/>
            <a:r>
              <a:rPr lang="en-US" smtClean="0"/>
              <a:t>Debit Accounts payable for invoice amount</a:t>
            </a:r>
          </a:p>
          <a:p>
            <a:pPr eaLnBrk="1" hangingPunct="1"/>
            <a:r>
              <a:rPr lang="en-US" smtClean="0"/>
              <a:t>Credit Cash for the actual payment amount</a:t>
            </a:r>
            <a:br>
              <a:rPr lang="en-US" smtClean="0"/>
            </a:br>
            <a:r>
              <a:rPr lang="en-US" smtClean="0"/>
              <a:t>(Gross amount – discount amount)</a:t>
            </a:r>
          </a:p>
          <a:p>
            <a:pPr eaLnBrk="1" hangingPunct="1"/>
            <a:r>
              <a:rPr lang="en-US" smtClean="0"/>
              <a:t>Credit Inventory for the discount amount</a:t>
            </a:r>
          </a:p>
        </p:txBody>
      </p:sp>
      <p:sp>
        <p:nvSpPr>
          <p:cNvPr id="32772"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80F1FF-878B-416D-85BE-C4D6EC996901}" type="slidenum">
              <a:rPr lang="en-US">
                <a:solidFill>
                  <a:srgbClr val="898989"/>
                </a:solidFill>
                <a:latin typeface="Calibri" pitchFamily="34" charset="0"/>
              </a:rPr>
              <a:pPr eaLnBrk="1" hangingPunct="1"/>
              <a:t>18</a:t>
            </a:fld>
            <a:endParaRPr lang="en-US">
              <a:solidFill>
                <a:srgbClr val="898989"/>
              </a:solidFill>
              <a:latin typeface="Calibri" pitchFamily="34" charset="0"/>
            </a:endParaRPr>
          </a:p>
        </p:txBody>
      </p:sp>
      <p:sp>
        <p:nvSpPr>
          <p:cNvPr id="32773" name="Slide Number Placeholder 1"/>
          <p:cNvSpPr txBox="1">
            <a:spLocks/>
          </p:cNvSpPr>
          <p:nvPr/>
        </p:nvSpPr>
        <p:spPr bwMode="auto">
          <a:xfrm>
            <a:off x="101600" y="6432551"/>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536A3146-2298-47CF-8A12-A9066CFBA9C7}" type="slidenum">
              <a:rPr lang="en-US" sz="1200">
                <a:solidFill>
                  <a:srgbClr val="898989"/>
                </a:solidFill>
                <a:latin typeface="Calibri" pitchFamily="34" charset="0"/>
              </a:rPr>
              <a:pPr algn="r" eaLnBrk="1" hangingPunct="1"/>
              <a:t>18</a:t>
            </a:fld>
            <a:endParaRPr lang="en-US" sz="1200">
              <a:solidFill>
                <a:srgbClr val="898989"/>
              </a:solidFill>
              <a:latin typeface="Calibri" pitchFamily="34" charset="0"/>
            </a:endParaRPr>
          </a:p>
        </p:txBody>
      </p:sp>
      <p:pic>
        <p:nvPicPr>
          <p:cNvPr id="3277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6400" y="3581400"/>
            <a:ext cx="1127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3"/>
          <p:cNvSpPr txBox="1">
            <a:spLocks/>
          </p:cNvSpPr>
          <p:nvPr/>
        </p:nvSpPr>
        <p:spPr bwMode="auto">
          <a:xfrm>
            <a:off x="304800" y="5026025"/>
            <a:ext cx="111760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75" indent="-396875" defTabSz="912813" eaLnBrk="0" hangingPunct="0">
              <a:defRPr>
                <a:solidFill>
                  <a:schemeClr val="tx1"/>
                </a:solidFill>
                <a:latin typeface="Arial" charset="0"/>
                <a:cs typeface="Arial" charset="0"/>
              </a:defRPr>
            </a:lvl1pPr>
            <a:lvl2pPr marL="914400" indent="-396875"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If payment is sent after the discount period</a:t>
            </a:r>
          </a:p>
          <a:p>
            <a:pPr lvl="1" eaLnBrk="1" hangingPunct="1">
              <a:lnSpc>
                <a:spcPct val="90000"/>
              </a:lnSpc>
              <a:spcBef>
                <a:spcPct val="20000"/>
              </a:spcBef>
              <a:buFontTx/>
              <a:buBlip>
                <a:blip r:embed="rId7"/>
              </a:buBlip>
            </a:pPr>
            <a:r>
              <a:rPr lang="en-US" sz="2800">
                <a:latin typeface="Times New Roman" pitchFamily="18" charset="0"/>
                <a:cs typeface="Times New Roman" pitchFamily="18" charset="0"/>
              </a:rPr>
              <a:t>Credit cash for the full invoice amount</a:t>
            </a:r>
          </a:p>
          <a:p>
            <a:pPr lvl="1" eaLnBrk="1" hangingPunct="1">
              <a:lnSpc>
                <a:spcPct val="90000"/>
              </a:lnSpc>
              <a:spcBef>
                <a:spcPct val="20000"/>
              </a:spcBef>
              <a:buFontTx/>
              <a:buBlip>
                <a:blip r:embed="rId7"/>
              </a:buBlip>
            </a:pPr>
            <a:r>
              <a:rPr lang="en-US" sz="2800">
                <a:latin typeface="Times New Roman" pitchFamily="18" charset="0"/>
                <a:cs typeface="Times New Roman" pitchFamily="18" charset="0"/>
              </a:rPr>
              <a:t>Do not reduce the inventory account </a:t>
            </a:r>
          </a:p>
        </p:txBody>
      </p:sp>
      <p:pic>
        <p:nvPicPr>
          <p:cNvPr id="8" name="Picture 7"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5689871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Grp="1" noChangeArrowheads="1"/>
          </p:cNvSpPr>
          <p:nvPr>
            <p:ph type="title"/>
            <p:custDataLst>
              <p:tags r:id="rId2"/>
            </p:custDataLst>
          </p:nvPr>
        </p:nvSpPr>
        <p:spPr/>
        <p:txBody>
          <a:bodyPr>
            <a:normAutofit/>
          </a:bodyPr>
          <a:lstStyle/>
          <a:p>
            <a:pPr eaLnBrk="1" fontAlgn="auto" hangingPunct="1">
              <a:spcAft>
                <a:spcPts val="0"/>
              </a:spcAft>
              <a:defRPr/>
            </a:pPr>
            <a:r>
              <a:rPr>
                <a:ea typeface="+mn-ea"/>
              </a:rPr>
              <a:t>Purchase R</a:t>
            </a:r>
            <a:r>
              <a:rPr smtClean="0">
                <a:ea typeface="+mn-ea"/>
              </a:rPr>
              <a:t>eturns </a:t>
            </a:r>
            <a:r>
              <a:rPr>
                <a:ea typeface="+mn-ea"/>
              </a:rPr>
              <a:t>and A</a:t>
            </a:r>
            <a:r>
              <a:rPr smtClean="0">
                <a:ea typeface="+mn-ea"/>
              </a:rPr>
              <a:t>llowances</a:t>
            </a:r>
            <a:endParaRPr>
              <a:ea typeface="+mn-ea"/>
            </a:endParaRPr>
          </a:p>
        </p:txBody>
      </p:sp>
      <p:sp>
        <p:nvSpPr>
          <p:cNvPr id="33795" name="Rectangle 6"/>
          <p:cNvSpPr>
            <a:spLocks noGrp="1" noChangeArrowheads="1"/>
          </p:cNvSpPr>
          <p:nvPr>
            <p:ph idx="1"/>
          </p:nvPr>
        </p:nvSpPr>
        <p:spPr>
          <a:xfrm>
            <a:off x="508000" y="1676400"/>
            <a:ext cx="11176000" cy="2406650"/>
          </a:xfrm>
        </p:spPr>
        <p:txBody>
          <a:bodyPr>
            <a:normAutofit fontScale="92500" lnSpcReduction="10000"/>
          </a:bodyPr>
          <a:lstStyle/>
          <a:p>
            <a:pPr eaLnBrk="1" hangingPunct="1"/>
            <a:r>
              <a:rPr lang="en-US" smtClean="0"/>
              <a:t>Purchase return  </a:t>
            </a:r>
          </a:p>
          <a:p>
            <a:pPr lvl="1" eaLnBrk="1" hangingPunct="1"/>
            <a:r>
              <a:rPr lang="en-US" smtClean="0"/>
              <a:t>Merchandise returned by the purchaser </a:t>
            </a:r>
          </a:p>
          <a:p>
            <a:pPr eaLnBrk="1" hangingPunct="1"/>
            <a:r>
              <a:rPr lang="en-US" smtClean="0"/>
              <a:t>Purchase allowance  </a:t>
            </a:r>
          </a:p>
          <a:p>
            <a:pPr lvl="1" eaLnBrk="1" hangingPunct="1"/>
            <a:r>
              <a:rPr lang="en-US" smtClean="0"/>
              <a:t>Seller reduces amount owed </a:t>
            </a:r>
          </a:p>
          <a:p>
            <a:pPr lvl="1" eaLnBrk="1" hangingPunct="1"/>
            <a:r>
              <a:rPr lang="en-US" smtClean="0"/>
              <a:t>Incentive for purchaser to keep goods</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0E60207-E6A5-407C-8BA0-66B1AA109F17}" type="slidenum">
              <a:rPr lang="en-US">
                <a:solidFill>
                  <a:srgbClr val="898989"/>
                </a:solidFill>
                <a:latin typeface="Calibri" pitchFamily="34" charset="0"/>
              </a:rPr>
              <a:pPr eaLnBrk="1" hangingPunct="1"/>
              <a:t>19</a:t>
            </a:fld>
            <a:endParaRPr lang="en-US">
              <a:solidFill>
                <a:srgbClr val="898989"/>
              </a:solidFill>
              <a:latin typeface="Calibri" pitchFamily="34" charset="0"/>
            </a:endParaRPr>
          </a:p>
        </p:txBody>
      </p:sp>
      <p:pic>
        <p:nvPicPr>
          <p:cNvPr id="5" name="Picture 4"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5682909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ubtitle 2"/>
          <p:cNvSpPr txBox="1">
            <a:spLocks/>
          </p:cNvSpPr>
          <p:nvPr/>
        </p:nvSpPr>
        <p:spPr>
          <a:xfrm>
            <a:off x="89724" y="239007"/>
            <a:ext cx="4833257" cy="680420"/>
          </a:xfrm>
          <a:prstGeom prst="rect">
            <a:avLst/>
          </a:prstGeom>
          <a:ln>
            <a:solidFill>
              <a:schemeClr val="tx1"/>
            </a:solid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smtClean="0">
                <a:latin typeface="Arial" panose="020B0604020202020204" pitchFamily="34" charset="0"/>
                <a:cs typeface="Arial" panose="020B0604020202020204" pitchFamily="34" charset="0"/>
              </a:rPr>
              <a:t>Table Of Contents</a:t>
            </a:r>
            <a:endParaRPr lang="en-US"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nvPr>
        </p:nvGraphicFramePr>
        <p:xfrm>
          <a:off x="289234" y="982989"/>
          <a:ext cx="11613535" cy="5337094"/>
        </p:xfrm>
        <a:graphic>
          <a:graphicData uri="http://schemas.openxmlformats.org/drawingml/2006/table">
            <a:tbl>
              <a:tblPr firstRow="1" bandRow="1">
                <a:tableStyleId>{073A0DAA-6AF3-43AB-8588-CEC1D06C72B9}</a:tableStyleId>
              </a:tblPr>
              <a:tblGrid>
                <a:gridCol w="871351">
                  <a:extLst>
                    <a:ext uri="{9D8B030D-6E8A-4147-A177-3AD203B41FA5}">
                      <a16:colId xmlns:a16="http://schemas.microsoft.com/office/drawing/2014/main" xmlns="" val="20000"/>
                    </a:ext>
                  </a:extLst>
                </a:gridCol>
                <a:gridCol w="9648092">
                  <a:extLst>
                    <a:ext uri="{9D8B030D-6E8A-4147-A177-3AD203B41FA5}">
                      <a16:colId xmlns:a16="http://schemas.microsoft.com/office/drawing/2014/main" xmlns="" val="20001"/>
                    </a:ext>
                  </a:extLst>
                </a:gridCol>
                <a:gridCol w="1094092">
                  <a:extLst>
                    <a:ext uri="{9D8B030D-6E8A-4147-A177-3AD203B41FA5}">
                      <a16:colId xmlns:a16="http://schemas.microsoft.com/office/drawing/2014/main" xmlns="" val="20002"/>
                    </a:ext>
                  </a:extLst>
                </a:gridCol>
              </a:tblGrid>
              <a:tr h="309322">
                <a:tc>
                  <a:txBody>
                    <a:bodyPr/>
                    <a:lstStyle/>
                    <a:p>
                      <a:r>
                        <a:rPr lang="en-US" sz="2200" dirty="0" smtClean="0"/>
                        <a:t>S.R#</a:t>
                      </a:r>
                      <a:endParaRPr lang="en-US" sz="2200" b="1" dirty="0">
                        <a:latin typeface="+mn-lt"/>
                        <a:cs typeface="Arial" pitchFamily="34" charset="0"/>
                      </a:endParaRPr>
                    </a:p>
                  </a:txBody>
                  <a:tcPr/>
                </a:tc>
                <a:tc>
                  <a:txBody>
                    <a:bodyPr/>
                    <a:lstStyle/>
                    <a:p>
                      <a:r>
                        <a:rPr lang="en-US" sz="2200" dirty="0" smtClean="0"/>
                        <a:t>Contents</a:t>
                      </a:r>
                      <a:endParaRPr lang="en-US" sz="2200" b="1" dirty="0">
                        <a:latin typeface="+mn-lt"/>
                        <a:cs typeface="Arial" pitchFamily="34" charset="0"/>
                      </a:endParaRPr>
                    </a:p>
                  </a:txBody>
                  <a:tcPr/>
                </a:tc>
                <a:tc>
                  <a:txBody>
                    <a:bodyPr/>
                    <a:lstStyle/>
                    <a:p>
                      <a:r>
                        <a:rPr lang="en-US" sz="2200" dirty="0" smtClean="0"/>
                        <a:t>Page #</a:t>
                      </a:r>
                      <a:endParaRPr lang="en-US" sz="2200" b="1" dirty="0">
                        <a:latin typeface="+mn-lt"/>
                        <a:cs typeface="Arial" pitchFamily="34" charset="0"/>
                      </a:endParaRPr>
                    </a:p>
                  </a:txBody>
                  <a:tcPr/>
                </a:tc>
                <a:extLst>
                  <a:ext uri="{0D108BD9-81ED-4DB2-BD59-A6C34878D82A}">
                    <a16:rowId xmlns:a16="http://schemas.microsoft.com/office/drawing/2014/main" xmlns="" val="10000"/>
                  </a:ext>
                </a:extLst>
              </a:tr>
              <a:tr h="501828">
                <a:tc>
                  <a:txBody>
                    <a:bodyPr/>
                    <a:lstStyle/>
                    <a:p>
                      <a:r>
                        <a:rPr lang="en-US" sz="2200" dirty="0" smtClean="0"/>
                        <a:t>1.</a:t>
                      </a:r>
                      <a:endParaRPr lang="en-US" sz="2200" b="1" dirty="0">
                        <a:latin typeface="+mn-lt"/>
                        <a:cs typeface="Arial" pitchFamily="34" charset="0"/>
                      </a:endParaRPr>
                    </a:p>
                  </a:txBody>
                  <a:tcPr/>
                </a:tc>
                <a:tc>
                  <a:txBody>
                    <a:bodyPr/>
                    <a:lstStyle/>
                    <a:p>
                      <a:pPr marL="0" indent="0" algn="l">
                        <a:buNone/>
                      </a:pPr>
                      <a:r>
                        <a:rPr lang="en-US" sz="2400" dirty="0" smtClean="0"/>
                        <a:t>Describe and illustrate merchandising operations and the two types of inventory systems</a:t>
                      </a:r>
                      <a:endParaRPr lang="en-US" sz="2200" b="1" dirty="0">
                        <a:cs typeface="Arial" pitchFamily="34" charset="0"/>
                      </a:endParaRPr>
                    </a:p>
                  </a:txBody>
                  <a:tcPr/>
                </a:tc>
                <a:tc>
                  <a:txBody>
                    <a:bodyPr/>
                    <a:lstStyle/>
                    <a:p>
                      <a:r>
                        <a:rPr lang="en-US" sz="2200" b="1" dirty="0" smtClean="0"/>
                        <a:t>6</a:t>
                      </a:r>
                      <a:endParaRPr lang="en-US" sz="2200" b="1" dirty="0"/>
                    </a:p>
                  </a:txBody>
                  <a:tcPr/>
                </a:tc>
                <a:extLst>
                  <a:ext uri="{0D108BD9-81ED-4DB2-BD59-A6C34878D82A}">
                    <a16:rowId xmlns:a16="http://schemas.microsoft.com/office/drawing/2014/main" xmlns="" val="10001"/>
                  </a:ext>
                </a:extLst>
              </a:tr>
              <a:tr h="433136">
                <a:tc>
                  <a:txBody>
                    <a:bodyPr/>
                    <a:lstStyle/>
                    <a:p>
                      <a:r>
                        <a:rPr lang="en-US" sz="2200" dirty="0" smtClean="0"/>
                        <a:t>2.</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Account for the purchase of inventory using a perpetual system</a:t>
                      </a:r>
                      <a:endParaRPr lang="en-US" sz="2200" b="1" dirty="0" smtClean="0"/>
                    </a:p>
                  </a:txBody>
                  <a:tcPr/>
                </a:tc>
                <a:tc>
                  <a:txBody>
                    <a:bodyPr/>
                    <a:lstStyle/>
                    <a:p>
                      <a:r>
                        <a:rPr lang="en-US" sz="2200" b="1" dirty="0" smtClean="0"/>
                        <a:t>14</a:t>
                      </a:r>
                      <a:endParaRPr lang="en-US" sz="2200" b="1" dirty="0"/>
                    </a:p>
                  </a:txBody>
                  <a:tcPr/>
                </a:tc>
                <a:extLst>
                  <a:ext uri="{0D108BD9-81ED-4DB2-BD59-A6C34878D82A}">
                    <a16:rowId xmlns:a16="http://schemas.microsoft.com/office/drawing/2014/main" xmlns="" val="10002"/>
                  </a:ext>
                </a:extLst>
              </a:tr>
              <a:tr h="481263">
                <a:tc>
                  <a:txBody>
                    <a:bodyPr/>
                    <a:lstStyle/>
                    <a:p>
                      <a:r>
                        <a:rPr lang="en-US" sz="2200" dirty="0" smtClean="0"/>
                        <a:t>3.</a:t>
                      </a:r>
                      <a:endParaRPr lang="en-US" sz="2200" b="1" dirty="0" smtClean="0">
                        <a:latin typeface="+mn-lt"/>
                        <a:cs typeface="Arial" pitchFamily="34" charset="0"/>
                      </a:endParaRPr>
                    </a:p>
                  </a:txBody>
                  <a:tcPr/>
                </a:tc>
                <a:tc>
                  <a:txBody>
                    <a:bodyPr/>
                    <a:lstStyle/>
                    <a:p>
                      <a:pPr algn="l" eaLnBrk="1" hangingPunct="1">
                        <a:buFontTx/>
                        <a:buNone/>
                      </a:pPr>
                      <a:r>
                        <a:rPr lang="en-US" sz="2400" dirty="0" smtClean="0"/>
                        <a:t>Account for the sale of inventory using a perpetual system</a:t>
                      </a:r>
                      <a:endParaRPr lang="en-US" sz="2200" b="1" dirty="0" smtClean="0"/>
                    </a:p>
                  </a:txBody>
                  <a:tcPr/>
                </a:tc>
                <a:tc>
                  <a:txBody>
                    <a:bodyPr/>
                    <a:lstStyle/>
                    <a:p>
                      <a:r>
                        <a:rPr lang="en-US" sz="2200" b="1" dirty="0" smtClean="0"/>
                        <a:t>29</a:t>
                      </a:r>
                      <a:endParaRPr lang="en-US" sz="2200" b="1" dirty="0"/>
                    </a:p>
                  </a:txBody>
                  <a:tcPr/>
                </a:tc>
                <a:extLst>
                  <a:ext uri="{0D108BD9-81ED-4DB2-BD59-A6C34878D82A}">
                    <a16:rowId xmlns:a16="http://schemas.microsoft.com/office/drawing/2014/main" xmlns="" val="10003"/>
                  </a:ext>
                </a:extLst>
              </a:tr>
              <a:tr h="467631">
                <a:tc>
                  <a:txBody>
                    <a:bodyPr/>
                    <a:lstStyle/>
                    <a:p>
                      <a:r>
                        <a:rPr lang="en-US" sz="2200" dirty="0" smtClean="0"/>
                        <a:t>4.</a:t>
                      </a:r>
                      <a:endParaRPr lang="en-US" sz="2200" b="1" dirty="0">
                        <a:latin typeface="+mn-lt"/>
                        <a:cs typeface="Arial" pitchFamily="34" charset="0"/>
                      </a:endParaRPr>
                    </a:p>
                  </a:txBody>
                  <a:tcPr/>
                </a:tc>
                <a:tc>
                  <a:txBody>
                    <a:bodyPr/>
                    <a:lstStyle/>
                    <a:p>
                      <a:pPr algn="l" eaLnBrk="1" hangingPunct="1">
                        <a:buFontTx/>
                        <a:buNone/>
                      </a:pPr>
                      <a:r>
                        <a:rPr lang="en-US" sz="2400" dirty="0" smtClean="0"/>
                        <a:t>Adjust and close the accounts of a merchandising business</a:t>
                      </a:r>
                    </a:p>
                  </a:txBody>
                  <a:tcPr/>
                </a:tc>
                <a:tc>
                  <a:txBody>
                    <a:bodyPr/>
                    <a:lstStyle/>
                    <a:p>
                      <a:r>
                        <a:rPr lang="en-US" sz="2200" b="1" dirty="0" smtClean="0"/>
                        <a:t>42</a:t>
                      </a:r>
                      <a:endParaRPr lang="en-US" sz="2200" b="1" dirty="0"/>
                    </a:p>
                  </a:txBody>
                  <a:tcPr/>
                </a:tc>
                <a:extLst>
                  <a:ext uri="{0D108BD9-81ED-4DB2-BD59-A6C34878D82A}">
                    <a16:rowId xmlns:a16="http://schemas.microsoft.com/office/drawing/2014/main" xmlns="" val="10004"/>
                  </a:ext>
                </a:extLst>
              </a:tr>
              <a:tr h="454793">
                <a:tc>
                  <a:txBody>
                    <a:bodyPr/>
                    <a:lstStyle/>
                    <a:p>
                      <a:r>
                        <a:rPr lang="en-US" sz="2200" dirty="0" smtClean="0"/>
                        <a:t>5.</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Prepare a merchandiser’s financial statements</a:t>
                      </a:r>
                    </a:p>
                  </a:txBody>
                  <a:tcPr/>
                </a:tc>
                <a:tc>
                  <a:txBody>
                    <a:bodyPr/>
                    <a:lstStyle/>
                    <a:p>
                      <a:r>
                        <a:rPr lang="en-US" sz="2200" b="1" dirty="0" smtClean="0"/>
                        <a:t>50</a:t>
                      </a:r>
                      <a:endParaRPr lang="en-US" sz="2200" b="1" dirty="0"/>
                    </a:p>
                  </a:txBody>
                  <a:tcPr/>
                </a:tc>
                <a:extLst>
                  <a:ext uri="{0D108BD9-81ED-4DB2-BD59-A6C34878D82A}">
                    <a16:rowId xmlns:a16="http://schemas.microsoft.com/office/drawing/2014/main" xmlns="" val="10005"/>
                  </a:ext>
                </a:extLst>
              </a:tr>
              <a:tr h="454793">
                <a:tc>
                  <a:txBody>
                    <a:bodyPr/>
                    <a:lstStyle/>
                    <a:p>
                      <a:r>
                        <a:rPr lang="en-US" sz="2200" dirty="0" smtClean="0"/>
                        <a:t>6.</a:t>
                      </a:r>
                      <a:endParaRPr lang="en-US" sz="2200" b="1" dirty="0">
                        <a:latin typeface="+mn-lt"/>
                        <a:cs typeface="Arial" pitchFamily="34" charset="0"/>
                      </a:endParaRPr>
                    </a:p>
                  </a:txBody>
                  <a:tcPr/>
                </a:tc>
                <a:tc>
                  <a:txBody>
                    <a:bodyPr/>
                    <a:lstStyle/>
                    <a:p>
                      <a:r>
                        <a:rPr lang="en-US" sz="2400" dirty="0" smtClean="0"/>
                        <a:t>Use gross profit percentage, inventory turnover, and days in inventory to evaluate a business</a:t>
                      </a:r>
                      <a:endParaRPr lang="en-US" sz="2200" b="1" dirty="0"/>
                    </a:p>
                  </a:txBody>
                  <a:tcPr/>
                </a:tc>
                <a:tc>
                  <a:txBody>
                    <a:bodyPr/>
                    <a:lstStyle/>
                    <a:p>
                      <a:r>
                        <a:rPr lang="en-US" sz="2200" b="1" dirty="0" smtClean="0"/>
                        <a:t>57</a:t>
                      </a:r>
                      <a:endParaRPr lang="en-US" sz="2200" b="1" dirty="0"/>
                    </a:p>
                  </a:txBody>
                  <a:tcPr/>
                </a:tc>
                <a:extLst>
                  <a:ext uri="{0D108BD9-81ED-4DB2-BD59-A6C34878D82A}">
                    <a16:rowId xmlns:a16="http://schemas.microsoft.com/office/drawing/2014/main" xmlns="" val="10006"/>
                  </a:ext>
                </a:extLst>
              </a:tr>
              <a:tr h="490888">
                <a:tc>
                  <a:txBody>
                    <a:bodyPr/>
                    <a:lstStyle/>
                    <a:p>
                      <a:r>
                        <a:rPr lang="en-US" sz="2200" dirty="0" smtClean="0"/>
                        <a:t>7.</a:t>
                      </a:r>
                      <a:endParaRPr lang="en-US" sz="2200" b="1" dirty="0">
                        <a:latin typeface="+mn-lt"/>
                        <a:cs typeface="Arial" pitchFamily="34" charset="0"/>
                      </a:endParaRPr>
                    </a:p>
                  </a:txBody>
                  <a:tcPr/>
                </a:tc>
                <a:tc>
                  <a:txBody>
                    <a:bodyPr/>
                    <a:lstStyle/>
                    <a:p>
                      <a:pPr marL="0" indent="0" algn="l" eaLnBrk="1" hangingPunct="1">
                        <a:buFontTx/>
                        <a:buNone/>
                      </a:pPr>
                      <a:r>
                        <a:rPr lang="en-US" sz="2400" dirty="0" smtClean="0"/>
                        <a:t>Account for the sale of inventory using a periodic system</a:t>
                      </a:r>
                      <a:endParaRPr lang="en-US" sz="2200" b="1" dirty="0"/>
                    </a:p>
                  </a:txBody>
                  <a:tcPr/>
                </a:tc>
                <a:tc>
                  <a:txBody>
                    <a:bodyPr/>
                    <a:lstStyle/>
                    <a:p>
                      <a:r>
                        <a:rPr lang="en-US" sz="2200" b="1" dirty="0" smtClean="0"/>
                        <a:t>62</a:t>
                      </a:r>
                      <a:endParaRPr lang="en-US" sz="2200" b="1" dirty="0"/>
                    </a:p>
                  </a:txBody>
                  <a:tcPr/>
                </a:tc>
                <a:extLst>
                  <a:ext uri="{0D108BD9-81ED-4DB2-BD59-A6C34878D82A}">
                    <a16:rowId xmlns:a16="http://schemas.microsoft.com/office/drawing/2014/main" xmlns="" val="10007"/>
                  </a:ext>
                </a:extLst>
              </a:tr>
              <a:tr h="475841">
                <a:tc>
                  <a:txBody>
                    <a:bodyPr/>
                    <a:lstStyle/>
                    <a:p>
                      <a:r>
                        <a:rPr lang="en-US" sz="2200" dirty="0" smtClean="0"/>
                        <a:t>8.</a:t>
                      </a:r>
                      <a:endParaRPr lang="en-US" sz="2200" b="1" dirty="0">
                        <a:latin typeface="+mn-lt"/>
                        <a:cs typeface="Arial" pitchFamily="34" charset="0"/>
                      </a:endParaRPr>
                    </a:p>
                  </a:txBody>
                  <a:tcPr/>
                </a:tc>
                <a:tc>
                  <a:txBody>
                    <a:bodyPr/>
                    <a:lstStyle/>
                    <a:p>
                      <a:r>
                        <a:rPr lang="en-US" sz="2400" dirty="0" smtClean="0">
                          <a:ea typeface="+mn-ea"/>
                        </a:rPr>
                        <a:t>Chapter 5 Summary</a:t>
                      </a:r>
                      <a:endParaRPr lang="en-US" sz="2200" b="1" dirty="0"/>
                    </a:p>
                  </a:txBody>
                  <a:tcPr/>
                </a:tc>
                <a:tc>
                  <a:txBody>
                    <a:bodyPr/>
                    <a:lstStyle/>
                    <a:p>
                      <a:r>
                        <a:rPr lang="en-US" sz="2200" b="1" dirty="0" smtClean="0"/>
                        <a:t>68-72</a:t>
                      </a:r>
                      <a:endParaRPr lang="en-US" sz="2200" b="1" dirty="0"/>
                    </a:p>
                  </a:txBody>
                  <a:tcPr/>
                </a:tc>
                <a:extLst>
                  <a:ext uri="{0D108BD9-81ED-4DB2-BD59-A6C34878D82A}">
                    <a16:rowId xmlns:a16="http://schemas.microsoft.com/office/drawing/2014/main" xmlns="" val="10008"/>
                  </a:ext>
                </a:extLst>
              </a:tr>
              <a:tr h="434431">
                <a:tc>
                  <a:txBody>
                    <a:bodyPr/>
                    <a:lstStyle/>
                    <a:p>
                      <a:r>
                        <a:rPr lang="en-US" sz="2200" dirty="0" smtClean="0"/>
                        <a:t>9.</a:t>
                      </a:r>
                      <a:endParaRPr lang="en-US" sz="2200" b="1" dirty="0">
                        <a:latin typeface="+mn-lt"/>
                        <a:cs typeface="Arial" pitchFamily="34" charset="0"/>
                      </a:endParaRPr>
                    </a:p>
                  </a:txBody>
                  <a:tcPr/>
                </a:tc>
                <a:tc>
                  <a:txBody>
                    <a:bodyPr/>
                    <a:lstStyle/>
                    <a:p>
                      <a:r>
                        <a:rPr lang="en-US" sz="2200" dirty="0" smtClean="0"/>
                        <a:t>Reference </a:t>
                      </a:r>
                      <a:endParaRPr lang="en-US" sz="2200" b="1" dirty="0"/>
                    </a:p>
                  </a:txBody>
                  <a:tcPr/>
                </a:tc>
                <a:tc>
                  <a:txBody>
                    <a:bodyPr/>
                    <a:lstStyle/>
                    <a:p>
                      <a:r>
                        <a:rPr lang="en-US" sz="2200" b="1" dirty="0" smtClean="0"/>
                        <a:t>75</a:t>
                      </a:r>
                      <a:endParaRPr lang="en-US" sz="2200" b="1" dirty="0"/>
                    </a:p>
                  </a:txBody>
                  <a:tcPr/>
                </a:tc>
                <a:extLst>
                  <a:ext uri="{0D108BD9-81ED-4DB2-BD59-A6C34878D82A}">
                    <a16:rowId xmlns:a16="http://schemas.microsoft.com/office/drawing/2014/main" xmlns="" val="10009"/>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61244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91" name="Rectangle 47"/>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smtClean="0">
                <a:ea typeface="+mn-ea"/>
              </a:rPr>
              <a:t>Journal Entry for Purchase </a:t>
            </a:r>
            <a:r>
              <a:rPr>
                <a:ea typeface="+mn-ea"/>
              </a:rPr>
              <a:t>Returns and </a:t>
            </a:r>
            <a:r>
              <a:rPr smtClean="0">
                <a:ea typeface="+mn-ea"/>
              </a:rPr>
              <a:t>Allowances</a:t>
            </a:r>
            <a:endParaRPr>
              <a:ea typeface="+mn-ea"/>
            </a:endParaRPr>
          </a:p>
        </p:txBody>
      </p:sp>
      <p:sp>
        <p:nvSpPr>
          <p:cNvPr id="34819" name="Rectangle 51"/>
          <p:cNvSpPr>
            <a:spLocks noChangeArrowheads="1"/>
          </p:cNvSpPr>
          <p:nvPr/>
        </p:nvSpPr>
        <p:spPr bwMode="auto">
          <a:xfrm>
            <a:off x="3962400" y="52451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4820" name="Rectangle 63"/>
          <p:cNvSpPr>
            <a:spLocks noChangeArrowheads="1"/>
          </p:cNvSpPr>
          <p:nvPr/>
        </p:nvSpPr>
        <p:spPr bwMode="auto">
          <a:xfrm>
            <a:off x="10160000" y="52451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pic>
        <p:nvPicPr>
          <p:cNvPr id="3482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0351" y="3581400"/>
            <a:ext cx="11379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3"/>
          <p:cNvSpPr txBox="1">
            <a:spLocks/>
          </p:cNvSpPr>
          <p:nvPr/>
        </p:nvSpPr>
        <p:spPr bwMode="auto">
          <a:xfrm>
            <a:off x="552451" y="1676400"/>
            <a:ext cx="111760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75" indent="-396875" defTabSz="912813" eaLnBrk="0" hangingPunct="0">
              <a:defRPr>
                <a:solidFill>
                  <a:schemeClr val="tx1"/>
                </a:solidFill>
                <a:latin typeface="Arial" charset="0"/>
                <a:cs typeface="Arial" charset="0"/>
              </a:defRPr>
            </a:lvl1pPr>
            <a:lvl2pPr marL="742950" indent="-285750"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Debit Accounts payable for amount returned</a:t>
            </a:r>
          </a:p>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Credit Inventory for the amount returned</a:t>
            </a:r>
          </a:p>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Reverses original purchase entry</a:t>
            </a:r>
          </a:p>
          <a:p>
            <a:pPr eaLnBrk="1" hangingPunct="1">
              <a:lnSpc>
                <a:spcPct val="90000"/>
              </a:lnSpc>
              <a:spcBef>
                <a:spcPct val="20000"/>
              </a:spcBef>
              <a:buFontTx/>
              <a:buBlip>
                <a:blip r:embed="rId6"/>
              </a:buBlip>
            </a:pPr>
            <a:endParaRPr lang="en-US" sz="3200">
              <a:latin typeface="Times New Roman" pitchFamily="18" charset="0"/>
              <a:cs typeface="Times New Roman" pitchFamily="18" charset="0"/>
            </a:endParaRPr>
          </a:p>
          <a:p>
            <a:pPr eaLnBrk="1" hangingPunct="1">
              <a:lnSpc>
                <a:spcPct val="90000"/>
              </a:lnSpc>
              <a:spcBef>
                <a:spcPct val="20000"/>
              </a:spcBef>
              <a:buFontTx/>
              <a:buBlip>
                <a:blip r:embed="rId6"/>
              </a:buBlip>
            </a:pPr>
            <a:endParaRPr lang="en-US" sz="3200">
              <a:latin typeface="Times New Roman" pitchFamily="18" charset="0"/>
              <a:cs typeface="Times New Roman" pitchFamily="18" charset="0"/>
            </a:endParaRPr>
          </a:p>
          <a:p>
            <a:pPr eaLnBrk="1" hangingPunct="1">
              <a:lnSpc>
                <a:spcPct val="90000"/>
              </a:lnSpc>
              <a:spcBef>
                <a:spcPct val="20000"/>
              </a:spcBef>
              <a:buFontTx/>
              <a:buBlip>
                <a:blip r:embed="rId6"/>
              </a:buBlip>
            </a:pPr>
            <a:endParaRPr lang="en-US" sz="3200">
              <a:latin typeface="Times New Roman" pitchFamily="18" charset="0"/>
              <a:cs typeface="Times New Roman" pitchFamily="18" charset="0"/>
            </a:endParaRPr>
          </a:p>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Entry the same for a purchase allowance</a:t>
            </a:r>
          </a:p>
          <a:p>
            <a:pPr eaLnBrk="1" hangingPunct="1">
              <a:lnSpc>
                <a:spcPct val="90000"/>
              </a:lnSpc>
              <a:spcBef>
                <a:spcPct val="20000"/>
              </a:spcBef>
              <a:buFontTx/>
              <a:buBlip>
                <a:blip r:embed="rId6"/>
              </a:buBlip>
            </a:pPr>
            <a:r>
              <a:rPr lang="en-US" sz="3200">
                <a:latin typeface="Times New Roman" pitchFamily="18" charset="0"/>
                <a:cs typeface="Times New Roman" pitchFamily="18" charset="0"/>
              </a:rPr>
              <a:t>Company keeps the inventory</a:t>
            </a:r>
          </a:p>
        </p:txBody>
      </p:sp>
      <p:sp>
        <p:nvSpPr>
          <p:cNvPr id="34823" name="Slide Number Placeholder 1"/>
          <p:cNvSpPr txBox="1">
            <a:spLocks/>
          </p:cNvSpPr>
          <p:nvPr/>
        </p:nvSpPr>
        <p:spPr bwMode="auto">
          <a:xfrm>
            <a:off x="101600" y="6432551"/>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7A9FF63-AD11-4836-BB69-469FF2026FDA}" type="slidenum">
              <a:rPr lang="en-US" sz="1200">
                <a:solidFill>
                  <a:srgbClr val="898989"/>
                </a:solidFill>
                <a:latin typeface="Calibri" pitchFamily="34" charset="0"/>
              </a:rPr>
              <a:pPr algn="r" eaLnBrk="1" hangingPunct="1"/>
              <a:t>20</a:t>
            </a:fld>
            <a:endParaRPr lang="en-US" sz="1200">
              <a:solidFill>
                <a:srgbClr val="898989"/>
              </a:solidFill>
              <a:latin typeface="Calibri" pitchFamily="34" charset="0"/>
            </a:endParaRPr>
          </a:p>
        </p:txBody>
      </p:sp>
      <p:pic>
        <p:nvPicPr>
          <p:cNvPr id="8" name="Picture 7"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908798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animEffect transition="in" filter="fade">
                                      <p:cBhvr>
                                        <p:cTn id="7" dur="750"/>
                                        <p:tgtEl>
                                          <p:spTgt spid="1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7" end="7"/>
                                            </p:txEl>
                                          </p:spTgt>
                                        </p:tgtEl>
                                        <p:attrNameLst>
                                          <p:attrName>style.visibility</p:attrName>
                                        </p:attrNameLst>
                                      </p:cBhvr>
                                      <p:to>
                                        <p:strVal val="visible"/>
                                      </p:to>
                                    </p:set>
                                    <p:animEffect transition="in" filter="fade">
                                      <p:cBhvr>
                                        <p:cTn id="10"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eaLnBrk="1" fontAlgn="auto" hangingPunct="1">
              <a:spcAft>
                <a:spcPts val="0"/>
              </a:spcAft>
              <a:defRPr/>
            </a:pPr>
            <a:r>
              <a:rPr smtClean="0">
                <a:ea typeface="+mn-ea"/>
              </a:rPr>
              <a:t>Transportation Costs</a:t>
            </a:r>
            <a:endParaRPr>
              <a:ea typeface="+mn-ea"/>
            </a:endParaRPr>
          </a:p>
        </p:txBody>
      </p:sp>
      <p:sp>
        <p:nvSpPr>
          <p:cNvPr id="35843" name="Text Placeholder 2"/>
          <p:cNvSpPr>
            <a:spLocks noGrp="1"/>
          </p:cNvSpPr>
          <p:nvPr>
            <p:ph type="body" sz="half" idx="4294967295"/>
          </p:nvPr>
        </p:nvSpPr>
        <p:spPr>
          <a:xfrm>
            <a:off x="0" y="1447800"/>
            <a:ext cx="10871200" cy="2203450"/>
          </a:xfrm>
        </p:spPr>
        <p:txBody>
          <a:bodyPr>
            <a:normAutofit fontScale="92500" lnSpcReduction="10000"/>
          </a:bodyPr>
          <a:lstStyle/>
          <a:p>
            <a:pPr eaLnBrk="1" hangingPunct="1"/>
            <a:r>
              <a:rPr lang="en-US" smtClean="0"/>
              <a:t>FOB Shipping Point</a:t>
            </a:r>
          </a:p>
          <a:p>
            <a:pPr lvl="1" eaLnBrk="1" hangingPunct="1"/>
            <a:r>
              <a:rPr lang="en-US" smtClean="0"/>
              <a:t>Buyer owns inventory when shipped</a:t>
            </a:r>
          </a:p>
          <a:p>
            <a:pPr lvl="1" eaLnBrk="1" hangingPunct="1"/>
            <a:r>
              <a:rPr lang="en-US" smtClean="0"/>
              <a:t>Purchaser normally pays freight charges</a:t>
            </a:r>
          </a:p>
          <a:p>
            <a:pPr lvl="2" eaLnBrk="1" hangingPunct="1"/>
            <a:r>
              <a:rPr lang="en-US" smtClean="0"/>
              <a:t>Freight in </a:t>
            </a:r>
          </a:p>
          <a:p>
            <a:pPr lvl="2" eaLnBrk="1" hangingPunct="1"/>
            <a:r>
              <a:rPr lang="en-US" smtClean="0"/>
              <a:t>Increases cost of inventory</a:t>
            </a:r>
          </a:p>
        </p:txBody>
      </p:sp>
      <p:sp>
        <p:nvSpPr>
          <p:cNvPr id="35844" name="Slide Number Placeholder 1"/>
          <p:cNvSpPr txBox="1">
            <a:spLocks/>
          </p:cNvSpPr>
          <p:nvPr/>
        </p:nvSpPr>
        <p:spPr bwMode="auto">
          <a:xfrm>
            <a:off x="101600" y="6432551"/>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9E6B086-995E-4BB5-8E3E-3F8E7D9A3762}" type="slidenum">
              <a:rPr lang="en-US" sz="1200">
                <a:solidFill>
                  <a:srgbClr val="898989"/>
                </a:solidFill>
                <a:latin typeface="Calibri" pitchFamily="34" charset="0"/>
              </a:rPr>
              <a:pPr algn="r" eaLnBrk="1" hangingPunct="1"/>
              <a:t>21</a:t>
            </a:fld>
            <a:endParaRPr lang="en-US" sz="1200">
              <a:solidFill>
                <a:srgbClr val="898989"/>
              </a:solidFill>
              <a:latin typeface="Calibri" pitchFamily="34" charset="0"/>
            </a:endParaRPr>
          </a:p>
        </p:txBody>
      </p:sp>
      <p:pic>
        <p:nvPicPr>
          <p:cNvPr id="3584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3200" y="4038600"/>
            <a:ext cx="114808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8661890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ea typeface="+mn-ea"/>
              </a:rPr>
              <a:t>FOB Shipping Point</a:t>
            </a:r>
            <a:endParaRPr>
              <a:ea typeface="+mn-ea"/>
            </a:endParaRPr>
          </a:p>
        </p:txBody>
      </p:sp>
      <p:sp>
        <p:nvSpPr>
          <p:cNvPr id="3687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35AE7E-8E84-48D7-B28C-AA906C6BD116}" type="slidenum">
              <a:rPr lang="en-US">
                <a:solidFill>
                  <a:srgbClr val="898989"/>
                </a:solidFill>
                <a:latin typeface="Calibri" pitchFamily="34" charset="0"/>
              </a:rPr>
              <a:pPr eaLnBrk="1" hangingPunct="1"/>
              <a:t>22</a:t>
            </a:fld>
            <a:endParaRPr lang="en-US">
              <a:solidFill>
                <a:srgbClr val="898989"/>
              </a:solidFill>
              <a:latin typeface="Calibri" pitchFamily="34" charset="0"/>
            </a:endParaRPr>
          </a:p>
        </p:txBody>
      </p:sp>
      <p:grpSp>
        <p:nvGrpSpPr>
          <p:cNvPr id="36867" name="Group 261"/>
          <p:cNvGrpSpPr>
            <a:grpSpLocks/>
          </p:cNvGrpSpPr>
          <p:nvPr/>
        </p:nvGrpSpPr>
        <p:grpSpPr bwMode="auto">
          <a:xfrm>
            <a:off x="711200" y="1600200"/>
            <a:ext cx="2032000" cy="2057400"/>
            <a:chOff x="336" y="1008"/>
            <a:chExt cx="960" cy="1296"/>
          </a:xfrm>
        </p:grpSpPr>
        <p:pic>
          <p:nvPicPr>
            <p:cNvPr id="37106" name="Picture 21" descr="MCj029030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6" y="1392"/>
              <a:ext cx="96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07" name="Rectangle 9"/>
            <p:cNvSpPr>
              <a:spLocks noChangeArrowheads="1"/>
            </p:cNvSpPr>
            <p:nvPr/>
          </p:nvSpPr>
          <p:spPr bwMode="auto">
            <a:xfrm>
              <a:off x="525" y="1008"/>
              <a:ext cx="53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3200" b="1">
                  <a:solidFill>
                    <a:schemeClr val="accent2"/>
                  </a:solidFill>
                </a:rPr>
                <a:t>Seller</a:t>
              </a:r>
            </a:p>
          </p:txBody>
        </p:sp>
      </p:grpSp>
      <p:grpSp>
        <p:nvGrpSpPr>
          <p:cNvPr id="36868" name="Group 262"/>
          <p:cNvGrpSpPr>
            <a:grpSpLocks/>
          </p:cNvGrpSpPr>
          <p:nvPr/>
        </p:nvGrpSpPr>
        <p:grpSpPr bwMode="auto">
          <a:xfrm>
            <a:off x="9245600" y="1981200"/>
            <a:ext cx="2540000" cy="1881188"/>
            <a:chOff x="4368" y="1248"/>
            <a:chExt cx="1200" cy="1185"/>
          </a:xfrm>
        </p:grpSpPr>
        <p:sp>
          <p:nvSpPr>
            <p:cNvPr id="36878" name="Rectangle 19"/>
            <p:cNvSpPr>
              <a:spLocks noChangeArrowheads="1"/>
            </p:cNvSpPr>
            <p:nvPr/>
          </p:nvSpPr>
          <p:spPr bwMode="auto">
            <a:xfrm>
              <a:off x="4691" y="1248"/>
              <a:ext cx="55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3200" b="1"/>
                <a:t>Buyer</a:t>
              </a:r>
            </a:p>
          </p:txBody>
        </p:sp>
        <p:grpSp>
          <p:nvGrpSpPr>
            <p:cNvPr id="36879" name="Group 260"/>
            <p:cNvGrpSpPr>
              <a:grpSpLocks/>
            </p:cNvGrpSpPr>
            <p:nvPr/>
          </p:nvGrpSpPr>
          <p:grpSpPr bwMode="auto">
            <a:xfrm>
              <a:off x="4368" y="1440"/>
              <a:ext cx="1200" cy="993"/>
              <a:chOff x="2880" y="2400"/>
              <a:chExt cx="1200" cy="993"/>
            </a:xfrm>
          </p:grpSpPr>
          <p:sp>
            <p:nvSpPr>
              <p:cNvPr id="36880" name="AutoShape 28"/>
              <p:cNvSpPr>
                <a:spLocks noChangeAspect="1" noChangeArrowheads="1" noTextEdit="1"/>
              </p:cNvSpPr>
              <p:nvPr/>
            </p:nvSpPr>
            <p:spPr bwMode="auto">
              <a:xfrm>
                <a:off x="2880" y="2400"/>
                <a:ext cx="1200" cy="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6881" name="Group 259"/>
              <p:cNvGrpSpPr>
                <a:grpSpLocks/>
              </p:cNvGrpSpPr>
              <p:nvPr/>
            </p:nvGrpSpPr>
            <p:grpSpPr bwMode="auto">
              <a:xfrm>
                <a:off x="2974" y="2573"/>
                <a:ext cx="986" cy="648"/>
                <a:chOff x="2974" y="2573"/>
                <a:chExt cx="986" cy="648"/>
              </a:xfrm>
            </p:grpSpPr>
            <p:sp>
              <p:nvSpPr>
                <p:cNvPr id="36909" name="Freeform 33"/>
                <p:cNvSpPr>
                  <a:spLocks/>
                </p:cNvSpPr>
                <p:nvPr/>
              </p:nvSpPr>
              <p:spPr bwMode="auto">
                <a:xfrm>
                  <a:off x="3517" y="2715"/>
                  <a:ext cx="69" cy="81"/>
                </a:xfrm>
                <a:custGeom>
                  <a:avLst/>
                  <a:gdLst>
                    <a:gd name="T0" fmla="*/ 1 w 137"/>
                    <a:gd name="T1" fmla="*/ 0 h 163"/>
                    <a:gd name="T2" fmla="*/ 1 w 137"/>
                    <a:gd name="T3" fmla="*/ 0 h 163"/>
                    <a:gd name="T4" fmla="*/ 1 w 137"/>
                    <a:gd name="T5" fmla="*/ 0 h 163"/>
                    <a:gd name="T6" fmla="*/ 0 w 137"/>
                    <a:gd name="T7" fmla="*/ 0 h 163"/>
                    <a:gd name="T8" fmla="*/ 0 w 137"/>
                    <a:gd name="T9" fmla="*/ 0 h 163"/>
                    <a:gd name="T10" fmla="*/ 1 w 137"/>
                    <a:gd name="T11" fmla="*/ 0 h 163"/>
                    <a:gd name="T12" fmla="*/ 1 w 137"/>
                    <a:gd name="T13" fmla="*/ 0 h 163"/>
                    <a:gd name="T14" fmla="*/ 1 w 137"/>
                    <a:gd name="T15" fmla="*/ 0 h 163"/>
                    <a:gd name="T16" fmla="*/ 1 w 137"/>
                    <a:gd name="T17" fmla="*/ 0 h 163"/>
                    <a:gd name="T18" fmla="*/ 1 w 137"/>
                    <a:gd name="T19" fmla="*/ 0 h 163"/>
                    <a:gd name="T20" fmla="*/ 1 w 137"/>
                    <a:gd name="T21" fmla="*/ 0 h 163"/>
                    <a:gd name="T22" fmla="*/ 1 w 137"/>
                    <a:gd name="T23" fmla="*/ 0 h 163"/>
                    <a:gd name="T24" fmla="*/ 1 w 137"/>
                    <a:gd name="T25" fmla="*/ 0 h 163"/>
                    <a:gd name="T26" fmla="*/ 1 w 137"/>
                    <a:gd name="T27" fmla="*/ 0 h 163"/>
                    <a:gd name="T28" fmla="*/ 1 w 137"/>
                    <a:gd name="T29" fmla="*/ 0 h 163"/>
                    <a:gd name="T30" fmla="*/ 1 w 137"/>
                    <a:gd name="T31" fmla="*/ 0 h 163"/>
                    <a:gd name="T32" fmla="*/ 1 w 137"/>
                    <a:gd name="T33" fmla="*/ 0 h 163"/>
                    <a:gd name="T34" fmla="*/ 1 w 137"/>
                    <a:gd name="T35" fmla="*/ 0 h 163"/>
                    <a:gd name="T36" fmla="*/ 1 w 137"/>
                    <a:gd name="T37" fmla="*/ 0 h 163"/>
                    <a:gd name="T38" fmla="*/ 1 w 137"/>
                    <a:gd name="T39" fmla="*/ 0 h 163"/>
                    <a:gd name="T40" fmla="*/ 1 w 137"/>
                    <a:gd name="T41" fmla="*/ 0 h 163"/>
                    <a:gd name="T42" fmla="*/ 1 w 137"/>
                    <a:gd name="T43" fmla="*/ 0 h 163"/>
                    <a:gd name="T44" fmla="*/ 1 w 137"/>
                    <a:gd name="T45" fmla="*/ 0 h 163"/>
                    <a:gd name="T46" fmla="*/ 1 w 137"/>
                    <a:gd name="T47" fmla="*/ 0 h 163"/>
                    <a:gd name="T48" fmla="*/ 1 w 137"/>
                    <a:gd name="T49" fmla="*/ 0 h 163"/>
                    <a:gd name="T50" fmla="*/ 1 w 137"/>
                    <a:gd name="T51" fmla="*/ 0 h 163"/>
                    <a:gd name="T52" fmla="*/ 1 w 137"/>
                    <a:gd name="T53" fmla="*/ 0 h 163"/>
                    <a:gd name="T54" fmla="*/ 1 w 137"/>
                    <a:gd name="T55" fmla="*/ 0 h 163"/>
                    <a:gd name="T56" fmla="*/ 1 w 137"/>
                    <a:gd name="T57" fmla="*/ 0 h 163"/>
                    <a:gd name="T58" fmla="*/ 1 w 137"/>
                    <a:gd name="T59" fmla="*/ 0 h 163"/>
                    <a:gd name="T60" fmla="*/ 1 w 137"/>
                    <a:gd name="T61" fmla="*/ 0 h 163"/>
                    <a:gd name="T62" fmla="*/ 1 w 137"/>
                    <a:gd name="T63" fmla="*/ 0 h 163"/>
                    <a:gd name="T64" fmla="*/ 1 w 137"/>
                    <a:gd name="T65" fmla="*/ 0 h 163"/>
                    <a:gd name="T66" fmla="*/ 1 w 137"/>
                    <a:gd name="T67" fmla="*/ 0 h 163"/>
                    <a:gd name="T68" fmla="*/ 1 w 137"/>
                    <a:gd name="T69" fmla="*/ 0 h 163"/>
                    <a:gd name="T70" fmla="*/ 1 w 137"/>
                    <a:gd name="T71" fmla="*/ 0 h 163"/>
                    <a:gd name="T72" fmla="*/ 1 w 137"/>
                    <a:gd name="T73" fmla="*/ 0 h 163"/>
                    <a:gd name="T74" fmla="*/ 1 w 137"/>
                    <a:gd name="T75" fmla="*/ 0 h 163"/>
                    <a:gd name="T76" fmla="*/ 1 w 137"/>
                    <a:gd name="T77" fmla="*/ 0 h 163"/>
                    <a:gd name="T78" fmla="*/ 1 w 137"/>
                    <a:gd name="T79" fmla="*/ 0 h 163"/>
                    <a:gd name="T80" fmla="*/ 1 w 137"/>
                    <a:gd name="T81" fmla="*/ 0 h 163"/>
                    <a:gd name="T82" fmla="*/ 1 w 137"/>
                    <a:gd name="T83" fmla="*/ 0 h 163"/>
                    <a:gd name="T84" fmla="*/ 1 w 137"/>
                    <a:gd name="T85" fmla="*/ 0 h 163"/>
                    <a:gd name="T86" fmla="*/ 1 w 137"/>
                    <a:gd name="T87" fmla="*/ 0 h 163"/>
                    <a:gd name="T88" fmla="*/ 1 w 137"/>
                    <a:gd name="T89" fmla="*/ 0 h 163"/>
                    <a:gd name="T90" fmla="*/ 1 w 137"/>
                    <a:gd name="T91" fmla="*/ 0 h 163"/>
                    <a:gd name="T92" fmla="*/ 1 w 137"/>
                    <a:gd name="T93" fmla="*/ 0 h 163"/>
                    <a:gd name="T94" fmla="*/ 1 w 137"/>
                    <a:gd name="T95" fmla="*/ 0 h 163"/>
                    <a:gd name="T96" fmla="*/ 1 w 137"/>
                    <a:gd name="T97" fmla="*/ 0 h 163"/>
                    <a:gd name="T98" fmla="*/ 1 w 137"/>
                    <a:gd name="T99" fmla="*/ 0 h 163"/>
                    <a:gd name="T100" fmla="*/ 1 w 137"/>
                    <a:gd name="T101" fmla="*/ 0 h 163"/>
                    <a:gd name="T102" fmla="*/ 1 w 137"/>
                    <a:gd name="T103" fmla="*/ 0 h 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7"/>
                    <a:gd name="T157" fmla="*/ 0 h 163"/>
                    <a:gd name="T158" fmla="*/ 137 w 137"/>
                    <a:gd name="T159" fmla="*/ 163 h 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7" h="163">
                      <a:moveTo>
                        <a:pt x="25" y="59"/>
                      </a:moveTo>
                      <a:lnTo>
                        <a:pt x="13" y="53"/>
                      </a:lnTo>
                      <a:lnTo>
                        <a:pt x="6" y="46"/>
                      </a:lnTo>
                      <a:lnTo>
                        <a:pt x="0" y="36"/>
                      </a:lnTo>
                      <a:lnTo>
                        <a:pt x="0" y="27"/>
                      </a:lnTo>
                      <a:lnTo>
                        <a:pt x="2" y="15"/>
                      </a:lnTo>
                      <a:lnTo>
                        <a:pt x="8" y="8"/>
                      </a:lnTo>
                      <a:lnTo>
                        <a:pt x="15" y="0"/>
                      </a:lnTo>
                      <a:lnTo>
                        <a:pt x="29" y="0"/>
                      </a:lnTo>
                      <a:lnTo>
                        <a:pt x="38" y="0"/>
                      </a:lnTo>
                      <a:lnTo>
                        <a:pt x="48" y="0"/>
                      </a:lnTo>
                      <a:lnTo>
                        <a:pt x="57" y="0"/>
                      </a:lnTo>
                      <a:lnTo>
                        <a:pt x="65" y="0"/>
                      </a:lnTo>
                      <a:lnTo>
                        <a:pt x="72" y="0"/>
                      </a:lnTo>
                      <a:lnTo>
                        <a:pt x="80" y="0"/>
                      </a:lnTo>
                      <a:lnTo>
                        <a:pt x="86" y="0"/>
                      </a:lnTo>
                      <a:lnTo>
                        <a:pt x="93" y="2"/>
                      </a:lnTo>
                      <a:lnTo>
                        <a:pt x="103" y="4"/>
                      </a:lnTo>
                      <a:lnTo>
                        <a:pt x="112" y="8"/>
                      </a:lnTo>
                      <a:lnTo>
                        <a:pt x="120" y="11"/>
                      </a:lnTo>
                      <a:lnTo>
                        <a:pt x="126" y="19"/>
                      </a:lnTo>
                      <a:lnTo>
                        <a:pt x="129" y="25"/>
                      </a:lnTo>
                      <a:lnTo>
                        <a:pt x="131" y="34"/>
                      </a:lnTo>
                      <a:lnTo>
                        <a:pt x="133" y="44"/>
                      </a:lnTo>
                      <a:lnTo>
                        <a:pt x="137" y="57"/>
                      </a:lnTo>
                      <a:lnTo>
                        <a:pt x="137" y="63"/>
                      </a:lnTo>
                      <a:lnTo>
                        <a:pt x="137" y="70"/>
                      </a:lnTo>
                      <a:lnTo>
                        <a:pt x="137" y="78"/>
                      </a:lnTo>
                      <a:lnTo>
                        <a:pt x="137" y="87"/>
                      </a:lnTo>
                      <a:lnTo>
                        <a:pt x="137" y="97"/>
                      </a:lnTo>
                      <a:lnTo>
                        <a:pt x="137" y="105"/>
                      </a:lnTo>
                      <a:lnTo>
                        <a:pt x="137" y="114"/>
                      </a:lnTo>
                      <a:lnTo>
                        <a:pt x="137" y="125"/>
                      </a:lnTo>
                      <a:lnTo>
                        <a:pt x="137" y="133"/>
                      </a:lnTo>
                      <a:lnTo>
                        <a:pt x="135" y="143"/>
                      </a:lnTo>
                      <a:lnTo>
                        <a:pt x="133" y="148"/>
                      </a:lnTo>
                      <a:lnTo>
                        <a:pt x="131" y="154"/>
                      </a:lnTo>
                      <a:lnTo>
                        <a:pt x="126" y="162"/>
                      </a:lnTo>
                      <a:lnTo>
                        <a:pt x="120" y="163"/>
                      </a:lnTo>
                      <a:lnTo>
                        <a:pt x="110" y="160"/>
                      </a:lnTo>
                      <a:lnTo>
                        <a:pt x="103" y="154"/>
                      </a:lnTo>
                      <a:lnTo>
                        <a:pt x="93" y="146"/>
                      </a:lnTo>
                      <a:lnTo>
                        <a:pt x="84" y="139"/>
                      </a:lnTo>
                      <a:lnTo>
                        <a:pt x="72" y="125"/>
                      </a:lnTo>
                      <a:lnTo>
                        <a:pt x="63" y="112"/>
                      </a:lnTo>
                      <a:lnTo>
                        <a:pt x="53" y="99"/>
                      </a:lnTo>
                      <a:lnTo>
                        <a:pt x="44" y="89"/>
                      </a:lnTo>
                      <a:lnTo>
                        <a:pt x="36" y="76"/>
                      </a:lnTo>
                      <a:lnTo>
                        <a:pt x="31" y="68"/>
                      </a:lnTo>
                      <a:lnTo>
                        <a:pt x="27" y="61"/>
                      </a:lnTo>
                      <a:lnTo>
                        <a:pt x="25" y="5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0" name="Freeform 34"/>
                <p:cNvSpPr>
                  <a:spLocks/>
                </p:cNvSpPr>
                <p:nvPr/>
              </p:nvSpPr>
              <p:spPr bwMode="auto">
                <a:xfrm>
                  <a:off x="3358" y="2722"/>
                  <a:ext cx="72" cy="63"/>
                </a:xfrm>
                <a:custGeom>
                  <a:avLst/>
                  <a:gdLst>
                    <a:gd name="T0" fmla="*/ 1 w 142"/>
                    <a:gd name="T1" fmla="*/ 1 h 126"/>
                    <a:gd name="T2" fmla="*/ 1 w 142"/>
                    <a:gd name="T3" fmla="*/ 1 h 126"/>
                    <a:gd name="T4" fmla="*/ 1 w 142"/>
                    <a:gd name="T5" fmla="*/ 1 h 126"/>
                    <a:gd name="T6" fmla="*/ 1 w 142"/>
                    <a:gd name="T7" fmla="*/ 1 h 126"/>
                    <a:gd name="T8" fmla="*/ 1 w 142"/>
                    <a:gd name="T9" fmla="*/ 1 h 126"/>
                    <a:gd name="T10" fmla="*/ 1 w 142"/>
                    <a:gd name="T11" fmla="*/ 1 h 126"/>
                    <a:gd name="T12" fmla="*/ 1 w 142"/>
                    <a:gd name="T13" fmla="*/ 1 h 126"/>
                    <a:gd name="T14" fmla="*/ 1 w 142"/>
                    <a:gd name="T15" fmla="*/ 1 h 126"/>
                    <a:gd name="T16" fmla="*/ 1 w 142"/>
                    <a:gd name="T17" fmla="*/ 1 h 126"/>
                    <a:gd name="T18" fmla="*/ 1 w 142"/>
                    <a:gd name="T19" fmla="*/ 1 h 126"/>
                    <a:gd name="T20" fmla="*/ 1 w 142"/>
                    <a:gd name="T21" fmla="*/ 1 h 126"/>
                    <a:gd name="T22" fmla="*/ 1 w 142"/>
                    <a:gd name="T23" fmla="*/ 1 h 126"/>
                    <a:gd name="T24" fmla="*/ 1 w 142"/>
                    <a:gd name="T25" fmla="*/ 1 h 126"/>
                    <a:gd name="T26" fmla="*/ 1 w 142"/>
                    <a:gd name="T27" fmla="*/ 1 h 126"/>
                    <a:gd name="T28" fmla="*/ 1 w 142"/>
                    <a:gd name="T29" fmla="*/ 1 h 126"/>
                    <a:gd name="T30" fmla="*/ 1 w 142"/>
                    <a:gd name="T31" fmla="*/ 1 h 126"/>
                    <a:gd name="T32" fmla="*/ 1 w 142"/>
                    <a:gd name="T33" fmla="*/ 1 h 126"/>
                    <a:gd name="T34" fmla="*/ 0 w 142"/>
                    <a:gd name="T35" fmla="*/ 1 h 126"/>
                    <a:gd name="T36" fmla="*/ 1 w 142"/>
                    <a:gd name="T37" fmla="*/ 1 h 126"/>
                    <a:gd name="T38" fmla="*/ 1 w 142"/>
                    <a:gd name="T39" fmla="*/ 1 h 126"/>
                    <a:gd name="T40" fmla="*/ 1 w 142"/>
                    <a:gd name="T41" fmla="*/ 1 h 126"/>
                    <a:gd name="T42" fmla="*/ 1 w 142"/>
                    <a:gd name="T43" fmla="*/ 1 h 126"/>
                    <a:gd name="T44" fmla="*/ 1 w 142"/>
                    <a:gd name="T45" fmla="*/ 1 h 126"/>
                    <a:gd name="T46" fmla="*/ 1 w 142"/>
                    <a:gd name="T47" fmla="*/ 1 h 126"/>
                    <a:gd name="T48" fmla="*/ 1 w 142"/>
                    <a:gd name="T49" fmla="*/ 1 h 126"/>
                    <a:gd name="T50" fmla="*/ 1 w 142"/>
                    <a:gd name="T51" fmla="*/ 1 h 126"/>
                    <a:gd name="T52" fmla="*/ 1 w 142"/>
                    <a:gd name="T53" fmla="*/ 1 h 126"/>
                    <a:gd name="T54" fmla="*/ 1 w 142"/>
                    <a:gd name="T55" fmla="*/ 0 h 126"/>
                    <a:gd name="T56" fmla="*/ 1 w 142"/>
                    <a:gd name="T57" fmla="*/ 0 h 126"/>
                    <a:gd name="T58" fmla="*/ 1 w 142"/>
                    <a:gd name="T59" fmla="*/ 0 h 126"/>
                    <a:gd name="T60" fmla="*/ 1 w 142"/>
                    <a:gd name="T61" fmla="*/ 1 h 126"/>
                    <a:gd name="T62" fmla="*/ 1 w 142"/>
                    <a:gd name="T63" fmla="*/ 1 h 126"/>
                    <a:gd name="T64" fmla="*/ 1 w 142"/>
                    <a:gd name="T65" fmla="*/ 1 h 126"/>
                    <a:gd name="T66" fmla="*/ 1 w 142"/>
                    <a:gd name="T67" fmla="*/ 1 h 126"/>
                    <a:gd name="T68" fmla="*/ 1 w 142"/>
                    <a:gd name="T69" fmla="*/ 1 h 126"/>
                    <a:gd name="T70" fmla="*/ 1 w 142"/>
                    <a:gd name="T71" fmla="*/ 1 h 126"/>
                    <a:gd name="T72" fmla="*/ 1 w 142"/>
                    <a:gd name="T73" fmla="*/ 1 h 126"/>
                    <a:gd name="T74" fmla="*/ 1 w 142"/>
                    <a:gd name="T75" fmla="*/ 1 h 126"/>
                    <a:gd name="T76" fmla="*/ 1 w 142"/>
                    <a:gd name="T77" fmla="*/ 1 h 126"/>
                    <a:gd name="T78" fmla="*/ 1 w 142"/>
                    <a:gd name="T79" fmla="*/ 1 h 126"/>
                    <a:gd name="T80" fmla="*/ 1 w 142"/>
                    <a:gd name="T81" fmla="*/ 1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126"/>
                    <a:gd name="T125" fmla="*/ 142 w 142"/>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126">
                      <a:moveTo>
                        <a:pt x="83" y="67"/>
                      </a:moveTo>
                      <a:lnTo>
                        <a:pt x="76" y="74"/>
                      </a:lnTo>
                      <a:lnTo>
                        <a:pt x="70" y="86"/>
                      </a:lnTo>
                      <a:lnTo>
                        <a:pt x="66" y="97"/>
                      </a:lnTo>
                      <a:lnTo>
                        <a:pt x="62" y="110"/>
                      </a:lnTo>
                      <a:lnTo>
                        <a:pt x="53" y="118"/>
                      </a:lnTo>
                      <a:lnTo>
                        <a:pt x="41" y="124"/>
                      </a:lnTo>
                      <a:lnTo>
                        <a:pt x="30" y="126"/>
                      </a:lnTo>
                      <a:lnTo>
                        <a:pt x="19" y="122"/>
                      </a:lnTo>
                      <a:lnTo>
                        <a:pt x="11" y="112"/>
                      </a:lnTo>
                      <a:lnTo>
                        <a:pt x="5" y="101"/>
                      </a:lnTo>
                      <a:lnTo>
                        <a:pt x="5" y="91"/>
                      </a:lnTo>
                      <a:lnTo>
                        <a:pt x="7" y="84"/>
                      </a:lnTo>
                      <a:lnTo>
                        <a:pt x="11" y="74"/>
                      </a:lnTo>
                      <a:lnTo>
                        <a:pt x="19" y="65"/>
                      </a:lnTo>
                      <a:lnTo>
                        <a:pt x="7" y="57"/>
                      </a:lnTo>
                      <a:lnTo>
                        <a:pt x="3" y="50"/>
                      </a:lnTo>
                      <a:lnTo>
                        <a:pt x="0" y="40"/>
                      </a:lnTo>
                      <a:lnTo>
                        <a:pt x="1" y="31"/>
                      </a:lnTo>
                      <a:lnTo>
                        <a:pt x="3" y="21"/>
                      </a:lnTo>
                      <a:lnTo>
                        <a:pt x="9" y="14"/>
                      </a:lnTo>
                      <a:lnTo>
                        <a:pt x="19" y="8"/>
                      </a:lnTo>
                      <a:lnTo>
                        <a:pt x="30" y="8"/>
                      </a:lnTo>
                      <a:lnTo>
                        <a:pt x="40" y="6"/>
                      </a:lnTo>
                      <a:lnTo>
                        <a:pt x="51" y="4"/>
                      </a:lnTo>
                      <a:lnTo>
                        <a:pt x="62" y="2"/>
                      </a:lnTo>
                      <a:lnTo>
                        <a:pt x="74" y="2"/>
                      </a:lnTo>
                      <a:lnTo>
                        <a:pt x="83" y="0"/>
                      </a:lnTo>
                      <a:lnTo>
                        <a:pt x="97" y="0"/>
                      </a:lnTo>
                      <a:lnTo>
                        <a:pt x="106" y="0"/>
                      </a:lnTo>
                      <a:lnTo>
                        <a:pt x="117" y="4"/>
                      </a:lnTo>
                      <a:lnTo>
                        <a:pt x="127" y="8"/>
                      </a:lnTo>
                      <a:lnTo>
                        <a:pt x="135" y="15"/>
                      </a:lnTo>
                      <a:lnTo>
                        <a:pt x="140" y="23"/>
                      </a:lnTo>
                      <a:lnTo>
                        <a:pt x="142" y="34"/>
                      </a:lnTo>
                      <a:lnTo>
                        <a:pt x="137" y="42"/>
                      </a:lnTo>
                      <a:lnTo>
                        <a:pt x="133" y="52"/>
                      </a:lnTo>
                      <a:lnTo>
                        <a:pt x="121" y="57"/>
                      </a:lnTo>
                      <a:lnTo>
                        <a:pt x="112" y="61"/>
                      </a:lnTo>
                      <a:lnTo>
                        <a:pt x="83" y="6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1" name="Freeform 35"/>
                <p:cNvSpPr>
                  <a:spLocks/>
                </p:cNvSpPr>
                <p:nvPr/>
              </p:nvSpPr>
              <p:spPr bwMode="auto">
                <a:xfrm>
                  <a:off x="3393" y="3141"/>
                  <a:ext cx="138" cy="73"/>
                </a:xfrm>
                <a:custGeom>
                  <a:avLst/>
                  <a:gdLst>
                    <a:gd name="T0" fmla="*/ 1 w 276"/>
                    <a:gd name="T1" fmla="*/ 0 h 147"/>
                    <a:gd name="T2" fmla="*/ 1 w 276"/>
                    <a:gd name="T3" fmla="*/ 0 h 147"/>
                    <a:gd name="T4" fmla="*/ 1 w 276"/>
                    <a:gd name="T5" fmla="*/ 0 h 147"/>
                    <a:gd name="T6" fmla="*/ 1 w 276"/>
                    <a:gd name="T7" fmla="*/ 0 h 147"/>
                    <a:gd name="T8" fmla="*/ 1 w 276"/>
                    <a:gd name="T9" fmla="*/ 0 h 147"/>
                    <a:gd name="T10" fmla="*/ 1 w 276"/>
                    <a:gd name="T11" fmla="*/ 0 h 147"/>
                    <a:gd name="T12" fmla="*/ 1 w 276"/>
                    <a:gd name="T13" fmla="*/ 0 h 147"/>
                    <a:gd name="T14" fmla="*/ 1 w 276"/>
                    <a:gd name="T15" fmla="*/ 0 h 147"/>
                    <a:gd name="T16" fmla="*/ 1 w 276"/>
                    <a:gd name="T17" fmla="*/ 0 h 147"/>
                    <a:gd name="T18" fmla="*/ 1 w 276"/>
                    <a:gd name="T19" fmla="*/ 0 h 147"/>
                    <a:gd name="T20" fmla="*/ 1 w 276"/>
                    <a:gd name="T21" fmla="*/ 0 h 147"/>
                    <a:gd name="T22" fmla="*/ 1 w 276"/>
                    <a:gd name="T23" fmla="*/ 0 h 147"/>
                    <a:gd name="T24" fmla="*/ 1 w 276"/>
                    <a:gd name="T25" fmla="*/ 0 h 147"/>
                    <a:gd name="T26" fmla="*/ 1 w 276"/>
                    <a:gd name="T27" fmla="*/ 0 h 147"/>
                    <a:gd name="T28" fmla="*/ 1 w 276"/>
                    <a:gd name="T29" fmla="*/ 0 h 147"/>
                    <a:gd name="T30" fmla="*/ 1 w 276"/>
                    <a:gd name="T31" fmla="*/ 0 h 147"/>
                    <a:gd name="T32" fmla="*/ 1 w 276"/>
                    <a:gd name="T33" fmla="*/ 0 h 147"/>
                    <a:gd name="T34" fmla="*/ 1 w 276"/>
                    <a:gd name="T35" fmla="*/ 0 h 147"/>
                    <a:gd name="T36" fmla="*/ 1 w 276"/>
                    <a:gd name="T37" fmla="*/ 0 h 147"/>
                    <a:gd name="T38" fmla="*/ 1 w 276"/>
                    <a:gd name="T39" fmla="*/ 0 h 147"/>
                    <a:gd name="T40" fmla="*/ 1 w 276"/>
                    <a:gd name="T41" fmla="*/ 0 h 147"/>
                    <a:gd name="T42" fmla="*/ 1 w 276"/>
                    <a:gd name="T43" fmla="*/ 0 h 147"/>
                    <a:gd name="T44" fmla="*/ 1 w 276"/>
                    <a:gd name="T45" fmla="*/ 0 h 147"/>
                    <a:gd name="T46" fmla="*/ 1 w 276"/>
                    <a:gd name="T47" fmla="*/ 0 h 147"/>
                    <a:gd name="T48" fmla="*/ 1 w 276"/>
                    <a:gd name="T49" fmla="*/ 0 h 147"/>
                    <a:gd name="T50" fmla="*/ 1 w 276"/>
                    <a:gd name="T51" fmla="*/ 0 h 147"/>
                    <a:gd name="T52" fmla="*/ 1 w 276"/>
                    <a:gd name="T53" fmla="*/ 0 h 147"/>
                    <a:gd name="T54" fmla="*/ 0 w 276"/>
                    <a:gd name="T55" fmla="*/ 0 h 147"/>
                    <a:gd name="T56" fmla="*/ 1 w 276"/>
                    <a:gd name="T57" fmla="*/ 0 h 147"/>
                    <a:gd name="T58" fmla="*/ 1 w 276"/>
                    <a:gd name="T59" fmla="*/ 0 h 147"/>
                    <a:gd name="T60" fmla="*/ 1 w 276"/>
                    <a:gd name="T61" fmla="*/ 0 h 147"/>
                    <a:gd name="T62" fmla="*/ 1 w 276"/>
                    <a:gd name="T63" fmla="*/ 0 h 147"/>
                    <a:gd name="T64" fmla="*/ 1 w 276"/>
                    <a:gd name="T65" fmla="*/ 0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
                    <a:gd name="T100" fmla="*/ 0 h 147"/>
                    <a:gd name="T101" fmla="*/ 276 w 276"/>
                    <a:gd name="T102" fmla="*/ 147 h 1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 h="147">
                      <a:moveTo>
                        <a:pt x="55" y="6"/>
                      </a:moveTo>
                      <a:lnTo>
                        <a:pt x="61" y="8"/>
                      </a:lnTo>
                      <a:lnTo>
                        <a:pt x="72" y="10"/>
                      </a:lnTo>
                      <a:lnTo>
                        <a:pt x="80" y="10"/>
                      </a:lnTo>
                      <a:lnTo>
                        <a:pt x="93" y="12"/>
                      </a:lnTo>
                      <a:lnTo>
                        <a:pt x="106" y="10"/>
                      </a:lnTo>
                      <a:lnTo>
                        <a:pt x="120" y="10"/>
                      </a:lnTo>
                      <a:lnTo>
                        <a:pt x="133" y="10"/>
                      </a:lnTo>
                      <a:lnTo>
                        <a:pt x="146" y="10"/>
                      </a:lnTo>
                      <a:lnTo>
                        <a:pt x="160" y="6"/>
                      </a:lnTo>
                      <a:lnTo>
                        <a:pt x="173" y="6"/>
                      </a:lnTo>
                      <a:lnTo>
                        <a:pt x="188" y="4"/>
                      </a:lnTo>
                      <a:lnTo>
                        <a:pt x="202" y="4"/>
                      </a:lnTo>
                      <a:lnTo>
                        <a:pt x="211" y="2"/>
                      </a:lnTo>
                      <a:lnTo>
                        <a:pt x="224" y="0"/>
                      </a:lnTo>
                      <a:lnTo>
                        <a:pt x="234" y="0"/>
                      </a:lnTo>
                      <a:lnTo>
                        <a:pt x="245" y="0"/>
                      </a:lnTo>
                      <a:lnTo>
                        <a:pt x="253" y="0"/>
                      </a:lnTo>
                      <a:lnTo>
                        <a:pt x="260" y="4"/>
                      </a:lnTo>
                      <a:lnTo>
                        <a:pt x="264" y="12"/>
                      </a:lnTo>
                      <a:lnTo>
                        <a:pt x="270" y="21"/>
                      </a:lnTo>
                      <a:lnTo>
                        <a:pt x="274" y="31"/>
                      </a:lnTo>
                      <a:lnTo>
                        <a:pt x="276" y="44"/>
                      </a:lnTo>
                      <a:lnTo>
                        <a:pt x="276" y="57"/>
                      </a:lnTo>
                      <a:lnTo>
                        <a:pt x="276" y="73"/>
                      </a:lnTo>
                      <a:lnTo>
                        <a:pt x="272" y="84"/>
                      </a:lnTo>
                      <a:lnTo>
                        <a:pt x="270" y="97"/>
                      </a:lnTo>
                      <a:lnTo>
                        <a:pt x="266" y="111"/>
                      </a:lnTo>
                      <a:lnTo>
                        <a:pt x="260" y="122"/>
                      </a:lnTo>
                      <a:lnTo>
                        <a:pt x="255" y="130"/>
                      </a:lnTo>
                      <a:lnTo>
                        <a:pt x="249" y="139"/>
                      </a:lnTo>
                      <a:lnTo>
                        <a:pt x="243" y="143"/>
                      </a:lnTo>
                      <a:lnTo>
                        <a:pt x="238" y="147"/>
                      </a:lnTo>
                      <a:lnTo>
                        <a:pt x="224" y="145"/>
                      </a:lnTo>
                      <a:lnTo>
                        <a:pt x="209" y="145"/>
                      </a:lnTo>
                      <a:lnTo>
                        <a:pt x="198" y="143"/>
                      </a:lnTo>
                      <a:lnTo>
                        <a:pt x="186" y="143"/>
                      </a:lnTo>
                      <a:lnTo>
                        <a:pt x="173" y="143"/>
                      </a:lnTo>
                      <a:lnTo>
                        <a:pt x="160" y="143"/>
                      </a:lnTo>
                      <a:lnTo>
                        <a:pt x="146" y="141"/>
                      </a:lnTo>
                      <a:lnTo>
                        <a:pt x="135" y="141"/>
                      </a:lnTo>
                      <a:lnTo>
                        <a:pt x="122" y="139"/>
                      </a:lnTo>
                      <a:lnTo>
                        <a:pt x="108" y="137"/>
                      </a:lnTo>
                      <a:lnTo>
                        <a:pt x="95" y="135"/>
                      </a:lnTo>
                      <a:lnTo>
                        <a:pt x="84" y="135"/>
                      </a:lnTo>
                      <a:lnTo>
                        <a:pt x="70" y="135"/>
                      </a:lnTo>
                      <a:lnTo>
                        <a:pt x="57" y="135"/>
                      </a:lnTo>
                      <a:lnTo>
                        <a:pt x="46" y="135"/>
                      </a:lnTo>
                      <a:lnTo>
                        <a:pt x="34" y="135"/>
                      </a:lnTo>
                      <a:lnTo>
                        <a:pt x="25" y="132"/>
                      </a:lnTo>
                      <a:lnTo>
                        <a:pt x="17" y="128"/>
                      </a:lnTo>
                      <a:lnTo>
                        <a:pt x="11" y="118"/>
                      </a:lnTo>
                      <a:lnTo>
                        <a:pt x="6" y="111"/>
                      </a:lnTo>
                      <a:lnTo>
                        <a:pt x="2" y="97"/>
                      </a:lnTo>
                      <a:lnTo>
                        <a:pt x="2" y="86"/>
                      </a:lnTo>
                      <a:lnTo>
                        <a:pt x="0" y="74"/>
                      </a:lnTo>
                      <a:lnTo>
                        <a:pt x="2" y="61"/>
                      </a:lnTo>
                      <a:lnTo>
                        <a:pt x="2" y="48"/>
                      </a:lnTo>
                      <a:lnTo>
                        <a:pt x="6" y="36"/>
                      </a:lnTo>
                      <a:lnTo>
                        <a:pt x="9" y="25"/>
                      </a:lnTo>
                      <a:lnTo>
                        <a:pt x="17" y="17"/>
                      </a:lnTo>
                      <a:lnTo>
                        <a:pt x="23" y="8"/>
                      </a:lnTo>
                      <a:lnTo>
                        <a:pt x="32" y="4"/>
                      </a:lnTo>
                      <a:lnTo>
                        <a:pt x="42" y="4"/>
                      </a:lnTo>
                      <a:lnTo>
                        <a:pt x="55" y="6"/>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2" name="Freeform 36"/>
                <p:cNvSpPr>
                  <a:spLocks/>
                </p:cNvSpPr>
                <p:nvPr/>
              </p:nvSpPr>
              <p:spPr bwMode="auto">
                <a:xfrm>
                  <a:off x="3397" y="2769"/>
                  <a:ext cx="145" cy="345"/>
                </a:xfrm>
                <a:custGeom>
                  <a:avLst/>
                  <a:gdLst>
                    <a:gd name="T0" fmla="*/ 1 w 289"/>
                    <a:gd name="T1" fmla="*/ 1 h 690"/>
                    <a:gd name="T2" fmla="*/ 1 w 289"/>
                    <a:gd name="T3" fmla="*/ 1 h 690"/>
                    <a:gd name="T4" fmla="*/ 1 w 289"/>
                    <a:gd name="T5" fmla="*/ 1 h 690"/>
                    <a:gd name="T6" fmla="*/ 1 w 289"/>
                    <a:gd name="T7" fmla="*/ 1 h 690"/>
                    <a:gd name="T8" fmla="*/ 1 w 289"/>
                    <a:gd name="T9" fmla="*/ 1 h 690"/>
                    <a:gd name="T10" fmla="*/ 1 w 289"/>
                    <a:gd name="T11" fmla="*/ 1 h 690"/>
                    <a:gd name="T12" fmla="*/ 1 w 289"/>
                    <a:gd name="T13" fmla="*/ 1 h 690"/>
                    <a:gd name="T14" fmla="*/ 1 w 289"/>
                    <a:gd name="T15" fmla="*/ 1 h 690"/>
                    <a:gd name="T16" fmla="*/ 1 w 289"/>
                    <a:gd name="T17" fmla="*/ 1 h 690"/>
                    <a:gd name="T18" fmla="*/ 1 w 289"/>
                    <a:gd name="T19" fmla="*/ 1 h 690"/>
                    <a:gd name="T20" fmla="*/ 1 w 289"/>
                    <a:gd name="T21" fmla="*/ 1 h 690"/>
                    <a:gd name="T22" fmla="*/ 1 w 289"/>
                    <a:gd name="T23" fmla="*/ 1 h 690"/>
                    <a:gd name="T24" fmla="*/ 1 w 289"/>
                    <a:gd name="T25" fmla="*/ 1 h 690"/>
                    <a:gd name="T26" fmla="*/ 1 w 289"/>
                    <a:gd name="T27" fmla="*/ 1 h 690"/>
                    <a:gd name="T28" fmla="*/ 1 w 289"/>
                    <a:gd name="T29" fmla="*/ 1 h 690"/>
                    <a:gd name="T30" fmla="*/ 1 w 289"/>
                    <a:gd name="T31" fmla="*/ 1 h 690"/>
                    <a:gd name="T32" fmla="*/ 1 w 289"/>
                    <a:gd name="T33" fmla="*/ 1 h 690"/>
                    <a:gd name="T34" fmla="*/ 1 w 289"/>
                    <a:gd name="T35" fmla="*/ 1 h 690"/>
                    <a:gd name="T36" fmla="*/ 0 w 289"/>
                    <a:gd name="T37" fmla="*/ 1 h 690"/>
                    <a:gd name="T38" fmla="*/ 0 w 289"/>
                    <a:gd name="T39" fmla="*/ 1 h 690"/>
                    <a:gd name="T40" fmla="*/ 1 w 289"/>
                    <a:gd name="T41" fmla="*/ 1 h 690"/>
                    <a:gd name="T42" fmla="*/ 1 w 289"/>
                    <a:gd name="T43" fmla="*/ 1 h 690"/>
                    <a:gd name="T44" fmla="*/ 1 w 289"/>
                    <a:gd name="T45" fmla="*/ 1 h 690"/>
                    <a:gd name="T46" fmla="*/ 1 w 289"/>
                    <a:gd name="T47" fmla="*/ 1 h 690"/>
                    <a:gd name="T48" fmla="*/ 1 w 289"/>
                    <a:gd name="T49" fmla="*/ 1 h 690"/>
                    <a:gd name="T50" fmla="*/ 1 w 289"/>
                    <a:gd name="T51" fmla="*/ 1 h 690"/>
                    <a:gd name="T52" fmla="*/ 1 w 289"/>
                    <a:gd name="T53" fmla="*/ 1 h 690"/>
                    <a:gd name="T54" fmla="*/ 1 w 289"/>
                    <a:gd name="T55" fmla="*/ 1 h 690"/>
                    <a:gd name="T56" fmla="*/ 1 w 289"/>
                    <a:gd name="T57" fmla="*/ 1 h 690"/>
                    <a:gd name="T58" fmla="*/ 1 w 289"/>
                    <a:gd name="T59" fmla="*/ 1 h 690"/>
                    <a:gd name="T60" fmla="*/ 1 w 289"/>
                    <a:gd name="T61" fmla="*/ 0 h 690"/>
                    <a:gd name="T62" fmla="*/ 1 w 289"/>
                    <a:gd name="T63" fmla="*/ 1 h 690"/>
                    <a:gd name="T64" fmla="*/ 1 w 289"/>
                    <a:gd name="T65" fmla="*/ 1 h 690"/>
                    <a:gd name="T66" fmla="*/ 1 w 289"/>
                    <a:gd name="T67" fmla="*/ 1 h 690"/>
                    <a:gd name="T68" fmla="*/ 1 w 289"/>
                    <a:gd name="T69" fmla="*/ 1 h 690"/>
                    <a:gd name="T70" fmla="*/ 1 w 289"/>
                    <a:gd name="T71" fmla="*/ 1 h 690"/>
                    <a:gd name="T72" fmla="*/ 1 w 289"/>
                    <a:gd name="T73" fmla="*/ 1 h 690"/>
                    <a:gd name="T74" fmla="*/ 1 w 289"/>
                    <a:gd name="T75" fmla="*/ 1 h 690"/>
                    <a:gd name="T76" fmla="*/ 1 w 289"/>
                    <a:gd name="T77" fmla="*/ 1 h 690"/>
                    <a:gd name="T78" fmla="*/ 1 w 289"/>
                    <a:gd name="T79" fmla="*/ 1 h 690"/>
                    <a:gd name="T80" fmla="*/ 1 w 289"/>
                    <a:gd name="T81" fmla="*/ 1 h 690"/>
                    <a:gd name="T82" fmla="*/ 1 w 289"/>
                    <a:gd name="T83" fmla="*/ 1 h 690"/>
                    <a:gd name="T84" fmla="*/ 1 w 289"/>
                    <a:gd name="T85" fmla="*/ 1 h 690"/>
                    <a:gd name="T86" fmla="*/ 1 w 289"/>
                    <a:gd name="T87" fmla="*/ 1 h 690"/>
                    <a:gd name="T88" fmla="*/ 1 w 289"/>
                    <a:gd name="T89" fmla="*/ 1 h 690"/>
                    <a:gd name="T90" fmla="*/ 1 w 289"/>
                    <a:gd name="T91" fmla="*/ 1 h 690"/>
                    <a:gd name="T92" fmla="*/ 1 w 289"/>
                    <a:gd name="T93" fmla="*/ 1 h 690"/>
                    <a:gd name="T94" fmla="*/ 1 w 289"/>
                    <a:gd name="T95" fmla="*/ 1 h 690"/>
                    <a:gd name="T96" fmla="*/ 1 w 289"/>
                    <a:gd name="T97" fmla="*/ 1 h 690"/>
                    <a:gd name="T98" fmla="*/ 1 w 289"/>
                    <a:gd name="T99" fmla="*/ 1 h 690"/>
                    <a:gd name="T100" fmla="*/ 1 w 289"/>
                    <a:gd name="T101" fmla="*/ 1 h 690"/>
                    <a:gd name="T102" fmla="*/ 1 w 289"/>
                    <a:gd name="T103" fmla="*/ 1 h 6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9"/>
                    <a:gd name="T157" fmla="*/ 0 h 690"/>
                    <a:gd name="T158" fmla="*/ 289 w 289"/>
                    <a:gd name="T159" fmla="*/ 690 h 6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9" h="690">
                      <a:moveTo>
                        <a:pt x="266" y="624"/>
                      </a:moveTo>
                      <a:lnTo>
                        <a:pt x="271" y="631"/>
                      </a:lnTo>
                      <a:lnTo>
                        <a:pt x="268" y="654"/>
                      </a:lnTo>
                      <a:lnTo>
                        <a:pt x="266" y="662"/>
                      </a:lnTo>
                      <a:lnTo>
                        <a:pt x="260" y="669"/>
                      </a:lnTo>
                      <a:lnTo>
                        <a:pt x="251" y="673"/>
                      </a:lnTo>
                      <a:lnTo>
                        <a:pt x="239" y="679"/>
                      </a:lnTo>
                      <a:lnTo>
                        <a:pt x="232" y="681"/>
                      </a:lnTo>
                      <a:lnTo>
                        <a:pt x="224" y="683"/>
                      </a:lnTo>
                      <a:lnTo>
                        <a:pt x="214" y="683"/>
                      </a:lnTo>
                      <a:lnTo>
                        <a:pt x="207" y="685"/>
                      </a:lnTo>
                      <a:lnTo>
                        <a:pt x="197" y="685"/>
                      </a:lnTo>
                      <a:lnTo>
                        <a:pt x="188" y="686"/>
                      </a:lnTo>
                      <a:lnTo>
                        <a:pt x="180" y="688"/>
                      </a:lnTo>
                      <a:lnTo>
                        <a:pt x="171" y="690"/>
                      </a:lnTo>
                      <a:lnTo>
                        <a:pt x="159" y="688"/>
                      </a:lnTo>
                      <a:lnTo>
                        <a:pt x="150" y="688"/>
                      </a:lnTo>
                      <a:lnTo>
                        <a:pt x="140" y="688"/>
                      </a:lnTo>
                      <a:lnTo>
                        <a:pt x="131" y="688"/>
                      </a:lnTo>
                      <a:lnTo>
                        <a:pt x="121" y="688"/>
                      </a:lnTo>
                      <a:lnTo>
                        <a:pt x="112" y="688"/>
                      </a:lnTo>
                      <a:lnTo>
                        <a:pt x="102" y="688"/>
                      </a:lnTo>
                      <a:lnTo>
                        <a:pt x="93" y="688"/>
                      </a:lnTo>
                      <a:lnTo>
                        <a:pt x="85" y="688"/>
                      </a:lnTo>
                      <a:lnTo>
                        <a:pt x="76" y="688"/>
                      </a:lnTo>
                      <a:lnTo>
                        <a:pt x="68" y="688"/>
                      </a:lnTo>
                      <a:lnTo>
                        <a:pt x="62" y="688"/>
                      </a:lnTo>
                      <a:lnTo>
                        <a:pt x="49" y="688"/>
                      </a:lnTo>
                      <a:lnTo>
                        <a:pt x="41" y="688"/>
                      </a:lnTo>
                      <a:lnTo>
                        <a:pt x="28" y="685"/>
                      </a:lnTo>
                      <a:lnTo>
                        <a:pt x="19" y="679"/>
                      </a:lnTo>
                      <a:lnTo>
                        <a:pt x="13" y="669"/>
                      </a:lnTo>
                      <a:lnTo>
                        <a:pt x="11" y="658"/>
                      </a:lnTo>
                      <a:lnTo>
                        <a:pt x="9" y="647"/>
                      </a:lnTo>
                      <a:lnTo>
                        <a:pt x="9" y="631"/>
                      </a:lnTo>
                      <a:lnTo>
                        <a:pt x="7" y="624"/>
                      </a:lnTo>
                      <a:lnTo>
                        <a:pt x="7" y="618"/>
                      </a:lnTo>
                      <a:lnTo>
                        <a:pt x="7" y="609"/>
                      </a:lnTo>
                      <a:lnTo>
                        <a:pt x="7" y="601"/>
                      </a:lnTo>
                      <a:lnTo>
                        <a:pt x="5" y="590"/>
                      </a:lnTo>
                      <a:lnTo>
                        <a:pt x="5" y="580"/>
                      </a:lnTo>
                      <a:lnTo>
                        <a:pt x="5" y="571"/>
                      </a:lnTo>
                      <a:lnTo>
                        <a:pt x="5" y="559"/>
                      </a:lnTo>
                      <a:lnTo>
                        <a:pt x="5" y="548"/>
                      </a:lnTo>
                      <a:lnTo>
                        <a:pt x="5" y="536"/>
                      </a:lnTo>
                      <a:lnTo>
                        <a:pt x="5" y="527"/>
                      </a:lnTo>
                      <a:lnTo>
                        <a:pt x="5" y="515"/>
                      </a:lnTo>
                      <a:lnTo>
                        <a:pt x="3" y="502"/>
                      </a:lnTo>
                      <a:lnTo>
                        <a:pt x="3" y="491"/>
                      </a:lnTo>
                      <a:lnTo>
                        <a:pt x="1" y="477"/>
                      </a:lnTo>
                      <a:lnTo>
                        <a:pt x="1" y="466"/>
                      </a:lnTo>
                      <a:lnTo>
                        <a:pt x="1" y="453"/>
                      </a:lnTo>
                      <a:lnTo>
                        <a:pt x="1" y="441"/>
                      </a:lnTo>
                      <a:lnTo>
                        <a:pt x="1" y="426"/>
                      </a:lnTo>
                      <a:lnTo>
                        <a:pt x="1" y="415"/>
                      </a:lnTo>
                      <a:lnTo>
                        <a:pt x="0" y="401"/>
                      </a:lnTo>
                      <a:lnTo>
                        <a:pt x="0" y="388"/>
                      </a:lnTo>
                      <a:lnTo>
                        <a:pt x="0" y="375"/>
                      </a:lnTo>
                      <a:lnTo>
                        <a:pt x="0" y="361"/>
                      </a:lnTo>
                      <a:lnTo>
                        <a:pt x="0" y="346"/>
                      </a:lnTo>
                      <a:lnTo>
                        <a:pt x="1" y="333"/>
                      </a:lnTo>
                      <a:lnTo>
                        <a:pt x="1" y="320"/>
                      </a:lnTo>
                      <a:lnTo>
                        <a:pt x="3" y="308"/>
                      </a:lnTo>
                      <a:lnTo>
                        <a:pt x="3" y="295"/>
                      </a:lnTo>
                      <a:lnTo>
                        <a:pt x="3" y="280"/>
                      </a:lnTo>
                      <a:lnTo>
                        <a:pt x="3" y="266"/>
                      </a:lnTo>
                      <a:lnTo>
                        <a:pt x="5" y="253"/>
                      </a:lnTo>
                      <a:lnTo>
                        <a:pt x="5" y="240"/>
                      </a:lnTo>
                      <a:lnTo>
                        <a:pt x="5" y="227"/>
                      </a:lnTo>
                      <a:lnTo>
                        <a:pt x="7" y="215"/>
                      </a:lnTo>
                      <a:lnTo>
                        <a:pt x="11" y="202"/>
                      </a:lnTo>
                      <a:lnTo>
                        <a:pt x="11" y="189"/>
                      </a:lnTo>
                      <a:lnTo>
                        <a:pt x="13" y="177"/>
                      </a:lnTo>
                      <a:lnTo>
                        <a:pt x="13" y="164"/>
                      </a:lnTo>
                      <a:lnTo>
                        <a:pt x="17" y="154"/>
                      </a:lnTo>
                      <a:lnTo>
                        <a:pt x="19" y="141"/>
                      </a:lnTo>
                      <a:lnTo>
                        <a:pt x="20" y="132"/>
                      </a:lnTo>
                      <a:lnTo>
                        <a:pt x="22" y="120"/>
                      </a:lnTo>
                      <a:lnTo>
                        <a:pt x="28" y="113"/>
                      </a:lnTo>
                      <a:lnTo>
                        <a:pt x="28" y="101"/>
                      </a:lnTo>
                      <a:lnTo>
                        <a:pt x="32" y="92"/>
                      </a:lnTo>
                      <a:lnTo>
                        <a:pt x="34" y="82"/>
                      </a:lnTo>
                      <a:lnTo>
                        <a:pt x="38" y="73"/>
                      </a:lnTo>
                      <a:lnTo>
                        <a:pt x="45" y="55"/>
                      </a:lnTo>
                      <a:lnTo>
                        <a:pt x="55" y="44"/>
                      </a:lnTo>
                      <a:lnTo>
                        <a:pt x="64" y="31"/>
                      </a:lnTo>
                      <a:lnTo>
                        <a:pt x="74" y="21"/>
                      </a:lnTo>
                      <a:lnTo>
                        <a:pt x="85" y="14"/>
                      </a:lnTo>
                      <a:lnTo>
                        <a:pt x="98" y="10"/>
                      </a:lnTo>
                      <a:lnTo>
                        <a:pt x="114" y="4"/>
                      </a:lnTo>
                      <a:lnTo>
                        <a:pt x="127" y="2"/>
                      </a:lnTo>
                      <a:lnTo>
                        <a:pt x="138" y="0"/>
                      </a:lnTo>
                      <a:lnTo>
                        <a:pt x="150" y="0"/>
                      </a:lnTo>
                      <a:lnTo>
                        <a:pt x="157" y="0"/>
                      </a:lnTo>
                      <a:lnTo>
                        <a:pt x="165" y="2"/>
                      </a:lnTo>
                      <a:lnTo>
                        <a:pt x="169" y="8"/>
                      </a:lnTo>
                      <a:lnTo>
                        <a:pt x="175" y="12"/>
                      </a:lnTo>
                      <a:lnTo>
                        <a:pt x="184" y="21"/>
                      </a:lnTo>
                      <a:lnTo>
                        <a:pt x="194" y="35"/>
                      </a:lnTo>
                      <a:lnTo>
                        <a:pt x="197" y="42"/>
                      </a:lnTo>
                      <a:lnTo>
                        <a:pt x="205" y="50"/>
                      </a:lnTo>
                      <a:lnTo>
                        <a:pt x="211" y="57"/>
                      </a:lnTo>
                      <a:lnTo>
                        <a:pt x="222" y="67"/>
                      </a:lnTo>
                      <a:lnTo>
                        <a:pt x="230" y="73"/>
                      </a:lnTo>
                      <a:lnTo>
                        <a:pt x="237" y="84"/>
                      </a:lnTo>
                      <a:lnTo>
                        <a:pt x="243" y="94"/>
                      </a:lnTo>
                      <a:lnTo>
                        <a:pt x="251" y="107"/>
                      </a:lnTo>
                      <a:lnTo>
                        <a:pt x="254" y="120"/>
                      </a:lnTo>
                      <a:lnTo>
                        <a:pt x="260" y="135"/>
                      </a:lnTo>
                      <a:lnTo>
                        <a:pt x="262" y="141"/>
                      </a:lnTo>
                      <a:lnTo>
                        <a:pt x="266" y="151"/>
                      </a:lnTo>
                      <a:lnTo>
                        <a:pt x="268" y="160"/>
                      </a:lnTo>
                      <a:lnTo>
                        <a:pt x="271" y="170"/>
                      </a:lnTo>
                      <a:lnTo>
                        <a:pt x="271" y="177"/>
                      </a:lnTo>
                      <a:lnTo>
                        <a:pt x="275" y="185"/>
                      </a:lnTo>
                      <a:lnTo>
                        <a:pt x="275" y="194"/>
                      </a:lnTo>
                      <a:lnTo>
                        <a:pt x="277" y="204"/>
                      </a:lnTo>
                      <a:lnTo>
                        <a:pt x="277" y="213"/>
                      </a:lnTo>
                      <a:lnTo>
                        <a:pt x="279" y="223"/>
                      </a:lnTo>
                      <a:lnTo>
                        <a:pt x="281" y="234"/>
                      </a:lnTo>
                      <a:lnTo>
                        <a:pt x="283" y="244"/>
                      </a:lnTo>
                      <a:lnTo>
                        <a:pt x="283" y="253"/>
                      </a:lnTo>
                      <a:lnTo>
                        <a:pt x="283" y="266"/>
                      </a:lnTo>
                      <a:lnTo>
                        <a:pt x="283" y="274"/>
                      </a:lnTo>
                      <a:lnTo>
                        <a:pt x="285" y="287"/>
                      </a:lnTo>
                      <a:lnTo>
                        <a:pt x="285" y="297"/>
                      </a:lnTo>
                      <a:lnTo>
                        <a:pt x="287" y="308"/>
                      </a:lnTo>
                      <a:lnTo>
                        <a:pt x="287" y="318"/>
                      </a:lnTo>
                      <a:lnTo>
                        <a:pt x="289" y="331"/>
                      </a:lnTo>
                      <a:lnTo>
                        <a:pt x="287" y="339"/>
                      </a:lnTo>
                      <a:lnTo>
                        <a:pt x="287" y="352"/>
                      </a:lnTo>
                      <a:lnTo>
                        <a:pt x="287" y="361"/>
                      </a:lnTo>
                      <a:lnTo>
                        <a:pt x="287" y="373"/>
                      </a:lnTo>
                      <a:lnTo>
                        <a:pt x="285" y="382"/>
                      </a:lnTo>
                      <a:lnTo>
                        <a:pt x="285" y="394"/>
                      </a:lnTo>
                      <a:lnTo>
                        <a:pt x="285" y="405"/>
                      </a:lnTo>
                      <a:lnTo>
                        <a:pt x="285" y="417"/>
                      </a:lnTo>
                      <a:lnTo>
                        <a:pt x="283" y="426"/>
                      </a:lnTo>
                      <a:lnTo>
                        <a:pt x="283" y="436"/>
                      </a:lnTo>
                      <a:lnTo>
                        <a:pt x="283" y="447"/>
                      </a:lnTo>
                      <a:lnTo>
                        <a:pt x="283" y="457"/>
                      </a:lnTo>
                      <a:lnTo>
                        <a:pt x="281" y="466"/>
                      </a:lnTo>
                      <a:lnTo>
                        <a:pt x="281" y="477"/>
                      </a:lnTo>
                      <a:lnTo>
                        <a:pt x="281" y="487"/>
                      </a:lnTo>
                      <a:lnTo>
                        <a:pt x="281" y="498"/>
                      </a:lnTo>
                      <a:lnTo>
                        <a:pt x="279" y="508"/>
                      </a:lnTo>
                      <a:lnTo>
                        <a:pt x="277" y="515"/>
                      </a:lnTo>
                      <a:lnTo>
                        <a:pt x="275" y="525"/>
                      </a:lnTo>
                      <a:lnTo>
                        <a:pt x="275" y="534"/>
                      </a:lnTo>
                      <a:lnTo>
                        <a:pt x="275" y="542"/>
                      </a:lnTo>
                      <a:lnTo>
                        <a:pt x="273" y="552"/>
                      </a:lnTo>
                      <a:lnTo>
                        <a:pt x="273" y="559"/>
                      </a:lnTo>
                      <a:lnTo>
                        <a:pt x="273" y="569"/>
                      </a:lnTo>
                      <a:lnTo>
                        <a:pt x="270" y="584"/>
                      </a:lnTo>
                      <a:lnTo>
                        <a:pt x="268" y="599"/>
                      </a:lnTo>
                      <a:lnTo>
                        <a:pt x="266" y="610"/>
                      </a:lnTo>
                      <a:lnTo>
                        <a:pt x="266" y="624"/>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3" name="Freeform 37"/>
                <p:cNvSpPr>
                  <a:spLocks/>
                </p:cNvSpPr>
                <p:nvPr/>
              </p:nvSpPr>
              <p:spPr bwMode="auto">
                <a:xfrm>
                  <a:off x="3517" y="3146"/>
                  <a:ext cx="29" cy="71"/>
                </a:xfrm>
                <a:custGeom>
                  <a:avLst/>
                  <a:gdLst>
                    <a:gd name="T0" fmla="*/ 1 w 57"/>
                    <a:gd name="T1" fmla="*/ 1 h 142"/>
                    <a:gd name="T2" fmla="*/ 1 w 57"/>
                    <a:gd name="T3" fmla="*/ 1 h 142"/>
                    <a:gd name="T4" fmla="*/ 1 w 57"/>
                    <a:gd name="T5" fmla="*/ 1 h 142"/>
                    <a:gd name="T6" fmla="*/ 1 w 57"/>
                    <a:gd name="T7" fmla="*/ 1 h 142"/>
                    <a:gd name="T8" fmla="*/ 1 w 57"/>
                    <a:gd name="T9" fmla="*/ 1 h 142"/>
                    <a:gd name="T10" fmla="*/ 1 w 57"/>
                    <a:gd name="T11" fmla="*/ 1 h 142"/>
                    <a:gd name="T12" fmla="*/ 1 w 57"/>
                    <a:gd name="T13" fmla="*/ 1 h 142"/>
                    <a:gd name="T14" fmla="*/ 1 w 57"/>
                    <a:gd name="T15" fmla="*/ 1 h 142"/>
                    <a:gd name="T16" fmla="*/ 1 w 57"/>
                    <a:gd name="T17" fmla="*/ 1 h 142"/>
                    <a:gd name="T18" fmla="*/ 1 w 57"/>
                    <a:gd name="T19" fmla="*/ 1 h 142"/>
                    <a:gd name="T20" fmla="*/ 1 w 57"/>
                    <a:gd name="T21" fmla="*/ 1 h 142"/>
                    <a:gd name="T22" fmla="*/ 1 w 57"/>
                    <a:gd name="T23" fmla="*/ 1 h 142"/>
                    <a:gd name="T24" fmla="*/ 1 w 57"/>
                    <a:gd name="T25" fmla="*/ 1 h 142"/>
                    <a:gd name="T26" fmla="*/ 1 w 57"/>
                    <a:gd name="T27" fmla="*/ 1 h 142"/>
                    <a:gd name="T28" fmla="*/ 1 w 57"/>
                    <a:gd name="T29" fmla="*/ 1 h 142"/>
                    <a:gd name="T30" fmla="*/ 0 w 57"/>
                    <a:gd name="T31" fmla="*/ 1 h 142"/>
                    <a:gd name="T32" fmla="*/ 0 w 57"/>
                    <a:gd name="T33" fmla="*/ 1 h 142"/>
                    <a:gd name="T34" fmla="*/ 0 w 57"/>
                    <a:gd name="T35" fmla="*/ 1 h 142"/>
                    <a:gd name="T36" fmla="*/ 0 w 57"/>
                    <a:gd name="T37" fmla="*/ 1 h 142"/>
                    <a:gd name="T38" fmla="*/ 0 w 57"/>
                    <a:gd name="T39" fmla="*/ 1 h 142"/>
                    <a:gd name="T40" fmla="*/ 0 w 57"/>
                    <a:gd name="T41" fmla="*/ 1 h 142"/>
                    <a:gd name="T42" fmla="*/ 0 w 57"/>
                    <a:gd name="T43" fmla="*/ 1 h 142"/>
                    <a:gd name="T44" fmla="*/ 0 w 57"/>
                    <a:gd name="T45" fmla="*/ 1 h 142"/>
                    <a:gd name="T46" fmla="*/ 1 w 57"/>
                    <a:gd name="T47" fmla="*/ 1 h 142"/>
                    <a:gd name="T48" fmla="*/ 1 w 57"/>
                    <a:gd name="T49" fmla="*/ 1 h 142"/>
                    <a:gd name="T50" fmla="*/ 1 w 57"/>
                    <a:gd name="T51" fmla="*/ 1 h 142"/>
                    <a:gd name="T52" fmla="*/ 1 w 57"/>
                    <a:gd name="T53" fmla="*/ 1 h 142"/>
                    <a:gd name="T54" fmla="*/ 1 w 57"/>
                    <a:gd name="T55" fmla="*/ 0 h 142"/>
                    <a:gd name="T56" fmla="*/ 1 w 57"/>
                    <a:gd name="T57" fmla="*/ 0 h 142"/>
                    <a:gd name="T58" fmla="*/ 1 w 57"/>
                    <a:gd name="T59" fmla="*/ 1 h 142"/>
                    <a:gd name="T60" fmla="*/ 1 w 57"/>
                    <a:gd name="T61" fmla="*/ 1 h 142"/>
                    <a:gd name="T62" fmla="*/ 1 w 57"/>
                    <a:gd name="T63" fmla="*/ 1 h 142"/>
                    <a:gd name="T64" fmla="*/ 1 w 57"/>
                    <a:gd name="T65" fmla="*/ 1 h 142"/>
                    <a:gd name="T66" fmla="*/ 1 w 57"/>
                    <a:gd name="T67" fmla="*/ 1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7"/>
                    <a:gd name="T103" fmla="*/ 0 h 142"/>
                    <a:gd name="T104" fmla="*/ 57 w 57"/>
                    <a:gd name="T105" fmla="*/ 142 h 1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7" h="142">
                      <a:moveTo>
                        <a:pt x="57" y="28"/>
                      </a:moveTo>
                      <a:lnTo>
                        <a:pt x="57" y="38"/>
                      </a:lnTo>
                      <a:lnTo>
                        <a:pt x="55" y="51"/>
                      </a:lnTo>
                      <a:lnTo>
                        <a:pt x="55" y="61"/>
                      </a:lnTo>
                      <a:lnTo>
                        <a:pt x="55" y="72"/>
                      </a:lnTo>
                      <a:lnTo>
                        <a:pt x="55" y="82"/>
                      </a:lnTo>
                      <a:lnTo>
                        <a:pt x="55" y="91"/>
                      </a:lnTo>
                      <a:lnTo>
                        <a:pt x="55" y="103"/>
                      </a:lnTo>
                      <a:lnTo>
                        <a:pt x="55" y="116"/>
                      </a:lnTo>
                      <a:lnTo>
                        <a:pt x="52" y="125"/>
                      </a:lnTo>
                      <a:lnTo>
                        <a:pt x="44" y="135"/>
                      </a:lnTo>
                      <a:lnTo>
                        <a:pt x="36" y="139"/>
                      </a:lnTo>
                      <a:lnTo>
                        <a:pt x="27" y="142"/>
                      </a:lnTo>
                      <a:lnTo>
                        <a:pt x="15" y="139"/>
                      </a:lnTo>
                      <a:lnTo>
                        <a:pt x="8" y="135"/>
                      </a:lnTo>
                      <a:lnTo>
                        <a:pt x="0" y="125"/>
                      </a:lnTo>
                      <a:lnTo>
                        <a:pt x="0" y="116"/>
                      </a:lnTo>
                      <a:lnTo>
                        <a:pt x="0" y="103"/>
                      </a:lnTo>
                      <a:lnTo>
                        <a:pt x="0" y="89"/>
                      </a:lnTo>
                      <a:lnTo>
                        <a:pt x="0" y="80"/>
                      </a:lnTo>
                      <a:lnTo>
                        <a:pt x="0" y="70"/>
                      </a:lnTo>
                      <a:lnTo>
                        <a:pt x="0" y="59"/>
                      </a:lnTo>
                      <a:lnTo>
                        <a:pt x="0" y="49"/>
                      </a:lnTo>
                      <a:lnTo>
                        <a:pt x="2" y="38"/>
                      </a:lnTo>
                      <a:lnTo>
                        <a:pt x="4" y="25"/>
                      </a:lnTo>
                      <a:lnTo>
                        <a:pt x="6" y="11"/>
                      </a:lnTo>
                      <a:lnTo>
                        <a:pt x="12" y="4"/>
                      </a:lnTo>
                      <a:lnTo>
                        <a:pt x="21" y="0"/>
                      </a:lnTo>
                      <a:lnTo>
                        <a:pt x="31" y="0"/>
                      </a:lnTo>
                      <a:lnTo>
                        <a:pt x="40" y="2"/>
                      </a:lnTo>
                      <a:lnTo>
                        <a:pt x="50" y="7"/>
                      </a:lnTo>
                      <a:lnTo>
                        <a:pt x="55" y="15"/>
                      </a:lnTo>
                      <a:lnTo>
                        <a:pt x="57" y="2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4" name="Freeform 38"/>
                <p:cNvSpPr>
                  <a:spLocks/>
                </p:cNvSpPr>
                <p:nvPr/>
              </p:nvSpPr>
              <p:spPr bwMode="auto">
                <a:xfrm>
                  <a:off x="3448" y="2759"/>
                  <a:ext cx="110" cy="360"/>
                </a:xfrm>
                <a:custGeom>
                  <a:avLst/>
                  <a:gdLst>
                    <a:gd name="T0" fmla="*/ 0 w 221"/>
                    <a:gd name="T1" fmla="*/ 0 h 721"/>
                    <a:gd name="T2" fmla="*/ 0 w 221"/>
                    <a:gd name="T3" fmla="*/ 0 h 721"/>
                    <a:gd name="T4" fmla="*/ 0 w 221"/>
                    <a:gd name="T5" fmla="*/ 0 h 721"/>
                    <a:gd name="T6" fmla="*/ 0 w 221"/>
                    <a:gd name="T7" fmla="*/ 0 h 721"/>
                    <a:gd name="T8" fmla="*/ 0 w 221"/>
                    <a:gd name="T9" fmla="*/ 0 h 721"/>
                    <a:gd name="T10" fmla="*/ 0 w 221"/>
                    <a:gd name="T11" fmla="*/ 0 h 721"/>
                    <a:gd name="T12" fmla="*/ 0 w 221"/>
                    <a:gd name="T13" fmla="*/ 0 h 721"/>
                    <a:gd name="T14" fmla="*/ 0 w 221"/>
                    <a:gd name="T15" fmla="*/ 0 h 721"/>
                    <a:gd name="T16" fmla="*/ 0 w 221"/>
                    <a:gd name="T17" fmla="*/ 0 h 721"/>
                    <a:gd name="T18" fmla="*/ 0 w 221"/>
                    <a:gd name="T19" fmla="*/ 0 h 721"/>
                    <a:gd name="T20" fmla="*/ 0 w 221"/>
                    <a:gd name="T21" fmla="*/ 0 h 721"/>
                    <a:gd name="T22" fmla="*/ 0 w 221"/>
                    <a:gd name="T23" fmla="*/ 0 h 721"/>
                    <a:gd name="T24" fmla="*/ 0 w 221"/>
                    <a:gd name="T25" fmla="*/ 0 h 721"/>
                    <a:gd name="T26" fmla="*/ 0 w 221"/>
                    <a:gd name="T27" fmla="*/ 0 h 721"/>
                    <a:gd name="T28" fmla="*/ 0 w 221"/>
                    <a:gd name="T29" fmla="*/ 0 h 721"/>
                    <a:gd name="T30" fmla="*/ 0 w 221"/>
                    <a:gd name="T31" fmla="*/ 0 h 721"/>
                    <a:gd name="T32" fmla="*/ 0 w 221"/>
                    <a:gd name="T33" fmla="*/ 0 h 721"/>
                    <a:gd name="T34" fmla="*/ 0 w 221"/>
                    <a:gd name="T35" fmla="*/ 0 h 721"/>
                    <a:gd name="T36" fmla="*/ 0 w 221"/>
                    <a:gd name="T37" fmla="*/ 0 h 721"/>
                    <a:gd name="T38" fmla="*/ 0 w 221"/>
                    <a:gd name="T39" fmla="*/ 0 h 721"/>
                    <a:gd name="T40" fmla="*/ 0 w 221"/>
                    <a:gd name="T41" fmla="*/ 0 h 721"/>
                    <a:gd name="T42" fmla="*/ 0 w 221"/>
                    <a:gd name="T43" fmla="*/ 0 h 721"/>
                    <a:gd name="T44" fmla="*/ 0 w 221"/>
                    <a:gd name="T45" fmla="*/ 0 h 721"/>
                    <a:gd name="T46" fmla="*/ 0 w 221"/>
                    <a:gd name="T47" fmla="*/ 0 h 721"/>
                    <a:gd name="T48" fmla="*/ 0 w 221"/>
                    <a:gd name="T49" fmla="*/ 0 h 721"/>
                    <a:gd name="T50" fmla="*/ 0 w 221"/>
                    <a:gd name="T51" fmla="*/ 0 h 721"/>
                    <a:gd name="T52" fmla="*/ 0 w 221"/>
                    <a:gd name="T53" fmla="*/ 0 h 721"/>
                    <a:gd name="T54" fmla="*/ 0 w 221"/>
                    <a:gd name="T55" fmla="*/ 0 h 721"/>
                    <a:gd name="T56" fmla="*/ 0 w 221"/>
                    <a:gd name="T57" fmla="*/ 0 h 721"/>
                    <a:gd name="T58" fmla="*/ 0 w 221"/>
                    <a:gd name="T59" fmla="*/ 0 h 721"/>
                    <a:gd name="T60" fmla="*/ 0 w 221"/>
                    <a:gd name="T61" fmla="*/ 0 h 721"/>
                    <a:gd name="T62" fmla="*/ 0 w 221"/>
                    <a:gd name="T63" fmla="*/ 0 h 721"/>
                    <a:gd name="T64" fmla="*/ 0 w 221"/>
                    <a:gd name="T65" fmla="*/ 0 h 721"/>
                    <a:gd name="T66" fmla="*/ 0 w 221"/>
                    <a:gd name="T67" fmla="*/ 0 h 721"/>
                    <a:gd name="T68" fmla="*/ 0 w 221"/>
                    <a:gd name="T69" fmla="*/ 0 h 721"/>
                    <a:gd name="T70" fmla="*/ 0 w 221"/>
                    <a:gd name="T71" fmla="*/ 0 h 721"/>
                    <a:gd name="T72" fmla="*/ 0 w 221"/>
                    <a:gd name="T73" fmla="*/ 0 h 721"/>
                    <a:gd name="T74" fmla="*/ 0 w 221"/>
                    <a:gd name="T75" fmla="*/ 0 h 721"/>
                    <a:gd name="T76" fmla="*/ 0 w 221"/>
                    <a:gd name="T77" fmla="*/ 0 h 721"/>
                    <a:gd name="T78" fmla="*/ 0 w 221"/>
                    <a:gd name="T79" fmla="*/ 0 h 721"/>
                    <a:gd name="T80" fmla="*/ 0 w 221"/>
                    <a:gd name="T81" fmla="*/ 0 h 721"/>
                    <a:gd name="T82" fmla="*/ 0 w 221"/>
                    <a:gd name="T83" fmla="*/ 0 h 721"/>
                    <a:gd name="T84" fmla="*/ 0 w 221"/>
                    <a:gd name="T85" fmla="*/ 0 h 721"/>
                    <a:gd name="T86" fmla="*/ 0 w 221"/>
                    <a:gd name="T87" fmla="*/ 0 h 721"/>
                    <a:gd name="T88" fmla="*/ 0 w 221"/>
                    <a:gd name="T89" fmla="*/ 0 h 721"/>
                    <a:gd name="T90" fmla="*/ 0 w 221"/>
                    <a:gd name="T91" fmla="*/ 0 h 721"/>
                    <a:gd name="T92" fmla="*/ 0 w 221"/>
                    <a:gd name="T93" fmla="*/ 0 h 721"/>
                    <a:gd name="T94" fmla="*/ 0 w 221"/>
                    <a:gd name="T95" fmla="*/ 0 h 721"/>
                    <a:gd name="T96" fmla="*/ 0 w 221"/>
                    <a:gd name="T97" fmla="*/ 0 h 721"/>
                    <a:gd name="T98" fmla="*/ 0 w 221"/>
                    <a:gd name="T99" fmla="*/ 0 h 7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721"/>
                    <a:gd name="T152" fmla="*/ 221 w 221"/>
                    <a:gd name="T153" fmla="*/ 721 h 7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721">
                      <a:moveTo>
                        <a:pt x="29" y="0"/>
                      </a:moveTo>
                      <a:lnTo>
                        <a:pt x="40" y="0"/>
                      </a:lnTo>
                      <a:lnTo>
                        <a:pt x="54" y="0"/>
                      </a:lnTo>
                      <a:lnTo>
                        <a:pt x="67" y="2"/>
                      </a:lnTo>
                      <a:lnTo>
                        <a:pt x="80" y="8"/>
                      </a:lnTo>
                      <a:lnTo>
                        <a:pt x="95" y="10"/>
                      </a:lnTo>
                      <a:lnTo>
                        <a:pt x="109" y="16"/>
                      </a:lnTo>
                      <a:lnTo>
                        <a:pt x="122" y="21"/>
                      </a:lnTo>
                      <a:lnTo>
                        <a:pt x="135" y="29"/>
                      </a:lnTo>
                      <a:lnTo>
                        <a:pt x="143" y="36"/>
                      </a:lnTo>
                      <a:lnTo>
                        <a:pt x="152" y="44"/>
                      </a:lnTo>
                      <a:lnTo>
                        <a:pt x="160" y="55"/>
                      </a:lnTo>
                      <a:lnTo>
                        <a:pt x="168" y="71"/>
                      </a:lnTo>
                      <a:lnTo>
                        <a:pt x="170" y="76"/>
                      </a:lnTo>
                      <a:lnTo>
                        <a:pt x="175" y="86"/>
                      </a:lnTo>
                      <a:lnTo>
                        <a:pt x="175" y="95"/>
                      </a:lnTo>
                      <a:lnTo>
                        <a:pt x="181" y="103"/>
                      </a:lnTo>
                      <a:lnTo>
                        <a:pt x="183" y="113"/>
                      </a:lnTo>
                      <a:lnTo>
                        <a:pt x="187" y="122"/>
                      </a:lnTo>
                      <a:lnTo>
                        <a:pt x="189" y="132"/>
                      </a:lnTo>
                      <a:lnTo>
                        <a:pt x="192" y="145"/>
                      </a:lnTo>
                      <a:lnTo>
                        <a:pt x="194" y="154"/>
                      </a:lnTo>
                      <a:lnTo>
                        <a:pt x="196" y="166"/>
                      </a:lnTo>
                      <a:lnTo>
                        <a:pt x="196" y="175"/>
                      </a:lnTo>
                      <a:lnTo>
                        <a:pt x="200" y="189"/>
                      </a:lnTo>
                      <a:lnTo>
                        <a:pt x="202" y="200"/>
                      </a:lnTo>
                      <a:lnTo>
                        <a:pt x="204" y="211"/>
                      </a:lnTo>
                      <a:lnTo>
                        <a:pt x="206" y="225"/>
                      </a:lnTo>
                      <a:lnTo>
                        <a:pt x="210" y="238"/>
                      </a:lnTo>
                      <a:lnTo>
                        <a:pt x="210" y="249"/>
                      </a:lnTo>
                      <a:lnTo>
                        <a:pt x="211" y="263"/>
                      </a:lnTo>
                      <a:lnTo>
                        <a:pt x="211" y="278"/>
                      </a:lnTo>
                      <a:lnTo>
                        <a:pt x="213" y="291"/>
                      </a:lnTo>
                      <a:lnTo>
                        <a:pt x="215" y="304"/>
                      </a:lnTo>
                      <a:lnTo>
                        <a:pt x="217" y="318"/>
                      </a:lnTo>
                      <a:lnTo>
                        <a:pt x="219" y="331"/>
                      </a:lnTo>
                      <a:lnTo>
                        <a:pt x="219" y="346"/>
                      </a:lnTo>
                      <a:lnTo>
                        <a:pt x="219" y="360"/>
                      </a:lnTo>
                      <a:lnTo>
                        <a:pt x="219" y="373"/>
                      </a:lnTo>
                      <a:lnTo>
                        <a:pt x="219" y="386"/>
                      </a:lnTo>
                      <a:lnTo>
                        <a:pt x="219" y="401"/>
                      </a:lnTo>
                      <a:lnTo>
                        <a:pt x="219" y="415"/>
                      </a:lnTo>
                      <a:lnTo>
                        <a:pt x="219" y="428"/>
                      </a:lnTo>
                      <a:lnTo>
                        <a:pt x="219" y="441"/>
                      </a:lnTo>
                      <a:lnTo>
                        <a:pt x="221" y="455"/>
                      </a:lnTo>
                      <a:lnTo>
                        <a:pt x="219" y="468"/>
                      </a:lnTo>
                      <a:lnTo>
                        <a:pt x="219" y="481"/>
                      </a:lnTo>
                      <a:lnTo>
                        <a:pt x="219" y="495"/>
                      </a:lnTo>
                      <a:lnTo>
                        <a:pt x="219" y="508"/>
                      </a:lnTo>
                      <a:lnTo>
                        <a:pt x="219" y="519"/>
                      </a:lnTo>
                      <a:lnTo>
                        <a:pt x="219" y="533"/>
                      </a:lnTo>
                      <a:lnTo>
                        <a:pt x="219" y="544"/>
                      </a:lnTo>
                      <a:lnTo>
                        <a:pt x="219" y="557"/>
                      </a:lnTo>
                      <a:lnTo>
                        <a:pt x="219" y="569"/>
                      </a:lnTo>
                      <a:lnTo>
                        <a:pt x="217" y="578"/>
                      </a:lnTo>
                      <a:lnTo>
                        <a:pt x="215" y="590"/>
                      </a:lnTo>
                      <a:lnTo>
                        <a:pt x="215" y="601"/>
                      </a:lnTo>
                      <a:lnTo>
                        <a:pt x="213" y="612"/>
                      </a:lnTo>
                      <a:lnTo>
                        <a:pt x="213" y="622"/>
                      </a:lnTo>
                      <a:lnTo>
                        <a:pt x="211" y="631"/>
                      </a:lnTo>
                      <a:lnTo>
                        <a:pt x="211" y="643"/>
                      </a:lnTo>
                      <a:lnTo>
                        <a:pt x="211" y="650"/>
                      </a:lnTo>
                      <a:lnTo>
                        <a:pt x="210" y="658"/>
                      </a:lnTo>
                      <a:lnTo>
                        <a:pt x="208" y="666"/>
                      </a:lnTo>
                      <a:lnTo>
                        <a:pt x="208" y="673"/>
                      </a:lnTo>
                      <a:lnTo>
                        <a:pt x="206" y="688"/>
                      </a:lnTo>
                      <a:lnTo>
                        <a:pt x="204" y="702"/>
                      </a:lnTo>
                      <a:lnTo>
                        <a:pt x="198" y="709"/>
                      </a:lnTo>
                      <a:lnTo>
                        <a:pt x="191" y="717"/>
                      </a:lnTo>
                      <a:lnTo>
                        <a:pt x="183" y="721"/>
                      </a:lnTo>
                      <a:lnTo>
                        <a:pt x="175" y="721"/>
                      </a:lnTo>
                      <a:lnTo>
                        <a:pt x="166" y="717"/>
                      </a:lnTo>
                      <a:lnTo>
                        <a:pt x="158" y="711"/>
                      </a:lnTo>
                      <a:lnTo>
                        <a:pt x="152" y="702"/>
                      </a:lnTo>
                      <a:lnTo>
                        <a:pt x="152" y="692"/>
                      </a:lnTo>
                      <a:lnTo>
                        <a:pt x="152" y="683"/>
                      </a:lnTo>
                      <a:lnTo>
                        <a:pt x="152" y="675"/>
                      </a:lnTo>
                      <a:lnTo>
                        <a:pt x="152" y="666"/>
                      </a:lnTo>
                      <a:lnTo>
                        <a:pt x="152" y="658"/>
                      </a:lnTo>
                      <a:lnTo>
                        <a:pt x="154" y="643"/>
                      </a:lnTo>
                      <a:lnTo>
                        <a:pt x="156" y="628"/>
                      </a:lnTo>
                      <a:lnTo>
                        <a:pt x="156" y="618"/>
                      </a:lnTo>
                      <a:lnTo>
                        <a:pt x="156" y="609"/>
                      </a:lnTo>
                      <a:lnTo>
                        <a:pt x="156" y="599"/>
                      </a:lnTo>
                      <a:lnTo>
                        <a:pt x="158" y="591"/>
                      </a:lnTo>
                      <a:lnTo>
                        <a:pt x="158" y="584"/>
                      </a:lnTo>
                      <a:lnTo>
                        <a:pt x="160" y="574"/>
                      </a:lnTo>
                      <a:lnTo>
                        <a:pt x="160" y="565"/>
                      </a:lnTo>
                      <a:lnTo>
                        <a:pt x="160" y="557"/>
                      </a:lnTo>
                      <a:lnTo>
                        <a:pt x="160" y="548"/>
                      </a:lnTo>
                      <a:lnTo>
                        <a:pt x="160" y="538"/>
                      </a:lnTo>
                      <a:lnTo>
                        <a:pt x="160" y="529"/>
                      </a:lnTo>
                      <a:lnTo>
                        <a:pt x="162" y="519"/>
                      </a:lnTo>
                      <a:lnTo>
                        <a:pt x="162" y="512"/>
                      </a:lnTo>
                      <a:lnTo>
                        <a:pt x="162" y="502"/>
                      </a:lnTo>
                      <a:lnTo>
                        <a:pt x="162" y="493"/>
                      </a:lnTo>
                      <a:lnTo>
                        <a:pt x="164" y="483"/>
                      </a:lnTo>
                      <a:lnTo>
                        <a:pt x="164" y="476"/>
                      </a:lnTo>
                      <a:lnTo>
                        <a:pt x="164" y="466"/>
                      </a:lnTo>
                      <a:lnTo>
                        <a:pt x="164" y="456"/>
                      </a:lnTo>
                      <a:lnTo>
                        <a:pt x="166" y="447"/>
                      </a:lnTo>
                      <a:lnTo>
                        <a:pt x="166" y="437"/>
                      </a:lnTo>
                      <a:lnTo>
                        <a:pt x="166" y="430"/>
                      </a:lnTo>
                      <a:lnTo>
                        <a:pt x="166" y="420"/>
                      </a:lnTo>
                      <a:lnTo>
                        <a:pt x="168" y="411"/>
                      </a:lnTo>
                      <a:lnTo>
                        <a:pt x="166" y="401"/>
                      </a:lnTo>
                      <a:lnTo>
                        <a:pt x="166" y="392"/>
                      </a:lnTo>
                      <a:lnTo>
                        <a:pt x="166" y="382"/>
                      </a:lnTo>
                      <a:lnTo>
                        <a:pt x="166" y="373"/>
                      </a:lnTo>
                      <a:lnTo>
                        <a:pt x="166" y="363"/>
                      </a:lnTo>
                      <a:lnTo>
                        <a:pt x="166" y="354"/>
                      </a:lnTo>
                      <a:lnTo>
                        <a:pt x="166" y="344"/>
                      </a:lnTo>
                      <a:lnTo>
                        <a:pt x="166" y="335"/>
                      </a:lnTo>
                      <a:lnTo>
                        <a:pt x="164" y="327"/>
                      </a:lnTo>
                      <a:lnTo>
                        <a:pt x="164" y="318"/>
                      </a:lnTo>
                      <a:lnTo>
                        <a:pt x="162" y="308"/>
                      </a:lnTo>
                      <a:lnTo>
                        <a:pt x="162" y="299"/>
                      </a:lnTo>
                      <a:lnTo>
                        <a:pt x="160" y="291"/>
                      </a:lnTo>
                      <a:lnTo>
                        <a:pt x="160" y="282"/>
                      </a:lnTo>
                      <a:lnTo>
                        <a:pt x="160" y="272"/>
                      </a:lnTo>
                      <a:lnTo>
                        <a:pt x="160" y="265"/>
                      </a:lnTo>
                      <a:lnTo>
                        <a:pt x="160" y="255"/>
                      </a:lnTo>
                      <a:lnTo>
                        <a:pt x="158" y="247"/>
                      </a:lnTo>
                      <a:lnTo>
                        <a:pt x="156" y="238"/>
                      </a:lnTo>
                      <a:lnTo>
                        <a:pt x="154" y="228"/>
                      </a:lnTo>
                      <a:lnTo>
                        <a:pt x="152" y="211"/>
                      </a:lnTo>
                      <a:lnTo>
                        <a:pt x="151" y="198"/>
                      </a:lnTo>
                      <a:lnTo>
                        <a:pt x="147" y="181"/>
                      </a:lnTo>
                      <a:lnTo>
                        <a:pt x="145" y="166"/>
                      </a:lnTo>
                      <a:lnTo>
                        <a:pt x="139" y="151"/>
                      </a:lnTo>
                      <a:lnTo>
                        <a:pt x="137" y="137"/>
                      </a:lnTo>
                      <a:lnTo>
                        <a:pt x="132" y="124"/>
                      </a:lnTo>
                      <a:lnTo>
                        <a:pt x="128" y="114"/>
                      </a:lnTo>
                      <a:lnTo>
                        <a:pt x="124" y="105"/>
                      </a:lnTo>
                      <a:lnTo>
                        <a:pt x="120" y="97"/>
                      </a:lnTo>
                      <a:lnTo>
                        <a:pt x="111" y="82"/>
                      </a:lnTo>
                      <a:lnTo>
                        <a:pt x="101" y="71"/>
                      </a:lnTo>
                      <a:lnTo>
                        <a:pt x="88" y="59"/>
                      </a:lnTo>
                      <a:lnTo>
                        <a:pt x="73" y="52"/>
                      </a:lnTo>
                      <a:lnTo>
                        <a:pt x="61" y="46"/>
                      </a:lnTo>
                      <a:lnTo>
                        <a:pt x="52" y="44"/>
                      </a:lnTo>
                      <a:lnTo>
                        <a:pt x="40" y="42"/>
                      </a:lnTo>
                      <a:lnTo>
                        <a:pt x="29" y="40"/>
                      </a:lnTo>
                      <a:lnTo>
                        <a:pt x="16" y="35"/>
                      </a:lnTo>
                      <a:lnTo>
                        <a:pt x="8" y="29"/>
                      </a:lnTo>
                      <a:lnTo>
                        <a:pt x="0" y="23"/>
                      </a:lnTo>
                      <a:lnTo>
                        <a:pt x="0" y="17"/>
                      </a:lnTo>
                      <a:lnTo>
                        <a:pt x="0" y="10"/>
                      </a:lnTo>
                      <a:lnTo>
                        <a:pt x="6" y="6"/>
                      </a:lnTo>
                      <a:lnTo>
                        <a:pt x="16" y="0"/>
                      </a:lnTo>
                      <a:lnTo>
                        <a:pt x="2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5" name="Freeform 39"/>
                <p:cNvSpPr>
                  <a:spLocks/>
                </p:cNvSpPr>
                <p:nvPr/>
              </p:nvSpPr>
              <p:spPr bwMode="auto">
                <a:xfrm>
                  <a:off x="3469" y="2717"/>
                  <a:ext cx="123" cy="495"/>
                </a:xfrm>
                <a:custGeom>
                  <a:avLst/>
                  <a:gdLst>
                    <a:gd name="T0" fmla="*/ 0 w 247"/>
                    <a:gd name="T1" fmla="*/ 1 h 990"/>
                    <a:gd name="T2" fmla="*/ 0 w 247"/>
                    <a:gd name="T3" fmla="*/ 1 h 990"/>
                    <a:gd name="T4" fmla="*/ 0 w 247"/>
                    <a:gd name="T5" fmla="*/ 1 h 990"/>
                    <a:gd name="T6" fmla="*/ 0 w 247"/>
                    <a:gd name="T7" fmla="*/ 1 h 990"/>
                    <a:gd name="T8" fmla="*/ 0 w 247"/>
                    <a:gd name="T9" fmla="*/ 1 h 990"/>
                    <a:gd name="T10" fmla="*/ 0 w 247"/>
                    <a:gd name="T11" fmla="*/ 1 h 990"/>
                    <a:gd name="T12" fmla="*/ 0 w 247"/>
                    <a:gd name="T13" fmla="*/ 1 h 990"/>
                    <a:gd name="T14" fmla="*/ 0 w 247"/>
                    <a:gd name="T15" fmla="*/ 1 h 990"/>
                    <a:gd name="T16" fmla="*/ 0 w 247"/>
                    <a:gd name="T17" fmla="*/ 1 h 990"/>
                    <a:gd name="T18" fmla="*/ 0 w 247"/>
                    <a:gd name="T19" fmla="*/ 1 h 990"/>
                    <a:gd name="T20" fmla="*/ 0 w 247"/>
                    <a:gd name="T21" fmla="*/ 1 h 990"/>
                    <a:gd name="T22" fmla="*/ 0 w 247"/>
                    <a:gd name="T23" fmla="*/ 1 h 990"/>
                    <a:gd name="T24" fmla="*/ 0 w 247"/>
                    <a:gd name="T25" fmla="*/ 1 h 990"/>
                    <a:gd name="T26" fmla="*/ 0 w 247"/>
                    <a:gd name="T27" fmla="*/ 1 h 990"/>
                    <a:gd name="T28" fmla="*/ 0 w 247"/>
                    <a:gd name="T29" fmla="*/ 1 h 990"/>
                    <a:gd name="T30" fmla="*/ 0 w 247"/>
                    <a:gd name="T31" fmla="*/ 1 h 990"/>
                    <a:gd name="T32" fmla="*/ 0 w 247"/>
                    <a:gd name="T33" fmla="*/ 1 h 990"/>
                    <a:gd name="T34" fmla="*/ 0 w 247"/>
                    <a:gd name="T35" fmla="*/ 1 h 990"/>
                    <a:gd name="T36" fmla="*/ 0 w 247"/>
                    <a:gd name="T37" fmla="*/ 1 h 990"/>
                    <a:gd name="T38" fmla="*/ 0 w 247"/>
                    <a:gd name="T39" fmla="*/ 1 h 990"/>
                    <a:gd name="T40" fmla="*/ 0 w 247"/>
                    <a:gd name="T41" fmla="*/ 1 h 990"/>
                    <a:gd name="T42" fmla="*/ 0 w 247"/>
                    <a:gd name="T43" fmla="*/ 1 h 990"/>
                    <a:gd name="T44" fmla="*/ 0 w 247"/>
                    <a:gd name="T45" fmla="*/ 1 h 990"/>
                    <a:gd name="T46" fmla="*/ 0 w 247"/>
                    <a:gd name="T47" fmla="*/ 1 h 990"/>
                    <a:gd name="T48" fmla="*/ 0 w 247"/>
                    <a:gd name="T49" fmla="*/ 1 h 990"/>
                    <a:gd name="T50" fmla="*/ 0 w 247"/>
                    <a:gd name="T51" fmla="*/ 1 h 990"/>
                    <a:gd name="T52" fmla="*/ 0 w 247"/>
                    <a:gd name="T53" fmla="*/ 1 h 990"/>
                    <a:gd name="T54" fmla="*/ 0 w 247"/>
                    <a:gd name="T55" fmla="*/ 1 h 990"/>
                    <a:gd name="T56" fmla="*/ 0 w 247"/>
                    <a:gd name="T57" fmla="*/ 1 h 990"/>
                    <a:gd name="T58" fmla="*/ 0 w 247"/>
                    <a:gd name="T59" fmla="*/ 1 h 990"/>
                    <a:gd name="T60" fmla="*/ 0 w 247"/>
                    <a:gd name="T61" fmla="*/ 1 h 990"/>
                    <a:gd name="T62" fmla="*/ 0 w 247"/>
                    <a:gd name="T63" fmla="*/ 1 h 990"/>
                    <a:gd name="T64" fmla="*/ 0 w 247"/>
                    <a:gd name="T65" fmla="*/ 1 h 990"/>
                    <a:gd name="T66" fmla="*/ 0 w 247"/>
                    <a:gd name="T67" fmla="*/ 1 h 990"/>
                    <a:gd name="T68" fmla="*/ 0 w 247"/>
                    <a:gd name="T69" fmla="*/ 1 h 990"/>
                    <a:gd name="T70" fmla="*/ 0 w 247"/>
                    <a:gd name="T71" fmla="*/ 1 h 990"/>
                    <a:gd name="T72" fmla="*/ 0 w 247"/>
                    <a:gd name="T73" fmla="*/ 1 h 990"/>
                    <a:gd name="T74" fmla="*/ 0 w 247"/>
                    <a:gd name="T75" fmla="*/ 1 h 990"/>
                    <a:gd name="T76" fmla="*/ 0 w 247"/>
                    <a:gd name="T77" fmla="*/ 1 h 990"/>
                    <a:gd name="T78" fmla="*/ 0 w 247"/>
                    <a:gd name="T79" fmla="*/ 1 h 990"/>
                    <a:gd name="T80" fmla="*/ 0 w 247"/>
                    <a:gd name="T81" fmla="*/ 1 h 990"/>
                    <a:gd name="T82" fmla="*/ 0 w 247"/>
                    <a:gd name="T83" fmla="*/ 1 h 990"/>
                    <a:gd name="T84" fmla="*/ 0 w 247"/>
                    <a:gd name="T85" fmla="*/ 1 h 990"/>
                    <a:gd name="T86" fmla="*/ 0 w 247"/>
                    <a:gd name="T87" fmla="*/ 1 h 990"/>
                    <a:gd name="T88" fmla="*/ 0 w 247"/>
                    <a:gd name="T89" fmla="*/ 1 h 990"/>
                    <a:gd name="T90" fmla="*/ 0 w 247"/>
                    <a:gd name="T91" fmla="*/ 1 h 990"/>
                    <a:gd name="T92" fmla="*/ 0 w 247"/>
                    <a:gd name="T93" fmla="*/ 1 h 990"/>
                    <a:gd name="T94" fmla="*/ 0 w 247"/>
                    <a:gd name="T95" fmla="*/ 1 h 990"/>
                    <a:gd name="T96" fmla="*/ 0 w 247"/>
                    <a:gd name="T97" fmla="*/ 1 h 9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990"/>
                    <a:gd name="T149" fmla="*/ 247 w 247"/>
                    <a:gd name="T150" fmla="*/ 990 h 9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990">
                      <a:moveTo>
                        <a:pt x="44" y="17"/>
                      </a:moveTo>
                      <a:lnTo>
                        <a:pt x="55" y="0"/>
                      </a:lnTo>
                      <a:lnTo>
                        <a:pt x="71" y="0"/>
                      </a:lnTo>
                      <a:lnTo>
                        <a:pt x="88" y="4"/>
                      </a:lnTo>
                      <a:lnTo>
                        <a:pt x="103" y="9"/>
                      </a:lnTo>
                      <a:lnTo>
                        <a:pt x="118" y="17"/>
                      </a:lnTo>
                      <a:lnTo>
                        <a:pt x="133" y="26"/>
                      </a:lnTo>
                      <a:lnTo>
                        <a:pt x="147" y="40"/>
                      </a:lnTo>
                      <a:lnTo>
                        <a:pt x="160" y="51"/>
                      </a:lnTo>
                      <a:lnTo>
                        <a:pt x="173" y="66"/>
                      </a:lnTo>
                      <a:lnTo>
                        <a:pt x="183" y="80"/>
                      </a:lnTo>
                      <a:lnTo>
                        <a:pt x="190" y="97"/>
                      </a:lnTo>
                      <a:lnTo>
                        <a:pt x="194" y="104"/>
                      </a:lnTo>
                      <a:lnTo>
                        <a:pt x="198" y="112"/>
                      </a:lnTo>
                      <a:lnTo>
                        <a:pt x="202" y="119"/>
                      </a:lnTo>
                      <a:lnTo>
                        <a:pt x="206" y="129"/>
                      </a:lnTo>
                      <a:lnTo>
                        <a:pt x="207" y="137"/>
                      </a:lnTo>
                      <a:lnTo>
                        <a:pt x="209" y="146"/>
                      </a:lnTo>
                      <a:lnTo>
                        <a:pt x="211" y="154"/>
                      </a:lnTo>
                      <a:lnTo>
                        <a:pt x="213" y="163"/>
                      </a:lnTo>
                      <a:lnTo>
                        <a:pt x="213" y="171"/>
                      </a:lnTo>
                      <a:lnTo>
                        <a:pt x="213" y="178"/>
                      </a:lnTo>
                      <a:lnTo>
                        <a:pt x="213" y="188"/>
                      </a:lnTo>
                      <a:lnTo>
                        <a:pt x="213" y="197"/>
                      </a:lnTo>
                      <a:lnTo>
                        <a:pt x="219" y="205"/>
                      </a:lnTo>
                      <a:lnTo>
                        <a:pt x="225" y="216"/>
                      </a:lnTo>
                      <a:lnTo>
                        <a:pt x="226" y="230"/>
                      </a:lnTo>
                      <a:lnTo>
                        <a:pt x="228" y="243"/>
                      </a:lnTo>
                      <a:lnTo>
                        <a:pt x="228" y="254"/>
                      </a:lnTo>
                      <a:lnTo>
                        <a:pt x="228" y="268"/>
                      </a:lnTo>
                      <a:lnTo>
                        <a:pt x="228" y="281"/>
                      </a:lnTo>
                      <a:lnTo>
                        <a:pt x="232" y="294"/>
                      </a:lnTo>
                      <a:lnTo>
                        <a:pt x="230" y="294"/>
                      </a:lnTo>
                      <a:lnTo>
                        <a:pt x="228" y="302"/>
                      </a:lnTo>
                      <a:lnTo>
                        <a:pt x="228" y="311"/>
                      </a:lnTo>
                      <a:lnTo>
                        <a:pt x="228" y="327"/>
                      </a:lnTo>
                      <a:lnTo>
                        <a:pt x="226" y="332"/>
                      </a:lnTo>
                      <a:lnTo>
                        <a:pt x="226" y="342"/>
                      </a:lnTo>
                      <a:lnTo>
                        <a:pt x="226" y="351"/>
                      </a:lnTo>
                      <a:lnTo>
                        <a:pt x="226" y="361"/>
                      </a:lnTo>
                      <a:lnTo>
                        <a:pt x="226" y="368"/>
                      </a:lnTo>
                      <a:lnTo>
                        <a:pt x="226" y="378"/>
                      </a:lnTo>
                      <a:lnTo>
                        <a:pt x="226" y="389"/>
                      </a:lnTo>
                      <a:lnTo>
                        <a:pt x="226" y="399"/>
                      </a:lnTo>
                      <a:lnTo>
                        <a:pt x="225" y="408"/>
                      </a:lnTo>
                      <a:lnTo>
                        <a:pt x="225" y="418"/>
                      </a:lnTo>
                      <a:lnTo>
                        <a:pt x="225" y="425"/>
                      </a:lnTo>
                      <a:lnTo>
                        <a:pt x="225" y="437"/>
                      </a:lnTo>
                      <a:lnTo>
                        <a:pt x="223" y="446"/>
                      </a:lnTo>
                      <a:lnTo>
                        <a:pt x="223" y="456"/>
                      </a:lnTo>
                      <a:lnTo>
                        <a:pt x="223" y="463"/>
                      </a:lnTo>
                      <a:lnTo>
                        <a:pt x="223" y="475"/>
                      </a:lnTo>
                      <a:lnTo>
                        <a:pt x="223" y="488"/>
                      </a:lnTo>
                      <a:lnTo>
                        <a:pt x="223" y="501"/>
                      </a:lnTo>
                      <a:lnTo>
                        <a:pt x="223" y="513"/>
                      </a:lnTo>
                      <a:lnTo>
                        <a:pt x="223" y="520"/>
                      </a:lnTo>
                      <a:lnTo>
                        <a:pt x="234" y="524"/>
                      </a:lnTo>
                      <a:lnTo>
                        <a:pt x="242" y="538"/>
                      </a:lnTo>
                      <a:lnTo>
                        <a:pt x="242" y="547"/>
                      </a:lnTo>
                      <a:lnTo>
                        <a:pt x="244" y="559"/>
                      </a:lnTo>
                      <a:lnTo>
                        <a:pt x="242" y="568"/>
                      </a:lnTo>
                      <a:lnTo>
                        <a:pt x="242" y="581"/>
                      </a:lnTo>
                      <a:lnTo>
                        <a:pt x="240" y="593"/>
                      </a:lnTo>
                      <a:lnTo>
                        <a:pt x="238" y="604"/>
                      </a:lnTo>
                      <a:lnTo>
                        <a:pt x="234" y="617"/>
                      </a:lnTo>
                      <a:lnTo>
                        <a:pt x="234" y="629"/>
                      </a:lnTo>
                      <a:lnTo>
                        <a:pt x="230" y="638"/>
                      </a:lnTo>
                      <a:lnTo>
                        <a:pt x="228" y="650"/>
                      </a:lnTo>
                      <a:lnTo>
                        <a:pt x="228" y="657"/>
                      </a:lnTo>
                      <a:lnTo>
                        <a:pt x="230" y="667"/>
                      </a:lnTo>
                      <a:lnTo>
                        <a:pt x="230" y="671"/>
                      </a:lnTo>
                      <a:lnTo>
                        <a:pt x="230" y="676"/>
                      </a:lnTo>
                      <a:lnTo>
                        <a:pt x="230" y="684"/>
                      </a:lnTo>
                      <a:lnTo>
                        <a:pt x="232" y="693"/>
                      </a:lnTo>
                      <a:lnTo>
                        <a:pt x="232" y="703"/>
                      </a:lnTo>
                      <a:lnTo>
                        <a:pt x="234" y="712"/>
                      </a:lnTo>
                      <a:lnTo>
                        <a:pt x="234" y="724"/>
                      </a:lnTo>
                      <a:lnTo>
                        <a:pt x="236" y="737"/>
                      </a:lnTo>
                      <a:lnTo>
                        <a:pt x="236" y="749"/>
                      </a:lnTo>
                      <a:lnTo>
                        <a:pt x="238" y="762"/>
                      </a:lnTo>
                      <a:lnTo>
                        <a:pt x="240" y="775"/>
                      </a:lnTo>
                      <a:lnTo>
                        <a:pt x="242" y="788"/>
                      </a:lnTo>
                      <a:lnTo>
                        <a:pt x="242" y="802"/>
                      </a:lnTo>
                      <a:lnTo>
                        <a:pt x="244" y="817"/>
                      </a:lnTo>
                      <a:lnTo>
                        <a:pt x="244" y="830"/>
                      </a:lnTo>
                      <a:lnTo>
                        <a:pt x="247" y="845"/>
                      </a:lnTo>
                      <a:lnTo>
                        <a:pt x="247" y="859"/>
                      </a:lnTo>
                      <a:lnTo>
                        <a:pt x="247" y="872"/>
                      </a:lnTo>
                      <a:lnTo>
                        <a:pt x="247" y="885"/>
                      </a:lnTo>
                      <a:lnTo>
                        <a:pt x="247" y="899"/>
                      </a:lnTo>
                      <a:lnTo>
                        <a:pt x="246" y="908"/>
                      </a:lnTo>
                      <a:lnTo>
                        <a:pt x="246" y="921"/>
                      </a:lnTo>
                      <a:lnTo>
                        <a:pt x="244" y="931"/>
                      </a:lnTo>
                      <a:lnTo>
                        <a:pt x="244" y="944"/>
                      </a:lnTo>
                      <a:lnTo>
                        <a:pt x="242" y="952"/>
                      </a:lnTo>
                      <a:lnTo>
                        <a:pt x="238" y="961"/>
                      </a:lnTo>
                      <a:lnTo>
                        <a:pt x="234" y="967"/>
                      </a:lnTo>
                      <a:lnTo>
                        <a:pt x="234" y="975"/>
                      </a:lnTo>
                      <a:lnTo>
                        <a:pt x="223" y="984"/>
                      </a:lnTo>
                      <a:lnTo>
                        <a:pt x="213" y="990"/>
                      </a:lnTo>
                      <a:lnTo>
                        <a:pt x="206" y="990"/>
                      </a:lnTo>
                      <a:lnTo>
                        <a:pt x="196" y="990"/>
                      </a:lnTo>
                      <a:lnTo>
                        <a:pt x="187" y="990"/>
                      </a:lnTo>
                      <a:lnTo>
                        <a:pt x="177" y="990"/>
                      </a:lnTo>
                      <a:lnTo>
                        <a:pt x="169" y="990"/>
                      </a:lnTo>
                      <a:lnTo>
                        <a:pt x="162" y="988"/>
                      </a:lnTo>
                      <a:lnTo>
                        <a:pt x="152" y="984"/>
                      </a:lnTo>
                      <a:lnTo>
                        <a:pt x="147" y="982"/>
                      </a:lnTo>
                      <a:lnTo>
                        <a:pt x="145" y="977"/>
                      </a:lnTo>
                      <a:lnTo>
                        <a:pt x="143" y="969"/>
                      </a:lnTo>
                      <a:lnTo>
                        <a:pt x="141" y="960"/>
                      </a:lnTo>
                      <a:lnTo>
                        <a:pt x="141" y="948"/>
                      </a:lnTo>
                      <a:lnTo>
                        <a:pt x="141" y="939"/>
                      </a:lnTo>
                      <a:lnTo>
                        <a:pt x="141" y="931"/>
                      </a:lnTo>
                      <a:lnTo>
                        <a:pt x="141" y="923"/>
                      </a:lnTo>
                      <a:lnTo>
                        <a:pt x="141" y="914"/>
                      </a:lnTo>
                      <a:lnTo>
                        <a:pt x="141" y="902"/>
                      </a:lnTo>
                      <a:lnTo>
                        <a:pt x="141" y="895"/>
                      </a:lnTo>
                      <a:lnTo>
                        <a:pt x="141" y="883"/>
                      </a:lnTo>
                      <a:lnTo>
                        <a:pt x="141" y="872"/>
                      </a:lnTo>
                      <a:lnTo>
                        <a:pt x="141" y="859"/>
                      </a:lnTo>
                      <a:lnTo>
                        <a:pt x="141" y="847"/>
                      </a:lnTo>
                      <a:lnTo>
                        <a:pt x="141" y="834"/>
                      </a:lnTo>
                      <a:lnTo>
                        <a:pt x="141" y="821"/>
                      </a:lnTo>
                      <a:lnTo>
                        <a:pt x="141" y="807"/>
                      </a:lnTo>
                      <a:lnTo>
                        <a:pt x="141" y="794"/>
                      </a:lnTo>
                      <a:lnTo>
                        <a:pt x="141" y="781"/>
                      </a:lnTo>
                      <a:lnTo>
                        <a:pt x="143" y="768"/>
                      </a:lnTo>
                      <a:lnTo>
                        <a:pt x="143" y="752"/>
                      </a:lnTo>
                      <a:lnTo>
                        <a:pt x="143" y="737"/>
                      </a:lnTo>
                      <a:lnTo>
                        <a:pt x="143" y="722"/>
                      </a:lnTo>
                      <a:lnTo>
                        <a:pt x="145" y="709"/>
                      </a:lnTo>
                      <a:lnTo>
                        <a:pt x="145" y="692"/>
                      </a:lnTo>
                      <a:lnTo>
                        <a:pt x="147" y="678"/>
                      </a:lnTo>
                      <a:lnTo>
                        <a:pt x="147" y="661"/>
                      </a:lnTo>
                      <a:lnTo>
                        <a:pt x="147" y="648"/>
                      </a:lnTo>
                      <a:lnTo>
                        <a:pt x="147" y="631"/>
                      </a:lnTo>
                      <a:lnTo>
                        <a:pt x="147" y="617"/>
                      </a:lnTo>
                      <a:lnTo>
                        <a:pt x="147" y="600"/>
                      </a:lnTo>
                      <a:lnTo>
                        <a:pt x="149" y="585"/>
                      </a:lnTo>
                      <a:lnTo>
                        <a:pt x="149" y="568"/>
                      </a:lnTo>
                      <a:lnTo>
                        <a:pt x="150" y="553"/>
                      </a:lnTo>
                      <a:lnTo>
                        <a:pt x="150" y="536"/>
                      </a:lnTo>
                      <a:lnTo>
                        <a:pt x="152" y="522"/>
                      </a:lnTo>
                      <a:lnTo>
                        <a:pt x="152" y="507"/>
                      </a:lnTo>
                      <a:lnTo>
                        <a:pt x="152" y="492"/>
                      </a:lnTo>
                      <a:lnTo>
                        <a:pt x="152" y="477"/>
                      </a:lnTo>
                      <a:lnTo>
                        <a:pt x="154" y="463"/>
                      </a:lnTo>
                      <a:lnTo>
                        <a:pt x="154" y="448"/>
                      </a:lnTo>
                      <a:lnTo>
                        <a:pt x="154" y="435"/>
                      </a:lnTo>
                      <a:lnTo>
                        <a:pt x="154" y="422"/>
                      </a:lnTo>
                      <a:lnTo>
                        <a:pt x="156" y="410"/>
                      </a:lnTo>
                      <a:lnTo>
                        <a:pt x="156" y="397"/>
                      </a:lnTo>
                      <a:lnTo>
                        <a:pt x="156" y="382"/>
                      </a:lnTo>
                      <a:lnTo>
                        <a:pt x="156" y="370"/>
                      </a:lnTo>
                      <a:lnTo>
                        <a:pt x="158" y="361"/>
                      </a:lnTo>
                      <a:lnTo>
                        <a:pt x="158" y="348"/>
                      </a:lnTo>
                      <a:lnTo>
                        <a:pt x="158" y="338"/>
                      </a:lnTo>
                      <a:lnTo>
                        <a:pt x="158" y="329"/>
                      </a:lnTo>
                      <a:lnTo>
                        <a:pt x="160" y="319"/>
                      </a:lnTo>
                      <a:lnTo>
                        <a:pt x="160" y="310"/>
                      </a:lnTo>
                      <a:lnTo>
                        <a:pt x="160" y="302"/>
                      </a:lnTo>
                      <a:lnTo>
                        <a:pt x="160" y="294"/>
                      </a:lnTo>
                      <a:lnTo>
                        <a:pt x="162" y="287"/>
                      </a:lnTo>
                      <a:lnTo>
                        <a:pt x="162" y="277"/>
                      </a:lnTo>
                      <a:lnTo>
                        <a:pt x="162" y="270"/>
                      </a:lnTo>
                      <a:lnTo>
                        <a:pt x="162" y="260"/>
                      </a:lnTo>
                      <a:lnTo>
                        <a:pt x="160" y="251"/>
                      </a:lnTo>
                      <a:lnTo>
                        <a:pt x="158" y="243"/>
                      </a:lnTo>
                      <a:lnTo>
                        <a:pt x="158" y="237"/>
                      </a:lnTo>
                      <a:lnTo>
                        <a:pt x="154" y="222"/>
                      </a:lnTo>
                      <a:lnTo>
                        <a:pt x="150" y="209"/>
                      </a:lnTo>
                      <a:lnTo>
                        <a:pt x="143" y="196"/>
                      </a:lnTo>
                      <a:lnTo>
                        <a:pt x="137" y="186"/>
                      </a:lnTo>
                      <a:lnTo>
                        <a:pt x="131" y="175"/>
                      </a:lnTo>
                      <a:lnTo>
                        <a:pt x="126" y="165"/>
                      </a:lnTo>
                      <a:lnTo>
                        <a:pt x="116" y="156"/>
                      </a:lnTo>
                      <a:lnTo>
                        <a:pt x="109" y="144"/>
                      </a:lnTo>
                      <a:lnTo>
                        <a:pt x="99" y="135"/>
                      </a:lnTo>
                      <a:lnTo>
                        <a:pt x="91" y="125"/>
                      </a:lnTo>
                      <a:lnTo>
                        <a:pt x="82" y="114"/>
                      </a:lnTo>
                      <a:lnTo>
                        <a:pt x="74" y="104"/>
                      </a:lnTo>
                      <a:lnTo>
                        <a:pt x="67" y="91"/>
                      </a:lnTo>
                      <a:lnTo>
                        <a:pt x="59" y="81"/>
                      </a:lnTo>
                      <a:lnTo>
                        <a:pt x="38" y="81"/>
                      </a:lnTo>
                      <a:lnTo>
                        <a:pt x="44" y="85"/>
                      </a:lnTo>
                      <a:lnTo>
                        <a:pt x="34" y="80"/>
                      </a:lnTo>
                      <a:lnTo>
                        <a:pt x="27" y="74"/>
                      </a:lnTo>
                      <a:lnTo>
                        <a:pt x="17" y="68"/>
                      </a:lnTo>
                      <a:lnTo>
                        <a:pt x="10" y="61"/>
                      </a:lnTo>
                      <a:lnTo>
                        <a:pt x="2" y="49"/>
                      </a:lnTo>
                      <a:lnTo>
                        <a:pt x="0" y="40"/>
                      </a:lnTo>
                      <a:lnTo>
                        <a:pt x="0" y="28"/>
                      </a:lnTo>
                      <a:lnTo>
                        <a:pt x="6" y="21"/>
                      </a:lnTo>
                      <a:lnTo>
                        <a:pt x="13" y="13"/>
                      </a:lnTo>
                      <a:lnTo>
                        <a:pt x="23" y="9"/>
                      </a:lnTo>
                      <a:lnTo>
                        <a:pt x="31" y="9"/>
                      </a:lnTo>
                      <a:lnTo>
                        <a:pt x="44" y="1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6" name="Freeform 40"/>
                <p:cNvSpPr>
                  <a:spLocks/>
                </p:cNvSpPr>
                <p:nvPr/>
              </p:nvSpPr>
              <p:spPr bwMode="auto">
                <a:xfrm>
                  <a:off x="3353" y="2720"/>
                  <a:ext cx="207" cy="501"/>
                </a:xfrm>
                <a:custGeom>
                  <a:avLst/>
                  <a:gdLst>
                    <a:gd name="T0" fmla="*/ 0 w 415"/>
                    <a:gd name="T1" fmla="*/ 1 h 1002"/>
                    <a:gd name="T2" fmla="*/ 0 w 415"/>
                    <a:gd name="T3" fmla="*/ 1 h 1002"/>
                    <a:gd name="T4" fmla="*/ 0 w 415"/>
                    <a:gd name="T5" fmla="*/ 1 h 1002"/>
                    <a:gd name="T6" fmla="*/ 0 w 415"/>
                    <a:gd name="T7" fmla="*/ 1 h 1002"/>
                    <a:gd name="T8" fmla="*/ 0 w 415"/>
                    <a:gd name="T9" fmla="*/ 1 h 1002"/>
                    <a:gd name="T10" fmla="*/ 0 w 415"/>
                    <a:gd name="T11" fmla="*/ 1 h 1002"/>
                    <a:gd name="T12" fmla="*/ 0 w 415"/>
                    <a:gd name="T13" fmla="*/ 1 h 1002"/>
                    <a:gd name="T14" fmla="*/ 0 w 415"/>
                    <a:gd name="T15" fmla="*/ 1 h 1002"/>
                    <a:gd name="T16" fmla="*/ 0 w 415"/>
                    <a:gd name="T17" fmla="*/ 1 h 1002"/>
                    <a:gd name="T18" fmla="*/ 0 w 415"/>
                    <a:gd name="T19" fmla="*/ 1 h 1002"/>
                    <a:gd name="T20" fmla="*/ 0 w 415"/>
                    <a:gd name="T21" fmla="*/ 1 h 1002"/>
                    <a:gd name="T22" fmla="*/ 0 w 415"/>
                    <a:gd name="T23" fmla="*/ 1 h 1002"/>
                    <a:gd name="T24" fmla="*/ 0 w 415"/>
                    <a:gd name="T25" fmla="*/ 1 h 1002"/>
                    <a:gd name="T26" fmla="*/ 0 w 415"/>
                    <a:gd name="T27" fmla="*/ 1 h 1002"/>
                    <a:gd name="T28" fmla="*/ 0 w 415"/>
                    <a:gd name="T29" fmla="*/ 1 h 1002"/>
                    <a:gd name="T30" fmla="*/ 0 w 415"/>
                    <a:gd name="T31" fmla="*/ 1 h 1002"/>
                    <a:gd name="T32" fmla="*/ 0 w 415"/>
                    <a:gd name="T33" fmla="*/ 1 h 1002"/>
                    <a:gd name="T34" fmla="*/ 0 w 415"/>
                    <a:gd name="T35" fmla="*/ 1 h 1002"/>
                    <a:gd name="T36" fmla="*/ 0 w 415"/>
                    <a:gd name="T37" fmla="*/ 1 h 1002"/>
                    <a:gd name="T38" fmla="*/ 0 w 415"/>
                    <a:gd name="T39" fmla="*/ 1 h 1002"/>
                    <a:gd name="T40" fmla="*/ 0 w 415"/>
                    <a:gd name="T41" fmla="*/ 1 h 1002"/>
                    <a:gd name="T42" fmla="*/ 0 w 415"/>
                    <a:gd name="T43" fmla="*/ 1 h 1002"/>
                    <a:gd name="T44" fmla="*/ 0 w 415"/>
                    <a:gd name="T45" fmla="*/ 1 h 1002"/>
                    <a:gd name="T46" fmla="*/ 0 w 415"/>
                    <a:gd name="T47" fmla="*/ 1 h 1002"/>
                    <a:gd name="T48" fmla="*/ 0 w 415"/>
                    <a:gd name="T49" fmla="*/ 1 h 1002"/>
                    <a:gd name="T50" fmla="*/ 0 w 415"/>
                    <a:gd name="T51" fmla="*/ 1 h 1002"/>
                    <a:gd name="T52" fmla="*/ 0 w 415"/>
                    <a:gd name="T53" fmla="*/ 1 h 1002"/>
                    <a:gd name="T54" fmla="*/ 0 w 415"/>
                    <a:gd name="T55" fmla="*/ 1 h 1002"/>
                    <a:gd name="T56" fmla="*/ 0 w 415"/>
                    <a:gd name="T57" fmla="*/ 1 h 1002"/>
                    <a:gd name="T58" fmla="*/ 0 w 415"/>
                    <a:gd name="T59" fmla="*/ 1 h 1002"/>
                    <a:gd name="T60" fmla="*/ 0 w 415"/>
                    <a:gd name="T61" fmla="*/ 1 h 1002"/>
                    <a:gd name="T62" fmla="*/ 0 w 415"/>
                    <a:gd name="T63" fmla="*/ 1 h 1002"/>
                    <a:gd name="T64" fmla="*/ 0 w 415"/>
                    <a:gd name="T65" fmla="*/ 1 h 1002"/>
                    <a:gd name="T66" fmla="*/ 0 w 415"/>
                    <a:gd name="T67" fmla="*/ 1 h 1002"/>
                    <a:gd name="T68" fmla="*/ 0 w 415"/>
                    <a:gd name="T69" fmla="*/ 1 h 1002"/>
                    <a:gd name="T70" fmla="*/ 0 w 415"/>
                    <a:gd name="T71" fmla="*/ 1 h 1002"/>
                    <a:gd name="T72" fmla="*/ 0 w 415"/>
                    <a:gd name="T73" fmla="*/ 1 h 1002"/>
                    <a:gd name="T74" fmla="*/ 0 w 415"/>
                    <a:gd name="T75" fmla="*/ 1 h 1002"/>
                    <a:gd name="T76" fmla="*/ 0 w 415"/>
                    <a:gd name="T77" fmla="*/ 1 h 1002"/>
                    <a:gd name="T78" fmla="*/ 0 w 415"/>
                    <a:gd name="T79" fmla="*/ 1 h 1002"/>
                    <a:gd name="T80" fmla="*/ 0 w 415"/>
                    <a:gd name="T81" fmla="*/ 1 h 1002"/>
                    <a:gd name="T82" fmla="*/ 0 w 415"/>
                    <a:gd name="T83" fmla="*/ 1 h 1002"/>
                    <a:gd name="T84" fmla="*/ 0 w 415"/>
                    <a:gd name="T85" fmla="*/ 1 h 1002"/>
                    <a:gd name="T86" fmla="*/ 0 w 415"/>
                    <a:gd name="T87" fmla="*/ 1 h 1002"/>
                    <a:gd name="T88" fmla="*/ 0 w 415"/>
                    <a:gd name="T89" fmla="*/ 1 h 1002"/>
                    <a:gd name="T90" fmla="*/ 0 w 415"/>
                    <a:gd name="T91" fmla="*/ 1 h 1002"/>
                    <a:gd name="T92" fmla="*/ 0 w 415"/>
                    <a:gd name="T93" fmla="*/ 1 h 1002"/>
                    <a:gd name="T94" fmla="*/ 0 w 415"/>
                    <a:gd name="T95" fmla="*/ 1 h 1002"/>
                    <a:gd name="T96" fmla="*/ 0 w 415"/>
                    <a:gd name="T97" fmla="*/ 1 h 1002"/>
                    <a:gd name="T98" fmla="*/ 0 w 415"/>
                    <a:gd name="T99" fmla="*/ 1 h 1002"/>
                    <a:gd name="T100" fmla="*/ 0 w 415"/>
                    <a:gd name="T101" fmla="*/ 1 h 1002"/>
                    <a:gd name="T102" fmla="*/ 0 w 415"/>
                    <a:gd name="T103" fmla="*/ 0 h 1002"/>
                    <a:gd name="T104" fmla="*/ 0 w 415"/>
                    <a:gd name="T105" fmla="*/ 1 h 1002"/>
                    <a:gd name="T106" fmla="*/ 0 w 415"/>
                    <a:gd name="T107" fmla="*/ 1 h 1002"/>
                    <a:gd name="T108" fmla="*/ 0 w 415"/>
                    <a:gd name="T109" fmla="*/ 1 h 1002"/>
                    <a:gd name="T110" fmla="*/ 0 w 415"/>
                    <a:gd name="T111" fmla="*/ 1 h 10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15"/>
                    <a:gd name="T169" fmla="*/ 0 h 1002"/>
                    <a:gd name="T170" fmla="*/ 415 w 415"/>
                    <a:gd name="T171" fmla="*/ 1002 h 100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15" h="1002">
                      <a:moveTo>
                        <a:pt x="263" y="76"/>
                      </a:moveTo>
                      <a:lnTo>
                        <a:pt x="255" y="80"/>
                      </a:lnTo>
                      <a:lnTo>
                        <a:pt x="242" y="88"/>
                      </a:lnTo>
                      <a:lnTo>
                        <a:pt x="226" y="92"/>
                      </a:lnTo>
                      <a:lnTo>
                        <a:pt x="213" y="99"/>
                      </a:lnTo>
                      <a:lnTo>
                        <a:pt x="196" y="101"/>
                      </a:lnTo>
                      <a:lnTo>
                        <a:pt x="185" y="101"/>
                      </a:lnTo>
                      <a:lnTo>
                        <a:pt x="179" y="99"/>
                      </a:lnTo>
                      <a:lnTo>
                        <a:pt x="183" y="92"/>
                      </a:lnTo>
                      <a:lnTo>
                        <a:pt x="173" y="92"/>
                      </a:lnTo>
                      <a:lnTo>
                        <a:pt x="166" y="107"/>
                      </a:lnTo>
                      <a:lnTo>
                        <a:pt x="158" y="122"/>
                      </a:lnTo>
                      <a:lnTo>
                        <a:pt x="149" y="137"/>
                      </a:lnTo>
                      <a:lnTo>
                        <a:pt x="139" y="151"/>
                      </a:lnTo>
                      <a:lnTo>
                        <a:pt x="128" y="162"/>
                      </a:lnTo>
                      <a:lnTo>
                        <a:pt x="118" y="175"/>
                      </a:lnTo>
                      <a:lnTo>
                        <a:pt x="110" y="189"/>
                      </a:lnTo>
                      <a:lnTo>
                        <a:pt x="103" y="206"/>
                      </a:lnTo>
                      <a:lnTo>
                        <a:pt x="97" y="213"/>
                      </a:lnTo>
                      <a:lnTo>
                        <a:pt x="93" y="225"/>
                      </a:lnTo>
                      <a:lnTo>
                        <a:pt x="90" y="234"/>
                      </a:lnTo>
                      <a:lnTo>
                        <a:pt x="88" y="248"/>
                      </a:lnTo>
                      <a:lnTo>
                        <a:pt x="86" y="261"/>
                      </a:lnTo>
                      <a:lnTo>
                        <a:pt x="84" y="276"/>
                      </a:lnTo>
                      <a:lnTo>
                        <a:pt x="84" y="284"/>
                      </a:lnTo>
                      <a:lnTo>
                        <a:pt x="84" y="291"/>
                      </a:lnTo>
                      <a:lnTo>
                        <a:pt x="84" y="301"/>
                      </a:lnTo>
                      <a:lnTo>
                        <a:pt x="84" y="310"/>
                      </a:lnTo>
                      <a:lnTo>
                        <a:pt x="82" y="318"/>
                      </a:lnTo>
                      <a:lnTo>
                        <a:pt x="82" y="325"/>
                      </a:lnTo>
                      <a:lnTo>
                        <a:pt x="82" y="335"/>
                      </a:lnTo>
                      <a:lnTo>
                        <a:pt x="82" y="344"/>
                      </a:lnTo>
                      <a:lnTo>
                        <a:pt x="82" y="354"/>
                      </a:lnTo>
                      <a:lnTo>
                        <a:pt x="82" y="363"/>
                      </a:lnTo>
                      <a:lnTo>
                        <a:pt x="82" y="371"/>
                      </a:lnTo>
                      <a:lnTo>
                        <a:pt x="82" y="382"/>
                      </a:lnTo>
                      <a:lnTo>
                        <a:pt x="82" y="392"/>
                      </a:lnTo>
                      <a:lnTo>
                        <a:pt x="82" y="400"/>
                      </a:lnTo>
                      <a:lnTo>
                        <a:pt x="82" y="411"/>
                      </a:lnTo>
                      <a:lnTo>
                        <a:pt x="84" y="420"/>
                      </a:lnTo>
                      <a:lnTo>
                        <a:pt x="84" y="430"/>
                      </a:lnTo>
                      <a:lnTo>
                        <a:pt x="86" y="441"/>
                      </a:lnTo>
                      <a:lnTo>
                        <a:pt x="86" y="451"/>
                      </a:lnTo>
                      <a:lnTo>
                        <a:pt x="88" y="462"/>
                      </a:lnTo>
                      <a:lnTo>
                        <a:pt x="88" y="472"/>
                      </a:lnTo>
                      <a:lnTo>
                        <a:pt x="88" y="479"/>
                      </a:lnTo>
                      <a:lnTo>
                        <a:pt x="88" y="491"/>
                      </a:lnTo>
                      <a:lnTo>
                        <a:pt x="88" y="502"/>
                      </a:lnTo>
                      <a:lnTo>
                        <a:pt x="88" y="510"/>
                      </a:lnTo>
                      <a:lnTo>
                        <a:pt x="90" y="519"/>
                      </a:lnTo>
                      <a:lnTo>
                        <a:pt x="90" y="531"/>
                      </a:lnTo>
                      <a:lnTo>
                        <a:pt x="91" y="540"/>
                      </a:lnTo>
                      <a:lnTo>
                        <a:pt x="91" y="550"/>
                      </a:lnTo>
                      <a:lnTo>
                        <a:pt x="91" y="559"/>
                      </a:lnTo>
                      <a:lnTo>
                        <a:pt x="91" y="567"/>
                      </a:lnTo>
                      <a:lnTo>
                        <a:pt x="93" y="578"/>
                      </a:lnTo>
                      <a:lnTo>
                        <a:pt x="93" y="588"/>
                      </a:lnTo>
                      <a:lnTo>
                        <a:pt x="95" y="597"/>
                      </a:lnTo>
                      <a:lnTo>
                        <a:pt x="95" y="605"/>
                      </a:lnTo>
                      <a:lnTo>
                        <a:pt x="95" y="616"/>
                      </a:lnTo>
                      <a:lnTo>
                        <a:pt x="95" y="624"/>
                      </a:lnTo>
                      <a:lnTo>
                        <a:pt x="95" y="633"/>
                      </a:lnTo>
                      <a:lnTo>
                        <a:pt x="95" y="641"/>
                      </a:lnTo>
                      <a:lnTo>
                        <a:pt x="97" y="650"/>
                      </a:lnTo>
                      <a:lnTo>
                        <a:pt x="99" y="666"/>
                      </a:lnTo>
                      <a:lnTo>
                        <a:pt x="101" y="683"/>
                      </a:lnTo>
                      <a:lnTo>
                        <a:pt x="101" y="696"/>
                      </a:lnTo>
                      <a:lnTo>
                        <a:pt x="101" y="709"/>
                      </a:lnTo>
                      <a:lnTo>
                        <a:pt x="101" y="721"/>
                      </a:lnTo>
                      <a:lnTo>
                        <a:pt x="103" y="736"/>
                      </a:lnTo>
                      <a:lnTo>
                        <a:pt x="99" y="744"/>
                      </a:lnTo>
                      <a:lnTo>
                        <a:pt x="97" y="751"/>
                      </a:lnTo>
                      <a:lnTo>
                        <a:pt x="93" y="757"/>
                      </a:lnTo>
                      <a:lnTo>
                        <a:pt x="90" y="763"/>
                      </a:lnTo>
                      <a:lnTo>
                        <a:pt x="90" y="787"/>
                      </a:lnTo>
                      <a:lnTo>
                        <a:pt x="97" y="787"/>
                      </a:lnTo>
                      <a:lnTo>
                        <a:pt x="107" y="787"/>
                      </a:lnTo>
                      <a:lnTo>
                        <a:pt x="116" y="787"/>
                      </a:lnTo>
                      <a:lnTo>
                        <a:pt x="124" y="787"/>
                      </a:lnTo>
                      <a:lnTo>
                        <a:pt x="133" y="787"/>
                      </a:lnTo>
                      <a:lnTo>
                        <a:pt x="145" y="787"/>
                      </a:lnTo>
                      <a:lnTo>
                        <a:pt x="154" y="787"/>
                      </a:lnTo>
                      <a:lnTo>
                        <a:pt x="164" y="787"/>
                      </a:lnTo>
                      <a:lnTo>
                        <a:pt x="173" y="785"/>
                      </a:lnTo>
                      <a:lnTo>
                        <a:pt x="183" y="785"/>
                      </a:lnTo>
                      <a:lnTo>
                        <a:pt x="192" y="783"/>
                      </a:lnTo>
                      <a:lnTo>
                        <a:pt x="204" y="783"/>
                      </a:lnTo>
                      <a:lnTo>
                        <a:pt x="213" y="782"/>
                      </a:lnTo>
                      <a:lnTo>
                        <a:pt x="223" y="782"/>
                      </a:lnTo>
                      <a:lnTo>
                        <a:pt x="234" y="782"/>
                      </a:lnTo>
                      <a:lnTo>
                        <a:pt x="244" y="782"/>
                      </a:lnTo>
                      <a:lnTo>
                        <a:pt x="253" y="780"/>
                      </a:lnTo>
                      <a:lnTo>
                        <a:pt x="263" y="780"/>
                      </a:lnTo>
                      <a:lnTo>
                        <a:pt x="272" y="780"/>
                      </a:lnTo>
                      <a:lnTo>
                        <a:pt x="284" y="780"/>
                      </a:lnTo>
                      <a:lnTo>
                        <a:pt x="291" y="780"/>
                      </a:lnTo>
                      <a:lnTo>
                        <a:pt x="303" y="780"/>
                      </a:lnTo>
                      <a:lnTo>
                        <a:pt x="312" y="780"/>
                      </a:lnTo>
                      <a:lnTo>
                        <a:pt x="322" y="780"/>
                      </a:lnTo>
                      <a:lnTo>
                        <a:pt x="331" y="780"/>
                      </a:lnTo>
                      <a:lnTo>
                        <a:pt x="341" y="780"/>
                      </a:lnTo>
                      <a:lnTo>
                        <a:pt x="350" y="780"/>
                      </a:lnTo>
                      <a:lnTo>
                        <a:pt x="358" y="780"/>
                      </a:lnTo>
                      <a:lnTo>
                        <a:pt x="367" y="780"/>
                      </a:lnTo>
                      <a:lnTo>
                        <a:pt x="377" y="782"/>
                      </a:lnTo>
                      <a:lnTo>
                        <a:pt x="386" y="783"/>
                      </a:lnTo>
                      <a:lnTo>
                        <a:pt x="394" y="787"/>
                      </a:lnTo>
                      <a:lnTo>
                        <a:pt x="403" y="789"/>
                      </a:lnTo>
                      <a:lnTo>
                        <a:pt x="411" y="795"/>
                      </a:lnTo>
                      <a:lnTo>
                        <a:pt x="415" y="804"/>
                      </a:lnTo>
                      <a:lnTo>
                        <a:pt x="415" y="814"/>
                      </a:lnTo>
                      <a:lnTo>
                        <a:pt x="413" y="821"/>
                      </a:lnTo>
                      <a:lnTo>
                        <a:pt x="409" y="831"/>
                      </a:lnTo>
                      <a:lnTo>
                        <a:pt x="401" y="835"/>
                      </a:lnTo>
                      <a:lnTo>
                        <a:pt x="392" y="839"/>
                      </a:lnTo>
                      <a:lnTo>
                        <a:pt x="381" y="839"/>
                      </a:lnTo>
                      <a:lnTo>
                        <a:pt x="373" y="839"/>
                      </a:lnTo>
                      <a:lnTo>
                        <a:pt x="361" y="839"/>
                      </a:lnTo>
                      <a:lnTo>
                        <a:pt x="352" y="840"/>
                      </a:lnTo>
                      <a:lnTo>
                        <a:pt x="342" y="840"/>
                      </a:lnTo>
                      <a:lnTo>
                        <a:pt x="335" y="842"/>
                      </a:lnTo>
                      <a:lnTo>
                        <a:pt x="325" y="842"/>
                      </a:lnTo>
                      <a:lnTo>
                        <a:pt x="316" y="844"/>
                      </a:lnTo>
                      <a:lnTo>
                        <a:pt x="306" y="844"/>
                      </a:lnTo>
                      <a:lnTo>
                        <a:pt x="299" y="844"/>
                      </a:lnTo>
                      <a:lnTo>
                        <a:pt x="289" y="844"/>
                      </a:lnTo>
                      <a:lnTo>
                        <a:pt x="282" y="846"/>
                      </a:lnTo>
                      <a:lnTo>
                        <a:pt x="272" y="846"/>
                      </a:lnTo>
                      <a:lnTo>
                        <a:pt x="263" y="846"/>
                      </a:lnTo>
                      <a:lnTo>
                        <a:pt x="255" y="846"/>
                      </a:lnTo>
                      <a:lnTo>
                        <a:pt x="247" y="846"/>
                      </a:lnTo>
                      <a:lnTo>
                        <a:pt x="238" y="846"/>
                      </a:lnTo>
                      <a:lnTo>
                        <a:pt x="228" y="846"/>
                      </a:lnTo>
                      <a:lnTo>
                        <a:pt x="219" y="846"/>
                      </a:lnTo>
                      <a:lnTo>
                        <a:pt x="213" y="846"/>
                      </a:lnTo>
                      <a:lnTo>
                        <a:pt x="204" y="846"/>
                      </a:lnTo>
                      <a:lnTo>
                        <a:pt x="194" y="846"/>
                      </a:lnTo>
                      <a:lnTo>
                        <a:pt x="185" y="846"/>
                      </a:lnTo>
                      <a:lnTo>
                        <a:pt x="177" y="846"/>
                      </a:lnTo>
                      <a:lnTo>
                        <a:pt x="169" y="846"/>
                      </a:lnTo>
                      <a:lnTo>
                        <a:pt x="160" y="846"/>
                      </a:lnTo>
                      <a:lnTo>
                        <a:pt x="150" y="846"/>
                      </a:lnTo>
                      <a:lnTo>
                        <a:pt x="141" y="846"/>
                      </a:lnTo>
                      <a:lnTo>
                        <a:pt x="131" y="846"/>
                      </a:lnTo>
                      <a:lnTo>
                        <a:pt x="124" y="846"/>
                      </a:lnTo>
                      <a:lnTo>
                        <a:pt x="114" y="846"/>
                      </a:lnTo>
                      <a:lnTo>
                        <a:pt x="107" y="846"/>
                      </a:lnTo>
                      <a:lnTo>
                        <a:pt x="103" y="859"/>
                      </a:lnTo>
                      <a:lnTo>
                        <a:pt x="97" y="875"/>
                      </a:lnTo>
                      <a:lnTo>
                        <a:pt x="93" y="886"/>
                      </a:lnTo>
                      <a:lnTo>
                        <a:pt x="90" y="899"/>
                      </a:lnTo>
                      <a:lnTo>
                        <a:pt x="88" y="913"/>
                      </a:lnTo>
                      <a:lnTo>
                        <a:pt x="88" y="926"/>
                      </a:lnTo>
                      <a:lnTo>
                        <a:pt x="88" y="934"/>
                      </a:lnTo>
                      <a:lnTo>
                        <a:pt x="90" y="939"/>
                      </a:lnTo>
                      <a:lnTo>
                        <a:pt x="93" y="949"/>
                      </a:lnTo>
                      <a:lnTo>
                        <a:pt x="97" y="958"/>
                      </a:lnTo>
                      <a:lnTo>
                        <a:pt x="101" y="970"/>
                      </a:lnTo>
                      <a:lnTo>
                        <a:pt x="99" y="983"/>
                      </a:lnTo>
                      <a:lnTo>
                        <a:pt x="90" y="991"/>
                      </a:lnTo>
                      <a:lnTo>
                        <a:pt x="78" y="996"/>
                      </a:lnTo>
                      <a:lnTo>
                        <a:pt x="67" y="996"/>
                      </a:lnTo>
                      <a:lnTo>
                        <a:pt x="57" y="998"/>
                      </a:lnTo>
                      <a:lnTo>
                        <a:pt x="46" y="1000"/>
                      </a:lnTo>
                      <a:lnTo>
                        <a:pt x="38" y="1002"/>
                      </a:lnTo>
                      <a:lnTo>
                        <a:pt x="27" y="1000"/>
                      </a:lnTo>
                      <a:lnTo>
                        <a:pt x="19" y="996"/>
                      </a:lnTo>
                      <a:lnTo>
                        <a:pt x="15" y="989"/>
                      </a:lnTo>
                      <a:lnTo>
                        <a:pt x="12" y="977"/>
                      </a:lnTo>
                      <a:lnTo>
                        <a:pt x="10" y="970"/>
                      </a:lnTo>
                      <a:lnTo>
                        <a:pt x="8" y="962"/>
                      </a:lnTo>
                      <a:lnTo>
                        <a:pt x="8" y="955"/>
                      </a:lnTo>
                      <a:lnTo>
                        <a:pt x="8" y="945"/>
                      </a:lnTo>
                      <a:lnTo>
                        <a:pt x="8" y="934"/>
                      </a:lnTo>
                      <a:lnTo>
                        <a:pt x="6" y="924"/>
                      </a:lnTo>
                      <a:lnTo>
                        <a:pt x="6" y="911"/>
                      </a:lnTo>
                      <a:lnTo>
                        <a:pt x="6" y="899"/>
                      </a:lnTo>
                      <a:lnTo>
                        <a:pt x="4" y="884"/>
                      </a:lnTo>
                      <a:lnTo>
                        <a:pt x="4" y="871"/>
                      </a:lnTo>
                      <a:lnTo>
                        <a:pt x="2" y="856"/>
                      </a:lnTo>
                      <a:lnTo>
                        <a:pt x="2" y="840"/>
                      </a:lnTo>
                      <a:lnTo>
                        <a:pt x="2" y="823"/>
                      </a:lnTo>
                      <a:lnTo>
                        <a:pt x="2" y="810"/>
                      </a:lnTo>
                      <a:lnTo>
                        <a:pt x="2" y="795"/>
                      </a:lnTo>
                      <a:lnTo>
                        <a:pt x="2" y="780"/>
                      </a:lnTo>
                      <a:lnTo>
                        <a:pt x="0" y="764"/>
                      </a:lnTo>
                      <a:lnTo>
                        <a:pt x="0" y="749"/>
                      </a:lnTo>
                      <a:lnTo>
                        <a:pt x="0" y="732"/>
                      </a:lnTo>
                      <a:lnTo>
                        <a:pt x="0" y="719"/>
                      </a:lnTo>
                      <a:lnTo>
                        <a:pt x="0" y="704"/>
                      </a:lnTo>
                      <a:lnTo>
                        <a:pt x="0" y="690"/>
                      </a:lnTo>
                      <a:lnTo>
                        <a:pt x="0" y="677"/>
                      </a:lnTo>
                      <a:lnTo>
                        <a:pt x="0" y="664"/>
                      </a:lnTo>
                      <a:lnTo>
                        <a:pt x="0" y="650"/>
                      </a:lnTo>
                      <a:lnTo>
                        <a:pt x="0" y="641"/>
                      </a:lnTo>
                      <a:lnTo>
                        <a:pt x="2" y="631"/>
                      </a:lnTo>
                      <a:lnTo>
                        <a:pt x="2" y="622"/>
                      </a:lnTo>
                      <a:lnTo>
                        <a:pt x="4" y="609"/>
                      </a:lnTo>
                      <a:lnTo>
                        <a:pt x="8" y="599"/>
                      </a:lnTo>
                      <a:lnTo>
                        <a:pt x="8" y="595"/>
                      </a:lnTo>
                      <a:lnTo>
                        <a:pt x="8" y="592"/>
                      </a:lnTo>
                      <a:lnTo>
                        <a:pt x="8" y="582"/>
                      </a:lnTo>
                      <a:lnTo>
                        <a:pt x="12" y="574"/>
                      </a:lnTo>
                      <a:lnTo>
                        <a:pt x="12" y="563"/>
                      </a:lnTo>
                      <a:lnTo>
                        <a:pt x="15" y="552"/>
                      </a:lnTo>
                      <a:lnTo>
                        <a:pt x="15" y="538"/>
                      </a:lnTo>
                      <a:lnTo>
                        <a:pt x="19" y="525"/>
                      </a:lnTo>
                      <a:lnTo>
                        <a:pt x="21" y="512"/>
                      </a:lnTo>
                      <a:lnTo>
                        <a:pt x="23" y="498"/>
                      </a:lnTo>
                      <a:lnTo>
                        <a:pt x="23" y="485"/>
                      </a:lnTo>
                      <a:lnTo>
                        <a:pt x="27" y="474"/>
                      </a:lnTo>
                      <a:lnTo>
                        <a:pt x="29" y="464"/>
                      </a:lnTo>
                      <a:lnTo>
                        <a:pt x="31" y="458"/>
                      </a:lnTo>
                      <a:lnTo>
                        <a:pt x="31" y="451"/>
                      </a:lnTo>
                      <a:lnTo>
                        <a:pt x="31" y="441"/>
                      </a:lnTo>
                      <a:lnTo>
                        <a:pt x="29" y="432"/>
                      </a:lnTo>
                      <a:lnTo>
                        <a:pt x="27" y="422"/>
                      </a:lnTo>
                      <a:lnTo>
                        <a:pt x="27" y="415"/>
                      </a:lnTo>
                      <a:lnTo>
                        <a:pt x="27" y="400"/>
                      </a:lnTo>
                      <a:lnTo>
                        <a:pt x="27" y="384"/>
                      </a:lnTo>
                      <a:lnTo>
                        <a:pt x="27" y="367"/>
                      </a:lnTo>
                      <a:lnTo>
                        <a:pt x="27" y="352"/>
                      </a:lnTo>
                      <a:lnTo>
                        <a:pt x="27" y="335"/>
                      </a:lnTo>
                      <a:lnTo>
                        <a:pt x="27" y="320"/>
                      </a:lnTo>
                      <a:lnTo>
                        <a:pt x="27" y="312"/>
                      </a:lnTo>
                      <a:lnTo>
                        <a:pt x="27" y="305"/>
                      </a:lnTo>
                      <a:lnTo>
                        <a:pt x="27" y="295"/>
                      </a:lnTo>
                      <a:lnTo>
                        <a:pt x="27" y="287"/>
                      </a:lnTo>
                      <a:lnTo>
                        <a:pt x="29" y="270"/>
                      </a:lnTo>
                      <a:lnTo>
                        <a:pt x="31" y="255"/>
                      </a:lnTo>
                      <a:lnTo>
                        <a:pt x="31" y="246"/>
                      </a:lnTo>
                      <a:lnTo>
                        <a:pt x="31" y="238"/>
                      </a:lnTo>
                      <a:lnTo>
                        <a:pt x="31" y="230"/>
                      </a:lnTo>
                      <a:lnTo>
                        <a:pt x="31" y="223"/>
                      </a:lnTo>
                      <a:lnTo>
                        <a:pt x="31" y="206"/>
                      </a:lnTo>
                      <a:lnTo>
                        <a:pt x="32" y="191"/>
                      </a:lnTo>
                      <a:lnTo>
                        <a:pt x="25" y="179"/>
                      </a:lnTo>
                      <a:lnTo>
                        <a:pt x="23" y="168"/>
                      </a:lnTo>
                      <a:lnTo>
                        <a:pt x="23" y="156"/>
                      </a:lnTo>
                      <a:lnTo>
                        <a:pt x="27" y="143"/>
                      </a:lnTo>
                      <a:lnTo>
                        <a:pt x="31" y="130"/>
                      </a:lnTo>
                      <a:lnTo>
                        <a:pt x="40" y="118"/>
                      </a:lnTo>
                      <a:lnTo>
                        <a:pt x="50" y="107"/>
                      </a:lnTo>
                      <a:lnTo>
                        <a:pt x="61" y="94"/>
                      </a:lnTo>
                      <a:lnTo>
                        <a:pt x="72" y="80"/>
                      </a:lnTo>
                      <a:lnTo>
                        <a:pt x="86" y="69"/>
                      </a:lnTo>
                      <a:lnTo>
                        <a:pt x="97" y="57"/>
                      </a:lnTo>
                      <a:lnTo>
                        <a:pt x="110" y="48"/>
                      </a:lnTo>
                      <a:lnTo>
                        <a:pt x="124" y="40"/>
                      </a:lnTo>
                      <a:lnTo>
                        <a:pt x="137" y="35"/>
                      </a:lnTo>
                      <a:lnTo>
                        <a:pt x="147" y="27"/>
                      </a:lnTo>
                      <a:lnTo>
                        <a:pt x="158" y="27"/>
                      </a:lnTo>
                      <a:lnTo>
                        <a:pt x="162" y="14"/>
                      </a:lnTo>
                      <a:lnTo>
                        <a:pt x="173" y="6"/>
                      </a:lnTo>
                      <a:lnTo>
                        <a:pt x="179" y="2"/>
                      </a:lnTo>
                      <a:lnTo>
                        <a:pt x="188" y="0"/>
                      </a:lnTo>
                      <a:lnTo>
                        <a:pt x="198" y="0"/>
                      </a:lnTo>
                      <a:lnTo>
                        <a:pt x="207" y="0"/>
                      </a:lnTo>
                      <a:lnTo>
                        <a:pt x="217" y="0"/>
                      </a:lnTo>
                      <a:lnTo>
                        <a:pt x="226" y="0"/>
                      </a:lnTo>
                      <a:lnTo>
                        <a:pt x="234" y="0"/>
                      </a:lnTo>
                      <a:lnTo>
                        <a:pt x="245" y="2"/>
                      </a:lnTo>
                      <a:lnTo>
                        <a:pt x="253" y="2"/>
                      </a:lnTo>
                      <a:lnTo>
                        <a:pt x="263" y="4"/>
                      </a:lnTo>
                      <a:lnTo>
                        <a:pt x="268" y="4"/>
                      </a:lnTo>
                      <a:lnTo>
                        <a:pt x="276" y="8"/>
                      </a:lnTo>
                      <a:lnTo>
                        <a:pt x="289" y="14"/>
                      </a:lnTo>
                      <a:lnTo>
                        <a:pt x="299" y="29"/>
                      </a:lnTo>
                      <a:lnTo>
                        <a:pt x="299" y="37"/>
                      </a:lnTo>
                      <a:lnTo>
                        <a:pt x="303" y="46"/>
                      </a:lnTo>
                      <a:lnTo>
                        <a:pt x="303" y="56"/>
                      </a:lnTo>
                      <a:lnTo>
                        <a:pt x="303" y="65"/>
                      </a:lnTo>
                      <a:lnTo>
                        <a:pt x="299" y="78"/>
                      </a:lnTo>
                      <a:lnTo>
                        <a:pt x="291" y="88"/>
                      </a:lnTo>
                      <a:lnTo>
                        <a:pt x="285" y="88"/>
                      </a:lnTo>
                      <a:lnTo>
                        <a:pt x="278" y="88"/>
                      </a:lnTo>
                      <a:lnTo>
                        <a:pt x="270" y="84"/>
                      </a:lnTo>
                      <a:lnTo>
                        <a:pt x="263" y="7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7" name="Freeform 41"/>
                <p:cNvSpPr>
                  <a:spLocks/>
                </p:cNvSpPr>
                <p:nvPr/>
              </p:nvSpPr>
              <p:spPr bwMode="auto">
                <a:xfrm>
                  <a:off x="3213" y="2601"/>
                  <a:ext cx="501" cy="133"/>
                </a:xfrm>
                <a:custGeom>
                  <a:avLst/>
                  <a:gdLst>
                    <a:gd name="T0" fmla="*/ 0 w 1002"/>
                    <a:gd name="T1" fmla="*/ 1 h 264"/>
                    <a:gd name="T2" fmla="*/ 1 w 1002"/>
                    <a:gd name="T3" fmla="*/ 1 h 264"/>
                    <a:gd name="T4" fmla="*/ 1 w 1002"/>
                    <a:gd name="T5" fmla="*/ 1 h 264"/>
                    <a:gd name="T6" fmla="*/ 1 w 1002"/>
                    <a:gd name="T7" fmla="*/ 1 h 264"/>
                    <a:gd name="T8" fmla="*/ 1 w 1002"/>
                    <a:gd name="T9" fmla="*/ 1 h 264"/>
                    <a:gd name="T10" fmla="*/ 1 w 1002"/>
                    <a:gd name="T11" fmla="*/ 1 h 264"/>
                    <a:gd name="T12" fmla="*/ 1 w 1002"/>
                    <a:gd name="T13" fmla="*/ 1 h 264"/>
                    <a:gd name="T14" fmla="*/ 1 w 1002"/>
                    <a:gd name="T15" fmla="*/ 1 h 264"/>
                    <a:gd name="T16" fmla="*/ 1 w 1002"/>
                    <a:gd name="T17" fmla="*/ 1 h 264"/>
                    <a:gd name="T18" fmla="*/ 1 w 1002"/>
                    <a:gd name="T19" fmla="*/ 1 h 264"/>
                    <a:gd name="T20" fmla="*/ 1 w 1002"/>
                    <a:gd name="T21" fmla="*/ 1 h 264"/>
                    <a:gd name="T22" fmla="*/ 1 w 1002"/>
                    <a:gd name="T23" fmla="*/ 1 h 264"/>
                    <a:gd name="T24" fmla="*/ 1 w 1002"/>
                    <a:gd name="T25" fmla="*/ 0 h 264"/>
                    <a:gd name="T26" fmla="*/ 1 w 1002"/>
                    <a:gd name="T27" fmla="*/ 0 h 264"/>
                    <a:gd name="T28" fmla="*/ 1 w 1002"/>
                    <a:gd name="T29" fmla="*/ 0 h 264"/>
                    <a:gd name="T30" fmla="*/ 1 w 1002"/>
                    <a:gd name="T31" fmla="*/ 0 h 264"/>
                    <a:gd name="T32" fmla="*/ 1 w 1002"/>
                    <a:gd name="T33" fmla="*/ 0 h 264"/>
                    <a:gd name="T34" fmla="*/ 1 w 1002"/>
                    <a:gd name="T35" fmla="*/ 0 h 264"/>
                    <a:gd name="T36" fmla="*/ 1 w 1002"/>
                    <a:gd name="T37" fmla="*/ 1 h 264"/>
                    <a:gd name="T38" fmla="*/ 1 w 1002"/>
                    <a:gd name="T39" fmla="*/ 1 h 264"/>
                    <a:gd name="T40" fmla="*/ 1 w 1002"/>
                    <a:gd name="T41" fmla="*/ 1 h 264"/>
                    <a:gd name="T42" fmla="*/ 1 w 1002"/>
                    <a:gd name="T43" fmla="*/ 1 h 264"/>
                    <a:gd name="T44" fmla="*/ 1 w 1002"/>
                    <a:gd name="T45" fmla="*/ 1 h 264"/>
                    <a:gd name="T46" fmla="*/ 1 w 1002"/>
                    <a:gd name="T47" fmla="*/ 1 h 264"/>
                    <a:gd name="T48" fmla="*/ 1 w 1002"/>
                    <a:gd name="T49" fmla="*/ 1 h 264"/>
                    <a:gd name="T50" fmla="*/ 1 w 1002"/>
                    <a:gd name="T51" fmla="*/ 1 h 264"/>
                    <a:gd name="T52" fmla="*/ 1 w 1002"/>
                    <a:gd name="T53" fmla="*/ 1 h 264"/>
                    <a:gd name="T54" fmla="*/ 1 w 1002"/>
                    <a:gd name="T55" fmla="*/ 1 h 264"/>
                    <a:gd name="T56" fmla="*/ 1 w 1002"/>
                    <a:gd name="T57" fmla="*/ 1 h 264"/>
                    <a:gd name="T58" fmla="*/ 1 w 1002"/>
                    <a:gd name="T59" fmla="*/ 1 h 264"/>
                    <a:gd name="T60" fmla="*/ 1 w 1002"/>
                    <a:gd name="T61" fmla="*/ 1 h 264"/>
                    <a:gd name="T62" fmla="*/ 1 w 1002"/>
                    <a:gd name="T63" fmla="*/ 1 h 264"/>
                    <a:gd name="T64" fmla="*/ 1 w 1002"/>
                    <a:gd name="T65" fmla="*/ 1 h 264"/>
                    <a:gd name="T66" fmla="*/ 1 w 1002"/>
                    <a:gd name="T67" fmla="*/ 1 h 264"/>
                    <a:gd name="T68" fmla="*/ 1 w 1002"/>
                    <a:gd name="T69" fmla="*/ 1 h 264"/>
                    <a:gd name="T70" fmla="*/ 1 w 1002"/>
                    <a:gd name="T71" fmla="*/ 1 h 264"/>
                    <a:gd name="T72" fmla="*/ 1 w 1002"/>
                    <a:gd name="T73" fmla="*/ 1 h 264"/>
                    <a:gd name="T74" fmla="*/ 1 w 1002"/>
                    <a:gd name="T75" fmla="*/ 1 h 264"/>
                    <a:gd name="T76" fmla="*/ 1 w 1002"/>
                    <a:gd name="T77" fmla="*/ 1 h 264"/>
                    <a:gd name="T78" fmla="*/ 1 w 1002"/>
                    <a:gd name="T79" fmla="*/ 1 h 264"/>
                    <a:gd name="T80" fmla="*/ 1 w 1002"/>
                    <a:gd name="T81" fmla="*/ 1 h 264"/>
                    <a:gd name="T82" fmla="*/ 1 w 1002"/>
                    <a:gd name="T83" fmla="*/ 1 h 264"/>
                    <a:gd name="T84" fmla="*/ 1 w 1002"/>
                    <a:gd name="T85" fmla="*/ 1 h 264"/>
                    <a:gd name="T86" fmla="*/ 1 w 1002"/>
                    <a:gd name="T87" fmla="*/ 1 h 264"/>
                    <a:gd name="T88" fmla="*/ 1 w 1002"/>
                    <a:gd name="T89" fmla="*/ 1 h 264"/>
                    <a:gd name="T90" fmla="*/ 1 w 1002"/>
                    <a:gd name="T91" fmla="*/ 1 h 264"/>
                    <a:gd name="T92" fmla="*/ 1 w 1002"/>
                    <a:gd name="T93" fmla="*/ 1 h 264"/>
                    <a:gd name="T94" fmla="*/ 1 w 1002"/>
                    <a:gd name="T95" fmla="*/ 1 h 264"/>
                    <a:gd name="T96" fmla="*/ 1 w 1002"/>
                    <a:gd name="T97" fmla="*/ 1 h 264"/>
                    <a:gd name="T98" fmla="*/ 1 w 1002"/>
                    <a:gd name="T99" fmla="*/ 1 h 264"/>
                    <a:gd name="T100" fmla="*/ 1 w 1002"/>
                    <a:gd name="T101" fmla="*/ 1 h 264"/>
                    <a:gd name="T102" fmla="*/ 1 w 1002"/>
                    <a:gd name="T103" fmla="*/ 1 h 264"/>
                    <a:gd name="T104" fmla="*/ 1 w 1002"/>
                    <a:gd name="T105" fmla="*/ 1 h 264"/>
                    <a:gd name="T106" fmla="*/ 1 w 1002"/>
                    <a:gd name="T107" fmla="*/ 1 h 264"/>
                    <a:gd name="T108" fmla="*/ 1 w 1002"/>
                    <a:gd name="T109" fmla="*/ 1 h 264"/>
                    <a:gd name="T110" fmla="*/ 1 w 1002"/>
                    <a:gd name="T111" fmla="*/ 1 h 264"/>
                    <a:gd name="T112" fmla="*/ 1 w 1002"/>
                    <a:gd name="T113" fmla="*/ 1 h 2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2"/>
                    <a:gd name="T172" fmla="*/ 0 h 264"/>
                    <a:gd name="T173" fmla="*/ 1002 w 1002"/>
                    <a:gd name="T174" fmla="*/ 264 h 2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2" h="264">
                      <a:moveTo>
                        <a:pt x="19" y="57"/>
                      </a:moveTo>
                      <a:lnTo>
                        <a:pt x="7" y="49"/>
                      </a:lnTo>
                      <a:lnTo>
                        <a:pt x="3" y="42"/>
                      </a:lnTo>
                      <a:lnTo>
                        <a:pt x="0" y="32"/>
                      </a:lnTo>
                      <a:lnTo>
                        <a:pt x="3" y="23"/>
                      </a:lnTo>
                      <a:lnTo>
                        <a:pt x="5" y="15"/>
                      </a:lnTo>
                      <a:lnTo>
                        <a:pt x="13" y="8"/>
                      </a:lnTo>
                      <a:lnTo>
                        <a:pt x="21" y="4"/>
                      </a:lnTo>
                      <a:lnTo>
                        <a:pt x="34" y="6"/>
                      </a:lnTo>
                      <a:lnTo>
                        <a:pt x="43" y="6"/>
                      </a:lnTo>
                      <a:lnTo>
                        <a:pt x="55" y="6"/>
                      </a:lnTo>
                      <a:lnTo>
                        <a:pt x="66" y="6"/>
                      </a:lnTo>
                      <a:lnTo>
                        <a:pt x="78" y="8"/>
                      </a:lnTo>
                      <a:lnTo>
                        <a:pt x="89" y="8"/>
                      </a:lnTo>
                      <a:lnTo>
                        <a:pt x="100" y="8"/>
                      </a:lnTo>
                      <a:lnTo>
                        <a:pt x="112" y="8"/>
                      </a:lnTo>
                      <a:lnTo>
                        <a:pt x="123" y="8"/>
                      </a:lnTo>
                      <a:lnTo>
                        <a:pt x="133" y="8"/>
                      </a:lnTo>
                      <a:lnTo>
                        <a:pt x="144" y="8"/>
                      </a:lnTo>
                      <a:lnTo>
                        <a:pt x="156" y="8"/>
                      </a:lnTo>
                      <a:lnTo>
                        <a:pt x="167" y="8"/>
                      </a:lnTo>
                      <a:lnTo>
                        <a:pt x="178" y="8"/>
                      </a:lnTo>
                      <a:lnTo>
                        <a:pt x="190" y="8"/>
                      </a:lnTo>
                      <a:lnTo>
                        <a:pt x="199" y="8"/>
                      </a:lnTo>
                      <a:lnTo>
                        <a:pt x="213" y="8"/>
                      </a:lnTo>
                      <a:lnTo>
                        <a:pt x="222" y="8"/>
                      </a:lnTo>
                      <a:lnTo>
                        <a:pt x="235" y="8"/>
                      </a:lnTo>
                      <a:lnTo>
                        <a:pt x="245" y="8"/>
                      </a:lnTo>
                      <a:lnTo>
                        <a:pt x="258" y="8"/>
                      </a:lnTo>
                      <a:lnTo>
                        <a:pt x="268" y="6"/>
                      </a:lnTo>
                      <a:lnTo>
                        <a:pt x="281" y="6"/>
                      </a:lnTo>
                      <a:lnTo>
                        <a:pt x="291" y="6"/>
                      </a:lnTo>
                      <a:lnTo>
                        <a:pt x="302" y="6"/>
                      </a:lnTo>
                      <a:lnTo>
                        <a:pt x="313" y="6"/>
                      </a:lnTo>
                      <a:lnTo>
                        <a:pt x="325" y="6"/>
                      </a:lnTo>
                      <a:lnTo>
                        <a:pt x="336" y="6"/>
                      </a:lnTo>
                      <a:lnTo>
                        <a:pt x="348" y="6"/>
                      </a:lnTo>
                      <a:lnTo>
                        <a:pt x="359" y="6"/>
                      </a:lnTo>
                      <a:lnTo>
                        <a:pt x="370" y="6"/>
                      </a:lnTo>
                      <a:lnTo>
                        <a:pt x="382" y="6"/>
                      </a:lnTo>
                      <a:lnTo>
                        <a:pt x="393" y="8"/>
                      </a:lnTo>
                      <a:lnTo>
                        <a:pt x="408" y="6"/>
                      </a:lnTo>
                      <a:lnTo>
                        <a:pt x="424" y="6"/>
                      </a:lnTo>
                      <a:lnTo>
                        <a:pt x="439" y="6"/>
                      </a:lnTo>
                      <a:lnTo>
                        <a:pt x="454" y="6"/>
                      </a:lnTo>
                      <a:lnTo>
                        <a:pt x="469" y="4"/>
                      </a:lnTo>
                      <a:lnTo>
                        <a:pt x="485" y="4"/>
                      </a:lnTo>
                      <a:lnTo>
                        <a:pt x="498" y="2"/>
                      </a:lnTo>
                      <a:lnTo>
                        <a:pt x="515" y="2"/>
                      </a:lnTo>
                      <a:lnTo>
                        <a:pt x="528" y="0"/>
                      </a:lnTo>
                      <a:lnTo>
                        <a:pt x="545" y="0"/>
                      </a:lnTo>
                      <a:lnTo>
                        <a:pt x="559" y="0"/>
                      </a:lnTo>
                      <a:lnTo>
                        <a:pt x="576" y="0"/>
                      </a:lnTo>
                      <a:lnTo>
                        <a:pt x="591" y="0"/>
                      </a:lnTo>
                      <a:lnTo>
                        <a:pt x="608" y="0"/>
                      </a:lnTo>
                      <a:lnTo>
                        <a:pt x="616" y="0"/>
                      </a:lnTo>
                      <a:lnTo>
                        <a:pt x="621" y="0"/>
                      </a:lnTo>
                      <a:lnTo>
                        <a:pt x="631" y="0"/>
                      </a:lnTo>
                      <a:lnTo>
                        <a:pt x="640" y="0"/>
                      </a:lnTo>
                      <a:lnTo>
                        <a:pt x="650" y="0"/>
                      </a:lnTo>
                      <a:lnTo>
                        <a:pt x="660" y="0"/>
                      </a:lnTo>
                      <a:lnTo>
                        <a:pt x="671" y="0"/>
                      </a:lnTo>
                      <a:lnTo>
                        <a:pt x="680" y="0"/>
                      </a:lnTo>
                      <a:lnTo>
                        <a:pt x="690" y="0"/>
                      </a:lnTo>
                      <a:lnTo>
                        <a:pt x="701" y="0"/>
                      </a:lnTo>
                      <a:lnTo>
                        <a:pt x="711" y="0"/>
                      </a:lnTo>
                      <a:lnTo>
                        <a:pt x="722" y="0"/>
                      </a:lnTo>
                      <a:lnTo>
                        <a:pt x="732" y="0"/>
                      </a:lnTo>
                      <a:lnTo>
                        <a:pt x="741" y="0"/>
                      </a:lnTo>
                      <a:lnTo>
                        <a:pt x="753" y="0"/>
                      </a:lnTo>
                      <a:lnTo>
                        <a:pt x="762" y="0"/>
                      </a:lnTo>
                      <a:lnTo>
                        <a:pt x="772" y="0"/>
                      </a:lnTo>
                      <a:lnTo>
                        <a:pt x="783" y="0"/>
                      </a:lnTo>
                      <a:lnTo>
                        <a:pt x="793" y="0"/>
                      </a:lnTo>
                      <a:lnTo>
                        <a:pt x="804" y="2"/>
                      </a:lnTo>
                      <a:lnTo>
                        <a:pt x="814" y="2"/>
                      </a:lnTo>
                      <a:lnTo>
                        <a:pt x="825" y="2"/>
                      </a:lnTo>
                      <a:lnTo>
                        <a:pt x="834" y="2"/>
                      </a:lnTo>
                      <a:lnTo>
                        <a:pt x="846" y="2"/>
                      </a:lnTo>
                      <a:lnTo>
                        <a:pt x="853" y="2"/>
                      </a:lnTo>
                      <a:lnTo>
                        <a:pt x="865" y="2"/>
                      </a:lnTo>
                      <a:lnTo>
                        <a:pt x="876" y="2"/>
                      </a:lnTo>
                      <a:lnTo>
                        <a:pt x="886" y="4"/>
                      </a:lnTo>
                      <a:lnTo>
                        <a:pt x="895" y="4"/>
                      </a:lnTo>
                      <a:lnTo>
                        <a:pt x="905" y="4"/>
                      </a:lnTo>
                      <a:lnTo>
                        <a:pt x="916" y="4"/>
                      </a:lnTo>
                      <a:lnTo>
                        <a:pt x="928" y="6"/>
                      </a:lnTo>
                      <a:lnTo>
                        <a:pt x="935" y="6"/>
                      </a:lnTo>
                      <a:lnTo>
                        <a:pt x="949" y="6"/>
                      </a:lnTo>
                      <a:lnTo>
                        <a:pt x="956" y="6"/>
                      </a:lnTo>
                      <a:lnTo>
                        <a:pt x="969" y="8"/>
                      </a:lnTo>
                      <a:lnTo>
                        <a:pt x="975" y="8"/>
                      </a:lnTo>
                      <a:lnTo>
                        <a:pt x="983" y="13"/>
                      </a:lnTo>
                      <a:lnTo>
                        <a:pt x="987" y="23"/>
                      </a:lnTo>
                      <a:lnTo>
                        <a:pt x="992" y="34"/>
                      </a:lnTo>
                      <a:lnTo>
                        <a:pt x="992" y="40"/>
                      </a:lnTo>
                      <a:lnTo>
                        <a:pt x="994" y="47"/>
                      </a:lnTo>
                      <a:lnTo>
                        <a:pt x="996" y="55"/>
                      </a:lnTo>
                      <a:lnTo>
                        <a:pt x="998" y="65"/>
                      </a:lnTo>
                      <a:lnTo>
                        <a:pt x="998" y="72"/>
                      </a:lnTo>
                      <a:lnTo>
                        <a:pt x="1000" y="80"/>
                      </a:lnTo>
                      <a:lnTo>
                        <a:pt x="1000" y="89"/>
                      </a:lnTo>
                      <a:lnTo>
                        <a:pt x="1002" y="101"/>
                      </a:lnTo>
                      <a:lnTo>
                        <a:pt x="1002" y="110"/>
                      </a:lnTo>
                      <a:lnTo>
                        <a:pt x="1002" y="118"/>
                      </a:lnTo>
                      <a:lnTo>
                        <a:pt x="1002" y="127"/>
                      </a:lnTo>
                      <a:lnTo>
                        <a:pt x="1002" y="137"/>
                      </a:lnTo>
                      <a:lnTo>
                        <a:pt x="1000" y="146"/>
                      </a:lnTo>
                      <a:lnTo>
                        <a:pt x="1000" y="154"/>
                      </a:lnTo>
                      <a:lnTo>
                        <a:pt x="1000" y="163"/>
                      </a:lnTo>
                      <a:lnTo>
                        <a:pt x="1000" y="173"/>
                      </a:lnTo>
                      <a:lnTo>
                        <a:pt x="1000" y="188"/>
                      </a:lnTo>
                      <a:lnTo>
                        <a:pt x="998" y="201"/>
                      </a:lnTo>
                      <a:lnTo>
                        <a:pt x="996" y="213"/>
                      </a:lnTo>
                      <a:lnTo>
                        <a:pt x="996" y="222"/>
                      </a:lnTo>
                      <a:lnTo>
                        <a:pt x="990" y="234"/>
                      </a:lnTo>
                      <a:lnTo>
                        <a:pt x="983" y="241"/>
                      </a:lnTo>
                      <a:lnTo>
                        <a:pt x="971" y="241"/>
                      </a:lnTo>
                      <a:lnTo>
                        <a:pt x="960" y="241"/>
                      </a:lnTo>
                      <a:lnTo>
                        <a:pt x="952" y="237"/>
                      </a:lnTo>
                      <a:lnTo>
                        <a:pt x="943" y="236"/>
                      </a:lnTo>
                      <a:lnTo>
                        <a:pt x="930" y="234"/>
                      </a:lnTo>
                      <a:lnTo>
                        <a:pt x="914" y="234"/>
                      </a:lnTo>
                      <a:lnTo>
                        <a:pt x="905" y="232"/>
                      </a:lnTo>
                      <a:lnTo>
                        <a:pt x="897" y="232"/>
                      </a:lnTo>
                      <a:lnTo>
                        <a:pt x="888" y="230"/>
                      </a:lnTo>
                      <a:lnTo>
                        <a:pt x="878" y="230"/>
                      </a:lnTo>
                      <a:lnTo>
                        <a:pt x="869" y="228"/>
                      </a:lnTo>
                      <a:lnTo>
                        <a:pt x="859" y="228"/>
                      </a:lnTo>
                      <a:lnTo>
                        <a:pt x="850" y="228"/>
                      </a:lnTo>
                      <a:lnTo>
                        <a:pt x="840" y="228"/>
                      </a:lnTo>
                      <a:lnTo>
                        <a:pt x="831" y="226"/>
                      </a:lnTo>
                      <a:lnTo>
                        <a:pt x="819" y="226"/>
                      </a:lnTo>
                      <a:lnTo>
                        <a:pt x="812" y="226"/>
                      </a:lnTo>
                      <a:lnTo>
                        <a:pt x="802" y="226"/>
                      </a:lnTo>
                      <a:lnTo>
                        <a:pt x="793" y="226"/>
                      </a:lnTo>
                      <a:lnTo>
                        <a:pt x="783" y="226"/>
                      </a:lnTo>
                      <a:lnTo>
                        <a:pt x="776" y="226"/>
                      </a:lnTo>
                      <a:lnTo>
                        <a:pt x="768" y="226"/>
                      </a:lnTo>
                      <a:lnTo>
                        <a:pt x="753" y="226"/>
                      </a:lnTo>
                      <a:lnTo>
                        <a:pt x="741" y="226"/>
                      </a:lnTo>
                      <a:lnTo>
                        <a:pt x="732" y="226"/>
                      </a:lnTo>
                      <a:lnTo>
                        <a:pt x="728" y="230"/>
                      </a:lnTo>
                      <a:lnTo>
                        <a:pt x="717" y="236"/>
                      </a:lnTo>
                      <a:lnTo>
                        <a:pt x="703" y="241"/>
                      </a:lnTo>
                      <a:lnTo>
                        <a:pt x="690" y="241"/>
                      </a:lnTo>
                      <a:lnTo>
                        <a:pt x="679" y="241"/>
                      </a:lnTo>
                      <a:lnTo>
                        <a:pt x="665" y="241"/>
                      </a:lnTo>
                      <a:lnTo>
                        <a:pt x="654" y="241"/>
                      </a:lnTo>
                      <a:lnTo>
                        <a:pt x="640" y="241"/>
                      </a:lnTo>
                      <a:lnTo>
                        <a:pt x="629" y="241"/>
                      </a:lnTo>
                      <a:lnTo>
                        <a:pt x="616" y="241"/>
                      </a:lnTo>
                      <a:lnTo>
                        <a:pt x="604" y="241"/>
                      </a:lnTo>
                      <a:lnTo>
                        <a:pt x="591" y="241"/>
                      </a:lnTo>
                      <a:lnTo>
                        <a:pt x="578" y="241"/>
                      </a:lnTo>
                      <a:lnTo>
                        <a:pt x="566" y="241"/>
                      </a:lnTo>
                      <a:lnTo>
                        <a:pt x="555" y="241"/>
                      </a:lnTo>
                      <a:lnTo>
                        <a:pt x="542" y="241"/>
                      </a:lnTo>
                      <a:lnTo>
                        <a:pt x="530" y="241"/>
                      </a:lnTo>
                      <a:lnTo>
                        <a:pt x="517" y="241"/>
                      </a:lnTo>
                      <a:lnTo>
                        <a:pt x="505" y="241"/>
                      </a:lnTo>
                      <a:lnTo>
                        <a:pt x="492" y="241"/>
                      </a:lnTo>
                      <a:lnTo>
                        <a:pt x="481" y="241"/>
                      </a:lnTo>
                      <a:lnTo>
                        <a:pt x="469" y="241"/>
                      </a:lnTo>
                      <a:lnTo>
                        <a:pt x="456" y="241"/>
                      </a:lnTo>
                      <a:lnTo>
                        <a:pt x="443" y="241"/>
                      </a:lnTo>
                      <a:lnTo>
                        <a:pt x="431" y="241"/>
                      </a:lnTo>
                      <a:lnTo>
                        <a:pt x="418" y="241"/>
                      </a:lnTo>
                      <a:lnTo>
                        <a:pt x="408" y="241"/>
                      </a:lnTo>
                      <a:lnTo>
                        <a:pt x="395" y="241"/>
                      </a:lnTo>
                      <a:lnTo>
                        <a:pt x="382" y="241"/>
                      </a:lnTo>
                      <a:lnTo>
                        <a:pt x="370" y="241"/>
                      </a:lnTo>
                      <a:lnTo>
                        <a:pt x="359" y="241"/>
                      </a:lnTo>
                      <a:lnTo>
                        <a:pt x="346" y="241"/>
                      </a:lnTo>
                      <a:lnTo>
                        <a:pt x="332" y="241"/>
                      </a:lnTo>
                      <a:lnTo>
                        <a:pt x="321" y="241"/>
                      </a:lnTo>
                      <a:lnTo>
                        <a:pt x="310" y="241"/>
                      </a:lnTo>
                      <a:lnTo>
                        <a:pt x="302" y="239"/>
                      </a:lnTo>
                      <a:lnTo>
                        <a:pt x="294" y="239"/>
                      </a:lnTo>
                      <a:lnTo>
                        <a:pt x="285" y="239"/>
                      </a:lnTo>
                      <a:lnTo>
                        <a:pt x="277" y="239"/>
                      </a:lnTo>
                      <a:lnTo>
                        <a:pt x="260" y="241"/>
                      </a:lnTo>
                      <a:lnTo>
                        <a:pt x="245" y="241"/>
                      </a:lnTo>
                      <a:lnTo>
                        <a:pt x="235" y="241"/>
                      </a:lnTo>
                      <a:lnTo>
                        <a:pt x="228" y="243"/>
                      </a:lnTo>
                      <a:lnTo>
                        <a:pt x="220" y="245"/>
                      </a:lnTo>
                      <a:lnTo>
                        <a:pt x="213" y="247"/>
                      </a:lnTo>
                      <a:lnTo>
                        <a:pt x="203" y="247"/>
                      </a:lnTo>
                      <a:lnTo>
                        <a:pt x="194" y="249"/>
                      </a:lnTo>
                      <a:lnTo>
                        <a:pt x="186" y="249"/>
                      </a:lnTo>
                      <a:lnTo>
                        <a:pt x="178" y="251"/>
                      </a:lnTo>
                      <a:lnTo>
                        <a:pt x="171" y="251"/>
                      </a:lnTo>
                      <a:lnTo>
                        <a:pt x="161" y="253"/>
                      </a:lnTo>
                      <a:lnTo>
                        <a:pt x="154" y="253"/>
                      </a:lnTo>
                      <a:lnTo>
                        <a:pt x="146" y="255"/>
                      </a:lnTo>
                      <a:lnTo>
                        <a:pt x="137" y="255"/>
                      </a:lnTo>
                      <a:lnTo>
                        <a:pt x="127" y="256"/>
                      </a:lnTo>
                      <a:lnTo>
                        <a:pt x="119" y="256"/>
                      </a:lnTo>
                      <a:lnTo>
                        <a:pt x="114" y="258"/>
                      </a:lnTo>
                      <a:lnTo>
                        <a:pt x="104" y="258"/>
                      </a:lnTo>
                      <a:lnTo>
                        <a:pt x="97" y="260"/>
                      </a:lnTo>
                      <a:lnTo>
                        <a:pt x="87" y="260"/>
                      </a:lnTo>
                      <a:lnTo>
                        <a:pt x="79" y="262"/>
                      </a:lnTo>
                      <a:lnTo>
                        <a:pt x="62" y="262"/>
                      </a:lnTo>
                      <a:lnTo>
                        <a:pt x="47" y="264"/>
                      </a:lnTo>
                      <a:lnTo>
                        <a:pt x="40" y="260"/>
                      </a:lnTo>
                      <a:lnTo>
                        <a:pt x="32" y="255"/>
                      </a:lnTo>
                      <a:lnTo>
                        <a:pt x="28" y="245"/>
                      </a:lnTo>
                      <a:lnTo>
                        <a:pt x="24" y="234"/>
                      </a:lnTo>
                      <a:lnTo>
                        <a:pt x="19" y="220"/>
                      </a:lnTo>
                      <a:lnTo>
                        <a:pt x="19" y="205"/>
                      </a:lnTo>
                      <a:lnTo>
                        <a:pt x="17" y="196"/>
                      </a:lnTo>
                      <a:lnTo>
                        <a:pt x="15" y="188"/>
                      </a:lnTo>
                      <a:lnTo>
                        <a:pt x="15" y="179"/>
                      </a:lnTo>
                      <a:lnTo>
                        <a:pt x="15" y="171"/>
                      </a:lnTo>
                      <a:lnTo>
                        <a:pt x="13" y="161"/>
                      </a:lnTo>
                      <a:lnTo>
                        <a:pt x="11" y="152"/>
                      </a:lnTo>
                      <a:lnTo>
                        <a:pt x="11" y="142"/>
                      </a:lnTo>
                      <a:lnTo>
                        <a:pt x="11" y="133"/>
                      </a:lnTo>
                      <a:lnTo>
                        <a:pt x="11" y="123"/>
                      </a:lnTo>
                      <a:lnTo>
                        <a:pt x="11" y="116"/>
                      </a:lnTo>
                      <a:lnTo>
                        <a:pt x="11" y="108"/>
                      </a:lnTo>
                      <a:lnTo>
                        <a:pt x="11" y="101"/>
                      </a:lnTo>
                      <a:lnTo>
                        <a:pt x="11" y="85"/>
                      </a:lnTo>
                      <a:lnTo>
                        <a:pt x="13" y="74"/>
                      </a:lnTo>
                      <a:lnTo>
                        <a:pt x="15" y="63"/>
                      </a:lnTo>
                      <a:lnTo>
                        <a:pt x="19" y="57"/>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8" name="Freeform 42"/>
                <p:cNvSpPr>
                  <a:spLocks/>
                </p:cNvSpPr>
                <p:nvPr/>
              </p:nvSpPr>
              <p:spPr bwMode="auto">
                <a:xfrm>
                  <a:off x="3914" y="2590"/>
                  <a:ext cx="35" cy="147"/>
                </a:xfrm>
                <a:custGeom>
                  <a:avLst/>
                  <a:gdLst>
                    <a:gd name="T0" fmla="*/ 0 w 71"/>
                    <a:gd name="T1" fmla="*/ 0 h 295"/>
                    <a:gd name="T2" fmla="*/ 0 w 71"/>
                    <a:gd name="T3" fmla="*/ 0 h 295"/>
                    <a:gd name="T4" fmla="*/ 0 w 71"/>
                    <a:gd name="T5" fmla="*/ 0 h 295"/>
                    <a:gd name="T6" fmla="*/ 0 w 71"/>
                    <a:gd name="T7" fmla="*/ 0 h 295"/>
                    <a:gd name="T8" fmla="*/ 0 w 71"/>
                    <a:gd name="T9" fmla="*/ 0 h 295"/>
                    <a:gd name="T10" fmla="*/ 0 w 71"/>
                    <a:gd name="T11" fmla="*/ 0 h 295"/>
                    <a:gd name="T12" fmla="*/ 0 w 71"/>
                    <a:gd name="T13" fmla="*/ 0 h 295"/>
                    <a:gd name="T14" fmla="*/ 0 w 71"/>
                    <a:gd name="T15" fmla="*/ 0 h 295"/>
                    <a:gd name="T16" fmla="*/ 0 w 71"/>
                    <a:gd name="T17" fmla="*/ 0 h 295"/>
                    <a:gd name="T18" fmla="*/ 0 w 71"/>
                    <a:gd name="T19" fmla="*/ 0 h 295"/>
                    <a:gd name="T20" fmla="*/ 0 w 71"/>
                    <a:gd name="T21" fmla="*/ 0 h 295"/>
                    <a:gd name="T22" fmla="*/ 0 w 71"/>
                    <a:gd name="T23" fmla="*/ 0 h 295"/>
                    <a:gd name="T24" fmla="*/ 0 w 71"/>
                    <a:gd name="T25" fmla="*/ 0 h 295"/>
                    <a:gd name="T26" fmla="*/ 0 w 71"/>
                    <a:gd name="T27" fmla="*/ 0 h 295"/>
                    <a:gd name="T28" fmla="*/ 0 w 71"/>
                    <a:gd name="T29" fmla="*/ 0 h 295"/>
                    <a:gd name="T30" fmla="*/ 0 w 71"/>
                    <a:gd name="T31" fmla="*/ 0 h 295"/>
                    <a:gd name="T32" fmla="*/ 0 w 71"/>
                    <a:gd name="T33" fmla="*/ 0 h 295"/>
                    <a:gd name="T34" fmla="*/ 0 w 71"/>
                    <a:gd name="T35" fmla="*/ 0 h 295"/>
                    <a:gd name="T36" fmla="*/ 0 w 71"/>
                    <a:gd name="T37" fmla="*/ 0 h 295"/>
                    <a:gd name="T38" fmla="*/ 0 w 71"/>
                    <a:gd name="T39" fmla="*/ 0 h 295"/>
                    <a:gd name="T40" fmla="*/ 0 w 71"/>
                    <a:gd name="T41" fmla="*/ 0 h 295"/>
                    <a:gd name="T42" fmla="*/ 0 w 71"/>
                    <a:gd name="T43" fmla="*/ 0 h 295"/>
                    <a:gd name="T44" fmla="*/ 0 w 71"/>
                    <a:gd name="T45" fmla="*/ 0 h 295"/>
                    <a:gd name="T46" fmla="*/ 0 w 71"/>
                    <a:gd name="T47" fmla="*/ 0 h 295"/>
                    <a:gd name="T48" fmla="*/ 0 w 71"/>
                    <a:gd name="T49" fmla="*/ 0 h 295"/>
                    <a:gd name="T50" fmla="*/ 0 w 71"/>
                    <a:gd name="T51" fmla="*/ 0 h 295"/>
                    <a:gd name="T52" fmla="*/ 0 w 71"/>
                    <a:gd name="T53" fmla="*/ 0 h 295"/>
                    <a:gd name="T54" fmla="*/ 0 w 71"/>
                    <a:gd name="T55" fmla="*/ 0 h 295"/>
                    <a:gd name="T56" fmla="*/ 0 w 71"/>
                    <a:gd name="T57" fmla="*/ 0 h 295"/>
                    <a:gd name="T58" fmla="*/ 0 w 71"/>
                    <a:gd name="T59" fmla="*/ 0 h 295"/>
                    <a:gd name="T60" fmla="*/ 0 w 71"/>
                    <a:gd name="T61" fmla="*/ 0 h 295"/>
                    <a:gd name="T62" fmla="*/ 0 w 71"/>
                    <a:gd name="T63" fmla="*/ 0 h 295"/>
                    <a:gd name="T64" fmla="*/ 0 w 71"/>
                    <a:gd name="T65" fmla="*/ 0 h 295"/>
                    <a:gd name="T66" fmla="*/ 0 w 71"/>
                    <a:gd name="T67" fmla="*/ 0 h 295"/>
                    <a:gd name="T68" fmla="*/ 0 w 71"/>
                    <a:gd name="T69" fmla="*/ 0 h 295"/>
                    <a:gd name="T70" fmla="*/ 0 w 71"/>
                    <a:gd name="T71" fmla="*/ 0 h 295"/>
                    <a:gd name="T72" fmla="*/ 0 w 71"/>
                    <a:gd name="T73" fmla="*/ 0 h 295"/>
                    <a:gd name="T74" fmla="*/ 0 w 71"/>
                    <a:gd name="T75" fmla="*/ 0 h 295"/>
                    <a:gd name="T76" fmla="*/ 0 w 71"/>
                    <a:gd name="T77" fmla="*/ 0 h 295"/>
                    <a:gd name="T78" fmla="*/ 0 w 71"/>
                    <a:gd name="T79" fmla="*/ 0 h 295"/>
                    <a:gd name="T80" fmla="*/ 0 w 71"/>
                    <a:gd name="T81" fmla="*/ 0 h 295"/>
                    <a:gd name="T82" fmla="*/ 0 w 71"/>
                    <a:gd name="T83" fmla="*/ 0 h 295"/>
                    <a:gd name="T84" fmla="*/ 0 w 71"/>
                    <a:gd name="T85" fmla="*/ 0 h 295"/>
                    <a:gd name="T86" fmla="*/ 0 w 71"/>
                    <a:gd name="T87" fmla="*/ 0 h 295"/>
                    <a:gd name="T88" fmla="*/ 0 w 71"/>
                    <a:gd name="T89" fmla="*/ 0 h 295"/>
                    <a:gd name="T90" fmla="*/ 0 w 71"/>
                    <a:gd name="T91" fmla="*/ 0 h 295"/>
                    <a:gd name="T92" fmla="*/ 0 w 71"/>
                    <a:gd name="T93" fmla="*/ 0 h 295"/>
                    <a:gd name="T94" fmla="*/ 0 w 71"/>
                    <a:gd name="T95" fmla="*/ 0 h 295"/>
                    <a:gd name="T96" fmla="*/ 0 w 71"/>
                    <a:gd name="T97" fmla="*/ 0 h 295"/>
                    <a:gd name="T98" fmla="*/ 0 w 71"/>
                    <a:gd name="T99" fmla="*/ 0 h 295"/>
                    <a:gd name="T100" fmla="*/ 0 w 71"/>
                    <a:gd name="T101" fmla="*/ 0 h 295"/>
                    <a:gd name="T102" fmla="*/ 0 w 71"/>
                    <a:gd name="T103" fmla="*/ 0 h 295"/>
                    <a:gd name="T104" fmla="*/ 0 w 71"/>
                    <a:gd name="T105" fmla="*/ 0 h 295"/>
                    <a:gd name="T106" fmla="*/ 0 w 71"/>
                    <a:gd name="T107" fmla="*/ 0 h 2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
                    <a:gd name="T163" fmla="*/ 0 h 295"/>
                    <a:gd name="T164" fmla="*/ 71 w 71"/>
                    <a:gd name="T165" fmla="*/ 295 h 2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 h="295">
                      <a:moveTo>
                        <a:pt x="71" y="31"/>
                      </a:moveTo>
                      <a:lnTo>
                        <a:pt x="65" y="46"/>
                      </a:lnTo>
                      <a:lnTo>
                        <a:pt x="65" y="63"/>
                      </a:lnTo>
                      <a:lnTo>
                        <a:pt x="61" y="76"/>
                      </a:lnTo>
                      <a:lnTo>
                        <a:pt x="59" y="91"/>
                      </a:lnTo>
                      <a:lnTo>
                        <a:pt x="57" y="105"/>
                      </a:lnTo>
                      <a:lnTo>
                        <a:pt x="55" y="118"/>
                      </a:lnTo>
                      <a:lnTo>
                        <a:pt x="53" y="133"/>
                      </a:lnTo>
                      <a:lnTo>
                        <a:pt x="53" y="146"/>
                      </a:lnTo>
                      <a:lnTo>
                        <a:pt x="52" y="160"/>
                      </a:lnTo>
                      <a:lnTo>
                        <a:pt x="52" y="173"/>
                      </a:lnTo>
                      <a:lnTo>
                        <a:pt x="52" y="186"/>
                      </a:lnTo>
                      <a:lnTo>
                        <a:pt x="52" y="200"/>
                      </a:lnTo>
                      <a:lnTo>
                        <a:pt x="52" y="213"/>
                      </a:lnTo>
                      <a:lnTo>
                        <a:pt x="52" y="230"/>
                      </a:lnTo>
                      <a:lnTo>
                        <a:pt x="52" y="238"/>
                      </a:lnTo>
                      <a:lnTo>
                        <a:pt x="53" y="245"/>
                      </a:lnTo>
                      <a:lnTo>
                        <a:pt x="55" y="255"/>
                      </a:lnTo>
                      <a:lnTo>
                        <a:pt x="57" y="264"/>
                      </a:lnTo>
                      <a:lnTo>
                        <a:pt x="53" y="274"/>
                      </a:lnTo>
                      <a:lnTo>
                        <a:pt x="50" y="285"/>
                      </a:lnTo>
                      <a:lnTo>
                        <a:pt x="40" y="289"/>
                      </a:lnTo>
                      <a:lnTo>
                        <a:pt x="33" y="295"/>
                      </a:lnTo>
                      <a:lnTo>
                        <a:pt x="21" y="293"/>
                      </a:lnTo>
                      <a:lnTo>
                        <a:pt x="14" y="287"/>
                      </a:lnTo>
                      <a:lnTo>
                        <a:pt x="6" y="279"/>
                      </a:lnTo>
                      <a:lnTo>
                        <a:pt x="4" y="270"/>
                      </a:lnTo>
                      <a:lnTo>
                        <a:pt x="2" y="260"/>
                      </a:lnTo>
                      <a:lnTo>
                        <a:pt x="0" y="251"/>
                      </a:lnTo>
                      <a:lnTo>
                        <a:pt x="0" y="243"/>
                      </a:lnTo>
                      <a:lnTo>
                        <a:pt x="0" y="234"/>
                      </a:lnTo>
                      <a:lnTo>
                        <a:pt x="0" y="217"/>
                      </a:lnTo>
                      <a:lnTo>
                        <a:pt x="0" y="203"/>
                      </a:lnTo>
                      <a:lnTo>
                        <a:pt x="0" y="188"/>
                      </a:lnTo>
                      <a:lnTo>
                        <a:pt x="0" y="173"/>
                      </a:lnTo>
                      <a:lnTo>
                        <a:pt x="0" y="160"/>
                      </a:lnTo>
                      <a:lnTo>
                        <a:pt x="0" y="146"/>
                      </a:lnTo>
                      <a:lnTo>
                        <a:pt x="0" y="131"/>
                      </a:lnTo>
                      <a:lnTo>
                        <a:pt x="2" y="116"/>
                      </a:lnTo>
                      <a:lnTo>
                        <a:pt x="4" y="101"/>
                      </a:lnTo>
                      <a:lnTo>
                        <a:pt x="6" y="88"/>
                      </a:lnTo>
                      <a:lnTo>
                        <a:pt x="8" y="70"/>
                      </a:lnTo>
                      <a:lnTo>
                        <a:pt x="12" y="55"/>
                      </a:lnTo>
                      <a:lnTo>
                        <a:pt x="14" y="38"/>
                      </a:lnTo>
                      <a:lnTo>
                        <a:pt x="17" y="23"/>
                      </a:lnTo>
                      <a:lnTo>
                        <a:pt x="19" y="11"/>
                      </a:lnTo>
                      <a:lnTo>
                        <a:pt x="27" y="4"/>
                      </a:lnTo>
                      <a:lnTo>
                        <a:pt x="36" y="0"/>
                      </a:lnTo>
                      <a:lnTo>
                        <a:pt x="46" y="2"/>
                      </a:lnTo>
                      <a:lnTo>
                        <a:pt x="55" y="2"/>
                      </a:lnTo>
                      <a:lnTo>
                        <a:pt x="65" y="10"/>
                      </a:lnTo>
                      <a:lnTo>
                        <a:pt x="69" y="17"/>
                      </a:lnTo>
                      <a:lnTo>
                        <a:pt x="71"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9" name="Freeform 43"/>
                <p:cNvSpPr>
                  <a:spLocks/>
                </p:cNvSpPr>
                <p:nvPr/>
              </p:nvSpPr>
              <p:spPr bwMode="auto">
                <a:xfrm>
                  <a:off x="2989" y="2577"/>
                  <a:ext cx="699" cy="38"/>
                </a:xfrm>
                <a:custGeom>
                  <a:avLst/>
                  <a:gdLst>
                    <a:gd name="T0" fmla="*/ 1 w 1397"/>
                    <a:gd name="T1" fmla="*/ 0 h 77"/>
                    <a:gd name="T2" fmla="*/ 1 w 1397"/>
                    <a:gd name="T3" fmla="*/ 0 h 77"/>
                    <a:gd name="T4" fmla="*/ 1 w 1397"/>
                    <a:gd name="T5" fmla="*/ 0 h 77"/>
                    <a:gd name="T6" fmla="*/ 1 w 1397"/>
                    <a:gd name="T7" fmla="*/ 0 h 77"/>
                    <a:gd name="T8" fmla="*/ 1 w 1397"/>
                    <a:gd name="T9" fmla="*/ 0 h 77"/>
                    <a:gd name="T10" fmla="*/ 1 w 1397"/>
                    <a:gd name="T11" fmla="*/ 0 h 77"/>
                    <a:gd name="T12" fmla="*/ 1 w 1397"/>
                    <a:gd name="T13" fmla="*/ 0 h 77"/>
                    <a:gd name="T14" fmla="*/ 1 w 1397"/>
                    <a:gd name="T15" fmla="*/ 0 h 77"/>
                    <a:gd name="T16" fmla="*/ 1 w 1397"/>
                    <a:gd name="T17" fmla="*/ 0 h 77"/>
                    <a:gd name="T18" fmla="*/ 1 w 1397"/>
                    <a:gd name="T19" fmla="*/ 0 h 77"/>
                    <a:gd name="T20" fmla="*/ 1 w 1397"/>
                    <a:gd name="T21" fmla="*/ 0 h 77"/>
                    <a:gd name="T22" fmla="*/ 1 w 1397"/>
                    <a:gd name="T23" fmla="*/ 0 h 77"/>
                    <a:gd name="T24" fmla="*/ 1 w 1397"/>
                    <a:gd name="T25" fmla="*/ 0 h 77"/>
                    <a:gd name="T26" fmla="*/ 1 w 1397"/>
                    <a:gd name="T27" fmla="*/ 0 h 77"/>
                    <a:gd name="T28" fmla="*/ 1 w 1397"/>
                    <a:gd name="T29" fmla="*/ 0 h 77"/>
                    <a:gd name="T30" fmla="*/ 1 w 1397"/>
                    <a:gd name="T31" fmla="*/ 0 h 77"/>
                    <a:gd name="T32" fmla="*/ 1 w 1397"/>
                    <a:gd name="T33" fmla="*/ 0 h 77"/>
                    <a:gd name="T34" fmla="*/ 1 w 1397"/>
                    <a:gd name="T35" fmla="*/ 0 h 77"/>
                    <a:gd name="T36" fmla="*/ 1 w 1397"/>
                    <a:gd name="T37" fmla="*/ 0 h 77"/>
                    <a:gd name="T38" fmla="*/ 1 w 1397"/>
                    <a:gd name="T39" fmla="*/ 0 h 77"/>
                    <a:gd name="T40" fmla="*/ 1 w 1397"/>
                    <a:gd name="T41" fmla="*/ 0 h 77"/>
                    <a:gd name="T42" fmla="*/ 1 w 1397"/>
                    <a:gd name="T43" fmla="*/ 0 h 77"/>
                    <a:gd name="T44" fmla="*/ 1 w 1397"/>
                    <a:gd name="T45" fmla="*/ 0 h 77"/>
                    <a:gd name="T46" fmla="*/ 1 w 1397"/>
                    <a:gd name="T47" fmla="*/ 0 h 77"/>
                    <a:gd name="T48" fmla="*/ 1 w 1397"/>
                    <a:gd name="T49" fmla="*/ 0 h 77"/>
                    <a:gd name="T50" fmla="*/ 1 w 1397"/>
                    <a:gd name="T51" fmla="*/ 0 h 77"/>
                    <a:gd name="T52" fmla="*/ 1 w 1397"/>
                    <a:gd name="T53" fmla="*/ 0 h 77"/>
                    <a:gd name="T54" fmla="*/ 1 w 1397"/>
                    <a:gd name="T55" fmla="*/ 0 h 77"/>
                    <a:gd name="T56" fmla="*/ 1 w 1397"/>
                    <a:gd name="T57" fmla="*/ 0 h 77"/>
                    <a:gd name="T58" fmla="*/ 1 w 1397"/>
                    <a:gd name="T59" fmla="*/ 0 h 77"/>
                    <a:gd name="T60" fmla="*/ 1 w 1397"/>
                    <a:gd name="T61" fmla="*/ 0 h 77"/>
                    <a:gd name="T62" fmla="*/ 1 w 1397"/>
                    <a:gd name="T63" fmla="*/ 0 h 77"/>
                    <a:gd name="T64" fmla="*/ 1 w 1397"/>
                    <a:gd name="T65" fmla="*/ 0 h 77"/>
                    <a:gd name="T66" fmla="*/ 1 w 1397"/>
                    <a:gd name="T67" fmla="*/ 0 h 77"/>
                    <a:gd name="T68" fmla="*/ 1 w 1397"/>
                    <a:gd name="T69" fmla="*/ 0 h 77"/>
                    <a:gd name="T70" fmla="*/ 1 w 1397"/>
                    <a:gd name="T71" fmla="*/ 0 h 77"/>
                    <a:gd name="T72" fmla="*/ 1 w 1397"/>
                    <a:gd name="T73" fmla="*/ 0 h 77"/>
                    <a:gd name="T74" fmla="*/ 1 w 1397"/>
                    <a:gd name="T75" fmla="*/ 0 h 77"/>
                    <a:gd name="T76" fmla="*/ 1 w 1397"/>
                    <a:gd name="T77" fmla="*/ 0 h 77"/>
                    <a:gd name="T78" fmla="*/ 1 w 1397"/>
                    <a:gd name="T79" fmla="*/ 0 h 77"/>
                    <a:gd name="T80" fmla="*/ 1 w 1397"/>
                    <a:gd name="T81" fmla="*/ 0 h 77"/>
                    <a:gd name="T82" fmla="*/ 1 w 1397"/>
                    <a:gd name="T83" fmla="*/ 0 h 77"/>
                    <a:gd name="T84" fmla="*/ 1 w 1397"/>
                    <a:gd name="T85" fmla="*/ 0 h 77"/>
                    <a:gd name="T86" fmla="*/ 1 w 1397"/>
                    <a:gd name="T87" fmla="*/ 0 h 77"/>
                    <a:gd name="T88" fmla="*/ 1 w 1397"/>
                    <a:gd name="T89" fmla="*/ 0 h 77"/>
                    <a:gd name="T90" fmla="*/ 1 w 1397"/>
                    <a:gd name="T91" fmla="*/ 0 h 77"/>
                    <a:gd name="T92" fmla="*/ 1 w 1397"/>
                    <a:gd name="T93" fmla="*/ 0 h 77"/>
                    <a:gd name="T94" fmla="*/ 1 w 1397"/>
                    <a:gd name="T95" fmla="*/ 0 h 77"/>
                    <a:gd name="T96" fmla="*/ 1 w 1397"/>
                    <a:gd name="T97" fmla="*/ 0 h 77"/>
                    <a:gd name="T98" fmla="*/ 1 w 1397"/>
                    <a:gd name="T99" fmla="*/ 0 h 77"/>
                    <a:gd name="T100" fmla="*/ 0 w 1397"/>
                    <a:gd name="T101" fmla="*/ 0 h 77"/>
                    <a:gd name="T102" fmla="*/ 1 w 1397"/>
                    <a:gd name="T103" fmla="*/ 0 h 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97"/>
                    <a:gd name="T157" fmla="*/ 0 h 77"/>
                    <a:gd name="T158" fmla="*/ 1397 w 1397"/>
                    <a:gd name="T159" fmla="*/ 77 h 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97" h="77">
                      <a:moveTo>
                        <a:pt x="26" y="8"/>
                      </a:moveTo>
                      <a:lnTo>
                        <a:pt x="38" y="8"/>
                      </a:lnTo>
                      <a:lnTo>
                        <a:pt x="51" y="8"/>
                      </a:lnTo>
                      <a:lnTo>
                        <a:pt x="62" y="8"/>
                      </a:lnTo>
                      <a:lnTo>
                        <a:pt x="76" y="8"/>
                      </a:lnTo>
                      <a:lnTo>
                        <a:pt x="87" y="8"/>
                      </a:lnTo>
                      <a:lnTo>
                        <a:pt x="100" y="8"/>
                      </a:lnTo>
                      <a:lnTo>
                        <a:pt x="114" y="8"/>
                      </a:lnTo>
                      <a:lnTo>
                        <a:pt x="127" y="8"/>
                      </a:lnTo>
                      <a:lnTo>
                        <a:pt x="139" y="8"/>
                      </a:lnTo>
                      <a:lnTo>
                        <a:pt x="152" y="8"/>
                      </a:lnTo>
                      <a:lnTo>
                        <a:pt x="163" y="8"/>
                      </a:lnTo>
                      <a:lnTo>
                        <a:pt x="177" y="8"/>
                      </a:lnTo>
                      <a:lnTo>
                        <a:pt x="188" y="8"/>
                      </a:lnTo>
                      <a:lnTo>
                        <a:pt x="201" y="8"/>
                      </a:lnTo>
                      <a:lnTo>
                        <a:pt x="215" y="8"/>
                      </a:lnTo>
                      <a:lnTo>
                        <a:pt x="228" y="10"/>
                      </a:lnTo>
                      <a:lnTo>
                        <a:pt x="239" y="10"/>
                      </a:lnTo>
                      <a:lnTo>
                        <a:pt x="253" y="10"/>
                      </a:lnTo>
                      <a:lnTo>
                        <a:pt x="264" y="10"/>
                      </a:lnTo>
                      <a:lnTo>
                        <a:pt x="277" y="10"/>
                      </a:lnTo>
                      <a:lnTo>
                        <a:pt x="291" y="10"/>
                      </a:lnTo>
                      <a:lnTo>
                        <a:pt x="304" y="10"/>
                      </a:lnTo>
                      <a:lnTo>
                        <a:pt x="315" y="10"/>
                      </a:lnTo>
                      <a:lnTo>
                        <a:pt x="329" y="12"/>
                      </a:lnTo>
                      <a:lnTo>
                        <a:pt x="342" y="12"/>
                      </a:lnTo>
                      <a:lnTo>
                        <a:pt x="353" y="12"/>
                      </a:lnTo>
                      <a:lnTo>
                        <a:pt x="367" y="12"/>
                      </a:lnTo>
                      <a:lnTo>
                        <a:pt x="380" y="14"/>
                      </a:lnTo>
                      <a:lnTo>
                        <a:pt x="393" y="14"/>
                      </a:lnTo>
                      <a:lnTo>
                        <a:pt x="405" y="14"/>
                      </a:lnTo>
                      <a:lnTo>
                        <a:pt x="418" y="14"/>
                      </a:lnTo>
                      <a:lnTo>
                        <a:pt x="431" y="14"/>
                      </a:lnTo>
                      <a:lnTo>
                        <a:pt x="445" y="14"/>
                      </a:lnTo>
                      <a:lnTo>
                        <a:pt x="456" y="14"/>
                      </a:lnTo>
                      <a:lnTo>
                        <a:pt x="468" y="14"/>
                      </a:lnTo>
                      <a:lnTo>
                        <a:pt x="481" y="14"/>
                      </a:lnTo>
                      <a:lnTo>
                        <a:pt x="494" y="14"/>
                      </a:lnTo>
                      <a:lnTo>
                        <a:pt x="507" y="14"/>
                      </a:lnTo>
                      <a:lnTo>
                        <a:pt x="519" y="14"/>
                      </a:lnTo>
                      <a:lnTo>
                        <a:pt x="532" y="14"/>
                      </a:lnTo>
                      <a:lnTo>
                        <a:pt x="546" y="14"/>
                      </a:lnTo>
                      <a:lnTo>
                        <a:pt x="557" y="14"/>
                      </a:lnTo>
                      <a:lnTo>
                        <a:pt x="570" y="14"/>
                      </a:lnTo>
                      <a:lnTo>
                        <a:pt x="584" y="14"/>
                      </a:lnTo>
                      <a:lnTo>
                        <a:pt x="597" y="14"/>
                      </a:lnTo>
                      <a:lnTo>
                        <a:pt x="608" y="14"/>
                      </a:lnTo>
                      <a:lnTo>
                        <a:pt x="622" y="14"/>
                      </a:lnTo>
                      <a:lnTo>
                        <a:pt x="635" y="16"/>
                      </a:lnTo>
                      <a:lnTo>
                        <a:pt x="646" y="14"/>
                      </a:lnTo>
                      <a:lnTo>
                        <a:pt x="660" y="14"/>
                      </a:lnTo>
                      <a:lnTo>
                        <a:pt x="671" y="14"/>
                      </a:lnTo>
                      <a:lnTo>
                        <a:pt x="684" y="14"/>
                      </a:lnTo>
                      <a:lnTo>
                        <a:pt x="698" y="14"/>
                      </a:lnTo>
                      <a:lnTo>
                        <a:pt x="711" y="14"/>
                      </a:lnTo>
                      <a:lnTo>
                        <a:pt x="722" y="14"/>
                      </a:lnTo>
                      <a:lnTo>
                        <a:pt x="736" y="14"/>
                      </a:lnTo>
                      <a:lnTo>
                        <a:pt x="749" y="12"/>
                      </a:lnTo>
                      <a:lnTo>
                        <a:pt x="762" y="12"/>
                      </a:lnTo>
                      <a:lnTo>
                        <a:pt x="774" y="12"/>
                      </a:lnTo>
                      <a:lnTo>
                        <a:pt x="787" y="12"/>
                      </a:lnTo>
                      <a:lnTo>
                        <a:pt x="800" y="10"/>
                      </a:lnTo>
                      <a:lnTo>
                        <a:pt x="814" y="10"/>
                      </a:lnTo>
                      <a:lnTo>
                        <a:pt x="827" y="10"/>
                      </a:lnTo>
                      <a:lnTo>
                        <a:pt x="840" y="10"/>
                      </a:lnTo>
                      <a:lnTo>
                        <a:pt x="850" y="8"/>
                      </a:lnTo>
                      <a:lnTo>
                        <a:pt x="861" y="6"/>
                      </a:lnTo>
                      <a:lnTo>
                        <a:pt x="873" y="6"/>
                      </a:lnTo>
                      <a:lnTo>
                        <a:pt x="884" y="6"/>
                      </a:lnTo>
                      <a:lnTo>
                        <a:pt x="895" y="6"/>
                      </a:lnTo>
                      <a:lnTo>
                        <a:pt x="907" y="6"/>
                      </a:lnTo>
                      <a:lnTo>
                        <a:pt x="916" y="6"/>
                      </a:lnTo>
                      <a:lnTo>
                        <a:pt x="930" y="6"/>
                      </a:lnTo>
                      <a:lnTo>
                        <a:pt x="939" y="6"/>
                      </a:lnTo>
                      <a:lnTo>
                        <a:pt x="952" y="6"/>
                      </a:lnTo>
                      <a:lnTo>
                        <a:pt x="962" y="6"/>
                      </a:lnTo>
                      <a:lnTo>
                        <a:pt x="973" y="6"/>
                      </a:lnTo>
                      <a:lnTo>
                        <a:pt x="985" y="6"/>
                      </a:lnTo>
                      <a:lnTo>
                        <a:pt x="996" y="8"/>
                      </a:lnTo>
                      <a:lnTo>
                        <a:pt x="1008" y="8"/>
                      </a:lnTo>
                      <a:lnTo>
                        <a:pt x="1019" y="10"/>
                      </a:lnTo>
                      <a:lnTo>
                        <a:pt x="1030" y="10"/>
                      </a:lnTo>
                      <a:lnTo>
                        <a:pt x="1042" y="10"/>
                      </a:lnTo>
                      <a:lnTo>
                        <a:pt x="1053" y="10"/>
                      </a:lnTo>
                      <a:lnTo>
                        <a:pt x="1065" y="10"/>
                      </a:lnTo>
                      <a:lnTo>
                        <a:pt x="1076" y="10"/>
                      </a:lnTo>
                      <a:lnTo>
                        <a:pt x="1087" y="10"/>
                      </a:lnTo>
                      <a:lnTo>
                        <a:pt x="1099" y="10"/>
                      </a:lnTo>
                      <a:lnTo>
                        <a:pt x="1110" y="10"/>
                      </a:lnTo>
                      <a:lnTo>
                        <a:pt x="1120" y="8"/>
                      </a:lnTo>
                      <a:lnTo>
                        <a:pt x="1133" y="8"/>
                      </a:lnTo>
                      <a:lnTo>
                        <a:pt x="1143" y="8"/>
                      </a:lnTo>
                      <a:lnTo>
                        <a:pt x="1156" y="8"/>
                      </a:lnTo>
                      <a:lnTo>
                        <a:pt x="1165" y="6"/>
                      </a:lnTo>
                      <a:lnTo>
                        <a:pt x="1179" y="6"/>
                      </a:lnTo>
                      <a:lnTo>
                        <a:pt x="1188" y="6"/>
                      </a:lnTo>
                      <a:lnTo>
                        <a:pt x="1202" y="6"/>
                      </a:lnTo>
                      <a:lnTo>
                        <a:pt x="1211" y="4"/>
                      </a:lnTo>
                      <a:lnTo>
                        <a:pt x="1223" y="2"/>
                      </a:lnTo>
                      <a:lnTo>
                        <a:pt x="1232" y="2"/>
                      </a:lnTo>
                      <a:lnTo>
                        <a:pt x="1243" y="2"/>
                      </a:lnTo>
                      <a:lnTo>
                        <a:pt x="1251" y="0"/>
                      </a:lnTo>
                      <a:lnTo>
                        <a:pt x="1262" y="0"/>
                      </a:lnTo>
                      <a:lnTo>
                        <a:pt x="1272" y="0"/>
                      </a:lnTo>
                      <a:lnTo>
                        <a:pt x="1285" y="0"/>
                      </a:lnTo>
                      <a:lnTo>
                        <a:pt x="1295" y="0"/>
                      </a:lnTo>
                      <a:lnTo>
                        <a:pt x="1304" y="0"/>
                      </a:lnTo>
                      <a:lnTo>
                        <a:pt x="1316" y="0"/>
                      </a:lnTo>
                      <a:lnTo>
                        <a:pt x="1325" y="0"/>
                      </a:lnTo>
                      <a:lnTo>
                        <a:pt x="1337" y="0"/>
                      </a:lnTo>
                      <a:lnTo>
                        <a:pt x="1346" y="0"/>
                      </a:lnTo>
                      <a:lnTo>
                        <a:pt x="1358" y="0"/>
                      </a:lnTo>
                      <a:lnTo>
                        <a:pt x="1369" y="2"/>
                      </a:lnTo>
                      <a:lnTo>
                        <a:pt x="1380" y="4"/>
                      </a:lnTo>
                      <a:lnTo>
                        <a:pt x="1390" y="10"/>
                      </a:lnTo>
                      <a:lnTo>
                        <a:pt x="1394" y="18"/>
                      </a:lnTo>
                      <a:lnTo>
                        <a:pt x="1397" y="29"/>
                      </a:lnTo>
                      <a:lnTo>
                        <a:pt x="1394" y="37"/>
                      </a:lnTo>
                      <a:lnTo>
                        <a:pt x="1390" y="46"/>
                      </a:lnTo>
                      <a:lnTo>
                        <a:pt x="1380" y="52"/>
                      </a:lnTo>
                      <a:lnTo>
                        <a:pt x="1369" y="56"/>
                      </a:lnTo>
                      <a:lnTo>
                        <a:pt x="1350" y="56"/>
                      </a:lnTo>
                      <a:lnTo>
                        <a:pt x="1331" y="56"/>
                      </a:lnTo>
                      <a:lnTo>
                        <a:pt x="1312" y="56"/>
                      </a:lnTo>
                      <a:lnTo>
                        <a:pt x="1295" y="56"/>
                      </a:lnTo>
                      <a:lnTo>
                        <a:pt x="1274" y="56"/>
                      </a:lnTo>
                      <a:lnTo>
                        <a:pt x="1257" y="56"/>
                      </a:lnTo>
                      <a:lnTo>
                        <a:pt x="1238" y="56"/>
                      </a:lnTo>
                      <a:lnTo>
                        <a:pt x="1221" y="56"/>
                      </a:lnTo>
                      <a:lnTo>
                        <a:pt x="1200" y="56"/>
                      </a:lnTo>
                      <a:lnTo>
                        <a:pt x="1183" y="56"/>
                      </a:lnTo>
                      <a:lnTo>
                        <a:pt x="1164" y="56"/>
                      </a:lnTo>
                      <a:lnTo>
                        <a:pt x="1145" y="58"/>
                      </a:lnTo>
                      <a:lnTo>
                        <a:pt x="1126" y="58"/>
                      </a:lnTo>
                      <a:lnTo>
                        <a:pt x="1107" y="58"/>
                      </a:lnTo>
                      <a:lnTo>
                        <a:pt x="1089" y="58"/>
                      </a:lnTo>
                      <a:lnTo>
                        <a:pt x="1070" y="59"/>
                      </a:lnTo>
                      <a:lnTo>
                        <a:pt x="1051" y="59"/>
                      </a:lnTo>
                      <a:lnTo>
                        <a:pt x="1032" y="59"/>
                      </a:lnTo>
                      <a:lnTo>
                        <a:pt x="1013" y="59"/>
                      </a:lnTo>
                      <a:lnTo>
                        <a:pt x="996" y="61"/>
                      </a:lnTo>
                      <a:lnTo>
                        <a:pt x="975" y="61"/>
                      </a:lnTo>
                      <a:lnTo>
                        <a:pt x="958" y="63"/>
                      </a:lnTo>
                      <a:lnTo>
                        <a:pt x="939" y="63"/>
                      </a:lnTo>
                      <a:lnTo>
                        <a:pt x="922" y="65"/>
                      </a:lnTo>
                      <a:lnTo>
                        <a:pt x="901" y="65"/>
                      </a:lnTo>
                      <a:lnTo>
                        <a:pt x="884" y="65"/>
                      </a:lnTo>
                      <a:lnTo>
                        <a:pt x="865" y="65"/>
                      </a:lnTo>
                      <a:lnTo>
                        <a:pt x="846" y="67"/>
                      </a:lnTo>
                      <a:lnTo>
                        <a:pt x="827" y="67"/>
                      </a:lnTo>
                      <a:lnTo>
                        <a:pt x="808" y="69"/>
                      </a:lnTo>
                      <a:lnTo>
                        <a:pt x="791" y="71"/>
                      </a:lnTo>
                      <a:lnTo>
                        <a:pt x="772" y="73"/>
                      </a:lnTo>
                      <a:lnTo>
                        <a:pt x="753" y="73"/>
                      </a:lnTo>
                      <a:lnTo>
                        <a:pt x="734" y="73"/>
                      </a:lnTo>
                      <a:lnTo>
                        <a:pt x="715" y="73"/>
                      </a:lnTo>
                      <a:lnTo>
                        <a:pt x="698" y="73"/>
                      </a:lnTo>
                      <a:lnTo>
                        <a:pt x="677" y="73"/>
                      </a:lnTo>
                      <a:lnTo>
                        <a:pt x="660" y="73"/>
                      </a:lnTo>
                      <a:lnTo>
                        <a:pt x="641" y="73"/>
                      </a:lnTo>
                      <a:lnTo>
                        <a:pt x="623" y="75"/>
                      </a:lnTo>
                      <a:lnTo>
                        <a:pt x="604" y="75"/>
                      </a:lnTo>
                      <a:lnTo>
                        <a:pt x="585" y="75"/>
                      </a:lnTo>
                      <a:lnTo>
                        <a:pt x="566" y="75"/>
                      </a:lnTo>
                      <a:lnTo>
                        <a:pt x="547" y="75"/>
                      </a:lnTo>
                      <a:lnTo>
                        <a:pt x="528" y="75"/>
                      </a:lnTo>
                      <a:lnTo>
                        <a:pt x="509" y="75"/>
                      </a:lnTo>
                      <a:lnTo>
                        <a:pt x="492" y="75"/>
                      </a:lnTo>
                      <a:lnTo>
                        <a:pt x="473" y="77"/>
                      </a:lnTo>
                      <a:lnTo>
                        <a:pt x="454" y="75"/>
                      </a:lnTo>
                      <a:lnTo>
                        <a:pt x="437" y="75"/>
                      </a:lnTo>
                      <a:lnTo>
                        <a:pt x="416" y="75"/>
                      </a:lnTo>
                      <a:lnTo>
                        <a:pt x="399" y="75"/>
                      </a:lnTo>
                      <a:lnTo>
                        <a:pt x="378" y="75"/>
                      </a:lnTo>
                      <a:lnTo>
                        <a:pt x="361" y="75"/>
                      </a:lnTo>
                      <a:lnTo>
                        <a:pt x="342" y="75"/>
                      </a:lnTo>
                      <a:lnTo>
                        <a:pt x="325" y="75"/>
                      </a:lnTo>
                      <a:lnTo>
                        <a:pt x="306" y="73"/>
                      </a:lnTo>
                      <a:lnTo>
                        <a:pt x="287" y="73"/>
                      </a:lnTo>
                      <a:lnTo>
                        <a:pt x="270" y="73"/>
                      </a:lnTo>
                      <a:lnTo>
                        <a:pt x="251" y="73"/>
                      </a:lnTo>
                      <a:lnTo>
                        <a:pt x="232" y="71"/>
                      </a:lnTo>
                      <a:lnTo>
                        <a:pt x="215" y="71"/>
                      </a:lnTo>
                      <a:lnTo>
                        <a:pt x="196" y="69"/>
                      </a:lnTo>
                      <a:lnTo>
                        <a:pt x="178" y="69"/>
                      </a:lnTo>
                      <a:lnTo>
                        <a:pt x="167" y="67"/>
                      </a:lnTo>
                      <a:lnTo>
                        <a:pt x="159" y="65"/>
                      </a:lnTo>
                      <a:lnTo>
                        <a:pt x="148" y="65"/>
                      </a:lnTo>
                      <a:lnTo>
                        <a:pt x="139" y="65"/>
                      </a:lnTo>
                      <a:lnTo>
                        <a:pt x="129" y="63"/>
                      </a:lnTo>
                      <a:lnTo>
                        <a:pt x="120" y="63"/>
                      </a:lnTo>
                      <a:lnTo>
                        <a:pt x="110" y="63"/>
                      </a:lnTo>
                      <a:lnTo>
                        <a:pt x="102" y="63"/>
                      </a:lnTo>
                      <a:lnTo>
                        <a:pt x="91" y="63"/>
                      </a:lnTo>
                      <a:lnTo>
                        <a:pt x="81" y="63"/>
                      </a:lnTo>
                      <a:lnTo>
                        <a:pt x="72" y="63"/>
                      </a:lnTo>
                      <a:lnTo>
                        <a:pt x="64" y="63"/>
                      </a:lnTo>
                      <a:lnTo>
                        <a:pt x="53" y="63"/>
                      </a:lnTo>
                      <a:lnTo>
                        <a:pt x="43" y="63"/>
                      </a:lnTo>
                      <a:lnTo>
                        <a:pt x="36" y="63"/>
                      </a:lnTo>
                      <a:lnTo>
                        <a:pt x="26" y="63"/>
                      </a:lnTo>
                      <a:lnTo>
                        <a:pt x="13" y="59"/>
                      </a:lnTo>
                      <a:lnTo>
                        <a:pt x="5" y="54"/>
                      </a:lnTo>
                      <a:lnTo>
                        <a:pt x="0" y="44"/>
                      </a:lnTo>
                      <a:lnTo>
                        <a:pt x="0" y="37"/>
                      </a:lnTo>
                      <a:lnTo>
                        <a:pt x="0" y="25"/>
                      </a:lnTo>
                      <a:lnTo>
                        <a:pt x="5" y="16"/>
                      </a:lnTo>
                      <a:lnTo>
                        <a:pt x="13" y="10"/>
                      </a:lnTo>
                      <a:lnTo>
                        <a:pt x="26" y="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0" name="Freeform 44"/>
                <p:cNvSpPr>
                  <a:spLocks/>
                </p:cNvSpPr>
                <p:nvPr/>
              </p:nvSpPr>
              <p:spPr bwMode="auto">
                <a:xfrm>
                  <a:off x="2986" y="2740"/>
                  <a:ext cx="386" cy="205"/>
                </a:xfrm>
                <a:custGeom>
                  <a:avLst/>
                  <a:gdLst>
                    <a:gd name="T0" fmla="*/ 1 w 770"/>
                    <a:gd name="T1" fmla="*/ 0 h 411"/>
                    <a:gd name="T2" fmla="*/ 1 w 770"/>
                    <a:gd name="T3" fmla="*/ 0 h 411"/>
                    <a:gd name="T4" fmla="*/ 1 w 770"/>
                    <a:gd name="T5" fmla="*/ 0 h 411"/>
                    <a:gd name="T6" fmla="*/ 1 w 770"/>
                    <a:gd name="T7" fmla="*/ 0 h 411"/>
                    <a:gd name="T8" fmla="*/ 1 w 770"/>
                    <a:gd name="T9" fmla="*/ 0 h 411"/>
                    <a:gd name="T10" fmla="*/ 1 w 770"/>
                    <a:gd name="T11" fmla="*/ 0 h 411"/>
                    <a:gd name="T12" fmla="*/ 1 w 770"/>
                    <a:gd name="T13" fmla="*/ 0 h 411"/>
                    <a:gd name="T14" fmla="*/ 1 w 770"/>
                    <a:gd name="T15" fmla="*/ 0 h 411"/>
                    <a:gd name="T16" fmla="*/ 1 w 770"/>
                    <a:gd name="T17" fmla="*/ 0 h 411"/>
                    <a:gd name="T18" fmla="*/ 1 w 770"/>
                    <a:gd name="T19" fmla="*/ 0 h 411"/>
                    <a:gd name="T20" fmla="*/ 1 w 770"/>
                    <a:gd name="T21" fmla="*/ 0 h 411"/>
                    <a:gd name="T22" fmla="*/ 1 w 770"/>
                    <a:gd name="T23" fmla="*/ 0 h 411"/>
                    <a:gd name="T24" fmla="*/ 1 w 770"/>
                    <a:gd name="T25" fmla="*/ 0 h 411"/>
                    <a:gd name="T26" fmla="*/ 1 w 770"/>
                    <a:gd name="T27" fmla="*/ 0 h 411"/>
                    <a:gd name="T28" fmla="*/ 1 w 770"/>
                    <a:gd name="T29" fmla="*/ 0 h 411"/>
                    <a:gd name="T30" fmla="*/ 1 w 770"/>
                    <a:gd name="T31" fmla="*/ 0 h 411"/>
                    <a:gd name="T32" fmla="*/ 1 w 770"/>
                    <a:gd name="T33" fmla="*/ 0 h 411"/>
                    <a:gd name="T34" fmla="*/ 1 w 770"/>
                    <a:gd name="T35" fmla="*/ 0 h 411"/>
                    <a:gd name="T36" fmla="*/ 1 w 770"/>
                    <a:gd name="T37" fmla="*/ 0 h 411"/>
                    <a:gd name="T38" fmla="*/ 1 w 770"/>
                    <a:gd name="T39" fmla="*/ 0 h 411"/>
                    <a:gd name="T40" fmla="*/ 1 w 770"/>
                    <a:gd name="T41" fmla="*/ 0 h 411"/>
                    <a:gd name="T42" fmla="*/ 1 w 770"/>
                    <a:gd name="T43" fmla="*/ 0 h 411"/>
                    <a:gd name="T44" fmla="*/ 1 w 770"/>
                    <a:gd name="T45" fmla="*/ 0 h 411"/>
                    <a:gd name="T46" fmla="*/ 1 w 770"/>
                    <a:gd name="T47" fmla="*/ 0 h 411"/>
                    <a:gd name="T48" fmla="*/ 1 w 770"/>
                    <a:gd name="T49" fmla="*/ 0 h 411"/>
                    <a:gd name="T50" fmla="*/ 1 w 770"/>
                    <a:gd name="T51" fmla="*/ 0 h 411"/>
                    <a:gd name="T52" fmla="*/ 1 w 770"/>
                    <a:gd name="T53" fmla="*/ 0 h 411"/>
                    <a:gd name="T54" fmla="*/ 1 w 770"/>
                    <a:gd name="T55" fmla="*/ 0 h 411"/>
                    <a:gd name="T56" fmla="*/ 1 w 770"/>
                    <a:gd name="T57" fmla="*/ 0 h 411"/>
                    <a:gd name="T58" fmla="*/ 1 w 770"/>
                    <a:gd name="T59" fmla="*/ 0 h 411"/>
                    <a:gd name="T60" fmla="*/ 1 w 770"/>
                    <a:gd name="T61" fmla="*/ 0 h 411"/>
                    <a:gd name="T62" fmla="*/ 1 w 770"/>
                    <a:gd name="T63" fmla="*/ 0 h 411"/>
                    <a:gd name="T64" fmla="*/ 1 w 770"/>
                    <a:gd name="T65" fmla="*/ 0 h 411"/>
                    <a:gd name="T66" fmla="*/ 1 w 770"/>
                    <a:gd name="T67" fmla="*/ 0 h 411"/>
                    <a:gd name="T68" fmla="*/ 1 w 770"/>
                    <a:gd name="T69" fmla="*/ 0 h 411"/>
                    <a:gd name="T70" fmla="*/ 1 w 770"/>
                    <a:gd name="T71" fmla="*/ 0 h 411"/>
                    <a:gd name="T72" fmla="*/ 0 w 770"/>
                    <a:gd name="T73" fmla="*/ 0 h 411"/>
                    <a:gd name="T74" fmla="*/ 1 w 770"/>
                    <a:gd name="T75" fmla="*/ 0 h 411"/>
                    <a:gd name="T76" fmla="*/ 1 w 770"/>
                    <a:gd name="T77" fmla="*/ 0 h 411"/>
                    <a:gd name="T78" fmla="*/ 1 w 770"/>
                    <a:gd name="T79" fmla="*/ 0 h 411"/>
                    <a:gd name="T80" fmla="*/ 1 w 770"/>
                    <a:gd name="T81" fmla="*/ 0 h 411"/>
                    <a:gd name="T82" fmla="*/ 1 w 770"/>
                    <a:gd name="T83" fmla="*/ 0 h 411"/>
                    <a:gd name="T84" fmla="*/ 1 w 770"/>
                    <a:gd name="T85" fmla="*/ 0 h 411"/>
                    <a:gd name="T86" fmla="*/ 1 w 770"/>
                    <a:gd name="T87" fmla="*/ 0 h 411"/>
                    <a:gd name="T88" fmla="*/ 1 w 770"/>
                    <a:gd name="T89" fmla="*/ 0 h 411"/>
                    <a:gd name="T90" fmla="*/ 1 w 770"/>
                    <a:gd name="T91" fmla="*/ 0 h 411"/>
                    <a:gd name="T92" fmla="*/ 1 w 770"/>
                    <a:gd name="T93" fmla="*/ 0 h 411"/>
                    <a:gd name="T94" fmla="*/ 1 w 770"/>
                    <a:gd name="T95" fmla="*/ 0 h 411"/>
                    <a:gd name="T96" fmla="*/ 1 w 770"/>
                    <a:gd name="T97" fmla="*/ 0 h 411"/>
                    <a:gd name="T98" fmla="*/ 1 w 770"/>
                    <a:gd name="T99" fmla="*/ 0 h 411"/>
                    <a:gd name="T100" fmla="*/ 1 w 770"/>
                    <a:gd name="T101" fmla="*/ 0 h 411"/>
                    <a:gd name="T102" fmla="*/ 1 w 770"/>
                    <a:gd name="T103" fmla="*/ 0 h 411"/>
                    <a:gd name="T104" fmla="*/ 1 w 770"/>
                    <a:gd name="T105" fmla="*/ 0 h 411"/>
                    <a:gd name="T106" fmla="*/ 1 w 770"/>
                    <a:gd name="T107" fmla="*/ 0 h 411"/>
                    <a:gd name="T108" fmla="*/ 1 w 770"/>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411"/>
                    <a:gd name="T167" fmla="*/ 770 w 770"/>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411">
                      <a:moveTo>
                        <a:pt x="664" y="14"/>
                      </a:moveTo>
                      <a:lnTo>
                        <a:pt x="669" y="8"/>
                      </a:lnTo>
                      <a:lnTo>
                        <a:pt x="679" y="4"/>
                      </a:lnTo>
                      <a:lnTo>
                        <a:pt x="688" y="2"/>
                      </a:lnTo>
                      <a:lnTo>
                        <a:pt x="696" y="2"/>
                      </a:lnTo>
                      <a:lnTo>
                        <a:pt x="704" y="0"/>
                      </a:lnTo>
                      <a:lnTo>
                        <a:pt x="713" y="2"/>
                      </a:lnTo>
                      <a:lnTo>
                        <a:pt x="721" y="6"/>
                      </a:lnTo>
                      <a:lnTo>
                        <a:pt x="730" y="10"/>
                      </a:lnTo>
                      <a:lnTo>
                        <a:pt x="744" y="19"/>
                      </a:lnTo>
                      <a:lnTo>
                        <a:pt x="755" y="33"/>
                      </a:lnTo>
                      <a:lnTo>
                        <a:pt x="759" y="40"/>
                      </a:lnTo>
                      <a:lnTo>
                        <a:pt x="763" y="50"/>
                      </a:lnTo>
                      <a:lnTo>
                        <a:pt x="763" y="59"/>
                      </a:lnTo>
                      <a:lnTo>
                        <a:pt x="764" y="69"/>
                      </a:lnTo>
                      <a:lnTo>
                        <a:pt x="763" y="78"/>
                      </a:lnTo>
                      <a:lnTo>
                        <a:pt x="763" y="90"/>
                      </a:lnTo>
                      <a:lnTo>
                        <a:pt x="761" y="97"/>
                      </a:lnTo>
                      <a:lnTo>
                        <a:pt x="759" y="109"/>
                      </a:lnTo>
                      <a:lnTo>
                        <a:pt x="755" y="118"/>
                      </a:lnTo>
                      <a:lnTo>
                        <a:pt x="755" y="128"/>
                      </a:lnTo>
                      <a:lnTo>
                        <a:pt x="753" y="139"/>
                      </a:lnTo>
                      <a:lnTo>
                        <a:pt x="751" y="149"/>
                      </a:lnTo>
                      <a:lnTo>
                        <a:pt x="747" y="158"/>
                      </a:lnTo>
                      <a:lnTo>
                        <a:pt x="747" y="170"/>
                      </a:lnTo>
                      <a:lnTo>
                        <a:pt x="744" y="179"/>
                      </a:lnTo>
                      <a:lnTo>
                        <a:pt x="744" y="192"/>
                      </a:lnTo>
                      <a:lnTo>
                        <a:pt x="740" y="200"/>
                      </a:lnTo>
                      <a:lnTo>
                        <a:pt x="740" y="213"/>
                      </a:lnTo>
                      <a:lnTo>
                        <a:pt x="740" y="223"/>
                      </a:lnTo>
                      <a:lnTo>
                        <a:pt x="740" y="236"/>
                      </a:lnTo>
                      <a:lnTo>
                        <a:pt x="747" y="240"/>
                      </a:lnTo>
                      <a:lnTo>
                        <a:pt x="755" y="249"/>
                      </a:lnTo>
                      <a:lnTo>
                        <a:pt x="761" y="257"/>
                      </a:lnTo>
                      <a:lnTo>
                        <a:pt x="766" y="272"/>
                      </a:lnTo>
                      <a:lnTo>
                        <a:pt x="768" y="285"/>
                      </a:lnTo>
                      <a:lnTo>
                        <a:pt x="770" y="301"/>
                      </a:lnTo>
                      <a:lnTo>
                        <a:pt x="770" y="316"/>
                      </a:lnTo>
                      <a:lnTo>
                        <a:pt x="770" y="331"/>
                      </a:lnTo>
                      <a:lnTo>
                        <a:pt x="764" y="344"/>
                      </a:lnTo>
                      <a:lnTo>
                        <a:pt x="761" y="360"/>
                      </a:lnTo>
                      <a:lnTo>
                        <a:pt x="751" y="373"/>
                      </a:lnTo>
                      <a:lnTo>
                        <a:pt x="744" y="386"/>
                      </a:lnTo>
                      <a:lnTo>
                        <a:pt x="732" y="394"/>
                      </a:lnTo>
                      <a:lnTo>
                        <a:pt x="719" y="403"/>
                      </a:lnTo>
                      <a:lnTo>
                        <a:pt x="711" y="403"/>
                      </a:lnTo>
                      <a:lnTo>
                        <a:pt x="704" y="407"/>
                      </a:lnTo>
                      <a:lnTo>
                        <a:pt x="694" y="409"/>
                      </a:lnTo>
                      <a:lnTo>
                        <a:pt x="687" y="411"/>
                      </a:lnTo>
                      <a:lnTo>
                        <a:pt x="677" y="409"/>
                      </a:lnTo>
                      <a:lnTo>
                        <a:pt x="669" y="409"/>
                      </a:lnTo>
                      <a:lnTo>
                        <a:pt x="660" y="409"/>
                      </a:lnTo>
                      <a:lnTo>
                        <a:pt x="652" y="409"/>
                      </a:lnTo>
                      <a:lnTo>
                        <a:pt x="645" y="407"/>
                      </a:lnTo>
                      <a:lnTo>
                        <a:pt x="637" y="407"/>
                      </a:lnTo>
                      <a:lnTo>
                        <a:pt x="628" y="407"/>
                      </a:lnTo>
                      <a:lnTo>
                        <a:pt x="620" y="407"/>
                      </a:lnTo>
                      <a:lnTo>
                        <a:pt x="610" y="405"/>
                      </a:lnTo>
                      <a:lnTo>
                        <a:pt x="603" y="405"/>
                      </a:lnTo>
                      <a:lnTo>
                        <a:pt x="593" y="405"/>
                      </a:lnTo>
                      <a:lnTo>
                        <a:pt x="586" y="405"/>
                      </a:lnTo>
                      <a:lnTo>
                        <a:pt x="576" y="403"/>
                      </a:lnTo>
                      <a:lnTo>
                        <a:pt x="567" y="403"/>
                      </a:lnTo>
                      <a:lnTo>
                        <a:pt x="559" y="403"/>
                      </a:lnTo>
                      <a:lnTo>
                        <a:pt x="552" y="403"/>
                      </a:lnTo>
                      <a:lnTo>
                        <a:pt x="540" y="403"/>
                      </a:lnTo>
                      <a:lnTo>
                        <a:pt x="531" y="401"/>
                      </a:lnTo>
                      <a:lnTo>
                        <a:pt x="521" y="399"/>
                      </a:lnTo>
                      <a:lnTo>
                        <a:pt x="513" y="399"/>
                      </a:lnTo>
                      <a:lnTo>
                        <a:pt x="504" y="398"/>
                      </a:lnTo>
                      <a:lnTo>
                        <a:pt x="494" y="398"/>
                      </a:lnTo>
                      <a:lnTo>
                        <a:pt x="485" y="398"/>
                      </a:lnTo>
                      <a:lnTo>
                        <a:pt x="477" y="398"/>
                      </a:lnTo>
                      <a:lnTo>
                        <a:pt x="466" y="396"/>
                      </a:lnTo>
                      <a:lnTo>
                        <a:pt x="456" y="396"/>
                      </a:lnTo>
                      <a:lnTo>
                        <a:pt x="449" y="396"/>
                      </a:lnTo>
                      <a:lnTo>
                        <a:pt x="439" y="396"/>
                      </a:lnTo>
                      <a:lnTo>
                        <a:pt x="430" y="394"/>
                      </a:lnTo>
                      <a:lnTo>
                        <a:pt x="420" y="394"/>
                      </a:lnTo>
                      <a:lnTo>
                        <a:pt x="413" y="394"/>
                      </a:lnTo>
                      <a:lnTo>
                        <a:pt x="403" y="394"/>
                      </a:lnTo>
                      <a:lnTo>
                        <a:pt x="392" y="392"/>
                      </a:lnTo>
                      <a:lnTo>
                        <a:pt x="384" y="392"/>
                      </a:lnTo>
                      <a:lnTo>
                        <a:pt x="373" y="390"/>
                      </a:lnTo>
                      <a:lnTo>
                        <a:pt x="363" y="390"/>
                      </a:lnTo>
                      <a:lnTo>
                        <a:pt x="354" y="388"/>
                      </a:lnTo>
                      <a:lnTo>
                        <a:pt x="344" y="388"/>
                      </a:lnTo>
                      <a:lnTo>
                        <a:pt x="335" y="388"/>
                      </a:lnTo>
                      <a:lnTo>
                        <a:pt x="325" y="388"/>
                      </a:lnTo>
                      <a:lnTo>
                        <a:pt x="318" y="388"/>
                      </a:lnTo>
                      <a:lnTo>
                        <a:pt x="308" y="388"/>
                      </a:lnTo>
                      <a:lnTo>
                        <a:pt x="299" y="388"/>
                      </a:lnTo>
                      <a:lnTo>
                        <a:pt x="289" y="388"/>
                      </a:lnTo>
                      <a:lnTo>
                        <a:pt x="281" y="388"/>
                      </a:lnTo>
                      <a:lnTo>
                        <a:pt x="272" y="388"/>
                      </a:lnTo>
                      <a:lnTo>
                        <a:pt x="262" y="388"/>
                      </a:lnTo>
                      <a:lnTo>
                        <a:pt x="255" y="388"/>
                      </a:lnTo>
                      <a:lnTo>
                        <a:pt x="245" y="388"/>
                      </a:lnTo>
                      <a:lnTo>
                        <a:pt x="238" y="388"/>
                      </a:lnTo>
                      <a:lnTo>
                        <a:pt x="228" y="388"/>
                      </a:lnTo>
                      <a:lnTo>
                        <a:pt x="219" y="388"/>
                      </a:lnTo>
                      <a:lnTo>
                        <a:pt x="209" y="388"/>
                      </a:lnTo>
                      <a:lnTo>
                        <a:pt x="202" y="390"/>
                      </a:lnTo>
                      <a:lnTo>
                        <a:pt x="194" y="390"/>
                      </a:lnTo>
                      <a:lnTo>
                        <a:pt x="186" y="392"/>
                      </a:lnTo>
                      <a:lnTo>
                        <a:pt x="169" y="392"/>
                      </a:lnTo>
                      <a:lnTo>
                        <a:pt x="154" y="396"/>
                      </a:lnTo>
                      <a:lnTo>
                        <a:pt x="137" y="396"/>
                      </a:lnTo>
                      <a:lnTo>
                        <a:pt x="124" y="401"/>
                      </a:lnTo>
                      <a:lnTo>
                        <a:pt x="110" y="403"/>
                      </a:lnTo>
                      <a:lnTo>
                        <a:pt x="101" y="403"/>
                      </a:lnTo>
                      <a:lnTo>
                        <a:pt x="89" y="403"/>
                      </a:lnTo>
                      <a:lnTo>
                        <a:pt x="80" y="405"/>
                      </a:lnTo>
                      <a:lnTo>
                        <a:pt x="70" y="403"/>
                      </a:lnTo>
                      <a:lnTo>
                        <a:pt x="63" y="403"/>
                      </a:lnTo>
                      <a:lnTo>
                        <a:pt x="55" y="399"/>
                      </a:lnTo>
                      <a:lnTo>
                        <a:pt x="49" y="398"/>
                      </a:lnTo>
                      <a:lnTo>
                        <a:pt x="42" y="392"/>
                      </a:lnTo>
                      <a:lnTo>
                        <a:pt x="38" y="388"/>
                      </a:lnTo>
                      <a:lnTo>
                        <a:pt x="34" y="380"/>
                      </a:lnTo>
                      <a:lnTo>
                        <a:pt x="34" y="373"/>
                      </a:lnTo>
                      <a:lnTo>
                        <a:pt x="30" y="361"/>
                      </a:lnTo>
                      <a:lnTo>
                        <a:pt x="30" y="352"/>
                      </a:lnTo>
                      <a:lnTo>
                        <a:pt x="30" y="337"/>
                      </a:lnTo>
                      <a:lnTo>
                        <a:pt x="34" y="325"/>
                      </a:lnTo>
                      <a:lnTo>
                        <a:pt x="34" y="312"/>
                      </a:lnTo>
                      <a:lnTo>
                        <a:pt x="36" y="301"/>
                      </a:lnTo>
                      <a:lnTo>
                        <a:pt x="36" y="285"/>
                      </a:lnTo>
                      <a:lnTo>
                        <a:pt x="36" y="274"/>
                      </a:lnTo>
                      <a:lnTo>
                        <a:pt x="34" y="261"/>
                      </a:lnTo>
                      <a:lnTo>
                        <a:pt x="34" y="249"/>
                      </a:lnTo>
                      <a:lnTo>
                        <a:pt x="30" y="236"/>
                      </a:lnTo>
                      <a:lnTo>
                        <a:pt x="30" y="223"/>
                      </a:lnTo>
                      <a:lnTo>
                        <a:pt x="29" y="209"/>
                      </a:lnTo>
                      <a:lnTo>
                        <a:pt x="27" y="196"/>
                      </a:lnTo>
                      <a:lnTo>
                        <a:pt x="27" y="183"/>
                      </a:lnTo>
                      <a:lnTo>
                        <a:pt x="27" y="170"/>
                      </a:lnTo>
                      <a:lnTo>
                        <a:pt x="27" y="156"/>
                      </a:lnTo>
                      <a:lnTo>
                        <a:pt x="29" y="145"/>
                      </a:lnTo>
                      <a:lnTo>
                        <a:pt x="32" y="133"/>
                      </a:lnTo>
                      <a:lnTo>
                        <a:pt x="38" y="124"/>
                      </a:lnTo>
                      <a:lnTo>
                        <a:pt x="25" y="114"/>
                      </a:lnTo>
                      <a:lnTo>
                        <a:pt x="17" y="107"/>
                      </a:lnTo>
                      <a:lnTo>
                        <a:pt x="8" y="97"/>
                      </a:lnTo>
                      <a:lnTo>
                        <a:pt x="6" y="88"/>
                      </a:lnTo>
                      <a:lnTo>
                        <a:pt x="0" y="74"/>
                      </a:lnTo>
                      <a:lnTo>
                        <a:pt x="0" y="65"/>
                      </a:lnTo>
                      <a:lnTo>
                        <a:pt x="0" y="52"/>
                      </a:lnTo>
                      <a:lnTo>
                        <a:pt x="6" y="44"/>
                      </a:lnTo>
                      <a:lnTo>
                        <a:pt x="8" y="31"/>
                      </a:lnTo>
                      <a:lnTo>
                        <a:pt x="15" y="23"/>
                      </a:lnTo>
                      <a:lnTo>
                        <a:pt x="23" y="14"/>
                      </a:lnTo>
                      <a:lnTo>
                        <a:pt x="34" y="8"/>
                      </a:lnTo>
                      <a:lnTo>
                        <a:pt x="46" y="2"/>
                      </a:lnTo>
                      <a:lnTo>
                        <a:pt x="61" y="0"/>
                      </a:lnTo>
                      <a:lnTo>
                        <a:pt x="67" y="0"/>
                      </a:lnTo>
                      <a:lnTo>
                        <a:pt x="76" y="0"/>
                      </a:lnTo>
                      <a:lnTo>
                        <a:pt x="86" y="0"/>
                      </a:lnTo>
                      <a:lnTo>
                        <a:pt x="93" y="2"/>
                      </a:lnTo>
                      <a:lnTo>
                        <a:pt x="108" y="4"/>
                      </a:lnTo>
                      <a:lnTo>
                        <a:pt x="126" y="8"/>
                      </a:lnTo>
                      <a:lnTo>
                        <a:pt x="133" y="8"/>
                      </a:lnTo>
                      <a:lnTo>
                        <a:pt x="143" y="8"/>
                      </a:lnTo>
                      <a:lnTo>
                        <a:pt x="152" y="10"/>
                      </a:lnTo>
                      <a:lnTo>
                        <a:pt x="160" y="12"/>
                      </a:lnTo>
                      <a:lnTo>
                        <a:pt x="167" y="12"/>
                      </a:lnTo>
                      <a:lnTo>
                        <a:pt x="177" y="14"/>
                      </a:lnTo>
                      <a:lnTo>
                        <a:pt x="186" y="14"/>
                      </a:lnTo>
                      <a:lnTo>
                        <a:pt x="194" y="16"/>
                      </a:lnTo>
                      <a:lnTo>
                        <a:pt x="203" y="16"/>
                      </a:lnTo>
                      <a:lnTo>
                        <a:pt x="213" y="16"/>
                      </a:lnTo>
                      <a:lnTo>
                        <a:pt x="222" y="16"/>
                      </a:lnTo>
                      <a:lnTo>
                        <a:pt x="232" y="17"/>
                      </a:lnTo>
                      <a:lnTo>
                        <a:pt x="240" y="17"/>
                      </a:lnTo>
                      <a:lnTo>
                        <a:pt x="249" y="17"/>
                      </a:lnTo>
                      <a:lnTo>
                        <a:pt x="259" y="17"/>
                      </a:lnTo>
                      <a:lnTo>
                        <a:pt x="268" y="17"/>
                      </a:lnTo>
                      <a:lnTo>
                        <a:pt x="276" y="17"/>
                      </a:lnTo>
                      <a:lnTo>
                        <a:pt x="285" y="17"/>
                      </a:lnTo>
                      <a:lnTo>
                        <a:pt x="295" y="17"/>
                      </a:lnTo>
                      <a:lnTo>
                        <a:pt x="304" y="17"/>
                      </a:lnTo>
                      <a:lnTo>
                        <a:pt x="312" y="16"/>
                      </a:lnTo>
                      <a:lnTo>
                        <a:pt x="321" y="16"/>
                      </a:lnTo>
                      <a:lnTo>
                        <a:pt x="331" y="16"/>
                      </a:lnTo>
                      <a:lnTo>
                        <a:pt x="340" y="16"/>
                      </a:lnTo>
                      <a:lnTo>
                        <a:pt x="348" y="16"/>
                      </a:lnTo>
                      <a:lnTo>
                        <a:pt x="358" y="16"/>
                      </a:lnTo>
                      <a:lnTo>
                        <a:pt x="367" y="16"/>
                      </a:lnTo>
                      <a:lnTo>
                        <a:pt x="377" y="16"/>
                      </a:lnTo>
                      <a:lnTo>
                        <a:pt x="384" y="16"/>
                      </a:lnTo>
                      <a:lnTo>
                        <a:pt x="394" y="16"/>
                      </a:lnTo>
                      <a:lnTo>
                        <a:pt x="403" y="14"/>
                      </a:lnTo>
                      <a:lnTo>
                        <a:pt x="413" y="14"/>
                      </a:lnTo>
                      <a:lnTo>
                        <a:pt x="420" y="14"/>
                      </a:lnTo>
                      <a:lnTo>
                        <a:pt x="430" y="14"/>
                      </a:lnTo>
                      <a:lnTo>
                        <a:pt x="439" y="14"/>
                      </a:lnTo>
                      <a:lnTo>
                        <a:pt x="449" y="14"/>
                      </a:lnTo>
                      <a:lnTo>
                        <a:pt x="456" y="12"/>
                      </a:lnTo>
                      <a:lnTo>
                        <a:pt x="466" y="12"/>
                      </a:lnTo>
                      <a:lnTo>
                        <a:pt x="475" y="10"/>
                      </a:lnTo>
                      <a:lnTo>
                        <a:pt x="485" y="10"/>
                      </a:lnTo>
                      <a:lnTo>
                        <a:pt x="493" y="10"/>
                      </a:lnTo>
                      <a:lnTo>
                        <a:pt x="502" y="10"/>
                      </a:lnTo>
                      <a:lnTo>
                        <a:pt x="512" y="10"/>
                      </a:lnTo>
                      <a:lnTo>
                        <a:pt x="521" y="10"/>
                      </a:lnTo>
                      <a:lnTo>
                        <a:pt x="529" y="10"/>
                      </a:lnTo>
                      <a:lnTo>
                        <a:pt x="536" y="10"/>
                      </a:lnTo>
                      <a:lnTo>
                        <a:pt x="546" y="10"/>
                      </a:lnTo>
                      <a:lnTo>
                        <a:pt x="555" y="10"/>
                      </a:lnTo>
                      <a:lnTo>
                        <a:pt x="565" y="10"/>
                      </a:lnTo>
                      <a:lnTo>
                        <a:pt x="572" y="10"/>
                      </a:lnTo>
                      <a:lnTo>
                        <a:pt x="582" y="10"/>
                      </a:lnTo>
                      <a:lnTo>
                        <a:pt x="591" y="10"/>
                      </a:lnTo>
                      <a:lnTo>
                        <a:pt x="601" y="10"/>
                      </a:lnTo>
                      <a:lnTo>
                        <a:pt x="610" y="10"/>
                      </a:lnTo>
                      <a:lnTo>
                        <a:pt x="618" y="10"/>
                      </a:lnTo>
                      <a:lnTo>
                        <a:pt x="628" y="10"/>
                      </a:lnTo>
                      <a:lnTo>
                        <a:pt x="637" y="10"/>
                      </a:lnTo>
                      <a:lnTo>
                        <a:pt x="647" y="12"/>
                      </a:lnTo>
                      <a:lnTo>
                        <a:pt x="654" y="12"/>
                      </a:lnTo>
                      <a:lnTo>
                        <a:pt x="664" y="1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1" name="Freeform 45"/>
                <p:cNvSpPr>
                  <a:spLocks/>
                </p:cNvSpPr>
                <p:nvPr/>
              </p:nvSpPr>
              <p:spPr bwMode="auto">
                <a:xfrm>
                  <a:off x="2979" y="2598"/>
                  <a:ext cx="32" cy="148"/>
                </a:xfrm>
                <a:custGeom>
                  <a:avLst/>
                  <a:gdLst>
                    <a:gd name="T0" fmla="*/ 1 w 64"/>
                    <a:gd name="T1" fmla="*/ 0 h 297"/>
                    <a:gd name="T2" fmla="*/ 1 w 64"/>
                    <a:gd name="T3" fmla="*/ 0 h 297"/>
                    <a:gd name="T4" fmla="*/ 1 w 64"/>
                    <a:gd name="T5" fmla="*/ 0 h 297"/>
                    <a:gd name="T6" fmla="*/ 1 w 64"/>
                    <a:gd name="T7" fmla="*/ 0 h 297"/>
                    <a:gd name="T8" fmla="*/ 1 w 64"/>
                    <a:gd name="T9" fmla="*/ 0 h 297"/>
                    <a:gd name="T10" fmla="*/ 1 w 64"/>
                    <a:gd name="T11" fmla="*/ 0 h 297"/>
                    <a:gd name="T12" fmla="*/ 1 w 64"/>
                    <a:gd name="T13" fmla="*/ 0 h 297"/>
                    <a:gd name="T14" fmla="*/ 1 w 64"/>
                    <a:gd name="T15" fmla="*/ 0 h 297"/>
                    <a:gd name="T16" fmla="*/ 1 w 64"/>
                    <a:gd name="T17" fmla="*/ 0 h 297"/>
                    <a:gd name="T18" fmla="*/ 1 w 64"/>
                    <a:gd name="T19" fmla="*/ 0 h 297"/>
                    <a:gd name="T20" fmla="*/ 1 w 64"/>
                    <a:gd name="T21" fmla="*/ 0 h 297"/>
                    <a:gd name="T22" fmla="*/ 1 w 64"/>
                    <a:gd name="T23" fmla="*/ 0 h 297"/>
                    <a:gd name="T24" fmla="*/ 1 w 64"/>
                    <a:gd name="T25" fmla="*/ 0 h 297"/>
                    <a:gd name="T26" fmla="*/ 1 w 64"/>
                    <a:gd name="T27" fmla="*/ 0 h 297"/>
                    <a:gd name="T28" fmla="*/ 1 w 64"/>
                    <a:gd name="T29" fmla="*/ 0 h 297"/>
                    <a:gd name="T30" fmla="*/ 1 w 64"/>
                    <a:gd name="T31" fmla="*/ 0 h 297"/>
                    <a:gd name="T32" fmla="*/ 1 w 64"/>
                    <a:gd name="T33" fmla="*/ 0 h 297"/>
                    <a:gd name="T34" fmla="*/ 1 w 64"/>
                    <a:gd name="T35" fmla="*/ 0 h 297"/>
                    <a:gd name="T36" fmla="*/ 1 w 64"/>
                    <a:gd name="T37" fmla="*/ 0 h 297"/>
                    <a:gd name="T38" fmla="*/ 1 w 64"/>
                    <a:gd name="T39" fmla="*/ 0 h 297"/>
                    <a:gd name="T40" fmla="*/ 1 w 64"/>
                    <a:gd name="T41" fmla="*/ 0 h 297"/>
                    <a:gd name="T42" fmla="*/ 1 w 64"/>
                    <a:gd name="T43" fmla="*/ 0 h 297"/>
                    <a:gd name="T44" fmla="*/ 1 w 64"/>
                    <a:gd name="T45" fmla="*/ 0 h 297"/>
                    <a:gd name="T46" fmla="*/ 1 w 64"/>
                    <a:gd name="T47" fmla="*/ 0 h 297"/>
                    <a:gd name="T48" fmla="*/ 1 w 64"/>
                    <a:gd name="T49" fmla="*/ 0 h 297"/>
                    <a:gd name="T50" fmla="*/ 1 w 64"/>
                    <a:gd name="T51" fmla="*/ 0 h 297"/>
                    <a:gd name="T52" fmla="*/ 1 w 64"/>
                    <a:gd name="T53" fmla="*/ 0 h 297"/>
                    <a:gd name="T54" fmla="*/ 1 w 64"/>
                    <a:gd name="T55" fmla="*/ 0 h 297"/>
                    <a:gd name="T56" fmla="*/ 1 w 64"/>
                    <a:gd name="T57" fmla="*/ 0 h 297"/>
                    <a:gd name="T58" fmla="*/ 1 w 64"/>
                    <a:gd name="T59" fmla="*/ 0 h 297"/>
                    <a:gd name="T60" fmla="*/ 1 w 64"/>
                    <a:gd name="T61" fmla="*/ 0 h 297"/>
                    <a:gd name="T62" fmla="*/ 1 w 64"/>
                    <a:gd name="T63" fmla="*/ 0 h 297"/>
                    <a:gd name="T64" fmla="*/ 1 w 64"/>
                    <a:gd name="T65" fmla="*/ 0 h 297"/>
                    <a:gd name="T66" fmla="*/ 1 w 64"/>
                    <a:gd name="T67" fmla="*/ 0 h 297"/>
                    <a:gd name="T68" fmla="*/ 1 w 64"/>
                    <a:gd name="T69" fmla="*/ 0 h 297"/>
                    <a:gd name="T70" fmla="*/ 1 w 64"/>
                    <a:gd name="T71" fmla="*/ 0 h 297"/>
                    <a:gd name="T72" fmla="*/ 1 w 64"/>
                    <a:gd name="T73" fmla="*/ 0 h 297"/>
                    <a:gd name="T74" fmla="*/ 1 w 64"/>
                    <a:gd name="T75" fmla="*/ 0 h 297"/>
                    <a:gd name="T76" fmla="*/ 1 w 64"/>
                    <a:gd name="T77" fmla="*/ 0 h 297"/>
                    <a:gd name="T78" fmla="*/ 1 w 64"/>
                    <a:gd name="T79" fmla="*/ 0 h 297"/>
                    <a:gd name="T80" fmla="*/ 1 w 64"/>
                    <a:gd name="T81" fmla="*/ 0 h 297"/>
                    <a:gd name="T82" fmla="*/ 1 w 64"/>
                    <a:gd name="T83" fmla="*/ 0 h 297"/>
                    <a:gd name="T84" fmla="*/ 1 w 64"/>
                    <a:gd name="T85" fmla="*/ 0 h 297"/>
                    <a:gd name="T86" fmla="*/ 1 w 64"/>
                    <a:gd name="T87" fmla="*/ 0 h 297"/>
                    <a:gd name="T88" fmla="*/ 0 w 64"/>
                    <a:gd name="T89" fmla="*/ 0 h 297"/>
                    <a:gd name="T90" fmla="*/ 0 w 64"/>
                    <a:gd name="T91" fmla="*/ 0 h 297"/>
                    <a:gd name="T92" fmla="*/ 0 w 64"/>
                    <a:gd name="T93" fmla="*/ 0 h 297"/>
                    <a:gd name="T94" fmla="*/ 0 w 64"/>
                    <a:gd name="T95" fmla="*/ 0 h 297"/>
                    <a:gd name="T96" fmla="*/ 0 w 64"/>
                    <a:gd name="T97" fmla="*/ 0 h 297"/>
                    <a:gd name="T98" fmla="*/ 1 w 64"/>
                    <a:gd name="T99" fmla="*/ 0 h 297"/>
                    <a:gd name="T100" fmla="*/ 1 w 64"/>
                    <a:gd name="T101" fmla="*/ 0 h 297"/>
                    <a:gd name="T102" fmla="*/ 1 w 64"/>
                    <a:gd name="T103" fmla="*/ 0 h 297"/>
                    <a:gd name="T104" fmla="*/ 1 w 64"/>
                    <a:gd name="T105" fmla="*/ 0 h 297"/>
                    <a:gd name="T106" fmla="*/ 1 w 64"/>
                    <a:gd name="T107" fmla="*/ 0 h 297"/>
                    <a:gd name="T108" fmla="*/ 1 w 64"/>
                    <a:gd name="T109" fmla="*/ 0 h 297"/>
                    <a:gd name="T110" fmla="*/ 1 w 64"/>
                    <a:gd name="T111" fmla="*/ 0 h 297"/>
                    <a:gd name="T112" fmla="*/ 1 w 64"/>
                    <a:gd name="T113" fmla="*/ 0 h 297"/>
                    <a:gd name="T114" fmla="*/ 1 w 64"/>
                    <a:gd name="T115" fmla="*/ 0 h 297"/>
                    <a:gd name="T116" fmla="*/ 1 w 64"/>
                    <a:gd name="T117" fmla="*/ 0 h 297"/>
                    <a:gd name="T118" fmla="*/ 1 w 64"/>
                    <a:gd name="T119" fmla="*/ 0 h 297"/>
                    <a:gd name="T120" fmla="*/ 1 w 64"/>
                    <a:gd name="T121" fmla="*/ 0 h 297"/>
                    <a:gd name="T122" fmla="*/ 1 w 64"/>
                    <a:gd name="T123" fmla="*/ 0 h 2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
                    <a:gd name="T187" fmla="*/ 0 h 297"/>
                    <a:gd name="T188" fmla="*/ 64 w 64"/>
                    <a:gd name="T189" fmla="*/ 297 h 2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 h="297">
                      <a:moveTo>
                        <a:pt x="64" y="36"/>
                      </a:moveTo>
                      <a:lnTo>
                        <a:pt x="61" y="48"/>
                      </a:lnTo>
                      <a:lnTo>
                        <a:pt x="59" y="63"/>
                      </a:lnTo>
                      <a:lnTo>
                        <a:pt x="57" y="71"/>
                      </a:lnTo>
                      <a:lnTo>
                        <a:pt x="57" y="80"/>
                      </a:lnTo>
                      <a:lnTo>
                        <a:pt x="57" y="88"/>
                      </a:lnTo>
                      <a:lnTo>
                        <a:pt x="57" y="99"/>
                      </a:lnTo>
                      <a:lnTo>
                        <a:pt x="57" y="109"/>
                      </a:lnTo>
                      <a:lnTo>
                        <a:pt x="57" y="118"/>
                      </a:lnTo>
                      <a:lnTo>
                        <a:pt x="57" y="126"/>
                      </a:lnTo>
                      <a:lnTo>
                        <a:pt x="57" y="137"/>
                      </a:lnTo>
                      <a:lnTo>
                        <a:pt x="57" y="147"/>
                      </a:lnTo>
                      <a:lnTo>
                        <a:pt x="57" y="156"/>
                      </a:lnTo>
                      <a:lnTo>
                        <a:pt x="57" y="168"/>
                      </a:lnTo>
                      <a:lnTo>
                        <a:pt x="57" y="177"/>
                      </a:lnTo>
                      <a:lnTo>
                        <a:pt x="57" y="187"/>
                      </a:lnTo>
                      <a:lnTo>
                        <a:pt x="57" y="196"/>
                      </a:lnTo>
                      <a:lnTo>
                        <a:pt x="57" y="206"/>
                      </a:lnTo>
                      <a:lnTo>
                        <a:pt x="57" y="213"/>
                      </a:lnTo>
                      <a:lnTo>
                        <a:pt x="57" y="221"/>
                      </a:lnTo>
                      <a:lnTo>
                        <a:pt x="57" y="230"/>
                      </a:lnTo>
                      <a:lnTo>
                        <a:pt x="57" y="238"/>
                      </a:lnTo>
                      <a:lnTo>
                        <a:pt x="57" y="245"/>
                      </a:lnTo>
                      <a:lnTo>
                        <a:pt x="57" y="257"/>
                      </a:lnTo>
                      <a:lnTo>
                        <a:pt x="57" y="266"/>
                      </a:lnTo>
                      <a:lnTo>
                        <a:pt x="57" y="272"/>
                      </a:lnTo>
                      <a:lnTo>
                        <a:pt x="57" y="278"/>
                      </a:lnTo>
                      <a:lnTo>
                        <a:pt x="51" y="285"/>
                      </a:lnTo>
                      <a:lnTo>
                        <a:pt x="44" y="293"/>
                      </a:lnTo>
                      <a:lnTo>
                        <a:pt x="36" y="297"/>
                      </a:lnTo>
                      <a:lnTo>
                        <a:pt x="26" y="297"/>
                      </a:lnTo>
                      <a:lnTo>
                        <a:pt x="15" y="293"/>
                      </a:lnTo>
                      <a:lnTo>
                        <a:pt x="7" y="285"/>
                      </a:lnTo>
                      <a:lnTo>
                        <a:pt x="4" y="276"/>
                      </a:lnTo>
                      <a:lnTo>
                        <a:pt x="5" y="264"/>
                      </a:lnTo>
                      <a:lnTo>
                        <a:pt x="5" y="249"/>
                      </a:lnTo>
                      <a:lnTo>
                        <a:pt x="7" y="234"/>
                      </a:lnTo>
                      <a:lnTo>
                        <a:pt x="7" y="221"/>
                      </a:lnTo>
                      <a:lnTo>
                        <a:pt x="7" y="206"/>
                      </a:lnTo>
                      <a:lnTo>
                        <a:pt x="5" y="190"/>
                      </a:lnTo>
                      <a:lnTo>
                        <a:pt x="5" y="177"/>
                      </a:lnTo>
                      <a:lnTo>
                        <a:pt x="4" y="162"/>
                      </a:lnTo>
                      <a:lnTo>
                        <a:pt x="4" y="149"/>
                      </a:lnTo>
                      <a:lnTo>
                        <a:pt x="2" y="133"/>
                      </a:lnTo>
                      <a:lnTo>
                        <a:pt x="0" y="118"/>
                      </a:lnTo>
                      <a:lnTo>
                        <a:pt x="0" y="103"/>
                      </a:lnTo>
                      <a:lnTo>
                        <a:pt x="0" y="88"/>
                      </a:lnTo>
                      <a:lnTo>
                        <a:pt x="0" y="80"/>
                      </a:lnTo>
                      <a:lnTo>
                        <a:pt x="0" y="73"/>
                      </a:lnTo>
                      <a:lnTo>
                        <a:pt x="2" y="63"/>
                      </a:lnTo>
                      <a:lnTo>
                        <a:pt x="4" y="55"/>
                      </a:lnTo>
                      <a:lnTo>
                        <a:pt x="7" y="38"/>
                      </a:lnTo>
                      <a:lnTo>
                        <a:pt x="11" y="23"/>
                      </a:lnTo>
                      <a:lnTo>
                        <a:pt x="13" y="12"/>
                      </a:lnTo>
                      <a:lnTo>
                        <a:pt x="23" y="6"/>
                      </a:lnTo>
                      <a:lnTo>
                        <a:pt x="32" y="0"/>
                      </a:lnTo>
                      <a:lnTo>
                        <a:pt x="42" y="2"/>
                      </a:lnTo>
                      <a:lnTo>
                        <a:pt x="49" y="6"/>
                      </a:lnTo>
                      <a:lnTo>
                        <a:pt x="57" y="14"/>
                      </a:lnTo>
                      <a:lnTo>
                        <a:pt x="63" y="23"/>
                      </a:lnTo>
                      <a:lnTo>
                        <a:pt x="64" y="3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2" name="Freeform 46"/>
                <p:cNvSpPr>
                  <a:spLocks/>
                </p:cNvSpPr>
                <p:nvPr/>
              </p:nvSpPr>
              <p:spPr bwMode="auto">
                <a:xfrm>
                  <a:off x="2994" y="2721"/>
                  <a:ext cx="372" cy="32"/>
                </a:xfrm>
                <a:custGeom>
                  <a:avLst/>
                  <a:gdLst>
                    <a:gd name="T0" fmla="*/ 1 w 744"/>
                    <a:gd name="T1" fmla="*/ 1 h 63"/>
                    <a:gd name="T2" fmla="*/ 1 w 744"/>
                    <a:gd name="T3" fmla="*/ 1 h 63"/>
                    <a:gd name="T4" fmla="*/ 1 w 744"/>
                    <a:gd name="T5" fmla="*/ 1 h 63"/>
                    <a:gd name="T6" fmla="*/ 1 w 744"/>
                    <a:gd name="T7" fmla="*/ 1 h 63"/>
                    <a:gd name="T8" fmla="*/ 1 w 744"/>
                    <a:gd name="T9" fmla="*/ 1 h 63"/>
                    <a:gd name="T10" fmla="*/ 1 w 744"/>
                    <a:gd name="T11" fmla="*/ 1 h 63"/>
                    <a:gd name="T12" fmla="*/ 1 w 744"/>
                    <a:gd name="T13" fmla="*/ 1 h 63"/>
                    <a:gd name="T14" fmla="*/ 1 w 744"/>
                    <a:gd name="T15" fmla="*/ 1 h 63"/>
                    <a:gd name="T16" fmla="*/ 1 w 744"/>
                    <a:gd name="T17" fmla="*/ 1 h 63"/>
                    <a:gd name="T18" fmla="*/ 1 w 744"/>
                    <a:gd name="T19" fmla="*/ 1 h 63"/>
                    <a:gd name="T20" fmla="*/ 1 w 744"/>
                    <a:gd name="T21" fmla="*/ 1 h 63"/>
                    <a:gd name="T22" fmla="*/ 1 w 744"/>
                    <a:gd name="T23" fmla="*/ 1 h 63"/>
                    <a:gd name="T24" fmla="*/ 1 w 744"/>
                    <a:gd name="T25" fmla="*/ 1 h 63"/>
                    <a:gd name="T26" fmla="*/ 1 w 744"/>
                    <a:gd name="T27" fmla="*/ 1 h 63"/>
                    <a:gd name="T28" fmla="*/ 1 w 744"/>
                    <a:gd name="T29" fmla="*/ 1 h 63"/>
                    <a:gd name="T30" fmla="*/ 1 w 744"/>
                    <a:gd name="T31" fmla="*/ 1 h 63"/>
                    <a:gd name="T32" fmla="*/ 1 w 744"/>
                    <a:gd name="T33" fmla="*/ 1 h 63"/>
                    <a:gd name="T34" fmla="*/ 1 w 744"/>
                    <a:gd name="T35" fmla="*/ 1 h 63"/>
                    <a:gd name="T36" fmla="*/ 1 w 744"/>
                    <a:gd name="T37" fmla="*/ 1 h 63"/>
                    <a:gd name="T38" fmla="*/ 1 w 744"/>
                    <a:gd name="T39" fmla="*/ 0 h 63"/>
                    <a:gd name="T40" fmla="*/ 1 w 744"/>
                    <a:gd name="T41" fmla="*/ 0 h 63"/>
                    <a:gd name="T42" fmla="*/ 1 w 744"/>
                    <a:gd name="T43" fmla="*/ 1 h 63"/>
                    <a:gd name="T44" fmla="*/ 1 w 744"/>
                    <a:gd name="T45" fmla="*/ 1 h 63"/>
                    <a:gd name="T46" fmla="*/ 1 w 744"/>
                    <a:gd name="T47" fmla="*/ 1 h 63"/>
                    <a:gd name="T48" fmla="*/ 1 w 744"/>
                    <a:gd name="T49" fmla="*/ 1 h 63"/>
                    <a:gd name="T50" fmla="*/ 1 w 744"/>
                    <a:gd name="T51" fmla="*/ 1 h 63"/>
                    <a:gd name="T52" fmla="*/ 1 w 744"/>
                    <a:gd name="T53" fmla="*/ 1 h 63"/>
                    <a:gd name="T54" fmla="*/ 1 w 744"/>
                    <a:gd name="T55" fmla="*/ 1 h 63"/>
                    <a:gd name="T56" fmla="*/ 1 w 744"/>
                    <a:gd name="T57" fmla="*/ 1 h 63"/>
                    <a:gd name="T58" fmla="*/ 1 w 744"/>
                    <a:gd name="T59" fmla="*/ 1 h 63"/>
                    <a:gd name="T60" fmla="*/ 1 w 744"/>
                    <a:gd name="T61" fmla="*/ 1 h 63"/>
                    <a:gd name="T62" fmla="*/ 1 w 744"/>
                    <a:gd name="T63" fmla="*/ 1 h 63"/>
                    <a:gd name="T64" fmla="*/ 1 w 744"/>
                    <a:gd name="T65" fmla="*/ 1 h 63"/>
                    <a:gd name="T66" fmla="*/ 1 w 744"/>
                    <a:gd name="T67" fmla="*/ 1 h 63"/>
                    <a:gd name="T68" fmla="*/ 1 w 744"/>
                    <a:gd name="T69" fmla="*/ 1 h 63"/>
                    <a:gd name="T70" fmla="*/ 1 w 744"/>
                    <a:gd name="T71" fmla="*/ 1 h 63"/>
                    <a:gd name="T72" fmla="*/ 1 w 744"/>
                    <a:gd name="T73" fmla="*/ 1 h 63"/>
                    <a:gd name="T74" fmla="*/ 1 w 744"/>
                    <a:gd name="T75" fmla="*/ 1 h 63"/>
                    <a:gd name="T76" fmla="*/ 1 w 744"/>
                    <a:gd name="T77" fmla="*/ 1 h 63"/>
                    <a:gd name="T78" fmla="*/ 1 w 744"/>
                    <a:gd name="T79" fmla="*/ 1 h 63"/>
                    <a:gd name="T80" fmla="*/ 1 w 744"/>
                    <a:gd name="T81" fmla="*/ 1 h 63"/>
                    <a:gd name="T82" fmla="*/ 1 w 744"/>
                    <a:gd name="T83" fmla="*/ 1 h 63"/>
                    <a:gd name="T84" fmla="*/ 1 w 744"/>
                    <a:gd name="T85" fmla="*/ 1 h 63"/>
                    <a:gd name="T86" fmla="*/ 1 w 744"/>
                    <a:gd name="T87" fmla="*/ 1 h 63"/>
                    <a:gd name="T88" fmla="*/ 1 w 744"/>
                    <a:gd name="T89" fmla="*/ 1 h 63"/>
                    <a:gd name="T90" fmla="*/ 1 w 744"/>
                    <a:gd name="T91" fmla="*/ 1 h 63"/>
                    <a:gd name="T92" fmla="*/ 1 w 744"/>
                    <a:gd name="T93" fmla="*/ 1 h 63"/>
                    <a:gd name="T94" fmla="*/ 1 w 744"/>
                    <a:gd name="T95" fmla="*/ 1 h 63"/>
                    <a:gd name="T96" fmla="*/ 1 w 744"/>
                    <a:gd name="T97" fmla="*/ 1 h 63"/>
                    <a:gd name="T98" fmla="*/ 1 w 744"/>
                    <a:gd name="T99" fmla="*/ 1 h 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4"/>
                    <a:gd name="T151" fmla="*/ 0 h 63"/>
                    <a:gd name="T152" fmla="*/ 744 w 744"/>
                    <a:gd name="T153" fmla="*/ 63 h 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4" h="63">
                      <a:moveTo>
                        <a:pt x="19" y="10"/>
                      </a:moveTo>
                      <a:lnTo>
                        <a:pt x="21" y="10"/>
                      </a:lnTo>
                      <a:lnTo>
                        <a:pt x="27" y="10"/>
                      </a:lnTo>
                      <a:lnTo>
                        <a:pt x="36" y="8"/>
                      </a:lnTo>
                      <a:lnTo>
                        <a:pt x="50" y="8"/>
                      </a:lnTo>
                      <a:lnTo>
                        <a:pt x="61" y="6"/>
                      </a:lnTo>
                      <a:lnTo>
                        <a:pt x="76" y="6"/>
                      </a:lnTo>
                      <a:lnTo>
                        <a:pt x="84" y="6"/>
                      </a:lnTo>
                      <a:lnTo>
                        <a:pt x="93" y="6"/>
                      </a:lnTo>
                      <a:lnTo>
                        <a:pt x="103" y="6"/>
                      </a:lnTo>
                      <a:lnTo>
                        <a:pt x="114" y="6"/>
                      </a:lnTo>
                      <a:lnTo>
                        <a:pt x="122" y="4"/>
                      </a:lnTo>
                      <a:lnTo>
                        <a:pt x="133" y="4"/>
                      </a:lnTo>
                      <a:lnTo>
                        <a:pt x="143" y="4"/>
                      </a:lnTo>
                      <a:lnTo>
                        <a:pt x="156" y="4"/>
                      </a:lnTo>
                      <a:lnTo>
                        <a:pt x="166" y="4"/>
                      </a:lnTo>
                      <a:lnTo>
                        <a:pt x="179" y="4"/>
                      </a:lnTo>
                      <a:lnTo>
                        <a:pt x="190" y="4"/>
                      </a:lnTo>
                      <a:lnTo>
                        <a:pt x="204" y="4"/>
                      </a:lnTo>
                      <a:lnTo>
                        <a:pt x="217" y="4"/>
                      </a:lnTo>
                      <a:lnTo>
                        <a:pt x="228" y="4"/>
                      </a:lnTo>
                      <a:lnTo>
                        <a:pt x="240" y="4"/>
                      </a:lnTo>
                      <a:lnTo>
                        <a:pt x="253" y="4"/>
                      </a:lnTo>
                      <a:lnTo>
                        <a:pt x="266" y="4"/>
                      </a:lnTo>
                      <a:lnTo>
                        <a:pt x="280" y="4"/>
                      </a:lnTo>
                      <a:lnTo>
                        <a:pt x="293" y="4"/>
                      </a:lnTo>
                      <a:lnTo>
                        <a:pt x="306" y="4"/>
                      </a:lnTo>
                      <a:lnTo>
                        <a:pt x="318" y="2"/>
                      </a:lnTo>
                      <a:lnTo>
                        <a:pt x="331" y="2"/>
                      </a:lnTo>
                      <a:lnTo>
                        <a:pt x="343" y="2"/>
                      </a:lnTo>
                      <a:lnTo>
                        <a:pt x="356" y="2"/>
                      </a:lnTo>
                      <a:lnTo>
                        <a:pt x="369" y="2"/>
                      </a:lnTo>
                      <a:lnTo>
                        <a:pt x="381" y="2"/>
                      </a:lnTo>
                      <a:lnTo>
                        <a:pt x="392" y="2"/>
                      </a:lnTo>
                      <a:lnTo>
                        <a:pt x="405" y="2"/>
                      </a:lnTo>
                      <a:lnTo>
                        <a:pt x="417" y="2"/>
                      </a:lnTo>
                      <a:lnTo>
                        <a:pt x="428" y="2"/>
                      </a:lnTo>
                      <a:lnTo>
                        <a:pt x="441" y="2"/>
                      </a:lnTo>
                      <a:lnTo>
                        <a:pt x="453" y="2"/>
                      </a:lnTo>
                      <a:lnTo>
                        <a:pt x="464" y="2"/>
                      </a:lnTo>
                      <a:lnTo>
                        <a:pt x="474" y="2"/>
                      </a:lnTo>
                      <a:lnTo>
                        <a:pt x="485" y="2"/>
                      </a:lnTo>
                      <a:lnTo>
                        <a:pt x="495" y="2"/>
                      </a:lnTo>
                      <a:lnTo>
                        <a:pt x="502" y="2"/>
                      </a:lnTo>
                      <a:lnTo>
                        <a:pt x="512" y="2"/>
                      </a:lnTo>
                      <a:lnTo>
                        <a:pt x="521" y="2"/>
                      </a:lnTo>
                      <a:lnTo>
                        <a:pt x="529" y="2"/>
                      </a:lnTo>
                      <a:lnTo>
                        <a:pt x="544" y="2"/>
                      </a:lnTo>
                      <a:lnTo>
                        <a:pt x="557" y="2"/>
                      </a:lnTo>
                      <a:lnTo>
                        <a:pt x="567" y="2"/>
                      </a:lnTo>
                      <a:lnTo>
                        <a:pt x="576" y="2"/>
                      </a:lnTo>
                      <a:lnTo>
                        <a:pt x="580" y="2"/>
                      </a:lnTo>
                      <a:lnTo>
                        <a:pt x="586" y="2"/>
                      </a:lnTo>
                      <a:lnTo>
                        <a:pt x="594" y="2"/>
                      </a:lnTo>
                      <a:lnTo>
                        <a:pt x="603" y="2"/>
                      </a:lnTo>
                      <a:lnTo>
                        <a:pt x="609" y="2"/>
                      </a:lnTo>
                      <a:lnTo>
                        <a:pt x="618" y="2"/>
                      </a:lnTo>
                      <a:lnTo>
                        <a:pt x="628" y="0"/>
                      </a:lnTo>
                      <a:lnTo>
                        <a:pt x="637" y="0"/>
                      </a:lnTo>
                      <a:lnTo>
                        <a:pt x="645" y="0"/>
                      </a:lnTo>
                      <a:lnTo>
                        <a:pt x="654" y="0"/>
                      </a:lnTo>
                      <a:lnTo>
                        <a:pt x="662" y="0"/>
                      </a:lnTo>
                      <a:lnTo>
                        <a:pt x="672" y="0"/>
                      </a:lnTo>
                      <a:lnTo>
                        <a:pt x="681" y="0"/>
                      </a:lnTo>
                      <a:lnTo>
                        <a:pt x="689" y="2"/>
                      </a:lnTo>
                      <a:lnTo>
                        <a:pt x="696" y="2"/>
                      </a:lnTo>
                      <a:lnTo>
                        <a:pt x="706" y="2"/>
                      </a:lnTo>
                      <a:lnTo>
                        <a:pt x="715" y="4"/>
                      </a:lnTo>
                      <a:lnTo>
                        <a:pt x="725" y="10"/>
                      </a:lnTo>
                      <a:lnTo>
                        <a:pt x="732" y="12"/>
                      </a:lnTo>
                      <a:lnTo>
                        <a:pt x="740" y="21"/>
                      </a:lnTo>
                      <a:lnTo>
                        <a:pt x="744" y="29"/>
                      </a:lnTo>
                      <a:lnTo>
                        <a:pt x="744" y="38"/>
                      </a:lnTo>
                      <a:lnTo>
                        <a:pt x="740" y="46"/>
                      </a:lnTo>
                      <a:lnTo>
                        <a:pt x="732" y="55"/>
                      </a:lnTo>
                      <a:lnTo>
                        <a:pt x="723" y="61"/>
                      </a:lnTo>
                      <a:lnTo>
                        <a:pt x="711" y="61"/>
                      </a:lnTo>
                      <a:lnTo>
                        <a:pt x="700" y="59"/>
                      </a:lnTo>
                      <a:lnTo>
                        <a:pt x="689" y="57"/>
                      </a:lnTo>
                      <a:lnTo>
                        <a:pt x="677" y="55"/>
                      </a:lnTo>
                      <a:lnTo>
                        <a:pt x="668" y="55"/>
                      </a:lnTo>
                      <a:lnTo>
                        <a:pt x="656" y="54"/>
                      </a:lnTo>
                      <a:lnTo>
                        <a:pt x="645" y="54"/>
                      </a:lnTo>
                      <a:lnTo>
                        <a:pt x="633" y="54"/>
                      </a:lnTo>
                      <a:lnTo>
                        <a:pt x="624" y="54"/>
                      </a:lnTo>
                      <a:lnTo>
                        <a:pt x="613" y="54"/>
                      </a:lnTo>
                      <a:lnTo>
                        <a:pt x="603" y="54"/>
                      </a:lnTo>
                      <a:lnTo>
                        <a:pt x="590" y="54"/>
                      </a:lnTo>
                      <a:lnTo>
                        <a:pt x="580" y="54"/>
                      </a:lnTo>
                      <a:lnTo>
                        <a:pt x="569" y="54"/>
                      </a:lnTo>
                      <a:lnTo>
                        <a:pt x="557" y="54"/>
                      </a:lnTo>
                      <a:lnTo>
                        <a:pt x="546" y="54"/>
                      </a:lnTo>
                      <a:lnTo>
                        <a:pt x="537" y="54"/>
                      </a:lnTo>
                      <a:lnTo>
                        <a:pt x="525" y="54"/>
                      </a:lnTo>
                      <a:lnTo>
                        <a:pt x="514" y="54"/>
                      </a:lnTo>
                      <a:lnTo>
                        <a:pt x="502" y="54"/>
                      </a:lnTo>
                      <a:lnTo>
                        <a:pt x="493" y="54"/>
                      </a:lnTo>
                      <a:lnTo>
                        <a:pt x="479" y="54"/>
                      </a:lnTo>
                      <a:lnTo>
                        <a:pt x="470" y="54"/>
                      </a:lnTo>
                      <a:lnTo>
                        <a:pt x="459" y="54"/>
                      </a:lnTo>
                      <a:lnTo>
                        <a:pt x="449" y="55"/>
                      </a:lnTo>
                      <a:lnTo>
                        <a:pt x="438" y="55"/>
                      </a:lnTo>
                      <a:lnTo>
                        <a:pt x="428" y="55"/>
                      </a:lnTo>
                      <a:lnTo>
                        <a:pt x="417" y="55"/>
                      </a:lnTo>
                      <a:lnTo>
                        <a:pt x="405" y="57"/>
                      </a:lnTo>
                      <a:lnTo>
                        <a:pt x="396" y="57"/>
                      </a:lnTo>
                      <a:lnTo>
                        <a:pt x="384" y="57"/>
                      </a:lnTo>
                      <a:lnTo>
                        <a:pt x="375" y="57"/>
                      </a:lnTo>
                      <a:lnTo>
                        <a:pt x="365" y="59"/>
                      </a:lnTo>
                      <a:lnTo>
                        <a:pt x="356" y="57"/>
                      </a:lnTo>
                      <a:lnTo>
                        <a:pt x="346" y="57"/>
                      </a:lnTo>
                      <a:lnTo>
                        <a:pt x="339" y="57"/>
                      </a:lnTo>
                      <a:lnTo>
                        <a:pt x="331" y="57"/>
                      </a:lnTo>
                      <a:lnTo>
                        <a:pt x="320" y="57"/>
                      </a:lnTo>
                      <a:lnTo>
                        <a:pt x="310" y="57"/>
                      </a:lnTo>
                      <a:lnTo>
                        <a:pt x="299" y="57"/>
                      </a:lnTo>
                      <a:lnTo>
                        <a:pt x="289" y="57"/>
                      </a:lnTo>
                      <a:lnTo>
                        <a:pt x="278" y="55"/>
                      </a:lnTo>
                      <a:lnTo>
                        <a:pt x="266" y="55"/>
                      </a:lnTo>
                      <a:lnTo>
                        <a:pt x="253" y="55"/>
                      </a:lnTo>
                      <a:lnTo>
                        <a:pt x="244" y="55"/>
                      </a:lnTo>
                      <a:lnTo>
                        <a:pt x="230" y="55"/>
                      </a:lnTo>
                      <a:lnTo>
                        <a:pt x="219" y="55"/>
                      </a:lnTo>
                      <a:lnTo>
                        <a:pt x="207" y="55"/>
                      </a:lnTo>
                      <a:lnTo>
                        <a:pt x="196" y="55"/>
                      </a:lnTo>
                      <a:lnTo>
                        <a:pt x="183" y="55"/>
                      </a:lnTo>
                      <a:lnTo>
                        <a:pt x="171" y="55"/>
                      </a:lnTo>
                      <a:lnTo>
                        <a:pt x="158" y="55"/>
                      </a:lnTo>
                      <a:lnTo>
                        <a:pt x="149" y="55"/>
                      </a:lnTo>
                      <a:lnTo>
                        <a:pt x="135" y="55"/>
                      </a:lnTo>
                      <a:lnTo>
                        <a:pt x="124" y="55"/>
                      </a:lnTo>
                      <a:lnTo>
                        <a:pt x="114" y="55"/>
                      </a:lnTo>
                      <a:lnTo>
                        <a:pt x="105" y="57"/>
                      </a:lnTo>
                      <a:lnTo>
                        <a:pt x="93" y="57"/>
                      </a:lnTo>
                      <a:lnTo>
                        <a:pt x="84" y="57"/>
                      </a:lnTo>
                      <a:lnTo>
                        <a:pt x="74" y="57"/>
                      </a:lnTo>
                      <a:lnTo>
                        <a:pt x="67" y="59"/>
                      </a:lnTo>
                      <a:lnTo>
                        <a:pt x="57" y="59"/>
                      </a:lnTo>
                      <a:lnTo>
                        <a:pt x="50" y="61"/>
                      </a:lnTo>
                      <a:lnTo>
                        <a:pt x="42" y="61"/>
                      </a:lnTo>
                      <a:lnTo>
                        <a:pt x="38" y="63"/>
                      </a:lnTo>
                      <a:lnTo>
                        <a:pt x="23" y="61"/>
                      </a:lnTo>
                      <a:lnTo>
                        <a:pt x="14" y="59"/>
                      </a:lnTo>
                      <a:lnTo>
                        <a:pt x="6" y="52"/>
                      </a:lnTo>
                      <a:lnTo>
                        <a:pt x="2" y="44"/>
                      </a:lnTo>
                      <a:lnTo>
                        <a:pt x="0" y="33"/>
                      </a:lnTo>
                      <a:lnTo>
                        <a:pt x="4" y="25"/>
                      </a:lnTo>
                      <a:lnTo>
                        <a:pt x="10" y="16"/>
                      </a:lnTo>
                      <a:lnTo>
                        <a:pt x="19"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3" name="Freeform 47"/>
                <p:cNvSpPr>
                  <a:spLocks/>
                </p:cNvSpPr>
                <p:nvPr/>
              </p:nvSpPr>
              <p:spPr bwMode="auto">
                <a:xfrm>
                  <a:off x="3580" y="2715"/>
                  <a:ext cx="355" cy="37"/>
                </a:xfrm>
                <a:custGeom>
                  <a:avLst/>
                  <a:gdLst>
                    <a:gd name="T0" fmla="*/ 0 w 711"/>
                    <a:gd name="T1" fmla="*/ 0 h 74"/>
                    <a:gd name="T2" fmla="*/ 0 w 711"/>
                    <a:gd name="T3" fmla="*/ 0 h 74"/>
                    <a:gd name="T4" fmla="*/ 0 w 711"/>
                    <a:gd name="T5" fmla="*/ 1 h 74"/>
                    <a:gd name="T6" fmla="*/ 0 w 711"/>
                    <a:gd name="T7" fmla="*/ 1 h 74"/>
                    <a:gd name="T8" fmla="*/ 0 w 711"/>
                    <a:gd name="T9" fmla="*/ 1 h 74"/>
                    <a:gd name="T10" fmla="*/ 0 w 711"/>
                    <a:gd name="T11" fmla="*/ 1 h 74"/>
                    <a:gd name="T12" fmla="*/ 0 w 711"/>
                    <a:gd name="T13" fmla="*/ 1 h 74"/>
                    <a:gd name="T14" fmla="*/ 0 w 711"/>
                    <a:gd name="T15" fmla="*/ 1 h 74"/>
                    <a:gd name="T16" fmla="*/ 0 w 711"/>
                    <a:gd name="T17" fmla="*/ 1 h 74"/>
                    <a:gd name="T18" fmla="*/ 0 w 711"/>
                    <a:gd name="T19" fmla="*/ 1 h 74"/>
                    <a:gd name="T20" fmla="*/ 0 w 711"/>
                    <a:gd name="T21" fmla="*/ 1 h 74"/>
                    <a:gd name="T22" fmla="*/ 0 w 711"/>
                    <a:gd name="T23" fmla="*/ 1 h 74"/>
                    <a:gd name="T24" fmla="*/ 0 w 711"/>
                    <a:gd name="T25" fmla="*/ 1 h 74"/>
                    <a:gd name="T26" fmla="*/ 0 w 711"/>
                    <a:gd name="T27" fmla="*/ 1 h 74"/>
                    <a:gd name="T28" fmla="*/ 0 w 711"/>
                    <a:gd name="T29" fmla="*/ 1 h 74"/>
                    <a:gd name="T30" fmla="*/ 0 w 711"/>
                    <a:gd name="T31" fmla="*/ 1 h 74"/>
                    <a:gd name="T32" fmla="*/ 0 w 711"/>
                    <a:gd name="T33" fmla="*/ 1 h 74"/>
                    <a:gd name="T34" fmla="*/ 0 w 711"/>
                    <a:gd name="T35" fmla="*/ 0 h 74"/>
                    <a:gd name="T36" fmla="*/ 0 w 711"/>
                    <a:gd name="T37" fmla="*/ 1 h 74"/>
                    <a:gd name="T38" fmla="*/ 0 w 711"/>
                    <a:gd name="T39" fmla="*/ 1 h 74"/>
                    <a:gd name="T40" fmla="*/ 0 w 711"/>
                    <a:gd name="T41" fmla="*/ 1 h 74"/>
                    <a:gd name="T42" fmla="*/ 0 w 711"/>
                    <a:gd name="T43" fmla="*/ 1 h 74"/>
                    <a:gd name="T44" fmla="*/ 0 w 711"/>
                    <a:gd name="T45" fmla="*/ 1 h 74"/>
                    <a:gd name="T46" fmla="*/ 0 w 711"/>
                    <a:gd name="T47" fmla="*/ 1 h 74"/>
                    <a:gd name="T48" fmla="*/ 0 w 711"/>
                    <a:gd name="T49" fmla="*/ 1 h 74"/>
                    <a:gd name="T50" fmla="*/ 0 w 711"/>
                    <a:gd name="T51" fmla="*/ 1 h 74"/>
                    <a:gd name="T52" fmla="*/ 0 w 711"/>
                    <a:gd name="T53" fmla="*/ 1 h 74"/>
                    <a:gd name="T54" fmla="*/ 0 w 711"/>
                    <a:gd name="T55" fmla="*/ 1 h 74"/>
                    <a:gd name="T56" fmla="*/ 0 w 711"/>
                    <a:gd name="T57" fmla="*/ 1 h 74"/>
                    <a:gd name="T58" fmla="*/ 0 w 711"/>
                    <a:gd name="T59" fmla="*/ 1 h 74"/>
                    <a:gd name="T60" fmla="*/ 0 w 711"/>
                    <a:gd name="T61" fmla="*/ 1 h 74"/>
                    <a:gd name="T62" fmla="*/ 0 w 711"/>
                    <a:gd name="T63" fmla="*/ 1 h 74"/>
                    <a:gd name="T64" fmla="*/ 0 w 711"/>
                    <a:gd name="T65" fmla="*/ 1 h 74"/>
                    <a:gd name="T66" fmla="*/ 0 w 711"/>
                    <a:gd name="T67" fmla="*/ 1 h 74"/>
                    <a:gd name="T68" fmla="*/ 0 w 711"/>
                    <a:gd name="T69" fmla="*/ 1 h 74"/>
                    <a:gd name="T70" fmla="*/ 0 w 711"/>
                    <a:gd name="T71" fmla="*/ 1 h 74"/>
                    <a:gd name="T72" fmla="*/ 0 w 711"/>
                    <a:gd name="T73" fmla="*/ 1 h 74"/>
                    <a:gd name="T74" fmla="*/ 0 w 711"/>
                    <a:gd name="T75" fmla="*/ 1 h 74"/>
                    <a:gd name="T76" fmla="*/ 0 w 711"/>
                    <a:gd name="T77" fmla="*/ 1 h 74"/>
                    <a:gd name="T78" fmla="*/ 0 w 711"/>
                    <a:gd name="T79" fmla="*/ 1 h 74"/>
                    <a:gd name="T80" fmla="*/ 0 w 711"/>
                    <a:gd name="T81" fmla="*/ 1 h 74"/>
                    <a:gd name="T82" fmla="*/ 0 w 711"/>
                    <a:gd name="T83" fmla="*/ 1 h 74"/>
                    <a:gd name="T84" fmla="*/ 0 w 711"/>
                    <a:gd name="T85" fmla="*/ 1 h 74"/>
                    <a:gd name="T86" fmla="*/ 0 w 711"/>
                    <a:gd name="T87" fmla="*/ 1 h 74"/>
                    <a:gd name="T88" fmla="*/ 0 w 711"/>
                    <a:gd name="T89" fmla="*/ 1 h 74"/>
                    <a:gd name="T90" fmla="*/ 0 w 711"/>
                    <a:gd name="T91" fmla="*/ 1 h 74"/>
                    <a:gd name="T92" fmla="*/ 0 w 711"/>
                    <a:gd name="T93" fmla="*/ 1 h 74"/>
                    <a:gd name="T94" fmla="*/ 0 w 711"/>
                    <a:gd name="T95" fmla="*/ 1 h 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11"/>
                    <a:gd name="T145" fmla="*/ 0 h 74"/>
                    <a:gd name="T146" fmla="*/ 711 w 711"/>
                    <a:gd name="T147" fmla="*/ 74 h 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11" h="74">
                      <a:moveTo>
                        <a:pt x="26" y="0"/>
                      </a:moveTo>
                      <a:lnTo>
                        <a:pt x="34" y="0"/>
                      </a:lnTo>
                      <a:lnTo>
                        <a:pt x="43" y="0"/>
                      </a:lnTo>
                      <a:lnTo>
                        <a:pt x="51" y="0"/>
                      </a:lnTo>
                      <a:lnTo>
                        <a:pt x="61" y="0"/>
                      </a:lnTo>
                      <a:lnTo>
                        <a:pt x="70" y="0"/>
                      </a:lnTo>
                      <a:lnTo>
                        <a:pt x="78" y="0"/>
                      </a:lnTo>
                      <a:lnTo>
                        <a:pt x="87" y="0"/>
                      </a:lnTo>
                      <a:lnTo>
                        <a:pt x="97" y="2"/>
                      </a:lnTo>
                      <a:lnTo>
                        <a:pt x="106" y="2"/>
                      </a:lnTo>
                      <a:lnTo>
                        <a:pt x="114" y="4"/>
                      </a:lnTo>
                      <a:lnTo>
                        <a:pt x="123" y="4"/>
                      </a:lnTo>
                      <a:lnTo>
                        <a:pt x="135" y="6"/>
                      </a:lnTo>
                      <a:lnTo>
                        <a:pt x="142" y="6"/>
                      </a:lnTo>
                      <a:lnTo>
                        <a:pt x="152" y="8"/>
                      </a:lnTo>
                      <a:lnTo>
                        <a:pt x="161" y="8"/>
                      </a:lnTo>
                      <a:lnTo>
                        <a:pt x="171" y="10"/>
                      </a:lnTo>
                      <a:lnTo>
                        <a:pt x="180" y="10"/>
                      </a:lnTo>
                      <a:lnTo>
                        <a:pt x="190" y="10"/>
                      </a:lnTo>
                      <a:lnTo>
                        <a:pt x="199" y="10"/>
                      </a:lnTo>
                      <a:lnTo>
                        <a:pt x="209" y="11"/>
                      </a:lnTo>
                      <a:lnTo>
                        <a:pt x="216" y="11"/>
                      </a:lnTo>
                      <a:lnTo>
                        <a:pt x="226" y="13"/>
                      </a:lnTo>
                      <a:lnTo>
                        <a:pt x="235" y="13"/>
                      </a:lnTo>
                      <a:lnTo>
                        <a:pt x="245" y="15"/>
                      </a:lnTo>
                      <a:lnTo>
                        <a:pt x="253" y="15"/>
                      </a:lnTo>
                      <a:lnTo>
                        <a:pt x="262" y="15"/>
                      </a:lnTo>
                      <a:lnTo>
                        <a:pt x="272" y="15"/>
                      </a:lnTo>
                      <a:lnTo>
                        <a:pt x="281" y="15"/>
                      </a:lnTo>
                      <a:lnTo>
                        <a:pt x="289" y="15"/>
                      </a:lnTo>
                      <a:lnTo>
                        <a:pt x="298" y="15"/>
                      </a:lnTo>
                      <a:lnTo>
                        <a:pt x="308" y="15"/>
                      </a:lnTo>
                      <a:lnTo>
                        <a:pt x="317" y="15"/>
                      </a:lnTo>
                      <a:lnTo>
                        <a:pt x="323" y="15"/>
                      </a:lnTo>
                      <a:lnTo>
                        <a:pt x="331" y="13"/>
                      </a:lnTo>
                      <a:lnTo>
                        <a:pt x="338" y="11"/>
                      </a:lnTo>
                      <a:lnTo>
                        <a:pt x="350" y="11"/>
                      </a:lnTo>
                      <a:lnTo>
                        <a:pt x="359" y="10"/>
                      </a:lnTo>
                      <a:lnTo>
                        <a:pt x="371" y="8"/>
                      </a:lnTo>
                      <a:lnTo>
                        <a:pt x="384" y="8"/>
                      </a:lnTo>
                      <a:lnTo>
                        <a:pt x="397" y="8"/>
                      </a:lnTo>
                      <a:lnTo>
                        <a:pt x="409" y="8"/>
                      </a:lnTo>
                      <a:lnTo>
                        <a:pt x="420" y="6"/>
                      </a:lnTo>
                      <a:lnTo>
                        <a:pt x="433" y="4"/>
                      </a:lnTo>
                      <a:lnTo>
                        <a:pt x="448" y="4"/>
                      </a:lnTo>
                      <a:lnTo>
                        <a:pt x="462" y="4"/>
                      </a:lnTo>
                      <a:lnTo>
                        <a:pt x="477" y="4"/>
                      </a:lnTo>
                      <a:lnTo>
                        <a:pt x="490" y="4"/>
                      </a:lnTo>
                      <a:lnTo>
                        <a:pt x="506" y="4"/>
                      </a:lnTo>
                      <a:lnTo>
                        <a:pt x="519" y="2"/>
                      </a:lnTo>
                      <a:lnTo>
                        <a:pt x="532" y="2"/>
                      </a:lnTo>
                      <a:lnTo>
                        <a:pt x="545" y="0"/>
                      </a:lnTo>
                      <a:lnTo>
                        <a:pt x="559" y="0"/>
                      </a:lnTo>
                      <a:lnTo>
                        <a:pt x="572" y="0"/>
                      </a:lnTo>
                      <a:lnTo>
                        <a:pt x="585" y="0"/>
                      </a:lnTo>
                      <a:lnTo>
                        <a:pt x="597" y="0"/>
                      </a:lnTo>
                      <a:lnTo>
                        <a:pt x="610" y="2"/>
                      </a:lnTo>
                      <a:lnTo>
                        <a:pt x="622" y="2"/>
                      </a:lnTo>
                      <a:lnTo>
                        <a:pt x="631" y="2"/>
                      </a:lnTo>
                      <a:lnTo>
                        <a:pt x="642" y="4"/>
                      </a:lnTo>
                      <a:lnTo>
                        <a:pt x="652" y="6"/>
                      </a:lnTo>
                      <a:lnTo>
                        <a:pt x="661" y="6"/>
                      </a:lnTo>
                      <a:lnTo>
                        <a:pt x="671" y="8"/>
                      </a:lnTo>
                      <a:lnTo>
                        <a:pt x="679" y="10"/>
                      </a:lnTo>
                      <a:lnTo>
                        <a:pt x="686" y="13"/>
                      </a:lnTo>
                      <a:lnTo>
                        <a:pt x="696" y="15"/>
                      </a:lnTo>
                      <a:lnTo>
                        <a:pt x="703" y="23"/>
                      </a:lnTo>
                      <a:lnTo>
                        <a:pt x="707" y="30"/>
                      </a:lnTo>
                      <a:lnTo>
                        <a:pt x="711" y="40"/>
                      </a:lnTo>
                      <a:lnTo>
                        <a:pt x="705" y="48"/>
                      </a:lnTo>
                      <a:lnTo>
                        <a:pt x="701" y="55"/>
                      </a:lnTo>
                      <a:lnTo>
                        <a:pt x="692" y="61"/>
                      </a:lnTo>
                      <a:lnTo>
                        <a:pt x="682" y="67"/>
                      </a:lnTo>
                      <a:lnTo>
                        <a:pt x="671" y="67"/>
                      </a:lnTo>
                      <a:lnTo>
                        <a:pt x="660" y="67"/>
                      </a:lnTo>
                      <a:lnTo>
                        <a:pt x="650" y="67"/>
                      </a:lnTo>
                      <a:lnTo>
                        <a:pt x="641" y="68"/>
                      </a:lnTo>
                      <a:lnTo>
                        <a:pt x="629" y="68"/>
                      </a:lnTo>
                      <a:lnTo>
                        <a:pt x="620" y="70"/>
                      </a:lnTo>
                      <a:lnTo>
                        <a:pt x="608" y="70"/>
                      </a:lnTo>
                      <a:lnTo>
                        <a:pt x="601" y="72"/>
                      </a:lnTo>
                      <a:lnTo>
                        <a:pt x="589" y="72"/>
                      </a:lnTo>
                      <a:lnTo>
                        <a:pt x="580" y="72"/>
                      </a:lnTo>
                      <a:lnTo>
                        <a:pt x="568" y="72"/>
                      </a:lnTo>
                      <a:lnTo>
                        <a:pt x="559" y="74"/>
                      </a:lnTo>
                      <a:lnTo>
                        <a:pt x="549" y="74"/>
                      </a:lnTo>
                      <a:lnTo>
                        <a:pt x="538" y="74"/>
                      </a:lnTo>
                      <a:lnTo>
                        <a:pt x="528" y="74"/>
                      </a:lnTo>
                      <a:lnTo>
                        <a:pt x="519" y="74"/>
                      </a:lnTo>
                      <a:lnTo>
                        <a:pt x="506" y="74"/>
                      </a:lnTo>
                      <a:lnTo>
                        <a:pt x="496" y="74"/>
                      </a:lnTo>
                      <a:lnTo>
                        <a:pt x="485" y="74"/>
                      </a:lnTo>
                      <a:lnTo>
                        <a:pt x="477" y="74"/>
                      </a:lnTo>
                      <a:lnTo>
                        <a:pt x="466" y="74"/>
                      </a:lnTo>
                      <a:lnTo>
                        <a:pt x="454" y="74"/>
                      </a:lnTo>
                      <a:lnTo>
                        <a:pt x="445" y="74"/>
                      </a:lnTo>
                      <a:lnTo>
                        <a:pt x="435" y="74"/>
                      </a:lnTo>
                      <a:lnTo>
                        <a:pt x="426" y="72"/>
                      </a:lnTo>
                      <a:lnTo>
                        <a:pt x="414" y="72"/>
                      </a:lnTo>
                      <a:lnTo>
                        <a:pt x="405" y="72"/>
                      </a:lnTo>
                      <a:lnTo>
                        <a:pt x="395" y="72"/>
                      </a:lnTo>
                      <a:lnTo>
                        <a:pt x="384" y="70"/>
                      </a:lnTo>
                      <a:lnTo>
                        <a:pt x="374" y="70"/>
                      </a:lnTo>
                      <a:lnTo>
                        <a:pt x="363" y="70"/>
                      </a:lnTo>
                      <a:lnTo>
                        <a:pt x="353" y="70"/>
                      </a:lnTo>
                      <a:lnTo>
                        <a:pt x="342" y="68"/>
                      </a:lnTo>
                      <a:lnTo>
                        <a:pt x="332" y="67"/>
                      </a:lnTo>
                      <a:lnTo>
                        <a:pt x="321" y="67"/>
                      </a:lnTo>
                      <a:lnTo>
                        <a:pt x="312" y="67"/>
                      </a:lnTo>
                      <a:lnTo>
                        <a:pt x="302" y="67"/>
                      </a:lnTo>
                      <a:lnTo>
                        <a:pt x="291" y="65"/>
                      </a:lnTo>
                      <a:lnTo>
                        <a:pt x="281" y="65"/>
                      </a:lnTo>
                      <a:lnTo>
                        <a:pt x="272" y="65"/>
                      </a:lnTo>
                      <a:lnTo>
                        <a:pt x="260" y="63"/>
                      </a:lnTo>
                      <a:lnTo>
                        <a:pt x="251" y="63"/>
                      </a:lnTo>
                      <a:lnTo>
                        <a:pt x="239" y="61"/>
                      </a:lnTo>
                      <a:lnTo>
                        <a:pt x="230" y="61"/>
                      </a:lnTo>
                      <a:lnTo>
                        <a:pt x="220" y="61"/>
                      </a:lnTo>
                      <a:lnTo>
                        <a:pt x="209" y="61"/>
                      </a:lnTo>
                      <a:lnTo>
                        <a:pt x="199" y="61"/>
                      </a:lnTo>
                      <a:lnTo>
                        <a:pt x="190" y="61"/>
                      </a:lnTo>
                      <a:lnTo>
                        <a:pt x="178" y="59"/>
                      </a:lnTo>
                      <a:lnTo>
                        <a:pt x="169" y="59"/>
                      </a:lnTo>
                      <a:lnTo>
                        <a:pt x="158" y="59"/>
                      </a:lnTo>
                      <a:lnTo>
                        <a:pt x="150" y="59"/>
                      </a:lnTo>
                      <a:lnTo>
                        <a:pt x="139" y="57"/>
                      </a:lnTo>
                      <a:lnTo>
                        <a:pt x="127" y="57"/>
                      </a:lnTo>
                      <a:lnTo>
                        <a:pt x="118" y="57"/>
                      </a:lnTo>
                      <a:lnTo>
                        <a:pt x="108" y="57"/>
                      </a:lnTo>
                      <a:lnTo>
                        <a:pt x="99" y="57"/>
                      </a:lnTo>
                      <a:lnTo>
                        <a:pt x="87" y="57"/>
                      </a:lnTo>
                      <a:lnTo>
                        <a:pt x="78" y="57"/>
                      </a:lnTo>
                      <a:lnTo>
                        <a:pt x="68" y="57"/>
                      </a:lnTo>
                      <a:lnTo>
                        <a:pt x="57" y="57"/>
                      </a:lnTo>
                      <a:lnTo>
                        <a:pt x="47" y="57"/>
                      </a:lnTo>
                      <a:lnTo>
                        <a:pt x="36" y="57"/>
                      </a:lnTo>
                      <a:lnTo>
                        <a:pt x="26" y="57"/>
                      </a:lnTo>
                      <a:lnTo>
                        <a:pt x="13" y="53"/>
                      </a:lnTo>
                      <a:lnTo>
                        <a:pt x="5" y="46"/>
                      </a:lnTo>
                      <a:lnTo>
                        <a:pt x="0" y="38"/>
                      </a:lnTo>
                      <a:lnTo>
                        <a:pt x="0" y="29"/>
                      </a:lnTo>
                      <a:lnTo>
                        <a:pt x="0" y="17"/>
                      </a:lnTo>
                      <a:lnTo>
                        <a:pt x="5" y="8"/>
                      </a:lnTo>
                      <a:lnTo>
                        <a:pt x="13" y="2"/>
                      </a:lnTo>
                      <a:lnTo>
                        <a:pt x="2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4" name="Freeform 48"/>
                <p:cNvSpPr>
                  <a:spLocks/>
                </p:cNvSpPr>
                <p:nvPr/>
              </p:nvSpPr>
              <p:spPr bwMode="auto">
                <a:xfrm>
                  <a:off x="3918" y="2742"/>
                  <a:ext cx="42" cy="468"/>
                </a:xfrm>
                <a:custGeom>
                  <a:avLst/>
                  <a:gdLst>
                    <a:gd name="T0" fmla="*/ 1 w 83"/>
                    <a:gd name="T1" fmla="*/ 1 h 935"/>
                    <a:gd name="T2" fmla="*/ 1 w 83"/>
                    <a:gd name="T3" fmla="*/ 1 h 935"/>
                    <a:gd name="T4" fmla="*/ 1 w 83"/>
                    <a:gd name="T5" fmla="*/ 1 h 935"/>
                    <a:gd name="T6" fmla="*/ 1 w 83"/>
                    <a:gd name="T7" fmla="*/ 1 h 935"/>
                    <a:gd name="T8" fmla="*/ 1 w 83"/>
                    <a:gd name="T9" fmla="*/ 1 h 935"/>
                    <a:gd name="T10" fmla="*/ 1 w 83"/>
                    <a:gd name="T11" fmla="*/ 1 h 935"/>
                    <a:gd name="T12" fmla="*/ 1 w 83"/>
                    <a:gd name="T13" fmla="*/ 1 h 935"/>
                    <a:gd name="T14" fmla="*/ 1 w 83"/>
                    <a:gd name="T15" fmla="*/ 1 h 935"/>
                    <a:gd name="T16" fmla="*/ 1 w 83"/>
                    <a:gd name="T17" fmla="*/ 1 h 935"/>
                    <a:gd name="T18" fmla="*/ 1 w 83"/>
                    <a:gd name="T19" fmla="*/ 1 h 935"/>
                    <a:gd name="T20" fmla="*/ 1 w 83"/>
                    <a:gd name="T21" fmla="*/ 1 h 935"/>
                    <a:gd name="T22" fmla="*/ 1 w 83"/>
                    <a:gd name="T23" fmla="*/ 1 h 935"/>
                    <a:gd name="T24" fmla="*/ 1 w 83"/>
                    <a:gd name="T25" fmla="*/ 1 h 935"/>
                    <a:gd name="T26" fmla="*/ 1 w 83"/>
                    <a:gd name="T27" fmla="*/ 1 h 935"/>
                    <a:gd name="T28" fmla="*/ 1 w 83"/>
                    <a:gd name="T29" fmla="*/ 1 h 935"/>
                    <a:gd name="T30" fmla="*/ 1 w 83"/>
                    <a:gd name="T31" fmla="*/ 1 h 935"/>
                    <a:gd name="T32" fmla="*/ 1 w 83"/>
                    <a:gd name="T33" fmla="*/ 1 h 935"/>
                    <a:gd name="T34" fmla="*/ 1 w 83"/>
                    <a:gd name="T35" fmla="*/ 1 h 935"/>
                    <a:gd name="T36" fmla="*/ 1 w 83"/>
                    <a:gd name="T37" fmla="*/ 1 h 935"/>
                    <a:gd name="T38" fmla="*/ 1 w 83"/>
                    <a:gd name="T39" fmla="*/ 1 h 935"/>
                    <a:gd name="T40" fmla="*/ 1 w 83"/>
                    <a:gd name="T41" fmla="*/ 1 h 935"/>
                    <a:gd name="T42" fmla="*/ 1 w 83"/>
                    <a:gd name="T43" fmla="*/ 1 h 935"/>
                    <a:gd name="T44" fmla="*/ 1 w 83"/>
                    <a:gd name="T45" fmla="*/ 1 h 935"/>
                    <a:gd name="T46" fmla="*/ 1 w 83"/>
                    <a:gd name="T47" fmla="*/ 1 h 935"/>
                    <a:gd name="T48" fmla="*/ 1 w 83"/>
                    <a:gd name="T49" fmla="*/ 1 h 935"/>
                    <a:gd name="T50" fmla="*/ 1 w 83"/>
                    <a:gd name="T51" fmla="*/ 1 h 935"/>
                    <a:gd name="T52" fmla="*/ 1 w 83"/>
                    <a:gd name="T53" fmla="*/ 1 h 935"/>
                    <a:gd name="T54" fmla="*/ 1 w 83"/>
                    <a:gd name="T55" fmla="*/ 1 h 935"/>
                    <a:gd name="T56" fmla="*/ 1 w 83"/>
                    <a:gd name="T57" fmla="*/ 1 h 935"/>
                    <a:gd name="T58" fmla="*/ 1 w 83"/>
                    <a:gd name="T59" fmla="*/ 1 h 935"/>
                    <a:gd name="T60" fmla="*/ 1 w 83"/>
                    <a:gd name="T61" fmla="*/ 1 h 935"/>
                    <a:gd name="T62" fmla="*/ 1 w 83"/>
                    <a:gd name="T63" fmla="*/ 1 h 935"/>
                    <a:gd name="T64" fmla="*/ 1 w 83"/>
                    <a:gd name="T65" fmla="*/ 1 h 935"/>
                    <a:gd name="T66" fmla="*/ 1 w 83"/>
                    <a:gd name="T67" fmla="*/ 1 h 935"/>
                    <a:gd name="T68" fmla="*/ 1 w 83"/>
                    <a:gd name="T69" fmla="*/ 1 h 935"/>
                    <a:gd name="T70" fmla="*/ 1 w 83"/>
                    <a:gd name="T71" fmla="*/ 1 h 935"/>
                    <a:gd name="T72" fmla="*/ 1 w 83"/>
                    <a:gd name="T73" fmla="*/ 1 h 935"/>
                    <a:gd name="T74" fmla="*/ 1 w 83"/>
                    <a:gd name="T75" fmla="*/ 1 h 935"/>
                    <a:gd name="T76" fmla="*/ 1 w 83"/>
                    <a:gd name="T77" fmla="*/ 1 h 935"/>
                    <a:gd name="T78" fmla="*/ 1 w 83"/>
                    <a:gd name="T79" fmla="*/ 1 h 935"/>
                    <a:gd name="T80" fmla="*/ 1 w 83"/>
                    <a:gd name="T81" fmla="*/ 1 h 935"/>
                    <a:gd name="T82" fmla="*/ 1 w 83"/>
                    <a:gd name="T83" fmla="*/ 1 h 935"/>
                    <a:gd name="T84" fmla="*/ 1 w 83"/>
                    <a:gd name="T85" fmla="*/ 1 h 935"/>
                    <a:gd name="T86" fmla="*/ 1 w 83"/>
                    <a:gd name="T87" fmla="*/ 1 h 935"/>
                    <a:gd name="T88" fmla="*/ 1 w 83"/>
                    <a:gd name="T89" fmla="*/ 1 h 935"/>
                    <a:gd name="T90" fmla="*/ 1 w 83"/>
                    <a:gd name="T91" fmla="*/ 1 h 935"/>
                    <a:gd name="T92" fmla="*/ 1 w 83"/>
                    <a:gd name="T93" fmla="*/ 1 h 935"/>
                    <a:gd name="T94" fmla="*/ 1 w 83"/>
                    <a:gd name="T95" fmla="*/ 1 h 935"/>
                    <a:gd name="T96" fmla="*/ 1 w 83"/>
                    <a:gd name="T97" fmla="*/ 1 h 935"/>
                    <a:gd name="T98" fmla="*/ 1 w 83"/>
                    <a:gd name="T99" fmla="*/ 1 h 935"/>
                    <a:gd name="T100" fmla="*/ 1 w 83"/>
                    <a:gd name="T101" fmla="*/ 1 h 935"/>
                    <a:gd name="T102" fmla="*/ 1 w 83"/>
                    <a:gd name="T103" fmla="*/ 1 h 935"/>
                    <a:gd name="T104" fmla="*/ 1 w 83"/>
                    <a:gd name="T105" fmla="*/ 1 h 935"/>
                    <a:gd name="T106" fmla="*/ 1 w 83"/>
                    <a:gd name="T107" fmla="*/ 1 h 935"/>
                    <a:gd name="T108" fmla="*/ 1 w 83"/>
                    <a:gd name="T109" fmla="*/ 1 h 935"/>
                    <a:gd name="T110" fmla="*/ 1 w 83"/>
                    <a:gd name="T111" fmla="*/ 1 h 935"/>
                    <a:gd name="T112" fmla="*/ 1 w 83"/>
                    <a:gd name="T113" fmla="*/ 1 h 935"/>
                    <a:gd name="T114" fmla="*/ 1 w 83"/>
                    <a:gd name="T115" fmla="*/ 1 h 935"/>
                    <a:gd name="T116" fmla="*/ 1 w 83"/>
                    <a:gd name="T117" fmla="*/ 1 h 935"/>
                    <a:gd name="T118" fmla="*/ 1 w 83"/>
                    <a:gd name="T119" fmla="*/ 1 h 9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
                    <a:gd name="T181" fmla="*/ 0 h 935"/>
                    <a:gd name="T182" fmla="*/ 83 w 83"/>
                    <a:gd name="T183" fmla="*/ 935 h 9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 h="935">
                      <a:moveTo>
                        <a:pt x="53" y="19"/>
                      </a:moveTo>
                      <a:lnTo>
                        <a:pt x="53" y="23"/>
                      </a:lnTo>
                      <a:lnTo>
                        <a:pt x="55" y="31"/>
                      </a:lnTo>
                      <a:lnTo>
                        <a:pt x="55" y="38"/>
                      </a:lnTo>
                      <a:lnTo>
                        <a:pt x="57" y="51"/>
                      </a:lnTo>
                      <a:lnTo>
                        <a:pt x="57" y="63"/>
                      </a:lnTo>
                      <a:lnTo>
                        <a:pt x="59" y="80"/>
                      </a:lnTo>
                      <a:lnTo>
                        <a:pt x="59" y="88"/>
                      </a:lnTo>
                      <a:lnTo>
                        <a:pt x="61" y="97"/>
                      </a:lnTo>
                      <a:lnTo>
                        <a:pt x="61" y="107"/>
                      </a:lnTo>
                      <a:lnTo>
                        <a:pt x="62" y="118"/>
                      </a:lnTo>
                      <a:lnTo>
                        <a:pt x="62" y="128"/>
                      </a:lnTo>
                      <a:lnTo>
                        <a:pt x="62" y="137"/>
                      </a:lnTo>
                      <a:lnTo>
                        <a:pt x="62" y="147"/>
                      </a:lnTo>
                      <a:lnTo>
                        <a:pt x="62" y="158"/>
                      </a:lnTo>
                      <a:lnTo>
                        <a:pt x="62" y="169"/>
                      </a:lnTo>
                      <a:lnTo>
                        <a:pt x="64" y="181"/>
                      </a:lnTo>
                      <a:lnTo>
                        <a:pt x="64" y="192"/>
                      </a:lnTo>
                      <a:lnTo>
                        <a:pt x="66" y="205"/>
                      </a:lnTo>
                      <a:lnTo>
                        <a:pt x="66" y="217"/>
                      </a:lnTo>
                      <a:lnTo>
                        <a:pt x="66" y="230"/>
                      </a:lnTo>
                      <a:lnTo>
                        <a:pt x="66" y="242"/>
                      </a:lnTo>
                      <a:lnTo>
                        <a:pt x="68" y="255"/>
                      </a:lnTo>
                      <a:lnTo>
                        <a:pt x="68" y="268"/>
                      </a:lnTo>
                      <a:lnTo>
                        <a:pt x="68" y="281"/>
                      </a:lnTo>
                      <a:lnTo>
                        <a:pt x="68" y="295"/>
                      </a:lnTo>
                      <a:lnTo>
                        <a:pt x="70" y="308"/>
                      </a:lnTo>
                      <a:lnTo>
                        <a:pt x="70" y="319"/>
                      </a:lnTo>
                      <a:lnTo>
                        <a:pt x="70" y="333"/>
                      </a:lnTo>
                      <a:lnTo>
                        <a:pt x="70" y="346"/>
                      </a:lnTo>
                      <a:lnTo>
                        <a:pt x="70" y="359"/>
                      </a:lnTo>
                      <a:lnTo>
                        <a:pt x="70" y="371"/>
                      </a:lnTo>
                      <a:lnTo>
                        <a:pt x="72" y="384"/>
                      </a:lnTo>
                      <a:lnTo>
                        <a:pt x="72" y="397"/>
                      </a:lnTo>
                      <a:lnTo>
                        <a:pt x="74" y="411"/>
                      </a:lnTo>
                      <a:lnTo>
                        <a:pt x="74" y="422"/>
                      </a:lnTo>
                      <a:lnTo>
                        <a:pt x="74" y="435"/>
                      </a:lnTo>
                      <a:lnTo>
                        <a:pt x="74" y="447"/>
                      </a:lnTo>
                      <a:lnTo>
                        <a:pt x="74" y="458"/>
                      </a:lnTo>
                      <a:lnTo>
                        <a:pt x="74" y="470"/>
                      </a:lnTo>
                      <a:lnTo>
                        <a:pt x="76" y="481"/>
                      </a:lnTo>
                      <a:lnTo>
                        <a:pt x="76" y="494"/>
                      </a:lnTo>
                      <a:lnTo>
                        <a:pt x="76" y="506"/>
                      </a:lnTo>
                      <a:lnTo>
                        <a:pt x="76" y="515"/>
                      </a:lnTo>
                      <a:lnTo>
                        <a:pt x="76" y="525"/>
                      </a:lnTo>
                      <a:lnTo>
                        <a:pt x="76" y="536"/>
                      </a:lnTo>
                      <a:lnTo>
                        <a:pt x="76" y="546"/>
                      </a:lnTo>
                      <a:lnTo>
                        <a:pt x="76" y="555"/>
                      </a:lnTo>
                      <a:lnTo>
                        <a:pt x="78" y="565"/>
                      </a:lnTo>
                      <a:lnTo>
                        <a:pt x="78" y="574"/>
                      </a:lnTo>
                      <a:lnTo>
                        <a:pt x="80" y="582"/>
                      </a:lnTo>
                      <a:lnTo>
                        <a:pt x="80" y="597"/>
                      </a:lnTo>
                      <a:lnTo>
                        <a:pt x="80" y="610"/>
                      </a:lnTo>
                      <a:lnTo>
                        <a:pt x="81" y="620"/>
                      </a:lnTo>
                      <a:lnTo>
                        <a:pt x="83" y="631"/>
                      </a:lnTo>
                      <a:lnTo>
                        <a:pt x="83" y="646"/>
                      </a:lnTo>
                      <a:lnTo>
                        <a:pt x="83" y="663"/>
                      </a:lnTo>
                      <a:lnTo>
                        <a:pt x="83" y="671"/>
                      </a:lnTo>
                      <a:lnTo>
                        <a:pt x="83" y="679"/>
                      </a:lnTo>
                      <a:lnTo>
                        <a:pt x="83" y="688"/>
                      </a:lnTo>
                      <a:lnTo>
                        <a:pt x="83" y="698"/>
                      </a:lnTo>
                      <a:lnTo>
                        <a:pt x="83" y="705"/>
                      </a:lnTo>
                      <a:lnTo>
                        <a:pt x="83" y="715"/>
                      </a:lnTo>
                      <a:lnTo>
                        <a:pt x="83" y="722"/>
                      </a:lnTo>
                      <a:lnTo>
                        <a:pt x="83" y="732"/>
                      </a:lnTo>
                      <a:lnTo>
                        <a:pt x="83" y="741"/>
                      </a:lnTo>
                      <a:lnTo>
                        <a:pt x="83" y="751"/>
                      </a:lnTo>
                      <a:lnTo>
                        <a:pt x="83" y="758"/>
                      </a:lnTo>
                      <a:lnTo>
                        <a:pt x="83" y="768"/>
                      </a:lnTo>
                      <a:lnTo>
                        <a:pt x="81" y="776"/>
                      </a:lnTo>
                      <a:lnTo>
                        <a:pt x="81" y="785"/>
                      </a:lnTo>
                      <a:lnTo>
                        <a:pt x="81" y="795"/>
                      </a:lnTo>
                      <a:lnTo>
                        <a:pt x="81" y="802"/>
                      </a:lnTo>
                      <a:lnTo>
                        <a:pt x="81" y="810"/>
                      </a:lnTo>
                      <a:lnTo>
                        <a:pt x="81" y="819"/>
                      </a:lnTo>
                      <a:lnTo>
                        <a:pt x="81" y="829"/>
                      </a:lnTo>
                      <a:lnTo>
                        <a:pt x="81" y="838"/>
                      </a:lnTo>
                      <a:lnTo>
                        <a:pt x="81" y="846"/>
                      </a:lnTo>
                      <a:lnTo>
                        <a:pt x="81" y="853"/>
                      </a:lnTo>
                      <a:lnTo>
                        <a:pt x="81" y="863"/>
                      </a:lnTo>
                      <a:lnTo>
                        <a:pt x="81" y="872"/>
                      </a:lnTo>
                      <a:lnTo>
                        <a:pt x="81" y="880"/>
                      </a:lnTo>
                      <a:lnTo>
                        <a:pt x="81" y="890"/>
                      </a:lnTo>
                      <a:lnTo>
                        <a:pt x="81" y="897"/>
                      </a:lnTo>
                      <a:lnTo>
                        <a:pt x="81" y="907"/>
                      </a:lnTo>
                      <a:lnTo>
                        <a:pt x="78" y="918"/>
                      </a:lnTo>
                      <a:lnTo>
                        <a:pt x="72" y="926"/>
                      </a:lnTo>
                      <a:lnTo>
                        <a:pt x="62" y="931"/>
                      </a:lnTo>
                      <a:lnTo>
                        <a:pt x="55" y="935"/>
                      </a:lnTo>
                      <a:lnTo>
                        <a:pt x="45" y="933"/>
                      </a:lnTo>
                      <a:lnTo>
                        <a:pt x="36" y="930"/>
                      </a:lnTo>
                      <a:lnTo>
                        <a:pt x="28" y="922"/>
                      </a:lnTo>
                      <a:lnTo>
                        <a:pt x="26" y="911"/>
                      </a:lnTo>
                      <a:lnTo>
                        <a:pt x="23" y="903"/>
                      </a:lnTo>
                      <a:lnTo>
                        <a:pt x="21" y="893"/>
                      </a:lnTo>
                      <a:lnTo>
                        <a:pt x="19" y="884"/>
                      </a:lnTo>
                      <a:lnTo>
                        <a:pt x="19" y="876"/>
                      </a:lnTo>
                      <a:lnTo>
                        <a:pt x="19" y="867"/>
                      </a:lnTo>
                      <a:lnTo>
                        <a:pt x="19" y="859"/>
                      </a:lnTo>
                      <a:lnTo>
                        <a:pt x="19" y="852"/>
                      </a:lnTo>
                      <a:lnTo>
                        <a:pt x="19" y="844"/>
                      </a:lnTo>
                      <a:lnTo>
                        <a:pt x="19" y="834"/>
                      </a:lnTo>
                      <a:lnTo>
                        <a:pt x="19" y="825"/>
                      </a:lnTo>
                      <a:lnTo>
                        <a:pt x="19" y="815"/>
                      </a:lnTo>
                      <a:lnTo>
                        <a:pt x="19" y="808"/>
                      </a:lnTo>
                      <a:lnTo>
                        <a:pt x="19" y="798"/>
                      </a:lnTo>
                      <a:lnTo>
                        <a:pt x="19" y="789"/>
                      </a:lnTo>
                      <a:lnTo>
                        <a:pt x="19" y="779"/>
                      </a:lnTo>
                      <a:lnTo>
                        <a:pt x="21" y="772"/>
                      </a:lnTo>
                      <a:lnTo>
                        <a:pt x="21" y="764"/>
                      </a:lnTo>
                      <a:lnTo>
                        <a:pt x="21" y="755"/>
                      </a:lnTo>
                      <a:lnTo>
                        <a:pt x="21" y="745"/>
                      </a:lnTo>
                      <a:lnTo>
                        <a:pt x="23" y="736"/>
                      </a:lnTo>
                      <a:lnTo>
                        <a:pt x="23" y="728"/>
                      </a:lnTo>
                      <a:lnTo>
                        <a:pt x="24" y="719"/>
                      </a:lnTo>
                      <a:lnTo>
                        <a:pt x="24" y="709"/>
                      </a:lnTo>
                      <a:lnTo>
                        <a:pt x="26" y="700"/>
                      </a:lnTo>
                      <a:lnTo>
                        <a:pt x="26" y="692"/>
                      </a:lnTo>
                      <a:lnTo>
                        <a:pt x="26" y="682"/>
                      </a:lnTo>
                      <a:lnTo>
                        <a:pt x="26" y="673"/>
                      </a:lnTo>
                      <a:lnTo>
                        <a:pt x="26" y="663"/>
                      </a:lnTo>
                      <a:lnTo>
                        <a:pt x="26" y="648"/>
                      </a:lnTo>
                      <a:lnTo>
                        <a:pt x="28" y="633"/>
                      </a:lnTo>
                      <a:lnTo>
                        <a:pt x="26" y="620"/>
                      </a:lnTo>
                      <a:lnTo>
                        <a:pt x="26" y="606"/>
                      </a:lnTo>
                      <a:lnTo>
                        <a:pt x="26" y="595"/>
                      </a:lnTo>
                      <a:lnTo>
                        <a:pt x="26" y="582"/>
                      </a:lnTo>
                      <a:lnTo>
                        <a:pt x="24" y="570"/>
                      </a:lnTo>
                      <a:lnTo>
                        <a:pt x="24" y="559"/>
                      </a:lnTo>
                      <a:lnTo>
                        <a:pt x="23" y="546"/>
                      </a:lnTo>
                      <a:lnTo>
                        <a:pt x="23" y="536"/>
                      </a:lnTo>
                      <a:lnTo>
                        <a:pt x="21" y="523"/>
                      </a:lnTo>
                      <a:lnTo>
                        <a:pt x="21" y="510"/>
                      </a:lnTo>
                      <a:lnTo>
                        <a:pt x="19" y="498"/>
                      </a:lnTo>
                      <a:lnTo>
                        <a:pt x="19" y="487"/>
                      </a:lnTo>
                      <a:lnTo>
                        <a:pt x="19" y="473"/>
                      </a:lnTo>
                      <a:lnTo>
                        <a:pt x="19" y="462"/>
                      </a:lnTo>
                      <a:lnTo>
                        <a:pt x="19" y="451"/>
                      </a:lnTo>
                      <a:lnTo>
                        <a:pt x="19" y="439"/>
                      </a:lnTo>
                      <a:lnTo>
                        <a:pt x="17" y="426"/>
                      </a:lnTo>
                      <a:lnTo>
                        <a:pt x="15" y="414"/>
                      </a:lnTo>
                      <a:lnTo>
                        <a:pt x="15" y="401"/>
                      </a:lnTo>
                      <a:lnTo>
                        <a:pt x="15" y="392"/>
                      </a:lnTo>
                      <a:lnTo>
                        <a:pt x="13" y="376"/>
                      </a:lnTo>
                      <a:lnTo>
                        <a:pt x="11" y="365"/>
                      </a:lnTo>
                      <a:lnTo>
                        <a:pt x="11" y="354"/>
                      </a:lnTo>
                      <a:lnTo>
                        <a:pt x="11" y="342"/>
                      </a:lnTo>
                      <a:lnTo>
                        <a:pt x="11" y="329"/>
                      </a:lnTo>
                      <a:lnTo>
                        <a:pt x="11" y="319"/>
                      </a:lnTo>
                      <a:lnTo>
                        <a:pt x="9" y="304"/>
                      </a:lnTo>
                      <a:lnTo>
                        <a:pt x="9" y="295"/>
                      </a:lnTo>
                      <a:lnTo>
                        <a:pt x="9" y="281"/>
                      </a:lnTo>
                      <a:lnTo>
                        <a:pt x="9" y="270"/>
                      </a:lnTo>
                      <a:lnTo>
                        <a:pt x="9" y="259"/>
                      </a:lnTo>
                      <a:lnTo>
                        <a:pt x="9" y="247"/>
                      </a:lnTo>
                      <a:lnTo>
                        <a:pt x="7" y="232"/>
                      </a:lnTo>
                      <a:lnTo>
                        <a:pt x="7" y="219"/>
                      </a:lnTo>
                      <a:lnTo>
                        <a:pt x="7" y="205"/>
                      </a:lnTo>
                      <a:lnTo>
                        <a:pt x="7" y="192"/>
                      </a:lnTo>
                      <a:lnTo>
                        <a:pt x="7" y="179"/>
                      </a:lnTo>
                      <a:lnTo>
                        <a:pt x="7" y="166"/>
                      </a:lnTo>
                      <a:lnTo>
                        <a:pt x="7" y="154"/>
                      </a:lnTo>
                      <a:lnTo>
                        <a:pt x="9" y="143"/>
                      </a:lnTo>
                      <a:lnTo>
                        <a:pt x="7" y="129"/>
                      </a:lnTo>
                      <a:lnTo>
                        <a:pt x="7" y="114"/>
                      </a:lnTo>
                      <a:lnTo>
                        <a:pt x="7" y="101"/>
                      </a:lnTo>
                      <a:lnTo>
                        <a:pt x="7" y="89"/>
                      </a:lnTo>
                      <a:lnTo>
                        <a:pt x="5" y="76"/>
                      </a:lnTo>
                      <a:lnTo>
                        <a:pt x="4" y="63"/>
                      </a:lnTo>
                      <a:lnTo>
                        <a:pt x="4" y="48"/>
                      </a:lnTo>
                      <a:lnTo>
                        <a:pt x="2" y="36"/>
                      </a:lnTo>
                      <a:lnTo>
                        <a:pt x="0" y="21"/>
                      </a:lnTo>
                      <a:lnTo>
                        <a:pt x="4" y="12"/>
                      </a:lnTo>
                      <a:lnTo>
                        <a:pt x="9" y="4"/>
                      </a:lnTo>
                      <a:lnTo>
                        <a:pt x="19" y="2"/>
                      </a:lnTo>
                      <a:lnTo>
                        <a:pt x="26" y="0"/>
                      </a:lnTo>
                      <a:lnTo>
                        <a:pt x="36" y="4"/>
                      </a:lnTo>
                      <a:lnTo>
                        <a:pt x="43" y="10"/>
                      </a:lnTo>
                      <a:lnTo>
                        <a:pt x="53"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5" name="Freeform 49"/>
                <p:cNvSpPr>
                  <a:spLocks/>
                </p:cNvSpPr>
                <p:nvPr/>
              </p:nvSpPr>
              <p:spPr bwMode="auto">
                <a:xfrm>
                  <a:off x="2974" y="2734"/>
                  <a:ext cx="41" cy="477"/>
                </a:xfrm>
                <a:custGeom>
                  <a:avLst/>
                  <a:gdLst>
                    <a:gd name="T0" fmla="*/ 1 w 82"/>
                    <a:gd name="T1" fmla="*/ 1 h 954"/>
                    <a:gd name="T2" fmla="*/ 1 w 82"/>
                    <a:gd name="T3" fmla="*/ 1 h 954"/>
                    <a:gd name="T4" fmla="*/ 1 w 82"/>
                    <a:gd name="T5" fmla="*/ 1 h 954"/>
                    <a:gd name="T6" fmla="*/ 1 w 82"/>
                    <a:gd name="T7" fmla="*/ 1 h 954"/>
                    <a:gd name="T8" fmla="*/ 1 w 82"/>
                    <a:gd name="T9" fmla="*/ 1 h 954"/>
                    <a:gd name="T10" fmla="*/ 1 w 82"/>
                    <a:gd name="T11" fmla="*/ 1 h 954"/>
                    <a:gd name="T12" fmla="*/ 1 w 82"/>
                    <a:gd name="T13" fmla="*/ 1 h 954"/>
                    <a:gd name="T14" fmla="*/ 1 w 82"/>
                    <a:gd name="T15" fmla="*/ 1 h 954"/>
                    <a:gd name="T16" fmla="*/ 1 w 82"/>
                    <a:gd name="T17" fmla="*/ 1 h 954"/>
                    <a:gd name="T18" fmla="*/ 1 w 82"/>
                    <a:gd name="T19" fmla="*/ 1 h 954"/>
                    <a:gd name="T20" fmla="*/ 1 w 82"/>
                    <a:gd name="T21" fmla="*/ 1 h 954"/>
                    <a:gd name="T22" fmla="*/ 1 w 82"/>
                    <a:gd name="T23" fmla="*/ 1 h 954"/>
                    <a:gd name="T24" fmla="*/ 1 w 82"/>
                    <a:gd name="T25" fmla="*/ 1 h 954"/>
                    <a:gd name="T26" fmla="*/ 1 w 82"/>
                    <a:gd name="T27" fmla="*/ 1 h 954"/>
                    <a:gd name="T28" fmla="*/ 1 w 82"/>
                    <a:gd name="T29" fmla="*/ 1 h 954"/>
                    <a:gd name="T30" fmla="*/ 1 w 82"/>
                    <a:gd name="T31" fmla="*/ 1 h 954"/>
                    <a:gd name="T32" fmla="*/ 1 w 82"/>
                    <a:gd name="T33" fmla="*/ 1 h 954"/>
                    <a:gd name="T34" fmla="*/ 1 w 82"/>
                    <a:gd name="T35" fmla="*/ 1 h 954"/>
                    <a:gd name="T36" fmla="*/ 1 w 82"/>
                    <a:gd name="T37" fmla="*/ 1 h 954"/>
                    <a:gd name="T38" fmla="*/ 1 w 82"/>
                    <a:gd name="T39" fmla="*/ 1 h 954"/>
                    <a:gd name="T40" fmla="*/ 1 w 82"/>
                    <a:gd name="T41" fmla="*/ 1 h 954"/>
                    <a:gd name="T42" fmla="*/ 1 w 82"/>
                    <a:gd name="T43" fmla="*/ 1 h 954"/>
                    <a:gd name="T44" fmla="*/ 1 w 82"/>
                    <a:gd name="T45" fmla="*/ 1 h 954"/>
                    <a:gd name="T46" fmla="*/ 1 w 82"/>
                    <a:gd name="T47" fmla="*/ 1 h 954"/>
                    <a:gd name="T48" fmla="*/ 0 w 82"/>
                    <a:gd name="T49" fmla="*/ 1 h 954"/>
                    <a:gd name="T50" fmla="*/ 0 w 82"/>
                    <a:gd name="T51" fmla="*/ 1 h 954"/>
                    <a:gd name="T52" fmla="*/ 0 w 82"/>
                    <a:gd name="T53" fmla="*/ 1 h 954"/>
                    <a:gd name="T54" fmla="*/ 0 w 82"/>
                    <a:gd name="T55" fmla="*/ 1 h 954"/>
                    <a:gd name="T56" fmla="*/ 0 w 82"/>
                    <a:gd name="T57" fmla="*/ 1 h 954"/>
                    <a:gd name="T58" fmla="*/ 0 w 82"/>
                    <a:gd name="T59" fmla="*/ 1 h 954"/>
                    <a:gd name="T60" fmla="*/ 0 w 82"/>
                    <a:gd name="T61" fmla="*/ 1 h 954"/>
                    <a:gd name="T62" fmla="*/ 1 w 82"/>
                    <a:gd name="T63" fmla="*/ 1 h 954"/>
                    <a:gd name="T64" fmla="*/ 1 w 82"/>
                    <a:gd name="T65" fmla="*/ 1 h 954"/>
                    <a:gd name="T66" fmla="*/ 1 w 82"/>
                    <a:gd name="T67" fmla="*/ 1 h 954"/>
                    <a:gd name="T68" fmla="*/ 1 w 82"/>
                    <a:gd name="T69" fmla="*/ 1 h 954"/>
                    <a:gd name="T70" fmla="*/ 1 w 82"/>
                    <a:gd name="T71" fmla="*/ 1 h 954"/>
                    <a:gd name="T72" fmla="*/ 1 w 82"/>
                    <a:gd name="T73" fmla="*/ 1 h 954"/>
                    <a:gd name="T74" fmla="*/ 1 w 82"/>
                    <a:gd name="T75" fmla="*/ 1 h 954"/>
                    <a:gd name="T76" fmla="*/ 1 w 82"/>
                    <a:gd name="T77" fmla="*/ 1 h 954"/>
                    <a:gd name="T78" fmla="*/ 1 w 82"/>
                    <a:gd name="T79" fmla="*/ 1 h 954"/>
                    <a:gd name="T80" fmla="*/ 1 w 82"/>
                    <a:gd name="T81" fmla="*/ 1 h 954"/>
                    <a:gd name="T82" fmla="*/ 1 w 82"/>
                    <a:gd name="T83" fmla="*/ 1 h 954"/>
                    <a:gd name="T84" fmla="*/ 1 w 82"/>
                    <a:gd name="T85" fmla="*/ 1 h 954"/>
                    <a:gd name="T86" fmla="*/ 1 w 82"/>
                    <a:gd name="T87" fmla="*/ 1 h 954"/>
                    <a:gd name="T88" fmla="*/ 1 w 82"/>
                    <a:gd name="T89" fmla="*/ 1 h 954"/>
                    <a:gd name="T90" fmla="*/ 1 w 82"/>
                    <a:gd name="T91" fmla="*/ 1 h 954"/>
                    <a:gd name="T92" fmla="*/ 1 w 82"/>
                    <a:gd name="T93" fmla="*/ 1 h 954"/>
                    <a:gd name="T94" fmla="*/ 1 w 82"/>
                    <a:gd name="T95" fmla="*/ 1 h 9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
                    <a:gd name="T145" fmla="*/ 0 h 954"/>
                    <a:gd name="T146" fmla="*/ 82 w 82"/>
                    <a:gd name="T147" fmla="*/ 954 h 9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 h="954">
                      <a:moveTo>
                        <a:pt x="63" y="456"/>
                      </a:moveTo>
                      <a:lnTo>
                        <a:pt x="71" y="466"/>
                      </a:lnTo>
                      <a:lnTo>
                        <a:pt x="74" y="481"/>
                      </a:lnTo>
                      <a:lnTo>
                        <a:pt x="74" y="490"/>
                      </a:lnTo>
                      <a:lnTo>
                        <a:pt x="74" y="504"/>
                      </a:lnTo>
                      <a:lnTo>
                        <a:pt x="74" y="515"/>
                      </a:lnTo>
                      <a:lnTo>
                        <a:pt x="74" y="528"/>
                      </a:lnTo>
                      <a:lnTo>
                        <a:pt x="73" y="540"/>
                      </a:lnTo>
                      <a:lnTo>
                        <a:pt x="73" y="553"/>
                      </a:lnTo>
                      <a:lnTo>
                        <a:pt x="73" y="565"/>
                      </a:lnTo>
                      <a:lnTo>
                        <a:pt x="73" y="578"/>
                      </a:lnTo>
                      <a:lnTo>
                        <a:pt x="71" y="589"/>
                      </a:lnTo>
                      <a:lnTo>
                        <a:pt x="71" y="601"/>
                      </a:lnTo>
                      <a:lnTo>
                        <a:pt x="69" y="614"/>
                      </a:lnTo>
                      <a:lnTo>
                        <a:pt x="69" y="627"/>
                      </a:lnTo>
                      <a:lnTo>
                        <a:pt x="67" y="639"/>
                      </a:lnTo>
                      <a:lnTo>
                        <a:pt x="67" y="650"/>
                      </a:lnTo>
                      <a:lnTo>
                        <a:pt x="67" y="663"/>
                      </a:lnTo>
                      <a:lnTo>
                        <a:pt x="67" y="677"/>
                      </a:lnTo>
                      <a:lnTo>
                        <a:pt x="67" y="690"/>
                      </a:lnTo>
                      <a:lnTo>
                        <a:pt x="67" y="707"/>
                      </a:lnTo>
                      <a:lnTo>
                        <a:pt x="67" y="722"/>
                      </a:lnTo>
                      <a:lnTo>
                        <a:pt x="67" y="739"/>
                      </a:lnTo>
                      <a:lnTo>
                        <a:pt x="67" y="753"/>
                      </a:lnTo>
                      <a:lnTo>
                        <a:pt x="69" y="768"/>
                      </a:lnTo>
                      <a:lnTo>
                        <a:pt x="69" y="783"/>
                      </a:lnTo>
                      <a:lnTo>
                        <a:pt x="73" y="800"/>
                      </a:lnTo>
                      <a:lnTo>
                        <a:pt x="73" y="815"/>
                      </a:lnTo>
                      <a:lnTo>
                        <a:pt x="74" y="831"/>
                      </a:lnTo>
                      <a:lnTo>
                        <a:pt x="74" y="846"/>
                      </a:lnTo>
                      <a:lnTo>
                        <a:pt x="78" y="863"/>
                      </a:lnTo>
                      <a:lnTo>
                        <a:pt x="80" y="876"/>
                      </a:lnTo>
                      <a:lnTo>
                        <a:pt x="82" y="893"/>
                      </a:lnTo>
                      <a:lnTo>
                        <a:pt x="82" y="908"/>
                      </a:lnTo>
                      <a:lnTo>
                        <a:pt x="82" y="926"/>
                      </a:lnTo>
                      <a:lnTo>
                        <a:pt x="80" y="935"/>
                      </a:lnTo>
                      <a:lnTo>
                        <a:pt x="74" y="945"/>
                      </a:lnTo>
                      <a:lnTo>
                        <a:pt x="67" y="950"/>
                      </a:lnTo>
                      <a:lnTo>
                        <a:pt x="61" y="954"/>
                      </a:lnTo>
                      <a:lnTo>
                        <a:pt x="52" y="954"/>
                      </a:lnTo>
                      <a:lnTo>
                        <a:pt x="44" y="950"/>
                      </a:lnTo>
                      <a:lnTo>
                        <a:pt x="35" y="943"/>
                      </a:lnTo>
                      <a:lnTo>
                        <a:pt x="31" y="935"/>
                      </a:lnTo>
                      <a:lnTo>
                        <a:pt x="25" y="924"/>
                      </a:lnTo>
                      <a:lnTo>
                        <a:pt x="23" y="912"/>
                      </a:lnTo>
                      <a:lnTo>
                        <a:pt x="21" y="903"/>
                      </a:lnTo>
                      <a:lnTo>
                        <a:pt x="19" y="893"/>
                      </a:lnTo>
                      <a:lnTo>
                        <a:pt x="17" y="884"/>
                      </a:lnTo>
                      <a:lnTo>
                        <a:pt x="17" y="876"/>
                      </a:lnTo>
                      <a:lnTo>
                        <a:pt x="17" y="863"/>
                      </a:lnTo>
                      <a:lnTo>
                        <a:pt x="15" y="851"/>
                      </a:lnTo>
                      <a:lnTo>
                        <a:pt x="14" y="840"/>
                      </a:lnTo>
                      <a:lnTo>
                        <a:pt x="14" y="827"/>
                      </a:lnTo>
                      <a:lnTo>
                        <a:pt x="12" y="812"/>
                      </a:lnTo>
                      <a:lnTo>
                        <a:pt x="10" y="798"/>
                      </a:lnTo>
                      <a:lnTo>
                        <a:pt x="10" y="783"/>
                      </a:lnTo>
                      <a:lnTo>
                        <a:pt x="10" y="770"/>
                      </a:lnTo>
                      <a:lnTo>
                        <a:pt x="10" y="753"/>
                      </a:lnTo>
                      <a:lnTo>
                        <a:pt x="8" y="737"/>
                      </a:lnTo>
                      <a:lnTo>
                        <a:pt x="6" y="720"/>
                      </a:lnTo>
                      <a:lnTo>
                        <a:pt x="6" y="703"/>
                      </a:lnTo>
                      <a:lnTo>
                        <a:pt x="4" y="686"/>
                      </a:lnTo>
                      <a:lnTo>
                        <a:pt x="4" y="667"/>
                      </a:lnTo>
                      <a:lnTo>
                        <a:pt x="4" y="650"/>
                      </a:lnTo>
                      <a:lnTo>
                        <a:pt x="4" y="633"/>
                      </a:lnTo>
                      <a:lnTo>
                        <a:pt x="2" y="614"/>
                      </a:lnTo>
                      <a:lnTo>
                        <a:pt x="2" y="593"/>
                      </a:lnTo>
                      <a:lnTo>
                        <a:pt x="2" y="574"/>
                      </a:lnTo>
                      <a:lnTo>
                        <a:pt x="2" y="555"/>
                      </a:lnTo>
                      <a:lnTo>
                        <a:pt x="2" y="536"/>
                      </a:lnTo>
                      <a:lnTo>
                        <a:pt x="2" y="519"/>
                      </a:lnTo>
                      <a:lnTo>
                        <a:pt x="2" y="498"/>
                      </a:lnTo>
                      <a:lnTo>
                        <a:pt x="2" y="481"/>
                      </a:lnTo>
                      <a:lnTo>
                        <a:pt x="0" y="460"/>
                      </a:lnTo>
                      <a:lnTo>
                        <a:pt x="0" y="439"/>
                      </a:lnTo>
                      <a:lnTo>
                        <a:pt x="0" y="420"/>
                      </a:lnTo>
                      <a:lnTo>
                        <a:pt x="0" y="401"/>
                      </a:lnTo>
                      <a:lnTo>
                        <a:pt x="0" y="382"/>
                      </a:lnTo>
                      <a:lnTo>
                        <a:pt x="0" y="363"/>
                      </a:lnTo>
                      <a:lnTo>
                        <a:pt x="0" y="344"/>
                      </a:lnTo>
                      <a:lnTo>
                        <a:pt x="0" y="327"/>
                      </a:lnTo>
                      <a:lnTo>
                        <a:pt x="0" y="306"/>
                      </a:lnTo>
                      <a:lnTo>
                        <a:pt x="0" y="289"/>
                      </a:lnTo>
                      <a:lnTo>
                        <a:pt x="0" y="270"/>
                      </a:lnTo>
                      <a:lnTo>
                        <a:pt x="0" y="255"/>
                      </a:lnTo>
                      <a:lnTo>
                        <a:pt x="0" y="236"/>
                      </a:lnTo>
                      <a:lnTo>
                        <a:pt x="0" y="219"/>
                      </a:lnTo>
                      <a:lnTo>
                        <a:pt x="0" y="203"/>
                      </a:lnTo>
                      <a:lnTo>
                        <a:pt x="0" y="190"/>
                      </a:lnTo>
                      <a:lnTo>
                        <a:pt x="0" y="173"/>
                      </a:lnTo>
                      <a:lnTo>
                        <a:pt x="0" y="158"/>
                      </a:lnTo>
                      <a:lnTo>
                        <a:pt x="0" y="145"/>
                      </a:lnTo>
                      <a:lnTo>
                        <a:pt x="0" y="131"/>
                      </a:lnTo>
                      <a:lnTo>
                        <a:pt x="0" y="118"/>
                      </a:lnTo>
                      <a:lnTo>
                        <a:pt x="2" y="105"/>
                      </a:lnTo>
                      <a:lnTo>
                        <a:pt x="2" y="93"/>
                      </a:lnTo>
                      <a:lnTo>
                        <a:pt x="2" y="84"/>
                      </a:lnTo>
                      <a:lnTo>
                        <a:pt x="2" y="72"/>
                      </a:lnTo>
                      <a:lnTo>
                        <a:pt x="2" y="65"/>
                      </a:lnTo>
                      <a:lnTo>
                        <a:pt x="2" y="55"/>
                      </a:lnTo>
                      <a:lnTo>
                        <a:pt x="4" y="48"/>
                      </a:lnTo>
                      <a:lnTo>
                        <a:pt x="6" y="34"/>
                      </a:lnTo>
                      <a:lnTo>
                        <a:pt x="8" y="27"/>
                      </a:lnTo>
                      <a:lnTo>
                        <a:pt x="10" y="13"/>
                      </a:lnTo>
                      <a:lnTo>
                        <a:pt x="17" y="6"/>
                      </a:lnTo>
                      <a:lnTo>
                        <a:pt x="25" y="0"/>
                      </a:lnTo>
                      <a:lnTo>
                        <a:pt x="36" y="0"/>
                      </a:lnTo>
                      <a:lnTo>
                        <a:pt x="44" y="2"/>
                      </a:lnTo>
                      <a:lnTo>
                        <a:pt x="52" y="8"/>
                      </a:lnTo>
                      <a:lnTo>
                        <a:pt x="57" y="15"/>
                      </a:lnTo>
                      <a:lnTo>
                        <a:pt x="59" y="29"/>
                      </a:lnTo>
                      <a:lnTo>
                        <a:pt x="59" y="42"/>
                      </a:lnTo>
                      <a:lnTo>
                        <a:pt x="59" y="55"/>
                      </a:lnTo>
                      <a:lnTo>
                        <a:pt x="59" y="68"/>
                      </a:lnTo>
                      <a:lnTo>
                        <a:pt x="59" y="82"/>
                      </a:lnTo>
                      <a:lnTo>
                        <a:pt x="59" y="95"/>
                      </a:lnTo>
                      <a:lnTo>
                        <a:pt x="59" y="108"/>
                      </a:lnTo>
                      <a:lnTo>
                        <a:pt x="59" y="122"/>
                      </a:lnTo>
                      <a:lnTo>
                        <a:pt x="59" y="135"/>
                      </a:lnTo>
                      <a:lnTo>
                        <a:pt x="59" y="146"/>
                      </a:lnTo>
                      <a:lnTo>
                        <a:pt x="59" y="162"/>
                      </a:lnTo>
                      <a:lnTo>
                        <a:pt x="59" y="175"/>
                      </a:lnTo>
                      <a:lnTo>
                        <a:pt x="61" y="188"/>
                      </a:lnTo>
                      <a:lnTo>
                        <a:pt x="61" y="202"/>
                      </a:lnTo>
                      <a:lnTo>
                        <a:pt x="61" y="215"/>
                      </a:lnTo>
                      <a:lnTo>
                        <a:pt x="61" y="228"/>
                      </a:lnTo>
                      <a:lnTo>
                        <a:pt x="63" y="241"/>
                      </a:lnTo>
                      <a:lnTo>
                        <a:pt x="63" y="255"/>
                      </a:lnTo>
                      <a:lnTo>
                        <a:pt x="63" y="268"/>
                      </a:lnTo>
                      <a:lnTo>
                        <a:pt x="63" y="281"/>
                      </a:lnTo>
                      <a:lnTo>
                        <a:pt x="63" y="295"/>
                      </a:lnTo>
                      <a:lnTo>
                        <a:pt x="63" y="308"/>
                      </a:lnTo>
                      <a:lnTo>
                        <a:pt x="63" y="321"/>
                      </a:lnTo>
                      <a:lnTo>
                        <a:pt x="63" y="336"/>
                      </a:lnTo>
                      <a:lnTo>
                        <a:pt x="63" y="350"/>
                      </a:lnTo>
                      <a:lnTo>
                        <a:pt x="63" y="361"/>
                      </a:lnTo>
                      <a:lnTo>
                        <a:pt x="63" y="374"/>
                      </a:lnTo>
                      <a:lnTo>
                        <a:pt x="63" y="388"/>
                      </a:lnTo>
                      <a:lnTo>
                        <a:pt x="63" y="401"/>
                      </a:lnTo>
                      <a:lnTo>
                        <a:pt x="63" y="416"/>
                      </a:lnTo>
                      <a:lnTo>
                        <a:pt x="63" y="430"/>
                      </a:lnTo>
                      <a:lnTo>
                        <a:pt x="63" y="443"/>
                      </a:lnTo>
                      <a:lnTo>
                        <a:pt x="63" y="4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6" name="Freeform 50"/>
                <p:cNvSpPr>
                  <a:spLocks/>
                </p:cNvSpPr>
                <p:nvPr/>
              </p:nvSpPr>
              <p:spPr bwMode="auto">
                <a:xfrm>
                  <a:off x="2997" y="3060"/>
                  <a:ext cx="367" cy="42"/>
                </a:xfrm>
                <a:custGeom>
                  <a:avLst/>
                  <a:gdLst>
                    <a:gd name="T0" fmla="*/ 1 w 734"/>
                    <a:gd name="T1" fmla="*/ 1 h 83"/>
                    <a:gd name="T2" fmla="*/ 1 w 734"/>
                    <a:gd name="T3" fmla="*/ 1 h 83"/>
                    <a:gd name="T4" fmla="*/ 1 w 734"/>
                    <a:gd name="T5" fmla="*/ 1 h 83"/>
                    <a:gd name="T6" fmla="*/ 1 w 734"/>
                    <a:gd name="T7" fmla="*/ 0 h 83"/>
                    <a:gd name="T8" fmla="*/ 1 w 734"/>
                    <a:gd name="T9" fmla="*/ 0 h 83"/>
                    <a:gd name="T10" fmla="*/ 1 w 734"/>
                    <a:gd name="T11" fmla="*/ 1 h 83"/>
                    <a:gd name="T12" fmla="*/ 1 w 734"/>
                    <a:gd name="T13" fmla="*/ 1 h 83"/>
                    <a:gd name="T14" fmla="*/ 1 w 734"/>
                    <a:gd name="T15" fmla="*/ 1 h 83"/>
                    <a:gd name="T16" fmla="*/ 1 w 734"/>
                    <a:gd name="T17" fmla="*/ 1 h 83"/>
                    <a:gd name="T18" fmla="*/ 1 w 734"/>
                    <a:gd name="T19" fmla="*/ 1 h 83"/>
                    <a:gd name="T20" fmla="*/ 1 w 734"/>
                    <a:gd name="T21" fmla="*/ 1 h 83"/>
                    <a:gd name="T22" fmla="*/ 1 w 734"/>
                    <a:gd name="T23" fmla="*/ 1 h 83"/>
                    <a:gd name="T24" fmla="*/ 1 w 734"/>
                    <a:gd name="T25" fmla="*/ 1 h 83"/>
                    <a:gd name="T26" fmla="*/ 1 w 734"/>
                    <a:gd name="T27" fmla="*/ 1 h 83"/>
                    <a:gd name="T28" fmla="*/ 1 w 734"/>
                    <a:gd name="T29" fmla="*/ 1 h 83"/>
                    <a:gd name="T30" fmla="*/ 1 w 734"/>
                    <a:gd name="T31" fmla="*/ 1 h 83"/>
                    <a:gd name="T32" fmla="*/ 1 w 734"/>
                    <a:gd name="T33" fmla="*/ 1 h 83"/>
                    <a:gd name="T34" fmla="*/ 1 w 734"/>
                    <a:gd name="T35" fmla="*/ 1 h 83"/>
                    <a:gd name="T36" fmla="*/ 1 w 734"/>
                    <a:gd name="T37" fmla="*/ 1 h 83"/>
                    <a:gd name="T38" fmla="*/ 1 w 734"/>
                    <a:gd name="T39" fmla="*/ 1 h 83"/>
                    <a:gd name="T40" fmla="*/ 1 w 734"/>
                    <a:gd name="T41" fmla="*/ 1 h 83"/>
                    <a:gd name="T42" fmla="*/ 1 w 734"/>
                    <a:gd name="T43" fmla="*/ 1 h 83"/>
                    <a:gd name="T44" fmla="*/ 1 w 734"/>
                    <a:gd name="T45" fmla="*/ 1 h 83"/>
                    <a:gd name="T46" fmla="*/ 1 w 734"/>
                    <a:gd name="T47" fmla="*/ 1 h 83"/>
                    <a:gd name="T48" fmla="*/ 1 w 734"/>
                    <a:gd name="T49" fmla="*/ 1 h 83"/>
                    <a:gd name="T50" fmla="*/ 1 w 734"/>
                    <a:gd name="T51" fmla="*/ 1 h 83"/>
                    <a:gd name="T52" fmla="*/ 1 w 734"/>
                    <a:gd name="T53" fmla="*/ 1 h 83"/>
                    <a:gd name="T54" fmla="*/ 1 w 734"/>
                    <a:gd name="T55" fmla="*/ 1 h 83"/>
                    <a:gd name="T56" fmla="*/ 1 w 734"/>
                    <a:gd name="T57" fmla="*/ 1 h 83"/>
                    <a:gd name="T58" fmla="*/ 1 w 734"/>
                    <a:gd name="T59" fmla="*/ 1 h 83"/>
                    <a:gd name="T60" fmla="*/ 1 w 734"/>
                    <a:gd name="T61" fmla="*/ 1 h 83"/>
                    <a:gd name="T62" fmla="*/ 1 w 734"/>
                    <a:gd name="T63" fmla="*/ 1 h 83"/>
                    <a:gd name="T64" fmla="*/ 1 w 734"/>
                    <a:gd name="T65" fmla="*/ 1 h 83"/>
                    <a:gd name="T66" fmla="*/ 1 w 734"/>
                    <a:gd name="T67" fmla="*/ 1 h 83"/>
                    <a:gd name="T68" fmla="*/ 1 w 734"/>
                    <a:gd name="T69" fmla="*/ 1 h 83"/>
                    <a:gd name="T70" fmla="*/ 1 w 734"/>
                    <a:gd name="T71" fmla="*/ 1 h 83"/>
                    <a:gd name="T72" fmla="*/ 1 w 734"/>
                    <a:gd name="T73" fmla="*/ 1 h 83"/>
                    <a:gd name="T74" fmla="*/ 1 w 734"/>
                    <a:gd name="T75" fmla="*/ 1 h 83"/>
                    <a:gd name="T76" fmla="*/ 1 w 734"/>
                    <a:gd name="T77" fmla="*/ 1 h 83"/>
                    <a:gd name="T78" fmla="*/ 1 w 734"/>
                    <a:gd name="T79" fmla="*/ 1 h 83"/>
                    <a:gd name="T80" fmla="*/ 1 w 734"/>
                    <a:gd name="T81" fmla="*/ 1 h 83"/>
                    <a:gd name="T82" fmla="*/ 1 w 734"/>
                    <a:gd name="T83" fmla="*/ 1 h 83"/>
                    <a:gd name="T84" fmla="*/ 1 w 734"/>
                    <a:gd name="T85" fmla="*/ 1 h 83"/>
                    <a:gd name="T86" fmla="*/ 1 w 734"/>
                    <a:gd name="T87" fmla="*/ 1 h 83"/>
                    <a:gd name="T88" fmla="*/ 1 w 734"/>
                    <a:gd name="T89" fmla="*/ 1 h 83"/>
                    <a:gd name="T90" fmla="*/ 1 w 734"/>
                    <a:gd name="T91" fmla="*/ 1 h 83"/>
                    <a:gd name="T92" fmla="*/ 1 w 734"/>
                    <a:gd name="T93" fmla="*/ 1 h 83"/>
                    <a:gd name="T94" fmla="*/ 1 w 734"/>
                    <a:gd name="T95" fmla="*/ 1 h 83"/>
                    <a:gd name="T96" fmla="*/ 0 w 734"/>
                    <a:gd name="T97" fmla="*/ 1 h 83"/>
                    <a:gd name="T98" fmla="*/ 1 w 734"/>
                    <a:gd name="T99" fmla="*/ 1 h 83"/>
                    <a:gd name="T100" fmla="*/ 1 w 734"/>
                    <a:gd name="T101" fmla="*/ 1 h 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34"/>
                    <a:gd name="T154" fmla="*/ 0 h 83"/>
                    <a:gd name="T155" fmla="*/ 734 w 734"/>
                    <a:gd name="T156" fmla="*/ 83 h 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34" h="83">
                      <a:moveTo>
                        <a:pt x="34" y="11"/>
                      </a:moveTo>
                      <a:lnTo>
                        <a:pt x="44" y="7"/>
                      </a:lnTo>
                      <a:lnTo>
                        <a:pt x="53" y="6"/>
                      </a:lnTo>
                      <a:lnTo>
                        <a:pt x="65" y="4"/>
                      </a:lnTo>
                      <a:lnTo>
                        <a:pt x="76" y="4"/>
                      </a:lnTo>
                      <a:lnTo>
                        <a:pt x="87" y="4"/>
                      </a:lnTo>
                      <a:lnTo>
                        <a:pt x="99" y="2"/>
                      </a:lnTo>
                      <a:lnTo>
                        <a:pt x="108" y="2"/>
                      </a:lnTo>
                      <a:lnTo>
                        <a:pt x="122" y="2"/>
                      </a:lnTo>
                      <a:lnTo>
                        <a:pt x="131" y="0"/>
                      </a:lnTo>
                      <a:lnTo>
                        <a:pt x="144" y="0"/>
                      </a:lnTo>
                      <a:lnTo>
                        <a:pt x="156" y="0"/>
                      </a:lnTo>
                      <a:lnTo>
                        <a:pt x="167" y="0"/>
                      </a:lnTo>
                      <a:lnTo>
                        <a:pt x="181" y="0"/>
                      </a:lnTo>
                      <a:lnTo>
                        <a:pt x="192" y="0"/>
                      </a:lnTo>
                      <a:lnTo>
                        <a:pt x="203" y="0"/>
                      </a:lnTo>
                      <a:lnTo>
                        <a:pt x="217" y="2"/>
                      </a:lnTo>
                      <a:lnTo>
                        <a:pt x="228" y="2"/>
                      </a:lnTo>
                      <a:lnTo>
                        <a:pt x="240" y="2"/>
                      </a:lnTo>
                      <a:lnTo>
                        <a:pt x="253" y="2"/>
                      </a:lnTo>
                      <a:lnTo>
                        <a:pt x="264" y="2"/>
                      </a:lnTo>
                      <a:lnTo>
                        <a:pt x="276" y="2"/>
                      </a:lnTo>
                      <a:lnTo>
                        <a:pt x="289" y="2"/>
                      </a:lnTo>
                      <a:lnTo>
                        <a:pt x="298" y="2"/>
                      </a:lnTo>
                      <a:lnTo>
                        <a:pt x="312" y="4"/>
                      </a:lnTo>
                      <a:lnTo>
                        <a:pt x="323" y="4"/>
                      </a:lnTo>
                      <a:lnTo>
                        <a:pt x="335" y="4"/>
                      </a:lnTo>
                      <a:lnTo>
                        <a:pt x="346" y="4"/>
                      </a:lnTo>
                      <a:lnTo>
                        <a:pt x="357" y="4"/>
                      </a:lnTo>
                      <a:lnTo>
                        <a:pt x="369" y="4"/>
                      </a:lnTo>
                      <a:lnTo>
                        <a:pt x="380" y="4"/>
                      </a:lnTo>
                      <a:lnTo>
                        <a:pt x="392" y="4"/>
                      </a:lnTo>
                      <a:lnTo>
                        <a:pt x="405" y="6"/>
                      </a:lnTo>
                      <a:lnTo>
                        <a:pt x="414" y="6"/>
                      </a:lnTo>
                      <a:lnTo>
                        <a:pt x="422" y="6"/>
                      </a:lnTo>
                      <a:lnTo>
                        <a:pt x="432" y="6"/>
                      </a:lnTo>
                      <a:lnTo>
                        <a:pt x="441" y="6"/>
                      </a:lnTo>
                      <a:lnTo>
                        <a:pt x="451" y="6"/>
                      </a:lnTo>
                      <a:lnTo>
                        <a:pt x="458" y="6"/>
                      </a:lnTo>
                      <a:lnTo>
                        <a:pt x="468" y="6"/>
                      </a:lnTo>
                      <a:lnTo>
                        <a:pt x="477" y="6"/>
                      </a:lnTo>
                      <a:lnTo>
                        <a:pt x="487" y="6"/>
                      </a:lnTo>
                      <a:lnTo>
                        <a:pt x="494" y="6"/>
                      </a:lnTo>
                      <a:lnTo>
                        <a:pt x="504" y="6"/>
                      </a:lnTo>
                      <a:lnTo>
                        <a:pt x="513" y="6"/>
                      </a:lnTo>
                      <a:lnTo>
                        <a:pt x="523" y="6"/>
                      </a:lnTo>
                      <a:lnTo>
                        <a:pt x="531" y="6"/>
                      </a:lnTo>
                      <a:lnTo>
                        <a:pt x="540" y="6"/>
                      </a:lnTo>
                      <a:lnTo>
                        <a:pt x="551" y="7"/>
                      </a:lnTo>
                      <a:lnTo>
                        <a:pt x="559" y="7"/>
                      </a:lnTo>
                      <a:lnTo>
                        <a:pt x="569" y="7"/>
                      </a:lnTo>
                      <a:lnTo>
                        <a:pt x="578" y="7"/>
                      </a:lnTo>
                      <a:lnTo>
                        <a:pt x="588" y="7"/>
                      </a:lnTo>
                      <a:lnTo>
                        <a:pt x="597" y="7"/>
                      </a:lnTo>
                      <a:lnTo>
                        <a:pt x="605" y="7"/>
                      </a:lnTo>
                      <a:lnTo>
                        <a:pt x="614" y="7"/>
                      </a:lnTo>
                      <a:lnTo>
                        <a:pt x="624" y="9"/>
                      </a:lnTo>
                      <a:lnTo>
                        <a:pt x="631" y="9"/>
                      </a:lnTo>
                      <a:lnTo>
                        <a:pt x="641" y="9"/>
                      </a:lnTo>
                      <a:lnTo>
                        <a:pt x="650" y="9"/>
                      </a:lnTo>
                      <a:lnTo>
                        <a:pt x="660" y="9"/>
                      </a:lnTo>
                      <a:lnTo>
                        <a:pt x="667" y="9"/>
                      </a:lnTo>
                      <a:lnTo>
                        <a:pt x="677" y="9"/>
                      </a:lnTo>
                      <a:lnTo>
                        <a:pt x="686" y="9"/>
                      </a:lnTo>
                      <a:lnTo>
                        <a:pt x="698" y="11"/>
                      </a:lnTo>
                      <a:lnTo>
                        <a:pt x="705" y="11"/>
                      </a:lnTo>
                      <a:lnTo>
                        <a:pt x="713" y="13"/>
                      </a:lnTo>
                      <a:lnTo>
                        <a:pt x="719" y="17"/>
                      </a:lnTo>
                      <a:lnTo>
                        <a:pt x="724" y="21"/>
                      </a:lnTo>
                      <a:lnTo>
                        <a:pt x="730" y="34"/>
                      </a:lnTo>
                      <a:lnTo>
                        <a:pt x="734" y="47"/>
                      </a:lnTo>
                      <a:lnTo>
                        <a:pt x="730" y="59"/>
                      </a:lnTo>
                      <a:lnTo>
                        <a:pt x="724" y="70"/>
                      </a:lnTo>
                      <a:lnTo>
                        <a:pt x="719" y="74"/>
                      </a:lnTo>
                      <a:lnTo>
                        <a:pt x="713" y="78"/>
                      </a:lnTo>
                      <a:lnTo>
                        <a:pt x="705" y="82"/>
                      </a:lnTo>
                      <a:lnTo>
                        <a:pt x="698" y="83"/>
                      </a:lnTo>
                      <a:lnTo>
                        <a:pt x="685" y="82"/>
                      </a:lnTo>
                      <a:lnTo>
                        <a:pt x="675" y="82"/>
                      </a:lnTo>
                      <a:lnTo>
                        <a:pt x="664" y="82"/>
                      </a:lnTo>
                      <a:lnTo>
                        <a:pt x="654" y="82"/>
                      </a:lnTo>
                      <a:lnTo>
                        <a:pt x="645" y="82"/>
                      </a:lnTo>
                      <a:lnTo>
                        <a:pt x="633" y="82"/>
                      </a:lnTo>
                      <a:lnTo>
                        <a:pt x="624" y="82"/>
                      </a:lnTo>
                      <a:lnTo>
                        <a:pt x="614" y="82"/>
                      </a:lnTo>
                      <a:lnTo>
                        <a:pt x="603" y="82"/>
                      </a:lnTo>
                      <a:lnTo>
                        <a:pt x="593" y="82"/>
                      </a:lnTo>
                      <a:lnTo>
                        <a:pt x="582" y="82"/>
                      </a:lnTo>
                      <a:lnTo>
                        <a:pt x="574" y="82"/>
                      </a:lnTo>
                      <a:lnTo>
                        <a:pt x="563" y="82"/>
                      </a:lnTo>
                      <a:lnTo>
                        <a:pt x="551" y="82"/>
                      </a:lnTo>
                      <a:lnTo>
                        <a:pt x="542" y="82"/>
                      </a:lnTo>
                      <a:lnTo>
                        <a:pt x="532" y="82"/>
                      </a:lnTo>
                      <a:lnTo>
                        <a:pt x="521" y="80"/>
                      </a:lnTo>
                      <a:lnTo>
                        <a:pt x="510" y="80"/>
                      </a:lnTo>
                      <a:lnTo>
                        <a:pt x="500" y="80"/>
                      </a:lnTo>
                      <a:lnTo>
                        <a:pt x="491" y="80"/>
                      </a:lnTo>
                      <a:lnTo>
                        <a:pt x="479" y="80"/>
                      </a:lnTo>
                      <a:lnTo>
                        <a:pt x="470" y="80"/>
                      </a:lnTo>
                      <a:lnTo>
                        <a:pt x="458" y="80"/>
                      </a:lnTo>
                      <a:lnTo>
                        <a:pt x="451" y="80"/>
                      </a:lnTo>
                      <a:lnTo>
                        <a:pt x="439" y="80"/>
                      </a:lnTo>
                      <a:lnTo>
                        <a:pt x="430" y="80"/>
                      </a:lnTo>
                      <a:lnTo>
                        <a:pt x="418" y="80"/>
                      </a:lnTo>
                      <a:lnTo>
                        <a:pt x="409" y="80"/>
                      </a:lnTo>
                      <a:lnTo>
                        <a:pt x="399" y="80"/>
                      </a:lnTo>
                      <a:lnTo>
                        <a:pt x="388" y="80"/>
                      </a:lnTo>
                      <a:lnTo>
                        <a:pt x="378" y="80"/>
                      </a:lnTo>
                      <a:lnTo>
                        <a:pt x="369" y="80"/>
                      </a:lnTo>
                      <a:lnTo>
                        <a:pt x="356" y="80"/>
                      </a:lnTo>
                      <a:lnTo>
                        <a:pt x="346" y="80"/>
                      </a:lnTo>
                      <a:lnTo>
                        <a:pt x="335" y="80"/>
                      </a:lnTo>
                      <a:lnTo>
                        <a:pt x="327" y="80"/>
                      </a:lnTo>
                      <a:lnTo>
                        <a:pt x="316" y="80"/>
                      </a:lnTo>
                      <a:lnTo>
                        <a:pt x="304" y="80"/>
                      </a:lnTo>
                      <a:lnTo>
                        <a:pt x="295" y="80"/>
                      </a:lnTo>
                      <a:lnTo>
                        <a:pt x="285" y="80"/>
                      </a:lnTo>
                      <a:lnTo>
                        <a:pt x="276" y="80"/>
                      </a:lnTo>
                      <a:lnTo>
                        <a:pt x="264" y="80"/>
                      </a:lnTo>
                      <a:lnTo>
                        <a:pt x="255" y="80"/>
                      </a:lnTo>
                      <a:lnTo>
                        <a:pt x="245" y="80"/>
                      </a:lnTo>
                      <a:lnTo>
                        <a:pt x="234" y="80"/>
                      </a:lnTo>
                      <a:lnTo>
                        <a:pt x="224" y="80"/>
                      </a:lnTo>
                      <a:lnTo>
                        <a:pt x="213" y="80"/>
                      </a:lnTo>
                      <a:lnTo>
                        <a:pt x="203" y="80"/>
                      </a:lnTo>
                      <a:lnTo>
                        <a:pt x="192" y="80"/>
                      </a:lnTo>
                      <a:lnTo>
                        <a:pt x="181" y="80"/>
                      </a:lnTo>
                      <a:lnTo>
                        <a:pt x="171" y="80"/>
                      </a:lnTo>
                      <a:lnTo>
                        <a:pt x="162" y="80"/>
                      </a:lnTo>
                      <a:lnTo>
                        <a:pt x="152" y="80"/>
                      </a:lnTo>
                      <a:lnTo>
                        <a:pt x="141" y="80"/>
                      </a:lnTo>
                      <a:lnTo>
                        <a:pt x="131" y="80"/>
                      </a:lnTo>
                      <a:lnTo>
                        <a:pt x="122" y="80"/>
                      </a:lnTo>
                      <a:lnTo>
                        <a:pt x="110" y="80"/>
                      </a:lnTo>
                      <a:lnTo>
                        <a:pt x="101" y="80"/>
                      </a:lnTo>
                      <a:lnTo>
                        <a:pt x="89" y="80"/>
                      </a:lnTo>
                      <a:lnTo>
                        <a:pt x="80" y="82"/>
                      </a:lnTo>
                      <a:lnTo>
                        <a:pt x="70" y="82"/>
                      </a:lnTo>
                      <a:lnTo>
                        <a:pt x="59" y="82"/>
                      </a:lnTo>
                      <a:lnTo>
                        <a:pt x="49" y="82"/>
                      </a:lnTo>
                      <a:lnTo>
                        <a:pt x="40" y="83"/>
                      </a:lnTo>
                      <a:lnTo>
                        <a:pt x="28" y="82"/>
                      </a:lnTo>
                      <a:lnTo>
                        <a:pt x="21" y="80"/>
                      </a:lnTo>
                      <a:lnTo>
                        <a:pt x="13" y="76"/>
                      </a:lnTo>
                      <a:lnTo>
                        <a:pt x="9" y="72"/>
                      </a:lnTo>
                      <a:lnTo>
                        <a:pt x="2" y="63"/>
                      </a:lnTo>
                      <a:lnTo>
                        <a:pt x="0" y="51"/>
                      </a:lnTo>
                      <a:lnTo>
                        <a:pt x="0" y="38"/>
                      </a:lnTo>
                      <a:lnTo>
                        <a:pt x="6" y="26"/>
                      </a:lnTo>
                      <a:lnTo>
                        <a:pt x="9" y="19"/>
                      </a:lnTo>
                      <a:lnTo>
                        <a:pt x="15" y="15"/>
                      </a:lnTo>
                      <a:lnTo>
                        <a:pt x="23" y="11"/>
                      </a:lnTo>
                      <a:lnTo>
                        <a:pt x="34" y="1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7" name="Freeform 51"/>
                <p:cNvSpPr>
                  <a:spLocks/>
                </p:cNvSpPr>
                <p:nvPr/>
              </p:nvSpPr>
              <p:spPr bwMode="auto">
                <a:xfrm>
                  <a:off x="3002" y="3088"/>
                  <a:ext cx="363" cy="131"/>
                </a:xfrm>
                <a:custGeom>
                  <a:avLst/>
                  <a:gdLst>
                    <a:gd name="T0" fmla="*/ 0 w 727"/>
                    <a:gd name="T1" fmla="*/ 1 h 262"/>
                    <a:gd name="T2" fmla="*/ 0 w 727"/>
                    <a:gd name="T3" fmla="*/ 1 h 262"/>
                    <a:gd name="T4" fmla="*/ 0 w 727"/>
                    <a:gd name="T5" fmla="*/ 1 h 262"/>
                    <a:gd name="T6" fmla="*/ 0 w 727"/>
                    <a:gd name="T7" fmla="*/ 1 h 262"/>
                    <a:gd name="T8" fmla="*/ 0 w 727"/>
                    <a:gd name="T9" fmla="*/ 1 h 262"/>
                    <a:gd name="T10" fmla="*/ 0 w 727"/>
                    <a:gd name="T11" fmla="*/ 1 h 262"/>
                    <a:gd name="T12" fmla="*/ 0 w 727"/>
                    <a:gd name="T13" fmla="*/ 1 h 262"/>
                    <a:gd name="T14" fmla="*/ 0 w 727"/>
                    <a:gd name="T15" fmla="*/ 1 h 262"/>
                    <a:gd name="T16" fmla="*/ 0 w 727"/>
                    <a:gd name="T17" fmla="*/ 1 h 262"/>
                    <a:gd name="T18" fmla="*/ 0 w 727"/>
                    <a:gd name="T19" fmla="*/ 1 h 262"/>
                    <a:gd name="T20" fmla="*/ 0 w 727"/>
                    <a:gd name="T21" fmla="*/ 1 h 262"/>
                    <a:gd name="T22" fmla="*/ 0 w 727"/>
                    <a:gd name="T23" fmla="*/ 1 h 262"/>
                    <a:gd name="T24" fmla="*/ 0 w 727"/>
                    <a:gd name="T25" fmla="*/ 1 h 262"/>
                    <a:gd name="T26" fmla="*/ 0 w 727"/>
                    <a:gd name="T27" fmla="*/ 1 h 262"/>
                    <a:gd name="T28" fmla="*/ 0 w 727"/>
                    <a:gd name="T29" fmla="*/ 1 h 262"/>
                    <a:gd name="T30" fmla="*/ 0 w 727"/>
                    <a:gd name="T31" fmla="*/ 0 h 262"/>
                    <a:gd name="T32" fmla="*/ 0 w 727"/>
                    <a:gd name="T33" fmla="*/ 0 h 262"/>
                    <a:gd name="T34" fmla="*/ 0 w 727"/>
                    <a:gd name="T35" fmla="*/ 0 h 262"/>
                    <a:gd name="T36" fmla="*/ 0 w 727"/>
                    <a:gd name="T37" fmla="*/ 0 h 262"/>
                    <a:gd name="T38" fmla="*/ 0 w 727"/>
                    <a:gd name="T39" fmla="*/ 1 h 262"/>
                    <a:gd name="T40" fmla="*/ 0 w 727"/>
                    <a:gd name="T41" fmla="*/ 1 h 262"/>
                    <a:gd name="T42" fmla="*/ 0 w 727"/>
                    <a:gd name="T43" fmla="*/ 1 h 262"/>
                    <a:gd name="T44" fmla="*/ 0 w 727"/>
                    <a:gd name="T45" fmla="*/ 1 h 262"/>
                    <a:gd name="T46" fmla="*/ 0 w 727"/>
                    <a:gd name="T47" fmla="*/ 1 h 262"/>
                    <a:gd name="T48" fmla="*/ 0 w 727"/>
                    <a:gd name="T49" fmla="*/ 1 h 262"/>
                    <a:gd name="T50" fmla="*/ 0 w 727"/>
                    <a:gd name="T51" fmla="*/ 1 h 262"/>
                    <a:gd name="T52" fmla="*/ 0 w 727"/>
                    <a:gd name="T53" fmla="*/ 1 h 262"/>
                    <a:gd name="T54" fmla="*/ 0 w 727"/>
                    <a:gd name="T55" fmla="*/ 1 h 262"/>
                    <a:gd name="T56" fmla="*/ 0 w 727"/>
                    <a:gd name="T57" fmla="*/ 1 h 262"/>
                    <a:gd name="T58" fmla="*/ 0 w 727"/>
                    <a:gd name="T59" fmla="*/ 1 h 262"/>
                    <a:gd name="T60" fmla="*/ 0 w 727"/>
                    <a:gd name="T61" fmla="*/ 1 h 262"/>
                    <a:gd name="T62" fmla="*/ 0 w 727"/>
                    <a:gd name="T63" fmla="*/ 1 h 262"/>
                    <a:gd name="T64" fmla="*/ 0 w 727"/>
                    <a:gd name="T65" fmla="*/ 1 h 262"/>
                    <a:gd name="T66" fmla="*/ 0 w 727"/>
                    <a:gd name="T67" fmla="*/ 1 h 262"/>
                    <a:gd name="T68" fmla="*/ 0 w 727"/>
                    <a:gd name="T69" fmla="*/ 1 h 262"/>
                    <a:gd name="T70" fmla="*/ 0 w 727"/>
                    <a:gd name="T71" fmla="*/ 1 h 262"/>
                    <a:gd name="T72" fmla="*/ 0 w 727"/>
                    <a:gd name="T73" fmla="*/ 1 h 262"/>
                    <a:gd name="T74" fmla="*/ 0 w 727"/>
                    <a:gd name="T75" fmla="*/ 1 h 262"/>
                    <a:gd name="T76" fmla="*/ 0 w 727"/>
                    <a:gd name="T77" fmla="*/ 1 h 262"/>
                    <a:gd name="T78" fmla="*/ 0 w 727"/>
                    <a:gd name="T79" fmla="*/ 1 h 262"/>
                    <a:gd name="T80" fmla="*/ 0 w 727"/>
                    <a:gd name="T81" fmla="*/ 1 h 262"/>
                    <a:gd name="T82" fmla="*/ 0 w 727"/>
                    <a:gd name="T83" fmla="*/ 1 h 262"/>
                    <a:gd name="T84" fmla="*/ 0 w 727"/>
                    <a:gd name="T85" fmla="*/ 1 h 262"/>
                    <a:gd name="T86" fmla="*/ 0 w 727"/>
                    <a:gd name="T87" fmla="*/ 1 h 262"/>
                    <a:gd name="T88" fmla="*/ 0 w 727"/>
                    <a:gd name="T89" fmla="*/ 1 h 262"/>
                    <a:gd name="T90" fmla="*/ 0 w 727"/>
                    <a:gd name="T91" fmla="*/ 1 h 262"/>
                    <a:gd name="T92" fmla="*/ 0 w 727"/>
                    <a:gd name="T93" fmla="*/ 1 h 262"/>
                    <a:gd name="T94" fmla="*/ 0 w 727"/>
                    <a:gd name="T95" fmla="*/ 1 h 262"/>
                    <a:gd name="T96" fmla="*/ 0 w 727"/>
                    <a:gd name="T97" fmla="*/ 1 h 262"/>
                    <a:gd name="T98" fmla="*/ 0 w 727"/>
                    <a:gd name="T99" fmla="*/ 1 h 262"/>
                    <a:gd name="T100" fmla="*/ 0 w 727"/>
                    <a:gd name="T101" fmla="*/ 1 h 262"/>
                    <a:gd name="T102" fmla="*/ 0 w 727"/>
                    <a:gd name="T103" fmla="*/ 1 h 262"/>
                    <a:gd name="T104" fmla="*/ 0 w 727"/>
                    <a:gd name="T105" fmla="*/ 1 h 262"/>
                    <a:gd name="T106" fmla="*/ 0 w 727"/>
                    <a:gd name="T107" fmla="*/ 1 h 262"/>
                    <a:gd name="T108" fmla="*/ 0 w 727"/>
                    <a:gd name="T109" fmla="*/ 1 h 262"/>
                    <a:gd name="T110" fmla="*/ 0 w 727"/>
                    <a:gd name="T111" fmla="*/ 1 h 262"/>
                    <a:gd name="T112" fmla="*/ 0 w 727"/>
                    <a:gd name="T113" fmla="*/ 1 h 262"/>
                    <a:gd name="T114" fmla="*/ 0 w 727"/>
                    <a:gd name="T115" fmla="*/ 1 h 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7"/>
                    <a:gd name="T175" fmla="*/ 0 h 262"/>
                    <a:gd name="T176" fmla="*/ 727 w 727"/>
                    <a:gd name="T177" fmla="*/ 262 h 2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7" h="262">
                      <a:moveTo>
                        <a:pt x="40" y="23"/>
                      </a:moveTo>
                      <a:lnTo>
                        <a:pt x="40" y="23"/>
                      </a:lnTo>
                      <a:lnTo>
                        <a:pt x="46" y="21"/>
                      </a:lnTo>
                      <a:lnTo>
                        <a:pt x="56" y="19"/>
                      </a:lnTo>
                      <a:lnTo>
                        <a:pt x="67" y="19"/>
                      </a:lnTo>
                      <a:lnTo>
                        <a:pt x="71" y="17"/>
                      </a:lnTo>
                      <a:lnTo>
                        <a:pt x="78" y="17"/>
                      </a:lnTo>
                      <a:lnTo>
                        <a:pt x="88" y="15"/>
                      </a:lnTo>
                      <a:lnTo>
                        <a:pt x="97" y="15"/>
                      </a:lnTo>
                      <a:lnTo>
                        <a:pt x="105" y="15"/>
                      </a:lnTo>
                      <a:lnTo>
                        <a:pt x="115" y="15"/>
                      </a:lnTo>
                      <a:lnTo>
                        <a:pt x="124" y="15"/>
                      </a:lnTo>
                      <a:lnTo>
                        <a:pt x="135" y="15"/>
                      </a:lnTo>
                      <a:lnTo>
                        <a:pt x="145" y="15"/>
                      </a:lnTo>
                      <a:lnTo>
                        <a:pt x="158" y="15"/>
                      </a:lnTo>
                      <a:lnTo>
                        <a:pt x="168" y="13"/>
                      </a:lnTo>
                      <a:lnTo>
                        <a:pt x="181" y="13"/>
                      </a:lnTo>
                      <a:lnTo>
                        <a:pt x="194" y="11"/>
                      </a:lnTo>
                      <a:lnTo>
                        <a:pt x="206" y="11"/>
                      </a:lnTo>
                      <a:lnTo>
                        <a:pt x="219" y="11"/>
                      </a:lnTo>
                      <a:lnTo>
                        <a:pt x="232" y="11"/>
                      </a:lnTo>
                      <a:lnTo>
                        <a:pt x="246" y="9"/>
                      </a:lnTo>
                      <a:lnTo>
                        <a:pt x="259" y="9"/>
                      </a:lnTo>
                      <a:lnTo>
                        <a:pt x="274" y="8"/>
                      </a:lnTo>
                      <a:lnTo>
                        <a:pt x="288" y="8"/>
                      </a:lnTo>
                      <a:lnTo>
                        <a:pt x="301" y="8"/>
                      </a:lnTo>
                      <a:lnTo>
                        <a:pt x="316" y="8"/>
                      </a:lnTo>
                      <a:lnTo>
                        <a:pt x="331" y="8"/>
                      </a:lnTo>
                      <a:lnTo>
                        <a:pt x="347" y="8"/>
                      </a:lnTo>
                      <a:lnTo>
                        <a:pt x="360" y="8"/>
                      </a:lnTo>
                      <a:lnTo>
                        <a:pt x="373" y="8"/>
                      </a:lnTo>
                      <a:lnTo>
                        <a:pt x="386" y="6"/>
                      </a:lnTo>
                      <a:lnTo>
                        <a:pt x="402" y="6"/>
                      </a:lnTo>
                      <a:lnTo>
                        <a:pt x="415" y="4"/>
                      </a:lnTo>
                      <a:lnTo>
                        <a:pt x="430" y="4"/>
                      </a:lnTo>
                      <a:lnTo>
                        <a:pt x="444" y="4"/>
                      </a:lnTo>
                      <a:lnTo>
                        <a:pt x="459" y="4"/>
                      </a:lnTo>
                      <a:lnTo>
                        <a:pt x="472" y="2"/>
                      </a:lnTo>
                      <a:lnTo>
                        <a:pt x="485" y="2"/>
                      </a:lnTo>
                      <a:lnTo>
                        <a:pt x="499" y="2"/>
                      </a:lnTo>
                      <a:lnTo>
                        <a:pt x="514" y="2"/>
                      </a:lnTo>
                      <a:lnTo>
                        <a:pt x="525" y="2"/>
                      </a:lnTo>
                      <a:lnTo>
                        <a:pt x="539" y="2"/>
                      </a:lnTo>
                      <a:lnTo>
                        <a:pt x="550" y="2"/>
                      </a:lnTo>
                      <a:lnTo>
                        <a:pt x="565" y="2"/>
                      </a:lnTo>
                      <a:lnTo>
                        <a:pt x="575" y="0"/>
                      </a:lnTo>
                      <a:lnTo>
                        <a:pt x="586" y="0"/>
                      </a:lnTo>
                      <a:lnTo>
                        <a:pt x="596" y="0"/>
                      </a:lnTo>
                      <a:lnTo>
                        <a:pt x="609" y="0"/>
                      </a:lnTo>
                      <a:lnTo>
                        <a:pt x="617" y="0"/>
                      </a:lnTo>
                      <a:lnTo>
                        <a:pt x="626" y="0"/>
                      </a:lnTo>
                      <a:lnTo>
                        <a:pt x="636" y="0"/>
                      </a:lnTo>
                      <a:lnTo>
                        <a:pt x="645" y="0"/>
                      </a:lnTo>
                      <a:lnTo>
                        <a:pt x="658" y="0"/>
                      </a:lnTo>
                      <a:lnTo>
                        <a:pt x="674" y="0"/>
                      </a:lnTo>
                      <a:lnTo>
                        <a:pt x="681" y="0"/>
                      </a:lnTo>
                      <a:lnTo>
                        <a:pt x="691" y="0"/>
                      </a:lnTo>
                      <a:lnTo>
                        <a:pt x="698" y="0"/>
                      </a:lnTo>
                      <a:lnTo>
                        <a:pt x="708" y="4"/>
                      </a:lnTo>
                      <a:lnTo>
                        <a:pt x="715" y="8"/>
                      </a:lnTo>
                      <a:lnTo>
                        <a:pt x="721" y="13"/>
                      </a:lnTo>
                      <a:lnTo>
                        <a:pt x="725" y="17"/>
                      </a:lnTo>
                      <a:lnTo>
                        <a:pt x="725" y="27"/>
                      </a:lnTo>
                      <a:lnTo>
                        <a:pt x="725" y="34"/>
                      </a:lnTo>
                      <a:lnTo>
                        <a:pt x="727" y="44"/>
                      </a:lnTo>
                      <a:lnTo>
                        <a:pt x="725" y="53"/>
                      </a:lnTo>
                      <a:lnTo>
                        <a:pt x="723" y="66"/>
                      </a:lnTo>
                      <a:lnTo>
                        <a:pt x="723" y="80"/>
                      </a:lnTo>
                      <a:lnTo>
                        <a:pt x="723" y="97"/>
                      </a:lnTo>
                      <a:lnTo>
                        <a:pt x="721" y="112"/>
                      </a:lnTo>
                      <a:lnTo>
                        <a:pt x="721" y="129"/>
                      </a:lnTo>
                      <a:lnTo>
                        <a:pt x="719" y="137"/>
                      </a:lnTo>
                      <a:lnTo>
                        <a:pt x="719" y="146"/>
                      </a:lnTo>
                      <a:lnTo>
                        <a:pt x="719" y="154"/>
                      </a:lnTo>
                      <a:lnTo>
                        <a:pt x="719" y="163"/>
                      </a:lnTo>
                      <a:lnTo>
                        <a:pt x="717" y="177"/>
                      </a:lnTo>
                      <a:lnTo>
                        <a:pt x="714" y="192"/>
                      </a:lnTo>
                      <a:lnTo>
                        <a:pt x="710" y="205"/>
                      </a:lnTo>
                      <a:lnTo>
                        <a:pt x="708" y="219"/>
                      </a:lnTo>
                      <a:lnTo>
                        <a:pt x="702" y="226"/>
                      </a:lnTo>
                      <a:lnTo>
                        <a:pt x="696" y="234"/>
                      </a:lnTo>
                      <a:lnTo>
                        <a:pt x="691" y="239"/>
                      </a:lnTo>
                      <a:lnTo>
                        <a:pt x="683" y="241"/>
                      </a:lnTo>
                      <a:lnTo>
                        <a:pt x="672" y="241"/>
                      </a:lnTo>
                      <a:lnTo>
                        <a:pt x="660" y="241"/>
                      </a:lnTo>
                      <a:lnTo>
                        <a:pt x="651" y="241"/>
                      </a:lnTo>
                      <a:lnTo>
                        <a:pt x="641" y="241"/>
                      </a:lnTo>
                      <a:lnTo>
                        <a:pt x="630" y="239"/>
                      </a:lnTo>
                      <a:lnTo>
                        <a:pt x="620" y="239"/>
                      </a:lnTo>
                      <a:lnTo>
                        <a:pt x="609" y="239"/>
                      </a:lnTo>
                      <a:lnTo>
                        <a:pt x="601" y="239"/>
                      </a:lnTo>
                      <a:lnTo>
                        <a:pt x="588" y="238"/>
                      </a:lnTo>
                      <a:lnTo>
                        <a:pt x="579" y="238"/>
                      </a:lnTo>
                      <a:lnTo>
                        <a:pt x="567" y="236"/>
                      </a:lnTo>
                      <a:lnTo>
                        <a:pt x="558" y="236"/>
                      </a:lnTo>
                      <a:lnTo>
                        <a:pt x="548" y="234"/>
                      </a:lnTo>
                      <a:lnTo>
                        <a:pt x="537" y="234"/>
                      </a:lnTo>
                      <a:lnTo>
                        <a:pt x="527" y="234"/>
                      </a:lnTo>
                      <a:lnTo>
                        <a:pt x="518" y="234"/>
                      </a:lnTo>
                      <a:lnTo>
                        <a:pt x="506" y="234"/>
                      </a:lnTo>
                      <a:lnTo>
                        <a:pt x="495" y="234"/>
                      </a:lnTo>
                      <a:lnTo>
                        <a:pt x="485" y="232"/>
                      </a:lnTo>
                      <a:lnTo>
                        <a:pt x="476" y="232"/>
                      </a:lnTo>
                      <a:lnTo>
                        <a:pt x="464" y="230"/>
                      </a:lnTo>
                      <a:lnTo>
                        <a:pt x="455" y="230"/>
                      </a:lnTo>
                      <a:lnTo>
                        <a:pt x="444" y="230"/>
                      </a:lnTo>
                      <a:lnTo>
                        <a:pt x="434" y="230"/>
                      </a:lnTo>
                      <a:lnTo>
                        <a:pt x="423" y="230"/>
                      </a:lnTo>
                      <a:lnTo>
                        <a:pt x="413" y="230"/>
                      </a:lnTo>
                      <a:lnTo>
                        <a:pt x="402" y="230"/>
                      </a:lnTo>
                      <a:lnTo>
                        <a:pt x="392" y="230"/>
                      </a:lnTo>
                      <a:lnTo>
                        <a:pt x="383" y="230"/>
                      </a:lnTo>
                      <a:lnTo>
                        <a:pt x="371" y="230"/>
                      </a:lnTo>
                      <a:lnTo>
                        <a:pt x="362" y="232"/>
                      </a:lnTo>
                      <a:lnTo>
                        <a:pt x="352" y="234"/>
                      </a:lnTo>
                      <a:lnTo>
                        <a:pt x="343" y="234"/>
                      </a:lnTo>
                      <a:lnTo>
                        <a:pt x="333" y="234"/>
                      </a:lnTo>
                      <a:lnTo>
                        <a:pt x="324" y="234"/>
                      </a:lnTo>
                      <a:lnTo>
                        <a:pt x="318" y="236"/>
                      </a:lnTo>
                      <a:lnTo>
                        <a:pt x="309" y="236"/>
                      </a:lnTo>
                      <a:lnTo>
                        <a:pt x="299" y="238"/>
                      </a:lnTo>
                      <a:lnTo>
                        <a:pt x="289" y="239"/>
                      </a:lnTo>
                      <a:lnTo>
                        <a:pt x="282" y="241"/>
                      </a:lnTo>
                      <a:lnTo>
                        <a:pt x="270" y="241"/>
                      </a:lnTo>
                      <a:lnTo>
                        <a:pt x="261" y="243"/>
                      </a:lnTo>
                      <a:lnTo>
                        <a:pt x="251" y="243"/>
                      </a:lnTo>
                      <a:lnTo>
                        <a:pt x="242" y="247"/>
                      </a:lnTo>
                      <a:lnTo>
                        <a:pt x="231" y="249"/>
                      </a:lnTo>
                      <a:lnTo>
                        <a:pt x="223" y="249"/>
                      </a:lnTo>
                      <a:lnTo>
                        <a:pt x="213" y="251"/>
                      </a:lnTo>
                      <a:lnTo>
                        <a:pt x="204" y="255"/>
                      </a:lnTo>
                      <a:lnTo>
                        <a:pt x="194" y="255"/>
                      </a:lnTo>
                      <a:lnTo>
                        <a:pt x="185" y="255"/>
                      </a:lnTo>
                      <a:lnTo>
                        <a:pt x="173" y="257"/>
                      </a:lnTo>
                      <a:lnTo>
                        <a:pt x="164" y="258"/>
                      </a:lnTo>
                      <a:lnTo>
                        <a:pt x="156" y="258"/>
                      </a:lnTo>
                      <a:lnTo>
                        <a:pt x="147" y="260"/>
                      </a:lnTo>
                      <a:lnTo>
                        <a:pt x="137" y="262"/>
                      </a:lnTo>
                      <a:lnTo>
                        <a:pt x="128" y="262"/>
                      </a:lnTo>
                      <a:lnTo>
                        <a:pt x="120" y="262"/>
                      </a:lnTo>
                      <a:lnTo>
                        <a:pt x="111" y="262"/>
                      </a:lnTo>
                      <a:lnTo>
                        <a:pt x="101" y="262"/>
                      </a:lnTo>
                      <a:lnTo>
                        <a:pt x="94" y="262"/>
                      </a:lnTo>
                      <a:lnTo>
                        <a:pt x="86" y="262"/>
                      </a:lnTo>
                      <a:lnTo>
                        <a:pt x="78" y="262"/>
                      </a:lnTo>
                      <a:lnTo>
                        <a:pt x="71" y="262"/>
                      </a:lnTo>
                      <a:lnTo>
                        <a:pt x="63" y="262"/>
                      </a:lnTo>
                      <a:lnTo>
                        <a:pt x="56" y="258"/>
                      </a:lnTo>
                      <a:lnTo>
                        <a:pt x="48" y="255"/>
                      </a:lnTo>
                      <a:lnTo>
                        <a:pt x="40" y="251"/>
                      </a:lnTo>
                      <a:lnTo>
                        <a:pt x="35" y="249"/>
                      </a:lnTo>
                      <a:lnTo>
                        <a:pt x="23" y="238"/>
                      </a:lnTo>
                      <a:lnTo>
                        <a:pt x="16" y="226"/>
                      </a:lnTo>
                      <a:lnTo>
                        <a:pt x="8" y="213"/>
                      </a:lnTo>
                      <a:lnTo>
                        <a:pt x="4" y="199"/>
                      </a:lnTo>
                      <a:lnTo>
                        <a:pt x="2" y="184"/>
                      </a:lnTo>
                      <a:lnTo>
                        <a:pt x="2" y="171"/>
                      </a:lnTo>
                      <a:lnTo>
                        <a:pt x="0" y="160"/>
                      </a:lnTo>
                      <a:lnTo>
                        <a:pt x="0" y="152"/>
                      </a:lnTo>
                      <a:lnTo>
                        <a:pt x="0" y="141"/>
                      </a:lnTo>
                      <a:lnTo>
                        <a:pt x="0" y="131"/>
                      </a:lnTo>
                      <a:lnTo>
                        <a:pt x="0" y="122"/>
                      </a:lnTo>
                      <a:lnTo>
                        <a:pt x="0" y="110"/>
                      </a:lnTo>
                      <a:lnTo>
                        <a:pt x="0" y="103"/>
                      </a:lnTo>
                      <a:lnTo>
                        <a:pt x="4" y="93"/>
                      </a:lnTo>
                      <a:lnTo>
                        <a:pt x="4" y="82"/>
                      </a:lnTo>
                      <a:lnTo>
                        <a:pt x="6" y="72"/>
                      </a:lnTo>
                      <a:lnTo>
                        <a:pt x="10" y="63"/>
                      </a:lnTo>
                      <a:lnTo>
                        <a:pt x="14" y="53"/>
                      </a:lnTo>
                      <a:lnTo>
                        <a:pt x="19" y="44"/>
                      </a:lnTo>
                      <a:lnTo>
                        <a:pt x="25" y="36"/>
                      </a:lnTo>
                      <a:lnTo>
                        <a:pt x="31" y="28"/>
                      </a:lnTo>
                      <a:lnTo>
                        <a:pt x="40" y="2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8" name="Freeform 52"/>
                <p:cNvSpPr>
                  <a:spLocks/>
                </p:cNvSpPr>
                <p:nvPr/>
              </p:nvSpPr>
              <p:spPr bwMode="auto">
                <a:xfrm>
                  <a:off x="3581" y="3072"/>
                  <a:ext cx="355" cy="145"/>
                </a:xfrm>
                <a:custGeom>
                  <a:avLst/>
                  <a:gdLst>
                    <a:gd name="T0" fmla="*/ 0 w 711"/>
                    <a:gd name="T1" fmla="*/ 1 h 290"/>
                    <a:gd name="T2" fmla="*/ 0 w 711"/>
                    <a:gd name="T3" fmla="*/ 1 h 290"/>
                    <a:gd name="T4" fmla="*/ 0 w 711"/>
                    <a:gd name="T5" fmla="*/ 1 h 290"/>
                    <a:gd name="T6" fmla="*/ 0 w 711"/>
                    <a:gd name="T7" fmla="*/ 1 h 290"/>
                    <a:gd name="T8" fmla="*/ 0 w 711"/>
                    <a:gd name="T9" fmla="*/ 1 h 290"/>
                    <a:gd name="T10" fmla="*/ 0 w 711"/>
                    <a:gd name="T11" fmla="*/ 1 h 290"/>
                    <a:gd name="T12" fmla="*/ 0 w 711"/>
                    <a:gd name="T13" fmla="*/ 1 h 290"/>
                    <a:gd name="T14" fmla="*/ 0 w 711"/>
                    <a:gd name="T15" fmla="*/ 1 h 290"/>
                    <a:gd name="T16" fmla="*/ 0 w 711"/>
                    <a:gd name="T17" fmla="*/ 1 h 290"/>
                    <a:gd name="T18" fmla="*/ 0 w 711"/>
                    <a:gd name="T19" fmla="*/ 0 h 290"/>
                    <a:gd name="T20" fmla="*/ 0 w 711"/>
                    <a:gd name="T21" fmla="*/ 0 h 290"/>
                    <a:gd name="T22" fmla="*/ 0 w 711"/>
                    <a:gd name="T23" fmla="*/ 1 h 290"/>
                    <a:gd name="T24" fmla="*/ 0 w 711"/>
                    <a:gd name="T25" fmla="*/ 1 h 290"/>
                    <a:gd name="T26" fmla="*/ 0 w 711"/>
                    <a:gd name="T27" fmla="*/ 1 h 290"/>
                    <a:gd name="T28" fmla="*/ 0 w 711"/>
                    <a:gd name="T29" fmla="*/ 1 h 290"/>
                    <a:gd name="T30" fmla="*/ 0 w 711"/>
                    <a:gd name="T31" fmla="*/ 1 h 290"/>
                    <a:gd name="T32" fmla="*/ 0 w 711"/>
                    <a:gd name="T33" fmla="*/ 1 h 290"/>
                    <a:gd name="T34" fmla="*/ 0 w 711"/>
                    <a:gd name="T35" fmla="*/ 1 h 290"/>
                    <a:gd name="T36" fmla="*/ 0 w 711"/>
                    <a:gd name="T37" fmla="*/ 1 h 290"/>
                    <a:gd name="T38" fmla="*/ 0 w 711"/>
                    <a:gd name="T39" fmla="*/ 0 h 290"/>
                    <a:gd name="T40" fmla="*/ 0 w 711"/>
                    <a:gd name="T41" fmla="*/ 1 h 290"/>
                    <a:gd name="T42" fmla="*/ 0 w 711"/>
                    <a:gd name="T43" fmla="*/ 1 h 290"/>
                    <a:gd name="T44" fmla="*/ 0 w 711"/>
                    <a:gd name="T45" fmla="*/ 1 h 290"/>
                    <a:gd name="T46" fmla="*/ 0 w 711"/>
                    <a:gd name="T47" fmla="*/ 1 h 290"/>
                    <a:gd name="T48" fmla="*/ 0 w 711"/>
                    <a:gd name="T49" fmla="*/ 1 h 290"/>
                    <a:gd name="T50" fmla="*/ 0 w 711"/>
                    <a:gd name="T51" fmla="*/ 1 h 290"/>
                    <a:gd name="T52" fmla="*/ 0 w 711"/>
                    <a:gd name="T53" fmla="*/ 1 h 290"/>
                    <a:gd name="T54" fmla="*/ 0 w 711"/>
                    <a:gd name="T55" fmla="*/ 1 h 290"/>
                    <a:gd name="T56" fmla="*/ 0 w 711"/>
                    <a:gd name="T57" fmla="*/ 1 h 290"/>
                    <a:gd name="T58" fmla="*/ 0 w 711"/>
                    <a:gd name="T59" fmla="*/ 1 h 290"/>
                    <a:gd name="T60" fmla="*/ 0 w 711"/>
                    <a:gd name="T61" fmla="*/ 1 h 290"/>
                    <a:gd name="T62" fmla="*/ 0 w 711"/>
                    <a:gd name="T63" fmla="*/ 1 h 290"/>
                    <a:gd name="T64" fmla="*/ 0 w 711"/>
                    <a:gd name="T65" fmla="*/ 1 h 290"/>
                    <a:gd name="T66" fmla="*/ 0 w 711"/>
                    <a:gd name="T67" fmla="*/ 1 h 290"/>
                    <a:gd name="T68" fmla="*/ 0 w 711"/>
                    <a:gd name="T69" fmla="*/ 1 h 290"/>
                    <a:gd name="T70" fmla="*/ 0 w 711"/>
                    <a:gd name="T71" fmla="*/ 1 h 290"/>
                    <a:gd name="T72" fmla="*/ 0 w 711"/>
                    <a:gd name="T73" fmla="*/ 1 h 290"/>
                    <a:gd name="T74" fmla="*/ 0 w 711"/>
                    <a:gd name="T75" fmla="*/ 1 h 290"/>
                    <a:gd name="T76" fmla="*/ 0 w 711"/>
                    <a:gd name="T77" fmla="*/ 1 h 290"/>
                    <a:gd name="T78" fmla="*/ 0 w 711"/>
                    <a:gd name="T79" fmla="*/ 1 h 290"/>
                    <a:gd name="T80" fmla="*/ 0 w 711"/>
                    <a:gd name="T81" fmla="*/ 1 h 290"/>
                    <a:gd name="T82" fmla="*/ 0 w 711"/>
                    <a:gd name="T83" fmla="*/ 1 h 290"/>
                    <a:gd name="T84" fmla="*/ 0 w 711"/>
                    <a:gd name="T85" fmla="*/ 1 h 290"/>
                    <a:gd name="T86" fmla="*/ 0 w 711"/>
                    <a:gd name="T87" fmla="*/ 1 h 290"/>
                    <a:gd name="T88" fmla="*/ 0 w 711"/>
                    <a:gd name="T89" fmla="*/ 1 h 290"/>
                    <a:gd name="T90" fmla="*/ 0 w 711"/>
                    <a:gd name="T91" fmla="*/ 1 h 290"/>
                    <a:gd name="T92" fmla="*/ 0 w 711"/>
                    <a:gd name="T93" fmla="*/ 1 h 290"/>
                    <a:gd name="T94" fmla="*/ 0 w 711"/>
                    <a:gd name="T95" fmla="*/ 1 h 290"/>
                    <a:gd name="T96" fmla="*/ 0 w 711"/>
                    <a:gd name="T97" fmla="*/ 1 h 290"/>
                    <a:gd name="T98" fmla="*/ 0 w 711"/>
                    <a:gd name="T99" fmla="*/ 1 h 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1"/>
                    <a:gd name="T151" fmla="*/ 0 h 290"/>
                    <a:gd name="T152" fmla="*/ 711 w 711"/>
                    <a:gd name="T153" fmla="*/ 290 h 2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1" h="290">
                      <a:moveTo>
                        <a:pt x="11" y="83"/>
                      </a:moveTo>
                      <a:lnTo>
                        <a:pt x="1" y="68"/>
                      </a:lnTo>
                      <a:lnTo>
                        <a:pt x="0" y="55"/>
                      </a:lnTo>
                      <a:lnTo>
                        <a:pt x="3" y="43"/>
                      </a:lnTo>
                      <a:lnTo>
                        <a:pt x="13" y="36"/>
                      </a:lnTo>
                      <a:lnTo>
                        <a:pt x="17" y="32"/>
                      </a:lnTo>
                      <a:lnTo>
                        <a:pt x="24" y="26"/>
                      </a:lnTo>
                      <a:lnTo>
                        <a:pt x="34" y="24"/>
                      </a:lnTo>
                      <a:lnTo>
                        <a:pt x="43" y="21"/>
                      </a:lnTo>
                      <a:lnTo>
                        <a:pt x="53" y="17"/>
                      </a:lnTo>
                      <a:lnTo>
                        <a:pt x="62" y="17"/>
                      </a:lnTo>
                      <a:lnTo>
                        <a:pt x="74" y="13"/>
                      </a:lnTo>
                      <a:lnTo>
                        <a:pt x="85" y="13"/>
                      </a:lnTo>
                      <a:lnTo>
                        <a:pt x="97" y="11"/>
                      </a:lnTo>
                      <a:lnTo>
                        <a:pt x="108" y="9"/>
                      </a:lnTo>
                      <a:lnTo>
                        <a:pt x="117" y="5"/>
                      </a:lnTo>
                      <a:lnTo>
                        <a:pt x="131" y="5"/>
                      </a:lnTo>
                      <a:lnTo>
                        <a:pt x="140" y="3"/>
                      </a:lnTo>
                      <a:lnTo>
                        <a:pt x="154" y="3"/>
                      </a:lnTo>
                      <a:lnTo>
                        <a:pt x="165" y="3"/>
                      </a:lnTo>
                      <a:lnTo>
                        <a:pt x="176" y="3"/>
                      </a:lnTo>
                      <a:lnTo>
                        <a:pt x="186" y="3"/>
                      </a:lnTo>
                      <a:lnTo>
                        <a:pt x="195" y="3"/>
                      </a:lnTo>
                      <a:lnTo>
                        <a:pt x="205" y="3"/>
                      </a:lnTo>
                      <a:lnTo>
                        <a:pt x="214" y="3"/>
                      </a:lnTo>
                      <a:lnTo>
                        <a:pt x="228" y="3"/>
                      </a:lnTo>
                      <a:lnTo>
                        <a:pt x="237" y="3"/>
                      </a:lnTo>
                      <a:lnTo>
                        <a:pt x="251" y="2"/>
                      </a:lnTo>
                      <a:lnTo>
                        <a:pt x="262" y="0"/>
                      </a:lnTo>
                      <a:lnTo>
                        <a:pt x="273" y="0"/>
                      </a:lnTo>
                      <a:lnTo>
                        <a:pt x="287" y="0"/>
                      </a:lnTo>
                      <a:lnTo>
                        <a:pt x="300" y="0"/>
                      </a:lnTo>
                      <a:lnTo>
                        <a:pt x="313" y="0"/>
                      </a:lnTo>
                      <a:lnTo>
                        <a:pt x="327" y="0"/>
                      </a:lnTo>
                      <a:lnTo>
                        <a:pt x="340" y="2"/>
                      </a:lnTo>
                      <a:lnTo>
                        <a:pt x="353" y="2"/>
                      </a:lnTo>
                      <a:lnTo>
                        <a:pt x="367" y="2"/>
                      </a:lnTo>
                      <a:lnTo>
                        <a:pt x="382" y="3"/>
                      </a:lnTo>
                      <a:lnTo>
                        <a:pt x="395" y="3"/>
                      </a:lnTo>
                      <a:lnTo>
                        <a:pt x="408" y="3"/>
                      </a:lnTo>
                      <a:lnTo>
                        <a:pt x="422" y="5"/>
                      </a:lnTo>
                      <a:lnTo>
                        <a:pt x="435" y="7"/>
                      </a:lnTo>
                      <a:lnTo>
                        <a:pt x="448" y="9"/>
                      </a:lnTo>
                      <a:lnTo>
                        <a:pt x="460" y="9"/>
                      </a:lnTo>
                      <a:lnTo>
                        <a:pt x="475" y="9"/>
                      </a:lnTo>
                      <a:lnTo>
                        <a:pt x="488" y="9"/>
                      </a:lnTo>
                      <a:lnTo>
                        <a:pt x="502" y="11"/>
                      </a:lnTo>
                      <a:lnTo>
                        <a:pt x="513" y="11"/>
                      </a:lnTo>
                      <a:lnTo>
                        <a:pt x="526" y="11"/>
                      </a:lnTo>
                      <a:lnTo>
                        <a:pt x="542" y="11"/>
                      </a:lnTo>
                      <a:lnTo>
                        <a:pt x="555" y="11"/>
                      </a:lnTo>
                      <a:lnTo>
                        <a:pt x="566" y="11"/>
                      </a:lnTo>
                      <a:lnTo>
                        <a:pt x="578" y="11"/>
                      </a:lnTo>
                      <a:lnTo>
                        <a:pt x="591" y="9"/>
                      </a:lnTo>
                      <a:lnTo>
                        <a:pt x="604" y="9"/>
                      </a:lnTo>
                      <a:lnTo>
                        <a:pt x="616" y="7"/>
                      </a:lnTo>
                      <a:lnTo>
                        <a:pt x="629" y="5"/>
                      </a:lnTo>
                      <a:lnTo>
                        <a:pt x="642" y="3"/>
                      </a:lnTo>
                      <a:lnTo>
                        <a:pt x="656" y="3"/>
                      </a:lnTo>
                      <a:lnTo>
                        <a:pt x="665" y="0"/>
                      </a:lnTo>
                      <a:lnTo>
                        <a:pt x="673" y="2"/>
                      </a:lnTo>
                      <a:lnTo>
                        <a:pt x="680" y="3"/>
                      </a:lnTo>
                      <a:lnTo>
                        <a:pt x="688" y="7"/>
                      </a:lnTo>
                      <a:lnTo>
                        <a:pt x="692" y="11"/>
                      </a:lnTo>
                      <a:lnTo>
                        <a:pt x="696" y="19"/>
                      </a:lnTo>
                      <a:lnTo>
                        <a:pt x="699" y="26"/>
                      </a:lnTo>
                      <a:lnTo>
                        <a:pt x="701" y="40"/>
                      </a:lnTo>
                      <a:lnTo>
                        <a:pt x="701" y="51"/>
                      </a:lnTo>
                      <a:lnTo>
                        <a:pt x="701" y="62"/>
                      </a:lnTo>
                      <a:lnTo>
                        <a:pt x="701" y="76"/>
                      </a:lnTo>
                      <a:lnTo>
                        <a:pt x="701" y="89"/>
                      </a:lnTo>
                      <a:lnTo>
                        <a:pt x="701" y="100"/>
                      </a:lnTo>
                      <a:lnTo>
                        <a:pt x="701" y="112"/>
                      </a:lnTo>
                      <a:lnTo>
                        <a:pt x="703" y="127"/>
                      </a:lnTo>
                      <a:lnTo>
                        <a:pt x="705" y="140"/>
                      </a:lnTo>
                      <a:lnTo>
                        <a:pt x="705" y="152"/>
                      </a:lnTo>
                      <a:lnTo>
                        <a:pt x="707" y="163"/>
                      </a:lnTo>
                      <a:lnTo>
                        <a:pt x="707" y="176"/>
                      </a:lnTo>
                      <a:lnTo>
                        <a:pt x="709" y="190"/>
                      </a:lnTo>
                      <a:lnTo>
                        <a:pt x="709" y="201"/>
                      </a:lnTo>
                      <a:lnTo>
                        <a:pt x="709" y="214"/>
                      </a:lnTo>
                      <a:lnTo>
                        <a:pt x="709" y="228"/>
                      </a:lnTo>
                      <a:lnTo>
                        <a:pt x="711" y="241"/>
                      </a:lnTo>
                      <a:lnTo>
                        <a:pt x="707" y="254"/>
                      </a:lnTo>
                      <a:lnTo>
                        <a:pt x="699" y="266"/>
                      </a:lnTo>
                      <a:lnTo>
                        <a:pt x="686" y="271"/>
                      </a:lnTo>
                      <a:lnTo>
                        <a:pt x="673" y="277"/>
                      </a:lnTo>
                      <a:lnTo>
                        <a:pt x="665" y="277"/>
                      </a:lnTo>
                      <a:lnTo>
                        <a:pt x="656" y="277"/>
                      </a:lnTo>
                      <a:lnTo>
                        <a:pt x="646" y="277"/>
                      </a:lnTo>
                      <a:lnTo>
                        <a:pt x="639" y="279"/>
                      </a:lnTo>
                      <a:lnTo>
                        <a:pt x="621" y="281"/>
                      </a:lnTo>
                      <a:lnTo>
                        <a:pt x="610" y="281"/>
                      </a:lnTo>
                      <a:lnTo>
                        <a:pt x="593" y="281"/>
                      </a:lnTo>
                      <a:lnTo>
                        <a:pt x="578" y="283"/>
                      </a:lnTo>
                      <a:lnTo>
                        <a:pt x="563" y="285"/>
                      </a:lnTo>
                      <a:lnTo>
                        <a:pt x="547" y="287"/>
                      </a:lnTo>
                      <a:lnTo>
                        <a:pt x="530" y="287"/>
                      </a:lnTo>
                      <a:lnTo>
                        <a:pt x="515" y="287"/>
                      </a:lnTo>
                      <a:lnTo>
                        <a:pt x="500" y="287"/>
                      </a:lnTo>
                      <a:lnTo>
                        <a:pt x="485" y="289"/>
                      </a:lnTo>
                      <a:lnTo>
                        <a:pt x="467" y="289"/>
                      </a:lnTo>
                      <a:lnTo>
                        <a:pt x="452" y="289"/>
                      </a:lnTo>
                      <a:lnTo>
                        <a:pt x="437" y="289"/>
                      </a:lnTo>
                      <a:lnTo>
                        <a:pt x="422" y="289"/>
                      </a:lnTo>
                      <a:lnTo>
                        <a:pt x="405" y="289"/>
                      </a:lnTo>
                      <a:lnTo>
                        <a:pt x="389" y="289"/>
                      </a:lnTo>
                      <a:lnTo>
                        <a:pt x="374" y="289"/>
                      </a:lnTo>
                      <a:lnTo>
                        <a:pt x="359" y="290"/>
                      </a:lnTo>
                      <a:lnTo>
                        <a:pt x="344" y="289"/>
                      </a:lnTo>
                      <a:lnTo>
                        <a:pt x="329" y="289"/>
                      </a:lnTo>
                      <a:lnTo>
                        <a:pt x="311" y="287"/>
                      </a:lnTo>
                      <a:lnTo>
                        <a:pt x="296" y="287"/>
                      </a:lnTo>
                      <a:lnTo>
                        <a:pt x="279" y="287"/>
                      </a:lnTo>
                      <a:lnTo>
                        <a:pt x="264" y="287"/>
                      </a:lnTo>
                      <a:lnTo>
                        <a:pt x="249" y="287"/>
                      </a:lnTo>
                      <a:lnTo>
                        <a:pt x="233" y="287"/>
                      </a:lnTo>
                      <a:lnTo>
                        <a:pt x="216" y="287"/>
                      </a:lnTo>
                      <a:lnTo>
                        <a:pt x="201" y="287"/>
                      </a:lnTo>
                      <a:lnTo>
                        <a:pt x="184" y="287"/>
                      </a:lnTo>
                      <a:lnTo>
                        <a:pt x="169" y="287"/>
                      </a:lnTo>
                      <a:lnTo>
                        <a:pt x="154" y="287"/>
                      </a:lnTo>
                      <a:lnTo>
                        <a:pt x="140" y="287"/>
                      </a:lnTo>
                      <a:lnTo>
                        <a:pt x="123" y="287"/>
                      </a:lnTo>
                      <a:lnTo>
                        <a:pt x="110" y="287"/>
                      </a:lnTo>
                      <a:lnTo>
                        <a:pt x="102" y="285"/>
                      </a:lnTo>
                      <a:lnTo>
                        <a:pt x="95" y="285"/>
                      </a:lnTo>
                      <a:lnTo>
                        <a:pt x="85" y="283"/>
                      </a:lnTo>
                      <a:lnTo>
                        <a:pt x="78" y="283"/>
                      </a:lnTo>
                      <a:lnTo>
                        <a:pt x="60" y="281"/>
                      </a:lnTo>
                      <a:lnTo>
                        <a:pt x="47" y="277"/>
                      </a:lnTo>
                      <a:lnTo>
                        <a:pt x="34" y="270"/>
                      </a:lnTo>
                      <a:lnTo>
                        <a:pt x="24" y="260"/>
                      </a:lnTo>
                      <a:lnTo>
                        <a:pt x="17" y="249"/>
                      </a:lnTo>
                      <a:lnTo>
                        <a:pt x="15" y="235"/>
                      </a:lnTo>
                      <a:lnTo>
                        <a:pt x="13" y="224"/>
                      </a:lnTo>
                      <a:lnTo>
                        <a:pt x="13" y="214"/>
                      </a:lnTo>
                      <a:lnTo>
                        <a:pt x="11" y="205"/>
                      </a:lnTo>
                      <a:lnTo>
                        <a:pt x="9" y="195"/>
                      </a:lnTo>
                      <a:lnTo>
                        <a:pt x="9" y="186"/>
                      </a:lnTo>
                      <a:lnTo>
                        <a:pt x="7" y="176"/>
                      </a:lnTo>
                      <a:lnTo>
                        <a:pt x="5" y="165"/>
                      </a:lnTo>
                      <a:lnTo>
                        <a:pt x="5" y="155"/>
                      </a:lnTo>
                      <a:lnTo>
                        <a:pt x="3" y="146"/>
                      </a:lnTo>
                      <a:lnTo>
                        <a:pt x="1" y="136"/>
                      </a:lnTo>
                      <a:lnTo>
                        <a:pt x="1" y="127"/>
                      </a:lnTo>
                      <a:lnTo>
                        <a:pt x="1" y="117"/>
                      </a:lnTo>
                      <a:lnTo>
                        <a:pt x="1" y="108"/>
                      </a:lnTo>
                      <a:lnTo>
                        <a:pt x="3" y="98"/>
                      </a:lnTo>
                      <a:lnTo>
                        <a:pt x="7" y="91"/>
                      </a:lnTo>
                      <a:lnTo>
                        <a:pt x="11" y="8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9" name="Freeform 53"/>
                <p:cNvSpPr>
                  <a:spLocks/>
                </p:cNvSpPr>
                <p:nvPr/>
              </p:nvSpPr>
              <p:spPr bwMode="auto">
                <a:xfrm>
                  <a:off x="3571" y="2932"/>
                  <a:ext cx="357" cy="138"/>
                </a:xfrm>
                <a:custGeom>
                  <a:avLst/>
                  <a:gdLst>
                    <a:gd name="T0" fmla="*/ 1 w 713"/>
                    <a:gd name="T1" fmla="*/ 1 h 276"/>
                    <a:gd name="T2" fmla="*/ 1 w 713"/>
                    <a:gd name="T3" fmla="*/ 1 h 276"/>
                    <a:gd name="T4" fmla="*/ 1 w 713"/>
                    <a:gd name="T5" fmla="*/ 1 h 276"/>
                    <a:gd name="T6" fmla="*/ 1 w 713"/>
                    <a:gd name="T7" fmla="*/ 1 h 276"/>
                    <a:gd name="T8" fmla="*/ 1 w 713"/>
                    <a:gd name="T9" fmla="*/ 1 h 276"/>
                    <a:gd name="T10" fmla="*/ 1 w 713"/>
                    <a:gd name="T11" fmla="*/ 1 h 276"/>
                    <a:gd name="T12" fmla="*/ 1 w 713"/>
                    <a:gd name="T13" fmla="*/ 1 h 276"/>
                    <a:gd name="T14" fmla="*/ 1 w 713"/>
                    <a:gd name="T15" fmla="*/ 1 h 276"/>
                    <a:gd name="T16" fmla="*/ 1 w 713"/>
                    <a:gd name="T17" fmla="*/ 1 h 276"/>
                    <a:gd name="T18" fmla="*/ 1 w 713"/>
                    <a:gd name="T19" fmla="*/ 1 h 276"/>
                    <a:gd name="T20" fmla="*/ 1 w 713"/>
                    <a:gd name="T21" fmla="*/ 1 h 276"/>
                    <a:gd name="T22" fmla="*/ 1 w 713"/>
                    <a:gd name="T23" fmla="*/ 1 h 276"/>
                    <a:gd name="T24" fmla="*/ 1 w 713"/>
                    <a:gd name="T25" fmla="*/ 1 h 276"/>
                    <a:gd name="T26" fmla="*/ 1 w 713"/>
                    <a:gd name="T27" fmla="*/ 1 h 276"/>
                    <a:gd name="T28" fmla="*/ 1 w 713"/>
                    <a:gd name="T29" fmla="*/ 0 h 276"/>
                    <a:gd name="T30" fmla="*/ 1 w 713"/>
                    <a:gd name="T31" fmla="*/ 0 h 276"/>
                    <a:gd name="T32" fmla="*/ 1 w 713"/>
                    <a:gd name="T33" fmla="*/ 0 h 276"/>
                    <a:gd name="T34" fmla="*/ 1 w 713"/>
                    <a:gd name="T35" fmla="*/ 0 h 276"/>
                    <a:gd name="T36" fmla="*/ 1 w 713"/>
                    <a:gd name="T37" fmla="*/ 1 h 276"/>
                    <a:gd name="T38" fmla="*/ 1 w 713"/>
                    <a:gd name="T39" fmla="*/ 1 h 276"/>
                    <a:gd name="T40" fmla="*/ 1 w 713"/>
                    <a:gd name="T41" fmla="*/ 1 h 276"/>
                    <a:gd name="T42" fmla="*/ 1 w 713"/>
                    <a:gd name="T43" fmla="*/ 1 h 276"/>
                    <a:gd name="T44" fmla="*/ 1 w 713"/>
                    <a:gd name="T45" fmla="*/ 1 h 276"/>
                    <a:gd name="T46" fmla="*/ 1 w 713"/>
                    <a:gd name="T47" fmla="*/ 1 h 276"/>
                    <a:gd name="T48" fmla="*/ 1 w 713"/>
                    <a:gd name="T49" fmla="*/ 1 h 276"/>
                    <a:gd name="T50" fmla="*/ 1 w 713"/>
                    <a:gd name="T51" fmla="*/ 1 h 276"/>
                    <a:gd name="T52" fmla="*/ 1 w 713"/>
                    <a:gd name="T53" fmla="*/ 1 h 276"/>
                    <a:gd name="T54" fmla="*/ 1 w 713"/>
                    <a:gd name="T55" fmla="*/ 1 h 276"/>
                    <a:gd name="T56" fmla="*/ 1 w 713"/>
                    <a:gd name="T57" fmla="*/ 1 h 276"/>
                    <a:gd name="T58" fmla="*/ 1 w 713"/>
                    <a:gd name="T59" fmla="*/ 1 h 276"/>
                    <a:gd name="T60" fmla="*/ 1 w 713"/>
                    <a:gd name="T61" fmla="*/ 1 h 276"/>
                    <a:gd name="T62" fmla="*/ 1 w 713"/>
                    <a:gd name="T63" fmla="*/ 1 h 276"/>
                    <a:gd name="T64" fmla="*/ 1 w 713"/>
                    <a:gd name="T65" fmla="*/ 1 h 276"/>
                    <a:gd name="T66" fmla="*/ 1 w 713"/>
                    <a:gd name="T67" fmla="*/ 1 h 276"/>
                    <a:gd name="T68" fmla="*/ 1 w 713"/>
                    <a:gd name="T69" fmla="*/ 1 h 276"/>
                    <a:gd name="T70" fmla="*/ 1 w 713"/>
                    <a:gd name="T71" fmla="*/ 1 h 276"/>
                    <a:gd name="T72" fmla="*/ 1 w 713"/>
                    <a:gd name="T73" fmla="*/ 1 h 276"/>
                    <a:gd name="T74" fmla="*/ 1 w 713"/>
                    <a:gd name="T75" fmla="*/ 1 h 276"/>
                    <a:gd name="T76" fmla="*/ 1 w 713"/>
                    <a:gd name="T77" fmla="*/ 1 h 276"/>
                    <a:gd name="T78" fmla="*/ 1 w 713"/>
                    <a:gd name="T79" fmla="*/ 1 h 276"/>
                    <a:gd name="T80" fmla="*/ 1 w 713"/>
                    <a:gd name="T81" fmla="*/ 1 h 276"/>
                    <a:gd name="T82" fmla="*/ 1 w 713"/>
                    <a:gd name="T83" fmla="*/ 1 h 276"/>
                    <a:gd name="T84" fmla="*/ 1 w 713"/>
                    <a:gd name="T85" fmla="*/ 1 h 276"/>
                    <a:gd name="T86" fmla="*/ 1 w 713"/>
                    <a:gd name="T87" fmla="*/ 1 h 276"/>
                    <a:gd name="T88" fmla="*/ 1 w 713"/>
                    <a:gd name="T89" fmla="*/ 1 h 276"/>
                    <a:gd name="T90" fmla="*/ 1 w 713"/>
                    <a:gd name="T91" fmla="*/ 1 h 276"/>
                    <a:gd name="T92" fmla="*/ 1 w 713"/>
                    <a:gd name="T93" fmla="*/ 1 h 276"/>
                    <a:gd name="T94" fmla="*/ 1 w 713"/>
                    <a:gd name="T95" fmla="*/ 1 h 276"/>
                    <a:gd name="T96" fmla="*/ 1 w 713"/>
                    <a:gd name="T97" fmla="*/ 1 h 276"/>
                    <a:gd name="T98" fmla="*/ 1 w 713"/>
                    <a:gd name="T99" fmla="*/ 1 h 276"/>
                    <a:gd name="T100" fmla="*/ 1 w 713"/>
                    <a:gd name="T101" fmla="*/ 1 h 276"/>
                    <a:gd name="T102" fmla="*/ 1 w 713"/>
                    <a:gd name="T103" fmla="*/ 1 h 276"/>
                    <a:gd name="T104" fmla="*/ 1 w 713"/>
                    <a:gd name="T105" fmla="*/ 1 h 276"/>
                    <a:gd name="T106" fmla="*/ 1 w 713"/>
                    <a:gd name="T107" fmla="*/ 1 h 2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3"/>
                    <a:gd name="T163" fmla="*/ 0 h 276"/>
                    <a:gd name="T164" fmla="*/ 713 w 713"/>
                    <a:gd name="T165" fmla="*/ 276 h 27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3" h="276">
                      <a:moveTo>
                        <a:pt x="20" y="78"/>
                      </a:moveTo>
                      <a:lnTo>
                        <a:pt x="11" y="69"/>
                      </a:lnTo>
                      <a:lnTo>
                        <a:pt x="5" y="61"/>
                      </a:lnTo>
                      <a:lnTo>
                        <a:pt x="0" y="53"/>
                      </a:lnTo>
                      <a:lnTo>
                        <a:pt x="0" y="48"/>
                      </a:lnTo>
                      <a:lnTo>
                        <a:pt x="1" y="38"/>
                      </a:lnTo>
                      <a:lnTo>
                        <a:pt x="13" y="31"/>
                      </a:lnTo>
                      <a:lnTo>
                        <a:pt x="17" y="27"/>
                      </a:lnTo>
                      <a:lnTo>
                        <a:pt x="26" y="23"/>
                      </a:lnTo>
                      <a:lnTo>
                        <a:pt x="36" y="19"/>
                      </a:lnTo>
                      <a:lnTo>
                        <a:pt x="47" y="19"/>
                      </a:lnTo>
                      <a:lnTo>
                        <a:pt x="59" y="15"/>
                      </a:lnTo>
                      <a:lnTo>
                        <a:pt x="72" y="14"/>
                      </a:lnTo>
                      <a:lnTo>
                        <a:pt x="85" y="12"/>
                      </a:lnTo>
                      <a:lnTo>
                        <a:pt x="98" y="12"/>
                      </a:lnTo>
                      <a:lnTo>
                        <a:pt x="112" y="12"/>
                      </a:lnTo>
                      <a:lnTo>
                        <a:pt x="125" y="10"/>
                      </a:lnTo>
                      <a:lnTo>
                        <a:pt x="138" y="10"/>
                      </a:lnTo>
                      <a:lnTo>
                        <a:pt x="152" y="10"/>
                      </a:lnTo>
                      <a:lnTo>
                        <a:pt x="167" y="10"/>
                      </a:lnTo>
                      <a:lnTo>
                        <a:pt x="180" y="10"/>
                      </a:lnTo>
                      <a:lnTo>
                        <a:pt x="194" y="10"/>
                      </a:lnTo>
                      <a:lnTo>
                        <a:pt x="207" y="10"/>
                      </a:lnTo>
                      <a:lnTo>
                        <a:pt x="218" y="10"/>
                      </a:lnTo>
                      <a:lnTo>
                        <a:pt x="230" y="10"/>
                      </a:lnTo>
                      <a:lnTo>
                        <a:pt x="239" y="10"/>
                      </a:lnTo>
                      <a:lnTo>
                        <a:pt x="249" y="10"/>
                      </a:lnTo>
                      <a:lnTo>
                        <a:pt x="262" y="10"/>
                      </a:lnTo>
                      <a:lnTo>
                        <a:pt x="272" y="12"/>
                      </a:lnTo>
                      <a:lnTo>
                        <a:pt x="277" y="10"/>
                      </a:lnTo>
                      <a:lnTo>
                        <a:pt x="287" y="8"/>
                      </a:lnTo>
                      <a:lnTo>
                        <a:pt x="296" y="6"/>
                      </a:lnTo>
                      <a:lnTo>
                        <a:pt x="308" y="6"/>
                      </a:lnTo>
                      <a:lnTo>
                        <a:pt x="319" y="4"/>
                      </a:lnTo>
                      <a:lnTo>
                        <a:pt x="334" y="4"/>
                      </a:lnTo>
                      <a:lnTo>
                        <a:pt x="342" y="4"/>
                      </a:lnTo>
                      <a:lnTo>
                        <a:pt x="349" y="4"/>
                      </a:lnTo>
                      <a:lnTo>
                        <a:pt x="359" y="4"/>
                      </a:lnTo>
                      <a:lnTo>
                        <a:pt x="369" y="4"/>
                      </a:lnTo>
                      <a:lnTo>
                        <a:pt x="376" y="2"/>
                      </a:lnTo>
                      <a:lnTo>
                        <a:pt x="384" y="2"/>
                      </a:lnTo>
                      <a:lnTo>
                        <a:pt x="393" y="2"/>
                      </a:lnTo>
                      <a:lnTo>
                        <a:pt x="401" y="2"/>
                      </a:lnTo>
                      <a:lnTo>
                        <a:pt x="410" y="0"/>
                      </a:lnTo>
                      <a:lnTo>
                        <a:pt x="420" y="0"/>
                      </a:lnTo>
                      <a:lnTo>
                        <a:pt x="429" y="0"/>
                      </a:lnTo>
                      <a:lnTo>
                        <a:pt x="439" y="0"/>
                      </a:lnTo>
                      <a:lnTo>
                        <a:pt x="448" y="0"/>
                      </a:lnTo>
                      <a:lnTo>
                        <a:pt x="458" y="0"/>
                      </a:lnTo>
                      <a:lnTo>
                        <a:pt x="467" y="0"/>
                      </a:lnTo>
                      <a:lnTo>
                        <a:pt x="479" y="0"/>
                      </a:lnTo>
                      <a:lnTo>
                        <a:pt x="486" y="0"/>
                      </a:lnTo>
                      <a:lnTo>
                        <a:pt x="496" y="0"/>
                      </a:lnTo>
                      <a:lnTo>
                        <a:pt x="507" y="0"/>
                      </a:lnTo>
                      <a:lnTo>
                        <a:pt x="517" y="2"/>
                      </a:lnTo>
                      <a:lnTo>
                        <a:pt x="526" y="2"/>
                      </a:lnTo>
                      <a:lnTo>
                        <a:pt x="536" y="2"/>
                      </a:lnTo>
                      <a:lnTo>
                        <a:pt x="545" y="2"/>
                      </a:lnTo>
                      <a:lnTo>
                        <a:pt x="553" y="2"/>
                      </a:lnTo>
                      <a:lnTo>
                        <a:pt x="562" y="2"/>
                      </a:lnTo>
                      <a:lnTo>
                        <a:pt x="572" y="4"/>
                      </a:lnTo>
                      <a:lnTo>
                        <a:pt x="582" y="4"/>
                      </a:lnTo>
                      <a:lnTo>
                        <a:pt x="589" y="4"/>
                      </a:lnTo>
                      <a:lnTo>
                        <a:pt x="597" y="4"/>
                      </a:lnTo>
                      <a:lnTo>
                        <a:pt x="606" y="6"/>
                      </a:lnTo>
                      <a:lnTo>
                        <a:pt x="614" y="8"/>
                      </a:lnTo>
                      <a:lnTo>
                        <a:pt x="623" y="10"/>
                      </a:lnTo>
                      <a:lnTo>
                        <a:pt x="639" y="12"/>
                      </a:lnTo>
                      <a:lnTo>
                        <a:pt x="654" y="15"/>
                      </a:lnTo>
                      <a:lnTo>
                        <a:pt x="665" y="17"/>
                      </a:lnTo>
                      <a:lnTo>
                        <a:pt x="677" y="21"/>
                      </a:lnTo>
                      <a:lnTo>
                        <a:pt x="684" y="27"/>
                      </a:lnTo>
                      <a:lnTo>
                        <a:pt x="696" y="31"/>
                      </a:lnTo>
                      <a:lnTo>
                        <a:pt x="707" y="40"/>
                      </a:lnTo>
                      <a:lnTo>
                        <a:pt x="713" y="55"/>
                      </a:lnTo>
                      <a:lnTo>
                        <a:pt x="711" y="65"/>
                      </a:lnTo>
                      <a:lnTo>
                        <a:pt x="711" y="74"/>
                      </a:lnTo>
                      <a:lnTo>
                        <a:pt x="709" y="84"/>
                      </a:lnTo>
                      <a:lnTo>
                        <a:pt x="709" y="93"/>
                      </a:lnTo>
                      <a:lnTo>
                        <a:pt x="707" y="101"/>
                      </a:lnTo>
                      <a:lnTo>
                        <a:pt x="705" y="110"/>
                      </a:lnTo>
                      <a:lnTo>
                        <a:pt x="705" y="118"/>
                      </a:lnTo>
                      <a:lnTo>
                        <a:pt x="705" y="128"/>
                      </a:lnTo>
                      <a:lnTo>
                        <a:pt x="703" y="135"/>
                      </a:lnTo>
                      <a:lnTo>
                        <a:pt x="701" y="143"/>
                      </a:lnTo>
                      <a:lnTo>
                        <a:pt x="701" y="152"/>
                      </a:lnTo>
                      <a:lnTo>
                        <a:pt x="701" y="162"/>
                      </a:lnTo>
                      <a:lnTo>
                        <a:pt x="701" y="171"/>
                      </a:lnTo>
                      <a:lnTo>
                        <a:pt x="701" y="181"/>
                      </a:lnTo>
                      <a:lnTo>
                        <a:pt x="703" y="190"/>
                      </a:lnTo>
                      <a:lnTo>
                        <a:pt x="707" y="202"/>
                      </a:lnTo>
                      <a:lnTo>
                        <a:pt x="705" y="213"/>
                      </a:lnTo>
                      <a:lnTo>
                        <a:pt x="701" y="223"/>
                      </a:lnTo>
                      <a:lnTo>
                        <a:pt x="694" y="230"/>
                      </a:lnTo>
                      <a:lnTo>
                        <a:pt x="684" y="240"/>
                      </a:lnTo>
                      <a:lnTo>
                        <a:pt x="669" y="244"/>
                      </a:lnTo>
                      <a:lnTo>
                        <a:pt x="654" y="247"/>
                      </a:lnTo>
                      <a:lnTo>
                        <a:pt x="644" y="249"/>
                      </a:lnTo>
                      <a:lnTo>
                        <a:pt x="635" y="251"/>
                      </a:lnTo>
                      <a:lnTo>
                        <a:pt x="625" y="253"/>
                      </a:lnTo>
                      <a:lnTo>
                        <a:pt x="618" y="255"/>
                      </a:lnTo>
                      <a:lnTo>
                        <a:pt x="606" y="255"/>
                      </a:lnTo>
                      <a:lnTo>
                        <a:pt x="597" y="255"/>
                      </a:lnTo>
                      <a:lnTo>
                        <a:pt x="585" y="255"/>
                      </a:lnTo>
                      <a:lnTo>
                        <a:pt x="576" y="257"/>
                      </a:lnTo>
                      <a:lnTo>
                        <a:pt x="566" y="257"/>
                      </a:lnTo>
                      <a:lnTo>
                        <a:pt x="555" y="257"/>
                      </a:lnTo>
                      <a:lnTo>
                        <a:pt x="545" y="257"/>
                      </a:lnTo>
                      <a:lnTo>
                        <a:pt x="538" y="259"/>
                      </a:lnTo>
                      <a:lnTo>
                        <a:pt x="528" y="259"/>
                      </a:lnTo>
                      <a:lnTo>
                        <a:pt x="519" y="259"/>
                      </a:lnTo>
                      <a:lnTo>
                        <a:pt x="509" y="259"/>
                      </a:lnTo>
                      <a:lnTo>
                        <a:pt x="504" y="261"/>
                      </a:lnTo>
                      <a:lnTo>
                        <a:pt x="490" y="261"/>
                      </a:lnTo>
                      <a:lnTo>
                        <a:pt x="481" y="263"/>
                      </a:lnTo>
                      <a:lnTo>
                        <a:pt x="471" y="263"/>
                      </a:lnTo>
                      <a:lnTo>
                        <a:pt x="462" y="263"/>
                      </a:lnTo>
                      <a:lnTo>
                        <a:pt x="450" y="264"/>
                      </a:lnTo>
                      <a:lnTo>
                        <a:pt x="439" y="266"/>
                      </a:lnTo>
                      <a:lnTo>
                        <a:pt x="426" y="266"/>
                      </a:lnTo>
                      <a:lnTo>
                        <a:pt x="414" y="266"/>
                      </a:lnTo>
                      <a:lnTo>
                        <a:pt x="401" y="268"/>
                      </a:lnTo>
                      <a:lnTo>
                        <a:pt x="388" y="268"/>
                      </a:lnTo>
                      <a:lnTo>
                        <a:pt x="372" y="268"/>
                      </a:lnTo>
                      <a:lnTo>
                        <a:pt x="357" y="270"/>
                      </a:lnTo>
                      <a:lnTo>
                        <a:pt x="342" y="270"/>
                      </a:lnTo>
                      <a:lnTo>
                        <a:pt x="327" y="272"/>
                      </a:lnTo>
                      <a:lnTo>
                        <a:pt x="311" y="272"/>
                      </a:lnTo>
                      <a:lnTo>
                        <a:pt x="296" y="274"/>
                      </a:lnTo>
                      <a:lnTo>
                        <a:pt x="279" y="274"/>
                      </a:lnTo>
                      <a:lnTo>
                        <a:pt x="264" y="276"/>
                      </a:lnTo>
                      <a:lnTo>
                        <a:pt x="247" y="274"/>
                      </a:lnTo>
                      <a:lnTo>
                        <a:pt x="233" y="274"/>
                      </a:lnTo>
                      <a:lnTo>
                        <a:pt x="216" y="274"/>
                      </a:lnTo>
                      <a:lnTo>
                        <a:pt x="201" y="274"/>
                      </a:lnTo>
                      <a:lnTo>
                        <a:pt x="184" y="272"/>
                      </a:lnTo>
                      <a:lnTo>
                        <a:pt x="169" y="272"/>
                      </a:lnTo>
                      <a:lnTo>
                        <a:pt x="156" y="272"/>
                      </a:lnTo>
                      <a:lnTo>
                        <a:pt x="142" y="272"/>
                      </a:lnTo>
                      <a:lnTo>
                        <a:pt x="129" y="270"/>
                      </a:lnTo>
                      <a:lnTo>
                        <a:pt x="116" y="268"/>
                      </a:lnTo>
                      <a:lnTo>
                        <a:pt x="102" y="268"/>
                      </a:lnTo>
                      <a:lnTo>
                        <a:pt x="93" y="268"/>
                      </a:lnTo>
                      <a:lnTo>
                        <a:pt x="79" y="264"/>
                      </a:lnTo>
                      <a:lnTo>
                        <a:pt x="72" y="263"/>
                      </a:lnTo>
                      <a:lnTo>
                        <a:pt x="62" y="261"/>
                      </a:lnTo>
                      <a:lnTo>
                        <a:pt x="57" y="259"/>
                      </a:lnTo>
                      <a:lnTo>
                        <a:pt x="49" y="253"/>
                      </a:lnTo>
                      <a:lnTo>
                        <a:pt x="43" y="245"/>
                      </a:lnTo>
                      <a:lnTo>
                        <a:pt x="40" y="238"/>
                      </a:lnTo>
                      <a:lnTo>
                        <a:pt x="36" y="228"/>
                      </a:lnTo>
                      <a:lnTo>
                        <a:pt x="30" y="215"/>
                      </a:lnTo>
                      <a:lnTo>
                        <a:pt x="28" y="202"/>
                      </a:lnTo>
                      <a:lnTo>
                        <a:pt x="24" y="188"/>
                      </a:lnTo>
                      <a:lnTo>
                        <a:pt x="24" y="175"/>
                      </a:lnTo>
                      <a:lnTo>
                        <a:pt x="20" y="160"/>
                      </a:lnTo>
                      <a:lnTo>
                        <a:pt x="20" y="145"/>
                      </a:lnTo>
                      <a:lnTo>
                        <a:pt x="20" y="131"/>
                      </a:lnTo>
                      <a:lnTo>
                        <a:pt x="20" y="118"/>
                      </a:lnTo>
                      <a:lnTo>
                        <a:pt x="20" y="105"/>
                      </a:lnTo>
                      <a:lnTo>
                        <a:pt x="20" y="93"/>
                      </a:lnTo>
                      <a:lnTo>
                        <a:pt x="20" y="86"/>
                      </a:lnTo>
                      <a:lnTo>
                        <a:pt x="20" y="78"/>
                      </a:lnTo>
                      <a:close/>
                    </a:path>
                  </a:pathLst>
                </a:custGeom>
                <a:solidFill>
                  <a:srgbClr val="FFA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0" name="Freeform 54"/>
                <p:cNvSpPr>
                  <a:spLocks/>
                </p:cNvSpPr>
                <p:nvPr/>
              </p:nvSpPr>
              <p:spPr bwMode="auto">
                <a:xfrm>
                  <a:off x="2997" y="2932"/>
                  <a:ext cx="367" cy="143"/>
                </a:xfrm>
                <a:custGeom>
                  <a:avLst/>
                  <a:gdLst>
                    <a:gd name="T0" fmla="*/ 1 w 734"/>
                    <a:gd name="T1" fmla="*/ 1 h 285"/>
                    <a:gd name="T2" fmla="*/ 1 w 734"/>
                    <a:gd name="T3" fmla="*/ 1 h 285"/>
                    <a:gd name="T4" fmla="*/ 1 w 734"/>
                    <a:gd name="T5" fmla="*/ 1 h 285"/>
                    <a:gd name="T6" fmla="*/ 1 w 734"/>
                    <a:gd name="T7" fmla="*/ 1 h 285"/>
                    <a:gd name="T8" fmla="*/ 1 w 734"/>
                    <a:gd name="T9" fmla="*/ 1 h 285"/>
                    <a:gd name="T10" fmla="*/ 1 w 734"/>
                    <a:gd name="T11" fmla="*/ 1 h 285"/>
                    <a:gd name="T12" fmla="*/ 1 w 734"/>
                    <a:gd name="T13" fmla="*/ 1 h 285"/>
                    <a:gd name="T14" fmla="*/ 1 w 734"/>
                    <a:gd name="T15" fmla="*/ 1 h 285"/>
                    <a:gd name="T16" fmla="*/ 1 w 734"/>
                    <a:gd name="T17" fmla="*/ 1 h 285"/>
                    <a:gd name="T18" fmla="*/ 1 w 734"/>
                    <a:gd name="T19" fmla="*/ 1 h 285"/>
                    <a:gd name="T20" fmla="*/ 1 w 734"/>
                    <a:gd name="T21" fmla="*/ 1 h 285"/>
                    <a:gd name="T22" fmla="*/ 1 w 734"/>
                    <a:gd name="T23" fmla="*/ 0 h 285"/>
                    <a:gd name="T24" fmla="*/ 1 w 734"/>
                    <a:gd name="T25" fmla="*/ 1 h 285"/>
                    <a:gd name="T26" fmla="*/ 1 w 734"/>
                    <a:gd name="T27" fmla="*/ 1 h 285"/>
                    <a:gd name="T28" fmla="*/ 1 w 734"/>
                    <a:gd name="T29" fmla="*/ 1 h 285"/>
                    <a:gd name="T30" fmla="*/ 1 w 734"/>
                    <a:gd name="T31" fmla="*/ 1 h 285"/>
                    <a:gd name="T32" fmla="*/ 1 w 734"/>
                    <a:gd name="T33" fmla="*/ 1 h 285"/>
                    <a:gd name="T34" fmla="*/ 1 w 734"/>
                    <a:gd name="T35" fmla="*/ 1 h 285"/>
                    <a:gd name="T36" fmla="*/ 1 w 734"/>
                    <a:gd name="T37" fmla="*/ 1 h 285"/>
                    <a:gd name="T38" fmla="*/ 1 w 734"/>
                    <a:gd name="T39" fmla="*/ 1 h 285"/>
                    <a:gd name="T40" fmla="*/ 1 w 734"/>
                    <a:gd name="T41" fmla="*/ 1 h 285"/>
                    <a:gd name="T42" fmla="*/ 1 w 734"/>
                    <a:gd name="T43" fmla="*/ 1 h 285"/>
                    <a:gd name="T44" fmla="*/ 1 w 734"/>
                    <a:gd name="T45" fmla="*/ 1 h 285"/>
                    <a:gd name="T46" fmla="*/ 1 w 734"/>
                    <a:gd name="T47" fmla="*/ 1 h 285"/>
                    <a:gd name="T48" fmla="*/ 1 w 734"/>
                    <a:gd name="T49" fmla="*/ 1 h 285"/>
                    <a:gd name="T50" fmla="*/ 1 w 734"/>
                    <a:gd name="T51" fmla="*/ 1 h 285"/>
                    <a:gd name="T52" fmla="*/ 1 w 734"/>
                    <a:gd name="T53" fmla="*/ 1 h 285"/>
                    <a:gd name="T54" fmla="*/ 1 w 734"/>
                    <a:gd name="T55" fmla="*/ 1 h 285"/>
                    <a:gd name="T56" fmla="*/ 1 w 734"/>
                    <a:gd name="T57" fmla="*/ 1 h 285"/>
                    <a:gd name="T58" fmla="*/ 1 w 734"/>
                    <a:gd name="T59" fmla="*/ 1 h 285"/>
                    <a:gd name="T60" fmla="*/ 1 w 734"/>
                    <a:gd name="T61" fmla="*/ 1 h 285"/>
                    <a:gd name="T62" fmla="*/ 1 w 734"/>
                    <a:gd name="T63" fmla="*/ 1 h 285"/>
                    <a:gd name="T64" fmla="*/ 1 w 734"/>
                    <a:gd name="T65" fmla="*/ 1 h 285"/>
                    <a:gd name="T66" fmla="*/ 1 w 734"/>
                    <a:gd name="T67" fmla="*/ 1 h 285"/>
                    <a:gd name="T68" fmla="*/ 1 w 734"/>
                    <a:gd name="T69" fmla="*/ 1 h 285"/>
                    <a:gd name="T70" fmla="*/ 1 w 734"/>
                    <a:gd name="T71" fmla="*/ 1 h 285"/>
                    <a:gd name="T72" fmla="*/ 1 w 734"/>
                    <a:gd name="T73" fmla="*/ 1 h 285"/>
                    <a:gd name="T74" fmla="*/ 1 w 734"/>
                    <a:gd name="T75" fmla="*/ 1 h 285"/>
                    <a:gd name="T76" fmla="*/ 1 w 734"/>
                    <a:gd name="T77" fmla="*/ 1 h 285"/>
                    <a:gd name="T78" fmla="*/ 1 w 734"/>
                    <a:gd name="T79" fmla="*/ 1 h 285"/>
                    <a:gd name="T80" fmla="*/ 1 w 734"/>
                    <a:gd name="T81" fmla="*/ 1 h 285"/>
                    <a:gd name="T82" fmla="*/ 1 w 734"/>
                    <a:gd name="T83" fmla="*/ 1 h 285"/>
                    <a:gd name="T84" fmla="*/ 1 w 734"/>
                    <a:gd name="T85" fmla="*/ 1 h 285"/>
                    <a:gd name="T86" fmla="*/ 0 w 734"/>
                    <a:gd name="T87" fmla="*/ 1 h 285"/>
                    <a:gd name="T88" fmla="*/ 1 w 734"/>
                    <a:gd name="T89" fmla="*/ 1 h 285"/>
                    <a:gd name="T90" fmla="*/ 1 w 734"/>
                    <a:gd name="T91" fmla="*/ 1 h 285"/>
                    <a:gd name="T92" fmla="*/ 1 w 734"/>
                    <a:gd name="T93" fmla="*/ 1 h 285"/>
                    <a:gd name="T94" fmla="*/ 1 w 734"/>
                    <a:gd name="T95" fmla="*/ 1 h 285"/>
                    <a:gd name="T96" fmla="*/ 1 w 734"/>
                    <a:gd name="T97" fmla="*/ 1 h 285"/>
                    <a:gd name="T98" fmla="*/ 1 w 734"/>
                    <a:gd name="T99" fmla="*/ 1 h 2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34"/>
                    <a:gd name="T151" fmla="*/ 0 h 285"/>
                    <a:gd name="T152" fmla="*/ 734 w 734"/>
                    <a:gd name="T153" fmla="*/ 285 h 2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34" h="285">
                      <a:moveTo>
                        <a:pt x="240" y="21"/>
                      </a:moveTo>
                      <a:lnTo>
                        <a:pt x="241" y="17"/>
                      </a:lnTo>
                      <a:lnTo>
                        <a:pt x="247" y="15"/>
                      </a:lnTo>
                      <a:lnTo>
                        <a:pt x="255" y="12"/>
                      </a:lnTo>
                      <a:lnTo>
                        <a:pt x="262" y="12"/>
                      </a:lnTo>
                      <a:lnTo>
                        <a:pt x="272" y="12"/>
                      </a:lnTo>
                      <a:lnTo>
                        <a:pt x="283" y="10"/>
                      </a:lnTo>
                      <a:lnTo>
                        <a:pt x="297" y="8"/>
                      </a:lnTo>
                      <a:lnTo>
                        <a:pt x="312" y="8"/>
                      </a:lnTo>
                      <a:lnTo>
                        <a:pt x="325" y="6"/>
                      </a:lnTo>
                      <a:lnTo>
                        <a:pt x="340" y="6"/>
                      </a:lnTo>
                      <a:lnTo>
                        <a:pt x="348" y="6"/>
                      </a:lnTo>
                      <a:lnTo>
                        <a:pt x="356" y="6"/>
                      </a:lnTo>
                      <a:lnTo>
                        <a:pt x="365" y="6"/>
                      </a:lnTo>
                      <a:lnTo>
                        <a:pt x="375" y="6"/>
                      </a:lnTo>
                      <a:lnTo>
                        <a:pt x="382" y="6"/>
                      </a:lnTo>
                      <a:lnTo>
                        <a:pt x="392" y="6"/>
                      </a:lnTo>
                      <a:lnTo>
                        <a:pt x="399" y="6"/>
                      </a:lnTo>
                      <a:lnTo>
                        <a:pt x="409" y="6"/>
                      </a:lnTo>
                      <a:lnTo>
                        <a:pt x="418" y="6"/>
                      </a:lnTo>
                      <a:lnTo>
                        <a:pt x="428" y="6"/>
                      </a:lnTo>
                      <a:lnTo>
                        <a:pt x="435" y="6"/>
                      </a:lnTo>
                      <a:lnTo>
                        <a:pt x="447" y="8"/>
                      </a:lnTo>
                      <a:lnTo>
                        <a:pt x="456" y="8"/>
                      </a:lnTo>
                      <a:lnTo>
                        <a:pt x="464" y="8"/>
                      </a:lnTo>
                      <a:lnTo>
                        <a:pt x="473" y="8"/>
                      </a:lnTo>
                      <a:lnTo>
                        <a:pt x="483" y="8"/>
                      </a:lnTo>
                      <a:lnTo>
                        <a:pt x="492" y="8"/>
                      </a:lnTo>
                      <a:lnTo>
                        <a:pt x="500" y="8"/>
                      </a:lnTo>
                      <a:lnTo>
                        <a:pt x="510" y="8"/>
                      </a:lnTo>
                      <a:lnTo>
                        <a:pt x="521" y="8"/>
                      </a:lnTo>
                      <a:lnTo>
                        <a:pt x="529" y="8"/>
                      </a:lnTo>
                      <a:lnTo>
                        <a:pt x="538" y="8"/>
                      </a:lnTo>
                      <a:lnTo>
                        <a:pt x="546" y="8"/>
                      </a:lnTo>
                      <a:lnTo>
                        <a:pt x="555" y="8"/>
                      </a:lnTo>
                      <a:lnTo>
                        <a:pt x="563" y="8"/>
                      </a:lnTo>
                      <a:lnTo>
                        <a:pt x="572" y="8"/>
                      </a:lnTo>
                      <a:lnTo>
                        <a:pt x="582" y="8"/>
                      </a:lnTo>
                      <a:lnTo>
                        <a:pt x="589" y="8"/>
                      </a:lnTo>
                      <a:lnTo>
                        <a:pt x="605" y="6"/>
                      </a:lnTo>
                      <a:lnTo>
                        <a:pt x="620" y="6"/>
                      </a:lnTo>
                      <a:lnTo>
                        <a:pt x="633" y="4"/>
                      </a:lnTo>
                      <a:lnTo>
                        <a:pt x="647" y="4"/>
                      </a:lnTo>
                      <a:lnTo>
                        <a:pt x="658" y="4"/>
                      </a:lnTo>
                      <a:lnTo>
                        <a:pt x="669" y="4"/>
                      </a:lnTo>
                      <a:lnTo>
                        <a:pt x="679" y="4"/>
                      </a:lnTo>
                      <a:lnTo>
                        <a:pt x="688" y="4"/>
                      </a:lnTo>
                      <a:lnTo>
                        <a:pt x="696" y="0"/>
                      </a:lnTo>
                      <a:lnTo>
                        <a:pt x="705" y="2"/>
                      </a:lnTo>
                      <a:lnTo>
                        <a:pt x="711" y="2"/>
                      </a:lnTo>
                      <a:lnTo>
                        <a:pt x="717" y="6"/>
                      </a:lnTo>
                      <a:lnTo>
                        <a:pt x="721" y="10"/>
                      </a:lnTo>
                      <a:lnTo>
                        <a:pt x="726" y="15"/>
                      </a:lnTo>
                      <a:lnTo>
                        <a:pt x="728" y="21"/>
                      </a:lnTo>
                      <a:lnTo>
                        <a:pt x="734" y="33"/>
                      </a:lnTo>
                      <a:lnTo>
                        <a:pt x="734" y="40"/>
                      </a:lnTo>
                      <a:lnTo>
                        <a:pt x="734" y="52"/>
                      </a:lnTo>
                      <a:lnTo>
                        <a:pt x="734" y="63"/>
                      </a:lnTo>
                      <a:lnTo>
                        <a:pt x="734" y="72"/>
                      </a:lnTo>
                      <a:lnTo>
                        <a:pt x="734" y="84"/>
                      </a:lnTo>
                      <a:lnTo>
                        <a:pt x="734" y="95"/>
                      </a:lnTo>
                      <a:lnTo>
                        <a:pt x="732" y="107"/>
                      </a:lnTo>
                      <a:lnTo>
                        <a:pt x="732" y="118"/>
                      </a:lnTo>
                      <a:lnTo>
                        <a:pt x="728" y="128"/>
                      </a:lnTo>
                      <a:lnTo>
                        <a:pt x="728" y="139"/>
                      </a:lnTo>
                      <a:lnTo>
                        <a:pt x="726" y="149"/>
                      </a:lnTo>
                      <a:lnTo>
                        <a:pt x="726" y="160"/>
                      </a:lnTo>
                      <a:lnTo>
                        <a:pt x="724" y="171"/>
                      </a:lnTo>
                      <a:lnTo>
                        <a:pt x="723" y="181"/>
                      </a:lnTo>
                      <a:lnTo>
                        <a:pt x="723" y="192"/>
                      </a:lnTo>
                      <a:lnTo>
                        <a:pt x="723" y="204"/>
                      </a:lnTo>
                      <a:lnTo>
                        <a:pt x="707" y="204"/>
                      </a:lnTo>
                      <a:lnTo>
                        <a:pt x="719" y="209"/>
                      </a:lnTo>
                      <a:lnTo>
                        <a:pt x="728" y="221"/>
                      </a:lnTo>
                      <a:lnTo>
                        <a:pt x="734" y="232"/>
                      </a:lnTo>
                      <a:lnTo>
                        <a:pt x="734" y="245"/>
                      </a:lnTo>
                      <a:lnTo>
                        <a:pt x="730" y="253"/>
                      </a:lnTo>
                      <a:lnTo>
                        <a:pt x="721" y="264"/>
                      </a:lnTo>
                      <a:lnTo>
                        <a:pt x="709" y="270"/>
                      </a:lnTo>
                      <a:lnTo>
                        <a:pt x="696" y="274"/>
                      </a:lnTo>
                      <a:lnTo>
                        <a:pt x="685" y="272"/>
                      </a:lnTo>
                      <a:lnTo>
                        <a:pt x="675" y="272"/>
                      </a:lnTo>
                      <a:lnTo>
                        <a:pt x="666" y="272"/>
                      </a:lnTo>
                      <a:lnTo>
                        <a:pt x="656" y="272"/>
                      </a:lnTo>
                      <a:lnTo>
                        <a:pt x="647" y="272"/>
                      </a:lnTo>
                      <a:lnTo>
                        <a:pt x="637" y="272"/>
                      </a:lnTo>
                      <a:lnTo>
                        <a:pt x="627" y="272"/>
                      </a:lnTo>
                      <a:lnTo>
                        <a:pt x="618" y="272"/>
                      </a:lnTo>
                      <a:lnTo>
                        <a:pt x="608" y="272"/>
                      </a:lnTo>
                      <a:lnTo>
                        <a:pt x="599" y="272"/>
                      </a:lnTo>
                      <a:lnTo>
                        <a:pt x="589" y="272"/>
                      </a:lnTo>
                      <a:lnTo>
                        <a:pt x="582" y="272"/>
                      </a:lnTo>
                      <a:lnTo>
                        <a:pt x="570" y="272"/>
                      </a:lnTo>
                      <a:lnTo>
                        <a:pt x="561" y="272"/>
                      </a:lnTo>
                      <a:lnTo>
                        <a:pt x="551" y="272"/>
                      </a:lnTo>
                      <a:lnTo>
                        <a:pt x="544" y="272"/>
                      </a:lnTo>
                      <a:lnTo>
                        <a:pt x="532" y="272"/>
                      </a:lnTo>
                      <a:lnTo>
                        <a:pt x="523" y="272"/>
                      </a:lnTo>
                      <a:lnTo>
                        <a:pt x="513" y="272"/>
                      </a:lnTo>
                      <a:lnTo>
                        <a:pt x="504" y="272"/>
                      </a:lnTo>
                      <a:lnTo>
                        <a:pt x="494" y="272"/>
                      </a:lnTo>
                      <a:lnTo>
                        <a:pt x="487" y="272"/>
                      </a:lnTo>
                      <a:lnTo>
                        <a:pt x="477" y="272"/>
                      </a:lnTo>
                      <a:lnTo>
                        <a:pt x="468" y="272"/>
                      </a:lnTo>
                      <a:lnTo>
                        <a:pt x="458" y="272"/>
                      </a:lnTo>
                      <a:lnTo>
                        <a:pt x="449" y="272"/>
                      </a:lnTo>
                      <a:lnTo>
                        <a:pt x="437" y="272"/>
                      </a:lnTo>
                      <a:lnTo>
                        <a:pt x="430" y="272"/>
                      </a:lnTo>
                      <a:lnTo>
                        <a:pt x="420" y="272"/>
                      </a:lnTo>
                      <a:lnTo>
                        <a:pt x="411" y="272"/>
                      </a:lnTo>
                      <a:lnTo>
                        <a:pt x="401" y="272"/>
                      </a:lnTo>
                      <a:lnTo>
                        <a:pt x="392" y="274"/>
                      </a:lnTo>
                      <a:lnTo>
                        <a:pt x="382" y="274"/>
                      </a:lnTo>
                      <a:lnTo>
                        <a:pt x="373" y="274"/>
                      </a:lnTo>
                      <a:lnTo>
                        <a:pt x="363" y="274"/>
                      </a:lnTo>
                      <a:lnTo>
                        <a:pt x="354" y="274"/>
                      </a:lnTo>
                      <a:lnTo>
                        <a:pt x="342" y="274"/>
                      </a:lnTo>
                      <a:lnTo>
                        <a:pt x="333" y="274"/>
                      </a:lnTo>
                      <a:lnTo>
                        <a:pt x="325" y="274"/>
                      </a:lnTo>
                      <a:lnTo>
                        <a:pt x="316" y="274"/>
                      </a:lnTo>
                      <a:lnTo>
                        <a:pt x="304" y="274"/>
                      </a:lnTo>
                      <a:lnTo>
                        <a:pt x="297" y="274"/>
                      </a:lnTo>
                      <a:lnTo>
                        <a:pt x="287" y="274"/>
                      </a:lnTo>
                      <a:lnTo>
                        <a:pt x="278" y="276"/>
                      </a:lnTo>
                      <a:lnTo>
                        <a:pt x="268" y="276"/>
                      </a:lnTo>
                      <a:lnTo>
                        <a:pt x="259" y="276"/>
                      </a:lnTo>
                      <a:lnTo>
                        <a:pt x="249" y="276"/>
                      </a:lnTo>
                      <a:lnTo>
                        <a:pt x="240" y="276"/>
                      </a:lnTo>
                      <a:lnTo>
                        <a:pt x="230" y="276"/>
                      </a:lnTo>
                      <a:lnTo>
                        <a:pt x="221" y="276"/>
                      </a:lnTo>
                      <a:lnTo>
                        <a:pt x="211" y="276"/>
                      </a:lnTo>
                      <a:lnTo>
                        <a:pt x="203" y="276"/>
                      </a:lnTo>
                      <a:lnTo>
                        <a:pt x="192" y="276"/>
                      </a:lnTo>
                      <a:lnTo>
                        <a:pt x="182" y="278"/>
                      </a:lnTo>
                      <a:lnTo>
                        <a:pt x="173" y="278"/>
                      </a:lnTo>
                      <a:lnTo>
                        <a:pt x="165" y="280"/>
                      </a:lnTo>
                      <a:lnTo>
                        <a:pt x="156" y="280"/>
                      </a:lnTo>
                      <a:lnTo>
                        <a:pt x="146" y="280"/>
                      </a:lnTo>
                      <a:lnTo>
                        <a:pt x="137" y="280"/>
                      </a:lnTo>
                      <a:lnTo>
                        <a:pt x="129" y="282"/>
                      </a:lnTo>
                      <a:lnTo>
                        <a:pt x="120" y="282"/>
                      </a:lnTo>
                      <a:lnTo>
                        <a:pt x="110" y="283"/>
                      </a:lnTo>
                      <a:lnTo>
                        <a:pt x="101" y="283"/>
                      </a:lnTo>
                      <a:lnTo>
                        <a:pt x="93" y="285"/>
                      </a:lnTo>
                      <a:lnTo>
                        <a:pt x="84" y="283"/>
                      </a:lnTo>
                      <a:lnTo>
                        <a:pt x="74" y="283"/>
                      </a:lnTo>
                      <a:lnTo>
                        <a:pt x="65" y="283"/>
                      </a:lnTo>
                      <a:lnTo>
                        <a:pt x="57" y="283"/>
                      </a:lnTo>
                      <a:lnTo>
                        <a:pt x="49" y="280"/>
                      </a:lnTo>
                      <a:lnTo>
                        <a:pt x="44" y="276"/>
                      </a:lnTo>
                      <a:lnTo>
                        <a:pt x="36" y="270"/>
                      </a:lnTo>
                      <a:lnTo>
                        <a:pt x="34" y="263"/>
                      </a:lnTo>
                      <a:lnTo>
                        <a:pt x="32" y="259"/>
                      </a:lnTo>
                      <a:lnTo>
                        <a:pt x="30" y="253"/>
                      </a:lnTo>
                      <a:lnTo>
                        <a:pt x="28" y="244"/>
                      </a:lnTo>
                      <a:lnTo>
                        <a:pt x="28" y="232"/>
                      </a:lnTo>
                      <a:lnTo>
                        <a:pt x="27" y="217"/>
                      </a:lnTo>
                      <a:lnTo>
                        <a:pt x="25" y="202"/>
                      </a:lnTo>
                      <a:lnTo>
                        <a:pt x="23" y="192"/>
                      </a:lnTo>
                      <a:lnTo>
                        <a:pt x="23" y="185"/>
                      </a:lnTo>
                      <a:lnTo>
                        <a:pt x="21" y="175"/>
                      </a:lnTo>
                      <a:lnTo>
                        <a:pt x="21" y="168"/>
                      </a:lnTo>
                      <a:lnTo>
                        <a:pt x="21" y="158"/>
                      </a:lnTo>
                      <a:lnTo>
                        <a:pt x="19" y="150"/>
                      </a:lnTo>
                      <a:lnTo>
                        <a:pt x="17" y="141"/>
                      </a:lnTo>
                      <a:lnTo>
                        <a:pt x="17" y="133"/>
                      </a:lnTo>
                      <a:lnTo>
                        <a:pt x="15" y="116"/>
                      </a:lnTo>
                      <a:lnTo>
                        <a:pt x="15" y="105"/>
                      </a:lnTo>
                      <a:lnTo>
                        <a:pt x="13" y="91"/>
                      </a:lnTo>
                      <a:lnTo>
                        <a:pt x="13" y="82"/>
                      </a:lnTo>
                      <a:lnTo>
                        <a:pt x="13" y="76"/>
                      </a:lnTo>
                      <a:lnTo>
                        <a:pt x="13" y="74"/>
                      </a:lnTo>
                      <a:lnTo>
                        <a:pt x="6" y="65"/>
                      </a:lnTo>
                      <a:lnTo>
                        <a:pt x="2" y="55"/>
                      </a:lnTo>
                      <a:lnTo>
                        <a:pt x="0" y="48"/>
                      </a:lnTo>
                      <a:lnTo>
                        <a:pt x="0" y="42"/>
                      </a:lnTo>
                      <a:lnTo>
                        <a:pt x="4" y="33"/>
                      </a:lnTo>
                      <a:lnTo>
                        <a:pt x="13" y="25"/>
                      </a:lnTo>
                      <a:lnTo>
                        <a:pt x="17" y="19"/>
                      </a:lnTo>
                      <a:lnTo>
                        <a:pt x="27" y="17"/>
                      </a:lnTo>
                      <a:lnTo>
                        <a:pt x="34" y="14"/>
                      </a:lnTo>
                      <a:lnTo>
                        <a:pt x="44" y="12"/>
                      </a:lnTo>
                      <a:lnTo>
                        <a:pt x="53" y="12"/>
                      </a:lnTo>
                      <a:lnTo>
                        <a:pt x="65" y="10"/>
                      </a:lnTo>
                      <a:lnTo>
                        <a:pt x="74" y="10"/>
                      </a:lnTo>
                      <a:lnTo>
                        <a:pt x="87" y="10"/>
                      </a:lnTo>
                      <a:lnTo>
                        <a:pt x="99" y="8"/>
                      </a:lnTo>
                      <a:lnTo>
                        <a:pt x="110" y="8"/>
                      </a:lnTo>
                      <a:lnTo>
                        <a:pt x="122" y="8"/>
                      </a:lnTo>
                      <a:lnTo>
                        <a:pt x="135" y="10"/>
                      </a:lnTo>
                      <a:lnTo>
                        <a:pt x="144" y="10"/>
                      </a:lnTo>
                      <a:lnTo>
                        <a:pt x="158" y="10"/>
                      </a:lnTo>
                      <a:lnTo>
                        <a:pt x="169" y="12"/>
                      </a:lnTo>
                      <a:lnTo>
                        <a:pt x="181" y="12"/>
                      </a:lnTo>
                      <a:lnTo>
                        <a:pt x="190" y="12"/>
                      </a:lnTo>
                      <a:lnTo>
                        <a:pt x="200" y="14"/>
                      </a:lnTo>
                      <a:lnTo>
                        <a:pt x="207" y="15"/>
                      </a:lnTo>
                      <a:lnTo>
                        <a:pt x="217" y="17"/>
                      </a:lnTo>
                      <a:lnTo>
                        <a:pt x="230" y="19"/>
                      </a:lnTo>
                      <a:lnTo>
                        <a:pt x="240" y="21"/>
                      </a:lnTo>
                      <a:close/>
                    </a:path>
                  </a:pathLst>
                </a:custGeom>
                <a:solidFill>
                  <a:srgbClr val="FFA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1" name="Freeform 55"/>
                <p:cNvSpPr>
                  <a:spLocks/>
                </p:cNvSpPr>
                <p:nvPr/>
              </p:nvSpPr>
              <p:spPr bwMode="auto">
                <a:xfrm>
                  <a:off x="3574" y="2734"/>
                  <a:ext cx="356" cy="216"/>
                </a:xfrm>
                <a:custGeom>
                  <a:avLst/>
                  <a:gdLst>
                    <a:gd name="T0" fmla="*/ 1 w 712"/>
                    <a:gd name="T1" fmla="*/ 1 h 431"/>
                    <a:gd name="T2" fmla="*/ 1 w 712"/>
                    <a:gd name="T3" fmla="*/ 1 h 431"/>
                    <a:gd name="T4" fmla="*/ 1 w 712"/>
                    <a:gd name="T5" fmla="*/ 1 h 431"/>
                    <a:gd name="T6" fmla="*/ 1 w 712"/>
                    <a:gd name="T7" fmla="*/ 1 h 431"/>
                    <a:gd name="T8" fmla="*/ 1 w 712"/>
                    <a:gd name="T9" fmla="*/ 1 h 431"/>
                    <a:gd name="T10" fmla="*/ 1 w 712"/>
                    <a:gd name="T11" fmla="*/ 1 h 431"/>
                    <a:gd name="T12" fmla="*/ 1 w 712"/>
                    <a:gd name="T13" fmla="*/ 1 h 431"/>
                    <a:gd name="T14" fmla="*/ 1 w 712"/>
                    <a:gd name="T15" fmla="*/ 1 h 431"/>
                    <a:gd name="T16" fmla="*/ 1 w 712"/>
                    <a:gd name="T17" fmla="*/ 1 h 431"/>
                    <a:gd name="T18" fmla="*/ 1 w 712"/>
                    <a:gd name="T19" fmla="*/ 1 h 431"/>
                    <a:gd name="T20" fmla="*/ 1 w 712"/>
                    <a:gd name="T21" fmla="*/ 1 h 431"/>
                    <a:gd name="T22" fmla="*/ 1 w 712"/>
                    <a:gd name="T23" fmla="*/ 1 h 431"/>
                    <a:gd name="T24" fmla="*/ 1 w 712"/>
                    <a:gd name="T25" fmla="*/ 1 h 431"/>
                    <a:gd name="T26" fmla="*/ 1 w 712"/>
                    <a:gd name="T27" fmla="*/ 1 h 431"/>
                    <a:gd name="T28" fmla="*/ 1 w 712"/>
                    <a:gd name="T29" fmla="*/ 1 h 431"/>
                    <a:gd name="T30" fmla="*/ 1 w 712"/>
                    <a:gd name="T31" fmla="*/ 1 h 431"/>
                    <a:gd name="T32" fmla="*/ 1 w 712"/>
                    <a:gd name="T33" fmla="*/ 1 h 431"/>
                    <a:gd name="T34" fmla="*/ 1 w 712"/>
                    <a:gd name="T35" fmla="*/ 1 h 431"/>
                    <a:gd name="T36" fmla="*/ 1 w 712"/>
                    <a:gd name="T37" fmla="*/ 1 h 431"/>
                    <a:gd name="T38" fmla="*/ 1 w 712"/>
                    <a:gd name="T39" fmla="*/ 1 h 431"/>
                    <a:gd name="T40" fmla="*/ 1 w 712"/>
                    <a:gd name="T41" fmla="*/ 1 h 431"/>
                    <a:gd name="T42" fmla="*/ 1 w 712"/>
                    <a:gd name="T43" fmla="*/ 1 h 431"/>
                    <a:gd name="T44" fmla="*/ 1 w 712"/>
                    <a:gd name="T45" fmla="*/ 1 h 431"/>
                    <a:gd name="T46" fmla="*/ 1 w 712"/>
                    <a:gd name="T47" fmla="*/ 1 h 431"/>
                    <a:gd name="T48" fmla="*/ 1 w 712"/>
                    <a:gd name="T49" fmla="*/ 1 h 431"/>
                    <a:gd name="T50" fmla="*/ 1 w 712"/>
                    <a:gd name="T51" fmla="*/ 1 h 431"/>
                    <a:gd name="T52" fmla="*/ 1 w 712"/>
                    <a:gd name="T53" fmla="*/ 1 h 431"/>
                    <a:gd name="T54" fmla="*/ 1 w 712"/>
                    <a:gd name="T55" fmla="*/ 1 h 431"/>
                    <a:gd name="T56" fmla="*/ 1 w 712"/>
                    <a:gd name="T57" fmla="*/ 1 h 431"/>
                    <a:gd name="T58" fmla="*/ 1 w 712"/>
                    <a:gd name="T59" fmla="*/ 1 h 431"/>
                    <a:gd name="T60" fmla="*/ 1 w 712"/>
                    <a:gd name="T61" fmla="*/ 1 h 431"/>
                    <a:gd name="T62" fmla="*/ 1 w 712"/>
                    <a:gd name="T63" fmla="*/ 1 h 431"/>
                    <a:gd name="T64" fmla="*/ 1 w 712"/>
                    <a:gd name="T65" fmla="*/ 1 h 431"/>
                    <a:gd name="T66" fmla="*/ 1 w 712"/>
                    <a:gd name="T67" fmla="*/ 1 h 431"/>
                    <a:gd name="T68" fmla="*/ 1 w 712"/>
                    <a:gd name="T69" fmla="*/ 1 h 431"/>
                    <a:gd name="T70" fmla="*/ 1 w 712"/>
                    <a:gd name="T71" fmla="*/ 1 h 431"/>
                    <a:gd name="T72" fmla="*/ 1 w 712"/>
                    <a:gd name="T73" fmla="*/ 1 h 431"/>
                    <a:gd name="T74" fmla="*/ 1 w 712"/>
                    <a:gd name="T75" fmla="*/ 1 h 431"/>
                    <a:gd name="T76" fmla="*/ 1 w 712"/>
                    <a:gd name="T77" fmla="*/ 1 h 431"/>
                    <a:gd name="T78" fmla="*/ 1 w 712"/>
                    <a:gd name="T79" fmla="*/ 1 h 431"/>
                    <a:gd name="T80" fmla="*/ 1 w 712"/>
                    <a:gd name="T81" fmla="*/ 1 h 431"/>
                    <a:gd name="T82" fmla="*/ 1 w 712"/>
                    <a:gd name="T83" fmla="*/ 1 h 431"/>
                    <a:gd name="T84" fmla="*/ 1 w 712"/>
                    <a:gd name="T85" fmla="*/ 1 h 431"/>
                    <a:gd name="T86" fmla="*/ 1 w 712"/>
                    <a:gd name="T87" fmla="*/ 1 h 431"/>
                    <a:gd name="T88" fmla="*/ 1 w 712"/>
                    <a:gd name="T89" fmla="*/ 1 h 431"/>
                    <a:gd name="T90" fmla="*/ 1 w 712"/>
                    <a:gd name="T91" fmla="*/ 1 h 431"/>
                    <a:gd name="T92" fmla="*/ 1 w 712"/>
                    <a:gd name="T93" fmla="*/ 1 h 431"/>
                    <a:gd name="T94" fmla="*/ 1 w 712"/>
                    <a:gd name="T95" fmla="*/ 1 h 431"/>
                    <a:gd name="T96" fmla="*/ 1 w 712"/>
                    <a:gd name="T97" fmla="*/ 1 h 4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2"/>
                    <a:gd name="T148" fmla="*/ 0 h 431"/>
                    <a:gd name="T149" fmla="*/ 712 w 712"/>
                    <a:gd name="T150" fmla="*/ 431 h 4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2" h="431">
                      <a:moveTo>
                        <a:pt x="131" y="36"/>
                      </a:moveTo>
                      <a:lnTo>
                        <a:pt x="133" y="19"/>
                      </a:lnTo>
                      <a:lnTo>
                        <a:pt x="143" y="19"/>
                      </a:lnTo>
                      <a:lnTo>
                        <a:pt x="154" y="19"/>
                      </a:lnTo>
                      <a:lnTo>
                        <a:pt x="164" y="19"/>
                      </a:lnTo>
                      <a:lnTo>
                        <a:pt x="175" y="19"/>
                      </a:lnTo>
                      <a:lnTo>
                        <a:pt x="185" y="19"/>
                      </a:lnTo>
                      <a:lnTo>
                        <a:pt x="196" y="23"/>
                      </a:lnTo>
                      <a:lnTo>
                        <a:pt x="206" y="25"/>
                      </a:lnTo>
                      <a:lnTo>
                        <a:pt x="217" y="27"/>
                      </a:lnTo>
                      <a:lnTo>
                        <a:pt x="225" y="23"/>
                      </a:lnTo>
                      <a:lnTo>
                        <a:pt x="234" y="19"/>
                      </a:lnTo>
                      <a:lnTo>
                        <a:pt x="244" y="17"/>
                      </a:lnTo>
                      <a:lnTo>
                        <a:pt x="255" y="15"/>
                      </a:lnTo>
                      <a:lnTo>
                        <a:pt x="265" y="11"/>
                      </a:lnTo>
                      <a:lnTo>
                        <a:pt x="278" y="11"/>
                      </a:lnTo>
                      <a:lnTo>
                        <a:pt x="289" y="11"/>
                      </a:lnTo>
                      <a:lnTo>
                        <a:pt x="303" y="11"/>
                      </a:lnTo>
                      <a:lnTo>
                        <a:pt x="314" y="9"/>
                      </a:lnTo>
                      <a:lnTo>
                        <a:pt x="329" y="8"/>
                      </a:lnTo>
                      <a:lnTo>
                        <a:pt x="343" y="8"/>
                      </a:lnTo>
                      <a:lnTo>
                        <a:pt x="356" y="8"/>
                      </a:lnTo>
                      <a:lnTo>
                        <a:pt x="369" y="8"/>
                      </a:lnTo>
                      <a:lnTo>
                        <a:pt x="384" y="8"/>
                      </a:lnTo>
                      <a:lnTo>
                        <a:pt x="398" y="8"/>
                      </a:lnTo>
                      <a:lnTo>
                        <a:pt x="413" y="9"/>
                      </a:lnTo>
                      <a:lnTo>
                        <a:pt x="426" y="9"/>
                      </a:lnTo>
                      <a:lnTo>
                        <a:pt x="440" y="9"/>
                      </a:lnTo>
                      <a:lnTo>
                        <a:pt x="453" y="9"/>
                      </a:lnTo>
                      <a:lnTo>
                        <a:pt x="468" y="9"/>
                      </a:lnTo>
                      <a:lnTo>
                        <a:pt x="481" y="9"/>
                      </a:lnTo>
                      <a:lnTo>
                        <a:pt x="497" y="9"/>
                      </a:lnTo>
                      <a:lnTo>
                        <a:pt x="512" y="9"/>
                      </a:lnTo>
                      <a:lnTo>
                        <a:pt x="525" y="11"/>
                      </a:lnTo>
                      <a:lnTo>
                        <a:pt x="538" y="9"/>
                      </a:lnTo>
                      <a:lnTo>
                        <a:pt x="552" y="9"/>
                      </a:lnTo>
                      <a:lnTo>
                        <a:pt x="565" y="8"/>
                      </a:lnTo>
                      <a:lnTo>
                        <a:pt x="578" y="8"/>
                      </a:lnTo>
                      <a:lnTo>
                        <a:pt x="592" y="6"/>
                      </a:lnTo>
                      <a:lnTo>
                        <a:pt x="605" y="6"/>
                      </a:lnTo>
                      <a:lnTo>
                        <a:pt x="616" y="4"/>
                      </a:lnTo>
                      <a:lnTo>
                        <a:pt x="628" y="4"/>
                      </a:lnTo>
                      <a:lnTo>
                        <a:pt x="643" y="2"/>
                      </a:lnTo>
                      <a:lnTo>
                        <a:pt x="658" y="4"/>
                      </a:lnTo>
                      <a:lnTo>
                        <a:pt x="672" y="6"/>
                      </a:lnTo>
                      <a:lnTo>
                        <a:pt x="683" y="13"/>
                      </a:lnTo>
                      <a:lnTo>
                        <a:pt x="691" y="21"/>
                      </a:lnTo>
                      <a:lnTo>
                        <a:pt x="698" y="34"/>
                      </a:lnTo>
                      <a:lnTo>
                        <a:pt x="700" y="40"/>
                      </a:lnTo>
                      <a:lnTo>
                        <a:pt x="702" y="47"/>
                      </a:lnTo>
                      <a:lnTo>
                        <a:pt x="704" y="57"/>
                      </a:lnTo>
                      <a:lnTo>
                        <a:pt x="706" y="65"/>
                      </a:lnTo>
                      <a:lnTo>
                        <a:pt x="706" y="72"/>
                      </a:lnTo>
                      <a:lnTo>
                        <a:pt x="706" y="82"/>
                      </a:lnTo>
                      <a:lnTo>
                        <a:pt x="706" y="91"/>
                      </a:lnTo>
                      <a:lnTo>
                        <a:pt x="706" y="101"/>
                      </a:lnTo>
                      <a:lnTo>
                        <a:pt x="706" y="108"/>
                      </a:lnTo>
                      <a:lnTo>
                        <a:pt x="706" y="118"/>
                      </a:lnTo>
                      <a:lnTo>
                        <a:pt x="706" y="127"/>
                      </a:lnTo>
                      <a:lnTo>
                        <a:pt x="706" y="137"/>
                      </a:lnTo>
                      <a:lnTo>
                        <a:pt x="706" y="144"/>
                      </a:lnTo>
                      <a:lnTo>
                        <a:pt x="706" y="154"/>
                      </a:lnTo>
                      <a:lnTo>
                        <a:pt x="706" y="163"/>
                      </a:lnTo>
                      <a:lnTo>
                        <a:pt x="708" y="173"/>
                      </a:lnTo>
                      <a:lnTo>
                        <a:pt x="708" y="181"/>
                      </a:lnTo>
                      <a:lnTo>
                        <a:pt x="708" y="190"/>
                      </a:lnTo>
                      <a:lnTo>
                        <a:pt x="708" y="200"/>
                      </a:lnTo>
                      <a:lnTo>
                        <a:pt x="708" y="209"/>
                      </a:lnTo>
                      <a:lnTo>
                        <a:pt x="708" y="219"/>
                      </a:lnTo>
                      <a:lnTo>
                        <a:pt x="708" y="228"/>
                      </a:lnTo>
                      <a:lnTo>
                        <a:pt x="708" y="238"/>
                      </a:lnTo>
                      <a:lnTo>
                        <a:pt x="708" y="247"/>
                      </a:lnTo>
                      <a:lnTo>
                        <a:pt x="708" y="255"/>
                      </a:lnTo>
                      <a:lnTo>
                        <a:pt x="708" y="264"/>
                      </a:lnTo>
                      <a:lnTo>
                        <a:pt x="708" y="274"/>
                      </a:lnTo>
                      <a:lnTo>
                        <a:pt x="710" y="283"/>
                      </a:lnTo>
                      <a:lnTo>
                        <a:pt x="710" y="291"/>
                      </a:lnTo>
                      <a:lnTo>
                        <a:pt x="710" y="300"/>
                      </a:lnTo>
                      <a:lnTo>
                        <a:pt x="710" y="310"/>
                      </a:lnTo>
                      <a:lnTo>
                        <a:pt x="710" y="319"/>
                      </a:lnTo>
                      <a:lnTo>
                        <a:pt x="710" y="327"/>
                      </a:lnTo>
                      <a:lnTo>
                        <a:pt x="710" y="336"/>
                      </a:lnTo>
                      <a:lnTo>
                        <a:pt x="710" y="346"/>
                      </a:lnTo>
                      <a:lnTo>
                        <a:pt x="712" y="355"/>
                      </a:lnTo>
                      <a:lnTo>
                        <a:pt x="710" y="369"/>
                      </a:lnTo>
                      <a:lnTo>
                        <a:pt x="708" y="382"/>
                      </a:lnTo>
                      <a:lnTo>
                        <a:pt x="700" y="391"/>
                      </a:lnTo>
                      <a:lnTo>
                        <a:pt x="693" y="403"/>
                      </a:lnTo>
                      <a:lnTo>
                        <a:pt x="683" y="410"/>
                      </a:lnTo>
                      <a:lnTo>
                        <a:pt x="672" y="416"/>
                      </a:lnTo>
                      <a:lnTo>
                        <a:pt x="658" y="420"/>
                      </a:lnTo>
                      <a:lnTo>
                        <a:pt x="645" y="422"/>
                      </a:lnTo>
                      <a:lnTo>
                        <a:pt x="632" y="420"/>
                      </a:lnTo>
                      <a:lnTo>
                        <a:pt x="620" y="420"/>
                      </a:lnTo>
                      <a:lnTo>
                        <a:pt x="605" y="418"/>
                      </a:lnTo>
                      <a:lnTo>
                        <a:pt x="592" y="418"/>
                      </a:lnTo>
                      <a:lnTo>
                        <a:pt x="584" y="416"/>
                      </a:lnTo>
                      <a:lnTo>
                        <a:pt x="577" y="416"/>
                      </a:lnTo>
                      <a:lnTo>
                        <a:pt x="567" y="416"/>
                      </a:lnTo>
                      <a:lnTo>
                        <a:pt x="559" y="416"/>
                      </a:lnTo>
                      <a:lnTo>
                        <a:pt x="550" y="414"/>
                      </a:lnTo>
                      <a:lnTo>
                        <a:pt x="540" y="414"/>
                      </a:lnTo>
                      <a:lnTo>
                        <a:pt x="533" y="414"/>
                      </a:lnTo>
                      <a:lnTo>
                        <a:pt x="525" y="414"/>
                      </a:lnTo>
                      <a:lnTo>
                        <a:pt x="514" y="414"/>
                      </a:lnTo>
                      <a:lnTo>
                        <a:pt x="504" y="412"/>
                      </a:lnTo>
                      <a:lnTo>
                        <a:pt x="497" y="412"/>
                      </a:lnTo>
                      <a:lnTo>
                        <a:pt x="487" y="412"/>
                      </a:lnTo>
                      <a:lnTo>
                        <a:pt x="476" y="410"/>
                      </a:lnTo>
                      <a:lnTo>
                        <a:pt x="466" y="409"/>
                      </a:lnTo>
                      <a:lnTo>
                        <a:pt x="457" y="409"/>
                      </a:lnTo>
                      <a:lnTo>
                        <a:pt x="447" y="409"/>
                      </a:lnTo>
                      <a:lnTo>
                        <a:pt x="438" y="407"/>
                      </a:lnTo>
                      <a:lnTo>
                        <a:pt x="426" y="407"/>
                      </a:lnTo>
                      <a:lnTo>
                        <a:pt x="417" y="407"/>
                      </a:lnTo>
                      <a:lnTo>
                        <a:pt x="407" y="407"/>
                      </a:lnTo>
                      <a:lnTo>
                        <a:pt x="396" y="407"/>
                      </a:lnTo>
                      <a:lnTo>
                        <a:pt x="388" y="407"/>
                      </a:lnTo>
                      <a:lnTo>
                        <a:pt x="377" y="407"/>
                      </a:lnTo>
                      <a:lnTo>
                        <a:pt x="367" y="407"/>
                      </a:lnTo>
                      <a:lnTo>
                        <a:pt x="358" y="405"/>
                      </a:lnTo>
                      <a:lnTo>
                        <a:pt x="346" y="405"/>
                      </a:lnTo>
                      <a:lnTo>
                        <a:pt x="337" y="403"/>
                      </a:lnTo>
                      <a:lnTo>
                        <a:pt x="327" y="403"/>
                      </a:lnTo>
                      <a:lnTo>
                        <a:pt x="316" y="403"/>
                      </a:lnTo>
                      <a:lnTo>
                        <a:pt x="306" y="403"/>
                      </a:lnTo>
                      <a:lnTo>
                        <a:pt x="297" y="403"/>
                      </a:lnTo>
                      <a:lnTo>
                        <a:pt x="287" y="403"/>
                      </a:lnTo>
                      <a:lnTo>
                        <a:pt x="278" y="401"/>
                      </a:lnTo>
                      <a:lnTo>
                        <a:pt x="268" y="401"/>
                      </a:lnTo>
                      <a:lnTo>
                        <a:pt x="259" y="401"/>
                      </a:lnTo>
                      <a:lnTo>
                        <a:pt x="249" y="401"/>
                      </a:lnTo>
                      <a:lnTo>
                        <a:pt x="242" y="401"/>
                      </a:lnTo>
                      <a:lnTo>
                        <a:pt x="232" y="403"/>
                      </a:lnTo>
                      <a:lnTo>
                        <a:pt x="223" y="403"/>
                      </a:lnTo>
                      <a:lnTo>
                        <a:pt x="215" y="405"/>
                      </a:lnTo>
                      <a:lnTo>
                        <a:pt x="206" y="405"/>
                      </a:lnTo>
                      <a:lnTo>
                        <a:pt x="198" y="405"/>
                      </a:lnTo>
                      <a:lnTo>
                        <a:pt x="190" y="405"/>
                      </a:lnTo>
                      <a:lnTo>
                        <a:pt x="183" y="405"/>
                      </a:lnTo>
                      <a:lnTo>
                        <a:pt x="168" y="407"/>
                      </a:lnTo>
                      <a:lnTo>
                        <a:pt x="154" y="409"/>
                      </a:lnTo>
                      <a:lnTo>
                        <a:pt x="139" y="410"/>
                      </a:lnTo>
                      <a:lnTo>
                        <a:pt x="130" y="414"/>
                      </a:lnTo>
                      <a:lnTo>
                        <a:pt x="118" y="416"/>
                      </a:lnTo>
                      <a:lnTo>
                        <a:pt x="111" y="422"/>
                      </a:lnTo>
                      <a:lnTo>
                        <a:pt x="97" y="424"/>
                      </a:lnTo>
                      <a:lnTo>
                        <a:pt x="88" y="429"/>
                      </a:lnTo>
                      <a:lnTo>
                        <a:pt x="76" y="429"/>
                      </a:lnTo>
                      <a:lnTo>
                        <a:pt x="67" y="431"/>
                      </a:lnTo>
                      <a:lnTo>
                        <a:pt x="59" y="429"/>
                      </a:lnTo>
                      <a:lnTo>
                        <a:pt x="50" y="429"/>
                      </a:lnTo>
                      <a:lnTo>
                        <a:pt x="42" y="428"/>
                      </a:lnTo>
                      <a:lnTo>
                        <a:pt x="38" y="424"/>
                      </a:lnTo>
                      <a:lnTo>
                        <a:pt x="31" y="418"/>
                      </a:lnTo>
                      <a:lnTo>
                        <a:pt x="25" y="412"/>
                      </a:lnTo>
                      <a:lnTo>
                        <a:pt x="21" y="405"/>
                      </a:lnTo>
                      <a:lnTo>
                        <a:pt x="19" y="397"/>
                      </a:lnTo>
                      <a:lnTo>
                        <a:pt x="15" y="386"/>
                      </a:lnTo>
                      <a:lnTo>
                        <a:pt x="15" y="378"/>
                      </a:lnTo>
                      <a:lnTo>
                        <a:pt x="15" y="365"/>
                      </a:lnTo>
                      <a:lnTo>
                        <a:pt x="17" y="353"/>
                      </a:lnTo>
                      <a:lnTo>
                        <a:pt x="17" y="336"/>
                      </a:lnTo>
                      <a:lnTo>
                        <a:pt x="17" y="323"/>
                      </a:lnTo>
                      <a:lnTo>
                        <a:pt x="15" y="310"/>
                      </a:lnTo>
                      <a:lnTo>
                        <a:pt x="15" y="296"/>
                      </a:lnTo>
                      <a:lnTo>
                        <a:pt x="14" y="281"/>
                      </a:lnTo>
                      <a:lnTo>
                        <a:pt x="12" y="268"/>
                      </a:lnTo>
                      <a:lnTo>
                        <a:pt x="10" y="253"/>
                      </a:lnTo>
                      <a:lnTo>
                        <a:pt x="6" y="239"/>
                      </a:lnTo>
                      <a:lnTo>
                        <a:pt x="2" y="230"/>
                      </a:lnTo>
                      <a:lnTo>
                        <a:pt x="2" y="220"/>
                      </a:lnTo>
                      <a:lnTo>
                        <a:pt x="2" y="213"/>
                      </a:lnTo>
                      <a:lnTo>
                        <a:pt x="2" y="205"/>
                      </a:lnTo>
                      <a:lnTo>
                        <a:pt x="0" y="188"/>
                      </a:lnTo>
                      <a:lnTo>
                        <a:pt x="2" y="173"/>
                      </a:lnTo>
                      <a:lnTo>
                        <a:pt x="2" y="158"/>
                      </a:lnTo>
                      <a:lnTo>
                        <a:pt x="8" y="143"/>
                      </a:lnTo>
                      <a:lnTo>
                        <a:pt x="14" y="129"/>
                      </a:lnTo>
                      <a:lnTo>
                        <a:pt x="23" y="114"/>
                      </a:lnTo>
                      <a:lnTo>
                        <a:pt x="12" y="99"/>
                      </a:lnTo>
                      <a:lnTo>
                        <a:pt x="6" y="85"/>
                      </a:lnTo>
                      <a:lnTo>
                        <a:pt x="2" y="70"/>
                      </a:lnTo>
                      <a:lnTo>
                        <a:pt x="4" y="57"/>
                      </a:lnTo>
                      <a:lnTo>
                        <a:pt x="8" y="44"/>
                      </a:lnTo>
                      <a:lnTo>
                        <a:pt x="15" y="32"/>
                      </a:lnTo>
                      <a:lnTo>
                        <a:pt x="23" y="21"/>
                      </a:lnTo>
                      <a:lnTo>
                        <a:pt x="35" y="13"/>
                      </a:lnTo>
                      <a:lnTo>
                        <a:pt x="46" y="6"/>
                      </a:lnTo>
                      <a:lnTo>
                        <a:pt x="59" y="2"/>
                      </a:lnTo>
                      <a:lnTo>
                        <a:pt x="71" y="0"/>
                      </a:lnTo>
                      <a:lnTo>
                        <a:pt x="84" y="2"/>
                      </a:lnTo>
                      <a:lnTo>
                        <a:pt x="97" y="6"/>
                      </a:lnTo>
                      <a:lnTo>
                        <a:pt x="111" y="11"/>
                      </a:lnTo>
                      <a:lnTo>
                        <a:pt x="120" y="21"/>
                      </a:lnTo>
                      <a:lnTo>
                        <a:pt x="131" y="36"/>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2" name="Freeform 56"/>
                <p:cNvSpPr>
                  <a:spLocks/>
                </p:cNvSpPr>
                <p:nvPr/>
              </p:nvSpPr>
              <p:spPr bwMode="auto">
                <a:xfrm>
                  <a:off x="3227" y="2829"/>
                  <a:ext cx="21" cy="21"/>
                </a:xfrm>
                <a:custGeom>
                  <a:avLst/>
                  <a:gdLst>
                    <a:gd name="T0" fmla="*/ 1 w 42"/>
                    <a:gd name="T1" fmla="*/ 0 h 44"/>
                    <a:gd name="T2" fmla="*/ 1 w 42"/>
                    <a:gd name="T3" fmla="*/ 0 h 44"/>
                    <a:gd name="T4" fmla="*/ 1 w 42"/>
                    <a:gd name="T5" fmla="*/ 0 h 44"/>
                    <a:gd name="T6" fmla="*/ 1 w 42"/>
                    <a:gd name="T7" fmla="*/ 0 h 44"/>
                    <a:gd name="T8" fmla="*/ 1 w 42"/>
                    <a:gd name="T9" fmla="*/ 0 h 44"/>
                    <a:gd name="T10" fmla="*/ 1 w 42"/>
                    <a:gd name="T11" fmla="*/ 0 h 44"/>
                    <a:gd name="T12" fmla="*/ 1 w 42"/>
                    <a:gd name="T13" fmla="*/ 0 h 44"/>
                    <a:gd name="T14" fmla="*/ 1 w 42"/>
                    <a:gd name="T15" fmla="*/ 0 h 44"/>
                    <a:gd name="T16" fmla="*/ 1 w 42"/>
                    <a:gd name="T17" fmla="*/ 0 h 44"/>
                    <a:gd name="T18" fmla="*/ 1 w 42"/>
                    <a:gd name="T19" fmla="*/ 0 h 44"/>
                    <a:gd name="T20" fmla="*/ 1 w 42"/>
                    <a:gd name="T21" fmla="*/ 0 h 44"/>
                    <a:gd name="T22" fmla="*/ 0 w 42"/>
                    <a:gd name="T23" fmla="*/ 0 h 44"/>
                    <a:gd name="T24" fmla="*/ 1 w 42"/>
                    <a:gd name="T25" fmla="*/ 0 h 44"/>
                    <a:gd name="T26" fmla="*/ 1 w 42"/>
                    <a:gd name="T27" fmla="*/ 0 h 44"/>
                    <a:gd name="T28" fmla="*/ 1 w 42"/>
                    <a:gd name="T29" fmla="*/ 0 h 44"/>
                    <a:gd name="T30" fmla="*/ 1 w 42"/>
                    <a:gd name="T31" fmla="*/ 0 h 44"/>
                    <a:gd name="T32" fmla="*/ 1 w 42"/>
                    <a:gd name="T33" fmla="*/ 0 h 44"/>
                    <a:gd name="T34" fmla="*/ 1 w 42"/>
                    <a:gd name="T35" fmla="*/ 0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44"/>
                    <a:gd name="T56" fmla="*/ 42 w 42"/>
                    <a:gd name="T57" fmla="*/ 44 h 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44">
                      <a:moveTo>
                        <a:pt x="27" y="4"/>
                      </a:moveTo>
                      <a:lnTo>
                        <a:pt x="34" y="17"/>
                      </a:lnTo>
                      <a:lnTo>
                        <a:pt x="40" y="29"/>
                      </a:lnTo>
                      <a:lnTo>
                        <a:pt x="42" y="36"/>
                      </a:lnTo>
                      <a:lnTo>
                        <a:pt x="40" y="44"/>
                      </a:lnTo>
                      <a:lnTo>
                        <a:pt x="27" y="44"/>
                      </a:lnTo>
                      <a:lnTo>
                        <a:pt x="19" y="42"/>
                      </a:lnTo>
                      <a:lnTo>
                        <a:pt x="12" y="32"/>
                      </a:lnTo>
                      <a:lnTo>
                        <a:pt x="6" y="25"/>
                      </a:lnTo>
                      <a:lnTo>
                        <a:pt x="2" y="19"/>
                      </a:lnTo>
                      <a:lnTo>
                        <a:pt x="2" y="15"/>
                      </a:lnTo>
                      <a:lnTo>
                        <a:pt x="0" y="6"/>
                      </a:lnTo>
                      <a:lnTo>
                        <a:pt x="4" y="2"/>
                      </a:lnTo>
                      <a:lnTo>
                        <a:pt x="8" y="0"/>
                      </a:lnTo>
                      <a:lnTo>
                        <a:pt x="13" y="0"/>
                      </a:lnTo>
                      <a:lnTo>
                        <a:pt x="19" y="0"/>
                      </a:lnTo>
                      <a:lnTo>
                        <a:pt x="27" y="4"/>
                      </a:lnTo>
                      <a:close/>
                    </a:path>
                  </a:pathLst>
                </a:custGeom>
                <a:solidFill>
                  <a:srgbClr val="0DE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3" name="Freeform 57"/>
                <p:cNvSpPr>
                  <a:spLocks/>
                </p:cNvSpPr>
                <p:nvPr/>
              </p:nvSpPr>
              <p:spPr bwMode="auto">
                <a:xfrm>
                  <a:off x="3303" y="2845"/>
                  <a:ext cx="19" cy="23"/>
                </a:xfrm>
                <a:custGeom>
                  <a:avLst/>
                  <a:gdLst>
                    <a:gd name="T0" fmla="*/ 1 w 38"/>
                    <a:gd name="T1" fmla="*/ 0 h 48"/>
                    <a:gd name="T2" fmla="*/ 0 w 38"/>
                    <a:gd name="T3" fmla="*/ 0 h 48"/>
                    <a:gd name="T4" fmla="*/ 1 w 38"/>
                    <a:gd name="T5" fmla="*/ 0 h 48"/>
                    <a:gd name="T6" fmla="*/ 1 w 38"/>
                    <a:gd name="T7" fmla="*/ 0 h 48"/>
                    <a:gd name="T8" fmla="*/ 1 w 38"/>
                    <a:gd name="T9" fmla="*/ 0 h 48"/>
                    <a:gd name="T10" fmla="*/ 1 w 38"/>
                    <a:gd name="T11" fmla="*/ 0 h 48"/>
                    <a:gd name="T12" fmla="*/ 1 w 38"/>
                    <a:gd name="T13" fmla="*/ 0 h 48"/>
                    <a:gd name="T14" fmla="*/ 1 w 38"/>
                    <a:gd name="T15" fmla="*/ 0 h 48"/>
                    <a:gd name="T16" fmla="*/ 1 w 38"/>
                    <a:gd name="T17" fmla="*/ 0 h 48"/>
                    <a:gd name="T18" fmla="*/ 1 w 38"/>
                    <a:gd name="T19" fmla="*/ 0 h 48"/>
                    <a:gd name="T20" fmla="*/ 1 w 38"/>
                    <a:gd name="T21" fmla="*/ 0 h 48"/>
                    <a:gd name="T22" fmla="*/ 1 w 38"/>
                    <a:gd name="T23" fmla="*/ 0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48"/>
                    <a:gd name="T38" fmla="*/ 38 w 38"/>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48">
                      <a:moveTo>
                        <a:pt x="15" y="48"/>
                      </a:moveTo>
                      <a:lnTo>
                        <a:pt x="0" y="23"/>
                      </a:lnTo>
                      <a:lnTo>
                        <a:pt x="14" y="8"/>
                      </a:lnTo>
                      <a:lnTo>
                        <a:pt x="19" y="0"/>
                      </a:lnTo>
                      <a:lnTo>
                        <a:pt x="29" y="0"/>
                      </a:lnTo>
                      <a:lnTo>
                        <a:pt x="35" y="4"/>
                      </a:lnTo>
                      <a:lnTo>
                        <a:pt x="38" y="16"/>
                      </a:lnTo>
                      <a:lnTo>
                        <a:pt x="36" y="25"/>
                      </a:lnTo>
                      <a:lnTo>
                        <a:pt x="35" y="35"/>
                      </a:lnTo>
                      <a:lnTo>
                        <a:pt x="27" y="42"/>
                      </a:lnTo>
                      <a:lnTo>
                        <a:pt x="15" y="48"/>
                      </a:lnTo>
                      <a:close/>
                    </a:path>
                  </a:pathLst>
                </a:custGeom>
                <a:solidFill>
                  <a:srgbClr val="4D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4" name="Freeform 58"/>
                <p:cNvSpPr>
                  <a:spLocks/>
                </p:cNvSpPr>
                <p:nvPr/>
              </p:nvSpPr>
              <p:spPr bwMode="auto">
                <a:xfrm>
                  <a:off x="3305" y="2877"/>
                  <a:ext cx="26" cy="93"/>
                </a:xfrm>
                <a:custGeom>
                  <a:avLst/>
                  <a:gdLst>
                    <a:gd name="T0" fmla="*/ 1 w 51"/>
                    <a:gd name="T1" fmla="*/ 1 h 186"/>
                    <a:gd name="T2" fmla="*/ 1 w 51"/>
                    <a:gd name="T3" fmla="*/ 1 h 186"/>
                    <a:gd name="T4" fmla="*/ 1 w 51"/>
                    <a:gd name="T5" fmla="*/ 0 h 186"/>
                    <a:gd name="T6" fmla="*/ 1 w 51"/>
                    <a:gd name="T7" fmla="*/ 1 h 186"/>
                    <a:gd name="T8" fmla="*/ 1 w 51"/>
                    <a:gd name="T9" fmla="*/ 1 h 186"/>
                    <a:gd name="T10" fmla="*/ 1 w 51"/>
                    <a:gd name="T11" fmla="*/ 1 h 186"/>
                    <a:gd name="T12" fmla="*/ 1 w 51"/>
                    <a:gd name="T13" fmla="*/ 1 h 186"/>
                    <a:gd name="T14" fmla="*/ 1 w 51"/>
                    <a:gd name="T15" fmla="*/ 1 h 186"/>
                    <a:gd name="T16" fmla="*/ 1 w 51"/>
                    <a:gd name="T17" fmla="*/ 1 h 186"/>
                    <a:gd name="T18" fmla="*/ 1 w 51"/>
                    <a:gd name="T19" fmla="*/ 1 h 186"/>
                    <a:gd name="T20" fmla="*/ 1 w 51"/>
                    <a:gd name="T21" fmla="*/ 1 h 186"/>
                    <a:gd name="T22" fmla="*/ 1 w 51"/>
                    <a:gd name="T23" fmla="*/ 1 h 186"/>
                    <a:gd name="T24" fmla="*/ 1 w 51"/>
                    <a:gd name="T25" fmla="*/ 1 h 186"/>
                    <a:gd name="T26" fmla="*/ 1 w 51"/>
                    <a:gd name="T27" fmla="*/ 1 h 186"/>
                    <a:gd name="T28" fmla="*/ 1 w 51"/>
                    <a:gd name="T29" fmla="*/ 1 h 186"/>
                    <a:gd name="T30" fmla="*/ 1 w 51"/>
                    <a:gd name="T31" fmla="*/ 1 h 186"/>
                    <a:gd name="T32" fmla="*/ 1 w 51"/>
                    <a:gd name="T33" fmla="*/ 1 h 186"/>
                    <a:gd name="T34" fmla="*/ 1 w 51"/>
                    <a:gd name="T35" fmla="*/ 1 h 186"/>
                    <a:gd name="T36" fmla="*/ 1 w 51"/>
                    <a:gd name="T37" fmla="*/ 1 h 186"/>
                    <a:gd name="T38" fmla="*/ 1 w 51"/>
                    <a:gd name="T39" fmla="*/ 1 h 186"/>
                    <a:gd name="T40" fmla="*/ 1 w 51"/>
                    <a:gd name="T41" fmla="*/ 1 h 186"/>
                    <a:gd name="T42" fmla="*/ 1 w 51"/>
                    <a:gd name="T43" fmla="*/ 1 h 186"/>
                    <a:gd name="T44" fmla="*/ 1 w 51"/>
                    <a:gd name="T45" fmla="*/ 1 h 186"/>
                    <a:gd name="T46" fmla="*/ 1 w 51"/>
                    <a:gd name="T47" fmla="*/ 1 h 186"/>
                    <a:gd name="T48" fmla="*/ 1 w 51"/>
                    <a:gd name="T49" fmla="*/ 1 h 186"/>
                    <a:gd name="T50" fmla="*/ 1 w 51"/>
                    <a:gd name="T51" fmla="*/ 1 h 186"/>
                    <a:gd name="T52" fmla="*/ 1 w 51"/>
                    <a:gd name="T53" fmla="*/ 1 h 186"/>
                    <a:gd name="T54" fmla="*/ 1 w 51"/>
                    <a:gd name="T55" fmla="*/ 1 h 186"/>
                    <a:gd name="T56" fmla="*/ 1 w 51"/>
                    <a:gd name="T57" fmla="*/ 1 h 186"/>
                    <a:gd name="T58" fmla="*/ 1 w 51"/>
                    <a:gd name="T59" fmla="*/ 1 h 186"/>
                    <a:gd name="T60" fmla="*/ 1 w 51"/>
                    <a:gd name="T61" fmla="*/ 1 h 186"/>
                    <a:gd name="T62" fmla="*/ 0 w 51"/>
                    <a:gd name="T63" fmla="*/ 1 h 186"/>
                    <a:gd name="T64" fmla="*/ 0 w 51"/>
                    <a:gd name="T65" fmla="*/ 1 h 186"/>
                    <a:gd name="T66" fmla="*/ 0 w 51"/>
                    <a:gd name="T67" fmla="*/ 1 h 186"/>
                    <a:gd name="T68" fmla="*/ 0 w 51"/>
                    <a:gd name="T69" fmla="*/ 1 h 186"/>
                    <a:gd name="T70" fmla="*/ 0 w 51"/>
                    <a:gd name="T71" fmla="*/ 1 h 186"/>
                    <a:gd name="T72" fmla="*/ 0 w 51"/>
                    <a:gd name="T73" fmla="*/ 1 h 186"/>
                    <a:gd name="T74" fmla="*/ 0 w 51"/>
                    <a:gd name="T75" fmla="*/ 1 h 186"/>
                    <a:gd name="T76" fmla="*/ 0 w 51"/>
                    <a:gd name="T77" fmla="*/ 1 h 186"/>
                    <a:gd name="T78" fmla="*/ 1 w 51"/>
                    <a:gd name="T79" fmla="*/ 1 h 186"/>
                    <a:gd name="T80" fmla="*/ 1 w 51"/>
                    <a:gd name="T81" fmla="*/ 1 h 186"/>
                    <a:gd name="T82" fmla="*/ 1 w 51"/>
                    <a:gd name="T83" fmla="*/ 1 h 186"/>
                    <a:gd name="T84" fmla="*/ 1 w 51"/>
                    <a:gd name="T85" fmla="*/ 1 h 186"/>
                    <a:gd name="T86" fmla="*/ 1 w 51"/>
                    <a:gd name="T87" fmla="*/ 1 h 186"/>
                    <a:gd name="T88" fmla="*/ 1 w 51"/>
                    <a:gd name="T89" fmla="*/ 1 h 186"/>
                    <a:gd name="T90" fmla="*/ 1 w 51"/>
                    <a:gd name="T91" fmla="*/ 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186"/>
                    <a:gd name="T140" fmla="*/ 51 w 5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186">
                      <a:moveTo>
                        <a:pt x="13" y="19"/>
                      </a:moveTo>
                      <a:lnTo>
                        <a:pt x="17" y="6"/>
                      </a:lnTo>
                      <a:lnTo>
                        <a:pt x="27" y="0"/>
                      </a:lnTo>
                      <a:lnTo>
                        <a:pt x="34" y="2"/>
                      </a:lnTo>
                      <a:lnTo>
                        <a:pt x="42" y="13"/>
                      </a:lnTo>
                      <a:lnTo>
                        <a:pt x="42" y="19"/>
                      </a:lnTo>
                      <a:lnTo>
                        <a:pt x="44" y="27"/>
                      </a:lnTo>
                      <a:lnTo>
                        <a:pt x="46" y="34"/>
                      </a:lnTo>
                      <a:lnTo>
                        <a:pt x="46" y="44"/>
                      </a:lnTo>
                      <a:lnTo>
                        <a:pt x="46" y="53"/>
                      </a:lnTo>
                      <a:lnTo>
                        <a:pt x="48" y="63"/>
                      </a:lnTo>
                      <a:lnTo>
                        <a:pt x="50" y="74"/>
                      </a:lnTo>
                      <a:lnTo>
                        <a:pt x="51" y="86"/>
                      </a:lnTo>
                      <a:lnTo>
                        <a:pt x="51" y="93"/>
                      </a:lnTo>
                      <a:lnTo>
                        <a:pt x="51" y="103"/>
                      </a:lnTo>
                      <a:lnTo>
                        <a:pt x="51" y="112"/>
                      </a:lnTo>
                      <a:lnTo>
                        <a:pt x="51" y="122"/>
                      </a:lnTo>
                      <a:lnTo>
                        <a:pt x="51" y="129"/>
                      </a:lnTo>
                      <a:lnTo>
                        <a:pt x="51" y="139"/>
                      </a:lnTo>
                      <a:lnTo>
                        <a:pt x="51" y="146"/>
                      </a:lnTo>
                      <a:lnTo>
                        <a:pt x="51" y="156"/>
                      </a:lnTo>
                      <a:lnTo>
                        <a:pt x="48" y="167"/>
                      </a:lnTo>
                      <a:lnTo>
                        <a:pt x="44" y="177"/>
                      </a:lnTo>
                      <a:lnTo>
                        <a:pt x="36" y="181"/>
                      </a:lnTo>
                      <a:lnTo>
                        <a:pt x="31" y="186"/>
                      </a:lnTo>
                      <a:lnTo>
                        <a:pt x="21" y="184"/>
                      </a:lnTo>
                      <a:lnTo>
                        <a:pt x="15" y="181"/>
                      </a:lnTo>
                      <a:lnTo>
                        <a:pt x="10" y="175"/>
                      </a:lnTo>
                      <a:lnTo>
                        <a:pt x="6" y="165"/>
                      </a:lnTo>
                      <a:lnTo>
                        <a:pt x="2" y="158"/>
                      </a:lnTo>
                      <a:lnTo>
                        <a:pt x="2" y="148"/>
                      </a:lnTo>
                      <a:lnTo>
                        <a:pt x="0" y="139"/>
                      </a:lnTo>
                      <a:lnTo>
                        <a:pt x="0" y="129"/>
                      </a:lnTo>
                      <a:lnTo>
                        <a:pt x="0" y="120"/>
                      </a:lnTo>
                      <a:lnTo>
                        <a:pt x="0" y="110"/>
                      </a:lnTo>
                      <a:lnTo>
                        <a:pt x="0" y="101"/>
                      </a:lnTo>
                      <a:lnTo>
                        <a:pt x="0" y="93"/>
                      </a:lnTo>
                      <a:lnTo>
                        <a:pt x="0" y="82"/>
                      </a:lnTo>
                      <a:lnTo>
                        <a:pt x="0" y="70"/>
                      </a:lnTo>
                      <a:lnTo>
                        <a:pt x="2" y="63"/>
                      </a:lnTo>
                      <a:lnTo>
                        <a:pt x="4" y="53"/>
                      </a:lnTo>
                      <a:lnTo>
                        <a:pt x="4" y="42"/>
                      </a:lnTo>
                      <a:lnTo>
                        <a:pt x="8" y="34"/>
                      </a:lnTo>
                      <a:lnTo>
                        <a:pt x="10" y="27"/>
                      </a:lnTo>
                      <a:lnTo>
                        <a:pt x="13" y="19"/>
                      </a:lnTo>
                      <a:close/>
                    </a:path>
                  </a:pathLst>
                </a:custGeom>
                <a:solidFill>
                  <a:srgbClr val="E619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5" name="Freeform 59"/>
                <p:cNvSpPr>
                  <a:spLocks/>
                </p:cNvSpPr>
                <p:nvPr/>
              </p:nvSpPr>
              <p:spPr bwMode="auto">
                <a:xfrm>
                  <a:off x="3211" y="2864"/>
                  <a:ext cx="98" cy="121"/>
                </a:xfrm>
                <a:custGeom>
                  <a:avLst/>
                  <a:gdLst>
                    <a:gd name="T0" fmla="*/ 1 w 196"/>
                    <a:gd name="T1" fmla="*/ 0 h 244"/>
                    <a:gd name="T2" fmla="*/ 1 w 196"/>
                    <a:gd name="T3" fmla="*/ 0 h 244"/>
                    <a:gd name="T4" fmla="*/ 1 w 196"/>
                    <a:gd name="T5" fmla="*/ 0 h 244"/>
                    <a:gd name="T6" fmla="*/ 1 w 196"/>
                    <a:gd name="T7" fmla="*/ 0 h 244"/>
                    <a:gd name="T8" fmla="*/ 1 w 196"/>
                    <a:gd name="T9" fmla="*/ 0 h 244"/>
                    <a:gd name="T10" fmla="*/ 1 w 196"/>
                    <a:gd name="T11" fmla="*/ 0 h 244"/>
                    <a:gd name="T12" fmla="*/ 1 w 196"/>
                    <a:gd name="T13" fmla="*/ 0 h 244"/>
                    <a:gd name="T14" fmla="*/ 1 w 196"/>
                    <a:gd name="T15" fmla="*/ 0 h 244"/>
                    <a:gd name="T16" fmla="*/ 1 w 196"/>
                    <a:gd name="T17" fmla="*/ 0 h 244"/>
                    <a:gd name="T18" fmla="*/ 1 w 196"/>
                    <a:gd name="T19" fmla="*/ 0 h 244"/>
                    <a:gd name="T20" fmla="*/ 1 w 196"/>
                    <a:gd name="T21" fmla="*/ 0 h 244"/>
                    <a:gd name="T22" fmla="*/ 1 w 196"/>
                    <a:gd name="T23" fmla="*/ 0 h 244"/>
                    <a:gd name="T24" fmla="*/ 1 w 196"/>
                    <a:gd name="T25" fmla="*/ 0 h 244"/>
                    <a:gd name="T26" fmla="*/ 1 w 196"/>
                    <a:gd name="T27" fmla="*/ 0 h 244"/>
                    <a:gd name="T28" fmla="*/ 1 w 196"/>
                    <a:gd name="T29" fmla="*/ 0 h 244"/>
                    <a:gd name="T30" fmla="*/ 1 w 196"/>
                    <a:gd name="T31" fmla="*/ 0 h 244"/>
                    <a:gd name="T32" fmla="*/ 1 w 196"/>
                    <a:gd name="T33" fmla="*/ 0 h 244"/>
                    <a:gd name="T34" fmla="*/ 1 w 196"/>
                    <a:gd name="T35" fmla="*/ 0 h 244"/>
                    <a:gd name="T36" fmla="*/ 1 w 196"/>
                    <a:gd name="T37" fmla="*/ 0 h 244"/>
                    <a:gd name="T38" fmla="*/ 1 w 196"/>
                    <a:gd name="T39" fmla="*/ 0 h 244"/>
                    <a:gd name="T40" fmla="*/ 1 w 196"/>
                    <a:gd name="T41" fmla="*/ 0 h 244"/>
                    <a:gd name="T42" fmla="*/ 1 w 196"/>
                    <a:gd name="T43" fmla="*/ 0 h 244"/>
                    <a:gd name="T44" fmla="*/ 1 w 196"/>
                    <a:gd name="T45" fmla="*/ 0 h 244"/>
                    <a:gd name="T46" fmla="*/ 1 w 196"/>
                    <a:gd name="T47" fmla="*/ 0 h 244"/>
                    <a:gd name="T48" fmla="*/ 1 w 196"/>
                    <a:gd name="T49" fmla="*/ 0 h 244"/>
                    <a:gd name="T50" fmla="*/ 1 w 196"/>
                    <a:gd name="T51" fmla="*/ 0 h 244"/>
                    <a:gd name="T52" fmla="*/ 1 w 196"/>
                    <a:gd name="T53" fmla="*/ 0 h 244"/>
                    <a:gd name="T54" fmla="*/ 1 w 196"/>
                    <a:gd name="T55" fmla="*/ 0 h 244"/>
                    <a:gd name="T56" fmla="*/ 1 w 196"/>
                    <a:gd name="T57" fmla="*/ 0 h 244"/>
                    <a:gd name="T58" fmla="*/ 1 w 196"/>
                    <a:gd name="T59" fmla="*/ 0 h 244"/>
                    <a:gd name="T60" fmla="*/ 1 w 196"/>
                    <a:gd name="T61" fmla="*/ 0 h 244"/>
                    <a:gd name="T62" fmla="*/ 1 w 196"/>
                    <a:gd name="T63" fmla="*/ 0 h 244"/>
                    <a:gd name="T64" fmla="*/ 1 w 196"/>
                    <a:gd name="T65" fmla="*/ 0 h 244"/>
                    <a:gd name="T66" fmla="*/ 1 w 196"/>
                    <a:gd name="T67" fmla="*/ 0 h 244"/>
                    <a:gd name="T68" fmla="*/ 0 w 196"/>
                    <a:gd name="T69" fmla="*/ 0 h 244"/>
                    <a:gd name="T70" fmla="*/ 0 w 196"/>
                    <a:gd name="T71" fmla="*/ 0 h 244"/>
                    <a:gd name="T72" fmla="*/ 1 w 196"/>
                    <a:gd name="T73" fmla="*/ 0 h 244"/>
                    <a:gd name="T74" fmla="*/ 1 w 196"/>
                    <a:gd name="T75" fmla="*/ 0 h 244"/>
                    <a:gd name="T76" fmla="*/ 1 w 196"/>
                    <a:gd name="T77" fmla="*/ 0 h 244"/>
                    <a:gd name="T78" fmla="*/ 1 w 196"/>
                    <a:gd name="T79" fmla="*/ 0 h 244"/>
                    <a:gd name="T80" fmla="*/ 1 w 196"/>
                    <a:gd name="T81" fmla="*/ 0 h 2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6"/>
                    <a:gd name="T124" fmla="*/ 0 h 244"/>
                    <a:gd name="T125" fmla="*/ 196 w 196"/>
                    <a:gd name="T126" fmla="*/ 244 h 2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6" h="244">
                      <a:moveTo>
                        <a:pt x="36" y="16"/>
                      </a:moveTo>
                      <a:lnTo>
                        <a:pt x="51" y="18"/>
                      </a:lnTo>
                      <a:lnTo>
                        <a:pt x="64" y="19"/>
                      </a:lnTo>
                      <a:lnTo>
                        <a:pt x="76" y="23"/>
                      </a:lnTo>
                      <a:lnTo>
                        <a:pt x="87" y="25"/>
                      </a:lnTo>
                      <a:lnTo>
                        <a:pt x="97" y="25"/>
                      </a:lnTo>
                      <a:lnTo>
                        <a:pt x="108" y="29"/>
                      </a:lnTo>
                      <a:lnTo>
                        <a:pt x="118" y="29"/>
                      </a:lnTo>
                      <a:lnTo>
                        <a:pt x="125" y="33"/>
                      </a:lnTo>
                      <a:lnTo>
                        <a:pt x="139" y="33"/>
                      </a:lnTo>
                      <a:lnTo>
                        <a:pt x="152" y="38"/>
                      </a:lnTo>
                      <a:lnTo>
                        <a:pt x="160" y="40"/>
                      </a:lnTo>
                      <a:lnTo>
                        <a:pt x="169" y="46"/>
                      </a:lnTo>
                      <a:lnTo>
                        <a:pt x="171" y="52"/>
                      </a:lnTo>
                      <a:lnTo>
                        <a:pt x="175" y="59"/>
                      </a:lnTo>
                      <a:lnTo>
                        <a:pt x="177" y="69"/>
                      </a:lnTo>
                      <a:lnTo>
                        <a:pt x="180" y="82"/>
                      </a:lnTo>
                      <a:lnTo>
                        <a:pt x="180" y="90"/>
                      </a:lnTo>
                      <a:lnTo>
                        <a:pt x="182" y="97"/>
                      </a:lnTo>
                      <a:lnTo>
                        <a:pt x="182" y="107"/>
                      </a:lnTo>
                      <a:lnTo>
                        <a:pt x="182" y="118"/>
                      </a:lnTo>
                      <a:lnTo>
                        <a:pt x="182" y="128"/>
                      </a:lnTo>
                      <a:lnTo>
                        <a:pt x="182" y="141"/>
                      </a:lnTo>
                      <a:lnTo>
                        <a:pt x="184" y="154"/>
                      </a:lnTo>
                      <a:lnTo>
                        <a:pt x="186" y="170"/>
                      </a:lnTo>
                      <a:lnTo>
                        <a:pt x="190" y="181"/>
                      </a:lnTo>
                      <a:lnTo>
                        <a:pt x="192" y="196"/>
                      </a:lnTo>
                      <a:lnTo>
                        <a:pt x="192" y="202"/>
                      </a:lnTo>
                      <a:lnTo>
                        <a:pt x="194" y="211"/>
                      </a:lnTo>
                      <a:lnTo>
                        <a:pt x="194" y="219"/>
                      </a:lnTo>
                      <a:lnTo>
                        <a:pt x="196" y="228"/>
                      </a:lnTo>
                      <a:lnTo>
                        <a:pt x="190" y="236"/>
                      </a:lnTo>
                      <a:lnTo>
                        <a:pt x="182" y="244"/>
                      </a:lnTo>
                      <a:lnTo>
                        <a:pt x="173" y="244"/>
                      </a:lnTo>
                      <a:lnTo>
                        <a:pt x="167" y="236"/>
                      </a:lnTo>
                      <a:lnTo>
                        <a:pt x="158" y="232"/>
                      </a:lnTo>
                      <a:lnTo>
                        <a:pt x="152" y="228"/>
                      </a:lnTo>
                      <a:lnTo>
                        <a:pt x="144" y="221"/>
                      </a:lnTo>
                      <a:lnTo>
                        <a:pt x="139" y="213"/>
                      </a:lnTo>
                      <a:lnTo>
                        <a:pt x="133" y="204"/>
                      </a:lnTo>
                      <a:lnTo>
                        <a:pt x="129" y="194"/>
                      </a:lnTo>
                      <a:lnTo>
                        <a:pt x="123" y="185"/>
                      </a:lnTo>
                      <a:lnTo>
                        <a:pt x="122" y="175"/>
                      </a:lnTo>
                      <a:lnTo>
                        <a:pt x="118" y="164"/>
                      </a:lnTo>
                      <a:lnTo>
                        <a:pt x="118" y="154"/>
                      </a:lnTo>
                      <a:lnTo>
                        <a:pt x="116" y="145"/>
                      </a:lnTo>
                      <a:lnTo>
                        <a:pt x="118" y="139"/>
                      </a:lnTo>
                      <a:lnTo>
                        <a:pt x="123" y="126"/>
                      </a:lnTo>
                      <a:lnTo>
                        <a:pt x="137" y="126"/>
                      </a:lnTo>
                      <a:lnTo>
                        <a:pt x="139" y="111"/>
                      </a:lnTo>
                      <a:lnTo>
                        <a:pt x="139" y="97"/>
                      </a:lnTo>
                      <a:lnTo>
                        <a:pt x="139" y="82"/>
                      </a:lnTo>
                      <a:lnTo>
                        <a:pt x="142" y="69"/>
                      </a:lnTo>
                      <a:lnTo>
                        <a:pt x="129" y="65"/>
                      </a:lnTo>
                      <a:lnTo>
                        <a:pt x="118" y="63"/>
                      </a:lnTo>
                      <a:lnTo>
                        <a:pt x="103" y="59"/>
                      </a:lnTo>
                      <a:lnTo>
                        <a:pt x="91" y="57"/>
                      </a:lnTo>
                      <a:lnTo>
                        <a:pt x="78" y="54"/>
                      </a:lnTo>
                      <a:lnTo>
                        <a:pt x="66" y="52"/>
                      </a:lnTo>
                      <a:lnTo>
                        <a:pt x="53" y="46"/>
                      </a:lnTo>
                      <a:lnTo>
                        <a:pt x="44" y="42"/>
                      </a:lnTo>
                      <a:lnTo>
                        <a:pt x="34" y="54"/>
                      </a:lnTo>
                      <a:lnTo>
                        <a:pt x="30" y="65"/>
                      </a:lnTo>
                      <a:lnTo>
                        <a:pt x="30" y="76"/>
                      </a:lnTo>
                      <a:lnTo>
                        <a:pt x="28" y="88"/>
                      </a:lnTo>
                      <a:lnTo>
                        <a:pt x="19" y="92"/>
                      </a:lnTo>
                      <a:lnTo>
                        <a:pt x="7" y="94"/>
                      </a:lnTo>
                      <a:lnTo>
                        <a:pt x="2" y="88"/>
                      </a:lnTo>
                      <a:lnTo>
                        <a:pt x="0" y="78"/>
                      </a:lnTo>
                      <a:lnTo>
                        <a:pt x="0" y="69"/>
                      </a:lnTo>
                      <a:lnTo>
                        <a:pt x="0" y="61"/>
                      </a:lnTo>
                      <a:lnTo>
                        <a:pt x="0" y="52"/>
                      </a:lnTo>
                      <a:lnTo>
                        <a:pt x="2" y="44"/>
                      </a:lnTo>
                      <a:lnTo>
                        <a:pt x="2" y="35"/>
                      </a:lnTo>
                      <a:lnTo>
                        <a:pt x="2" y="27"/>
                      </a:lnTo>
                      <a:lnTo>
                        <a:pt x="4" y="18"/>
                      </a:lnTo>
                      <a:lnTo>
                        <a:pt x="7" y="12"/>
                      </a:lnTo>
                      <a:lnTo>
                        <a:pt x="11" y="2"/>
                      </a:lnTo>
                      <a:lnTo>
                        <a:pt x="23" y="0"/>
                      </a:lnTo>
                      <a:lnTo>
                        <a:pt x="30" y="4"/>
                      </a:lnTo>
                      <a:lnTo>
                        <a:pt x="36" y="16"/>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6" name="Freeform 60"/>
                <p:cNvSpPr>
                  <a:spLocks/>
                </p:cNvSpPr>
                <p:nvPr/>
              </p:nvSpPr>
              <p:spPr bwMode="auto">
                <a:xfrm>
                  <a:off x="3136" y="2877"/>
                  <a:ext cx="31" cy="68"/>
                </a:xfrm>
                <a:custGeom>
                  <a:avLst/>
                  <a:gdLst>
                    <a:gd name="T0" fmla="*/ 1 w 62"/>
                    <a:gd name="T1" fmla="*/ 0 h 137"/>
                    <a:gd name="T2" fmla="*/ 1 w 62"/>
                    <a:gd name="T3" fmla="*/ 0 h 137"/>
                    <a:gd name="T4" fmla="*/ 1 w 62"/>
                    <a:gd name="T5" fmla="*/ 0 h 137"/>
                    <a:gd name="T6" fmla="*/ 1 w 62"/>
                    <a:gd name="T7" fmla="*/ 0 h 137"/>
                    <a:gd name="T8" fmla="*/ 1 w 62"/>
                    <a:gd name="T9" fmla="*/ 0 h 137"/>
                    <a:gd name="T10" fmla="*/ 1 w 62"/>
                    <a:gd name="T11" fmla="*/ 0 h 137"/>
                    <a:gd name="T12" fmla="*/ 1 w 62"/>
                    <a:gd name="T13" fmla="*/ 0 h 137"/>
                    <a:gd name="T14" fmla="*/ 1 w 62"/>
                    <a:gd name="T15" fmla="*/ 0 h 137"/>
                    <a:gd name="T16" fmla="*/ 1 w 62"/>
                    <a:gd name="T17" fmla="*/ 0 h 137"/>
                    <a:gd name="T18" fmla="*/ 1 w 62"/>
                    <a:gd name="T19" fmla="*/ 0 h 137"/>
                    <a:gd name="T20" fmla="*/ 1 w 62"/>
                    <a:gd name="T21" fmla="*/ 0 h 137"/>
                    <a:gd name="T22" fmla="*/ 1 w 62"/>
                    <a:gd name="T23" fmla="*/ 0 h 137"/>
                    <a:gd name="T24" fmla="*/ 1 w 62"/>
                    <a:gd name="T25" fmla="*/ 0 h 137"/>
                    <a:gd name="T26" fmla="*/ 1 w 62"/>
                    <a:gd name="T27" fmla="*/ 0 h 137"/>
                    <a:gd name="T28" fmla="*/ 1 w 62"/>
                    <a:gd name="T29" fmla="*/ 0 h 137"/>
                    <a:gd name="T30" fmla="*/ 1 w 62"/>
                    <a:gd name="T31" fmla="*/ 0 h 137"/>
                    <a:gd name="T32" fmla="*/ 1 w 62"/>
                    <a:gd name="T33" fmla="*/ 0 h 137"/>
                    <a:gd name="T34" fmla="*/ 1 w 62"/>
                    <a:gd name="T35" fmla="*/ 0 h 137"/>
                    <a:gd name="T36" fmla="*/ 1 w 62"/>
                    <a:gd name="T37" fmla="*/ 0 h 137"/>
                    <a:gd name="T38" fmla="*/ 1 w 62"/>
                    <a:gd name="T39" fmla="*/ 0 h 137"/>
                    <a:gd name="T40" fmla="*/ 1 w 62"/>
                    <a:gd name="T41" fmla="*/ 0 h 137"/>
                    <a:gd name="T42" fmla="*/ 0 w 62"/>
                    <a:gd name="T43" fmla="*/ 0 h 137"/>
                    <a:gd name="T44" fmla="*/ 1 w 62"/>
                    <a:gd name="T45" fmla="*/ 0 h 137"/>
                    <a:gd name="T46" fmla="*/ 1 w 62"/>
                    <a:gd name="T47" fmla="*/ 0 h 137"/>
                    <a:gd name="T48" fmla="*/ 1 w 62"/>
                    <a:gd name="T49" fmla="*/ 0 h 137"/>
                    <a:gd name="T50" fmla="*/ 1 w 62"/>
                    <a:gd name="T51" fmla="*/ 0 h 137"/>
                    <a:gd name="T52" fmla="*/ 1 w 62"/>
                    <a:gd name="T53" fmla="*/ 0 h 137"/>
                    <a:gd name="T54" fmla="*/ 1 w 62"/>
                    <a:gd name="T55" fmla="*/ 0 h 137"/>
                    <a:gd name="T56" fmla="*/ 1 w 62"/>
                    <a:gd name="T57" fmla="*/ 0 h 137"/>
                    <a:gd name="T58" fmla="*/ 1 w 62"/>
                    <a:gd name="T59" fmla="*/ 0 h 137"/>
                    <a:gd name="T60" fmla="*/ 1 w 62"/>
                    <a:gd name="T61" fmla="*/ 0 h 137"/>
                    <a:gd name="T62" fmla="*/ 1 w 62"/>
                    <a:gd name="T63" fmla="*/ 0 h 137"/>
                    <a:gd name="T64" fmla="*/ 1 w 62"/>
                    <a:gd name="T65" fmla="*/ 0 h 137"/>
                    <a:gd name="T66" fmla="*/ 1 w 62"/>
                    <a:gd name="T67" fmla="*/ 0 h 1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
                    <a:gd name="T103" fmla="*/ 0 h 137"/>
                    <a:gd name="T104" fmla="*/ 62 w 62"/>
                    <a:gd name="T105" fmla="*/ 137 h 1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 h="137">
                      <a:moveTo>
                        <a:pt x="41" y="29"/>
                      </a:moveTo>
                      <a:lnTo>
                        <a:pt x="41" y="40"/>
                      </a:lnTo>
                      <a:lnTo>
                        <a:pt x="41" y="49"/>
                      </a:lnTo>
                      <a:lnTo>
                        <a:pt x="45" y="61"/>
                      </a:lnTo>
                      <a:lnTo>
                        <a:pt x="49" y="72"/>
                      </a:lnTo>
                      <a:lnTo>
                        <a:pt x="53" y="84"/>
                      </a:lnTo>
                      <a:lnTo>
                        <a:pt x="57" y="95"/>
                      </a:lnTo>
                      <a:lnTo>
                        <a:pt x="60" y="106"/>
                      </a:lnTo>
                      <a:lnTo>
                        <a:pt x="62" y="118"/>
                      </a:lnTo>
                      <a:lnTo>
                        <a:pt x="62" y="125"/>
                      </a:lnTo>
                      <a:lnTo>
                        <a:pt x="60" y="131"/>
                      </a:lnTo>
                      <a:lnTo>
                        <a:pt x="57" y="137"/>
                      </a:lnTo>
                      <a:lnTo>
                        <a:pt x="55" y="137"/>
                      </a:lnTo>
                      <a:lnTo>
                        <a:pt x="47" y="137"/>
                      </a:lnTo>
                      <a:lnTo>
                        <a:pt x="40" y="129"/>
                      </a:lnTo>
                      <a:lnTo>
                        <a:pt x="26" y="118"/>
                      </a:lnTo>
                      <a:lnTo>
                        <a:pt x="19" y="106"/>
                      </a:lnTo>
                      <a:lnTo>
                        <a:pt x="9" y="93"/>
                      </a:lnTo>
                      <a:lnTo>
                        <a:pt x="5" y="82"/>
                      </a:lnTo>
                      <a:lnTo>
                        <a:pt x="1" y="68"/>
                      </a:lnTo>
                      <a:lnTo>
                        <a:pt x="1" y="55"/>
                      </a:lnTo>
                      <a:lnTo>
                        <a:pt x="0" y="44"/>
                      </a:lnTo>
                      <a:lnTo>
                        <a:pt x="3" y="34"/>
                      </a:lnTo>
                      <a:lnTo>
                        <a:pt x="3" y="27"/>
                      </a:lnTo>
                      <a:lnTo>
                        <a:pt x="5" y="19"/>
                      </a:lnTo>
                      <a:lnTo>
                        <a:pt x="11" y="11"/>
                      </a:lnTo>
                      <a:lnTo>
                        <a:pt x="15" y="8"/>
                      </a:lnTo>
                      <a:lnTo>
                        <a:pt x="22" y="0"/>
                      </a:lnTo>
                      <a:lnTo>
                        <a:pt x="30" y="2"/>
                      </a:lnTo>
                      <a:lnTo>
                        <a:pt x="34" y="6"/>
                      </a:lnTo>
                      <a:lnTo>
                        <a:pt x="36" y="11"/>
                      </a:lnTo>
                      <a:lnTo>
                        <a:pt x="38" y="19"/>
                      </a:lnTo>
                      <a:lnTo>
                        <a:pt x="41" y="29"/>
                      </a:lnTo>
                      <a:close/>
                    </a:path>
                  </a:pathLst>
                </a:custGeom>
                <a:solidFill>
                  <a:srgbClr val="A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7" name="Freeform 61"/>
                <p:cNvSpPr>
                  <a:spLocks/>
                </p:cNvSpPr>
                <p:nvPr/>
              </p:nvSpPr>
              <p:spPr bwMode="auto">
                <a:xfrm>
                  <a:off x="3039" y="2891"/>
                  <a:ext cx="72" cy="112"/>
                </a:xfrm>
                <a:custGeom>
                  <a:avLst/>
                  <a:gdLst>
                    <a:gd name="T0" fmla="*/ 1 w 144"/>
                    <a:gd name="T1" fmla="*/ 1 h 224"/>
                    <a:gd name="T2" fmla="*/ 1 w 144"/>
                    <a:gd name="T3" fmla="*/ 1 h 224"/>
                    <a:gd name="T4" fmla="*/ 1 w 144"/>
                    <a:gd name="T5" fmla="*/ 1 h 224"/>
                    <a:gd name="T6" fmla="*/ 1 w 144"/>
                    <a:gd name="T7" fmla="*/ 1 h 224"/>
                    <a:gd name="T8" fmla="*/ 1 w 144"/>
                    <a:gd name="T9" fmla="*/ 1 h 224"/>
                    <a:gd name="T10" fmla="*/ 1 w 144"/>
                    <a:gd name="T11" fmla="*/ 1 h 224"/>
                    <a:gd name="T12" fmla="*/ 1 w 144"/>
                    <a:gd name="T13" fmla="*/ 1 h 224"/>
                    <a:gd name="T14" fmla="*/ 1 w 144"/>
                    <a:gd name="T15" fmla="*/ 1 h 224"/>
                    <a:gd name="T16" fmla="*/ 1 w 144"/>
                    <a:gd name="T17" fmla="*/ 1 h 224"/>
                    <a:gd name="T18" fmla="*/ 1 w 144"/>
                    <a:gd name="T19" fmla="*/ 1 h 224"/>
                    <a:gd name="T20" fmla="*/ 1 w 144"/>
                    <a:gd name="T21" fmla="*/ 1 h 224"/>
                    <a:gd name="T22" fmla="*/ 1 w 144"/>
                    <a:gd name="T23" fmla="*/ 1 h 224"/>
                    <a:gd name="T24" fmla="*/ 1 w 144"/>
                    <a:gd name="T25" fmla="*/ 1 h 224"/>
                    <a:gd name="T26" fmla="*/ 1 w 144"/>
                    <a:gd name="T27" fmla="*/ 1 h 224"/>
                    <a:gd name="T28" fmla="*/ 1 w 144"/>
                    <a:gd name="T29" fmla="*/ 1 h 224"/>
                    <a:gd name="T30" fmla="*/ 1 w 144"/>
                    <a:gd name="T31" fmla="*/ 1 h 224"/>
                    <a:gd name="T32" fmla="*/ 1 w 144"/>
                    <a:gd name="T33" fmla="*/ 1 h 224"/>
                    <a:gd name="T34" fmla="*/ 1 w 144"/>
                    <a:gd name="T35" fmla="*/ 1 h 224"/>
                    <a:gd name="T36" fmla="*/ 1 w 144"/>
                    <a:gd name="T37" fmla="*/ 1 h 224"/>
                    <a:gd name="T38" fmla="*/ 0 w 144"/>
                    <a:gd name="T39" fmla="*/ 1 h 224"/>
                    <a:gd name="T40" fmla="*/ 0 w 144"/>
                    <a:gd name="T41" fmla="*/ 1 h 224"/>
                    <a:gd name="T42" fmla="*/ 1 w 144"/>
                    <a:gd name="T43" fmla="*/ 1 h 224"/>
                    <a:gd name="T44" fmla="*/ 1 w 144"/>
                    <a:gd name="T45" fmla="*/ 1 h 224"/>
                    <a:gd name="T46" fmla="*/ 1 w 144"/>
                    <a:gd name="T47" fmla="*/ 1 h 224"/>
                    <a:gd name="T48" fmla="*/ 1 w 144"/>
                    <a:gd name="T49" fmla="*/ 1 h 224"/>
                    <a:gd name="T50" fmla="*/ 1 w 144"/>
                    <a:gd name="T51" fmla="*/ 1 h 224"/>
                    <a:gd name="T52" fmla="*/ 1 w 144"/>
                    <a:gd name="T53" fmla="*/ 1 h 224"/>
                    <a:gd name="T54" fmla="*/ 1 w 144"/>
                    <a:gd name="T55" fmla="*/ 1 h 224"/>
                    <a:gd name="T56" fmla="*/ 1 w 144"/>
                    <a:gd name="T57" fmla="*/ 1 h 224"/>
                    <a:gd name="T58" fmla="*/ 1 w 144"/>
                    <a:gd name="T59" fmla="*/ 1 h 224"/>
                    <a:gd name="T60" fmla="*/ 1 w 144"/>
                    <a:gd name="T61" fmla="*/ 0 h 224"/>
                    <a:gd name="T62" fmla="*/ 1 w 144"/>
                    <a:gd name="T63" fmla="*/ 0 h 224"/>
                    <a:gd name="T64" fmla="*/ 1 w 144"/>
                    <a:gd name="T65" fmla="*/ 0 h 224"/>
                    <a:gd name="T66" fmla="*/ 1 w 144"/>
                    <a:gd name="T67" fmla="*/ 1 h 224"/>
                    <a:gd name="T68" fmla="*/ 1 w 144"/>
                    <a:gd name="T69" fmla="*/ 1 h 224"/>
                    <a:gd name="T70" fmla="*/ 1 w 144"/>
                    <a:gd name="T71" fmla="*/ 1 h 224"/>
                    <a:gd name="T72" fmla="*/ 1 w 144"/>
                    <a:gd name="T73" fmla="*/ 1 h 224"/>
                    <a:gd name="T74" fmla="*/ 1 w 144"/>
                    <a:gd name="T75" fmla="*/ 1 h 2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4"/>
                    <a:gd name="T115" fmla="*/ 0 h 224"/>
                    <a:gd name="T116" fmla="*/ 144 w 144"/>
                    <a:gd name="T117" fmla="*/ 224 h 2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4" h="224">
                      <a:moveTo>
                        <a:pt x="62" y="30"/>
                      </a:moveTo>
                      <a:lnTo>
                        <a:pt x="60" y="39"/>
                      </a:lnTo>
                      <a:lnTo>
                        <a:pt x="60" y="51"/>
                      </a:lnTo>
                      <a:lnTo>
                        <a:pt x="60" y="64"/>
                      </a:lnTo>
                      <a:lnTo>
                        <a:pt x="62" y="74"/>
                      </a:lnTo>
                      <a:lnTo>
                        <a:pt x="66" y="70"/>
                      </a:lnTo>
                      <a:lnTo>
                        <a:pt x="70" y="66"/>
                      </a:lnTo>
                      <a:lnTo>
                        <a:pt x="79" y="64"/>
                      </a:lnTo>
                      <a:lnTo>
                        <a:pt x="89" y="64"/>
                      </a:lnTo>
                      <a:lnTo>
                        <a:pt x="98" y="62"/>
                      </a:lnTo>
                      <a:lnTo>
                        <a:pt x="112" y="64"/>
                      </a:lnTo>
                      <a:lnTo>
                        <a:pt x="119" y="66"/>
                      </a:lnTo>
                      <a:lnTo>
                        <a:pt x="129" y="72"/>
                      </a:lnTo>
                      <a:lnTo>
                        <a:pt x="137" y="79"/>
                      </a:lnTo>
                      <a:lnTo>
                        <a:pt x="144" y="91"/>
                      </a:lnTo>
                      <a:lnTo>
                        <a:pt x="142" y="100"/>
                      </a:lnTo>
                      <a:lnTo>
                        <a:pt x="133" y="110"/>
                      </a:lnTo>
                      <a:lnTo>
                        <a:pt x="121" y="114"/>
                      </a:lnTo>
                      <a:lnTo>
                        <a:pt x="112" y="117"/>
                      </a:lnTo>
                      <a:lnTo>
                        <a:pt x="97" y="121"/>
                      </a:lnTo>
                      <a:lnTo>
                        <a:pt x="83" y="127"/>
                      </a:lnTo>
                      <a:lnTo>
                        <a:pt x="70" y="131"/>
                      </a:lnTo>
                      <a:lnTo>
                        <a:pt x="59" y="138"/>
                      </a:lnTo>
                      <a:lnTo>
                        <a:pt x="47" y="144"/>
                      </a:lnTo>
                      <a:lnTo>
                        <a:pt x="41" y="152"/>
                      </a:lnTo>
                      <a:lnTo>
                        <a:pt x="49" y="163"/>
                      </a:lnTo>
                      <a:lnTo>
                        <a:pt x="57" y="174"/>
                      </a:lnTo>
                      <a:lnTo>
                        <a:pt x="60" y="188"/>
                      </a:lnTo>
                      <a:lnTo>
                        <a:pt x="60" y="201"/>
                      </a:lnTo>
                      <a:lnTo>
                        <a:pt x="60" y="211"/>
                      </a:lnTo>
                      <a:lnTo>
                        <a:pt x="55" y="220"/>
                      </a:lnTo>
                      <a:lnTo>
                        <a:pt x="45" y="224"/>
                      </a:lnTo>
                      <a:lnTo>
                        <a:pt x="36" y="218"/>
                      </a:lnTo>
                      <a:lnTo>
                        <a:pt x="24" y="216"/>
                      </a:lnTo>
                      <a:lnTo>
                        <a:pt x="17" y="212"/>
                      </a:lnTo>
                      <a:lnTo>
                        <a:pt x="11" y="209"/>
                      </a:lnTo>
                      <a:lnTo>
                        <a:pt x="5" y="203"/>
                      </a:lnTo>
                      <a:lnTo>
                        <a:pt x="1" y="195"/>
                      </a:lnTo>
                      <a:lnTo>
                        <a:pt x="0" y="188"/>
                      </a:lnTo>
                      <a:lnTo>
                        <a:pt x="0" y="180"/>
                      </a:lnTo>
                      <a:lnTo>
                        <a:pt x="0" y="172"/>
                      </a:lnTo>
                      <a:lnTo>
                        <a:pt x="0" y="161"/>
                      </a:lnTo>
                      <a:lnTo>
                        <a:pt x="0" y="152"/>
                      </a:lnTo>
                      <a:lnTo>
                        <a:pt x="1" y="140"/>
                      </a:lnTo>
                      <a:lnTo>
                        <a:pt x="3" y="131"/>
                      </a:lnTo>
                      <a:lnTo>
                        <a:pt x="3" y="121"/>
                      </a:lnTo>
                      <a:lnTo>
                        <a:pt x="3" y="114"/>
                      </a:lnTo>
                      <a:lnTo>
                        <a:pt x="3" y="104"/>
                      </a:lnTo>
                      <a:lnTo>
                        <a:pt x="5" y="98"/>
                      </a:lnTo>
                      <a:lnTo>
                        <a:pt x="11" y="93"/>
                      </a:lnTo>
                      <a:lnTo>
                        <a:pt x="17" y="91"/>
                      </a:lnTo>
                      <a:lnTo>
                        <a:pt x="11" y="81"/>
                      </a:lnTo>
                      <a:lnTo>
                        <a:pt x="11" y="72"/>
                      </a:lnTo>
                      <a:lnTo>
                        <a:pt x="11" y="62"/>
                      </a:lnTo>
                      <a:lnTo>
                        <a:pt x="11" y="53"/>
                      </a:lnTo>
                      <a:lnTo>
                        <a:pt x="11" y="41"/>
                      </a:lnTo>
                      <a:lnTo>
                        <a:pt x="11" y="34"/>
                      </a:lnTo>
                      <a:lnTo>
                        <a:pt x="11" y="24"/>
                      </a:lnTo>
                      <a:lnTo>
                        <a:pt x="13" y="17"/>
                      </a:lnTo>
                      <a:lnTo>
                        <a:pt x="28" y="1"/>
                      </a:lnTo>
                      <a:lnTo>
                        <a:pt x="40" y="0"/>
                      </a:lnTo>
                      <a:lnTo>
                        <a:pt x="51" y="0"/>
                      </a:lnTo>
                      <a:lnTo>
                        <a:pt x="60" y="0"/>
                      </a:lnTo>
                      <a:lnTo>
                        <a:pt x="74" y="0"/>
                      </a:lnTo>
                      <a:lnTo>
                        <a:pt x="83" y="0"/>
                      </a:lnTo>
                      <a:lnTo>
                        <a:pt x="97" y="0"/>
                      </a:lnTo>
                      <a:lnTo>
                        <a:pt x="106" y="0"/>
                      </a:lnTo>
                      <a:lnTo>
                        <a:pt x="119" y="5"/>
                      </a:lnTo>
                      <a:lnTo>
                        <a:pt x="129" y="9"/>
                      </a:lnTo>
                      <a:lnTo>
                        <a:pt x="131" y="20"/>
                      </a:lnTo>
                      <a:lnTo>
                        <a:pt x="125" y="28"/>
                      </a:lnTo>
                      <a:lnTo>
                        <a:pt x="114" y="32"/>
                      </a:lnTo>
                      <a:lnTo>
                        <a:pt x="100" y="30"/>
                      </a:lnTo>
                      <a:lnTo>
                        <a:pt x="87" y="30"/>
                      </a:lnTo>
                      <a:lnTo>
                        <a:pt x="76" y="30"/>
                      </a:lnTo>
                      <a:lnTo>
                        <a:pt x="62" y="30"/>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8" name="Freeform 62"/>
                <p:cNvSpPr>
                  <a:spLocks/>
                </p:cNvSpPr>
                <p:nvPr/>
              </p:nvSpPr>
              <p:spPr bwMode="auto">
                <a:xfrm>
                  <a:off x="3091" y="2894"/>
                  <a:ext cx="50" cy="51"/>
                </a:xfrm>
                <a:custGeom>
                  <a:avLst/>
                  <a:gdLst>
                    <a:gd name="T0" fmla="*/ 1 w 99"/>
                    <a:gd name="T1" fmla="*/ 0 h 103"/>
                    <a:gd name="T2" fmla="*/ 1 w 99"/>
                    <a:gd name="T3" fmla="*/ 0 h 103"/>
                    <a:gd name="T4" fmla="*/ 1 w 99"/>
                    <a:gd name="T5" fmla="*/ 0 h 103"/>
                    <a:gd name="T6" fmla="*/ 1 w 99"/>
                    <a:gd name="T7" fmla="*/ 0 h 103"/>
                    <a:gd name="T8" fmla="*/ 1 w 99"/>
                    <a:gd name="T9" fmla="*/ 0 h 103"/>
                    <a:gd name="T10" fmla="*/ 1 w 99"/>
                    <a:gd name="T11" fmla="*/ 0 h 103"/>
                    <a:gd name="T12" fmla="*/ 1 w 99"/>
                    <a:gd name="T13" fmla="*/ 0 h 103"/>
                    <a:gd name="T14" fmla="*/ 0 w 99"/>
                    <a:gd name="T15" fmla="*/ 0 h 103"/>
                    <a:gd name="T16" fmla="*/ 1 w 99"/>
                    <a:gd name="T17" fmla="*/ 0 h 103"/>
                    <a:gd name="T18" fmla="*/ 1 w 99"/>
                    <a:gd name="T19" fmla="*/ 0 h 103"/>
                    <a:gd name="T20" fmla="*/ 1 w 99"/>
                    <a:gd name="T21" fmla="*/ 0 h 103"/>
                    <a:gd name="T22" fmla="*/ 1 w 99"/>
                    <a:gd name="T23" fmla="*/ 0 h 103"/>
                    <a:gd name="T24" fmla="*/ 1 w 99"/>
                    <a:gd name="T25" fmla="*/ 0 h 103"/>
                    <a:gd name="T26" fmla="*/ 1 w 99"/>
                    <a:gd name="T27" fmla="*/ 0 h 103"/>
                    <a:gd name="T28" fmla="*/ 1 w 99"/>
                    <a:gd name="T29" fmla="*/ 0 h 103"/>
                    <a:gd name="T30" fmla="*/ 1 w 99"/>
                    <a:gd name="T31" fmla="*/ 0 h 103"/>
                    <a:gd name="T32" fmla="*/ 1 w 99"/>
                    <a:gd name="T33" fmla="*/ 0 h 103"/>
                    <a:gd name="T34" fmla="*/ 1 w 99"/>
                    <a:gd name="T35" fmla="*/ 0 h 103"/>
                    <a:gd name="T36" fmla="*/ 1 w 99"/>
                    <a:gd name="T37" fmla="*/ 0 h 103"/>
                    <a:gd name="T38" fmla="*/ 1 w 99"/>
                    <a:gd name="T39" fmla="*/ 0 h 103"/>
                    <a:gd name="T40" fmla="*/ 1 w 99"/>
                    <a:gd name="T41" fmla="*/ 0 h 103"/>
                    <a:gd name="T42" fmla="*/ 1 w 99"/>
                    <a:gd name="T43" fmla="*/ 0 h 103"/>
                    <a:gd name="T44" fmla="*/ 1 w 99"/>
                    <a:gd name="T45" fmla="*/ 0 h 103"/>
                    <a:gd name="T46" fmla="*/ 1 w 99"/>
                    <a:gd name="T47" fmla="*/ 0 h 103"/>
                    <a:gd name="T48" fmla="*/ 1 w 99"/>
                    <a:gd name="T49" fmla="*/ 0 h 103"/>
                    <a:gd name="T50" fmla="*/ 1 w 99"/>
                    <a:gd name="T51" fmla="*/ 0 h 103"/>
                    <a:gd name="T52" fmla="*/ 1 w 99"/>
                    <a:gd name="T53" fmla="*/ 0 h 103"/>
                    <a:gd name="T54" fmla="*/ 1 w 99"/>
                    <a:gd name="T55" fmla="*/ 0 h 103"/>
                    <a:gd name="T56" fmla="*/ 1 w 99"/>
                    <a:gd name="T57" fmla="*/ 0 h 103"/>
                    <a:gd name="T58" fmla="*/ 1 w 99"/>
                    <a:gd name="T59" fmla="*/ 0 h 103"/>
                    <a:gd name="T60" fmla="*/ 1 w 99"/>
                    <a:gd name="T61" fmla="*/ 0 h 103"/>
                    <a:gd name="T62" fmla="*/ 1 w 99"/>
                    <a:gd name="T63" fmla="*/ 0 h 103"/>
                    <a:gd name="T64" fmla="*/ 1 w 99"/>
                    <a:gd name="T65" fmla="*/ 0 h 103"/>
                    <a:gd name="T66" fmla="*/ 1 w 99"/>
                    <a:gd name="T67" fmla="*/ 0 h 103"/>
                    <a:gd name="T68" fmla="*/ 1 w 99"/>
                    <a:gd name="T69" fmla="*/ 0 h 103"/>
                    <a:gd name="T70" fmla="*/ 1 w 99"/>
                    <a:gd name="T71" fmla="*/ 0 h 103"/>
                    <a:gd name="T72" fmla="*/ 1 w 99"/>
                    <a:gd name="T73" fmla="*/ 0 h 103"/>
                    <a:gd name="T74" fmla="*/ 1 w 99"/>
                    <a:gd name="T75" fmla="*/ 0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9"/>
                    <a:gd name="T115" fmla="*/ 0 h 103"/>
                    <a:gd name="T116" fmla="*/ 99 w 9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9" h="103">
                      <a:moveTo>
                        <a:pt x="57" y="38"/>
                      </a:moveTo>
                      <a:lnTo>
                        <a:pt x="48" y="36"/>
                      </a:lnTo>
                      <a:lnTo>
                        <a:pt x="38" y="36"/>
                      </a:lnTo>
                      <a:lnTo>
                        <a:pt x="29" y="33"/>
                      </a:lnTo>
                      <a:lnTo>
                        <a:pt x="21" y="33"/>
                      </a:lnTo>
                      <a:lnTo>
                        <a:pt x="10" y="29"/>
                      </a:lnTo>
                      <a:lnTo>
                        <a:pt x="6" y="25"/>
                      </a:lnTo>
                      <a:lnTo>
                        <a:pt x="0" y="21"/>
                      </a:lnTo>
                      <a:lnTo>
                        <a:pt x="2" y="19"/>
                      </a:lnTo>
                      <a:lnTo>
                        <a:pt x="8" y="12"/>
                      </a:lnTo>
                      <a:lnTo>
                        <a:pt x="19" y="8"/>
                      </a:lnTo>
                      <a:lnTo>
                        <a:pt x="33" y="2"/>
                      </a:lnTo>
                      <a:lnTo>
                        <a:pt x="50" y="0"/>
                      </a:lnTo>
                      <a:lnTo>
                        <a:pt x="63" y="0"/>
                      </a:lnTo>
                      <a:lnTo>
                        <a:pt x="74" y="8"/>
                      </a:lnTo>
                      <a:lnTo>
                        <a:pt x="80" y="12"/>
                      </a:lnTo>
                      <a:lnTo>
                        <a:pt x="86" y="23"/>
                      </a:lnTo>
                      <a:lnTo>
                        <a:pt x="90" y="36"/>
                      </a:lnTo>
                      <a:lnTo>
                        <a:pt x="95" y="53"/>
                      </a:lnTo>
                      <a:lnTo>
                        <a:pt x="97" y="69"/>
                      </a:lnTo>
                      <a:lnTo>
                        <a:pt x="99" y="82"/>
                      </a:lnTo>
                      <a:lnTo>
                        <a:pt x="95" y="91"/>
                      </a:lnTo>
                      <a:lnTo>
                        <a:pt x="88" y="97"/>
                      </a:lnTo>
                      <a:lnTo>
                        <a:pt x="76" y="97"/>
                      </a:lnTo>
                      <a:lnTo>
                        <a:pt x="65" y="101"/>
                      </a:lnTo>
                      <a:lnTo>
                        <a:pt x="52" y="101"/>
                      </a:lnTo>
                      <a:lnTo>
                        <a:pt x="44" y="103"/>
                      </a:lnTo>
                      <a:lnTo>
                        <a:pt x="34" y="97"/>
                      </a:lnTo>
                      <a:lnTo>
                        <a:pt x="29" y="93"/>
                      </a:lnTo>
                      <a:lnTo>
                        <a:pt x="29" y="88"/>
                      </a:lnTo>
                      <a:lnTo>
                        <a:pt x="31" y="82"/>
                      </a:lnTo>
                      <a:lnTo>
                        <a:pt x="34" y="74"/>
                      </a:lnTo>
                      <a:lnTo>
                        <a:pt x="40" y="67"/>
                      </a:lnTo>
                      <a:lnTo>
                        <a:pt x="42" y="59"/>
                      </a:lnTo>
                      <a:lnTo>
                        <a:pt x="46" y="52"/>
                      </a:lnTo>
                      <a:lnTo>
                        <a:pt x="52" y="44"/>
                      </a:lnTo>
                      <a:lnTo>
                        <a:pt x="57" y="38"/>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9" name="Freeform 63"/>
                <p:cNvSpPr>
                  <a:spLocks/>
                </p:cNvSpPr>
                <p:nvPr/>
              </p:nvSpPr>
              <p:spPr bwMode="auto">
                <a:xfrm>
                  <a:off x="3060" y="2866"/>
                  <a:ext cx="86" cy="29"/>
                </a:xfrm>
                <a:custGeom>
                  <a:avLst/>
                  <a:gdLst>
                    <a:gd name="T0" fmla="*/ 0 w 173"/>
                    <a:gd name="T1" fmla="*/ 0 h 59"/>
                    <a:gd name="T2" fmla="*/ 0 w 173"/>
                    <a:gd name="T3" fmla="*/ 0 h 59"/>
                    <a:gd name="T4" fmla="*/ 0 w 173"/>
                    <a:gd name="T5" fmla="*/ 0 h 59"/>
                    <a:gd name="T6" fmla="*/ 0 w 173"/>
                    <a:gd name="T7" fmla="*/ 0 h 59"/>
                    <a:gd name="T8" fmla="*/ 0 w 173"/>
                    <a:gd name="T9" fmla="*/ 0 h 59"/>
                    <a:gd name="T10" fmla="*/ 0 w 173"/>
                    <a:gd name="T11" fmla="*/ 0 h 59"/>
                    <a:gd name="T12" fmla="*/ 0 w 173"/>
                    <a:gd name="T13" fmla="*/ 0 h 59"/>
                    <a:gd name="T14" fmla="*/ 0 w 173"/>
                    <a:gd name="T15" fmla="*/ 0 h 59"/>
                    <a:gd name="T16" fmla="*/ 0 w 173"/>
                    <a:gd name="T17" fmla="*/ 0 h 59"/>
                    <a:gd name="T18" fmla="*/ 0 w 173"/>
                    <a:gd name="T19" fmla="*/ 0 h 59"/>
                    <a:gd name="T20" fmla="*/ 0 w 173"/>
                    <a:gd name="T21" fmla="*/ 0 h 59"/>
                    <a:gd name="T22" fmla="*/ 0 w 173"/>
                    <a:gd name="T23" fmla="*/ 0 h 59"/>
                    <a:gd name="T24" fmla="*/ 0 w 173"/>
                    <a:gd name="T25" fmla="*/ 0 h 59"/>
                    <a:gd name="T26" fmla="*/ 0 w 173"/>
                    <a:gd name="T27" fmla="*/ 0 h 59"/>
                    <a:gd name="T28" fmla="*/ 0 w 173"/>
                    <a:gd name="T29" fmla="*/ 0 h 59"/>
                    <a:gd name="T30" fmla="*/ 0 w 173"/>
                    <a:gd name="T31" fmla="*/ 0 h 59"/>
                    <a:gd name="T32" fmla="*/ 0 w 173"/>
                    <a:gd name="T33" fmla="*/ 0 h 59"/>
                    <a:gd name="T34" fmla="*/ 0 w 173"/>
                    <a:gd name="T35" fmla="*/ 0 h 59"/>
                    <a:gd name="T36" fmla="*/ 0 w 173"/>
                    <a:gd name="T37" fmla="*/ 0 h 59"/>
                    <a:gd name="T38" fmla="*/ 0 w 173"/>
                    <a:gd name="T39" fmla="*/ 0 h 59"/>
                    <a:gd name="T40" fmla="*/ 0 w 173"/>
                    <a:gd name="T41" fmla="*/ 0 h 59"/>
                    <a:gd name="T42" fmla="*/ 0 w 173"/>
                    <a:gd name="T43" fmla="*/ 0 h 59"/>
                    <a:gd name="T44" fmla="*/ 0 w 173"/>
                    <a:gd name="T45" fmla="*/ 0 h 59"/>
                    <a:gd name="T46" fmla="*/ 0 w 173"/>
                    <a:gd name="T47" fmla="*/ 0 h 59"/>
                    <a:gd name="T48" fmla="*/ 0 w 173"/>
                    <a:gd name="T49" fmla="*/ 0 h 59"/>
                    <a:gd name="T50" fmla="*/ 0 w 173"/>
                    <a:gd name="T51" fmla="*/ 0 h 59"/>
                    <a:gd name="T52" fmla="*/ 0 w 173"/>
                    <a:gd name="T53" fmla="*/ 0 h 59"/>
                    <a:gd name="T54" fmla="*/ 0 w 173"/>
                    <a:gd name="T55" fmla="*/ 0 h 59"/>
                    <a:gd name="T56" fmla="*/ 0 w 173"/>
                    <a:gd name="T57" fmla="*/ 0 h 59"/>
                    <a:gd name="T58" fmla="*/ 0 w 173"/>
                    <a:gd name="T59" fmla="*/ 0 h 59"/>
                    <a:gd name="T60" fmla="*/ 0 w 173"/>
                    <a:gd name="T61" fmla="*/ 0 h 59"/>
                    <a:gd name="T62" fmla="*/ 0 w 173"/>
                    <a:gd name="T63" fmla="*/ 0 h 59"/>
                    <a:gd name="T64" fmla="*/ 0 w 173"/>
                    <a:gd name="T65" fmla="*/ 0 h 59"/>
                    <a:gd name="T66" fmla="*/ 0 w 173"/>
                    <a:gd name="T67" fmla="*/ 0 h 59"/>
                    <a:gd name="T68" fmla="*/ 0 w 173"/>
                    <a:gd name="T69" fmla="*/ 0 h 59"/>
                    <a:gd name="T70" fmla="*/ 0 w 173"/>
                    <a:gd name="T71" fmla="*/ 0 h 59"/>
                    <a:gd name="T72" fmla="*/ 0 w 173"/>
                    <a:gd name="T73" fmla="*/ 0 h 59"/>
                    <a:gd name="T74" fmla="*/ 0 w 173"/>
                    <a:gd name="T75" fmla="*/ 0 h 59"/>
                    <a:gd name="T76" fmla="*/ 0 w 173"/>
                    <a:gd name="T77" fmla="*/ 0 h 59"/>
                    <a:gd name="T78" fmla="*/ 0 w 173"/>
                    <a:gd name="T79" fmla="*/ 0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3"/>
                    <a:gd name="T121" fmla="*/ 0 h 59"/>
                    <a:gd name="T122" fmla="*/ 173 w 17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3" h="59">
                      <a:moveTo>
                        <a:pt x="19" y="8"/>
                      </a:moveTo>
                      <a:lnTo>
                        <a:pt x="23" y="6"/>
                      </a:lnTo>
                      <a:lnTo>
                        <a:pt x="31" y="6"/>
                      </a:lnTo>
                      <a:lnTo>
                        <a:pt x="38" y="2"/>
                      </a:lnTo>
                      <a:lnTo>
                        <a:pt x="52" y="2"/>
                      </a:lnTo>
                      <a:lnTo>
                        <a:pt x="63" y="0"/>
                      </a:lnTo>
                      <a:lnTo>
                        <a:pt x="78" y="0"/>
                      </a:lnTo>
                      <a:lnTo>
                        <a:pt x="92" y="0"/>
                      </a:lnTo>
                      <a:lnTo>
                        <a:pt x="107" y="2"/>
                      </a:lnTo>
                      <a:lnTo>
                        <a:pt x="122" y="2"/>
                      </a:lnTo>
                      <a:lnTo>
                        <a:pt x="135" y="2"/>
                      </a:lnTo>
                      <a:lnTo>
                        <a:pt x="147" y="2"/>
                      </a:lnTo>
                      <a:lnTo>
                        <a:pt x="158" y="6"/>
                      </a:lnTo>
                      <a:lnTo>
                        <a:pt x="166" y="8"/>
                      </a:lnTo>
                      <a:lnTo>
                        <a:pt x="172" y="12"/>
                      </a:lnTo>
                      <a:lnTo>
                        <a:pt x="173" y="15"/>
                      </a:lnTo>
                      <a:lnTo>
                        <a:pt x="173" y="23"/>
                      </a:lnTo>
                      <a:lnTo>
                        <a:pt x="168" y="31"/>
                      </a:lnTo>
                      <a:lnTo>
                        <a:pt x="164" y="36"/>
                      </a:lnTo>
                      <a:lnTo>
                        <a:pt x="156" y="42"/>
                      </a:lnTo>
                      <a:lnTo>
                        <a:pt x="149" y="46"/>
                      </a:lnTo>
                      <a:lnTo>
                        <a:pt x="132" y="50"/>
                      </a:lnTo>
                      <a:lnTo>
                        <a:pt x="118" y="59"/>
                      </a:lnTo>
                      <a:lnTo>
                        <a:pt x="107" y="57"/>
                      </a:lnTo>
                      <a:lnTo>
                        <a:pt x="97" y="57"/>
                      </a:lnTo>
                      <a:lnTo>
                        <a:pt x="86" y="57"/>
                      </a:lnTo>
                      <a:lnTo>
                        <a:pt x="73" y="57"/>
                      </a:lnTo>
                      <a:lnTo>
                        <a:pt x="61" y="57"/>
                      </a:lnTo>
                      <a:lnTo>
                        <a:pt x="48" y="55"/>
                      </a:lnTo>
                      <a:lnTo>
                        <a:pt x="37" y="53"/>
                      </a:lnTo>
                      <a:lnTo>
                        <a:pt x="27" y="53"/>
                      </a:lnTo>
                      <a:lnTo>
                        <a:pt x="18" y="50"/>
                      </a:lnTo>
                      <a:lnTo>
                        <a:pt x="10" y="48"/>
                      </a:lnTo>
                      <a:lnTo>
                        <a:pt x="6" y="42"/>
                      </a:lnTo>
                      <a:lnTo>
                        <a:pt x="2" y="40"/>
                      </a:lnTo>
                      <a:lnTo>
                        <a:pt x="0" y="33"/>
                      </a:lnTo>
                      <a:lnTo>
                        <a:pt x="4" y="27"/>
                      </a:lnTo>
                      <a:lnTo>
                        <a:pt x="10" y="17"/>
                      </a:lnTo>
                      <a:lnTo>
                        <a:pt x="19" y="8"/>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0" name="Freeform 64"/>
                <p:cNvSpPr>
                  <a:spLocks/>
                </p:cNvSpPr>
                <p:nvPr/>
              </p:nvSpPr>
              <p:spPr bwMode="auto">
                <a:xfrm>
                  <a:off x="3238" y="2805"/>
                  <a:ext cx="73" cy="55"/>
                </a:xfrm>
                <a:custGeom>
                  <a:avLst/>
                  <a:gdLst>
                    <a:gd name="T0" fmla="*/ 0 w 146"/>
                    <a:gd name="T1" fmla="*/ 1 h 110"/>
                    <a:gd name="T2" fmla="*/ 1 w 146"/>
                    <a:gd name="T3" fmla="*/ 1 h 110"/>
                    <a:gd name="T4" fmla="*/ 1 w 146"/>
                    <a:gd name="T5" fmla="*/ 1 h 110"/>
                    <a:gd name="T6" fmla="*/ 1 w 146"/>
                    <a:gd name="T7" fmla="*/ 1 h 110"/>
                    <a:gd name="T8" fmla="*/ 1 w 146"/>
                    <a:gd name="T9" fmla="*/ 1 h 110"/>
                    <a:gd name="T10" fmla="*/ 1 w 146"/>
                    <a:gd name="T11" fmla="*/ 0 h 110"/>
                    <a:gd name="T12" fmla="*/ 1 w 146"/>
                    <a:gd name="T13" fmla="*/ 0 h 110"/>
                    <a:gd name="T14" fmla="*/ 1 w 146"/>
                    <a:gd name="T15" fmla="*/ 0 h 110"/>
                    <a:gd name="T16" fmla="*/ 1 w 146"/>
                    <a:gd name="T17" fmla="*/ 1 h 110"/>
                    <a:gd name="T18" fmla="*/ 1 w 146"/>
                    <a:gd name="T19" fmla="*/ 1 h 110"/>
                    <a:gd name="T20" fmla="*/ 1 w 146"/>
                    <a:gd name="T21" fmla="*/ 1 h 110"/>
                    <a:gd name="T22" fmla="*/ 1 w 146"/>
                    <a:gd name="T23" fmla="*/ 1 h 110"/>
                    <a:gd name="T24" fmla="*/ 1 w 146"/>
                    <a:gd name="T25" fmla="*/ 1 h 110"/>
                    <a:gd name="T26" fmla="*/ 1 w 146"/>
                    <a:gd name="T27" fmla="*/ 1 h 110"/>
                    <a:gd name="T28" fmla="*/ 1 w 146"/>
                    <a:gd name="T29" fmla="*/ 1 h 110"/>
                    <a:gd name="T30" fmla="*/ 1 w 146"/>
                    <a:gd name="T31" fmla="*/ 1 h 110"/>
                    <a:gd name="T32" fmla="*/ 1 w 146"/>
                    <a:gd name="T33" fmla="*/ 1 h 110"/>
                    <a:gd name="T34" fmla="*/ 1 w 146"/>
                    <a:gd name="T35" fmla="*/ 1 h 110"/>
                    <a:gd name="T36" fmla="*/ 1 w 146"/>
                    <a:gd name="T37" fmla="*/ 1 h 110"/>
                    <a:gd name="T38" fmla="*/ 1 w 146"/>
                    <a:gd name="T39" fmla="*/ 1 h 110"/>
                    <a:gd name="T40" fmla="*/ 1 w 146"/>
                    <a:gd name="T41" fmla="*/ 1 h 110"/>
                    <a:gd name="T42" fmla="*/ 1 w 146"/>
                    <a:gd name="T43" fmla="*/ 1 h 110"/>
                    <a:gd name="T44" fmla="*/ 1 w 146"/>
                    <a:gd name="T45" fmla="*/ 1 h 110"/>
                    <a:gd name="T46" fmla="*/ 1 w 146"/>
                    <a:gd name="T47" fmla="*/ 1 h 110"/>
                    <a:gd name="T48" fmla="*/ 1 w 146"/>
                    <a:gd name="T49" fmla="*/ 1 h 110"/>
                    <a:gd name="T50" fmla="*/ 1 w 146"/>
                    <a:gd name="T51" fmla="*/ 1 h 110"/>
                    <a:gd name="T52" fmla="*/ 1 w 146"/>
                    <a:gd name="T53" fmla="*/ 1 h 110"/>
                    <a:gd name="T54" fmla="*/ 1 w 146"/>
                    <a:gd name="T55" fmla="*/ 1 h 110"/>
                    <a:gd name="T56" fmla="*/ 1 w 146"/>
                    <a:gd name="T57" fmla="*/ 1 h 110"/>
                    <a:gd name="T58" fmla="*/ 1 w 146"/>
                    <a:gd name="T59" fmla="*/ 1 h 110"/>
                    <a:gd name="T60" fmla="*/ 1 w 146"/>
                    <a:gd name="T61" fmla="*/ 1 h 110"/>
                    <a:gd name="T62" fmla="*/ 1 w 146"/>
                    <a:gd name="T63" fmla="*/ 1 h 110"/>
                    <a:gd name="T64" fmla="*/ 1 w 146"/>
                    <a:gd name="T65" fmla="*/ 1 h 110"/>
                    <a:gd name="T66" fmla="*/ 1 w 146"/>
                    <a:gd name="T67" fmla="*/ 1 h 110"/>
                    <a:gd name="T68" fmla="*/ 1 w 146"/>
                    <a:gd name="T69" fmla="*/ 1 h 110"/>
                    <a:gd name="T70" fmla="*/ 1 w 146"/>
                    <a:gd name="T71" fmla="*/ 1 h 110"/>
                    <a:gd name="T72" fmla="*/ 0 w 146"/>
                    <a:gd name="T73" fmla="*/ 1 h 110"/>
                    <a:gd name="T74" fmla="*/ 0 w 146"/>
                    <a:gd name="T75" fmla="*/ 1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6"/>
                    <a:gd name="T115" fmla="*/ 0 h 110"/>
                    <a:gd name="T116" fmla="*/ 146 w 146"/>
                    <a:gd name="T117" fmla="*/ 110 h 1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6" h="110">
                      <a:moveTo>
                        <a:pt x="0" y="49"/>
                      </a:moveTo>
                      <a:lnTo>
                        <a:pt x="6" y="38"/>
                      </a:lnTo>
                      <a:lnTo>
                        <a:pt x="10" y="26"/>
                      </a:lnTo>
                      <a:lnTo>
                        <a:pt x="13" y="15"/>
                      </a:lnTo>
                      <a:lnTo>
                        <a:pt x="19" y="5"/>
                      </a:lnTo>
                      <a:lnTo>
                        <a:pt x="19" y="0"/>
                      </a:lnTo>
                      <a:lnTo>
                        <a:pt x="27" y="0"/>
                      </a:lnTo>
                      <a:lnTo>
                        <a:pt x="34" y="0"/>
                      </a:lnTo>
                      <a:lnTo>
                        <a:pt x="50" y="3"/>
                      </a:lnTo>
                      <a:lnTo>
                        <a:pt x="61" y="9"/>
                      </a:lnTo>
                      <a:lnTo>
                        <a:pt x="74" y="17"/>
                      </a:lnTo>
                      <a:lnTo>
                        <a:pt x="88" y="24"/>
                      </a:lnTo>
                      <a:lnTo>
                        <a:pt x="103" y="34"/>
                      </a:lnTo>
                      <a:lnTo>
                        <a:pt x="114" y="43"/>
                      </a:lnTo>
                      <a:lnTo>
                        <a:pt x="126" y="55"/>
                      </a:lnTo>
                      <a:lnTo>
                        <a:pt x="133" y="62"/>
                      </a:lnTo>
                      <a:lnTo>
                        <a:pt x="143" y="74"/>
                      </a:lnTo>
                      <a:lnTo>
                        <a:pt x="145" y="81"/>
                      </a:lnTo>
                      <a:lnTo>
                        <a:pt x="146" y="91"/>
                      </a:lnTo>
                      <a:lnTo>
                        <a:pt x="143" y="98"/>
                      </a:lnTo>
                      <a:lnTo>
                        <a:pt x="135" y="104"/>
                      </a:lnTo>
                      <a:lnTo>
                        <a:pt x="124" y="106"/>
                      </a:lnTo>
                      <a:lnTo>
                        <a:pt x="116" y="108"/>
                      </a:lnTo>
                      <a:lnTo>
                        <a:pt x="105" y="108"/>
                      </a:lnTo>
                      <a:lnTo>
                        <a:pt x="93" y="110"/>
                      </a:lnTo>
                      <a:lnTo>
                        <a:pt x="84" y="108"/>
                      </a:lnTo>
                      <a:lnTo>
                        <a:pt x="72" y="108"/>
                      </a:lnTo>
                      <a:lnTo>
                        <a:pt x="63" y="106"/>
                      </a:lnTo>
                      <a:lnTo>
                        <a:pt x="53" y="104"/>
                      </a:lnTo>
                      <a:lnTo>
                        <a:pt x="42" y="98"/>
                      </a:lnTo>
                      <a:lnTo>
                        <a:pt x="34" y="95"/>
                      </a:lnTo>
                      <a:lnTo>
                        <a:pt x="25" y="89"/>
                      </a:lnTo>
                      <a:lnTo>
                        <a:pt x="19" y="83"/>
                      </a:lnTo>
                      <a:lnTo>
                        <a:pt x="11" y="76"/>
                      </a:lnTo>
                      <a:lnTo>
                        <a:pt x="6" y="68"/>
                      </a:lnTo>
                      <a:lnTo>
                        <a:pt x="2" y="59"/>
                      </a:lnTo>
                      <a:lnTo>
                        <a:pt x="0" y="49"/>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1" name="Freeform 65"/>
                <p:cNvSpPr>
                  <a:spLocks/>
                </p:cNvSpPr>
                <p:nvPr/>
              </p:nvSpPr>
              <p:spPr bwMode="auto">
                <a:xfrm>
                  <a:off x="3229" y="2849"/>
                  <a:ext cx="93" cy="35"/>
                </a:xfrm>
                <a:custGeom>
                  <a:avLst/>
                  <a:gdLst>
                    <a:gd name="T0" fmla="*/ 1 w 186"/>
                    <a:gd name="T1" fmla="*/ 1 h 70"/>
                    <a:gd name="T2" fmla="*/ 1 w 186"/>
                    <a:gd name="T3" fmla="*/ 1 h 70"/>
                    <a:gd name="T4" fmla="*/ 1 w 186"/>
                    <a:gd name="T5" fmla="*/ 1 h 70"/>
                    <a:gd name="T6" fmla="*/ 1 w 186"/>
                    <a:gd name="T7" fmla="*/ 1 h 70"/>
                    <a:gd name="T8" fmla="*/ 1 w 186"/>
                    <a:gd name="T9" fmla="*/ 1 h 70"/>
                    <a:gd name="T10" fmla="*/ 1 w 186"/>
                    <a:gd name="T11" fmla="*/ 1 h 70"/>
                    <a:gd name="T12" fmla="*/ 1 w 186"/>
                    <a:gd name="T13" fmla="*/ 1 h 70"/>
                    <a:gd name="T14" fmla="*/ 1 w 186"/>
                    <a:gd name="T15" fmla="*/ 1 h 70"/>
                    <a:gd name="T16" fmla="*/ 1 w 186"/>
                    <a:gd name="T17" fmla="*/ 1 h 70"/>
                    <a:gd name="T18" fmla="*/ 1 w 186"/>
                    <a:gd name="T19" fmla="*/ 1 h 70"/>
                    <a:gd name="T20" fmla="*/ 1 w 186"/>
                    <a:gd name="T21" fmla="*/ 1 h 70"/>
                    <a:gd name="T22" fmla="*/ 1 w 186"/>
                    <a:gd name="T23" fmla="*/ 1 h 70"/>
                    <a:gd name="T24" fmla="*/ 1 w 186"/>
                    <a:gd name="T25" fmla="*/ 1 h 70"/>
                    <a:gd name="T26" fmla="*/ 1 w 186"/>
                    <a:gd name="T27" fmla="*/ 1 h 70"/>
                    <a:gd name="T28" fmla="*/ 1 w 186"/>
                    <a:gd name="T29" fmla="*/ 1 h 70"/>
                    <a:gd name="T30" fmla="*/ 1 w 186"/>
                    <a:gd name="T31" fmla="*/ 1 h 70"/>
                    <a:gd name="T32" fmla="*/ 1 w 186"/>
                    <a:gd name="T33" fmla="*/ 1 h 70"/>
                    <a:gd name="T34" fmla="*/ 1 w 186"/>
                    <a:gd name="T35" fmla="*/ 1 h 70"/>
                    <a:gd name="T36" fmla="*/ 1 w 186"/>
                    <a:gd name="T37" fmla="*/ 1 h 70"/>
                    <a:gd name="T38" fmla="*/ 1 w 186"/>
                    <a:gd name="T39" fmla="*/ 1 h 70"/>
                    <a:gd name="T40" fmla="*/ 1 w 186"/>
                    <a:gd name="T41" fmla="*/ 1 h 70"/>
                    <a:gd name="T42" fmla="*/ 1 w 186"/>
                    <a:gd name="T43" fmla="*/ 1 h 70"/>
                    <a:gd name="T44" fmla="*/ 1 w 186"/>
                    <a:gd name="T45" fmla="*/ 1 h 70"/>
                    <a:gd name="T46" fmla="*/ 1 w 186"/>
                    <a:gd name="T47" fmla="*/ 1 h 70"/>
                    <a:gd name="T48" fmla="*/ 1 w 186"/>
                    <a:gd name="T49" fmla="*/ 1 h 70"/>
                    <a:gd name="T50" fmla="*/ 1 w 186"/>
                    <a:gd name="T51" fmla="*/ 1 h 70"/>
                    <a:gd name="T52" fmla="*/ 0 w 186"/>
                    <a:gd name="T53" fmla="*/ 1 h 70"/>
                    <a:gd name="T54" fmla="*/ 0 w 186"/>
                    <a:gd name="T55" fmla="*/ 1 h 70"/>
                    <a:gd name="T56" fmla="*/ 1 w 186"/>
                    <a:gd name="T57" fmla="*/ 1 h 70"/>
                    <a:gd name="T58" fmla="*/ 1 w 186"/>
                    <a:gd name="T59" fmla="*/ 1 h 70"/>
                    <a:gd name="T60" fmla="*/ 1 w 186"/>
                    <a:gd name="T61" fmla="*/ 1 h 70"/>
                    <a:gd name="T62" fmla="*/ 1 w 186"/>
                    <a:gd name="T63" fmla="*/ 1 h 70"/>
                    <a:gd name="T64" fmla="*/ 1 w 186"/>
                    <a:gd name="T65" fmla="*/ 1 h 70"/>
                    <a:gd name="T66" fmla="*/ 1 w 186"/>
                    <a:gd name="T67" fmla="*/ 0 h 70"/>
                    <a:gd name="T68" fmla="*/ 1 w 186"/>
                    <a:gd name="T69" fmla="*/ 1 h 70"/>
                    <a:gd name="T70" fmla="*/ 1 w 186"/>
                    <a:gd name="T71" fmla="*/ 1 h 70"/>
                    <a:gd name="T72" fmla="*/ 1 w 186"/>
                    <a:gd name="T73" fmla="*/ 1 h 70"/>
                    <a:gd name="T74" fmla="*/ 1 w 186"/>
                    <a:gd name="T75" fmla="*/ 1 h 70"/>
                    <a:gd name="T76" fmla="*/ 1 w 186"/>
                    <a:gd name="T77" fmla="*/ 1 h 70"/>
                    <a:gd name="T78" fmla="*/ 1 w 186"/>
                    <a:gd name="T79" fmla="*/ 1 h 70"/>
                    <a:gd name="T80" fmla="*/ 1 w 186"/>
                    <a:gd name="T81" fmla="*/ 1 h 70"/>
                    <a:gd name="T82" fmla="*/ 1 w 186"/>
                    <a:gd name="T83" fmla="*/ 1 h 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70"/>
                    <a:gd name="T128" fmla="*/ 186 w 186"/>
                    <a:gd name="T129" fmla="*/ 70 h 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70">
                      <a:moveTo>
                        <a:pt x="160" y="38"/>
                      </a:moveTo>
                      <a:lnTo>
                        <a:pt x="173" y="36"/>
                      </a:lnTo>
                      <a:lnTo>
                        <a:pt x="183" y="40"/>
                      </a:lnTo>
                      <a:lnTo>
                        <a:pt x="186" y="44"/>
                      </a:lnTo>
                      <a:lnTo>
                        <a:pt x="186" y="49"/>
                      </a:lnTo>
                      <a:lnTo>
                        <a:pt x="183" y="55"/>
                      </a:lnTo>
                      <a:lnTo>
                        <a:pt x="175" y="61"/>
                      </a:lnTo>
                      <a:lnTo>
                        <a:pt x="167" y="65"/>
                      </a:lnTo>
                      <a:lnTo>
                        <a:pt x="160" y="70"/>
                      </a:lnTo>
                      <a:lnTo>
                        <a:pt x="154" y="70"/>
                      </a:lnTo>
                      <a:lnTo>
                        <a:pt x="146" y="70"/>
                      </a:lnTo>
                      <a:lnTo>
                        <a:pt x="139" y="70"/>
                      </a:lnTo>
                      <a:lnTo>
                        <a:pt x="131" y="70"/>
                      </a:lnTo>
                      <a:lnTo>
                        <a:pt x="120" y="68"/>
                      </a:lnTo>
                      <a:lnTo>
                        <a:pt x="110" y="67"/>
                      </a:lnTo>
                      <a:lnTo>
                        <a:pt x="99" y="65"/>
                      </a:lnTo>
                      <a:lnTo>
                        <a:pt x="89" y="63"/>
                      </a:lnTo>
                      <a:lnTo>
                        <a:pt x="78" y="61"/>
                      </a:lnTo>
                      <a:lnTo>
                        <a:pt x="67" y="57"/>
                      </a:lnTo>
                      <a:lnTo>
                        <a:pt x="55" y="55"/>
                      </a:lnTo>
                      <a:lnTo>
                        <a:pt x="46" y="53"/>
                      </a:lnTo>
                      <a:lnTo>
                        <a:pt x="36" y="49"/>
                      </a:lnTo>
                      <a:lnTo>
                        <a:pt x="28" y="48"/>
                      </a:lnTo>
                      <a:lnTo>
                        <a:pt x="21" y="48"/>
                      </a:lnTo>
                      <a:lnTo>
                        <a:pt x="15" y="48"/>
                      </a:lnTo>
                      <a:lnTo>
                        <a:pt x="4" y="40"/>
                      </a:lnTo>
                      <a:lnTo>
                        <a:pt x="0" y="36"/>
                      </a:lnTo>
                      <a:lnTo>
                        <a:pt x="0" y="29"/>
                      </a:lnTo>
                      <a:lnTo>
                        <a:pt x="8" y="21"/>
                      </a:lnTo>
                      <a:lnTo>
                        <a:pt x="13" y="13"/>
                      </a:lnTo>
                      <a:lnTo>
                        <a:pt x="23" y="8"/>
                      </a:lnTo>
                      <a:lnTo>
                        <a:pt x="30" y="4"/>
                      </a:lnTo>
                      <a:lnTo>
                        <a:pt x="38" y="2"/>
                      </a:lnTo>
                      <a:lnTo>
                        <a:pt x="53" y="0"/>
                      </a:lnTo>
                      <a:lnTo>
                        <a:pt x="68" y="4"/>
                      </a:lnTo>
                      <a:lnTo>
                        <a:pt x="84" y="8"/>
                      </a:lnTo>
                      <a:lnTo>
                        <a:pt x="101" y="17"/>
                      </a:lnTo>
                      <a:lnTo>
                        <a:pt x="116" y="23"/>
                      </a:lnTo>
                      <a:lnTo>
                        <a:pt x="131" y="30"/>
                      </a:lnTo>
                      <a:lnTo>
                        <a:pt x="144" y="34"/>
                      </a:lnTo>
                      <a:lnTo>
                        <a:pt x="160" y="38"/>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2" name="Freeform 66"/>
                <p:cNvSpPr>
                  <a:spLocks/>
                </p:cNvSpPr>
                <p:nvPr/>
              </p:nvSpPr>
              <p:spPr bwMode="auto">
                <a:xfrm>
                  <a:off x="3231" y="2887"/>
                  <a:ext cx="49" cy="44"/>
                </a:xfrm>
                <a:custGeom>
                  <a:avLst/>
                  <a:gdLst>
                    <a:gd name="T0" fmla="*/ 0 w 99"/>
                    <a:gd name="T1" fmla="*/ 1 h 87"/>
                    <a:gd name="T2" fmla="*/ 0 w 99"/>
                    <a:gd name="T3" fmla="*/ 1 h 87"/>
                    <a:gd name="T4" fmla="*/ 0 w 99"/>
                    <a:gd name="T5" fmla="*/ 1 h 87"/>
                    <a:gd name="T6" fmla="*/ 0 w 99"/>
                    <a:gd name="T7" fmla="*/ 0 h 87"/>
                    <a:gd name="T8" fmla="*/ 0 w 99"/>
                    <a:gd name="T9" fmla="*/ 1 h 87"/>
                    <a:gd name="T10" fmla="*/ 0 w 99"/>
                    <a:gd name="T11" fmla="*/ 1 h 87"/>
                    <a:gd name="T12" fmla="*/ 0 w 99"/>
                    <a:gd name="T13" fmla="*/ 1 h 87"/>
                    <a:gd name="T14" fmla="*/ 0 w 99"/>
                    <a:gd name="T15" fmla="*/ 1 h 87"/>
                    <a:gd name="T16" fmla="*/ 0 w 99"/>
                    <a:gd name="T17" fmla="*/ 1 h 87"/>
                    <a:gd name="T18" fmla="*/ 0 w 99"/>
                    <a:gd name="T19" fmla="*/ 1 h 87"/>
                    <a:gd name="T20" fmla="*/ 0 w 99"/>
                    <a:gd name="T21" fmla="*/ 1 h 87"/>
                    <a:gd name="T22" fmla="*/ 0 w 99"/>
                    <a:gd name="T23" fmla="*/ 1 h 87"/>
                    <a:gd name="T24" fmla="*/ 0 w 99"/>
                    <a:gd name="T25" fmla="*/ 1 h 87"/>
                    <a:gd name="T26" fmla="*/ 0 w 99"/>
                    <a:gd name="T27" fmla="*/ 1 h 87"/>
                    <a:gd name="T28" fmla="*/ 0 w 99"/>
                    <a:gd name="T29" fmla="*/ 1 h 87"/>
                    <a:gd name="T30" fmla="*/ 0 w 99"/>
                    <a:gd name="T31" fmla="*/ 1 h 87"/>
                    <a:gd name="T32" fmla="*/ 0 w 99"/>
                    <a:gd name="T33" fmla="*/ 1 h 87"/>
                    <a:gd name="T34" fmla="*/ 0 w 99"/>
                    <a:gd name="T35" fmla="*/ 1 h 87"/>
                    <a:gd name="T36" fmla="*/ 0 w 99"/>
                    <a:gd name="T37" fmla="*/ 1 h 87"/>
                    <a:gd name="T38" fmla="*/ 0 w 99"/>
                    <a:gd name="T39" fmla="*/ 1 h 87"/>
                    <a:gd name="T40" fmla="*/ 0 w 99"/>
                    <a:gd name="T41" fmla="*/ 1 h 87"/>
                    <a:gd name="T42" fmla="*/ 0 w 99"/>
                    <a:gd name="T43" fmla="*/ 1 h 87"/>
                    <a:gd name="T44" fmla="*/ 0 w 99"/>
                    <a:gd name="T45" fmla="*/ 1 h 87"/>
                    <a:gd name="T46" fmla="*/ 0 w 99"/>
                    <a:gd name="T47" fmla="*/ 1 h 87"/>
                    <a:gd name="T48" fmla="*/ 0 w 99"/>
                    <a:gd name="T49" fmla="*/ 1 h 87"/>
                    <a:gd name="T50" fmla="*/ 0 w 99"/>
                    <a:gd name="T51" fmla="*/ 1 h 87"/>
                    <a:gd name="T52" fmla="*/ 0 w 99"/>
                    <a:gd name="T53" fmla="*/ 1 h 87"/>
                    <a:gd name="T54" fmla="*/ 0 w 99"/>
                    <a:gd name="T55" fmla="*/ 1 h 87"/>
                    <a:gd name="T56" fmla="*/ 0 w 99"/>
                    <a:gd name="T57" fmla="*/ 1 h 87"/>
                    <a:gd name="T58" fmla="*/ 0 w 99"/>
                    <a:gd name="T59" fmla="*/ 1 h 87"/>
                    <a:gd name="T60" fmla="*/ 0 w 99"/>
                    <a:gd name="T61" fmla="*/ 1 h 87"/>
                    <a:gd name="T62" fmla="*/ 0 w 99"/>
                    <a:gd name="T63" fmla="*/ 1 h 87"/>
                    <a:gd name="T64" fmla="*/ 0 w 99"/>
                    <a:gd name="T65" fmla="*/ 1 h 87"/>
                    <a:gd name="T66" fmla="*/ 0 w 99"/>
                    <a:gd name="T67" fmla="*/ 1 h 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
                    <a:gd name="T103" fmla="*/ 0 h 87"/>
                    <a:gd name="T104" fmla="*/ 99 w 99"/>
                    <a:gd name="T105" fmla="*/ 87 h 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 h="87">
                      <a:moveTo>
                        <a:pt x="42" y="8"/>
                      </a:moveTo>
                      <a:lnTo>
                        <a:pt x="49" y="4"/>
                      </a:lnTo>
                      <a:lnTo>
                        <a:pt x="59" y="2"/>
                      </a:lnTo>
                      <a:lnTo>
                        <a:pt x="64" y="0"/>
                      </a:lnTo>
                      <a:lnTo>
                        <a:pt x="72" y="2"/>
                      </a:lnTo>
                      <a:lnTo>
                        <a:pt x="83" y="6"/>
                      </a:lnTo>
                      <a:lnTo>
                        <a:pt x="91" y="15"/>
                      </a:lnTo>
                      <a:lnTo>
                        <a:pt x="95" y="25"/>
                      </a:lnTo>
                      <a:lnTo>
                        <a:pt x="99" y="36"/>
                      </a:lnTo>
                      <a:lnTo>
                        <a:pt x="99" y="49"/>
                      </a:lnTo>
                      <a:lnTo>
                        <a:pt x="99" y="61"/>
                      </a:lnTo>
                      <a:lnTo>
                        <a:pt x="93" y="70"/>
                      </a:lnTo>
                      <a:lnTo>
                        <a:pt x="91" y="78"/>
                      </a:lnTo>
                      <a:lnTo>
                        <a:pt x="85" y="85"/>
                      </a:lnTo>
                      <a:lnTo>
                        <a:pt x="83" y="87"/>
                      </a:lnTo>
                      <a:lnTo>
                        <a:pt x="78" y="85"/>
                      </a:lnTo>
                      <a:lnTo>
                        <a:pt x="74" y="78"/>
                      </a:lnTo>
                      <a:lnTo>
                        <a:pt x="70" y="72"/>
                      </a:lnTo>
                      <a:lnTo>
                        <a:pt x="70" y="65"/>
                      </a:lnTo>
                      <a:lnTo>
                        <a:pt x="70" y="57"/>
                      </a:lnTo>
                      <a:lnTo>
                        <a:pt x="70" y="47"/>
                      </a:lnTo>
                      <a:lnTo>
                        <a:pt x="59" y="42"/>
                      </a:lnTo>
                      <a:lnTo>
                        <a:pt x="49" y="42"/>
                      </a:lnTo>
                      <a:lnTo>
                        <a:pt x="40" y="38"/>
                      </a:lnTo>
                      <a:lnTo>
                        <a:pt x="32" y="38"/>
                      </a:lnTo>
                      <a:lnTo>
                        <a:pt x="19" y="42"/>
                      </a:lnTo>
                      <a:lnTo>
                        <a:pt x="7" y="38"/>
                      </a:lnTo>
                      <a:lnTo>
                        <a:pt x="0" y="27"/>
                      </a:lnTo>
                      <a:lnTo>
                        <a:pt x="4" y="13"/>
                      </a:lnTo>
                      <a:lnTo>
                        <a:pt x="9" y="6"/>
                      </a:lnTo>
                      <a:lnTo>
                        <a:pt x="19" y="4"/>
                      </a:lnTo>
                      <a:lnTo>
                        <a:pt x="30" y="4"/>
                      </a:lnTo>
                      <a:lnTo>
                        <a:pt x="42" y="8"/>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3" name="Freeform 67"/>
                <p:cNvSpPr>
                  <a:spLocks/>
                </p:cNvSpPr>
                <p:nvPr/>
              </p:nvSpPr>
              <p:spPr bwMode="auto">
                <a:xfrm>
                  <a:off x="3074" y="2906"/>
                  <a:ext cx="47" cy="28"/>
                </a:xfrm>
                <a:custGeom>
                  <a:avLst/>
                  <a:gdLst>
                    <a:gd name="T0" fmla="*/ 1 w 93"/>
                    <a:gd name="T1" fmla="*/ 1 h 55"/>
                    <a:gd name="T2" fmla="*/ 1 w 93"/>
                    <a:gd name="T3" fmla="*/ 1 h 55"/>
                    <a:gd name="T4" fmla="*/ 1 w 93"/>
                    <a:gd name="T5" fmla="*/ 1 h 55"/>
                    <a:gd name="T6" fmla="*/ 1 w 93"/>
                    <a:gd name="T7" fmla="*/ 0 h 55"/>
                    <a:gd name="T8" fmla="*/ 1 w 93"/>
                    <a:gd name="T9" fmla="*/ 0 h 55"/>
                    <a:gd name="T10" fmla="*/ 1 w 93"/>
                    <a:gd name="T11" fmla="*/ 1 h 55"/>
                    <a:gd name="T12" fmla="*/ 1 w 93"/>
                    <a:gd name="T13" fmla="*/ 1 h 55"/>
                    <a:gd name="T14" fmla="*/ 1 w 93"/>
                    <a:gd name="T15" fmla="*/ 1 h 55"/>
                    <a:gd name="T16" fmla="*/ 1 w 93"/>
                    <a:gd name="T17" fmla="*/ 1 h 55"/>
                    <a:gd name="T18" fmla="*/ 1 w 93"/>
                    <a:gd name="T19" fmla="*/ 1 h 55"/>
                    <a:gd name="T20" fmla="*/ 1 w 93"/>
                    <a:gd name="T21" fmla="*/ 1 h 55"/>
                    <a:gd name="T22" fmla="*/ 1 w 93"/>
                    <a:gd name="T23" fmla="*/ 1 h 55"/>
                    <a:gd name="T24" fmla="*/ 1 w 93"/>
                    <a:gd name="T25" fmla="*/ 1 h 55"/>
                    <a:gd name="T26" fmla="*/ 1 w 93"/>
                    <a:gd name="T27" fmla="*/ 1 h 55"/>
                    <a:gd name="T28" fmla="*/ 1 w 93"/>
                    <a:gd name="T29" fmla="*/ 1 h 55"/>
                    <a:gd name="T30" fmla="*/ 1 w 93"/>
                    <a:gd name="T31" fmla="*/ 1 h 55"/>
                    <a:gd name="T32" fmla="*/ 1 w 93"/>
                    <a:gd name="T33" fmla="*/ 1 h 55"/>
                    <a:gd name="T34" fmla="*/ 1 w 93"/>
                    <a:gd name="T35" fmla="*/ 1 h 55"/>
                    <a:gd name="T36" fmla="*/ 0 w 93"/>
                    <a:gd name="T37" fmla="*/ 1 h 55"/>
                    <a:gd name="T38" fmla="*/ 1 w 93"/>
                    <a:gd name="T39" fmla="*/ 1 h 55"/>
                    <a:gd name="T40" fmla="*/ 1 w 93"/>
                    <a:gd name="T41" fmla="*/ 1 h 55"/>
                    <a:gd name="T42" fmla="*/ 1 w 93"/>
                    <a:gd name="T43" fmla="*/ 1 h 55"/>
                    <a:gd name="T44" fmla="*/ 1 w 93"/>
                    <a:gd name="T45" fmla="*/ 1 h 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
                    <a:gd name="T70" fmla="*/ 0 h 55"/>
                    <a:gd name="T71" fmla="*/ 93 w 93"/>
                    <a:gd name="T72" fmla="*/ 55 h 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 h="55">
                      <a:moveTo>
                        <a:pt x="15" y="4"/>
                      </a:moveTo>
                      <a:lnTo>
                        <a:pt x="30" y="4"/>
                      </a:lnTo>
                      <a:lnTo>
                        <a:pt x="46" y="2"/>
                      </a:lnTo>
                      <a:lnTo>
                        <a:pt x="61" y="0"/>
                      </a:lnTo>
                      <a:lnTo>
                        <a:pt x="78" y="0"/>
                      </a:lnTo>
                      <a:lnTo>
                        <a:pt x="93" y="15"/>
                      </a:lnTo>
                      <a:lnTo>
                        <a:pt x="89" y="23"/>
                      </a:lnTo>
                      <a:lnTo>
                        <a:pt x="86" y="32"/>
                      </a:lnTo>
                      <a:lnTo>
                        <a:pt x="78" y="40"/>
                      </a:lnTo>
                      <a:lnTo>
                        <a:pt x="70" y="46"/>
                      </a:lnTo>
                      <a:lnTo>
                        <a:pt x="61" y="47"/>
                      </a:lnTo>
                      <a:lnTo>
                        <a:pt x="51" y="51"/>
                      </a:lnTo>
                      <a:lnTo>
                        <a:pt x="42" y="53"/>
                      </a:lnTo>
                      <a:lnTo>
                        <a:pt x="34" y="55"/>
                      </a:lnTo>
                      <a:lnTo>
                        <a:pt x="23" y="51"/>
                      </a:lnTo>
                      <a:lnTo>
                        <a:pt x="15" y="47"/>
                      </a:lnTo>
                      <a:lnTo>
                        <a:pt x="8" y="44"/>
                      </a:lnTo>
                      <a:lnTo>
                        <a:pt x="4" y="40"/>
                      </a:lnTo>
                      <a:lnTo>
                        <a:pt x="0" y="32"/>
                      </a:lnTo>
                      <a:lnTo>
                        <a:pt x="2" y="25"/>
                      </a:lnTo>
                      <a:lnTo>
                        <a:pt x="6" y="13"/>
                      </a:lnTo>
                      <a:lnTo>
                        <a:pt x="15" y="4"/>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4" name="Freeform 68"/>
                <p:cNvSpPr>
                  <a:spLocks/>
                </p:cNvSpPr>
                <p:nvPr/>
              </p:nvSpPr>
              <p:spPr bwMode="auto">
                <a:xfrm>
                  <a:off x="3117" y="3024"/>
                  <a:ext cx="61" cy="36"/>
                </a:xfrm>
                <a:custGeom>
                  <a:avLst/>
                  <a:gdLst>
                    <a:gd name="T0" fmla="*/ 1 w 121"/>
                    <a:gd name="T1" fmla="*/ 1 h 72"/>
                    <a:gd name="T2" fmla="*/ 1 w 121"/>
                    <a:gd name="T3" fmla="*/ 1 h 72"/>
                    <a:gd name="T4" fmla="*/ 1 w 121"/>
                    <a:gd name="T5" fmla="*/ 1 h 72"/>
                    <a:gd name="T6" fmla="*/ 1 w 121"/>
                    <a:gd name="T7" fmla="*/ 1 h 72"/>
                    <a:gd name="T8" fmla="*/ 1 w 121"/>
                    <a:gd name="T9" fmla="*/ 1 h 72"/>
                    <a:gd name="T10" fmla="*/ 1 w 121"/>
                    <a:gd name="T11" fmla="*/ 1 h 72"/>
                    <a:gd name="T12" fmla="*/ 0 w 121"/>
                    <a:gd name="T13" fmla="*/ 1 h 72"/>
                    <a:gd name="T14" fmla="*/ 1 w 121"/>
                    <a:gd name="T15" fmla="*/ 1 h 72"/>
                    <a:gd name="T16" fmla="*/ 1 w 121"/>
                    <a:gd name="T17" fmla="*/ 1 h 72"/>
                    <a:gd name="T18" fmla="*/ 1 w 121"/>
                    <a:gd name="T19" fmla="*/ 1 h 72"/>
                    <a:gd name="T20" fmla="*/ 1 w 121"/>
                    <a:gd name="T21" fmla="*/ 1 h 72"/>
                    <a:gd name="T22" fmla="*/ 1 w 121"/>
                    <a:gd name="T23" fmla="*/ 1 h 72"/>
                    <a:gd name="T24" fmla="*/ 1 w 121"/>
                    <a:gd name="T25" fmla="*/ 1 h 72"/>
                    <a:gd name="T26" fmla="*/ 1 w 121"/>
                    <a:gd name="T27" fmla="*/ 1 h 72"/>
                    <a:gd name="T28" fmla="*/ 1 w 121"/>
                    <a:gd name="T29" fmla="*/ 1 h 72"/>
                    <a:gd name="T30" fmla="*/ 1 w 121"/>
                    <a:gd name="T31" fmla="*/ 0 h 72"/>
                    <a:gd name="T32" fmla="*/ 1 w 121"/>
                    <a:gd name="T33" fmla="*/ 0 h 72"/>
                    <a:gd name="T34" fmla="*/ 1 w 121"/>
                    <a:gd name="T35" fmla="*/ 1 h 72"/>
                    <a:gd name="T36" fmla="*/ 1 w 121"/>
                    <a:gd name="T37" fmla="*/ 1 h 72"/>
                    <a:gd name="T38" fmla="*/ 1 w 121"/>
                    <a:gd name="T39" fmla="*/ 1 h 72"/>
                    <a:gd name="T40" fmla="*/ 1 w 121"/>
                    <a:gd name="T41" fmla="*/ 1 h 72"/>
                    <a:gd name="T42" fmla="*/ 1 w 121"/>
                    <a:gd name="T43" fmla="*/ 1 h 72"/>
                    <a:gd name="T44" fmla="*/ 1 w 121"/>
                    <a:gd name="T45" fmla="*/ 1 h 72"/>
                    <a:gd name="T46" fmla="*/ 1 w 121"/>
                    <a:gd name="T47" fmla="*/ 1 h 72"/>
                    <a:gd name="T48" fmla="*/ 1 w 121"/>
                    <a:gd name="T49" fmla="*/ 1 h 72"/>
                    <a:gd name="T50" fmla="*/ 1 w 121"/>
                    <a:gd name="T51" fmla="*/ 1 h 72"/>
                    <a:gd name="T52" fmla="*/ 1 w 121"/>
                    <a:gd name="T53" fmla="*/ 1 h 72"/>
                    <a:gd name="T54" fmla="*/ 1 w 121"/>
                    <a:gd name="T55" fmla="*/ 1 h 72"/>
                    <a:gd name="T56" fmla="*/ 1 w 121"/>
                    <a:gd name="T57" fmla="*/ 1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1"/>
                    <a:gd name="T88" fmla="*/ 0 h 72"/>
                    <a:gd name="T89" fmla="*/ 121 w 121"/>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1" h="72">
                      <a:moveTo>
                        <a:pt x="51" y="64"/>
                      </a:moveTo>
                      <a:lnTo>
                        <a:pt x="36" y="62"/>
                      </a:lnTo>
                      <a:lnTo>
                        <a:pt x="24" y="68"/>
                      </a:lnTo>
                      <a:lnTo>
                        <a:pt x="15" y="72"/>
                      </a:lnTo>
                      <a:lnTo>
                        <a:pt x="7" y="70"/>
                      </a:lnTo>
                      <a:lnTo>
                        <a:pt x="5" y="68"/>
                      </a:lnTo>
                      <a:lnTo>
                        <a:pt x="0" y="57"/>
                      </a:lnTo>
                      <a:lnTo>
                        <a:pt x="7" y="47"/>
                      </a:lnTo>
                      <a:lnTo>
                        <a:pt x="17" y="38"/>
                      </a:lnTo>
                      <a:lnTo>
                        <a:pt x="28" y="30"/>
                      </a:lnTo>
                      <a:lnTo>
                        <a:pt x="38" y="22"/>
                      </a:lnTo>
                      <a:lnTo>
                        <a:pt x="51" y="17"/>
                      </a:lnTo>
                      <a:lnTo>
                        <a:pt x="62" y="11"/>
                      </a:lnTo>
                      <a:lnTo>
                        <a:pt x="76" y="7"/>
                      </a:lnTo>
                      <a:lnTo>
                        <a:pt x="87" y="3"/>
                      </a:lnTo>
                      <a:lnTo>
                        <a:pt x="100" y="0"/>
                      </a:lnTo>
                      <a:lnTo>
                        <a:pt x="112" y="0"/>
                      </a:lnTo>
                      <a:lnTo>
                        <a:pt x="119" y="3"/>
                      </a:lnTo>
                      <a:lnTo>
                        <a:pt x="121" y="9"/>
                      </a:lnTo>
                      <a:lnTo>
                        <a:pt x="117" y="22"/>
                      </a:lnTo>
                      <a:lnTo>
                        <a:pt x="110" y="30"/>
                      </a:lnTo>
                      <a:lnTo>
                        <a:pt x="104" y="38"/>
                      </a:lnTo>
                      <a:lnTo>
                        <a:pt x="95" y="43"/>
                      </a:lnTo>
                      <a:lnTo>
                        <a:pt x="87" y="49"/>
                      </a:lnTo>
                      <a:lnTo>
                        <a:pt x="79" y="53"/>
                      </a:lnTo>
                      <a:lnTo>
                        <a:pt x="70" y="57"/>
                      </a:lnTo>
                      <a:lnTo>
                        <a:pt x="60" y="60"/>
                      </a:lnTo>
                      <a:lnTo>
                        <a:pt x="51" y="64"/>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5" name="Freeform 69"/>
                <p:cNvSpPr>
                  <a:spLocks/>
                </p:cNvSpPr>
                <p:nvPr/>
              </p:nvSpPr>
              <p:spPr bwMode="auto">
                <a:xfrm>
                  <a:off x="3193" y="2997"/>
                  <a:ext cx="91" cy="27"/>
                </a:xfrm>
                <a:custGeom>
                  <a:avLst/>
                  <a:gdLst>
                    <a:gd name="T0" fmla="*/ 1 w 182"/>
                    <a:gd name="T1" fmla="*/ 0 h 55"/>
                    <a:gd name="T2" fmla="*/ 1 w 182"/>
                    <a:gd name="T3" fmla="*/ 0 h 55"/>
                    <a:gd name="T4" fmla="*/ 1 w 182"/>
                    <a:gd name="T5" fmla="*/ 0 h 55"/>
                    <a:gd name="T6" fmla="*/ 1 w 182"/>
                    <a:gd name="T7" fmla="*/ 0 h 55"/>
                    <a:gd name="T8" fmla="*/ 1 w 182"/>
                    <a:gd name="T9" fmla="*/ 0 h 55"/>
                    <a:gd name="T10" fmla="*/ 1 w 182"/>
                    <a:gd name="T11" fmla="*/ 0 h 55"/>
                    <a:gd name="T12" fmla="*/ 1 w 182"/>
                    <a:gd name="T13" fmla="*/ 0 h 55"/>
                    <a:gd name="T14" fmla="*/ 1 w 182"/>
                    <a:gd name="T15" fmla="*/ 0 h 55"/>
                    <a:gd name="T16" fmla="*/ 1 w 182"/>
                    <a:gd name="T17" fmla="*/ 0 h 55"/>
                    <a:gd name="T18" fmla="*/ 1 w 182"/>
                    <a:gd name="T19" fmla="*/ 0 h 55"/>
                    <a:gd name="T20" fmla="*/ 1 w 182"/>
                    <a:gd name="T21" fmla="*/ 0 h 55"/>
                    <a:gd name="T22" fmla="*/ 1 w 182"/>
                    <a:gd name="T23" fmla="*/ 0 h 55"/>
                    <a:gd name="T24" fmla="*/ 1 w 182"/>
                    <a:gd name="T25" fmla="*/ 0 h 55"/>
                    <a:gd name="T26" fmla="*/ 1 w 182"/>
                    <a:gd name="T27" fmla="*/ 0 h 55"/>
                    <a:gd name="T28" fmla="*/ 1 w 182"/>
                    <a:gd name="T29" fmla="*/ 0 h 55"/>
                    <a:gd name="T30" fmla="*/ 1 w 182"/>
                    <a:gd name="T31" fmla="*/ 0 h 55"/>
                    <a:gd name="T32" fmla="*/ 1 w 182"/>
                    <a:gd name="T33" fmla="*/ 0 h 55"/>
                    <a:gd name="T34" fmla="*/ 1 w 182"/>
                    <a:gd name="T35" fmla="*/ 0 h 55"/>
                    <a:gd name="T36" fmla="*/ 1 w 182"/>
                    <a:gd name="T37" fmla="*/ 0 h 55"/>
                    <a:gd name="T38" fmla="*/ 1 w 182"/>
                    <a:gd name="T39" fmla="*/ 0 h 55"/>
                    <a:gd name="T40" fmla="*/ 1 w 182"/>
                    <a:gd name="T41" fmla="*/ 0 h 55"/>
                    <a:gd name="T42" fmla="*/ 1 w 182"/>
                    <a:gd name="T43" fmla="*/ 0 h 55"/>
                    <a:gd name="T44" fmla="*/ 1 w 182"/>
                    <a:gd name="T45" fmla="*/ 0 h 55"/>
                    <a:gd name="T46" fmla="*/ 1 w 182"/>
                    <a:gd name="T47" fmla="*/ 0 h 55"/>
                    <a:gd name="T48" fmla="*/ 1 w 182"/>
                    <a:gd name="T49" fmla="*/ 0 h 55"/>
                    <a:gd name="T50" fmla="*/ 1 w 182"/>
                    <a:gd name="T51" fmla="*/ 0 h 55"/>
                    <a:gd name="T52" fmla="*/ 1 w 182"/>
                    <a:gd name="T53" fmla="*/ 0 h 55"/>
                    <a:gd name="T54" fmla="*/ 1 w 182"/>
                    <a:gd name="T55" fmla="*/ 0 h 55"/>
                    <a:gd name="T56" fmla="*/ 1 w 182"/>
                    <a:gd name="T57" fmla="*/ 0 h 55"/>
                    <a:gd name="T58" fmla="*/ 1 w 182"/>
                    <a:gd name="T59" fmla="*/ 0 h 55"/>
                    <a:gd name="T60" fmla="*/ 1 w 182"/>
                    <a:gd name="T61" fmla="*/ 0 h 55"/>
                    <a:gd name="T62" fmla="*/ 1 w 182"/>
                    <a:gd name="T63" fmla="*/ 0 h 55"/>
                    <a:gd name="T64" fmla="*/ 1 w 182"/>
                    <a:gd name="T65" fmla="*/ 0 h 55"/>
                    <a:gd name="T66" fmla="*/ 1 w 182"/>
                    <a:gd name="T67" fmla="*/ 0 h 55"/>
                    <a:gd name="T68" fmla="*/ 1 w 182"/>
                    <a:gd name="T69" fmla="*/ 0 h 55"/>
                    <a:gd name="T70" fmla="*/ 1 w 182"/>
                    <a:gd name="T71" fmla="*/ 0 h 55"/>
                    <a:gd name="T72" fmla="*/ 1 w 182"/>
                    <a:gd name="T73" fmla="*/ 0 h 55"/>
                    <a:gd name="T74" fmla="*/ 0 w 182"/>
                    <a:gd name="T75" fmla="*/ 0 h 55"/>
                    <a:gd name="T76" fmla="*/ 1 w 182"/>
                    <a:gd name="T77" fmla="*/ 0 h 55"/>
                    <a:gd name="T78" fmla="*/ 1 w 182"/>
                    <a:gd name="T79" fmla="*/ 0 h 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2"/>
                    <a:gd name="T121" fmla="*/ 0 h 55"/>
                    <a:gd name="T122" fmla="*/ 182 w 182"/>
                    <a:gd name="T123" fmla="*/ 55 h 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2" h="55">
                      <a:moveTo>
                        <a:pt x="11" y="28"/>
                      </a:moveTo>
                      <a:lnTo>
                        <a:pt x="15" y="22"/>
                      </a:lnTo>
                      <a:lnTo>
                        <a:pt x="22" y="20"/>
                      </a:lnTo>
                      <a:lnTo>
                        <a:pt x="32" y="17"/>
                      </a:lnTo>
                      <a:lnTo>
                        <a:pt x="43" y="15"/>
                      </a:lnTo>
                      <a:lnTo>
                        <a:pt x="55" y="11"/>
                      </a:lnTo>
                      <a:lnTo>
                        <a:pt x="68" y="9"/>
                      </a:lnTo>
                      <a:lnTo>
                        <a:pt x="81" y="7"/>
                      </a:lnTo>
                      <a:lnTo>
                        <a:pt x="95" y="5"/>
                      </a:lnTo>
                      <a:lnTo>
                        <a:pt x="108" y="1"/>
                      </a:lnTo>
                      <a:lnTo>
                        <a:pt x="119" y="0"/>
                      </a:lnTo>
                      <a:lnTo>
                        <a:pt x="131" y="0"/>
                      </a:lnTo>
                      <a:lnTo>
                        <a:pt x="144" y="0"/>
                      </a:lnTo>
                      <a:lnTo>
                        <a:pt x="154" y="0"/>
                      </a:lnTo>
                      <a:lnTo>
                        <a:pt x="163" y="1"/>
                      </a:lnTo>
                      <a:lnTo>
                        <a:pt x="171" y="3"/>
                      </a:lnTo>
                      <a:lnTo>
                        <a:pt x="177" y="7"/>
                      </a:lnTo>
                      <a:lnTo>
                        <a:pt x="182" y="20"/>
                      </a:lnTo>
                      <a:lnTo>
                        <a:pt x="178" y="32"/>
                      </a:lnTo>
                      <a:lnTo>
                        <a:pt x="173" y="34"/>
                      </a:lnTo>
                      <a:lnTo>
                        <a:pt x="167" y="36"/>
                      </a:lnTo>
                      <a:lnTo>
                        <a:pt x="159" y="36"/>
                      </a:lnTo>
                      <a:lnTo>
                        <a:pt x="152" y="39"/>
                      </a:lnTo>
                      <a:lnTo>
                        <a:pt x="139" y="39"/>
                      </a:lnTo>
                      <a:lnTo>
                        <a:pt x="129" y="41"/>
                      </a:lnTo>
                      <a:lnTo>
                        <a:pt x="116" y="43"/>
                      </a:lnTo>
                      <a:lnTo>
                        <a:pt x="106" y="43"/>
                      </a:lnTo>
                      <a:lnTo>
                        <a:pt x="93" y="43"/>
                      </a:lnTo>
                      <a:lnTo>
                        <a:pt x="80" y="43"/>
                      </a:lnTo>
                      <a:lnTo>
                        <a:pt x="68" y="45"/>
                      </a:lnTo>
                      <a:lnTo>
                        <a:pt x="59" y="47"/>
                      </a:lnTo>
                      <a:lnTo>
                        <a:pt x="45" y="47"/>
                      </a:lnTo>
                      <a:lnTo>
                        <a:pt x="38" y="51"/>
                      </a:lnTo>
                      <a:lnTo>
                        <a:pt x="28" y="51"/>
                      </a:lnTo>
                      <a:lnTo>
                        <a:pt x="22" y="55"/>
                      </a:lnTo>
                      <a:lnTo>
                        <a:pt x="9" y="53"/>
                      </a:lnTo>
                      <a:lnTo>
                        <a:pt x="2" y="45"/>
                      </a:lnTo>
                      <a:lnTo>
                        <a:pt x="0" y="36"/>
                      </a:lnTo>
                      <a:lnTo>
                        <a:pt x="11" y="2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6" name="Freeform 70"/>
                <p:cNvSpPr>
                  <a:spLocks/>
                </p:cNvSpPr>
                <p:nvPr/>
              </p:nvSpPr>
              <p:spPr bwMode="auto">
                <a:xfrm>
                  <a:off x="3101" y="3015"/>
                  <a:ext cx="90" cy="36"/>
                </a:xfrm>
                <a:custGeom>
                  <a:avLst/>
                  <a:gdLst>
                    <a:gd name="T0" fmla="*/ 0 w 181"/>
                    <a:gd name="T1" fmla="*/ 1 h 72"/>
                    <a:gd name="T2" fmla="*/ 0 w 181"/>
                    <a:gd name="T3" fmla="*/ 1 h 72"/>
                    <a:gd name="T4" fmla="*/ 0 w 181"/>
                    <a:gd name="T5" fmla="*/ 1 h 72"/>
                    <a:gd name="T6" fmla="*/ 0 w 181"/>
                    <a:gd name="T7" fmla="*/ 1 h 72"/>
                    <a:gd name="T8" fmla="*/ 0 w 181"/>
                    <a:gd name="T9" fmla="*/ 1 h 72"/>
                    <a:gd name="T10" fmla="*/ 0 w 181"/>
                    <a:gd name="T11" fmla="*/ 1 h 72"/>
                    <a:gd name="T12" fmla="*/ 0 w 181"/>
                    <a:gd name="T13" fmla="*/ 1 h 72"/>
                    <a:gd name="T14" fmla="*/ 0 w 181"/>
                    <a:gd name="T15" fmla="*/ 1 h 72"/>
                    <a:gd name="T16" fmla="*/ 0 w 181"/>
                    <a:gd name="T17" fmla="*/ 1 h 72"/>
                    <a:gd name="T18" fmla="*/ 0 w 181"/>
                    <a:gd name="T19" fmla="*/ 1 h 72"/>
                    <a:gd name="T20" fmla="*/ 0 w 181"/>
                    <a:gd name="T21" fmla="*/ 1 h 72"/>
                    <a:gd name="T22" fmla="*/ 0 w 181"/>
                    <a:gd name="T23" fmla="*/ 1 h 72"/>
                    <a:gd name="T24" fmla="*/ 0 w 181"/>
                    <a:gd name="T25" fmla="*/ 0 h 72"/>
                    <a:gd name="T26" fmla="*/ 0 w 181"/>
                    <a:gd name="T27" fmla="*/ 0 h 72"/>
                    <a:gd name="T28" fmla="*/ 0 w 181"/>
                    <a:gd name="T29" fmla="*/ 0 h 72"/>
                    <a:gd name="T30" fmla="*/ 0 w 181"/>
                    <a:gd name="T31" fmla="*/ 0 h 72"/>
                    <a:gd name="T32" fmla="*/ 0 w 181"/>
                    <a:gd name="T33" fmla="*/ 0 h 72"/>
                    <a:gd name="T34" fmla="*/ 0 w 181"/>
                    <a:gd name="T35" fmla="*/ 1 h 72"/>
                    <a:gd name="T36" fmla="*/ 0 w 181"/>
                    <a:gd name="T37" fmla="*/ 1 h 72"/>
                    <a:gd name="T38" fmla="*/ 0 w 181"/>
                    <a:gd name="T39" fmla="*/ 1 h 72"/>
                    <a:gd name="T40" fmla="*/ 0 w 181"/>
                    <a:gd name="T41" fmla="*/ 1 h 72"/>
                    <a:gd name="T42" fmla="*/ 0 w 181"/>
                    <a:gd name="T43" fmla="*/ 1 h 72"/>
                    <a:gd name="T44" fmla="*/ 0 w 181"/>
                    <a:gd name="T45" fmla="*/ 1 h 72"/>
                    <a:gd name="T46" fmla="*/ 0 w 181"/>
                    <a:gd name="T47" fmla="*/ 1 h 72"/>
                    <a:gd name="T48" fmla="*/ 0 w 181"/>
                    <a:gd name="T49" fmla="*/ 1 h 72"/>
                    <a:gd name="T50" fmla="*/ 0 w 181"/>
                    <a:gd name="T51" fmla="*/ 1 h 72"/>
                    <a:gd name="T52" fmla="*/ 0 w 181"/>
                    <a:gd name="T53" fmla="*/ 1 h 72"/>
                    <a:gd name="T54" fmla="*/ 0 w 181"/>
                    <a:gd name="T55" fmla="*/ 1 h 72"/>
                    <a:gd name="T56" fmla="*/ 0 w 181"/>
                    <a:gd name="T57" fmla="*/ 1 h 72"/>
                    <a:gd name="T58" fmla="*/ 0 w 181"/>
                    <a:gd name="T59" fmla="*/ 1 h 72"/>
                    <a:gd name="T60" fmla="*/ 0 w 181"/>
                    <a:gd name="T61" fmla="*/ 1 h 72"/>
                    <a:gd name="T62" fmla="*/ 0 w 181"/>
                    <a:gd name="T63" fmla="*/ 1 h 72"/>
                    <a:gd name="T64" fmla="*/ 0 w 181"/>
                    <a:gd name="T65" fmla="*/ 1 h 72"/>
                    <a:gd name="T66" fmla="*/ 0 w 181"/>
                    <a:gd name="T67" fmla="*/ 1 h 72"/>
                    <a:gd name="T68" fmla="*/ 0 w 181"/>
                    <a:gd name="T69" fmla="*/ 1 h 72"/>
                    <a:gd name="T70" fmla="*/ 0 w 181"/>
                    <a:gd name="T71" fmla="*/ 1 h 72"/>
                    <a:gd name="T72" fmla="*/ 0 w 181"/>
                    <a:gd name="T73" fmla="*/ 1 h 72"/>
                    <a:gd name="T74" fmla="*/ 0 w 181"/>
                    <a:gd name="T75" fmla="*/ 1 h 72"/>
                    <a:gd name="T76" fmla="*/ 0 w 181"/>
                    <a:gd name="T77" fmla="*/ 1 h 72"/>
                    <a:gd name="T78" fmla="*/ 0 w 181"/>
                    <a:gd name="T79" fmla="*/ 1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1"/>
                    <a:gd name="T121" fmla="*/ 0 h 72"/>
                    <a:gd name="T122" fmla="*/ 181 w 181"/>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1" h="72">
                      <a:moveTo>
                        <a:pt x="14" y="41"/>
                      </a:moveTo>
                      <a:lnTo>
                        <a:pt x="25" y="36"/>
                      </a:lnTo>
                      <a:lnTo>
                        <a:pt x="36" y="34"/>
                      </a:lnTo>
                      <a:lnTo>
                        <a:pt x="44" y="28"/>
                      </a:lnTo>
                      <a:lnTo>
                        <a:pt x="53" y="26"/>
                      </a:lnTo>
                      <a:lnTo>
                        <a:pt x="67" y="19"/>
                      </a:lnTo>
                      <a:lnTo>
                        <a:pt x="80" y="15"/>
                      </a:lnTo>
                      <a:lnTo>
                        <a:pt x="86" y="9"/>
                      </a:lnTo>
                      <a:lnTo>
                        <a:pt x="93" y="7"/>
                      </a:lnTo>
                      <a:lnTo>
                        <a:pt x="101" y="5"/>
                      </a:lnTo>
                      <a:lnTo>
                        <a:pt x="112" y="3"/>
                      </a:lnTo>
                      <a:lnTo>
                        <a:pt x="120" y="2"/>
                      </a:lnTo>
                      <a:lnTo>
                        <a:pt x="133" y="0"/>
                      </a:lnTo>
                      <a:lnTo>
                        <a:pt x="141" y="0"/>
                      </a:lnTo>
                      <a:lnTo>
                        <a:pt x="149" y="0"/>
                      </a:lnTo>
                      <a:lnTo>
                        <a:pt x="156" y="0"/>
                      </a:lnTo>
                      <a:lnTo>
                        <a:pt x="166" y="0"/>
                      </a:lnTo>
                      <a:lnTo>
                        <a:pt x="177" y="5"/>
                      </a:lnTo>
                      <a:lnTo>
                        <a:pt x="181" y="15"/>
                      </a:lnTo>
                      <a:lnTo>
                        <a:pt x="177" y="24"/>
                      </a:lnTo>
                      <a:lnTo>
                        <a:pt x="166" y="30"/>
                      </a:lnTo>
                      <a:lnTo>
                        <a:pt x="149" y="30"/>
                      </a:lnTo>
                      <a:lnTo>
                        <a:pt x="137" y="30"/>
                      </a:lnTo>
                      <a:lnTo>
                        <a:pt x="124" y="32"/>
                      </a:lnTo>
                      <a:lnTo>
                        <a:pt x="114" y="36"/>
                      </a:lnTo>
                      <a:lnTo>
                        <a:pt x="105" y="38"/>
                      </a:lnTo>
                      <a:lnTo>
                        <a:pt x="95" y="41"/>
                      </a:lnTo>
                      <a:lnTo>
                        <a:pt x="88" y="43"/>
                      </a:lnTo>
                      <a:lnTo>
                        <a:pt x="82" y="49"/>
                      </a:lnTo>
                      <a:lnTo>
                        <a:pt x="67" y="55"/>
                      </a:lnTo>
                      <a:lnTo>
                        <a:pt x="52" y="62"/>
                      </a:lnTo>
                      <a:lnTo>
                        <a:pt x="44" y="64"/>
                      </a:lnTo>
                      <a:lnTo>
                        <a:pt x="36" y="66"/>
                      </a:lnTo>
                      <a:lnTo>
                        <a:pt x="27" y="68"/>
                      </a:lnTo>
                      <a:lnTo>
                        <a:pt x="17" y="72"/>
                      </a:lnTo>
                      <a:lnTo>
                        <a:pt x="4" y="68"/>
                      </a:lnTo>
                      <a:lnTo>
                        <a:pt x="0" y="59"/>
                      </a:lnTo>
                      <a:lnTo>
                        <a:pt x="2" y="47"/>
                      </a:lnTo>
                      <a:lnTo>
                        <a:pt x="14" y="41"/>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7" name="Freeform 71"/>
                <p:cNvSpPr>
                  <a:spLocks/>
                </p:cNvSpPr>
                <p:nvPr/>
              </p:nvSpPr>
              <p:spPr bwMode="auto">
                <a:xfrm>
                  <a:off x="3193" y="2982"/>
                  <a:ext cx="87" cy="34"/>
                </a:xfrm>
                <a:custGeom>
                  <a:avLst/>
                  <a:gdLst>
                    <a:gd name="T0" fmla="*/ 0 w 175"/>
                    <a:gd name="T1" fmla="*/ 1 h 67"/>
                    <a:gd name="T2" fmla="*/ 0 w 175"/>
                    <a:gd name="T3" fmla="*/ 1 h 67"/>
                    <a:gd name="T4" fmla="*/ 0 w 175"/>
                    <a:gd name="T5" fmla="*/ 1 h 67"/>
                    <a:gd name="T6" fmla="*/ 0 w 175"/>
                    <a:gd name="T7" fmla="*/ 1 h 67"/>
                    <a:gd name="T8" fmla="*/ 0 w 175"/>
                    <a:gd name="T9" fmla="*/ 1 h 67"/>
                    <a:gd name="T10" fmla="*/ 0 w 175"/>
                    <a:gd name="T11" fmla="*/ 1 h 67"/>
                    <a:gd name="T12" fmla="*/ 0 w 175"/>
                    <a:gd name="T13" fmla="*/ 1 h 67"/>
                    <a:gd name="T14" fmla="*/ 0 w 175"/>
                    <a:gd name="T15" fmla="*/ 1 h 67"/>
                    <a:gd name="T16" fmla="*/ 0 w 175"/>
                    <a:gd name="T17" fmla="*/ 1 h 67"/>
                    <a:gd name="T18" fmla="*/ 0 w 175"/>
                    <a:gd name="T19" fmla="*/ 1 h 67"/>
                    <a:gd name="T20" fmla="*/ 0 w 175"/>
                    <a:gd name="T21" fmla="*/ 1 h 67"/>
                    <a:gd name="T22" fmla="*/ 0 w 175"/>
                    <a:gd name="T23" fmla="*/ 1 h 67"/>
                    <a:gd name="T24" fmla="*/ 0 w 175"/>
                    <a:gd name="T25" fmla="*/ 1 h 67"/>
                    <a:gd name="T26" fmla="*/ 0 w 175"/>
                    <a:gd name="T27" fmla="*/ 0 h 67"/>
                    <a:gd name="T28" fmla="*/ 0 w 175"/>
                    <a:gd name="T29" fmla="*/ 0 h 67"/>
                    <a:gd name="T30" fmla="*/ 0 w 175"/>
                    <a:gd name="T31" fmla="*/ 0 h 67"/>
                    <a:gd name="T32" fmla="*/ 0 w 175"/>
                    <a:gd name="T33" fmla="*/ 0 h 67"/>
                    <a:gd name="T34" fmla="*/ 0 w 175"/>
                    <a:gd name="T35" fmla="*/ 1 h 67"/>
                    <a:gd name="T36" fmla="*/ 0 w 175"/>
                    <a:gd name="T37" fmla="*/ 1 h 67"/>
                    <a:gd name="T38" fmla="*/ 0 w 175"/>
                    <a:gd name="T39" fmla="*/ 1 h 67"/>
                    <a:gd name="T40" fmla="*/ 0 w 175"/>
                    <a:gd name="T41" fmla="*/ 1 h 67"/>
                    <a:gd name="T42" fmla="*/ 0 w 175"/>
                    <a:gd name="T43" fmla="*/ 1 h 67"/>
                    <a:gd name="T44" fmla="*/ 0 w 175"/>
                    <a:gd name="T45" fmla="*/ 1 h 67"/>
                    <a:gd name="T46" fmla="*/ 0 w 175"/>
                    <a:gd name="T47" fmla="*/ 1 h 67"/>
                    <a:gd name="T48" fmla="*/ 0 w 175"/>
                    <a:gd name="T49" fmla="*/ 1 h 67"/>
                    <a:gd name="T50" fmla="*/ 0 w 175"/>
                    <a:gd name="T51" fmla="*/ 1 h 67"/>
                    <a:gd name="T52" fmla="*/ 0 w 175"/>
                    <a:gd name="T53" fmla="*/ 1 h 67"/>
                    <a:gd name="T54" fmla="*/ 0 w 175"/>
                    <a:gd name="T55" fmla="*/ 1 h 67"/>
                    <a:gd name="T56" fmla="*/ 0 w 175"/>
                    <a:gd name="T57" fmla="*/ 1 h 67"/>
                    <a:gd name="T58" fmla="*/ 0 w 175"/>
                    <a:gd name="T59" fmla="*/ 1 h 67"/>
                    <a:gd name="T60" fmla="*/ 0 w 175"/>
                    <a:gd name="T61" fmla="*/ 1 h 67"/>
                    <a:gd name="T62" fmla="*/ 0 w 175"/>
                    <a:gd name="T63" fmla="*/ 1 h 67"/>
                    <a:gd name="T64" fmla="*/ 0 w 175"/>
                    <a:gd name="T65" fmla="*/ 1 h 67"/>
                    <a:gd name="T66" fmla="*/ 0 w 175"/>
                    <a:gd name="T67" fmla="*/ 1 h 67"/>
                    <a:gd name="T68" fmla="*/ 0 w 175"/>
                    <a:gd name="T69" fmla="*/ 1 h 67"/>
                    <a:gd name="T70" fmla="*/ 0 w 175"/>
                    <a:gd name="T71" fmla="*/ 1 h 67"/>
                    <a:gd name="T72" fmla="*/ 0 w 175"/>
                    <a:gd name="T73" fmla="*/ 1 h 67"/>
                    <a:gd name="T74" fmla="*/ 0 w 175"/>
                    <a:gd name="T75" fmla="*/ 1 h 67"/>
                    <a:gd name="T76" fmla="*/ 0 w 175"/>
                    <a:gd name="T77" fmla="*/ 1 h 67"/>
                    <a:gd name="T78" fmla="*/ 0 w 175"/>
                    <a:gd name="T79" fmla="*/ 1 h 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5"/>
                    <a:gd name="T121" fmla="*/ 0 h 67"/>
                    <a:gd name="T122" fmla="*/ 175 w 175"/>
                    <a:gd name="T123" fmla="*/ 67 h 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5" h="67">
                      <a:moveTo>
                        <a:pt x="5" y="42"/>
                      </a:moveTo>
                      <a:lnTo>
                        <a:pt x="7" y="36"/>
                      </a:lnTo>
                      <a:lnTo>
                        <a:pt x="15" y="30"/>
                      </a:lnTo>
                      <a:lnTo>
                        <a:pt x="22" y="27"/>
                      </a:lnTo>
                      <a:lnTo>
                        <a:pt x="32" y="23"/>
                      </a:lnTo>
                      <a:lnTo>
                        <a:pt x="42" y="19"/>
                      </a:lnTo>
                      <a:lnTo>
                        <a:pt x="53" y="13"/>
                      </a:lnTo>
                      <a:lnTo>
                        <a:pt x="64" y="11"/>
                      </a:lnTo>
                      <a:lnTo>
                        <a:pt x="76" y="9"/>
                      </a:lnTo>
                      <a:lnTo>
                        <a:pt x="87" y="6"/>
                      </a:lnTo>
                      <a:lnTo>
                        <a:pt x="99" y="6"/>
                      </a:lnTo>
                      <a:lnTo>
                        <a:pt x="110" y="2"/>
                      </a:lnTo>
                      <a:lnTo>
                        <a:pt x="123" y="2"/>
                      </a:lnTo>
                      <a:lnTo>
                        <a:pt x="131" y="0"/>
                      </a:lnTo>
                      <a:lnTo>
                        <a:pt x="142" y="0"/>
                      </a:lnTo>
                      <a:lnTo>
                        <a:pt x="152" y="0"/>
                      </a:lnTo>
                      <a:lnTo>
                        <a:pt x="159" y="0"/>
                      </a:lnTo>
                      <a:lnTo>
                        <a:pt x="169" y="4"/>
                      </a:lnTo>
                      <a:lnTo>
                        <a:pt x="175" y="13"/>
                      </a:lnTo>
                      <a:lnTo>
                        <a:pt x="169" y="23"/>
                      </a:lnTo>
                      <a:lnTo>
                        <a:pt x="159" y="29"/>
                      </a:lnTo>
                      <a:lnTo>
                        <a:pt x="152" y="29"/>
                      </a:lnTo>
                      <a:lnTo>
                        <a:pt x="144" y="29"/>
                      </a:lnTo>
                      <a:lnTo>
                        <a:pt x="135" y="29"/>
                      </a:lnTo>
                      <a:lnTo>
                        <a:pt x="127" y="30"/>
                      </a:lnTo>
                      <a:lnTo>
                        <a:pt x="116" y="30"/>
                      </a:lnTo>
                      <a:lnTo>
                        <a:pt x="108" y="32"/>
                      </a:lnTo>
                      <a:lnTo>
                        <a:pt x="97" y="34"/>
                      </a:lnTo>
                      <a:lnTo>
                        <a:pt x="87" y="36"/>
                      </a:lnTo>
                      <a:lnTo>
                        <a:pt x="78" y="38"/>
                      </a:lnTo>
                      <a:lnTo>
                        <a:pt x="68" y="42"/>
                      </a:lnTo>
                      <a:lnTo>
                        <a:pt x="59" y="42"/>
                      </a:lnTo>
                      <a:lnTo>
                        <a:pt x="51" y="48"/>
                      </a:lnTo>
                      <a:lnTo>
                        <a:pt x="38" y="55"/>
                      </a:lnTo>
                      <a:lnTo>
                        <a:pt x="26" y="65"/>
                      </a:lnTo>
                      <a:lnTo>
                        <a:pt x="15" y="67"/>
                      </a:lnTo>
                      <a:lnTo>
                        <a:pt x="3" y="63"/>
                      </a:lnTo>
                      <a:lnTo>
                        <a:pt x="0" y="53"/>
                      </a:lnTo>
                      <a:lnTo>
                        <a:pt x="5" y="42"/>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8" name="Freeform 72"/>
                <p:cNvSpPr>
                  <a:spLocks/>
                </p:cNvSpPr>
                <p:nvPr/>
              </p:nvSpPr>
              <p:spPr bwMode="auto">
                <a:xfrm>
                  <a:off x="3063" y="2944"/>
                  <a:ext cx="116" cy="96"/>
                </a:xfrm>
                <a:custGeom>
                  <a:avLst/>
                  <a:gdLst>
                    <a:gd name="T0" fmla="*/ 1 w 232"/>
                    <a:gd name="T1" fmla="*/ 1 h 192"/>
                    <a:gd name="T2" fmla="*/ 1 w 232"/>
                    <a:gd name="T3" fmla="*/ 1 h 192"/>
                    <a:gd name="T4" fmla="*/ 1 w 232"/>
                    <a:gd name="T5" fmla="*/ 1 h 192"/>
                    <a:gd name="T6" fmla="*/ 1 w 232"/>
                    <a:gd name="T7" fmla="*/ 1 h 192"/>
                    <a:gd name="T8" fmla="*/ 1 w 232"/>
                    <a:gd name="T9" fmla="*/ 1 h 192"/>
                    <a:gd name="T10" fmla="*/ 1 w 232"/>
                    <a:gd name="T11" fmla="*/ 1 h 192"/>
                    <a:gd name="T12" fmla="*/ 1 w 232"/>
                    <a:gd name="T13" fmla="*/ 0 h 192"/>
                    <a:gd name="T14" fmla="*/ 1 w 232"/>
                    <a:gd name="T15" fmla="*/ 0 h 192"/>
                    <a:gd name="T16" fmla="*/ 1 w 232"/>
                    <a:gd name="T17" fmla="*/ 1 h 192"/>
                    <a:gd name="T18" fmla="*/ 1 w 232"/>
                    <a:gd name="T19" fmla="*/ 1 h 192"/>
                    <a:gd name="T20" fmla="*/ 1 w 232"/>
                    <a:gd name="T21" fmla="*/ 1 h 192"/>
                    <a:gd name="T22" fmla="*/ 1 w 232"/>
                    <a:gd name="T23" fmla="*/ 1 h 192"/>
                    <a:gd name="T24" fmla="*/ 1 w 232"/>
                    <a:gd name="T25" fmla="*/ 1 h 192"/>
                    <a:gd name="T26" fmla="*/ 1 w 232"/>
                    <a:gd name="T27" fmla="*/ 1 h 192"/>
                    <a:gd name="T28" fmla="*/ 1 w 232"/>
                    <a:gd name="T29" fmla="*/ 1 h 192"/>
                    <a:gd name="T30" fmla="*/ 1 w 232"/>
                    <a:gd name="T31" fmla="*/ 1 h 192"/>
                    <a:gd name="T32" fmla="*/ 1 w 232"/>
                    <a:gd name="T33" fmla="*/ 1 h 192"/>
                    <a:gd name="T34" fmla="*/ 1 w 232"/>
                    <a:gd name="T35" fmla="*/ 1 h 192"/>
                    <a:gd name="T36" fmla="*/ 1 w 232"/>
                    <a:gd name="T37" fmla="*/ 1 h 192"/>
                    <a:gd name="T38" fmla="*/ 1 w 232"/>
                    <a:gd name="T39" fmla="*/ 1 h 192"/>
                    <a:gd name="T40" fmla="*/ 1 w 232"/>
                    <a:gd name="T41" fmla="*/ 1 h 192"/>
                    <a:gd name="T42" fmla="*/ 1 w 232"/>
                    <a:gd name="T43" fmla="*/ 1 h 192"/>
                    <a:gd name="T44" fmla="*/ 1 w 232"/>
                    <a:gd name="T45" fmla="*/ 1 h 192"/>
                    <a:gd name="T46" fmla="*/ 1 w 232"/>
                    <a:gd name="T47" fmla="*/ 1 h 192"/>
                    <a:gd name="T48" fmla="*/ 1 w 232"/>
                    <a:gd name="T49" fmla="*/ 1 h 192"/>
                    <a:gd name="T50" fmla="*/ 1 w 232"/>
                    <a:gd name="T51" fmla="*/ 1 h 192"/>
                    <a:gd name="T52" fmla="*/ 1 w 232"/>
                    <a:gd name="T53" fmla="*/ 1 h 192"/>
                    <a:gd name="T54" fmla="*/ 1 w 232"/>
                    <a:gd name="T55" fmla="*/ 1 h 192"/>
                    <a:gd name="T56" fmla="*/ 1 w 232"/>
                    <a:gd name="T57" fmla="*/ 1 h 192"/>
                    <a:gd name="T58" fmla="*/ 0 w 232"/>
                    <a:gd name="T59" fmla="*/ 1 h 192"/>
                    <a:gd name="T60" fmla="*/ 1 w 232"/>
                    <a:gd name="T61" fmla="*/ 1 h 192"/>
                    <a:gd name="T62" fmla="*/ 1 w 232"/>
                    <a:gd name="T63" fmla="*/ 1 h 192"/>
                    <a:gd name="T64" fmla="*/ 1 w 232"/>
                    <a:gd name="T65" fmla="*/ 1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2"/>
                    <a:gd name="T101" fmla="*/ 232 w 232"/>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2">
                      <a:moveTo>
                        <a:pt x="23" y="32"/>
                      </a:moveTo>
                      <a:lnTo>
                        <a:pt x="31" y="27"/>
                      </a:lnTo>
                      <a:lnTo>
                        <a:pt x="40" y="23"/>
                      </a:lnTo>
                      <a:lnTo>
                        <a:pt x="50" y="19"/>
                      </a:lnTo>
                      <a:lnTo>
                        <a:pt x="57" y="17"/>
                      </a:lnTo>
                      <a:lnTo>
                        <a:pt x="67" y="11"/>
                      </a:lnTo>
                      <a:lnTo>
                        <a:pt x="76" y="11"/>
                      </a:lnTo>
                      <a:lnTo>
                        <a:pt x="86" y="8"/>
                      </a:lnTo>
                      <a:lnTo>
                        <a:pt x="95" y="6"/>
                      </a:lnTo>
                      <a:lnTo>
                        <a:pt x="105" y="4"/>
                      </a:lnTo>
                      <a:lnTo>
                        <a:pt x="114" y="2"/>
                      </a:lnTo>
                      <a:lnTo>
                        <a:pt x="124" y="2"/>
                      </a:lnTo>
                      <a:lnTo>
                        <a:pt x="135" y="2"/>
                      </a:lnTo>
                      <a:lnTo>
                        <a:pt x="145" y="0"/>
                      </a:lnTo>
                      <a:lnTo>
                        <a:pt x="154" y="0"/>
                      </a:lnTo>
                      <a:lnTo>
                        <a:pt x="166" y="0"/>
                      </a:lnTo>
                      <a:lnTo>
                        <a:pt x="175" y="2"/>
                      </a:lnTo>
                      <a:lnTo>
                        <a:pt x="177" y="2"/>
                      </a:lnTo>
                      <a:lnTo>
                        <a:pt x="181" y="8"/>
                      </a:lnTo>
                      <a:lnTo>
                        <a:pt x="187" y="15"/>
                      </a:lnTo>
                      <a:lnTo>
                        <a:pt x="194" y="27"/>
                      </a:lnTo>
                      <a:lnTo>
                        <a:pt x="198" y="40"/>
                      </a:lnTo>
                      <a:lnTo>
                        <a:pt x="206" y="53"/>
                      </a:lnTo>
                      <a:lnTo>
                        <a:pt x="211" y="67"/>
                      </a:lnTo>
                      <a:lnTo>
                        <a:pt x="219" y="84"/>
                      </a:lnTo>
                      <a:lnTo>
                        <a:pt x="225" y="97"/>
                      </a:lnTo>
                      <a:lnTo>
                        <a:pt x="228" y="112"/>
                      </a:lnTo>
                      <a:lnTo>
                        <a:pt x="230" y="124"/>
                      </a:lnTo>
                      <a:lnTo>
                        <a:pt x="232" y="135"/>
                      </a:lnTo>
                      <a:lnTo>
                        <a:pt x="232" y="145"/>
                      </a:lnTo>
                      <a:lnTo>
                        <a:pt x="230" y="152"/>
                      </a:lnTo>
                      <a:lnTo>
                        <a:pt x="225" y="156"/>
                      </a:lnTo>
                      <a:lnTo>
                        <a:pt x="217" y="158"/>
                      </a:lnTo>
                      <a:lnTo>
                        <a:pt x="202" y="152"/>
                      </a:lnTo>
                      <a:lnTo>
                        <a:pt x="188" y="150"/>
                      </a:lnTo>
                      <a:lnTo>
                        <a:pt x="175" y="150"/>
                      </a:lnTo>
                      <a:lnTo>
                        <a:pt x="166" y="150"/>
                      </a:lnTo>
                      <a:lnTo>
                        <a:pt x="152" y="150"/>
                      </a:lnTo>
                      <a:lnTo>
                        <a:pt x="139" y="156"/>
                      </a:lnTo>
                      <a:lnTo>
                        <a:pt x="128" y="158"/>
                      </a:lnTo>
                      <a:lnTo>
                        <a:pt x="116" y="165"/>
                      </a:lnTo>
                      <a:lnTo>
                        <a:pt x="107" y="167"/>
                      </a:lnTo>
                      <a:lnTo>
                        <a:pt x="99" y="171"/>
                      </a:lnTo>
                      <a:lnTo>
                        <a:pt x="88" y="179"/>
                      </a:lnTo>
                      <a:lnTo>
                        <a:pt x="80" y="184"/>
                      </a:lnTo>
                      <a:lnTo>
                        <a:pt x="69" y="186"/>
                      </a:lnTo>
                      <a:lnTo>
                        <a:pt x="59" y="192"/>
                      </a:lnTo>
                      <a:lnTo>
                        <a:pt x="51" y="192"/>
                      </a:lnTo>
                      <a:lnTo>
                        <a:pt x="48" y="188"/>
                      </a:lnTo>
                      <a:lnTo>
                        <a:pt x="40" y="179"/>
                      </a:lnTo>
                      <a:lnTo>
                        <a:pt x="36" y="171"/>
                      </a:lnTo>
                      <a:lnTo>
                        <a:pt x="29" y="162"/>
                      </a:lnTo>
                      <a:lnTo>
                        <a:pt x="23" y="152"/>
                      </a:lnTo>
                      <a:lnTo>
                        <a:pt x="17" y="141"/>
                      </a:lnTo>
                      <a:lnTo>
                        <a:pt x="13" y="129"/>
                      </a:lnTo>
                      <a:lnTo>
                        <a:pt x="8" y="118"/>
                      </a:lnTo>
                      <a:lnTo>
                        <a:pt x="6" y="107"/>
                      </a:lnTo>
                      <a:lnTo>
                        <a:pt x="2" y="93"/>
                      </a:lnTo>
                      <a:lnTo>
                        <a:pt x="2" y="84"/>
                      </a:lnTo>
                      <a:lnTo>
                        <a:pt x="0" y="72"/>
                      </a:lnTo>
                      <a:lnTo>
                        <a:pt x="4" y="63"/>
                      </a:lnTo>
                      <a:lnTo>
                        <a:pt x="4" y="53"/>
                      </a:lnTo>
                      <a:lnTo>
                        <a:pt x="8" y="46"/>
                      </a:lnTo>
                      <a:lnTo>
                        <a:pt x="13" y="38"/>
                      </a:lnTo>
                      <a:lnTo>
                        <a:pt x="23" y="32"/>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9" name="Freeform 73"/>
                <p:cNvSpPr>
                  <a:spLocks/>
                </p:cNvSpPr>
                <p:nvPr/>
              </p:nvSpPr>
              <p:spPr bwMode="auto">
                <a:xfrm>
                  <a:off x="3161" y="2905"/>
                  <a:ext cx="123" cy="100"/>
                </a:xfrm>
                <a:custGeom>
                  <a:avLst/>
                  <a:gdLst>
                    <a:gd name="T0" fmla="*/ 1 w 245"/>
                    <a:gd name="T1" fmla="*/ 0 h 202"/>
                    <a:gd name="T2" fmla="*/ 1 w 245"/>
                    <a:gd name="T3" fmla="*/ 0 h 202"/>
                    <a:gd name="T4" fmla="*/ 1 w 245"/>
                    <a:gd name="T5" fmla="*/ 0 h 202"/>
                    <a:gd name="T6" fmla="*/ 1 w 245"/>
                    <a:gd name="T7" fmla="*/ 0 h 202"/>
                    <a:gd name="T8" fmla="*/ 1 w 245"/>
                    <a:gd name="T9" fmla="*/ 0 h 202"/>
                    <a:gd name="T10" fmla="*/ 1 w 245"/>
                    <a:gd name="T11" fmla="*/ 0 h 202"/>
                    <a:gd name="T12" fmla="*/ 0 w 245"/>
                    <a:gd name="T13" fmla="*/ 0 h 202"/>
                    <a:gd name="T14" fmla="*/ 0 w 245"/>
                    <a:gd name="T15" fmla="*/ 0 h 202"/>
                    <a:gd name="T16" fmla="*/ 0 w 245"/>
                    <a:gd name="T17" fmla="*/ 0 h 202"/>
                    <a:gd name="T18" fmla="*/ 1 w 245"/>
                    <a:gd name="T19" fmla="*/ 0 h 202"/>
                    <a:gd name="T20" fmla="*/ 1 w 245"/>
                    <a:gd name="T21" fmla="*/ 0 h 202"/>
                    <a:gd name="T22" fmla="*/ 1 w 245"/>
                    <a:gd name="T23" fmla="*/ 0 h 202"/>
                    <a:gd name="T24" fmla="*/ 1 w 245"/>
                    <a:gd name="T25" fmla="*/ 0 h 202"/>
                    <a:gd name="T26" fmla="*/ 1 w 245"/>
                    <a:gd name="T27" fmla="*/ 0 h 202"/>
                    <a:gd name="T28" fmla="*/ 1 w 245"/>
                    <a:gd name="T29" fmla="*/ 0 h 202"/>
                    <a:gd name="T30" fmla="*/ 1 w 245"/>
                    <a:gd name="T31" fmla="*/ 0 h 202"/>
                    <a:gd name="T32" fmla="*/ 1 w 245"/>
                    <a:gd name="T33" fmla="*/ 0 h 202"/>
                    <a:gd name="T34" fmla="*/ 1 w 245"/>
                    <a:gd name="T35" fmla="*/ 0 h 202"/>
                    <a:gd name="T36" fmla="*/ 1 w 245"/>
                    <a:gd name="T37" fmla="*/ 0 h 202"/>
                    <a:gd name="T38" fmla="*/ 1 w 245"/>
                    <a:gd name="T39" fmla="*/ 0 h 202"/>
                    <a:gd name="T40" fmla="*/ 1 w 245"/>
                    <a:gd name="T41" fmla="*/ 0 h 202"/>
                    <a:gd name="T42" fmla="*/ 1 w 245"/>
                    <a:gd name="T43" fmla="*/ 0 h 202"/>
                    <a:gd name="T44" fmla="*/ 1 w 245"/>
                    <a:gd name="T45" fmla="*/ 0 h 202"/>
                    <a:gd name="T46" fmla="*/ 1 w 245"/>
                    <a:gd name="T47" fmla="*/ 0 h 202"/>
                    <a:gd name="T48" fmla="*/ 1 w 245"/>
                    <a:gd name="T49" fmla="*/ 0 h 202"/>
                    <a:gd name="T50" fmla="*/ 1 w 245"/>
                    <a:gd name="T51" fmla="*/ 0 h 202"/>
                    <a:gd name="T52" fmla="*/ 1 w 245"/>
                    <a:gd name="T53" fmla="*/ 0 h 202"/>
                    <a:gd name="T54" fmla="*/ 1 w 245"/>
                    <a:gd name="T55" fmla="*/ 0 h 202"/>
                    <a:gd name="T56" fmla="*/ 1 w 245"/>
                    <a:gd name="T57" fmla="*/ 0 h 202"/>
                    <a:gd name="T58" fmla="*/ 1 w 245"/>
                    <a:gd name="T59" fmla="*/ 0 h 202"/>
                    <a:gd name="T60" fmla="*/ 1 w 245"/>
                    <a:gd name="T61" fmla="*/ 0 h 202"/>
                    <a:gd name="T62" fmla="*/ 1 w 245"/>
                    <a:gd name="T63" fmla="*/ 0 h 202"/>
                    <a:gd name="T64" fmla="*/ 1 w 245"/>
                    <a:gd name="T65" fmla="*/ 0 h 202"/>
                    <a:gd name="T66" fmla="*/ 1 w 245"/>
                    <a:gd name="T67" fmla="*/ 0 h 2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5"/>
                    <a:gd name="T103" fmla="*/ 0 h 202"/>
                    <a:gd name="T104" fmla="*/ 245 w 245"/>
                    <a:gd name="T105" fmla="*/ 202 h 2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5" h="202">
                      <a:moveTo>
                        <a:pt x="72" y="202"/>
                      </a:moveTo>
                      <a:lnTo>
                        <a:pt x="51" y="198"/>
                      </a:lnTo>
                      <a:lnTo>
                        <a:pt x="42" y="198"/>
                      </a:lnTo>
                      <a:lnTo>
                        <a:pt x="34" y="198"/>
                      </a:lnTo>
                      <a:lnTo>
                        <a:pt x="27" y="198"/>
                      </a:lnTo>
                      <a:lnTo>
                        <a:pt x="21" y="194"/>
                      </a:lnTo>
                      <a:lnTo>
                        <a:pt x="15" y="188"/>
                      </a:lnTo>
                      <a:lnTo>
                        <a:pt x="11" y="183"/>
                      </a:lnTo>
                      <a:lnTo>
                        <a:pt x="8" y="175"/>
                      </a:lnTo>
                      <a:lnTo>
                        <a:pt x="6" y="167"/>
                      </a:lnTo>
                      <a:lnTo>
                        <a:pt x="4" y="156"/>
                      </a:lnTo>
                      <a:lnTo>
                        <a:pt x="2" y="146"/>
                      </a:lnTo>
                      <a:lnTo>
                        <a:pt x="0" y="139"/>
                      </a:lnTo>
                      <a:lnTo>
                        <a:pt x="0" y="129"/>
                      </a:lnTo>
                      <a:lnTo>
                        <a:pt x="0" y="120"/>
                      </a:lnTo>
                      <a:lnTo>
                        <a:pt x="0" y="112"/>
                      </a:lnTo>
                      <a:lnTo>
                        <a:pt x="0" y="105"/>
                      </a:lnTo>
                      <a:lnTo>
                        <a:pt x="0" y="101"/>
                      </a:lnTo>
                      <a:lnTo>
                        <a:pt x="0" y="88"/>
                      </a:lnTo>
                      <a:lnTo>
                        <a:pt x="6" y="78"/>
                      </a:lnTo>
                      <a:lnTo>
                        <a:pt x="13" y="69"/>
                      </a:lnTo>
                      <a:lnTo>
                        <a:pt x="25" y="63"/>
                      </a:lnTo>
                      <a:lnTo>
                        <a:pt x="34" y="57"/>
                      </a:lnTo>
                      <a:lnTo>
                        <a:pt x="44" y="51"/>
                      </a:lnTo>
                      <a:lnTo>
                        <a:pt x="53" y="44"/>
                      </a:lnTo>
                      <a:lnTo>
                        <a:pt x="63" y="40"/>
                      </a:lnTo>
                      <a:lnTo>
                        <a:pt x="65" y="34"/>
                      </a:lnTo>
                      <a:lnTo>
                        <a:pt x="72" y="31"/>
                      </a:lnTo>
                      <a:lnTo>
                        <a:pt x="82" y="25"/>
                      </a:lnTo>
                      <a:lnTo>
                        <a:pt x="93" y="21"/>
                      </a:lnTo>
                      <a:lnTo>
                        <a:pt x="101" y="15"/>
                      </a:lnTo>
                      <a:lnTo>
                        <a:pt x="114" y="10"/>
                      </a:lnTo>
                      <a:lnTo>
                        <a:pt x="125" y="8"/>
                      </a:lnTo>
                      <a:lnTo>
                        <a:pt x="139" y="6"/>
                      </a:lnTo>
                      <a:lnTo>
                        <a:pt x="150" y="0"/>
                      </a:lnTo>
                      <a:lnTo>
                        <a:pt x="162" y="0"/>
                      </a:lnTo>
                      <a:lnTo>
                        <a:pt x="171" y="0"/>
                      </a:lnTo>
                      <a:lnTo>
                        <a:pt x="184" y="2"/>
                      </a:lnTo>
                      <a:lnTo>
                        <a:pt x="192" y="4"/>
                      </a:lnTo>
                      <a:lnTo>
                        <a:pt x="202" y="8"/>
                      </a:lnTo>
                      <a:lnTo>
                        <a:pt x="205" y="15"/>
                      </a:lnTo>
                      <a:lnTo>
                        <a:pt x="211" y="23"/>
                      </a:lnTo>
                      <a:lnTo>
                        <a:pt x="215" y="36"/>
                      </a:lnTo>
                      <a:lnTo>
                        <a:pt x="219" y="50"/>
                      </a:lnTo>
                      <a:lnTo>
                        <a:pt x="224" y="63"/>
                      </a:lnTo>
                      <a:lnTo>
                        <a:pt x="230" y="76"/>
                      </a:lnTo>
                      <a:lnTo>
                        <a:pt x="236" y="89"/>
                      </a:lnTo>
                      <a:lnTo>
                        <a:pt x="240" y="103"/>
                      </a:lnTo>
                      <a:lnTo>
                        <a:pt x="243" y="116"/>
                      </a:lnTo>
                      <a:lnTo>
                        <a:pt x="245" y="131"/>
                      </a:lnTo>
                      <a:lnTo>
                        <a:pt x="243" y="139"/>
                      </a:lnTo>
                      <a:lnTo>
                        <a:pt x="240" y="143"/>
                      </a:lnTo>
                      <a:lnTo>
                        <a:pt x="232" y="143"/>
                      </a:lnTo>
                      <a:lnTo>
                        <a:pt x="224" y="145"/>
                      </a:lnTo>
                      <a:lnTo>
                        <a:pt x="215" y="143"/>
                      </a:lnTo>
                      <a:lnTo>
                        <a:pt x="205" y="141"/>
                      </a:lnTo>
                      <a:lnTo>
                        <a:pt x="196" y="141"/>
                      </a:lnTo>
                      <a:lnTo>
                        <a:pt x="188" y="145"/>
                      </a:lnTo>
                      <a:lnTo>
                        <a:pt x="179" y="146"/>
                      </a:lnTo>
                      <a:lnTo>
                        <a:pt x="171" y="150"/>
                      </a:lnTo>
                      <a:lnTo>
                        <a:pt x="162" y="152"/>
                      </a:lnTo>
                      <a:lnTo>
                        <a:pt x="156" y="156"/>
                      </a:lnTo>
                      <a:lnTo>
                        <a:pt x="141" y="162"/>
                      </a:lnTo>
                      <a:lnTo>
                        <a:pt x="129" y="169"/>
                      </a:lnTo>
                      <a:lnTo>
                        <a:pt x="114" y="173"/>
                      </a:lnTo>
                      <a:lnTo>
                        <a:pt x="101" y="183"/>
                      </a:lnTo>
                      <a:lnTo>
                        <a:pt x="85" y="190"/>
                      </a:lnTo>
                      <a:lnTo>
                        <a:pt x="72" y="2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0" name="Freeform 74"/>
                <p:cNvSpPr>
                  <a:spLocks/>
                </p:cNvSpPr>
                <p:nvPr/>
              </p:nvSpPr>
              <p:spPr bwMode="auto">
                <a:xfrm>
                  <a:off x="3625" y="2791"/>
                  <a:ext cx="93" cy="46"/>
                </a:xfrm>
                <a:custGeom>
                  <a:avLst/>
                  <a:gdLst>
                    <a:gd name="T0" fmla="*/ 1 w 184"/>
                    <a:gd name="T1" fmla="*/ 0 h 93"/>
                    <a:gd name="T2" fmla="*/ 1 w 184"/>
                    <a:gd name="T3" fmla="*/ 0 h 93"/>
                    <a:gd name="T4" fmla="*/ 1 w 184"/>
                    <a:gd name="T5" fmla="*/ 0 h 93"/>
                    <a:gd name="T6" fmla="*/ 1 w 184"/>
                    <a:gd name="T7" fmla="*/ 0 h 93"/>
                    <a:gd name="T8" fmla="*/ 1 w 184"/>
                    <a:gd name="T9" fmla="*/ 0 h 93"/>
                    <a:gd name="T10" fmla="*/ 1 w 184"/>
                    <a:gd name="T11" fmla="*/ 0 h 93"/>
                    <a:gd name="T12" fmla="*/ 1 w 184"/>
                    <a:gd name="T13" fmla="*/ 0 h 93"/>
                    <a:gd name="T14" fmla="*/ 1 w 184"/>
                    <a:gd name="T15" fmla="*/ 0 h 93"/>
                    <a:gd name="T16" fmla="*/ 1 w 184"/>
                    <a:gd name="T17" fmla="*/ 0 h 93"/>
                    <a:gd name="T18" fmla="*/ 1 w 184"/>
                    <a:gd name="T19" fmla="*/ 0 h 93"/>
                    <a:gd name="T20" fmla="*/ 1 w 184"/>
                    <a:gd name="T21" fmla="*/ 0 h 93"/>
                    <a:gd name="T22" fmla="*/ 1 w 184"/>
                    <a:gd name="T23" fmla="*/ 0 h 93"/>
                    <a:gd name="T24" fmla="*/ 1 w 184"/>
                    <a:gd name="T25" fmla="*/ 0 h 93"/>
                    <a:gd name="T26" fmla="*/ 1 w 184"/>
                    <a:gd name="T27" fmla="*/ 0 h 93"/>
                    <a:gd name="T28" fmla="*/ 1 w 184"/>
                    <a:gd name="T29" fmla="*/ 0 h 93"/>
                    <a:gd name="T30" fmla="*/ 1 w 184"/>
                    <a:gd name="T31" fmla="*/ 0 h 93"/>
                    <a:gd name="T32" fmla="*/ 1 w 184"/>
                    <a:gd name="T33" fmla="*/ 0 h 93"/>
                    <a:gd name="T34" fmla="*/ 1 w 184"/>
                    <a:gd name="T35" fmla="*/ 0 h 93"/>
                    <a:gd name="T36" fmla="*/ 1 w 184"/>
                    <a:gd name="T37" fmla="*/ 0 h 93"/>
                    <a:gd name="T38" fmla="*/ 1 w 184"/>
                    <a:gd name="T39" fmla="*/ 0 h 93"/>
                    <a:gd name="T40" fmla="*/ 1 w 184"/>
                    <a:gd name="T41" fmla="*/ 0 h 93"/>
                    <a:gd name="T42" fmla="*/ 1 w 184"/>
                    <a:gd name="T43" fmla="*/ 0 h 93"/>
                    <a:gd name="T44" fmla="*/ 1 w 184"/>
                    <a:gd name="T45" fmla="*/ 0 h 93"/>
                    <a:gd name="T46" fmla="*/ 1 w 184"/>
                    <a:gd name="T47" fmla="*/ 0 h 93"/>
                    <a:gd name="T48" fmla="*/ 1 w 184"/>
                    <a:gd name="T49" fmla="*/ 0 h 93"/>
                    <a:gd name="T50" fmla="*/ 1 w 184"/>
                    <a:gd name="T51" fmla="*/ 0 h 93"/>
                    <a:gd name="T52" fmla="*/ 1 w 184"/>
                    <a:gd name="T53" fmla="*/ 0 h 93"/>
                    <a:gd name="T54" fmla="*/ 1 w 184"/>
                    <a:gd name="T55" fmla="*/ 0 h 93"/>
                    <a:gd name="T56" fmla="*/ 0 w 184"/>
                    <a:gd name="T57" fmla="*/ 0 h 93"/>
                    <a:gd name="T58" fmla="*/ 1 w 184"/>
                    <a:gd name="T59" fmla="*/ 0 h 93"/>
                    <a:gd name="T60" fmla="*/ 1 w 184"/>
                    <a:gd name="T61" fmla="*/ 0 h 93"/>
                    <a:gd name="T62" fmla="*/ 1 w 184"/>
                    <a:gd name="T63" fmla="*/ 0 h 93"/>
                    <a:gd name="T64" fmla="*/ 1 w 184"/>
                    <a:gd name="T65" fmla="*/ 0 h 93"/>
                    <a:gd name="T66" fmla="*/ 1 w 184"/>
                    <a:gd name="T67" fmla="*/ 0 h 93"/>
                    <a:gd name="T68" fmla="*/ 1 w 184"/>
                    <a:gd name="T69" fmla="*/ 0 h 93"/>
                    <a:gd name="T70" fmla="*/ 1 w 184"/>
                    <a:gd name="T71" fmla="*/ 0 h 93"/>
                    <a:gd name="T72" fmla="*/ 1 w 184"/>
                    <a:gd name="T73" fmla="*/ 0 h 93"/>
                    <a:gd name="T74" fmla="*/ 1 w 184"/>
                    <a:gd name="T75" fmla="*/ 0 h 93"/>
                    <a:gd name="T76" fmla="*/ 1 w 184"/>
                    <a:gd name="T77" fmla="*/ 0 h 93"/>
                    <a:gd name="T78" fmla="*/ 1 w 184"/>
                    <a:gd name="T79" fmla="*/ 0 h 93"/>
                    <a:gd name="T80" fmla="*/ 1 w 184"/>
                    <a:gd name="T81" fmla="*/ 0 h 93"/>
                    <a:gd name="T82" fmla="*/ 1 w 184"/>
                    <a:gd name="T83" fmla="*/ 0 h 93"/>
                    <a:gd name="T84" fmla="*/ 1 w 184"/>
                    <a:gd name="T85" fmla="*/ 0 h 93"/>
                    <a:gd name="T86" fmla="*/ 1 w 184"/>
                    <a:gd name="T87" fmla="*/ 0 h 93"/>
                    <a:gd name="T88" fmla="*/ 1 w 184"/>
                    <a:gd name="T89" fmla="*/ 0 h 93"/>
                    <a:gd name="T90" fmla="*/ 1 w 184"/>
                    <a:gd name="T91" fmla="*/ 0 h 93"/>
                    <a:gd name="T92" fmla="*/ 1 w 184"/>
                    <a:gd name="T93" fmla="*/ 0 h 93"/>
                    <a:gd name="T94" fmla="*/ 1 w 184"/>
                    <a:gd name="T95" fmla="*/ 0 h 93"/>
                    <a:gd name="T96" fmla="*/ 1 w 184"/>
                    <a:gd name="T97" fmla="*/ 0 h 93"/>
                    <a:gd name="T98" fmla="*/ 1 w 184"/>
                    <a:gd name="T99" fmla="*/ 0 h 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93"/>
                    <a:gd name="T152" fmla="*/ 184 w 184"/>
                    <a:gd name="T153" fmla="*/ 93 h 9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93">
                      <a:moveTo>
                        <a:pt x="169" y="0"/>
                      </a:moveTo>
                      <a:lnTo>
                        <a:pt x="175" y="8"/>
                      </a:lnTo>
                      <a:lnTo>
                        <a:pt x="183" y="15"/>
                      </a:lnTo>
                      <a:lnTo>
                        <a:pt x="183" y="21"/>
                      </a:lnTo>
                      <a:lnTo>
                        <a:pt x="184" y="29"/>
                      </a:lnTo>
                      <a:lnTo>
                        <a:pt x="179" y="40"/>
                      </a:lnTo>
                      <a:lnTo>
                        <a:pt x="167" y="48"/>
                      </a:lnTo>
                      <a:lnTo>
                        <a:pt x="160" y="50"/>
                      </a:lnTo>
                      <a:lnTo>
                        <a:pt x="152" y="53"/>
                      </a:lnTo>
                      <a:lnTo>
                        <a:pt x="144" y="55"/>
                      </a:lnTo>
                      <a:lnTo>
                        <a:pt x="137" y="59"/>
                      </a:lnTo>
                      <a:lnTo>
                        <a:pt x="127" y="59"/>
                      </a:lnTo>
                      <a:lnTo>
                        <a:pt x="118" y="61"/>
                      </a:lnTo>
                      <a:lnTo>
                        <a:pt x="110" y="61"/>
                      </a:lnTo>
                      <a:lnTo>
                        <a:pt x="106" y="65"/>
                      </a:lnTo>
                      <a:lnTo>
                        <a:pt x="95" y="67"/>
                      </a:lnTo>
                      <a:lnTo>
                        <a:pt x="87" y="70"/>
                      </a:lnTo>
                      <a:lnTo>
                        <a:pt x="78" y="74"/>
                      </a:lnTo>
                      <a:lnTo>
                        <a:pt x="68" y="78"/>
                      </a:lnTo>
                      <a:lnTo>
                        <a:pt x="59" y="82"/>
                      </a:lnTo>
                      <a:lnTo>
                        <a:pt x="49" y="86"/>
                      </a:lnTo>
                      <a:lnTo>
                        <a:pt x="38" y="89"/>
                      </a:lnTo>
                      <a:lnTo>
                        <a:pt x="28" y="93"/>
                      </a:lnTo>
                      <a:lnTo>
                        <a:pt x="21" y="91"/>
                      </a:lnTo>
                      <a:lnTo>
                        <a:pt x="15" y="89"/>
                      </a:lnTo>
                      <a:lnTo>
                        <a:pt x="11" y="82"/>
                      </a:lnTo>
                      <a:lnTo>
                        <a:pt x="13" y="74"/>
                      </a:lnTo>
                      <a:lnTo>
                        <a:pt x="4" y="67"/>
                      </a:lnTo>
                      <a:lnTo>
                        <a:pt x="0" y="61"/>
                      </a:lnTo>
                      <a:lnTo>
                        <a:pt x="2" y="53"/>
                      </a:lnTo>
                      <a:lnTo>
                        <a:pt x="9" y="50"/>
                      </a:lnTo>
                      <a:lnTo>
                        <a:pt x="19" y="42"/>
                      </a:lnTo>
                      <a:lnTo>
                        <a:pt x="32" y="36"/>
                      </a:lnTo>
                      <a:lnTo>
                        <a:pt x="38" y="32"/>
                      </a:lnTo>
                      <a:lnTo>
                        <a:pt x="46" y="31"/>
                      </a:lnTo>
                      <a:lnTo>
                        <a:pt x="55" y="27"/>
                      </a:lnTo>
                      <a:lnTo>
                        <a:pt x="65" y="25"/>
                      </a:lnTo>
                      <a:lnTo>
                        <a:pt x="72" y="21"/>
                      </a:lnTo>
                      <a:lnTo>
                        <a:pt x="80" y="19"/>
                      </a:lnTo>
                      <a:lnTo>
                        <a:pt x="87" y="15"/>
                      </a:lnTo>
                      <a:lnTo>
                        <a:pt x="97" y="13"/>
                      </a:lnTo>
                      <a:lnTo>
                        <a:pt x="105" y="10"/>
                      </a:lnTo>
                      <a:lnTo>
                        <a:pt x="114" y="10"/>
                      </a:lnTo>
                      <a:lnTo>
                        <a:pt x="122" y="6"/>
                      </a:lnTo>
                      <a:lnTo>
                        <a:pt x="131" y="6"/>
                      </a:lnTo>
                      <a:lnTo>
                        <a:pt x="143" y="2"/>
                      </a:lnTo>
                      <a:lnTo>
                        <a:pt x="154" y="0"/>
                      </a:lnTo>
                      <a:lnTo>
                        <a:pt x="164" y="0"/>
                      </a:lnTo>
                      <a:lnTo>
                        <a:pt x="169" y="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1" name="Freeform 75"/>
                <p:cNvSpPr>
                  <a:spLocks/>
                </p:cNvSpPr>
                <p:nvPr/>
              </p:nvSpPr>
              <p:spPr bwMode="auto">
                <a:xfrm>
                  <a:off x="3619" y="2827"/>
                  <a:ext cx="27" cy="86"/>
                </a:xfrm>
                <a:custGeom>
                  <a:avLst/>
                  <a:gdLst>
                    <a:gd name="T0" fmla="*/ 0 w 55"/>
                    <a:gd name="T1" fmla="*/ 0 h 173"/>
                    <a:gd name="T2" fmla="*/ 0 w 55"/>
                    <a:gd name="T3" fmla="*/ 0 h 173"/>
                    <a:gd name="T4" fmla="*/ 0 w 55"/>
                    <a:gd name="T5" fmla="*/ 0 h 173"/>
                    <a:gd name="T6" fmla="*/ 0 w 55"/>
                    <a:gd name="T7" fmla="*/ 0 h 173"/>
                    <a:gd name="T8" fmla="*/ 0 w 55"/>
                    <a:gd name="T9" fmla="*/ 0 h 173"/>
                    <a:gd name="T10" fmla="*/ 0 w 55"/>
                    <a:gd name="T11" fmla="*/ 0 h 173"/>
                    <a:gd name="T12" fmla="*/ 0 w 55"/>
                    <a:gd name="T13" fmla="*/ 0 h 173"/>
                    <a:gd name="T14" fmla="*/ 0 w 55"/>
                    <a:gd name="T15" fmla="*/ 0 h 173"/>
                    <a:gd name="T16" fmla="*/ 0 w 55"/>
                    <a:gd name="T17" fmla="*/ 0 h 173"/>
                    <a:gd name="T18" fmla="*/ 0 w 55"/>
                    <a:gd name="T19" fmla="*/ 0 h 173"/>
                    <a:gd name="T20" fmla="*/ 0 w 55"/>
                    <a:gd name="T21" fmla="*/ 0 h 173"/>
                    <a:gd name="T22" fmla="*/ 0 w 55"/>
                    <a:gd name="T23" fmla="*/ 0 h 173"/>
                    <a:gd name="T24" fmla="*/ 0 w 55"/>
                    <a:gd name="T25" fmla="*/ 0 h 173"/>
                    <a:gd name="T26" fmla="*/ 0 w 55"/>
                    <a:gd name="T27" fmla="*/ 0 h 173"/>
                    <a:gd name="T28" fmla="*/ 0 w 55"/>
                    <a:gd name="T29" fmla="*/ 0 h 173"/>
                    <a:gd name="T30" fmla="*/ 0 w 55"/>
                    <a:gd name="T31" fmla="*/ 0 h 173"/>
                    <a:gd name="T32" fmla="*/ 0 w 55"/>
                    <a:gd name="T33" fmla="*/ 0 h 173"/>
                    <a:gd name="T34" fmla="*/ 0 w 55"/>
                    <a:gd name="T35" fmla="*/ 0 h 173"/>
                    <a:gd name="T36" fmla="*/ 0 w 55"/>
                    <a:gd name="T37" fmla="*/ 0 h 173"/>
                    <a:gd name="T38" fmla="*/ 0 w 55"/>
                    <a:gd name="T39" fmla="*/ 0 h 173"/>
                    <a:gd name="T40" fmla="*/ 0 w 55"/>
                    <a:gd name="T41" fmla="*/ 0 h 173"/>
                    <a:gd name="T42" fmla="*/ 0 w 55"/>
                    <a:gd name="T43" fmla="*/ 0 h 173"/>
                    <a:gd name="T44" fmla="*/ 0 w 55"/>
                    <a:gd name="T45" fmla="*/ 0 h 173"/>
                    <a:gd name="T46" fmla="*/ 0 w 55"/>
                    <a:gd name="T47" fmla="*/ 0 h 173"/>
                    <a:gd name="T48" fmla="*/ 0 w 55"/>
                    <a:gd name="T49" fmla="*/ 0 h 173"/>
                    <a:gd name="T50" fmla="*/ 0 w 55"/>
                    <a:gd name="T51" fmla="*/ 0 h 173"/>
                    <a:gd name="T52" fmla="*/ 0 w 55"/>
                    <a:gd name="T53" fmla="*/ 0 h 173"/>
                    <a:gd name="T54" fmla="*/ 0 w 55"/>
                    <a:gd name="T55" fmla="*/ 0 h 173"/>
                    <a:gd name="T56" fmla="*/ 0 w 55"/>
                    <a:gd name="T57" fmla="*/ 0 h 173"/>
                    <a:gd name="T58" fmla="*/ 0 w 55"/>
                    <a:gd name="T59" fmla="*/ 0 h 173"/>
                    <a:gd name="T60" fmla="*/ 0 w 55"/>
                    <a:gd name="T61" fmla="*/ 0 h 173"/>
                    <a:gd name="T62" fmla="*/ 0 w 55"/>
                    <a:gd name="T63" fmla="*/ 0 h 173"/>
                    <a:gd name="T64" fmla="*/ 0 w 55"/>
                    <a:gd name="T65" fmla="*/ 0 h 173"/>
                    <a:gd name="T66" fmla="*/ 0 w 55"/>
                    <a:gd name="T67" fmla="*/ 0 h 173"/>
                    <a:gd name="T68" fmla="*/ 0 w 55"/>
                    <a:gd name="T69" fmla="*/ 0 h 173"/>
                    <a:gd name="T70" fmla="*/ 0 w 55"/>
                    <a:gd name="T71" fmla="*/ 0 h 173"/>
                    <a:gd name="T72" fmla="*/ 0 w 55"/>
                    <a:gd name="T73" fmla="*/ 0 h 173"/>
                    <a:gd name="T74" fmla="*/ 0 w 55"/>
                    <a:gd name="T75" fmla="*/ 0 h 173"/>
                    <a:gd name="T76" fmla="*/ 0 w 55"/>
                    <a:gd name="T77" fmla="*/ 0 h 173"/>
                    <a:gd name="T78" fmla="*/ 0 w 55"/>
                    <a:gd name="T79" fmla="*/ 0 h 173"/>
                    <a:gd name="T80" fmla="*/ 0 w 55"/>
                    <a:gd name="T81" fmla="*/ 0 h 173"/>
                    <a:gd name="T82" fmla="*/ 0 w 55"/>
                    <a:gd name="T83" fmla="*/ 0 h 173"/>
                    <a:gd name="T84" fmla="*/ 0 w 55"/>
                    <a:gd name="T85" fmla="*/ 0 h 173"/>
                    <a:gd name="T86" fmla="*/ 0 w 55"/>
                    <a:gd name="T87" fmla="*/ 0 h 1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5"/>
                    <a:gd name="T133" fmla="*/ 0 h 173"/>
                    <a:gd name="T134" fmla="*/ 55 w 55"/>
                    <a:gd name="T135" fmla="*/ 173 h 17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5" h="173">
                      <a:moveTo>
                        <a:pt x="28" y="17"/>
                      </a:moveTo>
                      <a:lnTo>
                        <a:pt x="43" y="14"/>
                      </a:lnTo>
                      <a:lnTo>
                        <a:pt x="43" y="17"/>
                      </a:lnTo>
                      <a:lnTo>
                        <a:pt x="45" y="21"/>
                      </a:lnTo>
                      <a:lnTo>
                        <a:pt x="47" y="29"/>
                      </a:lnTo>
                      <a:lnTo>
                        <a:pt x="49" y="40"/>
                      </a:lnTo>
                      <a:lnTo>
                        <a:pt x="49" y="48"/>
                      </a:lnTo>
                      <a:lnTo>
                        <a:pt x="51" y="61"/>
                      </a:lnTo>
                      <a:lnTo>
                        <a:pt x="53" y="73"/>
                      </a:lnTo>
                      <a:lnTo>
                        <a:pt x="55" y="84"/>
                      </a:lnTo>
                      <a:lnTo>
                        <a:pt x="53" y="95"/>
                      </a:lnTo>
                      <a:lnTo>
                        <a:pt x="53" y="107"/>
                      </a:lnTo>
                      <a:lnTo>
                        <a:pt x="51" y="114"/>
                      </a:lnTo>
                      <a:lnTo>
                        <a:pt x="49" y="124"/>
                      </a:lnTo>
                      <a:lnTo>
                        <a:pt x="43" y="135"/>
                      </a:lnTo>
                      <a:lnTo>
                        <a:pt x="34" y="135"/>
                      </a:lnTo>
                      <a:lnTo>
                        <a:pt x="30" y="143"/>
                      </a:lnTo>
                      <a:lnTo>
                        <a:pt x="28" y="150"/>
                      </a:lnTo>
                      <a:lnTo>
                        <a:pt x="28" y="156"/>
                      </a:lnTo>
                      <a:lnTo>
                        <a:pt x="26" y="164"/>
                      </a:lnTo>
                      <a:lnTo>
                        <a:pt x="22" y="169"/>
                      </a:lnTo>
                      <a:lnTo>
                        <a:pt x="21" y="173"/>
                      </a:lnTo>
                      <a:lnTo>
                        <a:pt x="15" y="171"/>
                      </a:lnTo>
                      <a:lnTo>
                        <a:pt x="13" y="169"/>
                      </a:lnTo>
                      <a:lnTo>
                        <a:pt x="9" y="162"/>
                      </a:lnTo>
                      <a:lnTo>
                        <a:pt x="7" y="154"/>
                      </a:lnTo>
                      <a:lnTo>
                        <a:pt x="3" y="143"/>
                      </a:lnTo>
                      <a:lnTo>
                        <a:pt x="2" y="130"/>
                      </a:lnTo>
                      <a:lnTo>
                        <a:pt x="2" y="116"/>
                      </a:lnTo>
                      <a:lnTo>
                        <a:pt x="2" y="105"/>
                      </a:lnTo>
                      <a:lnTo>
                        <a:pt x="2" y="90"/>
                      </a:lnTo>
                      <a:lnTo>
                        <a:pt x="3" y="76"/>
                      </a:lnTo>
                      <a:lnTo>
                        <a:pt x="7" y="63"/>
                      </a:lnTo>
                      <a:lnTo>
                        <a:pt x="11" y="54"/>
                      </a:lnTo>
                      <a:lnTo>
                        <a:pt x="0" y="46"/>
                      </a:lnTo>
                      <a:lnTo>
                        <a:pt x="0" y="31"/>
                      </a:lnTo>
                      <a:lnTo>
                        <a:pt x="2" y="19"/>
                      </a:lnTo>
                      <a:lnTo>
                        <a:pt x="7" y="10"/>
                      </a:lnTo>
                      <a:lnTo>
                        <a:pt x="13" y="4"/>
                      </a:lnTo>
                      <a:lnTo>
                        <a:pt x="17" y="0"/>
                      </a:lnTo>
                      <a:lnTo>
                        <a:pt x="22" y="2"/>
                      </a:lnTo>
                      <a:lnTo>
                        <a:pt x="26" y="6"/>
                      </a:lnTo>
                      <a:lnTo>
                        <a:pt x="28" y="17"/>
                      </a:lnTo>
                      <a:close/>
                    </a:path>
                  </a:pathLst>
                </a:custGeom>
                <a:solidFill>
                  <a:srgbClr val="A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2" name="Freeform 76"/>
                <p:cNvSpPr>
                  <a:spLocks/>
                </p:cNvSpPr>
                <p:nvPr/>
              </p:nvSpPr>
              <p:spPr bwMode="auto">
                <a:xfrm>
                  <a:off x="3663" y="2836"/>
                  <a:ext cx="49" cy="27"/>
                </a:xfrm>
                <a:custGeom>
                  <a:avLst/>
                  <a:gdLst>
                    <a:gd name="T0" fmla="*/ 0 w 99"/>
                    <a:gd name="T1" fmla="*/ 1 h 54"/>
                    <a:gd name="T2" fmla="*/ 0 w 99"/>
                    <a:gd name="T3" fmla="*/ 1 h 54"/>
                    <a:gd name="T4" fmla="*/ 0 w 99"/>
                    <a:gd name="T5" fmla="*/ 1 h 54"/>
                    <a:gd name="T6" fmla="*/ 0 w 99"/>
                    <a:gd name="T7" fmla="*/ 0 h 54"/>
                    <a:gd name="T8" fmla="*/ 0 w 99"/>
                    <a:gd name="T9" fmla="*/ 0 h 54"/>
                    <a:gd name="T10" fmla="*/ 0 w 99"/>
                    <a:gd name="T11" fmla="*/ 0 h 54"/>
                    <a:gd name="T12" fmla="*/ 0 w 99"/>
                    <a:gd name="T13" fmla="*/ 1 h 54"/>
                    <a:gd name="T14" fmla="*/ 0 w 99"/>
                    <a:gd name="T15" fmla="*/ 1 h 54"/>
                    <a:gd name="T16" fmla="*/ 0 w 99"/>
                    <a:gd name="T17" fmla="*/ 1 h 54"/>
                    <a:gd name="T18" fmla="*/ 0 w 99"/>
                    <a:gd name="T19" fmla="*/ 1 h 54"/>
                    <a:gd name="T20" fmla="*/ 0 w 99"/>
                    <a:gd name="T21" fmla="*/ 1 h 54"/>
                    <a:gd name="T22" fmla="*/ 0 w 99"/>
                    <a:gd name="T23" fmla="*/ 1 h 54"/>
                    <a:gd name="T24" fmla="*/ 0 w 99"/>
                    <a:gd name="T25" fmla="*/ 1 h 54"/>
                    <a:gd name="T26" fmla="*/ 0 w 99"/>
                    <a:gd name="T27" fmla="*/ 1 h 54"/>
                    <a:gd name="T28" fmla="*/ 0 w 99"/>
                    <a:gd name="T29" fmla="*/ 1 h 54"/>
                    <a:gd name="T30" fmla="*/ 0 w 99"/>
                    <a:gd name="T31" fmla="*/ 1 h 54"/>
                    <a:gd name="T32" fmla="*/ 0 w 99"/>
                    <a:gd name="T33" fmla="*/ 1 h 54"/>
                    <a:gd name="T34" fmla="*/ 0 w 99"/>
                    <a:gd name="T35" fmla="*/ 1 h 54"/>
                    <a:gd name="T36" fmla="*/ 0 w 99"/>
                    <a:gd name="T37" fmla="*/ 1 h 54"/>
                    <a:gd name="T38" fmla="*/ 0 w 99"/>
                    <a:gd name="T39" fmla="*/ 1 h 54"/>
                    <a:gd name="T40" fmla="*/ 0 w 99"/>
                    <a:gd name="T41" fmla="*/ 1 h 54"/>
                    <a:gd name="T42" fmla="*/ 0 w 99"/>
                    <a:gd name="T43" fmla="*/ 1 h 54"/>
                    <a:gd name="T44" fmla="*/ 0 w 99"/>
                    <a:gd name="T45" fmla="*/ 1 h 54"/>
                    <a:gd name="T46" fmla="*/ 0 w 99"/>
                    <a:gd name="T47" fmla="*/ 1 h 54"/>
                    <a:gd name="T48" fmla="*/ 0 w 99"/>
                    <a:gd name="T49" fmla="*/ 1 h 54"/>
                    <a:gd name="T50" fmla="*/ 0 w 99"/>
                    <a:gd name="T51" fmla="*/ 1 h 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54"/>
                    <a:gd name="T80" fmla="*/ 99 w 99"/>
                    <a:gd name="T81" fmla="*/ 54 h 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54">
                      <a:moveTo>
                        <a:pt x="21" y="14"/>
                      </a:moveTo>
                      <a:lnTo>
                        <a:pt x="36" y="8"/>
                      </a:lnTo>
                      <a:lnTo>
                        <a:pt x="51" y="6"/>
                      </a:lnTo>
                      <a:lnTo>
                        <a:pt x="65" y="0"/>
                      </a:lnTo>
                      <a:lnTo>
                        <a:pt x="82" y="0"/>
                      </a:lnTo>
                      <a:lnTo>
                        <a:pt x="91" y="0"/>
                      </a:lnTo>
                      <a:lnTo>
                        <a:pt x="99" y="6"/>
                      </a:lnTo>
                      <a:lnTo>
                        <a:pt x="97" y="14"/>
                      </a:lnTo>
                      <a:lnTo>
                        <a:pt x="93" y="27"/>
                      </a:lnTo>
                      <a:lnTo>
                        <a:pt x="88" y="29"/>
                      </a:lnTo>
                      <a:lnTo>
                        <a:pt x="80" y="35"/>
                      </a:lnTo>
                      <a:lnTo>
                        <a:pt x="70" y="38"/>
                      </a:lnTo>
                      <a:lnTo>
                        <a:pt x="63" y="44"/>
                      </a:lnTo>
                      <a:lnTo>
                        <a:pt x="51" y="46"/>
                      </a:lnTo>
                      <a:lnTo>
                        <a:pt x="42" y="50"/>
                      </a:lnTo>
                      <a:lnTo>
                        <a:pt x="32" y="50"/>
                      </a:lnTo>
                      <a:lnTo>
                        <a:pt x="25" y="54"/>
                      </a:lnTo>
                      <a:lnTo>
                        <a:pt x="15" y="52"/>
                      </a:lnTo>
                      <a:lnTo>
                        <a:pt x="8" y="52"/>
                      </a:lnTo>
                      <a:lnTo>
                        <a:pt x="4" y="50"/>
                      </a:lnTo>
                      <a:lnTo>
                        <a:pt x="2" y="46"/>
                      </a:lnTo>
                      <a:lnTo>
                        <a:pt x="0" y="40"/>
                      </a:lnTo>
                      <a:lnTo>
                        <a:pt x="6" y="33"/>
                      </a:lnTo>
                      <a:lnTo>
                        <a:pt x="12" y="23"/>
                      </a:lnTo>
                      <a:lnTo>
                        <a:pt x="21" y="14"/>
                      </a:lnTo>
                      <a:close/>
                    </a:path>
                  </a:pathLst>
                </a:custGeom>
                <a:solidFill>
                  <a:srgbClr val="5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3" name="Freeform 77"/>
                <p:cNvSpPr>
                  <a:spLocks/>
                </p:cNvSpPr>
                <p:nvPr/>
              </p:nvSpPr>
              <p:spPr bwMode="auto">
                <a:xfrm>
                  <a:off x="3815" y="2883"/>
                  <a:ext cx="66" cy="18"/>
                </a:xfrm>
                <a:custGeom>
                  <a:avLst/>
                  <a:gdLst>
                    <a:gd name="T0" fmla="*/ 0 w 134"/>
                    <a:gd name="T1" fmla="*/ 0 h 37"/>
                    <a:gd name="T2" fmla="*/ 0 w 134"/>
                    <a:gd name="T3" fmla="*/ 0 h 37"/>
                    <a:gd name="T4" fmla="*/ 0 w 134"/>
                    <a:gd name="T5" fmla="*/ 0 h 37"/>
                    <a:gd name="T6" fmla="*/ 0 w 134"/>
                    <a:gd name="T7" fmla="*/ 0 h 37"/>
                    <a:gd name="T8" fmla="*/ 0 w 134"/>
                    <a:gd name="T9" fmla="*/ 0 h 37"/>
                    <a:gd name="T10" fmla="*/ 0 w 134"/>
                    <a:gd name="T11" fmla="*/ 0 h 37"/>
                    <a:gd name="T12" fmla="*/ 0 w 134"/>
                    <a:gd name="T13" fmla="*/ 0 h 37"/>
                    <a:gd name="T14" fmla="*/ 0 w 134"/>
                    <a:gd name="T15" fmla="*/ 0 h 37"/>
                    <a:gd name="T16" fmla="*/ 0 w 134"/>
                    <a:gd name="T17" fmla="*/ 0 h 37"/>
                    <a:gd name="T18" fmla="*/ 0 w 134"/>
                    <a:gd name="T19" fmla="*/ 0 h 37"/>
                    <a:gd name="T20" fmla="*/ 0 w 134"/>
                    <a:gd name="T21" fmla="*/ 0 h 37"/>
                    <a:gd name="T22" fmla="*/ 0 w 134"/>
                    <a:gd name="T23" fmla="*/ 0 h 37"/>
                    <a:gd name="T24" fmla="*/ 0 w 134"/>
                    <a:gd name="T25" fmla="*/ 0 h 37"/>
                    <a:gd name="T26" fmla="*/ 0 w 134"/>
                    <a:gd name="T27" fmla="*/ 0 h 37"/>
                    <a:gd name="T28" fmla="*/ 0 w 134"/>
                    <a:gd name="T29" fmla="*/ 0 h 37"/>
                    <a:gd name="T30" fmla="*/ 0 w 134"/>
                    <a:gd name="T31" fmla="*/ 0 h 37"/>
                    <a:gd name="T32" fmla="*/ 0 w 134"/>
                    <a:gd name="T33" fmla="*/ 0 h 37"/>
                    <a:gd name="T34" fmla="*/ 0 w 134"/>
                    <a:gd name="T35" fmla="*/ 0 h 37"/>
                    <a:gd name="T36" fmla="*/ 0 w 134"/>
                    <a:gd name="T37" fmla="*/ 0 h 37"/>
                    <a:gd name="T38" fmla="*/ 0 w 134"/>
                    <a:gd name="T39" fmla="*/ 0 h 37"/>
                    <a:gd name="T40" fmla="*/ 0 w 134"/>
                    <a:gd name="T41" fmla="*/ 0 h 37"/>
                    <a:gd name="T42" fmla="*/ 0 w 134"/>
                    <a:gd name="T43" fmla="*/ 0 h 37"/>
                    <a:gd name="T44" fmla="*/ 0 w 134"/>
                    <a:gd name="T45" fmla="*/ 0 h 37"/>
                    <a:gd name="T46" fmla="*/ 0 w 134"/>
                    <a:gd name="T47" fmla="*/ 0 h 37"/>
                    <a:gd name="T48" fmla="*/ 0 w 134"/>
                    <a:gd name="T49" fmla="*/ 0 h 37"/>
                    <a:gd name="T50" fmla="*/ 0 w 134"/>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37"/>
                    <a:gd name="T80" fmla="*/ 134 w 134"/>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37">
                      <a:moveTo>
                        <a:pt x="16" y="2"/>
                      </a:moveTo>
                      <a:lnTo>
                        <a:pt x="27" y="0"/>
                      </a:lnTo>
                      <a:lnTo>
                        <a:pt x="40" y="0"/>
                      </a:lnTo>
                      <a:lnTo>
                        <a:pt x="52" y="0"/>
                      </a:lnTo>
                      <a:lnTo>
                        <a:pt x="67" y="2"/>
                      </a:lnTo>
                      <a:lnTo>
                        <a:pt x="78" y="2"/>
                      </a:lnTo>
                      <a:lnTo>
                        <a:pt x="92" y="4"/>
                      </a:lnTo>
                      <a:lnTo>
                        <a:pt x="103" y="4"/>
                      </a:lnTo>
                      <a:lnTo>
                        <a:pt x="116" y="4"/>
                      </a:lnTo>
                      <a:lnTo>
                        <a:pt x="130" y="8"/>
                      </a:lnTo>
                      <a:lnTo>
                        <a:pt x="134" y="16"/>
                      </a:lnTo>
                      <a:lnTo>
                        <a:pt x="132" y="27"/>
                      </a:lnTo>
                      <a:lnTo>
                        <a:pt x="124" y="35"/>
                      </a:lnTo>
                      <a:lnTo>
                        <a:pt x="111" y="35"/>
                      </a:lnTo>
                      <a:lnTo>
                        <a:pt x="97" y="37"/>
                      </a:lnTo>
                      <a:lnTo>
                        <a:pt x="84" y="35"/>
                      </a:lnTo>
                      <a:lnTo>
                        <a:pt x="71" y="35"/>
                      </a:lnTo>
                      <a:lnTo>
                        <a:pt x="56" y="33"/>
                      </a:lnTo>
                      <a:lnTo>
                        <a:pt x="42" y="31"/>
                      </a:lnTo>
                      <a:lnTo>
                        <a:pt x="29" y="31"/>
                      </a:lnTo>
                      <a:lnTo>
                        <a:pt x="18" y="33"/>
                      </a:lnTo>
                      <a:lnTo>
                        <a:pt x="6" y="27"/>
                      </a:lnTo>
                      <a:lnTo>
                        <a:pt x="0" y="18"/>
                      </a:lnTo>
                      <a:lnTo>
                        <a:pt x="4" y="8"/>
                      </a:lnTo>
                      <a:lnTo>
                        <a:pt x="16" y="2"/>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4" name="Freeform 78"/>
                <p:cNvSpPr>
                  <a:spLocks/>
                </p:cNvSpPr>
                <p:nvPr/>
              </p:nvSpPr>
              <p:spPr bwMode="auto">
                <a:xfrm>
                  <a:off x="3729" y="2874"/>
                  <a:ext cx="76" cy="21"/>
                </a:xfrm>
                <a:custGeom>
                  <a:avLst/>
                  <a:gdLst>
                    <a:gd name="T0" fmla="*/ 1 w 152"/>
                    <a:gd name="T1" fmla="*/ 1 h 42"/>
                    <a:gd name="T2" fmla="*/ 1 w 152"/>
                    <a:gd name="T3" fmla="*/ 1 h 42"/>
                    <a:gd name="T4" fmla="*/ 1 w 152"/>
                    <a:gd name="T5" fmla="*/ 1 h 42"/>
                    <a:gd name="T6" fmla="*/ 1 w 152"/>
                    <a:gd name="T7" fmla="*/ 1 h 42"/>
                    <a:gd name="T8" fmla="*/ 1 w 152"/>
                    <a:gd name="T9" fmla="*/ 1 h 42"/>
                    <a:gd name="T10" fmla="*/ 1 w 152"/>
                    <a:gd name="T11" fmla="*/ 0 h 42"/>
                    <a:gd name="T12" fmla="*/ 1 w 152"/>
                    <a:gd name="T13" fmla="*/ 1 h 42"/>
                    <a:gd name="T14" fmla="*/ 1 w 152"/>
                    <a:gd name="T15" fmla="*/ 1 h 42"/>
                    <a:gd name="T16" fmla="*/ 1 w 152"/>
                    <a:gd name="T17" fmla="*/ 1 h 42"/>
                    <a:gd name="T18" fmla="*/ 1 w 152"/>
                    <a:gd name="T19" fmla="*/ 1 h 42"/>
                    <a:gd name="T20" fmla="*/ 1 w 152"/>
                    <a:gd name="T21" fmla="*/ 1 h 42"/>
                    <a:gd name="T22" fmla="*/ 1 w 152"/>
                    <a:gd name="T23" fmla="*/ 1 h 42"/>
                    <a:gd name="T24" fmla="*/ 1 w 152"/>
                    <a:gd name="T25" fmla="*/ 1 h 42"/>
                    <a:gd name="T26" fmla="*/ 1 w 152"/>
                    <a:gd name="T27" fmla="*/ 1 h 42"/>
                    <a:gd name="T28" fmla="*/ 1 w 152"/>
                    <a:gd name="T29" fmla="*/ 1 h 42"/>
                    <a:gd name="T30" fmla="*/ 1 w 152"/>
                    <a:gd name="T31" fmla="*/ 1 h 42"/>
                    <a:gd name="T32" fmla="*/ 1 w 152"/>
                    <a:gd name="T33" fmla="*/ 1 h 42"/>
                    <a:gd name="T34" fmla="*/ 1 w 152"/>
                    <a:gd name="T35" fmla="*/ 1 h 42"/>
                    <a:gd name="T36" fmla="*/ 1 w 152"/>
                    <a:gd name="T37" fmla="*/ 1 h 42"/>
                    <a:gd name="T38" fmla="*/ 1 w 152"/>
                    <a:gd name="T39" fmla="*/ 1 h 42"/>
                    <a:gd name="T40" fmla="*/ 1 w 152"/>
                    <a:gd name="T41" fmla="*/ 1 h 42"/>
                    <a:gd name="T42" fmla="*/ 1 w 152"/>
                    <a:gd name="T43" fmla="*/ 1 h 42"/>
                    <a:gd name="T44" fmla="*/ 1 w 152"/>
                    <a:gd name="T45" fmla="*/ 1 h 42"/>
                    <a:gd name="T46" fmla="*/ 1 w 152"/>
                    <a:gd name="T47" fmla="*/ 1 h 42"/>
                    <a:gd name="T48" fmla="*/ 1 w 152"/>
                    <a:gd name="T49" fmla="*/ 1 h 42"/>
                    <a:gd name="T50" fmla="*/ 1 w 152"/>
                    <a:gd name="T51" fmla="*/ 1 h 42"/>
                    <a:gd name="T52" fmla="*/ 1 w 152"/>
                    <a:gd name="T53" fmla="*/ 1 h 42"/>
                    <a:gd name="T54" fmla="*/ 1 w 152"/>
                    <a:gd name="T55" fmla="*/ 1 h 42"/>
                    <a:gd name="T56" fmla="*/ 0 w 152"/>
                    <a:gd name="T57" fmla="*/ 1 h 42"/>
                    <a:gd name="T58" fmla="*/ 0 w 152"/>
                    <a:gd name="T59" fmla="*/ 1 h 42"/>
                    <a:gd name="T60" fmla="*/ 1 w 152"/>
                    <a:gd name="T61" fmla="*/ 1 h 42"/>
                    <a:gd name="T62" fmla="*/ 1 w 152"/>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42"/>
                    <a:gd name="T98" fmla="*/ 152 w 152"/>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42">
                      <a:moveTo>
                        <a:pt x="12" y="10"/>
                      </a:moveTo>
                      <a:lnTo>
                        <a:pt x="19" y="4"/>
                      </a:lnTo>
                      <a:lnTo>
                        <a:pt x="27" y="4"/>
                      </a:lnTo>
                      <a:lnTo>
                        <a:pt x="34" y="2"/>
                      </a:lnTo>
                      <a:lnTo>
                        <a:pt x="44" y="2"/>
                      </a:lnTo>
                      <a:lnTo>
                        <a:pt x="59" y="0"/>
                      </a:lnTo>
                      <a:lnTo>
                        <a:pt x="76" y="2"/>
                      </a:lnTo>
                      <a:lnTo>
                        <a:pt x="92" y="2"/>
                      </a:lnTo>
                      <a:lnTo>
                        <a:pt x="107" y="4"/>
                      </a:lnTo>
                      <a:lnTo>
                        <a:pt x="114" y="6"/>
                      </a:lnTo>
                      <a:lnTo>
                        <a:pt x="124" y="10"/>
                      </a:lnTo>
                      <a:lnTo>
                        <a:pt x="133" y="12"/>
                      </a:lnTo>
                      <a:lnTo>
                        <a:pt x="143" y="14"/>
                      </a:lnTo>
                      <a:lnTo>
                        <a:pt x="152" y="19"/>
                      </a:lnTo>
                      <a:lnTo>
                        <a:pt x="152" y="33"/>
                      </a:lnTo>
                      <a:lnTo>
                        <a:pt x="147" y="40"/>
                      </a:lnTo>
                      <a:lnTo>
                        <a:pt x="135" y="42"/>
                      </a:lnTo>
                      <a:lnTo>
                        <a:pt x="128" y="40"/>
                      </a:lnTo>
                      <a:lnTo>
                        <a:pt x="118" y="38"/>
                      </a:lnTo>
                      <a:lnTo>
                        <a:pt x="111" y="35"/>
                      </a:lnTo>
                      <a:lnTo>
                        <a:pt x="105" y="35"/>
                      </a:lnTo>
                      <a:lnTo>
                        <a:pt x="92" y="33"/>
                      </a:lnTo>
                      <a:lnTo>
                        <a:pt x="78" y="33"/>
                      </a:lnTo>
                      <a:lnTo>
                        <a:pt x="63" y="31"/>
                      </a:lnTo>
                      <a:lnTo>
                        <a:pt x="48" y="33"/>
                      </a:lnTo>
                      <a:lnTo>
                        <a:pt x="33" y="33"/>
                      </a:lnTo>
                      <a:lnTo>
                        <a:pt x="19" y="40"/>
                      </a:lnTo>
                      <a:lnTo>
                        <a:pt x="6" y="35"/>
                      </a:lnTo>
                      <a:lnTo>
                        <a:pt x="0" y="25"/>
                      </a:lnTo>
                      <a:lnTo>
                        <a:pt x="0" y="16"/>
                      </a:lnTo>
                      <a:lnTo>
                        <a:pt x="12" y="1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5" name="Freeform 79"/>
                <p:cNvSpPr>
                  <a:spLocks/>
                </p:cNvSpPr>
                <p:nvPr/>
              </p:nvSpPr>
              <p:spPr bwMode="auto">
                <a:xfrm>
                  <a:off x="3723" y="2858"/>
                  <a:ext cx="90" cy="29"/>
                </a:xfrm>
                <a:custGeom>
                  <a:avLst/>
                  <a:gdLst>
                    <a:gd name="T0" fmla="*/ 1 w 179"/>
                    <a:gd name="T1" fmla="*/ 0 h 59"/>
                    <a:gd name="T2" fmla="*/ 1 w 179"/>
                    <a:gd name="T3" fmla="*/ 0 h 59"/>
                    <a:gd name="T4" fmla="*/ 1 w 179"/>
                    <a:gd name="T5" fmla="*/ 0 h 59"/>
                    <a:gd name="T6" fmla="*/ 1 w 179"/>
                    <a:gd name="T7" fmla="*/ 0 h 59"/>
                    <a:gd name="T8" fmla="*/ 1 w 179"/>
                    <a:gd name="T9" fmla="*/ 0 h 59"/>
                    <a:gd name="T10" fmla="*/ 1 w 179"/>
                    <a:gd name="T11" fmla="*/ 0 h 59"/>
                    <a:gd name="T12" fmla="*/ 1 w 179"/>
                    <a:gd name="T13" fmla="*/ 0 h 59"/>
                    <a:gd name="T14" fmla="*/ 1 w 179"/>
                    <a:gd name="T15" fmla="*/ 0 h 59"/>
                    <a:gd name="T16" fmla="*/ 1 w 179"/>
                    <a:gd name="T17" fmla="*/ 0 h 59"/>
                    <a:gd name="T18" fmla="*/ 1 w 179"/>
                    <a:gd name="T19" fmla="*/ 0 h 59"/>
                    <a:gd name="T20" fmla="*/ 1 w 179"/>
                    <a:gd name="T21" fmla="*/ 0 h 59"/>
                    <a:gd name="T22" fmla="*/ 1 w 179"/>
                    <a:gd name="T23" fmla="*/ 0 h 59"/>
                    <a:gd name="T24" fmla="*/ 1 w 179"/>
                    <a:gd name="T25" fmla="*/ 0 h 59"/>
                    <a:gd name="T26" fmla="*/ 1 w 179"/>
                    <a:gd name="T27" fmla="*/ 0 h 59"/>
                    <a:gd name="T28" fmla="*/ 1 w 179"/>
                    <a:gd name="T29" fmla="*/ 0 h 59"/>
                    <a:gd name="T30" fmla="*/ 1 w 179"/>
                    <a:gd name="T31" fmla="*/ 0 h 59"/>
                    <a:gd name="T32" fmla="*/ 1 w 179"/>
                    <a:gd name="T33" fmla="*/ 0 h 59"/>
                    <a:gd name="T34" fmla="*/ 1 w 179"/>
                    <a:gd name="T35" fmla="*/ 0 h 59"/>
                    <a:gd name="T36" fmla="*/ 1 w 179"/>
                    <a:gd name="T37" fmla="*/ 0 h 59"/>
                    <a:gd name="T38" fmla="*/ 1 w 179"/>
                    <a:gd name="T39" fmla="*/ 0 h 59"/>
                    <a:gd name="T40" fmla="*/ 1 w 179"/>
                    <a:gd name="T41" fmla="*/ 0 h 59"/>
                    <a:gd name="T42" fmla="*/ 1 w 179"/>
                    <a:gd name="T43" fmla="*/ 0 h 59"/>
                    <a:gd name="T44" fmla="*/ 1 w 179"/>
                    <a:gd name="T45" fmla="*/ 0 h 59"/>
                    <a:gd name="T46" fmla="*/ 1 w 179"/>
                    <a:gd name="T47" fmla="*/ 0 h 59"/>
                    <a:gd name="T48" fmla="*/ 1 w 179"/>
                    <a:gd name="T49" fmla="*/ 0 h 59"/>
                    <a:gd name="T50" fmla="*/ 1 w 179"/>
                    <a:gd name="T51" fmla="*/ 0 h 59"/>
                    <a:gd name="T52" fmla="*/ 1 w 179"/>
                    <a:gd name="T53" fmla="*/ 0 h 59"/>
                    <a:gd name="T54" fmla="*/ 1 w 179"/>
                    <a:gd name="T55" fmla="*/ 0 h 59"/>
                    <a:gd name="T56" fmla="*/ 1 w 179"/>
                    <a:gd name="T57" fmla="*/ 0 h 59"/>
                    <a:gd name="T58" fmla="*/ 1 w 179"/>
                    <a:gd name="T59" fmla="*/ 0 h 59"/>
                    <a:gd name="T60" fmla="*/ 1 w 179"/>
                    <a:gd name="T61" fmla="*/ 0 h 59"/>
                    <a:gd name="T62" fmla="*/ 1 w 179"/>
                    <a:gd name="T63" fmla="*/ 0 h 59"/>
                    <a:gd name="T64" fmla="*/ 1 w 179"/>
                    <a:gd name="T65" fmla="*/ 0 h 59"/>
                    <a:gd name="T66" fmla="*/ 1 w 179"/>
                    <a:gd name="T67" fmla="*/ 0 h 59"/>
                    <a:gd name="T68" fmla="*/ 1 w 179"/>
                    <a:gd name="T69" fmla="*/ 0 h 59"/>
                    <a:gd name="T70" fmla="*/ 1 w 179"/>
                    <a:gd name="T71" fmla="*/ 0 h 59"/>
                    <a:gd name="T72" fmla="*/ 1 w 179"/>
                    <a:gd name="T73" fmla="*/ 0 h 59"/>
                    <a:gd name="T74" fmla="*/ 1 w 179"/>
                    <a:gd name="T75" fmla="*/ 0 h 59"/>
                    <a:gd name="T76" fmla="*/ 0 w 179"/>
                    <a:gd name="T77" fmla="*/ 0 h 59"/>
                    <a:gd name="T78" fmla="*/ 0 w 179"/>
                    <a:gd name="T79" fmla="*/ 0 h 59"/>
                    <a:gd name="T80" fmla="*/ 1 w 179"/>
                    <a:gd name="T81" fmla="*/ 0 h 59"/>
                    <a:gd name="T82" fmla="*/ 1 w 179"/>
                    <a:gd name="T83" fmla="*/ 0 h 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9"/>
                    <a:gd name="T127" fmla="*/ 0 h 59"/>
                    <a:gd name="T128" fmla="*/ 179 w 179"/>
                    <a:gd name="T129" fmla="*/ 59 h 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9" h="59">
                      <a:moveTo>
                        <a:pt x="7" y="8"/>
                      </a:moveTo>
                      <a:lnTo>
                        <a:pt x="15" y="4"/>
                      </a:lnTo>
                      <a:lnTo>
                        <a:pt x="25" y="2"/>
                      </a:lnTo>
                      <a:lnTo>
                        <a:pt x="36" y="0"/>
                      </a:lnTo>
                      <a:lnTo>
                        <a:pt x="45" y="0"/>
                      </a:lnTo>
                      <a:lnTo>
                        <a:pt x="57" y="0"/>
                      </a:lnTo>
                      <a:lnTo>
                        <a:pt x="68" y="0"/>
                      </a:lnTo>
                      <a:lnTo>
                        <a:pt x="80" y="0"/>
                      </a:lnTo>
                      <a:lnTo>
                        <a:pt x="93" y="4"/>
                      </a:lnTo>
                      <a:lnTo>
                        <a:pt x="103" y="6"/>
                      </a:lnTo>
                      <a:lnTo>
                        <a:pt x="114" y="8"/>
                      </a:lnTo>
                      <a:lnTo>
                        <a:pt x="125" y="11"/>
                      </a:lnTo>
                      <a:lnTo>
                        <a:pt x="137" y="15"/>
                      </a:lnTo>
                      <a:lnTo>
                        <a:pt x="146" y="19"/>
                      </a:lnTo>
                      <a:lnTo>
                        <a:pt x="154" y="23"/>
                      </a:lnTo>
                      <a:lnTo>
                        <a:pt x="163" y="29"/>
                      </a:lnTo>
                      <a:lnTo>
                        <a:pt x="173" y="34"/>
                      </a:lnTo>
                      <a:lnTo>
                        <a:pt x="179" y="42"/>
                      </a:lnTo>
                      <a:lnTo>
                        <a:pt x="179" y="51"/>
                      </a:lnTo>
                      <a:lnTo>
                        <a:pt x="169" y="57"/>
                      </a:lnTo>
                      <a:lnTo>
                        <a:pt x="158" y="59"/>
                      </a:lnTo>
                      <a:lnTo>
                        <a:pt x="148" y="55"/>
                      </a:lnTo>
                      <a:lnTo>
                        <a:pt x="139" y="49"/>
                      </a:lnTo>
                      <a:lnTo>
                        <a:pt x="131" y="46"/>
                      </a:lnTo>
                      <a:lnTo>
                        <a:pt x="123" y="44"/>
                      </a:lnTo>
                      <a:lnTo>
                        <a:pt x="114" y="38"/>
                      </a:lnTo>
                      <a:lnTo>
                        <a:pt x="104" y="36"/>
                      </a:lnTo>
                      <a:lnTo>
                        <a:pt x="97" y="34"/>
                      </a:lnTo>
                      <a:lnTo>
                        <a:pt x="89" y="34"/>
                      </a:lnTo>
                      <a:lnTo>
                        <a:pt x="82" y="30"/>
                      </a:lnTo>
                      <a:lnTo>
                        <a:pt x="74" y="29"/>
                      </a:lnTo>
                      <a:lnTo>
                        <a:pt x="65" y="29"/>
                      </a:lnTo>
                      <a:lnTo>
                        <a:pt x="57" y="30"/>
                      </a:lnTo>
                      <a:lnTo>
                        <a:pt x="45" y="30"/>
                      </a:lnTo>
                      <a:lnTo>
                        <a:pt x="38" y="30"/>
                      </a:lnTo>
                      <a:lnTo>
                        <a:pt x="28" y="32"/>
                      </a:lnTo>
                      <a:lnTo>
                        <a:pt x="19" y="36"/>
                      </a:lnTo>
                      <a:lnTo>
                        <a:pt x="6" y="36"/>
                      </a:lnTo>
                      <a:lnTo>
                        <a:pt x="0" y="27"/>
                      </a:lnTo>
                      <a:lnTo>
                        <a:pt x="0" y="15"/>
                      </a:lnTo>
                      <a:lnTo>
                        <a:pt x="7" y="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6" name="Freeform 80"/>
                <p:cNvSpPr>
                  <a:spLocks/>
                </p:cNvSpPr>
                <p:nvPr/>
              </p:nvSpPr>
              <p:spPr bwMode="auto">
                <a:xfrm>
                  <a:off x="3806" y="2830"/>
                  <a:ext cx="107" cy="60"/>
                </a:xfrm>
                <a:custGeom>
                  <a:avLst/>
                  <a:gdLst>
                    <a:gd name="T0" fmla="*/ 1 w 213"/>
                    <a:gd name="T1" fmla="*/ 0 h 122"/>
                    <a:gd name="T2" fmla="*/ 1 w 213"/>
                    <a:gd name="T3" fmla="*/ 0 h 122"/>
                    <a:gd name="T4" fmla="*/ 1 w 213"/>
                    <a:gd name="T5" fmla="*/ 0 h 122"/>
                    <a:gd name="T6" fmla="*/ 1 w 213"/>
                    <a:gd name="T7" fmla="*/ 0 h 122"/>
                    <a:gd name="T8" fmla="*/ 1 w 213"/>
                    <a:gd name="T9" fmla="*/ 0 h 122"/>
                    <a:gd name="T10" fmla="*/ 1 w 213"/>
                    <a:gd name="T11" fmla="*/ 0 h 122"/>
                    <a:gd name="T12" fmla="*/ 1 w 213"/>
                    <a:gd name="T13" fmla="*/ 0 h 122"/>
                    <a:gd name="T14" fmla="*/ 1 w 213"/>
                    <a:gd name="T15" fmla="*/ 0 h 122"/>
                    <a:gd name="T16" fmla="*/ 1 w 213"/>
                    <a:gd name="T17" fmla="*/ 0 h 122"/>
                    <a:gd name="T18" fmla="*/ 1 w 213"/>
                    <a:gd name="T19" fmla="*/ 0 h 122"/>
                    <a:gd name="T20" fmla="*/ 1 w 213"/>
                    <a:gd name="T21" fmla="*/ 0 h 122"/>
                    <a:gd name="T22" fmla="*/ 1 w 213"/>
                    <a:gd name="T23" fmla="*/ 0 h 122"/>
                    <a:gd name="T24" fmla="*/ 1 w 213"/>
                    <a:gd name="T25" fmla="*/ 0 h 122"/>
                    <a:gd name="T26" fmla="*/ 1 w 213"/>
                    <a:gd name="T27" fmla="*/ 0 h 122"/>
                    <a:gd name="T28" fmla="*/ 1 w 213"/>
                    <a:gd name="T29" fmla="*/ 0 h 122"/>
                    <a:gd name="T30" fmla="*/ 1 w 213"/>
                    <a:gd name="T31" fmla="*/ 0 h 122"/>
                    <a:gd name="T32" fmla="*/ 1 w 213"/>
                    <a:gd name="T33" fmla="*/ 0 h 122"/>
                    <a:gd name="T34" fmla="*/ 1 w 213"/>
                    <a:gd name="T35" fmla="*/ 0 h 122"/>
                    <a:gd name="T36" fmla="*/ 1 w 213"/>
                    <a:gd name="T37" fmla="*/ 0 h 122"/>
                    <a:gd name="T38" fmla="*/ 1 w 213"/>
                    <a:gd name="T39" fmla="*/ 0 h 122"/>
                    <a:gd name="T40" fmla="*/ 1 w 213"/>
                    <a:gd name="T41" fmla="*/ 0 h 122"/>
                    <a:gd name="T42" fmla="*/ 1 w 213"/>
                    <a:gd name="T43" fmla="*/ 0 h 122"/>
                    <a:gd name="T44" fmla="*/ 1 w 213"/>
                    <a:gd name="T45" fmla="*/ 0 h 122"/>
                    <a:gd name="T46" fmla="*/ 1 w 213"/>
                    <a:gd name="T47" fmla="*/ 0 h 122"/>
                    <a:gd name="T48" fmla="*/ 1 w 213"/>
                    <a:gd name="T49" fmla="*/ 0 h 122"/>
                    <a:gd name="T50" fmla="*/ 1 w 213"/>
                    <a:gd name="T51" fmla="*/ 0 h 122"/>
                    <a:gd name="T52" fmla="*/ 1 w 213"/>
                    <a:gd name="T53" fmla="*/ 0 h 122"/>
                    <a:gd name="T54" fmla="*/ 1 w 213"/>
                    <a:gd name="T55" fmla="*/ 0 h 122"/>
                    <a:gd name="T56" fmla="*/ 1 w 213"/>
                    <a:gd name="T57" fmla="*/ 0 h 122"/>
                    <a:gd name="T58" fmla="*/ 1 w 213"/>
                    <a:gd name="T59" fmla="*/ 0 h 122"/>
                    <a:gd name="T60" fmla="*/ 1 w 213"/>
                    <a:gd name="T61" fmla="*/ 0 h 122"/>
                    <a:gd name="T62" fmla="*/ 1 w 213"/>
                    <a:gd name="T63" fmla="*/ 0 h 122"/>
                    <a:gd name="T64" fmla="*/ 1 w 213"/>
                    <a:gd name="T65" fmla="*/ 0 h 122"/>
                    <a:gd name="T66" fmla="*/ 1 w 213"/>
                    <a:gd name="T67" fmla="*/ 0 h 122"/>
                    <a:gd name="T68" fmla="*/ 1 w 213"/>
                    <a:gd name="T69" fmla="*/ 0 h 122"/>
                    <a:gd name="T70" fmla="*/ 1 w 213"/>
                    <a:gd name="T71" fmla="*/ 0 h 122"/>
                    <a:gd name="T72" fmla="*/ 1 w 213"/>
                    <a:gd name="T73" fmla="*/ 0 h 122"/>
                    <a:gd name="T74" fmla="*/ 1 w 213"/>
                    <a:gd name="T75" fmla="*/ 0 h 122"/>
                    <a:gd name="T76" fmla="*/ 0 w 213"/>
                    <a:gd name="T77" fmla="*/ 0 h 122"/>
                    <a:gd name="T78" fmla="*/ 1 w 213"/>
                    <a:gd name="T79" fmla="*/ 0 h 122"/>
                    <a:gd name="T80" fmla="*/ 1 w 213"/>
                    <a:gd name="T81" fmla="*/ 0 h 122"/>
                    <a:gd name="T82" fmla="*/ 1 w 213"/>
                    <a:gd name="T83" fmla="*/ 0 h 122"/>
                    <a:gd name="T84" fmla="*/ 1 w 213"/>
                    <a:gd name="T85" fmla="*/ 0 h 122"/>
                    <a:gd name="T86" fmla="*/ 1 w 213"/>
                    <a:gd name="T87" fmla="*/ 0 h 122"/>
                    <a:gd name="T88" fmla="*/ 1 w 213"/>
                    <a:gd name="T89" fmla="*/ 0 h 122"/>
                    <a:gd name="T90" fmla="*/ 1 w 213"/>
                    <a:gd name="T91" fmla="*/ 0 h 122"/>
                    <a:gd name="T92" fmla="*/ 1 w 213"/>
                    <a:gd name="T93" fmla="*/ 0 h 122"/>
                    <a:gd name="T94" fmla="*/ 1 w 213"/>
                    <a:gd name="T95" fmla="*/ 0 h 122"/>
                    <a:gd name="T96" fmla="*/ 1 w 213"/>
                    <a:gd name="T97" fmla="*/ 0 h 122"/>
                    <a:gd name="T98" fmla="*/ 1 w 213"/>
                    <a:gd name="T99" fmla="*/ 0 h 122"/>
                    <a:gd name="T100" fmla="*/ 1 w 213"/>
                    <a:gd name="T101" fmla="*/ 0 h 122"/>
                    <a:gd name="T102" fmla="*/ 1 w 213"/>
                    <a:gd name="T103" fmla="*/ 0 h 122"/>
                    <a:gd name="T104" fmla="*/ 1 w 213"/>
                    <a:gd name="T105" fmla="*/ 0 h 122"/>
                    <a:gd name="T106" fmla="*/ 1 w 213"/>
                    <a:gd name="T107" fmla="*/ 0 h 122"/>
                    <a:gd name="T108" fmla="*/ 1 w 213"/>
                    <a:gd name="T109" fmla="*/ 0 h 122"/>
                    <a:gd name="T110" fmla="*/ 1 w 213"/>
                    <a:gd name="T111" fmla="*/ 0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3"/>
                    <a:gd name="T169" fmla="*/ 0 h 122"/>
                    <a:gd name="T170" fmla="*/ 213 w 213"/>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3" h="122">
                      <a:moveTo>
                        <a:pt x="145" y="93"/>
                      </a:moveTo>
                      <a:lnTo>
                        <a:pt x="149" y="80"/>
                      </a:lnTo>
                      <a:lnTo>
                        <a:pt x="154" y="70"/>
                      </a:lnTo>
                      <a:lnTo>
                        <a:pt x="158" y="57"/>
                      </a:lnTo>
                      <a:lnTo>
                        <a:pt x="164" y="49"/>
                      </a:lnTo>
                      <a:lnTo>
                        <a:pt x="168" y="36"/>
                      </a:lnTo>
                      <a:lnTo>
                        <a:pt x="173" y="27"/>
                      </a:lnTo>
                      <a:lnTo>
                        <a:pt x="179" y="17"/>
                      </a:lnTo>
                      <a:lnTo>
                        <a:pt x="187" y="10"/>
                      </a:lnTo>
                      <a:lnTo>
                        <a:pt x="196" y="0"/>
                      </a:lnTo>
                      <a:lnTo>
                        <a:pt x="208" y="4"/>
                      </a:lnTo>
                      <a:lnTo>
                        <a:pt x="213" y="11"/>
                      </a:lnTo>
                      <a:lnTo>
                        <a:pt x="213" y="25"/>
                      </a:lnTo>
                      <a:lnTo>
                        <a:pt x="208" y="30"/>
                      </a:lnTo>
                      <a:lnTo>
                        <a:pt x="202" y="42"/>
                      </a:lnTo>
                      <a:lnTo>
                        <a:pt x="194" y="57"/>
                      </a:lnTo>
                      <a:lnTo>
                        <a:pt x="187" y="72"/>
                      </a:lnTo>
                      <a:lnTo>
                        <a:pt x="177" y="86"/>
                      </a:lnTo>
                      <a:lnTo>
                        <a:pt x="171" y="101"/>
                      </a:lnTo>
                      <a:lnTo>
                        <a:pt x="166" y="108"/>
                      </a:lnTo>
                      <a:lnTo>
                        <a:pt x="164" y="114"/>
                      </a:lnTo>
                      <a:lnTo>
                        <a:pt x="160" y="114"/>
                      </a:lnTo>
                      <a:lnTo>
                        <a:pt x="156" y="114"/>
                      </a:lnTo>
                      <a:lnTo>
                        <a:pt x="149" y="114"/>
                      </a:lnTo>
                      <a:lnTo>
                        <a:pt x="141" y="114"/>
                      </a:lnTo>
                      <a:lnTo>
                        <a:pt x="130" y="114"/>
                      </a:lnTo>
                      <a:lnTo>
                        <a:pt x="120" y="114"/>
                      </a:lnTo>
                      <a:lnTo>
                        <a:pt x="107" y="114"/>
                      </a:lnTo>
                      <a:lnTo>
                        <a:pt x="97" y="116"/>
                      </a:lnTo>
                      <a:lnTo>
                        <a:pt x="84" y="116"/>
                      </a:lnTo>
                      <a:lnTo>
                        <a:pt x="71" y="116"/>
                      </a:lnTo>
                      <a:lnTo>
                        <a:pt x="57" y="116"/>
                      </a:lnTo>
                      <a:lnTo>
                        <a:pt x="48" y="116"/>
                      </a:lnTo>
                      <a:lnTo>
                        <a:pt x="36" y="116"/>
                      </a:lnTo>
                      <a:lnTo>
                        <a:pt x="27" y="118"/>
                      </a:lnTo>
                      <a:lnTo>
                        <a:pt x="19" y="120"/>
                      </a:lnTo>
                      <a:lnTo>
                        <a:pt x="17" y="122"/>
                      </a:lnTo>
                      <a:lnTo>
                        <a:pt x="4" y="116"/>
                      </a:lnTo>
                      <a:lnTo>
                        <a:pt x="0" y="106"/>
                      </a:lnTo>
                      <a:lnTo>
                        <a:pt x="2" y="97"/>
                      </a:lnTo>
                      <a:lnTo>
                        <a:pt x="12" y="91"/>
                      </a:lnTo>
                      <a:lnTo>
                        <a:pt x="25" y="86"/>
                      </a:lnTo>
                      <a:lnTo>
                        <a:pt x="40" y="84"/>
                      </a:lnTo>
                      <a:lnTo>
                        <a:pt x="50" y="82"/>
                      </a:lnTo>
                      <a:lnTo>
                        <a:pt x="59" y="82"/>
                      </a:lnTo>
                      <a:lnTo>
                        <a:pt x="69" y="82"/>
                      </a:lnTo>
                      <a:lnTo>
                        <a:pt x="78" y="82"/>
                      </a:lnTo>
                      <a:lnTo>
                        <a:pt x="86" y="82"/>
                      </a:lnTo>
                      <a:lnTo>
                        <a:pt x="95" y="82"/>
                      </a:lnTo>
                      <a:lnTo>
                        <a:pt x="105" y="84"/>
                      </a:lnTo>
                      <a:lnTo>
                        <a:pt x="113" y="86"/>
                      </a:lnTo>
                      <a:lnTo>
                        <a:pt x="120" y="86"/>
                      </a:lnTo>
                      <a:lnTo>
                        <a:pt x="130" y="87"/>
                      </a:lnTo>
                      <a:lnTo>
                        <a:pt x="137" y="89"/>
                      </a:lnTo>
                      <a:lnTo>
                        <a:pt x="145" y="93"/>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7" name="Freeform 81"/>
                <p:cNvSpPr>
                  <a:spLocks/>
                </p:cNvSpPr>
                <p:nvPr/>
              </p:nvSpPr>
              <p:spPr bwMode="auto">
                <a:xfrm>
                  <a:off x="3738" y="2793"/>
                  <a:ext cx="78" cy="79"/>
                </a:xfrm>
                <a:custGeom>
                  <a:avLst/>
                  <a:gdLst>
                    <a:gd name="T0" fmla="*/ 1 w 156"/>
                    <a:gd name="T1" fmla="*/ 1 h 158"/>
                    <a:gd name="T2" fmla="*/ 1 w 156"/>
                    <a:gd name="T3" fmla="*/ 1 h 158"/>
                    <a:gd name="T4" fmla="*/ 1 w 156"/>
                    <a:gd name="T5" fmla="*/ 1 h 158"/>
                    <a:gd name="T6" fmla="*/ 1 w 156"/>
                    <a:gd name="T7" fmla="*/ 1 h 158"/>
                    <a:gd name="T8" fmla="*/ 1 w 156"/>
                    <a:gd name="T9" fmla="*/ 1 h 158"/>
                    <a:gd name="T10" fmla="*/ 1 w 156"/>
                    <a:gd name="T11" fmla="*/ 1 h 158"/>
                    <a:gd name="T12" fmla="*/ 1 w 156"/>
                    <a:gd name="T13" fmla="*/ 1 h 158"/>
                    <a:gd name="T14" fmla="*/ 1 w 156"/>
                    <a:gd name="T15" fmla="*/ 1 h 158"/>
                    <a:gd name="T16" fmla="*/ 1 w 156"/>
                    <a:gd name="T17" fmla="*/ 1 h 158"/>
                    <a:gd name="T18" fmla="*/ 1 w 156"/>
                    <a:gd name="T19" fmla="*/ 1 h 158"/>
                    <a:gd name="T20" fmla="*/ 1 w 156"/>
                    <a:gd name="T21" fmla="*/ 1 h 158"/>
                    <a:gd name="T22" fmla="*/ 1 w 156"/>
                    <a:gd name="T23" fmla="*/ 1 h 158"/>
                    <a:gd name="T24" fmla="*/ 0 w 156"/>
                    <a:gd name="T25" fmla="*/ 1 h 158"/>
                    <a:gd name="T26" fmla="*/ 0 w 156"/>
                    <a:gd name="T27" fmla="*/ 1 h 158"/>
                    <a:gd name="T28" fmla="*/ 1 w 156"/>
                    <a:gd name="T29" fmla="*/ 1 h 158"/>
                    <a:gd name="T30" fmla="*/ 1 w 156"/>
                    <a:gd name="T31" fmla="*/ 1 h 158"/>
                    <a:gd name="T32" fmla="*/ 1 w 156"/>
                    <a:gd name="T33" fmla="*/ 1 h 158"/>
                    <a:gd name="T34" fmla="*/ 1 w 156"/>
                    <a:gd name="T35" fmla="*/ 1 h 158"/>
                    <a:gd name="T36" fmla="*/ 1 w 156"/>
                    <a:gd name="T37" fmla="*/ 1 h 158"/>
                    <a:gd name="T38" fmla="*/ 1 w 156"/>
                    <a:gd name="T39" fmla="*/ 1 h 158"/>
                    <a:gd name="T40" fmla="*/ 1 w 156"/>
                    <a:gd name="T41" fmla="*/ 1 h 158"/>
                    <a:gd name="T42" fmla="*/ 1 w 156"/>
                    <a:gd name="T43" fmla="*/ 1 h 158"/>
                    <a:gd name="T44" fmla="*/ 1 w 156"/>
                    <a:gd name="T45" fmla="*/ 0 h 158"/>
                    <a:gd name="T46" fmla="*/ 1 w 156"/>
                    <a:gd name="T47" fmla="*/ 0 h 158"/>
                    <a:gd name="T48" fmla="*/ 1 w 156"/>
                    <a:gd name="T49" fmla="*/ 0 h 158"/>
                    <a:gd name="T50" fmla="*/ 1 w 156"/>
                    <a:gd name="T51" fmla="*/ 1 h 158"/>
                    <a:gd name="T52" fmla="*/ 1 w 156"/>
                    <a:gd name="T53" fmla="*/ 1 h 158"/>
                    <a:gd name="T54" fmla="*/ 1 w 156"/>
                    <a:gd name="T55" fmla="*/ 1 h 158"/>
                    <a:gd name="T56" fmla="*/ 1 w 156"/>
                    <a:gd name="T57" fmla="*/ 1 h 158"/>
                    <a:gd name="T58" fmla="*/ 1 w 156"/>
                    <a:gd name="T59" fmla="*/ 1 h 158"/>
                    <a:gd name="T60" fmla="*/ 1 w 156"/>
                    <a:gd name="T61" fmla="*/ 1 h 158"/>
                    <a:gd name="T62" fmla="*/ 1 w 156"/>
                    <a:gd name="T63" fmla="*/ 1 h 158"/>
                    <a:gd name="T64" fmla="*/ 1 w 156"/>
                    <a:gd name="T65" fmla="*/ 1 h 158"/>
                    <a:gd name="T66" fmla="*/ 1 w 156"/>
                    <a:gd name="T67" fmla="*/ 1 h 158"/>
                    <a:gd name="T68" fmla="*/ 1 w 156"/>
                    <a:gd name="T69" fmla="*/ 1 h 158"/>
                    <a:gd name="T70" fmla="*/ 1 w 156"/>
                    <a:gd name="T71" fmla="*/ 1 h 158"/>
                    <a:gd name="T72" fmla="*/ 1 w 156"/>
                    <a:gd name="T73" fmla="*/ 1 h 158"/>
                    <a:gd name="T74" fmla="*/ 1 w 156"/>
                    <a:gd name="T75" fmla="*/ 1 h 158"/>
                    <a:gd name="T76" fmla="*/ 1 w 156"/>
                    <a:gd name="T77" fmla="*/ 1 h 158"/>
                    <a:gd name="T78" fmla="*/ 1 w 156"/>
                    <a:gd name="T79" fmla="*/ 1 h 158"/>
                    <a:gd name="T80" fmla="*/ 1 w 156"/>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6"/>
                    <a:gd name="T124" fmla="*/ 0 h 158"/>
                    <a:gd name="T125" fmla="*/ 156 w 156"/>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6" h="158">
                      <a:moveTo>
                        <a:pt x="145" y="150"/>
                      </a:moveTo>
                      <a:lnTo>
                        <a:pt x="128" y="158"/>
                      </a:lnTo>
                      <a:lnTo>
                        <a:pt x="113" y="154"/>
                      </a:lnTo>
                      <a:lnTo>
                        <a:pt x="101" y="150"/>
                      </a:lnTo>
                      <a:lnTo>
                        <a:pt x="88" y="144"/>
                      </a:lnTo>
                      <a:lnTo>
                        <a:pt x="76" y="142"/>
                      </a:lnTo>
                      <a:lnTo>
                        <a:pt x="65" y="137"/>
                      </a:lnTo>
                      <a:lnTo>
                        <a:pt x="54" y="133"/>
                      </a:lnTo>
                      <a:lnTo>
                        <a:pt x="38" y="129"/>
                      </a:lnTo>
                      <a:lnTo>
                        <a:pt x="25" y="127"/>
                      </a:lnTo>
                      <a:lnTo>
                        <a:pt x="12" y="125"/>
                      </a:lnTo>
                      <a:lnTo>
                        <a:pt x="2" y="118"/>
                      </a:lnTo>
                      <a:lnTo>
                        <a:pt x="0" y="106"/>
                      </a:lnTo>
                      <a:lnTo>
                        <a:pt x="0" y="99"/>
                      </a:lnTo>
                      <a:lnTo>
                        <a:pt x="2" y="89"/>
                      </a:lnTo>
                      <a:lnTo>
                        <a:pt x="6" y="82"/>
                      </a:lnTo>
                      <a:lnTo>
                        <a:pt x="14" y="66"/>
                      </a:lnTo>
                      <a:lnTo>
                        <a:pt x="21" y="51"/>
                      </a:lnTo>
                      <a:lnTo>
                        <a:pt x="23" y="36"/>
                      </a:lnTo>
                      <a:lnTo>
                        <a:pt x="33" y="25"/>
                      </a:lnTo>
                      <a:lnTo>
                        <a:pt x="42" y="13"/>
                      </a:lnTo>
                      <a:lnTo>
                        <a:pt x="56" y="5"/>
                      </a:lnTo>
                      <a:lnTo>
                        <a:pt x="69" y="0"/>
                      </a:lnTo>
                      <a:lnTo>
                        <a:pt x="84" y="0"/>
                      </a:lnTo>
                      <a:lnTo>
                        <a:pt x="97" y="0"/>
                      </a:lnTo>
                      <a:lnTo>
                        <a:pt x="114" y="5"/>
                      </a:lnTo>
                      <a:lnTo>
                        <a:pt x="126" y="11"/>
                      </a:lnTo>
                      <a:lnTo>
                        <a:pt x="139" y="21"/>
                      </a:lnTo>
                      <a:lnTo>
                        <a:pt x="141" y="26"/>
                      </a:lnTo>
                      <a:lnTo>
                        <a:pt x="147" y="34"/>
                      </a:lnTo>
                      <a:lnTo>
                        <a:pt x="149" y="42"/>
                      </a:lnTo>
                      <a:lnTo>
                        <a:pt x="154" y="51"/>
                      </a:lnTo>
                      <a:lnTo>
                        <a:pt x="154" y="61"/>
                      </a:lnTo>
                      <a:lnTo>
                        <a:pt x="156" y="70"/>
                      </a:lnTo>
                      <a:lnTo>
                        <a:pt x="156" y="80"/>
                      </a:lnTo>
                      <a:lnTo>
                        <a:pt x="156" y="93"/>
                      </a:lnTo>
                      <a:lnTo>
                        <a:pt x="154" y="104"/>
                      </a:lnTo>
                      <a:lnTo>
                        <a:pt x="153" y="120"/>
                      </a:lnTo>
                      <a:lnTo>
                        <a:pt x="147" y="133"/>
                      </a:lnTo>
                      <a:lnTo>
                        <a:pt x="145" y="15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8" name="Freeform 82"/>
                <p:cNvSpPr>
                  <a:spLocks/>
                </p:cNvSpPr>
                <p:nvPr/>
              </p:nvSpPr>
              <p:spPr bwMode="auto">
                <a:xfrm>
                  <a:off x="3807" y="2800"/>
                  <a:ext cx="98" cy="73"/>
                </a:xfrm>
                <a:custGeom>
                  <a:avLst/>
                  <a:gdLst>
                    <a:gd name="T0" fmla="*/ 1 w 196"/>
                    <a:gd name="T1" fmla="*/ 1 h 146"/>
                    <a:gd name="T2" fmla="*/ 1 w 196"/>
                    <a:gd name="T3" fmla="*/ 1 h 146"/>
                    <a:gd name="T4" fmla="*/ 1 w 196"/>
                    <a:gd name="T5" fmla="*/ 1 h 146"/>
                    <a:gd name="T6" fmla="*/ 1 w 196"/>
                    <a:gd name="T7" fmla="*/ 1 h 146"/>
                    <a:gd name="T8" fmla="*/ 1 w 196"/>
                    <a:gd name="T9" fmla="*/ 1 h 146"/>
                    <a:gd name="T10" fmla="*/ 1 w 196"/>
                    <a:gd name="T11" fmla="*/ 1 h 146"/>
                    <a:gd name="T12" fmla="*/ 1 w 196"/>
                    <a:gd name="T13" fmla="*/ 1 h 146"/>
                    <a:gd name="T14" fmla="*/ 1 w 196"/>
                    <a:gd name="T15" fmla="*/ 1 h 146"/>
                    <a:gd name="T16" fmla="*/ 1 w 196"/>
                    <a:gd name="T17" fmla="*/ 1 h 146"/>
                    <a:gd name="T18" fmla="*/ 1 w 196"/>
                    <a:gd name="T19" fmla="*/ 0 h 146"/>
                    <a:gd name="T20" fmla="*/ 1 w 196"/>
                    <a:gd name="T21" fmla="*/ 0 h 146"/>
                    <a:gd name="T22" fmla="*/ 1 w 196"/>
                    <a:gd name="T23" fmla="*/ 0 h 146"/>
                    <a:gd name="T24" fmla="*/ 1 w 196"/>
                    <a:gd name="T25" fmla="*/ 1 h 146"/>
                    <a:gd name="T26" fmla="*/ 1 w 196"/>
                    <a:gd name="T27" fmla="*/ 1 h 146"/>
                    <a:gd name="T28" fmla="*/ 1 w 196"/>
                    <a:gd name="T29" fmla="*/ 1 h 146"/>
                    <a:gd name="T30" fmla="*/ 1 w 196"/>
                    <a:gd name="T31" fmla="*/ 1 h 146"/>
                    <a:gd name="T32" fmla="*/ 1 w 196"/>
                    <a:gd name="T33" fmla="*/ 1 h 146"/>
                    <a:gd name="T34" fmla="*/ 1 w 196"/>
                    <a:gd name="T35" fmla="*/ 1 h 146"/>
                    <a:gd name="T36" fmla="*/ 1 w 196"/>
                    <a:gd name="T37" fmla="*/ 1 h 146"/>
                    <a:gd name="T38" fmla="*/ 1 w 196"/>
                    <a:gd name="T39" fmla="*/ 1 h 146"/>
                    <a:gd name="T40" fmla="*/ 1 w 196"/>
                    <a:gd name="T41" fmla="*/ 1 h 146"/>
                    <a:gd name="T42" fmla="*/ 1 w 196"/>
                    <a:gd name="T43" fmla="*/ 1 h 146"/>
                    <a:gd name="T44" fmla="*/ 1 w 196"/>
                    <a:gd name="T45" fmla="*/ 1 h 146"/>
                    <a:gd name="T46" fmla="*/ 1 w 196"/>
                    <a:gd name="T47" fmla="*/ 1 h 146"/>
                    <a:gd name="T48" fmla="*/ 1 w 196"/>
                    <a:gd name="T49" fmla="*/ 1 h 146"/>
                    <a:gd name="T50" fmla="*/ 1 w 196"/>
                    <a:gd name="T51" fmla="*/ 1 h 146"/>
                    <a:gd name="T52" fmla="*/ 1 w 196"/>
                    <a:gd name="T53" fmla="*/ 1 h 146"/>
                    <a:gd name="T54" fmla="*/ 1 w 196"/>
                    <a:gd name="T55" fmla="*/ 1 h 146"/>
                    <a:gd name="T56" fmla="*/ 1 w 196"/>
                    <a:gd name="T57" fmla="*/ 1 h 146"/>
                    <a:gd name="T58" fmla="*/ 1 w 196"/>
                    <a:gd name="T59" fmla="*/ 1 h 146"/>
                    <a:gd name="T60" fmla="*/ 1 w 196"/>
                    <a:gd name="T61" fmla="*/ 1 h 146"/>
                    <a:gd name="T62" fmla="*/ 1 w 196"/>
                    <a:gd name="T63" fmla="*/ 1 h 146"/>
                    <a:gd name="T64" fmla="*/ 1 w 196"/>
                    <a:gd name="T65" fmla="*/ 1 h 146"/>
                    <a:gd name="T66" fmla="*/ 1 w 196"/>
                    <a:gd name="T67" fmla="*/ 1 h 146"/>
                    <a:gd name="T68" fmla="*/ 1 w 196"/>
                    <a:gd name="T69" fmla="*/ 1 h 146"/>
                    <a:gd name="T70" fmla="*/ 1 w 196"/>
                    <a:gd name="T71" fmla="*/ 1 h 146"/>
                    <a:gd name="T72" fmla="*/ 1 w 196"/>
                    <a:gd name="T73" fmla="*/ 1 h 146"/>
                    <a:gd name="T74" fmla="*/ 1 w 196"/>
                    <a:gd name="T75" fmla="*/ 1 h 146"/>
                    <a:gd name="T76" fmla="*/ 1 w 196"/>
                    <a:gd name="T77" fmla="*/ 1 h 146"/>
                    <a:gd name="T78" fmla="*/ 0 w 196"/>
                    <a:gd name="T79" fmla="*/ 1 h 146"/>
                    <a:gd name="T80" fmla="*/ 1 w 196"/>
                    <a:gd name="T81" fmla="*/ 1 h 146"/>
                    <a:gd name="T82" fmla="*/ 1 w 196"/>
                    <a:gd name="T83" fmla="*/ 1 h 146"/>
                    <a:gd name="T84" fmla="*/ 1 w 196"/>
                    <a:gd name="T85" fmla="*/ 1 h 146"/>
                    <a:gd name="T86" fmla="*/ 1 w 196"/>
                    <a:gd name="T87" fmla="*/ 1 h 146"/>
                    <a:gd name="T88" fmla="*/ 1 w 196"/>
                    <a:gd name="T89" fmla="*/ 1 h 146"/>
                    <a:gd name="T90" fmla="*/ 1 w 196"/>
                    <a:gd name="T91" fmla="*/ 1 h 146"/>
                    <a:gd name="T92" fmla="*/ 1 w 196"/>
                    <a:gd name="T93" fmla="*/ 1 h 146"/>
                    <a:gd name="T94" fmla="*/ 1 w 196"/>
                    <a:gd name="T95" fmla="*/ 1 h 146"/>
                    <a:gd name="T96" fmla="*/ 1 w 196"/>
                    <a:gd name="T97" fmla="*/ 1 h 146"/>
                    <a:gd name="T98" fmla="*/ 1 w 196"/>
                    <a:gd name="T99" fmla="*/ 1 h 146"/>
                    <a:gd name="T100" fmla="*/ 1 w 196"/>
                    <a:gd name="T101" fmla="*/ 1 h 146"/>
                    <a:gd name="T102" fmla="*/ 1 w 196"/>
                    <a:gd name="T103" fmla="*/ 1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6"/>
                    <a:gd name="T157" fmla="*/ 0 h 146"/>
                    <a:gd name="T158" fmla="*/ 196 w 196"/>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6" h="146">
                      <a:moveTo>
                        <a:pt x="29" y="34"/>
                      </a:moveTo>
                      <a:lnTo>
                        <a:pt x="33" y="27"/>
                      </a:lnTo>
                      <a:lnTo>
                        <a:pt x="42" y="21"/>
                      </a:lnTo>
                      <a:lnTo>
                        <a:pt x="52" y="15"/>
                      </a:lnTo>
                      <a:lnTo>
                        <a:pt x="63" y="12"/>
                      </a:lnTo>
                      <a:lnTo>
                        <a:pt x="74" y="6"/>
                      </a:lnTo>
                      <a:lnTo>
                        <a:pt x="90" y="4"/>
                      </a:lnTo>
                      <a:lnTo>
                        <a:pt x="103" y="2"/>
                      </a:lnTo>
                      <a:lnTo>
                        <a:pt x="118" y="2"/>
                      </a:lnTo>
                      <a:lnTo>
                        <a:pt x="130" y="0"/>
                      </a:lnTo>
                      <a:lnTo>
                        <a:pt x="143" y="0"/>
                      </a:lnTo>
                      <a:lnTo>
                        <a:pt x="154" y="0"/>
                      </a:lnTo>
                      <a:lnTo>
                        <a:pt x="168" y="6"/>
                      </a:lnTo>
                      <a:lnTo>
                        <a:pt x="175" y="8"/>
                      </a:lnTo>
                      <a:lnTo>
                        <a:pt x="185" y="13"/>
                      </a:lnTo>
                      <a:lnTo>
                        <a:pt x="190" y="17"/>
                      </a:lnTo>
                      <a:lnTo>
                        <a:pt x="196" y="27"/>
                      </a:lnTo>
                      <a:lnTo>
                        <a:pt x="196" y="34"/>
                      </a:lnTo>
                      <a:lnTo>
                        <a:pt x="194" y="46"/>
                      </a:lnTo>
                      <a:lnTo>
                        <a:pt x="190" y="55"/>
                      </a:lnTo>
                      <a:lnTo>
                        <a:pt x="187" y="65"/>
                      </a:lnTo>
                      <a:lnTo>
                        <a:pt x="179" y="78"/>
                      </a:lnTo>
                      <a:lnTo>
                        <a:pt x="171" y="91"/>
                      </a:lnTo>
                      <a:lnTo>
                        <a:pt x="164" y="101"/>
                      </a:lnTo>
                      <a:lnTo>
                        <a:pt x="156" y="112"/>
                      </a:lnTo>
                      <a:lnTo>
                        <a:pt x="147" y="120"/>
                      </a:lnTo>
                      <a:lnTo>
                        <a:pt x="139" y="127"/>
                      </a:lnTo>
                      <a:lnTo>
                        <a:pt x="128" y="131"/>
                      </a:lnTo>
                      <a:lnTo>
                        <a:pt x="118" y="137"/>
                      </a:lnTo>
                      <a:lnTo>
                        <a:pt x="107" y="139"/>
                      </a:lnTo>
                      <a:lnTo>
                        <a:pt x="95" y="143"/>
                      </a:lnTo>
                      <a:lnTo>
                        <a:pt x="82" y="145"/>
                      </a:lnTo>
                      <a:lnTo>
                        <a:pt x="71" y="145"/>
                      </a:lnTo>
                      <a:lnTo>
                        <a:pt x="57" y="145"/>
                      </a:lnTo>
                      <a:lnTo>
                        <a:pt x="44" y="145"/>
                      </a:lnTo>
                      <a:lnTo>
                        <a:pt x="29" y="145"/>
                      </a:lnTo>
                      <a:lnTo>
                        <a:pt x="15" y="146"/>
                      </a:lnTo>
                      <a:lnTo>
                        <a:pt x="4" y="143"/>
                      </a:lnTo>
                      <a:lnTo>
                        <a:pt x="2" y="131"/>
                      </a:lnTo>
                      <a:lnTo>
                        <a:pt x="0" y="122"/>
                      </a:lnTo>
                      <a:lnTo>
                        <a:pt x="2" y="116"/>
                      </a:lnTo>
                      <a:lnTo>
                        <a:pt x="4" y="107"/>
                      </a:lnTo>
                      <a:lnTo>
                        <a:pt x="8" y="99"/>
                      </a:lnTo>
                      <a:lnTo>
                        <a:pt x="10" y="88"/>
                      </a:lnTo>
                      <a:lnTo>
                        <a:pt x="14" y="78"/>
                      </a:lnTo>
                      <a:lnTo>
                        <a:pt x="15" y="70"/>
                      </a:lnTo>
                      <a:lnTo>
                        <a:pt x="21" y="61"/>
                      </a:lnTo>
                      <a:lnTo>
                        <a:pt x="23" y="51"/>
                      </a:lnTo>
                      <a:lnTo>
                        <a:pt x="25" y="44"/>
                      </a:lnTo>
                      <a:lnTo>
                        <a:pt x="27" y="38"/>
                      </a:lnTo>
                      <a:lnTo>
                        <a:pt x="29" y="34"/>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9" name="Freeform 83"/>
                <p:cNvSpPr>
                  <a:spLocks/>
                </p:cNvSpPr>
                <p:nvPr/>
              </p:nvSpPr>
              <p:spPr bwMode="auto">
                <a:xfrm>
                  <a:off x="3848" y="2963"/>
                  <a:ext cx="36" cy="52"/>
                </a:xfrm>
                <a:custGeom>
                  <a:avLst/>
                  <a:gdLst>
                    <a:gd name="T0" fmla="*/ 1 w 72"/>
                    <a:gd name="T1" fmla="*/ 1 h 103"/>
                    <a:gd name="T2" fmla="*/ 1 w 72"/>
                    <a:gd name="T3" fmla="*/ 1 h 103"/>
                    <a:gd name="T4" fmla="*/ 1 w 72"/>
                    <a:gd name="T5" fmla="*/ 1 h 103"/>
                    <a:gd name="T6" fmla="*/ 1 w 72"/>
                    <a:gd name="T7" fmla="*/ 1 h 103"/>
                    <a:gd name="T8" fmla="*/ 1 w 72"/>
                    <a:gd name="T9" fmla="*/ 1 h 103"/>
                    <a:gd name="T10" fmla="*/ 1 w 72"/>
                    <a:gd name="T11" fmla="*/ 1 h 103"/>
                    <a:gd name="T12" fmla="*/ 1 w 72"/>
                    <a:gd name="T13" fmla="*/ 1 h 103"/>
                    <a:gd name="T14" fmla="*/ 1 w 72"/>
                    <a:gd name="T15" fmla="*/ 1 h 103"/>
                    <a:gd name="T16" fmla="*/ 1 w 72"/>
                    <a:gd name="T17" fmla="*/ 1 h 103"/>
                    <a:gd name="T18" fmla="*/ 1 w 72"/>
                    <a:gd name="T19" fmla="*/ 1 h 103"/>
                    <a:gd name="T20" fmla="*/ 1 w 72"/>
                    <a:gd name="T21" fmla="*/ 1 h 103"/>
                    <a:gd name="T22" fmla="*/ 1 w 72"/>
                    <a:gd name="T23" fmla="*/ 1 h 103"/>
                    <a:gd name="T24" fmla="*/ 1 w 72"/>
                    <a:gd name="T25" fmla="*/ 1 h 103"/>
                    <a:gd name="T26" fmla="*/ 0 w 72"/>
                    <a:gd name="T27" fmla="*/ 1 h 103"/>
                    <a:gd name="T28" fmla="*/ 1 w 72"/>
                    <a:gd name="T29" fmla="*/ 1 h 103"/>
                    <a:gd name="T30" fmla="*/ 1 w 72"/>
                    <a:gd name="T31" fmla="*/ 1 h 103"/>
                    <a:gd name="T32" fmla="*/ 1 w 72"/>
                    <a:gd name="T33" fmla="*/ 1 h 103"/>
                    <a:gd name="T34" fmla="*/ 1 w 72"/>
                    <a:gd name="T35" fmla="*/ 1 h 103"/>
                    <a:gd name="T36" fmla="*/ 1 w 72"/>
                    <a:gd name="T37" fmla="*/ 1 h 103"/>
                    <a:gd name="T38" fmla="*/ 1 w 72"/>
                    <a:gd name="T39" fmla="*/ 1 h 103"/>
                    <a:gd name="T40" fmla="*/ 1 w 72"/>
                    <a:gd name="T41" fmla="*/ 1 h 103"/>
                    <a:gd name="T42" fmla="*/ 1 w 72"/>
                    <a:gd name="T43" fmla="*/ 1 h 103"/>
                    <a:gd name="T44" fmla="*/ 1 w 72"/>
                    <a:gd name="T45" fmla="*/ 0 h 103"/>
                    <a:gd name="T46" fmla="*/ 1 w 72"/>
                    <a:gd name="T47" fmla="*/ 1 h 103"/>
                    <a:gd name="T48" fmla="*/ 1 w 72"/>
                    <a:gd name="T49" fmla="*/ 1 h 103"/>
                    <a:gd name="T50" fmla="*/ 1 w 72"/>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03"/>
                    <a:gd name="T80" fmla="*/ 72 w 72"/>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03">
                      <a:moveTo>
                        <a:pt x="65" y="4"/>
                      </a:moveTo>
                      <a:lnTo>
                        <a:pt x="70" y="13"/>
                      </a:lnTo>
                      <a:lnTo>
                        <a:pt x="72" y="28"/>
                      </a:lnTo>
                      <a:lnTo>
                        <a:pt x="72" y="34"/>
                      </a:lnTo>
                      <a:lnTo>
                        <a:pt x="70" y="44"/>
                      </a:lnTo>
                      <a:lnTo>
                        <a:pt x="67" y="51"/>
                      </a:lnTo>
                      <a:lnTo>
                        <a:pt x="65" y="59"/>
                      </a:lnTo>
                      <a:lnTo>
                        <a:pt x="55" y="74"/>
                      </a:lnTo>
                      <a:lnTo>
                        <a:pt x="44" y="87"/>
                      </a:lnTo>
                      <a:lnTo>
                        <a:pt x="30" y="95"/>
                      </a:lnTo>
                      <a:lnTo>
                        <a:pt x="19" y="103"/>
                      </a:lnTo>
                      <a:lnTo>
                        <a:pt x="8" y="97"/>
                      </a:lnTo>
                      <a:lnTo>
                        <a:pt x="2" y="89"/>
                      </a:lnTo>
                      <a:lnTo>
                        <a:pt x="0" y="76"/>
                      </a:lnTo>
                      <a:lnTo>
                        <a:pt x="6" y="63"/>
                      </a:lnTo>
                      <a:lnTo>
                        <a:pt x="6" y="53"/>
                      </a:lnTo>
                      <a:lnTo>
                        <a:pt x="8" y="46"/>
                      </a:lnTo>
                      <a:lnTo>
                        <a:pt x="11" y="36"/>
                      </a:lnTo>
                      <a:lnTo>
                        <a:pt x="13" y="30"/>
                      </a:lnTo>
                      <a:lnTo>
                        <a:pt x="21" y="17"/>
                      </a:lnTo>
                      <a:lnTo>
                        <a:pt x="27" y="8"/>
                      </a:lnTo>
                      <a:lnTo>
                        <a:pt x="30" y="2"/>
                      </a:lnTo>
                      <a:lnTo>
                        <a:pt x="42" y="0"/>
                      </a:lnTo>
                      <a:lnTo>
                        <a:pt x="51" y="2"/>
                      </a:lnTo>
                      <a:lnTo>
                        <a:pt x="65" y="4"/>
                      </a:lnTo>
                      <a:close/>
                    </a:path>
                  </a:pathLst>
                </a:custGeom>
                <a:solidFill>
                  <a:srgbClr val="00E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0" name="Freeform 84"/>
                <p:cNvSpPr>
                  <a:spLocks/>
                </p:cNvSpPr>
                <p:nvPr/>
              </p:nvSpPr>
              <p:spPr bwMode="auto">
                <a:xfrm>
                  <a:off x="3800" y="2898"/>
                  <a:ext cx="93" cy="42"/>
                </a:xfrm>
                <a:custGeom>
                  <a:avLst/>
                  <a:gdLst>
                    <a:gd name="T0" fmla="*/ 1 w 184"/>
                    <a:gd name="T1" fmla="*/ 0 h 83"/>
                    <a:gd name="T2" fmla="*/ 1 w 184"/>
                    <a:gd name="T3" fmla="*/ 0 h 83"/>
                    <a:gd name="T4" fmla="*/ 1 w 184"/>
                    <a:gd name="T5" fmla="*/ 0 h 83"/>
                    <a:gd name="T6" fmla="*/ 1 w 184"/>
                    <a:gd name="T7" fmla="*/ 0 h 83"/>
                    <a:gd name="T8" fmla="*/ 1 w 184"/>
                    <a:gd name="T9" fmla="*/ 0 h 83"/>
                    <a:gd name="T10" fmla="*/ 1 w 184"/>
                    <a:gd name="T11" fmla="*/ 0 h 83"/>
                    <a:gd name="T12" fmla="*/ 1 w 184"/>
                    <a:gd name="T13" fmla="*/ 0 h 83"/>
                    <a:gd name="T14" fmla="*/ 1 w 184"/>
                    <a:gd name="T15" fmla="*/ 1 h 83"/>
                    <a:gd name="T16" fmla="*/ 1 w 184"/>
                    <a:gd name="T17" fmla="*/ 1 h 83"/>
                    <a:gd name="T18" fmla="*/ 1 w 184"/>
                    <a:gd name="T19" fmla="*/ 1 h 83"/>
                    <a:gd name="T20" fmla="*/ 1 w 184"/>
                    <a:gd name="T21" fmla="*/ 1 h 83"/>
                    <a:gd name="T22" fmla="*/ 1 w 184"/>
                    <a:gd name="T23" fmla="*/ 1 h 83"/>
                    <a:gd name="T24" fmla="*/ 1 w 184"/>
                    <a:gd name="T25" fmla="*/ 1 h 83"/>
                    <a:gd name="T26" fmla="*/ 1 w 184"/>
                    <a:gd name="T27" fmla="*/ 1 h 83"/>
                    <a:gd name="T28" fmla="*/ 1 w 184"/>
                    <a:gd name="T29" fmla="*/ 1 h 83"/>
                    <a:gd name="T30" fmla="*/ 1 w 184"/>
                    <a:gd name="T31" fmla="*/ 1 h 83"/>
                    <a:gd name="T32" fmla="*/ 1 w 184"/>
                    <a:gd name="T33" fmla="*/ 1 h 83"/>
                    <a:gd name="T34" fmla="*/ 1 w 184"/>
                    <a:gd name="T35" fmla="*/ 1 h 83"/>
                    <a:gd name="T36" fmla="*/ 1 w 184"/>
                    <a:gd name="T37" fmla="*/ 1 h 83"/>
                    <a:gd name="T38" fmla="*/ 1 w 184"/>
                    <a:gd name="T39" fmla="*/ 1 h 83"/>
                    <a:gd name="T40" fmla="*/ 1 w 184"/>
                    <a:gd name="T41" fmla="*/ 1 h 83"/>
                    <a:gd name="T42" fmla="*/ 1 w 184"/>
                    <a:gd name="T43" fmla="*/ 1 h 83"/>
                    <a:gd name="T44" fmla="*/ 1 w 184"/>
                    <a:gd name="T45" fmla="*/ 1 h 83"/>
                    <a:gd name="T46" fmla="*/ 1 w 184"/>
                    <a:gd name="T47" fmla="*/ 1 h 83"/>
                    <a:gd name="T48" fmla="*/ 1 w 184"/>
                    <a:gd name="T49" fmla="*/ 1 h 83"/>
                    <a:gd name="T50" fmla="*/ 1 w 184"/>
                    <a:gd name="T51" fmla="*/ 1 h 83"/>
                    <a:gd name="T52" fmla="*/ 1 w 184"/>
                    <a:gd name="T53" fmla="*/ 1 h 83"/>
                    <a:gd name="T54" fmla="*/ 1 w 184"/>
                    <a:gd name="T55" fmla="*/ 1 h 83"/>
                    <a:gd name="T56" fmla="*/ 1 w 184"/>
                    <a:gd name="T57" fmla="*/ 1 h 83"/>
                    <a:gd name="T58" fmla="*/ 1 w 184"/>
                    <a:gd name="T59" fmla="*/ 1 h 83"/>
                    <a:gd name="T60" fmla="*/ 1 w 184"/>
                    <a:gd name="T61" fmla="*/ 1 h 83"/>
                    <a:gd name="T62" fmla="*/ 1 w 184"/>
                    <a:gd name="T63" fmla="*/ 1 h 83"/>
                    <a:gd name="T64" fmla="*/ 1 w 184"/>
                    <a:gd name="T65" fmla="*/ 1 h 83"/>
                    <a:gd name="T66" fmla="*/ 1 w 184"/>
                    <a:gd name="T67" fmla="*/ 1 h 83"/>
                    <a:gd name="T68" fmla="*/ 1 w 184"/>
                    <a:gd name="T69" fmla="*/ 1 h 83"/>
                    <a:gd name="T70" fmla="*/ 0 w 184"/>
                    <a:gd name="T71" fmla="*/ 1 h 83"/>
                    <a:gd name="T72" fmla="*/ 1 w 184"/>
                    <a:gd name="T73" fmla="*/ 1 h 83"/>
                    <a:gd name="T74" fmla="*/ 1 w 184"/>
                    <a:gd name="T75" fmla="*/ 1 h 83"/>
                    <a:gd name="T76" fmla="*/ 1 w 184"/>
                    <a:gd name="T77" fmla="*/ 1 h 83"/>
                    <a:gd name="T78" fmla="*/ 1 w 184"/>
                    <a:gd name="T79" fmla="*/ 1 h 83"/>
                    <a:gd name="T80" fmla="*/ 1 w 184"/>
                    <a:gd name="T81" fmla="*/ 0 h 83"/>
                    <a:gd name="T82" fmla="*/ 1 w 184"/>
                    <a:gd name="T83" fmla="*/ 0 h 83"/>
                    <a:gd name="T84" fmla="*/ 1 w 184"/>
                    <a:gd name="T85" fmla="*/ 0 h 83"/>
                    <a:gd name="T86" fmla="*/ 1 w 184"/>
                    <a:gd name="T87" fmla="*/ 0 h 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4"/>
                    <a:gd name="T133" fmla="*/ 0 h 83"/>
                    <a:gd name="T134" fmla="*/ 184 w 184"/>
                    <a:gd name="T135" fmla="*/ 83 h 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4" h="83">
                      <a:moveTo>
                        <a:pt x="46" y="0"/>
                      </a:moveTo>
                      <a:lnTo>
                        <a:pt x="47" y="0"/>
                      </a:lnTo>
                      <a:lnTo>
                        <a:pt x="55" y="0"/>
                      </a:lnTo>
                      <a:lnTo>
                        <a:pt x="63" y="0"/>
                      </a:lnTo>
                      <a:lnTo>
                        <a:pt x="72" y="0"/>
                      </a:lnTo>
                      <a:lnTo>
                        <a:pt x="80" y="0"/>
                      </a:lnTo>
                      <a:lnTo>
                        <a:pt x="89" y="0"/>
                      </a:lnTo>
                      <a:lnTo>
                        <a:pt x="99" y="2"/>
                      </a:lnTo>
                      <a:lnTo>
                        <a:pt x="108" y="4"/>
                      </a:lnTo>
                      <a:lnTo>
                        <a:pt x="116" y="6"/>
                      </a:lnTo>
                      <a:lnTo>
                        <a:pt x="124" y="6"/>
                      </a:lnTo>
                      <a:lnTo>
                        <a:pt x="133" y="7"/>
                      </a:lnTo>
                      <a:lnTo>
                        <a:pt x="141" y="7"/>
                      </a:lnTo>
                      <a:lnTo>
                        <a:pt x="150" y="11"/>
                      </a:lnTo>
                      <a:lnTo>
                        <a:pt x="158" y="13"/>
                      </a:lnTo>
                      <a:lnTo>
                        <a:pt x="167" y="17"/>
                      </a:lnTo>
                      <a:lnTo>
                        <a:pt x="175" y="21"/>
                      </a:lnTo>
                      <a:lnTo>
                        <a:pt x="182" y="26"/>
                      </a:lnTo>
                      <a:lnTo>
                        <a:pt x="184" y="47"/>
                      </a:lnTo>
                      <a:lnTo>
                        <a:pt x="173" y="57"/>
                      </a:lnTo>
                      <a:lnTo>
                        <a:pt x="162" y="68"/>
                      </a:lnTo>
                      <a:lnTo>
                        <a:pt x="150" y="74"/>
                      </a:lnTo>
                      <a:lnTo>
                        <a:pt x="139" y="80"/>
                      </a:lnTo>
                      <a:lnTo>
                        <a:pt x="127" y="82"/>
                      </a:lnTo>
                      <a:lnTo>
                        <a:pt x="118" y="83"/>
                      </a:lnTo>
                      <a:lnTo>
                        <a:pt x="106" y="82"/>
                      </a:lnTo>
                      <a:lnTo>
                        <a:pt x="97" y="80"/>
                      </a:lnTo>
                      <a:lnTo>
                        <a:pt x="85" y="76"/>
                      </a:lnTo>
                      <a:lnTo>
                        <a:pt x="74" y="72"/>
                      </a:lnTo>
                      <a:lnTo>
                        <a:pt x="65" y="64"/>
                      </a:lnTo>
                      <a:lnTo>
                        <a:pt x="53" y="59"/>
                      </a:lnTo>
                      <a:lnTo>
                        <a:pt x="42" y="51"/>
                      </a:lnTo>
                      <a:lnTo>
                        <a:pt x="30" y="45"/>
                      </a:lnTo>
                      <a:lnTo>
                        <a:pt x="21" y="38"/>
                      </a:lnTo>
                      <a:lnTo>
                        <a:pt x="9" y="32"/>
                      </a:lnTo>
                      <a:lnTo>
                        <a:pt x="0" y="23"/>
                      </a:lnTo>
                      <a:lnTo>
                        <a:pt x="2" y="13"/>
                      </a:lnTo>
                      <a:lnTo>
                        <a:pt x="9" y="6"/>
                      </a:lnTo>
                      <a:lnTo>
                        <a:pt x="23" y="7"/>
                      </a:lnTo>
                      <a:lnTo>
                        <a:pt x="27" y="2"/>
                      </a:lnTo>
                      <a:lnTo>
                        <a:pt x="32" y="0"/>
                      </a:lnTo>
                      <a:lnTo>
                        <a:pt x="38" y="0"/>
                      </a:lnTo>
                      <a:lnTo>
                        <a:pt x="46" y="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1" name="Freeform 85"/>
                <p:cNvSpPr>
                  <a:spLocks/>
                </p:cNvSpPr>
                <p:nvPr/>
              </p:nvSpPr>
              <p:spPr bwMode="auto">
                <a:xfrm>
                  <a:off x="3623" y="2898"/>
                  <a:ext cx="88" cy="103"/>
                </a:xfrm>
                <a:custGeom>
                  <a:avLst/>
                  <a:gdLst>
                    <a:gd name="T0" fmla="*/ 0 w 177"/>
                    <a:gd name="T1" fmla="*/ 1 h 205"/>
                    <a:gd name="T2" fmla="*/ 0 w 177"/>
                    <a:gd name="T3" fmla="*/ 1 h 205"/>
                    <a:gd name="T4" fmla="*/ 0 w 177"/>
                    <a:gd name="T5" fmla="*/ 1 h 205"/>
                    <a:gd name="T6" fmla="*/ 0 w 177"/>
                    <a:gd name="T7" fmla="*/ 1 h 205"/>
                    <a:gd name="T8" fmla="*/ 0 w 177"/>
                    <a:gd name="T9" fmla="*/ 1 h 205"/>
                    <a:gd name="T10" fmla="*/ 0 w 177"/>
                    <a:gd name="T11" fmla="*/ 1 h 205"/>
                    <a:gd name="T12" fmla="*/ 0 w 177"/>
                    <a:gd name="T13" fmla="*/ 1 h 205"/>
                    <a:gd name="T14" fmla="*/ 0 w 177"/>
                    <a:gd name="T15" fmla="*/ 1 h 205"/>
                    <a:gd name="T16" fmla="*/ 0 w 177"/>
                    <a:gd name="T17" fmla="*/ 1 h 205"/>
                    <a:gd name="T18" fmla="*/ 0 w 177"/>
                    <a:gd name="T19" fmla="*/ 1 h 205"/>
                    <a:gd name="T20" fmla="*/ 0 w 177"/>
                    <a:gd name="T21" fmla="*/ 1 h 205"/>
                    <a:gd name="T22" fmla="*/ 0 w 177"/>
                    <a:gd name="T23" fmla="*/ 1 h 205"/>
                    <a:gd name="T24" fmla="*/ 0 w 177"/>
                    <a:gd name="T25" fmla="*/ 1 h 205"/>
                    <a:gd name="T26" fmla="*/ 0 w 177"/>
                    <a:gd name="T27" fmla="*/ 1 h 205"/>
                    <a:gd name="T28" fmla="*/ 0 w 177"/>
                    <a:gd name="T29" fmla="*/ 1 h 205"/>
                    <a:gd name="T30" fmla="*/ 0 w 177"/>
                    <a:gd name="T31" fmla="*/ 1 h 205"/>
                    <a:gd name="T32" fmla="*/ 0 w 177"/>
                    <a:gd name="T33" fmla="*/ 1 h 205"/>
                    <a:gd name="T34" fmla="*/ 0 w 177"/>
                    <a:gd name="T35" fmla="*/ 1 h 205"/>
                    <a:gd name="T36" fmla="*/ 0 w 177"/>
                    <a:gd name="T37" fmla="*/ 1 h 205"/>
                    <a:gd name="T38" fmla="*/ 0 w 177"/>
                    <a:gd name="T39" fmla="*/ 1 h 205"/>
                    <a:gd name="T40" fmla="*/ 0 w 177"/>
                    <a:gd name="T41" fmla="*/ 1 h 205"/>
                    <a:gd name="T42" fmla="*/ 0 w 177"/>
                    <a:gd name="T43" fmla="*/ 1 h 205"/>
                    <a:gd name="T44" fmla="*/ 0 w 177"/>
                    <a:gd name="T45" fmla="*/ 1 h 205"/>
                    <a:gd name="T46" fmla="*/ 0 w 177"/>
                    <a:gd name="T47" fmla="*/ 1 h 205"/>
                    <a:gd name="T48" fmla="*/ 0 w 177"/>
                    <a:gd name="T49" fmla="*/ 1 h 205"/>
                    <a:gd name="T50" fmla="*/ 0 w 177"/>
                    <a:gd name="T51" fmla="*/ 1 h 205"/>
                    <a:gd name="T52" fmla="*/ 0 w 177"/>
                    <a:gd name="T53" fmla="*/ 1 h 205"/>
                    <a:gd name="T54" fmla="*/ 0 w 177"/>
                    <a:gd name="T55" fmla="*/ 1 h 205"/>
                    <a:gd name="T56" fmla="*/ 0 w 177"/>
                    <a:gd name="T57" fmla="*/ 1 h 205"/>
                    <a:gd name="T58" fmla="*/ 0 w 177"/>
                    <a:gd name="T59" fmla="*/ 1 h 205"/>
                    <a:gd name="T60" fmla="*/ 0 w 177"/>
                    <a:gd name="T61" fmla="*/ 1 h 205"/>
                    <a:gd name="T62" fmla="*/ 0 w 177"/>
                    <a:gd name="T63" fmla="*/ 1 h 205"/>
                    <a:gd name="T64" fmla="*/ 0 w 177"/>
                    <a:gd name="T65" fmla="*/ 1 h 205"/>
                    <a:gd name="T66" fmla="*/ 0 w 177"/>
                    <a:gd name="T67" fmla="*/ 1 h 205"/>
                    <a:gd name="T68" fmla="*/ 0 w 177"/>
                    <a:gd name="T69" fmla="*/ 1 h 205"/>
                    <a:gd name="T70" fmla="*/ 0 w 177"/>
                    <a:gd name="T71" fmla="*/ 1 h 205"/>
                    <a:gd name="T72" fmla="*/ 0 w 177"/>
                    <a:gd name="T73" fmla="*/ 1 h 205"/>
                    <a:gd name="T74" fmla="*/ 0 w 177"/>
                    <a:gd name="T75" fmla="*/ 1 h 205"/>
                    <a:gd name="T76" fmla="*/ 0 w 177"/>
                    <a:gd name="T77" fmla="*/ 1 h 205"/>
                    <a:gd name="T78" fmla="*/ 0 w 177"/>
                    <a:gd name="T79" fmla="*/ 1 h 205"/>
                    <a:gd name="T80" fmla="*/ 0 w 177"/>
                    <a:gd name="T81" fmla="*/ 1 h 205"/>
                    <a:gd name="T82" fmla="*/ 0 w 177"/>
                    <a:gd name="T83" fmla="*/ 1 h 205"/>
                    <a:gd name="T84" fmla="*/ 0 w 177"/>
                    <a:gd name="T85" fmla="*/ 1 h 205"/>
                    <a:gd name="T86" fmla="*/ 0 w 177"/>
                    <a:gd name="T87" fmla="*/ 1 h 205"/>
                    <a:gd name="T88" fmla="*/ 0 w 177"/>
                    <a:gd name="T89" fmla="*/ 0 h 205"/>
                    <a:gd name="T90" fmla="*/ 0 w 177"/>
                    <a:gd name="T91" fmla="*/ 0 h 205"/>
                    <a:gd name="T92" fmla="*/ 0 w 177"/>
                    <a:gd name="T93" fmla="*/ 0 h 205"/>
                    <a:gd name="T94" fmla="*/ 0 w 177"/>
                    <a:gd name="T95" fmla="*/ 0 h 205"/>
                    <a:gd name="T96" fmla="*/ 0 w 177"/>
                    <a:gd name="T97" fmla="*/ 1 h 205"/>
                    <a:gd name="T98" fmla="*/ 0 w 177"/>
                    <a:gd name="T99" fmla="*/ 1 h 205"/>
                    <a:gd name="T100" fmla="*/ 0 w 177"/>
                    <a:gd name="T101" fmla="*/ 1 h 205"/>
                    <a:gd name="T102" fmla="*/ 0 w 177"/>
                    <a:gd name="T103" fmla="*/ 1 h 205"/>
                    <a:gd name="T104" fmla="*/ 0 w 177"/>
                    <a:gd name="T105" fmla="*/ 1 h 205"/>
                    <a:gd name="T106" fmla="*/ 0 w 177"/>
                    <a:gd name="T107" fmla="*/ 1 h 205"/>
                    <a:gd name="T108" fmla="*/ 0 w 177"/>
                    <a:gd name="T109" fmla="*/ 1 h 2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7"/>
                    <a:gd name="T166" fmla="*/ 0 h 205"/>
                    <a:gd name="T167" fmla="*/ 177 w 177"/>
                    <a:gd name="T168" fmla="*/ 205 h 20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7" h="205">
                      <a:moveTo>
                        <a:pt x="150" y="19"/>
                      </a:moveTo>
                      <a:lnTo>
                        <a:pt x="158" y="13"/>
                      </a:lnTo>
                      <a:lnTo>
                        <a:pt x="168" y="13"/>
                      </a:lnTo>
                      <a:lnTo>
                        <a:pt x="173" y="19"/>
                      </a:lnTo>
                      <a:lnTo>
                        <a:pt x="177" y="28"/>
                      </a:lnTo>
                      <a:lnTo>
                        <a:pt x="175" y="34"/>
                      </a:lnTo>
                      <a:lnTo>
                        <a:pt x="173" y="42"/>
                      </a:lnTo>
                      <a:lnTo>
                        <a:pt x="173" y="51"/>
                      </a:lnTo>
                      <a:lnTo>
                        <a:pt x="171" y="63"/>
                      </a:lnTo>
                      <a:lnTo>
                        <a:pt x="168" y="72"/>
                      </a:lnTo>
                      <a:lnTo>
                        <a:pt x="168" y="87"/>
                      </a:lnTo>
                      <a:lnTo>
                        <a:pt x="164" y="101"/>
                      </a:lnTo>
                      <a:lnTo>
                        <a:pt x="162" y="114"/>
                      </a:lnTo>
                      <a:lnTo>
                        <a:pt x="158" y="125"/>
                      </a:lnTo>
                      <a:lnTo>
                        <a:pt x="154" y="139"/>
                      </a:lnTo>
                      <a:lnTo>
                        <a:pt x="152" y="152"/>
                      </a:lnTo>
                      <a:lnTo>
                        <a:pt x="149" y="165"/>
                      </a:lnTo>
                      <a:lnTo>
                        <a:pt x="145" y="175"/>
                      </a:lnTo>
                      <a:lnTo>
                        <a:pt x="143" y="184"/>
                      </a:lnTo>
                      <a:lnTo>
                        <a:pt x="139" y="192"/>
                      </a:lnTo>
                      <a:lnTo>
                        <a:pt x="137" y="198"/>
                      </a:lnTo>
                      <a:lnTo>
                        <a:pt x="118" y="205"/>
                      </a:lnTo>
                      <a:lnTo>
                        <a:pt x="101" y="196"/>
                      </a:lnTo>
                      <a:lnTo>
                        <a:pt x="86" y="190"/>
                      </a:lnTo>
                      <a:lnTo>
                        <a:pt x="73" y="182"/>
                      </a:lnTo>
                      <a:lnTo>
                        <a:pt x="57" y="178"/>
                      </a:lnTo>
                      <a:lnTo>
                        <a:pt x="42" y="173"/>
                      </a:lnTo>
                      <a:lnTo>
                        <a:pt x="29" y="167"/>
                      </a:lnTo>
                      <a:lnTo>
                        <a:pt x="15" y="156"/>
                      </a:lnTo>
                      <a:lnTo>
                        <a:pt x="6" y="146"/>
                      </a:lnTo>
                      <a:lnTo>
                        <a:pt x="4" y="131"/>
                      </a:lnTo>
                      <a:lnTo>
                        <a:pt x="2" y="118"/>
                      </a:lnTo>
                      <a:lnTo>
                        <a:pt x="0" y="106"/>
                      </a:lnTo>
                      <a:lnTo>
                        <a:pt x="0" y="95"/>
                      </a:lnTo>
                      <a:lnTo>
                        <a:pt x="0" y="85"/>
                      </a:lnTo>
                      <a:lnTo>
                        <a:pt x="0" y="74"/>
                      </a:lnTo>
                      <a:lnTo>
                        <a:pt x="0" y="64"/>
                      </a:lnTo>
                      <a:lnTo>
                        <a:pt x="2" y="57"/>
                      </a:lnTo>
                      <a:lnTo>
                        <a:pt x="4" y="44"/>
                      </a:lnTo>
                      <a:lnTo>
                        <a:pt x="8" y="30"/>
                      </a:lnTo>
                      <a:lnTo>
                        <a:pt x="14" y="21"/>
                      </a:lnTo>
                      <a:lnTo>
                        <a:pt x="21" y="13"/>
                      </a:lnTo>
                      <a:lnTo>
                        <a:pt x="29" y="6"/>
                      </a:lnTo>
                      <a:lnTo>
                        <a:pt x="38" y="2"/>
                      </a:lnTo>
                      <a:lnTo>
                        <a:pt x="52" y="0"/>
                      </a:lnTo>
                      <a:lnTo>
                        <a:pt x="67" y="0"/>
                      </a:lnTo>
                      <a:lnTo>
                        <a:pt x="74" y="0"/>
                      </a:lnTo>
                      <a:lnTo>
                        <a:pt x="84" y="0"/>
                      </a:lnTo>
                      <a:lnTo>
                        <a:pt x="93" y="2"/>
                      </a:lnTo>
                      <a:lnTo>
                        <a:pt x="103" y="6"/>
                      </a:lnTo>
                      <a:lnTo>
                        <a:pt x="112" y="7"/>
                      </a:lnTo>
                      <a:lnTo>
                        <a:pt x="124" y="9"/>
                      </a:lnTo>
                      <a:lnTo>
                        <a:pt x="137" y="13"/>
                      </a:lnTo>
                      <a:lnTo>
                        <a:pt x="150" y="19"/>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2" name="Freeform 86"/>
                <p:cNvSpPr>
                  <a:spLocks/>
                </p:cNvSpPr>
                <p:nvPr/>
              </p:nvSpPr>
              <p:spPr bwMode="auto">
                <a:xfrm>
                  <a:off x="3693" y="2914"/>
                  <a:ext cx="104" cy="90"/>
                </a:xfrm>
                <a:custGeom>
                  <a:avLst/>
                  <a:gdLst>
                    <a:gd name="T0" fmla="*/ 1 w 207"/>
                    <a:gd name="T1" fmla="*/ 0 h 181"/>
                    <a:gd name="T2" fmla="*/ 1 w 207"/>
                    <a:gd name="T3" fmla="*/ 0 h 181"/>
                    <a:gd name="T4" fmla="*/ 1 w 207"/>
                    <a:gd name="T5" fmla="*/ 0 h 181"/>
                    <a:gd name="T6" fmla="*/ 1 w 207"/>
                    <a:gd name="T7" fmla="*/ 0 h 181"/>
                    <a:gd name="T8" fmla="*/ 1 w 207"/>
                    <a:gd name="T9" fmla="*/ 0 h 181"/>
                    <a:gd name="T10" fmla="*/ 1 w 207"/>
                    <a:gd name="T11" fmla="*/ 0 h 181"/>
                    <a:gd name="T12" fmla="*/ 1 w 207"/>
                    <a:gd name="T13" fmla="*/ 0 h 181"/>
                    <a:gd name="T14" fmla="*/ 1 w 207"/>
                    <a:gd name="T15" fmla="*/ 0 h 181"/>
                    <a:gd name="T16" fmla="*/ 1 w 207"/>
                    <a:gd name="T17" fmla="*/ 0 h 181"/>
                    <a:gd name="T18" fmla="*/ 1 w 207"/>
                    <a:gd name="T19" fmla="*/ 0 h 181"/>
                    <a:gd name="T20" fmla="*/ 1 w 207"/>
                    <a:gd name="T21" fmla="*/ 0 h 181"/>
                    <a:gd name="T22" fmla="*/ 1 w 207"/>
                    <a:gd name="T23" fmla="*/ 0 h 181"/>
                    <a:gd name="T24" fmla="*/ 1 w 207"/>
                    <a:gd name="T25" fmla="*/ 0 h 181"/>
                    <a:gd name="T26" fmla="*/ 1 w 207"/>
                    <a:gd name="T27" fmla="*/ 0 h 181"/>
                    <a:gd name="T28" fmla="*/ 1 w 207"/>
                    <a:gd name="T29" fmla="*/ 0 h 181"/>
                    <a:gd name="T30" fmla="*/ 1 w 207"/>
                    <a:gd name="T31" fmla="*/ 0 h 181"/>
                    <a:gd name="T32" fmla="*/ 1 w 207"/>
                    <a:gd name="T33" fmla="*/ 0 h 181"/>
                    <a:gd name="T34" fmla="*/ 1 w 207"/>
                    <a:gd name="T35" fmla="*/ 0 h 181"/>
                    <a:gd name="T36" fmla="*/ 1 w 207"/>
                    <a:gd name="T37" fmla="*/ 0 h 181"/>
                    <a:gd name="T38" fmla="*/ 1 w 207"/>
                    <a:gd name="T39" fmla="*/ 0 h 181"/>
                    <a:gd name="T40" fmla="*/ 1 w 207"/>
                    <a:gd name="T41" fmla="*/ 0 h 181"/>
                    <a:gd name="T42" fmla="*/ 1 w 207"/>
                    <a:gd name="T43" fmla="*/ 0 h 181"/>
                    <a:gd name="T44" fmla="*/ 1 w 207"/>
                    <a:gd name="T45" fmla="*/ 0 h 181"/>
                    <a:gd name="T46" fmla="*/ 0 w 207"/>
                    <a:gd name="T47" fmla="*/ 0 h 181"/>
                    <a:gd name="T48" fmla="*/ 0 w 207"/>
                    <a:gd name="T49" fmla="*/ 0 h 181"/>
                    <a:gd name="T50" fmla="*/ 1 w 207"/>
                    <a:gd name="T51" fmla="*/ 0 h 181"/>
                    <a:gd name="T52" fmla="*/ 1 w 207"/>
                    <a:gd name="T53" fmla="*/ 0 h 181"/>
                    <a:gd name="T54" fmla="*/ 1 w 207"/>
                    <a:gd name="T55" fmla="*/ 0 h 181"/>
                    <a:gd name="T56" fmla="*/ 1 w 207"/>
                    <a:gd name="T57" fmla="*/ 0 h 181"/>
                    <a:gd name="T58" fmla="*/ 1 w 207"/>
                    <a:gd name="T59" fmla="*/ 0 h 181"/>
                    <a:gd name="T60" fmla="*/ 1 w 207"/>
                    <a:gd name="T61" fmla="*/ 0 h 181"/>
                    <a:gd name="T62" fmla="*/ 1 w 207"/>
                    <a:gd name="T63" fmla="*/ 0 h 1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7"/>
                    <a:gd name="T97" fmla="*/ 0 h 181"/>
                    <a:gd name="T98" fmla="*/ 207 w 207"/>
                    <a:gd name="T99" fmla="*/ 181 h 1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7" h="181">
                      <a:moveTo>
                        <a:pt x="34" y="36"/>
                      </a:moveTo>
                      <a:lnTo>
                        <a:pt x="32" y="25"/>
                      </a:lnTo>
                      <a:lnTo>
                        <a:pt x="34" y="19"/>
                      </a:lnTo>
                      <a:lnTo>
                        <a:pt x="40" y="12"/>
                      </a:lnTo>
                      <a:lnTo>
                        <a:pt x="49" y="8"/>
                      </a:lnTo>
                      <a:lnTo>
                        <a:pt x="59" y="4"/>
                      </a:lnTo>
                      <a:lnTo>
                        <a:pt x="72" y="2"/>
                      </a:lnTo>
                      <a:lnTo>
                        <a:pt x="86" y="0"/>
                      </a:lnTo>
                      <a:lnTo>
                        <a:pt x="103" y="0"/>
                      </a:lnTo>
                      <a:lnTo>
                        <a:pt x="118" y="0"/>
                      </a:lnTo>
                      <a:lnTo>
                        <a:pt x="133" y="0"/>
                      </a:lnTo>
                      <a:lnTo>
                        <a:pt x="148" y="2"/>
                      </a:lnTo>
                      <a:lnTo>
                        <a:pt x="164" y="4"/>
                      </a:lnTo>
                      <a:lnTo>
                        <a:pt x="175" y="4"/>
                      </a:lnTo>
                      <a:lnTo>
                        <a:pt x="186" y="6"/>
                      </a:lnTo>
                      <a:lnTo>
                        <a:pt x="194" y="6"/>
                      </a:lnTo>
                      <a:lnTo>
                        <a:pt x="203" y="10"/>
                      </a:lnTo>
                      <a:lnTo>
                        <a:pt x="205" y="10"/>
                      </a:lnTo>
                      <a:lnTo>
                        <a:pt x="207" y="15"/>
                      </a:lnTo>
                      <a:lnTo>
                        <a:pt x="207" y="21"/>
                      </a:lnTo>
                      <a:lnTo>
                        <a:pt x="207" y="32"/>
                      </a:lnTo>
                      <a:lnTo>
                        <a:pt x="205" y="40"/>
                      </a:lnTo>
                      <a:lnTo>
                        <a:pt x="203" y="55"/>
                      </a:lnTo>
                      <a:lnTo>
                        <a:pt x="200" y="69"/>
                      </a:lnTo>
                      <a:lnTo>
                        <a:pt x="198" y="84"/>
                      </a:lnTo>
                      <a:lnTo>
                        <a:pt x="192" y="97"/>
                      </a:lnTo>
                      <a:lnTo>
                        <a:pt x="188" y="110"/>
                      </a:lnTo>
                      <a:lnTo>
                        <a:pt x="184" y="122"/>
                      </a:lnTo>
                      <a:lnTo>
                        <a:pt x="179" y="135"/>
                      </a:lnTo>
                      <a:lnTo>
                        <a:pt x="175" y="146"/>
                      </a:lnTo>
                      <a:lnTo>
                        <a:pt x="171" y="158"/>
                      </a:lnTo>
                      <a:lnTo>
                        <a:pt x="169" y="166"/>
                      </a:lnTo>
                      <a:lnTo>
                        <a:pt x="167" y="171"/>
                      </a:lnTo>
                      <a:lnTo>
                        <a:pt x="160" y="171"/>
                      </a:lnTo>
                      <a:lnTo>
                        <a:pt x="152" y="171"/>
                      </a:lnTo>
                      <a:lnTo>
                        <a:pt x="143" y="173"/>
                      </a:lnTo>
                      <a:lnTo>
                        <a:pt x="129" y="175"/>
                      </a:lnTo>
                      <a:lnTo>
                        <a:pt x="116" y="175"/>
                      </a:lnTo>
                      <a:lnTo>
                        <a:pt x="103" y="179"/>
                      </a:lnTo>
                      <a:lnTo>
                        <a:pt x="87" y="179"/>
                      </a:lnTo>
                      <a:lnTo>
                        <a:pt x="74" y="181"/>
                      </a:lnTo>
                      <a:lnTo>
                        <a:pt x="59" y="181"/>
                      </a:lnTo>
                      <a:lnTo>
                        <a:pt x="46" y="181"/>
                      </a:lnTo>
                      <a:lnTo>
                        <a:pt x="32" y="181"/>
                      </a:lnTo>
                      <a:lnTo>
                        <a:pt x="21" y="181"/>
                      </a:lnTo>
                      <a:lnTo>
                        <a:pt x="11" y="179"/>
                      </a:lnTo>
                      <a:lnTo>
                        <a:pt x="4" y="179"/>
                      </a:lnTo>
                      <a:lnTo>
                        <a:pt x="0" y="175"/>
                      </a:lnTo>
                      <a:lnTo>
                        <a:pt x="0" y="173"/>
                      </a:lnTo>
                      <a:lnTo>
                        <a:pt x="0" y="166"/>
                      </a:lnTo>
                      <a:lnTo>
                        <a:pt x="2" y="158"/>
                      </a:lnTo>
                      <a:lnTo>
                        <a:pt x="4" y="150"/>
                      </a:lnTo>
                      <a:lnTo>
                        <a:pt x="6" y="143"/>
                      </a:lnTo>
                      <a:lnTo>
                        <a:pt x="11" y="129"/>
                      </a:lnTo>
                      <a:lnTo>
                        <a:pt x="15" y="118"/>
                      </a:lnTo>
                      <a:lnTo>
                        <a:pt x="15" y="107"/>
                      </a:lnTo>
                      <a:lnTo>
                        <a:pt x="17" y="95"/>
                      </a:lnTo>
                      <a:lnTo>
                        <a:pt x="19" y="84"/>
                      </a:lnTo>
                      <a:lnTo>
                        <a:pt x="19" y="76"/>
                      </a:lnTo>
                      <a:lnTo>
                        <a:pt x="19" y="65"/>
                      </a:lnTo>
                      <a:lnTo>
                        <a:pt x="25" y="55"/>
                      </a:lnTo>
                      <a:lnTo>
                        <a:pt x="27" y="46"/>
                      </a:lnTo>
                      <a:lnTo>
                        <a:pt x="34" y="3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3" name="Freeform 87"/>
                <p:cNvSpPr>
                  <a:spLocks/>
                </p:cNvSpPr>
                <p:nvPr/>
              </p:nvSpPr>
              <p:spPr bwMode="auto">
                <a:xfrm>
                  <a:off x="3688" y="2934"/>
                  <a:ext cx="122" cy="86"/>
                </a:xfrm>
                <a:custGeom>
                  <a:avLst/>
                  <a:gdLst>
                    <a:gd name="T0" fmla="*/ 1 w 244"/>
                    <a:gd name="T1" fmla="*/ 1 h 171"/>
                    <a:gd name="T2" fmla="*/ 1 w 244"/>
                    <a:gd name="T3" fmla="*/ 1 h 171"/>
                    <a:gd name="T4" fmla="*/ 1 w 244"/>
                    <a:gd name="T5" fmla="*/ 0 h 171"/>
                    <a:gd name="T6" fmla="*/ 1 w 244"/>
                    <a:gd name="T7" fmla="*/ 0 h 171"/>
                    <a:gd name="T8" fmla="*/ 1 w 244"/>
                    <a:gd name="T9" fmla="*/ 1 h 171"/>
                    <a:gd name="T10" fmla="*/ 1 w 244"/>
                    <a:gd name="T11" fmla="*/ 1 h 171"/>
                    <a:gd name="T12" fmla="*/ 1 w 244"/>
                    <a:gd name="T13" fmla="*/ 1 h 171"/>
                    <a:gd name="T14" fmla="*/ 1 w 244"/>
                    <a:gd name="T15" fmla="*/ 1 h 171"/>
                    <a:gd name="T16" fmla="*/ 1 w 244"/>
                    <a:gd name="T17" fmla="*/ 1 h 171"/>
                    <a:gd name="T18" fmla="*/ 1 w 244"/>
                    <a:gd name="T19" fmla="*/ 1 h 171"/>
                    <a:gd name="T20" fmla="*/ 1 w 244"/>
                    <a:gd name="T21" fmla="*/ 1 h 171"/>
                    <a:gd name="T22" fmla="*/ 1 w 244"/>
                    <a:gd name="T23" fmla="*/ 1 h 171"/>
                    <a:gd name="T24" fmla="*/ 1 w 244"/>
                    <a:gd name="T25" fmla="*/ 1 h 171"/>
                    <a:gd name="T26" fmla="*/ 1 w 244"/>
                    <a:gd name="T27" fmla="*/ 1 h 171"/>
                    <a:gd name="T28" fmla="*/ 1 w 244"/>
                    <a:gd name="T29" fmla="*/ 1 h 171"/>
                    <a:gd name="T30" fmla="*/ 1 w 244"/>
                    <a:gd name="T31" fmla="*/ 1 h 171"/>
                    <a:gd name="T32" fmla="*/ 1 w 244"/>
                    <a:gd name="T33" fmla="*/ 1 h 171"/>
                    <a:gd name="T34" fmla="*/ 1 w 244"/>
                    <a:gd name="T35" fmla="*/ 1 h 171"/>
                    <a:gd name="T36" fmla="*/ 1 w 244"/>
                    <a:gd name="T37" fmla="*/ 1 h 171"/>
                    <a:gd name="T38" fmla="*/ 1 w 244"/>
                    <a:gd name="T39" fmla="*/ 1 h 171"/>
                    <a:gd name="T40" fmla="*/ 1 w 244"/>
                    <a:gd name="T41" fmla="*/ 1 h 171"/>
                    <a:gd name="T42" fmla="*/ 1 w 244"/>
                    <a:gd name="T43" fmla="*/ 1 h 171"/>
                    <a:gd name="T44" fmla="*/ 1 w 244"/>
                    <a:gd name="T45" fmla="*/ 1 h 171"/>
                    <a:gd name="T46" fmla="*/ 1 w 244"/>
                    <a:gd name="T47" fmla="*/ 1 h 171"/>
                    <a:gd name="T48" fmla="*/ 1 w 244"/>
                    <a:gd name="T49" fmla="*/ 1 h 171"/>
                    <a:gd name="T50" fmla="*/ 1 w 244"/>
                    <a:gd name="T51" fmla="*/ 1 h 171"/>
                    <a:gd name="T52" fmla="*/ 1 w 244"/>
                    <a:gd name="T53" fmla="*/ 1 h 171"/>
                    <a:gd name="T54" fmla="*/ 1 w 244"/>
                    <a:gd name="T55" fmla="*/ 1 h 171"/>
                    <a:gd name="T56" fmla="*/ 1 w 244"/>
                    <a:gd name="T57" fmla="*/ 1 h 171"/>
                    <a:gd name="T58" fmla="*/ 1 w 244"/>
                    <a:gd name="T59" fmla="*/ 1 h 171"/>
                    <a:gd name="T60" fmla="*/ 1 w 244"/>
                    <a:gd name="T61" fmla="*/ 1 h 171"/>
                    <a:gd name="T62" fmla="*/ 1 w 244"/>
                    <a:gd name="T63" fmla="*/ 1 h 171"/>
                    <a:gd name="T64" fmla="*/ 1 w 244"/>
                    <a:gd name="T65" fmla="*/ 1 h 171"/>
                    <a:gd name="T66" fmla="*/ 1 w 244"/>
                    <a:gd name="T67" fmla="*/ 1 h 171"/>
                    <a:gd name="T68" fmla="*/ 1 w 244"/>
                    <a:gd name="T69" fmla="*/ 1 h 171"/>
                    <a:gd name="T70" fmla="*/ 1 w 244"/>
                    <a:gd name="T71" fmla="*/ 1 h 171"/>
                    <a:gd name="T72" fmla="*/ 1 w 244"/>
                    <a:gd name="T73" fmla="*/ 1 h 171"/>
                    <a:gd name="T74" fmla="*/ 1 w 244"/>
                    <a:gd name="T75" fmla="*/ 1 h 171"/>
                    <a:gd name="T76" fmla="*/ 1 w 244"/>
                    <a:gd name="T77" fmla="*/ 1 h 171"/>
                    <a:gd name="T78" fmla="*/ 1 w 244"/>
                    <a:gd name="T79" fmla="*/ 1 h 171"/>
                    <a:gd name="T80" fmla="*/ 1 w 244"/>
                    <a:gd name="T81" fmla="*/ 1 h 171"/>
                    <a:gd name="T82" fmla="*/ 1 w 244"/>
                    <a:gd name="T83" fmla="*/ 1 h 171"/>
                    <a:gd name="T84" fmla="*/ 1 w 244"/>
                    <a:gd name="T85" fmla="*/ 1 h 171"/>
                    <a:gd name="T86" fmla="*/ 0 w 244"/>
                    <a:gd name="T87" fmla="*/ 1 h 171"/>
                    <a:gd name="T88" fmla="*/ 1 w 244"/>
                    <a:gd name="T89" fmla="*/ 1 h 171"/>
                    <a:gd name="T90" fmla="*/ 1 w 244"/>
                    <a:gd name="T91" fmla="*/ 1 h 171"/>
                    <a:gd name="T92" fmla="*/ 1 w 244"/>
                    <a:gd name="T93" fmla="*/ 1 h 171"/>
                    <a:gd name="T94" fmla="*/ 1 w 244"/>
                    <a:gd name="T95" fmla="*/ 1 h 171"/>
                    <a:gd name="T96" fmla="*/ 1 w 244"/>
                    <a:gd name="T97" fmla="*/ 1 h 171"/>
                    <a:gd name="T98" fmla="*/ 1 w 244"/>
                    <a:gd name="T99" fmla="*/ 1 h 171"/>
                    <a:gd name="T100" fmla="*/ 1 w 244"/>
                    <a:gd name="T101" fmla="*/ 1 h 171"/>
                    <a:gd name="T102" fmla="*/ 1 w 244"/>
                    <a:gd name="T103" fmla="*/ 1 h 171"/>
                    <a:gd name="T104" fmla="*/ 1 w 244"/>
                    <a:gd name="T105" fmla="*/ 1 h 171"/>
                    <a:gd name="T106" fmla="*/ 1 w 244"/>
                    <a:gd name="T107" fmla="*/ 1 h 171"/>
                    <a:gd name="T108" fmla="*/ 1 w 244"/>
                    <a:gd name="T109" fmla="*/ 1 h 171"/>
                    <a:gd name="T110" fmla="*/ 1 w 244"/>
                    <a:gd name="T111" fmla="*/ 1 h 171"/>
                    <a:gd name="T112" fmla="*/ 1 w 244"/>
                    <a:gd name="T113" fmla="*/ 1 h 171"/>
                    <a:gd name="T114" fmla="*/ 1 w 244"/>
                    <a:gd name="T115" fmla="*/ 1 h 171"/>
                    <a:gd name="T116" fmla="*/ 1 w 244"/>
                    <a:gd name="T117" fmla="*/ 1 h 171"/>
                    <a:gd name="T118" fmla="*/ 1 w 244"/>
                    <a:gd name="T119" fmla="*/ 1 h 171"/>
                    <a:gd name="T120" fmla="*/ 1 w 244"/>
                    <a:gd name="T121" fmla="*/ 1 h 171"/>
                    <a:gd name="T122" fmla="*/ 1 w 244"/>
                    <a:gd name="T123" fmla="*/ 1 h 171"/>
                    <a:gd name="T124" fmla="*/ 1 w 244"/>
                    <a:gd name="T125" fmla="*/ 1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44"/>
                    <a:gd name="T190" fmla="*/ 0 h 171"/>
                    <a:gd name="T191" fmla="*/ 244 w 244"/>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44" h="171">
                      <a:moveTo>
                        <a:pt x="177" y="133"/>
                      </a:moveTo>
                      <a:lnTo>
                        <a:pt x="215" y="11"/>
                      </a:lnTo>
                      <a:lnTo>
                        <a:pt x="223" y="0"/>
                      </a:lnTo>
                      <a:lnTo>
                        <a:pt x="232" y="0"/>
                      </a:lnTo>
                      <a:lnTo>
                        <a:pt x="240" y="6"/>
                      </a:lnTo>
                      <a:lnTo>
                        <a:pt x="244" y="19"/>
                      </a:lnTo>
                      <a:lnTo>
                        <a:pt x="240" y="25"/>
                      </a:lnTo>
                      <a:lnTo>
                        <a:pt x="238" y="32"/>
                      </a:lnTo>
                      <a:lnTo>
                        <a:pt x="236" y="42"/>
                      </a:lnTo>
                      <a:lnTo>
                        <a:pt x="234" y="51"/>
                      </a:lnTo>
                      <a:lnTo>
                        <a:pt x="232" y="61"/>
                      </a:lnTo>
                      <a:lnTo>
                        <a:pt x="229" y="70"/>
                      </a:lnTo>
                      <a:lnTo>
                        <a:pt x="225" y="82"/>
                      </a:lnTo>
                      <a:lnTo>
                        <a:pt x="225" y="91"/>
                      </a:lnTo>
                      <a:lnTo>
                        <a:pt x="219" y="101"/>
                      </a:lnTo>
                      <a:lnTo>
                        <a:pt x="217" y="110"/>
                      </a:lnTo>
                      <a:lnTo>
                        <a:pt x="212" y="120"/>
                      </a:lnTo>
                      <a:lnTo>
                        <a:pt x="210" y="131"/>
                      </a:lnTo>
                      <a:lnTo>
                        <a:pt x="204" y="139"/>
                      </a:lnTo>
                      <a:lnTo>
                        <a:pt x="202" y="146"/>
                      </a:lnTo>
                      <a:lnTo>
                        <a:pt x="198" y="154"/>
                      </a:lnTo>
                      <a:lnTo>
                        <a:pt x="196" y="162"/>
                      </a:lnTo>
                      <a:lnTo>
                        <a:pt x="189" y="162"/>
                      </a:lnTo>
                      <a:lnTo>
                        <a:pt x="181" y="162"/>
                      </a:lnTo>
                      <a:lnTo>
                        <a:pt x="172" y="162"/>
                      </a:lnTo>
                      <a:lnTo>
                        <a:pt x="166" y="162"/>
                      </a:lnTo>
                      <a:lnTo>
                        <a:pt x="155" y="160"/>
                      </a:lnTo>
                      <a:lnTo>
                        <a:pt x="145" y="160"/>
                      </a:lnTo>
                      <a:lnTo>
                        <a:pt x="136" y="160"/>
                      </a:lnTo>
                      <a:lnTo>
                        <a:pt x="126" y="160"/>
                      </a:lnTo>
                      <a:lnTo>
                        <a:pt x="116" y="160"/>
                      </a:lnTo>
                      <a:lnTo>
                        <a:pt x="109" y="162"/>
                      </a:lnTo>
                      <a:lnTo>
                        <a:pt x="99" y="162"/>
                      </a:lnTo>
                      <a:lnTo>
                        <a:pt x="90" y="164"/>
                      </a:lnTo>
                      <a:lnTo>
                        <a:pt x="78" y="164"/>
                      </a:lnTo>
                      <a:lnTo>
                        <a:pt x="71" y="165"/>
                      </a:lnTo>
                      <a:lnTo>
                        <a:pt x="61" y="167"/>
                      </a:lnTo>
                      <a:lnTo>
                        <a:pt x="52" y="169"/>
                      </a:lnTo>
                      <a:lnTo>
                        <a:pt x="42" y="169"/>
                      </a:lnTo>
                      <a:lnTo>
                        <a:pt x="35" y="169"/>
                      </a:lnTo>
                      <a:lnTo>
                        <a:pt x="25" y="169"/>
                      </a:lnTo>
                      <a:lnTo>
                        <a:pt x="16" y="171"/>
                      </a:lnTo>
                      <a:lnTo>
                        <a:pt x="2" y="167"/>
                      </a:lnTo>
                      <a:lnTo>
                        <a:pt x="0" y="158"/>
                      </a:lnTo>
                      <a:lnTo>
                        <a:pt x="2" y="146"/>
                      </a:lnTo>
                      <a:lnTo>
                        <a:pt x="14" y="141"/>
                      </a:lnTo>
                      <a:lnTo>
                        <a:pt x="19" y="139"/>
                      </a:lnTo>
                      <a:lnTo>
                        <a:pt x="27" y="139"/>
                      </a:lnTo>
                      <a:lnTo>
                        <a:pt x="37" y="137"/>
                      </a:lnTo>
                      <a:lnTo>
                        <a:pt x="48" y="137"/>
                      </a:lnTo>
                      <a:lnTo>
                        <a:pt x="58" y="135"/>
                      </a:lnTo>
                      <a:lnTo>
                        <a:pt x="71" y="133"/>
                      </a:lnTo>
                      <a:lnTo>
                        <a:pt x="82" y="133"/>
                      </a:lnTo>
                      <a:lnTo>
                        <a:pt x="96" y="133"/>
                      </a:lnTo>
                      <a:lnTo>
                        <a:pt x="109" y="131"/>
                      </a:lnTo>
                      <a:lnTo>
                        <a:pt x="120" y="131"/>
                      </a:lnTo>
                      <a:lnTo>
                        <a:pt x="132" y="131"/>
                      </a:lnTo>
                      <a:lnTo>
                        <a:pt x="145" y="131"/>
                      </a:lnTo>
                      <a:lnTo>
                        <a:pt x="153" y="131"/>
                      </a:lnTo>
                      <a:lnTo>
                        <a:pt x="164" y="131"/>
                      </a:lnTo>
                      <a:lnTo>
                        <a:pt x="172" y="131"/>
                      </a:lnTo>
                      <a:lnTo>
                        <a:pt x="177" y="133"/>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4" name="Freeform 88"/>
                <p:cNvSpPr>
                  <a:spLocks/>
                </p:cNvSpPr>
                <p:nvPr/>
              </p:nvSpPr>
              <p:spPr bwMode="auto">
                <a:xfrm>
                  <a:off x="3607" y="2908"/>
                  <a:ext cx="80" cy="103"/>
                </a:xfrm>
                <a:custGeom>
                  <a:avLst/>
                  <a:gdLst>
                    <a:gd name="T0" fmla="*/ 1 w 160"/>
                    <a:gd name="T1" fmla="*/ 1 h 205"/>
                    <a:gd name="T2" fmla="*/ 1 w 160"/>
                    <a:gd name="T3" fmla="*/ 1 h 205"/>
                    <a:gd name="T4" fmla="*/ 1 w 160"/>
                    <a:gd name="T5" fmla="*/ 1 h 205"/>
                    <a:gd name="T6" fmla="*/ 1 w 160"/>
                    <a:gd name="T7" fmla="*/ 1 h 205"/>
                    <a:gd name="T8" fmla="*/ 1 w 160"/>
                    <a:gd name="T9" fmla="*/ 1 h 205"/>
                    <a:gd name="T10" fmla="*/ 1 w 160"/>
                    <a:gd name="T11" fmla="*/ 1 h 205"/>
                    <a:gd name="T12" fmla="*/ 1 w 160"/>
                    <a:gd name="T13" fmla="*/ 1 h 205"/>
                    <a:gd name="T14" fmla="*/ 1 w 160"/>
                    <a:gd name="T15" fmla="*/ 1 h 205"/>
                    <a:gd name="T16" fmla="*/ 1 w 160"/>
                    <a:gd name="T17" fmla="*/ 1 h 205"/>
                    <a:gd name="T18" fmla="*/ 1 w 160"/>
                    <a:gd name="T19" fmla="*/ 1 h 205"/>
                    <a:gd name="T20" fmla="*/ 1 w 160"/>
                    <a:gd name="T21" fmla="*/ 1 h 205"/>
                    <a:gd name="T22" fmla="*/ 1 w 160"/>
                    <a:gd name="T23" fmla="*/ 1 h 205"/>
                    <a:gd name="T24" fmla="*/ 1 w 160"/>
                    <a:gd name="T25" fmla="*/ 1 h 205"/>
                    <a:gd name="T26" fmla="*/ 1 w 160"/>
                    <a:gd name="T27" fmla="*/ 1 h 205"/>
                    <a:gd name="T28" fmla="*/ 1 w 160"/>
                    <a:gd name="T29" fmla="*/ 1 h 205"/>
                    <a:gd name="T30" fmla="*/ 1 w 160"/>
                    <a:gd name="T31" fmla="*/ 1 h 205"/>
                    <a:gd name="T32" fmla="*/ 1 w 160"/>
                    <a:gd name="T33" fmla="*/ 1 h 205"/>
                    <a:gd name="T34" fmla="*/ 1 w 160"/>
                    <a:gd name="T35" fmla="*/ 1 h 205"/>
                    <a:gd name="T36" fmla="*/ 1 w 160"/>
                    <a:gd name="T37" fmla="*/ 1 h 205"/>
                    <a:gd name="T38" fmla="*/ 1 w 160"/>
                    <a:gd name="T39" fmla="*/ 1 h 205"/>
                    <a:gd name="T40" fmla="*/ 1 w 160"/>
                    <a:gd name="T41" fmla="*/ 1 h 205"/>
                    <a:gd name="T42" fmla="*/ 1 w 160"/>
                    <a:gd name="T43" fmla="*/ 1 h 205"/>
                    <a:gd name="T44" fmla="*/ 1 w 160"/>
                    <a:gd name="T45" fmla="*/ 1 h 205"/>
                    <a:gd name="T46" fmla="*/ 1 w 160"/>
                    <a:gd name="T47" fmla="*/ 1 h 205"/>
                    <a:gd name="T48" fmla="*/ 1 w 160"/>
                    <a:gd name="T49" fmla="*/ 1 h 205"/>
                    <a:gd name="T50" fmla="*/ 1 w 160"/>
                    <a:gd name="T51" fmla="*/ 1 h 205"/>
                    <a:gd name="T52" fmla="*/ 1 w 160"/>
                    <a:gd name="T53" fmla="*/ 1 h 205"/>
                    <a:gd name="T54" fmla="*/ 1 w 160"/>
                    <a:gd name="T55" fmla="*/ 1 h 205"/>
                    <a:gd name="T56" fmla="*/ 0 w 160"/>
                    <a:gd name="T57" fmla="*/ 1 h 205"/>
                    <a:gd name="T58" fmla="*/ 0 w 160"/>
                    <a:gd name="T59" fmla="*/ 1 h 205"/>
                    <a:gd name="T60" fmla="*/ 0 w 160"/>
                    <a:gd name="T61" fmla="*/ 1 h 205"/>
                    <a:gd name="T62" fmla="*/ 0 w 160"/>
                    <a:gd name="T63" fmla="*/ 1 h 205"/>
                    <a:gd name="T64" fmla="*/ 1 w 160"/>
                    <a:gd name="T65" fmla="*/ 1 h 205"/>
                    <a:gd name="T66" fmla="*/ 1 w 160"/>
                    <a:gd name="T67" fmla="*/ 1 h 205"/>
                    <a:gd name="T68" fmla="*/ 1 w 160"/>
                    <a:gd name="T69" fmla="*/ 1 h 205"/>
                    <a:gd name="T70" fmla="*/ 1 w 160"/>
                    <a:gd name="T71" fmla="*/ 1 h 205"/>
                    <a:gd name="T72" fmla="*/ 1 w 160"/>
                    <a:gd name="T73" fmla="*/ 1 h 205"/>
                    <a:gd name="T74" fmla="*/ 1 w 160"/>
                    <a:gd name="T75" fmla="*/ 1 h 205"/>
                    <a:gd name="T76" fmla="*/ 1 w 160"/>
                    <a:gd name="T77" fmla="*/ 1 h 205"/>
                    <a:gd name="T78" fmla="*/ 1 w 160"/>
                    <a:gd name="T79" fmla="*/ 1 h 205"/>
                    <a:gd name="T80" fmla="*/ 1 w 160"/>
                    <a:gd name="T81" fmla="*/ 1 h 205"/>
                    <a:gd name="T82" fmla="*/ 1 w 160"/>
                    <a:gd name="T83" fmla="*/ 1 h 205"/>
                    <a:gd name="T84" fmla="*/ 1 w 160"/>
                    <a:gd name="T85" fmla="*/ 0 h 205"/>
                    <a:gd name="T86" fmla="*/ 1 w 160"/>
                    <a:gd name="T87" fmla="*/ 1 h 205"/>
                    <a:gd name="T88" fmla="*/ 1 w 160"/>
                    <a:gd name="T89" fmla="*/ 1 h 205"/>
                    <a:gd name="T90" fmla="*/ 1 w 160"/>
                    <a:gd name="T91" fmla="*/ 1 h 205"/>
                    <a:gd name="T92" fmla="*/ 1 w 160"/>
                    <a:gd name="T93" fmla="*/ 1 h 205"/>
                    <a:gd name="T94" fmla="*/ 1 w 160"/>
                    <a:gd name="T95" fmla="*/ 1 h 205"/>
                    <a:gd name="T96" fmla="*/ 1 w 160"/>
                    <a:gd name="T97" fmla="*/ 1 h 205"/>
                    <a:gd name="T98" fmla="*/ 1 w 160"/>
                    <a:gd name="T99" fmla="*/ 1 h 205"/>
                    <a:gd name="T100" fmla="*/ 1 w 160"/>
                    <a:gd name="T101" fmla="*/ 1 h 205"/>
                    <a:gd name="T102" fmla="*/ 1 w 160"/>
                    <a:gd name="T103" fmla="*/ 1 h 205"/>
                    <a:gd name="T104" fmla="*/ 1 w 160"/>
                    <a:gd name="T105" fmla="*/ 1 h 205"/>
                    <a:gd name="T106" fmla="*/ 1 w 160"/>
                    <a:gd name="T107" fmla="*/ 1 h 205"/>
                    <a:gd name="T108" fmla="*/ 1 w 160"/>
                    <a:gd name="T109" fmla="*/ 1 h 205"/>
                    <a:gd name="T110" fmla="*/ 1 w 160"/>
                    <a:gd name="T111" fmla="*/ 1 h 205"/>
                    <a:gd name="T112" fmla="*/ 1 w 160"/>
                    <a:gd name="T113" fmla="*/ 1 h 205"/>
                    <a:gd name="T114" fmla="*/ 1 w 160"/>
                    <a:gd name="T115" fmla="*/ 1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0"/>
                    <a:gd name="T175" fmla="*/ 0 h 205"/>
                    <a:gd name="T176" fmla="*/ 160 w 160"/>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0" h="205">
                      <a:moveTo>
                        <a:pt x="34" y="156"/>
                      </a:moveTo>
                      <a:lnTo>
                        <a:pt x="47" y="154"/>
                      </a:lnTo>
                      <a:lnTo>
                        <a:pt x="63" y="154"/>
                      </a:lnTo>
                      <a:lnTo>
                        <a:pt x="78" y="154"/>
                      </a:lnTo>
                      <a:lnTo>
                        <a:pt x="95" y="157"/>
                      </a:lnTo>
                      <a:lnTo>
                        <a:pt x="108" y="161"/>
                      </a:lnTo>
                      <a:lnTo>
                        <a:pt x="123" y="165"/>
                      </a:lnTo>
                      <a:lnTo>
                        <a:pt x="139" y="171"/>
                      </a:lnTo>
                      <a:lnTo>
                        <a:pt x="154" y="178"/>
                      </a:lnTo>
                      <a:lnTo>
                        <a:pt x="160" y="188"/>
                      </a:lnTo>
                      <a:lnTo>
                        <a:pt x="160" y="197"/>
                      </a:lnTo>
                      <a:lnTo>
                        <a:pt x="152" y="205"/>
                      </a:lnTo>
                      <a:lnTo>
                        <a:pt x="139" y="205"/>
                      </a:lnTo>
                      <a:lnTo>
                        <a:pt x="125" y="199"/>
                      </a:lnTo>
                      <a:lnTo>
                        <a:pt x="116" y="197"/>
                      </a:lnTo>
                      <a:lnTo>
                        <a:pt x="106" y="194"/>
                      </a:lnTo>
                      <a:lnTo>
                        <a:pt x="99" y="192"/>
                      </a:lnTo>
                      <a:lnTo>
                        <a:pt x="84" y="190"/>
                      </a:lnTo>
                      <a:lnTo>
                        <a:pt x="72" y="190"/>
                      </a:lnTo>
                      <a:lnTo>
                        <a:pt x="61" y="190"/>
                      </a:lnTo>
                      <a:lnTo>
                        <a:pt x="49" y="192"/>
                      </a:lnTo>
                      <a:lnTo>
                        <a:pt x="42" y="190"/>
                      </a:lnTo>
                      <a:lnTo>
                        <a:pt x="36" y="190"/>
                      </a:lnTo>
                      <a:lnTo>
                        <a:pt x="26" y="190"/>
                      </a:lnTo>
                      <a:lnTo>
                        <a:pt x="19" y="190"/>
                      </a:lnTo>
                      <a:lnTo>
                        <a:pt x="11" y="186"/>
                      </a:lnTo>
                      <a:lnTo>
                        <a:pt x="7" y="182"/>
                      </a:lnTo>
                      <a:lnTo>
                        <a:pt x="2" y="173"/>
                      </a:lnTo>
                      <a:lnTo>
                        <a:pt x="0" y="163"/>
                      </a:lnTo>
                      <a:lnTo>
                        <a:pt x="0" y="150"/>
                      </a:lnTo>
                      <a:lnTo>
                        <a:pt x="0" y="138"/>
                      </a:lnTo>
                      <a:lnTo>
                        <a:pt x="0" y="123"/>
                      </a:lnTo>
                      <a:lnTo>
                        <a:pt x="2" y="110"/>
                      </a:lnTo>
                      <a:lnTo>
                        <a:pt x="2" y="93"/>
                      </a:lnTo>
                      <a:lnTo>
                        <a:pt x="6" y="78"/>
                      </a:lnTo>
                      <a:lnTo>
                        <a:pt x="7" y="62"/>
                      </a:lnTo>
                      <a:lnTo>
                        <a:pt x="11" y="51"/>
                      </a:lnTo>
                      <a:lnTo>
                        <a:pt x="13" y="36"/>
                      </a:lnTo>
                      <a:lnTo>
                        <a:pt x="15" y="26"/>
                      </a:lnTo>
                      <a:lnTo>
                        <a:pt x="17" y="17"/>
                      </a:lnTo>
                      <a:lnTo>
                        <a:pt x="21" y="13"/>
                      </a:lnTo>
                      <a:lnTo>
                        <a:pt x="25" y="2"/>
                      </a:lnTo>
                      <a:lnTo>
                        <a:pt x="36" y="0"/>
                      </a:lnTo>
                      <a:lnTo>
                        <a:pt x="44" y="4"/>
                      </a:lnTo>
                      <a:lnTo>
                        <a:pt x="49" y="17"/>
                      </a:lnTo>
                      <a:lnTo>
                        <a:pt x="47" y="26"/>
                      </a:lnTo>
                      <a:lnTo>
                        <a:pt x="45" y="36"/>
                      </a:lnTo>
                      <a:lnTo>
                        <a:pt x="44" y="45"/>
                      </a:lnTo>
                      <a:lnTo>
                        <a:pt x="42" y="57"/>
                      </a:lnTo>
                      <a:lnTo>
                        <a:pt x="38" y="66"/>
                      </a:lnTo>
                      <a:lnTo>
                        <a:pt x="36" y="74"/>
                      </a:lnTo>
                      <a:lnTo>
                        <a:pt x="34" y="85"/>
                      </a:lnTo>
                      <a:lnTo>
                        <a:pt x="34" y="95"/>
                      </a:lnTo>
                      <a:lnTo>
                        <a:pt x="30" y="110"/>
                      </a:lnTo>
                      <a:lnTo>
                        <a:pt x="30" y="125"/>
                      </a:lnTo>
                      <a:lnTo>
                        <a:pt x="30" y="140"/>
                      </a:lnTo>
                      <a:lnTo>
                        <a:pt x="34" y="15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5" name="Freeform 89"/>
                <p:cNvSpPr>
                  <a:spLocks/>
                </p:cNvSpPr>
                <p:nvPr/>
              </p:nvSpPr>
              <p:spPr bwMode="auto">
                <a:xfrm>
                  <a:off x="3625" y="3007"/>
                  <a:ext cx="47" cy="16"/>
                </a:xfrm>
                <a:custGeom>
                  <a:avLst/>
                  <a:gdLst>
                    <a:gd name="T0" fmla="*/ 1 w 93"/>
                    <a:gd name="T1" fmla="*/ 0 h 33"/>
                    <a:gd name="T2" fmla="*/ 1 w 93"/>
                    <a:gd name="T3" fmla="*/ 0 h 33"/>
                    <a:gd name="T4" fmla="*/ 1 w 93"/>
                    <a:gd name="T5" fmla="*/ 0 h 33"/>
                    <a:gd name="T6" fmla="*/ 1 w 93"/>
                    <a:gd name="T7" fmla="*/ 0 h 33"/>
                    <a:gd name="T8" fmla="*/ 1 w 93"/>
                    <a:gd name="T9" fmla="*/ 0 h 33"/>
                    <a:gd name="T10" fmla="*/ 1 w 93"/>
                    <a:gd name="T11" fmla="*/ 0 h 33"/>
                    <a:gd name="T12" fmla="*/ 1 w 93"/>
                    <a:gd name="T13" fmla="*/ 0 h 33"/>
                    <a:gd name="T14" fmla="*/ 1 w 93"/>
                    <a:gd name="T15" fmla="*/ 0 h 33"/>
                    <a:gd name="T16" fmla="*/ 1 w 93"/>
                    <a:gd name="T17" fmla="*/ 0 h 33"/>
                    <a:gd name="T18" fmla="*/ 1 w 93"/>
                    <a:gd name="T19" fmla="*/ 0 h 33"/>
                    <a:gd name="T20" fmla="*/ 1 w 93"/>
                    <a:gd name="T21" fmla="*/ 0 h 33"/>
                    <a:gd name="T22" fmla="*/ 1 w 93"/>
                    <a:gd name="T23" fmla="*/ 0 h 33"/>
                    <a:gd name="T24" fmla="*/ 1 w 93"/>
                    <a:gd name="T25" fmla="*/ 0 h 33"/>
                    <a:gd name="T26" fmla="*/ 1 w 93"/>
                    <a:gd name="T27" fmla="*/ 0 h 33"/>
                    <a:gd name="T28" fmla="*/ 1 w 93"/>
                    <a:gd name="T29" fmla="*/ 0 h 33"/>
                    <a:gd name="T30" fmla="*/ 1 w 93"/>
                    <a:gd name="T31" fmla="*/ 0 h 33"/>
                    <a:gd name="T32" fmla="*/ 1 w 93"/>
                    <a:gd name="T33" fmla="*/ 0 h 33"/>
                    <a:gd name="T34" fmla="*/ 1 w 93"/>
                    <a:gd name="T35" fmla="*/ 0 h 33"/>
                    <a:gd name="T36" fmla="*/ 1 w 93"/>
                    <a:gd name="T37" fmla="*/ 0 h 33"/>
                    <a:gd name="T38" fmla="*/ 0 w 93"/>
                    <a:gd name="T39" fmla="*/ 0 h 33"/>
                    <a:gd name="T40" fmla="*/ 0 w 93"/>
                    <a:gd name="T41" fmla="*/ 0 h 33"/>
                    <a:gd name="T42" fmla="*/ 1 w 93"/>
                    <a:gd name="T43" fmla="*/ 0 h 33"/>
                    <a:gd name="T44" fmla="*/ 1 w 93"/>
                    <a:gd name="T45" fmla="*/ 0 h 33"/>
                    <a:gd name="T46" fmla="*/ 1 w 93"/>
                    <a:gd name="T47" fmla="*/ 0 h 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33"/>
                    <a:gd name="T74" fmla="*/ 93 w 93"/>
                    <a:gd name="T75" fmla="*/ 33 h 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33">
                      <a:moveTo>
                        <a:pt x="23" y="0"/>
                      </a:moveTo>
                      <a:lnTo>
                        <a:pt x="36" y="4"/>
                      </a:lnTo>
                      <a:lnTo>
                        <a:pt x="49" y="4"/>
                      </a:lnTo>
                      <a:lnTo>
                        <a:pt x="55" y="0"/>
                      </a:lnTo>
                      <a:lnTo>
                        <a:pt x="63" y="0"/>
                      </a:lnTo>
                      <a:lnTo>
                        <a:pt x="70" y="0"/>
                      </a:lnTo>
                      <a:lnTo>
                        <a:pt x="80" y="0"/>
                      </a:lnTo>
                      <a:lnTo>
                        <a:pt x="87" y="4"/>
                      </a:lnTo>
                      <a:lnTo>
                        <a:pt x="93" y="16"/>
                      </a:lnTo>
                      <a:lnTo>
                        <a:pt x="87" y="23"/>
                      </a:lnTo>
                      <a:lnTo>
                        <a:pt x="80" y="31"/>
                      </a:lnTo>
                      <a:lnTo>
                        <a:pt x="67" y="31"/>
                      </a:lnTo>
                      <a:lnTo>
                        <a:pt x="59" y="31"/>
                      </a:lnTo>
                      <a:lnTo>
                        <a:pt x="49" y="31"/>
                      </a:lnTo>
                      <a:lnTo>
                        <a:pt x="40" y="33"/>
                      </a:lnTo>
                      <a:lnTo>
                        <a:pt x="30" y="31"/>
                      </a:lnTo>
                      <a:lnTo>
                        <a:pt x="23" y="31"/>
                      </a:lnTo>
                      <a:lnTo>
                        <a:pt x="15" y="31"/>
                      </a:lnTo>
                      <a:lnTo>
                        <a:pt x="8" y="27"/>
                      </a:lnTo>
                      <a:lnTo>
                        <a:pt x="0" y="16"/>
                      </a:lnTo>
                      <a:lnTo>
                        <a:pt x="0" y="8"/>
                      </a:lnTo>
                      <a:lnTo>
                        <a:pt x="8" y="0"/>
                      </a:lnTo>
                      <a:lnTo>
                        <a:pt x="23"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6" name="Freeform 90"/>
                <p:cNvSpPr>
                  <a:spLocks/>
                </p:cNvSpPr>
                <p:nvPr/>
              </p:nvSpPr>
              <p:spPr bwMode="auto">
                <a:xfrm>
                  <a:off x="3735" y="3011"/>
                  <a:ext cx="39" cy="21"/>
                </a:xfrm>
                <a:custGeom>
                  <a:avLst/>
                  <a:gdLst>
                    <a:gd name="T0" fmla="*/ 1 w 78"/>
                    <a:gd name="T1" fmla="*/ 0 h 42"/>
                    <a:gd name="T2" fmla="*/ 1 w 78"/>
                    <a:gd name="T3" fmla="*/ 0 h 42"/>
                    <a:gd name="T4" fmla="*/ 1 w 78"/>
                    <a:gd name="T5" fmla="*/ 1 h 42"/>
                    <a:gd name="T6" fmla="*/ 1 w 78"/>
                    <a:gd name="T7" fmla="*/ 1 h 42"/>
                    <a:gd name="T8" fmla="*/ 1 w 78"/>
                    <a:gd name="T9" fmla="*/ 1 h 42"/>
                    <a:gd name="T10" fmla="*/ 1 w 78"/>
                    <a:gd name="T11" fmla="*/ 1 h 42"/>
                    <a:gd name="T12" fmla="*/ 1 w 78"/>
                    <a:gd name="T13" fmla="*/ 1 h 42"/>
                    <a:gd name="T14" fmla="*/ 1 w 78"/>
                    <a:gd name="T15" fmla="*/ 1 h 42"/>
                    <a:gd name="T16" fmla="*/ 1 w 78"/>
                    <a:gd name="T17" fmla="*/ 1 h 42"/>
                    <a:gd name="T18" fmla="*/ 1 w 78"/>
                    <a:gd name="T19" fmla="*/ 1 h 42"/>
                    <a:gd name="T20" fmla="*/ 1 w 78"/>
                    <a:gd name="T21" fmla="*/ 1 h 42"/>
                    <a:gd name="T22" fmla="*/ 1 w 78"/>
                    <a:gd name="T23" fmla="*/ 1 h 42"/>
                    <a:gd name="T24" fmla="*/ 1 w 78"/>
                    <a:gd name="T25" fmla="*/ 1 h 42"/>
                    <a:gd name="T26" fmla="*/ 1 w 78"/>
                    <a:gd name="T27" fmla="*/ 1 h 42"/>
                    <a:gd name="T28" fmla="*/ 0 w 78"/>
                    <a:gd name="T29" fmla="*/ 1 h 42"/>
                    <a:gd name="T30" fmla="*/ 1 w 78"/>
                    <a:gd name="T31" fmla="*/ 1 h 42"/>
                    <a:gd name="T32" fmla="*/ 1 w 78"/>
                    <a:gd name="T33" fmla="*/ 0 h 42"/>
                    <a:gd name="T34" fmla="*/ 1 w 78"/>
                    <a:gd name="T35" fmla="*/ 0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
                    <a:gd name="T55" fmla="*/ 0 h 42"/>
                    <a:gd name="T56" fmla="*/ 78 w 78"/>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 h="42">
                      <a:moveTo>
                        <a:pt x="19" y="0"/>
                      </a:moveTo>
                      <a:lnTo>
                        <a:pt x="30" y="0"/>
                      </a:lnTo>
                      <a:lnTo>
                        <a:pt x="43" y="6"/>
                      </a:lnTo>
                      <a:lnTo>
                        <a:pt x="53" y="10"/>
                      </a:lnTo>
                      <a:lnTo>
                        <a:pt x="68" y="15"/>
                      </a:lnTo>
                      <a:lnTo>
                        <a:pt x="78" y="21"/>
                      </a:lnTo>
                      <a:lnTo>
                        <a:pt x="78" y="30"/>
                      </a:lnTo>
                      <a:lnTo>
                        <a:pt x="70" y="40"/>
                      </a:lnTo>
                      <a:lnTo>
                        <a:pt x="59" y="42"/>
                      </a:lnTo>
                      <a:lnTo>
                        <a:pt x="45" y="36"/>
                      </a:lnTo>
                      <a:lnTo>
                        <a:pt x="36" y="34"/>
                      </a:lnTo>
                      <a:lnTo>
                        <a:pt x="24" y="30"/>
                      </a:lnTo>
                      <a:lnTo>
                        <a:pt x="15" y="30"/>
                      </a:lnTo>
                      <a:lnTo>
                        <a:pt x="2" y="25"/>
                      </a:lnTo>
                      <a:lnTo>
                        <a:pt x="0" y="15"/>
                      </a:lnTo>
                      <a:lnTo>
                        <a:pt x="5" y="4"/>
                      </a:lnTo>
                      <a:lnTo>
                        <a:pt x="19"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7" name="Freeform 91"/>
                <p:cNvSpPr>
                  <a:spLocks/>
                </p:cNvSpPr>
                <p:nvPr/>
              </p:nvSpPr>
              <p:spPr bwMode="auto">
                <a:xfrm>
                  <a:off x="3725" y="2931"/>
                  <a:ext cx="45" cy="21"/>
                </a:xfrm>
                <a:custGeom>
                  <a:avLst/>
                  <a:gdLst>
                    <a:gd name="T0" fmla="*/ 1 w 89"/>
                    <a:gd name="T1" fmla="*/ 1 h 42"/>
                    <a:gd name="T2" fmla="*/ 1 w 89"/>
                    <a:gd name="T3" fmla="*/ 0 h 42"/>
                    <a:gd name="T4" fmla="*/ 1 w 89"/>
                    <a:gd name="T5" fmla="*/ 1 h 42"/>
                    <a:gd name="T6" fmla="*/ 1 w 89"/>
                    <a:gd name="T7" fmla="*/ 1 h 42"/>
                    <a:gd name="T8" fmla="*/ 1 w 89"/>
                    <a:gd name="T9" fmla="*/ 1 h 42"/>
                    <a:gd name="T10" fmla="*/ 1 w 89"/>
                    <a:gd name="T11" fmla="*/ 1 h 42"/>
                    <a:gd name="T12" fmla="*/ 1 w 89"/>
                    <a:gd name="T13" fmla="*/ 1 h 42"/>
                    <a:gd name="T14" fmla="*/ 1 w 89"/>
                    <a:gd name="T15" fmla="*/ 1 h 42"/>
                    <a:gd name="T16" fmla="*/ 1 w 89"/>
                    <a:gd name="T17" fmla="*/ 1 h 42"/>
                    <a:gd name="T18" fmla="*/ 1 w 89"/>
                    <a:gd name="T19" fmla="*/ 1 h 42"/>
                    <a:gd name="T20" fmla="*/ 1 w 89"/>
                    <a:gd name="T21" fmla="*/ 1 h 42"/>
                    <a:gd name="T22" fmla="*/ 1 w 89"/>
                    <a:gd name="T23" fmla="*/ 1 h 42"/>
                    <a:gd name="T24" fmla="*/ 1 w 89"/>
                    <a:gd name="T25" fmla="*/ 1 h 42"/>
                    <a:gd name="T26" fmla="*/ 1 w 89"/>
                    <a:gd name="T27" fmla="*/ 1 h 42"/>
                    <a:gd name="T28" fmla="*/ 1 w 89"/>
                    <a:gd name="T29" fmla="*/ 1 h 42"/>
                    <a:gd name="T30" fmla="*/ 1 w 89"/>
                    <a:gd name="T31" fmla="*/ 1 h 42"/>
                    <a:gd name="T32" fmla="*/ 1 w 89"/>
                    <a:gd name="T33" fmla="*/ 1 h 42"/>
                    <a:gd name="T34" fmla="*/ 1 w 89"/>
                    <a:gd name="T35" fmla="*/ 1 h 42"/>
                    <a:gd name="T36" fmla="*/ 0 w 89"/>
                    <a:gd name="T37" fmla="*/ 1 h 42"/>
                    <a:gd name="T38" fmla="*/ 1 w 89"/>
                    <a:gd name="T39" fmla="*/ 1 h 42"/>
                    <a:gd name="T40" fmla="*/ 1 w 89"/>
                    <a:gd name="T41" fmla="*/ 1 h 42"/>
                    <a:gd name="T42" fmla="*/ 1 w 89"/>
                    <a:gd name="T43" fmla="*/ 1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
                    <a:gd name="T67" fmla="*/ 0 h 42"/>
                    <a:gd name="T68" fmla="*/ 89 w 89"/>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 h="42">
                      <a:moveTo>
                        <a:pt x="15" y="4"/>
                      </a:moveTo>
                      <a:lnTo>
                        <a:pt x="28" y="0"/>
                      </a:lnTo>
                      <a:lnTo>
                        <a:pt x="41" y="2"/>
                      </a:lnTo>
                      <a:lnTo>
                        <a:pt x="53" y="2"/>
                      </a:lnTo>
                      <a:lnTo>
                        <a:pt x="62" y="6"/>
                      </a:lnTo>
                      <a:lnTo>
                        <a:pt x="70" y="8"/>
                      </a:lnTo>
                      <a:lnTo>
                        <a:pt x="78" y="12"/>
                      </a:lnTo>
                      <a:lnTo>
                        <a:pt x="81" y="16"/>
                      </a:lnTo>
                      <a:lnTo>
                        <a:pt x="87" y="21"/>
                      </a:lnTo>
                      <a:lnTo>
                        <a:pt x="89" y="29"/>
                      </a:lnTo>
                      <a:lnTo>
                        <a:pt x="89" y="36"/>
                      </a:lnTo>
                      <a:lnTo>
                        <a:pt x="81" y="38"/>
                      </a:lnTo>
                      <a:lnTo>
                        <a:pt x="72" y="42"/>
                      </a:lnTo>
                      <a:lnTo>
                        <a:pt x="57" y="38"/>
                      </a:lnTo>
                      <a:lnTo>
                        <a:pt x="43" y="36"/>
                      </a:lnTo>
                      <a:lnTo>
                        <a:pt x="30" y="33"/>
                      </a:lnTo>
                      <a:lnTo>
                        <a:pt x="17" y="35"/>
                      </a:lnTo>
                      <a:lnTo>
                        <a:pt x="3" y="29"/>
                      </a:lnTo>
                      <a:lnTo>
                        <a:pt x="0" y="19"/>
                      </a:lnTo>
                      <a:lnTo>
                        <a:pt x="3" y="8"/>
                      </a:ln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8" name="Freeform 92"/>
                <p:cNvSpPr>
                  <a:spLocks/>
                </p:cNvSpPr>
                <p:nvPr/>
              </p:nvSpPr>
              <p:spPr bwMode="auto">
                <a:xfrm>
                  <a:off x="3721" y="2953"/>
                  <a:ext cx="44" cy="21"/>
                </a:xfrm>
                <a:custGeom>
                  <a:avLst/>
                  <a:gdLst>
                    <a:gd name="T0" fmla="*/ 0 w 90"/>
                    <a:gd name="T1" fmla="*/ 1 h 42"/>
                    <a:gd name="T2" fmla="*/ 0 w 90"/>
                    <a:gd name="T3" fmla="*/ 0 h 42"/>
                    <a:gd name="T4" fmla="*/ 0 w 90"/>
                    <a:gd name="T5" fmla="*/ 0 h 42"/>
                    <a:gd name="T6" fmla="*/ 0 w 90"/>
                    <a:gd name="T7" fmla="*/ 0 h 42"/>
                    <a:gd name="T8" fmla="*/ 0 w 90"/>
                    <a:gd name="T9" fmla="*/ 1 h 42"/>
                    <a:gd name="T10" fmla="*/ 0 w 90"/>
                    <a:gd name="T11" fmla="*/ 1 h 42"/>
                    <a:gd name="T12" fmla="*/ 0 w 90"/>
                    <a:gd name="T13" fmla="*/ 1 h 42"/>
                    <a:gd name="T14" fmla="*/ 0 w 90"/>
                    <a:gd name="T15" fmla="*/ 1 h 42"/>
                    <a:gd name="T16" fmla="*/ 0 w 90"/>
                    <a:gd name="T17" fmla="*/ 1 h 42"/>
                    <a:gd name="T18" fmla="*/ 0 w 90"/>
                    <a:gd name="T19" fmla="*/ 1 h 42"/>
                    <a:gd name="T20" fmla="*/ 0 w 90"/>
                    <a:gd name="T21" fmla="*/ 1 h 42"/>
                    <a:gd name="T22" fmla="*/ 0 w 90"/>
                    <a:gd name="T23" fmla="*/ 1 h 42"/>
                    <a:gd name="T24" fmla="*/ 0 w 90"/>
                    <a:gd name="T25" fmla="*/ 1 h 42"/>
                    <a:gd name="T26" fmla="*/ 0 w 90"/>
                    <a:gd name="T27" fmla="*/ 1 h 42"/>
                    <a:gd name="T28" fmla="*/ 0 w 90"/>
                    <a:gd name="T29" fmla="*/ 1 h 42"/>
                    <a:gd name="T30" fmla="*/ 0 w 90"/>
                    <a:gd name="T31" fmla="*/ 1 h 42"/>
                    <a:gd name="T32" fmla="*/ 0 w 90"/>
                    <a:gd name="T33" fmla="*/ 1 h 42"/>
                    <a:gd name="T34" fmla="*/ 0 w 90"/>
                    <a:gd name="T35" fmla="*/ 1 h 42"/>
                    <a:gd name="T36" fmla="*/ 0 w 90"/>
                    <a:gd name="T37" fmla="*/ 1 h 42"/>
                    <a:gd name="T38" fmla="*/ 0 w 90"/>
                    <a:gd name="T39" fmla="*/ 1 h 42"/>
                    <a:gd name="T40" fmla="*/ 0 w 90"/>
                    <a:gd name="T41" fmla="*/ 1 h 42"/>
                    <a:gd name="T42" fmla="*/ 0 w 90"/>
                    <a:gd name="T43" fmla="*/ 1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42"/>
                    <a:gd name="T68" fmla="*/ 90 w 90"/>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42">
                      <a:moveTo>
                        <a:pt x="13" y="4"/>
                      </a:moveTo>
                      <a:lnTo>
                        <a:pt x="25" y="0"/>
                      </a:lnTo>
                      <a:lnTo>
                        <a:pt x="36" y="0"/>
                      </a:lnTo>
                      <a:lnTo>
                        <a:pt x="48" y="0"/>
                      </a:lnTo>
                      <a:lnTo>
                        <a:pt x="57" y="4"/>
                      </a:lnTo>
                      <a:lnTo>
                        <a:pt x="65" y="6"/>
                      </a:lnTo>
                      <a:lnTo>
                        <a:pt x="72" y="10"/>
                      </a:lnTo>
                      <a:lnTo>
                        <a:pt x="80" y="13"/>
                      </a:lnTo>
                      <a:lnTo>
                        <a:pt x="86" y="21"/>
                      </a:lnTo>
                      <a:lnTo>
                        <a:pt x="90" y="29"/>
                      </a:lnTo>
                      <a:lnTo>
                        <a:pt x="90" y="36"/>
                      </a:lnTo>
                      <a:lnTo>
                        <a:pt x="82" y="42"/>
                      </a:lnTo>
                      <a:lnTo>
                        <a:pt x="72" y="42"/>
                      </a:lnTo>
                      <a:lnTo>
                        <a:pt x="57" y="36"/>
                      </a:lnTo>
                      <a:lnTo>
                        <a:pt x="44" y="34"/>
                      </a:lnTo>
                      <a:lnTo>
                        <a:pt x="31" y="32"/>
                      </a:lnTo>
                      <a:lnTo>
                        <a:pt x="17" y="34"/>
                      </a:lnTo>
                      <a:lnTo>
                        <a:pt x="4" y="29"/>
                      </a:lnTo>
                      <a:lnTo>
                        <a:pt x="0" y="21"/>
                      </a:lnTo>
                      <a:lnTo>
                        <a:pt x="0" y="10"/>
                      </a:ln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9" name="Freeform 93"/>
                <p:cNvSpPr>
                  <a:spLocks/>
                </p:cNvSpPr>
                <p:nvPr/>
              </p:nvSpPr>
              <p:spPr bwMode="auto">
                <a:xfrm>
                  <a:off x="3719" y="2975"/>
                  <a:ext cx="31" cy="17"/>
                </a:xfrm>
                <a:custGeom>
                  <a:avLst/>
                  <a:gdLst>
                    <a:gd name="T0" fmla="*/ 0 w 63"/>
                    <a:gd name="T1" fmla="*/ 0 h 34"/>
                    <a:gd name="T2" fmla="*/ 0 w 63"/>
                    <a:gd name="T3" fmla="*/ 1 h 34"/>
                    <a:gd name="T4" fmla="*/ 0 w 63"/>
                    <a:gd name="T5" fmla="*/ 1 h 34"/>
                    <a:gd name="T6" fmla="*/ 0 w 63"/>
                    <a:gd name="T7" fmla="*/ 1 h 34"/>
                    <a:gd name="T8" fmla="*/ 0 w 63"/>
                    <a:gd name="T9" fmla="*/ 1 h 34"/>
                    <a:gd name="T10" fmla="*/ 0 w 63"/>
                    <a:gd name="T11" fmla="*/ 1 h 34"/>
                    <a:gd name="T12" fmla="*/ 0 w 63"/>
                    <a:gd name="T13" fmla="*/ 1 h 34"/>
                    <a:gd name="T14" fmla="*/ 0 w 63"/>
                    <a:gd name="T15" fmla="*/ 1 h 34"/>
                    <a:gd name="T16" fmla="*/ 0 w 63"/>
                    <a:gd name="T17" fmla="*/ 1 h 34"/>
                    <a:gd name="T18" fmla="*/ 0 w 63"/>
                    <a:gd name="T19" fmla="*/ 1 h 34"/>
                    <a:gd name="T20" fmla="*/ 0 w 63"/>
                    <a:gd name="T21" fmla="*/ 1 h 34"/>
                    <a:gd name="T22" fmla="*/ 0 w 63"/>
                    <a:gd name="T23" fmla="*/ 1 h 34"/>
                    <a:gd name="T24" fmla="*/ 0 w 63"/>
                    <a:gd name="T25" fmla="*/ 1 h 34"/>
                    <a:gd name="T26" fmla="*/ 0 w 63"/>
                    <a:gd name="T27" fmla="*/ 0 h 34"/>
                    <a:gd name="T28" fmla="*/ 0 w 63"/>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
                    <a:gd name="T46" fmla="*/ 0 h 34"/>
                    <a:gd name="T47" fmla="*/ 63 w 63"/>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 h="34">
                      <a:moveTo>
                        <a:pt x="17" y="0"/>
                      </a:moveTo>
                      <a:lnTo>
                        <a:pt x="48" y="4"/>
                      </a:lnTo>
                      <a:lnTo>
                        <a:pt x="59" y="7"/>
                      </a:lnTo>
                      <a:lnTo>
                        <a:pt x="63" y="19"/>
                      </a:lnTo>
                      <a:lnTo>
                        <a:pt x="59" y="28"/>
                      </a:lnTo>
                      <a:lnTo>
                        <a:pt x="48" y="34"/>
                      </a:lnTo>
                      <a:lnTo>
                        <a:pt x="35" y="32"/>
                      </a:lnTo>
                      <a:lnTo>
                        <a:pt x="25" y="30"/>
                      </a:lnTo>
                      <a:lnTo>
                        <a:pt x="16" y="28"/>
                      </a:lnTo>
                      <a:lnTo>
                        <a:pt x="10" y="28"/>
                      </a:lnTo>
                      <a:lnTo>
                        <a:pt x="2" y="21"/>
                      </a:lnTo>
                      <a:lnTo>
                        <a:pt x="0" y="15"/>
                      </a:lnTo>
                      <a:lnTo>
                        <a:pt x="4" y="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0" name="Freeform 94"/>
                <p:cNvSpPr>
                  <a:spLocks/>
                </p:cNvSpPr>
                <p:nvPr/>
              </p:nvSpPr>
              <p:spPr bwMode="auto">
                <a:xfrm>
                  <a:off x="3731" y="2920"/>
                  <a:ext cx="50" cy="24"/>
                </a:xfrm>
                <a:custGeom>
                  <a:avLst/>
                  <a:gdLst>
                    <a:gd name="T0" fmla="*/ 0 w 101"/>
                    <a:gd name="T1" fmla="*/ 0 h 49"/>
                    <a:gd name="T2" fmla="*/ 0 w 101"/>
                    <a:gd name="T3" fmla="*/ 0 h 49"/>
                    <a:gd name="T4" fmla="*/ 0 w 101"/>
                    <a:gd name="T5" fmla="*/ 0 h 49"/>
                    <a:gd name="T6" fmla="*/ 0 w 101"/>
                    <a:gd name="T7" fmla="*/ 0 h 49"/>
                    <a:gd name="T8" fmla="*/ 0 w 101"/>
                    <a:gd name="T9" fmla="*/ 0 h 49"/>
                    <a:gd name="T10" fmla="*/ 0 w 101"/>
                    <a:gd name="T11" fmla="*/ 0 h 49"/>
                    <a:gd name="T12" fmla="*/ 0 w 101"/>
                    <a:gd name="T13" fmla="*/ 0 h 49"/>
                    <a:gd name="T14" fmla="*/ 0 w 101"/>
                    <a:gd name="T15" fmla="*/ 0 h 49"/>
                    <a:gd name="T16" fmla="*/ 0 w 101"/>
                    <a:gd name="T17" fmla="*/ 0 h 49"/>
                    <a:gd name="T18" fmla="*/ 0 w 101"/>
                    <a:gd name="T19" fmla="*/ 0 h 49"/>
                    <a:gd name="T20" fmla="*/ 0 w 101"/>
                    <a:gd name="T21" fmla="*/ 0 h 49"/>
                    <a:gd name="T22" fmla="*/ 0 w 101"/>
                    <a:gd name="T23" fmla="*/ 0 h 49"/>
                    <a:gd name="T24" fmla="*/ 0 w 101"/>
                    <a:gd name="T25" fmla="*/ 0 h 49"/>
                    <a:gd name="T26" fmla="*/ 0 w 101"/>
                    <a:gd name="T27" fmla="*/ 0 h 49"/>
                    <a:gd name="T28" fmla="*/ 0 w 101"/>
                    <a:gd name="T29" fmla="*/ 0 h 49"/>
                    <a:gd name="T30" fmla="*/ 0 w 101"/>
                    <a:gd name="T31" fmla="*/ 0 h 49"/>
                    <a:gd name="T32" fmla="*/ 0 w 101"/>
                    <a:gd name="T33" fmla="*/ 0 h 49"/>
                    <a:gd name="T34" fmla="*/ 0 w 101"/>
                    <a:gd name="T35" fmla="*/ 0 h 49"/>
                    <a:gd name="T36" fmla="*/ 0 w 101"/>
                    <a:gd name="T37" fmla="*/ 0 h 49"/>
                    <a:gd name="T38" fmla="*/ 0 w 101"/>
                    <a:gd name="T39" fmla="*/ 0 h 49"/>
                    <a:gd name="T40" fmla="*/ 0 w 101"/>
                    <a:gd name="T41" fmla="*/ 0 h 49"/>
                    <a:gd name="T42" fmla="*/ 0 w 101"/>
                    <a:gd name="T43" fmla="*/ 0 h 49"/>
                    <a:gd name="T44" fmla="*/ 0 w 101"/>
                    <a:gd name="T45" fmla="*/ 0 h 49"/>
                    <a:gd name="T46" fmla="*/ 0 w 101"/>
                    <a:gd name="T47" fmla="*/ 0 h 49"/>
                    <a:gd name="T48" fmla="*/ 0 w 101"/>
                    <a:gd name="T49" fmla="*/ 0 h 49"/>
                    <a:gd name="T50" fmla="*/ 0 w 101"/>
                    <a:gd name="T51" fmla="*/ 0 h 49"/>
                    <a:gd name="T52" fmla="*/ 0 w 101"/>
                    <a:gd name="T53" fmla="*/ 0 h 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
                    <a:gd name="T82" fmla="*/ 0 h 49"/>
                    <a:gd name="T83" fmla="*/ 101 w 101"/>
                    <a:gd name="T84" fmla="*/ 49 h 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 h="49">
                      <a:moveTo>
                        <a:pt x="89" y="13"/>
                      </a:moveTo>
                      <a:lnTo>
                        <a:pt x="95" y="22"/>
                      </a:lnTo>
                      <a:lnTo>
                        <a:pt x="99" y="26"/>
                      </a:lnTo>
                      <a:lnTo>
                        <a:pt x="101" y="36"/>
                      </a:lnTo>
                      <a:lnTo>
                        <a:pt x="97" y="41"/>
                      </a:lnTo>
                      <a:lnTo>
                        <a:pt x="91" y="49"/>
                      </a:lnTo>
                      <a:lnTo>
                        <a:pt x="84" y="49"/>
                      </a:lnTo>
                      <a:lnTo>
                        <a:pt x="74" y="49"/>
                      </a:lnTo>
                      <a:lnTo>
                        <a:pt x="61" y="45"/>
                      </a:lnTo>
                      <a:lnTo>
                        <a:pt x="48" y="43"/>
                      </a:lnTo>
                      <a:lnTo>
                        <a:pt x="32" y="41"/>
                      </a:lnTo>
                      <a:lnTo>
                        <a:pt x="21" y="38"/>
                      </a:lnTo>
                      <a:lnTo>
                        <a:pt x="11" y="34"/>
                      </a:lnTo>
                      <a:lnTo>
                        <a:pt x="8" y="32"/>
                      </a:lnTo>
                      <a:lnTo>
                        <a:pt x="0" y="24"/>
                      </a:lnTo>
                      <a:lnTo>
                        <a:pt x="0" y="19"/>
                      </a:lnTo>
                      <a:lnTo>
                        <a:pt x="4" y="11"/>
                      </a:lnTo>
                      <a:lnTo>
                        <a:pt x="13" y="7"/>
                      </a:lnTo>
                      <a:lnTo>
                        <a:pt x="23" y="3"/>
                      </a:lnTo>
                      <a:lnTo>
                        <a:pt x="30" y="1"/>
                      </a:lnTo>
                      <a:lnTo>
                        <a:pt x="40" y="0"/>
                      </a:lnTo>
                      <a:lnTo>
                        <a:pt x="51" y="1"/>
                      </a:lnTo>
                      <a:lnTo>
                        <a:pt x="59" y="1"/>
                      </a:lnTo>
                      <a:lnTo>
                        <a:pt x="70" y="5"/>
                      </a:lnTo>
                      <a:lnTo>
                        <a:pt x="80" y="7"/>
                      </a:lnTo>
                      <a:lnTo>
                        <a:pt x="89"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1" name="Freeform 95"/>
                <p:cNvSpPr>
                  <a:spLocks/>
                </p:cNvSpPr>
                <p:nvPr/>
              </p:nvSpPr>
              <p:spPr bwMode="auto">
                <a:xfrm>
                  <a:off x="3637" y="2960"/>
                  <a:ext cx="48" cy="25"/>
                </a:xfrm>
                <a:custGeom>
                  <a:avLst/>
                  <a:gdLst>
                    <a:gd name="T0" fmla="*/ 0 w 97"/>
                    <a:gd name="T1" fmla="*/ 0 h 52"/>
                    <a:gd name="T2" fmla="*/ 0 w 97"/>
                    <a:gd name="T3" fmla="*/ 0 h 52"/>
                    <a:gd name="T4" fmla="*/ 0 w 97"/>
                    <a:gd name="T5" fmla="*/ 0 h 52"/>
                    <a:gd name="T6" fmla="*/ 0 w 97"/>
                    <a:gd name="T7" fmla="*/ 0 h 52"/>
                    <a:gd name="T8" fmla="*/ 0 w 97"/>
                    <a:gd name="T9" fmla="*/ 0 h 52"/>
                    <a:gd name="T10" fmla="*/ 0 w 97"/>
                    <a:gd name="T11" fmla="*/ 0 h 52"/>
                    <a:gd name="T12" fmla="*/ 0 w 97"/>
                    <a:gd name="T13" fmla="*/ 0 h 52"/>
                    <a:gd name="T14" fmla="*/ 0 w 97"/>
                    <a:gd name="T15" fmla="*/ 0 h 52"/>
                    <a:gd name="T16" fmla="*/ 0 w 97"/>
                    <a:gd name="T17" fmla="*/ 0 h 52"/>
                    <a:gd name="T18" fmla="*/ 0 w 97"/>
                    <a:gd name="T19" fmla="*/ 0 h 52"/>
                    <a:gd name="T20" fmla="*/ 0 w 97"/>
                    <a:gd name="T21" fmla="*/ 0 h 52"/>
                    <a:gd name="T22" fmla="*/ 0 w 97"/>
                    <a:gd name="T23" fmla="*/ 0 h 52"/>
                    <a:gd name="T24" fmla="*/ 0 w 97"/>
                    <a:gd name="T25" fmla="*/ 0 h 52"/>
                    <a:gd name="T26" fmla="*/ 0 w 97"/>
                    <a:gd name="T27" fmla="*/ 0 h 52"/>
                    <a:gd name="T28" fmla="*/ 0 w 97"/>
                    <a:gd name="T29" fmla="*/ 0 h 52"/>
                    <a:gd name="T30" fmla="*/ 0 w 97"/>
                    <a:gd name="T31" fmla="*/ 0 h 52"/>
                    <a:gd name="T32" fmla="*/ 0 w 97"/>
                    <a:gd name="T33" fmla="*/ 0 h 52"/>
                    <a:gd name="T34" fmla="*/ 0 w 97"/>
                    <a:gd name="T35" fmla="*/ 0 h 52"/>
                    <a:gd name="T36" fmla="*/ 0 w 97"/>
                    <a:gd name="T37" fmla="*/ 0 h 52"/>
                    <a:gd name="T38" fmla="*/ 0 w 97"/>
                    <a:gd name="T39" fmla="*/ 0 h 52"/>
                    <a:gd name="T40" fmla="*/ 0 w 97"/>
                    <a:gd name="T41" fmla="*/ 0 h 52"/>
                    <a:gd name="T42" fmla="*/ 0 w 97"/>
                    <a:gd name="T43" fmla="*/ 0 h 52"/>
                    <a:gd name="T44" fmla="*/ 0 w 97"/>
                    <a:gd name="T45" fmla="*/ 0 h 52"/>
                    <a:gd name="T46" fmla="*/ 0 w 97"/>
                    <a:gd name="T47" fmla="*/ 0 h 52"/>
                    <a:gd name="T48" fmla="*/ 0 w 97"/>
                    <a:gd name="T49" fmla="*/ 0 h 52"/>
                    <a:gd name="T50" fmla="*/ 0 w 9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52"/>
                    <a:gd name="T80" fmla="*/ 97 w 9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52">
                      <a:moveTo>
                        <a:pt x="15" y="0"/>
                      </a:moveTo>
                      <a:lnTo>
                        <a:pt x="25" y="0"/>
                      </a:lnTo>
                      <a:lnTo>
                        <a:pt x="34" y="4"/>
                      </a:lnTo>
                      <a:lnTo>
                        <a:pt x="44" y="6"/>
                      </a:lnTo>
                      <a:lnTo>
                        <a:pt x="51" y="10"/>
                      </a:lnTo>
                      <a:lnTo>
                        <a:pt x="59" y="12"/>
                      </a:lnTo>
                      <a:lnTo>
                        <a:pt x="66" y="16"/>
                      </a:lnTo>
                      <a:lnTo>
                        <a:pt x="76" y="19"/>
                      </a:lnTo>
                      <a:lnTo>
                        <a:pt x="87" y="23"/>
                      </a:lnTo>
                      <a:lnTo>
                        <a:pt x="95" y="31"/>
                      </a:lnTo>
                      <a:lnTo>
                        <a:pt x="97" y="42"/>
                      </a:lnTo>
                      <a:lnTo>
                        <a:pt x="89" y="52"/>
                      </a:lnTo>
                      <a:lnTo>
                        <a:pt x="80" y="52"/>
                      </a:lnTo>
                      <a:lnTo>
                        <a:pt x="68" y="48"/>
                      </a:lnTo>
                      <a:lnTo>
                        <a:pt x="61" y="44"/>
                      </a:lnTo>
                      <a:lnTo>
                        <a:pt x="51" y="42"/>
                      </a:lnTo>
                      <a:lnTo>
                        <a:pt x="45" y="38"/>
                      </a:lnTo>
                      <a:lnTo>
                        <a:pt x="38" y="35"/>
                      </a:lnTo>
                      <a:lnTo>
                        <a:pt x="30" y="31"/>
                      </a:lnTo>
                      <a:lnTo>
                        <a:pt x="21" y="31"/>
                      </a:lnTo>
                      <a:lnTo>
                        <a:pt x="13" y="31"/>
                      </a:lnTo>
                      <a:lnTo>
                        <a:pt x="2" y="23"/>
                      </a:lnTo>
                      <a:lnTo>
                        <a:pt x="0" y="16"/>
                      </a:lnTo>
                      <a:lnTo>
                        <a:pt x="2" y="4"/>
                      </a:lnTo>
                      <a:lnTo>
                        <a:pt x="15"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2" name="Freeform 96"/>
                <p:cNvSpPr>
                  <a:spLocks/>
                </p:cNvSpPr>
                <p:nvPr/>
              </p:nvSpPr>
              <p:spPr bwMode="auto">
                <a:xfrm>
                  <a:off x="3636" y="2946"/>
                  <a:ext cx="22" cy="19"/>
                </a:xfrm>
                <a:custGeom>
                  <a:avLst/>
                  <a:gdLst>
                    <a:gd name="T0" fmla="*/ 1 w 44"/>
                    <a:gd name="T1" fmla="*/ 1 h 38"/>
                    <a:gd name="T2" fmla="*/ 1 w 44"/>
                    <a:gd name="T3" fmla="*/ 1 h 38"/>
                    <a:gd name="T4" fmla="*/ 1 w 44"/>
                    <a:gd name="T5" fmla="*/ 1 h 38"/>
                    <a:gd name="T6" fmla="*/ 1 w 44"/>
                    <a:gd name="T7" fmla="*/ 1 h 38"/>
                    <a:gd name="T8" fmla="*/ 1 w 44"/>
                    <a:gd name="T9" fmla="*/ 1 h 38"/>
                    <a:gd name="T10" fmla="*/ 1 w 44"/>
                    <a:gd name="T11" fmla="*/ 1 h 38"/>
                    <a:gd name="T12" fmla="*/ 1 w 44"/>
                    <a:gd name="T13" fmla="*/ 1 h 38"/>
                    <a:gd name="T14" fmla="*/ 1 w 44"/>
                    <a:gd name="T15" fmla="*/ 1 h 38"/>
                    <a:gd name="T16" fmla="*/ 1 w 44"/>
                    <a:gd name="T17" fmla="*/ 1 h 38"/>
                    <a:gd name="T18" fmla="*/ 1 w 44"/>
                    <a:gd name="T19" fmla="*/ 1 h 38"/>
                    <a:gd name="T20" fmla="*/ 1 w 44"/>
                    <a:gd name="T21" fmla="*/ 1 h 38"/>
                    <a:gd name="T22" fmla="*/ 0 w 44"/>
                    <a:gd name="T23" fmla="*/ 1 h 38"/>
                    <a:gd name="T24" fmla="*/ 1 w 44"/>
                    <a:gd name="T25" fmla="*/ 1 h 38"/>
                    <a:gd name="T26" fmla="*/ 1 w 44"/>
                    <a:gd name="T27" fmla="*/ 0 h 38"/>
                    <a:gd name="T28" fmla="*/ 1 w 44"/>
                    <a:gd name="T29" fmla="*/ 1 h 38"/>
                    <a:gd name="T30" fmla="*/ 1 w 4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
                    <a:gd name="T49" fmla="*/ 0 h 38"/>
                    <a:gd name="T50" fmla="*/ 44 w 4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 h="38">
                      <a:moveTo>
                        <a:pt x="23" y="2"/>
                      </a:moveTo>
                      <a:lnTo>
                        <a:pt x="34" y="9"/>
                      </a:lnTo>
                      <a:lnTo>
                        <a:pt x="42" y="17"/>
                      </a:lnTo>
                      <a:lnTo>
                        <a:pt x="44" y="23"/>
                      </a:lnTo>
                      <a:lnTo>
                        <a:pt x="44" y="28"/>
                      </a:lnTo>
                      <a:lnTo>
                        <a:pt x="34" y="36"/>
                      </a:lnTo>
                      <a:lnTo>
                        <a:pt x="23" y="38"/>
                      </a:lnTo>
                      <a:lnTo>
                        <a:pt x="15" y="34"/>
                      </a:lnTo>
                      <a:lnTo>
                        <a:pt x="7" y="28"/>
                      </a:lnTo>
                      <a:lnTo>
                        <a:pt x="4" y="24"/>
                      </a:lnTo>
                      <a:lnTo>
                        <a:pt x="2" y="19"/>
                      </a:lnTo>
                      <a:lnTo>
                        <a:pt x="0" y="11"/>
                      </a:lnTo>
                      <a:lnTo>
                        <a:pt x="2" y="7"/>
                      </a:lnTo>
                      <a:lnTo>
                        <a:pt x="7" y="0"/>
                      </a:lnTo>
                      <a:lnTo>
                        <a:pt x="23" y="2"/>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3" name="Freeform 97"/>
                <p:cNvSpPr>
                  <a:spLocks/>
                </p:cNvSpPr>
                <p:nvPr/>
              </p:nvSpPr>
              <p:spPr bwMode="auto">
                <a:xfrm>
                  <a:off x="3638" y="2925"/>
                  <a:ext cx="48" cy="20"/>
                </a:xfrm>
                <a:custGeom>
                  <a:avLst/>
                  <a:gdLst>
                    <a:gd name="T0" fmla="*/ 0 w 97"/>
                    <a:gd name="T1" fmla="*/ 0 h 40"/>
                    <a:gd name="T2" fmla="*/ 0 w 97"/>
                    <a:gd name="T3" fmla="*/ 0 h 40"/>
                    <a:gd name="T4" fmla="*/ 0 w 97"/>
                    <a:gd name="T5" fmla="*/ 0 h 40"/>
                    <a:gd name="T6" fmla="*/ 0 w 97"/>
                    <a:gd name="T7" fmla="*/ 0 h 40"/>
                    <a:gd name="T8" fmla="*/ 0 w 97"/>
                    <a:gd name="T9" fmla="*/ 1 h 40"/>
                    <a:gd name="T10" fmla="*/ 0 w 97"/>
                    <a:gd name="T11" fmla="*/ 1 h 40"/>
                    <a:gd name="T12" fmla="*/ 0 w 97"/>
                    <a:gd name="T13" fmla="*/ 1 h 40"/>
                    <a:gd name="T14" fmla="*/ 0 w 97"/>
                    <a:gd name="T15" fmla="*/ 1 h 40"/>
                    <a:gd name="T16" fmla="*/ 0 w 97"/>
                    <a:gd name="T17" fmla="*/ 1 h 40"/>
                    <a:gd name="T18" fmla="*/ 0 w 97"/>
                    <a:gd name="T19" fmla="*/ 1 h 40"/>
                    <a:gd name="T20" fmla="*/ 0 w 97"/>
                    <a:gd name="T21" fmla="*/ 1 h 40"/>
                    <a:gd name="T22" fmla="*/ 0 w 97"/>
                    <a:gd name="T23" fmla="*/ 1 h 40"/>
                    <a:gd name="T24" fmla="*/ 0 w 97"/>
                    <a:gd name="T25" fmla="*/ 1 h 40"/>
                    <a:gd name="T26" fmla="*/ 0 w 97"/>
                    <a:gd name="T27" fmla="*/ 1 h 40"/>
                    <a:gd name="T28" fmla="*/ 0 w 97"/>
                    <a:gd name="T29" fmla="*/ 1 h 40"/>
                    <a:gd name="T30" fmla="*/ 0 w 97"/>
                    <a:gd name="T31" fmla="*/ 1 h 40"/>
                    <a:gd name="T32" fmla="*/ 0 w 97"/>
                    <a:gd name="T33" fmla="*/ 1 h 40"/>
                    <a:gd name="T34" fmla="*/ 0 w 97"/>
                    <a:gd name="T35" fmla="*/ 1 h 40"/>
                    <a:gd name="T36" fmla="*/ 0 w 97"/>
                    <a:gd name="T37" fmla="*/ 1 h 40"/>
                    <a:gd name="T38" fmla="*/ 0 w 97"/>
                    <a:gd name="T39" fmla="*/ 1 h 40"/>
                    <a:gd name="T40" fmla="*/ 0 w 97"/>
                    <a:gd name="T41" fmla="*/ 1 h 40"/>
                    <a:gd name="T42" fmla="*/ 0 w 97"/>
                    <a:gd name="T43" fmla="*/ 1 h 40"/>
                    <a:gd name="T44" fmla="*/ 0 w 97"/>
                    <a:gd name="T45" fmla="*/ 0 h 40"/>
                    <a:gd name="T46" fmla="*/ 0 w 97"/>
                    <a:gd name="T47" fmla="*/ 0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40"/>
                    <a:gd name="T74" fmla="*/ 97 w 97"/>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40">
                      <a:moveTo>
                        <a:pt x="13" y="0"/>
                      </a:moveTo>
                      <a:lnTo>
                        <a:pt x="23" y="0"/>
                      </a:lnTo>
                      <a:lnTo>
                        <a:pt x="34" y="0"/>
                      </a:lnTo>
                      <a:lnTo>
                        <a:pt x="42" y="0"/>
                      </a:lnTo>
                      <a:lnTo>
                        <a:pt x="53" y="2"/>
                      </a:lnTo>
                      <a:lnTo>
                        <a:pt x="61" y="2"/>
                      </a:lnTo>
                      <a:lnTo>
                        <a:pt x="70" y="6"/>
                      </a:lnTo>
                      <a:lnTo>
                        <a:pt x="78" y="9"/>
                      </a:lnTo>
                      <a:lnTo>
                        <a:pt x="89" y="15"/>
                      </a:lnTo>
                      <a:lnTo>
                        <a:pt x="97" y="25"/>
                      </a:lnTo>
                      <a:lnTo>
                        <a:pt x="95" y="34"/>
                      </a:lnTo>
                      <a:lnTo>
                        <a:pt x="85" y="40"/>
                      </a:lnTo>
                      <a:lnTo>
                        <a:pt x="74" y="40"/>
                      </a:lnTo>
                      <a:lnTo>
                        <a:pt x="59" y="32"/>
                      </a:lnTo>
                      <a:lnTo>
                        <a:pt x="45" y="30"/>
                      </a:lnTo>
                      <a:lnTo>
                        <a:pt x="38" y="28"/>
                      </a:lnTo>
                      <a:lnTo>
                        <a:pt x="30" y="28"/>
                      </a:lnTo>
                      <a:lnTo>
                        <a:pt x="21" y="28"/>
                      </a:lnTo>
                      <a:lnTo>
                        <a:pt x="13" y="30"/>
                      </a:lnTo>
                      <a:lnTo>
                        <a:pt x="3" y="25"/>
                      </a:lnTo>
                      <a:lnTo>
                        <a:pt x="0" y="15"/>
                      </a:lnTo>
                      <a:lnTo>
                        <a:pt x="3" y="4"/>
                      </a:lnTo>
                      <a:lnTo>
                        <a:pt x="13"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4" name="Freeform 98"/>
                <p:cNvSpPr>
                  <a:spLocks/>
                </p:cNvSpPr>
                <p:nvPr/>
              </p:nvSpPr>
              <p:spPr bwMode="auto">
                <a:xfrm>
                  <a:off x="3651" y="2904"/>
                  <a:ext cx="33" cy="22"/>
                </a:xfrm>
                <a:custGeom>
                  <a:avLst/>
                  <a:gdLst>
                    <a:gd name="T0" fmla="*/ 0 w 67"/>
                    <a:gd name="T1" fmla="*/ 0 h 46"/>
                    <a:gd name="T2" fmla="*/ 0 w 67"/>
                    <a:gd name="T3" fmla="*/ 0 h 46"/>
                    <a:gd name="T4" fmla="*/ 0 w 67"/>
                    <a:gd name="T5" fmla="*/ 0 h 46"/>
                    <a:gd name="T6" fmla="*/ 0 w 67"/>
                    <a:gd name="T7" fmla="*/ 0 h 46"/>
                    <a:gd name="T8" fmla="*/ 0 w 67"/>
                    <a:gd name="T9" fmla="*/ 0 h 46"/>
                    <a:gd name="T10" fmla="*/ 0 w 67"/>
                    <a:gd name="T11" fmla="*/ 0 h 46"/>
                    <a:gd name="T12" fmla="*/ 0 w 67"/>
                    <a:gd name="T13" fmla="*/ 0 h 46"/>
                    <a:gd name="T14" fmla="*/ 0 w 67"/>
                    <a:gd name="T15" fmla="*/ 0 h 46"/>
                    <a:gd name="T16" fmla="*/ 0 w 67"/>
                    <a:gd name="T17" fmla="*/ 0 h 46"/>
                    <a:gd name="T18" fmla="*/ 0 w 67"/>
                    <a:gd name="T19" fmla="*/ 0 h 46"/>
                    <a:gd name="T20" fmla="*/ 0 w 67"/>
                    <a:gd name="T21" fmla="*/ 0 h 46"/>
                    <a:gd name="T22" fmla="*/ 0 w 67"/>
                    <a:gd name="T23" fmla="*/ 0 h 46"/>
                    <a:gd name="T24" fmla="*/ 0 w 67"/>
                    <a:gd name="T25" fmla="*/ 0 h 46"/>
                    <a:gd name="T26" fmla="*/ 0 w 67"/>
                    <a:gd name="T27" fmla="*/ 0 h 46"/>
                    <a:gd name="T28" fmla="*/ 0 w 67"/>
                    <a:gd name="T29" fmla="*/ 0 h 46"/>
                    <a:gd name="T30" fmla="*/ 0 w 67"/>
                    <a:gd name="T31" fmla="*/ 0 h 46"/>
                    <a:gd name="T32" fmla="*/ 0 w 67"/>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46"/>
                    <a:gd name="T53" fmla="*/ 67 w 67"/>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46">
                      <a:moveTo>
                        <a:pt x="17" y="0"/>
                      </a:moveTo>
                      <a:lnTo>
                        <a:pt x="29" y="2"/>
                      </a:lnTo>
                      <a:lnTo>
                        <a:pt x="40" y="8"/>
                      </a:lnTo>
                      <a:lnTo>
                        <a:pt x="48" y="12"/>
                      </a:lnTo>
                      <a:lnTo>
                        <a:pt x="55" y="17"/>
                      </a:lnTo>
                      <a:lnTo>
                        <a:pt x="65" y="25"/>
                      </a:lnTo>
                      <a:lnTo>
                        <a:pt x="67" y="33"/>
                      </a:lnTo>
                      <a:lnTo>
                        <a:pt x="65" y="38"/>
                      </a:lnTo>
                      <a:lnTo>
                        <a:pt x="59" y="44"/>
                      </a:lnTo>
                      <a:lnTo>
                        <a:pt x="52" y="46"/>
                      </a:lnTo>
                      <a:lnTo>
                        <a:pt x="46" y="46"/>
                      </a:lnTo>
                      <a:lnTo>
                        <a:pt x="8" y="29"/>
                      </a:lnTo>
                      <a:lnTo>
                        <a:pt x="0" y="19"/>
                      </a:lnTo>
                      <a:lnTo>
                        <a:pt x="0" y="10"/>
                      </a:lnTo>
                      <a:lnTo>
                        <a:pt x="6" y="0"/>
                      </a:lnTo>
                      <a:lnTo>
                        <a:pt x="17"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5" name="Freeform 99"/>
                <p:cNvSpPr>
                  <a:spLocks/>
                </p:cNvSpPr>
                <p:nvPr/>
              </p:nvSpPr>
              <p:spPr bwMode="auto">
                <a:xfrm>
                  <a:off x="3786" y="2904"/>
                  <a:ext cx="77" cy="112"/>
                </a:xfrm>
                <a:custGeom>
                  <a:avLst/>
                  <a:gdLst>
                    <a:gd name="T0" fmla="*/ 1 w 154"/>
                    <a:gd name="T1" fmla="*/ 0 h 225"/>
                    <a:gd name="T2" fmla="*/ 1 w 154"/>
                    <a:gd name="T3" fmla="*/ 0 h 225"/>
                    <a:gd name="T4" fmla="*/ 1 w 154"/>
                    <a:gd name="T5" fmla="*/ 0 h 225"/>
                    <a:gd name="T6" fmla="*/ 1 w 154"/>
                    <a:gd name="T7" fmla="*/ 0 h 225"/>
                    <a:gd name="T8" fmla="*/ 1 w 154"/>
                    <a:gd name="T9" fmla="*/ 0 h 225"/>
                    <a:gd name="T10" fmla="*/ 1 w 154"/>
                    <a:gd name="T11" fmla="*/ 0 h 225"/>
                    <a:gd name="T12" fmla="*/ 1 w 154"/>
                    <a:gd name="T13" fmla="*/ 0 h 225"/>
                    <a:gd name="T14" fmla="*/ 1 w 154"/>
                    <a:gd name="T15" fmla="*/ 0 h 225"/>
                    <a:gd name="T16" fmla="*/ 1 w 154"/>
                    <a:gd name="T17" fmla="*/ 0 h 225"/>
                    <a:gd name="T18" fmla="*/ 1 w 154"/>
                    <a:gd name="T19" fmla="*/ 0 h 225"/>
                    <a:gd name="T20" fmla="*/ 1 w 154"/>
                    <a:gd name="T21" fmla="*/ 0 h 225"/>
                    <a:gd name="T22" fmla="*/ 0 w 154"/>
                    <a:gd name="T23" fmla="*/ 0 h 225"/>
                    <a:gd name="T24" fmla="*/ 1 w 154"/>
                    <a:gd name="T25" fmla="*/ 0 h 225"/>
                    <a:gd name="T26" fmla="*/ 1 w 154"/>
                    <a:gd name="T27" fmla="*/ 0 h 225"/>
                    <a:gd name="T28" fmla="*/ 1 w 154"/>
                    <a:gd name="T29" fmla="*/ 0 h 225"/>
                    <a:gd name="T30" fmla="*/ 1 w 154"/>
                    <a:gd name="T31" fmla="*/ 0 h 225"/>
                    <a:gd name="T32" fmla="*/ 1 w 154"/>
                    <a:gd name="T33" fmla="*/ 0 h 225"/>
                    <a:gd name="T34" fmla="*/ 1 w 154"/>
                    <a:gd name="T35" fmla="*/ 0 h 225"/>
                    <a:gd name="T36" fmla="*/ 1 w 154"/>
                    <a:gd name="T37" fmla="*/ 0 h 225"/>
                    <a:gd name="T38" fmla="*/ 1 w 154"/>
                    <a:gd name="T39" fmla="*/ 0 h 225"/>
                    <a:gd name="T40" fmla="*/ 1 w 154"/>
                    <a:gd name="T41" fmla="*/ 0 h 225"/>
                    <a:gd name="T42" fmla="*/ 1 w 154"/>
                    <a:gd name="T43" fmla="*/ 0 h 225"/>
                    <a:gd name="T44" fmla="*/ 1 w 154"/>
                    <a:gd name="T45" fmla="*/ 0 h 225"/>
                    <a:gd name="T46" fmla="*/ 1 w 154"/>
                    <a:gd name="T47" fmla="*/ 0 h 225"/>
                    <a:gd name="T48" fmla="*/ 1 w 154"/>
                    <a:gd name="T49" fmla="*/ 0 h 225"/>
                    <a:gd name="T50" fmla="*/ 1 w 154"/>
                    <a:gd name="T51" fmla="*/ 0 h 225"/>
                    <a:gd name="T52" fmla="*/ 1 w 154"/>
                    <a:gd name="T53" fmla="*/ 0 h 225"/>
                    <a:gd name="T54" fmla="*/ 1 w 154"/>
                    <a:gd name="T55" fmla="*/ 0 h 225"/>
                    <a:gd name="T56" fmla="*/ 1 w 154"/>
                    <a:gd name="T57" fmla="*/ 0 h 225"/>
                    <a:gd name="T58" fmla="*/ 1 w 154"/>
                    <a:gd name="T59" fmla="*/ 0 h 225"/>
                    <a:gd name="T60" fmla="*/ 1 w 154"/>
                    <a:gd name="T61" fmla="*/ 0 h 225"/>
                    <a:gd name="T62" fmla="*/ 1 w 154"/>
                    <a:gd name="T63" fmla="*/ 0 h 225"/>
                    <a:gd name="T64" fmla="*/ 1 w 154"/>
                    <a:gd name="T65" fmla="*/ 0 h 225"/>
                    <a:gd name="T66" fmla="*/ 1 w 154"/>
                    <a:gd name="T67" fmla="*/ 0 h 225"/>
                    <a:gd name="T68" fmla="*/ 1 w 154"/>
                    <a:gd name="T69" fmla="*/ 0 h 225"/>
                    <a:gd name="T70" fmla="*/ 1 w 154"/>
                    <a:gd name="T71" fmla="*/ 0 h 225"/>
                    <a:gd name="T72" fmla="*/ 1 w 154"/>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
                    <a:gd name="T112" fmla="*/ 0 h 225"/>
                    <a:gd name="T113" fmla="*/ 154 w 154"/>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 h="225">
                      <a:moveTo>
                        <a:pt x="46" y="133"/>
                      </a:moveTo>
                      <a:lnTo>
                        <a:pt x="57" y="135"/>
                      </a:lnTo>
                      <a:lnTo>
                        <a:pt x="69" y="139"/>
                      </a:lnTo>
                      <a:lnTo>
                        <a:pt x="80" y="141"/>
                      </a:lnTo>
                      <a:lnTo>
                        <a:pt x="94" y="143"/>
                      </a:lnTo>
                      <a:lnTo>
                        <a:pt x="99" y="128"/>
                      </a:lnTo>
                      <a:lnTo>
                        <a:pt x="105" y="120"/>
                      </a:lnTo>
                      <a:lnTo>
                        <a:pt x="109" y="110"/>
                      </a:lnTo>
                      <a:lnTo>
                        <a:pt x="114" y="105"/>
                      </a:lnTo>
                      <a:lnTo>
                        <a:pt x="116" y="91"/>
                      </a:lnTo>
                      <a:lnTo>
                        <a:pt x="116" y="84"/>
                      </a:lnTo>
                      <a:lnTo>
                        <a:pt x="109" y="80"/>
                      </a:lnTo>
                      <a:lnTo>
                        <a:pt x="105" y="78"/>
                      </a:lnTo>
                      <a:lnTo>
                        <a:pt x="99" y="76"/>
                      </a:lnTo>
                      <a:lnTo>
                        <a:pt x="92" y="74"/>
                      </a:lnTo>
                      <a:lnTo>
                        <a:pt x="80" y="71"/>
                      </a:lnTo>
                      <a:lnTo>
                        <a:pt x="69" y="69"/>
                      </a:lnTo>
                      <a:lnTo>
                        <a:pt x="56" y="69"/>
                      </a:lnTo>
                      <a:lnTo>
                        <a:pt x="42" y="67"/>
                      </a:lnTo>
                      <a:lnTo>
                        <a:pt x="27" y="52"/>
                      </a:lnTo>
                      <a:lnTo>
                        <a:pt x="31" y="38"/>
                      </a:lnTo>
                      <a:lnTo>
                        <a:pt x="10" y="29"/>
                      </a:lnTo>
                      <a:lnTo>
                        <a:pt x="0" y="17"/>
                      </a:lnTo>
                      <a:lnTo>
                        <a:pt x="0" y="10"/>
                      </a:lnTo>
                      <a:lnTo>
                        <a:pt x="8" y="0"/>
                      </a:lnTo>
                      <a:lnTo>
                        <a:pt x="21" y="0"/>
                      </a:lnTo>
                      <a:lnTo>
                        <a:pt x="31" y="4"/>
                      </a:lnTo>
                      <a:lnTo>
                        <a:pt x="40" y="10"/>
                      </a:lnTo>
                      <a:lnTo>
                        <a:pt x="48" y="17"/>
                      </a:lnTo>
                      <a:lnTo>
                        <a:pt x="56" y="25"/>
                      </a:lnTo>
                      <a:lnTo>
                        <a:pt x="61" y="31"/>
                      </a:lnTo>
                      <a:lnTo>
                        <a:pt x="71" y="36"/>
                      </a:lnTo>
                      <a:lnTo>
                        <a:pt x="78" y="42"/>
                      </a:lnTo>
                      <a:lnTo>
                        <a:pt x="88" y="48"/>
                      </a:lnTo>
                      <a:lnTo>
                        <a:pt x="94" y="52"/>
                      </a:lnTo>
                      <a:lnTo>
                        <a:pt x="103" y="53"/>
                      </a:lnTo>
                      <a:lnTo>
                        <a:pt x="111" y="55"/>
                      </a:lnTo>
                      <a:lnTo>
                        <a:pt x="120" y="57"/>
                      </a:lnTo>
                      <a:lnTo>
                        <a:pt x="132" y="61"/>
                      </a:lnTo>
                      <a:lnTo>
                        <a:pt x="145" y="63"/>
                      </a:lnTo>
                      <a:lnTo>
                        <a:pt x="151" y="69"/>
                      </a:lnTo>
                      <a:lnTo>
                        <a:pt x="154" y="78"/>
                      </a:lnTo>
                      <a:lnTo>
                        <a:pt x="154" y="84"/>
                      </a:lnTo>
                      <a:lnTo>
                        <a:pt x="154" y="93"/>
                      </a:lnTo>
                      <a:lnTo>
                        <a:pt x="153" y="105"/>
                      </a:lnTo>
                      <a:lnTo>
                        <a:pt x="153" y="120"/>
                      </a:lnTo>
                      <a:lnTo>
                        <a:pt x="149" y="128"/>
                      </a:lnTo>
                      <a:lnTo>
                        <a:pt x="147" y="141"/>
                      </a:lnTo>
                      <a:lnTo>
                        <a:pt x="141" y="148"/>
                      </a:lnTo>
                      <a:lnTo>
                        <a:pt x="137" y="158"/>
                      </a:lnTo>
                      <a:lnTo>
                        <a:pt x="135" y="167"/>
                      </a:lnTo>
                      <a:lnTo>
                        <a:pt x="133" y="177"/>
                      </a:lnTo>
                      <a:lnTo>
                        <a:pt x="132" y="187"/>
                      </a:lnTo>
                      <a:lnTo>
                        <a:pt x="132" y="196"/>
                      </a:lnTo>
                      <a:lnTo>
                        <a:pt x="128" y="204"/>
                      </a:lnTo>
                      <a:lnTo>
                        <a:pt x="124" y="211"/>
                      </a:lnTo>
                      <a:lnTo>
                        <a:pt x="116" y="217"/>
                      </a:lnTo>
                      <a:lnTo>
                        <a:pt x="109" y="225"/>
                      </a:lnTo>
                      <a:lnTo>
                        <a:pt x="97" y="221"/>
                      </a:lnTo>
                      <a:lnTo>
                        <a:pt x="86" y="219"/>
                      </a:lnTo>
                      <a:lnTo>
                        <a:pt x="73" y="215"/>
                      </a:lnTo>
                      <a:lnTo>
                        <a:pt x="57" y="213"/>
                      </a:lnTo>
                      <a:lnTo>
                        <a:pt x="44" y="207"/>
                      </a:lnTo>
                      <a:lnTo>
                        <a:pt x="35" y="204"/>
                      </a:lnTo>
                      <a:lnTo>
                        <a:pt x="27" y="196"/>
                      </a:lnTo>
                      <a:lnTo>
                        <a:pt x="23" y="188"/>
                      </a:lnTo>
                      <a:lnTo>
                        <a:pt x="21" y="179"/>
                      </a:lnTo>
                      <a:lnTo>
                        <a:pt x="21" y="171"/>
                      </a:lnTo>
                      <a:lnTo>
                        <a:pt x="21" y="164"/>
                      </a:lnTo>
                      <a:lnTo>
                        <a:pt x="23" y="156"/>
                      </a:lnTo>
                      <a:lnTo>
                        <a:pt x="27" y="148"/>
                      </a:lnTo>
                      <a:lnTo>
                        <a:pt x="31" y="143"/>
                      </a:lnTo>
                      <a:lnTo>
                        <a:pt x="36" y="135"/>
                      </a:lnTo>
                      <a:lnTo>
                        <a:pt x="46" y="133"/>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6" name="Freeform 100"/>
                <p:cNvSpPr>
                  <a:spLocks/>
                </p:cNvSpPr>
                <p:nvPr/>
              </p:nvSpPr>
              <p:spPr bwMode="auto">
                <a:xfrm>
                  <a:off x="3861" y="2929"/>
                  <a:ext cx="32" cy="31"/>
                </a:xfrm>
                <a:custGeom>
                  <a:avLst/>
                  <a:gdLst>
                    <a:gd name="T0" fmla="*/ 1 w 62"/>
                    <a:gd name="T1" fmla="*/ 1 h 60"/>
                    <a:gd name="T2" fmla="*/ 1 w 62"/>
                    <a:gd name="T3" fmla="*/ 1 h 60"/>
                    <a:gd name="T4" fmla="*/ 1 w 62"/>
                    <a:gd name="T5" fmla="*/ 1 h 60"/>
                    <a:gd name="T6" fmla="*/ 1 w 62"/>
                    <a:gd name="T7" fmla="*/ 1 h 60"/>
                    <a:gd name="T8" fmla="*/ 1 w 62"/>
                    <a:gd name="T9" fmla="*/ 1 h 60"/>
                    <a:gd name="T10" fmla="*/ 1 w 62"/>
                    <a:gd name="T11" fmla="*/ 0 h 60"/>
                    <a:gd name="T12" fmla="*/ 1 w 62"/>
                    <a:gd name="T13" fmla="*/ 0 h 60"/>
                    <a:gd name="T14" fmla="*/ 1 w 62"/>
                    <a:gd name="T15" fmla="*/ 1 h 60"/>
                    <a:gd name="T16" fmla="*/ 1 w 62"/>
                    <a:gd name="T17" fmla="*/ 1 h 60"/>
                    <a:gd name="T18" fmla="*/ 1 w 62"/>
                    <a:gd name="T19" fmla="*/ 1 h 60"/>
                    <a:gd name="T20" fmla="*/ 1 w 62"/>
                    <a:gd name="T21" fmla="*/ 1 h 60"/>
                    <a:gd name="T22" fmla="*/ 1 w 62"/>
                    <a:gd name="T23" fmla="*/ 1 h 60"/>
                    <a:gd name="T24" fmla="*/ 1 w 62"/>
                    <a:gd name="T25" fmla="*/ 1 h 60"/>
                    <a:gd name="T26" fmla="*/ 1 w 62"/>
                    <a:gd name="T27" fmla="*/ 1 h 60"/>
                    <a:gd name="T28" fmla="*/ 1 w 62"/>
                    <a:gd name="T29" fmla="*/ 1 h 60"/>
                    <a:gd name="T30" fmla="*/ 1 w 62"/>
                    <a:gd name="T31" fmla="*/ 1 h 60"/>
                    <a:gd name="T32" fmla="*/ 0 w 62"/>
                    <a:gd name="T33" fmla="*/ 1 h 60"/>
                    <a:gd name="T34" fmla="*/ 1 w 62"/>
                    <a:gd name="T35" fmla="*/ 1 h 60"/>
                    <a:gd name="T36" fmla="*/ 1 w 62"/>
                    <a:gd name="T37" fmla="*/ 1 h 60"/>
                    <a:gd name="T38" fmla="*/ 1 w 62"/>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0"/>
                    <a:gd name="T62" fmla="*/ 62 w 62"/>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0">
                      <a:moveTo>
                        <a:pt x="11" y="28"/>
                      </a:moveTo>
                      <a:lnTo>
                        <a:pt x="17" y="24"/>
                      </a:lnTo>
                      <a:lnTo>
                        <a:pt x="22" y="19"/>
                      </a:lnTo>
                      <a:lnTo>
                        <a:pt x="28" y="13"/>
                      </a:lnTo>
                      <a:lnTo>
                        <a:pt x="34" y="9"/>
                      </a:lnTo>
                      <a:lnTo>
                        <a:pt x="41" y="0"/>
                      </a:lnTo>
                      <a:lnTo>
                        <a:pt x="53" y="0"/>
                      </a:lnTo>
                      <a:lnTo>
                        <a:pt x="59" y="5"/>
                      </a:lnTo>
                      <a:lnTo>
                        <a:pt x="62" y="19"/>
                      </a:lnTo>
                      <a:lnTo>
                        <a:pt x="57" y="28"/>
                      </a:lnTo>
                      <a:lnTo>
                        <a:pt x="53" y="38"/>
                      </a:lnTo>
                      <a:lnTo>
                        <a:pt x="45" y="45"/>
                      </a:lnTo>
                      <a:lnTo>
                        <a:pt x="41" y="51"/>
                      </a:lnTo>
                      <a:lnTo>
                        <a:pt x="28" y="57"/>
                      </a:lnTo>
                      <a:lnTo>
                        <a:pt x="17" y="60"/>
                      </a:lnTo>
                      <a:lnTo>
                        <a:pt x="5" y="57"/>
                      </a:lnTo>
                      <a:lnTo>
                        <a:pt x="0" y="51"/>
                      </a:lnTo>
                      <a:lnTo>
                        <a:pt x="2" y="39"/>
                      </a:lnTo>
                      <a:lnTo>
                        <a:pt x="11" y="28"/>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7" name="Freeform 101"/>
                <p:cNvSpPr>
                  <a:spLocks/>
                </p:cNvSpPr>
                <p:nvPr/>
              </p:nvSpPr>
              <p:spPr bwMode="auto">
                <a:xfrm>
                  <a:off x="3802" y="2934"/>
                  <a:ext cx="46" cy="43"/>
                </a:xfrm>
                <a:custGeom>
                  <a:avLst/>
                  <a:gdLst>
                    <a:gd name="T0" fmla="*/ 1 w 91"/>
                    <a:gd name="T1" fmla="*/ 1 h 86"/>
                    <a:gd name="T2" fmla="*/ 1 w 91"/>
                    <a:gd name="T3" fmla="*/ 1 h 86"/>
                    <a:gd name="T4" fmla="*/ 1 w 91"/>
                    <a:gd name="T5" fmla="*/ 1 h 86"/>
                    <a:gd name="T6" fmla="*/ 1 w 91"/>
                    <a:gd name="T7" fmla="*/ 1 h 86"/>
                    <a:gd name="T8" fmla="*/ 1 w 91"/>
                    <a:gd name="T9" fmla="*/ 1 h 86"/>
                    <a:gd name="T10" fmla="*/ 1 w 91"/>
                    <a:gd name="T11" fmla="*/ 1 h 86"/>
                    <a:gd name="T12" fmla="*/ 1 w 91"/>
                    <a:gd name="T13" fmla="*/ 1 h 86"/>
                    <a:gd name="T14" fmla="*/ 1 w 91"/>
                    <a:gd name="T15" fmla="*/ 1 h 86"/>
                    <a:gd name="T16" fmla="*/ 1 w 91"/>
                    <a:gd name="T17" fmla="*/ 1 h 86"/>
                    <a:gd name="T18" fmla="*/ 1 w 91"/>
                    <a:gd name="T19" fmla="*/ 1 h 86"/>
                    <a:gd name="T20" fmla="*/ 1 w 91"/>
                    <a:gd name="T21" fmla="*/ 1 h 86"/>
                    <a:gd name="T22" fmla="*/ 1 w 91"/>
                    <a:gd name="T23" fmla="*/ 1 h 86"/>
                    <a:gd name="T24" fmla="*/ 1 w 91"/>
                    <a:gd name="T25" fmla="*/ 1 h 86"/>
                    <a:gd name="T26" fmla="*/ 1 w 91"/>
                    <a:gd name="T27" fmla="*/ 1 h 86"/>
                    <a:gd name="T28" fmla="*/ 1 w 91"/>
                    <a:gd name="T29" fmla="*/ 1 h 86"/>
                    <a:gd name="T30" fmla="*/ 1 w 91"/>
                    <a:gd name="T31" fmla="*/ 1 h 86"/>
                    <a:gd name="T32" fmla="*/ 1 w 91"/>
                    <a:gd name="T33" fmla="*/ 1 h 86"/>
                    <a:gd name="T34" fmla="*/ 0 w 91"/>
                    <a:gd name="T35" fmla="*/ 1 h 86"/>
                    <a:gd name="T36" fmla="*/ 1 w 91"/>
                    <a:gd name="T37" fmla="*/ 1 h 86"/>
                    <a:gd name="T38" fmla="*/ 1 w 91"/>
                    <a:gd name="T39" fmla="*/ 1 h 86"/>
                    <a:gd name="T40" fmla="*/ 1 w 91"/>
                    <a:gd name="T41" fmla="*/ 1 h 86"/>
                    <a:gd name="T42" fmla="*/ 1 w 91"/>
                    <a:gd name="T43" fmla="*/ 1 h 86"/>
                    <a:gd name="T44" fmla="*/ 1 w 91"/>
                    <a:gd name="T45" fmla="*/ 1 h 86"/>
                    <a:gd name="T46" fmla="*/ 1 w 91"/>
                    <a:gd name="T47" fmla="*/ 0 h 86"/>
                    <a:gd name="T48" fmla="*/ 1 w 91"/>
                    <a:gd name="T49" fmla="*/ 1 h 86"/>
                    <a:gd name="T50" fmla="*/ 1 w 91"/>
                    <a:gd name="T51" fmla="*/ 1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1"/>
                    <a:gd name="T79" fmla="*/ 0 h 86"/>
                    <a:gd name="T80" fmla="*/ 91 w 91"/>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1" h="86">
                      <a:moveTo>
                        <a:pt x="36" y="10"/>
                      </a:moveTo>
                      <a:lnTo>
                        <a:pt x="51" y="8"/>
                      </a:lnTo>
                      <a:lnTo>
                        <a:pt x="66" y="15"/>
                      </a:lnTo>
                      <a:lnTo>
                        <a:pt x="80" y="23"/>
                      </a:lnTo>
                      <a:lnTo>
                        <a:pt x="91" y="36"/>
                      </a:lnTo>
                      <a:lnTo>
                        <a:pt x="89" y="49"/>
                      </a:lnTo>
                      <a:lnTo>
                        <a:pt x="81" y="63"/>
                      </a:lnTo>
                      <a:lnTo>
                        <a:pt x="68" y="74"/>
                      </a:lnTo>
                      <a:lnTo>
                        <a:pt x="59" y="86"/>
                      </a:lnTo>
                      <a:lnTo>
                        <a:pt x="49" y="84"/>
                      </a:lnTo>
                      <a:lnTo>
                        <a:pt x="40" y="84"/>
                      </a:lnTo>
                      <a:lnTo>
                        <a:pt x="32" y="82"/>
                      </a:lnTo>
                      <a:lnTo>
                        <a:pt x="28" y="82"/>
                      </a:lnTo>
                      <a:lnTo>
                        <a:pt x="17" y="76"/>
                      </a:lnTo>
                      <a:lnTo>
                        <a:pt x="9" y="70"/>
                      </a:lnTo>
                      <a:lnTo>
                        <a:pt x="3" y="61"/>
                      </a:lnTo>
                      <a:lnTo>
                        <a:pt x="2" y="53"/>
                      </a:lnTo>
                      <a:lnTo>
                        <a:pt x="0" y="44"/>
                      </a:lnTo>
                      <a:lnTo>
                        <a:pt x="2" y="36"/>
                      </a:lnTo>
                      <a:lnTo>
                        <a:pt x="2" y="25"/>
                      </a:lnTo>
                      <a:lnTo>
                        <a:pt x="5" y="15"/>
                      </a:lnTo>
                      <a:lnTo>
                        <a:pt x="9" y="8"/>
                      </a:lnTo>
                      <a:lnTo>
                        <a:pt x="15" y="4"/>
                      </a:lnTo>
                      <a:lnTo>
                        <a:pt x="24" y="0"/>
                      </a:lnTo>
                      <a:lnTo>
                        <a:pt x="36" y="10"/>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8" name="Freeform 102"/>
                <p:cNvSpPr>
                  <a:spLocks/>
                </p:cNvSpPr>
                <p:nvPr/>
              </p:nvSpPr>
              <p:spPr bwMode="auto">
                <a:xfrm>
                  <a:off x="3829" y="2811"/>
                  <a:ext cx="59" cy="19"/>
                </a:xfrm>
                <a:custGeom>
                  <a:avLst/>
                  <a:gdLst>
                    <a:gd name="T0" fmla="*/ 1 w 118"/>
                    <a:gd name="T1" fmla="*/ 0 h 40"/>
                    <a:gd name="T2" fmla="*/ 1 w 118"/>
                    <a:gd name="T3" fmla="*/ 0 h 40"/>
                    <a:gd name="T4" fmla="*/ 1 w 118"/>
                    <a:gd name="T5" fmla="*/ 0 h 40"/>
                    <a:gd name="T6" fmla="*/ 1 w 118"/>
                    <a:gd name="T7" fmla="*/ 0 h 40"/>
                    <a:gd name="T8" fmla="*/ 1 w 118"/>
                    <a:gd name="T9" fmla="*/ 0 h 40"/>
                    <a:gd name="T10" fmla="*/ 1 w 118"/>
                    <a:gd name="T11" fmla="*/ 0 h 40"/>
                    <a:gd name="T12" fmla="*/ 1 w 118"/>
                    <a:gd name="T13" fmla="*/ 0 h 40"/>
                    <a:gd name="T14" fmla="*/ 1 w 118"/>
                    <a:gd name="T15" fmla="*/ 0 h 40"/>
                    <a:gd name="T16" fmla="*/ 1 w 118"/>
                    <a:gd name="T17" fmla="*/ 0 h 40"/>
                    <a:gd name="T18" fmla="*/ 1 w 118"/>
                    <a:gd name="T19" fmla="*/ 0 h 40"/>
                    <a:gd name="T20" fmla="*/ 1 w 118"/>
                    <a:gd name="T21" fmla="*/ 0 h 40"/>
                    <a:gd name="T22" fmla="*/ 1 w 118"/>
                    <a:gd name="T23" fmla="*/ 0 h 40"/>
                    <a:gd name="T24" fmla="*/ 1 w 118"/>
                    <a:gd name="T25" fmla="*/ 0 h 40"/>
                    <a:gd name="T26" fmla="*/ 1 w 118"/>
                    <a:gd name="T27" fmla="*/ 0 h 40"/>
                    <a:gd name="T28" fmla="*/ 1 w 118"/>
                    <a:gd name="T29" fmla="*/ 0 h 40"/>
                    <a:gd name="T30" fmla="*/ 1 w 118"/>
                    <a:gd name="T31" fmla="*/ 0 h 40"/>
                    <a:gd name="T32" fmla="*/ 1 w 118"/>
                    <a:gd name="T33" fmla="*/ 0 h 40"/>
                    <a:gd name="T34" fmla="*/ 1 w 118"/>
                    <a:gd name="T35" fmla="*/ 0 h 40"/>
                    <a:gd name="T36" fmla="*/ 1 w 118"/>
                    <a:gd name="T37" fmla="*/ 0 h 40"/>
                    <a:gd name="T38" fmla="*/ 1 w 118"/>
                    <a:gd name="T39" fmla="*/ 0 h 40"/>
                    <a:gd name="T40" fmla="*/ 1 w 118"/>
                    <a:gd name="T41" fmla="*/ 0 h 40"/>
                    <a:gd name="T42" fmla="*/ 1 w 118"/>
                    <a:gd name="T43" fmla="*/ 0 h 40"/>
                    <a:gd name="T44" fmla="*/ 0 w 118"/>
                    <a:gd name="T45" fmla="*/ 0 h 40"/>
                    <a:gd name="T46" fmla="*/ 1 w 118"/>
                    <a:gd name="T47" fmla="*/ 0 h 40"/>
                    <a:gd name="T48" fmla="*/ 1 w 118"/>
                    <a:gd name="T49" fmla="*/ 0 h 40"/>
                    <a:gd name="T50" fmla="*/ 1 w 118"/>
                    <a:gd name="T51" fmla="*/ 0 h 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40"/>
                    <a:gd name="T80" fmla="*/ 118 w 118"/>
                    <a:gd name="T81" fmla="*/ 40 h 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40">
                      <a:moveTo>
                        <a:pt x="13" y="4"/>
                      </a:moveTo>
                      <a:lnTo>
                        <a:pt x="25" y="0"/>
                      </a:lnTo>
                      <a:lnTo>
                        <a:pt x="38" y="0"/>
                      </a:lnTo>
                      <a:lnTo>
                        <a:pt x="47" y="0"/>
                      </a:lnTo>
                      <a:lnTo>
                        <a:pt x="59" y="2"/>
                      </a:lnTo>
                      <a:lnTo>
                        <a:pt x="67" y="2"/>
                      </a:lnTo>
                      <a:lnTo>
                        <a:pt x="80" y="6"/>
                      </a:lnTo>
                      <a:lnTo>
                        <a:pt x="91" y="8"/>
                      </a:lnTo>
                      <a:lnTo>
                        <a:pt x="105" y="10"/>
                      </a:lnTo>
                      <a:lnTo>
                        <a:pt x="116" y="15"/>
                      </a:lnTo>
                      <a:lnTo>
                        <a:pt x="118" y="27"/>
                      </a:lnTo>
                      <a:lnTo>
                        <a:pt x="112" y="36"/>
                      </a:lnTo>
                      <a:lnTo>
                        <a:pt x="103" y="40"/>
                      </a:lnTo>
                      <a:lnTo>
                        <a:pt x="87" y="36"/>
                      </a:lnTo>
                      <a:lnTo>
                        <a:pt x="78" y="36"/>
                      </a:lnTo>
                      <a:lnTo>
                        <a:pt x="67" y="32"/>
                      </a:lnTo>
                      <a:lnTo>
                        <a:pt x="59" y="32"/>
                      </a:lnTo>
                      <a:lnTo>
                        <a:pt x="47" y="30"/>
                      </a:lnTo>
                      <a:lnTo>
                        <a:pt x="38" y="30"/>
                      </a:lnTo>
                      <a:lnTo>
                        <a:pt x="27" y="30"/>
                      </a:lnTo>
                      <a:lnTo>
                        <a:pt x="15" y="34"/>
                      </a:lnTo>
                      <a:lnTo>
                        <a:pt x="4" y="30"/>
                      </a:lnTo>
                      <a:lnTo>
                        <a:pt x="0" y="21"/>
                      </a:lnTo>
                      <a:lnTo>
                        <a:pt x="2" y="10"/>
                      </a:ln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9" name="Freeform 103"/>
                <p:cNvSpPr>
                  <a:spLocks/>
                </p:cNvSpPr>
                <p:nvPr/>
              </p:nvSpPr>
              <p:spPr bwMode="auto">
                <a:xfrm>
                  <a:off x="3824" y="2826"/>
                  <a:ext cx="53" cy="20"/>
                </a:xfrm>
                <a:custGeom>
                  <a:avLst/>
                  <a:gdLst>
                    <a:gd name="T0" fmla="*/ 1 w 105"/>
                    <a:gd name="T1" fmla="*/ 1 h 40"/>
                    <a:gd name="T2" fmla="*/ 1 w 105"/>
                    <a:gd name="T3" fmla="*/ 1 h 40"/>
                    <a:gd name="T4" fmla="*/ 1 w 105"/>
                    <a:gd name="T5" fmla="*/ 1 h 40"/>
                    <a:gd name="T6" fmla="*/ 1 w 105"/>
                    <a:gd name="T7" fmla="*/ 1 h 40"/>
                    <a:gd name="T8" fmla="*/ 1 w 105"/>
                    <a:gd name="T9" fmla="*/ 1 h 40"/>
                    <a:gd name="T10" fmla="*/ 1 w 105"/>
                    <a:gd name="T11" fmla="*/ 0 h 40"/>
                    <a:gd name="T12" fmla="*/ 1 w 105"/>
                    <a:gd name="T13" fmla="*/ 1 h 40"/>
                    <a:gd name="T14" fmla="*/ 1 w 105"/>
                    <a:gd name="T15" fmla="*/ 1 h 40"/>
                    <a:gd name="T16" fmla="*/ 1 w 105"/>
                    <a:gd name="T17" fmla="*/ 1 h 40"/>
                    <a:gd name="T18" fmla="*/ 1 w 105"/>
                    <a:gd name="T19" fmla="*/ 1 h 40"/>
                    <a:gd name="T20" fmla="*/ 1 w 105"/>
                    <a:gd name="T21" fmla="*/ 1 h 40"/>
                    <a:gd name="T22" fmla="*/ 1 w 105"/>
                    <a:gd name="T23" fmla="*/ 1 h 40"/>
                    <a:gd name="T24" fmla="*/ 1 w 105"/>
                    <a:gd name="T25" fmla="*/ 1 h 40"/>
                    <a:gd name="T26" fmla="*/ 1 w 105"/>
                    <a:gd name="T27" fmla="*/ 1 h 40"/>
                    <a:gd name="T28" fmla="*/ 1 w 105"/>
                    <a:gd name="T29" fmla="*/ 1 h 40"/>
                    <a:gd name="T30" fmla="*/ 1 w 105"/>
                    <a:gd name="T31" fmla="*/ 1 h 40"/>
                    <a:gd name="T32" fmla="*/ 1 w 105"/>
                    <a:gd name="T33" fmla="*/ 1 h 40"/>
                    <a:gd name="T34" fmla="*/ 1 w 105"/>
                    <a:gd name="T35" fmla="*/ 1 h 40"/>
                    <a:gd name="T36" fmla="*/ 1 w 105"/>
                    <a:gd name="T37" fmla="*/ 1 h 40"/>
                    <a:gd name="T38" fmla="*/ 1 w 105"/>
                    <a:gd name="T39" fmla="*/ 1 h 40"/>
                    <a:gd name="T40" fmla="*/ 1 w 105"/>
                    <a:gd name="T41" fmla="*/ 1 h 40"/>
                    <a:gd name="T42" fmla="*/ 1 w 105"/>
                    <a:gd name="T43" fmla="*/ 1 h 40"/>
                    <a:gd name="T44" fmla="*/ 1 w 105"/>
                    <a:gd name="T45" fmla="*/ 1 h 40"/>
                    <a:gd name="T46" fmla="*/ 0 w 105"/>
                    <a:gd name="T47" fmla="*/ 1 h 40"/>
                    <a:gd name="T48" fmla="*/ 1 w 105"/>
                    <a:gd name="T49" fmla="*/ 1 h 40"/>
                    <a:gd name="T50" fmla="*/ 1 w 105"/>
                    <a:gd name="T51" fmla="*/ 1 h 40"/>
                    <a:gd name="T52" fmla="*/ 1 w 105"/>
                    <a:gd name="T53" fmla="*/ 1 h 40"/>
                    <a:gd name="T54" fmla="*/ 1 w 105"/>
                    <a:gd name="T55" fmla="*/ 1 h 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5"/>
                    <a:gd name="T85" fmla="*/ 0 h 40"/>
                    <a:gd name="T86" fmla="*/ 105 w 105"/>
                    <a:gd name="T87" fmla="*/ 40 h 4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5" h="40">
                      <a:moveTo>
                        <a:pt x="16" y="14"/>
                      </a:moveTo>
                      <a:lnTo>
                        <a:pt x="25" y="8"/>
                      </a:lnTo>
                      <a:lnTo>
                        <a:pt x="33" y="6"/>
                      </a:lnTo>
                      <a:lnTo>
                        <a:pt x="44" y="2"/>
                      </a:lnTo>
                      <a:lnTo>
                        <a:pt x="56" y="2"/>
                      </a:lnTo>
                      <a:lnTo>
                        <a:pt x="65" y="0"/>
                      </a:lnTo>
                      <a:lnTo>
                        <a:pt x="77" y="2"/>
                      </a:lnTo>
                      <a:lnTo>
                        <a:pt x="86" y="6"/>
                      </a:lnTo>
                      <a:lnTo>
                        <a:pt x="97" y="12"/>
                      </a:lnTo>
                      <a:lnTo>
                        <a:pt x="105" y="19"/>
                      </a:lnTo>
                      <a:lnTo>
                        <a:pt x="105" y="29"/>
                      </a:lnTo>
                      <a:lnTo>
                        <a:pt x="97" y="38"/>
                      </a:lnTo>
                      <a:lnTo>
                        <a:pt x="86" y="40"/>
                      </a:lnTo>
                      <a:lnTo>
                        <a:pt x="77" y="37"/>
                      </a:lnTo>
                      <a:lnTo>
                        <a:pt x="61" y="37"/>
                      </a:lnTo>
                      <a:lnTo>
                        <a:pt x="52" y="35"/>
                      </a:lnTo>
                      <a:lnTo>
                        <a:pt x="42" y="35"/>
                      </a:lnTo>
                      <a:lnTo>
                        <a:pt x="33" y="35"/>
                      </a:lnTo>
                      <a:lnTo>
                        <a:pt x="25" y="35"/>
                      </a:lnTo>
                      <a:lnTo>
                        <a:pt x="18" y="33"/>
                      </a:lnTo>
                      <a:lnTo>
                        <a:pt x="10" y="31"/>
                      </a:lnTo>
                      <a:lnTo>
                        <a:pt x="4" y="29"/>
                      </a:lnTo>
                      <a:lnTo>
                        <a:pt x="2" y="27"/>
                      </a:lnTo>
                      <a:lnTo>
                        <a:pt x="0" y="25"/>
                      </a:lnTo>
                      <a:lnTo>
                        <a:pt x="2" y="21"/>
                      </a:lnTo>
                      <a:lnTo>
                        <a:pt x="6" y="18"/>
                      </a:lnTo>
                      <a:lnTo>
                        <a:pt x="1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0" name="Freeform 104"/>
                <p:cNvSpPr>
                  <a:spLocks/>
                </p:cNvSpPr>
                <p:nvPr/>
              </p:nvSpPr>
              <p:spPr bwMode="auto">
                <a:xfrm>
                  <a:off x="3826" y="2847"/>
                  <a:ext cx="35" cy="14"/>
                </a:xfrm>
                <a:custGeom>
                  <a:avLst/>
                  <a:gdLst>
                    <a:gd name="T0" fmla="*/ 0 w 71"/>
                    <a:gd name="T1" fmla="*/ 0 h 29"/>
                    <a:gd name="T2" fmla="*/ 0 w 71"/>
                    <a:gd name="T3" fmla="*/ 0 h 29"/>
                    <a:gd name="T4" fmla="*/ 0 w 71"/>
                    <a:gd name="T5" fmla="*/ 0 h 29"/>
                    <a:gd name="T6" fmla="*/ 0 w 71"/>
                    <a:gd name="T7" fmla="*/ 0 h 29"/>
                    <a:gd name="T8" fmla="*/ 0 w 71"/>
                    <a:gd name="T9" fmla="*/ 0 h 29"/>
                    <a:gd name="T10" fmla="*/ 0 w 71"/>
                    <a:gd name="T11" fmla="*/ 0 h 29"/>
                    <a:gd name="T12" fmla="*/ 0 w 71"/>
                    <a:gd name="T13" fmla="*/ 0 h 29"/>
                    <a:gd name="T14" fmla="*/ 0 w 71"/>
                    <a:gd name="T15" fmla="*/ 0 h 29"/>
                    <a:gd name="T16" fmla="*/ 0 w 71"/>
                    <a:gd name="T17" fmla="*/ 0 h 29"/>
                    <a:gd name="T18" fmla="*/ 0 w 71"/>
                    <a:gd name="T19" fmla="*/ 0 h 29"/>
                    <a:gd name="T20" fmla="*/ 0 w 71"/>
                    <a:gd name="T21" fmla="*/ 0 h 29"/>
                    <a:gd name="T22" fmla="*/ 0 w 71"/>
                    <a:gd name="T23" fmla="*/ 0 h 29"/>
                    <a:gd name="T24" fmla="*/ 0 w 71"/>
                    <a:gd name="T25" fmla="*/ 0 h 29"/>
                    <a:gd name="T26" fmla="*/ 0 w 71"/>
                    <a:gd name="T27" fmla="*/ 0 h 29"/>
                    <a:gd name="T28" fmla="*/ 0 w 71"/>
                    <a:gd name="T29" fmla="*/ 0 h 29"/>
                    <a:gd name="T30" fmla="*/ 0 w 71"/>
                    <a:gd name="T31" fmla="*/ 0 h 29"/>
                    <a:gd name="T32" fmla="*/ 0 w 71"/>
                    <a:gd name="T33" fmla="*/ 0 h 29"/>
                    <a:gd name="T34" fmla="*/ 0 w 71"/>
                    <a:gd name="T35" fmla="*/ 0 h 29"/>
                    <a:gd name="T36" fmla="*/ 0 w 71"/>
                    <a:gd name="T37" fmla="*/ 0 h 29"/>
                    <a:gd name="T38" fmla="*/ 0 w 71"/>
                    <a:gd name="T39" fmla="*/ 0 h 29"/>
                    <a:gd name="T40" fmla="*/ 0 w 71"/>
                    <a:gd name="T41" fmla="*/ 0 h 29"/>
                    <a:gd name="T42" fmla="*/ 0 w 71"/>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29"/>
                    <a:gd name="T68" fmla="*/ 71 w 71"/>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29">
                      <a:moveTo>
                        <a:pt x="19" y="4"/>
                      </a:moveTo>
                      <a:lnTo>
                        <a:pt x="27" y="0"/>
                      </a:lnTo>
                      <a:lnTo>
                        <a:pt x="36" y="0"/>
                      </a:lnTo>
                      <a:lnTo>
                        <a:pt x="44" y="0"/>
                      </a:lnTo>
                      <a:lnTo>
                        <a:pt x="52" y="2"/>
                      </a:lnTo>
                      <a:lnTo>
                        <a:pt x="59" y="6"/>
                      </a:lnTo>
                      <a:lnTo>
                        <a:pt x="69" y="10"/>
                      </a:lnTo>
                      <a:lnTo>
                        <a:pt x="71" y="15"/>
                      </a:lnTo>
                      <a:lnTo>
                        <a:pt x="71" y="19"/>
                      </a:lnTo>
                      <a:lnTo>
                        <a:pt x="65" y="23"/>
                      </a:lnTo>
                      <a:lnTo>
                        <a:pt x="55" y="29"/>
                      </a:lnTo>
                      <a:lnTo>
                        <a:pt x="44" y="29"/>
                      </a:lnTo>
                      <a:lnTo>
                        <a:pt x="36" y="29"/>
                      </a:lnTo>
                      <a:lnTo>
                        <a:pt x="29" y="29"/>
                      </a:lnTo>
                      <a:lnTo>
                        <a:pt x="21" y="29"/>
                      </a:lnTo>
                      <a:lnTo>
                        <a:pt x="12" y="23"/>
                      </a:lnTo>
                      <a:lnTo>
                        <a:pt x="6" y="21"/>
                      </a:lnTo>
                      <a:lnTo>
                        <a:pt x="0" y="15"/>
                      </a:lnTo>
                      <a:lnTo>
                        <a:pt x="2" y="10"/>
                      </a:lnTo>
                      <a:lnTo>
                        <a:pt x="8" y="6"/>
                      </a:lnTo>
                      <a:lnTo>
                        <a:pt x="19"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1" name="Freeform 105"/>
                <p:cNvSpPr>
                  <a:spLocks/>
                </p:cNvSpPr>
                <p:nvPr/>
              </p:nvSpPr>
              <p:spPr bwMode="auto">
                <a:xfrm>
                  <a:off x="3747" y="2804"/>
                  <a:ext cx="60" cy="54"/>
                </a:xfrm>
                <a:custGeom>
                  <a:avLst/>
                  <a:gdLst>
                    <a:gd name="T0" fmla="*/ 1 w 120"/>
                    <a:gd name="T1" fmla="*/ 1 h 108"/>
                    <a:gd name="T2" fmla="*/ 1 w 120"/>
                    <a:gd name="T3" fmla="*/ 1 h 108"/>
                    <a:gd name="T4" fmla="*/ 1 w 120"/>
                    <a:gd name="T5" fmla="*/ 1 h 108"/>
                    <a:gd name="T6" fmla="*/ 1 w 120"/>
                    <a:gd name="T7" fmla="*/ 1 h 108"/>
                    <a:gd name="T8" fmla="*/ 1 w 120"/>
                    <a:gd name="T9" fmla="*/ 1 h 108"/>
                    <a:gd name="T10" fmla="*/ 1 w 120"/>
                    <a:gd name="T11" fmla="*/ 1 h 108"/>
                    <a:gd name="T12" fmla="*/ 1 w 120"/>
                    <a:gd name="T13" fmla="*/ 1 h 108"/>
                    <a:gd name="T14" fmla="*/ 1 w 120"/>
                    <a:gd name="T15" fmla="*/ 1 h 108"/>
                    <a:gd name="T16" fmla="*/ 1 w 120"/>
                    <a:gd name="T17" fmla="*/ 1 h 108"/>
                    <a:gd name="T18" fmla="*/ 1 w 120"/>
                    <a:gd name="T19" fmla="*/ 1 h 108"/>
                    <a:gd name="T20" fmla="*/ 1 w 120"/>
                    <a:gd name="T21" fmla="*/ 1 h 108"/>
                    <a:gd name="T22" fmla="*/ 1 w 120"/>
                    <a:gd name="T23" fmla="*/ 1 h 108"/>
                    <a:gd name="T24" fmla="*/ 1 w 120"/>
                    <a:gd name="T25" fmla="*/ 0 h 108"/>
                    <a:gd name="T26" fmla="*/ 1 w 120"/>
                    <a:gd name="T27" fmla="*/ 1 h 108"/>
                    <a:gd name="T28" fmla="*/ 1 w 120"/>
                    <a:gd name="T29" fmla="*/ 1 h 108"/>
                    <a:gd name="T30" fmla="*/ 1 w 120"/>
                    <a:gd name="T31" fmla="*/ 1 h 108"/>
                    <a:gd name="T32" fmla="*/ 1 w 120"/>
                    <a:gd name="T33" fmla="*/ 1 h 108"/>
                    <a:gd name="T34" fmla="*/ 1 w 120"/>
                    <a:gd name="T35" fmla="*/ 1 h 108"/>
                    <a:gd name="T36" fmla="*/ 1 w 120"/>
                    <a:gd name="T37" fmla="*/ 1 h 108"/>
                    <a:gd name="T38" fmla="*/ 1 w 120"/>
                    <a:gd name="T39" fmla="*/ 1 h 108"/>
                    <a:gd name="T40" fmla="*/ 1 w 120"/>
                    <a:gd name="T41" fmla="*/ 1 h 108"/>
                    <a:gd name="T42" fmla="*/ 1 w 120"/>
                    <a:gd name="T43" fmla="*/ 1 h 108"/>
                    <a:gd name="T44" fmla="*/ 1 w 120"/>
                    <a:gd name="T45" fmla="*/ 1 h 108"/>
                    <a:gd name="T46" fmla="*/ 1 w 120"/>
                    <a:gd name="T47" fmla="*/ 1 h 108"/>
                    <a:gd name="T48" fmla="*/ 1 w 120"/>
                    <a:gd name="T49" fmla="*/ 1 h 108"/>
                    <a:gd name="T50" fmla="*/ 1 w 120"/>
                    <a:gd name="T51" fmla="*/ 1 h 108"/>
                    <a:gd name="T52" fmla="*/ 1 w 120"/>
                    <a:gd name="T53" fmla="*/ 1 h 108"/>
                    <a:gd name="T54" fmla="*/ 1 w 120"/>
                    <a:gd name="T55" fmla="*/ 1 h 108"/>
                    <a:gd name="T56" fmla="*/ 1 w 120"/>
                    <a:gd name="T57" fmla="*/ 1 h 108"/>
                    <a:gd name="T58" fmla="*/ 1 w 120"/>
                    <a:gd name="T59" fmla="*/ 1 h 108"/>
                    <a:gd name="T60" fmla="*/ 1 w 120"/>
                    <a:gd name="T61" fmla="*/ 1 h 108"/>
                    <a:gd name="T62" fmla="*/ 1 w 120"/>
                    <a:gd name="T63" fmla="*/ 1 h 108"/>
                    <a:gd name="T64" fmla="*/ 1 w 120"/>
                    <a:gd name="T65" fmla="*/ 1 h 108"/>
                    <a:gd name="T66" fmla="*/ 1 w 120"/>
                    <a:gd name="T67" fmla="*/ 1 h 108"/>
                    <a:gd name="T68" fmla="*/ 1 w 120"/>
                    <a:gd name="T69" fmla="*/ 1 h 108"/>
                    <a:gd name="T70" fmla="*/ 1 w 120"/>
                    <a:gd name="T71" fmla="*/ 1 h 108"/>
                    <a:gd name="T72" fmla="*/ 1 w 120"/>
                    <a:gd name="T73" fmla="*/ 1 h 108"/>
                    <a:gd name="T74" fmla="*/ 1 w 120"/>
                    <a:gd name="T75" fmla="*/ 1 h 108"/>
                    <a:gd name="T76" fmla="*/ 1 w 120"/>
                    <a:gd name="T77" fmla="*/ 1 h 108"/>
                    <a:gd name="T78" fmla="*/ 1 w 120"/>
                    <a:gd name="T79" fmla="*/ 1 h 108"/>
                    <a:gd name="T80" fmla="*/ 1 w 120"/>
                    <a:gd name="T81" fmla="*/ 1 h 108"/>
                    <a:gd name="T82" fmla="*/ 1 w 120"/>
                    <a:gd name="T83" fmla="*/ 1 h 108"/>
                    <a:gd name="T84" fmla="*/ 0 w 120"/>
                    <a:gd name="T85" fmla="*/ 1 h 108"/>
                    <a:gd name="T86" fmla="*/ 1 w 120"/>
                    <a:gd name="T87" fmla="*/ 1 h 108"/>
                    <a:gd name="T88" fmla="*/ 1 w 120"/>
                    <a:gd name="T89" fmla="*/ 1 h 108"/>
                    <a:gd name="T90" fmla="*/ 1 w 120"/>
                    <a:gd name="T91" fmla="*/ 1 h 108"/>
                    <a:gd name="T92" fmla="*/ 1 w 120"/>
                    <a:gd name="T93" fmla="*/ 1 h 108"/>
                    <a:gd name="T94" fmla="*/ 1 w 120"/>
                    <a:gd name="T95" fmla="*/ 1 h 108"/>
                    <a:gd name="T96" fmla="*/ 1 w 120"/>
                    <a:gd name="T97" fmla="*/ 1 h 1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08"/>
                    <a:gd name="T149" fmla="*/ 120 w 120"/>
                    <a:gd name="T150" fmla="*/ 108 h 1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08">
                      <a:moveTo>
                        <a:pt x="50" y="70"/>
                      </a:moveTo>
                      <a:lnTo>
                        <a:pt x="40" y="64"/>
                      </a:lnTo>
                      <a:lnTo>
                        <a:pt x="33" y="61"/>
                      </a:lnTo>
                      <a:lnTo>
                        <a:pt x="27" y="55"/>
                      </a:lnTo>
                      <a:lnTo>
                        <a:pt x="27" y="49"/>
                      </a:lnTo>
                      <a:lnTo>
                        <a:pt x="27" y="42"/>
                      </a:lnTo>
                      <a:lnTo>
                        <a:pt x="33" y="34"/>
                      </a:lnTo>
                      <a:lnTo>
                        <a:pt x="38" y="30"/>
                      </a:lnTo>
                      <a:lnTo>
                        <a:pt x="50" y="26"/>
                      </a:lnTo>
                      <a:lnTo>
                        <a:pt x="44" y="17"/>
                      </a:lnTo>
                      <a:lnTo>
                        <a:pt x="46" y="7"/>
                      </a:lnTo>
                      <a:lnTo>
                        <a:pt x="52" y="2"/>
                      </a:lnTo>
                      <a:lnTo>
                        <a:pt x="63" y="0"/>
                      </a:lnTo>
                      <a:lnTo>
                        <a:pt x="75" y="2"/>
                      </a:lnTo>
                      <a:lnTo>
                        <a:pt x="88" y="7"/>
                      </a:lnTo>
                      <a:lnTo>
                        <a:pt x="99" y="15"/>
                      </a:lnTo>
                      <a:lnTo>
                        <a:pt x="114" y="24"/>
                      </a:lnTo>
                      <a:lnTo>
                        <a:pt x="120" y="32"/>
                      </a:lnTo>
                      <a:lnTo>
                        <a:pt x="120" y="42"/>
                      </a:lnTo>
                      <a:lnTo>
                        <a:pt x="116" y="45"/>
                      </a:lnTo>
                      <a:lnTo>
                        <a:pt x="111" y="47"/>
                      </a:lnTo>
                      <a:lnTo>
                        <a:pt x="103" y="49"/>
                      </a:lnTo>
                      <a:lnTo>
                        <a:pt x="75" y="51"/>
                      </a:lnTo>
                      <a:lnTo>
                        <a:pt x="82" y="57"/>
                      </a:lnTo>
                      <a:lnTo>
                        <a:pt x="90" y="61"/>
                      </a:lnTo>
                      <a:lnTo>
                        <a:pt x="95" y="66"/>
                      </a:lnTo>
                      <a:lnTo>
                        <a:pt x="101" y="72"/>
                      </a:lnTo>
                      <a:lnTo>
                        <a:pt x="109" y="83"/>
                      </a:lnTo>
                      <a:lnTo>
                        <a:pt x="113" y="95"/>
                      </a:lnTo>
                      <a:lnTo>
                        <a:pt x="107" y="102"/>
                      </a:lnTo>
                      <a:lnTo>
                        <a:pt x="99" y="108"/>
                      </a:lnTo>
                      <a:lnTo>
                        <a:pt x="92" y="108"/>
                      </a:lnTo>
                      <a:lnTo>
                        <a:pt x="84" y="108"/>
                      </a:lnTo>
                      <a:lnTo>
                        <a:pt x="75" y="108"/>
                      </a:lnTo>
                      <a:lnTo>
                        <a:pt x="65" y="108"/>
                      </a:lnTo>
                      <a:lnTo>
                        <a:pt x="52" y="102"/>
                      </a:lnTo>
                      <a:lnTo>
                        <a:pt x="42" y="99"/>
                      </a:lnTo>
                      <a:lnTo>
                        <a:pt x="31" y="93"/>
                      </a:lnTo>
                      <a:lnTo>
                        <a:pt x="23" y="89"/>
                      </a:lnTo>
                      <a:lnTo>
                        <a:pt x="10" y="78"/>
                      </a:lnTo>
                      <a:lnTo>
                        <a:pt x="2" y="70"/>
                      </a:lnTo>
                      <a:lnTo>
                        <a:pt x="0" y="62"/>
                      </a:lnTo>
                      <a:lnTo>
                        <a:pt x="8" y="59"/>
                      </a:lnTo>
                      <a:lnTo>
                        <a:pt x="14" y="59"/>
                      </a:lnTo>
                      <a:lnTo>
                        <a:pt x="23" y="61"/>
                      </a:lnTo>
                      <a:lnTo>
                        <a:pt x="35" y="64"/>
                      </a:lnTo>
                      <a:lnTo>
                        <a:pt x="50" y="7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2" name="Freeform 106"/>
                <p:cNvSpPr>
                  <a:spLocks/>
                </p:cNvSpPr>
                <p:nvPr/>
              </p:nvSpPr>
              <p:spPr bwMode="auto">
                <a:xfrm>
                  <a:off x="3806" y="2898"/>
                  <a:ext cx="52" cy="32"/>
                </a:xfrm>
                <a:custGeom>
                  <a:avLst/>
                  <a:gdLst>
                    <a:gd name="T0" fmla="*/ 0 w 105"/>
                    <a:gd name="T1" fmla="*/ 0 h 64"/>
                    <a:gd name="T2" fmla="*/ 0 w 105"/>
                    <a:gd name="T3" fmla="*/ 1 h 64"/>
                    <a:gd name="T4" fmla="*/ 0 w 105"/>
                    <a:gd name="T5" fmla="*/ 1 h 64"/>
                    <a:gd name="T6" fmla="*/ 0 w 105"/>
                    <a:gd name="T7" fmla="*/ 1 h 64"/>
                    <a:gd name="T8" fmla="*/ 0 w 105"/>
                    <a:gd name="T9" fmla="*/ 1 h 64"/>
                    <a:gd name="T10" fmla="*/ 0 w 105"/>
                    <a:gd name="T11" fmla="*/ 1 h 64"/>
                    <a:gd name="T12" fmla="*/ 0 w 105"/>
                    <a:gd name="T13" fmla="*/ 1 h 64"/>
                    <a:gd name="T14" fmla="*/ 0 w 105"/>
                    <a:gd name="T15" fmla="*/ 1 h 64"/>
                    <a:gd name="T16" fmla="*/ 0 w 105"/>
                    <a:gd name="T17" fmla="*/ 1 h 64"/>
                    <a:gd name="T18" fmla="*/ 0 w 105"/>
                    <a:gd name="T19" fmla="*/ 1 h 64"/>
                    <a:gd name="T20" fmla="*/ 0 w 105"/>
                    <a:gd name="T21" fmla="*/ 1 h 64"/>
                    <a:gd name="T22" fmla="*/ 0 w 105"/>
                    <a:gd name="T23" fmla="*/ 1 h 64"/>
                    <a:gd name="T24" fmla="*/ 0 w 105"/>
                    <a:gd name="T25" fmla="*/ 1 h 64"/>
                    <a:gd name="T26" fmla="*/ 0 w 105"/>
                    <a:gd name="T27" fmla="*/ 1 h 64"/>
                    <a:gd name="T28" fmla="*/ 0 w 105"/>
                    <a:gd name="T29" fmla="*/ 1 h 64"/>
                    <a:gd name="T30" fmla="*/ 0 w 105"/>
                    <a:gd name="T31" fmla="*/ 1 h 64"/>
                    <a:gd name="T32" fmla="*/ 0 w 105"/>
                    <a:gd name="T33" fmla="*/ 1 h 64"/>
                    <a:gd name="T34" fmla="*/ 0 w 105"/>
                    <a:gd name="T35" fmla="*/ 1 h 64"/>
                    <a:gd name="T36" fmla="*/ 0 w 105"/>
                    <a:gd name="T37" fmla="*/ 1 h 64"/>
                    <a:gd name="T38" fmla="*/ 0 w 105"/>
                    <a:gd name="T39" fmla="*/ 1 h 64"/>
                    <a:gd name="T40" fmla="*/ 0 w 105"/>
                    <a:gd name="T41" fmla="*/ 1 h 64"/>
                    <a:gd name="T42" fmla="*/ 0 w 105"/>
                    <a:gd name="T43" fmla="*/ 1 h 64"/>
                    <a:gd name="T44" fmla="*/ 0 w 105"/>
                    <a:gd name="T45" fmla="*/ 1 h 64"/>
                    <a:gd name="T46" fmla="*/ 0 w 105"/>
                    <a:gd name="T47" fmla="*/ 1 h 64"/>
                    <a:gd name="T48" fmla="*/ 0 w 105"/>
                    <a:gd name="T49" fmla="*/ 0 h 64"/>
                    <a:gd name="T50" fmla="*/ 0 w 105"/>
                    <a:gd name="T51" fmla="*/ 0 h 6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5"/>
                    <a:gd name="T79" fmla="*/ 0 h 64"/>
                    <a:gd name="T80" fmla="*/ 105 w 105"/>
                    <a:gd name="T81" fmla="*/ 64 h 6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5" h="64">
                      <a:moveTo>
                        <a:pt x="19" y="0"/>
                      </a:moveTo>
                      <a:lnTo>
                        <a:pt x="29" y="2"/>
                      </a:lnTo>
                      <a:lnTo>
                        <a:pt x="38" y="6"/>
                      </a:lnTo>
                      <a:lnTo>
                        <a:pt x="46" y="7"/>
                      </a:lnTo>
                      <a:lnTo>
                        <a:pt x="54" y="13"/>
                      </a:lnTo>
                      <a:lnTo>
                        <a:pt x="59" y="17"/>
                      </a:lnTo>
                      <a:lnTo>
                        <a:pt x="69" y="21"/>
                      </a:lnTo>
                      <a:lnTo>
                        <a:pt x="76" y="28"/>
                      </a:lnTo>
                      <a:lnTo>
                        <a:pt x="84" y="36"/>
                      </a:lnTo>
                      <a:lnTo>
                        <a:pt x="95" y="45"/>
                      </a:lnTo>
                      <a:lnTo>
                        <a:pt x="103" y="57"/>
                      </a:lnTo>
                      <a:lnTo>
                        <a:pt x="105" y="64"/>
                      </a:lnTo>
                      <a:lnTo>
                        <a:pt x="97" y="61"/>
                      </a:lnTo>
                      <a:lnTo>
                        <a:pt x="90" y="55"/>
                      </a:lnTo>
                      <a:lnTo>
                        <a:pt x="80" y="49"/>
                      </a:lnTo>
                      <a:lnTo>
                        <a:pt x="69" y="44"/>
                      </a:lnTo>
                      <a:lnTo>
                        <a:pt x="57" y="42"/>
                      </a:lnTo>
                      <a:lnTo>
                        <a:pt x="46" y="36"/>
                      </a:lnTo>
                      <a:lnTo>
                        <a:pt x="33" y="34"/>
                      </a:lnTo>
                      <a:lnTo>
                        <a:pt x="23" y="30"/>
                      </a:lnTo>
                      <a:lnTo>
                        <a:pt x="14" y="30"/>
                      </a:lnTo>
                      <a:lnTo>
                        <a:pt x="2" y="23"/>
                      </a:lnTo>
                      <a:lnTo>
                        <a:pt x="0" y="13"/>
                      </a:lnTo>
                      <a:lnTo>
                        <a:pt x="6" y="2"/>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3" name="Freeform 107"/>
                <p:cNvSpPr>
                  <a:spLocks/>
                </p:cNvSpPr>
                <p:nvPr/>
              </p:nvSpPr>
              <p:spPr bwMode="auto">
                <a:xfrm>
                  <a:off x="3826" y="2897"/>
                  <a:ext cx="45" cy="23"/>
                </a:xfrm>
                <a:custGeom>
                  <a:avLst/>
                  <a:gdLst>
                    <a:gd name="T0" fmla="*/ 1 w 90"/>
                    <a:gd name="T1" fmla="*/ 1 h 46"/>
                    <a:gd name="T2" fmla="*/ 1 w 90"/>
                    <a:gd name="T3" fmla="*/ 1 h 46"/>
                    <a:gd name="T4" fmla="*/ 1 w 90"/>
                    <a:gd name="T5" fmla="*/ 1 h 46"/>
                    <a:gd name="T6" fmla="*/ 1 w 90"/>
                    <a:gd name="T7" fmla="*/ 1 h 46"/>
                    <a:gd name="T8" fmla="*/ 1 w 90"/>
                    <a:gd name="T9" fmla="*/ 1 h 46"/>
                    <a:gd name="T10" fmla="*/ 1 w 90"/>
                    <a:gd name="T11" fmla="*/ 1 h 46"/>
                    <a:gd name="T12" fmla="*/ 1 w 90"/>
                    <a:gd name="T13" fmla="*/ 1 h 46"/>
                    <a:gd name="T14" fmla="*/ 1 w 90"/>
                    <a:gd name="T15" fmla="*/ 1 h 46"/>
                    <a:gd name="T16" fmla="*/ 1 w 90"/>
                    <a:gd name="T17" fmla="*/ 1 h 46"/>
                    <a:gd name="T18" fmla="*/ 1 w 90"/>
                    <a:gd name="T19" fmla="*/ 1 h 46"/>
                    <a:gd name="T20" fmla="*/ 1 w 90"/>
                    <a:gd name="T21" fmla="*/ 1 h 46"/>
                    <a:gd name="T22" fmla="*/ 0 w 90"/>
                    <a:gd name="T23" fmla="*/ 0 h 46"/>
                    <a:gd name="T24" fmla="*/ 1 w 90"/>
                    <a:gd name="T25" fmla="*/ 1 h 46"/>
                    <a:gd name="T26" fmla="*/ 1 w 90"/>
                    <a:gd name="T27" fmla="*/ 1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0"/>
                    <a:gd name="T43" fmla="*/ 0 h 46"/>
                    <a:gd name="T44" fmla="*/ 90 w 90"/>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0" h="46">
                      <a:moveTo>
                        <a:pt x="6" y="2"/>
                      </a:moveTo>
                      <a:lnTo>
                        <a:pt x="63" y="17"/>
                      </a:lnTo>
                      <a:lnTo>
                        <a:pt x="73" y="27"/>
                      </a:lnTo>
                      <a:lnTo>
                        <a:pt x="86" y="38"/>
                      </a:lnTo>
                      <a:lnTo>
                        <a:pt x="90" y="46"/>
                      </a:lnTo>
                      <a:lnTo>
                        <a:pt x="86" y="46"/>
                      </a:lnTo>
                      <a:lnTo>
                        <a:pt x="36" y="36"/>
                      </a:lnTo>
                      <a:lnTo>
                        <a:pt x="29" y="30"/>
                      </a:lnTo>
                      <a:lnTo>
                        <a:pt x="21" y="23"/>
                      </a:lnTo>
                      <a:lnTo>
                        <a:pt x="14" y="15"/>
                      </a:lnTo>
                      <a:lnTo>
                        <a:pt x="8" y="9"/>
                      </a:lnTo>
                      <a:lnTo>
                        <a:pt x="0" y="0"/>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4" name="Freeform 108"/>
                <p:cNvSpPr>
                  <a:spLocks/>
                </p:cNvSpPr>
                <p:nvPr/>
              </p:nvSpPr>
              <p:spPr bwMode="auto">
                <a:xfrm>
                  <a:off x="3807" y="2978"/>
                  <a:ext cx="37" cy="29"/>
                </a:xfrm>
                <a:custGeom>
                  <a:avLst/>
                  <a:gdLst>
                    <a:gd name="T0" fmla="*/ 1 w 74"/>
                    <a:gd name="T1" fmla="*/ 0 h 59"/>
                    <a:gd name="T2" fmla="*/ 0 w 74"/>
                    <a:gd name="T3" fmla="*/ 0 h 59"/>
                    <a:gd name="T4" fmla="*/ 1 w 74"/>
                    <a:gd name="T5" fmla="*/ 0 h 59"/>
                    <a:gd name="T6" fmla="*/ 1 w 74"/>
                    <a:gd name="T7" fmla="*/ 0 h 59"/>
                    <a:gd name="T8" fmla="*/ 1 w 74"/>
                    <a:gd name="T9" fmla="*/ 0 h 59"/>
                    <a:gd name="T10" fmla="*/ 1 w 74"/>
                    <a:gd name="T11" fmla="*/ 0 h 59"/>
                    <a:gd name="T12" fmla="*/ 1 w 74"/>
                    <a:gd name="T13" fmla="*/ 0 h 59"/>
                    <a:gd name="T14" fmla="*/ 1 w 74"/>
                    <a:gd name="T15" fmla="*/ 0 h 59"/>
                    <a:gd name="T16" fmla="*/ 1 w 74"/>
                    <a:gd name="T17" fmla="*/ 0 h 59"/>
                    <a:gd name="T18" fmla="*/ 1 w 74"/>
                    <a:gd name="T19" fmla="*/ 0 h 59"/>
                    <a:gd name="T20" fmla="*/ 1 w 74"/>
                    <a:gd name="T21" fmla="*/ 0 h 59"/>
                    <a:gd name="T22" fmla="*/ 1 w 74"/>
                    <a:gd name="T23" fmla="*/ 0 h 59"/>
                    <a:gd name="T24" fmla="*/ 1 w 74"/>
                    <a:gd name="T25" fmla="*/ 0 h 59"/>
                    <a:gd name="T26" fmla="*/ 1 w 74"/>
                    <a:gd name="T27" fmla="*/ 0 h 59"/>
                    <a:gd name="T28" fmla="*/ 1 w 74"/>
                    <a:gd name="T29" fmla="*/ 0 h 59"/>
                    <a:gd name="T30" fmla="*/ 1 w 74"/>
                    <a:gd name="T31" fmla="*/ 0 h 59"/>
                    <a:gd name="T32" fmla="*/ 1 w 74"/>
                    <a:gd name="T33" fmla="*/ 0 h 59"/>
                    <a:gd name="T34" fmla="*/ 1 w 74"/>
                    <a:gd name="T35" fmla="*/ 0 h 59"/>
                    <a:gd name="T36" fmla="*/ 1 w 74"/>
                    <a:gd name="T37" fmla="*/ 0 h 59"/>
                    <a:gd name="T38" fmla="*/ 1 w 74"/>
                    <a:gd name="T39" fmla="*/ 0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4"/>
                    <a:gd name="T61" fmla="*/ 0 h 59"/>
                    <a:gd name="T62" fmla="*/ 74 w 74"/>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4" h="59">
                      <a:moveTo>
                        <a:pt x="15" y="59"/>
                      </a:moveTo>
                      <a:lnTo>
                        <a:pt x="0" y="44"/>
                      </a:lnTo>
                      <a:lnTo>
                        <a:pt x="2" y="23"/>
                      </a:lnTo>
                      <a:lnTo>
                        <a:pt x="6" y="8"/>
                      </a:lnTo>
                      <a:lnTo>
                        <a:pt x="17" y="4"/>
                      </a:lnTo>
                      <a:lnTo>
                        <a:pt x="23" y="0"/>
                      </a:lnTo>
                      <a:lnTo>
                        <a:pt x="33" y="2"/>
                      </a:lnTo>
                      <a:lnTo>
                        <a:pt x="40" y="2"/>
                      </a:lnTo>
                      <a:lnTo>
                        <a:pt x="50" y="6"/>
                      </a:lnTo>
                      <a:lnTo>
                        <a:pt x="63" y="12"/>
                      </a:lnTo>
                      <a:lnTo>
                        <a:pt x="74" y="23"/>
                      </a:lnTo>
                      <a:lnTo>
                        <a:pt x="74" y="29"/>
                      </a:lnTo>
                      <a:lnTo>
                        <a:pt x="74" y="37"/>
                      </a:lnTo>
                      <a:lnTo>
                        <a:pt x="71" y="46"/>
                      </a:lnTo>
                      <a:lnTo>
                        <a:pt x="67" y="54"/>
                      </a:lnTo>
                      <a:lnTo>
                        <a:pt x="55" y="58"/>
                      </a:lnTo>
                      <a:lnTo>
                        <a:pt x="40" y="59"/>
                      </a:lnTo>
                      <a:lnTo>
                        <a:pt x="25" y="59"/>
                      </a:lnTo>
                      <a:lnTo>
                        <a:pt x="15" y="59"/>
                      </a:lnTo>
                      <a:close/>
                    </a:path>
                  </a:pathLst>
                </a:custGeom>
                <a:solidFill>
                  <a:srgbClr val="99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5" name="Freeform 109"/>
                <p:cNvSpPr>
                  <a:spLocks/>
                </p:cNvSpPr>
                <p:nvPr/>
              </p:nvSpPr>
              <p:spPr bwMode="auto">
                <a:xfrm>
                  <a:off x="3871" y="2938"/>
                  <a:ext cx="17" cy="18"/>
                </a:xfrm>
                <a:custGeom>
                  <a:avLst/>
                  <a:gdLst>
                    <a:gd name="T0" fmla="*/ 1 w 34"/>
                    <a:gd name="T1" fmla="*/ 1 h 36"/>
                    <a:gd name="T2" fmla="*/ 1 w 34"/>
                    <a:gd name="T3" fmla="*/ 1 h 36"/>
                    <a:gd name="T4" fmla="*/ 1 w 34"/>
                    <a:gd name="T5" fmla="*/ 1 h 36"/>
                    <a:gd name="T6" fmla="*/ 1 w 34"/>
                    <a:gd name="T7" fmla="*/ 1 h 36"/>
                    <a:gd name="T8" fmla="*/ 1 w 34"/>
                    <a:gd name="T9" fmla="*/ 1 h 36"/>
                    <a:gd name="T10" fmla="*/ 0 w 34"/>
                    <a:gd name="T11" fmla="*/ 1 h 36"/>
                    <a:gd name="T12" fmla="*/ 1 w 34"/>
                    <a:gd name="T13" fmla="*/ 1 h 36"/>
                    <a:gd name="T14" fmla="*/ 1 w 34"/>
                    <a:gd name="T15" fmla="*/ 0 h 36"/>
                    <a:gd name="T16" fmla="*/ 1 w 34"/>
                    <a:gd name="T17" fmla="*/ 1 h 36"/>
                    <a:gd name="T18" fmla="*/ 1 w 34"/>
                    <a:gd name="T19" fmla="*/ 1 h 36"/>
                    <a:gd name="T20" fmla="*/ 1 w 34"/>
                    <a:gd name="T21" fmla="*/ 1 h 36"/>
                    <a:gd name="T22" fmla="*/ 1 w 34"/>
                    <a:gd name="T23" fmla="*/ 1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6"/>
                    <a:gd name="T38" fmla="*/ 34 w 3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6">
                      <a:moveTo>
                        <a:pt x="30" y="28"/>
                      </a:moveTo>
                      <a:lnTo>
                        <a:pt x="21" y="34"/>
                      </a:lnTo>
                      <a:lnTo>
                        <a:pt x="13" y="36"/>
                      </a:lnTo>
                      <a:lnTo>
                        <a:pt x="7" y="34"/>
                      </a:lnTo>
                      <a:lnTo>
                        <a:pt x="3" y="30"/>
                      </a:lnTo>
                      <a:lnTo>
                        <a:pt x="0" y="21"/>
                      </a:lnTo>
                      <a:lnTo>
                        <a:pt x="5" y="9"/>
                      </a:lnTo>
                      <a:lnTo>
                        <a:pt x="21" y="0"/>
                      </a:lnTo>
                      <a:lnTo>
                        <a:pt x="32" y="7"/>
                      </a:lnTo>
                      <a:lnTo>
                        <a:pt x="34" y="17"/>
                      </a:lnTo>
                      <a:lnTo>
                        <a:pt x="30" y="28"/>
                      </a:lnTo>
                      <a:close/>
                    </a:path>
                  </a:pathLst>
                </a:custGeom>
                <a:solidFill>
                  <a:srgbClr val="99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6" name="Freeform 110"/>
                <p:cNvSpPr>
                  <a:spLocks/>
                </p:cNvSpPr>
                <p:nvPr/>
              </p:nvSpPr>
              <p:spPr bwMode="auto">
                <a:xfrm>
                  <a:off x="3809" y="2952"/>
                  <a:ext cx="27" cy="17"/>
                </a:xfrm>
                <a:custGeom>
                  <a:avLst/>
                  <a:gdLst>
                    <a:gd name="T0" fmla="*/ 1 w 53"/>
                    <a:gd name="T1" fmla="*/ 0 h 34"/>
                    <a:gd name="T2" fmla="*/ 1 w 53"/>
                    <a:gd name="T3" fmla="*/ 0 h 34"/>
                    <a:gd name="T4" fmla="*/ 1 w 53"/>
                    <a:gd name="T5" fmla="*/ 1 h 34"/>
                    <a:gd name="T6" fmla="*/ 1 w 53"/>
                    <a:gd name="T7" fmla="*/ 1 h 34"/>
                    <a:gd name="T8" fmla="*/ 1 w 53"/>
                    <a:gd name="T9" fmla="*/ 1 h 34"/>
                    <a:gd name="T10" fmla="*/ 1 w 53"/>
                    <a:gd name="T11" fmla="*/ 1 h 34"/>
                    <a:gd name="T12" fmla="*/ 1 w 53"/>
                    <a:gd name="T13" fmla="*/ 1 h 34"/>
                    <a:gd name="T14" fmla="*/ 1 w 53"/>
                    <a:gd name="T15" fmla="*/ 1 h 34"/>
                    <a:gd name="T16" fmla="*/ 1 w 53"/>
                    <a:gd name="T17" fmla="*/ 1 h 34"/>
                    <a:gd name="T18" fmla="*/ 1 w 53"/>
                    <a:gd name="T19" fmla="*/ 1 h 34"/>
                    <a:gd name="T20" fmla="*/ 1 w 53"/>
                    <a:gd name="T21" fmla="*/ 1 h 34"/>
                    <a:gd name="T22" fmla="*/ 1 w 53"/>
                    <a:gd name="T23" fmla="*/ 1 h 34"/>
                    <a:gd name="T24" fmla="*/ 1 w 53"/>
                    <a:gd name="T25" fmla="*/ 1 h 34"/>
                    <a:gd name="T26" fmla="*/ 0 w 53"/>
                    <a:gd name="T27" fmla="*/ 1 h 34"/>
                    <a:gd name="T28" fmla="*/ 0 w 53"/>
                    <a:gd name="T29" fmla="*/ 1 h 34"/>
                    <a:gd name="T30" fmla="*/ 1 w 53"/>
                    <a:gd name="T31" fmla="*/ 0 h 34"/>
                    <a:gd name="T32" fmla="*/ 1 w 53"/>
                    <a:gd name="T33" fmla="*/ 0 h 34"/>
                    <a:gd name="T34" fmla="*/ 1 w 53"/>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34"/>
                    <a:gd name="T56" fmla="*/ 53 w 53"/>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34">
                      <a:moveTo>
                        <a:pt x="21" y="0"/>
                      </a:moveTo>
                      <a:lnTo>
                        <a:pt x="29" y="0"/>
                      </a:lnTo>
                      <a:lnTo>
                        <a:pt x="36" y="4"/>
                      </a:lnTo>
                      <a:lnTo>
                        <a:pt x="42" y="6"/>
                      </a:lnTo>
                      <a:lnTo>
                        <a:pt x="48" y="10"/>
                      </a:lnTo>
                      <a:lnTo>
                        <a:pt x="51" y="15"/>
                      </a:lnTo>
                      <a:lnTo>
                        <a:pt x="53" y="23"/>
                      </a:lnTo>
                      <a:lnTo>
                        <a:pt x="46" y="31"/>
                      </a:lnTo>
                      <a:lnTo>
                        <a:pt x="34" y="34"/>
                      </a:lnTo>
                      <a:lnTo>
                        <a:pt x="23" y="31"/>
                      </a:lnTo>
                      <a:lnTo>
                        <a:pt x="15" y="27"/>
                      </a:lnTo>
                      <a:lnTo>
                        <a:pt x="10" y="23"/>
                      </a:lnTo>
                      <a:lnTo>
                        <a:pt x="4" y="23"/>
                      </a:lnTo>
                      <a:lnTo>
                        <a:pt x="0" y="15"/>
                      </a:lnTo>
                      <a:lnTo>
                        <a:pt x="0" y="10"/>
                      </a:lnTo>
                      <a:lnTo>
                        <a:pt x="8" y="0"/>
                      </a:lnTo>
                      <a:lnTo>
                        <a:pt x="21" y="0"/>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7" name="Freeform 111"/>
                <p:cNvSpPr>
                  <a:spLocks/>
                </p:cNvSpPr>
                <p:nvPr/>
              </p:nvSpPr>
              <p:spPr bwMode="auto">
                <a:xfrm>
                  <a:off x="3645" y="2823"/>
                  <a:ext cx="68" cy="88"/>
                </a:xfrm>
                <a:custGeom>
                  <a:avLst/>
                  <a:gdLst>
                    <a:gd name="T0" fmla="*/ 1 w 135"/>
                    <a:gd name="T1" fmla="*/ 1 h 176"/>
                    <a:gd name="T2" fmla="*/ 1 w 135"/>
                    <a:gd name="T3" fmla="*/ 1 h 176"/>
                    <a:gd name="T4" fmla="*/ 1 w 135"/>
                    <a:gd name="T5" fmla="*/ 1 h 176"/>
                    <a:gd name="T6" fmla="*/ 1 w 135"/>
                    <a:gd name="T7" fmla="*/ 1 h 176"/>
                    <a:gd name="T8" fmla="*/ 1 w 135"/>
                    <a:gd name="T9" fmla="*/ 1 h 176"/>
                    <a:gd name="T10" fmla="*/ 1 w 135"/>
                    <a:gd name="T11" fmla="*/ 1 h 176"/>
                    <a:gd name="T12" fmla="*/ 1 w 135"/>
                    <a:gd name="T13" fmla="*/ 1 h 176"/>
                    <a:gd name="T14" fmla="*/ 1 w 135"/>
                    <a:gd name="T15" fmla="*/ 1 h 176"/>
                    <a:gd name="T16" fmla="*/ 1 w 135"/>
                    <a:gd name="T17" fmla="*/ 1 h 176"/>
                    <a:gd name="T18" fmla="*/ 1 w 135"/>
                    <a:gd name="T19" fmla="*/ 1 h 176"/>
                    <a:gd name="T20" fmla="*/ 1 w 135"/>
                    <a:gd name="T21" fmla="*/ 1 h 176"/>
                    <a:gd name="T22" fmla="*/ 1 w 135"/>
                    <a:gd name="T23" fmla="*/ 1 h 176"/>
                    <a:gd name="T24" fmla="*/ 1 w 135"/>
                    <a:gd name="T25" fmla="*/ 1 h 176"/>
                    <a:gd name="T26" fmla="*/ 1 w 135"/>
                    <a:gd name="T27" fmla="*/ 1 h 176"/>
                    <a:gd name="T28" fmla="*/ 1 w 135"/>
                    <a:gd name="T29" fmla="*/ 1 h 176"/>
                    <a:gd name="T30" fmla="*/ 1 w 135"/>
                    <a:gd name="T31" fmla="*/ 1 h 176"/>
                    <a:gd name="T32" fmla="*/ 1 w 135"/>
                    <a:gd name="T33" fmla="*/ 1 h 176"/>
                    <a:gd name="T34" fmla="*/ 1 w 135"/>
                    <a:gd name="T35" fmla="*/ 1 h 176"/>
                    <a:gd name="T36" fmla="*/ 1 w 135"/>
                    <a:gd name="T37" fmla="*/ 1 h 176"/>
                    <a:gd name="T38" fmla="*/ 1 w 135"/>
                    <a:gd name="T39" fmla="*/ 1 h 176"/>
                    <a:gd name="T40" fmla="*/ 1 w 135"/>
                    <a:gd name="T41" fmla="*/ 1 h 176"/>
                    <a:gd name="T42" fmla="*/ 1 w 135"/>
                    <a:gd name="T43" fmla="*/ 1 h 176"/>
                    <a:gd name="T44" fmla="*/ 1 w 135"/>
                    <a:gd name="T45" fmla="*/ 1 h 176"/>
                    <a:gd name="T46" fmla="*/ 1 w 135"/>
                    <a:gd name="T47" fmla="*/ 1 h 176"/>
                    <a:gd name="T48" fmla="*/ 1 w 135"/>
                    <a:gd name="T49" fmla="*/ 1 h 176"/>
                    <a:gd name="T50" fmla="*/ 1 w 135"/>
                    <a:gd name="T51" fmla="*/ 1 h 176"/>
                    <a:gd name="T52" fmla="*/ 1 w 135"/>
                    <a:gd name="T53" fmla="*/ 1 h 176"/>
                    <a:gd name="T54" fmla="*/ 1 w 135"/>
                    <a:gd name="T55" fmla="*/ 1 h 176"/>
                    <a:gd name="T56" fmla="*/ 1 w 135"/>
                    <a:gd name="T57" fmla="*/ 1 h 176"/>
                    <a:gd name="T58" fmla="*/ 1 w 135"/>
                    <a:gd name="T59" fmla="*/ 1 h 176"/>
                    <a:gd name="T60" fmla="*/ 1 w 135"/>
                    <a:gd name="T61" fmla="*/ 1 h 176"/>
                    <a:gd name="T62" fmla="*/ 1 w 135"/>
                    <a:gd name="T63" fmla="*/ 1 h 176"/>
                    <a:gd name="T64" fmla="*/ 1 w 135"/>
                    <a:gd name="T65" fmla="*/ 1 h 176"/>
                    <a:gd name="T66" fmla="*/ 1 w 135"/>
                    <a:gd name="T67" fmla="*/ 1 h 176"/>
                    <a:gd name="T68" fmla="*/ 0 w 135"/>
                    <a:gd name="T69" fmla="*/ 1 h 176"/>
                    <a:gd name="T70" fmla="*/ 0 w 135"/>
                    <a:gd name="T71" fmla="*/ 1 h 176"/>
                    <a:gd name="T72" fmla="*/ 1 w 135"/>
                    <a:gd name="T73" fmla="*/ 1 h 176"/>
                    <a:gd name="T74" fmla="*/ 1 w 135"/>
                    <a:gd name="T75" fmla="*/ 1 h 176"/>
                    <a:gd name="T76" fmla="*/ 1 w 135"/>
                    <a:gd name="T77" fmla="*/ 1 h 176"/>
                    <a:gd name="T78" fmla="*/ 1 w 135"/>
                    <a:gd name="T79" fmla="*/ 1 h 176"/>
                    <a:gd name="T80" fmla="*/ 1 w 135"/>
                    <a:gd name="T81" fmla="*/ 1 h 176"/>
                    <a:gd name="T82" fmla="*/ 1 w 135"/>
                    <a:gd name="T83" fmla="*/ 1 h 176"/>
                    <a:gd name="T84" fmla="*/ 1 w 135"/>
                    <a:gd name="T85" fmla="*/ 1 h 176"/>
                    <a:gd name="T86" fmla="*/ 1 w 135"/>
                    <a:gd name="T87" fmla="*/ 1 h 176"/>
                    <a:gd name="T88" fmla="*/ 1 w 135"/>
                    <a:gd name="T89" fmla="*/ 1 h 176"/>
                    <a:gd name="T90" fmla="*/ 1 w 135"/>
                    <a:gd name="T91" fmla="*/ 1 h 176"/>
                    <a:gd name="T92" fmla="*/ 1 w 135"/>
                    <a:gd name="T93" fmla="*/ 1 h 176"/>
                    <a:gd name="T94" fmla="*/ 1 w 135"/>
                    <a:gd name="T95" fmla="*/ 1 h 176"/>
                    <a:gd name="T96" fmla="*/ 1 w 135"/>
                    <a:gd name="T97" fmla="*/ 1 h 176"/>
                    <a:gd name="T98" fmla="*/ 1 w 135"/>
                    <a:gd name="T99" fmla="*/ 1 h 176"/>
                    <a:gd name="T100" fmla="*/ 1 w 135"/>
                    <a:gd name="T101" fmla="*/ 0 h 176"/>
                    <a:gd name="T102" fmla="*/ 1 w 135"/>
                    <a:gd name="T103" fmla="*/ 1 h 176"/>
                    <a:gd name="T104" fmla="*/ 1 w 135"/>
                    <a:gd name="T105" fmla="*/ 1 h 176"/>
                    <a:gd name="T106" fmla="*/ 1 w 135"/>
                    <a:gd name="T107" fmla="*/ 1 h 176"/>
                    <a:gd name="T108" fmla="*/ 1 w 135"/>
                    <a:gd name="T109" fmla="*/ 1 h 176"/>
                    <a:gd name="T110" fmla="*/ 1 w 135"/>
                    <a:gd name="T111" fmla="*/ 1 h 176"/>
                    <a:gd name="T112" fmla="*/ 1 w 135"/>
                    <a:gd name="T113" fmla="*/ 1 h 176"/>
                    <a:gd name="T114" fmla="*/ 1 w 135"/>
                    <a:gd name="T115" fmla="*/ 1 h 176"/>
                    <a:gd name="T116" fmla="*/ 1 w 135"/>
                    <a:gd name="T117" fmla="*/ 1 h 176"/>
                    <a:gd name="T118" fmla="*/ 1 w 135"/>
                    <a:gd name="T119" fmla="*/ 1 h 176"/>
                    <a:gd name="T120" fmla="*/ 1 w 135"/>
                    <a:gd name="T121" fmla="*/ 1 h 176"/>
                    <a:gd name="T122" fmla="*/ 1 w 135"/>
                    <a:gd name="T123" fmla="*/ 1 h 176"/>
                    <a:gd name="T124" fmla="*/ 1 w 135"/>
                    <a:gd name="T125" fmla="*/ 1 h 1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5"/>
                    <a:gd name="T190" fmla="*/ 0 h 176"/>
                    <a:gd name="T191" fmla="*/ 135 w 135"/>
                    <a:gd name="T192" fmla="*/ 176 h 17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5" h="176">
                      <a:moveTo>
                        <a:pt x="49" y="36"/>
                      </a:moveTo>
                      <a:lnTo>
                        <a:pt x="38" y="43"/>
                      </a:lnTo>
                      <a:lnTo>
                        <a:pt x="32" y="55"/>
                      </a:lnTo>
                      <a:lnTo>
                        <a:pt x="34" y="62"/>
                      </a:lnTo>
                      <a:lnTo>
                        <a:pt x="47" y="62"/>
                      </a:lnTo>
                      <a:lnTo>
                        <a:pt x="63" y="62"/>
                      </a:lnTo>
                      <a:lnTo>
                        <a:pt x="74" y="62"/>
                      </a:lnTo>
                      <a:lnTo>
                        <a:pt x="85" y="62"/>
                      </a:lnTo>
                      <a:lnTo>
                        <a:pt x="95" y="64"/>
                      </a:lnTo>
                      <a:lnTo>
                        <a:pt x="104" y="72"/>
                      </a:lnTo>
                      <a:lnTo>
                        <a:pt x="106" y="76"/>
                      </a:lnTo>
                      <a:lnTo>
                        <a:pt x="110" y="83"/>
                      </a:lnTo>
                      <a:lnTo>
                        <a:pt x="114" y="91"/>
                      </a:lnTo>
                      <a:lnTo>
                        <a:pt x="118" y="100"/>
                      </a:lnTo>
                      <a:lnTo>
                        <a:pt x="122" y="108"/>
                      </a:lnTo>
                      <a:lnTo>
                        <a:pt x="125" y="119"/>
                      </a:lnTo>
                      <a:lnTo>
                        <a:pt x="129" y="133"/>
                      </a:lnTo>
                      <a:lnTo>
                        <a:pt x="135" y="148"/>
                      </a:lnTo>
                      <a:lnTo>
                        <a:pt x="135" y="159"/>
                      </a:lnTo>
                      <a:lnTo>
                        <a:pt x="135" y="169"/>
                      </a:lnTo>
                      <a:lnTo>
                        <a:pt x="127" y="175"/>
                      </a:lnTo>
                      <a:lnTo>
                        <a:pt x="120" y="176"/>
                      </a:lnTo>
                      <a:lnTo>
                        <a:pt x="114" y="173"/>
                      </a:lnTo>
                      <a:lnTo>
                        <a:pt x="106" y="171"/>
                      </a:lnTo>
                      <a:lnTo>
                        <a:pt x="97" y="171"/>
                      </a:lnTo>
                      <a:lnTo>
                        <a:pt x="87" y="169"/>
                      </a:lnTo>
                      <a:lnTo>
                        <a:pt x="76" y="163"/>
                      </a:lnTo>
                      <a:lnTo>
                        <a:pt x="63" y="161"/>
                      </a:lnTo>
                      <a:lnTo>
                        <a:pt x="49" y="157"/>
                      </a:lnTo>
                      <a:lnTo>
                        <a:pt x="40" y="154"/>
                      </a:lnTo>
                      <a:lnTo>
                        <a:pt x="27" y="148"/>
                      </a:lnTo>
                      <a:lnTo>
                        <a:pt x="19" y="142"/>
                      </a:lnTo>
                      <a:lnTo>
                        <a:pt x="9" y="138"/>
                      </a:lnTo>
                      <a:lnTo>
                        <a:pt x="4" y="135"/>
                      </a:lnTo>
                      <a:lnTo>
                        <a:pt x="0" y="127"/>
                      </a:lnTo>
                      <a:lnTo>
                        <a:pt x="0" y="123"/>
                      </a:lnTo>
                      <a:lnTo>
                        <a:pt x="4" y="119"/>
                      </a:lnTo>
                      <a:lnTo>
                        <a:pt x="11" y="116"/>
                      </a:lnTo>
                      <a:lnTo>
                        <a:pt x="9" y="106"/>
                      </a:lnTo>
                      <a:lnTo>
                        <a:pt x="8" y="99"/>
                      </a:lnTo>
                      <a:lnTo>
                        <a:pt x="6" y="89"/>
                      </a:lnTo>
                      <a:lnTo>
                        <a:pt x="6" y="83"/>
                      </a:lnTo>
                      <a:lnTo>
                        <a:pt x="4" y="68"/>
                      </a:lnTo>
                      <a:lnTo>
                        <a:pt x="4" y="57"/>
                      </a:lnTo>
                      <a:lnTo>
                        <a:pt x="4" y="45"/>
                      </a:lnTo>
                      <a:lnTo>
                        <a:pt x="8" y="36"/>
                      </a:lnTo>
                      <a:lnTo>
                        <a:pt x="9" y="26"/>
                      </a:lnTo>
                      <a:lnTo>
                        <a:pt x="13" y="23"/>
                      </a:lnTo>
                      <a:lnTo>
                        <a:pt x="21" y="11"/>
                      </a:lnTo>
                      <a:lnTo>
                        <a:pt x="30" y="4"/>
                      </a:lnTo>
                      <a:lnTo>
                        <a:pt x="40" y="0"/>
                      </a:lnTo>
                      <a:lnTo>
                        <a:pt x="53" y="2"/>
                      </a:lnTo>
                      <a:lnTo>
                        <a:pt x="63" y="2"/>
                      </a:lnTo>
                      <a:lnTo>
                        <a:pt x="70" y="5"/>
                      </a:lnTo>
                      <a:lnTo>
                        <a:pt x="76" y="11"/>
                      </a:lnTo>
                      <a:lnTo>
                        <a:pt x="80" y="17"/>
                      </a:lnTo>
                      <a:lnTo>
                        <a:pt x="80" y="21"/>
                      </a:lnTo>
                      <a:lnTo>
                        <a:pt x="76" y="26"/>
                      </a:lnTo>
                      <a:lnTo>
                        <a:pt x="70" y="28"/>
                      </a:lnTo>
                      <a:lnTo>
                        <a:pt x="65" y="32"/>
                      </a:lnTo>
                      <a:lnTo>
                        <a:pt x="57" y="32"/>
                      </a:lnTo>
                      <a:lnTo>
                        <a:pt x="49" y="36"/>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8" name="Freeform 112"/>
                <p:cNvSpPr>
                  <a:spLocks/>
                </p:cNvSpPr>
                <p:nvPr/>
              </p:nvSpPr>
              <p:spPr bwMode="auto">
                <a:xfrm>
                  <a:off x="3669" y="2807"/>
                  <a:ext cx="67" cy="108"/>
                </a:xfrm>
                <a:custGeom>
                  <a:avLst/>
                  <a:gdLst>
                    <a:gd name="T0" fmla="*/ 1 w 134"/>
                    <a:gd name="T1" fmla="*/ 0 h 217"/>
                    <a:gd name="T2" fmla="*/ 1 w 134"/>
                    <a:gd name="T3" fmla="*/ 0 h 217"/>
                    <a:gd name="T4" fmla="*/ 1 w 134"/>
                    <a:gd name="T5" fmla="*/ 0 h 217"/>
                    <a:gd name="T6" fmla="*/ 1 w 134"/>
                    <a:gd name="T7" fmla="*/ 0 h 217"/>
                    <a:gd name="T8" fmla="*/ 1 w 134"/>
                    <a:gd name="T9" fmla="*/ 0 h 217"/>
                    <a:gd name="T10" fmla="*/ 1 w 134"/>
                    <a:gd name="T11" fmla="*/ 0 h 217"/>
                    <a:gd name="T12" fmla="*/ 1 w 134"/>
                    <a:gd name="T13" fmla="*/ 0 h 217"/>
                    <a:gd name="T14" fmla="*/ 1 w 134"/>
                    <a:gd name="T15" fmla="*/ 0 h 217"/>
                    <a:gd name="T16" fmla="*/ 1 w 134"/>
                    <a:gd name="T17" fmla="*/ 0 h 217"/>
                    <a:gd name="T18" fmla="*/ 1 w 134"/>
                    <a:gd name="T19" fmla="*/ 0 h 217"/>
                    <a:gd name="T20" fmla="*/ 1 w 134"/>
                    <a:gd name="T21" fmla="*/ 0 h 217"/>
                    <a:gd name="T22" fmla="*/ 1 w 134"/>
                    <a:gd name="T23" fmla="*/ 0 h 217"/>
                    <a:gd name="T24" fmla="*/ 1 w 134"/>
                    <a:gd name="T25" fmla="*/ 0 h 217"/>
                    <a:gd name="T26" fmla="*/ 1 w 134"/>
                    <a:gd name="T27" fmla="*/ 0 h 217"/>
                    <a:gd name="T28" fmla="*/ 1 w 134"/>
                    <a:gd name="T29" fmla="*/ 0 h 217"/>
                    <a:gd name="T30" fmla="*/ 1 w 134"/>
                    <a:gd name="T31" fmla="*/ 0 h 217"/>
                    <a:gd name="T32" fmla="*/ 1 w 134"/>
                    <a:gd name="T33" fmla="*/ 0 h 217"/>
                    <a:gd name="T34" fmla="*/ 1 w 134"/>
                    <a:gd name="T35" fmla="*/ 0 h 217"/>
                    <a:gd name="T36" fmla="*/ 1 w 134"/>
                    <a:gd name="T37" fmla="*/ 0 h 217"/>
                    <a:gd name="T38" fmla="*/ 1 w 134"/>
                    <a:gd name="T39" fmla="*/ 0 h 217"/>
                    <a:gd name="T40" fmla="*/ 0 w 134"/>
                    <a:gd name="T41" fmla="*/ 0 h 217"/>
                    <a:gd name="T42" fmla="*/ 1 w 134"/>
                    <a:gd name="T43" fmla="*/ 0 h 217"/>
                    <a:gd name="T44" fmla="*/ 1 w 134"/>
                    <a:gd name="T45" fmla="*/ 0 h 217"/>
                    <a:gd name="T46" fmla="*/ 1 w 134"/>
                    <a:gd name="T47" fmla="*/ 0 h 217"/>
                    <a:gd name="T48" fmla="*/ 1 w 134"/>
                    <a:gd name="T49" fmla="*/ 0 h 217"/>
                    <a:gd name="T50" fmla="*/ 1 w 134"/>
                    <a:gd name="T51" fmla="*/ 0 h 217"/>
                    <a:gd name="T52" fmla="*/ 1 w 134"/>
                    <a:gd name="T53" fmla="*/ 0 h 217"/>
                    <a:gd name="T54" fmla="*/ 1 w 134"/>
                    <a:gd name="T55" fmla="*/ 0 h 217"/>
                    <a:gd name="T56" fmla="*/ 1 w 134"/>
                    <a:gd name="T57" fmla="*/ 0 h 217"/>
                    <a:gd name="T58" fmla="*/ 1 w 134"/>
                    <a:gd name="T59" fmla="*/ 0 h 217"/>
                    <a:gd name="T60" fmla="*/ 1 w 134"/>
                    <a:gd name="T61" fmla="*/ 0 h 217"/>
                    <a:gd name="T62" fmla="*/ 1 w 134"/>
                    <a:gd name="T63" fmla="*/ 0 h 217"/>
                    <a:gd name="T64" fmla="*/ 1 w 134"/>
                    <a:gd name="T65" fmla="*/ 0 h 217"/>
                    <a:gd name="T66" fmla="*/ 1 w 134"/>
                    <a:gd name="T67" fmla="*/ 0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
                    <a:gd name="T103" fmla="*/ 0 h 217"/>
                    <a:gd name="T104" fmla="*/ 134 w 134"/>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 h="217">
                      <a:moveTo>
                        <a:pt x="115" y="124"/>
                      </a:moveTo>
                      <a:lnTo>
                        <a:pt x="124" y="139"/>
                      </a:lnTo>
                      <a:lnTo>
                        <a:pt x="122" y="149"/>
                      </a:lnTo>
                      <a:lnTo>
                        <a:pt x="116" y="158"/>
                      </a:lnTo>
                      <a:lnTo>
                        <a:pt x="120" y="162"/>
                      </a:lnTo>
                      <a:lnTo>
                        <a:pt x="128" y="168"/>
                      </a:lnTo>
                      <a:lnTo>
                        <a:pt x="134" y="177"/>
                      </a:lnTo>
                      <a:lnTo>
                        <a:pt x="134" y="190"/>
                      </a:lnTo>
                      <a:lnTo>
                        <a:pt x="130" y="202"/>
                      </a:lnTo>
                      <a:lnTo>
                        <a:pt x="122" y="206"/>
                      </a:lnTo>
                      <a:lnTo>
                        <a:pt x="113" y="211"/>
                      </a:lnTo>
                      <a:lnTo>
                        <a:pt x="101" y="213"/>
                      </a:lnTo>
                      <a:lnTo>
                        <a:pt x="88" y="217"/>
                      </a:lnTo>
                      <a:lnTo>
                        <a:pt x="80" y="211"/>
                      </a:lnTo>
                      <a:lnTo>
                        <a:pt x="69" y="198"/>
                      </a:lnTo>
                      <a:lnTo>
                        <a:pt x="61" y="189"/>
                      </a:lnTo>
                      <a:lnTo>
                        <a:pt x="57" y="177"/>
                      </a:lnTo>
                      <a:lnTo>
                        <a:pt x="52" y="168"/>
                      </a:lnTo>
                      <a:lnTo>
                        <a:pt x="46" y="158"/>
                      </a:lnTo>
                      <a:lnTo>
                        <a:pt x="40" y="147"/>
                      </a:lnTo>
                      <a:lnTo>
                        <a:pt x="38" y="135"/>
                      </a:lnTo>
                      <a:lnTo>
                        <a:pt x="35" y="126"/>
                      </a:lnTo>
                      <a:lnTo>
                        <a:pt x="35" y="118"/>
                      </a:lnTo>
                      <a:lnTo>
                        <a:pt x="35" y="111"/>
                      </a:lnTo>
                      <a:lnTo>
                        <a:pt x="38" y="107"/>
                      </a:lnTo>
                      <a:lnTo>
                        <a:pt x="42" y="105"/>
                      </a:lnTo>
                      <a:lnTo>
                        <a:pt x="52" y="109"/>
                      </a:lnTo>
                      <a:lnTo>
                        <a:pt x="82" y="88"/>
                      </a:lnTo>
                      <a:lnTo>
                        <a:pt x="80" y="80"/>
                      </a:lnTo>
                      <a:lnTo>
                        <a:pt x="80" y="73"/>
                      </a:lnTo>
                      <a:lnTo>
                        <a:pt x="78" y="63"/>
                      </a:lnTo>
                      <a:lnTo>
                        <a:pt x="78" y="56"/>
                      </a:lnTo>
                      <a:lnTo>
                        <a:pt x="67" y="57"/>
                      </a:lnTo>
                      <a:lnTo>
                        <a:pt x="54" y="59"/>
                      </a:lnTo>
                      <a:lnTo>
                        <a:pt x="42" y="63"/>
                      </a:lnTo>
                      <a:lnTo>
                        <a:pt x="31" y="65"/>
                      </a:lnTo>
                      <a:lnTo>
                        <a:pt x="23" y="61"/>
                      </a:lnTo>
                      <a:lnTo>
                        <a:pt x="16" y="59"/>
                      </a:lnTo>
                      <a:lnTo>
                        <a:pt x="10" y="56"/>
                      </a:lnTo>
                      <a:lnTo>
                        <a:pt x="8" y="52"/>
                      </a:lnTo>
                      <a:lnTo>
                        <a:pt x="0" y="48"/>
                      </a:lnTo>
                      <a:lnTo>
                        <a:pt x="0" y="44"/>
                      </a:lnTo>
                      <a:lnTo>
                        <a:pt x="0" y="37"/>
                      </a:lnTo>
                      <a:lnTo>
                        <a:pt x="8" y="33"/>
                      </a:lnTo>
                      <a:lnTo>
                        <a:pt x="16" y="29"/>
                      </a:lnTo>
                      <a:lnTo>
                        <a:pt x="25" y="25"/>
                      </a:lnTo>
                      <a:lnTo>
                        <a:pt x="35" y="21"/>
                      </a:lnTo>
                      <a:lnTo>
                        <a:pt x="44" y="16"/>
                      </a:lnTo>
                      <a:lnTo>
                        <a:pt x="57" y="14"/>
                      </a:lnTo>
                      <a:lnTo>
                        <a:pt x="71" y="12"/>
                      </a:lnTo>
                      <a:lnTo>
                        <a:pt x="80" y="8"/>
                      </a:lnTo>
                      <a:lnTo>
                        <a:pt x="92" y="6"/>
                      </a:lnTo>
                      <a:lnTo>
                        <a:pt x="99" y="2"/>
                      </a:lnTo>
                      <a:lnTo>
                        <a:pt x="109" y="2"/>
                      </a:lnTo>
                      <a:lnTo>
                        <a:pt x="118" y="0"/>
                      </a:lnTo>
                      <a:lnTo>
                        <a:pt x="126" y="12"/>
                      </a:lnTo>
                      <a:lnTo>
                        <a:pt x="126" y="19"/>
                      </a:lnTo>
                      <a:lnTo>
                        <a:pt x="126" y="29"/>
                      </a:lnTo>
                      <a:lnTo>
                        <a:pt x="126" y="38"/>
                      </a:lnTo>
                      <a:lnTo>
                        <a:pt x="126" y="52"/>
                      </a:lnTo>
                      <a:lnTo>
                        <a:pt x="124" y="61"/>
                      </a:lnTo>
                      <a:lnTo>
                        <a:pt x="122" y="73"/>
                      </a:lnTo>
                      <a:lnTo>
                        <a:pt x="118" y="84"/>
                      </a:lnTo>
                      <a:lnTo>
                        <a:pt x="116" y="95"/>
                      </a:lnTo>
                      <a:lnTo>
                        <a:pt x="115" y="103"/>
                      </a:lnTo>
                      <a:lnTo>
                        <a:pt x="113" y="111"/>
                      </a:lnTo>
                      <a:lnTo>
                        <a:pt x="113" y="116"/>
                      </a:lnTo>
                      <a:lnTo>
                        <a:pt x="115" y="124"/>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9" name="Freeform 113"/>
                <p:cNvSpPr>
                  <a:spLocks/>
                </p:cNvSpPr>
                <p:nvPr/>
              </p:nvSpPr>
              <p:spPr bwMode="auto">
                <a:xfrm>
                  <a:off x="3637" y="2795"/>
                  <a:ext cx="66" cy="34"/>
                </a:xfrm>
                <a:custGeom>
                  <a:avLst/>
                  <a:gdLst>
                    <a:gd name="T0" fmla="*/ 0 w 133"/>
                    <a:gd name="T1" fmla="*/ 1 h 66"/>
                    <a:gd name="T2" fmla="*/ 0 w 133"/>
                    <a:gd name="T3" fmla="*/ 1 h 66"/>
                    <a:gd name="T4" fmla="*/ 0 w 133"/>
                    <a:gd name="T5" fmla="*/ 1 h 66"/>
                    <a:gd name="T6" fmla="*/ 0 w 133"/>
                    <a:gd name="T7" fmla="*/ 1 h 66"/>
                    <a:gd name="T8" fmla="*/ 0 w 133"/>
                    <a:gd name="T9" fmla="*/ 1 h 66"/>
                    <a:gd name="T10" fmla="*/ 0 w 133"/>
                    <a:gd name="T11" fmla="*/ 1 h 66"/>
                    <a:gd name="T12" fmla="*/ 0 w 133"/>
                    <a:gd name="T13" fmla="*/ 1 h 66"/>
                    <a:gd name="T14" fmla="*/ 0 w 133"/>
                    <a:gd name="T15" fmla="*/ 1 h 66"/>
                    <a:gd name="T16" fmla="*/ 0 w 133"/>
                    <a:gd name="T17" fmla="*/ 1 h 66"/>
                    <a:gd name="T18" fmla="*/ 0 w 133"/>
                    <a:gd name="T19" fmla="*/ 0 h 66"/>
                    <a:gd name="T20" fmla="*/ 0 w 133"/>
                    <a:gd name="T21" fmla="*/ 1 h 66"/>
                    <a:gd name="T22" fmla="*/ 0 w 133"/>
                    <a:gd name="T23" fmla="*/ 1 h 66"/>
                    <a:gd name="T24" fmla="*/ 0 w 133"/>
                    <a:gd name="T25" fmla="*/ 1 h 66"/>
                    <a:gd name="T26" fmla="*/ 0 w 133"/>
                    <a:gd name="T27" fmla="*/ 1 h 66"/>
                    <a:gd name="T28" fmla="*/ 0 w 133"/>
                    <a:gd name="T29" fmla="*/ 1 h 66"/>
                    <a:gd name="T30" fmla="*/ 0 w 133"/>
                    <a:gd name="T31" fmla="*/ 1 h 66"/>
                    <a:gd name="T32" fmla="*/ 0 w 133"/>
                    <a:gd name="T33" fmla="*/ 1 h 66"/>
                    <a:gd name="T34" fmla="*/ 0 w 133"/>
                    <a:gd name="T35" fmla="*/ 1 h 66"/>
                    <a:gd name="T36" fmla="*/ 0 w 133"/>
                    <a:gd name="T37" fmla="*/ 1 h 66"/>
                    <a:gd name="T38" fmla="*/ 0 w 133"/>
                    <a:gd name="T39" fmla="*/ 1 h 66"/>
                    <a:gd name="T40" fmla="*/ 0 w 133"/>
                    <a:gd name="T41" fmla="*/ 1 h 66"/>
                    <a:gd name="T42" fmla="*/ 0 w 133"/>
                    <a:gd name="T43" fmla="*/ 1 h 66"/>
                    <a:gd name="T44" fmla="*/ 0 w 133"/>
                    <a:gd name="T45" fmla="*/ 1 h 66"/>
                    <a:gd name="T46" fmla="*/ 0 w 133"/>
                    <a:gd name="T47" fmla="*/ 1 h 66"/>
                    <a:gd name="T48" fmla="*/ 0 w 133"/>
                    <a:gd name="T49" fmla="*/ 1 h 66"/>
                    <a:gd name="T50" fmla="*/ 0 w 133"/>
                    <a:gd name="T51" fmla="*/ 1 h 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66"/>
                    <a:gd name="T80" fmla="*/ 133 w 133"/>
                    <a:gd name="T81" fmla="*/ 66 h 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66">
                      <a:moveTo>
                        <a:pt x="7" y="40"/>
                      </a:moveTo>
                      <a:lnTo>
                        <a:pt x="21" y="30"/>
                      </a:lnTo>
                      <a:lnTo>
                        <a:pt x="34" y="26"/>
                      </a:lnTo>
                      <a:lnTo>
                        <a:pt x="45" y="22"/>
                      </a:lnTo>
                      <a:lnTo>
                        <a:pt x="59" y="19"/>
                      </a:lnTo>
                      <a:lnTo>
                        <a:pt x="72" y="15"/>
                      </a:lnTo>
                      <a:lnTo>
                        <a:pt x="83" y="11"/>
                      </a:lnTo>
                      <a:lnTo>
                        <a:pt x="97" y="7"/>
                      </a:lnTo>
                      <a:lnTo>
                        <a:pt x="114" y="1"/>
                      </a:lnTo>
                      <a:lnTo>
                        <a:pt x="125" y="0"/>
                      </a:lnTo>
                      <a:lnTo>
                        <a:pt x="133" y="9"/>
                      </a:lnTo>
                      <a:lnTo>
                        <a:pt x="133" y="21"/>
                      </a:lnTo>
                      <a:lnTo>
                        <a:pt x="125" y="30"/>
                      </a:lnTo>
                      <a:lnTo>
                        <a:pt x="110" y="34"/>
                      </a:lnTo>
                      <a:lnTo>
                        <a:pt x="97" y="38"/>
                      </a:lnTo>
                      <a:lnTo>
                        <a:pt x="85" y="41"/>
                      </a:lnTo>
                      <a:lnTo>
                        <a:pt x="72" y="45"/>
                      </a:lnTo>
                      <a:lnTo>
                        <a:pt x="59" y="49"/>
                      </a:lnTo>
                      <a:lnTo>
                        <a:pt x="47" y="53"/>
                      </a:lnTo>
                      <a:lnTo>
                        <a:pt x="36" y="59"/>
                      </a:lnTo>
                      <a:lnTo>
                        <a:pt x="23" y="66"/>
                      </a:lnTo>
                      <a:lnTo>
                        <a:pt x="9" y="66"/>
                      </a:lnTo>
                      <a:lnTo>
                        <a:pt x="2" y="59"/>
                      </a:lnTo>
                      <a:lnTo>
                        <a:pt x="0" y="49"/>
                      </a:lnTo>
                      <a:lnTo>
                        <a:pt x="7" y="4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0" name="Freeform 114"/>
                <p:cNvSpPr>
                  <a:spLocks/>
                </p:cNvSpPr>
                <p:nvPr/>
              </p:nvSpPr>
              <p:spPr bwMode="auto">
                <a:xfrm>
                  <a:off x="3664" y="2861"/>
                  <a:ext cx="57" cy="44"/>
                </a:xfrm>
                <a:custGeom>
                  <a:avLst/>
                  <a:gdLst>
                    <a:gd name="T0" fmla="*/ 0 w 114"/>
                    <a:gd name="T1" fmla="*/ 1 h 87"/>
                    <a:gd name="T2" fmla="*/ 0 w 114"/>
                    <a:gd name="T3" fmla="*/ 1 h 87"/>
                    <a:gd name="T4" fmla="*/ 0 w 114"/>
                    <a:gd name="T5" fmla="*/ 1 h 87"/>
                    <a:gd name="T6" fmla="*/ 0 w 114"/>
                    <a:gd name="T7" fmla="*/ 1 h 87"/>
                    <a:gd name="T8" fmla="*/ 1 w 114"/>
                    <a:gd name="T9" fmla="*/ 1 h 87"/>
                    <a:gd name="T10" fmla="*/ 1 w 114"/>
                    <a:gd name="T11" fmla="*/ 1 h 87"/>
                    <a:gd name="T12" fmla="*/ 1 w 114"/>
                    <a:gd name="T13" fmla="*/ 1 h 87"/>
                    <a:gd name="T14" fmla="*/ 1 w 114"/>
                    <a:gd name="T15" fmla="*/ 1 h 87"/>
                    <a:gd name="T16" fmla="*/ 1 w 114"/>
                    <a:gd name="T17" fmla="*/ 1 h 87"/>
                    <a:gd name="T18" fmla="*/ 1 w 114"/>
                    <a:gd name="T19" fmla="*/ 1 h 87"/>
                    <a:gd name="T20" fmla="*/ 1 w 114"/>
                    <a:gd name="T21" fmla="*/ 1 h 87"/>
                    <a:gd name="T22" fmla="*/ 1 w 114"/>
                    <a:gd name="T23" fmla="*/ 1 h 87"/>
                    <a:gd name="T24" fmla="*/ 1 w 114"/>
                    <a:gd name="T25" fmla="*/ 1 h 87"/>
                    <a:gd name="T26" fmla="*/ 1 w 114"/>
                    <a:gd name="T27" fmla="*/ 0 h 87"/>
                    <a:gd name="T28" fmla="*/ 1 w 114"/>
                    <a:gd name="T29" fmla="*/ 0 h 87"/>
                    <a:gd name="T30" fmla="*/ 1 w 114"/>
                    <a:gd name="T31" fmla="*/ 0 h 87"/>
                    <a:gd name="T32" fmla="*/ 1 w 114"/>
                    <a:gd name="T33" fmla="*/ 0 h 87"/>
                    <a:gd name="T34" fmla="*/ 1 w 114"/>
                    <a:gd name="T35" fmla="*/ 0 h 87"/>
                    <a:gd name="T36" fmla="*/ 1 w 114"/>
                    <a:gd name="T37" fmla="*/ 1 h 87"/>
                    <a:gd name="T38" fmla="*/ 1 w 114"/>
                    <a:gd name="T39" fmla="*/ 1 h 87"/>
                    <a:gd name="T40" fmla="*/ 1 w 114"/>
                    <a:gd name="T41" fmla="*/ 1 h 87"/>
                    <a:gd name="T42" fmla="*/ 1 w 114"/>
                    <a:gd name="T43" fmla="*/ 1 h 87"/>
                    <a:gd name="T44" fmla="*/ 1 w 114"/>
                    <a:gd name="T45" fmla="*/ 1 h 87"/>
                    <a:gd name="T46" fmla="*/ 1 w 114"/>
                    <a:gd name="T47" fmla="*/ 1 h 87"/>
                    <a:gd name="T48" fmla="*/ 1 w 114"/>
                    <a:gd name="T49" fmla="*/ 1 h 87"/>
                    <a:gd name="T50" fmla="*/ 1 w 114"/>
                    <a:gd name="T51" fmla="*/ 1 h 87"/>
                    <a:gd name="T52" fmla="*/ 1 w 114"/>
                    <a:gd name="T53" fmla="*/ 1 h 87"/>
                    <a:gd name="T54" fmla="*/ 1 w 114"/>
                    <a:gd name="T55" fmla="*/ 1 h 87"/>
                    <a:gd name="T56" fmla="*/ 1 w 114"/>
                    <a:gd name="T57" fmla="*/ 1 h 87"/>
                    <a:gd name="T58" fmla="*/ 1 w 114"/>
                    <a:gd name="T59" fmla="*/ 1 h 87"/>
                    <a:gd name="T60" fmla="*/ 1 w 114"/>
                    <a:gd name="T61" fmla="*/ 1 h 87"/>
                    <a:gd name="T62" fmla="*/ 1 w 114"/>
                    <a:gd name="T63" fmla="*/ 1 h 87"/>
                    <a:gd name="T64" fmla="*/ 1 w 114"/>
                    <a:gd name="T65" fmla="*/ 1 h 87"/>
                    <a:gd name="T66" fmla="*/ 1 w 114"/>
                    <a:gd name="T67" fmla="*/ 1 h 87"/>
                    <a:gd name="T68" fmla="*/ 1 w 114"/>
                    <a:gd name="T69" fmla="*/ 1 h 87"/>
                    <a:gd name="T70" fmla="*/ 1 w 114"/>
                    <a:gd name="T71" fmla="*/ 1 h 87"/>
                    <a:gd name="T72" fmla="*/ 1 w 114"/>
                    <a:gd name="T73" fmla="*/ 1 h 87"/>
                    <a:gd name="T74" fmla="*/ 1 w 114"/>
                    <a:gd name="T75" fmla="*/ 1 h 87"/>
                    <a:gd name="T76" fmla="*/ 1 w 114"/>
                    <a:gd name="T77" fmla="*/ 1 h 87"/>
                    <a:gd name="T78" fmla="*/ 0 w 114"/>
                    <a:gd name="T79" fmla="*/ 1 h 87"/>
                    <a:gd name="T80" fmla="*/ 0 w 114"/>
                    <a:gd name="T81" fmla="*/ 1 h 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87"/>
                    <a:gd name="T125" fmla="*/ 114 w 114"/>
                    <a:gd name="T126" fmla="*/ 87 h 8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87">
                      <a:moveTo>
                        <a:pt x="0" y="59"/>
                      </a:moveTo>
                      <a:lnTo>
                        <a:pt x="0" y="47"/>
                      </a:lnTo>
                      <a:lnTo>
                        <a:pt x="0" y="40"/>
                      </a:lnTo>
                      <a:lnTo>
                        <a:pt x="0" y="32"/>
                      </a:lnTo>
                      <a:lnTo>
                        <a:pt x="2" y="28"/>
                      </a:lnTo>
                      <a:lnTo>
                        <a:pt x="4" y="17"/>
                      </a:lnTo>
                      <a:lnTo>
                        <a:pt x="10" y="13"/>
                      </a:lnTo>
                      <a:lnTo>
                        <a:pt x="15" y="7"/>
                      </a:lnTo>
                      <a:lnTo>
                        <a:pt x="27" y="5"/>
                      </a:lnTo>
                      <a:lnTo>
                        <a:pt x="30" y="4"/>
                      </a:lnTo>
                      <a:lnTo>
                        <a:pt x="40" y="4"/>
                      </a:lnTo>
                      <a:lnTo>
                        <a:pt x="48" y="2"/>
                      </a:lnTo>
                      <a:lnTo>
                        <a:pt x="57" y="2"/>
                      </a:lnTo>
                      <a:lnTo>
                        <a:pt x="67" y="0"/>
                      </a:lnTo>
                      <a:lnTo>
                        <a:pt x="76" y="0"/>
                      </a:lnTo>
                      <a:lnTo>
                        <a:pt x="82" y="0"/>
                      </a:lnTo>
                      <a:lnTo>
                        <a:pt x="89" y="0"/>
                      </a:lnTo>
                      <a:lnTo>
                        <a:pt x="99" y="0"/>
                      </a:lnTo>
                      <a:lnTo>
                        <a:pt x="107" y="5"/>
                      </a:lnTo>
                      <a:lnTo>
                        <a:pt x="108" y="11"/>
                      </a:lnTo>
                      <a:lnTo>
                        <a:pt x="110" y="24"/>
                      </a:lnTo>
                      <a:lnTo>
                        <a:pt x="108" y="32"/>
                      </a:lnTo>
                      <a:lnTo>
                        <a:pt x="108" y="43"/>
                      </a:lnTo>
                      <a:lnTo>
                        <a:pt x="107" y="53"/>
                      </a:lnTo>
                      <a:lnTo>
                        <a:pt x="107" y="66"/>
                      </a:lnTo>
                      <a:lnTo>
                        <a:pt x="110" y="74"/>
                      </a:lnTo>
                      <a:lnTo>
                        <a:pt x="114" y="81"/>
                      </a:lnTo>
                      <a:lnTo>
                        <a:pt x="110" y="85"/>
                      </a:lnTo>
                      <a:lnTo>
                        <a:pt x="107" y="87"/>
                      </a:lnTo>
                      <a:lnTo>
                        <a:pt x="99" y="87"/>
                      </a:lnTo>
                      <a:lnTo>
                        <a:pt x="91" y="87"/>
                      </a:lnTo>
                      <a:lnTo>
                        <a:pt x="80" y="85"/>
                      </a:lnTo>
                      <a:lnTo>
                        <a:pt x="70" y="83"/>
                      </a:lnTo>
                      <a:lnTo>
                        <a:pt x="57" y="80"/>
                      </a:lnTo>
                      <a:lnTo>
                        <a:pt x="46" y="76"/>
                      </a:lnTo>
                      <a:lnTo>
                        <a:pt x="32" y="72"/>
                      </a:lnTo>
                      <a:lnTo>
                        <a:pt x="23" y="68"/>
                      </a:lnTo>
                      <a:lnTo>
                        <a:pt x="13" y="64"/>
                      </a:lnTo>
                      <a:lnTo>
                        <a:pt x="6" y="61"/>
                      </a:lnTo>
                      <a:lnTo>
                        <a:pt x="0" y="59"/>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1" name="Freeform 115"/>
                <p:cNvSpPr>
                  <a:spLocks/>
                </p:cNvSpPr>
                <p:nvPr/>
              </p:nvSpPr>
              <p:spPr bwMode="auto">
                <a:xfrm>
                  <a:off x="3176" y="2952"/>
                  <a:ext cx="86" cy="38"/>
                </a:xfrm>
                <a:custGeom>
                  <a:avLst/>
                  <a:gdLst>
                    <a:gd name="T0" fmla="*/ 0 w 174"/>
                    <a:gd name="T1" fmla="*/ 1 h 76"/>
                    <a:gd name="T2" fmla="*/ 0 w 174"/>
                    <a:gd name="T3" fmla="*/ 1 h 76"/>
                    <a:gd name="T4" fmla="*/ 0 w 174"/>
                    <a:gd name="T5" fmla="*/ 1 h 76"/>
                    <a:gd name="T6" fmla="*/ 0 w 174"/>
                    <a:gd name="T7" fmla="*/ 1 h 76"/>
                    <a:gd name="T8" fmla="*/ 0 w 174"/>
                    <a:gd name="T9" fmla="*/ 1 h 76"/>
                    <a:gd name="T10" fmla="*/ 0 w 174"/>
                    <a:gd name="T11" fmla="*/ 1 h 76"/>
                    <a:gd name="T12" fmla="*/ 0 w 174"/>
                    <a:gd name="T13" fmla="*/ 1 h 76"/>
                    <a:gd name="T14" fmla="*/ 0 w 174"/>
                    <a:gd name="T15" fmla="*/ 1 h 76"/>
                    <a:gd name="T16" fmla="*/ 0 w 174"/>
                    <a:gd name="T17" fmla="*/ 1 h 76"/>
                    <a:gd name="T18" fmla="*/ 0 w 174"/>
                    <a:gd name="T19" fmla="*/ 1 h 76"/>
                    <a:gd name="T20" fmla="*/ 0 w 174"/>
                    <a:gd name="T21" fmla="*/ 1 h 76"/>
                    <a:gd name="T22" fmla="*/ 0 w 174"/>
                    <a:gd name="T23" fmla="*/ 1 h 76"/>
                    <a:gd name="T24" fmla="*/ 0 w 174"/>
                    <a:gd name="T25" fmla="*/ 1 h 76"/>
                    <a:gd name="T26" fmla="*/ 0 w 174"/>
                    <a:gd name="T27" fmla="*/ 1 h 76"/>
                    <a:gd name="T28" fmla="*/ 0 w 174"/>
                    <a:gd name="T29" fmla="*/ 1 h 76"/>
                    <a:gd name="T30" fmla="*/ 0 w 174"/>
                    <a:gd name="T31" fmla="*/ 1 h 76"/>
                    <a:gd name="T32" fmla="*/ 0 w 174"/>
                    <a:gd name="T33" fmla="*/ 0 h 76"/>
                    <a:gd name="T34" fmla="*/ 0 w 174"/>
                    <a:gd name="T35" fmla="*/ 0 h 76"/>
                    <a:gd name="T36" fmla="*/ 0 w 174"/>
                    <a:gd name="T37" fmla="*/ 1 h 76"/>
                    <a:gd name="T38" fmla="*/ 0 w 174"/>
                    <a:gd name="T39" fmla="*/ 1 h 76"/>
                    <a:gd name="T40" fmla="*/ 0 w 174"/>
                    <a:gd name="T41" fmla="*/ 1 h 76"/>
                    <a:gd name="T42" fmla="*/ 0 w 174"/>
                    <a:gd name="T43" fmla="*/ 1 h 76"/>
                    <a:gd name="T44" fmla="*/ 0 w 174"/>
                    <a:gd name="T45" fmla="*/ 1 h 76"/>
                    <a:gd name="T46" fmla="*/ 0 w 174"/>
                    <a:gd name="T47" fmla="*/ 1 h 76"/>
                    <a:gd name="T48" fmla="*/ 0 w 174"/>
                    <a:gd name="T49" fmla="*/ 1 h 76"/>
                    <a:gd name="T50" fmla="*/ 0 w 174"/>
                    <a:gd name="T51" fmla="*/ 1 h 76"/>
                    <a:gd name="T52" fmla="*/ 0 w 174"/>
                    <a:gd name="T53" fmla="*/ 1 h 76"/>
                    <a:gd name="T54" fmla="*/ 0 w 174"/>
                    <a:gd name="T55" fmla="*/ 1 h 76"/>
                    <a:gd name="T56" fmla="*/ 0 w 174"/>
                    <a:gd name="T57" fmla="*/ 1 h 76"/>
                    <a:gd name="T58" fmla="*/ 0 w 174"/>
                    <a:gd name="T59" fmla="*/ 1 h 76"/>
                    <a:gd name="T60" fmla="*/ 0 w 174"/>
                    <a:gd name="T61" fmla="*/ 1 h 76"/>
                    <a:gd name="T62" fmla="*/ 0 w 174"/>
                    <a:gd name="T63" fmla="*/ 1 h 76"/>
                    <a:gd name="T64" fmla="*/ 0 w 174"/>
                    <a:gd name="T65" fmla="*/ 1 h 76"/>
                    <a:gd name="T66" fmla="*/ 0 w 174"/>
                    <a:gd name="T67" fmla="*/ 1 h 76"/>
                    <a:gd name="T68" fmla="*/ 0 w 174"/>
                    <a:gd name="T69" fmla="*/ 1 h 76"/>
                    <a:gd name="T70" fmla="*/ 0 w 174"/>
                    <a:gd name="T71" fmla="*/ 1 h 76"/>
                    <a:gd name="T72" fmla="*/ 0 w 174"/>
                    <a:gd name="T73" fmla="*/ 1 h 76"/>
                    <a:gd name="T74" fmla="*/ 0 w 174"/>
                    <a:gd name="T75" fmla="*/ 1 h 76"/>
                    <a:gd name="T76" fmla="*/ 0 w 174"/>
                    <a:gd name="T77" fmla="*/ 1 h 76"/>
                    <a:gd name="T78" fmla="*/ 0 w 174"/>
                    <a:gd name="T79" fmla="*/ 1 h 76"/>
                    <a:gd name="T80" fmla="*/ 0 w 174"/>
                    <a:gd name="T81" fmla="*/ 1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4"/>
                    <a:gd name="T124" fmla="*/ 0 h 76"/>
                    <a:gd name="T125" fmla="*/ 174 w 174"/>
                    <a:gd name="T126" fmla="*/ 76 h 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4" h="76">
                      <a:moveTo>
                        <a:pt x="19" y="67"/>
                      </a:moveTo>
                      <a:lnTo>
                        <a:pt x="6" y="57"/>
                      </a:lnTo>
                      <a:lnTo>
                        <a:pt x="2" y="46"/>
                      </a:lnTo>
                      <a:lnTo>
                        <a:pt x="0" y="31"/>
                      </a:lnTo>
                      <a:lnTo>
                        <a:pt x="6" y="17"/>
                      </a:lnTo>
                      <a:lnTo>
                        <a:pt x="8" y="6"/>
                      </a:lnTo>
                      <a:lnTo>
                        <a:pt x="18" y="2"/>
                      </a:lnTo>
                      <a:lnTo>
                        <a:pt x="21" y="2"/>
                      </a:lnTo>
                      <a:lnTo>
                        <a:pt x="27" y="8"/>
                      </a:lnTo>
                      <a:lnTo>
                        <a:pt x="31" y="13"/>
                      </a:lnTo>
                      <a:lnTo>
                        <a:pt x="37" y="23"/>
                      </a:lnTo>
                      <a:lnTo>
                        <a:pt x="52" y="31"/>
                      </a:lnTo>
                      <a:lnTo>
                        <a:pt x="63" y="17"/>
                      </a:lnTo>
                      <a:lnTo>
                        <a:pt x="77" y="10"/>
                      </a:lnTo>
                      <a:lnTo>
                        <a:pt x="88" y="4"/>
                      </a:lnTo>
                      <a:lnTo>
                        <a:pt x="101" y="2"/>
                      </a:lnTo>
                      <a:lnTo>
                        <a:pt x="115" y="0"/>
                      </a:lnTo>
                      <a:lnTo>
                        <a:pt x="128" y="0"/>
                      </a:lnTo>
                      <a:lnTo>
                        <a:pt x="137" y="2"/>
                      </a:lnTo>
                      <a:lnTo>
                        <a:pt x="151" y="8"/>
                      </a:lnTo>
                      <a:lnTo>
                        <a:pt x="158" y="10"/>
                      </a:lnTo>
                      <a:lnTo>
                        <a:pt x="166" y="15"/>
                      </a:lnTo>
                      <a:lnTo>
                        <a:pt x="170" y="19"/>
                      </a:lnTo>
                      <a:lnTo>
                        <a:pt x="174" y="23"/>
                      </a:lnTo>
                      <a:lnTo>
                        <a:pt x="174" y="27"/>
                      </a:lnTo>
                      <a:lnTo>
                        <a:pt x="174" y="31"/>
                      </a:lnTo>
                      <a:lnTo>
                        <a:pt x="166" y="34"/>
                      </a:lnTo>
                      <a:lnTo>
                        <a:pt x="158" y="38"/>
                      </a:lnTo>
                      <a:lnTo>
                        <a:pt x="143" y="38"/>
                      </a:lnTo>
                      <a:lnTo>
                        <a:pt x="130" y="40"/>
                      </a:lnTo>
                      <a:lnTo>
                        <a:pt x="115" y="42"/>
                      </a:lnTo>
                      <a:lnTo>
                        <a:pt x="101" y="46"/>
                      </a:lnTo>
                      <a:lnTo>
                        <a:pt x="88" y="48"/>
                      </a:lnTo>
                      <a:lnTo>
                        <a:pt x="78" y="53"/>
                      </a:lnTo>
                      <a:lnTo>
                        <a:pt x="65" y="61"/>
                      </a:lnTo>
                      <a:lnTo>
                        <a:pt x="57" y="74"/>
                      </a:lnTo>
                      <a:lnTo>
                        <a:pt x="46" y="74"/>
                      </a:lnTo>
                      <a:lnTo>
                        <a:pt x="35" y="76"/>
                      </a:lnTo>
                      <a:lnTo>
                        <a:pt x="25" y="74"/>
                      </a:lnTo>
                      <a:lnTo>
                        <a:pt x="19"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2" name="Freeform 116"/>
                <p:cNvSpPr>
                  <a:spLocks/>
                </p:cNvSpPr>
                <p:nvPr/>
              </p:nvSpPr>
              <p:spPr bwMode="auto">
                <a:xfrm>
                  <a:off x="3188" y="2933"/>
                  <a:ext cx="63" cy="29"/>
                </a:xfrm>
                <a:custGeom>
                  <a:avLst/>
                  <a:gdLst>
                    <a:gd name="T0" fmla="*/ 1 w 126"/>
                    <a:gd name="T1" fmla="*/ 1 h 57"/>
                    <a:gd name="T2" fmla="*/ 1 w 126"/>
                    <a:gd name="T3" fmla="*/ 1 h 57"/>
                    <a:gd name="T4" fmla="*/ 1 w 126"/>
                    <a:gd name="T5" fmla="*/ 1 h 57"/>
                    <a:gd name="T6" fmla="*/ 1 w 126"/>
                    <a:gd name="T7" fmla="*/ 1 h 57"/>
                    <a:gd name="T8" fmla="*/ 1 w 126"/>
                    <a:gd name="T9" fmla="*/ 1 h 57"/>
                    <a:gd name="T10" fmla="*/ 1 w 126"/>
                    <a:gd name="T11" fmla="*/ 1 h 57"/>
                    <a:gd name="T12" fmla="*/ 1 w 126"/>
                    <a:gd name="T13" fmla="*/ 1 h 57"/>
                    <a:gd name="T14" fmla="*/ 1 w 126"/>
                    <a:gd name="T15" fmla="*/ 1 h 57"/>
                    <a:gd name="T16" fmla="*/ 1 w 126"/>
                    <a:gd name="T17" fmla="*/ 0 h 57"/>
                    <a:gd name="T18" fmla="*/ 1 w 126"/>
                    <a:gd name="T19" fmla="*/ 1 h 57"/>
                    <a:gd name="T20" fmla="*/ 1 w 126"/>
                    <a:gd name="T21" fmla="*/ 1 h 57"/>
                    <a:gd name="T22" fmla="*/ 1 w 126"/>
                    <a:gd name="T23" fmla="*/ 1 h 57"/>
                    <a:gd name="T24" fmla="*/ 1 w 126"/>
                    <a:gd name="T25" fmla="*/ 1 h 57"/>
                    <a:gd name="T26" fmla="*/ 1 w 126"/>
                    <a:gd name="T27" fmla="*/ 1 h 57"/>
                    <a:gd name="T28" fmla="*/ 1 w 126"/>
                    <a:gd name="T29" fmla="*/ 1 h 57"/>
                    <a:gd name="T30" fmla="*/ 1 w 126"/>
                    <a:gd name="T31" fmla="*/ 1 h 57"/>
                    <a:gd name="T32" fmla="*/ 1 w 126"/>
                    <a:gd name="T33" fmla="*/ 1 h 57"/>
                    <a:gd name="T34" fmla="*/ 1 w 126"/>
                    <a:gd name="T35" fmla="*/ 1 h 57"/>
                    <a:gd name="T36" fmla="*/ 1 w 126"/>
                    <a:gd name="T37" fmla="*/ 1 h 57"/>
                    <a:gd name="T38" fmla="*/ 1 w 126"/>
                    <a:gd name="T39" fmla="*/ 1 h 57"/>
                    <a:gd name="T40" fmla="*/ 1 w 126"/>
                    <a:gd name="T41" fmla="*/ 1 h 57"/>
                    <a:gd name="T42" fmla="*/ 1 w 126"/>
                    <a:gd name="T43" fmla="*/ 1 h 57"/>
                    <a:gd name="T44" fmla="*/ 1 w 126"/>
                    <a:gd name="T45" fmla="*/ 1 h 57"/>
                    <a:gd name="T46" fmla="*/ 0 w 126"/>
                    <a:gd name="T47" fmla="*/ 1 h 57"/>
                    <a:gd name="T48" fmla="*/ 1 w 126"/>
                    <a:gd name="T49" fmla="*/ 1 h 57"/>
                    <a:gd name="T50" fmla="*/ 1 w 126"/>
                    <a:gd name="T51" fmla="*/ 1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57"/>
                    <a:gd name="T80" fmla="*/ 126 w 126"/>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57">
                      <a:moveTo>
                        <a:pt x="10" y="31"/>
                      </a:moveTo>
                      <a:lnTo>
                        <a:pt x="21" y="23"/>
                      </a:lnTo>
                      <a:lnTo>
                        <a:pt x="32" y="17"/>
                      </a:lnTo>
                      <a:lnTo>
                        <a:pt x="46" y="13"/>
                      </a:lnTo>
                      <a:lnTo>
                        <a:pt x="57" y="10"/>
                      </a:lnTo>
                      <a:lnTo>
                        <a:pt x="69" y="6"/>
                      </a:lnTo>
                      <a:lnTo>
                        <a:pt x="82" y="4"/>
                      </a:lnTo>
                      <a:lnTo>
                        <a:pt x="93" y="2"/>
                      </a:lnTo>
                      <a:lnTo>
                        <a:pt x="110" y="0"/>
                      </a:lnTo>
                      <a:lnTo>
                        <a:pt x="120" y="2"/>
                      </a:lnTo>
                      <a:lnTo>
                        <a:pt x="126" y="12"/>
                      </a:lnTo>
                      <a:lnTo>
                        <a:pt x="124" y="23"/>
                      </a:lnTo>
                      <a:lnTo>
                        <a:pt x="114" y="29"/>
                      </a:lnTo>
                      <a:lnTo>
                        <a:pt x="99" y="31"/>
                      </a:lnTo>
                      <a:lnTo>
                        <a:pt x="88" y="32"/>
                      </a:lnTo>
                      <a:lnTo>
                        <a:pt x="76" y="34"/>
                      </a:lnTo>
                      <a:lnTo>
                        <a:pt x="67" y="38"/>
                      </a:lnTo>
                      <a:lnTo>
                        <a:pt x="55" y="40"/>
                      </a:lnTo>
                      <a:lnTo>
                        <a:pt x="46" y="46"/>
                      </a:lnTo>
                      <a:lnTo>
                        <a:pt x="32" y="50"/>
                      </a:lnTo>
                      <a:lnTo>
                        <a:pt x="23" y="57"/>
                      </a:lnTo>
                      <a:lnTo>
                        <a:pt x="10" y="57"/>
                      </a:lnTo>
                      <a:lnTo>
                        <a:pt x="2" y="50"/>
                      </a:lnTo>
                      <a:lnTo>
                        <a:pt x="0" y="38"/>
                      </a:lnTo>
                      <a:lnTo>
                        <a:pt x="1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3" name="Freeform 117"/>
                <p:cNvSpPr>
                  <a:spLocks/>
                </p:cNvSpPr>
                <p:nvPr/>
              </p:nvSpPr>
              <p:spPr bwMode="auto">
                <a:xfrm>
                  <a:off x="3198" y="2916"/>
                  <a:ext cx="45" cy="22"/>
                </a:xfrm>
                <a:custGeom>
                  <a:avLst/>
                  <a:gdLst>
                    <a:gd name="T0" fmla="*/ 0 w 91"/>
                    <a:gd name="T1" fmla="*/ 1 h 44"/>
                    <a:gd name="T2" fmla="*/ 0 w 91"/>
                    <a:gd name="T3" fmla="*/ 1 h 44"/>
                    <a:gd name="T4" fmla="*/ 0 w 91"/>
                    <a:gd name="T5" fmla="*/ 1 h 44"/>
                    <a:gd name="T6" fmla="*/ 0 w 91"/>
                    <a:gd name="T7" fmla="*/ 1 h 44"/>
                    <a:gd name="T8" fmla="*/ 0 w 91"/>
                    <a:gd name="T9" fmla="*/ 1 h 44"/>
                    <a:gd name="T10" fmla="*/ 0 w 91"/>
                    <a:gd name="T11" fmla="*/ 1 h 44"/>
                    <a:gd name="T12" fmla="*/ 0 w 91"/>
                    <a:gd name="T13" fmla="*/ 0 h 44"/>
                    <a:gd name="T14" fmla="*/ 0 w 91"/>
                    <a:gd name="T15" fmla="*/ 0 h 44"/>
                    <a:gd name="T16" fmla="*/ 0 w 91"/>
                    <a:gd name="T17" fmla="*/ 0 h 44"/>
                    <a:gd name="T18" fmla="*/ 0 w 91"/>
                    <a:gd name="T19" fmla="*/ 1 h 44"/>
                    <a:gd name="T20" fmla="*/ 0 w 91"/>
                    <a:gd name="T21" fmla="*/ 1 h 44"/>
                    <a:gd name="T22" fmla="*/ 0 w 91"/>
                    <a:gd name="T23" fmla="*/ 1 h 44"/>
                    <a:gd name="T24" fmla="*/ 0 w 91"/>
                    <a:gd name="T25" fmla="*/ 1 h 44"/>
                    <a:gd name="T26" fmla="*/ 0 w 91"/>
                    <a:gd name="T27" fmla="*/ 1 h 44"/>
                    <a:gd name="T28" fmla="*/ 0 w 91"/>
                    <a:gd name="T29" fmla="*/ 1 h 44"/>
                    <a:gd name="T30" fmla="*/ 0 w 91"/>
                    <a:gd name="T31" fmla="*/ 1 h 44"/>
                    <a:gd name="T32" fmla="*/ 0 w 91"/>
                    <a:gd name="T33" fmla="*/ 1 h 44"/>
                    <a:gd name="T34" fmla="*/ 0 w 91"/>
                    <a:gd name="T35" fmla="*/ 1 h 44"/>
                    <a:gd name="T36" fmla="*/ 0 w 91"/>
                    <a:gd name="T37" fmla="*/ 1 h 44"/>
                    <a:gd name="T38" fmla="*/ 0 w 91"/>
                    <a:gd name="T39" fmla="*/ 1 h 44"/>
                    <a:gd name="T40" fmla="*/ 0 w 91"/>
                    <a:gd name="T41" fmla="*/ 1 h 44"/>
                    <a:gd name="T42" fmla="*/ 0 w 91"/>
                    <a:gd name="T43" fmla="*/ 1 h 44"/>
                    <a:gd name="T44" fmla="*/ 0 w 91"/>
                    <a:gd name="T45" fmla="*/ 1 h 44"/>
                    <a:gd name="T46" fmla="*/ 0 w 91"/>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44"/>
                    <a:gd name="T74" fmla="*/ 91 w 9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44">
                      <a:moveTo>
                        <a:pt x="12" y="15"/>
                      </a:moveTo>
                      <a:lnTo>
                        <a:pt x="19" y="11"/>
                      </a:lnTo>
                      <a:lnTo>
                        <a:pt x="27" y="9"/>
                      </a:lnTo>
                      <a:lnTo>
                        <a:pt x="34" y="8"/>
                      </a:lnTo>
                      <a:lnTo>
                        <a:pt x="42" y="6"/>
                      </a:lnTo>
                      <a:lnTo>
                        <a:pt x="50" y="2"/>
                      </a:lnTo>
                      <a:lnTo>
                        <a:pt x="57" y="0"/>
                      </a:lnTo>
                      <a:lnTo>
                        <a:pt x="67" y="0"/>
                      </a:lnTo>
                      <a:lnTo>
                        <a:pt x="78" y="0"/>
                      </a:lnTo>
                      <a:lnTo>
                        <a:pt x="86" y="6"/>
                      </a:lnTo>
                      <a:lnTo>
                        <a:pt x="91" y="15"/>
                      </a:lnTo>
                      <a:lnTo>
                        <a:pt x="86" y="25"/>
                      </a:lnTo>
                      <a:lnTo>
                        <a:pt x="78" y="30"/>
                      </a:lnTo>
                      <a:lnTo>
                        <a:pt x="69" y="30"/>
                      </a:lnTo>
                      <a:lnTo>
                        <a:pt x="61" y="30"/>
                      </a:lnTo>
                      <a:lnTo>
                        <a:pt x="53" y="32"/>
                      </a:lnTo>
                      <a:lnTo>
                        <a:pt x="48" y="34"/>
                      </a:lnTo>
                      <a:lnTo>
                        <a:pt x="34" y="38"/>
                      </a:lnTo>
                      <a:lnTo>
                        <a:pt x="21" y="44"/>
                      </a:lnTo>
                      <a:lnTo>
                        <a:pt x="6" y="42"/>
                      </a:lnTo>
                      <a:lnTo>
                        <a:pt x="0" y="32"/>
                      </a:lnTo>
                      <a:lnTo>
                        <a:pt x="0" y="21"/>
                      </a:ln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4" name="Freeform 118"/>
                <p:cNvSpPr>
                  <a:spLocks/>
                </p:cNvSpPr>
                <p:nvPr/>
              </p:nvSpPr>
              <p:spPr bwMode="auto">
                <a:xfrm>
                  <a:off x="3077" y="2960"/>
                  <a:ext cx="72" cy="24"/>
                </a:xfrm>
                <a:custGeom>
                  <a:avLst/>
                  <a:gdLst>
                    <a:gd name="T0" fmla="*/ 1 w 144"/>
                    <a:gd name="T1" fmla="*/ 0 h 50"/>
                    <a:gd name="T2" fmla="*/ 1 w 144"/>
                    <a:gd name="T3" fmla="*/ 0 h 50"/>
                    <a:gd name="T4" fmla="*/ 1 w 144"/>
                    <a:gd name="T5" fmla="*/ 0 h 50"/>
                    <a:gd name="T6" fmla="*/ 1 w 144"/>
                    <a:gd name="T7" fmla="*/ 0 h 50"/>
                    <a:gd name="T8" fmla="*/ 1 w 144"/>
                    <a:gd name="T9" fmla="*/ 0 h 50"/>
                    <a:gd name="T10" fmla="*/ 1 w 144"/>
                    <a:gd name="T11" fmla="*/ 0 h 50"/>
                    <a:gd name="T12" fmla="*/ 1 w 144"/>
                    <a:gd name="T13" fmla="*/ 0 h 50"/>
                    <a:gd name="T14" fmla="*/ 1 w 144"/>
                    <a:gd name="T15" fmla="*/ 0 h 50"/>
                    <a:gd name="T16" fmla="*/ 1 w 144"/>
                    <a:gd name="T17" fmla="*/ 0 h 50"/>
                    <a:gd name="T18" fmla="*/ 1 w 144"/>
                    <a:gd name="T19" fmla="*/ 0 h 50"/>
                    <a:gd name="T20" fmla="*/ 1 w 144"/>
                    <a:gd name="T21" fmla="*/ 0 h 50"/>
                    <a:gd name="T22" fmla="*/ 1 w 144"/>
                    <a:gd name="T23" fmla="*/ 0 h 50"/>
                    <a:gd name="T24" fmla="*/ 1 w 144"/>
                    <a:gd name="T25" fmla="*/ 0 h 50"/>
                    <a:gd name="T26" fmla="*/ 1 w 144"/>
                    <a:gd name="T27" fmla="*/ 0 h 50"/>
                    <a:gd name="T28" fmla="*/ 1 w 144"/>
                    <a:gd name="T29" fmla="*/ 0 h 50"/>
                    <a:gd name="T30" fmla="*/ 1 w 144"/>
                    <a:gd name="T31" fmla="*/ 0 h 50"/>
                    <a:gd name="T32" fmla="*/ 1 w 144"/>
                    <a:gd name="T33" fmla="*/ 0 h 50"/>
                    <a:gd name="T34" fmla="*/ 1 w 144"/>
                    <a:gd name="T35" fmla="*/ 0 h 50"/>
                    <a:gd name="T36" fmla="*/ 1 w 144"/>
                    <a:gd name="T37" fmla="*/ 0 h 50"/>
                    <a:gd name="T38" fmla="*/ 1 w 144"/>
                    <a:gd name="T39" fmla="*/ 0 h 50"/>
                    <a:gd name="T40" fmla="*/ 1 w 144"/>
                    <a:gd name="T41" fmla="*/ 0 h 50"/>
                    <a:gd name="T42" fmla="*/ 1 w 144"/>
                    <a:gd name="T43" fmla="*/ 0 h 50"/>
                    <a:gd name="T44" fmla="*/ 1 w 144"/>
                    <a:gd name="T45" fmla="*/ 0 h 50"/>
                    <a:gd name="T46" fmla="*/ 1 w 144"/>
                    <a:gd name="T47" fmla="*/ 0 h 50"/>
                    <a:gd name="T48" fmla="*/ 1 w 144"/>
                    <a:gd name="T49" fmla="*/ 0 h 50"/>
                    <a:gd name="T50" fmla="*/ 1 w 144"/>
                    <a:gd name="T51" fmla="*/ 0 h 50"/>
                    <a:gd name="T52" fmla="*/ 0 w 144"/>
                    <a:gd name="T53" fmla="*/ 0 h 50"/>
                    <a:gd name="T54" fmla="*/ 0 w 144"/>
                    <a:gd name="T55" fmla="*/ 0 h 50"/>
                    <a:gd name="T56" fmla="*/ 1 w 144"/>
                    <a:gd name="T57" fmla="*/ 0 h 50"/>
                    <a:gd name="T58" fmla="*/ 1 w 144"/>
                    <a:gd name="T59" fmla="*/ 0 h 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4"/>
                    <a:gd name="T91" fmla="*/ 0 h 50"/>
                    <a:gd name="T92" fmla="*/ 144 w 144"/>
                    <a:gd name="T93" fmla="*/ 50 h 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4" h="50">
                      <a:moveTo>
                        <a:pt x="9" y="21"/>
                      </a:moveTo>
                      <a:lnTo>
                        <a:pt x="24" y="14"/>
                      </a:lnTo>
                      <a:lnTo>
                        <a:pt x="40" y="8"/>
                      </a:lnTo>
                      <a:lnTo>
                        <a:pt x="53" y="6"/>
                      </a:lnTo>
                      <a:lnTo>
                        <a:pt x="68" y="2"/>
                      </a:lnTo>
                      <a:lnTo>
                        <a:pt x="81" y="0"/>
                      </a:lnTo>
                      <a:lnTo>
                        <a:pt x="97" y="0"/>
                      </a:lnTo>
                      <a:lnTo>
                        <a:pt x="104" y="0"/>
                      </a:lnTo>
                      <a:lnTo>
                        <a:pt x="112" y="0"/>
                      </a:lnTo>
                      <a:lnTo>
                        <a:pt x="121" y="0"/>
                      </a:lnTo>
                      <a:lnTo>
                        <a:pt x="131" y="0"/>
                      </a:lnTo>
                      <a:lnTo>
                        <a:pt x="138" y="4"/>
                      </a:lnTo>
                      <a:lnTo>
                        <a:pt x="144" y="16"/>
                      </a:lnTo>
                      <a:lnTo>
                        <a:pt x="138" y="23"/>
                      </a:lnTo>
                      <a:lnTo>
                        <a:pt x="131" y="31"/>
                      </a:lnTo>
                      <a:lnTo>
                        <a:pt x="121" y="31"/>
                      </a:lnTo>
                      <a:lnTo>
                        <a:pt x="114" y="31"/>
                      </a:lnTo>
                      <a:lnTo>
                        <a:pt x="106" y="31"/>
                      </a:lnTo>
                      <a:lnTo>
                        <a:pt x="100" y="31"/>
                      </a:lnTo>
                      <a:lnTo>
                        <a:pt x="87" y="31"/>
                      </a:lnTo>
                      <a:lnTo>
                        <a:pt x="74" y="33"/>
                      </a:lnTo>
                      <a:lnTo>
                        <a:pt x="61" y="33"/>
                      </a:lnTo>
                      <a:lnTo>
                        <a:pt x="49" y="36"/>
                      </a:lnTo>
                      <a:lnTo>
                        <a:pt x="34" y="42"/>
                      </a:lnTo>
                      <a:lnTo>
                        <a:pt x="21" y="50"/>
                      </a:lnTo>
                      <a:lnTo>
                        <a:pt x="7" y="48"/>
                      </a:lnTo>
                      <a:lnTo>
                        <a:pt x="0" y="40"/>
                      </a:lnTo>
                      <a:lnTo>
                        <a:pt x="0" y="29"/>
                      </a:lnTo>
                      <a:lnTo>
                        <a:pt x="9" y="21"/>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5" name="Freeform 119"/>
                <p:cNvSpPr>
                  <a:spLocks/>
                </p:cNvSpPr>
                <p:nvPr/>
              </p:nvSpPr>
              <p:spPr bwMode="auto">
                <a:xfrm>
                  <a:off x="3098" y="2977"/>
                  <a:ext cx="51" cy="21"/>
                </a:xfrm>
                <a:custGeom>
                  <a:avLst/>
                  <a:gdLst>
                    <a:gd name="T0" fmla="*/ 0 w 103"/>
                    <a:gd name="T1" fmla="*/ 1 h 41"/>
                    <a:gd name="T2" fmla="*/ 0 w 103"/>
                    <a:gd name="T3" fmla="*/ 1 h 41"/>
                    <a:gd name="T4" fmla="*/ 0 w 103"/>
                    <a:gd name="T5" fmla="*/ 1 h 41"/>
                    <a:gd name="T6" fmla="*/ 0 w 103"/>
                    <a:gd name="T7" fmla="*/ 1 h 41"/>
                    <a:gd name="T8" fmla="*/ 0 w 103"/>
                    <a:gd name="T9" fmla="*/ 1 h 41"/>
                    <a:gd name="T10" fmla="*/ 0 w 103"/>
                    <a:gd name="T11" fmla="*/ 0 h 41"/>
                    <a:gd name="T12" fmla="*/ 0 w 103"/>
                    <a:gd name="T13" fmla="*/ 0 h 41"/>
                    <a:gd name="T14" fmla="*/ 0 w 103"/>
                    <a:gd name="T15" fmla="*/ 0 h 41"/>
                    <a:gd name="T16" fmla="*/ 0 w 103"/>
                    <a:gd name="T17" fmla="*/ 1 h 41"/>
                    <a:gd name="T18" fmla="*/ 0 w 103"/>
                    <a:gd name="T19" fmla="*/ 1 h 41"/>
                    <a:gd name="T20" fmla="*/ 0 w 103"/>
                    <a:gd name="T21" fmla="*/ 1 h 41"/>
                    <a:gd name="T22" fmla="*/ 0 w 103"/>
                    <a:gd name="T23" fmla="*/ 1 h 41"/>
                    <a:gd name="T24" fmla="*/ 0 w 103"/>
                    <a:gd name="T25" fmla="*/ 1 h 41"/>
                    <a:gd name="T26" fmla="*/ 0 w 103"/>
                    <a:gd name="T27" fmla="*/ 1 h 41"/>
                    <a:gd name="T28" fmla="*/ 0 w 103"/>
                    <a:gd name="T29" fmla="*/ 1 h 41"/>
                    <a:gd name="T30" fmla="*/ 0 w 103"/>
                    <a:gd name="T31" fmla="*/ 1 h 41"/>
                    <a:gd name="T32" fmla="*/ 0 w 103"/>
                    <a:gd name="T33" fmla="*/ 1 h 41"/>
                    <a:gd name="T34" fmla="*/ 0 w 103"/>
                    <a:gd name="T35" fmla="*/ 1 h 41"/>
                    <a:gd name="T36" fmla="*/ 0 w 103"/>
                    <a:gd name="T37" fmla="*/ 1 h 41"/>
                    <a:gd name="T38" fmla="*/ 0 w 103"/>
                    <a:gd name="T39" fmla="*/ 1 h 41"/>
                    <a:gd name="T40" fmla="*/ 0 w 103"/>
                    <a:gd name="T41" fmla="*/ 1 h 41"/>
                    <a:gd name="T42" fmla="*/ 0 w 103"/>
                    <a:gd name="T43" fmla="*/ 1 h 41"/>
                    <a:gd name="T44" fmla="*/ 0 w 103"/>
                    <a:gd name="T45" fmla="*/ 1 h 41"/>
                    <a:gd name="T46" fmla="*/ 0 w 103"/>
                    <a:gd name="T47" fmla="*/ 1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3"/>
                    <a:gd name="T73" fmla="*/ 0 h 41"/>
                    <a:gd name="T74" fmla="*/ 103 w 103"/>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3" h="41">
                      <a:moveTo>
                        <a:pt x="10" y="15"/>
                      </a:moveTo>
                      <a:lnTo>
                        <a:pt x="18" y="9"/>
                      </a:lnTo>
                      <a:lnTo>
                        <a:pt x="29" y="5"/>
                      </a:lnTo>
                      <a:lnTo>
                        <a:pt x="39" y="1"/>
                      </a:lnTo>
                      <a:lnTo>
                        <a:pt x="48" y="1"/>
                      </a:lnTo>
                      <a:lnTo>
                        <a:pt x="58" y="0"/>
                      </a:lnTo>
                      <a:lnTo>
                        <a:pt x="67" y="0"/>
                      </a:lnTo>
                      <a:lnTo>
                        <a:pt x="77" y="0"/>
                      </a:lnTo>
                      <a:lnTo>
                        <a:pt x="90" y="1"/>
                      </a:lnTo>
                      <a:lnTo>
                        <a:pt x="99" y="5"/>
                      </a:lnTo>
                      <a:lnTo>
                        <a:pt x="103" y="17"/>
                      </a:lnTo>
                      <a:lnTo>
                        <a:pt x="97" y="24"/>
                      </a:lnTo>
                      <a:lnTo>
                        <a:pt x="88" y="32"/>
                      </a:lnTo>
                      <a:lnTo>
                        <a:pt x="77" y="30"/>
                      </a:lnTo>
                      <a:lnTo>
                        <a:pt x="67" y="30"/>
                      </a:lnTo>
                      <a:lnTo>
                        <a:pt x="61" y="30"/>
                      </a:lnTo>
                      <a:lnTo>
                        <a:pt x="54" y="32"/>
                      </a:lnTo>
                      <a:lnTo>
                        <a:pt x="39" y="34"/>
                      </a:lnTo>
                      <a:lnTo>
                        <a:pt x="23" y="41"/>
                      </a:lnTo>
                      <a:lnTo>
                        <a:pt x="10" y="40"/>
                      </a:lnTo>
                      <a:lnTo>
                        <a:pt x="2" y="34"/>
                      </a:lnTo>
                      <a:lnTo>
                        <a:pt x="0" y="22"/>
                      </a:lnTo>
                      <a:lnTo>
                        <a:pt x="10" y="15"/>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6" name="Freeform 120"/>
                <p:cNvSpPr>
                  <a:spLocks/>
                </p:cNvSpPr>
                <p:nvPr/>
              </p:nvSpPr>
              <p:spPr bwMode="auto">
                <a:xfrm>
                  <a:off x="3105" y="2996"/>
                  <a:ext cx="41" cy="21"/>
                </a:xfrm>
                <a:custGeom>
                  <a:avLst/>
                  <a:gdLst>
                    <a:gd name="T0" fmla="*/ 1 w 81"/>
                    <a:gd name="T1" fmla="*/ 0 h 41"/>
                    <a:gd name="T2" fmla="*/ 1 w 81"/>
                    <a:gd name="T3" fmla="*/ 1 h 41"/>
                    <a:gd name="T4" fmla="*/ 1 w 81"/>
                    <a:gd name="T5" fmla="*/ 1 h 41"/>
                    <a:gd name="T6" fmla="*/ 1 w 81"/>
                    <a:gd name="T7" fmla="*/ 1 h 41"/>
                    <a:gd name="T8" fmla="*/ 1 w 81"/>
                    <a:gd name="T9" fmla="*/ 1 h 41"/>
                    <a:gd name="T10" fmla="*/ 1 w 81"/>
                    <a:gd name="T11" fmla="*/ 1 h 41"/>
                    <a:gd name="T12" fmla="*/ 1 w 81"/>
                    <a:gd name="T13" fmla="*/ 1 h 41"/>
                    <a:gd name="T14" fmla="*/ 1 w 81"/>
                    <a:gd name="T15" fmla="*/ 1 h 41"/>
                    <a:gd name="T16" fmla="*/ 1 w 81"/>
                    <a:gd name="T17" fmla="*/ 1 h 41"/>
                    <a:gd name="T18" fmla="*/ 1 w 81"/>
                    <a:gd name="T19" fmla="*/ 1 h 41"/>
                    <a:gd name="T20" fmla="*/ 1 w 81"/>
                    <a:gd name="T21" fmla="*/ 1 h 41"/>
                    <a:gd name="T22" fmla="*/ 1 w 81"/>
                    <a:gd name="T23" fmla="*/ 1 h 41"/>
                    <a:gd name="T24" fmla="*/ 1 w 81"/>
                    <a:gd name="T25" fmla="*/ 1 h 41"/>
                    <a:gd name="T26" fmla="*/ 0 w 81"/>
                    <a:gd name="T27" fmla="*/ 1 h 41"/>
                    <a:gd name="T28" fmla="*/ 1 w 81"/>
                    <a:gd name="T29" fmla="*/ 1 h 41"/>
                    <a:gd name="T30" fmla="*/ 1 w 81"/>
                    <a:gd name="T31" fmla="*/ 1 h 41"/>
                    <a:gd name="T32" fmla="*/ 1 w 81"/>
                    <a:gd name="T33" fmla="*/ 1 h 41"/>
                    <a:gd name="T34" fmla="*/ 1 w 81"/>
                    <a:gd name="T35" fmla="*/ 1 h 41"/>
                    <a:gd name="T36" fmla="*/ 1 w 81"/>
                    <a:gd name="T37" fmla="*/ 0 h 41"/>
                    <a:gd name="T38" fmla="*/ 1 w 81"/>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41"/>
                    <a:gd name="T62" fmla="*/ 81 w 81"/>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41">
                      <a:moveTo>
                        <a:pt x="59" y="0"/>
                      </a:moveTo>
                      <a:lnTo>
                        <a:pt x="81" y="2"/>
                      </a:lnTo>
                      <a:lnTo>
                        <a:pt x="81" y="24"/>
                      </a:lnTo>
                      <a:lnTo>
                        <a:pt x="74" y="28"/>
                      </a:lnTo>
                      <a:lnTo>
                        <a:pt x="61" y="32"/>
                      </a:lnTo>
                      <a:lnTo>
                        <a:pt x="51" y="34"/>
                      </a:lnTo>
                      <a:lnTo>
                        <a:pt x="45" y="38"/>
                      </a:lnTo>
                      <a:lnTo>
                        <a:pt x="36" y="38"/>
                      </a:lnTo>
                      <a:lnTo>
                        <a:pt x="28" y="41"/>
                      </a:lnTo>
                      <a:lnTo>
                        <a:pt x="19" y="41"/>
                      </a:lnTo>
                      <a:lnTo>
                        <a:pt x="11" y="41"/>
                      </a:lnTo>
                      <a:lnTo>
                        <a:pt x="5" y="40"/>
                      </a:lnTo>
                      <a:lnTo>
                        <a:pt x="2" y="40"/>
                      </a:lnTo>
                      <a:lnTo>
                        <a:pt x="0" y="32"/>
                      </a:lnTo>
                      <a:lnTo>
                        <a:pt x="11" y="22"/>
                      </a:lnTo>
                      <a:lnTo>
                        <a:pt x="21" y="13"/>
                      </a:lnTo>
                      <a:lnTo>
                        <a:pt x="32" y="9"/>
                      </a:lnTo>
                      <a:lnTo>
                        <a:pt x="45" y="3"/>
                      </a:lnTo>
                      <a:lnTo>
                        <a:pt x="59"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7" name="Freeform 121"/>
                <p:cNvSpPr>
                  <a:spLocks/>
                </p:cNvSpPr>
                <p:nvPr/>
              </p:nvSpPr>
              <p:spPr bwMode="auto">
                <a:xfrm>
                  <a:off x="3579" y="3054"/>
                  <a:ext cx="37" cy="35"/>
                </a:xfrm>
                <a:custGeom>
                  <a:avLst/>
                  <a:gdLst>
                    <a:gd name="T0" fmla="*/ 0 w 74"/>
                    <a:gd name="T1" fmla="*/ 1 h 70"/>
                    <a:gd name="T2" fmla="*/ 0 w 74"/>
                    <a:gd name="T3" fmla="*/ 1 h 70"/>
                    <a:gd name="T4" fmla="*/ 1 w 74"/>
                    <a:gd name="T5" fmla="*/ 1 h 70"/>
                    <a:gd name="T6" fmla="*/ 1 w 74"/>
                    <a:gd name="T7" fmla="*/ 1 h 70"/>
                    <a:gd name="T8" fmla="*/ 1 w 74"/>
                    <a:gd name="T9" fmla="*/ 1 h 70"/>
                    <a:gd name="T10" fmla="*/ 1 w 74"/>
                    <a:gd name="T11" fmla="*/ 1 h 70"/>
                    <a:gd name="T12" fmla="*/ 1 w 74"/>
                    <a:gd name="T13" fmla="*/ 0 h 70"/>
                    <a:gd name="T14" fmla="*/ 1 w 74"/>
                    <a:gd name="T15" fmla="*/ 1 h 70"/>
                    <a:gd name="T16" fmla="*/ 1 w 74"/>
                    <a:gd name="T17" fmla="*/ 1 h 70"/>
                    <a:gd name="T18" fmla="*/ 1 w 74"/>
                    <a:gd name="T19" fmla="*/ 1 h 70"/>
                    <a:gd name="T20" fmla="*/ 1 w 74"/>
                    <a:gd name="T21" fmla="*/ 1 h 70"/>
                    <a:gd name="T22" fmla="*/ 1 w 74"/>
                    <a:gd name="T23" fmla="*/ 1 h 70"/>
                    <a:gd name="T24" fmla="*/ 1 w 74"/>
                    <a:gd name="T25" fmla="*/ 1 h 70"/>
                    <a:gd name="T26" fmla="*/ 1 w 74"/>
                    <a:gd name="T27" fmla="*/ 1 h 70"/>
                    <a:gd name="T28" fmla="*/ 1 w 74"/>
                    <a:gd name="T29" fmla="*/ 1 h 70"/>
                    <a:gd name="T30" fmla="*/ 1 w 74"/>
                    <a:gd name="T31" fmla="*/ 1 h 70"/>
                    <a:gd name="T32" fmla="*/ 1 w 74"/>
                    <a:gd name="T33" fmla="*/ 1 h 70"/>
                    <a:gd name="T34" fmla="*/ 1 w 74"/>
                    <a:gd name="T35" fmla="*/ 1 h 70"/>
                    <a:gd name="T36" fmla="*/ 1 w 74"/>
                    <a:gd name="T37" fmla="*/ 1 h 70"/>
                    <a:gd name="T38" fmla="*/ 1 w 74"/>
                    <a:gd name="T39" fmla="*/ 1 h 70"/>
                    <a:gd name="T40" fmla="*/ 0 w 74"/>
                    <a:gd name="T41" fmla="*/ 1 h 70"/>
                    <a:gd name="T42" fmla="*/ 0 w 74"/>
                    <a:gd name="T43" fmla="*/ 1 h 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
                    <a:gd name="T67" fmla="*/ 0 h 70"/>
                    <a:gd name="T68" fmla="*/ 74 w 74"/>
                    <a:gd name="T69" fmla="*/ 70 h 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 h="70">
                      <a:moveTo>
                        <a:pt x="0" y="36"/>
                      </a:moveTo>
                      <a:lnTo>
                        <a:pt x="0" y="26"/>
                      </a:lnTo>
                      <a:lnTo>
                        <a:pt x="4" y="19"/>
                      </a:lnTo>
                      <a:lnTo>
                        <a:pt x="5" y="13"/>
                      </a:lnTo>
                      <a:lnTo>
                        <a:pt x="11" y="9"/>
                      </a:lnTo>
                      <a:lnTo>
                        <a:pt x="23" y="1"/>
                      </a:lnTo>
                      <a:lnTo>
                        <a:pt x="36" y="0"/>
                      </a:lnTo>
                      <a:lnTo>
                        <a:pt x="49" y="1"/>
                      </a:lnTo>
                      <a:lnTo>
                        <a:pt x="63" y="9"/>
                      </a:lnTo>
                      <a:lnTo>
                        <a:pt x="64" y="13"/>
                      </a:lnTo>
                      <a:lnTo>
                        <a:pt x="70" y="19"/>
                      </a:lnTo>
                      <a:lnTo>
                        <a:pt x="72" y="26"/>
                      </a:lnTo>
                      <a:lnTo>
                        <a:pt x="74" y="36"/>
                      </a:lnTo>
                      <a:lnTo>
                        <a:pt x="70" y="49"/>
                      </a:lnTo>
                      <a:lnTo>
                        <a:pt x="63" y="60"/>
                      </a:lnTo>
                      <a:lnTo>
                        <a:pt x="49" y="68"/>
                      </a:lnTo>
                      <a:lnTo>
                        <a:pt x="36" y="70"/>
                      </a:lnTo>
                      <a:lnTo>
                        <a:pt x="23" y="68"/>
                      </a:lnTo>
                      <a:lnTo>
                        <a:pt x="11" y="60"/>
                      </a:lnTo>
                      <a:lnTo>
                        <a:pt x="4" y="49"/>
                      </a:lnTo>
                      <a:lnTo>
                        <a:pt x="0" y="3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8" name="Freeform 122"/>
                <p:cNvSpPr>
                  <a:spLocks/>
                </p:cNvSpPr>
                <p:nvPr/>
              </p:nvSpPr>
              <p:spPr bwMode="auto">
                <a:xfrm>
                  <a:off x="3579" y="3044"/>
                  <a:ext cx="313" cy="47"/>
                </a:xfrm>
                <a:custGeom>
                  <a:avLst/>
                  <a:gdLst>
                    <a:gd name="T0" fmla="*/ 1 w 625"/>
                    <a:gd name="T1" fmla="*/ 1 h 93"/>
                    <a:gd name="T2" fmla="*/ 1 w 625"/>
                    <a:gd name="T3" fmla="*/ 1 h 93"/>
                    <a:gd name="T4" fmla="*/ 1 w 625"/>
                    <a:gd name="T5" fmla="*/ 1 h 93"/>
                    <a:gd name="T6" fmla="*/ 1 w 625"/>
                    <a:gd name="T7" fmla="*/ 1 h 93"/>
                    <a:gd name="T8" fmla="*/ 1 w 625"/>
                    <a:gd name="T9" fmla="*/ 1 h 93"/>
                    <a:gd name="T10" fmla="*/ 1 w 625"/>
                    <a:gd name="T11" fmla="*/ 1 h 93"/>
                    <a:gd name="T12" fmla="*/ 1 w 625"/>
                    <a:gd name="T13" fmla="*/ 1 h 93"/>
                    <a:gd name="T14" fmla="*/ 1 w 625"/>
                    <a:gd name="T15" fmla="*/ 1 h 93"/>
                    <a:gd name="T16" fmla="*/ 1 w 625"/>
                    <a:gd name="T17" fmla="*/ 1 h 93"/>
                    <a:gd name="T18" fmla="*/ 1 w 625"/>
                    <a:gd name="T19" fmla="*/ 0 h 93"/>
                    <a:gd name="T20" fmla="*/ 1 w 625"/>
                    <a:gd name="T21" fmla="*/ 0 h 93"/>
                    <a:gd name="T22" fmla="*/ 1 w 625"/>
                    <a:gd name="T23" fmla="*/ 0 h 93"/>
                    <a:gd name="T24" fmla="*/ 1 w 625"/>
                    <a:gd name="T25" fmla="*/ 0 h 93"/>
                    <a:gd name="T26" fmla="*/ 1 w 625"/>
                    <a:gd name="T27" fmla="*/ 0 h 93"/>
                    <a:gd name="T28" fmla="*/ 1 w 625"/>
                    <a:gd name="T29" fmla="*/ 0 h 93"/>
                    <a:gd name="T30" fmla="*/ 1 w 625"/>
                    <a:gd name="T31" fmla="*/ 0 h 93"/>
                    <a:gd name="T32" fmla="*/ 1 w 625"/>
                    <a:gd name="T33" fmla="*/ 1 h 93"/>
                    <a:gd name="T34" fmla="*/ 1 w 625"/>
                    <a:gd name="T35" fmla="*/ 1 h 93"/>
                    <a:gd name="T36" fmla="*/ 1 w 625"/>
                    <a:gd name="T37" fmla="*/ 1 h 93"/>
                    <a:gd name="T38" fmla="*/ 1 w 625"/>
                    <a:gd name="T39" fmla="*/ 1 h 93"/>
                    <a:gd name="T40" fmla="*/ 1 w 625"/>
                    <a:gd name="T41" fmla="*/ 1 h 93"/>
                    <a:gd name="T42" fmla="*/ 1 w 625"/>
                    <a:gd name="T43" fmla="*/ 1 h 93"/>
                    <a:gd name="T44" fmla="*/ 1 w 625"/>
                    <a:gd name="T45" fmla="*/ 1 h 93"/>
                    <a:gd name="T46" fmla="*/ 1 w 625"/>
                    <a:gd name="T47" fmla="*/ 1 h 93"/>
                    <a:gd name="T48" fmla="*/ 1 w 625"/>
                    <a:gd name="T49" fmla="*/ 1 h 93"/>
                    <a:gd name="T50" fmla="*/ 1 w 625"/>
                    <a:gd name="T51" fmla="*/ 1 h 93"/>
                    <a:gd name="T52" fmla="*/ 1 w 625"/>
                    <a:gd name="T53" fmla="*/ 1 h 93"/>
                    <a:gd name="T54" fmla="*/ 1 w 625"/>
                    <a:gd name="T55" fmla="*/ 1 h 93"/>
                    <a:gd name="T56" fmla="*/ 1 w 625"/>
                    <a:gd name="T57" fmla="*/ 1 h 93"/>
                    <a:gd name="T58" fmla="*/ 1 w 625"/>
                    <a:gd name="T59" fmla="*/ 1 h 93"/>
                    <a:gd name="T60" fmla="*/ 1 w 625"/>
                    <a:gd name="T61" fmla="*/ 1 h 93"/>
                    <a:gd name="T62" fmla="*/ 1 w 625"/>
                    <a:gd name="T63" fmla="*/ 1 h 93"/>
                    <a:gd name="T64" fmla="*/ 1 w 625"/>
                    <a:gd name="T65" fmla="*/ 1 h 93"/>
                    <a:gd name="T66" fmla="*/ 1 w 625"/>
                    <a:gd name="T67" fmla="*/ 1 h 93"/>
                    <a:gd name="T68" fmla="*/ 1 w 625"/>
                    <a:gd name="T69" fmla="*/ 1 h 93"/>
                    <a:gd name="T70" fmla="*/ 1 w 625"/>
                    <a:gd name="T71" fmla="*/ 1 h 93"/>
                    <a:gd name="T72" fmla="*/ 1 w 625"/>
                    <a:gd name="T73" fmla="*/ 1 h 93"/>
                    <a:gd name="T74" fmla="*/ 1 w 625"/>
                    <a:gd name="T75" fmla="*/ 1 h 93"/>
                    <a:gd name="T76" fmla="*/ 1 w 625"/>
                    <a:gd name="T77" fmla="*/ 1 h 93"/>
                    <a:gd name="T78" fmla="*/ 1 w 625"/>
                    <a:gd name="T79" fmla="*/ 1 h 93"/>
                    <a:gd name="T80" fmla="*/ 1 w 625"/>
                    <a:gd name="T81" fmla="*/ 1 h 93"/>
                    <a:gd name="T82" fmla="*/ 1 w 625"/>
                    <a:gd name="T83" fmla="*/ 1 h 93"/>
                    <a:gd name="T84" fmla="*/ 1 w 625"/>
                    <a:gd name="T85" fmla="*/ 1 h 93"/>
                    <a:gd name="T86" fmla="*/ 1 w 625"/>
                    <a:gd name="T87" fmla="*/ 1 h 93"/>
                    <a:gd name="T88" fmla="*/ 0 w 625"/>
                    <a:gd name="T89" fmla="*/ 1 h 93"/>
                    <a:gd name="T90" fmla="*/ 1 w 625"/>
                    <a:gd name="T91" fmla="*/ 1 h 93"/>
                    <a:gd name="T92" fmla="*/ 1 w 625"/>
                    <a:gd name="T93" fmla="*/ 1 h 9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25"/>
                    <a:gd name="T142" fmla="*/ 0 h 93"/>
                    <a:gd name="T143" fmla="*/ 625 w 625"/>
                    <a:gd name="T144" fmla="*/ 93 h 9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25" h="93">
                      <a:moveTo>
                        <a:pt x="34" y="19"/>
                      </a:moveTo>
                      <a:lnTo>
                        <a:pt x="45" y="15"/>
                      </a:lnTo>
                      <a:lnTo>
                        <a:pt x="59" y="15"/>
                      </a:lnTo>
                      <a:lnTo>
                        <a:pt x="72" y="13"/>
                      </a:lnTo>
                      <a:lnTo>
                        <a:pt x="89" y="13"/>
                      </a:lnTo>
                      <a:lnTo>
                        <a:pt x="97" y="11"/>
                      </a:lnTo>
                      <a:lnTo>
                        <a:pt x="104" y="11"/>
                      </a:lnTo>
                      <a:lnTo>
                        <a:pt x="114" y="9"/>
                      </a:lnTo>
                      <a:lnTo>
                        <a:pt x="121" y="9"/>
                      </a:lnTo>
                      <a:lnTo>
                        <a:pt x="131" y="7"/>
                      </a:lnTo>
                      <a:lnTo>
                        <a:pt x="141" y="7"/>
                      </a:lnTo>
                      <a:lnTo>
                        <a:pt x="150" y="7"/>
                      </a:lnTo>
                      <a:lnTo>
                        <a:pt x="160" y="7"/>
                      </a:lnTo>
                      <a:lnTo>
                        <a:pt x="167" y="7"/>
                      </a:lnTo>
                      <a:lnTo>
                        <a:pt x="177" y="7"/>
                      </a:lnTo>
                      <a:lnTo>
                        <a:pt x="186" y="5"/>
                      </a:lnTo>
                      <a:lnTo>
                        <a:pt x="196" y="5"/>
                      </a:lnTo>
                      <a:lnTo>
                        <a:pt x="203" y="3"/>
                      </a:lnTo>
                      <a:lnTo>
                        <a:pt x="215" y="3"/>
                      </a:lnTo>
                      <a:lnTo>
                        <a:pt x="224" y="3"/>
                      </a:lnTo>
                      <a:lnTo>
                        <a:pt x="236" y="3"/>
                      </a:lnTo>
                      <a:lnTo>
                        <a:pt x="245" y="1"/>
                      </a:lnTo>
                      <a:lnTo>
                        <a:pt x="255" y="1"/>
                      </a:lnTo>
                      <a:lnTo>
                        <a:pt x="266" y="1"/>
                      </a:lnTo>
                      <a:lnTo>
                        <a:pt x="276" y="1"/>
                      </a:lnTo>
                      <a:lnTo>
                        <a:pt x="285" y="1"/>
                      </a:lnTo>
                      <a:lnTo>
                        <a:pt x="296" y="1"/>
                      </a:lnTo>
                      <a:lnTo>
                        <a:pt x="306" y="1"/>
                      </a:lnTo>
                      <a:lnTo>
                        <a:pt x="317" y="1"/>
                      </a:lnTo>
                      <a:lnTo>
                        <a:pt x="327" y="0"/>
                      </a:lnTo>
                      <a:lnTo>
                        <a:pt x="334" y="0"/>
                      </a:lnTo>
                      <a:lnTo>
                        <a:pt x="346" y="0"/>
                      </a:lnTo>
                      <a:lnTo>
                        <a:pt x="355" y="0"/>
                      </a:lnTo>
                      <a:lnTo>
                        <a:pt x="365" y="0"/>
                      </a:lnTo>
                      <a:lnTo>
                        <a:pt x="374" y="0"/>
                      </a:lnTo>
                      <a:lnTo>
                        <a:pt x="386" y="0"/>
                      </a:lnTo>
                      <a:lnTo>
                        <a:pt x="395" y="0"/>
                      </a:lnTo>
                      <a:lnTo>
                        <a:pt x="405" y="0"/>
                      </a:lnTo>
                      <a:lnTo>
                        <a:pt x="414" y="0"/>
                      </a:lnTo>
                      <a:lnTo>
                        <a:pt x="424" y="0"/>
                      </a:lnTo>
                      <a:lnTo>
                        <a:pt x="435" y="0"/>
                      </a:lnTo>
                      <a:lnTo>
                        <a:pt x="443" y="0"/>
                      </a:lnTo>
                      <a:lnTo>
                        <a:pt x="452" y="0"/>
                      </a:lnTo>
                      <a:lnTo>
                        <a:pt x="462" y="0"/>
                      </a:lnTo>
                      <a:lnTo>
                        <a:pt x="471" y="0"/>
                      </a:lnTo>
                      <a:lnTo>
                        <a:pt x="479" y="0"/>
                      </a:lnTo>
                      <a:lnTo>
                        <a:pt x="489" y="0"/>
                      </a:lnTo>
                      <a:lnTo>
                        <a:pt x="498" y="0"/>
                      </a:lnTo>
                      <a:lnTo>
                        <a:pt x="508" y="0"/>
                      </a:lnTo>
                      <a:lnTo>
                        <a:pt x="523" y="1"/>
                      </a:lnTo>
                      <a:lnTo>
                        <a:pt x="538" y="3"/>
                      </a:lnTo>
                      <a:lnTo>
                        <a:pt x="553" y="5"/>
                      </a:lnTo>
                      <a:lnTo>
                        <a:pt x="568" y="7"/>
                      </a:lnTo>
                      <a:lnTo>
                        <a:pt x="582" y="9"/>
                      </a:lnTo>
                      <a:lnTo>
                        <a:pt x="595" y="13"/>
                      </a:lnTo>
                      <a:lnTo>
                        <a:pt x="610" y="17"/>
                      </a:lnTo>
                      <a:lnTo>
                        <a:pt x="620" y="28"/>
                      </a:lnTo>
                      <a:lnTo>
                        <a:pt x="624" y="39"/>
                      </a:lnTo>
                      <a:lnTo>
                        <a:pt x="625" y="53"/>
                      </a:lnTo>
                      <a:lnTo>
                        <a:pt x="622" y="64"/>
                      </a:lnTo>
                      <a:lnTo>
                        <a:pt x="612" y="76"/>
                      </a:lnTo>
                      <a:lnTo>
                        <a:pt x="605" y="79"/>
                      </a:lnTo>
                      <a:lnTo>
                        <a:pt x="599" y="81"/>
                      </a:lnTo>
                      <a:lnTo>
                        <a:pt x="591" y="83"/>
                      </a:lnTo>
                      <a:lnTo>
                        <a:pt x="584" y="85"/>
                      </a:lnTo>
                      <a:lnTo>
                        <a:pt x="574" y="83"/>
                      </a:lnTo>
                      <a:lnTo>
                        <a:pt x="567" y="81"/>
                      </a:lnTo>
                      <a:lnTo>
                        <a:pt x="557" y="79"/>
                      </a:lnTo>
                      <a:lnTo>
                        <a:pt x="547" y="79"/>
                      </a:lnTo>
                      <a:lnTo>
                        <a:pt x="538" y="79"/>
                      </a:lnTo>
                      <a:lnTo>
                        <a:pt x="530" y="79"/>
                      </a:lnTo>
                      <a:lnTo>
                        <a:pt x="523" y="79"/>
                      </a:lnTo>
                      <a:lnTo>
                        <a:pt x="515" y="79"/>
                      </a:lnTo>
                      <a:lnTo>
                        <a:pt x="506" y="79"/>
                      </a:lnTo>
                      <a:lnTo>
                        <a:pt x="496" y="79"/>
                      </a:lnTo>
                      <a:lnTo>
                        <a:pt x="487" y="79"/>
                      </a:lnTo>
                      <a:lnTo>
                        <a:pt x="479" y="79"/>
                      </a:lnTo>
                      <a:lnTo>
                        <a:pt x="471" y="79"/>
                      </a:lnTo>
                      <a:lnTo>
                        <a:pt x="464" y="79"/>
                      </a:lnTo>
                      <a:lnTo>
                        <a:pt x="454" y="79"/>
                      </a:lnTo>
                      <a:lnTo>
                        <a:pt x="447" y="79"/>
                      </a:lnTo>
                      <a:lnTo>
                        <a:pt x="437" y="79"/>
                      </a:lnTo>
                      <a:lnTo>
                        <a:pt x="428" y="79"/>
                      </a:lnTo>
                      <a:lnTo>
                        <a:pt x="420" y="79"/>
                      </a:lnTo>
                      <a:lnTo>
                        <a:pt x="412" y="79"/>
                      </a:lnTo>
                      <a:lnTo>
                        <a:pt x="403" y="79"/>
                      </a:lnTo>
                      <a:lnTo>
                        <a:pt x="395" y="79"/>
                      </a:lnTo>
                      <a:lnTo>
                        <a:pt x="386" y="79"/>
                      </a:lnTo>
                      <a:lnTo>
                        <a:pt x="378" y="79"/>
                      </a:lnTo>
                      <a:lnTo>
                        <a:pt x="371" y="79"/>
                      </a:lnTo>
                      <a:lnTo>
                        <a:pt x="361" y="79"/>
                      </a:lnTo>
                      <a:lnTo>
                        <a:pt x="352" y="79"/>
                      </a:lnTo>
                      <a:lnTo>
                        <a:pt x="344" y="79"/>
                      </a:lnTo>
                      <a:lnTo>
                        <a:pt x="334" y="79"/>
                      </a:lnTo>
                      <a:lnTo>
                        <a:pt x="327" y="81"/>
                      </a:lnTo>
                      <a:lnTo>
                        <a:pt x="319" y="81"/>
                      </a:lnTo>
                      <a:lnTo>
                        <a:pt x="312" y="83"/>
                      </a:lnTo>
                      <a:lnTo>
                        <a:pt x="302" y="83"/>
                      </a:lnTo>
                      <a:lnTo>
                        <a:pt x="293" y="83"/>
                      </a:lnTo>
                      <a:lnTo>
                        <a:pt x="283" y="83"/>
                      </a:lnTo>
                      <a:lnTo>
                        <a:pt x="276" y="83"/>
                      </a:lnTo>
                      <a:lnTo>
                        <a:pt x="268" y="83"/>
                      </a:lnTo>
                      <a:lnTo>
                        <a:pt x="258" y="83"/>
                      </a:lnTo>
                      <a:lnTo>
                        <a:pt x="249" y="83"/>
                      </a:lnTo>
                      <a:lnTo>
                        <a:pt x="241" y="85"/>
                      </a:lnTo>
                      <a:lnTo>
                        <a:pt x="232" y="85"/>
                      </a:lnTo>
                      <a:lnTo>
                        <a:pt x="224" y="85"/>
                      </a:lnTo>
                      <a:lnTo>
                        <a:pt x="215" y="85"/>
                      </a:lnTo>
                      <a:lnTo>
                        <a:pt x="207" y="87"/>
                      </a:lnTo>
                      <a:lnTo>
                        <a:pt x="198" y="87"/>
                      </a:lnTo>
                      <a:lnTo>
                        <a:pt x="190" y="87"/>
                      </a:lnTo>
                      <a:lnTo>
                        <a:pt x="180" y="87"/>
                      </a:lnTo>
                      <a:lnTo>
                        <a:pt x="173" y="87"/>
                      </a:lnTo>
                      <a:lnTo>
                        <a:pt x="165" y="87"/>
                      </a:lnTo>
                      <a:lnTo>
                        <a:pt x="156" y="87"/>
                      </a:lnTo>
                      <a:lnTo>
                        <a:pt x="146" y="87"/>
                      </a:lnTo>
                      <a:lnTo>
                        <a:pt x="139" y="89"/>
                      </a:lnTo>
                      <a:lnTo>
                        <a:pt x="129" y="89"/>
                      </a:lnTo>
                      <a:lnTo>
                        <a:pt x="121" y="89"/>
                      </a:lnTo>
                      <a:lnTo>
                        <a:pt x="114" y="89"/>
                      </a:lnTo>
                      <a:lnTo>
                        <a:pt x="106" y="91"/>
                      </a:lnTo>
                      <a:lnTo>
                        <a:pt x="97" y="91"/>
                      </a:lnTo>
                      <a:lnTo>
                        <a:pt x="87" y="91"/>
                      </a:lnTo>
                      <a:lnTo>
                        <a:pt x="80" y="91"/>
                      </a:lnTo>
                      <a:lnTo>
                        <a:pt x="72" y="91"/>
                      </a:lnTo>
                      <a:lnTo>
                        <a:pt x="63" y="91"/>
                      </a:lnTo>
                      <a:lnTo>
                        <a:pt x="55" y="91"/>
                      </a:lnTo>
                      <a:lnTo>
                        <a:pt x="45" y="91"/>
                      </a:lnTo>
                      <a:lnTo>
                        <a:pt x="38" y="93"/>
                      </a:lnTo>
                      <a:lnTo>
                        <a:pt x="28" y="89"/>
                      </a:lnTo>
                      <a:lnTo>
                        <a:pt x="21" y="87"/>
                      </a:lnTo>
                      <a:lnTo>
                        <a:pt x="13" y="83"/>
                      </a:lnTo>
                      <a:lnTo>
                        <a:pt x="9" y="79"/>
                      </a:lnTo>
                      <a:lnTo>
                        <a:pt x="2" y="68"/>
                      </a:lnTo>
                      <a:lnTo>
                        <a:pt x="0" y="57"/>
                      </a:lnTo>
                      <a:lnTo>
                        <a:pt x="0" y="43"/>
                      </a:lnTo>
                      <a:lnTo>
                        <a:pt x="5" y="32"/>
                      </a:lnTo>
                      <a:lnTo>
                        <a:pt x="11" y="26"/>
                      </a:lnTo>
                      <a:lnTo>
                        <a:pt x="17" y="22"/>
                      </a:lnTo>
                      <a:lnTo>
                        <a:pt x="25" y="19"/>
                      </a:lnTo>
                      <a:lnTo>
                        <a:pt x="34"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9" name="Freeform 123"/>
                <p:cNvSpPr>
                  <a:spLocks/>
                </p:cNvSpPr>
                <p:nvPr/>
              </p:nvSpPr>
              <p:spPr bwMode="auto">
                <a:xfrm>
                  <a:off x="3869" y="3050"/>
                  <a:ext cx="65" cy="38"/>
                </a:xfrm>
                <a:custGeom>
                  <a:avLst/>
                  <a:gdLst>
                    <a:gd name="T0" fmla="*/ 1 w 129"/>
                    <a:gd name="T1" fmla="*/ 1 h 76"/>
                    <a:gd name="T2" fmla="*/ 1 w 129"/>
                    <a:gd name="T3" fmla="*/ 1 h 76"/>
                    <a:gd name="T4" fmla="*/ 1 w 129"/>
                    <a:gd name="T5" fmla="*/ 1 h 76"/>
                    <a:gd name="T6" fmla="*/ 1 w 129"/>
                    <a:gd name="T7" fmla="*/ 1 h 76"/>
                    <a:gd name="T8" fmla="*/ 1 w 129"/>
                    <a:gd name="T9" fmla="*/ 1 h 76"/>
                    <a:gd name="T10" fmla="*/ 1 w 129"/>
                    <a:gd name="T11" fmla="*/ 1 h 76"/>
                    <a:gd name="T12" fmla="*/ 1 w 129"/>
                    <a:gd name="T13" fmla="*/ 1 h 76"/>
                    <a:gd name="T14" fmla="*/ 1 w 129"/>
                    <a:gd name="T15" fmla="*/ 1 h 76"/>
                    <a:gd name="T16" fmla="*/ 1 w 129"/>
                    <a:gd name="T17" fmla="*/ 1 h 76"/>
                    <a:gd name="T18" fmla="*/ 1 w 129"/>
                    <a:gd name="T19" fmla="*/ 1 h 76"/>
                    <a:gd name="T20" fmla="*/ 1 w 129"/>
                    <a:gd name="T21" fmla="*/ 1 h 76"/>
                    <a:gd name="T22" fmla="*/ 1 w 129"/>
                    <a:gd name="T23" fmla="*/ 1 h 76"/>
                    <a:gd name="T24" fmla="*/ 1 w 129"/>
                    <a:gd name="T25" fmla="*/ 1 h 76"/>
                    <a:gd name="T26" fmla="*/ 1 w 129"/>
                    <a:gd name="T27" fmla="*/ 1 h 76"/>
                    <a:gd name="T28" fmla="*/ 1 w 129"/>
                    <a:gd name="T29" fmla="*/ 1 h 76"/>
                    <a:gd name="T30" fmla="*/ 1 w 129"/>
                    <a:gd name="T31" fmla="*/ 1 h 76"/>
                    <a:gd name="T32" fmla="*/ 1 w 129"/>
                    <a:gd name="T33" fmla="*/ 1 h 76"/>
                    <a:gd name="T34" fmla="*/ 1 w 129"/>
                    <a:gd name="T35" fmla="*/ 1 h 76"/>
                    <a:gd name="T36" fmla="*/ 1 w 129"/>
                    <a:gd name="T37" fmla="*/ 1 h 76"/>
                    <a:gd name="T38" fmla="*/ 1 w 129"/>
                    <a:gd name="T39" fmla="*/ 1 h 76"/>
                    <a:gd name="T40" fmla="*/ 1 w 129"/>
                    <a:gd name="T41" fmla="*/ 1 h 76"/>
                    <a:gd name="T42" fmla="*/ 1 w 129"/>
                    <a:gd name="T43" fmla="*/ 1 h 76"/>
                    <a:gd name="T44" fmla="*/ 1 w 129"/>
                    <a:gd name="T45" fmla="*/ 1 h 76"/>
                    <a:gd name="T46" fmla="*/ 1 w 129"/>
                    <a:gd name="T47" fmla="*/ 1 h 76"/>
                    <a:gd name="T48" fmla="*/ 1 w 129"/>
                    <a:gd name="T49" fmla="*/ 1 h 76"/>
                    <a:gd name="T50" fmla="*/ 1 w 129"/>
                    <a:gd name="T51" fmla="*/ 1 h 76"/>
                    <a:gd name="T52" fmla="*/ 1 w 129"/>
                    <a:gd name="T53" fmla="*/ 1 h 76"/>
                    <a:gd name="T54" fmla="*/ 1 w 129"/>
                    <a:gd name="T55" fmla="*/ 1 h 76"/>
                    <a:gd name="T56" fmla="*/ 1 w 129"/>
                    <a:gd name="T57" fmla="*/ 1 h 76"/>
                    <a:gd name="T58" fmla="*/ 0 w 129"/>
                    <a:gd name="T59" fmla="*/ 1 h 76"/>
                    <a:gd name="T60" fmla="*/ 0 w 129"/>
                    <a:gd name="T61" fmla="*/ 1 h 76"/>
                    <a:gd name="T62" fmla="*/ 1 w 129"/>
                    <a:gd name="T63" fmla="*/ 1 h 76"/>
                    <a:gd name="T64" fmla="*/ 1 w 129"/>
                    <a:gd name="T65" fmla="*/ 1 h 76"/>
                    <a:gd name="T66" fmla="*/ 1 w 129"/>
                    <a:gd name="T67" fmla="*/ 1 h 76"/>
                    <a:gd name="T68" fmla="*/ 1 w 129"/>
                    <a:gd name="T69" fmla="*/ 1 h 76"/>
                    <a:gd name="T70" fmla="*/ 1 w 129"/>
                    <a:gd name="T71" fmla="*/ 0 h 76"/>
                    <a:gd name="T72" fmla="*/ 1 w 129"/>
                    <a:gd name="T73" fmla="*/ 1 h 76"/>
                    <a:gd name="T74" fmla="*/ 1 w 129"/>
                    <a:gd name="T75" fmla="*/ 1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9"/>
                    <a:gd name="T115" fmla="*/ 0 h 76"/>
                    <a:gd name="T116" fmla="*/ 129 w 129"/>
                    <a:gd name="T117" fmla="*/ 76 h 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9" h="76">
                      <a:moveTo>
                        <a:pt x="38" y="2"/>
                      </a:moveTo>
                      <a:lnTo>
                        <a:pt x="44" y="2"/>
                      </a:lnTo>
                      <a:lnTo>
                        <a:pt x="51" y="2"/>
                      </a:lnTo>
                      <a:lnTo>
                        <a:pt x="59" y="2"/>
                      </a:lnTo>
                      <a:lnTo>
                        <a:pt x="66" y="4"/>
                      </a:lnTo>
                      <a:lnTo>
                        <a:pt x="72" y="4"/>
                      </a:lnTo>
                      <a:lnTo>
                        <a:pt x="80" y="4"/>
                      </a:lnTo>
                      <a:lnTo>
                        <a:pt x="87" y="4"/>
                      </a:lnTo>
                      <a:lnTo>
                        <a:pt x="97" y="6"/>
                      </a:lnTo>
                      <a:lnTo>
                        <a:pt x="110" y="9"/>
                      </a:lnTo>
                      <a:lnTo>
                        <a:pt x="122" y="17"/>
                      </a:lnTo>
                      <a:lnTo>
                        <a:pt x="127" y="30"/>
                      </a:lnTo>
                      <a:lnTo>
                        <a:pt x="129" y="44"/>
                      </a:lnTo>
                      <a:lnTo>
                        <a:pt x="125" y="55"/>
                      </a:lnTo>
                      <a:lnTo>
                        <a:pt x="118" y="66"/>
                      </a:lnTo>
                      <a:lnTo>
                        <a:pt x="112" y="68"/>
                      </a:lnTo>
                      <a:lnTo>
                        <a:pt x="106" y="74"/>
                      </a:lnTo>
                      <a:lnTo>
                        <a:pt x="99" y="76"/>
                      </a:lnTo>
                      <a:lnTo>
                        <a:pt x="91" y="76"/>
                      </a:lnTo>
                      <a:lnTo>
                        <a:pt x="82" y="76"/>
                      </a:lnTo>
                      <a:lnTo>
                        <a:pt x="74" y="76"/>
                      </a:lnTo>
                      <a:lnTo>
                        <a:pt x="66" y="76"/>
                      </a:lnTo>
                      <a:lnTo>
                        <a:pt x="63" y="76"/>
                      </a:lnTo>
                      <a:lnTo>
                        <a:pt x="47" y="74"/>
                      </a:lnTo>
                      <a:lnTo>
                        <a:pt x="34" y="74"/>
                      </a:lnTo>
                      <a:lnTo>
                        <a:pt x="25" y="70"/>
                      </a:lnTo>
                      <a:lnTo>
                        <a:pt x="17" y="68"/>
                      </a:lnTo>
                      <a:lnTo>
                        <a:pt x="11" y="65"/>
                      </a:lnTo>
                      <a:lnTo>
                        <a:pt x="7" y="61"/>
                      </a:lnTo>
                      <a:lnTo>
                        <a:pt x="0" y="47"/>
                      </a:lnTo>
                      <a:lnTo>
                        <a:pt x="0" y="36"/>
                      </a:lnTo>
                      <a:lnTo>
                        <a:pt x="2" y="23"/>
                      </a:lnTo>
                      <a:lnTo>
                        <a:pt x="7" y="9"/>
                      </a:lnTo>
                      <a:lnTo>
                        <a:pt x="13" y="6"/>
                      </a:lnTo>
                      <a:lnTo>
                        <a:pt x="21" y="4"/>
                      </a:lnTo>
                      <a:lnTo>
                        <a:pt x="28" y="0"/>
                      </a:lnTo>
                      <a:lnTo>
                        <a:pt x="38"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0" name="Freeform 124"/>
                <p:cNvSpPr>
                  <a:spLocks/>
                </p:cNvSpPr>
                <p:nvPr/>
              </p:nvSpPr>
              <p:spPr bwMode="auto">
                <a:xfrm>
                  <a:off x="3022" y="2767"/>
                  <a:ext cx="188" cy="84"/>
                </a:xfrm>
                <a:custGeom>
                  <a:avLst/>
                  <a:gdLst>
                    <a:gd name="T0" fmla="*/ 0 w 377"/>
                    <a:gd name="T1" fmla="*/ 0 h 169"/>
                    <a:gd name="T2" fmla="*/ 0 w 377"/>
                    <a:gd name="T3" fmla="*/ 0 h 169"/>
                    <a:gd name="T4" fmla="*/ 0 w 377"/>
                    <a:gd name="T5" fmla="*/ 0 h 169"/>
                    <a:gd name="T6" fmla="*/ 0 w 377"/>
                    <a:gd name="T7" fmla="*/ 0 h 169"/>
                    <a:gd name="T8" fmla="*/ 0 w 377"/>
                    <a:gd name="T9" fmla="*/ 0 h 169"/>
                    <a:gd name="T10" fmla="*/ 0 w 377"/>
                    <a:gd name="T11" fmla="*/ 0 h 169"/>
                    <a:gd name="T12" fmla="*/ 0 w 377"/>
                    <a:gd name="T13" fmla="*/ 0 h 169"/>
                    <a:gd name="T14" fmla="*/ 0 w 377"/>
                    <a:gd name="T15" fmla="*/ 0 h 169"/>
                    <a:gd name="T16" fmla="*/ 0 w 377"/>
                    <a:gd name="T17" fmla="*/ 0 h 169"/>
                    <a:gd name="T18" fmla="*/ 0 w 377"/>
                    <a:gd name="T19" fmla="*/ 0 h 169"/>
                    <a:gd name="T20" fmla="*/ 0 w 377"/>
                    <a:gd name="T21" fmla="*/ 0 h 169"/>
                    <a:gd name="T22" fmla="*/ 0 w 377"/>
                    <a:gd name="T23" fmla="*/ 0 h 169"/>
                    <a:gd name="T24" fmla="*/ 0 w 377"/>
                    <a:gd name="T25" fmla="*/ 0 h 169"/>
                    <a:gd name="T26" fmla="*/ 0 w 377"/>
                    <a:gd name="T27" fmla="*/ 0 h 169"/>
                    <a:gd name="T28" fmla="*/ 0 w 377"/>
                    <a:gd name="T29" fmla="*/ 0 h 169"/>
                    <a:gd name="T30" fmla="*/ 0 w 377"/>
                    <a:gd name="T31" fmla="*/ 0 h 169"/>
                    <a:gd name="T32" fmla="*/ 0 w 377"/>
                    <a:gd name="T33" fmla="*/ 0 h 169"/>
                    <a:gd name="T34" fmla="*/ 0 w 377"/>
                    <a:gd name="T35" fmla="*/ 0 h 169"/>
                    <a:gd name="T36" fmla="*/ 0 w 377"/>
                    <a:gd name="T37" fmla="*/ 0 h 169"/>
                    <a:gd name="T38" fmla="*/ 0 w 377"/>
                    <a:gd name="T39" fmla="*/ 0 h 169"/>
                    <a:gd name="T40" fmla="*/ 0 w 377"/>
                    <a:gd name="T41" fmla="*/ 0 h 169"/>
                    <a:gd name="T42" fmla="*/ 0 w 377"/>
                    <a:gd name="T43" fmla="*/ 0 h 169"/>
                    <a:gd name="T44" fmla="*/ 0 w 377"/>
                    <a:gd name="T45" fmla="*/ 0 h 169"/>
                    <a:gd name="T46" fmla="*/ 0 w 377"/>
                    <a:gd name="T47" fmla="*/ 0 h 169"/>
                    <a:gd name="T48" fmla="*/ 0 w 377"/>
                    <a:gd name="T49" fmla="*/ 0 h 169"/>
                    <a:gd name="T50" fmla="*/ 0 w 377"/>
                    <a:gd name="T51" fmla="*/ 0 h 169"/>
                    <a:gd name="T52" fmla="*/ 0 w 377"/>
                    <a:gd name="T53" fmla="*/ 0 h 169"/>
                    <a:gd name="T54" fmla="*/ 0 w 377"/>
                    <a:gd name="T55" fmla="*/ 0 h 169"/>
                    <a:gd name="T56" fmla="*/ 0 w 377"/>
                    <a:gd name="T57" fmla="*/ 0 h 169"/>
                    <a:gd name="T58" fmla="*/ 0 w 377"/>
                    <a:gd name="T59" fmla="*/ 0 h 169"/>
                    <a:gd name="T60" fmla="*/ 0 w 377"/>
                    <a:gd name="T61" fmla="*/ 0 h 169"/>
                    <a:gd name="T62" fmla="*/ 0 w 377"/>
                    <a:gd name="T63" fmla="*/ 0 h 169"/>
                    <a:gd name="T64" fmla="*/ 0 w 377"/>
                    <a:gd name="T65" fmla="*/ 0 h 169"/>
                    <a:gd name="T66" fmla="*/ 0 w 377"/>
                    <a:gd name="T67" fmla="*/ 0 h 169"/>
                    <a:gd name="T68" fmla="*/ 0 w 377"/>
                    <a:gd name="T69" fmla="*/ 0 h 169"/>
                    <a:gd name="T70" fmla="*/ 0 w 377"/>
                    <a:gd name="T71" fmla="*/ 0 h 169"/>
                    <a:gd name="T72" fmla="*/ 0 w 377"/>
                    <a:gd name="T73" fmla="*/ 0 h 169"/>
                    <a:gd name="T74" fmla="*/ 0 w 377"/>
                    <a:gd name="T75" fmla="*/ 0 h 169"/>
                    <a:gd name="T76" fmla="*/ 0 w 377"/>
                    <a:gd name="T77" fmla="*/ 0 h 1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7"/>
                    <a:gd name="T118" fmla="*/ 0 h 169"/>
                    <a:gd name="T119" fmla="*/ 377 w 377"/>
                    <a:gd name="T120" fmla="*/ 169 h 16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7" h="169">
                      <a:moveTo>
                        <a:pt x="16" y="68"/>
                      </a:moveTo>
                      <a:lnTo>
                        <a:pt x="19" y="58"/>
                      </a:lnTo>
                      <a:lnTo>
                        <a:pt x="23" y="51"/>
                      </a:lnTo>
                      <a:lnTo>
                        <a:pt x="23" y="43"/>
                      </a:lnTo>
                      <a:lnTo>
                        <a:pt x="31" y="36"/>
                      </a:lnTo>
                      <a:lnTo>
                        <a:pt x="38" y="28"/>
                      </a:lnTo>
                      <a:lnTo>
                        <a:pt x="50" y="20"/>
                      </a:lnTo>
                      <a:lnTo>
                        <a:pt x="57" y="15"/>
                      </a:lnTo>
                      <a:lnTo>
                        <a:pt x="67" y="13"/>
                      </a:lnTo>
                      <a:lnTo>
                        <a:pt x="75" y="11"/>
                      </a:lnTo>
                      <a:lnTo>
                        <a:pt x="88" y="9"/>
                      </a:lnTo>
                      <a:lnTo>
                        <a:pt x="97" y="5"/>
                      </a:lnTo>
                      <a:lnTo>
                        <a:pt x="111" y="5"/>
                      </a:lnTo>
                      <a:lnTo>
                        <a:pt x="122" y="1"/>
                      </a:lnTo>
                      <a:lnTo>
                        <a:pt x="135" y="1"/>
                      </a:lnTo>
                      <a:lnTo>
                        <a:pt x="149" y="0"/>
                      </a:lnTo>
                      <a:lnTo>
                        <a:pt x="162" y="0"/>
                      </a:lnTo>
                      <a:lnTo>
                        <a:pt x="175" y="0"/>
                      </a:lnTo>
                      <a:lnTo>
                        <a:pt x="191" y="0"/>
                      </a:lnTo>
                      <a:lnTo>
                        <a:pt x="202" y="0"/>
                      </a:lnTo>
                      <a:lnTo>
                        <a:pt x="215" y="0"/>
                      </a:lnTo>
                      <a:lnTo>
                        <a:pt x="229" y="0"/>
                      </a:lnTo>
                      <a:lnTo>
                        <a:pt x="242" y="0"/>
                      </a:lnTo>
                      <a:lnTo>
                        <a:pt x="255" y="0"/>
                      </a:lnTo>
                      <a:lnTo>
                        <a:pt x="269" y="1"/>
                      </a:lnTo>
                      <a:lnTo>
                        <a:pt x="280" y="3"/>
                      </a:lnTo>
                      <a:lnTo>
                        <a:pt x="291" y="5"/>
                      </a:lnTo>
                      <a:lnTo>
                        <a:pt x="301" y="7"/>
                      </a:lnTo>
                      <a:lnTo>
                        <a:pt x="312" y="11"/>
                      </a:lnTo>
                      <a:lnTo>
                        <a:pt x="322" y="13"/>
                      </a:lnTo>
                      <a:lnTo>
                        <a:pt x="329" y="15"/>
                      </a:lnTo>
                      <a:lnTo>
                        <a:pt x="337" y="19"/>
                      </a:lnTo>
                      <a:lnTo>
                        <a:pt x="345" y="20"/>
                      </a:lnTo>
                      <a:lnTo>
                        <a:pt x="350" y="26"/>
                      </a:lnTo>
                      <a:lnTo>
                        <a:pt x="356" y="30"/>
                      </a:lnTo>
                      <a:lnTo>
                        <a:pt x="364" y="39"/>
                      </a:lnTo>
                      <a:lnTo>
                        <a:pt x="369" y="53"/>
                      </a:lnTo>
                      <a:lnTo>
                        <a:pt x="373" y="66"/>
                      </a:lnTo>
                      <a:lnTo>
                        <a:pt x="377" y="83"/>
                      </a:lnTo>
                      <a:lnTo>
                        <a:pt x="375" y="98"/>
                      </a:lnTo>
                      <a:lnTo>
                        <a:pt x="373" y="114"/>
                      </a:lnTo>
                      <a:lnTo>
                        <a:pt x="367" y="127"/>
                      </a:lnTo>
                      <a:lnTo>
                        <a:pt x="362" y="140"/>
                      </a:lnTo>
                      <a:lnTo>
                        <a:pt x="348" y="150"/>
                      </a:lnTo>
                      <a:lnTo>
                        <a:pt x="335" y="159"/>
                      </a:lnTo>
                      <a:lnTo>
                        <a:pt x="322" y="163"/>
                      </a:lnTo>
                      <a:lnTo>
                        <a:pt x="310" y="167"/>
                      </a:lnTo>
                      <a:lnTo>
                        <a:pt x="297" y="167"/>
                      </a:lnTo>
                      <a:lnTo>
                        <a:pt x="284" y="169"/>
                      </a:lnTo>
                      <a:lnTo>
                        <a:pt x="270" y="167"/>
                      </a:lnTo>
                      <a:lnTo>
                        <a:pt x="255" y="167"/>
                      </a:lnTo>
                      <a:lnTo>
                        <a:pt x="242" y="161"/>
                      </a:lnTo>
                      <a:lnTo>
                        <a:pt x="227" y="159"/>
                      </a:lnTo>
                      <a:lnTo>
                        <a:pt x="213" y="154"/>
                      </a:lnTo>
                      <a:lnTo>
                        <a:pt x="200" y="152"/>
                      </a:lnTo>
                      <a:lnTo>
                        <a:pt x="185" y="146"/>
                      </a:lnTo>
                      <a:lnTo>
                        <a:pt x="172" y="144"/>
                      </a:lnTo>
                      <a:lnTo>
                        <a:pt x="158" y="144"/>
                      </a:lnTo>
                      <a:lnTo>
                        <a:pt x="147" y="144"/>
                      </a:lnTo>
                      <a:lnTo>
                        <a:pt x="135" y="144"/>
                      </a:lnTo>
                      <a:lnTo>
                        <a:pt x="124" y="144"/>
                      </a:lnTo>
                      <a:lnTo>
                        <a:pt x="111" y="144"/>
                      </a:lnTo>
                      <a:lnTo>
                        <a:pt x="97" y="146"/>
                      </a:lnTo>
                      <a:lnTo>
                        <a:pt x="82" y="146"/>
                      </a:lnTo>
                      <a:lnTo>
                        <a:pt x="67" y="146"/>
                      </a:lnTo>
                      <a:lnTo>
                        <a:pt x="54" y="146"/>
                      </a:lnTo>
                      <a:lnTo>
                        <a:pt x="42" y="146"/>
                      </a:lnTo>
                      <a:lnTo>
                        <a:pt x="29" y="142"/>
                      </a:lnTo>
                      <a:lnTo>
                        <a:pt x="17" y="138"/>
                      </a:lnTo>
                      <a:lnTo>
                        <a:pt x="8" y="133"/>
                      </a:lnTo>
                      <a:lnTo>
                        <a:pt x="4" y="125"/>
                      </a:lnTo>
                      <a:lnTo>
                        <a:pt x="0" y="116"/>
                      </a:lnTo>
                      <a:lnTo>
                        <a:pt x="0" y="100"/>
                      </a:lnTo>
                      <a:lnTo>
                        <a:pt x="2" y="95"/>
                      </a:lnTo>
                      <a:lnTo>
                        <a:pt x="6" y="87"/>
                      </a:lnTo>
                      <a:lnTo>
                        <a:pt x="10" y="78"/>
                      </a:lnTo>
                      <a:lnTo>
                        <a:pt x="16" y="68"/>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1" name="Freeform 125"/>
                <p:cNvSpPr>
                  <a:spLocks/>
                </p:cNvSpPr>
                <p:nvPr/>
              </p:nvSpPr>
              <p:spPr bwMode="auto">
                <a:xfrm>
                  <a:off x="3776" y="2755"/>
                  <a:ext cx="130" cy="46"/>
                </a:xfrm>
                <a:custGeom>
                  <a:avLst/>
                  <a:gdLst>
                    <a:gd name="T0" fmla="*/ 0 w 261"/>
                    <a:gd name="T1" fmla="*/ 1 h 91"/>
                    <a:gd name="T2" fmla="*/ 0 w 261"/>
                    <a:gd name="T3" fmla="*/ 1 h 91"/>
                    <a:gd name="T4" fmla="*/ 0 w 261"/>
                    <a:gd name="T5" fmla="*/ 1 h 91"/>
                    <a:gd name="T6" fmla="*/ 0 w 261"/>
                    <a:gd name="T7" fmla="*/ 1 h 91"/>
                    <a:gd name="T8" fmla="*/ 0 w 261"/>
                    <a:gd name="T9" fmla="*/ 1 h 91"/>
                    <a:gd name="T10" fmla="*/ 0 w 261"/>
                    <a:gd name="T11" fmla="*/ 0 h 91"/>
                    <a:gd name="T12" fmla="*/ 0 w 261"/>
                    <a:gd name="T13" fmla="*/ 0 h 91"/>
                    <a:gd name="T14" fmla="*/ 0 w 261"/>
                    <a:gd name="T15" fmla="*/ 0 h 91"/>
                    <a:gd name="T16" fmla="*/ 0 w 261"/>
                    <a:gd name="T17" fmla="*/ 1 h 91"/>
                    <a:gd name="T18" fmla="*/ 0 w 261"/>
                    <a:gd name="T19" fmla="*/ 1 h 91"/>
                    <a:gd name="T20" fmla="*/ 0 w 261"/>
                    <a:gd name="T21" fmla="*/ 1 h 91"/>
                    <a:gd name="T22" fmla="*/ 0 w 261"/>
                    <a:gd name="T23" fmla="*/ 1 h 91"/>
                    <a:gd name="T24" fmla="*/ 0 w 261"/>
                    <a:gd name="T25" fmla="*/ 1 h 91"/>
                    <a:gd name="T26" fmla="*/ 0 w 261"/>
                    <a:gd name="T27" fmla="*/ 1 h 91"/>
                    <a:gd name="T28" fmla="*/ 0 w 261"/>
                    <a:gd name="T29" fmla="*/ 1 h 91"/>
                    <a:gd name="T30" fmla="*/ 0 w 261"/>
                    <a:gd name="T31" fmla="*/ 1 h 91"/>
                    <a:gd name="T32" fmla="*/ 0 w 261"/>
                    <a:gd name="T33" fmla="*/ 1 h 91"/>
                    <a:gd name="T34" fmla="*/ 0 w 261"/>
                    <a:gd name="T35" fmla="*/ 1 h 91"/>
                    <a:gd name="T36" fmla="*/ 0 w 261"/>
                    <a:gd name="T37" fmla="*/ 1 h 91"/>
                    <a:gd name="T38" fmla="*/ 0 w 261"/>
                    <a:gd name="T39" fmla="*/ 1 h 91"/>
                    <a:gd name="T40" fmla="*/ 0 w 261"/>
                    <a:gd name="T41" fmla="*/ 1 h 91"/>
                    <a:gd name="T42" fmla="*/ 0 w 261"/>
                    <a:gd name="T43" fmla="*/ 1 h 91"/>
                    <a:gd name="T44" fmla="*/ 0 w 261"/>
                    <a:gd name="T45" fmla="*/ 1 h 91"/>
                    <a:gd name="T46" fmla="*/ 0 w 261"/>
                    <a:gd name="T47" fmla="*/ 1 h 91"/>
                    <a:gd name="T48" fmla="*/ 0 w 261"/>
                    <a:gd name="T49" fmla="*/ 1 h 91"/>
                    <a:gd name="T50" fmla="*/ 0 w 261"/>
                    <a:gd name="T51" fmla="*/ 1 h 91"/>
                    <a:gd name="T52" fmla="*/ 0 w 261"/>
                    <a:gd name="T53" fmla="*/ 1 h 91"/>
                    <a:gd name="T54" fmla="*/ 0 w 261"/>
                    <a:gd name="T55" fmla="*/ 1 h 91"/>
                    <a:gd name="T56" fmla="*/ 0 w 261"/>
                    <a:gd name="T57" fmla="*/ 1 h 91"/>
                    <a:gd name="T58" fmla="*/ 0 w 261"/>
                    <a:gd name="T59" fmla="*/ 1 h 91"/>
                    <a:gd name="T60" fmla="*/ 0 w 261"/>
                    <a:gd name="T61" fmla="*/ 1 h 91"/>
                    <a:gd name="T62" fmla="*/ 0 w 261"/>
                    <a:gd name="T63" fmla="*/ 1 h 91"/>
                    <a:gd name="T64" fmla="*/ 0 w 261"/>
                    <a:gd name="T65" fmla="*/ 1 h 91"/>
                    <a:gd name="T66" fmla="*/ 0 w 261"/>
                    <a:gd name="T67" fmla="*/ 1 h 91"/>
                    <a:gd name="T68" fmla="*/ 0 w 261"/>
                    <a:gd name="T69" fmla="*/ 1 h 91"/>
                    <a:gd name="T70" fmla="*/ 0 w 261"/>
                    <a:gd name="T71" fmla="*/ 1 h 91"/>
                    <a:gd name="T72" fmla="*/ 0 w 261"/>
                    <a:gd name="T73" fmla="*/ 1 h 91"/>
                    <a:gd name="T74" fmla="*/ 0 w 261"/>
                    <a:gd name="T75" fmla="*/ 1 h 91"/>
                    <a:gd name="T76" fmla="*/ 0 w 261"/>
                    <a:gd name="T77" fmla="*/ 1 h 91"/>
                    <a:gd name="T78" fmla="*/ 0 w 261"/>
                    <a:gd name="T79" fmla="*/ 1 h 91"/>
                    <a:gd name="T80" fmla="*/ 0 w 261"/>
                    <a:gd name="T81" fmla="*/ 1 h 91"/>
                    <a:gd name="T82" fmla="*/ 0 w 261"/>
                    <a:gd name="T83" fmla="*/ 1 h 91"/>
                    <a:gd name="T84" fmla="*/ 0 w 261"/>
                    <a:gd name="T85" fmla="*/ 1 h 91"/>
                    <a:gd name="T86" fmla="*/ 0 w 261"/>
                    <a:gd name="T87" fmla="*/ 1 h 91"/>
                    <a:gd name="T88" fmla="*/ 0 w 261"/>
                    <a:gd name="T89" fmla="*/ 1 h 91"/>
                    <a:gd name="T90" fmla="*/ 0 w 261"/>
                    <a:gd name="T91" fmla="*/ 1 h 91"/>
                    <a:gd name="T92" fmla="*/ 0 w 261"/>
                    <a:gd name="T93" fmla="*/ 1 h 91"/>
                    <a:gd name="T94" fmla="*/ 0 w 261"/>
                    <a:gd name="T95" fmla="*/ 1 h 91"/>
                    <a:gd name="T96" fmla="*/ 0 w 261"/>
                    <a:gd name="T97" fmla="*/ 1 h 91"/>
                    <a:gd name="T98" fmla="*/ 0 w 261"/>
                    <a:gd name="T99" fmla="*/ 1 h 91"/>
                    <a:gd name="T100" fmla="*/ 0 w 261"/>
                    <a:gd name="T101" fmla="*/ 1 h 91"/>
                    <a:gd name="T102" fmla="*/ 0 w 261"/>
                    <a:gd name="T103" fmla="*/ 1 h 91"/>
                    <a:gd name="T104" fmla="*/ 0 w 261"/>
                    <a:gd name="T105" fmla="*/ 1 h 91"/>
                    <a:gd name="T106" fmla="*/ 0 w 261"/>
                    <a:gd name="T107" fmla="*/ 1 h 91"/>
                    <a:gd name="T108" fmla="*/ 0 w 261"/>
                    <a:gd name="T109" fmla="*/ 1 h 91"/>
                    <a:gd name="T110" fmla="*/ 0 w 261"/>
                    <a:gd name="T111" fmla="*/ 1 h 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1"/>
                    <a:gd name="T169" fmla="*/ 0 h 91"/>
                    <a:gd name="T170" fmla="*/ 261 w 261"/>
                    <a:gd name="T171" fmla="*/ 91 h 9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1" h="91">
                      <a:moveTo>
                        <a:pt x="101" y="5"/>
                      </a:moveTo>
                      <a:lnTo>
                        <a:pt x="111" y="4"/>
                      </a:lnTo>
                      <a:lnTo>
                        <a:pt x="124" y="4"/>
                      </a:lnTo>
                      <a:lnTo>
                        <a:pt x="135" y="2"/>
                      </a:lnTo>
                      <a:lnTo>
                        <a:pt x="149" y="2"/>
                      </a:lnTo>
                      <a:lnTo>
                        <a:pt x="158" y="0"/>
                      </a:lnTo>
                      <a:lnTo>
                        <a:pt x="172" y="0"/>
                      </a:lnTo>
                      <a:lnTo>
                        <a:pt x="183" y="0"/>
                      </a:lnTo>
                      <a:lnTo>
                        <a:pt x="196" y="2"/>
                      </a:lnTo>
                      <a:lnTo>
                        <a:pt x="204" y="4"/>
                      </a:lnTo>
                      <a:lnTo>
                        <a:pt x="217" y="7"/>
                      </a:lnTo>
                      <a:lnTo>
                        <a:pt x="231" y="15"/>
                      </a:lnTo>
                      <a:lnTo>
                        <a:pt x="244" y="24"/>
                      </a:lnTo>
                      <a:lnTo>
                        <a:pt x="253" y="34"/>
                      </a:lnTo>
                      <a:lnTo>
                        <a:pt x="259" y="43"/>
                      </a:lnTo>
                      <a:lnTo>
                        <a:pt x="261" y="55"/>
                      </a:lnTo>
                      <a:lnTo>
                        <a:pt x="255" y="66"/>
                      </a:lnTo>
                      <a:lnTo>
                        <a:pt x="244" y="74"/>
                      </a:lnTo>
                      <a:lnTo>
                        <a:pt x="234" y="81"/>
                      </a:lnTo>
                      <a:lnTo>
                        <a:pt x="225" y="85"/>
                      </a:lnTo>
                      <a:lnTo>
                        <a:pt x="217" y="89"/>
                      </a:lnTo>
                      <a:lnTo>
                        <a:pt x="206" y="89"/>
                      </a:lnTo>
                      <a:lnTo>
                        <a:pt x="196" y="89"/>
                      </a:lnTo>
                      <a:lnTo>
                        <a:pt x="185" y="89"/>
                      </a:lnTo>
                      <a:lnTo>
                        <a:pt x="174" y="91"/>
                      </a:lnTo>
                      <a:lnTo>
                        <a:pt x="158" y="89"/>
                      </a:lnTo>
                      <a:lnTo>
                        <a:pt x="149" y="89"/>
                      </a:lnTo>
                      <a:lnTo>
                        <a:pt x="135" y="87"/>
                      </a:lnTo>
                      <a:lnTo>
                        <a:pt x="124" y="87"/>
                      </a:lnTo>
                      <a:lnTo>
                        <a:pt x="113" y="83"/>
                      </a:lnTo>
                      <a:lnTo>
                        <a:pt x="101" y="81"/>
                      </a:lnTo>
                      <a:lnTo>
                        <a:pt x="90" y="80"/>
                      </a:lnTo>
                      <a:lnTo>
                        <a:pt x="80" y="78"/>
                      </a:lnTo>
                      <a:lnTo>
                        <a:pt x="69" y="72"/>
                      </a:lnTo>
                      <a:lnTo>
                        <a:pt x="57" y="70"/>
                      </a:lnTo>
                      <a:lnTo>
                        <a:pt x="50" y="66"/>
                      </a:lnTo>
                      <a:lnTo>
                        <a:pt x="42" y="64"/>
                      </a:lnTo>
                      <a:lnTo>
                        <a:pt x="33" y="59"/>
                      </a:lnTo>
                      <a:lnTo>
                        <a:pt x="25" y="57"/>
                      </a:lnTo>
                      <a:lnTo>
                        <a:pt x="19" y="51"/>
                      </a:lnTo>
                      <a:lnTo>
                        <a:pt x="14" y="49"/>
                      </a:lnTo>
                      <a:lnTo>
                        <a:pt x="6" y="40"/>
                      </a:lnTo>
                      <a:lnTo>
                        <a:pt x="0" y="32"/>
                      </a:lnTo>
                      <a:lnTo>
                        <a:pt x="0" y="24"/>
                      </a:lnTo>
                      <a:lnTo>
                        <a:pt x="8" y="19"/>
                      </a:lnTo>
                      <a:lnTo>
                        <a:pt x="14" y="15"/>
                      </a:lnTo>
                      <a:lnTo>
                        <a:pt x="19" y="13"/>
                      </a:lnTo>
                      <a:lnTo>
                        <a:pt x="27" y="9"/>
                      </a:lnTo>
                      <a:lnTo>
                        <a:pt x="38" y="7"/>
                      </a:lnTo>
                      <a:lnTo>
                        <a:pt x="50" y="7"/>
                      </a:lnTo>
                      <a:lnTo>
                        <a:pt x="63" y="5"/>
                      </a:lnTo>
                      <a:lnTo>
                        <a:pt x="71" y="5"/>
                      </a:lnTo>
                      <a:lnTo>
                        <a:pt x="80" y="5"/>
                      </a:lnTo>
                      <a:lnTo>
                        <a:pt x="90" y="5"/>
                      </a:lnTo>
                      <a:lnTo>
                        <a:pt x="101" y="5"/>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2" name="Freeform 126"/>
                <p:cNvSpPr>
                  <a:spLocks/>
                </p:cNvSpPr>
                <p:nvPr/>
              </p:nvSpPr>
              <p:spPr bwMode="auto">
                <a:xfrm>
                  <a:off x="3593" y="2752"/>
                  <a:ext cx="108" cy="61"/>
                </a:xfrm>
                <a:custGeom>
                  <a:avLst/>
                  <a:gdLst>
                    <a:gd name="T0" fmla="*/ 1 w 215"/>
                    <a:gd name="T1" fmla="*/ 0 h 124"/>
                    <a:gd name="T2" fmla="*/ 1 w 215"/>
                    <a:gd name="T3" fmla="*/ 0 h 124"/>
                    <a:gd name="T4" fmla="*/ 1 w 215"/>
                    <a:gd name="T5" fmla="*/ 0 h 124"/>
                    <a:gd name="T6" fmla="*/ 1 w 215"/>
                    <a:gd name="T7" fmla="*/ 0 h 124"/>
                    <a:gd name="T8" fmla="*/ 1 w 215"/>
                    <a:gd name="T9" fmla="*/ 0 h 124"/>
                    <a:gd name="T10" fmla="*/ 1 w 215"/>
                    <a:gd name="T11" fmla="*/ 0 h 124"/>
                    <a:gd name="T12" fmla="*/ 1 w 215"/>
                    <a:gd name="T13" fmla="*/ 0 h 124"/>
                    <a:gd name="T14" fmla="*/ 1 w 215"/>
                    <a:gd name="T15" fmla="*/ 0 h 124"/>
                    <a:gd name="T16" fmla="*/ 1 w 215"/>
                    <a:gd name="T17" fmla="*/ 0 h 124"/>
                    <a:gd name="T18" fmla="*/ 1 w 215"/>
                    <a:gd name="T19" fmla="*/ 0 h 124"/>
                    <a:gd name="T20" fmla="*/ 1 w 215"/>
                    <a:gd name="T21" fmla="*/ 0 h 124"/>
                    <a:gd name="T22" fmla="*/ 1 w 215"/>
                    <a:gd name="T23" fmla="*/ 0 h 124"/>
                    <a:gd name="T24" fmla="*/ 1 w 215"/>
                    <a:gd name="T25" fmla="*/ 0 h 124"/>
                    <a:gd name="T26" fmla="*/ 1 w 215"/>
                    <a:gd name="T27" fmla="*/ 0 h 124"/>
                    <a:gd name="T28" fmla="*/ 1 w 215"/>
                    <a:gd name="T29" fmla="*/ 0 h 124"/>
                    <a:gd name="T30" fmla="*/ 1 w 215"/>
                    <a:gd name="T31" fmla="*/ 0 h 124"/>
                    <a:gd name="T32" fmla="*/ 1 w 215"/>
                    <a:gd name="T33" fmla="*/ 0 h 124"/>
                    <a:gd name="T34" fmla="*/ 1 w 215"/>
                    <a:gd name="T35" fmla="*/ 0 h 124"/>
                    <a:gd name="T36" fmla="*/ 1 w 215"/>
                    <a:gd name="T37" fmla="*/ 0 h 124"/>
                    <a:gd name="T38" fmla="*/ 1 w 215"/>
                    <a:gd name="T39" fmla="*/ 0 h 124"/>
                    <a:gd name="T40" fmla="*/ 1 w 215"/>
                    <a:gd name="T41" fmla="*/ 0 h 124"/>
                    <a:gd name="T42" fmla="*/ 1 w 215"/>
                    <a:gd name="T43" fmla="*/ 0 h 124"/>
                    <a:gd name="T44" fmla="*/ 1 w 215"/>
                    <a:gd name="T45" fmla="*/ 0 h 124"/>
                    <a:gd name="T46" fmla="*/ 1 w 215"/>
                    <a:gd name="T47" fmla="*/ 0 h 124"/>
                    <a:gd name="T48" fmla="*/ 1 w 215"/>
                    <a:gd name="T49" fmla="*/ 0 h 124"/>
                    <a:gd name="T50" fmla="*/ 1 w 215"/>
                    <a:gd name="T51" fmla="*/ 0 h 124"/>
                    <a:gd name="T52" fmla="*/ 1 w 215"/>
                    <a:gd name="T53" fmla="*/ 0 h 124"/>
                    <a:gd name="T54" fmla="*/ 1 w 215"/>
                    <a:gd name="T55" fmla="*/ 0 h 124"/>
                    <a:gd name="T56" fmla="*/ 1 w 215"/>
                    <a:gd name="T57" fmla="*/ 0 h 124"/>
                    <a:gd name="T58" fmla="*/ 1 w 215"/>
                    <a:gd name="T59" fmla="*/ 0 h 124"/>
                    <a:gd name="T60" fmla="*/ 0 w 215"/>
                    <a:gd name="T61" fmla="*/ 0 h 124"/>
                    <a:gd name="T62" fmla="*/ 0 w 215"/>
                    <a:gd name="T63" fmla="*/ 0 h 124"/>
                    <a:gd name="T64" fmla="*/ 1 w 215"/>
                    <a:gd name="T65" fmla="*/ 0 h 124"/>
                    <a:gd name="T66" fmla="*/ 1 w 215"/>
                    <a:gd name="T67" fmla="*/ 0 h 124"/>
                    <a:gd name="T68" fmla="*/ 1 w 215"/>
                    <a:gd name="T69" fmla="*/ 0 h 124"/>
                    <a:gd name="T70" fmla="*/ 1 w 215"/>
                    <a:gd name="T71" fmla="*/ 0 h 124"/>
                    <a:gd name="T72" fmla="*/ 1 w 215"/>
                    <a:gd name="T73" fmla="*/ 0 h 124"/>
                    <a:gd name="T74" fmla="*/ 1 w 215"/>
                    <a:gd name="T75" fmla="*/ 0 h 124"/>
                    <a:gd name="T76" fmla="*/ 1 w 215"/>
                    <a:gd name="T77" fmla="*/ 0 h 124"/>
                    <a:gd name="T78" fmla="*/ 1 w 215"/>
                    <a:gd name="T79" fmla="*/ 0 h 124"/>
                    <a:gd name="T80" fmla="*/ 1 w 215"/>
                    <a:gd name="T81" fmla="*/ 0 h 124"/>
                    <a:gd name="T82" fmla="*/ 1 w 215"/>
                    <a:gd name="T83" fmla="*/ 0 h 124"/>
                    <a:gd name="T84" fmla="*/ 1 w 215"/>
                    <a:gd name="T85" fmla="*/ 0 h 124"/>
                    <a:gd name="T86" fmla="*/ 1 w 215"/>
                    <a:gd name="T87" fmla="*/ 0 h 124"/>
                    <a:gd name="T88" fmla="*/ 1 w 215"/>
                    <a:gd name="T89" fmla="*/ 0 h 124"/>
                    <a:gd name="T90" fmla="*/ 1 w 215"/>
                    <a:gd name="T91" fmla="*/ 0 h 124"/>
                    <a:gd name="T92" fmla="*/ 1 w 215"/>
                    <a:gd name="T93" fmla="*/ 0 h 124"/>
                    <a:gd name="T94" fmla="*/ 1 w 215"/>
                    <a:gd name="T95" fmla="*/ 0 h 124"/>
                    <a:gd name="T96" fmla="*/ 1 w 215"/>
                    <a:gd name="T97" fmla="*/ 0 h 124"/>
                    <a:gd name="T98" fmla="*/ 1 w 215"/>
                    <a:gd name="T99" fmla="*/ 0 h 124"/>
                    <a:gd name="T100" fmla="*/ 1 w 215"/>
                    <a:gd name="T101" fmla="*/ 0 h 124"/>
                    <a:gd name="T102" fmla="*/ 1 w 215"/>
                    <a:gd name="T103" fmla="*/ 0 h 124"/>
                    <a:gd name="T104" fmla="*/ 1 w 215"/>
                    <a:gd name="T105" fmla="*/ 0 h 1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5"/>
                    <a:gd name="T160" fmla="*/ 0 h 124"/>
                    <a:gd name="T161" fmla="*/ 215 w 215"/>
                    <a:gd name="T162" fmla="*/ 124 h 1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5" h="124">
                      <a:moveTo>
                        <a:pt x="175" y="15"/>
                      </a:moveTo>
                      <a:lnTo>
                        <a:pt x="183" y="10"/>
                      </a:lnTo>
                      <a:lnTo>
                        <a:pt x="194" y="8"/>
                      </a:lnTo>
                      <a:lnTo>
                        <a:pt x="204" y="13"/>
                      </a:lnTo>
                      <a:lnTo>
                        <a:pt x="211" y="21"/>
                      </a:lnTo>
                      <a:lnTo>
                        <a:pt x="215" y="31"/>
                      </a:lnTo>
                      <a:lnTo>
                        <a:pt x="215" y="40"/>
                      </a:lnTo>
                      <a:lnTo>
                        <a:pt x="211" y="50"/>
                      </a:lnTo>
                      <a:lnTo>
                        <a:pt x="206" y="57"/>
                      </a:lnTo>
                      <a:lnTo>
                        <a:pt x="196" y="63"/>
                      </a:lnTo>
                      <a:lnTo>
                        <a:pt x="189" y="65"/>
                      </a:lnTo>
                      <a:lnTo>
                        <a:pt x="179" y="69"/>
                      </a:lnTo>
                      <a:lnTo>
                        <a:pt x="168" y="74"/>
                      </a:lnTo>
                      <a:lnTo>
                        <a:pt x="158" y="78"/>
                      </a:lnTo>
                      <a:lnTo>
                        <a:pt x="145" y="82"/>
                      </a:lnTo>
                      <a:lnTo>
                        <a:pt x="132" y="89"/>
                      </a:lnTo>
                      <a:lnTo>
                        <a:pt x="120" y="95"/>
                      </a:lnTo>
                      <a:lnTo>
                        <a:pt x="109" y="103"/>
                      </a:lnTo>
                      <a:lnTo>
                        <a:pt x="93" y="107"/>
                      </a:lnTo>
                      <a:lnTo>
                        <a:pt x="82" y="110"/>
                      </a:lnTo>
                      <a:lnTo>
                        <a:pt x="71" y="116"/>
                      </a:lnTo>
                      <a:lnTo>
                        <a:pt x="61" y="120"/>
                      </a:lnTo>
                      <a:lnTo>
                        <a:pt x="52" y="122"/>
                      </a:lnTo>
                      <a:lnTo>
                        <a:pt x="44" y="124"/>
                      </a:lnTo>
                      <a:lnTo>
                        <a:pt x="36" y="124"/>
                      </a:lnTo>
                      <a:lnTo>
                        <a:pt x="31" y="124"/>
                      </a:lnTo>
                      <a:lnTo>
                        <a:pt x="21" y="118"/>
                      </a:lnTo>
                      <a:lnTo>
                        <a:pt x="14" y="110"/>
                      </a:lnTo>
                      <a:lnTo>
                        <a:pt x="8" y="105"/>
                      </a:lnTo>
                      <a:lnTo>
                        <a:pt x="4" y="101"/>
                      </a:lnTo>
                      <a:lnTo>
                        <a:pt x="0" y="88"/>
                      </a:lnTo>
                      <a:lnTo>
                        <a:pt x="0" y="76"/>
                      </a:lnTo>
                      <a:lnTo>
                        <a:pt x="2" y="63"/>
                      </a:lnTo>
                      <a:lnTo>
                        <a:pt x="12" y="51"/>
                      </a:lnTo>
                      <a:lnTo>
                        <a:pt x="23" y="40"/>
                      </a:lnTo>
                      <a:lnTo>
                        <a:pt x="36" y="31"/>
                      </a:lnTo>
                      <a:lnTo>
                        <a:pt x="44" y="25"/>
                      </a:lnTo>
                      <a:lnTo>
                        <a:pt x="52" y="21"/>
                      </a:lnTo>
                      <a:lnTo>
                        <a:pt x="59" y="15"/>
                      </a:lnTo>
                      <a:lnTo>
                        <a:pt x="69" y="13"/>
                      </a:lnTo>
                      <a:lnTo>
                        <a:pt x="78" y="8"/>
                      </a:lnTo>
                      <a:lnTo>
                        <a:pt x="88" y="8"/>
                      </a:lnTo>
                      <a:lnTo>
                        <a:pt x="95" y="4"/>
                      </a:lnTo>
                      <a:lnTo>
                        <a:pt x="107" y="4"/>
                      </a:lnTo>
                      <a:lnTo>
                        <a:pt x="116" y="2"/>
                      </a:lnTo>
                      <a:lnTo>
                        <a:pt x="124" y="0"/>
                      </a:lnTo>
                      <a:lnTo>
                        <a:pt x="133" y="0"/>
                      </a:lnTo>
                      <a:lnTo>
                        <a:pt x="143" y="2"/>
                      </a:lnTo>
                      <a:lnTo>
                        <a:pt x="151" y="2"/>
                      </a:lnTo>
                      <a:lnTo>
                        <a:pt x="158" y="6"/>
                      </a:lnTo>
                      <a:lnTo>
                        <a:pt x="166" y="10"/>
                      </a:lnTo>
                      <a:lnTo>
                        <a:pt x="175" y="15"/>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3" name="Freeform 127"/>
                <p:cNvSpPr>
                  <a:spLocks/>
                </p:cNvSpPr>
                <p:nvPr/>
              </p:nvSpPr>
              <p:spPr bwMode="auto">
                <a:xfrm>
                  <a:off x="3261" y="2761"/>
                  <a:ext cx="95" cy="71"/>
                </a:xfrm>
                <a:custGeom>
                  <a:avLst/>
                  <a:gdLst>
                    <a:gd name="T0" fmla="*/ 1 w 190"/>
                    <a:gd name="T1" fmla="*/ 0 h 143"/>
                    <a:gd name="T2" fmla="*/ 1 w 190"/>
                    <a:gd name="T3" fmla="*/ 0 h 143"/>
                    <a:gd name="T4" fmla="*/ 1 w 190"/>
                    <a:gd name="T5" fmla="*/ 0 h 143"/>
                    <a:gd name="T6" fmla="*/ 1 w 190"/>
                    <a:gd name="T7" fmla="*/ 0 h 143"/>
                    <a:gd name="T8" fmla="*/ 1 w 190"/>
                    <a:gd name="T9" fmla="*/ 0 h 143"/>
                    <a:gd name="T10" fmla="*/ 1 w 190"/>
                    <a:gd name="T11" fmla="*/ 0 h 143"/>
                    <a:gd name="T12" fmla="*/ 1 w 190"/>
                    <a:gd name="T13" fmla="*/ 0 h 143"/>
                    <a:gd name="T14" fmla="*/ 1 w 190"/>
                    <a:gd name="T15" fmla="*/ 0 h 143"/>
                    <a:gd name="T16" fmla="*/ 1 w 190"/>
                    <a:gd name="T17" fmla="*/ 0 h 143"/>
                    <a:gd name="T18" fmla="*/ 1 w 190"/>
                    <a:gd name="T19" fmla="*/ 0 h 143"/>
                    <a:gd name="T20" fmla="*/ 1 w 190"/>
                    <a:gd name="T21" fmla="*/ 0 h 143"/>
                    <a:gd name="T22" fmla="*/ 1 w 190"/>
                    <a:gd name="T23" fmla="*/ 0 h 143"/>
                    <a:gd name="T24" fmla="*/ 1 w 190"/>
                    <a:gd name="T25" fmla="*/ 0 h 143"/>
                    <a:gd name="T26" fmla="*/ 1 w 190"/>
                    <a:gd name="T27" fmla="*/ 0 h 143"/>
                    <a:gd name="T28" fmla="*/ 1 w 190"/>
                    <a:gd name="T29" fmla="*/ 0 h 143"/>
                    <a:gd name="T30" fmla="*/ 1 w 190"/>
                    <a:gd name="T31" fmla="*/ 0 h 143"/>
                    <a:gd name="T32" fmla="*/ 1 w 190"/>
                    <a:gd name="T33" fmla="*/ 0 h 143"/>
                    <a:gd name="T34" fmla="*/ 0 w 190"/>
                    <a:gd name="T35" fmla="*/ 0 h 143"/>
                    <a:gd name="T36" fmla="*/ 1 w 190"/>
                    <a:gd name="T37" fmla="*/ 0 h 143"/>
                    <a:gd name="T38" fmla="*/ 1 w 190"/>
                    <a:gd name="T39" fmla="*/ 0 h 143"/>
                    <a:gd name="T40" fmla="*/ 1 w 190"/>
                    <a:gd name="T41" fmla="*/ 0 h 143"/>
                    <a:gd name="T42" fmla="*/ 1 w 190"/>
                    <a:gd name="T43" fmla="*/ 0 h 143"/>
                    <a:gd name="T44" fmla="*/ 1 w 190"/>
                    <a:gd name="T45" fmla="*/ 0 h 143"/>
                    <a:gd name="T46" fmla="*/ 1 w 190"/>
                    <a:gd name="T47" fmla="*/ 0 h 143"/>
                    <a:gd name="T48" fmla="*/ 1 w 190"/>
                    <a:gd name="T49" fmla="*/ 0 h 143"/>
                    <a:gd name="T50" fmla="*/ 1 w 190"/>
                    <a:gd name="T51" fmla="*/ 0 h 143"/>
                    <a:gd name="T52" fmla="*/ 1 w 190"/>
                    <a:gd name="T53" fmla="*/ 0 h 143"/>
                    <a:gd name="T54" fmla="*/ 1 w 190"/>
                    <a:gd name="T55" fmla="*/ 0 h 143"/>
                    <a:gd name="T56" fmla="*/ 1 w 190"/>
                    <a:gd name="T57" fmla="*/ 0 h 143"/>
                    <a:gd name="T58" fmla="*/ 1 w 190"/>
                    <a:gd name="T59" fmla="*/ 0 h 143"/>
                    <a:gd name="T60" fmla="*/ 1 w 190"/>
                    <a:gd name="T61" fmla="*/ 0 h 143"/>
                    <a:gd name="T62" fmla="*/ 1 w 190"/>
                    <a:gd name="T63" fmla="*/ 0 h 143"/>
                    <a:gd name="T64" fmla="*/ 1 w 190"/>
                    <a:gd name="T65" fmla="*/ 0 h 143"/>
                    <a:gd name="T66" fmla="*/ 1 w 190"/>
                    <a:gd name="T67" fmla="*/ 0 h 143"/>
                    <a:gd name="T68" fmla="*/ 1 w 190"/>
                    <a:gd name="T69" fmla="*/ 0 h 143"/>
                    <a:gd name="T70" fmla="*/ 1 w 190"/>
                    <a:gd name="T71" fmla="*/ 0 h 143"/>
                    <a:gd name="T72" fmla="*/ 1 w 190"/>
                    <a:gd name="T73" fmla="*/ 0 h 143"/>
                    <a:gd name="T74" fmla="*/ 1 w 190"/>
                    <a:gd name="T75" fmla="*/ 0 h 143"/>
                    <a:gd name="T76" fmla="*/ 1 w 190"/>
                    <a:gd name="T77" fmla="*/ 0 h 143"/>
                    <a:gd name="T78" fmla="*/ 1 w 190"/>
                    <a:gd name="T79" fmla="*/ 0 h 143"/>
                    <a:gd name="T80" fmla="*/ 1 w 190"/>
                    <a:gd name="T81" fmla="*/ 0 h 143"/>
                    <a:gd name="T82" fmla="*/ 1 w 190"/>
                    <a:gd name="T83" fmla="*/ 0 h 143"/>
                    <a:gd name="T84" fmla="*/ 1 w 190"/>
                    <a:gd name="T85" fmla="*/ 0 h 143"/>
                    <a:gd name="T86" fmla="*/ 1 w 190"/>
                    <a:gd name="T87" fmla="*/ 0 h 143"/>
                    <a:gd name="T88" fmla="*/ 1 w 190"/>
                    <a:gd name="T89" fmla="*/ 0 h 143"/>
                    <a:gd name="T90" fmla="*/ 1 w 190"/>
                    <a:gd name="T91" fmla="*/ 0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0"/>
                    <a:gd name="T139" fmla="*/ 0 h 143"/>
                    <a:gd name="T140" fmla="*/ 190 w 190"/>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0" h="143">
                      <a:moveTo>
                        <a:pt x="169" y="139"/>
                      </a:moveTo>
                      <a:lnTo>
                        <a:pt x="161" y="143"/>
                      </a:lnTo>
                      <a:lnTo>
                        <a:pt x="152" y="143"/>
                      </a:lnTo>
                      <a:lnTo>
                        <a:pt x="140" y="143"/>
                      </a:lnTo>
                      <a:lnTo>
                        <a:pt x="131" y="141"/>
                      </a:lnTo>
                      <a:lnTo>
                        <a:pt x="118" y="135"/>
                      </a:lnTo>
                      <a:lnTo>
                        <a:pt x="102" y="131"/>
                      </a:lnTo>
                      <a:lnTo>
                        <a:pt x="89" y="124"/>
                      </a:lnTo>
                      <a:lnTo>
                        <a:pt x="76" y="118"/>
                      </a:lnTo>
                      <a:lnTo>
                        <a:pt x="60" y="109"/>
                      </a:lnTo>
                      <a:lnTo>
                        <a:pt x="47" y="99"/>
                      </a:lnTo>
                      <a:lnTo>
                        <a:pt x="34" y="91"/>
                      </a:lnTo>
                      <a:lnTo>
                        <a:pt x="24" y="84"/>
                      </a:lnTo>
                      <a:lnTo>
                        <a:pt x="15" y="72"/>
                      </a:lnTo>
                      <a:lnTo>
                        <a:pt x="9" y="63"/>
                      </a:lnTo>
                      <a:lnTo>
                        <a:pt x="2" y="55"/>
                      </a:lnTo>
                      <a:lnTo>
                        <a:pt x="2" y="48"/>
                      </a:lnTo>
                      <a:lnTo>
                        <a:pt x="0" y="38"/>
                      </a:lnTo>
                      <a:lnTo>
                        <a:pt x="2" y="31"/>
                      </a:lnTo>
                      <a:lnTo>
                        <a:pt x="9" y="23"/>
                      </a:lnTo>
                      <a:lnTo>
                        <a:pt x="19" y="17"/>
                      </a:lnTo>
                      <a:lnTo>
                        <a:pt x="28" y="12"/>
                      </a:lnTo>
                      <a:lnTo>
                        <a:pt x="41" y="8"/>
                      </a:lnTo>
                      <a:lnTo>
                        <a:pt x="55" y="4"/>
                      </a:lnTo>
                      <a:lnTo>
                        <a:pt x="70" y="4"/>
                      </a:lnTo>
                      <a:lnTo>
                        <a:pt x="83" y="0"/>
                      </a:lnTo>
                      <a:lnTo>
                        <a:pt x="98" y="0"/>
                      </a:lnTo>
                      <a:lnTo>
                        <a:pt x="112" y="0"/>
                      </a:lnTo>
                      <a:lnTo>
                        <a:pt x="127" y="4"/>
                      </a:lnTo>
                      <a:lnTo>
                        <a:pt x="138" y="6"/>
                      </a:lnTo>
                      <a:lnTo>
                        <a:pt x="152" y="12"/>
                      </a:lnTo>
                      <a:lnTo>
                        <a:pt x="161" y="17"/>
                      </a:lnTo>
                      <a:lnTo>
                        <a:pt x="169" y="25"/>
                      </a:lnTo>
                      <a:lnTo>
                        <a:pt x="176" y="40"/>
                      </a:lnTo>
                      <a:lnTo>
                        <a:pt x="178" y="55"/>
                      </a:lnTo>
                      <a:lnTo>
                        <a:pt x="176" y="69"/>
                      </a:lnTo>
                      <a:lnTo>
                        <a:pt x="178" y="84"/>
                      </a:lnTo>
                      <a:lnTo>
                        <a:pt x="180" y="90"/>
                      </a:lnTo>
                      <a:lnTo>
                        <a:pt x="184" y="99"/>
                      </a:lnTo>
                      <a:lnTo>
                        <a:pt x="186" y="107"/>
                      </a:lnTo>
                      <a:lnTo>
                        <a:pt x="190" y="116"/>
                      </a:lnTo>
                      <a:lnTo>
                        <a:pt x="188" y="122"/>
                      </a:lnTo>
                      <a:lnTo>
                        <a:pt x="184" y="129"/>
                      </a:lnTo>
                      <a:lnTo>
                        <a:pt x="178" y="135"/>
                      </a:lnTo>
                      <a:lnTo>
                        <a:pt x="169" y="139"/>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4" name="Freeform 128"/>
                <p:cNvSpPr>
                  <a:spLocks/>
                </p:cNvSpPr>
                <p:nvPr/>
              </p:nvSpPr>
              <p:spPr bwMode="auto">
                <a:xfrm>
                  <a:off x="3661" y="2573"/>
                  <a:ext cx="288" cy="32"/>
                </a:xfrm>
                <a:custGeom>
                  <a:avLst/>
                  <a:gdLst>
                    <a:gd name="T0" fmla="*/ 0 w 577"/>
                    <a:gd name="T1" fmla="*/ 0 h 65"/>
                    <a:gd name="T2" fmla="*/ 0 w 577"/>
                    <a:gd name="T3" fmla="*/ 0 h 65"/>
                    <a:gd name="T4" fmla="*/ 0 w 577"/>
                    <a:gd name="T5" fmla="*/ 0 h 65"/>
                    <a:gd name="T6" fmla="*/ 0 w 577"/>
                    <a:gd name="T7" fmla="*/ 0 h 65"/>
                    <a:gd name="T8" fmla="*/ 0 w 577"/>
                    <a:gd name="T9" fmla="*/ 0 h 65"/>
                    <a:gd name="T10" fmla="*/ 0 w 577"/>
                    <a:gd name="T11" fmla="*/ 0 h 65"/>
                    <a:gd name="T12" fmla="*/ 0 w 577"/>
                    <a:gd name="T13" fmla="*/ 0 h 65"/>
                    <a:gd name="T14" fmla="*/ 0 w 577"/>
                    <a:gd name="T15" fmla="*/ 0 h 65"/>
                    <a:gd name="T16" fmla="*/ 0 w 577"/>
                    <a:gd name="T17" fmla="*/ 0 h 65"/>
                    <a:gd name="T18" fmla="*/ 0 w 577"/>
                    <a:gd name="T19" fmla="*/ 0 h 65"/>
                    <a:gd name="T20" fmla="*/ 0 w 577"/>
                    <a:gd name="T21" fmla="*/ 0 h 65"/>
                    <a:gd name="T22" fmla="*/ 0 w 577"/>
                    <a:gd name="T23" fmla="*/ 0 h 65"/>
                    <a:gd name="T24" fmla="*/ 0 w 577"/>
                    <a:gd name="T25" fmla="*/ 0 h 65"/>
                    <a:gd name="T26" fmla="*/ 0 w 577"/>
                    <a:gd name="T27" fmla="*/ 0 h 65"/>
                    <a:gd name="T28" fmla="*/ 0 w 577"/>
                    <a:gd name="T29" fmla="*/ 0 h 65"/>
                    <a:gd name="T30" fmla="*/ 0 w 577"/>
                    <a:gd name="T31" fmla="*/ 0 h 65"/>
                    <a:gd name="T32" fmla="*/ 0 w 577"/>
                    <a:gd name="T33" fmla="*/ 0 h 65"/>
                    <a:gd name="T34" fmla="*/ 0 w 577"/>
                    <a:gd name="T35" fmla="*/ 0 h 65"/>
                    <a:gd name="T36" fmla="*/ 0 w 577"/>
                    <a:gd name="T37" fmla="*/ 0 h 65"/>
                    <a:gd name="T38" fmla="*/ 0 w 577"/>
                    <a:gd name="T39" fmla="*/ 0 h 65"/>
                    <a:gd name="T40" fmla="*/ 0 w 577"/>
                    <a:gd name="T41" fmla="*/ 0 h 65"/>
                    <a:gd name="T42" fmla="*/ 0 w 577"/>
                    <a:gd name="T43" fmla="*/ 0 h 65"/>
                    <a:gd name="T44" fmla="*/ 0 w 577"/>
                    <a:gd name="T45" fmla="*/ 0 h 65"/>
                    <a:gd name="T46" fmla="*/ 0 w 577"/>
                    <a:gd name="T47" fmla="*/ 0 h 65"/>
                    <a:gd name="T48" fmla="*/ 0 w 577"/>
                    <a:gd name="T49" fmla="*/ 0 h 65"/>
                    <a:gd name="T50" fmla="*/ 0 w 577"/>
                    <a:gd name="T51" fmla="*/ 0 h 65"/>
                    <a:gd name="T52" fmla="*/ 0 w 577"/>
                    <a:gd name="T53" fmla="*/ 0 h 65"/>
                    <a:gd name="T54" fmla="*/ 0 w 577"/>
                    <a:gd name="T55" fmla="*/ 0 h 65"/>
                    <a:gd name="T56" fmla="*/ 0 w 577"/>
                    <a:gd name="T57" fmla="*/ 0 h 65"/>
                    <a:gd name="T58" fmla="*/ 0 w 577"/>
                    <a:gd name="T59" fmla="*/ 0 h 65"/>
                    <a:gd name="T60" fmla="*/ 0 w 577"/>
                    <a:gd name="T61" fmla="*/ 0 h 65"/>
                    <a:gd name="T62" fmla="*/ 0 w 577"/>
                    <a:gd name="T63" fmla="*/ 0 h 65"/>
                    <a:gd name="T64" fmla="*/ 0 w 577"/>
                    <a:gd name="T65" fmla="*/ 0 h 65"/>
                    <a:gd name="T66" fmla="*/ 0 w 577"/>
                    <a:gd name="T67" fmla="*/ 0 h 65"/>
                    <a:gd name="T68" fmla="*/ 0 w 577"/>
                    <a:gd name="T69" fmla="*/ 0 h 65"/>
                    <a:gd name="T70" fmla="*/ 0 w 577"/>
                    <a:gd name="T71" fmla="*/ 0 h 65"/>
                    <a:gd name="T72" fmla="*/ 0 w 577"/>
                    <a:gd name="T73" fmla="*/ 0 h 65"/>
                    <a:gd name="T74" fmla="*/ 0 w 577"/>
                    <a:gd name="T75" fmla="*/ 0 h 65"/>
                    <a:gd name="T76" fmla="*/ 0 w 577"/>
                    <a:gd name="T77" fmla="*/ 0 h 65"/>
                    <a:gd name="T78" fmla="*/ 0 w 577"/>
                    <a:gd name="T79" fmla="*/ 0 h 65"/>
                    <a:gd name="T80" fmla="*/ 0 w 577"/>
                    <a:gd name="T81" fmla="*/ 0 h 65"/>
                    <a:gd name="T82" fmla="*/ 0 w 577"/>
                    <a:gd name="T83" fmla="*/ 0 h 65"/>
                    <a:gd name="T84" fmla="*/ 0 w 577"/>
                    <a:gd name="T85" fmla="*/ 0 h 65"/>
                    <a:gd name="T86" fmla="*/ 0 w 577"/>
                    <a:gd name="T87" fmla="*/ 0 h 65"/>
                    <a:gd name="T88" fmla="*/ 0 w 577"/>
                    <a:gd name="T89" fmla="*/ 0 h 65"/>
                    <a:gd name="T90" fmla="*/ 0 w 577"/>
                    <a:gd name="T91" fmla="*/ 0 h 65"/>
                    <a:gd name="T92" fmla="*/ 0 w 577"/>
                    <a:gd name="T93" fmla="*/ 0 h 65"/>
                    <a:gd name="T94" fmla="*/ 0 w 577"/>
                    <a:gd name="T95" fmla="*/ 0 h 65"/>
                    <a:gd name="T96" fmla="*/ 0 w 577"/>
                    <a:gd name="T97" fmla="*/ 0 h 65"/>
                    <a:gd name="T98" fmla="*/ 0 w 577"/>
                    <a:gd name="T99" fmla="*/ 0 h 65"/>
                    <a:gd name="T100" fmla="*/ 0 w 577"/>
                    <a:gd name="T101" fmla="*/ 0 h 65"/>
                    <a:gd name="T102" fmla="*/ 0 w 577"/>
                    <a:gd name="T103" fmla="*/ 0 h 65"/>
                    <a:gd name="T104" fmla="*/ 0 w 577"/>
                    <a:gd name="T105" fmla="*/ 0 h 65"/>
                    <a:gd name="T106" fmla="*/ 0 w 577"/>
                    <a:gd name="T107" fmla="*/ 0 h 65"/>
                    <a:gd name="T108" fmla="*/ 0 w 577"/>
                    <a:gd name="T109" fmla="*/ 0 h 65"/>
                    <a:gd name="T110" fmla="*/ 0 w 577"/>
                    <a:gd name="T111" fmla="*/ 0 h 65"/>
                    <a:gd name="T112" fmla="*/ 0 w 577"/>
                    <a:gd name="T113" fmla="*/ 0 h 65"/>
                    <a:gd name="T114" fmla="*/ 0 w 577"/>
                    <a:gd name="T115" fmla="*/ 0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7"/>
                    <a:gd name="T175" fmla="*/ 0 h 65"/>
                    <a:gd name="T176" fmla="*/ 577 w 577"/>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7" h="65">
                      <a:moveTo>
                        <a:pt x="27" y="0"/>
                      </a:moveTo>
                      <a:lnTo>
                        <a:pt x="42" y="0"/>
                      </a:lnTo>
                      <a:lnTo>
                        <a:pt x="59" y="0"/>
                      </a:lnTo>
                      <a:lnTo>
                        <a:pt x="74" y="0"/>
                      </a:lnTo>
                      <a:lnTo>
                        <a:pt x="92" y="0"/>
                      </a:lnTo>
                      <a:lnTo>
                        <a:pt x="97" y="0"/>
                      </a:lnTo>
                      <a:lnTo>
                        <a:pt x="105" y="0"/>
                      </a:lnTo>
                      <a:lnTo>
                        <a:pt x="114" y="0"/>
                      </a:lnTo>
                      <a:lnTo>
                        <a:pt x="124" y="0"/>
                      </a:lnTo>
                      <a:lnTo>
                        <a:pt x="132" y="0"/>
                      </a:lnTo>
                      <a:lnTo>
                        <a:pt x="139" y="0"/>
                      </a:lnTo>
                      <a:lnTo>
                        <a:pt x="149" y="0"/>
                      </a:lnTo>
                      <a:lnTo>
                        <a:pt x="156" y="0"/>
                      </a:lnTo>
                      <a:lnTo>
                        <a:pt x="171" y="0"/>
                      </a:lnTo>
                      <a:lnTo>
                        <a:pt x="189" y="0"/>
                      </a:lnTo>
                      <a:lnTo>
                        <a:pt x="204" y="0"/>
                      </a:lnTo>
                      <a:lnTo>
                        <a:pt x="221" y="2"/>
                      </a:lnTo>
                      <a:lnTo>
                        <a:pt x="229" y="2"/>
                      </a:lnTo>
                      <a:lnTo>
                        <a:pt x="236" y="2"/>
                      </a:lnTo>
                      <a:lnTo>
                        <a:pt x="244" y="2"/>
                      </a:lnTo>
                      <a:lnTo>
                        <a:pt x="253" y="2"/>
                      </a:lnTo>
                      <a:lnTo>
                        <a:pt x="261" y="2"/>
                      </a:lnTo>
                      <a:lnTo>
                        <a:pt x="268" y="2"/>
                      </a:lnTo>
                      <a:lnTo>
                        <a:pt x="278" y="2"/>
                      </a:lnTo>
                      <a:lnTo>
                        <a:pt x="287" y="4"/>
                      </a:lnTo>
                      <a:lnTo>
                        <a:pt x="301" y="4"/>
                      </a:lnTo>
                      <a:lnTo>
                        <a:pt x="318" y="4"/>
                      </a:lnTo>
                      <a:lnTo>
                        <a:pt x="333" y="4"/>
                      </a:lnTo>
                      <a:lnTo>
                        <a:pt x="350" y="6"/>
                      </a:lnTo>
                      <a:lnTo>
                        <a:pt x="358" y="6"/>
                      </a:lnTo>
                      <a:lnTo>
                        <a:pt x="365" y="6"/>
                      </a:lnTo>
                      <a:lnTo>
                        <a:pt x="375" y="6"/>
                      </a:lnTo>
                      <a:lnTo>
                        <a:pt x="383" y="6"/>
                      </a:lnTo>
                      <a:lnTo>
                        <a:pt x="390" y="6"/>
                      </a:lnTo>
                      <a:lnTo>
                        <a:pt x="398" y="6"/>
                      </a:lnTo>
                      <a:lnTo>
                        <a:pt x="407" y="6"/>
                      </a:lnTo>
                      <a:lnTo>
                        <a:pt x="417" y="6"/>
                      </a:lnTo>
                      <a:lnTo>
                        <a:pt x="432" y="6"/>
                      </a:lnTo>
                      <a:lnTo>
                        <a:pt x="447" y="6"/>
                      </a:lnTo>
                      <a:lnTo>
                        <a:pt x="462" y="6"/>
                      </a:lnTo>
                      <a:lnTo>
                        <a:pt x="480" y="7"/>
                      </a:lnTo>
                      <a:lnTo>
                        <a:pt x="487" y="7"/>
                      </a:lnTo>
                      <a:lnTo>
                        <a:pt x="495" y="7"/>
                      </a:lnTo>
                      <a:lnTo>
                        <a:pt x="504" y="7"/>
                      </a:lnTo>
                      <a:lnTo>
                        <a:pt x="512" y="9"/>
                      </a:lnTo>
                      <a:lnTo>
                        <a:pt x="520" y="9"/>
                      </a:lnTo>
                      <a:lnTo>
                        <a:pt x="527" y="9"/>
                      </a:lnTo>
                      <a:lnTo>
                        <a:pt x="537" y="9"/>
                      </a:lnTo>
                      <a:lnTo>
                        <a:pt x="546" y="11"/>
                      </a:lnTo>
                      <a:lnTo>
                        <a:pt x="556" y="11"/>
                      </a:lnTo>
                      <a:lnTo>
                        <a:pt x="567" y="17"/>
                      </a:lnTo>
                      <a:lnTo>
                        <a:pt x="571" y="25"/>
                      </a:lnTo>
                      <a:lnTo>
                        <a:pt x="577" y="36"/>
                      </a:lnTo>
                      <a:lnTo>
                        <a:pt x="573" y="44"/>
                      </a:lnTo>
                      <a:lnTo>
                        <a:pt x="571" y="51"/>
                      </a:lnTo>
                      <a:lnTo>
                        <a:pt x="561" y="59"/>
                      </a:lnTo>
                      <a:lnTo>
                        <a:pt x="552" y="65"/>
                      </a:lnTo>
                      <a:lnTo>
                        <a:pt x="544" y="65"/>
                      </a:lnTo>
                      <a:lnTo>
                        <a:pt x="537" y="65"/>
                      </a:lnTo>
                      <a:lnTo>
                        <a:pt x="527" y="65"/>
                      </a:lnTo>
                      <a:lnTo>
                        <a:pt x="518" y="65"/>
                      </a:lnTo>
                      <a:lnTo>
                        <a:pt x="504" y="65"/>
                      </a:lnTo>
                      <a:lnTo>
                        <a:pt x="491" y="65"/>
                      </a:lnTo>
                      <a:lnTo>
                        <a:pt x="476" y="65"/>
                      </a:lnTo>
                      <a:lnTo>
                        <a:pt x="461" y="65"/>
                      </a:lnTo>
                      <a:lnTo>
                        <a:pt x="451" y="65"/>
                      </a:lnTo>
                      <a:lnTo>
                        <a:pt x="442" y="65"/>
                      </a:lnTo>
                      <a:lnTo>
                        <a:pt x="432" y="65"/>
                      </a:lnTo>
                      <a:lnTo>
                        <a:pt x="424" y="65"/>
                      </a:lnTo>
                      <a:lnTo>
                        <a:pt x="413" y="63"/>
                      </a:lnTo>
                      <a:lnTo>
                        <a:pt x="404" y="63"/>
                      </a:lnTo>
                      <a:lnTo>
                        <a:pt x="396" y="63"/>
                      </a:lnTo>
                      <a:lnTo>
                        <a:pt x="386" y="63"/>
                      </a:lnTo>
                      <a:lnTo>
                        <a:pt x="375" y="61"/>
                      </a:lnTo>
                      <a:lnTo>
                        <a:pt x="365" y="61"/>
                      </a:lnTo>
                      <a:lnTo>
                        <a:pt x="354" y="61"/>
                      </a:lnTo>
                      <a:lnTo>
                        <a:pt x="345" y="61"/>
                      </a:lnTo>
                      <a:lnTo>
                        <a:pt x="333" y="61"/>
                      </a:lnTo>
                      <a:lnTo>
                        <a:pt x="324" y="61"/>
                      </a:lnTo>
                      <a:lnTo>
                        <a:pt x="312" y="61"/>
                      </a:lnTo>
                      <a:lnTo>
                        <a:pt x="303" y="61"/>
                      </a:lnTo>
                      <a:lnTo>
                        <a:pt x="291" y="59"/>
                      </a:lnTo>
                      <a:lnTo>
                        <a:pt x="280" y="59"/>
                      </a:lnTo>
                      <a:lnTo>
                        <a:pt x="270" y="57"/>
                      </a:lnTo>
                      <a:lnTo>
                        <a:pt x="259" y="57"/>
                      </a:lnTo>
                      <a:lnTo>
                        <a:pt x="248" y="57"/>
                      </a:lnTo>
                      <a:lnTo>
                        <a:pt x="238" y="57"/>
                      </a:lnTo>
                      <a:lnTo>
                        <a:pt x="227" y="57"/>
                      </a:lnTo>
                      <a:lnTo>
                        <a:pt x="217" y="57"/>
                      </a:lnTo>
                      <a:lnTo>
                        <a:pt x="208" y="57"/>
                      </a:lnTo>
                      <a:lnTo>
                        <a:pt x="196" y="57"/>
                      </a:lnTo>
                      <a:lnTo>
                        <a:pt x="185" y="55"/>
                      </a:lnTo>
                      <a:lnTo>
                        <a:pt x="177" y="55"/>
                      </a:lnTo>
                      <a:lnTo>
                        <a:pt x="166" y="55"/>
                      </a:lnTo>
                      <a:lnTo>
                        <a:pt x="156" y="55"/>
                      </a:lnTo>
                      <a:lnTo>
                        <a:pt x="149" y="55"/>
                      </a:lnTo>
                      <a:lnTo>
                        <a:pt x="139" y="55"/>
                      </a:lnTo>
                      <a:lnTo>
                        <a:pt x="130" y="53"/>
                      </a:lnTo>
                      <a:lnTo>
                        <a:pt x="120" y="53"/>
                      </a:lnTo>
                      <a:lnTo>
                        <a:pt x="113" y="53"/>
                      </a:lnTo>
                      <a:lnTo>
                        <a:pt x="103" y="53"/>
                      </a:lnTo>
                      <a:lnTo>
                        <a:pt x="86" y="53"/>
                      </a:lnTo>
                      <a:lnTo>
                        <a:pt x="73" y="53"/>
                      </a:lnTo>
                      <a:lnTo>
                        <a:pt x="59" y="53"/>
                      </a:lnTo>
                      <a:lnTo>
                        <a:pt x="48" y="53"/>
                      </a:lnTo>
                      <a:lnTo>
                        <a:pt x="35" y="53"/>
                      </a:lnTo>
                      <a:lnTo>
                        <a:pt x="27" y="53"/>
                      </a:lnTo>
                      <a:lnTo>
                        <a:pt x="14" y="49"/>
                      </a:lnTo>
                      <a:lnTo>
                        <a:pt x="6" y="44"/>
                      </a:lnTo>
                      <a:lnTo>
                        <a:pt x="0" y="36"/>
                      </a:lnTo>
                      <a:lnTo>
                        <a:pt x="0" y="26"/>
                      </a:lnTo>
                      <a:lnTo>
                        <a:pt x="0" y="15"/>
                      </a:lnTo>
                      <a:lnTo>
                        <a:pt x="6" y="7"/>
                      </a:lnTo>
                      <a:lnTo>
                        <a:pt x="14" y="2"/>
                      </a:lnTo>
                      <a:lnTo>
                        <a:pt x="2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5" name="Freeform 129"/>
                <p:cNvSpPr>
                  <a:spLocks/>
                </p:cNvSpPr>
                <p:nvPr/>
              </p:nvSpPr>
              <p:spPr bwMode="auto">
                <a:xfrm>
                  <a:off x="3004" y="2601"/>
                  <a:ext cx="225" cy="129"/>
                </a:xfrm>
                <a:custGeom>
                  <a:avLst/>
                  <a:gdLst>
                    <a:gd name="T0" fmla="*/ 0 w 451"/>
                    <a:gd name="T1" fmla="*/ 1 h 258"/>
                    <a:gd name="T2" fmla="*/ 0 w 451"/>
                    <a:gd name="T3" fmla="*/ 1 h 258"/>
                    <a:gd name="T4" fmla="*/ 0 w 451"/>
                    <a:gd name="T5" fmla="*/ 1 h 258"/>
                    <a:gd name="T6" fmla="*/ 0 w 451"/>
                    <a:gd name="T7" fmla="*/ 1 h 258"/>
                    <a:gd name="T8" fmla="*/ 0 w 451"/>
                    <a:gd name="T9" fmla="*/ 1 h 258"/>
                    <a:gd name="T10" fmla="*/ 0 w 451"/>
                    <a:gd name="T11" fmla="*/ 1 h 258"/>
                    <a:gd name="T12" fmla="*/ 0 w 451"/>
                    <a:gd name="T13" fmla="*/ 1 h 258"/>
                    <a:gd name="T14" fmla="*/ 0 w 451"/>
                    <a:gd name="T15" fmla="*/ 1 h 258"/>
                    <a:gd name="T16" fmla="*/ 0 w 451"/>
                    <a:gd name="T17" fmla="*/ 1 h 258"/>
                    <a:gd name="T18" fmla="*/ 0 w 451"/>
                    <a:gd name="T19" fmla="*/ 1 h 258"/>
                    <a:gd name="T20" fmla="*/ 0 w 451"/>
                    <a:gd name="T21" fmla="*/ 1 h 258"/>
                    <a:gd name="T22" fmla="*/ 0 w 451"/>
                    <a:gd name="T23" fmla="*/ 1 h 258"/>
                    <a:gd name="T24" fmla="*/ 0 w 451"/>
                    <a:gd name="T25" fmla="*/ 1 h 258"/>
                    <a:gd name="T26" fmla="*/ 0 w 451"/>
                    <a:gd name="T27" fmla="*/ 1 h 258"/>
                    <a:gd name="T28" fmla="*/ 0 w 451"/>
                    <a:gd name="T29" fmla="*/ 1 h 258"/>
                    <a:gd name="T30" fmla="*/ 0 w 451"/>
                    <a:gd name="T31" fmla="*/ 1 h 258"/>
                    <a:gd name="T32" fmla="*/ 0 w 451"/>
                    <a:gd name="T33" fmla="*/ 1 h 258"/>
                    <a:gd name="T34" fmla="*/ 0 w 451"/>
                    <a:gd name="T35" fmla="*/ 1 h 258"/>
                    <a:gd name="T36" fmla="*/ 0 w 451"/>
                    <a:gd name="T37" fmla="*/ 1 h 258"/>
                    <a:gd name="T38" fmla="*/ 0 w 451"/>
                    <a:gd name="T39" fmla="*/ 0 h 258"/>
                    <a:gd name="T40" fmla="*/ 0 w 451"/>
                    <a:gd name="T41" fmla="*/ 1 h 258"/>
                    <a:gd name="T42" fmla="*/ 0 w 451"/>
                    <a:gd name="T43" fmla="*/ 1 h 258"/>
                    <a:gd name="T44" fmla="*/ 0 w 451"/>
                    <a:gd name="T45" fmla="*/ 1 h 258"/>
                    <a:gd name="T46" fmla="*/ 0 w 451"/>
                    <a:gd name="T47" fmla="*/ 1 h 258"/>
                    <a:gd name="T48" fmla="*/ 0 w 451"/>
                    <a:gd name="T49" fmla="*/ 1 h 258"/>
                    <a:gd name="T50" fmla="*/ 0 w 451"/>
                    <a:gd name="T51" fmla="*/ 1 h 258"/>
                    <a:gd name="T52" fmla="*/ 0 w 451"/>
                    <a:gd name="T53" fmla="*/ 1 h 258"/>
                    <a:gd name="T54" fmla="*/ 0 w 451"/>
                    <a:gd name="T55" fmla="*/ 1 h 258"/>
                    <a:gd name="T56" fmla="*/ 0 w 451"/>
                    <a:gd name="T57" fmla="*/ 1 h 258"/>
                    <a:gd name="T58" fmla="*/ 0 w 451"/>
                    <a:gd name="T59" fmla="*/ 1 h 258"/>
                    <a:gd name="T60" fmla="*/ 0 w 451"/>
                    <a:gd name="T61" fmla="*/ 1 h 258"/>
                    <a:gd name="T62" fmla="*/ 0 w 451"/>
                    <a:gd name="T63" fmla="*/ 1 h 258"/>
                    <a:gd name="T64" fmla="*/ 0 w 451"/>
                    <a:gd name="T65" fmla="*/ 1 h 258"/>
                    <a:gd name="T66" fmla="*/ 0 w 451"/>
                    <a:gd name="T67" fmla="*/ 1 h 258"/>
                    <a:gd name="T68" fmla="*/ 0 w 451"/>
                    <a:gd name="T69" fmla="*/ 1 h 258"/>
                    <a:gd name="T70" fmla="*/ 0 w 451"/>
                    <a:gd name="T71" fmla="*/ 1 h 258"/>
                    <a:gd name="T72" fmla="*/ 0 w 451"/>
                    <a:gd name="T73" fmla="*/ 1 h 258"/>
                    <a:gd name="T74" fmla="*/ 0 w 451"/>
                    <a:gd name="T75" fmla="*/ 1 h 258"/>
                    <a:gd name="T76" fmla="*/ 0 w 451"/>
                    <a:gd name="T77" fmla="*/ 1 h 258"/>
                    <a:gd name="T78" fmla="*/ 0 w 451"/>
                    <a:gd name="T79" fmla="*/ 1 h 258"/>
                    <a:gd name="T80" fmla="*/ 0 w 451"/>
                    <a:gd name="T81" fmla="*/ 1 h 258"/>
                    <a:gd name="T82" fmla="*/ 0 w 451"/>
                    <a:gd name="T83" fmla="*/ 1 h 258"/>
                    <a:gd name="T84" fmla="*/ 0 w 451"/>
                    <a:gd name="T85" fmla="*/ 1 h 258"/>
                    <a:gd name="T86" fmla="*/ 0 w 451"/>
                    <a:gd name="T87" fmla="*/ 1 h 258"/>
                    <a:gd name="T88" fmla="*/ 0 w 451"/>
                    <a:gd name="T89" fmla="*/ 1 h 258"/>
                    <a:gd name="T90" fmla="*/ 0 w 451"/>
                    <a:gd name="T91" fmla="*/ 1 h 258"/>
                    <a:gd name="T92" fmla="*/ 0 w 451"/>
                    <a:gd name="T93" fmla="*/ 1 h 258"/>
                    <a:gd name="T94" fmla="*/ 0 w 451"/>
                    <a:gd name="T95" fmla="*/ 1 h 258"/>
                    <a:gd name="T96" fmla="*/ 0 w 451"/>
                    <a:gd name="T97" fmla="*/ 1 h 258"/>
                    <a:gd name="T98" fmla="*/ 0 w 451"/>
                    <a:gd name="T99" fmla="*/ 1 h 258"/>
                    <a:gd name="T100" fmla="*/ 0 w 451"/>
                    <a:gd name="T101" fmla="*/ 1 h 258"/>
                    <a:gd name="T102" fmla="*/ 0 w 451"/>
                    <a:gd name="T103" fmla="*/ 1 h 258"/>
                    <a:gd name="T104" fmla="*/ 0 w 451"/>
                    <a:gd name="T105" fmla="*/ 1 h 258"/>
                    <a:gd name="T106" fmla="*/ 0 w 451"/>
                    <a:gd name="T107" fmla="*/ 1 h 258"/>
                    <a:gd name="T108" fmla="*/ 0 w 451"/>
                    <a:gd name="T109" fmla="*/ 1 h 258"/>
                    <a:gd name="T110" fmla="*/ 0 w 451"/>
                    <a:gd name="T111" fmla="*/ 1 h 258"/>
                    <a:gd name="T112" fmla="*/ 0 w 451"/>
                    <a:gd name="T113" fmla="*/ 1 h 258"/>
                    <a:gd name="T114" fmla="*/ 0 w 451"/>
                    <a:gd name="T115" fmla="*/ 1 h 258"/>
                    <a:gd name="T116" fmla="*/ 0 w 451"/>
                    <a:gd name="T117" fmla="*/ 1 h 258"/>
                    <a:gd name="T118" fmla="*/ 0 w 451"/>
                    <a:gd name="T119" fmla="*/ 1 h 258"/>
                    <a:gd name="T120" fmla="*/ 0 w 451"/>
                    <a:gd name="T121" fmla="*/ 1 h 2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1"/>
                    <a:gd name="T184" fmla="*/ 0 h 258"/>
                    <a:gd name="T185" fmla="*/ 451 w 451"/>
                    <a:gd name="T186" fmla="*/ 258 h 25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1" h="258">
                      <a:moveTo>
                        <a:pt x="8" y="61"/>
                      </a:moveTo>
                      <a:lnTo>
                        <a:pt x="0" y="46"/>
                      </a:lnTo>
                      <a:lnTo>
                        <a:pt x="2" y="32"/>
                      </a:lnTo>
                      <a:lnTo>
                        <a:pt x="6" y="25"/>
                      </a:lnTo>
                      <a:lnTo>
                        <a:pt x="12" y="19"/>
                      </a:lnTo>
                      <a:lnTo>
                        <a:pt x="17" y="15"/>
                      </a:lnTo>
                      <a:lnTo>
                        <a:pt x="27" y="15"/>
                      </a:lnTo>
                      <a:lnTo>
                        <a:pt x="33" y="11"/>
                      </a:lnTo>
                      <a:lnTo>
                        <a:pt x="42" y="11"/>
                      </a:lnTo>
                      <a:lnTo>
                        <a:pt x="52" y="11"/>
                      </a:lnTo>
                      <a:lnTo>
                        <a:pt x="65" y="11"/>
                      </a:lnTo>
                      <a:lnTo>
                        <a:pt x="74" y="11"/>
                      </a:lnTo>
                      <a:lnTo>
                        <a:pt x="88" y="11"/>
                      </a:lnTo>
                      <a:lnTo>
                        <a:pt x="103" y="13"/>
                      </a:lnTo>
                      <a:lnTo>
                        <a:pt x="116" y="15"/>
                      </a:lnTo>
                      <a:lnTo>
                        <a:pt x="128" y="15"/>
                      </a:lnTo>
                      <a:lnTo>
                        <a:pt x="141" y="17"/>
                      </a:lnTo>
                      <a:lnTo>
                        <a:pt x="152" y="17"/>
                      </a:lnTo>
                      <a:lnTo>
                        <a:pt x="162" y="19"/>
                      </a:lnTo>
                      <a:lnTo>
                        <a:pt x="169" y="19"/>
                      </a:lnTo>
                      <a:lnTo>
                        <a:pt x="179" y="19"/>
                      </a:lnTo>
                      <a:lnTo>
                        <a:pt x="183" y="19"/>
                      </a:lnTo>
                      <a:lnTo>
                        <a:pt x="188" y="21"/>
                      </a:lnTo>
                      <a:lnTo>
                        <a:pt x="200" y="15"/>
                      </a:lnTo>
                      <a:lnTo>
                        <a:pt x="211" y="11"/>
                      </a:lnTo>
                      <a:lnTo>
                        <a:pt x="227" y="10"/>
                      </a:lnTo>
                      <a:lnTo>
                        <a:pt x="240" y="8"/>
                      </a:lnTo>
                      <a:lnTo>
                        <a:pt x="253" y="6"/>
                      </a:lnTo>
                      <a:lnTo>
                        <a:pt x="268" y="6"/>
                      </a:lnTo>
                      <a:lnTo>
                        <a:pt x="282" y="6"/>
                      </a:lnTo>
                      <a:lnTo>
                        <a:pt x="297" y="6"/>
                      </a:lnTo>
                      <a:lnTo>
                        <a:pt x="310" y="6"/>
                      </a:lnTo>
                      <a:lnTo>
                        <a:pt x="325" y="6"/>
                      </a:lnTo>
                      <a:lnTo>
                        <a:pt x="339" y="6"/>
                      </a:lnTo>
                      <a:lnTo>
                        <a:pt x="354" y="6"/>
                      </a:lnTo>
                      <a:lnTo>
                        <a:pt x="367" y="4"/>
                      </a:lnTo>
                      <a:lnTo>
                        <a:pt x="382" y="2"/>
                      </a:lnTo>
                      <a:lnTo>
                        <a:pt x="396" y="2"/>
                      </a:lnTo>
                      <a:lnTo>
                        <a:pt x="411" y="2"/>
                      </a:lnTo>
                      <a:lnTo>
                        <a:pt x="422" y="0"/>
                      </a:lnTo>
                      <a:lnTo>
                        <a:pt x="434" y="4"/>
                      </a:lnTo>
                      <a:lnTo>
                        <a:pt x="440" y="11"/>
                      </a:lnTo>
                      <a:lnTo>
                        <a:pt x="445" y="25"/>
                      </a:lnTo>
                      <a:lnTo>
                        <a:pt x="445" y="34"/>
                      </a:lnTo>
                      <a:lnTo>
                        <a:pt x="445" y="44"/>
                      </a:lnTo>
                      <a:lnTo>
                        <a:pt x="445" y="53"/>
                      </a:lnTo>
                      <a:lnTo>
                        <a:pt x="445" y="65"/>
                      </a:lnTo>
                      <a:lnTo>
                        <a:pt x="445" y="74"/>
                      </a:lnTo>
                      <a:lnTo>
                        <a:pt x="445" y="86"/>
                      </a:lnTo>
                      <a:lnTo>
                        <a:pt x="445" y="95"/>
                      </a:lnTo>
                      <a:lnTo>
                        <a:pt x="445" y="106"/>
                      </a:lnTo>
                      <a:lnTo>
                        <a:pt x="443" y="116"/>
                      </a:lnTo>
                      <a:lnTo>
                        <a:pt x="443" y="127"/>
                      </a:lnTo>
                      <a:lnTo>
                        <a:pt x="443" y="139"/>
                      </a:lnTo>
                      <a:lnTo>
                        <a:pt x="443" y="150"/>
                      </a:lnTo>
                      <a:lnTo>
                        <a:pt x="443" y="160"/>
                      </a:lnTo>
                      <a:lnTo>
                        <a:pt x="443" y="171"/>
                      </a:lnTo>
                      <a:lnTo>
                        <a:pt x="443" y="182"/>
                      </a:lnTo>
                      <a:lnTo>
                        <a:pt x="445" y="194"/>
                      </a:lnTo>
                      <a:lnTo>
                        <a:pt x="445" y="203"/>
                      </a:lnTo>
                      <a:lnTo>
                        <a:pt x="449" y="213"/>
                      </a:lnTo>
                      <a:lnTo>
                        <a:pt x="451" y="222"/>
                      </a:lnTo>
                      <a:lnTo>
                        <a:pt x="451" y="232"/>
                      </a:lnTo>
                      <a:lnTo>
                        <a:pt x="443" y="238"/>
                      </a:lnTo>
                      <a:lnTo>
                        <a:pt x="430" y="243"/>
                      </a:lnTo>
                      <a:lnTo>
                        <a:pt x="421" y="245"/>
                      </a:lnTo>
                      <a:lnTo>
                        <a:pt x="411" y="247"/>
                      </a:lnTo>
                      <a:lnTo>
                        <a:pt x="400" y="249"/>
                      </a:lnTo>
                      <a:lnTo>
                        <a:pt x="388" y="251"/>
                      </a:lnTo>
                      <a:lnTo>
                        <a:pt x="373" y="251"/>
                      </a:lnTo>
                      <a:lnTo>
                        <a:pt x="360" y="253"/>
                      </a:lnTo>
                      <a:lnTo>
                        <a:pt x="343" y="255"/>
                      </a:lnTo>
                      <a:lnTo>
                        <a:pt x="327" y="257"/>
                      </a:lnTo>
                      <a:lnTo>
                        <a:pt x="320" y="257"/>
                      </a:lnTo>
                      <a:lnTo>
                        <a:pt x="310" y="257"/>
                      </a:lnTo>
                      <a:lnTo>
                        <a:pt x="301" y="257"/>
                      </a:lnTo>
                      <a:lnTo>
                        <a:pt x="293" y="258"/>
                      </a:lnTo>
                      <a:lnTo>
                        <a:pt x="285" y="258"/>
                      </a:lnTo>
                      <a:lnTo>
                        <a:pt x="276" y="258"/>
                      </a:lnTo>
                      <a:lnTo>
                        <a:pt x="266" y="258"/>
                      </a:lnTo>
                      <a:lnTo>
                        <a:pt x="259" y="258"/>
                      </a:lnTo>
                      <a:lnTo>
                        <a:pt x="249" y="258"/>
                      </a:lnTo>
                      <a:lnTo>
                        <a:pt x="240" y="258"/>
                      </a:lnTo>
                      <a:lnTo>
                        <a:pt x="230" y="258"/>
                      </a:lnTo>
                      <a:lnTo>
                        <a:pt x="221" y="258"/>
                      </a:lnTo>
                      <a:lnTo>
                        <a:pt x="211" y="258"/>
                      </a:lnTo>
                      <a:lnTo>
                        <a:pt x="204" y="258"/>
                      </a:lnTo>
                      <a:lnTo>
                        <a:pt x="194" y="258"/>
                      </a:lnTo>
                      <a:lnTo>
                        <a:pt x="185" y="258"/>
                      </a:lnTo>
                      <a:lnTo>
                        <a:pt x="175" y="257"/>
                      </a:lnTo>
                      <a:lnTo>
                        <a:pt x="168" y="257"/>
                      </a:lnTo>
                      <a:lnTo>
                        <a:pt x="158" y="257"/>
                      </a:lnTo>
                      <a:lnTo>
                        <a:pt x="149" y="257"/>
                      </a:lnTo>
                      <a:lnTo>
                        <a:pt x="131" y="257"/>
                      </a:lnTo>
                      <a:lnTo>
                        <a:pt x="118" y="257"/>
                      </a:lnTo>
                      <a:lnTo>
                        <a:pt x="101" y="255"/>
                      </a:lnTo>
                      <a:lnTo>
                        <a:pt x="88" y="255"/>
                      </a:lnTo>
                      <a:lnTo>
                        <a:pt x="74" y="255"/>
                      </a:lnTo>
                      <a:lnTo>
                        <a:pt x="63" y="255"/>
                      </a:lnTo>
                      <a:lnTo>
                        <a:pt x="52" y="255"/>
                      </a:lnTo>
                      <a:lnTo>
                        <a:pt x="42" y="255"/>
                      </a:lnTo>
                      <a:lnTo>
                        <a:pt x="33" y="255"/>
                      </a:lnTo>
                      <a:lnTo>
                        <a:pt x="29" y="255"/>
                      </a:lnTo>
                      <a:lnTo>
                        <a:pt x="19" y="251"/>
                      </a:lnTo>
                      <a:lnTo>
                        <a:pt x="14" y="247"/>
                      </a:lnTo>
                      <a:lnTo>
                        <a:pt x="8" y="238"/>
                      </a:lnTo>
                      <a:lnTo>
                        <a:pt x="6" y="228"/>
                      </a:lnTo>
                      <a:lnTo>
                        <a:pt x="0" y="215"/>
                      </a:lnTo>
                      <a:lnTo>
                        <a:pt x="0" y="201"/>
                      </a:lnTo>
                      <a:lnTo>
                        <a:pt x="0" y="186"/>
                      </a:lnTo>
                      <a:lnTo>
                        <a:pt x="0" y="171"/>
                      </a:lnTo>
                      <a:lnTo>
                        <a:pt x="0" y="163"/>
                      </a:lnTo>
                      <a:lnTo>
                        <a:pt x="0" y="154"/>
                      </a:lnTo>
                      <a:lnTo>
                        <a:pt x="0" y="144"/>
                      </a:lnTo>
                      <a:lnTo>
                        <a:pt x="0" y="137"/>
                      </a:lnTo>
                      <a:lnTo>
                        <a:pt x="2" y="120"/>
                      </a:lnTo>
                      <a:lnTo>
                        <a:pt x="4" y="106"/>
                      </a:lnTo>
                      <a:lnTo>
                        <a:pt x="4" y="89"/>
                      </a:lnTo>
                      <a:lnTo>
                        <a:pt x="6" y="78"/>
                      </a:lnTo>
                      <a:lnTo>
                        <a:pt x="8" y="68"/>
                      </a:lnTo>
                      <a:lnTo>
                        <a:pt x="8" y="61"/>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6" name="Freeform 130"/>
                <p:cNvSpPr>
                  <a:spLocks/>
                </p:cNvSpPr>
                <p:nvPr/>
              </p:nvSpPr>
              <p:spPr bwMode="auto">
                <a:xfrm>
                  <a:off x="3702" y="2601"/>
                  <a:ext cx="222" cy="121"/>
                </a:xfrm>
                <a:custGeom>
                  <a:avLst/>
                  <a:gdLst>
                    <a:gd name="T0" fmla="*/ 0 w 445"/>
                    <a:gd name="T1" fmla="*/ 0 h 243"/>
                    <a:gd name="T2" fmla="*/ 0 w 445"/>
                    <a:gd name="T3" fmla="*/ 0 h 243"/>
                    <a:gd name="T4" fmla="*/ 0 w 445"/>
                    <a:gd name="T5" fmla="*/ 0 h 243"/>
                    <a:gd name="T6" fmla="*/ 0 w 445"/>
                    <a:gd name="T7" fmla="*/ 0 h 243"/>
                    <a:gd name="T8" fmla="*/ 0 w 445"/>
                    <a:gd name="T9" fmla="*/ 0 h 243"/>
                    <a:gd name="T10" fmla="*/ 0 w 445"/>
                    <a:gd name="T11" fmla="*/ 0 h 243"/>
                    <a:gd name="T12" fmla="*/ 0 w 445"/>
                    <a:gd name="T13" fmla="*/ 0 h 243"/>
                    <a:gd name="T14" fmla="*/ 0 w 445"/>
                    <a:gd name="T15" fmla="*/ 0 h 243"/>
                    <a:gd name="T16" fmla="*/ 0 w 445"/>
                    <a:gd name="T17" fmla="*/ 0 h 243"/>
                    <a:gd name="T18" fmla="*/ 0 w 445"/>
                    <a:gd name="T19" fmla="*/ 0 h 243"/>
                    <a:gd name="T20" fmla="*/ 0 w 445"/>
                    <a:gd name="T21" fmla="*/ 0 h 243"/>
                    <a:gd name="T22" fmla="*/ 0 w 445"/>
                    <a:gd name="T23" fmla="*/ 0 h 243"/>
                    <a:gd name="T24" fmla="*/ 0 w 445"/>
                    <a:gd name="T25" fmla="*/ 0 h 243"/>
                    <a:gd name="T26" fmla="*/ 0 w 445"/>
                    <a:gd name="T27" fmla="*/ 0 h 243"/>
                    <a:gd name="T28" fmla="*/ 0 w 445"/>
                    <a:gd name="T29" fmla="*/ 0 h 243"/>
                    <a:gd name="T30" fmla="*/ 0 w 445"/>
                    <a:gd name="T31" fmla="*/ 0 h 243"/>
                    <a:gd name="T32" fmla="*/ 0 w 445"/>
                    <a:gd name="T33" fmla="*/ 0 h 243"/>
                    <a:gd name="T34" fmla="*/ 0 w 445"/>
                    <a:gd name="T35" fmla="*/ 0 h 243"/>
                    <a:gd name="T36" fmla="*/ 0 w 445"/>
                    <a:gd name="T37" fmla="*/ 0 h 243"/>
                    <a:gd name="T38" fmla="*/ 0 w 445"/>
                    <a:gd name="T39" fmla="*/ 0 h 243"/>
                    <a:gd name="T40" fmla="*/ 0 w 445"/>
                    <a:gd name="T41" fmla="*/ 0 h 243"/>
                    <a:gd name="T42" fmla="*/ 0 w 445"/>
                    <a:gd name="T43" fmla="*/ 0 h 243"/>
                    <a:gd name="T44" fmla="*/ 0 w 445"/>
                    <a:gd name="T45" fmla="*/ 0 h 243"/>
                    <a:gd name="T46" fmla="*/ 0 w 445"/>
                    <a:gd name="T47" fmla="*/ 0 h 243"/>
                    <a:gd name="T48" fmla="*/ 0 w 445"/>
                    <a:gd name="T49" fmla="*/ 0 h 243"/>
                    <a:gd name="T50" fmla="*/ 0 w 445"/>
                    <a:gd name="T51" fmla="*/ 0 h 243"/>
                    <a:gd name="T52" fmla="*/ 0 w 445"/>
                    <a:gd name="T53" fmla="*/ 0 h 243"/>
                    <a:gd name="T54" fmla="*/ 0 w 445"/>
                    <a:gd name="T55" fmla="*/ 0 h 243"/>
                    <a:gd name="T56" fmla="*/ 0 w 445"/>
                    <a:gd name="T57" fmla="*/ 0 h 243"/>
                    <a:gd name="T58" fmla="*/ 0 w 445"/>
                    <a:gd name="T59" fmla="*/ 0 h 243"/>
                    <a:gd name="T60" fmla="*/ 0 w 445"/>
                    <a:gd name="T61" fmla="*/ 0 h 243"/>
                    <a:gd name="T62" fmla="*/ 0 w 445"/>
                    <a:gd name="T63" fmla="*/ 0 h 243"/>
                    <a:gd name="T64" fmla="*/ 0 w 445"/>
                    <a:gd name="T65" fmla="*/ 0 h 243"/>
                    <a:gd name="T66" fmla="*/ 0 w 445"/>
                    <a:gd name="T67" fmla="*/ 0 h 243"/>
                    <a:gd name="T68" fmla="*/ 0 w 445"/>
                    <a:gd name="T69" fmla="*/ 0 h 243"/>
                    <a:gd name="T70" fmla="*/ 0 w 445"/>
                    <a:gd name="T71" fmla="*/ 0 h 243"/>
                    <a:gd name="T72" fmla="*/ 0 w 445"/>
                    <a:gd name="T73" fmla="*/ 0 h 243"/>
                    <a:gd name="T74" fmla="*/ 0 w 445"/>
                    <a:gd name="T75" fmla="*/ 0 h 243"/>
                    <a:gd name="T76" fmla="*/ 0 w 445"/>
                    <a:gd name="T77" fmla="*/ 0 h 243"/>
                    <a:gd name="T78" fmla="*/ 0 w 445"/>
                    <a:gd name="T79" fmla="*/ 0 h 243"/>
                    <a:gd name="T80" fmla="*/ 0 w 445"/>
                    <a:gd name="T81" fmla="*/ 0 h 243"/>
                    <a:gd name="T82" fmla="*/ 0 w 445"/>
                    <a:gd name="T83" fmla="*/ 0 h 243"/>
                    <a:gd name="T84" fmla="*/ 0 w 445"/>
                    <a:gd name="T85" fmla="*/ 0 h 243"/>
                    <a:gd name="T86" fmla="*/ 0 w 445"/>
                    <a:gd name="T87" fmla="*/ 0 h 243"/>
                    <a:gd name="T88" fmla="*/ 0 w 445"/>
                    <a:gd name="T89" fmla="*/ 0 h 243"/>
                    <a:gd name="T90" fmla="*/ 0 w 445"/>
                    <a:gd name="T91" fmla="*/ 0 h 243"/>
                    <a:gd name="T92" fmla="*/ 0 w 445"/>
                    <a:gd name="T93" fmla="*/ 0 h 243"/>
                    <a:gd name="T94" fmla="*/ 0 w 445"/>
                    <a:gd name="T95" fmla="*/ 0 h 243"/>
                    <a:gd name="T96" fmla="*/ 0 w 445"/>
                    <a:gd name="T97" fmla="*/ 0 h 243"/>
                    <a:gd name="T98" fmla="*/ 0 w 445"/>
                    <a:gd name="T99" fmla="*/ 0 h 243"/>
                    <a:gd name="T100" fmla="*/ 0 w 445"/>
                    <a:gd name="T101" fmla="*/ 0 h 243"/>
                    <a:gd name="T102" fmla="*/ 0 w 445"/>
                    <a:gd name="T103" fmla="*/ 0 h 243"/>
                    <a:gd name="T104" fmla="*/ 0 w 445"/>
                    <a:gd name="T105" fmla="*/ 0 h 243"/>
                    <a:gd name="T106" fmla="*/ 0 w 445"/>
                    <a:gd name="T107" fmla="*/ 0 h 243"/>
                    <a:gd name="T108" fmla="*/ 0 w 445"/>
                    <a:gd name="T109" fmla="*/ 0 h 243"/>
                    <a:gd name="T110" fmla="*/ 0 w 445"/>
                    <a:gd name="T111" fmla="*/ 0 h 243"/>
                    <a:gd name="T112" fmla="*/ 0 w 445"/>
                    <a:gd name="T113" fmla="*/ 0 h 243"/>
                    <a:gd name="T114" fmla="*/ 0 w 445"/>
                    <a:gd name="T115" fmla="*/ 0 h 243"/>
                    <a:gd name="T116" fmla="*/ 0 w 445"/>
                    <a:gd name="T117" fmla="*/ 0 h 243"/>
                    <a:gd name="T118" fmla="*/ 0 w 445"/>
                    <a:gd name="T119" fmla="*/ 0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5"/>
                    <a:gd name="T181" fmla="*/ 0 h 243"/>
                    <a:gd name="T182" fmla="*/ 445 w 445"/>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5" h="243">
                      <a:moveTo>
                        <a:pt x="12" y="46"/>
                      </a:moveTo>
                      <a:lnTo>
                        <a:pt x="4" y="38"/>
                      </a:lnTo>
                      <a:lnTo>
                        <a:pt x="2" y="30"/>
                      </a:lnTo>
                      <a:lnTo>
                        <a:pt x="2" y="23"/>
                      </a:lnTo>
                      <a:lnTo>
                        <a:pt x="6" y="15"/>
                      </a:lnTo>
                      <a:lnTo>
                        <a:pt x="10" y="6"/>
                      </a:lnTo>
                      <a:lnTo>
                        <a:pt x="15" y="2"/>
                      </a:lnTo>
                      <a:lnTo>
                        <a:pt x="25" y="0"/>
                      </a:lnTo>
                      <a:lnTo>
                        <a:pt x="38" y="2"/>
                      </a:lnTo>
                      <a:lnTo>
                        <a:pt x="40" y="2"/>
                      </a:lnTo>
                      <a:lnTo>
                        <a:pt x="46" y="2"/>
                      </a:lnTo>
                      <a:lnTo>
                        <a:pt x="53" y="2"/>
                      </a:lnTo>
                      <a:lnTo>
                        <a:pt x="63" y="2"/>
                      </a:lnTo>
                      <a:lnTo>
                        <a:pt x="72" y="2"/>
                      </a:lnTo>
                      <a:lnTo>
                        <a:pt x="82" y="4"/>
                      </a:lnTo>
                      <a:lnTo>
                        <a:pt x="93" y="4"/>
                      </a:lnTo>
                      <a:lnTo>
                        <a:pt x="107" y="6"/>
                      </a:lnTo>
                      <a:lnTo>
                        <a:pt x="118" y="6"/>
                      </a:lnTo>
                      <a:lnTo>
                        <a:pt x="133" y="6"/>
                      </a:lnTo>
                      <a:lnTo>
                        <a:pt x="147" y="6"/>
                      </a:lnTo>
                      <a:lnTo>
                        <a:pt x="162" y="8"/>
                      </a:lnTo>
                      <a:lnTo>
                        <a:pt x="175" y="8"/>
                      </a:lnTo>
                      <a:lnTo>
                        <a:pt x="190" y="10"/>
                      </a:lnTo>
                      <a:lnTo>
                        <a:pt x="205" y="10"/>
                      </a:lnTo>
                      <a:lnTo>
                        <a:pt x="223" y="10"/>
                      </a:lnTo>
                      <a:lnTo>
                        <a:pt x="236" y="10"/>
                      </a:lnTo>
                      <a:lnTo>
                        <a:pt x="253" y="10"/>
                      </a:lnTo>
                      <a:lnTo>
                        <a:pt x="266" y="10"/>
                      </a:lnTo>
                      <a:lnTo>
                        <a:pt x="283" y="10"/>
                      </a:lnTo>
                      <a:lnTo>
                        <a:pt x="297" y="10"/>
                      </a:lnTo>
                      <a:lnTo>
                        <a:pt x="310" y="10"/>
                      </a:lnTo>
                      <a:lnTo>
                        <a:pt x="323" y="10"/>
                      </a:lnTo>
                      <a:lnTo>
                        <a:pt x="339" y="10"/>
                      </a:lnTo>
                      <a:lnTo>
                        <a:pt x="350" y="10"/>
                      </a:lnTo>
                      <a:lnTo>
                        <a:pt x="361" y="10"/>
                      </a:lnTo>
                      <a:lnTo>
                        <a:pt x="371" y="10"/>
                      </a:lnTo>
                      <a:lnTo>
                        <a:pt x="380" y="10"/>
                      </a:lnTo>
                      <a:lnTo>
                        <a:pt x="388" y="10"/>
                      </a:lnTo>
                      <a:lnTo>
                        <a:pt x="398" y="10"/>
                      </a:lnTo>
                      <a:lnTo>
                        <a:pt x="403" y="10"/>
                      </a:lnTo>
                      <a:lnTo>
                        <a:pt x="409" y="10"/>
                      </a:lnTo>
                      <a:lnTo>
                        <a:pt x="417" y="6"/>
                      </a:lnTo>
                      <a:lnTo>
                        <a:pt x="424" y="8"/>
                      </a:lnTo>
                      <a:lnTo>
                        <a:pt x="430" y="8"/>
                      </a:lnTo>
                      <a:lnTo>
                        <a:pt x="436" y="11"/>
                      </a:lnTo>
                      <a:lnTo>
                        <a:pt x="438" y="17"/>
                      </a:lnTo>
                      <a:lnTo>
                        <a:pt x="441" y="23"/>
                      </a:lnTo>
                      <a:lnTo>
                        <a:pt x="441" y="30"/>
                      </a:lnTo>
                      <a:lnTo>
                        <a:pt x="443" y="38"/>
                      </a:lnTo>
                      <a:lnTo>
                        <a:pt x="441" y="49"/>
                      </a:lnTo>
                      <a:lnTo>
                        <a:pt x="439" y="61"/>
                      </a:lnTo>
                      <a:lnTo>
                        <a:pt x="439" y="70"/>
                      </a:lnTo>
                      <a:lnTo>
                        <a:pt x="439" y="82"/>
                      </a:lnTo>
                      <a:lnTo>
                        <a:pt x="439" y="93"/>
                      </a:lnTo>
                      <a:lnTo>
                        <a:pt x="439" y="105"/>
                      </a:lnTo>
                      <a:lnTo>
                        <a:pt x="439" y="116"/>
                      </a:lnTo>
                      <a:lnTo>
                        <a:pt x="441" y="127"/>
                      </a:lnTo>
                      <a:lnTo>
                        <a:pt x="441" y="137"/>
                      </a:lnTo>
                      <a:lnTo>
                        <a:pt x="441" y="148"/>
                      </a:lnTo>
                      <a:lnTo>
                        <a:pt x="441" y="160"/>
                      </a:lnTo>
                      <a:lnTo>
                        <a:pt x="443" y="171"/>
                      </a:lnTo>
                      <a:lnTo>
                        <a:pt x="443" y="182"/>
                      </a:lnTo>
                      <a:lnTo>
                        <a:pt x="443" y="194"/>
                      </a:lnTo>
                      <a:lnTo>
                        <a:pt x="443" y="205"/>
                      </a:lnTo>
                      <a:lnTo>
                        <a:pt x="445" y="217"/>
                      </a:lnTo>
                      <a:lnTo>
                        <a:pt x="441" y="228"/>
                      </a:lnTo>
                      <a:lnTo>
                        <a:pt x="438" y="236"/>
                      </a:lnTo>
                      <a:lnTo>
                        <a:pt x="428" y="241"/>
                      </a:lnTo>
                      <a:lnTo>
                        <a:pt x="417" y="243"/>
                      </a:lnTo>
                      <a:lnTo>
                        <a:pt x="403" y="241"/>
                      </a:lnTo>
                      <a:lnTo>
                        <a:pt x="394" y="241"/>
                      </a:lnTo>
                      <a:lnTo>
                        <a:pt x="379" y="241"/>
                      </a:lnTo>
                      <a:lnTo>
                        <a:pt x="369" y="241"/>
                      </a:lnTo>
                      <a:lnTo>
                        <a:pt x="358" y="241"/>
                      </a:lnTo>
                      <a:lnTo>
                        <a:pt x="344" y="241"/>
                      </a:lnTo>
                      <a:lnTo>
                        <a:pt x="333" y="241"/>
                      </a:lnTo>
                      <a:lnTo>
                        <a:pt x="322" y="241"/>
                      </a:lnTo>
                      <a:lnTo>
                        <a:pt x="308" y="241"/>
                      </a:lnTo>
                      <a:lnTo>
                        <a:pt x="299" y="241"/>
                      </a:lnTo>
                      <a:lnTo>
                        <a:pt x="285" y="241"/>
                      </a:lnTo>
                      <a:lnTo>
                        <a:pt x="274" y="241"/>
                      </a:lnTo>
                      <a:lnTo>
                        <a:pt x="263" y="241"/>
                      </a:lnTo>
                      <a:lnTo>
                        <a:pt x="249" y="241"/>
                      </a:lnTo>
                      <a:lnTo>
                        <a:pt x="238" y="241"/>
                      </a:lnTo>
                      <a:lnTo>
                        <a:pt x="226" y="241"/>
                      </a:lnTo>
                      <a:lnTo>
                        <a:pt x="213" y="241"/>
                      </a:lnTo>
                      <a:lnTo>
                        <a:pt x="204" y="241"/>
                      </a:lnTo>
                      <a:lnTo>
                        <a:pt x="190" y="241"/>
                      </a:lnTo>
                      <a:lnTo>
                        <a:pt x="179" y="241"/>
                      </a:lnTo>
                      <a:lnTo>
                        <a:pt x="167" y="241"/>
                      </a:lnTo>
                      <a:lnTo>
                        <a:pt x="154" y="241"/>
                      </a:lnTo>
                      <a:lnTo>
                        <a:pt x="143" y="241"/>
                      </a:lnTo>
                      <a:lnTo>
                        <a:pt x="133" y="241"/>
                      </a:lnTo>
                      <a:lnTo>
                        <a:pt x="120" y="241"/>
                      </a:lnTo>
                      <a:lnTo>
                        <a:pt x="109" y="241"/>
                      </a:lnTo>
                      <a:lnTo>
                        <a:pt x="95" y="241"/>
                      </a:lnTo>
                      <a:lnTo>
                        <a:pt x="86" y="241"/>
                      </a:lnTo>
                      <a:lnTo>
                        <a:pt x="74" y="241"/>
                      </a:lnTo>
                      <a:lnTo>
                        <a:pt x="63" y="241"/>
                      </a:lnTo>
                      <a:lnTo>
                        <a:pt x="51" y="241"/>
                      </a:lnTo>
                      <a:lnTo>
                        <a:pt x="40" y="243"/>
                      </a:lnTo>
                      <a:lnTo>
                        <a:pt x="31" y="239"/>
                      </a:lnTo>
                      <a:lnTo>
                        <a:pt x="23" y="236"/>
                      </a:lnTo>
                      <a:lnTo>
                        <a:pt x="15" y="226"/>
                      </a:lnTo>
                      <a:lnTo>
                        <a:pt x="12" y="215"/>
                      </a:lnTo>
                      <a:lnTo>
                        <a:pt x="8" y="201"/>
                      </a:lnTo>
                      <a:lnTo>
                        <a:pt x="4" y="188"/>
                      </a:lnTo>
                      <a:lnTo>
                        <a:pt x="2" y="173"/>
                      </a:lnTo>
                      <a:lnTo>
                        <a:pt x="2" y="158"/>
                      </a:lnTo>
                      <a:lnTo>
                        <a:pt x="0" y="148"/>
                      </a:lnTo>
                      <a:lnTo>
                        <a:pt x="0" y="141"/>
                      </a:lnTo>
                      <a:lnTo>
                        <a:pt x="0" y="131"/>
                      </a:lnTo>
                      <a:lnTo>
                        <a:pt x="0" y="124"/>
                      </a:lnTo>
                      <a:lnTo>
                        <a:pt x="0" y="106"/>
                      </a:lnTo>
                      <a:lnTo>
                        <a:pt x="2" y="91"/>
                      </a:lnTo>
                      <a:lnTo>
                        <a:pt x="2" y="76"/>
                      </a:lnTo>
                      <a:lnTo>
                        <a:pt x="6" y="65"/>
                      </a:lnTo>
                      <a:lnTo>
                        <a:pt x="8" y="53"/>
                      </a:lnTo>
                      <a:lnTo>
                        <a:pt x="12" y="46"/>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7" name="Freeform 131"/>
                <p:cNvSpPr>
                  <a:spLocks/>
                </p:cNvSpPr>
                <p:nvPr/>
              </p:nvSpPr>
              <p:spPr bwMode="auto">
                <a:xfrm>
                  <a:off x="3438" y="2824"/>
                  <a:ext cx="71" cy="52"/>
                </a:xfrm>
                <a:custGeom>
                  <a:avLst/>
                  <a:gdLst>
                    <a:gd name="T0" fmla="*/ 0 w 143"/>
                    <a:gd name="T1" fmla="*/ 1 h 104"/>
                    <a:gd name="T2" fmla="*/ 0 w 143"/>
                    <a:gd name="T3" fmla="*/ 1 h 104"/>
                    <a:gd name="T4" fmla="*/ 0 w 143"/>
                    <a:gd name="T5" fmla="*/ 1 h 104"/>
                    <a:gd name="T6" fmla="*/ 0 w 143"/>
                    <a:gd name="T7" fmla="*/ 1 h 104"/>
                    <a:gd name="T8" fmla="*/ 0 w 143"/>
                    <a:gd name="T9" fmla="*/ 1 h 104"/>
                    <a:gd name="T10" fmla="*/ 0 w 143"/>
                    <a:gd name="T11" fmla="*/ 1 h 104"/>
                    <a:gd name="T12" fmla="*/ 0 w 143"/>
                    <a:gd name="T13" fmla="*/ 1 h 104"/>
                    <a:gd name="T14" fmla="*/ 0 w 143"/>
                    <a:gd name="T15" fmla="*/ 1 h 104"/>
                    <a:gd name="T16" fmla="*/ 0 w 143"/>
                    <a:gd name="T17" fmla="*/ 1 h 104"/>
                    <a:gd name="T18" fmla="*/ 0 w 143"/>
                    <a:gd name="T19" fmla="*/ 1 h 104"/>
                    <a:gd name="T20" fmla="*/ 0 w 143"/>
                    <a:gd name="T21" fmla="*/ 1 h 104"/>
                    <a:gd name="T22" fmla="*/ 0 w 143"/>
                    <a:gd name="T23" fmla="*/ 1 h 104"/>
                    <a:gd name="T24" fmla="*/ 0 w 143"/>
                    <a:gd name="T25" fmla="*/ 1 h 104"/>
                    <a:gd name="T26" fmla="*/ 0 w 143"/>
                    <a:gd name="T27" fmla="*/ 1 h 104"/>
                    <a:gd name="T28" fmla="*/ 0 w 143"/>
                    <a:gd name="T29" fmla="*/ 1 h 104"/>
                    <a:gd name="T30" fmla="*/ 0 w 143"/>
                    <a:gd name="T31" fmla="*/ 1 h 104"/>
                    <a:gd name="T32" fmla="*/ 0 w 143"/>
                    <a:gd name="T33" fmla="*/ 1 h 104"/>
                    <a:gd name="T34" fmla="*/ 0 w 143"/>
                    <a:gd name="T35" fmla="*/ 1 h 104"/>
                    <a:gd name="T36" fmla="*/ 0 w 143"/>
                    <a:gd name="T37" fmla="*/ 1 h 104"/>
                    <a:gd name="T38" fmla="*/ 0 w 143"/>
                    <a:gd name="T39" fmla="*/ 1 h 104"/>
                    <a:gd name="T40" fmla="*/ 0 w 143"/>
                    <a:gd name="T41" fmla="*/ 1 h 104"/>
                    <a:gd name="T42" fmla="*/ 0 w 143"/>
                    <a:gd name="T43" fmla="*/ 1 h 104"/>
                    <a:gd name="T44" fmla="*/ 0 w 143"/>
                    <a:gd name="T45" fmla="*/ 1 h 104"/>
                    <a:gd name="T46" fmla="*/ 0 w 143"/>
                    <a:gd name="T47" fmla="*/ 1 h 104"/>
                    <a:gd name="T48" fmla="*/ 0 w 143"/>
                    <a:gd name="T49" fmla="*/ 1 h 104"/>
                    <a:gd name="T50" fmla="*/ 0 w 143"/>
                    <a:gd name="T51" fmla="*/ 1 h 104"/>
                    <a:gd name="T52" fmla="*/ 0 w 143"/>
                    <a:gd name="T53" fmla="*/ 1 h 104"/>
                    <a:gd name="T54" fmla="*/ 0 w 143"/>
                    <a:gd name="T55" fmla="*/ 1 h 104"/>
                    <a:gd name="T56" fmla="*/ 0 w 143"/>
                    <a:gd name="T57" fmla="*/ 1 h 104"/>
                    <a:gd name="T58" fmla="*/ 0 w 143"/>
                    <a:gd name="T59" fmla="*/ 1 h 104"/>
                    <a:gd name="T60" fmla="*/ 0 w 143"/>
                    <a:gd name="T61" fmla="*/ 1 h 104"/>
                    <a:gd name="T62" fmla="*/ 0 w 143"/>
                    <a:gd name="T63" fmla="*/ 1 h 104"/>
                    <a:gd name="T64" fmla="*/ 0 w 143"/>
                    <a:gd name="T65" fmla="*/ 1 h 104"/>
                    <a:gd name="T66" fmla="*/ 0 w 143"/>
                    <a:gd name="T67" fmla="*/ 1 h 104"/>
                    <a:gd name="T68" fmla="*/ 0 w 143"/>
                    <a:gd name="T69" fmla="*/ 1 h 104"/>
                    <a:gd name="T70" fmla="*/ 0 w 143"/>
                    <a:gd name="T71" fmla="*/ 1 h 104"/>
                    <a:gd name="T72" fmla="*/ 0 w 143"/>
                    <a:gd name="T73" fmla="*/ 1 h 104"/>
                    <a:gd name="T74" fmla="*/ 0 w 143"/>
                    <a:gd name="T75" fmla="*/ 1 h 104"/>
                    <a:gd name="T76" fmla="*/ 0 w 143"/>
                    <a:gd name="T77" fmla="*/ 1 h 104"/>
                    <a:gd name="T78" fmla="*/ 0 w 143"/>
                    <a:gd name="T79" fmla="*/ 1 h 104"/>
                    <a:gd name="T80" fmla="*/ 0 w 143"/>
                    <a:gd name="T81" fmla="*/ 1 h 104"/>
                    <a:gd name="T82" fmla="*/ 0 w 143"/>
                    <a:gd name="T83" fmla="*/ 1 h 104"/>
                    <a:gd name="T84" fmla="*/ 0 w 143"/>
                    <a:gd name="T85" fmla="*/ 1 h 104"/>
                    <a:gd name="T86" fmla="*/ 0 w 143"/>
                    <a:gd name="T87" fmla="*/ 1 h 104"/>
                    <a:gd name="T88" fmla="*/ 0 w 143"/>
                    <a:gd name="T89" fmla="*/ 1 h 104"/>
                    <a:gd name="T90" fmla="*/ 0 w 143"/>
                    <a:gd name="T91" fmla="*/ 1 h 104"/>
                    <a:gd name="T92" fmla="*/ 0 w 143"/>
                    <a:gd name="T93" fmla="*/ 0 h 104"/>
                    <a:gd name="T94" fmla="*/ 0 w 143"/>
                    <a:gd name="T95" fmla="*/ 1 h 104"/>
                    <a:gd name="T96" fmla="*/ 0 w 143"/>
                    <a:gd name="T97" fmla="*/ 1 h 104"/>
                    <a:gd name="T98" fmla="*/ 0 w 143"/>
                    <a:gd name="T99" fmla="*/ 1 h 104"/>
                    <a:gd name="T100" fmla="*/ 0 w 143"/>
                    <a:gd name="T101" fmla="*/ 1 h 104"/>
                    <a:gd name="T102" fmla="*/ 0 w 143"/>
                    <a:gd name="T103" fmla="*/ 1 h 1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3"/>
                    <a:gd name="T157" fmla="*/ 0 h 104"/>
                    <a:gd name="T158" fmla="*/ 143 w 143"/>
                    <a:gd name="T159" fmla="*/ 104 h 1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3" h="104">
                      <a:moveTo>
                        <a:pt x="42" y="15"/>
                      </a:moveTo>
                      <a:lnTo>
                        <a:pt x="44" y="5"/>
                      </a:lnTo>
                      <a:lnTo>
                        <a:pt x="42" y="3"/>
                      </a:lnTo>
                      <a:lnTo>
                        <a:pt x="40" y="3"/>
                      </a:lnTo>
                      <a:lnTo>
                        <a:pt x="44" y="3"/>
                      </a:lnTo>
                      <a:lnTo>
                        <a:pt x="48" y="3"/>
                      </a:lnTo>
                      <a:lnTo>
                        <a:pt x="44" y="3"/>
                      </a:lnTo>
                      <a:lnTo>
                        <a:pt x="55" y="3"/>
                      </a:lnTo>
                      <a:lnTo>
                        <a:pt x="65" y="5"/>
                      </a:lnTo>
                      <a:lnTo>
                        <a:pt x="74" y="5"/>
                      </a:lnTo>
                      <a:lnTo>
                        <a:pt x="84" y="7"/>
                      </a:lnTo>
                      <a:lnTo>
                        <a:pt x="92" y="5"/>
                      </a:lnTo>
                      <a:lnTo>
                        <a:pt x="99" y="5"/>
                      </a:lnTo>
                      <a:lnTo>
                        <a:pt x="107" y="5"/>
                      </a:lnTo>
                      <a:lnTo>
                        <a:pt x="114" y="9"/>
                      </a:lnTo>
                      <a:lnTo>
                        <a:pt x="126" y="13"/>
                      </a:lnTo>
                      <a:lnTo>
                        <a:pt x="135" y="24"/>
                      </a:lnTo>
                      <a:lnTo>
                        <a:pt x="135" y="30"/>
                      </a:lnTo>
                      <a:lnTo>
                        <a:pt x="139" y="43"/>
                      </a:lnTo>
                      <a:lnTo>
                        <a:pt x="139" y="49"/>
                      </a:lnTo>
                      <a:lnTo>
                        <a:pt x="141" y="57"/>
                      </a:lnTo>
                      <a:lnTo>
                        <a:pt x="141" y="66"/>
                      </a:lnTo>
                      <a:lnTo>
                        <a:pt x="143" y="74"/>
                      </a:lnTo>
                      <a:lnTo>
                        <a:pt x="124" y="95"/>
                      </a:lnTo>
                      <a:lnTo>
                        <a:pt x="114" y="95"/>
                      </a:lnTo>
                      <a:lnTo>
                        <a:pt x="103" y="95"/>
                      </a:lnTo>
                      <a:lnTo>
                        <a:pt x="92" y="97"/>
                      </a:lnTo>
                      <a:lnTo>
                        <a:pt x="84" y="98"/>
                      </a:lnTo>
                      <a:lnTo>
                        <a:pt x="73" y="98"/>
                      </a:lnTo>
                      <a:lnTo>
                        <a:pt x="63" y="102"/>
                      </a:lnTo>
                      <a:lnTo>
                        <a:pt x="54" y="102"/>
                      </a:lnTo>
                      <a:lnTo>
                        <a:pt x="44" y="104"/>
                      </a:lnTo>
                      <a:lnTo>
                        <a:pt x="29" y="104"/>
                      </a:lnTo>
                      <a:lnTo>
                        <a:pt x="19" y="98"/>
                      </a:lnTo>
                      <a:lnTo>
                        <a:pt x="10" y="91"/>
                      </a:lnTo>
                      <a:lnTo>
                        <a:pt x="4" y="83"/>
                      </a:lnTo>
                      <a:lnTo>
                        <a:pt x="0" y="72"/>
                      </a:lnTo>
                      <a:lnTo>
                        <a:pt x="0" y="60"/>
                      </a:lnTo>
                      <a:lnTo>
                        <a:pt x="0" y="47"/>
                      </a:lnTo>
                      <a:lnTo>
                        <a:pt x="4" y="38"/>
                      </a:lnTo>
                      <a:lnTo>
                        <a:pt x="4" y="24"/>
                      </a:lnTo>
                      <a:lnTo>
                        <a:pt x="10" y="15"/>
                      </a:lnTo>
                      <a:lnTo>
                        <a:pt x="14" y="5"/>
                      </a:lnTo>
                      <a:lnTo>
                        <a:pt x="19" y="2"/>
                      </a:lnTo>
                      <a:lnTo>
                        <a:pt x="23" y="0"/>
                      </a:lnTo>
                      <a:lnTo>
                        <a:pt x="29" y="2"/>
                      </a:lnTo>
                      <a:lnTo>
                        <a:pt x="35" y="7"/>
                      </a:lnTo>
                      <a:lnTo>
                        <a:pt x="40" y="19"/>
                      </a:lnTo>
                      <a:lnTo>
                        <a:pt x="42" y="15"/>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8" name="Freeform 132"/>
                <p:cNvSpPr>
                  <a:spLocks/>
                </p:cNvSpPr>
                <p:nvPr/>
              </p:nvSpPr>
              <p:spPr bwMode="auto">
                <a:xfrm>
                  <a:off x="3425" y="2900"/>
                  <a:ext cx="63" cy="42"/>
                </a:xfrm>
                <a:custGeom>
                  <a:avLst/>
                  <a:gdLst>
                    <a:gd name="T0" fmla="*/ 1 w 125"/>
                    <a:gd name="T1" fmla="*/ 1 h 83"/>
                    <a:gd name="T2" fmla="*/ 1 w 125"/>
                    <a:gd name="T3" fmla="*/ 1 h 83"/>
                    <a:gd name="T4" fmla="*/ 1 w 125"/>
                    <a:gd name="T5" fmla="*/ 1 h 83"/>
                    <a:gd name="T6" fmla="*/ 1 w 125"/>
                    <a:gd name="T7" fmla="*/ 1 h 83"/>
                    <a:gd name="T8" fmla="*/ 1 w 125"/>
                    <a:gd name="T9" fmla="*/ 1 h 83"/>
                    <a:gd name="T10" fmla="*/ 1 w 125"/>
                    <a:gd name="T11" fmla="*/ 1 h 83"/>
                    <a:gd name="T12" fmla="*/ 1 w 125"/>
                    <a:gd name="T13" fmla="*/ 1 h 83"/>
                    <a:gd name="T14" fmla="*/ 1 w 125"/>
                    <a:gd name="T15" fmla="*/ 1 h 83"/>
                    <a:gd name="T16" fmla="*/ 1 w 125"/>
                    <a:gd name="T17" fmla="*/ 1 h 83"/>
                    <a:gd name="T18" fmla="*/ 1 w 125"/>
                    <a:gd name="T19" fmla="*/ 1 h 83"/>
                    <a:gd name="T20" fmla="*/ 1 w 125"/>
                    <a:gd name="T21" fmla="*/ 1 h 83"/>
                    <a:gd name="T22" fmla="*/ 1 w 125"/>
                    <a:gd name="T23" fmla="*/ 1 h 83"/>
                    <a:gd name="T24" fmla="*/ 1 w 125"/>
                    <a:gd name="T25" fmla="*/ 1 h 83"/>
                    <a:gd name="T26" fmla="*/ 1 w 125"/>
                    <a:gd name="T27" fmla="*/ 1 h 83"/>
                    <a:gd name="T28" fmla="*/ 1 w 125"/>
                    <a:gd name="T29" fmla="*/ 1 h 83"/>
                    <a:gd name="T30" fmla="*/ 1 w 125"/>
                    <a:gd name="T31" fmla="*/ 1 h 83"/>
                    <a:gd name="T32" fmla="*/ 1 w 125"/>
                    <a:gd name="T33" fmla="*/ 1 h 83"/>
                    <a:gd name="T34" fmla="*/ 1 w 125"/>
                    <a:gd name="T35" fmla="*/ 1 h 83"/>
                    <a:gd name="T36" fmla="*/ 1 w 125"/>
                    <a:gd name="T37" fmla="*/ 1 h 83"/>
                    <a:gd name="T38" fmla="*/ 1 w 125"/>
                    <a:gd name="T39" fmla="*/ 1 h 83"/>
                    <a:gd name="T40" fmla="*/ 1 w 125"/>
                    <a:gd name="T41" fmla="*/ 1 h 83"/>
                    <a:gd name="T42" fmla="*/ 1 w 125"/>
                    <a:gd name="T43" fmla="*/ 1 h 83"/>
                    <a:gd name="T44" fmla="*/ 1 w 125"/>
                    <a:gd name="T45" fmla="*/ 1 h 83"/>
                    <a:gd name="T46" fmla="*/ 1 w 125"/>
                    <a:gd name="T47" fmla="*/ 1 h 83"/>
                    <a:gd name="T48" fmla="*/ 1 w 125"/>
                    <a:gd name="T49" fmla="*/ 1 h 83"/>
                    <a:gd name="T50" fmla="*/ 1 w 125"/>
                    <a:gd name="T51" fmla="*/ 1 h 83"/>
                    <a:gd name="T52" fmla="*/ 1 w 125"/>
                    <a:gd name="T53" fmla="*/ 1 h 83"/>
                    <a:gd name="T54" fmla="*/ 1 w 125"/>
                    <a:gd name="T55" fmla="*/ 1 h 83"/>
                    <a:gd name="T56" fmla="*/ 1 w 125"/>
                    <a:gd name="T57" fmla="*/ 1 h 83"/>
                    <a:gd name="T58" fmla="*/ 1 w 125"/>
                    <a:gd name="T59" fmla="*/ 1 h 83"/>
                    <a:gd name="T60" fmla="*/ 0 w 125"/>
                    <a:gd name="T61" fmla="*/ 1 h 83"/>
                    <a:gd name="T62" fmla="*/ 1 w 125"/>
                    <a:gd name="T63" fmla="*/ 1 h 83"/>
                    <a:gd name="T64" fmla="*/ 1 w 125"/>
                    <a:gd name="T65" fmla="*/ 1 h 83"/>
                    <a:gd name="T66" fmla="*/ 1 w 125"/>
                    <a:gd name="T67" fmla="*/ 0 h 83"/>
                    <a:gd name="T68" fmla="*/ 1 w 125"/>
                    <a:gd name="T69" fmla="*/ 1 h 83"/>
                    <a:gd name="T70" fmla="*/ 1 w 125"/>
                    <a:gd name="T71" fmla="*/ 1 h 83"/>
                    <a:gd name="T72" fmla="*/ 1 w 125"/>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83"/>
                    <a:gd name="T113" fmla="*/ 125 w 125"/>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83">
                      <a:moveTo>
                        <a:pt x="36" y="13"/>
                      </a:moveTo>
                      <a:lnTo>
                        <a:pt x="43" y="13"/>
                      </a:lnTo>
                      <a:lnTo>
                        <a:pt x="53" y="15"/>
                      </a:lnTo>
                      <a:lnTo>
                        <a:pt x="61" y="17"/>
                      </a:lnTo>
                      <a:lnTo>
                        <a:pt x="70" y="17"/>
                      </a:lnTo>
                      <a:lnTo>
                        <a:pt x="78" y="17"/>
                      </a:lnTo>
                      <a:lnTo>
                        <a:pt x="87" y="17"/>
                      </a:lnTo>
                      <a:lnTo>
                        <a:pt x="97" y="17"/>
                      </a:lnTo>
                      <a:lnTo>
                        <a:pt x="104" y="19"/>
                      </a:lnTo>
                      <a:lnTo>
                        <a:pt x="112" y="17"/>
                      </a:lnTo>
                      <a:lnTo>
                        <a:pt x="118" y="22"/>
                      </a:lnTo>
                      <a:lnTo>
                        <a:pt x="123" y="26"/>
                      </a:lnTo>
                      <a:lnTo>
                        <a:pt x="125" y="34"/>
                      </a:lnTo>
                      <a:lnTo>
                        <a:pt x="123" y="47"/>
                      </a:lnTo>
                      <a:lnTo>
                        <a:pt x="112" y="55"/>
                      </a:lnTo>
                      <a:lnTo>
                        <a:pt x="106" y="72"/>
                      </a:lnTo>
                      <a:lnTo>
                        <a:pt x="91" y="78"/>
                      </a:lnTo>
                      <a:lnTo>
                        <a:pt x="76" y="83"/>
                      </a:lnTo>
                      <a:lnTo>
                        <a:pt x="68" y="83"/>
                      </a:lnTo>
                      <a:lnTo>
                        <a:pt x="59" y="83"/>
                      </a:lnTo>
                      <a:lnTo>
                        <a:pt x="49" y="81"/>
                      </a:lnTo>
                      <a:lnTo>
                        <a:pt x="42" y="79"/>
                      </a:lnTo>
                      <a:lnTo>
                        <a:pt x="32" y="76"/>
                      </a:lnTo>
                      <a:lnTo>
                        <a:pt x="24" y="72"/>
                      </a:lnTo>
                      <a:lnTo>
                        <a:pt x="17" y="66"/>
                      </a:lnTo>
                      <a:lnTo>
                        <a:pt x="11" y="60"/>
                      </a:lnTo>
                      <a:lnTo>
                        <a:pt x="7" y="51"/>
                      </a:lnTo>
                      <a:lnTo>
                        <a:pt x="4" y="41"/>
                      </a:lnTo>
                      <a:lnTo>
                        <a:pt x="2" y="32"/>
                      </a:lnTo>
                      <a:lnTo>
                        <a:pt x="2" y="21"/>
                      </a:lnTo>
                      <a:lnTo>
                        <a:pt x="0" y="11"/>
                      </a:lnTo>
                      <a:lnTo>
                        <a:pt x="4" y="5"/>
                      </a:lnTo>
                      <a:lnTo>
                        <a:pt x="9" y="2"/>
                      </a:lnTo>
                      <a:lnTo>
                        <a:pt x="15" y="0"/>
                      </a:lnTo>
                      <a:lnTo>
                        <a:pt x="26" y="2"/>
                      </a:lnTo>
                      <a:lnTo>
                        <a:pt x="36" y="13"/>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9" name="Freeform 133"/>
                <p:cNvSpPr>
                  <a:spLocks/>
                </p:cNvSpPr>
                <p:nvPr/>
              </p:nvSpPr>
              <p:spPr bwMode="auto">
                <a:xfrm>
                  <a:off x="3445" y="2969"/>
                  <a:ext cx="56" cy="34"/>
                </a:xfrm>
                <a:custGeom>
                  <a:avLst/>
                  <a:gdLst>
                    <a:gd name="T0" fmla="*/ 1 w 112"/>
                    <a:gd name="T1" fmla="*/ 0 h 69"/>
                    <a:gd name="T2" fmla="*/ 0 w 112"/>
                    <a:gd name="T3" fmla="*/ 0 h 69"/>
                    <a:gd name="T4" fmla="*/ 1 w 112"/>
                    <a:gd name="T5" fmla="*/ 0 h 69"/>
                    <a:gd name="T6" fmla="*/ 1 w 112"/>
                    <a:gd name="T7" fmla="*/ 0 h 69"/>
                    <a:gd name="T8" fmla="*/ 1 w 112"/>
                    <a:gd name="T9" fmla="*/ 0 h 69"/>
                    <a:gd name="T10" fmla="*/ 1 w 112"/>
                    <a:gd name="T11" fmla="*/ 0 h 69"/>
                    <a:gd name="T12" fmla="*/ 1 w 112"/>
                    <a:gd name="T13" fmla="*/ 0 h 69"/>
                    <a:gd name="T14" fmla="*/ 1 w 112"/>
                    <a:gd name="T15" fmla="*/ 0 h 69"/>
                    <a:gd name="T16" fmla="*/ 1 w 112"/>
                    <a:gd name="T17" fmla="*/ 0 h 69"/>
                    <a:gd name="T18" fmla="*/ 1 w 112"/>
                    <a:gd name="T19" fmla="*/ 0 h 69"/>
                    <a:gd name="T20" fmla="*/ 1 w 112"/>
                    <a:gd name="T21" fmla="*/ 0 h 69"/>
                    <a:gd name="T22" fmla="*/ 1 w 112"/>
                    <a:gd name="T23" fmla="*/ 0 h 69"/>
                    <a:gd name="T24" fmla="*/ 1 w 112"/>
                    <a:gd name="T25" fmla="*/ 0 h 69"/>
                    <a:gd name="T26" fmla="*/ 1 w 112"/>
                    <a:gd name="T27" fmla="*/ 0 h 69"/>
                    <a:gd name="T28" fmla="*/ 1 w 112"/>
                    <a:gd name="T29" fmla="*/ 0 h 69"/>
                    <a:gd name="T30" fmla="*/ 1 w 112"/>
                    <a:gd name="T31" fmla="*/ 0 h 69"/>
                    <a:gd name="T32" fmla="*/ 1 w 112"/>
                    <a:gd name="T33" fmla="*/ 0 h 69"/>
                    <a:gd name="T34" fmla="*/ 1 w 112"/>
                    <a:gd name="T35" fmla="*/ 0 h 69"/>
                    <a:gd name="T36" fmla="*/ 1 w 112"/>
                    <a:gd name="T37" fmla="*/ 0 h 69"/>
                    <a:gd name="T38" fmla="*/ 1 w 112"/>
                    <a:gd name="T39" fmla="*/ 0 h 69"/>
                    <a:gd name="T40" fmla="*/ 1 w 112"/>
                    <a:gd name="T41" fmla="*/ 0 h 69"/>
                    <a:gd name="T42" fmla="*/ 1 w 112"/>
                    <a:gd name="T43" fmla="*/ 0 h 69"/>
                    <a:gd name="T44" fmla="*/ 1 w 112"/>
                    <a:gd name="T45" fmla="*/ 0 h 69"/>
                    <a:gd name="T46" fmla="*/ 1 w 112"/>
                    <a:gd name="T47" fmla="*/ 0 h 69"/>
                    <a:gd name="T48" fmla="*/ 1 w 112"/>
                    <a:gd name="T49" fmla="*/ 0 h 69"/>
                    <a:gd name="T50" fmla="*/ 1 w 112"/>
                    <a:gd name="T51" fmla="*/ 0 h 69"/>
                    <a:gd name="T52" fmla="*/ 1 w 112"/>
                    <a:gd name="T53" fmla="*/ 0 h 69"/>
                    <a:gd name="T54" fmla="*/ 1 w 112"/>
                    <a:gd name="T55" fmla="*/ 0 h 69"/>
                    <a:gd name="T56" fmla="*/ 1 w 112"/>
                    <a:gd name="T57" fmla="*/ 0 h 69"/>
                    <a:gd name="T58" fmla="*/ 1 w 112"/>
                    <a:gd name="T59" fmla="*/ 0 h 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2"/>
                    <a:gd name="T91" fmla="*/ 0 h 69"/>
                    <a:gd name="T92" fmla="*/ 112 w 112"/>
                    <a:gd name="T93" fmla="*/ 69 h 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2" h="69">
                      <a:moveTo>
                        <a:pt x="7" y="48"/>
                      </a:moveTo>
                      <a:lnTo>
                        <a:pt x="0" y="33"/>
                      </a:lnTo>
                      <a:lnTo>
                        <a:pt x="7" y="21"/>
                      </a:lnTo>
                      <a:lnTo>
                        <a:pt x="13" y="17"/>
                      </a:lnTo>
                      <a:lnTo>
                        <a:pt x="21" y="12"/>
                      </a:lnTo>
                      <a:lnTo>
                        <a:pt x="30" y="8"/>
                      </a:lnTo>
                      <a:lnTo>
                        <a:pt x="41" y="6"/>
                      </a:lnTo>
                      <a:lnTo>
                        <a:pt x="51" y="2"/>
                      </a:lnTo>
                      <a:lnTo>
                        <a:pt x="62" y="0"/>
                      </a:lnTo>
                      <a:lnTo>
                        <a:pt x="74" y="0"/>
                      </a:lnTo>
                      <a:lnTo>
                        <a:pt x="85" y="0"/>
                      </a:lnTo>
                      <a:lnTo>
                        <a:pt x="93" y="0"/>
                      </a:lnTo>
                      <a:lnTo>
                        <a:pt x="100" y="4"/>
                      </a:lnTo>
                      <a:lnTo>
                        <a:pt x="106" y="6"/>
                      </a:lnTo>
                      <a:lnTo>
                        <a:pt x="112" y="12"/>
                      </a:lnTo>
                      <a:lnTo>
                        <a:pt x="110" y="25"/>
                      </a:lnTo>
                      <a:lnTo>
                        <a:pt x="100" y="38"/>
                      </a:lnTo>
                      <a:lnTo>
                        <a:pt x="91" y="44"/>
                      </a:lnTo>
                      <a:lnTo>
                        <a:pt x="81" y="52"/>
                      </a:lnTo>
                      <a:lnTo>
                        <a:pt x="70" y="56"/>
                      </a:lnTo>
                      <a:lnTo>
                        <a:pt x="60" y="63"/>
                      </a:lnTo>
                      <a:lnTo>
                        <a:pt x="49" y="63"/>
                      </a:lnTo>
                      <a:lnTo>
                        <a:pt x="36" y="67"/>
                      </a:lnTo>
                      <a:lnTo>
                        <a:pt x="26" y="67"/>
                      </a:lnTo>
                      <a:lnTo>
                        <a:pt x="19" y="69"/>
                      </a:lnTo>
                      <a:lnTo>
                        <a:pt x="11" y="63"/>
                      </a:lnTo>
                      <a:lnTo>
                        <a:pt x="5" y="61"/>
                      </a:lnTo>
                      <a:lnTo>
                        <a:pt x="5" y="56"/>
                      </a:lnTo>
                      <a:lnTo>
                        <a:pt x="7" y="4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0" name="Freeform 134"/>
                <p:cNvSpPr>
                  <a:spLocks/>
                </p:cNvSpPr>
                <p:nvPr/>
              </p:nvSpPr>
              <p:spPr bwMode="auto">
                <a:xfrm>
                  <a:off x="3558" y="3065"/>
                  <a:ext cx="18" cy="18"/>
                </a:xfrm>
                <a:custGeom>
                  <a:avLst/>
                  <a:gdLst>
                    <a:gd name="T0" fmla="*/ 0 w 36"/>
                    <a:gd name="T1" fmla="*/ 1 h 36"/>
                    <a:gd name="T2" fmla="*/ 0 w 36"/>
                    <a:gd name="T3" fmla="*/ 1 h 36"/>
                    <a:gd name="T4" fmla="*/ 1 w 36"/>
                    <a:gd name="T5" fmla="*/ 1 h 36"/>
                    <a:gd name="T6" fmla="*/ 1 w 36"/>
                    <a:gd name="T7" fmla="*/ 0 h 36"/>
                    <a:gd name="T8" fmla="*/ 1 w 36"/>
                    <a:gd name="T9" fmla="*/ 0 h 36"/>
                    <a:gd name="T10" fmla="*/ 1 w 36"/>
                    <a:gd name="T11" fmla="*/ 0 h 36"/>
                    <a:gd name="T12" fmla="*/ 1 w 36"/>
                    <a:gd name="T13" fmla="*/ 1 h 36"/>
                    <a:gd name="T14" fmla="*/ 1 w 36"/>
                    <a:gd name="T15" fmla="*/ 1 h 36"/>
                    <a:gd name="T16" fmla="*/ 1 w 36"/>
                    <a:gd name="T17" fmla="*/ 1 h 36"/>
                    <a:gd name="T18" fmla="*/ 1 w 36"/>
                    <a:gd name="T19" fmla="*/ 1 h 36"/>
                    <a:gd name="T20" fmla="*/ 1 w 36"/>
                    <a:gd name="T21" fmla="*/ 1 h 36"/>
                    <a:gd name="T22" fmla="*/ 1 w 36"/>
                    <a:gd name="T23" fmla="*/ 1 h 36"/>
                    <a:gd name="T24" fmla="*/ 1 w 36"/>
                    <a:gd name="T25" fmla="*/ 1 h 36"/>
                    <a:gd name="T26" fmla="*/ 0 w 36"/>
                    <a:gd name="T27" fmla="*/ 1 h 36"/>
                    <a:gd name="T28" fmla="*/ 0 w 36"/>
                    <a:gd name="T29" fmla="*/ 1 h 36"/>
                    <a:gd name="T30" fmla="*/ 0 w 36"/>
                    <a:gd name="T31" fmla="*/ 1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6"/>
                    <a:gd name="T50" fmla="*/ 36 w 36"/>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6">
                      <a:moveTo>
                        <a:pt x="0" y="19"/>
                      </a:moveTo>
                      <a:lnTo>
                        <a:pt x="0" y="10"/>
                      </a:lnTo>
                      <a:lnTo>
                        <a:pt x="4" y="4"/>
                      </a:lnTo>
                      <a:lnTo>
                        <a:pt x="11" y="0"/>
                      </a:lnTo>
                      <a:lnTo>
                        <a:pt x="19" y="0"/>
                      </a:lnTo>
                      <a:lnTo>
                        <a:pt x="25" y="0"/>
                      </a:lnTo>
                      <a:lnTo>
                        <a:pt x="30" y="4"/>
                      </a:lnTo>
                      <a:lnTo>
                        <a:pt x="34" y="10"/>
                      </a:lnTo>
                      <a:lnTo>
                        <a:pt x="36" y="19"/>
                      </a:lnTo>
                      <a:lnTo>
                        <a:pt x="30" y="31"/>
                      </a:lnTo>
                      <a:lnTo>
                        <a:pt x="19" y="36"/>
                      </a:lnTo>
                      <a:lnTo>
                        <a:pt x="11" y="33"/>
                      </a:lnTo>
                      <a:lnTo>
                        <a:pt x="4" y="31"/>
                      </a:lnTo>
                      <a:lnTo>
                        <a:pt x="0" y="25"/>
                      </a:lnTo>
                      <a:lnTo>
                        <a:pt x="0" y="19"/>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1" name="Freeform 135"/>
                <p:cNvSpPr>
                  <a:spLocks/>
                </p:cNvSpPr>
                <p:nvPr/>
              </p:nvSpPr>
              <p:spPr bwMode="auto">
                <a:xfrm>
                  <a:off x="3434" y="2789"/>
                  <a:ext cx="57" cy="34"/>
                </a:xfrm>
                <a:custGeom>
                  <a:avLst/>
                  <a:gdLst>
                    <a:gd name="T0" fmla="*/ 1 w 114"/>
                    <a:gd name="T1" fmla="*/ 0 h 69"/>
                    <a:gd name="T2" fmla="*/ 1 w 114"/>
                    <a:gd name="T3" fmla="*/ 0 h 69"/>
                    <a:gd name="T4" fmla="*/ 1 w 114"/>
                    <a:gd name="T5" fmla="*/ 0 h 69"/>
                    <a:gd name="T6" fmla="*/ 1 w 114"/>
                    <a:gd name="T7" fmla="*/ 0 h 69"/>
                    <a:gd name="T8" fmla="*/ 1 w 114"/>
                    <a:gd name="T9" fmla="*/ 0 h 69"/>
                    <a:gd name="T10" fmla="*/ 1 w 114"/>
                    <a:gd name="T11" fmla="*/ 0 h 69"/>
                    <a:gd name="T12" fmla="*/ 1 w 114"/>
                    <a:gd name="T13" fmla="*/ 0 h 69"/>
                    <a:gd name="T14" fmla="*/ 1 w 114"/>
                    <a:gd name="T15" fmla="*/ 0 h 69"/>
                    <a:gd name="T16" fmla="*/ 1 w 114"/>
                    <a:gd name="T17" fmla="*/ 0 h 69"/>
                    <a:gd name="T18" fmla="*/ 1 w 114"/>
                    <a:gd name="T19" fmla="*/ 0 h 69"/>
                    <a:gd name="T20" fmla="*/ 1 w 114"/>
                    <a:gd name="T21" fmla="*/ 0 h 69"/>
                    <a:gd name="T22" fmla="*/ 1 w 114"/>
                    <a:gd name="T23" fmla="*/ 0 h 69"/>
                    <a:gd name="T24" fmla="*/ 0 w 114"/>
                    <a:gd name="T25" fmla="*/ 0 h 69"/>
                    <a:gd name="T26" fmla="*/ 1 w 114"/>
                    <a:gd name="T27" fmla="*/ 0 h 69"/>
                    <a:gd name="T28" fmla="*/ 1 w 114"/>
                    <a:gd name="T29" fmla="*/ 0 h 69"/>
                    <a:gd name="T30" fmla="*/ 1 w 114"/>
                    <a:gd name="T31" fmla="*/ 0 h 69"/>
                    <a:gd name="T32" fmla="*/ 1 w 114"/>
                    <a:gd name="T33" fmla="*/ 0 h 69"/>
                    <a:gd name="T34" fmla="*/ 1 w 114"/>
                    <a:gd name="T35" fmla="*/ 0 h 69"/>
                    <a:gd name="T36" fmla="*/ 1 w 114"/>
                    <a:gd name="T37" fmla="*/ 0 h 69"/>
                    <a:gd name="T38" fmla="*/ 1 w 114"/>
                    <a:gd name="T39" fmla="*/ 0 h 69"/>
                    <a:gd name="T40" fmla="*/ 1 w 114"/>
                    <a:gd name="T41" fmla="*/ 0 h 69"/>
                    <a:gd name="T42" fmla="*/ 1 w 114"/>
                    <a:gd name="T43" fmla="*/ 0 h 69"/>
                    <a:gd name="T44" fmla="*/ 1 w 114"/>
                    <a:gd name="T45" fmla="*/ 0 h 69"/>
                    <a:gd name="T46" fmla="*/ 1 w 114"/>
                    <a:gd name="T47" fmla="*/ 0 h 69"/>
                    <a:gd name="T48" fmla="*/ 1 w 114"/>
                    <a:gd name="T49" fmla="*/ 0 h 69"/>
                    <a:gd name="T50" fmla="*/ 1 w 114"/>
                    <a:gd name="T51" fmla="*/ 0 h 69"/>
                    <a:gd name="T52" fmla="*/ 1 w 114"/>
                    <a:gd name="T53" fmla="*/ 0 h 69"/>
                    <a:gd name="T54" fmla="*/ 1 w 114"/>
                    <a:gd name="T55" fmla="*/ 0 h 69"/>
                    <a:gd name="T56" fmla="*/ 1 w 114"/>
                    <a:gd name="T57" fmla="*/ 0 h 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4"/>
                    <a:gd name="T88" fmla="*/ 0 h 69"/>
                    <a:gd name="T89" fmla="*/ 114 w 114"/>
                    <a:gd name="T90" fmla="*/ 69 h 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4" h="69">
                      <a:moveTo>
                        <a:pt x="114" y="52"/>
                      </a:moveTo>
                      <a:lnTo>
                        <a:pt x="97" y="69"/>
                      </a:lnTo>
                      <a:lnTo>
                        <a:pt x="83" y="67"/>
                      </a:lnTo>
                      <a:lnTo>
                        <a:pt x="76" y="67"/>
                      </a:lnTo>
                      <a:lnTo>
                        <a:pt x="62" y="67"/>
                      </a:lnTo>
                      <a:lnTo>
                        <a:pt x="55" y="67"/>
                      </a:lnTo>
                      <a:lnTo>
                        <a:pt x="43" y="65"/>
                      </a:lnTo>
                      <a:lnTo>
                        <a:pt x="34" y="65"/>
                      </a:lnTo>
                      <a:lnTo>
                        <a:pt x="26" y="61"/>
                      </a:lnTo>
                      <a:lnTo>
                        <a:pt x="17" y="59"/>
                      </a:lnTo>
                      <a:lnTo>
                        <a:pt x="5" y="52"/>
                      </a:lnTo>
                      <a:lnTo>
                        <a:pt x="2" y="46"/>
                      </a:lnTo>
                      <a:lnTo>
                        <a:pt x="0" y="38"/>
                      </a:lnTo>
                      <a:lnTo>
                        <a:pt x="5" y="31"/>
                      </a:lnTo>
                      <a:lnTo>
                        <a:pt x="9" y="21"/>
                      </a:lnTo>
                      <a:lnTo>
                        <a:pt x="19" y="15"/>
                      </a:lnTo>
                      <a:lnTo>
                        <a:pt x="30" y="10"/>
                      </a:lnTo>
                      <a:lnTo>
                        <a:pt x="43" y="6"/>
                      </a:lnTo>
                      <a:lnTo>
                        <a:pt x="55" y="0"/>
                      </a:lnTo>
                      <a:lnTo>
                        <a:pt x="68" y="0"/>
                      </a:lnTo>
                      <a:lnTo>
                        <a:pt x="80" y="0"/>
                      </a:lnTo>
                      <a:lnTo>
                        <a:pt x="91" y="6"/>
                      </a:lnTo>
                      <a:lnTo>
                        <a:pt x="101" y="10"/>
                      </a:lnTo>
                      <a:lnTo>
                        <a:pt x="108" y="21"/>
                      </a:lnTo>
                      <a:lnTo>
                        <a:pt x="110" y="25"/>
                      </a:lnTo>
                      <a:lnTo>
                        <a:pt x="114" y="35"/>
                      </a:lnTo>
                      <a:lnTo>
                        <a:pt x="114" y="42"/>
                      </a:lnTo>
                      <a:lnTo>
                        <a:pt x="114" y="52"/>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2" name="Freeform 136"/>
                <p:cNvSpPr>
                  <a:spLocks/>
                </p:cNvSpPr>
                <p:nvPr/>
              </p:nvSpPr>
              <p:spPr bwMode="auto">
                <a:xfrm>
                  <a:off x="3412" y="2976"/>
                  <a:ext cx="103" cy="127"/>
                </a:xfrm>
                <a:custGeom>
                  <a:avLst/>
                  <a:gdLst>
                    <a:gd name="T0" fmla="*/ 0 w 207"/>
                    <a:gd name="T1" fmla="*/ 1 h 254"/>
                    <a:gd name="T2" fmla="*/ 0 w 207"/>
                    <a:gd name="T3" fmla="*/ 1 h 254"/>
                    <a:gd name="T4" fmla="*/ 0 w 207"/>
                    <a:gd name="T5" fmla="*/ 1 h 254"/>
                    <a:gd name="T6" fmla="*/ 0 w 207"/>
                    <a:gd name="T7" fmla="*/ 1 h 254"/>
                    <a:gd name="T8" fmla="*/ 0 w 207"/>
                    <a:gd name="T9" fmla="*/ 1 h 254"/>
                    <a:gd name="T10" fmla="*/ 0 w 207"/>
                    <a:gd name="T11" fmla="*/ 1 h 254"/>
                    <a:gd name="T12" fmla="*/ 0 w 207"/>
                    <a:gd name="T13" fmla="*/ 1 h 254"/>
                    <a:gd name="T14" fmla="*/ 0 w 207"/>
                    <a:gd name="T15" fmla="*/ 1 h 254"/>
                    <a:gd name="T16" fmla="*/ 0 w 207"/>
                    <a:gd name="T17" fmla="*/ 1 h 254"/>
                    <a:gd name="T18" fmla="*/ 0 w 207"/>
                    <a:gd name="T19" fmla="*/ 1 h 254"/>
                    <a:gd name="T20" fmla="*/ 0 w 207"/>
                    <a:gd name="T21" fmla="*/ 1 h 254"/>
                    <a:gd name="T22" fmla="*/ 0 w 207"/>
                    <a:gd name="T23" fmla="*/ 1 h 254"/>
                    <a:gd name="T24" fmla="*/ 0 w 207"/>
                    <a:gd name="T25" fmla="*/ 1 h 254"/>
                    <a:gd name="T26" fmla="*/ 0 w 207"/>
                    <a:gd name="T27" fmla="*/ 1 h 254"/>
                    <a:gd name="T28" fmla="*/ 0 w 207"/>
                    <a:gd name="T29" fmla="*/ 1 h 254"/>
                    <a:gd name="T30" fmla="*/ 0 w 207"/>
                    <a:gd name="T31" fmla="*/ 1 h 254"/>
                    <a:gd name="T32" fmla="*/ 0 w 207"/>
                    <a:gd name="T33" fmla="*/ 1 h 254"/>
                    <a:gd name="T34" fmla="*/ 0 w 207"/>
                    <a:gd name="T35" fmla="*/ 1 h 254"/>
                    <a:gd name="T36" fmla="*/ 0 w 207"/>
                    <a:gd name="T37" fmla="*/ 1 h 254"/>
                    <a:gd name="T38" fmla="*/ 0 w 207"/>
                    <a:gd name="T39" fmla="*/ 1 h 254"/>
                    <a:gd name="T40" fmla="*/ 0 w 207"/>
                    <a:gd name="T41" fmla="*/ 1 h 254"/>
                    <a:gd name="T42" fmla="*/ 0 w 207"/>
                    <a:gd name="T43" fmla="*/ 1 h 254"/>
                    <a:gd name="T44" fmla="*/ 0 w 207"/>
                    <a:gd name="T45" fmla="*/ 1 h 254"/>
                    <a:gd name="T46" fmla="*/ 0 w 207"/>
                    <a:gd name="T47" fmla="*/ 1 h 254"/>
                    <a:gd name="T48" fmla="*/ 0 w 207"/>
                    <a:gd name="T49" fmla="*/ 1 h 254"/>
                    <a:gd name="T50" fmla="*/ 0 w 207"/>
                    <a:gd name="T51" fmla="*/ 1 h 254"/>
                    <a:gd name="T52" fmla="*/ 0 w 207"/>
                    <a:gd name="T53" fmla="*/ 1 h 254"/>
                    <a:gd name="T54" fmla="*/ 0 w 207"/>
                    <a:gd name="T55" fmla="*/ 1 h 254"/>
                    <a:gd name="T56" fmla="*/ 0 w 207"/>
                    <a:gd name="T57" fmla="*/ 1 h 254"/>
                    <a:gd name="T58" fmla="*/ 0 w 207"/>
                    <a:gd name="T59" fmla="*/ 1 h 254"/>
                    <a:gd name="T60" fmla="*/ 0 w 207"/>
                    <a:gd name="T61" fmla="*/ 1 h 254"/>
                    <a:gd name="T62" fmla="*/ 0 w 207"/>
                    <a:gd name="T63" fmla="*/ 1 h 254"/>
                    <a:gd name="T64" fmla="*/ 0 w 207"/>
                    <a:gd name="T65" fmla="*/ 1 h 254"/>
                    <a:gd name="T66" fmla="*/ 0 w 207"/>
                    <a:gd name="T67" fmla="*/ 1 h 254"/>
                    <a:gd name="T68" fmla="*/ 0 w 207"/>
                    <a:gd name="T69" fmla="*/ 1 h 254"/>
                    <a:gd name="T70" fmla="*/ 0 w 207"/>
                    <a:gd name="T71" fmla="*/ 1 h 254"/>
                    <a:gd name="T72" fmla="*/ 0 w 207"/>
                    <a:gd name="T73" fmla="*/ 1 h 254"/>
                    <a:gd name="T74" fmla="*/ 0 w 207"/>
                    <a:gd name="T75" fmla="*/ 1 h 254"/>
                    <a:gd name="T76" fmla="*/ 0 w 207"/>
                    <a:gd name="T77" fmla="*/ 1 h 254"/>
                    <a:gd name="T78" fmla="*/ 0 w 207"/>
                    <a:gd name="T79" fmla="*/ 1 h 254"/>
                    <a:gd name="T80" fmla="*/ 0 w 207"/>
                    <a:gd name="T81" fmla="*/ 1 h 254"/>
                    <a:gd name="T82" fmla="*/ 0 w 207"/>
                    <a:gd name="T83" fmla="*/ 1 h 254"/>
                    <a:gd name="T84" fmla="*/ 0 w 207"/>
                    <a:gd name="T85" fmla="*/ 1 h 254"/>
                    <a:gd name="T86" fmla="*/ 0 w 207"/>
                    <a:gd name="T87" fmla="*/ 1 h 254"/>
                    <a:gd name="T88" fmla="*/ 0 w 207"/>
                    <a:gd name="T89" fmla="*/ 1 h 254"/>
                    <a:gd name="T90" fmla="*/ 0 w 207"/>
                    <a:gd name="T91" fmla="*/ 1 h 254"/>
                    <a:gd name="T92" fmla="*/ 0 w 207"/>
                    <a:gd name="T93" fmla="*/ 1 h 254"/>
                    <a:gd name="T94" fmla="*/ 0 w 207"/>
                    <a:gd name="T95" fmla="*/ 1 h 254"/>
                    <a:gd name="T96" fmla="*/ 0 w 207"/>
                    <a:gd name="T97" fmla="*/ 1 h 254"/>
                    <a:gd name="T98" fmla="*/ 0 w 207"/>
                    <a:gd name="T99" fmla="*/ 1 h 254"/>
                    <a:gd name="T100" fmla="*/ 0 w 207"/>
                    <a:gd name="T101" fmla="*/ 1 h 254"/>
                    <a:gd name="T102" fmla="*/ 0 w 207"/>
                    <a:gd name="T103" fmla="*/ 0 h 254"/>
                    <a:gd name="T104" fmla="*/ 0 w 207"/>
                    <a:gd name="T105" fmla="*/ 1 h 254"/>
                    <a:gd name="T106" fmla="*/ 0 w 207"/>
                    <a:gd name="T107" fmla="*/ 1 h 254"/>
                    <a:gd name="T108" fmla="*/ 0 w 207"/>
                    <a:gd name="T109" fmla="*/ 1 h 254"/>
                    <a:gd name="T110" fmla="*/ 0 w 207"/>
                    <a:gd name="T111" fmla="*/ 1 h 254"/>
                    <a:gd name="T112" fmla="*/ 0 w 207"/>
                    <a:gd name="T113" fmla="*/ 1 h 254"/>
                    <a:gd name="T114" fmla="*/ 0 w 207"/>
                    <a:gd name="T115" fmla="*/ 1 h 254"/>
                    <a:gd name="T116" fmla="*/ 0 w 207"/>
                    <a:gd name="T117" fmla="*/ 1 h 254"/>
                    <a:gd name="T118" fmla="*/ 0 w 207"/>
                    <a:gd name="T119" fmla="*/ 1 h 254"/>
                    <a:gd name="T120" fmla="*/ 0 w 207"/>
                    <a:gd name="T121" fmla="*/ 1 h 254"/>
                    <a:gd name="T122" fmla="*/ 0 w 207"/>
                    <a:gd name="T123" fmla="*/ 1 h 254"/>
                    <a:gd name="T124" fmla="*/ 0 w 207"/>
                    <a:gd name="T125" fmla="*/ 1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7"/>
                    <a:gd name="T190" fmla="*/ 0 h 254"/>
                    <a:gd name="T191" fmla="*/ 207 w 207"/>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7" h="254">
                      <a:moveTo>
                        <a:pt x="70" y="93"/>
                      </a:moveTo>
                      <a:lnTo>
                        <a:pt x="80" y="93"/>
                      </a:lnTo>
                      <a:lnTo>
                        <a:pt x="95" y="97"/>
                      </a:lnTo>
                      <a:lnTo>
                        <a:pt x="108" y="100"/>
                      </a:lnTo>
                      <a:lnTo>
                        <a:pt x="124" y="110"/>
                      </a:lnTo>
                      <a:lnTo>
                        <a:pt x="137" y="118"/>
                      </a:lnTo>
                      <a:lnTo>
                        <a:pt x="152" y="129"/>
                      </a:lnTo>
                      <a:lnTo>
                        <a:pt x="166" y="138"/>
                      </a:lnTo>
                      <a:lnTo>
                        <a:pt x="179" y="152"/>
                      </a:lnTo>
                      <a:lnTo>
                        <a:pt x="188" y="165"/>
                      </a:lnTo>
                      <a:lnTo>
                        <a:pt x="196" y="176"/>
                      </a:lnTo>
                      <a:lnTo>
                        <a:pt x="204" y="188"/>
                      </a:lnTo>
                      <a:lnTo>
                        <a:pt x="207" y="203"/>
                      </a:lnTo>
                      <a:lnTo>
                        <a:pt x="207" y="214"/>
                      </a:lnTo>
                      <a:lnTo>
                        <a:pt x="204" y="226"/>
                      </a:lnTo>
                      <a:lnTo>
                        <a:pt x="196" y="237"/>
                      </a:lnTo>
                      <a:lnTo>
                        <a:pt x="185" y="247"/>
                      </a:lnTo>
                      <a:lnTo>
                        <a:pt x="179" y="249"/>
                      </a:lnTo>
                      <a:lnTo>
                        <a:pt x="171" y="251"/>
                      </a:lnTo>
                      <a:lnTo>
                        <a:pt x="162" y="252"/>
                      </a:lnTo>
                      <a:lnTo>
                        <a:pt x="154" y="254"/>
                      </a:lnTo>
                      <a:lnTo>
                        <a:pt x="143" y="254"/>
                      </a:lnTo>
                      <a:lnTo>
                        <a:pt x="131" y="254"/>
                      </a:lnTo>
                      <a:lnTo>
                        <a:pt x="122" y="254"/>
                      </a:lnTo>
                      <a:lnTo>
                        <a:pt x="110" y="254"/>
                      </a:lnTo>
                      <a:lnTo>
                        <a:pt x="99" y="254"/>
                      </a:lnTo>
                      <a:lnTo>
                        <a:pt x="88" y="252"/>
                      </a:lnTo>
                      <a:lnTo>
                        <a:pt x="74" y="252"/>
                      </a:lnTo>
                      <a:lnTo>
                        <a:pt x="65" y="252"/>
                      </a:lnTo>
                      <a:lnTo>
                        <a:pt x="55" y="251"/>
                      </a:lnTo>
                      <a:lnTo>
                        <a:pt x="46" y="251"/>
                      </a:lnTo>
                      <a:lnTo>
                        <a:pt x="36" y="251"/>
                      </a:lnTo>
                      <a:lnTo>
                        <a:pt x="32" y="251"/>
                      </a:lnTo>
                      <a:lnTo>
                        <a:pt x="13" y="232"/>
                      </a:lnTo>
                      <a:lnTo>
                        <a:pt x="13" y="218"/>
                      </a:lnTo>
                      <a:lnTo>
                        <a:pt x="13" y="207"/>
                      </a:lnTo>
                      <a:lnTo>
                        <a:pt x="11" y="194"/>
                      </a:lnTo>
                      <a:lnTo>
                        <a:pt x="11" y="180"/>
                      </a:lnTo>
                      <a:lnTo>
                        <a:pt x="8" y="165"/>
                      </a:lnTo>
                      <a:lnTo>
                        <a:pt x="6" y="150"/>
                      </a:lnTo>
                      <a:lnTo>
                        <a:pt x="4" y="135"/>
                      </a:lnTo>
                      <a:lnTo>
                        <a:pt x="4" y="119"/>
                      </a:lnTo>
                      <a:lnTo>
                        <a:pt x="0" y="102"/>
                      </a:lnTo>
                      <a:lnTo>
                        <a:pt x="0" y="87"/>
                      </a:lnTo>
                      <a:lnTo>
                        <a:pt x="0" y="72"/>
                      </a:lnTo>
                      <a:lnTo>
                        <a:pt x="0" y="59"/>
                      </a:lnTo>
                      <a:lnTo>
                        <a:pt x="0" y="45"/>
                      </a:lnTo>
                      <a:lnTo>
                        <a:pt x="6" y="34"/>
                      </a:lnTo>
                      <a:lnTo>
                        <a:pt x="8" y="22"/>
                      </a:lnTo>
                      <a:lnTo>
                        <a:pt x="13" y="13"/>
                      </a:lnTo>
                      <a:lnTo>
                        <a:pt x="23" y="3"/>
                      </a:lnTo>
                      <a:lnTo>
                        <a:pt x="32" y="0"/>
                      </a:lnTo>
                      <a:lnTo>
                        <a:pt x="40" y="3"/>
                      </a:lnTo>
                      <a:lnTo>
                        <a:pt x="50" y="19"/>
                      </a:lnTo>
                      <a:lnTo>
                        <a:pt x="51" y="26"/>
                      </a:lnTo>
                      <a:lnTo>
                        <a:pt x="53" y="34"/>
                      </a:lnTo>
                      <a:lnTo>
                        <a:pt x="55" y="43"/>
                      </a:lnTo>
                      <a:lnTo>
                        <a:pt x="57" y="55"/>
                      </a:lnTo>
                      <a:lnTo>
                        <a:pt x="59" y="62"/>
                      </a:lnTo>
                      <a:lnTo>
                        <a:pt x="63" y="74"/>
                      </a:lnTo>
                      <a:lnTo>
                        <a:pt x="65" y="83"/>
                      </a:lnTo>
                      <a:lnTo>
                        <a:pt x="70" y="93"/>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3" name="Freeform 137"/>
                <p:cNvSpPr>
                  <a:spLocks/>
                </p:cNvSpPr>
                <p:nvPr/>
              </p:nvSpPr>
              <p:spPr bwMode="auto">
                <a:xfrm>
                  <a:off x="3491" y="2875"/>
                  <a:ext cx="34" cy="84"/>
                </a:xfrm>
                <a:custGeom>
                  <a:avLst/>
                  <a:gdLst>
                    <a:gd name="T0" fmla="*/ 1 w 66"/>
                    <a:gd name="T1" fmla="*/ 1 h 167"/>
                    <a:gd name="T2" fmla="*/ 1 w 66"/>
                    <a:gd name="T3" fmla="*/ 1 h 167"/>
                    <a:gd name="T4" fmla="*/ 1 w 66"/>
                    <a:gd name="T5" fmla="*/ 0 h 167"/>
                    <a:gd name="T6" fmla="*/ 1 w 66"/>
                    <a:gd name="T7" fmla="*/ 1 h 167"/>
                    <a:gd name="T8" fmla="*/ 1 w 66"/>
                    <a:gd name="T9" fmla="*/ 1 h 167"/>
                    <a:gd name="T10" fmla="*/ 1 w 66"/>
                    <a:gd name="T11" fmla="*/ 1 h 167"/>
                    <a:gd name="T12" fmla="*/ 1 w 66"/>
                    <a:gd name="T13" fmla="*/ 1 h 167"/>
                    <a:gd name="T14" fmla="*/ 1 w 66"/>
                    <a:gd name="T15" fmla="*/ 1 h 167"/>
                    <a:gd name="T16" fmla="*/ 1 w 66"/>
                    <a:gd name="T17" fmla="*/ 1 h 167"/>
                    <a:gd name="T18" fmla="*/ 1 w 66"/>
                    <a:gd name="T19" fmla="*/ 1 h 167"/>
                    <a:gd name="T20" fmla="*/ 1 w 66"/>
                    <a:gd name="T21" fmla="*/ 1 h 167"/>
                    <a:gd name="T22" fmla="*/ 1 w 66"/>
                    <a:gd name="T23" fmla="*/ 1 h 167"/>
                    <a:gd name="T24" fmla="*/ 1 w 66"/>
                    <a:gd name="T25" fmla="*/ 1 h 167"/>
                    <a:gd name="T26" fmla="*/ 1 w 66"/>
                    <a:gd name="T27" fmla="*/ 1 h 167"/>
                    <a:gd name="T28" fmla="*/ 1 w 66"/>
                    <a:gd name="T29" fmla="*/ 1 h 167"/>
                    <a:gd name="T30" fmla="*/ 1 w 66"/>
                    <a:gd name="T31" fmla="*/ 1 h 167"/>
                    <a:gd name="T32" fmla="*/ 1 w 66"/>
                    <a:gd name="T33" fmla="*/ 1 h 167"/>
                    <a:gd name="T34" fmla="*/ 1 w 66"/>
                    <a:gd name="T35" fmla="*/ 1 h 167"/>
                    <a:gd name="T36" fmla="*/ 1 w 66"/>
                    <a:gd name="T37" fmla="*/ 1 h 167"/>
                    <a:gd name="T38" fmla="*/ 1 w 66"/>
                    <a:gd name="T39" fmla="*/ 1 h 167"/>
                    <a:gd name="T40" fmla="*/ 1 w 66"/>
                    <a:gd name="T41" fmla="*/ 1 h 167"/>
                    <a:gd name="T42" fmla="*/ 1 w 66"/>
                    <a:gd name="T43" fmla="*/ 1 h 167"/>
                    <a:gd name="T44" fmla="*/ 1 w 66"/>
                    <a:gd name="T45" fmla="*/ 1 h 167"/>
                    <a:gd name="T46" fmla="*/ 1 w 66"/>
                    <a:gd name="T47" fmla="*/ 1 h 167"/>
                    <a:gd name="T48" fmla="*/ 1 w 66"/>
                    <a:gd name="T49" fmla="*/ 1 h 167"/>
                    <a:gd name="T50" fmla="*/ 0 w 66"/>
                    <a:gd name="T51" fmla="*/ 1 h 167"/>
                    <a:gd name="T52" fmla="*/ 0 w 66"/>
                    <a:gd name="T53" fmla="*/ 1 h 167"/>
                    <a:gd name="T54" fmla="*/ 0 w 66"/>
                    <a:gd name="T55" fmla="*/ 1 h 167"/>
                    <a:gd name="T56" fmla="*/ 0 w 66"/>
                    <a:gd name="T57" fmla="*/ 1 h 167"/>
                    <a:gd name="T58" fmla="*/ 0 w 66"/>
                    <a:gd name="T59" fmla="*/ 1 h 167"/>
                    <a:gd name="T60" fmla="*/ 1 w 66"/>
                    <a:gd name="T61" fmla="*/ 1 h 167"/>
                    <a:gd name="T62" fmla="*/ 1 w 66"/>
                    <a:gd name="T63" fmla="*/ 1 h 167"/>
                    <a:gd name="T64" fmla="*/ 1 w 66"/>
                    <a:gd name="T65" fmla="*/ 1 h 167"/>
                    <a:gd name="T66" fmla="*/ 1 w 66"/>
                    <a:gd name="T67" fmla="*/ 1 h 167"/>
                    <a:gd name="T68" fmla="*/ 1 w 66"/>
                    <a:gd name="T69" fmla="*/ 1 h 167"/>
                    <a:gd name="T70" fmla="*/ 1 w 66"/>
                    <a:gd name="T71" fmla="*/ 1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67"/>
                    <a:gd name="T110" fmla="*/ 66 w 66"/>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67">
                      <a:moveTo>
                        <a:pt x="23" y="8"/>
                      </a:moveTo>
                      <a:lnTo>
                        <a:pt x="30" y="2"/>
                      </a:lnTo>
                      <a:lnTo>
                        <a:pt x="40" y="0"/>
                      </a:lnTo>
                      <a:lnTo>
                        <a:pt x="45" y="2"/>
                      </a:lnTo>
                      <a:lnTo>
                        <a:pt x="53" y="12"/>
                      </a:lnTo>
                      <a:lnTo>
                        <a:pt x="59" y="21"/>
                      </a:lnTo>
                      <a:lnTo>
                        <a:pt x="63" y="34"/>
                      </a:lnTo>
                      <a:lnTo>
                        <a:pt x="64" y="48"/>
                      </a:lnTo>
                      <a:lnTo>
                        <a:pt x="66" y="65"/>
                      </a:lnTo>
                      <a:lnTo>
                        <a:pt x="66" y="80"/>
                      </a:lnTo>
                      <a:lnTo>
                        <a:pt x="66" y="97"/>
                      </a:lnTo>
                      <a:lnTo>
                        <a:pt x="64" y="103"/>
                      </a:lnTo>
                      <a:lnTo>
                        <a:pt x="64" y="112"/>
                      </a:lnTo>
                      <a:lnTo>
                        <a:pt x="63" y="120"/>
                      </a:lnTo>
                      <a:lnTo>
                        <a:pt x="63" y="128"/>
                      </a:lnTo>
                      <a:lnTo>
                        <a:pt x="59" y="141"/>
                      </a:lnTo>
                      <a:lnTo>
                        <a:pt x="53" y="152"/>
                      </a:lnTo>
                      <a:lnTo>
                        <a:pt x="47" y="162"/>
                      </a:lnTo>
                      <a:lnTo>
                        <a:pt x="42" y="167"/>
                      </a:lnTo>
                      <a:lnTo>
                        <a:pt x="30" y="167"/>
                      </a:lnTo>
                      <a:lnTo>
                        <a:pt x="23" y="166"/>
                      </a:lnTo>
                      <a:lnTo>
                        <a:pt x="15" y="162"/>
                      </a:lnTo>
                      <a:lnTo>
                        <a:pt x="11" y="154"/>
                      </a:lnTo>
                      <a:lnTo>
                        <a:pt x="7" y="143"/>
                      </a:lnTo>
                      <a:lnTo>
                        <a:pt x="4" y="131"/>
                      </a:lnTo>
                      <a:lnTo>
                        <a:pt x="0" y="118"/>
                      </a:lnTo>
                      <a:lnTo>
                        <a:pt x="0" y="103"/>
                      </a:lnTo>
                      <a:lnTo>
                        <a:pt x="0" y="88"/>
                      </a:lnTo>
                      <a:lnTo>
                        <a:pt x="0" y="74"/>
                      </a:lnTo>
                      <a:lnTo>
                        <a:pt x="0" y="59"/>
                      </a:lnTo>
                      <a:lnTo>
                        <a:pt x="4" y="46"/>
                      </a:lnTo>
                      <a:lnTo>
                        <a:pt x="7" y="31"/>
                      </a:lnTo>
                      <a:lnTo>
                        <a:pt x="11" y="21"/>
                      </a:lnTo>
                      <a:lnTo>
                        <a:pt x="15" y="12"/>
                      </a:lnTo>
                      <a:lnTo>
                        <a:pt x="23" y="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4" name="Freeform 138"/>
                <p:cNvSpPr>
                  <a:spLocks/>
                </p:cNvSpPr>
                <p:nvPr/>
              </p:nvSpPr>
              <p:spPr bwMode="auto">
                <a:xfrm>
                  <a:off x="3414" y="3158"/>
                  <a:ext cx="69" cy="39"/>
                </a:xfrm>
                <a:custGeom>
                  <a:avLst/>
                  <a:gdLst>
                    <a:gd name="T0" fmla="*/ 1 w 137"/>
                    <a:gd name="T1" fmla="*/ 1 h 78"/>
                    <a:gd name="T2" fmla="*/ 1 w 137"/>
                    <a:gd name="T3" fmla="*/ 1 h 78"/>
                    <a:gd name="T4" fmla="*/ 1 w 137"/>
                    <a:gd name="T5" fmla="*/ 1 h 78"/>
                    <a:gd name="T6" fmla="*/ 1 w 137"/>
                    <a:gd name="T7" fmla="*/ 1 h 78"/>
                    <a:gd name="T8" fmla="*/ 1 w 137"/>
                    <a:gd name="T9" fmla="*/ 1 h 78"/>
                    <a:gd name="T10" fmla="*/ 1 w 137"/>
                    <a:gd name="T11" fmla="*/ 1 h 78"/>
                    <a:gd name="T12" fmla="*/ 1 w 137"/>
                    <a:gd name="T13" fmla="*/ 1 h 78"/>
                    <a:gd name="T14" fmla="*/ 1 w 137"/>
                    <a:gd name="T15" fmla="*/ 1 h 78"/>
                    <a:gd name="T16" fmla="*/ 1 w 137"/>
                    <a:gd name="T17" fmla="*/ 1 h 78"/>
                    <a:gd name="T18" fmla="*/ 1 w 137"/>
                    <a:gd name="T19" fmla="*/ 1 h 78"/>
                    <a:gd name="T20" fmla="*/ 1 w 137"/>
                    <a:gd name="T21" fmla="*/ 1 h 78"/>
                    <a:gd name="T22" fmla="*/ 1 w 137"/>
                    <a:gd name="T23" fmla="*/ 1 h 78"/>
                    <a:gd name="T24" fmla="*/ 1 w 137"/>
                    <a:gd name="T25" fmla="*/ 1 h 78"/>
                    <a:gd name="T26" fmla="*/ 1 w 137"/>
                    <a:gd name="T27" fmla="*/ 1 h 78"/>
                    <a:gd name="T28" fmla="*/ 1 w 137"/>
                    <a:gd name="T29" fmla="*/ 1 h 78"/>
                    <a:gd name="T30" fmla="*/ 0 w 137"/>
                    <a:gd name="T31" fmla="*/ 1 h 78"/>
                    <a:gd name="T32" fmla="*/ 0 w 137"/>
                    <a:gd name="T33" fmla="*/ 1 h 78"/>
                    <a:gd name="T34" fmla="*/ 1 w 137"/>
                    <a:gd name="T35" fmla="*/ 1 h 78"/>
                    <a:gd name="T36" fmla="*/ 1 w 137"/>
                    <a:gd name="T37" fmla="*/ 1 h 78"/>
                    <a:gd name="T38" fmla="*/ 1 w 137"/>
                    <a:gd name="T39" fmla="*/ 1 h 78"/>
                    <a:gd name="T40" fmla="*/ 1 w 137"/>
                    <a:gd name="T41" fmla="*/ 1 h 78"/>
                    <a:gd name="T42" fmla="*/ 1 w 137"/>
                    <a:gd name="T43" fmla="*/ 1 h 78"/>
                    <a:gd name="T44" fmla="*/ 1 w 137"/>
                    <a:gd name="T45" fmla="*/ 1 h 78"/>
                    <a:gd name="T46" fmla="*/ 1 w 137"/>
                    <a:gd name="T47" fmla="*/ 1 h 78"/>
                    <a:gd name="T48" fmla="*/ 1 w 137"/>
                    <a:gd name="T49" fmla="*/ 1 h 78"/>
                    <a:gd name="T50" fmla="*/ 1 w 137"/>
                    <a:gd name="T51" fmla="*/ 0 h 78"/>
                    <a:gd name="T52" fmla="*/ 1 w 137"/>
                    <a:gd name="T53" fmla="*/ 0 h 78"/>
                    <a:gd name="T54" fmla="*/ 1 w 137"/>
                    <a:gd name="T55" fmla="*/ 1 h 78"/>
                    <a:gd name="T56" fmla="*/ 1 w 137"/>
                    <a:gd name="T57" fmla="*/ 1 h 78"/>
                    <a:gd name="T58" fmla="*/ 1 w 137"/>
                    <a:gd name="T59" fmla="*/ 1 h 78"/>
                    <a:gd name="T60" fmla="*/ 1 w 137"/>
                    <a:gd name="T61" fmla="*/ 1 h 78"/>
                    <a:gd name="T62" fmla="*/ 1 w 137"/>
                    <a:gd name="T63" fmla="*/ 1 h 78"/>
                    <a:gd name="T64" fmla="*/ 1 w 137"/>
                    <a:gd name="T65" fmla="*/ 1 h 78"/>
                    <a:gd name="T66" fmla="*/ 1 w 137"/>
                    <a:gd name="T67" fmla="*/ 1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
                    <a:gd name="T103" fmla="*/ 0 h 78"/>
                    <a:gd name="T104" fmla="*/ 137 w 137"/>
                    <a:gd name="T105" fmla="*/ 78 h 7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 h="78">
                      <a:moveTo>
                        <a:pt x="137" y="38"/>
                      </a:moveTo>
                      <a:lnTo>
                        <a:pt x="131" y="45"/>
                      </a:lnTo>
                      <a:lnTo>
                        <a:pt x="127" y="53"/>
                      </a:lnTo>
                      <a:lnTo>
                        <a:pt x="121" y="58"/>
                      </a:lnTo>
                      <a:lnTo>
                        <a:pt x="118" y="64"/>
                      </a:lnTo>
                      <a:lnTo>
                        <a:pt x="102" y="72"/>
                      </a:lnTo>
                      <a:lnTo>
                        <a:pt x="89" y="78"/>
                      </a:lnTo>
                      <a:lnTo>
                        <a:pt x="82" y="78"/>
                      </a:lnTo>
                      <a:lnTo>
                        <a:pt x="74" y="78"/>
                      </a:lnTo>
                      <a:lnTo>
                        <a:pt x="64" y="78"/>
                      </a:lnTo>
                      <a:lnTo>
                        <a:pt x="57" y="78"/>
                      </a:lnTo>
                      <a:lnTo>
                        <a:pt x="40" y="74"/>
                      </a:lnTo>
                      <a:lnTo>
                        <a:pt x="26" y="70"/>
                      </a:lnTo>
                      <a:lnTo>
                        <a:pt x="13" y="62"/>
                      </a:lnTo>
                      <a:lnTo>
                        <a:pt x="4" y="55"/>
                      </a:lnTo>
                      <a:lnTo>
                        <a:pt x="0" y="45"/>
                      </a:lnTo>
                      <a:lnTo>
                        <a:pt x="0" y="36"/>
                      </a:lnTo>
                      <a:lnTo>
                        <a:pt x="4" y="26"/>
                      </a:lnTo>
                      <a:lnTo>
                        <a:pt x="15" y="19"/>
                      </a:lnTo>
                      <a:lnTo>
                        <a:pt x="23" y="13"/>
                      </a:lnTo>
                      <a:lnTo>
                        <a:pt x="36" y="9"/>
                      </a:lnTo>
                      <a:lnTo>
                        <a:pt x="40" y="5"/>
                      </a:lnTo>
                      <a:lnTo>
                        <a:pt x="47" y="5"/>
                      </a:lnTo>
                      <a:lnTo>
                        <a:pt x="55" y="3"/>
                      </a:lnTo>
                      <a:lnTo>
                        <a:pt x="64" y="3"/>
                      </a:lnTo>
                      <a:lnTo>
                        <a:pt x="76" y="0"/>
                      </a:lnTo>
                      <a:lnTo>
                        <a:pt x="87" y="0"/>
                      </a:lnTo>
                      <a:lnTo>
                        <a:pt x="95" y="3"/>
                      </a:lnTo>
                      <a:lnTo>
                        <a:pt x="104" y="7"/>
                      </a:lnTo>
                      <a:lnTo>
                        <a:pt x="110" y="13"/>
                      </a:lnTo>
                      <a:lnTo>
                        <a:pt x="120" y="19"/>
                      </a:lnTo>
                      <a:lnTo>
                        <a:pt x="127" y="28"/>
                      </a:lnTo>
                      <a:lnTo>
                        <a:pt x="137" y="3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5" name="Freeform 139"/>
                <p:cNvSpPr>
                  <a:spLocks/>
                </p:cNvSpPr>
                <p:nvPr/>
              </p:nvSpPr>
              <p:spPr bwMode="auto">
                <a:xfrm>
                  <a:off x="3635" y="3125"/>
                  <a:ext cx="83" cy="29"/>
                </a:xfrm>
                <a:custGeom>
                  <a:avLst/>
                  <a:gdLst>
                    <a:gd name="T0" fmla="*/ 1 w 165"/>
                    <a:gd name="T1" fmla="*/ 1 h 57"/>
                    <a:gd name="T2" fmla="*/ 1 w 165"/>
                    <a:gd name="T3" fmla="*/ 1 h 57"/>
                    <a:gd name="T4" fmla="*/ 1 w 165"/>
                    <a:gd name="T5" fmla="*/ 1 h 57"/>
                    <a:gd name="T6" fmla="*/ 1 w 165"/>
                    <a:gd name="T7" fmla="*/ 1 h 57"/>
                    <a:gd name="T8" fmla="*/ 1 w 165"/>
                    <a:gd name="T9" fmla="*/ 1 h 57"/>
                    <a:gd name="T10" fmla="*/ 1 w 165"/>
                    <a:gd name="T11" fmla="*/ 1 h 57"/>
                    <a:gd name="T12" fmla="*/ 1 w 165"/>
                    <a:gd name="T13" fmla="*/ 0 h 57"/>
                    <a:gd name="T14" fmla="*/ 1 w 165"/>
                    <a:gd name="T15" fmla="*/ 0 h 57"/>
                    <a:gd name="T16" fmla="*/ 1 w 165"/>
                    <a:gd name="T17" fmla="*/ 0 h 57"/>
                    <a:gd name="T18" fmla="*/ 1 w 165"/>
                    <a:gd name="T19" fmla="*/ 0 h 57"/>
                    <a:gd name="T20" fmla="*/ 1 w 165"/>
                    <a:gd name="T21" fmla="*/ 0 h 57"/>
                    <a:gd name="T22" fmla="*/ 1 w 165"/>
                    <a:gd name="T23" fmla="*/ 1 h 57"/>
                    <a:gd name="T24" fmla="*/ 1 w 165"/>
                    <a:gd name="T25" fmla="*/ 1 h 57"/>
                    <a:gd name="T26" fmla="*/ 1 w 165"/>
                    <a:gd name="T27" fmla="*/ 1 h 57"/>
                    <a:gd name="T28" fmla="*/ 1 w 165"/>
                    <a:gd name="T29" fmla="*/ 1 h 57"/>
                    <a:gd name="T30" fmla="*/ 1 w 165"/>
                    <a:gd name="T31" fmla="*/ 1 h 57"/>
                    <a:gd name="T32" fmla="*/ 1 w 165"/>
                    <a:gd name="T33" fmla="*/ 1 h 57"/>
                    <a:gd name="T34" fmla="*/ 1 w 165"/>
                    <a:gd name="T35" fmla="*/ 1 h 57"/>
                    <a:gd name="T36" fmla="*/ 1 w 165"/>
                    <a:gd name="T37" fmla="*/ 1 h 57"/>
                    <a:gd name="T38" fmla="*/ 1 w 165"/>
                    <a:gd name="T39" fmla="*/ 1 h 57"/>
                    <a:gd name="T40" fmla="*/ 1 w 165"/>
                    <a:gd name="T41" fmla="*/ 1 h 57"/>
                    <a:gd name="T42" fmla="*/ 1 w 165"/>
                    <a:gd name="T43" fmla="*/ 1 h 57"/>
                    <a:gd name="T44" fmla="*/ 1 w 165"/>
                    <a:gd name="T45" fmla="*/ 1 h 57"/>
                    <a:gd name="T46" fmla="*/ 1 w 165"/>
                    <a:gd name="T47" fmla="*/ 1 h 57"/>
                    <a:gd name="T48" fmla="*/ 1 w 165"/>
                    <a:gd name="T49" fmla="*/ 1 h 57"/>
                    <a:gd name="T50" fmla="*/ 1 w 165"/>
                    <a:gd name="T51" fmla="*/ 1 h 57"/>
                    <a:gd name="T52" fmla="*/ 1 w 165"/>
                    <a:gd name="T53" fmla="*/ 1 h 57"/>
                    <a:gd name="T54" fmla="*/ 1 w 165"/>
                    <a:gd name="T55" fmla="*/ 1 h 57"/>
                    <a:gd name="T56" fmla="*/ 1 w 165"/>
                    <a:gd name="T57" fmla="*/ 1 h 57"/>
                    <a:gd name="T58" fmla="*/ 1 w 165"/>
                    <a:gd name="T59" fmla="*/ 1 h 57"/>
                    <a:gd name="T60" fmla="*/ 1 w 165"/>
                    <a:gd name="T61" fmla="*/ 1 h 57"/>
                    <a:gd name="T62" fmla="*/ 1 w 165"/>
                    <a:gd name="T63" fmla="*/ 1 h 57"/>
                    <a:gd name="T64" fmla="*/ 1 w 165"/>
                    <a:gd name="T65" fmla="*/ 1 h 57"/>
                    <a:gd name="T66" fmla="*/ 0 w 165"/>
                    <a:gd name="T67" fmla="*/ 1 h 57"/>
                    <a:gd name="T68" fmla="*/ 0 w 165"/>
                    <a:gd name="T69" fmla="*/ 1 h 57"/>
                    <a:gd name="T70" fmla="*/ 0 w 165"/>
                    <a:gd name="T71" fmla="*/ 1 h 57"/>
                    <a:gd name="T72" fmla="*/ 1 w 165"/>
                    <a:gd name="T73" fmla="*/ 1 h 57"/>
                    <a:gd name="T74" fmla="*/ 1 w 165"/>
                    <a:gd name="T75" fmla="*/ 1 h 57"/>
                    <a:gd name="T76" fmla="*/ 1 w 165"/>
                    <a:gd name="T77" fmla="*/ 1 h 57"/>
                    <a:gd name="T78" fmla="*/ 1 w 165"/>
                    <a:gd name="T79" fmla="*/ 1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
                    <a:gd name="T121" fmla="*/ 0 h 57"/>
                    <a:gd name="T122" fmla="*/ 165 w 165"/>
                    <a:gd name="T123" fmla="*/ 57 h 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 h="57">
                      <a:moveTo>
                        <a:pt x="17" y="10"/>
                      </a:moveTo>
                      <a:lnTo>
                        <a:pt x="23" y="6"/>
                      </a:lnTo>
                      <a:lnTo>
                        <a:pt x="32" y="6"/>
                      </a:lnTo>
                      <a:lnTo>
                        <a:pt x="40" y="4"/>
                      </a:lnTo>
                      <a:lnTo>
                        <a:pt x="53" y="4"/>
                      </a:lnTo>
                      <a:lnTo>
                        <a:pt x="61" y="2"/>
                      </a:lnTo>
                      <a:lnTo>
                        <a:pt x="74" y="0"/>
                      </a:lnTo>
                      <a:lnTo>
                        <a:pt x="86" y="0"/>
                      </a:lnTo>
                      <a:lnTo>
                        <a:pt x="99" y="0"/>
                      </a:lnTo>
                      <a:lnTo>
                        <a:pt x="110" y="0"/>
                      </a:lnTo>
                      <a:lnTo>
                        <a:pt x="120" y="0"/>
                      </a:lnTo>
                      <a:lnTo>
                        <a:pt x="131" y="2"/>
                      </a:lnTo>
                      <a:lnTo>
                        <a:pt x="143" y="6"/>
                      </a:lnTo>
                      <a:lnTo>
                        <a:pt x="148" y="11"/>
                      </a:lnTo>
                      <a:lnTo>
                        <a:pt x="156" y="17"/>
                      </a:lnTo>
                      <a:lnTo>
                        <a:pt x="162" y="25"/>
                      </a:lnTo>
                      <a:lnTo>
                        <a:pt x="165" y="36"/>
                      </a:lnTo>
                      <a:lnTo>
                        <a:pt x="165" y="44"/>
                      </a:lnTo>
                      <a:lnTo>
                        <a:pt x="162" y="53"/>
                      </a:lnTo>
                      <a:lnTo>
                        <a:pt x="154" y="57"/>
                      </a:lnTo>
                      <a:lnTo>
                        <a:pt x="145" y="57"/>
                      </a:lnTo>
                      <a:lnTo>
                        <a:pt x="135" y="55"/>
                      </a:lnTo>
                      <a:lnTo>
                        <a:pt x="127" y="53"/>
                      </a:lnTo>
                      <a:lnTo>
                        <a:pt x="120" y="51"/>
                      </a:lnTo>
                      <a:lnTo>
                        <a:pt x="112" y="51"/>
                      </a:lnTo>
                      <a:lnTo>
                        <a:pt x="95" y="49"/>
                      </a:lnTo>
                      <a:lnTo>
                        <a:pt x="80" y="49"/>
                      </a:lnTo>
                      <a:lnTo>
                        <a:pt x="63" y="49"/>
                      </a:lnTo>
                      <a:lnTo>
                        <a:pt x="48" y="48"/>
                      </a:lnTo>
                      <a:lnTo>
                        <a:pt x="32" y="46"/>
                      </a:lnTo>
                      <a:lnTo>
                        <a:pt x="17" y="46"/>
                      </a:lnTo>
                      <a:lnTo>
                        <a:pt x="9" y="44"/>
                      </a:lnTo>
                      <a:lnTo>
                        <a:pt x="4" y="38"/>
                      </a:lnTo>
                      <a:lnTo>
                        <a:pt x="0" y="32"/>
                      </a:lnTo>
                      <a:lnTo>
                        <a:pt x="0" y="29"/>
                      </a:lnTo>
                      <a:lnTo>
                        <a:pt x="0" y="21"/>
                      </a:lnTo>
                      <a:lnTo>
                        <a:pt x="4" y="15"/>
                      </a:lnTo>
                      <a:lnTo>
                        <a:pt x="8" y="11"/>
                      </a:lnTo>
                      <a:lnTo>
                        <a:pt x="17"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6" name="Freeform 140"/>
                <p:cNvSpPr>
                  <a:spLocks/>
                </p:cNvSpPr>
                <p:nvPr/>
              </p:nvSpPr>
              <p:spPr bwMode="auto">
                <a:xfrm>
                  <a:off x="3739" y="3120"/>
                  <a:ext cx="74" cy="27"/>
                </a:xfrm>
                <a:custGeom>
                  <a:avLst/>
                  <a:gdLst>
                    <a:gd name="T0" fmla="*/ 0 w 149"/>
                    <a:gd name="T1" fmla="*/ 1 h 53"/>
                    <a:gd name="T2" fmla="*/ 0 w 149"/>
                    <a:gd name="T3" fmla="*/ 1 h 53"/>
                    <a:gd name="T4" fmla="*/ 0 w 149"/>
                    <a:gd name="T5" fmla="*/ 1 h 53"/>
                    <a:gd name="T6" fmla="*/ 0 w 149"/>
                    <a:gd name="T7" fmla="*/ 1 h 53"/>
                    <a:gd name="T8" fmla="*/ 0 w 149"/>
                    <a:gd name="T9" fmla="*/ 1 h 53"/>
                    <a:gd name="T10" fmla="*/ 0 w 149"/>
                    <a:gd name="T11" fmla="*/ 1 h 53"/>
                    <a:gd name="T12" fmla="*/ 0 w 149"/>
                    <a:gd name="T13" fmla="*/ 1 h 53"/>
                    <a:gd name="T14" fmla="*/ 0 w 149"/>
                    <a:gd name="T15" fmla="*/ 0 h 53"/>
                    <a:gd name="T16" fmla="*/ 0 w 149"/>
                    <a:gd name="T17" fmla="*/ 0 h 53"/>
                    <a:gd name="T18" fmla="*/ 0 w 149"/>
                    <a:gd name="T19" fmla="*/ 0 h 53"/>
                    <a:gd name="T20" fmla="*/ 0 w 149"/>
                    <a:gd name="T21" fmla="*/ 1 h 53"/>
                    <a:gd name="T22" fmla="*/ 0 w 149"/>
                    <a:gd name="T23" fmla="*/ 1 h 53"/>
                    <a:gd name="T24" fmla="*/ 0 w 149"/>
                    <a:gd name="T25" fmla="*/ 1 h 53"/>
                    <a:gd name="T26" fmla="*/ 0 w 149"/>
                    <a:gd name="T27" fmla="*/ 1 h 53"/>
                    <a:gd name="T28" fmla="*/ 0 w 149"/>
                    <a:gd name="T29" fmla="*/ 1 h 53"/>
                    <a:gd name="T30" fmla="*/ 0 w 149"/>
                    <a:gd name="T31" fmla="*/ 1 h 53"/>
                    <a:gd name="T32" fmla="*/ 0 w 149"/>
                    <a:gd name="T33" fmla="*/ 1 h 53"/>
                    <a:gd name="T34" fmla="*/ 0 w 149"/>
                    <a:gd name="T35" fmla="*/ 1 h 53"/>
                    <a:gd name="T36" fmla="*/ 0 w 149"/>
                    <a:gd name="T37" fmla="*/ 1 h 53"/>
                    <a:gd name="T38" fmla="*/ 0 w 149"/>
                    <a:gd name="T39" fmla="*/ 1 h 53"/>
                    <a:gd name="T40" fmla="*/ 0 w 149"/>
                    <a:gd name="T41" fmla="*/ 1 h 53"/>
                    <a:gd name="T42" fmla="*/ 0 w 149"/>
                    <a:gd name="T43" fmla="*/ 1 h 53"/>
                    <a:gd name="T44" fmla="*/ 0 w 149"/>
                    <a:gd name="T45" fmla="*/ 1 h 53"/>
                    <a:gd name="T46" fmla="*/ 0 w 149"/>
                    <a:gd name="T47" fmla="*/ 1 h 53"/>
                    <a:gd name="T48" fmla="*/ 0 w 149"/>
                    <a:gd name="T49" fmla="*/ 1 h 53"/>
                    <a:gd name="T50" fmla="*/ 0 w 149"/>
                    <a:gd name="T51" fmla="*/ 1 h 53"/>
                    <a:gd name="T52" fmla="*/ 0 w 149"/>
                    <a:gd name="T53" fmla="*/ 1 h 53"/>
                    <a:gd name="T54" fmla="*/ 0 w 149"/>
                    <a:gd name="T55" fmla="*/ 1 h 53"/>
                    <a:gd name="T56" fmla="*/ 0 w 149"/>
                    <a:gd name="T57" fmla="*/ 1 h 53"/>
                    <a:gd name="T58" fmla="*/ 0 w 149"/>
                    <a:gd name="T59" fmla="*/ 1 h 53"/>
                    <a:gd name="T60" fmla="*/ 0 w 149"/>
                    <a:gd name="T61" fmla="*/ 1 h 53"/>
                    <a:gd name="T62" fmla="*/ 0 w 149"/>
                    <a:gd name="T63" fmla="*/ 1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9"/>
                    <a:gd name="T97" fmla="*/ 0 h 53"/>
                    <a:gd name="T98" fmla="*/ 149 w 149"/>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9" h="53">
                      <a:moveTo>
                        <a:pt x="4" y="32"/>
                      </a:moveTo>
                      <a:lnTo>
                        <a:pt x="0" y="19"/>
                      </a:lnTo>
                      <a:lnTo>
                        <a:pt x="12" y="9"/>
                      </a:lnTo>
                      <a:lnTo>
                        <a:pt x="19" y="5"/>
                      </a:lnTo>
                      <a:lnTo>
                        <a:pt x="29" y="1"/>
                      </a:lnTo>
                      <a:lnTo>
                        <a:pt x="42" y="1"/>
                      </a:lnTo>
                      <a:lnTo>
                        <a:pt x="55" y="1"/>
                      </a:lnTo>
                      <a:lnTo>
                        <a:pt x="67" y="0"/>
                      </a:lnTo>
                      <a:lnTo>
                        <a:pt x="80" y="0"/>
                      </a:lnTo>
                      <a:lnTo>
                        <a:pt x="93" y="0"/>
                      </a:lnTo>
                      <a:lnTo>
                        <a:pt x="107" y="1"/>
                      </a:lnTo>
                      <a:lnTo>
                        <a:pt x="116" y="1"/>
                      </a:lnTo>
                      <a:lnTo>
                        <a:pt x="128" y="3"/>
                      </a:lnTo>
                      <a:lnTo>
                        <a:pt x="135" y="7"/>
                      </a:lnTo>
                      <a:lnTo>
                        <a:pt x="141" y="11"/>
                      </a:lnTo>
                      <a:lnTo>
                        <a:pt x="147" y="17"/>
                      </a:lnTo>
                      <a:lnTo>
                        <a:pt x="149" y="22"/>
                      </a:lnTo>
                      <a:lnTo>
                        <a:pt x="147" y="30"/>
                      </a:lnTo>
                      <a:lnTo>
                        <a:pt x="143" y="36"/>
                      </a:lnTo>
                      <a:lnTo>
                        <a:pt x="133" y="38"/>
                      </a:lnTo>
                      <a:lnTo>
                        <a:pt x="124" y="43"/>
                      </a:lnTo>
                      <a:lnTo>
                        <a:pt x="111" y="45"/>
                      </a:lnTo>
                      <a:lnTo>
                        <a:pt x="99" y="51"/>
                      </a:lnTo>
                      <a:lnTo>
                        <a:pt x="82" y="53"/>
                      </a:lnTo>
                      <a:lnTo>
                        <a:pt x="69" y="53"/>
                      </a:lnTo>
                      <a:lnTo>
                        <a:pt x="54" y="53"/>
                      </a:lnTo>
                      <a:lnTo>
                        <a:pt x="40" y="53"/>
                      </a:lnTo>
                      <a:lnTo>
                        <a:pt x="27" y="47"/>
                      </a:lnTo>
                      <a:lnTo>
                        <a:pt x="17" y="45"/>
                      </a:lnTo>
                      <a:lnTo>
                        <a:pt x="8" y="38"/>
                      </a:lnTo>
                      <a:lnTo>
                        <a:pt x="4" y="3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7" name="Freeform 141"/>
                <p:cNvSpPr>
                  <a:spLocks/>
                </p:cNvSpPr>
                <p:nvPr/>
              </p:nvSpPr>
              <p:spPr bwMode="auto">
                <a:xfrm>
                  <a:off x="3839" y="3122"/>
                  <a:ext cx="67" cy="31"/>
                </a:xfrm>
                <a:custGeom>
                  <a:avLst/>
                  <a:gdLst>
                    <a:gd name="T0" fmla="*/ 1 w 133"/>
                    <a:gd name="T1" fmla="*/ 1 h 61"/>
                    <a:gd name="T2" fmla="*/ 1 w 133"/>
                    <a:gd name="T3" fmla="*/ 1 h 61"/>
                    <a:gd name="T4" fmla="*/ 1 w 133"/>
                    <a:gd name="T5" fmla="*/ 0 h 61"/>
                    <a:gd name="T6" fmla="*/ 1 w 133"/>
                    <a:gd name="T7" fmla="*/ 0 h 61"/>
                    <a:gd name="T8" fmla="*/ 1 w 133"/>
                    <a:gd name="T9" fmla="*/ 0 h 61"/>
                    <a:gd name="T10" fmla="*/ 1 w 133"/>
                    <a:gd name="T11" fmla="*/ 0 h 61"/>
                    <a:gd name="T12" fmla="*/ 1 w 133"/>
                    <a:gd name="T13" fmla="*/ 1 h 61"/>
                    <a:gd name="T14" fmla="*/ 1 w 133"/>
                    <a:gd name="T15" fmla="*/ 1 h 61"/>
                    <a:gd name="T16" fmla="*/ 1 w 133"/>
                    <a:gd name="T17" fmla="*/ 1 h 61"/>
                    <a:gd name="T18" fmla="*/ 1 w 133"/>
                    <a:gd name="T19" fmla="*/ 1 h 61"/>
                    <a:gd name="T20" fmla="*/ 1 w 133"/>
                    <a:gd name="T21" fmla="*/ 1 h 61"/>
                    <a:gd name="T22" fmla="*/ 1 w 133"/>
                    <a:gd name="T23" fmla="*/ 1 h 61"/>
                    <a:gd name="T24" fmla="*/ 1 w 133"/>
                    <a:gd name="T25" fmla="*/ 1 h 61"/>
                    <a:gd name="T26" fmla="*/ 1 w 133"/>
                    <a:gd name="T27" fmla="*/ 1 h 61"/>
                    <a:gd name="T28" fmla="*/ 1 w 133"/>
                    <a:gd name="T29" fmla="*/ 1 h 61"/>
                    <a:gd name="T30" fmla="*/ 1 w 133"/>
                    <a:gd name="T31" fmla="*/ 1 h 61"/>
                    <a:gd name="T32" fmla="*/ 1 w 133"/>
                    <a:gd name="T33" fmla="*/ 1 h 61"/>
                    <a:gd name="T34" fmla="*/ 1 w 133"/>
                    <a:gd name="T35" fmla="*/ 1 h 61"/>
                    <a:gd name="T36" fmla="*/ 1 w 133"/>
                    <a:gd name="T37" fmla="*/ 1 h 61"/>
                    <a:gd name="T38" fmla="*/ 1 w 133"/>
                    <a:gd name="T39" fmla="*/ 1 h 61"/>
                    <a:gd name="T40" fmla="*/ 1 w 133"/>
                    <a:gd name="T41" fmla="*/ 1 h 61"/>
                    <a:gd name="T42" fmla="*/ 1 w 133"/>
                    <a:gd name="T43" fmla="*/ 1 h 61"/>
                    <a:gd name="T44" fmla="*/ 1 w 133"/>
                    <a:gd name="T45" fmla="*/ 1 h 61"/>
                    <a:gd name="T46" fmla="*/ 1 w 133"/>
                    <a:gd name="T47" fmla="*/ 1 h 61"/>
                    <a:gd name="T48" fmla="*/ 1 w 133"/>
                    <a:gd name="T49" fmla="*/ 1 h 61"/>
                    <a:gd name="T50" fmla="*/ 1 w 133"/>
                    <a:gd name="T51" fmla="*/ 1 h 61"/>
                    <a:gd name="T52" fmla="*/ 1 w 133"/>
                    <a:gd name="T53" fmla="*/ 1 h 61"/>
                    <a:gd name="T54" fmla="*/ 1 w 133"/>
                    <a:gd name="T55" fmla="*/ 1 h 61"/>
                    <a:gd name="T56" fmla="*/ 1 w 133"/>
                    <a:gd name="T57" fmla="*/ 1 h 61"/>
                    <a:gd name="T58" fmla="*/ 1 w 133"/>
                    <a:gd name="T59" fmla="*/ 1 h 61"/>
                    <a:gd name="T60" fmla="*/ 1 w 133"/>
                    <a:gd name="T61" fmla="*/ 1 h 61"/>
                    <a:gd name="T62" fmla="*/ 0 w 133"/>
                    <a:gd name="T63" fmla="*/ 1 h 61"/>
                    <a:gd name="T64" fmla="*/ 1 w 133"/>
                    <a:gd name="T65" fmla="*/ 1 h 61"/>
                    <a:gd name="T66" fmla="*/ 1 w 133"/>
                    <a:gd name="T67" fmla="*/ 1 h 61"/>
                    <a:gd name="T68" fmla="*/ 1 w 133"/>
                    <a:gd name="T69" fmla="*/ 1 h 61"/>
                    <a:gd name="T70" fmla="*/ 1 w 133"/>
                    <a:gd name="T71" fmla="*/ 1 h 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61"/>
                    <a:gd name="T110" fmla="*/ 133 w 133"/>
                    <a:gd name="T111" fmla="*/ 61 h 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61">
                      <a:moveTo>
                        <a:pt x="13" y="8"/>
                      </a:moveTo>
                      <a:lnTo>
                        <a:pt x="25" y="4"/>
                      </a:lnTo>
                      <a:lnTo>
                        <a:pt x="40" y="0"/>
                      </a:lnTo>
                      <a:lnTo>
                        <a:pt x="49" y="0"/>
                      </a:lnTo>
                      <a:lnTo>
                        <a:pt x="59" y="0"/>
                      </a:lnTo>
                      <a:lnTo>
                        <a:pt x="66" y="0"/>
                      </a:lnTo>
                      <a:lnTo>
                        <a:pt x="76" y="2"/>
                      </a:lnTo>
                      <a:lnTo>
                        <a:pt x="84" y="2"/>
                      </a:lnTo>
                      <a:lnTo>
                        <a:pt x="91" y="6"/>
                      </a:lnTo>
                      <a:lnTo>
                        <a:pt x="99" y="6"/>
                      </a:lnTo>
                      <a:lnTo>
                        <a:pt x="108" y="12"/>
                      </a:lnTo>
                      <a:lnTo>
                        <a:pt x="120" y="19"/>
                      </a:lnTo>
                      <a:lnTo>
                        <a:pt x="131" y="31"/>
                      </a:lnTo>
                      <a:lnTo>
                        <a:pt x="133" y="38"/>
                      </a:lnTo>
                      <a:lnTo>
                        <a:pt x="133" y="46"/>
                      </a:lnTo>
                      <a:lnTo>
                        <a:pt x="129" y="52"/>
                      </a:lnTo>
                      <a:lnTo>
                        <a:pt x="122" y="57"/>
                      </a:lnTo>
                      <a:lnTo>
                        <a:pt x="116" y="57"/>
                      </a:lnTo>
                      <a:lnTo>
                        <a:pt x="110" y="59"/>
                      </a:lnTo>
                      <a:lnTo>
                        <a:pt x="101" y="59"/>
                      </a:lnTo>
                      <a:lnTo>
                        <a:pt x="93" y="61"/>
                      </a:lnTo>
                      <a:lnTo>
                        <a:pt x="82" y="59"/>
                      </a:lnTo>
                      <a:lnTo>
                        <a:pt x="74" y="59"/>
                      </a:lnTo>
                      <a:lnTo>
                        <a:pt x="63" y="59"/>
                      </a:lnTo>
                      <a:lnTo>
                        <a:pt x="53" y="59"/>
                      </a:lnTo>
                      <a:lnTo>
                        <a:pt x="44" y="55"/>
                      </a:lnTo>
                      <a:lnTo>
                        <a:pt x="34" y="55"/>
                      </a:lnTo>
                      <a:lnTo>
                        <a:pt x="25" y="52"/>
                      </a:lnTo>
                      <a:lnTo>
                        <a:pt x="17" y="50"/>
                      </a:lnTo>
                      <a:lnTo>
                        <a:pt x="6" y="40"/>
                      </a:lnTo>
                      <a:lnTo>
                        <a:pt x="2" y="31"/>
                      </a:lnTo>
                      <a:lnTo>
                        <a:pt x="0" y="25"/>
                      </a:lnTo>
                      <a:lnTo>
                        <a:pt x="2" y="19"/>
                      </a:lnTo>
                      <a:lnTo>
                        <a:pt x="7" y="12"/>
                      </a:lnTo>
                      <a:lnTo>
                        <a:pt x="13" y="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8" name="Freeform 142"/>
                <p:cNvSpPr>
                  <a:spLocks/>
                </p:cNvSpPr>
                <p:nvPr/>
              </p:nvSpPr>
              <p:spPr bwMode="auto">
                <a:xfrm>
                  <a:off x="3645" y="3173"/>
                  <a:ext cx="97" cy="30"/>
                </a:xfrm>
                <a:custGeom>
                  <a:avLst/>
                  <a:gdLst>
                    <a:gd name="T0" fmla="*/ 1 w 194"/>
                    <a:gd name="T1" fmla="*/ 0 h 61"/>
                    <a:gd name="T2" fmla="*/ 1 w 194"/>
                    <a:gd name="T3" fmla="*/ 0 h 61"/>
                    <a:gd name="T4" fmla="*/ 1 w 194"/>
                    <a:gd name="T5" fmla="*/ 0 h 61"/>
                    <a:gd name="T6" fmla="*/ 1 w 194"/>
                    <a:gd name="T7" fmla="*/ 0 h 61"/>
                    <a:gd name="T8" fmla="*/ 1 w 194"/>
                    <a:gd name="T9" fmla="*/ 0 h 61"/>
                    <a:gd name="T10" fmla="*/ 1 w 194"/>
                    <a:gd name="T11" fmla="*/ 0 h 61"/>
                    <a:gd name="T12" fmla="*/ 1 w 194"/>
                    <a:gd name="T13" fmla="*/ 0 h 61"/>
                    <a:gd name="T14" fmla="*/ 1 w 194"/>
                    <a:gd name="T15" fmla="*/ 0 h 61"/>
                    <a:gd name="T16" fmla="*/ 1 w 194"/>
                    <a:gd name="T17" fmla="*/ 0 h 61"/>
                    <a:gd name="T18" fmla="*/ 1 w 194"/>
                    <a:gd name="T19" fmla="*/ 0 h 61"/>
                    <a:gd name="T20" fmla="*/ 1 w 194"/>
                    <a:gd name="T21" fmla="*/ 0 h 61"/>
                    <a:gd name="T22" fmla="*/ 1 w 194"/>
                    <a:gd name="T23" fmla="*/ 0 h 61"/>
                    <a:gd name="T24" fmla="*/ 1 w 194"/>
                    <a:gd name="T25" fmla="*/ 0 h 61"/>
                    <a:gd name="T26" fmla="*/ 1 w 194"/>
                    <a:gd name="T27" fmla="*/ 0 h 61"/>
                    <a:gd name="T28" fmla="*/ 1 w 194"/>
                    <a:gd name="T29" fmla="*/ 0 h 61"/>
                    <a:gd name="T30" fmla="*/ 1 w 194"/>
                    <a:gd name="T31" fmla="*/ 0 h 61"/>
                    <a:gd name="T32" fmla="*/ 1 w 194"/>
                    <a:gd name="T33" fmla="*/ 0 h 61"/>
                    <a:gd name="T34" fmla="*/ 1 w 194"/>
                    <a:gd name="T35" fmla="*/ 0 h 61"/>
                    <a:gd name="T36" fmla="*/ 1 w 194"/>
                    <a:gd name="T37" fmla="*/ 0 h 61"/>
                    <a:gd name="T38" fmla="*/ 1 w 194"/>
                    <a:gd name="T39" fmla="*/ 0 h 61"/>
                    <a:gd name="T40" fmla="*/ 1 w 194"/>
                    <a:gd name="T41" fmla="*/ 0 h 61"/>
                    <a:gd name="T42" fmla="*/ 1 w 194"/>
                    <a:gd name="T43" fmla="*/ 0 h 61"/>
                    <a:gd name="T44" fmla="*/ 1 w 194"/>
                    <a:gd name="T45" fmla="*/ 0 h 61"/>
                    <a:gd name="T46" fmla="*/ 1 w 194"/>
                    <a:gd name="T47" fmla="*/ 0 h 61"/>
                    <a:gd name="T48" fmla="*/ 1 w 194"/>
                    <a:gd name="T49" fmla="*/ 0 h 61"/>
                    <a:gd name="T50" fmla="*/ 1 w 194"/>
                    <a:gd name="T51" fmla="*/ 0 h 61"/>
                    <a:gd name="T52" fmla="*/ 1 w 194"/>
                    <a:gd name="T53" fmla="*/ 0 h 61"/>
                    <a:gd name="T54" fmla="*/ 1 w 194"/>
                    <a:gd name="T55" fmla="*/ 0 h 61"/>
                    <a:gd name="T56" fmla="*/ 1 w 194"/>
                    <a:gd name="T57" fmla="*/ 0 h 61"/>
                    <a:gd name="T58" fmla="*/ 1 w 194"/>
                    <a:gd name="T59" fmla="*/ 0 h 61"/>
                    <a:gd name="T60" fmla="*/ 1 w 194"/>
                    <a:gd name="T61" fmla="*/ 0 h 61"/>
                    <a:gd name="T62" fmla="*/ 1 w 194"/>
                    <a:gd name="T63" fmla="*/ 0 h 61"/>
                    <a:gd name="T64" fmla="*/ 1 w 194"/>
                    <a:gd name="T65" fmla="*/ 0 h 61"/>
                    <a:gd name="T66" fmla="*/ 1 w 194"/>
                    <a:gd name="T67" fmla="*/ 0 h 61"/>
                    <a:gd name="T68" fmla="*/ 1 w 194"/>
                    <a:gd name="T69" fmla="*/ 0 h 61"/>
                    <a:gd name="T70" fmla="*/ 1 w 194"/>
                    <a:gd name="T71" fmla="*/ 0 h 61"/>
                    <a:gd name="T72" fmla="*/ 1 w 194"/>
                    <a:gd name="T73" fmla="*/ 0 h 61"/>
                    <a:gd name="T74" fmla="*/ 1 w 194"/>
                    <a:gd name="T75" fmla="*/ 0 h 61"/>
                    <a:gd name="T76" fmla="*/ 0 w 194"/>
                    <a:gd name="T77" fmla="*/ 0 h 61"/>
                    <a:gd name="T78" fmla="*/ 1 w 194"/>
                    <a:gd name="T79" fmla="*/ 0 h 61"/>
                    <a:gd name="T80" fmla="*/ 1 w 194"/>
                    <a:gd name="T81" fmla="*/ 0 h 61"/>
                    <a:gd name="T82" fmla="*/ 1 w 194"/>
                    <a:gd name="T83" fmla="*/ 0 h 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61"/>
                    <a:gd name="T128" fmla="*/ 194 w 194"/>
                    <a:gd name="T129" fmla="*/ 61 h 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61">
                      <a:moveTo>
                        <a:pt x="17" y="11"/>
                      </a:moveTo>
                      <a:lnTo>
                        <a:pt x="21" y="8"/>
                      </a:lnTo>
                      <a:lnTo>
                        <a:pt x="32" y="6"/>
                      </a:lnTo>
                      <a:lnTo>
                        <a:pt x="42" y="6"/>
                      </a:lnTo>
                      <a:lnTo>
                        <a:pt x="57" y="4"/>
                      </a:lnTo>
                      <a:lnTo>
                        <a:pt x="63" y="2"/>
                      </a:lnTo>
                      <a:lnTo>
                        <a:pt x="70" y="2"/>
                      </a:lnTo>
                      <a:lnTo>
                        <a:pt x="80" y="0"/>
                      </a:lnTo>
                      <a:lnTo>
                        <a:pt x="89" y="0"/>
                      </a:lnTo>
                      <a:lnTo>
                        <a:pt x="97" y="0"/>
                      </a:lnTo>
                      <a:lnTo>
                        <a:pt x="106" y="0"/>
                      </a:lnTo>
                      <a:lnTo>
                        <a:pt x="114" y="0"/>
                      </a:lnTo>
                      <a:lnTo>
                        <a:pt x="124" y="0"/>
                      </a:lnTo>
                      <a:lnTo>
                        <a:pt x="139" y="0"/>
                      </a:lnTo>
                      <a:lnTo>
                        <a:pt x="154" y="0"/>
                      </a:lnTo>
                      <a:lnTo>
                        <a:pt x="167" y="2"/>
                      </a:lnTo>
                      <a:lnTo>
                        <a:pt x="179" y="6"/>
                      </a:lnTo>
                      <a:lnTo>
                        <a:pt x="186" y="10"/>
                      </a:lnTo>
                      <a:lnTo>
                        <a:pt x="194" y="15"/>
                      </a:lnTo>
                      <a:lnTo>
                        <a:pt x="194" y="21"/>
                      </a:lnTo>
                      <a:lnTo>
                        <a:pt x="192" y="32"/>
                      </a:lnTo>
                      <a:lnTo>
                        <a:pt x="184" y="36"/>
                      </a:lnTo>
                      <a:lnTo>
                        <a:pt x="177" y="42"/>
                      </a:lnTo>
                      <a:lnTo>
                        <a:pt x="165" y="48"/>
                      </a:lnTo>
                      <a:lnTo>
                        <a:pt x="156" y="51"/>
                      </a:lnTo>
                      <a:lnTo>
                        <a:pt x="144" y="53"/>
                      </a:lnTo>
                      <a:lnTo>
                        <a:pt x="133" y="57"/>
                      </a:lnTo>
                      <a:lnTo>
                        <a:pt x="120" y="57"/>
                      </a:lnTo>
                      <a:lnTo>
                        <a:pt x="106" y="61"/>
                      </a:lnTo>
                      <a:lnTo>
                        <a:pt x="93" y="59"/>
                      </a:lnTo>
                      <a:lnTo>
                        <a:pt x="80" y="59"/>
                      </a:lnTo>
                      <a:lnTo>
                        <a:pt x="66" y="59"/>
                      </a:lnTo>
                      <a:lnTo>
                        <a:pt x="55" y="59"/>
                      </a:lnTo>
                      <a:lnTo>
                        <a:pt x="40" y="57"/>
                      </a:lnTo>
                      <a:lnTo>
                        <a:pt x="32" y="57"/>
                      </a:lnTo>
                      <a:lnTo>
                        <a:pt x="21" y="53"/>
                      </a:lnTo>
                      <a:lnTo>
                        <a:pt x="13" y="53"/>
                      </a:lnTo>
                      <a:lnTo>
                        <a:pt x="4" y="44"/>
                      </a:lnTo>
                      <a:lnTo>
                        <a:pt x="0" y="30"/>
                      </a:lnTo>
                      <a:lnTo>
                        <a:pt x="4" y="17"/>
                      </a:lnTo>
                      <a:lnTo>
                        <a:pt x="17" y="1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9" name="Freeform 143"/>
                <p:cNvSpPr>
                  <a:spLocks/>
                </p:cNvSpPr>
                <p:nvPr/>
              </p:nvSpPr>
              <p:spPr bwMode="auto">
                <a:xfrm>
                  <a:off x="3808" y="3170"/>
                  <a:ext cx="55" cy="29"/>
                </a:xfrm>
                <a:custGeom>
                  <a:avLst/>
                  <a:gdLst>
                    <a:gd name="T0" fmla="*/ 1 w 110"/>
                    <a:gd name="T1" fmla="*/ 0 h 59"/>
                    <a:gd name="T2" fmla="*/ 1 w 110"/>
                    <a:gd name="T3" fmla="*/ 0 h 59"/>
                    <a:gd name="T4" fmla="*/ 0 w 110"/>
                    <a:gd name="T5" fmla="*/ 0 h 59"/>
                    <a:gd name="T6" fmla="*/ 1 w 110"/>
                    <a:gd name="T7" fmla="*/ 0 h 59"/>
                    <a:gd name="T8" fmla="*/ 1 w 110"/>
                    <a:gd name="T9" fmla="*/ 0 h 59"/>
                    <a:gd name="T10" fmla="*/ 1 w 110"/>
                    <a:gd name="T11" fmla="*/ 0 h 59"/>
                    <a:gd name="T12" fmla="*/ 1 w 110"/>
                    <a:gd name="T13" fmla="*/ 0 h 59"/>
                    <a:gd name="T14" fmla="*/ 1 w 110"/>
                    <a:gd name="T15" fmla="*/ 0 h 59"/>
                    <a:gd name="T16" fmla="*/ 1 w 110"/>
                    <a:gd name="T17" fmla="*/ 0 h 59"/>
                    <a:gd name="T18" fmla="*/ 1 w 110"/>
                    <a:gd name="T19" fmla="*/ 0 h 59"/>
                    <a:gd name="T20" fmla="*/ 1 w 110"/>
                    <a:gd name="T21" fmla="*/ 0 h 59"/>
                    <a:gd name="T22" fmla="*/ 1 w 110"/>
                    <a:gd name="T23" fmla="*/ 0 h 59"/>
                    <a:gd name="T24" fmla="*/ 1 w 110"/>
                    <a:gd name="T25" fmla="*/ 0 h 59"/>
                    <a:gd name="T26" fmla="*/ 1 w 110"/>
                    <a:gd name="T27" fmla="*/ 0 h 59"/>
                    <a:gd name="T28" fmla="*/ 1 w 110"/>
                    <a:gd name="T29" fmla="*/ 0 h 59"/>
                    <a:gd name="T30" fmla="*/ 1 w 110"/>
                    <a:gd name="T31" fmla="*/ 0 h 59"/>
                    <a:gd name="T32" fmla="*/ 1 w 110"/>
                    <a:gd name="T33" fmla="*/ 0 h 59"/>
                    <a:gd name="T34" fmla="*/ 1 w 110"/>
                    <a:gd name="T35" fmla="*/ 0 h 59"/>
                    <a:gd name="T36" fmla="*/ 1 w 110"/>
                    <a:gd name="T37" fmla="*/ 0 h 59"/>
                    <a:gd name="T38" fmla="*/ 1 w 110"/>
                    <a:gd name="T39" fmla="*/ 0 h 59"/>
                    <a:gd name="T40" fmla="*/ 1 w 110"/>
                    <a:gd name="T41" fmla="*/ 0 h 59"/>
                    <a:gd name="T42" fmla="*/ 1 w 110"/>
                    <a:gd name="T43" fmla="*/ 0 h 59"/>
                    <a:gd name="T44" fmla="*/ 1 w 110"/>
                    <a:gd name="T45" fmla="*/ 0 h 59"/>
                    <a:gd name="T46" fmla="*/ 1 w 110"/>
                    <a:gd name="T47" fmla="*/ 0 h 59"/>
                    <a:gd name="T48" fmla="*/ 1 w 110"/>
                    <a:gd name="T49" fmla="*/ 0 h 59"/>
                    <a:gd name="T50" fmla="*/ 1 w 110"/>
                    <a:gd name="T51" fmla="*/ 0 h 59"/>
                    <a:gd name="T52" fmla="*/ 1 w 110"/>
                    <a:gd name="T53" fmla="*/ 0 h 59"/>
                    <a:gd name="T54" fmla="*/ 1 w 110"/>
                    <a:gd name="T55" fmla="*/ 0 h 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0"/>
                    <a:gd name="T85" fmla="*/ 0 h 59"/>
                    <a:gd name="T86" fmla="*/ 110 w 110"/>
                    <a:gd name="T87" fmla="*/ 59 h 5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0" h="59">
                      <a:moveTo>
                        <a:pt x="23" y="59"/>
                      </a:moveTo>
                      <a:lnTo>
                        <a:pt x="4" y="44"/>
                      </a:lnTo>
                      <a:lnTo>
                        <a:pt x="0" y="35"/>
                      </a:lnTo>
                      <a:lnTo>
                        <a:pt x="2" y="27"/>
                      </a:lnTo>
                      <a:lnTo>
                        <a:pt x="2" y="21"/>
                      </a:lnTo>
                      <a:lnTo>
                        <a:pt x="6" y="17"/>
                      </a:lnTo>
                      <a:lnTo>
                        <a:pt x="13" y="8"/>
                      </a:lnTo>
                      <a:lnTo>
                        <a:pt x="23" y="4"/>
                      </a:lnTo>
                      <a:lnTo>
                        <a:pt x="34" y="0"/>
                      </a:lnTo>
                      <a:lnTo>
                        <a:pt x="48" y="0"/>
                      </a:lnTo>
                      <a:lnTo>
                        <a:pt x="61" y="4"/>
                      </a:lnTo>
                      <a:lnTo>
                        <a:pt x="76" y="8"/>
                      </a:lnTo>
                      <a:lnTo>
                        <a:pt x="88" y="12"/>
                      </a:lnTo>
                      <a:lnTo>
                        <a:pt x="97" y="19"/>
                      </a:lnTo>
                      <a:lnTo>
                        <a:pt x="107" y="23"/>
                      </a:lnTo>
                      <a:lnTo>
                        <a:pt x="110" y="31"/>
                      </a:lnTo>
                      <a:lnTo>
                        <a:pt x="110" y="36"/>
                      </a:lnTo>
                      <a:lnTo>
                        <a:pt x="109" y="42"/>
                      </a:lnTo>
                      <a:lnTo>
                        <a:pt x="101" y="44"/>
                      </a:lnTo>
                      <a:lnTo>
                        <a:pt x="97" y="48"/>
                      </a:lnTo>
                      <a:lnTo>
                        <a:pt x="91" y="50"/>
                      </a:lnTo>
                      <a:lnTo>
                        <a:pt x="84" y="54"/>
                      </a:lnTo>
                      <a:lnTo>
                        <a:pt x="61" y="56"/>
                      </a:lnTo>
                      <a:lnTo>
                        <a:pt x="50" y="56"/>
                      </a:lnTo>
                      <a:lnTo>
                        <a:pt x="40" y="56"/>
                      </a:lnTo>
                      <a:lnTo>
                        <a:pt x="31" y="57"/>
                      </a:lnTo>
                      <a:lnTo>
                        <a:pt x="23" y="5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0" name="Freeform 144"/>
                <p:cNvSpPr>
                  <a:spLocks/>
                </p:cNvSpPr>
                <p:nvPr/>
              </p:nvSpPr>
              <p:spPr bwMode="auto">
                <a:xfrm>
                  <a:off x="3681" y="3081"/>
                  <a:ext cx="67" cy="26"/>
                </a:xfrm>
                <a:custGeom>
                  <a:avLst/>
                  <a:gdLst>
                    <a:gd name="T0" fmla="*/ 0 w 135"/>
                    <a:gd name="T1" fmla="*/ 1 h 51"/>
                    <a:gd name="T2" fmla="*/ 0 w 135"/>
                    <a:gd name="T3" fmla="*/ 1 h 51"/>
                    <a:gd name="T4" fmla="*/ 0 w 135"/>
                    <a:gd name="T5" fmla="*/ 1 h 51"/>
                    <a:gd name="T6" fmla="*/ 0 w 135"/>
                    <a:gd name="T7" fmla="*/ 1 h 51"/>
                    <a:gd name="T8" fmla="*/ 0 w 135"/>
                    <a:gd name="T9" fmla="*/ 1 h 51"/>
                    <a:gd name="T10" fmla="*/ 0 w 135"/>
                    <a:gd name="T11" fmla="*/ 0 h 51"/>
                    <a:gd name="T12" fmla="*/ 0 w 135"/>
                    <a:gd name="T13" fmla="*/ 0 h 51"/>
                    <a:gd name="T14" fmla="*/ 0 w 135"/>
                    <a:gd name="T15" fmla="*/ 0 h 51"/>
                    <a:gd name="T16" fmla="*/ 0 w 135"/>
                    <a:gd name="T17" fmla="*/ 1 h 51"/>
                    <a:gd name="T18" fmla="*/ 0 w 135"/>
                    <a:gd name="T19" fmla="*/ 1 h 51"/>
                    <a:gd name="T20" fmla="*/ 0 w 135"/>
                    <a:gd name="T21" fmla="*/ 1 h 51"/>
                    <a:gd name="T22" fmla="*/ 0 w 135"/>
                    <a:gd name="T23" fmla="*/ 1 h 51"/>
                    <a:gd name="T24" fmla="*/ 0 w 135"/>
                    <a:gd name="T25" fmla="*/ 1 h 51"/>
                    <a:gd name="T26" fmla="*/ 0 w 135"/>
                    <a:gd name="T27" fmla="*/ 1 h 51"/>
                    <a:gd name="T28" fmla="*/ 0 w 135"/>
                    <a:gd name="T29" fmla="*/ 1 h 51"/>
                    <a:gd name="T30" fmla="*/ 0 w 135"/>
                    <a:gd name="T31" fmla="*/ 1 h 51"/>
                    <a:gd name="T32" fmla="*/ 0 w 135"/>
                    <a:gd name="T33" fmla="*/ 1 h 51"/>
                    <a:gd name="T34" fmla="*/ 0 w 135"/>
                    <a:gd name="T35" fmla="*/ 1 h 51"/>
                    <a:gd name="T36" fmla="*/ 0 w 135"/>
                    <a:gd name="T37" fmla="*/ 1 h 51"/>
                    <a:gd name="T38" fmla="*/ 0 w 135"/>
                    <a:gd name="T39" fmla="*/ 1 h 51"/>
                    <a:gd name="T40" fmla="*/ 0 w 135"/>
                    <a:gd name="T41" fmla="*/ 1 h 51"/>
                    <a:gd name="T42" fmla="*/ 0 w 135"/>
                    <a:gd name="T43" fmla="*/ 1 h 51"/>
                    <a:gd name="T44" fmla="*/ 0 w 135"/>
                    <a:gd name="T45" fmla="*/ 1 h 51"/>
                    <a:gd name="T46" fmla="*/ 0 w 135"/>
                    <a:gd name="T47" fmla="*/ 1 h 51"/>
                    <a:gd name="T48" fmla="*/ 0 w 135"/>
                    <a:gd name="T49" fmla="*/ 1 h 51"/>
                    <a:gd name="T50" fmla="*/ 0 w 135"/>
                    <a:gd name="T51" fmla="*/ 1 h 51"/>
                    <a:gd name="T52" fmla="*/ 0 w 135"/>
                    <a:gd name="T53" fmla="*/ 1 h 51"/>
                    <a:gd name="T54" fmla="*/ 0 w 135"/>
                    <a:gd name="T55" fmla="*/ 1 h 51"/>
                    <a:gd name="T56" fmla="*/ 0 w 135"/>
                    <a:gd name="T57" fmla="*/ 1 h 51"/>
                    <a:gd name="T58" fmla="*/ 0 w 135"/>
                    <a:gd name="T59" fmla="*/ 1 h 51"/>
                    <a:gd name="T60" fmla="*/ 0 w 135"/>
                    <a:gd name="T61" fmla="*/ 1 h 51"/>
                    <a:gd name="T62" fmla="*/ 0 w 135"/>
                    <a:gd name="T63" fmla="*/ 1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51"/>
                    <a:gd name="T98" fmla="*/ 135 w 135"/>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51">
                      <a:moveTo>
                        <a:pt x="21" y="5"/>
                      </a:moveTo>
                      <a:lnTo>
                        <a:pt x="25" y="5"/>
                      </a:lnTo>
                      <a:lnTo>
                        <a:pt x="31" y="3"/>
                      </a:lnTo>
                      <a:lnTo>
                        <a:pt x="38" y="2"/>
                      </a:lnTo>
                      <a:lnTo>
                        <a:pt x="48" y="2"/>
                      </a:lnTo>
                      <a:lnTo>
                        <a:pt x="57" y="0"/>
                      </a:lnTo>
                      <a:lnTo>
                        <a:pt x="67" y="0"/>
                      </a:lnTo>
                      <a:lnTo>
                        <a:pt x="76" y="0"/>
                      </a:lnTo>
                      <a:lnTo>
                        <a:pt x="88" y="2"/>
                      </a:lnTo>
                      <a:lnTo>
                        <a:pt x="97" y="2"/>
                      </a:lnTo>
                      <a:lnTo>
                        <a:pt x="107" y="3"/>
                      </a:lnTo>
                      <a:lnTo>
                        <a:pt x="114" y="5"/>
                      </a:lnTo>
                      <a:lnTo>
                        <a:pt x="124" y="7"/>
                      </a:lnTo>
                      <a:lnTo>
                        <a:pt x="131" y="15"/>
                      </a:lnTo>
                      <a:lnTo>
                        <a:pt x="135" y="28"/>
                      </a:lnTo>
                      <a:lnTo>
                        <a:pt x="130" y="36"/>
                      </a:lnTo>
                      <a:lnTo>
                        <a:pt x="122" y="43"/>
                      </a:lnTo>
                      <a:lnTo>
                        <a:pt x="111" y="49"/>
                      </a:lnTo>
                      <a:lnTo>
                        <a:pt x="99" y="51"/>
                      </a:lnTo>
                      <a:lnTo>
                        <a:pt x="84" y="51"/>
                      </a:lnTo>
                      <a:lnTo>
                        <a:pt x="71" y="51"/>
                      </a:lnTo>
                      <a:lnTo>
                        <a:pt x="57" y="49"/>
                      </a:lnTo>
                      <a:lnTo>
                        <a:pt x="44" y="47"/>
                      </a:lnTo>
                      <a:lnTo>
                        <a:pt x="29" y="41"/>
                      </a:lnTo>
                      <a:lnTo>
                        <a:pt x="19" y="36"/>
                      </a:lnTo>
                      <a:lnTo>
                        <a:pt x="8" y="30"/>
                      </a:lnTo>
                      <a:lnTo>
                        <a:pt x="4" y="26"/>
                      </a:lnTo>
                      <a:lnTo>
                        <a:pt x="0" y="21"/>
                      </a:lnTo>
                      <a:lnTo>
                        <a:pt x="2" y="13"/>
                      </a:lnTo>
                      <a:lnTo>
                        <a:pt x="8" y="9"/>
                      </a:lnTo>
                      <a:lnTo>
                        <a:pt x="21"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1" name="Freeform 145"/>
                <p:cNvSpPr>
                  <a:spLocks/>
                </p:cNvSpPr>
                <p:nvPr/>
              </p:nvSpPr>
              <p:spPr bwMode="auto">
                <a:xfrm>
                  <a:off x="3799" y="3084"/>
                  <a:ext cx="71" cy="22"/>
                </a:xfrm>
                <a:custGeom>
                  <a:avLst/>
                  <a:gdLst>
                    <a:gd name="T0" fmla="*/ 1 w 141"/>
                    <a:gd name="T1" fmla="*/ 1 h 44"/>
                    <a:gd name="T2" fmla="*/ 1 w 141"/>
                    <a:gd name="T3" fmla="*/ 1 h 44"/>
                    <a:gd name="T4" fmla="*/ 1 w 141"/>
                    <a:gd name="T5" fmla="*/ 1 h 44"/>
                    <a:gd name="T6" fmla="*/ 1 w 141"/>
                    <a:gd name="T7" fmla="*/ 1 h 44"/>
                    <a:gd name="T8" fmla="*/ 1 w 141"/>
                    <a:gd name="T9" fmla="*/ 1 h 44"/>
                    <a:gd name="T10" fmla="*/ 1 w 141"/>
                    <a:gd name="T11" fmla="*/ 1 h 44"/>
                    <a:gd name="T12" fmla="*/ 1 w 141"/>
                    <a:gd name="T13" fmla="*/ 1 h 44"/>
                    <a:gd name="T14" fmla="*/ 1 w 141"/>
                    <a:gd name="T15" fmla="*/ 1 h 44"/>
                    <a:gd name="T16" fmla="*/ 1 w 141"/>
                    <a:gd name="T17" fmla="*/ 1 h 44"/>
                    <a:gd name="T18" fmla="*/ 1 w 141"/>
                    <a:gd name="T19" fmla="*/ 1 h 44"/>
                    <a:gd name="T20" fmla="*/ 1 w 141"/>
                    <a:gd name="T21" fmla="*/ 1 h 44"/>
                    <a:gd name="T22" fmla="*/ 1 w 141"/>
                    <a:gd name="T23" fmla="*/ 1 h 44"/>
                    <a:gd name="T24" fmla="*/ 0 w 141"/>
                    <a:gd name="T25" fmla="*/ 1 h 44"/>
                    <a:gd name="T26" fmla="*/ 0 w 141"/>
                    <a:gd name="T27" fmla="*/ 1 h 44"/>
                    <a:gd name="T28" fmla="*/ 1 w 141"/>
                    <a:gd name="T29" fmla="*/ 1 h 44"/>
                    <a:gd name="T30" fmla="*/ 1 w 141"/>
                    <a:gd name="T31" fmla="*/ 1 h 44"/>
                    <a:gd name="T32" fmla="*/ 1 w 141"/>
                    <a:gd name="T33" fmla="*/ 1 h 44"/>
                    <a:gd name="T34" fmla="*/ 1 w 141"/>
                    <a:gd name="T35" fmla="*/ 1 h 44"/>
                    <a:gd name="T36" fmla="*/ 1 w 141"/>
                    <a:gd name="T37" fmla="*/ 1 h 44"/>
                    <a:gd name="T38" fmla="*/ 1 w 141"/>
                    <a:gd name="T39" fmla="*/ 1 h 44"/>
                    <a:gd name="T40" fmla="*/ 1 w 141"/>
                    <a:gd name="T41" fmla="*/ 1 h 44"/>
                    <a:gd name="T42" fmla="*/ 1 w 141"/>
                    <a:gd name="T43" fmla="*/ 0 h 44"/>
                    <a:gd name="T44" fmla="*/ 1 w 141"/>
                    <a:gd name="T45" fmla="*/ 0 h 44"/>
                    <a:gd name="T46" fmla="*/ 1 w 141"/>
                    <a:gd name="T47" fmla="*/ 0 h 44"/>
                    <a:gd name="T48" fmla="*/ 1 w 141"/>
                    <a:gd name="T49" fmla="*/ 0 h 44"/>
                    <a:gd name="T50" fmla="*/ 1 w 141"/>
                    <a:gd name="T51" fmla="*/ 1 h 44"/>
                    <a:gd name="T52" fmla="*/ 1 w 141"/>
                    <a:gd name="T53" fmla="*/ 1 h 44"/>
                    <a:gd name="T54" fmla="*/ 1 w 141"/>
                    <a:gd name="T55" fmla="*/ 1 h 44"/>
                    <a:gd name="T56" fmla="*/ 1 w 141"/>
                    <a:gd name="T57" fmla="*/ 1 h 44"/>
                    <a:gd name="T58" fmla="*/ 1 w 141"/>
                    <a:gd name="T59" fmla="*/ 1 h 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
                    <a:gd name="T91" fmla="*/ 0 h 44"/>
                    <a:gd name="T92" fmla="*/ 141 w 141"/>
                    <a:gd name="T93" fmla="*/ 44 h 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 h="44">
                      <a:moveTo>
                        <a:pt x="124" y="38"/>
                      </a:moveTo>
                      <a:lnTo>
                        <a:pt x="108" y="38"/>
                      </a:lnTo>
                      <a:lnTo>
                        <a:pt x="95" y="38"/>
                      </a:lnTo>
                      <a:lnTo>
                        <a:pt x="82" y="38"/>
                      </a:lnTo>
                      <a:lnTo>
                        <a:pt x="70" y="38"/>
                      </a:lnTo>
                      <a:lnTo>
                        <a:pt x="59" y="38"/>
                      </a:lnTo>
                      <a:lnTo>
                        <a:pt x="46" y="42"/>
                      </a:lnTo>
                      <a:lnTo>
                        <a:pt x="32" y="42"/>
                      </a:lnTo>
                      <a:lnTo>
                        <a:pt x="21" y="44"/>
                      </a:lnTo>
                      <a:lnTo>
                        <a:pt x="11" y="42"/>
                      </a:lnTo>
                      <a:lnTo>
                        <a:pt x="6" y="38"/>
                      </a:lnTo>
                      <a:lnTo>
                        <a:pt x="2" y="33"/>
                      </a:lnTo>
                      <a:lnTo>
                        <a:pt x="0" y="29"/>
                      </a:lnTo>
                      <a:lnTo>
                        <a:pt x="0" y="21"/>
                      </a:lnTo>
                      <a:lnTo>
                        <a:pt x="2" y="16"/>
                      </a:lnTo>
                      <a:lnTo>
                        <a:pt x="8" y="10"/>
                      </a:lnTo>
                      <a:lnTo>
                        <a:pt x="17" y="8"/>
                      </a:lnTo>
                      <a:lnTo>
                        <a:pt x="30" y="6"/>
                      </a:lnTo>
                      <a:lnTo>
                        <a:pt x="46" y="6"/>
                      </a:lnTo>
                      <a:lnTo>
                        <a:pt x="57" y="2"/>
                      </a:lnTo>
                      <a:lnTo>
                        <a:pt x="68" y="2"/>
                      </a:lnTo>
                      <a:lnTo>
                        <a:pt x="82" y="0"/>
                      </a:lnTo>
                      <a:lnTo>
                        <a:pt x="93" y="0"/>
                      </a:lnTo>
                      <a:lnTo>
                        <a:pt x="106" y="0"/>
                      </a:lnTo>
                      <a:lnTo>
                        <a:pt x="124" y="0"/>
                      </a:lnTo>
                      <a:lnTo>
                        <a:pt x="135" y="6"/>
                      </a:lnTo>
                      <a:lnTo>
                        <a:pt x="141" y="19"/>
                      </a:lnTo>
                      <a:lnTo>
                        <a:pt x="135" y="31"/>
                      </a:lnTo>
                      <a:lnTo>
                        <a:pt x="124"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2" name="Freeform 146"/>
                <p:cNvSpPr>
                  <a:spLocks/>
                </p:cNvSpPr>
                <p:nvPr/>
              </p:nvSpPr>
              <p:spPr bwMode="auto">
                <a:xfrm>
                  <a:off x="3607" y="3089"/>
                  <a:ext cx="29" cy="18"/>
                </a:xfrm>
                <a:custGeom>
                  <a:avLst/>
                  <a:gdLst>
                    <a:gd name="T0" fmla="*/ 1 w 57"/>
                    <a:gd name="T1" fmla="*/ 1 h 36"/>
                    <a:gd name="T2" fmla="*/ 1 w 57"/>
                    <a:gd name="T3" fmla="*/ 0 h 36"/>
                    <a:gd name="T4" fmla="*/ 1 w 57"/>
                    <a:gd name="T5" fmla="*/ 0 h 36"/>
                    <a:gd name="T6" fmla="*/ 1 w 57"/>
                    <a:gd name="T7" fmla="*/ 0 h 36"/>
                    <a:gd name="T8" fmla="*/ 1 w 57"/>
                    <a:gd name="T9" fmla="*/ 1 h 36"/>
                    <a:gd name="T10" fmla="*/ 1 w 57"/>
                    <a:gd name="T11" fmla="*/ 1 h 36"/>
                    <a:gd name="T12" fmla="*/ 1 w 57"/>
                    <a:gd name="T13" fmla="*/ 1 h 36"/>
                    <a:gd name="T14" fmla="*/ 1 w 57"/>
                    <a:gd name="T15" fmla="*/ 1 h 36"/>
                    <a:gd name="T16" fmla="*/ 1 w 57"/>
                    <a:gd name="T17" fmla="*/ 1 h 36"/>
                    <a:gd name="T18" fmla="*/ 1 w 57"/>
                    <a:gd name="T19" fmla="*/ 1 h 36"/>
                    <a:gd name="T20" fmla="*/ 1 w 57"/>
                    <a:gd name="T21" fmla="*/ 1 h 36"/>
                    <a:gd name="T22" fmla="*/ 1 w 57"/>
                    <a:gd name="T23" fmla="*/ 1 h 36"/>
                    <a:gd name="T24" fmla="*/ 1 w 57"/>
                    <a:gd name="T25" fmla="*/ 1 h 36"/>
                    <a:gd name="T26" fmla="*/ 1 w 57"/>
                    <a:gd name="T27" fmla="*/ 1 h 36"/>
                    <a:gd name="T28" fmla="*/ 1 w 57"/>
                    <a:gd name="T29" fmla="*/ 1 h 36"/>
                    <a:gd name="T30" fmla="*/ 1 w 57"/>
                    <a:gd name="T31" fmla="*/ 1 h 36"/>
                    <a:gd name="T32" fmla="*/ 0 w 57"/>
                    <a:gd name="T33" fmla="*/ 1 h 36"/>
                    <a:gd name="T34" fmla="*/ 1 w 57"/>
                    <a:gd name="T35" fmla="*/ 1 h 36"/>
                    <a:gd name="T36" fmla="*/ 1 w 57"/>
                    <a:gd name="T37" fmla="*/ 1 h 36"/>
                    <a:gd name="T38" fmla="*/ 1 w 57"/>
                    <a:gd name="T39" fmla="*/ 1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36"/>
                    <a:gd name="T62" fmla="*/ 57 w 57"/>
                    <a:gd name="T63" fmla="*/ 36 h 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36">
                      <a:moveTo>
                        <a:pt x="17" y="4"/>
                      </a:moveTo>
                      <a:lnTo>
                        <a:pt x="25" y="0"/>
                      </a:lnTo>
                      <a:lnTo>
                        <a:pt x="34" y="0"/>
                      </a:lnTo>
                      <a:lnTo>
                        <a:pt x="40" y="0"/>
                      </a:lnTo>
                      <a:lnTo>
                        <a:pt x="45" y="2"/>
                      </a:lnTo>
                      <a:lnTo>
                        <a:pt x="51" y="6"/>
                      </a:lnTo>
                      <a:lnTo>
                        <a:pt x="57" y="13"/>
                      </a:lnTo>
                      <a:lnTo>
                        <a:pt x="55" y="19"/>
                      </a:lnTo>
                      <a:lnTo>
                        <a:pt x="51" y="26"/>
                      </a:lnTo>
                      <a:lnTo>
                        <a:pt x="45" y="30"/>
                      </a:lnTo>
                      <a:lnTo>
                        <a:pt x="42" y="34"/>
                      </a:lnTo>
                      <a:lnTo>
                        <a:pt x="30" y="34"/>
                      </a:lnTo>
                      <a:lnTo>
                        <a:pt x="23" y="36"/>
                      </a:lnTo>
                      <a:lnTo>
                        <a:pt x="15" y="34"/>
                      </a:lnTo>
                      <a:lnTo>
                        <a:pt x="11" y="34"/>
                      </a:lnTo>
                      <a:lnTo>
                        <a:pt x="2" y="28"/>
                      </a:lnTo>
                      <a:lnTo>
                        <a:pt x="0" y="25"/>
                      </a:lnTo>
                      <a:lnTo>
                        <a:pt x="4" y="11"/>
                      </a:lnTo>
                      <a:lnTo>
                        <a:pt x="17" y="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3" name="Freeform 147"/>
                <p:cNvSpPr>
                  <a:spLocks/>
                </p:cNvSpPr>
                <p:nvPr/>
              </p:nvSpPr>
              <p:spPr bwMode="auto">
                <a:xfrm>
                  <a:off x="3604" y="3173"/>
                  <a:ext cx="26" cy="28"/>
                </a:xfrm>
                <a:custGeom>
                  <a:avLst/>
                  <a:gdLst>
                    <a:gd name="T0" fmla="*/ 0 w 53"/>
                    <a:gd name="T1" fmla="*/ 1 h 55"/>
                    <a:gd name="T2" fmla="*/ 0 w 53"/>
                    <a:gd name="T3" fmla="*/ 0 h 55"/>
                    <a:gd name="T4" fmla="*/ 0 w 53"/>
                    <a:gd name="T5" fmla="*/ 1 h 55"/>
                    <a:gd name="T6" fmla="*/ 0 w 53"/>
                    <a:gd name="T7" fmla="*/ 1 h 55"/>
                    <a:gd name="T8" fmla="*/ 0 w 53"/>
                    <a:gd name="T9" fmla="*/ 1 h 55"/>
                    <a:gd name="T10" fmla="*/ 0 w 53"/>
                    <a:gd name="T11" fmla="*/ 1 h 55"/>
                    <a:gd name="T12" fmla="*/ 0 w 53"/>
                    <a:gd name="T13" fmla="*/ 1 h 55"/>
                    <a:gd name="T14" fmla="*/ 0 w 53"/>
                    <a:gd name="T15" fmla="*/ 1 h 55"/>
                    <a:gd name="T16" fmla="*/ 0 w 53"/>
                    <a:gd name="T17" fmla="*/ 1 h 55"/>
                    <a:gd name="T18" fmla="*/ 0 w 53"/>
                    <a:gd name="T19" fmla="*/ 1 h 55"/>
                    <a:gd name="T20" fmla="*/ 0 w 53"/>
                    <a:gd name="T21" fmla="*/ 1 h 55"/>
                    <a:gd name="T22" fmla="*/ 0 w 53"/>
                    <a:gd name="T23" fmla="*/ 1 h 55"/>
                    <a:gd name="T24" fmla="*/ 0 w 53"/>
                    <a:gd name="T25" fmla="*/ 1 h 55"/>
                    <a:gd name="T26" fmla="*/ 0 w 53"/>
                    <a:gd name="T27" fmla="*/ 1 h 55"/>
                    <a:gd name="T28" fmla="*/ 0 w 53"/>
                    <a:gd name="T29" fmla="*/ 1 h 55"/>
                    <a:gd name="T30" fmla="*/ 0 w 53"/>
                    <a:gd name="T31" fmla="*/ 1 h 55"/>
                    <a:gd name="T32" fmla="*/ 0 w 53"/>
                    <a:gd name="T33" fmla="*/ 1 h 55"/>
                    <a:gd name="T34" fmla="*/ 0 w 53"/>
                    <a:gd name="T35" fmla="*/ 1 h 55"/>
                    <a:gd name="T36" fmla="*/ 0 w 53"/>
                    <a:gd name="T37" fmla="*/ 1 h 55"/>
                    <a:gd name="T38" fmla="*/ 0 w 53"/>
                    <a:gd name="T39" fmla="*/ 1 h 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3"/>
                    <a:gd name="T61" fmla="*/ 0 h 55"/>
                    <a:gd name="T62" fmla="*/ 53 w 53"/>
                    <a:gd name="T63" fmla="*/ 55 h 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3" h="55">
                      <a:moveTo>
                        <a:pt x="25" y="6"/>
                      </a:moveTo>
                      <a:lnTo>
                        <a:pt x="34" y="0"/>
                      </a:lnTo>
                      <a:lnTo>
                        <a:pt x="44" y="2"/>
                      </a:lnTo>
                      <a:lnTo>
                        <a:pt x="48" y="8"/>
                      </a:lnTo>
                      <a:lnTo>
                        <a:pt x="53" y="17"/>
                      </a:lnTo>
                      <a:lnTo>
                        <a:pt x="53" y="27"/>
                      </a:lnTo>
                      <a:lnTo>
                        <a:pt x="52" y="38"/>
                      </a:lnTo>
                      <a:lnTo>
                        <a:pt x="48" y="46"/>
                      </a:lnTo>
                      <a:lnTo>
                        <a:pt x="44" y="55"/>
                      </a:lnTo>
                      <a:lnTo>
                        <a:pt x="29" y="55"/>
                      </a:lnTo>
                      <a:lnTo>
                        <a:pt x="17" y="51"/>
                      </a:lnTo>
                      <a:lnTo>
                        <a:pt x="8" y="40"/>
                      </a:lnTo>
                      <a:lnTo>
                        <a:pt x="2" y="28"/>
                      </a:lnTo>
                      <a:lnTo>
                        <a:pt x="0" y="15"/>
                      </a:lnTo>
                      <a:lnTo>
                        <a:pt x="2" y="6"/>
                      </a:lnTo>
                      <a:lnTo>
                        <a:pt x="6" y="2"/>
                      </a:lnTo>
                      <a:lnTo>
                        <a:pt x="10" y="2"/>
                      </a:lnTo>
                      <a:lnTo>
                        <a:pt x="15" y="2"/>
                      </a:lnTo>
                      <a:lnTo>
                        <a:pt x="25"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4" name="Freeform 148"/>
                <p:cNvSpPr>
                  <a:spLocks/>
                </p:cNvSpPr>
                <p:nvPr/>
              </p:nvSpPr>
              <p:spPr bwMode="auto">
                <a:xfrm>
                  <a:off x="3901" y="3172"/>
                  <a:ext cx="23" cy="25"/>
                </a:xfrm>
                <a:custGeom>
                  <a:avLst/>
                  <a:gdLst>
                    <a:gd name="T0" fmla="*/ 1 w 46"/>
                    <a:gd name="T1" fmla="*/ 0 h 52"/>
                    <a:gd name="T2" fmla="*/ 1 w 46"/>
                    <a:gd name="T3" fmla="*/ 0 h 52"/>
                    <a:gd name="T4" fmla="*/ 1 w 46"/>
                    <a:gd name="T5" fmla="*/ 0 h 52"/>
                    <a:gd name="T6" fmla="*/ 1 w 46"/>
                    <a:gd name="T7" fmla="*/ 0 h 52"/>
                    <a:gd name="T8" fmla="*/ 1 w 46"/>
                    <a:gd name="T9" fmla="*/ 0 h 52"/>
                    <a:gd name="T10" fmla="*/ 1 w 46"/>
                    <a:gd name="T11" fmla="*/ 0 h 52"/>
                    <a:gd name="T12" fmla="*/ 1 w 46"/>
                    <a:gd name="T13" fmla="*/ 0 h 52"/>
                    <a:gd name="T14" fmla="*/ 1 w 46"/>
                    <a:gd name="T15" fmla="*/ 0 h 52"/>
                    <a:gd name="T16" fmla="*/ 1 w 46"/>
                    <a:gd name="T17" fmla="*/ 0 h 52"/>
                    <a:gd name="T18" fmla="*/ 0 w 46"/>
                    <a:gd name="T19" fmla="*/ 0 h 52"/>
                    <a:gd name="T20" fmla="*/ 1 w 46"/>
                    <a:gd name="T21" fmla="*/ 0 h 52"/>
                    <a:gd name="T22" fmla="*/ 1 w 46"/>
                    <a:gd name="T23" fmla="*/ 0 h 52"/>
                    <a:gd name="T24" fmla="*/ 1 w 46"/>
                    <a:gd name="T25" fmla="*/ 0 h 52"/>
                    <a:gd name="T26" fmla="*/ 1 w 46"/>
                    <a:gd name="T27" fmla="*/ 0 h 52"/>
                    <a:gd name="T28" fmla="*/ 1 w 46"/>
                    <a:gd name="T29" fmla="*/ 0 h 52"/>
                    <a:gd name="T30" fmla="*/ 1 w 46"/>
                    <a:gd name="T31" fmla="*/ 0 h 52"/>
                    <a:gd name="T32" fmla="*/ 1 w 46"/>
                    <a:gd name="T33" fmla="*/ 0 h 52"/>
                    <a:gd name="T34" fmla="*/ 1 w 46"/>
                    <a:gd name="T35" fmla="*/ 0 h 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52"/>
                    <a:gd name="T56" fmla="*/ 46 w 46"/>
                    <a:gd name="T57" fmla="*/ 52 h 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52">
                      <a:moveTo>
                        <a:pt x="46" y="19"/>
                      </a:moveTo>
                      <a:lnTo>
                        <a:pt x="44" y="32"/>
                      </a:lnTo>
                      <a:lnTo>
                        <a:pt x="40" y="42"/>
                      </a:lnTo>
                      <a:lnTo>
                        <a:pt x="35" y="48"/>
                      </a:lnTo>
                      <a:lnTo>
                        <a:pt x="29" y="52"/>
                      </a:lnTo>
                      <a:lnTo>
                        <a:pt x="21" y="48"/>
                      </a:lnTo>
                      <a:lnTo>
                        <a:pt x="14" y="44"/>
                      </a:lnTo>
                      <a:lnTo>
                        <a:pt x="8" y="34"/>
                      </a:lnTo>
                      <a:lnTo>
                        <a:pt x="4" y="25"/>
                      </a:lnTo>
                      <a:lnTo>
                        <a:pt x="0" y="13"/>
                      </a:lnTo>
                      <a:lnTo>
                        <a:pt x="2" y="6"/>
                      </a:lnTo>
                      <a:lnTo>
                        <a:pt x="4" y="0"/>
                      </a:lnTo>
                      <a:lnTo>
                        <a:pt x="14" y="2"/>
                      </a:lnTo>
                      <a:lnTo>
                        <a:pt x="19" y="2"/>
                      </a:lnTo>
                      <a:lnTo>
                        <a:pt x="29" y="8"/>
                      </a:lnTo>
                      <a:lnTo>
                        <a:pt x="37" y="12"/>
                      </a:lnTo>
                      <a:lnTo>
                        <a:pt x="46"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5" name="Freeform 149"/>
                <p:cNvSpPr>
                  <a:spLocks/>
                </p:cNvSpPr>
                <p:nvPr/>
              </p:nvSpPr>
              <p:spPr bwMode="auto">
                <a:xfrm>
                  <a:off x="3262" y="3130"/>
                  <a:ext cx="76" cy="24"/>
                </a:xfrm>
                <a:custGeom>
                  <a:avLst/>
                  <a:gdLst>
                    <a:gd name="T0" fmla="*/ 1 w 152"/>
                    <a:gd name="T1" fmla="*/ 1 h 47"/>
                    <a:gd name="T2" fmla="*/ 0 w 152"/>
                    <a:gd name="T3" fmla="*/ 1 h 47"/>
                    <a:gd name="T4" fmla="*/ 0 w 152"/>
                    <a:gd name="T5" fmla="*/ 1 h 47"/>
                    <a:gd name="T6" fmla="*/ 0 w 152"/>
                    <a:gd name="T7" fmla="*/ 1 h 47"/>
                    <a:gd name="T8" fmla="*/ 1 w 152"/>
                    <a:gd name="T9" fmla="*/ 1 h 47"/>
                    <a:gd name="T10" fmla="*/ 1 w 152"/>
                    <a:gd name="T11" fmla="*/ 1 h 47"/>
                    <a:gd name="T12" fmla="*/ 1 w 152"/>
                    <a:gd name="T13" fmla="*/ 1 h 47"/>
                    <a:gd name="T14" fmla="*/ 1 w 152"/>
                    <a:gd name="T15" fmla="*/ 1 h 47"/>
                    <a:gd name="T16" fmla="*/ 1 w 152"/>
                    <a:gd name="T17" fmla="*/ 1 h 47"/>
                    <a:gd name="T18" fmla="*/ 1 w 152"/>
                    <a:gd name="T19" fmla="*/ 0 h 47"/>
                    <a:gd name="T20" fmla="*/ 1 w 152"/>
                    <a:gd name="T21" fmla="*/ 0 h 47"/>
                    <a:gd name="T22" fmla="*/ 1 w 152"/>
                    <a:gd name="T23" fmla="*/ 0 h 47"/>
                    <a:gd name="T24" fmla="*/ 1 w 152"/>
                    <a:gd name="T25" fmla="*/ 1 h 47"/>
                    <a:gd name="T26" fmla="*/ 1 w 152"/>
                    <a:gd name="T27" fmla="*/ 1 h 47"/>
                    <a:gd name="T28" fmla="*/ 1 w 152"/>
                    <a:gd name="T29" fmla="*/ 1 h 47"/>
                    <a:gd name="T30" fmla="*/ 1 w 152"/>
                    <a:gd name="T31" fmla="*/ 1 h 47"/>
                    <a:gd name="T32" fmla="*/ 1 w 152"/>
                    <a:gd name="T33" fmla="*/ 1 h 47"/>
                    <a:gd name="T34" fmla="*/ 1 w 152"/>
                    <a:gd name="T35" fmla="*/ 1 h 47"/>
                    <a:gd name="T36" fmla="*/ 1 w 152"/>
                    <a:gd name="T37" fmla="*/ 1 h 47"/>
                    <a:gd name="T38" fmla="*/ 1 w 152"/>
                    <a:gd name="T39" fmla="*/ 1 h 47"/>
                    <a:gd name="T40" fmla="*/ 1 w 152"/>
                    <a:gd name="T41" fmla="*/ 1 h 47"/>
                    <a:gd name="T42" fmla="*/ 1 w 152"/>
                    <a:gd name="T43" fmla="*/ 1 h 47"/>
                    <a:gd name="T44" fmla="*/ 1 w 152"/>
                    <a:gd name="T45" fmla="*/ 1 h 47"/>
                    <a:gd name="T46" fmla="*/ 1 w 152"/>
                    <a:gd name="T47" fmla="*/ 1 h 47"/>
                    <a:gd name="T48" fmla="*/ 1 w 152"/>
                    <a:gd name="T49" fmla="*/ 1 h 47"/>
                    <a:gd name="T50" fmla="*/ 1 w 152"/>
                    <a:gd name="T51" fmla="*/ 1 h 47"/>
                    <a:gd name="T52" fmla="*/ 1 w 152"/>
                    <a:gd name="T53" fmla="*/ 1 h 47"/>
                    <a:gd name="T54" fmla="*/ 1 w 152"/>
                    <a:gd name="T55" fmla="*/ 1 h 47"/>
                    <a:gd name="T56" fmla="*/ 1 w 152"/>
                    <a:gd name="T57" fmla="*/ 1 h 47"/>
                    <a:gd name="T58" fmla="*/ 1 w 152"/>
                    <a:gd name="T59" fmla="*/ 1 h 47"/>
                    <a:gd name="T60" fmla="*/ 1 w 152"/>
                    <a:gd name="T61" fmla="*/ 1 h 47"/>
                    <a:gd name="T62" fmla="*/ 1 w 152"/>
                    <a:gd name="T63" fmla="*/ 1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47"/>
                    <a:gd name="T98" fmla="*/ 152 w 152"/>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47">
                      <a:moveTo>
                        <a:pt x="9" y="38"/>
                      </a:moveTo>
                      <a:lnTo>
                        <a:pt x="0" y="28"/>
                      </a:lnTo>
                      <a:lnTo>
                        <a:pt x="0" y="22"/>
                      </a:lnTo>
                      <a:lnTo>
                        <a:pt x="0" y="17"/>
                      </a:lnTo>
                      <a:lnTo>
                        <a:pt x="5" y="11"/>
                      </a:lnTo>
                      <a:lnTo>
                        <a:pt x="13" y="7"/>
                      </a:lnTo>
                      <a:lnTo>
                        <a:pt x="22" y="3"/>
                      </a:lnTo>
                      <a:lnTo>
                        <a:pt x="36" y="1"/>
                      </a:lnTo>
                      <a:lnTo>
                        <a:pt x="51" y="1"/>
                      </a:lnTo>
                      <a:lnTo>
                        <a:pt x="66" y="0"/>
                      </a:lnTo>
                      <a:lnTo>
                        <a:pt x="79" y="0"/>
                      </a:lnTo>
                      <a:lnTo>
                        <a:pt x="95" y="0"/>
                      </a:lnTo>
                      <a:lnTo>
                        <a:pt x="110" y="3"/>
                      </a:lnTo>
                      <a:lnTo>
                        <a:pt x="123" y="3"/>
                      </a:lnTo>
                      <a:lnTo>
                        <a:pt x="135" y="7"/>
                      </a:lnTo>
                      <a:lnTo>
                        <a:pt x="142" y="11"/>
                      </a:lnTo>
                      <a:lnTo>
                        <a:pt x="150" y="19"/>
                      </a:lnTo>
                      <a:lnTo>
                        <a:pt x="152" y="32"/>
                      </a:lnTo>
                      <a:lnTo>
                        <a:pt x="144" y="39"/>
                      </a:lnTo>
                      <a:lnTo>
                        <a:pt x="133" y="41"/>
                      </a:lnTo>
                      <a:lnTo>
                        <a:pt x="123" y="45"/>
                      </a:lnTo>
                      <a:lnTo>
                        <a:pt x="108" y="47"/>
                      </a:lnTo>
                      <a:lnTo>
                        <a:pt x="96" y="47"/>
                      </a:lnTo>
                      <a:lnTo>
                        <a:pt x="81" y="47"/>
                      </a:lnTo>
                      <a:lnTo>
                        <a:pt x="66" y="47"/>
                      </a:lnTo>
                      <a:lnTo>
                        <a:pt x="53" y="45"/>
                      </a:lnTo>
                      <a:lnTo>
                        <a:pt x="41" y="43"/>
                      </a:lnTo>
                      <a:lnTo>
                        <a:pt x="28" y="39"/>
                      </a:lnTo>
                      <a:lnTo>
                        <a:pt x="20" y="39"/>
                      </a:lnTo>
                      <a:lnTo>
                        <a:pt x="13" y="38"/>
                      </a:lnTo>
                      <a:lnTo>
                        <a:pt x="9"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6" name="Freeform 150"/>
                <p:cNvSpPr>
                  <a:spLocks/>
                </p:cNvSpPr>
                <p:nvPr/>
              </p:nvSpPr>
              <p:spPr bwMode="auto">
                <a:xfrm>
                  <a:off x="3204" y="3169"/>
                  <a:ext cx="94" cy="29"/>
                </a:xfrm>
                <a:custGeom>
                  <a:avLst/>
                  <a:gdLst>
                    <a:gd name="T0" fmla="*/ 0 w 189"/>
                    <a:gd name="T1" fmla="*/ 0 h 59"/>
                    <a:gd name="T2" fmla="*/ 0 w 189"/>
                    <a:gd name="T3" fmla="*/ 0 h 59"/>
                    <a:gd name="T4" fmla="*/ 0 w 189"/>
                    <a:gd name="T5" fmla="*/ 0 h 59"/>
                    <a:gd name="T6" fmla="*/ 0 w 189"/>
                    <a:gd name="T7" fmla="*/ 0 h 59"/>
                    <a:gd name="T8" fmla="*/ 0 w 189"/>
                    <a:gd name="T9" fmla="*/ 0 h 59"/>
                    <a:gd name="T10" fmla="*/ 0 w 189"/>
                    <a:gd name="T11" fmla="*/ 0 h 59"/>
                    <a:gd name="T12" fmla="*/ 0 w 189"/>
                    <a:gd name="T13" fmla="*/ 0 h 59"/>
                    <a:gd name="T14" fmla="*/ 0 w 189"/>
                    <a:gd name="T15" fmla="*/ 0 h 59"/>
                    <a:gd name="T16" fmla="*/ 0 w 189"/>
                    <a:gd name="T17" fmla="*/ 0 h 59"/>
                    <a:gd name="T18" fmla="*/ 0 w 189"/>
                    <a:gd name="T19" fmla="*/ 0 h 59"/>
                    <a:gd name="T20" fmla="*/ 0 w 189"/>
                    <a:gd name="T21" fmla="*/ 0 h 59"/>
                    <a:gd name="T22" fmla="*/ 0 w 189"/>
                    <a:gd name="T23" fmla="*/ 0 h 59"/>
                    <a:gd name="T24" fmla="*/ 0 w 189"/>
                    <a:gd name="T25" fmla="*/ 0 h 59"/>
                    <a:gd name="T26" fmla="*/ 0 w 189"/>
                    <a:gd name="T27" fmla="*/ 0 h 59"/>
                    <a:gd name="T28" fmla="*/ 0 w 189"/>
                    <a:gd name="T29" fmla="*/ 0 h 59"/>
                    <a:gd name="T30" fmla="*/ 0 w 189"/>
                    <a:gd name="T31" fmla="*/ 0 h 59"/>
                    <a:gd name="T32" fmla="*/ 0 w 189"/>
                    <a:gd name="T33" fmla="*/ 0 h 59"/>
                    <a:gd name="T34" fmla="*/ 0 w 189"/>
                    <a:gd name="T35" fmla="*/ 0 h 59"/>
                    <a:gd name="T36" fmla="*/ 0 w 189"/>
                    <a:gd name="T37" fmla="*/ 0 h 59"/>
                    <a:gd name="T38" fmla="*/ 0 w 189"/>
                    <a:gd name="T39" fmla="*/ 0 h 59"/>
                    <a:gd name="T40" fmla="*/ 0 w 189"/>
                    <a:gd name="T41" fmla="*/ 0 h 59"/>
                    <a:gd name="T42" fmla="*/ 0 w 189"/>
                    <a:gd name="T43" fmla="*/ 0 h 59"/>
                    <a:gd name="T44" fmla="*/ 0 w 189"/>
                    <a:gd name="T45" fmla="*/ 0 h 59"/>
                    <a:gd name="T46" fmla="*/ 0 w 189"/>
                    <a:gd name="T47" fmla="*/ 0 h 59"/>
                    <a:gd name="T48" fmla="*/ 0 w 189"/>
                    <a:gd name="T49" fmla="*/ 0 h 59"/>
                    <a:gd name="T50" fmla="*/ 0 w 189"/>
                    <a:gd name="T51" fmla="*/ 0 h 59"/>
                    <a:gd name="T52" fmla="*/ 0 w 189"/>
                    <a:gd name="T53" fmla="*/ 0 h 59"/>
                    <a:gd name="T54" fmla="*/ 0 w 189"/>
                    <a:gd name="T55" fmla="*/ 0 h 59"/>
                    <a:gd name="T56" fmla="*/ 0 w 189"/>
                    <a:gd name="T57" fmla="*/ 0 h 59"/>
                    <a:gd name="T58" fmla="*/ 0 w 189"/>
                    <a:gd name="T59" fmla="*/ 0 h 59"/>
                    <a:gd name="T60" fmla="*/ 0 w 189"/>
                    <a:gd name="T61" fmla="*/ 0 h 59"/>
                    <a:gd name="T62" fmla="*/ 0 w 189"/>
                    <a:gd name="T63" fmla="*/ 0 h 59"/>
                    <a:gd name="T64" fmla="*/ 0 w 189"/>
                    <a:gd name="T65" fmla="*/ 0 h 59"/>
                    <a:gd name="T66" fmla="*/ 0 w 189"/>
                    <a:gd name="T67" fmla="*/ 0 h 59"/>
                    <a:gd name="T68" fmla="*/ 0 w 189"/>
                    <a:gd name="T69" fmla="*/ 0 h 59"/>
                    <a:gd name="T70" fmla="*/ 0 w 189"/>
                    <a:gd name="T71" fmla="*/ 0 h 59"/>
                    <a:gd name="T72" fmla="*/ 0 w 189"/>
                    <a:gd name="T73" fmla="*/ 0 h 59"/>
                    <a:gd name="T74" fmla="*/ 0 w 189"/>
                    <a:gd name="T75" fmla="*/ 0 h 59"/>
                    <a:gd name="T76" fmla="*/ 0 w 189"/>
                    <a:gd name="T77" fmla="*/ 0 h 59"/>
                    <a:gd name="T78" fmla="*/ 0 w 189"/>
                    <a:gd name="T79" fmla="*/ 0 h 59"/>
                    <a:gd name="T80" fmla="*/ 0 w 189"/>
                    <a:gd name="T81" fmla="*/ 0 h 59"/>
                    <a:gd name="T82" fmla="*/ 0 w 189"/>
                    <a:gd name="T83" fmla="*/ 0 h 59"/>
                    <a:gd name="T84" fmla="*/ 0 w 189"/>
                    <a:gd name="T85" fmla="*/ 0 h 59"/>
                    <a:gd name="T86" fmla="*/ 0 w 189"/>
                    <a:gd name="T87" fmla="*/ 0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
                    <a:gd name="T133" fmla="*/ 0 h 59"/>
                    <a:gd name="T134" fmla="*/ 189 w 189"/>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 h="59">
                      <a:moveTo>
                        <a:pt x="21" y="2"/>
                      </a:moveTo>
                      <a:lnTo>
                        <a:pt x="25" y="0"/>
                      </a:lnTo>
                      <a:lnTo>
                        <a:pt x="37" y="0"/>
                      </a:lnTo>
                      <a:lnTo>
                        <a:pt x="46" y="0"/>
                      </a:lnTo>
                      <a:lnTo>
                        <a:pt x="61" y="0"/>
                      </a:lnTo>
                      <a:lnTo>
                        <a:pt x="75" y="0"/>
                      </a:lnTo>
                      <a:lnTo>
                        <a:pt x="90" y="0"/>
                      </a:lnTo>
                      <a:lnTo>
                        <a:pt x="97" y="0"/>
                      </a:lnTo>
                      <a:lnTo>
                        <a:pt x="107" y="0"/>
                      </a:lnTo>
                      <a:lnTo>
                        <a:pt x="115" y="0"/>
                      </a:lnTo>
                      <a:lnTo>
                        <a:pt x="124" y="2"/>
                      </a:lnTo>
                      <a:lnTo>
                        <a:pt x="137" y="2"/>
                      </a:lnTo>
                      <a:lnTo>
                        <a:pt x="153" y="4"/>
                      </a:lnTo>
                      <a:lnTo>
                        <a:pt x="164" y="6"/>
                      </a:lnTo>
                      <a:lnTo>
                        <a:pt x="175" y="12"/>
                      </a:lnTo>
                      <a:lnTo>
                        <a:pt x="183" y="14"/>
                      </a:lnTo>
                      <a:lnTo>
                        <a:pt x="189" y="21"/>
                      </a:lnTo>
                      <a:lnTo>
                        <a:pt x="189" y="25"/>
                      </a:lnTo>
                      <a:lnTo>
                        <a:pt x="189" y="35"/>
                      </a:lnTo>
                      <a:lnTo>
                        <a:pt x="183" y="38"/>
                      </a:lnTo>
                      <a:lnTo>
                        <a:pt x="175" y="42"/>
                      </a:lnTo>
                      <a:lnTo>
                        <a:pt x="168" y="48"/>
                      </a:lnTo>
                      <a:lnTo>
                        <a:pt x="158" y="52"/>
                      </a:lnTo>
                      <a:lnTo>
                        <a:pt x="145" y="54"/>
                      </a:lnTo>
                      <a:lnTo>
                        <a:pt x="136" y="58"/>
                      </a:lnTo>
                      <a:lnTo>
                        <a:pt x="124" y="58"/>
                      </a:lnTo>
                      <a:lnTo>
                        <a:pt x="111" y="59"/>
                      </a:lnTo>
                      <a:lnTo>
                        <a:pt x="96" y="58"/>
                      </a:lnTo>
                      <a:lnTo>
                        <a:pt x="82" y="58"/>
                      </a:lnTo>
                      <a:lnTo>
                        <a:pt x="69" y="58"/>
                      </a:lnTo>
                      <a:lnTo>
                        <a:pt x="58" y="58"/>
                      </a:lnTo>
                      <a:lnTo>
                        <a:pt x="44" y="58"/>
                      </a:lnTo>
                      <a:lnTo>
                        <a:pt x="37" y="58"/>
                      </a:lnTo>
                      <a:lnTo>
                        <a:pt x="27" y="56"/>
                      </a:lnTo>
                      <a:lnTo>
                        <a:pt x="21" y="56"/>
                      </a:lnTo>
                      <a:lnTo>
                        <a:pt x="14" y="50"/>
                      </a:lnTo>
                      <a:lnTo>
                        <a:pt x="8" y="42"/>
                      </a:lnTo>
                      <a:lnTo>
                        <a:pt x="4" y="35"/>
                      </a:lnTo>
                      <a:lnTo>
                        <a:pt x="2" y="27"/>
                      </a:lnTo>
                      <a:lnTo>
                        <a:pt x="0" y="18"/>
                      </a:lnTo>
                      <a:lnTo>
                        <a:pt x="4" y="10"/>
                      </a:lnTo>
                      <a:lnTo>
                        <a:pt x="10" y="4"/>
                      </a:lnTo>
                      <a:lnTo>
                        <a:pt x="21"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7" name="Freeform 151"/>
                <p:cNvSpPr>
                  <a:spLocks/>
                </p:cNvSpPr>
                <p:nvPr/>
              </p:nvSpPr>
              <p:spPr bwMode="auto">
                <a:xfrm>
                  <a:off x="3109" y="3165"/>
                  <a:ext cx="58" cy="28"/>
                </a:xfrm>
                <a:custGeom>
                  <a:avLst/>
                  <a:gdLst>
                    <a:gd name="T0" fmla="*/ 1 w 116"/>
                    <a:gd name="T1" fmla="*/ 0 h 57"/>
                    <a:gd name="T2" fmla="*/ 1 w 116"/>
                    <a:gd name="T3" fmla="*/ 0 h 57"/>
                    <a:gd name="T4" fmla="*/ 0 w 116"/>
                    <a:gd name="T5" fmla="*/ 0 h 57"/>
                    <a:gd name="T6" fmla="*/ 0 w 116"/>
                    <a:gd name="T7" fmla="*/ 0 h 57"/>
                    <a:gd name="T8" fmla="*/ 1 w 116"/>
                    <a:gd name="T9" fmla="*/ 0 h 57"/>
                    <a:gd name="T10" fmla="*/ 1 w 116"/>
                    <a:gd name="T11" fmla="*/ 0 h 57"/>
                    <a:gd name="T12" fmla="*/ 1 w 116"/>
                    <a:gd name="T13" fmla="*/ 0 h 57"/>
                    <a:gd name="T14" fmla="*/ 1 w 116"/>
                    <a:gd name="T15" fmla="*/ 0 h 57"/>
                    <a:gd name="T16" fmla="*/ 1 w 116"/>
                    <a:gd name="T17" fmla="*/ 0 h 57"/>
                    <a:gd name="T18" fmla="*/ 1 w 116"/>
                    <a:gd name="T19" fmla="*/ 0 h 57"/>
                    <a:gd name="T20" fmla="*/ 1 w 116"/>
                    <a:gd name="T21" fmla="*/ 0 h 57"/>
                    <a:gd name="T22" fmla="*/ 1 w 116"/>
                    <a:gd name="T23" fmla="*/ 0 h 57"/>
                    <a:gd name="T24" fmla="*/ 1 w 116"/>
                    <a:gd name="T25" fmla="*/ 0 h 57"/>
                    <a:gd name="T26" fmla="*/ 1 w 116"/>
                    <a:gd name="T27" fmla="*/ 0 h 57"/>
                    <a:gd name="T28" fmla="*/ 1 w 116"/>
                    <a:gd name="T29" fmla="*/ 0 h 57"/>
                    <a:gd name="T30" fmla="*/ 1 w 116"/>
                    <a:gd name="T31" fmla="*/ 0 h 57"/>
                    <a:gd name="T32" fmla="*/ 1 w 116"/>
                    <a:gd name="T33" fmla="*/ 0 h 57"/>
                    <a:gd name="T34" fmla="*/ 1 w 116"/>
                    <a:gd name="T35" fmla="*/ 0 h 57"/>
                    <a:gd name="T36" fmla="*/ 1 w 116"/>
                    <a:gd name="T37" fmla="*/ 0 h 57"/>
                    <a:gd name="T38" fmla="*/ 1 w 116"/>
                    <a:gd name="T39" fmla="*/ 0 h 57"/>
                    <a:gd name="T40" fmla="*/ 1 w 116"/>
                    <a:gd name="T41" fmla="*/ 0 h 57"/>
                    <a:gd name="T42" fmla="*/ 1 w 116"/>
                    <a:gd name="T43" fmla="*/ 0 h 57"/>
                    <a:gd name="T44" fmla="*/ 1 w 116"/>
                    <a:gd name="T45" fmla="*/ 0 h 57"/>
                    <a:gd name="T46" fmla="*/ 1 w 116"/>
                    <a:gd name="T47" fmla="*/ 0 h 57"/>
                    <a:gd name="T48" fmla="*/ 1 w 116"/>
                    <a:gd name="T49" fmla="*/ 0 h 57"/>
                    <a:gd name="T50" fmla="*/ 1 w 116"/>
                    <a:gd name="T51" fmla="*/ 0 h 57"/>
                    <a:gd name="T52" fmla="*/ 1 w 116"/>
                    <a:gd name="T53" fmla="*/ 0 h 57"/>
                    <a:gd name="T54" fmla="*/ 1 w 116"/>
                    <a:gd name="T55" fmla="*/ 0 h 57"/>
                    <a:gd name="T56" fmla="*/ 1 w 116"/>
                    <a:gd name="T57" fmla="*/ 0 h 57"/>
                    <a:gd name="T58" fmla="*/ 1 w 116"/>
                    <a:gd name="T59" fmla="*/ 0 h 57"/>
                    <a:gd name="T60" fmla="*/ 1 w 116"/>
                    <a:gd name="T61" fmla="*/ 0 h 57"/>
                    <a:gd name="T62" fmla="*/ 1 w 116"/>
                    <a:gd name="T63" fmla="*/ 0 h 57"/>
                    <a:gd name="T64" fmla="*/ 1 w 116"/>
                    <a:gd name="T65" fmla="*/ 0 h 57"/>
                    <a:gd name="T66" fmla="*/ 1 w 116"/>
                    <a:gd name="T67" fmla="*/ 0 h 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57"/>
                    <a:gd name="T104" fmla="*/ 116 w 116"/>
                    <a:gd name="T105" fmla="*/ 57 h 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57">
                      <a:moveTo>
                        <a:pt x="8" y="38"/>
                      </a:moveTo>
                      <a:lnTo>
                        <a:pt x="2" y="28"/>
                      </a:lnTo>
                      <a:lnTo>
                        <a:pt x="0" y="23"/>
                      </a:lnTo>
                      <a:lnTo>
                        <a:pt x="0" y="17"/>
                      </a:lnTo>
                      <a:lnTo>
                        <a:pt x="6" y="13"/>
                      </a:lnTo>
                      <a:lnTo>
                        <a:pt x="10" y="7"/>
                      </a:lnTo>
                      <a:lnTo>
                        <a:pt x="17" y="6"/>
                      </a:lnTo>
                      <a:lnTo>
                        <a:pt x="27" y="2"/>
                      </a:lnTo>
                      <a:lnTo>
                        <a:pt x="36" y="2"/>
                      </a:lnTo>
                      <a:lnTo>
                        <a:pt x="44" y="0"/>
                      </a:lnTo>
                      <a:lnTo>
                        <a:pt x="55" y="0"/>
                      </a:lnTo>
                      <a:lnTo>
                        <a:pt x="65" y="0"/>
                      </a:lnTo>
                      <a:lnTo>
                        <a:pt x="74" y="0"/>
                      </a:lnTo>
                      <a:lnTo>
                        <a:pt x="82" y="0"/>
                      </a:lnTo>
                      <a:lnTo>
                        <a:pt x="92" y="2"/>
                      </a:lnTo>
                      <a:lnTo>
                        <a:pt x="99" y="4"/>
                      </a:lnTo>
                      <a:lnTo>
                        <a:pt x="105" y="6"/>
                      </a:lnTo>
                      <a:lnTo>
                        <a:pt x="111" y="7"/>
                      </a:lnTo>
                      <a:lnTo>
                        <a:pt x="116" y="13"/>
                      </a:lnTo>
                      <a:lnTo>
                        <a:pt x="116" y="19"/>
                      </a:lnTo>
                      <a:lnTo>
                        <a:pt x="116" y="25"/>
                      </a:lnTo>
                      <a:lnTo>
                        <a:pt x="113" y="28"/>
                      </a:lnTo>
                      <a:lnTo>
                        <a:pt x="109" y="36"/>
                      </a:lnTo>
                      <a:lnTo>
                        <a:pt x="101" y="42"/>
                      </a:lnTo>
                      <a:lnTo>
                        <a:pt x="94" y="49"/>
                      </a:lnTo>
                      <a:lnTo>
                        <a:pt x="80" y="51"/>
                      </a:lnTo>
                      <a:lnTo>
                        <a:pt x="71" y="55"/>
                      </a:lnTo>
                      <a:lnTo>
                        <a:pt x="59" y="57"/>
                      </a:lnTo>
                      <a:lnTo>
                        <a:pt x="48" y="57"/>
                      </a:lnTo>
                      <a:lnTo>
                        <a:pt x="36" y="57"/>
                      </a:lnTo>
                      <a:lnTo>
                        <a:pt x="25" y="51"/>
                      </a:lnTo>
                      <a:lnTo>
                        <a:pt x="16" y="45"/>
                      </a:lnTo>
                      <a:lnTo>
                        <a:pt x="8"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8" name="Freeform 152"/>
                <p:cNvSpPr>
                  <a:spLocks/>
                </p:cNvSpPr>
                <p:nvPr/>
              </p:nvSpPr>
              <p:spPr bwMode="auto">
                <a:xfrm>
                  <a:off x="3022" y="3168"/>
                  <a:ext cx="63" cy="30"/>
                </a:xfrm>
                <a:custGeom>
                  <a:avLst/>
                  <a:gdLst>
                    <a:gd name="T0" fmla="*/ 0 w 128"/>
                    <a:gd name="T1" fmla="*/ 1 h 60"/>
                    <a:gd name="T2" fmla="*/ 0 w 128"/>
                    <a:gd name="T3" fmla="*/ 1 h 60"/>
                    <a:gd name="T4" fmla="*/ 0 w 128"/>
                    <a:gd name="T5" fmla="*/ 1 h 60"/>
                    <a:gd name="T6" fmla="*/ 0 w 128"/>
                    <a:gd name="T7" fmla="*/ 1 h 60"/>
                    <a:gd name="T8" fmla="*/ 0 w 128"/>
                    <a:gd name="T9" fmla="*/ 1 h 60"/>
                    <a:gd name="T10" fmla="*/ 0 w 128"/>
                    <a:gd name="T11" fmla="*/ 1 h 60"/>
                    <a:gd name="T12" fmla="*/ 0 w 128"/>
                    <a:gd name="T13" fmla="*/ 1 h 60"/>
                    <a:gd name="T14" fmla="*/ 0 w 128"/>
                    <a:gd name="T15" fmla="*/ 1 h 60"/>
                    <a:gd name="T16" fmla="*/ 0 w 128"/>
                    <a:gd name="T17" fmla="*/ 1 h 60"/>
                    <a:gd name="T18" fmla="*/ 0 w 128"/>
                    <a:gd name="T19" fmla="*/ 1 h 60"/>
                    <a:gd name="T20" fmla="*/ 0 w 128"/>
                    <a:gd name="T21" fmla="*/ 1 h 60"/>
                    <a:gd name="T22" fmla="*/ 0 w 128"/>
                    <a:gd name="T23" fmla="*/ 1 h 60"/>
                    <a:gd name="T24" fmla="*/ 0 w 128"/>
                    <a:gd name="T25" fmla="*/ 1 h 60"/>
                    <a:gd name="T26" fmla="*/ 0 w 128"/>
                    <a:gd name="T27" fmla="*/ 1 h 60"/>
                    <a:gd name="T28" fmla="*/ 0 w 128"/>
                    <a:gd name="T29" fmla="*/ 1 h 60"/>
                    <a:gd name="T30" fmla="*/ 0 w 128"/>
                    <a:gd name="T31" fmla="*/ 1 h 60"/>
                    <a:gd name="T32" fmla="*/ 0 w 128"/>
                    <a:gd name="T33" fmla="*/ 1 h 60"/>
                    <a:gd name="T34" fmla="*/ 0 w 128"/>
                    <a:gd name="T35" fmla="*/ 1 h 60"/>
                    <a:gd name="T36" fmla="*/ 0 w 128"/>
                    <a:gd name="T37" fmla="*/ 1 h 60"/>
                    <a:gd name="T38" fmla="*/ 0 w 128"/>
                    <a:gd name="T39" fmla="*/ 1 h 60"/>
                    <a:gd name="T40" fmla="*/ 0 w 128"/>
                    <a:gd name="T41" fmla="*/ 1 h 60"/>
                    <a:gd name="T42" fmla="*/ 0 w 128"/>
                    <a:gd name="T43" fmla="*/ 1 h 60"/>
                    <a:gd name="T44" fmla="*/ 0 w 128"/>
                    <a:gd name="T45" fmla="*/ 1 h 60"/>
                    <a:gd name="T46" fmla="*/ 0 w 128"/>
                    <a:gd name="T47" fmla="*/ 1 h 60"/>
                    <a:gd name="T48" fmla="*/ 0 w 128"/>
                    <a:gd name="T49" fmla="*/ 1 h 60"/>
                    <a:gd name="T50" fmla="*/ 0 w 128"/>
                    <a:gd name="T51" fmla="*/ 1 h 60"/>
                    <a:gd name="T52" fmla="*/ 0 w 128"/>
                    <a:gd name="T53" fmla="*/ 1 h 60"/>
                    <a:gd name="T54" fmla="*/ 0 w 128"/>
                    <a:gd name="T55" fmla="*/ 1 h 60"/>
                    <a:gd name="T56" fmla="*/ 0 w 128"/>
                    <a:gd name="T57" fmla="*/ 1 h 60"/>
                    <a:gd name="T58" fmla="*/ 0 w 128"/>
                    <a:gd name="T59" fmla="*/ 1 h 60"/>
                    <a:gd name="T60" fmla="*/ 0 w 128"/>
                    <a:gd name="T61" fmla="*/ 1 h 60"/>
                    <a:gd name="T62" fmla="*/ 0 w 128"/>
                    <a:gd name="T63" fmla="*/ 1 h 60"/>
                    <a:gd name="T64" fmla="*/ 0 w 128"/>
                    <a:gd name="T65" fmla="*/ 0 h 60"/>
                    <a:gd name="T66" fmla="*/ 0 w 128"/>
                    <a:gd name="T67" fmla="*/ 0 h 60"/>
                    <a:gd name="T68" fmla="*/ 0 w 128"/>
                    <a:gd name="T69" fmla="*/ 0 h 60"/>
                    <a:gd name="T70" fmla="*/ 0 w 128"/>
                    <a:gd name="T71" fmla="*/ 0 h 60"/>
                    <a:gd name="T72" fmla="*/ 0 w 128"/>
                    <a:gd name="T73" fmla="*/ 1 h 60"/>
                    <a:gd name="T74" fmla="*/ 0 w 128"/>
                    <a:gd name="T75" fmla="*/ 1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
                    <a:gd name="T115" fmla="*/ 0 h 60"/>
                    <a:gd name="T116" fmla="*/ 128 w 12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 h="60">
                      <a:moveTo>
                        <a:pt x="109" y="1"/>
                      </a:moveTo>
                      <a:lnTo>
                        <a:pt x="118" y="11"/>
                      </a:lnTo>
                      <a:lnTo>
                        <a:pt x="124" y="20"/>
                      </a:lnTo>
                      <a:lnTo>
                        <a:pt x="126" y="26"/>
                      </a:lnTo>
                      <a:lnTo>
                        <a:pt x="128" y="34"/>
                      </a:lnTo>
                      <a:lnTo>
                        <a:pt x="124" y="38"/>
                      </a:lnTo>
                      <a:lnTo>
                        <a:pt x="120" y="43"/>
                      </a:lnTo>
                      <a:lnTo>
                        <a:pt x="113" y="49"/>
                      </a:lnTo>
                      <a:lnTo>
                        <a:pt x="105" y="53"/>
                      </a:lnTo>
                      <a:lnTo>
                        <a:pt x="94" y="55"/>
                      </a:lnTo>
                      <a:lnTo>
                        <a:pt x="82" y="59"/>
                      </a:lnTo>
                      <a:lnTo>
                        <a:pt x="73" y="59"/>
                      </a:lnTo>
                      <a:lnTo>
                        <a:pt x="61" y="60"/>
                      </a:lnTo>
                      <a:lnTo>
                        <a:pt x="50" y="59"/>
                      </a:lnTo>
                      <a:lnTo>
                        <a:pt x="40" y="59"/>
                      </a:lnTo>
                      <a:lnTo>
                        <a:pt x="31" y="59"/>
                      </a:lnTo>
                      <a:lnTo>
                        <a:pt x="25" y="59"/>
                      </a:lnTo>
                      <a:lnTo>
                        <a:pt x="16" y="60"/>
                      </a:lnTo>
                      <a:lnTo>
                        <a:pt x="8" y="60"/>
                      </a:lnTo>
                      <a:lnTo>
                        <a:pt x="4" y="57"/>
                      </a:lnTo>
                      <a:lnTo>
                        <a:pt x="2" y="53"/>
                      </a:lnTo>
                      <a:lnTo>
                        <a:pt x="0" y="45"/>
                      </a:lnTo>
                      <a:lnTo>
                        <a:pt x="0" y="38"/>
                      </a:lnTo>
                      <a:lnTo>
                        <a:pt x="0" y="30"/>
                      </a:lnTo>
                      <a:lnTo>
                        <a:pt x="6" y="24"/>
                      </a:lnTo>
                      <a:lnTo>
                        <a:pt x="10" y="17"/>
                      </a:lnTo>
                      <a:lnTo>
                        <a:pt x="23" y="13"/>
                      </a:lnTo>
                      <a:lnTo>
                        <a:pt x="29" y="7"/>
                      </a:lnTo>
                      <a:lnTo>
                        <a:pt x="36" y="7"/>
                      </a:lnTo>
                      <a:lnTo>
                        <a:pt x="46" y="5"/>
                      </a:lnTo>
                      <a:lnTo>
                        <a:pt x="54" y="5"/>
                      </a:lnTo>
                      <a:lnTo>
                        <a:pt x="61" y="1"/>
                      </a:lnTo>
                      <a:lnTo>
                        <a:pt x="69" y="0"/>
                      </a:lnTo>
                      <a:lnTo>
                        <a:pt x="76" y="0"/>
                      </a:lnTo>
                      <a:lnTo>
                        <a:pt x="86" y="0"/>
                      </a:lnTo>
                      <a:lnTo>
                        <a:pt x="97" y="0"/>
                      </a:lnTo>
                      <a:lnTo>
                        <a:pt x="109"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9" name="Freeform 153"/>
                <p:cNvSpPr>
                  <a:spLocks/>
                </p:cNvSpPr>
                <p:nvPr/>
              </p:nvSpPr>
              <p:spPr bwMode="auto">
                <a:xfrm>
                  <a:off x="3054" y="3130"/>
                  <a:ext cx="91" cy="27"/>
                </a:xfrm>
                <a:custGeom>
                  <a:avLst/>
                  <a:gdLst>
                    <a:gd name="T0" fmla="*/ 0 w 183"/>
                    <a:gd name="T1" fmla="*/ 0 h 55"/>
                    <a:gd name="T2" fmla="*/ 0 w 183"/>
                    <a:gd name="T3" fmla="*/ 0 h 55"/>
                    <a:gd name="T4" fmla="*/ 0 w 183"/>
                    <a:gd name="T5" fmla="*/ 0 h 55"/>
                    <a:gd name="T6" fmla="*/ 0 w 183"/>
                    <a:gd name="T7" fmla="*/ 0 h 55"/>
                    <a:gd name="T8" fmla="*/ 0 w 183"/>
                    <a:gd name="T9" fmla="*/ 0 h 55"/>
                    <a:gd name="T10" fmla="*/ 0 w 183"/>
                    <a:gd name="T11" fmla="*/ 0 h 55"/>
                    <a:gd name="T12" fmla="*/ 0 w 183"/>
                    <a:gd name="T13" fmla="*/ 0 h 55"/>
                    <a:gd name="T14" fmla="*/ 0 w 183"/>
                    <a:gd name="T15" fmla="*/ 0 h 55"/>
                    <a:gd name="T16" fmla="*/ 0 w 183"/>
                    <a:gd name="T17" fmla="*/ 0 h 55"/>
                    <a:gd name="T18" fmla="*/ 0 w 183"/>
                    <a:gd name="T19" fmla="*/ 0 h 55"/>
                    <a:gd name="T20" fmla="*/ 0 w 183"/>
                    <a:gd name="T21" fmla="*/ 0 h 55"/>
                    <a:gd name="T22" fmla="*/ 0 w 183"/>
                    <a:gd name="T23" fmla="*/ 0 h 55"/>
                    <a:gd name="T24" fmla="*/ 0 w 183"/>
                    <a:gd name="T25" fmla="*/ 0 h 55"/>
                    <a:gd name="T26" fmla="*/ 0 w 183"/>
                    <a:gd name="T27" fmla="*/ 0 h 55"/>
                    <a:gd name="T28" fmla="*/ 0 w 183"/>
                    <a:gd name="T29" fmla="*/ 0 h 55"/>
                    <a:gd name="T30" fmla="*/ 0 w 183"/>
                    <a:gd name="T31" fmla="*/ 0 h 55"/>
                    <a:gd name="T32" fmla="*/ 0 w 183"/>
                    <a:gd name="T33" fmla="*/ 0 h 55"/>
                    <a:gd name="T34" fmla="*/ 0 w 183"/>
                    <a:gd name="T35" fmla="*/ 0 h 55"/>
                    <a:gd name="T36" fmla="*/ 0 w 183"/>
                    <a:gd name="T37" fmla="*/ 0 h 55"/>
                    <a:gd name="T38" fmla="*/ 0 w 183"/>
                    <a:gd name="T39" fmla="*/ 0 h 55"/>
                    <a:gd name="T40" fmla="*/ 0 w 183"/>
                    <a:gd name="T41" fmla="*/ 0 h 55"/>
                    <a:gd name="T42" fmla="*/ 0 w 183"/>
                    <a:gd name="T43" fmla="*/ 0 h 55"/>
                    <a:gd name="T44" fmla="*/ 0 w 183"/>
                    <a:gd name="T45" fmla="*/ 0 h 55"/>
                    <a:gd name="T46" fmla="*/ 0 w 183"/>
                    <a:gd name="T47" fmla="*/ 0 h 55"/>
                    <a:gd name="T48" fmla="*/ 0 w 183"/>
                    <a:gd name="T49" fmla="*/ 0 h 55"/>
                    <a:gd name="T50" fmla="*/ 0 w 183"/>
                    <a:gd name="T51" fmla="*/ 0 h 55"/>
                    <a:gd name="T52" fmla="*/ 0 w 183"/>
                    <a:gd name="T53" fmla="*/ 0 h 55"/>
                    <a:gd name="T54" fmla="*/ 0 w 183"/>
                    <a:gd name="T55" fmla="*/ 0 h 55"/>
                    <a:gd name="T56" fmla="*/ 0 w 183"/>
                    <a:gd name="T57" fmla="*/ 0 h 55"/>
                    <a:gd name="T58" fmla="*/ 0 w 183"/>
                    <a:gd name="T59" fmla="*/ 0 h 55"/>
                    <a:gd name="T60" fmla="*/ 0 w 183"/>
                    <a:gd name="T61" fmla="*/ 0 h 55"/>
                    <a:gd name="T62" fmla="*/ 0 w 183"/>
                    <a:gd name="T63" fmla="*/ 0 h 55"/>
                    <a:gd name="T64" fmla="*/ 0 w 183"/>
                    <a:gd name="T65" fmla="*/ 0 h 55"/>
                    <a:gd name="T66" fmla="*/ 0 w 183"/>
                    <a:gd name="T67" fmla="*/ 0 h 55"/>
                    <a:gd name="T68" fmla="*/ 0 w 183"/>
                    <a:gd name="T69" fmla="*/ 0 h 55"/>
                    <a:gd name="T70" fmla="*/ 0 w 183"/>
                    <a:gd name="T71" fmla="*/ 0 h 55"/>
                    <a:gd name="T72" fmla="*/ 0 w 183"/>
                    <a:gd name="T73" fmla="*/ 0 h 55"/>
                    <a:gd name="T74" fmla="*/ 0 w 183"/>
                    <a:gd name="T75" fmla="*/ 0 h 55"/>
                    <a:gd name="T76" fmla="*/ 0 w 183"/>
                    <a:gd name="T77" fmla="*/ 0 h 55"/>
                    <a:gd name="T78" fmla="*/ 0 w 183"/>
                    <a:gd name="T79" fmla="*/ 0 h 55"/>
                    <a:gd name="T80" fmla="*/ 0 w 183"/>
                    <a:gd name="T81" fmla="*/ 0 h 55"/>
                    <a:gd name="T82" fmla="*/ 0 w 183"/>
                    <a:gd name="T83" fmla="*/ 0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3"/>
                    <a:gd name="T127" fmla="*/ 0 h 55"/>
                    <a:gd name="T128" fmla="*/ 183 w 183"/>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3" h="55">
                      <a:moveTo>
                        <a:pt x="42" y="51"/>
                      </a:moveTo>
                      <a:lnTo>
                        <a:pt x="34" y="47"/>
                      </a:lnTo>
                      <a:lnTo>
                        <a:pt x="27" y="39"/>
                      </a:lnTo>
                      <a:lnTo>
                        <a:pt x="15" y="30"/>
                      </a:lnTo>
                      <a:lnTo>
                        <a:pt x="8" y="22"/>
                      </a:lnTo>
                      <a:lnTo>
                        <a:pt x="0" y="13"/>
                      </a:lnTo>
                      <a:lnTo>
                        <a:pt x="2" y="7"/>
                      </a:lnTo>
                      <a:lnTo>
                        <a:pt x="2" y="3"/>
                      </a:lnTo>
                      <a:lnTo>
                        <a:pt x="8" y="3"/>
                      </a:lnTo>
                      <a:lnTo>
                        <a:pt x="15" y="3"/>
                      </a:lnTo>
                      <a:lnTo>
                        <a:pt x="27" y="3"/>
                      </a:lnTo>
                      <a:lnTo>
                        <a:pt x="32" y="3"/>
                      </a:lnTo>
                      <a:lnTo>
                        <a:pt x="46" y="3"/>
                      </a:lnTo>
                      <a:lnTo>
                        <a:pt x="57" y="1"/>
                      </a:lnTo>
                      <a:lnTo>
                        <a:pt x="74" y="1"/>
                      </a:lnTo>
                      <a:lnTo>
                        <a:pt x="82" y="0"/>
                      </a:lnTo>
                      <a:lnTo>
                        <a:pt x="89" y="0"/>
                      </a:lnTo>
                      <a:lnTo>
                        <a:pt x="99" y="0"/>
                      </a:lnTo>
                      <a:lnTo>
                        <a:pt x="108" y="0"/>
                      </a:lnTo>
                      <a:lnTo>
                        <a:pt x="116" y="0"/>
                      </a:lnTo>
                      <a:lnTo>
                        <a:pt x="126" y="0"/>
                      </a:lnTo>
                      <a:lnTo>
                        <a:pt x="133" y="0"/>
                      </a:lnTo>
                      <a:lnTo>
                        <a:pt x="143" y="1"/>
                      </a:lnTo>
                      <a:lnTo>
                        <a:pt x="154" y="1"/>
                      </a:lnTo>
                      <a:lnTo>
                        <a:pt x="169" y="3"/>
                      </a:lnTo>
                      <a:lnTo>
                        <a:pt x="177" y="5"/>
                      </a:lnTo>
                      <a:lnTo>
                        <a:pt x="183" y="11"/>
                      </a:lnTo>
                      <a:lnTo>
                        <a:pt x="183" y="17"/>
                      </a:lnTo>
                      <a:lnTo>
                        <a:pt x="177" y="26"/>
                      </a:lnTo>
                      <a:lnTo>
                        <a:pt x="171" y="30"/>
                      </a:lnTo>
                      <a:lnTo>
                        <a:pt x="165" y="34"/>
                      </a:lnTo>
                      <a:lnTo>
                        <a:pt x="156" y="39"/>
                      </a:lnTo>
                      <a:lnTo>
                        <a:pt x="148" y="47"/>
                      </a:lnTo>
                      <a:lnTo>
                        <a:pt x="135" y="53"/>
                      </a:lnTo>
                      <a:lnTo>
                        <a:pt x="122" y="55"/>
                      </a:lnTo>
                      <a:lnTo>
                        <a:pt x="108" y="55"/>
                      </a:lnTo>
                      <a:lnTo>
                        <a:pt x="97" y="55"/>
                      </a:lnTo>
                      <a:lnTo>
                        <a:pt x="82" y="53"/>
                      </a:lnTo>
                      <a:lnTo>
                        <a:pt x="67" y="53"/>
                      </a:lnTo>
                      <a:lnTo>
                        <a:pt x="53" y="51"/>
                      </a:lnTo>
                      <a:lnTo>
                        <a:pt x="42" y="5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0" name="Freeform 154"/>
                <p:cNvSpPr>
                  <a:spLocks/>
                </p:cNvSpPr>
                <p:nvPr/>
              </p:nvSpPr>
              <p:spPr bwMode="auto">
                <a:xfrm>
                  <a:off x="3173" y="3130"/>
                  <a:ext cx="57" cy="24"/>
                </a:xfrm>
                <a:custGeom>
                  <a:avLst/>
                  <a:gdLst>
                    <a:gd name="T0" fmla="*/ 1 w 114"/>
                    <a:gd name="T1" fmla="*/ 0 h 49"/>
                    <a:gd name="T2" fmla="*/ 1 w 114"/>
                    <a:gd name="T3" fmla="*/ 0 h 49"/>
                    <a:gd name="T4" fmla="*/ 1 w 114"/>
                    <a:gd name="T5" fmla="*/ 0 h 49"/>
                    <a:gd name="T6" fmla="*/ 1 w 114"/>
                    <a:gd name="T7" fmla="*/ 0 h 49"/>
                    <a:gd name="T8" fmla="*/ 1 w 114"/>
                    <a:gd name="T9" fmla="*/ 0 h 49"/>
                    <a:gd name="T10" fmla="*/ 1 w 114"/>
                    <a:gd name="T11" fmla="*/ 0 h 49"/>
                    <a:gd name="T12" fmla="*/ 1 w 114"/>
                    <a:gd name="T13" fmla="*/ 0 h 49"/>
                    <a:gd name="T14" fmla="*/ 1 w 114"/>
                    <a:gd name="T15" fmla="*/ 0 h 49"/>
                    <a:gd name="T16" fmla="*/ 1 w 114"/>
                    <a:gd name="T17" fmla="*/ 0 h 49"/>
                    <a:gd name="T18" fmla="*/ 1 w 114"/>
                    <a:gd name="T19" fmla="*/ 0 h 49"/>
                    <a:gd name="T20" fmla="*/ 1 w 114"/>
                    <a:gd name="T21" fmla="*/ 0 h 49"/>
                    <a:gd name="T22" fmla="*/ 1 w 114"/>
                    <a:gd name="T23" fmla="*/ 0 h 49"/>
                    <a:gd name="T24" fmla="*/ 1 w 114"/>
                    <a:gd name="T25" fmla="*/ 0 h 49"/>
                    <a:gd name="T26" fmla="*/ 1 w 114"/>
                    <a:gd name="T27" fmla="*/ 0 h 49"/>
                    <a:gd name="T28" fmla="*/ 1 w 114"/>
                    <a:gd name="T29" fmla="*/ 0 h 49"/>
                    <a:gd name="T30" fmla="*/ 0 w 114"/>
                    <a:gd name="T31" fmla="*/ 0 h 49"/>
                    <a:gd name="T32" fmla="*/ 1 w 114"/>
                    <a:gd name="T33" fmla="*/ 0 h 49"/>
                    <a:gd name="T34" fmla="*/ 1 w 114"/>
                    <a:gd name="T35" fmla="*/ 0 h 49"/>
                    <a:gd name="T36" fmla="*/ 1 w 114"/>
                    <a:gd name="T37" fmla="*/ 0 h 49"/>
                    <a:gd name="T38" fmla="*/ 1 w 114"/>
                    <a:gd name="T39" fmla="*/ 0 h 49"/>
                    <a:gd name="T40" fmla="*/ 1 w 114"/>
                    <a:gd name="T41" fmla="*/ 0 h 49"/>
                    <a:gd name="T42" fmla="*/ 1 w 114"/>
                    <a:gd name="T43" fmla="*/ 0 h 49"/>
                    <a:gd name="T44" fmla="*/ 1 w 114"/>
                    <a:gd name="T45" fmla="*/ 0 h 49"/>
                    <a:gd name="T46" fmla="*/ 1 w 114"/>
                    <a:gd name="T47" fmla="*/ 0 h 49"/>
                    <a:gd name="T48" fmla="*/ 1 w 114"/>
                    <a:gd name="T49" fmla="*/ 0 h 49"/>
                    <a:gd name="T50" fmla="*/ 1 w 114"/>
                    <a:gd name="T51" fmla="*/ 0 h 49"/>
                    <a:gd name="T52" fmla="*/ 1 w 114"/>
                    <a:gd name="T53" fmla="*/ 0 h 49"/>
                    <a:gd name="T54" fmla="*/ 1 w 114"/>
                    <a:gd name="T55" fmla="*/ 0 h 49"/>
                    <a:gd name="T56" fmla="*/ 1 w 114"/>
                    <a:gd name="T57" fmla="*/ 0 h 49"/>
                    <a:gd name="T58" fmla="*/ 1 w 114"/>
                    <a:gd name="T59" fmla="*/ 0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4"/>
                    <a:gd name="T91" fmla="*/ 0 h 49"/>
                    <a:gd name="T92" fmla="*/ 114 w 114"/>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4" h="49">
                      <a:moveTo>
                        <a:pt x="114" y="19"/>
                      </a:moveTo>
                      <a:lnTo>
                        <a:pt x="112" y="30"/>
                      </a:lnTo>
                      <a:lnTo>
                        <a:pt x="106" y="39"/>
                      </a:lnTo>
                      <a:lnTo>
                        <a:pt x="99" y="41"/>
                      </a:lnTo>
                      <a:lnTo>
                        <a:pt x="91" y="45"/>
                      </a:lnTo>
                      <a:lnTo>
                        <a:pt x="83" y="47"/>
                      </a:lnTo>
                      <a:lnTo>
                        <a:pt x="76" y="49"/>
                      </a:lnTo>
                      <a:lnTo>
                        <a:pt x="64" y="49"/>
                      </a:lnTo>
                      <a:lnTo>
                        <a:pt x="55" y="49"/>
                      </a:lnTo>
                      <a:lnTo>
                        <a:pt x="45" y="47"/>
                      </a:lnTo>
                      <a:lnTo>
                        <a:pt x="36" y="47"/>
                      </a:lnTo>
                      <a:lnTo>
                        <a:pt x="26" y="45"/>
                      </a:lnTo>
                      <a:lnTo>
                        <a:pt x="19" y="43"/>
                      </a:lnTo>
                      <a:lnTo>
                        <a:pt x="13" y="39"/>
                      </a:lnTo>
                      <a:lnTo>
                        <a:pt x="9" y="38"/>
                      </a:lnTo>
                      <a:lnTo>
                        <a:pt x="0" y="22"/>
                      </a:lnTo>
                      <a:lnTo>
                        <a:pt x="5" y="13"/>
                      </a:lnTo>
                      <a:lnTo>
                        <a:pt x="11" y="9"/>
                      </a:lnTo>
                      <a:lnTo>
                        <a:pt x="21" y="3"/>
                      </a:lnTo>
                      <a:lnTo>
                        <a:pt x="30" y="1"/>
                      </a:lnTo>
                      <a:lnTo>
                        <a:pt x="42" y="1"/>
                      </a:lnTo>
                      <a:lnTo>
                        <a:pt x="53" y="0"/>
                      </a:lnTo>
                      <a:lnTo>
                        <a:pt x="64" y="0"/>
                      </a:lnTo>
                      <a:lnTo>
                        <a:pt x="76" y="0"/>
                      </a:lnTo>
                      <a:lnTo>
                        <a:pt x="87" y="3"/>
                      </a:lnTo>
                      <a:lnTo>
                        <a:pt x="95" y="3"/>
                      </a:lnTo>
                      <a:lnTo>
                        <a:pt x="104" y="7"/>
                      </a:lnTo>
                      <a:lnTo>
                        <a:pt x="110" y="11"/>
                      </a:lnTo>
                      <a:lnTo>
                        <a:pt x="114"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1" name="Freeform 155"/>
                <p:cNvSpPr>
                  <a:spLocks/>
                </p:cNvSpPr>
                <p:nvPr/>
              </p:nvSpPr>
              <p:spPr bwMode="auto">
                <a:xfrm>
                  <a:off x="3186" y="3097"/>
                  <a:ext cx="117" cy="29"/>
                </a:xfrm>
                <a:custGeom>
                  <a:avLst/>
                  <a:gdLst>
                    <a:gd name="T0" fmla="*/ 1 w 234"/>
                    <a:gd name="T1" fmla="*/ 0 h 59"/>
                    <a:gd name="T2" fmla="*/ 1 w 234"/>
                    <a:gd name="T3" fmla="*/ 0 h 59"/>
                    <a:gd name="T4" fmla="*/ 1 w 234"/>
                    <a:gd name="T5" fmla="*/ 0 h 59"/>
                    <a:gd name="T6" fmla="*/ 1 w 234"/>
                    <a:gd name="T7" fmla="*/ 0 h 59"/>
                    <a:gd name="T8" fmla="*/ 1 w 234"/>
                    <a:gd name="T9" fmla="*/ 0 h 59"/>
                    <a:gd name="T10" fmla="*/ 1 w 234"/>
                    <a:gd name="T11" fmla="*/ 0 h 59"/>
                    <a:gd name="T12" fmla="*/ 1 w 234"/>
                    <a:gd name="T13" fmla="*/ 0 h 59"/>
                    <a:gd name="T14" fmla="*/ 1 w 234"/>
                    <a:gd name="T15" fmla="*/ 0 h 59"/>
                    <a:gd name="T16" fmla="*/ 1 w 234"/>
                    <a:gd name="T17" fmla="*/ 0 h 59"/>
                    <a:gd name="T18" fmla="*/ 1 w 234"/>
                    <a:gd name="T19" fmla="*/ 0 h 59"/>
                    <a:gd name="T20" fmla="*/ 1 w 234"/>
                    <a:gd name="T21" fmla="*/ 0 h 59"/>
                    <a:gd name="T22" fmla="*/ 1 w 234"/>
                    <a:gd name="T23" fmla="*/ 0 h 59"/>
                    <a:gd name="T24" fmla="*/ 1 w 234"/>
                    <a:gd name="T25" fmla="*/ 0 h 59"/>
                    <a:gd name="T26" fmla="*/ 1 w 234"/>
                    <a:gd name="T27" fmla="*/ 0 h 59"/>
                    <a:gd name="T28" fmla="*/ 1 w 234"/>
                    <a:gd name="T29" fmla="*/ 0 h 59"/>
                    <a:gd name="T30" fmla="*/ 1 w 234"/>
                    <a:gd name="T31" fmla="*/ 0 h 59"/>
                    <a:gd name="T32" fmla="*/ 1 w 234"/>
                    <a:gd name="T33" fmla="*/ 0 h 59"/>
                    <a:gd name="T34" fmla="*/ 1 w 234"/>
                    <a:gd name="T35" fmla="*/ 0 h 59"/>
                    <a:gd name="T36" fmla="*/ 1 w 234"/>
                    <a:gd name="T37" fmla="*/ 0 h 59"/>
                    <a:gd name="T38" fmla="*/ 1 w 234"/>
                    <a:gd name="T39" fmla="*/ 0 h 59"/>
                    <a:gd name="T40" fmla="*/ 1 w 234"/>
                    <a:gd name="T41" fmla="*/ 0 h 59"/>
                    <a:gd name="T42" fmla="*/ 1 w 234"/>
                    <a:gd name="T43" fmla="*/ 0 h 59"/>
                    <a:gd name="T44" fmla="*/ 1 w 234"/>
                    <a:gd name="T45" fmla="*/ 0 h 59"/>
                    <a:gd name="T46" fmla="*/ 1 w 234"/>
                    <a:gd name="T47" fmla="*/ 0 h 59"/>
                    <a:gd name="T48" fmla="*/ 1 w 234"/>
                    <a:gd name="T49" fmla="*/ 0 h 59"/>
                    <a:gd name="T50" fmla="*/ 1 w 234"/>
                    <a:gd name="T51" fmla="*/ 0 h 59"/>
                    <a:gd name="T52" fmla="*/ 0 w 234"/>
                    <a:gd name="T53" fmla="*/ 0 h 59"/>
                    <a:gd name="T54" fmla="*/ 1 w 234"/>
                    <a:gd name="T55" fmla="*/ 0 h 59"/>
                    <a:gd name="T56" fmla="*/ 1 w 234"/>
                    <a:gd name="T57" fmla="*/ 0 h 59"/>
                    <a:gd name="T58" fmla="*/ 1 w 234"/>
                    <a:gd name="T59" fmla="*/ 0 h 59"/>
                    <a:gd name="T60" fmla="*/ 1 w 234"/>
                    <a:gd name="T61" fmla="*/ 0 h 59"/>
                    <a:gd name="T62" fmla="*/ 1 w 234"/>
                    <a:gd name="T63" fmla="*/ 0 h 59"/>
                    <a:gd name="T64" fmla="*/ 1 w 234"/>
                    <a:gd name="T65" fmla="*/ 0 h 59"/>
                    <a:gd name="T66" fmla="*/ 1 w 234"/>
                    <a:gd name="T67" fmla="*/ 0 h 59"/>
                    <a:gd name="T68" fmla="*/ 1 w 234"/>
                    <a:gd name="T69" fmla="*/ 0 h 59"/>
                    <a:gd name="T70" fmla="*/ 1 w 234"/>
                    <a:gd name="T71" fmla="*/ 0 h 59"/>
                    <a:gd name="T72" fmla="*/ 1 w 234"/>
                    <a:gd name="T73" fmla="*/ 0 h 59"/>
                    <a:gd name="T74" fmla="*/ 1 w 234"/>
                    <a:gd name="T75" fmla="*/ 0 h 59"/>
                    <a:gd name="T76" fmla="*/ 1 w 234"/>
                    <a:gd name="T77" fmla="*/ 0 h 59"/>
                    <a:gd name="T78" fmla="*/ 1 w 234"/>
                    <a:gd name="T79" fmla="*/ 0 h 59"/>
                    <a:gd name="T80" fmla="*/ 1 w 234"/>
                    <a:gd name="T81" fmla="*/ 0 h 59"/>
                    <a:gd name="T82" fmla="*/ 1 w 234"/>
                    <a:gd name="T83" fmla="*/ 0 h 59"/>
                    <a:gd name="T84" fmla="*/ 1 w 234"/>
                    <a:gd name="T85" fmla="*/ 0 h 59"/>
                    <a:gd name="T86" fmla="*/ 1 w 234"/>
                    <a:gd name="T87" fmla="*/ 0 h 59"/>
                    <a:gd name="T88" fmla="*/ 1 w 234"/>
                    <a:gd name="T89" fmla="*/ 0 h 59"/>
                    <a:gd name="T90" fmla="*/ 1 w 234"/>
                    <a:gd name="T91" fmla="*/ 0 h 59"/>
                    <a:gd name="T92" fmla="*/ 1 w 234"/>
                    <a:gd name="T93" fmla="*/ 0 h 59"/>
                    <a:gd name="T94" fmla="*/ 1 w 234"/>
                    <a:gd name="T95" fmla="*/ 0 h 59"/>
                    <a:gd name="T96" fmla="*/ 1 w 234"/>
                    <a:gd name="T97" fmla="*/ 0 h 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4"/>
                    <a:gd name="T148" fmla="*/ 0 h 59"/>
                    <a:gd name="T149" fmla="*/ 234 w 234"/>
                    <a:gd name="T150" fmla="*/ 59 h 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4" h="59">
                      <a:moveTo>
                        <a:pt x="217" y="6"/>
                      </a:moveTo>
                      <a:lnTo>
                        <a:pt x="234" y="19"/>
                      </a:lnTo>
                      <a:lnTo>
                        <a:pt x="232" y="27"/>
                      </a:lnTo>
                      <a:lnTo>
                        <a:pt x="230" y="34"/>
                      </a:lnTo>
                      <a:lnTo>
                        <a:pt x="225" y="42"/>
                      </a:lnTo>
                      <a:lnTo>
                        <a:pt x="223" y="48"/>
                      </a:lnTo>
                      <a:lnTo>
                        <a:pt x="213" y="49"/>
                      </a:lnTo>
                      <a:lnTo>
                        <a:pt x="206" y="55"/>
                      </a:lnTo>
                      <a:lnTo>
                        <a:pt x="196" y="57"/>
                      </a:lnTo>
                      <a:lnTo>
                        <a:pt x="189" y="59"/>
                      </a:lnTo>
                      <a:lnTo>
                        <a:pt x="175" y="59"/>
                      </a:lnTo>
                      <a:lnTo>
                        <a:pt x="164" y="59"/>
                      </a:lnTo>
                      <a:lnTo>
                        <a:pt x="153" y="57"/>
                      </a:lnTo>
                      <a:lnTo>
                        <a:pt x="139" y="57"/>
                      </a:lnTo>
                      <a:lnTo>
                        <a:pt x="126" y="55"/>
                      </a:lnTo>
                      <a:lnTo>
                        <a:pt x="113" y="53"/>
                      </a:lnTo>
                      <a:lnTo>
                        <a:pt x="101" y="51"/>
                      </a:lnTo>
                      <a:lnTo>
                        <a:pt x="88" y="49"/>
                      </a:lnTo>
                      <a:lnTo>
                        <a:pt x="75" y="46"/>
                      </a:lnTo>
                      <a:lnTo>
                        <a:pt x="61" y="42"/>
                      </a:lnTo>
                      <a:lnTo>
                        <a:pt x="50" y="38"/>
                      </a:lnTo>
                      <a:lnTo>
                        <a:pt x="40" y="34"/>
                      </a:lnTo>
                      <a:lnTo>
                        <a:pt x="29" y="30"/>
                      </a:lnTo>
                      <a:lnTo>
                        <a:pt x="21" y="27"/>
                      </a:lnTo>
                      <a:lnTo>
                        <a:pt x="14" y="23"/>
                      </a:lnTo>
                      <a:lnTo>
                        <a:pt x="10" y="19"/>
                      </a:lnTo>
                      <a:lnTo>
                        <a:pt x="0" y="13"/>
                      </a:lnTo>
                      <a:lnTo>
                        <a:pt x="2" y="8"/>
                      </a:lnTo>
                      <a:lnTo>
                        <a:pt x="6" y="6"/>
                      </a:lnTo>
                      <a:lnTo>
                        <a:pt x="12" y="4"/>
                      </a:lnTo>
                      <a:lnTo>
                        <a:pt x="19" y="4"/>
                      </a:lnTo>
                      <a:lnTo>
                        <a:pt x="31" y="4"/>
                      </a:lnTo>
                      <a:lnTo>
                        <a:pt x="42" y="2"/>
                      </a:lnTo>
                      <a:lnTo>
                        <a:pt x="54" y="0"/>
                      </a:lnTo>
                      <a:lnTo>
                        <a:pt x="65" y="0"/>
                      </a:lnTo>
                      <a:lnTo>
                        <a:pt x="76" y="0"/>
                      </a:lnTo>
                      <a:lnTo>
                        <a:pt x="86" y="0"/>
                      </a:lnTo>
                      <a:lnTo>
                        <a:pt x="99" y="0"/>
                      </a:lnTo>
                      <a:lnTo>
                        <a:pt x="109" y="0"/>
                      </a:lnTo>
                      <a:lnTo>
                        <a:pt x="122" y="2"/>
                      </a:lnTo>
                      <a:lnTo>
                        <a:pt x="133" y="2"/>
                      </a:lnTo>
                      <a:lnTo>
                        <a:pt x="145" y="2"/>
                      </a:lnTo>
                      <a:lnTo>
                        <a:pt x="156" y="2"/>
                      </a:lnTo>
                      <a:lnTo>
                        <a:pt x="168" y="4"/>
                      </a:lnTo>
                      <a:lnTo>
                        <a:pt x="179" y="4"/>
                      </a:lnTo>
                      <a:lnTo>
                        <a:pt x="192" y="4"/>
                      </a:lnTo>
                      <a:lnTo>
                        <a:pt x="204" y="4"/>
                      </a:lnTo>
                      <a:lnTo>
                        <a:pt x="217"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2" name="Freeform 156"/>
                <p:cNvSpPr>
                  <a:spLocks/>
                </p:cNvSpPr>
                <p:nvPr/>
              </p:nvSpPr>
              <p:spPr bwMode="auto">
                <a:xfrm>
                  <a:off x="3062" y="3099"/>
                  <a:ext cx="80" cy="22"/>
                </a:xfrm>
                <a:custGeom>
                  <a:avLst/>
                  <a:gdLst>
                    <a:gd name="T0" fmla="*/ 0 w 162"/>
                    <a:gd name="T1" fmla="*/ 1 h 43"/>
                    <a:gd name="T2" fmla="*/ 0 w 162"/>
                    <a:gd name="T3" fmla="*/ 1 h 43"/>
                    <a:gd name="T4" fmla="*/ 0 w 162"/>
                    <a:gd name="T5" fmla="*/ 1 h 43"/>
                    <a:gd name="T6" fmla="*/ 0 w 162"/>
                    <a:gd name="T7" fmla="*/ 1 h 43"/>
                    <a:gd name="T8" fmla="*/ 0 w 162"/>
                    <a:gd name="T9" fmla="*/ 1 h 43"/>
                    <a:gd name="T10" fmla="*/ 0 w 162"/>
                    <a:gd name="T11" fmla="*/ 1 h 43"/>
                    <a:gd name="T12" fmla="*/ 0 w 162"/>
                    <a:gd name="T13" fmla="*/ 1 h 43"/>
                    <a:gd name="T14" fmla="*/ 0 w 162"/>
                    <a:gd name="T15" fmla="*/ 1 h 43"/>
                    <a:gd name="T16" fmla="*/ 0 w 162"/>
                    <a:gd name="T17" fmla="*/ 1 h 43"/>
                    <a:gd name="T18" fmla="*/ 0 w 162"/>
                    <a:gd name="T19" fmla="*/ 1 h 43"/>
                    <a:gd name="T20" fmla="*/ 0 w 162"/>
                    <a:gd name="T21" fmla="*/ 1 h 43"/>
                    <a:gd name="T22" fmla="*/ 0 w 162"/>
                    <a:gd name="T23" fmla="*/ 1 h 43"/>
                    <a:gd name="T24" fmla="*/ 0 w 162"/>
                    <a:gd name="T25" fmla="*/ 1 h 43"/>
                    <a:gd name="T26" fmla="*/ 0 w 162"/>
                    <a:gd name="T27" fmla="*/ 1 h 43"/>
                    <a:gd name="T28" fmla="*/ 0 w 162"/>
                    <a:gd name="T29" fmla="*/ 1 h 43"/>
                    <a:gd name="T30" fmla="*/ 0 w 162"/>
                    <a:gd name="T31" fmla="*/ 1 h 43"/>
                    <a:gd name="T32" fmla="*/ 0 w 162"/>
                    <a:gd name="T33" fmla="*/ 1 h 43"/>
                    <a:gd name="T34" fmla="*/ 0 w 162"/>
                    <a:gd name="T35" fmla="*/ 1 h 43"/>
                    <a:gd name="T36" fmla="*/ 0 w 162"/>
                    <a:gd name="T37" fmla="*/ 1 h 43"/>
                    <a:gd name="T38" fmla="*/ 0 w 162"/>
                    <a:gd name="T39" fmla="*/ 1 h 43"/>
                    <a:gd name="T40" fmla="*/ 0 w 162"/>
                    <a:gd name="T41" fmla="*/ 1 h 43"/>
                    <a:gd name="T42" fmla="*/ 0 w 162"/>
                    <a:gd name="T43" fmla="*/ 1 h 43"/>
                    <a:gd name="T44" fmla="*/ 0 w 162"/>
                    <a:gd name="T45" fmla="*/ 1 h 43"/>
                    <a:gd name="T46" fmla="*/ 0 w 162"/>
                    <a:gd name="T47" fmla="*/ 1 h 43"/>
                    <a:gd name="T48" fmla="*/ 0 w 162"/>
                    <a:gd name="T49" fmla="*/ 1 h 43"/>
                    <a:gd name="T50" fmla="*/ 0 w 162"/>
                    <a:gd name="T51" fmla="*/ 1 h 43"/>
                    <a:gd name="T52" fmla="*/ 0 w 162"/>
                    <a:gd name="T53" fmla="*/ 1 h 43"/>
                    <a:gd name="T54" fmla="*/ 0 w 162"/>
                    <a:gd name="T55" fmla="*/ 1 h 43"/>
                    <a:gd name="T56" fmla="*/ 0 w 162"/>
                    <a:gd name="T57" fmla="*/ 1 h 43"/>
                    <a:gd name="T58" fmla="*/ 0 w 162"/>
                    <a:gd name="T59" fmla="*/ 1 h 43"/>
                    <a:gd name="T60" fmla="*/ 0 w 162"/>
                    <a:gd name="T61" fmla="*/ 1 h 43"/>
                    <a:gd name="T62" fmla="*/ 0 w 162"/>
                    <a:gd name="T63" fmla="*/ 0 h 43"/>
                    <a:gd name="T64" fmla="*/ 0 w 162"/>
                    <a:gd name="T65" fmla="*/ 0 h 43"/>
                    <a:gd name="T66" fmla="*/ 0 w 162"/>
                    <a:gd name="T67" fmla="*/ 0 h 43"/>
                    <a:gd name="T68" fmla="*/ 0 w 162"/>
                    <a:gd name="T69" fmla="*/ 1 h 43"/>
                    <a:gd name="T70" fmla="*/ 0 w 162"/>
                    <a:gd name="T71" fmla="*/ 1 h 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
                    <a:gd name="T109" fmla="*/ 0 h 43"/>
                    <a:gd name="T110" fmla="*/ 162 w 162"/>
                    <a:gd name="T111" fmla="*/ 43 h 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 h="43">
                      <a:moveTo>
                        <a:pt x="103" y="5"/>
                      </a:moveTo>
                      <a:lnTo>
                        <a:pt x="111" y="5"/>
                      </a:lnTo>
                      <a:lnTo>
                        <a:pt x="122" y="5"/>
                      </a:lnTo>
                      <a:lnTo>
                        <a:pt x="133" y="4"/>
                      </a:lnTo>
                      <a:lnTo>
                        <a:pt x="145" y="4"/>
                      </a:lnTo>
                      <a:lnTo>
                        <a:pt x="152" y="4"/>
                      </a:lnTo>
                      <a:lnTo>
                        <a:pt x="158" y="7"/>
                      </a:lnTo>
                      <a:lnTo>
                        <a:pt x="162" y="13"/>
                      </a:lnTo>
                      <a:lnTo>
                        <a:pt x="162" y="21"/>
                      </a:lnTo>
                      <a:lnTo>
                        <a:pt x="160" y="30"/>
                      </a:lnTo>
                      <a:lnTo>
                        <a:pt x="147" y="38"/>
                      </a:lnTo>
                      <a:lnTo>
                        <a:pt x="135" y="38"/>
                      </a:lnTo>
                      <a:lnTo>
                        <a:pt x="126" y="40"/>
                      </a:lnTo>
                      <a:lnTo>
                        <a:pt x="114" y="40"/>
                      </a:lnTo>
                      <a:lnTo>
                        <a:pt x="105" y="42"/>
                      </a:lnTo>
                      <a:lnTo>
                        <a:pt x="95" y="42"/>
                      </a:lnTo>
                      <a:lnTo>
                        <a:pt x="84" y="42"/>
                      </a:lnTo>
                      <a:lnTo>
                        <a:pt x="74" y="42"/>
                      </a:lnTo>
                      <a:lnTo>
                        <a:pt x="65" y="43"/>
                      </a:lnTo>
                      <a:lnTo>
                        <a:pt x="52" y="42"/>
                      </a:lnTo>
                      <a:lnTo>
                        <a:pt x="42" y="42"/>
                      </a:lnTo>
                      <a:lnTo>
                        <a:pt x="31" y="42"/>
                      </a:lnTo>
                      <a:lnTo>
                        <a:pt x="25" y="42"/>
                      </a:lnTo>
                      <a:lnTo>
                        <a:pt x="12" y="38"/>
                      </a:lnTo>
                      <a:lnTo>
                        <a:pt x="6" y="36"/>
                      </a:lnTo>
                      <a:lnTo>
                        <a:pt x="0" y="28"/>
                      </a:lnTo>
                      <a:lnTo>
                        <a:pt x="8" y="19"/>
                      </a:lnTo>
                      <a:lnTo>
                        <a:pt x="15" y="13"/>
                      </a:lnTo>
                      <a:lnTo>
                        <a:pt x="23" y="9"/>
                      </a:lnTo>
                      <a:lnTo>
                        <a:pt x="34" y="5"/>
                      </a:lnTo>
                      <a:lnTo>
                        <a:pt x="48" y="4"/>
                      </a:lnTo>
                      <a:lnTo>
                        <a:pt x="59" y="0"/>
                      </a:lnTo>
                      <a:lnTo>
                        <a:pt x="74" y="0"/>
                      </a:lnTo>
                      <a:lnTo>
                        <a:pt x="88" y="0"/>
                      </a:lnTo>
                      <a:lnTo>
                        <a:pt x="103"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3" name="Freeform 157"/>
                <p:cNvSpPr>
                  <a:spLocks/>
                </p:cNvSpPr>
                <p:nvPr/>
              </p:nvSpPr>
              <p:spPr bwMode="auto">
                <a:xfrm>
                  <a:off x="3018" y="3129"/>
                  <a:ext cx="29" cy="25"/>
                </a:xfrm>
                <a:custGeom>
                  <a:avLst/>
                  <a:gdLst>
                    <a:gd name="T0" fmla="*/ 0 w 59"/>
                    <a:gd name="T1" fmla="*/ 1 h 49"/>
                    <a:gd name="T2" fmla="*/ 0 w 59"/>
                    <a:gd name="T3" fmla="*/ 1 h 49"/>
                    <a:gd name="T4" fmla="*/ 0 w 59"/>
                    <a:gd name="T5" fmla="*/ 1 h 49"/>
                    <a:gd name="T6" fmla="*/ 0 w 59"/>
                    <a:gd name="T7" fmla="*/ 1 h 49"/>
                    <a:gd name="T8" fmla="*/ 0 w 59"/>
                    <a:gd name="T9" fmla="*/ 1 h 49"/>
                    <a:gd name="T10" fmla="*/ 0 w 59"/>
                    <a:gd name="T11" fmla="*/ 1 h 49"/>
                    <a:gd name="T12" fmla="*/ 0 w 59"/>
                    <a:gd name="T13" fmla="*/ 1 h 49"/>
                    <a:gd name="T14" fmla="*/ 0 w 59"/>
                    <a:gd name="T15" fmla="*/ 1 h 49"/>
                    <a:gd name="T16" fmla="*/ 0 w 59"/>
                    <a:gd name="T17" fmla="*/ 1 h 49"/>
                    <a:gd name="T18" fmla="*/ 0 w 59"/>
                    <a:gd name="T19" fmla="*/ 0 h 49"/>
                    <a:gd name="T20" fmla="*/ 0 w 59"/>
                    <a:gd name="T21" fmla="*/ 1 h 49"/>
                    <a:gd name="T22" fmla="*/ 0 w 59"/>
                    <a:gd name="T23" fmla="*/ 1 h 49"/>
                    <a:gd name="T24" fmla="*/ 0 w 59"/>
                    <a:gd name="T25" fmla="*/ 1 h 49"/>
                    <a:gd name="T26" fmla="*/ 0 w 59"/>
                    <a:gd name="T27" fmla="*/ 1 h 49"/>
                    <a:gd name="T28" fmla="*/ 0 w 59"/>
                    <a:gd name="T29" fmla="*/ 1 h 49"/>
                    <a:gd name="T30" fmla="*/ 0 w 59"/>
                    <a:gd name="T31" fmla="*/ 1 h 49"/>
                    <a:gd name="T32" fmla="*/ 0 w 59"/>
                    <a:gd name="T33" fmla="*/ 1 h 49"/>
                    <a:gd name="T34" fmla="*/ 0 w 59"/>
                    <a:gd name="T35" fmla="*/ 1 h 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
                    <a:gd name="T55" fmla="*/ 0 h 49"/>
                    <a:gd name="T56" fmla="*/ 59 w 59"/>
                    <a:gd name="T57" fmla="*/ 49 h 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 h="49">
                      <a:moveTo>
                        <a:pt x="32" y="40"/>
                      </a:moveTo>
                      <a:lnTo>
                        <a:pt x="23" y="49"/>
                      </a:lnTo>
                      <a:lnTo>
                        <a:pt x="7" y="49"/>
                      </a:lnTo>
                      <a:lnTo>
                        <a:pt x="0" y="41"/>
                      </a:lnTo>
                      <a:lnTo>
                        <a:pt x="0" y="28"/>
                      </a:lnTo>
                      <a:lnTo>
                        <a:pt x="2" y="21"/>
                      </a:lnTo>
                      <a:lnTo>
                        <a:pt x="9" y="13"/>
                      </a:lnTo>
                      <a:lnTo>
                        <a:pt x="17" y="5"/>
                      </a:lnTo>
                      <a:lnTo>
                        <a:pt x="26" y="3"/>
                      </a:lnTo>
                      <a:lnTo>
                        <a:pt x="34" y="0"/>
                      </a:lnTo>
                      <a:lnTo>
                        <a:pt x="43" y="2"/>
                      </a:lnTo>
                      <a:lnTo>
                        <a:pt x="51" y="5"/>
                      </a:lnTo>
                      <a:lnTo>
                        <a:pt x="59" y="13"/>
                      </a:lnTo>
                      <a:lnTo>
                        <a:pt x="59" y="21"/>
                      </a:lnTo>
                      <a:lnTo>
                        <a:pt x="53" y="28"/>
                      </a:lnTo>
                      <a:lnTo>
                        <a:pt x="43" y="36"/>
                      </a:lnTo>
                      <a:lnTo>
                        <a:pt x="32" y="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4" name="Freeform 158"/>
                <p:cNvSpPr>
                  <a:spLocks/>
                </p:cNvSpPr>
                <p:nvPr/>
              </p:nvSpPr>
              <p:spPr bwMode="auto">
                <a:xfrm>
                  <a:off x="3333" y="3096"/>
                  <a:ext cx="23" cy="18"/>
                </a:xfrm>
                <a:custGeom>
                  <a:avLst/>
                  <a:gdLst>
                    <a:gd name="T0" fmla="*/ 0 w 48"/>
                    <a:gd name="T1" fmla="*/ 1 h 36"/>
                    <a:gd name="T2" fmla="*/ 0 w 48"/>
                    <a:gd name="T3" fmla="*/ 0 h 36"/>
                    <a:gd name="T4" fmla="*/ 0 w 48"/>
                    <a:gd name="T5" fmla="*/ 0 h 36"/>
                    <a:gd name="T6" fmla="*/ 0 w 48"/>
                    <a:gd name="T7" fmla="*/ 1 h 36"/>
                    <a:gd name="T8" fmla="*/ 0 w 48"/>
                    <a:gd name="T9" fmla="*/ 1 h 36"/>
                    <a:gd name="T10" fmla="*/ 0 w 48"/>
                    <a:gd name="T11" fmla="*/ 1 h 36"/>
                    <a:gd name="T12" fmla="*/ 0 w 48"/>
                    <a:gd name="T13" fmla="*/ 1 h 36"/>
                    <a:gd name="T14" fmla="*/ 0 w 48"/>
                    <a:gd name="T15" fmla="*/ 1 h 36"/>
                    <a:gd name="T16" fmla="*/ 0 w 48"/>
                    <a:gd name="T17" fmla="*/ 1 h 36"/>
                    <a:gd name="T18" fmla="*/ 0 w 48"/>
                    <a:gd name="T19" fmla="*/ 1 h 36"/>
                    <a:gd name="T20" fmla="*/ 0 w 48"/>
                    <a:gd name="T21" fmla="*/ 1 h 36"/>
                    <a:gd name="T22" fmla="*/ 0 w 48"/>
                    <a:gd name="T23" fmla="*/ 1 h 36"/>
                    <a:gd name="T24" fmla="*/ 0 w 48"/>
                    <a:gd name="T25" fmla="*/ 1 h 36"/>
                    <a:gd name="T26" fmla="*/ 0 w 48"/>
                    <a:gd name="T27" fmla="*/ 1 h 36"/>
                    <a:gd name="T28" fmla="*/ 0 w 48"/>
                    <a:gd name="T29" fmla="*/ 1 h 36"/>
                    <a:gd name="T30" fmla="*/ 0 w 48"/>
                    <a:gd name="T31" fmla="*/ 1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36"/>
                    <a:gd name="T50" fmla="*/ 48 w 48"/>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36">
                      <a:moveTo>
                        <a:pt x="14" y="6"/>
                      </a:moveTo>
                      <a:lnTo>
                        <a:pt x="27" y="0"/>
                      </a:lnTo>
                      <a:lnTo>
                        <a:pt x="36" y="0"/>
                      </a:lnTo>
                      <a:lnTo>
                        <a:pt x="42" y="4"/>
                      </a:lnTo>
                      <a:lnTo>
                        <a:pt x="48" y="12"/>
                      </a:lnTo>
                      <a:lnTo>
                        <a:pt x="46" y="25"/>
                      </a:lnTo>
                      <a:lnTo>
                        <a:pt x="36" y="36"/>
                      </a:lnTo>
                      <a:lnTo>
                        <a:pt x="21" y="36"/>
                      </a:lnTo>
                      <a:lnTo>
                        <a:pt x="12" y="36"/>
                      </a:lnTo>
                      <a:lnTo>
                        <a:pt x="4" y="32"/>
                      </a:lnTo>
                      <a:lnTo>
                        <a:pt x="2" y="29"/>
                      </a:lnTo>
                      <a:lnTo>
                        <a:pt x="0" y="21"/>
                      </a:lnTo>
                      <a:lnTo>
                        <a:pt x="2" y="15"/>
                      </a:lnTo>
                      <a:lnTo>
                        <a:pt x="6" y="8"/>
                      </a:lnTo>
                      <a:lnTo>
                        <a:pt x="14"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5" name="Freeform 159"/>
                <p:cNvSpPr>
                  <a:spLocks/>
                </p:cNvSpPr>
                <p:nvPr/>
              </p:nvSpPr>
              <p:spPr bwMode="auto">
                <a:xfrm>
                  <a:off x="3335" y="3165"/>
                  <a:ext cx="25" cy="28"/>
                </a:xfrm>
                <a:custGeom>
                  <a:avLst/>
                  <a:gdLst>
                    <a:gd name="T0" fmla="*/ 0 w 51"/>
                    <a:gd name="T1" fmla="*/ 0 h 57"/>
                    <a:gd name="T2" fmla="*/ 0 w 51"/>
                    <a:gd name="T3" fmla="*/ 0 h 57"/>
                    <a:gd name="T4" fmla="*/ 0 w 51"/>
                    <a:gd name="T5" fmla="*/ 0 h 57"/>
                    <a:gd name="T6" fmla="*/ 0 w 51"/>
                    <a:gd name="T7" fmla="*/ 0 h 57"/>
                    <a:gd name="T8" fmla="*/ 0 w 51"/>
                    <a:gd name="T9" fmla="*/ 0 h 57"/>
                    <a:gd name="T10" fmla="*/ 0 w 51"/>
                    <a:gd name="T11" fmla="*/ 0 h 57"/>
                    <a:gd name="T12" fmla="*/ 0 w 51"/>
                    <a:gd name="T13" fmla="*/ 0 h 57"/>
                    <a:gd name="T14" fmla="*/ 0 w 51"/>
                    <a:gd name="T15" fmla="*/ 0 h 57"/>
                    <a:gd name="T16" fmla="*/ 0 w 51"/>
                    <a:gd name="T17" fmla="*/ 0 h 57"/>
                    <a:gd name="T18" fmla="*/ 0 w 51"/>
                    <a:gd name="T19" fmla="*/ 0 h 57"/>
                    <a:gd name="T20" fmla="*/ 0 w 51"/>
                    <a:gd name="T21" fmla="*/ 0 h 57"/>
                    <a:gd name="T22" fmla="*/ 0 w 51"/>
                    <a:gd name="T23" fmla="*/ 0 h 57"/>
                    <a:gd name="T24" fmla="*/ 0 w 51"/>
                    <a:gd name="T25" fmla="*/ 0 h 57"/>
                    <a:gd name="T26" fmla="*/ 0 w 51"/>
                    <a:gd name="T27" fmla="*/ 0 h 57"/>
                    <a:gd name="T28" fmla="*/ 0 w 51"/>
                    <a:gd name="T29" fmla="*/ 0 h 57"/>
                    <a:gd name="T30" fmla="*/ 0 w 51"/>
                    <a:gd name="T31" fmla="*/ 0 h 57"/>
                    <a:gd name="T32" fmla="*/ 0 w 51"/>
                    <a:gd name="T33" fmla="*/ 0 h 57"/>
                    <a:gd name="T34" fmla="*/ 0 w 51"/>
                    <a:gd name="T35" fmla="*/ 0 h 57"/>
                    <a:gd name="T36" fmla="*/ 0 w 51"/>
                    <a:gd name="T37" fmla="*/ 0 h 57"/>
                    <a:gd name="T38" fmla="*/ 0 w 51"/>
                    <a:gd name="T39" fmla="*/ 0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57"/>
                    <a:gd name="T62" fmla="*/ 51 w 51"/>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57">
                      <a:moveTo>
                        <a:pt x="6" y="23"/>
                      </a:moveTo>
                      <a:lnTo>
                        <a:pt x="2" y="13"/>
                      </a:lnTo>
                      <a:lnTo>
                        <a:pt x="2" y="6"/>
                      </a:lnTo>
                      <a:lnTo>
                        <a:pt x="4" y="2"/>
                      </a:lnTo>
                      <a:lnTo>
                        <a:pt x="8" y="0"/>
                      </a:lnTo>
                      <a:lnTo>
                        <a:pt x="19" y="0"/>
                      </a:lnTo>
                      <a:lnTo>
                        <a:pt x="32" y="6"/>
                      </a:lnTo>
                      <a:lnTo>
                        <a:pt x="44" y="13"/>
                      </a:lnTo>
                      <a:lnTo>
                        <a:pt x="51" y="26"/>
                      </a:lnTo>
                      <a:lnTo>
                        <a:pt x="51" y="38"/>
                      </a:lnTo>
                      <a:lnTo>
                        <a:pt x="44" y="53"/>
                      </a:lnTo>
                      <a:lnTo>
                        <a:pt x="36" y="55"/>
                      </a:lnTo>
                      <a:lnTo>
                        <a:pt x="29" y="57"/>
                      </a:lnTo>
                      <a:lnTo>
                        <a:pt x="19" y="55"/>
                      </a:lnTo>
                      <a:lnTo>
                        <a:pt x="13" y="51"/>
                      </a:lnTo>
                      <a:lnTo>
                        <a:pt x="6" y="45"/>
                      </a:lnTo>
                      <a:lnTo>
                        <a:pt x="2" y="40"/>
                      </a:lnTo>
                      <a:lnTo>
                        <a:pt x="0" y="30"/>
                      </a:lnTo>
                      <a:lnTo>
                        <a:pt x="6"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6" name="Freeform 160"/>
                <p:cNvSpPr>
                  <a:spLocks/>
                </p:cNvSpPr>
                <p:nvPr/>
              </p:nvSpPr>
              <p:spPr bwMode="auto">
                <a:xfrm>
                  <a:off x="3372" y="2932"/>
                  <a:ext cx="22" cy="212"/>
                </a:xfrm>
                <a:custGeom>
                  <a:avLst/>
                  <a:gdLst>
                    <a:gd name="T0" fmla="*/ 0 w 46"/>
                    <a:gd name="T1" fmla="*/ 1 h 424"/>
                    <a:gd name="T2" fmla="*/ 0 w 46"/>
                    <a:gd name="T3" fmla="*/ 1 h 424"/>
                    <a:gd name="T4" fmla="*/ 0 w 46"/>
                    <a:gd name="T5" fmla="*/ 1 h 424"/>
                    <a:gd name="T6" fmla="*/ 0 w 46"/>
                    <a:gd name="T7" fmla="*/ 1 h 424"/>
                    <a:gd name="T8" fmla="*/ 0 w 46"/>
                    <a:gd name="T9" fmla="*/ 1 h 424"/>
                    <a:gd name="T10" fmla="*/ 0 w 46"/>
                    <a:gd name="T11" fmla="*/ 1 h 424"/>
                    <a:gd name="T12" fmla="*/ 0 w 46"/>
                    <a:gd name="T13" fmla="*/ 1 h 424"/>
                    <a:gd name="T14" fmla="*/ 0 w 46"/>
                    <a:gd name="T15" fmla="*/ 1 h 424"/>
                    <a:gd name="T16" fmla="*/ 0 w 46"/>
                    <a:gd name="T17" fmla="*/ 1 h 424"/>
                    <a:gd name="T18" fmla="*/ 0 w 46"/>
                    <a:gd name="T19" fmla="*/ 1 h 424"/>
                    <a:gd name="T20" fmla="*/ 0 w 46"/>
                    <a:gd name="T21" fmla="*/ 1 h 424"/>
                    <a:gd name="T22" fmla="*/ 0 w 46"/>
                    <a:gd name="T23" fmla="*/ 1 h 424"/>
                    <a:gd name="T24" fmla="*/ 0 w 46"/>
                    <a:gd name="T25" fmla="*/ 1 h 424"/>
                    <a:gd name="T26" fmla="*/ 0 w 46"/>
                    <a:gd name="T27" fmla="*/ 1 h 424"/>
                    <a:gd name="T28" fmla="*/ 0 w 46"/>
                    <a:gd name="T29" fmla="*/ 1 h 424"/>
                    <a:gd name="T30" fmla="*/ 0 w 46"/>
                    <a:gd name="T31" fmla="*/ 1 h 424"/>
                    <a:gd name="T32" fmla="*/ 0 w 46"/>
                    <a:gd name="T33" fmla="*/ 1 h 424"/>
                    <a:gd name="T34" fmla="*/ 0 w 46"/>
                    <a:gd name="T35" fmla="*/ 1 h 424"/>
                    <a:gd name="T36" fmla="*/ 0 w 46"/>
                    <a:gd name="T37" fmla="*/ 1 h 424"/>
                    <a:gd name="T38" fmla="*/ 0 w 46"/>
                    <a:gd name="T39" fmla="*/ 1 h 424"/>
                    <a:gd name="T40" fmla="*/ 0 w 46"/>
                    <a:gd name="T41" fmla="*/ 1 h 424"/>
                    <a:gd name="T42" fmla="*/ 0 w 46"/>
                    <a:gd name="T43" fmla="*/ 1 h 424"/>
                    <a:gd name="T44" fmla="*/ 0 w 46"/>
                    <a:gd name="T45" fmla="*/ 1 h 424"/>
                    <a:gd name="T46" fmla="*/ 0 w 46"/>
                    <a:gd name="T47" fmla="*/ 1 h 424"/>
                    <a:gd name="T48" fmla="*/ 0 w 46"/>
                    <a:gd name="T49" fmla="*/ 1 h 424"/>
                    <a:gd name="T50" fmla="*/ 0 w 46"/>
                    <a:gd name="T51" fmla="*/ 1 h 424"/>
                    <a:gd name="T52" fmla="*/ 0 w 46"/>
                    <a:gd name="T53" fmla="*/ 1 h 424"/>
                    <a:gd name="T54" fmla="*/ 0 w 46"/>
                    <a:gd name="T55" fmla="*/ 1 h 424"/>
                    <a:gd name="T56" fmla="*/ 0 w 46"/>
                    <a:gd name="T57" fmla="*/ 1 h 424"/>
                    <a:gd name="T58" fmla="*/ 0 w 46"/>
                    <a:gd name="T59" fmla="*/ 1 h 424"/>
                    <a:gd name="T60" fmla="*/ 0 w 46"/>
                    <a:gd name="T61" fmla="*/ 1 h 424"/>
                    <a:gd name="T62" fmla="*/ 0 w 46"/>
                    <a:gd name="T63" fmla="*/ 1 h 424"/>
                    <a:gd name="T64" fmla="*/ 0 w 46"/>
                    <a:gd name="T65" fmla="*/ 1 h 424"/>
                    <a:gd name="T66" fmla="*/ 0 w 46"/>
                    <a:gd name="T67" fmla="*/ 1 h 424"/>
                    <a:gd name="T68" fmla="*/ 0 w 46"/>
                    <a:gd name="T69" fmla="*/ 1 h 424"/>
                    <a:gd name="T70" fmla="*/ 0 w 46"/>
                    <a:gd name="T71" fmla="*/ 1 h 424"/>
                    <a:gd name="T72" fmla="*/ 0 w 46"/>
                    <a:gd name="T73" fmla="*/ 1 h 424"/>
                    <a:gd name="T74" fmla="*/ 0 w 46"/>
                    <a:gd name="T75" fmla="*/ 0 h 424"/>
                    <a:gd name="T76" fmla="*/ 0 w 46"/>
                    <a:gd name="T77" fmla="*/ 1 h 424"/>
                    <a:gd name="T78" fmla="*/ 0 w 46"/>
                    <a:gd name="T79" fmla="*/ 1 h 424"/>
                    <a:gd name="T80" fmla="*/ 0 w 46"/>
                    <a:gd name="T81" fmla="*/ 1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424"/>
                    <a:gd name="T125" fmla="*/ 46 w 46"/>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424">
                      <a:moveTo>
                        <a:pt x="42" y="23"/>
                      </a:moveTo>
                      <a:lnTo>
                        <a:pt x="40" y="34"/>
                      </a:lnTo>
                      <a:lnTo>
                        <a:pt x="40" y="46"/>
                      </a:lnTo>
                      <a:lnTo>
                        <a:pt x="40" y="57"/>
                      </a:lnTo>
                      <a:lnTo>
                        <a:pt x="40" y="71"/>
                      </a:lnTo>
                      <a:lnTo>
                        <a:pt x="40" y="80"/>
                      </a:lnTo>
                      <a:lnTo>
                        <a:pt x="40" y="93"/>
                      </a:lnTo>
                      <a:lnTo>
                        <a:pt x="40" y="105"/>
                      </a:lnTo>
                      <a:lnTo>
                        <a:pt x="40" y="118"/>
                      </a:lnTo>
                      <a:lnTo>
                        <a:pt x="40" y="130"/>
                      </a:lnTo>
                      <a:lnTo>
                        <a:pt x="40" y="141"/>
                      </a:lnTo>
                      <a:lnTo>
                        <a:pt x="40" y="152"/>
                      </a:lnTo>
                      <a:lnTo>
                        <a:pt x="42" y="166"/>
                      </a:lnTo>
                      <a:lnTo>
                        <a:pt x="42" y="177"/>
                      </a:lnTo>
                      <a:lnTo>
                        <a:pt x="42" y="188"/>
                      </a:lnTo>
                      <a:lnTo>
                        <a:pt x="42" y="202"/>
                      </a:lnTo>
                      <a:lnTo>
                        <a:pt x="44" y="215"/>
                      </a:lnTo>
                      <a:lnTo>
                        <a:pt x="44" y="225"/>
                      </a:lnTo>
                      <a:lnTo>
                        <a:pt x="44" y="238"/>
                      </a:lnTo>
                      <a:lnTo>
                        <a:pt x="44" y="249"/>
                      </a:lnTo>
                      <a:lnTo>
                        <a:pt x="44" y="261"/>
                      </a:lnTo>
                      <a:lnTo>
                        <a:pt x="44" y="272"/>
                      </a:lnTo>
                      <a:lnTo>
                        <a:pt x="44" y="285"/>
                      </a:lnTo>
                      <a:lnTo>
                        <a:pt x="44" y="297"/>
                      </a:lnTo>
                      <a:lnTo>
                        <a:pt x="44" y="310"/>
                      </a:lnTo>
                      <a:lnTo>
                        <a:pt x="44" y="320"/>
                      </a:lnTo>
                      <a:lnTo>
                        <a:pt x="44" y="333"/>
                      </a:lnTo>
                      <a:lnTo>
                        <a:pt x="44" y="344"/>
                      </a:lnTo>
                      <a:lnTo>
                        <a:pt x="44" y="356"/>
                      </a:lnTo>
                      <a:lnTo>
                        <a:pt x="44" y="369"/>
                      </a:lnTo>
                      <a:lnTo>
                        <a:pt x="44" y="380"/>
                      </a:lnTo>
                      <a:lnTo>
                        <a:pt x="44" y="392"/>
                      </a:lnTo>
                      <a:lnTo>
                        <a:pt x="46" y="407"/>
                      </a:lnTo>
                      <a:lnTo>
                        <a:pt x="44" y="415"/>
                      </a:lnTo>
                      <a:lnTo>
                        <a:pt x="40" y="420"/>
                      </a:lnTo>
                      <a:lnTo>
                        <a:pt x="34" y="422"/>
                      </a:lnTo>
                      <a:lnTo>
                        <a:pt x="29" y="424"/>
                      </a:lnTo>
                      <a:lnTo>
                        <a:pt x="21" y="422"/>
                      </a:lnTo>
                      <a:lnTo>
                        <a:pt x="14" y="420"/>
                      </a:lnTo>
                      <a:lnTo>
                        <a:pt x="10" y="415"/>
                      </a:lnTo>
                      <a:lnTo>
                        <a:pt x="10" y="407"/>
                      </a:lnTo>
                      <a:lnTo>
                        <a:pt x="10" y="392"/>
                      </a:lnTo>
                      <a:lnTo>
                        <a:pt x="10" y="378"/>
                      </a:lnTo>
                      <a:lnTo>
                        <a:pt x="10" y="363"/>
                      </a:lnTo>
                      <a:lnTo>
                        <a:pt x="10" y="350"/>
                      </a:lnTo>
                      <a:lnTo>
                        <a:pt x="10" y="337"/>
                      </a:lnTo>
                      <a:lnTo>
                        <a:pt x="10" y="323"/>
                      </a:lnTo>
                      <a:lnTo>
                        <a:pt x="10" y="310"/>
                      </a:lnTo>
                      <a:lnTo>
                        <a:pt x="12" y="297"/>
                      </a:lnTo>
                      <a:lnTo>
                        <a:pt x="10" y="283"/>
                      </a:lnTo>
                      <a:lnTo>
                        <a:pt x="10" y="268"/>
                      </a:lnTo>
                      <a:lnTo>
                        <a:pt x="10" y="255"/>
                      </a:lnTo>
                      <a:lnTo>
                        <a:pt x="10" y="242"/>
                      </a:lnTo>
                      <a:lnTo>
                        <a:pt x="8" y="228"/>
                      </a:lnTo>
                      <a:lnTo>
                        <a:pt x="8" y="215"/>
                      </a:lnTo>
                      <a:lnTo>
                        <a:pt x="8" y="202"/>
                      </a:lnTo>
                      <a:lnTo>
                        <a:pt x="8" y="188"/>
                      </a:lnTo>
                      <a:lnTo>
                        <a:pt x="8" y="177"/>
                      </a:lnTo>
                      <a:lnTo>
                        <a:pt x="6" y="166"/>
                      </a:lnTo>
                      <a:lnTo>
                        <a:pt x="4" y="156"/>
                      </a:lnTo>
                      <a:lnTo>
                        <a:pt x="4" y="145"/>
                      </a:lnTo>
                      <a:lnTo>
                        <a:pt x="2" y="133"/>
                      </a:lnTo>
                      <a:lnTo>
                        <a:pt x="2" y="122"/>
                      </a:lnTo>
                      <a:lnTo>
                        <a:pt x="0" y="110"/>
                      </a:lnTo>
                      <a:lnTo>
                        <a:pt x="0" y="99"/>
                      </a:lnTo>
                      <a:lnTo>
                        <a:pt x="0" y="88"/>
                      </a:lnTo>
                      <a:lnTo>
                        <a:pt x="0" y="78"/>
                      </a:lnTo>
                      <a:lnTo>
                        <a:pt x="0" y="65"/>
                      </a:lnTo>
                      <a:lnTo>
                        <a:pt x="0" y="55"/>
                      </a:lnTo>
                      <a:lnTo>
                        <a:pt x="0" y="44"/>
                      </a:lnTo>
                      <a:lnTo>
                        <a:pt x="0" y="34"/>
                      </a:lnTo>
                      <a:lnTo>
                        <a:pt x="2" y="25"/>
                      </a:lnTo>
                      <a:lnTo>
                        <a:pt x="8" y="17"/>
                      </a:lnTo>
                      <a:lnTo>
                        <a:pt x="8" y="8"/>
                      </a:lnTo>
                      <a:lnTo>
                        <a:pt x="14" y="4"/>
                      </a:lnTo>
                      <a:lnTo>
                        <a:pt x="17" y="0"/>
                      </a:lnTo>
                      <a:lnTo>
                        <a:pt x="25" y="2"/>
                      </a:lnTo>
                      <a:lnTo>
                        <a:pt x="29" y="4"/>
                      </a:lnTo>
                      <a:lnTo>
                        <a:pt x="36" y="8"/>
                      </a:lnTo>
                      <a:lnTo>
                        <a:pt x="38" y="14"/>
                      </a:lnTo>
                      <a:lnTo>
                        <a:pt x="42" y="2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7" name="Freeform 161"/>
                <p:cNvSpPr>
                  <a:spLocks/>
                </p:cNvSpPr>
                <p:nvPr/>
              </p:nvSpPr>
              <p:spPr bwMode="auto">
                <a:xfrm>
                  <a:off x="3383" y="2727"/>
                  <a:ext cx="124" cy="91"/>
                </a:xfrm>
                <a:custGeom>
                  <a:avLst/>
                  <a:gdLst>
                    <a:gd name="T0" fmla="*/ 1 w 247"/>
                    <a:gd name="T1" fmla="*/ 1 h 182"/>
                    <a:gd name="T2" fmla="*/ 1 w 247"/>
                    <a:gd name="T3" fmla="*/ 1 h 182"/>
                    <a:gd name="T4" fmla="*/ 1 w 247"/>
                    <a:gd name="T5" fmla="*/ 1 h 182"/>
                    <a:gd name="T6" fmla="*/ 1 w 247"/>
                    <a:gd name="T7" fmla="*/ 1 h 182"/>
                    <a:gd name="T8" fmla="*/ 1 w 247"/>
                    <a:gd name="T9" fmla="*/ 1 h 182"/>
                    <a:gd name="T10" fmla="*/ 1 w 247"/>
                    <a:gd name="T11" fmla="*/ 1 h 182"/>
                    <a:gd name="T12" fmla="*/ 1 w 247"/>
                    <a:gd name="T13" fmla="*/ 1 h 182"/>
                    <a:gd name="T14" fmla="*/ 1 w 247"/>
                    <a:gd name="T15" fmla="*/ 1 h 182"/>
                    <a:gd name="T16" fmla="*/ 1 w 247"/>
                    <a:gd name="T17" fmla="*/ 1 h 182"/>
                    <a:gd name="T18" fmla="*/ 1 w 247"/>
                    <a:gd name="T19" fmla="*/ 1 h 182"/>
                    <a:gd name="T20" fmla="*/ 1 w 247"/>
                    <a:gd name="T21" fmla="*/ 1 h 182"/>
                    <a:gd name="T22" fmla="*/ 1 w 247"/>
                    <a:gd name="T23" fmla="*/ 0 h 182"/>
                    <a:gd name="T24" fmla="*/ 1 w 247"/>
                    <a:gd name="T25" fmla="*/ 0 h 182"/>
                    <a:gd name="T26" fmla="*/ 1 w 247"/>
                    <a:gd name="T27" fmla="*/ 1 h 182"/>
                    <a:gd name="T28" fmla="*/ 1 w 247"/>
                    <a:gd name="T29" fmla="*/ 1 h 182"/>
                    <a:gd name="T30" fmla="*/ 1 w 247"/>
                    <a:gd name="T31" fmla="*/ 1 h 182"/>
                    <a:gd name="T32" fmla="*/ 1 w 247"/>
                    <a:gd name="T33" fmla="*/ 1 h 182"/>
                    <a:gd name="T34" fmla="*/ 1 w 247"/>
                    <a:gd name="T35" fmla="*/ 1 h 182"/>
                    <a:gd name="T36" fmla="*/ 1 w 247"/>
                    <a:gd name="T37" fmla="*/ 1 h 182"/>
                    <a:gd name="T38" fmla="*/ 1 w 247"/>
                    <a:gd name="T39" fmla="*/ 1 h 182"/>
                    <a:gd name="T40" fmla="*/ 1 w 247"/>
                    <a:gd name="T41" fmla="*/ 1 h 182"/>
                    <a:gd name="T42" fmla="*/ 1 w 247"/>
                    <a:gd name="T43" fmla="*/ 1 h 182"/>
                    <a:gd name="T44" fmla="*/ 1 w 247"/>
                    <a:gd name="T45" fmla="*/ 1 h 182"/>
                    <a:gd name="T46" fmla="*/ 1 w 247"/>
                    <a:gd name="T47" fmla="*/ 1 h 182"/>
                    <a:gd name="T48" fmla="*/ 1 w 247"/>
                    <a:gd name="T49" fmla="*/ 1 h 182"/>
                    <a:gd name="T50" fmla="*/ 1 w 247"/>
                    <a:gd name="T51" fmla="*/ 1 h 182"/>
                    <a:gd name="T52" fmla="*/ 1 w 247"/>
                    <a:gd name="T53" fmla="*/ 1 h 182"/>
                    <a:gd name="T54" fmla="*/ 1 w 247"/>
                    <a:gd name="T55" fmla="*/ 1 h 182"/>
                    <a:gd name="T56" fmla="*/ 1 w 247"/>
                    <a:gd name="T57" fmla="*/ 1 h 182"/>
                    <a:gd name="T58" fmla="*/ 1 w 247"/>
                    <a:gd name="T59" fmla="*/ 1 h 182"/>
                    <a:gd name="T60" fmla="*/ 1 w 247"/>
                    <a:gd name="T61" fmla="*/ 1 h 182"/>
                    <a:gd name="T62" fmla="*/ 1 w 247"/>
                    <a:gd name="T63" fmla="*/ 1 h 182"/>
                    <a:gd name="T64" fmla="*/ 0 w 247"/>
                    <a:gd name="T65" fmla="*/ 1 h 182"/>
                    <a:gd name="T66" fmla="*/ 0 w 247"/>
                    <a:gd name="T67" fmla="*/ 1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7"/>
                    <a:gd name="T103" fmla="*/ 0 h 182"/>
                    <a:gd name="T104" fmla="*/ 247 w 247"/>
                    <a:gd name="T105" fmla="*/ 182 h 1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7" h="182">
                      <a:moveTo>
                        <a:pt x="0" y="159"/>
                      </a:moveTo>
                      <a:lnTo>
                        <a:pt x="2" y="152"/>
                      </a:lnTo>
                      <a:lnTo>
                        <a:pt x="6" y="142"/>
                      </a:lnTo>
                      <a:lnTo>
                        <a:pt x="8" y="133"/>
                      </a:lnTo>
                      <a:lnTo>
                        <a:pt x="13" y="125"/>
                      </a:lnTo>
                      <a:lnTo>
                        <a:pt x="17" y="116"/>
                      </a:lnTo>
                      <a:lnTo>
                        <a:pt x="21" y="108"/>
                      </a:lnTo>
                      <a:lnTo>
                        <a:pt x="27" y="99"/>
                      </a:lnTo>
                      <a:lnTo>
                        <a:pt x="34" y="91"/>
                      </a:lnTo>
                      <a:lnTo>
                        <a:pt x="38" y="81"/>
                      </a:lnTo>
                      <a:lnTo>
                        <a:pt x="44" y="72"/>
                      </a:lnTo>
                      <a:lnTo>
                        <a:pt x="49" y="64"/>
                      </a:lnTo>
                      <a:lnTo>
                        <a:pt x="59" y="59"/>
                      </a:lnTo>
                      <a:lnTo>
                        <a:pt x="65" y="49"/>
                      </a:lnTo>
                      <a:lnTo>
                        <a:pt x="72" y="43"/>
                      </a:lnTo>
                      <a:lnTo>
                        <a:pt x="82" y="36"/>
                      </a:lnTo>
                      <a:lnTo>
                        <a:pt x="91" y="32"/>
                      </a:lnTo>
                      <a:lnTo>
                        <a:pt x="107" y="21"/>
                      </a:lnTo>
                      <a:lnTo>
                        <a:pt x="122" y="11"/>
                      </a:lnTo>
                      <a:lnTo>
                        <a:pt x="131" y="5"/>
                      </a:lnTo>
                      <a:lnTo>
                        <a:pt x="141" y="5"/>
                      </a:lnTo>
                      <a:lnTo>
                        <a:pt x="150" y="2"/>
                      </a:lnTo>
                      <a:lnTo>
                        <a:pt x="158" y="2"/>
                      </a:lnTo>
                      <a:lnTo>
                        <a:pt x="167" y="0"/>
                      </a:lnTo>
                      <a:lnTo>
                        <a:pt x="177" y="0"/>
                      </a:lnTo>
                      <a:lnTo>
                        <a:pt x="186" y="0"/>
                      </a:lnTo>
                      <a:lnTo>
                        <a:pt x="196" y="4"/>
                      </a:lnTo>
                      <a:lnTo>
                        <a:pt x="205" y="4"/>
                      </a:lnTo>
                      <a:lnTo>
                        <a:pt x="217" y="7"/>
                      </a:lnTo>
                      <a:lnTo>
                        <a:pt x="224" y="13"/>
                      </a:lnTo>
                      <a:lnTo>
                        <a:pt x="236" y="19"/>
                      </a:lnTo>
                      <a:lnTo>
                        <a:pt x="243" y="23"/>
                      </a:lnTo>
                      <a:lnTo>
                        <a:pt x="247" y="26"/>
                      </a:lnTo>
                      <a:lnTo>
                        <a:pt x="247" y="32"/>
                      </a:lnTo>
                      <a:lnTo>
                        <a:pt x="245" y="38"/>
                      </a:lnTo>
                      <a:lnTo>
                        <a:pt x="240" y="42"/>
                      </a:lnTo>
                      <a:lnTo>
                        <a:pt x="234" y="43"/>
                      </a:lnTo>
                      <a:lnTo>
                        <a:pt x="224" y="47"/>
                      </a:lnTo>
                      <a:lnTo>
                        <a:pt x="217" y="51"/>
                      </a:lnTo>
                      <a:lnTo>
                        <a:pt x="205" y="53"/>
                      </a:lnTo>
                      <a:lnTo>
                        <a:pt x="194" y="55"/>
                      </a:lnTo>
                      <a:lnTo>
                        <a:pt x="184" y="57"/>
                      </a:lnTo>
                      <a:lnTo>
                        <a:pt x="175" y="57"/>
                      </a:lnTo>
                      <a:lnTo>
                        <a:pt x="165" y="57"/>
                      </a:lnTo>
                      <a:lnTo>
                        <a:pt x="158" y="59"/>
                      </a:lnTo>
                      <a:lnTo>
                        <a:pt x="152" y="61"/>
                      </a:lnTo>
                      <a:lnTo>
                        <a:pt x="152" y="62"/>
                      </a:lnTo>
                      <a:lnTo>
                        <a:pt x="141" y="64"/>
                      </a:lnTo>
                      <a:lnTo>
                        <a:pt x="131" y="66"/>
                      </a:lnTo>
                      <a:lnTo>
                        <a:pt x="122" y="70"/>
                      </a:lnTo>
                      <a:lnTo>
                        <a:pt x="116" y="72"/>
                      </a:lnTo>
                      <a:lnTo>
                        <a:pt x="103" y="78"/>
                      </a:lnTo>
                      <a:lnTo>
                        <a:pt x="93" y="85"/>
                      </a:lnTo>
                      <a:lnTo>
                        <a:pt x="86" y="93"/>
                      </a:lnTo>
                      <a:lnTo>
                        <a:pt x="78" y="100"/>
                      </a:lnTo>
                      <a:lnTo>
                        <a:pt x="72" y="108"/>
                      </a:lnTo>
                      <a:lnTo>
                        <a:pt x="70" y="116"/>
                      </a:lnTo>
                      <a:lnTo>
                        <a:pt x="61" y="129"/>
                      </a:lnTo>
                      <a:lnTo>
                        <a:pt x="53" y="146"/>
                      </a:lnTo>
                      <a:lnTo>
                        <a:pt x="48" y="154"/>
                      </a:lnTo>
                      <a:lnTo>
                        <a:pt x="42" y="163"/>
                      </a:lnTo>
                      <a:lnTo>
                        <a:pt x="36" y="171"/>
                      </a:lnTo>
                      <a:lnTo>
                        <a:pt x="29" y="180"/>
                      </a:lnTo>
                      <a:lnTo>
                        <a:pt x="17" y="182"/>
                      </a:lnTo>
                      <a:lnTo>
                        <a:pt x="8" y="180"/>
                      </a:lnTo>
                      <a:lnTo>
                        <a:pt x="0" y="171"/>
                      </a:lnTo>
                      <a:lnTo>
                        <a:pt x="0" y="159"/>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8" name="Freeform 162"/>
                <p:cNvSpPr>
                  <a:spLocks/>
                </p:cNvSpPr>
                <p:nvPr/>
              </p:nvSpPr>
              <p:spPr bwMode="auto">
                <a:xfrm>
                  <a:off x="3553" y="2822"/>
                  <a:ext cx="22" cy="162"/>
                </a:xfrm>
                <a:custGeom>
                  <a:avLst/>
                  <a:gdLst>
                    <a:gd name="T0" fmla="*/ 1 w 44"/>
                    <a:gd name="T1" fmla="*/ 0 h 325"/>
                    <a:gd name="T2" fmla="*/ 1 w 44"/>
                    <a:gd name="T3" fmla="*/ 0 h 325"/>
                    <a:gd name="T4" fmla="*/ 1 w 44"/>
                    <a:gd name="T5" fmla="*/ 0 h 325"/>
                    <a:gd name="T6" fmla="*/ 1 w 44"/>
                    <a:gd name="T7" fmla="*/ 0 h 325"/>
                    <a:gd name="T8" fmla="*/ 1 w 44"/>
                    <a:gd name="T9" fmla="*/ 0 h 325"/>
                    <a:gd name="T10" fmla="*/ 1 w 44"/>
                    <a:gd name="T11" fmla="*/ 0 h 325"/>
                    <a:gd name="T12" fmla="*/ 1 w 44"/>
                    <a:gd name="T13" fmla="*/ 0 h 325"/>
                    <a:gd name="T14" fmla="*/ 1 w 44"/>
                    <a:gd name="T15" fmla="*/ 0 h 325"/>
                    <a:gd name="T16" fmla="*/ 1 w 44"/>
                    <a:gd name="T17" fmla="*/ 0 h 325"/>
                    <a:gd name="T18" fmla="*/ 1 w 44"/>
                    <a:gd name="T19" fmla="*/ 0 h 325"/>
                    <a:gd name="T20" fmla="*/ 1 w 44"/>
                    <a:gd name="T21" fmla="*/ 0 h 325"/>
                    <a:gd name="T22" fmla="*/ 1 w 44"/>
                    <a:gd name="T23" fmla="*/ 0 h 325"/>
                    <a:gd name="T24" fmla="*/ 1 w 44"/>
                    <a:gd name="T25" fmla="*/ 0 h 325"/>
                    <a:gd name="T26" fmla="*/ 1 w 44"/>
                    <a:gd name="T27" fmla="*/ 0 h 325"/>
                    <a:gd name="T28" fmla="*/ 1 w 44"/>
                    <a:gd name="T29" fmla="*/ 0 h 325"/>
                    <a:gd name="T30" fmla="*/ 1 w 44"/>
                    <a:gd name="T31" fmla="*/ 0 h 325"/>
                    <a:gd name="T32" fmla="*/ 1 w 44"/>
                    <a:gd name="T33" fmla="*/ 0 h 325"/>
                    <a:gd name="T34" fmla="*/ 1 w 44"/>
                    <a:gd name="T35" fmla="*/ 0 h 325"/>
                    <a:gd name="T36" fmla="*/ 1 w 44"/>
                    <a:gd name="T37" fmla="*/ 0 h 325"/>
                    <a:gd name="T38" fmla="*/ 0 w 44"/>
                    <a:gd name="T39" fmla="*/ 0 h 325"/>
                    <a:gd name="T40" fmla="*/ 1 w 44"/>
                    <a:gd name="T41" fmla="*/ 0 h 325"/>
                    <a:gd name="T42" fmla="*/ 1 w 44"/>
                    <a:gd name="T43" fmla="*/ 0 h 325"/>
                    <a:gd name="T44" fmla="*/ 1 w 44"/>
                    <a:gd name="T45" fmla="*/ 0 h 325"/>
                    <a:gd name="T46" fmla="*/ 1 w 44"/>
                    <a:gd name="T47" fmla="*/ 0 h 325"/>
                    <a:gd name="T48" fmla="*/ 1 w 44"/>
                    <a:gd name="T49" fmla="*/ 0 h 325"/>
                    <a:gd name="T50" fmla="*/ 1 w 44"/>
                    <a:gd name="T51" fmla="*/ 0 h 325"/>
                    <a:gd name="T52" fmla="*/ 1 w 44"/>
                    <a:gd name="T53" fmla="*/ 0 h 325"/>
                    <a:gd name="T54" fmla="*/ 1 w 44"/>
                    <a:gd name="T55" fmla="*/ 0 h 325"/>
                    <a:gd name="T56" fmla="*/ 1 w 44"/>
                    <a:gd name="T57" fmla="*/ 0 h 325"/>
                    <a:gd name="T58" fmla="*/ 1 w 44"/>
                    <a:gd name="T59" fmla="*/ 0 h 325"/>
                    <a:gd name="T60" fmla="*/ 1 w 44"/>
                    <a:gd name="T61" fmla="*/ 0 h 325"/>
                    <a:gd name="T62" fmla="*/ 1 w 44"/>
                    <a:gd name="T63" fmla="*/ 0 h 325"/>
                    <a:gd name="T64" fmla="*/ 1 w 44"/>
                    <a:gd name="T65" fmla="*/ 0 h 325"/>
                    <a:gd name="T66" fmla="*/ 0 w 44"/>
                    <a:gd name="T67" fmla="*/ 0 h 325"/>
                    <a:gd name="T68" fmla="*/ 0 w 44"/>
                    <a:gd name="T69" fmla="*/ 0 h 325"/>
                    <a:gd name="T70" fmla="*/ 0 w 44"/>
                    <a:gd name="T71" fmla="*/ 0 h 325"/>
                    <a:gd name="T72" fmla="*/ 1 w 44"/>
                    <a:gd name="T73" fmla="*/ 0 h 325"/>
                    <a:gd name="T74" fmla="*/ 1 w 44"/>
                    <a:gd name="T75" fmla="*/ 0 h 325"/>
                    <a:gd name="T76" fmla="*/ 1 w 44"/>
                    <a:gd name="T77" fmla="*/ 0 h 325"/>
                    <a:gd name="T78" fmla="*/ 1 w 44"/>
                    <a:gd name="T79" fmla="*/ 0 h 3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4"/>
                    <a:gd name="T121" fmla="*/ 0 h 325"/>
                    <a:gd name="T122" fmla="*/ 44 w 44"/>
                    <a:gd name="T123" fmla="*/ 325 h 3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4" h="325">
                      <a:moveTo>
                        <a:pt x="37" y="19"/>
                      </a:moveTo>
                      <a:lnTo>
                        <a:pt x="37" y="28"/>
                      </a:lnTo>
                      <a:lnTo>
                        <a:pt x="37" y="38"/>
                      </a:lnTo>
                      <a:lnTo>
                        <a:pt x="37" y="47"/>
                      </a:lnTo>
                      <a:lnTo>
                        <a:pt x="38" y="57"/>
                      </a:lnTo>
                      <a:lnTo>
                        <a:pt x="38" y="66"/>
                      </a:lnTo>
                      <a:lnTo>
                        <a:pt x="38" y="76"/>
                      </a:lnTo>
                      <a:lnTo>
                        <a:pt x="38" y="85"/>
                      </a:lnTo>
                      <a:lnTo>
                        <a:pt x="40" y="95"/>
                      </a:lnTo>
                      <a:lnTo>
                        <a:pt x="40" y="102"/>
                      </a:lnTo>
                      <a:lnTo>
                        <a:pt x="40" y="112"/>
                      </a:lnTo>
                      <a:lnTo>
                        <a:pt x="40" y="120"/>
                      </a:lnTo>
                      <a:lnTo>
                        <a:pt x="42" y="129"/>
                      </a:lnTo>
                      <a:lnTo>
                        <a:pt x="42" y="137"/>
                      </a:lnTo>
                      <a:lnTo>
                        <a:pt x="42" y="144"/>
                      </a:lnTo>
                      <a:lnTo>
                        <a:pt x="42" y="154"/>
                      </a:lnTo>
                      <a:lnTo>
                        <a:pt x="44" y="163"/>
                      </a:lnTo>
                      <a:lnTo>
                        <a:pt x="42" y="171"/>
                      </a:lnTo>
                      <a:lnTo>
                        <a:pt x="42" y="178"/>
                      </a:lnTo>
                      <a:lnTo>
                        <a:pt x="42" y="188"/>
                      </a:lnTo>
                      <a:lnTo>
                        <a:pt x="42" y="196"/>
                      </a:lnTo>
                      <a:lnTo>
                        <a:pt x="42" y="203"/>
                      </a:lnTo>
                      <a:lnTo>
                        <a:pt x="42" y="213"/>
                      </a:lnTo>
                      <a:lnTo>
                        <a:pt x="42" y="222"/>
                      </a:lnTo>
                      <a:lnTo>
                        <a:pt x="42" y="232"/>
                      </a:lnTo>
                      <a:lnTo>
                        <a:pt x="40" y="239"/>
                      </a:lnTo>
                      <a:lnTo>
                        <a:pt x="40" y="249"/>
                      </a:lnTo>
                      <a:lnTo>
                        <a:pt x="40" y="258"/>
                      </a:lnTo>
                      <a:lnTo>
                        <a:pt x="40" y="268"/>
                      </a:lnTo>
                      <a:lnTo>
                        <a:pt x="38" y="275"/>
                      </a:lnTo>
                      <a:lnTo>
                        <a:pt x="38" y="287"/>
                      </a:lnTo>
                      <a:lnTo>
                        <a:pt x="38" y="298"/>
                      </a:lnTo>
                      <a:lnTo>
                        <a:pt x="38" y="310"/>
                      </a:lnTo>
                      <a:lnTo>
                        <a:pt x="35" y="315"/>
                      </a:lnTo>
                      <a:lnTo>
                        <a:pt x="29" y="321"/>
                      </a:lnTo>
                      <a:lnTo>
                        <a:pt x="23" y="323"/>
                      </a:lnTo>
                      <a:lnTo>
                        <a:pt x="18" y="325"/>
                      </a:lnTo>
                      <a:lnTo>
                        <a:pt x="10" y="321"/>
                      </a:lnTo>
                      <a:lnTo>
                        <a:pt x="6" y="319"/>
                      </a:lnTo>
                      <a:lnTo>
                        <a:pt x="0" y="311"/>
                      </a:lnTo>
                      <a:lnTo>
                        <a:pt x="2" y="306"/>
                      </a:lnTo>
                      <a:lnTo>
                        <a:pt x="2" y="292"/>
                      </a:lnTo>
                      <a:lnTo>
                        <a:pt x="2" y="283"/>
                      </a:lnTo>
                      <a:lnTo>
                        <a:pt x="2" y="273"/>
                      </a:lnTo>
                      <a:lnTo>
                        <a:pt x="4" y="264"/>
                      </a:lnTo>
                      <a:lnTo>
                        <a:pt x="4" y="254"/>
                      </a:lnTo>
                      <a:lnTo>
                        <a:pt x="6" y="247"/>
                      </a:lnTo>
                      <a:lnTo>
                        <a:pt x="6" y="237"/>
                      </a:lnTo>
                      <a:lnTo>
                        <a:pt x="8" y="228"/>
                      </a:lnTo>
                      <a:lnTo>
                        <a:pt x="8" y="218"/>
                      </a:lnTo>
                      <a:lnTo>
                        <a:pt x="8" y="209"/>
                      </a:lnTo>
                      <a:lnTo>
                        <a:pt x="8" y="201"/>
                      </a:lnTo>
                      <a:lnTo>
                        <a:pt x="8" y="194"/>
                      </a:lnTo>
                      <a:lnTo>
                        <a:pt x="8" y="177"/>
                      </a:lnTo>
                      <a:lnTo>
                        <a:pt x="8" y="161"/>
                      </a:lnTo>
                      <a:lnTo>
                        <a:pt x="6" y="152"/>
                      </a:lnTo>
                      <a:lnTo>
                        <a:pt x="6" y="144"/>
                      </a:lnTo>
                      <a:lnTo>
                        <a:pt x="6" y="137"/>
                      </a:lnTo>
                      <a:lnTo>
                        <a:pt x="6" y="129"/>
                      </a:lnTo>
                      <a:lnTo>
                        <a:pt x="4" y="120"/>
                      </a:lnTo>
                      <a:lnTo>
                        <a:pt x="4" y="110"/>
                      </a:lnTo>
                      <a:lnTo>
                        <a:pt x="4" y="102"/>
                      </a:lnTo>
                      <a:lnTo>
                        <a:pt x="4" y="95"/>
                      </a:lnTo>
                      <a:lnTo>
                        <a:pt x="2" y="85"/>
                      </a:lnTo>
                      <a:lnTo>
                        <a:pt x="2" y="76"/>
                      </a:lnTo>
                      <a:lnTo>
                        <a:pt x="2" y="66"/>
                      </a:lnTo>
                      <a:lnTo>
                        <a:pt x="2" y="57"/>
                      </a:lnTo>
                      <a:lnTo>
                        <a:pt x="0" y="47"/>
                      </a:lnTo>
                      <a:lnTo>
                        <a:pt x="0" y="38"/>
                      </a:lnTo>
                      <a:lnTo>
                        <a:pt x="0" y="28"/>
                      </a:lnTo>
                      <a:lnTo>
                        <a:pt x="0" y="21"/>
                      </a:lnTo>
                      <a:lnTo>
                        <a:pt x="0" y="11"/>
                      </a:lnTo>
                      <a:lnTo>
                        <a:pt x="4" y="6"/>
                      </a:lnTo>
                      <a:lnTo>
                        <a:pt x="10" y="0"/>
                      </a:lnTo>
                      <a:lnTo>
                        <a:pt x="18" y="0"/>
                      </a:lnTo>
                      <a:lnTo>
                        <a:pt x="23" y="0"/>
                      </a:lnTo>
                      <a:lnTo>
                        <a:pt x="29" y="6"/>
                      </a:lnTo>
                      <a:lnTo>
                        <a:pt x="33" y="9"/>
                      </a:lnTo>
                      <a:lnTo>
                        <a:pt x="37" y="19"/>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9" name="Freeform 163"/>
                <p:cNvSpPr>
                  <a:spLocks/>
                </p:cNvSpPr>
                <p:nvPr/>
              </p:nvSpPr>
              <p:spPr bwMode="auto">
                <a:xfrm>
                  <a:off x="3551" y="3106"/>
                  <a:ext cx="27" cy="94"/>
                </a:xfrm>
                <a:custGeom>
                  <a:avLst/>
                  <a:gdLst>
                    <a:gd name="T0" fmla="*/ 1 w 53"/>
                    <a:gd name="T1" fmla="*/ 1 h 188"/>
                    <a:gd name="T2" fmla="*/ 1 w 53"/>
                    <a:gd name="T3" fmla="*/ 1 h 188"/>
                    <a:gd name="T4" fmla="*/ 1 w 53"/>
                    <a:gd name="T5" fmla="*/ 1 h 188"/>
                    <a:gd name="T6" fmla="*/ 1 w 53"/>
                    <a:gd name="T7" fmla="*/ 1 h 188"/>
                    <a:gd name="T8" fmla="*/ 1 w 53"/>
                    <a:gd name="T9" fmla="*/ 1 h 188"/>
                    <a:gd name="T10" fmla="*/ 1 w 53"/>
                    <a:gd name="T11" fmla="*/ 1 h 188"/>
                    <a:gd name="T12" fmla="*/ 1 w 53"/>
                    <a:gd name="T13" fmla="*/ 1 h 188"/>
                    <a:gd name="T14" fmla="*/ 1 w 53"/>
                    <a:gd name="T15" fmla="*/ 1 h 188"/>
                    <a:gd name="T16" fmla="*/ 1 w 53"/>
                    <a:gd name="T17" fmla="*/ 1 h 188"/>
                    <a:gd name="T18" fmla="*/ 1 w 53"/>
                    <a:gd name="T19" fmla="*/ 1 h 188"/>
                    <a:gd name="T20" fmla="*/ 1 w 53"/>
                    <a:gd name="T21" fmla="*/ 1 h 188"/>
                    <a:gd name="T22" fmla="*/ 1 w 53"/>
                    <a:gd name="T23" fmla="*/ 1 h 188"/>
                    <a:gd name="T24" fmla="*/ 1 w 53"/>
                    <a:gd name="T25" fmla="*/ 1 h 188"/>
                    <a:gd name="T26" fmla="*/ 1 w 53"/>
                    <a:gd name="T27" fmla="*/ 1 h 188"/>
                    <a:gd name="T28" fmla="*/ 1 w 53"/>
                    <a:gd name="T29" fmla="*/ 1 h 188"/>
                    <a:gd name="T30" fmla="*/ 1 w 53"/>
                    <a:gd name="T31" fmla="*/ 1 h 188"/>
                    <a:gd name="T32" fmla="*/ 1 w 53"/>
                    <a:gd name="T33" fmla="*/ 1 h 188"/>
                    <a:gd name="T34" fmla="*/ 1 w 53"/>
                    <a:gd name="T35" fmla="*/ 1 h 188"/>
                    <a:gd name="T36" fmla="*/ 1 w 53"/>
                    <a:gd name="T37" fmla="*/ 1 h 188"/>
                    <a:gd name="T38" fmla="*/ 0 w 53"/>
                    <a:gd name="T39" fmla="*/ 1 h 188"/>
                    <a:gd name="T40" fmla="*/ 0 w 53"/>
                    <a:gd name="T41" fmla="*/ 1 h 188"/>
                    <a:gd name="T42" fmla="*/ 0 w 53"/>
                    <a:gd name="T43" fmla="*/ 1 h 188"/>
                    <a:gd name="T44" fmla="*/ 0 w 53"/>
                    <a:gd name="T45" fmla="*/ 1 h 188"/>
                    <a:gd name="T46" fmla="*/ 0 w 53"/>
                    <a:gd name="T47" fmla="*/ 1 h 188"/>
                    <a:gd name="T48" fmla="*/ 0 w 53"/>
                    <a:gd name="T49" fmla="*/ 1 h 188"/>
                    <a:gd name="T50" fmla="*/ 0 w 53"/>
                    <a:gd name="T51" fmla="*/ 1 h 188"/>
                    <a:gd name="T52" fmla="*/ 1 w 53"/>
                    <a:gd name="T53" fmla="*/ 1 h 188"/>
                    <a:gd name="T54" fmla="*/ 1 w 53"/>
                    <a:gd name="T55" fmla="*/ 1 h 188"/>
                    <a:gd name="T56" fmla="*/ 1 w 53"/>
                    <a:gd name="T57" fmla="*/ 1 h 188"/>
                    <a:gd name="T58" fmla="*/ 1 w 53"/>
                    <a:gd name="T59" fmla="*/ 1 h 188"/>
                    <a:gd name="T60" fmla="*/ 1 w 53"/>
                    <a:gd name="T61" fmla="*/ 1 h 188"/>
                    <a:gd name="T62" fmla="*/ 1 w 53"/>
                    <a:gd name="T63" fmla="*/ 1 h 188"/>
                    <a:gd name="T64" fmla="*/ 1 w 53"/>
                    <a:gd name="T65" fmla="*/ 1 h 188"/>
                    <a:gd name="T66" fmla="*/ 1 w 53"/>
                    <a:gd name="T67" fmla="*/ 1 h 188"/>
                    <a:gd name="T68" fmla="*/ 1 w 53"/>
                    <a:gd name="T69" fmla="*/ 1 h 188"/>
                    <a:gd name="T70" fmla="*/ 1 w 53"/>
                    <a:gd name="T71" fmla="*/ 0 h 188"/>
                    <a:gd name="T72" fmla="*/ 1 w 53"/>
                    <a:gd name="T73" fmla="*/ 1 h 188"/>
                    <a:gd name="T74" fmla="*/ 1 w 53"/>
                    <a:gd name="T75" fmla="*/ 1 h 188"/>
                    <a:gd name="T76" fmla="*/ 1 w 53"/>
                    <a:gd name="T77" fmla="*/ 1 h 188"/>
                    <a:gd name="T78" fmla="*/ 1 w 53"/>
                    <a:gd name="T79" fmla="*/ 1 h 188"/>
                    <a:gd name="T80" fmla="*/ 1 w 53"/>
                    <a:gd name="T81" fmla="*/ 1 h 188"/>
                    <a:gd name="T82" fmla="*/ 1 w 53"/>
                    <a:gd name="T83" fmla="*/ 1 h 188"/>
                    <a:gd name="T84" fmla="*/ 1 w 53"/>
                    <a:gd name="T85" fmla="*/ 1 h 188"/>
                    <a:gd name="T86" fmla="*/ 1 w 53"/>
                    <a:gd name="T87" fmla="*/ 1 h 1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
                    <a:gd name="T133" fmla="*/ 0 h 188"/>
                    <a:gd name="T134" fmla="*/ 53 w 53"/>
                    <a:gd name="T135" fmla="*/ 188 h 1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 h="188">
                      <a:moveTo>
                        <a:pt x="49" y="51"/>
                      </a:moveTo>
                      <a:lnTo>
                        <a:pt x="45" y="67"/>
                      </a:lnTo>
                      <a:lnTo>
                        <a:pt x="47" y="82"/>
                      </a:lnTo>
                      <a:lnTo>
                        <a:pt x="47" y="91"/>
                      </a:lnTo>
                      <a:lnTo>
                        <a:pt x="47" y="101"/>
                      </a:lnTo>
                      <a:lnTo>
                        <a:pt x="49" y="110"/>
                      </a:lnTo>
                      <a:lnTo>
                        <a:pt x="53" y="118"/>
                      </a:lnTo>
                      <a:lnTo>
                        <a:pt x="53" y="125"/>
                      </a:lnTo>
                      <a:lnTo>
                        <a:pt x="53" y="135"/>
                      </a:lnTo>
                      <a:lnTo>
                        <a:pt x="53" y="144"/>
                      </a:lnTo>
                      <a:lnTo>
                        <a:pt x="53" y="154"/>
                      </a:lnTo>
                      <a:lnTo>
                        <a:pt x="47" y="167"/>
                      </a:lnTo>
                      <a:lnTo>
                        <a:pt x="40" y="183"/>
                      </a:lnTo>
                      <a:lnTo>
                        <a:pt x="28" y="186"/>
                      </a:lnTo>
                      <a:lnTo>
                        <a:pt x="19" y="188"/>
                      </a:lnTo>
                      <a:lnTo>
                        <a:pt x="13" y="183"/>
                      </a:lnTo>
                      <a:lnTo>
                        <a:pt x="9" y="177"/>
                      </a:lnTo>
                      <a:lnTo>
                        <a:pt x="3" y="165"/>
                      </a:lnTo>
                      <a:lnTo>
                        <a:pt x="2" y="154"/>
                      </a:lnTo>
                      <a:lnTo>
                        <a:pt x="0" y="139"/>
                      </a:lnTo>
                      <a:lnTo>
                        <a:pt x="0" y="124"/>
                      </a:lnTo>
                      <a:lnTo>
                        <a:pt x="0" y="116"/>
                      </a:lnTo>
                      <a:lnTo>
                        <a:pt x="0" y="106"/>
                      </a:lnTo>
                      <a:lnTo>
                        <a:pt x="0" y="97"/>
                      </a:lnTo>
                      <a:lnTo>
                        <a:pt x="0" y="89"/>
                      </a:lnTo>
                      <a:lnTo>
                        <a:pt x="0" y="82"/>
                      </a:lnTo>
                      <a:lnTo>
                        <a:pt x="2" y="72"/>
                      </a:lnTo>
                      <a:lnTo>
                        <a:pt x="2" y="65"/>
                      </a:lnTo>
                      <a:lnTo>
                        <a:pt x="3" y="57"/>
                      </a:lnTo>
                      <a:lnTo>
                        <a:pt x="3" y="42"/>
                      </a:lnTo>
                      <a:lnTo>
                        <a:pt x="5" y="30"/>
                      </a:lnTo>
                      <a:lnTo>
                        <a:pt x="7" y="23"/>
                      </a:lnTo>
                      <a:lnTo>
                        <a:pt x="11" y="17"/>
                      </a:lnTo>
                      <a:lnTo>
                        <a:pt x="13" y="8"/>
                      </a:lnTo>
                      <a:lnTo>
                        <a:pt x="17" y="4"/>
                      </a:lnTo>
                      <a:lnTo>
                        <a:pt x="22" y="0"/>
                      </a:lnTo>
                      <a:lnTo>
                        <a:pt x="30" y="2"/>
                      </a:lnTo>
                      <a:lnTo>
                        <a:pt x="34" y="4"/>
                      </a:lnTo>
                      <a:lnTo>
                        <a:pt x="40" y="8"/>
                      </a:lnTo>
                      <a:lnTo>
                        <a:pt x="43" y="15"/>
                      </a:lnTo>
                      <a:lnTo>
                        <a:pt x="47" y="23"/>
                      </a:lnTo>
                      <a:lnTo>
                        <a:pt x="47" y="38"/>
                      </a:lnTo>
                      <a:lnTo>
                        <a:pt x="49" y="5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0" name="Freeform 164"/>
                <p:cNvSpPr>
                  <a:spLocks/>
                </p:cNvSpPr>
                <p:nvPr/>
              </p:nvSpPr>
              <p:spPr bwMode="auto">
                <a:xfrm>
                  <a:off x="3804" y="2624"/>
                  <a:ext cx="74" cy="58"/>
                </a:xfrm>
                <a:custGeom>
                  <a:avLst/>
                  <a:gdLst>
                    <a:gd name="T0" fmla="*/ 0 w 149"/>
                    <a:gd name="T1" fmla="*/ 1 h 115"/>
                    <a:gd name="T2" fmla="*/ 0 w 149"/>
                    <a:gd name="T3" fmla="*/ 1 h 115"/>
                    <a:gd name="T4" fmla="*/ 0 w 149"/>
                    <a:gd name="T5" fmla="*/ 1 h 115"/>
                    <a:gd name="T6" fmla="*/ 0 w 149"/>
                    <a:gd name="T7" fmla="*/ 1 h 115"/>
                    <a:gd name="T8" fmla="*/ 0 w 149"/>
                    <a:gd name="T9" fmla="*/ 1 h 115"/>
                    <a:gd name="T10" fmla="*/ 0 w 149"/>
                    <a:gd name="T11" fmla="*/ 1 h 115"/>
                    <a:gd name="T12" fmla="*/ 0 w 149"/>
                    <a:gd name="T13" fmla="*/ 1 h 115"/>
                    <a:gd name="T14" fmla="*/ 0 w 149"/>
                    <a:gd name="T15" fmla="*/ 1 h 115"/>
                    <a:gd name="T16" fmla="*/ 0 w 149"/>
                    <a:gd name="T17" fmla="*/ 1 h 115"/>
                    <a:gd name="T18" fmla="*/ 0 w 149"/>
                    <a:gd name="T19" fmla="*/ 1 h 115"/>
                    <a:gd name="T20" fmla="*/ 0 w 149"/>
                    <a:gd name="T21" fmla="*/ 1 h 115"/>
                    <a:gd name="T22" fmla="*/ 0 w 149"/>
                    <a:gd name="T23" fmla="*/ 1 h 115"/>
                    <a:gd name="T24" fmla="*/ 0 w 149"/>
                    <a:gd name="T25" fmla="*/ 1 h 115"/>
                    <a:gd name="T26" fmla="*/ 0 w 149"/>
                    <a:gd name="T27" fmla="*/ 1 h 115"/>
                    <a:gd name="T28" fmla="*/ 0 w 149"/>
                    <a:gd name="T29" fmla="*/ 1 h 115"/>
                    <a:gd name="T30" fmla="*/ 0 w 149"/>
                    <a:gd name="T31" fmla="*/ 1 h 115"/>
                    <a:gd name="T32" fmla="*/ 0 w 149"/>
                    <a:gd name="T33" fmla="*/ 1 h 115"/>
                    <a:gd name="T34" fmla="*/ 0 w 149"/>
                    <a:gd name="T35" fmla="*/ 1 h 115"/>
                    <a:gd name="T36" fmla="*/ 0 w 149"/>
                    <a:gd name="T37" fmla="*/ 1 h 115"/>
                    <a:gd name="T38" fmla="*/ 0 w 149"/>
                    <a:gd name="T39" fmla="*/ 1 h 115"/>
                    <a:gd name="T40" fmla="*/ 0 w 149"/>
                    <a:gd name="T41" fmla="*/ 1 h 115"/>
                    <a:gd name="T42" fmla="*/ 0 w 149"/>
                    <a:gd name="T43" fmla="*/ 1 h 115"/>
                    <a:gd name="T44" fmla="*/ 0 w 149"/>
                    <a:gd name="T45" fmla="*/ 1 h 115"/>
                    <a:gd name="T46" fmla="*/ 0 w 149"/>
                    <a:gd name="T47" fmla="*/ 1 h 115"/>
                    <a:gd name="T48" fmla="*/ 0 w 149"/>
                    <a:gd name="T49" fmla="*/ 1 h 115"/>
                    <a:gd name="T50" fmla="*/ 0 w 149"/>
                    <a:gd name="T51" fmla="*/ 1 h 115"/>
                    <a:gd name="T52" fmla="*/ 0 w 149"/>
                    <a:gd name="T53" fmla="*/ 1 h 115"/>
                    <a:gd name="T54" fmla="*/ 0 w 149"/>
                    <a:gd name="T55" fmla="*/ 1 h 115"/>
                    <a:gd name="T56" fmla="*/ 0 w 149"/>
                    <a:gd name="T57" fmla="*/ 1 h 115"/>
                    <a:gd name="T58" fmla="*/ 0 w 149"/>
                    <a:gd name="T59" fmla="*/ 0 h 115"/>
                    <a:gd name="T60" fmla="*/ 0 w 149"/>
                    <a:gd name="T61" fmla="*/ 0 h 115"/>
                    <a:gd name="T62" fmla="*/ 0 w 149"/>
                    <a:gd name="T63" fmla="*/ 1 h 115"/>
                    <a:gd name="T64" fmla="*/ 0 w 149"/>
                    <a:gd name="T65" fmla="*/ 1 h 115"/>
                    <a:gd name="T66" fmla="*/ 0 w 149"/>
                    <a:gd name="T67" fmla="*/ 1 h 115"/>
                    <a:gd name="T68" fmla="*/ 0 w 149"/>
                    <a:gd name="T69" fmla="*/ 1 h 115"/>
                    <a:gd name="T70" fmla="*/ 0 w 149"/>
                    <a:gd name="T71" fmla="*/ 1 h 115"/>
                    <a:gd name="T72" fmla="*/ 0 w 149"/>
                    <a:gd name="T73" fmla="*/ 1 h 115"/>
                    <a:gd name="T74" fmla="*/ 0 w 149"/>
                    <a:gd name="T75" fmla="*/ 1 h 115"/>
                    <a:gd name="T76" fmla="*/ 0 w 149"/>
                    <a:gd name="T77" fmla="*/ 1 h 115"/>
                    <a:gd name="T78" fmla="*/ 0 w 149"/>
                    <a:gd name="T79" fmla="*/ 1 h 115"/>
                    <a:gd name="T80" fmla="*/ 0 w 149"/>
                    <a:gd name="T81" fmla="*/ 1 h 115"/>
                    <a:gd name="T82" fmla="*/ 0 w 149"/>
                    <a:gd name="T83" fmla="*/ 1 h 115"/>
                    <a:gd name="T84" fmla="*/ 0 w 149"/>
                    <a:gd name="T85" fmla="*/ 1 h 115"/>
                    <a:gd name="T86" fmla="*/ 0 w 149"/>
                    <a:gd name="T87" fmla="*/ 1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9"/>
                    <a:gd name="T133" fmla="*/ 0 h 115"/>
                    <a:gd name="T134" fmla="*/ 149 w 149"/>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9" h="115">
                      <a:moveTo>
                        <a:pt x="96" y="106"/>
                      </a:moveTo>
                      <a:lnTo>
                        <a:pt x="88" y="106"/>
                      </a:lnTo>
                      <a:lnTo>
                        <a:pt x="78" y="108"/>
                      </a:lnTo>
                      <a:lnTo>
                        <a:pt x="69" y="108"/>
                      </a:lnTo>
                      <a:lnTo>
                        <a:pt x="63" y="110"/>
                      </a:lnTo>
                      <a:lnTo>
                        <a:pt x="48" y="112"/>
                      </a:lnTo>
                      <a:lnTo>
                        <a:pt x="37" y="115"/>
                      </a:lnTo>
                      <a:lnTo>
                        <a:pt x="25" y="115"/>
                      </a:lnTo>
                      <a:lnTo>
                        <a:pt x="18" y="115"/>
                      </a:lnTo>
                      <a:lnTo>
                        <a:pt x="10" y="114"/>
                      </a:lnTo>
                      <a:lnTo>
                        <a:pt x="6" y="114"/>
                      </a:lnTo>
                      <a:lnTo>
                        <a:pt x="2" y="108"/>
                      </a:lnTo>
                      <a:lnTo>
                        <a:pt x="0" y="102"/>
                      </a:lnTo>
                      <a:lnTo>
                        <a:pt x="0" y="96"/>
                      </a:lnTo>
                      <a:lnTo>
                        <a:pt x="6" y="89"/>
                      </a:lnTo>
                      <a:lnTo>
                        <a:pt x="10" y="77"/>
                      </a:lnTo>
                      <a:lnTo>
                        <a:pt x="18" y="64"/>
                      </a:lnTo>
                      <a:lnTo>
                        <a:pt x="21" y="57"/>
                      </a:lnTo>
                      <a:lnTo>
                        <a:pt x="27" y="49"/>
                      </a:lnTo>
                      <a:lnTo>
                        <a:pt x="33" y="41"/>
                      </a:lnTo>
                      <a:lnTo>
                        <a:pt x="40" y="34"/>
                      </a:lnTo>
                      <a:lnTo>
                        <a:pt x="52" y="28"/>
                      </a:lnTo>
                      <a:lnTo>
                        <a:pt x="65" y="22"/>
                      </a:lnTo>
                      <a:lnTo>
                        <a:pt x="77" y="19"/>
                      </a:lnTo>
                      <a:lnTo>
                        <a:pt x="88" y="13"/>
                      </a:lnTo>
                      <a:lnTo>
                        <a:pt x="96" y="9"/>
                      </a:lnTo>
                      <a:lnTo>
                        <a:pt x="105" y="5"/>
                      </a:lnTo>
                      <a:lnTo>
                        <a:pt x="113" y="3"/>
                      </a:lnTo>
                      <a:lnTo>
                        <a:pt x="122" y="3"/>
                      </a:lnTo>
                      <a:lnTo>
                        <a:pt x="132" y="0"/>
                      </a:lnTo>
                      <a:lnTo>
                        <a:pt x="139" y="0"/>
                      </a:lnTo>
                      <a:lnTo>
                        <a:pt x="145" y="1"/>
                      </a:lnTo>
                      <a:lnTo>
                        <a:pt x="149" y="5"/>
                      </a:lnTo>
                      <a:lnTo>
                        <a:pt x="147" y="11"/>
                      </a:lnTo>
                      <a:lnTo>
                        <a:pt x="145" y="19"/>
                      </a:lnTo>
                      <a:lnTo>
                        <a:pt x="139" y="28"/>
                      </a:lnTo>
                      <a:lnTo>
                        <a:pt x="136" y="41"/>
                      </a:lnTo>
                      <a:lnTo>
                        <a:pt x="126" y="53"/>
                      </a:lnTo>
                      <a:lnTo>
                        <a:pt x="117" y="68"/>
                      </a:lnTo>
                      <a:lnTo>
                        <a:pt x="111" y="77"/>
                      </a:lnTo>
                      <a:lnTo>
                        <a:pt x="107" y="85"/>
                      </a:lnTo>
                      <a:lnTo>
                        <a:pt x="101" y="95"/>
                      </a:lnTo>
                      <a:lnTo>
                        <a:pt x="96" y="106"/>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1" name="Freeform 165"/>
                <p:cNvSpPr>
                  <a:spLocks/>
                </p:cNvSpPr>
                <p:nvPr/>
              </p:nvSpPr>
              <p:spPr bwMode="auto">
                <a:xfrm>
                  <a:off x="3055" y="2630"/>
                  <a:ext cx="63" cy="68"/>
                </a:xfrm>
                <a:custGeom>
                  <a:avLst/>
                  <a:gdLst>
                    <a:gd name="T0" fmla="*/ 1 w 125"/>
                    <a:gd name="T1" fmla="*/ 0 h 137"/>
                    <a:gd name="T2" fmla="*/ 1 w 125"/>
                    <a:gd name="T3" fmla="*/ 0 h 137"/>
                    <a:gd name="T4" fmla="*/ 1 w 125"/>
                    <a:gd name="T5" fmla="*/ 0 h 137"/>
                    <a:gd name="T6" fmla="*/ 1 w 125"/>
                    <a:gd name="T7" fmla="*/ 0 h 137"/>
                    <a:gd name="T8" fmla="*/ 1 w 125"/>
                    <a:gd name="T9" fmla="*/ 0 h 137"/>
                    <a:gd name="T10" fmla="*/ 1 w 125"/>
                    <a:gd name="T11" fmla="*/ 0 h 137"/>
                    <a:gd name="T12" fmla="*/ 1 w 125"/>
                    <a:gd name="T13" fmla="*/ 0 h 137"/>
                    <a:gd name="T14" fmla="*/ 1 w 125"/>
                    <a:gd name="T15" fmla="*/ 0 h 137"/>
                    <a:gd name="T16" fmla="*/ 1 w 125"/>
                    <a:gd name="T17" fmla="*/ 0 h 137"/>
                    <a:gd name="T18" fmla="*/ 1 w 125"/>
                    <a:gd name="T19" fmla="*/ 0 h 137"/>
                    <a:gd name="T20" fmla="*/ 1 w 125"/>
                    <a:gd name="T21" fmla="*/ 0 h 137"/>
                    <a:gd name="T22" fmla="*/ 1 w 125"/>
                    <a:gd name="T23" fmla="*/ 0 h 137"/>
                    <a:gd name="T24" fmla="*/ 1 w 125"/>
                    <a:gd name="T25" fmla="*/ 0 h 137"/>
                    <a:gd name="T26" fmla="*/ 1 w 125"/>
                    <a:gd name="T27" fmla="*/ 0 h 137"/>
                    <a:gd name="T28" fmla="*/ 1 w 125"/>
                    <a:gd name="T29" fmla="*/ 0 h 137"/>
                    <a:gd name="T30" fmla="*/ 1 w 125"/>
                    <a:gd name="T31" fmla="*/ 0 h 137"/>
                    <a:gd name="T32" fmla="*/ 1 w 125"/>
                    <a:gd name="T33" fmla="*/ 0 h 137"/>
                    <a:gd name="T34" fmla="*/ 1 w 125"/>
                    <a:gd name="T35" fmla="*/ 0 h 137"/>
                    <a:gd name="T36" fmla="*/ 1 w 125"/>
                    <a:gd name="T37" fmla="*/ 0 h 137"/>
                    <a:gd name="T38" fmla="*/ 1 w 125"/>
                    <a:gd name="T39" fmla="*/ 0 h 137"/>
                    <a:gd name="T40" fmla="*/ 1 w 125"/>
                    <a:gd name="T41" fmla="*/ 0 h 137"/>
                    <a:gd name="T42" fmla="*/ 1 w 125"/>
                    <a:gd name="T43" fmla="*/ 0 h 137"/>
                    <a:gd name="T44" fmla="*/ 1 w 125"/>
                    <a:gd name="T45" fmla="*/ 0 h 137"/>
                    <a:gd name="T46" fmla="*/ 1 w 125"/>
                    <a:gd name="T47" fmla="*/ 0 h 137"/>
                    <a:gd name="T48" fmla="*/ 1 w 125"/>
                    <a:gd name="T49" fmla="*/ 0 h 137"/>
                    <a:gd name="T50" fmla="*/ 1 w 125"/>
                    <a:gd name="T51" fmla="*/ 0 h 137"/>
                    <a:gd name="T52" fmla="*/ 1 w 125"/>
                    <a:gd name="T53" fmla="*/ 0 h 137"/>
                    <a:gd name="T54" fmla="*/ 0 w 125"/>
                    <a:gd name="T55" fmla="*/ 0 h 137"/>
                    <a:gd name="T56" fmla="*/ 0 w 125"/>
                    <a:gd name="T57" fmla="*/ 0 h 137"/>
                    <a:gd name="T58" fmla="*/ 0 w 125"/>
                    <a:gd name="T59" fmla="*/ 0 h 137"/>
                    <a:gd name="T60" fmla="*/ 1 w 125"/>
                    <a:gd name="T61" fmla="*/ 0 h 137"/>
                    <a:gd name="T62" fmla="*/ 1 w 125"/>
                    <a:gd name="T63" fmla="*/ 0 h 137"/>
                    <a:gd name="T64" fmla="*/ 1 w 125"/>
                    <a:gd name="T65" fmla="*/ 0 h 137"/>
                    <a:gd name="T66" fmla="*/ 1 w 125"/>
                    <a:gd name="T67" fmla="*/ 0 h 1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5"/>
                    <a:gd name="T103" fmla="*/ 0 h 137"/>
                    <a:gd name="T104" fmla="*/ 125 w 125"/>
                    <a:gd name="T105" fmla="*/ 137 h 1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5" h="137">
                      <a:moveTo>
                        <a:pt x="21" y="2"/>
                      </a:moveTo>
                      <a:lnTo>
                        <a:pt x="34" y="2"/>
                      </a:lnTo>
                      <a:lnTo>
                        <a:pt x="46" y="9"/>
                      </a:lnTo>
                      <a:lnTo>
                        <a:pt x="57" y="15"/>
                      </a:lnTo>
                      <a:lnTo>
                        <a:pt x="70" y="25"/>
                      </a:lnTo>
                      <a:lnTo>
                        <a:pt x="80" y="34"/>
                      </a:lnTo>
                      <a:lnTo>
                        <a:pt x="91" y="46"/>
                      </a:lnTo>
                      <a:lnTo>
                        <a:pt x="101" y="57"/>
                      </a:lnTo>
                      <a:lnTo>
                        <a:pt x="108" y="70"/>
                      </a:lnTo>
                      <a:lnTo>
                        <a:pt x="114" y="82"/>
                      </a:lnTo>
                      <a:lnTo>
                        <a:pt x="120" y="93"/>
                      </a:lnTo>
                      <a:lnTo>
                        <a:pt x="124" y="104"/>
                      </a:lnTo>
                      <a:lnTo>
                        <a:pt x="125" y="114"/>
                      </a:lnTo>
                      <a:lnTo>
                        <a:pt x="124" y="122"/>
                      </a:lnTo>
                      <a:lnTo>
                        <a:pt x="124" y="129"/>
                      </a:lnTo>
                      <a:lnTo>
                        <a:pt x="118" y="133"/>
                      </a:lnTo>
                      <a:lnTo>
                        <a:pt x="114" y="137"/>
                      </a:lnTo>
                      <a:lnTo>
                        <a:pt x="99" y="135"/>
                      </a:lnTo>
                      <a:lnTo>
                        <a:pt x="85" y="133"/>
                      </a:lnTo>
                      <a:lnTo>
                        <a:pt x="72" y="125"/>
                      </a:lnTo>
                      <a:lnTo>
                        <a:pt x="59" y="118"/>
                      </a:lnTo>
                      <a:lnTo>
                        <a:pt x="46" y="106"/>
                      </a:lnTo>
                      <a:lnTo>
                        <a:pt x="36" y="95"/>
                      </a:lnTo>
                      <a:lnTo>
                        <a:pt x="25" y="82"/>
                      </a:lnTo>
                      <a:lnTo>
                        <a:pt x="17" y="68"/>
                      </a:lnTo>
                      <a:lnTo>
                        <a:pt x="8" y="55"/>
                      </a:lnTo>
                      <a:lnTo>
                        <a:pt x="4" y="42"/>
                      </a:lnTo>
                      <a:lnTo>
                        <a:pt x="0" y="28"/>
                      </a:lnTo>
                      <a:lnTo>
                        <a:pt x="0" y="19"/>
                      </a:lnTo>
                      <a:lnTo>
                        <a:pt x="0" y="9"/>
                      </a:lnTo>
                      <a:lnTo>
                        <a:pt x="4" y="2"/>
                      </a:lnTo>
                      <a:lnTo>
                        <a:pt x="11" y="0"/>
                      </a:lnTo>
                      <a:lnTo>
                        <a:pt x="21" y="2"/>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2" name="Freeform 166"/>
                <p:cNvSpPr>
                  <a:spLocks/>
                </p:cNvSpPr>
                <p:nvPr/>
              </p:nvSpPr>
              <p:spPr bwMode="auto">
                <a:xfrm>
                  <a:off x="3025" y="2662"/>
                  <a:ext cx="65" cy="57"/>
                </a:xfrm>
                <a:custGeom>
                  <a:avLst/>
                  <a:gdLst>
                    <a:gd name="T0" fmla="*/ 1 w 129"/>
                    <a:gd name="T1" fmla="*/ 1 h 114"/>
                    <a:gd name="T2" fmla="*/ 1 w 129"/>
                    <a:gd name="T3" fmla="*/ 1 h 114"/>
                    <a:gd name="T4" fmla="*/ 1 w 129"/>
                    <a:gd name="T5" fmla="*/ 1 h 114"/>
                    <a:gd name="T6" fmla="*/ 1 w 129"/>
                    <a:gd name="T7" fmla="*/ 1 h 114"/>
                    <a:gd name="T8" fmla="*/ 1 w 129"/>
                    <a:gd name="T9" fmla="*/ 1 h 114"/>
                    <a:gd name="T10" fmla="*/ 1 w 129"/>
                    <a:gd name="T11" fmla="*/ 1 h 114"/>
                    <a:gd name="T12" fmla="*/ 1 w 129"/>
                    <a:gd name="T13" fmla="*/ 1 h 114"/>
                    <a:gd name="T14" fmla="*/ 1 w 129"/>
                    <a:gd name="T15" fmla="*/ 1 h 114"/>
                    <a:gd name="T16" fmla="*/ 1 w 129"/>
                    <a:gd name="T17" fmla="*/ 1 h 114"/>
                    <a:gd name="T18" fmla="*/ 1 w 129"/>
                    <a:gd name="T19" fmla="*/ 1 h 114"/>
                    <a:gd name="T20" fmla="*/ 1 w 129"/>
                    <a:gd name="T21" fmla="*/ 1 h 114"/>
                    <a:gd name="T22" fmla="*/ 1 w 129"/>
                    <a:gd name="T23" fmla="*/ 1 h 114"/>
                    <a:gd name="T24" fmla="*/ 1 w 129"/>
                    <a:gd name="T25" fmla="*/ 1 h 114"/>
                    <a:gd name="T26" fmla="*/ 1 w 129"/>
                    <a:gd name="T27" fmla="*/ 1 h 114"/>
                    <a:gd name="T28" fmla="*/ 1 w 129"/>
                    <a:gd name="T29" fmla="*/ 1 h 114"/>
                    <a:gd name="T30" fmla="*/ 1 w 129"/>
                    <a:gd name="T31" fmla="*/ 1 h 114"/>
                    <a:gd name="T32" fmla="*/ 1 w 129"/>
                    <a:gd name="T33" fmla="*/ 1 h 114"/>
                    <a:gd name="T34" fmla="*/ 1 w 129"/>
                    <a:gd name="T35" fmla="*/ 1 h 114"/>
                    <a:gd name="T36" fmla="*/ 1 w 129"/>
                    <a:gd name="T37" fmla="*/ 1 h 114"/>
                    <a:gd name="T38" fmla="*/ 1 w 129"/>
                    <a:gd name="T39" fmla="*/ 1 h 114"/>
                    <a:gd name="T40" fmla="*/ 1 w 129"/>
                    <a:gd name="T41" fmla="*/ 1 h 114"/>
                    <a:gd name="T42" fmla="*/ 0 w 129"/>
                    <a:gd name="T43" fmla="*/ 1 h 114"/>
                    <a:gd name="T44" fmla="*/ 1 w 129"/>
                    <a:gd name="T45" fmla="*/ 1 h 114"/>
                    <a:gd name="T46" fmla="*/ 1 w 129"/>
                    <a:gd name="T47" fmla="*/ 0 h 114"/>
                    <a:gd name="T48" fmla="*/ 1 w 129"/>
                    <a:gd name="T49" fmla="*/ 1 h 114"/>
                    <a:gd name="T50" fmla="*/ 1 w 129"/>
                    <a:gd name="T51" fmla="*/ 1 h 1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114"/>
                    <a:gd name="T80" fmla="*/ 129 w 129"/>
                    <a:gd name="T81" fmla="*/ 114 h 1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114">
                      <a:moveTo>
                        <a:pt x="30" y="1"/>
                      </a:moveTo>
                      <a:lnTo>
                        <a:pt x="38" y="7"/>
                      </a:lnTo>
                      <a:lnTo>
                        <a:pt x="51" y="17"/>
                      </a:lnTo>
                      <a:lnTo>
                        <a:pt x="65" y="30"/>
                      </a:lnTo>
                      <a:lnTo>
                        <a:pt x="80" y="43"/>
                      </a:lnTo>
                      <a:lnTo>
                        <a:pt x="95" y="55"/>
                      </a:lnTo>
                      <a:lnTo>
                        <a:pt x="110" y="68"/>
                      </a:lnTo>
                      <a:lnTo>
                        <a:pt x="120" y="79"/>
                      </a:lnTo>
                      <a:lnTo>
                        <a:pt x="127" y="89"/>
                      </a:lnTo>
                      <a:lnTo>
                        <a:pt x="129" y="102"/>
                      </a:lnTo>
                      <a:lnTo>
                        <a:pt x="122" y="112"/>
                      </a:lnTo>
                      <a:lnTo>
                        <a:pt x="110" y="114"/>
                      </a:lnTo>
                      <a:lnTo>
                        <a:pt x="95" y="108"/>
                      </a:lnTo>
                      <a:lnTo>
                        <a:pt x="86" y="96"/>
                      </a:lnTo>
                      <a:lnTo>
                        <a:pt x="74" y="85"/>
                      </a:lnTo>
                      <a:lnTo>
                        <a:pt x="65" y="76"/>
                      </a:lnTo>
                      <a:lnTo>
                        <a:pt x="53" y="68"/>
                      </a:lnTo>
                      <a:lnTo>
                        <a:pt x="42" y="58"/>
                      </a:lnTo>
                      <a:lnTo>
                        <a:pt x="30" y="49"/>
                      </a:lnTo>
                      <a:lnTo>
                        <a:pt x="21" y="39"/>
                      </a:lnTo>
                      <a:lnTo>
                        <a:pt x="9" y="32"/>
                      </a:lnTo>
                      <a:lnTo>
                        <a:pt x="0" y="19"/>
                      </a:lnTo>
                      <a:lnTo>
                        <a:pt x="4" y="7"/>
                      </a:lnTo>
                      <a:lnTo>
                        <a:pt x="15" y="0"/>
                      </a:lnTo>
                      <a:lnTo>
                        <a:pt x="30" y="1"/>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3" name="Freeform 167"/>
                <p:cNvSpPr>
                  <a:spLocks/>
                </p:cNvSpPr>
                <p:nvPr/>
              </p:nvSpPr>
              <p:spPr bwMode="auto">
                <a:xfrm>
                  <a:off x="3125" y="2686"/>
                  <a:ext cx="48" cy="29"/>
                </a:xfrm>
                <a:custGeom>
                  <a:avLst/>
                  <a:gdLst>
                    <a:gd name="T0" fmla="*/ 1 w 95"/>
                    <a:gd name="T1" fmla="*/ 1 h 57"/>
                    <a:gd name="T2" fmla="*/ 1 w 95"/>
                    <a:gd name="T3" fmla="*/ 1 h 57"/>
                    <a:gd name="T4" fmla="*/ 1 w 95"/>
                    <a:gd name="T5" fmla="*/ 0 h 57"/>
                    <a:gd name="T6" fmla="*/ 1 w 95"/>
                    <a:gd name="T7" fmla="*/ 0 h 57"/>
                    <a:gd name="T8" fmla="*/ 1 w 95"/>
                    <a:gd name="T9" fmla="*/ 0 h 57"/>
                    <a:gd name="T10" fmla="*/ 1 w 95"/>
                    <a:gd name="T11" fmla="*/ 1 h 57"/>
                    <a:gd name="T12" fmla="*/ 1 w 95"/>
                    <a:gd name="T13" fmla="*/ 1 h 57"/>
                    <a:gd name="T14" fmla="*/ 1 w 95"/>
                    <a:gd name="T15" fmla="*/ 1 h 57"/>
                    <a:gd name="T16" fmla="*/ 1 w 95"/>
                    <a:gd name="T17" fmla="*/ 1 h 57"/>
                    <a:gd name="T18" fmla="*/ 1 w 95"/>
                    <a:gd name="T19" fmla="*/ 1 h 57"/>
                    <a:gd name="T20" fmla="*/ 1 w 95"/>
                    <a:gd name="T21" fmla="*/ 1 h 57"/>
                    <a:gd name="T22" fmla="*/ 1 w 95"/>
                    <a:gd name="T23" fmla="*/ 1 h 57"/>
                    <a:gd name="T24" fmla="*/ 1 w 95"/>
                    <a:gd name="T25" fmla="*/ 1 h 57"/>
                    <a:gd name="T26" fmla="*/ 1 w 95"/>
                    <a:gd name="T27" fmla="*/ 1 h 57"/>
                    <a:gd name="T28" fmla="*/ 1 w 95"/>
                    <a:gd name="T29" fmla="*/ 1 h 57"/>
                    <a:gd name="T30" fmla="*/ 1 w 95"/>
                    <a:gd name="T31" fmla="*/ 1 h 57"/>
                    <a:gd name="T32" fmla="*/ 1 w 95"/>
                    <a:gd name="T33" fmla="*/ 1 h 57"/>
                    <a:gd name="T34" fmla="*/ 1 w 95"/>
                    <a:gd name="T35" fmla="*/ 1 h 57"/>
                    <a:gd name="T36" fmla="*/ 1 w 95"/>
                    <a:gd name="T37" fmla="*/ 1 h 57"/>
                    <a:gd name="T38" fmla="*/ 1 w 95"/>
                    <a:gd name="T39" fmla="*/ 1 h 57"/>
                    <a:gd name="T40" fmla="*/ 1 w 95"/>
                    <a:gd name="T41" fmla="*/ 1 h 57"/>
                    <a:gd name="T42" fmla="*/ 0 w 95"/>
                    <a:gd name="T43" fmla="*/ 1 h 57"/>
                    <a:gd name="T44" fmla="*/ 1 w 95"/>
                    <a:gd name="T45" fmla="*/ 1 h 57"/>
                    <a:gd name="T46" fmla="*/ 1 w 95"/>
                    <a:gd name="T47" fmla="*/ 1 h 57"/>
                    <a:gd name="T48" fmla="*/ 1 w 95"/>
                    <a:gd name="T49" fmla="*/ 1 h 57"/>
                    <a:gd name="T50" fmla="*/ 1 w 95"/>
                    <a:gd name="T51" fmla="*/ 1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57"/>
                    <a:gd name="T80" fmla="*/ 95 w 95"/>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57">
                      <a:moveTo>
                        <a:pt x="17" y="11"/>
                      </a:moveTo>
                      <a:lnTo>
                        <a:pt x="28" y="4"/>
                      </a:lnTo>
                      <a:lnTo>
                        <a:pt x="41" y="0"/>
                      </a:lnTo>
                      <a:lnTo>
                        <a:pt x="55" y="0"/>
                      </a:lnTo>
                      <a:lnTo>
                        <a:pt x="64" y="0"/>
                      </a:lnTo>
                      <a:lnTo>
                        <a:pt x="72" y="2"/>
                      </a:lnTo>
                      <a:lnTo>
                        <a:pt x="81" y="6"/>
                      </a:lnTo>
                      <a:lnTo>
                        <a:pt x="85" y="11"/>
                      </a:lnTo>
                      <a:lnTo>
                        <a:pt x="91" y="19"/>
                      </a:lnTo>
                      <a:lnTo>
                        <a:pt x="95" y="30"/>
                      </a:lnTo>
                      <a:lnTo>
                        <a:pt x="91" y="44"/>
                      </a:lnTo>
                      <a:lnTo>
                        <a:pt x="85" y="48"/>
                      </a:lnTo>
                      <a:lnTo>
                        <a:pt x="81" y="51"/>
                      </a:lnTo>
                      <a:lnTo>
                        <a:pt x="74" y="55"/>
                      </a:lnTo>
                      <a:lnTo>
                        <a:pt x="66" y="57"/>
                      </a:lnTo>
                      <a:lnTo>
                        <a:pt x="57" y="53"/>
                      </a:lnTo>
                      <a:lnTo>
                        <a:pt x="45" y="51"/>
                      </a:lnTo>
                      <a:lnTo>
                        <a:pt x="30" y="46"/>
                      </a:lnTo>
                      <a:lnTo>
                        <a:pt x="19" y="42"/>
                      </a:lnTo>
                      <a:lnTo>
                        <a:pt x="5" y="34"/>
                      </a:lnTo>
                      <a:lnTo>
                        <a:pt x="2" y="27"/>
                      </a:lnTo>
                      <a:lnTo>
                        <a:pt x="0" y="21"/>
                      </a:lnTo>
                      <a:lnTo>
                        <a:pt x="3" y="19"/>
                      </a:lnTo>
                      <a:lnTo>
                        <a:pt x="7" y="13"/>
                      </a:lnTo>
                      <a:lnTo>
                        <a:pt x="17" y="11"/>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4" name="Freeform 168"/>
                <p:cNvSpPr>
                  <a:spLocks/>
                </p:cNvSpPr>
                <p:nvPr/>
              </p:nvSpPr>
              <p:spPr bwMode="auto">
                <a:xfrm>
                  <a:off x="3749" y="2670"/>
                  <a:ext cx="51" cy="25"/>
                </a:xfrm>
                <a:custGeom>
                  <a:avLst/>
                  <a:gdLst>
                    <a:gd name="T0" fmla="*/ 0 w 103"/>
                    <a:gd name="T1" fmla="*/ 1 h 49"/>
                    <a:gd name="T2" fmla="*/ 0 w 103"/>
                    <a:gd name="T3" fmla="*/ 1 h 49"/>
                    <a:gd name="T4" fmla="*/ 0 w 103"/>
                    <a:gd name="T5" fmla="*/ 1 h 49"/>
                    <a:gd name="T6" fmla="*/ 0 w 103"/>
                    <a:gd name="T7" fmla="*/ 1 h 49"/>
                    <a:gd name="T8" fmla="*/ 0 w 103"/>
                    <a:gd name="T9" fmla="*/ 1 h 49"/>
                    <a:gd name="T10" fmla="*/ 0 w 103"/>
                    <a:gd name="T11" fmla="*/ 0 h 49"/>
                    <a:gd name="T12" fmla="*/ 0 w 103"/>
                    <a:gd name="T13" fmla="*/ 1 h 49"/>
                    <a:gd name="T14" fmla="*/ 0 w 103"/>
                    <a:gd name="T15" fmla="*/ 1 h 49"/>
                    <a:gd name="T16" fmla="*/ 0 w 103"/>
                    <a:gd name="T17" fmla="*/ 1 h 49"/>
                    <a:gd name="T18" fmla="*/ 0 w 103"/>
                    <a:gd name="T19" fmla="*/ 1 h 49"/>
                    <a:gd name="T20" fmla="*/ 0 w 103"/>
                    <a:gd name="T21" fmla="*/ 1 h 49"/>
                    <a:gd name="T22" fmla="*/ 0 w 103"/>
                    <a:gd name="T23" fmla="*/ 1 h 49"/>
                    <a:gd name="T24" fmla="*/ 0 w 103"/>
                    <a:gd name="T25" fmla="*/ 1 h 49"/>
                    <a:gd name="T26" fmla="*/ 0 w 103"/>
                    <a:gd name="T27" fmla="*/ 1 h 49"/>
                    <a:gd name="T28" fmla="*/ 0 w 103"/>
                    <a:gd name="T29" fmla="*/ 1 h 49"/>
                    <a:gd name="T30" fmla="*/ 0 w 103"/>
                    <a:gd name="T31" fmla="*/ 1 h 49"/>
                    <a:gd name="T32" fmla="*/ 0 w 103"/>
                    <a:gd name="T33" fmla="*/ 1 h 49"/>
                    <a:gd name="T34" fmla="*/ 0 w 103"/>
                    <a:gd name="T35" fmla="*/ 1 h 49"/>
                    <a:gd name="T36" fmla="*/ 0 w 103"/>
                    <a:gd name="T37" fmla="*/ 1 h 49"/>
                    <a:gd name="T38" fmla="*/ 0 w 103"/>
                    <a:gd name="T39" fmla="*/ 1 h 49"/>
                    <a:gd name="T40" fmla="*/ 0 w 103"/>
                    <a:gd name="T41" fmla="*/ 1 h 49"/>
                    <a:gd name="T42" fmla="*/ 0 w 103"/>
                    <a:gd name="T43" fmla="*/ 1 h 49"/>
                    <a:gd name="T44" fmla="*/ 0 w 103"/>
                    <a:gd name="T45" fmla="*/ 1 h 49"/>
                    <a:gd name="T46" fmla="*/ 0 w 103"/>
                    <a:gd name="T47" fmla="*/ 1 h 49"/>
                    <a:gd name="T48" fmla="*/ 0 w 103"/>
                    <a:gd name="T49" fmla="*/ 1 h 49"/>
                    <a:gd name="T50" fmla="*/ 0 w 103"/>
                    <a:gd name="T51" fmla="*/ 1 h 49"/>
                    <a:gd name="T52" fmla="*/ 0 w 103"/>
                    <a:gd name="T53" fmla="*/ 1 h 49"/>
                    <a:gd name="T54" fmla="*/ 0 w 103"/>
                    <a:gd name="T55" fmla="*/ 1 h 49"/>
                    <a:gd name="T56" fmla="*/ 0 w 103"/>
                    <a:gd name="T57" fmla="*/ 1 h 49"/>
                    <a:gd name="T58" fmla="*/ 0 w 103"/>
                    <a:gd name="T59" fmla="*/ 1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49"/>
                    <a:gd name="T92" fmla="*/ 103 w 103"/>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49">
                      <a:moveTo>
                        <a:pt x="8" y="26"/>
                      </a:moveTo>
                      <a:lnTo>
                        <a:pt x="2" y="17"/>
                      </a:lnTo>
                      <a:lnTo>
                        <a:pt x="0" y="9"/>
                      </a:lnTo>
                      <a:lnTo>
                        <a:pt x="0" y="4"/>
                      </a:lnTo>
                      <a:lnTo>
                        <a:pt x="6" y="2"/>
                      </a:lnTo>
                      <a:lnTo>
                        <a:pt x="15" y="0"/>
                      </a:lnTo>
                      <a:lnTo>
                        <a:pt x="31" y="2"/>
                      </a:lnTo>
                      <a:lnTo>
                        <a:pt x="38" y="2"/>
                      </a:lnTo>
                      <a:lnTo>
                        <a:pt x="48" y="4"/>
                      </a:lnTo>
                      <a:lnTo>
                        <a:pt x="55" y="4"/>
                      </a:lnTo>
                      <a:lnTo>
                        <a:pt x="65" y="7"/>
                      </a:lnTo>
                      <a:lnTo>
                        <a:pt x="76" y="9"/>
                      </a:lnTo>
                      <a:lnTo>
                        <a:pt x="84" y="13"/>
                      </a:lnTo>
                      <a:lnTo>
                        <a:pt x="91" y="13"/>
                      </a:lnTo>
                      <a:lnTo>
                        <a:pt x="97" y="17"/>
                      </a:lnTo>
                      <a:lnTo>
                        <a:pt x="101" y="24"/>
                      </a:lnTo>
                      <a:lnTo>
                        <a:pt x="103" y="32"/>
                      </a:lnTo>
                      <a:lnTo>
                        <a:pt x="101" y="38"/>
                      </a:lnTo>
                      <a:lnTo>
                        <a:pt x="97" y="43"/>
                      </a:lnTo>
                      <a:lnTo>
                        <a:pt x="91" y="45"/>
                      </a:lnTo>
                      <a:lnTo>
                        <a:pt x="84" y="49"/>
                      </a:lnTo>
                      <a:lnTo>
                        <a:pt x="74" y="49"/>
                      </a:lnTo>
                      <a:lnTo>
                        <a:pt x="61" y="49"/>
                      </a:lnTo>
                      <a:lnTo>
                        <a:pt x="48" y="49"/>
                      </a:lnTo>
                      <a:lnTo>
                        <a:pt x="34" y="49"/>
                      </a:lnTo>
                      <a:lnTo>
                        <a:pt x="21" y="45"/>
                      </a:lnTo>
                      <a:lnTo>
                        <a:pt x="12" y="43"/>
                      </a:lnTo>
                      <a:lnTo>
                        <a:pt x="6" y="36"/>
                      </a:lnTo>
                      <a:lnTo>
                        <a:pt x="8" y="26"/>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5" name="Freeform 169"/>
                <p:cNvSpPr>
                  <a:spLocks/>
                </p:cNvSpPr>
                <p:nvPr/>
              </p:nvSpPr>
              <p:spPr bwMode="auto">
                <a:xfrm>
                  <a:off x="3862" y="2649"/>
                  <a:ext cx="45" cy="51"/>
                </a:xfrm>
                <a:custGeom>
                  <a:avLst/>
                  <a:gdLst>
                    <a:gd name="T0" fmla="*/ 1 w 89"/>
                    <a:gd name="T1" fmla="*/ 0 h 103"/>
                    <a:gd name="T2" fmla="*/ 1 w 89"/>
                    <a:gd name="T3" fmla="*/ 0 h 103"/>
                    <a:gd name="T4" fmla="*/ 1 w 89"/>
                    <a:gd name="T5" fmla="*/ 0 h 103"/>
                    <a:gd name="T6" fmla="*/ 1 w 89"/>
                    <a:gd name="T7" fmla="*/ 0 h 103"/>
                    <a:gd name="T8" fmla="*/ 1 w 89"/>
                    <a:gd name="T9" fmla="*/ 0 h 103"/>
                    <a:gd name="T10" fmla="*/ 1 w 89"/>
                    <a:gd name="T11" fmla="*/ 0 h 103"/>
                    <a:gd name="T12" fmla="*/ 1 w 89"/>
                    <a:gd name="T13" fmla="*/ 0 h 103"/>
                    <a:gd name="T14" fmla="*/ 1 w 89"/>
                    <a:gd name="T15" fmla="*/ 0 h 103"/>
                    <a:gd name="T16" fmla="*/ 1 w 89"/>
                    <a:gd name="T17" fmla="*/ 0 h 103"/>
                    <a:gd name="T18" fmla="*/ 0 w 89"/>
                    <a:gd name="T19" fmla="*/ 0 h 103"/>
                    <a:gd name="T20" fmla="*/ 1 w 89"/>
                    <a:gd name="T21" fmla="*/ 0 h 103"/>
                    <a:gd name="T22" fmla="*/ 1 w 89"/>
                    <a:gd name="T23" fmla="*/ 0 h 103"/>
                    <a:gd name="T24" fmla="*/ 1 w 89"/>
                    <a:gd name="T25" fmla="*/ 0 h 103"/>
                    <a:gd name="T26" fmla="*/ 1 w 89"/>
                    <a:gd name="T27" fmla="*/ 0 h 103"/>
                    <a:gd name="T28" fmla="*/ 1 w 89"/>
                    <a:gd name="T29" fmla="*/ 0 h 103"/>
                    <a:gd name="T30" fmla="*/ 1 w 89"/>
                    <a:gd name="T31" fmla="*/ 0 h 103"/>
                    <a:gd name="T32" fmla="*/ 1 w 89"/>
                    <a:gd name="T33" fmla="*/ 0 h 103"/>
                    <a:gd name="T34" fmla="*/ 1 w 89"/>
                    <a:gd name="T35" fmla="*/ 0 h 103"/>
                    <a:gd name="T36" fmla="*/ 1 w 89"/>
                    <a:gd name="T37" fmla="*/ 0 h 103"/>
                    <a:gd name="T38" fmla="*/ 1 w 89"/>
                    <a:gd name="T39" fmla="*/ 0 h 103"/>
                    <a:gd name="T40" fmla="*/ 1 w 89"/>
                    <a:gd name="T41" fmla="*/ 0 h 103"/>
                    <a:gd name="T42" fmla="*/ 1 w 89"/>
                    <a:gd name="T43" fmla="*/ 0 h 103"/>
                    <a:gd name="T44" fmla="*/ 1 w 89"/>
                    <a:gd name="T45" fmla="*/ 0 h 103"/>
                    <a:gd name="T46" fmla="*/ 1 w 89"/>
                    <a:gd name="T47" fmla="*/ 0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103"/>
                    <a:gd name="T74" fmla="*/ 89 w 89"/>
                    <a:gd name="T75" fmla="*/ 103 h 1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103">
                      <a:moveTo>
                        <a:pt x="83" y="34"/>
                      </a:moveTo>
                      <a:lnTo>
                        <a:pt x="70" y="49"/>
                      </a:lnTo>
                      <a:lnTo>
                        <a:pt x="57" y="65"/>
                      </a:lnTo>
                      <a:lnTo>
                        <a:pt x="49" y="72"/>
                      </a:lnTo>
                      <a:lnTo>
                        <a:pt x="43" y="80"/>
                      </a:lnTo>
                      <a:lnTo>
                        <a:pt x="36" y="87"/>
                      </a:lnTo>
                      <a:lnTo>
                        <a:pt x="32" y="97"/>
                      </a:lnTo>
                      <a:lnTo>
                        <a:pt x="20" y="103"/>
                      </a:lnTo>
                      <a:lnTo>
                        <a:pt x="7" y="103"/>
                      </a:lnTo>
                      <a:lnTo>
                        <a:pt x="0" y="91"/>
                      </a:lnTo>
                      <a:lnTo>
                        <a:pt x="1" y="78"/>
                      </a:lnTo>
                      <a:lnTo>
                        <a:pt x="3" y="72"/>
                      </a:lnTo>
                      <a:lnTo>
                        <a:pt x="11" y="63"/>
                      </a:lnTo>
                      <a:lnTo>
                        <a:pt x="20" y="51"/>
                      </a:lnTo>
                      <a:lnTo>
                        <a:pt x="30" y="40"/>
                      </a:lnTo>
                      <a:lnTo>
                        <a:pt x="39" y="27"/>
                      </a:lnTo>
                      <a:lnTo>
                        <a:pt x="49" y="17"/>
                      </a:lnTo>
                      <a:lnTo>
                        <a:pt x="57" y="9"/>
                      </a:lnTo>
                      <a:lnTo>
                        <a:pt x="60" y="8"/>
                      </a:lnTo>
                      <a:lnTo>
                        <a:pt x="72" y="0"/>
                      </a:lnTo>
                      <a:lnTo>
                        <a:pt x="85" y="8"/>
                      </a:lnTo>
                      <a:lnTo>
                        <a:pt x="89" y="17"/>
                      </a:lnTo>
                      <a:lnTo>
                        <a:pt x="83" y="34"/>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6" name="Freeform 170"/>
                <p:cNvSpPr>
                  <a:spLocks/>
                </p:cNvSpPr>
                <p:nvPr/>
              </p:nvSpPr>
              <p:spPr bwMode="auto">
                <a:xfrm>
                  <a:off x="3316" y="2620"/>
                  <a:ext cx="72" cy="70"/>
                </a:xfrm>
                <a:custGeom>
                  <a:avLst/>
                  <a:gdLst>
                    <a:gd name="T0" fmla="*/ 1 w 143"/>
                    <a:gd name="T1" fmla="*/ 0 h 141"/>
                    <a:gd name="T2" fmla="*/ 1 w 143"/>
                    <a:gd name="T3" fmla="*/ 0 h 141"/>
                    <a:gd name="T4" fmla="*/ 1 w 143"/>
                    <a:gd name="T5" fmla="*/ 0 h 141"/>
                    <a:gd name="T6" fmla="*/ 1 w 143"/>
                    <a:gd name="T7" fmla="*/ 0 h 141"/>
                    <a:gd name="T8" fmla="*/ 1 w 143"/>
                    <a:gd name="T9" fmla="*/ 0 h 141"/>
                    <a:gd name="T10" fmla="*/ 1 w 143"/>
                    <a:gd name="T11" fmla="*/ 0 h 141"/>
                    <a:gd name="T12" fmla="*/ 1 w 143"/>
                    <a:gd name="T13" fmla="*/ 0 h 141"/>
                    <a:gd name="T14" fmla="*/ 1 w 143"/>
                    <a:gd name="T15" fmla="*/ 0 h 141"/>
                    <a:gd name="T16" fmla="*/ 1 w 143"/>
                    <a:gd name="T17" fmla="*/ 0 h 141"/>
                    <a:gd name="T18" fmla="*/ 1 w 143"/>
                    <a:gd name="T19" fmla="*/ 0 h 141"/>
                    <a:gd name="T20" fmla="*/ 1 w 143"/>
                    <a:gd name="T21" fmla="*/ 0 h 141"/>
                    <a:gd name="T22" fmla="*/ 1 w 143"/>
                    <a:gd name="T23" fmla="*/ 0 h 141"/>
                    <a:gd name="T24" fmla="*/ 1 w 143"/>
                    <a:gd name="T25" fmla="*/ 0 h 141"/>
                    <a:gd name="T26" fmla="*/ 1 w 143"/>
                    <a:gd name="T27" fmla="*/ 0 h 141"/>
                    <a:gd name="T28" fmla="*/ 1 w 143"/>
                    <a:gd name="T29" fmla="*/ 0 h 141"/>
                    <a:gd name="T30" fmla="*/ 1 w 143"/>
                    <a:gd name="T31" fmla="*/ 0 h 141"/>
                    <a:gd name="T32" fmla="*/ 1 w 143"/>
                    <a:gd name="T33" fmla="*/ 0 h 141"/>
                    <a:gd name="T34" fmla="*/ 1 w 143"/>
                    <a:gd name="T35" fmla="*/ 0 h 141"/>
                    <a:gd name="T36" fmla="*/ 1 w 143"/>
                    <a:gd name="T37" fmla="*/ 0 h 141"/>
                    <a:gd name="T38" fmla="*/ 1 w 143"/>
                    <a:gd name="T39" fmla="*/ 0 h 141"/>
                    <a:gd name="T40" fmla="*/ 1 w 143"/>
                    <a:gd name="T41" fmla="*/ 0 h 141"/>
                    <a:gd name="T42" fmla="*/ 1 w 143"/>
                    <a:gd name="T43" fmla="*/ 0 h 141"/>
                    <a:gd name="T44" fmla="*/ 0 w 143"/>
                    <a:gd name="T45" fmla="*/ 0 h 141"/>
                    <a:gd name="T46" fmla="*/ 0 w 143"/>
                    <a:gd name="T47" fmla="*/ 0 h 141"/>
                    <a:gd name="T48" fmla="*/ 1 w 143"/>
                    <a:gd name="T49" fmla="*/ 0 h 141"/>
                    <a:gd name="T50" fmla="*/ 1 w 143"/>
                    <a:gd name="T51" fmla="*/ 0 h 141"/>
                    <a:gd name="T52" fmla="*/ 1 w 143"/>
                    <a:gd name="T53" fmla="*/ 0 h 141"/>
                    <a:gd name="T54" fmla="*/ 1 w 143"/>
                    <a:gd name="T55" fmla="*/ 0 h 141"/>
                    <a:gd name="T56" fmla="*/ 1 w 143"/>
                    <a:gd name="T57" fmla="*/ 0 h 141"/>
                    <a:gd name="T58" fmla="*/ 1 w 143"/>
                    <a:gd name="T59" fmla="*/ 0 h 141"/>
                    <a:gd name="T60" fmla="*/ 1 w 143"/>
                    <a:gd name="T61" fmla="*/ 0 h 141"/>
                    <a:gd name="T62" fmla="*/ 1 w 143"/>
                    <a:gd name="T63" fmla="*/ 0 h 141"/>
                    <a:gd name="T64" fmla="*/ 1 w 143"/>
                    <a:gd name="T65" fmla="*/ 0 h 141"/>
                    <a:gd name="T66" fmla="*/ 1 w 143"/>
                    <a:gd name="T67" fmla="*/ 0 h 141"/>
                    <a:gd name="T68" fmla="*/ 1 w 143"/>
                    <a:gd name="T69" fmla="*/ 0 h 141"/>
                    <a:gd name="T70" fmla="*/ 1 w 143"/>
                    <a:gd name="T71" fmla="*/ 0 h 141"/>
                    <a:gd name="T72" fmla="*/ 1 w 143"/>
                    <a:gd name="T73" fmla="*/ 0 h 141"/>
                    <a:gd name="T74" fmla="*/ 1 w 143"/>
                    <a:gd name="T75" fmla="*/ 0 h 141"/>
                    <a:gd name="T76" fmla="*/ 1 w 143"/>
                    <a:gd name="T77" fmla="*/ 0 h 141"/>
                    <a:gd name="T78" fmla="*/ 1 w 143"/>
                    <a:gd name="T79" fmla="*/ 0 h 141"/>
                    <a:gd name="T80" fmla="*/ 1 w 143"/>
                    <a:gd name="T81" fmla="*/ 0 h 141"/>
                    <a:gd name="T82" fmla="*/ 1 w 143"/>
                    <a:gd name="T83" fmla="*/ 0 h 141"/>
                    <a:gd name="T84" fmla="*/ 1 w 143"/>
                    <a:gd name="T85" fmla="*/ 0 h 141"/>
                    <a:gd name="T86" fmla="*/ 1 w 143"/>
                    <a:gd name="T87" fmla="*/ 0 h 1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
                    <a:gd name="T133" fmla="*/ 0 h 141"/>
                    <a:gd name="T134" fmla="*/ 143 w 143"/>
                    <a:gd name="T135" fmla="*/ 141 h 1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 h="141">
                      <a:moveTo>
                        <a:pt x="114" y="78"/>
                      </a:moveTo>
                      <a:lnTo>
                        <a:pt x="124" y="91"/>
                      </a:lnTo>
                      <a:lnTo>
                        <a:pt x="131" y="103"/>
                      </a:lnTo>
                      <a:lnTo>
                        <a:pt x="139" y="112"/>
                      </a:lnTo>
                      <a:lnTo>
                        <a:pt x="143" y="120"/>
                      </a:lnTo>
                      <a:lnTo>
                        <a:pt x="139" y="125"/>
                      </a:lnTo>
                      <a:lnTo>
                        <a:pt x="131" y="131"/>
                      </a:lnTo>
                      <a:lnTo>
                        <a:pt x="124" y="133"/>
                      </a:lnTo>
                      <a:lnTo>
                        <a:pt x="118" y="135"/>
                      </a:lnTo>
                      <a:lnTo>
                        <a:pt x="106" y="139"/>
                      </a:lnTo>
                      <a:lnTo>
                        <a:pt x="95" y="141"/>
                      </a:lnTo>
                      <a:lnTo>
                        <a:pt x="89" y="139"/>
                      </a:lnTo>
                      <a:lnTo>
                        <a:pt x="87" y="133"/>
                      </a:lnTo>
                      <a:lnTo>
                        <a:pt x="78" y="125"/>
                      </a:lnTo>
                      <a:lnTo>
                        <a:pt x="70" y="116"/>
                      </a:lnTo>
                      <a:lnTo>
                        <a:pt x="59" y="103"/>
                      </a:lnTo>
                      <a:lnTo>
                        <a:pt x="49" y="89"/>
                      </a:lnTo>
                      <a:lnTo>
                        <a:pt x="36" y="76"/>
                      </a:lnTo>
                      <a:lnTo>
                        <a:pt x="28" y="65"/>
                      </a:lnTo>
                      <a:lnTo>
                        <a:pt x="17" y="49"/>
                      </a:lnTo>
                      <a:lnTo>
                        <a:pt x="9" y="36"/>
                      </a:lnTo>
                      <a:lnTo>
                        <a:pt x="2" y="23"/>
                      </a:lnTo>
                      <a:lnTo>
                        <a:pt x="0" y="15"/>
                      </a:lnTo>
                      <a:lnTo>
                        <a:pt x="0" y="6"/>
                      </a:lnTo>
                      <a:lnTo>
                        <a:pt x="2" y="2"/>
                      </a:lnTo>
                      <a:lnTo>
                        <a:pt x="9" y="0"/>
                      </a:lnTo>
                      <a:lnTo>
                        <a:pt x="23" y="6"/>
                      </a:lnTo>
                      <a:lnTo>
                        <a:pt x="27" y="6"/>
                      </a:lnTo>
                      <a:lnTo>
                        <a:pt x="34" y="8"/>
                      </a:lnTo>
                      <a:lnTo>
                        <a:pt x="42" y="10"/>
                      </a:lnTo>
                      <a:lnTo>
                        <a:pt x="51" y="13"/>
                      </a:lnTo>
                      <a:lnTo>
                        <a:pt x="61" y="15"/>
                      </a:lnTo>
                      <a:lnTo>
                        <a:pt x="72" y="17"/>
                      </a:lnTo>
                      <a:lnTo>
                        <a:pt x="80" y="21"/>
                      </a:lnTo>
                      <a:lnTo>
                        <a:pt x="91" y="25"/>
                      </a:lnTo>
                      <a:lnTo>
                        <a:pt x="99" y="29"/>
                      </a:lnTo>
                      <a:lnTo>
                        <a:pt x="106" y="32"/>
                      </a:lnTo>
                      <a:lnTo>
                        <a:pt x="112" y="38"/>
                      </a:lnTo>
                      <a:lnTo>
                        <a:pt x="118" y="44"/>
                      </a:lnTo>
                      <a:lnTo>
                        <a:pt x="120" y="51"/>
                      </a:lnTo>
                      <a:lnTo>
                        <a:pt x="122" y="59"/>
                      </a:lnTo>
                      <a:lnTo>
                        <a:pt x="118" y="67"/>
                      </a:lnTo>
                      <a:lnTo>
                        <a:pt x="114" y="7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7" name="Freeform 171"/>
                <p:cNvSpPr>
                  <a:spLocks/>
                </p:cNvSpPr>
                <p:nvPr/>
              </p:nvSpPr>
              <p:spPr bwMode="auto">
                <a:xfrm>
                  <a:off x="3544" y="2621"/>
                  <a:ext cx="75" cy="62"/>
                </a:xfrm>
                <a:custGeom>
                  <a:avLst/>
                  <a:gdLst>
                    <a:gd name="T0" fmla="*/ 0 w 151"/>
                    <a:gd name="T1" fmla="*/ 1 h 123"/>
                    <a:gd name="T2" fmla="*/ 0 w 151"/>
                    <a:gd name="T3" fmla="*/ 1 h 123"/>
                    <a:gd name="T4" fmla="*/ 0 w 151"/>
                    <a:gd name="T5" fmla="*/ 0 h 123"/>
                    <a:gd name="T6" fmla="*/ 0 w 151"/>
                    <a:gd name="T7" fmla="*/ 1 h 123"/>
                    <a:gd name="T8" fmla="*/ 0 w 151"/>
                    <a:gd name="T9" fmla="*/ 1 h 123"/>
                    <a:gd name="T10" fmla="*/ 0 w 151"/>
                    <a:gd name="T11" fmla="*/ 1 h 123"/>
                    <a:gd name="T12" fmla="*/ 0 w 151"/>
                    <a:gd name="T13" fmla="*/ 1 h 123"/>
                    <a:gd name="T14" fmla="*/ 0 w 151"/>
                    <a:gd name="T15" fmla="*/ 1 h 123"/>
                    <a:gd name="T16" fmla="*/ 0 w 151"/>
                    <a:gd name="T17" fmla="*/ 1 h 123"/>
                    <a:gd name="T18" fmla="*/ 0 w 151"/>
                    <a:gd name="T19" fmla="*/ 1 h 123"/>
                    <a:gd name="T20" fmla="*/ 0 w 151"/>
                    <a:gd name="T21" fmla="*/ 1 h 123"/>
                    <a:gd name="T22" fmla="*/ 0 w 151"/>
                    <a:gd name="T23" fmla="*/ 1 h 123"/>
                    <a:gd name="T24" fmla="*/ 0 w 151"/>
                    <a:gd name="T25" fmla="*/ 1 h 123"/>
                    <a:gd name="T26" fmla="*/ 0 w 151"/>
                    <a:gd name="T27" fmla="*/ 1 h 123"/>
                    <a:gd name="T28" fmla="*/ 0 w 151"/>
                    <a:gd name="T29" fmla="*/ 1 h 123"/>
                    <a:gd name="T30" fmla="*/ 0 w 151"/>
                    <a:gd name="T31" fmla="*/ 1 h 123"/>
                    <a:gd name="T32" fmla="*/ 0 w 151"/>
                    <a:gd name="T33" fmla="*/ 1 h 123"/>
                    <a:gd name="T34" fmla="*/ 0 w 151"/>
                    <a:gd name="T35" fmla="*/ 1 h 123"/>
                    <a:gd name="T36" fmla="*/ 0 w 151"/>
                    <a:gd name="T37" fmla="*/ 1 h 123"/>
                    <a:gd name="T38" fmla="*/ 0 w 151"/>
                    <a:gd name="T39" fmla="*/ 1 h 123"/>
                    <a:gd name="T40" fmla="*/ 0 w 151"/>
                    <a:gd name="T41" fmla="*/ 1 h 123"/>
                    <a:gd name="T42" fmla="*/ 0 w 151"/>
                    <a:gd name="T43" fmla="*/ 1 h 123"/>
                    <a:gd name="T44" fmla="*/ 0 w 151"/>
                    <a:gd name="T45" fmla="*/ 1 h 123"/>
                    <a:gd name="T46" fmla="*/ 0 w 151"/>
                    <a:gd name="T47" fmla="*/ 1 h 123"/>
                    <a:gd name="T48" fmla="*/ 0 w 151"/>
                    <a:gd name="T49" fmla="*/ 1 h 123"/>
                    <a:gd name="T50" fmla="*/ 0 w 151"/>
                    <a:gd name="T51" fmla="*/ 1 h 123"/>
                    <a:gd name="T52" fmla="*/ 0 w 151"/>
                    <a:gd name="T53" fmla="*/ 1 h 123"/>
                    <a:gd name="T54" fmla="*/ 0 w 151"/>
                    <a:gd name="T55" fmla="*/ 1 h 123"/>
                    <a:gd name="T56" fmla="*/ 0 w 151"/>
                    <a:gd name="T57" fmla="*/ 1 h 123"/>
                    <a:gd name="T58" fmla="*/ 0 w 151"/>
                    <a:gd name="T59" fmla="*/ 1 h 123"/>
                    <a:gd name="T60" fmla="*/ 0 w 151"/>
                    <a:gd name="T61" fmla="*/ 1 h 123"/>
                    <a:gd name="T62" fmla="*/ 0 w 151"/>
                    <a:gd name="T63" fmla="*/ 1 h 123"/>
                    <a:gd name="T64" fmla="*/ 0 w 151"/>
                    <a:gd name="T65" fmla="*/ 1 h 123"/>
                    <a:gd name="T66" fmla="*/ 0 w 151"/>
                    <a:gd name="T67" fmla="*/ 1 h 123"/>
                    <a:gd name="T68" fmla="*/ 0 w 151"/>
                    <a:gd name="T69" fmla="*/ 1 h 123"/>
                    <a:gd name="T70" fmla="*/ 0 w 151"/>
                    <a:gd name="T71" fmla="*/ 1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1"/>
                    <a:gd name="T109" fmla="*/ 0 h 123"/>
                    <a:gd name="T110" fmla="*/ 151 w 151"/>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1" h="123">
                      <a:moveTo>
                        <a:pt x="120" y="11"/>
                      </a:moveTo>
                      <a:lnTo>
                        <a:pt x="128" y="4"/>
                      </a:lnTo>
                      <a:lnTo>
                        <a:pt x="137" y="0"/>
                      </a:lnTo>
                      <a:lnTo>
                        <a:pt x="143" y="2"/>
                      </a:lnTo>
                      <a:lnTo>
                        <a:pt x="149" y="7"/>
                      </a:lnTo>
                      <a:lnTo>
                        <a:pt x="151" y="13"/>
                      </a:lnTo>
                      <a:lnTo>
                        <a:pt x="151" y="25"/>
                      </a:lnTo>
                      <a:lnTo>
                        <a:pt x="149" y="34"/>
                      </a:lnTo>
                      <a:lnTo>
                        <a:pt x="145" y="47"/>
                      </a:lnTo>
                      <a:lnTo>
                        <a:pt x="137" y="61"/>
                      </a:lnTo>
                      <a:lnTo>
                        <a:pt x="128" y="74"/>
                      </a:lnTo>
                      <a:lnTo>
                        <a:pt x="116" y="85"/>
                      </a:lnTo>
                      <a:lnTo>
                        <a:pt x="103" y="99"/>
                      </a:lnTo>
                      <a:lnTo>
                        <a:pt x="94" y="102"/>
                      </a:lnTo>
                      <a:lnTo>
                        <a:pt x="84" y="106"/>
                      </a:lnTo>
                      <a:lnTo>
                        <a:pt x="75" y="112"/>
                      </a:lnTo>
                      <a:lnTo>
                        <a:pt x="65" y="116"/>
                      </a:lnTo>
                      <a:lnTo>
                        <a:pt x="54" y="118"/>
                      </a:lnTo>
                      <a:lnTo>
                        <a:pt x="42" y="121"/>
                      </a:lnTo>
                      <a:lnTo>
                        <a:pt x="31" y="121"/>
                      </a:lnTo>
                      <a:lnTo>
                        <a:pt x="19" y="123"/>
                      </a:lnTo>
                      <a:lnTo>
                        <a:pt x="2" y="108"/>
                      </a:lnTo>
                      <a:lnTo>
                        <a:pt x="0" y="95"/>
                      </a:lnTo>
                      <a:lnTo>
                        <a:pt x="4" y="83"/>
                      </a:lnTo>
                      <a:lnTo>
                        <a:pt x="10" y="70"/>
                      </a:lnTo>
                      <a:lnTo>
                        <a:pt x="19" y="57"/>
                      </a:lnTo>
                      <a:lnTo>
                        <a:pt x="27" y="45"/>
                      </a:lnTo>
                      <a:lnTo>
                        <a:pt x="38" y="36"/>
                      </a:lnTo>
                      <a:lnTo>
                        <a:pt x="48" y="26"/>
                      </a:lnTo>
                      <a:lnTo>
                        <a:pt x="59" y="25"/>
                      </a:lnTo>
                      <a:lnTo>
                        <a:pt x="63" y="25"/>
                      </a:lnTo>
                      <a:lnTo>
                        <a:pt x="75" y="19"/>
                      </a:lnTo>
                      <a:lnTo>
                        <a:pt x="90" y="13"/>
                      </a:lnTo>
                      <a:lnTo>
                        <a:pt x="103" y="9"/>
                      </a:lnTo>
                      <a:lnTo>
                        <a:pt x="120" y="11"/>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8" name="Freeform 172"/>
                <p:cNvSpPr>
                  <a:spLocks/>
                </p:cNvSpPr>
                <p:nvPr/>
              </p:nvSpPr>
              <p:spPr bwMode="auto">
                <a:xfrm>
                  <a:off x="3294" y="2652"/>
                  <a:ext cx="62" cy="56"/>
                </a:xfrm>
                <a:custGeom>
                  <a:avLst/>
                  <a:gdLst>
                    <a:gd name="T0" fmla="*/ 0 w 126"/>
                    <a:gd name="T1" fmla="*/ 1 h 112"/>
                    <a:gd name="T2" fmla="*/ 0 w 126"/>
                    <a:gd name="T3" fmla="*/ 1 h 112"/>
                    <a:gd name="T4" fmla="*/ 0 w 126"/>
                    <a:gd name="T5" fmla="*/ 1 h 112"/>
                    <a:gd name="T6" fmla="*/ 0 w 126"/>
                    <a:gd name="T7" fmla="*/ 1 h 112"/>
                    <a:gd name="T8" fmla="*/ 0 w 126"/>
                    <a:gd name="T9" fmla="*/ 1 h 112"/>
                    <a:gd name="T10" fmla="*/ 0 w 126"/>
                    <a:gd name="T11" fmla="*/ 1 h 112"/>
                    <a:gd name="T12" fmla="*/ 0 w 126"/>
                    <a:gd name="T13" fmla="*/ 1 h 112"/>
                    <a:gd name="T14" fmla="*/ 0 w 126"/>
                    <a:gd name="T15" fmla="*/ 1 h 112"/>
                    <a:gd name="T16" fmla="*/ 0 w 126"/>
                    <a:gd name="T17" fmla="*/ 1 h 112"/>
                    <a:gd name="T18" fmla="*/ 0 w 126"/>
                    <a:gd name="T19" fmla="*/ 1 h 112"/>
                    <a:gd name="T20" fmla="*/ 0 w 126"/>
                    <a:gd name="T21" fmla="*/ 1 h 112"/>
                    <a:gd name="T22" fmla="*/ 0 w 126"/>
                    <a:gd name="T23" fmla="*/ 1 h 112"/>
                    <a:gd name="T24" fmla="*/ 0 w 126"/>
                    <a:gd name="T25" fmla="*/ 1 h 112"/>
                    <a:gd name="T26" fmla="*/ 0 w 126"/>
                    <a:gd name="T27" fmla="*/ 1 h 112"/>
                    <a:gd name="T28" fmla="*/ 0 w 126"/>
                    <a:gd name="T29" fmla="*/ 1 h 112"/>
                    <a:gd name="T30" fmla="*/ 0 w 126"/>
                    <a:gd name="T31" fmla="*/ 1 h 112"/>
                    <a:gd name="T32" fmla="*/ 0 w 126"/>
                    <a:gd name="T33" fmla="*/ 1 h 112"/>
                    <a:gd name="T34" fmla="*/ 0 w 126"/>
                    <a:gd name="T35" fmla="*/ 1 h 112"/>
                    <a:gd name="T36" fmla="*/ 0 w 126"/>
                    <a:gd name="T37" fmla="*/ 1 h 112"/>
                    <a:gd name="T38" fmla="*/ 0 w 126"/>
                    <a:gd name="T39" fmla="*/ 1 h 112"/>
                    <a:gd name="T40" fmla="*/ 0 w 126"/>
                    <a:gd name="T41" fmla="*/ 1 h 112"/>
                    <a:gd name="T42" fmla="*/ 0 w 126"/>
                    <a:gd name="T43" fmla="*/ 1 h 112"/>
                    <a:gd name="T44" fmla="*/ 0 w 126"/>
                    <a:gd name="T45" fmla="*/ 1 h 112"/>
                    <a:gd name="T46" fmla="*/ 0 w 126"/>
                    <a:gd name="T47" fmla="*/ 1 h 112"/>
                    <a:gd name="T48" fmla="*/ 0 w 126"/>
                    <a:gd name="T49" fmla="*/ 1 h 112"/>
                    <a:gd name="T50" fmla="*/ 0 w 126"/>
                    <a:gd name="T51" fmla="*/ 1 h 112"/>
                    <a:gd name="T52" fmla="*/ 0 w 126"/>
                    <a:gd name="T53" fmla="*/ 1 h 112"/>
                    <a:gd name="T54" fmla="*/ 0 w 126"/>
                    <a:gd name="T55" fmla="*/ 1 h 112"/>
                    <a:gd name="T56" fmla="*/ 0 w 126"/>
                    <a:gd name="T57" fmla="*/ 1 h 112"/>
                    <a:gd name="T58" fmla="*/ 0 w 126"/>
                    <a:gd name="T59" fmla="*/ 0 h 112"/>
                    <a:gd name="T60" fmla="*/ 0 w 126"/>
                    <a:gd name="T61" fmla="*/ 1 h 112"/>
                    <a:gd name="T62" fmla="*/ 0 w 126"/>
                    <a:gd name="T63" fmla="*/ 1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112"/>
                    <a:gd name="T98" fmla="*/ 126 w 126"/>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112">
                      <a:moveTo>
                        <a:pt x="25" y="2"/>
                      </a:moveTo>
                      <a:lnTo>
                        <a:pt x="33" y="3"/>
                      </a:lnTo>
                      <a:lnTo>
                        <a:pt x="46" y="13"/>
                      </a:lnTo>
                      <a:lnTo>
                        <a:pt x="54" y="17"/>
                      </a:lnTo>
                      <a:lnTo>
                        <a:pt x="61" y="22"/>
                      </a:lnTo>
                      <a:lnTo>
                        <a:pt x="69" y="30"/>
                      </a:lnTo>
                      <a:lnTo>
                        <a:pt x="78" y="38"/>
                      </a:lnTo>
                      <a:lnTo>
                        <a:pt x="93" y="49"/>
                      </a:lnTo>
                      <a:lnTo>
                        <a:pt x="107" y="62"/>
                      </a:lnTo>
                      <a:lnTo>
                        <a:pt x="120" y="74"/>
                      </a:lnTo>
                      <a:lnTo>
                        <a:pt x="126" y="85"/>
                      </a:lnTo>
                      <a:lnTo>
                        <a:pt x="126" y="98"/>
                      </a:lnTo>
                      <a:lnTo>
                        <a:pt x="120" y="110"/>
                      </a:lnTo>
                      <a:lnTo>
                        <a:pt x="107" y="112"/>
                      </a:lnTo>
                      <a:lnTo>
                        <a:pt x="97" y="104"/>
                      </a:lnTo>
                      <a:lnTo>
                        <a:pt x="88" y="93"/>
                      </a:lnTo>
                      <a:lnTo>
                        <a:pt x="80" y="83"/>
                      </a:lnTo>
                      <a:lnTo>
                        <a:pt x="69" y="74"/>
                      </a:lnTo>
                      <a:lnTo>
                        <a:pt x="57" y="64"/>
                      </a:lnTo>
                      <a:lnTo>
                        <a:pt x="44" y="55"/>
                      </a:lnTo>
                      <a:lnTo>
                        <a:pt x="33" y="45"/>
                      </a:lnTo>
                      <a:lnTo>
                        <a:pt x="21" y="38"/>
                      </a:lnTo>
                      <a:lnTo>
                        <a:pt x="14" y="36"/>
                      </a:lnTo>
                      <a:lnTo>
                        <a:pt x="4" y="30"/>
                      </a:lnTo>
                      <a:lnTo>
                        <a:pt x="2" y="24"/>
                      </a:lnTo>
                      <a:lnTo>
                        <a:pt x="0" y="17"/>
                      </a:lnTo>
                      <a:lnTo>
                        <a:pt x="2" y="11"/>
                      </a:lnTo>
                      <a:lnTo>
                        <a:pt x="4" y="5"/>
                      </a:lnTo>
                      <a:lnTo>
                        <a:pt x="10" y="2"/>
                      </a:lnTo>
                      <a:lnTo>
                        <a:pt x="15" y="0"/>
                      </a:lnTo>
                      <a:lnTo>
                        <a:pt x="25" y="2"/>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9" name="Freeform 173"/>
                <p:cNvSpPr>
                  <a:spLocks/>
                </p:cNvSpPr>
                <p:nvPr/>
              </p:nvSpPr>
              <p:spPr bwMode="auto">
                <a:xfrm>
                  <a:off x="3396" y="2671"/>
                  <a:ext cx="43" cy="29"/>
                </a:xfrm>
                <a:custGeom>
                  <a:avLst/>
                  <a:gdLst>
                    <a:gd name="T0" fmla="*/ 1 w 85"/>
                    <a:gd name="T1" fmla="*/ 0 h 59"/>
                    <a:gd name="T2" fmla="*/ 1 w 85"/>
                    <a:gd name="T3" fmla="*/ 0 h 59"/>
                    <a:gd name="T4" fmla="*/ 1 w 85"/>
                    <a:gd name="T5" fmla="*/ 0 h 59"/>
                    <a:gd name="T6" fmla="*/ 1 w 85"/>
                    <a:gd name="T7" fmla="*/ 0 h 59"/>
                    <a:gd name="T8" fmla="*/ 1 w 85"/>
                    <a:gd name="T9" fmla="*/ 0 h 59"/>
                    <a:gd name="T10" fmla="*/ 1 w 85"/>
                    <a:gd name="T11" fmla="*/ 0 h 59"/>
                    <a:gd name="T12" fmla="*/ 1 w 85"/>
                    <a:gd name="T13" fmla="*/ 0 h 59"/>
                    <a:gd name="T14" fmla="*/ 1 w 85"/>
                    <a:gd name="T15" fmla="*/ 0 h 59"/>
                    <a:gd name="T16" fmla="*/ 1 w 85"/>
                    <a:gd name="T17" fmla="*/ 0 h 59"/>
                    <a:gd name="T18" fmla="*/ 1 w 85"/>
                    <a:gd name="T19" fmla="*/ 0 h 59"/>
                    <a:gd name="T20" fmla="*/ 1 w 85"/>
                    <a:gd name="T21" fmla="*/ 0 h 59"/>
                    <a:gd name="T22" fmla="*/ 1 w 85"/>
                    <a:gd name="T23" fmla="*/ 0 h 59"/>
                    <a:gd name="T24" fmla="*/ 0 w 85"/>
                    <a:gd name="T25" fmla="*/ 0 h 59"/>
                    <a:gd name="T26" fmla="*/ 0 w 85"/>
                    <a:gd name="T27" fmla="*/ 0 h 59"/>
                    <a:gd name="T28" fmla="*/ 1 w 85"/>
                    <a:gd name="T29" fmla="*/ 0 h 59"/>
                    <a:gd name="T30" fmla="*/ 1 w 85"/>
                    <a:gd name="T31" fmla="*/ 0 h 59"/>
                    <a:gd name="T32" fmla="*/ 1 w 85"/>
                    <a:gd name="T33" fmla="*/ 0 h 59"/>
                    <a:gd name="T34" fmla="*/ 1 w 85"/>
                    <a:gd name="T35" fmla="*/ 0 h 59"/>
                    <a:gd name="T36" fmla="*/ 1 w 85"/>
                    <a:gd name="T37" fmla="*/ 0 h 59"/>
                    <a:gd name="T38" fmla="*/ 1 w 85"/>
                    <a:gd name="T39" fmla="*/ 0 h 59"/>
                    <a:gd name="T40" fmla="*/ 1 w 85"/>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9"/>
                    <a:gd name="T65" fmla="*/ 85 w 85"/>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9">
                      <a:moveTo>
                        <a:pt x="66" y="0"/>
                      </a:moveTo>
                      <a:lnTo>
                        <a:pt x="85" y="19"/>
                      </a:lnTo>
                      <a:lnTo>
                        <a:pt x="81" y="32"/>
                      </a:lnTo>
                      <a:lnTo>
                        <a:pt x="80" y="43"/>
                      </a:lnTo>
                      <a:lnTo>
                        <a:pt x="74" y="51"/>
                      </a:lnTo>
                      <a:lnTo>
                        <a:pt x="66" y="59"/>
                      </a:lnTo>
                      <a:lnTo>
                        <a:pt x="57" y="59"/>
                      </a:lnTo>
                      <a:lnTo>
                        <a:pt x="45" y="59"/>
                      </a:lnTo>
                      <a:lnTo>
                        <a:pt x="34" y="55"/>
                      </a:lnTo>
                      <a:lnTo>
                        <a:pt x="22" y="51"/>
                      </a:lnTo>
                      <a:lnTo>
                        <a:pt x="9" y="51"/>
                      </a:lnTo>
                      <a:lnTo>
                        <a:pt x="2" y="45"/>
                      </a:lnTo>
                      <a:lnTo>
                        <a:pt x="0" y="38"/>
                      </a:lnTo>
                      <a:lnTo>
                        <a:pt x="0" y="30"/>
                      </a:lnTo>
                      <a:lnTo>
                        <a:pt x="5" y="17"/>
                      </a:lnTo>
                      <a:lnTo>
                        <a:pt x="19" y="9"/>
                      </a:lnTo>
                      <a:lnTo>
                        <a:pt x="26" y="5"/>
                      </a:lnTo>
                      <a:lnTo>
                        <a:pt x="36" y="2"/>
                      </a:lnTo>
                      <a:lnTo>
                        <a:pt x="51" y="0"/>
                      </a:lnTo>
                      <a:lnTo>
                        <a:pt x="66" y="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0" name="Freeform 174"/>
                <p:cNvSpPr>
                  <a:spLocks/>
                </p:cNvSpPr>
                <p:nvPr/>
              </p:nvSpPr>
              <p:spPr bwMode="auto">
                <a:xfrm>
                  <a:off x="3489" y="2665"/>
                  <a:ext cx="45" cy="28"/>
                </a:xfrm>
                <a:custGeom>
                  <a:avLst/>
                  <a:gdLst>
                    <a:gd name="T0" fmla="*/ 0 w 91"/>
                    <a:gd name="T1" fmla="*/ 0 h 55"/>
                    <a:gd name="T2" fmla="*/ 0 w 91"/>
                    <a:gd name="T3" fmla="*/ 0 h 55"/>
                    <a:gd name="T4" fmla="*/ 0 w 91"/>
                    <a:gd name="T5" fmla="*/ 1 h 55"/>
                    <a:gd name="T6" fmla="*/ 0 w 91"/>
                    <a:gd name="T7" fmla="*/ 1 h 55"/>
                    <a:gd name="T8" fmla="*/ 0 w 91"/>
                    <a:gd name="T9" fmla="*/ 1 h 55"/>
                    <a:gd name="T10" fmla="*/ 0 w 91"/>
                    <a:gd name="T11" fmla="*/ 1 h 55"/>
                    <a:gd name="T12" fmla="*/ 0 w 91"/>
                    <a:gd name="T13" fmla="*/ 1 h 55"/>
                    <a:gd name="T14" fmla="*/ 0 w 91"/>
                    <a:gd name="T15" fmla="*/ 1 h 55"/>
                    <a:gd name="T16" fmla="*/ 0 w 91"/>
                    <a:gd name="T17" fmla="*/ 1 h 55"/>
                    <a:gd name="T18" fmla="*/ 0 w 91"/>
                    <a:gd name="T19" fmla="*/ 1 h 55"/>
                    <a:gd name="T20" fmla="*/ 0 w 91"/>
                    <a:gd name="T21" fmla="*/ 1 h 55"/>
                    <a:gd name="T22" fmla="*/ 0 w 91"/>
                    <a:gd name="T23" fmla="*/ 1 h 55"/>
                    <a:gd name="T24" fmla="*/ 0 w 91"/>
                    <a:gd name="T25" fmla="*/ 1 h 55"/>
                    <a:gd name="T26" fmla="*/ 0 w 91"/>
                    <a:gd name="T27" fmla="*/ 1 h 55"/>
                    <a:gd name="T28" fmla="*/ 0 w 91"/>
                    <a:gd name="T29" fmla="*/ 1 h 55"/>
                    <a:gd name="T30" fmla="*/ 0 w 91"/>
                    <a:gd name="T31" fmla="*/ 1 h 55"/>
                    <a:gd name="T32" fmla="*/ 0 w 91"/>
                    <a:gd name="T33" fmla="*/ 1 h 55"/>
                    <a:gd name="T34" fmla="*/ 0 w 91"/>
                    <a:gd name="T35" fmla="*/ 1 h 55"/>
                    <a:gd name="T36" fmla="*/ 0 w 91"/>
                    <a:gd name="T37" fmla="*/ 1 h 55"/>
                    <a:gd name="T38" fmla="*/ 0 w 91"/>
                    <a:gd name="T39" fmla="*/ 1 h 55"/>
                    <a:gd name="T40" fmla="*/ 0 w 91"/>
                    <a:gd name="T41" fmla="*/ 1 h 55"/>
                    <a:gd name="T42" fmla="*/ 0 w 91"/>
                    <a:gd name="T43" fmla="*/ 1 h 55"/>
                    <a:gd name="T44" fmla="*/ 0 w 91"/>
                    <a:gd name="T45" fmla="*/ 1 h 55"/>
                    <a:gd name="T46" fmla="*/ 0 w 91"/>
                    <a:gd name="T47" fmla="*/ 0 h 55"/>
                    <a:gd name="T48" fmla="*/ 0 w 91"/>
                    <a:gd name="T49" fmla="*/ 0 h 55"/>
                    <a:gd name="T50" fmla="*/ 0 w 91"/>
                    <a:gd name="T51" fmla="*/ 0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1"/>
                    <a:gd name="T79" fmla="*/ 0 h 55"/>
                    <a:gd name="T80" fmla="*/ 91 w 91"/>
                    <a:gd name="T81" fmla="*/ 55 h 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1" h="55">
                      <a:moveTo>
                        <a:pt x="29" y="0"/>
                      </a:moveTo>
                      <a:lnTo>
                        <a:pt x="36" y="0"/>
                      </a:lnTo>
                      <a:lnTo>
                        <a:pt x="50" y="6"/>
                      </a:lnTo>
                      <a:lnTo>
                        <a:pt x="65" y="12"/>
                      </a:lnTo>
                      <a:lnTo>
                        <a:pt x="78" y="21"/>
                      </a:lnTo>
                      <a:lnTo>
                        <a:pt x="86" y="31"/>
                      </a:lnTo>
                      <a:lnTo>
                        <a:pt x="91" y="40"/>
                      </a:lnTo>
                      <a:lnTo>
                        <a:pt x="89" y="42"/>
                      </a:lnTo>
                      <a:lnTo>
                        <a:pt x="86" y="48"/>
                      </a:lnTo>
                      <a:lnTo>
                        <a:pt x="80" y="50"/>
                      </a:lnTo>
                      <a:lnTo>
                        <a:pt x="74" y="55"/>
                      </a:lnTo>
                      <a:lnTo>
                        <a:pt x="65" y="55"/>
                      </a:lnTo>
                      <a:lnTo>
                        <a:pt x="57" y="55"/>
                      </a:lnTo>
                      <a:lnTo>
                        <a:pt x="50" y="55"/>
                      </a:lnTo>
                      <a:lnTo>
                        <a:pt x="44" y="55"/>
                      </a:lnTo>
                      <a:lnTo>
                        <a:pt x="32" y="55"/>
                      </a:lnTo>
                      <a:lnTo>
                        <a:pt x="23" y="53"/>
                      </a:lnTo>
                      <a:lnTo>
                        <a:pt x="13" y="48"/>
                      </a:lnTo>
                      <a:lnTo>
                        <a:pt x="8" y="44"/>
                      </a:lnTo>
                      <a:lnTo>
                        <a:pt x="4" y="38"/>
                      </a:lnTo>
                      <a:lnTo>
                        <a:pt x="2" y="34"/>
                      </a:lnTo>
                      <a:lnTo>
                        <a:pt x="0" y="19"/>
                      </a:lnTo>
                      <a:lnTo>
                        <a:pt x="6" y="8"/>
                      </a:lnTo>
                      <a:lnTo>
                        <a:pt x="13" y="0"/>
                      </a:lnTo>
                      <a:lnTo>
                        <a:pt x="29" y="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1" name="Freeform 175"/>
                <p:cNvSpPr>
                  <a:spLocks/>
                </p:cNvSpPr>
                <p:nvPr/>
              </p:nvSpPr>
              <p:spPr bwMode="auto">
                <a:xfrm>
                  <a:off x="3600" y="2649"/>
                  <a:ext cx="44" cy="55"/>
                </a:xfrm>
                <a:custGeom>
                  <a:avLst/>
                  <a:gdLst>
                    <a:gd name="T0" fmla="*/ 1 w 87"/>
                    <a:gd name="T1" fmla="*/ 1 h 110"/>
                    <a:gd name="T2" fmla="*/ 1 w 87"/>
                    <a:gd name="T3" fmla="*/ 1 h 110"/>
                    <a:gd name="T4" fmla="*/ 1 w 87"/>
                    <a:gd name="T5" fmla="*/ 1 h 110"/>
                    <a:gd name="T6" fmla="*/ 1 w 87"/>
                    <a:gd name="T7" fmla="*/ 1 h 110"/>
                    <a:gd name="T8" fmla="*/ 1 w 87"/>
                    <a:gd name="T9" fmla="*/ 1 h 110"/>
                    <a:gd name="T10" fmla="*/ 1 w 87"/>
                    <a:gd name="T11" fmla="*/ 1 h 110"/>
                    <a:gd name="T12" fmla="*/ 1 w 87"/>
                    <a:gd name="T13" fmla="*/ 1 h 110"/>
                    <a:gd name="T14" fmla="*/ 1 w 87"/>
                    <a:gd name="T15" fmla="*/ 1 h 110"/>
                    <a:gd name="T16" fmla="*/ 1 w 87"/>
                    <a:gd name="T17" fmla="*/ 1 h 110"/>
                    <a:gd name="T18" fmla="*/ 1 w 87"/>
                    <a:gd name="T19" fmla="*/ 1 h 110"/>
                    <a:gd name="T20" fmla="*/ 1 w 87"/>
                    <a:gd name="T21" fmla="*/ 1 h 110"/>
                    <a:gd name="T22" fmla="*/ 1 w 87"/>
                    <a:gd name="T23" fmla="*/ 1 h 110"/>
                    <a:gd name="T24" fmla="*/ 1 w 87"/>
                    <a:gd name="T25" fmla="*/ 1 h 110"/>
                    <a:gd name="T26" fmla="*/ 0 w 87"/>
                    <a:gd name="T27" fmla="*/ 1 h 110"/>
                    <a:gd name="T28" fmla="*/ 1 w 87"/>
                    <a:gd name="T29" fmla="*/ 1 h 110"/>
                    <a:gd name="T30" fmla="*/ 1 w 87"/>
                    <a:gd name="T31" fmla="*/ 1 h 110"/>
                    <a:gd name="T32" fmla="*/ 1 w 87"/>
                    <a:gd name="T33" fmla="*/ 1 h 110"/>
                    <a:gd name="T34" fmla="*/ 1 w 87"/>
                    <a:gd name="T35" fmla="*/ 1 h 110"/>
                    <a:gd name="T36" fmla="*/ 1 w 87"/>
                    <a:gd name="T37" fmla="*/ 1 h 110"/>
                    <a:gd name="T38" fmla="*/ 1 w 87"/>
                    <a:gd name="T39" fmla="*/ 1 h 110"/>
                    <a:gd name="T40" fmla="*/ 1 w 87"/>
                    <a:gd name="T41" fmla="*/ 1 h 110"/>
                    <a:gd name="T42" fmla="*/ 1 w 87"/>
                    <a:gd name="T43" fmla="*/ 1 h 110"/>
                    <a:gd name="T44" fmla="*/ 1 w 87"/>
                    <a:gd name="T45" fmla="*/ 1 h 110"/>
                    <a:gd name="T46" fmla="*/ 1 w 87"/>
                    <a:gd name="T47" fmla="*/ 0 h 110"/>
                    <a:gd name="T48" fmla="*/ 1 w 87"/>
                    <a:gd name="T49" fmla="*/ 1 h 110"/>
                    <a:gd name="T50" fmla="*/ 1 w 87"/>
                    <a:gd name="T51" fmla="*/ 1 h 110"/>
                    <a:gd name="T52" fmla="*/ 1 w 87"/>
                    <a:gd name="T53" fmla="*/ 1 h 110"/>
                    <a:gd name="T54" fmla="*/ 1 w 87"/>
                    <a:gd name="T55" fmla="*/ 1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7"/>
                    <a:gd name="T85" fmla="*/ 0 h 110"/>
                    <a:gd name="T86" fmla="*/ 87 w 87"/>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7" h="110">
                      <a:moveTo>
                        <a:pt x="85" y="30"/>
                      </a:moveTo>
                      <a:lnTo>
                        <a:pt x="76" y="38"/>
                      </a:lnTo>
                      <a:lnTo>
                        <a:pt x="68" y="47"/>
                      </a:lnTo>
                      <a:lnTo>
                        <a:pt x="60" y="55"/>
                      </a:lnTo>
                      <a:lnTo>
                        <a:pt x="57" y="63"/>
                      </a:lnTo>
                      <a:lnTo>
                        <a:pt x="49" y="70"/>
                      </a:lnTo>
                      <a:lnTo>
                        <a:pt x="45" y="80"/>
                      </a:lnTo>
                      <a:lnTo>
                        <a:pt x="38" y="87"/>
                      </a:lnTo>
                      <a:lnTo>
                        <a:pt x="34" y="101"/>
                      </a:lnTo>
                      <a:lnTo>
                        <a:pt x="28" y="104"/>
                      </a:lnTo>
                      <a:lnTo>
                        <a:pt x="21" y="110"/>
                      </a:lnTo>
                      <a:lnTo>
                        <a:pt x="13" y="110"/>
                      </a:lnTo>
                      <a:lnTo>
                        <a:pt x="9" y="108"/>
                      </a:lnTo>
                      <a:lnTo>
                        <a:pt x="0" y="99"/>
                      </a:lnTo>
                      <a:lnTo>
                        <a:pt x="2" y="85"/>
                      </a:lnTo>
                      <a:lnTo>
                        <a:pt x="7" y="72"/>
                      </a:lnTo>
                      <a:lnTo>
                        <a:pt x="13" y="63"/>
                      </a:lnTo>
                      <a:lnTo>
                        <a:pt x="19" y="53"/>
                      </a:lnTo>
                      <a:lnTo>
                        <a:pt x="24" y="44"/>
                      </a:lnTo>
                      <a:lnTo>
                        <a:pt x="30" y="36"/>
                      </a:lnTo>
                      <a:lnTo>
                        <a:pt x="38" y="27"/>
                      </a:lnTo>
                      <a:lnTo>
                        <a:pt x="47" y="17"/>
                      </a:lnTo>
                      <a:lnTo>
                        <a:pt x="57" y="8"/>
                      </a:lnTo>
                      <a:lnTo>
                        <a:pt x="68" y="0"/>
                      </a:lnTo>
                      <a:lnTo>
                        <a:pt x="81" y="4"/>
                      </a:lnTo>
                      <a:lnTo>
                        <a:pt x="87" y="15"/>
                      </a:lnTo>
                      <a:lnTo>
                        <a:pt x="85" y="3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2" name="Freeform 176"/>
                <p:cNvSpPr>
                  <a:spLocks/>
                </p:cNvSpPr>
                <p:nvPr/>
              </p:nvSpPr>
              <p:spPr bwMode="auto">
                <a:xfrm>
                  <a:off x="3350" y="2985"/>
                  <a:ext cx="606" cy="230"/>
                </a:xfrm>
                <a:custGeom>
                  <a:avLst/>
                  <a:gdLst>
                    <a:gd name="T0" fmla="*/ 0 w 1214"/>
                    <a:gd name="T1" fmla="*/ 1 h 460"/>
                    <a:gd name="T2" fmla="*/ 0 w 1214"/>
                    <a:gd name="T3" fmla="*/ 1 h 460"/>
                    <a:gd name="T4" fmla="*/ 0 w 1214"/>
                    <a:gd name="T5" fmla="*/ 1 h 460"/>
                    <a:gd name="T6" fmla="*/ 0 w 1214"/>
                    <a:gd name="T7" fmla="*/ 1 h 460"/>
                    <a:gd name="T8" fmla="*/ 0 w 1214"/>
                    <a:gd name="T9" fmla="*/ 1 h 460"/>
                    <a:gd name="T10" fmla="*/ 0 w 1214"/>
                    <a:gd name="T11" fmla="*/ 1 h 460"/>
                    <a:gd name="T12" fmla="*/ 0 w 1214"/>
                    <a:gd name="T13" fmla="*/ 1 h 460"/>
                    <a:gd name="T14" fmla="*/ 0 w 1214"/>
                    <a:gd name="T15" fmla="*/ 1 h 460"/>
                    <a:gd name="T16" fmla="*/ 0 w 1214"/>
                    <a:gd name="T17" fmla="*/ 1 h 460"/>
                    <a:gd name="T18" fmla="*/ 0 w 1214"/>
                    <a:gd name="T19" fmla="*/ 1 h 460"/>
                    <a:gd name="T20" fmla="*/ 0 w 1214"/>
                    <a:gd name="T21" fmla="*/ 1 h 460"/>
                    <a:gd name="T22" fmla="*/ 0 w 1214"/>
                    <a:gd name="T23" fmla="*/ 1 h 460"/>
                    <a:gd name="T24" fmla="*/ 0 w 1214"/>
                    <a:gd name="T25" fmla="*/ 1 h 460"/>
                    <a:gd name="T26" fmla="*/ 0 w 1214"/>
                    <a:gd name="T27" fmla="*/ 1 h 460"/>
                    <a:gd name="T28" fmla="*/ 0 w 1214"/>
                    <a:gd name="T29" fmla="*/ 1 h 460"/>
                    <a:gd name="T30" fmla="*/ 0 w 1214"/>
                    <a:gd name="T31" fmla="*/ 1 h 460"/>
                    <a:gd name="T32" fmla="*/ 0 w 1214"/>
                    <a:gd name="T33" fmla="*/ 1 h 460"/>
                    <a:gd name="T34" fmla="*/ 0 w 1214"/>
                    <a:gd name="T35" fmla="*/ 1 h 460"/>
                    <a:gd name="T36" fmla="*/ 0 w 1214"/>
                    <a:gd name="T37" fmla="*/ 1 h 460"/>
                    <a:gd name="T38" fmla="*/ 0 w 1214"/>
                    <a:gd name="T39" fmla="*/ 1 h 460"/>
                    <a:gd name="T40" fmla="*/ 0 w 1214"/>
                    <a:gd name="T41" fmla="*/ 1 h 460"/>
                    <a:gd name="T42" fmla="*/ 0 w 1214"/>
                    <a:gd name="T43" fmla="*/ 1 h 460"/>
                    <a:gd name="T44" fmla="*/ 0 w 1214"/>
                    <a:gd name="T45" fmla="*/ 1 h 460"/>
                    <a:gd name="T46" fmla="*/ 0 w 1214"/>
                    <a:gd name="T47" fmla="*/ 1 h 460"/>
                    <a:gd name="T48" fmla="*/ 0 w 1214"/>
                    <a:gd name="T49" fmla="*/ 1 h 460"/>
                    <a:gd name="T50" fmla="*/ 0 w 1214"/>
                    <a:gd name="T51" fmla="*/ 1 h 460"/>
                    <a:gd name="T52" fmla="*/ 0 w 1214"/>
                    <a:gd name="T53" fmla="*/ 1 h 460"/>
                    <a:gd name="T54" fmla="*/ 0 w 1214"/>
                    <a:gd name="T55" fmla="*/ 1 h 460"/>
                    <a:gd name="T56" fmla="*/ 0 w 1214"/>
                    <a:gd name="T57" fmla="*/ 1 h 460"/>
                    <a:gd name="T58" fmla="*/ 0 w 1214"/>
                    <a:gd name="T59" fmla="*/ 1 h 460"/>
                    <a:gd name="T60" fmla="*/ 0 w 1214"/>
                    <a:gd name="T61" fmla="*/ 1 h 460"/>
                    <a:gd name="T62" fmla="*/ 0 w 1214"/>
                    <a:gd name="T63" fmla="*/ 1 h 460"/>
                    <a:gd name="T64" fmla="*/ 0 w 1214"/>
                    <a:gd name="T65" fmla="*/ 1 h 460"/>
                    <a:gd name="T66" fmla="*/ 0 w 1214"/>
                    <a:gd name="T67" fmla="*/ 1 h 460"/>
                    <a:gd name="T68" fmla="*/ 0 w 1214"/>
                    <a:gd name="T69" fmla="*/ 1 h 460"/>
                    <a:gd name="T70" fmla="*/ 0 w 1214"/>
                    <a:gd name="T71" fmla="*/ 1 h 460"/>
                    <a:gd name="T72" fmla="*/ 0 w 1214"/>
                    <a:gd name="T73" fmla="*/ 1 h 460"/>
                    <a:gd name="T74" fmla="*/ 0 w 1214"/>
                    <a:gd name="T75" fmla="*/ 1 h 460"/>
                    <a:gd name="T76" fmla="*/ 0 w 1214"/>
                    <a:gd name="T77" fmla="*/ 1 h 460"/>
                    <a:gd name="T78" fmla="*/ 0 w 1214"/>
                    <a:gd name="T79" fmla="*/ 1 h 460"/>
                    <a:gd name="T80" fmla="*/ 0 w 1214"/>
                    <a:gd name="T81" fmla="*/ 1 h 460"/>
                    <a:gd name="T82" fmla="*/ 0 w 1214"/>
                    <a:gd name="T83" fmla="*/ 1 h 460"/>
                    <a:gd name="T84" fmla="*/ 0 w 1214"/>
                    <a:gd name="T85" fmla="*/ 0 h 460"/>
                    <a:gd name="T86" fmla="*/ 0 w 1214"/>
                    <a:gd name="T87" fmla="*/ 1 h 460"/>
                    <a:gd name="T88" fmla="*/ 0 w 1214"/>
                    <a:gd name="T89" fmla="*/ 1 h 460"/>
                    <a:gd name="T90" fmla="*/ 0 w 1214"/>
                    <a:gd name="T91" fmla="*/ 1 h 460"/>
                    <a:gd name="T92" fmla="*/ 0 w 1214"/>
                    <a:gd name="T93" fmla="*/ 1 h 460"/>
                    <a:gd name="T94" fmla="*/ 0 w 1214"/>
                    <a:gd name="T95" fmla="*/ 1 h 460"/>
                    <a:gd name="T96" fmla="*/ 0 w 1214"/>
                    <a:gd name="T97" fmla="*/ 1 h 460"/>
                    <a:gd name="T98" fmla="*/ 0 w 1214"/>
                    <a:gd name="T99" fmla="*/ 1 h 460"/>
                    <a:gd name="T100" fmla="*/ 0 w 1214"/>
                    <a:gd name="T101" fmla="*/ 1 h 460"/>
                    <a:gd name="T102" fmla="*/ 0 w 1214"/>
                    <a:gd name="T103" fmla="*/ 1 h 460"/>
                    <a:gd name="T104" fmla="*/ 0 w 1214"/>
                    <a:gd name="T105" fmla="*/ 1 h 460"/>
                    <a:gd name="T106" fmla="*/ 0 w 1214"/>
                    <a:gd name="T107" fmla="*/ 1 h 460"/>
                    <a:gd name="T108" fmla="*/ 0 w 1214"/>
                    <a:gd name="T109" fmla="*/ 1 h 460"/>
                    <a:gd name="T110" fmla="*/ 0 w 1214"/>
                    <a:gd name="T111" fmla="*/ 1 h 460"/>
                    <a:gd name="T112" fmla="*/ 0 w 1214"/>
                    <a:gd name="T113" fmla="*/ 1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4"/>
                    <a:gd name="T172" fmla="*/ 0 h 460"/>
                    <a:gd name="T173" fmla="*/ 1214 w 1214"/>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4" h="460">
                      <a:moveTo>
                        <a:pt x="451" y="460"/>
                      </a:moveTo>
                      <a:lnTo>
                        <a:pt x="436" y="460"/>
                      </a:lnTo>
                      <a:lnTo>
                        <a:pt x="421" y="460"/>
                      </a:lnTo>
                      <a:lnTo>
                        <a:pt x="407" y="460"/>
                      </a:lnTo>
                      <a:lnTo>
                        <a:pt x="392" y="460"/>
                      </a:lnTo>
                      <a:lnTo>
                        <a:pt x="379" y="460"/>
                      </a:lnTo>
                      <a:lnTo>
                        <a:pt x="364" y="460"/>
                      </a:lnTo>
                      <a:lnTo>
                        <a:pt x="348" y="460"/>
                      </a:lnTo>
                      <a:lnTo>
                        <a:pt x="335" y="460"/>
                      </a:lnTo>
                      <a:lnTo>
                        <a:pt x="320" y="458"/>
                      </a:lnTo>
                      <a:lnTo>
                        <a:pt x="307" y="458"/>
                      </a:lnTo>
                      <a:lnTo>
                        <a:pt x="291" y="458"/>
                      </a:lnTo>
                      <a:lnTo>
                        <a:pt x="278" y="458"/>
                      </a:lnTo>
                      <a:lnTo>
                        <a:pt x="263" y="458"/>
                      </a:lnTo>
                      <a:lnTo>
                        <a:pt x="250" y="458"/>
                      </a:lnTo>
                      <a:lnTo>
                        <a:pt x="236" y="458"/>
                      </a:lnTo>
                      <a:lnTo>
                        <a:pt x="223" y="458"/>
                      </a:lnTo>
                      <a:lnTo>
                        <a:pt x="208" y="456"/>
                      </a:lnTo>
                      <a:lnTo>
                        <a:pt x="194" y="456"/>
                      </a:lnTo>
                      <a:lnTo>
                        <a:pt x="179" y="456"/>
                      </a:lnTo>
                      <a:lnTo>
                        <a:pt x="166" y="456"/>
                      </a:lnTo>
                      <a:lnTo>
                        <a:pt x="151" y="456"/>
                      </a:lnTo>
                      <a:lnTo>
                        <a:pt x="137" y="456"/>
                      </a:lnTo>
                      <a:lnTo>
                        <a:pt x="124" y="456"/>
                      </a:lnTo>
                      <a:lnTo>
                        <a:pt x="109" y="456"/>
                      </a:lnTo>
                      <a:lnTo>
                        <a:pt x="94" y="456"/>
                      </a:lnTo>
                      <a:lnTo>
                        <a:pt x="80" y="456"/>
                      </a:lnTo>
                      <a:lnTo>
                        <a:pt x="67" y="456"/>
                      </a:lnTo>
                      <a:lnTo>
                        <a:pt x="54" y="456"/>
                      </a:lnTo>
                      <a:lnTo>
                        <a:pt x="40" y="456"/>
                      </a:lnTo>
                      <a:lnTo>
                        <a:pt x="27" y="456"/>
                      </a:lnTo>
                      <a:lnTo>
                        <a:pt x="14" y="456"/>
                      </a:lnTo>
                      <a:lnTo>
                        <a:pt x="0" y="458"/>
                      </a:lnTo>
                      <a:lnTo>
                        <a:pt x="2" y="431"/>
                      </a:lnTo>
                      <a:lnTo>
                        <a:pt x="14" y="431"/>
                      </a:lnTo>
                      <a:lnTo>
                        <a:pt x="25" y="431"/>
                      </a:lnTo>
                      <a:lnTo>
                        <a:pt x="38" y="431"/>
                      </a:lnTo>
                      <a:lnTo>
                        <a:pt x="52" y="431"/>
                      </a:lnTo>
                      <a:lnTo>
                        <a:pt x="65" y="431"/>
                      </a:lnTo>
                      <a:lnTo>
                        <a:pt x="80" y="431"/>
                      </a:lnTo>
                      <a:lnTo>
                        <a:pt x="96" y="431"/>
                      </a:lnTo>
                      <a:lnTo>
                        <a:pt x="113" y="433"/>
                      </a:lnTo>
                      <a:lnTo>
                        <a:pt x="126" y="433"/>
                      </a:lnTo>
                      <a:lnTo>
                        <a:pt x="141" y="433"/>
                      </a:lnTo>
                      <a:lnTo>
                        <a:pt x="156" y="433"/>
                      </a:lnTo>
                      <a:lnTo>
                        <a:pt x="172" y="435"/>
                      </a:lnTo>
                      <a:lnTo>
                        <a:pt x="185" y="435"/>
                      </a:lnTo>
                      <a:lnTo>
                        <a:pt x="200" y="435"/>
                      </a:lnTo>
                      <a:lnTo>
                        <a:pt x="213" y="435"/>
                      </a:lnTo>
                      <a:lnTo>
                        <a:pt x="227" y="437"/>
                      </a:lnTo>
                      <a:lnTo>
                        <a:pt x="236" y="437"/>
                      </a:lnTo>
                      <a:lnTo>
                        <a:pt x="248" y="437"/>
                      </a:lnTo>
                      <a:lnTo>
                        <a:pt x="257" y="437"/>
                      </a:lnTo>
                      <a:lnTo>
                        <a:pt x="269" y="437"/>
                      </a:lnTo>
                      <a:lnTo>
                        <a:pt x="276" y="437"/>
                      </a:lnTo>
                      <a:lnTo>
                        <a:pt x="290" y="437"/>
                      </a:lnTo>
                      <a:lnTo>
                        <a:pt x="297" y="437"/>
                      </a:lnTo>
                      <a:lnTo>
                        <a:pt x="310" y="437"/>
                      </a:lnTo>
                      <a:lnTo>
                        <a:pt x="320" y="437"/>
                      </a:lnTo>
                      <a:lnTo>
                        <a:pt x="329" y="437"/>
                      </a:lnTo>
                      <a:lnTo>
                        <a:pt x="341" y="437"/>
                      </a:lnTo>
                      <a:lnTo>
                        <a:pt x="352" y="437"/>
                      </a:lnTo>
                      <a:lnTo>
                        <a:pt x="362" y="437"/>
                      </a:lnTo>
                      <a:lnTo>
                        <a:pt x="371" y="437"/>
                      </a:lnTo>
                      <a:lnTo>
                        <a:pt x="383" y="437"/>
                      </a:lnTo>
                      <a:lnTo>
                        <a:pt x="394" y="437"/>
                      </a:lnTo>
                      <a:lnTo>
                        <a:pt x="404" y="435"/>
                      </a:lnTo>
                      <a:lnTo>
                        <a:pt x="415" y="435"/>
                      </a:lnTo>
                      <a:lnTo>
                        <a:pt x="425" y="435"/>
                      </a:lnTo>
                      <a:lnTo>
                        <a:pt x="436" y="435"/>
                      </a:lnTo>
                      <a:lnTo>
                        <a:pt x="444" y="435"/>
                      </a:lnTo>
                      <a:lnTo>
                        <a:pt x="455" y="435"/>
                      </a:lnTo>
                      <a:lnTo>
                        <a:pt x="464" y="435"/>
                      </a:lnTo>
                      <a:lnTo>
                        <a:pt x="478" y="435"/>
                      </a:lnTo>
                      <a:lnTo>
                        <a:pt x="487" y="435"/>
                      </a:lnTo>
                      <a:lnTo>
                        <a:pt x="497" y="435"/>
                      </a:lnTo>
                      <a:lnTo>
                        <a:pt x="508" y="435"/>
                      </a:lnTo>
                      <a:lnTo>
                        <a:pt x="518" y="435"/>
                      </a:lnTo>
                      <a:lnTo>
                        <a:pt x="527" y="435"/>
                      </a:lnTo>
                      <a:lnTo>
                        <a:pt x="539" y="435"/>
                      </a:lnTo>
                      <a:lnTo>
                        <a:pt x="548" y="435"/>
                      </a:lnTo>
                      <a:lnTo>
                        <a:pt x="560" y="435"/>
                      </a:lnTo>
                      <a:lnTo>
                        <a:pt x="565" y="380"/>
                      </a:lnTo>
                      <a:lnTo>
                        <a:pt x="569" y="376"/>
                      </a:lnTo>
                      <a:lnTo>
                        <a:pt x="575" y="380"/>
                      </a:lnTo>
                      <a:lnTo>
                        <a:pt x="588" y="431"/>
                      </a:lnTo>
                      <a:lnTo>
                        <a:pt x="813" y="435"/>
                      </a:lnTo>
                      <a:lnTo>
                        <a:pt x="1054" y="431"/>
                      </a:lnTo>
                      <a:lnTo>
                        <a:pt x="1064" y="368"/>
                      </a:lnTo>
                      <a:lnTo>
                        <a:pt x="1069" y="368"/>
                      </a:lnTo>
                      <a:lnTo>
                        <a:pt x="1079" y="431"/>
                      </a:lnTo>
                      <a:lnTo>
                        <a:pt x="1147" y="431"/>
                      </a:lnTo>
                      <a:lnTo>
                        <a:pt x="1142" y="279"/>
                      </a:lnTo>
                      <a:lnTo>
                        <a:pt x="972" y="270"/>
                      </a:lnTo>
                      <a:lnTo>
                        <a:pt x="967" y="338"/>
                      </a:lnTo>
                      <a:lnTo>
                        <a:pt x="1128" y="344"/>
                      </a:lnTo>
                      <a:lnTo>
                        <a:pt x="1130" y="346"/>
                      </a:lnTo>
                      <a:lnTo>
                        <a:pt x="1132" y="349"/>
                      </a:lnTo>
                      <a:lnTo>
                        <a:pt x="1117" y="351"/>
                      </a:lnTo>
                      <a:lnTo>
                        <a:pt x="1102" y="351"/>
                      </a:lnTo>
                      <a:lnTo>
                        <a:pt x="1086" y="353"/>
                      </a:lnTo>
                      <a:lnTo>
                        <a:pt x="1073" y="355"/>
                      </a:lnTo>
                      <a:lnTo>
                        <a:pt x="1058" y="355"/>
                      </a:lnTo>
                      <a:lnTo>
                        <a:pt x="1043" y="355"/>
                      </a:lnTo>
                      <a:lnTo>
                        <a:pt x="1027" y="355"/>
                      </a:lnTo>
                      <a:lnTo>
                        <a:pt x="1014" y="357"/>
                      </a:lnTo>
                      <a:lnTo>
                        <a:pt x="999" y="355"/>
                      </a:lnTo>
                      <a:lnTo>
                        <a:pt x="984" y="355"/>
                      </a:lnTo>
                      <a:lnTo>
                        <a:pt x="968" y="355"/>
                      </a:lnTo>
                      <a:lnTo>
                        <a:pt x="955" y="355"/>
                      </a:lnTo>
                      <a:lnTo>
                        <a:pt x="940" y="355"/>
                      </a:lnTo>
                      <a:lnTo>
                        <a:pt x="925" y="357"/>
                      </a:lnTo>
                      <a:lnTo>
                        <a:pt x="909" y="357"/>
                      </a:lnTo>
                      <a:lnTo>
                        <a:pt x="896" y="359"/>
                      </a:lnTo>
                      <a:lnTo>
                        <a:pt x="896" y="424"/>
                      </a:lnTo>
                      <a:lnTo>
                        <a:pt x="890" y="425"/>
                      </a:lnTo>
                      <a:lnTo>
                        <a:pt x="889" y="424"/>
                      </a:lnTo>
                      <a:lnTo>
                        <a:pt x="870" y="361"/>
                      </a:lnTo>
                      <a:lnTo>
                        <a:pt x="858" y="359"/>
                      </a:lnTo>
                      <a:lnTo>
                        <a:pt x="847" y="359"/>
                      </a:lnTo>
                      <a:lnTo>
                        <a:pt x="835" y="359"/>
                      </a:lnTo>
                      <a:lnTo>
                        <a:pt x="826" y="359"/>
                      </a:lnTo>
                      <a:lnTo>
                        <a:pt x="814" y="359"/>
                      </a:lnTo>
                      <a:lnTo>
                        <a:pt x="803" y="359"/>
                      </a:lnTo>
                      <a:lnTo>
                        <a:pt x="792" y="359"/>
                      </a:lnTo>
                      <a:lnTo>
                        <a:pt x="782" y="359"/>
                      </a:lnTo>
                      <a:lnTo>
                        <a:pt x="771" y="359"/>
                      </a:lnTo>
                      <a:lnTo>
                        <a:pt x="759" y="359"/>
                      </a:lnTo>
                      <a:lnTo>
                        <a:pt x="748" y="359"/>
                      </a:lnTo>
                      <a:lnTo>
                        <a:pt x="738" y="361"/>
                      </a:lnTo>
                      <a:lnTo>
                        <a:pt x="727" y="361"/>
                      </a:lnTo>
                      <a:lnTo>
                        <a:pt x="717" y="363"/>
                      </a:lnTo>
                      <a:lnTo>
                        <a:pt x="706" y="363"/>
                      </a:lnTo>
                      <a:lnTo>
                        <a:pt x="696" y="365"/>
                      </a:lnTo>
                      <a:lnTo>
                        <a:pt x="683" y="365"/>
                      </a:lnTo>
                      <a:lnTo>
                        <a:pt x="674" y="365"/>
                      </a:lnTo>
                      <a:lnTo>
                        <a:pt x="662" y="365"/>
                      </a:lnTo>
                      <a:lnTo>
                        <a:pt x="653" y="365"/>
                      </a:lnTo>
                      <a:lnTo>
                        <a:pt x="639" y="365"/>
                      </a:lnTo>
                      <a:lnTo>
                        <a:pt x="630" y="365"/>
                      </a:lnTo>
                      <a:lnTo>
                        <a:pt x="619" y="365"/>
                      </a:lnTo>
                      <a:lnTo>
                        <a:pt x="609" y="365"/>
                      </a:lnTo>
                      <a:lnTo>
                        <a:pt x="596" y="365"/>
                      </a:lnTo>
                      <a:lnTo>
                        <a:pt x="586" y="365"/>
                      </a:lnTo>
                      <a:lnTo>
                        <a:pt x="575" y="365"/>
                      </a:lnTo>
                      <a:lnTo>
                        <a:pt x="565" y="366"/>
                      </a:lnTo>
                      <a:lnTo>
                        <a:pt x="552" y="366"/>
                      </a:lnTo>
                      <a:lnTo>
                        <a:pt x="544" y="366"/>
                      </a:lnTo>
                      <a:lnTo>
                        <a:pt x="531" y="366"/>
                      </a:lnTo>
                      <a:lnTo>
                        <a:pt x="523" y="368"/>
                      </a:lnTo>
                      <a:lnTo>
                        <a:pt x="522" y="365"/>
                      </a:lnTo>
                      <a:lnTo>
                        <a:pt x="522" y="361"/>
                      </a:lnTo>
                      <a:lnTo>
                        <a:pt x="535" y="357"/>
                      </a:lnTo>
                      <a:lnTo>
                        <a:pt x="548" y="355"/>
                      </a:lnTo>
                      <a:lnTo>
                        <a:pt x="563" y="351"/>
                      </a:lnTo>
                      <a:lnTo>
                        <a:pt x="579" y="351"/>
                      </a:lnTo>
                      <a:lnTo>
                        <a:pt x="592" y="349"/>
                      </a:lnTo>
                      <a:lnTo>
                        <a:pt x="607" y="347"/>
                      </a:lnTo>
                      <a:lnTo>
                        <a:pt x="622" y="347"/>
                      </a:lnTo>
                      <a:lnTo>
                        <a:pt x="638" y="347"/>
                      </a:lnTo>
                      <a:lnTo>
                        <a:pt x="651" y="346"/>
                      </a:lnTo>
                      <a:lnTo>
                        <a:pt x="668" y="346"/>
                      </a:lnTo>
                      <a:lnTo>
                        <a:pt x="681" y="346"/>
                      </a:lnTo>
                      <a:lnTo>
                        <a:pt x="698" y="346"/>
                      </a:lnTo>
                      <a:lnTo>
                        <a:pt x="714" y="344"/>
                      </a:lnTo>
                      <a:lnTo>
                        <a:pt x="727" y="344"/>
                      </a:lnTo>
                      <a:lnTo>
                        <a:pt x="742" y="344"/>
                      </a:lnTo>
                      <a:lnTo>
                        <a:pt x="759" y="344"/>
                      </a:lnTo>
                      <a:lnTo>
                        <a:pt x="763" y="340"/>
                      </a:lnTo>
                      <a:lnTo>
                        <a:pt x="767" y="332"/>
                      </a:lnTo>
                      <a:lnTo>
                        <a:pt x="767" y="321"/>
                      </a:lnTo>
                      <a:lnTo>
                        <a:pt x="767" y="308"/>
                      </a:lnTo>
                      <a:lnTo>
                        <a:pt x="763" y="294"/>
                      </a:lnTo>
                      <a:lnTo>
                        <a:pt x="763" y="285"/>
                      </a:lnTo>
                      <a:lnTo>
                        <a:pt x="763" y="275"/>
                      </a:lnTo>
                      <a:lnTo>
                        <a:pt x="767" y="271"/>
                      </a:lnTo>
                      <a:lnTo>
                        <a:pt x="767" y="275"/>
                      </a:lnTo>
                      <a:lnTo>
                        <a:pt x="771" y="283"/>
                      </a:lnTo>
                      <a:lnTo>
                        <a:pt x="771" y="292"/>
                      </a:lnTo>
                      <a:lnTo>
                        <a:pt x="774" y="304"/>
                      </a:lnTo>
                      <a:lnTo>
                        <a:pt x="776" y="315"/>
                      </a:lnTo>
                      <a:lnTo>
                        <a:pt x="778" y="325"/>
                      </a:lnTo>
                      <a:lnTo>
                        <a:pt x="782" y="334"/>
                      </a:lnTo>
                      <a:lnTo>
                        <a:pt x="786" y="340"/>
                      </a:lnTo>
                      <a:lnTo>
                        <a:pt x="959" y="340"/>
                      </a:lnTo>
                      <a:lnTo>
                        <a:pt x="942" y="266"/>
                      </a:lnTo>
                      <a:lnTo>
                        <a:pt x="936" y="266"/>
                      </a:lnTo>
                      <a:lnTo>
                        <a:pt x="930" y="266"/>
                      </a:lnTo>
                      <a:lnTo>
                        <a:pt x="921" y="266"/>
                      </a:lnTo>
                      <a:lnTo>
                        <a:pt x="913" y="266"/>
                      </a:lnTo>
                      <a:lnTo>
                        <a:pt x="902" y="266"/>
                      </a:lnTo>
                      <a:lnTo>
                        <a:pt x="890" y="266"/>
                      </a:lnTo>
                      <a:lnTo>
                        <a:pt x="879" y="266"/>
                      </a:lnTo>
                      <a:lnTo>
                        <a:pt x="866" y="266"/>
                      </a:lnTo>
                      <a:lnTo>
                        <a:pt x="851" y="266"/>
                      </a:lnTo>
                      <a:lnTo>
                        <a:pt x="835" y="266"/>
                      </a:lnTo>
                      <a:lnTo>
                        <a:pt x="818" y="266"/>
                      </a:lnTo>
                      <a:lnTo>
                        <a:pt x="803" y="266"/>
                      </a:lnTo>
                      <a:lnTo>
                        <a:pt x="793" y="266"/>
                      </a:lnTo>
                      <a:lnTo>
                        <a:pt x="786" y="266"/>
                      </a:lnTo>
                      <a:lnTo>
                        <a:pt x="778" y="266"/>
                      </a:lnTo>
                      <a:lnTo>
                        <a:pt x="771" y="266"/>
                      </a:lnTo>
                      <a:lnTo>
                        <a:pt x="761" y="266"/>
                      </a:lnTo>
                      <a:lnTo>
                        <a:pt x="754" y="266"/>
                      </a:lnTo>
                      <a:lnTo>
                        <a:pt x="744" y="266"/>
                      </a:lnTo>
                      <a:lnTo>
                        <a:pt x="736" y="268"/>
                      </a:lnTo>
                      <a:lnTo>
                        <a:pt x="727" y="268"/>
                      </a:lnTo>
                      <a:lnTo>
                        <a:pt x="719" y="268"/>
                      </a:lnTo>
                      <a:lnTo>
                        <a:pt x="710" y="268"/>
                      </a:lnTo>
                      <a:lnTo>
                        <a:pt x="702" y="268"/>
                      </a:lnTo>
                      <a:lnTo>
                        <a:pt x="693" y="268"/>
                      </a:lnTo>
                      <a:lnTo>
                        <a:pt x="685" y="268"/>
                      </a:lnTo>
                      <a:lnTo>
                        <a:pt x="677" y="268"/>
                      </a:lnTo>
                      <a:lnTo>
                        <a:pt x="670" y="268"/>
                      </a:lnTo>
                      <a:lnTo>
                        <a:pt x="653" y="268"/>
                      </a:lnTo>
                      <a:lnTo>
                        <a:pt x="638" y="268"/>
                      </a:lnTo>
                      <a:lnTo>
                        <a:pt x="624" y="268"/>
                      </a:lnTo>
                      <a:lnTo>
                        <a:pt x="611" y="270"/>
                      </a:lnTo>
                      <a:lnTo>
                        <a:pt x="598" y="270"/>
                      </a:lnTo>
                      <a:lnTo>
                        <a:pt x="588" y="270"/>
                      </a:lnTo>
                      <a:lnTo>
                        <a:pt x="577" y="271"/>
                      </a:lnTo>
                      <a:lnTo>
                        <a:pt x="569" y="271"/>
                      </a:lnTo>
                      <a:lnTo>
                        <a:pt x="556" y="273"/>
                      </a:lnTo>
                      <a:lnTo>
                        <a:pt x="552" y="279"/>
                      </a:lnTo>
                      <a:lnTo>
                        <a:pt x="552" y="283"/>
                      </a:lnTo>
                      <a:lnTo>
                        <a:pt x="552" y="292"/>
                      </a:lnTo>
                      <a:lnTo>
                        <a:pt x="552" y="300"/>
                      </a:lnTo>
                      <a:lnTo>
                        <a:pt x="554" y="311"/>
                      </a:lnTo>
                      <a:lnTo>
                        <a:pt x="552" y="321"/>
                      </a:lnTo>
                      <a:lnTo>
                        <a:pt x="552" y="328"/>
                      </a:lnTo>
                      <a:lnTo>
                        <a:pt x="550" y="336"/>
                      </a:lnTo>
                      <a:lnTo>
                        <a:pt x="548" y="340"/>
                      </a:lnTo>
                      <a:lnTo>
                        <a:pt x="542" y="330"/>
                      </a:lnTo>
                      <a:lnTo>
                        <a:pt x="539" y="323"/>
                      </a:lnTo>
                      <a:lnTo>
                        <a:pt x="537" y="315"/>
                      </a:lnTo>
                      <a:lnTo>
                        <a:pt x="537" y="308"/>
                      </a:lnTo>
                      <a:lnTo>
                        <a:pt x="533" y="292"/>
                      </a:lnTo>
                      <a:lnTo>
                        <a:pt x="531" y="279"/>
                      </a:lnTo>
                      <a:lnTo>
                        <a:pt x="493" y="279"/>
                      </a:lnTo>
                      <a:lnTo>
                        <a:pt x="489" y="271"/>
                      </a:lnTo>
                      <a:lnTo>
                        <a:pt x="489" y="262"/>
                      </a:lnTo>
                      <a:lnTo>
                        <a:pt x="503" y="258"/>
                      </a:lnTo>
                      <a:lnTo>
                        <a:pt x="516" y="256"/>
                      </a:lnTo>
                      <a:lnTo>
                        <a:pt x="531" y="256"/>
                      </a:lnTo>
                      <a:lnTo>
                        <a:pt x="546" y="256"/>
                      </a:lnTo>
                      <a:lnTo>
                        <a:pt x="560" y="254"/>
                      </a:lnTo>
                      <a:lnTo>
                        <a:pt x="575" y="252"/>
                      </a:lnTo>
                      <a:lnTo>
                        <a:pt x="588" y="252"/>
                      </a:lnTo>
                      <a:lnTo>
                        <a:pt x="603" y="252"/>
                      </a:lnTo>
                      <a:lnTo>
                        <a:pt x="617" y="251"/>
                      </a:lnTo>
                      <a:lnTo>
                        <a:pt x="632" y="249"/>
                      </a:lnTo>
                      <a:lnTo>
                        <a:pt x="645" y="249"/>
                      </a:lnTo>
                      <a:lnTo>
                        <a:pt x="660" y="249"/>
                      </a:lnTo>
                      <a:lnTo>
                        <a:pt x="674" y="249"/>
                      </a:lnTo>
                      <a:lnTo>
                        <a:pt x="689" y="249"/>
                      </a:lnTo>
                      <a:lnTo>
                        <a:pt x="704" y="249"/>
                      </a:lnTo>
                      <a:lnTo>
                        <a:pt x="719" y="249"/>
                      </a:lnTo>
                      <a:lnTo>
                        <a:pt x="733" y="247"/>
                      </a:lnTo>
                      <a:lnTo>
                        <a:pt x="746" y="247"/>
                      </a:lnTo>
                      <a:lnTo>
                        <a:pt x="761" y="247"/>
                      </a:lnTo>
                      <a:lnTo>
                        <a:pt x="776" y="247"/>
                      </a:lnTo>
                      <a:lnTo>
                        <a:pt x="790" y="247"/>
                      </a:lnTo>
                      <a:lnTo>
                        <a:pt x="803" y="247"/>
                      </a:lnTo>
                      <a:lnTo>
                        <a:pt x="818" y="247"/>
                      </a:lnTo>
                      <a:lnTo>
                        <a:pt x="833" y="247"/>
                      </a:lnTo>
                      <a:lnTo>
                        <a:pt x="847" y="247"/>
                      </a:lnTo>
                      <a:lnTo>
                        <a:pt x="862" y="247"/>
                      </a:lnTo>
                      <a:lnTo>
                        <a:pt x="875" y="247"/>
                      </a:lnTo>
                      <a:lnTo>
                        <a:pt x="890" y="247"/>
                      </a:lnTo>
                      <a:lnTo>
                        <a:pt x="904" y="247"/>
                      </a:lnTo>
                      <a:lnTo>
                        <a:pt x="919" y="247"/>
                      </a:lnTo>
                      <a:lnTo>
                        <a:pt x="934" y="247"/>
                      </a:lnTo>
                      <a:lnTo>
                        <a:pt x="949" y="249"/>
                      </a:lnTo>
                      <a:lnTo>
                        <a:pt x="1142" y="254"/>
                      </a:lnTo>
                      <a:lnTo>
                        <a:pt x="1140" y="197"/>
                      </a:lnTo>
                      <a:lnTo>
                        <a:pt x="1083" y="197"/>
                      </a:lnTo>
                      <a:lnTo>
                        <a:pt x="1084" y="235"/>
                      </a:lnTo>
                      <a:lnTo>
                        <a:pt x="1077" y="235"/>
                      </a:lnTo>
                      <a:lnTo>
                        <a:pt x="1069" y="222"/>
                      </a:lnTo>
                      <a:lnTo>
                        <a:pt x="1064" y="213"/>
                      </a:lnTo>
                      <a:lnTo>
                        <a:pt x="1062" y="205"/>
                      </a:lnTo>
                      <a:lnTo>
                        <a:pt x="1058" y="197"/>
                      </a:lnTo>
                      <a:lnTo>
                        <a:pt x="1058" y="195"/>
                      </a:lnTo>
                      <a:lnTo>
                        <a:pt x="929" y="195"/>
                      </a:lnTo>
                      <a:lnTo>
                        <a:pt x="805" y="195"/>
                      </a:lnTo>
                      <a:lnTo>
                        <a:pt x="805" y="186"/>
                      </a:lnTo>
                      <a:lnTo>
                        <a:pt x="807" y="176"/>
                      </a:lnTo>
                      <a:lnTo>
                        <a:pt x="814" y="175"/>
                      </a:lnTo>
                      <a:lnTo>
                        <a:pt x="822" y="173"/>
                      </a:lnTo>
                      <a:lnTo>
                        <a:pt x="832" y="173"/>
                      </a:lnTo>
                      <a:lnTo>
                        <a:pt x="843" y="173"/>
                      </a:lnTo>
                      <a:lnTo>
                        <a:pt x="851" y="173"/>
                      </a:lnTo>
                      <a:lnTo>
                        <a:pt x="860" y="173"/>
                      </a:lnTo>
                      <a:lnTo>
                        <a:pt x="871" y="173"/>
                      </a:lnTo>
                      <a:lnTo>
                        <a:pt x="881" y="173"/>
                      </a:lnTo>
                      <a:lnTo>
                        <a:pt x="890" y="173"/>
                      </a:lnTo>
                      <a:lnTo>
                        <a:pt x="902" y="173"/>
                      </a:lnTo>
                      <a:lnTo>
                        <a:pt x="911" y="173"/>
                      </a:lnTo>
                      <a:lnTo>
                        <a:pt x="923" y="173"/>
                      </a:lnTo>
                      <a:lnTo>
                        <a:pt x="934" y="173"/>
                      </a:lnTo>
                      <a:lnTo>
                        <a:pt x="946" y="173"/>
                      </a:lnTo>
                      <a:lnTo>
                        <a:pt x="957" y="173"/>
                      </a:lnTo>
                      <a:lnTo>
                        <a:pt x="968" y="175"/>
                      </a:lnTo>
                      <a:lnTo>
                        <a:pt x="980" y="175"/>
                      </a:lnTo>
                      <a:lnTo>
                        <a:pt x="989" y="175"/>
                      </a:lnTo>
                      <a:lnTo>
                        <a:pt x="1001" y="175"/>
                      </a:lnTo>
                      <a:lnTo>
                        <a:pt x="1012" y="175"/>
                      </a:lnTo>
                      <a:lnTo>
                        <a:pt x="1024" y="175"/>
                      </a:lnTo>
                      <a:lnTo>
                        <a:pt x="1035" y="175"/>
                      </a:lnTo>
                      <a:lnTo>
                        <a:pt x="1046" y="175"/>
                      </a:lnTo>
                      <a:lnTo>
                        <a:pt x="1058" y="176"/>
                      </a:lnTo>
                      <a:lnTo>
                        <a:pt x="1069" y="176"/>
                      </a:lnTo>
                      <a:lnTo>
                        <a:pt x="1079" y="176"/>
                      </a:lnTo>
                      <a:lnTo>
                        <a:pt x="1090" y="176"/>
                      </a:lnTo>
                      <a:lnTo>
                        <a:pt x="1102" y="176"/>
                      </a:lnTo>
                      <a:lnTo>
                        <a:pt x="1111" y="175"/>
                      </a:lnTo>
                      <a:lnTo>
                        <a:pt x="1122" y="175"/>
                      </a:lnTo>
                      <a:lnTo>
                        <a:pt x="1132" y="175"/>
                      </a:lnTo>
                      <a:lnTo>
                        <a:pt x="1143" y="175"/>
                      </a:lnTo>
                      <a:lnTo>
                        <a:pt x="1143" y="169"/>
                      </a:lnTo>
                      <a:lnTo>
                        <a:pt x="1143" y="165"/>
                      </a:lnTo>
                      <a:lnTo>
                        <a:pt x="1142" y="159"/>
                      </a:lnTo>
                      <a:lnTo>
                        <a:pt x="1142" y="156"/>
                      </a:lnTo>
                      <a:lnTo>
                        <a:pt x="1124" y="152"/>
                      </a:lnTo>
                      <a:lnTo>
                        <a:pt x="1109" y="148"/>
                      </a:lnTo>
                      <a:lnTo>
                        <a:pt x="1094" y="146"/>
                      </a:lnTo>
                      <a:lnTo>
                        <a:pt x="1079" y="146"/>
                      </a:lnTo>
                      <a:lnTo>
                        <a:pt x="1062" y="146"/>
                      </a:lnTo>
                      <a:lnTo>
                        <a:pt x="1046" y="146"/>
                      </a:lnTo>
                      <a:lnTo>
                        <a:pt x="1031" y="146"/>
                      </a:lnTo>
                      <a:lnTo>
                        <a:pt x="1016" y="148"/>
                      </a:lnTo>
                      <a:lnTo>
                        <a:pt x="1006" y="148"/>
                      </a:lnTo>
                      <a:lnTo>
                        <a:pt x="997" y="148"/>
                      </a:lnTo>
                      <a:lnTo>
                        <a:pt x="989" y="148"/>
                      </a:lnTo>
                      <a:lnTo>
                        <a:pt x="982" y="148"/>
                      </a:lnTo>
                      <a:lnTo>
                        <a:pt x="965" y="148"/>
                      </a:lnTo>
                      <a:lnTo>
                        <a:pt x="949" y="150"/>
                      </a:lnTo>
                      <a:lnTo>
                        <a:pt x="940" y="150"/>
                      </a:lnTo>
                      <a:lnTo>
                        <a:pt x="930" y="150"/>
                      </a:lnTo>
                      <a:lnTo>
                        <a:pt x="923" y="150"/>
                      </a:lnTo>
                      <a:lnTo>
                        <a:pt x="915" y="150"/>
                      </a:lnTo>
                      <a:lnTo>
                        <a:pt x="900" y="150"/>
                      </a:lnTo>
                      <a:lnTo>
                        <a:pt x="885" y="150"/>
                      </a:lnTo>
                      <a:lnTo>
                        <a:pt x="805" y="156"/>
                      </a:lnTo>
                      <a:lnTo>
                        <a:pt x="803" y="142"/>
                      </a:lnTo>
                      <a:lnTo>
                        <a:pt x="805" y="131"/>
                      </a:lnTo>
                      <a:lnTo>
                        <a:pt x="813" y="129"/>
                      </a:lnTo>
                      <a:lnTo>
                        <a:pt x="822" y="127"/>
                      </a:lnTo>
                      <a:lnTo>
                        <a:pt x="830" y="125"/>
                      </a:lnTo>
                      <a:lnTo>
                        <a:pt x="839" y="125"/>
                      </a:lnTo>
                      <a:lnTo>
                        <a:pt x="849" y="125"/>
                      </a:lnTo>
                      <a:lnTo>
                        <a:pt x="858" y="125"/>
                      </a:lnTo>
                      <a:lnTo>
                        <a:pt x="870" y="125"/>
                      </a:lnTo>
                      <a:lnTo>
                        <a:pt x="879" y="125"/>
                      </a:lnTo>
                      <a:lnTo>
                        <a:pt x="889" y="125"/>
                      </a:lnTo>
                      <a:lnTo>
                        <a:pt x="900" y="125"/>
                      </a:lnTo>
                      <a:lnTo>
                        <a:pt x="909" y="125"/>
                      </a:lnTo>
                      <a:lnTo>
                        <a:pt x="921" y="125"/>
                      </a:lnTo>
                      <a:lnTo>
                        <a:pt x="930" y="125"/>
                      </a:lnTo>
                      <a:lnTo>
                        <a:pt x="944" y="125"/>
                      </a:lnTo>
                      <a:lnTo>
                        <a:pt x="953" y="125"/>
                      </a:lnTo>
                      <a:lnTo>
                        <a:pt x="967" y="125"/>
                      </a:lnTo>
                      <a:lnTo>
                        <a:pt x="974" y="123"/>
                      </a:lnTo>
                      <a:lnTo>
                        <a:pt x="987" y="123"/>
                      </a:lnTo>
                      <a:lnTo>
                        <a:pt x="997" y="123"/>
                      </a:lnTo>
                      <a:lnTo>
                        <a:pt x="1010" y="123"/>
                      </a:lnTo>
                      <a:lnTo>
                        <a:pt x="1018" y="123"/>
                      </a:lnTo>
                      <a:lnTo>
                        <a:pt x="1031" y="123"/>
                      </a:lnTo>
                      <a:lnTo>
                        <a:pt x="1041" y="123"/>
                      </a:lnTo>
                      <a:lnTo>
                        <a:pt x="1054" y="123"/>
                      </a:lnTo>
                      <a:lnTo>
                        <a:pt x="1064" y="123"/>
                      </a:lnTo>
                      <a:lnTo>
                        <a:pt x="1075" y="123"/>
                      </a:lnTo>
                      <a:lnTo>
                        <a:pt x="1084" y="123"/>
                      </a:lnTo>
                      <a:lnTo>
                        <a:pt x="1098" y="123"/>
                      </a:lnTo>
                      <a:lnTo>
                        <a:pt x="1105" y="123"/>
                      </a:lnTo>
                      <a:lnTo>
                        <a:pt x="1119" y="123"/>
                      </a:lnTo>
                      <a:lnTo>
                        <a:pt x="1128" y="123"/>
                      </a:lnTo>
                      <a:lnTo>
                        <a:pt x="1140" y="123"/>
                      </a:lnTo>
                      <a:lnTo>
                        <a:pt x="1140" y="108"/>
                      </a:lnTo>
                      <a:lnTo>
                        <a:pt x="1142" y="93"/>
                      </a:lnTo>
                      <a:lnTo>
                        <a:pt x="1142" y="78"/>
                      </a:lnTo>
                      <a:lnTo>
                        <a:pt x="1142" y="62"/>
                      </a:lnTo>
                      <a:lnTo>
                        <a:pt x="1142" y="45"/>
                      </a:lnTo>
                      <a:lnTo>
                        <a:pt x="1142" y="30"/>
                      </a:lnTo>
                      <a:lnTo>
                        <a:pt x="1142" y="15"/>
                      </a:lnTo>
                      <a:lnTo>
                        <a:pt x="1142" y="2"/>
                      </a:lnTo>
                      <a:lnTo>
                        <a:pt x="1166" y="0"/>
                      </a:lnTo>
                      <a:lnTo>
                        <a:pt x="1166" y="11"/>
                      </a:lnTo>
                      <a:lnTo>
                        <a:pt x="1166" y="23"/>
                      </a:lnTo>
                      <a:lnTo>
                        <a:pt x="1166" y="36"/>
                      </a:lnTo>
                      <a:lnTo>
                        <a:pt x="1166" y="49"/>
                      </a:lnTo>
                      <a:lnTo>
                        <a:pt x="1166" y="61"/>
                      </a:lnTo>
                      <a:lnTo>
                        <a:pt x="1166" y="74"/>
                      </a:lnTo>
                      <a:lnTo>
                        <a:pt x="1166" y="87"/>
                      </a:lnTo>
                      <a:lnTo>
                        <a:pt x="1168" y="102"/>
                      </a:lnTo>
                      <a:lnTo>
                        <a:pt x="1168" y="116"/>
                      </a:lnTo>
                      <a:lnTo>
                        <a:pt x="1168" y="129"/>
                      </a:lnTo>
                      <a:lnTo>
                        <a:pt x="1168" y="142"/>
                      </a:lnTo>
                      <a:lnTo>
                        <a:pt x="1168" y="156"/>
                      </a:lnTo>
                      <a:lnTo>
                        <a:pt x="1168" y="169"/>
                      </a:lnTo>
                      <a:lnTo>
                        <a:pt x="1168" y="184"/>
                      </a:lnTo>
                      <a:lnTo>
                        <a:pt x="1168" y="197"/>
                      </a:lnTo>
                      <a:lnTo>
                        <a:pt x="1170" y="213"/>
                      </a:lnTo>
                      <a:lnTo>
                        <a:pt x="1170" y="228"/>
                      </a:lnTo>
                      <a:lnTo>
                        <a:pt x="1170" y="241"/>
                      </a:lnTo>
                      <a:lnTo>
                        <a:pt x="1170" y="254"/>
                      </a:lnTo>
                      <a:lnTo>
                        <a:pt x="1170" y="270"/>
                      </a:lnTo>
                      <a:lnTo>
                        <a:pt x="1170" y="283"/>
                      </a:lnTo>
                      <a:lnTo>
                        <a:pt x="1170" y="296"/>
                      </a:lnTo>
                      <a:lnTo>
                        <a:pt x="1170" y="309"/>
                      </a:lnTo>
                      <a:lnTo>
                        <a:pt x="1172" y="325"/>
                      </a:lnTo>
                      <a:lnTo>
                        <a:pt x="1172" y="336"/>
                      </a:lnTo>
                      <a:lnTo>
                        <a:pt x="1172" y="351"/>
                      </a:lnTo>
                      <a:lnTo>
                        <a:pt x="1172" y="365"/>
                      </a:lnTo>
                      <a:lnTo>
                        <a:pt x="1172" y="378"/>
                      </a:lnTo>
                      <a:lnTo>
                        <a:pt x="1172" y="389"/>
                      </a:lnTo>
                      <a:lnTo>
                        <a:pt x="1172" y="403"/>
                      </a:lnTo>
                      <a:lnTo>
                        <a:pt x="1172" y="414"/>
                      </a:lnTo>
                      <a:lnTo>
                        <a:pt x="1174" y="427"/>
                      </a:lnTo>
                      <a:lnTo>
                        <a:pt x="1180" y="429"/>
                      </a:lnTo>
                      <a:lnTo>
                        <a:pt x="1191" y="429"/>
                      </a:lnTo>
                      <a:lnTo>
                        <a:pt x="1189" y="416"/>
                      </a:lnTo>
                      <a:lnTo>
                        <a:pt x="1189" y="403"/>
                      </a:lnTo>
                      <a:lnTo>
                        <a:pt x="1187" y="387"/>
                      </a:lnTo>
                      <a:lnTo>
                        <a:pt x="1187" y="374"/>
                      </a:lnTo>
                      <a:lnTo>
                        <a:pt x="1187" y="361"/>
                      </a:lnTo>
                      <a:lnTo>
                        <a:pt x="1187" y="347"/>
                      </a:lnTo>
                      <a:lnTo>
                        <a:pt x="1187" y="334"/>
                      </a:lnTo>
                      <a:lnTo>
                        <a:pt x="1187" y="323"/>
                      </a:lnTo>
                      <a:lnTo>
                        <a:pt x="1187" y="308"/>
                      </a:lnTo>
                      <a:lnTo>
                        <a:pt x="1187" y="294"/>
                      </a:lnTo>
                      <a:lnTo>
                        <a:pt x="1187" y="281"/>
                      </a:lnTo>
                      <a:lnTo>
                        <a:pt x="1187" y="268"/>
                      </a:lnTo>
                      <a:lnTo>
                        <a:pt x="1187" y="254"/>
                      </a:lnTo>
                      <a:lnTo>
                        <a:pt x="1187" y="241"/>
                      </a:lnTo>
                      <a:lnTo>
                        <a:pt x="1187" y="228"/>
                      </a:lnTo>
                      <a:lnTo>
                        <a:pt x="1187" y="214"/>
                      </a:lnTo>
                      <a:lnTo>
                        <a:pt x="1185" y="201"/>
                      </a:lnTo>
                      <a:lnTo>
                        <a:pt x="1185" y="188"/>
                      </a:lnTo>
                      <a:lnTo>
                        <a:pt x="1185" y="175"/>
                      </a:lnTo>
                      <a:lnTo>
                        <a:pt x="1185" y="161"/>
                      </a:lnTo>
                      <a:lnTo>
                        <a:pt x="1185" y="146"/>
                      </a:lnTo>
                      <a:lnTo>
                        <a:pt x="1185" y="133"/>
                      </a:lnTo>
                      <a:lnTo>
                        <a:pt x="1185" y="119"/>
                      </a:lnTo>
                      <a:lnTo>
                        <a:pt x="1185" y="106"/>
                      </a:lnTo>
                      <a:lnTo>
                        <a:pt x="1185" y="93"/>
                      </a:lnTo>
                      <a:lnTo>
                        <a:pt x="1185" y="80"/>
                      </a:lnTo>
                      <a:lnTo>
                        <a:pt x="1185" y="66"/>
                      </a:lnTo>
                      <a:lnTo>
                        <a:pt x="1185" y="51"/>
                      </a:lnTo>
                      <a:lnTo>
                        <a:pt x="1185" y="38"/>
                      </a:lnTo>
                      <a:lnTo>
                        <a:pt x="1185" y="26"/>
                      </a:lnTo>
                      <a:lnTo>
                        <a:pt x="1185" y="13"/>
                      </a:lnTo>
                      <a:lnTo>
                        <a:pt x="1185" y="0"/>
                      </a:lnTo>
                      <a:lnTo>
                        <a:pt x="1195" y="0"/>
                      </a:lnTo>
                      <a:lnTo>
                        <a:pt x="1206" y="0"/>
                      </a:lnTo>
                      <a:lnTo>
                        <a:pt x="1214" y="277"/>
                      </a:lnTo>
                      <a:lnTo>
                        <a:pt x="1214" y="454"/>
                      </a:lnTo>
                      <a:lnTo>
                        <a:pt x="1200" y="454"/>
                      </a:lnTo>
                      <a:lnTo>
                        <a:pt x="1185" y="454"/>
                      </a:lnTo>
                      <a:lnTo>
                        <a:pt x="1178" y="454"/>
                      </a:lnTo>
                      <a:lnTo>
                        <a:pt x="1168" y="454"/>
                      </a:lnTo>
                      <a:lnTo>
                        <a:pt x="1159" y="454"/>
                      </a:lnTo>
                      <a:lnTo>
                        <a:pt x="1151" y="456"/>
                      </a:lnTo>
                      <a:lnTo>
                        <a:pt x="1142" y="456"/>
                      </a:lnTo>
                      <a:lnTo>
                        <a:pt x="1132" y="456"/>
                      </a:lnTo>
                      <a:lnTo>
                        <a:pt x="1121" y="456"/>
                      </a:lnTo>
                      <a:lnTo>
                        <a:pt x="1111" y="456"/>
                      </a:lnTo>
                      <a:lnTo>
                        <a:pt x="1098" y="456"/>
                      </a:lnTo>
                      <a:lnTo>
                        <a:pt x="1088" y="456"/>
                      </a:lnTo>
                      <a:lnTo>
                        <a:pt x="1077" y="456"/>
                      </a:lnTo>
                      <a:lnTo>
                        <a:pt x="1065" y="458"/>
                      </a:lnTo>
                      <a:lnTo>
                        <a:pt x="1052" y="456"/>
                      </a:lnTo>
                      <a:lnTo>
                        <a:pt x="1041" y="456"/>
                      </a:lnTo>
                      <a:lnTo>
                        <a:pt x="1026" y="456"/>
                      </a:lnTo>
                      <a:lnTo>
                        <a:pt x="1014" y="456"/>
                      </a:lnTo>
                      <a:lnTo>
                        <a:pt x="1001" y="456"/>
                      </a:lnTo>
                      <a:lnTo>
                        <a:pt x="987" y="456"/>
                      </a:lnTo>
                      <a:lnTo>
                        <a:pt x="974" y="456"/>
                      </a:lnTo>
                      <a:lnTo>
                        <a:pt x="961" y="456"/>
                      </a:lnTo>
                      <a:lnTo>
                        <a:pt x="946" y="456"/>
                      </a:lnTo>
                      <a:lnTo>
                        <a:pt x="930" y="456"/>
                      </a:lnTo>
                      <a:lnTo>
                        <a:pt x="915" y="456"/>
                      </a:lnTo>
                      <a:lnTo>
                        <a:pt x="902" y="456"/>
                      </a:lnTo>
                      <a:lnTo>
                        <a:pt x="887" y="456"/>
                      </a:lnTo>
                      <a:lnTo>
                        <a:pt x="873" y="456"/>
                      </a:lnTo>
                      <a:lnTo>
                        <a:pt x="858" y="456"/>
                      </a:lnTo>
                      <a:lnTo>
                        <a:pt x="845" y="456"/>
                      </a:lnTo>
                      <a:lnTo>
                        <a:pt x="830" y="454"/>
                      </a:lnTo>
                      <a:lnTo>
                        <a:pt x="814" y="454"/>
                      </a:lnTo>
                      <a:lnTo>
                        <a:pt x="799" y="454"/>
                      </a:lnTo>
                      <a:lnTo>
                        <a:pt x="786" y="454"/>
                      </a:lnTo>
                      <a:lnTo>
                        <a:pt x="771" y="454"/>
                      </a:lnTo>
                      <a:lnTo>
                        <a:pt x="755" y="454"/>
                      </a:lnTo>
                      <a:lnTo>
                        <a:pt x="742" y="454"/>
                      </a:lnTo>
                      <a:lnTo>
                        <a:pt x="727" y="454"/>
                      </a:lnTo>
                      <a:lnTo>
                        <a:pt x="714" y="454"/>
                      </a:lnTo>
                      <a:lnTo>
                        <a:pt x="698" y="454"/>
                      </a:lnTo>
                      <a:lnTo>
                        <a:pt x="683" y="454"/>
                      </a:lnTo>
                      <a:lnTo>
                        <a:pt x="670" y="454"/>
                      </a:lnTo>
                      <a:lnTo>
                        <a:pt x="657" y="454"/>
                      </a:lnTo>
                      <a:lnTo>
                        <a:pt x="643" y="454"/>
                      </a:lnTo>
                      <a:lnTo>
                        <a:pt x="630" y="454"/>
                      </a:lnTo>
                      <a:lnTo>
                        <a:pt x="619" y="454"/>
                      </a:lnTo>
                      <a:lnTo>
                        <a:pt x="603" y="454"/>
                      </a:lnTo>
                      <a:lnTo>
                        <a:pt x="590" y="454"/>
                      </a:lnTo>
                      <a:lnTo>
                        <a:pt x="579" y="454"/>
                      </a:lnTo>
                      <a:lnTo>
                        <a:pt x="567" y="454"/>
                      </a:lnTo>
                      <a:lnTo>
                        <a:pt x="554" y="454"/>
                      </a:lnTo>
                      <a:lnTo>
                        <a:pt x="544" y="454"/>
                      </a:lnTo>
                      <a:lnTo>
                        <a:pt x="531" y="454"/>
                      </a:lnTo>
                      <a:lnTo>
                        <a:pt x="523" y="454"/>
                      </a:lnTo>
                      <a:lnTo>
                        <a:pt x="510" y="454"/>
                      </a:lnTo>
                      <a:lnTo>
                        <a:pt x="501" y="454"/>
                      </a:lnTo>
                      <a:lnTo>
                        <a:pt x="491" y="454"/>
                      </a:lnTo>
                      <a:lnTo>
                        <a:pt x="482" y="456"/>
                      </a:lnTo>
                      <a:lnTo>
                        <a:pt x="472" y="456"/>
                      </a:lnTo>
                      <a:lnTo>
                        <a:pt x="464" y="458"/>
                      </a:lnTo>
                      <a:lnTo>
                        <a:pt x="457" y="458"/>
                      </a:lnTo>
                      <a:lnTo>
                        <a:pt x="451" y="4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3" name="Freeform 177"/>
                <p:cNvSpPr>
                  <a:spLocks/>
                </p:cNvSpPr>
                <p:nvPr/>
              </p:nvSpPr>
              <p:spPr bwMode="auto">
                <a:xfrm>
                  <a:off x="2976" y="2909"/>
                  <a:ext cx="385" cy="306"/>
                </a:xfrm>
                <a:custGeom>
                  <a:avLst/>
                  <a:gdLst>
                    <a:gd name="T0" fmla="*/ 1 w 770"/>
                    <a:gd name="T1" fmla="*/ 1 h 612"/>
                    <a:gd name="T2" fmla="*/ 1 w 770"/>
                    <a:gd name="T3" fmla="*/ 1 h 612"/>
                    <a:gd name="T4" fmla="*/ 1 w 770"/>
                    <a:gd name="T5" fmla="*/ 1 h 612"/>
                    <a:gd name="T6" fmla="*/ 1 w 770"/>
                    <a:gd name="T7" fmla="*/ 1 h 612"/>
                    <a:gd name="T8" fmla="*/ 1 w 770"/>
                    <a:gd name="T9" fmla="*/ 1 h 612"/>
                    <a:gd name="T10" fmla="*/ 0 w 770"/>
                    <a:gd name="T11" fmla="*/ 1 h 612"/>
                    <a:gd name="T12" fmla="*/ 0 w 770"/>
                    <a:gd name="T13" fmla="*/ 1 h 612"/>
                    <a:gd name="T14" fmla="*/ 1 w 770"/>
                    <a:gd name="T15" fmla="*/ 1 h 612"/>
                    <a:gd name="T16" fmla="*/ 1 w 770"/>
                    <a:gd name="T17" fmla="*/ 1 h 612"/>
                    <a:gd name="T18" fmla="*/ 1 w 770"/>
                    <a:gd name="T19" fmla="*/ 1 h 612"/>
                    <a:gd name="T20" fmla="*/ 1 w 770"/>
                    <a:gd name="T21" fmla="*/ 1 h 612"/>
                    <a:gd name="T22" fmla="*/ 1 w 770"/>
                    <a:gd name="T23" fmla="*/ 1 h 612"/>
                    <a:gd name="T24" fmla="*/ 1 w 770"/>
                    <a:gd name="T25" fmla="*/ 1 h 612"/>
                    <a:gd name="T26" fmla="*/ 1 w 770"/>
                    <a:gd name="T27" fmla="*/ 1 h 612"/>
                    <a:gd name="T28" fmla="*/ 1 w 770"/>
                    <a:gd name="T29" fmla="*/ 1 h 612"/>
                    <a:gd name="T30" fmla="*/ 1 w 770"/>
                    <a:gd name="T31" fmla="*/ 1 h 612"/>
                    <a:gd name="T32" fmla="*/ 1 w 770"/>
                    <a:gd name="T33" fmla="*/ 1 h 612"/>
                    <a:gd name="T34" fmla="*/ 1 w 770"/>
                    <a:gd name="T35" fmla="*/ 1 h 612"/>
                    <a:gd name="T36" fmla="*/ 1 w 770"/>
                    <a:gd name="T37" fmla="*/ 1 h 612"/>
                    <a:gd name="T38" fmla="*/ 1 w 770"/>
                    <a:gd name="T39" fmla="*/ 1 h 612"/>
                    <a:gd name="T40" fmla="*/ 1 w 770"/>
                    <a:gd name="T41" fmla="*/ 1 h 612"/>
                    <a:gd name="T42" fmla="*/ 1 w 770"/>
                    <a:gd name="T43" fmla="*/ 1 h 612"/>
                    <a:gd name="T44" fmla="*/ 1 w 770"/>
                    <a:gd name="T45" fmla="*/ 1 h 612"/>
                    <a:gd name="T46" fmla="*/ 1 w 770"/>
                    <a:gd name="T47" fmla="*/ 1 h 612"/>
                    <a:gd name="T48" fmla="*/ 1 w 770"/>
                    <a:gd name="T49" fmla="*/ 1 h 612"/>
                    <a:gd name="T50" fmla="*/ 1 w 770"/>
                    <a:gd name="T51" fmla="*/ 1 h 612"/>
                    <a:gd name="T52" fmla="*/ 1 w 770"/>
                    <a:gd name="T53" fmla="*/ 1 h 612"/>
                    <a:gd name="T54" fmla="*/ 1 w 770"/>
                    <a:gd name="T55" fmla="*/ 1 h 612"/>
                    <a:gd name="T56" fmla="*/ 1 w 770"/>
                    <a:gd name="T57" fmla="*/ 1 h 612"/>
                    <a:gd name="T58" fmla="*/ 1 w 770"/>
                    <a:gd name="T59" fmla="*/ 1 h 612"/>
                    <a:gd name="T60" fmla="*/ 1 w 770"/>
                    <a:gd name="T61" fmla="*/ 1 h 612"/>
                    <a:gd name="T62" fmla="*/ 1 w 770"/>
                    <a:gd name="T63" fmla="*/ 1 h 612"/>
                    <a:gd name="T64" fmla="*/ 1 w 770"/>
                    <a:gd name="T65" fmla="*/ 1 h 612"/>
                    <a:gd name="T66" fmla="*/ 1 w 770"/>
                    <a:gd name="T67" fmla="*/ 1 h 612"/>
                    <a:gd name="T68" fmla="*/ 1 w 770"/>
                    <a:gd name="T69" fmla="*/ 1 h 612"/>
                    <a:gd name="T70" fmla="*/ 1 w 770"/>
                    <a:gd name="T71" fmla="*/ 1 h 612"/>
                    <a:gd name="T72" fmla="*/ 1 w 770"/>
                    <a:gd name="T73" fmla="*/ 1 h 612"/>
                    <a:gd name="T74" fmla="*/ 1 w 770"/>
                    <a:gd name="T75" fmla="*/ 1 h 612"/>
                    <a:gd name="T76" fmla="*/ 1 w 770"/>
                    <a:gd name="T77" fmla="*/ 1 h 612"/>
                    <a:gd name="T78" fmla="*/ 1 w 770"/>
                    <a:gd name="T79" fmla="*/ 1 h 612"/>
                    <a:gd name="T80" fmla="*/ 1 w 770"/>
                    <a:gd name="T81" fmla="*/ 1 h 612"/>
                    <a:gd name="T82" fmla="*/ 1 w 770"/>
                    <a:gd name="T83" fmla="*/ 1 h 612"/>
                    <a:gd name="T84" fmla="*/ 1 w 770"/>
                    <a:gd name="T85" fmla="*/ 1 h 612"/>
                    <a:gd name="T86" fmla="*/ 1 w 770"/>
                    <a:gd name="T87" fmla="*/ 1 h 612"/>
                    <a:gd name="T88" fmla="*/ 1 w 770"/>
                    <a:gd name="T89" fmla="*/ 1 h 612"/>
                    <a:gd name="T90" fmla="*/ 1 w 770"/>
                    <a:gd name="T91" fmla="*/ 1 h 612"/>
                    <a:gd name="T92" fmla="*/ 1 w 770"/>
                    <a:gd name="T93" fmla="*/ 1 h 612"/>
                    <a:gd name="T94" fmla="*/ 1 w 770"/>
                    <a:gd name="T95" fmla="*/ 1 h 612"/>
                    <a:gd name="T96" fmla="*/ 1 w 770"/>
                    <a:gd name="T97" fmla="*/ 1 h 612"/>
                    <a:gd name="T98" fmla="*/ 1 w 770"/>
                    <a:gd name="T99" fmla="*/ 1 h 612"/>
                    <a:gd name="T100" fmla="*/ 1 w 770"/>
                    <a:gd name="T101" fmla="*/ 1 h 612"/>
                    <a:gd name="T102" fmla="*/ 1 w 770"/>
                    <a:gd name="T103" fmla="*/ 1 h 612"/>
                    <a:gd name="T104" fmla="*/ 1 w 770"/>
                    <a:gd name="T105" fmla="*/ 1 h 612"/>
                    <a:gd name="T106" fmla="*/ 1 w 770"/>
                    <a:gd name="T107" fmla="*/ 1 h 612"/>
                    <a:gd name="T108" fmla="*/ 1 w 770"/>
                    <a:gd name="T109" fmla="*/ 1 h 612"/>
                    <a:gd name="T110" fmla="*/ 1 w 770"/>
                    <a:gd name="T111" fmla="*/ 1 h 612"/>
                    <a:gd name="T112" fmla="*/ 1 w 770"/>
                    <a:gd name="T113" fmla="*/ 1 h 612"/>
                    <a:gd name="T114" fmla="*/ 1 w 770"/>
                    <a:gd name="T115" fmla="*/ 1 h 612"/>
                    <a:gd name="T116" fmla="*/ 1 w 770"/>
                    <a:gd name="T117" fmla="*/ 1 h 612"/>
                    <a:gd name="T118" fmla="*/ 1 w 770"/>
                    <a:gd name="T119" fmla="*/ 1 h 612"/>
                    <a:gd name="T120" fmla="*/ 1 w 770"/>
                    <a:gd name="T121" fmla="*/ 1 h 612"/>
                    <a:gd name="T122" fmla="*/ 1 w 770"/>
                    <a:gd name="T123" fmla="*/ 1 h 6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70"/>
                    <a:gd name="T187" fmla="*/ 0 h 612"/>
                    <a:gd name="T188" fmla="*/ 770 w 770"/>
                    <a:gd name="T189" fmla="*/ 612 h 6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70" h="612">
                      <a:moveTo>
                        <a:pt x="63" y="612"/>
                      </a:moveTo>
                      <a:lnTo>
                        <a:pt x="48" y="610"/>
                      </a:lnTo>
                      <a:lnTo>
                        <a:pt x="34" y="606"/>
                      </a:lnTo>
                      <a:lnTo>
                        <a:pt x="19" y="602"/>
                      </a:lnTo>
                      <a:lnTo>
                        <a:pt x="11" y="595"/>
                      </a:lnTo>
                      <a:lnTo>
                        <a:pt x="10" y="583"/>
                      </a:lnTo>
                      <a:lnTo>
                        <a:pt x="10" y="576"/>
                      </a:lnTo>
                      <a:lnTo>
                        <a:pt x="8" y="566"/>
                      </a:lnTo>
                      <a:lnTo>
                        <a:pt x="8" y="556"/>
                      </a:lnTo>
                      <a:lnTo>
                        <a:pt x="6" y="547"/>
                      </a:lnTo>
                      <a:lnTo>
                        <a:pt x="6" y="537"/>
                      </a:lnTo>
                      <a:lnTo>
                        <a:pt x="6" y="528"/>
                      </a:lnTo>
                      <a:lnTo>
                        <a:pt x="6" y="518"/>
                      </a:lnTo>
                      <a:lnTo>
                        <a:pt x="6" y="509"/>
                      </a:lnTo>
                      <a:lnTo>
                        <a:pt x="6" y="499"/>
                      </a:lnTo>
                      <a:lnTo>
                        <a:pt x="6" y="490"/>
                      </a:lnTo>
                      <a:lnTo>
                        <a:pt x="6" y="480"/>
                      </a:lnTo>
                      <a:lnTo>
                        <a:pt x="6" y="473"/>
                      </a:lnTo>
                      <a:lnTo>
                        <a:pt x="6" y="463"/>
                      </a:lnTo>
                      <a:lnTo>
                        <a:pt x="6" y="454"/>
                      </a:lnTo>
                      <a:lnTo>
                        <a:pt x="6" y="444"/>
                      </a:lnTo>
                      <a:lnTo>
                        <a:pt x="4" y="435"/>
                      </a:lnTo>
                      <a:lnTo>
                        <a:pt x="4" y="425"/>
                      </a:lnTo>
                      <a:lnTo>
                        <a:pt x="4" y="416"/>
                      </a:lnTo>
                      <a:lnTo>
                        <a:pt x="4" y="408"/>
                      </a:lnTo>
                      <a:lnTo>
                        <a:pt x="4" y="399"/>
                      </a:lnTo>
                      <a:lnTo>
                        <a:pt x="4" y="389"/>
                      </a:lnTo>
                      <a:lnTo>
                        <a:pt x="4" y="380"/>
                      </a:lnTo>
                      <a:lnTo>
                        <a:pt x="4" y="372"/>
                      </a:lnTo>
                      <a:lnTo>
                        <a:pt x="4" y="361"/>
                      </a:lnTo>
                      <a:lnTo>
                        <a:pt x="4" y="351"/>
                      </a:lnTo>
                      <a:lnTo>
                        <a:pt x="4" y="342"/>
                      </a:lnTo>
                      <a:lnTo>
                        <a:pt x="4" y="334"/>
                      </a:lnTo>
                      <a:lnTo>
                        <a:pt x="4" y="325"/>
                      </a:lnTo>
                      <a:lnTo>
                        <a:pt x="4" y="315"/>
                      </a:lnTo>
                      <a:lnTo>
                        <a:pt x="4" y="306"/>
                      </a:lnTo>
                      <a:lnTo>
                        <a:pt x="4" y="298"/>
                      </a:lnTo>
                      <a:lnTo>
                        <a:pt x="2" y="287"/>
                      </a:lnTo>
                      <a:lnTo>
                        <a:pt x="2" y="277"/>
                      </a:lnTo>
                      <a:lnTo>
                        <a:pt x="2" y="270"/>
                      </a:lnTo>
                      <a:lnTo>
                        <a:pt x="2" y="260"/>
                      </a:lnTo>
                      <a:lnTo>
                        <a:pt x="2" y="249"/>
                      </a:lnTo>
                      <a:lnTo>
                        <a:pt x="2" y="239"/>
                      </a:lnTo>
                      <a:lnTo>
                        <a:pt x="2" y="232"/>
                      </a:lnTo>
                      <a:lnTo>
                        <a:pt x="2" y="222"/>
                      </a:lnTo>
                      <a:lnTo>
                        <a:pt x="2" y="211"/>
                      </a:lnTo>
                      <a:lnTo>
                        <a:pt x="2" y="203"/>
                      </a:lnTo>
                      <a:lnTo>
                        <a:pt x="2" y="194"/>
                      </a:lnTo>
                      <a:lnTo>
                        <a:pt x="2" y="184"/>
                      </a:lnTo>
                      <a:lnTo>
                        <a:pt x="2" y="175"/>
                      </a:lnTo>
                      <a:lnTo>
                        <a:pt x="2" y="167"/>
                      </a:lnTo>
                      <a:lnTo>
                        <a:pt x="2" y="157"/>
                      </a:lnTo>
                      <a:lnTo>
                        <a:pt x="2" y="148"/>
                      </a:lnTo>
                      <a:lnTo>
                        <a:pt x="0" y="136"/>
                      </a:lnTo>
                      <a:lnTo>
                        <a:pt x="0" y="129"/>
                      </a:lnTo>
                      <a:lnTo>
                        <a:pt x="0" y="119"/>
                      </a:lnTo>
                      <a:lnTo>
                        <a:pt x="0" y="110"/>
                      </a:lnTo>
                      <a:lnTo>
                        <a:pt x="0" y="100"/>
                      </a:lnTo>
                      <a:lnTo>
                        <a:pt x="0" y="93"/>
                      </a:lnTo>
                      <a:lnTo>
                        <a:pt x="0" y="83"/>
                      </a:lnTo>
                      <a:lnTo>
                        <a:pt x="0" y="74"/>
                      </a:lnTo>
                      <a:lnTo>
                        <a:pt x="0" y="64"/>
                      </a:lnTo>
                      <a:lnTo>
                        <a:pt x="0" y="57"/>
                      </a:lnTo>
                      <a:lnTo>
                        <a:pt x="0" y="47"/>
                      </a:lnTo>
                      <a:lnTo>
                        <a:pt x="0" y="38"/>
                      </a:lnTo>
                      <a:lnTo>
                        <a:pt x="0" y="28"/>
                      </a:lnTo>
                      <a:lnTo>
                        <a:pt x="0" y="21"/>
                      </a:lnTo>
                      <a:lnTo>
                        <a:pt x="0" y="11"/>
                      </a:lnTo>
                      <a:lnTo>
                        <a:pt x="0" y="2"/>
                      </a:lnTo>
                      <a:lnTo>
                        <a:pt x="23" y="0"/>
                      </a:lnTo>
                      <a:lnTo>
                        <a:pt x="23" y="9"/>
                      </a:lnTo>
                      <a:lnTo>
                        <a:pt x="23" y="19"/>
                      </a:lnTo>
                      <a:lnTo>
                        <a:pt x="23" y="28"/>
                      </a:lnTo>
                      <a:lnTo>
                        <a:pt x="25" y="40"/>
                      </a:lnTo>
                      <a:lnTo>
                        <a:pt x="25" y="49"/>
                      </a:lnTo>
                      <a:lnTo>
                        <a:pt x="27" y="59"/>
                      </a:lnTo>
                      <a:lnTo>
                        <a:pt x="27" y="70"/>
                      </a:lnTo>
                      <a:lnTo>
                        <a:pt x="27" y="79"/>
                      </a:lnTo>
                      <a:lnTo>
                        <a:pt x="27" y="89"/>
                      </a:lnTo>
                      <a:lnTo>
                        <a:pt x="27" y="100"/>
                      </a:lnTo>
                      <a:lnTo>
                        <a:pt x="27" y="110"/>
                      </a:lnTo>
                      <a:lnTo>
                        <a:pt x="29" y="121"/>
                      </a:lnTo>
                      <a:lnTo>
                        <a:pt x="29" y="131"/>
                      </a:lnTo>
                      <a:lnTo>
                        <a:pt x="29" y="140"/>
                      </a:lnTo>
                      <a:lnTo>
                        <a:pt x="29" y="152"/>
                      </a:lnTo>
                      <a:lnTo>
                        <a:pt x="31" y="163"/>
                      </a:lnTo>
                      <a:lnTo>
                        <a:pt x="31" y="173"/>
                      </a:lnTo>
                      <a:lnTo>
                        <a:pt x="31" y="182"/>
                      </a:lnTo>
                      <a:lnTo>
                        <a:pt x="31" y="194"/>
                      </a:lnTo>
                      <a:lnTo>
                        <a:pt x="31" y="203"/>
                      </a:lnTo>
                      <a:lnTo>
                        <a:pt x="31" y="213"/>
                      </a:lnTo>
                      <a:lnTo>
                        <a:pt x="31" y="224"/>
                      </a:lnTo>
                      <a:lnTo>
                        <a:pt x="31" y="233"/>
                      </a:lnTo>
                      <a:lnTo>
                        <a:pt x="31" y="245"/>
                      </a:lnTo>
                      <a:lnTo>
                        <a:pt x="31" y="254"/>
                      </a:lnTo>
                      <a:lnTo>
                        <a:pt x="31" y="264"/>
                      </a:lnTo>
                      <a:lnTo>
                        <a:pt x="31" y="275"/>
                      </a:lnTo>
                      <a:lnTo>
                        <a:pt x="31" y="285"/>
                      </a:lnTo>
                      <a:lnTo>
                        <a:pt x="31" y="294"/>
                      </a:lnTo>
                      <a:lnTo>
                        <a:pt x="31" y="306"/>
                      </a:lnTo>
                      <a:lnTo>
                        <a:pt x="31" y="315"/>
                      </a:lnTo>
                      <a:lnTo>
                        <a:pt x="31" y="328"/>
                      </a:lnTo>
                      <a:lnTo>
                        <a:pt x="29" y="342"/>
                      </a:lnTo>
                      <a:lnTo>
                        <a:pt x="27" y="357"/>
                      </a:lnTo>
                      <a:lnTo>
                        <a:pt x="27" y="372"/>
                      </a:lnTo>
                      <a:lnTo>
                        <a:pt x="27" y="389"/>
                      </a:lnTo>
                      <a:lnTo>
                        <a:pt x="27" y="403"/>
                      </a:lnTo>
                      <a:lnTo>
                        <a:pt x="27" y="420"/>
                      </a:lnTo>
                      <a:lnTo>
                        <a:pt x="27" y="435"/>
                      </a:lnTo>
                      <a:lnTo>
                        <a:pt x="27" y="452"/>
                      </a:lnTo>
                      <a:lnTo>
                        <a:pt x="27" y="467"/>
                      </a:lnTo>
                      <a:lnTo>
                        <a:pt x="27" y="480"/>
                      </a:lnTo>
                      <a:lnTo>
                        <a:pt x="27" y="496"/>
                      </a:lnTo>
                      <a:lnTo>
                        <a:pt x="29" y="513"/>
                      </a:lnTo>
                      <a:lnTo>
                        <a:pt x="29" y="528"/>
                      </a:lnTo>
                      <a:lnTo>
                        <a:pt x="29" y="545"/>
                      </a:lnTo>
                      <a:lnTo>
                        <a:pt x="31" y="560"/>
                      </a:lnTo>
                      <a:lnTo>
                        <a:pt x="32" y="576"/>
                      </a:lnTo>
                      <a:lnTo>
                        <a:pt x="42" y="577"/>
                      </a:lnTo>
                      <a:lnTo>
                        <a:pt x="51" y="576"/>
                      </a:lnTo>
                      <a:lnTo>
                        <a:pt x="50" y="560"/>
                      </a:lnTo>
                      <a:lnTo>
                        <a:pt x="50" y="545"/>
                      </a:lnTo>
                      <a:lnTo>
                        <a:pt x="50" y="528"/>
                      </a:lnTo>
                      <a:lnTo>
                        <a:pt x="50" y="513"/>
                      </a:lnTo>
                      <a:lnTo>
                        <a:pt x="50" y="496"/>
                      </a:lnTo>
                      <a:lnTo>
                        <a:pt x="50" y="482"/>
                      </a:lnTo>
                      <a:lnTo>
                        <a:pt x="50" y="467"/>
                      </a:lnTo>
                      <a:lnTo>
                        <a:pt x="50" y="452"/>
                      </a:lnTo>
                      <a:lnTo>
                        <a:pt x="48" y="437"/>
                      </a:lnTo>
                      <a:lnTo>
                        <a:pt x="48" y="423"/>
                      </a:lnTo>
                      <a:lnTo>
                        <a:pt x="46" y="406"/>
                      </a:lnTo>
                      <a:lnTo>
                        <a:pt x="46" y="393"/>
                      </a:lnTo>
                      <a:lnTo>
                        <a:pt x="42" y="376"/>
                      </a:lnTo>
                      <a:lnTo>
                        <a:pt x="42" y="361"/>
                      </a:lnTo>
                      <a:lnTo>
                        <a:pt x="40" y="346"/>
                      </a:lnTo>
                      <a:lnTo>
                        <a:pt x="38" y="330"/>
                      </a:lnTo>
                      <a:lnTo>
                        <a:pt x="53" y="315"/>
                      </a:lnTo>
                      <a:lnTo>
                        <a:pt x="221" y="315"/>
                      </a:lnTo>
                      <a:lnTo>
                        <a:pt x="230" y="315"/>
                      </a:lnTo>
                      <a:lnTo>
                        <a:pt x="238" y="315"/>
                      </a:lnTo>
                      <a:lnTo>
                        <a:pt x="247" y="315"/>
                      </a:lnTo>
                      <a:lnTo>
                        <a:pt x="259" y="315"/>
                      </a:lnTo>
                      <a:lnTo>
                        <a:pt x="266" y="315"/>
                      </a:lnTo>
                      <a:lnTo>
                        <a:pt x="278" y="315"/>
                      </a:lnTo>
                      <a:lnTo>
                        <a:pt x="287" y="315"/>
                      </a:lnTo>
                      <a:lnTo>
                        <a:pt x="297" y="315"/>
                      </a:lnTo>
                      <a:lnTo>
                        <a:pt x="306" y="313"/>
                      </a:lnTo>
                      <a:lnTo>
                        <a:pt x="316" y="313"/>
                      </a:lnTo>
                      <a:lnTo>
                        <a:pt x="325" y="313"/>
                      </a:lnTo>
                      <a:lnTo>
                        <a:pt x="335" y="313"/>
                      </a:lnTo>
                      <a:lnTo>
                        <a:pt x="344" y="313"/>
                      </a:lnTo>
                      <a:lnTo>
                        <a:pt x="354" y="313"/>
                      </a:lnTo>
                      <a:lnTo>
                        <a:pt x="363" y="313"/>
                      </a:lnTo>
                      <a:lnTo>
                        <a:pt x="375" y="313"/>
                      </a:lnTo>
                      <a:lnTo>
                        <a:pt x="382" y="313"/>
                      </a:lnTo>
                      <a:lnTo>
                        <a:pt x="392" y="313"/>
                      </a:lnTo>
                      <a:lnTo>
                        <a:pt x="401" y="311"/>
                      </a:lnTo>
                      <a:lnTo>
                        <a:pt x="411" y="311"/>
                      </a:lnTo>
                      <a:lnTo>
                        <a:pt x="420" y="311"/>
                      </a:lnTo>
                      <a:lnTo>
                        <a:pt x="430" y="311"/>
                      </a:lnTo>
                      <a:lnTo>
                        <a:pt x="439" y="311"/>
                      </a:lnTo>
                      <a:lnTo>
                        <a:pt x="449" y="311"/>
                      </a:lnTo>
                      <a:lnTo>
                        <a:pt x="458" y="309"/>
                      </a:lnTo>
                      <a:lnTo>
                        <a:pt x="468" y="309"/>
                      </a:lnTo>
                      <a:lnTo>
                        <a:pt x="477" y="309"/>
                      </a:lnTo>
                      <a:lnTo>
                        <a:pt x="487" y="309"/>
                      </a:lnTo>
                      <a:lnTo>
                        <a:pt x="496" y="309"/>
                      </a:lnTo>
                      <a:lnTo>
                        <a:pt x="506" y="309"/>
                      </a:lnTo>
                      <a:lnTo>
                        <a:pt x="517" y="309"/>
                      </a:lnTo>
                      <a:lnTo>
                        <a:pt x="529" y="311"/>
                      </a:lnTo>
                      <a:lnTo>
                        <a:pt x="542" y="309"/>
                      </a:lnTo>
                      <a:lnTo>
                        <a:pt x="555" y="309"/>
                      </a:lnTo>
                      <a:lnTo>
                        <a:pt x="571" y="308"/>
                      </a:lnTo>
                      <a:lnTo>
                        <a:pt x="588" y="308"/>
                      </a:lnTo>
                      <a:lnTo>
                        <a:pt x="601" y="306"/>
                      </a:lnTo>
                      <a:lnTo>
                        <a:pt x="616" y="306"/>
                      </a:lnTo>
                      <a:lnTo>
                        <a:pt x="631" y="306"/>
                      </a:lnTo>
                      <a:lnTo>
                        <a:pt x="649" y="306"/>
                      </a:lnTo>
                      <a:lnTo>
                        <a:pt x="664" y="306"/>
                      </a:lnTo>
                      <a:lnTo>
                        <a:pt x="679" y="304"/>
                      </a:lnTo>
                      <a:lnTo>
                        <a:pt x="694" y="302"/>
                      </a:lnTo>
                      <a:lnTo>
                        <a:pt x="709" y="302"/>
                      </a:lnTo>
                      <a:lnTo>
                        <a:pt x="725" y="302"/>
                      </a:lnTo>
                      <a:lnTo>
                        <a:pt x="740" y="302"/>
                      </a:lnTo>
                      <a:lnTo>
                        <a:pt x="755" y="302"/>
                      </a:lnTo>
                      <a:lnTo>
                        <a:pt x="768" y="302"/>
                      </a:lnTo>
                      <a:lnTo>
                        <a:pt x="768" y="325"/>
                      </a:lnTo>
                      <a:lnTo>
                        <a:pt x="755" y="323"/>
                      </a:lnTo>
                      <a:lnTo>
                        <a:pt x="740" y="323"/>
                      </a:lnTo>
                      <a:lnTo>
                        <a:pt x="727" y="323"/>
                      </a:lnTo>
                      <a:lnTo>
                        <a:pt x="713" y="323"/>
                      </a:lnTo>
                      <a:lnTo>
                        <a:pt x="700" y="323"/>
                      </a:lnTo>
                      <a:lnTo>
                        <a:pt x="687" y="323"/>
                      </a:lnTo>
                      <a:lnTo>
                        <a:pt x="673" y="323"/>
                      </a:lnTo>
                      <a:lnTo>
                        <a:pt x="660" y="323"/>
                      </a:lnTo>
                      <a:lnTo>
                        <a:pt x="645" y="323"/>
                      </a:lnTo>
                      <a:lnTo>
                        <a:pt x="631" y="323"/>
                      </a:lnTo>
                      <a:lnTo>
                        <a:pt x="616" y="323"/>
                      </a:lnTo>
                      <a:lnTo>
                        <a:pt x="603" y="323"/>
                      </a:lnTo>
                      <a:lnTo>
                        <a:pt x="588" y="323"/>
                      </a:lnTo>
                      <a:lnTo>
                        <a:pt x="574" y="323"/>
                      </a:lnTo>
                      <a:lnTo>
                        <a:pt x="561" y="323"/>
                      </a:lnTo>
                      <a:lnTo>
                        <a:pt x="548" y="325"/>
                      </a:lnTo>
                      <a:lnTo>
                        <a:pt x="533" y="325"/>
                      </a:lnTo>
                      <a:lnTo>
                        <a:pt x="519" y="325"/>
                      </a:lnTo>
                      <a:lnTo>
                        <a:pt x="504" y="325"/>
                      </a:lnTo>
                      <a:lnTo>
                        <a:pt x="491" y="325"/>
                      </a:lnTo>
                      <a:lnTo>
                        <a:pt x="476" y="325"/>
                      </a:lnTo>
                      <a:lnTo>
                        <a:pt x="462" y="327"/>
                      </a:lnTo>
                      <a:lnTo>
                        <a:pt x="449" y="327"/>
                      </a:lnTo>
                      <a:lnTo>
                        <a:pt x="434" y="328"/>
                      </a:lnTo>
                      <a:lnTo>
                        <a:pt x="420" y="328"/>
                      </a:lnTo>
                      <a:lnTo>
                        <a:pt x="405" y="328"/>
                      </a:lnTo>
                      <a:lnTo>
                        <a:pt x="392" y="328"/>
                      </a:lnTo>
                      <a:lnTo>
                        <a:pt x="379" y="328"/>
                      </a:lnTo>
                      <a:lnTo>
                        <a:pt x="365" y="328"/>
                      </a:lnTo>
                      <a:lnTo>
                        <a:pt x="352" y="330"/>
                      </a:lnTo>
                      <a:lnTo>
                        <a:pt x="339" y="332"/>
                      </a:lnTo>
                      <a:lnTo>
                        <a:pt x="325" y="334"/>
                      </a:lnTo>
                      <a:lnTo>
                        <a:pt x="318" y="334"/>
                      </a:lnTo>
                      <a:lnTo>
                        <a:pt x="308" y="334"/>
                      </a:lnTo>
                      <a:lnTo>
                        <a:pt x="299" y="334"/>
                      </a:lnTo>
                      <a:lnTo>
                        <a:pt x="291" y="334"/>
                      </a:lnTo>
                      <a:lnTo>
                        <a:pt x="282" y="334"/>
                      </a:lnTo>
                      <a:lnTo>
                        <a:pt x="274" y="334"/>
                      </a:lnTo>
                      <a:lnTo>
                        <a:pt x="266" y="334"/>
                      </a:lnTo>
                      <a:lnTo>
                        <a:pt x="259" y="334"/>
                      </a:lnTo>
                      <a:lnTo>
                        <a:pt x="249" y="334"/>
                      </a:lnTo>
                      <a:lnTo>
                        <a:pt x="240" y="334"/>
                      </a:lnTo>
                      <a:lnTo>
                        <a:pt x="230" y="334"/>
                      </a:lnTo>
                      <a:lnTo>
                        <a:pt x="223" y="334"/>
                      </a:lnTo>
                      <a:lnTo>
                        <a:pt x="207" y="334"/>
                      </a:lnTo>
                      <a:lnTo>
                        <a:pt x="192" y="336"/>
                      </a:lnTo>
                      <a:lnTo>
                        <a:pt x="183" y="336"/>
                      </a:lnTo>
                      <a:lnTo>
                        <a:pt x="173" y="336"/>
                      </a:lnTo>
                      <a:lnTo>
                        <a:pt x="166" y="336"/>
                      </a:lnTo>
                      <a:lnTo>
                        <a:pt x="158" y="336"/>
                      </a:lnTo>
                      <a:lnTo>
                        <a:pt x="150" y="336"/>
                      </a:lnTo>
                      <a:lnTo>
                        <a:pt x="141" y="336"/>
                      </a:lnTo>
                      <a:lnTo>
                        <a:pt x="133" y="336"/>
                      </a:lnTo>
                      <a:lnTo>
                        <a:pt x="126" y="336"/>
                      </a:lnTo>
                      <a:lnTo>
                        <a:pt x="108" y="336"/>
                      </a:lnTo>
                      <a:lnTo>
                        <a:pt x="93" y="338"/>
                      </a:lnTo>
                      <a:lnTo>
                        <a:pt x="78" y="340"/>
                      </a:lnTo>
                      <a:lnTo>
                        <a:pt x="63" y="342"/>
                      </a:lnTo>
                      <a:lnTo>
                        <a:pt x="63" y="347"/>
                      </a:lnTo>
                      <a:lnTo>
                        <a:pt x="63" y="353"/>
                      </a:lnTo>
                      <a:lnTo>
                        <a:pt x="74" y="353"/>
                      </a:lnTo>
                      <a:lnTo>
                        <a:pt x="86" y="355"/>
                      </a:lnTo>
                      <a:lnTo>
                        <a:pt x="99" y="355"/>
                      </a:lnTo>
                      <a:lnTo>
                        <a:pt x="112" y="357"/>
                      </a:lnTo>
                      <a:lnTo>
                        <a:pt x="124" y="357"/>
                      </a:lnTo>
                      <a:lnTo>
                        <a:pt x="137" y="357"/>
                      </a:lnTo>
                      <a:lnTo>
                        <a:pt x="148" y="357"/>
                      </a:lnTo>
                      <a:lnTo>
                        <a:pt x="162" y="357"/>
                      </a:lnTo>
                      <a:lnTo>
                        <a:pt x="173" y="357"/>
                      </a:lnTo>
                      <a:lnTo>
                        <a:pt x="186" y="357"/>
                      </a:lnTo>
                      <a:lnTo>
                        <a:pt x="200" y="357"/>
                      </a:lnTo>
                      <a:lnTo>
                        <a:pt x="213" y="357"/>
                      </a:lnTo>
                      <a:lnTo>
                        <a:pt x="224" y="357"/>
                      </a:lnTo>
                      <a:lnTo>
                        <a:pt x="238" y="357"/>
                      </a:lnTo>
                      <a:lnTo>
                        <a:pt x="253" y="357"/>
                      </a:lnTo>
                      <a:lnTo>
                        <a:pt x="266" y="357"/>
                      </a:lnTo>
                      <a:lnTo>
                        <a:pt x="278" y="357"/>
                      </a:lnTo>
                      <a:lnTo>
                        <a:pt x="289" y="357"/>
                      </a:lnTo>
                      <a:lnTo>
                        <a:pt x="302" y="355"/>
                      </a:lnTo>
                      <a:lnTo>
                        <a:pt x="316" y="355"/>
                      </a:lnTo>
                      <a:lnTo>
                        <a:pt x="327" y="353"/>
                      </a:lnTo>
                      <a:lnTo>
                        <a:pt x="340" y="353"/>
                      </a:lnTo>
                      <a:lnTo>
                        <a:pt x="354" y="353"/>
                      </a:lnTo>
                      <a:lnTo>
                        <a:pt x="369" y="353"/>
                      </a:lnTo>
                      <a:lnTo>
                        <a:pt x="380" y="353"/>
                      </a:lnTo>
                      <a:lnTo>
                        <a:pt x="392" y="353"/>
                      </a:lnTo>
                      <a:lnTo>
                        <a:pt x="405" y="353"/>
                      </a:lnTo>
                      <a:lnTo>
                        <a:pt x="418" y="353"/>
                      </a:lnTo>
                      <a:lnTo>
                        <a:pt x="430" y="353"/>
                      </a:lnTo>
                      <a:lnTo>
                        <a:pt x="443" y="353"/>
                      </a:lnTo>
                      <a:lnTo>
                        <a:pt x="456" y="353"/>
                      </a:lnTo>
                      <a:lnTo>
                        <a:pt x="472" y="355"/>
                      </a:lnTo>
                      <a:lnTo>
                        <a:pt x="768" y="353"/>
                      </a:lnTo>
                      <a:lnTo>
                        <a:pt x="770" y="376"/>
                      </a:lnTo>
                      <a:lnTo>
                        <a:pt x="704" y="380"/>
                      </a:lnTo>
                      <a:lnTo>
                        <a:pt x="692" y="418"/>
                      </a:lnTo>
                      <a:lnTo>
                        <a:pt x="687" y="404"/>
                      </a:lnTo>
                      <a:lnTo>
                        <a:pt x="681" y="393"/>
                      </a:lnTo>
                      <a:lnTo>
                        <a:pt x="673" y="385"/>
                      </a:lnTo>
                      <a:lnTo>
                        <a:pt x="666" y="380"/>
                      </a:lnTo>
                      <a:lnTo>
                        <a:pt x="656" y="374"/>
                      </a:lnTo>
                      <a:lnTo>
                        <a:pt x="647" y="372"/>
                      </a:lnTo>
                      <a:lnTo>
                        <a:pt x="637" y="370"/>
                      </a:lnTo>
                      <a:lnTo>
                        <a:pt x="626" y="370"/>
                      </a:lnTo>
                      <a:lnTo>
                        <a:pt x="614" y="368"/>
                      </a:lnTo>
                      <a:lnTo>
                        <a:pt x="601" y="368"/>
                      </a:lnTo>
                      <a:lnTo>
                        <a:pt x="590" y="370"/>
                      </a:lnTo>
                      <a:lnTo>
                        <a:pt x="578" y="372"/>
                      </a:lnTo>
                      <a:lnTo>
                        <a:pt x="565" y="372"/>
                      </a:lnTo>
                      <a:lnTo>
                        <a:pt x="552" y="372"/>
                      </a:lnTo>
                      <a:lnTo>
                        <a:pt x="540" y="374"/>
                      </a:lnTo>
                      <a:lnTo>
                        <a:pt x="529" y="376"/>
                      </a:lnTo>
                      <a:lnTo>
                        <a:pt x="514" y="376"/>
                      </a:lnTo>
                      <a:lnTo>
                        <a:pt x="504" y="376"/>
                      </a:lnTo>
                      <a:lnTo>
                        <a:pt x="491" y="376"/>
                      </a:lnTo>
                      <a:lnTo>
                        <a:pt x="479" y="376"/>
                      </a:lnTo>
                      <a:lnTo>
                        <a:pt x="468" y="376"/>
                      </a:lnTo>
                      <a:lnTo>
                        <a:pt x="456" y="376"/>
                      </a:lnTo>
                      <a:lnTo>
                        <a:pt x="443" y="376"/>
                      </a:lnTo>
                      <a:lnTo>
                        <a:pt x="434" y="376"/>
                      </a:lnTo>
                      <a:lnTo>
                        <a:pt x="420" y="376"/>
                      </a:lnTo>
                      <a:lnTo>
                        <a:pt x="409" y="376"/>
                      </a:lnTo>
                      <a:lnTo>
                        <a:pt x="396" y="376"/>
                      </a:lnTo>
                      <a:lnTo>
                        <a:pt x="384" y="376"/>
                      </a:lnTo>
                      <a:lnTo>
                        <a:pt x="373" y="376"/>
                      </a:lnTo>
                      <a:lnTo>
                        <a:pt x="361" y="376"/>
                      </a:lnTo>
                      <a:lnTo>
                        <a:pt x="348" y="376"/>
                      </a:lnTo>
                      <a:lnTo>
                        <a:pt x="339" y="376"/>
                      </a:lnTo>
                      <a:lnTo>
                        <a:pt x="325" y="376"/>
                      </a:lnTo>
                      <a:lnTo>
                        <a:pt x="314" y="376"/>
                      </a:lnTo>
                      <a:lnTo>
                        <a:pt x="301" y="376"/>
                      </a:lnTo>
                      <a:lnTo>
                        <a:pt x="289" y="376"/>
                      </a:lnTo>
                      <a:lnTo>
                        <a:pt x="278" y="376"/>
                      </a:lnTo>
                      <a:lnTo>
                        <a:pt x="266" y="376"/>
                      </a:lnTo>
                      <a:lnTo>
                        <a:pt x="253" y="376"/>
                      </a:lnTo>
                      <a:lnTo>
                        <a:pt x="243" y="376"/>
                      </a:lnTo>
                      <a:lnTo>
                        <a:pt x="230" y="376"/>
                      </a:lnTo>
                      <a:lnTo>
                        <a:pt x="219" y="376"/>
                      </a:lnTo>
                      <a:lnTo>
                        <a:pt x="205" y="376"/>
                      </a:lnTo>
                      <a:lnTo>
                        <a:pt x="194" y="378"/>
                      </a:lnTo>
                      <a:lnTo>
                        <a:pt x="183" y="378"/>
                      </a:lnTo>
                      <a:lnTo>
                        <a:pt x="173" y="380"/>
                      </a:lnTo>
                      <a:lnTo>
                        <a:pt x="160" y="380"/>
                      </a:lnTo>
                      <a:lnTo>
                        <a:pt x="150" y="380"/>
                      </a:lnTo>
                      <a:lnTo>
                        <a:pt x="143" y="387"/>
                      </a:lnTo>
                      <a:lnTo>
                        <a:pt x="137" y="399"/>
                      </a:lnTo>
                      <a:lnTo>
                        <a:pt x="131" y="410"/>
                      </a:lnTo>
                      <a:lnTo>
                        <a:pt x="127" y="423"/>
                      </a:lnTo>
                      <a:lnTo>
                        <a:pt x="122" y="385"/>
                      </a:lnTo>
                      <a:lnTo>
                        <a:pt x="112" y="382"/>
                      </a:lnTo>
                      <a:lnTo>
                        <a:pt x="101" y="382"/>
                      </a:lnTo>
                      <a:lnTo>
                        <a:pt x="91" y="384"/>
                      </a:lnTo>
                      <a:lnTo>
                        <a:pt x="82" y="385"/>
                      </a:lnTo>
                      <a:lnTo>
                        <a:pt x="78" y="393"/>
                      </a:lnTo>
                      <a:lnTo>
                        <a:pt x="78" y="403"/>
                      </a:lnTo>
                      <a:lnTo>
                        <a:pt x="78" y="412"/>
                      </a:lnTo>
                      <a:lnTo>
                        <a:pt x="78" y="423"/>
                      </a:lnTo>
                      <a:lnTo>
                        <a:pt x="86" y="423"/>
                      </a:lnTo>
                      <a:lnTo>
                        <a:pt x="93" y="425"/>
                      </a:lnTo>
                      <a:lnTo>
                        <a:pt x="103" y="425"/>
                      </a:lnTo>
                      <a:lnTo>
                        <a:pt x="112" y="427"/>
                      </a:lnTo>
                      <a:lnTo>
                        <a:pt x="122" y="427"/>
                      </a:lnTo>
                      <a:lnTo>
                        <a:pt x="129" y="427"/>
                      </a:lnTo>
                      <a:lnTo>
                        <a:pt x="139" y="427"/>
                      </a:lnTo>
                      <a:lnTo>
                        <a:pt x="148" y="429"/>
                      </a:lnTo>
                      <a:lnTo>
                        <a:pt x="158" y="429"/>
                      </a:lnTo>
                      <a:lnTo>
                        <a:pt x="166" y="429"/>
                      </a:lnTo>
                      <a:lnTo>
                        <a:pt x="175" y="429"/>
                      </a:lnTo>
                      <a:lnTo>
                        <a:pt x="185" y="429"/>
                      </a:lnTo>
                      <a:lnTo>
                        <a:pt x="194" y="429"/>
                      </a:lnTo>
                      <a:lnTo>
                        <a:pt x="204" y="429"/>
                      </a:lnTo>
                      <a:lnTo>
                        <a:pt x="213" y="429"/>
                      </a:lnTo>
                      <a:lnTo>
                        <a:pt x="223" y="429"/>
                      </a:lnTo>
                      <a:lnTo>
                        <a:pt x="232" y="427"/>
                      </a:lnTo>
                      <a:lnTo>
                        <a:pt x="242" y="427"/>
                      </a:lnTo>
                      <a:lnTo>
                        <a:pt x="251" y="425"/>
                      </a:lnTo>
                      <a:lnTo>
                        <a:pt x="261" y="425"/>
                      </a:lnTo>
                      <a:lnTo>
                        <a:pt x="270" y="425"/>
                      </a:lnTo>
                      <a:lnTo>
                        <a:pt x="280" y="425"/>
                      </a:lnTo>
                      <a:lnTo>
                        <a:pt x="289" y="425"/>
                      </a:lnTo>
                      <a:lnTo>
                        <a:pt x="299" y="425"/>
                      </a:lnTo>
                      <a:lnTo>
                        <a:pt x="306" y="423"/>
                      </a:lnTo>
                      <a:lnTo>
                        <a:pt x="316" y="423"/>
                      </a:lnTo>
                      <a:lnTo>
                        <a:pt x="325" y="423"/>
                      </a:lnTo>
                      <a:lnTo>
                        <a:pt x="333" y="423"/>
                      </a:lnTo>
                      <a:lnTo>
                        <a:pt x="342" y="423"/>
                      </a:lnTo>
                      <a:lnTo>
                        <a:pt x="352" y="423"/>
                      </a:lnTo>
                      <a:lnTo>
                        <a:pt x="361" y="423"/>
                      </a:lnTo>
                      <a:lnTo>
                        <a:pt x="369" y="423"/>
                      </a:lnTo>
                      <a:lnTo>
                        <a:pt x="386" y="380"/>
                      </a:lnTo>
                      <a:lnTo>
                        <a:pt x="390" y="380"/>
                      </a:lnTo>
                      <a:lnTo>
                        <a:pt x="396" y="391"/>
                      </a:lnTo>
                      <a:lnTo>
                        <a:pt x="398" y="404"/>
                      </a:lnTo>
                      <a:lnTo>
                        <a:pt x="399" y="416"/>
                      </a:lnTo>
                      <a:lnTo>
                        <a:pt x="411" y="425"/>
                      </a:lnTo>
                      <a:lnTo>
                        <a:pt x="757" y="431"/>
                      </a:lnTo>
                      <a:lnTo>
                        <a:pt x="755" y="433"/>
                      </a:lnTo>
                      <a:lnTo>
                        <a:pt x="755" y="437"/>
                      </a:lnTo>
                      <a:lnTo>
                        <a:pt x="746" y="437"/>
                      </a:lnTo>
                      <a:lnTo>
                        <a:pt x="734" y="437"/>
                      </a:lnTo>
                      <a:lnTo>
                        <a:pt x="725" y="437"/>
                      </a:lnTo>
                      <a:lnTo>
                        <a:pt x="715" y="439"/>
                      </a:lnTo>
                      <a:lnTo>
                        <a:pt x="704" y="439"/>
                      </a:lnTo>
                      <a:lnTo>
                        <a:pt x="694" y="439"/>
                      </a:lnTo>
                      <a:lnTo>
                        <a:pt x="683" y="439"/>
                      </a:lnTo>
                      <a:lnTo>
                        <a:pt x="673" y="441"/>
                      </a:lnTo>
                      <a:lnTo>
                        <a:pt x="664" y="439"/>
                      </a:lnTo>
                      <a:lnTo>
                        <a:pt x="652" y="439"/>
                      </a:lnTo>
                      <a:lnTo>
                        <a:pt x="643" y="437"/>
                      </a:lnTo>
                      <a:lnTo>
                        <a:pt x="633" y="437"/>
                      </a:lnTo>
                      <a:lnTo>
                        <a:pt x="624" y="437"/>
                      </a:lnTo>
                      <a:lnTo>
                        <a:pt x="614" y="437"/>
                      </a:lnTo>
                      <a:lnTo>
                        <a:pt x="603" y="437"/>
                      </a:lnTo>
                      <a:lnTo>
                        <a:pt x="593" y="439"/>
                      </a:lnTo>
                      <a:lnTo>
                        <a:pt x="586" y="437"/>
                      </a:lnTo>
                      <a:lnTo>
                        <a:pt x="576" y="437"/>
                      </a:lnTo>
                      <a:lnTo>
                        <a:pt x="565" y="437"/>
                      </a:lnTo>
                      <a:lnTo>
                        <a:pt x="552" y="437"/>
                      </a:lnTo>
                      <a:lnTo>
                        <a:pt x="536" y="437"/>
                      </a:lnTo>
                      <a:lnTo>
                        <a:pt x="521" y="437"/>
                      </a:lnTo>
                      <a:lnTo>
                        <a:pt x="514" y="437"/>
                      </a:lnTo>
                      <a:lnTo>
                        <a:pt x="506" y="437"/>
                      </a:lnTo>
                      <a:lnTo>
                        <a:pt x="496" y="437"/>
                      </a:lnTo>
                      <a:lnTo>
                        <a:pt x="489" y="437"/>
                      </a:lnTo>
                      <a:lnTo>
                        <a:pt x="477" y="437"/>
                      </a:lnTo>
                      <a:lnTo>
                        <a:pt x="470" y="437"/>
                      </a:lnTo>
                      <a:lnTo>
                        <a:pt x="458" y="437"/>
                      </a:lnTo>
                      <a:lnTo>
                        <a:pt x="449" y="437"/>
                      </a:lnTo>
                      <a:lnTo>
                        <a:pt x="439" y="437"/>
                      </a:lnTo>
                      <a:lnTo>
                        <a:pt x="430" y="437"/>
                      </a:lnTo>
                      <a:lnTo>
                        <a:pt x="420" y="437"/>
                      </a:lnTo>
                      <a:lnTo>
                        <a:pt x="411" y="437"/>
                      </a:lnTo>
                      <a:lnTo>
                        <a:pt x="398" y="437"/>
                      </a:lnTo>
                      <a:lnTo>
                        <a:pt x="390" y="437"/>
                      </a:lnTo>
                      <a:lnTo>
                        <a:pt x="377" y="437"/>
                      </a:lnTo>
                      <a:lnTo>
                        <a:pt x="369" y="437"/>
                      </a:lnTo>
                      <a:lnTo>
                        <a:pt x="356" y="437"/>
                      </a:lnTo>
                      <a:lnTo>
                        <a:pt x="346" y="437"/>
                      </a:lnTo>
                      <a:lnTo>
                        <a:pt x="335" y="437"/>
                      </a:lnTo>
                      <a:lnTo>
                        <a:pt x="325" y="437"/>
                      </a:lnTo>
                      <a:lnTo>
                        <a:pt x="314" y="437"/>
                      </a:lnTo>
                      <a:lnTo>
                        <a:pt x="304" y="437"/>
                      </a:lnTo>
                      <a:lnTo>
                        <a:pt x="293" y="437"/>
                      </a:lnTo>
                      <a:lnTo>
                        <a:pt x="282" y="437"/>
                      </a:lnTo>
                      <a:lnTo>
                        <a:pt x="272" y="437"/>
                      </a:lnTo>
                      <a:lnTo>
                        <a:pt x="261" y="437"/>
                      </a:lnTo>
                      <a:lnTo>
                        <a:pt x="251" y="437"/>
                      </a:lnTo>
                      <a:lnTo>
                        <a:pt x="242" y="437"/>
                      </a:lnTo>
                      <a:lnTo>
                        <a:pt x="230" y="437"/>
                      </a:lnTo>
                      <a:lnTo>
                        <a:pt x="221" y="437"/>
                      </a:lnTo>
                      <a:lnTo>
                        <a:pt x="211" y="437"/>
                      </a:lnTo>
                      <a:lnTo>
                        <a:pt x="202" y="437"/>
                      </a:lnTo>
                      <a:lnTo>
                        <a:pt x="194" y="437"/>
                      </a:lnTo>
                      <a:lnTo>
                        <a:pt x="185" y="437"/>
                      </a:lnTo>
                      <a:lnTo>
                        <a:pt x="175" y="437"/>
                      </a:lnTo>
                      <a:lnTo>
                        <a:pt x="167" y="439"/>
                      </a:lnTo>
                      <a:lnTo>
                        <a:pt x="158" y="439"/>
                      </a:lnTo>
                      <a:lnTo>
                        <a:pt x="150" y="439"/>
                      </a:lnTo>
                      <a:lnTo>
                        <a:pt x="143" y="439"/>
                      </a:lnTo>
                      <a:lnTo>
                        <a:pt x="137" y="441"/>
                      </a:lnTo>
                      <a:lnTo>
                        <a:pt x="122" y="442"/>
                      </a:lnTo>
                      <a:lnTo>
                        <a:pt x="108" y="444"/>
                      </a:lnTo>
                      <a:lnTo>
                        <a:pt x="97" y="444"/>
                      </a:lnTo>
                      <a:lnTo>
                        <a:pt x="89" y="446"/>
                      </a:lnTo>
                      <a:lnTo>
                        <a:pt x="82" y="448"/>
                      </a:lnTo>
                      <a:lnTo>
                        <a:pt x="78" y="452"/>
                      </a:lnTo>
                      <a:lnTo>
                        <a:pt x="86" y="581"/>
                      </a:lnTo>
                      <a:lnTo>
                        <a:pt x="399" y="579"/>
                      </a:lnTo>
                      <a:lnTo>
                        <a:pt x="405" y="568"/>
                      </a:lnTo>
                      <a:lnTo>
                        <a:pt x="411" y="555"/>
                      </a:lnTo>
                      <a:lnTo>
                        <a:pt x="413" y="547"/>
                      </a:lnTo>
                      <a:lnTo>
                        <a:pt x="417" y="539"/>
                      </a:lnTo>
                      <a:lnTo>
                        <a:pt x="418" y="532"/>
                      </a:lnTo>
                      <a:lnTo>
                        <a:pt x="422" y="524"/>
                      </a:lnTo>
                      <a:lnTo>
                        <a:pt x="424" y="526"/>
                      </a:lnTo>
                      <a:lnTo>
                        <a:pt x="426" y="532"/>
                      </a:lnTo>
                      <a:lnTo>
                        <a:pt x="426" y="541"/>
                      </a:lnTo>
                      <a:lnTo>
                        <a:pt x="430" y="551"/>
                      </a:lnTo>
                      <a:lnTo>
                        <a:pt x="430" y="558"/>
                      </a:lnTo>
                      <a:lnTo>
                        <a:pt x="432" y="568"/>
                      </a:lnTo>
                      <a:lnTo>
                        <a:pt x="434" y="576"/>
                      </a:lnTo>
                      <a:lnTo>
                        <a:pt x="436" y="579"/>
                      </a:lnTo>
                      <a:lnTo>
                        <a:pt x="449" y="577"/>
                      </a:lnTo>
                      <a:lnTo>
                        <a:pt x="464" y="577"/>
                      </a:lnTo>
                      <a:lnTo>
                        <a:pt x="479" y="577"/>
                      </a:lnTo>
                      <a:lnTo>
                        <a:pt x="495" y="577"/>
                      </a:lnTo>
                      <a:lnTo>
                        <a:pt x="510" y="577"/>
                      </a:lnTo>
                      <a:lnTo>
                        <a:pt x="525" y="577"/>
                      </a:lnTo>
                      <a:lnTo>
                        <a:pt x="540" y="577"/>
                      </a:lnTo>
                      <a:lnTo>
                        <a:pt x="557" y="577"/>
                      </a:lnTo>
                      <a:lnTo>
                        <a:pt x="571" y="577"/>
                      </a:lnTo>
                      <a:lnTo>
                        <a:pt x="588" y="577"/>
                      </a:lnTo>
                      <a:lnTo>
                        <a:pt x="601" y="577"/>
                      </a:lnTo>
                      <a:lnTo>
                        <a:pt x="616" y="577"/>
                      </a:lnTo>
                      <a:lnTo>
                        <a:pt x="631" y="577"/>
                      </a:lnTo>
                      <a:lnTo>
                        <a:pt x="649" y="577"/>
                      </a:lnTo>
                      <a:lnTo>
                        <a:pt x="664" y="579"/>
                      </a:lnTo>
                      <a:lnTo>
                        <a:pt x="681" y="581"/>
                      </a:lnTo>
                      <a:lnTo>
                        <a:pt x="694" y="541"/>
                      </a:lnTo>
                      <a:lnTo>
                        <a:pt x="696" y="551"/>
                      </a:lnTo>
                      <a:lnTo>
                        <a:pt x="700" y="562"/>
                      </a:lnTo>
                      <a:lnTo>
                        <a:pt x="704" y="574"/>
                      </a:lnTo>
                      <a:lnTo>
                        <a:pt x="709" y="579"/>
                      </a:lnTo>
                      <a:lnTo>
                        <a:pt x="755" y="583"/>
                      </a:lnTo>
                      <a:lnTo>
                        <a:pt x="755" y="591"/>
                      </a:lnTo>
                      <a:lnTo>
                        <a:pt x="757" y="598"/>
                      </a:lnTo>
                      <a:lnTo>
                        <a:pt x="755" y="602"/>
                      </a:lnTo>
                      <a:lnTo>
                        <a:pt x="749" y="606"/>
                      </a:lnTo>
                      <a:lnTo>
                        <a:pt x="738" y="606"/>
                      </a:lnTo>
                      <a:lnTo>
                        <a:pt x="727" y="606"/>
                      </a:lnTo>
                      <a:lnTo>
                        <a:pt x="717" y="606"/>
                      </a:lnTo>
                      <a:lnTo>
                        <a:pt x="706" y="606"/>
                      </a:lnTo>
                      <a:lnTo>
                        <a:pt x="694" y="606"/>
                      </a:lnTo>
                      <a:lnTo>
                        <a:pt x="685" y="606"/>
                      </a:lnTo>
                      <a:lnTo>
                        <a:pt x="673" y="606"/>
                      </a:lnTo>
                      <a:lnTo>
                        <a:pt x="664" y="606"/>
                      </a:lnTo>
                      <a:lnTo>
                        <a:pt x="652" y="606"/>
                      </a:lnTo>
                      <a:lnTo>
                        <a:pt x="641" y="606"/>
                      </a:lnTo>
                      <a:lnTo>
                        <a:pt x="631" y="606"/>
                      </a:lnTo>
                      <a:lnTo>
                        <a:pt x="620" y="606"/>
                      </a:lnTo>
                      <a:lnTo>
                        <a:pt x="609" y="606"/>
                      </a:lnTo>
                      <a:lnTo>
                        <a:pt x="599" y="606"/>
                      </a:lnTo>
                      <a:lnTo>
                        <a:pt x="588" y="606"/>
                      </a:lnTo>
                      <a:lnTo>
                        <a:pt x="578" y="606"/>
                      </a:lnTo>
                      <a:lnTo>
                        <a:pt x="565" y="606"/>
                      </a:lnTo>
                      <a:lnTo>
                        <a:pt x="555" y="606"/>
                      </a:lnTo>
                      <a:lnTo>
                        <a:pt x="544" y="606"/>
                      </a:lnTo>
                      <a:lnTo>
                        <a:pt x="534" y="606"/>
                      </a:lnTo>
                      <a:lnTo>
                        <a:pt x="521" y="606"/>
                      </a:lnTo>
                      <a:lnTo>
                        <a:pt x="514" y="606"/>
                      </a:lnTo>
                      <a:lnTo>
                        <a:pt x="500" y="606"/>
                      </a:lnTo>
                      <a:lnTo>
                        <a:pt x="493" y="606"/>
                      </a:lnTo>
                      <a:lnTo>
                        <a:pt x="479" y="606"/>
                      </a:lnTo>
                      <a:lnTo>
                        <a:pt x="470" y="606"/>
                      </a:lnTo>
                      <a:lnTo>
                        <a:pt x="458" y="606"/>
                      </a:lnTo>
                      <a:lnTo>
                        <a:pt x="449" y="606"/>
                      </a:lnTo>
                      <a:lnTo>
                        <a:pt x="436" y="606"/>
                      </a:lnTo>
                      <a:lnTo>
                        <a:pt x="426" y="606"/>
                      </a:lnTo>
                      <a:lnTo>
                        <a:pt x="415" y="606"/>
                      </a:lnTo>
                      <a:lnTo>
                        <a:pt x="405" y="608"/>
                      </a:lnTo>
                      <a:lnTo>
                        <a:pt x="394" y="608"/>
                      </a:lnTo>
                      <a:lnTo>
                        <a:pt x="382" y="608"/>
                      </a:lnTo>
                      <a:lnTo>
                        <a:pt x="371" y="608"/>
                      </a:lnTo>
                      <a:lnTo>
                        <a:pt x="361" y="608"/>
                      </a:lnTo>
                      <a:lnTo>
                        <a:pt x="348" y="608"/>
                      </a:lnTo>
                      <a:lnTo>
                        <a:pt x="340" y="608"/>
                      </a:lnTo>
                      <a:lnTo>
                        <a:pt x="327" y="608"/>
                      </a:lnTo>
                      <a:lnTo>
                        <a:pt x="318" y="608"/>
                      </a:lnTo>
                      <a:lnTo>
                        <a:pt x="306" y="608"/>
                      </a:lnTo>
                      <a:lnTo>
                        <a:pt x="297" y="608"/>
                      </a:lnTo>
                      <a:lnTo>
                        <a:pt x="285" y="608"/>
                      </a:lnTo>
                      <a:lnTo>
                        <a:pt x="274" y="608"/>
                      </a:lnTo>
                      <a:lnTo>
                        <a:pt x="263" y="608"/>
                      </a:lnTo>
                      <a:lnTo>
                        <a:pt x="253" y="608"/>
                      </a:lnTo>
                      <a:lnTo>
                        <a:pt x="242" y="608"/>
                      </a:lnTo>
                      <a:lnTo>
                        <a:pt x="232" y="608"/>
                      </a:lnTo>
                      <a:lnTo>
                        <a:pt x="221" y="608"/>
                      </a:lnTo>
                      <a:lnTo>
                        <a:pt x="209" y="608"/>
                      </a:lnTo>
                      <a:lnTo>
                        <a:pt x="200" y="608"/>
                      </a:lnTo>
                      <a:lnTo>
                        <a:pt x="188" y="608"/>
                      </a:lnTo>
                      <a:lnTo>
                        <a:pt x="177" y="608"/>
                      </a:lnTo>
                      <a:lnTo>
                        <a:pt x="167" y="608"/>
                      </a:lnTo>
                      <a:lnTo>
                        <a:pt x="156" y="608"/>
                      </a:lnTo>
                      <a:lnTo>
                        <a:pt x="147" y="608"/>
                      </a:lnTo>
                      <a:lnTo>
                        <a:pt x="135" y="608"/>
                      </a:lnTo>
                      <a:lnTo>
                        <a:pt x="124" y="608"/>
                      </a:lnTo>
                      <a:lnTo>
                        <a:pt x="114" y="608"/>
                      </a:lnTo>
                      <a:lnTo>
                        <a:pt x="103" y="610"/>
                      </a:lnTo>
                      <a:lnTo>
                        <a:pt x="91" y="610"/>
                      </a:lnTo>
                      <a:lnTo>
                        <a:pt x="82" y="610"/>
                      </a:lnTo>
                      <a:lnTo>
                        <a:pt x="70" y="610"/>
                      </a:lnTo>
                      <a:lnTo>
                        <a:pt x="63"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4" name="Freeform 178"/>
                <p:cNvSpPr>
                  <a:spLocks/>
                </p:cNvSpPr>
                <p:nvPr/>
              </p:nvSpPr>
              <p:spPr bwMode="auto">
                <a:xfrm>
                  <a:off x="3505" y="2720"/>
                  <a:ext cx="255" cy="489"/>
                </a:xfrm>
                <a:custGeom>
                  <a:avLst/>
                  <a:gdLst>
                    <a:gd name="T0" fmla="*/ 1 w 510"/>
                    <a:gd name="T1" fmla="*/ 1 h 977"/>
                    <a:gd name="T2" fmla="*/ 1 w 510"/>
                    <a:gd name="T3" fmla="*/ 1 h 977"/>
                    <a:gd name="T4" fmla="*/ 1 w 510"/>
                    <a:gd name="T5" fmla="*/ 1 h 977"/>
                    <a:gd name="T6" fmla="*/ 1 w 510"/>
                    <a:gd name="T7" fmla="*/ 1 h 977"/>
                    <a:gd name="T8" fmla="*/ 1 w 510"/>
                    <a:gd name="T9" fmla="*/ 1 h 977"/>
                    <a:gd name="T10" fmla="*/ 1 w 510"/>
                    <a:gd name="T11" fmla="*/ 1 h 977"/>
                    <a:gd name="T12" fmla="*/ 1 w 510"/>
                    <a:gd name="T13" fmla="*/ 1 h 977"/>
                    <a:gd name="T14" fmla="*/ 1 w 510"/>
                    <a:gd name="T15" fmla="*/ 1 h 977"/>
                    <a:gd name="T16" fmla="*/ 1 w 510"/>
                    <a:gd name="T17" fmla="*/ 1 h 977"/>
                    <a:gd name="T18" fmla="*/ 1 w 510"/>
                    <a:gd name="T19" fmla="*/ 1 h 977"/>
                    <a:gd name="T20" fmla="*/ 1 w 510"/>
                    <a:gd name="T21" fmla="*/ 1 h 977"/>
                    <a:gd name="T22" fmla="*/ 1 w 510"/>
                    <a:gd name="T23" fmla="*/ 1 h 977"/>
                    <a:gd name="T24" fmla="*/ 1 w 510"/>
                    <a:gd name="T25" fmla="*/ 1 h 977"/>
                    <a:gd name="T26" fmla="*/ 1 w 510"/>
                    <a:gd name="T27" fmla="*/ 1 h 977"/>
                    <a:gd name="T28" fmla="*/ 1 w 510"/>
                    <a:gd name="T29" fmla="*/ 1 h 977"/>
                    <a:gd name="T30" fmla="*/ 1 w 510"/>
                    <a:gd name="T31" fmla="*/ 0 h 977"/>
                    <a:gd name="T32" fmla="*/ 1 w 510"/>
                    <a:gd name="T33" fmla="*/ 1 h 977"/>
                    <a:gd name="T34" fmla="*/ 1 w 510"/>
                    <a:gd name="T35" fmla="*/ 1 h 977"/>
                    <a:gd name="T36" fmla="*/ 1 w 510"/>
                    <a:gd name="T37" fmla="*/ 1 h 977"/>
                    <a:gd name="T38" fmla="*/ 1 w 510"/>
                    <a:gd name="T39" fmla="*/ 1 h 977"/>
                    <a:gd name="T40" fmla="*/ 1 w 510"/>
                    <a:gd name="T41" fmla="*/ 1 h 977"/>
                    <a:gd name="T42" fmla="*/ 1 w 510"/>
                    <a:gd name="T43" fmla="*/ 1 h 977"/>
                    <a:gd name="T44" fmla="*/ 1 w 510"/>
                    <a:gd name="T45" fmla="*/ 1 h 977"/>
                    <a:gd name="T46" fmla="*/ 1 w 510"/>
                    <a:gd name="T47" fmla="*/ 1 h 977"/>
                    <a:gd name="T48" fmla="*/ 1 w 510"/>
                    <a:gd name="T49" fmla="*/ 1 h 977"/>
                    <a:gd name="T50" fmla="*/ 1 w 510"/>
                    <a:gd name="T51" fmla="*/ 1 h 977"/>
                    <a:gd name="T52" fmla="*/ 1 w 510"/>
                    <a:gd name="T53" fmla="*/ 1 h 977"/>
                    <a:gd name="T54" fmla="*/ 1 w 510"/>
                    <a:gd name="T55" fmla="*/ 1 h 977"/>
                    <a:gd name="T56" fmla="*/ 1 w 510"/>
                    <a:gd name="T57" fmla="*/ 1 h 977"/>
                    <a:gd name="T58" fmla="*/ 1 w 510"/>
                    <a:gd name="T59" fmla="*/ 1 h 977"/>
                    <a:gd name="T60" fmla="*/ 1 w 510"/>
                    <a:gd name="T61" fmla="*/ 1 h 977"/>
                    <a:gd name="T62" fmla="*/ 1 w 510"/>
                    <a:gd name="T63" fmla="*/ 1 h 977"/>
                    <a:gd name="T64" fmla="*/ 1 w 510"/>
                    <a:gd name="T65" fmla="*/ 1 h 977"/>
                    <a:gd name="T66" fmla="*/ 1 w 510"/>
                    <a:gd name="T67" fmla="*/ 1 h 977"/>
                    <a:gd name="T68" fmla="*/ 1 w 510"/>
                    <a:gd name="T69" fmla="*/ 1 h 977"/>
                    <a:gd name="T70" fmla="*/ 1 w 510"/>
                    <a:gd name="T71" fmla="*/ 1 h 977"/>
                    <a:gd name="T72" fmla="*/ 1 w 510"/>
                    <a:gd name="T73" fmla="*/ 1 h 977"/>
                    <a:gd name="T74" fmla="*/ 1 w 510"/>
                    <a:gd name="T75" fmla="*/ 1 h 977"/>
                    <a:gd name="T76" fmla="*/ 1 w 510"/>
                    <a:gd name="T77" fmla="*/ 1 h 977"/>
                    <a:gd name="T78" fmla="*/ 1 w 510"/>
                    <a:gd name="T79" fmla="*/ 1 h 977"/>
                    <a:gd name="T80" fmla="*/ 1 w 510"/>
                    <a:gd name="T81" fmla="*/ 1 h 977"/>
                    <a:gd name="T82" fmla="*/ 1 w 510"/>
                    <a:gd name="T83" fmla="*/ 1 h 977"/>
                    <a:gd name="T84" fmla="*/ 1 w 510"/>
                    <a:gd name="T85" fmla="*/ 1 h 977"/>
                    <a:gd name="T86" fmla="*/ 1 w 510"/>
                    <a:gd name="T87" fmla="*/ 1 h 977"/>
                    <a:gd name="T88" fmla="*/ 1 w 510"/>
                    <a:gd name="T89" fmla="*/ 1 h 977"/>
                    <a:gd name="T90" fmla="*/ 1 w 510"/>
                    <a:gd name="T91" fmla="*/ 1 h 977"/>
                    <a:gd name="T92" fmla="*/ 1 w 510"/>
                    <a:gd name="T93" fmla="*/ 1 h 977"/>
                    <a:gd name="T94" fmla="*/ 1 w 510"/>
                    <a:gd name="T95" fmla="*/ 1 h 977"/>
                    <a:gd name="T96" fmla="*/ 1 w 510"/>
                    <a:gd name="T97" fmla="*/ 1 h 977"/>
                    <a:gd name="T98" fmla="*/ 1 w 510"/>
                    <a:gd name="T99" fmla="*/ 1 h 977"/>
                    <a:gd name="T100" fmla="*/ 1 w 510"/>
                    <a:gd name="T101" fmla="*/ 1 h 977"/>
                    <a:gd name="T102" fmla="*/ 1 w 510"/>
                    <a:gd name="T103" fmla="*/ 1 h 977"/>
                    <a:gd name="T104" fmla="*/ 1 w 510"/>
                    <a:gd name="T105" fmla="*/ 1 h 977"/>
                    <a:gd name="T106" fmla="*/ 1 w 510"/>
                    <a:gd name="T107" fmla="*/ 1 h 977"/>
                    <a:gd name="T108" fmla="*/ 1 w 510"/>
                    <a:gd name="T109" fmla="*/ 1 h 977"/>
                    <a:gd name="T110" fmla="*/ 1 w 510"/>
                    <a:gd name="T111" fmla="*/ 1 h 977"/>
                    <a:gd name="T112" fmla="*/ 1 w 510"/>
                    <a:gd name="T113" fmla="*/ 1 h 977"/>
                    <a:gd name="T114" fmla="*/ 1 w 510"/>
                    <a:gd name="T115" fmla="*/ 1 h 977"/>
                    <a:gd name="T116" fmla="*/ 1 w 510"/>
                    <a:gd name="T117" fmla="*/ 1 h 977"/>
                    <a:gd name="T118" fmla="*/ 1 w 510"/>
                    <a:gd name="T119" fmla="*/ 1 h 977"/>
                    <a:gd name="T120" fmla="*/ 1 w 510"/>
                    <a:gd name="T121" fmla="*/ 1 h 977"/>
                    <a:gd name="T122" fmla="*/ 1 w 510"/>
                    <a:gd name="T123" fmla="*/ 1 h 977"/>
                    <a:gd name="T124" fmla="*/ 1 w 510"/>
                    <a:gd name="T125" fmla="*/ 1 h 97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0"/>
                    <a:gd name="T190" fmla="*/ 0 h 977"/>
                    <a:gd name="T191" fmla="*/ 510 w 510"/>
                    <a:gd name="T192" fmla="*/ 977 h 97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0" h="977">
                      <a:moveTo>
                        <a:pt x="160" y="977"/>
                      </a:moveTo>
                      <a:lnTo>
                        <a:pt x="160" y="962"/>
                      </a:lnTo>
                      <a:lnTo>
                        <a:pt x="160" y="947"/>
                      </a:lnTo>
                      <a:lnTo>
                        <a:pt x="160" y="932"/>
                      </a:lnTo>
                      <a:lnTo>
                        <a:pt x="160" y="916"/>
                      </a:lnTo>
                      <a:lnTo>
                        <a:pt x="160" y="899"/>
                      </a:lnTo>
                      <a:lnTo>
                        <a:pt x="160" y="886"/>
                      </a:lnTo>
                      <a:lnTo>
                        <a:pt x="160" y="869"/>
                      </a:lnTo>
                      <a:lnTo>
                        <a:pt x="160" y="856"/>
                      </a:lnTo>
                      <a:lnTo>
                        <a:pt x="160" y="839"/>
                      </a:lnTo>
                      <a:lnTo>
                        <a:pt x="160" y="823"/>
                      </a:lnTo>
                      <a:lnTo>
                        <a:pt x="160" y="808"/>
                      </a:lnTo>
                      <a:lnTo>
                        <a:pt x="160" y="795"/>
                      </a:lnTo>
                      <a:lnTo>
                        <a:pt x="160" y="778"/>
                      </a:lnTo>
                      <a:lnTo>
                        <a:pt x="160" y="763"/>
                      </a:lnTo>
                      <a:lnTo>
                        <a:pt x="160" y="745"/>
                      </a:lnTo>
                      <a:lnTo>
                        <a:pt x="160" y="732"/>
                      </a:lnTo>
                      <a:lnTo>
                        <a:pt x="158" y="715"/>
                      </a:lnTo>
                      <a:lnTo>
                        <a:pt x="158" y="700"/>
                      </a:lnTo>
                      <a:lnTo>
                        <a:pt x="156" y="685"/>
                      </a:lnTo>
                      <a:lnTo>
                        <a:pt x="156" y="669"/>
                      </a:lnTo>
                      <a:lnTo>
                        <a:pt x="154" y="652"/>
                      </a:lnTo>
                      <a:lnTo>
                        <a:pt x="154" y="637"/>
                      </a:lnTo>
                      <a:lnTo>
                        <a:pt x="154" y="622"/>
                      </a:lnTo>
                      <a:lnTo>
                        <a:pt x="154" y="607"/>
                      </a:lnTo>
                      <a:lnTo>
                        <a:pt x="154" y="590"/>
                      </a:lnTo>
                      <a:lnTo>
                        <a:pt x="154" y="574"/>
                      </a:lnTo>
                      <a:lnTo>
                        <a:pt x="153" y="561"/>
                      </a:lnTo>
                      <a:lnTo>
                        <a:pt x="153" y="546"/>
                      </a:lnTo>
                      <a:lnTo>
                        <a:pt x="151" y="531"/>
                      </a:lnTo>
                      <a:lnTo>
                        <a:pt x="151" y="515"/>
                      </a:lnTo>
                      <a:lnTo>
                        <a:pt x="151" y="500"/>
                      </a:lnTo>
                      <a:lnTo>
                        <a:pt x="151" y="487"/>
                      </a:lnTo>
                      <a:lnTo>
                        <a:pt x="145" y="312"/>
                      </a:lnTo>
                      <a:lnTo>
                        <a:pt x="145" y="301"/>
                      </a:lnTo>
                      <a:lnTo>
                        <a:pt x="145" y="291"/>
                      </a:lnTo>
                      <a:lnTo>
                        <a:pt x="145" y="282"/>
                      </a:lnTo>
                      <a:lnTo>
                        <a:pt x="145" y="274"/>
                      </a:lnTo>
                      <a:lnTo>
                        <a:pt x="143" y="263"/>
                      </a:lnTo>
                      <a:lnTo>
                        <a:pt x="143" y="253"/>
                      </a:lnTo>
                      <a:lnTo>
                        <a:pt x="143" y="246"/>
                      </a:lnTo>
                      <a:lnTo>
                        <a:pt x="143" y="236"/>
                      </a:lnTo>
                      <a:lnTo>
                        <a:pt x="141" y="225"/>
                      </a:lnTo>
                      <a:lnTo>
                        <a:pt x="141" y="217"/>
                      </a:lnTo>
                      <a:lnTo>
                        <a:pt x="139" y="206"/>
                      </a:lnTo>
                      <a:lnTo>
                        <a:pt x="139" y="196"/>
                      </a:lnTo>
                      <a:lnTo>
                        <a:pt x="135" y="189"/>
                      </a:lnTo>
                      <a:lnTo>
                        <a:pt x="134" y="179"/>
                      </a:lnTo>
                      <a:lnTo>
                        <a:pt x="132" y="170"/>
                      </a:lnTo>
                      <a:lnTo>
                        <a:pt x="130" y="160"/>
                      </a:lnTo>
                      <a:lnTo>
                        <a:pt x="126" y="151"/>
                      </a:lnTo>
                      <a:lnTo>
                        <a:pt x="122" y="143"/>
                      </a:lnTo>
                      <a:lnTo>
                        <a:pt x="118" y="133"/>
                      </a:lnTo>
                      <a:lnTo>
                        <a:pt x="116" y="124"/>
                      </a:lnTo>
                      <a:lnTo>
                        <a:pt x="111" y="114"/>
                      </a:lnTo>
                      <a:lnTo>
                        <a:pt x="107" y="107"/>
                      </a:lnTo>
                      <a:lnTo>
                        <a:pt x="103" y="99"/>
                      </a:lnTo>
                      <a:lnTo>
                        <a:pt x="99" y="92"/>
                      </a:lnTo>
                      <a:lnTo>
                        <a:pt x="90" y="75"/>
                      </a:lnTo>
                      <a:lnTo>
                        <a:pt x="78" y="59"/>
                      </a:lnTo>
                      <a:lnTo>
                        <a:pt x="65" y="46"/>
                      </a:lnTo>
                      <a:lnTo>
                        <a:pt x="54" y="35"/>
                      </a:lnTo>
                      <a:lnTo>
                        <a:pt x="0" y="2"/>
                      </a:lnTo>
                      <a:lnTo>
                        <a:pt x="38" y="0"/>
                      </a:lnTo>
                      <a:lnTo>
                        <a:pt x="54" y="10"/>
                      </a:lnTo>
                      <a:lnTo>
                        <a:pt x="69" y="25"/>
                      </a:lnTo>
                      <a:lnTo>
                        <a:pt x="75" y="33"/>
                      </a:lnTo>
                      <a:lnTo>
                        <a:pt x="82" y="40"/>
                      </a:lnTo>
                      <a:lnTo>
                        <a:pt x="90" y="50"/>
                      </a:lnTo>
                      <a:lnTo>
                        <a:pt x="97" y="59"/>
                      </a:lnTo>
                      <a:lnTo>
                        <a:pt x="105" y="69"/>
                      </a:lnTo>
                      <a:lnTo>
                        <a:pt x="111" y="78"/>
                      </a:lnTo>
                      <a:lnTo>
                        <a:pt x="116" y="86"/>
                      </a:lnTo>
                      <a:lnTo>
                        <a:pt x="124" y="95"/>
                      </a:lnTo>
                      <a:lnTo>
                        <a:pt x="128" y="105"/>
                      </a:lnTo>
                      <a:lnTo>
                        <a:pt x="134" y="114"/>
                      </a:lnTo>
                      <a:lnTo>
                        <a:pt x="139" y="122"/>
                      </a:lnTo>
                      <a:lnTo>
                        <a:pt x="143" y="133"/>
                      </a:lnTo>
                      <a:lnTo>
                        <a:pt x="143" y="116"/>
                      </a:lnTo>
                      <a:lnTo>
                        <a:pt x="143" y="101"/>
                      </a:lnTo>
                      <a:lnTo>
                        <a:pt x="143" y="86"/>
                      </a:lnTo>
                      <a:lnTo>
                        <a:pt x="143" y="71"/>
                      </a:lnTo>
                      <a:lnTo>
                        <a:pt x="141" y="61"/>
                      </a:lnTo>
                      <a:lnTo>
                        <a:pt x="141" y="52"/>
                      </a:lnTo>
                      <a:lnTo>
                        <a:pt x="141" y="42"/>
                      </a:lnTo>
                      <a:lnTo>
                        <a:pt x="141" y="35"/>
                      </a:lnTo>
                      <a:lnTo>
                        <a:pt x="141" y="19"/>
                      </a:lnTo>
                      <a:lnTo>
                        <a:pt x="141" y="4"/>
                      </a:lnTo>
                      <a:lnTo>
                        <a:pt x="185" y="0"/>
                      </a:lnTo>
                      <a:lnTo>
                        <a:pt x="183" y="4"/>
                      </a:lnTo>
                      <a:lnTo>
                        <a:pt x="181" y="16"/>
                      </a:lnTo>
                      <a:lnTo>
                        <a:pt x="181" y="27"/>
                      </a:lnTo>
                      <a:lnTo>
                        <a:pt x="183" y="35"/>
                      </a:lnTo>
                      <a:lnTo>
                        <a:pt x="187" y="35"/>
                      </a:lnTo>
                      <a:lnTo>
                        <a:pt x="193" y="35"/>
                      </a:lnTo>
                      <a:lnTo>
                        <a:pt x="202" y="35"/>
                      </a:lnTo>
                      <a:lnTo>
                        <a:pt x="212" y="35"/>
                      </a:lnTo>
                      <a:lnTo>
                        <a:pt x="221" y="35"/>
                      </a:lnTo>
                      <a:lnTo>
                        <a:pt x="229" y="35"/>
                      </a:lnTo>
                      <a:lnTo>
                        <a:pt x="238" y="35"/>
                      </a:lnTo>
                      <a:lnTo>
                        <a:pt x="250" y="35"/>
                      </a:lnTo>
                      <a:lnTo>
                        <a:pt x="257" y="35"/>
                      </a:lnTo>
                      <a:lnTo>
                        <a:pt x="269" y="35"/>
                      </a:lnTo>
                      <a:lnTo>
                        <a:pt x="278" y="35"/>
                      </a:lnTo>
                      <a:lnTo>
                        <a:pt x="288" y="35"/>
                      </a:lnTo>
                      <a:lnTo>
                        <a:pt x="297" y="35"/>
                      </a:lnTo>
                      <a:lnTo>
                        <a:pt x="309" y="37"/>
                      </a:lnTo>
                      <a:lnTo>
                        <a:pt x="316" y="37"/>
                      </a:lnTo>
                      <a:lnTo>
                        <a:pt x="328" y="37"/>
                      </a:lnTo>
                      <a:lnTo>
                        <a:pt x="337" y="37"/>
                      </a:lnTo>
                      <a:lnTo>
                        <a:pt x="348" y="38"/>
                      </a:lnTo>
                      <a:lnTo>
                        <a:pt x="358" y="38"/>
                      </a:lnTo>
                      <a:lnTo>
                        <a:pt x="367" y="38"/>
                      </a:lnTo>
                      <a:lnTo>
                        <a:pt x="377" y="38"/>
                      </a:lnTo>
                      <a:lnTo>
                        <a:pt x="388" y="38"/>
                      </a:lnTo>
                      <a:lnTo>
                        <a:pt x="396" y="38"/>
                      </a:lnTo>
                      <a:lnTo>
                        <a:pt x="406" y="38"/>
                      </a:lnTo>
                      <a:lnTo>
                        <a:pt x="417" y="38"/>
                      </a:lnTo>
                      <a:lnTo>
                        <a:pt x="426" y="38"/>
                      </a:lnTo>
                      <a:lnTo>
                        <a:pt x="436" y="38"/>
                      </a:lnTo>
                      <a:lnTo>
                        <a:pt x="445" y="38"/>
                      </a:lnTo>
                      <a:lnTo>
                        <a:pt x="453" y="38"/>
                      </a:lnTo>
                      <a:lnTo>
                        <a:pt x="464" y="38"/>
                      </a:lnTo>
                      <a:lnTo>
                        <a:pt x="474" y="38"/>
                      </a:lnTo>
                      <a:lnTo>
                        <a:pt x="483" y="38"/>
                      </a:lnTo>
                      <a:lnTo>
                        <a:pt x="493" y="38"/>
                      </a:lnTo>
                      <a:lnTo>
                        <a:pt x="504" y="38"/>
                      </a:lnTo>
                      <a:lnTo>
                        <a:pt x="506" y="46"/>
                      </a:lnTo>
                      <a:lnTo>
                        <a:pt x="510" y="56"/>
                      </a:lnTo>
                      <a:lnTo>
                        <a:pt x="179" y="65"/>
                      </a:lnTo>
                      <a:lnTo>
                        <a:pt x="175" y="114"/>
                      </a:lnTo>
                      <a:lnTo>
                        <a:pt x="174" y="122"/>
                      </a:lnTo>
                      <a:lnTo>
                        <a:pt x="174" y="135"/>
                      </a:lnTo>
                      <a:lnTo>
                        <a:pt x="174" y="143"/>
                      </a:lnTo>
                      <a:lnTo>
                        <a:pt x="174" y="156"/>
                      </a:lnTo>
                      <a:lnTo>
                        <a:pt x="172" y="166"/>
                      </a:lnTo>
                      <a:lnTo>
                        <a:pt x="172" y="179"/>
                      </a:lnTo>
                      <a:lnTo>
                        <a:pt x="172" y="189"/>
                      </a:lnTo>
                      <a:lnTo>
                        <a:pt x="172" y="202"/>
                      </a:lnTo>
                      <a:lnTo>
                        <a:pt x="172" y="210"/>
                      </a:lnTo>
                      <a:lnTo>
                        <a:pt x="172" y="223"/>
                      </a:lnTo>
                      <a:lnTo>
                        <a:pt x="172" y="232"/>
                      </a:lnTo>
                      <a:lnTo>
                        <a:pt x="172" y="244"/>
                      </a:lnTo>
                      <a:lnTo>
                        <a:pt x="172" y="253"/>
                      </a:lnTo>
                      <a:lnTo>
                        <a:pt x="172" y="267"/>
                      </a:lnTo>
                      <a:lnTo>
                        <a:pt x="172" y="276"/>
                      </a:lnTo>
                      <a:lnTo>
                        <a:pt x="172" y="289"/>
                      </a:lnTo>
                      <a:lnTo>
                        <a:pt x="172" y="297"/>
                      </a:lnTo>
                      <a:lnTo>
                        <a:pt x="172" y="310"/>
                      </a:lnTo>
                      <a:lnTo>
                        <a:pt x="172" y="320"/>
                      </a:lnTo>
                      <a:lnTo>
                        <a:pt x="172" y="331"/>
                      </a:lnTo>
                      <a:lnTo>
                        <a:pt x="172" y="341"/>
                      </a:lnTo>
                      <a:lnTo>
                        <a:pt x="172" y="352"/>
                      </a:lnTo>
                      <a:lnTo>
                        <a:pt x="172" y="363"/>
                      </a:lnTo>
                      <a:lnTo>
                        <a:pt x="172" y="375"/>
                      </a:lnTo>
                      <a:lnTo>
                        <a:pt x="172" y="384"/>
                      </a:lnTo>
                      <a:lnTo>
                        <a:pt x="172" y="396"/>
                      </a:lnTo>
                      <a:lnTo>
                        <a:pt x="172" y="407"/>
                      </a:lnTo>
                      <a:lnTo>
                        <a:pt x="172" y="419"/>
                      </a:lnTo>
                      <a:lnTo>
                        <a:pt x="172" y="428"/>
                      </a:lnTo>
                      <a:lnTo>
                        <a:pt x="172" y="439"/>
                      </a:lnTo>
                      <a:lnTo>
                        <a:pt x="172" y="451"/>
                      </a:lnTo>
                      <a:lnTo>
                        <a:pt x="174" y="462"/>
                      </a:lnTo>
                      <a:lnTo>
                        <a:pt x="172" y="464"/>
                      </a:lnTo>
                      <a:lnTo>
                        <a:pt x="172" y="470"/>
                      </a:lnTo>
                      <a:lnTo>
                        <a:pt x="172" y="481"/>
                      </a:lnTo>
                      <a:lnTo>
                        <a:pt x="172" y="495"/>
                      </a:lnTo>
                      <a:lnTo>
                        <a:pt x="172" y="506"/>
                      </a:lnTo>
                      <a:lnTo>
                        <a:pt x="174" y="519"/>
                      </a:lnTo>
                      <a:lnTo>
                        <a:pt x="174" y="531"/>
                      </a:lnTo>
                      <a:lnTo>
                        <a:pt x="175" y="544"/>
                      </a:lnTo>
                      <a:lnTo>
                        <a:pt x="175" y="555"/>
                      </a:lnTo>
                      <a:lnTo>
                        <a:pt x="177" y="569"/>
                      </a:lnTo>
                      <a:lnTo>
                        <a:pt x="177" y="582"/>
                      </a:lnTo>
                      <a:lnTo>
                        <a:pt x="177" y="593"/>
                      </a:lnTo>
                      <a:lnTo>
                        <a:pt x="177" y="605"/>
                      </a:lnTo>
                      <a:lnTo>
                        <a:pt x="177" y="618"/>
                      </a:lnTo>
                      <a:lnTo>
                        <a:pt x="177" y="631"/>
                      </a:lnTo>
                      <a:lnTo>
                        <a:pt x="177" y="643"/>
                      </a:lnTo>
                      <a:lnTo>
                        <a:pt x="177" y="656"/>
                      </a:lnTo>
                      <a:lnTo>
                        <a:pt x="181" y="669"/>
                      </a:lnTo>
                      <a:lnTo>
                        <a:pt x="280" y="666"/>
                      </a:lnTo>
                      <a:lnTo>
                        <a:pt x="293" y="664"/>
                      </a:lnTo>
                      <a:lnTo>
                        <a:pt x="309" y="664"/>
                      </a:lnTo>
                      <a:lnTo>
                        <a:pt x="322" y="664"/>
                      </a:lnTo>
                      <a:lnTo>
                        <a:pt x="335" y="664"/>
                      </a:lnTo>
                      <a:lnTo>
                        <a:pt x="348" y="664"/>
                      </a:lnTo>
                      <a:lnTo>
                        <a:pt x="362" y="664"/>
                      </a:lnTo>
                      <a:lnTo>
                        <a:pt x="375" y="664"/>
                      </a:lnTo>
                      <a:lnTo>
                        <a:pt x="390" y="664"/>
                      </a:lnTo>
                      <a:lnTo>
                        <a:pt x="404" y="664"/>
                      </a:lnTo>
                      <a:lnTo>
                        <a:pt x="417" y="664"/>
                      </a:lnTo>
                      <a:lnTo>
                        <a:pt x="432" y="664"/>
                      </a:lnTo>
                      <a:lnTo>
                        <a:pt x="445" y="664"/>
                      </a:lnTo>
                      <a:lnTo>
                        <a:pt x="459" y="662"/>
                      </a:lnTo>
                      <a:lnTo>
                        <a:pt x="472" y="662"/>
                      </a:lnTo>
                      <a:lnTo>
                        <a:pt x="485" y="660"/>
                      </a:lnTo>
                      <a:lnTo>
                        <a:pt x="499" y="660"/>
                      </a:lnTo>
                      <a:lnTo>
                        <a:pt x="503" y="671"/>
                      </a:lnTo>
                      <a:lnTo>
                        <a:pt x="503" y="687"/>
                      </a:lnTo>
                      <a:lnTo>
                        <a:pt x="491" y="687"/>
                      </a:lnTo>
                      <a:lnTo>
                        <a:pt x="482" y="687"/>
                      </a:lnTo>
                      <a:lnTo>
                        <a:pt x="470" y="687"/>
                      </a:lnTo>
                      <a:lnTo>
                        <a:pt x="461" y="687"/>
                      </a:lnTo>
                      <a:lnTo>
                        <a:pt x="451" y="687"/>
                      </a:lnTo>
                      <a:lnTo>
                        <a:pt x="440" y="687"/>
                      </a:lnTo>
                      <a:lnTo>
                        <a:pt x="430" y="687"/>
                      </a:lnTo>
                      <a:lnTo>
                        <a:pt x="421" y="687"/>
                      </a:lnTo>
                      <a:lnTo>
                        <a:pt x="409" y="687"/>
                      </a:lnTo>
                      <a:lnTo>
                        <a:pt x="400" y="687"/>
                      </a:lnTo>
                      <a:lnTo>
                        <a:pt x="388" y="687"/>
                      </a:lnTo>
                      <a:lnTo>
                        <a:pt x="381" y="687"/>
                      </a:lnTo>
                      <a:lnTo>
                        <a:pt x="369" y="687"/>
                      </a:lnTo>
                      <a:lnTo>
                        <a:pt x="360" y="687"/>
                      </a:lnTo>
                      <a:lnTo>
                        <a:pt x="350" y="687"/>
                      </a:lnTo>
                      <a:lnTo>
                        <a:pt x="341" y="688"/>
                      </a:lnTo>
                      <a:lnTo>
                        <a:pt x="329" y="688"/>
                      </a:lnTo>
                      <a:lnTo>
                        <a:pt x="320" y="688"/>
                      </a:lnTo>
                      <a:lnTo>
                        <a:pt x="309" y="688"/>
                      </a:lnTo>
                      <a:lnTo>
                        <a:pt x="301" y="688"/>
                      </a:lnTo>
                      <a:lnTo>
                        <a:pt x="290" y="688"/>
                      </a:lnTo>
                      <a:lnTo>
                        <a:pt x="278" y="690"/>
                      </a:lnTo>
                      <a:lnTo>
                        <a:pt x="270" y="690"/>
                      </a:lnTo>
                      <a:lnTo>
                        <a:pt x="261" y="692"/>
                      </a:lnTo>
                      <a:lnTo>
                        <a:pt x="250" y="692"/>
                      </a:lnTo>
                      <a:lnTo>
                        <a:pt x="240" y="692"/>
                      </a:lnTo>
                      <a:lnTo>
                        <a:pt x="229" y="692"/>
                      </a:lnTo>
                      <a:lnTo>
                        <a:pt x="221" y="692"/>
                      </a:lnTo>
                      <a:lnTo>
                        <a:pt x="210" y="692"/>
                      </a:lnTo>
                      <a:lnTo>
                        <a:pt x="200" y="694"/>
                      </a:lnTo>
                      <a:lnTo>
                        <a:pt x="191" y="696"/>
                      </a:lnTo>
                      <a:lnTo>
                        <a:pt x="181" y="698"/>
                      </a:lnTo>
                      <a:lnTo>
                        <a:pt x="181" y="707"/>
                      </a:lnTo>
                      <a:lnTo>
                        <a:pt x="187" y="715"/>
                      </a:lnTo>
                      <a:lnTo>
                        <a:pt x="284" y="711"/>
                      </a:lnTo>
                      <a:lnTo>
                        <a:pt x="503" y="707"/>
                      </a:lnTo>
                      <a:lnTo>
                        <a:pt x="503" y="715"/>
                      </a:lnTo>
                      <a:lnTo>
                        <a:pt x="504" y="726"/>
                      </a:lnTo>
                      <a:lnTo>
                        <a:pt x="339" y="732"/>
                      </a:lnTo>
                      <a:lnTo>
                        <a:pt x="322" y="734"/>
                      </a:lnTo>
                      <a:lnTo>
                        <a:pt x="316" y="772"/>
                      </a:lnTo>
                      <a:lnTo>
                        <a:pt x="312" y="772"/>
                      </a:lnTo>
                      <a:lnTo>
                        <a:pt x="309" y="772"/>
                      </a:lnTo>
                      <a:lnTo>
                        <a:pt x="299" y="734"/>
                      </a:lnTo>
                      <a:lnTo>
                        <a:pt x="284" y="734"/>
                      </a:lnTo>
                      <a:lnTo>
                        <a:pt x="270" y="734"/>
                      </a:lnTo>
                      <a:lnTo>
                        <a:pt x="255" y="734"/>
                      </a:lnTo>
                      <a:lnTo>
                        <a:pt x="242" y="734"/>
                      </a:lnTo>
                      <a:lnTo>
                        <a:pt x="227" y="734"/>
                      </a:lnTo>
                      <a:lnTo>
                        <a:pt x="212" y="736"/>
                      </a:lnTo>
                      <a:lnTo>
                        <a:pt x="196" y="736"/>
                      </a:lnTo>
                      <a:lnTo>
                        <a:pt x="183" y="740"/>
                      </a:lnTo>
                      <a:lnTo>
                        <a:pt x="196" y="975"/>
                      </a:lnTo>
                      <a:lnTo>
                        <a:pt x="160" y="9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5" name="Freeform 179"/>
                <p:cNvSpPr>
                  <a:spLocks/>
                </p:cNvSpPr>
                <p:nvPr/>
              </p:nvSpPr>
              <p:spPr bwMode="auto">
                <a:xfrm>
                  <a:off x="3390" y="3135"/>
                  <a:ext cx="158" cy="72"/>
                </a:xfrm>
                <a:custGeom>
                  <a:avLst/>
                  <a:gdLst>
                    <a:gd name="T0" fmla="*/ 0 w 318"/>
                    <a:gd name="T1" fmla="*/ 1 h 143"/>
                    <a:gd name="T2" fmla="*/ 0 w 318"/>
                    <a:gd name="T3" fmla="*/ 1 h 143"/>
                    <a:gd name="T4" fmla="*/ 0 w 318"/>
                    <a:gd name="T5" fmla="*/ 1 h 143"/>
                    <a:gd name="T6" fmla="*/ 0 w 318"/>
                    <a:gd name="T7" fmla="*/ 1 h 143"/>
                    <a:gd name="T8" fmla="*/ 0 w 318"/>
                    <a:gd name="T9" fmla="*/ 1 h 143"/>
                    <a:gd name="T10" fmla="*/ 0 w 318"/>
                    <a:gd name="T11" fmla="*/ 1 h 143"/>
                    <a:gd name="T12" fmla="*/ 0 w 318"/>
                    <a:gd name="T13" fmla="*/ 1 h 143"/>
                    <a:gd name="T14" fmla="*/ 0 w 318"/>
                    <a:gd name="T15" fmla="*/ 1 h 143"/>
                    <a:gd name="T16" fmla="*/ 0 w 318"/>
                    <a:gd name="T17" fmla="*/ 1 h 143"/>
                    <a:gd name="T18" fmla="*/ 0 w 318"/>
                    <a:gd name="T19" fmla="*/ 1 h 143"/>
                    <a:gd name="T20" fmla="*/ 0 w 318"/>
                    <a:gd name="T21" fmla="*/ 1 h 143"/>
                    <a:gd name="T22" fmla="*/ 0 w 318"/>
                    <a:gd name="T23" fmla="*/ 1 h 143"/>
                    <a:gd name="T24" fmla="*/ 0 w 318"/>
                    <a:gd name="T25" fmla="*/ 1 h 143"/>
                    <a:gd name="T26" fmla="*/ 0 w 318"/>
                    <a:gd name="T27" fmla="*/ 0 h 143"/>
                    <a:gd name="T28" fmla="*/ 0 w 318"/>
                    <a:gd name="T29" fmla="*/ 0 h 143"/>
                    <a:gd name="T30" fmla="*/ 0 w 318"/>
                    <a:gd name="T31" fmla="*/ 0 h 143"/>
                    <a:gd name="T32" fmla="*/ 0 w 318"/>
                    <a:gd name="T33" fmla="*/ 0 h 143"/>
                    <a:gd name="T34" fmla="*/ 0 w 318"/>
                    <a:gd name="T35" fmla="*/ 0 h 143"/>
                    <a:gd name="T36" fmla="*/ 0 w 318"/>
                    <a:gd name="T37" fmla="*/ 0 h 143"/>
                    <a:gd name="T38" fmla="*/ 0 w 318"/>
                    <a:gd name="T39" fmla="*/ 0 h 143"/>
                    <a:gd name="T40" fmla="*/ 0 w 318"/>
                    <a:gd name="T41" fmla="*/ 0 h 143"/>
                    <a:gd name="T42" fmla="*/ 0 w 318"/>
                    <a:gd name="T43" fmla="*/ 0 h 143"/>
                    <a:gd name="T44" fmla="*/ 0 w 318"/>
                    <a:gd name="T45" fmla="*/ 0 h 143"/>
                    <a:gd name="T46" fmla="*/ 0 w 318"/>
                    <a:gd name="T47" fmla="*/ 0 h 143"/>
                    <a:gd name="T48" fmla="*/ 0 w 318"/>
                    <a:gd name="T49" fmla="*/ 0 h 143"/>
                    <a:gd name="T50" fmla="*/ 0 w 318"/>
                    <a:gd name="T51" fmla="*/ 0 h 143"/>
                    <a:gd name="T52" fmla="*/ 0 w 318"/>
                    <a:gd name="T53" fmla="*/ 1 h 143"/>
                    <a:gd name="T54" fmla="*/ 0 w 318"/>
                    <a:gd name="T55" fmla="*/ 1 h 143"/>
                    <a:gd name="T56" fmla="*/ 0 w 318"/>
                    <a:gd name="T57" fmla="*/ 1 h 143"/>
                    <a:gd name="T58" fmla="*/ 0 w 318"/>
                    <a:gd name="T59" fmla="*/ 1 h 143"/>
                    <a:gd name="T60" fmla="*/ 0 w 318"/>
                    <a:gd name="T61" fmla="*/ 1 h 143"/>
                    <a:gd name="T62" fmla="*/ 0 w 318"/>
                    <a:gd name="T63" fmla="*/ 1 h 143"/>
                    <a:gd name="T64" fmla="*/ 0 w 318"/>
                    <a:gd name="T65" fmla="*/ 1 h 143"/>
                    <a:gd name="T66" fmla="*/ 0 w 318"/>
                    <a:gd name="T67" fmla="*/ 1 h 143"/>
                    <a:gd name="T68" fmla="*/ 0 w 318"/>
                    <a:gd name="T69" fmla="*/ 1 h 143"/>
                    <a:gd name="T70" fmla="*/ 0 w 318"/>
                    <a:gd name="T71" fmla="*/ 1 h 143"/>
                    <a:gd name="T72" fmla="*/ 0 w 318"/>
                    <a:gd name="T73" fmla="*/ 1 h 143"/>
                    <a:gd name="T74" fmla="*/ 0 w 318"/>
                    <a:gd name="T75" fmla="*/ 1 h 143"/>
                    <a:gd name="T76" fmla="*/ 0 w 318"/>
                    <a:gd name="T77" fmla="*/ 1 h 143"/>
                    <a:gd name="T78" fmla="*/ 0 w 318"/>
                    <a:gd name="T79" fmla="*/ 1 h 143"/>
                    <a:gd name="T80" fmla="*/ 0 w 318"/>
                    <a:gd name="T81" fmla="*/ 1 h 143"/>
                    <a:gd name="T82" fmla="*/ 0 w 318"/>
                    <a:gd name="T83" fmla="*/ 1 h 143"/>
                    <a:gd name="T84" fmla="*/ 0 w 318"/>
                    <a:gd name="T85" fmla="*/ 1 h 143"/>
                    <a:gd name="T86" fmla="*/ 0 w 318"/>
                    <a:gd name="T87" fmla="*/ 1 h 143"/>
                    <a:gd name="T88" fmla="*/ 0 w 318"/>
                    <a:gd name="T89" fmla="*/ 1 h 143"/>
                    <a:gd name="T90" fmla="*/ 0 w 318"/>
                    <a:gd name="T91" fmla="*/ 1 h 143"/>
                    <a:gd name="T92" fmla="*/ 0 w 318"/>
                    <a:gd name="T93" fmla="*/ 1 h 143"/>
                    <a:gd name="T94" fmla="*/ 0 w 318"/>
                    <a:gd name="T95" fmla="*/ 1 h 143"/>
                    <a:gd name="T96" fmla="*/ 0 w 318"/>
                    <a:gd name="T97" fmla="*/ 1 h 143"/>
                    <a:gd name="T98" fmla="*/ 0 w 318"/>
                    <a:gd name="T99" fmla="*/ 1 h 143"/>
                    <a:gd name="T100" fmla="*/ 0 w 318"/>
                    <a:gd name="T101" fmla="*/ 1 h 143"/>
                    <a:gd name="T102" fmla="*/ 0 w 318"/>
                    <a:gd name="T103" fmla="*/ 1 h 143"/>
                    <a:gd name="T104" fmla="*/ 0 w 318"/>
                    <a:gd name="T105" fmla="*/ 1 h 143"/>
                    <a:gd name="T106" fmla="*/ 0 w 318"/>
                    <a:gd name="T107" fmla="*/ 1 h 143"/>
                    <a:gd name="T108" fmla="*/ 0 w 318"/>
                    <a:gd name="T109" fmla="*/ 1 h 1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8"/>
                    <a:gd name="T166" fmla="*/ 0 h 143"/>
                    <a:gd name="T167" fmla="*/ 318 w 318"/>
                    <a:gd name="T168" fmla="*/ 143 h 1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8" h="143">
                      <a:moveTo>
                        <a:pt x="291" y="143"/>
                      </a:moveTo>
                      <a:lnTo>
                        <a:pt x="291" y="127"/>
                      </a:lnTo>
                      <a:lnTo>
                        <a:pt x="291" y="114"/>
                      </a:lnTo>
                      <a:lnTo>
                        <a:pt x="291" y="101"/>
                      </a:lnTo>
                      <a:lnTo>
                        <a:pt x="291" y="87"/>
                      </a:lnTo>
                      <a:lnTo>
                        <a:pt x="289" y="72"/>
                      </a:lnTo>
                      <a:lnTo>
                        <a:pt x="287" y="59"/>
                      </a:lnTo>
                      <a:lnTo>
                        <a:pt x="286" y="44"/>
                      </a:lnTo>
                      <a:lnTo>
                        <a:pt x="284" y="32"/>
                      </a:lnTo>
                      <a:lnTo>
                        <a:pt x="36" y="32"/>
                      </a:lnTo>
                      <a:lnTo>
                        <a:pt x="31" y="139"/>
                      </a:lnTo>
                      <a:lnTo>
                        <a:pt x="0" y="139"/>
                      </a:lnTo>
                      <a:lnTo>
                        <a:pt x="6" y="4"/>
                      </a:lnTo>
                      <a:lnTo>
                        <a:pt x="8" y="0"/>
                      </a:lnTo>
                      <a:lnTo>
                        <a:pt x="19" y="0"/>
                      </a:lnTo>
                      <a:lnTo>
                        <a:pt x="25" y="0"/>
                      </a:lnTo>
                      <a:lnTo>
                        <a:pt x="35" y="0"/>
                      </a:lnTo>
                      <a:lnTo>
                        <a:pt x="44" y="0"/>
                      </a:lnTo>
                      <a:lnTo>
                        <a:pt x="55" y="0"/>
                      </a:lnTo>
                      <a:lnTo>
                        <a:pt x="65" y="0"/>
                      </a:lnTo>
                      <a:lnTo>
                        <a:pt x="76" y="0"/>
                      </a:lnTo>
                      <a:lnTo>
                        <a:pt x="88" y="0"/>
                      </a:lnTo>
                      <a:lnTo>
                        <a:pt x="101" y="0"/>
                      </a:lnTo>
                      <a:lnTo>
                        <a:pt x="114" y="0"/>
                      </a:lnTo>
                      <a:lnTo>
                        <a:pt x="128" y="0"/>
                      </a:lnTo>
                      <a:lnTo>
                        <a:pt x="141" y="0"/>
                      </a:lnTo>
                      <a:lnTo>
                        <a:pt x="156" y="2"/>
                      </a:lnTo>
                      <a:lnTo>
                        <a:pt x="168" y="2"/>
                      </a:lnTo>
                      <a:lnTo>
                        <a:pt x="181" y="2"/>
                      </a:lnTo>
                      <a:lnTo>
                        <a:pt x="196" y="2"/>
                      </a:lnTo>
                      <a:lnTo>
                        <a:pt x="210" y="4"/>
                      </a:lnTo>
                      <a:lnTo>
                        <a:pt x="221" y="4"/>
                      </a:lnTo>
                      <a:lnTo>
                        <a:pt x="234" y="6"/>
                      </a:lnTo>
                      <a:lnTo>
                        <a:pt x="248" y="6"/>
                      </a:lnTo>
                      <a:lnTo>
                        <a:pt x="259" y="8"/>
                      </a:lnTo>
                      <a:lnTo>
                        <a:pt x="268" y="8"/>
                      </a:lnTo>
                      <a:lnTo>
                        <a:pt x="276" y="8"/>
                      </a:lnTo>
                      <a:lnTo>
                        <a:pt x="286" y="8"/>
                      </a:lnTo>
                      <a:lnTo>
                        <a:pt x="295" y="8"/>
                      </a:lnTo>
                      <a:lnTo>
                        <a:pt x="305" y="9"/>
                      </a:lnTo>
                      <a:lnTo>
                        <a:pt x="312" y="11"/>
                      </a:lnTo>
                      <a:lnTo>
                        <a:pt x="312" y="25"/>
                      </a:lnTo>
                      <a:lnTo>
                        <a:pt x="312" y="42"/>
                      </a:lnTo>
                      <a:lnTo>
                        <a:pt x="312" y="49"/>
                      </a:lnTo>
                      <a:lnTo>
                        <a:pt x="312" y="59"/>
                      </a:lnTo>
                      <a:lnTo>
                        <a:pt x="312" y="65"/>
                      </a:lnTo>
                      <a:lnTo>
                        <a:pt x="312" y="74"/>
                      </a:lnTo>
                      <a:lnTo>
                        <a:pt x="312" y="82"/>
                      </a:lnTo>
                      <a:lnTo>
                        <a:pt x="312" y="91"/>
                      </a:lnTo>
                      <a:lnTo>
                        <a:pt x="312" y="99"/>
                      </a:lnTo>
                      <a:lnTo>
                        <a:pt x="312" y="108"/>
                      </a:lnTo>
                      <a:lnTo>
                        <a:pt x="314" y="124"/>
                      </a:lnTo>
                      <a:lnTo>
                        <a:pt x="318" y="139"/>
                      </a:lnTo>
                      <a:lnTo>
                        <a:pt x="291"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6" name="Freeform 180"/>
                <p:cNvSpPr>
                  <a:spLocks/>
                </p:cNvSpPr>
                <p:nvPr/>
              </p:nvSpPr>
              <p:spPr bwMode="auto">
                <a:xfrm>
                  <a:off x="3188" y="2725"/>
                  <a:ext cx="263" cy="480"/>
                </a:xfrm>
                <a:custGeom>
                  <a:avLst/>
                  <a:gdLst>
                    <a:gd name="T0" fmla="*/ 0 w 527"/>
                    <a:gd name="T1" fmla="*/ 1 h 960"/>
                    <a:gd name="T2" fmla="*/ 0 w 527"/>
                    <a:gd name="T3" fmla="*/ 1 h 960"/>
                    <a:gd name="T4" fmla="*/ 0 w 527"/>
                    <a:gd name="T5" fmla="*/ 1 h 960"/>
                    <a:gd name="T6" fmla="*/ 0 w 527"/>
                    <a:gd name="T7" fmla="*/ 1 h 960"/>
                    <a:gd name="T8" fmla="*/ 0 w 527"/>
                    <a:gd name="T9" fmla="*/ 1 h 960"/>
                    <a:gd name="T10" fmla="*/ 0 w 527"/>
                    <a:gd name="T11" fmla="*/ 1 h 960"/>
                    <a:gd name="T12" fmla="*/ 0 w 527"/>
                    <a:gd name="T13" fmla="*/ 1 h 960"/>
                    <a:gd name="T14" fmla="*/ 0 w 527"/>
                    <a:gd name="T15" fmla="*/ 1 h 960"/>
                    <a:gd name="T16" fmla="*/ 0 w 527"/>
                    <a:gd name="T17" fmla="*/ 1 h 960"/>
                    <a:gd name="T18" fmla="*/ 0 w 527"/>
                    <a:gd name="T19" fmla="*/ 1 h 960"/>
                    <a:gd name="T20" fmla="*/ 0 w 527"/>
                    <a:gd name="T21" fmla="*/ 1 h 960"/>
                    <a:gd name="T22" fmla="*/ 0 w 527"/>
                    <a:gd name="T23" fmla="*/ 1 h 960"/>
                    <a:gd name="T24" fmla="*/ 0 w 527"/>
                    <a:gd name="T25" fmla="*/ 1 h 960"/>
                    <a:gd name="T26" fmla="*/ 0 w 527"/>
                    <a:gd name="T27" fmla="*/ 1 h 960"/>
                    <a:gd name="T28" fmla="*/ 0 w 527"/>
                    <a:gd name="T29" fmla="*/ 1 h 960"/>
                    <a:gd name="T30" fmla="*/ 0 w 527"/>
                    <a:gd name="T31" fmla="*/ 1 h 960"/>
                    <a:gd name="T32" fmla="*/ 0 w 527"/>
                    <a:gd name="T33" fmla="*/ 1 h 960"/>
                    <a:gd name="T34" fmla="*/ 0 w 527"/>
                    <a:gd name="T35" fmla="*/ 1 h 960"/>
                    <a:gd name="T36" fmla="*/ 0 w 527"/>
                    <a:gd name="T37" fmla="*/ 1 h 960"/>
                    <a:gd name="T38" fmla="*/ 0 w 527"/>
                    <a:gd name="T39" fmla="*/ 1 h 960"/>
                    <a:gd name="T40" fmla="*/ 0 w 527"/>
                    <a:gd name="T41" fmla="*/ 1 h 960"/>
                    <a:gd name="T42" fmla="*/ 0 w 527"/>
                    <a:gd name="T43" fmla="*/ 1 h 960"/>
                    <a:gd name="T44" fmla="*/ 0 w 527"/>
                    <a:gd name="T45" fmla="*/ 1 h 960"/>
                    <a:gd name="T46" fmla="*/ 0 w 527"/>
                    <a:gd name="T47" fmla="*/ 1 h 960"/>
                    <a:gd name="T48" fmla="*/ 0 w 527"/>
                    <a:gd name="T49" fmla="*/ 1 h 960"/>
                    <a:gd name="T50" fmla="*/ 0 w 527"/>
                    <a:gd name="T51" fmla="*/ 1 h 960"/>
                    <a:gd name="T52" fmla="*/ 0 w 527"/>
                    <a:gd name="T53" fmla="*/ 1 h 960"/>
                    <a:gd name="T54" fmla="*/ 0 w 527"/>
                    <a:gd name="T55" fmla="*/ 0 h 960"/>
                    <a:gd name="T56" fmla="*/ 0 w 527"/>
                    <a:gd name="T57" fmla="*/ 1 h 960"/>
                    <a:gd name="T58" fmla="*/ 0 w 527"/>
                    <a:gd name="T59" fmla="*/ 1 h 960"/>
                    <a:gd name="T60" fmla="*/ 0 w 527"/>
                    <a:gd name="T61" fmla="*/ 1 h 960"/>
                    <a:gd name="T62" fmla="*/ 0 w 527"/>
                    <a:gd name="T63" fmla="*/ 1 h 960"/>
                    <a:gd name="T64" fmla="*/ 0 w 527"/>
                    <a:gd name="T65" fmla="*/ 1 h 960"/>
                    <a:gd name="T66" fmla="*/ 0 w 527"/>
                    <a:gd name="T67" fmla="*/ 1 h 960"/>
                    <a:gd name="T68" fmla="*/ 0 w 527"/>
                    <a:gd name="T69" fmla="*/ 1 h 960"/>
                    <a:gd name="T70" fmla="*/ 0 w 527"/>
                    <a:gd name="T71" fmla="*/ 1 h 960"/>
                    <a:gd name="T72" fmla="*/ 0 w 527"/>
                    <a:gd name="T73" fmla="*/ 1 h 960"/>
                    <a:gd name="T74" fmla="*/ 0 w 527"/>
                    <a:gd name="T75" fmla="*/ 1 h 960"/>
                    <a:gd name="T76" fmla="*/ 0 w 527"/>
                    <a:gd name="T77" fmla="*/ 1 h 960"/>
                    <a:gd name="T78" fmla="*/ 0 w 527"/>
                    <a:gd name="T79" fmla="*/ 1 h 960"/>
                    <a:gd name="T80" fmla="*/ 0 w 527"/>
                    <a:gd name="T81" fmla="*/ 1 h 960"/>
                    <a:gd name="T82" fmla="*/ 0 w 527"/>
                    <a:gd name="T83" fmla="*/ 1 h 960"/>
                    <a:gd name="T84" fmla="*/ 0 w 527"/>
                    <a:gd name="T85" fmla="*/ 1 h 960"/>
                    <a:gd name="T86" fmla="*/ 0 w 527"/>
                    <a:gd name="T87" fmla="*/ 1 h 960"/>
                    <a:gd name="T88" fmla="*/ 0 w 527"/>
                    <a:gd name="T89" fmla="*/ 1 h 960"/>
                    <a:gd name="T90" fmla="*/ 0 w 527"/>
                    <a:gd name="T91" fmla="*/ 1 h 960"/>
                    <a:gd name="T92" fmla="*/ 0 w 527"/>
                    <a:gd name="T93" fmla="*/ 1 h 960"/>
                    <a:gd name="T94" fmla="*/ 0 w 527"/>
                    <a:gd name="T95" fmla="*/ 1 h 960"/>
                    <a:gd name="T96" fmla="*/ 0 w 527"/>
                    <a:gd name="T97" fmla="*/ 1 h 960"/>
                    <a:gd name="T98" fmla="*/ 0 w 527"/>
                    <a:gd name="T99" fmla="*/ 1 h 960"/>
                    <a:gd name="T100" fmla="*/ 0 w 527"/>
                    <a:gd name="T101" fmla="*/ 1 h 960"/>
                    <a:gd name="T102" fmla="*/ 0 w 527"/>
                    <a:gd name="T103" fmla="*/ 1 h 960"/>
                    <a:gd name="T104" fmla="*/ 0 w 527"/>
                    <a:gd name="T105" fmla="*/ 1 h 960"/>
                    <a:gd name="T106" fmla="*/ 0 w 527"/>
                    <a:gd name="T107" fmla="*/ 1 h 960"/>
                    <a:gd name="T108" fmla="*/ 0 w 527"/>
                    <a:gd name="T109" fmla="*/ 1 h 960"/>
                    <a:gd name="T110" fmla="*/ 0 w 527"/>
                    <a:gd name="T111" fmla="*/ 1 h 9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7"/>
                    <a:gd name="T169" fmla="*/ 0 h 960"/>
                    <a:gd name="T170" fmla="*/ 527 w 527"/>
                    <a:gd name="T171" fmla="*/ 960 h 9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7" h="960">
                      <a:moveTo>
                        <a:pt x="333" y="960"/>
                      </a:moveTo>
                      <a:lnTo>
                        <a:pt x="337" y="905"/>
                      </a:lnTo>
                      <a:lnTo>
                        <a:pt x="337" y="302"/>
                      </a:lnTo>
                      <a:lnTo>
                        <a:pt x="333" y="66"/>
                      </a:lnTo>
                      <a:lnTo>
                        <a:pt x="323" y="66"/>
                      </a:lnTo>
                      <a:lnTo>
                        <a:pt x="314" y="66"/>
                      </a:lnTo>
                      <a:lnTo>
                        <a:pt x="301" y="66"/>
                      </a:lnTo>
                      <a:lnTo>
                        <a:pt x="289" y="66"/>
                      </a:lnTo>
                      <a:lnTo>
                        <a:pt x="274" y="66"/>
                      </a:lnTo>
                      <a:lnTo>
                        <a:pt x="261" y="66"/>
                      </a:lnTo>
                      <a:lnTo>
                        <a:pt x="245" y="66"/>
                      </a:lnTo>
                      <a:lnTo>
                        <a:pt x="230" y="66"/>
                      </a:lnTo>
                      <a:lnTo>
                        <a:pt x="221" y="65"/>
                      </a:lnTo>
                      <a:lnTo>
                        <a:pt x="215" y="65"/>
                      </a:lnTo>
                      <a:lnTo>
                        <a:pt x="206" y="65"/>
                      </a:lnTo>
                      <a:lnTo>
                        <a:pt x="198" y="65"/>
                      </a:lnTo>
                      <a:lnTo>
                        <a:pt x="181" y="65"/>
                      </a:lnTo>
                      <a:lnTo>
                        <a:pt x="168" y="65"/>
                      </a:lnTo>
                      <a:lnTo>
                        <a:pt x="152" y="63"/>
                      </a:lnTo>
                      <a:lnTo>
                        <a:pt x="139" y="63"/>
                      </a:lnTo>
                      <a:lnTo>
                        <a:pt x="126" y="63"/>
                      </a:lnTo>
                      <a:lnTo>
                        <a:pt x="114" y="63"/>
                      </a:lnTo>
                      <a:lnTo>
                        <a:pt x="2" y="66"/>
                      </a:lnTo>
                      <a:lnTo>
                        <a:pt x="0" y="53"/>
                      </a:lnTo>
                      <a:lnTo>
                        <a:pt x="0" y="44"/>
                      </a:lnTo>
                      <a:lnTo>
                        <a:pt x="10" y="42"/>
                      </a:lnTo>
                      <a:lnTo>
                        <a:pt x="21" y="42"/>
                      </a:lnTo>
                      <a:lnTo>
                        <a:pt x="31" y="42"/>
                      </a:lnTo>
                      <a:lnTo>
                        <a:pt x="42" y="42"/>
                      </a:lnTo>
                      <a:lnTo>
                        <a:pt x="53" y="42"/>
                      </a:lnTo>
                      <a:lnTo>
                        <a:pt x="63" y="42"/>
                      </a:lnTo>
                      <a:lnTo>
                        <a:pt x="74" y="42"/>
                      </a:lnTo>
                      <a:lnTo>
                        <a:pt x="86" y="42"/>
                      </a:lnTo>
                      <a:lnTo>
                        <a:pt x="95" y="42"/>
                      </a:lnTo>
                      <a:lnTo>
                        <a:pt x="107" y="42"/>
                      </a:lnTo>
                      <a:lnTo>
                        <a:pt x="116" y="42"/>
                      </a:lnTo>
                      <a:lnTo>
                        <a:pt x="128" y="44"/>
                      </a:lnTo>
                      <a:lnTo>
                        <a:pt x="139" y="44"/>
                      </a:lnTo>
                      <a:lnTo>
                        <a:pt x="149" y="44"/>
                      </a:lnTo>
                      <a:lnTo>
                        <a:pt x="160" y="44"/>
                      </a:lnTo>
                      <a:lnTo>
                        <a:pt x="171" y="46"/>
                      </a:lnTo>
                      <a:lnTo>
                        <a:pt x="181" y="44"/>
                      </a:lnTo>
                      <a:lnTo>
                        <a:pt x="192" y="44"/>
                      </a:lnTo>
                      <a:lnTo>
                        <a:pt x="202" y="44"/>
                      </a:lnTo>
                      <a:lnTo>
                        <a:pt x="215" y="44"/>
                      </a:lnTo>
                      <a:lnTo>
                        <a:pt x="223" y="44"/>
                      </a:lnTo>
                      <a:lnTo>
                        <a:pt x="234" y="44"/>
                      </a:lnTo>
                      <a:lnTo>
                        <a:pt x="244" y="44"/>
                      </a:lnTo>
                      <a:lnTo>
                        <a:pt x="257" y="44"/>
                      </a:lnTo>
                      <a:lnTo>
                        <a:pt x="265" y="42"/>
                      </a:lnTo>
                      <a:lnTo>
                        <a:pt x="276" y="42"/>
                      </a:lnTo>
                      <a:lnTo>
                        <a:pt x="285" y="40"/>
                      </a:lnTo>
                      <a:lnTo>
                        <a:pt x="295" y="40"/>
                      </a:lnTo>
                      <a:lnTo>
                        <a:pt x="304" y="38"/>
                      </a:lnTo>
                      <a:lnTo>
                        <a:pt x="316" y="38"/>
                      </a:lnTo>
                      <a:lnTo>
                        <a:pt x="325" y="36"/>
                      </a:lnTo>
                      <a:lnTo>
                        <a:pt x="337" y="36"/>
                      </a:lnTo>
                      <a:lnTo>
                        <a:pt x="335" y="28"/>
                      </a:lnTo>
                      <a:lnTo>
                        <a:pt x="335" y="23"/>
                      </a:lnTo>
                      <a:lnTo>
                        <a:pt x="333" y="13"/>
                      </a:lnTo>
                      <a:lnTo>
                        <a:pt x="333" y="9"/>
                      </a:lnTo>
                      <a:lnTo>
                        <a:pt x="367" y="6"/>
                      </a:lnTo>
                      <a:lnTo>
                        <a:pt x="367" y="11"/>
                      </a:lnTo>
                      <a:lnTo>
                        <a:pt x="367" y="23"/>
                      </a:lnTo>
                      <a:lnTo>
                        <a:pt x="365" y="36"/>
                      </a:lnTo>
                      <a:lnTo>
                        <a:pt x="365" y="51"/>
                      </a:lnTo>
                      <a:lnTo>
                        <a:pt x="363" y="63"/>
                      </a:lnTo>
                      <a:lnTo>
                        <a:pt x="363" y="76"/>
                      </a:lnTo>
                      <a:lnTo>
                        <a:pt x="363" y="85"/>
                      </a:lnTo>
                      <a:lnTo>
                        <a:pt x="367" y="91"/>
                      </a:lnTo>
                      <a:lnTo>
                        <a:pt x="371" y="80"/>
                      </a:lnTo>
                      <a:lnTo>
                        <a:pt x="375" y="68"/>
                      </a:lnTo>
                      <a:lnTo>
                        <a:pt x="381" y="61"/>
                      </a:lnTo>
                      <a:lnTo>
                        <a:pt x="390" y="51"/>
                      </a:lnTo>
                      <a:lnTo>
                        <a:pt x="400" y="42"/>
                      </a:lnTo>
                      <a:lnTo>
                        <a:pt x="409" y="36"/>
                      </a:lnTo>
                      <a:lnTo>
                        <a:pt x="417" y="28"/>
                      </a:lnTo>
                      <a:lnTo>
                        <a:pt x="430" y="25"/>
                      </a:lnTo>
                      <a:lnTo>
                        <a:pt x="439" y="17"/>
                      </a:lnTo>
                      <a:lnTo>
                        <a:pt x="453" y="13"/>
                      </a:lnTo>
                      <a:lnTo>
                        <a:pt x="462" y="9"/>
                      </a:lnTo>
                      <a:lnTo>
                        <a:pt x="476" y="6"/>
                      </a:lnTo>
                      <a:lnTo>
                        <a:pt x="489" y="2"/>
                      </a:lnTo>
                      <a:lnTo>
                        <a:pt x="500" y="0"/>
                      </a:lnTo>
                      <a:lnTo>
                        <a:pt x="512" y="0"/>
                      </a:lnTo>
                      <a:lnTo>
                        <a:pt x="527" y="0"/>
                      </a:lnTo>
                      <a:lnTo>
                        <a:pt x="516" y="2"/>
                      </a:lnTo>
                      <a:lnTo>
                        <a:pt x="506" y="4"/>
                      </a:lnTo>
                      <a:lnTo>
                        <a:pt x="497" y="9"/>
                      </a:lnTo>
                      <a:lnTo>
                        <a:pt x="487" y="13"/>
                      </a:lnTo>
                      <a:lnTo>
                        <a:pt x="476" y="17"/>
                      </a:lnTo>
                      <a:lnTo>
                        <a:pt x="468" y="23"/>
                      </a:lnTo>
                      <a:lnTo>
                        <a:pt x="458" y="28"/>
                      </a:lnTo>
                      <a:lnTo>
                        <a:pt x="449" y="34"/>
                      </a:lnTo>
                      <a:lnTo>
                        <a:pt x="439" y="38"/>
                      </a:lnTo>
                      <a:lnTo>
                        <a:pt x="432" y="46"/>
                      </a:lnTo>
                      <a:lnTo>
                        <a:pt x="422" y="53"/>
                      </a:lnTo>
                      <a:lnTo>
                        <a:pt x="417" y="61"/>
                      </a:lnTo>
                      <a:lnTo>
                        <a:pt x="401" y="76"/>
                      </a:lnTo>
                      <a:lnTo>
                        <a:pt x="392" y="89"/>
                      </a:lnTo>
                      <a:lnTo>
                        <a:pt x="382" y="106"/>
                      </a:lnTo>
                      <a:lnTo>
                        <a:pt x="381" y="116"/>
                      </a:lnTo>
                      <a:lnTo>
                        <a:pt x="379" y="127"/>
                      </a:lnTo>
                      <a:lnTo>
                        <a:pt x="375" y="137"/>
                      </a:lnTo>
                      <a:lnTo>
                        <a:pt x="375" y="148"/>
                      </a:lnTo>
                      <a:lnTo>
                        <a:pt x="371" y="156"/>
                      </a:lnTo>
                      <a:lnTo>
                        <a:pt x="371" y="167"/>
                      </a:lnTo>
                      <a:lnTo>
                        <a:pt x="367" y="179"/>
                      </a:lnTo>
                      <a:lnTo>
                        <a:pt x="367" y="188"/>
                      </a:lnTo>
                      <a:lnTo>
                        <a:pt x="367" y="198"/>
                      </a:lnTo>
                      <a:lnTo>
                        <a:pt x="365" y="207"/>
                      </a:lnTo>
                      <a:lnTo>
                        <a:pt x="363" y="219"/>
                      </a:lnTo>
                      <a:lnTo>
                        <a:pt x="363" y="228"/>
                      </a:lnTo>
                      <a:lnTo>
                        <a:pt x="361" y="238"/>
                      </a:lnTo>
                      <a:lnTo>
                        <a:pt x="360" y="249"/>
                      </a:lnTo>
                      <a:lnTo>
                        <a:pt x="360" y="258"/>
                      </a:lnTo>
                      <a:lnTo>
                        <a:pt x="360" y="272"/>
                      </a:lnTo>
                      <a:lnTo>
                        <a:pt x="360" y="279"/>
                      </a:lnTo>
                      <a:lnTo>
                        <a:pt x="360" y="291"/>
                      </a:lnTo>
                      <a:lnTo>
                        <a:pt x="358" y="302"/>
                      </a:lnTo>
                      <a:lnTo>
                        <a:pt x="358" y="312"/>
                      </a:lnTo>
                      <a:lnTo>
                        <a:pt x="356" y="321"/>
                      </a:lnTo>
                      <a:lnTo>
                        <a:pt x="356" y="331"/>
                      </a:lnTo>
                      <a:lnTo>
                        <a:pt x="356" y="342"/>
                      </a:lnTo>
                      <a:lnTo>
                        <a:pt x="356" y="353"/>
                      </a:lnTo>
                      <a:lnTo>
                        <a:pt x="356" y="361"/>
                      </a:lnTo>
                      <a:lnTo>
                        <a:pt x="356" y="372"/>
                      </a:lnTo>
                      <a:lnTo>
                        <a:pt x="356" y="382"/>
                      </a:lnTo>
                      <a:lnTo>
                        <a:pt x="356" y="393"/>
                      </a:lnTo>
                      <a:lnTo>
                        <a:pt x="356" y="403"/>
                      </a:lnTo>
                      <a:lnTo>
                        <a:pt x="356" y="412"/>
                      </a:lnTo>
                      <a:lnTo>
                        <a:pt x="356" y="424"/>
                      </a:lnTo>
                      <a:lnTo>
                        <a:pt x="358" y="435"/>
                      </a:lnTo>
                      <a:lnTo>
                        <a:pt x="358" y="445"/>
                      </a:lnTo>
                      <a:lnTo>
                        <a:pt x="358" y="454"/>
                      </a:lnTo>
                      <a:lnTo>
                        <a:pt x="358" y="466"/>
                      </a:lnTo>
                      <a:lnTo>
                        <a:pt x="358" y="477"/>
                      </a:lnTo>
                      <a:lnTo>
                        <a:pt x="358" y="485"/>
                      </a:lnTo>
                      <a:lnTo>
                        <a:pt x="358" y="496"/>
                      </a:lnTo>
                      <a:lnTo>
                        <a:pt x="358" y="505"/>
                      </a:lnTo>
                      <a:lnTo>
                        <a:pt x="358" y="517"/>
                      </a:lnTo>
                      <a:lnTo>
                        <a:pt x="358" y="526"/>
                      </a:lnTo>
                      <a:lnTo>
                        <a:pt x="358" y="536"/>
                      </a:lnTo>
                      <a:lnTo>
                        <a:pt x="358" y="547"/>
                      </a:lnTo>
                      <a:lnTo>
                        <a:pt x="358" y="557"/>
                      </a:lnTo>
                      <a:lnTo>
                        <a:pt x="358" y="566"/>
                      </a:lnTo>
                      <a:lnTo>
                        <a:pt x="358" y="578"/>
                      </a:lnTo>
                      <a:lnTo>
                        <a:pt x="358" y="587"/>
                      </a:lnTo>
                      <a:lnTo>
                        <a:pt x="360" y="601"/>
                      </a:lnTo>
                      <a:lnTo>
                        <a:pt x="360" y="608"/>
                      </a:lnTo>
                      <a:lnTo>
                        <a:pt x="360" y="620"/>
                      </a:lnTo>
                      <a:lnTo>
                        <a:pt x="360" y="631"/>
                      </a:lnTo>
                      <a:lnTo>
                        <a:pt x="360" y="640"/>
                      </a:lnTo>
                      <a:lnTo>
                        <a:pt x="360" y="650"/>
                      </a:lnTo>
                      <a:lnTo>
                        <a:pt x="360" y="659"/>
                      </a:lnTo>
                      <a:lnTo>
                        <a:pt x="360" y="671"/>
                      </a:lnTo>
                      <a:lnTo>
                        <a:pt x="360" y="682"/>
                      </a:lnTo>
                      <a:lnTo>
                        <a:pt x="360" y="690"/>
                      </a:lnTo>
                      <a:lnTo>
                        <a:pt x="360" y="701"/>
                      </a:lnTo>
                      <a:lnTo>
                        <a:pt x="360" y="711"/>
                      </a:lnTo>
                      <a:lnTo>
                        <a:pt x="360" y="722"/>
                      </a:lnTo>
                      <a:lnTo>
                        <a:pt x="360" y="732"/>
                      </a:lnTo>
                      <a:lnTo>
                        <a:pt x="360" y="741"/>
                      </a:lnTo>
                      <a:lnTo>
                        <a:pt x="360" y="753"/>
                      </a:lnTo>
                      <a:lnTo>
                        <a:pt x="360" y="764"/>
                      </a:lnTo>
                      <a:lnTo>
                        <a:pt x="369" y="960"/>
                      </a:lnTo>
                      <a:lnTo>
                        <a:pt x="333"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7" name="Freeform 181"/>
                <p:cNvSpPr>
                  <a:spLocks/>
                </p:cNvSpPr>
                <p:nvPr/>
              </p:nvSpPr>
              <p:spPr bwMode="auto">
                <a:xfrm>
                  <a:off x="3025" y="3133"/>
                  <a:ext cx="336" cy="63"/>
                </a:xfrm>
                <a:custGeom>
                  <a:avLst/>
                  <a:gdLst>
                    <a:gd name="T0" fmla="*/ 0 w 673"/>
                    <a:gd name="T1" fmla="*/ 0 h 128"/>
                    <a:gd name="T2" fmla="*/ 0 w 673"/>
                    <a:gd name="T3" fmla="*/ 0 h 128"/>
                    <a:gd name="T4" fmla="*/ 0 w 673"/>
                    <a:gd name="T5" fmla="*/ 0 h 128"/>
                    <a:gd name="T6" fmla="*/ 0 w 673"/>
                    <a:gd name="T7" fmla="*/ 0 h 128"/>
                    <a:gd name="T8" fmla="*/ 0 w 673"/>
                    <a:gd name="T9" fmla="*/ 0 h 128"/>
                    <a:gd name="T10" fmla="*/ 0 w 673"/>
                    <a:gd name="T11" fmla="*/ 0 h 128"/>
                    <a:gd name="T12" fmla="*/ 0 w 673"/>
                    <a:gd name="T13" fmla="*/ 0 h 128"/>
                    <a:gd name="T14" fmla="*/ 0 w 673"/>
                    <a:gd name="T15" fmla="*/ 0 h 128"/>
                    <a:gd name="T16" fmla="*/ 0 w 673"/>
                    <a:gd name="T17" fmla="*/ 0 h 128"/>
                    <a:gd name="T18" fmla="*/ 0 w 673"/>
                    <a:gd name="T19" fmla="*/ 0 h 128"/>
                    <a:gd name="T20" fmla="*/ 0 w 673"/>
                    <a:gd name="T21" fmla="*/ 0 h 128"/>
                    <a:gd name="T22" fmla="*/ 0 w 673"/>
                    <a:gd name="T23" fmla="*/ 0 h 128"/>
                    <a:gd name="T24" fmla="*/ 0 w 673"/>
                    <a:gd name="T25" fmla="*/ 0 h 128"/>
                    <a:gd name="T26" fmla="*/ 0 w 673"/>
                    <a:gd name="T27" fmla="*/ 0 h 128"/>
                    <a:gd name="T28" fmla="*/ 0 w 673"/>
                    <a:gd name="T29" fmla="*/ 0 h 128"/>
                    <a:gd name="T30" fmla="*/ 0 w 673"/>
                    <a:gd name="T31" fmla="*/ 0 h 128"/>
                    <a:gd name="T32" fmla="*/ 0 w 673"/>
                    <a:gd name="T33" fmla="*/ 0 h 128"/>
                    <a:gd name="T34" fmla="*/ 0 w 673"/>
                    <a:gd name="T35" fmla="*/ 0 h 128"/>
                    <a:gd name="T36" fmla="*/ 0 w 673"/>
                    <a:gd name="T37" fmla="*/ 0 h 128"/>
                    <a:gd name="T38" fmla="*/ 0 w 673"/>
                    <a:gd name="T39" fmla="*/ 0 h 128"/>
                    <a:gd name="T40" fmla="*/ 0 w 673"/>
                    <a:gd name="T41" fmla="*/ 0 h 128"/>
                    <a:gd name="T42" fmla="*/ 0 w 673"/>
                    <a:gd name="T43" fmla="*/ 0 h 128"/>
                    <a:gd name="T44" fmla="*/ 0 w 673"/>
                    <a:gd name="T45" fmla="*/ 0 h 128"/>
                    <a:gd name="T46" fmla="*/ 0 w 673"/>
                    <a:gd name="T47" fmla="*/ 0 h 128"/>
                    <a:gd name="T48" fmla="*/ 0 w 673"/>
                    <a:gd name="T49" fmla="*/ 0 h 128"/>
                    <a:gd name="T50" fmla="*/ 0 w 673"/>
                    <a:gd name="T51" fmla="*/ 0 h 128"/>
                    <a:gd name="T52" fmla="*/ 0 w 673"/>
                    <a:gd name="T53" fmla="*/ 0 h 128"/>
                    <a:gd name="T54" fmla="*/ 0 w 673"/>
                    <a:gd name="T55" fmla="*/ 0 h 128"/>
                    <a:gd name="T56" fmla="*/ 0 w 673"/>
                    <a:gd name="T57" fmla="*/ 0 h 128"/>
                    <a:gd name="T58" fmla="*/ 0 w 673"/>
                    <a:gd name="T59" fmla="*/ 0 h 128"/>
                    <a:gd name="T60" fmla="*/ 0 w 673"/>
                    <a:gd name="T61" fmla="*/ 0 h 128"/>
                    <a:gd name="T62" fmla="*/ 0 w 673"/>
                    <a:gd name="T63" fmla="*/ 0 h 128"/>
                    <a:gd name="T64" fmla="*/ 0 w 673"/>
                    <a:gd name="T65" fmla="*/ 0 h 128"/>
                    <a:gd name="T66" fmla="*/ 0 w 673"/>
                    <a:gd name="T67" fmla="*/ 0 h 128"/>
                    <a:gd name="T68" fmla="*/ 0 w 673"/>
                    <a:gd name="T69" fmla="*/ 0 h 128"/>
                    <a:gd name="T70" fmla="*/ 0 w 673"/>
                    <a:gd name="T71" fmla="*/ 0 h 128"/>
                    <a:gd name="T72" fmla="*/ 0 w 673"/>
                    <a:gd name="T73" fmla="*/ 0 h 128"/>
                    <a:gd name="T74" fmla="*/ 0 w 673"/>
                    <a:gd name="T75" fmla="*/ 0 h 128"/>
                    <a:gd name="T76" fmla="*/ 0 w 673"/>
                    <a:gd name="T77" fmla="*/ 0 h 128"/>
                    <a:gd name="T78" fmla="*/ 0 w 673"/>
                    <a:gd name="T79" fmla="*/ 0 h 128"/>
                    <a:gd name="T80" fmla="*/ 0 w 673"/>
                    <a:gd name="T81" fmla="*/ 0 h 128"/>
                    <a:gd name="T82" fmla="*/ 0 w 673"/>
                    <a:gd name="T83" fmla="*/ 0 h 128"/>
                    <a:gd name="T84" fmla="*/ 0 w 673"/>
                    <a:gd name="T85" fmla="*/ 0 h 128"/>
                    <a:gd name="T86" fmla="*/ 0 w 673"/>
                    <a:gd name="T87" fmla="*/ 0 h 128"/>
                    <a:gd name="T88" fmla="*/ 0 w 673"/>
                    <a:gd name="T89" fmla="*/ 0 h 128"/>
                    <a:gd name="T90" fmla="*/ 0 w 673"/>
                    <a:gd name="T91" fmla="*/ 0 h 128"/>
                    <a:gd name="T92" fmla="*/ 0 w 673"/>
                    <a:gd name="T93" fmla="*/ 0 h 128"/>
                    <a:gd name="T94" fmla="*/ 0 w 673"/>
                    <a:gd name="T95" fmla="*/ 0 h 128"/>
                    <a:gd name="T96" fmla="*/ 0 w 673"/>
                    <a:gd name="T97" fmla="*/ 0 h 128"/>
                    <a:gd name="T98" fmla="*/ 0 w 673"/>
                    <a:gd name="T99" fmla="*/ 0 h 128"/>
                    <a:gd name="T100" fmla="*/ 0 w 673"/>
                    <a:gd name="T101" fmla="*/ 0 h 128"/>
                    <a:gd name="T102" fmla="*/ 0 w 673"/>
                    <a:gd name="T103" fmla="*/ 0 h 128"/>
                    <a:gd name="T104" fmla="*/ 0 w 673"/>
                    <a:gd name="T105" fmla="*/ 0 h 128"/>
                    <a:gd name="T106" fmla="*/ 0 w 673"/>
                    <a:gd name="T107" fmla="*/ 0 h 128"/>
                    <a:gd name="T108" fmla="*/ 0 w 673"/>
                    <a:gd name="T109" fmla="*/ 0 h 128"/>
                    <a:gd name="T110" fmla="*/ 0 w 673"/>
                    <a:gd name="T111" fmla="*/ 0 h 1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3"/>
                    <a:gd name="T169" fmla="*/ 0 h 128"/>
                    <a:gd name="T170" fmla="*/ 673 w 673"/>
                    <a:gd name="T171" fmla="*/ 128 h 12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3" h="128">
                      <a:moveTo>
                        <a:pt x="162" y="128"/>
                      </a:moveTo>
                      <a:lnTo>
                        <a:pt x="160" y="122"/>
                      </a:lnTo>
                      <a:lnTo>
                        <a:pt x="160" y="114"/>
                      </a:lnTo>
                      <a:lnTo>
                        <a:pt x="158" y="109"/>
                      </a:lnTo>
                      <a:lnTo>
                        <a:pt x="156" y="101"/>
                      </a:lnTo>
                      <a:lnTo>
                        <a:pt x="154" y="90"/>
                      </a:lnTo>
                      <a:lnTo>
                        <a:pt x="152" y="82"/>
                      </a:lnTo>
                      <a:lnTo>
                        <a:pt x="148" y="72"/>
                      </a:lnTo>
                      <a:lnTo>
                        <a:pt x="145" y="69"/>
                      </a:lnTo>
                      <a:lnTo>
                        <a:pt x="135" y="67"/>
                      </a:lnTo>
                      <a:lnTo>
                        <a:pt x="126" y="65"/>
                      </a:lnTo>
                      <a:lnTo>
                        <a:pt x="118" y="65"/>
                      </a:lnTo>
                      <a:lnTo>
                        <a:pt x="110" y="65"/>
                      </a:lnTo>
                      <a:lnTo>
                        <a:pt x="101" y="65"/>
                      </a:lnTo>
                      <a:lnTo>
                        <a:pt x="91" y="65"/>
                      </a:lnTo>
                      <a:lnTo>
                        <a:pt x="82" y="65"/>
                      </a:lnTo>
                      <a:lnTo>
                        <a:pt x="76" y="65"/>
                      </a:lnTo>
                      <a:lnTo>
                        <a:pt x="67" y="65"/>
                      </a:lnTo>
                      <a:lnTo>
                        <a:pt x="57" y="65"/>
                      </a:lnTo>
                      <a:lnTo>
                        <a:pt x="48" y="65"/>
                      </a:lnTo>
                      <a:lnTo>
                        <a:pt x="40" y="67"/>
                      </a:lnTo>
                      <a:lnTo>
                        <a:pt x="30" y="67"/>
                      </a:lnTo>
                      <a:lnTo>
                        <a:pt x="21" y="67"/>
                      </a:lnTo>
                      <a:lnTo>
                        <a:pt x="11" y="67"/>
                      </a:lnTo>
                      <a:lnTo>
                        <a:pt x="4" y="67"/>
                      </a:lnTo>
                      <a:lnTo>
                        <a:pt x="0" y="59"/>
                      </a:lnTo>
                      <a:lnTo>
                        <a:pt x="4" y="52"/>
                      </a:lnTo>
                      <a:lnTo>
                        <a:pt x="17" y="50"/>
                      </a:lnTo>
                      <a:lnTo>
                        <a:pt x="30" y="50"/>
                      </a:lnTo>
                      <a:lnTo>
                        <a:pt x="44" y="48"/>
                      </a:lnTo>
                      <a:lnTo>
                        <a:pt x="57" y="48"/>
                      </a:lnTo>
                      <a:lnTo>
                        <a:pt x="69" y="48"/>
                      </a:lnTo>
                      <a:lnTo>
                        <a:pt x="82" y="48"/>
                      </a:lnTo>
                      <a:lnTo>
                        <a:pt x="97" y="48"/>
                      </a:lnTo>
                      <a:lnTo>
                        <a:pt x="110" y="48"/>
                      </a:lnTo>
                      <a:lnTo>
                        <a:pt x="124" y="48"/>
                      </a:lnTo>
                      <a:lnTo>
                        <a:pt x="137" y="48"/>
                      </a:lnTo>
                      <a:lnTo>
                        <a:pt x="150" y="48"/>
                      </a:lnTo>
                      <a:lnTo>
                        <a:pt x="164" y="48"/>
                      </a:lnTo>
                      <a:lnTo>
                        <a:pt x="177" y="48"/>
                      </a:lnTo>
                      <a:lnTo>
                        <a:pt x="192" y="48"/>
                      </a:lnTo>
                      <a:lnTo>
                        <a:pt x="205" y="48"/>
                      </a:lnTo>
                      <a:lnTo>
                        <a:pt x="219" y="48"/>
                      </a:lnTo>
                      <a:lnTo>
                        <a:pt x="230" y="48"/>
                      </a:lnTo>
                      <a:lnTo>
                        <a:pt x="243" y="48"/>
                      </a:lnTo>
                      <a:lnTo>
                        <a:pt x="257" y="48"/>
                      </a:lnTo>
                      <a:lnTo>
                        <a:pt x="272" y="48"/>
                      </a:lnTo>
                      <a:lnTo>
                        <a:pt x="285" y="48"/>
                      </a:lnTo>
                      <a:lnTo>
                        <a:pt x="299" y="48"/>
                      </a:lnTo>
                      <a:lnTo>
                        <a:pt x="312" y="48"/>
                      </a:lnTo>
                      <a:lnTo>
                        <a:pt x="325" y="48"/>
                      </a:lnTo>
                      <a:lnTo>
                        <a:pt x="339" y="48"/>
                      </a:lnTo>
                      <a:lnTo>
                        <a:pt x="352" y="48"/>
                      </a:lnTo>
                      <a:lnTo>
                        <a:pt x="367" y="48"/>
                      </a:lnTo>
                      <a:lnTo>
                        <a:pt x="380" y="48"/>
                      </a:lnTo>
                      <a:lnTo>
                        <a:pt x="394" y="48"/>
                      </a:lnTo>
                      <a:lnTo>
                        <a:pt x="407" y="48"/>
                      </a:lnTo>
                      <a:lnTo>
                        <a:pt x="420" y="48"/>
                      </a:lnTo>
                      <a:lnTo>
                        <a:pt x="434" y="48"/>
                      </a:lnTo>
                      <a:lnTo>
                        <a:pt x="436" y="44"/>
                      </a:lnTo>
                      <a:lnTo>
                        <a:pt x="439" y="40"/>
                      </a:lnTo>
                      <a:lnTo>
                        <a:pt x="441" y="31"/>
                      </a:lnTo>
                      <a:lnTo>
                        <a:pt x="445" y="23"/>
                      </a:lnTo>
                      <a:lnTo>
                        <a:pt x="447" y="14"/>
                      </a:lnTo>
                      <a:lnTo>
                        <a:pt x="451" y="6"/>
                      </a:lnTo>
                      <a:lnTo>
                        <a:pt x="453" y="0"/>
                      </a:lnTo>
                      <a:lnTo>
                        <a:pt x="455" y="0"/>
                      </a:lnTo>
                      <a:lnTo>
                        <a:pt x="468" y="48"/>
                      </a:lnTo>
                      <a:lnTo>
                        <a:pt x="671" y="44"/>
                      </a:lnTo>
                      <a:lnTo>
                        <a:pt x="673" y="72"/>
                      </a:lnTo>
                      <a:lnTo>
                        <a:pt x="660" y="71"/>
                      </a:lnTo>
                      <a:lnTo>
                        <a:pt x="649" y="71"/>
                      </a:lnTo>
                      <a:lnTo>
                        <a:pt x="635" y="71"/>
                      </a:lnTo>
                      <a:lnTo>
                        <a:pt x="624" y="71"/>
                      </a:lnTo>
                      <a:lnTo>
                        <a:pt x="611" y="71"/>
                      </a:lnTo>
                      <a:lnTo>
                        <a:pt x="599" y="71"/>
                      </a:lnTo>
                      <a:lnTo>
                        <a:pt x="586" y="71"/>
                      </a:lnTo>
                      <a:lnTo>
                        <a:pt x="574" y="71"/>
                      </a:lnTo>
                      <a:lnTo>
                        <a:pt x="561" y="69"/>
                      </a:lnTo>
                      <a:lnTo>
                        <a:pt x="548" y="69"/>
                      </a:lnTo>
                      <a:lnTo>
                        <a:pt x="536" y="67"/>
                      </a:lnTo>
                      <a:lnTo>
                        <a:pt x="525" y="67"/>
                      </a:lnTo>
                      <a:lnTo>
                        <a:pt x="512" y="67"/>
                      </a:lnTo>
                      <a:lnTo>
                        <a:pt x="498" y="67"/>
                      </a:lnTo>
                      <a:lnTo>
                        <a:pt x="487" y="67"/>
                      </a:lnTo>
                      <a:lnTo>
                        <a:pt x="476" y="67"/>
                      </a:lnTo>
                      <a:lnTo>
                        <a:pt x="460" y="65"/>
                      </a:lnTo>
                      <a:lnTo>
                        <a:pt x="447" y="65"/>
                      </a:lnTo>
                      <a:lnTo>
                        <a:pt x="436" y="65"/>
                      </a:lnTo>
                      <a:lnTo>
                        <a:pt x="424" y="65"/>
                      </a:lnTo>
                      <a:lnTo>
                        <a:pt x="409" y="65"/>
                      </a:lnTo>
                      <a:lnTo>
                        <a:pt x="396" y="65"/>
                      </a:lnTo>
                      <a:lnTo>
                        <a:pt x="384" y="65"/>
                      </a:lnTo>
                      <a:lnTo>
                        <a:pt x="373" y="65"/>
                      </a:lnTo>
                      <a:lnTo>
                        <a:pt x="359" y="65"/>
                      </a:lnTo>
                      <a:lnTo>
                        <a:pt x="346" y="65"/>
                      </a:lnTo>
                      <a:lnTo>
                        <a:pt x="335" y="65"/>
                      </a:lnTo>
                      <a:lnTo>
                        <a:pt x="323" y="65"/>
                      </a:lnTo>
                      <a:lnTo>
                        <a:pt x="310" y="65"/>
                      </a:lnTo>
                      <a:lnTo>
                        <a:pt x="299" y="65"/>
                      </a:lnTo>
                      <a:lnTo>
                        <a:pt x="285" y="65"/>
                      </a:lnTo>
                      <a:lnTo>
                        <a:pt x="276" y="65"/>
                      </a:lnTo>
                      <a:lnTo>
                        <a:pt x="175" y="67"/>
                      </a:lnTo>
                      <a:lnTo>
                        <a:pt x="171" y="71"/>
                      </a:lnTo>
                      <a:lnTo>
                        <a:pt x="169" y="80"/>
                      </a:lnTo>
                      <a:lnTo>
                        <a:pt x="169" y="88"/>
                      </a:lnTo>
                      <a:lnTo>
                        <a:pt x="167" y="99"/>
                      </a:lnTo>
                      <a:lnTo>
                        <a:pt x="166" y="107"/>
                      </a:lnTo>
                      <a:lnTo>
                        <a:pt x="164" y="114"/>
                      </a:lnTo>
                      <a:lnTo>
                        <a:pt x="162" y="122"/>
                      </a:lnTo>
                      <a:lnTo>
                        <a:pt x="1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8" name="Freeform 182"/>
                <p:cNvSpPr>
                  <a:spLocks/>
                </p:cNvSpPr>
                <p:nvPr/>
              </p:nvSpPr>
              <p:spPr bwMode="auto">
                <a:xfrm>
                  <a:off x="3392" y="2956"/>
                  <a:ext cx="160" cy="169"/>
                </a:xfrm>
                <a:custGeom>
                  <a:avLst/>
                  <a:gdLst>
                    <a:gd name="T0" fmla="*/ 0 w 322"/>
                    <a:gd name="T1" fmla="*/ 1 h 338"/>
                    <a:gd name="T2" fmla="*/ 0 w 322"/>
                    <a:gd name="T3" fmla="*/ 1 h 338"/>
                    <a:gd name="T4" fmla="*/ 0 w 322"/>
                    <a:gd name="T5" fmla="*/ 1 h 338"/>
                    <a:gd name="T6" fmla="*/ 0 w 322"/>
                    <a:gd name="T7" fmla="*/ 1 h 338"/>
                    <a:gd name="T8" fmla="*/ 0 w 322"/>
                    <a:gd name="T9" fmla="*/ 1 h 338"/>
                    <a:gd name="T10" fmla="*/ 0 w 322"/>
                    <a:gd name="T11" fmla="*/ 1 h 338"/>
                    <a:gd name="T12" fmla="*/ 0 w 322"/>
                    <a:gd name="T13" fmla="*/ 1 h 338"/>
                    <a:gd name="T14" fmla="*/ 0 w 322"/>
                    <a:gd name="T15" fmla="*/ 1 h 338"/>
                    <a:gd name="T16" fmla="*/ 0 w 322"/>
                    <a:gd name="T17" fmla="*/ 1 h 338"/>
                    <a:gd name="T18" fmla="*/ 0 w 322"/>
                    <a:gd name="T19" fmla="*/ 1 h 338"/>
                    <a:gd name="T20" fmla="*/ 0 w 322"/>
                    <a:gd name="T21" fmla="*/ 1 h 338"/>
                    <a:gd name="T22" fmla="*/ 0 w 322"/>
                    <a:gd name="T23" fmla="*/ 1 h 338"/>
                    <a:gd name="T24" fmla="*/ 0 w 322"/>
                    <a:gd name="T25" fmla="*/ 1 h 338"/>
                    <a:gd name="T26" fmla="*/ 0 w 322"/>
                    <a:gd name="T27" fmla="*/ 1 h 338"/>
                    <a:gd name="T28" fmla="*/ 0 w 322"/>
                    <a:gd name="T29" fmla="*/ 1 h 338"/>
                    <a:gd name="T30" fmla="*/ 0 w 322"/>
                    <a:gd name="T31" fmla="*/ 1 h 338"/>
                    <a:gd name="T32" fmla="*/ 0 w 322"/>
                    <a:gd name="T33" fmla="*/ 1 h 338"/>
                    <a:gd name="T34" fmla="*/ 0 w 322"/>
                    <a:gd name="T35" fmla="*/ 1 h 338"/>
                    <a:gd name="T36" fmla="*/ 0 w 322"/>
                    <a:gd name="T37" fmla="*/ 1 h 338"/>
                    <a:gd name="T38" fmla="*/ 0 w 322"/>
                    <a:gd name="T39" fmla="*/ 1 h 338"/>
                    <a:gd name="T40" fmla="*/ 0 w 322"/>
                    <a:gd name="T41" fmla="*/ 1 h 338"/>
                    <a:gd name="T42" fmla="*/ 0 w 322"/>
                    <a:gd name="T43" fmla="*/ 1 h 338"/>
                    <a:gd name="T44" fmla="*/ 0 w 322"/>
                    <a:gd name="T45" fmla="*/ 1 h 338"/>
                    <a:gd name="T46" fmla="*/ 0 w 322"/>
                    <a:gd name="T47" fmla="*/ 1 h 338"/>
                    <a:gd name="T48" fmla="*/ 0 w 322"/>
                    <a:gd name="T49" fmla="*/ 1 h 338"/>
                    <a:gd name="T50" fmla="*/ 0 w 322"/>
                    <a:gd name="T51" fmla="*/ 1 h 338"/>
                    <a:gd name="T52" fmla="*/ 0 w 322"/>
                    <a:gd name="T53" fmla="*/ 1 h 338"/>
                    <a:gd name="T54" fmla="*/ 0 w 322"/>
                    <a:gd name="T55" fmla="*/ 0 h 338"/>
                    <a:gd name="T56" fmla="*/ 0 w 322"/>
                    <a:gd name="T57" fmla="*/ 1 h 338"/>
                    <a:gd name="T58" fmla="*/ 0 w 322"/>
                    <a:gd name="T59" fmla="*/ 1 h 338"/>
                    <a:gd name="T60" fmla="*/ 0 w 322"/>
                    <a:gd name="T61" fmla="*/ 1 h 338"/>
                    <a:gd name="T62" fmla="*/ 0 w 322"/>
                    <a:gd name="T63" fmla="*/ 1 h 338"/>
                    <a:gd name="T64" fmla="*/ 0 w 322"/>
                    <a:gd name="T65" fmla="*/ 1 h 338"/>
                    <a:gd name="T66" fmla="*/ 0 w 322"/>
                    <a:gd name="T67" fmla="*/ 1 h 338"/>
                    <a:gd name="T68" fmla="*/ 0 w 322"/>
                    <a:gd name="T69" fmla="*/ 1 h 338"/>
                    <a:gd name="T70" fmla="*/ 0 w 322"/>
                    <a:gd name="T71" fmla="*/ 1 h 338"/>
                    <a:gd name="T72" fmla="*/ 0 w 322"/>
                    <a:gd name="T73" fmla="*/ 1 h 338"/>
                    <a:gd name="T74" fmla="*/ 0 w 322"/>
                    <a:gd name="T75" fmla="*/ 1 h 338"/>
                    <a:gd name="T76" fmla="*/ 0 w 322"/>
                    <a:gd name="T77" fmla="*/ 1 h 338"/>
                    <a:gd name="T78" fmla="*/ 0 w 322"/>
                    <a:gd name="T79" fmla="*/ 1 h 338"/>
                    <a:gd name="T80" fmla="*/ 0 w 322"/>
                    <a:gd name="T81" fmla="*/ 1 h 338"/>
                    <a:gd name="T82" fmla="*/ 0 w 322"/>
                    <a:gd name="T83" fmla="*/ 1 h 338"/>
                    <a:gd name="T84" fmla="*/ 0 w 322"/>
                    <a:gd name="T85" fmla="*/ 1 h 338"/>
                    <a:gd name="T86" fmla="*/ 0 w 322"/>
                    <a:gd name="T87" fmla="*/ 1 h 338"/>
                    <a:gd name="T88" fmla="*/ 0 w 322"/>
                    <a:gd name="T89" fmla="*/ 1 h 338"/>
                    <a:gd name="T90" fmla="*/ 0 w 322"/>
                    <a:gd name="T91" fmla="*/ 1 h 338"/>
                    <a:gd name="T92" fmla="*/ 0 w 322"/>
                    <a:gd name="T93" fmla="*/ 1 h 338"/>
                    <a:gd name="T94" fmla="*/ 0 w 322"/>
                    <a:gd name="T95" fmla="*/ 1 h 338"/>
                    <a:gd name="T96" fmla="*/ 0 w 322"/>
                    <a:gd name="T97" fmla="*/ 1 h 338"/>
                    <a:gd name="T98" fmla="*/ 0 w 322"/>
                    <a:gd name="T99" fmla="*/ 1 h 338"/>
                    <a:gd name="T100" fmla="*/ 0 w 322"/>
                    <a:gd name="T101" fmla="*/ 1 h 338"/>
                    <a:gd name="T102" fmla="*/ 0 w 322"/>
                    <a:gd name="T103" fmla="*/ 1 h 338"/>
                    <a:gd name="T104" fmla="*/ 0 w 322"/>
                    <a:gd name="T105" fmla="*/ 1 h 338"/>
                    <a:gd name="T106" fmla="*/ 0 w 322"/>
                    <a:gd name="T107" fmla="*/ 1 h 338"/>
                    <a:gd name="T108" fmla="*/ 0 w 322"/>
                    <a:gd name="T109" fmla="*/ 1 h 338"/>
                    <a:gd name="T110" fmla="*/ 0 w 322"/>
                    <a:gd name="T111" fmla="*/ 1 h 338"/>
                    <a:gd name="T112" fmla="*/ 0 w 322"/>
                    <a:gd name="T113" fmla="*/ 1 h 338"/>
                    <a:gd name="T114" fmla="*/ 0 w 322"/>
                    <a:gd name="T115" fmla="*/ 1 h 338"/>
                    <a:gd name="T116" fmla="*/ 0 w 322"/>
                    <a:gd name="T117" fmla="*/ 1 h 338"/>
                    <a:gd name="T118" fmla="*/ 0 w 322"/>
                    <a:gd name="T119" fmla="*/ 1 h 338"/>
                    <a:gd name="T120" fmla="*/ 0 w 322"/>
                    <a:gd name="T121" fmla="*/ 1 h 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2"/>
                    <a:gd name="T184" fmla="*/ 0 h 338"/>
                    <a:gd name="T185" fmla="*/ 322 w 322"/>
                    <a:gd name="T186" fmla="*/ 338 h 3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2" h="338">
                      <a:moveTo>
                        <a:pt x="13" y="336"/>
                      </a:moveTo>
                      <a:lnTo>
                        <a:pt x="10" y="325"/>
                      </a:lnTo>
                      <a:lnTo>
                        <a:pt x="10" y="315"/>
                      </a:lnTo>
                      <a:lnTo>
                        <a:pt x="8" y="306"/>
                      </a:lnTo>
                      <a:lnTo>
                        <a:pt x="8" y="296"/>
                      </a:lnTo>
                      <a:lnTo>
                        <a:pt x="6" y="287"/>
                      </a:lnTo>
                      <a:lnTo>
                        <a:pt x="4" y="277"/>
                      </a:lnTo>
                      <a:lnTo>
                        <a:pt x="4" y="268"/>
                      </a:lnTo>
                      <a:lnTo>
                        <a:pt x="4" y="258"/>
                      </a:lnTo>
                      <a:lnTo>
                        <a:pt x="4" y="249"/>
                      </a:lnTo>
                      <a:lnTo>
                        <a:pt x="4" y="237"/>
                      </a:lnTo>
                      <a:lnTo>
                        <a:pt x="2" y="228"/>
                      </a:lnTo>
                      <a:lnTo>
                        <a:pt x="2" y="220"/>
                      </a:lnTo>
                      <a:lnTo>
                        <a:pt x="2" y="209"/>
                      </a:lnTo>
                      <a:lnTo>
                        <a:pt x="2" y="197"/>
                      </a:lnTo>
                      <a:lnTo>
                        <a:pt x="2" y="190"/>
                      </a:lnTo>
                      <a:lnTo>
                        <a:pt x="2" y="180"/>
                      </a:lnTo>
                      <a:lnTo>
                        <a:pt x="0" y="169"/>
                      </a:lnTo>
                      <a:lnTo>
                        <a:pt x="0" y="159"/>
                      </a:lnTo>
                      <a:lnTo>
                        <a:pt x="0" y="150"/>
                      </a:lnTo>
                      <a:lnTo>
                        <a:pt x="0" y="140"/>
                      </a:lnTo>
                      <a:lnTo>
                        <a:pt x="0" y="131"/>
                      </a:lnTo>
                      <a:lnTo>
                        <a:pt x="0" y="120"/>
                      </a:lnTo>
                      <a:lnTo>
                        <a:pt x="0" y="110"/>
                      </a:lnTo>
                      <a:lnTo>
                        <a:pt x="0" y="102"/>
                      </a:lnTo>
                      <a:lnTo>
                        <a:pt x="0" y="91"/>
                      </a:lnTo>
                      <a:lnTo>
                        <a:pt x="0" y="82"/>
                      </a:lnTo>
                      <a:lnTo>
                        <a:pt x="0" y="72"/>
                      </a:lnTo>
                      <a:lnTo>
                        <a:pt x="0" y="62"/>
                      </a:lnTo>
                      <a:lnTo>
                        <a:pt x="0" y="53"/>
                      </a:lnTo>
                      <a:lnTo>
                        <a:pt x="0" y="43"/>
                      </a:lnTo>
                      <a:lnTo>
                        <a:pt x="0" y="36"/>
                      </a:lnTo>
                      <a:lnTo>
                        <a:pt x="0" y="26"/>
                      </a:lnTo>
                      <a:lnTo>
                        <a:pt x="10" y="23"/>
                      </a:lnTo>
                      <a:lnTo>
                        <a:pt x="23" y="23"/>
                      </a:lnTo>
                      <a:lnTo>
                        <a:pt x="42" y="300"/>
                      </a:lnTo>
                      <a:lnTo>
                        <a:pt x="53" y="300"/>
                      </a:lnTo>
                      <a:lnTo>
                        <a:pt x="67" y="300"/>
                      </a:lnTo>
                      <a:lnTo>
                        <a:pt x="80" y="300"/>
                      </a:lnTo>
                      <a:lnTo>
                        <a:pt x="93" y="300"/>
                      </a:lnTo>
                      <a:lnTo>
                        <a:pt x="107" y="300"/>
                      </a:lnTo>
                      <a:lnTo>
                        <a:pt x="120" y="300"/>
                      </a:lnTo>
                      <a:lnTo>
                        <a:pt x="135" y="300"/>
                      </a:lnTo>
                      <a:lnTo>
                        <a:pt x="148" y="300"/>
                      </a:lnTo>
                      <a:lnTo>
                        <a:pt x="164" y="300"/>
                      </a:lnTo>
                      <a:lnTo>
                        <a:pt x="177" y="300"/>
                      </a:lnTo>
                      <a:lnTo>
                        <a:pt x="192" y="300"/>
                      </a:lnTo>
                      <a:lnTo>
                        <a:pt x="207" y="300"/>
                      </a:lnTo>
                      <a:lnTo>
                        <a:pt x="221" y="300"/>
                      </a:lnTo>
                      <a:lnTo>
                        <a:pt x="234" y="300"/>
                      </a:lnTo>
                      <a:lnTo>
                        <a:pt x="247" y="300"/>
                      </a:lnTo>
                      <a:lnTo>
                        <a:pt x="261" y="300"/>
                      </a:lnTo>
                      <a:lnTo>
                        <a:pt x="261" y="291"/>
                      </a:lnTo>
                      <a:lnTo>
                        <a:pt x="261" y="281"/>
                      </a:lnTo>
                      <a:lnTo>
                        <a:pt x="261" y="272"/>
                      </a:lnTo>
                      <a:lnTo>
                        <a:pt x="263" y="264"/>
                      </a:lnTo>
                      <a:lnTo>
                        <a:pt x="263" y="254"/>
                      </a:lnTo>
                      <a:lnTo>
                        <a:pt x="263" y="245"/>
                      </a:lnTo>
                      <a:lnTo>
                        <a:pt x="263" y="235"/>
                      </a:lnTo>
                      <a:lnTo>
                        <a:pt x="264" y="228"/>
                      </a:lnTo>
                      <a:lnTo>
                        <a:pt x="264" y="216"/>
                      </a:lnTo>
                      <a:lnTo>
                        <a:pt x="264" y="207"/>
                      </a:lnTo>
                      <a:lnTo>
                        <a:pt x="264" y="197"/>
                      </a:lnTo>
                      <a:lnTo>
                        <a:pt x="264" y="190"/>
                      </a:lnTo>
                      <a:lnTo>
                        <a:pt x="264" y="178"/>
                      </a:lnTo>
                      <a:lnTo>
                        <a:pt x="264" y="169"/>
                      </a:lnTo>
                      <a:lnTo>
                        <a:pt x="264" y="161"/>
                      </a:lnTo>
                      <a:lnTo>
                        <a:pt x="264" y="152"/>
                      </a:lnTo>
                      <a:lnTo>
                        <a:pt x="264" y="140"/>
                      </a:lnTo>
                      <a:lnTo>
                        <a:pt x="264" y="133"/>
                      </a:lnTo>
                      <a:lnTo>
                        <a:pt x="264" y="121"/>
                      </a:lnTo>
                      <a:lnTo>
                        <a:pt x="264" y="112"/>
                      </a:lnTo>
                      <a:lnTo>
                        <a:pt x="264" y="102"/>
                      </a:lnTo>
                      <a:lnTo>
                        <a:pt x="264" y="93"/>
                      </a:lnTo>
                      <a:lnTo>
                        <a:pt x="264" y="83"/>
                      </a:lnTo>
                      <a:lnTo>
                        <a:pt x="266" y="74"/>
                      </a:lnTo>
                      <a:lnTo>
                        <a:pt x="266" y="64"/>
                      </a:lnTo>
                      <a:lnTo>
                        <a:pt x="266" y="55"/>
                      </a:lnTo>
                      <a:lnTo>
                        <a:pt x="266" y="45"/>
                      </a:lnTo>
                      <a:lnTo>
                        <a:pt x="266" y="38"/>
                      </a:lnTo>
                      <a:lnTo>
                        <a:pt x="266" y="28"/>
                      </a:lnTo>
                      <a:lnTo>
                        <a:pt x="268" y="19"/>
                      </a:lnTo>
                      <a:lnTo>
                        <a:pt x="268" y="9"/>
                      </a:lnTo>
                      <a:lnTo>
                        <a:pt x="270" y="0"/>
                      </a:lnTo>
                      <a:lnTo>
                        <a:pt x="272" y="2"/>
                      </a:lnTo>
                      <a:lnTo>
                        <a:pt x="276" y="7"/>
                      </a:lnTo>
                      <a:lnTo>
                        <a:pt x="278" y="9"/>
                      </a:lnTo>
                      <a:lnTo>
                        <a:pt x="280" y="13"/>
                      </a:lnTo>
                      <a:lnTo>
                        <a:pt x="280" y="21"/>
                      </a:lnTo>
                      <a:lnTo>
                        <a:pt x="280" y="30"/>
                      </a:lnTo>
                      <a:lnTo>
                        <a:pt x="280" y="38"/>
                      </a:lnTo>
                      <a:lnTo>
                        <a:pt x="280" y="45"/>
                      </a:lnTo>
                      <a:lnTo>
                        <a:pt x="280" y="55"/>
                      </a:lnTo>
                      <a:lnTo>
                        <a:pt x="280" y="64"/>
                      </a:lnTo>
                      <a:lnTo>
                        <a:pt x="280" y="74"/>
                      </a:lnTo>
                      <a:lnTo>
                        <a:pt x="280" y="82"/>
                      </a:lnTo>
                      <a:lnTo>
                        <a:pt x="280" y="91"/>
                      </a:lnTo>
                      <a:lnTo>
                        <a:pt x="280" y="101"/>
                      </a:lnTo>
                      <a:lnTo>
                        <a:pt x="280" y="110"/>
                      </a:lnTo>
                      <a:lnTo>
                        <a:pt x="280" y="118"/>
                      </a:lnTo>
                      <a:lnTo>
                        <a:pt x="280" y="127"/>
                      </a:lnTo>
                      <a:lnTo>
                        <a:pt x="280" y="137"/>
                      </a:lnTo>
                      <a:lnTo>
                        <a:pt x="280" y="146"/>
                      </a:lnTo>
                      <a:lnTo>
                        <a:pt x="280" y="156"/>
                      </a:lnTo>
                      <a:lnTo>
                        <a:pt x="280" y="163"/>
                      </a:lnTo>
                      <a:lnTo>
                        <a:pt x="280" y="173"/>
                      </a:lnTo>
                      <a:lnTo>
                        <a:pt x="280" y="182"/>
                      </a:lnTo>
                      <a:lnTo>
                        <a:pt x="280" y="192"/>
                      </a:lnTo>
                      <a:lnTo>
                        <a:pt x="280" y="199"/>
                      </a:lnTo>
                      <a:lnTo>
                        <a:pt x="280" y="209"/>
                      </a:lnTo>
                      <a:lnTo>
                        <a:pt x="280" y="218"/>
                      </a:lnTo>
                      <a:lnTo>
                        <a:pt x="280" y="228"/>
                      </a:lnTo>
                      <a:lnTo>
                        <a:pt x="280" y="235"/>
                      </a:lnTo>
                      <a:lnTo>
                        <a:pt x="280" y="245"/>
                      </a:lnTo>
                      <a:lnTo>
                        <a:pt x="280" y="254"/>
                      </a:lnTo>
                      <a:lnTo>
                        <a:pt x="280" y="264"/>
                      </a:lnTo>
                      <a:lnTo>
                        <a:pt x="280" y="272"/>
                      </a:lnTo>
                      <a:lnTo>
                        <a:pt x="280" y="281"/>
                      </a:lnTo>
                      <a:lnTo>
                        <a:pt x="280" y="291"/>
                      </a:lnTo>
                      <a:lnTo>
                        <a:pt x="280" y="300"/>
                      </a:lnTo>
                      <a:lnTo>
                        <a:pt x="295" y="300"/>
                      </a:lnTo>
                      <a:lnTo>
                        <a:pt x="295" y="291"/>
                      </a:lnTo>
                      <a:lnTo>
                        <a:pt x="295" y="281"/>
                      </a:lnTo>
                      <a:lnTo>
                        <a:pt x="295" y="272"/>
                      </a:lnTo>
                      <a:lnTo>
                        <a:pt x="295" y="264"/>
                      </a:lnTo>
                      <a:lnTo>
                        <a:pt x="295" y="254"/>
                      </a:lnTo>
                      <a:lnTo>
                        <a:pt x="295" y="245"/>
                      </a:lnTo>
                      <a:lnTo>
                        <a:pt x="295" y="235"/>
                      </a:lnTo>
                      <a:lnTo>
                        <a:pt x="295" y="228"/>
                      </a:lnTo>
                      <a:lnTo>
                        <a:pt x="295" y="216"/>
                      </a:lnTo>
                      <a:lnTo>
                        <a:pt x="295" y="207"/>
                      </a:lnTo>
                      <a:lnTo>
                        <a:pt x="295" y="197"/>
                      </a:lnTo>
                      <a:lnTo>
                        <a:pt x="297" y="190"/>
                      </a:lnTo>
                      <a:lnTo>
                        <a:pt x="297" y="180"/>
                      </a:lnTo>
                      <a:lnTo>
                        <a:pt x="297" y="171"/>
                      </a:lnTo>
                      <a:lnTo>
                        <a:pt x="297" y="161"/>
                      </a:lnTo>
                      <a:lnTo>
                        <a:pt x="299" y="154"/>
                      </a:lnTo>
                      <a:lnTo>
                        <a:pt x="299" y="142"/>
                      </a:lnTo>
                      <a:lnTo>
                        <a:pt x="299" y="133"/>
                      </a:lnTo>
                      <a:lnTo>
                        <a:pt x="299" y="123"/>
                      </a:lnTo>
                      <a:lnTo>
                        <a:pt x="301" y="114"/>
                      </a:lnTo>
                      <a:lnTo>
                        <a:pt x="301" y="104"/>
                      </a:lnTo>
                      <a:lnTo>
                        <a:pt x="301" y="95"/>
                      </a:lnTo>
                      <a:lnTo>
                        <a:pt x="301" y="87"/>
                      </a:lnTo>
                      <a:lnTo>
                        <a:pt x="303" y="78"/>
                      </a:lnTo>
                      <a:lnTo>
                        <a:pt x="303" y="66"/>
                      </a:lnTo>
                      <a:lnTo>
                        <a:pt x="303" y="59"/>
                      </a:lnTo>
                      <a:lnTo>
                        <a:pt x="303" y="49"/>
                      </a:lnTo>
                      <a:lnTo>
                        <a:pt x="304" y="40"/>
                      </a:lnTo>
                      <a:lnTo>
                        <a:pt x="304" y="30"/>
                      </a:lnTo>
                      <a:lnTo>
                        <a:pt x="306" y="23"/>
                      </a:lnTo>
                      <a:lnTo>
                        <a:pt x="306" y="15"/>
                      </a:lnTo>
                      <a:lnTo>
                        <a:pt x="308" y="7"/>
                      </a:lnTo>
                      <a:lnTo>
                        <a:pt x="314" y="7"/>
                      </a:lnTo>
                      <a:lnTo>
                        <a:pt x="322" y="11"/>
                      </a:lnTo>
                      <a:lnTo>
                        <a:pt x="318" y="336"/>
                      </a:lnTo>
                      <a:lnTo>
                        <a:pt x="308" y="336"/>
                      </a:lnTo>
                      <a:lnTo>
                        <a:pt x="295" y="338"/>
                      </a:lnTo>
                      <a:lnTo>
                        <a:pt x="285" y="338"/>
                      </a:lnTo>
                      <a:lnTo>
                        <a:pt x="278" y="338"/>
                      </a:lnTo>
                      <a:lnTo>
                        <a:pt x="268" y="338"/>
                      </a:lnTo>
                      <a:lnTo>
                        <a:pt x="259" y="338"/>
                      </a:lnTo>
                      <a:lnTo>
                        <a:pt x="247" y="338"/>
                      </a:lnTo>
                      <a:lnTo>
                        <a:pt x="236" y="338"/>
                      </a:lnTo>
                      <a:lnTo>
                        <a:pt x="225" y="338"/>
                      </a:lnTo>
                      <a:lnTo>
                        <a:pt x="213" y="338"/>
                      </a:lnTo>
                      <a:lnTo>
                        <a:pt x="202" y="338"/>
                      </a:lnTo>
                      <a:lnTo>
                        <a:pt x="190" y="338"/>
                      </a:lnTo>
                      <a:lnTo>
                        <a:pt x="177" y="338"/>
                      </a:lnTo>
                      <a:lnTo>
                        <a:pt x="166" y="338"/>
                      </a:lnTo>
                      <a:lnTo>
                        <a:pt x="152" y="336"/>
                      </a:lnTo>
                      <a:lnTo>
                        <a:pt x="141" y="336"/>
                      </a:lnTo>
                      <a:lnTo>
                        <a:pt x="128" y="334"/>
                      </a:lnTo>
                      <a:lnTo>
                        <a:pt x="116" y="334"/>
                      </a:lnTo>
                      <a:lnTo>
                        <a:pt x="103" y="334"/>
                      </a:lnTo>
                      <a:lnTo>
                        <a:pt x="91" y="334"/>
                      </a:lnTo>
                      <a:lnTo>
                        <a:pt x="80" y="334"/>
                      </a:lnTo>
                      <a:lnTo>
                        <a:pt x="71" y="334"/>
                      </a:lnTo>
                      <a:lnTo>
                        <a:pt x="61" y="334"/>
                      </a:lnTo>
                      <a:lnTo>
                        <a:pt x="51" y="334"/>
                      </a:lnTo>
                      <a:lnTo>
                        <a:pt x="42" y="334"/>
                      </a:lnTo>
                      <a:lnTo>
                        <a:pt x="34" y="334"/>
                      </a:lnTo>
                      <a:lnTo>
                        <a:pt x="21" y="334"/>
                      </a:lnTo>
                      <a:lnTo>
                        <a:pt x="13" y="3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9" name="Freeform 183"/>
                <p:cNvSpPr>
                  <a:spLocks/>
                </p:cNvSpPr>
                <p:nvPr/>
              </p:nvSpPr>
              <p:spPr bwMode="auto">
                <a:xfrm>
                  <a:off x="2998" y="2908"/>
                  <a:ext cx="20" cy="161"/>
                </a:xfrm>
                <a:custGeom>
                  <a:avLst/>
                  <a:gdLst>
                    <a:gd name="T0" fmla="*/ 1 w 40"/>
                    <a:gd name="T1" fmla="*/ 1 h 321"/>
                    <a:gd name="T2" fmla="*/ 1 w 40"/>
                    <a:gd name="T3" fmla="*/ 1 h 321"/>
                    <a:gd name="T4" fmla="*/ 1 w 40"/>
                    <a:gd name="T5" fmla="*/ 1 h 321"/>
                    <a:gd name="T6" fmla="*/ 1 w 40"/>
                    <a:gd name="T7" fmla="*/ 1 h 321"/>
                    <a:gd name="T8" fmla="*/ 1 w 40"/>
                    <a:gd name="T9" fmla="*/ 1 h 321"/>
                    <a:gd name="T10" fmla="*/ 1 w 40"/>
                    <a:gd name="T11" fmla="*/ 1 h 321"/>
                    <a:gd name="T12" fmla="*/ 1 w 40"/>
                    <a:gd name="T13" fmla="*/ 1 h 321"/>
                    <a:gd name="T14" fmla="*/ 1 w 40"/>
                    <a:gd name="T15" fmla="*/ 1 h 321"/>
                    <a:gd name="T16" fmla="*/ 1 w 40"/>
                    <a:gd name="T17" fmla="*/ 1 h 321"/>
                    <a:gd name="T18" fmla="*/ 1 w 40"/>
                    <a:gd name="T19" fmla="*/ 1 h 321"/>
                    <a:gd name="T20" fmla="*/ 1 w 40"/>
                    <a:gd name="T21" fmla="*/ 1 h 321"/>
                    <a:gd name="T22" fmla="*/ 1 w 40"/>
                    <a:gd name="T23" fmla="*/ 1 h 321"/>
                    <a:gd name="T24" fmla="*/ 0 w 40"/>
                    <a:gd name="T25" fmla="*/ 1 h 321"/>
                    <a:gd name="T26" fmla="*/ 0 w 40"/>
                    <a:gd name="T27" fmla="*/ 1 h 321"/>
                    <a:gd name="T28" fmla="*/ 0 w 40"/>
                    <a:gd name="T29" fmla="*/ 1 h 321"/>
                    <a:gd name="T30" fmla="*/ 0 w 40"/>
                    <a:gd name="T31" fmla="*/ 1 h 321"/>
                    <a:gd name="T32" fmla="*/ 1 w 40"/>
                    <a:gd name="T33" fmla="*/ 0 h 321"/>
                    <a:gd name="T34" fmla="*/ 1 w 40"/>
                    <a:gd name="T35" fmla="*/ 0 h 321"/>
                    <a:gd name="T36" fmla="*/ 1 w 40"/>
                    <a:gd name="T37" fmla="*/ 1 h 321"/>
                    <a:gd name="T38" fmla="*/ 1 w 40"/>
                    <a:gd name="T39" fmla="*/ 1 h 321"/>
                    <a:gd name="T40" fmla="*/ 1 w 40"/>
                    <a:gd name="T41" fmla="*/ 1 h 321"/>
                    <a:gd name="T42" fmla="*/ 1 w 40"/>
                    <a:gd name="T43" fmla="*/ 1 h 321"/>
                    <a:gd name="T44" fmla="*/ 1 w 40"/>
                    <a:gd name="T45" fmla="*/ 1 h 321"/>
                    <a:gd name="T46" fmla="*/ 1 w 40"/>
                    <a:gd name="T47" fmla="*/ 1 h 321"/>
                    <a:gd name="T48" fmla="*/ 1 w 40"/>
                    <a:gd name="T49" fmla="*/ 1 h 321"/>
                    <a:gd name="T50" fmla="*/ 1 w 40"/>
                    <a:gd name="T51" fmla="*/ 1 h 321"/>
                    <a:gd name="T52" fmla="*/ 1 w 40"/>
                    <a:gd name="T53" fmla="*/ 1 h 321"/>
                    <a:gd name="T54" fmla="*/ 1 w 40"/>
                    <a:gd name="T55" fmla="*/ 1 h 321"/>
                    <a:gd name="T56" fmla="*/ 1 w 40"/>
                    <a:gd name="T57" fmla="*/ 1 h 321"/>
                    <a:gd name="T58" fmla="*/ 1 w 40"/>
                    <a:gd name="T59" fmla="*/ 1 h 321"/>
                    <a:gd name="T60" fmla="*/ 1 w 40"/>
                    <a:gd name="T61" fmla="*/ 1 h 321"/>
                    <a:gd name="T62" fmla="*/ 1 w 40"/>
                    <a:gd name="T63" fmla="*/ 1 h 321"/>
                    <a:gd name="T64" fmla="*/ 1 w 40"/>
                    <a:gd name="T65" fmla="*/ 1 h 321"/>
                    <a:gd name="T66" fmla="*/ 1 w 40"/>
                    <a:gd name="T67" fmla="*/ 1 h 321"/>
                    <a:gd name="T68" fmla="*/ 1 w 40"/>
                    <a:gd name="T69" fmla="*/ 1 h 3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
                    <a:gd name="T106" fmla="*/ 0 h 321"/>
                    <a:gd name="T107" fmla="*/ 40 w 40"/>
                    <a:gd name="T108" fmla="*/ 321 h 3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 h="321">
                      <a:moveTo>
                        <a:pt x="11" y="321"/>
                      </a:moveTo>
                      <a:lnTo>
                        <a:pt x="9" y="310"/>
                      </a:lnTo>
                      <a:lnTo>
                        <a:pt x="9" y="300"/>
                      </a:lnTo>
                      <a:lnTo>
                        <a:pt x="9" y="292"/>
                      </a:lnTo>
                      <a:lnTo>
                        <a:pt x="9" y="283"/>
                      </a:lnTo>
                      <a:lnTo>
                        <a:pt x="7" y="272"/>
                      </a:lnTo>
                      <a:lnTo>
                        <a:pt x="7" y="264"/>
                      </a:lnTo>
                      <a:lnTo>
                        <a:pt x="7" y="253"/>
                      </a:lnTo>
                      <a:lnTo>
                        <a:pt x="7" y="243"/>
                      </a:lnTo>
                      <a:lnTo>
                        <a:pt x="6" y="232"/>
                      </a:lnTo>
                      <a:lnTo>
                        <a:pt x="6" y="222"/>
                      </a:lnTo>
                      <a:lnTo>
                        <a:pt x="6" y="211"/>
                      </a:lnTo>
                      <a:lnTo>
                        <a:pt x="6" y="201"/>
                      </a:lnTo>
                      <a:lnTo>
                        <a:pt x="4" y="190"/>
                      </a:lnTo>
                      <a:lnTo>
                        <a:pt x="4" y="180"/>
                      </a:lnTo>
                      <a:lnTo>
                        <a:pt x="4" y="169"/>
                      </a:lnTo>
                      <a:lnTo>
                        <a:pt x="4" y="161"/>
                      </a:lnTo>
                      <a:lnTo>
                        <a:pt x="4" y="148"/>
                      </a:lnTo>
                      <a:lnTo>
                        <a:pt x="4" y="138"/>
                      </a:lnTo>
                      <a:lnTo>
                        <a:pt x="4" y="127"/>
                      </a:lnTo>
                      <a:lnTo>
                        <a:pt x="4" y="118"/>
                      </a:lnTo>
                      <a:lnTo>
                        <a:pt x="2" y="108"/>
                      </a:lnTo>
                      <a:lnTo>
                        <a:pt x="2" y="97"/>
                      </a:lnTo>
                      <a:lnTo>
                        <a:pt x="2" y="87"/>
                      </a:lnTo>
                      <a:lnTo>
                        <a:pt x="2" y="78"/>
                      </a:lnTo>
                      <a:lnTo>
                        <a:pt x="0" y="66"/>
                      </a:lnTo>
                      <a:lnTo>
                        <a:pt x="0" y="57"/>
                      </a:lnTo>
                      <a:lnTo>
                        <a:pt x="0" y="45"/>
                      </a:lnTo>
                      <a:lnTo>
                        <a:pt x="0" y="36"/>
                      </a:lnTo>
                      <a:lnTo>
                        <a:pt x="0" y="28"/>
                      </a:lnTo>
                      <a:lnTo>
                        <a:pt x="0" y="19"/>
                      </a:lnTo>
                      <a:lnTo>
                        <a:pt x="0" y="9"/>
                      </a:lnTo>
                      <a:lnTo>
                        <a:pt x="0" y="2"/>
                      </a:lnTo>
                      <a:lnTo>
                        <a:pt x="4" y="0"/>
                      </a:lnTo>
                      <a:lnTo>
                        <a:pt x="11" y="0"/>
                      </a:lnTo>
                      <a:lnTo>
                        <a:pt x="17" y="0"/>
                      </a:lnTo>
                      <a:lnTo>
                        <a:pt x="25" y="0"/>
                      </a:lnTo>
                      <a:lnTo>
                        <a:pt x="25" y="9"/>
                      </a:lnTo>
                      <a:lnTo>
                        <a:pt x="25" y="19"/>
                      </a:lnTo>
                      <a:lnTo>
                        <a:pt x="25" y="28"/>
                      </a:lnTo>
                      <a:lnTo>
                        <a:pt x="25" y="36"/>
                      </a:lnTo>
                      <a:lnTo>
                        <a:pt x="25" y="45"/>
                      </a:lnTo>
                      <a:lnTo>
                        <a:pt x="25" y="57"/>
                      </a:lnTo>
                      <a:lnTo>
                        <a:pt x="25" y="66"/>
                      </a:lnTo>
                      <a:lnTo>
                        <a:pt x="25" y="78"/>
                      </a:lnTo>
                      <a:lnTo>
                        <a:pt x="25" y="87"/>
                      </a:lnTo>
                      <a:lnTo>
                        <a:pt x="25" y="97"/>
                      </a:lnTo>
                      <a:lnTo>
                        <a:pt x="25" y="108"/>
                      </a:lnTo>
                      <a:lnTo>
                        <a:pt x="26" y="118"/>
                      </a:lnTo>
                      <a:lnTo>
                        <a:pt x="26" y="127"/>
                      </a:lnTo>
                      <a:lnTo>
                        <a:pt x="26" y="138"/>
                      </a:lnTo>
                      <a:lnTo>
                        <a:pt x="26" y="148"/>
                      </a:lnTo>
                      <a:lnTo>
                        <a:pt x="28" y="161"/>
                      </a:lnTo>
                      <a:lnTo>
                        <a:pt x="28" y="169"/>
                      </a:lnTo>
                      <a:lnTo>
                        <a:pt x="28" y="180"/>
                      </a:lnTo>
                      <a:lnTo>
                        <a:pt x="28" y="190"/>
                      </a:lnTo>
                      <a:lnTo>
                        <a:pt x="28" y="199"/>
                      </a:lnTo>
                      <a:lnTo>
                        <a:pt x="28" y="209"/>
                      </a:lnTo>
                      <a:lnTo>
                        <a:pt x="30" y="220"/>
                      </a:lnTo>
                      <a:lnTo>
                        <a:pt x="30" y="230"/>
                      </a:lnTo>
                      <a:lnTo>
                        <a:pt x="32" y="241"/>
                      </a:lnTo>
                      <a:lnTo>
                        <a:pt x="32" y="249"/>
                      </a:lnTo>
                      <a:lnTo>
                        <a:pt x="34" y="260"/>
                      </a:lnTo>
                      <a:lnTo>
                        <a:pt x="34" y="270"/>
                      </a:lnTo>
                      <a:lnTo>
                        <a:pt x="34" y="279"/>
                      </a:lnTo>
                      <a:lnTo>
                        <a:pt x="34" y="289"/>
                      </a:lnTo>
                      <a:lnTo>
                        <a:pt x="36" y="300"/>
                      </a:lnTo>
                      <a:lnTo>
                        <a:pt x="38" y="310"/>
                      </a:lnTo>
                      <a:lnTo>
                        <a:pt x="40" y="321"/>
                      </a:lnTo>
                      <a:lnTo>
                        <a:pt x="11"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0" name="Freeform 184"/>
                <p:cNvSpPr>
                  <a:spLocks/>
                </p:cNvSpPr>
                <p:nvPr/>
              </p:nvSpPr>
              <p:spPr bwMode="auto">
                <a:xfrm>
                  <a:off x="3061" y="2985"/>
                  <a:ext cx="94" cy="79"/>
                </a:xfrm>
                <a:custGeom>
                  <a:avLst/>
                  <a:gdLst>
                    <a:gd name="T0" fmla="*/ 0 w 189"/>
                    <a:gd name="T1" fmla="*/ 1 h 157"/>
                    <a:gd name="T2" fmla="*/ 0 w 189"/>
                    <a:gd name="T3" fmla="*/ 1 h 157"/>
                    <a:gd name="T4" fmla="*/ 0 w 189"/>
                    <a:gd name="T5" fmla="*/ 1 h 157"/>
                    <a:gd name="T6" fmla="*/ 0 w 189"/>
                    <a:gd name="T7" fmla="*/ 1 h 157"/>
                    <a:gd name="T8" fmla="*/ 0 w 189"/>
                    <a:gd name="T9" fmla="*/ 1 h 157"/>
                    <a:gd name="T10" fmla="*/ 0 w 189"/>
                    <a:gd name="T11" fmla="*/ 1 h 157"/>
                    <a:gd name="T12" fmla="*/ 0 w 189"/>
                    <a:gd name="T13" fmla="*/ 1 h 157"/>
                    <a:gd name="T14" fmla="*/ 0 w 189"/>
                    <a:gd name="T15" fmla="*/ 1 h 157"/>
                    <a:gd name="T16" fmla="*/ 0 w 189"/>
                    <a:gd name="T17" fmla="*/ 0 h 157"/>
                    <a:gd name="T18" fmla="*/ 0 w 189"/>
                    <a:gd name="T19" fmla="*/ 1 h 157"/>
                    <a:gd name="T20" fmla="*/ 0 w 189"/>
                    <a:gd name="T21" fmla="*/ 1 h 157"/>
                    <a:gd name="T22" fmla="*/ 0 w 189"/>
                    <a:gd name="T23" fmla="*/ 1 h 157"/>
                    <a:gd name="T24" fmla="*/ 0 w 189"/>
                    <a:gd name="T25" fmla="*/ 1 h 157"/>
                    <a:gd name="T26" fmla="*/ 0 w 189"/>
                    <a:gd name="T27" fmla="*/ 1 h 157"/>
                    <a:gd name="T28" fmla="*/ 0 w 189"/>
                    <a:gd name="T29" fmla="*/ 1 h 157"/>
                    <a:gd name="T30" fmla="*/ 0 w 189"/>
                    <a:gd name="T31" fmla="*/ 1 h 157"/>
                    <a:gd name="T32" fmla="*/ 0 w 189"/>
                    <a:gd name="T33" fmla="*/ 1 h 157"/>
                    <a:gd name="T34" fmla="*/ 0 w 189"/>
                    <a:gd name="T35" fmla="*/ 1 h 157"/>
                    <a:gd name="T36" fmla="*/ 0 w 189"/>
                    <a:gd name="T37" fmla="*/ 1 h 157"/>
                    <a:gd name="T38" fmla="*/ 0 w 189"/>
                    <a:gd name="T39" fmla="*/ 1 h 157"/>
                    <a:gd name="T40" fmla="*/ 0 w 189"/>
                    <a:gd name="T41" fmla="*/ 1 h 157"/>
                    <a:gd name="T42" fmla="*/ 0 w 189"/>
                    <a:gd name="T43" fmla="*/ 1 h 157"/>
                    <a:gd name="T44" fmla="*/ 0 w 189"/>
                    <a:gd name="T45" fmla="*/ 1 h 157"/>
                    <a:gd name="T46" fmla="*/ 0 w 189"/>
                    <a:gd name="T47" fmla="*/ 1 h 157"/>
                    <a:gd name="T48" fmla="*/ 0 w 189"/>
                    <a:gd name="T49" fmla="*/ 1 h 157"/>
                    <a:gd name="T50" fmla="*/ 0 w 189"/>
                    <a:gd name="T51" fmla="*/ 1 h 157"/>
                    <a:gd name="T52" fmla="*/ 0 w 189"/>
                    <a:gd name="T53" fmla="*/ 1 h 157"/>
                    <a:gd name="T54" fmla="*/ 0 w 189"/>
                    <a:gd name="T55" fmla="*/ 1 h 157"/>
                    <a:gd name="T56" fmla="*/ 0 w 189"/>
                    <a:gd name="T57" fmla="*/ 1 h 157"/>
                    <a:gd name="T58" fmla="*/ 0 w 189"/>
                    <a:gd name="T59" fmla="*/ 1 h 157"/>
                    <a:gd name="T60" fmla="*/ 0 w 189"/>
                    <a:gd name="T61" fmla="*/ 1 h 157"/>
                    <a:gd name="T62" fmla="*/ 0 w 189"/>
                    <a:gd name="T63" fmla="*/ 1 h 157"/>
                    <a:gd name="T64" fmla="*/ 0 w 189"/>
                    <a:gd name="T65" fmla="*/ 1 h 157"/>
                    <a:gd name="T66" fmla="*/ 0 w 189"/>
                    <a:gd name="T67" fmla="*/ 1 h 157"/>
                    <a:gd name="T68" fmla="*/ 0 w 189"/>
                    <a:gd name="T69" fmla="*/ 1 h 1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9"/>
                    <a:gd name="T106" fmla="*/ 0 h 157"/>
                    <a:gd name="T107" fmla="*/ 189 w 189"/>
                    <a:gd name="T108" fmla="*/ 157 h 1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9" h="157">
                      <a:moveTo>
                        <a:pt x="113" y="137"/>
                      </a:moveTo>
                      <a:lnTo>
                        <a:pt x="103" y="138"/>
                      </a:lnTo>
                      <a:lnTo>
                        <a:pt x="94" y="142"/>
                      </a:lnTo>
                      <a:lnTo>
                        <a:pt x="80" y="123"/>
                      </a:lnTo>
                      <a:lnTo>
                        <a:pt x="71" y="125"/>
                      </a:lnTo>
                      <a:lnTo>
                        <a:pt x="61" y="127"/>
                      </a:lnTo>
                      <a:lnTo>
                        <a:pt x="54" y="131"/>
                      </a:lnTo>
                      <a:lnTo>
                        <a:pt x="46" y="129"/>
                      </a:lnTo>
                      <a:lnTo>
                        <a:pt x="38" y="114"/>
                      </a:lnTo>
                      <a:lnTo>
                        <a:pt x="33" y="99"/>
                      </a:lnTo>
                      <a:lnTo>
                        <a:pt x="29" y="81"/>
                      </a:lnTo>
                      <a:lnTo>
                        <a:pt x="25" y="66"/>
                      </a:lnTo>
                      <a:lnTo>
                        <a:pt x="17" y="51"/>
                      </a:lnTo>
                      <a:lnTo>
                        <a:pt x="14" y="36"/>
                      </a:lnTo>
                      <a:lnTo>
                        <a:pt x="6" y="21"/>
                      </a:lnTo>
                      <a:lnTo>
                        <a:pt x="0" y="7"/>
                      </a:lnTo>
                      <a:lnTo>
                        <a:pt x="10" y="3"/>
                      </a:lnTo>
                      <a:lnTo>
                        <a:pt x="21" y="0"/>
                      </a:lnTo>
                      <a:lnTo>
                        <a:pt x="23" y="7"/>
                      </a:lnTo>
                      <a:lnTo>
                        <a:pt x="27" y="23"/>
                      </a:lnTo>
                      <a:lnTo>
                        <a:pt x="31" y="28"/>
                      </a:lnTo>
                      <a:lnTo>
                        <a:pt x="33" y="36"/>
                      </a:lnTo>
                      <a:lnTo>
                        <a:pt x="36" y="45"/>
                      </a:lnTo>
                      <a:lnTo>
                        <a:pt x="40" y="57"/>
                      </a:lnTo>
                      <a:lnTo>
                        <a:pt x="44" y="64"/>
                      </a:lnTo>
                      <a:lnTo>
                        <a:pt x="46" y="74"/>
                      </a:lnTo>
                      <a:lnTo>
                        <a:pt x="50" y="81"/>
                      </a:lnTo>
                      <a:lnTo>
                        <a:pt x="54" y="89"/>
                      </a:lnTo>
                      <a:lnTo>
                        <a:pt x="59" y="100"/>
                      </a:lnTo>
                      <a:lnTo>
                        <a:pt x="63" y="106"/>
                      </a:lnTo>
                      <a:lnTo>
                        <a:pt x="71" y="99"/>
                      </a:lnTo>
                      <a:lnTo>
                        <a:pt x="80" y="93"/>
                      </a:lnTo>
                      <a:lnTo>
                        <a:pt x="90" y="87"/>
                      </a:lnTo>
                      <a:lnTo>
                        <a:pt x="97" y="81"/>
                      </a:lnTo>
                      <a:lnTo>
                        <a:pt x="107" y="78"/>
                      </a:lnTo>
                      <a:lnTo>
                        <a:pt x="118" y="74"/>
                      </a:lnTo>
                      <a:lnTo>
                        <a:pt x="128" y="70"/>
                      </a:lnTo>
                      <a:lnTo>
                        <a:pt x="139" y="68"/>
                      </a:lnTo>
                      <a:lnTo>
                        <a:pt x="143" y="76"/>
                      </a:lnTo>
                      <a:lnTo>
                        <a:pt x="149" y="85"/>
                      </a:lnTo>
                      <a:lnTo>
                        <a:pt x="133" y="89"/>
                      </a:lnTo>
                      <a:lnTo>
                        <a:pt x="118" y="95"/>
                      </a:lnTo>
                      <a:lnTo>
                        <a:pt x="105" y="102"/>
                      </a:lnTo>
                      <a:lnTo>
                        <a:pt x="94" y="114"/>
                      </a:lnTo>
                      <a:lnTo>
                        <a:pt x="95" y="119"/>
                      </a:lnTo>
                      <a:lnTo>
                        <a:pt x="97" y="123"/>
                      </a:lnTo>
                      <a:lnTo>
                        <a:pt x="103" y="118"/>
                      </a:lnTo>
                      <a:lnTo>
                        <a:pt x="111" y="114"/>
                      </a:lnTo>
                      <a:lnTo>
                        <a:pt x="120" y="110"/>
                      </a:lnTo>
                      <a:lnTo>
                        <a:pt x="128" y="106"/>
                      </a:lnTo>
                      <a:lnTo>
                        <a:pt x="135" y="102"/>
                      </a:lnTo>
                      <a:lnTo>
                        <a:pt x="145" y="99"/>
                      </a:lnTo>
                      <a:lnTo>
                        <a:pt x="154" y="95"/>
                      </a:lnTo>
                      <a:lnTo>
                        <a:pt x="164" y="95"/>
                      </a:lnTo>
                      <a:lnTo>
                        <a:pt x="171" y="110"/>
                      </a:lnTo>
                      <a:lnTo>
                        <a:pt x="132" y="129"/>
                      </a:lnTo>
                      <a:lnTo>
                        <a:pt x="133" y="133"/>
                      </a:lnTo>
                      <a:lnTo>
                        <a:pt x="135" y="140"/>
                      </a:lnTo>
                      <a:lnTo>
                        <a:pt x="185" y="121"/>
                      </a:lnTo>
                      <a:lnTo>
                        <a:pt x="189" y="125"/>
                      </a:lnTo>
                      <a:lnTo>
                        <a:pt x="189" y="131"/>
                      </a:lnTo>
                      <a:lnTo>
                        <a:pt x="173" y="135"/>
                      </a:lnTo>
                      <a:lnTo>
                        <a:pt x="160" y="142"/>
                      </a:lnTo>
                      <a:lnTo>
                        <a:pt x="145" y="150"/>
                      </a:lnTo>
                      <a:lnTo>
                        <a:pt x="132" y="157"/>
                      </a:lnTo>
                      <a:lnTo>
                        <a:pt x="126" y="154"/>
                      </a:lnTo>
                      <a:lnTo>
                        <a:pt x="120" y="148"/>
                      </a:lnTo>
                      <a:lnTo>
                        <a:pt x="113" y="140"/>
                      </a:lnTo>
                      <a:lnTo>
                        <a:pt x="113"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1" name="Freeform 185"/>
                <p:cNvSpPr>
                  <a:spLocks/>
                </p:cNvSpPr>
                <p:nvPr/>
              </p:nvSpPr>
              <p:spPr bwMode="auto">
                <a:xfrm>
                  <a:off x="3128" y="2978"/>
                  <a:ext cx="115" cy="74"/>
                </a:xfrm>
                <a:custGeom>
                  <a:avLst/>
                  <a:gdLst>
                    <a:gd name="T0" fmla="*/ 1 w 230"/>
                    <a:gd name="T1" fmla="*/ 0 h 149"/>
                    <a:gd name="T2" fmla="*/ 1 w 230"/>
                    <a:gd name="T3" fmla="*/ 0 h 149"/>
                    <a:gd name="T4" fmla="*/ 1 w 230"/>
                    <a:gd name="T5" fmla="*/ 0 h 149"/>
                    <a:gd name="T6" fmla="*/ 1 w 230"/>
                    <a:gd name="T7" fmla="*/ 0 h 149"/>
                    <a:gd name="T8" fmla="*/ 1 w 230"/>
                    <a:gd name="T9" fmla="*/ 0 h 149"/>
                    <a:gd name="T10" fmla="*/ 1 w 230"/>
                    <a:gd name="T11" fmla="*/ 0 h 149"/>
                    <a:gd name="T12" fmla="*/ 1 w 230"/>
                    <a:gd name="T13" fmla="*/ 0 h 149"/>
                    <a:gd name="T14" fmla="*/ 1 w 230"/>
                    <a:gd name="T15" fmla="*/ 0 h 149"/>
                    <a:gd name="T16" fmla="*/ 1 w 230"/>
                    <a:gd name="T17" fmla="*/ 0 h 149"/>
                    <a:gd name="T18" fmla="*/ 1 w 230"/>
                    <a:gd name="T19" fmla="*/ 0 h 149"/>
                    <a:gd name="T20" fmla="*/ 1 w 230"/>
                    <a:gd name="T21" fmla="*/ 0 h 149"/>
                    <a:gd name="T22" fmla="*/ 1 w 230"/>
                    <a:gd name="T23" fmla="*/ 0 h 149"/>
                    <a:gd name="T24" fmla="*/ 1 w 230"/>
                    <a:gd name="T25" fmla="*/ 0 h 149"/>
                    <a:gd name="T26" fmla="*/ 1 w 230"/>
                    <a:gd name="T27" fmla="*/ 0 h 149"/>
                    <a:gd name="T28" fmla="*/ 1 w 230"/>
                    <a:gd name="T29" fmla="*/ 0 h 149"/>
                    <a:gd name="T30" fmla="*/ 1 w 230"/>
                    <a:gd name="T31" fmla="*/ 0 h 149"/>
                    <a:gd name="T32" fmla="*/ 1 w 230"/>
                    <a:gd name="T33" fmla="*/ 0 h 149"/>
                    <a:gd name="T34" fmla="*/ 1 w 230"/>
                    <a:gd name="T35" fmla="*/ 0 h 149"/>
                    <a:gd name="T36" fmla="*/ 1 w 230"/>
                    <a:gd name="T37" fmla="*/ 0 h 149"/>
                    <a:gd name="T38" fmla="*/ 1 w 230"/>
                    <a:gd name="T39" fmla="*/ 0 h 149"/>
                    <a:gd name="T40" fmla="*/ 1 w 230"/>
                    <a:gd name="T41" fmla="*/ 0 h 149"/>
                    <a:gd name="T42" fmla="*/ 1 w 230"/>
                    <a:gd name="T43" fmla="*/ 0 h 149"/>
                    <a:gd name="T44" fmla="*/ 1 w 230"/>
                    <a:gd name="T45" fmla="*/ 0 h 149"/>
                    <a:gd name="T46" fmla="*/ 1 w 230"/>
                    <a:gd name="T47" fmla="*/ 0 h 149"/>
                    <a:gd name="T48" fmla="*/ 1 w 230"/>
                    <a:gd name="T49" fmla="*/ 0 h 149"/>
                    <a:gd name="T50" fmla="*/ 1 w 230"/>
                    <a:gd name="T51" fmla="*/ 0 h 149"/>
                    <a:gd name="T52" fmla="*/ 1 w 230"/>
                    <a:gd name="T53" fmla="*/ 0 h 149"/>
                    <a:gd name="T54" fmla="*/ 1 w 230"/>
                    <a:gd name="T55" fmla="*/ 0 h 149"/>
                    <a:gd name="T56" fmla="*/ 1 w 230"/>
                    <a:gd name="T57" fmla="*/ 0 h 149"/>
                    <a:gd name="T58" fmla="*/ 1 w 230"/>
                    <a:gd name="T59" fmla="*/ 0 h 149"/>
                    <a:gd name="T60" fmla="*/ 1 w 230"/>
                    <a:gd name="T61" fmla="*/ 0 h 149"/>
                    <a:gd name="T62" fmla="*/ 1 w 230"/>
                    <a:gd name="T63" fmla="*/ 0 h 149"/>
                    <a:gd name="T64" fmla="*/ 1 w 230"/>
                    <a:gd name="T65" fmla="*/ 0 h 149"/>
                    <a:gd name="T66" fmla="*/ 1 w 230"/>
                    <a:gd name="T67" fmla="*/ 0 h 149"/>
                    <a:gd name="T68" fmla="*/ 1 w 230"/>
                    <a:gd name="T69" fmla="*/ 0 h 149"/>
                    <a:gd name="T70" fmla="*/ 1 w 230"/>
                    <a:gd name="T71" fmla="*/ 0 h 149"/>
                    <a:gd name="T72" fmla="*/ 1 w 230"/>
                    <a:gd name="T73" fmla="*/ 0 h 149"/>
                    <a:gd name="T74" fmla="*/ 1 w 230"/>
                    <a:gd name="T75" fmla="*/ 0 h 149"/>
                    <a:gd name="T76" fmla="*/ 1 w 230"/>
                    <a:gd name="T77" fmla="*/ 0 h 149"/>
                    <a:gd name="T78" fmla="*/ 1 w 230"/>
                    <a:gd name="T79" fmla="*/ 0 h 149"/>
                    <a:gd name="T80" fmla="*/ 1 w 230"/>
                    <a:gd name="T81" fmla="*/ 0 h 1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149"/>
                    <a:gd name="T125" fmla="*/ 230 w 230"/>
                    <a:gd name="T126" fmla="*/ 149 h 1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149">
                      <a:moveTo>
                        <a:pt x="44" y="137"/>
                      </a:moveTo>
                      <a:lnTo>
                        <a:pt x="82" y="115"/>
                      </a:lnTo>
                      <a:lnTo>
                        <a:pt x="35" y="126"/>
                      </a:lnTo>
                      <a:lnTo>
                        <a:pt x="23" y="113"/>
                      </a:lnTo>
                      <a:lnTo>
                        <a:pt x="27" y="111"/>
                      </a:lnTo>
                      <a:lnTo>
                        <a:pt x="35" y="107"/>
                      </a:lnTo>
                      <a:lnTo>
                        <a:pt x="46" y="103"/>
                      </a:lnTo>
                      <a:lnTo>
                        <a:pt x="59" y="103"/>
                      </a:lnTo>
                      <a:lnTo>
                        <a:pt x="71" y="99"/>
                      </a:lnTo>
                      <a:lnTo>
                        <a:pt x="86" y="97"/>
                      </a:lnTo>
                      <a:lnTo>
                        <a:pt x="95" y="97"/>
                      </a:lnTo>
                      <a:lnTo>
                        <a:pt x="105" y="97"/>
                      </a:lnTo>
                      <a:lnTo>
                        <a:pt x="94" y="92"/>
                      </a:lnTo>
                      <a:lnTo>
                        <a:pt x="80" y="90"/>
                      </a:lnTo>
                      <a:lnTo>
                        <a:pt x="69" y="90"/>
                      </a:lnTo>
                      <a:lnTo>
                        <a:pt x="57" y="90"/>
                      </a:lnTo>
                      <a:lnTo>
                        <a:pt x="42" y="90"/>
                      </a:lnTo>
                      <a:lnTo>
                        <a:pt x="29" y="94"/>
                      </a:lnTo>
                      <a:lnTo>
                        <a:pt x="17" y="97"/>
                      </a:lnTo>
                      <a:lnTo>
                        <a:pt x="8" y="101"/>
                      </a:lnTo>
                      <a:lnTo>
                        <a:pt x="0" y="86"/>
                      </a:lnTo>
                      <a:lnTo>
                        <a:pt x="8" y="82"/>
                      </a:lnTo>
                      <a:lnTo>
                        <a:pt x="21" y="78"/>
                      </a:lnTo>
                      <a:lnTo>
                        <a:pt x="31" y="75"/>
                      </a:lnTo>
                      <a:lnTo>
                        <a:pt x="42" y="75"/>
                      </a:lnTo>
                      <a:lnTo>
                        <a:pt x="54" y="73"/>
                      </a:lnTo>
                      <a:lnTo>
                        <a:pt x="65" y="73"/>
                      </a:lnTo>
                      <a:lnTo>
                        <a:pt x="76" y="73"/>
                      </a:lnTo>
                      <a:lnTo>
                        <a:pt x="88" y="75"/>
                      </a:lnTo>
                      <a:lnTo>
                        <a:pt x="67" y="8"/>
                      </a:lnTo>
                      <a:lnTo>
                        <a:pt x="76" y="4"/>
                      </a:lnTo>
                      <a:lnTo>
                        <a:pt x="86" y="2"/>
                      </a:lnTo>
                      <a:lnTo>
                        <a:pt x="107" y="56"/>
                      </a:lnTo>
                      <a:lnTo>
                        <a:pt x="118" y="52"/>
                      </a:lnTo>
                      <a:lnTo>
                        <a:pt x="130" y="46"/>
                      </a:lnTo>
                      <a:lnTo>
                        <a:pt x="137" y="39"/>
                      </a:lnTo>
                      <a:lnTo>
                        <a:pt x="151" y="31"/>
                      </a:lnTo>
                      <a:lnTo>
                        <a:pt x="162" y="25"/>
                      </a:lnTo>
                      <a:lnTo>
                        <a:pt x="173" y="19"/>
                      </a:lnTo>
                      <a:lnTo>
                        <a:pt x="187" y="14"/>
                      </a:lnTo>
                      <a:lnTo>
                        <a:pt x="198" y="8"/>
                      </a:lnTo>
                      <a:lnTo>
                        <a:pt x="210" y="2"/>
                      </a:lnTo>
                      <a:lnTo>
                        <a:pt x="225" y="0"/>
                      </a:lnTo>
                      <a:lnTo>
                        <a:pt x="225" y="23"/>
                      </a:lnTo>
                      <a:lnTo>
                        <a:pt x="215" y="23"/>
                      </a:lnTo>
                      <a:lnTo>
                        <a:pt x="206" y="25"/>
                      </a:lnTo>
                      <a:lnTo>
                        <a:pt x="196" y="29"/>
                      </a:lnTo>
                      <a:lnTo>
                        <a:pt x="187" y="33"/>
                      </a:lnTo>
                      <a:lnTo>
                        <a:pt x="175" y="39"/>
                      </a:lnTo>
                      <a:lnTo>
                        <a:pt x="168" y="42"/>
                      </a:lnTo>
                      <a:lnTo>
                        <a:pt x="158" y="48"/>
                      </a:lnTo>
                      <a:lnTo>
                        <a:pt x="149" y="56"/>
                      </a:lnTo>
                      <a:lnTo>
                        <a:pt x="225" y="39"/>
                      </a:lnTo>
                      <a:lnTo>
                        <a:pt x="227" y="44"/>
                      </a:lnTo>
                      <a:lnTo>
                        <a:pt x="227" y="52"/>
                      </a:lnTo>
                      <a:lnTo>
                        <a:pt x="215" y="54"/>
                      </a:lnTo>
                      <a:lnTo>
                        <a:pt x="204" y="58"/>
                      </a:lnTo>
                      <a:lnTo>
                        <a:pt x="192" y="59"/>
                      </a:lnTo>
                      <a:lnTo>
                        <a:pt x="181" y="63"/>
                      </a:lnTo>
                      <a:lnTo>
                        <a:pt x="170" y="65"/>
                      </a:lnTo>
                      <a:lnTo>
                        <a:pt x="160" y="69"/>
                      </a:lnTo>
                      <a:lnTo>
                        <a:pt x="149" y="75"/>
                      </a:lnTo>
                      <a:lnTo>
                        <a:pt x="139" y="82"/>
                      </a:lnTo>
                      <a:lnTo>
                        <a:pt x="227" y="71"/>
                      </a:lnTo>
                      <a:lnTo>
                        <a:pt x="229" y="78"/>
                      </a:lnTo>
                      <a:lnTo>
                        <a:pt x="230" y="86"/>
                      </a:lnTo>
                      <a:lnTo>
                        <a:pt x="173" y="94"/>
                      </a:lnTo>
                      <a:lnTo>
                        <a:pt x="164" y="105"/>
                      </a:lnTo>
                      <a:lnTo>
                        <a:pt x="152" y="115"/>
                      </a:lnTo>
                      <a:lnTo>
                        <a:pt x="139" y="120"/>
                      </a:lnTo>
                      <a:lnTo>
                        <a:pt x="126" y="124"/>
                      </a:lnTo>
                      <a:lnTo>
                        <a:pt x="116" y="122"/>
                      </a:lnTo>
                      <a:lnTo>
                        <a:pt x="105" y="124"/>
                      </a:lnTo>
                      <a:lnTo>
                        <a:pt x="95" y="126"/>
                      </a:lnTo>
                      <a:lnTo>
                        <a:pt x="86" y="130"/>
                      </a:lnTo>
                      <a:lnTo>
                        <a:pt x="78" y="134"/>
                      </a:lnTo>
                      <a:lnTo>
                        <a:pt x="69" y="139"/>
                      </a:lnTo>
                      <a:lnTo>
                        <a:pt x="59" y="143"/>
                      </a:lnTo>
                      <a:lnTo>
                        <a:pt x="50" y="149"/>
                      </a:lnTo>
                      <a:lnTo>
                        <a:pt x="48" y="143"/>
                      </a:lnTo>
                      <a:lnTo>
                        <a:pt x="44"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2" name="Freeform 186"/>
                <p:cNvSpPr>
                  <a:spLocks/>
                </p:cNvSpPr>
                <p:nvPr/>
              </p:nvSpPr>
              <p:spPr bwMode="auto">
                <a:xfrm>
                  <a:off x="3753" y="2975"/>
                  <a:ext cx="136" cy="61"/>
                </a:xfrm>
                <a:custGeom>
                  <a:avLst/>
                  <a:gdLst>
                    <a:gd name="T0" fmla="*/ 1 w 272"/>
                    <a:gd name="T1" fmla="*/ 1 h 121"/>
                    <a:gd name="T2" fmla="*/ 0 w 272"/>
                    <a:gd name="T3" fmla="*/ 1 h 121"/>
                    <a:gd name="T4" fmla="*/ 0 w 272"/>
                    <a:gd name="T5" fmla="*/ 1 h 121"/>
                    <a:gd name="T6" fmla="*/ 1 w 272"/>
                    <a:gd name="T7" fmla="*/ 1 h 121"/>
                    <a:gd name="T8" fmla="*/ 1 w 272"/>
                    <a:gd name="T9" fmla="*/ 1 h 121"/>
                    <a:gd name="T10" fmla="*/ 1 w 272"/>
                    <a:gd name="T11" fmla="*/ 1 h 121"/>
                    <a:gd name="T12" fmla="*/ 1 w 272"/>
                    <a:gd name="T13" fmla="*/ 1 h 121"/>
                    <a:gd name="T14" fmla="*/ 1 w 272"/>
                    <a:gd name="T15" fmla="*/ 1 h 121"/>
                    <a:gd name="T16" fmla="*/ 1 w 272"/>
                    <a:gd name="T17" fmla="*/ 1 h 121"/>
                    <a:gd name="T18" fmla="*/ 1 w 272"/>
                    <a:gd name="T19" fmla="*/ 1 h 121"/>
                    <a:gd name="T20" fmla="*/ 1 w 272"/>
                    <a:gd name="T21" fmla="*/ 1 h 121"/>
                    <a:gd name="T22" fmla="*/ 1 w 272"/>
                    <a:gd name="T23" fmla="*/ 1 h 121"/>
                    <a:gd name="T24" fmla="*/ 1 w 272"/>
                    <a:gd name="T25" fmla="*/ 1 h 121"/>
                    <a:gd name="T26" fmla="*/ 1 w 272"/>
                    <a:gd name="T27" fmla="*/ 1 h 121"/>
                    <a:gd name="T28" fmla="*/ 1 w 272"/>
                    <a:gd name="T29" fmla="*/ 1 h 121"/>
                    <a:gd name="T30" fmla="*/ 1 w 272"/>
                    <a:gd name="T31" fmla="*/ 0 h 121"/>
                    <a:gd name="T32" fmla="*/ 1 w 272"/>
                    <a:gd name="T33" fmla="*/ 0 h 121"/>
                    <a:gd name="T34" fmla="*/ 1 w 272"/>
                    <a:gd name="T35" fmla="*/ 1 h 121"/>
                    <a:gd name="T36" fmla="*/ 1 w 272"/>
                    <a:gd name="T37" fmla="*/ 1 h 121"/>
                    <a:gd name="T38" fmla="*/ 1 w 272"/>
                    <a:gd name="T39" fmla="*/ 1 h 121"/>
                    <a:gd name="T40" fmla="*/ 1 w 272"/>
                    <a:gd name="T41" fmla="*/ 1 h 121"/>
                    <a:gd name="T42" fmla="*/ 1 w 272"/>
                    <a:gd name="T43" fmla="*/ 1 h 121"/>
                    <a:gd name="T44" fmla="*/ 1 w 272"/>
                    <a:gd name="T45" fmla="*/ 1 h 121"/>
                    <a:gd name="T46" fmla="*/ 1 w 272"/>
                    <a:gd name="T47" fmla="*/ 1 h 121"/>
                    <a:gd name="T48" fmla="*/ 1 w 272"/>
                    <a:gd name="T49" fmla="*/ 1 h 121"/>
                    <a:gd name="T50" fmla="*/ 1 w 272"/>
                    <a:gd name="T51" fmla="*/ 1 h 121"/>
                    <a:gd name="T52" fmla="*/ 1 w 272"/>
                    <a:gd name="T53" fmla="*/ 1 h 121"/>
                    <a:gd name="T54" fmla="*/ 1 w 272"/>
                    <a:gd name="T55" fmla="*/ 1 h 121"/>
                    <a:gd name="T56" fmla="*/ 1 w 272"/>
                    <a:gd name="T57" fmla="*/ 1 h 121"/>
                    <a:gd name="T58" fmla="*/ 1 w 272"/>
                    <a:gd name="T59" fmla="*/ 1 h 121"/>
                    <a:gd name="T60" fmla="*/ 1 w 272"/>
                    <a:gd name="T61" fmla="*/ 1 h 121"/>
                    <a:gd name="T62" fmla="*/ 1 w 272"/>
                    <a:gd name="T63" fmla="*/ 1 h 121"/>
                    <a:gd name="T64" fmla="*/ 1 w 272"/>
                    <a:gd name="T65" fmla="*/ 1 h 121"/>
                    <a:gd name="T66" fmla="*/ 1 w 272"/>
                    <a:gd name="T67" fmla="*/ 1 h 121"/>
                    <a:gd name="T68" fmla="*/ 1 w 272"/>
                    <a:gd name="T69" fmla="*/ 1 h 121"/>
                    <a:gd name="T70" fmla="*/ 1 w 272"/>
                    <a:gd name="T71" fmla="*/ 1 h 121"/>
                    <a:gd name="T72" fmla="*/ 1 w 272"/>
                    <a:gd name="T73" fmla="*/ 1 h 121"/>
                    <a:gd name="T74" fmla="*/ 1 w 272"/>
                    <a:gd name="T75" fmla="*/ 1 h 121"/>
                    <a:gd name="T76" fmla="*/ 1 w 272"/>
                    <a:gd name="T77" fmla="*/ 1 h 121"/>
                    <a:gd name="T78" fmla="*/ 1 w 272"/>
                    <a:gd name="T79" fmla="*/ 1 h 121"/>
                    <a:gd name="T80" fmla="*/ 1 w 272"/>
                    <a:gd name="T81" fmla="*/ 1 h 121"/>
                    <a:gd name="T82" fmla="*/ 1 w 272"/>
                    <a:gd name="T83" fmla="*/ 1 h 121"/>
                    <a:gd name="T84" fmla="*/ 1 w 272"/>
                    <a:gd name="T85" fmla="*/ 1 h 121"/>
                    <a:gd name="T86" fmla="*/ 1 w 272"/>
                    <a:gd name="T87" fmla="*/ 1 h 121"/>
                    <a:gd name="T88" fmla="*/ 1 w 272"/>
                    <a:gd name="T89" fmla="*/ 1 h 121"/>
                    <a:gd name="T90" fmla="*/ 1 w 272"/>
                    <a:gd name="T91" fmla="*/ 1 h 121"/>
                    <a:gd name="T92" fmla="*/ 1 w 272"/>
                    <a:gd name="T93" fmla="*/ 1 h 121"/>
                    <a:gd name="T94" fmla="*/ 1 w 272"/>
                    <a:gd name="T95" fmla="*/ 1 h 121"/>
                    <a:gd name="T96" fmla="*/ 1 w 272"/>
                    <a:gd name="T97" fmla="*/ 1 h 121"/>
                    <a:gd name="T98" fmla="*/ 1 w 272"/>
                    <a:gd name="T99" fmla="*/ 1 h 121"/>
                    <a:gd name="T100" fmla="*/ 1 w 272"/>
                    <a:gd name="T101" fmla="*/ 1 h 121"/>
                    <a:gd name="T102" fmla="*/ 1 w 272"/>
                    <a:gd name="T103" fmla="*/ 1 h 121"/>
                    <a:gd name="T104" fmla="*/ 1 w 272"/>
                    <a:gd name="T105" fmla="*/ 1 h 121"/>
                    <a:gd name="T106" fmla="*/ 1 w 272"/>
                    <a:gd name="T107" fmla="*/ 1 h 1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2"/>
                    <a:gd name="T163" fmla="*/ 0 h 121"/>
                    <a:gd name="T164" fmla="*/ 272 w 272"/>
                    <a:gd name="T165" fmla="*/ 121 h 1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2" h="121">
                      <a:moveTo>
                        <a:pt x="30" y="121"/>
                      </a:moveTo>
                      <a:lnTo>
                        <a:pt x="0" y="112"/>
                      </a:lnTo>
                      <a:lnTo>
                        <a:pt x="0" y="102"/>
                      </a:lnTo>
                      <a:lnTo>
                        <a:pt x="2" y="95"/>
                      </a:lnTo>
                      <a:lnTo>
                        <a:pt x="13" y="95"/>
                      </a:lnTo>
                      <a:lnTo>
                        <a:pt x="23" y="99"/>
                      </a:lnTo>
                      <a:lnTo>
                        <a:pt x="30" y="87"/>
                      </a:lnTo>
                      <a:lnTo>
                        <a:pt x="15" y="85"/>
                      </a:lnTo>
                      <a:lnTo>
                        <a:pt x="2" y="83"/>
                      </a:lnTo>
                      <a:lnTo>
                        <a:pt x="2" y="76"/>
                      </a:lnTo>
                      <a:lnTo>
                        <a:pt x="6" y="68"/>
                      </a:lnTo>
                      <a:lnTo>
                        <a:pt x="21" y="66"/>
                      </a:lnTo>
                      <a:lnTo>
                        <a:pt x="38" y="70"/>
                      </a:lnTo>
                      <a:lnTo>
                        <a:pt x="51" y="72"/>
                      </a:lnTo>
                      <a:lnTo>
                        <a:pt x="68" y="74"/>
                      </a:lnTo>
                      <a:lnTo>
                        <a:pt x="91" y="0"/>
                      </a:lnTo>
                      <a:lnTo>
                        <a:pt x="97" y="0"/>
                      </a:lnTo>
                      <a:lnTo>
                        <a:pt x="106" y="5"/>
                      </a:lnTo>
                      <a:lnTo>
                        <a:pt x="89" y="57"/>
                      </a:lnTo>
                      <a:lnTo>
                        <a:pt x="182" y="76"/>
                      </a:lnTo>
                      <a:lnTo>
                        <a:pt x="184" y="64"/>
                      </a:lnTo>
                      <a:lnTo>
                        <a:pt x="190" y="51"/>
                      </a:lnTo>
                      <a:lnTo>
                        <a:pt x="194" y="36"/>
                      </a:lnTo>
                      <a:lnTo>
                        <a:pt x="198" y="28"/>
                      </a:lnTo>
                      <a:lnTo>
                        <a:pt x="205" y="28"/>
                      </a:lnTo>
                      <a:lnTo>
                        <a:pt x="213" y="28"/>
                      </a:lnTo>
                      <a:lnTo>
                        <a:pt x="203" y="72"/>
                      </a:lnTo>
                      <a:lnTo>
                        <a:pt x="213" y="66"/>
                      </a:lnTo>
                      <a:lnTo>
                        <a:pt x="224" y="61"/>
                      </a:lnTo>
                      <a:lnTo>
                        <a:pt x="234" y="53"/>
                      </a:lnTo>
                      <a:lnTo>
                        <a:pt x="241" y="45"/>
                      </a:lnTo>
                      <a:lnTo>
                        <a:pt x="245" y="42"/>
                      </a:lnTo>
                      <a:lnTo>
                        <a:pt x="247" y="36"/>
                      </a:lnTo>
                      <a:lnTo>
                        <a:pt x="247" y="28"/>
                      </a:lnTo>
                      <a:lnTo>
                        <a:pt x="249" y="23"/>
                      </a:lnTo>
                      <a:lnTo>
                        <a:pt x="272" y="23"/>
                      </a:lnTo>
                      <a:lnTo>
                        <a:pt x="268" y="36"/>
                      </a:lnTo>
                      <a:lnTo>
                        <a:pt x="264" y="47"/>
                      </a:lnTo>
                      <a:lnTo>
                        <a:pt x="257" y="57"/>
                      </a:lnTo>
                      <a:lnTo>
                        <a:pt x="247" y="66"/>
                      </a:lnTo>
                      <a:lnTo>
                        <a:pt x="182" y="95"/>
                      </a:lnTo>
                      <a:lnTo>
                        <a:pt x="169" y="91"/>
                      </a:lnTo>
                      <a:lnTo>
                        <a:pt x="158" y="87"/>
                      </a:lnTo>
                      <a:lnTo>
                        <a:pt x="144" y="83"/>
                      </a:lnTo>
                      <a:lnTo>
                        <a:pt x="131" y="82"/>
                      </a:lnTo>
                      <a:lnTo>
                        <a:pt x="118" y="80"/>
                      </a:lnTo>
                      <a:lnTo>
                        <a:pt x="106" y="78"/>
                      </a:lnTo>
                      <a:lnTo>
                        <a:pt x="95" y="76"/>
                      </a:lnTo>
                      <a:lnTo>
                        <a:pt x="83" y="74"/>
                      </a:lnTo>
                      <a:lnTo>
                        <a:pt x="80" y="83"/>
                      </a:lnTo>
                      <a:lnTo>
                        <a:pt x="78" y="95"/>
                      </a:lnTo>
                      <a:lnTo>
                        <a:pt x="51" y="89"/>
                      </a:lnTo>
                      <a:lnTo>
                        <a:pt x="30"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3" name="Freeform 187"/>
                <p:cNvSpPr>
                  <a:spLocks/>
                </p:cNvSpPr>
                <p:nvPr/>
              </p:nvSpPr>
              <p:spPr bwMode="auto">
                <a:xfrm>
                  <a:off x="3620" y="2960"/>
                  <a:ext cx="138" cy="72"/>
                </a:xfrm>
                <a:custGeom>
                  <a:avLst/>
                  <a:gdLst>
                    <a:gd name="T0" fmla="*/ 1 w 275"/>
                    <a:gd name="T1" fmla="*/ 0 h 145"/>
                    <a:gd name="T2" fmla="*/ 1 w 275"/>
                    <a:gd name="T3" fmla="*/ 0 h 145"/>
                    <a:gd name="T4" fmla="*/ 1 w 275"/>
                    <a:gd name="T5" fmla="*/ 0 h 145"/>
                    <a:gd name="T6" fmla="*/ 1 w 275"/>
                    <a:gd name="T7" fmla="*/ 0 h 145"/>
                    <a:gd name="T8" fmla="*/ 1 w 275"/>
                    <a:gd name="T9" fmla="*/ 0 h 145"/>
                    <a:gd name="T10" fmla="*/ 1 w 275"/>
                    <a:gd name="T11" fmla="*/ 0 h 145"/>
                    <a:gd name="T12" fmla="*/ 1 w 275"/>
                    <a:gd name="T13" fmla="*/ 0 h 145"/>
                    <a:gd name="T14" fmla="*/ 1 w 275"/>
                    <a:gd name="T15" fmla="*/ 0 h 145"/>
                    <a:gd name="T16" fmla="*/ 1 w 275"/>
                    <a:gd name="T17" fmla="*/ 0 h 145"/>
                    <a:gd name="T18" fmla="*/ 1 w 275"/>
                    <a:gd name="T19" fmla="*/ 0 h 145"/>
                    <a:gd name="T20" fmla="*/ 1 w 275"/>
                    <a:gd name="T21" fmla="*/ 0 h 145"/>
                    <a:gd name="T22" fmla="*/ 1 w 275"/>
                    <a:gd name="T23" fmla="*/ 0 h 145"/>
                    <a:gd name="T24" fmla="*/ 1 w 275"/>
                    <a:gd name="T25" fmla="*/ 0 h 145"/>
                    <a:gd name="T26" fmla="*/ 1 w 275"/>
                    <a:gd name="T27" fmla="*/ 0 h 145"/>
                    <a:gd name="T28" fmla="*/ 1 w 275"/>
                    <a:gd name="T29" fmla="*/ 0 h 145"/>
                    <a:gd name="T30" fmla="*/ 1 w 275"/>
                    <a:gd name="T31" fmla="*/ 0 h 145"/>
                    <a:gd name="T32" fmla="*/ 1 w 275"/>
                    <a:gd name="T33" fmla="*/ 0 h 145"/>
                    <a:gd name="T34" fmla="*/ 0 w 275"/>
                    <a:gd name="T35" fmla="*/ 0 h 145"/>
                    <a:gd name="T36" fmla="*/ 0 w 275"/>
                    <a:gd name="T37" fmla="*/ 0 h 145"/>
                    <a:gd name="T38" fmla="*/ 1 w 275"/>
                    <a:gd name="T39" fmla="*/ 0 h 145"/>
                    <a:gd name="T40" fmla="*/ 1 w 275"/>
                    <a:gd name="T41" fmla="*/ 0 h 145"/>
                    <a:gd name="T42" fmla="*/ 1 w 275"/>
                    <a:gd name="T43" fmla="*/ 0 h 145"/>
                    <a:gd name="T44" fmla="*/ 1 w 275"/>
                    <a:gd name="T45" fmla="*/ 0 h 145"/>
                    <a:gd name="T46" fmla="*/ 1 w 275"/>
                    <a:gd name="T47" fmla="*/ 0 h 145"/>
                    <a:gd name="T48" fmla="*/ 1 w 275"/>
                    <a:gd name="T49" fmla="*/ 0 h 145"/>
                    <a:gd name="T50" fmla="*/ 1 w 275"/>
                    <a:gd name="T51" fmla="*/ 0 h 145"/>
                    <a:gd name="T52" fmla="*/ 1 w 275"/>
                    <a:gd name="T53" fmla="*/ 0 h 145"/>
                    <a:gd name="T54" fmla="*/ 1 w 275"/>
                    <a:gd name="T55" fmla="*/ 0 h 145"/>
                    <a:gd name="T56" fmla="*/ 1 w 275"/>
                    <a:gd name="T57" fmla="*/ 0 h 145"/>
                    <a:gd name="T58" fmla="*/ 1 w 275"/>
                    <a:gd name="T59" fmla="*/ 0 h 145"/>
                    <a:gd name="T60" fmla="*/ 1 w 275"/>
                    <a:gd name="T61" fmla="*/ 0 h 145"/>
                    <a:gd name="T62" fmla="*/ 1 w 275"/>
                    <a:gd name="T63" fmla="*/ 0 h 145"/>
                    <a:gd name="T64" fmla="*/ 1 w 275"/>
                    <a:gd name="T65" fmla="*/ 0 h 145"/>
                    <a:gd name="T66" fmla="*/ 1 w 275"/>
                    <a:gd name="T67" fmla="*/ 0 h 145"/>
                    <a:gd name="T68" fmla="*/ 1 w 275"/>
                    <a:gd name="T69" fmla="*/ 0 h 145"/>
                    <a:gd name="T70" fmla="*/ 1 w 275"/>
                    <a:gd name="T71" fmla="*/ 0 h 145"/>
                    <a:gd name="T72" fmla="*/ 1 w 275"/>
                    <a:gd name="T73" fmla="*/ 0 h 145"/>
                    <a:gd name="T74" fmla="*/ 1 w 275"/>
                    <a:gd name="T75" fmla="*/ 0 h 145"/>
                    <a:gd name="T76" fmla="*/ 1 w 275"/>
                    <a:gd name="T77" fmla="*/ 0 h 145"/>
                    <a:gd name="T78" fmla="*/ 1 w 275"/>
                    <a:gd name="T79" fmla="*/ 0 h 145"/>
                    <a:gd name="T80" fmla="*/ 1 w 275"/>
                    <a:gd name="T81" fmla="*/ 0 h 145"/>
                    <a:gd name="T82" fmla="*/ 1 w 275"/>
                    <a:gd name="T83" fmla="*/ 0 h 145"/>
                    <a:gd name="T84" fmla="*/ 1 w 275"/>
                    <a:gd name="T85" fmla="*/ 0 h 145"/>
                    <a:gd name="T86" fmla="*/ 1 w 275"/>
                    <a:gd name="T87" fmla="*/ 0 h 145"/>
                    <a:gd name="T88" fmla="*/ 1 w 275"/>
                    <a:gd name="T89" fmla="*/ 0 h 145"/>
                    <a:gd name="T90" fmla="*/ 1 w 275"/>
                    <a:gd name="T91" fmla="*/ 0 h 145"/>
                    <a:gd name="T92" fmla="*/ 1 w 275"/>
                    <a:gd name="T93" fmla="*/ 0 h 145"/>
                    <a:gd name="T94" fmla="*/ 1 w 275"/>
                    <a:gd name="T95" fmla="*/ 0 h 145"/>
                    <a:gd name="T96" fmla="*/ 1 w 275"/>
                    <a:gd name="T97" fmla="*/ 0 h 145"/>
                    <a:gd name="T98" fmla="*/ 1 w 275"/>
                    <a:gd name="T99" fmla="*/ 0 h 145"/>
                    <a:gd name="T100" fmla="*/ 1 w 275"/>
                    <a:gd name="T101" fmla="*/ 0 h 145"/>
                    <a:gd name="T102" fmla="*/ 1 w 275"/>
                    <a:gd name="T103" fmla="*/ 0 h 145"/>
                    <a:gd name="T104" fmla="*/ 1 w 275"/>
                    <a:gd name="T105" fmla="*/ 0 h 145"/>
                    <a:gd name="T106" fmla="*/ 1 w 275"/>
                    <a:gd name="T107" fmla="*/ 0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5"/>
                    <a:gd name="T163" fmla="*/ 0 h 145"/>
                    <a:gd name="T164" fmla="*/ 275 w 275"/>
                    <a:gd name="T165" fmla="*/ 145 h 1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5" h="145">
                      <a:moveTo>
                        <a:pt x="157" y="130"/>
                      </a:moveTo>
                      <a:lnTo>
                        <a:pt x="146" y="132"/>
                      </a:lnTo>
                      <a:lnTo>
                        <a:pt x="135" y="133"/>
                      </a:lnTo>
                      <a:lnTo>
                        <a:pt x="121" y="132"/>
                      </a:lnTo>
                      <a:lnTo>
                        <a:pt x="114" y="126"/>
                      </a:lnTo>
                      <a:lnTo>
                        <a:pt x="53" y="133"/>
                      </a:lnTo>
                      <a:lnTo>
                        <a:pt x="49" y="126"/>
                      </a:lnTo>
                      <a:lnTo>
                        <a:pt x="49" y="118"/>
                      </a:lnTo>
                      <a:lnTo>
                        <a:pt x="95" y="111"/>
                      </a:lnTo>
                      <a:lnTo>
                        <a:pt x="83" y="105"/>
                      </a:lnTo>
                      <a:lnTo>
                        <a:pt x="70" y="103"/>
                      </a:lnTo>
                      <a:lnTo>
                        <a:pt x="59" y="103"/>
                      </a:lnTo>
                      <a:lnTo>
                        <a:pt x="47" y="103"/>
                      </a:lnTo>
                      <a:lnTo>
                        <a:pt x="43" y="92"/>
                      </a:lnTo>
                      <a:lnTo>
                        <a:pt x="41" y="82"/>
                      </a:lnTo>
                      <a:lnTo>
                        <a:pt x="49" y="82"/>
                      </a:lnTo>
                      <a:lnTo>
                        <a:pt x="59" y="82"/>
                      </a:lnTo>
                      <a:lnTo>
                        <a:pt x="68" y="82"/>
                      </a:lnTo>
                      <a:lnTo>
                        <a:pt x="78" y="84"/>
                      </a:lnTo>
                      <a:lnTo>
                        <a:pt x="87" y="86"/>
                      </a:lnTo>
                      <a:lnTo>
                        <a:pt x="98" y="88"/>
                      </a:lnTo>
                      <a:lnTo>
                        <a:pt x="108" y="88"/>
                      </a:lnTo>
                      <a:lnTo>
                        <a:pt x="121" y="92"/>
                      </a:lnTo>
                      <a:lnTo>
                        <a:pt x="114" y="84"/>
                      </a:lnTo>
                      <a:lnTo>
                        <a:pt x="108" y="78"/>
                      </a:lnTo>
                      <a:lnTo>
                        <a:pt x="100" y="75"/>
                      </a:lnTo>
                      <a:lnTo>
                        <a:pt x="93" y="71"/>
                      </a:lnTo>
                      <a:lnTo>
                        <a:pt x="81" y="67"/>
                      </a:lnTo>
                      <a:lnTo>
                        <a:pt x="72" y="65"/>
                      </a:lnTo>
                      <a:lnTo>
                        <a:pt x="60" y="63"/>
                      </a:lnTo>
                      <a:lnTo>
                        <a:pt x="51" y="63"/>
                      </a:lnTo>
                      <a:lnTo>
                        <a:pt x="39" y="59"/>
                      </a:lnTo>
                      <a:lnTo>
                        <a:pt x="28" y="59"/>
                      </a:lnTo>
                      <a:lnTo>
                        <a:pt x="19" y="59"/>
                      </a:lnTo>
                      <a:lnTo>
                        <a:pt x="11" y="59"/>
                      </a:lnTo>
                      <a:lnTo>
                        <a:pt x="0" y="59"/>
                      </a:lnTo>
                      <a:lnTo>
                        <a:pt x="0" y="46"/>
                      </a:lnTo>
                      <a:lnTo>
                        <a:pt x="0" y="36"/>
                      </a:lnTo>
                      <a:lnTo>
                        <a:pt x="0" y="31"/>
                      </a:lnTo>
                      <a:lnTo>
                        <a:pt x="1" y="23"/>
                      </a:lnTo>
                      <a:lnTo>
                        <a:pt x="1" y="8"/>
                      </a:lnTo>
                      <a:lnTo>
                        <a:pt x="3" y="0"/>
                      </a:lnTo>
                      <a:lnTo>
                        <a:pt x="11" y="0"/>
                      </a:lnTo>
                      <a:lnTo>
                        <a:pt x="19" y="0"/>
                      </a:lnTo>
                      <a:lnTo>
                        <a:pt x="22" y="36"/>
                      </a:lnTo>
                      <a:lnTo>
                        <a:pt x="38" y="36"/>
                      </a:lnTo>
                      <a:lnTo>
                        <a:pt x="55" y="42"/>
                      </a:lnTo>
                      <a:lnTo>
                        <a:pt x="68" y="46"/>
                      </a:lnTo>
                      <a:lnTo>
                        <a:pt x="83" y="52"/>
                      </a:lnTo>
                      <a:lnTo>
                        <a:pt x="95" y="55"/>
                      </a:lnTo>
                      <a:lnTo>
                        <a:pt x="108" y="63"/>
                      </a:lnTo>
                      <a:lnTo>
                        <a:pt x="121" y="69"/>
                      </a:lnTo>
                      <a:lnTo>
                        <a:pt x="136" y="76"/>
                      </a:lnTo>
                      <a:lnTo>
                        <a:pt x="136" y="69"/>
                      </a:lnTo>
                      <a:lnTo>
                        <a:pt x="138" y="61"/>
                      </a:lnTo>
                      <a:lnTo>
                        <a:pt x="140" y="52"/>
                      </a:lnTo>
                      <a:lnTo>
                        <a:pt x="142" y="44"/>
                      </a:lnTo>
                      <a:lnTo>
                        <a:pt x="146" y="29"/>
                      </a:lnTo>
                      <a:lnTo>
                        <a:pt x="148" y="16"/>
                      </a:lnTo>
                      <a:lnTo>
                        <a:pt x="157" y="16"/>
                      </a:lnTo>
                      <a:lnTo>
                        <a:pt x="167" y="16"/>
                      </a:lnTo>
                      <a:lnTo>
                        <a:pt x="165" y="80"/>
                      </a:lnTo>
                      <a:lnTo>
                        <a:pt x="178" y="76"/>
                      </a:lnTo>
                      <a:lnTo>
                        <a:pt x="192" y="75"/>
                      </a:lnTo>
                      <a:lnTo>
                        <a:pt x="205" y="73"/>
                      </a:lnTo>
                      <a:lnTo>
                        <a:pt x="220" y="73"/>
                      </a:lnTo>
                      <a:lnTo>
                        <a:pt x="233" y="69"/>
                      </a:lnTo>
                      <a:lnTo>
                        <a:pt x="247" y="69"/>
                      </a:lnTo>
                      <a:lnTo>
                        <a:pt x="260" y="69"/>
                      </a:lnTo>
                      <a:lnTo>
                        <a:pt x="275" y="73"/>
                      </a:lnTo>
                      <a:lnTo>
                        <a:pt x="273" y="88"/>
                      </a:lnTo>
                      <a:lnTo>
                        <a:pt x="258" y="86"/>
                      </a:lnTo>
                      <a:lnTo>
                        <a:pt x="245" y="86"/>
                      </a:lnTo>
                      <a:lnTo>
                        <a:pt x="230" y="88"/>
                      </a:lnTo>
                      <a:lnTo>
                        <a:pt x="214" y="88"/>
                      </a:lnTo>
                      <a:lnTo>
                        <a:pt x="201" y="90"/>
                      </a:lnTo>
                      <a:lnTo>
                        <a:pt x="186" y="94"/>
                      </a:lnTo>
                      <a:lnTo>
                        <a:pt x="173" y="95"/>
                      </a:lnTo>
                      <a:lnTo>
                        <a:pt x="157" y="99"/>
                      </a:lnTo>
                      <a:lnTo>
                        <a:pt x="159" y="103"/>
                      </a:lnTo>
                      <a:lnTo>
                        <a:pt x="173" y="101"/>
                      </a:lnTo>
                      <a:lnTo>
                        <a:pt x="186" y="99"/>
                      </a:lnTo>
                      <a:lnTo>
                        <a:pt x="201" y="99"/>
                      </a:lnTo>
                      <a:lnTo>
                        <a:pt x="216" y="99"/>
                      </a:lnTo>
                      <a:lnTo>
                        <a:pt x="230" y="99"/>
                      </a:lnTo>
                      <a:lnTo>
                        <a:pt x="245" y="99"/>
                      </a:lnTo>
                      <a:lnTo>
                        <a:pt x="260" y="99"/>
                      </a:lnTo>
                      <a:lnTo>
                        <a:pt x="275" y="99"/>
                      </a:lnTo>
                      <a:lnTo>
                        <a:pt x="275" y="107"/>
                      </a:lnTo>
                      <a:lnTo>
                        <a:pt x="275" y="114"/>
                      </a:lnTo>
                      <a:lnTo>
                        <a:pt x="235" y="114"/>
                      </a:lnTo>
                      <a:lnTo>
                        <a:pt x="275" y="126"/>
                      </a:lnTo>
                      <a:lnTo>
                        <a:pt x="273" y="135"/>
                      </a:lnTo>
                      <a:lnTo>
                        <a:pt x="273" y="145"/>
                      </a:lnTo>
                      <a:lnTo>
                        <a:pt x="268" y="141"/>
                      </a:lnTo>
                      <a:lnTo>
                        <a:pt x="264" y="141"/>
                      </a:lnTo>
                      <a:lnTo>
                        <a:pt x="256" y="139"/>
                      </a:lnTo>
                      <a:lnTo>
                        <a:pt x="249" y="139"/>
                      </a:lnTo>
                      <a:lnTo>
                        <a:pt x="239" y="137"/>
                      </a:lnTo>
                      <a:lnTo>
                        <a:pt x="230" y="135"/>
                      </a:lnTo>
                      <a:lnTo>
                        <a:pt x="220" y="133"/>
                      </a:lnTo>
                      <a:lnTo>
                        <a:pt x="211" y="133"/>
                      </a:lnTo>
                      <a:lnTo>
                        <a:pt x="201" y="133"/>
                      </a:lnTo>
                      <a:lnTo>
                        <a:pt x="190" y="132"/>
                      </a:lnTo>
                      <a:lnTo>
                        <a:pt x="180" y="130"/>
                      </a:lnTo>
                      <a:lnTo>
                        <a:pt x="173" y="130"/>
                      </a:lnTo>
                      <a:lnTo>
                        <a:pt x="161" y="128"/>
                      </a:lnTo>
                      <a:lnTo>
                        <a:pt x="157"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4" name="Freeform 188"/>
                <p:cNvSpPr>
                  <a:spLocks/>
                </p:cNvSpPr>
                <p:nvPr/>
              </p:nvSpPr>
              <p:spPr bwMode="auto">
                <a:xfrm>
                  <a:off x="3601" y="2960"/>
                  <a:ext cx="46" cy="70"/>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w 93"/>
                    <a:gd name="T15" fmla="*/ 0 h 141"/>
                    <a:gd name="T16" fmla="*/ 0 w 93"/>
                    <a:gd name="T17" fmla="*/ 0 h 141"/>
                    <a:gd name="T18" fmla="*/ 0 w 93"/>
                    <a:gd name="T19" fmla="*/ 0 h 141"/>
                    <a:gd name="T20" fmla="*/ 0 w 93"/>
                    <a:gd name="T21" fmla="*/ 0 h 141"/>
                    <a:gd name="T22" fmla="*/ 0 w 93"/>
                    <a:gd name="T23" fmla="*/ 0 h 141"/>
                    <a:gd name="T24" fmla="*/ 0 w 93"/>
                    <a:gd name="T25" fmla="*/ 0 h 141"/>
                    <a:gd name="T26" fmla="*/ 0 w 93"/>
                    <a:gd name="T27" fmla="*/ 0 h 141"/>
                    <a:gd name="T28" fmla="*/ 0 w 93"/>
                    <a:gd name="T29" fmla="*/ 0 h 141"/>
                    <a:gd name="T30" fmla="*/ 0 w 93"/>
                    <a:gd name="T31" fmla="*/ 0 h 141"/>
                    <a:gd name="T32" fmla="*/ 0 w 93"/>
                    <a:gd name="T33" fmla="*/ 0 h 141"/>
                    <a:gd name="T34" fmla="*/ 0 w 93"/>
                    <a:gd name="T35" fmla="*/ 0 h 141"/>
                    <a:gd name="T36" fmla="*/ 0 w 93"/>
                    <a:gd name="T37" fmla="*/ 0 h 141"/>
                    <a:gd name="T38" fmla="*/ 0 w 93"/>
                    <a:gd name="T39" fmla="*/ 0 h 141"/>
                    <a:gd name="T40" fmla="*/ 0 w 93"/>
                    <a:gd name="T41" fmla="*/ 0 h 141"/>
                    <a:gd name="T42" fmla="*/ 0 w 93"/>
                    <a:gd name="T43" fmla="*/ 0 h 141"/>
                    <a:gd name="T44" fmla="*/ 0 w 93"/>
                    <a:gd name="T45" fmla="*/ 0 h 141"/>
                    <a:gd name="T46" fmla="*/ 0 w 93"/>
                    <a:gd name="T47" fmla="*/ 0 h 141"/>
                    <a:gd name="T48" fmla="*/ 0 w 93"/>
                    <a:gd name="T49" fmla="*/ 0 h 141"/>
                    <a:gd name="T50" fmla="*/ 0 w 93"/>
                    <a:gd name="T51" fmla="*/ 0 h 141"/>
                    <a:gd name="T52" fmla="*/ 0 w 93"/>
                    <a:gd name="T53" fmla="*/ 0 h 141"/>
                    <a:gd name="T54" fmla="*/ 0 w 93"/>
                    <a:gd name="T55" fmla="*/ 0 h 141"/>
                    <a:gd name="T56" fmla="*/ 0 w 93"/>
                    <a:gd name="T57" fmla="*/ 0 h 141"/>
                    <a:gd name="T58" fmla="*/ 0 w 93"/>
                    <a:gd name="T59" fmla="*/ 0 h 141"/>
                    <a:gd name="T60" fmla="*/ 0 w 93"/>
                    <a:gd name="T61" fmla="*/ 0 h 141"/>
                    <a:gd name="T62" fmla="*/ 0 w 93"/>
                    <a:gd name="T63" fmla="*/ 0 h 1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41"/>
                    <a:gd name="T98" fmla="*/ 93 w 93"/>
                    <a:gd name="T99" fmla="*/ 141 h 1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41">
                      <a:moveTo>
                        <a:pt x="49" y="141"/>
                      </a:moveTo>
                      <a:lnTo>
                        <a:pt x="43" y="133"/>
                      </a:lnTo>
                      <a:lnTo>
                        <a:pt x="41" y="124"/>
                      </a:lnTo>
                      <a:lnTo>
                        <a:pt x="41" y="113"/>
                      </a:lnTo>
                      <a:lnTo>
                        <a:pt x="41" y="103"/>
                      </a:lnTo>
                      <a:lnTo>
                        <a:pt x="36" y="101"/>
                      </a:lnTo>
                      <a:lnTo>
                        <a:pt x="28" y="103"/>
                      </a:lnTo>
                      <a:lnTo>
                        <a:pt x="17" y="109"/>
                      </a:lnTo>
                      <a:lnTo>
                        <a:pt x="5" y="107"/>
                      </a:lnTo>
                      <a:lnTo>
                        <a:pt x="0" y="94"/>
                      </a:lnTo>
                      <a:lnTo>
                        <a:pt x="0" y="80"/>
                      </a:lnTo>
                      <a:lnTo>
                        <a:pt x="0" y="67"/>
                      </a:lnTo>
                      <a:lnTo>
                        <a:pt x="1" y="54"/>
                      </a:lnTo>
                      <a:lnTo>
                        <a:pt x="3" y="38"/>
                      </a:lnTo>
                      <a:lnTo>
                        <a:pt x="5" y="25"/>
                      </a:lnTo>
                      <a:lnTo>
                        <a:pt x="7" y="12"/>
                      </a:lnTo>
                      <a:lnTo>
                        <a:pt x="9" y="0"/>
                      </a:lnTo>
                      <a:lnTo>
                        <a:pt x="15" y="0"/>
                      </a:lnTo>
                      <a:lnTo>
                        <a:pt x="26" y="0"/>
                      </a:lnTo>
                      <a:lnTo>
                        <a:pt x="26" y="88"/>
                      </a:lnTo>
                      <a:lnTo>
                        <a:pt x="85" y="82"/>
                      </a:lnTo>
                      <a:lnTo>
                        <a:pt x="85" y="92"/>
                      </a:lnTo>
                      <a:lnTo>
                        <a:pt x="87" y="103"/>
                      </a:lnTo>
                      <a:lnTo>
                        <a:pt x="74" y="101"/>
                      </a:lnTo>
                      <a:lnTo>
                        <a:pt x="64" y="103"/>
                      </a:lnTo>
                      <a:lnTo>
                        <a:pt x="62" y="109"/>
                      </a:lnTo>
                      <a:lnTo>
                        <a:pt x="64" y="120"/>
                      </a:lnTo>
                      <a:lnTo>
                        <a:pt x="93" y="118"/>
                      </a:lnTo>
                      <a:lnTo>
                        <a:pt x="93" y="126"/>
                      </a:lnTo>
                      <a:lnTo>
                        <a:pt x="93" y="133"/>
                      </a:lnTo>
                      <a:lnTo>
                        <a:pt x="49"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5" name="Freeform 189"/>
                <p:cNvSpPr>
                  <a:spLocks/>
                </p:cNvSpPr>
                <p:nvPr/>
              </p:nvSpPr>
              <p:spPr bwMode="auto">
                <a:xfrm>
                  <a:off x="3239" y="2916"/>
                  <a:ext cx="121" cy="105"/>
                </a:xfrm>
                <a:custGeom>
                  <a:avLst/>
                  <a:gdLst>
                    <a:gd name="T0" fmla="*/ 1 w 241"/>
                    <a:gd name="T1" fmla="*/ 1 h 209"/>
                    <a:gd name="T2" fmla="*/ 1 w 241"/>
                    <a:gd name="T3" fmla="*/ 1 h 209"/>
                    <a:gd name="T4" fmla="*/ 1 w 241"/>
                    <a:gd name="T5" fmla="*/ 1 h 209"/>
                    <a:gd name="T6" fmla="*/ 0 w 241"/>
                    <a:gd name="T7" fmla="*/ 1 h 209"/>
                    <a:gd name="T8" fmla="*/ 1 w 241"/>
                    <a:gd name="T9" fmla="*/ 1 h 209"/>
                    <a:gd name="T10" fmla="*/ 1 w 241"/>
                    <a:gd name="T11" fmla="*/ 1 h 209"/>
                    <a:gd name="T12" fmla="*/ 1 w 241"/>
                    <a:gd name="T13" fmla="*/ 1 h 209"/>
                    <a:gd name="T14" fmla="*/ 1 w 241"/>
                    <a:gd name="T15" fmla="*/ 1 h 209"/>
                    <a:gd name="T16" fmla="*/ 1 w 241"/>
                    <a:gd name="T17" fmla="*/ 1 h 209"/>
                    <a:gd name="T18" fmla="*/ 0 w 241"/>
                    <a:gd name="T19" fmla="*/ 1 h 209"/>
                    <a:gd name="T20" fmla="*/ 1 w 241"/>
                    <a:gd name="T21" fmla="*/ 1 h 209"/>
                    <a:gd name="T22" fmla="*/ 1 w 241"/>
                    <a:gd name="T23" fmla="*/ 1 h 209"/>
                    <a:gd name="T24" fmla="*/ 1 w 241"/>
                    <a:gd name="T25" fmla="*/ 1 h 209"/>
                    <a:gd name="T26" fmla="*/ 1 w 241"/>
                    <a:gd name="T27" fmla="*/ 1 h 209"/>
                    <a:gd name="T28" fmla="*/ 1 w 241"/>
                    <a:gd name="T29" fmla="*/ 1 h 209"/>
                    <a:gd name="T30" fmla="*/ 1 w 241"/>
                    <a:gd name="T31" fmla="*/ 1 h 209"/>
                    <a:gd name="T32" fmla="*/ 1 w 241"/>
                    <a:gd name="T33" fmla="*/ 1 h 209"/>
                    <a:gd name="T34" fmla="*/ 1 w 241"/>
                    <a:gd name="T35" fmla="*/ 1 h 209"/>
                    <a:gd name="T36" fmla="*/ 1 w 241"/>
                    <a:gd name="T37" fmla="*/ 1 h 209"/>
                    <a:gd name="T38" fmla="*/ 1 w 241"/>
                    <a:gd name="T39" fmla="*/ 1 h 209"/>
                    <a:gd name="T40" fmla="*/ 1 w 241"/>
                    <a:gd name="T41" fmla="*/ 1 h 209"/>
                    <a:gd name="T42" fmla="*/ 1 w 241"/>
                    <a:gd name="T43" fmla="*/ 1 h 209"/>
                    <a:gd name="T44" fmla="*/ 1 w 241"/>
                    <a:gd name="T45" fmla="*/ 1 h 209"/>
                    <a:gd name="T46" fmla="*/ 1 w 241"/>
                    <a:gd name="T47" fmla="*/ 0 h 209"/>
                    <a:gd name="T48" fmla="*/ 1 w 241"/>
                    <a:gd name="T49" fmla="*/ 1 h 209"/>
                    <a:gd name="T50" fmla="*/ 1 w 241"/>
                    <a:gd name="T51" fmla="*/ 1 h 209"/>
                    <a:gd name="T52" fmla="*/ 1 w 241"/>
                    <a:gd name="T53" fmla="*/ 1 h 209"/>
                    <a:gd name="T54" fmla="*/ 1 w 241"/>
                    <a:gd name="T55" fmla="*/ 1 h 209"/>
                    <a:gd name="T56" fmla="*/ 1 w 241"/>
                    <a:gd name="T57" fmla="*/ 1 h 209"/>
                    <a:gd name="T58" fmla="*/ 1 w 241"/>
                    <a:gd name="T59" fmla="*/ 1 h 209"/>
                    <a:gd name="T60" fmla="*/ 1 w 241"/>
                    <a:gd name="T61" fmla="*/ 1 h 209"/>
                    <a:gd name="T62" fmla="*/ 1 w 241"/>
                    <a:gd name="T63" fmla="*/ 1 h 209"/>
                    <a:gd name="T64" fmla="*/ 1 w 241"/>
                    <a:gd name="T65" fmla="*/ 1 h 209"/>
                    <a:gd name="T66" fmla="*/ 1 w 241"/>
                    <a:gd name="T67" fmla="*/ 1 h 209"/>
                    <a:gd name="T68" fmla="*/ 1 w 241"/>
                    <a:gd name="T69" fmla="*/ 1 h 209"/>
                    <a:gd name="T70" fmla="*/ 1 w 241"/>
                    <a:gd name="T71" fmla="*/ 1 h 209"/>
                    <a:gd name="T72" fmla="*/ 1 w 241"/>
                    <a:gd name="T73" fmla="*/ 1 h 209"/>
                    <a:gd name="T74" fmla="*/ 1 w 241"/>
                    <a:gd name="T75" fmla="*/ 1 h 209"/>
                    <a:gd name="T76" fmla="*/ 1 w 241"/>
                    <a:gd name="T77" fmla="*/ 1 h 209"/>
                    <a:gd name="T78" fmla="*/ 1 w 241"/>
                    <a:gd name="T79" fmla="*/ 1 h 209"/>
                    <a:gd name="T80" fmla="*/ 1 w 241"/>
                    <a:gd name="T81" fmla="*/ 1 h 209"/>
                    <a:gd name="T82" fmla="*/ 1 w 241"/>
                    <a:gd name="T83" fmla="*/ 1 h 209"/>
                    <a:gd name="T84" fmla="*/ 1 w 241"/>
                    <a:gd name="T85" fmla="*/ 1 h 209"/>
                    <a:gd name="T86" fmla="*/ 1 w 241"/>
                    <a:gd name="T87" fmla="*/ 1 h 2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1"/>
                    <a:gd name="T133" fmla="*/ 0 h 209"/>
                    <a:gd name="T134" fmla="*/ 241 w 241"/>
                    <a:gd name="T135" fmla="*/ 209 h 2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1" h="209">
                      <a:moveTo>
                        <a:pt x="2" y="209"/>
                      </a:moveTo>
                      <a:lnTo>
                        <a:pt x="2" y="203"/>
                      </a:lnTo>
                      <a:lnTo>
                        <a:pt x="2" y="198"/>
                      </a:lnTo>
                      <a:lnTo>
                        <a:pt x="76" y="192"/>
                      </a:lnTo>
                      <a:lnTo>
                        <a:pt x="66" y="169"/>
                      </a:lnTo>
                      <a:lnTo>
                        <a:pt x="2" y="177"/>
                      </a:lnTo>
                      <a:lnTo>
                        <a:pt x="2" y="169"/>
                      </a:lnTo>
                      <a:lnTo>
                        <a:pt x="0" y="162"/>
                      </a:lnTo>
                      <a:lnTo>
                        <a:pt x="6" y="158"/>
                      </a:lnTo>
                      <a:lnTo>
                        <a:pt x="15" y="156"/>
                      </a:lnTo>
                      <a:lnTo>
                        <a:pt x="23" y="154"/>
                      </a:lnTo>
                      <a:lnTo>
                        <a:pt x="32" y="154"/>
                      </a:lnTo>
                      <a:lnTo>
                        <a:pt x="42" y="154"/>
                      </a:lnTo>
                      <a:lnTo>
                        <a:pt x="51" y="154"/>
                      </a:lnTo>
                      <a:lnTo>
                        <a:pt x="61" y="154"/>
                      </a:lnTo>
                      <a:lnTo>
                        <a:pt x="68" y="154"/>
                      </a:lnTo>
                      <a:lnTo>
                        <a:pt x="68" y="146"/>
                      </a:lnTo>
                      <a:lnTo>
                        <a:pt x="65" y="139"/>
                      </a:lnTo>
                      <a:lnTo>
                        <a:pt x="2" y="146"/>
                      </a:lnTo>
                      <a:lnTo>
                        <a:pt x="0" y="135"/>
                      </a:lnTo>
                      <a:lnTo>
                        <a:pt x="0" y="125"/>
                      </a:lnTo>
                      <a:lnTo>
                        <a:pt x="6" y="122"/>
                      </a:lnTo>
                      <a:lnTo>
                        <a:pt x="15" y="120"/>
                      </a:lnTo>
                      <a:lnTo>
                        <a:pt x="25" y="118"/>
                      </a:lnTo>
                      <a:lnTo>
                        <a:pt x="36" y="118"/>
                      </a:lnTo>
                      <a:lnTo>
                        <a:pt x="46" y="116"/>
                      </a:lnTo>
                      <a:lnTo>
                        <a:pt x="57" y="114"/>
                      </a:lnTo>
                      <a:lnTo>
                        <a:pt x="66" y="112"/>
                      </a:lnTo>
                      <a:lnTo>
                        <a:pt x="76" y="110"/>
                      </a:lnTo>
                      <a:lnTo>
                        <a:pt x="68" y="84"/>
                      </a:lnTo>
                      <a:lnTo>
                        <a:pt x="84" y="80"/>
                      </a:lnTo>
                      <a:lnTo>
                        <a:pt x="104" y="118"/>
                      </a:lnTo>
                      <a:lnTo>
                        <a:pt x="125" y="116"/>
                      </a:lnTo>
                      <a:lnTo>
                        <a:pt x="127" y="11"/>
                      </a:lnTo>
                      <a:lnTo>
                        <a:pt x="133" y="9"/>
                      </a:lnTo>
                      <a:lnTo>
                        <a:pt x="144" y="9"/>
                      </a:lnTo>
                      <a:lnTo>
                        <a:pt x="142" y="101"/>
                      </a:lnTo>
                      <a:lnTo>
                        <a:pt x="154" y="99"/>
                      </a:lnTo>
                      <a:lnTo>
                        <a:pt x="169" y="95"/>
                      </a:lnTo>
                      <a:lnTo>
                        <a:pt x="171" y="82"/>
                      </a:lnTo>
                      <a:lnTo>
                        <a:pt x="175" y="72"/>
                      </a:lnTo>
                      <a:lnTo>
                        <a:pt x="177" y="61"/>
                      </a:lnTo>
                      <a:lnTo>
                        <a:pt x="177" y="51"/>
                      </a:lnTo>
                      <a:lnTo>
                        <a:pt x="177" y="36"/>
                      </a:lnTo>
                      <a:lnTo>
                        <a:pt x="177" y="27"/>
                      </a:lnTo>
                      <a:lnTo>
                        <a:pt x="177" y="15"/>
                      </a:lnTo>
                      <a:lnTo>
                        <a:pt x="177" y="4"/>
                      </a:lnTo>
                      <a:lnTo>
                        <a:pt x="182" y="0"/>
                      </a:lnTo>
                      <a:lnTo>
                        <a:pt x="192" y="2"/>
                      </a:lnTo>
                      <a:lnTo>
                        <a:pt x="192" y="34"/>
                      </a:lnTo>
                      <a:lnTo>
                        <a:pt x="236" y="34"/>
                      </a:lnTo>
                      <a:lnTo>
                        <a:pt x="238" y="44"/>
                      </a:lnTo>
                      <a:lnTo>
                        <a:pt x="241" y="53"/>
                      </a:lnTo>
                      <a:lnTo>
                        <a:pt x="192" y="55"/>
                      </a:lnTo>
                      <a:lnTo>
                        <a:pt x="190" y="63"/>
                      </a:lnTo>
                      <a:lnTo>
                        <a:pt x="188" y="72"/>
                      </a:lnTo>
                      <a:lnTo>
                        <a:pt x="188" y="80"/>
                      </a:lnTo>
                      <a:lnTo>
                        <a:pt x="190" y="89"/>
                      </a:lnTo>
                      <a:lnTo>
                        <a:pt x="186" y="97"/>
                      </a:lnTo>
                      <a:lnTo>
                        <a:pt x="182" y="104"/>
                      </a:lnTo>
                      <a:lnTo>
                        <a:pt x="177" y="110"/>
                      </a:lnTo>
                      <a:lnTo>
                        <a:pt x="169" y="116"/>
                      </a:lnTo>
                      <a:lnTo>
                        <a:pt x="154" y="122"/>
                      </a:lnTo>
                      <a:lnTo>
                        <a:pt x="141" y="127"/>
                      </a:lnTo>
                      <a:lnTo>
                        <a:pt x="125" y="129"/>
                      </a:lnTo>
                      <a:lnTo>
                        <a:pt x="110" y="129"/>
                      </a:lnTo>
                      <a:lnTo>
                        <a:pt x="110" y="131"/>
                      </a:lnTo>
                      <a:lnTo>
                        <a:pt x="108" y="139"/>
                      </a:lnTo>
                      <a:lnTo>
                        <a:pt x="104" y="139"/>
                      </a:lnTo>
                      <a:lnTo>
                        <a:pt x="97" y="139"/>
                      </a:lnTo>
                      <a:lnTo>
                        <a:pt x="91" y="139"/>
                      </a:lnTo>
                      <a:lnTo>
                        <a:pt x="87" y="139"/>
                      </a:lnTo>
                      <a:lnTo>
                        <a:pt x="103" y="163"/>
                      </a:lnTo>
                      <a:lnTo>
                        <a:pt x="97" y="167"/>
                      </a:lnTo>
                      <a:lnTo>
                        <a:pt x="91" y="169"/>
                      </a:lnTo>
                      <a:lnTo>
                        <a:pt x="103" y="205"/>
                      </a:lnTo>
                      <a:lnTo>
                        <a:pt x="97" y="207"/>
                      </a:lnTo>
                      <a:lnTo>
                        <a:pt x="85" y="209"/>
                      </a:lnTo>
                      <a:lnTo>
                        <a:pt x="78" y="209"/>
                      </a:lnTo>
                      <a:lnTo>
                        <a:pt x="70" y="209"/>
                      </a:lnTo>
                      <a:lnTo>
                        <a:pt x="61" y="209"/>
                      </a:lnTo>
                      <a:lnTo>
                        <a:pt x="53" y="209"/>
                      </a:lnTo>
                      <a:lnTo>
                        <a:pt x="46" y="209"/>
                      </a:lnTo>
                      <a:lnTo>
                        <a:pt x="36" y="209"/>
                      </a:lnTo>
                      <a:lnTo>
                        <a:pt x="28" y="209"/>
                      </a:lnTo>
                      <a:lnTo>
                        <a:pt x="21" y="209"/>
                      </a:lnTo>
                      <a:lnTo>
                        <a:pt x="9" y="209"/>
                      </a:lnTo>
                      <a:lnTo>
                        <a:pt x="2"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6" name="Freeform 190"/>
                <p:cNvSpPr>
                  <a:spLocks/>
                </p:cNvSpPr>
                <p:nvPr/>
              </p:nvSpPr>
              <p:spPr bwMode="auto">
                <a:xfrm>
                  <a:off x="3757" y="2970"/>
                  <a:ext cx="32" cy="35"/>
                </a:xfrm>
                <a:custGeom>
                  <a:avLst/>
                  <a:gdLst>
                    <a:gd name="T0" fmla="*/ 0 w 65"/>
                    <a:gd name="T1" fmla="*/ 0 h 71"/>
                    <a:gd name="T2" fmla="*/ 0 w 65"/>
                    <a:gd name="T3" fmla="*/ 0 h 71"/>
                    <a:gd name="T4" fmla="*/ 0 w 65"/>
                    <a:gd name="T5" fmla="*/ 0 h 71"/>
                    <a:gd name="T6" fmla="*/ 0 w 65"/>
                    <a:gd name="T7" fmla="*/ 0 h 71"/>
                    <a:gd name="T8" fmla="*/ 0 w 65"/>
                    <a:gd name="T9" fmla="*/ 0 h 71"/>
                    <a:gd name="T10" fmla="*/ 0 w 65"/>
                    <a:gd name="T11" fmla="*/ 0 h 71"/>
                    <a:gd name="T12" fmla="*/ 0 w 65"/>
                    <a:gd name="T13" fmla="*/ 0 h 71"/>
                    <a:gd name="T14" fmla="*/ 0 w 65"/>
                    <a:gd name="T15" fmla="*/ 0 h 71"/>
                    <a:gd name="T16" fmla="*/ 0 w 65"/>
                    <a:gd name="T17" fmla="*/ 0 h 71"/>
                    <a:gd name="T18" fmla="*/ 0 w 65"/>
                    <a:gd name="T19" fmla="*/ 0 h 71"/>
                    <a:gd name="T20" fmla="*/ 0 w 65"/>
                    <a:gd name="T21" fmla="*/ 0 h 71"/>
                    <a:gd name="T22" fmla="*/ 0 w 65"/>
                    <a:gd name="T23" fmla="*/ 0 h 71"/>
                    <a:gd name="T24" fmla="*/ 0 w 65"/>
                    <a:gd name="T25" fmla="*/ 0 h 71"/>
                    <a:gd name="T26" fmla="*/ 0 w 65"/>
                    <a:gd name="T27" fmla="*/ 0 h 71"/>
                    <a:gd name="T28" fmla="*/ 0 w 65"/>
                    <a:gd name="T29" fmla="*/ 0 h 71"/>
                    <a:gd name="T30" fmla="*/ 0 w 65"/>
                    <a:gd name="T31" fmla="*/ 0 h 71"/>
                    <a:gd name="T32" fmla="*/ 0 w 65"/>
                    <a:gd name="T33" fmla="*/ 0 h 71"/>
                    <a:gd name="T34" fmla="*/ 0 w 65"/>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71"/>
                    <a:gd name="T56" fmla="*/ 65 w 65"/>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71">
                      <a:moveTo>
                        <a:pt x="0" y="67"/>
                      </a:moveTo>
                      <a:lnTo>
                        <a:pt x="0" y="57"/>
                      </a:lnTo>
                      <a:lnTo>
                        <a:pt x="0" y="48"/>
                      </a:lnTo>
                      <a:lnTo>
                        <a:pt x="37" y="54"/>
                      </a:lnTo>
                      <a:lnTo>
                        <a:pt x="40" y="42"/>
                      </a:lnTo>
                      <a:lnTo>
                        <a:pt x="44" y="29"/>
                      </a:lnTo>
                      <a:lnTo>
                        <a:pt x="50" y="14"/>
                      </a:lnTo>
                      <a:lnTo>
                        <a:pt x="54" y="0"/>
                      </a:lnTo>
                      <a:lnTo>
                        <a:pt x="59" y="2"/>
                      </a:lnTo>
                      <a:lnTo>
                        <a:pt x="65" y="6"/>
                      </a:lnTo>
                      <a:lnTo>
                        <a:pt x="52" y="69"/>
                      </a:lnTo>
                      <a:lnTo>
                        <a:pt x="44" y="69"/>
                      </a:lnTo>
                      <a:lnTo>
                        <a:pt x="38" y="69"/>
                      </a:lnTo>
                      <a:lnTo>
                        <a:pt x="31" y="69"/>
                      </a:lnTo>
                      <a:lnTo>
                        <a:pt x="23" y="71"/>
                      </a:lnTo>
                      <a:lnTo>
                        <a:pt x="8" y="67"/>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7" name="Freeform 191"/>
                <p:cNvSpPr>
                  <a:spLocks/>
                </p:cNvSpPr>
                <p:nvPr/>
              </p:nvSpPr>
              <p:spPr bwMode="auto">
                <a:xfrm>
                  <a:off x="3113" y="3001"/>
                  <a:ext cx="33" cy="15"/>
                </a:xfrm>
                <a:custGeom>
                  <a:avLst/>
                  <a:gdLst>
                    <a:gd name="T0" fmla="*/ 1 w 66"/>
                    <a:gd name="T1" fmla="*/ 0 h 31"/>
                    <a:gd name="T2" fmla="*/ 0 w 66"/>
                    <a:gd name="T3" fmla="*/ 0 h 31"/>
                    <a:gd name="T4" fmla="*/ 0 w 66"/>
                    <a:gd name="T5" fmla="*/ 0 h 31"/>
                    <a:gd name="T6" fmla="*/ 1 w 66"/>
                    <a:gd name="T7" fmla="*/ 0 h 31"/>
                    <a:gd name="T8" fmla="*/ 1 w 66"/>
                    <a:gd name="T9" fmla="*/ 0 h 31"/>
                    <a:gd name="T10" fmla="*/ 1 w 66"/>
                    <a:gd name="T11" fmla="*/ 0 h 31"/>
                    <a:gd name="T12" fmla="*/ 1 w 66"/>
                    <a:gd name="T13" fmla="*/ 0 h 31"/>
                    <a:gd name="T14" fmla="*/ 1 w 66"/>
                    <a:gd name="T15" fmla="*/ 0 h 31"/>
                    <a:gd name="T16" fmla="*/ 1 w 66"/>
                    <a:gd name="T17" fmla="*/ 0 h 31"/>
                    <a:gd name="T18" fmla="*/ 1 w 66"/>
                    <a:gd name="T19" fmla="*/ 0 h 31"/>
                    <a:gd name="T20" fmla="*/ 1 w 66"/>
                    <a:gd name="T21" fmla="*/ 0 h 31"/>
                    <a:gd name="T22" fmla="*/ 1 w 66"/>
                    <a:gd name="T23" fmla="*/ 0 h 31"/>
                    <a:gd name="T24" fmla="*/ 1 w 66"/>
                    <a:gd name="T25" fmla="*/ 0 h 31"/>
                    <a:gd name="T26" fmla="*/ 1 w 66"/>
                    <a:gd name="T27" fmla="*/ 0 h 31"/>
                    <a:gd name="T28" fmla="*/ 1 w 66"/>
                    <a:gd name="T29" fmla="*/ 0 h 31"/>
                    <a:gd name="T30" fmla="*/ 1 w 66"/>
                    <a:gd name="T31" fmla="*/ 0 h 31"/>
                    <a:gd name="T32" fmla="*/ 1 w 66"/>
                    <a:gd name="T33" fmla="*/ 0 h 31"/>
                    <a:gd name="T34" fmla="*/ 1 w 66"/>
                    <a:gd name="T35" fmla="*/ 0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31"/>
                    <a:gd name="T56" fmla="*/ 66 w 6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31">
                      <a:moveTo>
                        <a:pt x="11" y="31"/>
                      </a:moveTo>
                      <a:lnTo>
                        <a:pt x="0" y="21"/>
                      </a:lnTo>
                      <a:lnTo>
                        <a:pt x="0" y="13"/>
                      </a:lnTo>
                      <a:lnTo>
                        <a:pt x="6" y="8"/>
                      </a:lnTo>
                      <a:lnTo>
                        <a:pt x="15" y="6"/>
                      </a:lnTo>
                      <a:lnTo>
                        <a:pt x="28" y="0"/>
                      </a:lnTo>
                      <a:lnTo>
                        <a:pt x="40" y="0"/>
                      </a:lnTo>
                      <a:lnTo>
                        <a:pt x="51" y="0"/>
                      </a:lnTo>
                      <a:lnTo>
                        <a:pt x="61" y="0"/>
                      </a:lnTo>
                      <a:lnTo>
                        <a:pt x="66" y="4"/>
                      </a:lnTo>
                      <a:lnTo>
                        <a:pt x="61" y="10"/>
                      </a:lnTo>
                      <a:lnTo>
                        <a:pt x="51" y="10"/>
                      </a:lnTo>
                      <a:lnTo>
                        <a:pt x="44" y="12"/>
                      </a:lnTo>
                      <a:lnTo>
                        <a:pt x="38" y="13"/>
                      </a:lnTo>
                      <a:lnTo>
                        <a:pt x="34" y="19"/>
                      </a:lnTo>
                      <a:lnTo>
                        <a:pt x="23" y="25"/>
                      </a:lnTo>
                      <a:lnTo>
                        <a:pt x="1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8" name="Freeform 192"/>
                <p:cNvSpPr>
                  <a:spLocks/>
                </p:cNvSpPr>
                <p:nvPr/>
              </p:nvSpPr>
              <p:spPr bwMode="auto">
                <a:xfrm>
                  <a:off x="3436" y="2969"/>
                  <a:ext cx="44" cy="40"/>
                </a:xfrm>
                <a:custGeom>
                  <a:avLst/>
                  <a:gdLst>
                    <a:gd name="T0" fmla="*/ 1 w 87"/>
                    <a:gd name="T1" fmla="*/ 1 h 80"/>
                    <a:gd name="T2" fmla="*/ 1 w 87"/>
                    <a:gd name="T3" fmla="*/ 1 h 80"/>
                    <a:gd name="T4" fmla="*/ 1 w 87"/>
                    <a:gd name="T5" fmla="*/ 1 h 80"/>
                    <a:gd name="T6" fmla="*/ 1 w 87"/>
                    <a:gd name="T7" fmla="*/ 1 h 80"/>
                    <a:gd name="T8" fmla="*/ 0 w 87"/>
                    <a:gd name="T9" fmla="*/ 1 h 80"/>
                    <a:gd name="T10" fmla="*/ 1 w 87"/>
                    <a:gd name="T11" fmla="*/ 1 h 80"/>
                    <a:gd name="T12" fmla="*/ 1 w 87"/>
                    <a:gd name="T13" fmla="*/ 1 h 80"/>
                    <a:gd name="T14" fmla="*/ 1 w 87"/>
                    <a:gd name="T15" fmla="*/ 1 h 80"/>
                    <a:gd name="T16" fmla="*/ 1 w 87"/>
                    <a:gd name="T17" fmla="*/ 0 h 80"/>
                    <a:gd name="T18" fmla="*/ 1 w 87"/>
                    <a:gd name="T19" fmla="*/ 1 h 80"/>
                    <a:gd name="T20" fmla="*/ 1 w 87"/>
                    <a:gd name="T21" fmla="*/ 1 h 80"/>
                    <a:gd name="T22" fmla="*/ 1 w 87"/>
                    <a:gd name="T23" fmla="*/ 1 h 80"/>
                    <a:gd name="T24" fmla="*/ 1 w 87"/>
                    <a:gd name="T25" fmla="*/ 1 h 80"/>
                    <a:gd name="T26" fmla="*/ 1 w 87"/>
                    <a:gd name="T27" fmla="*/ 1 h 80"/>
                    <a:gd name="T28" fmla="*/ 1 w 87"/>
                    <a:gd name="T29" fmla="*/ 1 h 80"/>
                    <a:gd name="T30" fmla="*/ 1 w 87"/>
                    <a:gd name="T31" fmla="*/ 1 h 80"/>
                    <a:gd name="T32" fmla="*/ 1 w 87"/>
                    <a:gd name="T33" fmla="*/ 1 h 80"/>
                    <a:gd name="T34" fmla="*/ 1 w 87"/>
                    <a:gd name="T35" fmla="*/ 1 h 80"/>
                    <a:gd name="T36" fmla="*/ 1 w 87"/>
                    <a:gd name="T37" fmla="*/ 1 h 80"/>
                    <a:gd name="T38" fmla="*/ 1 w 87"/>
                    <a:gd name="T39" fmla="*/ 1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7"/>
                    <a:gd name="T61" fmla="*/ 0 h 80"/>
                    <a:gd name="T62" fmla="*/ 87 w 87"/>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7" h="80">
                      <a:moveTo>
                        <a:pt x="24" y="80"/>
                      </a:moveTo>
                      <a:lnTo>
                        <a:pt x="15" y="65"/>
                      </a:lnTo>
                      <a:lnTo>
                        <a:pt x="9" y="50"/>
                      </a:lnTo>
                      <a:lnTo>
                        <a:pt x="3" y="33"/>
                      </a:lnTo>
                      <a:lnTo>
                        <a:pt x="0" y="17"/>
                      </a:lnTo>
                      <a:lnTo>
                        <a:pt x="13" y="12"/>
                      </a:lnTo>
                      <a:lnTo>
                        <a:pt x="26" y="6"/>
                      </a:lnTo>
                      <a:lnTo>
                        <a:pt x="41" y="4"/>
                      </a:lnTo>
                      <a:lnTo>
                        <a:pt x="58" y="0"/>
                      </a:lnTo>
                      <a:lnTo>
                        <a:pt x="66" y="16"/>
                      </a:lnTo>
                      <a:lnTo>
                        <a:pt x="24" y="25"/>
                      </a:lnTo>
                      <a:lnTo>
                        <a:pt x="36" y="54"/>
                      </a:lnTo>
                      <a:lnTo>
                        <a:pt x="45" y="52"/>
                      </a:lnTo>
                      <a:lnTo>
                        <a:pt x="58" y="48"/>
                      </a:lnTo>
                      <a:lnTo>
                        <a:pt x="70" y="42"/>
                      </a:lnTo>
                      <a:lnTo>
                        <a:pt x="81" y="40"/>
                      </a:lnTo>
                      <a:lnTo>
                        <a:pt x="85" y="48"/>
                      </a:lnTo>
                      <a:lnTo>
                        <a:pt x="87" y="61"/>
                      </a:lnTo>
                      <a:lnTo>
                        <a:pt x="2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9" name="Freeform 193"/>
                <p:cNvSpPr>
                  <a:spLocks/>
                </p:cNvSpPr>
                <p:nvPr/>
              </p:nvSpPr>
              <p:spPr bwMode="auto">
                <a:xfrm>
                  <a:off x="3007" y="2861"/>
                  <a:ext cx="82" cy="150"/>
                </a:xfrm>
                <a:custGeom>
                  <a:avLst/>
                  <a:gdLst>
                    <a:gd name="T0" fmla="*/ 1 w 163"/>
                    <a:gd name="T1" fmla="*/ 1 h 300"/>
                    <a:gd name="T2" fmla="*/ 1 w 163"/>
                    <a:gd name="T3" fmla="*/ 1 h 300"/>
                    <a:gd name="T4" fmla="*/ 1 w 163"/>
                    <a:gd name="T5" fmla="*/ 1 h 300"/>
                    <a:gd name="T6" fmla="*/ 1 w 163"/>
                    <a:gd name="T7" fmla="*/ 1 h 300"/>
                    <a:gd name="T8" fmla="*/ 1 w 163"/>
                    <a:gd name="T9" fmla="*/ 1 h 300"/>
                    <a:gd name="T10" fmla="*/ 1 w 163"/>
                    <a:gd name="T11" fmla="*/ 1 h 300"/>
                    <a:gd name="T12" fmla="*/ 1 w 163"/>
                    <a:gd name="T13" fmla="*/ 1 h 300"/>
                    <a:gd name="T14" fmla="*/ 1 w 163"/>
                    <a:gd name="T15" fmla="*/ 1 h 300"/>
                    <a:gd name="T16" fmla="*/ 1 w 163"/>
                    <a:gd name="T17" fmla="*/ 1 h 300"/>
                    <a:gd name="T18" fmla="*/ 1 w 163"/>
                    <a:gd name="T19" fmla="*/ 1 h 300"/>
                    <a:gd name="T20" fmla="*/ 1 w 163"/>
                    <a:gd name="T21" fmla="*/ 1 h 300"/>
                    <a:gd name="T22" fmla="*/ 1 w 163"/>
                    <a:gd name="T23" fmla="*/ 1 h 300"/>
                    <a:gd name="T24" fmla="*/ 1 w 163"/>
                    <a:gd name="T25" fmla="*/ 1 h 300"/>
                    <a:gd name="T26" fmla="*/ 1 w 163"/>
                    <a:gd name="T27" fmla="*/ 0 h 300"/>
                    <a:gd name="T28" fmla="*/ 1 w 163"/>
                    <a:gd name="T29" fmla="*/ 0 h 300"/>
                    <a:gd name="T30" fmla="*/ 1 w 163"/>
                    <a:gd name="T31" fmla="*/ 0 h 300"/>
                    <a:gd name="T32" fmla="*/ 1 w 163"/>
                    <a:gd name="T33" fmla="*/ 1 h 300"/>
                    <a:gd name="T34" fmla="*/ 1 w 163"/>
                    <a:gd name="T35" fmla="*/ 1 h 300"/>
                    <a:gd name="T36" fmla="*/ 1 w 163"/>
                    <a:gd name="T37" fmla="*/ 1 h 300"/>
                    <a:gd name="T38" fmla="*/ 1 w 163"/>
                    <a:gd name="T39" fmla="*/ 1 h 300"/>
                    <a:gd name="T40" fmla="*/ 1 w 163"/>
                    <a:gd name="T41" fmla="*/ 1 h 300"/>
                    <a:gd name="T42" fmla="*/ 1 w 163"/>
                    <a:gd name="T43" fmla="*/ 1 h 300"/>
                    <a:gd name="T44" fmla="*/ 1 w 163"/>
                    <a:gd name="T45" fmla="*/ 1 h 300"/>
                    <a:gd name="T46" fmla="*/ 1 w 163"/>
                    <a:gd name="T47" fmla="*/ 1 h 300"/>
                    <a:gd name="T48" fmla="*/ 1 w 163"/>
                    <a:gd name="T49" fmla="*/ 1 h 300"/>
                    <a:gd name="T50" fmla="*/ 1 w 163"/>
                    <a:gd name="T51" fmla="*/ 1 h 300"/>
                    <a:gd name="T52" fmla="*/ 1 w 163"/>
                    <a:gd name="T53" fmla="*/ 1 h 300"/>
                    <a:gd name="T54" fmla="*/ 1 w 163"/>
                    <a:gd name="T55" fmla="*/ 1 h 300"/>
                    <a:gd name="T56" fmla="*/ 1 w 163"/>
                    <a:gd name="T57" fmla="*/ 1 h 300"/>
                    <a:gd name="T58" fmla="*/ 1 w 163"/>
                    <a:gd name="T59" fmla="*/ 1 h 300"/>
                    <a:gd name="T60" fmla="*/ 1 w 163"/>
                    <a:gd name="T61" fmla="*/ 1 h 300"/>
                    <a:gd name="T62" fmla="*/ 1 w 163"/>
                    <a:gd name="T63" fmla="*/ 1 h 300"/>
                    <a:gd name="T64" fmla="*/ 1 w 163"/>
                    <a:gd name="T65" fmla="*/ 1 h 3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300"/>
                    <a:gd name="T101" fmla="*/ 163 w 163"/>
                    <a:gd name="T102" fmla="*/ 300 h 3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300">
                      <a:moveTo>
                        <a:pt x="123" y="296"/>
                      </a:moveTo>
                      <a:lnTo>
                        <a:pt x="49" y="287"/>
                      </a:lnTo>
                      <a:lnTo>
                        <a:pt x="49" y="272"/>
                      </a:lnTo>
                      <a:lnTo>
                        <a:pt x="49" y="256"/>
                      </a:lnTo>
                      <a:lnTo>
                        <a:pt x="51" y="241"/>
                      </a:lnTo>
                      <a:lnTo>
                        <a:pt x="51" y="228"/>
                      </a:lnTo>
                      <a:lnTo>
                        <a:pt x="51" y="211"/>
                      </a:lnTo>
                      <a:lnTo>
                        <a:pt x="53" y="195"/>
                      </a:lnTo>
                      <a:lnTo>
                        <a:pt x="55" y="180"/>
                      </a:lnTo>
                      <a:lnTo>
                        <a:pt x="59" y="167"/>
                      </a:lnTo>
                      <a:lnTo>
                        <a:pt x="4" y="167"/>
                      </a:lnTo>
                      <a:lnTo>
                        <a:pt x="2" y="156"/>
                      </a:lnTo>
                      <a:lnTo>
                        <a:pt x="0" y="148"/>
                      </a:lnTo>
                      <a:lnTo>
                        <a:pt x="59" y="142"/>
                      </a:lnTo>
                      <a:lnTo>
                        <a:pt x="59" y="129"/>
                      </a:lnTo>
                      <a:lnTo>
                        <a:pt x="61" y="118"/>
                      </a:lnTo>
                      <a:lnTo>
                        <a:pt x="61" y="102"/>
                      </a:lnTo>
                      <a:lnTo>
                        <a:pt x="63" y="91"/>
                      </a:lnTo>
                      <a:lnTo>
                        <a:pt x="63" y="78"/>
                      </a:lnTo>
                      <a:lnTo>
                        <a:pt x="66" y="66"/>
                      </a:lnTo>
                      <a:lnTo>
                        <a:pt x="66" y="53"/>
                      </a:lnTo>
                      <a:lnTo>
                        <a:pt x="74" y="43"/>
                      </a:lnTo>
                      <a:lnTo>
                        <a:pt x="87" y="38"/>
                      </a:lnTo>
                      <a:lnTo>
                        <a:pt x="97" y="24"/>
                      </a:lnTo>
                      <a:lnTo>
                        <a:pt x="97" y="15"/>
                      </a:lnTo>
                      <a:lnTo>
                        <a:pt x="99" y="5"/>
                      </a:lnTo>
                      <a:lnTo>
                        <a:pt x="104" y="2"/>
                      </a:lnTo>
                      <a:lnTo>
                        <a:pt x="112" y="0"/>
                      </a:lnTo>
                      <a:lnTo>
                        <a:pt x="122" y="0"/>
                      </a:lnTo>
                      <a:lnTo>
                        <a:pt x="131" y="0"/>
                      </a:lnTo>
                      <a:lnTo>
                        <a:pt x="139" y="0"/>
                      </a:lnTo>
                      <a:lnTo>
                        <a:pt x="146" y="0"/>
                      </a:lnTo>
                      <a:lnTo>
                        <a:pt x="154" y="0"/>
                      </a:lnTo>
                      <a:lnTo>
                        <a:pt x="163" y="2"/>
                      </a:lnTo>
                      <a:lnTo>
                        <a:pt x="158" y="23"/>
                      </a:lnTo>
                      <a:lnTo>
                        <a:pt x="123" y="23"/>
                      </a:lnTo>
                      <a:lnTo>
                        <a:pt x="99" y="45"/>
                      </a:lnTo>
                      <a:lnTo>
                        <a:pt x="131" y="53"/>
                      </a:lnTo>
                      <a:lnTo>
                        <a:pt x="139" y="53"/>
                      </a:lnTo>
                      <a:lnTo>
                        <a:pt x="146" y="55"/>
                      </a:lnTo>
                      <a:lnTo>
                        <a:pt x="150" y="55"/>
                      </a:lnTo>
                      <a:lnTo>
                        <a:pt x="148" y="62"/>
                      </a:lnTo>
                      <a:lnTo>
                        <a:pt x="148" y="68"/>
                      </a:lnTo>
                      <a:lnTo>
                        <a:pt x="87" y="70"/>
                      </a:lnTo>
                      <a:lnTo>
                        <a:pt x="84" y="81"/>
                      </a:lnTo>
                      <a:lnTo>
                        <a:pt x="82" y="95"/>
                      </a:lnTo>
                      <a:lnTo>
                        <a:pt x="80" y="106"/>
                      </a:lnTo>
                      <a:lnTo>
                        <a:pt x="80" y="119"/>
                      </a:lnTo>
                      <a:lnTo>
                        <a:pt x="78" y="131"/>
                      </a:lnTo>
                      <a:lnTo>
                        <a:pt x="76" y="144"/>
                      </a:lnTo>
                      <a:lnTo>
                        <a:pt x="76" y="156"/>
                      </a:lnTo>
                      <a:lnTo>
                        <a:pt x="76" y="169"/>
                      </a:lnTo>
                      <a:lnTo>
                        <a:pt x="74" y="182"/>
                      </a:lnTo>
                      <a:lnTo>
                        <a:pt x="74" y="194"/>
                      </a:lnTo>
                      <a:lnTo>
                        <a:pt x="74" y="205"/>
                      </a:lnTo>
                      <a:lnTo>
                        <a:pt x="74" y="220"/>
                      </a:lnTo>
                      <a:lnTo>
                        <a:pt x="74" y="232"/>
                      </a:lnTo>
                      <a:lnTo>
                        <a:pt x="74" y="245"/>
                      </a:lnTo>
                      <a:lnTo>
                        <a:pt x="74" y="256"/>
                      </a:lnTo>
                      <a:lnTo>
                        <a:pt x="74" y="272"/>
                      </a:lnTo>
                      <a:lnTo>
                        <a:pt x="122" y="272"/>
                      </a:lnTo>
                      <a:lnTo>
                        <a:pt x="123" y="279"/>
                      </a:lnTo>
                      <a:lnTo>
                        <a:pt x="127" y="292"/>
                      </a:lnTo>
                      <a:lnTo>
                        <a:pt x="129" y="300"/>
                      </a:lnTo>
                      <a:lnTo>
                        <a:pt x="123"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0" name="Freeform 194"/>
                <p:cNvSpPr>
                  <a:spLocks/>
                </p:cNvSpPr>
                <p:nvPr/>
              </p:nvSpPr>
              <p:spPr bwMode="auto">
                <a:xfrm>
                  <a:off x="3462" y="2962"/>
                  <a:ext cx="43" cy="39"/>
                </a:xfrm>
                <a:custGeom>
                  <a:avLst/>
                  <a:gdLst>
                    <a:gd name="T0" fmla="*/ 1 w 85"/>
                    <a:gd name="T1" fmla="*/ 1 h 78"/>
                    <a:gd name="T2" fmla="*/ 1 w 85"/>
                    <a:gd name="T3" fmla="*/ 1 h 78"/>
                    <a:gd name="T4" fmla="*/ 1 w 85"/>
                    <a:gd name="T5" fmla="*/ 1 h 78"/>
                    <a:gd name="T6" fmla="*/ 1 w 85"/>
                    <a:gd name="T7" fmla="*/ 1 h 78"/>
                    <a:gd name="T8" fmla="*/ 1 w 85"/>
                    <a:gd name="T9" fmla="*/ 1 h 78"/>
                    <a:gd name="T10" fmla="*/ 1 w 85"/>
                    <a:gd name="T11" fmla="*/ 1 h 78"/>
                    <a:gd name="T12" fmla="*/ 0 w 85"/>
                    <a:gd name="T13" fmla="*/ 1 h 78"/>
                    <a:gd name="T14" fmla="*/ 1 w 85"/>
                    <a:gd name="T15" fmla="*/ 0 h 78"/>
                    <a:gd name="T16" fmla="*/ 1 w 85"/>
                    <a:gd name="T17" fmla="*/ 1 h 78"/>
                    <a:gd name="T18" fmla="*/ 1 w 85"/>
                    <a:gd name="T19" fmla="*/ 1 h 78"/>
                    <a:gd name="T20" fmla="*/ 1 w 85"/>
                    <a:gd name="T21" fmla="*/ 1 h 78"/>
                    <a:gd name="T22" fmla="*/ 1 w 85"/>
                    <a:gd name="T23" fmla="*/ 1 h 78"/>
                    <a:gd name="T24" fmla="*/ 1 w 85"/>
                    <a:gd name="T25" fmla="*/ 1 h 78"/>
                    <a:gd name="T26" fmla="*/ 1 w 85"/>
                    <a:gd name="T27" fmla="*/ 1 h 78"/>
                    <a:gd name="T28" fmla="*/ 1 w 85"/>
                    <a:gd name="T29" fmla="*/ 1 h 78"/>
                    <a:gd name="T30" fmla="*/ 1 w 85"/>
                    <a:gd name="T31" fmla="*/ 1 h 78"/>
                    <a:gd name="T32" fmla="*/ 1 w 85"/>
                    <a:gd name="T33" fmla="*/ 1 h 78"/>
                    <a:gd name="T34" fmla="*/ 1 w 85"/>
                    <a:gd name="T35" fmla="*/ 1 h 78"/>
                    <a:gd name="T36" fmla="*/ 1 w 85"/>
                    <a:gd name="T37" fmla="*/ 1 h 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78"/>
                    <a:gd name="T59" fmla="*/ 85 w 85"/>
                    <a:gd name="T60" fmla="*/ 78 h 7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78">
                      <a:moveTo>
                        <a:pt x="30" y="78"/>
                      </a:moveTo>
                      <a:lnTo>
                        <a:pt x="26" y="57"/>
                      </a:lnTo>
                      <a:lnTo>
                        <a:pt x="63" y="53"/>
                      </a:lnTo>
                      <a:lnTo>
                        <a:pt x="59" y="19"/>
                      </a:lnTo>
                      <a:lnTo>
                        <a:pt x="11" y="31"/>
                      </a:lnTo>
                      <a:lnTo>
                        <a:pt x="4" y="25"/>
                      </a:lnTo>
                      <a:lnTo>
                        <a:pt x="0" y="17"/>
                      </a:lnTo>
                      <a:lnTo>
                        <a:pt x="68" y="0"/>
                      </a:lnTo>
                      <a:lnTo>
                        <a:pt x="72" y="12"/>
                      </a:lnTo>
                      <a:lnTo>
                        <a:pt x="76" y="25"/>
                      </a:lnTo>
                      <a:lnTo>
                        <a:pt x="80" y="40"/>
                      </a:lnTo>
                      <a:lnTo>
                        <a:pt x="85" y="55"/>
                      </a:lnTo>
                      <a:lnTo>
                        <a:pt x="76" y="61"/>
                      </a:lnTo>
                      <a:lnTo>
                        <a:pt x="63" y="67"/>
                      </a:lnTo>
                      <a:lnTo>
                        <a:pt x="53" y="69"/>
                      </a:lnTo>
                      <a:lnTo>
                        <a:pt x="44" y="71"/>
                      </a:lnTo>
                      <a:lnTo>
                        <a:pt x="36" y="74"/>
                      </a:lnTo>
                      <a:lnTo>
                        <a:pt x="3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1" name="Freeform 195"/>
                <p:cNvSpPr>
                  <a:spLocks/>
                </p:cNvSpPr>
                <p:nvPr/>
              </p:nvSpPr>
              <p:spPr bwMode="auto">
                <a:xfrm>
                  <a:off x="3100" y="2984"/>
                  <a:ext cx="44" cy="18"/>
                </a:xfrm>
                <a:custGeom>
                  <a:avLst/>
                  <a:gdLst>
                    <a:gd name="T0" fmla="*/ 0 w 90"/>
                    <a:gd name="T1" fmla="*/ 1 h 34"/>
                    <a:gd name="T2" fmla="*/ 0 w 90"/>
                    <a:gd name="T3" fmla="*/ 1 h 34"/>
                    <a:gd name="T4" fmla="*/ 0 w 90"/>
                    <a:gd name="T5" fmla="*/ 1 h 34"/>
                    <a:gd name="T6" fmla="*/ 0 w 90"/>
                    <a:gd name="T7" fmla="*/ 1 h 34"/>
                    <a:gd name="T8" fmla="*/ 0 w 90"/>
                    <a:gd name="T9" fmla="*/ 1 h 34"/>
                    <a:gd name="T10" fmla="*/ 0 w 90"/>
                    <a:gd name="T11" fmla="*/ 1 h 34"/>
                    <a:gd name="T12" fmla="*/ 0 w 90"/>
                    <a:gd name="T13" fmla="*/ 1 h 34"/>
                    <a:gd name="T14" fmla="*/ 0 w 90"/>
                    <a:gd name="T15" fmla="*/ 1 h 34"/>
                    <a:gd name="T16" fmla="*/ 0 w 90"/>
                    <a:gd name="T17" fmla="*/ 0 h 34"/>
                    <a:gd name="T18" fmla="*/ 0 w 90"/>
                    <a:gd name="T19" fmla="*/ 1 h 34"/>
                    <a:gd name="T20" fmla="*/ 0 w 90"/>
                    <a:gd name="T21" fmla="*/ 1 h 34"/>
                    <a:gd name="T22" fmla="*/ 0 w 90"/>
                    <a:gd name="T23" fmla="*/ 1 h 34"/>
                    <a:gd name="T24" fmla="*/ 0 w 90"/>
                    <a:gd name="T25" fmla="*/ 1 h 34"/>
                    <a:gd name="T26" fmla="*/ 0 w 90"/>
                    <a:gd name="T27" fmla="*/ 1 h 34"/>
                    <a:gd name="T28" fmla="*/ 0 w 90"/>
                    <a:gd name="T29" fmla="*/ 1 h 34"/>
                    <a:gd name="T30" fmla="*/ 0 w 90"/>
                    <a:gd name="T31" fmla="*/ 1 h 34"/>
                    <a:gd name="T32" fmla="*/ 0 w 90"/>
                    <a:gd name="T33" fmla="*/ 1 h 34"/>
                    <a:gd name="T34" fmla="*/ 0 w 90"/>
                    <a:gd name="T35" fmla="*/ 1 h 34"/>
                    <a:gd name="T36" fmla="*/ 0 w 90"/>
                    <a:gd name="T37" fmla="*/ 1 h 34"/>
                    <a:gd name="T38" fmla="*/ 0 w 90"/>
                    <a:gd name="T39" fmla="*/ 1 h 34"/>
                    <a:gd name="T40" fmla="*/ 0 w 90"/>
                    <a:gd name="T41" fmla="*/ 1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34"/>
                    <a:gd name="T65" fmla="*/ 90 w 90"/>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34">
                      <a:moveTo>
                        <a:pt x="8" y="34"/>
                      </a:moveTo>
                      <a:lnTo>
                        <a:pt x="0" y="25"/>
                      </a:lnTo>
                      <a:lnTo>
                        <a:pt x="4" y="17"/>
                      </a:lnTo>
                      <a:lnTo>
                        <a:pt x="12" y="11"/>
                      </a:lnTo>
                      <a:lnTo>
                        <a:pt x="25" y="7"/>
                      </a:lnTo>
                      <a:lnTo>
                        <a:pt x="40" y="5"/>
                      </a:lnTo>
                      <a:lnTo>
                        <a:pt x="55" y="2"/>
                      </a:lnTo>
                      <a:lnTo>
                        <a:pt x="69" y="2"/>
                      </a:lnTo>
                      <a:lnTo>
                        <a:pt x="80" y="0"/>
                      </a:lnTo>
                      <a:lnTo>
                        <a:pt x="88" y="2"/>
                      </a:lnTo>
                      <a:lnTo>
                        <a:pt x="90" y="2"/>
                      </a:lnTo>
                      <a:lnTo>
                        <a:pt x="88" y="7"/>
                      </a:lnTo>
                      <a:lnTo>
                        <a:pt x="76" y="7"/>
                      </a:lnTo>
                      <a:lnTo>
                        <a:pt x="65" y="9"/>
                      </a:lnTo>
                      <a:lnTo>
                        <a:pt x="52" y="15"/>
                      </a:lnTo>
                      <a:lnTo>
                        <a:pt x="40" y="19"/>
                      </a:lnTo>
                      <a:lnTo>
                        <a:pt x="27" y="23"/>
                      </a:lnTo>
                      <a:lnTo>
                        <a:pt x="17" y="26"/>
                      </a:lnTo>
                      <a:lnTo>
                        <a:pt x="10" y="30"/>
                      </a:lnTo>
                      <a:lnTo>
                        <a:pt x="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2" name="Freeform 196"/>
                <p:cNvSpPr>
                  <a:spLocks/>
                </p:cNvSpPr>
                <p:nvPr/>
              </p:nvSpPr>
              <p:spPr bwMode="auto">
                <a:xfrm>
                  <a:off x="3852" y="2945"/>
                  <a:ext cx="43" cy="45"/>
                </a:xfrm>
                <a:custGeom>
                  <a:avLst/>
                  <a:gdLst>
                    <a:gd name="T0" fmla="*/ 0 w 85"/>
                    <a:gd name="T1" fmla="*/ 1 h 89"/>
                    <a:gd name="T2" fmla="*/ 1 w 85"/>
                    <a:gd name="T3" fmla="*/ 1 h 89"/>
                    <a:gd name="T4" fmla="*/ 1 w 85"/>
                    <a:gd name="T5" fmla="*/ 0 h 89"/>
                    <a:gd name="T6" fmla="*/ 1 w 85"/>
                    <a:gd name="T7" fmla="*/ 1 h 89"/>
                    <a:gd name="T8" fmla="*/ 1 w 85"/>
                    <a:gd name="T9" fmla="*/ 1 h 89"/>
                    <a:gd name="T10" fmla="*/ 1 w 85"/>
                    <a:gd name="T11" fmla="*/ 1 h 89"/>
                    <a:gd name="T12" fmla="*/ 1 w 85"/>
                    <a:gd name="T13" fmla="*/ 1 h 89"/>
                    <a:gd name="T14" fmla="*/ 1 w 85"/>
                    <a:gd name="T15" fmla="*/ 1 h 89"/>
                    <a:gd name="T16" fmla="*/ 1 w 85"/>
                    <a:gd name="T17" fmla="*/ 1 h 89"/>
                    <a:gd name="T18" fmla="*/ 1 w 85"/>
                    <a:gd name="T19" fmla="*/ 1 h 89"/>
                    <a:gd name="T20" fmla="*/ 1 w 85"/>
                    <a:gd name="T21" fmla="*/ 1 h 89"/>
                    <a:gd name="T22" fmla="*/ 1 w 85"/>
                    <a:gd name="T23" fmla="*/ 1 h 89"/>
                    <a:gd name="T24" fmla="*/ 1 w 85"/>
                    <a:gd name="T25" fmla="*/ 1 h 89"/>
                    <a:gd name="T26" fmla="*/ 1 w 85"/>
                    <a:gd name="T27" fmla="*/ 1 h 89"/>
                    <a:gd name="T28" fmla="*/ 1 w 85"/>
                    <a:gd name="T29" fmla="*/ 1 h 89"/>
                    <a:gd name="T30" fmla="*/ 1 w 85"/>
                    <a:gd name="T31" fmla="*/ 1 h 89"/>
                    <a:gd name="T32" fmla="*/ 1 w 85"/>
                    <a:gd name="T33" fmla="*/ 1 h 89"/>
                    <a:gd name="T34" fmla="*/ 1 w 85"/>
                    <a:gd name="T35" fmla="*/ 1 h 89"/>
                    <a:gd name="T36" fmla="*/ 1 w 85"/>
                    <a:gd name="T37" fmla="*/ 1 h 89"/>
                    <a:gd name="T38" fmla="*/ 1 w 85"/>
                    <a:gd name="T39" fmla="*/ 1 h 89"/>
                    <a:gd name="T40" fmla="*/ 1 w 85"/>
                    <a:gd name="T41" fmla="*/ 1 h 89"/>
                    <a:gd name="T42" fmla="*/ 1 w 85"/>
                    <a:gd name="T43" fmla="*/ 1 h 89"/>
                    <a:gd name="T44" fmla="*/ 1 w 85"/>
                    <a:gd name="T45" fmla="*/ 1 h 89"/>
                    <a:gd name="T46" fmla="*/ 0 w 85"/>
                    <a:gd name="T47" fmla="*/ 1 h 89"/>
                    <a:gd name="T48" fmla="*/ 0 w 85"/>
                    <a:gd name="T49" fmla="*/ 1 h 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
                    <a:gd name="T76" fmla="*/ 0 h 89"/>
                    <a:gd name="T77" fmla="*/ 85 w 85"/>
                    <a:gd name="T78" fmla="*/ 89 h 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 h="89">
                      <a:moveTo>
                        <a:pt x="0" y="89"/>
                      </a:moveTo>
                      <a:lnTo>
                        <a:pt x="21" y="4"/>
                      </a:lnTo>
                      <a:lnTo>
                        <a:pt x="26" y="0"/>
                      </a:lnTo>
                      <a:lnTo>
                        <a:pt x="36" y="2"/>
                      </a:lnTo>
                      <a:lnTo>
                        <a:pt x="34" y="6"/>
                      </a:lnTo>
                      <a:lnTo>
                        <a:pt x="32" y="11"/>
                      </a:lnTo>
                      <a:lnTo>
                        <a:pt x="30" y="15"/>
                      </a:lnTo>
                      <a:lnTo>
                        <a:pt x="30" y="21"/>
                      </a:lnTo>
                      <a:lnTo>
                        <a:pt x="40" y="25"/>
                      </a:lnTo>
                      <a:lnTo>
                        <a:pt x="49" y="21"/>
                      </a:lnTo>
                      <a:lnTo>
                        <a:pt x="60" y="11"/>
                      </a:lnTo>
                      <a:lnTo>
                        <a:pt x="66" y="4"/>
                      </a:lnTo>
                      <a:lnTo>
                        <a:pt x="76" y="4"/>
                      </a:lnTo>
                      <a:lnTo>
                        <a:pt x="85" y="4"/>
                      </a:lnTo>
                      <a:lnTo>
                        <a:pt x="72" y="87"/>
                      </a:lnTo>
                      <a:lnTo>
                        <a:pt x="49" y="87"/>
                      </a:lnTo>
                      <a:lnTo>
                        <a:pt x="59" y="36"/>
                      </a:lnTo>
                      <a:lnTo>
                        <a:pt x="53" y="40"/>
                      </a:lnTo>
                      <a:lnTo>
                        <a:pt x="43" y="44"/>
                      </a:lnTo>
                      <a:lnTo>
                        <a:pt x="34" y="44"/>
                      </a:lnTo>
                      <a:lnTo>
                        <a:pt x="28" y="44"/>
                      </a:lnTo>
                      <a:lnTo>
                        <a:pt x="15" y="87"/>
                      </a:lnTo>
                      <a:lnTo>
                        <a:pt x="7" y="87"/>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3" name="Freeform 197"/>
                <p:cNvSpPr>
                  <a:spLocks/>
                </p:cNvSpPr>
                <p:nvPr/>
              </p:nvSpPr>
              <p:spPr bwMode="auto">
                <a:xfrm>
                  <a:off x="3712" y="2979"/>
                  <a:ext cx="37" cy="13"/>
                </a:xfrm>
                <a:custGeom>
                  <a:avLst/>
                  <a:gdLst>
                    <a:gd name="T0" fmla="*/ 1 w 74"/>
                    <a:gd name="T1" fmla="*/ 0 h 27"/>
                    <a:gd name="T2" fmla="*/ 1 w 74"/>
                    <a:gd name="T3" fmla="*/ 0 h 27"/>
                    <a:gd name="T4" fmla="*/ 1 w 74"/>
                    <a:gd name="T5" fmla="*/ 0 h 27"/>
                    <a:gd name="T6" fmla="*/ 1 w 74"/>
                    <a:gd name="T7" fmla="*/ 0 h 27"/>
                    <a:gd name="T8" fmla="*/ 1 w 74"/>
                    <a:gd name="T9" fmla="*/ 0 h 27"/>
                    <a:gd name="T10" fmla="*/ 1 w 74"/>
                    <a:gd name="T11" fmla="*/ 0 h 27"/>
                    <a:gd name="T12" fmla="*/ 1 w 74"/>
                    <a:gd name="T13" fmla="*/ 0 h 27"/>
                    <a:gd name="T14" fmla="*/ 1 w 74"/>
                    <a:gd name="T15" fmla="*/ 0 h 27"/>
                    <a:gd name="T16" fmla="*/ 1 w 74"/>
                    <a:gd name="T17" fmla="*/ 0 h 27"/>
                    <a:gd name="T18" fmla="*/ 1 w 74"/>
                    <a:gd name="T19" fmla="*/ 0 h 27"/>
                    <a:gd name="T20" fmla="*/ 1 w 74"/>
                    <a:gd name="T21" fmla="*/ 0 h 27"/>
                    <a:gd name="T22" fmla="*/ 1 w 74"/>
                    <a:gd name="T23" fmla="*/ 0 h 27"/>
                    <a:gd name="T24" fmla="*/ 1 w 74"/>
                    <a:gd name="T25" fmla="*/ 0 h 27"/>
                    <a:gd name="T26" fmla="*/ 1 w 74"/>
                    <a:gd name="T27" fmla="*/ 0 h 27"/>
                    <a:gd name="T28" fmla="*/ 1 w 74"/>
                    <a:gd name="T29" fmla="*/ 0 h 27"/>
                    <a:gd name="T30" fmla="*/ 1 w 74"/>
                    <a:gd name="T31" fmla="*/ 0 h 27"/>
                    <a:gd name="T32" fmla="*/ 1 w 74"/>
                    <a:gd name="T33" fmla="*/ 0 h 27"/>
                    <a:gd name="T34" fmla="*/ 1 w 74"/>
                    <a:gd name="T35" fmla="*/ 0 h 27"/>
                    <a:gd name="T36" fmla="*/ 1 w 74"/>
                    <a:gd name="T37" fmla="*/ 0 h 27"/>
                    <a:gd name="T38" fmla="*/ 0 w 74"/>
                    <a:gd name="T39" fmla="*/ 0 h 27"/>
                    <a:gd name="T40" fmla="*/ 1 w 74"/>
                    <a:gd name="T41" fmla="*/ 0 h 27"/>
                    <a:gd name="T42" fmla="*/ 1 w 74"/>
                    <a:gd name="T43" fmla="*/ 0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
                    <a:gd name="T67" fmla="*/ 0 h 27"/>
                    <a:gd name="T68" fmla="*/ 74 w 74"/>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 h="27">
                      <a:moveTo>
                        <a:pt x="2" y="12"/>
                      </a:moveTo>
                      <a:lnTo>
                        <a:pt x="6" y="8"/>
                      </a:lnTo>
                      <a:lnTo>
                        <a:pt x="15" y="6"/>
                      </a:lnTo>
                      <a:lnTo>
                        <a:pt x="27" y="4"/>
                      </a:lnTo>
                      <a:lnTo>
                        <a:pt x="40" y="2"/>
                      </a:lnTo>
                      <a:lnTo>
                        <a:pt x="51" y="0"/>
                      </a:lnTo>
                      <a:lnTo>
                        <a:pt x="63" y="2"/>
                      </a:lnTo>
                      <a:lnTo>
                        <a:pt x="70" y="4"/>
                      </a:lnTo>
                      <a:lnTo>
                        <a:pt x="74" y="8"/>
                      </a:lnTo>
                      <a:lnTo>
                        <a:pt x="67" y="10"/>
                      </a:lnTo>
                      <a:lnTo>
                        <a:pt x="59" y="14"/>
                      </a:lnTo>
                      <a:lnTo>
                        <a:pt x="49" y="14"/>
                      </a:lnTo>
                      <a:lnTo>
                        <a:pt x="42" y="17"/>
                      </a:lnTo>
                      <a:lnTo>
                        <a:pt x="32" y="17"/>
                      </a:lnTo>
                      <a:lnTo>
                        <a:pt x="25" y="21"/>
                      </a:lnTo>
                      <a:lnTo>
                        <a:pt x="17" y="21"/>
                      </a:lnTo>
                      <a:lnTo>
                        <a:pt x="10" y="27"/>
                      </a:lnTo>
                      <a:lnTo>
                        <a:pt x="4" y="23"/>
                      </a:lnTo>
                      <a:lnTo>
                        <a:pt x="2" y="19"/>
                      </a:lnTo>
                      <a:lnTo>
                        <a:pt x="0" y="14"/>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4" name="Freeform 198"/>
                <p:cNvSpPr>
                  <a:spLocks/>
                </p:cNvSpPr>
                <p:nvPr/>
              </p:nvSpPr>
              <p:spPr bwMode="auto">
                <a:xfrm>
                  <a:off x="3753" y="2664"/>
                  <a:ext cx="200" cy="325"/>
                </a:xfrm>
                <a:custGeom>
                  <a:avLst/>
                  <a:gdLst>
                    <a:gd name="T0" fmla="*/ 1 w 399"/>
                    <a:gd name="T1" fmla="*/ 1 h 650"/>
                    <a:gd name="T2" fmla="*/ 1 w 399"/>
                    <a:gd name="T3" fmla="*/ 1 h 650"/>
                    <a:gd name="T4" fmla="*/ 1 w 399"/>
                    <a:gd name="T5" fmla="*/ 1 h 650"/>
                    <a:gd name="T6" fmla="*/ 1 w 399"/>
                    <a:gd name="T7" fmla="*/ 1 h 650"/>
                    <a:gd name="T8" fmla="*/ 1 w 399"/>
                    <a:gd name="T9" fmla="*/ 1 h 650"/>
                    <a:gd name="T10" fmla="*/ 1 w 399"/>
                    <a:gd name="T11" fmla="*/ 1 h 650"/>
                    <a:gd name="T12" fmla="*/ 1 w 399"/>
                    <a:gd name="T13" fmla="*/ 1 h 650"/>
                    <a:gd name="T14" fmla="*/ 1 w 399"/>
                    <a:gd name="T15" fmla="*/ 1 h 650"/>
                    <a:gd name="T16" fmla="*/ 1 w 399"/>
                    <a:gd name="T17" fmla="*/ 1 h 650"/>
                    <a:gd name="T18" fmla="*/ 1 w 399"/>
                    <a:gd name="T19" fmla="*/ 1 h 650"/>
                    <a:gd name="T20" fmla="*/ 1 w 399"/>
                    <a:gd name="T21" fmla="*/ 1 h 650"/>
                    <a:gd name="T22" fmla="*/ 1 w 399"/>
                    <a:gd name="T23" fmla="*/ 1 h 650"/>
                    <a:gd name="T24" fmla="*/ 0 w 399"/>
                    <a:gd name="T25" fmla="*/ 1 h 650"/>
                    <a:gd name="T26" fmla="*/ 1 w 399"/>
                    <a:gd name="T27" fmla="*/ 1 h 650"/>
                    <a:gd name="T28" fmla="*/ 1 w 399"/>
                    <a:gd name="T29" fmla="*/ 1 h 650"/>
                    <a:gd name="T30" fmla="*/ 1 w 399"/>
                    <a:gd name="T31" fmla="*/ 1 h 650"/>
                    <a:gd name="T32" fmla="*/ 1 w 399"/>
                    <a:gd name="T33" fmla="*/ 1 h 650"/>
                    <a:gd name="T34" fmla="*/ 1 w 399"/>
                    <a:gd name="T35" fmla="*/ 1 h 650"/>
                    <a:gd name="T36" fmla="*/ 1 w 399"/>
                    <a:gd name="T37" fmla="*/ 1 h 650"/>
                    <a:gd name="T38" fmla="*/ 1 w 399"/>
                    <a:gd name="T39" fmla="*/ 1 h 650"/>
                    <a:gd name="T40" fmla="*/ 1 w 399"/>
                    <a:gd name="T41" fmla="*/ 1 h 650"/>
                    <a:gd name="T42" fmla="*/ 0 w 399"/>
                    <a:gd name="T43" fmla="*/ 1 h 650"/>
                    <a:gd name="T44" fmla="*/ 1 w 399"/>
                    <a:gd name="T45" fmla="*/ 1 h 650"/>
                    <a:gd name="T46" fmla="*/ 1 w 399"/>
                    <a:gd name="T47" fmla="*/ 1 h 650"/>
                    <a:gd name="T48" fmla="*/ 1 w 399"/>
                    <a:gd name="T49" fmla="*/ 1 h 650"/>
                    <a:gd name="T50" fmla="*/ 1 w 399"/>
                    <a:gd name="T51" fmla="*/ 1 h 650"/>
                    <a:gd name="T52" fmla="*/ 1 w 399"/>
                    <a:gd name="T53" fmla="*/ 1 h 650"/>
                    <a:gd name="T54" fmla="*/ 1 w 399"/>
                    <a:gd name="T55" fmla="*/ 1 h 650"/>
                    <a:gd name="T56" fmla="*/ 1 w 399"/>
                    <a:gd name="T57" fmla="*/ 1 h 650"/>
                    <a:gd name="T58" fmla="*/ 1 w 399"/>
                    <a:gd name="T59" fmla="*/ 0 h 650"/>
                    <a:gd name="T60" fmla="*/ 1 w 399"/>
                    <a:gd name="T61" fmla="*/ 1 h 650"/>
                    <a:gd name="T62" fmla="*/ 1 w 399"/>
                    <a:gd name="T63" fmla="*/ 1 h 650"/>
                    <a:gd name="T64" fmla="*/ 1 w 399"/>
                    <a:gd name="T65" fmla="*/ 1 h 650"/>
                    <a:gd name="T66" fmla="*/ 1 w 399"/>
                    <a:gd name="T67" fmla="*/ 1 h 650"/>
                    <a:gd name="T68" fmla="*/ 1 w 399"/>
                    <a:gd name="T69" fmla="*/ 1 h 650"/>
                    <a:gd name="T70" fmla="*/ 1 w 399"/>
                    <a:gd name="T71" fmla="*/ 1 h 650"/>
                    <a:gd name="T72" fmla="*/ 1 w 399"/>
                    <a:gd name="T73" fmla="*/ 1 h 650"/>
                    <a:gd name="T74" fmla="*/ 1 w 399"/>
                    <a:gd name="T75" fmla="*/ 1 h 650"/>
                    <a:gd name="T76" fmla="*/ 1 w 399"/>
                    <a:gd name="T77" fmla="*/ 1 h 650"/>
                    <a:gd name="T78" fmla="*/ 1 w 399"/>
                    <a:gd name="T79" fmla="*/ 1 h 650"/>
                    <a:gd name="T80" fmla="*/ 1 w 399"/>
                    <a:gd name="T81" fmla="*/ 1 h 650"/>
                    <a:gd name="T82" fmla="*/ 1 w 399"/>
                    <a:gd name="T83" fmla="*/ 1 h 650"/>
                    <a:gd name="T84" fmla="*/ 1 w 399"/>
                    <a:gd name="T85" fmla="*/ 1 h 650"/>
                    <a:gd name="T86" fmla="*/ 1 w 399"/>
                    <a:gd name="T87" fmla="*/ 1 h 650"/>
                    <a:gd name="T88" fmla="*/ 1 w 399"/>
                    <a:gd name="T89" fmla="*/ 1 h 650"/>
                    <a:gd name="T90" fmla="*/ 1 w 399"/>
                    <a:gd name="T91" fmla="*/ 1 h 650"/>
                    <a:gd name="T92" fmla="*/ 1 w 399"/>
                    <a:gd name="T93" fmla="*/ 1 h 650"/>
                    <a:gd name="T94" fmla="*/ 1 w 399"/>
                    <a:gd name="T95" fmla="*/ 1 h 650"/>
                    <a:gd name="T96" fmla="*/ 1 w 399"/>
                    <a:gd name="T97" fmla="*/ 1 h 650"/>
                    <a:gd name="T98" fmla="*/ 1 w 399"/>
                    <a:gd name="T99" fmla="*/ 1 h 650"/>
                    <a:gd name="T100" fmla="*/ 1 w 399"/>
                    <a:gd name="T101" fmla="*/ 1 h 650"/>
                    <a:gd name="T102" fmla="*/ 1 w 399"/>
                    <a:gd name="T103" fmla="*/ 1 h 650"/>
                    <a:gd name="T104" fmla="*/ 1 w 399"/>
                    <a:gd name="T105" fmla="*/ 1 h 650"/>
                    <a:gd name="T106" fmla="*/ 1 w 399"/>
                    <a:gd name="T107" fmla="*/ 1 h 650"/>
                    <a:gd name="T108" fmla="*/ 1 w 399"/>
                    <a:gd name="T109" fmla="*/ 1 h 6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9"/>
                    <a:gd name="T166" fmla="*/ 0 h 650"/>
                    <a:gd name="T167" fmla="*/ 399 w 399"/>
                    <a:gd name="T168" fmla="*/ 650 h 6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9" h="650">
                      <a:moveTo>
                        <a:pt x="335" y="650"/>
                      </a:moveTo>
                      <a:lnTo>
                        <a:pt x="333" y="633"/>
                      </a:lnTo>
                      <a:lnTo>
                        <a:pt x="333" y="618"/>
                      </a:lnTo>
                      <a:lnTo>
                        <a:pt x="333" y="603"/>
                      </a:lnTo>
                      <a:lnTo>
                        <a:pt x="333" y="589"/>
                      </a:lnTo>
                      <a:lnTo>
                        <a:pt x="333" y="572"/>
                      </a:lnTo>
                      <a:lnTo>
                        <a:pt x="333" y="557"/>
                      </a:lnTo>
                      <a:lnTo>
                        <a:pt x="333" y="542"/>
                      </a:lnTo>
                      <a:lnTo>
                        <a:pt x="335" y="529"/>
                      </a:lnTo>
                      <a:lnTo>
                        <a:pt x="335" y="512"/>
                      </a:lnTo>
                      <a:lnTo>
                        <a:pt x="335" y="498"/>
                      </a:lnTo>
                      <a:lnTo>
                        <a:pt x="335" y="481"/>
                      </a:lnTo>
                      <a:lnTo>
                        <a:pt x="335" y="468"/>
                      </a:lnTo>
                      <a:lnTo>
                        <a:pt x="335" y="453"/>
                      </a:lnTo>
                      <a:lnTo>
                        <a:pt x="335" y="437"/>
                      </a:lnTo>
                      <a:lnTo>
                        <a:pt x="335" y="424"/>
                      </a:lnTo>
                      <a:lnTo>
                        <a:pt x="336" y="409"/>
                      </a:lnTo>
                      <a:lnTo>
                        <a:pt x="336" y="394"/>
                      </a:lnTo>
                      <a:lnTo>
                        <a:pt x="336" y="380"/>
                      </a:lnTo>
                      <a:lnTo>
                        <a:pt x="336" y="363"/>
                      </a:lnTo>
                      <a:lnTo>
                        <a:pt x="336" y="350"/>
                      </a:lnTo>
                      <a:lnTo>
                        <a:pt x="336" y="335"/>
                      </a:lnTo>
                      <a:lnTo>
                        <a:pt x="336" y="320"/>
                      </a:lnTo>
                      <a:lnTo>
                        <a:pt x="336" y="304"/>
                      </a:lnTo>
                      <a:lnTo>
                        <a:pt x="336" y="291"/>
                      </a:lnTo>
                      <a:lnTo>
                        <a:pt x="335" y="276"/>
                      </a:lnTo>
                      <a:lnTo>
                        <a:pt x="335" y="261"/>
                      </a:lnTo>
                      <a:lnTo>
                        <a:pt x="335" y="245"/>
                      </a:lnTo>
                      <a:lnTo>
                        <a:pt x="335" y="232"/>
                      </a:lnTo>
                      <a:lnTo>
                        <a:pt x="333" y="217"/>
                      </a:lnTo>
                      <a:lnTo>
                        <a:pt x="331" y="202"/>
                      </a:lnTo>
                      <a:lnTo>
                        <a:pt x="329" y="187"/>
                      </a:lnTo>
                      <a:lnTo>
                        <a:pt x="329" y="173"/>
                      </a:lnTo>
                      <a:lnTo>
                        <a:pt x="317" y="171"/>
                      </a:lnTo>
                      <a:lnTo>
                        <a:pt x="306" y="169"/>
                      </a:lnTo>
                      <a:lnTo>
                        <a:pt x="293" y="168"/>
                      </a:lnTo>
                      <a:lnTo>
                        <a:pt x="283" y="168"/>
                      </a:lnTo>
                      <a:lnTo>
                        <a:pt x="270" y="168"/>
                      </a:lnTo>
                      <a:lnTo>
                        <a:pt x="258" y="168"/>
                      </a:lnTo>
                      <a:lnTo>
                        <a:pt x="247" y="168"/>
                      </a:lnTo>
                      <a:lnTo>
                        <a:pt x="236" y="168"/>
                      </a:lnTo>
                      <a:lnTo>
                        <a:pt x="224" y="168"/>
                      </a:lnTo>
                      <a:lnTo>
                        <a:pt x="211" y="168"/>
                      </a:lnTo>
                      <a:lnTo>
                        <a:pt x="199" y="168"/>
                      </a:lnTo>
                      <a:lnTo>
                        <a:pt x="190" y="168"/>
                      </a:lnTo>
                      <a:lnTo>
                        <a:pt x="177" y="168"/>
                      </a:lnTo>
                      <a:lnTo>
                        <a:pt x="167" y="168"/>
                      </a:lnTo>
                      <a:lnTo>
                        <a:pt x="154" y="168"/>
                      </a:lnTo>
                      <a:lnTo>
                        <a:pt x="144" y="168"/>
                      </a:lnTo>
                      <a:lnTo>
                        <a:pt x="0" y="168"/>
                      </a:lnTo>
                      <a:lnTo>
                        <a:pt x="0" y="160"/>
                      </a:lnTo>
                      <a:lnTo>
                        <a:pt x="0" y="152"/>
                      </a:lnTo>
                      <a:lnTo>
                        <a:pt x="9" y="150"/>
                      </a:lnTo>
                      <a:lnTo>
                        <a:pt x="21" y="150"/>
                      </a:lnTo>
                      <a:lnTo>
                        <a:pt x="30" y="149"/>
                      </a:lnTo>
                      <a:lnTo>
                        <a:pt x="42" y="149"/>
                      </a:lnTo>
                      <a:lnTo>
                        <a:pt x="51" y="149"/>
                      </a:lnTo>
                      <a:lnTo>
                        <a:pt x="61" y="149"/>
                      </a:lnTo>
                      <a:lnTo>
                        <a:pt x="72" y="149"/>
                      </a:lnTo>
                      <a:lnTo>
                        <a:pt x="82" y="149"/>
                      </a:lnTo>
                      <a:lnTo>
                        <a:pt x="91" y="149"/>
                      </a:lnTo>
                      <a:lnTo>
                        <a:pt x="102" y="149"/>
                      </a:lnTo>
                      <a:lnTo>
                        <a:pt x="112" y="149"/>
                      </a:lnTo>
                      <a:lnTo>
                        <a:pt x="123" y="150"/>
                      </a:lnTo>
                      <a:lnTo>
                        <a:pt x="133" y="150"/>
                      </a:lnTo>
                      <a:lnTo>
                        <a:pt x="144" y="150"/>
                      </a:lnTo>
                      <a:lnTo>
                        <a:pt x="154" y="150"/>
                      </a:lnTo>
                      <a:lnTo>
                        <a:pt x="167" y="152"/>
                      </a:lnTo>
                      <a:lnTo>
                        <a:pt x="175" y="150"/>
                      </a:lnTo>
                      <a:lnTo>
                        <a:pt x="186" y="150"/>
                      </a:lnTo>
                      <a:lnTo>
                        <a:pt x="198" y="150"/>
                      </a:lnTo>
                      <a:lnTo>
                        <a:pt x="207" y="150"/>
                      </a:lnTo>
                      <a:lnTo>
                        <a:pt x="217" y="150"/>
                      </a:lnTo>
                      <a:lnTo>
                        <a:pt x="228" y="150"/>
                      </a:lnTo>
                      <a:lnTo>
                        <a:pt x="238" y="150"/>
                      </a:lnTo>
                      <a:lnTo>
                        <a:pt x="249" y="150"/>
                      </a:lnTo>
                      <a:lnTo>
                        <a:pt x="258" y="149"/>
                      </a:lnTo>
                      <a:lnTo>
                        <a:pt x="270" y="149"/>
                      </a:lnTo>
                      <a:lnTo>
                        <a:pt x="279" y="147"/>
                      </a:lnTo>
                      <a:lnTo>
                        <a:pt x="291" y="147"/>
                      </a:lnTo>
                      <a:lnTo>
                        <a:pt x="298" y="147"/>
                      </a:lnTo>
                      <a:lnTo>
                        <a:pt x="312" y="147"/>
                      </a:lnTo>
                      <a:lnTo>
                        <a:pt x="321" y="145"/>
                      </a:lnTo>
                      <a:lnTo>
                        <a:pt x="333" y="145"/>
                      </a:lnTo>
                      <a:lnTo>
                        <a:pt x="321" y="122"/>
                      </a:lnTo>
                      <a:lnTo>
                        <a:pt x="160" y="120"/>
                      </a:lnTo>
                      <a:lnTo>
                        <a:pt x="0" y="116"/>
                      </a:lnTo>
                      <a:lnTo>
                        <a:pt x="0" y="109"/>
                      </a:lnTo>
                      <a:lnTo>
                        <a:pt x="0" y="101"/>
                      </a:lnTo>
                      <a:lnTo>
                        <a:pt x="7" y="101"/>
                      </a:lnTo>
                      <a:lnTo>
                        <a:pt x="19" y="101"/>
                      </a:lnTo>
                      <a:lnTo>
                        <a:pt x="30" y="101"/>
                      </a:lnTo>
                      <a:lnTo>
                        <a:pt x="40" y="101"/>
                      </a:lnTo>
                      <a:lnTo>
                        <a:pt x="49" y="101"/>
                      </a:lnTo>
                      <a:lnTo>
                        <a:pt x="59" y="101"/>
                      </a:lnTo>
                      <a:lnTo>
                        <a:pt x="70" y="101"/>
                      </a:lnTo>
                      <a:lnTo>
                        <a:pt x="80" y="101"/>
                      </a:lnTo>
                      <a:lnTo>
                        <a:pt x="89" y="101"/>
                      </a:lnTo>
                      <a:lnTo>
                        <a:pt x="101" y="101"/>
                      </a:lnTo>
                      <a:lnTo>
                        <a:pt x="110" y="101"/>
                      </a:lnTo>
                      <a:lnTo>
                        <a:pt x="122" y="101"/>
                      </a:lnTo>
                      <a:lnTo>
                        <a:pt x="131" y="101"/>
                      </a:lnTo>
                      <a:lnTo>
                        <a:pt x="141" y="101"/>
                      </a:lnTo>
                      <a:lnTo>
                        <a:pt x="152" y="101"/>
                      </a:lnTo>
                      <a:lnTo>
                        <a:pt x="163" y="101"/>
                      </a:lnTo>
                      <a:lnTo>
                        <a:pt x="323" y="99"/>
                      </a:lnTo>
                      <a:lnTo>
                        <a:pt x="323" y="2"/>
                      </a:lnTo>
                      <a:lnTo>
                        <a:pt x="346" y="2"/>
                      </a:lnTo>
                      <a:lnTo>
                        <a:pt x="346" y="101"/>
                      </a:lnTo>
                      <a:lnTo>
                        <a:pt x="371" y="116"/>
                      </a:lnTo>
                      <a:lnTo>
                        <a:pt x="371" y="101"/>
                      </a:lnTo>
                      <a:lnTo>
                        <a:pt x="371" y="88"/>
                      </a:lnTo>
                      <a:lnTo>
                        <a:pt x="371" y="74"/>
                      </a:lnTo>
                      <a:lnTo>
                        <a:pt x="371" y="61"/>
                      </a:lnTo>
                      <a:lnTo>
                        <a:pt x="371" y="46"/>
                      </a:lnTo>
                      <a:lnTo>
                        <a:pt x="373" y="33"/>
                      </a:lnTo>
                      <a:lnTo>
                        <a:pt x="373" y="19"/>
                      </a:lnTo>
                      <a:lnTo>
                        <a:pt x="374" y="6"/>
                      </a:lnTo>
                      <a:lnTo>
                        <a:pt x="384" y="2"/>
                      </a:lnTo>
                      <a:lnTo>
                        <a:pt x="397" y="0"/>
                      </a:lnTo>
                      <a:lnTo>
                        <a:pt x="395" y="14"/>
                      </a:lnTo>
                      <a:lnTo>
                        <a:pt x="395" y="29"/>
                      </a:lnTo>
                      <a:lnTo>
                        <a:pt x="393" y="44"/>
                      </a:lnTo>
                      <a:lnTo>
                        <a:pt x="393" y="59"/>
                      </a:lnTo>
                      <a:lnTo>
                        <a:pt x="393" y="74"/>
                      </a:lnTo>
                      <a:lnTo>
                        <a:pt x="393" y="90"/>
                      </a:lnTo>
                      <a:lnTo>
                        <a:pt x="393" y="105"/>
                      </a:lnTo>
                      <a:lnTo>
                        <a:pt x="393" y="122"/>
                      </a:lnTo>
                      <a:lnTo>
                        <a:pt x="392" y="135"/>
                      </a:lnTo>
                      <a:lnTo>
                        <a:pt x="392" y="152"/>
                      </a:lnTo>
                      <a:lnTo>
                        <a:pt x="392" y="166"/>
                      </a:lnTo>
                      <a:lnTo>
                        <a:pt x="392" y="183"/>
                      </a:lnTo>
                      <a:lnTo>
                        <a:pt x="392" y="198"/>
                      </a:lnTo>
                      <a:lnTo>
                        <a:pt x="392" y="211"/>
                      </a:lnTo>
                      <a:lnTo>
                        <a:pt x="392" y="226"/>
                      </a:lnTo>
                      <a:lnTo>
                        <a:pt x="392" y="244"/>
                      </a:lnTo>
                      <a:lnTo>
                        <a:pt x="392" y="257"/>
                      </a:lnTo>
                      <a:lnTo>
                        <a:pt x="392" y="274"/>
                      </a:lnTo>
                      <a:lnTo>
                        <a:pt x="392" y="287"/>
                      </a:lnTo>
                      <a:lnTo>
                        <a:pt x="392" y="304"/>
                      </a:lnTo>
                      <a:lnTo>
                        <a:pt x="392" y="320"/>
                      </a:lnTo>
                      <a:lnTo>
                        <a:pt x="392" y="335"/>
                      </a:lnTo>
                      <a:lnTo>
                        <a:pt x="392" y="350"/>
                      </a:lnTo>
                      <a:lnTo>
                        <a:pt x="392" y="365"/>
                      </a:lnTo>
                      <a:lnTo>
                        <a:pt x="392" y="380"/>
                      </a:lnTo>
                      <a:lnTo>
                        <a:pt x="392" y="396"/>
                      </a:lnTo>
                      <a:lnTo>
                        <a:pt x="392" y="411"/>
                      </a:lnTo>
                      <a:lnTo>
                        <a:pt x="392" y="428"/>
                      </a:lnTo>
                      <a:lnTo>
                        <a:pt x="392" y="443"/>
                      </a:lnTo>
                      <a:lnTo>
                        <a:pt x="393" y="458"/>
                      </a:lnTo>
                      <a:lnTo>
                        <a:pt x="393" y="474"/>
                      </a:lnTo>
                      <a:lnTo>
                        <a:pt x="393" y="489"/>
                      </a:lnTo>
                      <a:lnTo>
                        <a:pt x="399" y="650"/>
                      </a:lnTo>
                      <a:lnTo>
                        <a:pt x="378" y="650"/>
                      </a:lnTo>
                      <a:lnTo>
                        <a:pt x="378" y="633"/>
                      </a:lnTo>
                      <a:lnTo>
                        <a:pt x="378" y="618"/>
                      </a:lnTo>
                      <a:lnTo>
                        <a:pt x="378" y="603"/>
                      </a:lnTo>
                      <a:lnTo>
                        <a:pt x="378" y="588"/>
                      </a:lnTo>
                      <a:lnTo>
                        <a:pt x="378" y="572"/>
                      </a:lnTo>
                      <a:lnTo>
                        <a:pt x="378" y="557"/>
                      </a:lnTo>
                      <a:lnTo>
                        <a:pt x="378" y="542"/>
                      </a:lnTo>
                      <a:lnTo>
                        <a:pt x="378" y="529"/>
                      </a:lnTo>
                      <a:lnTo>
                        <a:pt x="378" y="512"/>
                      </a:lnTo>
                      <a:lnTo>
                        <a:pt x="378" y="496"/>
                      </a:lnTo>
                      <a:lnTo>
                        <a:pt x="378" y="481"/>
                      </a:lnTo>
                      <a:lnTo>
                        <a:pt x="378" y="468"/>
                      </a:lnTo>
                      <a:lnTo>
                        <a:pt x="378" y="453"/>
                      </a:lnTo>
                      <a:lnTo>
                        <a:pt x="378" y="437"/>
                      </a:lnTo>
                      <a:lnTo>
                        <a:pt x="378" y="422"/>
                      </a:lnTo>
                      <a:lnTo>
                        <a:pt x="378" y="409"/>
                      </a:lnTo>
                      <a:lnTo>
                        <a:pt x="378" y="392"/>
                      </a:lnTo>
                      <a:lnTo>
                        <a:pt x="378" y="377"/>
                      </a:lnTo>
                      <a:lnTo>
                        <a:pt x="378" y="361"/>
                      </a:lnTo>
                      <a:lnTo>
                        <a:pt x="378" y="348"/>
                      </a:lnTo>
                      <a:lnTo>
                        <a:pt x="376" y="331"/>
                      </a:lnTo>
                      <a:lnTo>
                        <a:pt x="376" y="316"/>
                      </a:lnTo>
                      <a:lnTo>
                        <a:pt x="376" y="301"/>
                      </a:lnTo>
                      <a:lnTo>
                        <a:pt x="376" y="287"/>
                      </a:lnTo>
                      <a:lnTo>
                        <a:pt x="376" y="272"/>
                      </a:lnTo>
                      <a:lnTo>
                        <a:pt x="376" y="257"/>
                      </a:lnTo>
                      <a:lnTo>
                        <a:pt x="376" y="242"/>
                      </a:lnTo>
                      <a:lnTo>
                        <a:pt x="376" y="228"/>
                      </a:lnTo>
                      <a:lnTo>
                        <a:pt x="376" y="213"/>
                      </a:lnTo>
                      <a:lnTo>
                        <a:pt x="376" y="198"/>
                      </a:lnTo>
                      <a:lnTo>
                        <a:pt x="376" y="183"/>
                      </a:lnTo>
                      <a:lnTo>
                        <a:pt x="376" y="169"/>
                      </a:lnTo>
                      <a:lnTo>
                        <a:pt x="350" y="169"/>
                      </a:lnTo>
                      <a:lnTo>
                        <a:pt x="350" y="183"/>
                      </a:lnTo>
                      <a:lnTo>
                        <a:pt x="350" y="198"/>
                      </a:lnTo>
                      <a:lnTo>
                        <a:pt x="350" y="213"/>
                      </a:lnTo>
                      <a:lnTo>
                        <a:pt x="350" y="228"/>
                      </a:lnTo>
                      <a:lnTo>
                        <a:pt x="350" y="242"/>
                      </a:lnTo>
                      <a:lnTo>
                        <a:pt x="352" y="257"/>
                      </a:lnTo>
                      <a:lnTo>
                        <a:pt x="352" y="272"/>
                      </a:lnTo>
                      <a:lnTo>
                        <a:pt x="354" y="287"/>
                      </a:lnTo>
                      <a:lnTo>
                        <a:pt x="354" y="301"/>
                      </a:lnTo>
                      <a:lnTo>
                        <a:pt x="354" y="316"/>
                      </a:lnTo>
                      <a:lnTo>
                        <a:pt x="354" y="331"/>
                      </a:lnTo>
                      <a:lnTo>
                        <a:pt x="354" y="348"/>
                      </a:lnTo>
                      <a:lnTo>
                        <a:pt x="354" y="361"/>
                      </a:lnTo>
                      <a:lnTo>
                        <a:pt x="354" y="377"/>
                      </a:lnTo>
                      <a:lnTo>
                        <a:pt x="354" y="392"/>
                      </a:lnTo>
                      <a:lnTo>
                        <a:pt x="355" y="409"/>
                      </a:lnTo>
                      <a:lnTo>
                        <a:pt x="355" y="422"/>
                      </a:lnTo>
                      <a:lnTo>
                        <a:pt x="355" y="437"/>
                      </a:lnTo>
                      <a:lnTo>
                        <a:pt x="355" y="453"/>
                      </a:lnTo>
                      <a:lnTo>
                        <a:pt x="355" y="468"/>
                      </a:lnTo>
                      <a:lnTo>
                        <a:pt x="355" y="481"/>
                      </a:lnTo>
                      <a:lnTo>
                        <a:pt x="355" y="496"/>
                      </a:lnTo>
                      <a:lnTo>
                        <a:pt x="355" y="512"/>
                      </a:lnTo>
                      <a:lnTo>
                        <a:pt x="355" y="527"/>
                      </a:lnTo>
                      <a:lnTo>
                        <a:pt x="355" y="540"/>
                      </a:lnTo>
                      <a:lnTo>
                        <a:pt x="355" y="555"/>
                      </a:lnTo>
                      <a:lnTo>
                        <a:pt x="355" y="570"/>
                      </a:lnTo>
                      <a:lnTo>
                        <a:pt x="355" y="588"/>
                      </a:lnTo>
                      <a:lnTo>
                        <a:pt x="355" y="601"/>
                      </a:lnTo>
                      <a:lnTo>
                        <a:pt x="357" y="616"/>
                      </a:lnTo>
                      <a:lnTo>
                        <a:pt x="357" y="631"/>
                      </a:lnTo>
                      <a:lnTo>
                        <a:pt x="359" y="648"/>
                      </a:lnTo>
                      <a:lnTo>
                        <a:pt x="335" y="6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5" name="Freeform 199"/>
                <p:cNvSpPr>
                  <a:spLocks/>
                </p:cNvSpPr>
                <p:nvPr/>
              </p:nvSpPr>
              <p:spPr bwMode="auto">
                <a:xfrm>
                  <a:off x="3805" y="2937"/>
                  <a:ext cx="43" cy="45"/>
                </a:xfrm>
                <a:custGeom>
                  <a:avLst/>
                  <a:gdLst>
                    <a:gd name="T0" fmla="*/ 1 w 86"/>
                    <a:gd name="T1" fmla="*/ 1 h 89"/>
                    <a:gd name="T2" fmla="*/ 1 w 86"/>
                    <a:gd name="T3" fmla="*/ 1 h 89"/>
                    <a:gd name="T4" fmla="*/ 1 w 86"/>
                    <a:gd name="T5" fmla="*/ 1 h 89"/>
                    <a:gd name="T6" fmla="*/ 1 w 86"/>
                    <a:gd name="T7" fmla="*/ 1 h 89"/>
                    <a:gd name="T8" fmla="*/ 0 w 86"/>
                    <a:gd name="T9" fmla="*/ 1 h 89"/>
                    <a:gd name="T10" fmla="*/ 1 w 86"/>
                    <a:gd name="T11" fmla="*/ 1 h 89"/>
                    <a:gd name="T12" fmla="*/ 1 w 86"/>
                    <a:gd name="T13" fmla="*/ 1 h 89"/>
                    <a:gd name="T14" fmla="*/ 1 w 86"/>
                    <a:gd name="T15" fmla="*/ 1 h 89"/>
                    <a:gd name="T16" fmla="*/ 1 w 86"/>
                    <a:gd name="T17" fmla="*/ 1 h 89"/>
                    <a:gd name="T18" fmla="*/ 1 w 86"/>
                    <a:gd name="T19" fmla="*/ 1 h 89"/>
                    <a:gd name="T20" fmla="*/ 1 w 86"/>
                    <a:gd name="T21" fmla="*/ 1 h 89"/>
                    <a:gd name="T22" fmla="*/ 1 w 86"/>
                    <a:gd name="T23" fmla="*/ 1 h 89"/>
                    <a:gd name="T24" fmla="*/ 1 w 86"/>
                    <a:gd name="T25" fmla="*/ 1 h 89"/>
                    <a:gd name="T26" fmla="*/ 1 w 86"/>
                    <a:gd name="T27" fmla="*/ 0 h 89"/>
                    <a:gd name="T28" fmla="*/ 1 w 86"/>
                    <a:gd name="T29" fmla="*/ 0 h 89"/>
                    <a:gd name="T30" fmla="*/ 1 w 86"/>
                    <a:gd name="T31" fmla="*/ 1 h 89"/>
                    <a:gd name="T32" fmla="*/ 1 w 86"/>
                    <a:gd name="T33" fmla="*/ 1 h 89"/>
                    <a:gd name="T34" fmla="*/ 1 w 86"/>
                    <a:gd name="T35" fmla="*/ 1 h 89"/>
                    <a:gd name="T36" fmla="*/ 1 w 86"/>
                    <a:gd name="T37" fmla="*/ 1 h 89"/>
                    <a:gd name="T38" fmla="*/ 1 w 86"/>
                    <a:gd name="T39" fmla="*/ 1 h 89"/>
                    <a:gd name="T40" fmla="*/ 1 w 86"/>
                    <a:gd name="T41" fmla="*/ 1 h 89"/>
                    <a:gd name="T42" fmla="*/ 1 w 86"/>
                    <a:gd name="T43" fmla="*/ 1 h 89"/>
                    <a:gd name="T44" fmla="*/ 1 w 86"/>
                    <a:gd name="T45" fmla="*/ 1 h 89"/>
                    <a:gd name="T46" fmla="*/ 1 w 86"/>
                    <a:gd name="T47" fmla="*/ 1 h 89"/>
                    <a:gd name="T48" fmla="*/ 1 w 86"/>
                    <a:gd name="T49" fmla="*/ 1 h 89"/>
                    <a:gd name="T50" fmla="*/ 1 w 86"/>
                    <a:gd name="T51" fmla="*/ 1 h 89"/>
                    <a:gd name="T52" fmla="*/ 1 w 86"/>
                    <a:gd name="T53" fmla="*/ 1 h 89"/>
                    <a:gd name="T54" fmla="*/ 1 w 86"/>
                    <a:gd name="T55" fmla="*/ 1 h 89"/>
                    <a:gd name="T56" fmla="*/ 1 w 86"/>
                    <a:gd name="T57" fmla="*/ 1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89"/>
                    <a:gd name="T89" fmla="*/ 86 w 86"/>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89">
                      <a:moveTo>
                        <a:pt x="56" y="89"/>
                      </a:moveTo>
                      <a:lnTo>
                        <a:pt x="42" y="81"/>
                      </a:lnTo>
                      <a:lnTo>
                        <a:pt x="27" y="76"/>
                      </a:lnTo>
                      <a:lnTo>
                        <a:pt x="12" y="70"/>
                      </a:lnTo>
                      <a:lnTo>
                        <a:pt x="0" y="68"/>
                      </a:lnTo>
                      <a:lnTo>
                        <a:pt x="8" y="53"/>
                      </a:lnTo>
                      <a:lnTo>
                        <a:pt x="54" y="68"/>
                      </a:lnTo>
                      <a:lnTo>
                        <a:pt x="75" y="30"/>
                      </a:lnTo>
                      <a:lnTo>
                        <a:pt x="63" y="23"/>
                      </a:lnTo>
                      <a:lnTo>
                        <a:pt x="50" y="17"/>
                      </a:lnTo>
                      <a:lnTo>
                        <a:pt x="35" y="13"/>
                      </a:lnTo>
                      <a:lnTo>
                        <a:pt x="21" y="11"/>
                      </a:lnTo>
                      <a:lnTo>
                        <a:pt x="23" y="5"/>
                      </a:lnTo>
                      <a:lnTo>
                        <a:pt x="25" y="0"/>
                      </a:lnTo>
                      <a:lnTo>
                        <a:pt x="29" y="0"/>
                      </a:lnTo>
                      <a:lnTo>
                        <a:pt x="37" y="2"/>
                      </a:lnTo>
                      <a:lnTo>
                        <a:pt x="46" y="2"/>
                      </a:lnTo>
                      <a:lnTo>
                        <a:pt x="56" y="5"/>
                      </a:lnTo>
                      <a:lnTo>
                        <a:pt x="71" y="9"/>
                      </a:lnTo>
                      <a:lnTo>
                        <a:pt x="86" y="19"/>
                      </a:lnTo>
                      <a:lnTo>
                        <a:pt x="84" y="24"/>
                      </a:lnTo>
                      <a:lnTo>
                        <a:pt x="82" y="32"/>
                      </a:lnTo>
                      <a:lnTo>
                        <a:pt x="78" y="43"/>
                      </a:lnTo>
                      <a:lnTo>
                        <a:pt x="76" y="57"/>
                      </a:lnTo>
                      <a:lnTo>
                        <a:pt x="71" y="68"/>
                      </a:lnTo>
                      <a:lnTo>
                        <a:pt x="65" y="78"/>
                      </a:lnTo>
                      <a:lnTo>
                        <a:pt x="61" y="85"/>
                      </a:lnTo>
                      <a:lnTo>
                        <a:pt x="56"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6" name="Freeform 200"/>
                <p:cNvSpPr>
                  <a:spLocks/>
                </p:cNvSpPr>
                <p:nvPr/>
              </p:nvSpPr>
              <p:spPr bwMode="auto">
                <a:xfrm>
                  <a:off x="3051" y="2902"/>
                  <a:ext cx="230" cy="87"/>
                </a:xfrm>
                <a:custGeom>
                  <a:avLst/>
                  <a:gdLst>
                    <a:gd name="T0" fmla="*/ 0 w 461"/>
                    <a:gd name="T1" fmla="*/ 0 h 175"/>
                    <a:gd name="T2" fmla="*/ 0 w 461"/>
                    <a:gd name="T3" fmla="*/ 0 h 175"/>
                    <a:gd name="T4" fmla="*/ 0 w 461"/>
                    <a:gd name="T5" fmla="*/ 0 h 175"/>
                    <a:gd name="T6" fmla="*/ 0 w 461"/>
                    <a:gd name="T7" fmla="*/ 0 h 175"/>
                    <a:gd name="T8" fmla="*/ 0 w 461"/>
                    <a:gd name="T9" fmla="*/ 0 h 175"/>
                    <a:gd name="T10" fmla="*/ 0 w 461"/>
                    <a:gd name="T11" fmla="*/ 0 h 175"/>
                    <a:gd name="T12" fmla="*/ 0 w 461"/>
                    <a:gd name="T13" fmla="*/ 0 h 175"/>
                    <a:gd name="T14" fmla="*/ 0 w 461"/>
                    <a:gd name="T15" fmla="*/ 0 h 175"/>
                    <a:gd name="T16" fmla="*/ 0 w 461"/>
                    <a:gd name="T17" fmla="*/ 0 h 175"/>
                    <a:gd name="T18" fmla="*/ 0 w 461"/>
                    <a:gd name="T19" fmla="*/ 0 h 175"/>
                    <a:gd name="T20" fmla="*/ 0 w 461"/>
                    <a:gd name="T21" fmla="*/ 0 h 175"/>
                    <a:gd name="T22" fmla="*/ 0 w 461"/>
                    <a:gd name="T23" fmla="*/ 0 h 175"/>
                    <a:gd name="T24" fmla="*/ 0 w 461"/>
                    <a:gd name="T25" fmla="*/ 0 h 175"/>
                    <a:gd name="T26" fmla="*/ 0 w 461"/>
                    <a:gd name="T27" fmla="*/ 0 h 175"/>
                    <a:gd name="T28" fmla="*/ 0 w 461"/>
                    <a:gd name="T29" fmla="*/ 0 h 175"/>
                    <a:gd name="T30" fmla="*/ 0 w 461"/>
                    <a:gd name="T31" fmla="*/ 0 h 175"/>
                    <a:gd name="T32" fmla="*/ 0 w 461"/>
                    <a:gd name="T33" fmla="*/ 0 h 175"/>
                    <a:gd name="T34" fmla="*/ 0 w 461"/>
                    <a:gd name="T35" fmla="*/ 0 h 175"/>
                    <a:gd name="T36" fmla="*/ 0 w 461"/>
                    <a:gd name="T37" fmla="*/ 0 h 175"/>
                    <a:gd name="T38" fmla="*/ 0 w 461"/>
                    <a:gd name="T39" fmla="*/ 0 h 175"/>
                    <a:gd name="T40" fmla="*/ 0 w 461"/>
                    <a:gd name="T41" fmla="*/ 0 h 175"/>
                    <a:gd name="T42" fmla="*/ 0 w 461"/>
                    <a:gd name="T43" fmla="*/ 0 h 175"/>
                    <a:gd name="T44" fmla="*/ 0 w 461"/>
                    <a:gd name="T45" fmla="*/ 0 h 175"/>
                    <a:gd name="T46" fmla="*/ 0 w 461"/>
                    <a:gd name="T47" fmla="*/ 0 h 175"/>
                    <a:gd name="T48" fmla="*/ 0 w 461"/>
                    <a:gd name="T49" fmla="*/ 0 h 175"/>
                    <a:gd name="T50" fmla="*/ 0 w 461"/>
                    <a:gd name="T51" fmla="*/ 0 h 175"/>
                    <a:gd name="T52" fmla="*/ 0 w 461"/>
                    <a:gd name="T53" fmla="*/ 0 h 175"/>
                    <a:gd name="T54" fmla="*/ 0 w 461"/>
                    <a:gd name="T55" fmla="*/ 0 h 175"/>
                    <a:gd name="T56" fmla="*/ 0 w 461"/>
                    <a:gd name="T57" fmla="*/ 0 h 175"/>
                    <a:gd name="T58" fmla="*/ 0 w 461"/>
                    <a:gd name="T59" fmla="*/ 0 h 175"/>
                    <a:gd name="T60" fmla="*/ 0 w 461"/>
                    <a:gd name="T61" fmla="*/ 0 h 175"/>
                    <a:gd name="T62" fmla="*/ 0 w 461"/>
                    <a:gd name="T63" fmla="*/ 0 h 175"/>
                    <a:gd name="T64" fmla="*/ 0 w 461"/>
                    <a:gd name="T65" fmla="*/ 0 h 175"/>
                    <a:gd name="T66" fmla="*/ 0 w 461"/>
                    <a:gd name="T67" fmla="*/ 0 h 175"/>
                    <a:gd name="T68" fmla="*/ 0 w 461"/>
                    <a:gd name="T69" fmla="*/ 0 h 175"/>
                    <a:gd name="T70" fmla="*/ 0 w 461"/>
                    <a:gd name="T71" fmla="*/ 0 h 175"/>
                    <a:gd name="T72" fmla="*/ 0 w 461"/>
                    <a:gd name="T73" fmla="*/ 0 h 175"/>
                    <a:gd name="T74" fmla="*/ 0 w 461"/>
                    <a:gd name="T75" fmla="*/ 0 h 175"/>
                    <a:gd name="T76" fmla="*/ 0 w 461"/>
                    <a:gd name="T77" fmla="*/ 0 h 175"/>
                    <a:gd name="T78" fmla="*/ 0 w 461"/>
                    <a:gd name="T79" fmla="*/ 0 h 175"/>
                    <a:gd name="T80" fmla="*/ 0 w 461"/>
                    <a:gd name="T81" fmla="*/ 0 h 175"/>
                    <a:gd name="T82" fmla="*/ 0 w 461"/>
                    <a:gd name="T83" fmla="*/ 0 h 175"/>
                    <a:gd name="T84" fmla="*/ 0 w 461"/>
                    <a:gd name="T85" fmla="*/ 0 h 175"/>
                    <a:gd name="T86" fmla="*/ 0 w 461"/>
                    <a:gd name="T87" fmla="*/ 0 h 175"/>
                    <a:gd name="T88" fmla="*/ 0 w 461"/>
                    <a:gd name="T89" fmla="*/ 0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1"/>
                    <a:gd name="T136" fmla="*/ 0 h 175"/>
                    <a:gd name="T137" fmla="*/ 461 w 461"/>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1" h="175">
                      <a:moveTo>
                        <a:pt x="19" y="175"/>
                      </a:moveTo>
                      <a:lnTo>
                        <a:pt x="0" y="135"/>
                      </a:lnTo>
                      <a:lnTo>
                        <a:pt x="8" y="124"/>
                      </a:lnTo>
                      <a:lnTo>
                        <a:pt x="19" y="116"/>
                      </a:lnTo>
                      <a:lnTo>
                        <a:pt x="29" y="109"/>
                      </a:lnTo>
                      <a:lnTo>
                        <a:pt x="42" y="103"/>
                      </a:lnTo>
                      <a:lnTo>
                        <a:pt x="54" y="97"/>
                      </a:lnTo>
                      <a:lnTo>
                        <a:pt x="67" y="94"/>
                      </a:lnTo>
                      <a:lnTo>
                        <a:pt x="80" y="88"/>
                      </a:lnTo>
                      <a:lnTo>
                        <a:pt x="95" y="88"/>
                      </a:lnTo>
                      <a:lnTo>
                        <a:pt x="109" y="82"/>
                      </a:lnTo>
                      <a:lnTo>
                        <a:pt x="124" y="80"/>
                      </a:lnTo>
                      <a:lnTo>
                        <a:pt x="137" y="80"/>
                      </a:lnTo>
                      <a:lnTo>
                        <a:pt x="151" y="80"/>
                      </a:lnTo>
                      <a:lnTo>
                        <a:pt x="164" y="78"/>
                      </a:lnTo>
                      <a:lnTo>
                        <a:pt x="177" y="78"/>
                      </a:lnTo>
                      <a:lnTo>
                        <a:pt x="190" y="78"/>
                      </a:lnTo>
                      <a:lnTo>
                        <a:pt x="204" y="80"/>
                      </a:lnTo>
                      <a:lnTo>
                        <a:pt x="213" y="76"/>
                      </a:lnTo>
                      <a:lnTo>
                        <a:pt x="225" y="71"/>
                      </a:lnTo>
                      <a:lnTo>
                        <a:pt x="234" y="59"/>
                      </a:lnTo>
                      <a:lnTo>
                        <a:pt x="248" y="52"/>
                      </a:lnTo>
                      <a:lnTo>
                        <a:pt x="257" y="44"/>
                      </a:lnTo>
                      <a:lnTo>
                        <a:pt x="270" y="37"/>
                      </a:lnTo>
                      <a:lnTo>
                        <a:pt x="280" y="31"/>
                      </a:lnTo>
                      <a:lnTo>
                        <a:pt x="291" y="27"/>
                      </a:lnTo>
                      <a:lnTo>
                        <a:pt x="303" y="21"/>
                      </a:lnTo>
                      <a:lnTo>
                        <a:pt x="314" y="16"/>
                      </a:lnTo>
                      <a:lnTo>
                        <a:pt x="326" y="14"/>
                      </a:lnTo>
                      <a:lnTo>
                        <a:pt x="339" y="10"/>
                      </a:lnTo>
                      <a:lnTo>
                        <a:pt x="350" y="6"/>
                      </a:lnTo>
                      <a:lnTo>
                        <a:pt x="362" y="4"/>
                      </a:lnTo>
                      <a:lnTo>
                        <a:pt x="371" y="0"/>
                      </a:lnTo>
                      <a:lnTo>
                        <a:pt x="386" y="0"/>
                      </a:lnTo>
                      <a:lnTo>
                        <a:pt x="396" y="0"/>
                      </a:lnTo>
                      <a:lnTo>
                        <a:pt x="407" y="0"/>
                      </a:lnTo>
                      <a:lnTo>
                        <a:pt x="421" y="0"/>
                      </a:lnTo>
                      <a:lnTo>
                        <a:pt x="434" y="2"/>
                      </a:lnTo>
                      <a:lnTo>
                        <a:pt x="445" y="63"/>
                      </a:lnTo>
                      <a:lnTo>
                        <a:pt x="461" y="113"/>
                      </a:lnTo>
                      <a:lnTo>
                        <a:pt x="455" y="114"/>
                      </a:lnTo>
                      <a:lnTo>
                        <a:pt x="447" y="116"/>
                      </a:lnTo>
                      <a:lnTo>
                        <a:pt x="424" y="44"/>
                      </a:lnTo>
                      <a:lnTo>
                        <a:pt x="417" y="18"/>
                      </a:lnTo>
                      <a:lnTo>
                        <a:pt x="403" y="16"/>
                      </a:lnTo>
                      <a:lnTo>
                        <a:pt x="390" y="18"/>
                      </a:lnTo>
                      <a:lnTo>
                        <a:pt x="377" y="19"/>
                      </a:lnTo>
                      <a:lnTo>
                        <a:pt x="364" y="23"/>
                      </a:lnTo>
                      <a:lnTo>
                        <a:pt x="356" y="23"/>
                      </a:lnTo>
                      <a:lnTo>
                        <a:pt x="346" y="27"/>
                      </a:lnTo>
                      <a:lnTo>
                        <a:pt x="337" y="29"/>
                      </a:lnTo>
                      <a:lnTo>
                        <a:pt x="327" y="33"/>
                      </a:lnTo>
                      <a:lnTo>
                        <a:pt x="320" y="35"/>
                      </a:lnTo>
                      <a:lnTo>
                        <a:pt x="310" y="37"/>
                      </a:lnTo>
                      <a:lnTo>
                        <a:pt x="301" y="42"/>
                      </a:lnTo>
                      <a:lnTo>
                        <a:pt x="293" y="46"/>
                      </a:lnTo>
                      <a:lnTo>
                        <a:pt x="276" y="54"/>
                      </a:lnTo>
                      <a:lnTo>
                        <a:pt x="263" y="65"/>
                      </a:lnTo>
                      <a:lnTo>
                        <a:pt x="248" y="73"/>
                      </a:lnTo>
                      <a:lnTo>
                        <a:pt x="238" y="88"/>
                      </a:lnTo>
                      <a:lnTo>
                        <a:pt x="230" y="92"/>
                      </a:lnTo>
                      <a:lnTo>
                        <a:pt x="229" y="101"/>
                      </a:lnTo>
                      <a:lnTo>
                        <a:pt x="227" y="109"/>
                      </a:lnTo>
                      <a:lnTo>
                        <a:pt x="230" y="120"/>
                      </a:lnTo>
                      <a:lnTo>
                        <a:pt x="232" y="132"/>
                      </a:lnTo>
                      <a:lnTo>
                        <a:pt x="236" y="141"/>
                      </a:lnTo>
                      <a:lnTo>
                        <a:pt x="240" y="151"/>
                      </a:lnTo>
                      <a:lnTo>
                        <a:pt x="242" y="160"/>
                      </a:lnTo>
                      <a:lnTo>
                        <a:pt x="232" y="160"/>
                      </a:lnTo>
                      <a:lnTo>
                        <a:pt x="223" y="162"/>
                      </a:lnTo>
                      <a:lnTo>
                        <a:pt x="200" y="101"/>
                      </a:lnTo>
                      <a:lnTo>
                        <a:pt x="189" y="97"/>
                      </a:lnTo>
                      <a:lnTo>
                        <a:pt x="177" y="95"/>
                      </a:lnTo>
                      <a:lnTo>
                        <a:pt x="168" y="95"/>
                      </a:lnTo>
                      <a:lnTo>
                        <a:pt x="156" y="95"/>
                      </a:lnTo>
                      <a:lnTo>
                        <a:pt x="145" y="95"/>
                      </a:lnTo>
                      <a:lnTo>
                        <a:pt x="132" y="95"/>
                      </a:lnTo>
                      <a:lnTo>
                        <a:pt x="120" y="95"/>
                      </a:lnTo>
                      <a:lnTo>
                        <a:pt x="109" y="101"/>
                      </a:lnTo>
                      <a:lnTo>
                        <a:pt x="95" y="101"/>
                      </a:lnTo>
                      <a:lnTo>
                        <a:pt x="86" y="107"/>
                      </a:lnTo>
                      <a:lnTo>
                        <a:pt x="73" y="111"/>
                      </a:lnTo>
                      <a:lnTo>
                        <a:pt x="65" y="116"/>
                      </a:lnTo>
                      <a:lnTo>
                        <a:pt x="54" y="122"/>
                      </a:lnTo>
                      <a:lnTo>
                        <a:pt x="44" y="128"/>
                      </a:lnTo>
                      <a:lnTo>
                        <a:pt x="36" y="133"/>
                      </a:lnTo>
                      <a:lnTo>
                        <a:pt x="29" y="143"/>
                      </a:lnTo>
                      <a:lnTo>
                        <a:pt x="42" y="173"/>
                      </a:lnTo>
                      <a:lnTo>
                        <a:pt x="31" y="175"/>
                      </a:lnTo>
                      <a:lnTo>
                        <a:pt x="19" y="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7" name="Freeform 201"/>
                <p:cNvSpPr>
                  <a:spLocks/>
                </p:cNvSpPr>
                <p:nvPr/>
              </p:nvSpPr>
              <p:spPr bwMode="auto">
                <a:xfrm>
                  <a:off x="3587" y="2890"/>
                  <a:ext cx="232" cy="89"/>
                </a:xfrm>
                <a:custGeom>
                  <a:avLst/>
                  <a:gdLst>
                    <a:gd name="T0" fmla="*/ 1 w 462"/>
                    <a:gd name="T1" fmla="*/ 1 h 176"/>
                    <a:gd name="T2" fmla="*/ 1 w 462"/>
                    <a:gd name="T3" fmla="*/ 1 h 176"/>
                    <a:gd name="T4" fmla="*/ 1 w 462"/>
                    <a:gd name="T5" fmla="*/ 1 h 176"/>
                    <a:gd name="T6" fmla="*/ 1 w 462"/>
                    <a:gd name="T7" fmla="*/ 1 h 176"/>
                    <a:gd name="T8" fmla="*/ 1 w 462"/>
                    <a:gd name="T9" fmla="*/ 1 h 176"/>
                    <a:gd name="T10" fmla="*/ 1 w 462"/>
                    <a:gd name="T11" fmla="*/ 1 h 176"/>
                    <a:gd name="T12" fmla="*/ 1 w 462"/>
                    <a:gd name="T13" fmla="*/ 1 h 176"/>
                    <a:gd name="T14" fmla="*/ 1 w 462"/>
                    <a:gd name="T15" fmla="*/ 1 h 176"/>
                    <a:gd name="T16" fmla="*/ 1 w 462"/>
                    <a:gd name="T17" fmla="*/ 1 h 176"/>
                    <a:gd name="T18" fmla="*/ 1 w 462"/>
                    <a:gd name="T19" fmla="*/ 1 h 176"/>
                    <a:gd name="T20" fmla="*/ 1 w 462"/>
                    <a:gd name="T21" fmla="*/ 1 h 176"/>
                    <a:gd name="T22" fmla="*/ 1 w 462"/>
                    <a:gd name="T23" fmla="*/ 1 h 176"/>
                    <a:gd name="T24" fmla="*/ 1 w 462"/>
                    <a:gd name="T25" fmla="*/ 1 h 176"/>
                    <a:gd name="T26" fmla="*/ 1 w 462"/>
                    <a:gd name="T27" fmla="*/ 1 h 176"/>
                    <a:gd name="T28" fmla="*/ 1 w 462"/>
                    <a:gd name="T29" fmla="*/ 1 h 176"/>
                    <a:gd name="T30" fmla="*/ 1 w 462"/>
                    <a:gd name="T31" fmla="*/ 1 h 176"/>
                    <a:gd name="T32" fmla="*/ 1 w 462"/>
                    <a:gd name="T33" fmla="*/ 1 h 176"/>
                    <a:gd name="T34" fmla="*/ 1 w 462"/>
                    <a:gd name="T35" fmla="*/ 1 h 176"/>
                    <a:gd name="T36" fmla="*/ 1 w 462"/>
                    <a:gd name="T37" fmla="*/ 1 h 176"/>
                    <a:gd name="T38" fmla="*/ 1 w 462"/>
                    <a:gd name="T39" fmla="*/ 1 h 176"/>
                    <a:gd name="T40" fmla="*/ 1 w 462"/>
                    <a:gd name="T41" fmla="*/ 1 h 176"/>
                    <a:gd name="T42" fmla="*/ 1 w 462"/>
                    <a:gd name="T43" fmla="*/ 1 h 176"/>
                    <a:gd name="T44" fmla="*/ 1 w 462"/>
                    <a:gd name="T45" fmla="*/ 1 h 176"/>
                    <a:gd name="T46" fmla="*/ 1 w 462"/>
                    <a:gd name="T47" fmla="*/ 1 h 176"/>
                    <a:gd name="T48" fmla="*/ 1 w 462"/>
                    <a:gd name="T49" fmla="*/ 1 h 176"/>
                    <a:gd name="T50" fmla="*/ 0 w 462"/>
                    <a:gd name="T51" fmla="*/ 1 h 176"/>
                    <a:gd name="T52" fmla="*/ 1 w 462"/>
                    <a:gd name="T53" fmla="*/ 1 h 176"/>
                    <a:gd name="T54" fmla="*/ 1 w 462"/>
                    <a:gd name="T55" fmla="*/ 1 h 176"/>
                    <a:gd name="T56" fmla="*/ 1 w 462"/>
                    <a:gd name="T57" fmla="*/ 1 h 176"/>
                    <a:gd name="T58" fmla="*/ 1 w 462"/>
                    <a:gd name="T59" fmla="*/ 1 h 176"/>
                    <a:gd name="T60" fmla="*/ 1 w 462"/>
                    <a:gd name="T61" fmla="*/ 0 h 176"/>
                    <a:gd name="T62" fmla="*/ 1 w 462"/>
                    <a:gd name="T63" fmla="*/ 1 h 176"/>
                    <a:gd name="T64" fmla="*/ 1 w 462"/>
                    <a:gd name="T65" fmla="*/ 1 h 176"/>
                    <a:gd name="T66" fmla="*/ 1 w 462"/>
                    <a:gd name="T67" fmla="*/ 1 h 176"/>
                    <a:gd name="T68" fmla="*/ 1 w 462"/>
                    <a:gd name="T69" fmla="*/ 1 h 176"/>
                    <a:gd name="T70" fmla="*/ 1 w 462"/>
                    <a:gd name="T71" fmla="*/ 1 h 176"/>
                    <a:gd name="T72" fmla="*/ 1 w 462"/>
                    <a:gd name="T73" fmla="*/ 1 h 176"/>
                    <a:gd name="T74" fmla="*/ 1 w 462"/>
                    <a:gd name="T75" fmla="*/ 1 h 176"/>
                    <a:gd name="T76" fmla="*/ 1 w 462"/>
                    <a:gd name="T77" fmla="*/ 1 h 176"/>
                    <a:gd name="T78" fmla="*/ 1 w 462"/>
                    <a:gd name="T79" fmla="*/ 1 h 176"/>
                    <a:gd name="T80" fmla="*/ 1 w 462"/>
                    <a:gd name="T81" fmla="*/ 1 h 176"/>
                    <a:gd name="T82" fmla="*/ 1 w 462"/>
                    <a:gd name="T83" fmla="*/ 1 h 176"/>
                    <a:gd name="T84" fmla="*/ 1 w 462"/>
                    <a:gd name="T85" fmla="*/ 1 h 176"/>
                    <a:gd name="T86" fmla="*/ 1 w 462"/>
                    <a:gd name="T87" fmla="*/ 1 h 176"/>
                    <a:gd name="T88" fmla="*/ 1 w 462"/>
                    <a:gd name="T89" fmla="*/ 1 h 176"/>
                    <a:gd name="T90" fmla="*/ 1 w 462"/>
                    <a:gd name="T91" fmla="*/ 1 h 1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2"/>
                    <a:gd name="T139" fmla="*/ 0 h 176"/>
                    <a:gd name="T140" fmla="*/ 462 w 462"/>
                    <a:gd name="T141" fmla="*/ 176 h 1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2" h="176">
                      <a:moveTo>
                        <a:pt x="435" y="176"/>
                      </a:moveTo>
                      <a:lnTo>
                        <a:pt x="428" y="174"/>
                      </a:lnTo>
                      <a:lnTo>
                        <a:pt x="420" y="173"/>
                      </a:lnTo>
                      <a:lnTo>
                        <a:pt x="437" y="104"/>
                      </a:lnTo>
                      <a:lnTo>
                        <a:pt x="432" y="100"/>
                      </a:lnTo>
                      <a:lnTo>
                        <a:pt x="424" y="100"/>
                      </a:lnTo>
                      <a:lnTo>
                        <a:pt x="403" y="169"/>
                      </a:lnTo>
                      <a:lnTo>
                        <a:pt x="397" y="167"/>
                      </a:lnTo>
                      <a:lnTo>
                        <a:pt x="390" y="165"/>
                      </a:lnTo>
                      <a:lnTo>
                        <a:pt x="392" y="154"/>
                      </a:lnTo>
                      <a:lnTo>
                        <a:pt x="395" y="142"/>
                      </a:lnTo>
                      <a:lnTo>
                        <a:pt x="397" y="131"/>
                      </a:lnTo>
                      <a:lnTo>
                        <a:pt x="401" y="119"/>
                      </a:lnTo>
                      <a:lnTo>
                        <a:pt x="403" y="108"/>
                      </a:lnTo>
                      <a:lnTo>
                        <a:pt x="407" y="97"/>
                      </a:lnTo>
                      <a:lnTo>
                        <a:pt x="411" y="85"/>
                      </a:lnTo>
                      <a:lnTo>
                        <a:pt x="413" y="74"/>
                      </a:lnTo>
                      <a:lnTo>
                        <a:pt x="411" y="72"/>
                      </a:lnTo>
                      <a:lnTo>
                        <a:pt x="409" y="70"/>
                      </a:lnTo>
                      <a:lnTo>
                        <a:pt x="397" y="66"/>
                      </a:lnTo>
                      <a:lnTo>
                        <a:pt x="390" y="60"/>
                      </a:lnTo>
                      <a:lnTo>
                        <a:pt x="380" y="59"/>
                      </a:lnTo>
                      <a:lnTo>
                        <a:pt x="371" y="55"/>
                      </a:lnTo>
                      <a:lnTo>
                        <a:pt x="361" y="51"/>
                      </a:lnTo>
                      <a:lnTo>
                        <a:pt x="352" y="51"/>
                      </a:lnTo>
                      <a:lnTo>
                        <a:pt x="340" y="51"/>
                      </a:lnTo>
                      <a:lnTo>
                        <a:pt x="331" y="51"/>
                      </a:lnTo>
                      <a:lnTo>
                        <a:pt x="321" y="51"/>
                      </a:lnTo>
                      <a:lnTo>
                        <a:pt x="312" y="51"/>
                      </a:lnTo>
                      <a:lnTo>
                        <a:pt x="302" y="51"/>
                      </a:lnTo>
                      <a:lnTo>
                        <a:pt x="293" y="55"/>
                      </a:lnTo>
                      <a:lnTo>
                        <a:pt x="281" y="57"/>
                      </a:lnTo>
                      <a:lnTo>
                        <a:pt x="272" y="59"/>
                      </a:lnTo>
                      <a:lnTo>
                        <a:pt x="264" y="64"/>
                      </a:lnTo>
                      <a:lnTo>
                        <a:pt x="255" y="68"/>
                      </a:lnTo>
                      <a:lnTo>
                        <a:pt x="249" y="78"/>
                      </a:lnTo>
                      <a:lnTo>
                        <a:pt x="243" y="89"/>
                      </a:lnTo>
                      <a:lnTo>
                        <a:pt x="241" y="100"/>
                      </a:lnTo>
                      <a:lnTo>
                        <a:pt x="240" y="112"/>
                      </a:lnTo>
                      <a:lnTo>
                        <a:pt x="238" y="123"/>
                      </a:lnTo>
                      <a:lnTo>
                        <a:pt x="236" y="135"/>
                      </a:lnTo>
                      <a:lnTo>
                        <a:pt x="234" y="146"/>
                      </a:lnTo>
                      <a:lnTo>
                        <a:pt x="232" y="157"/>
                      </a:lnTo>
                      <a:lnTo>
                        <a:pt x="213" y="157"/>
                      </a:lnTo>
                      <a:lnTo>
                        <a:pt x="232" y="53"/>
                      </a:lnTo>
                      <a:lnTo>
                        <a:pt x="222" y="47"/>
                      </a:lnTo>
                      <a:lnTo>
                        <a:pt x="215" y="43"/>
                      </a:lnTo>
                      <a:lnTo>
                        <a:pt x="207" y="38"/>
                      </a:lnTo>
                      <a:lnTo>
                        <a:pt x="200" y="36"/>
                      </a:lnTo>
                      <a:lnTo>
                        <a:pt x="182" y="28"/>
                      </a:lnTo>
                      <a:lnTo>
                        <a:pt x="167" y="24"/>
                      </a:lnTo>
                      <a:lnTo>
                        <a:pt x="158" y="22"/>
                      </a:lnTo>
                      <a:lnTo>
                        <a:pt x="150" y="21"/>
                      </a:lnTo>
                      <a:lnTo>
                        <a:pt x="141" y="19"/>
                      </a:lnTo>
                      <a:lnTo>
                        <a:pt x="133" y="19"/>
                      </a:lnTo>
                      <a:lnTo>
                        <a:pt x="124" y="17"/>
                      </a:lnTo>
                      <a:lnTo>
                        <a:pt x="114" y="17"/>
                      </a:lnTo>
                      <a:lnTo>
                        <a:pt x="104" y="17"/>
                      </a:lnTo>
                      <a:lnTo>
                        <a:pt x="97" y="17"/>
                      </a:lnTo>
                      <a:lnTo>
                        <a:pt x="84" y="142"/>
                      </a:lnTo>
                      <a:lnTo>
                        <a:pt x="76" y="142"/>
                      </a:lnTo>
                      <a:lnTo>
                        <a:pt x="68" y="142"/>
                      </a:lnTo>
                      <a:lnTo>
                        <a:pt x="76" y="43"/>
                      </a:lnTo>
                      <a:lnTo>
                        <a:pt x="72" y="43"/>
                      </a:lnTo>
                      <a:lnTo>
                        <a:pt x="68" y="49"/>
                      </a:lnTo>
                      <a:lnTo>
                        <a:pt x="65" y="59"/>
                      </a:lnTo>
                      <a:lnTo>
                        <a:pt x="63" y="72"/>
                      </a:lnTo>
                      <a:lnTo>
                        <a:pt x="61" y="89"/>
                      </a:lnTo>
                      <a:lnTo>
                        <a:pt x="57" y="104"/>
                      </a:lnTo>
                      <a:lnTo>
                        <a:pt x="55" y="119"/>
                      </a:lnTo>
                      <a:lnTo>
                        <a:pt x="53" y="131"/>
                      </a:lnTo>
                      <a:lnTo>
                        <a:pt x="53" y="142"/>
                      </a:lnTo>
                      <a:lnTo>
                        <a:pt x="44" y="142"/>
                      </a:lnTo>
                      <a:lnTo>
                        <a:pt x="36" y="142"/>
                      </a:lnTo>
                      <a:lnTo>
                        <a:pt x="36" y="116"/>
                      </a:lnTo>
                      <a:lnTo>
                        <a:pt x="4" y="116"/>
                      </a:lnTo>
                      <a:lnTo>
                        <a:pt x="2" y="102"/>
                      </a:lnTo>
                      <a:lnTo>
                        <a:pt x="0" y="91"/>
                      </a:lnTo>
                      <a:lnTo>
                        <a:pt x="38" y="98"/>
                      </a:lnTo>
                      <a:lnTo>
                        <a:pt x="40" y="87"/>
                      </a:lnTo>
                      <a:lnTo>
                        <a:pt x="40" y="79"/>
                      </a:lnTo>
                      <a:lnTo>
                        <a:pt x="40" y="68"/>
                      </a:lnTo>
                      <a:lnTo>
                        <a:pt x="44" y="59"/>
                      </a:lnTo>
                      <a:lnTo>
                        <a:pt x="44" y="51"/>
                      </a:lnTo>
                      <a:lnTo>
                        <a:pt x="47" y="41"/>
                      </a:lnTo>
                      <a:lnTo>
                        <a:pt x="53" y="34"/>
                      </a:lnTo>
                      <a:lnTo>
                        <a:pt x="61" y="30"/>
                      </a:lnTo>
                      <a:lnTo>
                        <a:pt x="68" y="28"/>
                      </a:lnTo>
                      <a:lnTo>
                        <a:pt x="76" y="26"/>
                      </a:lnTo>
                      <a:lnTo>
                        <a:pt x="84" y="7"/>
                      </a:lnTo>
                      <a:lnTo>
                        <a:pt x="95" y="2"/>
                      </a:lnTo>
                      <a:lnTo>
                        <a:pt x="106" y="0"/>
                      </a:lnTo>
                      <a:lnTo>
                        <a:pt x="120" y="0"/>
                      </a:lnTo>
                      <a:lnTo>
                        <a:pt x="133" y="2"/>
                      </a:lnTo>
                      <a:lnTo>
                        <a:pt x="144" y="3"/>
                      </a:lnTo>
                      <a:lnTo>
                        <a:pt x="158" y="7"/>
                      </a:lnTo>
                      <a:lnTo>
                        <a:pt x="171" y="13"/>
                      </a:lnTo>
                      <a:lnTo>
                        <a:pt x="186" y="17"/>
                      </a:lnTo>
                      <a:lnTo>
                        <a:pt x="198" y="22"/>
                      </a:lnTo>
                      <a:lnTo>
                        <a:pt x="211" y="26"/>
                      </a:lnTo>
                      <a:lnTo>
                        <a:pt x="222" y="28"/>
                      </a:lnTo>
                      <a:lnTo>
                        <a:pt x="238" y="34"/>
                      </a:lnTo>
                      <a:lnTo>
                        <a:pt x="251" y="34"/>
                      </a:lnTo>
                      <a:lnTo>
                        <a:pt x="264" y="36"/>
                      </a:lnTo>
                      <a:lnTo>
                        <a:pt x="278" y="34"/>
                      </a:lnTo>
                      <a:lnTo>
                        <a:pt x="291" y="32"/>
                      </a:lnTo>
                      <a:lnTo>
                        <a:pt x="298" y="28"/>
                      </a:lnTo>
                      <a:lnTo>
                        <a:pt x="308" y="26"/>
                      </a:lnTo>
                      <a:lnTo>
                        <a:pt x="317" y="26"/>
                      </a:lnTo>
                      <a:lnTo>
                        <a:pt x="325" y="26"/>
                      </a:lnTo>
                      <a:lnTo>
                        <a:pt x="333" y="26"/>
                      </a:lnTo>
                      <a:lnTo>
                        <a:pt x="342" y="28"/>
                      </a:lnTo>
                      <a:lnTo>
                        <a:pt x="352" y="28"/>
                      </a:lnTo>
                      <a:lnTo>
                        <a:pt x="361" y="32"/>
                      </a:lnTo>
                      <a:lnTo>
                        <a:pt x="369" y="34"/>
                      </a:lnTo>
                      <a:lnTo>
                        <a:pt x="376" y="36"/>
                      </a:lnTo>
                      <a:lnTo>
                        <a:pt x="386" y="38"/>
                      </a:lnTo>
                      <a:lnTo>
                        <a:pt x="395" y="43"/>
                      </a:lnTo>
                      <a:lnTo>
                        <a:pt x="403" y="43"/>
                      </a:lnTo>
                      <a:lnTo>
                        <a:pt x="413" y="47"/>
                      </a:lnTo>
                      <a:lnTo>
                        <a:pt x="422" y="51"/>
                      </a:lnTo>
                      <a:lnTo>
                        <a:pt x="432" y="55"/>
                      </a:lnTo>
                      <a:lnTo>
                        <a:pt x="432" y="66"/>
                      </a:lnTo>
                      <a:lnTo>
                        <a:pt x="437" y="79"/>
                      </a:lnTo>
                      <a:lnTo>
                        <a:pt x="439" y="83"/>
                      </a:lnTo>
                      <a:lnTo>
                        <a:pt x="447" y="87"/>
                      </a:lnTo>
                      <a:lnTo>
                        <a:pt x="453" y="89"/>
                      </a:lnTo>
                      <a:lnTo>
                        <a:pt x="462" y="93"/>
                      </a:lnTo>
                      <a:lnTo>
                        <a:pt x="458" y="102"/>
                      </a:lnTo>
                      <a:lnTo>
                        <a:pt x="456" y="112"/>
                      </a:lnTo>
                      <a:lnTo>
                        <a:pt x="454" y="123"/>
                      </a:lnTo>
                      <a:lnTo>
                        <a:pt x="451" y="133"/>
                      </a:lnTo>
                      <a:lnTo>
                        <a:pt x="447" y="142"/>
                      </a:lnTo>
                      <a:lnTo>
                        <a:pt x="441" y="154"/>
                      </a:lnTo>
                      <a:lnTo>
                        <a:pt x="437" y="163"/>
                      </a:lnTo>
                      <a:lnTo>
                        <a:pt x="435" y="174"/>
                      </a:lnTo>
                      <a:lnTo>
                        <a:pt x="435"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8" name="Freeform 202"/>
                <p:cNvSpPr>
                  <a:spLocks/>
                </p:cNvSpPr>
                <p:nvPr/>
              </p:nvSpPr>
              <p:spPr bwMode="auto">
                <a:xfrm>
                  <a:off x="3085" y="2967"/>
                  <a:ext cx="41" cy="18"/>
                </a:xfrm>
                <a:custGeom>
                  <a:avLst/>
                  <a:gdLst>
                    <a:gd name="T0" fmla="*/ 1 w 82"/>
                    <a:gd name="T1" fmla="*/ 1 h 36"/>
                    <a:gd name="T2" fmla="*/ 0 w 82"/>
                    <a:gd name="T3" fmla="*/ 1 h 36"/>
                    <a:gd name="T4" fmla="*/ 0 w 82"/>
                    <a:gd name="T5" fmla="*/ 1 h 36"/>
                    <a:gd name="T6" fmla="*/ 1 w 82"/>
                    <a:gd name="T7" fmla="*/ 1 h 36"/>
                    <a:gd name="T8" fmla="*/ 1 w 82"/>
                    <a:gd name="T9" fmla="*/ 1 h 36"/>
                    <a:gd name="T10" fmla="*/ 1 w 82"/>
                    <a:gd name="T11" fmla="*/ 1 h 36"/>
                    <a:gd name="T12" fmla="*/ 1 w 82"/>
                    <a:gd name="T13" fmla="*/ 1 h 36"/>
                    <a:gd name="T14" fmla="*/ 1 w 82"/>
                    <a:gd name="T15" fmla="*/ 1 h 36"/>
                    <a:gd name="T16" fmla="*/ 1 w 82"/>
                    <a:gd name="T17" fmla="*/ 0 h 36"/>
                    <a:gd name="T18" fmla="*/ 1 w 82"/>
                    <a:gd name="T19" fmla="*/ 0 h 36"/>
                    <a:gd name="T20" fmla="*/ 1 w 82"/>
                    <a:gd name="T21" fmla="*/ 0 h 36"/>
                    <a:gd name="T22" fmla="*/ 1 w 82"/>
                    <a:gd name="T23" fmla="*/ 1 h 36"/>
                    <a:gd name="T24" fmla="*/ 1 w 82"/>
                    <a:gd name="T25" fmla="*/ 1 h 36"/>
                    <a:gd name="T26" fmla="*/ 1 w 82"/>
                    <a:gd name="T27" fmla="*/ 1 h 36"/>
                    <a:gd name="T28" fmla="*/ 1 w 82"/>
                    <a:gd name="T29" fmla="*/ 1 h 36"/>
                    <a:gd name="T30" fmla="*/ 1 w 82"/>
                    <a:gd name="T31" fmla="*/ 1 h 36"/>
                    <a:gd name="T32" fmla="*/ 1 w 82"/>
                    <a:gd name="T33" fmla="*/ 1 h 36"/>
                    <a:gd name="T34" fmla="*/ 1 w 82"/>
                    <a:gd name="T35" fmla="*/ 1 h 36"/>
                    <a:gd name="T36" fmla="*/ 1 w 82"/>
                    <a:gd name="T37" fmla="*/ 1 h 36"/>
                    <a:gd name="T38" fmla="*/ 1 w 82"/>
                    <a:gd name="T39" fmla="*/ 1 h 36"/>
                    <a:gd name="T40" fmla="*/ 1 w 82"/>
                    <a:gd name="T41" fmla="*/ 1 h 36"/>
                    <a:gd name="T42" fmla="*/ 1 w 82"/>
                    <a:gd name="T43" fmla="*/ 1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
                    <a:gd name="T67" fmla="*/ 0 h 36"/>
                    <a:gd name="T68" fmla="*/ 82 w 82"/>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 h="36">
                      <a:moveTo>
                        <a:pt x="7" y="36"/>
                      </a:moveTo>
                      <a:lnTo>
                        <a:pt x="0" y="30"/>
                      </a:lnTo>
                      <a:lnTo>
                        <a:pt x="0" y="20"/>
                      </a:lnTo>
                      <a:lnTo>
                        <a:pt x="7" y="15"/>
                      </a:lnTo>
                      <a:lnTo>
                        <a:pt x="17" y="11"/>
                      </a:lnTo>
                      <a:lnTo>
                        <a:pt x="26" y="7"/>
                      </a:lnTo>
                      <a:lnTo>
                        <a:pt x="36" y="5"/>
                      </a:lnTo>
                      <a:lnTo>
                        <a:pt x="45" y="1"/>
                      </a:lnTo>
                      <a:lnTo>
                        <a:pt x="57" y="0"/>
                      </a:lnTo>
                      <a:lnTo>
                        <a:pt x="66" y="0"/>
                      </a:lnTo>
                      <a:lnTo>
                        <a:pt x="78" y="0"/>
                      </a:lnTo>
                      <a:lnTo>
                        <a:pt x="80" y="1"/>
                      </a:lnTo>
                      <a:lnTo>
                        <a:pt x="82" y="7"/>
                      </a:lnTo>
                      <a:lnTo>
                        <a:pt x="74" y="7"/>
                      </a:lnTo>
                      <a:lnTo>
                        <a:pt x="64" y="9"/>
                      </a:lnTo>
                      <a:lnTo>
                        <a:pt x="53" y="13"/>
                      </a:lnTo>
                      <a:lnTo>
                        <a:pt x="42" y="17"/>
                      </a:lnTo>
                      <a:lnTo>
                        <a:pt x="30" y="20"/>
                      </a:lnTo>
                      <a:lnTo>
                        <a:pt x="19" y="28"/>
                      </a:lnTo>
                      <a:lnTo>
                        <a:pt x="11" y="32"/>
                      </a:lnTo>
                      <a:lnTo>
                        <a:pt x="7"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9" name="Freeform 203"/>
                <p:cNvSpPr>
                  <a:spLocks/>
                </p:cNvSpPr>
                <p:nvPr/>
              </p:nvSpPr>
              <p:spPr bwMode="auto">
                <a:xfrm>
                  <a:off x="3715" y="2963"/>
                  <a:ext cx="53" cy="15"/>
                </a:xfrm>
                <a:custGeom>
                  <a:avLst/>
                  <a:gdLst>
                    <a:gd name="T0" fmla="*/ 1 w 106"/>
                    <a:gd name="T1" fmla="*/ 1 h 28"/>
                    <a:gd name="T2" fmla="*/ 1 w 106"/>
                    <a:gd name="T3" fmla="*/ 1 h 28"/>
                    <a:gd name="T4" fmla="*/ 1 w 106"/>
                    <a:gd name="T5" fmla="*/ 1 h 28"/>
                    <a:gd name="T6" fmla="*/ 1 w 106"/>
                    <a:gd name="T7" fmla="*/ 1 h 28"/>
                    <a:gd name="T8" fmla="*/ 1 w 106"/>
                    <a:gd name="T9" fmla="*/ 1 h 28"/>
                    <a:gd name="T10" fmla="*/ 1 w 106"/>
                    <a:gd name="T11" fmla="*/ 1 h 28"/>
                    <a:gd name="T12" fmla="*/ 1 w 106"/>
                    <a:gd name="T13" fmla="*/ 1 h 28"/>
                    <a:gd name="T14" fmla="*/ 1 w 106"/>
                    <a:gd name="T15" fmla="*/ 1 h 28"/>
                    <a:gd name="T16" fmla="*/ 0 w 106"/>
                    <a:gd name="T17" fmla="*/ 1 h 28"/>
                    <a:gd name="T18" fmla="*/ 1 w 106"/>
                    <a:gd name="T19" fmla="*/ 1 h 28"/>
                    <a:gd name="T20" fmla="*/ 1 w 106"/>
                    <a:gd name="T21" fmla="*/ 1 h 28"/>
                    <a:gd name="T22" fmla="*/ 1 w 106"/>
                    <a:gd name="T23" fmla="*/ 0 h 28"/>
                    <a:gd name="T24" fmla="*/ 1 w 106"/>
                    <a:gd name="T25" fmla="*/ 0 h 28"/>
                    <a:gd name="T26" fmla="*/ 1 w 106"/>
                    <a:gd name="T27" fmla="*/ 0 h 28"/>
                    <a:gd name="T28" fmla="*/ 1 w 106"/>
                    <a:gd name="T29" fmla="*/ 1 h 28"/>
                    <a:gd name="T30" fmla="*/ 1 w 106"/>
                    <a:gd name="T31" fmla="*/ 1 h 28"/>
                    <a:gd name="T32" fmla="*/ 1 w 106"/>
                    <a:gd name="T33" fmla="*/ 1 h 28"/>
                    <a:gd name="T34" fmla="*/ 1 w 106"/>
                    <a:gd name="T35" fmla="*/ 1 h 28"/>
                    <a:gd name="T36" fmla="*/ 1 w 106"/>
                    <a:gd name="T37" fmla="*/ 1 h 28"/>
                    <a:gd name="T38" fmla="*/ 1 w 106"/>
                    <a:gd name="T39" fmla="*/ 1 h 28"/>
                    <a:gd name="T40" fmla="*/ 1 w 106"/>
                    <a:gd name="T41" fmla="*/ 1 h 28"/>
                    <a:gd name="T42" fmla="*/ 1 w 106"/>
                    <a:gd name="T43" fmla="*/ 1 h 28"/>
                    <a:gd name="T44" fmla="*/ 1 w 106"/>
                    <a:gd name="T45" fmla="*/ 1 h 28"/>
                    <a:gd name="T46" fmla="*/ 1 w 106"/>
                    <a:gd name="T47" fmla="*/ 1 h 28"/>
                    <a:gd name="T48" fmla="*/ 1 w 106"/>
                    <a:gd name="T49" fmla="*/ 1 h 28"/>
                    <a:gd name="T50" fmla="*/ 1 w 106"/>
                    <a:gd name="T51" fmla="*/ 1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
                    <a:gd name="T79" fmla="*/ 0 h 28"/>
                    <a:gd name="T80" fmla="*/ 106 w 106"/>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 h="28">
                      <a:moveTo>
                        <a:pt x="99" y="28"/>
                      </a:moveTo>
                      <a:lnTo>
                        <a:pt x="85" y="21"/>
                      </a:lnTo>
                      <a:lnTo>
                        <a:pt x="72" y="19"/>
                      </a:lnTo>
                      <a:lnTo>
                        <a:pt x="59" y="19"/>
                      </a:lnTo>
                      <a:lnTo>
                        <a:pt x="45" y="21"/>
                      </a:lnTo>
                      <a:lnTo>
                        <a:pt x="32" y="21"/>
                      </a:lnTo>
                      <a:lnTo>
                        <a:pt x="19" y="21"/>
                      </a:lnTo>
                      <a:lnTo>
                        <a:pt x="7" y="15"/>
                      </a:lnTo>
                      <a:lnTo>
                        <a:pt x="0" y="11"/>
                      </a:lnTo>
                      <a:lnTo>
                        <a:pt x="4" y="6"/>
                      </a:lnTo>
                      <a:lnTo>
                        <a:pt x="15" y="2"/>
                      </a:lnTo>
                      <a:lnTo>
                        <a:pt x="21" y="0"/>
                      </a:lnTo>
                      <a:lnTo>
                        <a:pt x="28" y="0"/>
                      </a:lnTo>
                      <a:lnTo>
                        <a:pt x="38" y="0"/>
                      </a:lnTo>
                      <a:lnTo>
                        <a:pt x="47" y="2"/>
                      </a:lnTo>
                      <a:lnTo>
                        <a:pt x="55" y="2"/>
                      </a:lnTo>
                      <a:lnTo>
                        <a:pt x="62" y="2"/>
                      </a:lnTo>
                      <a:lnTo>
                        <a:pt x="68" y="4"/>
                      </a:lnTo>
                      <a:lnTo>
                        <a:pt x="78" y="6"/>
                      </a:lnTo>
                      <a:lnTo>
                        <a:pt x="91" y="6"/>
                      </a:lnTo>
                      <a:lnTo>
                        <a:pt x="99" y="8"/>
                      </a:lnTo>
                      <a:lnTo>
                        <a:pt x="106" y="11"/>
                      </a:lnTo>
                      <a:lnTo>
                        <a:pt x="106" y="19"/>
                      </a:lnTo>
                      <a:lnTo>
                        <a:pt x="104" y="25"/>
                      </a:lnTo>
                      <a:lnTo>
                        <a:pt x="9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0" name="Freeform 204"/>
                <p:cNvSpPr>
                  <a:spLocks/>
                </p:cNvSpPr>
                <p:nvPr/>
              </p:nvSpPr>
              <p:spPr bwMode="auto">
                <a:xfrm>
                  <a:off x="3391" y="2757"/>
                  <a:ext cx="161" cy="214"/>
                </a:xfrm>
                <a:custGeom>
                  <a:avLst/>
                  <a:gdLst>
                    <a:gd name="T0" fmla="*/ 0 w 324"/>
                    <a:gd name="T1" fmla="*/ 1 h 427"/>
                    <a:gd name="T2" fmla="*/ 0 w 324"/>
                    <a:gd name="T3" fmla="*/ 1 h 427"/>
                    <a:gd name="T4" fmla="*/ 0 w 324"/>
                    <a:gd name="T5" fmla="*/ 1 h 427"/>
                    <a:gd name="T6" fmla="*/ 0 w 324"/>
                    <a:gd name="T7" fmla="*/ 1 h 427"/>
                    <a:gd name="T8" fmla="*/ 0 w 324"/>
                    <a:gd name="T9" fmla="*/ 1 h 427"/>
                    <a:gd name="T10" fmla="*/ 0 w 324"/>
                    <a:gd name="T11" fmla="*/ 1 h 427"/>
                    <a:gd name="T12" fmla="*/ 0 w 324"/>
                    <a:gd name="T13" fmla="*/ 1 h 427"/>
                    <a:gd name="T14" fmla="*/ 0 w 324"/>
                    <a:gd name="T15" fmla="*/ 1 h 427"/>
                    <a:gd name="T16" fmla="*/ 0 w 324"/>
                    <a:gd name="T17" fmla="*/ 1 h 427"/>
                    <a:gd name="T18" fmla="*/ 0 w 324"/>
                    <a:gd name="T19" fmla="*/ 1 h 427"/>
                    <a:gd name="T20" fmla="*/ 0 w 324"/>
                    <a:gd name="T21" fmla="*/ 1 h 427"/>
                    <a:gd name="T22" fmla="*/ 0 w 324"/>
                    <a:gd name="T23" fmla="*/ 1 h 427"/>
                    <a:gd name="T24" fmla="*/ 0 w 324"/>
                    <a:gd name="T25" fmla="*/ 1 h 427"/>
                    <a:gd name="T26" fmla="*/ 0 w 324"/>
                    <a:gd name="T27" fmla="*/ 1 h 427"/>
                    <a:gd name="T28" fmla="*/ 0 w 324"/>
                    <a:gd name="T29" fmla="*/ 1 h 427"/>
                    <a:gd name="T30" fmla="*/ 0 w 324"/>
                    <a:gd name="T31" fmla="*/ 1 h 427"/>
                    <a:gd name="T32" fmla="*/ 0 w 324"/>
                    <a:gd name="T33" fmla="*/ 1 h 427"/>
                    <a:gd name="T34" fmla="*/ 0 w 324"/>
                    <a:gd name="T35" fmla="*/ 1 h 427"/>
                    <a:gd name="T36" fmla="*/ 0 w 324"/>
                    <a:gd name="T37" fmla="*/ 1 h 427"/>
                    <a:gd name="T38" fmla="*/ 0 w 324"/>
                    <a:gd name="T39" fmla="*/ 1 h 427"/>
                    <a:gd name="T40" fmla="*/ 0 w 324"/>
                    <a:gd name="T41" fmla="*/ 1 h 427"/>
                    <a:gd name="T42" fmla="*/ 0 w 324"/>
                    <a:gd name="T43" fmla="*/ 1 h 427"/>
                    <a:gd name="T44" fmla="*/ 0 w 324"/>
                    <a:gd name="T45" fmla="*/ 1 h 427"/>
                    <a:gd name="T46" fmla="*/ 0 w 324"/>
                    <a:gd name="T47" fmla="*/ 1 h 427"/>
                    <a:gd name="T48" fmla="*/ 0 w 324"/>
                    <a:gd name="T49" fmla="*/ 1 h 427"/>
                    <a:gd name="T50" fmla="*/ 0 w 324"/>
                    <a:gd name="T51" fmla="*/ 1 h 427"/>
                    <a:gd name="T52" fmla="*/ 0 w 324"/>
                    <a:gd name="T53" fmla="*/ 1 h 427"/>
                    <a:gd name="T54" fmla="*/ 0 w 324"/>
                    <a:gd name="T55" fmla="*/ 1 h 427"/>
                    <a:gd name="T56" fmla="*/ 0 w 324"/>
                    <a:gd name="T57" fmla="*/ 1 h 427"/>
                    <a:gd name="T58" fmla="*/ 0 w 324"/>
                    <a:gd name="T59" fmla="*/ 1 h 427"/>
                    <a:gd name="T60" fmla="*/ 0 w 324"/>
                    <a:gd name="T61" fmla="*/ 1 h 427"/>
                    <a:gd name="T62" fmla="*/ 0 w 324"/>
                    <a:gd name="T63" fmla="*/ 1 h 427"/>
                    <a:gd name="T64" fmla="*/ 0 w 324"/>
                    <a:gd name="T65" fmla="*/ 1 h 427"/>
                    <a:gd name="T66" fmla="*/ 0 w 324"/>
                    <a:gd name="T67" fmla="*/ 1 h 427"/>
                    <a:gd name="T68" fmla="*/ 0 w 324"/>
                    <a:gd name="T69" fmla="*/ 1 h 427"/>
                    <a:gd name="T70" fmla="*/ 0 w 324"/>
                    <a:gd name="T71" fmla="*/ 1 h 427"/>
                    <a:gd name="T72" fmla="*/ 0 w 324"/>
                    <a:gd name="T73" fmla="*/ 1 h 427"/>
                    <a:gd name="T74" fmla="*/ 0 w 324"/>
                    <a:gd name="T75" fmla="*/ 1 h 427"/>
                    <a:gd name="T76" fmla="*/ 0 w 324"/>
                    <a:gd name="T77" fmla="*/ 1 h 427"/>
                    <a:gd name="T78" fmla="*/ 0 w 324"/>
                    <a:gd name="T79" fmla="*/ 1 h 427"/>
                    <a:gd name="T80" fmla="*/ 0 w 324"/>
                    <a:gd name="T81" fmla="*/ 1 h 427"/>
                    <a:gd name="T82" fmla="*/ 0 w 324"/>
                    <a:gd name="T83" fmla="*/ 1 h 427"/>
                    <a:gd name="T84" fmla="*/ 0 w 324"/>
                    <a:gd name="T85" fmla="*/ 1 h 427"/>
                    <a:gd name="T86" fmla="*/ 0 w 324"/>
                    <a:gd name="T87" fmla="*/ 1 h 427"/>
                    <a:gd name="T88" fmla="*/ 0 w 324"/>
                    <a:gd name="T89" fmla="*/ 1 h 427"/>
                    <a:gd name="T90" fmla="*/ 0 w 324"/>
                    <a:gd name="T91" fmla="*/ 1 h 427"/>
                    <a:gd name="T92" fmla="*/ 0 w 324"/>
                    <a:gd name="T93" fmla="*/ 1 h 427"/>
                    <a:gd name="T94" fmla="*/ 0 w 324"/>
                    <a:gd name="T95" fmla="*/ 1 h 427"/>
                    <a:gd name="T96" fmla="*/ 0 w 324"/>
                    <a:gd name="T97" fmla="*/ 1 h 427"/>
                    <a:gd name="T98" fmla="*/ 0 w 324"/>
                    <a:gd name="T99" fmla="*/ 1 h 427"/>
                    <a:gd name="T100" fmla="*/ 0 w 324"/>
                    <a:gd name="T101" fmla="*/ 1 h 427"/>
                    <a:gd name="T102" fmla="*/ 0 w 324"/>
                    <a:gd name="T103" fmla="*/ 1 h 427"/>
                    <a:gd name="T104" fmla="*/ 0 w 324"/>
                    <a:gd name="T105" fmla="*/ 1 h 427"/>
                    <a:gd name="T106" fmla="*/ 0 w 324"/>
                    <a:gd name="T107" fmla="*/ 1 h 427"/>
                    <a:gd name="T108" fmla="*/ 0 w 324"/>
                    <a:gd name="T109" fmla="*/ 1 h 427"/>
                    <a:gd name="T110" fmla="*/ 0 w 324"/>
                    <a:gd name="T111" fmla="*/ 1 h 427"/>
                    <a:gd name="T112" fmla="*/ 0 w 324"/>
                    <a:gd name="T113" fmla="*/ 1 h 427"/>
                    <a:gd name="T114" fmla="*/ 0 w 324"/>
                    <a:gd name="T115" fmla="*/ 1 h 427"/>
                    <a:gd name="T116" fmla="*/ 0 w 324"/>
                    <a:gd name="T117" fmla="*/ 1 h 427"/>
                    <a:gd name="T118" fmla="*/ 0 w 324"/>
                    <a:gd name="T119" fmla="*/ 1 h 427"/>
                    <a:gd name="T120" fmla="*/ 0 w 324"/>
                    <a:gd name="T121" fmla="*/ 1 h 427"/>
                    <a:gd name="T122" fmla="*/ 0 w 324"/>
                    <a:gd name="T123" fmla="*/ 1 h 4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4"/>
                    <a:gd name="T187" fmla="*/ 0 h 427"/>
                    <a:gd name="T188" fmla="*/ 324 w 324"/>
                    <a:gd name="T189" fmla="*/ 427 h 4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4" h="427">
                      <a:moveTo>
                        <a:pt x="25" y="427"/>
                      </a:moveTo>
                      <a:lnTo>
                        <a:pt x="4" y="427"/>
                      </a:lnTo>
                      <a:lnTo>
                        <a:pt x="2" y="418"/>
                      </a:lnTo>
                      <a:lnTo>
                        <a:pt x="2" y="406"/>
                      </a:lnTo>
                      <a:lnTo>
                        <a:pt x="2" y="397"/>
                      </a:lnTo>
                      <a:lnTo>
                        <a:pt x="2" y="385"/>
                      </a:lnTo>
                      <a:lnTo>
                        <a:pt x="0" y="376"/>
                      </a:lnTo>
                      <a:lnTo>
                        <a:pt x="0" y="364"/>
                      </a:lnTo>
                      <a:lnTo>
                        <a:pt x="0" y="353"/>
                      </a:lnTo>
                      <a:lnTo>
                        <a:pt x="0" y="345"/>
                      </a:lnTo>
                      <a:lnTo>
                        <a:pt x="0" y="334"/>
                      </a:lnTo>
                      <a:lnTo>
                        <a:pt x="0" y="325"/>
                      </a:lnTo>
                      <a:lnTo>
                        <a:pt x="0" y="313"/>
                      </a:lnTo>
                      <a:lnTo>
                        <a:pt x="0" y="304"/>
                      </a:lnTo>
                      <a:lnTo>
                        <a:pt x="0" y="294"/>
                      </a:lnTo>
                      <a:lnTo>
                        <a:pt x="0" y="283"/>
                      </a:lnTo>
                      <a:lnTo>
                        <a:pt x="0" y="273"/>
                      </a:lnTo>
                      <a:lnTo>
                        <a:pt x="2" y="264"/>
                      </a:lnTo>
                      <a:lnTo>
                        <a:pt x="2" y="252"/>
                      </a:lnTo>
                      <a:lnTo>
                        <a:pt x="2" y="243"/>
                      </a:lnTo>
                      <a:lnTo>
                        <a:pt x="2" y="231"/>
                      </a:lnTo>
                      <a:lnTo>
                        <a:pt x="4" y="222"/>
                      </a:lnTo>
                      <a:lnTo>
                        <a:pt x="4" y="212"/>
                      </a:lnTo>
                      <a:lnTo>
                        <a:pt x="6" y="201"/>
                      </a:lnTo>
                      <a:lnTo>
                        <a:pt x="6" y="192"/>
                      </a:lnTo>
                      <a:lnTo>
                        <a:pt x="10" y="182"/>
                      </a:lnTo>
                      <a:lnTo>
                        <a:pt x="10" y="171"/>
                      </a:lnTo>
                      <a:lnTo>
                        <a:pt x="12" y="161"/>
                      </a:lnTo>
                      <a:lnTo>
                        <a:pt x="14" y="150"/>
                      </a:lnTo>
                      <a:lnTo>
                        <a:pt x="17" y="142"/>
                      </a:lnTo>
                      <a:lnTo>
                        <a:pt x="19" y="131"/>
                      </a:lnTo>
                      <a:lnTo>
                        <a:pt x="21" y="119"/>
                      </a:lnTo>
                      <a:lnTo>
                        <a:pt x="25" y="110"/>
                      </a:lnTo>
                      <a:lnTo>
                        <a:pt x="29" y="100"/>
                      </a:lnTo>
                      <a:lnTo>
                        <a:pt x="34" y="87"/>
                      </a:lnTo>
                      <a:lnTo>
                        <a:pt x="40" y="76"/>
                      </a:lnTo>
                      <a:lnTo>
                        <a:pt x="46" y="68"/>
                      </a:lnTo>
                      <a:lnTo>
                        <a:pt x="52" y="58"/>
                      </a:lnTo>
                      <a:lnTo>
                        <a:pt x="57" y="49"/>
                      </a:lnTo>
                      <a:lnTo>
                        <a:pt x="65" y="39"/>
                      </a:lnTo>
                      <a:lnTo>
                        <a:pt x="71" y="32"/>
                      </a:lnTo>
                      <a:lnTo>
                        <a:pt x="80" y="26"/>
                      </a:lnTo>
                      <a:lnTo>
                        <a:pt x="88" y="19"/>
                      </a:lnTo>
                      <a:lnTo>
                        <a:pt x="97" y="15"/>
                      </a:lnTo>
                      <a:lnTo>
                        <a:pt x="107" y="11"/>
                      </a:lnTo>
                      <a:lnTo>
                        <a:pt x="116" y="7"/>
                      </a:lnTo>
                      <a:lnTo>
                        <a:pt x="128" y="3"/>
                      </a:lnTo>
                      <a:lnTo>
                        <a:pt x="141" y="1"/>
                      </a:lnTo>
                      <a:lnTo>
                        <a:pt x="147" y="1"/>
                      </a:lnTo>
                      <a:lnTo>
                        <a:pt x="154" y="1"/>
                      </a:lnTo>
                      <a:lnTo>
                        <a:pt x="164" y="1"/>
                      </a:lnTo>
                      <a:lnTo>
                        <a:pt x="171" y="1"/>
                      </a:lnTo>
                      <a:lnTo>
                        <a:pt x="183" y="0"/>
                      </a:lnTo>
                      <a:lnTo>
                        <a:pt x="194" y="1"/>
                      </a:lnTo>
                      <a:lnTo>
                        <a:pt x="208" y="3"/>
                      </a:lnTo>
                      <a:lnTo>
                        <a:pt x="219" y="7"/>
                      </a:lnTo>
                      <a:lnTo>
                        <a:pt x="230" y="11"/>
                      </a:lnTo>
                      <a:lnTo>
                        <a:pt x="240" y="17"/>
                      </a:lnTo>
                      <a:lnTo>
                        <a:pt x="251" y="22"/>
                      </a:lnTo>
                      <a:lnTo>
                        <a:pt x="263" y="28"/>
                      </a:lnTo>
                      <a:lnTo>
                        <a:pt x="268" y="36"/>
                      </a:lnTo>
                      <a:lnTo>
                        <a:pt x="274" y="45"/>
                      </a:lnTo>
                      <a:lnTo>
                        <a:pt x="282" y="55"/>
                      </a:lnTo>
                      <a:lnTo>
                        <a:pt x="287" y="62"/>
                      </a:lnTo>
                      <a:lnTo>
                        <a:pt x="289" y="72"/>
                      </a:lnTo>
                      <a:lnTo>
                        <a:pt x="295" y="81"/>
                      </a:lnTo>
                      <a:lnTo>
                        <a:pt x="299" y="91"/>
                      </a:lnTo>
                      <a:lnTo>
                        <a:pt x="303" y="100"/>
                      </a:lnTo>
                      <a:lnTo>
                        <a:pt x="305" y="110"/>
                      </a:lnTo>
                      <a:lnTo>
                        <a:pt x="308" y="119"/>
                      </a:lnTo>
                      <a:lnTo>
                        <a:pt x="310" y="129"/>
                      </a:lnTo>
                      <a:lnTo>
                        <a:pt x="314" y="140"/>
                      </a:lnTo>
                      <a:lnTo>
                        <a:pt x="314" y="150"/>
                      </a:lnTo>
                      <a:lnTo>
                        <a:pt x="318" y="159"/>
                      </a:lnTo>
                      <a:lnTo>
                        <a:pt x="318" y="171"/>
                      </a:lnTo>
                      <a:lnTo>
                        <a:pt x="320" y="180"/>
                      </a:lnTo>
                      <a:lnTo>
                        <a:pt x="320" y="190"/>
                      </a:lnTo>
                      <a:lnTo>
                        <a:pt x="320" y="201"/>
                      </a:lnTo>
                      <a:lnTo>
                        <a:pt x="320" y="211"/>
                      </a:lnTo>
                      <a:lnTo>
                        <a:pt x="322" y="222"/>
                      </a:lnTo>
                      <a:lnTo>
                        <a:pt x="322" y="231"/>
                      </a:lnTo>
                      <a:lnTo>
                        <a:pt x="322" y="243"/>
                      </a:lnTo>
                      <a:lnTo>
                        <a:pt x="322" y="252"/>
                      </a:lnTo>
                      <a:lnTo>
                        <a:pt x="324" y="266"/>
                      </a:lnTo>
                      <a:lnTo>
                        <a:pt x="322" y="273"/>
                      </a:lnTo>
                      <a:lnTo>
                        <a:pt x="322" y="287"/>
                      </a:lnTo>
                      <a:lnTo>
                        <a:pt x="322" y="294"/>
                      </a:lnTo>
                      <a:lnTo>
                        <a:pt x="322" y="307"/>
                      </a:lnTo>
                      <a:lnTo>
                        <a:pt x="322" y="317"/>
                      </a:lnTo>
                      <a:lnTo>
                        <a:pt x="322" y="328"/>
                      </a:lnTo>
                      <a:lnTo>
                        <a:pt x="322" y="338"/>
                      </a:lnTo>
                      <a:lnTo>
                        <a:pt x="324" y="351"/>
                      </a:lnTo>
                      <a:lnTo>
                        <a:pt x="324" y="412"/>
                      </a:lnTo>
                      <a:lnTo>
                        <a:pt x="314" y="414"/>
                      </a:lnTo>
                      <a:lnTo>
                        <a:pt x="310" y="416"/>
                      </a:lnTo>
                      <a:lnTo>
                        <a:pt x="308" y="404"/>
                      </a:lnTo>
                      <a:lnTo>
                        <a:pt x="306" y="395"/>
                      </a:lnTo>
                      <a:lnTo>
                        <a:pt x="305" y="383"/>
                      </a:lnTo>
                      <a:lnTo>
                        <a:pt x="305" y="376"/>
                      </a:lnTo>
                      <a:lnTo>
                        <a:pt x="305" y="364"/>
                      </a:lnTo>
                      <a:lnTo>
                        <a:pt x="305" y="355"/>
                      </a:lnTo>
                      <a:lnTo>
                        <a:pt x="305" y="345"/>
                      </a:lnTo>
                      <a:lnTo>
                        <a:pt x="305" y="336"/>
                      </a:lnTo>
                      <a:lnTo>
                        <a:pt x="305" y="325"/>
                      </a:lnTo>
                      <a:lnTo>
                        <a:pt x="305" y="315"/>
                      </a:lnTo>
                      <a:lnTo>
                        <a:pt x="305" y="306"/>
                      </a:lnTo>
                      <a:lnTo>
                        <a:pt x="305" y="296"/>
                      </a:lnTo>
                      <a:lnTo>
                        <a:pt x="305" y="287"/>
                      </a:lnTo>
                      <a:lnTo>
                        <a:pt x="305" y="275"/>
                      </a:lnTo>
                      <a:lnTo>
                        <a:pt x="305" y="266"/>
                      </a:lnTo>
                      <a:lnTo>
                        <a:pt x="306" y="258"/>
                      </a:lnTo>
                      <a:lnTo>
                        <a:pt x="305" y="247"/>
                      </a:lnTo>
                      <a:lnTo>
                        <a:pt x="305" y="237"/>
                      </a:lnTo>
                      <a:lnTo>
                        <a:pt x="305" y="228"/>
                      </a:lnTo>
                      <a:lnTo>
                        <a:pt x="305" y="218"/>
                      </a:lnTo>
                      <a:lnTo>
                        <a:pt x="303" y="207"/>
                      </a:lnTo>
                      <a:lnTo>
                        <a:pt x="303" y="197"/>
                      </a:lnTo>
                      <a:lnTo>
                        <a:pt x="301" y="188"/>
                      </a:lnTo>
                      <a:lnTo>
                        <a:pt x="301" y="178"/>
                      </a:lnTo>
                      <a:lnTo>
                        <a:pt x="297" y="169"/>
                      </a:lnTo>
                      <a:lnTo>
                        <a:pt x="297" y="159"/>
                      </a:lnTo>
                      <a:lnTo>
                        <a:pt x="293" y="150"/>
                      </a:lnTo>
                      <a:lnTo>
                        <a:pt x="291" y="140"/>
                      </a:lnTo>
                      <a:lnTo>
                        <a:pt x="289" y="129"/>
                      </a:lnTo>
                      <a:lnTo>
                        <a:pt x="285" y="119"/>
                      </a:lnTo>
                      <a:lnTo>
                        <a:pt x="282" y="112"/>
                      </a:lnTo>
                      <a:lnTo>
                        <a:pt x="280" y="102"/>
                      </a:lnTo>
                      <a:lnTo>
                        <a:pt x="272" y="91"/>
                      </a:lnTo>
                      <a:lnTo>
                        <a:pt x="266" y="79"/>
                      </a:lnTo>
                      <a:lnTo>
                        <a:pt x="259" y="70"/>
                      </a:lnTo>
                      <a:lnTo>
                        <a:pt x="253" y="62"/>
                      </a:lnTo>
                      <a:lnTo>
                        <a:pt x="244" y="53"/>
                      </a:lnTo>
                      <a:lnTo>
                        <a:pt x="236" y="47"/>
                      </a:lnTo>
                      <a:lnTo>
                        <a:pt x="228" y="39"/>
                      </a:lnTo>
                      <a:lnTo>
                        <a:pt x="221" y="36"/>
                      </a:lnTo>
                      <a:lnTo>
                        <a:pt x="209" y="30"/>
                      </a:lnTo>
                      <a:lnTo>
                        <a:pt x="202" y="26"/>
                      </a:lnTo>
                      <a:lnTo>
                        <a:pt x="190" y="22"/>
                      </a:lnTo>
                      <a:lnTo>
                        <a:pt x="181" y="22"/>
                      </a:lnTo>
                      <a:lnTo>
                        <a:pt x="169" y="20"/>
                      </a:lnTo>
                      <a:lnTo>
                        <a:pt x="158" y="22"/>
                      </a:lnTo>
                      <a:lnTo>
                        <a:pt x="145" y="22"/>
                      </a:lnTo>
                      <a:lnTo>
                        <a:pt x="131" y="26"/>
                      </a:lnTo>
                      <a:lnTo>
                        <a:pt x="145" y="28"/>
                      </a:lnTo>
                      <a:lnTo>
                        <a:pt x="160" y="32"/>
                      </a:lnTo>
                      <a:lnTo>
                        <a:pt x="173" y="36"/>
                      </a:lnTo>
                      <a:lnTo>
                        <a:pt x="190" y="39"/>
                      </a:lnTo>
                      <a:lnTo>
                        <a:pt x="204" y="45"/>
                      </a:lnTo>
                      <a:lnTo>
                        <a:pt x="219" y="53"/>
                      </a:lnTo>
                      <a:lnTo>
                        <a:pt x="230" y="62"/>
                      </a:lnTo>
                      <a:lnTo>
                        <a:pt x="242" y="74"/>
                      </a:lnTo>
                      <a:lnTo>
                        <a:pt x="246" y="83"/>
                      </a:lnTo>
                      <a:lnTo>
                        <a:pt x="253" y="91"/>
                      </a:lnTo>
                      <a:lnTo>
                        <a:pt x="257" y="102"/>
                      </a:lnTo>
                      <a:lnTo>
                        <a:pt x="261" y="114"/>
                      </a:lnTo>
                      <a:lnTo>
                        <a:pt x="265" y="121"/>
                      </a:lnTo>
                      <a:lnTo>
                        <a:pt x="268" y="133"/>
                      </a:lnTo>
                      <a:lnTo>
                        <a:pt x="272" y="142"/>
                      </a:lnTo>
                      <a:lnTo>
                        <a:pt x="276" y="155"/>
                      </a:lnTo>
                      <a:lnTo>
                        <a:pt x="278" y="163"/>
                      </a:lnTo>
                      <a:lnTo>
                        <a:pt x="280" y="176"/>
                      </a:lnTo>
                      <a:lnTo>
                        <a:pt x="282" y="186"/>
                      </a:lnTo>
                      <a:lnTo>
                        <a:pt x="284" y="197"/>
                      </a:lnTo>
                      <a:lnTo>
                        <a:pt x="284" y="207"/>
                      </a:lnTo>
                      <a:lnTo>
                        <a:pt x="285" y="220"/>
                      </a:lnTo>
                      <a:lnTo>
                        <a:pt x="287" y="230"/>
                      </a:lnTo>
                      <a:lnTo>
                        <a:pt x="289" y="243"/>
                      </a:lnTo>
                      <a:lnTo>
                        <a:pt x="289" y="250"/>
                      </a:lnTo>
                      <a:lnTo>
                        <a:pt x="289" y="264"/>
                      </a:lnTo>
                      <a:lnTo>
                        <a:pt x="289" y="273"/>
                      </a:lnTo>
                      <a:lnTo>
                        <a:pt x="289" y="285"/>
                      </a:lnTo>
                      <a:lnTo>
                        <a:pt x="289" y="294"/>
                      </a:lnTo>
                      <a:lnTo>
                        <a:pt x="289" y="306"/>
                      </a:lnTo>
                      <a:lnTo>
                        <a:pt x="289" y="317"/>
                      </a:lnTo>
                      <a:lnTo>
                        <a:pt x="289" y="328"/>
                      </a:lnTo>
                      <a:lnTo>
                        <a:pt x="287" y="338"/>
                      </a:lnTo>
                      <a:lnTo>
                        <a:pt x="287" y="349"/>
                      </a:lnTo>
                      <a:lnTo>
                        <a:pt x="285" y="361"/>
                      </a:lnTo>
                      <a:lnTo>
                        <a:pt x="285" y="372"/>
                      </a:lnTo>
                      <a:lnTo>
                        <a:pt x="285" y="383"/>
                      </a:lnTo>
                      <a:lnTo>
                        <a:pt x="285" y="393"/>
                      </a:lnTo>
                      <a:lnTo>
                        <a:pt x="285" y="404"/>
                      </a:lnTo>
                      <a:lnTo>
                        <a:pt x="285" y="416"/>
                      </a:lnTo>
                      <a:lnTo>
                        <a:pt x="278" y="414"/>
                      </a:lnTo>
                      <a:lnTo>
                        <a:pt x="272" y="416"/>
                      </a:lnTo>
                      <a:lnTo>
                        <a:pt x="270" y="402"/>
                      </a:lnTo>
                      <a:lnTo>
                        <a:pt x="270" y="389"/>
                      </a:lnTo>
                      <a:lnTo>
                        <a:pt x="270" y="378"/>
                      </a:lnTo>
                      <a:lnTo>
                        <a:pt x="270" y="366"/>
                      </a:lnTo>
                      <a:lnTo>
                        <a:pt x="270" y="353"/>
                      </a:lnTo>
                      <a:lnTo>
                        <a:pt x="272" y="344"/>
                      </a:lnTo>
                      <a:lnTo>
                        <a:pt x="272" y="332"/>
                      </a:lnTo>
                      <a:lnTo>
                        <a:pt x="274" y="321"/>
                      </a:lnTo>
                      <a:lnTo>
                        <a:pt x="272" y="309"/>
                      </a:lnTo>
                      <a:lnTo>
                        <a:pt x="272" y="298"/>
                      </a:lnTo>
                      <a:lnTo>
                        <a:pt x="272" y="288"/>
                      </a:lnTo>
                      <a:lnTo>
                        <a:pt x="272" y="277"/>
                      </a:lnTo>
                      <a:lnTo>
                        <a:pt x="270" y="266"/>
                      </a:lnTo>
                      <a:lnTo>
                        <a:pt x="270" y="256"/>
                      </a:lnTo>
                      <a:lnTo>
                        <a:pt x="270" y="245"/>
                      </a:lnTo>
                      <a:lnTo>
                        <a:pt x="270" y="237"/>
                      </a:lnTo>
                      <a:lnTo>
                        <a:pt x="268" y="224"/>
                      </a:lnTo>
                      <a:lnTo>
                        <a:pt x="268" y="214"/>
                      </a:lnTo>
                      <a:lnTo>
                        <a:pt x="266" y="203"/>
                      </a:lnTo>
                      <a:lnTo>
                        <a:pt x="266" y="193"/>
                      </a:lnTo>
                      <a:lnTo>
                        <a:pt x="265" y="180"/>
                      </a:lnTo>
                      <a:lnTo>
                        <a:pt x="263" y="171"/>
                      </a:lnTo>
                      <a:lnTo>
                        <a:pt x="261" y="157"/>
                      </a:lnTo>
                      <a:lnTo>
                        <a:pt x="261" y="150"/>
                      </a:lnTo>
                      <a:lnTo>
                        <a:pt x="255" y="136"/>
                      </a:lnTo>
                      <a:lnTo>
                        <a:pt x="253" y="127"/>
                      </a:lnTo>
                      <a:lnTo>
                        <a:pt x="247" y="114"/>
                      </a:lnTo>
                      <a:lnTo>
                        <a:pt x="244" y="106"/>
                      </a:lnTo>
                      <a:lnTo>
                        <a:pt x="236" y="97"/>
                      </a:lnTo>
                      <a:lnTo>
                        <a:pt x="230" y="87"/>
                      </a:lnTo>
                      <a:lnTo>
                        <a:pt x="223" y="77"/>
                      </a:lnTo>
                      <a:lnTo>
                        <a:pt x="215" y="72"/>
                      </a:lnTo>
                      <a:lnTo>
                        <a:pt x="198" y="62"/>
                      </a:lnTo>
                      <a:lnTo>
                        <a:pt x="183" y="55"/>
                      </a:lnTo>
                      <a:lnTo>
                        <a:pt x="169" y="49"/>
                      </a:lnTo>
                      <a:lnTo>
                        <a:pt x="158" y="47"/>
                      </a:lnTo>
                      <a:lnTo>
                        <a:pt x="143" y="43"/>
                      </a:lnTo>
                      <a:lnTo>
                        <a:pt x="133" y="43"/>
                      </a:lnTo>
                      <a:lnTo>
                        <a:pt x="122" y="43"/>
                      </a:lnTo>
                      <a:lnTo>
                        <a:pt x="114" y="47"/>
                      </a:lnTo>
                      <a:lnTo>
                        <a:pt x="103" y="49"/>
                      </a:lnTo>
                      <a:lnTo>
                        <a:pt x="93" y="55"/>
                      </a:lnTo>
                      <a:lnTo>
                        <a:pt x="86" y="60"/>
                      </a:lnTo>
                      <a:lnTo>
                        <a:pt x="80" y="68"/>
                      </a:lnTo>
                      <a:lnTo>
                        <a:pt x="73" y="76"/>
                      </a:lnTo>
                      <a:lnTo>
                        <a:pt x="69" y="83"/>
                      </a:lnTo>
                      <a:lnTo>
                        <a:pt x="63" y="93"/>
                      </a:lnTo>
                      <a:lnTo>
                        <a:pt x="59" y="104"/>
                      </a:lnTo>
                      <a:lnTo>
                        <a:pt x="53" y="114"/>
                      </a:lnTo>
                      <a:lnTo>
                        <a:pt x="48" y="125"/>
                      </a:lnTo>
                      <a:lnTo>
                        <a:pt x="46" y="135"/>
                      </a:lnTo>
                      <a:lnTo>
                        <a:pt x="42" y="148"/>
                      </a:lnTo>
                      <a:lnTo>
                        <a:pt x="38" y="157"/>
                      </a:lnTo>
                      <a:lnTo>
                        <a:pt x="36" y="171"/>
                      </a:lnTo>
                      <a:lnTo>
                        <a:pt x="34" y="182"/>
                      </a:lnTo>
                      <a:lnTo>
                        <a:pt x="34" y="195"/>
                      </a:lnTo>
                      <a:lnTo>
                        <a:pt x="33" y="207"/>
                      </a:lnTo>
                      <a:lnTo>
                        <a:pt x="31" y="218"/>
                      </a:lnTo>
                      <a:lnTo>
                        <a:pt x="29" y="230"/>
                      </a:lnTo>
                      <a:lnTo>
                        <a:pt x="29" y="243"/>
                      </a:lnTo>
                      <a:lnTo>
                        <a:pt x="29" y="252"/>
                      </a:lnTo>
                      <a:lnTo>
                        <a:pt x="29" y="264"/>
                      </a:lnTo>
                      <a:lnTo>
                        <a:pt x="29" y="273"/>
                      </a:lnTo>
                      <a:lnTo>
                        <a:pt x="29" y="285"/>
                      </a:lnTo>
                      <a:lnTo>
                        <a:pt x="25"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1" name="Freeform 205"/>
                <p:cNvSpPr>
                  <a:spLocks/>
                </p:cNvSpPr>
                <p:nvPr/>
              </p:nvSpPr>
              <p:spPr bwMode="auto">
                <a:xfrm>
                  <a:off x="3662" y="2951"/>
                  <a:ext cx="21" cy="12"/>
                </a:xfrm>
                <a:custGeom>
                  <a:avLst/>
                  <a:gdLst>
                    <a:gd name="T0" fmla="*/ 1 w 42"/>
                    <a:gd name="T1" fmla="*/ 1 h 23"/>
                    <a:gd name="T2" fmla="*/ 0 w 42"/>
                    <a:gd name="T3" fmla="*/ 1 h 23"/>
                    <a:gd name="T4" fmla="*/ 0 w 42"/>
                    <a:gd name="T5" fmla="*/ 1 h 23"/>
                    <a:gd name="T6" fmla="*/ 1 w 42"/>
                    <a:gd name="T7" fmla="*/ 1 h 23"/>
                    <a:gd name="T8" fmla="*/ 1 w 42"/>
                    <a:gd name="T9" fmla="*/ 0 h 23"/>
                    <a:gd name="T10" fmla="*/ 1 w 42"/>
                    <a:gd name="T11" fmla="*/ 0 h 23"/>
                    <a:gd name="T12" fmla="*/ 1 w 42"/>
                    <a:gd name="T13" fmla="*/ 1 h 23"/>
                    <a:gd name="T14" fmla="*/ 1 w 42"/>
                    <a:gd name="T15" fmla="*/ 1 h 23"/>
                    <a:gd name="T16" fmla="*/ 1 w 42"/>
                    <a:gd name="T17" fmla="*/ 1 h 23"/>
                    <a:gd name="T18" fmla="*/ 1 w 42"/>
                    <a:gd name="T19" fmla="*/ 1 h 23"/>
                    <a:gd name="T20" fmla="*/ 1 w 42"/>
                    <a:gd name="T21" fmla="*/ 1 h 23"/>
                    <a:gd name="T22" fmla="*/ 1 w 42"/>
                    <a:gd name="T23" fmla="*/ 1 h 23"/>
                    <a:gd name="T24" fmla="*/ 1 w 42"/>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23"/>
                    <a:gd name="T41" fmla="*/ 42 w 4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23">
                      <a:moveTo>
                        <a:pt x="2" y="10"/>
                      </a:moveTo>
                      <a:lnTo>
                        <a:pt x="0" y="8"/>
                      </a:lnTo>
                      <a:lnTo>
                        <a:pt x="0" y="6"/>
                      </a:lnTo>
                      <a:lnTo>
                        <a:pt x="2" y="2"/>
                      </a:lnTo>
                      <a:lnTo>
                        <a:pt x="10" y="0"/>
                      </a:lnTo>
                      <a:lnTo>
                        <a:pt x="17" y="0"/>
                      </a:lnTo>
                      <a:lnTo>
                        <a:pt x="25" y="4"/>
                      </a:lnTo>
                      <a:lnTo>
                        <a:pt x="38" y="10"/>
                      </a:lnTo>
                      <a:lnTo>
                        <a:pt x="42" y="17"/>
                      </a:lnTo>
                      <a:lnTo>
                        <a:pt x="36" y="19"/>
                      </a:lnTo>
                      <a:lnTo>
                        <a:pt x="31" y="23"/>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2" name="Freeform 206"/>
                <p:cNvSpPr>
                  <a:spLocks/>
                </p:cNvSpPr>
                <p:nvPr/>
              </p:nvSpPr>
              <p:spPr bwMode="auto">
                <a:xfrm>
                  <a:off x="3719" y="2947"/>
                  <a:ext cx="42" cy="9"/>
                </a:xfrm>
                <a:custGeom>
                  <a:avLst/>
                  <a:gdLst>
                    <a:gd name="T0" fmla="*/ 1 w 84"/>
                    <a:gd name="T1" fmla="*/ 1 h 17"/>
                    <a:gd name="T2" fmla="*/ 1 w 84"/>
                    <a:gd name="T3" fmla="*/ 1 h 17"/>
                    <a:gd name="T4" fmla="*/ 1 w 84"/>
                    <a:gd name="T5" fmla="*/ 1 h 17"/>
                    <a:gd name="T6" fmla="*/ 1 w 84"/>
                    <a:gd name="T7" fmla="*/ 1 h 17"/>
                    <a:gd name="T8" fmla="*/ 1 w 84"/>
                    <a:gd name="T9" fmla="*/ 1 h 17"/>
                    <a:gd name="T10" fmla="*/ 1 w 84"/>
                    <a:gd name="T11" fmla="*/ 1 h 17"/>
                    <a:gd name="T12" fmla="*/ 1 w 84"/>
                    <a:gd name="T13" fmla="*/ 1 h 17"/>
                    <a:gd name="T14" fmla="*/ 1 w 84"/>
                    <a:gd name="T15" fmla="*/ 1 h 17"/>
                    <a:gd name="T16" fmla="*/ 1 w 84"/>
                    <a:gd name="T17" fmla="*/ 1 h 17"/>
                    <a:gd name="T18" fmla="*/ 0 w 84"/>
                    <a:gd name="T19" fmla="*/ 1 h 17"/>
                    <a:gd name="T20" fmla="*/ 1 w 84"/>
                    <a:gd name="T21" fmla="*/ 1 h 17"/>
                    <a:gd name="T22" fmla="*/ 1 w 84"/>
                    <a:gd name="T23" fmla="*/ 0 h 17"/>
                    <a:gd name="T24" fmla="*/ 1 w 84"/>
                    <a:gd name="T25" fmla="*/ 1 h 17"/>
                    <a:gd name="T26" fmla="*/ 1 w 84"/>
                    <a:gd name="T27" fmla="*/ 1 h 17"/>
                    <a:gd name="T28" fmla="*/ 1 w 84"/>
                    <a:gd name="T29" fmla="*/ 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17"/>
                    <a:gd name="T47" fmla="*/ 84 w 8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17">
                      <a:moveTo>
                        <a:pt x="78" y="17"/>
                      </a:moveTo>
                      <a:lnTo>
                        <a:pt x="69" y="15"/>
                      </a:lnTo>
                      <a:lnTo>
                        <a:pt x="61" y="15"/>
                      </a:lnTo>
                      <a:lnTo>
                        <a:pt x="52" y="11"/>
                      </a:lnTo>
                      <a:lnTo>
                        <a:pt x="42" y="11"/>
                      </a:lnTo>
                      <a:lnTo>
                        <a:pt x="33" y="9"/>
                      </a:lnTo>
                      <a:lnTo>
                        <a:pt x="25" y="9"/>
                      </a:lnTo>
                      <a:lnTo>
                        <a:pt x="16" y="9"/>
                      </a:lnTo>
                      <a:lnTo>
                        <a:pt x="8" y="15"/>
                      </a:lnTo>
                      <a:lnTo>
                        <a:pt x="0" y="9"/>
                      </a:lnTo>
                      <a:lnTo>
                        <a:pt x="4" y="2"/>
                      </a:lnTo>
                      <a:lnTo>
                        <a:pt x="82" y="0"/>
                      </a:lnTo>
                      <a:lnTo>
                        <a:pt x="84" y="9"/>
                      </a:lnTo>
                      <a:lnTo>
                        <a:pt x="7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3" name="Freeform 207"/>
                <p:cNvSpPr>
                  <a:spLocks/>
                </p:cNvSpPr>
                <p:nvPr/>
              </p:nvSpPr>
              <p:spPr bwMode="auto">
                <a:xfrm>
                  <a:off x="3199" y="2942"/>
                  <a:ext cx="45" cy="18"/>
                </a:xfrm>
                <a:custGeom>
                  <a:avLst/>
                  <a:gdLst>
                    <a:gd name="T0" fmla="*/ 1 w 89"/>
                    <a:gd name="T1" fmla="*/ 1 h 36"/>
                    <a:gd name="T2" fmla="*/ 0 w 89"/>
                    <a:gd name="T3" fmla="*/ 1 h 36"/>
                    <a:gd name="T4" fmla="*/ 0 w 89"/>
                    <a:gd name="T5" fmla="*/ 1 h 36"/>
                    <a:gd name="T6" fmla="*/ 1 w 89"/>
                    <a:gd name="T7" fmla="*/ 1 h 36"/>
                    <a:gd name="T8" fmla="*/ 1 w 89"/>
                    <a:gd name="T9" fmla="*/ 1 h 36"/>
                    <a:gd name="T10" fmla="*/ 1 w 89"/>
                    <a:gd name="T11" fmla="*/ 1 h 36"/>
                    <a:gd name="T12" fmla="*/ 1 w 89"/>
                    <a:gd name="T13" fmla="*/ 1 h 36"/>
                    <a:gd name="T14" fmla="*/ 1 w 89"/>
                    <a:gd name="T15" fmla="*/ 1 h 36"/>
                    <a:gd name="T16" fmla="*/ 1 w 89"/>
                    <a:gd name="T17" fmla="*/ 1 h 36"/>
                    <a:gd name="T18" fmla="*/ 1 w 89"/>
                    <a:gd name="T19" fmla="*/ 0 h 36"/>
                    <a:gd name="T20" fmla="*/ 1 w 89"/>
                    <a:gd name="T21" fmla="*/ 0 h 36"/>
                    <a:gd name="T22" fmla="*/ 1 w 89"/>
                    <a:gd name="T23" fmla="*/ 1 h 36"/>
                    <a:gd name="T24" fmla="*/ 1 w 89"/>
                    <a:gd name="T25" fmla="*/ 1 h 36"/>
                    <a:gd name="T26" fmla="*/ 1 w 89"/>
                    <a:gd name="T27" fmla="*/ 1 h 36"/>
                    <a:gd name="T28" fmla="*/ 1 w 89"/>
                    <a:gd name="T29" fmla="*/ 1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36"/>
                    <a:gd name="T47" fmla="*/ 89 w 89"/>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36">
                      <a:moveTo>
                        <a:pt x="2" y="36"/>
                      </a:moveTo>
                      <a:lnTo>
                        <a:pt x="0" y="33"/>
                      </a:lnTo>
                      <a:lnTo>
                        <a:pt x="0" y="29"/>
                      </a:lnTo>
                      <a:lnTo>
                        <a:pt x="8" y="21"/>
                      </a:lnTo>
                      <a:lnTo>
                        <a:pt x="17" y="15"/>
                      </a:lnTo>
                      <a:lnTo>
                        <a:pt x="27" y="10"/>
                      </a:lnTo>
                      <a:lnTo>
                        <a:pt x="38" y="8"/>
                      </a:lnTo>
                      <a:lnTo>
                        <a:pt x="49" y="4"/>
                      </a:lnTo>
                      <a:lnTo>
                        <a:pt x="59" y="2"/>
                      </a:lnTo>
                      <a:lnTo>
                        <a:pt x="70" y="0"/>
                      </a:lnTo>
                      <a:lnTo>
                        <a:pt x="82" y="0"/>
                      </a:lnTo>
                      <a:lnTo>
                        <a:pt x="89" y="4"/>
                      </a:lnTo>
                      <a:lnTo>
                        <a:pt x="89" y="14"/>
                      </a:lnTo>
                      <a:lnTo>
                        <a:pt x="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4" name="Freeform 208"/>
                <p:cNvSpPr>
                  <a:spLocks/>
                </p:cNvSpPr>
                <p:nvPr/>
              </p:nvSpPr>
              <p:spPr bwMode="auto">
                <a:xfrm>
                  <a:off x="3757" y="2830"/>
                  <a:ext cx="83" cy="94"/>
                </a:xfrm>
                <a:custGeom>
                  <a:avLst/>
                  <a:gdLst>
                    <a:gd name="T0" fmla="*/ 0 w 168"/>
                    <a:gd name="T1" fmla="*/ 1 h 186"/>
                    <a:gd name="T2" fmla="*/ 0 w 168"/>
                    <a:gd name="T3" fmla="*/ 1 h 186"/>
                    <a:gd name="T4" fmla="*/ 0 w 168"/>
                    <a:gd name="T5" fmla="*/ 1 h 186"/>
                    <a:gd name="T6" fmla="*/ 0 w 168"/>
                    <a:gd name="T7" fmla="*/ 1 h 186"/>
                    <a:gd name="T8" fmla="*/ 0 w 168"/>
                    <a:gd name="T9" fmla="*/ 1 h 186"/>
                    <a:gd name="T10" fmla="*/ 0 w 168"/>
                    <a:gd name="T11" fmla="*/ 1 h 186"/>
                    <a:gd name="T12" fmla="*/ 0 w 168"/>
                    <a:gd name="T13" fmla="*/ 1 h 186"/>
                    <a:gd name="T14" fmla="*/ 0 w 168"/>
                    <a:gd name="T15" fmla="*/ 1 h 186"/>
                    <a:gd name="T16" fmla="*/ 0 w 168"/>
                    <a:gd name="T17" fmla="*/ 1 h 186"/>
                    <a:gd name="T18" fmla="*/ 0 w 168"/>
                    <a:gd name="T19" fmla="*/ 1 h 186"/>
                    <a:gd name="T20" fmla="*/ 0 w 168"/>
                    <a:gd name="T21" fmla="*/ 1 h 186"/>
                    <a:gd name="T22" fmla="*/ 0 w 168"/>
                    <a:gd name="T23" fmla="*/ 1 h 186"/>
                    <a:gd name="T24" fmla="*/ 0 w 168"/>
                    <a:gd name="T25" fmla="*/ 1 h 186"/>
                    <a:gd name="T26" fmla="*/ 0 w 168"/>
                    <a:gd name="T27" fmla="*/ 1 h 186"/>
                    <a:gd name="T28" fmla="*/ 0 w 168"/>
                    <a:gd name="T29" fmla="*/ 1 h 186"/>
                    <a:gd name="T30" fmla="*/ 0 w 168"/>
                    <a:gd name="T31" fmla="*/ 1 h 186"/>
                    <a:gd name="T32" fmla="*/ 0 w 168"/>
                    <a:gd name="T33" fmla="*/ 1 h 186"/>
                    <a:gd name="T34" fmla="*/ 0 w 168"/>
                    <a:gd name="T35" fmla="*/ 1 h 186"/>
                    <a:gd name="T36" fmla="*/ 0 w 168"/>
                    <a:gd name="T37" fmla="*/ 1 h 186"/>
                    <a:gd name="T38" fmla="*/ 0 w 168"/>
                    <a:gd name="T39" fmla="*/ 1 h 186"/>
                    <a:gd name="T40" fmla="*/ 0 w 168"/>
                    <a:gd name="T41" fmla="*/ 1 h 186"/>
                    <a:gd name="T42" fmla="*/ 0 w 168"/>
                    <a:gd name="T43" fmla="*/ 1 h 186"/>
                    <a:gd name="T44" fmla="*/ 0 w 168"/>
                    <a:gd name="T45" fmla="*/ 1 h 186"/>
                    <a:gd name="T46" fmla="*/ 0 w 168"/>
                    <a:gd name="T47" fmla="*/ 1 h 186"/>
                    <a:gd name="T48" fmla="*/ 0 w 168"/>
                    <a:gd name="T49" fmla="*/ 1 h 186"/>
                    <a:gd name="T50" fmla="*/ 0 w 168"/>
                    <a:gd name="T51" fmla="*/ 1 h 186"/>
                    <a:gd name="T52" fmla="*/ 0 w 168"/>
                    <a:gd name="T53" fmla="*/ 1 h 186"/>
                    <a:gd name="T54" fmla="*/ 0 w 168"/>
                    <a:gd name="T55" fmla="*/ 1 h 186"/>
                    <a:gd name="T56" fmla="*/ 0 w 168"/>
                    <a:gd name="T57" fmla="*/ 1 h 186"/>
                    <a:gd name="T58" fmla="*/ 0 w 168"/>
                    <a:gd name="T59" fmla="*/ 1 h 186"/>
                    <a:gd name="T60" fmla="*/ 0 w 168"/>
                    <a:gd name="T61" fmla="*/ 1 h 186"/>
                    <a:gd name="T62" fmla="*/ 0 w 168"/>
                    <a:gd name="T63" fmla="*/ 1 h 186"/>
                    <a:gd name="T64" fmla="*/ 0 w 168"/>
                    <a:gd name="T65" fmla="*/ 1 h 186"/>
                    <a:gd name="T66" fmla="*/ 0 w 168"/>
                    <a:gd name="T67" fmla="*/ 1 h 186"/>
                    <a:gd name="T68" fmla="*/ 0 w 168"/>
                    <a:gd name="T69" fmla="*/ 1 h 186"/>
                    <a:gd name="T70" fmla="*/ 0 w 168"/>
                    <a:gd name="T71" fmla="*/ 1 h 186"/>
                    <a:gd name="T72" fmla="*/ 0 w 168"/>
                    <a:gd name="T73" fmla="*/ 1 h 186"/>
                    <a:gd name="T74" fmla="*/ 0 w 168"/>
                    <a:gd name="T75" fmla="*/ 1 h 186"/>
                    <a:gd name="T76" fmla="*/ 0 w 168"/>
                    <a:gd name="T77" fmla="*/ 1 h 186"/>
                    <a:gd name="T78" fmla="*/ 0 w 168"/>
                    <a:gd name="T79" fmla="*/ 1 h 186"/>
                    <a:gd name="T80" fmla="*/ 0 w 168"/>
                    <a:gd name="T81" fmla="*/ 1 h 186"/>
                    <a:gd name="T82" fmla="*/ 0 w 168"/>
                    <a:gd name="T83" fmla="*/ 1 h 186"/>
                    <a:gd name="T84" fmla="*/ 0 w 168"/>
                    <a:gd name="T85" fmla="*/ 1 h 186"/>
                    <a:gd name="T86" fmla="*/ 0 w 168"/>
                    <a:gd name="T87" fmla="*/ 1 h 186"/>
                    <a:gd name="T88" fmla="*/ 0 w 168"/>
                    <a:gd name="T89" fmla="*/ 1 h 186"/>
                    <a:gd name="T90" fmla="*/ 0 w 168"/>
                    <a:gd name="T91" fmla="*/ 1 h 186"/>
                    <a:gd name="T92" fmla="*/ 0 w 168"/>
                    <a:gd name="T93" fmla="*/ 1 h 186"/>
                    <a:gd name="T94" fmla="*/ 0 w 168"/>
                    <a:gd name="T95" fmla="*/ 1 h 186"/>
                    <a:gd name="T96" fmla="*/ 0 w 168"/>
                    <a:gd name="T97" fmla="*/ 1 h 186"/>
                    <a:gd name="T98" fmla="*/ 0 w 168"/>
                    <a:gd name="T99" fmla="*/ 1 h 186"/>
                    <a:gd name="T100" fmla="*/ 0 w 168"/>
                    <a:gd name="T101" fmla="*/ 1 h 186"/>
                    <a:gd name="T102" fmla="*/ 0 w 168"/>
                    <a:gd name="T103" fmla="*/ 1 h 186"/>
                    <a:gd name="T104" fmla="*/ 0 w 168"/>
                    <a:gd name="T105" fmla="*/ 1 h 1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8"/>
                    <a:gd name="T160" fmla="*/ 0 h 186"/>
                    <a:gd name="T161" fmla="*/ 168 w 168"/>
                    <a:gd name="T162" fmla="*/ 186 h 1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8" h="186">
                      <a:moveTo>
                        <a:pt x="130" y="173"/>
                      </a:moveTo>
                      <a:lnTo>
                        <a:pt x="128" y="186"/>
                      </a:lnTo>
                      <a:lnTo>
                        <a:pt x="67" y="158"/>
                      </a:lnTo>
                      <a:lnTo>
                        <a:pt x="65" y="163"/>
                      </a:lnTo>
                      <a:lnTo>
                        <a:pt x="63" y="171"/>
                      </a:lnTo>
                      <a:lnTo>
                        <a:pt x="59" y="169"/>
                      </a:lnTo>
                      <a:lnTo>
                        <a:pt x="54" y="167"/>
                      </a:lnTo>
                      <a:lnTo>
                        <a:pt x="48" y="163"/>
                      </a:lnTo>
                      <a:lnTo>
                        <a:pt x="46" y="163"/>
                      </a:lnTo>
                      <a:lnTo>
                        <a:pt x="46" y="156"/>
                      </a:lnTo>
                      <a:lnTo>
                        <a:pt x="52" y="144"/>
                      </a:lnTo>
                      <a:lnTo>
                        <a:pt x="57" y="141"/>
                      </a:lnTo>
                      <a:lnTo>
                        <a:pt x="67" y="142"/>
                      </a:lnTo>
                      <a:lnTo>
                        <a:pt x="59" y="137"/>
                      </a:lnTo>
                      <a:lnTo>
                        <a:pt x="52" y="135"/>
                      </a:lnTo>
                      <a:lnTo>
                        <a:pt x="42" y="131"/>
                      </a:lnTo>
                      <a:lnTo>
                        <a:pt x="35" y="129"/>
                      </a:lnTo>
                      <a:lnTo>
                        <a:pt x="25" y="127"/>
                      </a:lnTo>
                      <a:lnTo>
                        <a:pt x="16" y="127"/>
                      </a:lnTo>
                      <a:lnTo>
                        <a:pt x="8" y="127"/>
                      </a:lnTo>
                      <a:lnTo>
                        <a:pt x="0" y="127"/>
                      </a:lnTo>
                      <a:lnTo>
                        <a:pt x="0" y="120"/>
                      </a:lnTo>
                      <a:lnTo>
                        <a:pt x="0" y="112"/>
                      </a:lnTo>
                      <a:lnTo>
                        <a:pt x="95" y="122"/>
                      </a:lnTo>
                      <a:lnTo>
                        <a:pt x="84" y="116"/>
                      </a:lnTo>
                      <a:lnTo>
                        <a:pt x="73" y="110"/>
                      </a:lnTo>
                      <a:lnTo>
                        <a:pt x="61" y="104"/>
                      </a:lnTo>
                      <a:lnTo>
                        <a:pt x="50" y="103"/>
                      </a:lnTo>
                      <a:lnTo>
                        <a:pt x="37" y="99"/>
                      </a:lnTo>
                      <a:lnTo>
                        <a:pt x="23" y="95"/>
                      </a:lnTo>
                      <a:lnTo>
                        <a:pt x="12" y="91"/>
                      </a:lnTo>
                      <a:lnTo>
                        <a:pt x="2" y="91"/>
                      </a:lnTo>
                      <a:lnTo>
                        <a:pt x="0" y="85"/>
                      </a:lnTo>
                      <a:lnTo>
                        <a:pt x="0" y="82"/>
                      </a:lnTo>
                      <a:lnTo>
                        <a:pt x="10" y="82"/>
                      </a:lnTo>
                      <a:lnTo>
                        <a:pt x="23" y="84"/>
                      </a:lnTo>
                      <a:lnTo>
                        <a:pt x="35" y="85"/>
                      </a:lnTo>
                      <a:lnTo>
                        <a:pt x="48" y="91"/>
                      </a:lnTo>
                      <a:lnTo>
                        <a:pt x="59" y="93"/>
                      </a:lnTo>
                      <a:lnTo>
                        <a:pt x="73" y="97"/>
                      </a:lnTo>
                      <a:lnTo>
                        <a:pt x="84" y="99"/>
                      </a:lnTo>
                      <a:lnTo>
                        <a:pt x="95" y="104"/>
                      </a:lnTo>
                      <a:lnTo>
                        <a:pt x="95" y="99"/>
                      </a:lnTo>
                      <a:lnTo>
                        <a:pt x="95" y="93"/>
                      </a:lnTo>
                      <a:lnTo>
                        <a:pt x="84" y="85"/>
                      </a:lnTo>
                      <a:lnTo>
                        <a:pt x="73" y="82"/>
                      </a:lnTo>
                      <a:lnTo>
                        <a:pt x="63" y="78"/>
                      </a:lnTo>
                      <a:lnTo>
                        <a:pt x="52" y="76"/>
                      </a:lnTo>
                      <a:lnTo>
                        <a:pt x="40" y="72"/>
                      </a:lnTo>
                      <a:lnTo>
                        <a:pt x="31" y="70"/>
                      </a:lnTo>
                      <a:lnTo>
                        <a:pt x="18" y="68"/>
                      </a:lnTo>
                      <a:lnTo>
                        <a:pt x="8" y="68"/>
                      </a:lnTo>
                      <a:lnTo>
                        <a:pt x="8" y="59"/>
                      </a:lnTo>
                      <a:lnTo>
                        <a:pt x="8" y="51"/>
                      </a:lnTo>
                      <a:lnTo>
                        <a:pt x="18" y="51"/>
                      </a:lnTo>
                      <a:lnTo>
                        <a:pt x="29" y="53"/>
                      </a:lnTo>
                      <a:lnTo>
                        <a:pt x="38" y="55"/>
                      </a:lnTo>
                      <a:lnTo>
                        <a:pt x="50" y="57"/>
                      </a:lnTo>
                      <a:lnTo>
                        <a:pt x="59" y="61"/>
                      </a:lnTo>
                      <a:lnTo>
                        <a:pt x="69" y="63"/>
                      </a:lnTo>
                      <a:lnTo>
                        <a:pt x="80" y="66"/>
                      </a:lnTo>
                      <a:lnTo>
                        <a:pt x="90" y="70"/>
                      </a:lnTo>
                      <a:lnTo>
                        <a:pt x="94" y="61"/>
                      </a:lnTo>
                      <a:lnTo>
                        <a:pt x="97" y="55"/>
                      </a:lnTo>
                      <a:lnTo>
                        <a:pt x="101" y="46"/>
                      </a:lnTo>
                      <a:lnTo>
                        <a:pt x="103" y="36"/>
                      </a:lnTo>
                      <a:lnTo>
                        <a:pt x="105" y="27"/>
                      </a:lnTo>
                      <a:lnTo>
                        <a:pt x="107" y="17"/>
                      </a:lnTo>
                      <a:lnTo>
                        <a:pt x="109" y="9"/>
                      </a:lnTo>
                      <a:lnTo>
                        <a:pt x="113" y="2"/>
                      </a:lnTo>
                      <a:lnTo>
                        <a:pt x="118" y="0"/>
                      </a:lnTo>
                      <a:lnTo>
                        <a:pt x="128" y="4"/>
                      </a:lnTo>
                      <a:lnTo>
                        <a:pt x="124" y="11"/>
                      </a:lnTo>
                      <a:lnTo>
                        <a:pt x="122" y="19"/>
                      </a:lnTo>
                      <a:lnTo>
                        <a:pt x="118" y="30"/>
                      </a:lnTo>
                      <a:lnTo>
                        <a:pt x="116" y="40"/>
                      </a:lnTo>
                      <a:lnTo>
                        <a:pt x="113" y="49"/>
                      </a:lnTo>
                      <a:lnTo>
                        <a:pt x="111" y="59"/>
                      </a:lnTo>
                      <a:lnTo>
                        <a:pt x="111" y="68"/>
                      </a:lnTo>
                      <a:lnTo>
                        <a:pt x="111" y="78"/>
                      </a:lnTo>
                      <a:lnTo>
                        <a:pt x="153" y="74"/>
                      </a:lnTo>
                      <a:lnTo>
                        <a:pt x="154" y="80"/>
                      </a:lnTo>
                      <a:lnTo>
                        <a:pt x="156" y="91"/>
                      </a:lnTo>
                      <a:lnTo>
                        <a:pt x="113" y="101"/>
                      </a:lnTo>
                      <a:lnTo>
                        <a:pt x="111" y="103"/>
                      </a:lnTo>
                      <a:lnTo>
                        <a:pt x="113" y="104"/>
                      </a:lnTo>
                      <a:lnTo>
                        <a:pt x="156" y="101"/>
                      </a:lnTo>
                      <a:lnTo>
                        <a:pt x="158" y="106"/>
                      </a:lnTo>
                      <a:lnTo>
                        <a:pt x="160" y="114"/>
                      </a:lnTo>
                      <a:lnTo>
                        <a:pt x="126" y="122"/>
                      </a:lnTo>
                      <a:lnTo>
                        <a:pt x="168" y="127"/>
                      </a:lnTo>
                      <a:lnTo>
                        <a:pt x="168" y="131"/>
                      </a:lnTo>
                      <a:lnTo>
                        <a:pt x="166" y="139"/>
                      </a:lnTo>
                      <a:lnTo>
                        <a:pt x="158" y="137"/>
                      </a:lnTo>
                      <a:lnTo>
                        <a:pt x="151" y="137"/>
                      </a:lnTo>
                      <a:lnTo>
                        <a:pt x="139" y="137"/>
                      </a:lnTo>
                      <a:lnTo>
                        <a:pt x="126" y="141"/>
                      </a:lnTo>
                      <a:lnTo>
                        <a:pt x="115" y="141"/>
                      </a:lnTo>
                      <a:lnTo>
                        <a:pt x="105" y="142"/>
                      </a:lnTo>
                      <a:lnTo>
                        <a:pt x="97" y="148"/>
                      </a:lnTo>
                      <a:lnTo>
                        <a:pt x="95" y="152"/>
                      </a:lnTo>
                      <a:lnTo>
                        <a:pt x="101" y="156"/>
                      </a:lnTo>
                      <a:lnTo>
                        <a:pt x="111" y="161"/>
                      </a:lnTo>
                      <a:lnTo>
                        <a:pt x="120" y="167"/>
                      </a:lnTo>
                      <a:lnTo>
                        <a:pt x="13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5" name="Freeform 209"/>
                <p:cNvSpPr>
                  <a:spLocks/>
                </p:cNvSpPr>
                <p:nvPr/>
              </p:nvSpPr>
              <p:spPr bwMode="auto">
                <a:xfrm>
                  <a:off x="3819" y="2815"/>
                  <a:ext cx="104" cy="135"/>
                </a:xfrm>
                <a:custGeom>
                  <a:avLst/>
                  <a:gdLst>
                    <a:gd name="T0" fmla="*/ 1 w 207"/>
                    <a:gd name="T1" fmla="*/ 1 h 269"/>
                    <a:gd name="T2" fmla="*/ 1 w 207"/>
                    <a:gd name="T3" fmla="*/ 1 h 269"/>
                    <a:gd name="T4" fmla="*/ 1 w 207"/>
                    <a:gd name="T5" fmla="*/ 1 h 269"/>
                    <a:gd name="T6" fmla="*/ 1 w 207"/>
                    <a:gd name="T7" fmla="*/ 1 h 269"/>
                    <a:gd name="T8" fmla="*/ 1 w 207"/>
                    <a:gd name="T9" fmla="*/ 1 h 269"/>
                    <a:gd name="T10" fmla="*/ 1 w 207"/>
                    <a:gd name="T11" fmla="*/ 1 h 269"/>
                    <a:gd name="T12" fmla="*/ 1 w 207"/>
                    <a:gd name="T13" fmla="*/ 1 h 269"/>
                    <a:gd name="T14" fmla="*/ 1 w 207"/>
                    <a:gd name="T15" fmla="*/ 1 h 269"/>
                    <a:gd name="T16" fmla="*/ 1 w 207"/>
                    <a:gd name="T17" fmla="*/ 1 h 269"/>
                    <a:gd name="T18" fmla="*/ 1 w 207"/>
                    <a:gd name="T19" fmla="*/ 1 h 269"/>
                    <a:gd name="T20" fmla="*/ 1 w 207"/>
                    <a:gd name="T21" fmla="*/ 1 h 269"/>
                    <a:gd name="T22" fmla="*/ 1 w 207"/>
                    <a:gd name="T23" fmla="*/ 1 h 269"/>
                    <a:gd name="T24" fmla="*/ 1 w 207"/>
                    <a:gd name="T25" fmla="*/ 1 h 269"/>
                    <a:gd name="T26" fmla="*/ 1 w 207"/>
                    <a:gd name="T27" fmla="*/ 1 h 269"/>
                    <a:gd name="T28" fmla="*/ 1 w 207"/>
                    <a:gd name="T29" fmla="*/ 1 h 269"/>
                    <a:gd name="T30" fmla="*/ 1 w 207"/>
                    <a:gd name="T31" fmla="*/ 1 h 269"/>
                    <a:gd name="T32" fmla="*/ 1 w 207"/>
                    <a:gd name="T33" fmla="*/ 1 h 269"/>
                    <a:gd name="T34" fmla="*/ 1 w 207"/>
                    <a:gd name="T35" fmla="*/ 1 h 269"/>
                    <a:gd name="T36" fmla="*/ 1 w 207"/>
                    <a:gd name="T37" fmla="*/ 1 h 269"/>
                    <a:gd name="T38" fmla="*/ 1 w 207"/>
                    <a:gd name="T39" fmla="*/ 1 h 269"/>
                    <a:gd name="T40" fmla="*/ 1 w 207"/>
                    <a:gd name="T41" fmla="*/ 1 h 269"/>
                    <a:gd name="T42" fmla="*/ 1 w 207"/>
                    <a:gd name="T43" fmla="*/ 1 h 269"/>
                    <a:gd name="T44" fmla="*/ 1 w 207"/>
                    <a:gd name="T45" fmla="*/ 1 h 269"/>
                    <a:gd name="T46" fmla="*/ 1 w 207"/>
                    <a:gd name="T47" fmla="*/ 1 h 269"/>
                    <a:gd name="T48" fmla="*/ 1 w 207"/>
                    <a:gd name="T49" fmla="*/ 1 h 269"/>
                    <a:gd name="T50" fmla="*/ 1 w 207"/>
                    <a:gd name="T51" fmla="*/ 1 h 269"/>
                    <a:gd name="T52" fmla="*/ 1 w 207"/>
                    <a:gd name="T53" fmla="*/ 1 h 269"/>
                    <a:gd name="T54" fmla="*/ 1 w 207"/>
                    <a:gd name="T55" fmla="*/ 1 h 269"/>
                    <a:gd name="T56" fmla="*/ 1 w 207"/>
                    <a:gd name="T57" fmla="*/ 1 h 269"/>
                    <a:gd name="T58" fmla="*/ 1 w 207"/>
                    <a:gd name="T59" fmla="*/ 1 h 269"/>
                    <a:gd name="T60" fmla="*/ 1 w 207"/>
                    <a:gd name="T61" fmla="*/ 1 h 269"/>
                    <a:gd name="T62" fmla="*/ 1 w 207"/>
                    <a:gd name="T63" fmla="*/ 1 h 269"/>
                    <a:gd name="T64" fmla="*/ 1 w 207"/>
                    <a:gd name="T65" fmla="*/ 1 h 269"/>
                    <a:gd name="T66" fmla="*/ 1 w 207"/>
                    <a:gd name="T67" fmla="*/ 1 h 269"/>
                    <a:gd name="T68" fmla="*/ 1 w 207"/>
                    <a:gd name="T69" fmla="*/ 1 h 269"/>
                    <a:gd name="T70" fmla="*/ 1 w 207"/>
                    <a:gd name="T71" fmla="*/ 1 h 269"/>
                    <a:gd name="T72" fmla="*/ 1 w 207"/>
                    <a:gd name="T73" fmla="*/ 1 h 269"/>
                    <a:gd name="T74" fmla="*/ 1 w 207"/>
                    <a:gd name="T75" fmla="*/ 1 h 269"/>
                    <a:gd name="T76" fmla="*/ 1 w 207"/>
                    <a:gd name="T77" fmla="*/ 1 h 269"/>
                    <a:gd name="T78" fmla="*/ 1 w 207"/>
                    <a:gd name="T79" fmla="*/ 1 h 269"/>
                    <a:gd name="T80" fmla="*/ 1 w 207"/>
                    <a:gd name="T81" fmla="*/ 1 h 269"/>
                    <a:gd name="T82" fmla="*/ 1 w 207"/>
                    <a:gd name="T83" fmla="*/ 1 h 269"/>
                    <a:gd name="T84" fmla="*/ 1 w 207"/>
                    <a:gd name="T85" fmla="*/ 1 h 269"/>
                    <a:gd name="T86" fmla="*/ 1 w 207"/>
                    <a:gd name="T87" fmla="*/ 1 h 269"/>
                    <a:gd name="T88" fmla="*/ 1 w 207"/>
                    <a:gd name="T89" fmla="*/ 1 h 2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7"/>
                    <a:gd name="T136" fmla="*/ 0 h 269"/>
                    <a:gd name="T137" fmla="*/ 207 w 207"/>
                    <a:gd name="T138" fmla="*/ 269 h 2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7" h="269">
                      <a:moveTo>
                        <a:pt x="0" y="216"/>
                      </a:moveTo>
                      <a:lnTo>
                        <a:pt x="0" y="199"/>
                      </a:lnTo>
                      <a:lnTo>
                        <a:pt x="9" y="205"/>
                      </a:lnTo>
                      <a:lnTo>
                        <a:pt x="21" y="210"/>
                      </a:lnTo>
                      <a:lnTo>
                        <a:pt x="32" y="216"/>
                      </a:lnTo>
                      <a:lnTo>
                        <a:pt x="44" y="224"/>
                      </a:lnTo>
                      <a:lnTo>
                        <a:pt x="55" y="229"/>
                      </a:lnTo>
                      <a:lnTo>
                        <a:pt x="66" y="235"/>
                      </a:lnTo>
                      <a:lnTo>
                        <a:pt x="78" y="239"/>
                      </a:lnTo>
                      <a:lnTo>
                        <a:pt x="91" y="245"/>
                      </a:lnTo>
                      <a:lnTo>
                        <a:pt x="93" y="235"/>
                      </a:lnTo>
                      <a:lnTo>
                        <a:pt x="80" y="222"/>
                      </a:lnTo>
                      <a:lnTo>
                        <a:pt x="65" y="214"/>
                      </a:lnTo>
                      <a:lnTo>
                        <a:pt x="55" y="209"/>
                      </a:lnTo>
                      <a:lnTo>
                        <a:pt x="46" y="205"/>
                      </a:lnTo>
                      <a:lnTo>
                        <a:pt x="36" y="201"/>
                      </a:lnTo>
                      <a:lnTo>
                        <a:pt x="27" y="195"/>
                      </a:lnTo>
                      <a:lnTo>
                        <a:pt x="34" y="195"/>
                      </a:lnTo>
                      <a:lnTo>
                        <a:pt x="46" y="201"/>
                      </a:lnTo>
                      <a:lnTo>
                        <a:pt x="59" y="205"/>
                      </a:lnTo>
                      <a:lnTo>
                        <a:pt x="72" y="209"/>
                      </a:lnTo>
                      <a:lnTo>
                        <a:pt x="86" y="214"/>
                      </a:lnTo>
                      <a:lnTo>
                        <a:pt x="97" y="218"/>
                      </a:lnTo>
                      <a:lnTo>
                        <a:pt x="106" y="222"/>
                      </a:lnTo>
                      <a:lnTo>
                        <a:pt x="116" y="224"/>
                      </a:lnTo>
                      <a:lnTo>
                        <a:pt x="118" y="220"/>
                      </a:lnTo>
                      <a:lnTo>
                        <a:pt x="122" y="216"/>
                      </a:lnTo>
                      <a:lnTo>
                        <a:pt x="49" y="182"/>
                      </a:lnTo>
                      <a:lnTo>
                        <a:pt x="53" y="182"/>
                      </a:lnTo>
                      <a:lnTo>
                        <a:pt x="63" y="186"/>
                      </a:lnTo>
                      <a:lnTo>
                        <a:pt x="70" y="188"/>
                      </a:lnTo>
                      <a:lnTo>
                        <a:pt x="86" y="193"/>
                      </a:lnTo>
                      <a:lnTo>
                        <a:pt x="97" y="195"/>
                      </a:lnTo>
                      <a:lnTo>
                        <a:pt x="108" y="199"/>
                      </a:lnTo>
                      <a:lnTo>
                        <a:pt x="120" y="201"/>
                      </a:lnTo>
                      <a:lnTo>
                        <a:pt x="129" y="207"/>
                      </a:lnTo>
                      <a:lnTo>
                        <a:pt x="133" y="199"/>
                      </a:lnTo>
                      <a:lnTo>
                        <a:pt x="120" y="193"/>
                      </a:lnTo>
                      <a:lnTo>
                        <a:pt x="106" y="188"/>
                      </a:lnTo>
                      <a:lnTo>
                        <a:pt x="95" y="184"/>
                      </a:lnTo>
                      <a:lnTo>
                        <a:pt x="84" y="180"/>
                      </a:lnTo>
                      <a:lnTo>
                        <a:pt x="70" y="176"/>
                      </a:lnTo>
                      <a:lnTo>
                        <a:pt x="59" y="172"/>
                      </a:lnTo>
                      <a:lnTo>
                        <a:pt x="47" y="171"/>
                      </a:lnTo>
                      <a:lnTo>
                        <a:pt x="34" y="167"/>
                      </a:lnTo>
                      <a:lnTo>
                        <a:pt x="34" y="161"/>
                      </a:lnTo>
                      <a:lnTo>
                        <a:pt x="34" y="157"/>
                      </a:lnTo>
                      <a:lnTo>
                        <a:pt x="101" y="165"/>
                      </a:lnTo>
                      <a:lnTo>
                        <a:pt x="116" y="150"/>
                      </a:lnTo>
                      <a:lnTo>
                        <a:pt x="106" y="146"/>
                      </a:lnTo>
                      <a:lnTo>
                        <a:pt x="95" y="144"/>
                      </a:lnTo>
                      <a:lnTo>
                        <a:pt x="86" y="144"/>
                      </a:lnTo>
                      <a:lnTo>
                        <a:pt x="74" y="144"/>
                      </a:lnTo>
                      <a:lnTo>
                        <a:pt x="63" y="142"/>
                      </a:lnTo>
                      <a:lnTo>
                        <a:pt x="51" y="142"/>
                      </a:lnTo>
                      <a:lnTo>
                        <a:pt x="42" y="142"/>
                      </a:lnTo>
                      <a:lnTo>
                        <a:pt x="32" y="144"/>
                      </a:lnTo>
                      <a:lnTo>
                        <a:pt x="28" y="138"/>
                      </a:lnTo>
                      <a:lnTo>
                        <a:pt x="27" y="131"/>
                      </a:lnTo>
                      <a:lnTo>
                        <a:pt x="38" y="131"/>
                      </a:lnTo>
                      <a:lnTo>
                        <a:pt x="51" y="133"/>
                      </a:lnTo>
                      <a:lnTo>
                        <a:pt x="66" y="134"/>
                      </a:lnTo>
                      <a:lnTo>
                        <a:pt x="84" y="134"/>
                      </a:lnTo>
                      <a:lnTo>
                        <a:pt x="99" y="134"/>
                      </a:lnTo>
                      <a:lnTo>
                        <a:pt x="114" y="136"/>
                      </a:lnTo>
                      <a:lnTo>
                        <a:pt x="125" y="134"/>
                      </a:lnTo>
                      <a:lnTo>
                        <a:pt x="137" y="134"/>
                      </a:lnTo>
                      <a:lnTo>
                        <a:pt x="177" y="47"/>
                      </a:lnTo>
                      <a:lnTo>
                        <a:pt x="171" y="41"/>
                      </a:lnTo>
                      <a:lnTo>
                        <a:pt x="165" y="41"/>
                      </a:lnTo>
                      <a:lnTo>
                        <a:pt x="160" y="49"/>
                      </a:lnTo>
                      <a:lnTo>
                        <a:pt x="154" y="58"/>
                      </a:lnTo>
                      <a:lnTo>
                        <a:pt x="148" y="70"/>
                      </a:lnTo>
                      <a:lnTo>
                        <a:pt x="143" y="79"/>
                      </a:lnTo>
                      <a:lnTo>
                        <a:pt x="139" y="89"/>
                      </a:lnTo>
                      <a:lnTo>
                        <a:pt x="135" y="98"/>
                      </a:lnTo>
                      <a:lnTo>
                        <a:pt x="129" y="110"/>
                      </a:lnTo>
                      <a:lnTo>
                        <a:pt x="129" y="121"/>
                      </a:lnTo>
                      <a:lnTo>
                        <a:pt x="114" y="121"/>
                      </a:lnTo>
                      <a:lnTo>
                        <a:pt x="101" y="121"/>
                      </a:lnTo>
                      <a:lnTo>
                        <a:pt x="87" y="119"/>
                      </a:lnTo>
                      <a:lnTo>
                        <a:pt x="76" y="119"/>
                      </a:lnTo>
                      <a:lnTo>
                        <a:pt x="63" y="117"/>
                      </a:lnTo>
                      <a:lnTo>
                        <a:pt x="49" y="117"/>
                      </a:lnTo>
                      <a:lnTo>
                        <a:pt x="38" y="117"/>
                      </a:lnTo>
                      <a:lnTo>
                        <a:pt x="27" y="121"/>
                      </a:lnTo>
                      <a:lnTo>
                        <a:pt x="25" y="114"/>
                      </a:lnTo>
                      <a:lnTo>
                        <a:pt x="25" y="104"/>
                      </a:lnTo>
                      <a:lnTo>
                        <a:pt x="34" y="100"/>
                      </a:lnTo>
                      <a:lnTo>
                        <a:pt x="44" y="100"/>
                      </a:lnTo>
                      <a:lnTo>
                        <a:pt x="55" y="100"/>
                      </a:lnTo>
                      <a:lnTo>
                        <a:pt x="66" y="102"/>
                      </a:lnTo>
                      <a:lnTo>
                        <a:pt x="78" y="102"/>
                      </a:lnTo>
                      <a:lnTo>
                        <a:pt x="87" y="104"/>
                      </a:lnTo>
                      <a:lnTo>
                        <a:pt x="99" y="104"/>
                      </a:lnTo>
                      <a:lnTo>
                        <a:pt x="110" y="106"/>
                      </a:lnTo>
                      <a:lnTo>
                        <a:pt x="160" y="0"/>
                      </a:lnTo>
                      <a:lnTo>
                        <a:pt x="179" y="3"/>
                      </a:lnTo>
                      <a:lnTo>
                        <a:pt x="171" y="22"/>
                      </a:lnTo>
                      <a:lnTo>
                        <a:pt x="177" y="28"/>
                      </a:lnTo>
                      <a:lnTo>
                        <a:pt x="186" y="34"/>
                      </a:lnTo>
                      <a:lnTo>
                        <a:pt x="194" y="39"/>
                      </a:lnTo>
                      <a:lnTo>
                        <a:pt x="200" y="47"/>
                      </a:lnTo>
                      <a:lnTo>
                        <a:pt x="192" y="57"/>
                      </a:lnTo>
                      <a:lnTo>
                        <a:pt x="186" y="70"/>
                      </a:lnTo>
                      <a:lnTo>
                        <a:pt x="179" y="85"/>
                      </a:lnTo>
                      <a:lnTo>
                        <a:pt x="173" y="98"/>
                      </a:lnTo>
                      <a:lnTo>
                        <a:pt x="167" y="112"/>
                      </a:lnTo>
                      <a:lnTo>
                        <a:pt x="162" y="125"/>
                      </a:lnTo>
                      <a:lnTo>
                        <a:pt x="158" y="138"/>
                      </a:lnTo>
                      <a:lnTo>
                        <a:pt x="156" y="152"/>
                      </a:lnTo>
                      <a:lnTo>
                        <a:pt x="150" y="152"/>
                      </a:lnTo>
                      <a:lnTo>
                        <a:pt x="146" y="152"/>
                      </a:lnTo>
                      <a:lnTo>
                        <a:pt x="141" y="152"/>
                      </a:lnTo>
                      <a:lnTo>
                        <a:pt x="139" y="153"/>
                      </a:lnTo>
                      <a:lnTo>
                        <a:pt x="135" y="157"/>
                      </a:lnTo>
                      <a:lnTo>
                        <a:pt x="129" y="165"/>
                      </a:lnTo>
                      <a:lnTo>
                        <a:pt x="122" y="172"/>
                      </a:lnTo>
                      <a:lnTo>
                        <a:pt x="122" y="178"/>
                      </a:lnTo>
                      <a:lnTo>
                        <a:pt x="129" y="182"/>
                      </a:lnTo>
                      <a:lnTo>
                        <a:pt x="143" y="186"/>
                      </a:lnTo>
                      <a:lnTo>
                        <a:pt x="154" y="191"/>
                      </a:lnTo>
                      <a:lnTo>
                        <a:pt x="162" y="201"/>
                      </a:lnTo>
                      <a:lnTo>
                        <a:pt x="156" y="245"/>
                      </a:lnTo>
                      <a:lnTo>
                        <a:pt x="205" y="233"/>
                      </a:lnTo>
                      <a:lnTo>
                        <a:pt x="207" y="258"/>
                      </a:lnTo>
                      <a:lnTo>
                        <a:pt x="152" y="258"/>
                      </a:lnTo>
                      <a:lnTo>
                        <a:pt x="150" y="269"/>
                      </a:lnTo>
                      <a:lnTo>
                        <a:pt x="133" y="269"/>
                      </a:lnTo>
                      <a:lnTo>
                        <a:pt x="137" y="233"/>
                      </a:lnTo>
                      <a:lnTo>
                        <a:pt x="99" y="264"/>
                      </a:lnTo>
                      <a:lnTo>
                        <a:pt x="91" y="266"/>
                      </a:lnTo>
                      <a:lnTo>
                        <a:pt x="86" y="267"/>
                      </a:lnTo>
                      <a:lnTo>
                        <a:pt x="86" y="262"/>
                      </a:lnTo>
                      <a:lnTo>
                        <a:pt x="86" y="258"/>
                      </a:lnTo>
                      <a:lnTo>
                        <a:pt x="0" y="2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6" name="Freeform 210"/>
                <p:cNvSpPr>
                  <a:spLocks/>
                </p:cNvSpPr>
                <p:nvPr/>
              </p:nvSpPr>
              <p:spPr bwMode="auto">
                <a:xfrm>
                  <a:off x="3645" y="2930"/>
                  <a:ext cx="43" cy="17"/>
                </a:xfrm>
                <a:custGeom>
                  <a:avLst/>
                  <a:gdLst>
                    <a:gd name="T0" fmla="*/ 1 w 85"/>
                    <a:gd name="T1" fmla="*/ 0 h 35"/>
                    <a:gd name="T2" fmla="*/ 1 w 85"/>
                    <a:gd name="T3" fmla="*/ 0 h 35"/>
                    <a:gd name="T4" fmla="*/ 1 w 85"/>
                    <a:gd name="T5" fmla="*/ 0 h 35"/>
                    <a:gd name="T6" fmla="*/ 1 w 85"/>
                    <a:gd name="T7" fmla="*/ 0 h 35"/>
                    <a:gd name="T8" fmla="*/ 1 w 85"/>
                    <a:gd name="T9" fmla="*/ 0 h 35"/>
                    <a:gd name="T10" fmla="*/ 1 w 85"/>
                    <a:gd name="T11" fmla="*/ 0 h 35"/>
                    <a:gd name="T12" fmla="*/ 1 w 85"/>
                    <a:gd name="T13" fmla="*/ 0 h 35"/>
                    <a:gd name="T14" fmla="*/ 1 w 85"/>
                    <a:gd name="T15" fmla="*/ 0 h 35"/>
                    <a:gd name="T16" fmla="*/ 1 w 85"/>
                    <a:gd name="T17" fmla="*/ 0 h 35"/>
                    <a:gd name="T18" fmla="*/ 0 w 85"/>
                    <a:gd name="T19" fmla="*/ 0 h 35"/>
                    <a:gd name="T20" fmla="*/ 1 w 85"/>
                    <a:gd name="T21" fmla="*/ 0 h 35"/>
                    <a:gd name="T22" fmla="*/ 1 w 85"/>
                    <a:gd name="T23" fmla="*/ 0 h 35"/>
                    <a:gd name="T24" fmla="*/ 1 w 85"/>
                    <a:gd name="T25" fmla="*/ 0 h 35"/>
                    <a:gd name="T26" fmla="*/ 1 w 85"/>
                    <a:gd name="T27" fmla="*/ 0 h 35"/>
                    <a:gd name="T28" fmla="*/ 1 w 85"/>
                    <a:gd name="T29" fmla="*/ 0 h 35"/>
                    <a:gd name="T30" fmla="*/ 1 w 85"/>
                    <a:gd name="T31" fmla="*/ 0 h 35"/>
                    <a:gd name="T32" fmla="*/ 1 w 85"/>
                    <a:gd name="T33" fmla="*/ 0 h 35"/>
                    <a:gd name="T34" fmla="*/ 1 w 85"/>
                    <a:gd name="T35" fmla="*/ 0 h 35"/>
                    <a:gd name="T36" fmla="*/ 1 w 85"/>
                    <a:gd name="T37" fmla="*/ 0 h 35"/>
                    <a:gd name="T38" fmla="*/ 1 w 85"/>
                    <a:gd name="T39" fmla="*/ 0 h 35"/>
                    <a:gd name="T40" fmla="*/ 1 w 85"/>
                    <a:gd name="T41" fmla="*/ 0 h 35"/>
                    <a:gd name="T42" fmla="*/ 1 w 85"/>
                    <a:gd name="T43" fmla="*/ 0 h 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5"/>
                    <a:gd name="T67" fmla="*/ 0 h 35"/>
                    <a:gd name="T68" fmla="*/ 85 w 85"/>
                    <a:gd name="T69" fmla="*/ 35 h 3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5" h="35">
                      <a:moveTo>
                        <a:pt x="78" y="35"/>
                      </a:moveTo>
                      <a:lnTo>
                        <a:pt x="66" y="31"/>
                      </a:lnTo>
                      <a:lnTo>
                        <a:pt x="57" y="25"/>
                      </a:lnTo>
                      <a:lnTo>
                        <a:pt x="47" y="23"/>
                      </a:lnTo>
                      <a:lnTo>
                        <a:pt x="40" y="23"/>
                      </a:lnTo>
                      <a:lnTo>
                        <a:pt x="30" y="21"/>
                      </a:lnTo>
                      <a:lnTo>
                        <a:pt x="21" y="21"/>
                      </a:lnTo>
                      <a:lnTo>
                        <a:pt x="11" y="21"/>
                      </a:lnTo>
                      <a:lnTo>
                        <a:pt x="4" y="21"/>
                      </a:lnTo>
                      <a:lnTo>
                        <a:pt x="0" y="16"/>
                      </a:lnTo>
                      <a:lnTo>
                        <a:pt x="4" y="4"/>
                      </a:lnTo>
                      <a:lnTo>
                        <a:pt x="11" y="0"/>
                      </a:lnTo>
                      <a:lnTo>
                        <a:pt x="21" y="2"/>
                      </a:lnTo>
                      <a:lnTo>
                        <a:pt x="34" y="2"/>
                      </a:lnTo>
                      <a:lnTo>
                        <a:pt x="47" y="8"/>
                      </a:lnTo>
                      <a:lnTo>
                        <a:pt x="59" y="12"/>
                      </a:lnTo>
                      <a:lnTo>
                        <a:pt x="70" y="16"/>
                      </a:lnTo>
                      <a:lnTo>
                        <a:pt x="80" y="23"/>
                      </a:lnTo>
                      <a:lnTo>
                        <a:pt x="85" y="29"/>
                      </a:lnTo>
                      <a:lnTo>
                        <a:pt x="82" y="31"/>
                      </a:lnTo>
                      <a:lnTo>
                        <a:pt x="7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7" name="Freeform 211"/>
                <p:cNvSpPr>
                  <a:spLocks/>
                </p:cNvSpPr>
                <p:nvPr/>
              </p:nvSpPr>
              <p:spPr bwMode="auto">
                <a:xfrm>
                  <a:off x="3417" y="2894"/>
                  <a:ext cx="41" cy="55"/>
                </a:xfrm>
                <a:custGeom>
                  <a:avLst/>
                  <a:gdLst>
                    <a:gd name="T0" fmla="*/ 1 w 82"/>
                    <a:gd name="T1" fmla="*/ 1 h 110"/>
                    <a:gd name="T2" fmla="*/ 1 w 82"/>
                    <a:gd name="T3" fmla="*/ 1 h 110"/>
                    <a:gd name="T4" fmla="*/ 0 w 82"/>
                    <a:gd name="T5" fmla="*/ 1 h 110"/>
                    <a:gd name="T6" fmla="*/ 0 w 82"/>
                    <a:gd name="T7" fmla="*/ 1 h 110"/>
                    <a:gd name="T8" fmla="*/ 1 w 82"/>
                    <a:gd name="T9" fmla="*/ 1 h 110"/>
                    <a:gd name="T10" fmla="*/ 1 w 82"/>
                    <a:gd name="T11" fmla="*/ 1 h 110"/>
                    <a:gd name="T12" fmla="*/ 1 w 82"/>
                    <a:gd name="T13" fmla="*/ 1 h 110"/>
                    <a:gd name="T14" fmla="*/ 1 w 82"/>
                    <a:gd name="T15" fmla="*/ 1 h 110"/>
                    <a:gd name="T16" fmla="*/ 1 w 82"/>
                    <a:gd name="T17" fmla="*/ 1 h 110"/>
                    <a:gd name="T18" fmla="*/ 1 w 82"/>
                    <a:gd name="T19" fmla="*/ 0 h 110"/>
                    <a:gd name="T20" fmla="*/ 1 w 82"/>
                    <a:gd name="T21" fmla="*/ 0 h 110"/>
                    <a:gd name="T22" fmla="*/ 1 w 82"/>
                    <a:gd name="T23" fmla="*/ 1 h 110"/>
                    <a:gd name="T24" fmla="*/ 1 w 82"/>
                    <a:gd name="T25" fmla="*/ 1 h 110"/>
                    <a:gd name="T26" fmla="*/ 1 w 82"/>
                    <a:gd name="T27" fmla="*/ 1 h 110"/>
                    <a:gd name="T28" fmla="*/ 1 w 82"/>
                    <a:gd name="T29" fmla="*/ 1 h 110"/>
                    <a:gd name="T30" fmla="*/ 1 w 82"/>
                    <a:gd name="T31" fmla="*/ 1 h 110"/>
                    <a:gd name="T32" fmla="*/ 1 w 82"/>
                    <a:gd name="T33" fmla="*/ 1 h 110"/>
                    <a:gd name="T34" fmla="*/ 1 w 82"/>
                    <a:gd name="T35" fmla="*/ 1 h 110"/>
                    <a:gd name="T36" fmla="*/ 1 w 82"/>
                    <a:gd name="T37" fmla="*/ 1 h 110"/>
                    <a:gd name="T38" fmla="*/ 1 w 82"/>
                    <a:gd name="T39" fmla="*/ 1 h 110"/>
                    <a:gd name="T40" fmla="*/ 1 w 82"/>
                    <a:gd name="T41" fmla="*/ 1 h 110"/>
                    <a:gd name="T42" fmla="*/ 1 w 82"/>
                    <a:gd name="T43" fmla="*/ 1 h 110"/>
                    <a:gd name="T44" fmla="*/ 1 w 82"/>
                    <a:gd name="T45" fmla="*/ 1 h 110"/>
                    <a:gd name="T46" fmla="*/ 1 w 82"/>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10"/>
                    <a:gd name="T74" fmla="*/ 82 w 82"/>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10">
                      <a:moveTo>
                        <a:pt x="8" y="110"/>
                      </a:moveTo>
                      <a:lnTo>
                        <a:pt x="2" y="95"/>
                      </a:lnTo>
                      <a:lnTo>
                        <a:pt x="0" y="84"/>
                      </a:lnTo>
                      <a:lnTo>
                        <a:pt x="0" y="71"/>
                      </a:lnTo>
                      <a:lnTo>
                        <a:pt x="2" y="59"/>
                      </a:lnTo>
                      <a:lnTo>
                        <a:pt x="4" y="44"/>
                      </a:lnTo>
                      <a:lnTo>
                        <a:pt x="8" y="29"/>
                      </a:lnTo>
                      <a:lnTo>
                        <a:pt x="10" y="15"/>
                      </a:lnTo>
                      <a:lnTo>
                        <a:pt x="14" y="4"/>
                      </a:lnTo>
                      <a:lnTo>
                        <a:pt x="16" y="0"/>
                      </a:lnTo>
                      <a:lnTo>
                        <a:pt x="18" y="0"/>
                      </a:lnTo>
                      <a:lnTo>
                        <a:pt x="33" y="4"/>
                      </a:lnTo>
                      <a:lnTo>
                        <a:pt x="50" y="8"/>
                      </a:lnTo>
                      <a:lnTo>
                        <a:pt x="65" y="12"/>
                      </a:lnTo>
                      <a:lnTo>
                        <a:pt x="82" y="15"/>
                      </a:lnTo>
                      <a:lnTo>
                        <a:pt x="77" y="34"/>
                      </a:lnTo>
                      <a:lnTo>
                        <a:pt x="33" y="27"/>
                      </a:lnTo>
                      <a:lnTo>
                        <a:pt x="31" y="29"/>
                      </a:lnTo>
                      <a:lnTo>
                        <a:pt x="31" y="33"/>
                      </a:lnTo>
                      <a:lnTo>
                        <a:pt x="31" y="80"/>
                      </a:lnTo>
                      <a:lnTo>
                        <a:pt x="61" y="78"/>
                      </a:lnTo>
                      <a:lnTo>
                        <a:pt x="59" y="105"/>
                      </a:lnTo>
                      <a:lnTo>
                        <a:pt x="8"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8" name="Freeform 212"/>
                <p:cNvSpPr>
                  <a:spLocks/>
                </p:cNvSpPr>
                <p:nvPr/>
              </p:nvSpPr>
              <p:spPr bwMode="auto">
                <a:xfrm>
                  <a:off x="3444" y="2902"/>
                  <a:ext cx="46" cy="44"/>
                </a:xfrm>
                <a:custGeom>
                  <a:avLst/>
                  <a:gdLst>
                    <a:gd name="T0" fmla="*/ 0 w 93"/>
                    <a:gd name="T1" fmla="*/ 0 h 90"/>
                    <a:gd name="T2" fmla="*/ 0 w 93"/>
                    <a:gd name="T3" fmla="*/ 0 h 90"/>
                    <a:gd name="T4" fmla="*/ 0 w 93"/>
                    <a:gd name="T5" fmla="*/ 0 h 90"/>
                    <a:gd name="T6" fmla="*/ 0 w 93"/>
                    <a:gd name="T7" fmla="*/ 0 h 90"/>
                    <a:gd name="T8" fmla="*/ 0 w 93"/>
                    <a:gd name="T9" fmla="*/ 0 h 90"/>
                    <a:gd name="T10" fmla="*/ 0 w 93"/>
                    <a:gd name="T11" fmla="*/ 0 h 90"/>
                    <a:gd name="T12" fmla="*/ 0 w 93"/>
                    <a:gd name="T13" fmla="*/ 0 h 90"/>
                    <a:gd name="T14" fmla="*/ 0 w 93"/>
                    <a:gd name="T15" fmla="*/ 0 h 90"/>
                    <a:gd name="T16" fmla="*/ 0 w 93"/>
                    <a:gd name="T17" fmla="*/ 0 h 90"/>
                    <a:gd name="T18" fmla="*/ 0 w 93"/>
                    <a:gd name="T19" fmla="*/ 0 h 90"/>
                    <a:gd name="T20" fmla="*/ 0 w 93"/>
                    <a:gd name="T21" fmla="*/ 0 h 90"/>
                    <a:gd name="T22" fmla="*/ 0 w 93"/>
                    <a:gd name="T23" fmla="*/ 0 h 90"/>
                    <a:gd name="T24" fmla="*/ 0 w 93"/>
                    <a:gd name="T25" fmla="*/ 0 h 90"/>
                    <a:gd name="T26" fmla="*/ 0 w 93"/>
                    <a:gd name="T27" fmla="*/ 0 h 90"/>
                    <a:gd name="T28" fmla="*/ 0 w 93"/>
                    <a:gd name="T29" fmla="*/ 0 h 90"/>
                    <a:gd name="T30" fmla="*/ 0 w 93"/>
                    <a:gd name="T31" fmla="*/ 0 h 90"/>
                    <a:gd name="T32" fmla="*/ 0 w 93"/>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90"/>
                    <a:gd name="T53" fmla="*/ 93 w 93"/>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90">
                      <a:moveTo>
                        <a:pt x="0" y="90"/>
                      </a:moveTo>
                      <a:lnTo>
                        <a:pt x="5" y="63"/>
                      </a:lnTo>
                      <a:lnTo>
                        <a:pt x="55" y="67"/>
                      </a:lnTo>
                      <a:lnTo>
                        <a:pt x="66" y="27"/>
                      </a:lnTo>
                      <a:lnTo>
                        <a:pt x="17" y="18"/>
                      </a:lnTo>
                      <a:lnTo>
                        <a:pt x="23" y="0"/>
                      </a:lnTo>
                      <a:lnTo>
                        <a:pt x="26" y="0"/>
                      </a:lnTo>
                      <a:lnTo>
                        <a:pt x="36" y="2"/>
                      </a:lnTo>
                      <a:lnTo>
                        <a:pt x="43" y="2"/>
                      </a:lnTo>
                      <a:lnTo>
                        <a:pt x="55" y="4"/>
                      </a:lnTo>
                      <a:lnTo>
                        <a:pt x="64" y="4"/>
                      </a:lnTo>
                      <a:lnTo>
                        <a:pt x="76" y="8"/>
                      </a:lnTo>
                      <a:lnTo>
                        <a:pt x="83" y="12"/>
                      </a:lnTo>
                      <a:lnTo>
                        <a:pt x="93" y="18"/>
                      </a:lnTo>
                      <a:lnTo>
                        <a:pt x="74" y="86"/>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9" name="Freeform 213"/>
                <p:cNvSpPr>
                  <a:spLocks/>
                </p:cNvSpPr>
                <p:nvPr/>
              </p:nvSpPr>
              <p:spPr bwMode="auto">
                <a:xfrm>
                  <a:off x="3178" y="2924"/>
                  <a:ext cx="73" cy="25"/>
                </a:xfrm>
                <a:custGeom>
                  <a:avLst/>
                  <a:gdLst>
                    <a:gd name="T0" fmla="*/ 0 w 147"/>
                    <a:gd name="T1" fmla="*/ 0 h 51"/>
                    <a:gd name="T2" fmla="*/ 0 w 147"/>
                    <a:gd name="T3" fmla="*/ 0 h 51"/>
                    <a:gd name="T4" fmla="*/ 0 w 147"/>
                    <a:gd name="T5" fmla="*/ 0 h 51"/>
                    <a:gd name="T6" fmla="*/ 0 w 147"/>
                    <a:gd name="T7" fmla="*/ 0 h 51"/>
                    <a:gd name="T8" fmla="*/ 0 w 147"/>
                    <a:gd name="T9" fmla="*/ 0 h 51"/>
                    <a:gd name="T10" fmla="*/ 0 w 147"/>
                    <a:gd name="T11" fmla="*/ 0 h 51"/>
                    <a:gd name="T12" fmla="*/ 0 w 147"/>
                    <a:gd name="T13" fmla="*/ 0 h 51"/>
                    <a:gd name="T14" fmla="*/ 0 w 147"/>
                    <a:gd name="T15" fmla="*/ 0 h 51"/>
                    <a:gd name="T16" fmla="*/ 0 w 147"/>
                    <a:gd name="T17" fmla="*/ 0 h 51"/>
                    <a:gd name="T18" fmla="*/ 0 w 147"/>
                    <a:gd name="T19" fmla="*/ 0 h 51"/>
                    <a:gd name="T20" fmla="*/ 0 w 147"/>
                    <a:gd name="T21" fmla="*/ 0 h 51"/>
                    <a:gd name="T22" fmla="*/ 0 w 147"/>
                    <a:gd name="T23" fmla="*/ 0 h 51"/>
                    <a:gd name="T24" fmla="*/ 0 w 147"/>
                    <a:gd name="T25" fmla="*/ 0 h 51"/>
                    <a:gd name="T26" fmla="*/ 0 w 147"/>
                    <a:gd name="T27" fmla="*/ 0 h 51"/>
                    <a:gd name="T28" fmla="*/ 0 w 147"/>
                    <a:gd name="T29" fmla="*/ 0 h 51"/>
                    <a:gd name="T30" fmla="*/ 0 w 147"/>
                    <a:gd name="T31" fmla="*/ 0 h 51"/>
                    <a:gd name="T32" fmla="*/ 0 w 147"/>
                    <a:gd name="T33" fmla="*/ 0 h 51"/>
                    <a:gd name="T34" fmla="*/ 0 w 147"/>
                    <a:gd name="T35" fmla="*/ 0 h 51"/>
                    <a:gd name="T36" fmla="*/ 0 w 147"/>
                    <a:gd name="T37" fmla="*/ 0 h 51"/>
                    <a:gd name="T38" fmla="*/ 0 w 147"/>
                    <a:gd name="T39" fmla="*/ 0 h 51"/>
                    <a:gd name="T40" fmla="*/ 0 w 147"/>
                    <a:gd name="T41" fmla="*/ 0 h 51"/>
                    <a:gd name="T42" fmla="*/ 0 w 147"/>
                    <a:gd name="T43" fmla="*/ 0 h 51"/>
                    <a:gd name="T44" fmla="*/ 0 w 147"/>
                    <a:gd name="T45" fmla="*/ 0 h 51"/>
                    <a:gd name="T46" fmla="*/ 0 w 147"/>
                    <a:gd name="T47" fmla="*/ 0 h 51"/>
                    <a:gd name="T48" fmla="*/ 0 w 147"/>
                    <a:gd name="T49" fmla="*/ 0 h 51"/>
                    <a:gd name="T50" fmla="*/ 0 w 147"/>
                    <a:gd name="T51" fmla="*/ 0 h 51"/>
                    <a:gd name="T52" fmla="*/ 0 w 147"/>
                    <a:gd name="T53" fmla="*/ 0 h 51"/>
                    <a:gd name="T54" fmla="*/ 0 w 147"/>
                    <a:gd name="T55" fmla="*/ 0 h 51"/>
                    <a:gd name="T56" fmla="*/ 0 w 147"/>
                    <a:gd name="T57" fmla="*/ 0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7"/>
                    <a:gd name="T88" fmla="*/ 0 h 51"/>
                    <a:gd name="T89" fmla="*/ 147 w 147"/>
                    <a:gd name="T90" fmla="*/ 51 h 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7" h="51">
                      <a:moveTo>
                        <a:pt x="4" y="40"/>
                      </a:moveTo>
                      <a:lnTo>
                        <a:pt x="19" y="31"/>
                      </a:lnTo>
                      <a:lnTo>
                        <a:pt x="36" y="23"/>
                      </a:lnTo>
                      <a:lnTo>
                        <a:pt x="44" y="19"/>
                      </a:lnTo>
                      <a:lnTo>
                        <a:pt x="53" y="15"/>
                      </a:lnTo>
                      <a:lnTo>
                        <a:pt x="61" y="13"/>
                      </a:lnTo>
                      <a:lnTo>
                        <a:pt x="71" y="12"/>
                      </a:lnTo>
                      <a:lnTo>
                        <a:pt x="78" y="8"/>
                      </a:lnTo>
                      <a:lnTo>
                        <a:pt x="88" y="6"/>
                      </a:lnTo>
                      <a:lnTo>
                        <a:pt x="95" y="4"/>
                      </a:lnTo>
                      <a:lnTo>
                        <a:pt x="103" y="4"/>
                      </a:lnTo>
                      <a:lnTo>
                        <a:pt x="111" y="0"/>
                      </a:lnTo>
                      <a:lnTo>
                        <a:pt x="120" y="0"/>
                      </a:lnTo>
                      <a:lnTo>
                        <a:pt x="130" y="0"/>
                      </a:lnTo>
                      <a:lnTo>
                        <a:pt x="139" y="0"/>
                      </a:lnTo>
                      <a:lnTo>
                        <a:pt x="143" y="6"/>
                      </a:lnTo>
                      <a:lnTo>
                        <a:pt x="147" y="15"/>
                      </a:lnTo>
                      <a:lnTo>
                        <a:pt x="101" y="23"/>
                      </a:lnTo>
                      <a:lnTo>
                        <a:pt x="90" y="23"/>
                      </a:lnTo>
                      <a:lnTo>
                        <a:pt x="76" y="25"/>
                      </a:lnTo>
                      <a:lnTo>
                        <a:pt x="65" y="27"/>
                      </a:lnTo>
                      <a:lnTo>
                        <a:pt x="53" y="29"/>
                      </a:lnTo>
                      <a:lnTo>
                        <a:pt x="40" y="32"/>
                      </a:lnTo>
                      <a:lnTo>
                        <a:pt x="29" y="36"/>
                      </a:lnTo>
                      <a:lnTo>
                        <a:pt x="17" y="44"/>
                      </a:lnTo>
                      <a:lnTo>
                        <a:pt x="6" y="51"/>
                      </a:lnTo>
                      <a:lnTo>
                        <a:pt x="0" y="46"/>
                      </a:lnTo>
                      <a:lnTo>
                        <a:pt x="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0" name="Freeform 214"/>
                <p:cNvSpPr>
                  <a:spLocks/>
                </p:cNvSpPr>
                <p:nvPr/>
              </p:nvSpPr>
              <p:spPr bwMode="auto">
                <a:xfrm>
                  <a:off x="3079" y="2862"/>
                  <a:ext cx="96" cy="82"/>
                </a:xfrm>
                <a:custGeom>
                  <a:avLst/>
                  <a:gdLst>
                    <a:gd name="T0" fmla="*/ 0 w 193"/>
                    <a:gd name="T1" fmla="*/ 0 h 165"/>
                    <a:gd name="T2" fmla="*/ 0 w 193"/>
                    <a:gd name="T3" fmla="*/ 0 h 165"/>
                    <a:gd name="T4" fmla="*/ 0 w 193"/>
                    <a:gd name="T5" fmla="*/ 0 h 165"/>
                    <a:gd name="T6" fmla="*/ 0 w 193"/>
                    <a:gd name="T7" fmla="*/ 0 h 165"/>
                    <a:gd name="T8" fmla="*/ 0 w 193"/>
                    <a:gd name="T9" fmla="*/ 0 h 165"/>
                    <a:gd name="T10" fmla="*/ 0 w 193"/>
                    <a:gd name="T11" fmla="*/ 0 h 165"/>
                    <a:gd name="T12" fmla="*/ 0 w 193"/>
                    <a:gd name="T13" fmla="*/ 0 h 165"/>
                    <a:gd name="T14" fmla="*/ 0 w 193"/>
                    <a:gd name="T15" fmla="*/ 0 h 165"/>
                    <a:gd name="T16" fmla="*/ 0 w 193"/>
                    <a:gd name="T17" fmla="*/ 0 h 165"/>
                    <a:gd name="T18" fmla="*/ 0 w 193"/>
                    <a:gd name="T19" fmla="*/ 0 h 165"/>
                    <a:gd name="T20" fmla="*/ 0 w 193"/>
                    <a:gd name="T21" fmla="*/ 0 h 165"/>
                    <a:gd name="T22" fmla="*/ 0 w 193"/>
                    <a:gd name="T23" fmla="*/ 0 h 165"/>
                    <a:gd name="T24" fmla="*/ 0 w 193"/>
                    <a:gd name="T25" fmla="*/ 0 h 165"/>
                    <a:gd name="T26" fmla="*/ 0 w 193"/>
                    <a:gd name="T27" fmla="*/ 0 h 165"/>
                    <a:gd name="T28" fmla="*/ 0 w 193"/>
                    <a:gd name="T29" fmla="*/ 0 h 165"/>
                    <a:gd name="T30" fmla="*/ 0 w 193"/>
                    <a:gd name="T31" fmla="*/ 0 h 165"/>
                    <a:gd name="T32" fmla="*/ 0 w 193"/>
                    <a:gd name="T33" fmla="*/ 0 h 165"/>
                    <a:gd name="T34" fmla="*/ 0 w 193"/>
                    <a:gd name="T35" fmla="*/ 0 h 165"/>
                    <a:gd name="T36" fmla="*/ 0 w 193"/>
                    <a:gd name="T37" fmla="*/ 0 h 165"/>
                    <a:gd name="T38" fmla="*/ 0 w 193"/>
                    <a:gd name="T39" fmla="*/ 0 h 165"/>
                    <a:gd name="T40" fmla="*/ 0 w 193"/>
                    <a:gd name="T41" fmla="*/ 0 h 165"/>
                    <a:gd name="T42" fmla="*/ 0 w 193"/>
                    <a:gd name="T43" fmla="*/ 0 h 165"/>
                    <a:gd name="T44" fmla="*/ 0 w 193"/>
                    <a:gd name="T45" fmla="*/ 0 h 165"/>
                    <a:gd name="T46" fmla="*/ 0 w 193"/>
                    <a:gd name="T47" fmla="*/ 0 h 165"/>
                    <a:gd name="T48" fmla="*/ 0 w 193"/>
                    <a:gd name="T49" fmla="*/ 0 h 165"/>
                    <a:gd name="T50" fmla="*/ 0 w 193"/>
                    <a:gd name="T51" fmla="*/ 0 h 165"/>
                    <a:gd name="T52" fmla="*/ 0 w 193"/>
                    <a:gd name="T53" fmla="*/ 0 h 165"/>
                    <a:gd name="T54" fmla="*/ 0 w 193"/>
                    <a:gd name="T55" fmla="*/ 0 h 165"/>
                    <a:gd name="T56" fmla="*/ 0 w 193"/>
                    <a:gd name="T57" fmla="*/ 0 h 165"/>
                    <a:gd name="T58" fmla="*/ 0 w 193"/>
                    <a:gd name="T59" fmla="*/ 0 h 165"/>
                    <a:gd name="T60" fmla="*/ 0 w 193"/>
                    <a:gd name="T61" fmla="*/ 0 h 165"/>
                    <a:gd name="T62" fmla="*/ 0 w 193"/>
                    <a:gd name="T63" fmla="*/ 0 h 1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3"/>
                    <a:gd name="T97" fmla="*/ 0 h 165"/>
                    <a:gd name="T98" fmla="*/ 193 w 193"/>
                    <a:gd name="T99" fmla="*/ 165 h 1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3" h="165">
                      <a:moveTo>
                        <a:pt x="105" y="74"/>
                      </a:moveTo>
                      <a:lnTo>
                        <a:pt x="0" y="66"/>
                      </a:lnTo>
                      <a:lnTo>
                        <a:pt x="0" y="59"/>
                      </a:lnTo>
                      <a:lnTo>
                        <a:pt x="4" y="53"/>
                      </a:lnTo>
                      <a:lnTo>
                        <a:pt x="18" y="51"/>
                      </a:lnTo>
                      <a:lnTo>
                        <a:pt x="33" y="53"/>
                      </a:lnTo>
                      <a:lnTo>
                        <a:pt x="40" y="53"/>
                      </a:lnTo>
                      <a:lnTo>
                        <a:pt x="48" y="53"/>
                      </a:lnTo>
                      <a:lnTo>
                        <a:pt x="56" y="53"/>
                      </a:lnTo>
                      <a:lnTo>
                        <a:pt x="65" y="55"/>
                      </a:lnTo>
                      <a:lnTo>
                        <a:pt x="80" y="53"/>
                      </a:lnTo>
                      <a:lnTo>
                        <a:pt x="97" y="53"/>
                      </a:lnTo>
                      <a:lnTo>
                        <a:pt x="111" y="47"/>
                      </a:lnTo>
                      <a:lnTo>
                        <a:pt x="126" y="41"/>
                      </a:lnTo>
                      <a:lnTo>
                        <a:pt x="132" y="30"/>
                      </a:lnTo>
                      <a:lnTo>
                        <a:pt x="134" y="19"/>
                      </a:lnTo>
                      <a:lnTo>
                        <a:pt x="118" y="19"/>
                      </a:lnTo>
                      <a:lnTo>
                        <a:pt x="103" y="21"/>
                      </a:lnTo>
                      <a:lnTo>
                        <a:pt x="88" y="21"/>
                      </a:lnTo>
                      <a:lnTo>
                        <a:pt x="73" y="21"/>
                      </a:lnTo>
                      <a:lnTo>
                        <a:pt x="56" y="21"/>
                      </a:lnTo>
                      <a:lnTo>
                        <a:pt x="42" y="21"/>
                      </a:lnTo>
                      <a:lnTo>
                        <a:pt x="27" y="21"/>
                      </a:lnTo>
                      <a:lnTo>
                        <a:pt x="14" y="21"/>
                      </a:lnTo>
                      <a:lnTo>
                        <a:pt x="18" y="0"/>
                      </a:lnTo>
                      <a:lnTo>
                        <a:pt x="25" y="0"/>
                      </a:lnTo>
                      <a:lnTo>
                        <a:pt x="33" y="0"/>
                      </a:lnTo>
                      <a:lnTo>
                        <a:pt x="42" y="0"/>
                      </a:lnTo>
                      <a:lnTo>
                        <a:pt x="52" y="0"/>
                      </a:lnTo>
                      <a:lnTo>
                        <a:pt x="61" y="0"/>
                      </a:lnTo>
                      <a:lnTo>
                        <a:pt x="69" y="0"/>
                      </a:lnTo>
                      <a:lnTo>
                        <a:pt x="78" y="0"/>
                      </a:lnTo>
                      <a:lnTo>
                        <a:pt x="88" y="0"/>
                      </a:lnTo>
                      <a:lnTo>
                        <a:pt x="97" y="0"/>
                      </a:lnTo>
                      <a:lnTo>
                        <a:pt x="105" y="0"/>
                      </a:lnTo>
                      <a:lnTo>
                        <a:pt x="115" y="0"/>
                      </a:lnTo>
                      <a:lnTo>
                        <a:pt x="124" y="0"/>
                      </a:lnTo>
                      <a:lnTo>
                        <a:pt x="134" y="0"/>
                      </a:lnTo>
                      <a:lnTo>
                        <a:pt x="141" y="0"/>
                      </a:lnTo>
                      <a:lnTo>
                        <a:pt x="151" y="2"/>
                      </a:lnTo>
                      <a:lnTo>
                        <a:pt x="160" y="5"/>
                      </a:lnTo>
                      <a:lnTo>
                        <a:pt x="160" y="9"/>
                      </a:lnTo>
                      <a:lnTo>
                        <a:pt x="162" y="17"/>
                      </a:lnTo>
                      <a:lnTo>
                        <a:pt x="164" y="24"/>
                      </a:lnTo>
                      <a:lnTo>
                        <a:pt x="166" y="34"/>
                      </a:lnTo>
                      <a:lnTo>
                        <a:pt x="168" y="41"/>
                      </a:lnTo>
                      <a:lnTo>
                        <a:pt x="170" y="53"/>
                      </a:lnTo>
                      <a:lnTo>
                        <a:pt x="172" y="64"/>
                      </a:lnTo>
                      <a:lnTo>
                        <a:pt x="177" y="76"/>
                      </a:lnTo>
                      <a:lnTo>
                        <a:pt x="177" y="85"/>
                      </a:lnTo>
                      <a:lnTo>
                        <a:pt x="181" y="95"/>
                      </a:lnTo>
                      <a:lnTo>
                        <a:pt x="183" y="104"/>
                      </a:lnTo>
                      <a:lnTo>
                        <a:pt x="185" y="114"/>
                      </a:lnTo>
                      <a:lnTo>
                        <a:pt x="187" y="121"/>
                      </a:lnTo>
                      <a:lnTo>
                        <a:pt x="189" y="129"/>
                      </a:lnTo>
                      <a:lnTo>
                        <a:pt x="191" y="133"/>
                      </a:lnTo>
                      <a:lnTo>
                        <a:pt x="193" y="138"/>
                      </a:lnTo>
                      <a:lnTo>
                        <a:pt x="174" y="154"/>
                      </a:lnTo>
                      <a:lnTo>
                        <a:pt x="149" y="38"/>
                      </a:lnTo>
                      <a:lnTo>
                        <a:pt x="120" y="64"/>
                      </a:lnTo>
                      <a:lnTo>
                        <a:pt x="149" y="163"/>
                      </a:lnTo>
                      <a:lnTo>
                        <a:pt x="134" y="163"/>
                      </a:lnTo>
                      <a:lnTo>
                        <a:pt x="120" y="165"/>
                      </a:lnTo>
                      <a:lnTo>
                        <a:pt x="10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1" name="Freeform 215"/>
                <p:cNvSpPr>
                  <a:spLocks/>
                </p:cNvSpPr>
                <p:nvPr/>
              </p:nvSpPr>
              <p:spPr bwMode="auto">
                <a:xfrm>
                  <a:off x="3647" y="2914"/>
                  <a:ext cx="45" cy="17"/>
                </a:xfrm>
                <a:custGeom>
                  <a:avLst/>
                  <a:gdLst>
                    <a:gd name="T0" fmla="*/ 1 w 89"/>
                    <a:gd name="T1" fmla="*/ 1 h 34"/>
                    <a:gd name="T2" fmla="*/ 1 w 89"/>
                    <a:gd name="T3" fmla="*/ 1 h 34"/>
                    <a:gd name="T4" fmla="*/ 1 w 89"/>
                    <a:gd name="T5" fmla="*/ 1 h 34"/>
                    <a:gd name="T6" fmla="*/ 1 w 89"/>
                    <a:gd name="T7" fmla="*/ 1 h 34"/>
                    <a:gd name="T8" fmla="*/ 1 w 89"/>
                    <a:gd name="T9" fmla="*/ 1 h 34"/>
                    <a:gd name="T10" fmla="*/ 1 w 89"/>
                    <a:gd name="T11" fmla="*/ 1 h 34"/>
                    <a:gd name="T12" fmla="*/ 1 w 89"/>
                    <a:gd name="T13" fmla="*/ 1 h 34"/>
                    <a:gd name="T14" fmla="*/ 1 w 89"/>
                    <a:gd name="T15" fmla="*/ 1 h 34"/>
                    <a:gd name="T16" fmla="*/ 0 w 89"/>
                    <a:gd name="T17" fmla="*/ 1 h 34"/>
                    <a:gd name="T18" fmla="*/ 0 w 89"/>
                    <a:gd name="T19" fmla="*/ 1 h 34"/>
                    <a:gd name="T20" fmla="*/ 1 w 89"/>
                    <a:gd name="T21" fmla="*/ 0 h 34"/>
                    <a:gd name="T22" fmla="*/ 1 w 89"/>
                    <a:gd name="T23" fmla="*/ 0 h 34"/>
                    <a:gd name="T24" fmla="*/ 1 w 89"/>
                    <a:gd name="T25" fmla="*/ 1 h 34"/>
                    <a:gd name="T26" fmla="*/ 1 w 89"/>
                    <a:gd name="T27" fmla="*/ 1 h 34"/>
                    <a:gd name="T28" fmla="*/ 1 w 89"/>
                    <a:gd name="T29" fmla="*/ 1 h 34"/>
                    <a:gd name="T30" fmla="*/ 1 w 89"/>
                    <a:gd name="T31" fmla="*/ 1 h 34"/>
                    <a:gd name="T32" fmla="*/ 1 w 89"/>
                    <a:gd name="T33" fmla="*/ 1 h 34"/>
                    <a:gd name="T34" fmla="*/ 1 w 89"/>
                    <a:gd name="T35" fmla="*/ 1 h 34"/>
                    <a:gd name="T36" fmla="*/ 1 w 89"/>
                    <a:gd name="T37" fmla="*/ 1 h 34"/>
                    <a:gd name="T38" fmla="*/ 1 w 89"/>
                    <a:gd name="T39" fmla="*/ 1 h 34"/>
                    <a:gd name="T40" fmla="*/ 1 w 89"/>
                    <a:gd name="T41" fmla="*/ 1 h 34"/>
                    <a:gd name="T42" fmla="*/ 1 w 89"/>
                    <a:gd name="T43" fmla="*/ 1 h 34"/>
                    <a:gd name="T44" fmla="*/ 1 w 89"/>
                    <a:gd name="T45" fmla="*/ 1 h 34"/>
                    <a:gd name="T46" fmla="*/ 1 w 89"/>
                    <a:gd name="T47" fmla="*/ 1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34"/>
                    <a:gd name="T74" fmla="*/ 89 w 89"/>
                    <a:gd name="T75" fmla="*/ 34 h 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34">
                      <a:moveTo>
                        <a:pt x="81" y="34"/>
                      </a:moveTo>
                      <a:lnTo>
                        <a:pt x="70" y="29"/>
                      </a:lnTo>
                      <a:lnTo>
                        <a:pt x="61" y="25"/>
                      </a:lnTo>
                      <a:lnTo>
                        <a:pt x="49" y="23"/>
                      </a:lnTo>
                      <a:lnTo>
                        <a:pt x="40" y="21"/>
                      </a:lnTo>
                      <a:lnTo>
                        <a:pt x="28" y="19"/>
                      </a:lnTo>
                      <a:lnTo>
                        <a:pt x="17" y="19"/>
                      </a:lnTo>
                      <a:lnTo>
                        <a:pt x="7" y="17"/>
                      </a:lnTo>
                      <a:lnTo>
                        <a:pt x="0" y="15"/>
                      </a:lnTo>
                      <a:lnTo>
                        <a:pt x="0" y="4"/>
                      </a:lnTo>
                      <a:lnTo>
                        <a:pt x="9" y="0"/>
                      </a:lnTo>
                      <a:lnTo>
                        <a:pt x="19" y="0"/>
                      </a:lnTo>
                      <a:lnTo>
                        <a:pt x="28" y="4"/>
                      </a:lnTo>
                      <a:lnTo>
                        <a:pt x="36" y="4"/>
                      </a:lnTo>
                      <a:lnTo>
                        <a:pt x="43" y="6"/>
                      </a:lnTo>
                      <a:lnTo>
                        <a:pt x="57" y="10"/>
                      </a:lnTo>
                      <a:lnTo>
                        <a:pt x="66" y="13"/>
                      </a:lnTo>
                      <a:lnTo>
                        <a:pt x="74" y="17"/>
                      </a:lnTo>
                      <a:lnTo>
                        <a:pt x="81" y="19"/>
                      </a:lnTo>
                      <a:lnTo>
                        <a:pt x="85" y="23"/>
                      </a:lnTo>
                      <a:lnTo>
                        <a:pt x="89" y="25"/>
                      </a:lnTo>
                      <a:lnTo>
                        <a:pt x="87" y="32"/>
                      </a:lnTo>
                      <a:lnTo>
                        <a:pt x="8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2" name="Freeform 216"/>
                <p:cNvSpPr>
                  <a:spLocks/>
                </p:cNvSpPr>
                <p:nvPr/>
              </p:nvSpPr>
              <p:spPr bwMode="auto">
                <a:xfrm>
                  <a:off x="3092" y="2903"/>
                  <a:ext cx="29" cy="31"/>
                </a:xfrm>
                <a:custGeom>
                  <a:avLst/>
                  <a:gdLst>
                    <a:gd name="T0" fmla="*/ 0 w 57"/>
                    <a:gd name="T1" fmla="*/ 0 h 63"/>
                    <a:gd name="T2" fmla="*/ 0 w 57"/>
                    <a:gd name="T3" fmla="*/ 0 h 63"/>
                    <a:gd name="T4" fmla="*/ 1 w 57"/>
                    <a:gd name="T5" fmla="*/ 0 h 63"/>
                    <a:gd name="T6" fmla="*/ 1 w 57"/>
                    <a:gd name="T7" fmla="*/ 0 h 63"/>
                    <a:gd name="T8" fmla="*/ 1 w 57"/>
                    <a:gd name="T9" fmla="*/ 0 h 63"/>
                    <a:gd name="T10" fmla="*/ 1 w 57"/>
                    <a:gd name="T11" fmla="*/ 0 h 63"/>
                    <a:gd name="T12" fmla="*/ 1 w 57"/>
                    <a:gd name="T13" fmla="*/ 0 h 63"/>
                    <a:gd name="T14" fmla="*/ 1 w 57"/>
                    <a:gd name="T15" fmla="*/ 0 h 63"/>
                    <a:gd name="T16" fmla="*/ 1 w 57"/>
                    <a:gd name="T17" fmla="*/ 0 h 63"/>
                    <a:gd name="T18" fmla="*/ 1 w 57"/>
                    <a:gd name="T19" fmla="*/ 0 h 63"/>
                    <a:gd name="T20" fmla="*/ 1 w 57"/>
                    <a:gd name="T21" fmla="*/ 0 h 63"/>
                    <a:gd name="T22" fmla="*/ 1 w 57"/>
                    <a:gd name="T23" fmla="*/ 0 h 63"/>
                    <a:gd name="T24" fmla="*/ 1 w 57"/>
                    <a:gd name="T25" fmla="*/ 0 h 63"/>
                    <a:gd name="T26" fmla="*/ 1 w 57"/>
                    <a:gd name="T27" fmla="*/ 0 h 63"/>
                    <a:gd name="T28" fmla="*/ 1 w 57"/>
                    <a:gd name="T29" fmla="*/ 0 h 63"/>
                    <a:gd name="T30" fmla="*/ 1 w 57"/>
                    <a:gd name="T31" fmla="*/ 0 h 63"/>
                    <a:gd name="T32" fmla="*/ 1 w 57"/>
                    <a:gd name="T33" fmla="*/ 0 h 63"/>
                    <a:gd name="T34" fmla="*/ 0 w 57"/>
                    <a:gd name="T35" fmla="*/ 0 h 63"/>
                    <a:gd name="T36" fmla="*/ 0 w 57"/>
                    <a:gd name="T37" fmla="*/ 0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63"/>
                    <a:gd name="T59" fmla="*/ 57 w 57"/>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63">
                      <a:moveTo>
                        <a:pt x="0" y="57"/>
                      </a:moveTo>
                      <a:lnTo>
                        <a:pt x="0" y="50"/>
                      </a:lnTo>
                      <a:lnTo>
                        <a:pt x="2" y="44"/>
                      </a:lnTo>
                      <a:lnTo>
                        <a:pt x="34" y="44"/>
                      </a:lnTo>
                      <a:lnTo>
                        <a:pt x="40" y="16"/>
                      </a:lnTo>
                      <a:lnTo>
                        <a:pt x="6" y="14"/>
                      </a:lnTo>
                      <a:lnTo>
                        <a:pt x="6" y="6"/>
                      </a:lnTo>
                      <a:lnTo>
                        <a:pt x="8" y="0"/>
                      </a:lnTo>
                      <a:lnTo>
                        <a:pt x="57" y="2"/>
                      </a:lnTo>
                      <a:lnTo>
                        <a:pt x="55" y="4"/>
                      </a:lnTo>
                      <a:lnTo>
                        <a:pt x="55" y="14"/>
                      </a:lnTo>
                      <a:lnTo>
                        <a:pt x="53" y="23"/>
                      </a:lnTo>
                      <a:lnTo>
                        <a:pt x="51" y="35"/>
                      </a:lnTo>
                      <a:lnTo>
                        <a:pt x="50" y="42"/>
                      </a:lnTo>
                      <a:lnTo>
                        <a:pt x="46" y="52"/>
                      </a:lnTo>
                      <a:lnTo>
                        <a:pt x="42" y="57"/>
                      </a:lnTo>
                      <a:lnTo>
                        <a:pt x="42" y="63"/>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3" name="Freeform 217"/>
                <p:cNvSpPr>
                  <a:spLocks/>
                </p:cNvSpPr>
                <p:nvPr/>
              </p:nvSpPr>
              <p:spPr bwMode="auto">
                <a:xfrm>
                  <a:off x="3222" y="2880"/>
                  <a:ext cx="62" cy="52"/>
                </a:xfrm>
                <a:custGeom>
                  <a:avLst/>
                  <a:gdLst>
                    <a:gd name="T0" fmla="*/ 1 w 123"/>
                    <a:gd name="T1" fmla="*/ 1 h 104"/>
                    <a:gd name="T2" fmla="*/ 1 w 123"/>
                    <a:gd name="T3" fmla="*/ 1 h 104"/>
                    <a:gd name="T4" fmla="*/ 1 w 123"/>
                    <a:gd name="T5" fmla="*/ 1 h 104"/>
                    <a:gd name="T6" fmla="*/ 1 w 123"/>
                    <a:gd name="T7" fmla="*/ 1 h 104"/>
                    <a:gd name="T8" fmla="*/ 1 w 123"/>
                    <a:gd name="T9" fmla="*/ 1 h 104"/>
                    <a:gd name="T10" fmla="*/ 1 w 123"/>
                    <a:gd name="T11" fmla="*/ 1 h 104"/>
                    <a:gd name="T12" fmla="*/ 1 w 123"/>
                    <a:gd name="T13" fmla="*/ 1 h 104"/>
                    <a:gd name="T14" fmla="*/ 1 w 123"/>
                    <a:gd name="T15" fmla="*/ 1 h 104"/>
                    <a:gd name="T16" fmla="*/ 1 w 123"/>
                    <a:gd name="T17" fmla="*/ 1 h 104"/>
                    <a:gd name="T18" fmla="*/ 1 w 123"/>
                    <a:gd name="T19" fmla="*/ 1 h 104"/>
                    <a:gd name="T20" fmla="*/ 1 w 123"/>
                    <a:gd name="T21" fmla="*/ 1 h 104"/>
                    <a:gd name="T22" fmla="*/ 1 w 123"/>
                    <a:gd name="T23" fmla="*/ 1 h 104"/>
                    <a:gd name="T24" fmla="*/ 1 w 123"/>
                    <a:gd name="T25" fmla="*/ 1 h 104"/>
                    <a:gd name="T26" fmla="*/ 1 w 123"/>
                    <a:gd name="T27" fmla="*/ 1 h 104"/>
                    <a:gd name="T28" fmla="*/ 1 w 123"/>
                    <a:gd name="T29" fmla="*/ 1 h 104"/>
                    <a:gd name="T30" fmla="*/ 0 w 123"/>
                    <a:gd name="T31" fmla="*/ 1 h 104"/>
                    <a:gd name="T32" fmla="*/ 1 w 123"/>
                    <a:gd name="T33" fmla="*/ 1 h 104"/>
                    <a:gd name="T34" fmla="*/ 1 w 123"/>
                    <a:gd name="T35" fmla="*/ 0 h 104"/>
                    <a:gd name="T36" fmla="*/ 1 w 123"/>
                    <a:gd name="T37" fmla="*/ 0 h 104"/>
                    <a:gd name="T38" fmla="*/ 1 w 123"/>
                    <a:gd name="T39" fmla="*/ 0 h 104"/>
                    <a:gd name="T40" fmla="*/ 1 w 123"/>
                    <a:gd name="T41" fmla="*/ 1 h 104"/>
                    <a:gd name="T42" fmla="*/ 1 w 123"/>
                    <a:gd name="T43" fmla="*/ 1 h 104"/>
                    <a:gd name="T44" fmla="*/ 1 w 123"/>
                    <a:gd name="T45" fmla="*/ 1 h 104"/>
                    <a:gd name="T46" fmla="*/ 1 w 123"/>
                    <a:gd name="T47" fmla="*/ 1 h 104"/>
                    <a:gd name="T48" fmla="*/ 1 w 123"/>
                    <a:gd name="T49" fmla="*/ 1 h 104"/>
                    <a:gd name="T50" fmla="*/ 1 w 123"/>
                    <a:gd name="T51" fmla="*/ 1 h 104"/>
                    <a:gd name="T52" fmla="*/ 1 w 123"/>
                    <a:gd name="T53" fmla="*/ 1 h 104"/>
                    <a:gd name="T54" fmla="*/ 1 w 123"/>
                    <a:gd name="T55" fmla="*/ 1 h 104"/>
                    <a:gd name="T56" fmla="*/ 1 w 123"/>
                    <a:gd name="T57" fmla="*/ 1 h 104"/>
                    <a:gd name="T58" fmla="*/ 1 w 123"/>
                    <a:gd name="T59" fmla="*/ 1 h 104"/>
                    <a:gd name="T60" fmla="*/ 1 w 123"/>
                    <a:gd name="T61" fmla="*/ 1 h 104"/>
                    <a:gd name="T62" fmla="*/ 1 w 123"/>
                    <a:gd name="T63" fmla="*/ 1 h 104"/>
                    <a:gd name="T64" fmla="*/ 1 w 123"/>
                    <a:gd name="T65" fmla="*/ 1 h 104"/>
                    <a:gd name="T66" fmla="*/ 1 w 123"/>
                    <a:gd name="T67" fmla="*/ 1 h 104"/>
                    <a:gd name="T68" fmla="*/ 1 w 123"/>
                    <a:gd name="T69" fmla="*/ 1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04"/>
                    <a:gd name="T107" fmla="*/ 123 w 123"/>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04">
                      <a:moveTo>
                        <a:pt x="99" y="104"/>
                      </a:moveTo>
                      <a:lnTo>
                        <a:pt x="95" y="85"/>
                      </a:lnTo>
                      <a:lnTo>
                        <a:pt x="100" y="83"/>
                      </a:lnTo>
                      <a:lnTo>
                        <a:pt x="112" y="83"/>
                      </a:lnTo>
                      <a:lnTo>
                        <a:pt x="110" y="36"/>
                      </a:lnTo>
                      <a:lnTo>
                        <a:pt x="100" y="34"/>
                      </a:lnTo>
                      <a:lnTo>
                        <a:pt x="89" y="30"/>
                      </a:lnTo>
                      <a:lnTo>
                        <a:pt x="80" y="28"/>
                      </a:lnTo>
                      <a:lnTo>
                        <a:pt x="68" y="26"/>
                      </a:lnTo>
                      <a:lnTo>
                        <a:pt x="57" y="23"/>
                      </a:lnTo>
                      <a:lnTo>
                        <a:pt x="47" y="21"/>
                      </a:lnTo>
                      <a:lnTo>
                        <a:pt x="36" y="21"/>
                      </a:lnTo>
                      <a:lnTo>
                        <a:pt x="28" y="21"/>
                      </a:lnTo>
                      <a:lnTo>
                        <a:pt x="19" y="51"/>
                      </a:lnTo>
                      <a:lnTo>
                        <a:pt x="7" y="55"/>
                      </a:lnTo>
                      <a:lnTo>
                        <a:pt x="0" y="53"/>
                      </a:lnTo>
                      <a:lnTo>
                        <a:pt x="11" y="2"/>
                      </a:lnTo>
                      <a:lnTo>
                        <a:pt x="15" y="0"/>
                      </a:lnTo>
                      <a:lnTo>
                        <a:pt x="28" y="0"/>
                      </a:lnTo>
                      <a:lnTo>
                        <a:pt x="36" y="0"/>
                      </a:lnTo>
                      <a:lnTo>
                        <a:pt x="45" y="4"/>
                      </a:lnTo>
                      <a:lnTo>
                        <a:pt x="55" y="5"/>
                      </a:lnTo>
                      <a:lnTo>
                        <a:pt x="64" y="9"/>
                      </a:lnTo>
                      <a:lnTo>
                        <a:pt x="74" y="11"/>
                      </a:lnTo>
                      <a:lnTo>
                        <a:pt x="83" y="13"/>
                      </a:lnTo>
                      <a:lnTo>
                        <a:pt x="93" y="17"/>
                      </a:lnTo>
                      <a:lnTo>
                        <a:pt x="100" y="21"/>
                      </a:lnTo>
                      <a:lnTo>
                        <a:pt x="116" y="24"/>
                      </a:lnTo>
                      <a:lnTo>
                        <a:pt x="123" y="28"/>
                      </a:lnTo>
                      <a:lnTo>
                        <a:pt x="123" y="102"/>
                      </a:lnTo>
                      <a:lnTo>
                        <a:pt x="118" y="102"/>
                      </a:lnTo>
                      <a:lnTo>
                        <a:pt x="110" y="102"/>
                      </a:lnTo>
                      <a:lnTo>
                        <a:pt x="102" y="102"/>
                      </a:lnTo>
                      <a:lnTo>
                        <a:pt x="99"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4" name="Freeform 218"/>
                <p:cNvSpPr>
                  <a:spLocks/>
                </p:cNvSpPr>
                <p:nvPr/>
              </p:nvSpPr>
              <p:spPr bwMode="auto">
                <a:xfrm>
                  <a:off x="3065" y="2902"/>
                  <a:ext cx="34" cy="29"/>
                </a:xfrm>
                <a:custGeom>
                  <a:avLst/>
                  <a:gdLst>
                    <a:gd name="T0" fmla="*/ 1 w 66"/>
                    <a:gd name="T1" fmla="*/ 0 h 59"/>
                    <a:gd name="T2" fmla="*/ 0 w 66"/>
                    <a:gd name="T3" fmla="*/ 0 h 59"/>
                    <a:gd name="T4" fmla="*/ 0 w 66"/>
                    <a:gd name="T5" fmla="*/ 0 h 59"/>
                    <a:gd name="T6" fmla="*/ 1 w 66"/>
                    <a:gd name="T7" fmla="*/ 0 h 59"/>
                    <a:gd name="T8" fmla="*/ 1 w 66"/>
                    <a:gd name="T9" fmla="*/ 0 h 59"/>
                    <a:gd name="T10" fmla="*/ 1 w 66"/>
                    <a:gd name="T11" fmla="*/ 0 h 59"/>
                    <a:gd name="T12" fmla="*/ 1 w 66"/>
                    <a:gd name="T13" fmla="*/ 0 h 59"/>
                    <a:gd name="T14" fmla="*/ 1 w 66"/>
                    <a:gd name="T15" fmla="*/ 0 h 59"/>
                    <a:gd name="T16" fmla="*/ 1 w 66"/>
                    <a:gd name="T17" fmla="*/ 0 h 59"/>
                    <a:gd name="T18" fmla="*/ 1 w 66"/>
                    <a:gd name="T19" fmla="*/ 0 h 59"/>
                    <a:gd name="T20" fmla="*/ 1 w 66"/>
                    <a:gd name="T21" fmla="*/ 0 h 59"/>
                    <a:gd name="T22" fmla="*/ 1 w 66"/>
                    <a:gd name="T23" fmla="*/ 0 h 59"/>
                    <a:gd name="T24" fmla="*/ 1 w 66"/>
                    <a:gd name="T25" fmla="*/ 0 h 59"/>
                    <a:gd name="T26" fmla="*/ 1 w 66"/>
                    <a:gd name="T27" fmla="*/ 0 h 59"/>
                    <a:gd name="T28" fmla="*/ 1 w 66"/>
                    <a:gd name="T29" fmla="*/ 0 h 59"/>
                    <a:gd name="T30" fmla="*/ 1 w 66"/>
                    <a:gd name="T31" fmla="*/ 0 h 59"/>
                    <a:gd name="T32" fmla="*/ 1 w 66"/>
                    <a:gd name="T33" fmla="*/ 0 h 59"/>
                    <a:gd name="T34" fmla="*/ 1 w 66"/>
                    <a:gd name="T35" fmla="*/ 0 h 59"/>
                    <a:gd name="T36" fmla="*/ 1 w 66"/>
                    <a:gd name="T37" fmla="*/ 0 h 59"/>
                    <a:gd name="T38" fmla="*/ 1 w 66"/>
                    <a:gd name="T39" fmla="*/ 0 h 59"/>
                    <a:gd name="T40" fmla="*/ 1 w 66"/>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59"/>
                    <a:gd name="T65" fmla="*/ 66 w 66"/>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59">
                      <a:moveTo>
                        <a:pt x="4" y="57"/>
                      </a:moveTo>
                      <a:lnTo>
                        <a:pt x="0" y="44"/>
                      </a:lnTo>
                      <a:lnTo>
                        <a:pt x="0" y="31"/>
                      </a:lnTo>
                      <a:lnTo>
                        <a:pt x="4" y="16"/>
                      </a:lnTo>
                      <a:lnTo>
                        <a:pt x="7" y="2"/>
                      </a:lnTo>
                      <a:lnTo>
                        <a:pt x="21" y="0"/>
                      </a:lnTo>
                      <a:lnTo>
                        <a:pt x="36" y="0"/>
                      </a:lnTo>
                      <a:lnTo>
                        <a:pt x="51" y="0"/>
                      </a:lnTo>
                      <a:lnTo>
                        <a:pt x="66" y="2"/>
                      </a:lnTo>
                      <a:lnTo>
                        <a:pt x="64" y="8"/>
                      </a:lnTo>
                      <a:lnTo>
                        <a:pt x="63" y="16"/>
                      </a:lnTo>
                      <a:lnTo>
                        <a:pt x="25" y="18"/>
                      </a:lnTo>
                      <a:lnTo>
                        <a:pt x="23" y="21"/>
                      </a:lnTo>
                      <a:lnTo>
                        <a:pt x="23" y="31"/>
                      </a:lnTo>
                      <a:lnTo>
                        <a:pt x="21" y="37"/>
                      </a:lnTo>
                      <a:lnTo>
                        <a:pt x="21" y="44"/>
                      </a:lnTo>
                      <a:lnTo>
                        <a:pt x="59" y="46"/>
                      </a:lnTo>
                      <a:lnTo>
                        <a:pt x="59" y="52"/>
                      </a:lnTo>
                      <a:lnTo>
                        <a:pt x="59" y="59"/>
                      </a:lnTo>
                      <a:lnTo>
                        <a:pt x="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5" name="Freeform 219"/>
                <p:cNvSpPr>
                  <a:spLocks/>
                </p:cNvSpPr>
                <p:nvPr/>
              </p:nvSpPr>
              <p:spPr bwMode="auto">
                <a:xfrm>
                  <a:off x="3255" y="2852"/>
                  <a:ext cx="80" cy="72"/>
                </a:xfrm>
                <a:custGeom>
                  <a:avLst/>
                  <a:gdLst>
                    <a:gd name="T0" fmla="*/ 1 w 160"/>
                    <a:gd name="T1" fmla="*/ 1 h 142"/>
                    <a:gd name="T2" fmla="*/ 1 w 160"/>
                    <a:gd name="T3" fmla="*/ 1 h 142"/>
                    <a:gd name="T4" fmla="*/ 1 w 160"/>
                    <a:gd name="T5" fmla="*/ 1 h 142"/>
                    <a:gd name="T6" fmla="*/ 1 w 160"/>
                    <a:gd name="T7" fmla="*/ 1 h 142"/>
                    <a:gd name="T8" fmla="*/ 1 w 160"/>
                    <a:gd name="T9" fmla="*/ 1 h 142"/>
                    <a:gd name="T10" fmla="*/ 1 w 160"/>
                    <a:gd name="T11" fmla="*/ 1 h 142"/>
                    <a:gd name="T12" fmla="*/ 1 w 160"/>
                    <a:gd name="T13" fmla="*/ 1 h 142"/>
                    <a:gd name="T14" fmla="*/ 1 w 160"/>
                    <a:gd name="T15" fmla="*/ 1 h 142"/>
                    <a:gd name="T16" fmla="*/ 1 w 160"/>
                    <a:gd name="T17" fmla="*/ 1 h 142"/>
                    <a:gd name="T18" fmla="*/ 0 w 160"/>
                    <a:gd name="T19" fmla="*/ 1 h 142"/>
                    <a:gd name="T20" fmla="*/ 1 w 160"/>
                    <a:gd name="T21" fmla="*/ 1 h 142"/>
                    <a:gd name="T22" fmla="*/ 1 w 160"/>
                    <a:gd name="T23" fmla="*/ 1 h 142"/>
                    <a:gd name="T24" fmla="*/ 1 w 160"/>
                    <a:gd name="T25" fmla="*/ 1 h 142"/>
                    <a:gd name="T26" fmla="*/ 1 w 160"/>
                    <a:gd name="T27" fmla="*/ 1 h 142"/>
                    <a:gd name="T28" fmla="*/ 1 w 160"/>
                    <a:gd name="T29" fmla="*/ 1 h 142"/>
                    <a:gd name="T30" fmla="*/ 1 w 160"/>
                    <a:gd name="T31" fmla="*/ 1 h 142"/>
                    <a:gd name="T32" fmla="*/ 1 w 160"/>
                    <a:gd name="T33" fmla="*/ 1 h 142"/>
                    <a:gd name="T34" fmla="*/ 1 w 160"/>
                    <a:gd name="T35" fmla="*/ 1 h 142"/>
                    <a:gd name="T36" fmla="*/ 1 w 160"/>
                    <a:gd name="T37" fmla="*/ 1 h 142"/>
                    <a:gd name="T38" fmla="*/ 1 w 160"/>
                    <a:gd name="T39" fmla="*/ 1 h 142"/>
                    <a:gd name="T40" fmla="*/ 1 w 160"/>
                    <a:gd name="T41" fmla="*/ 1 h 142"/>
                    <a:gd name="T42" fmla="*/ 1 w 160"/>
                    <a:gd name="T43" fmla="*/ 1 h 142"/>
                    <a:gd name="T44" fmla="*/ 1 w 160"/>
                    <a:gd name="T45" fmla="*/ 1 h 142"/>
                    <a:gd name="T46" fmla="*/ 1 w 160"/>
                    <a:gd name="T47" fmla="*/ 1 h 142"/>
                    <a:gd name="T48" fmla="*/ 1 w 160"/>
                    <a:gd name="T49" fmla="*/ 1 h 142"/>
                    <a:gd name="T50" fmla="*/ 1 w 160"/>
                    <a:gd name="T51" fmla="*/ 1 h 142"/>
                    <a:gd name="T52" fmla="*/ 1 w 160"/>
                    <a:gd name="T53" fmla="*/ 1 h 142"/>
                    <a:gd name="T54" fmla="*/ 1 w 160"/>
                    <a:gd name="T55" fmla="*/ 0 h 142"/>
                    <a:gd name="T56" fmla="*/ 1 w 160"/>
                    <a:gd name="T57" fmla="*/ 1 h 142"/>
                    <a:gd name="T58" fmla="*/ 1 w 160"/>
                    <a:gd name="T59" fmla="*/ 1 h 142"/>
                    <a:gd name="T60" fmla="*/ 1 w 160"/>
                    <a:gd name="T61" fmla="*/ 1 h 142"/>
                    <a:gd name="T62" fmla="*/ 1 w 160"/>
                    <a:gd name="T63" fmla="*/ 1 h 142"/>
                    <a:gd name="T64" fmla="*/ 1 w 160"/>
                    <a:gd name="T65" fmla="*/ 1 h 142"/>
                    <a:gd name="T66" fmla="*/ 1 w 160"/>
                    <a:gd name="T67" fmla="*/ 1 h 142"/>
                    <a:gd name="T68" fmla="*/ 1 w 160"/>
                    <a:gd name="T69" fmla="*/ 1 h 142"/>
                    <a:gd name="T70" fmla="*/ 1 w 160"/>
                    <a:gd name="T71" fmla="*/ 1 h 142"/>
                    <a:gd name="T72" fmla="*/ 1 w 160"/>
                    <a:gd name="T73" fmla="*/ 1 h 142"/>
                    <a:gd name="T74" fmla="*/ 1 w 160"/>
                    <a:gd name="T75" fmla="*/ 1 h 142"/>
                    <a:gd name="T76" fmla="*/ 1 w 160"/>
                    <a:gd name="T77" fmla="*/ 1 h 142"/>
                    <a:gd name="T78" fmla="*/ 1 w 160"/>
                    <a:gd name="T79" fmla="*/ 1 h 142"/>
                    <a:gd name="T80" fmla="*/ 1 w 160"/>
                    <a:gd name="T81" fmla="*/ 1 h 142"/>
                    <a:gd name="T82" fmla="*/ 1 w 160"/>
                    <a:gd name="T83" fmla="*/ 1 h 142"/>
                    <a:gd name="T84" fmla="*/ 1 w 160"/>
                    <a:gd name="T85" fmla="*/ 1 h 142"/>
                    <a:gd name="T86" fmla="*/ 1 w 160"/>
                    <a:gd name="T87" fmla="*/ 1 h 142"/>
                    <a:gd name="T88" fmla="*/ 1 w 160"/>
                    <a:gd name="T89" fmla="*/ 1 h 142"/>
                    <a:gd name="T90" fmla="*/ 1 w 160"/>
                    <a:gd name="T91" fmla="*/ 1 h 142"/>
                    <a:gd name="T92" fmla="*/ 1 w 160"/>
                    <a:gd name="T93" fmla="*/ 1 h 142"/>
                    <a:gd name="T94" fmla="*/ 1 w 160"/>
                    <a:gd name="T95" fmla="*/ 1 h 142"/>
                    <a:gd name="T96" fmla="*/ 1 w 160"/>
                    <a:gd name="T97" fmla="*/ 1 h 142"/>
                    <a:gd name="T98" fmla="*/ 1 w 160"/>
                    <a:gd name="T99" fmla="*/ 1 h 142"/>
                    <a:gd name="T100" fmla="*/ 1 w 160"/>
                    <a:gd name="T101" fmla="*/ 1 h 142"/>
                    <a:gd name="T102" fmla="*/ 1 w 160"/>
                    <a:gd name="T103" fmla="*/ 1 h 142"/>
                    <a:gd name="T104" fmla="*/ 1 w 160"/>
                    <a:gd name="T105" fmla="*/ 1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0"/>
                    <a:gd name="T160" fmla="*/ 0 h 142"/>
                    <a:gd name="T161" fmla="*/ 160 w 160"/>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0" h="142">
                      <a:moveTo>
                        <a:pt x="97" y="142"/>
                      </a:moveTo>
                      <a:lnTo>
                        <a:pt x="90" y="79"/>
                      </a:lnTo>
                      <a:lnTo>
                        <a:pt x="80" y="72"/>
                      </a:lnTo>
                      <a:lnTo>
                        <a:pt x="71" y="68"/>
                      </a:lnTo>
                      <a:lnTo>
                        <a:pt x="59" y="62"/>
                      </a:lnTo>
                      <a:lnTo>
                        <a:pt x="46" y="60"/>
                      </a:lnTo>
                      <a:lnTo>
                        <a:pt x="33" y="57"/>
                      </a:lnTo>
                      <a:lnTo>
                        <a:pt x="21" y="55"/>
                      </a:lnTo>
                      <a:lnTo>
                        <a:pt x="10" y="55"/>
                      </a:lnTo>
                      <a:lnTo>
                        <a:pt x="0" y="55"/>
                      </a:lnTo>
                      <a:lnTo>
                        <a:pt x="17" y="40"/>
                      </a:lnTo>
                      <a:lnTo>
                        <a:pt x="29" y="40"/>
                      </a:lnTo>
                      <a:lnTo>
                        <a:pt x="42" y="43"/>
                      </a:lnTo>
                      <a:lnTo>
                        <a:pt x="55" y="47"/>
                      </a:lnTo>
                      <a:lnTo>
                        <a:pt x="71" y="53"/>
                      </a:lnTo>
                      <a:lnTo>
                        <a:pt x="84" y="53"/>
                      </a:lnTo>
                      <a:lnTo>
                        <a:pt x="97" y="53"/>
                      </a:lnTo>
                      <a:lnTo>
                        <a:pt x="111" y="47"/>
                      </a:lnTo>
                      <a:lnTo>
                        <a:pt x="124" y="40"/>
                      </a:lnTo>
                      <a:lnTo>
                        <a:pt x="116" y="36"/>
                      </a:lnTo>
                      <a:lnTo>
                        <a:pt x="109" y="32"/>
                      </a:lnTo>
                      <a:lnTo>
                        <a:pt x="95" y="28"/>
                      </a:lnTo>
                      <a:lnTo>
                        <a:pt x="84" y="24"/>
                      </a:lnTo>
                      <a:lnTo>
                        <a:pt x="69" y="22"/>
                      </a:lnTo>
                      <a:lnTo>
                        <a:pt x="57" y="19"/>
                      </a:lnTo>
                      <a:lnTo>
                        <a:pt x="44" y="17"/>
                      </a:lnTo>
                      <a:lnTo>
                        <a:pt x="38" y="15"/>
                      </a:lnTo>
                      <a:lnTo>
                        <a:pt x="54" y="0"/>
                      </a:lnTo>
                      <a:lnTo>
                        <a:pt x="63" y="2"/>
                      </a:lnTo>
                      <a:lnTo>
                        <a:pt x="74" y="5"/>
                      </a:lnTo>
                      <a:lnTo>
                        <a:pt x="88" y="11"/>
                      </a:lnTo>
                      <a:lnTo>
                        <a:pt x="103" y="15"/>
                      </a:lnTo>
                      <a:lnTo>
                        <a:pt x="118" y="17"/>
                      </a:lnTo>
                      <a:lnTo>
                        <a:pt x="133" y="22"/>
                      </a:lnTo>
                      <a:lnTo>
                        <a:pt x="147" y="24"/>
                      </a:lnTo>
                      <a:lnTo>
                        <a:pt x="160" y="30"/>
                      </a:lnTo>
                      <a:lnTo>
                        <a:pt x="160" y="133"/>
                      </a:lnTo>
                      <a:lnTo>
                        <a:pt x="152" y="133"/>
                      </a:lnTo>
                      <a:lnTo>
                        <a:pt x="147" y="135"/>
                      </a:lnTo>
                      <a:lnTo>
                        <a:pt x="139" y="57"/>
                      </a:lnTo>
                      <a:lnTo>
                        <a:pt x="126" y="66"/>
                      </a:lnTo>
                      <a:lnTo>
                        <a:pt x="112" y="76"/>
                      </a:lnTo>
                      <a:lnTo>
                        <a:pt x="112" y="81"/>
                      </a:lnTo>
                      <a:lnTo>
                        <a:pt x="112" y="91"/>
                      </a:lnTo>
                      <a:lnTo>
                        <a:pt x="112" y="98"/>
                      </a:lnTo>
                      <a:lnTo>
                        <a:pt x="112" y="106"/>
                      </a:lnTo>
                      <a:lnTo>
                        <a:pt x="112" y="114"/>
                      </a:lnTo>
                      <a:lnTo>
                        <a:pt x="112" y="121"/>
                      </a:lnTo>
                      <a:lnTo>
                        <a:pt x="112" y="129"/>
                      </a:lnTo>
                      <a:lnTo>
                        <a:pt x="112" y="138"/>
                      </a:lnTo>
                      <a:lnTo>
                        <a:pt x="105" y="140"/>
                      </a:lnTo>
                      <a:lnTo>
                        <a:pt x="97"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6" name="Freeform 220"/>
                <p:cNvSpPr>
                  <a:spLocks/>
                </p:cNvSpPr>
                <p:nvPr/>
              </p:nvSpPr>
              <p:spPr bwMode="auto">
                <a:xfrm>
                  <a:off x="3719" y="2812"/>
                  <a:ext cx="45" cy="98"/>
                </a:xfrm>
                <a:custGeom>
                  <a:avLst/>
                  <a:gdLst>
                    <a:gd name="T0" fmla="*/ 0 w 92"/>
                    <a:gd name="T1" fmla="*/ 1 h 196"/>
                    <a:gd name="T2" fmla="*/ 0 w 92"/>
                    <a:gd name="T3" fmla="*/ 1 h 196"/>
                    <a:gd name="T4" fmla="*/ 0 w 92"/>
                    <a:gd name="T5" fmla="*/ 1 h 196"/>
                    <a:gd name="T6" fmla="*/ 0 w 92"/>
                    <a:gd name="T7" fmla="*/ 1 h 196"/>
                    <a:gd name="T8" fmla="*/ 0 w 92"/>
                    <a:gd name="T9" fmla="*/ 1 h 196"/>
                    <a:gd name="T10" fmla="*/ 0 w 92"/>
                    <a:gd name="T11" fmla="*/ 1 h 196"/>
                    <a:gd name="T12" fmla="*/ 0 w 92"/>
                    <a:gd name="T13" fmla="*/ 1 h 196"/>
                    <a:gd name="T14" fmla="*/ 0 w 92"/>
                    <a:gd name="T15" fmla="*/ 1 h 196"/>
                    <a:gd name="T16" fmla="*/ 0 w 92"/>
                    <a:gd name="T17" fmla="*/ 1 h 196"/>
                    <a:gd name="T18" fmla="*/ 0 w 92"/>
                    <a:gd name="T19" fmla="*/ 1 h 196"/>
                    <a:gd name="T20" fmla="*/ 0 w 92"/>
                    <a:gd name="T21" fmla="*/ 1 h 196"/>
                    <a:gd name="T22" fmla="*/ 0 w 92"/>
                    <a:gd name="T23" fmla="*/ 1 h 196"/>
                    <a:gd name="T24" fmla="*/ 0 w 92"/>
                    <a:gd name="T25" fmla="*/ 1 h 196"/>
                    <a:gd name="T26" fmla="*/ 0 w 92"/>
                    <a:gd name="T27" fmla="*/ 1 h 196"/>
                    <a:gd name="T28" fmla="*/ 0 w 92"/>
                    <a:gd name="T29" fmla="*/ 1 h 196"/>
                    <a:gd name="T30" fmla="*/ 0 w 92"/>
                    <a:gd name="T31" fmla="*/ 1 h 196"/>
                    <a:gd name="T32" fmla="*/ 0 w 92"/>
                    <a:gd name="T33" fmla="*/ 1 h 196"/>
                    <a:gd name="T34" fmla="*/ 0 w 92"/>
                    <a:gd name="T35" fmla="*/ 1 h 196"/>
                    <a:gd name="T36" fmla="*/ 0 w 92"/>
                    <a:gd name="T37" fmla="*/ 0 h 196"/>
                    <a:gd name="T38" fmla="*/ 0 w 92"/>
                    <a:gd name="T39" fmla="*/ 0 h 196"/>
                    <a:gd name="T40" fmla="*/ 0 w 92"/>
                    <a:gd name="T41" fmla="*/ 1 h 196"/>
                    <a:gd name="T42" fmla="*/ 0 w 92"/>
                    <a:gd name="T43" fmla="*/ 1 h 196"/>
                    <a:gd name="T44" fmla="*/ 0 w 92"/>
                    <a:gd name="T45" fmla="*/ 1 h 196"/>
                    <a:gd name="T46" fmla="*/ 0 w 92"/>
                    <a:gd name="T47" fmla="*/ 1 h 196"/>
                    <a:gd name="T48" fmla="*/ 0 w 92"/>
                    <a:gd name="T49" fmla="*/ 1 h 196"/>
                    <a:gd name="T50" fmla="*/ 0 w 92"/>
                    <a:gd name="T51" fmla="*/ 1 h 196"/>
                    <a:gd name="T52" fmla="*/ 0 w 92"/>
                    <a:gd name="T53" fmla="*/ 1 h 196"/>
                    <a:gd name="T54" fmla="*/ 0 w 92"/>
                    <a:gd name="T55" fmla="*/ 1 h 196"/>
                    <a:gd name="T56" fmla="*/ 0 w 92"/>
                    <a:gd name="T57" fmla="*/ 1 h 196"/>
                    <a:gd name="T58" fmla="*/ 0 w 92"/>
                    <a:gd name="T59" fmla="*/ 1 h 196"/>
                    <a:gd name="T60" fmla="*/ 0 w 92"/>
                    <a:gd name="T61" fmla="*/ 1 h 196"/>
                    <a:gd name="T62" fmla="*/ 0 w 92"/>
                    <a:gd name="T63" fmla="*/ 1 h 196"/>
                    <a:gd name="T64" fmla="*/ 0 w 92"/>
                    <a:gd name="T65" fmla="*/ 1 h 196"/>
                    <a:gd name="T66" fmla="*/ 0 w 92"/>
                    <a:gd name="T67" fmla="*/ 1 h 196"/>
                    <a:gd name="T68" fmla="*/ 0 w 92"/>
                    <a:gd name="T69" fmla="*/ 1 h 196"/>
                    <a:gd name="T70" fmla="*/ 0 w 92"/>
                    <a:gd name="T71" fmla="*/ 1 h 196"/>
                    <a:gd name="T72" fmla="*/ 0 w 92"/>
                    <a:gd name="T73" fmla="*/ 1 h 196"/>
                    <a:gd name="T74" fmla="*/ 0 w 92"/>
                    <a:gd name="T75" fmla="*/ 1 h 196"/>
                    <a:gd name="T76" fmla="*/ 0 w 92"/>
                    <a:gd name="T77" fmla="*/ 1 h 196"/>
                    <a:gd name="T78" fmla="*/ 0 w 92"/>
                    <a:gd name="T79" fmla="*/ 1 h 196"/>
                    <a:gd name="T80" fmla="*/ 0 w 92"/>
                    <a:gd name="T81" fmla="*/ 1 h 196"/>
                    <a:gd name="T82" fmla="*/ 0 w 92"/>
                    <a:gd name="T83" fmla="*/ 1 h 196"/>
                    <a:gd name="T84" fmla="*/ 0 w 92"/>
                    <a:gd name="T85" fmla="*/ 1 h 196"/>
                    <a:gd name="T86" fmla="*/ 0 w 92"/>
                    <a:gd name="T87" fmla="*/ 1 h 196"/>
                    <a:gd name="T88" fmla="*/ 0 w 92"/>
                    <a:gd name="T89" fmla="*/ 1 h 196"/>
                    <a:gd name="T90" fmla="*/ 0 w 92"/>
                    <a:gd name="T91" fmla="*/ 1 h 196"/>
                    <a:gd name="T92" fmla="*/ 0 w 92"/>
                    <a:gd name="T93" fmla="*/ 1 h 196"/>
                    <a:gd name="T94" fmla="*/ 0 w 92"/>
                    <a:gd name="T95" fmla="*/ 1 h 196"/>
                    <a:gd name="T96" fmla="*/ 0 w 92"/>
                    <a:gd name="T97" fmla="*/ 1 h 196"/>
                    <a:gd name="T98" fmla="*/ 0 w 92"/>
                    <a:gd name="T99" fmla="*/ 1 h 196"/>
                    <a:gd name="T100" fmla="*/ 0 w 92"/>
                    <a:gd name="T101" fmla="*/ 1 h 196"/>
                    <a:gd name="T102" fmla="*/ 0 w 92"/>
                    <a:gd name="T103" fmla="*/ 1 h 1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96"/>
                    <a:gd name="T158" fmla="*/ 92 w 92"/>
                    <a:gd name="T159" fmla="*/ 196 h 1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96">
                      <a:moveTo>
                        <a:pt x="29" y="196"/>
                      </a:moveTo>
                      <a:lnTo>
                        <a:pt x="29" y="163"/>
                      </a:lnTo>
                      <a:lnTo>
                        <a:pt x="17" y="161"/>
                      </a:lnTo>
                      <a:lnTo>
                        <a:pt x="6" y="163"/>
                      </a:lnTo>
                      <a:lnTo>
                        <a:pt x="0" y="156"/>
                      </a:lnTo>
                      <a:lnTo>
                        <a:pt x="4" y="146"/>
                      </a:lnTo>
                      <a:lnTo>
                        <a:pt x="10" y="137"/>
                      </a:lnTo>
                      <a:lnTo>
                        <a:pt x="17" y="129"/>
                      </a:lnTo>
                      <a:lnTo>
                        <a:pt x="12" y="127"/>
                      </a:lnTo>
                      <a:lnTo>
                        <a:pt x="8" y="127"/>
                      </a:lnTo>
                      <a:lnTo>
                        <a:pt x="6" y="116"/>
                      </a:lnTo>
                      <a:lnTo>
                        <a:pt x="14" y="104"/>
                      </a:lnTo>
                      <a:lnTo>
                        <a:pt x="10" y="99"/>
                      </a:lnTo>
                      <a:lnTo>
                        <a:pt x="10" y="95"/>
                      </a:lnTo>
                      <a:lnTo>
                        <a:pt x="10" y="83"/>
                      </a:lnTo>
                      <a:lnTo>
                        <a:pt x="10" y="78"/>
                      </a:lnTo>
                      <a:lnTo>
                        <a:pt x="14" y="68"/>
                      </a:lnTo>
                      <a:lnTo>
                        <a:pt x="21" y="57"/>
                      </a:lnTo>
                      <a:lnTo>
                        <a:pt x="52" y="0"/>
                      </a:lnTo>
                      <a:lnTo>
                        <a:pt x="57" y="0"/>
                      </a:lnTo>
                      <a:lnTo>
                        <a:pt x="63" y="4"/>
                      </a:lnTo>
                      <a:lnTo>
                        <a:pt x="40" y="82"/>
                      </a:lnTo>
                      <a:lnTo>
                        <a:pt x="92" y="87"/>
                      </a:lnTo>
                      <a:lnTo>
                        <a:pt x="92" y="95"/>
                      </a:lnTo>
                      <a:lnTo>
                        <a:pt x="90" y="104"/>
                      </a:lnTo>
                      <a:lnTo>
                        <a:pt x="82" y="102"/>
                      </a:lnTo>
                      <a:lnTo>
                        <a:pt x="75" y="102"/>
                      </a:lnTo>
                      <a:lnTo>
                        <a:pt x="61" y="101"/>
                      </a:lnTo>
                      <a:lnTo>
                        <a:pt x="50" y="102"/>
                      </a:lnTo>
                      <a:lnTo>
                        <a:pt x="36" y="102"/>
                      </a:lnTo>
                      <a:lnTo>
                        <a:pt x="29" y="104"/>
                      </a:lnTo>
                      <a:lnTo>
                        <a:pt x="23" y="108"/>
                      </a:lnTo>
                      <a:lnTo>
                        <a:pt x="23" y="114"/>
                      </a:lnTo>
                      <a:lnTo>
                        <a:pt x="78" y="118"/>
                      </a:lnTo>
                      <a:lnTo>
                        <a:pt x="82" y="121"/>
                      </a:lnTo>
                      <a:lnTo>
                        <a:pt x="84" y="127"/>
                      </a:lnTo>
                      <a:lnTo>
                        <a:pt x="67" y="127"/>
                      </a:lnTo>
                      <a:lnTo>
                        <a:pt x="52" y="131"/>
                      </a:lnTo>
                      <a:lnTo>
                        <a:pt x="38" y="135"/>
                      </a:lnTo>
                      <a:lnTo>
                        <a:pt x="29" y="148"/>
                      </a:lnTo>
                      <a:lnTo>
                        <a:pt x="82" y="148"/>
                      </a:lnTo>
                      <a:lnTo>
                        <a:pt x="78" y="163"/>
                      </a:lnTo>
                      <a:lnTo>
                        <a:pt x="54" y="163"/>
                      </a:lnTo>
                      <a:lnTo>
                        <a:pt x="52" y="169"/>
                      </a:lnTo>
                      <a:lnTo>
                        <a:pt x="50" y="177"/>
                      </a:lnTo>
                      <a:lnTo>
                        <a:pt x="48" y="184"/>
                      </a:lnTo>
                      <a:lnTo>
                        <a:pt x="48" y="190"/>
                      </a:lnTo>
                      <a:lnTo>
                        <a:pt x="44" y="190"/>
                      </a:lnTo>
                      <a:lnTo>
                        <a:pt x="38" y="192"/>
                      </a:lnTo>
                      <a:lnTo>
                        <a:pt x="33" y="192"/>
                      </a:lnTo>
                      <a:lnTo>
                        <a:pt x="29"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7" name="Freeform 221"/>
                <p:cNvSpPr>
                  <a:spLocks/>
                </p:cNvSpPr>
                <p:nvPr/>
              </p:nvSpPr>
              <p:spPr bwMode="auto">
                <a:xfrm>
                  <a:off x="3203" y="2836"/>
                  <a:ext cx="80" cy="80"/>
                </a:xfrm>
                <a:custGeom>
                  <a:avLst/>
                  <a:gdLst>
                    <a:gd name="T0" fmla="*/ 0 w 159"/>
                    <a:gd name="T1" fmla="*/ 1 h 160"/>
                    <a:gd name="T2" fmla="*/ 1 w 159"/>
                    <a:gd name="T3" fmla="*/ 1 h 160"/>
                    <a:gd name="T4" fmla="*/ 1 w 159"/>
                    <a:gd name="T5" fmla="*/ 1 h 160"/>
                    <a:gd name="T6" fmla="*/ 1 w 159"/>
                    <a:gd name="T7" fmla="*/ 1 h 160"/>
                    <a:gd name="T8" fmla="*/ 1 w 159"/>
                    <a:gd name="T9" fmla="*/ 1 h 160"/>
                    <a:gd name="T10" fmla="*/ 1 w 159"/>
                    <a:gd name="T11" fmla="*/ 1 h 160"/>
                    <a:gd name="T12" fmla="*/ 1 w 159"/>
                    <a:gd name="T13" fmla="*/ 1 h 160"/>
                    <a:gd name="T14" fmla="*/ 1 w 159"/>
                    <a:gd name="T15" fmla="*/ 1 h 160"/>
                    <a:gd name="T16" fmla="*/ 1 w 159"/>
                    <a:gd name="T17" fmla="*/ 1 h 160"/>
                    <a:gd name="T18" fmla="*/ 1 w 159"/>
                    <a:gd name="T19" fmla="*/ 1 h 160"/>
                    <a:gd name="T20" fmla="*/ 1 w 159"/>
                    <a:gd name="T21" fmla="*/ 1 h 160"/>
                    <a:gd name="T22" fmla="*/ 1 w 159"/>
                    <a:gd name="T23" fmla="*/ 1 h 160"/>
                    <a:gd name="T24" fmla="*/ 1 w 159"/>
                    <a:gd name="T25" fmla="*/ 1 h 160"/>
                    <a:gd name="T26" fmla="*/ 1 w 159"/>
                    <a:gd name="T27" fmla="*/ 1 h 160"/>
                    <a:gd name="T28" fmla="*/ 1 w 159"/>
                    <a:gd name="T29" fmla="*/ 1 h 160"/>
                    <a:gd name="T30" fmla="*/ 1 w 159"/>
                    <a:gd name="T31" fmla="*/ 1 h 160"/>
                    <a:gd name="T32" fmla="*/ 1 w 159"/>
                    <a:gd name="T33" fmla="*/ 1 h 160"/>
                    <a:gd name="T34" fmla="*/ 1 w 159"/>
                    <a:gd name="T35" fmla="*/ 0 h 160"/>
                    <a:gd name="T36" fmla="*/ 1 w 159"/>
                    <a:gd name="T37" fmla="*/ 1 h 160"/>
                    <a:gd name="T38" fmla="*/ 1 w 159"/>
                    <a:gd name="T39" fmla="*/ 1 h 160"/>
                    <a:gd name="T40" fmla="*/ 1 w 159"/>
                    <a:gd name="T41" fmla="*/ 1 h 160"/>
                    <a:gd name="T42" fmla="*/ 1 w 159"/>
                    <a:gd name="T43" fmla="*/ 1 h 160"/>
                    <a:gd name="T44" fmla="*/ 1 w 159"/>
                    <a:gd name="T45" fmla="*/ 1 h 160"/>
                    <a:gd name="T46" fmla="*/ 1 w 159"/>
                    <a:gd name="T47" fmla="*/ 1 h 160"/>
                    <a:gd name="T48" fmla="*/ 1 w 159"/>
                    <a:gd name="T49" fmla="*/ 1 h 160"/>
                    <a:gd name="T50" fmla="*/ 1 w 159"/>
                    <a:gd name="T51" fmla="*/ 1 h 160"/>
                    <a:gd name="T52" fmla="*/ 1 w 159"/>
                    <a:gd name="T53" fmla="*/ 1 h 160"/>
                    <a:gd name="T54" fmla="*/ 1 w 159"/>
                    <a:gd name="T55" fmla="*/ 1 h 160"/>
                    <a:gd name="T56" fmla="*/ 1 w 159"/>
                    <a:gd name="T57" fmla="*/ 1 h 160"/>
                    <a:gd name="T58" fmla="*/ 1 w 159"/>
                    <a:gd name="T59" fmla="*/ 1 h 160"/>
                    <a:gd name="T60" fmla="*/ 1 w 159"/>
                    <a:gd name="T61" fmla="*/ 1 h 160"/>
                    <a:gd name="T62" fmla="*/ 1 w 159"/>
                    <a:gd name="T63" fmla="*/ 1 h 160"/>
                    <a:gd name="T64" fmla="*/ 1 w 159"/>
                    <a:gd name="T65" fmla="*/ 1 h 160"/>
                    <a:gd name="T66" fmla="*/ 1 w 159"/>
                    <a:gd name="T67" fmla="*/ 1 h 160"/>
                    <a:gd name="T68" fmla="*/ 1 w 159"/>
                    <a:gd name="T69" fmla="*/ 1 h 160"/>
                    <a:gd name="T70" fmla="*/ 1 w 159"/>
                    <a:gd name="T71" fmla="*/ 1 h 160"/>
                    <a:gd name="T72" fmla="*/ 1 w 159"/>
                    <a:gd name="T73" fmla="*/ 1 h 160"/>
                    <a:gd name="T74" fmla="*/ 1 w 159"/>
                    <a:gd name="T75" fmla="*/ 1 h 160"/>
                    <a:gd name="T76" fmla="*/ 1 w 159"/>
                    <a:gd name="T77" fmla="*/ 1 h 160"/>
                    <a:gd name="T78" fmla="*/ 1 w 159"/>
                    <a:gd name="T79" fmla="*/ 1 h 160"/>
                    <a:gd name="T80" fmla="*/ 1 w 159"/>
                    <a:gd name="T81" fmla="*/ 1 h 160"/>
                    <a:gd name="T82" fmla="*/ 1 w 159"/>
                    <a:gd name="T83" fmla="*/ 1 h 160"/>
                    <a:gd name="T84" fmla="*/ 1 w 159"/>
                    <a:gd name="T85" fmla="*/ 1 h 160"/>
                    <a:gd name="T86" fmla="*/ 0 w 159"/>
                    <a:gd name="T87" fmla="*/ 1 h 160"/>
                    <a:gd name="T88" fmla="*/ 0 w 159"/>
                    <a:gd name="T89" fmla="*/ 1 h 1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9"/>
                    <a:gd name="T136" fmla="*/ 0 h 160"/>
                    <a:gd name="T137" fmla="*/ 159 w 159"/>
                    <a:gd name="T138" fmla="*/ 160 h 1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9" h="160">
                      <a:moveTo>
                        <a:pt x="0" y="160"/>
                      </a:moveTo>
                      <a:lnTo>
                        <a:pt x="1" y="145"/>
                      </a:lnTo>
                      <a:lnTo>
                        <a:pt x="1" y="131"/>
                      </a:lnTo>
                      <a:lnTo>
                        <a:pt x="3" y="116"/>
                      </a:lnTo>
                      <a:lnTo>
                        <a:pt x="5" y="103"/>
                      </a:lnTo>
                      <a:lnTo>
                        <a:pt x="5" y="88"/>
                      </a:lnTo>
                      <a:lnTo>
                        <a:pt x="7" y="74"/>
                      </a:lnTo>
                      <a:lnTo>
                        <a:pt x="9" y="61"/>
                      </a:lnTo>
                      <a:lnTo>
                        <a:pt x="11" y="50"/>
                      </a:lnTo>
                      <a:lnTo>
                        <a:pt x="15" y="44"/>
                      </a:lnTo>
                      <a:lnTo>
                        <a:pt x="22" y="44"/>
                      </a:lnTo>
                      <a:lnTo>
                        <a:pt x="30" y="46"/>
                      </a:lnTo>
                      <a:lnTo>
                        <a:pt x="38" y="48"/>
                      </a:lnTo>
                      <a:lnTo>
                        <a:pt x="43" y="36"/>
                      </a:lnTo>
                      <a:lnTo>
                        <a:pt x="45" y="25"/>
                      </a:lnTo>
                      <a:lnTo>
                        <a:pt x="43" y="14"/>
                      </a:lnTo>
                      <a:lnTo>
                        <a:pt x="43" y="2"/>
                      </a:lnTo>
                      <a:lnTo>
                        <a:pt x="51" y="0"/>
                      </a:lnTo>
                      <a:lnTo>
                        <a:pt x="62" y="6"/>
                      </a:lnTo>
                      <a:lnTo>
                        <a:pt x="72" y="10"/>
                      </a:lnTo>
                      <a:lnTo>
                        <a:pt x="81" y="14"/>
                      </a:lnTo>
                      <a:lnTo>
                        <a:pt x="91" y="17"/>
                      </a:lnTo>
                      <a:lnTo>
                        <a:pt x="100" y="21"/>
                      </a:lnTo>
                      <a:lnTo>
                        <a:pt x="110" y="21"/>
                      </a:lnTo>
                      <a:lnTo>
                        <a:pt x="119" y="23"/>
                      </a:lnTo>
                      <a:lnTo>
                        <a:pt x="129" y="23"/>
                      </a:lnTo>
                      <a:lnTo>
                        <a:pt x="138" y="25"/>
                      </a:lnTo>
                      <a:lnTo>
                        <a:pt x="148" y="29"/>
                      </a:lnTo>
                      <a:lnTo>
                        <a:pt x="159" y="33"/>
                      </a:lnTo>
                      <a:lnTo>
                        <a:pt x="144" y="48"/>
                      </a:lnTo>
                      <a:lnTo>
                        <a:pt x="81" y="35"/>
                      </a:lnTo>
                      <a:lnTo>
                        <a:pt x="66" y="52"/>
                      </a:lnTo>
                      <a:lnTo>
                        <a:pt x="125" y="73"/>
                      </a:lnTo>
                      <a:lnTo>
                        <a:pt x="110" y="88"/>
                      </a:lnTo>
                      <a:lnTo>
                        <a:pt x="102" y="86"/>
                      </a:lnTo>
                      <a:lnTo>
                        <a:pt x="91" y="82"/>
                      </a:lnTo>
                      <a:lnTo>
                        <a:pt x="78" y="78"/>
                      </a:lnTo>
                      <a:lnTo>
                        <a:pt x="64" y="74"/>
                      </a:lnTo>
                      <a:lnTo>
                        <a:pt x="49" y="71"/>
                      </a:lnTo>
                      <a:lnTo>
                        <a:pt x="38" y="65"/>
                      </a:lnTo>
                      <a:lnTo>
                        <a:pt x="30" y="63"/>
                      </a:lnTo>
                      <a:lnTo>
                        <a:pt x="28" y="63"/>
                      </a:lnTo>
                      <a:lnTo>
                        <a:pt x="21" y="150"/>
                      </a:lnTo>
                      <a:lnTo>
                        <a:pt x="0" y="1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8" name="Freeform 222"/>
                <p:cNvSpPr>
                  <a:spLocks/>
                </p:cNvSpPr>
                <p:nvPr/>
              </p:nvSpPr>
              <p:spPr bwMode="auto">
                <a:xfrm>
                  <a:off x="3615" y="2794"/>
                  <a:ext cx="62" cy="115"/>
                </a:xfrm>
                <a:custGeom>
                  <a:avLst/>
                  <a:gdLst>
                    <a:gd name="T0" fmla="*/ 1 w 124"/>
                    <a:gd name="T1" fmla="*/ 1 h 230"/>
                    <a:gd name="T2" fmla="*/ 1 w 124"/>
                    <a:gd name="T3" fmla="*/ 1 h 230"/>
                    <a:gd name="T4" fmla="*/ 1 w 124"/>
                    <a:gd name="T5" fmla="*/ 1 h 230"/>
                    <a:gd name="T6" fmla="*/ 1 w 124"/>
                    <a:gd name="T7" fmla="*/ 1 h 230"/>
                    <a:gd name="T8" fmla="*/ 1 w 124"/>
                    <a:gd name="T9" fmla="*/ 1 h 230"/>
                    <a:gd name="T10" fmla="*/ 1 w 124"/>
                    <a:gd name="T11" fmla="*/ 1 h 230"/>
                    <a:gd name="T12" fmla="*/ 1 w 124"/>
                    <a:gd name="T13" fmla="*/ 1 h 230"/>
                    <a:gd name="T14" fmla="*/ 1 w 124"/>
                    <a:gd name="T15" fmla="*/ 1 h 230"/>
                    <a:gd name="T16" fmla="*/ 1 w 124"/>
                    <a:gd name="T17" fmla="*/ 1 h 230"/>
                    <a:gd name="T18" fmla="*/ 1 w 124"/>
                    <a:gd name="T19" fmla="*/ 1 h 230"/>
                    <a:gd name="T20" fmla="*/ 1 w 124"/>
                    <a:gd name="T21" fmla="*/ 1 h 230"/>
                    <a:gd name="T22" fmla="*/ 1 w 124"/>
                    <a:gd name="T23" fmla="*/ 1 h 230"/>
                    <a:gd name="T24" fmla="*/ 1 w 124"/>
                    <a:gd name="T25" fmla="*/ 1 h 230"/>
                    <a:gd name="T26" fmla="*/ 1 w 124"/>
                    <a:gd name="T27" fmla="*/ 1 h 230"/>
                    <a:gd name="T28" fmla="*/ 1 w 124"/>
                    <a:gd name="T29" fmla="*/ 1 h 230"/>
                    <a:gd name="T30" fmla="*/ 1 w 124"/>
                    <a:gd name="T31" fmla="*/ 1 h 230"/>
                    <a:gd name="T32" fmla="*/ 1 w 124"/>
                    <a:gd name="T33" fmla="*/ 1 h 230"/>
                    <a:gd name="T34" fmla="*/ 1 w 124"/>
                    <a:gd name="T35" fmla="*/ 1 h 230"/>
                    <a:gd name="T36" fmla="*/ 1 w 124"/>
                    <a:gd name="T37" fmla="*/ 1 h 230"/>
                    <a:gd name="T38" fmla="*/ 1 w 124"/>
                    <a:gd name="T39" fmla="*/ 1 h 230"/>
                    <a:gd name="T40" fmla="*/ 1 w 124"/>
                    <a:gd name="T41" fmla="*/ 1 h 230"/>
                    <a:gd name="T42" fmla="*/ 1 w 124"/>
                    <a:gd name="T43" fmla="*/ 1 h 230"/>
                    <a:gd name="T44" fmla="*/ 0 w 124"/>
                    <a:gd name="T45" fmla="*/ 1 h 230"/>
                    <a:gd name="T46" fmla="*/ 1 w 124"/>
                    <a:gd name="T47" fmla="*/ 1 h 230"/>
                    <a:gd name="T48" fmla="*/ 1 w 124"/>
                    <a:gd name="T49" fmla="*/ 1 h 230"/>
                    <a:gd name="T50" fmla="*/ 1 w 124"/>
                    <a:gd name="T51" fmla="*/ 1 h 230"/>
                    <a:gd name="T52" fmla="*/ 1 w 124"/>
                    <a:gd name="T53" fmla="*/ 1 h 230"/>
                    <a:gd name="T54" fmla="*/ 1 w 124"/>
                    <a:gd name="T55" fmla="*/ 1 h 230"/>
                    <a:gd name="T56" fmla="*/ 1 w 124"/>
                    <a:gd name="T57" fmla="*/ 1 h 230"/>
                    <a:gd name="T58" fmla="*/ 1 w 124"/>
                    <a:gd name="T59" fmla="*/ 1 h 230"/>
                    <a:gd name="T60" fmla="*/ 1 w 124"/>
                    <a:gd name="T61" fmla="*/ 1 h 230"/>
                    <a:gd name="T62" fmla="*/ 1 w 124"/>
                    <a:gd name="T63" fmla="*/ 0 h 230"/>
                    <a:gd name="T64" fmla="*/ 1 w 124"/>
                    <a:gd name="T65" fmla="*/ 1 h 230"/>
                    <a:gd name="T66" fmla="*/ 1 w 124"/>
                    <a:gd name="T67" fmla="*/ 1 h 230"/>
                    <a:gd name="T68" fmla="*/ 1 w 124"/>
                    <a:gd name="T69" fmla="*/ 1 h 230"/>
                    <a:gd name="T70" fmla="*/ 1 w 124"/>
                    <a:gd name="T71" fmla="*/ 1 h 230"/>
                    <a:gd name="T72" fmla="*/ 1 w 124"/>
                    <a:gd name="T73" fmla="*/ 1 h 230"/>
                    <a:gd name="T74" fmla="*/ 1 w 124"/>
                    <a:gd name="T75" fmla="*/ 1 h 230"/>
                    <a:gd name="T76" fmla="*/ 1 w 124"/>
                    <a:gd name="T77" fmla="*/ 1 h 230"/>
                    <a:gd name="T78" fmla="*/ 1 w 124"/>
                    <a:gd name="T79" fmla="*/ 1 h 230"/>
                    <a:gd name="T80" fmla="*/ 1 w 124"/>
                    <a:gd name="T81" fmla="*/ 1 h 230"/>
                    <a:gd name="T82" fmla="*/ 1 w 124"/>
                    <a:gd name="T83" fmla="*/ 1 h 230"/>
                    <a:gd name="T84" fmla="*/ 1 w 124"/>
                    <a:gd name="T85" fmla="*/ 1 h 230"/>
                    <a:gd name="T86" fmla="*/ 1 w 124"/>
                    <a:gd name="T87" fmla="*/ 1 h 230"/>
                    <a:gd name="T88" fmla="*/ 1 w 124"/>
                    <a:gd name="T89" fmla="*/ 1 h 230"/>
                    <a:gd name="T90" fmla="*/ 1 w 124"/>
                    <a:gd name="T91" fmla="*/ 1 h 230"/>
                    <a:gd name="T92" fmla="*/ 1 w 124"/>
                    <a:gd name="T93" fmla="*/ 1 h 2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4"/>
                    <a:gd name="T142" fmla="*/ 0 h 230"/>
                    <a:gd name="T143" fmla="*/ 124 w 124"/>
                    <a:gd name="T144" fmla="*/ 230 h 2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4" h="230">
                      <a:moveTo>
                        <a:pt x="124" y="49"/>
                      </a:moveTo>
                      <a:lnTo>
                        <a:pt x="124" y="64"/>
                      </a:lnTo>
                      <a:lnTo>
                        <a:pt x="108" y="68"/>
                      </a:lnTo>
                      <a:lnTo>
                        <a:pt x="95" y="74"/>
                      </a:lnTo>
                      <a:lnTo>
                        <a:pt x="82" y="80"/>
                      </a:lnTo>
                      <a:lnTo>
                        <a:pt x="70" y="85"/>
                      </a:lnTo>
                      <a:lnTo>
                        <a:pt x="69" y="97"/>
                      </a:lnTo>
                      <a:lnTo>
                        <a:pt x="69" y="112"/>
                      </a:lnTo>
                      <a:lnTo>
                        <a:pt x="70" y="127"/>
                      </a:lnTo>
                      <a:lnTo>
                        <a:pt x="72" y="140"/>
                      </a:lnTo>
                      <a:lnTo>
                        <a:pt x="72" y="156"/>
                      </a:lnTo>
                      <a:lnTo>
                        <a:pt x="74" y="171"/>
                      </a:lnTo>
                      <a:lnTo>
                        <a:pt x="76" y="184"/>
                      </a:lnTo>
                      <a:lnTo>
                        <a:pt x="80" y="199"/>
                      </a:lnTo>
                      <a:lnTo>
                        <a:pt x="55" y="199"/>
                      </a:lnTo>
                      <a:lnTo>
                        <a:pt x="49" y="89"/>
                      </a:lnTo>
                      <a:lnTo>
                        <a:pt x="42" y="89"/>
                      </a:lnTo>
                      <a:lnTo>
                        <a:pt x="34" y="87"/>
                      </a:lnTo>
                      <a:lnTo>
                        <a:pt x="25" y="81"/>
                      </a:lnTo>
                      <a:lnTo>
                        <a:pt x="21" y="70"/>
                      </a:lnTo>
                      <a:lnTo>
                        <a:pt x="19" y="222"/>
                      </a:lnTo>
                      <a:lnTo>
                        <a:pt x="8" y="228"/>
                      </a:lnTo>
                      <a:lnTo>
                        <a:pt x="0" y="230"/>
                      </a:lnTo>
                      <a:lnTo>
                        <a:pt x="10" y="38"/>
                      </a:lnTo>
                      <a:lnTo>
                        <a:pt x="21" y="32"/>
                      </a:lnTo>
                      <a:lnTo>
                        <a:pt x="36" y="28"/>
                      </a:lnTo>
                      <a:lnTo>
                        <a:pt x="49" y="24"/>
                      </a:lnTo>
                      <a:lnTo>
                        <a:pt x="65" y="19"/>
                      </a:lnTo>
                      <a:lnTo>
                        <a:pt x="78" y="13"/>
                      </a:lnTo>
                      <a:lnTo>
                        <a:pt x="93" y="9"/>
                      </a:lnTo>
                      <a:lnTo>
                        <a:pt x="108" y="3"/>
                      </a:lnTo>
                      <a:lnTo>
                        <a:pt x="124" y="0"/>
                      </a:lnTo>
                      <a:lnTo>
                        <a:pt x="124" y="11"/>
                      </a:lnTo>
                      <a:lnTo>
                        <a:pt x="108" y="15"/>
                      </a:lnTo>
                      <a:lnTo>
                        <a:pt x="97" y="17"/>
                      </a:lnTo>
                      <a:lnTo>
                        <a:pt x="86" y="23"/>
                      </a:lnTo>
                      <a:lnTo>
                        <a:pt x="72" y="28"/>
                      </a:lnTo>
                      <a:lnTo>
                        <a:pt x="59" y="32"/>
                      </a:lnTo>
                      <a:lnTo>
                        <a:pt x="49" y="38"/>
                      </a:lnTo>
                      <a:lnTo>
                        <a:pt x="36" y="43"/>
                      </a:lnTo>
                      <a:lnTo>
                        <a:pt x="29" y="49"/>
                      </a:lnTo>
                      <a:lnTo>
                        <a:pt x="29" y="55"/>
                      </a:lnTo>
                      <a:lnTo>
                        <a:pt x="36" y="62"/>
                      </a:lnTo>
                      <a:lnTo>
                        <a:pt x="44" y="68"/>
                      </a:lnTo>
                      <a:lnTo>
                        <a:pt x="51" y="74"/>
                      </a:lnTo>
                      <a:lnTo>
                        <a:pt x="12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9" name="Freeform 223"/>
                <p:cNvSpPr>
                  <a:spLocks/>
                </p:cNvSpPr>
                <p:nvPr/>
              </p:nvSpPr>
              <p:spPr bwMode="auto">
                <a:xfrm>
                  <a:off x="3675" y="2783"/>
                  <a:ext cx="62" cy="59"/>
                </a:xfrm>
                <a:custGeom>
                  <a:avLst/>
                  <a:gdLst>
                    <a:gd name="T0" fmla="*/ 1 w 123"/>
                    <a:gd name="T1" fmla="*/ 1 h 118"/>
                    <a:gd name="T2" fmla="*/ 0 w 123"/>
                    <a:gd name="T3" fmla="*/ 1 h 118"/>
                    <a:gd name="T4" fmla="*/ 1 w 123"/>
                    <a:gd name="T5" fmla="*/ 1 h 118"/>
                    <a:gd name="T6" fmla="*/ 1 w 123"/>
                    <a:gd name="T7" fmla="*/ 1 h 118"/>
                    <a:gd name="T8" fmla="*/ 1 w 123"/>
                    <a:gd name="T9" fmla="*/ 1 h 118"/>
                    <a:gd name="T10" fmla="*/ 1 w 123"/>
                    <a:gd name="T11" fmla="*/ 1 h 118"/>
                    <a:gd name="T12" fmla="*/ 1 w 123"/>
                    <a:gd name="T13" fmla="*/ 1 h 118"/>
                    <a:gd name="T14" fmla="*/ 1 w 123"/>
                    <a:gd name="T15" fmla="*/ 1 h 118"/>
                    <a:gd name="T16" fmla="*/ 1 w 123"/>
                    <a:gd name="T17" fmla="*/ 1 h 118"/>
                    <a:gd name="T18" fmla="*/ 1 w 123"/>
                    <a:gd name="T19" fmla="*/ 0 h 118"/>
                    <a:gd name="T20" fmla="*/ 1 w 123"/>
                    <a:gd name="T21" fmla="*/ 1 h 118"/>
                    <a:gd name="T22" fmla="*/ 1 w 123"/>
                    <a:gd name="T23" fmla="*/ 1 h 118"/>
                    <a:gd name="T24" fmla="*/ 1 w 123"/>
                    <a:gd name="T25" fmla="*/ 1 h 118"/>
                    <a:gd name="T26" fmla="*/ 1 w 123"/>
                    <a:gd name="T27" fmla="*/ 1 h 118"/>
                    <a:gd name="T28" fmla="*/ 1 w 123"/>
                    <a:gd name="T29" fmla="*/ 1 h 118"/>
                    <a:gd name="T30" fmla="*/ 1 w 123"/>
                    <a:gd name="T31" fmla="*/ 1 h 118"/>
                    <a:gd name="T32" fmla="*/ 1 w 123"/>
                    <a:gd name="T33" fmla="*/ 1 h 118"/>
                    <a:gd name="T34" fmla="*/ 1 w 123"/>
                    <a:gd name="T35" fmla="*/ 1 h 118"/>
                    <a:gd name="T36" fmla="*/ 1 w 123"/>
                    <a:gd name="T37" fmla="*/ 1 h 118"/>
                    <a:gd name="T38" fmla="*/ 1 w 123"/>
                    <a:gd name="T39" fmla="*/ 1 h 118"/>
                    <a:gd name="T40" fmla="*/ 1 w 123"/>
                    <a:gd name="T41" fmla="*/ 1 h 118"/>
                    <a:gd name="T42" fmla="*/ 1 w 123"/>
                    <a:gd name="T43" fmla="*/ 1 h 118"/>
                    <a:gd name="T44" fmla="*/ 1 w 123"/>
                    <a:gd name="T45" fmla="*/ 1 h 118"/>
                    <a:gd name="T46" fmla="*/ 1 w 123"/>
                    <a:gd name="T47" fmla="*/ 1 h 118"/>
                    <a:gd name="T48" fmla="*/ 1 w 123"/>
                    <a:gd name="T49" fmla="*/ 1 h 118"/>
                    <a:gd name="T50" fmla="*/ 1 w 123"/>
                    <a:gd name="T51" fmla="*/ 1 h 118"/>
                    <a:gd name="T52" fmla="*/ 1 w 123"/>
                    <a:gd name="T53" fmla="*/ 1 h 118"/>
                    <a:gd name="T54" fmla="*/ 1 w 123"/>
                    <a:gd name="T55" fmla="*/ 1 h 118"/>
                    <a:gd name="T56" fmla="*/ 0 w 123"/>
                    <a:gd name="T57" fmla="*/ 1 h 118"/>
                    <a:gd name="T58" fmla="*/ 0 w 123"/>
                    <a:gd name="T59" fmla="*/ 1 h 118"/>
                    <a:gd name="T60" fmla="*/ 1 w 123"/>
                    <a:gd name="T61" fmla="*/ 1 h 118"/>
                    <a:gd name="T62" fmla="*/ 1 w 123"/>
                    <a:gd name="T63" fmla="*/ 1 h 118"/>
                    <a:gd name="T64" fmla="*/ 1 w 123"/>
                    <a:gd name="T65" fmla="*/ 1 h 118"/>
                    <a:gd name="T66" fmla="*/ 1 w 123"/>
                    <a:gd name="T67" fmla="*/ 1 h 118"/>
                    <a:gd name="T68" fmla="*/ 1 w 123"/>
                    <a:gd name="T69" fmla="*/ 1 h 118"/>
                    <a:gd name="T70" fmla="*/ 1 w 123"/>
                    <a:gd name="T71" fmla="*/ 1 h 118"/>
                    <a:gd name="T72" fmla="*/ 1 w 123"/>
                    <a:gd name="T73" fmla="*/ 1 h 118"/>
                    <a:gd name="T74" fmla="*/ 1 w 123"/>
                    <a:gd name="T75" fmla="*/ 1 h 118"/>
                    <a:gd name="T76" fmla="*/ 1 w 123"/>
                    <a:gd name="T77" fmla="*/ 1 h 118"/>
                    <a:gd name="T78" fmla="*/ 1 w 123"/>
                    <a:gd name="T79" fmla="*/ 1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18"/>
                    <a:gd name="T122" fmla="*/ 123 w 123"/>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18">
                      <a:moveTo>
                        <a:pt x="4" y="34"/>
                      </a:moveTo>
                      <a:lnTo>
                        <a:pt x="0" y="23"/>
                      </a:lnTo>
                      <a:lnTo>
                        <a:pt x="9" y="17"/>
                      </a:lnTo>
                      <a:lnTo>
                        <a:pt x="19" y="15"/>
                      </a:lnTo>
                      <a:lnTo>
                        <a:pt x="30" y="11"/>
                      </a:lnTo>
                      <a:lnTo>
                        <a:pt x="40" y="11"/>
                      </a:lnTo>
                      <a:lnTo>
                        <a:pt x="49" y="6"/>
                      </a:lnTo>
                      <a:lnTo>
                        <a:pt x="61" y="4"/>
                      </a:lnTo>
                      <a:lnTo>
                        <a:pt x="68" y="2"/>
                      </a:lnTo>
                      <a:lnTo>
                        <a:pt x="80" y="0"/>
                      </a:lnTo>
                      <a:lnTo>
                        <a:pt x="76" y="7"/>
                      </a:lnTo>
                      <a:lnTo>
                        <a:pt x="74" y="21"/>
                      </a:lnTo>
                      <a:lnTo>
                        <a:pt x="76" y="26"/>
                      </a:lnTo>
                      <a:lnTo>
                        <a:pt x="82" y="34"/>
                      </a:lnTo>
                      <a:lnTo>
                        <a:pt x="85" y="36"/>
                      </a:lnTo>
                      <a:lnTo>
                        <a:pt x="91" y="38"/>
                      </a:lnTo>
                      <a:lnTo>
                        <a:pt x="101" y="40"/>
                      </a:lnTo>
                      <a:lnTo>
                        <a:pt x="112" y="42"/>
                      </a:lnTo>
                      <a:lnTo>
                        <a:pt x="123" y="91"/>
                      </a:lnTo>
                      <a:lnTo>
                        <a:pt x="108" y="118"/>
                      </a:lnTo>
                      <a:lnTo>
                        <a:pt x="97" y="57"/>
                      </a:lnTo>
                      <a:lnTo>
                        <a:pt x="84" y="61"/>
                      </a:lnTo>
                      <a:lnTo>
                        <a:pt x="72" y="65"/>
                      </a:lnTo>
                      <a:lnTo>
                        <a:pt x="61" y="68"/>
                      </a:lnTo>
                      <a:lnTo>
                        <a:pt x="47" y="72"/>
                      </a:lnTo>
                      <a:lnTo>
                        <a:pt x="34" y="76"/>
                      </a:lnTo>
                      <a:lnTo>
                        <a:pt x="23" y="80"/>
                      </a:lnTo>
                      <a:lnTo>
                        <a:pt x="11" y="84"/>
                      </a:lnTo>
                      <a:lnTo>
                        <a:pt x="0" y="87"/>
                      </a:lnTo>
                      <a:lnTo>
                        <a:pt x="0" y="74"/>
                      </a:lnTo>
                      <a:lnTo>
                        <a:pt x="76" y="47"/>
                      </a:lnTo>
                      <a:lnTo>
                        <a:pt x="66" y="42"/>
                      </a:lnTo>
                      <a:lnTo>
                        <a:pt x="63" y="36"/>
                      </a:lnTo>
                      <a:lnTo>
                        <a:pt x="57" y="26"/>
                      </a:lnTo>
                      <a:lnTo>
                        <a:pt x="57" y="19"/>
                      </a:lnTo>
                      <a:lnTo>
                        <a:pt x="44" y="21"/>
                      </a:lnTo>
                      <a:lnTo>
                        <a:pt x="30" y="25"/>
                      </a:lnTo>
                      <a:lnTo>
                        <a:pt x="15" y="30"/>
                      </a:lnTo>
                      <a:lnTo>
                        <a:pt x="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0" name="Freeform 224"/>
                <p:cNvSpPr>
                  <a:spLocks/>
                </p:cNvSpPr>
                <p:nvPr/>
              </p:nvSpPr>
              <p:spPr bwMode="auto">
                <a:xfrm>
                  <a:off x="2975" y="2658"/>
                  <a:ext cx="218" cy="254"/>
                </a:xfrm>
                <a:custGeom>
                  <a:avLst/>
                  <a:gdLst>
                    <a:gd name="T0" fmla="*/ 1 w 436"/>
                    <a:gd name="T1" fmla="*/ 0 h 509"/>
                    <a:gd name="T2" fmla="*/ 1 w 436"/>
                    <a:gd name="T3" fmla="*/ 0 h 509"/>
                    <a:gd name="T4" fmla="*/ 1 w 436"/>
                    <a:gd name="T5" fmla="*/ 0 h 509"/>
                    <a:gd name="T6" fmla="*/ 1 w 436"/>
                    <a:gd name="T7" fmla="*/ 0 h 509"/>
                    <a:gd name="T8" fmla="*/ 1 w 436"/>
                    <a:gd name="T9" fmla="*/ 0 h 509"/>
                    <a:gd name="T10" fmla="*/ 1 w 436"/>
                    <a:gd name="T11" fmla="*/ 0 h 509"/>
                    <a:gd name="T12" fmla="*/ 1 w 436"/>
                    <a:gd name="T13" fmla="*/ 0 h 509"/>
                    <a:gd name="T14" fmla="*/ 1 w 436"/>
                    <a:gd name="T15" fmla="*/ 0 h 509"/>
                    <a:gd name="T16" fmla="*/ 1 w 436"/>
                    <a:gd name="T17" fmla="*/ 0 h 509"/>
                    <a:gd name="T18" fmla="*/ 1 w 436"/>
                    <a:gd name="T19" fmla="*/ 0 h 509"/>
                    <a:gd name="T20" fmla="*/ 1 w 436"/>
                    <a:gd name="T21" fmla="*/ 0 h 509"/>
                    <a:gd name="T22" fmla="*/ 1 w 436"/>
                    <a:gd name="T23" fmla="*/ 0 h 509"/>
                    <a:gd name="T24" fmla="*/ 1 w 436"/>
                    <a:gd name="T25" fmla="*/ 0 h 509"/>
                    <a:gd name="T26" fmla="*/ 1 w 436"/>
                    <a:gd name="T27" fmla="*/ 0 h 509"/>
                    <a:gd name="T28" fmla="*/ 0 w 436"/>
                    <a:gd name="T29" fmla="*/ 0 h 509"/>
                    <a:gd name="T30" fmla="*/ 0 w 436"/>
                    <a:gd name="T31" fmla="*/ 0 h 509"/>
                    <a:gd name="T32" fmla="*/ 0 w 436"/>
                    <a:gd name="T33" fmla="*/ 0 h 509"/>
                    <a:gd name="T34" fmla="*/ 0 w 436"/>
                    <a:gd name="T35" fmla="*/ 0 h 509"/>
                    <a:gd name="T36" fmla="*/ 1 w 436"/>
                    <a:gd name="T37" fmla="*/ 0 h 509"/>
                    <a:gd name="T38" fmla="*/ 1 w 436"/>
                    <a:gd name="T39" fmla="*/ 0 h 509"/>
                    <a:gd name="T40" fmla="*/ 1 w 436"/>
                    <a:gd name="T41" fmla="*/ 0 h 509"/>
                    <a:gd name="T42" fmla="*/ 1 w 436"/>
                    <a:gd name="T43" fmla="*/ 0 h 509"/>
                    <a:gd name="T44" fmla="*/ 1 w 436"/>
                    <a:gd name="T45" fmla="*/ 0 h 509"/>
                    <a:gd name="T46" fmla="*/ 1 w 436"/>
                    <a:gd name="T47" fmla="*/ 0 h 509"/>
                    <a:gd name="T48" fmla="*/ 1 w 436"/>
                    <a:gd name="T49" fmla="*/ 0 h 509"/>
                    <a:gd name="T50" fmla="*/ 1 w 436"/>
                    <a:gd name="T51" fmla="*/ 0 h 509"/>
                    <a:gd name="T52" fmla="*/ 1 w 436"/>
                    <a:gd name="T53" fmla="*/ 0 h 509"/>
                    <a:gd name="T54" fmla="*/ 1 w 436"/>
                    <a:gd name="T55" fmla="*/ 0 h 509"/>
                    <a:gd name="T56" fmla="*/ 1 w 436"/>
                    <a:gd name="T57" fmla="*/ 0 h 509"/>
                    <a:gd name="T58" fmla="*/ 1 w 436"/>
                    <a:gd name="T59" fmla="*/ 0 h 509"/>
                    <a:gd name="T60" fmla="*/ 1 w 436"/>
                    <a:gd name="T61" fmla="*/ 0 h 509"/>
                    <a:gd name="T62" fmla="*/ 1 w 436"/>
                    <a:gd name="T63" fmla="*/ 0 h 509"/>
                    <a:gd name="T64" fmla="*/ 1 w 436"/>
                    <a:gd name="T65" fmla="*/ 0 h 509"/>
                    <a:gd name="T66" fmla="*/ 1 w 436"/>
                    <a:gd name="T67" fmla="*/ 0 h 509"/>
                    <a:gd name="T68" fmla="*/ 1 w 436"/>
                    <a:gd name="T69" fmla="*/ 0 h 509"/>
                    <a:gd name="T70" fmla="*/ 1 w 436"/>
                    <a:gd name="T71" fmla="*/ 0 h 509"/>
                    <a:gd name="T72" fmla="*/ 1 w 436"/>
                    <a:gd name="T73" fmla="*/ 0 h 509"/>
                    <a:gd name="T74" fmla="*/ 1 w 436"/>
                    <a:gd name="T75" fmla="*/ 0 h 509"/>
                    <a:gd name="T76" fmla="*/ 1 w 436"/>
                    <a:gd name="T77" fmla="*/ 0 h 509"/>
                    <a:gd name="T78" fmla="*/ 1 w 436"/>
                    <a:gd name="T79" fmla="*/ 0 h 509"/>
                    <a:gd name="T80" fmla="*/ 1 w 436"/>
                    <a:gd name="T81" fmla="*/ 0 h 509"/>
                    <a:gd name="T82" fmla="*/ 1 w 436"/>
                    <a:gd name="T83" fmla="*/ 0 h 509"/>
                    <a:gd name="T84" fmla="*/ 1 w 436"/>
                    <a:gd name="T85" fmla="*/ 0 h 509"/>
                    <a:gd name="T86" fmla="*/ 1 w 436"/>
                    <a:gd name="T87" fmla="*/ 0 h 509"/>
                    <a:gd name="T88" fmla="*/ 1 w 436"/>
                    <a:gd name="T89" fmla="*/ 0 h 509"/>
                    <a:gd name="T90" fmla="*/ 1 w 436"/>
                    <a:gd name="T91" fmla="*/ 0 h 509"/>
                    <a:gd name="T92" fmla="*/ 1 w 436"/>
                    <a:gd name="T93" fmla="*/ 0 h 509"/>
                    <a:gd name="T94" fmla="*/ 1 w 436"/>
                    <a:gd name="T95" fmla="*/ 0 h 509"/>
                    <a:gd name="T96" fmla="*/ 1 w 436"/>
                    <a:gd name="T97" fmla="*/ 0 h 509"/>
                    <a:gd name="T98" fmla="*/ 1 w 436"/>
                    <a:gd name="T99" fmla="*/ 0 h 509"/>
                    <a:gd name="T100" fmla="*/ 1 w 436"/>
                    <a:gd name="T101" fmla="*/ 0 h 509"/>
                    <a:gd name="T102" fmla="*/ 1 w 436"/>
                    <a:gd name="T103" fmla="*/ 0 h 509"/>
                    <a:gd name="T104" fmla="*/ 1 w 436"/>
                    <a:gd name="T105" fmla="*/ 0 h 509"/>
                    <a:gd name="T106" fmla="*/ 1 w 436"/>
                    <a:gd name="T107" fmla="*/ 0 h 5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6"/>
                    <a:gd name="T163" fmla="*/ 0 h 509"/>
                    <a:gd name="T164" fmla="*/ 436 w 436"/>
                    <a:gd name="T165" fmla="*/ 509 h 5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6" h="509">
                      <a:moveTo>
                        <a:pt x="48" y="507"/>
                      </a:moveTo>
                      <a:lnTo>
                        <a:pt x="46" y="496"/>
                      </a:lnTo>
                      <a:lnTo>
                        <a:pt x="44" y="487"/>
                      </a:lnTo>
                      <a:lnTo>
                        <a:pt x="44" y="475"/>
                      </a:lnTo>
                      <a:lnTo>
                        <a:pt x="44" y="466"/>
                      </a:lnTo>
                      <a:lnTo>
                        <a:pt x="42" y="456"/>
                      </a:lnTo>
                      <a:lnTo>
                        <a:pt x="42" y="445"/>
                      </a:lnTo>
                      <a:lnTo>
                        <a:pt x="42" y="435"/>
                      </a:lnTo>
                      <a:lnTo>
                        <a:pt x="42" y="426"/>
                      </a:lnTo>
                      <a:lnTo>
                        <a:pt x="40" y="414"/>
                      </a:lnTo>
                      <a:lnTo>
                        <a:pt x="40" y="405"/>
                      </a:lnTo>
                      <a:lnTo>
                        <a:pt x="38" y="393"/>
                      </a:lnTo>
                      <a:lnTo>
                        <a:pt x="38" y="386"/>
                      </a:lnTo>
                      <a:lnTo>
                        <a:pt x="38" y="374"/>
                      </a:lnTo>
                      <a:lnTo>
                        <a:pt x="38" y="365"/>
                      </a:lnTo>
                      <a:lnTo>
                        <a:pt x="38" y="355"/>
                      </a:lnTo>
                      <a:lnTo>
                        <a:pt x="38" y="346"/>
                      </a:lnTo>
                      <a:lnTo>
                        <a:pt x="36" y="335"/>
                      </a:lnTo>
                      <a:lnTo>
                        <a:pt x="36" y="325"/>
                      </a:lnTo>
                      <a:lnTo>
                        <a:pt x="36" y="314"/>
                      </a:lnTo>
                      <a:lnTo>
                        <a:pt x="36" y="306"/>
                      </a:lnTo>
                      <a:lnTo>
                        <a:pt x="36" y="295"/>
                      </a:lnTo>
                      <a:lnTo>
                        <a:pt x="36" y="283"/>
                      </a:lnTo>
                      <a:lnTo>
                        <a:pt x="36" y="276"/>
                      </a:lnTo>
                      <a:lnTo>
                        <a:pt x="36" y="266"/>
                      </a:lnTo>
                      <a:lnTo>
                        <a:pt x="36" y="255"/>
                      </a:lnTo>
                      <a:lnTo>
                        <a:pt x="36" y="245"/>
                      </a:lnTo>
                      <a:lnTo>
                        <a:pt x="36" y="234"/>
                      </a:lnTo>
                      <a:lnTo>
                        <a:pt x="36" y="224"/>
                      </a:lnTo>
                      <a:lnTo>
                        <a:pt x="36" y="215"/>
                      </a:lnTo>
                      <a:lnTo>
                        <a:pt x="38" y="203"/>
                      </a:lnTo>
                      <a:lnTo>
                        <a:pt x="40" y="196"/>
                      </a:lnTo>
                      <a:lnTo>
                        <a:pt x="42" y="186"/>
                      </a:lnTo>
                      <a:lnTo>
                        <a:pt x="33" y="182"/>
                      </a:lnTo>
                      <a:lnTo>
                        <a:pt x="23" y="186"/>
                      </a:lnTo>
                      <a:lnTo>
                        <a:pt x="21" y="196"/>
                      </a:lnTo>
                      <a:lnTo>
                        <a:pt x="21" y="203"/>
                      </a:lnTo>
                      <a:lnTo>
                        <a:pt x="21" y="213"/>
                      </a:lnTo>
                      <a:lnTo>
                        <a:pt x="21" y="222"/>
                      </a:lnTo>
                      <a:lnTo>
                        <a:pt x="19" y="232"/>
                      </a:lnTo>
                      <a:lnTo>
                        <a:pt x="19" y="239"/>
                      </a:lnTo>
                      <a:lnTo>
                        <a:pt x="19" y="249"/>
                      </a:lnTo>
                      <a:lnTo>
                        <a:pt x="19" y="260"/>
                      </a:lnTo>
                      <a:lnTo>
                        <a:pt x="19" y="268"/>
                      </a:lnTo>
                      <a:lnTo>
                        <a:pt x="19" y="277"/>
                      </a:lnTo>
                      <a:lnTo>
                        <a:pt x="19" y="287"/>
                      </a:lnTo>
                      <a:lnTo>
                        <a:pt x="19" y="298"/>
                      </a:lnTo>
                      <a:lnTo>
                        <a:pt x="19" y="306"/>
                      </a:lnTo>
                      <a:lnTo>
                        <a:pt x="19" y="316"/>
                      </a:lnTo>
                      <a:lnTo>
                        <a:pt x="19" y="325"/>
                      </a:lnTo>
                      <a:lnTo>
                        <a:pt x="19" y="335"/>
                      </a:lnTo>
                      <a:lnTo>
                        <a:pt x="19" y="344"/>
                      </a:lnTo>
                      <a:lnTo>
                        <a:pt x="19" y="354"/>
                      </a:lnTo>
                      <a:lnTo>
                        <a:pt x="19" y="363"/>
                      </a:lnTo>
                      <a:lnTo>
                        <a:pt x="19" y="373"/>
                      </a:lnTo>
                      <a:lnTo>
                        <a:pt x="19" y="382"/>
                      </a:lnTo>
                      <a:lnTo>
                        <a:pt x="19" y="392"/>
                      </a:lnTo>
                      <a:lnTo>
                        <a:pt x="19" y="401"/>
                      </a:lnTo>
                      <a:lnTo>
                        <a:pt x="21" y="411"/>
                      </a:lnTo>
                      <a:lnTo>
                        <a:pt x="21" y="420"/>
                      </a:lnTo>
                      <a:lnTo>
                        <a:pt x="21" y="430"/>
                      </a:lnTo>
                      <a:lnTo>
                        <a:pt x="21" y="437"/>
                      </a:lnTo>
                      <a:lnTo>
                        <a:pt x="21" y="449"/>
                      </a:lnTo>
                      <a:lnTo>
                        <a:pt x="21" y="458"/>
                      </a:lnTo>
                      <a:lnTo>
                        <a:pt x="23" y="468"/>
                      </a:lnTo>
                      <a:lnTo>
                        <a:pt x="23" y="477"/>
                      </a:lnTo>
                      <a:lnTo>
                        <a:pt x="25" y="488"/>
                      </a:lnTo>
                      <a:lnTo>
                        <a:pt x="25" y="496"/>
                      </a:lnTo>
                      <a:lnTo>
                        <a:pt x="27" y="507"/>
                      </a:lnTo>
                      <a:lnTo>
                        <a:pt x="15" y="507"/>
                      </a:lnTo>
                      <a:lnTo>
                        <a:pt x="2" y="507"/>
                      </a:lnTo>
                      <a:lnTo>
                        <a:pt x="0" y="490"/>
                      </a:lnTo>
                      <a:lnTo>
                        <a:pt x="0" y="475"/>
                      </a:lnTo>
                      <a:lnTo>
                        <a:pt x="0" y="458"/>
                      </a:lnTo>
                      <a:lnTo>
                        <a:pt x="0" y="445"/>
                      </a:lnTo>
                      <a:lnTo>
                        <a:pt x="0" y="428"/>
                      </a:lnTo>
                      <a:lnTo>
                        <a:pt x="0" y="412"/>
                      </a:lnTo>
                      <a:lnTo>
                        <a:pt x="0" y="397"/>
                      </a:lnTo>
                      <a:lnTo>
                        <a:pt x="0" y="382"/>
                      </a:lnTo>
                      <a:lnTo>
                        <a:pt x="0" y="365"/>
                      </a:lnTo>
                      <a:lnTo>
                        <a:pt x="0" y="350"/>
                      </a:lnTo>
                      <a:lnTo>
                        <a:pt x="0" y="335"/>
                      </a:lnTo>
                      <a:lnTo>
                        <a:pt x="0" y="319"/>
                      </a:lnTo>
                      <a:lnTo>
                        <a:pt x="0" y="302"/>
                      </a:lnTo>
                      <a:lnTo>
                        <a:pt x="0" y="287"/>
                      </a:lnTo>
                      <a:lnTo>
                        <a:pt x="0" y="270"/>
                      </a:lnTo>
                      <a:lnTo>
                        <a:pt x="0" y="255"/>
                      </a:lnTo>
                      <a:lnTo>
                        <a:pt x="0" y="239"/>
                      </a:lnTo>
                      <a:lnTo>
                        <a:pt x="0" y="224"/>
                      </a:lnTo>
                      <a:lnTo>
                        <a:pt x="0" y="207"/>
                      </a:lnTo>
                      <a:lnTo>
                        <a:pt x="0" y="192"/>
                      </a:lnTo>
                      <a:lnTo>
                        <a:pt x="0" y="175"/>
                      </a:lnTo>
                      <a:lnTo>
                        <a:pt x="0" y="160"/>
                      </a:lnTo>
                      <a:lnTo>
                        <a:pt x="0" y="144"/>
                      </a:lnTo>
                      <a:lnTo>
                        <a:pt x="2" y="129"/>
                      </a:lnTo>
                      <a:lnTo>
                        <a:pt x="2" y="112"/>
                      </a:lnTo>
                      <a:lnTo>
                        <a:pt x="2" y="97"/>
                      </a:lnTo>
                      <a:lnTo>
                        <a:pt x="2" y="80"/>
                      </a:lnTo>
                      <a:lnTo>
                        <a:pt x="4" y="65"/>
                      </a:lnTo>
                      <a:lnTo>
                        <a:pt x="4" y="49"/>
                      </a:lnTo>
                      <a:lnTo>
                        <a:pt x="6" y="34"/>
                      </a:lnTo>
                      <a:lnTo>
                        <a:pt x="8" y="19"/>
                      </a:lnTo>
                      <a:lnTo>
                        <a:pt x="10" y="6"/>
                      </a:lnTo>
                      <a:lnTo>
                        <a:pt x="19" y="2"/>
                      </a:lnTo>
                      <a:lnTo>
                        <a:pt x="31" y="2"/>
                      </a:lnTo>
                      <a:lnTo>
                        <a:pt x="23" y="156"/>
                      </a:lnTo>
                      <a:lnTo>
                        <a:pt x="29" y="150"/>
                      </a:lnTo>
                      <a:lnTo>
                        <a:pt x="36" y="144"/>
                      </a:lnTo>
                      <a:lnTo>
                        <a:pt x="44" y="137"/>
                      </a:lnTo>
                      <a:lnTo>
                        <a:pt x="48" y="129"/>
                      </a:lnTo>
                      <a:lnTo>
                        <a:pt x="53" y="0"/>
                      </a:lnTo>
                      <a:lnTo>
                        <a:pt x="71" y="0"/>
                      </a:lnTo>
                      <a:lnTo>
                        <a:pt x="71" y="125"/>
                      </a:lnTo>
                      <a:lnTo>
                        <a:pt x="80" y="125"/>
                      </a:lnTo>
                      <a:lnTo>
                        <a:pt x="88" y="125"/>
                      </a:lnTo>
                      <a:lnTo>
                        <a:pt x="97" y="125"/>
                      </a:lnTo>
                      <a:lnTo>
                        <a:pt x="107" y="127"/>
                      </a:lnTo>
                      <a:lnTo>
                        <a:pt x="116" y="127"/>
                      </a:lnTo>
                      <a:lnTo>
                        <a:pt x="124" y="129"/>
                      </a:lnTo>
                      <a:lnTo>
                        <a:pt x="133" y="129"/>
                      </a:lnTo>
                      <a:lnTo>
                        <a:pt x="145" y="129"/>
                      </a:lnTo>
                      <a:lnTo>
                        <a:pt x="152" y="129"/>
                      </a:lnTo>
                      <a:lnTo>
                        <a:pt x="162" y="129"/>
                      </a:lnTo>
                      <a:lnTo>
                        <a:pt x="171" y="129"/>
                      </a:lnTo>
                      <a:lnTo>
                        <a:pt x="181" y="131"/>
                      </a:lnTo>
                      <a:lnTo>
                        <a:pt x="190" y="131"/>
                      </a:lnTo>
                      <a:lnTo>
                        <a:pt x="200" y="131"/>
                      </a:lnTo>
                      <a:lnTo>
                        <a:pt x="209" y="131"/>
                      </a:lnTo>
                      <a:lnTo>
                        <a:pt x="219" y="133"/>
                      </a:lnTo>
                      <a:lnTo>
                        <a:pt x="228" y="133"/>
                      </a:lnTo>
                      <a:lnTo>
                        <a:pt x="238" y="133"/>
                      </a:lnTo>
                      <a:lnTo>
                        <a:pt x="247" y="133"/>
                      </a:lnTo>
                      <a:lnTo>
                        <a:pt x="255" y="133"/>
                      </a:lnTo>
                      <a:lnTo>
                        <a:pt x="265" y="133"/>
                      </a:lnTo>
                      <a:lnTo>
                        <a:pt x="274" y="133"/>
                      </a:lnTo>
                      <a:lnTo>
                        <a:pt x="284" y="133"/>
                      </a:lnTo>
                      <a:lnTo>
                        <a:pt x="293" y="135"/>
                      </a:lnTo>
                      <a:lnTo>
                        <a:pt x="303" y="135"/>
                      </a:lnTo>
                      <a:lnTo>
                        <a:pt x="312" y="135"/>
                      </a:lnTo>
                      <a:lnTo>
                        <a:pt x="320" y="135"/>
                      </a:lnTo>
                      <a:lnTo>
                        <a:pt x="331" y="135"/>
                      </a:lnTo>
                      <a:lnTo>
                        <a:pt x="341" y="135"/>
                      </a:lnTo>
                      <a:lnTo>
                        <a:pt x="350" y="135"/>
                      </a:lnTo>
                      <a:lnTo>
                        <a:pt x="360" y="135"/>
                      </a:lnTo>
                      <a:lnTo>
                        <a:pt x="371" y="137"/>
                      </a:lnTo>
                      <a:lnTo>
                        <a:pt x="432" y="137"/>
                      </a:lnTo>
                      <a:lnTo>
                        <a:pt x="428" y="144"/>
                      </a:lnTo>
                      <a:lnTo>
                        <a:pt x="428" y="152"/>
                      </a:lnTo>
                      <a:lnTo>
                        <a:pt x="415" y="152"/>
                      </a:lnTo>
                      <a:lnTo>
                        <a:pt x="403" y="152"/>
                      </a:lnTo>
                      <a:lnTo>
                        <a:pt x="392" y="152"/>
                      </a:lnTo>
                      <a:lnTo>
                        <a:pt x="381" y="152"/>
                      </a:lnTo>
                      <a:lnTo>
                        <a:pt x="369" y="152"/>
                      </a:lnTo>
                      <a:lnTo>
                        <a:pt x="358" y="152"/>
                      </a:lnTo>
                      <a:lnTo>
                        <a:pt x="346" y="152"/>
                      </a:lnTo>
                      <a:lnTo>
                        <a:pt x="335" y="152"/>
                      </a:lnTo>
                      <a:lnTo>
                        <a:pt x="323" y="152"/>
                      </a:lnTo>
                      <a:lnTo>
                        <a:pt x="312" y="152"/>
                      </a:lnTo>
                      <a:lnTo>
                        <a:pt x="301" y="152"/>
                      </a:lnTo>
                      <a:lnTo>
                        <a:pt x="291" y="152"/>
                      </a:lnTo>
                      <a:lnTo>
                        <a:pt x="278" y="152"/>
                      </a:lnTo>
                      <a:lnTo>
                        <a:pt x="268" y="152"/>
                      </a:lnTo>
                      <a:lnTo>
                        <a:pt x="255" y="152"/>
                      </a:lnTo>
                      <a:lnTo>
                        <a:pt x="245" y="152"/>
                      </a:lnTo>
                      <a:lnTo>
                        <a:pt x="232" y="150"/>
                      </a:lnTo>
                      <a:lnTo>
                        <a:pt x="223" y="150"/>
                      </a:lnTo>
                      <a:lnTo>
                        <a:pt x="211" y="150"/>
                      </a:lnTo>
                      <a:lnTo>
                        <a:pt x="200" y="150"/>
                      </a:lnTo>
                      <a:lnTo>
                        <a:pt x="188" y="150"/>
                      </a:lnTo>
                      <a:lnTo>
                        <a:pt x="177" y="150"/>
                      </a:lnTo>
                      <a:lnTo>
                        <a:pt x="166" y="150"/>
                      </a:lnTo>
                      <a:lnTo>
                        <a:pt x="154" y="150"/>
                      </a:lnTo>
                      <a:lnTo>
                        <a:pt x="143" y="150"/>
                      </a:lnTo>
                      <a:lnTo>
                        <a:pt x="131" y="150"/>
                      </a:lnTo>
                      <a:lnTo>
                        <a:pt x="120" y="150"/>
                      </a:lnTo>
                      <a:lnTo>
                        <a:pt x="109" y="150"/>
                      </a:lnTo>
                      <a:lnTo>
                        <a:pt x="97" y="150"/>
                      </a:lnTo>
                      <a:lnTo>
                        <a:pt x="88" y="150"/>
                      </a:lnTo>
                      <a:lnTo>
                        <a:pt x="74" y="152"/>
                      </a:lnTo>
                      <a:lnTo>
                        <a:pt x="65" y="152"/>
                      </a:lnTo>
                      <a:lnTo>
                        <a:pt x="101" y="175"/>
                      </a:lnTo>
                      <a:lnTo>
                        <a:pt x="116" y="175"/>
                      </a:lnTo>
                      <a:lnTo>
                        <a:pt x="131" y="175"/>
                      </a:lnTo>
                      <a:lnTo>
                        <a:pt x="145" y="175"/>
                      </a:lnTo>
                      <a:lnTo>
                        <a:pt x="162" y="177"/>
                      </a:lnTo>
                      <a:lnTo>
                        <a:pt x="177" y="177"/>
                      </a:lnTo>
                      <a:lnTo>
                        <a:pt x="194" y="177"/>
                      </a:lnTo>
                      <a:lnTo>
                        <a:pt x="202" y="177"/>
                      </a:lnTo>
                      <a:lnTo>
                        <a:pt x="209" y="177"/>
                      </a:lnTo>
                      <a:lnTo>
                        <a:pt x="217" y="177"/>
                      </a:lnTo>
                      <a:lnTo>
                        <a:pt x="226" y="179"/>
                      </a:lnTo>
                      <a:lnTo>
                        <a:pt x="242" y="179"/>
                      </a:lnTo>
                      <a:lnTo>
                        <a:pt x="259" y="179"/>
                      </a:lnTo>
                      <a:lnTo>
                        <a:pt x="266" y="179"/>
                      </a:lnTo>
                      <a:lnTo>
                        <a:pt x="276" y="179"/>
                      </a:lnTo>
                      <a:lnTo>
                        <a:pt x="284" y="179"/>
                      </a:lnTo>
                      <a:lnTo>
                        <a:pt x="291" y="179"/>
                      </a:lnTo>
                      <a:lnTo>
                        <a:pt x="306" y="179"/>
                      </a:lnTo>
                      <a:lnTo>
                        <a:pt x="323" y="179"/>
                      </a:lnTo>
                      <a:lnTo>
                        <a:pt x="339" y="179"/>
                      </a:lnTo>
                      <a:lnTo>
                        <a:pt x="356" y="179"/>
                      </a:lnTo>
                      <a:lnTo>
                        <a:pt x="436" y="181"/>
                      </a:lnTo>
                      <a:lnTo>
                        <a:pt x="436" y="188"/>
                      </a:lnTo>
                      <a:lnTo>
                        <a:pt x="436" y="203"/>
                      </a:lnTo>
                      <a:lnTo>
                        <a:pt x="422" y="201"/>
                      </a:lnTo>
                      <a:lnTo>
                        <a:pt x="413" y="200"/>
                      </a:lnTo>
                      <a:lnTo>
                        <a:pt x="400" y="200"/>
                      </a:lnTo>
                      <a:lnTo>
                        <a:pt x="390" y="200"/>
                      </a:lnTo>
                      <a:lnTo>
                        <a:pt x="377" y="198"/>
                      </a:lnTo>
                      <a:lnTo>
                        <a:pt x="367" y="196"/>
                      </a:lnTo>
                      <a:lnTo>
                        <a:pt x="356" y="196"/>
                      </a:lnTo>
                      <a:lnTo>
                        <a:pt x="346" y="196"/>
                      </a:lnTo>
                      <a:lnTo>
                        <a:pt x="335" y="196"/>
                      </a:lnTo>
                      <a:lnTo>
                        <a:pt x="323" y="196"/>
                      </a:lnTo>
                      <a:lnTo>
                        <a:pt x="312" y="194"/>
                      </a:lnTo>
                      <a:lnTo>
                        <a:pt x="301" y="194"/>
                      </a:lnTo>
                      <a:lnTo>
                        <a:pt x="289" y="194"/>
                      </a:lnTo>
                      <a:lnTo>
                        <a:pt x="278" y="194"/>
                      </a:lnTo>
                      <a:lnTo>
                        <a:pt x="266" y="194"/>
                      </a:lnTo>
                      <a:lnTo>
                        <a:pt x="255" y="194"/>
                      </a:lnTo>
                      <a:lnTo>
                        <a:pt x="242" y="192"/>
                      </a:lnTo>
                      <a:lnTo>
                        <a:pt x="232" y="192"/>
                      </a:lnTo>
                      <a:lnTo>
                        <a:pt x="219" y="190"/>
                      </a:lnTo>
                      <a:lnTo>
                        <a:pt x="209" y="190"/>
                      </a:lnTo>
                      <a:lnTo>
                        <a:pt x="196" y="190"/>
                      </a:lnTo>
                      <a:lnTo>
                        <a:pt x="187" y="190"/>
                      </a:lnTo>
                      <a:lnTo>
                        <a:pt x="175" y="190"/>
                      </a:lnTo>
                      <a:lnTo>
                        <a:pt x="164" y="192"/>
                      </a:lnTo>
                      <a:lnTo>
                        <a:pt x="152" y="192"/>
                      </a:lnTo>
                      <a:lnTo>
                        <a:pt x="141" y="192"/>
                      </a:lnTo>
                      <a:lnTo>
                        <a:pt x="129" y="192"/>
                      </a:lnTo>
                      <a:lnTo>
                        <a:pt x="118" y="194"/>
                      </a:lnTo>
                      <a:lnTo>
                        <a:pt x="107" y="194"/>
                      </a:lnTo>
                      <a:lnTo>
                        <a:pt x="97" y="196"/>
                      </a:lnTo>
                      <a:lnTo>
                        <a:pt x="86" y="196"/>
                      </a:lnTo>
                      <a:lnTo>
                        <a:pt x="76" y="198"/>
                      </a:lnTo>
                      <a:lnTo>
                        <a:pt x="74" y="207"/>
                      </a:lnTo>
                      <a:lnTo>
                        <a:pt x="72" y="217"/>
                      </a:lnTo>
                      <a:lnTo>
                        <a:pt x="72" y="224"/>
                      </a:lnTo>
                      <a:lnTo>
                        <a:pt x="72" y="234"/>
                      </a:lnTo>
                      <a:lnTo>
                        <a:pt x="71" y="243"/>
                      </a:lnTo>
                      <a:lnTo>
                        <a:pt x="69" y="255"/>
                      </a:lnTo>
                      <a:lnTo>
                        <a:pt x="69" y="262"/>
                      </a:lnTo>
                      <a:lnTo>
                        <a:pt x="69" y="274"/>
                      </a:lnTo>
                      <a:lnTo>
                        <a:pt x="67" y="283"/>
                      </a:lnTo>
                      <a:lnTo>
                        <a:pt x="67" y="291"/>
                      </a:lnTo>
                      <a:lnTo>
                        <a:pt x="67" y="302"/>
                      </a:lnTo>
                      <a:lnTo>
                        <a:pt x="67" y="314"/>
                      </a:lnTo>
                      <a:lnTo>
                        <a:pt x="67" y="321"/>
                      </a:lnTo>
                      <a:lnTo>
                        <a:pt x="67" y="331"/>
                      </a:lnTo>
                      <a:lnTo>
                        <a:pt x="67" y="342"/>
                      </a:lnTo>
                      <a:lnTo>
                        <a:pt x="67" y="352"/>
                      </a:lnTo>
                      <a:lnTo>
                        <a:pt x="65" y="361"/>
                      </a:lnTo>
                      <a:lnTo>
                        <a:pt x="65" y="371"/>
                      </a:lnTo>
                      <a:lnTo>
                        <a:pt x="65" y="380"/>
                      </a:lnTo>
                      <a:lnTo>
                        <a:pt x="65" y="392"/>
                      </a:lnTo>
                      <a:lnTo>
                        <a:pt x="65" y="401"/>
                      </a:lnTo>
                      <a:lnTo>
                        <a:pt x="65" y="409"/>
                      </a:lnTo>
                      <a:lnTo>
                        <a:pt x="65" y="420"/>
                      </a:lnTo>
                      <a:lnTo>
                        <a:pt x="65" y="430"/>
                      </a:lnTo>
                      <a:lnTo>
                        <a:pt x="65" y="439"/>
                      </a:lnTo>
                      <a:lnTo>
                        <a:pt x="65" y="449"/>
                      </a:lnTo>
                      <a:lnTo>
                        <a:pt x="65" y="458"/>
                      </a:lnTo>
                      <a:lnTo>
                        <a:pt x="67" y="468"/>
                      </a:lnTo>
                      <a:lnTo>
                        <a:pt x="67" y="477"/>
                      </a:lnTo>
                      <a:lnTo>
                        <a:pt x="69" y="488"/>
                      </a:lnTo>
                      <a:lnTo>
                        <a:pt x="69" y="496"/>
                      </a:lnTo>
                      <a:lnTo>
                        <a:pt x="71" y="507"/>
                      </a:lnTo>
                      <a:lnTo>
                        <a:pt x="65" y="507"/>
                      </a:lnTo>
                      <a:lnTo>
                        <a:pt x="57" y="509"/>
                      </a:lnTo>
                      <a:lnTo>
                        <a:pt x="50" y="507"/>
                      </a:lnTo>
                      <a:lnTo>
                        <a:pt x="48"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1" name="Freeform 225"/>
                <p:cNvSpPr>
                  <a:spLocks/>
                </p:cNvSpPr>
                <p:nvPr/>
              </p:nvSpPr>
              <p:spPr bwMode="auto">
                <a:xfrm>
                  <a:off x="3426" y="2822"/>
                  <a:ext cx="45" cy="65"/>
                </a:xfrm>
                <a:custGeom>
                  <a:avLst/>
                  <a:gdLst>
                    <a:gd name="T0" fmla="*/ 0 w 91"/>
                    <a:gd name="T1" fmla="*/ 1 h 129"/>
                    <a:gd name="T2" fmla="*/ 0 w 91"/>
                    <a:gd name="T3" fmla="*/ 1 h 129"/>
                    <a:gd name="T4" fmla="*/ 0 w 91"/>
                    <a:gd name="T5" fmla="*/ 1 h 129"/>
                    <a:gd name="T6" fmla="*/ 0 w 91"/>
                    <a:gd name="T7" fmla="*/ 1 h 129"/>
                    <a:gd name="T8" fmla="*/ 0 w 91"/>
                    <a:gd name="T9" fmla="*/ 1 h 129"/>
                    <a:gd name="T10" fmla="*/ 0 w 91"/>
                    <a:gd name="T11" fmla="*/ 1 h 129"/>
                    <a:gd name="T12" fmla="*/ 0 w 91"/>
                    <a:gd name="T13" fmla="*/ 1 h 129"/>
                    <a:gd name="T14" fmla="*/ 0 w 91"/>
                    <a:gd name="T15" fmla="*/ 1 h 129"/>
                    <a:gd name="T16" fmla="*/ 0 w 91"/>
                    <a:gd name="T17" fmla="*/ 1 h 129"/>
                    <a:gd name="T18" fmla="*/ 0 w 91"/>
                    <a:gd name="T19" fmla="*/ 1 h 129"/>
                    <a:gd name="T20" fmla="*/ 0 w 91"/>
                    <a:gd name="T21" fmla="*/ 1 h 129"/>
                    <a:gd name="T22" fmla="*/ 0 w 91"/>
                    <a:gd name="T23" fmla="*/ 1 h 129"/>
                    <a:gd name="T24" fmla="*/ 0 w 91"/>
                    <a:gd name="T25" fmla="*/ 1 h 129"/>
                    <a:gd name="T26" fmla="*/ 0 w 91"/>
                    <a:gd name="T27" fmla="*/ 1 h 129"/>
                    <a:gd name="T28" fmla="*/ 0 w 91"/>
                    <a:gd name="T29" fmla="*/ 1 h 129"/>
                    <a:gd name="T30" fmla="*/ 0 w 91"/>
                    <a:gd name="T31" fmla="*/ 0 h 129"/>
                    <a:gd name="T32" fmla="*/ 0 w 91"/>
                    <a:gd name="T33" fmla="*/ 0 h 129"/>
                    <a:gd name="T34" fmla="*/ 0 w 91"/>
                    <a:gd name="T35" fmla="*/ 0 h 129"/>
                    <a:gd name="T36" fmla="*/ 0 w 91"/>
                    <a:gd name="T37" fmla="*/ 0 h 129"/>
                    <a:gd name="T38" fmla="*/ 0 w 91"/>
                    <a:gd name="T39" fmla="*/ 0 h 129"/>
                    <a:gd name="T40" fmla="*/ 0 w 91"/>
                    <a:gd name="T41" fmla="*/ 1 h 129"/>
                    <a:gd name="T42" fmla="*/ 0 w 91"/>
                    <a:gd name="T43" fmla="*/ 1 h 129"/>
                    <a:gd name="T44" fmla="*/ 0 w 91"/>
                    <a:gd name="T45" fmla="*/ 1 h 129"/>
                    <a:gd name="T46" fmla="*/ 0 w 91"/>
                    <a:gd name="T47" fmla="*/ 1 h 129"/>
                    <a:gd name="T48" fmla="*/ 0 w 91"/>
                    <a:gd name="T49" fmla="*/ 1 h 129"/>
                    <a:gd name="T50" fmla="*/ 0 w 91"/>
                    <a:gd name="T51" fmla="*/ 1 h 129"/>
                    <a:gd name="T52" fmla="*/ 0 w 91"/>
                    <a:gd name="T53" fmla="*/ 1 h 129"/>
                    <a:gd name="T54" fmla="*/ 0 w 91"/>
                    <a:gd name="T55" fmla="*/ 1 h 129"/>
                    <a:gd name="T56" fmla="*/ 0 w 91"/>
                    <a:gd name="T57" fmla="*/ 1 h 129"/>
                    <a:gd name="T58" fmla="*/ 0 w 91"/>
                    <a:gd name="T59" fmla="*/ 1 h 129"/>
                    <a:gd name="T60" fmla="*/ 0 w 91"/>
                    <a:gd name="T61" fmla="*/ 1 h 129"/>
                    <a:gd name="T62" fmla="*/ 0 w 91"/>
                    <a:gd name="T63" fmla="*/ 1 h 1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
                    <a:gd name="T97" fmla="*/ 0 h 129"/>
                    <a:gd name="T98" fmla="*/ 91 w 91"/>
                    <a:gd name="T99" fmla="*/ 129 h 1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 h="129">
                      <a:moveTo>
                        <a:pt x="36" y="129"/>
                      </a:moveTo>
                      <a:lnTo>
                        <a:pt x="28" y="121"/>
                      </a:lnTo>
                      <a:lnTo>
                        <a:pt x="24" y="110"/>
                      </a:lnTo>
                      <a:lnTo>
                        <a:pt x="22" y="101"/>
                      </a:lnTo>
                      <a:lnTo>
                        <a:pt x="19" y="91"/>
                      </a:lnTo>
                      <a:lnTo>
                        <a:pt x="15" y="80"/>
                      </a:lnTo>
                      <a:lnTo>
                        <a:pt x="15" y="72"/>
                      </a:lnTo>
                      <a:lnTo>
                        <a:pt x="9" y="59"/>
                      </a:lnTo>
                      <a:lnTo>
                        <a:pt x="7" y="49"/>
                      </a:lnTo>
                      <a:lnTo>
                        <a:pt x="5" y="38"/>
                      </a:lnTo>
                      <a:lnTo>
                        <a:pt x="3" y="28"/>
                      </a:lnTo>
                      <a:lnTo>
                        <a:pt x="2" y="21"/>
                      </a:lnTo>
                      <a:lnTo>
                        <a:pt x="0" y="13"/>
                      </a:lnTo>
                      <a:lnTo>
                        <a:pt x="0" y="7"/>
                      </a:lnTo>
                      <a:lnTo>
                        <a:pt x="0" y="6"/>
                      </a:lnTo>
                      <a:lnTo>
                        <a:pt x="9" y="0"/>
                      </a:lnTo>
                      <a:lnTo>
                        <a:pt x="19" y="0"/>
                      </a:lnTo>
                      <a:lnTo>
                        <a:pt x="28" y="0"/>
                      </a:lnTo>
                      <a:lnTo>
                        <a:pt x="40" y="0"/>
                      </a:lnTo>
                      <a:lnTo>
                        <a:pt x="49" y="0"/>
                      </a:lnTo>
                      <a:lnTo>
                        <a:pt x="59" y="2"/>
                      </a:lnTo>
                      <a:lnTo>
                        <a:pt x="70" y="2"/>
                      </a:lnTo>
                      <a:lnTo>
                        <a:pt x="79" y="4"/>
                      </a:lnTo>
                      <a:lnTo>
                        <a:pt x="79" y="9"/>
                      </a:lnTo>
                      <a:lnTo>
                        <a:pt x="81" y="19"/>
                      </a:lnTo>
                      <a:lnTo>
                        <a:pt x="36" y="21"/>
                      </a:lnTo>
                      <a:lnTo>
                        <a:pt x="53" y="101"/>
                      </a:lnTo>
                      <a:lnTo>
                        <a:pt x="87" y="95"/>
                      </a:lnTo>
                      <a:lnTo>
                        <a:pt x="89" y="102"/>
                      </a:lnTo>
                      <a:lnTo>
                        <a:pt x="91" y="110"/>
                      </a:lnTo>
                      <a:lnTo>
                        <a:pt x="36"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2" name="Freeform 226"/>
                <p:cNvSpPr>
                  <a:spLocks/>
                </p:cNvSpPr>
                <p:nvPr/>
              </p:nvSpPr>
              <p:spPr bwMode="auto">
                <a:xfrm>
                  <a:off x="3464" y="2824"/>
                  <a:ext cx="48" cy="55"/>
                </a:xfrm>
                <a:custGeom>
                  <a:avLst/>
                  <a:gdLst>
                    <a:gd name="T0" fmla="*/ 0 w 97"/>
                    <a:gd name="T1" fmla="*/ 1 h 110"/>
                    <a:gd name="T2" fmla="*/ 0 w 97"/>
                    <a:gd name="T3" fmla="*/ 1 h 110"/>
                    <a:gd name="T4" fmla="*/ 0 w 97"/>
                    <a:gd name="T5" fmla="*/ 1 h 110"/>
                    <a:gd name="T6" fmla="*/ 0 w 97"/>
                    <a:gd name="T7" fmla="*/ 1 h 110"/>
                    <a:gd name="T8" fmla="*/ 0 w 97"/>
                    <a:gd name="T9" fmla="*/ 1 h 110"/>
                    <a:gd name="T10" fmla="*/ 0 w 97"/>
                    <a:gd name="T11" fmla="*/ 1 h 110"/>
                    <a:gd name="T12" fmla="*/ 0 w 97"/>
                    <a:gd name="T13" fmla="*/ 1 h 110"/>
                    <a:gd name="T14" fmla="*/ 0 w 97"/>
                    <a:gd name="T15" fmla="*/ 1 h 110"/>
                    <a:gd name="T16" fmla="*/ 0 w 97"/>
                    <a:gd name="T17" fmla="*/ 1 h 110"/>
                    <a:gd name="T18" fmla="*/ 0 w 97"/>
                    <a:gd name="T19" fmla="*/ 1 h 110"/>
                    <a:gd name="T20" fmla="*/ 0 w 97"/>
                    <a:gd name="T21" fmla="*/ 1 h 110"/>
                    <a:gd name="T22" fmla="*/ 0 w 97"/>
                    <a:gd name="T23" fmla="*/ 1 h 110"/>
                    <a:gd name="T24" fmla="*/ 0 w 97"/>
                    <a:gd name="T25" fmla="*/ 0 h 110"/>
                    <a:gd name="T26" fmla="*/ 0 w 97"/>
                    <a:gd name="T27" fmla="*/ 1 h 110"/>
                    <a:gd name="T28" fmla="*/ 0 w 97"/>
                    <a:gd name="T29" fmla="*/ 1 h 110"/>
                    <a:gd name="T30" fmla="*/ 0 w 97"/>
                    <a:gd name="T31" fmla="*/ 1 h 110"/>
                    <a:gd name="T32" fmla="*/ 0 w 97"/>
                    <a:gd name="T33" fmla="*/ 1 h 110"/>
                    <a:gd name="T34" fmla="*/ 0 w 97"/>
                    <a:gd name="T35" fmla="*/ 1 h 110"/>
                    <a:gd name="T36" fmla="*/ 0 w 97"/>
                    <a:gd name="T37" fmla="*/ 1 h 110"/>
                    <a:gd name="T38" fmla="*/ 0 w 97"/>
                    <a:gd name="T39" fmla="*/ 1 h 110"/>
                    <a:gd name="T40" fmla="*/ 0 w 97"/>
                    <a:gd name="T41" fmla="*/ 1 h 110"/>
                    <a:gd name="T42" fmla="*/ 0 w 97"/>
                    <a:gd name="T43" fmla="*/ 1 h 110"/>
                    <a:gd name="T44" fmla="*/ 0 w 97"/>
                    <a:gd name="T45" fmla="*/ 1 h 110"/>
                    <a:gd name="T46" fmla="*/ 0 w 97"/>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10"/>
                    <a:gd name="T74" fmla="*/ 97 w 97"/>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10">
                      <a:moveTo>
                        <a:pt x="11" y="110"/>
                      </a:moveTo>
                      <a:lnTo>
                        <a:pt x="9" y="100"/>
                      </a:lnTo>
                      <a:lnTo>
                        <a:pt x="5" y="91"/>
                      </a:lnTo>
                      <a:lnTo>
                        <a:pt x="78" y="81"/>
                      </a:lnTo>
                      <a:lnTo>
                        <a:pt x="76" y="72"/>
                      </a:lnTo>
                      <a:lnTo>
                        <a:pt x="76" y="64"/>
                      </a:lnTo>
                      <a:lnTo>
                        <a:pt x="76" y="55"/>
                      </a:lnTo>
                      <a:lnTo>
                        <a:pt x="74" y="47"/>
                      </a:lnTo>
                      <a:lnTo>
                        <a:pt x="68" y="30"/>
                      </a:lnTo>
                      <a:lnTo>
                        <a:pt x="66" y="17"/>
                      </a:lnTo>
                      <a:lnTo>
                        <a:pt x="0" y="15"/>
                      </a:lnTo>
                      <a:lnTo>
                        <a:pt x="0" y="7"/>
                      </a:lnTo>
                      <a:lnTo>
                        <a:pt x="0" y="0"/>
                      </a:lnTo>
                      <a:lnTo>
                        <a:pt x="87" y="2"/>
                      </a:lnTo>
                      <a:lnTo>
                        <a:pt x="89" y="9"/>
                      </a:lnTo>
                      <a:lnTo>
                        <a:pt x="91" y="22"/>
                      </a:lnTo>
                      <a:lnTo>
                        <a:pt x="93" y="34"/>
                      </a:lnTo>
                      <a:lnTo>
                        <a:pt x="95" y="45"/>
                      </a:lnTo>
                      <a:lnTo>
                        <a:pt x="95" y="57"/>
                      </a:lnTo>
                      <a:lnTo>
                        <a:pt x="95" y="68"/>
                      </a:lnTo>
                      <a:lnTo>
                        <a:pt x="95" y="79"/>
                      </a:lnTo>
                      <a:lnTo>
                        <a:pt x="97" y="91"/>
                      </a:lnTo>
                      <a:lnTo>
                        <a:pt x="11"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3" name="Freeform 227"/>
                <p:cNvSpPr>
                  <a:spLocks/>
                </p:cNvSpPr>
                <p:nvPr/>
              </p:nvSpPr>
              <p:spPr bwMode="auto">
                <a:xfrm>
                  <a:off x="3658" y="2835"/>
                  <a:ext cx="28" cy="33"/>
                </a:xfrm>
                <a:custGeom>
                  <a:avLst/>
                  <a:gdLst>
                    <a:gd name="T0" fmla="*/ 0 w 57"/>
                    <a:gd name="T1" fmla="*/ 0 h 67"/>
                    <a:gd name="T2" fmla="*/ 0 w 57"/>
                    <a:gd name="T3" fmla="*/ 0 h 67"/>
                    <a:gd name="T4" fmla="*/ 0 w 57"/>
                    <a:gd name="T5" fmla="*/ 0 h 67"/>
                    <a:gd name="T6" fmla="*/ 0 w 57"/>
                    <a:gd name="T7" fmla="*/ 0 h 67"/>
                    <a:gd name="T8" fmla="*/ 0 w 57"/>
                    <a:gd name="T9" fmla="*/ 0 h 67"/>
                    <a:gd name="T10" fmla="*/ 0 w 57"/>
                    <a:gd name="T11" fmla="*/ 0 h 67"/>
                    <a:gd name="T12" fmla="*/ 0 w 57"/>
                    <a:gd name="T13" fmla="*/ 0 h 67"/>
                    <a:gd name="T14" fmla="*/ 0 w 57"/>
                    <a:gd name="T15" fmla="*/ 0 h 67"/>
                    <a:gd name="T16" fmla="*/ 0 w 57"/>
                    <a:gd name="T17" fmla="*/ 0 h 67"/>
                    <a:gd name="T18" fmla="*/ 0 w 57"/>
                    <a:gd name="T19" fmla="*/ 0 h 67"/>
                    <a:gd name="T20" fmla="*/ 0 w 57"/>
                    <a:gd name="T21" fmla="*/ 0 h 67"/>
                    <a:gd name="T22" fmla="*/ 0 w 57"/>
                    <a:gd name="T23" fmla="*/ 0 h 67"/>
                    <a:gd name="T24" fmla="*/ 0 w 57"/>
                    <a:gd name="T25" fmla="*/ 0 h 67"/>
                    <a:gd name="T26" fmla="*/ 0 w 57"/>
                    <a:gd name="T27" fmla="*/ 0 h 67"/>
                    <a:gd name="T28" fmla="*/ 0 w 57"/>
                    <a:gd name="T29" fmla="*/ 0 h 67"/>
                    <a:gd name="T30" fmla="*/ 0 w 57"/>
                    <a:gd name="T31" fmla="*/ 0 h 67"/>
                    <a:gd name="T32" fmla="*/ 0 w 57"/>
                    <a:gd name="T33" fmla="*/ 0 h 67"/>
                    <a:gd name="T34" fmla="*/ 0 w 57"/>
                    <a:gd name="T35" fmla="*/ 0 h 67"/>
                    <a:gd name="T36" fmla="*/ 0 w 5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67"/>
                    <a:gd name="T59" fmla="*/ 57 w 5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67">
                      <a:moveTo>
                        <a:pt x="15" y="67"/>
                      </a:moveTo>
                      <a:lnTo>
                        <a:pt x="7" y="56"/>
                      </a:lnTo>
                      <a:lnTo>
                        <a:pt x="3" y="44"/>
                      </a:lnTo>
                      <a:lnTo>
                        <a:pt x="2" y="31"/>
                      </a:lnTo>
                      <a:lnTo>
                        <a:pt x="0" y="19"/>
                      </a:lnTo>
                      <a:lnTo>
                        <a:pt x="9" y="14"/>
                      </a:lnTo>
                      <a:lnTo>
                        <a:pt x="22" y="8"/>
                      </a:lnTo>
                      <a:lnTo>
                        <a:pt x="38" y="2"/>
                      </a:lnTo>
                      <a:lnTo>
                        <a:pt x="53" y="0"/>
                      </a:lnTo>
                      <a:lnTo>
                        <a:pt x="53" y="6"/>
                      </a:lnTo>
                      <a:lnTo>
                        <a:pt x="53" y="14"/>
                      </a:lnTo>
                      <a:lnTo>
                        <a:pt x="22" y="23"/>
                      </a:lnTo>
                      <a:lnTo>
                        <a:pt x="19" y="31"/>
                      </a:lnTo>
                      <a:lnTo>
                        <a:pt x="22" y="42"/>
                      </a:lnTo>
                      <a:lnTo>
                        <a:pt x="53" y="37"/>
                      </a:lnTo>
                      <a:lnTo>
                        <a:pt x="57" y="42"/>
                      </a:lnTo>
                      <a:lnTo>
                        <a:pt x="57" y="54"/>
                      </a:lnTo>
                      <a:lnTo>
                        <a:pt x="1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4" name="Freeform 228"/>
                <p:cNvSpPr>
                  <a:spLocks/>
                </p:cNvSpPr>
                <p:nvPr/>
              </p:nvSpPr>
              <p:spPr bwMode="auto">
                <a:xfrm>
                  <a:off x="3681" y="2827"/>
                  <a:ext cx="32" cy="37"/>
                </a:xfrm>
                <a:custGeom>
                  <a:avLst/>
                  <a:gdLst>
                    <a:gd name="T0" fmla="*/ 0 w 65"/>
                    <a:gd name="T1" fmla="*/ 1 h 74"/>
                    <a:gd name="T2" fmla="*/ 0 w 65"/>
                    <a:gd name="T3" fmla="*/ 1 h 74"/>
                    <a:gd name="T4" fmla="*/ 0 w 65"/>
                    <a:gd name="T5" fmla="*/ 1 h 74"/>
                    <a:gd name="T6" fmla="*/ 0 w 65"/>
                    <a:gd name="T7" fmla="*/ 1 h 74"/>
                    <a:gd name="T8" fmla="*/ 0 w 65"/>
                    <a:gd name="T9" fmla="*/ 1 h 74"/>
                    <a:gd name="T10" fmla="*/ 0 w 65"/>
                    <a:gd name="T11" fmla="*/ 1 h 74"/>
                    <a:gd name="T12" fmla="*/ 0 w 65"/>
                    <a:gd name="T13" fmla="*/ 1 h 74"/>
                    <a:gd name="T14" fmla="*/ 0 w 65"/>
                    <a:gd name="T15" fmla="*/ 0 h 74"/>
                    <a:gd name="T16" fmla="*/ 0 w 65"/>
                    <a:gd name="T17" fmla="*/ 1 h 74"/>
                    <a:gd name="T18" fmla="*/ 0 w 65"/>
                    <a:gd name="T19" fmla="*/ 1 h 74"/>
                    <a:gd name="T20" fmla="*/ 0 w 65"/>
                    <a:gd name="T21" fmla="*/ 1 h 74"/>
                    <a:gd name="T22" fmla="*/ 0 w 65"/>
                    <a:gd name="T23" fmla="*/ 1 h 74"/>
                    <a:gd name="T24" fmla="*/ 0 w 65"/>
                    <a:gd name="T25" fmla="*/ 1 h 74"/>
                    <a:gd name="T26" fmla="*/ 0 w 65"/>
                    <a:gd name="T27" fmla="*/ 1 h 74"/>
                    <a:gd name="T28" fmla="*/ 0 w 65"/>
                    <a:gd name="T29" fmla="*/ 1 h 74"/>
                    <a:gd name="T30" fmla="*/ 0 w 65"/>
                    <a:gd name="T31" fmla="*/ 1 h 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74"/>
                    <a:gd name="T50" fmla="*/ 65 w 65"/>
                    <a:gd name="T51" fmla="*/ 74 h 7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74">
                      <a:moveTo>
                        <a:pt x="8" y="74"/>
                      </a:moveTo>
                      <a:lnTo>
                        <a:pt x="4" y="54"/>
                      </a:lnTo>
                      <a:lnTo>
                        <a:pt x="50" y="46"/>
                      </a:lnTo>
                      <a:lnTo>
                        <a:pt x="48" y="19"/>
                      </a:lnTo>
                      <a:lnTo>
                        <a:pt x="2" y="33"/>
                      </a:lnTo>
                      <a:lnTo>
                        <a:pt x="0" y="25"/>
                      </a:lnTo>
                      <a:lnTo>
                        <a:pt x="0" y="19"/>
                      </a:lnTo>
                      <a:lnTo>
                        <a:pt x="61" y="0"/>
                      </a:lnTo>
                      <a:lnTo>
                        <a:pt x="63" y="14"/>
                      </a:lnTo>
                      <a:lnTo>
                        <a:pt x="65" y="27"/>
                      </a:lnTo>
                      <a:lnTo>
                        <a:pt x="65" y="35"/>
                      </a:lnTo>
                      <a:lnTo>
                        <a:pt x="65" y="42"/>
                      </a:lnTo>
                      <a:lnTo>
                        <a:pt x="63" y="52"/>
                      </a:lnTo>
                      <a:lnTo>
                        <a:pt x="61" y="61"/>
                      </a:lnTo>
                      <a:lnTo>
                        <a:pt x="8"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5" name="Freeform 229"/>
                <p:cNvSpPr>
                  <a:spLocks/>
                </p:cNvSpPr>
                <p:nvPr/>
              </p:nvSpPr>
              <p:spPr bwMode="auto">
                <a:xfrm>
                  <a:off x="3843" y="2850"/>
                  <a:ext cx="20" cy="11"/>
                </a:xfrm>
                <a:custGeom>
                  <a:avLst/>
                  <a:gdLst>
                    <a:gd name="T0" fmla="*/ 1 w 40"/>
                    <a:gd name="T1" fmla="*/ 1 h 21"/>
                    <a:gd name="T2" fmla="*/ 0 w 40"/>
                    <a:gd name="T3" fmla="*/ 1 h 21"/>
                    <a:gd name="T4" fmla="*/ 0 w 40"/>
                    <a:gd name="T5" fmla="*/ 1 h 21"/>
                    <a:gd name="T6" fmla="*/ 1 w 40"/>
                    <a:gd name="T7" fmla="*/ 0 h 21"/>
                    <a:gd name="T8" fmla="*/ 1 w 40"/>
                    <a:gd name="T9" fmla="*/ 0 h 21"/>
                    <a:gd name="T10" fmla="*/ 1 w 40"/>
                    <a:gd name="T11" fmla="*/ 0 h 21"/>
                    <a:gd name="T12" fmla="*/ 1 w 40"/>
                    <a:gd name="T13" fmla="*/ 1 h 21"/>
                    <a:gd name="T14" fmla="*/ 1 w 40"/>
                    <a:gd name="T15" fmla="*/ 1 h 21"/>
                    <a:gd name="T16" fmla="*/ 1 w 40"/>
                    <a:gd name="T17" fmla="*/ 1 h 21"/>
                    <a:gd name="T18" fmla="*/ 1 w 40"/>
                    <a:gd name="T19" fmla="*/ 1 h 21"/>
                    <a:gd name="T20" fmla="*/ 1 w 40"/>
                    <a:gd name="T21" fmla="*/ 1 h 21"/>
                    <a:gd name="T22" fmla="*/ 1 w 40"/>
                    <a:gd name="T23" fmla="*/ 1 h 21"/>
                    <a:gd name="T24" fmla="*/ 1 w 40"/>
                    <a:gd name="T25" fmla="*/ 1 h 21"/>
                    <a:gd name="T26" fmla="*/ 1 w 40"/>
                    <a:gd name="T27" fmla="*/ 1 h 21"/>
                    <a:gd name="T28" fmla="*/ 1 w 40"/>
                    <a:gd name="T29" fmla="*/ 1 h 21"/>
                    <a:gd name="T30" fmla="*/ 1 w 40"/>
                    <a:gd name="T31" fmla="*/ 1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21"/>
                    <a:gd name="T50" fmla="*/ 40 w 40"/>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21">
                      <a:moveTo>
                        <a:pt x="2" y="19"/>
                      </a:moveTo>
                      <a:lnTo>
                        <a:pt x="0" y="9"/>
                      </a:lnTo>
                      <a:lnTo>
                        <a:pt x="0" y="4"/>
                      </a:lnTo>
                      <a:lnTo>
                        <a:pt x="8" y="0"/>
                      </a:lnTo>
                      <a:lnTo>
                        <a:pt x="18" y="0"/>
                      </a:lnTo>
                      <a:lnTo>
                        <a:pt x="27" y="0"/>
                      </a:lnTo>
                      <a:lnTo>
                        <a:pt x="39" y="4"/>
                      </a:lnTo>
                      <a:lnTo>
                        <a:pt x="39" y="6"/>
                      </a:lnTo>
                      <a:lnTo>
                        <a:pt x="40" y="11"/>
                      </a:lnTo>
                      <a:lnTo>
                        <a:pt x="39" y="17"/>
                      </a:lnTo>
                      <a:lnTo>
                        <a:pt x="37" y="21"/>
                      </a:lnTo>
                      <a:lnTo>
                        <a:pt x="29" y="15"/>
                      </a:lnTo>
                      <a:lnTo>
                        <a:pt x="19" y="15"/>
                      </a:lnTo>
                      <a:lnTo>
                        <a:pt x="10" y="15"/>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882" name="Freeform 231"/>
              <p:cNvSpPr>
                <a:spLocks/>
              </p:cNvSpPr>
              <p:nvPr/>
            </p:nvSpPr>
            <p:spPr bwMode="auto">
              <a:xfrm>
                <a:off x="3221" y="2794"/>
                <a:ext cx="109" cy="74"/>
              </a:xfrm>
              <a:custGeom>
                <a:avLst/>
                <a:gdLst>
                  <a:gd name="T0" fmla="*/ 1 w 217"/>
                  <a:gd name="T1" fmla="*/ 1 h 146"/>
                  <a:gd name="T2" fmla="*/ 1 w 217"/>
                  <a:gd name="T3" fmla="*/ 1 h 146"/>
                  <a:gd name="T4" fmla="*/ 1 w 217"/>
                  <a:gd name="T5" fmla="*/ 1 h 146"/>
                  <a:gd name="T6" fmla="*/ 1 w 217"/>
                  <a:gd name="T7" fmla="*/ 1 h 146"/>
                  <a:gd name="T8" fmla="*/ 1 w 217"/>
                  <a:gd name="T9" fmla="*/ 1 h 146"/>
                  <a:gd name="T10" fmla="*/ 1 w 217"/>
                  <a:gd name="T11" fmla="*/ 1 h 146"/>
                  <a:gd name="T12" fmla="*/ 1 w 217"/>
                  <a:gd name="T13" fmla="*/ 1 h 146"/>
                  <a:gd name="T14" fmla="*/ 1 w 217"/>
                  <a:gd name="T15" fmla="*/ 1 h 146"/>
                  <a:gd name="T16" fmla="*/ 1 w 217"/>
                  <a:gd name="T17" fmla="*/ 1 h 146"/>
                  <a:gd name="T18" fmla="*/ 1 w 217"/>
                  <a:gd name="T19" fmla="*/ 1 h 146"/>
                  <a:gd name="T20" fmla="*/ 1 w 217"/>
                  <a:gd name="T21" fmla="*/ 1 h 146"/>
                  <a:gd name="T22" fmla="*/ 1 w 217"/>
                  <a:gd name="T23" fmla="*/ 1 h 146"/>
                  <a:gd name="T24" fmla="*/ 1 w 217"/>
                  <a:gd name="T25" fmla="*/ 1 h 146"/>
                  <a:gd name="T26" fmla="*/ 1 w 217"/>
                  <a:gd name="T27" fmla="*/ 1 h 146"/>
                  <a:gd name="T28" fmla="*/ 1 w 217"/>
                  <a:gd name="T29" fmla="*/ 1 h 146"/>
                  <a:gd name="T30" fmla="*/ 1 w 217"/>
                  <a:gd name="T31" fmla="*/ 1 h 146"/>
                  <a:gd name="T32" fmla="*/ 1 w 217"/>
                  <a:gd name="T33" fmla="*/ 1 h 146"/>
                  <a:gd name="T34" fmla="*/ 1 w 217"/>
                  <a:gd name="T35" fmla="*/ 1 h 146"/>
                  <a:gd name="T36" fmla="*/ 1 w 217"/>
                  <a:gd name="T37" fmla="*/ 1 h 146"/>
                  <a:gd name="T38" fmla="*/ 1 w 217"/>
                  <a:gd name="T39" fmla="*/ 1 h 146"/>
                  <a:gd name="T40" fmla="*/ 1 w 217"/>
                  <a:gd name="T41" fmla="*/ 1 h 146"/>
                  <a:gd name="T42" fmla="*/ 1 w 217"/>
                  <a:gd name="T43" fmla="*/ 1 h 146"/>
                  <a:gd name="T44" fmla="*/ 1 w 217"/>
                  <a:gd name="T45" fmla="*/ 1 h 146"/>
                  <a:gd name="T46" fmla="*/ 1 w 217"/>
                  <a:gd name="T47" fmla="*/ 1 h 146"/>
                  <a:gd name="T48" fmla="*/ 1 w 217"/>
                  <a:gd name="T49" fmla="*/ 1 h 146"/>
                  <a:gd name="T50" fmla="*/ 1 w 217"/>
                  <a:gd name="T51" fmla="*/ 1 h 146"/>
                  <a:gd name="T52" fmla="*/ 1 w 217"/>
                  <a:gd name="T53" fmla="*/ 1 h 146"/>
                  <a:gd name="T54" fmla="*/ 1 w 217"/>
                  <a:gd name="T55" fmla="*/ 1 h 146"/>
                  <a:gd name="T56" fmla="*/ 1 w 217"/>
                  <a:gd name="T57" fmla="*/ 1 h 146"/>
                  <a:gd name="T58" fmla="*/ 1 w 217"/>
                  <a:gd name="T59" fmla="*/ 1 h 146"/>
                  <a:gd name="T60" fmla="*/ 1 w 217"/>
                  <a:gd name="T61" fmla="*/ 1 h 146"/>
                  <a:gd name="T62" fmla="*/ 1 w 217"/>
                  <a:gd name="T63" fmla="*/ 1 h 146"/>
                  <a:gd name="T64" fmla="*/ 1 w 217"/>
                  <a:gd name="T65" fmla="*/ 1 h 146"/>
                  <a:gd name="T66" fmla="*/ 0 w 217"/>
                  <a:gd name="T67" fmla="*/ 1 h 146"/>
                  <a:gd name="T68" fmla="*/ 1 w 217"/>
                  <a:gd name="T69" fmla="*/ 1 h 146"/>
                  <a:gd name="T70" fmla="*/ 1 w 217"/>
                  <a:gd name="T71" fmla="*/ 1 h 146"/>
                  <a:gd name="T72" fmla="*/ 1 w 217"/>
                  <a:gd name="T73" fmla="*/ 1 h 146"/>
                  <a:gd name="T74" fmla="*/ 1 w 217"/>
                  <a:gd name="T75" fmla="*/ 1 h 146"/>
                  <a:gd name="T76" fmla="*/ 1 w 217"/>
                  <a:gd name="T77" fmla="*/ 0 h 146"/>
                  <a:gd name="T78" fmla="*/ 1 w 217"/>
                  <a:gd name="T79" fmla="*/ 1 h 146"/>
                  <a:gd name="T80" fmla="*/ 1 w 217"/>
                  <a:gd name="T81" fmla="*/ 1 h 146"/>
                  <a:gd name="T82" fmla="*/ 1 w 217"/>
                  <a:gd name="T83" fmla="*/ 1 h 146"/>
                  <a:gd name="T84" fmla="*/ 1 w 217"/>
                  <a:gd name="T85" fmla="*/ 1 h 146"/>
                  <a:gd name="T86" fmla="*/ 1 w 217"/>
                  <a:gd name="T87" fmla="*/ 1 h 146"/>
                  <a:gd name="T88" fmla="*/ 1 w 217"/>
                  <a:gd name="T89" fmla="*/ 1 h 146"/>
                  <a:gd name="T90" fmla="*/ 1 w 217"/>
                  <a:gd name="T91" fmla="*/ 1 h 146"/>
                  <a:gd name="T92" fmla="*/ 1 w 217"/>
                  <a:gd name="T93" fmla="*/ 1 h 146"/>
                  <a:gd name="T94" fmla="*/ 1 w 217"/>
                  <a:gd name="T95" fmla="*/ 1 h 1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7"/>
                  <a:gd name="T145" fmla="*/ 0 h 146"/>
                  <a:gd name="T146" fmla="*/ 217 w 217"/>
                  <a:gd name="T147" fmla="*/ 146 h 14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7" h="146">
                    <a:moveTo>
                      <a:pt x="190" y="140"/>
                    </a:moveTo>
                    <a:lnTo>
                      <a:pt x="190" y="133"/>
                    </a:lnTo>
                    <a:lnTo>
                      <a:pt x="190" y="125"/>
                    </a:lnTo>
                    <a:lnTo>
                      <a:pt x="190" y="116"/>
                    </a:lnTo>
                    <a:lnTo>
                      <a:pt x="190" y="110"/>
                    </a:lnTo>
                    <a:lnTo>
                      <a:pt x="165" y="131"/>
                    </a:lnTo>
                    <a:lnTo>
                      <a:pt x="142" y="123"/>
                    </a:lnTo>
                    <a:lnTo>
                      <a:pt x="152" y="118"/>
                    </a:lnTo>
                    <a:lnTo>
                      <a:pt x="161" y="112"/>
                    </a:lnTo>
                    <a:lnTo>
                      <a:pt x="169" y="102"/>
                    </a:lnTo>
                    <a:lnTo>
                      <a:pt x="177" y="95"/>
                    </a:lnTo>
                    <a:lnTo>
                      <a:pt x="163" y="83"/>
                    </a:lnTo>
                    <a:lnTo>
                      <a:pt x="152" y="72"/>
                    </a:lnTo>
                    <a:lnTo>
                      <a:pt x="135" y="61"/>
                    </a:lnTo>
                    <a:lnTo>
                      <a:pt x="120" y="51"/>
                    </a:lnTo>
                    <a:lnTo>
                      <a:pt x="110" y="45"/>
                    </a:lnTo>
                    <a:lnTo>
                      <a:pt x="102" y="40"/>
                    </a:lnTo>
                    <a:lnTo>
                      <a:pt x="93" y="36"/>
                    </a:lnTo>
                    <a:lnTo>
                      <a:pt x="85" y="32"/>
                    </a:lnTo>
                    <a:lnTo>
                      <a:pt x="68" y="24"/>
                    </a:lnTo>
                    <a:lnTo>
                      <a:pt x="55" y="19"/>
                    </a:lnTo>
                    <a:lnTo>
                      <a:pt x="59" y="28"/>
                    </a:lnTo>
                    <a:lnTo>
                      <a:pt x="68" y="38"/>
                    </a:lnTo>
                    <a:lnTo>
                      <a:pt x="80" y="45"/>
                    </a:lnTo>
                    <a:lnTo>
                      <a:pt x="91" y="55"/>
                    </a:lnTo>
                    <a:lnTo>
                      <a:pt x="102" y="62"/>
                    </a:lnTo>
                    <a:lnTo>
                      <a:pt x="114" y="72"/>
                    </a:lnTo>
                    <a:lnTo>
                      <a:pt x="123" y="81"/>
                    </a:lnTo>
                    <a:lnTo>
                      <a:pt x="133" y="93"/>
                    </a:lnTo>
                    <a:lnTo>
                      <a:pt x="131" y="95"/>
                    </a:lnTo>
                    <a:lnTo>
                      <a:pt x="123" y="89"/>
                    </a:lnTo>
                    <a:lnTo>
                      <a:pt x="114" y="81"/>
                    </a:lnTo>
                    <a:lnTo>
                      <a:pt x="102" y="72"/>
                    </a:lnTo>
                    <a:lnTo>
                      <a:pt x="89" y="62"/>
                    </a:lnTo>
                    <a:lnTo>
                      <a:pt x="76" y="53"/>
                    </a:lnTo>
                    <a:lnTo>
                      <a:pt x="62" y="45"/>
                    </a:lnTo>
                    <a:lnTo>
                      <a:pt x="51" y="40"/>
                    </a:lnTo>
                    <a:lnTo>
                      <a:pt x="45" y="40"/>
                    </a:lnTo>
                    <a:lnTo>
                      <a:pt x="45" y="45"/>
                    </a:lnTo>
                    <a:lnTo>
                      <a:pt x="102" y="100"/>
                    </a:lnTo>
                    <a:lnTo>
                      <a:pt x="102" y="102"/>
                    </a:lnTo>
                    <a:lnTo>
                      <a:pt x="97" y="99"/>
                    </a:lnTo>
                    <a:lnTo>
                      <a:pt x="89" y="97"/>
                    </a:lnTo>
                    <a:lnTo>
                      <a:pt x="78" y="89"/>
                    </a:lnTo>
                    <a:lnTo>
                      <a:pt x="68" y="83"/>
                    </a:lnTo>
                    <a:lnTo>
                      <a:pt x="57" y="76"/>
                    </a:lnTo>
                    <a:lnTo>
                      <a:pt x="47" y="70"/>
                    </a:lnTo>
                    <a:lnTo>
                      <a:pt x="38" y="64"/>
                    </a:lnTo>
                    <a:lnTo>
                      <a:pt x="36" y="62"/>
                    </a:lnTo>
                    <a:lnTo>
                      <a:pt x="43" y="76"/>
                    </a:lnTo>
                    <a:lnTo>
                      <a:pt x="55" y="89"/>
                    </a:lnTo>
                    <a:lnTo>
                      <a:pt x="68" y="100"/>
                    </a:lnTo>
                    <a:lnTo>
                      <a:pt x="82" y="112"/>
                    </a:lnTo>
                    <a:lnTo>
                      <a:pt x="72" y="112"/>
                    </a:lnTo>
                    <a:lnTo>
                      <a:pt x="62" y="110"/>
                    </a:lnTo>
                    <a:lnTo>
                      <a:pt x="53" y="106"/>
                    </a:lnTo>
                    <a:lnTo>
                      <a:pt x="47" y="102"/>
                    </a:lnTo>
                    <a:lnTo>
                      <a:pt x="43" y="97"/>
                    </a:lnTo>
                    <a:lnTo>
                      <a:pt x="38" y="91"/>
                    </a:lnTo>
                    <a:lnTo>
                      <a:pt x="28" y="83"/>
                    </a:lnTo>
                    <a:lnTo>
                      <a:pt x="24" y="81"/>
                    </a:lnTo>
                    <a:lnTo>
                      <a:pt x="23" y="81"/>
                    </a:lnTo>
                    <a:lnTo>
                      <a:pt x="21" y="87"/>
                    </a:lnTo>
                    <a:lnTo>
                      <a:pt x="19" y="89"/>
                    </a:lnTo>
                    <a:lnTo>
                      <a:pt x="17" y="89"/>
                    </a:lnTo>
                    <a:lnTo>
                      <a:pt x="11" y="89"/>
                    </a:lnTo>
                    <a:lnTo>
                      <a:pt x="7" y="89"/>
                    </a:lnTo>
                    <a:lnTo>
                      <a:pt x="0" y="53"/>
                    </a:lnTo>
                    <a:lnTo>
                      <a:pt x="7" y="47"/>
                    </a:lnTo>
                    <a:lnTo>
                      <a:pt x="15" y="43"/>
                    </a:lnTo>
                    <a:lnTo>
                      <a:pt x="23" y="40"/>
                    </a:lnTo>
                    <a:lnTo>
                      <a:pt x="30" y="34"/>
                    </a:lnTo>
                    <a:lnTo>
                      <a:pt x="34" y="26"/>
                    </a:lnTo>
                    <a:lnTo>
                      <a:pt x="40" y="21"/>
                    </a:lnTo>
                    <a:lnTo>
                      <a:pt x="43" y="11"/>
                    </a:lnTo>
                    <a:lnTo>
                      <a:pt x="45" y="3"/>
                    </a:lnTo>
                    <a:lnTo>
                      <a:pt x="47" y="0"/>
                    </a:lnTo>
                    <a:lnTo>
                      <a:pt x="53" y="0"/>
                    </a:lnTo>
                    <a:lnTo>
                      <a:pt x="62" y="7"/>
                    </a:lnTo>
                    <a:lnTo>
                      <a:pt x="74" y="15"/>
                    </a:lnTo>
                    <a:lnTo>
                      <a:pt x="83" y="23"/>
                    </a:lnTo>
                    <a:lnTo>
                      <a:pt x="97" y="30"/>
                    </a:lnTo>
                    <a:lnTo>
                      <a:pt x="110" y="36"/>
                    </a:lnTo>
                    <a:lnTo>
                      <a:pt x="123" y="45"/>
                    </a:lnTo>
                    <a:lnTo>
                      <a:pt x="137" y="51"/>
                    </a:lnTo>
                    <a:lnTo>
                      <a:pt x="150" y="61"/>
                    </a:lnTo>
                    <a:lnTo>
                      <a:pt x="161" y="66"/>
                    </a:lnTo>
                    <a:lnTo>
                      <a:pt x="173" y="76"/>
                    </a:lnTo>
                    <a:lnTo>
                      <a:pt x="182" y="83"/>
                    </a:lnTo>
                    <a:lnTo>
                      <a:pt x="194" y="95"/>
                    </a:lnTo>
                    <a:lnTo>
                      <a:pt x="201" y="104"/>
                    </a:lnTo>
                    <a:lnTo>
                      <a:pt x="207" y="118"/>
                    </a:lnTo>
                    <a:lnTo>
                      <a:pt x="213" y="129"/>
                    </a:lnTo>
                    <a:lnTo>
                      <a:pt x="217" y="146"/>
                    </a:lnTo>
                    <a:lnTo>
                      <a:pt x="19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232"/>
              <p:cNvSpPr>
                <a:spLocks/>
              </p:cNvSpPr>
              <p:nvPr/>
            </p:nvSpPr>
            <p:spPr bwMode="auto">
              <a:xfrm>
                <a:off x="3840" y="2835"/>
                <a:ext cx="31" cy="8"/>
              </a:xfrm>
              <a:custGeom>
                <a:avLst/>
                <a:gdLst>
                  <a:gd name="T0" fmla="*/ 1 w 61"/>
                  <a:gd name="T1" fmla="*/ 1 h 16"/>
                  <a:gd name="T2" fmla="*/ 0 w 61"/>
                  <a:gd name="T3" fmla="*/ 1 h 16"/>
                  <a:gd name="T4" fmla="*/ 1 w 61"/>
                  <a:gd name="T5" fmla="*/ 1 h 16"/>
                  <a:gd name="T6" fmla="*/ 1 w 61"/>
                  <a:gd name="T7" fmla="*/ 0 h 16"/>
                  <a:gd name="T8" fmla="*/ 1 w 61"/>
                  <a:gd name="T9" fmla="*/ 0 h 16"/>
                  <a:gd name="T10" fmla="*/ 1 w 61"/>
                  <a:gd name="T11" fmla="*/ 0 h 16"/>
                  <a:gd name="T12" fmla="*/ 1 w 61"/>
                  <a:gd name="T13" fmla="*/ 1 h 16"/>
                  <a:gd name="T14" fmla="*/ 1 w 61"/>
                  <a:gd name="T15" fmla="*/ 1 h 16"/>
                  <a:gd name="T16" fmla="*/ 1 w 61"/>
                  <a:gd name="T17" fmla="*/ 1 h 16"/>
                  <a:gd name="T18" fmla="*/ 1 w 61"/>
                  <a:gd name="T19" fmla="*/ 1 h 16"/>
                  <a:gd name="T20" fmla="*/ 1 w 61"/>
                  <a:gd name="T21" fmla="*/ 1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6"/>
                  <a:gd name="T35" fmla="*/ 61 w 61"/>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6">
                    <a:moveTo>
                      <a:pt x="5" y="16"/>
                    </a:moveTo>
                    <a:lnTo>
                      <a:pt x="0" y="10"/>
                    </a:lnTo>
                    <a:lnTo>
                      <a:pt x="4" y="4"/>
                    </a:lnTo>
                    <a:lnTo>
                      <a:pt x="15" y="0"/>
                    </a:lnTo>
                    <a:lnTo>
                      <a:pt x="28" y="0"/>
                    </a:lnTo>
                    <a:lnTo>
                      <a:pt x="44" y="0"/>
                    </a:lnTo>
                    <a:lnTo>
                      <a:pt x="59" y="4"/>
                    </a:lnTo>
                    <a:lnTo>
                      <a:pt x="61" y="8"/>
                    </a:lnTo>
                    <a:lnTo>
                      <a:pt x="57" y="14"/>
                    </a:lnTo>
                    <a:lnTo>
                      <a:pt x="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233"/>
              <p:cNvSpPr>
                <a:spLocks/>
              </p:cNvSpPr>
              <p:nvPr/>
            </p:nvSpPr>
            <p:spPr bwMode="auto">
              <a:xfrm>
                <a:off x="3757" y="2831"/>
                <a:ext cx="30" cy="12"/>
              </a:xfrm>
              <a:custGeom>
                <a:avLst/>
                <a:gdLst>
                  <a:gd name="T0" fmla="*/ 0 w 61"/>
                  <a:gd name="T1" fmla="*/ 1 h 23"/>
                  <a:gd name="T2" fmla="*/ 0 w 61"/>
                  <a:gd name="T3" fmla="*/ 1 h 23"/>
                  <a:gd name="T4" fmla="*/ 0 w 61"/>
                  <a:gd name="T5" fmla="*/ 1 h 23"/>
                  <a:gd name="T6" fmla="*/ 0 w 61"/>
                  <a:gd name="T7" fmla="*/ 1 h 23"/>
                  <a:gd name="T8" fmla="*/ 0 w 61"/>
                  <a:gd name="T9" fmla="*/ 1 h 23"/>
                  <a:gd name="T10" fmla="*/ 0 w 61"/>
                  <a:gd name="T11" fmla="*/ 1 h 23"/>
                  <a:gd name="T12" fmla="*/ 0 w 61"/>
                  <a:gd name="T13" fmla="*/ 1 h 23"/>
                  <a:gd name="T14" fmla="*/ 0 w 61"/>
                  <a:gd name="T15" fmla="*/ 1 h 23"/>
                  <a:gd name="T16" fmla="*/ 0 w 61"/>
                  <a:gd name="T17" fmla="*/ 1 h 23"/>
                  <a:gd name="T18" fmla="*/ 0 w 61"/>
                  <a:gd name="T19" fmla="*/ 1 h 23"/>
                  <a:gd name="T20" fmla="*/ 0 w 61"/>
                  <a:gd name="T21" fmla="*/ 0 h 23"/>
                  <a:gd name="T22" fmla="*/ 0 w 61"/>
                  <a:gd name="T23" fmla="*/ 0 h 23"/>
                  <a:gd name="T24" fmla="*/ 0 w 61"/>
                  <a:gd name="T25" fmla="*/ 1 h 23"/>
                  <a:gd name="T26" fmla="*/ 0 w 61"/>
                  <a:gd name="T27" fmla="*/ 1 h 23"/>
                  <a:gd name="T28" fmla="*/ 0 w 61"/>
                  <a:gd name="T29" fmla="*/ 1 h 23"/>
                  <a:gd name="T30" fmla="*/ 0 w 61"/>
                  <a:gd name="T31" fmla="*/ 1 h 23"/>
                  <a:gd name="T32" fmla="*/ 0 w 61"/>
                  <a:gd name="T33" fmla="*/ 1 h 23"/>
                  <a:gd name="T34" fmla="*/ 0 w 61"/>
                  <a:gd name="T35" fmla="*/ 1 h 23"/>
                  <a:gd name="T36" fmla="*/ 0 w 61"/>
                  <a:gd name="T37" fmla="*/ 1 h 23"/>
                  <a:gd name="T38" fmla="*/ 0 w 61"/>
                  <a:gd name="T39" fmla="*/ 1 h 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
                  <a:gd name="T61" fmla="*/ 0 h 23"/>
                  <a:gd name="T62" fmla="*/ 61 w 61"/>
                  <a:gd name="T63" fmla="*/ 23 h 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 h="23">
                    <a:moveTo>
                      <a:pt x="59" y="23"/>
                    </a:moveTo>
                    <a:lnTo>
                      <a:pt x="52" y="23"/>
                    </a:lnTo>
                    <a:lnTo>
                      <a:pt x="44" y="21"/>
                    </a:lnTo>
                    <a:lnTo>
                      <a:pt x="35" y="19"/>
                    </a:lnTo>
                    <a:lnTo>
                      <a:pt x="25" y="19"/>
                    </a:lnTo>
                    <a:lnTo>
                      <a:pt x="16" y="15"/>
                    </a:lnTo>
                    <a:lnTo>
                      <a:pt x="8" y="15"/>
                    </a:lnTo>
                    <a:lnTo>
                      <a:pt x="0" y="11"/>
                    </a:lnTo>
                    <a:lnTo>
                      <a:pt x="0" y="9"/>
                    </a:lnTo>
                    <a:lnTo>
                      <a:pt x="8" y="4"/>
                    </a:lnTo>
                    <a:lnTo>
                      <a:pt x="16" y="0"/>
                    </a:lnTo>
                    <a:lnTo>
                      <a:pt x="21" y="0"/>
                    </a:lnTo>
                    <a:lnTo>
                      <a:pt x="31" y="2"/>
                    </a:lnTo>
                    <a:lnTo>
                      <a:pt x="38" y="6"/>
                    </a:lnTo>
                    <a:lnTo>
                      <a:pt x="50" y="9"/>
                    </a:lnTo>
                    <a:lnTo>
                      <a:pt x="57" y="13"/>
                    </a:lnTo>
                    <a:lnTo>
                      <a:pt x="61" y="17"/>
                    </a:lnTo>
                    <a:lnTo>
                      <a:pt x="61" y="21"/>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234"/>
              <p:cNvSpPr>
                <a:spLocks/>
              </p:cNvSpPr>
              <p:nvPr/>
            </p:nvSpPr>
            <p:spPr bwMode="auto">
              <a:xfrm>
                <a:off x="3742" y="2790"/>
                <a:ext cx="167" cy="44"/>
              </a:xfrm>
              <a:custGeom>
                <a:avLst/>
                <a:gdLst>
                  <a:gd name="T0" fmla="*/ 1 w 333"/>
                  <a:gd name="T1" fmla="*/ 0 h 90"/>
                  <a:gd name="T2" fmla="*/ 1 w 333"/>
                  <a:gd name="T3" fmla="*/ 0 h 90"/>
                  <a:gd name="T4" fmla="*/ 1 w 333"/>
                  <a:gd name="T5" fmla="*/ 0 h 90"/>
                  <a:gd name="T6" fmla="*/ 1 w 333"/>
                  <a:gd name="T7" fmla="*/ 0 h 90"/>
                  <a:gd name="T8" fmla="*/ 1 w 333"/>
                  <a:gd name="T9" fmla="*/ 0 h 90"/>
                  <a:gd name="T10" fmla="*/ 1 w 333"/>
                  <a:gd name="T11" fmla="*/ 0 h 90"/>
                  <a:gd name="T12" fmla="*/ 1 w 333"/>
                  <a:gd name="T13" fmla="*/ 0 h 90"/>
                  <a:gd name="T14" fmla="*/ 1 w 333"/>
                  <a:gd name="T15" fmla="*/ 0 h 90"/>
                  <a:gd name="T16" fmla="*/ 0 w 333"/>
                  <a:gd name="T17" fmla="*/ 0 h 90"/>
                  <a:gd name="T18" fmla="*/ 1 w 333"/>
                  <a:gd name="T19" fmla="*/ 0 h 90"/>
                  <a:gd name="T20" fmla="*/ 1 w 333"/>
                  <a:gd name="T21" fmla="*/ 0 h 90"/>
                  <a:gd name="T22" fmla="*/ 1 w 333"/>
                  <a:gd name="T23" fmla="*/ 0 h 90"/>
                  <a:gd name="T24" fmla="*/ 1 w 333"/>
                  <a:gd name="T25" fmla="*/ 0 h 90"/>
                  <a:gd name="T26" fmla="*/ 1 w 333"/>
                  <a:gd name="T27" fmla="*/ 0 h 90"/>
                  <a:gd name="T28" fmla="*/ 1 w 333"/>
                  <a:gd name="T29" fmla="*/ 0 h 90"/>
                  <a:gd name="T30" fmla="*/ 1 w 333"/>
                  <a:gd name="T31" fmla="*/ 0 h 90"/>
                  <a:gd name="T32" fmla="*/ 1 w 333"/>
                  <a:gd name="T33" fmla="*/ 0 h 90"/>
                  <a:gd name="T34" fmla="*/ 1 w 333"/>
                  <a:gd name="T35" fmla="*/ 0 h 90"/>
                  <a:gd name="T36" fmla="*/ 1 w 333"/>
                  <a:gd name="T37" fmla="*/ 0 h 90"/>
                  <a:gd name="T38" fmla="*/ 1 w 333"/>
                  <a:gd name="T39" fmla="*/ 0 h 90"/>
                  <a:gd name="T40" fmla="*/ 1 w 333"/>
                  <a:gd name="T41" fmla="*/ 0 h 90"/>
                  <a:gd name="T42" fmla="*/ 1 w 333"/>
                  <a:gd name="T43" fmla="*/ 0 h 90"/>
                  <a:gd name="T44" fmla="*/ 1 w 333"/>
                  <a:gd name="T45" fmla="*/ 0 h 90"/>
                  <a:gd name="T46" fmla="*/ 1 w 333"/>
                  <a:gd name="T47" fmla="*/ 0 h 90"/>
                  <a:gd name="T48" fmla="*/ 1 w 333"/>
                  <a:gd name="T49" fmla="*/ 0 h 90"/>
                  <a:gd name="T50" fmla="*/ 1 w 333"/>
                  <a:gd name="T51" fmla="*/ 0 h 90"/>
                  <a:gd name="T52" fmla="*/ 1 w 333"/>
                  <a:gd name="T53" fmla="*/ 0 h 90"/>
                  <a:gd name="T54" fmla="*/ 1 w 333"/>
                  <a:gd name="T55" fmla="*/ 0 h 90"/>
                  <a:gd name="T56" fmla="*/ 1 w 333"/>
                  <a:gd name="T57" fmla="*/ 0 h 90"/>
                  <a:gd name="T58" fmla="*/ 1 w 333"/>
                  <a:gd name="T59" fmla="*/ 0 h 90"/>
                  <a:gd name="T60" fmla="*/ 1 w 333"/>
                  <a:gd name="T61" fmla="*/ 0 h 90"/>
                  <a:gd name="T62" fmla="*/ 1 w 333"/>
                  <a:gd name="T63" fmla="*/ 0 h 90"/>
                  <a:gd name="T64" fmla="*/ 1 w 333"/>
                  <a:gd name="T65" fmla="*/ 0 h 90"/>
                  <a:gd name="T66" fmla="*/ 1 w 333"/>
                  <a:gd name="T67" fmla="*/ 0 h 90"/>
                  <a:gd name="T68" fmla="*/ 1 w 333"/>
                  <a:gd name="T69" fmla="*/ 0 h 90"/>
                  <a:gd name="T70" fmla="*/ 1 w 333"/>
                  <a:gd name="T71" fmla="*/ 0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3"/>
                  <a:gd name="T109" fmla="*/ 0 h 90"/>
                  <a:gd name="T110" fmla="*/ 333 w 333"/>
                  <a:gd name="T111" fmla="*/ 90 h 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3" h="90">
                    <a:moveTo>
                      <a:pt x="154" y="90"/>
                    </a:moveTo>
                    <a:lnTo>
                      <a:pt x="144" y="88"/>
                    </a:lnTo>
                    <a:lnTo>
                      <a:pt x="139" y="88"/>
                    </a:lnTo>
                    <a:lnTo>
                      <a:pt x="146" y="46"/>
                    </a:lnTo>
                    <a:lnTo>
                      <a:pt x="133" y="36"/>
                    </a:lnTo>
                    <a:lnTo>
                      <a:pt x="120" y="31"/>
                    </a:lnTo>
                    <a:lnTo>
                      <a:pt x="110" y="27"/>
                    </a:lnTo>
                    <a:lnTo>
                      <a:pt x="103" y="27"/>
                    </a:lnTo>
                    <a:lnTo>
                      <a:pt x="93" y="25"/>
                    </a:lnTo>
                    <a:lnTo>
                      <a:pt x="87" y="25"/>
                    </a:lnTo>
                    <a:lnTo>
                      <a:pt x="78" y="23"/>
                    </a:lnTo>
                    <a:lnTo>
                      <a:pt x="68" y="23"/>
                    </a:lnTo>
                    <a:lnTo>
                      <a:pt x="59" y="23"/>
                    </a:lnTo>
                    <a:lnTo>
                      <a:pt x="51" y="23"/>
                    </a:lnTo>
                    <a:lnTo>
                      <a:pt x="36" y="25"/>
                    </a:lnTo>
                    <a:lnTo>
                      <a:pt x="23" y="29"/>
                    </a:lnTo>
                    <a:lnTo>
                      <a:pt x="13" y="55"/>
                    </a:lnTo>
                    <a:lnTo>
                      <a:pt x="0" y="52"/>
                    </a:lnTo>
                    <a:lnTo>
                      <a:pt x="13" y="10"/>
                    </a:lnTo>
                    <a:lnTo>
                      <a:pt x="25" y="4"/>
                    </a:lnTo>
                    <a:lnTo>
                      <a:pt x="36" y="2"/>
                    </a:lnTo>
                    <a:lnTo>
                      <a:pt x="49" y="0"/>
                    </a:lnTo>
                    <a:lnTo>
                      <a:pt x="61" y="0"/>
                    </a:lnTo>
                    <a:lnTo>
                      <a:pt x="72" y="0"/>
                    </a:lnTo>
                    <a:lnTo>
                      <a:pt x="84" y="2"/>
                    </a:lnTo>
                    <a:lnTo>
                      <a:pt x="93" y="4"/>
                    </a:lnTo>
                    <a:lnTo>
                      <a:pt x="104" y="6"/>
                    </a:lnTo>
                    <a:lnTo>
                      <a:pt x="112" y="8"/>
                    </a:lnTo>
                    <a:lnTo>
                      <a:pt x="122" y="12"/>
                    </a:lnTo>
                    <a:lnTo>
                      <a:pt x="129" y="12"/>
                    </a:lnTo>
                    <a:lnTo>
                      <a:pt x="137" y="17"/>
                    </a:lnTo>
                    <a:lnTo>
                      <a:pt x="150" y="19"/>
                    </a:lnTo>
                    <a:lnTo>
                      <a:pt x="162" y="25"/>
                    </a:lnTo>
                    <a:lnTo>
                      <a:pt x="167" y="23"/>
                    </a:lnTo>
                    <a:lnTo>
                      <a:pt x="175" y="23"/>
                    </a:lnTo>
                    <a:lnTo>
                      <a:pt x="184" y="21"/>
                    </a:lnTo>
                    <a:lnTo>
                      <a:pt x="194" y="21"/>
                    </a:lnTo>
                    <a:lnTo>
                      <a:pt x="203" y="19"/>
                    </a:lnTo>
                    <a:lnTo>
                      <a:pt x="213" y="19"/>
                    </a:lnTo>
                    <a:lnTo>
                      <a:pt x="224" y="19"/>
                    </a:lnTo>
                    <a:lnTo>
                      <a:pt x="236" y="19"/>
                    </a:lnTo>
                    <a:lnTo>
                      <a:pt x="247" y="19"/>
                    </a:lnTo>
                    <a:lnTo>
                      <a:pt x="259" y="19"/>
                    </a:lnTo>
                    <a:lnTo>
                      <a:pt x="268" y="19"/>
                    </a:lnTo>
                    <a:lnTo>
                      <a:pt x="283" y="25"/>
                    </a:lnTo>
                    <a:lnTo>
                      <a:pt x="295" y="27"/>
                    </a:lnTo>
                    <a:lnTo>
                      <a:pt x="306" y="31"/>
                    </a:lnTo>
                    <a:lnTo>
                      <a:pt x="319" y="34"/>
                    </a:lnTo>
                    <a:lnTo>
                      <a:pt x="333" y="44"/>
                    </a:lnTo>
                    <a:lnTo>
                      <a:pt x="333" y="50"/>
                    </a:lnTo>
                    <a:lnTo>
                      <a:pt x="331" y="59"/>
                    </a:lnTo>
                    <a:lnTo>
                      <a:pt x="321" y="57"/>
                    </a:lnTo>
                    <a:lnTo>
                      <a:pt x="312" y="55"/>
                    </a:lnTo>
                    <a:lnTo>
                      <a:pt x="312" y="50"/>
                    </a:lnTo>
                    <a:lnTo>
                      <a:pt x="314" y="48"/>
                    </a:lnTo>
                    <a:lnTo>
                      <a:pt x="304" y="44"/>
                    </a:lnTo>
                    <a:lnTo>
                      <a:pt x="295" y="42"/>
                    </a:lnTo>
                    <a:lnTo>
                      <a:pt x="285" y="38"/>
                    </a:lnTo>
                    <a:lnTo>
                      <a:pt x="276" y="36"/>
                    </a:lnTo>
                    <a:lnTo>
                      <a:pt x="266" y="34"/>
                    </a:lnTo>
                    <a:lnTo>
                      <a:pt x="257" y="34"/>
                    </a:lnTo>
                    <a:lnTo>
                      <a:pt x="247" y="33"/>
                    </a:lnTo>
                    <a:lnTo>
                      <a:pt x="240" y="33"/>
                    </a:lnTo>
                    <a:lnTo>
                      <a:pt x="228" y="31"/>
                    </a:lnTo>
                    <a:lnTo>
                      <a:pt x="219" y="31"/>
                    </a:lnTo>
                    <a:lnTo>
                      <a:pt x="211" y="31"/>
                    </a:lnTo>
                    <a:lnTo>
                      <a:pt x="201" y="34"/>
                    </a:lnTo>
                    <a:lnTo>
                      <a:pt x="192" y="34"/>
                    </a:lnTo>
                    <a:lnTo>
                      <a:pt x="182" y="38"/>
                    </a:lnTo>
                    <a:lnTo>
                      <a:pt x="175" y="42"/>
                    </a:lnTo>
                    <a:lnTo>
                      <a:pt x="165" y="48"/>
                    </a:lnTo>
                    <a:lnTo>
                      <a:pt x="154"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235"/>
              <p:cNvSpPr>
                <a:spLocks/>
              </p:cNvSpPr>
              <p:nvPr/>
            </p:nvSpPr>
            <p:spPr bwMode="auto">
              <a:xfrm>
                <a:off x="3837" y="2818"/>
                <a:ext cx="43" cy="13"/>
              </a:xfrm>
              <a:custGeom>
                <a:avLst/>
                <a:gdLst>
                  <a:gd name="T0" fmla="*/ 0 w 88"/>
                  <a:gd name="T1" fmla="*/ 0 h 27"/>
                  <a:gd name="T2" fmla="*/ 0 w 88"/>
                  <a:gd name="T3" fmla="*/ 0 h 27"/>
                  <a:gd name="T4" fmla="*/ 0 w 88"/>
                  <a:gd name="T5" fmla="*/ 0 h 27"/>
                  <a:gd name="T6" fmla="*/ 0 w 88"/>
                  <a:gd name="T7" fmla="*/ 0 h 27"/>
                  <a:gd name="T8" fmla="*/ 0 w 88"/>
                  <a:gd name="T9" fmla="*/ 0 h 27"/>
                  <a:gd name="T10" fmla="*/ 0 w 88"/>
                  <a:gd name="T11" fmla="*/ 0 h 27"/>
                  <a:gd name="T12" fmla="*/ 0 w 88"/>
                  <a:gd name="T13" fmla="*/ 0 h 27"/>
                  <a:gd name="T14" fmla="*/ 0 w 88"/>
                  <a:gd name="T15" fmla="*/ 0 h 27"/>
                  <a:gd name="T16" fmla="*/ 0 w 88"/>
                  <a:gd name="T17" fmla="*/ 0 h 27"/>
                  <a:gd name="T18" fmla="*/ 0 w 88"/>
                  <a:gd name="T19" fmla="*/ 0 h 27"/>
                  <a:gd name="T20" fmla="*/ 0 w 88"/>
                  <a:gd name="T21" fmla="*/ 0 h 27"/>
                  <a:gd name="T22" fmla="*/ 0 w 88"/>
                  <a:gd name="T23" fmla="*/ 0 h 27"/>
                  <a:gd name="T24" fmla="*/ 0 w 88"/>
                  <a:gd name="T25" fmla="*/ 0 h 27"/>
                  <a:gd name="T26" fmla="*/ 0 w 88"/>
                  <a:gd name="T27" fmla="*/ 0 h 27"/>
                  <a:gd name="T28" fmla="*/ 0 w 88"/>
                  <a:gd name="T29" fmla="*/ 0 h 27"/>
                  <a:gd name="T30" fmla="*/ 0 w 88"/>
                  <a:gd name="T31" fmla="*/ 0 h 27"/>
                  <a:gd name="T32" fmla="*/ 0 w 88"/>
                  <a:gd name="T33" fmla="*/ 0 h 27"/>
                  <a:gd name="T34" fmla="*/ 0 w 88"/>
                  <a:gd name="T35" fmla="*/ 0 h 27"/>
                  <a:gd name="T36" fmla="*/ 0 w 88"/>
                  <a:gd name="T37" fmla="*/ 0 h 27"/>
                  <a:gd name="T38" fmla="*/ 0 w 88"/>
                  <a:gd name="T39" fmla="*/ 0 h 27"/>
                  <a:gd name="T40" fmla="*/ 0 w 88"/>
                  <a:gd name="T41" fmla="*/ 0 h 27"/>
                  <a:gd name="T42" fmla="*/ 0 w 88"/>
                  <a:gd name="T43" fmla="*/ 0 h 27"/>
                  <a:gd name="T44" fmla="*/ 0 w 88"/>
                  <a:gd name="T45" fmla="*/ 0 h 27"/>
                  <a:gd name="T46" fmla="*/ 0 w 88"/>
                  <a:gd name="T47" fmla="*/ 0 h 27"/>
                  <a:gd name="T48" fmla="*/ 0 w 88"/>
                  <a:gd name="T49" fmla="*/ 0 h 27"/>
                  <a:gd name="T50" fmla="*/ 0 w 88"/>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27"/>
                  <a:gd name="T80" fmla="*/ 88 w 88"/>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27">
                    <a:moveTo>
                      <a:pt x="72" y="27"/>
                    </a:moveTo>
                    <a:lnTo>
                      <a:pt x="67" y="21"/>
                    </a:lnTo>
                    <a:lnTo>
                      <a:pt x="59" y="17"/>
                    </a:lnTo>
                    <a:lnTo>
                      <a:pt x="52" y="15"/>
                    </a:lnTo>
                    <a:lnTo>
                      <a:pt x="42" y="15"/>
                    </a:lnTo>
                    <a:lnTo>
                      <a:pt x="31" y="15"/>
                    </a:lnTo>
                    <a:lnTo>
                      <a:pt x="21" y="17"/>
                    </a:lnTo>
                    <a:lnTo>
                      <a:pt x="12" y="17"/>
                    </a:lnTo>
                    <a:lnTo>
                      <a:pt x="8" y="19"/>
                    </a:lnTo>
                    <a:lnTo>
                      <a:pt x="0" y="14"/>
                    </a:lnTo>
                    <a:lnTo>
                      <a:pt x="0" y="10"/>
                    </a:lnTo>
                    <a:lnTo>
                      <a:pt x="8" y="6"/>
                    </a:lnTo>
                    <a:lnTo>
                      <a:pt x="17" y="2"/>
                    </a:lnTo>
                    <a:lnTo>
                      <a:pt x="27" y="0"/>
                    </a:lnTo>
                    <a:lnTo>
                      <a:pt x="36" y="0"/>
                    </a:lnTo>
                    <a:lnTo>
                      <a:pt x="46" y="0"/>
                    </a:lnTo>
                    <a:lnTo>
                      <a:pt x="55" y="0"/>
                    </a:lnTo>
                    <a:lnTo>
                      <a:pt x="65" y="2"/>
                    </a:lnTo>
                    <a:lnTo>
                      <a:pt x="74" y="4"/>
                    </a:lnTo>
                    <a:lnTo>
                      <a:pt x="80" y="8"/>
                    </a:lnTo>
                    <a:lnTo>
                      <a:pt x="88" y="17"/>
                    </a:lnTo>
                    <a:lnTo>
                      <a:pt x="86" y="21"/>
                    </a:lnTo>
                    <a:lnTo>
                      <a:pt x="80" y="23"/>
                    </a:lnTo>
                    <a:lnTo>
                      <a:pt x="72" y="25"/>
                    </a:lnTo>
                    <a:lnTo>
                      <a:pt x="7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236"/>
              <p:cNvSpPr>
                <a:spLocks/>
              </p:cNvSpPr>
              <p:nvPr/>
            </p:nvSpPr>
            <p:spPr bwMode="auto">
              <a:xfrm>
                <a:off x="3757" y="2816"/>
                <a:ext cx="40" cy="13"/>
              </a:xfrm>
              <a:custGeom>
                <a:avLst/>
                <a:gdLst>
                  <a:gd name="T0" fmla="*/ 0 w 80"/>
                  <a:gd name="T1" fmla="*/ 1 h 25"/>
                  <a:gd name="T2" fmla="*/ 1 w 80"/>
                  <a:gd name="T3" fmla="*/ 1 h 25"/>
                  <a:gd name="T4" fmla="*/ 1 w 80"/>
                  <a:gd name="T5" fmla="*/ 1 h 25"/>
                  <a:gd name="T6" fmla="*/ 1 w 80"/>
                  <a:gd name="T7" fmla="*/ 0 h 25"/>
                  <a:gd name="T8" fmla="*/ 1 w 80"/>
                  <a:gd name="T9" fmla="*/ 0 h 25"/>
                  <a:gd name="T10" fmla="*/ 1 w 80"/>
                  <a:gd name="T11" fmla="*/ 0 h 25"/>
                  <a:gd name="T12" fmla="*/ 1 w 80"/>
                  <a:gd name="T13" fmla="*/ 0 h 25"/>
                  <a:gd name="T14" fmla="*/ 1 w 80"/>
                  <a:gd name="T15" fmla="*/ 0 h 25"/>
                  <a:gd name="T16" fmla="*/ 1 w 80"/>
                  <a:gd name="T17" fmla="*/ 1 h 25"/>
                  <a:gd name="T18" fmla="*/ 1 w 80"/>
                  <a:gd name="T19" fmla="*/ 1 h 25"/>
                  <a:gd name="T20" fmla="*/ 1 w 80"/>
                  <a:gd name="T21" fmla="*/ 1 h 25"/>
                  <a:gd name="T22" fmla="*/ 1 w 80"/>
                  <a:gd name="T23" fmla="*/ 1 h 25"/>
                  <a:gd name="T24" fmla="*/ 1 w 80"/>
                  <a:gd name="T25" fmla="*/ 1 h 25"/>
                  <a:gd name="T26" fmla="*/ 1 w 80"/>
                  <a:gd name="T27" fmla="*/ 1 h 25"/>
                  <a:gd name="T28" fmla="*/ 1 w 80"/>
                  <a:gd name="T29" fmla="*/ 1 h 25"/>
                  <a:gd name="T30" fmla="*/ 1 w 80"/>
                  <a:gd name="T31" fmla="*/ 1 h 25"/>
                  <a:gd name="T32" fmla="*/ 1 w 80"/>
                  <a:gd name="T33" fmla="*/ 1 h 25"/>
                  <a:gd name="T34" fmla="*/ 1 w 80"/>
                  <a:gd name="T35" fmla="*/ 1 h 25"/>
                  <a:gd name="T36" fmla="*/ 1 w 80"/>
                  <a:gd name="T37" fmla="*/ 1 h 25"/>
                  <a:gd name="T38" fmla="*/ 1 w 80"/>
                  <a:gd name="T39" fmla="*/ 1 h 25"/>
                  <a:gd name="T40" fmla="*/ 0 w 80"/>
                  <a:gd name="T41" fmla="*/ 1 h 25"/>
                  <a:gd name="T42" fmla="*/ 0 w 80"/>
                  <a:gd name="T43" fmla="*/ 1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25"/>
                  <a:gd name="T68" fmla="*/ 80 w 80"/>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25">
                    <a:moveTo>
                      <a:pt x="0" y="6"/>
                    </a:moveTo>
                    <a:lnTo>
                      <a:pt x="2" y="2"/>
                    </a:lnTo>
                    <a:lnTo>
                      <a:pt x="6" y="2"/>
                    </a:lnTo>
                    <a:lnTo>
                      <a:pt x="14" y="0"/>
                    </a:lnTo>
                    <a:lnTo>
                      <a:pt x="23" y="0"/>
                    </a:lnTo>
                    <a:lnTo>
                      <a:pt x="31" y="0"/>
                    </a:lnTo>
                    <a:lnTo>
                      <a:pt x="40" y="0"/>
                    </a:lnTo>
                    <a:lnTo>
                      <a:pt x="48" y="0"/>
                    </a:lnTo>
                    <a:lnTo>
                      <a:pt x="57" y="2"/>
                    </a:lnTo>
                    <a:lnTo>
                      <a:pt x="65" y="4"/>
                    </a:lnTo>
                    <a:lnTo>
                      <a:pt x="75" y="10"/>
                    </a:lnTo>
                    <a:lnTo>
                      <a:pt x="80" y="18"/>
                    </a:lnTo>
                    <a:lnTo>
                      <a:pt x="78" y="25"/>
                    </a:lnTo>
                    <a:lnTo>
                      <a:pt x="73" y="23"/>
                    </a:lnTo>
                    <a:lnTo>
                      <a:pt x="65" y="21"/>
                    </a:lnTo>
                    <a:lnTo>
                      <a:pt x="54" y="18"/>
                    </a:lnTo>
                    <a:lnTo>
                      <a:pt x="42" y="16"/>
                    </a:lnTo>
                    <a:lnTo>
                      <a:pt x="29" y="10"/>
                    </a:lnTo>
                    <a:lnTo>
                      <a:pt x="16" y="8"/>
                    </a:lnTo>
                    <a:lnTo>
                      <a:pt x="6"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8" name="Freeform 237"/>
              <p:cNvSpPr>
                <a:spLocks/>
              </p:cNvSpPr>
              <p:nvPr/>
            </p:nvSpPr>
            <p:spPr bwMode="auto">
              <a:xfrm>
                <a:off x="3187" y="2601"/>
                <a:ext cx="570" cy="133"/>
              </a:xfrm>
              <a:custGeom>
                <a:avLst/>
                <a:gdLst>
                  <a:gd name="T0" fmla="*/ 1 w 1139"/>
                  <a:gd name="T1" fmla="*/ 1 h 264"/>
                  <a:gd name="T2" fmla="*/ 1 w 1139"/>
                  <a:gd name="T3" fmla="*/ 1 h 264"/>
                  <a:gd name="T4" fmla="*/ 1 w 1139"/>
                  <a:gd name="T5" fmla="*/ 1 h 264"/>
                  <a:gd name="T6" fmla="*/ 1 w 1139"/>
                  <a:gd name="T7" fmla="*/ 1 h 264"/>
                  <a:gd name="T8" fmla="*/ 1 w 1139"/>
                  <a:gd name="T9" fmla="*/ 1 h 264"/>
                  <a:gd name="T10" fmla="*/ 1 w 1139"/>
                  <a:gd name="T11" fmla="*/ 1 h 264"/>
                  <a:gd name="T12" fmla="*/ 1 w 1139"/>
                  <a:gd name="T13" fmla="*/ 1 h 264"/>
                  <a:gd name="T14" fmla="*/ 1 w 1139"/>
                  <a:gd name="T15" fmla="*/ 1 h 264"/>
                  <a:gd name="T16" fmla="*/ 0 w 1139"/>
                  <a:gd name="T17" fmla="*/ 1 h 264"/>
                  <a:gd name="T18" fmla="*/ 1 w 1139"/>
                  <a:gd name="T19" fmla="*/ 1 h 264"/>
                  <a:gd name="T20" fmla="*/ 1 w 1139"/>
                  <a:gd name="T21" fmla="*/ 1 h 264"/>
                  <a:gd name="T22" fmla="*/ 1 w 1139"/>
                  <a:gd name="T23" fmla="*/ 1 h 264"/>
                  <a:gd name="T24" fmla="*/ 1 w 1139"/>
                  <a:gd name="T25" fmla="*/ 1 h 264"/>
                  <a:gd name="T26" fmla="*/ 1 w 1139"/>
                  <a:gd name="T27" fmla="*/ 1 h 264"/>
                  <a:gd name="T28" fmla="*/ 1 w 1139"/>
                  <a:gd name="T29" fmla="*/ 1 h 264"/>
                  <a:gd name="T30" fmla="*/ 1 w 1139"/>
                  <a:gd name="T31" fmla="*/ 1 h 264"/>
                  <a:gd name="T32" fmla="*/ 1 w 1139"/>
                  <a:gd name="T33" fmla="*/ 1 h 264"/>
                  <a:gd name="T34" fmla="*/ 1 w 1139"/>
                  <a:gd name="T35" fmla="*/ 1 h 264"/>
                  <a:gd name="T36" fmla="*/ 1 w 1139"/>
                  <a:gd name="T37" fmla="*/ 1 h 264"/>
                  <a:gd name="T38" fmla="*/ 1 w 1139"/>
                  <a:gd name="T39" fmla="*/ 1 h 264"/>
                  <a:gd name="T40" fmla="*/ 1 w 1139"/>
                  <a:gd name="T41" fmla="*/ 1 h 264"/>
                  <a:gd name="T42" fmla="*/ 1 w 1139"/>
                  <a:gd name="T43" fmla="*/ 1 h 264"/>
                  <a:gd name="T44" fmla="*/ 1 w 1139"/>
                  <a:gd name="T45" fmla="*/ 1 h 264"/>
                  <a:gd name="T46" fmla="*/ 1 w 1139"/>
                  <a:gd name="T47" fmla="*/ 1 h 264"/>
                  <a:gd name="T48" fmla="*/ 1 w 1139"/>
                  <a:gd name="T49" fmla="*/ 1 h 264"/>
                  <a:gd name="T50" fmla="*/ 1 w 1139"/>
                  <a:gd name="T51" fmla="*/ 1 h 264"/>
                  <a:gd name="T52" fmla="*/ 1 w 1139"/>
                  <a:gd name="T53" fmla="*/ 1 h 264"/>
                  <a:gd name="T54" fmla="*/ 1 w 1139"/>
                  <a:gd name="T55" fmla="*/ 1 h 264"/>
                  <a:gd name="T56" fmla="*/ 1 w 1139"/>
                  <a:gd name="T57" fmla="*/ 1 h 264"/>
                  <a:gd name="T58" fmla="*/ 1 w 1139"/>
                  <a:gd name="T59" fmla="*/ 1 h 264"/>
                  <a:gd name="T60" fmla="*/ 1 w 1139"/>
                  <a:gd name="T61" fmla="*/ 1 h 264"/>
                  <a:gd name="T62" fmla="*/ 1 w 1139"/>
                  <a:gd name="T63" fmla="*/ 1 h 264"/>
                  <a:gd name="T64" fmla="*/ 1 w 1139"/>
                  <a:gd name="T65" fmla="*/ 1 h 264"/>
                  <a:gd name="T66" fmla="*/ 1 w 1139"/>
                  <a:gd name="T67" fmla="*/ 1 h 264"/>
                  <a:gd name="T68" fmla="*/ 1 w 1139"/>
                  <a:gd name="T69" fmla="*/ 1 h 264"/>
                  <a:gd name="T70" fmla="*/ 1 w 1139"/>
                  <a:gd name="T71" fmla="*/ 1 h 264"/>
                  <a:gd name="T72" fmla="*/ 1 w 1139"/>
                  <a:gd name="T73" fmla="*/ 1 h 264"/>
                  <a:gd name="T74" fmla="*/ 1 w 1139"/>
                  <a:gd name="T75" fmla="*/ 1 h 264"/>
                  <a:gd name="T76" fmla="*/ 1 w 1139"/>
                  <a:gd name="T77" fmla="*/ 1 h 264"/>
                  <a:gd name="T78" fmla="*/ 1 w 1139"/>
                  <a:gd name="T79" fmla="*/ 1 h 264"/>
                  <a:gd name="T80" fmla="*/ 1 w 1139"/>
                  <a:gd name="T81" fmla="*/ 1 h 264"/>
                  <a:gd name="T82" fmla="*/ 1 w 1139"/>
                  <a:gd name="T83" fmla="*/ 0 h 264"/>
                  <a:gd name="T84" fmla="*/ 1 w 1139"/>
                  <a:gd name="T85" fmla="*/ 1 h 264"/>
                  <a:gd name="T86" fmla="*/ 1 w 1139"/>
                  <a:gd name="T87" fmla="*/ 1 h 264"/>
                  <a:gd name="T88" fmla="*/ 1 w 1139"/>
                  <a:gd name="T89" fmla="*/ 1 h 264"/>
                  <a:gd name="T90" fmla="*/ 1 w 1139"/>
                  <a:gd name="T91" fmla="*/ 1 h 264"/>
                  <a:gd name="T92" fmla="*/ 1 w 1139"/>
                  <a:gd name="T93" fmla="*/ 1 h 264"/>
                  <a:gd name="T94" fmla="*/ 1 w 1139"/>
                  <a:gd name="T95" fmla="*/ 1 h 264"/>
                  <a:gd name="T96" fmla="*/ 1 w 1139"/>
                  <a:gd name="T97" fmla="*/ 1 h 264"/>
                  <a:gd name="T98" fmla="*/ 1 w 1139"/>
                  <a:gd name="T99" fmla="*/ 1 h 264"/>
                  <a:gd name="T100" fmla="*/ 1 w 1139"/>
                  <a:gd name="T101" fmla="*/ 1 h 2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9"/>
                  <a:gd name="T154" fmla="*/ 0 h 264"/>
                  <a:gd name="T155" fmla="*/ 1139 w 1139"/>
                  <a:gd name="T156" fmla="*/ 264 h 2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9" h="264">
                    <a:moveTo>
                      <a:pt x="445" y="255"/>
                    </a:moveTo>
                    <a:lnTo>
                      <a:pt x="434" y="255"/>
                    </a:lnTo>
                    <a:lnTo>
                      <a:pt x="426" y="255"/>
                    </a:lnTo>
                    <a:lnTo>
                      <a:pt x="415" y="255"/>
                    </a:lnTo>
                    <a:lnTo>
                      <a:pt x="405" y="256"/>
                    </a:lnTo>
                    <a:lnTo>
                      <a:pt x="396" y="256"/>
                    </a:lnTo>
                    <a:lnTo>
                      <a:pt x="386" y="256"/>
                    </a:lnTo>
                    <a:lnTo>
                      <a:pt x="377" y="256"/>
                    </a:lnTo>
                    <a:lnTo>
                      <a:pt x="369" y="256"/>
                    </a:lnTo>
                    <a:lnTo>
                      <a:pt x="358" y="256"/>
                    </a:lnTo>
                    <a:lnTo>
                      <a:pt x="348" y="256"/>
                    </a:lnTo>
                    <a:lnTo>
                      <a:pt x="339" y="256"/>
                    </a:lnTo>
                    <a:lnTo>
                      <a:pt x="329" y="258"/>
                    </a:lnTo>
                    <a:lnTo>
                      <a:pt x="320" y="258"/>
                    </a:lnTo>
                    <a:lnTo>
                      <a:pt x="310" y="258"/>
                    </a:lnTo>
                    <a:lnTo>
                      <a:pt x="303" y="258"/>
                    </a:lnTo>
                    <a:lnTo>
                      <a:pt x="293" y="260"/>
                    </a:lnTo>
                    <a:lnTo>
                      <a:pt x="282" y="260"/>
                    </a:lnTo>
                    <a:lnTo>
                      <a:pt x="274" y="260"/>
                    </a:lnTo>
                    <a:lnTo>
                      <a:pt x="263" y="260"/>
                    </a:lnTo>
                    <a:lnTo>
                      <a:pt x="253" y="260"/>
                    </a:lnTo>
                    <a:lnTo>
                      <a:pt x="244" y="260"/>
                    </a:lnTo>
                    <a:lnTo>
                      <a:pt x="234" y="260"/>
                    </a:lnTo>
                    <a:lnTo>
                      <a:pt x="225" y="260"/>
                    </a:lnTo>
                    <a:lnTo>
                      <a:pt x="217" y="262"/>
                    </a:lnTo>
                    <a:lnTo>
                      <a:pt x="206" y="262"/>
                    </a:lnTo>
                    <a:lnTo>
                      <a:pt x="196" y="262"/>
                    </a:lnTo>
                    <a:lnTo>
                      <a:pt x="187" y="262"/>
                    </a:lnTo>
                    <a:lnTo>
                      <a:pt x="179" y="262"/>
                    </a:lnTo>
                    <a:lnTo>
                      <a:pt x="170" y="262"/>
                    </a:lnTo>
                    <a:lnTo>
                      <a:pt x="160" y="262"/>
                    </a:lnTo>
                    <a:lnTo>
                      <a:pt x="151" y="262"/>
                    </a:lnTo>
                    <a:lnTo>
                      <a:pt x="143" y="264"/>
                    </a:lnTo>
                    <a:lnTo>
                      <a:pt x="2" y="264"/>
                    </a:lnTo>
                    <a:lnTo>
                      <a:pt x="0" y="256"/>
                    </a:lnTo>
                    <a:lnTo>
                      <a:pt x="0" y="249"/>
                    </a:lnTo>
                    <a:lnTo>
                      <a:pt x="69" y="249"/>
                    </a:lnTo>
                    <a:lnTo>
                      <a:pt x="59" y="13"/>
                    </a:lnTo>
                    <a:lnTo>
                      <a:pt x="67" y="13"/>
                    </a:lnTo>
                    <a:lnTo>
                      <a:pt x="78" y="13"/>
                    </a:lnTo>
                    <a:lnTo>
                      <a:pt x="76" y="27"/>
                    </a:lnTo>
                    <a:lnTo>
                      <a:pt x="76" y="40"/>
                    </a:lnTo>
                    <a:lnTo>
                      <a:pt x="76" y="55"/>
                    </a:lnTo>
                    <a:lnTo>
                      <a:pt x="76" y="70"/>
                    </a:lnTo>
                    <a:lnTo>
                      <a:pt x="76" y="84"/>
                    </a:lnTo>
                    <a:lnTo>
                      <a:pt x="76" y="101"/>
                    </a:lnTo>
                    <a:lnTo>
                      <a:pt x="78" y="114"/>
                    </a:lnTo>
                    <a:lnTo>
                      <a:pt x="78" y="131"/>
                    </a:lnTo>
                    <a:lnTo>
                      <a:pt x="78" y="144"/>
                    </a:lnTo>
                    <a:lnTo>
                      <a:pt x="78" y="160"/>
                    </a:lnTo>
                    <a:lnTo>
                      <a:pt x="80" y="173"/>
                    </a:lnTo>
                    <a:lnTo>
                      <a:pt x="84" y="188"/>
                    </a:lnTo>
                    <a:lnTo>
                      <a:pt x="84" y="201"/>
                    </a:lnTo>
                    <a:lnTo>
                      <a:pt x="86" y="217"/>
                    </a:lnTo>
                    <a:lnTo>
                      <a:pt x="90" y="232"/>
                    </a:lnTo>
                    <a:lnTo>
                      <a:pt x="93" y="247"/>
                    </a:lnTo>
                    <a:lnTo>
                      <a:pt x="103" y="245"/>
                    </a:lnTo>
                    <a:lnTo>
                      <a:pt x="114" y="243"/>
                    </a:lnTo>
                    <a:lnTo>
                      <a:pt x="124" y="241"/>
                    </a:lnTo>
                    <a:lnTo>
                      <a:pt x="135" y="241"/>
                    </a:lnTo>
                    <a:lnTo>
                      <a:pt x="143" y="241"/>
                    </a:lnTo>
                    <a:lnTo>
                      <a:pt x="154" y="241"/>
                    </a:lnTo>
                    <a:lnTo>
                      <a:pt x="166" y="241"/>
                    </a:lnTo>
                    <a:lnTo>
                      <a:pt x="175" y="241"/>
                    </a:lnTo>
                    <a:lnTo>
                      <a:pt x="185" y="239"/>
                    </a:lnTo>
                    <a:lnTo>
                      <a:pt x="194" y="239"/>
                    </a:lnTo>
                    <a:lnTo>
                      <a:pt x="206" y="237"/>
                    </a:lnTo>
                    <a:lnTo>
                      <a:pt x="217" y="237"/>
                    </a:lnTo>
                    <a:lnTo>
                      <a:pt x="225" y="237"/>
                    </a:lnTo>
                    <a:lnTo>
                      <a:pt x="236" y="237"/>
                    </a:lnTo>
                    <a:lnTo>
                      <a:pt x="246" y="237"/>
                    </a:lnTo>
                    <a:lnTo>
                      <a:pt x="257" y="237"/>
                    </a:lnTo>
                    <a:lnTo>
                      <a:pt x="267" y="236"/>
                    </a:lnTo>
                    <a:lnTo>
                      <a:pt x="276" y="236"/>
                    </a:lnTo>
                    <a:lnTo>
                      <a:pt x="287" y="234"/>
                    </a:lnTo>
                    <a:lnTo>
                      <a:pt x="297" y="234"/>
                    </a:lnTo>
                    <a:lnTo>
                      <a:pt x="306" y="234"/>
                    </a:lnTo>
                    <a:lnTo>
                      <a:pt x="318" y="234"/>
                    </a:lnTo>
                    <a:lnTo>
                      <a:pt x="327" y="234"/>
                    </a:lnTo>
                    <a:lnTo>
                      <a:pt x="339" y="234"/>
                    </a:lnTo>
                    <a:lnTo>
                      <a:pt x="346" y="234"/>
                    </a:lnTo>
                    <a:lnTo>
                      <a:pt x="358" y="234"/>
                    </a:lnTo>
                    <a:lnTo>
                      <a:pt x="369" y="234"/>
                    </a:lnTo>
                    <a:lnTo>
                      <a:pt x="379" y="234"/>
                    </a:lnTo>
                    <a:lnTo>
                      <a:pt x="388" y="234"/>
                    </a:lnTo>
                    <a:lnTo>
                      <a:pt x="400" y="234"/>
                    </a:lnTo>
                    <a:lnTo>
                      <a:pt x="409" y="234"/>
                    </a:lnTo>
                    <a:lnTo>
                      <a:pt x="421" y="234"/>
                    </a:lnTo>
                    <a:lnTo>
                      <a:pt x="430" y="232"/>
                    </a:lnTo>
                    <a:lnTo>
                      <a:pt x="441" y="232"/>
                    </a:lnTo>
                    <a:lnTo>
                      <a:pt x="451" y="232"/>
                    </a:lnTo>
                    <a:lnTo>
                      <a:pt x="462" y="232"/>
                    </a:lnTo>
                    <a:lnTo>
                      <a:pt x="470" y="230"/>
                    </a:lnTo>
                    <a:lnTo>
                      <a:pt x="481" y="230"/>
                    </a:lnTo>
                    <a:lnTo>
                      <a:pt x="493" y="230"/>
                    </a:lnTo>
                    <a:lnTo>
                      <a:pt x="502" y="230"/>
                    </a:lnTo>
                    <a:lnTo>
                      <a:pt x="512" y="230"/>
                    </a:lnTo>
                    <a:lnTo>
                      <a:pt x="521" y="230"/>
                    </a:lnTo>
                    <a:lnTo>
                      <a:pt x="533" y="230"/>
                    </a:lnTo>
                    <a:lnTo>
                      <a:pt x="544" y="230"/>
                    </a:lnTo>
                    <a:lnTo>
                      <a:pt x="552" y="230"/>
                    </a:lnTo>
                    <a:lnTo>
                      <a:pt x="563" y="230"/>
                    </a:lnTo>
                    <a:lnTo>
                      <a:pt x="573" y="230"/>
                    </a:lnTo>
                    <a:lnTo>
                      <a:pt x="586" y="230"/>
                    </a:lnTo>
                    <a:lnTo>
                      <a:pt x="594" y="230"/>
                    </a:lnTo>
                    <a:lnTo>
                      <a:pt x="605" y="230"/>
                    </a:lnTo>
                    <a:lnTo>
                      <a:pt x="616" y="230"/>
                    </a:lnTo>
                    <a:lnTo>
                      <a:pt x="626" y="230"/>
                    </a:lnTo>
                    <a:lnTo>
                      <a:pt x="635" y="230"/>
                    </a:lnTo>
                    <a:lnTo>
                      <a:pt x="645" y="230"/>
                    </a:lnTo>
                    <a:lnTo>
                      <a:pt x="656" y="230"/>
                    </a:lnTo>
                    <a:lnTo>
                      <a:pt x="668" y="230"/>
                    </a:lnTo>
                    <a:lnTo>
                      <a:pt x="675" y="230"/>
                    </a:lnTo>
                    <a:lnTo>
                      <a:pt x="687" y="230"/>
                    </a:lnTo>
                    <a:lnTo>
                      <a:pt x="696" y="230"/>
                    </a:lnTo>
                    <a:lnTo>
                      <a:pt x="708" y="230"/>
                    </a:lnTo>
                    <a:lnTo>
                      <a:pt x="717" y="230"/>
                    </a:lnTo>
                    <a:lnTo>
                      <a:pt x="727" y="230"/>
                    </a:lnTo>
                    <a:lnTo>
                      <a:pt x="738" y="230"/>
                    </a:lnTo>
                    <a:lnTo>
                      <a:pt x="750" y="230"/>
                    </a:lnTo>
                    <a:lnTo>
                      <a:pt x="757" y="228"/>
                    </a:lnTo>
                    <a:lnTo>
                      <a:pt x="767" y="226"/>
                    </a:lnTo>
                    <a:lnTo>
                      <a:pt x="776" y="226"/>
                    </a:lnTo>
                    <a:lnTo>
                      <a:pt x="784" y="226"/>
                    </a:lnTo>
                    <a:lnTo>
                      <a:pt x="793" y="226"/>
                    </a:lnTo>
                    <a:lnTo>
                      <a:pt x="803" y="226"/>
                    </a:lnTo>
                    <a:lnTo>
                      <a:pt x="812" y="226"/>
                    </a:lnTo>
                    <a:lnTo>
                      <a:pt x="820" y="226"/>
                    </a:lnTo>
                    <a:lnTo>
                      <a:pt x="828" y="226"/>
                    </a:lnTo>
                    <a:lnTo>
                      <a:pt x="837" y="226"/>
                    </a:lnTo>
                    <a:lnTo>
                      <a:pt x="847" y="226"/>
                    </a:lnTo>
                    <a:lnTo>
                      <a:pt x="856" y="226"/>
                    </a:lnTo>
                    <a:lnTo>
                      <a:pt x="864" y="226"/>
                    </a:lnTo>
                    <a:lnTo>
                      <a:pt x="873" y="226"/>
                    </a:lnTo>
                    <a:lnTo>
                      <a:pt x="883" y="226"/>
                    </a:lnTo>
                    <a:lnTo>
                      <a:pt x="892" y="226"/>
                    </a:lnTo>
                    <a:lnTo>
                      <a:pt x="900" y="226"/>
                    </a:lnTo>
                    <a:lnTo>
                      <a:pt x="907" y="226"/>
                    </a:lnTo>
                    <a:lnTo>
                      <a:pt x="917" y="226"/>
                    </a:lnTo>
                    <a:lnTo>
                      <a:pt x="926" y="226"/>
                    </a:lnTo>
                    <a:lnTo>
                      <a:pt x="936" y="226"/>
                    </a:lnTo>
                    <a:lnTo>
                      <a:pt x="944" y="226"/>
                    </a:lnTo>
                    <a:lnTo>
                      <a:pt x="953" y="226"/>
                    </a:lnTo>
                    <a:lnTo>
                      <a:pt x="963" y="228"/>
                    </a:lnTo>
                    <a:lnTo>
                      <a:pt x="972" y="226"/>
                    </a:lnTo>
                    <a:lnTo>
                      <a:pt x="980" y="226"/>
                    </a:lnTo>
                    <a:lnTo>
                      <a:pt x="989" y="226"/>
                    </a:lnTo>
                    <a:lnTo>
                      <a:pt x="999" y="226"/>
                    </a:lnTo>
                    <a:lnTo>
                      <a:pt x="1008" y="226"/>
                    </a:lnTo>
                    <a:lnTo>
                      <a:pt x="1016" y="226"/>
                    </a:lnTo>
                    <a:lnTo>
                      <a:pt x="1025" y="226"/>
                    </a:lnTo>
                    <a:lnTo>
                      <a:pt x="1035" y="226"/>
                    </a:lnTo>
                    <a:lnTo>
                      <a:pt x="1033" y="211"/>
                    </a:lnTo>
                    <a:lnTo>
                      <a:pt x="1033" y="198"/>
                    </a:lnTo>
                    <a:lnTo>
                      <a:pt x="1033" y="182"/>
                    </a:lnTo>
                    <a:lnTo>
                      <a:pt x="1033" y="169"/>
                    </a:lnTo>
                    <a:lnTo>
                      <a:pt x="1033" y="154"/>
                    </a:lnTo>
                    <a:lnTo>
                      <a:pt x="1033" y="141"/>
                    </a:lnTo>
                    <a:lnTo>
                      <a:pt x="1033" y="125"/>
                    </a:lnTo>
                    <a:lnTo>
                      <a:pt x="1033" y="112"/>
                    </a:lnTo>
                    <a:lnTo>
                      <a:pt x="1031" y="97"/>
                    </a:lnTo>
                    <a:lnTo>
                      <a:pt x="1031" y="82"/>
                    </a:lnTo>
                    <a:lnTo>
                      <a:pt x="1031" y="68"/>
                    </a:lnTo>
                    <a:lnTo>
                      <a:pt x="1029" y="55"/>
                    </a:lnTo>
                    <a:lnTo>
                      <a:pt x="1025" y="40"/>
                    </a:lnTo>
                    <a:lnTo>
                      <a:pt x="1023" y="27"/>
                    </a:lnTo>
                    <a:lnTo>
                      <a:pt x="1021" y="13"/>
                    </a:lnTo>
                    <a:lnTo>
                      <a:pt x="1018" y="0"/>
                    </a:lnTo>
                    <a:lnTo>
                      <a:pt x="1052" y="4"/>
                    </a:lnTo>
                    <a:lnTo>
                      <a:pt x="1060" y="226"/>
                    </a:lnTo>
                    <a:lnTo>
                      <a:pt x="1139" y="226"/>
                    </a:lnTo>
                    <a:lnTo>
                      <a:pt x="1139" y="234"/>
                    </a:lnTo>
                    <a:lnTo>
                      <a:pt x="1139" y="241"/>
                    </a:lnTo>
                    <a:lnTo>
                      <a:pt x="885" y="249"/>
                    </a:lnTo>
                    <a:lnTo>
                      <a:pt x="871" y="247"/>
                    </a:lnTo>
                    <a:lnTo>
                      <a:pt x="856" y="245"/>
                    </a:lnTo>
                    <a:lnTo>
                      <a:pt x="843" y="245"/>
                    </a:lnTo>
                    <a:lnTo>
                      <a:pt x="829" y="245"/>
                    </a:lnTo>
                    <a:lnTo>
                      <a:pt x="816" y="245"/>
                    </a:lnTo>
                    <a:lnTo>
                      <a:pt x="803" y="245"/>
                    </a:lnTo>
                    <a:lnTo>
                      <a:pt x="789" y="245"/>
                    </a:lnTo>
                    <a:lnTo>
                      <a:pt x="776" y="245"/>
                    </a:lnTo>
                    <a:lnTo>
                      <a:pt x="761" y="245"/>
                    </a:lnTo>
                    <a:lnTo>
                      <a:pt x="746" y="245"/>
                    </a:lnTo>
                    <a:lnTo>
                      <a:pt x="732" y="245"/>
                    </a:lnTo>
                    <a:lnTo>
                      <a:pt x="719" y="245"/>
                    </a:lnTo>
                    <a:lnTo>
                      <a:pt x="704" y="245"/>
                    </a:lnTo>
                    <a:lnTo>
                      <a:pt x="691" y="245"/>
                    </a:lnTo>
                    <a:lnTo>
                      <a:pt x="677" y="245"/>
                    </a:lnTo>
                    <a:lnTo>
                      <a:pt x="664" y="247"/>
                    </a:lnTo>
                    <a:lnTo>
                      <a:pt x="649" y="247"/>
                    </a:lnTo>
                    <a:lnTo>
                      <a:pt x="635" y="247"/>
                    </a:lnTo>
                    <a:lnTo>
                      <a:pt x="620" y="247"/>
                    </a:lnTo>
                    <a:lnTo>
                      <a:pt x="607" y="249"/>
                    </a:lnTo>
                    <a:lnTo>
                      <a:pt x="592" y="249"/>
                    </a:lnTo>
                    <a:lnTo>
                      <a:pt x="578" y="249"/>
                    </a:lnTo>
                    <a:lnTo>
                      <a:pt x="565" y="249"/>
                    </a:lnTo>
                    <a:lnTo>
                      <a:pt x="550" y="251"/>
                    </a:lnTo>
                    <a:lnTo>
                      <a:pt x="537" y="251"/>
                    </a:lnTo>
                    <a:lnTo>
                      <a:pt x="523" y="251"/>
                    </a:lnTo>
                    <a:lnTo>
                      <a:pt x="510" y="251"/>
                    </a:lnTo>
                    <a:lnTo>
                      <a:pt x="497" y="253"/>
                    </a:lnTo>
                    <a:lnTo>
                      <a:pt x="483" y="253"/>
                    </a:lnTo>
                    <a:lnTo>
                      <a:pt x="470" y="253"/>
                    </a:lnTo>
                    <a:lnTo>
                      <a:pt x="457" y="253"/>
                    </a:lnTo>
                    <a:lnTo>
                      <a:pt x="445" y="2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Freeform 238"/>
              <p:cNvSpPr>
                <a:spLocks/>
              </p:cNvSpPr>
              <p:nvPr/>
            </p:nvSpPr>
            <p:spPr bwMode="auto">
              <a:xfrm>
                <a:off x="3764" y="2654"/>
                <a:ext cx="139" cy="53"/>
              </a:xfrm>
              <a:custGeom>
                <a:avLst/>
                <a:gdLst>
                  <a:gd name="T0" fmla="*/ 1 w 277"/>
                  <a:gd name="T1" fmla="*/ 0 h 107"/>
                  <a:gd name="T2" fmla="*/ 1 w 277"/>
                  <a:gd name="T3" fmla="*/ 0 h 107"/>
                  <a:gd name="T4" fmla="*/ 1 w 277"/>
                  <a:gd name="T5" fmla="*/ 0 h 107"/>
                  <a:gd name="T6" fmla="*/ 1 w 277"/>
                  <a:gd name="T7" fmla="*/ 0 h 107"/>
                  <a:gd name="T8" fmla="*/ 1 w 277"/>
                  <a:gd name="T9" fmla="*/ 0 h 107"/>
                  <a:gd name="T10" fmla="*/ 1 w 277"/>
                  <a:gd name="T11" fmla="*/ 0 h 107"/>
                  <a:gd name="T12" fmla="*/ 1 w 277"/>
                  <a:gd name="T13" fmla="*/ 0 h 107"/>
                  <a:gd name="T14" fmla="*/ 1 w 277"/>
                  <a:gd name="T15" fmla="*/ 0 h 107"/>
                  <a:gd name="T16" fmla="*/ 1 w 277"/>
                  <a:gd name="T17" fmla="*/ 0 h 107"/>
                  <a:gd name="T18" fmla="*/ 1 w 277"/>
                  <a:gd name="T19" fmla="*/ 0 h 107"/>
                  <a:gd name="T20" fmla="*/ 1 w 277"/>
                  <a:gd name="T21" fmla="*/ 0 h 107"/>
                  <a:gd name="T22" fmla="*/ 1 w 277"/>
                  <a:gd name="T23" fmla="*/ 0 h 107"/>
                  <a:gd name="T24" fmla="*/ 1 w 277"/>
                  <a:gd name="T25" fmla="*/ 0 h 107"/>
                  <a:gd name="T26" fmla="*/ 1 w 277"/>
                  <a:gd name="T27" fmla="*/ 0 h 107"/>
                  <a:gd name="T28" fmla="*/ 1 w 277"/>
                  <a:gd name="T29" fmla="*/ 0 h 107"/>
                  <a:gd name="T30" fmla="*/ 1 w 277"/>
                  <a:gd name="T31" fmla="*/ 0 h 107"/>
                  <a:gd name="T32" fmla="*/ 1 w 277"/>
                  <a:gd name="T33" fmla="*/ 0 h 107"/>
                  <a:gd name="T34" fmla="*/ 1 w 277"/>
                  <a:gd name="T35" fmla="*/ 0 h 107"/>
                  <a:gd name="T36" fmla="*/ 1 w 277"/>
                  <a:gd name="T37" fmla="*/ 0 h 107"/>
                  <a:gd name="T38" fmla="*/ 0 w 277"/>
                  <a:gd name="T39" fmla="*/ 0 h 107"/>
                  <a:gd name="T40" fmla="*/ 1 w 277"/>
                  <a:gd name="T41" fmla="*/ 0 h 107"/>
                  <a:gd name="T42" fmla="*/ 1 w 277"/>
                  <a:gd name="T43" fmla="*/ 0 h 107"/>
                  <a:gd name="T44" fmla="*/ 1 w 277"/>
                  <a:gd name="T45" fmla="*/ 0 h 107"/>
                  <a:gd name="T46" fmla="*/ 1 w 277"/>
                  <a:gd name="T47" fmla="*/ 0 h 107"/>
                  <a:gd name="T48" fmla="*/ 1 w 277"/>
                  <a:gd name="T49" fmla="*/ 0 h 107"/>
                  <a:gd name="T50" fmla="*/ 1 w 277"/>
                  <a:gd name="T51" fmla="*/ 0 h 107"/>
                  <a:gd name="T52" fmla="*/ 1 w 277"/>
                  <a:gd name="T53" fmla="*/ 0 h 107"/>
                  <a:gd name="T54" fmla="*/ 1 w 277"/>
                  <a:gd name="T55" fmla="*/ 0 h 107"/>
                  <a:gd name="T56" fmla="*/ 1 w 277"/>
                  <a:gd name="T57" fmla="*/ 0 h 107"/>
                  <a:gd name="T58" fmla="*/ 1 w 277"/>
                  <a:gd name="T59" fmla="*/ 0 h 107"/>
                  <a:gd name="T60" fmla="*/ 1 w 277"/>
                  <a:gd name="T61" fmla="*/ 0 h 107"/>
                  <a:gd name="T62" fmla="*/ 1 w 277"/>
                  <a:gd name="T63" fmla="*/ 0 h 107"/>
                  <a:gd name="T64" fmla="*/ 1 w 277"/>
                  <a:gd name="T65" fmla="*/ 0 h 107"/>
                  <a:gd name="T66" fmla="*/ 1 w 277"/>
                  <a:gd name="T67" fmla="*/ 0 h 107"/>
                  <a:gd name="T68" fmla="*/ 1 w 277"/>
                  <a:gd name="T69" fmla="*/ 0 h 107"/>
                  <a:gd name="T70" fmla="*/ 1 w 277"/>
                  <a:gd name="T71" fmla="*/ 0 h 107"/>
                  <a:gd name="T72" fmla="*/ 1 w 277"/>
                  <a:gd name="T73" fmla="*/ 0 h 107"/>
                  <a:gd name="T74" fmla="*/ 1 w 277"/>
                  <a:gd name="T75" fmla="*/ 0 h 107"/>
                  <a:gd name="T76" fmla="*/ 1 w 277"/>
                  <a:gd name="T77" fmla="*/ 0 h 107"/>
                  <a:gd name="T78" fmla="*/ 1 w 277"/>
                  <a:gd name="T79" fmla="*/ 0 h 107"/>
                  <a:gd name="T80" fmla="*/ 1 w 277"/>
                  <a:gd name="T81" fmla="*/ 0 h 107"/>
                  <a:gd name="T82" fmla="*/ 1 w 277"/>
                  <a:gd name="T83" fmla="*/ 0 h 107"/>
                  <a:gd name="T84" fmla="*/ 1 w 277"/>
                  <a:gd name="T85" fmla="*/ 0 h 107"/>
                  <a:gd name="T86" fmla="*/ 1 w 277"/>
                  <a:gd name="T87" fmla="*/ 0 h 10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77"/>
                  <a:gd name="T133" fmla="*/ 0 h 107"/>
                  <a:gd name="T134" fmla="*/ 277 w 277"/>
                  <a:gd name="T135" fmla="*/ 107 h 10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77" h="107">
                    <a:moveTo>
                      <a:pt x="226" y="107"/>
                    </a:moveTo>
                    <a:lnTo>
                      <a:pt x="215" y="101"/>
                    </a:lnTo>
                    <a:lnTo>
                      <a:pt x="203" y="95"/>
                    </a:lnTo>
                    <a:lnTo>
                      <a:pt x="194" y="94"/>
                    </a:lnTo>
                    <a:lnTo>
                      <a:pt x="182" y="92"/>
                    </a:lnTo>
                    <a:lnTo>
                      <a:pt x="171" y="88"/>
                    </a:lnTo>
                    <a:lnTo>
                      <a:pt x="161" y="86"/>
                    </a:lnTo>
                    <a:lnTo>
                      <a:pt x="150" y="86"/>
                    </a:lnTo>
                    <a:lnTo>
                      <a:pt x="140" y="86"/>
                    </a:lnTo>
                    <a:lnTo>
                      <a:pt x="129" y="86"/>
                    </a:lnTo>
                    <a:lnTo>
                      <a:pt x="118" y="86"/>
                    </a:lnTo>
                    <a:lnTo>
                      <a:pt x="108" y="86"/>
                    </a:lnTo>
                    <a:lnTo>
                      <a:pt x="97" y="86"/>
                    </a:lnTo>
                    <a:lnTo>
                      <a:pt x="85" y="84"/>
                    </a:lnTo>
                    <a:lnTo>
                      <a:pt x="76" y="82"/>
                    </a:lnTo>
                    <a:lnTo>
                      <a:pt x="64" y="80"/>
                    </a:lnTo>
                    <a:lnTo>
                      <a:pt x="55" y="80"/>
                    </a:lnTo>
                    <a:lnTo>
                      <a:pt x="21" y="82"/>
                    </a:lnTo>
                    <a:lnTo>
                      <a:pt x="21" y="78"/>
                    </a:lnTo>
                    <a:lnTo>
                      <a:pt x="21" y="73"/>
                    </a:lnTo>
                    <a:lnTo>
                      <a:pt x="26" y="71"/>
                    </a:lnTo>
                    <a:lnTo>
                      <a:pt x="36" y="71"/>
                    </a:lnTo>
                    <a:lnTo>
                      <a:pt x="43" y="69"/>
                    </a:lnTo>
                    <a:lnTo>
                      <a:pt x="49" y="69"/>
                    </a:lnTo>
                    <a:lnTo>
                      <a:pt x="43" y="65"/>
                    </a:lnTo>
                    <a:lnTo>
                      <a:pt x="32" y="63"/>
                    </a:lnTo>
                    <a:lnTo>
                      <a:pt x="17" y="61"/>
                    </a:lnTo>
                    <a:lnTo>
                      <a:pt x="9" y="61"/>
                    </a:lnTo>
                    <a:lnTo>
                      <a:pt x="7" y="57"/>
                    </a:lnTo>
                    <a:lnTo>
                      <a:pt x="5" y="54"/>
                    </a:lnTo>
                    <a:lnTo>
                      <a:pt x="9" y="52"/>
                    </a:lnTo>
                    <a:lnTo>
                      <a:pt x="21" y="52"/>
                    </a:lnTo>
                    <a:lnTo>
                      <a:pt x="32" y="52"/>
                    </a:lnTo>
                    <a:lnTo>
                      <a:pt x="40" y="54"/>
                    </a:lnTo>
                    <a:lnTo>
                      <a:pt x="34" y="50"/>
                    </a:lnTo>
                    <a:lnTo>
                      <a:pt x="22" y="46"/>
                    </a:lnTo>
                    <a:lnTo>
                      <a:pt x="11" y="42"/>
                    </a:lnTo>
                    <a:lnTo>
                      <a:pt x="5" y="40"/>
                    </a:lnTo>
                    <a:lnTo>
                      <a:pt x="2" y="35"/>
                    </a:lnTo>
                    <a:lnTo>
                      <a:pt x="0" y="25"/>
                    </a:lnTo>
                    <a:lnTo>
                      <a:pt x="7" y="25"/>
                    </a:lnTo>
                    <a:lnTo>
                      <a:pt x="17" y="27"/>
                    </a:lnTo>
                    <a:lnTo>
                      <a:pt x="24" y="33"/>
                    </a:lnTo>
                    <a:lnTo>
                      <a:pt x="34" y="37"/>
                    </a:lnTo>
                    <a:lnTo>
                      <a:pt x="41" y="40"/>
                    </a:lnTo>
                    <a:lnTo>
                      <a:pt x="49" y="44"/>
                    </a:lnTo>
                    <a:lnTo>
                      <a:pt x="57" y="50"/>
                    </a:lnTo>
                    <a:lnTo>
                      <a:pt x="66" y="54"/>
                    </a:lnTo>
                    <a:lnTo>
                      <a:pt x="89" y="0"/>
                    </a:lnTo>
                    <a:lnTo>
                      <a:pt x="106" y="2"/>
                    </a:lnTo>
                    <a:lnTo>
                      <a:pt x="89" y="54"/>
                    </a:lnTo>
                    <a:lnTo>
                      <a:pt x="99" y="50"/>
                    </a:lnTo>
                    <a:lnTo>
                      <a:pt x="108" y="50"/>
                    </a:lnTo>
                    <a:lnTo>
                      <a:pt x="118" y="48"/>
                    </a:lnTo>
                    <a:lnTo>
                      <a:pt x="129" y="48"/>
                    </a:lnTo>
                    <a:lnTo>
                      <a:pt x="137" y="46"/>
                    </a:lnTo>
                    <a:lnTo>
                      <a:pt x="148" y="44"/>
                    </a:lnTo>
                    <a:lnTo>
                      <a:pt x="159" y="44"/>
                    </a:lnTo>
                    <a:lnTo>
                      <a:pt x="171" y="48"/>
                    </a:lnTo>
                    <a:lnTo>
                      <a:pt x="176" y="37"/>
                    </a:lnTo>
                    <a:lnTo>
                      <a:pt x="184" y="25"/>
                    </a:lnTo>
                    <a:lnTo>
                      <a:pt x="190" y="14"/>
                    </a:lnTo>
                    <a:lnTo>
                      <a:pt x="197" y="2"/>
                    </a:lnTo>
                    <a:lnTo>
                      <a:pt x="211" y="8"/>
                    </a:lnTo>
                    <a:lnTo>
                      <a:pt x="188" y="59"/>
                    </a:lnTo>
                    <a:lnTo>
                      <a:pt x="180" y="63"/>
                    </a:lnTo>
                    <a:lnTo>
                      <a:pt x="175" y="67"/>
                    </a:lnTo>
                    <a:lnTo>
                      <a:pt x="182" y="71"/>
                    </a:lnTo>
                    <a:lnTo>
                      <a:pt x="194" y="73"/>
                    </a:lnTo>
                    <a:lnTo>
                      <a:pt x="234" y="14"/>
                    </a:lnTo>
                    <a:lnTo>
                      <a:pt x="239" y="14"/>
                    </a:lnTo>
                    <a:lnTo>
                      <a:pt x="247" y="16"/>
                    </a:lnTo>
                    <a:lnTo>
                      <a:pt x="241" y="21"/>
                    </a:lnTo>
                    <a:lnTo>
                      <a:pt x="235" y="31"/>
                    </a:lnTo>
                    <a:lnTo>
                      <a:pt x="230" y="40"/>
                    </a:lnTo>
                    <a:lnTo>
                      <a:pt x="224" y="50"/>
                    </a:lnTo>
                    <a:lnTo>
                      <a:pt x="220" y="57"/>
                    </a:lnTo>
                    <a:lnTo>
                      <a:pt x="216" y="67"/>
                    </a:lnTo>
                    <a:lnTo>
                      <a:pt x="211" y="78"/>
                    </a:lnTo>
                    <a:lnTo>
                      <a:pt x="211" y="88"/>
                    </a:lnTo>
                    <a:lnTo>
                      <a:pt x="215" y="90"/>
                    </a:lnTo>
                    <a:lnTo>
                      <a:pt x="224" y="88"/>
                    </a:lnTo>
                    <a:lnTo>
                      <a:pt x="264" y="25"/>
                    </a:lnTo>
                    <a:lnTo>
                      <a:pt x="270" y="27"/>
                    </a:lnTo>
                    <a:lnTo>
                      <a:pt x="277" y="31"/>
                    </a:lnTo>
                    <a:lnTo>
                      <a:pt x="235" y="105"/>
                    </a:lnTo>
                    <a:lnTo>
                      <a:pt x="232" y="105"/>
                    </a:lnTo>
                    <a:lnTo>
                      <a:pt x="226"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0" name="Freeform 239"/>
              <p:cNvSpPr>
                <a:spLocks/>
              </p:cNvSpPr>
              <p:nvPr/>
            </p:nvSpPr>
            <p:spPr bwMode="auto">
              <a:xfrm>
                <a:off x="3738" y="2641"/>
                <a:ext cx="39" cy="56"/>
              </a:xfrm>
              <a:custGeom>
                <a:avLst/>
                <a:gdLst>
                  <a:gd name="T0" fmla="*/ 1 w 78"/>
                  <a:gd name="T1" fmla="*/ 1 h 112"/>
                  <a:gd name="T2" fmla="*/ 1 w 78"/>
                  <a:gd name="T3" fmla="*/ 1 h 112"/>
                  <a:gd name="T4" fmla="*/ 1 w 78"/>
                  <a:gd name="T5" fmla="*/ 1 h 112"/>
                  <a:gd name="T6" fmla="*/ 1 w 78"/>
                  <a:gd name="T7" fmla="*/ 1 h 112"/>
                  <a:gd name="T8" fmla="*/ 1 w 78"/>
                  <a:gd name="T9" fmla="*/ 1 h 112"/>
                  <a:gd name="T10" fmla="*/ 1 w 78"/>
                  <a:gd name="T11" fmla="*/ 1 h 112"/>
                  <a:gd name="T12" fmla="*/ 1 w 78"/>
                  <a:gd name="T13" fmla="*/ 1 h 112"/>
                  <a:gd name="T14" fmla="*/ 1 w 78"/>
                  <a:gd name="T15" fmla="*/ 1 h 112"/>
                  <a:gd name="T16" fmla="*/ 0 w 78"/>
                  <a:gd name="T17" fmla="*/ 1 h 112"/>
                  <a:gd name="T18" fmla="*/ 1 w 78"/>
                  <a:gd name="T19" fmla="*/ 1 h 112"/>
                  <a:gd name="T20" fmla="*/ 1 w 78"/>
                  <a:gd name="T21" fmla="*/ 1 h 112"/>
                  <a:gd name="T22" fmla="*/ 1 w 78"/>
                  <a:gd name="T23" fmla="*/ 1 h 112"/>
                  <a:gd name="T24" fmla="*/ 1 w 78"/>
                  <a:gd name="T25" fmla="*/ 1 h 112"/>
                  <a:gd name="T26" fmla="*/ 1 w 78"/>
                  <a:gd name="T27" fmla="*/ 1 h 112"/>
                  <a:gd name="T28" fmla="*/ 1 w 78"/>
                  <a:gd name="T29" fmla="*/ 0 h 112"/>
                  <a:gd name="T30" fmla="*/ 1 w 78"/>
                  <a:gd name="T31" fmla="*/ 1 h 112"/>
                  <a:gd name="T32" fmla="*/ 1 w 78"/>
                  <a:gd name="T33" fmla="*/ 1 h 112"/>
                  <a:gd name="T34" fmla="*/ 1 w 78"/>
                  <a:gd name="T35" fmla="*/ 1 h 112"/>
                  <a:gd name="T36" fmla="*/ 1 w 78"/>
                  <a:gd name="T37" fmla="*/ 1 h 112"/>
                  <a:gd name="T38" fmla="*/ 1 w 78"/>
                  <a:gd name="T39" fmla="*/ 1 h 112"/>
                  <a:gd name="T40" fmla="*/ 1 w 78"/>
                  <a:gd name="T41" fmla="*/ 1 h 112"/>
                  <a:gd name="T42" fmla="*/ 1 w 78"/>
                  <a:gd name="T43" fmla="*/ 1 h 112"/>
                  <a:gd name="T44" fmla="*/ 1 w 78"/>
                  <a:gd name="T45" fmla="*/ 1 h 112"/>
                  <a:gd name="T46" fmla="*/ 1 w 78"/>
                  <a:gd name="T47" fmla="*/ 1 h 112"/>
                  <a:gd name="T48" fmla="*/ 1 w 78"/>
                  <a:gd name="T49" fmla="*/ 1 h 112"/>
                  <a:gd name="T50" fmla="*/ 1 w 78"/>
                  <a:gd name="T51" fmla="*/ 1 h 112"/>
                  <a:gd name="T52" fmla="*/ 1 w 78"/>
                  <a:gd name="T53" fmla="*/ 1 h 112"/>
                  <a:gd name="T54" fmla="*/ 1 w 78"/>
                  <a:gd name="T55" fmla="*/ 1 h 112"/>
                  <a:gd name="T56" fmla="*/ 1 w 78"/>
                  <a:gd name="T57" fmla="*/ 1 h 112"/>
                  <a:gd name="T58" fmla="*/ 1 w 78"/>
                  <a:gd name="T59" fmla="*/ 1 h 112"/>
                  <a:gd name="T60" fmla="*/ 1 w 78"/>
                  <a:gd name="T61" fmla="*/ 1 h 112"/>
                  <a:gd name="T62" fmla="*/ 1 w 78"/>
                  <a:gd name="T63" fmla="*/ 1 h 112"/>
                  <a:gd name="T64" fmla="*/ 1 w 78"/>
                  <a:gd name="T65" fmla="*/ 1 h 112"/>
                  <a:gd name="T66" fmla="*/ 1 w 78"/>
                  <a:gd name="T67" fmla="*/ 1 h 112"/>
                  <a:gd name="T68" fmla="*/ 1 w 78"/>
                  <a:gd name="T69" fmla="*/ 1 h 112"/>
                  <a:gd name="T70" fmla="*/ 1 w 78"/>
                  <a:gd name="T71" fmla="*/ 1 h 112"/>
                  <a:gd name="T72" fmla="*/ 1 w 78"/>
                  <a:gd name="T73" fmla="*/ 1 h 112"/>
                  <a:gd name="T74" fmla="*/ 1 w 78"/>
                  <a:gd name="T75" fmla="*/ 1 h 112"/>
                  <a:gd name="T76" fmla="*/ 1 w 78"/>
                  <a:gd name="T77" fmla="*/ 1 h 112"/>
                  <a:gd name="T78" fmla="*/ 1 w 78"/>
                  <a:gd name="T79" fmla="*/ 1 h 112"/>
                  <a:gd name="T80" fmla="*/ 1 w 78"/>
                  <a:gd name="T81" fmla="*/ 1 h 112"/>
                  <a:gd name="T82" fmla="*/ 1 w 78"/>
                  <a:gd name="T83" fmla="*/ 1 h 112"/>
                  <a:gd name="T84" fmla="*/ 1 w 78"/>
                  <a:gd name="T85" fmla="*/ 1 h 112"/>
                  <a:gd name="T86" fmla="*/ 1 w 78"/>
                  <a:gd name="T87" fmla="*/ 1 h 112"/>
                  <a:gd name="T88" fmla="*/ 1 w 78"/>
                  <a:gd name="T89" fmla="*/ 1 h 112"/>
                  <a:gd name="T90" fmla="*/ 1 w 78"/>
                  <a:gd name="T91" fmla="*/ 1 h 112"/>
                  <a:gd name="T92" fmla="*/ 1 w 78"/>
                  <a:gd name="T93" fmla="*/ 1 h 1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
                  <a:gd name="T142" fmla="*/ 0 h 112"/>
                  <a:gd name="T143" fmla="*/ 78 w 78"/>
                  <a:gd name="T144" fmla="*/ 112 h 1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 h="112">
                    <a:moveTo>
                      <a:pt x="38" y="106"/>
                    </a:moveTo>
                    <a:lnTo>
                      <a:pt x="37" y="99"/>
                    </a:lnTo>
                    <a:lnTo>
                      <a:pt x="37" y="93"/>
                    </a:lnTo>
                    <a:lnTo>
                      <a:pt x="23" y="93"/>
                    </a:lnTo>
                    <a:lnTo>
                      <a:pt x="14" y="93"/>
                    </a:lnTo>
                    <a:lnTo>
                      <a:pt x="10" y="80"/>
                    </a:lnTo>
                    <a:lnTo>
                      <a:pt x="16" y="64"/>
                    </a:lnTo>
                    <a:lnTo>
                      <a:pt x="8" y="64"/>
                    </a:lnTo>
                    <a:lnTo>
                      <a:pt x="0" y="61"/>
                    </a:lnTo>
                    <a:lnTo>
                      <a:pt x="2" y="51"/>
                    </a:lnTo>
                    <a:lnTo>
                      <a:pt x="8" y="43"/>
                    </a:lnTo>
                    <a:lnTo>
                      <a:pt x="14" y="36"/>
                    </a:lnTo>
                    <a:lnTo>
                      <a:pt x="21" y="28"/>
                    </a:lnTo>
                    <a:lnTo>
                      <a:pt x="37" y="13"/>
                    </a:lnTo>
                    <a:lnTo>
                      <a:pt x="48" y="0"/>
                    </a:lnTo>
                    <a:lnTo>
                      <a:pt x="59" y="4"/>
                    </a:lnTo>
                    <a:lnTo>
                      <a:pt x="54" y="9"/>
                    </a:lnTo>
                    <a:lnTo>
                      <a:pt x="42" y="23"/>
                    </a:lnTo>
                    <a:lnTo>
                      <a:pt x="31" y="38"/>
                    </a:lnTo>
                    <a:lnTo>
                      <a:pt x="31" y="45"/>
                    </a:lnTo>
                    <a:lnTo>
                      <a:pt x="56" y="51"/>
                    </a:lnTo>
                    <a:lnTo>
                      <a:pt x="59" y="59"/>
                    </a:lnTo>
                    <a:lnTo>
                      <a:pt x="61" y="64"/>
                    </a:lnTo>
                    <a:lnTo>
                      <a:pt x="54" y="64"/>
                    </a:lnTo>
                    <a:lnTo>
                      <a:pt x="46" y="64"/>
                    </a:lnTo>
                    <a:lnTo>
                      <a:pt x="38" y="66"/>
                    </a:lnTo>
                    <a:lnTo>
                      <a:pt x="38" y="74"/>
                    </a:lnTo>
                    <a:lnTo>
                      <a:pt x="48" y="76"/>
                    </a:lnTo>
                    <a:lnTo>
                      <a:pt x="61" y="76"/>
                    </a:lnTo>
                    <a:lnTo>
                      <a:pt x="63" y="81"/>
                    </a:lnTo>
                    <a:lnTo>
                      <a:pt x="67" y="85"/>
                    </a:lnTo>
                    <a:lnTo>
                      <a:pt x="56" y="85"/>
                    </a:lnTo>
                    <a:lnTo>
                      <a:pt x="52" y="89"/>
                    </a:lnTo>
                    <a:lnTo>
                      <a:pt x="52" y="97"/>
                    </a:lnTo>
                    <a:lnTo>
                      <a:pt x="54" y="97"/>
                    </a:lnTo>
                    <a:lnTo>
                      <a:pt x="61" y="99"/>
                    </a:lnTo>
                    <a:lnTo>
                      <a:pt x="69" y="97"/>
                    </a:lnTo>
                    <a:lnTo>
                      <a:pt x="76" y="97"/>
                    </a:lnTo>
                    <a:lnTo>
                      <a:pt x="76" y="100"/>
                    </a:lnTo>
                    <a:lnTo>
                      <a:pt x="78" y="106"/>
                    </a:lnTo>
                    <a:lnTo>
                      <a:pt x="73" y="106"/>
                    </a:lnTo>
                    <a:lnTo>
                      <a:pt x="65" y="108"/>
                    </a:lnTo>
                    <a:lnTo>
                      <a:pt x="57" y="110"/>
                    </a:lnTo>
                    <a:lnTo>
                      <a:pt x="52" y="112"/>
                    </a:lnTo>
                    <a:lnTo>
                      <a:pt x="42" y="110"/>
                    </a:lnTo>
                    <a:lnTo>
                      <a:pt x="3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1" name="Freeform 240"/>
              <p:cNvSpPr>
                <a:spLocks/>
              </p:cNvSpPr>
              <p:nvPr/>
            </p:nvSpPr>
            <p:spPr bwMode="auto">
              <a:xfrm>
                <a:off x="3760" y="2617"/>
                <a:ext cx="149" cy="54"/>
              </a:xfrm>
              <a:custGeom>
                <a:avLst/>
                <a:gdLst>
                  <a:gd name="T0" fmla="*/ 0 w 299"/>
                  <a:gd name="T1" fmla="*/ 0 h 109"/>
                  <a:gd name="T2" fmla="*/ 0 w 299"/>
                  <a:gd name="T3" fmla="*/ 0 h 109"/>
                  <a:gd name="T4" fmla="*/ 0 w 299"/>
                  <a:gd name="T5" fmla="*/ 0 h 109"/>
                  <a:gd name="T6" fmla="*/ 0 w 299"/>
                  <a:gd name="T7" fmla="*/ 0 h 109"/>
                  <a:gd name="T8" fmla="*/ 0 w 299"/>
                  <a:gd name="T9" fmla="*/ 0 h 109"/>
                  <a:gd name="T10" fmla="*/ 0 w 299"/>
                  <a:gd name="T11" fmla="*/ 0 h 109"/>
                  <a:gd name="T12" fmla="*/ 0 w 299"/>
                  <a:gd name="T13" fmla="*/ 0 h 109"/>
                  <a:gd name="T14" fmla="*/ 0 w 299"/>
                  <a:gd name="T15" fmla="*/ 0 h 109"/>
                  <a:gd name="T16" fmla="*/ 0 w 299"/>
                  <a:gd name="T17" fmla="*/ 0 h 109"/>
                  <a:gd name="T18" fmla="*/ 0 w 299"/>
                  <a:gd name="T19" fmla="*/ 0 h 109"/>
                  <a:gd name="T20" fmla="*/ 0 w 299"/>
                  <a:gd name="T21" fmla="*/ 0 h 109"/>
                  <a:gd name="T22" fmla="*/ 0 w 299"/>
                  <a:gd name="T23" fmla="*/ 0 h 109"/>
                  <a:gd name="T24" fmla="*/ 0 w 299"/>
                  <a:gd name="T25" fmla="*/ 0 h 109"/>
                  <a:gd name="T26" fmla="*/ 0 w 299"/>
                  <a:gd name="T27" fmla="*/ 0 h 109"/>
                  <a:gd name="T28" fmla="*/ 0 w 299"/>
                  <a:gd name="T29" fmla="*/ 0 h 109"/>
                  <a:gd name="T30" fmla="*/ 0 w 299"/>
                  <a:gd name="T31" fmla="*/ 0 h 109"/>
                  <a:gd name="T32" fmla="*/ 0 w 299"/>
                  <a:gd name="T33" fmla="*/ 0 h 109"/>
                  <a:gd name="T34" fmla="*/ 0 w 299"/>
                  <a:gd name="T35" fmla="*/ 0 h 109"/>
                  <a:gd name="T36" fmla="*/ 0 w 299"/>
                  <a:gd name="T37" fmla="*/ 0 h 109"/>
                  <a:gd name="T38" fmla="*/ 0 w 299"/>
                  <a:gd name="T39" fmla="*/ 0 h 109"/>
                  <a:gd name="T40" fmla="*/ 0 w 299"/>
                  <a:gd name="T41" fmla="*/ 0 h 109"/>
                  <a:gd name="T42" fmla="*/ 0 w 299"/>
                  <a:gd name="T43" fmla="*/ 0 h 109"/>
                  <a:gd name="T44" fmla="*/ 0 w 299"/>
                  <a:gd name="T45" fmla="*/ 0 h 109"/>
                  <a:gd name="T46" fmla="*/ 0 w 299"/>
                  <a:gd name="T47" fmla="*/ 0 h 109"/>
                  <a:gd name="T48" fmla="*/ 0 w 299"/>
                  <a:gd name="T49" fmla="*/ 0 h 109"/>
                  <a:gd name="T50" fmla="*/ 0 w 299"/>
                  <a:gd name="T51" fmla="*/ 0 h 109"/>
                  <a:gd name="T52" fmla="*/ 0 w 299"/>
                  <a:gd name="T53" fmla="*/ 0 h 109"/>
                  <a:gd name="T54" fmla="*/ 0 w 299"/>
                  <a:gd name="T55" fmla="*/ 0 h 109"/>
                  <a:gd name="T56" fmla="*/ 0 w 299"/>
                  <a:gd name="T57" fmla="*/ 0 h 109"/>
                  <a:gd name="T58" fmla="*/ 0 w 299"/>
                  <a:gd name="T59" fmla="*/ 0 h 109"/>
                  <a:gd name="T60" fmla="*/ 0 w 299"/>
                  <a:gd name="T61" fmla="*/ 0 h 109"/>
                  <a:gd name="T62" fmla="*/ 0 w 299"/>
                  <a:gd name="T63" fmla="*/ 0 h 109"/>
                  <a:gd name="T64" fmla="*/ 0 w 299"/>
                  <a:gd name="T65" fmla="*/ 0 h 109"/>
                  <a:gd name="T66" fmla="*/ 0 w 299"/>
                  <a:gd name="T67" fmla="*/ 0 h 1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9"/>
                  <a:gd name="T103" fmla="*/ 0 h 109"/>
                  <a:gd name="T104" fmla="*/ 299 w 299"/>
                  <a:gd name="T105" fmla="*/ 109 h 1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9" h="109">
                    <a:moveTo>
                      <a:pt x="272" y="103"/>
                    </a:moveTo>
                    <a:lnTo>
                      <a:pt x="283" y="82"/>
                    </a:lnTo>
                    <a:lnTo>
                      <a:pt x="278" y="80"/>
                    </a:lnTo>
                    <a:lnTo>
                      <a:pt x="272" y="76"/>
                    </a:lnTo>
                    <a:lnTo>
                      <a:pt x="257" y="92"/>
                    </a:lnTo>
                    <a:lnTo>
                      <a:pt x="249" y="93"/>
                    </a:lnTo>
                    <a:lnTo>
                      <a:pt x="242" y="90"/>
                    </a:lnTo>
                    <a:lnTo>
                      <a:pt x="270" y="50"/>
                    </a:lnTo>
                    <a:lnTo>
                      <a:pt x="249" y="44"/>
                    </a:lnTo>
                    <a:lnTo>
                      <a:pt x="221" y="88"/>
                    </a:lnTo>
                    <a:lnTo>
                      <a:pt x="213" y="84"/>
                    </a:lnTo>
                    <a:lnTo>
                      <a:pt x="206" y="82"/>
                    </a:lnTo>
                    <a:lnTo>
                      <a:pt x="234" y="29"/>
                    </a:lnTo>
                    <a:lnTo>
                      <a:pt x="221" y="27"/>
                    </a:lnTo>
                    <a:lnTo>
                      <a:pt x="207" y="27"/>
                    </a:lnTo>
                    <a:lnTo>
                      <a:pt x="194" y="29"/>
                    </a:lnTo>
                    <a:lnTo>
                      <a:pt x="183" y="31"/>
                    </a:lnTo>
                    <a:lnTo>
                      <a:pt x="169" y="33"/>
                    </a:lnTo>
                    <a:lnTo>
                      <a:pt x="156" y="38"/>
                    </a:lnTo>
                    <a:lnTo>
                      <a:pt x="145" y="44"/>
                    </a:lnTo>
                    <a:lnTo>
                      <a:pt x="133" y="52"/>
                    </a:lnTo>
                    <a:lnTo>
                      <a:pt x="116" y="80"/>
                    </a:lnTo>
                    <a:lnTo>
                      <a:pt x="97" y="80"/>
                    </a:lnTo>
                    <a:lnTo>
                      <a:pt x="103" y="67"/>
                    </a:lnTo>
                    <a:lnTo>
                      <a:pt x="107" y="57"/>
                    </a:lnTo>
                    <a:lnTo>
                      <a:pt x="105" y="46"/>
                    </a:lnTo>
                    <a:lnTo>
                      <a:pt x="101" y="36"/>
                    </a:lnTo>
                    <a:lnTo>
                      <a:pt x="86" y="27"/>
                    </a:lnTo>
                    <a:lnTo>
                      <a:pt x="72" y="21"/>
                    </a:lnTo>
                    <a:lnTo>
                      <a:pt x="57" y="19"/>
                    </a:lnTo>
                    <a:lnTo>
                      <a:pt x="42" y="19"/>
                    </a:lnTo>
                    <a:lnTo>
                      <a:pt x="12" y="57"/>
                    </a:lnTo>
                    <a:lnTo>
                      <a:pt x="6" y="57"/>
                    </a:lnTo>
                    <a:lnTo>
                      <a:pt x="0" y="57"/>
                    </a:lnTo>
                    <a:lnTo>
                      <a:pt x="38" y="0"/>
                    </a:lnTo>
                    <a:lnTo>
                      <a:pt x="48" y="0"/>
                    </a:lnTo>
                    <a:lnTo>
                      <a:pt x="59" y="4"/>
                    </a:lnTo>
                    <a:lnTo>
                      <a:pt x="70" y="6"/>
                    </a:lnTo>
                    <a:lnTo>
                      <a:pt x="82" y="12"/>
                    </a:lnTo>
                    <a:lnTo>
                      <a:pt x="91" y="16"/>
                    </a:lnTo>
                    <a:lnTo>
                      <a:pt x="103" y="21"/>
                    </a:lnTo>
                    <a:lnTo>
                      <a:pt x="112" y="29"/>
                    </a:lnTo>
                    <a:lnTo>
                      <a:pt x="124" y="35"/>
                    </a:lnTo>
                    <a:lnTo>
                      <a:pt x="139" y="25"/>
                    </a:lnTo>
                    <a:lnTo>
                      <a:pt x="154" y="19"/>
                    </a:lnTo>
                    <a:lnTo>
                      <a:pt x="162" y="14"/>
                    </a:lnTo>
                    <a:lnTo>
                      <a:pt x="169" y="14"/>
                    </a:lnTo>
                    <a:lnTo>
                      <a:pt x="179" y="10"/>
                    </a:lnTo>
                    <a:lnTo>
                      <a:pt x="188" y="10"/>
                    </a:lnTo>
                    <a:lnTo>
                      <a:pt x="196" y="8"/>
                    </a:lnTo>
                    <a:lnTo>
                      <a:pt x="206" y="6"/>
                    </a:lnTo>
                    <a:lnTo>
                      <a:pt x="213" y="6"/>
                    </a:lnTo>
                    <a:lnTo>
                      <a:pt x="221" y="6"/>
                    </a:lnTo>
                    <a:lnTo>
                      <a:pt x="228" y="6"/>
                    </a:lnTo>
                    <a:lnTo>
                      <a:pt x="238" y="8"/>
                    </a:lnTo>
                    <a:lnTo>
                      <a:pt x="247" y="10"/>
                    </a:lnTo>
                    <a:lnTo>
                      <a:pt x="257" y="14"/>
                    </a:lnTo>
                    <a:lnTo>
                      <a:pt x="257" y="21"/>
                    </a:lnTo>
                    <a:lnTo>
                      <a:pt x="257" y="29"/>
                    </a:lnTo>
                    <a:lnTo>
                      <a:pt x="297" y="46"/>
                    </a:lnTo>
                    <a:lnTo>
                      <a:pt x="283" y="65"/>
                    </a:lnTo>
                    <a:lnTo>
                      <a:pt x="287" y="69"/>
                    </a:lnTo>
                    <a:lnTo>
                      <a:pt x="293" y="73"/>
                    </a:lnTo>
                    <a:lnTo>
                      <a:pt x="299" y="78"/>
                    </a:lnTo>
                    <a:lnTo>
                      <a:pt x="299" y="88"/>
                    </a:lnTo>
                    <a:lnTo>
                      <a:pt x="293" y="97"/>
                    </a:lnTo>
                    <a:lnTo>
                      <a:pt x="283" y="109"/>
                    </a:lnTo>
                    <a:lnTo>
                      <a:pt x="27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Freeform 241"/>
              <p:cNvSpPr>
                <a:spLocks/>
              </p:cNvSpPr>
              <p:nvPr/>
            </p:nvSpPr>
            <p:spPr bwMode="auto">
              <a:xfrm>
                <a:off x="3505" y="2653"/>
                <a:ext cx="138" cy="53"/>
              </a:xfrm>
              <a:custGeom>
                <a:avLst/>
                <a:gdLst>
                  <a:gd name="T0" fmla="*/ 1 w 276"/>
                  <a:gd name="T1" fmla="*/ 1 h 106"/>
                  <a:gd name="T2" fmla="*/ 1 w 276"/>
                  <a:gd name="T3" fmla="*/ 1 h 106"/>
                  <a:gd name="T4" fmla="*/ 1 w 276"/>
                  <a:gd name="T5" fmla="*/ 1 h 106"/>
                  <a:gd name="T6" fmla="*/ 1 w 276"/>
                  <a:gd name="T7" fmla="*/ 1 h 106"/>
                  <a:gd name="T8" fmla="*/ 1 w 276"/>
                  <a:gd name="T9" fmla="*/ 1 h 106"/>
                  <a:gd name="T10" fmla="*/ 1 w 276"/>
                  <a:gd name="T11" fmla="*/ 1 h 106"/>
                  <a:gd name="T12" fmla="*/ 1 w 276"/>
                  <a:gd name="T13" fmla="*/ 1 h 106"/>
                  <a:gd name="T14" fmla="*/ 1 w 276"/>
                  <a:gd name="T15" fmla="*/ 1 h 106"/>
                  <a:gd name="T16" fmla="*/ 1 w 276"/>
                  <a:gd name="T17" fmla="*/ 1 h 106"/>
                  <a:gd name="T18" fmla="*/ 1 w 276"/>
                  <a:gd name="T19" fmla="*/ 1 h 106"/>
                  <a:gd name="T20" fmla="*/ 1 w 276"/>
                  <a:gd name="T21" fmla="*/ 1 h 106"/>
                  <a:gd name="T22" fmla="*/ 1 w 276"/>
                  <a:gd name="T23" fmla="*/ 1 h 106"/>
                  <a:gd name="T24" fmla="*/ 1 w 276"/>
                  <a:gd name="T25" fmla="*/ 1 h 106"/>
                  <a:gd name="T26" fmla="*/ 1 w 276"/>
                  <a:gd name="T27" fmla="*/ 1 h 106"/>
                  <a:gd name="T28" fmla="*/ 1 w 276"/>
                  <a:gd name="T29" fmla="*/ 1 h 106"/>
                  <a:gd name="T30" fmla="*/ 1 w 276"/>
                  <a:gd name="T31" fmla="*/ 1 h 106"/>
                  <a:gd name="T32" fmla="*/ 1 w 276"/>
                  <a:gd name="T33" fmla="*/ 1 h 106"/>
                  <a:gd name="T34" fmla="*/ 1 w 276"/>
                  <a:gd name="T35" fmla="*/ 1 h 106"/>
                  <a:gd name="T36" fmla="*/ 1 w 276"/>
                  <a:gd name="T37" fmla="*/ 1 h 106"/>
                  <a:gd name="T38" fmla="*/ 0 w 276"/>
                  <a:gd name="T39" fmla="*/ 1 h 106"/>
                  <a:gd name="T40" fmla="*/ 1 w 276"/>
                  <a:gd name="T41" fmla="*/ 1 h 106"/>
                  <a:gd name="T42" fmla="*/ 1 w 276"/>
                  <a:gd name="T43" fmla="*/ 1 h 106"/>
                  <a:gd name="T44" fmla="*/ 1 w 276"/>
                  <a:gd name="T45" fmla="*/ 1 h 106"/>
                  <a:gd name="T46" fmla="*/ 1 w 276"/>
                  <a:gd name="T47" fmla="*/ 1 h 106"/>
                  <a:gd name="T48" fmla="*/ 1 w 276"/>
                  <a:gd name="T49" fmla="*/ 1 h 106"/>
                  <a:gd name="T50" fmla="*/ 1 w 276"/>
                  <a:gd name="T51" fmla="*/ 1 h 106"/>
                  <a:gd name="T52" fmla="*/ 1 w 276"/>
                  <a:gd name="T53" fmla="*/ 1 h 106"/>
                  <a:gd name="T54" fmla="*/ 1 w 276"/>
                  <a:gd name="T55" fmla="*/ 1 h 106"/>
                  <a:gd name="T56" fmla="*/ 1 w 276"/>
                  <a:gd name="T57" fmla="*/ 1 h 106"/>
                  <a:gd name="T58" fmla="*/ 1 w 276"/>
                  <a:gd name="T59" fmla="*/ 1 h 106"/>
                  <a:gd name="T60" fmla="*/ 1 w 276"/>
                  <a:gd name="T61" fmla="*/ 1 h 106"/>
                  <a:gd name="T62" fmla="*/ 1 w 276"/>
                  <a:gd name="T63" fmla="*/ 1 h 106"/>
                  <a:gd name="T64" fmla="*/ 1 w 276"/>
                  <a:gd name="T65" fmla="*/ 1 h 106"/>
                  <a:gd name="T66" fmla="*/ 1 w 276"/>
                  <a:gd name="T67" fmla="*/ 1 h 106"/>
                  <a:gd name="T68" fmla="*/ 1 w 276"/>
                  <a:gd name="T69" fmla="*/ 1 h 106"/>
                  <a:gd name="T70" fmla="*/ 1 w 276"/>
                  <a:gd name="T71" fmla="*/ 1 h 106"/>
                  <a:gd name="T72" fmla="*/ 1 w 276"/>
                  <a:gd name="T73" fmla="*/ 1 h 106"/>
                  <a:gd name="T74" fmla="*/ 1 w 276"/>
                  <a:gd name="T75" fmla="*/ 1 h 106"/>
                  <a:gd name="T76" fmla="*/ 1 w 276"/>
                  <a:gd name="T77" fmla="*/ 1 h 106"/>
                  <a:gd name="T78" fmla="*/ 1 w 276"/>
                  <a:gd name="T79" fmla="*/ 1 h 106"/>
                  <a:gd name="T80" fmla="*/ 1 w 276"/>
                  <a:gd name="T81" fmla="*/ 1 h 106"/>
                  <a:gd name="T82" fmla="*/ 1 w 276"/>
                  <a:gd name="T83" fmla="*/ 1 h 106"/>
                  <a:gd name="T84" fmla="*/ 1 w 276"/>
                  <a:gd name="T85" fmla="*/ 1 h 106"/>
                  <a:gd name="T86" fmla="*/ 1 w 276"/>
                  <a:gd name="T87" fmla="*/ 1 h 1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76"/>
                  <a:gd name="T133" fmla="*/ 0 h 106"/>
                  <a:gd name="T134" fmla="*/ 276 w 276"/>
                  <a:gd name="T135" fmla="*/ 106 h 1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76" h="106">
                    <a:moveTo>
                      <a:pt x="227" y="106"/>
                    </a:moveTo>
                    <a:lnTo>
                      <a:pt x="213" y="100"/>
                    </a:lnTo>
                    <a:lnTo>
                      <a:pt x="204" y="95"/>
                    </a:lnTo>
                    <a:lnTo>
                      <a:pt x="193" y="91"/>
                    </a:lnTo>
                    <a:lnTo>
                      <a:pt x="183" y="89"/>
                    </a:lnTo>
                    <a:lnTo>
                      <a:pt x="170" y="87"/>
                    </a:lnTo>
                    <a:lnTo>
                      <a:pt x="162" y="85"/>
                    </a:lnTo>
                    <a:lnTo>
                      <a:pt x="149" y="85"/>
                    </a:lnTo>
                    <a:lnTo>
                      <a:pt x="141" y="85"/>
                    </a:lnTo>
                    <a:lnTo>
                      <a:pt x="128" y="83"/>
                    </a:lnTo>
                    <a:lnTo>
                      <a:pt x="118" y="83"/>
                    </a:lnTo>
                    <a:lnTo>
                      <a:pt x="105" y="83"/>
                    </a:lnTo>
                    <a:lnTo>
                      <a:pt x="96" y="83"/>
                    </a:lnTo>
                    <a:lnTo>
                      <a:pt x="84" y="81"/>
                    </a:lnTo>
                    <a:lnTo>
                      <a:pt x="75" y="81"/>
                    </a:lnTo>
                    <a:lnTo>
                      <a:pt x="63" y="79"/>
                    </a:lnTo>
                    <a:lnTo>
                      <a:pt x="54" y="79"/>
                    </a:lnTo>
                    <a:lnTo>
                      <a:pt x="21" y="81"/>
                    </a:lnTo>
                    <a:lnTo>
                      <a:pt x="18" y="76"/>
                    </a:lnTo>
                    <a:lnTo>
                      <a:pt x="18" y="72"/>
                    </a:lnTo>
                    <a:lnTo>
                      <a:pt x="25" y="68"/>
                    </a:lnTo>
                    <a:lnTo>
                      <a:pt x="33" y="68"/>
                    </a:lnTo>
                    <a:lnTo>
                      <a:pt x="40" y="68"/>
                    </a:lnTo>
                    <a:lnTo>
                      <a:pt x="50" y="68"/>
                    </a:lnTo>
                    <a:lnTo>
                      <a:pt x="42" y="62"/>
                    </a:lnTo>
                    <a:lnTo>
                      <a:pt x="29" y="60"/>
                    </a:lnTo>
                    <a:lnTo>
                      <a:pt x="16" y="60"/>
                    </a:lnTo>
                    <a:lnTo>
                      <a:pt x="8" y="60"/>
                    </a:lnTo>
                    <a:lnTo>
                      <a:pt x="4" y="57"/>
                    </a:lnTo>
                    <a:lnTo>
                      <a:pt x="2" y="51"/>
                    </a:lnTo>
                    <a:lnTo>
                      <a:pt x="8" y="51"/>
                    </a:lnTo>
                    <a:lnTo>
                      <a:pt x="19" y="51"/>
                    </a:lnTo>
                    <a:lnTo>
                      <a:pt x="33" y="51"/>
                    </a:lnTo>
                    <a:lnTo>
                      <a:pt x="38" y="53"/>
                    </a:lnTo>
                    <a:lnTo>
                      <a:pt x="33" y="49"/>
                    </a:lnTo>
                    <a:lnTo>
                      <a:pt x="23" y="43"/>
                    </a:lnTo>
                    <a:lnTo>
                      <a:pt x="10" y="39"/>
                    </a:lnTo>
                    <a:lnTo>
                      <a:pt x="2" y="39"/>
                    </a:lnTo>
                    <a:lnTo>
                      <a:pt x="0" y="32"/>
                    </a:lnTo>
                    <a:lnTo>
                      <a:pt x="0" y="24"/>
                    </a:lnTo>
                    <a:lnTo>
                      <a:pt x="8" y="24"/>
                    </a:lnTo>
                    <a:lnTo>
                      <a:pt x="16" y="28"/>
                    </a:lnTo>
                    <a:lnTo>
                      <a:pt x="25" y="30"/>
                    </a:lnTo>
                    <a:lnTo>
                      <a:pt x="33" y="36"/>
                    </a:lnTo>
                    <a:lnTo>
                      <a:pt x="40" y="39"/>
                    </a:lnTo>
                    <a:lnTo>
                      <a:pt x="50" y="43"/>
                    </a:lnTo>
                    <a:lnTo>
                      <a:pt x="57" y="49"/>
                    </a:lnTo>
                    <a:lnTo>
                      <a:pt x="67" y="53"/>
                    </a:lnTo>
                    <a:lnTo>
                      <a:pt x="90" y="0"/>
                    </a:lnTo>
                    <a:lnTo>
                      <a:pt x="105" y="1"/>
                    </a:lnTo>
                    <a:lnTo>
                      <a:pt x="90" y="51"/>
                    </a:lnTo>
                    <a:lnTo>
                      <a:pt x="97" y="49"/>
                    </a:lnTo>
                    <a:lnTo>
                      <a:pt x="107" y="47"/>
                    </a:lnTo>
                    <a:lnTo>
                      <a:pt x="118" y="45"/>
                    </a:lnTo>
                    <a:lnTo>
                      <a:pt x="128" y="43"/>
                    </a:lnTo>
                    <a:lnTo>
                      <a:pt x="137" y="43"/>
                    </a:lnTo>
                    <a:lnTo>
                      <a:pt x="147" y="43"/>
                    </a:lnTo>
                    <a:lnTo>
                      <a:pt x="156" y="43"/>
                    </a:lnTo>
                    <a:lnTo>
                      <a:pt x="168" y="45"/>
                    </a:lnTo>
                    <a:lnTo>
                      <a:pt x="175" y="36"/>
                    </a:lnTo>
                    <a:lnTo>
                      <a:pt x="183" y="22"/>
                    </a:lnTo>
                    <a:lnTo>
                      <a:pt x="191" y="11"/>
                    </a:lnTo>
                    <a:lnTo>
                      <a:pt x="198" y="1"/>
                    </a:lnTo>
                    <a:lnTo>
                      <a:pt x="212" y="7"/>
                    </a:lnTo>
                    <a:lnTo>
                      <a:pt x="185" y="58"/>
                    </a:lnTo>
                    <a:lnTo>
                      <a:pt x="179" y="60"/>
                    </a:lnTo>
                    <a:lnTo>
                      <a:pt x="174" y="66"/>
                    </a:lnTo>
                    <a:lnTo>
                      <a:pt x="181" y="68"/>
                    </a:lnTo>
                    <a:lnTo>
                      <a:pt x="191" y="72"/>
                    </a:lnTo>
                    <a:lnTo>
                      <a:pt x="232" y="15"/>
                    </a:lnTo>
                    <a:lnTo>
                      <a:pt x="240" y="15"/>
                    </a:lnTo>
                    <a:lnTo>
                      <a:pt x="248" y="15"/>
                    </a:lnTo>
                    <a:lnTo>
                      <a:pt x="242" y="20"/>
                    </a:lnTo>
                    <a:lnTo>
                      <a:pt x="236" y="28"/>
                    </a:lnTo>
                    <a:lnTo>
                      <a:pt x="229" y="38"/>
                    </a:lnTo>
                    <a:lnTo>
                      <a:pt x="225" y="47"/>
                    </a:lnTo>
                    <a:lnTo>
                      <a:pt x="221" y="57"/>
                    </a:lnTo>
                    <a:lnTo>
                      <a:pt x="215" y="66"/>
                    </a:lnTo>
                    <a:lnTo>
                      <a:pt x="212" y="74"/>
                    </a:lnTo>
                    <a:lnTo>
                      <a:pt x="210" y="85"/>
                    </a:lnTo>
                    <a:lnTo>
                      <a:pt x="213" y="87"/>
                    </a:lnTo>
                    <a:lnTo>
                      <a:pt x="221" y="87"/>
                    </a:lnTo>
                    <a:lnTo>
                      <a:pt x="265" y="22"/>
                    </a:lnTo>
                    <a:lnTo>
                      <a:pt x="270" y="26"/>
                    </a:lnTo>
                    <a:lnTo>
                      <a:pt x="276" y="30"/>
                    </a:lnTo>
                    <a:lnTo>
                      <a:pt x="234" y="104"/>
                    </a:lnTo>
                    <a:lnTo>
                      <a:pt x="229" y="104"/>
                    </a:lnTo>
                    <a:lnTo>
                      <a:pt x="227"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3" name="Freeform 242"/>
              <p:cNvSpPr>
                <a:spLocks/>
              </p:cNvSpPr>
              <p:nvPr/>
            </p:nvSpPr>
            <p:spPr bwMode="auto">
              <a:xfrm>
                <a:off x="3477" y="2639"/>
                <a:ext cx="40" cy="57"/>
              </a:xfrm>
              <a:custGeom>
                <a:avLst/>
                <a:gdLst>
                  <a:gd name="T0" fmla="*/ 1 w 80"/>
                  <a:gd name="T1" fmla="*/ 1 h 114"/>
                  <a:gd name="T2" fmla="*/ 1 w 80"/>
                  <a:gd name="T3" fmla="*/ 1 h 114"/>
                  <a:gd name="T4" fmla="*/ 1 w 80"/>
                  <a:gd name="T5" fmla="*/ 1 h 114"/>
                  <a:gd name="T6" fmla="*/ 1 w 80"/>
                  <a:gd name="T7" fmla="*/ 1 h 114"/>
                  <a:gd name="T8" fmla="*/ 1 w 80"/>
                  <a:gd name="T9" fmla="*/ 1 h 114"/>
                  <a:gd name="T10" fmla="*/ 1 w 80"/>
                  <a:gd name="T11" fmla="*/ 1 h 114"/>
                  <a:gd name="T12" fmla="*/ 1 w 80"/>
                  <a:gd name="T13" fmla="*/ 1 h 114"/>
                  <a:gd name="T14" fmla="*/ 1 w 80"/>
                  <a:gd name="T15" fmla="*/ 1 h 114"/>
                  <a:gd name="T16" fmla="*/ 0 w 80"/>
                  <a:gd name="T17" fmla="*/ 1 h 114"/>
                  <a:gd name="T18" fmla="*/ 1 w 80"/>
                  <a:gd name="T19" fmla="*/ 1 h 114"/>
                  <a:gd name="T20" fmla="*/ 1 w 80"/>
                  <a:gd name="T21" fmla="*/ 1 h 114"/>
                  <a:gd name="T22" fmla="*/ 1 w 80"/>
                  <a:gd name="T23" fmla="*/ 1 h 114"/>
                  <a:gd name="T24" fmla="*/ 1 w 80"/>
                  <a:gd name="T25" fmla="*/ 0 h 114"/>
                  <a:gd name="T26" fmla="*/ 1 w 80"/>
                  <a:gd name="T27" fmla="*/ 1 h 114"/>
                  <a:gd name="T28" fmla="*/ 1 w 80"/>
                  <a:gd name="T29" fmla="*/ 1 h 114"/>
                  <a:gd name="T30" fmla="*/ 1 w 80"/>
                  <a:gd name="T31" fmla="*/ 1 h 114"/>
                  <a:gd name="T32" fmla="*/ 1 w 80"/>
                  <a:gd name="T33" fmla="*/ 1 h 114"/>
                  <a:gd name="T34" fmla="*/ 1 w 80"/>
                  <a:gd name="T35" fmla="*/ 1 h 114"/>
                  <a:gd name="T36" fmla="*/ 1 w 80"/>
                  <a:gd name="T37" fmla="*/ 1 h 114"/>
                  <a:gd name="T38" fmla="*/ 1 w 80"/>
                  <a:gd name="T39" fmla="*/ 1 h 114"/>
                  <a:gd name="T40" fmla="*/ 1 w 80"/>
                  <a:gd name="T41" fmla="*/ 1 h 114"/>
                  <a:gd name="T42" fmla="*/ 1 w 80"/>
                  <a:gd name="T43" fmla="*/ 1 h 114"/>
                  <a:gd name="T44" fmla="*/ 1 w 80"/>
                  <a:gd name="T45" fmla="*/ 1 h 114"/>
                  <a:gd name="T46" fmla="*/ 1 w 80"/>
                  <a:gd name="T47" fmla="*/ 1 h 114"/>
                  <a:gd name="T48" fmla="*/ 1 w 80"/>
                  <a:gd name="T49" fmla="*/ 1 h 114"/>
                  <a:gd name="T50" fmla="*/ 1 w 80"/>
                  <a:gd name="T51" fmla="*/ 1 h 114"/>
                  <a:gd name="T52" fmla="*/ 1 w 80"/>
                  <a:gd name="T53" fmla="*/ 1 h 114"/>
                  <a:gd name="T54" fmla="*/ 1 w 80"/>
                  <a:gd name="T55" fmla="*/ 1 h 114"/>
                  <a:gd name="T56" fmla="*/ 1 w 80"/>
                  <a:gd name="T57" fmla="*/ 1 h 114"/>
                  <a:gd name="T58" fmla="*/ 1 w 80"/>
                  <a:gd name="T59" fmla="*/ 1 h 114"/>
                  <a:gd name="T60" fmla="*/ 1 w 80"/>
                  <a:gd name="T61" fmla="*/ 1 h 114"/>
                  <a:gd name="T62" fmla="*/ 1 w 80"/>
                  <a:gd name="T63" fmla="*/ 1 h 114"/>
                  <a:gd name="T64" fmla="*/ 1 w 80"/>
                  <a:gd name="T65" fmla="*/ 1 h 114"/>
                  <a:gd name="T66" fmla="*/ 1 w 80"/>
                  <a:gd name="T67" fmla="*/ 1 h 114"/>
                  <a:gd name="T68" fmla="*/ 1 w 80"/>
                  <a:gd name="T69" fmla="*/ 1 h 114"/>
                  <a:gd name="T70" fmla="*/ 1 w 80"/>
                  <a:gd name="T71" fmla="*/ 1 h 114"/>
                  <a:gd name="T72" fmla="*/ 1 w 80"/>
                  <a:gd name="T73" fmla="*/ 1 h 114"/>
                  <a:gd name="T74" fmla="*/ 1 w 80"/>
                  <a:gd name="T75" fmla="*/ 1 h 114"/>
                  <a:gd name="T76" fmla="*/ 1 w 80"/>
                  <a:gd name="T77" fmla="*/ 1 h 114"/>
                  <a:gd name="T78" fmla="*/ 1 w 80"/>
                  <a:gd name="T79" fmla="*/ 1 h 114"/>
                  <a:gd name="T80" fmla="*/ 1 w 80"/>
                  <a:gd name="T81" fmla="*/ 1 h 114"/>
                  <a:gd name="T82" fmla="*/ 1 w 80"/>
                  <a:gd name="T83" fmla="*/ 1 h 114"/>
                  <a:gd name="T84" fmla="*/ 1 w 80"/>
                  <a:gd name="T85" fmla="*/ 1 h 114"/>
                  <a:gd name="T86" fmla="*/ 1 w 80"/>
                  <a:gd name="T87" fmla="*/ 1 h 114"/>
                  <a:gd name="T88" fmla="*/ 1 w 80"/>
                  <a:gd name="T89" fmla="*/ 1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0"/>
                  <a:gd name="T136" fmla="*/ 0 h 114"/>
                  <a:gd name="T137" fmla="*/ 80 w 80"/>
                  <a:gd name="T138" fmla="*/ 114 h 1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0" h="114">
                    <a:moveTo>
                      <a:pt x="36" y="108"/>
                    </a:moveTo>
                    <a:lnTo>
                      <a:pt x="36" y="101"/>
                    </a:lnTo>
                    <a:lnTo>
                      <a:pt x="35" y="95"/>
                    </a:lnTo>
                    <a:lnTo>
                      <a:pt x="23" y="93"/>
                    </a:lnTo>
                    <a:lnTo>
                      <a:pt x="12" y="95"/>
                    </a:lnTo>
                    <a:lnTo>
                      <a:pt x="12" y="80"/>
                    </a:lnTo>
                    <a:lnTo>
                      <a:pt x="16" y="66"/>
                    </a:lnTo>
                    <a:lnTo>
                      <a:pt x="6" y="65"/>
                    </a:lnTo>
                    <a:lnTo>
                      <a:pt x="0" y="61"/>
                    </a:lnTo>
                    <a:lnTo>
                      <a:pt x="8" y="44"/>
                    </a:lnTo>
                    <a:lnTo>
                      <a:pt x="21" y="30"/>
                    </a:lnTo>
                    <a:lnTo>
                      <a:pt x="36" y="13"/>
                    </a:lnTo>
                    <a:lnTo>
                      <a:pt x="48" y="0"/>
                    </a:lnTo>
                    <a:lnTo>
                      <a:pt x="59" y="6"/>
                    </a:lnTo>
                    <a:lnTo>
                      <a:pt x="52" y="11"/>
                    </a:lnTo>
                    <a:lnTo>
                      <a:pt x="42" y="27"/>
                    </a:lnTo>
                    <a:lnTo>
                      <a:pt x="33" y="40"/>
                    </a:lnTo>
                    <a:lnTo>
                      <a:pt x="31" y="47"/>
                    </a:lnTo>
                    <a:lnTo>
                      <a:pt x="57" y="51"/>
                    </a:lnTo>
                    <a:lnTo>
                      <a:pt x="59" y="57"/>
                    </a:lnTo>
                    <a:lnTo>
                      <a:pt x="61" y="66"/>
                    </a:lnTo>
                    <a:lnTo>
                      <a:pt x="52" y="65"/>
                    </a:lnTo>
                    <a:lnTo>
                      <a:pt x="44" y="66"/>
                    </a:lnTo>
                    <a:lnTo>
                      <a:pt x="40" y="70"/>
                    </a:lnTo>
                    <a:lnTo>
                      <a:pt x="36" y="76"/>
                    </a:lnTo>
                    <a:lnTo>
                      <a:pt x="50" y="78"/>
                    </a:lnTo>
                    <a:lnTo>
                      <a:pt x="61" y="78"/>
                    </a:lnTo>
                    <a:lnTo>
                      <a:pt x="63" y="82"/>
                    </a:lnTo>
                    <a:lnTo>
                      <a:pt x="65" y="87"/>
                    </a:lnTo>
                    <a:lnTo>
                      <a:pt x="55" y="87"/>
                    </a:lnTo>
                    <a:lnTo>
                      <a:pt x="50" y="89"/>
                    </a:lnTo>
                    <a:lnTo>
                      <a:pt x="52" y="97"/>
                    </a:lnTo>
                    <a:lnTo>
                      <a:pt x="55" y="99"/>
                    </a:lnTo>
                    <a:lnTo>
                      <a:pt x="63" y="99"/>
                    </a:lnTo>
                    <a:lnTo>
                      <a:pt x="71" y="99"/>
                    </a:lnTo>
                    <a:lnTo>
                      <a:pt x="78" y="99"/>
                    </a:lnTo>
                    <a:lnTo>
                      <a:pt x="78" y="101"/>
                    </a:lnTo>
                    <a:lnTo>
                      <a:pt x="80" y="106"/>
                    </a:lnTo>
                    <a:lnTo>
                      <a:pt x="73" y="106"/>
                    </a:lnTo>
                    <a:lnTo>
                      <a:pt x="65" y="108"/>
                    </a:lnTo>
                    <a:lnTo>
                      <a:pt x="57" y="110"/>
                    </a:lnTo>
                    <a:lnTo>
                      <a:pt x="52" y="114"/>
                    </a:lnTo>
                    <a:lnTo>
                      <a:pt x="42" y="112"/>
                    </a:lnTo>
                    <a:lnTo>
                      <a:pt x="36"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4" name="Freeform 243"/>
              <p:cNvSpPr>
                <a:spLocks/>
              </p:cNvSpPr>
              <p:nvPr/>
            </p:nvSpPr>
            <p:spPr bwMode="auto">
              <a:xfrm>
                <a:off x="3499" y="2616"/>
                <a:ext cx="149" cy="54"/>
              </a:xfrm>
              <a:custGeom>
                <a:avLst/>
                <a:gdLst>
                  <a:gd name="T0" fmla="*/ 0 w 299"/>
                  <a:gd name="T1" fmla="*/ 0 h 109"/>
                  <a:gd name="T2" fmla="*/ 0 w 299"/>
                  <a:gd name="T3" fmla="*/ 0 h 109"/>
                  <a:gd name="T4" fmla="*/ 0 w 299"/>
                  <a:gd name="T5" fmla="*/ 0 h 109"/>
                  <a:gd name="T6" fmla="*/ 0 w 299"/>
                  <a:gd name="T7" fmla="*/ 0 h 109"/>
                  <a:gd name="T8" fmla="*/ 0 w 299"/>
                  <a:gd name="T9" fmla="*/ 0 h 109"/>
                  <a:gd name="T10" fmla="*/ 0 w 299"/>
                  <a:gd name="T11" fmla="*/ 0 h 109"/>
                  <a:gd name="T12" fmla="*/ 0 w 299"/>
                  <a:gd name="T13" fmla="*/ 0 h 109"/>
                  <a:gd name="T14" fmla="*/ 0 w 299"/>
                  <a:gd name="T15" fmla="*/ 0 h 109"/>
                  <a:gd name="T16" fmla="*/ 0 w 299"/>
                  <a:gd name="T17" fmla="*/ 0 h 109"/>
                  <a:gd name="T18" fmla="*/ 0 w 299"/>
                  <a:gd name="T19" fmla="*/ 0 h 109"/>
                  <a:gd name="T20" fmla="*/ 0 w 299"/>
                  <a:gd name="T21" fmla="*/ 0 h 109"/>
                  <a:gd name="T22" fmla="*/ 0 w 299"/>
                  <a:gd name="T23" fmla="*/ 0 h 109"/>
                  <a:gd name="T24" fmla="*/ 0 w 299"/>
                  <a:gd name="T25" fmla="*/ 0 h 109"/>
                  <a:gd name="T26" fmla="*/ 0 w 299"/>
                  <a:gd name="T27" fmla="*/ 0 h 109"/>
                  <a:gd name="T28" fmla="*/ 0 w 299"/>
                  <a:gd name="T29" fmla="*/ 0 h 109"/>
                  <a:gd name="T30" fmla="*/ 0 w 299"/>
                  <a:gd name="T31" fmla="*/ 0 h 109"/>
                  <a:gd name="T32" fmla="*/ 0 w 299"/>
                  <a:gd name="T33" fmla="*/ 0 h 109"/>
                  <a:gd name="T34" fmla="*/ 0 w 299"/>
                  <a:gd name="T35" fmla="*/ 0 h 109"/>
                  <a:gd name="T36" fmla="*/ 0 w 299"/>
                  <a:gd name="T37" fmla="*/ 0 h 109"/>
                  <a:gd name="T38" fmla="*/ 0 w 299"/>
                  <a:gd name="T39" fmla="*/ 0 h 109"/>
                  <a:gd name="T40" fmla="*/ 0 w 299"/>
                  <a:gd name="T41" fmla="*/ 0 h 109"/>
                  <a:gd name="T42" fmla="*/ 0 w 299"/>
                  <a:gd name="T43" fmla="*/ 0 h 109"/>
                  <a:gd name="T44" fmla="*/ 0 w 299"/>
                  <a:gd name="T45" fmla="*/ 0 h 109"/>
                  <a:gd name="T46" fmla="*/ 0 w 299"/>
                  <a:gd name="T47" fmla="*/ 0 h 109"/>
                  <a:gd name="T48" fmla="*/ 0 w 299"/>
                  <a:gd name="T49" fmla="*/ 0 h 109"/>
                  <a:gd name="T50" fmla="*/ 0 w 299"/>
                  <a:gd name="T51" fmla="*/ 0 h 109"/>
                  <a:gd name="T52" fmla="*/ 0 w 299"/>
                  <a:gd name="T53" fmla="*/ 0 h 109"/>
                  <a:gd name="T54" fmla="*/ 0 w 299"/>
                  <a:gd name="T55" fmla="*/ 0 h 109"/>
                  <a:gd name="T56" fmla="*/ 0 w 299"/>
                  <a:gd name="T57" fmla="*/ 0 h 109"/>
                  <a:gd name="T58" fmla="*/ 0 w 299"/>
                  <a:gd name="T59" fmla="*/ 0 h 109"/>
                  <a:gd name="T60" fmla="*/ 0 w 299"/>
                  <a:gd name="T61" fmla="*/ 0 h 109"/>
                  <a:gd name="T62" fmla="*/ 0 w 299"/>
                  <a:gd name="T63" fmla="*/ 0 h 109"/>
                  <a:gd name="T64" fmla="*/ 0 w 299"/>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9"/>
                  <a:gd name="T100" fmla="*/ 0 h 109"/>
                  <a:gd name="T101" fmla="*/ 299 w 299"/>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9" h="109">
                    <a:moveTo>
                      <a:pt x="272" y="101"/>
                    </a:moveTo>
                    <a:lnTo>
                      <a:pt x="281" y="82"/>
                    </a:lnTo>
                    <a:lnTo>
                      <a:pt x="278" y="78"/>
                    </a:lnTo>
                    <a:lnTo>
                      <a:pt x="274" y="75"/>
                    </a:lnTo>
                    <a:lnTo>
                      <a:pt x="257" y="92"/>
                    </a:lnTo>
                    <a:lnTo>
                      <a:pt x="249" y="92"/>
                    </a:lnTo>
                    <a:lnTo>
                      <a:pt x="243" y="90"/>
                    </a:lnTo>
                    <a:lnTo>
                      <a:pt x="272" y="52"/>
                    </a:lnTo>
                    <a:lnTo>
                      <a:pt x="247" y="44"/>
                    </a:lnTo>
                    <a:lnTo>
                      <a:pt x="221" y="84"/>
                    </a:lnTo>
                    <a:lnTo>
                      <a:pt x="213" y="82"/>
                    </a:lnTo>
                    <a:lnTo>
                      <a:pt x="205" y="82"/>
                    </a:lnTo>
                    <a:lnTo>
                      <a:pt x="236" y="25"/>
                    </a:lnTo>
                    <a:lnTo>
                      <a:pt x="223" y="25"/>
                    </a:lnTo>
                    <a:lnTo>
                      <a:pt x="209" y="25"/>
                    </a:lnTo>
                    <a:lnTo>
                      <a:pt x="196" y="27"/>
                    </a:lnTo>
                    <a:lnTo>
                      <a:pt x="181" y="31"/>
                    </a:lnTo>
                    <a:lnTo>
                      <a:pt x="167" y="33"/>
                    </a:lnTo>
                    <a:lnTo>
                      <a:pt x="156" y="38"/>
                    </a:lnTo>
                    <a:lnTo>
                      <a:pt x="143" y="44"/>
                    </a:lnTo>
                    <a:lnTo>
                      <a:pt x="131" y="52"/>
                    </a:lnTo>
                    <a:lnTo>
                      <a:pt x="116" y="78"/>
                    </a:lnTo>
                    <a:lnTo>
                      <a:pt x="99" y="76"/>
                    </a:lnTo>
                    <a:lnTo>
                      <a:pt x="103" y="67"/>
                    </a:lnTo>
                    <a:lnTo>
                      <a:pt x="108" y="56"/>
                    </a:lnTo>
                    <a:lnTo>
                      <a:pt x="107" y="46"/>
                    </a:lnTo>
                    <a:lnTo>
                      <a:pt x="101" y="37"/>
                    </a:lnTo>
                    <a:lnTo>
                      <a:pt x="86" y="27"/>
                    </a:lnTo>
                    <a:lnTo>
                      <a:pt x="72" y="23"/>
                    </a:lnTo>
                    <a:lnTo>
                      <a:pt x="57" y="18"/>
                    </a:lnTo>
                    <a:lnTo>
                      <a:pt x="44" y="18"/>
                    </a:lnTo>
                    <a:lnTo>
                      <a:pt x="13" y="59"/>
                    </a:lnTo>
                    <a:lnTo>
                      <a:pt x="6" y="56"/>
                    </a:lnTo>
                    <a:lnTo>
                      <a:pt x="0" y="54"/>
                    </a:lnTo>
                    <a:lnTo>
                      <a:pt x="40" y="0"/>
                    </a:lnTo>
                    <a:lnTo>
                      <a:pt x="49" y="0"/>
                    </a:lnTo>
                    <a:lnTo>
                      <a:pt x="59" y="2"/>
                    </a:lnTo>
                    <a:lnTo>
                      <a:pt x="70" y="6"/>
                    </a:lnTo>
                    <a:lnTo>
                      <a:pt x="82" y="10"/>
                    </a:lnTo>
                    <a:lnTo>
                      <a:pt x="93" y="16"/>
                    </a:lnTo>
                    <a:lnTo>
                      <a:pt x="103" y="21"/>
                    </a:lnTo>
                    <a:lnTo>
                      <a:pt x="114" y="25"/>
                    </a:lnTo>
                    <a:lnTo>
                      <a:pt x="124" y="31"/>
                    </a:lnTo>
                    <a:lnTo>
                      <a:pt x="139" y="23"/>
                    </a:lnTo>
                    <a:lnTo>
                      <a:pt x="156" y="18"/>
                    </a:lnTo>
                    <a:lnTo>
                      <a:pt x="164" y="16"/>
                    </a:lnTo>
                    <a:lnTo>
                      <a:pt x="171" y="14"/>
                    </a:lnTo>
                    <a:lnTo>
                      <a:pt x="181" y="10"/>
                    </a:lnTo>
                    <a:lnTo>
                      <a:pt x="188" y="10"/>
                    </a:lnTo>
                    <a:lnTo>
                      <a:pt x="204" y="8"/>
                    </a:lnTo>
                    <a:lnTo>
                      <a:pt x="221" y="8"/>
                    </a:lnTo>
                    <a:lnTo>
                      <a:pt x="228" y="8"/>
                    </a:lnTo>
                    <a:lnTo>
                      <a:pt x="238" y="8"/>
                    </a:lnTo>
                    <a:lnTo>
                      <a:pt x="245" y="10"/>
                    </a:lnTo>
                    <a:lnTo>
                      <a:pt x="253" y="14"/>
                    </a:lnTo>
                    <a:lnTo>
                      <a:pt x="255" y="19"/>
                    </a:lnTo>
                    <a:lnTo>
                      <a:pt x="257" y="29"/>
                    </a:lnTo>
                    <a:lnTo>
                      <a:pt x="297" y="46"/>
                    </a:lnTo>
                    <a:lnTo>
                      <a:pt x="281" y="67"/>
                    </a:lnTo>
                    <a:lnTo>
                      <a:pt x="287" y="69"/>
                    </a:lnTo>
                    <a:lnTo>
                      <a:pt x="293" y="75"/>
                    </a:lnTo>
                    <a:lnTo>
                      <a:pt x="297" y="78"/>
                    </a:lnTo>
                    <a:lnTo>
                      <a:pt x="299" y="86"/>
                    </a:lnTo>
                    <a:lnTo>
                      <a:pt x="291" y="95"/>
                    </a:lnTo>
                    <a:lnTo>
                      <a:pt x="283" y="109"/>
                    </a:lnTo>
                    <a:lnTo>
                      <a:pt x="27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5" name="Freeform 244"/>
              <p:cNvSpPr>
                <a:spLocks/>
              </p:cNvSpPr>
              <p:nvPr/>
            </p:nvSpPr>
            <p:spPr bwMode="auto">
              <a:xfrm>
                <a:off x="3474" y="2575"/>
                <a:ext cx="478" cy="93"/>
              </a:xfrm>
              <a:custGeom>
                <a:avLst/>
                <a:gdLst>
                  <a:gd name="T0" fmla="*/ 1 w 954"/>
                  <a:gd name="T1" fmla="*/ 1 h 186"/>
                  <a:gd name="T2" fmla="*/ 1 w 954"/>
                  <a:gd name="T3" fmla="*/ 1 h 186"/>
                  <a:gd name="T4" fmla="*/ 1 w 954"/>
                  <a:gd name="T5" fmla="*/ 1 h 186"/>
                  <a:gd name="T6" fmla="*/ 1 w 954"/>
                  <a:gd name="T7" fmla="*/ 1 h 186"/>
                  <a:gd name="T8" fmla="*/ 1 w 954"/>
                  <a:gd name="T9" fmla="*/ 1 h 186"/>
                  <a:gd name="T10" fmla="*/ 1 w 954"/>
                  <a:gd name="T11" fmla="*/ 1 h 186"/>
                  <a:gd name="T12" fmla="*/ 1 w 954"/>
                  <a:gd name="T13" fmla="*/ 1 h 186"/>
                  <a:gd name="T14" fmla="*/ 1 w 954"/>
                  <a:gd name="T15" fmla="*/ 1 h 186"/>
                  <a:gd name="T16" fmla="*/ 1 w 954"/>
                  <a:gd name="T17" fmla="*/ 1 h 186"/>
                  <a:gd name="T18" fmla="*/ 1 w 954"/>
                  <a:gd name="T19" fmla="*/ 1 h 186"/>
                  <a:gd name="T20" fmla="*/ 1 w 954"/>
                  <a:gd name="T21" fmla="*/ 1 h 186"/>
                  <a:gd name="T22" fmla="*/ 1 w 954"/>
                  <a:gd name="T23" fmla="*/ 1 h 186"/>
                  <a:gd name="T24" fmla="*/ 1 w 954"/>
                  <a:gd name="T25" fmla="*/ 1 h 186"/>
                  <a:gd name="T26" fmla="*/ 1 w 954"/>
                  <a:gd name="T27" fmla="*/ 1 h 186"/>
                  <a:gd name="T28" fmla="*/ 1 w 954"/>
                  <a:gd name="T29" fmla="*/ 1 h 186"/>
                  <a:gd name="T30" fmla="*/ 1 w 954"/>
                  <a:gd name="T31" fmla="*/ 1 h 186"/>
                  <a:gd name="T32" fmla="*/ 1 w 954"/>
                  <a:gd name="T33" fmla="*/ 1 h 186"/>
                  <a:gd name="T34" fmla="*/ 1 w 954"/>
                  <a:gd name="T35" fmla="*/ 1 h 186"/>
                  <a:gd name="T36" fmla="*/ 1 w 954"/>
                  <a:gd name="T37" fmla="*/ 1 h 186"/>
                  <a:gd name="T38" fmla="*/ 1 w 954"/>
                  <a:gd name="T39" fmla="*/ 1 h 186"/>
                  <a:gd name="T40" fmla="*/ 1 w 954"/>
                  <a:gd name="T41" fmla="*/ 1 h 186"/>
                  <a:gd name="T42" fmla="*/ 1 w 954"/>
                  <a:gd name="T43" fmla="*/ 1 h 186"/>
                  <a:gd name="T44" fmla="*/ 1 w 954"/>
                  <a:gd name="T45" fmla="*/ 1 h 186"/>
                  <a:gd name="T46" fmla="*/ 1 w 954"/>
                  <a:gd name="T47" fmla="*/ 1 h 186"/>
                  <a:gd name="T48" fmla="*/ 1 w 954"/>
                  <a:gd name="T49" fmla="*/ 1 h 186"/>
                  <a:gd name="T50" fmla="*/ 1 w 954"/>
                  <a:gd name="T51" fmla="*/ 1 h 186"/>
                  <a:gd name="T52" fmla="*/ 1 w 954"/>
                  <a:gd name="T53" fmla="*/ 1 h 186"/>
                  <a:gd name="T54" fmla="*/ 1 w 954"/>
                  <a:gd name="T55" fmla="*/ 1 h 186"/>
                  <a:gd name="T56" fmla="*/ 1 w 954"/>
                  <a:gd name="T57" fmla="*/ 1 h 186"/>
                  <a:gd name="T58" fmla="*/ 1 w 954"/>
                  <a:gd name="T59" fmla="*/ 1 h 186"/>
                  <a:gd name="T60" fmla="*/ 1 w 954"/>
                  <a:gd name="T61" fmla="*/ 1 h 186"/>
                  <a:gd name="T62" fmla="*/ 1 w 954"/>
                  <a:gd name="T63" fmla="*/ 1 h 186"/>
                  <a:gd name="T64" fmla="*/ 1 w 954"/>
                  <a:gd name="T65" fmla="*/ 1 h 186"/>
                  <a:gd name="T66" fmla="*/ 1 w 954"/>
                  <a:gd name="T67" fmla="*/ 1 h 186"/>
                  <a:gd name="T68" fmla="*/ 1 w 954"/>
                  <a:gd name="T69" fmla="*/ 1 h 186"/>
                  <a:gd name="T70" fmla="*/ 1 w 954"/>
                  <a:gd name="T71" fmla="*/ 1 h 186"/>
                  <a:gd name="T72" fmla="*/ 1 w 954"/>
                  <a:gd name="T73" fmla="*/ 1 h 186"/>
                  <a:gd name="T74" fmla="*/ 1 w 954"/>
                  <a:gd name="T75" fmla="*/ 1 h 186"/>
                  <a:gd name="T76" fmla="*/ 1 w 954"/>
                  <a:gd name="T77" fmla="*/ 1 h 186"/>
                  <a:gd name="T78" fmla="*/ 1 w 954"/>
                  <a:gd name="T79" fmla="*/ 1 h 186"/>
                  <a:gd name="T80" fmla="*/ 1 w 954"/>
                  <a:gd name="T81" fmla="*/ 1 h 186"/>
                  <a:gd name="T82" fmla="*/ 1 w 954"/>
                  <a:gd name="T83" fmla="*/ 1 h 186"/>
                  <a:gd name="T84" fmla="*/ 1 w 954"/>
                  <a:gd name="T85" fmla="*/ 1 h 186"/>
                  <a:gd name="T86" fmla="*/ 0 w 954"/>
                  <a:gd name="T87" fmla="*/ 1 h 186"/>
                  <a:gd name="T88" fmla="*/ 1 w 954"/>
                  <a:gd name="T89" fmla="*/ 0 h 186"/>
                  <a:gd name="T90" fmla="*/ 1 w 954"/>
                  <a:gd name="T91" fmla="*/ 0 h 186"/>
                  <a:gd name="T92" fmla="*/ 1 w 954"/>
                  <a:gd name="T93" fmla="*/ 0 h 186"/>
                  <a:gd name="T94" fmla="*/ 1 w 954"/>
                  <a:gd name="T95" fmla="*/ 0 h 186"/>
                  <a:gd name="T96" fmla="*/ 1 w 954"/>
                  <a:gd name="T97" fmla="*/ 0 h 186"/>
                  <a:gd name="T98" fmla="*/ 1 w 954"/>
                  <a:gd name="T99" fmla="*/ 0 h 186"/>
                  <a:gd name="T100" fmla="*/ 1 w 954"/>
                  <a:gd name="T101" fmla="*/ 1 h 186"/>
                  <a:gd name="T102" fmla="*/ 1 w 954"/>
                  <a:gd name="T103" fmla="*/ 1 h 186"/>
                  <a:gd name="T104" fmla="*/ 1 w 954"/>
                  <a:gd name="T105" fmla="*/ 1 h 186"/>
                  <a:gd name="T106" fmla="*/ 1 w 954"/>
                  <a:gd name="T107" fmla="*/ 1 h 186"/>
                  <a:gd name="T108" fmla="*/ 1 w 954"/>
                  <a:gd name="T109" fmla="*/ 1 h 186"/>
                  <a:gd name="T110" fmla="*/ 1 w 954"/>
                  <a:gd name="T111" fmla="*/ 1 h 186"/>
                  <a:gd name="T112" fmla="*/ 1 w 954"/>
                  <a:gd name="T113" fmla="*/ 1 h 186"/>
                  <a:gd name="T114" fmla="*/ 1 w 954"/>
                  <a:gd name="T115" fmla="*/ 1 h 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4"/>
                  <a:gd name="T175" fmla="*/ 0 h 186"/>
                  <a:gd name="T176" fmla="*/ 954 w 954"/>
                  <a:gd name="T177" fmla="*/ 186 h 1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4" h="186">
                    <a:moveTo>
                      <a:pt x="931" y="186"/>
                    </a:moveTo>
                    <a:lnTo>
                      <a:pt x="928" y="53"/>
                    </a:lnTo>
                    <a:lnTo>
                      <a:pt x="903" y="80"/>
                    </a:lnTo>
                    <a:lnTo>
                      <a:pt x="903" y="184"/>
                    </a:lnTo>
                    <a:lnTo>
                      <a:pt x="880" y="184"/>
                    </a:lnTo>
                    <a:lnTo>
                      <a:pt x="880" y="80"/>
                    </a:lnTo>
                    <a:lnTo>
                      <a:pt x="871" y="78"/>
                    </a:lnTo>
                    <a:lnTo>
                      <a:pt x="863" y="78"/>
                    </a:lnTo>
                    <a:lnTo>
                      <a:pt x="853" y="76"/>
                    </a:lnTo>
                    <a:lnTo>
                      <a:pt x="846" y="76"/>
                    </a:lnTo>
                    <a:lnTo>
                      <a:pt x="836" y="76"/>
                    </a:lnTo>
                    <a:lnTo>
                      <a:pt x="829" y="76"/>
                    </a:lnTo>
                    <a:lnTo>
                      <a:pt x="819" y="76"/>
                    </a:lnTo>
                    <a:lnTo>
                      <a:pt x="812" y="76"/>
                    </a:lnTo>
                    <a:lnTo>
                      <a:pt x="804" y="74"/>
                    </a:lnTo>
                    <a:lnTo>
                      <a:pt x="795" y="74"/>
                    </a:lnTo>
                    <a:lnTo>
                      <a:pt x="787" y="72"/>
                    </a:lnTo>
                    <a:lnTo>
                      <a:pt x="779" y="72"/>
                    </a:lnTo>
                    <a:lnTo>
                      <a:pt x="770" y="72"/>
                    </a:lnTo>
                    <a:lnTo>
                      <a:pt x="760" y="72"/>
                    </a:lnTo>
                    <a:lnTo>
                      <a:pt x="755" y="72"/>
                    </a:lnTo>
                    <a:lnTo>
                      <a:pt x="747" y="72"/>
                    </a:lnTo>
                    <a:lnTo>
                      <a:pt x="737" y="70"/>
                    </a:lnTo>
                    <a:lnTo>
                      <a:pt x="728" y="70"/>
                    </a:lnTo>
                    <a:lnTo>
                      <a:pt x="718" y="70"/>
                    </a:lnTo>
                    <a:lnTo>
                      <a:pt x="711" y="70"/>
                    </a:lnTo>
                    <a:lnTo>
                      <a:pt x="703" y="68"/>
                    </a:lnTo>
                    <a:lnTo>
                      <a:pt x="696" y="68"/>
                    </a:lnTo>
                    <a:lnTo>
                      <a:pt x="686" y="68"/>
                    </a:lnTo>
                    <a:lnTo>
                      <a:pt x="679" y="68"/>
                    </a:lnTo>
                    <a:lnTo>
                      <a:pt x="669" y="68"/>
                    </a:lnTo>
                    <a:lnTo>
                      <a:pt x="659" y="68"/>
                    </a:lnTo>
                    <a:lnTo>
                      <a:pt x="652" y="68"/>
                    </a:lnTo>
                    <a:lnTo>
                      <a:pt x="644" y="68"/>
                    </a:lnTo>
                    <a:lnTo>
                      <a:pt x="637" y="66"/>
                    </a:lnTo>
                    <a:lnTo>
                      <a:pt x="627" y="66"/>
                    </a:lnTo>
                    <a:lnTo>
                      <a:pt x="620" y="66"/>
                    </a:lnTo>
                    <a:lnTo>
                      <a:pt x="612" y="66"/>
                    </a:lnTo>
                    <a:lnTo>
                      <a:pt x="599" y="64"/>
                    </a:lnTo>
                    <a:lnTo>
                      <a:pt x="585" y="64"/>
                    </a:lnTo>
                    <a:lnTo>
                      <a:pt x="572" y="62"/>
                    </a:lnTo>
                    <a:lnTo>
                      <a:pt x="559" y="62"/>
                    </a:lnTo>
                    <a:lnTo>
                      <a:pt x="545" y="61"/>
                    </a:lnTo>
                    <a:lnTo>
                      <a:pt x="532" y="61"/>
                    </a:lnTo>
                    <a:lnTo>
                      <a:pt x="519" y="61"/>
                    </a:lnTo>
                    <a:lnTo>
                      <a:pt x="505" y="61"/>
                    </a:lnTo>
                    <a:lnTo>
                      <a:pt x="492" y="61"/>
                    </a:lnTo>
                    <a:lnTo>
                      <a:pt x="479" y="61"/>
                    </a:lnTo>
                    <a:lnTo>
                      <a:pt x="466" y="61"/>
                    </a:lnTo>
                    <a:lnTo>
                      <a:pt x="454" y="61"/>
                    </a:lnTo>
                    <a:lnTo>
                      <a:pt x="441" y="61"/>
                    </a:lnTo>
                    <a:lnTo>
                      <a:pt x="427" y="61"/>
                    </a:lnTo>
                    <a:lnTo>
                      <a:pt x="412" y="61"/>
                    </a:lnTo>
                    <a:lnTo>
                      <a:pt x="401" y="61"/>
                    </a:lnTo>
                    <a:lnTo>
                      <a:pt x="388" y="61"/>
                    </a:lnTo>
                    <a:lnTo>
                      <a:pt x="374" y="61"/>
                    </a:lnTo>
                    <a:lnTo>
                      <a:pt x="361" y="61"/>
                    </a:lnTo>
                    <a:lnTo>
                      <a:pt x="346" y="61"/>
                    </a:lnTo>
                    <a:lnTo>
                      <a:pt x="332" y="61"/>
                    </a:lnTo>
                    <a:lnTo>
                      <a:pt x="319" y="61"/>
                    </a:lnTo>
                    <a:lnTo>
                      <a:pt x="306" y="61"/>
                    </a:lnTo>
                    <a:lnTo>
                      <a:pt x="292" y="61"/>
                    </a:lnTo>
                    <a:lnTo>
                      <a:pt x="279" y="61"/>
                    </a:lnTo>
                    <a:lnTo>
                      <a:pt x="266" y="61"/>
                    </a:lnTo>
                    <a:lnTo>
                      <a:pt x="253" y="61"/>
                    </a:lnTo>
                    <a:lnTo>
                      <a:pt x="239" y="61"/>
                    </a:lnTo>
                    <a:lnTo>
                      <a:pt x="226" y="61"/>
                    </a:lnTo>
                    <a:lnTo>
                      <a:pt x="213" y="61"/>
                    </a:lnTo>
                    <a:lnTo>
                      <a:pt x="199" y="61"/>
                    </a:lnTo>
                    <a:lnTo>
                      <a:pt x="186" y="61"/>
                    </a:lnTo>
                    <a:lnTo>
                      <a:pt x="175" y="61"/>
                    </a:lnTo>
                    <a:lnTo>
                      <a:pt x="165" y="61"/>
                    </a:lnTo>
                    <a:lnTo>
                      <a:pt x="152" y="59"/>
                    </a:lnTo>
                    <a:lnTo>
                      <a:pt x="142" y="59"/>
                    </a:lnTo>
                    <a:lnTo>
                      <a:pt x="129" y="59"/>
                    </a:lnTo>
                    <a:lnTo>
                      <a:pt x="119" y="59"/>
                    </a:lnTo>
                    <a:lnTo>
                      <a:pt x="106" y="59"/>
                    </a:lnTo>
                    <a:lnTo>
                      <a:pt x="97" y="59"/>
                    </a:lnTo>
                    <a:lnTo>
                      <a:pt x="85" y="59"/>
                    </a:lnTo>
                    <a:lnTo>
                      <a:pt x="72" y="59"/>
                    </a:lnTo>
                    <a:lnTo>
                      <a:pt x="60" y="59"/>
                    </a:lnTo>
                    <a:lnTo>
                      <a:pt x="49" y="61"/>
                    </a:lnTo>
                    <a:lnTo>
                      <a:pt x="38" y="61"/>
                    </a:lnTo>
                    <a:lnTo>
                      <a:pt x="26" y="61"/>
                    </a:lnTo>
                    <a:lnTo>
                      <a:pt x="15" y="61"/>
                    </a:lnTo>
                    <a:lnTo>
                      <a:pt x="5" y="61"/>
                    </a:lnTo>
                    <a:lnTo>
                      <a:pt x="5" y="53"/>
                    </a:lnTo>
                    <a:lnTo>
                      <a:pt x="5" y="45"/>
                    </a:lnTo>
                    <a:lnTo>
                      <a:pt x="81" y="43"/>
                    </a:lnTo>
                    <a:lnTo>
                      <a:pt x="91" y="43"/>
                    </a:lnTo>
                    <a:lnTo>
                      <a:pt x="102" y="43"/>
                    </a:lnTo>
                    <a:lnTo>
                      <a:pt x="112" y="43"/>
                    </a:lnTo>
                    <a:lnTo>
                      <a:pt x="123" y="43"/>
                    </a:lnTo>
                    <a:lnTo>
                      <a:pt x="133" y="43"/>
                    </a:lnTo>
                    <a:lnTo>
                      <a:pt x="144" y="43"/>
                    </a:lnTo>
                    <a:lnTo>
                      <a:pt x="154" y="43"/>
                    </a:lnTo>
                    <a:lnTo>
                      <a:pt x="165" y="43"/>
                    </a:lnTo>
                    <a:lnTo>
                      <a:pt x="175" y="43"/>
                    </a:lnTo>
                    <a:lnTo>
                      <a:pt x="186" y="43"/>
                    </a:lnTo>
                    <a:lnTo>
                      <a:pt x="195" y="43"/>
                    </a:lnTo>
                    <a:lnTo>
                      <a:pt x="209" y="43"/>
                    </a:lnTo>
                    <a:lnTo>
                      <a:pt x="218" y="43"/>
                    </a:lnTo>
                    <a:lnTo>
                      <a:pt x="230" y="43"/>
                    </a:lnTo>
                    <a:lnTo>
                      <a:pt x="239" y="43"/>
                    </a:lnTo>
                    <a:lnTo>
                      <a:pt x="253" y="43"/>
                    </a:lnTo>
                    <a:lnTo>
                      <a:pt x="260" y="43"/>
                    </a:lnTo>
                    <a:lnTo>
                      <a:pt x="273" y="43"/>
                    </a:lnTo>
                    <a:lnTo>
                      <a:pt x="281" y="43"/>
                    </a:lnTo>
                    <a:lnTo>
                      <a:pt x="294" y="43"/>
                    </a:lnTo>
                    <a:lnTo>
                      <a:pt x="304" y="43"/>
                    </a:lnTo>
                    <a:lnTo>
                      <a:pt x="315" y="43"/>
                    </a:lnTo>
                    <a:lnTo>
                      <a:pt x="325" y="43"/>
                    </a:lnTo>
                    <a:lnTo>
                      <a:pt x="338" y="43"/>
                    </a:lnTo>
                    <a:lnTo>
                      <a:pt x="346" y="43"/>
                    </a:lnTo>
                    <a:lnTo>
                      <a:pt x="359" y="43"/>
                    </a:lnTo>
                    <a:lnTo>
                      <a:pt x="369" y="43"/>
                    </a:lnTo>
                    <a:lnTo>
                      <a:pt x="380" y="43"/>
                    </a:lnTo>
                    <a:lnTo>
                      <a:pt x="389" y="43"/>
                    </a:lnTo>
                    <a:lnTo>
                      <a:pt x="401" y="43"/>
                    </a:lnTo>
                    <a:lnTo>
                      <a:pt x="412" y="43"/>
                    </a:lnTo>
                    <a:lnTo>
                      <a:pt x="424" y="43"/>
                    </a:lnTo>
                    <a:lnTo>
                      <a:pt x="433" y="43"/>
                    </a:lnTo>
                    <a:lnTo>
                      <a:pt x="445" y="43"/>
                    </a:lnTo>
                    <a:lnTo>
                      <a:pt x="454" y="43"/>
                    </a:lnTo>
                    <a:lnTo>
                      <a:pt x="466" y="43"/>
                    </a:lnTo>
                    <a:lnTo>
                      <a:pt x="477" y="43"/>
                    </a:lnTo>
                    <a:lnTo>
                      <a:pt x="486" y="43"/>
                    </a:lnTo>
                    <a:lnTo>
                      <a:pt x="498" y="43"/>
                    </a:lnTo>
                    <a:lnTo>
                      <a:pt x="509" y="43"/>
                    </a:lnTo>
                    <a:lnTo>
                      <a:pt x="519" y="43"/>
                    </a:lnTo>
                    <a:lnTo>
                      <a:pt x="530" y="43"/>
                    </a:lnTo>
                    <a:lnTo>
                      <a:pt x="540" y="43"/>
                    </a:lnTo>
                    <a:lnTo>
                      <a:pt x="551" y="43"/>
                    </a:lnTo>
                    <a:lnTo>
                      <a:pt x="563" y="43"/>
                    </a:lnTo>
                    <a:lnTo>
                      <a:pt x="572" y="43"/>
                    </a:lnTo>
                    <a:lnTo>
                      <a:pt x="583" y="43"/>
                    </a:lnTo>
                    <a:lnTo>
                      <a:pt x="595" y="45"/>
                    </a:lnTo>
                    <a:lnTo>
                      <a:pt x="604" y="45"/>
                    </a:lnTo>
                    <a:lnTo>
                      <a:pt x="616" y="45"/>
                    </a:lnTo>
                    <a:lnTo>
                      <a:pt x="625" y="45"/>
                    </a:lnTo>
                    <a:lnTo>
                      <a:pt x="637" y="45"/>
                    </a:lnTo>
                    <a:lnTo>
                      <a:pt x="648" y="45"/>
                    </a:lnTo>
                    <a:lnTo>
                      <a:pt x="659" y="45"/>
                    </a:lnTo>
                    <a:lnTo>
                      <a:pt x="669" y="45"/>
                    </a:lnTo>
                    <a:lnTo>
                      <a:pt x="680" y="45"/>
                    </a:lnTo>
                    <a:lnTo>
                      <a:pt x="690" y="45"/>
                    </a:lnTo>
                    <a:lnTo>
                      <a:pt x="703" y="45"/>
                    </a:lnTo>
                    <a:lnTo>
                      <a:pt x="711" y="45"/>
                    </a:lnTo>
                    <a:lnTo>
                      <a:pt x="724" y="45"/>
                    </a:lnTo>
                    <a:lnTo>
                      <a:pt x="734" y="45"/>
                    </a:lnTo>
                    <a:lnTo>
                      <a:pt x="745" y="47"/>
                    </a:lnTo>
                    <a:lnTo>
                      <a:pt x="755" y="47"/>
                    </a:lnTo>
                    <a:lnTo>
                      <a:pt x="768" y="49"/>
                    </a:lnTo>
                    <a:lnTo>
                      <a:pt x="893" y="45"/>
                    </a:lnTo>
                    <a:lnTo>
                      <a:pt x="903" y="32"/>
                    </a:lnTo>
                    <a:lnTo>
                      <a:pt x="888" y="30"/>
                    </a:lnTo>
                    <a:lnTo>
                      <a:pt x="874" y="28"/>
                    </a:lnTo>
                    <a:lnTo>
                      <a:pt x="861" y="26"/>
                    </a:lnTo>
                    <a:lnTo>
                      <a:pt x="848" y="26"/>
                    </a:lnTo>
                    <a:lnTo>
                      <a:pt x="833" y="24"/>
                    </a:lnTo>
                    <a:lnTo>
                      <a:pt x="819" y="24"/>
                    </a:lnTo>
                    <a:lnTo>
                      <a:pt x="804" y="24"/>
                    </a:lnTo>
                    <a:lnTo>
                      <a:pt x="791" y="24"/>
                    </a:lnTo>
                    <a:lnTo>
                      <a:pt x="776" y="24"/>
                    </a:lnTo>
                    <a:lnTo>
                      <a:pt x="762" y="24"/>
                    </a:lnTo>
                    <a:lnTo>
                      <a:pt x="749" y="22"/>
                    </a:lnTo>
                    <a:lnTo>
                      <a:pt x="736" y="22"/>
                    </a:lnTo>
                    <a:lnTo>
                      <a:pt x="720" y="22"/>
                    </a:lnTo>
                    <a:lnTo>
                      <a:pt x="707" y="22"/>
                    </a:lnTo>
                    <a:lnTo>
                      <a:pt x="694" y="22"/>
                    </a:lnTo>
                    <a:lnTo>
                      <a:pt x="680" y="22"/>
                    </a:lnTo>
                    <a:lnTo>
                      <a:pt x="665" y="21"/>
                    </a:lnTo>
                    <a:lnTo>
                      <a:pt x="652" y="21"/>
                    </a:lnTo>
                    <a:lnTo>
                      <a:pt x="637" y="21"/>
                    </a:lnTo>
                    <a:lnTo>
                      <a:pt x="623" y="21"/>
                    </a:lnTo>
                    <a:lnTo>
                      <a:pt x="608" y="21"/>
                    </a:lnTo>
                    <a:lnTo>
                      <a:pt x="595" y="21"/>
                    </a:lnTo>
                    <a:lnTo>
                      <a:pt x="580" y="21"/>
                    </a:lnTo>
                    <a:lnTo>
                      <a:pt x="564" y="21"/>
                    </a:lnTo>
                    <a:lnTo>
                      <a:pt x="549" y="21"/>
                    </a:lnTo>
                    <a:lnTo>
                      <a:pt x="536" y="21"/>
                    </a:lnTo>
                    <a:lnTo>
                      <a:pt x="521" y="21"/>
                    </a:lnTo>
                    <a:lnTo>
                      <a:pt x="507" y="21"/>
                    </a:lnTo>
                    <a:lnTo>
                      <a:pt x="492" y="21"/>
                    </a:lnTo>
                    <a:lnTo>
                      <a:pt x="479" y="21"/>
                    </a:lnTo>
                    <a:lnTo>
                      <a:pt x="466" y="21"/>
                    </a:lnTo>
                    <a:lnTo>
                      <a:pt x="452" y="21"/>
                    </a:lnTo>
                    <a:lnTo>
                      <a:pt x="437" y="19"/>
                    </a:lnTo>
                    <a:lnTo>
                      <a:pt x="422" y="19"/>
                    </a:lnTo>
                    <a:lnTo>
                      <a:pt x="407" y="19"/>
                    </a:lnTo>
                    <a:lnTo>
                      <a:pt x="393" y="19"/>
                    </a:lnTo>
                    <a:lnTo>
                      <a:pt x="378" y="19"/>
                    </a:lnTo>
                    <a:lnTo>
                      <a:pt x="365" y="19"/>
                    </a:lnTo>
                    <a:lnTo>
                      <a:pt x="351" y="19"/>
                    </a:lnTo>
                    <a:lnTo>
                      <a:pt x="338" y="19"/>
                    </a:lnTo>
                    <a:lnTo>
                      <a:pt x="323" y="19"/>
                    </a:lnTo>
                    <a:lnTo>
                      <a:pt x="310" y="19"/>
                    </a:lnTo>
                    <a:lnTo>
                      <a:pt x="294" y="19"/>
                    </a:lnTo>
                    <a:lnTo>
                      <a:pt x="281" y="19"/>
                    </a:lnTo>
                    <a:lnTo>
                      <a:pt x="266" y="19"/>
                    </a:lnTo>
                    <a:lnTo>
                      <a:pt x="253" y="19"/>
                    </a:lnTo>
                    <a:lnTo>
                      <a:pt x="237" y="19"/>
                    </a:lnTo>
                    <a:lnTo>
                      <a:pt x="224" y="19"/>
                    </a:lnTo>
                    <a:lnTo>
                      <a:pt x="209" y="17"/>
                    </a:lnTo>
                    <a:lnTo>
                      <a:pt x="195" y="17"/>
                    </a:lnTo>
                    <a:lnTo>
                      <a:pt x="180" y="17"/>
                    </a:lnTo>
                    <a:lnTo>
                      <a:pt x="167" y="17"/>
                    </a:lnTo>
                    <a:lnTo>
                      <a:pt x="152" y="17"/>
                    </a:lnTo>
                    <a:lnTo>
                      <a:pt x="138" y="17"/>
                    </a:lnTo>
                    <a:lnTo>
                      <a:pt x="125" y="17"/>
                    </a:lnTo>
                    <a:lnTo>
                      <a:pt x="112" y="17"/>
                    </a:lnTo>
                    <a:lnTo>
                      <a:pt x="98" y="17"/>
                    </a:lnTo>
                    <a:lnTo>
                      <a:pt x="85" y="17"/>
                    </a:lnTo>
                    <a:lnTo>
                      <a:pt x="70" y="17"/>
                    </a:lnTo>
                    <a:lnTo>
                      <a:pt x="57" y="17"/>
                    </a:lnTo>
                    <a:lnTo>
                      <a:pt x="43" y="17"/>
                    </a:lnTo>
                    <a:lnTo>
                      <a:pt x="30" y="17"/>
                    </a:lnTo>
                    <a:lnTo>
                      <a:pt x="17" y="17"/>
                    </a:lnTo>
                    <a:lnTo>
                      <a:pt x="3" y="17"/>
                    </a:lnTo>
                    <a:lnTo>
                      <a:pt x="0" y="9"/>
                    </a:lnTo>
                    <a:lnTo>
                      <a:pt x="0" y="2"/>
                    </a:lnTo>
                    <a:lnTo>
                      <a:pt x="329" y="0"/>
                    </a:lnTo>
                    <a:lnTo>
                      <a:pt x="338" y="0"/>
                    </a:lnTo>
                    <a:lnTo>
                      <a:pt x="346" y="0"/>
                    </a:lnTo>
                    <a:lnTo>
                      <a:pt x="355" y="0"/>
                    </a:lnTo>
                    <a:lnTo>
                      <a:pt x="367" y="0"/>
                    </a:lnTo>
                    <a:lnTo>
                      <a:pt x="376" y="0"/>
                    </a:lnTo>
                    <a:lnTo>
                      <a:pt x="386" y="0"/>
                    </a:lnTo>
                    <a:lnTo>
                      <a:pt x="395" y="0"/>
                    </a:lnTo>
                    <a:lnTo>
                      <a:pt x="405" y="0"/>
                    </a:lnTo>
                    <a:lnTo>
                      <a:pt x="414" y="0"/>
                    </a:lnTo>
                    <a:lnTo>
                      <a:pt x="424" y="0"/>
                    </a:lnTo>
                    <a:lnTo>
                      <a:pt x="433" y="0"/>
                    </a:lnTo>
                    <a:lnTo>
                      <a:pt x="443" y="0"/>
                    </a:lnTo>
                    <a:lnTo>
                      <a:pt x="452" y="0"/>
                    </a:lnTo>
                    <a:lnTo>
                      <a:pt x="464" y="0"/>
                    </a:lnTo>
                    <a:lnTo>
                      <a:pt x="471" y="0"/>
                    </a:lnTo>
                    <a:lnTo>
                      <a:pt x="483" y="0"/>
                    </a:lnTo>
                    <a:lnTo>
                      <a:pt x="492" y="0"/>
                    </a:lnTo>
                    <a:lnTo>
                      <a:pt x="500" y="0"/>
                    </a:lnTo>
                    <a:lnTo>
                      <a:pt x="509" y="0"/>
                    </a:lnTo>
                    <a:lnTo>
                      <a:pt x="521" y="0"/>
                    </a:lnTo>
                    <a:lnTo>
                      <a:pt x="528" y="0"/>
                    </a:lnTo>
                    <a:lnTo>
                      <a:pt x="540" y="0"/>
                    </a:lnTo>
                    <a:lnTo>
                      <a:pt x="549" y="0"/>
                    </a:lnTo>
                    <a:lnTo>
                      <a:pt x="561" y="0"/>
                    </a:lnTo>
                    <a:lnTo>
                      <a:pt x="570" y="0"/>
                    </a:lnTo>
                    <a:lnTo>
                      <a:pt x="580" y="0"/>
                    </a:lnTo>
                    <a:lnTo>
                      <a:pt x="587" y="0"/>
                    </a:lnTo>
                    <a:lnTo>
                      <a:pt x="599" y="0"/>
                    </a:lnTo>
                    <a:lnTo>
                      <a:pt x="608" y="0"/>
                    </a:lnTo>
                    <a:lnTo>
                      <a:pt x="618" y="0"/>
                    </a:lnTo>
                    <a:lnTo>
                      <a:pt x="629" y="0"/>
                    </a:lnTo>
                    <a:lnTo>
                      <a:pt x="639" y="2"/>
                    </a:lnTo>
                    <a:lnTo>
                      <a:pt x="648" y="2"/>
                    </a:lnTo>
                    <a:lnTo>
                      <a:pt x="658" y="2"/>
                    </a:lnTo>
                    <a:lnTo>
                      <a:pt x="665" y="2"/>
                    </a:lnTo>
                    <a:lnTo>
                      <a:pt x="677" y="2"/>
                    </a:lnTo>
                    <a:lnTo>
                      <a:pt x="686" y="2"/>
                    </a:lnTo>
                    <a:lnTo>
                      <a:pt x="696" y="2"/>
                    </a:lnTo>
                    <a:lnTo>
                      <a:pt x="705" y="2"/>
                    </a:lnTo>
                    <a:lnTo>
                      <a:pt x="717" y="2"/>
                    </a:lnTo>
                    <a:lnTo>
                      <a:pt x="724" y="2"/>
                    </a:lnTo>
                    <a:lnTo>
                      <a:pt x="734" y="2"/>
                    </a:lnTo>
                    <a:lnTo>
                      <a:pt x="745" y="2"/>
                    </a:lnTo>
                    <a:lnTo>
                      <a:pt x="755" y="2"/>
                    </a:lnTo>
                    <a:lnTo>
                      <a:pt x="764" y="2"/>
                    </a:lnTo>
                    <a:lnTo>
                      <a:pt x="774" y="2"/>
                    </a:lnTo>
                    <a:lnTo>
                      <a:pt x="783" y="2"/>
                    </a:lnTo>
                    <a:lnTo>
                      <a:pt x="795" y="3"/>
                    </a:lnTo>
                    <a:lnTo>
                      <a:pt x="804" y="3"/>
                    </a:lnTo>
                    <a:lnTo>
                      <a:pt x="812" y="3"/>
                    </a:lnTo>
                    <a:lnTo>
                      <a:pt x="821" y="3"/>
                    </a:lnTo>
                    <a:lnTo>
                      <a:pt x="833" y="5"/>
                    </a:lnTo>
                    <a:lnTo>
                      <a:pt x="840" y="5"/>
                    </a:lnTo>
                    <a:lnTo>
                      <a:pt x="852" y="7"/>
                    </a:lnTo>
                    <a:lnTo>
                      <a:pt x="861" y="7"/>
                    </a:lnTo>
                    <a:lnTo>
                      <a:pt x="871" y="9"/>
                    </a:lnTo>
                    <a:lnTo>
                      <a:pt x="880" y="9"/>
                    </a:lnTo>
                    <a:lnTo>
                      <a:pt x="890" y="9"/>
                    </a:lnTo>
                    <a:lnTo>
                      <a:pt x="899" y="9"/>
                    </a:lnTo>
                    <a:lnTo>
                      <a:pt x="911" y="11"/>
                    </a:lnTo>
                    <a:lnTo>
                      <a:pt x="920" y="11"/>
                    </a:lnTo>
                    <a:lnTo>
                      <a:pt x="928" y="13"/>
                    </a:lnTo>
                    <a:lnTo>
                      <a:pt x="939" y="15"/>
                    </a:lnTo>
                    <a:lnTo>
                      <a:pt x="950" y="17"/>
                    </a:lnTo>
                    <a:lnTo>
                      <a:pt x="954" y="184"/>
                    </a:lnTo>
                    <a:lnTo>
                      <a:pt x="949" y="184"/>
                    </a:lnTo>
                    <a:lnTo>
                      <a:pt x="943" y="184"/>
                    </a:lnTo>
                    <a:lnTo>
                      <a:pt x="935" y="184"/>
                    </a:lnTo>
                    <a:lnTo>
                      <a:pt x="9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6" name="Freeform 245"/>
              <p:cNvSpPr>
                <a:spLocks/>
              </p:cNvSpPr>
              <p:nvPr/>
            </p:nvSpPr>
            <p:spPr bwMode="auto">
              <a:xfrm>
                <a:off x="3021" y="2660"/>
                <a:ext cx="75" cy="62"/>
              </a:xfrm>
              <a:custGeom>
                <a:avLst/>
                <a:gdLst>
                  <a:gd name="T0" fmla="*/ 0 w 151"/>
                  <a:gd name="T1" fmla="*/ 1 h 123"/>
                  <a:gd name="T2" fmla="*/ 0 w 151"/>
                  <a:gd name="T3" fmla="*/ 1 h 123"/>
                  <a:gd name="T4" fmla="*/ 0 w 151"/>
                  <a:gd name="T5" fmla="*/ 1 h 123"/>
                  <a:gd name="T6" fmla="*/ 0 w 151"/>
                  <a:gd name="T7" fmla="*/ 0 h 123"/>
                  <a:gd name="T8" fmla="*/ 0 w 151"/>
                  <a:gd name="T9" fmla="*/ 0 h 123"/>
                  <a:gd name="T10" fmla="*/ 0 w 151"/>
                  <a:gd name="T11" fmla="*/ 1 h 123"/>
                  <a:gd name="T12" fmla="*/ 0 w 151"/>
                  <a:gd name="T13" fmla="*/ 1 h 123"/>
                  <a:gd name="T14" fmla="*/ 0 w 151"/>
                  <a:gd name="T15" fmla="*/ 1 h 123"/>
                  <a:gd name="T16" fmla="*/ 0 w 151"/>
                  <a:gd name="T17" fmla="*/ 1 h 123"/>
                  <a:gd name="T18" fmla="*/ 0 w 151"/>
                  <a:gd name="T19" fmla="*/ 1 h 123"/>
                  <a:gd name="T20" fmla="*/ 0 w 151"/>
                  <a:gd name="T21" fmla="*/ 1 h 123"/>
                  <a:gd name="T22" fmla="*/ 0 w 151"/>
                  <a:gd name="T23" fmla="*/ 1 h 123"/>
                  <a:gd name="T24" fmla="*/ 0 w 151"/>
                  <a:gd name="T25" fmla="*/ 1 h 123"/>
                  <a:gd name="T26" fmla="*/ 0 w 151"/>
                  <a:gd name="T27" fmla="*/ 1 h 123"/>
                  <a:gd name="T28" fmla="*/ 0 w 151"/>
                  <a:gd name="T29" fmla="*/ 1 h 123"/>
                  <a:gd name="T30" fmla="*/ 0 w 151"/>
                  <a:gd name="T31" fmla="*/ 1 h 123"/>
                  <a:gd name="T32" fmla="*/ 0 w 151"/>
                  <a:gd name="T33" fmla="*/ 1 h 123"/>
                  <a:gd name="T34" fmla="*/ 0 w 151"/>
                  <a:gd name="T35" fmla="*/ 1 h 123"/>
                  <a:gd name="T36" fmla="*/ 0 w 151"/>
                  <a:gd name="T37" fmla="*/ 1 h 123"/>
                  <a:gd name="T38" fmla="*/ 0 w 151"/>
                  <a:gd name="T39" fmla="*/ 1 h 123"/>
                  <a:gd name="T40" fmla="*/ 0 w 151"/>
                  <a:gd name="T41" fmla="*/ 1 h 123"/>
                  <a:gd name="T42" fmla="*/ 0 w 151"/>
                  <a:gd name="T43" fmla="*/ 1 h 123"/>
                  <a:gd name="T44" fmla="*/ 0 w 151"/>
                  <a:gd name="T45" fmla="*/ 1 h 123"/>
                  <a:gd name="T46" fmla="*/ 0 w 151"/>
                  <a:gd name="T47" fmla="*/ 1 h 123"/>
                  <a:gd name="T48" fmla="*/ 0 w 151"/>
                  <a:gd name="T49" fmla="*/ 1 h 123"/>
                  <a:gd name="T50" fmla="*/ 0 w 151"/>
                  <a:gd name="T51" fmla="*/ 1 h 123"/>
                  <a:gd name="T52" fmla="*/ 0 w 151"/>
                  <a:gd name="T53" fmla="*/ 1 h 123"/>
                  <a:gd name="T54" fmla="*/ 0 w 151"/>
                  <a:gd name="T55" fmla="*/ 1 h 123"/>
                  <a:gd name="T56" fmla="*/ 0 w 151"/>
                  <a:gd name="T57" fmla="*/ 1 h 123"/>
                  <a:gd name="T58" fmla="*/ 0 w 151"/>
                  <a:gd name="T59" fmla="*/ 1 h 123"/>
                  <a:gd name="T60" fmla="*/ 0 w 151"/>
                  <a:gd name="T61" fmla="*/ 1 h 123"/>
                  <a:gd name="T62" fmla="*/ 0 w 151"/>
                  <a:gd name="T63" fmla="*/ 1 h 123"/>
                  <a:gd name="T64" fmla="*/ 0 w 151"/>
                  <a:gd name="T65" fmla="*/ 1 h 123"/>
                  <a:gd name="T66" fmla="*/ 0 w 151"/>
                  <a:gd name="T67" fmla="*/ 1 h 123"/>
                  <a:gd name="T68" fmla="*/ 0 w 151"/>
                  <a:gd name="T69" fmla="*/ 1 h 123"/>
                  <a:gd name="T70" fmla="*/ 0 w 151"/>
                  <a:gd name="T71" fmla="*/ 1 h 123"/>
                  <a:gd name="T72" fmla="*/ 0 w 151"/>
                  <a:gd name="T73" fmla="*/ 1 h 1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1"/>
                  <a:gd name="T112" fmla="*/ 0 h 123"/>
                  <a:gd name="T113" fmla="*/ 151 w 151"/>
                  <a:gd name="T114" fmla="*/ 123 h 1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1" h="123">
                    <a:moveTo>
                      <a:pt x="0" y="21"/>
                    </a:moveTo>
                    <a:lnTo>
                      <a:pt x="4" y="13"/>
                    </a:lnTo>
                    <a:lnTo>
                      <a:pt x="18" y="7"/>
                    </a:lnTo>
                    <a:lnTo>
                      <a:pt x="27" y="0"/>
                    </a:lnTo>
                    <a:lnTo>
                      <a:pt x="38" y="0"/>
                    </a:lnTo>
                    <a:lnTo>
                      <a:pt x="48" y="11"/>
                    </a:lnTo>
                    <a:lnTo>
                      <a:pt x="25" y="24"/>
                    </a:lnTo>
                    <a:lnTo>
                      <a:pt x="31" y="34"/>
                    </a:lnTo>
                    <a:lnTo>
                      <a:pt x="40" y="45"/>
                    </a:lnTo>
                    <a:lnTo>
                      <a:pt x="54" y="57"/>
                    </a:lnTo>
                    <a:lnTo>
                      <a:pt x="69" y="68"/>
                    </a:lnTo>
                    <a:lnTo>
                      <a:pt x="82" y="80"/>
                    </a:lnTo>
                    <a:lnTo>
                      <a:pt x="96" y="89"/>
                    </a:lnTo>
                    <a:lnTo>
                      <a:pt x="105" y="99"/>
                    </a:lnTo>
                    <a:lnTo>
                      <a:pt x="118" y="108"/>
                    </a:lnTo>
                    <a:lnTo>
                      <a:pt x="128" y="104"/>
                    </a:lnTo>
                    <a:lnTo>
                      <a:pt x="139" y="106"/>
                    </a:lnTo>
                    <a:lnTo>
                      <a:pt x="151" y="116"/>
                    </a:lnTo>
                    <a:lnTo>
                      <a:pt x="141" y="118"/>
                    </a:lnTo>
                    <a:lnTo>
                      <a:pt x="134" y="121"/>
                    </a:lnTo>
                    <a:lnTo>
                      <a:pt x="126" y="123"/>
                    </a:lnTo>
                    <a:lnTo>
                      <a:pt x="118" y="123"/>
                    </a:lnTo>
                    <a:lnTo>
                      <a:pt x="113" y="119"/>
                    </a:lnTo>
                    <a:lnTo>
                      <a:pt x="107" y="116"/>
                    </a:lnTo>
                    <a:lnTo>
                      <a:pt x="99" y="110"/>
                    </a:lnTo>
                    <a:lnTo>
                      <a:pt x="92" y="106"/>
                    </a:lnTo>
                    <a:lnTo>
                      <a:pt x="82" y="97"/>
                    </a:lnTo>
                    <a:lnTo>
                      <a:pt x="73" y="89"/>
                    </a:lnTo>
                    <a:lnTo>
                      <a:pt x="61" y="81"/>
                    </a:lnTo>
                    <a:lnTo>
                      <a:pt x="54" y="74"/>
                    </a:lnTo>
                    <a:lnTo>
                      <a:pt x="42" y="64"/>
                    </a:lnTo>
                    <a:lnTo>
                      <a:pt x="33" y="57"/>
                    </a:lnTo>
                    <a:lnTo>
                      <a:pt x="23" y="49"/>
                    </a:lnTo>
                    <a:lnTo>
                      <a:pt x="16" y="43"/>
                    </a:lnTo>
                    <a:lnTo>
                      <a:pt x="2" y="28"/>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7" name="Freeform 246"/>
              <p:cNvSpPr>
                <a:spLocks/>
              </p:cNvSpPr>
              <p:nvPr/>
            </p:nvSpPr>
            <p:spPr bwMode="auto">
              <a:xfrm>
                <a:off x="3025" y="2639"/>
                <a:ext cx="103" cy="81"/>
              </a:xfrm>
              <a:custGeom>
                <a:avLst/>
                <a:gdLst>
                  <a:gd name="T0" fmla="*/ 1 w 205"/>
                  <a:gd name="T1" fmla="*/ 0 h 163"/>
                  <a:gd name="T2" fmla="*/ 1 w 205"/>
                  <a:gd name="T3" fmla="*/ 0 h 163"/>
                  <a:gd name="T4" fmla="*/ 1 w 205"/>
                  <a:gd name="T5" fmla="*/ 0 h 163"/>
                  <a:gd name="T6" fmla="*/ 1 w 205"/>
                  <a:gd name="T7" fmla="*/ 0 h 163"/>
                  <a:gd name="T8" fmla="*/ 1 w 205"/>
                  <a:gd name="T9" fmla="*/ 0 h 163"/>
                  <a:gd name="T10" fmla="*/ 1 w 205"/>
                  <a:gd name="T11" fmla="*/ 0 h 163"/>
                  <a:gd name="T12" fmla="*/ 1 w 205"/>
                  <a:gd name="T13" fmla="*/ 0 h 163"/>
                  <a:gd name="T14" fmla="*/ 1 w 205"/>
                  <a:gd name="T15" fmla="*/ 0 h 163"/>
                  <a:gd name="T16" fmla="*/ 1 w 205"/>
                  <a:gd name="T17" fmla="*/ 0 h 163"/>
                  <a:gd name="T18" fmla="*/ 1 w 205"/>
                  <a:gd name="T19" fmla="*/ 0 h 163"/>
                  <a:gd name="T20" fmla="*/ 1 w 205"/>
                  <a:gd name="T21" fmla="*/ 0 h 163"/>
                  <a:gd name="T22" fmla="*/ 1 w 205"/>
                  <a:gd name="T23" fmla="*/ 0 h 163"/>
                  <a:gd name="T24" fmla="*/ 1 w 205"/>
                  <a:gd name="T25" fmla="*/ 0 h 163"/>
                  <a:gd name="T26" fmla="*/ 1 w 205"/>
                  <a:gd name="T27" fmla="*/ 0 h 163"/>
                  <a:gd name="T28" fmla="*/ 1 w 205"/>
                  <a:gd name="T29" fmla="*/ 0 h 163"/>
                  <a:gd name="T30" fmla="*/ 1 w 205"/>
                  <a:gd name="T31" fmla="*/ 0 h 163"/>
                  <a:gd name="T32" fmla="*/ 0 w 205"/>
                  <a:gd name="T33" fmla="*/ 0 h 163"/>
                  <a:gd name="T34" fmla="*/ 1 w 205"/>
                  <a:gd name="T35" fmla="*/ 0 h 163"/>
                  <a:gd name="T36" fmla="*/ 1 w 205"/>
                  <a:gd name="T37" fmla="*/ 0 h 163"/>
                  <a:gd name="T38" fmla="*/ 1 w 205"/>
                  <a:gd name="T39" fmla="*/ 0 h 163"/>
                  <a:gd name="T40" fmla="*/ 1 w 205"/>
                  <a:gd name="T41" fmla="*/ 0 h 163"/>
                  <a:gd name="T42" fmla="*/ 1 w 205"/>
                  <a:gd name="T43" fmla="*/ 0 h 163"/>
                  <a:gd name="T44" fmla="*/ 1 w 205"/>
                  <a:gd name="T45" fmla="*/ 0 h 163"/>
                  <a:gd name="T46" fmla="*/ 1 w 205"/>
                  <a:gd name="T47" fmla="*/ 0 h 163"/>
                  <a:gd name="T48" fmla="*/ 1 w 205"/>
                  <a:gd name="T49" fmla="*/ 0 h 163"/>
                  <a:gd name="T50" fmla="*/ 1 w 205"/>
                  <a:gd name="T51" fmla="*/ 0 h 163"/>
                  <a:gd name="T52" fmla="*/ 1 w 205"/>
                  <a:gd name="T53" fmla="*/ 0 h 163"/>
                  <a:gd name="T54" fmla="*/ 1 w 205"/>
                  <a:gd name="T55" fmla="*/ 0 h 163"/>
                  <a:gd name="T56" fmla="*/ 1 w 205"/>
                  <a:gd name="T57" fmla="*/ 0 h 163"/>
                  <a:gd name="T58" fmla="*/ 1 w 205"/>
                  <a:gd name="T59" fmla="*/ 0 h 163"/>
                  <a:gd name="T60" fmla="*/ 1 w 205"/>
                  <a:gd name="T61" fmla="*/ 0 h 163"/>
                  <a:gd name="T62" fmla="*/ 1 w 205"/>
                  <a:gd name="T63" fmla="*/ 0 h 163"/>
                  <a:gd name="T64" fmla="*/ 1 w 20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63"/>
                  <a:gd name="T101" fmla="*/ 205 w 20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63">
                    <a:moveTo>
                      <a:pt x="133" y="163"/>
                    </a:moveTo>
                    <a:lnTo>
                      <a:pt x="124" y="154"/>
                    </a:lnTo>
                    <a:lnTo>
                      <a:pt x="116" y="146"/>
                    </a:lnTo>
                    <a:lnTo>
                      <a:pt x="110" y="139"/>
                    </a:lnTo>
                    <a:lnTo>
                      <a:pt x="103" y="131"/>
                    </a:lnTo>
                    <a:lnTo>
                      <a:pt x="93" y="122"/>
                    </a:lnTo>
                    <a:lnTo>
                      <a:pt x="86" y="112"/>
                    </a:lnTo>
                    <a:lnTo>
                      <a:pt x="78" y="103"/>
                    </a:lnTo>
                    <a:lnTo>
                      <a:pt x="70" y="95"/>
                    </a:lnTo>
                    <a:lnTo>
                      <a:pt x="61" y="87"/>
                    </a:lnTo>
                    <a:lnTo>
                      <a:pt x="53" y="78"/>
                    </a:lnTo>
                    <a:lnTo>
                      <a:pt x="44" y="68"/>
                    </a:lnTo>
                    <a:lnTo>
                      <a:pt x="38" y="59"/>
                    </a:lnTo>
                    <a:lnTo>
                      <a:pt x="28" y="49"/>
                    </a:lnTo>
                    <a:lnTo>
                      <a:pt x="19" y="42"/>
                    </a:lnTo>
                    <a:lnTo>
                      <a:pt x="9" y="34"/>
                    </a:lnTo>
                    <a:lnTo>
                      <a:pt x="0" y="29"/>
                    </a:lnTo>
                    <a:lnTo>
                      <a:pt x="36" y="0"/>
                    </a:lnTo>
                    <a:lnTo>
                      <a:pt x="40" y="6"/>
                    </a:lnTo>
                    <a:lnTo>
                      <a:pt x="44" y="13"/>
                    </a:lnTo>
                    <a:lnTo>
                      <a:pt x="25" y="32"/>
                    </a:lnTo>
                    <a:lnTo>
                      <a:pt x="80" y="86"/>
                    </a:lnTo>
                    <a:lnTo>
                      <a:pt x="122" y="139"/>
                    </a:lnTo>
                    <a:lnTo>
                      <a:pt x="133" y="139"/>
                    </a:lnTo>
                    <a:lnTo>
                      <a:pt x="146" y="139"/>
                    </a:lnTo>
                    <a:lnTo>
                      <a:pt x="158" y="139"/>
                    </a:lnTo>
                    <a:lnTo>
                      <a:pt x="171" y="139"/>
                    </a:lnTo>
                    <a:lnTo>
                      <a:pt x="181" y="137"/>
                    </a:lnTo>
                    <a:lnTo>
                      <a:pt x="190" y="137"/>
                    </a:lnTo>
                    <a:lnTo>
                      <a:pt x="198" y="139"/>
                    </a:lnTo>
                    <a:lnTo>
                      <a:pt x="205" y="144"/>
                    </a:lnTo>
                    <a:lnTo>
                      <a:pt x="13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8" name="Freeform 247"/>
              <p:cNvSpPr>
                <a:spLocks/>
              </p:cNvSpPr>
              <p:nvPr/>
            </p:nvSpPr>
            <p:spPr bwMode="auto">
              <a:xfrm>
                <a:off x="3151" y="2657"/>
                <a:ext cx="33" cy="61"/>
              </a:xfrm>
              <a:custGeom>
                <a:avLst/>
                <a:gdLst>
                  <a:gd name="T0" fmla="*/ 0 w 67"/>
                  <a:gd name="T1" fmla="*/ 0 h 124"/>
                  <a:gd name="T2" fmla="*/ 0 w 67"/>
                  <a:gd name="T3" fmla="*/ 0 h 124"/>
                  <a:gd name="T4" fmla="*/ 0 w 67"/>
                  <a:gd name="T5" fmla="*/ 0 h 124"/>
                  <a:gd name="T6" fmla="*/ 0 w 67"/>
                  <a:gd name="T7" fmla="*/ 0 h 124"/>
                  <a:gd name="T8" fmla="*/ 0 w 67"/>
                  <a:gd name="T9" fmla="*/ 0 h 124"/>
                  <a:gd name="T10" fmla="*/ 0 w 67"/>
                  <a:gd name="T11" fmla="*/ 0 h 124"/>
                  <a:gd name="T12" fmla="*/ 0 w 67"/>
                  <a:gd name="T13" fmla="*/ 0 h 124"/>
                  <a:gd name="T14" fmla="*/ 0 w 67"/>
                  <a:gd name="T15" fmla="*/ 0 h 124"/>
                  <a:gd name="T16" fmla="*/ 0 w 67"/>
                  <a:gd name="T17" fmla="*/ 0 h 124"/>
                  <a:gd name="T18" fmla="*/ 0 w 67"/>
                  <a:gd name="T19" fmla="*/ 0 h 124"/>
                  <a:gd name="T20" fmla="*/ 0 w 67"/>
                  <a:gd name="T21" fmla="*/ 0 h 124"/>
                  <a:gd name="T22" fmla="*/ 0 w 67"/>
                  <a:gd name="T23" fmla="*/ 0 h 124"/>
                  <a:gd name="T24" fmla="*/ 0 w 67"/>
                  <a:gd name="T25" fmla="*/ 0 h 124"/>
                  <a:gd name="T26" fmla="*/ 0 w 67"/>
                  <a:gd name="T27" fmla="*/ 0 h 124"/>
                  <a:gd name="T28" fmla="*/ 0 w 67"/>
                  <a:gd name="T29" fmla="*/ 0 h 124"/>
                  <a:gd name="T30" fmla="*/ 0 w 67"/>
                  <a:gd name="T31" fmla="*/ 0 h 124"/>
                  <a:gd name="T32" fmla="*/ 0 w 67"/>
                  <a:gd name="T33" fmla="*/ 0 h 124"/>
                  <a:gd name="T34" fmla="*/ 0 w 67"/>
                  <a:gd name="T35" fmla="*/ 0 h 124"/>
                  <a:gd name="T36" fmla="*/ 0 w 67"/>
                  <a:gd name="T37" fmla="*/ 0 h 124"/>
                  <a:gd name="T38" fmla="*/ 0 w 67"/>
                  <a:gd name="T39" fmla="*/ 0 h 124"/>
                  <a:gd name="T40" fmla="*/ 0 w 67"/>
                  <a:gd name="T41" fmla="*/ 0 h 124"/>
                  <a:gd name="T42" fmla="*/ 0 w 67"/>
                  <a:gd name="T43" fmla="*/ 0 h 124"/>
                  <a:gd name="T44" fmla="*/ 0 w 67"/>
                  <a:gd name="T45" fmla="*/ 0 h 124"/>
                  <a:gd name="T46" fmla="*/ 0 w 67"/>
                  <a:gd name="T47" fmla="*/ 0 h 124"/>
                  <a:gd name="T48" fmla="*/ 0 w 67"/>
                  <a:gd name="T49" fmla="*/ 0 h 124"/>
                  <a:gd name="T50" fmla="*/ 0 w 67"/>
                  <a:gd name="T51" fmla="*/ 0 h 124"/>
                  <a:gd name="T52" fmla="*/ 0 w 67"/>
                  <a:gd name="T53" fmla="*/ 0 h 124"/>
                  <a:gd name="T54" fmla="*/ 0 w 67"/>
                  <a:gd name="T55" fmla="*/ 0 h 124"/>
                  <a:gd name="T56" fmla="*/ 0 w 67"/>
                  <a:gd name="T57" fmla="*/ 0 h 124"/>
                  <a:gd name="T58" fmla="*/ 0 w 67"/>
                  <a:gd name="T59" fmla="*/ 0 h 124"/>
                  <a:gd name="T60" fmla="*/ 0 w 67"/>
                  <a:gd name="T61" fmla="*/ 0 h 124"/>
                  <a:gd name="T62" fmla="*/ 0 w 67"/>
                  <a:gd name="T63" fmla="*/ 0 h 124"/>
                  <a:gd name="T64" fmla="*/ 0 w 67"/>
                  <a:gd name="T65" fmla="*/ 0 h 124"/>
                  <a:gd name="T66" fmla="*/ 0 w 67"/>
                  <a:gd name="T67" fmla="*/ 0 h 124"/>
                  <a:gd name="T68" fmla="*/ 0 w 67"/>
                  <a:gd name="T69" fmla="*/ 0 h 124"/>
                  <a:gd name="T70" fmla="*/ 0 w 67"/>
                  <a:gd name="T71" fmla="*/ 0 h 124"/>
                  <a:gd name="T72" fmla="*/ 0 w 67"/>
                  <a:gd name="T73" fmla="*/ 0 h 124"/>
                  <a:gd name="T74" fmla="*/ 0 w 67"/>
                  <a:gd name="T75" fmla="*/ 0 h 124"/>
                  <a:gd name="T76" fmla="*/ 0 w 67"/>
                  <a:gd name="T77" fmla="*/ 0 h 124"/>
                  <a:gd name="T78" fmla="*/ 0 w 67"/>
                  <a:gd name="T79" fmla="*/ 0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7"/>
                  <a:gd name="T121" fmla="*/ 0 h 124"/>
                  <a:gd name="T122" fmla="*/ 67 w 67"/>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7" h="124">
                    <a:moveTo>
                      <a:pt x="0" y="116"/>
                    </a:moveTo>
                    <a:lnTo>
                      <a:pt x="0" y="103"/>
                    </a:lnTo>
                    <a:lnTo>
                      <a:pt x="10" y="103"/>
                    </a:lnTo>
                    <a:lnTo>
                      <a:pt x="19" y="101"/>
                    </a:lnTo>
                    <a:lnTo>
                      <a:pt x="11" y="99"/>
                    </a:lnTo>
                    <a:lnTo>
                      <a:pt x="4" y="97"/>
                    </a:lnTo>
                    <a:lnTo>
                      <a:pt x="4" y="88"/>
                    </a:lnTo>
                    <a:lnTo>
                      <a:pt x="6" y="82"/>
                    </a:lnTo>
                    <a:lnTo>
                      <a:pt x="19" y="82"/>
                    </a:lnTo>
                    <a:lnTo>
                      <a:pt x="30" y="82"/>
                    </a:lnTo>
                    <a:lnTo>
                      <a:pt x="29" y="76"/>
                    </a:lnTo>
                    <a:lnTo>
                      <a:pt x="27" y="72"/>
                    </a:lnTo>
                    <a:lnTo>
                      <a:pt x="17" y="72"/>
                    </a:lnTo>
                    <a:lnTo>
                      <a:pt x="8" y="72"/>
                    </a:lnTo>
                    <a:lnTo>
                      <a:pt x="11" y="53"/>
                    </a:lnTo>
                    <a:lnTo>
                      <a:pt x="23" y="51"/>
                    </a:lnTo>
                    <a:lnTo>
                      <a:pt x="34" y="50"/>
                    </a:lnTo>
                    <a:lnTo>
                      <a:pt x="0" y="8"/>
                    </a:lnTo>
                    <a:lnTo>
                      <a:pt x="8" y="2"/>
                    </a:lnTo>
                    <a:lnTo>
                      <a:pt x="19" y="0"/>
                    </a:lnTo>
                    <a:lnTo>
                      <a:pt x="67" y="67"/>
                    </a:lnTo>
                    <a:lnTo>
                      <a:pt x="63" y="67"/>
                    </a:lnTo>
                    <a:lnTo>
                      <a:pt x="61" y="69"/>
                    </a:lnTo>
                    <a:lnTo>
                      <a:pt x="53" y="70"/>
                    </a:lnTo>
                    <a:lnTo>
                      <a:pt x="48" y="76"/>
                    </a:lnTo>
                    <a:lnTo>
                      <a:pt x="49" y="82"/>
                    </a:lnTo>
                    <a:lnTo>
                      <a:pt x="57" y="88"/>
                    </a:lnTo>
                    <a:lnTo>
                      <a:pt x="59" y="95"/>
                    </a:lnTo>
                    <a:lnTo>
                      <a:pt x="57" y="107"/>
                    </a:lnTo>
                    <a:lnTo>
                      <a:pt x="53" y="107"/>
                    </a:lnTo>
                    <a:lnTo>
                      <a:pt x="48" y="107"/>
                    </a:lnTo>
                    <a:lnTo>
                      <a:pt x="40" y="107"/>
                    </a:lnTo>
                    <a:lnTo>
                      <a:pt x="36" y="108"/>
                    </a:lnTo>
                    <a:lnTo>
                      <a:pt x="32" y="116"/>
                    </a:lnTo>
                    <a:lnTo>
                      <a:pt x="25" y="124"/>
                    </a:lnTo>
                    <a:lnTo>
                      <a:pt x="19" y="122"/>
                    </a:lnTo>
                    <a:lnTo>
                      <a:pt x="11" y="122"/>
                    </a:lnTo>
                    <a:lnTo>
                      <a:pt x="4" y="118"/>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9" name="Freeform 248"/>
              <p:cNvSpPr>
                <a:spLocks/>
              </p:cNvSpPr>
              <p:nvPr/>
            </p:nvSpPr>
            <p:spPr bwMode="auto">
              <a:xfrm>
                <a:off x="3060" y="2661"/>
                <a:ext cx="101" cy="55"/>
              </a:xfrm>
              <a:custGeom>
                <a:avLst/>
                <a:gdLst>
                  <a:gd name="T0" fmla="*/ 1 w 202"/>
                  <a:gd name="T1" fmla="*/ 1 h 110"/>
                  <a:gd name="T2" fmla="*/ 1 w 202"/>
                  <a:gd name="T3" fmla="*/ 1 h 110"/>
                  <a:gd name="T4" fmla="*/ 1 w 202"/>
                  <a:gd name="T5" fmla="*/ 1 h 110"/>
                  <a:gd name="T6" fmla="*/ 1 w 202"/>
                  <a:gd name="T7" fmla="*/ 1 h 110"/>
                  <a:gd name="T8" fmla="*/ 1 w 202"/>
                  <a:gd name="T9" fmla="*/ 1 h 110"/>
                  <a:gd name="T10" fmla="*/ 1 w 202"/>
                  <a:gd name="T11" fmla="*/ 1 h 110"/>
                  <a:gd name="T12" fmla="*/ 1 w 202"/>
                  <a:gd name="T13" fmla="*/ 1 h 110"/>
                  <a:gd name="T14" fmla="*/ 1 w 202"/>
                  <a:gd name="T15" fmla="*/ 1 h 110"/>
                  <a:gd name="T16" fmla="*/ 1 w 202"/>
                  <a:gd name="T17" fmla="*/ 1 h 110"/>
                  <a:gd name="T18" fmla="*/ 1 w 202"/>
                  <a:gd name="T19" fmla="*/ 1 h 110"/>
                  <a:gd name="T20" fmla="*/ 0 w 202"/>
                  <a:gd name="T21" fmla="*/ 1 h 110"/>
                  <a:gd name="T22" fmla="*/ 1 w 202"/>
                  <a:gd name="T23" fmla="*/ 1 h 110"/>
                  <a:gd name="T24" fmla="*/ 1 w 202"/>
                  <a:gd name="T25" fmla="*/ 1 h 110"/>
                  <a:gd name="T26" fmla="*/ 1 w 202"/>
                  <a:gd name="T27" fmla="*/ 1 h 110"/>
                  <a:gd name="T28" fmla="*/ 1 w 202"/>
                  <a:gd name="T29" fmla="*/ 1 h 110"/>
                  <a:gd name="T30" fmla="*/ 1 w 202"/>
                  <a:gd name="T31" fmla="*/ 0 h 110"/>
                  <a:gd name="T32" fmla="*/ 1 w 202"/>
                  <a:gd name="T33" fmla="*/ 1 h 110"/>
                  <a:gd name="T34" fmla="*/ 1 w 202"/>
                  <a:gd name="T35" fmla="*/ 1 h 110"/>
                  <a:gd name="T36" fmla="*/ 1 w 202"/>
                  <a:gd name="T37" fmla="*/ 1 h 110"/>
                  <a:gd name="T38" fmla="*/ 1 w 202"/>
                  <a:gd name="T39" fmla="*/ 1 h 110"/>
                  <a:gd name="T40" fmla="*/ 1 w 202"/>
                  <a:gd name="T41" fmla="*/ 1 h 110"/>
                  <a:gd name="T42" fmla="*/ 1 w 202"/>
                  <a:gd name="T43" fmla="*/ 1 h 110"/>
                  <a:gd name="T44" fmla="*/ 1 w 202"/>
                  <a:gd name="T45" fmla="*/ 1 h 110"/>
                  <a:gd name="T46" fmla="*/ 1 w 202"/>
                  <a:gd name="T47" fmla="*/ 1 h 110"/>
                  <a:gd name="T48" fmla="*/ 1 w 202"/>
                  <a:gd name="T49" fmla="*/ 1 h 110"/>
                  <a:gd name="T50" fmla="*/ 1 w 202"/>
                  <a:gd name="T51" fmla="*/ 1 h 110"/>
                  <a:gd name="T52" fmla="*/ 1 w 202"/>
                  <a:gd name="T53" fmla="*/ 1 h 110"/>
                  <a:gd name="T54" fmla="*/ 1 w 202"/>
                  <a:gd name="T55" fmla="*/ 1 h 110"/>
                  <a:gd name="T56" fmla="*/ 1 w 202"/>
                  <a:gd name="T57" fmla="*/ 1 h 110"/>
                  <a:gd name="T58" fmla="*/ 1 w 202"/>
                  <a:gd name="T59" fmla="*/ 1 h 110"/>
                  <a:gd name="T60" fmla="*/ 1 w 202"/>
                  <a:gd name="T61" fmla="*/ 1 h 110"/>
                  <a:gd name="T62" fmla="*/ 1 w 202"/>
                  <a:gd name="T63" fmla="*/ 1 h 110"/>
                  <a:gd name="T64" fmla="*/ 1 w 202"/>
                  <a:gd name="T65" fmla="*/ 1 h 110"/>
                  <a:gd name="T66" fmla="*/ 1 w 202"/>
                  <a:gd name="T67" fmla="*/ 1 h 110"/>
                  <a:gd name="T68" fmla="*/ 1 w 202"/>
                  <a:gd name="T69" fmla="*/ 1 h 110"/>
                  <a:gd name="T70" fmla="*/ 1 w 202"/>
                  <a:gd name="T71" fmla="*/ 1 h 110"/>
                  <a:gd name="T72" fmla="*/ 1 w 202"/>
                  <a:gd name="T73" fmla="*/ 1 h 110"/>
                  <a:gd name="T74" fmla="*/ 1 w 202"/>
                  <a:gd name="T75" fmla="*/ 1 h 110"/>
                  <a:gd name="T76" fmla="*/ 1 w 202"/>
                  <a:gd name="T77" fmla="*/ 1 h 110"/>
                  <a:gd name="T78" fmla="*/ 1 w 202"/>
                  <a:gd name="T79" fmla="*/ 1 h 110"/>
                  <a:gd name="T80" fmla="*/ 1 w 202"/>
                  <a:gd name="T81" fmla="*/ 1 h 110"/>
                  <a:gd name="T82" fmla="*/ 1 w 202"/>
                  <a:gd name="T83" fmla="*/ 1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2"/>
                  <a:gd name="T127" fmla="*/ 0 h 110"/>
                  <a:gd name="T128" fmla="*/ 202 w 202"/>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2" h="110">
                    <a:moveTo>
                      <a:pt x="179" y="106"/>
                    </a:moveTo>
                    <a:lnTo>
                      <a:pt x="166" y="100"/>
                    </a:lnTo>
                    <a:lnTo>
                      <a:pt x="156" y="100"/>
                    </a:lnTo>
                    <a:lnTo>
                      <a:pt x="143" y="98"/>
                    </a:lnTo>
                    <a:lnTo>
                      <a:pt x="135" y="98"/>
                    </a:lnTo>
                    <a:lnTo>
                      <a:pt x="122" y="95"/>
                    </a:lnTo>
                    <a:lnTo>
                      <a:pt x="115" y="93"/>
                    </a:lnTo>
                    <a:lnTo>
                      <a:pt x="105" y="87"/>
                    </a:lnTo>
                    <a:lnTo>
                      <a:pt x="96" y="83"/>
                    </a:lnTo>
                    <a:lnTo>
                      <a:pt x="52" y="87"/>
                    </a:lnTo>
                    <a:lnTo>
                      <a:pt x="0" y="3"/>
                    </a:lnTo>
                    <a:lnTo>
                      <a:pt x="29" y="2"/>
                    </a:lnTo>
                    <a:lnTo>
                      <a:pt x="65" y="68"/>
                    </a:lnTo>
                    <a:lnTo>
                      <a:pt x="118" y="68"/>
                    </a:lnTo>
                    <a:lnTo>
                      <a:pt x="84" y="2"/>
                    </a:lnTo>
                    <a:lnTo>
                      <a:pt x="107" y="0"/>
                    </a:lnTo>
                    <a:lnTo>
                      <a:pt x="143" y="64"/>
                    </a:lnTo>
                    <a:lnTo>
                      <a:pt x="153" y="55"/>
                    </a:lnTo>
                    <a:lnTo>
                      <a:pt x="168" y="49"/>
                    </a:lnTo>
                    <a:lnTo>
                      <a:pt x="175" y="45"/>
                    </a:lnTo>
                    <a:lnTo>
                      <a:pt x="185" y="43"/>
                    </a:lnTo>
                    <a:lnTo>
                      <a:pt x="193" y="41"/>
                    </a:lnTo>
                    <a:lnTo>
                      <a:pt x="202" y="41"/>
                    </a:lnTo>
                    <a:lnTo>
                      <a:pt x="194" y="62"/>
                    </a:lnTo>
                    <a:lnTo>
                      <a:pt x="151" y="72"/>
                    </a:lnTo>
                    <a:lnTo>
                      <a:pt x="158" y="72"/>
                    </a:lnTo>
                    <a:lnTo>
                      <a:pt x="173" y="72"/>
                    </a:lnTo>
                    <a:lnTo>
                      <a:pt x="185" y="72"/>
                    </a:lnTo>
                    <a:lnTo>
                      <a:pt x="194" y="72"/>
                    </a:lnTo>
                    <a:lnTo>
                      <a:pt x="193" y="79"/>
                    </a:lnTo>
                    <a:lnTo>
                      <a:pt x="191" y="89"/>
                    </a:lnTo>
                    <a:lnTo>
                      <a:pt x="143" y="79"/>
                    </a:lnTo>
                    <a:lnTo>
                      <a:pt x="151" y="81"/>
                    </a:lnTo>
                    <a:lnTo>
                      <a:pt x="166" y="85"/>
                    </a:lnTo>
                    <a:lnTo>
                      <a:pt x="173" y="87"/>
                    </a:lnTo>
                    <a:lnTo>
                      <a:pt x="179" y="89"/>
                    </a:lnTo>
                    <a:lnTo>
                      <a:pt x="185" y="91"/>
                    </a:lnTo>
                    <a:lnTo>
                      <a:pt x="189" y="93"/>
                    </a:lnTo>
                    <a:lnTo>
                      <a:pt x="189" y="100"/>
                    </a:lnTo>
                    <a:lnTo>
                      <a:pt x="187" y="110"/>
                    </a:lnTo>
                    <a:lnTo>
                      <a:pt x="179"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0" name="Freeform 249"/>
              <p:cNvSpPr>
                <a:spLocks/>
              </p:cNvSpPr>
              <p:nvPr/>
            </p:nvSpPr>
            <p:spPr bwMode="auto">
              <a:xfrm>
                <a:off x="3038" y="2621"/>
                <a:ext cx="123" cy="43"/>
              </a:xfrm>
              <a:custGeom>
                <a:avLst/>
                <a:gdLst>
                  <a:gd name="T0" fmla="*/ 1 w 245"/>
                  <a:gd name="T1" fmla="*/ 1 h 85"/>
                  <a:gd name="T2" fmla="*/ 1 w 245"/>
                  <a:gd name="T3" fmla="*/ 1 h 85"/>
                  <a:gd name="T4" fmla="*/ 0 w 245"/>
                  <a:gd name="T5" fmla="*/ 1 h 85"/>
                  <a:gd name="T6" fmla="*/ 0 w 245"/>
                  <a:gd name="T7" fmla="*/ 1 h 85"/>
                  <a:gd name="T8" fmla="*/ 1 w 245"/>
                  <a:gd name="T9" fmla="*/ 1 h 85"/>
                  <a:gd name="T10" fmla="*/ 1 w 245"/>
                  <a:gd name="T11" fmla="*/ 1 h 85"/>
                  <a:gd name="T12" fmla="*/ 1 w 245"/>
                  <a:gd name="T13" fmla="*/ 1 h 85"/>
                  <a:gd name="T14" fmla="*/ 1 w 245"/>
                  <a:gd name="T15" fmla="*/ 1 h 85"/>
                  <a:gd name="T16" fmla="*/ 1 w 245"/>
                  <a:gd name="T17" fmla="*/ 1 h 85"/>
                  <a:gd name="T18" fmla="*/ 1 w 245"/>
                  <a:gd name="T19" fmla="*/ 1 h 85"/>
                  <a:gd name="T20" fmla="*/ 1 w 245"/>
                  <a:gd name="T21" fmla="*/ 1 h 85"/>
                  <a:gd name="T22" fmla="*/ 1 w 245"/>
                  <a:gd name="T23" fmla="*/ 1 h 85"/>
                  <a:gd name="T24" fmla="*/ 1 w 245"/>
                  <a:gd name="T25" fmla="*/ 1 h 85"/>
                  <a:gd name="T26" fmla="*/ 1 w 245"/>
                  <a:gd name="T27" fmla="*/ 1 h 85"/>
                  <a:gd name="T28" fmla="*/ 1 w 245"/>
                  <a:gd name="T29" fmla="*/ 1 h 85"/>
                  <a:gd name="T30" fmla="*/ 1 w 245"/>
                  <a:gd name="T31" fmla="*/ 1 h 85"/>
                  <a:gd name="T32" fmla="*/ 1 w 245"/>
                  <a:gd name="T33" fmla="*/ 1 h 85"/>
                  <a:gd name="T34" fmla="*/ 1 w 245"/>
                  <a:gd name="T35" fmla="*/ 1 h 85"/>
                  <a:gd name="T36" fmla="*/ 1 w 245"/>
                  <a:gd name="T37" fmla="*/ 0 h 85"/>
                  <a:gd name="T38" fmla="*/ 1 w 245"/>
                  <a:gd name="T39" fmla="*/ 1 h 85"/>
                  <a:gd name="T40" fmla="*/ 1 w 245"/>
                  <a:gd name="T41" fmla="*/ 1 h 85"/>
                  <a:gd name="T42" fmla="*/ 1 w 245"/>
                  <a:gd name="T43" fmla="*/ 1 h 85"/>
                  <a:gd name="T44" fmla="*/ 1 w 245"/>
                  <a:gd name="T45" fmla="*/ 1 h 85"/>
                  <a:gd name="T46" fmla="*/ 1 w 245"/>
                  <a:gd name="T47" fmla="*/ 1 h 85"/>
                  <a:gd name="T48" fmla="*/ 1 w 245"/>
                  <a:gd name="T49" fmla="*/ 1 h 85"/>
                  <a:gd name="T50" fmla="*/ 1 w 245"/>
                  <a:gd name="T51" fmla="*/ 1 h 85"/>
                  <a:gd name="T52" fmla="*/ 1 w 245"/>
                  <a:gd name="T53" fmla="*/ 1 h 85"/>
                  <a:gd name="T54" fmla="*/ 1 w 245"/>
                  <a:gd name="T55" fmla="*/ 1 h 85"/>
                  <a:gd name="T56" fmla="*/ 1 w 245"/>
                  <a:gd name="T57" fmla="*/ 1 h 85"/>
                  <a:gd name="T58" fmla="*/ 1 w 245"/>
                  <a:gd name="T59" fmla="*/ 1 h 85"/>
                  <a:gd name="T60" fmla="*/ 1 w 245"/>
                  <a:gd name="T61" fmla="*/ 1 h 85"/>
                  <a:gd name="T62" fmla="*/ 1 w 245"/>
                  <a:gd name="T63" fmla="*/ 1 h 85"/>
                  <a:gd name="T64" fmla="*/ 1 w 245"/>
                  <a:gd name="T65" fmla="*/ 1 h 85"/>
                  <a:gd name="T66" fmla="*/ 1 w 245"/>
                  <a:gd name="T67" fmla="*/ 1 h 85"/>
                  <a:gd name="T68" fmla="*/ 1 w 245"/>
                  <a:gd name="T69" fmla="*/ 1 h 85"/>
                  <a:gd name="T70" fmla="*/ 1 w 245"/>
                  <a:gd name="T71" fmla="*/ 1 h 85"/>
                  <a:gd name="T72" fmla="*/ 1 w 245"/>
                  <a:gd name="T73" fmla="*/ 1 h 85"/>
                  <a:gd name="T74" fmla="*/ 1 w 245"/>
                  <a:gd name="T75" fmla="*/ 1 h 85"/>
                  <a:gd name="T76" fmla="*/ 1 w 245"/>
                  <a:gd name="T77" fmla="*/ 1 h 85"/>
                  <a:gd name="T78" fmla="*/ 1 w 245"/>
                  <a:gd name="T79" fmla="*/ 1 h 85"/>
                  <a:gd name="T80" fmla="*/ 1 w 245"/>
                  <a:gd name="T81" fmla="*/ 1 h 85"/>
                  <a:gd name="T82" fmla="*/ 1 w 245"/>
                  <a:gd name="T83" fmla="*/ 1 h 85"/>
                  <a:gd name="T84" fmla="*/ 1 w 245"/>
                  <a:gd name="T85" fmla="*/ 1 h 85"/>
                  <a:gd name="T86" fmla="*/ 1 w 245"/>
                  <a:gd name="T87" fmla="*/ 1 h 85"/>
                  <a:gd name="T88" fmla="*/ 1 w 245"/>
                  <a:gd name="T89" fmla="*/ 1 h 85"/>
                  <a:gd name="T90" fmla="*/ 1 w 245"/>
                  <a:gd name="T91" fmla="*/ 1 h 85"/>
                  <a:gd name="T92" fmla="*/ 1 w 245"/>
                  <a:gd name="T93" fmla="*/ 1 h 85"/>
                  <a:gd name="T94" fmla="*/ 1 w 245"/>
                  <a:gd name="T95" fmla="*/ 1 h 85"/>
                  <a:gd name="T96" fmla="*/ 1 w 245"/>
                  <a:gd name="T97" fmla="*/ 1 h 85"/>
                  <a:gd name="T98" fmla="*/ 1 w 245"/>
                  <a:gd name="T99" fmla="*/ 1 h 85"/>
                  <a:gd name="T100" fmla="*/ 1 w 245"/>
                  <a:gd name="T101" fmla="*/ 1 h 85"/>
                  <a:gd name="T102" fmla="*/ 1 w 245"/>
                  <a:gd name="T103" fmla="*/ 1 h 85"/>
                  <a:gd name="T104" fmla="*/ 1 w 245"/>
                  <a:gd name="T105" fmla="*/ 1 h 85"/>
                  <a:gd name="T106" fmla="*/ 1 w 245"/>
                  <a:gd name="T107" fmla="*/ 1 h 85"/>
                  <a:gd name="T108" fmla="*/ 1 w 245"/>
                  <a:gd name="T109" fmla="*/ 1 h 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5"/>
                  <a:gd name="T166" fmla="*/ 0 h 85"/>
                  <a:gd name="T167" fmla="*/ 245 w 245"/>
                  <a:gd name="T168" fmla="*/ 85 h 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5" h="85">
                    <a:moveTo>
                      <a:pt x="45" y="85"/>
                    </a:moveTo>
                    <a:lnTo>
                      <a:pt x="5" y="36"/>
                    </a:lnTo>
                    <a:lnTo>
                      <a:pt x="0" y="30"/>
                    </a:lnTo>
                    <a:lnTo>
                      <a:pt x="0" y="26"/>
                    </a:lnTo>
                    <a:lnTo>
                      <a:pt x="7" y="17"/>
                    </a:lnTo>
                    <a:lnTo>
                      <a:pt x="21" y="11"/>
                    </a:lnTo>
                    <a:lnTo>
                      <a:pt x="36" y="11"/>
                    </a:lnTo>
                    <a:lnTo>
                      <a:pt x="53" y="11"/>
                    </a:lnTo>
                    <a:lnTo>
                      <a:pt x="68" y="15"/>
                    </a:lnTo>
                    <a:lnTo>
                      <a:pt x="83" y="19"/>
                    </a:lnTo>
                    <a:lnTo>
                      <a:pt x="95" y="26"/>
                    </a:lnTo>
                    <a:lnTo>
                      <a:pt x="108" y="32"/>
                    </a:lnTo>
                    <a:lnTo>
                      <a:pt x="114" y="23"/>
                    </a:lnTo>
                    <a:lnTo>
                      <a:pt x="123" y="17"/>
                    </a:lnTo>
                    <a:lnTo>
                      <a:pt x="133" y="11"/>
                    </a:lnTo>
                    <a:lnTo>
                      <a:pt x="142" y="6"/>
                    </a:lnTo>
                    <a:lnTo>
                      <a:pt x="152" y="2"/>
                    </a:lnTo>
                    <a:lnTo>
                      <a:pt x="165" y="2"/>
                    </a:lnTo>
                    <a:lnTo>
                      <a:pt x="177" y="0"/>
                    </a:lnTo>
                    <a:lnTo>
                      <a:pt x="188" y="4"/>
                    </a:lnTo>
                    <a:lnTo>
                      <a:pt x="194" y="7"/>
                    </a:lnTo>
                    <a:lnTo>
                      <a:pt x="201" y="17"/>
                    </a:lnTo>
                    <a:lnTo>
                      <a:pt x="209" y="26"/>
                    </a:lnTo>
                    <a:lnTo>
                      <a:pt x="216" y="36"/>
                    </a:lnTo>
                    <a:lnTo>
                      <a:pt x="222" y="45"/>
                    </a:lnTo>
                    <a:lnTo>
                      <a:pt x="230" y="55"/>
                    </a:lnTo>
                    <a:lnTo>
                      <a:pt x="237" y="64"/>
                    </a:lnTo>
                    <a:lnTo>
                      <a:pt x="245" y="74"/>
                    </a:lnTo>
                    <a:lnTo>
                      <a:pt x="236" y="78"/>
                    </a:lnTo>
                    <a:lnTo>
                      <a:pt x="226" y="78"/>
                    </a:lnTo>
                    <a:lnTo>
                      <a:pt x="220" y="70"/>
                    </a:lnTo>
                    <a:lnTo>
                      <a:pt x="216" y="63"/>
                    </a:lnTo>
                    <a:lnTo>
                      <a:pt x="209" y="53"/>
                    </a:lnTo>
                    <a:lnTo>
                      <a:pt x="201" y="44"/>
                    </a:lnTo>
                    <a:lnTo>
                      <a:pt x="192" y="34"/>
                    </a:lnTo>
                    <a:lnTo>
                      <a:pt x="184" y="26"/>
                    </a:lnTo>
                    <a:lnTo>
                      <a:pt x="177" y="19"/>
                    </a:lnTo>
                    <a:lnTo>
                      <a:pt x="173" y="19"/>
                    </a:lnTo>
                    <a:lnTo>
                      <a:pt x="158" y="19"/>
                    </a:lnTo>
                    <a:lnTo>
                      <a:pt x="146" y="26"/>
                    </a:lnTo>
                    <a:lnTo>
                      <a:pt x="135" y="30"/>
                    </a:lnTo>
                    <a:lnTo>
                      <a:pt x="127" y="40"/>
                    </a:lnTo>
                    <a:lnTo>
                      <a:pt x="150" y="83"/>
                    </a:lnTo>
                    <a:lnTo>
                      <a:pt x="129" y="83"/>
                    </a:lnTo>
                    <a:lnTo>
                      <a:pt x="119" y="72"/>
                    </a:lnTo>
                    <a:lnTo>
                      <a:pt x="112" y="61"/>
                    </a:lnTo>
                    <a:lnTo>
                      <a:pt x="99" y="47"/>
                    </a:lnTo>
                    <a:lnTo>
                      <a:pt x="89" y="40"/>
                    </a:lnTo>
                    <a:lnTo>
                      <a:pt x="74" y="32"/>
                    </a:lnTo>
                    <a:lnTo>
                      <a:pt x="61" y="26"/>
                    </a:lnTo>
                    <a:lnTo>
                      <a:pt x="47" y="26"/>
                    </a:lnTo>
                    <a:lnTo>
                      <a:pt x="34" y="34"/>
                    </a:lnTo>
                    <a:lnTo>
                      <a:pt x="74" y="83"/>
                    </a:lnTo>
                    <a:lnTo>
                      <a:pt x="45"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1" name="Freeform 250"/>
              <p:cNvSpPr>
                <a:spLocks/>
              </p:cNvSpPr>
              <p:nvPr/>
            </p:nvSpPr>
            <p:spPr bwMode="auto">
              <a:xfrm>
                <a:off x="3287" y="2649"/>
                <a:ext cx="77" cy="60"/>
              </a:xfrm>
              <a:custGeom>
                <a:avLst/>
                <a:gdLst>
                  <a:gd name="T0" fmla="*/ 0 w 154"/>
                  <a:gd name="T1" fmla="*/ 1 h 120"/>
                  <a:gd name="T2" fmla="*/ 1 w 154"/>
                  <a:gd name="T3" fmla="*/ 1 h 120"/>
                  <a:gd name="T4" fmla="*/ 1 w 154"/>
                  <a:gd name="T5" fmla="*/ 1 h 120"/>
                  <a:gd name="T6" fmla="*/ 1 w 154"/>
                  <a:gd name="T7" fmla="*/ 1 h 120"/>
                  <a:gd name="T8" fmla="*/ 1 w 154"/>
                  <a:gd name="T9" fmla="*/ 0 h 120"/>
                  <a:gd name="T10" fmla="*/ 1 w 154"/>
                  <a:gd name="T11" fmla="*/ 1 h 120"/>
                  <a:gd name="T12" fmla="*/ 1 w 154"/>
                  <a:gd name="T13" fmla="*/ 1 h 120"/>
                  <a:gd name="T14" fmla="*/ 1 w 154"/>
                  <a:gd name="T15" fmla="*/ 1 h 120"/>
                  <a:gd name="T16" fmla="*/ 1 w 154"/>
                  <a:gd name="T17" fmla="*/ 1 h 120"/>
                  <a:gd name="T18" fmla="*/ 1 w 154"/>
                  <a:gd name="T19" fmla="*/ 1 h 120"/>
                  <a:gd name="T20" fmla="*/ 1 w 154"/>
                  <a:gd name="T21" fmla="*/ 1 h 120"/>
                  <a:gd name="T22" fmla="*/ 1 w 154"/>
                  <a:gd name="T23" fmla="*/ 1 h 120"/>
                  <a:gd name="T24" fmla="*/ 1 w 154"/>
                  <a:gd name="T25" fmla="*/ 1 h 120"/>
                  <a:gd name="T26" fmla="*/ 1 w 154"/>
                  <a:gd name="T27" fmla="*/ 1 h 120"/>
                  <a:gd name="T28" fmla="*/ 1 w 154"/>
                  <a:gd name="T29" fmla="*/ 1 h 120"/>
                  <a:gd name="T30" fmla="*/ 1 w 154"/>
                  <a:gd name="T31" fmla="*/ 1 h 120"/>
                  <a:gd name="T32" fmla="*/ 1 w 154"/>
                  <a:gd name="T33" fmla="*/ 1 h 120"/>
                  <a:gd name="T34" fmla="*/ 1 w 154"/>
                  <a:gd name="T35" fmla="*/ 1 h 120"/>
                  <a:gd name="T36" fmla="*/ 1 w 154"/>
                  <a:gd name="T37" fmla="*/ 1 h 120"/>
                  <a:gd name="T38" fmla="*/ 1 w 154"/>
                  <a:gd name="T39" fmla="*/ 1 h 120"/>
                  <a:gd name="T40" fmla="*/ 1 w 154"/>
                  <a:gd name="T41" fmla="*/ 1 h 120"/>
                  <a:gd name="T42" fmla="*/ 1 w 154"/>
                  <a:gd name="T43" fmla="*/ 1 h 120"/>
                  <a:gd name="T44" fmla="*/ 1 w 154"/>
                  <a:gd name="T45" fmla="*/ 1 h 120"/>
                  <a:gd name="T46" fmla="*/ 1 w 154"/>
                  <a:gd name="T47" fmla="*/ 1 h 120"/>
                  <a:gd name="T48" fmla="*/ 1 w 154"/>
                  <a:gd name="T49" fmla="*/ 1 h 120"/>
                  <a:gd name="T50" fmla="*/ 1 w 154"/>
                  <a:gd name="T51" fmla="*/ 1 h 120"/>
                  <a:gd name="T52" fmla="*/ 1 w 154"/>
                  <a:gd name="T53" fmla="*/ 1 h 120"/>
                  <a:gd name="T54" fmla="*/ 1 w 154"/>
                  <a:gd name="T55" fmla="*/ 1 h 120"/>
                  <a:gd name="T56" fmla="*/ 1 w 154"/>
                  <a:gd name="T57" fmla="*/ 1 h 120"/>
                  <a:gd name="T58" fmla="*/ 1 w 154"/>
                  <a:gd name="T59" fmla="*/ 1 h 120"/>
                  <a:gd name="T60" fmla="*/ 1 w 154"/>
                  <a:gd name="T61" fmla="*/ 1 h 120"/>
                  <a:gd name="T62" fmla="*/ 1 w 154"/>
                  <a:gd name="T63" fmla="*/ 1 h 120"/>
                  <a:gd name="T64" fmla="*/ 1 w 154"/>
                  <a:gd name="T65" fmla="*/ 1 h 120"/>
                  <a:gd name="T66" fmla="*/ 1 w 154"/>
                  <a:gd name="T67" fmla="*/ 1 h 120"/>
                  <a:gd name="T68" fmla="*/ 1 w 154"/>
                  <a:gd name="T69" fmla="*/ 1 h 120"/>
                  <a:gd name="T70" fmla="*/ 0 w 154"/>
                  <a:gd name="T71" fmla="*/ 1 h 120"/>
                  <a:gd name="T72" fmla="*/ 0 w 154"/>
                  <a:gd name="T73" fmla="*/ 1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
                  <a:gd name="T112" fmla="*/ 0 h 120"/>
                  <a:gd name="T113" fmla="*/ 154 w 154"/>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 h="120">
                    <a:moveTo>
                      <a:pt x="0" y="23"/>
                    </a:moveTo>
                    <a:lnTo>
                      <a:pt x="6" y="15"/>
                    </a:lnTo>
                    <a:lnTo>
                      <a:pt x="17" y="9"/>
                    </a:lnTo>
                    <a:lnTo>
                      <a:pt x="27" y="2"/>
                    </a:lnTo>
                    <a:lnTo>
                      <a:pt x="38" y="0"/>
                    </a:lnTo>
                    <a:lnTo>
                      <a:pt x="47" y="15"/>
                    </a:lnTo>
                    <a:lnTo>
                      <a:pt x="27" y="25"/>
                    </a:lnTo>
                    <a:lnTo>
                      <a:pt x="32" y="34"/>
                    </a:lnTo>
                    <a:lnTo>
                      <a:pt x="44" y="46"/>
                    </a:lnTo>
                    <a:lnTo>
                      <a:pt x="55" y="55"/>
                    </a:lnTo>
                    <a:lnTo>
                      <a:pt x="68" y="66"/>
                    </a:lnTo>
                    <a:lnTo>
                      <a:pt x="82" y="76"/>
                    </a:lnTo>
                    <a:lnTo>
                      <a:pt x="95" y="85"/>
                    </a:lnTo>
                    <a:lnTo>
                      <a:pt x="106" y="93"/>
                    </a:lnTo>
                    <a:lnTo>
                      <a:pt x="118" y="103"/>
                    </a:lnTo>
                    <a:lnTo>
                      <a:pt x="129" y="99"/>
                    </a:lnTo>
                    <a:lnTo>
                      <a:pt x="141" y="101"/>
                    </a:lnTo>
                    <a:lnTo>
                      <a:pt x="154" y="112"/>
                    </a:lnTo>
                    <a:lnTo>
                      <a:pt x="144" y="114"/>
                    </a:lnTo>
                    <a:lnTo>
                      <a:pt x="135" y="118"/>
                    </a:lnTo>
                    <a:lnTo>
                      <a:pt x="125" y="118"/>
                    </a:lnTo>
                    <a:lnTo>
                      <a:pt x="118" y="120"/>
                    </a:lnTo>
                    <a:lnTo>
                      <a:pt x="112" y="116"/>
                    </a:lnTo>
                    <a:lnTo>
                      <a:pt x="108" y="112"/>
                    </a:lnTo>
                    <a:lnTo>
                      <a:pt x="101" y="106"/>
                    </a:lnTo>
                    <a:lnTo>
                      <a:pt x="93" y="101"/>
                    </a:lnTo>
                    <a:lnTo>
                      <a:pt x="82" y="93"/>
                    </a:lnTo>
                    <a:lnTo>
                      <a:pt x="74" y="87"/>
                    </a:lnTo>
                    <a:lnTo>
                      <a:pt x="63" y="80"/>
                    </a:lnTo>
                    <a:lnTo>
                      <a:pt x="53" y="72"/>
                    </a:lnTo>
                    <a:lnTo>
                      <a:pt x="44" y="63"/>
                    </a:lnTo>
                    <a:lnTo>
                      <a:pt x="32" y="55"/>
                    </a:lnTo>
                    <a:lnTo>
                      <a:pt x="23" y="47"/>
                    </a:lnTo>
                    <a:lnTo>
                      <a:pt x="17" y="42"/>
                    </a:lnTo>
                    <a:lnTo>
                      <a:pt x="4" y="28"/>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2" name="Freeform 251"/>
              <p:cNvSpPr>
                <a:spLocks/>
              </p:cNvSpPr>
              <p:nvPr/>
            </p:nvSpPr>
            <p:spPr bwMode="auto">
              <a:xfrm>
                <a:off x="3293" y="2630"/>
                <a:ext cx="101" cy="76"/>
              </a:xfrm>
              <a:custGeom>
                <a:avLst/>
                <a:gdLst>
                  <a:gd name="T0" fmla="*/ 0 w 204"/>
                  <a:gd name="T1" fmla="*/ 1 h 152"/>
                  <a:gd name="T2" fmla="*/ 0 w 204"/>
                  <a:gd name="T3" fmla="*/ 1 h 152"/>
                  <a:gd name="T4" fmla="*/ 0 w 204"/>
                  <a:gd name="T5" fmla="*/ 1 h 152"/>
                  <a:gd name="T6" fmla="*/ 0 w 204"/>
                  <a:gd name="T7" fmla="*/ 1 h 152"/>
                  <a:gd name="T8" fmla="*/ 0 w 204"/>
                  <a:gd name="T9" fmla="*/ 1 h 152"/>
                  <a:gd name="T10" fmla="*/ 0 w 204"/>
                  <a:gd name="T11" fmla="*/ 1 h 152"/>
                  <a:gd name="T12" fmla="*/ 0 w 204"/>
                  <a:gd name="T13" fmla="*/ 1 h 152"/>
                  <a:gd name="T14" fmla="*/ 0 w 204"/>
                  <a:gd name="T15" fmla="*/ 1 h 152"/>
                  <a:gd name="T16" fmla="*/ 0 w 204"/>
                  <a:gd name="T17" fmla="*/ 1 h 152"/>
                  <a:gd name="T18" fmla="*/ 0 w 204"/>
                  <a:gd name="T19" fmla="*/ 1 h 152"/>
                  <a:gd name="T20" fmla="*/ 0 w 204"/>
                  <a:gd name="T21" fmla="*/ 1 h 152"/>
                  <a:gd name="T22" fmla="*/ 0 w 204"/>
                  <a:gd name="T23" fmla="*/ 1 h 152"/>
                  <a:gd name="T24" fmla="*/ 0 w 204"/>
                  <a:gd name="T25" fmla="*/ 1 h 152"/>
                  <a:gd name="T26" fmla="*/ 0 w 204"/>
                  <a:gd name="T27" fmla="*/ 1 h 152"/>
                  <a:gd name="T28" fmla="*/ 0 w 204"/>
                  <a:gd name="T29" fmla="*/ 1 h 152"/>
                  <a:gd name="T30" fmla="*/ 0 w 204"/>
                  <a:gd name="T31" fmla="*/ 1 h 152"/>
                  <a:gd name="T32" fmla="*/ 0 w 204"/>
                  <a:gd name="T33" fmla="*/ 1 h 152"/>
                  <a:gd name="T34" fmla="*/ 0 w 204"/>
                  <a:gd name="T35" fmla="*/ 0 h 152"/>
                  <a:gd name="T36" fmla="*/ 0 w 204"/>
                  <a:gd name="T37" fmla="*/ 1 h 152"/>
                  <a:gd name="T38" fmla="*/ 0 w 204"/>
                  <a:gd name="T39" fmla="*/ 1 h 152"/>
                  <a:gd name="T40" fmla="*/ 0 w 204"/>
                  <a:gd name="T41" fmla="*/ 1 h 152"/>
                  <a:gd name="T42" fmla="*/ 0 w 204"/>
                  <a:gd name="T43" fmla="*/ 1 h 152"/>
                  <a:gd name="T44" fmla="*/ 0 w 204"/>
                  <a:gd name="T45" fmla="*/ 1 h 152"/>
                  <a:gd name="T46" fmla="*/ 0 w 204"/>
                  <a:gd name="T47" fmla="*/ 1 h 152"/>
                  <a:gd name="T48" fmla="*/ 0 w 204"/>
                  <a:gd name="T49" fmla="*/ 1 h 152"/>
                  <a:gd name="T50" fmla="*/ 0 w 204"/>
                  <a:gd name="T51" fmla="*/ 1 h 152"/>
                  <a:gd name="T52" fmla="*/ 0 w 204"/>
                  <a:gd name="T53" fmla="*/ 1 h 152"/>
                  <a:gd name="T54" fmla="*/ 0 w 204"/>
                  <a:gd name="T55" fmla="*/ 1 h 152"/>
                  <a:gd name="T56" fmla="*/ 0 w 204"/>
                  <a:gd name="T57" fmla="*/ 1 h 152"/>
                  <a:gd name="T58" fmla="*/ 0 w 204"/>
                  <a:gd name="T59" fmla="*/ 1 h 152"/>
                  <a:gd name="T60" fmla="*/ 0 w 204"/>
                  <a:gd name="T61" fmla="*/ 1 h 152"/>
                  <a:gd name="T62" fmla="*/ 0 w 204"/>
                  <a:gd name="T63" fmla="*/ 1 h 152"/>
                  <a:gd name="T64" fmla="*/ 0 w 204"/>
                  <a:gd name="T65" fmla="*/ 1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152"/>
                  <a:gd name="T101" fmla="*/ 204 w 204"/>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152">
                    <a:moveTo>
                      <a:pt x="135" y="152"/>
                    </a:moveTo>
                    <a:lnTo>
                      <a:pt x="126" y="144"/>
                    </a:lnTo>
                    <a:lnTo>
                      <a:pt x="116" y="137"/>
                    </a:lnTo>
                    <a:lnTo>
                      <a:pt x="109" y="129"/>
                    </a:lnTo>
                    <a:lnTo>
                      <a:pt x="101" y="122"/>
                    </a:lnTo>
                    <a:lnTo>
                      <a:pt x="92" y="112"/>
                    </a:lnTo>
                    <a:lnTo>
                      <a:pt x="84" y="104"/>
                    </a:lnTo>
                    <a:lnTo>
                      <a:pt x="76" y="97"/>
                    </a:lnTo>
                    <a:lnTo>
                      <a:pt x="71" y="89"/>
                    </a:lnTo>
                    <a:lnTo>
                      <a:pt x="61" y="80"/>
                    </a:lnTo>
                    <a:lnTo>
                      <a:pt x="54" y="70"/>
                    </a:lnTo>
                    <a:lnTo>
                      <a:pt x="44" y="61"/>
                    </a:lnTo>
                    <a:lnTo>
                      <a:pt x="36" y="53"/>
                    </a:lnTo>
                    <a:lnTo>
                      <a:pt x="27" y="46"/>
                    </a:lnTo>
                    <a:lnTo>
                      <a:pt x="19" y="38"/>
                    </a:lnTo>
                    <a:lnTo>
                      <a:pt x="10" y="30"/>
                    </a:lnTo>
                    <a:lnTo>
                      <a:pt x="0" y="25"/>
                    </a:lnTo>
                    <a:lnTo>
                      <a:pt x="35" y="0"/>
                    </a:lnTo>
                    <a:lnTo>
                      <a:pt x="40" y="4"/>
                    </a:lnTo>
                    <a:lnTo>
                      <a:pt x="46" y="11"/>
                    </a:lnTo>
                    <a:lnTo>
                      <a:pt x="25" y="30"/>
                    </a:lnTo>
                    <a:lnTo>
                      <a:pt x="78" y="80"/>
                    </a:lnTo>
                    <a:lnTo>
                      <a:pt x="122" y="129"/>
                    </a:lnTo>
                    <a:lnTo>
                      <a:pt x="133" y="129"/>
                    </a:lnTo>
                    <a:lnTo>
                      <a:pt x="145" y="131"/>
                    </a:lnTo>
                    <a:lnTo>
                      <a:pt x="158" y="129"/>
                    </a:lnTo>
                    <a:lnTo>
                      <a:pt x="170" y="129"/>
                    </a:lnTo>
                    <a:lnTo>
                      <a:pt x="179" y="127"/>
                    </a:lnTo>
                    <a:lnTo>
                      <a:pt x="189" y="127"/>
                    </a:lnTo>
                    <a:lnTo>
                      <a:pt x="196" y="129"/>
                    </a:lnTo>
                    <a:lnTo>
                      <a:pt x="204" y="135"/>
                    </a:lnTo>
                    <a:lnTo>
                      <a:pt x="13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3" name="Freeform 252"/>
              <p:cNvSpPr>
                <a:spLocks/>
              </p:cNvSpPr>
              <p:nvPr/>
            </p:nvSpPr>
            <p:spPr bwMode="auto">
              <a:xfrm>
                <a:off x="3418" y="2647"/>
                <a:ext cx="33" cy="57"/>
              </a:xfrm>
              <a:custGeom>
                <a:avLst/>
                <a:gdLst>
                  <a:gd name="T0" fmla="*/ 0 w 67"/>
                  <a:gd name="T1" fmla="*/ 1 h 114"/>
                  <a:gd name="T2" fmla="*/ 0 w 67"/>
                  <a:gd name="T3" fmla="*/ 1 h 114"/>
                  <a:gd name="T4" fmla="*/ 0 w 67"/>
                  <a:gd name="T5" fmla="*/ 1 h 114"/>
                  <a:gd name="T6" fmla="*/ 0 w 67"/>
                  <a:gd name="T7" fmla="*/ 1 h 114"/>
                  <a:gd name="T8" fmla="*/ 0 w 67"/>
                  <a:gd name="T9" fmla="*/ 1 h 114"/>
                  <a:gd name="T10" fmla="*/ 0 w 67"/>
                  <a:gd name="T11" fmla="*/ 1 h 114"/>
                  <a:gd name="T12" fmla="*/ 0 w 67"/>
                  <a:gd name="T13" fmla="*/ 1 h 114"/>
                  <a:gd name="T14" fmla="*/ 0 w 67"/>
                  <a:gd name="T15" fmla="*/ 1 h 114"/>
                  <a:gd name="T16" fmla="*/ 0 w 67"/>
                  <a:gd name="T17" fmla="*/ 1 h 114"/>
                  <a:gd name="T18" fmla="*/ 0 w 67"/>
                  <a:gd name="T19" fmla="*/ 1 h 114"/>
                  <a:gd name="T20" fmla="*/ 0 w 67"/>
                  <a:gd name="T21" fmla="*/ 1 h 114"/>
                  <a:gd name="T22" fmla="*/ 0 w 67"/>
                  <a:gd name="T23" fmla="*/ 1 h 114"/>
                  <a:gd name="T24" fmla="*/ 0 w 67"/>
                  <a:gd name="T25" fmla="*/ 1 h 114"/>
                  <a:gd name="T26" fmla="*/ 0 w 67"/>
                  <a:gd name="T27" fmla="*/ 1 h 114"/>
                  <a:gd name="T28" fmla="*/ 0 w 67"/>
                  <a:gd name="T29" fmla="*/ 1 h 114"/>
                  <a:gd name="T30" fmla="*/ 0 w 67"/>
                  <a:gd name="T31" fmla="*/ 1 h 114"/>
                  <a:gd name="T32" fmla="*/ 0 w 67"/>
                  <a:gd name="T33" fmla="*/ 1 h 114"/>
                  <a:gd name="T34" fmla="*/ 0 w 67"/>
                  <a:gd name="T35" fmla="*/ 1 h 114"/>
                  <a:gd name="T36" fmla="*/ 0 w 67"/>
                  <a:gd name="T37" fmla="*/ 0 h 114"/>
                  <a:gd name="T38" fmla="*/ 0 w 67"/>
                  <a:gd name="T39" fmla="*/ 0 h 114"/>
                  <a:gd name="T40" fmla="*/ 0 w 67"/>
                  <a:gd name="T41" fmla="*/ 1 h 114"/>
                  <a:gd name="T42" fmla="*/ 0 w 67"/>
                  <a:gd name="T43" fmla="*/ 1 h 114"/>
                  <a:gd name="T44" fmla="*/ 0 w 67"/>
                  <a:gd name="T45" fmla="*/ 1 h 114"/>
                  <a:gd name="T46" fmla="*/ 0 w 67"/>
                  <a:gd name="T47" fmla="*/ 1 h 114"/>
                  <a:gd name="T48" fmla="*/ 0 w 67"/>
                  <a:gd name="T49" fmla="*/ 1 h 114"/>
                  <a:gd name="T50" fmla="*/ 0 w 67"/>
                  <a:gd name="T51" fmla="*/ 1 h 114"/>
                  <a:gd name="T52" fmla="*/ 0 w 67"/>
                  <a:gd name="T53" fmla="*/ 1 h 114"/>
                  <a:gd name="T54" fmla="*/ 0 w 67"/>
                  <a:gd name="T55" fmla="*/ 1 h 114"/>
                  <a:gd name="T56" fmla="*/ 0 w 67"/>
                  <a:gd name="T57" fmla="*/ 1 h 114"/>
                  <a:gd name="T58" fmla="*/ 0 w 67"/>
                  <a:gd name="T59" fmla="*/ 1 h 114"/>
                  <a:gd name="T60" fmla="*/ 0 w 67"/>
                  <a:gd name="T61" fmla="*/ 1 h 114"/>
                  <a:gd name="T62" fmla="*/ 0 w 67"/>
                  <a:gd name="T63" fmla="*/ 1 h 114"/>
                  <a:gd name="T64" fmla="*/ 0 w 67"/>
                  <a:gd name="T65" fmla="*/ 1 h 114"/>
                  <a:gd name="T66" fmla="*/ 0 w 67"/>
                  <a:gd name="T67" fmla="*/ 1 h 114"/>
                  <a:gd name="T68" fmla="*/ 0 w 67"/>
                  <a:gd name="T69" fmla="*/ 1 h 114"/>
                  <a:gd name="T70" fmla="*/ 0 w 67"/>
                  <a:gd name="T71" fmla="*/ 1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
                  <a:gd name="T109" fmla="*/ 0 h 114"/>
                  <a:gd name="T110" fmla="*/ 67 w 67"/>
                  <a:gd name="T111" fmla="*/ 114 h 1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 h="114">
                    <a:moveTo>
                      <a:pt x="0" y="108"/>
                    </a:moveTo>
                    <a:lnTo>
                      <a:pt x="0" y="95"/>
                    </a:lnTo>
                    <a:lnTo>
                      <a:pt x="8" y="93"/>
                    </a:lnTo>
                    <a:lnTo>
                      <a:pt x="16" y="93"/>
                    </a:lnTo>
                    <a:lnTo>
                      <a:pt x="10" y="91"/>
                    </a:lnTo>
                    <a:lnTo>
                      <a:pt x="4" y="89"/>
                    </a:lnTo>
                    <a:lnTo>
                      <a:pt x="2" y="82"/>
                    </a:lnTo>
                    <a:lnTo>
                      <a:pt x="8" y="74"/>
                    </a:lnTo>
                    <a:lnTo>
                      <a:pt x="18" y="74"/>
                    </a:lnTo>
                    <a:lnTo>
                      <a:pt x="31" y="74"/>
                    </a:lnTo>
                    <a:lnTo>
                      <a:pt x="29" y="70"/>
                    </a:lnTo>
                    <a:lnTo>
                      <a:pt x="27" y="67"/>
                    </a:lnTo>
                    <a:lnTo>
                      <a:pt x="16" y="67"/>
                    </a:lnTo>
                    <a:lnTo>
                      <a:pt x="8" y="67"/>
                    </a:lnTo>
                    <a:lnTo>
                      <a:pt x="8" y="48"/>
                    </a:lnTo>
                    <a:lnTo>
                      <a:pt x="23" y="48"/>
                    </a:lnTo>
                    <a:lnTo>
                      <a:pt x="37" y="46"/>
                    </a:lnTo>
                    <a:lnTo>
                      <a:pt x="0" y="4"/>
                    </a:lnTo>
                    <a:lnTo>
                      <a:pt x="8" y="0"/>
                    </a:lnTo>
                    <a:lnTo>
                      <a:pt x="16" y="0"/>
                    </a:lnTo>
                    <a:lnTo>
                      <a:pt x="67" y="61"/>
                    </a:lnTo>
                    <a:lnTo>
                      <a:pt x="59" y="63"/>
                    </a:lnTo>
                    <a:lnTo>
                      <a:pt x="50" y="70"/>
                    </a:lnTo>
                    <a:lnTo>
                      <a:pt x="52" y="76"/>
                    </a:lnTo>
                    <a:lnTo>
                      <a:pt x="57" y="84"/>
                    </a:lnTo>
                    <a:lnTo>
                      <a:pt x="59" y="89"/>
                    </a:lnTo>
                    <a:lnTo>
                      <a:pt x="57" y="99"/>
                    </a:lnTo>
                    <a:lnTo>
                      <a:pt x="48" y="99"/>
                    </a:lnTo>
                    <a:lnTo>
                      <a:pt x="37" y="99"/>
                    </a:lnTo>
                    <a:lnTo>
                      <a:pt x="31" y="107"/>
                    </a:lnTo>
                    <a:lnTo>
                      <a:pt x="27" y="114"/>
                    </a:lnTo>
                    <a:lnTo>
                      <a:pt x="19" y="114"/>
                    </a:lnTo>
                    <a:lnTo>
                      <a:pt x="14" y="112"/>
                    </a:lnTo>
                    <a:lnTo>
                      <a:pt x="4" y="10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4" name="Freeform 253"/>
              <p:cNvSpPr>
                <a:spLocks/>
              </p:cNvSpPr>
              <p:nvPr/>
            </p:nvSpPr>
            <p:spPr bwMode="auto">
              <a:xfrm>
                <a:off x="3327" y="2651"/>
                <a:ext cx="99" cy="51"/>
              </a:xfrm>
              <a:custGeom>
                <a:avLst/>
                <a:gdLst>
                  <a:gd name="T0" fmla="*/ 1 w 198"/>
                  <a:gd name="T1" fmla="*/ 1 h 102"/>
                  <a:gd name="T2" fmla="*/ 1 w 198"/>
                  <a:gd name="T3" fmla="*/ 1 h 102"/>
                  <a:gd name="T4" fmla="*/ 1 w 198"/>
                  <a:gd name="T5" fmla="*/ 1 h 102"/>
                  <a:gd name="T6" fmla="*/ 1 w 198"/>
                  <a:gd name="T7" fmla="*/ 1 h 102"/>
                  <a:gd name="T8" fmla="*/ 1 w 198"/>
                  <a:gd name="T9" fmla="*/ 1 h 102"/>
                  <a:gd name="T10" fmla="*/ 1 w 198"/>
                  <a:gd name="T11" fmla="*/ 1 h 102"/>
                  <a:gd name="T12" fmla="*/ 1 w 198"/>
                  <a:gd name="T13" fmla="*/ 1 h 102"/>
                  <a:gd name="T14" fmla="*/ 1 w 198"/>
                  <a:gd name="T15" fmla="*/ 1 h 102"/>
                  <a:gd name="T16" fmla="*/ 1 w 198"/>
                  <a:gd name="T17" fmla="*/ 1 h 102"/>
                  <a:gd name="T18" fmla="*/ 1 w 198"/>
                  <a:gd name="T19" fmla="*/ 1 h 102"/>
                  <a:gd name="T20" fmla="*/ 0 w 198"/>
                  <a:gd name="T21" fmla="*/ 1 h 102"/>
                  <a:gd name="T22" fmla="*/ 1 w 198"/>
                  <a:gd name="T23" fmla="*/ 1 h 102"/>
                  <a:gd name="T24" fmla="*/ 1 w 198"/>
                  <a:gd name="T25" fmla="*/ 1 h 102"/>
                  <a:gd name="T26" fmla="*/ 1 w 198"/>
                  <a:gd name="T27" fmla="*/ 1 h 102"/>
                  <a:gd name="T28" fmla="*/ 1 w 198"/>
                  <a:gd name="T29" fmla="*/ 1 h 102"/>
                  <a:gd name="T30" fmla="*/ 1 w 198"/>
                  <a:gd name="T31" fmla="*/ 0 h 102"/>
                  <a:gd name="T32" fmla="*/ 1 w 198"/>
                  <a:gd name="T33" fmla="*/ 1 h 102"/>
                  <a:gd name="T34" fmla="*/ 1 w 198"/>
                  <a:gd name="T35" fmla="*/ 1 h 102"/>
                  <a:gd name="T36" fmla="*/ 1 w 198"/>
                  <a:gd name="T37" fmla="*/ 1 h 102"/>
                  <a:gd name="T38" fmla="*/ 1 w 198"/>
                  <a:gd name="T39" fmla="*/ 1 h 102"/>
                  <a:gd name="T40" fmla="*/ 1 w 198"/>
                  <a:gd name="T41" fmla="*/ 1 h 102"/>
                  <a:gd name="T42" fmla="*/ 1 w 198"/>
                  <a:gd name="T43" fmla="*/ 1 h 102"/>
                  <a:gd name="T44" fmla="*/ 1 w 198"/>
                  <a:gd name="T45" fmla="*/ 1 h 102"/>
                  <a:gd name="T46" fmla="*/ 1 w 198"/>
                  <a:gd name="T47" fmla="*/ 1 h 102"/>
                  <a:gd name="T48" fmla="*/ 1 w 198"/>
                  <a:gd name="T49" fmla="*/ 1 h 102"/>
                  <a:gd name="T50" fmla="*/ 1 w 198"/>
                  <a:gd name="T51" fmla="*/ 1 h 102"/>
                  <a:gd name="T52" fmla="*/ 1 w 198"/>
                  <a:gd name="T53" fmla="*/ 1 h 102"/>
                  <a:gd name="T54" fmla="*/ 1 w 198"/>
                  <a:gd name="T55" fmla="*/ 1 h 102"/>
                  <a:gd name="T56" fmla="*/ 1 w 198"/>
                  <a:gd name="T57" fmla="*/ 1 h 102"/>
                  <a:gd name="T58" fmla="*/ 1 w 198"/>
                  <a:gd name="T59" fmla="*/ 1 h 102"/>
                  <a:gd name="T60" fmla="*/ 1 w 198"/>
                  <a:gd name="T61" fmla="*/ 1 h 102"/>
                  <a:gd name="T62" fmla="*/ 1 w 198"/>
                  <a:gd name="T63" fmla="*/ 1 h 102"/>
                  <a:gd name="T64" fmla="*/ 1 w 198"/>
                  <a:gd name="T65" fmla="*/ 1 h 102"/>
                  <a:gd name="T66" fmla="*/ 1 w 198"/>
                  <a:gd name="T67" fmla="*/ 1 h 102"/>
                  <a:gd name="T68" fmla="*/ 1 w 198"/>
                  <a:gd name="T69" fmla="*/ 1 h 102"/>
                  <a:gd name="T70" fmla="*/ 1 w 198"/>
                  <a:gd name="T71" fmla="*/ 1 h 102"/>
                  <a:gd name="T72" fmla="*/ 1 w 198"/>
                  <a:gd name="T73" fmla="*/ 1 h 102"/>
                  <a:gd name="T74" fmla="*/ 1 w 198"/>
                  <a:gd name="T75" fmla="*/ 1 h 102"/>
                  <a:gd name="T76" fmla="*/ 1 w 198"/>
                  <a:gd name="T77" fmla="*/ 1 h 102"/>
                  <a:gd name="T78" fmla="*/ 1 w 198"/>
                  <a:gd name="T79" fmla="*/ 1 h 102"/>
                  <a:gd name="T80" fmla="*/ 1 w 198"/>
                  <a:gd name="T81" fmla="*/ 1 h 102"/>
                  <a:gd name="T82" fmla="*/ 1 w 198"/>
                  <a:gd name="T83" fmla="*/ 1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8"/>
                  <a:gd name="T127" fmla="*/ 0 h 102"/>
                  <a:gd name="T128" fmla="*/ 198 w 198"/>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8" h="102">
                    <a:moveTo>
                      <a:pt x="179" y="100"/>
                    </a:moveTo>
                    <a:lnTo>
                      <a:pt x="167" y="97"/>
                    </a:lnTo>
                    <a:lnTo>
                      <a:pt x="156" y="93"/>
                    </a:lnTo>
                    <a:lnTo>
                      <a:pt x="144" y="91"/>
                    </a:lnTo>
                    <a:lnTo>
                      <a:pt x="133" y="91"/>
                    </a:lnTo>
                    <a:lnTo>
                      <a:pt x="123" y="89"/>
                    </a:lnTo>
                    <a:lnTo>
                      <a:pt x="112" y="87"/>
                    </a:lnTo>
                    <a:lnTo>
                      <a:pt x="103" y="83"/>
                    </a:lnTo>
                    <a:lnTo>
                      <a:pt x="97" y="80"/>
                    </a:lnTo>
                    <a:lnTo>
                      <a:pt x="51" y="81"/>
                    </a:lnTo>
                    <a:lnTo>
                      <a:pt x="0" y="4"/>
                    </a:lnTo>
                    <a:lnTo>
                      <a:pt x="28" y="4"/>
                    </a:lnTo>
                    <a:lnTo>
                      <a:pt x="63" y="64"/>
                    </a:lnTo>
                    <a:lnTo>
                      <a:pt x="116" y="62"/>
                    </a:lnTo>
                    <a:lnTo>
                      <a:pt x="83" y="4"/>
                    </a:lnTo>
                    <a:lnTo>
                      <a:pt x="106" y="0"/>
                    </a:lnTo>
                    <a:lnTo>
                      <a:pt x="141" y="61"/>
                    </a:lnTo>
                    <a:lnTo>
                      <a:pt x="152" y="53"/>
                    </a:lnTo>
                    <a:lnTo>
                      <a:pt x="167" y="47"/>
                    </a:lnTo>
                    <a:lnTo>
                      <a:pt x="175" y="42"/>
                    </a:lnTo>
                    <a:lnTo>
                      <a:pt x="182" y="40"/>
                    </a:lnTo>
                    <a:lnTo>
                      <a:pt x="190" y="40"/>
                    </a:lnTo>
                    <a:lnTo>
                      <a:pt x="198" y="40"/>
                    </a:lnTo>
                    <a:lnTo>
                      <a:pt x="194" y="57"/>
                    </a:lnTo>
                    <a:lnTo>
                      <a:pt x="150" y="66"/>
                    </a:lnTo>
                    <a:lnTo>
                      <a:pt x="158" y="66"/>
                    </a:lnTo>
                    <a:lnTo>
                      <a:pt x="171" y="66"/>
                    </a:lnTo>
                    <a:lnTo>
                      <a:pt x="184" y="66"/>
                    </a:lnTo>
                    <a:lnTo>
                      <a:pt x="196" y="68"/>
                    </a:lnTo>
                    <a:lnTo>
                      <a:pt x="192" y="76"/>
                    </a:lnTo>
                    <a:lnTo>
                      <a:pt x="190" y="83"/>
                    </a:lnTo>
                    <a:lnTo>
                      <a:pt x="142" y="76"/>
                    </a:lnTo>
                    <a:lnTo>
                      <a:pt x="148" y="76"/>
                    </a:lnTo>
                    <a:lnTo>
                      <a:pt x="163" y="81"/>
                    </a:lnTo>
                    <a:lnTo>
                      <a:pt x="171" y="83"/>
                    </a:lnTo>
                    <a:lnTo>
                      <a:pt x="179" y="83"/>
                    </a:lnTo>
                    <a:lnTo>
                      <a:pt x="182" y="85"/>
                    </a:lnTo>
                    <a:lnTo>
                      <a:pt x="188" y="87"/>
                    </a:lnTo>
                    <a:lnTo>
                      <a:pt x="188" y="93"/>
                    </a:lnTo>
                    <a:lnTo>
                      <a:pt x="188" y="102"/>
                    </a:lnTo>
                    <a:lnTo>
                      <a:pt x="17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5" name="Freeform 254"/>
              <p:cNvSpPr>
                <a:spLocks/>
              </p:cNvSpPr>
              <p:nvPr/>
            </p:nvSpPr>
            <p:spPr bwMode="auto">
              <a:xfrm>
                <a:off x="3305" y="2614"/>
                <a:ext cx="123" cy="40"/>
              </a:xfrm>
              <a:custGeom>
                <a:avLst/>
                <a:gdLst>
                  <a:gd name="T0" fmla="*/ 1 w 245"/>
                  <a:gd name="T1" fmla="*/ 1 h 79"/>
                  <a:gd name="T2" fmla="*/ 1 w 245"/>
                  <a:gd name="T3" fmla="*/ 1 h 79"/>
                  <a:gd name="T4" fmla="*/ 0 w 245"/>
                  <a:gd name="T5" fmla="*/ 1 h 79"/>
                  <a:gd name="T6" fmla="*/ 0 w 245"/>
                  <a:gd name="T7" fmla="*/ 1 h 79"/>
                  <a:gd name="T8" fmla="*/ 1 w 245"/>
                  <a:gd name="T9" fmla="*/ 1 h 79"/>
                  <a:gd name="T10" fmla="*/ 1 w 245"/>
                  <a:gd name="T11" fmla="*/ 1 h 79"/>
                  <a:gd name="T12" fmla="*/ 1 w 245"/>
                  <a:gd name="T13" fmla="*/ 1 h 79"/>
                  <a:gd name="T14" fmla="*/ 1 w 245"/>
                  <a:gd name="T15" fmla="*/ 1 h 79"/>
                  <a:gd name="T16" fmla="*/ 1 w 245"/>
                  <a:gd name="T17" fmla="*/ 1 h 79"/>
                  <a:gd name="T18" fmla="*/ 1 w 245"/>
                  <a:gd name="T19" fmla="*/ 1 h 79"/>
                  <a:gd name="T20" fmla="*/ 1 w 245"/>
                  <a:gd name="T21" fmla="*/ 1 h 79"/>
                  <a:gd name="T22" fmla="*/ 1 w 245"/>
                  <a:gd name="T23" fmla="*/ 1 h 79"/>
                  <a:gd name="T24" fmla="*/ 1 w 245"/>
                  <a:gd name="T25" fmla="*/ 1 h 79"/>
                  <a:gd name="T26" fmla="*/ 1 w 245"/>
                  <a:gd name="T27" fmla="*/ 1 h 79"/>
                  <a:gd name="T28" fmla="*/ 1 w 245"/>
                  <a:gd name="T29" fmla="*/ 1 h 79"/>
                  <a:gd name="T30" fmla="*/ 1 w 245"/>
                  <a:gd name="T31" fmla="*/ 1 h 79"/>
                  <a:gd name="T32" fmla="*/ 1 w 245"/>
                  <a:gd name="T33" fmla="*/ 1 h 79"/>
                  <a:gd name="T34" fmla="*/ 1 w 245"/>
                  <a:gd name="T35" fmla="*/ 1 h 79"/>
                  <a:gd name="T36" fmla="*/ 1 w 245"/>
                  <a:gd name="T37" fmla="*/ 0 h 79"/>
                  <a:gd name="T38" fmla="*/ 1 w 245"/>
                  <a:gd name="T39" fmla="*/ 1 h 79"/>
                  <a:gd name="T40" fmla="*/ 1 w 245"/>
                  <a:gd name="T41" fmla="*/ 1 h 79"/>
                  <a:gd name="T42" fmla="*/ 1 w 245"/>
                  <a:gd name="T43" fmla="*/ 1 h 79"/>
                  <a:gd name="T44" fmla="*/ 1 w 245"/>
                  <a:gd name="T45" fmla="*/ 1 h 79"/>
                  <a:gd name="T46" fmla="*/ 1 w 245"/>
                  <a:gd name="T47" fmla="*/ 1 h 79"/>
                  <a:gd name="T48" fmla="*/ 1 w 245"/>
                  <a:gd name="T49" fmla="*/ 1 h 79"/>
                  <a:gd name="T50" fmla="*/ 1 w 245"/>
                  <a:gd name="T51" fmla="*/ 1 h 79"/>
                  <a:gd name="T52" fmla="*/ 1 w 245"/>
                  <a:gd name="T53" fmla="*/ 1 h 79"/>
                  <a:gd name="T54" fmla="*/ 1 w 245"/>
                  <a:gd name="T55" fmla="*/ 1 h 79"/>
                  <a:gd name="T56" fmla="*/ 1 w 245"/>
                  <a:gd name="T57" fmla="*/ 1 h 79"/>
                  <a:gd name="T58" fmla="*/ 1 w 245"/>
                  <a:gd name="T59" fmla="*/ 1 h 79"/>
                  <a:gd name="T60" fmla="*/ 1 w 245"/>
                  <a:gd name="T61" fmla="*/ 1 h 79"/>
                  <a:gd name="T62" fmla="*/ 1 w 245"/>
                  <a:gd name="T63" fmla="*/ 1 h 79"/>
                  <a:gd name="T64" fmla="*/ 1 w 245"/>
                  <a:gd name="T65" fmla="*/ 1 h 79"/>
                  <a:gd name="T66" fmla="*/ 1 w 245"/>
                  <a:gd name="T67" fmla="*/ 1 h 79"/>
                  <a:gd name="T68" fmla="*/ 1 w 245"/>
                  <a:gd name="T69" fmla="*/ 1 h 79"/>
                  <a:gd name="T70" fmla="*/ 1 w 245"/>
                  <a:gd name="T71" fmla="*/ 1 h 79"/>
                  <a:gd name="T72" fmla="*/ 1 w 245"/>
                  <a:gd name="T73" fmla="*/ 1 h 79"/>
                  <a:gd name="T74" fmla="*/ 1 w 245"/>
                  <a:gd name="T75" fmla="*/ 1 h 79"/>
                  <a:gd name="T76" fmla="*/ 1 w 245"/>
                  <a:gd name="T77" fmla="*/ 1 h 79"/>
                  <a:gd name="T78" fmla="*/ 1 w 245"/>
                  <a:gd name="T79" fmla="*/ 1 h 79"/>
                  <a:gd name="T80" fmla="*/ 1 w 245"/>
                  <a:gd name="T81" fmla="*/ 1 h 79"/>
                  <a:gd name="T82" fmla="*/ 1 w 245"/>
                  <a:gd name="T83" fmla="*/ 1 h 79"/>
                  <a:gd name="T84" fmla="*/ 1 w 245"/>
                  <a:gd name="T85" fmla="*/ 1 h 79"/>
                  <a:gd name="T86" fmla="*/ 1 w 245"/>
                  <a:gd name="T87" fmla="*/ 1 h 79"/>
                  <a:gd name="T88" fmla="*/ 1 w 245"/>
                  <a:gd name="T89" fmla="*/ 1 h 79"/>
                  <a:gd name="T90" fmla="*/ 1 w 245"/>
                  <a:gd name="T91" fmla="*/ 1 h 79"/>
                  <a:gd name="T92" fmla="*/ 1 w 245"/>
                  <a:gd name="T93" fmla="*/ 1 h 79"/>
                  <a:gd name="T94" fmla="*/ 1 w 245"/>
                  <a:gd name="T95" fmla="*/ 1 h 79"/>
                  <a:gd name="T96" fmla="*/ 1 w 245"/>
                  <a:gd name="T97" fmla="*/ 1 h 79"/>
                  <a:gd name="T98" fmla="*/ 1 w 245"/>
                  <a:gd name="T99" fmla="*/ 1 h 79"/>
                  <a:gd name="T100" fmla="*/ 1 w 245"/>
                  <a:gd name="T101" fmla="*/ 1 h 79"/>
                  <a:gd name="T102" fmla="*/ 1 w 245"/>
                  <a:gd name="T103" fmla="*/ 1 h 79"/>
                  <a:gd name="T104" fmla="*/ 1 w 245"/>
                  <a:gd name="T105" fmla="*/ 1 h 79"/>
                  <a:gd name="T106" fmla="*/ 1 w 245"/>
                  <a:gd name="T107" fmla="*/ 1 h 79"/>
                  <a:gd name="T108" fmla="*/ 1 w 245"/>
                  <a:gd name="T109" fmla="*/ 1 h 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5"/>
                  <a:gd name="T166" fmla="*/ 0 h 79"/>
                  <a:gd name="T167" fmla="*/ 245 w 245"/>
                  <a:gd name="T168" fmla="*/ 79 h 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5" h="79">
                    <a:moveTo>
                      <a:pt x="46" y="79"/>
                    </a:moveTo>
                    <a:lnTo>
                      <a:pt x="6" y="34"/>
                    </a:lnTo>
                    <a:lnTo>
                      <a:pt x="0" y="28"/>
                    </a:lnTo>
                    <a:lnTo>
                      <a:pt x="0" y="24"/>
                    </a:lnTo>
                    <a:lnTo>
                      <a:pt x="8" y="15"/>
                    </a:lnTo>
                    <a:lnTo>
                      <a:pt x="21" y="11"/>
                    </a:lnTo>
                    <a:lnTo>
                      <a:pt x="36" y="9"/>
                    </a:lnTo>
                    <a:lnTo>
                      <a:pt x="51" y="11"/>
                    </a:lnTo>
                    <a:lnTo>
                      <a:pt x="67" y="13"/>
                    </a:lnTo>
                    <a:lnTo>
                      <a:pt x="82" y="17"/>
                    </a:lnTo>
                    <a:lnTo>
                      <a:pt x="95" y="21"/>
                    </a:lnTo>
                    <a:lnTo>
                      <a:pt x="107" y="26"/>
                    </a:lnTo>
                    <a:lnTo>
                      <a:pt x="112" y="19"/>
                    </a:lnTo>
                    <a:lnTo>
                      <a:pt x="122" y="13"/>
                    </a:lnTo>
                    <a:lnTo>
                      <a:pt x="133" y="9"/>
                    </a:lnTo>
                    <a:lnTo>
                      <a:pt x="143" y="5"/>
                    </a:lnTo>
                    <a:lnTo>
                      <a:pt x="152" y="2"/>
                    </a:lnTo>
                    <a:lnTo>
                      <a:pt x="164" y="2"/>
                    </a:lnTo>
                    <a:lnTo>
                      <a:pt x="177" y="0"/>
                    </a:lnTo>
                    <a:lnTo>
                      <a:pt x="188" y="2"/>
                    </a:lnTo>
                    <a:lnTo>
                      <a:pt x="196" y="5"/>
                    </a:lnTo>
                    <a:lnTo>
                      <a:pt x="204" y="15"/>
                    </a:lnTo>
                    <a:lnTo>
                      <a:pt x="211" y="24"/>
                    </a:lnTo>
                    <a:lnTo>
                      <a:pt x="219" y="34"/>
                    </a:lnTo>
                    <a:lnTo>
                      <a:pt x="224" y="41"/>
                    </a:lnTo>
                    <a:lnTo>
                      <a:pt x="232" y="53"/>
                    </a:lnTo>
                    <a:lnTo>
                      <a:pt x="238" y="62"/>
                    </a:lnTo>
                    <a:lnTo>
                      <a:pt x="245" y="70"/>
                    </a:lnTo>
                    <a:lnTo>
                      <a:pt x="236" y="70"/>
                    </a:lnTo>
                    <a:lnTo>
                      <a:pt x="226" y="72"/>
                    </a:lnTo>
                    <a:lnTo>
                      <a:pt x="221" y="64"/>
                    </a:lnTo>
                    <a:lnTo>
                      <a:pt x="217" y="59"/>
                    </a:lnTo>
                    <a:lnTo>
                      <a:pt x="209" y="49"/>
                    </a:lnTo>
                    <a:lnTo>
                      <a:pt x="202" y="41"/>
                    </a:lnTo>
                    <a:lnTo>
                      <a:pt x="192" y="30"/>
                    </a:lnTo>
                    <a:lnTo>
                      <a:pt x="185" y="22"/>
                    </a:lnTo>
                    <a:lnTo>
                      <a:pt x="177" y="19"/>
                    </a:lnTo>
                    <a:lnTo>
                      <a:pt x="171" y="19"/>
                    </a:lnTo>
                    <a:lnTo>
                      <a:pt x="158" y="19"/>
                    </a:lnTo>
                    <a:lnTo>
                      <a:pt x="147" y="24"/>
                    </a:lnTo>
                    <a:lnTo>
                      <a:pt x="133" y="28"/>
                    </a:lnTo>
                    <a:lnTo>
                      <a:pt x="127" y="40"/>
                    </a:lnTo>
                    <a:lnTo>
                      <a:pt x="150" y="78"/>
                    </a:lnTo>
                    <a:lnTo>
                      <a:pt x="127" y="78"/>
                    </a:lnTo>
                    <a:lnTo>
                      <a:pt x="118" y="66"/>
                    </a:lnTo>
                    <a:lnTo>
                      <a:pt x="110" y="55"/>
                    </a:lnTo>
                    <a:lnTo>
                      <a:pt x="99" y="45"/>
                    </a:lnTo>
                    <a:lnTo>
                      <a:pt x="89" y="38"/>
                    </a:lnTo>
                    <a:lnTo>
                      <a:pt x="74" y="30"/>
                    </a:lnTo>
                    <a:lnTo>
                      <a:pt x="59" y="26"/>
                    </a:lnTo>
                    <a:lnTo>
                      <a:pt x="46" y="26"/>
                    </a:lnTo>
                    <a:lnTo>
                      <a:pt x="31" y="32"/>
                    </a:lnTo>
                    <a:lnTo>
                      <a:pt x="74" y="78"/>
                    </a:lnTo>
                    <a:lnTo>
                      <a:pt x="46"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6" name="Freeform 255"/>
              <p:cNvSpPr>
                <a:spLocks/>
              </p:cNvSpPr>
              <p:nvPr/>
            </p:nvSpPr>
            <p:spPr bwMode="auto">
              <a:xfrm>
                <a:off x="2980" y="2575"/>
                <a:ext cx="501" cy="87"/>
              </a:xfrm>
              <a:custGeom>
                <a:avLst/>
                <a:gdLst>
                  <a:gd name="T0" fmla="*/ 1 w 1002"/>
                  <a:gd name="T1" fmla="*/ 0 h 175"/>
                  <a:gd name="T2" fmla="*/ 1 w 1002"/>
                  <a:gd name="T3" fmla="*/ 0 h 175"/>
                  <a:gd name="T4" fmla="*/ 1 w 1002"/>
                  <a:gd name="T5" fmla="*/ 0 h 175"/>
                  <a:gd name="T6" fmla="*/ 1 w 1002"/>
                  <a:gd name="T7" fmla="*/ 0 h 175"/>
                  <a:gd name="T8" fmla="*/ 0 w 1002"/>
                  <a:gd name="T9" fmla="*/ 0 h 175"/>
                  <a:gd name="T10" fmla="*/ 1 w 1002"/>
                  <a:gd name="T11" fmla="*/ 0 h 175"/>
                  <a:gd name="T12" fmla="*/ 1 w 1002"/>
                  <a:gd name="T13" fmla="*/ 0 h 175"/>
                  <a:gd name="T14" fmla="*/ 1 w 1002"/>
                  <a:gd name="T15" fmla="*/ 0 h 175"/>
                  <a:gd name="T16" fmla="*/ 1 w 1002"/>
                  <a:gd name="T17" fmla="*/ 0 h 175"/>
                  <a:gd name="T18" fmla="*/ 1 w 1002"/>
                  <a:gd name="T19" fmla="*/ 0 h 175"/>
                  <a:gd name="T20" fmla="*/ 1 w 1002"/>
                  <a:gd name="T21" fmla="*/ 0 h 175"/>
                  <a:gd name="T22" fmla="*/ 1 w 1002"/>
                  <a:gd name="T23" fmla="*/ 0 h 175"/>
                  <a:gd name="T24" fmla="*/ 1 w 1002"/>
                  <a:gd name="T25" fmla="*/ 0 h 175"/>
                  <a:gd name="T26" fmla="*/ 1 w 1002"/>
                  <a:gd name="T27" fmla="*/ 0 h 175"/>
                  <a:gd name="T28" fmla="*/ 1 w 1002"/>
                  <a:gd name="T29" fmla="*/ 0 h 175"/>
                  <a:gd name="T30" fmla="*/ 1 w 1002"/>
                  <a:gd name="T31" fmla="*/ 0 h 175"/>
                  <a:gd name="T32" fmla="*/ 1 w 1002"/>
                  <a:gd name="T33" fmla="*/ 0 h 175"/>
                  <a:gd name="T34" fmla="*/ 1 w 1002"/>
                  <a:gd name="T35" fmla="*/ 0 h 175"/>
                  <a:gd name="T36" fmla="*/ 1 w 1002"/>
                  <a:gd name="T37" fmla="*/ 0 h 175"/>
                  <a:gd name="T38" fmla="*/ 1 w 1002"/>
                  <a:gd name="T39" fmla="*/ 0 h 175"/>
                  <a:gd name="T40" fmla="*/ 1 w 1002"/>
                  <a:gd name="T41" fmla="*/ 0 h 175"/>
                  <a:gd name="T42" fmla="*/ 1 w 1002"/>
                  <a:gd name="T43" fmla="*/ 0 h 175"/>
                  <a:gd name="T44" fmla="*/ 1 w 1002"/>
                  <a:gd name="T45" fmla="*/ 0 h 175"/>
                  <a:gd name="T46" fmla="*/ 1 w 1002"/>
                  <a:gd name="T47" fmla="*/ 0 h 175"/>
                  <a:gd name="T48" fmla="*/ 1 w 1002"/>
                  <a:gd name="T49" fmla="*/ 0 h 175"/>
                  <a:gd name="T50" fmla="*/ 1 w 1002"/>
                  <a:gd name="T51" fmla="*/ 0 h 175"/>
                  <a:gd name="T52" fmla="*/ 1 w 1002"/>
                  <a:gd name="T53" fmla="*/ 0 h 175"/>
                  <a:gd name="T54" fmla="*/ 1 w 1002"/>
                  <a:gd name="T55" fmla="*/ 0 h 175"/>
                  <a:gd name="T56" fmla="*/ 1 w 1002"/>
                  <a:gd name="T57" fmla="*/ 0 h 175"/>
                  <a:gd name="T58" fmla="*/ 1 w 1002"/>
                  <a:gd name="T59" fmla="*/ 0 h 175"/>
                  <a:gd name="T60" fmla="*/ 1 w 1002"/>
                  <a:gd name="T61" fmla="*/ 0 h 175"/>
                  <a:gd name="T62" fmla="*/ 1 w 1002"/>
                  <a:gd name="T63" fmla="*/ 0 h 175"/>
                  <a:gd name="T64" fmla="*/ 1 w 1002"/>
                  <a:gd name="T65" fmla="*/ 0 h 175"/>
                  <a:gd name="T66" fmla="*/ 1 w 1002"/>
                  <a:gd name="T67" fmla="*/ 0 h 175"/>
                  <a:gd name="T68" fmla="*/ 1 w 1002"/>
                  <a:gd name="T69" fmla="*/ 0 h 175"/>
                  <a:gd name="T70" fmla="*/ 1 w 1002"/>
                  <a:gd name="T71" fmla="*/ 0 h 175"/>
                  <a:gd name="T72" fmla="*/ 1 w 1002"/>
                  <a:gd name="T73" fmla="*/ 0 h 175"/>
                  <a:gd name="T74" fmla="*/ 1 w 1002"/>
                  <a:gd name="T75" fmla="*/ 0 h 175"/>
                  <a:gd name="T76" fmla="*/ 1 w 1002"/>
                  <a:gd name="T77" fmla="*/ 0 h 175"/>
                  <a:gd name="T78" fmla="*/ 1 w 1002"/>
                  <a:gd name="T79" fmla="*/ 0 h 175"/>
                  <a:gd name="T80" fmla="*/ 1 w 1002"/>
                  <a:gd name="T81" fmla="*/ 0 h 175"/>
                  <a:gd name="T82" fmla="*/ 1 w 1002"/>
                  <a:gd name="T83" fmla="*/ 0 h 175"/>
                  <a:gd name="T84" fmla="*/ 1 w 1002"/>
                  <a:gd name="T85" fmla="*/ 0 h 175"/>
                  <a:gd name="T86" fmla="*/ 1 w 1002"/>
                  <a:gd name="T87" fmla="*/ 0 h 175"/>
                  <a:gd name="T88" fmla="*/ 1 w 1002"/>
                  <a:gd name="T89" fmla="*/ 0 h 175"/>
                  <a:gd name="T90" fmla="*/ 1 w 1002"/>
                  <a:gd name="T91" fmla="*/ 0 h 175"/>
                  <a:gd name="T92" fmla="*/ 1 w 1002"/>
                  <a:gd name="T93" fmla="*/ 0 h 175"/>
                  <a:gd name="T94" fmla="*/ 1 w 1002"/>
                  <a:gd name="T95" fmla="*/ 0 h 175"/>
                  <a:gd name="T96" fmla="*/ 1 w 1002"/>
                  <a:gd name="T97" fmla="*/ 0 h 175"/>
                  <a:gd name="T98" fmla="*/ 1 w 1002"/>
                  <a:gd name="T99" fmla="*/ 0 h 175"/>
                  <a:gd name="T100" fmla="*/ 1 w 1002"/>
                  <a:gd name="T101" fmla="*/ 0 h 175"/>
                  <a:gd name="T102" fmla="*/ 1 w 1002"/>
                  <a:gd name="T103" fmla="*/ 0 h 175"/>
                  <a:gd name="T104" fmla="*/ 1 w 1002"/>
                  <a:gd name="T105" fmla="*/ 0 h 175"/>
                  <a:gd name="T106" fmla="*/ 1 w 1002"/>
                  <a:gd name="T107" fmla="*/ 0 h 175"/>
                  <a:gd name="T108" fmla="*/ 1 w 1002"/>
                  <a:gd name="T109" fmla="*/ 0 h 175"/>
                  <a:gd name="T110" fmla="*/ 1 w 1002"/>
                  <a:gd name="T111" fmla="*/ 0 h 1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2"/>
                  <a:gd name="T169" fmla="*/ 0 h 175"/>
                  <a:gd name="T170" fmla="*/ 1002 w 1002"/>
                  <a:gd name="T171" fmla="*/ 175 h 1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2" h="175">
                    <a:moveTo>
                      <a:pt x="43" y="173"/>
                    </a:moveTo>
                    <a:lnTo>
                      <a:pt x="42" y="163"/>
                    </a:lnTo>
                    <a:lnTo>
                      <a:pt x="42" y="156"/>
                    </a:lnTo>
                    <a:lnTo>
                      <a:pt x="40" y="148"/>
                    </a:lnTo>
                    <a:lnTo>
                      <a:pt x="40" y="140"/>
                    </a:lnTo>
                    <a:lnTo>
                      <a:pt x="40" y="131"/>
                    </a:lnTo>
                    <a:lnTo>
                      <a:pt x="40" y="123"/>
                    </a:lnTo>
                    <a:lnTo>
                      <a:pt x="40" y="114"/>
                    </a:lnTo>
                    <a:lnTo>
                      <a:pt x="40" y="106"/>
                    </a:lnTo>
                    <a:lnTo>
                      <a:pt x="36" y="89"/>
                    </a:lnTo>
                    <a:lnTo>
                      <a:pt x="34" y="76"/>
                    </a:lnTo>
                    <a:lnTo>
                      <a:pt x="28" y="66"/>
                    </a:lnTo>
                    <a:lnTo>
                      <a:pt x="24" y="61"/>
                    </a:lnTo>
                    <a:lnTo>
                      <a:pt x="19" y="72"/>
                    </a:lnTo>
                    <a:lnTo>
                      <a:pt x="19" y="85"/>
                    </a:lnTo>
                    <a:lnTo>
                      <a:pt x="19" y="100"/>
                    </a:lnTo>
                    <a:lnTo>
                      <a:pt x="21" y="116"/>
                    </a:lnTo>
                    <a:lnTo>
                      <a:pt x="21" y="129"/>
                    </a:lnTo>
                    <a:lnTo>
                      <a:pt x="21" y="144"/>
                    </a:lnTo>
                    <a:lnTo>
                      <a:pt x="21" y="157"/>
                    </a:lnTo>
                    <a:lnTo>
                      <a:pt x="21" y="173"/>
                    </a:lnTo>
                    <a:lnTo>
                      <a:pt x="0" y="173"/>
                    </a:lnTo>
                    <a:lnTo>
                      <a:pt x="0" y="163"/>
                    </a:lnTo>
                    <a:lnTo>
                      <a:pt x="0" y="154"/>
                    </a:lnTo>
                    <a:lnTo>
                      <a:pt x="0" y="144"/>
                    </a:lnTo>
                    <a:lnTo>
                      <a:pt x="2" y="135"/>
                    </a:lnTo>
                    <a:lnTo>
                      <a:pt x="2" y="123"/>
                    </a:lnTo>
                    <a:lnTo>
                      <a:pt x="2" y="114"/>
                    </a:lnTo>
                    <a:lnTo>
                      <a:pt x="2" y="102"/>
                    </a:lnTo>
                    <a:lnTo>
                      <a:pt x="2" y="93"/>
                    </a:lnTo>
                    <a:lnTo>
                      <a:pt x="2" y="83"/>
                    </a:lnTo>
                    <a:lnTo>
                      <a:pt x="2" y="72"/>
                    </a:lnTo>
                    <a:lnTo>
                      <a:pt x="2" y="61"/>
                    </a:lnTo>
                    <a:lnTo>
                      <a:pt x="3" y="53"/>
                    </a:lnTo>
                    <a:lnTo>
                      <a:pt x="3" y="43"/>
                    </a:lnTo>
                    <a:lnTo>
                      <a:pt x="5" y="34"/>
                    </a:lnTo>
                    <a:lnTo>
                      <a:pt x="11" y="26"/>
                    </a:lnTo>
                    <a:lnTo>
                      <a:pt x="15" y="21"/>
                    </a:lnTo>
                    <a:lnTo>
                      <a:pt x="28" y="19"/>
                    </a:lnTo>
                    <a:lnTo>
                      <a:pt x="42" y="19"/>
                    </a:lnTo>
                    <a:lnTo>
                      <a:pt x="55" y="17"/>
                    </a:lnTo>
                    <a:lnTo>
                      <a:pt x="70" y="17"/>
                    </a:lnTo>
                    <a:lnTo>
                      <a:pt x="83" y="17"/>
                    </a:lnTo>
                    <a:lnTo>
                      <a:pt x="97" y="17"/>
                    </a:lnTo>
                    <a:lnTo>
                      <a:pt x="110" y="17"/>
                    </a:lnTo>
                    <a:lnTo>
                      <a:pt x="123" y="17"/>
                    </a:lnTo>
                    <a:lnTo>
                      <a:pt x="137" y="15"/>
                    </a:lnTo>
                    <a:lnTo>
                      <a:pt x="150" y="15"/>
                    </a:lnTo>
                    <a:lnTo>
                      <a:pt x="165" y="13"/>
                    </a:lnTo>
                    <a:lnTo>
                      <a:pt x="178" y="13"/>
                    </a:lnTo>
                    <a:lnTo>
                      <a:pt x="194" y="11"/>
                    </a:lnTo>
                    <a:lnTo>
                      <a:pt x="207" y="11"/>
                    </a:lnTo>
                    <a:lnTo>
                      <a:pt x="220" y="11"/>
                    </a:lnTo>
                    <a:lnTo>
                      <a:pt x="235" y="11"/>
                    </a:lnTo>
                    <a:lnTo>
                      <a:pt x="249" y="9"/>
                    </a:lnTo>
                    <a:lnTo>
                      <a:pt x="262" y="9"/>
                    </a:lnTo>
                    <a:lnTo>
                      <a:pt x="275" y="9"/>
                    </a:lnTo>
                    <a:lnTo>
                      <a:pt x="289" y="9"/>
                    </a:lnTo>
                    <a:lnTo>
                      <a:pt x="302" y="9"/>
                    </a:lnTo>
                    <a:lnTo>
                      <a:pt x="317" y="9"/>
                    </a:lnTo>
                    <a:lnTo>
                      <a:pt x="331" y="9"/>
                    </a:lnTo>
                    <a:lnTo>
                      <a:pt x="346" y="9"/>
                    </a:lnTo>
                    <a:lnTo>
                      <a:pt x="359" y="7"/>
                    </a:lnTo>
                    <a:lnTo>
                      <a:pt x="372" y="7"/>
                    </a:lnTo>
                    <a:lnTo>
                      <a:pt x="386" y="7"/>
                    </a:lnTo>
                    <a:lnTo>
                      <a:pt x="401" y="7"/>
                    </a:lnTo>
                    <a:lnTo>
                      <a:pt x="414" y="7"/>
                    </a:lnTo>
                    <a:lnTo>
                      <a:pt x="428" y="7"/>
                    </a:lnTo>
                    <a:lnTo>
                      <a:pt x="441" y="7"/>
                    </a:lnTo>
                    <a:lnTo>
                      <a:pt x="456" y="7"/>
                    </a:lnTo>
                    <a:lnTo>
                      <a:pt x="469" y="5"/>
                    </a:lnTo>
                    <a:lnTo>
                      <a:pt x="485" y="5"/>
                    </a:lnTo>
                    <a:lnTo>
                      <a:pt x="498" y="5"/>
                    </a:lnTo>
                    <a:lnTo>
                      <a:pt x="511" y="5"/>
                    </a:lnTo>
                    <a:lnTo>
                      <a:pt x="525" y="3"/>
                    </a:lnTo>
                    <a:lnTo>
                      <a:pt x="538" y="3"/>
                    </a:lnTo>
                    <a:lnTo>
                      <a:pt x="551" y="3"/>
                    </a:lnTo>
                    <a:lnTo>
                      <a:pt x="566" y="3"/>
                    </a:lnTo>
                    <a:lnTo>
                      <a:pt x="580" y="2"/>
                    </a:lnTo>
                    <a:lnTo>
                      <a:pt x="593" y="2"/>
                    </a:lnTo>
                    <a:lnTo>
                      <a:pt x="608" y="2"/>
                    </a:lnTo>
                    <a:lnTo>
                      <a:pt x="623" y="2"/>
                    </a:lnTo>
                    <a:lnTo>
                      <a:pt x="637" y="2"/>
                    </a:lnTo>
                    <a:lnTo>
                      <a:pt x="650" y="2"/>
                    </a:lnTo>
                    <a:lnTo>
                      <a:pt x="663" y="2"/>
                    </a:lnTo>
                    <a:lnTo>
                      <a:pt x="679" y="2"/>
                    </a:lnTo>
                    <a:lnTo>
                      <a:pt x="692" y="2"/>
                    </a:lnTo>
                    <a:lnTo>
                      <a:pt x="705" y="2"/>
                    </a:lnTo>
                    <a:lnTo>
                      <a:pt x="719" y="2"/>
                    </a:lnTo>
                    <a:lnTo>
                      <a:pt x="732" y="2"/>
                    </a:lnTo>
                    <a:lnTo>
                      <a:pt x="747" y="2"/>
                    </a:lnTo>
                    <a:lnTo>
                      <a:pt x="760" y="2"/>
                    </a:lnTo>
                    <a:lnTo>
                      <a:pt x="774" y="2"/>
                    </a:lnTo>
                    <a:lnTo>
                      <a:pt x="789" y="2"/>
                    </a:lnTo>
                    <a:lnTo>
                      <a:pt x="802" y="0"/>
                    </a:lnTo>
                    <a:lnTo>
                      <a:pt x="816" y="0"/>
                    </a:lnTo>
                    <a:lnTo>
                      <a:pt x="829" y="0"/>
                    </a:lnTo>
                    <a:lnTo>
                      <a:pt x="844" y="0"/>
                    </a:lnTo>
                    <a:lnTo>
                      <a:pt x="857" y="0"/>
                    </a:lnTo>
                    <a:lnTo>
                      <a:pt x="871" y="0"/>
                    </a:lnTo>
                    <a:lnTo>
                      <a:pt x="884" y="0"/>
                    </a:lnTo>
                    <a:lnTo>
                      <a:pt x="899" y="0"/>
                    </a:lnTo>
                    <a:lnTo>
                      <a:pt x="996" y="2"/>
                    </a:lnTo>
                    <a:lnTo>
                      <a:pt x="996" y="9"/>
                    </a:lnTo>
                    <a:lnTo>
                      <a:pt x="998" y="17"/>
                    </a:lnTo>
                    <a:lnTo>
                      <a:pt x="371" y="28"/>
                    </a:lnTo>
                    <a:lnTo>
                      <a:pt x="43" y="40"/>
                    </a:lnTo>
                    <a:lnTo>
                      <a:pt x="59" y="53"/>
                    </a:lnTo>
                    <a:lnTo>
                      <a:pt x="431" y="49"/>
                    </a:lnTo>
                    <a:lnTo>
                      <a:pt x="439" y="47"/>
                    </a:lnTo>
                    <a:lnTo>
                      <a:pt x="448" y="47"/>
                    </a:lnTo>
                    <a:lnTo>
                      <a:pt x="456" y="47"/>
                    </a:lnTo>
                    <a:lnTo>
                      <a:pt x="466" y="47"/>
                    </a:lnTo>
                    <a:lnTo>
                      <a:pt x="473" y="47"/>
                    </a:lnTo>
                    <a:lnTo>
                      <a:pt x="483" y="47"/>
                    </a:lnTo>
                    <a:lnTo>
                      <a:pt x="492" y="47"/>
                    </a:lnTo>
                    <a:lnTo>
                      <a:pt x="500" y="47"/>
                    </a:lnTo>
                    <a:lnTo>
                      <a:pt x="507" y="45"/>
                    </a:lnTo>
                    <a:lnTo>
                      <a:pt x="517" y="45"/>
                    </a:lnTo>
                    <a:lnTo>
                      <a:pt x="526" y="45"/>
                    </a:lnTo>
                    <a:lnTo>
                      <a:pt x="534" y="45"/>
                    </a:lnTo>
                    <a:lnTo>
                      <a:pt x="544" y="45"/>
                    </a:lnTo>
                    <a:lnTo>
                      <a:pt x="553" y="45"/>
                    </a:lnTo>
                    <a:lnTo>
                      <a:pt x="563" y="45"/>
                    </a:lnTo>
                    <a:lnTo>
                      <a:pt x="572" y="45"/>
                    </a:lnTo>
                    <a:lnTo>
                      <a:pt x="580" y="45"/>
                    </a:lnTo>
                    <a:lnTo>
                      <a:pt x="587" y="45"/>
                    </a:lnTo>
                    <a:lnTo>
                      <a:pt x="597" y="45"/>
                    </a:lnTo>
                    <a:lnTo>
                      <a:pt x="606" y="45"/>
                    </a:lnTo>
                    <a:lnTo>
                      <a:pt x="616" y="45"/>
                    </a:lnTo>
                    <a:lnTo>
                      <a:pt x="623" y="45"/>
                    </a:lnTo>
                    <a:lnTo>
                      <a:pt x="633" y="45"/>
                    </a:lnTo>
                    <a:lnTo>
                      <a:pt x="642" y="45"/>
                    </a:lnTo>
                    <a:lnTo>
                      <a:pt x="652" y="45"/>
                    </a:lnTo>
                    <a:lnTo>
                      <a:pt x="660" y="45"/>
                    </a:lnTo>
                    <a:lnTo>
                      <a:pt x="669" y="45"/>
                    </a:lnTo>
                    <a:lnTo>
                      <a:pt x="679" y="45"/>
                    </a:lnTo>
                    <a:lnTo>
                      <a:pt x="688" y="45"/>
                    </a:lnTo>
                    <a:lnTo>
                      <a:pt x="696" y="45"/>
                    </a:lnTo>
                    <a:lnTo>
                      <a:pt x="705" y="45"/>
                    </a:lnTo>
                    <a:lnTo>
                      <a:pt x="715" y="45"/>
                    </a:lnTo>
                    <a:lnTo>
                      <a:pt x="722" y="45"/>
                    </a:lnTo>
                    <a:lnTo>
                      <a:pt x="732" y="45"/>
                    </a:lnTo>
                    <a:lnTo>
                      <a:pt x="739" y="45"/>
                    </a:lnTo>
                    <a:lnTo>
                      <a:pt x="749" y="45"/>
                    </a:lnTo>
                    <a:lnTo>
                      <a:pt x="758" y="45"/>
                    </a:lnTo>
                    <a:lnTo>
                      <a:pt x="768" y="45"/>
                    </a:lnTo>
                    <a:lnTo>
                      <a:pt x="776" y="45"/>
                    </a:lnTo>
                    <a:lnTo>
                      <a:pt x="785" y="45"/>
                    </a:lnTo>
                    <a:lnTo>
                      <a:pt x="793" y="45"/>
                    </a:lnTo>
                    <a:lnTo>
                      <a:pt x="802" y="45"/>
                    </a:lnTo>
                    <a:lnTo>
                      <a:pt x="812" y="45"/>
                    </a:lnTo>
                    <a:lnTo>
                      <a:pt x="819" y="45"/>
                    </a:lnTo>
                    <a:lnTo>
                      <a:pt x="829" y="45"/>
                    </a:lnTo>
                    <a:lnTo>
                      <a:pt x="838" y="45"/>
                    </a:lnTo>
                    <a:lnTo>
                      <a:pt x="848" y="45"/>
                    </a:lnTo>
                    <a:lnTo>
                      <a:pt x="855" y="45"/>
                    </a:lnTo>
                    <a:lnTo>
                      <a:pt x="865" y="45"/>
                    </a:lnTo>
                    <a:lnTo>
                      <a:pt x="874" y="45"/>
                    </a:lnTo>
                    <a:lnTo>
                      <a:pt x="884" y="45"/>
                    </a:lnTo>
                    <a:lnTo>
                      <a:pt x="892" y="45"/>
                    </a:lnTo>
                    <a:lnTo>
                      <a:pt x="901" y="45"/>
                    </a:lnTo>
                    <a:lnTo>
                      <a:pt x="911" y="45"/>
                    </a:lnTo>
                    <a:lnTo>
                      <a:pt x="920" y="45"/>
                    </a:lnTo>
                    <a:lnTo>
                      <a:pt x="928" y="45"/>
                    </a:lnTo>
                    <a:lnTo>
                      <a:pt x="937" y="45"/>
                    </a:lnTo>
                    <a:lnTo>
                      <a:pt x="947" y="45"/>
                    </a:lnTo>
                    <a:lnTo>
                      <a:pt x="956" y="45"/>
                    </a:lnTo>
                    <a:lnTo>
                      <a:pt x="964" y="45"/>
                    </a:lnTo>
                    <a:lnTo>
                      <a:pt x="973" y="45"/>
                    </a:lnTo>
                    <a:lnTo>
                      <a:pt x="983" y="45"/>
                    </a:lnTo>
                    <a:lnTo>
                      <a:pt x="992" y="45"/>
                    </a:lnTo>
                    <a:lnTo>
                      <a:pt x="1000" y="45"/>
                    </a:lnTo>
                    <a:lnTo>
                      <a:pt x="1002" y="53"/>
                    </a:lnTo>
                    <a:lnTo>
                      <a:pt x="1002" y="61"/>
                    </a:lnTo>
                    <a:lnTo>
                      <a:pt x="990" y="61"/>
                    </a:lnTo>
                    <a:lnTo>
                      <a:pt x="979" y="61"/>
                    </a:lnTo>
                    <a:lnTo>
                      <a:pt x="968" y="61"/>
                    </a:lnTo>
                    <a:lnTo>
                      <a:pt x="958" y="61"/>
                    </a:lnTo>
                    <a:lnTo>
                      <a:pt x="947" y="61"/>
                    </a:lnTo>
                    <a:lnTo>
                      <a:pt x="935" y="61"/>
                    </a:lnTo>
                    <a:lnTo>
                      <a:pt x="924" y="61"/>
                    </a:lnTo>
                    <a:lnTo>
                      <a:pt x="914" y="62"/>
                    </a:lnTo>
                    <a:lnTo>
                      <a:pt x="903" y="62"/>
                    </a:lnTo>
                    <a:lnTo>
                      <a:pt x="892" y="62"/>
                    </a:lnTo>
                    <a:lnTo>
                      <a:pt x="882" y="62"/>
                    </a:lnTo>
                    <a:lnTo>
                      <a:pt x="871" y="62"/>
                    </a:lnTo>
                    <a:lnTo>
                      <a:pt x="859" y="62"/>
                    </a:lnTo>
                    <a:lnTo>
                      <a:pt x="850" y="62"/>
                    </a:lnTo>
                    <a:lnTo>
                      <a:pt x="838" y="62"/>
                    </a:lnTo>
                    <a:lnTo>
                      <a:pt x="829" y="64"/>
                    </a:lnTo>
                    <a:lnTo>
                      <a:pt x="817" y="64"/>
                    </a:lnTo>
                    <a:lnTo>
                      <a:pt x="806" y="64"/>
                    </a:lnTo>
                    <a:lnTo>
                      <a:pt x="795" y="64"/>
                    </a:lnTo>
                    <a:lnTo>
                      <a:pt x="783" y="64"/>
                    </a:lnTo>
                    <a:lnTo>
                      <a:pt x="772" y="64"/>
                    </a:lnTo>
                    <a:lnTo>
                      <a:pt x="762" y="64"/>
                    </a:lnTo>
                    <a:lnTo>
                      <a:pt x="751" y="64"/>
                    </a:lnTo>
                    <a:lnTo>
                      <a:pt x="741" y="64"/>
                    </a:lnTo>
                    <a:lnTo>
                      <a:pt x="730" y="64"/>
                    </a:lnTo>
                    <a:lnTo>
                      <a:pt x="719" y="64"/>
                    </a:lnTo>
                    <a:lnTo>
                      <a:pt x="709" y="64"/>
                    </a:lnTo>
                    <a:lnTo>
                      <a:pt x="698" y="64"/>
                    </a:lnTo>
                    <a:lnTo>
                      <a:pt x="686" y="64"/>
                    </a:lnTo>
                    <a:lnTo>
                      <a:pt x="677" y="64"/>
                    </a:lnTo>
                    <a:lnTo>
                      <a:pt x="665" y="64"/>
                    </a:lnTo>
                    <a:lnTo>
                      <a:pt x="656" y="66"/>
                    </a:lnTo>
                    <a:lnTo>
                      <a:pt x="644" y="66"/>
                    </a:lnTo>
                    <a:lnTo>
                      <a:pt x="637" y="66"/>
                    </a:lnTo>
                    <a:lnTo>
                      <a:pt x="627" y="66"/>
                    </a:lnTo>
                    <a:lnTo>
                      <a:pt x="618" y="66"/>
                    </a:lnTo>
                    <a:lnTo>
                      <a:pt x="608" y="66"/>
                    </a:lnTo>
                    <a:lnTo>
                      <a:pt x="599" y="66"/>
                    </a:lnTo>
                    <a:lnTo>
                      <a:pt x="589" y="66"/>
                    </a:lnTo>
                    <a:lnTo>
                      <a:pt x="580" y="66"/>
                    </a:lnTo>
                    <a:lnTo>
                      <a:pt x="572" y="66"/>
                    </a:lnTo>
                    <a:lnTo>
                      <a:pt x="563" y="66"/>
                    </a:lnTo>
                    <a:lnTo>
                      <a:pt x="553" y="66"/>
                    </a:lnTo>
                    <a:lnTo>
                      <a:pt x="544" y="66"/>
                    </a:lnTo>
                    <a:lnTo>
                      <a:pt x="534" y="66"/>
                    </a:lnTo>
                    <a:lnTo>
                      <a:pt x="526" y="66"/>
                    </a:lnTo>
                    <a:lnTo>
                      <a:pt x="517" y="66"/>
                    </a:lnTo>
                    <a:lnTo>
                      <a:pt x="507" y="68"/>
                    </a:lnTo>
                    <a:lnTo>
                      <a:pt x="498" y="68"/>
                    </a:lnTo>
                    <a:lnTo>
                      <a:pt x="488" y="68"/>
                    </a:lnTo>
                    <a:lnTo>
                      <a:pt x="479" y="68"/>
                    </a:lnTo>
                    <a:lnTo>
                      <a:pt x="469" y="68"/>
                    </a:lnTo>
                    <a:lnTo>
                      <a:pt x="460" y="68"/>
                    </a:lnTo>
                    <a:lnTo>
                      <a:pt x="450" y="68"/>
                    </a:lnTo>
                    <a:lnTo>
                      <a:pt x="441" y="68"/>
                    </a:lnTo>
                    <a:lnTo>
                      <a:pt x="433" y="68"/>
                    </a:lnTo>
                    <a:lnTo>
                      <a:pt x="424" y="68"/>
                    </a:lnTo>
                    <a:lnTo>
                      <a:pt x="414" y="68"/>
                    </a:lnTo>
                    <a:lnTo>
                      <a:pt x="405" y="68"/>
                    </a:lnTo>
                    <a:lnTo>
                      <a:pt x="397" y="68"/>
                    </a:lnTo>
                    <a:lnTo>
                      <a:pt x="388" y="68"/>
                    </a:lnTo>
                    <a:lnTo>
                      <a:pt x="378" y="68"/>
                    </a:lnTo>
                    <a:lnTo>
                      <a:pt x="369" y="68"/>
                    </a:lnTo>
                    <a:lnTo>
                      <a:pt x="361" y="68"/>
                    </a:lnTo>
                    <a:lnTo>
                      <a:pt x="350" y="68"/>
                    </a:lnTo>
                    <a:lnTo>
                      <a:pt x="340" y="68"/>
                    </a:lnTo>
                    <a:lnTo>
                      <a:pt x="332" y="68"/>
                    </a:lnTo>
                    <a:lnTo>
                      <a:pt x="323" y="68"/>
                    </a:lnTo>
                    <a:lnTo>
                      <a:pt x="313" y="68"/>
                    </a:lnTo>
                    <a:lnTo>
                      <a:pt x="304" y="68"/>
                    </a:lnTo>
                    <a:lnTo>
                      <a:pt x="296" y="68"/>
                    </a:lnTo>
                    <a:lnTo>
                      <a:pt x="287" y="68"/>
                    </a:lnTo>
                    <a:lnTo>
                      <a:pt x="277" y="68"/>
                    </a:lnTo>
                    <a:lnTo>
                      <a:pt x="268" y="68"/>
                    </a:lnTo>
                    <a:lnTo>
                      <a:pt x="258" y="68"/>
                    </a:lnTo>
                    <a:lnTo>
                      <a:pt x="251" y="68"/>
                    </a:lnTo>
                    <a:lnTo>
                      <a:pt x="241" y="68"/>
                    </a:lnTo>
                    <a:lnTo>
                      <a:pt x="232" y="68"/>
                    </a:lnTo>
                    <a:lnTo>
                      <a:pt x="222" y="68"/>
                    </a:lnTo>
                    <a:lnTo>
                      <a:pt x="215" y="68"/>
                    </a:lnTo>
                    <a:lnTo>
                      <a:pt x="205" y="68"/>
                    </a:lnTo>
                    <a:lnTo>
                      <a:pt x="196" y="68"/>
                    </a:lnTo>
                    <a:lnTo>
                      <a:pt x="186" y="68"/>
                    </a:lnTo>
                    <a:lnTo>
                      <a:pt x="178" y="68"/>
                    </a:lnTo>
                    <a:lnTo>
                      <a:pt x="169" y="68"/>
                    </a:lnTo>
                    <a:lnTo>
                      <a:pt x="159" y="70"/>
                    </a:lnTo>
                    <a:lnTo>
                      <a:pt x="150" y="70"/>
                    </a:lnTo>
                    <a:lnTo>
                      <a:pt x="142" y="72"/>
                    </a:lnTo>
                    <a:lnTo>
                      <a:pt x="133" y="72"/>
                    </a:lnTo>
                    <a:lnTo>
                      <a:pt x="123" y="72"/>
                    </a:lnTo>
                    <a:lnTo>
                      <a:pt x="114" y="74"/>
                    </a:lnTo>
                    <a:lnTo>
                      <a:pt x="106" y="76"/>
                    </a:lnTo>
                    <a:lnTo>
                      <a:pt x="97" y="76"/>
                    </a:lnTo>
                    <a:lnTo>
                      <a:pt x="87" y="76"/>
                    </a:lnTo>
                    <a:lnTo>
                      <a:pt x="78" y="78"/>
                    </a:lnTo>
                    <a:lnTo>
                      <a:pt x="70" y="80"/>
                    </a:lnTo>
                    <a:lnTo>
                      <a:pt x="62" y="89"/>
                    </a:lnTo>
                    <a:lnTo>
                      <a:pt x="61" y="102"/>
                    </a:lnTo>
                    <a:lnTo>
                      <a:pt x="59" y="114"/>
                    </a:lnTo>
                    <a:lnTo>
                      <a:pt x="59" y="127"/>
                    </a:lnTo>
                    <a:lnTo>
                      <a:pt x="59" y="140"/>
                    </a:lnTo>
                    <a:lnTo>
                      <a:pt x="59" y="152"/>
                    </a:lnTo>
                    <a:lnTo>
                      <a:pt x="59" y="163"/>
                    </a:lnTo>
                    <a:lnTo>
                      <a:pt x="61" y="175"/>
                    </a:lnTo>
                    <a:lnTo>
                      <a:pt x="49" y="173"/>
                    </a:lnTo>
                    <a:lnTo>
                      <a:pt x="43"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7" name="Freeform 256"/>
              <p:cNvSpPr>
                <a:spLocks/>
              </p:cNvSpPr>
              <p:nvPr/>
            </p:nvSpPr>
            <p:spPr bwMode="auto">
              <a:xfrm>
                <a:off x="3553" y="3062"/>
                <a:ext cx="14" cy="26"/>
              </a:xfrm>
              <a:custGeom>
                <a:avLst/>
                <a:gdLst>
                  <a:gd name="T0" fmla="*/ 0 w 29"/>
                  <a:gd name="T1" fmla="*/ 1 h 51"/>
                  <a:gd name="T2" fmla="*/ 0 w 29"/>
                  <a:gd name="T3" fmla="*/ 1 h 51"/>
                  <a:gd name="T4" fmla="*/ 0 w 29"/>
                  <a:gd name="T5" fmla="*/ 1 h 51"/>
                  <a:gd name="T6" fmla="*/ 0 w 29"/>
                  <a:gd name="T7" fmla="*/ 1 h 51"/>
                  <a:gd name="T8" fmla="*/ 0 w 29"/>
                  <a:gd name="T9" fmla="*/ 1 h 51"/>
                  <a:gd name="T10" fmla="*/ 0 w 29"/>
                  <a:gd name="T11" fmla="*/ 0 h 51"/>
                  <a:gd name="T12" fmla="*/ 0 w 29"/>
                  <a:gd name="T13" fmla="*/ 0 h 51"/>
                  <a:gd name="T14" fmla="*/ 0 w 29"/>
                  <a:gd name="T15" fmla="*/ 1 h 51"/>
                  <a:gd name="T16" fmla="*/ 0 w 29"/>
                  <a:gd name="T17" fmla="*/ 1 h 51"/>
                  <a:gd name="T18" fmla="*/ 0 w 29"/>
                  <a:gd name="T19" fmla="*/ 1 h 51"/>
                  <a:gd name="T20" fmla="*/ 0 w 29"/>
                  <a:gd name="T21" fmla="*/ 1 h 51"/>
                  <a:gd name="T22" fmla="*/ 0 w 29"/>
                  <a:gd name="T23" fmla="*/ 1 h 51"/>
                  <a:gd name="T24" fmla="*/ 0 w 29"/>
                  <a:gd name="T25" fmla="*/ 1 h 51"/>
                  <a:gd name="T26" fmla="*/ 0 w 29"/>
                  <a:gd name="T27" fmla="*/ 1 h 51"/>
                  <a:gd name="T28" fmla="*/ 0 w 29"/>
                  <a:gd name="T29" fmla="*/ 1 h 51"/>
                  <a:gd name="T30" fmla="*/ 0 w 29"/>
                  <a:gd name="T31" fmla="*/ 1 h 51"/>
                  <a:gd name="T32" fmla="*/ 0 w 29"/>
                  <a:gd name="T33" fmla="*/ 1 h 51"/>
                  <a:gd name="T34" fmla="*/ 0 w 29"/>
                  <a:gd name="T35" fmla="*/ 1 h 51"/>
                  <a:gd name="T36" fmla="*/ 0 w 29"/>
                  <a:gd name="T37" fmla="*/ 1 h 51"/>
                  <a:gd name="T38" fmla="*/ 0 w 29"/>
                  <a:gd name="T39" fmla="*/ 1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
                  <a:gd name="T61" fmla="*/ 0 h 51"/>
                  <a:gd name="T62" fmla="*/ 29 w 29"/>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 h="51">
                    <a:moveTo>
                      <a:pt x="2" y="36"/>
                    </a:moveTo>
                    <a:lnTo>
                      <a:pt x="0" y="26"/>
                    </a:lnTo>
                    <a:lnTo>
                      <a:pt x="0" y="19"/>
                    </a:lnTo>
                    <a:lnTo>
                      <a:pt x="4" y="11"/>
                    </a:lnTo>
                    <a:lnTo>
                      <a:pt x="8" y="7"/>
                    </a:lnTo>
                    <a:lnTo>
                      <a:pt x="18" y="0"/>
                    </a:lnTo>
                    <a:lnTo>
                      <a:pt x="29" y="0"/>
                    </a:lnTo>
                    <a:lnTo>
                      <a:pt x="29" y="5"/>
                    </a:lnTo>
                    <a:lnTo>
                      <a:pt x="29" y="13"/>
                    </a:lnTo>
                    <a:lnTo>
                      <a:pt x="16" y="19"/>
                    </a:lnTo>
                    <a:lnTo>
                      <a:pt x="16" y="30"/>
                    </a:lnTo>
                    <a:lnTo>
                      <a:pt x="21" y="36"/>
                    </a:lnTo>
                    <a:lnTo>
                      <a:pt x="29" y="36"/>
                    </a:lnTo>
                    <a:lnTo>
                      <a:pt x="29" y="43"/>
                    </a:lnTo>
                    <a:lnTo>
                      <a:pt x="29" y="51"/>
                    </a:lnTo>
                    <a:lnTo>
                      <a:pt x="16" y="51"/>
                    </a:lnTo>
                    <a:lnTo>
                      <a:pt x="8" y="43"/>
                    </a:lnTo>
                    <a:lnTo>
                      <a:pt x="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8" name="Freeform 257"/>
              <p:cNvSpPr>
                <a:spLocks/>
              </p:cNvSpPr>
              <p:nvPr/>
            </p:nvSpPr>
            <p:spPr bwMode="auto">
              <a:xfrm>
                <a:off x="3566" y="3062"/>
                <a:ext cx="14" cy="26"/>
              </a:xfrm>
              <a:custGeom>
                <a:avLst/>
                <a:gdLst>
                  <a:gd name="T0" fmla="*/ 0 w 29"/>
                  <a:gd name="T1" fmla="*/ 1 h 51"/>
                  <a:gd name="T2" fmla="*/ 0 w 29"/>
                  <a:gd name="T3" fmla="*/ 1 h 51"/>
                  <a:gd name="T4" fmla="*/ 0 w 29"/>
                  <a:gd name="T5" fmla="*/ 1 h 51"/>
                  <a:gd name="T6" fmla="*/ 0 w 29"/>
                  <a:gd name="T7" fmla="*/ 1 h 51"/>
                  <a:gd name="T8" fmla="*/ 0 w 29"/>
                  <a:gd name="T9" fmla="*/ 1 h 51"/>
                  <a:gd name="T10" fmla="*/ 0 w 29"/>
                  <a:gd name="T11" fmla="*/ 1 h 51"/>
                  <a:gd name="T12" fmla="*/ 0 w 29"/>
                  <a:gd name="T13" fmla="*/ 1 h 51"/>
                  <a:gd name="T14" fmla="*/ 0 w 29"/>
                  <a:gd name="T15" fmla="*/ 1 h 51"/>
                  <a:gd name="T16" fmla="*/ 0 w 29"/>
                  <a:gd name="T17" fmla="*/ 1 h 51"/>
                  <a:gd name="T18" fmla="*/ 0 w 29"/>
                  <a:gd name="T19" fmla="*/ 0 h 51"/>
                  <a:gd name="T20" fmla="*/ 0 w 29"/>
                  <a:gd name="T21" fmla="*/ 0 h 51"/>
                  <a:gd name="T22" fmla="*/ 0 w 29"/>
                  <a:gd name="T23" fmla="*/ 1 h 51"/>
                  <a:gd name="T24" fmla="*/ 0 w 29"/>
                  <a:gd name="T25" fmla="*/ 1 h 51"/>
                  <a:gd name="T26" fmla="*/ 0 w 29"/>
                  <a:gd name="T27" fmla="*/ 1 h 51"/>
                  <a:gd name="T28" fmla="*/ 0 w 29"/>
                  <a:gd name="T29" fmla="*/ 1 h 51"/>
                  <a:gd name="T30" fmla="*/ 0 w 29"/>
                  <a:gd name="T31" fmla="*/ 1 h 51"/>
                  <a:gd name="T32" fmla="*/ 0 w 29"/>
                  <a:gd name="T33" fmla="*/ 1 h 51"/>
                  <a:gd name="T34" fmla="*/ 0 w 29"/>
                  <a:gd name="T35" fmla="*/ 1 h 51"/>
                  <a:gd name="T36" fmla="*/ 0 w 29"/>
                  <a:gd name="T37" fmla="*/ 1 h 51"/>
                  <a:gd name="T38" fmla="*/ 0 w 29"/>
                  <a:gd name="T39" fmla="*/ 1 h 51"/>
                  <a:gd name="T40" fmla="*/ 0 w 29"/>
                  <a:gd name="T41" fmla="*/ 1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51"/>
                  <a:gd name="T65" fmla="*/ 29 w 29"/>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51">
                    <a:moveTo>
                      <a:pt x="4" y="51"/>
                    </a:moveTo>
                    <a:lnTo>
                      <a:pt x="4" y="36"/>
                    </a:lnTo>
                    <a:lnTo>
                      <a:pt x="13" y="34"/>
                    </a:lnTo>
                    <a:lnTo>
                      <a:pt x="19" y="24"/>
                    </a:lnTo>
                    <a:lnTo>
                      <a:pt x="13" y="17"/>
                    </a:lnTo>
                    <a:lnTo>
                      <a:pt x="12" y="15"/>
                    </a:lnTo>
                    <a:lnTo>
                      <a:pt x="4" y="13"/>
                    </a:lnTo>
                    <a:lnTo>
                      <a:pt x="0" y="15"/>
                    </a:lnTo>
                    <a:lnTo>
                      <a:pt x="0" y="7"/>
                    </a:lnTo>
                    <a:lnTo>
                      <a:pt x="0" y="0"/>
                    </a:lnTo>
                    <a:lnTo>
                      <a:pt x="12" y="0"/>
                    </a:lnTo>
                    <a:lnTo>
                      <a:pt x="23" y="7"/>
                    </a:lnTo>
                    <a:lnTo>
                      <a:pt x="27" y="11"/>
                    </a:lnTo>
                    <a:lnTo>
                      <a:pt x="29" y="19"/>
                    </a:lnTo>
                    <a:lnTo>
                      <a:pt x="29" y="26"/>
                    </a:lnTo>
                    <a:lnTo>
                      <a:pt x="29" y="36"/>
                    </a:lnTo>
                    <a:lnTo>
                      <a:pt x="25" y="43"/>
                    </a:lnTo>
                    <a:lnTo>
                      <a:pt x="19" y="47"/>
                    </a:lnTo>
                    <a:lnTo>
                      <a:pt x="12" y="51"/>
                    </a:lnTo>
                    <a:lnTo>
                      <a:pt x="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42" name="Right Arrow 241"/>
          <p:cNvSpPr/>
          <p:nvPr/>
        </p:nvSpPr>
        <p:spPr>
          <a:xfrm>
            <a:off x="2844800" y="3581400"/>
            <a:ext cx="6400800" cy="381000"/>
          </a:xfrm>
          <a:prstGeom prst="rightArrow">
            <a:avLst>
              <a:gd name="adj1" fmla="val 7666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36870" name="TextBox 243"/>
          <p:cNvSpPr txBox="1">
            <a:spLocks noChangeArrowheads="1"/>
          </p:cNvSpPr>
          <p:nvPr/>
        </p:nvSpPr>
        <p:spPr bwMode="auto">
          <a:xfrm>
            <a:off x="2032000" y="3810001"/>
            <a:ext cx="162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Title transfers to buyer</a:t>
            </a:r>
          </a:p>
        </p:txBody>
      </p:sp>
      <p:cxnSp>
        <p:nvCxnSpPr>
          <p:cNvPr id="246" name="Straight Arrow Connector 245"/>
          <p:cNvCxnSpPr>
            <a:cxnSpLocks noChangeShapeType="1"/>
          </p:cNvCxnSpPr>
          <p:nvPr>
            <p:custDataLst>
              <p:tags r:id="rId3"/>
            </p:custDataLst>
          </p:nvPr>
        </p:nvCxnSpPr>
        <p:spPr bwMode="auto">
          <a:xfrm rot="5400000" flipH="1" flipV="1">
            <a:off x="2415117" y="3731683"/>
            <a:ext cx="457200" cy="4233"/>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7" name="Oval 246"/>
          <p:cNvSpPr/>
          <p:nvPr/>
        </p:nvSpPr>
        <p:spPr>
          <a:xfrm>
            <a:off x="8128000" y="4038600"/>
            <a:ext cx="3556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Buyer pays freight charges</a:t>
            </a:r>
          </a:p>
        </p:txBody>
      </p:sp>
      <p:sp>
        <p:nvSpPr>
          <p:cNvPr id="249" name="Rounded Rectangle 248"/>
          <p:cNvSpPr/>
          <p:nvPr/>
        </p:nvSpPr>
        <p:spPr>
          <a:xfrm>
            <a:off x="8128000" y="5181600"/>
            <a:ext cx="3759200"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Increases cost of inventory</a:t>
            </a:r>
          </a:p>
        </p:txBody>
      </p:sp>
      <p:sp>
        <p:nvSpPr>
          <p:cNvPr id="245" name="Rounded Rectangle 244"/>
          <p:cNvSpPr/>
          <p:nvPr>
            <p:custDataLst>
              <p:tags r:id="rId4"/>
            </p:custDataLst>
          </p:nvPr>
        </p:nvSpPr>
        <p:spPr>
          <a:xfrm>
            <a:off x="2438400" y="2743200"/>
            <a:ext cx="18288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solidFill>
                  <a:schemeClr val="tx1"/>
                </a:solidFill>
              </a:rPr>
              <a:t>Goods</a:t>
            </a:r>
          </a:p>
        </p:txBody>
      </p:sp>
      <p:pic>
        <p:nvPicPr>
          <p:cNvPr id="243" name="Picture 242"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3750921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0 -4.44444E-6 L 0.46667 -4.44444E-6 " pathEditMode="relative" rAng="0" ptsTypes="AA">
                                      <p:cBhvr>
                                        <p:cTn id="10" dur="2000" fill="hold"/>
                                        <p:tgtEl>
                                          <p:spTgt spid="245"/>
                                        </p:tgtEl>
                                        <p:attrNameLst>
                                          <p:attrName>ppt_x</p:attrName>
                                          <p:attrName>ppt_y</p:attrName>
                                        </p:attrNameLst>
                                      </p:cBhvr>
                                      <p:rCtr x="23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eaLnBrk="1" fontAlgn="auto" hangingPunct="1">
              <a:spcAft>
                <a:spcPts val="0"/>
              </a:spcAft>
              <a:defRPr/>
            </a:pPr>
            <a:r>
              <a:rPr smtClean="0">
                <a:ea typeface="+mn-ea"/>
              </a:rPr>
              <a:t>Transportation Costs</a:t>
            </a:r>
            <a:endParaRPr>
              <a:ea typeface="+mn-ea"/>
            </a:endParaRPr>
          </a:p>
        </p:txBody>
      </p:sp>
      <p:sp>
        <p:nvSpPr>
          <p:cNvPr id="37891" name="Slide Number Placeholder 1"/>
          <p:cNvSpPr txBox="1">
            <a:spLocks/>
          </p:cNvSpPr>
          <p:nvPr/>
        </p:nvSpPr>
        <p:spPr bwMode="auto">
          <a:xfrm>
            <a:off x="101600" y="6432551"/>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FA759B37-EB3D-46D2-8EFF-6B0629AD5512}" type="slidenum">
              <a:rPr lang="en-US" sz="1200">
                <a:solidFill>
                  <a:srgbClr val="898989"/>
                </a:solidFill>
                <a:latin typeface="Calibri" pitchFamily="34" charset="0"/>
              </a:rPr>
              <a:pPr algn="r" eaLnBrk="1" hangingPunct="1"/>
              <a:t>23</a:t>
            </a:fld>
            <a:endParaRPr lang="en-US" sz="1200">
              <a:solidFill>
                <a:srgbClr val="898989"/>
              </a:solidFill>
              <a:latin typeface="Calibri" pitchFamily="34" charset="0"/>
            </a:endParaRPr>
          </a:p>
        </p:txBody>
      </p:sp>
      <p:sp>
        <p:nvSpPr>
          <p:cNvPr id="37892" name="Content Placeholder 3"/>
          <p:cNvSpPr txBox="1">
            <a:spLocks/>
          </p:cNvSpPr>
          <p:nvPr/>
        </p:nvSpPr>
        <p:spPr bwMode="auto">
          <a:xfrm>
            <a:off x="508000" y="1143000"/>
            <a:ext cx="108712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75" indent="-396875" defTabSz="912813" eaLnBrk="0" hangingPunct="0">
              <a:defRPr>
                <a:solidFill>
                  <a:schemeClr val="tx1"/>
                </a:solidFill>
                <a:latin typeface="Arial" charset="0"/>
                <a:cs typeface="Arial" charset="0"/>
              </a:defRPr>
            </a:lvl1pPr>
            <a:lvl2pPr marL="914400" indent="-396875" defTabSz="912813" eaLnBrk="0" hangingPunct="0">
              <a:defRPr>
                <a:solidFill>
                  <a:schemeClr val="tx1"/>
                </a:solidFill>
                <a:latin typeface="Arial" charset="0"/>
                <a:cs typeface="Arial" charset="0"/>
              </a:defRPr>
            </a:lvl2pPr>
            <a:lvl3pPr marL="1258888" indent="-344488"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FontTx/>
              <a:buBlip>
                <a:blip r:embed="rId5"/>
              </a:buBlip>
            </a:pPr>
            <a:r>
              <a:rPr lang="en-US" sz="3200">
                <a:latin typeface="Times New Roman" pitchFamily="18" charset="0"/>
                <a:cs typeface="Times New Roman" pitchFamily="18" charset="0"/>
              </a:rPr>
              <a:t>FOB Destination</a:t>
            </a:r>
          </a:p>
          <a:p>
            <a:pPr lvl="1" eaLnBrk="1" hangingPunct="1">
              <a:lnSpc>
                <a:spcPct val="90000"/>
              </a:lnSpc>
              <a:spcBef>
                <a:spcPct val="20000"/>
              </a:spcBef>
              <a:buFontTx/>
              <a:buBlip>
                <a:blip r:embed="rId6"/>
              </a:buBlip>
            </a:pPr>
            <a:r>
              <a:rPr lang="en-US" sz="2800">
                <a:latin typeface="Times New Roman" pitchFamily="18" charset="0"/>
                <a:cs typeface="Times New Roman" pitchFamily="18" charset="0"/>
              </a:rPr>
              <a:t>Buyer owns inventory when goods arrive</a:t>
            </a:r>
          </a:p>
          <a:p>
            <a:pPr lvl="1" eaLnBrk="1" hangingPunct="1">
              <a:lnSpc>
                <a:spcPct val="90000"/>
              </a:lnSpc>
              <a:spcBef>
                <a:spcPct val="20000"/>
              </a:spcBef>
              <a:buFontTx/>
              <a:buBlip>
                <a:blip r:embed="rId6"/>
              </a:buBlip>
            </a:pPr>
            <a:r>
              <a:rPr lang="en-US" sz="2800">
                <a:latin typeface="Times New Roman" pitchFamily="18" charset="0"/>
                <a:cs typeface="Times New Roman" pitchFamily="18" charset="0"/>
              </a:rPr>
              <a:t>Seller normally pays freight</a:t>
            </a:r>
          </a:p>
          <a:p>
            <a:pPr lvl="2" eaLnBrk="1" hangingPunct="1">
              <a:lnSpc>
                <a:spcPct val="90000"/>
              </a:lnSpc>
              <a:spcBef>
                <a:spcPct val="20000"/>
              </a:spcBef>
              <a:buFontTx/>
              <a:buBlip>
                <a:blip r:embed="rId6"/>
              </a:buBlip>
            </a:pPr>
            <a:r>
              <a:rPr lang="en-US" sz="2400">
                <a:latin typeface="Times New Roman" pitchFamily="18" charset="0"/>
                <a:cs typeface="Times New Roman" pitchFamily="18" charset="0"/>
              </a:rPr>
              <a:t>Freight out</a:t>
            </a:r>
          </a:p>
          <a:p>
            <a:pPr lvl="2" eaLnBrk="1" hangingPunct="1">
              <a:lnSpc>
                <a:spcPct val="90000"/>
              </a:lnSpc>
              <a:spcBef>
                <a:spcPct val="20000"/>
              </a:spcBef>
              <a:buFontTx/>
              <a:buBlip>
                <a:blip r:embed="rId6"/>
              </a:buBlip>
            </a:pPr>
            <a:r>
              <a:rPr lang="en-US" sz="2400">
                <a:latin typeface="Times New Roman" pitchFamily="18" charset="0"/>
                <a:cs typeface="Times New Roman" pitchFamily="18" charset="0"/>
              </a:rPr>
              <a:t>Selling expense to the seller</a:t>
            </a:r>
          </a:p>
        </p:txBody>
      </p:sp>
      <p:pic>
        <p:nvPicPr>
          <p:cNvPr id="37893" name="Picture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851" y="3743325"/>
            <a:ext cx="1122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37507652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ea typeface="+mn-ea"/>
              </a:rPr>
              <a:t>FOB Destination</a:t>
            </a:r>
            <a:endParaRPr>
              <a:ea typeface="+mn-ea"/>
            </a:endParaRPr>
          </a:p>
        </p:txBody>
      </p:sp>
      <p:sp>
        <p:nvSpPr>
          <p:cNvPr id="3892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E4D5EF-188E-4F50-9842-64A536FB9191}" type="slidenum">
              <a:rPr lang="en-US">
                <a:solidFill>
                  <a:srgbClr val="898989"/>
                </a:solidFill>
                <a:latin typeface="Calibri" pitchFamily="34" charset="0"/>
              </a:rPr>
              <a:pPr eaLnBrk="1" hangingPunct="1"/>
              <a:t>24</a:t>
            </a:fld>
            <a:endParaRPr lang="en-US">
              <a:solidFill>
                <a:srgbClr val="898989"/>
              </a:solidFill>
              <a:latin typeface="Calibri" pitchFamily="34" charset="0"/>
            </a:endParaRPr>
          </a:p>
        </p:txBody>
      </p:sp>
      <p:grpSp>
        <p:nvGrpSpPr>
          <p:cNvPr id="38915" name="Group 261"/>
          <p:cNvGrpSpPr>
            <a:grpSpLocks/>
          </p:cNvGrpSpPr>
          <p:nvPr/>
        </p:nvGrpSpPr>
        <p:grpSpPr bwMode="auto">
          <a:xfrm>
            <a:off x="711200" y="1600200"/>
            <a:ext cx="2032000" cy="2057400"/>
            <a:chOff x="336" y="1008"/>
            <a:chExt cx="960" cy="1296"/>
          </a:xfrm>
        </p:grpSpPr>
        <p:pic>
          <p:nvPicPr>
            <p:cNvPr id="39154" name="Picture 21" descr="MCj0290305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6" y="1392"/>
              <a:ext cx="96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55" name="Rectangle 9"/>
            <p:cNvSpPr>
              <a:spLocks noChangeArrowheads="1"/>
            </p:cNvSpPr>
            <p:nvPr/>
          </p:nvSpPr>
          <p:spPr bwMode="auto">
            <a:xfrm>
              <a:off x="525" y="1008"/>
              <a:ext cx="53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3200" b="1">
                  <a:solidFill>
                    <a:schemeClr val="accent2"/>
                  </a:solidFill>
                </a:rPr>
                <a:t>Seller</a:t>
              </a:r>
            </a:p>
          </p:txBody>
        </p:sp>
      </p:grpSp>
      <p:grpSp>
        <p:nvGrpSpPr>
          <p:cNvPr id="38916" name="Group 262"/>
          <p:cNvGrpSpPr>
            <a:grpSpLocks/>
          </p:cNvGrpSpPr>
          <p:nvPr/>
        </p:nvGrpSpPr>
        <p:grpSpPr bwMode="auto">
          <a:xfrm>
            <a:off x="9245600" y="1981200"/>
            <a:ext cx="2540000" cy="1881188"/>
            <a:chOff x="4368" y="1248"/>
            <a:chExt cx="1200" cy="1185"/>
          </a:xfrm>
        </p:grpSpPr>
        <p:sp>
          <p:nvSpPr>
            <p:cNvPr id="38926" name="Rectangle 19"/>
            <p:cNvSpPr>
              <a:spLocks noChangeArrowheads="1"/>
            </p:cNvSpPr>
            <p:nvPr/>
          </p:nvSpPr>
          <p:spPr bwMode="auto">
            <a:xfrm>
              <a:off x="4691" y="1248"/>
              <a:ext cx="55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3200" b="1"/>
                <a:t>Buyer</a:t>
              </a:r>
            </a:p>
          </p:txBody>
        </p:sp>
        <p:grpSp>
          <p:nvGrpSpPr>
            <p:cNvPr id="38927" name="Group 260"/>
            <p:cNvGrpSpPr>
              <a:grpSpLocks/>
            </p:cNvGrpSpPr>
            <p:nvPr/>
          </p:nvGrpSpPr>
          <p:grpSpPr bwMode="auto">
            <a:xfrm>
              <a:off x="4368" y="1440"/>
              <a:ext cx="1200" cy="993"/>
              <a:chOff x="2880" y="2400"/>
              <a:chExt cx="1200" cy="993"/>
            </a:xfrm>
          </p:grpSpPr>
          <p:sp>
            <p:nvSpPr>
              <p:cNvPr id="38928" name="AutoShape 28"/>
              <p:cNvSpPr>
                <a:spLocks noChangeAspect="1" noChangeArrowheads="1" noTextEdit="1"/>
              </p:cNvSpPr>
              <p:nvPr/>
            </p:nvSpPr>
            <p:spPr bwMode="auto">
              <a:xfrm>
                <a:off x="2880" y="2400"/>
                <a:ext cx="1200" cy="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8929" name="Group 259"/>
              <p:cNvGrpSpPr>
                <a:grpSpLocks/>
              </p:cNvGrpSpPr>
              <p:nvPr/>
            </p:nvGrpSpPr>
            <p:grpSpPr bwMode="auto">
              <a:xfrm>
                <a:off x="2974" y="2573"/>
                <a:ext cx="986" cy="648"/>
                <a:chOff x="2974" y="2573"/>
                <a:chExt cx="986" cy="648"/>
              </a:xfrm>
            </p:grpSpPr>
            <p:sp>
              <p:nvSpPr>
                <p:cNvPr id="38957" name="Freeform 33"/>
                <p:cNvSpPr>
                  <a:spLocks/>
                </p:cNvSpPr>
                <p:nvPr/>
              </p:nvSpPr>
              <p:spPr bwMode="auto">
                <a:xfrm>
                  <a:off x="3517" y="2715"/>
                  <a:ext cx="69" cy="81"/>
                </a:xfrm>
                <a:custGeom>
                  <a:avLst/>
                  <a:gdLst>
                    <a:gd name="T0" fmla="*/ 1 w 137"/>
                    <a:gd name="T1" fmla="*/ 0 h 163"/>
                    <a:gd name="T2" fmla="*/ 1 w 137"/>
                    <a:gd name="T3" fmla="*/ 0 h 163"/>
                    <a:gd name="T4" fmla="*/ 1 w 137"/>
                    <a:gd name="T5" fmla="*/ 0 h 163"/>
                    <a:gd name="T6" fmla="*/ 0 w 137"/>
                    <a:gd name="T7" fmla="*/ 0 h 163"/>
                    <a:gd name="T8" fmla="*/ 0 w 137"/>
                    <a:gd name="T9" fmla="*/ 0 h 163"/>
                    <a:gd name="T10" fmla="*/ 1 w 137"/>
                    <a:gd name="T11" fmla="*/ 0 h 163"/>
                    <a:gd name="T12" fmla="*/ 1 w 137"/>
                    <a:gd name="T13" fmla="*/ 0 h 163"/>
                    <a:gd name="T14" fmla="*/ 1 w 137"/>
                    <a:gd name="T15" fmla="*/ 0 h 163"/>
                    <a:gd name="T16" fmla="*/ 1 w 137"/>
                    <a:gd name="T17" fmla="*/ 0 h 163"/>
                    <a:gd name="T18" fmla="*/ 1 w 137"/>
                    <a:gd name="T19" fmla="*/ 0 h 163"/>
                    <a:gd name="T20" fmla="*/ 1 w 137"/>
                    <a:gd name="T21" fmla="*/ 0 h 163"/>
                    <a:gd name="T22" fmla="*/ 1 w 137"/>
                    <a:gd name="T23" fmla="*/ 0 h 163"/>
                    <a:gd name="T24" fmla="*/ 1 w 137"/>
                    <a:gd name="T25" fmla="*/ 0 h 163"/>
                    <a:gd name="T26" fmla="*/ 1 w 137"/>
                    <a:gd name="T27" fmla="*/ 0 h 163"/>
                    <a:gd name="T28" fmla="*/ 1 w 137"/>
                    <a:gd name="T29" fmla="*/ 0 h 163"/>
                    <a:gd name="T30" fmla="*/ 1 w 137"/>
                    <a:gd name="T31" fmla="*/ 0 h 163"/>
                    <a:gd name="T32" fmla="*/ 1 w 137"/>
                    <a:gd name="T33" fmla="*/ 0 h 163"/>
                    <a:gd name="T34" fmla="*/ 1 w 137"/>
                    <a:gd name="T35" fmla="*/ 0 h 163"/>
                    <a:gd name="T36" fmla="*/ 1 w 137"/>
                    <a:gd name="T37" fmla="*/ 0 h 163"/>
                    <a:gd name="T38" fmla="*/ 1 w 137"/>
                    <a:gd name="T39" fmla="*/ 0 h 163"/>
                    <a:gd name="T40" fmla="*/ 1 w 137"/>
                    <a:gd name="T41" fmla="*/ 0 h 163"/>
                    <a:gd name="T42" fmla="*/ 1 w 137"/>
                    <a:gd name="T43" fmla="*/ 0 h 163"/>
                    <a:gd name="T44" fmla="*/ 1 w 137"/>
                    <a:gd name="T45" fmla="*/ 0 h 163"/>
                    <a:gd name="T46" fmla="*/ 1 w 137"/>
                    <a:gd name="T47" fmla="*/ 0 h 163"/>
                    <a:gd name="T48" fmla="*/ 1 w 137"/>
                    <a:gd name="T49" fmla="*/ 0 h 163"/>
                    <a:gd name="T50" fmla="*/ 1 w 137"/>
                    <a:gd name="T51" fmla="*/ 0 h 163"/>
                    <a:gd name="T52" fmla="*/ 1 w 137"/>
                    <a:gd name="T53" fmla="*/ 0 h 163"/>
                    <a:gd name="T54" fmla="*/ 1 w 137"/>
                    <a:gd name="T55" fmla="*/ 0 h 163"/>
                    <a:gd name="T56" fmla="*/ 1 w 137"/>
                    <a:gd name="T57" fmla="*/ 0 h 163"/>
                    <a:gd name="T58" fmla="*/ 1 w 137"/>
                    <a:gd name="T59" fmla="*/ 0 h 163"/>
                    <a:gd name="T60" fmla="*/ 1 w 137"/>
                    <a:gd name="T61" fmla="*/ 0 h 163"/>
                    <a:gd name="T62" fmla="*/ 1 w 137"/>
                    <a:gd name="T63" fmla="*/ 0 h 163"/>
                    <a:gd name="T64" fmla="*/ 1 w 137"/>
                    <a:gd name="T65" fmla="*/ 0 h 163"/>
                    <a:gd name="T66" fmla="*/ 1 w 137"/>
                    <a:gd name="T67" fmla="*/ 0 h 163"/>
                    <a:gd name="T68" fmla="*/ 1 w 137"/>
                    <a:gd name="T69" fmla="*/ 0 h 163"/>
                    <a:gd name="T70" fmla="*/ 1 w 137"/>
                    <a:gd name="T71" fmla="*/ 0 h 163"/>
                    <a:gd name="T72" fmla="*/ 1 w 137"/>
                    <a:gd name="T73" fmla="*/ 0 h 163"/>
                    <a:gd name="T74" fmla="*/ 1 w 137"/>
                    <a:gd name="T75" fmla="*/ 0 h 163"/>
                    <a:gd name="T76" fmla="*/ 1 w 137"/>
                    <a:gd name="T77" fmla="*/ 0 h 163"/>
                    <a:gd name="T78" fmla="*/ 1 w 137"/>
                    <a:gd name="T79" fmla="*/ 0 h 163"/>
                    <a:gd name="T80" fmla="*/ 1 w 137"/>
                    <a:gd name="T81" fmla="*/ 0 h 163"/>
                    <a:gd name="T82" fmla="*/ 1 w 137"/>
                    <a:gd name="T83" fmla="*/ 0 h 163"/>
                    <a:gd name="T84" fmla="*/ 1 w 137"/>
                    <a:gd name="T85" fmla="*/ 0 h 163"/>
                    <a:gd name="T86" fmla="*/ 1 w 137"/>
                    <a:gd name="T87" fmla="*/ 0 h 163"/>
                    <a:gd name="T88" fmla="*/ 1 w 137"/>
                    <a:gd name="T89" fmla="*/ 0 h 163"/>
                    <a:gd name="T90" fmla="*/ 1 w 137"/>
                    <a:gd name="T91" fmla="*/ 0 h 163"/>
                    <a:gd name="T92" fmla="*/ 1 w 137"/>
                    <a:gd name="T93" fmla="*/ 0 h 163"/>
                    <a:gd name="T94" fmla="*/ 1 w 137"/>
                    <a:gd name="T95" fmla="*/ 0 h 163"/>
                    <a:gd name="T96" fmla="*/ 1 w 137"/>
                    <a:gd name="T97" fmla="*/ 0 h 163"/>
                    <a:gd name="T98" fmla="*/ 1 w 137"/>
                    <a:gd name="T99" fmla="*/ 0 h 163"/>
                    <a:gd name="T100" fmla="*/ 1 w 137"/>
                    <a:gd name="T101" fmla="*/ 0 h 163"/>
                    <a:gd name="T102" fmla="*/ 1 w 137"/>
                    <a:gd name="T103" fmla="*/ 0 h 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7"/>
                    <a:gd name="T157" fmla="*/ 0 h 163"/>
                    <a:gd name="T158" fmla="*/ 137 w 137"/>
                    <a:gd name="T159" fmla="*/ 163 h 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7" h="163">
                      <a:moveTo>
                        <a:pt x="25" y="59"/>
                      </a:moveTo>
                      <a:lnTo>
                        <a:pt x="13" y="53"/>
                      </a:lnTo>
                      <a:lnTo>
                        <a:pt x="6" y="46"/>
                      </a:lnTo>
                      <a:lnTo>
                        <a:pt x="0" y="36"/>
                      </a:lnTo>
                      <a:lnTo>
                        <a:pt x="0" y="27"/>
                      </a:lnTo>
                      <a:lnTo>
                        <a:pt x="2" y="15"/>
                      </a:lnTo>
                      <a:lnTo>
                        <a:pt x="8" y="8"/>
                      </a:lnTo>
                      <a:lnTo>
                        <a:pt x="15" y="0"/>
                      </a:lnTo>
                      <a:lnTo>
                        <a:pt x="29" y="0"/>
                      </a:lnTo>
                      <a:lnTo>
                        <a:pt x="38" y="0"/>
                      </a:lnTo>
                      <a:lnTo>
                        <a:pt x="48" y="0"/>
                      </a:lnTo>
                      <a:lnTo>
                        <a:pt x="57" y="0"/>
                      </a:lnTo>
                      <a:lnTo>
                        <a:pt x="65" y="0"/>
                      </a:lnTo>
                      <a:lnTo>
                        <a:pt x="72" y="0"/>
                      </a:lnTo>
                      <a:lnTo>
                        <a:pt x="80" y="0"/>
                      </a:lnTo>
                      <a:lnTo>
                        <a:pt x="86" y="0"/>
                      </a:lnTo>
                      <a:lnTo>
                        <a:pt x="93" y="2"/>
                      </a:lnTo>
                      <a:lnTo>
                        <a:pt x="103" y="4"/>
                      </a:lnTo>
                      <a:lnTo>
                        <a:pt x="112" y="8"/>
                      </a:lnTo>
                      <a:lnTo>
                        <a:pt x="120" y="11"/>
                      </a:lnTo>
                      <a:lnTo>
                        <a:pt x="126" y="19"/>
                      </a:lnTo>
                      <a:lnTo>
                        <a:pt x="129" y="25"/>
                      </a:lnTo>
                      <a:lnTo>
                        <a:pt x="131" y="34"/>
                      </a:lnTo>
                      <a:lnTo>
                        <a:pt x="133" y="44"/>
                      </a:lnTo>
                      <a:lnTo>
                        <a:pt x="137" y="57"/>
                      </a:lnTo>
                      <a:lnTo>
                        <a:pt x="137" y="63"/>
                      </a:lnTo>
                      <a:lnTo>
                        <a:pt x="137" y="70"/>
                      </a:lnTo>
                      <a:lnTo>
                        <a:pt x="137" y="78"/>
                      </a:lnTo>
                      <a:lnTo>
                        <a:pt x="137" y="87"/>
                      </a:lnTo>
                      <a:lnTo>
                        <a:pt x="137" y="97"/>
                      </a:lnTo>
                      <a:lnTo>
                        <a:pt x="137" y="105"/>
                      </a:lnTo>
                      <a:lnTo>
                        <a:pt x="137" y="114"/>
                      </a:lnTo>
                      <a:lnTo>
                        <a:pt x="137" y="125"/>
                      </a:lnTo>
                      <a:lnTo>
                        <a:pt x="137" y="133"/>
                      </a:lnTo>
                      <a:lnTo>
                        <a:pt x="135" y="143"/>
                      </a:lnTo>
                      <a:lnTo>
                        <a:pt x="133" y="148"/>
                      </a:lnTo>
                      <a:lnTo>
                        <a:pt x="131" y="154"/>
                      </a:lnTo>
                      <a:lnTo>
                        <a:pt x="126" y="162"/>
                      </a:lnTo>
                      <a:lnTo>
                        <a:pt x="120" y="163"/>
                      </a:lnTo>
                      <a:lnTo>
                        <a:pt x="110" y="160"/>
                      </a:lnTo>
                      <a:lnTo>
                        <a:pt x="103" y="154"/>
                      </a:lnTo>
                      <a:lnTo>
                        <a:pt x="93" y="146"/>
                      </a:lnTo>
                      <a:lnTo>
                        <a:pt x="84" y="139"/>
                      </a:lnTo>
                      <a:lnTo>
                        <a:pt x="72" y="125"/>
                      </a:lnTo>
                      <a:lnTo>
                        <a:pt x="63" y="112"/>
                      </a:lnTo>
                      <a:lnTo>
                        <a:pt x="53" y="99"/>
                      </a:lnTo>
                      <a:lnTo>
                        <a:pt x="44" y="89"/>
                      </a:lnTo>
                      <a:lnTo>
                        <a:pt x="36" y="76"/>
                      </a:lnTo>
                      <a:lnTo>
                        <a:pt x="31" y="68"/>
                      </a:lnTo>
                      <a:lnTo>
                        <a:pt x="27" y="61"/>
                      </a:lnTo>
                      <a:lnTo>
                        <a:pt x="25" y="5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8" name="Freeform 34"/>
                <p:cNvSpPr>
                  <a:spLocks/>
                </p:cNvSpPr>
                <p:nvPr/>
              </p:nvSpPr>
              <p:spPr bwMode="auto">
                <a:xfrm>
                  <a:off x="3358" y="2722"/>
                  <a:ext cx="72" cy="63"/>
                </a:xfrm>
                <a:custGeom>
                  <a:avLst/>
                  <a:gdLst>
                    <a:gd name="T0" fmla="*/ 1 w 142"/>
                    <a:gd name="T1" fmla="*/ 1 h 126"/>
                    <a:gd name="T2" fmla="*/ 1 w 142"/>
                    <a:gd name="T3" fmla="*/ 1 h 126"/>
                    <a:gd name="T4" fmla="*/ 1 w 142"/>
                    <a:gd name="T5" fmla="*/ 1 h 126"/>
                    <a:gd name="T6" fmla="*/ 1 w 142"/>
                    <a:gd name="T7" fmla="*/ 1 h 126"/>
                    <a:gd name="T8" fmla="*/ 1 w 142"/>
                    <a:gd name="T9" fmla="*/ 1 h 126"/>
                    <a:gd name="T10" fmla="*/ 1 w 142"/>
                    <a:gd name="T11" fmla="*/ 1 h 126"/>
                    <a:gd name="T12" fmla="*/ 1 w 142"/>
                    <a:gd name="T13" fmla="*/ 1 h 126"/>
                    <a:gd name="T14" fmla="*/ 1 w 142"/>
                    <a:gd name="T15" fmla="*/ 1 h 126"/>
                    <a:gd name="T16" fmla="*/ 1 w 142"/>
                    <a:gd name="T17" fmla="*/ 1 h 126"/>
                    <a:gd name="T18" fmla="*/ 1 w 142"/>
                    <a:gd name="T19" fmla="*/ 1 h 126"/>
                    <a:gd name="T20" fmla="*/ 1 w 142"/>
                    <a:gd name="T21" fmla="*/ 1 h 126"/>
                    <a:gd name="T22" fmla="*/ 1 w 142"/>
                    <a:gd name="T23" fmla="*/ 1 h 126"/>
                    <a:gd name="T24" fmla="*/ 1 w 142"/>
                    <a:gd name="T25" fmla="*/ 1 h 126"/>
                    <a:gd name="T26" fmla="*/ 1 w 142"/>
                    <a:gd name="T27" fmla="*/ 1 h 126"/>
                    <a:gd name="T28" fmla="*/ 1 w 142"/>
                    <a:gd name="T29" fmla="*/ 1 h 126"/>
                    <a:gd name="T30" fmla="*/ 1 w 142"/>
                    <a:gd name="T31" fmla="*/ 1 h 126"/>
                    <a:gd name="T32" fmla="*/ 1 w 142"/>
                    <a:gd name="T33" fmla="*/ 1 h 126"/>
                    <a:gd name="T34" fmla="*/ 0 w 142"/>
                    <a:gd name="T35" fmla="*/ 1 h 126"/>
                    <a:gd name="T36" fmla="*/ 1 w 142"/>
                    <a:gd name="T37" fmla="*/ 1 h 126"/>
                    <a:gd name="T38" fmla="*/ 1 w 142"/>
                    <a:gd name="T39" fmla="*/ 1 h 126"/>
                    <a:gd name="T40" fmla="*/ 1 w 142"/>
                    <a:gd name="T41" fmla="*/ 1 h 126"/>
                    <a:gd name="T42" fmla="*/ 1 w 142"/>
                    <a:gd name="T43" fmla="*/ 1 h 126"/>
                    <a:gd name="T44" fmla="*/ 1 w 142"/>
                    <a:gd name="T45" fmla="*/ 1 h 126"/>
                    <a:gd name="T46" fmla="*/ 1 w 142"/>
                    <a:gd name="T47" fmla="*/ 1 h 126"/>
                    <a:gd name="T48" fmla="*/ 1 w 142"/>
                    <a:gd name="T49" fmla="*/ 1 h 126"/>
                    <a:gd name="T50" fmla="*/ 1 w 142"/>
                    <a:gd name="T51" fmla="*/ 1 h 126"/>
                    <a:gd name="T52" fmla="*/ 1 w 142"/>
                    <a:gd name="T53" fmla="*/ 1 h 126"/>
                    <a:gd name="T54" fmla="*/ 1 w 142"/>
                    <a:gd name="T55" fmla="*/ 0 h 126"/>
                    <a:gd name="T56" fmla="*/ 1 w 142"/>
                    <a:gd name="T57" fmla="*/ 0 h 126"/>
                    <a:gd name="T58" fmla="*/ 1 w 142"/>
                    <a:gd name="T59" fmla="*/ 0 h 126"/>
                    <a:gd name="T60" fmla="*/ 1 w 142"/>
                    <a:gd name="T61" fmla="*/ 1 h 126"/>
                    <a:gd name="T62" fmla="*/ 1 w 142"/>
                    <a:gd name="T63" fmla="*/ 1 h 126"/>
                    <a:gd name="T64" fmla="*/ 1 w 142"/>
                    <a:gd name="T65" fmla="*/ 1 h 126"/>
                    <a:gd name="T66" fmla="*/ 1 w 142"/>
                    <a:gd name="T67" fmla="*/ 1 h 126"/>
                    <a:gd name="T68" fmla="*/ 1 w 142"/>
                    <a:gd name="T69" fmla="*/ 1 h 126"/>
                    <a:gd name="T70" fmla="*/ 1 w 142"/>
                    <a:gd name="T71" fmla="*/ 1 h 126"/>
                    <a:gd name="T72" fmla="*/ 1 w 142"/>
                    <a:gd name="T73" fmla="*/ 1 h 126"/>
                    <a:gd name="T74" fmla="*/ 1 w 142"/>
                    <a:gd name="T75" fmla="*/ 1 h 126"/>
                    <a:gd name="T76" fmla="*/ 1 w 142"/>
                    <a:gd name="T77" fmla="*/ 1 h 126"/>
                    <a:gd name="T78" fmla="*/ 1 w 142"/>
                    <a:gd name="T79" fmla="*/ 1 h 126"/>
                    <a:gd name="T80" fmla="*/ 1 w 142"/>
                    <a:gd name="T81" fmla="*/ 1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126"/>
                    <a:gd name="T125" fmla="*/ 142 w 142"/>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126">
                      <a:moveTo>
                        <a:pt x="83" y="67"/>
                      </a:moveTo>
                      <a:lnTo>
                        <a:pt x="76" y="74"/>
                      </a:lnTo>
                      <a:lnTo>
                        <a:pt x="70" y="86"/>
                      </a:lnTo>
                      <a:lnTo>
                        <a:pt x="66" y="97"/>
                      </a:lnTo>
                      <a:lnTo>
                        <a:pt x="62" y="110"/>
                      </a:lnTo>
                      <a:lnTo>
                        <a:pt x="53" y="118"/>
                      </a:lnTo>
                      <a:lnTo>
                        <a:pt x="41" y="124"/>
                      </a:lnTo>
                      <a:lnTo>
                        <a:pt x="30" y="126"/>
                      </a:lnTo>
                      <a:lnTo>
                        <a:pt x="19" y="122"/>
                      </a:lnTo>
                      <a:lnTo>
                        <a:pt x="11" y="112"/>
                      </a:lnTo>
                      <a:lnTo>
                        <a:pt x="5" y="101"/>
                      </a:lnTo>
                      <a:lnTo>
                        <a:pt x="5" y="91"/>
                      </a:lnTo>
                      <a:lnTo>
                        <a:pt x="7" y="84"/>
                      </a:lnTo>
                      <a:lnTo>
                        <a:pt x="11" y="74"/>
                      </a:lnTo>
                      <a:lnTo>
                        <a:pt x="19" y="65"/>
                      </a:lnTo>
                      <a:lnTo>
                        <a:pt x="7" y="57"/>
                      </a:lnTo>
                      <a:lnTo>
                        <a:pt x="3" y="50"/>
                      </a:lnTo>
                      <a:lnTo>
                        <a:pt x="0" y="40"/>
                      </a:lnTo>
                      <a:lnTo>
                        <a:pt x="1" y="31"/>
                      </a:lnTo>
                      <a:lnTo>
                        <a:pt x="3" y="21"/>
                      </a:lnTo>
                      <a:lnTo>
                        <a:pt x="9" y="14"/>
                      </a:lnTo>
                      <a:lnTo>
                        <a:pt x="19" y="8"/>
                      </a:lnTo>
                      <a:lnTo>
                        <a:pt x="30" y="8"/>
                      </a:lnTo>
                      <a:lnTo>
                        <a:pt x="40" y="6"/>
                      </a:lnTo>
                      <a:lnTo>
                        <a:pt x="51" y="4"/>
                      </a:lnTo>
                      <a:lnTo>
                        <a:pt x="62" y="2"/>
                      </a:lnTo>
                      <a:lnTo>
                        <a:pt x="74" y="2"/>
                      </a:lnTo>
                      <a:lnTo>
                        <a:pt x="83" y="0"/>
                      </a:lnTo>
                      <a:lnTo>
                        <a:pt x="97" y="0"/>
                      </a:lnTo>
                      <a:lnTo>
                        <a:pt x="106" y="0"/>
                      </a:lnTo>
                      <a:lnTo>
                        <a:pt x="117" y="4"/>
                      </a:lnTo>
                      <a:lnTo>
                        <a:pt x="127" y="8"/>
                      </a:lnTo>
                      <a:lnTo>
                        <a:pt x="135" y="15"/>
                      </a:lnTo>
                      <a:lnTo>
                        <a:pt x="140" y="23"/>
                      </a:lnTo>
                      <a:lnTo>
                        <a:pt x="142" y="34"/>
                      </a:lnTo>
                      <a:lnTo>
                        <a:pt x="137" y="42"/>
                      </a:lnTo>
                      <a:lnTo>
                        <a:pt x="133" y="52"/>
                      </a:lnTo>
                      <a:lnTo>
                        <a:pt x="121" y="57"/>
                      </a:lnTo>
                      <a:lnTo>
                        <a:pt x="112" y="61"/>
                      </a:lnTo>
                      <a:lnTo>
                        <a:pt x="83" y="6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9" name="Freeform 35"/>
                <p:cNvSpPr>
                  <a:spLocks/>
                </p:cNvSpPr>
                <p:nvPr/>
              </p:nvSpPr>
              <p:spPr bwMode="auto">
                <a:xfrm>
                  <a:off x="3393" y="3141"/>
                  <a:ext cx="138" cy="73"/>
                </a:xfrm>
                <a:custGeom>
                  <a:avLst/>
                  <a:gdLst>
                    <a:gd name="T0" fmla="*/ 1 w 276"/>
                    <a:gd name="T1" fmla="*/ 0 h 147"/>
                    <a:gd name="T2" fmla="*/ 1 w 276"/>
                    <a:gd name="T3" fmla="*/ 0 h 147"/>
                    <a:gd name="T4" fmla="*/ 1 w 276"/>
                    <a:gd name="T5" fmla="*/ 0 h 147"/>
                    <a:gd name="T6" fmla="*/ 1 w 276"/>
                    <a:gd name="T7" fmla="*/ 0 h 147"/>
                    <a:gd name="T8" fmla="*/ 1 w 276"/>
                    <a:gd name="T9" fmla="*/ 0 h 147"/>
                    <a:gd name="T10" fmla="*/ 1 w 276"/>
                    <a:gd name="T11" fmla="*/ 0 h 147"/>
                    <a:gd name="T12" fmla="*/ 1 w 276"/>
                    <a:gd name="T13" fmla="*/ 0 h 147"/>
                    <a:gd name="T14" fmla="*/ 1 w 276"/>
                    <a:gd name="T15" fmla="*/ 0 h 147"/>
                    <a:gd name="T16" fmla="*/ 1 w 276"/>
                    <a:gd name="T17" fmla="*/ 0 h 147"/>
                    <a:gd name="T18" fmla="*/ 1 w 276"/>
                    <a:gd name="T19" fmla="*/ 0 h 147"/>
                    <a:gd name="T20" fmla="*/ 1 w 276"/>
                    <a:gd name="T21" fmla="*/ 0 h 147"/>
                    <a:gd name="T22" fmla="*/ 1 w 276"/>
                    <a:gd name="T23" fmla="*/ 0 h 147"/>
                    <a:gd name="T24" fmla="*/ 1 w 276"/>
                    <a:gd name="T25" fmla="*/ 0 h 147"/>
                    <a:gd name="T26" fmla="*/ 1 w 276"/>
                    <a:gd name="T27" fmla="*/ 0 h 147"/>
                    <a:gd name="T28" fmla="*/ 1 w 276"/>
                    <a:gd name="T29" fmla="*/ 0 h 147"/>
                    <a:gd name="T30" fmla="*/ 1 w 276"/>
                    <a:gd name="T31" fmla="*/ 0 h 147"/>
                    <a:gd name="T32" fmla="*/ 1 w 276"/>
                    <a:gd name="T33" fmla="*/ 0 h 147"/>
                    <a:gd name="T34" fmla="*/ 1 w 276"/>
                    <a:gd name="T35" fmla="*/ 0 h 147"/>
                    <a:gd name="T36" fmla="*/ 1 w 276"/>
                    <a:gd name="T37" fmla="*/ 0 h 147"/>
                    <a:gd name="T38" fmla="*/ 1 w 276"/>
                    <a:gd name="T39" fmla="*/ 0 h 147"/>
                    <a:gd name="T40" fmla="*/ 1 w 276"/>
                    <a:gd name="T41" fmla="*/ 0 h 147"/>
                    <a:gd name="T42" fmla="*/ 1 w 276"/>
                    <a:gd name="T43" fmla="*/ 0 h 147"/>
                    <a:gd name="T44" fmla="*/ 1 w 276"/>
                    <a:gd name="T45" fmla="*/ 0 h 147"/>
                    <a:gd name="T46" fmla="*/ 1 w 276"/>
                    <a:gd name="T47" fmla="*/ 0 h 147"/>
                    <a:gd name="T48" fmla="*/ 1 w 276"/>
                    <a:gd name="T49" fmla="*/ 0 h 147"/>
                    <a:gd name="T50" fmla="*/ 1 w 276"/>
                    <a:gd name="T51" fmla="*/ 0 h 147"/>
                    <a:gd name="T52" fmla="*/ 1 w 276"/>
                    <a:gd name="T53" fmla="*/ 0 h 147"/>
                    <a:gd name="T54" fmla="*/ 0 w 276"/>
                    <a:gd name="T55" fmla="*/ 0 h 147"/>
                    <a:gd name="T56" fmla="*/ 1 w 276"/>
                    <a:gd name="T57" fmla="*/ 0 h 147"/>
                    <a:gd name="T58" fmla="*/ 1 w 276"/>
                    <a:gd name="T59" fmla="*/ 0 h 147"/>
                    <a:gd name="T60" fmla="*/ 1 w 276"/>
                    <a:gd name="T61" fmla="*/ 0 h 147"/>
                    <a:gd name="T62" fmla="*/ 1 w 276"/>
                    <a:gd name="T63" fmla="*/ 0 h 147"/>
                    <a:gd name="T64" fmla="*/ 1 w 276"/>
                    <a:gd name="T65" fmla="*/ 0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
                    <a:gd name="T100" fmla="*/ 0 h 147"/>
                    <a:gd name="T101" fmla="*/ 276 w 276"/>
                    <a:gd name="T102" fmla="*/ 147 h 1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 h="147">
                      <a:moveTo>
                        <a:pt x="55" y="6"/>
                      </a:moveTo>
                      <a:lnTo>
                        <a:pt x="61" y="8"/>
                      </a:lnTo>
                      <a:lnTo>
                        <a:pt x="72" y="10"/>
                      </a:lnTo>
                      <a:lnTo>
                        <a:pt x="80" y="10"/>
                      </a:lnTo>
                      <a:lnTo>
                        <a:pt x="93" y="12"/>
                      </a:lnTo>
                      <a:lnTo>
                        <a:pt x="106" y="10"/>
                      </a:lnTo>
                      <a:lnTo>
                        <a:pt x="120" y="10"/>
                      </a:lnTo>
                      <a:lnTo>
                        <a:pt x="133" y="10"/>
                      </a:lnTo>
                      <a:lnTo>
                        <a:pt x="146" y="10"/>
                      </a:lnTo>
                      <a:lnTo>
                        <a:pt x="160" y="6"/>
                      </a:lnTo>
                      <a:lnTo>
                        <a:pt x="173" y="6"/>
                      </a:lnTo>
                      <a:lnTo>
                        <a:pt x="188" y="4"/>
                      </a:lnTo>
                      <a:lnTo>
                        <a:pt x="202" y="4"/>
                      </a:lnTo>
                      <a:lnTo>
                        <a:pt x="211" y="2"/>
                      </a:lnTo>
                      <a:lnTo>
                        <a:pt x="224" y="0"/>
                      </a:lnTo>
                      <a:lnTo>
                        <a:pt x="234" y="0"/>
                      </a:lnTo>
                      <a:lnTo>
                        <a:pt x="245" y="0"/>
                      </a:lnTo>
                      <a:lnTo>
                        <a:pt x="253" y="0"/>
                      </a:lnTo>
                      <a:lnTo>
                        <a:pt x="260" y="4"/>
                      </a:lnTo>
                      <a:lnTo>
                        <a:pt x="264" y="12"/>
                      </a:lnTo>
                      <a:lnTo>
                        <a:pt x="270" y="21"/>
                      </a:lnTo>
                      <a:lnTo>
                        <a:pt x="274" y="31"/>
                      </a:lnTo>
                      <a:lnTo>
                        <a:pt x="276" y="44"/>
                      </a:lnTo>
                      <a:lnTo>
                        <a:pt x="276" y="57"/>
                      </a:lnTo>
                      <a:lnTo>
                        <a:pt x="276" y="73"/>
                      </a:lnTo>
                      <a:lnTo>
                        <a:pt x="272" y="84"/>
                      </a:lnTo>
                      <a:lnTo>
                        <a:pt x="270" y="97"/>
                      </a:lnTo>
                      <a:lnTo>
                        <a:pt x="266" y="111"/>
                      </a:lnTo>
                      <a:lnTo>
                        <a:pt x="260" y="122"/>
                      </a:lnTo>
                      <a:lnTo>
                        <a:pt x="255" y="130"/>
                      </a:lnTo>
                      <a:lnTo>
                        <a:pt x="249" y="139"/>
                      </a:lnTo>
                      <a:lnTo>
                        <a:pt x="243" y="143"/>
                      </a:lnTo>
                      <a:lnTo>
                        <a:pt x="238" y="147"/>
                      </a:lnTo>
                      <a:lnTo>
                        <a:pt x="224" y="145"/>
                      </a:lnTo>
                      <a:lnTo>
                        <a:pt x="209" y="145"/>
                      </a:lnTo>
                      <a:lnTo>
                        <a:pt x="198" y="143"/>
                      </a:lnTo>
                      <a:lnTo>
                        <a:pt x="186" y="143"/>
                      </a:lnTo>
                      <a:lnTo>
                        <a:pt x="173" y="143"/>
                      </a:lnTo>
                      <a:lnTo>
                        <a:pt x="160" y="143"/>
                      </a:lnTo>
                      <a:lnTo>
                        <a:pt x="146" y="141"/>
                      </a:lnTo>
                      <a:lnTo>
                        <a:pt x="135" y="141"/>
                      </a:lnTo>
                      <a:lnTo>
                        <a:pt x="122" y="139"/>
                      </a:lnTo>
                      <a:lnTo>
                        <a:pt x="108" y="137"/>
                      </a:lnTo>
                      <a:lnTo>
                        <a:pt x="95" y="135"/>
                      </a:lnTo>
                      <a:lnTo>
                        <a:pt x="84" y="135"/>
                      </a:lnTo>
                      <a:lnTo>
                        <a:pt x="70" y="135"/>
                      </a:lnTo>
                      <a:lnTo>
                        <a:pt x="57" y="135"/>
                      </a:lnTo>
                      <a:lnTo>
                        <a:pt x="46" y="135"/>
                      </a:lnTo>
                      <a:lnTo>
                        <a:pt x="34" y="135"/>
                      </a:lnTo>
                      <a:lnTo>
                        <a:pt x="25" y="132"/>
                      </a:lnTo>
                      <a:lnTo>
                        <a:pt x="17" y="128"/>
                      </a:lnTo>
                      <a:lnTo>
                        <a:pt x="11" y="118"/>
                      </a:lnTo>
                      <a:lnTo>
                        <a:pt x="6" y="111"/>
                      </a:lnTo>
                      <a:lnTo>
                        <a:pt x="2" y="97"/>
                      </a:lnTo>
                      <a:lnTo>
                        <a:pt x="2" y="86"/>
                      </a:lnTo>
                      <a:lnTo>
                        <a:pt x="0" y="74"/>
                      </a:lnTo>
                      <a:lnTo>
                        <a:pt x="2" y="61"/>
                      </a:lnTo>
                      <a:lnTo>
                        <a:pt x="2" y="48"/>
                      </a:lnTo>
                      <a:lnTo>
                        <a:pt x="6" y="36"/>
                      </a:lnTo>
                      <a:lnTo>
                        <a:pt x="9" y="25"/>
                      </a:lnTo>
                      <a:lnTo>
                        <a:pt x="17" y="17"/>
                      </a:lnTo>
                      <a:lnTo>
                        <a:pt x="23" y="8"/>
                      </a:lnTo>
                      <a:lnTo>
                        <a:pt x="32" y="4"/>
                      </a:lnTo>
                      <a:lnTo>
                        <a:pt x="42" y="4"/>
                      </a:lnTo>
                      <a:lnTo>
                        <a:pt x="55" y="6"/>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0" name="Freeform 36"/>
                <p:cNvSpPr>
                  <a:spLocks/>
                </p:cNvSpPr>
                <p:nvPr/>
              </p:nvSpPr>
              <p:spPr bwMode="auto">
                <a:xfrm>
                  <a:off x="3397" y="2769"/>
                  <a:ext cx="145" cy="345"/>
                </a:xfrm>
                <a:custGeom>
                  <a:avLst/>
                  <a:gdLst>
                    <a:gd name="T0" fmla="*/ 1 w 289"/>
                    <a:gd name="T1" fmla="*/ 1 h 690"/>
                    <a:gd name="T2" fmla="*/ 1 w 289"/>
                    <a:gd name="T3" fmla="*/ 1 h 690"/>
                    <a:gd name="T4" fmla="*/ 1 w 289"/>
                    <a:gd name="T5" fmla="*/ 1 h 690"/>
                    <a:gd name="T6" fmla="*/ 1 w 289"/>
                    <a:gd name="T7" fmla="*/ 1 h 690"/>
                    <a:gd name="T8" fmla="*/ 1 w 289"/>
                    <a:gd name="T9" fmla="*/ 1 h 690"/>
                    <a:gd name="T10" fmla="*/ 1 w 289"/>
                    <a:gd name="T11" fmla="*/ 1 h 690"/>
                    <a:gd name="T12" fmla="*/ 1 w 289"/>
                    <a:gd name="T13" fmla="*/ 1 h 690"/>
                    <a:gd name="T14" fmla="*/ 1 w 289"/>
                    <a:gd name="T15" fmla="*/ 1 h 690"/>
                    <a:gd name="T16" fmla="*/ 1 w 289"/>
                    <a:gd name="T17" fmla="*/ 1 h 690"/>
                    <a:gd name="T18" fmla="*/ 1 w 289"/>
                    <a:gd name="T19" fmla="*/ 1 h 690"/>
                    <a:gd name="T20" fmla="*/ 1 w 289"/>
                    <a:gd name="T21" fmla="*/ 1 h 690"/>
                    <a:gd name="T22" fmla="*/ 1 w 289"/>
                    <a:gd name="T23" fmla="*/ 1 h 690"/>
                    <a:gd name="T24" fmla="*/ 1 w 289"/>
                    <a:gd name="T25" fmla="*/ 1 h 690"/>
                    <a:gd name="T26" fmla="*/ 1 w 289"/>
                    <a:gd name="T27" fmla="*/ 1 h 690"/>
                    <a:gd name="T28" fmla="*/ 1 w 289"/>
                    <a:gd name="T29" fmla="*/ 1 h 690"/>
                    <a:gd name="T30" fmla="*/ 1 w 289"/>
                    <a:gd name="T31" fmla="*/ 1 h 690"/>
                    <a:gd name="T32" fmla="*/ 1 w 289"/>
                    <a:gd name="T33" fmla="*/ 1 h 690"/>
                    <a:gd name="T34" fmla="*/ 1 w 289"/>
                    <a:gd name="T35" fmla="*/ 1 h 690"/>
                    <a:gd name="T36" fmla="*/ 0 w 289"/>
                    <a:gd name="T37" fmla="*/ 1 h 690"/>
                    <a:gd name="T38" fmla="*/ 0 w 289"/>
                    <a:gd name="T39" fmla="*/ 1 h 690"/>
                    <a:gd name="T40" fmla="*/ 1 w 289"/>
                    <a:gd name="T41" fmla="*/ 1 h 690"/>
                    <a:gd name="T42" fmla="*/ 1 w 289"/>
                    <a:gd name="T43" fmla="*/ 1 h 690"/>
                    <a:gd name="T44" fmla="*/ 1 w 289"/>
                    <a:gd name="T45" fmla="*/ 1 h 690"/>
                    <a:gd name="T46" fmla="*/ 1 w 289"/>
                    <a:gd name="T47" fmla="*/ 1 h 690"/>
                    <a:gd name="T48" fmla="*/ 1 w 289"/>
                    <a:gd name="T49" fmla="*/ 1 h 690"/>
                    <a:gd name="T50" fmla="*/ 1 w 289"/>
                    <a:gd name="T51" fmla="*/ 1 h 690"/>
                    <a:gd name="T52" fmla="*/ 1 w 289"/>
                    <a:gd name="T53" fmla="*/ 1 h 690"/>
                    <a:gd name="T54" fmla="*/ 1 w 289"/>
                    <a:gd name="T55" fmla="*/ 1 h 690"/>
                    <a:gd name="T56" fmla="*/ 1 w 289"/>
                    <a:gd name="T57" fmla="*/ 1 h 690"/>
                    <a:gd name="T58" fmla="*/ 1 w 289"/>
                    <a:gd name="T59" fmla="*/ 1 h 690"/>
                    <a:gd name="T60" fmla="*/ 1 w 289"/>
                    <a:gd name="T61" fmla="*/ 0 h 690"/>
                    <a:gd name="T62" fmla="*/ 1 w 289"/>
                    <a:gd name="T63" fmla="*/ 1 h 690"/>
                    <a:gd name="T64" fmla="*/ 1 w 289"/>
                    <a:gd name="T65" fmla="*/ 1 h 690"/>
                    <a:gd name="T66" fmla="*/ 1 w 289"/>
                    <a:gd name="T67" fmla="*/ 1 h 690"/>
                    <a:gd name="T68" fmla="*/ 1 w 289"/>
                    <a:gd name="T69" fmla="*/ 1 h 690"/>
                    <a:gd name="T70" fmla="*/ 1 w 289"/>
                    <a:gd name="T71" fmla="*/ 1 h 690"/>
                    <a:gd name="T72" fmla="*/ 1 w 289"/>
                    <a:gd name="T73" fmla="*/ 1 h 690"/>
                    <a:gd name="T74" fmla="*/ 1 w 289"/>
                    <a:gd name="T75" fmla="*/ 1 h 690"/>
                    <a:gd name="T76" fmla="*/ 1 w 289"/>
                    <a:gd name="T77" fmla="*/ 1 h 690"/>
                    <a:gd name="T78" fmla="*/ 1 w 289"/>
                    <a:gd name="T79" fmla="*/ 1 h 690"/>
                    <a:gd name="T80" fmla="*/ 1 w 289"/>
                    <a:gd name="T81" fmla="*/ 1 h 690"/>
                    <a:gd name="T82" fmla="*/ 1 w 289"/>
                    <a:gd name="T83" fmla="*/ 1 h 690"/>
                    <a:gd name="T84" fmla="*/ 1 w 289"/>
                    <a:gd name="T85" fmla="*/ 1 h 690"/>
                    <a:gd name="T86" fmla="*/ 1 w 289"/>
                    <a:gd name="T87" fmla="*/ 1 h 690"/>
                    <a:gd name="T88" fmla="*/ 1 w 289"/>
                    <a:gd name="T89" fmla="*/ 1 h 690"/>
                    <a:gd name="T90" fmla="*/ 1 w 289"/>
                    <a:gd name="T91" fmla="*/ 1 h 690"/>
                    <a:gd name="T92" fmla="*/ 1 w 289"/>
                    <a:gd name="T93" fmla="*/ 1 h 690"/>
                    <a:gd name="T94" fmla="*/ 1 w 289"/>
                    <a:gd name="T95" fmla="*/ 1 h 690"/>
                    <a:gd name="T96" fmla="*/ 1 w 289"/>
                    <a:gd name="T97" fmla="*/ 1 h 690"/>
                    <a:gd name="T98" fmla="*/ 1 w 289"/>
                    <a:gd name="T99" fmla="*/ 1 h 690"/>
                    <a:gd name="T100" fmla="*/ 1 w 289"/>
                    <a:gd name="T101" fmla="*/ 1 h 690"/>
                    <a:gd name="T102" fmla="*/ 1 w 289"/>
                    <a:gd name="T103" fmla="*/ 1 h 6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9"/>
                    <a:gd name="T157" fmla="*/ 0 h 690"/>
                    <a:gd name="T158" fmla="*/ 289 w 289"/>
                    <a:gd name="T159" fmla="*/ 690 h 6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9" h="690">
                      <a:moveTo>
                        <a:pt x="266" y="624"/>
                      </a:moveTo>
                      <a:lnTo>
                        <a:pt x="271" y="631"/>
                      </a:lnTo>
                      <a:lnTo>
                        <a:pt x="268" y="654"/>
                      </a:lnTo>
                      <a:lnTo>
                        <a:pt x="266" y="662"/>
                      </a:lnTo>
                      <a:lnTo>
                        <a:pt x="260" y="669"/>
                      </a:lnTo>
                      <a:lnTo>
                        <a:pt x="251" y="673"/>
                      </a:lnTo>
                      <a:lnTo>
                        <a:pt x="239" y="679"/>
                      </a:lnTo>
                      <a:lnTo>
                        <a:pt x="232" y="681"/>
                      </a:lnTo>
                      <a:lnTo>
                        <a:pt x="224" y="683"/>
                      </a:lnTo>
                      <a:lnTo>
                        <a:pt x="214" y="683"/>
                      </a:lnTo>
                      <a:lnTo>
                        <a:pt x="207" y="685"/>
                      </a:lnTo>
                      <a:lnTo>
                        <a:pt x="197" y="685"/>
                      </a:lnTo>
                      <a:lnTo>
                        <a:pt x="188" y="686"/>
                      </a:lnTo>
                      <a:lnTo>
                        <a:pt x="180" y="688"/>
                      </a:lnTo>
                      <a:lnTo>
                        <a:pt x="171" y="690"/>
                      </a:lnTo>
                      <a:lnTo>
                        <a:pt x="159" y="688"/>
                      </a:lnTo>
                      <a:lnTo>
                        <a:pt x="150" y="688"/>
                      </a:lnTo>
                      <a:lnTo>
                        <a:pt x="140" y="688"/>
                      </a:lnTo>
                      <a:lnTo>
                        <a:pt x="131" y="688"/>
                      </a:lnTo>
                      <a:lnTo>
                        <a:pt x="121" y="688"/>
                      </a:lnTo>
                      <a:lnTo>
                        <a:pt x="112" y="688"/>
                      </a:lnTo>
                      <a:lnTo>
                        <a:pt x="102" y="688"/>
                      </a:lnTo>
                      <a:lnTo>
                        <a:pt x="93" y="688"/>
                      </a:lnTo>
                      <a:lnTo>
                        <a:pt x="85" y="688"/>
                      </a:lnTo>
                      <a:lnTo>
                        <a:pt x="76" y="688"/>
                      </a:lnTo>
                      <a:lnTo>
                        <a:pt x="68" y="688"/>
                      </a:lnTo>
                      <a:lnTo>
                        <a:pt x="62" y="688"/>
                      </a:lnTo>
                      <a:lnTo>
                        <a:pt x="49" y="688"/>
                      </a:lnTo>
                      <a:lnTo>
                        <a:pt x="41" y="688"/>
                      </a:lnTo>
                      <a:lnTo>
                        <a:pt x="28" y="685"/>
                      </a:lnTo>
                      <a:lnTo>
                        <a:pt x="19" y="679"/>
                      </a:lnTo>
                      <a:lnTo>
                        <a:pt x="13" y="669"/>
                      </a:lnTo>
                      <a:lnTo>
                        <a:pt x="11" y="658"/>
                      </a:lnTo>
                      <a:lnTo>
                        <a:pt x="9" y="647"/>
                      </a:lnTo>
                      <a:lnTo>
                        <a:pt x="9" y="631"/>
                      </a:lnTo>
                      <a:lnTo>
                        <a:pt x="7" y="624"/>
                      </a:lnTo>
                      <a:lnTo>
                        <a:pt x="7" y="618"/>
                      </a:lnTo>
                      <a:lnTo>
                        <a:pt x="7" y="609"/>
                      </a:lnTo>
                      <a:lnTo>
                        <a:pt x="7" y="601"/>
                      </a:lnTo>
                      <a:lnTo>
                        <a:pt x="5" y="590"/>
                      </a:lnTo>
                      <a:lnTo>
                        <a:pt x="5" y="580"/>
                      </a:lnTo>
                      <a:lnTo>
                        <a:pt x="5" y="571"/>
                      </a:lnTo>
                      <a:lnTo>
                        <a:pt x="5" y="559"/>
                      </a:lnTo>
                      <a:lnTo>
                        <a:pt x="5" y="548"/>
                      </a:lnTo>
                      <a:lnTo>
                        <a:pt x="5" y="536"/>
                      </a:lnTo>
                      <a:lnTo>
                        <a:pt x="5" y="527"/>
                      </a:lnTo>
                      <a:lnTo>
                        <a:pt x="5" y="515"/>
                      </a:lnTo>
                      <a:lnTo>
                        <a:pt x="3" y="502"/>
                      </a:lnTo>
                      <a:lnTo>
                        <a:pt x="3" y="491"/>
                      </a:lnTo>
                      <a:lnTo>
                        <a:pt x="1" y="477"/>
                      </a:lnTo>
                      <a:lnTo>
                        <a:pt x="1" y="466"/>
                      </a:lnTo>
                      <a:lnTo>
                        <a:pt x="1" y="453"/>
                      </a:lnTo>
                      <a:lnTo>
                        <a:pt x="1" y="441"/>
                      </a:lnTo>
                      <a:lnTo>
                        <a:pt x="1" y="426"/>
                      </a:lnTo>
                      <a:lnTo>
                        <a:pt x="1" y="415"/>
                      </a:lnTo>
                      <a:lnTo>
                        <a:pt x="0" y="401"/>
                      </a:lnTo>
                      <a:lnTo>
                        <a:pt x="0" y="388"/>
                      </a:lnTo>
                      <a:lnTo>
                        <a:pt x="0" y="375"/>
                      </a:lnTo>
                      <a:lnTo>
                        <a:pt x="0" y="361"/>
                      </a:lnTo>
                      <a:lnTo>
                        <a:pt x="0" y="346"/>
                      </a:lnTo>
                      <a:lnTo>
                        <a:pt x="1" y="333"/>
                      </a:lnTo>
                      <a:lnTo>
                        <a:pt x="1" y="320"/>
                      </a:lnTo>
                      <a:lnTo>
                        <a:pt x="3" y="308"/>
                      </a:lnTo>
                      <a:lnTo>
                        <a:pt x="3" y="295"/>
                      </a:lnTo>
                      <a:lnTo>
                        <a:pt x="3" y="280"/>
                      </a:lnTo>
                      <a:lnTo>
                        <a:pt x="3" y="266"/>
                      </a:lnTo>
                      <a:lnTo>
                        <a:pt x="5" y="253"/>
                      </a:lnTo>
                      <a:lnTo>
                        <a:pt x="5" y="240"/>
                      </a:lnTo>
                      <a:lnTo>
                        <a:pt x="5" y="227"/>
                      </a:lnTo>
                      <a:lnTo>
                        <a:pt x="7" y="215"/>
                      </a:lnTo>
                      <a:lnTo>
                        <a:pt x="11" y="202"/>
                      </a:lnTo>
                      <a:lnTo>
                        <a:pt x="11" y="189"/>
                      </a:lnTo>
                      <a:lnTo>
                        <a:pt x="13" y="177"/>
                      </a:lnTo>
                      <a:lnTo>
                        <a:pt x="13" y="164"/>
                      </a:lnTo>
                      <a:lnTo>
                        <a:pt x="17" y="154"/>
                      </a:lnTo>
                      <a:lnTo>
                        <a:pt x="19" y="141"/>
                      </a:lnTo>
                      <a:lnTo>
                        <a:pt x="20" y="132"/>
                      </a:lnTo>
                      <a:lnTo>
                        <a:pt x="22" y="120"/>
                      </a:lnTo>
                      <a:lnTo>
                        <a:pt x="28" y="113"/>
                      </a:lnTo>
                      <a:lnTo>
                        <a:pt x="28" y="101"/>
                      </a:lnTo>
                      <a:lnTo>
                        <a:pt x="32" y="92"/>
                      </a:lnTo>
                      <a:lnTo>
                        <a:pt x="34" y="82"/>
                      </a:lnTo>
                      <a:lnTo>
                        <a:pt x="38" y="73"/>
                      </a:lnTo>
                      <a:lnTo>
                        <a:pt x="45" y="55"/>
                      </a:lnTo>
                      <a:lnTo>
                        <a:pt x="55" y="44"/>
                      </a:lnTo>
                      <a:lnTo>
                        <a:pt x="64" y="31"/>
                      </a:lnTo>
                      <a:lnTo>
                        <a:pt x="74" y="21"/>
                      </a:lnTo>
                      <a:lnTo>
                        <a:pt x="85" y="14"/>
                      </a:lnTo>
                      <a:lnTo>
                        <a:pt x="98" y="10"/>
                      </a:lnTo>
                      <a:lnTo>
                        <a:pt x="114" y="4"/>
                      </a:lnTo>
                      <a:lnTo>
                        <a:pt x="127" y="2"/>
                      </a:lnTo>
                      <a:lnTo>
                        <a:pt x="138" y="0"/>
                      </a:lnTo>
                      <a:lnTo>
                        <a:pt x="150" y="0"/>
                      </a:lnTo>
                      <a:lnTo>
                        <a:pt x="157" y="0"/>
                      </a:lnTo>
                      <a:lnTo>
                        <a:pt x="165" y="2"/>
                      </a:lnTo>
                      <a:lnTo>
                        <a:pt x="169" y="8"/>
                      </a:lnTo>
                      <a:lnTo>
                        <a:pt x="175" y="12"/>
                      </a:lnTo>
                      <a:lnTo>
                        <a:pt x="184" y="21"/>
                      </a:lnTo>
                      <a:lnTo>
                        <a:pt x="194" y="35"/>
                      </a:lnTo>
                      <a:lnTo>
                        <a:pt x="197" y="42"/>
                      </a:lnTo>
                      <a:lnTo>
                        <a:pt x="205" y="50"/>
                      </a:lnTo>
                      <a:lnTo>
                        <a:pt x="211" y="57"/>
                      </a:lnTo>
                      <a:lnTo>
                        <a:pt x="222" y="67"/>
                      </a:lnTo>
                      <a:lnTo>
                        <a:pt x="230" y="73"/>
                      </a:lnTo>
                      <a:lnTo>
                        <a:pt x="237" y="84"/>
                      </a:lnTo>
                      <a:lnTo>
                        <a:pt x="243" y="94"/>
                      </a:lnTo>
                      <a:lnTo>
                        <a:pt x="251" y="107"/>
                      </a:lnTo>
                      <a:lnTo>
                        <a:pt x="254" y="120"/>
                      </a:lnTo>
                      <a:lnTo>
                        <a:pt x="260" y="135"/>
                      </a:lnTo>
                      <a:lnTo>
                        <a:pt x="262" y="141"/>
                      </a:lnTo>
                      <a:lnTo>
                        <a:pt x="266" y="151"/>
                      </a:lnTo>
                      <a:lnTo>
                        <a:pt x="268" y="160"/>
                      </a:lnTo>
                      <a:lnTo>
                        <a:pt x="271" y="170"/>
                      </a:lnTo>
                      <a:lnTo>
                        <a:pt x="271" y="177"/>
                      </a:lnTo>
                      <a:lnTo>
                        <a:pt x="275" y="185"/>
                      </a:lnTo>
                      <a:lnTo>
                        <a:pt x="275" y="194"/>
                      </a:lnTo>
                      <a:lnTo>
                        <a:pt x="277" y="204"/>
                      </a:lnTo>
                      <a:lnTo>
                        <a:pt x="277" y="213"/>
                      </a:lnTo>
                      <a:lnTo>
                        <a:pt x="279" y="223"/>
                      </a:lnTo>
                      <a:lnTo>
                        <a:pt x="281" y="234"/>
                      </a:lnTo>
                      <a:lnTo>
                        <a:pt x="283" y="244"/>
                      </a:lnTo>
                      <a:lnTo>
                        <a:pt x="283" y="253"/>
                      </a:lnTo>
                      <a:lnTo>
                        <a:pt x="283" y="266"/>
                      </a:lnTo>
                      <a:lnTo>
                        <a:pt x="283" y="274"/>
                      </a:lnTo>
                      <a:lnTo>
                        <a:pt x="285" y="287"/>
                      </a:lnTo>
                      <a:lnTo>
                        <a:pt x="285" y="297"/>
                      </a:lnTo>
                      <a:lnTo>
                        <a:pt x="287" y="308"/>
                      </a:lnTo>
                      <a:lnTo>
                        <a:pt x="287" y="318"/>
                      </a:lnTo>
                      <a:lnTo>
                        <a:pt x="289" y="331"/>
                      </a:lnTo>
                      <a:lnTo>
                        <a:pt x="287" y="339"/>
                      </a:lnTo>
                      <a:lnTo>
                        <a:pt x="287" y="352"/>
                      </a:lnTo>
                      <a:lnTo>
                        <a:pt x="287" y="361"/>
                      </a:lnTo>
                      <a:lnTo>
                        <a:pt x="287" y="373"/>
                      </a:lnTo>
                      <a:lnTo>
                        <a:pt x="285" y="382"/>
                      </a:lnTo>
                      <a:lnTo>
                        <a:pt x="285" y="394"/>
                      </a:lnTo>
                      <a:lnTo>
                        <a:pt x="285" y="405"/>
                      </a:lnTo>
                      <a:lnTo>
                        <a:pt x="285" y="417"/>
                      </a:lnTo>
                      <a:lnTo>
                        <a:pt x="283" y="426"/>
                      </a:lnTo>
                      <a:lnTo>
                        <a:pt x="283" y="436"/>
                      </a:lnTo>
                      <a:lnTo>
                        <a:pt x="283" y="447"/>
                      </a:lnTo>
                      <a:lnTo>
                        <a:pt x="283" y="457"/>
                      </a:lnTo>
                      <a:lnTo>
                        <a:pt x="281" y="466"/>
                      </a:lnTo>
                      <a:lnTo>
                        <a:pt x="281" y="477"/>
                      </a:lnTo>
                      <a:lnTo>
                        <a:pt x="281" y="487"/>
                      </a:lnTo>
                      <a:lnTo>
                        <a:pt x="281" y="498"/>
                      </a:lnTo>
                      <a:lnTo>
                        <a:pt x="279" y="508"/>
                      </a:lnTo>
                      <a:lnTo>
                        <a:pt x="277" y="515"/>
                      </a:lnTo>
                      <a:lnTo>
                        <a:pt x="275" y="525"/>
                      </a:lnTo>
                      <a:lnTo>
                        <a:pt x="275" y="534"/>
                      </a:lnTo>
                      <a:lnTo>
                        <a:pt x="275" y="542"/>
                      </a:lnTo>
                      <a:lnTo>
                        <a:pt x="273" y="552"/>
                      </a:lnTo>
                      <a:lnTo>
                        <a:pt x="273" y="559"/>
                      </a:lnTo>
                      <a:lnTo>
                        <a:pt x="273" y="569"/>
                      </a:lnTo>
                      <a:lnTo>
                        <a:pt x="270" y="584"/>
                      </a:lnTo>
                      <a:lnTo>
                        <a:pt x="268" y="599"/>
                      </a:lnTo>
                      <a:lnTo>
                        <a:pt x="266" y="610"/>
                      </a:lnTo>
                      <a:lnTo>
                        <a:pt x="266" y="624"/>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1" name="Freeform 37"/>
                <p:cNvSpPr>
                  <a:spLocks/>
                </p:cNvSpPr>
                <p:nvPr/>
              </p:nvSpPr>
              <p:spPr bwMode="auto">
                <a:xfrm>
                  <a:off x="3517" y="3146"/>
                  <a:ext cx="29" cy="71"/>
                </a:xfrm>
                <a:custGeom>
                  <a:avLst/>
                  <a:gdLst>
                    <a:gd name="T0" fmla="*/ 1 w 57"/>
                    <a:gd name="T1" fmla="*/ 1 h 142"/>
                    <a:gd name="T2" fmla="*/ 1 w 57"/>
                    <a:gd name="T3" fmla="*/ 1 h 142"/>
                    <a:gd name="T4" fmla="*/ 1 w 57"/>
                    <a:gd name="T5" fmla="*/ 1 h 142"/>
                    <a:gd name="T6" fmla="*/ 1 w 57"/>
                    <a:gd name="T7" fmla="*/ 1 h 142"/>
                    <a:gd name="T8" fmla="*/ 1 w 57"/>
                    <a:gd name="T9" fmla="*/ 1 h 142"/>
                    <a:gd name="T10" fmla="*/ 1 w 57"/>
                    <a:gd name="T11" fmla="*/ 1 h 142"/>
                    <a:gd name="T12" fmla="*/ 1 w 57"/>
                    <a:gd name="T13" fmla="*/ 1 h 142"/>
                    <a:gd name="T14" fmla="*/ 1 w 57"/>
                    <a:gd name="T15" fmla="*/ 1 h 142"/>
                    <a:gd name="T16" fmla="*/ 1 w 57"/>
                    <a:gd name="T17" fmla="*/ 1 h 142"/>
                    <a:gd name="T18" fmla="*/ 1 w 57"/>
                    <a:gd name="T19" fmla="*/ 1 h 142"/>
                    <a:gd name="T20" fmla="*/ 1 w 57"/>
                    <a:gd name="T21" fmla="*/ 1 h 142"/>
                    <a:gd name="T22" fmla="*/ 1 w 57"/>
                    <a:gd name="T23" fmla="*/ 1 h 142"/>
                    <a:gd name="T24" fmla="*/ 1 w 57"/>
                    <a:gd name="T25" fmla="*/ 1 h 142"/>
                    <a:gd name="T26" fmla="*/ 1 w 57"/>
                    <a:gd name="T27" fmla="*/ 1 h 142"/>
                    <a:gd name="T28" fmla="*/ 1 w 57"/>
                    <a:gd name="T29" fmla="*/ 1 h 142"/>
                    <a:gd name="T30" fmla="*/ 0 w 57"/>
                    <a:gd name="T31" fmla="*/ 1 h 142"/>
                    <a:gd name="T32" fmla="*/ 0 w 57"/>
                    <a:gd name="T33" fmla="*/ 1 h 142"/>
                    <a:gd name="T34" fmla="*/ 0 w 57"/>
                    <a:gd name="T35" fmla="*/ 1 h 142"/>
                    <a:gd name="T36" fmla="*/ 0 w 57"/>
                    <a:gd name="T37" fmla="*/ 1 h 142"/>
                    <a:gd name="T38" fmla="*/ 0 w 57"/>
                    <a:gd name="T39" fmla="*/ 1 h 142"/>
                    <a:gd name="T40" fmla="*/ 0 w 57"/>
                    <a:gd name="T41" fmla="*/ 1 h 142"/>
                    <a:gd name="T42" fmla="*/ 0 w 57"/>
                    <a:gd name="T43" fmla="*/ 1 h 142"/>
                    <a:gd name="T44" fmla="*/ 0 w 57"/>
                    <a:gd name="T45" fmla="*/ 1 h 142"/>
                    <a:gd name="T46" fmla="*/ 1 w 57"/>
                    <a:gd name="T47" fmla="*/ 1 h 142"/>
                    <a:gd name="T48" fmla="*/ 1 w 57"/>
                    <a:gd name="T49" fmla="*/ 1 h 142"/>
                    <a:gd name="T50" fmla="*/ 1 w 57"/>
                    <a:gd name="T51" fmla="*/ 1 h 142"/>
                    <a:gd name="T52" fmla="*/ 1 w 57"/>
                    <a:gd name="T53" fmla="*/ 1 h 142"/>
                    <a:gd name="T54" fmla="*/ 1 w 57"/>
                    <a:gd name="T55" fmla="*/ 0 h 142"/>
                    <a:gd name="T56" fmla="*/ 1 w 57"/>
                    <a:gd name="T57" fmla="*/ 0 h 142"/>
                    <a:gd name="T58" fmla="*/ 1 w 57"/>
                    <a:gd name="T59" fmla="*/ 1 h 142"/>
                    <a:gd name="T60" fmla="*/ 1 w 57"/>
                    <a:gd name="T61" fmla="*/ 1 h 142"/>
                    <a:gd name="T62" fmla="*/ 1 w 57"/>
                    <a:gd name="T63" fmla="*/ 1 h 142"/>
                    <a:gd name="T64" fmla="*/ 1 w 57"/>
                    <a:gd name="T65" fmla="*/ 1 h 142"/>
                    <a:gd name="T66" fmla="*/ 1 w 57"/>
                    <a:gd name="T67" fmla="*/ 1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7"/>
                    <a:gd name="T103" fmla="*/ 0 h 142"/>
                    <a:gd name="T104" fmla="*/ 57 w 57"/>
                    <a:gd name="T105" fmla="*/ 142 h 1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7" h="142">
                      <a:moveTo>
                        <a:pt x="57" y="28"/>
                      </a:moveTo>
                      <a:lnTo>
                        <a:pt x="57" y="38"/>
                      </a:lnTo>
                      <a:lnTo>
                        <a:pt x="55" y="51"/>
                      </a:lnTo>
                      <a:lnTo>
                        <a:pt x="55" y="61"/>
                      </a:lnTo>
                      <a:lnTo>
                        <a:pt x="55" y="72"/>
                      </a:lnTo>
                      <a:lnTo>
                        <a:pt x="55" y="82"/>
                      </a:lnTo>
                      <a:lnTo>
                        <a:pt x="55" y="91"/>
                      </a:lnTo>
                      <a:lnTo>
                        <a:pt x="55" y="103"/>
                      </a:lnTo>
                      <a:lnTo>
                        <a:pt x="55" y="116"/>
                      </a:lnTo>
                      <a:lnTo>
                        <a:pt x="52" y="125"/>
                      </a:lnTo>
                      <a:lnTo>
                        <a:pt x="44" y="135"/>
                      </a:lnTo>
                      <a:lnTo>
                        <a:pt x="36" y="139"/>
                      </a:lnTo>
                      <a:lnTo>
                        <a:pt x="27" y="142"/>
                      </a:lnTo>
                      <a:lnTo>
                        <a:pt x="15" y="139"/>
                      </a:lnTo>
                      <a:lnTo>
                        <a:pt x="8" y="135"/>
                      </a:lnTo>
                      <a:lnTo>
                        <a:pt x="0" y="125"/>
                      </a:lnTo>
                      <a:lnTo>
                        <a:pt x="0" y="116"/>
                      </a:lnTo>
                      <a:lnTo>
                        <a:pt x="0" y="103"/>
                      </a:lnTo>
                      <a:lnTo>
                        <a:pt x="0" y="89"/>
                      </a:lnTo>
                      <a:lnTo>
                        <a:pt x="0" y="80"/>
                      </a:lnTo>
                      <a:lnTo>
                        <a:pt x="0" y="70"/>
                      </a:lnTo>
                      <a:lnTo>
                        <a:pt x="0" y="59"/>
                      </a:lnTo>
                      <a:lnTo>
                        <a:pt x="0" y="49"/>
                      </a:lnTo>
                      <a:lnTo>
                        <a:pt x="2" y="38"/>
                      </a:lnTo>
                      <a:lnTo>
                        <a:pt x="4" y="25"/>
                      </a:lnTo>
                      <a:lnTo>
                        <a:pt x="6" y="11"/>
                      </a:lnTo>
                      <a:lnTo>
                        <a:pt x="12" y="4"/>
                      </a:lnTo>
                      <a:lnTo>
                        <a:pt x="21" y="0"/>
                      </a:lnTo>
                      <a:lnTo>
                        <a:pt x="31" y="0"/>
                      </a:lnTo>
                      <a:lnTo>
                        <a:pt x="40" y="2"/>
                      </a:lnTo>
                      <a:lnTo>
                        <a:pt x="50" y="7"/>
                      </a:lnTo>
                      <a:lnTo>
                        <a:pt x="55" y="15"/>
                      </a:lnTo>
                      <a:lnTo>
                        <a:pt x="57" y="2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2" name="Freeform 38"/>
                <p:cNvSpPr>
                  <a:spLocks/>
                </p:cNvSpPr>
                <p:nvPr/>
              </p:nvSpPr>
              <p:spPr bwMode="auto">
                <a:xfrm>
                  <a:off x="3448" y="2759"/>
                  <a:ext cx="110" cy="360"/>
                </a:xfrm>
                <a:custGeom>
                  <a:avLst/>
                  <a:gdLst>
                    <a:gd name="T0" fmla="*/ 0 w 221"/>
                    <a:gd name="T1" fmla="*/ 0 h 721"/>
                    <a:gd name="T2" fmla="*/ 0 w 221"/>
                    <a:gd name="T3" fmla="*/ 0 h 721"/>
                    <a:gd name="T4" fmla="*/ 0 w 221"/>
                    <a:gd name="T5" fmla="*/ 0 h 721"/>
                    <a:gd name="T6" fmla="*/ 0 w 221"/>
                    <a:gd name="T7" fmla="*/ 0 h 721"/>
                    <a:gd name="T8" fmla="*/ 0 w 221"/>
                    <a:gd name="T9" fmla="*/ 0 h 721"/>
                    <a:gd name="T10" fmla="*/ 0 w 221"/>
                    <a:gd name="T11" fmla="*/ 0 h 721"/>
                    <a:gd name="T12" fmla="*/ 0 w 221"/>
                    <a:gd name="T13" fmla="*/ 0 h 721"/>
                    <a:gd name="T14" fmla="*/ 0 w 221"/>
                    <a:gd name="T15" fmla="*/ 0 h 721"/>
                    <a:gd name="T16" fmla="*/ 0 w 221"/>
                    <a:gd name="T17" fmla="*/ 0 h 721"/>
                    <a:gd name="T18" fmla="*/ 0 w 221"/>
                    <a:gd name="T19" fmla="*/ 0 h 721"/>
                    <a:gd name="T20" fmla="*/ 0 w 221"/>
                    <a:gd name="T21" fmla="*/ 0 h 721"/>
                    <a:gd name="T22" fmla="*/ 0 w 221"/>
                    <a:gd name="T23" fmla="*/ 0 h 721"/>
                    <a:gd name="T24" fmla="*/ 0 w 221"/>
                    <a:gd name="T25" fmla="*/ 0 h 721"/>
                    <a:gd name="T26" fmla="*/ 0 w 221"/>
                    <a:gd name="T27" fmla="*/ 0 h 721"/>
                    <a:gd name="T28" fmla="*/ 0 w 221"/>
                    <a:gd name="T29" fmla="*/ 0 h 721"/>
                    <a:gd name="T30" fmla="*/ 0 w 221"/>
                    <a:gd name="T31" fmla="*/ 0 h 721"/>
                    <a:gd name="T32" fmla="*/ 0 w 221"/>
                    <a:gd name="T33" fmla="*/ 0 h 721"/>
                    <a:gd name="T34" fmla="*/ 0 w 221"/>
                    <a:gd name="T35" fmla="*/ 0 h 721"/>
                    <a:gd name="T36" fmla="*/ 0 w 221"/>
                    <a:gd name="T37" fmla="*/ 0 h 721"/>
                    <a:gd name="T38" fmla="*/ 0 w 221"/>
                    <a:gd name="T39" fmla="*/ 0 h 721"/>
                    <a:gd name="T40" fmla="*/ 0 w 221"/>
                    <a:gd name="T41" fmla="*/ 0 h 721"/>
                    <a:gd name="T42" fmla="*/ 0 w 221"/>
                    <a:gd name="T43" fmla="*/ 0 h 721"/>
                    <a:gd name="T44" fmla="*/ 0 w 221"/>
                    <a:gd name="T45" fmla="*/ 0 h 721"/>
                    <a:gd name="T46" fmla="*/ 0 w 221"/>
                    <a:gd name="T47" fmla="*/ 0 h 721"/>
                    <a:gd name="T48" fmla="*/ 0 w 221"/>
                    <a:gd name="T49" fmla="*/ 0 h 721"/>
                    <a:gd name="T50" fmla="*/ 0 w 221"/>
                    <a:gd name="T51" fmla="*/ 0 h 721"/>
                    <a:gd name="T52" fmla="*/ 0 w 221"/>
                    <a:gd name="T53" fmla="*/ 0 h 721"/>
                    <a:gd name="T54" fmla="*/ 0 w 221"/>
                    <a:gd name="T55" fmla="*/ 0 h 721"/>
                    <a:gd name="T56" fmla="*/ 0 w 221"/>
                    <a:gd name="T57" fmla="*/ 0 h 721"/>
                    <a:gd name="T58" fmla="*/ 0 w 221"/>
                    <a:gd name="T59" fmla="*/ 0 h 721"/>
                    <a:gd name="T60" fmla="*/ 0 w 221"/>
                    <a:gd name="T61" fmla="*/ 0 h 721"/>
                    <a:gd name="T62" fmla="*/ 0 w 221"/>
                    <a:gd name="T63" fmla="*/ 0 h 721"/>
                    <a:gd name="T64" fmla="*/ 0 w 221"/>
                    <a:gd name="T65" fmla="*/ 0 h 721"/>
                    <a:gd name="T66" fmla="*/ 0 w 221"/>
                    <a:gd name="T67" fmla="*/ 0 h 721"/>
                    <a:gd name="T68" fmla="*/ 0 w 221"/>
                    <a:gd name="T69" fmla="*/ 0 h 721"/>
                    <a:gd name="T70" fmla="*/ 0 w 221"/>
                    <a:gd name="T71" fmla="*/ 0 h 721"/>
                    <a:gd name="T72" fmla="*/ 0 w 221"/>
                    <a:gd name="T73" fmla="*/ 0 h 721"/>
                    <a:gd name="T74" fmla="*/ 0 w 221"/>
                    <a:gd name="T75" fmla="*/ 0 h 721"/>
                    <a:gd name="T76" fmla="*/ 0 w 221"/>
                    <a:gd name="T77" fmla="*/ 0 h 721"/>
                    <a:gd name="T78" fmla="*/ 0 w 221"/>
                    <a:gd name="T79" fmla="*/ 0 h 721"/>
                    <a:gd name="T80" fmla="*/ 0 w 221"/>
                    <a:gd name="T81" fmla="*/ 0 h 721"/>
                    <a:gd name="T82" fmla="*/ 0 w 221"/>
                    <a:gd name="T83" fmla="*/ 0 h 721"/>
                    <a:gd name="T84" fmla="*/ 0 w 221"/>
                    <a:gd name="T85" fmla="*/ 0 h 721"/>
                    <a:gd name="T86" fmla="*/ 0 w 221"/>
                    <a:gd name="T87" fmla="*/ 0 h 721"/>
                    <a:gd name="T88" fmla="*/ 0 w 221"/>
                    <a:gd name="T89" fmla="*/ 0 h 721"/>
                    <a:gd name="T90" fmla="*/ 0 w 221"/>
                    <a:gd name="T91" fmla="*/ 0 h 721"/>
                    <a:gd name="T92" fmla="*/ 0 w 221"/>
                    <a:gd name="T93" fmla="*/ 0 h 721"/>
                    <a:gd name="T94" fmla="*/ 0 w 221"/>
                    <a:gd name="T95" fmla="*/ 0 h 721"/>
                    <a:gd name="T96" fmla="*/ 0 w 221"/>
                    <a:gd name="T97" fmla="*/ 0 h 721"/>
                    <a:gd name="T98" fmla="*/ 0 w 221"/>
                    <a:gd name="T99" fmla="*/ 0 h 7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
                    <a:gd name="T151" fmla="*/ 0 h 721"/>
                    <a:gd name="T152" fmla="*/ 221 w 221"/>
                    <a:gd name="T153" fmla="*/ 721 h 7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 h="721">
                      <a:moveTo>
                        <a:pt x="29" y="0"/>
                      </a:moveTo>
                      <a:lnTo>
                        <a:pt x="40" y="0"/>
                      </a:lnTo>
                      <a:lnTo>
                        <a:pt x="54" y="0"/>
                      </a:lnTo>
                      <a:lnTo>
                        <a:pt x="67" y="2"/>
                      </a:lnTo>
                      <a:lnTo>
                        <a:pt x="80" y="8"/>
                      </a:lnTo>
                      <a:lnTo>
                        <a:pt x="95" y="10"/>
                      </a:lnTo>
                      <a:lnTo>
                        <a:pt x="109" y="16"/>
                      </a:lnTo>
                      <a:lnTo>
                        <a:pt x="122" y="21"/>
                      </a:lnTo>
                      <a:lnTo>
                        <a:pt x="135" y="29"/>
                      </a:lnTo>
                      <a:lnTo>
                        <a:pt x="143" y="36"/>
                      </a:lnTo>
                      <a:lnTo>
                        <a:pt x="152" y="44"/>
                      </a:lnTo>
                      <a:lnTo>
                        <a:pt x="160" y="55"/>
                      </a:lnTo>
                      <a:lnTo>
                        <a:pt x="168" y="71"/>
                      </a:lnTo>
                      <a:lnTo>
                        <a:pt x="170" y="76"/>
                      </a:lnTo>
                      <a:lnTo>
                        <a:pt x="175" y="86"/>
                      </a:lnTo>
                      <a:lnTo>
                        <a:pt x="175" y="95"/>
                      </a:lnTo>
                      <a:lnTo>
                        <a:pt x="181" y="103"/>
                      </a:lnTo>
                      <a:lnTo>
                        <a:pt x="183" y="113"/>
                      </a:lnTo>
                      <a:lnTo>
                        <a:pt x="187" y="122"/>
                      </a:lnTo>
                      <a:lnTo>
                        <a:pt x="189" y="132"/>
                      </a:lnTo>
                      <a:lnTo>
                        <a:pt x="192" y="145"/>
                      </a:lnTo>
                      <a:lnTo>
                        <a:pt x="194" y="154"/>
                      </a:lnTo>
                      <a:lnTo>
                        <a:pt x="196" y="166"/>
                      </a:lnTo>
                      <a:lnTo>
                        <a:pt x="196" y="175"/>
                      </a:lnTo>
                      <a:lnTo>
                        <a:pt x="200" y="189"/>
                      </a:lnTo>
                      <a:lnTo>
                        <a:pt x="202" y="200"/>
                      </a:lnTo>
                      <a:lnTo>
                        <a:pt x="204" y="211"/>
                      </a:lnTo>
                      <a:lnTo>
                        <a:pt x="206" y="225"/>
                      </a:lnTo>
                      <a:lnTo>
                        <a:pt x="210" y="238"/>
                      </a:lnTo>
                      <a:lnTo>
                        <a:pt x="210" y="249"/>
                      </a:lnTo>
                      <a:lnTo>
                        <a:pt x="211" y="263"/>
                      </a:lnTo>
                      <a:lnTo>
                        <a:pt x="211" y="278"/>
                      </a:lnTo>
                      <a:lnTo>
                        <a:pt x="213" y="291"/>
                      </a:lnTo>
                      <a:lnTo>
                        <a:pt x="215" y="304"/>
                      </a:lnTo>
                      <a:lnTo>
                        <a:pt x="217" y="318"/>
                      </a:lnTo>
                      <a:lnTo>
                        <a:pt x="219" y="331"/>
                      </a:lnTo>
                      <a:lnTo>
                        <a:pt x="219" y="346"/>
                      </a:lnTo>
                      <a:lnTo>
                        <a:pt x="219" y="360"/>
                      </a:lnTo>
                      <a:lnTo>
                        <a:pt x="219" y="373"/>
                      </a:lnTo>
                      <a:lnTo>
                        <a:pt x="219" y="386"/>
                      </a:lnTo>
                      <a:lnTo>
                        <a:pt x="219" y="401"/>
                      </a:lnTo>
                      <a:lnTo>
                        <a:pt x="219" y="415"/>
                      </a:lnTo>
                      <a:lnTo>
                        <a:pt x="219" y="428"/>
                      </a:lnTo>
                      <a:lnTo>
                        <a:pt x="219" y="441"/>
                      </a:lnTo>
                      <a:lnTo>
                        <a:pt x="221" y="455"/>
                      </a:lnTo>
                      <a:lnTo>
                        <a:pt x="219" y="468"/>
                      </a:lnTo>
                      <a:lnTo>
                        <a:pt x="219" y="481"/>
                      </a:lnTo>
                      <a:lnTo>
                        <a:pt x="219" y="495"/>
                      </a:lnTo>
                      <a:lnTo>
                        <a:pt x="219" y="508"/>
                      </a:lnTo>
                      <a:lnTo>
                        <a:pt x="219" y="519"/>
                      </a:lnTo>
                      <a:lnTo>
                        <a:pt x="219" y="533"/>
                      </a:lnTo>
                      <a:lnTo>
                        <a:pt x="219" y="544"/>
                      </a:lnTo>
                      <a:lnTo>
                        <a:pt x="219" y="557"/>
                      </a:lnTo>
                      <a:lnTo>
                        <a:pt x="219" y="569"/>
                      </a:lnTo>
                      <a:lnTo>
                        <a:pt x="217" y="578"/>
                      </a:lnTo>
                      <a:lnTo>
                        <a:pt x="215" y="590"/>
                      </a:lnTo>
                      <a:lnTo>
                        <a:pt x="215" y="601"/>
                      </a:lnTo>
                      <a:lnTo>
                        <a:pt x="213" y="612"/>
                      </a:lnTo>
                      <a:lnTo>
                        <a:pt x="213" y="622"/>
                      </a:lnTo>
                      <a:lnTo>
                        <a:pt x="211" y="631"/>
                      </a:lnTo>
                      <a:lnTo>
                        <a:pt x="211" y="643"/>
                      </a:lnTo>
                      <a:lnTo>
                        <a:pt x="211" y="650"/>
                      </a:lnTo>
                      <a:lnTo>
                        <a:pt x="210" y="658"/>
                      </a:lnTo>
                      <a:lnTo>
                        <a:pt x="208" y="666"/>
                      </a:lnTo>
                      <a:lnTo>
                        <a:pt x="208" y="673"/>
                      </a:lnTo>
                      <a:lnTo>
                        <a:pt x="206" y="688"/>
                      </a:lnTo>
                      <a:lnTo>
                        <a:pt x="204" y="702"/>
                      </a:lnTo>
                      <a:lnTo>
                        <a:pt x="198" y="709"/>
                      </a:lnTo>
                      <a:lnTo>
                        <a:pt x="191" y="717"/>
                      </a:lnTo>
                      <a:lnTo>
                        <a:pt x="183" y="721"/>
                      </a:lnTo>
                      <a:lnTo>
                        <a:pt x="175" y="721"/>
                      </a:lnTo>
                      <a:lnTo>
                        <a:pt x="166" y="717"/>
                      </a:lnTo>
                      <a:lnTo>
                        <a:pt x="158" y="711"/>
                      </a:lnTo>
                      <a:lnTo>
                        <a:pt x="152" y="702"/>
                      </a:lnTo>
                      <a:lnTo>
                        <a:pt x="152" y="692"/>
                      </a:lnTo>
                      <a:lnTo>
                        <a:pt x="152" y="683"/>
                      </a:lnTo>
                      <a:lnTo>
                        <a:pt x="152" y="675"/>
                      </a:lnTo>
                      <a:lnTo>
                        <a:pt x="152" y="666"/>
                      </a:lnTo>
                      <a:lnTo>
                        <a:pt x="152" y="658"/>
                      </a:lnTo>
                      <a:lnTo>
                        <a:pt x="154" y="643"/>
                      </a:lnTo>
                      <a:lnTo>
                        <a:pt x="156" y="628"/>
                      </a:lnTo>
                      <a:lnTo>
                        <a:pt x="156" y="618"/>
                      </a:lnTo>
                      <a:lnTo>
                        <a:pt x="156" y="609"/>
                      </a:lnTo>
                      <a:lnTo>
                        <a:pt x="156" y="599"/>
                      </a:lnTo>
                      <a:lnTo>
                        <a:pt x="158" y="591"/>
                      </a:lnTo>
                      <a:lnTo>
                        <a:pt x="158" y="584"/>
                      </a:lnTo>
                      <a:lnTo>
                        <a:pt x="160" y="574"/>
                      </a:lnTo>
                      <a:lnTo>
                        <a:pt x="160" y="565"/>
                      </a:lnTo>
                      <a:lnTo>
                        <a:pt x="160" y="557"/>
                      </a:lnTo>
                      <a:lnTo>
                        <a:pt x="160" y="548"/>
                      </a:lnTo>
                      <a:lnTo>
                        <a:pt x="160" y="538"/>
                      </a:lnTo>
                      <a:lnTo>
                        <a:pt x="160" y="529"/>
                      </a:lnTo>
                      <a:lnTo>
                        <a:pt x="162" y="519"/>
                      </a:lnTo>
                      <a:lnTo>
                        <a:pt x="162" y="512"/>
                      </a:lnTo>
                      <a:lnTo>
                        <a:pt x="162" y="502"/>
                      </a:lnTo>
                      <a:lnTo>
                        <a:pt x="162" y="493"/>
                      </a:lnTo>
                      <a:lnTo>
                        <a:pt x="164" y="483"/>
                      </a:lnTo>
                      <a:lnTo>
                        <a:pt x="164" y="476"/>
                      </a:lnTo>
                      <a:lnTo>
                        <a:pt x="164" y="466"/>
                      </a:lnTo>
                      <a:lnTo>
                        <a:pt x="164" y="456"/>
                      </a:lnTo>
                      <a:lnTo>
                        <a:pt x="166" y="447"/>
                      </a:lnTo>
                      <a:lnTo>
                        <a:pt x="166" y="437"/>
                      </a:lnTo>
                      <a:lnTo>
                        <a:pt x="166" y="430"/>
                      </a:lnTo>
                      <a:lnTo>
                        <a:pt x="166" y="420"/>
                      </a:lnTo>
                      <a:lnTo>
                        <a:pt x="168" y="411"/>
                      </a:lnTo>
                      <a:lnTo>
                        <a:pt x="166" y="401"/>
                      </a:lnTo>
                      <a:lnTo>
                        <a:pt x="166" y="392"/>
                      </a:lnTo>
                      <a:lnTo>
                        <a:pt x="166" y="382"/>
                      </a:lnTo>
                      <a:lnTo>
                        <a:pt x="166" y="373"/>
                      </a:lnTo>
                      <a:lnTo>
                        <a:pt x="166" y="363"/>
                      </a:lnTo>
                      <a:lnTo>
                        <a:pt x="166" y="354"/>
                      </a:lnTo>
                      <a:lnTo>
                        <a:pt x="166" y="344"/>
                      </a:lnTo>
                      <a:lnTo>
                        <a:pt x="166" y="335"/>
                      </a:lnTo>
                      <a:lnTo>
                        <a:pt x="164" y="327"/>
                      </a:lnTo>
                      <a:lnTo>
                        <a:pt x="164" y="318"/>
                      </a:lnTo>
                      <a:lnTo>
                        <a:pt x="162" y="308"/>
                      </a:lnTo>
                      <a:lnTo>
                        <a:pt x="162" y="299"/>
                      </a:lnTo>
                      <a:lnTo>
                        <a:pt x="160" y="291"/>
                      </a:lnTo>
                      <a:lnTo>
                        <a:pt x="160" y="282"/>
                      </a:lnTo>
                      <a:lnTo>
                        <a:pt x="160" y="272"/>
                      </a:lnTo>
                      <a:lnTo>
                        <a:pt x="160" y="265"/>
                      </a:lnTo>
                      <a:lnTo>
                        <a:pt x="160" y="255"/>
                      </a:lnTo>
                      <a:lnTo>
                        <a:pt x="158" y="247"/>
                      </a:lnTo>
                      <a:lnTo>
                        <a:pt x="156" y="238"/>
                      </a:lnTo>
                      <a:lnTo>
                        <a:pt x="154" y="228"/>
                      </a:lnTo>
                      <a:lnTo>
                        <a:pt x="152" y="211"/>
                      </a:lnTo>
                      <a:lnTo>
                        <a:pt x="151" y="198"/>
                      </a:lnTo>
                      <a:lnTo>
                        <a:pt x="147" y="181"/>
                      </a:lnTo>
                      <a:lnTo>
                        <a:pt x="145" y="166"/>
                      </a:lnTo>
                      <a:lnTo>
                        <a:pt x="139" y="151"/>
                      </a:lnTo>
                      <a:lnTo>
                        <a:pt x="137" y="137"/>
                      </a:lnTo>
                      <a:lnTo>
                        <a:pt x="132" y="124"/>
                      </a:lnTo>
                      <a:lnTo>
                        <a:pt x="128" y="114"/>
                      </a:lnTo>
                      <a:lnTo>
                        <a:pt x="124" y="105"/>
                      </a:lnTo>
                      <a:lnTo>
                        <a:pt x="120" y="97"/>
                      </a:lnTo>
                      <a:lnTo>
                        <a:pt x="111" y="82"/>
                      </a:lnTo>
                      <a:lnTo>
                        <a:pt x="101" y="71"/>
                      </a:lnTo>
                      <a:lnTo>
                        <a:pt x="88" y="59"/>
                      </a:lnTo>
                      <a:lnTo>
                        <a:pt x="73" y="52"/>
                      </a:lnTo>
                      <a:lnTo>
                        <a:pt x="61" y="46"/>
                      </a:lnTo>
                      <a:lnTo>
                        <a:pt x="52" y="44"/>
                      </a:lnTo>
                      <a:lnTo>
                        <a:pt x="40" y="42"/>
                      </a:lnTo>
                      <a:lnTo>
                        <a:pt x="29" y="40"/>
                      </a:lnTo>
                      <a:lnTo>
                        <a:pt x="16" y="35"/>
                      </a:lnTo>
                      <a:lnTo>
                        <a:pt x="8" y="29"/>
                      </a:lnTo>
                      <a:lnTo>
                        <a:pt x="0" y="23"/>
                      </a:lnTo>
                      <a:lnTo>
                        <a:pt x="0" y="17"/>
                      </a:lnTo>
                      <a:lnTo>
                        <a:pt x="0" y="10"/>
                      </a:lnTo>
                      <a:lnTo>
                        <a:pt x="6" y="6"/>
                      </a:lnTo>
                      <a:lnTo>
                        <a:pt x="16" y="0"/>
                      </a:lnTo>
                      <a:lnTo>
                        <a:pt x="29"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3" name="Freeform 39"/>
                <p:cNvSpPr>
                  <a:spLocks/>
                </p:cNvSpPr>
                <p:nvPr/>
              </p:nvSpPr>
              <p:spPr bwMode="auto">
                <a:xfrm>
                  <a:off x="3469" y="2717"/>
                  <a:ext cx="123" cy="495"/>
                </a:xfrm>
                <a:custGeom>
                  <a:avLst/>
                  <a:gdLst>
                    <a:gd name="T0" fmla="*/ 0 w 247"/>
                    <a:gd name="T1" fmla="*/ 1 h 990"/>
                    <a:gd name="T2" fmla="*/ 0 w 247"/>
                    <a:gd name="T3" fmla="*/ 1 h 990"/>
                    <a:gd name="T4" fmla="*/ 0 w 247"/>
                    <a:gd name="T5" fmla="*/ 1 h 990"/>
                    <a:gd name="T6" fmla="*/ 0 w 247"/>
                    <a:gd name="T7" fmla="*/ 1 h 990"/>
                    <a:gd name="T8" fmla="*/ 0 w 247"/>
                    <a:gd name="T9" fmla="*/ 1 h 990"/>
                    <a:gd name="T10" fmla="*/ 0 w 247"/>
                    <a:gd name="T11" fmla="*/ 1 h 990"/>
                    <a:gd name="T12" fmla="*/ 0 w 247"/>
                    <a:gd name="T13" fmla="*/ 1 h 990"/>
                    <a:gd name="T14" fmla="*/ 0 w 247"/>
                    <a:gd name="T15" fmla="*/ 1 h 990"/>
                    <a:gd name="T16" fmla="*/ 0 w 247"/>
                    <a:gd name="T17" fmla="*/ 1 h 990"/>
                    <a:gd name="T18" fmla="*/ 0 w 247"/>
                    <a:gd name="T19" fmla="*/ 1 h 990"/>
                    <a:gd name="T20" fmla="*/ 0 w 247"/>
                    <a:gd name="T21" fmla="*/ 1 h 990"/>
                    <a:gd name="T22" fmla="*/ 0 w 247"/>
                    <a:gd name="T23" fmla="*/ 1 h 990"/>
                    <a:gd name="T24" fmla="*/ 0 w 247"/>
                    <a:gd name="T25" fmla="*/ 1 h 990"/>
                    <a:gd name="T26" fmla="*/ 0 w 247"/>
                    <a:gd name="T27" fmla="*/ 1 h 990"/>
                    <a:gd name="T28" fmla="*/ 0 w 247"/>
                    <a:gd name="T29" fmla="*/ 1 h 990"/>
                    <a:gd name="T30" fmla="*/ 0 w 247"/>
                    <a:gd name="T31" fmla="*/ 1 h 990"/>
                    <a:gd name="T32" fmla="*/ 0 w 247"/>
                    <a:gd name="T33" fmla="*/ 1 h 990"/>
                    <a:gd name="T34" fmla="*/ 0 w 247"/>
                    <a:gd name="T35" fmla="*/ 1 h 990"/>
                    <a:gd name="T36" fmla="*/ 0 w 247"/>
                    <a:gd name="T37" fmla="*/ 1 h 990"/>
                    <a:gd name="T38" fmla="*/ 0 w 247"/>
                    <a:gd name="T39" fmla="*/ 1 h 990"/>
                    <a:gd name="T40" fmla="*/ 0 w 247"/>
                    <a:gd name="T41" fmla="*/ 1 h 990"/>
                    <a:gd name="T42" fmla="*/ 0 w 247"/>
                    <a:gd name="T43" fmla="*/ 1 h 990"/>
                    <a:gd name="T44" fmla="*/ 0 w 247"/>
                    <a:gd name="T45" fmla="*/ 1 h 990"/>
                    <a:gd name="T46" fmla="*/ 0 w 247"/>
                    <a:gd name="T47" fmla="*/ 1 h 990"/>
                    <a:gd name="T48" fmla="*/ 0 w 247"/>
                    <a:gd name="T49" fmla="*/ 1 h 990"/>
                    <a:gd name="T50" fmla="*/ 0 w 247"/>
                    <a:gd name="T51" fmla="*/ 1 h 990"/>
                    <a:gd name="T52" fmla="*/ 0 w 247"/>
                    <a:gd name="T53" fmla="*/ 1 h 990"/>
                    <a:gd name="T54" fmla="*/ 0 w 247"/>
                    <a:gd name="T55" fmla="*/ 1 h 990"/>
                    <a:gd name="T56" fmla="*/ 0 w 247"/>
                    <a:gd name="T57" fmla="*/ 1 h 990"/>
                    <a:gd name="T58" fmla="*/ 0 w 247"/>
                    <a:gd name="T59" fmla="*/ 1 h 990"/>
                    <a:gd name="T60" fmla="*/ 0 w 247"/>
                    <a:gd name="T61" fmla="*/ 1 h 990"/>
                    <a:gd name="T62" fmla="*/ 0 w 247"/>
                    <a:gd name="T63" fmla="*/ 1 h 990"/>
                    <a:gd name="T64" fmla="*/ 0 w 247"/>
                    <a:gd name="T65" fmla="*/ 1 h 990"/>
                    <a:gd name="T66" fmla="*/ 0 w 247"/>
                    <a:gd name="T67" fmla="*/ 1 h 990"/>
                    <a:gd name="T68" fmla="*/ 0 w 247"/>
                    <a:gd name="T69" fmla="*/ 1 h 990"/>
                    <a:gd name="T70" fmla="*/ 0 w 247"/>
                    <a:gd name="T71" fmla="*/ 1 h 990"/>
                    <a:gd name="T72" fmla="*/ 0 w 247"/>
                    <a:gd name="T73" fmla="*/ 1 h 990"/>
                    <a:gd name="T74" fmla="*/ 0 w 247"/>
                    <a:gd name="T75" fmla="*/ 1 h 990"/>
                    <a:gd name="T76" fmla="*/ 0 w 247"/>
                    <a:gd name="T77" fmla="*/ 1 h 990"/>
                    <a:gd name="T78" fmla="*/ 0 w 247"/>
                    <a:gd name="T79" fmla="*/ 1 h 990"/>
                    <a:gd name="T80" fmla="*/ 0 w 247"/>
                    <a:gd name="T81" fmla="*/ 1 h 990"/>
                    <a:gd name="T82" fmla="*/ 0 w 247"/>
                    <a:gd name="T83" fmla="*/ 1 h 990"/>
                    <a:gd name="T84" fmla="*/ 0 w 247"/>
                    <a:gd name="T85" fmla="*/ 1 h 990"/>
                    <a:gd name="T86" fmla="*/ 0 w 247"/>
                    <a:gd name="T87" fmla="*/ 1 h 990"/>
                    <a:gd name="T88" fmla="*/ 0 w 247"/>
                    <a:gd name="T89" fmla="*/ 1 h 990"/>
                    <a:gd name="T90" fmla="*/ 0 w 247"/>
                    <a:gd name="T91" fmla="*/ 1 h 990"/>
                    <a:gd name="T92" fmla="*/ 0 w 247"/>
                    <a:gd name="T93" fmla="*/ 1 h 990"/>
                    <a:gd name="T94" fmla="*/ 0 w 247"/>
                    <a:gd name="T95" fmla="*/ 1 h 990"/>
                    <a:gd name="T96" fmla="*/ 0 w 247"/>
                    <a:gd name="T97" fmla="*/ 1 h 9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990"/>
                    <a:gd name="T149" fmla="*/ 247 w 247"/>
                    <a:gd name="T150" fmla="*/ 990 h 9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990">
                      <a:moveTo>
                        <a:pt x="44" y="17"/>
                      </a:moveTo>
                      <a:lnTo>
                        <a:pt x="55" y="0"/>
                      </a:lnTo>
                      <a:lnTo>
                        <a:pt x="71" y="0"/>
                      </a:lnTo>
                      <a:lnTo>
                        <a:pt x="88" y="4"/>
                      </a:lnTo>
                      <a:lnTo>
                        <a:pt x="103" y="9"/>
                      </a:lnTo>
                      <a:lnTo>
                        <a:pt x="118" y="17"/>
                      </a:lnTo>
                      <a:lnTo>
                        <a:pt x="133" y="26"/>
                      </a:lnTo>
                      <a:lnTo>
                        <a:pt x="147" y="40"/>
                      </a:lnTo>
                      <a:lnTo>
                        <a:pt x="160" y="51"/>
                      </a:lnTo>
                      <a:lnTo>
                        <a:pt x="173" y="66"/>
                      </a:lnTo>
                      <a:lnTo>
                        <a:pt x="183" y="80"/>
                      </a:lnTo>
                      <a:lnTo>
                        <a:pt x="190" y="97"/>
                      </a:lnTo>
                      <a:lnTo>
                        <a:pt x="194" y="104"/>
                      </a:lnTo>
                      <a:lnTo>
                        <a:pt x="198" y="112"/>
                      </a:lnTo>
                      <a:lnTo>
                        <a:pt x="202" y="119"/>
                      </a:lnTo>
                      <a:lnTo>
                        <a:pt x="206" y="129"/>
                      </a:lnTo>
                      <a:lnTo>
                        <a:pt x="207" y="137"/>
                      </a:lnTo>
                      <a:lnTo>
                        <a:pt x="209" y="146"/>
                      </a:lnTo>
                      <a:lnTo>
                        <a:pt x="211" y="154"/>
                      </a:lnTo>
                      <a:lnTo>
                        <a:pt x="213" y="163"/>
                      </a:lnTo>
                      <a:lnTo>
                        <a:pt x="213" y="171"/>
                      </a:lnTo>
                      <a:lnTo>
                        <a:pt x="213" y="178"/>
                      </a:lnTo>
                      <a:lnTo>
                        <a:pt x="213" y="188"/>
                      </a:lnTo>
                      <a:lnTo>
                        <a:pt x="213" y="197"/>
                      </a:lnTo>
                      <a:lnTo>
                        <a:pt x="219" y="205"/>
                      </a:lnTo>
                      <a:lnTo>
                        <a:pt x="225" y="216"/>
                      </a:lnTo>
                      <a:lnTo>
                        <a:pt x="226" y="230"/>
                      </a:lnTo>
                      <a:lnTo>
                        <a:pt x="228" y="243"/>
                      </a:lnTo>
                      <a:lnTo>
                        <a:pt x="228" y="254"/>
                      </a:lnTo>
                      <a:lnTo>
                        <a:pt x="228" y="268"/>
                      </a:lnTo>
                      <a:lnTo>
                        <a:pt x="228" y="281"/>
                      </a:lnTo>
                      <a:lnTo>
                        <a:pt x="232" y="294"/>
                      </a:lnTo>
                      <a:lnTo>
                        <a:pt x="230" y="294"/>
                      </a:lnTo>
                      <a:lnTo>
                        <a:pt x="228" y="302"/>
                      </a:lnTo>
                      <a:lnTo>
                        <a:pt x="228" y="311"/>
                      </a:lnTo>
                      <a:lnTo>
                        <a:pt x="228" y="327"/>
                      </a:lnTo>
                      <a:lnTo>
                        <a:pt x="226" y="332"/>
                      </a:lnTo>
                      <a:lnTo>
                        <a:pt x="226" y="342"/>
                      </a:lnTo>
                      <a:lnTo>
                        <a:pt x="226" y="351"/>
                      </a:lnTo>
                      <a:lnTo>
                        <a:pt x="226" y="361"/>
                      </a:lnTo>
                      <a:lnTo>
                        <a:pt x="226" y="368"/>
                      </a:lnTo>
                      <a:lnTo>
                        <a:pt x="226" y="378"/>
                      </a:lnTo>
                      <a:lnTo>
                        <a:pt x="226" y="389"/>
                      </a:lnTo>
                      <a:lnTo>
                        <a:pt x="226" y="399"/>
                      </a:lnTo>
                      <a:lnTo>
                        <a:pt x="225" y="408"/>
                      </a:lnTo>
                      <a:lnTo>
                        <a:pt x="225" y="418"/>
                      </a:lnTo>
                      <a:lnTo>
                        <a:pt x="225" y="425"/>
                      </a:lnTo>
                      <a:lnTo>
                        <a:pt x="225" y="437"/>
                      </a:lnTo>
                      <a:lnTo>
                        <a:pt x="223" y="446"/>
                      </a:lnTo>
                      <a:lnTo>
                        <a:pt x="223" y="456"/>
                      </a:lnTo>
                      <a:lnTo>
                        <a:pt x="223" y="463"/>
                      </a:lnTo>
                      <a:lnTo>
                        <a:pt x="223" y="475"/>
                      </a:lnTo>
                      <a:lnTo>
                        <a:pt x="223" y="488"/>
                      </a:lnTo>
                      <a:lnTo>
                        <a:pt x="223" y="501"/>
                      </a:lnTo>
                      <a:lnTo>
                        <a:pt x="223" y="513"/>
                      </a:lnTo>
                      <a:lnTo>
                        <a:pt x="223" y="520"/>
                      </a:lnTo>
                      <a:lnTo>
                        <a:pt x="234" y="524"/>
                      </a:lnTo>
                      <a:lnTo>
                        <a:pt x="242" y="538"/>
                      </a:lnTo>
                      <a:lnTo>
                        <a:pt x="242" y="547"/>
                      </a:lnTo>
                      <a:lnTo>
                        <a:pt x="244" y="559"/>
                      </a:lnTo>
                      <a:lnTo>
                        <a:pt x="242" y="568"/>
                      </a:lnTo>
                      <a:lnTo>
                        <a:pt x="242" y="581"/>
                      </a:lnTo>
                      <a:lnTo>
                        <a:pt x="240" y="593"/>
                      </a:lnTo>
                      <a:lnTo>
                        <a:pt x="238" y="604"/>
                      </a:lnTo>
                      <a:lnTo>
                        <a:pt x="234" y="617"/>
                      </a:lnTo>
                      <a:lnTo>
                        <a:pt x="234" y="629"/>
                      </a:lnTo>
                      <a:lnTo>
                        <a:pt x="230" y="638"/>
                      </a:lnTo>
                      <a:lnTo>
                        <a:pt x="228" y="650"/>
                      </a:lnTo>
                      <a:lnTo>
                        <a:pt x="228" y="657"/>
                      </a:lnTo>
                      <a:lnTo>
                        <a:pt x="230" y="667"/>
                      </a:lnTo>
                      <a:lnTo>
                        <a:pt x="230" y="671"/>
                      </a:lnTo>
                      <a:lnTo>
                        <a:pt x="230" y="676"/>
                      </a:lnTo>
                      <a:lnTo>
                        <a:pt x="230" y="684"/>
                      </a:lnTo>
                      <a:lnTo>
                        <a:pt x="232" y="693"/>
                      </a:lnTo>
                      <a:lnTo>
                        <a:pt x="232" y="703"/>
                      </a:lnTo>
                      <a:lnTo>
                        <a:pt x="234" y="712"/>
                      </a:lnTo>
                      <a:lnTo>
                        <a:pt x="234" y="724"/>
                      </a:lnTo>
                      <a:lnTo>
                        <a:pt x="236" y="737"/>
                      </a:lnTo>
                      <a:lnTo>
                        <a:pt x="236" y="749"/>
                      </a:lnTo>
                      <a:lnTo>
                        <a:pt x="238" y="762"/>
                      </a:lnTo>
                      <a:lnTo>
                        <a:pt x="240" y="775"/>
                      </a:lnTo>
                      <a:lnTo>
                        <a:pt x="242" y="788"/>
                      </a:lnTo>
                      <a:lnTo>
                        <a:pt x="242" y="802"/>
                      </a:lnTo>
                      <a:lnTo>
                        <a:pt x="244" y="817"/>
                      </a:lnTo>
                      <a:lnTo>
                        <a:pt x="244" y="830"/>
                      </a:lnTo>
                      <a:lnTo>
                        <a:pt x="247" y="845"/>
                      </a:lnTo>
                      <a:lnTo>
                        <a:pt x="247" y="859"/>
                      </a:lnTo>
                      <a:lnTo>
                        <a:pt x="247" y="872"/>
                      </a:lnTo>
                      <a:lnTo>
                        <a:pt x="247" y="885"/>
                      </a:lnTo>
                      <a:lnTo>
                        <a:pt x="247" y="899"/>
                      </a:lnTo>
                      <a:lnTo>
                        <a:pt x="246" y="908"/>
                      </a:lnTo>
                      <a:lnTo>
                        <a:pt x="246" y="921"/>
                      </a:lnTo>
                      <a:lnTo>
                        <a:pt x="244" y="931"/>
                      </a:lnTo>
                      <a:lnTo>
                        <a:pt x="244" y="944"/>
                      </a:lnTo>
                      <a:lnTo>
                        <a:pt x="242" y="952"/>
                      </a:lnTo>
                      <a:lnTo>
                        <a:pt x="238" y="961"/>
                      </a:lnTo>
                      <a:lnTo>
                        <a:pt x="234" y="967"/>
                      </a:lnTo>
                      <a:lnTo>
                        <a:pt x="234" y="975"/>
                      </a:lnTo>
                      <a:lnTo>
                        <a:pt x="223" y="984"/>
                      </a:lnTo>
                      <a:lnTo>
                        <a:pt x="213" y="990"/>
                      </a:lnTo>
                      <a:lnTo>
                        <a:pt x="206" y="990"/>
                      </a:lnTo>
                      <a:lnTo>
                        <a:pt x="196" y="990"/>
                      </a:lnTo>
                      <a:lnTo>
                        <a:pt x="187" y="990"/>
                      </a:lnTo>
                      <a:lnTo>
                        <a:pt x="177" y="990"/>
                      </a:lnTo>
                      <a:lnTo>
                        <a:pt x="169" y="990"/>
                      </a:lnTo>
                      <a:lnTo>
                        <a:pt x="162" y="988"/>
                      </a:lnTo>
                      <a:lnTo>
                        <a:pt x="152" y="984"/>
                      </a:lnTo>
                      <a:lnTo>
                        <a:pt x="147" y="982"/>
                      </a:lnTo>
                      <a:lnTo>
                        <a:pt x="145" y="977"/>
                      </a:lnTo>
                      <a:lnTo>
                        <a:pt x="143" y="969"/>
                      </a:lnTo>
                      <a:lnTo>
                        <a:pt x="141" y="960"/>
                      </a:lnTo>
                      <a:lnTo>
                        <a:pt x="141" y="948"/>
                      </a:lnTo>
                      <a:lnTo>
                        <a:pt x="141" y="939"/>
                      </a:lnTo>
                      <a:lnTo>
                        <a:pt x="141" y="931"/>
                      </a:lnTo>
                      <a:lnTo>
                        <a:pt x="141" y="923"/>
                      </a:lnTo>
                      <a:lnTo>
                        <a:pt x="141" y="914"/>
                      </a:lnTo>
                      <a:lnTo>
                        <a:pt x="141" y="902"/>
                      </a:lnTo>
                      <a:lnTo>
                        <a:pt x="141" y="895"/>
                      </a:lnTo>
                      <a:lnTo>
                        <a:pt x="141" y="883"/>
                      </a:lnTo>
                      <a:lnTo>
                        <a:pt x="141" y="872"/>
                      </a:lnTo>
                      <a:lnTo>
                        <a:pt x="141" y="859"/>
                      </a:lnTo>
                      <a:lnTo>
                        <a:pt x="141" y="847"/>
                      </a:lnTo>
                      <a:lnTo>
                        <a:pt x="141" y="834"/>
                      </a:lnTo>
                      <a:lnTo>
                        <a:pt x="141" y="821"/>
                      </a:lnTo>
                      <a:lnTo>
                        <a:pt x="141" y="807"/>
                      </a:lnTo>
                      <a:lnTo>
                        <a:pt x="141" y="794"/>
                      </a:lnTo>
                      <a:lnTo>
                        <a:pt x="141" y="781"/>
                      </a:lnTo>
                      <a:lnTo>
                        <a:pt x="143" y="768"/>
                      </a:lnTo>
                      <a:lnTo>
                        <a:pt x="143" y="752"/>
                      </a:lnTo>
                      <a:lnTo>
                        <a:pt x="143" y="737"/>
                      </a:lnTo>
                      <a:lnTo>
                        <a:pt x="143" y="722"/>
                      </a:lnTo>
                      <a:lnTo>
                        <a:pt x="145" y="709"/>
                      </a:lnTo>
                      <a:lnTo>
                        <a:pt x="145" y="692"/>
                      </a:lnTo>
                      <a:lnTo>
                        <a:pt x="147" y="678"/>
                      </a:lnTo>
                      <a:lnTo>
                        <a:pt x="147" y="661"/>
                      </a:lnTo>
                      <a:lnTo>
                        <a:pt x="147" y="648"/>
                      </a:lnTo>
                      <a:lnTo>
                        <a:pt x="147" y="631"/>
                      </a:lnTo>
                      <a:lnTo>
                        <a:pt x="147" y="617"/>
                      </a:lnTo>
                      <a:lnTo>
                        <a:pt x="147" y="600"/>
                      </a:lnTo>
                      <a:lnTo>
                        <a:pt x="149" y="585"/>
                      </a:lnTo>
                      <a:lnTo>
                        <a:pt x="149" y="568"/>
                      </a:lnTo>
                      <a:lnTo>
                        <a:pt x="150" y="553"/>
                      </a:lnTo>
                      <a:lnTo>
                        <a:pt x="150" y="536"/>
                      </a:lnTo>
                      <a:lnTo>
                        <a:pt x="152" y="522"/>
                      </a:lnTo>
                      <a:lnTo>
                        <a:pt x="152" y="507"/>
                      </a:lnTo>
                      <a:lnTo>
                        <a:pt x="152" y="492"/>
                      </a:lnTo>
                      <a:lnTo>
                        <a:pt x="152" y="477"/>
                      </a:lnTo>
                      <a:lnTo>
                        <a:pt x="154" y="463"/>
                      </a:lnTo>
                      <a:lnTo>
                        <a:pt x="154" y="448"/>
                      </a:lnTo>
                      <a:lnTo>
                        <a:pt x="154" y="435"/>
                      </a:lnTo>
                      <a:lnTo>
                        <a:pt x="154" y="422"/>
                      </a:lnTo>
                      <a:lnTo>
                        <a:pt x="156" y="410"/>
                      </a:lnTo>
                      <a:lnTo>
                        <a:pt x="156" y="397"/>
                      </a:lnTo>
                      <a:lnTo>
                        <a:pt x="156" y="382"/>
                      </a:lnTo>
                      <a:lnTo>
                        <a:pt x="156" y="370"/>
                      </a:lnTo>
                      <a:lnTo>
                        <a:pt x="158" y="361"/>
                      </a:lnTo>
                      <a:lnTo>
                        <a:pt x="158" y="348"/>
                      </a:lnTo>
                      <a:lnTo>
                        <a:pt x="158" y="338"/>
                      </a:lnTo>
                      <a:lnTo>
                        <a:pt x="158" y="329"/>
                      </a:lnTo>
                      <a:lnTo>
                        <a:pt x="160" y="319"/>
                      </a:lnTo>
                      <a:lnTo>
                        <a:pt x="160" y="310"/>
                      </a:lnTo>
                      <a:lnTo>
                        <a:pt x="160" y="302"/>
                      </a:lnTo>
                      <a:lnTo>
                        <a:pt x="160" y="294"/>
                      </a:lnTo>
                      <a:lnTo>
                        <a:pt x="162" y="287"/>
                      </a:lnTo>
                      <a:lnTo>
                        <a:pt x="162" y="277"/>
                      </a:lnTo>
                      <a:lnTo>
                        <a:pt x="162" y="270"/>
                      </a:lnTo>
                      <a:lnTo>
                        <a:pt x="162" y="260"/>
                      </a:lnTo>
                      <a:lnTo>
                        <a:pt x="160" y="251"/>
                      </a:lnTo>
                      <a:lnTo>
                        <a:pt x="158" y="243"/>
                      </a:lnTo>
                      <a:lnTo>
                        <a:pt x="158" y="237"/>
                      </a:lnTo>
                      <a:lnTo>
                        <a:pt x="154" y="222"/>
                      </a:lnTo>
                      <a:lnTo>
                        <a:pt x="150" y="209"/>
                      </a:lnTo>
                      <a:lnTo>
                        <a:pt x="143" y="196"/>
                      </a:lnTo>
                      <a:lnTo>
                        <a:pt x="137" y="186"/>
                      </a:lnTo>
                      <a:lnTo>
                        <a:pt x="131" y="175"/>
                      </a:lnTo>
                      <a:lnTo>
                        <a:pt x="126" y="165"/>
                      </a:lnTo>
                      <a:lnTo>
                        <a:pt x="116" y="156"/>
                      </a:lnTo>
                      <a:lnTo>
                        <a:pt x="109" y="144"/>
                      </a:lnTo>
                      <a:lnTo>
                        <a:pt x="99" y="135"/>
                      </a:lnTo>
                      <a:lnTo>
                        <a:pt x="91" y="125"/>
                      </a:lnTo>
                      <a:lnTo>
                        <a:pt x="82" y="114"/>
                      </a:lnTo>
                      <a:lnTo>
                        <a:pt x="74" y="104"/>
                      </a:lnTo>
                      <a:lnTo>
                        <a:pt x="67" y="91"/>
                      </a:lnTo>
                      <a:lnTo>
                        <a:pt x="59" y="81"/>
                      </a:lnTo>
                      <a:lnTo>
                        <a:pt x="38" y="81"/>
                      </a:lnTo>
                      <a:lnTo>
                        <a:pt x="44" y="85"/>
                      </a:lnTo>
                      <a:lnTo>
                        <a:pt x="34" y="80"/>
                      </a:lnTo>
                      <a:lnTo>
                        <a:pt x="27" y="74"/>
                      </a:lnTo>
                      <a:lnTo>
                        <a:pt x="17" y="68"/>
                      </a:lnTo>
                      <a:lnTo>
                        <a:pt x="10" y="61"/>
                      </a:lnTo>
                      <a:lnTo>
                        <a:pt x="2" y="49"/>
                      </a:lnTo>
                      <a:lnTo>
                        <a:pt x="0" y="40"/>
                      </a:lnTo>
                      <a:lnTo>
                        <a:pt x="0" y="28"/>
                      </a:lnTo>
                      <a:lnTo>
                        <a:pt x="6" y="21"/>
                      </a:lnTo>
                      <a:lnTo>
                        <a:pt x="13" y="13"/>
                      </a:lnTo>
                      <a:lnTo>
                        <a:pt x="23" y="9"/>
                      </a:lnTo>
                      <a:lnTo>
                        <a:pt x="31" y="9"/>
                      </a:lnTo>
                      <a:lnTo>
                        <a:pt x="44" y="1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4" name="Freeform 40"/>
                <p:cNvSpPr>
                  <a:spLocks/>
                </p:cNvSpPr>
                <p:nvPr/>
              </p:nvSpPr>
              <p:spPr bwMode="auto">
                <a:xfrm>
                  <a:off x="3353" y="2720"/>
                  <a:ext cx="207" cy="501"/>
                </a:xfrm>
                <a:custGeom>
                  <a:avLst/>
                  <a:gdLst>
                    <a:gd name="T0" fmla="*/ 0 w 415"/>
                    <a:gd name="T1" fmla="*/ 1 h 1002"/>
                    <a:gd name="T2" fmla="*/ 0 w 415"/>
                    <a:gd name="T3" fmla="*/ 1 h 1002"/>
                    <a:gd name="T4" fmla="*/ 0 w 415"/>
                    <a:gd name="T5" fmla="*/ 1 h 1002"/>
                    <a:gd name="T6" fmla="*/ 0 w 415"/>
                    <a:gd name="T7" fmla="*/ 1 h 1002"/>
                    <a:gd name="T8" fmla="*/ 0 w 415"/>
                    <a:gd name="T9" fmla="*/ 1 h 1002"/>
                    <a:gd name="T10" fmla="*/ 0 w 415"/>
                    <a:gd name="T11" fmla="*/ 1 h 1002"/>
                    <a:gd name="T12" fmla="*/ 0 w 415"/>
                    <a:gd name="T13" fmla="*/ 1 h 1002"/>
                    <a:gd name="T14" fmla="*/ 0 w 415"/>
                    <a:gd name="T15" fmla="*/ 1 h 1002"/>
                    <a:gd name="T16" fmla="*/ 0 w 415"/>
                    <a:gd name="T17" fmla="*/ 1 h 1002"/>
                    <a:gd name="T18" fmla="*/ 0 w 415"/>
                    <a:gd name="T19" fmla="*/ 1 h 1002"/>
                    <a:gd name="T20" fmla="*/ 0 w 415"/>
                    <a:gd name="T21" fmla="*/ 1 h 1002"/>
                    <a:gd name="T22" fmla="*/ 0 w 415"/>
                    <a:gd name="T23" fmla="*/ 1 h 1002"/>
                    <a:gd name="T24" fmla="*/ 0 w 415"/>
                    <a:gd name="T25" fmla="*/ 1 h 1002"/>
                    <a:gd name="T26" fmla="*/ 0 w 415"/>
                    <a:gd name="T27" fmla="*/ 1 h 1002"/>
                    <a:gd name="T28" fmla="*/ 0 w 415"/>
                    <a:gd name="T29" fmla="*/ 1 h 1002"/>
                    <a:gd name="T30" fmla="*/ 0 w 415"/>
                    <a:gd name="T31" fmla="*/ 1 h 1002"/>
                    <a:gd name="T32" fmla="*/ 0 w 415"/>
                    <a:gd name="T33" fmla="*/ 1 h 1002"/>
                    <a:gd name="T34" fmla="*/ 0 w 415"/>
                    <a:gd name="T35" fmla="*/ 1 h 1002"/>
                    <a:gd name="T36" fmla="*/ 0 w 415"/>
                    <a:gd name="T37" fmla="*/ 1 h 1002"/>
                    <a:gd name="T38" fmla="*/ 0 w 415"/>
                    <a:gd name="T39" fmla="*/ 1 h 1002"/>
                    <a:gd name="T40" fmla="*/ 0 w 415"/>
                    <a:gd name="T41" fmla="*/ 1 h 1002"/>
                    <a:gd name="T42" fmla="*/ 0 w 415"/>
                    <a:gd name="T43" fmla="*/ 1 h 1002"/>
                    <a:gd name="T44" fmla="*/ 0 w 415"/>
                    <a:gd name="T45" fmla="*/ 1 h 1002"/>
                    <a:gd name="T46" fmla="*/ 0 w 415"/>
                    <a:gd name="T47" fmla="*/ 1 h 1002"/>
                    <a:gd name="T48" fmla="*/ 0 w 415"/>
                    <a:gd name="T49" fmla="*/ 1 h 1002"/>
                    <a:gd name="T50" fmla="*/ 0 w 415"/>
                    <a:gd name="T51" fmla="*/ 1 h 1002"/>
                    <a:gd name="T52" fmla="*/ 0 w 415"/>
                    <a:gd name="T53" fmla="*/ 1 h 1002"/>
                    <a:gd name="T54" fmla="*/ 0 w 415"/>
                    <a:gd name="T55" fmla="*/ 1 h 1002"/>
                    <a:gd name="T56" fmla="*/ 0 w 415"/>
                    <a:gd name="T57" fmla="*/ 1 h 1002"/>
                    <a:gd name="T58" fmla="*/ 0 w 415"/>
                    <a:gd name="T59" fmla="*/ 1 h 1002"/>
                    <a:gd name="T60" fmla="*/ 0 w 415"/>
                    <a:gd name="T61" fmla="*/ 1 h 1002"/>
                    <a:gd name="T62" fmla="*/ 0 w 415"/>
                    <a:gd name="T63" fmla="*/ 1 h 1002"/>
                    <a:gd name="T64" fmla="*/ 0 w 415"/>
                    <a:gd name="T65" fmla="*/ 1 h 1002"/>
                    <a:gd name="T66" fmla="*/ 0 w 415"/>
                    <a:gd name="T67" fmla="*/ 1 h 1002"/>
                    <a:gd name="T68" fmla="*/ 0 w 415"/>
                    <a:gd name="T69" fmla="*/ 1 h 1002"/>
                    <a:gd name="T70" fmla="*/ 0 w 415"/>
                    <a:gd name="T71" fmla="*/ 1 h 1002"/>
                    <a:gd name="T72" fmla="*/ 0 w 415"/>
                    <a:gd name="T73" fmla="*/ 1 h 1002"/>
                    <a:gd name="T74" fmla="*/ 0 w 415"/>
                    <a:gd name="T75" fmla="*/ 1 h 1002"/>
                    <a:gd name="T76" fmla="*/ 0 w 415"/>
                    <a:gd name="T77" fmla="*/ 1 h 1002"/>
                    <a:gd name="T78" fmla="*/ 0 w 415"/>
                    <a:gd name="T79" fmla="*/ 1 h 1002"/>
                    <a:gd name="T80" fmla="*/ 0 w 415"/>
                    <a:gd name="T81" fmla="*/ 1 h 1002"/>
                    <a:gd name="T82" fmla="*/ 0 w 415"/>
                    <a:gd name="T83" fmla="*/ 1 h 1002"/>
                    <a:gd name="T84" fmla="*/ 0 w 415"/>
                    <a:gd name="T85" fmla="*/ 1 h 1002"/>
                    <a:gd name="T86" fmla="*/ 0 w 415"/>
                    <a:gd name="T87" fmla="*/ 1 h 1002"/>
                    <a:gd name="T88" fmla="*/ 0 w 415"/>
                    <a:gd name="T89" fmla="*/ 1 h 1002"/>
                    <a:gd name="T90" fmla="*/ 0 w 415"/>
                    <a:gd name="T91" fmla="*/ 1 h 1002"/>
                    <a:gd name="T92" fmla="*/ 0 w 415"/>
                    <a:gd name="T93" fmla="*/ 1 h 1002"/>
                    <a:gd name="T94" fmla="*/ 0 w 415"/>
                    <a:gd name="T95" fmla="*/ 1 h 1002"/>
                    <a:gd name="T96" fmla="*/ 0 w 415"/>
                    <a:gd name="T97" fmla="*/ 1 h 1002"/>
                    <a:gd name="T98" fmla="*/ 0 w 415"/>
                    <a:gd name="T99" fmla="*/ 1 h 1002"/>
                    <a:gd name="T100" fmla="*/ 0 w 415"/>
                    <a:gd name="T101" fmla="*/ 1 h 1002"/>
                    <a:gd name="T102" fmla="*/ 0 w 415"/>
                    <a:gd name="T103" fmla="*/ 0 h 1002"/>
                    <a:gd name="T104" fmla="*/ 0 w 415"/>
                    <a:gd name="T105" fmla="*/ 1 h 1002"/>
                    <a:gd name="T106" fmla="*/ 0 w 415"/>
                    <a:gd name="T107" fmla="*/ 1 h 1002"/>
                    <a:gd name="T108" fmla="*/ 0 w 415"/>
                    <a:gd name="T109" fmla="*/ 1 h 1002"/>
                    <a:gd name="T110" fmla="*/ 0 w 415"/>
                    <a:gd name="T111" fmla="*/ 1 h 10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15"/>
                    <a:gd name="T169" fmla="*/ 0 h 1002"/>
                    <a:gd name="T170" fmla="*/ 415 w 415"/>
                    <a:gd name="T171" fmla="*/ 1002 h 100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15" h="1002">
                      <a:moveTo>
                        <a:pt x="263" y="76"/>
                      </a:moveTo>
                      <a:lnTo>
                        <a:pt x="255" y="80"/>
                      </a:lnTo>
                      <a:lnTo>
                        <a:pt x="242" y="88"/>
                      </a:lnTo>
                      <a:lnTo>
                        <a:pt x="226" y="92"/>
                      </a:lnTo>
                      <a:lnTo>
                        <a:pt x="213" y="99"/>
                      </a:lnTo>
                      <a:lnTo>
                        <a:pt x="196" y="101"/>
                      </a:lnTo>
                      <a:lnTo>
                        <a:pt x="185" y="101"/>
                      </a:lnTo>
                      <a:lnTo>
                        <a:pt x="179" y="99"/>
                      </a:lnTo>
                      <a:lnTo>
                        <a:pt x="183" y="92"/>
                      </a:lnTo>
                      <a:lnTo>
                        <a:pt x="173" y="92"/>
                      </a:lnTo>
                      <a:lnTo>
                        <a:pt x="166" y="107"/>
                      </a:lnTo>
                      <a:lnTo>
                        <a:pt x="158" y="122"/>
                      </a:lnTo>
                      <a:lnTo>
                        <a:pt x="149" y="137"/>
                      </a:lnTo>
                      <a:lnTo>
                        <a:pt x="139" y="151"/>
                      </a:lnTo>
                      <a:lnTo>
                        <a:pt x="128" y="162"/>
                      </a:lnTo>
                      <a:lnTo>
                        <a:pt x="118" y="175"/>
                      </a:lnTo>
                      <a:lnTo>
                        <a:pt x="110" y="189"/>
                      </a:lnTo>
                      <a:lnTo>
                        <a:pt x="103" y="206"/>
                      </a:lnTo>
                      <a:lnTo>
                        <a:pt x="97" y="213"/>
                      </a:lnTo>
                      <a:lnTo>
                        <a:pt x="93" y="225"/>
                      </a:lnTo>
                      <a:lnTo>
                        <a:pt x="90" y="234"/>
                      </a:lnTo>
                      <a:lnTo>
                        <a:pt x="88" y="248"/>
                      </a:lnTo>
                      <a:lnTo>
                        <a:pt x="86" y="261"/>
                      </a:lnTo>
                      <a:lnTo>
                        <a:pt x="84" y="276"/>
                      </a:lnTo>
                      <a:lnTo>
                        <a:pt x="84" y="284"/>
                      </a:lnTo>
                      <a:lnTo>
                        <a:pt x="84" y="291"/>
                      </a:lnTo>
                      <a:lnTo>
                        <a:pt x="84" y="301"/>
                      </a:lnTo>
                      <a:lnTo>
                        <a:pt x="84" y="310"/>
                      </a:lnTo>
                      <a:lnTo>
                        <a:pt x="82" y="318"/>
                      </a:lnTo>
                      <a:lnTo>
                        <a:pt x="82" y="325"/>
                      </a:lnTo>
                      <a:lnTo>
                        <a:pt x="82" y="335"/>
                      </a:lnTo>
                      <a:lnTo>
                        <a:pt x="82" y="344"/>
                      </a:lnTo>
                      <a:lnTo>
                        <a:pt x="82" y="354"/>
                      </a:lnTo>
                      <a:lnTo>
                        <a:pt x="82" y="363"/>
                      </a:lnTo>
                      <a:lnTo>
                        <a:pt x="82" y="371"/>
                      </a:lnTo>
                      <a:lnTo>
                        <a:pt x="82" y="382"/>
                      </a:lnTo>
                      <a:lnTo>
                        <a:pt x="82" y="392"/>
                      </a:lnTo>
                      <a:lnTo>
                        <a:pt x="82" y="400"/>
                      </a:lnTo>
                      <a:lnTo>
                        <a:pt x="82" y="411"/>
                      </a:lnTo>
                      <a:lnTo>
                        <a:pt x="84" y="420"/>
                      </a:lnTo>
                      <a:lnTo>
                        <a:pt x="84" y="430"/>
                      </a:lnTo>
                      <a:lnTo>
                        <a:pt x="86" y="441"/>
                      </a:lnTo>
                      <a:lnTo>
                        <a:pt x="86" y="451"/>
                      </a:lnTo>
                      <a:lnTo>
                        <a:pt x="88" y="462"/>
                      </a:lnTo>
                      <a:lnTo>
                        <a:pt x="88" y="472"/>
                      </a:lnTo>
                      <a:lnTo>
                        <a:pt x="88" y="479"/>
                      </a:lnTo>
                      <a:lnTo>
                        <a:pt x="88" y="491"/>
                      </a:lnTo>
                      <a:lnTo>
                        <a:pt x="88" y="502"/>
                      </a:lnTo>
                      <a:lnTo>
                        <a:pt x="88" y="510"/>
                      </a:lnTo>
                      <a:lnTo>
                        <a:pt x="90" y="519"/>
                      </a:lnTo>
                      <a:lnTo>
                        <a:pt x="90" y="531"/>
                      </a:lnTo>
                      <a:lnTo>
                        <a:pt x="91" y="540"/>
                      </a:lnTo>
                      <a:lnTo>
                        <a:pt x="91" y="550"/>
                      </a:lnTo>
                      <a:lnTo>
                        <a:pt x="91" y="559"/>
                      </a:lnTo>
                      <a:lnTo>
                        <a:pt x="91" y="567"/>
                      </a:lnTo>
                      <a:lnTo>
                        <a:pt x="93" y="578"/>
                      </a:lnTo>
                      <a:lnTo>
                        <a:pt x="93" y="588"/>
                      </a:lnTo>
                      <a:lnTo>
                        <a:pt x="95" y="597"/>
                      </a:lnTo>
                      <a:lnTo>
                        <a:pt x="95" y="605"/>
                      </a:lnTo>
                      <a:lnTo>
                        <a:pt x="95" y="616"/>
                      </a:lnTo>
                      <a:lnTo>
                        <a:pt x="95" y="624"/>
                      </a:lnTo>
                      <a:lnTo>
                        <a:pt x="95" y="633"/>
                      </a:lnTo>
                      <a:lnTo>
                        <a:pt x="95" y="641"/>
                      </a:lnTo>
                      <a:lnTo>
                        <a:pt x="97" y="650"/>
                      </a:lnTo>
                      <a:lnTo>
                        <a:pt x="99" y="666"/>
                      </a:lnTo>
                      <a:lnTo>
                        <a:pt x="101" y="683"/>
                      </a:lnTo>
                      <a:lnTo>
                        <a:pt x="101" y="696"/>
                      </a:lnTo>
                      <a:lnTo>
                        <a:pt x="101" y="709"/>
                      </a:lnTo>
                      <a:lnTo>
                        <a:pt x="101" y="721"/>
                      </a:lnTo>
                      <a:lnTo>
                        <a:pt x="103" y="736"/>
                      </a:lnTo>
                      <a:lnTo>
                        <a:pt x="99" y="744"/>
                      </a:lnTo>
                      <a:lnTo>
                        <a:pt x="97" y="751"/>
                      </a:lnTo>
                      <a:lnTo>
                        <a:pt x="93" y="757"/>
                      </a:lnTo>
                      <a:lnTo>
                        <a:pt x="90" y="763"/>
                      </a:lnTo>
                      <a:lnTo>
                        <a:pt x="90" y="787"/>
                      </a:lnTo>
                      <a:lnTo>
                        <a:pt x="97" y="787"/>
                      </a:lnTo>
                      <a:lnTo>
                        <a:pt x="107" y="787"/>
                      </a:lnTo>
                      <a:lnTo>
                        <a:pt x="116" y="787"/>
                      </a:lnTo>
                      <a:lnTo>
                        <a:pt x="124" y="787"/>
                      </a:lnTo>
                      <a:lnTo>
                        <a:pt x="133" y="787"/>
                      </a:lnTo>
                      <a:lnTo>
                        <a:pt x="145" y="787"/>
                      </a:lnTo>
                      <a:lnTo>
                        <a:pt x="154" y="787"/>
                      </a:lnTo>
                      <a:lnTo>
                        <a:pt x="164" y="787"/>
                      </a:lnTo>
                      <a:lnTo>
                        <a:pt x="173" y="785"/>
                      </a:lnTo>
                      <a:lnTo>
                        <a:pt x="183" y="785"/>
                      </a:lnTo>
                      <a:lnTo>
                        <a:pt x="192" y="783"/>
                      </a:lnTo>
                      <a:lnTo>
                        <a:pt x="204" y="783"/>
                      </a:lnTo>
                      <a:lnTo>
                        <a:pt x="213" y="782"/>
                      </a:lnTo>
                      <a:lnTo>
                        <a:pt x="223" y="782"/>
                      </a:lnTo>
                      <a:lnTo>
                        <a:pt x="234" y="782"/>
                      </a:lnTo>
                      <a:lnTo>
                        <a:pt x="244" y="782"/>
                      </a:lnTo>
                      <a:lnTo>
                        <a:pt x="253" y="780"/>
                      </a:lnTo>
                      <a:lnTo>
                        <a:pt x="263" y="780"/>
                      </a:lnTo>
                      <a:lnTo>
                        <a:pt x="272" y="780"/>
                      </a:lnTo>
                      <a:lnTo>
                        <a:pt x="284" y="780"/>
                      </a:lnTo>
                      <a:lnTo>
                        <a:pt x="291" y="780"/>
                      </a:lnTo>
                      <a:lnTo>
                        <a:pt x="303" y="780"/>
                      </a:lnTo>
                      <a:lnTo>
                        <a:pt x="312" y="780"/>
                      </a:lnTo>
                      <a:lnTo>
                        <a:pt x="322" y="780"/>
                      </a:lnTo>
                      <a:lnTo>
                        <a:pt x="331" y="780"/>
                      </a:lnTo>
                      <a:lnTo>
                        <a:pt x="341" y="780"/>
                      </a:lnTo>
                      <a:lnTo>
                        <a:pt x="350" y="780"/>
                      </a:lnTo>
                      <a:lnTo>
                        <a:pt x="358" y="780"/>
                      </a:lnTo>
                      <a:lnTo>
                        <a:pt x="367" y="780"/>
                      </a:lnTo>
                      <a:lnTo>
                        <a:pt x="377" y="782"/>
                      </a:lnTo>
                      <a:lnTo>
                        <a:pt x="386" y="783"/>
                      </a:lnTo>
                      <a:lnTo>
                        <a:pt x="394" y="787"/>
                      </a:lnTo>
                      <a:lnTo>
                        <a:pt x="403" y="789"/>
                      </a:lnTo>
                      <a:lnTo>
                        <a:pt x="411" y="795"/>
                      </a:lnTo>
                      <a:lnTo>
                        <a:pt x="415" y="804"/>
                      </a:lnTo>
                      <a:lnTo>
                        <a:pt x="415" y="814"/>
                      </a:lnTo>
                      <a:lnTo>
                        <a:pt x="413" y="821"/>
                      </a:lnTo>
                      <a:lnTo>
                        <a:pt x="409" y="831"/>
                      </a:lnTo>
                      <a:lnTo>
                        <a:pt x="401" y="835"/>
                      </a:lnTo>
                      <a:lnTo>
                        <a:pt x="392" y="839"/>
                      </a:lnTo>
                      <a:lnTo>
                        <a:pt x="381" y="839"/>
                      </a:lnTo>
                      <a:lnTo>
                        <a:pt x="373" y="839"/>
                      </a:lnTo>
                      <a:lnTo>
                        <a:pt x="361" y="839"/>
                      </a:lnTo>
                      <a:lnTo>
                        <a:pt x="352" y="840"/>
                      </a:lnTo>
                      <a:lnTo>
                        <a:pt x="342" y="840"/>
                      </a:lnTo>
                      <a:lnTo>
                        <a:pt x="335" y="842"/>
                      </a:lnTo>
                      <a:lnTo>
                        <a:pt x="325" y="842"/>
                      </a:lnTo>
                      <a:lnTo>
                        <a:pt x="316" y="844"/>
                      </a:lnTo>
                      <a:lnTo>
                        <a:pt x="306" y="844"/>
                      </a:lnTo>
                      <a:lnTo>
                        <a:pt x="299" y="844"/>
                      </a:lnTo>
                      <a:lnTo>
                        <a:pt x="289" y="844"/>
                      </a:lnTo>
                      <a:lnTo>
                        <a:pt x="282" y="846"/>
                      </a:lnTo>
                      <a:lnTo>
                        <a:pt x="272" y="846"/>
                      </a:lnTo>
                      <a:lnTo>
                        <a:pt x="263" y="846"/>
                      </a:lnTo>
                      <a:lnTo>
                        <a:pt x="255" y="846"/>
                      </a:lnTo>
                      <a:lnTo>
                        <a:pt x="247" y="846"/>
                      </a:lnTo>
                      <a:lnTo>
                        <a:pt x="238" y="846"/>
                      </a:lnTo>
                      <a:lnTo>
                        <a:pt x="228" y="846"/>
                      </a:lnTo>
                      <a:lnTo>
                        <a:pt x="219" y="846"/>
                      </a:lnTo>
                      <a:lnTo>
                        <a:pt x="213" y="846"/>
                      </a:lnTo>
                      <a:lnTo>
                        <a:pt x="204" y="846"/>
                      </a:lnTo>
                      <a:lnTo>
                        <a:pt x="194" y="846"/>
                      </a:lnTo>
                      <a:lnTo>
                        <a:pt x="185" y="846"/>
                      </a:lnTo>
                      <a:lnTo>
                        <a:pt x="177" y="846"/>
                      </a:lnTo>
                      <a:lnTo>
                        <a:pt x="169" y="846"/>
                      </a:lnTo>
                      <a:lnTo>
                        <a:pt x="160" y="846"/>
                      </a:lnTo>
                      <a:lnTo>
                        <a:pt x="150" y="846"/>
                      </a:lnTo>
                      <a:lnTo>
                        <a:pt x="141" y="846"/>
                      </a:lnTo>
                      <a:lnTo>
                        <a:pt x="131" y="846"/>
                      </a:lnTo>
                      <a:lnTo>
                        <a:pt x="124" y="846"/>
                      </a:lnTo>
                      <a:lnTo>
                        <a:pt x="114" y="846"/>
                      </a:lnTo>
                      <a:lnTo>
                        <a:pt x="107" y="846"/>
                      </a:lnTo>
                      <a:lnTo>
                        <a:pt x="103" y="859"/>
                      </a:lnTo>
                      <a:lnTo>
                        <a:pt x="97" y="875"/>
                      </a:lnTo>
                      <a:lnTo>
                        <a:pt x="93" y="886"/>
                      </a:lnTo>
                      <a:lnTo>
                        <a:pt x="90" y="899"/>
                      </a:lnTo>
                      <a:lnTo>
                        <a:pt x="88" y="913"/>
                      </a:lnTo>
                      <a:lnTo>
                        <a:pt x="88" y="926"/>
                      </a:lnTo>
                      <a:lnTo>
                        <a:pt x="88" y="934"/>
                      </a:lnTo>
                      <a:lnTo>
                        <a:pt x="90" y="939"/>
                      </a:lnTo>
                      <a:lnTo>
                        <a:pt x="93" y="949"/>
                      </a:lnTo>
                      <a:lnTo>
                        <a:pt x="97" y="958"/>
                      </a:lnTo>
                      <a:lnTo>
                        <a:pt x="101" y="970"/>
                      </a:lnTo>
                      <a:lnTo>
                        <a:pt x="99" y="983"/>
                      </a:lnTo>
                      <a:lnTo>
                        <a:pt x="90" y="991"/>
                      </a:lnTo>
                      <a:lnTo>
                        <a:pt x="78" y="996"/>
                      </a:lnTo>
                      <a:lnTo>
                        <a:pt x="67" y="996"/>
                      </a:lnTo>
                      <a:lnTo>
                        <a:pt x="57" y="998"/>
                      </a:lnTo>
                      <a:lnTo>
                        <a:pt x="46" y="1000"/>
                      </a:lnTo>
                      <a:lnTo>
                        <a:pt x="38" y="1002"/>
                      </a:lnTo>
                      <a:lnTo>
                        <a:pt x="27" y="1000"/>
                      </a:lnTo>
                      <a:lnTo>
                        <a:pt x="19" y="996"/>
                      </a:lnTo>
                      <a:lnTo>
                        <a:pt x="15" y="989"/>
                      </a:lnTo>
                      <a:lnTo>
                        <a:pt x="12" y="977"/>
                      </a:lnTo>
                      <a:lnTo>
                        <a:pt x="10" y="970"/>
                      </a:lnTo>
                      <a:lnTo>
                        <a:pt x="8" y="962"/>
                      </a:lnTo>
                      <a:lnTo>
                        <a:pt x="8" y="955"/>
                      </a:lnTo>
                      <a:lnTo>
                        <a:pt x="8" y="945"/>
                      </a:lnTo>
                      <a:lnTo>
                        <a:pt x="8" y="934"/>
                      </a:lnTo>
                      <a:lnTo>
                        <a:pt x="6" y="924"/>
                      </a:lnTo>
                      <a:lnTo>
                        <a:pt x="6" y="911"/>
                      </a:lnTo>
                      <a:lnTo>
                        <a:pt x="6" y="899"/>
                      </a:lnTo>
                      <a:lnTo>
                        <a:pt x="4" y="884"/>
                      </a:lnTo>
                      <a:lnTo>
                        <a:pt x="4" y="871"/>
                      </a:lnTo>
                      <a:lnTo>
                        <a:pt x="2" y="856"/>
                      </a:lnTo>
                      <a:lnTo>
                        <a:pt x="2" y="840"/>
                      </a:lnTo>
                      <a:lnTo>
                        <a:pt x="2" y="823"/>
                      </a:lnTo>
                      <a:lnTo>
                        <a:pt x="2" y="810"/>
                      </a:lnTo>
                      <a:lnTo>
                        <a:pt x="2" y="795"/>
                      </a:lnTo>
                      <a:lnTo>
                        <a:pt x="2" y="780"/>
                      </a:lnTo>
                      <a:lnTo>
                        <a:pt x="0" y="764"/>
                      </a:lnTo>
                      <a:lnTo>
                        <a:pt x="0" y="749"/>
                      </a:lnTo>
                      <a:lnTo>
                        <a:pt x="0" y="732"/>
                      </a:lnTo>
                      <a:lnTo>
                        <a:pt x="0" y="719"/>
                      </a:lnTo>
                      <a:lnTo>
                        <a:pt x="0" y="704"/>
                      </a:lnTo>
                      <a:lnTo>
                        <a:pt x="0" y="690"/>
                      </a:lnTo>
                      <a:lnTo>
                        <a:pt x="0" y="677"/>
                      </a:lnTo>
                      <a:lnTo>
                        <a:pt x="0" y="664"/>
                      </a:lnTo>
                      <a:lnTo>
                        <a:pt x="0" y="650"/>
                      </a:lnTo>
                      <a:lnTo>
                        <a:pt x="0" y="641"/>
                      </a:lnTo>
                      <a:lnTo>
                        <a:pt x="2" y="631"/>
                      </a:lnTo>
                      <a:lnTo>
                        <a:pt x="2" y="622"/>
                      </a:lnTo>
                      <a:lnTo>
                        <a:pt x="4" y="609"/>
                      </a:lnTo>
                      <a:lnTo>
                        <a:pt x="8" y="599"/>
                      </a:lnTo>
                      <a:lnTo>
                        <a:pt x="8" y="595"/>
                      </a:lnTo>
                      <a:lnTo>
                        <a:pt x="8" y="592"/>
                      </a:lnTo>
                      <a:lnTo>
                        <a:pt x="8" y="582"/>
                      </a:lnTo>
                      <a:lnTo>
                        <a:pt x="12" y="574"/>
                      </a:lnTo>
                      <a:lnTo>
                        <a:pt x="12" y="563"/>
                      </a:lnTo>
                      <a:lnTo>
                        <a:pt x="15" y="552"/>
                      </a:lnTo>
                      <a:lnTo>
                        <a:pt x="15" y="538"/>
                      </a:lnTo>
                      <a:lnTo>
                        <a:pt x="19" y="525"/>
                      </a:lnTo>
                      <a:lnTo>
                        <a:pt x="21" y="512"/>
                      </a:lnTo>
                      <a:lnTo>
                        <a:pt x="23" y="498"/>
                      </a:lnTo>
                      <a:lnTo>
                        <a:pt x="23" y="485"/>
                      </a:lnTo>
                      <a:lnTo>
                        <a:pt x="27" y="474"/>
                      </a:lnTo>
                      <a:lnTo>
                        <a:pt x="29" y="464"/>
                      </a:lnTo>
                      <a:lnTo>
                        <a:pt x="31" y="458"/>
                      </a:lnTo>
                      <a:lnTo>
                        <a:pt x="31" y="451"/>
                      </a:lnTo>
                      <a:lnTo>
                        <a:pt x="31" y="441"/>
                      </a:lnTo>
                      <a:lnTo>
                        <a:pt x="29" y="432"/>
                      </a:lnTo>
                      <a:lnTo>
                        <a:pt x="27" y="422"/>
                      </a:lnTo>
                      <a:lnTo>
                        <a:pt x="27" y="415"/>
                      </a:lnTo>
                      <a:lnTo>
                        <a:pt x="27" y="400"/>
                      </a:lnTo>
                      <a:lnTo>
                        <a:pt x="27" y="384"/>
                      </a:lnTo>
                      <a:lnTo>
                        <a:pt x="27" y="367"/>
                      </a:lnTo>
                      <a:lnTo>
                        <a:pt x="27" y="352"/>
                      </a:lnTo>
                      <a:lnTo>
                        <a:pt x="27" y="335"/>
                      </a:lnTo>
                      <a:lnTo>
                        <a:pt x="27" y="320"/>
                      </a:lnTo>
                      <a:lnTo>
                        <a:pt x="27" y="312"/>
                      </a:lnTo>
                      <a:lnTo>
                        <a:pt x="27" y="305"/>
                      </a:lnTo>
                      <a:lnTo>
                        <a:pt x="27" y="295"/>
                      </a:lnTo>
                      <a:lnTo>
                        <a:pt x="27" y="287"/>
                      </a:lnTo>
                      <a:lnTo>
                        <a:pt x="29" y="270"/>
                      </a:lnTo>
                      <a:lnTo>
                        <a:pt x="31" y="255"/>
                      </a:lnTo>
                      <a:lnTo>
                        <a:pt x="31" y="246"/>
                      </a:lnTo>
                      <a:lnTo>
                        <a:pt x="31" y="238"/>
                      </a:lnTo>
                      <a:lnTo>
                        <a:pt x="31" y="230"/>
                      </a:lnTo>
                      <a:lnTo>
                        <a:pt x="31" y="223"/>
                      </a:lnTo>
                      <a:lnTo>
                        <a:pt x="31" y="206"/>
                      </a:lnTo>
                      <a:lnTo>
                        <a:pt x="32" y="191"/>
                      </a:lnTo>
                      <a:lnTo>
                        <a:pt x="25" y="179"/>
                      </a:lnTo>
                      <a:lnTo>
                        <a:pt x="23" y="168"/>
                      </a:lnTo>
                      <a:lnTo>
                        <a:pt x="23" y="156"/>
                      </a:lnTo>
                      <a:lnTo>
                        <a:pt x="27" y="143"/>
                      </a:lnTo>
                      <a:lnTo>
                        <a:pt x="31" y="130"/>
                      </a:lnTo>
                      <a:lnTo>
                        <a:pt x="40" y="118"/>
                      </a:lnTo>
                      <a:lnTo>
                        <a:pt x="50" y="107"/>
                      </a:lnTo>
                      <a:lnTo>
                        <a:pt x="61" y="94"/>
                      </a:lnTo>
                      <a:lnTo>
                        <a:pt x="72" y="80"/>
                      </a:lnTo>
                      <a:lnTo>
                        <a:pt x="86" y="69"/>
                      </a:lnTo>
                      <a:lnTo>
                        <a:pt x="97" y="57"/>
                      </a:lnTo>
                      <a:lnTo>
                        <a:pt x="110" y="48"/>
                      </a:lnTo>
                      <a:lnTo>
                        <a:pt x="124" y="40"/>
                      </a:lnTo>
                      <a:lnTo>
                        <a:pt x="137" y="35"/>
                      </a:lnTo>
                      <a:lnTo>
                        <a:pt x="147" y="27"/>
                      </a:lnTo>
                      <a:lnTo>
                        <a:pt x="158" y="27"/>
                      </a:lnTo>
                      <a:lnTo>
                        <a:pt x="162" y="14"/>
                      </a:lnTo>
                      <a:lnTo>
                        <a:pt x="173" y="6"/>
                      </a:lnTo>
                      <a:lnTo>
                        <a:pt x="179" y="2"/>
                      </a:lnTo>
                      <a:lnTo>
                        <a:pt x="188" y="0"/>
                      </a:lnTo>
                      <a:lnTo>
                        <a:pt x="198" y="0"/>
                      </a:lnTo>
                      <a:lnTo>
                        <a:pt x="207" y="0"/>
                      </a:lnTo>
                      <a:lnTo>
                        <a:pt x="217" y="0"/>
                      </a:lnTo>
                      <a:lnTo>
                        <a:pt x="226" y="0"/>
                      </a:lnTo>
                      <a:lnTo>
                        <a:pt x="234" y="0"/>
                      </a:lnTo>
                      <a:lnTo>
                        <a:pt x="245" y="2"/>
                      </a:lnTo>
                      <a:lnTo>
                        <a:pt x="253" y="2"/>
                      </a:lnTo>
                      <a:lnTo>
                        <a:pt x="263" y="4"/>
                      </a:lnTo>
                      <a:lnTo>
                        <a:pt x="268" y="4"/>
                      </a:lnTo>
                      <a:lnTo>
                        <a:pt x="276" y="8"/>
                      </a:lnTo>
                      <a:lnTo>
                        <a:pt x="289" y="14"/>
                      </a:lnTo>
                      <a:lnTo>
                        <a:pt x="299" y="29"/>
                      </a:lnTo>
                      <a:lnTo>
                        <a:pt x="299" y="37"/>
                      </a:lnTo>
                      <a:lnTo>
                        <a:pt x="303" y="46"/>
                      </a:lnTo>
                      <a:lnTo>
                        <a:pt x="303" y="56"/>
                      </a:lnTo>
                      <a:lnTo>
                        <a:pt x="303" y="65"/>
                      </a:lnTo>
                      <a:lnTo>
                        <a:pt x="299" y="78"/>
                      </a:lnTo>
                      <a:lnTo>
                        <a:pt x="291" y="88"/>
                      </a:lnTo>
                      <a:lnTo>
                        <a:pt x="285" y="88"/>
                      </a:lnTo>
                      <a:lnTo>
                        <a:pt x="278" y="88"/>
                      </a:lnTo>
                      <a:lnTo>
                        <a:pt x="270" y="84"/>
                      </a:lnTo>
                      <a:lnTo>
                        <a:pt x="263" y="7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5" name="Freeform 41"/>
                <p:cNvSpPr>
                  <a:spLocks/>
                </p:cNvSpPr>
                <p:nvPr/>
              </p:nvSpPr>
              <p:spPr bwMode="auto">
                <a:xfrm>
                  <a:off x="3213" y="2601"/>
                  <a:ext cx="501" cy="133"/>
                </a:xfrm>
                <a:custGeom>
                  <a:avLst/>
                  <a:gdLst>
                    <a:gd name="T0" fmla="*/ 0 w 1002"/>
                    <a:gd name="T1" fmla="*/ 1 h 264"/>
                    <a:gd name="T2" fmla="*/ 1 w 1002"/>
                    <a:gd name="T3" fmla="*/ 1 h 264"/>
                    <a:gd name="T4" fmla="*/ 1 w 1002"/>
                    <a:gd name="T5" fmla="*/ 1 h 264"/>
                    <a:gd name="T6" fmla="*/ 1 w 1002"/>
                    <a:gd name="T7" fmla="*/ 1 h 264"/>
                    <a:gd name="T8" fmla="*/ 1 w 1002"/>
                    <a:gd name="T9" fmla="*/ 1 h 264"/>
                    <a:gd name="T10" fmla="*/ 1 w 1002"/>
                    <a:gd name="T11" fmla="*/ 1 h 264"/>
                    <a:gd name="T12" fmla="*/ 1 w 1002"/>
                    <a:gd name="T13" fmla="*/ 1 h 264"/>
                    <a:gd name="T14" fmla="*/ 1 w 1002"/>
                    <a:gd name="T15" fmla="*/ 1 h 264"/>
                    <a:gd name="T16" fmla="*/ 1 w 1002"/>
                    <a:gd name="T17" fmla="*/ 1 h 264"/>
                    <a:gd name="T18" fmla="*/ 1 w 1002"/>
                    <a:gd name="T19" fmla="*/ 1 h 264"/>
                    <a:gd name="T20" fmla="*/ 1 w 1002"/>
                    <a:gd name="T21" fmla="*/ 1 h 264"/>
                    <a:gd name="T22" fmla="*/ 1 w 1002"/>
                    <a:gd name="T23" fmla="*/ 1 h 264"/>
                    <a:gd name="T24" fmla="*/ 1 w 1002"/>
                    <a:gd name="T25" fmla="*/ 0 h 264"/>
                    <a:gd name="T26" fmla="*/ 1 w 1002"/>
                    <a:gd name="T27" fmla="*/ 0 h 264"/>
                    <a:gd name="T28" fmla="*/ 1 w 1002"/>
                    <a:gd name="T29" fmla="*/ 0 h 264"/>
                    <a:gd name="T30" fmla="*/ 1 w 1002"/>
                    <a:gd name="T31" fmla="*/ 0 h 264"/>
                    <a:gd name="T32" fmla="*/ 1 w 1002"/>
                    <a:gd name="T33" fmla="*/ 0 h 264"/>
                    <a:gd name="T34" fmla="*/ 1 w 1002"/>
                    <a:gd name="T35" fmla="*/ 0 h 264"/>
                    <a:gd name="T36" fmla="*/ 1 w 1002"/>
                    <a:gd name="T37" fmla="*/ 1 h 264"/>
                    <a:gd name="T38" fmla="*/ 1 w 1002"/>
                    <a:gd name="T39" fmla="*/ 1 h 264"/>
                    <a:gd name="T40" fmla="*/ 1 w 1002"/>
                    <a:gd name="T41" fmla="*/ 1 h 264"/>
                    <a:gd name="T42" fmla="*/ 1 w 1002"/>
                    <a:gd name="T43" fmla="*/ 1 h 264"/>
                    <a:gd name="T44" fmla="*/ 1 w 1002"/>
                    <a:gd name="T45" fmla="*/ 1 h 264"/>
                    <a:gd name="T46" fmla="*/ 1 w 1002"/>
                    <a:gd name="T47" fmla="*/ 1 h 264"/>
                    <a:gd name="T48" fmla="*/ 1 w 1002"/>
                    <a:gd name="T49" fmla="*/ 1 h 264"/>
                    <a:gd name="T50" fmla="*/ 1 w 1002"/>
                    <a:gd name="T51" fmla="*/ 1 h 264"/>
                    <a:gd name="T52" fmla="*/ 1 w 1002"/>
                    <a:gd name="T53" fmla="*/ 1 h 264"/>
                    <a:gd name="T54" fmla="*/ 1 w 1002"/>
                    <a:gd name="T55" fmla="*/ 1 h 264"/>
                    <a:gd name="T56" fmla="*/ 1 w 1002"/>
                    <a:gd name="T57" fmla="*/ 1 h 264"/>
                    <a:gd name="T58" fmla="*/ 1 w 1002"/>
                    <a:gd name="T59" fmla="*/ 1 h 264"/>
                    <a:gd name="T60" fmla="*/ 1 w 1002"/>
                    <a:gd name="T61" fmla="*/ 1 h 264"/>
                    <a:gd name="T62" fmla="*/ 1 w 1002"/>
                    <a:gd name="T63" fmla="*/ 1 h 264"/>
                    <a:gd name="T64" fmla="*/ 1 w 1002"/>
                    <a:gd name="T65" fmla="*/ 1 h 264"/>
                    <a:gd name="T66" fmla="*/ 1 w 1002"/>
                    <a:gd name="T67" fmla="*/ 1 h 264"/>
                    <a:gd name="T68" fmla="*/ 1 w 1002"/>
                    <a:gd name="T69" fmla="*/ 1 h 264"/>
                    <a:gd name="T70" fmla="*/ 1 w 1002"/>
                    <a:gd name="T71" fmla="*/ 1 h 264"/>
                    <a:gd name="T72" fmla="*/ 1 w 1002"/>
                    <a:gd name="T73" fmla="*/ 1 h 264"/>
                    <a:gd name="T74" fmla="*/ 1 w 1002"/>
                    <a:gd name="T75" fmla="*/ 1 h 264"/>
                    <a:gd name="T76" fmla="*/ 1 w 1002"/>
                    <a:gd name="T77" fmla="*/ 1 h 264"/>
                    <a:gd name="T78" fmla="*/ 1 w 1002"/>
                    <a:gd name="T79" fmla="*/ 1 h 264"/>
                    <a:gd name="T80" fmla="*/ 1 w 1002"/>
                    <a:gd name="T81" fmla="*/ 1 h 264"/>
                    <a:gd name="T82" fmla="*/ 1 w 1002"/>
                    <a:gd name="T83" fmla="*/ 1 h 264"/>
                    <a:gd name="T84" fmla="*/ 1 w 1002"/>
                    <a:gd name="T85" fmla="*/ 1 h 264"/>
                    <a:gd name="T86" fmla="*/ 1 w 1002"/>
                    <a:gd name="T87" fmla="*/ 1 h 264"/>
                    <a:gd name="T88" fmla="*/ 1 w 1002"/>
                    <a:gd name="T89" fmla="*/ 1 h 264"/>
                    <a:gd name="T90" fmla="*/ 1 w 1002"/>
                    <a:gd name="T91" fmla="*/ 1 h 264"/>
                    <a:gd name="T92" fmla="*/ 1 w 1002"/>
                    <a:gd name="T93" fmla="*/ 1 h 264"/>
                    <a:gd name="T94" fmla="*/ 1 w 1002"/>
                    <a:gd name="T95" fmla="*/ 1 h 264"/>
                    <a:gd name="T96" fmla="*/ 1 w 1002"/>
                    <a:gd name="T97" fmla="*/ 1 h 264"/>
                    <a:gd name="T98" fmla="*/ 1 w 1002"/>
                    <a:gd name="T99" fmla="*/ 1 h 264"/>
                    <a:gd name="T100" fmla="*/ 1 w 1002"/>
                    <a:gd name="T101" fmla="*/ 1 h 264"/>
                    <a:gd name="T102" fmla="*/ 1 w 1002"/>
                    <a:gd name="T103" fmla="*/ 1 h 264"/>
                    <a:gd name="T104" fmla="*/ 1 w 1002"/>
                    <a:gd name="T105" fmla="*/ 1 h 264"/>
                    <a:gd name="T106" fmla="*/ 1 w 1002"/>
                    <a:gd name="T107" fmla="*/ 1 h 264"/>
                    <a:gd name="T108" fmla="*/ 1 w 1002"/>
                    <a:gd name="T109" fmla="*/ 1 h 264"/>
                    <a:gd name="T110" fmla="*/ 1 w 1002"/>
                    <a:gd name="T111" fmla="*/ 1 h 264"/>
                    <a:gd name="T112" fmla="*/ 1 w 1002"/>
                    <a:gd name="T113" fmla="*/ 1 h 2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2"/>
                    <a:gd name="T172" fmla="*/ 0 h 264"/>
                    <a:gd name="T173" fmla="*/ 1002 w 1002"/>
                    <a:gd name="T174" fmla="*/ 264 h 2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2" h="264">
                      <a:moveTo>
                        <a:pt x="19" y="57"/>
                      </a:moveTo>
                      <a:lnTo>
                        <a:pt x="7" y="49"/>
                      </a:lnTo>
                      <a:lnTo>
                        <a:pt x="3" y="42"/>
                      </a:lnTo>
                      <a:lnTo>
                        <a:pt x="0" y="32"/>
                      </a:lnTo>
                      <a:lnTo>
                        <a:pt x="3" y="23"/>
                      </a:lnTo>
                      <a:lnTo>
                        <a:pt x="5" y="15"/>
                      </a:lnTo>
                      <a:lnTo>
                        <a:pt x="13" y="8"/>
                      </a:lnTo>
                      <a:lnTo>
                        <a:pt x="21" y="4"/>
                      </a:lnTo>
                      <a:lnTo>
                        <a:pt x="34" y="6"/>
                      </a:lnTo>
                      <a:lnTo>
                        <a:pt x="43" y="6"/>
                      </a:lnTo>
                      <a:lnTo>
                        <a:pt x="55" y="6"/>
                      </a:lnTo>
                      <a:lnTo>
                        <a:pt x="66" y="6"/>
                      </a:lnTo>
                      <a:lnTo>
                        <a:pt x="78" y="8"/>
                      </a:lnTo>
                      <a:lnTo>
                        <a:pt x="89" y="8"/>
                      </a:lnTo>
                      <a:lnTo>
                        <a:pt x="100" y="8"/>
                      </a:lnTo>
                      <a:lnTo>
                        <a:pt x="112" y="8"/>
                      </a:lnTo>
                      <a:lnTo>
                        <a:pt x="123" y="8"/>
                      </a:lnTo>
                      <a:lnTo>
                        <a:pt x="133" y="8"/>
                      </a:lnTo>
                      <a:lnTo>
                        <a:pt x="144" y="8"/>
                      </a:lnTo>
                      <a:lnTo>
                        <a:pt x="156" y="8"/>
                      </a:lnTo>
                      <a:lnTo>
                        <a:pt x="167" y="8"/>
                      </a:lnTo>
                      <a:lnTo>
                        <a:pt x="178" y="8"/>
                      </a:lnTo>
                      <a:lnTo>
                        <a:pt x="190" y="8"/>
                      </a:lnTo>
                      <a:lnTo>
                        <a:pt x="199" y="8"/>
                      </a:lnTo>
                      <a:lnTo>
                        <a:pt x="213" y="8"/>
                      </a:lnTo>
                      <a:lnTo>
                        <a:pt x="222" y="8"/>
                      </a:lnTo>
                      <a:lnTo>
                        <a:pt x="235" y="8"/>
                      </a:lnTo>
                      <a:lnTo>
                        <a:pt x="245" y="8"/>
                      </a:lnTo>
                      <a:lnTo>
                        <a:pt x="258" y="8"/>
                      </a:lnTo>
                      <a:lnTo>
                        <a:pt x="268" y="6"/>
                      </a:lnTo>
                      <a:lnTo>
                        <a:pt x="281" y="6"/>
                      </a:lnTo>
                      <a:lnTo>
                        <a:pt x="291" y="6"/>
                      </a:lnTo>
                      <a:lnTo>
                        <a:pt x="302" y="6"/>
                      </a:lnTo>
                      <a:lnTo>
                        <a:pt x="313" y="6"/>
                      </a:lnTo>
                      <a:lnTo>
                        <a:pt x="325" y="6"/>
                      </a:lnTo>
                      <a:lnTo>
                        <a:pt x="336" y="6"/>
                      </a:lnTo>
                      <a:lnTo>
                        <a:pt x="348" y="6"/>
                      </a:lnTo>
                      <a:lnTo>
                        <a:pt x="359" y="6"/>
                      </a:lnTo>
                      <a:lnTo>
                        <a:pt x="370" y="6"/>
                      </a:lnTo>
                      <a:lnTo>
                        <a:pt x="382" y="6"/>
                      </a:lnTo>
                      <a:lnTo>
                        <a:pt x="393" y="8"/>
                      </a:lnTo>
                      <a:lnTo>
                        <a:pt x="408" y="6"/>
                      </a:lnTo>
                      <a:lnTo>
                        <a:pt x="424" y="6"/>
                      </a:lnTo>
                      <a:lnTo>
                        <a:pt x="439" y="6"/>
                      </a:lnTo>
                      <a:lnTo>
                        <a:pt x="454" y="6"/>
                      </a:lnTo>
                      <a:lnTo>
                        <a:pt x="469" y="4"/>
                      </a:lnTo>
                      <a:lnTo>
                        <a:pt x="485" y="4"/>
                      </a:lnTo>
                      <a:lnTo>
                        <a:pt x="498" y="2"/>
                      </a:lnTo>
                      <a:lnTo>
                        <a:pt x="515" y="2"/>
                      </a:lnTo>
                      <a:lnTo>
                        <a:pt x="528" y="0"/>
                      </a:lnTo>
                      <a:lnTo>
                        <a:pt x="545" y="0"/>
                      </a:lnTo>
                      <a:lnTo>
                        <a:pt x="559" y="0"/>
                      </a:lnTo>
                      <a:lnTo>
                        <a:pt x="576" y="0"/>
                      </a:lnTo>
                      <a:lnTo>
                        <a:pt x="591" y="0"/>
                      </a:lnTo>
                      <a:lnTo>
                        <a:pt x="608" y="0"/>
                      </a:lnTo>
                      <a:lnTo>
                        <a:pt x="616" y="0"/>
                      </a:lnTo>
                      <a:lnTo>
                        <a:pt x="621" y="0"/>
                      </a:lnTo>
                      <a:lnTo>
                        <a:pt x="631" y="0"/>
                      </a:lnTo>
                      <a:lnTo>
                        <a:pt x="640" y="0"/>
                      </a:lnTo>
                      <a:lnTo>
                        <a:pt x="650" y="0"/>
                      </a:lnTo>
                      <a:lnTo>
                        <a:pt x="660" y="0"/>
                      </a:lnTo>
                      <a:lnTo>
                        <a:pt x="671" y="0"/>
                      </a:lnTo>
                      <a:lnTo>
                        <a:pt x="680" y="0"/>
                      </a:lnTo>
                      <a:lnTo>
                        <a:pt x="690" y="0"/>
                      </a:lnTo>
                      <a:lnTo>
                        <a:pt x="701" y="0"/>
                      </a:lnTo>
                      <a:lnTo>
                        <a:pt x="711" y="0"/>
                      </a:lnTo>
                      <a:lnTo>
                        <a:pt x="722" y="0"/>
                      </a:lnTo>
                      <a:lnTo>
                        <a:pt x="732" y="0"/>
                      </a:lnTo>
                      <a:lnTo>
                        <a:pt x="741" y="0"/>
                      </a:lnTo>
                      <a:lnTo>
                        <a:pt x="753" y="0"/>
                      </a:lnTo>
                      <a:lnTo>
                        <a:pt x="762" y="0"/>
                      </a:lnTo>
                      <a:lnTo>
                        <a:pt x="772" y="0"/>
                      </a:lnTo>
                      <a:lnTo>
                        <a:pt x="783" y="0"/>
                      </a:lnTo>
                      <a:lnTo>
                        <a:pt x="793" y="0"/>
                      </a:lnTo>
                      <a:lnTo>
                        <a:pt x="804" y="2"/>
                      </a:lnTo>
                      <a:lnTo>
                        <a:pt x="814" y="2"/>
                      </a:lnTo>
                      <a:lnTo>
                        <a:pt x="825" y="2"/>
                      </a:lnTo>
                      <a:lnTo>
                        <a:pt x="834" y="2"/>
                      </a:lnTo>
                      <a:lnTo>
                        <a:pt x="846" y="2"/>
                      </a:lnTo>
                      <a:lnTo>
                        <a:pt x="853" y="2"/>
                      </a:lnTo>
                      <a:lnTo>
                        <a:pt x="865" y="2"/>
                      </a:lnTo>
                      <a:lnTo>
                        <a:pt x="876" y="2"/>
                      </a:lnTo>
                      <a:lnTo>
                        <a:pt x="886" y="4"/>
                      </a:lnTo>
                      <a:lnTo>
                        <a:pt x="895" y="4"/>
                      </a:lnTo>
                      <a:lnTo>
                        <a:pt x="905" y="4"/>
                      </a:lnTo>
                      <a:lnTo>
                        <a:pt x="916" y="4"/>
                      </a:lnTo>
                      <a:lnTo>
                        <a:pt x="928" y="6"/>
                      </a:lnTo>
                      <a:lnTo>
                        <a:pt x="935" y="6"/>
                      </a:lnTo>
                      <a:lnTo>
                        <a:pt x="949" y="6"/>
                      </a:lnTo>
                      <a:lnTo>
                        <a:pt x="956" y="6"/>
                      </a:lnTo>
                      <a:lnTo>
                        <a:pt x="969" y="8"/>
                      </a:lnTo>
                      <a:lnTo>
                        <a:pt x="975" y="8"/>
                      </a:lnTo>
                      <a:lnTo>
                        <a:pt x="983" y="13"/>
                      </a:lnTo>
                      <a:lnTo>
                        <a:pt x="987" y="23"/>
                      </a:lnTo>
                      <a:lnTo>
                        <a:pt x="992" y="34"/>
                      </a:lnTo>
                      <a:lnTo>
                        <a:pt x="992" y="40"/>
                      </a:lnTo>
                      <a:lnTo>
                        <a:pt x="994" y="47"/>
                      </a:lnTo>
                      <a:lnTo>
                        <a:pt x="996" y="55"/>
                      </a:lnTo>
                      <a:lnTo>
                        <a:pt x="998" y="65"/>
                      </a:lnTo>
                      <a:lnTo>
                        <a:pt x="998" y="72"/>
                      </a:lnTo>
                      <a:lnTo>
                        <a:pt x="1000" y="80"/>
                      </a:lnTo>
                      <a:lnTo>
                        <a:pt x="1000" y="89"/>
                      </a:lnTo>
                      <a:lnTo>
                        <a:pt x="1002" y="101"/>
                      </a:lnTo>
                      <a:lnTo>
                        <a:pt x="1002" y="110"/>
                      </a:lnTo>
                      <a:lnTo>
                        <a:pt x="1002" y="118"/>
                      </a:lnTo>
                      <a:lnTo>
                        <a:pt x="1002" y="127"/>
                      </a:lnTo>
                      <a:lnTo>
                        <a:pt x="1002" y="137"/>
                      </a:lnTo>
                      <a:lnTo>
                        <a:pt x="1000" y="146"/>
                      </a:lnTo>
                      <a:lnTo>
                        <a:pt x="1000" y="154"/>
                      </a:lnTo>
                      <a:lnTo>
                        <a:pt x="1000" y="163"/>
                      </a:lnTo>
                      <a:lnTo>
                        <a:pt x="1000" y="173"/>
                      </a:lnTo>
                      <a:lnTo>
                        <a:pt x="1000" y="188"/>
                      </a:lnTo>
                      <a:lnTo>
                        <a:pt x="998" y="201"/>
                      </a:lnTo>
                      <a:lnTo>
                        <a:pt x="996" y="213"/>
                      </a:lnTo>
                      <a:lnTo>
                        <a:pt x="996" y="222"/>
                      </a:lnTo>
                      <a:lnTo>
                        <a:pt x="990" y="234"/>
                      </a:lnTo>
                      <a:lnTo>
                        <a:pt x="983" y="241"/>
                      </a:lnTo>
                      <a:lnTo>
                        <a:pt x="971" y="241"/>
                      </a:lnTo>
                      <a:lnTo>
                        <a:pt x="960" y="241"/>
                      </a:lnTo>
                      <a:lnTo>
                        <a:pt x="952" y="237"/>
                      </a:lnTo>
                      <a:lnTo>
                        <a:pt x="943" y="236"/>
                      </a:lnTo>
                      <a:lnTo>
                        <a:pt x="930" y="234"/>
                      </a:lnTo>
                      <a:lnTo>
                        <a:pt x="914" y="234"/>
                      </a:lnTo>
                      <a:lnTo>
                        <a:pt x="905" y="232"/>
                      </a:lnTo>
                      <a:lnTo>
                        <a:pt x="897" y="232"/>
                      </a:lnTo>
                      <a:lnTo>
                        <a:pt x="888" y="230"/>
                      </a:lnTo>
                      <a:lnTo>
                        <a:pt x="878" y="230"/>
                      </a:lnTo>
                      <a:lnTo>
                        <a:pt x="869" y="228"/>
                      </a:lnTo>
                      <a:lnTo>
                        <a:pt x="859" y="228"/>
                      </a:lnTo>
                      <a:lnTo>
                        <a:pt x="850" y="228"/>
                      </a:lnTo>
                      <a:lnTo>
                        <a:pt x="840" y="228"/>
                      </a:lnTo>
                      <a:lnTo>
                        <a:pt x="831" y="226"/>
                      </a:lnTo>
                      <a:lnTo>
                        <a:pt x="819" y="226"/>
                      </a:lnTo>
                      <a:lnTo>
                        <a:pt x="812" y="226"/>
                      </a:lnTo>
                      <a:lnTo>
                        <a:pt x="802" y="226"/>
                      </a:lnTo>
                      <a:lnTo>
                        <a:pt x="793" y="226"/>
                      </a:lnTo>
                      <a:lnTo>
                        <a:pt x="783" y="226"/>
                      </a:lnTo>
                      <a:lnTo>
                        <a:pt x="776" y="226"/>
                      </a:lnTo>
                      <a:lnTo>
                        <a:pt x="768" y="226"/>
                      </a:lnTo>
                      <a:lnTo>
                        <a:pt x="753" y="226"/>
                      </a:lnTo>
                      <a:lnTo>
                        <a:pt x="741" y="226"/>
                      </a:lnTo>
                      <a:lnTo>
                        <a:pt x="732" y="226"/>
                      </a:lnTo>
                      <a:lnTo>
                        <a:pt x="728" y="230"/>
                      </a:lnTo>
                      <a:lnTo>
                        <a:pt x="717" y="236"/>
                      </a:lnTo>
                      <a:lnTo>
                        <a:pt x="703" y="241"/>
                      </a:lnTo>
                      <a:lnTo>
                        <a:pt x="690" y="241"/>
                      </a:lnTo>
                      <a:lnTo>
                        <a:pt x="679" y="241"/>
                      </a:lnTo>
                      <a:lnTo>
                        <a:pt x="665" y="241"/>
                      </a:lnTo>
                      <a:lnTo>
                        <a:pt x="654" y="241"/>
                      </a:lnTo>
                      <a:lnTo>
                        <a:pt x="640" y="241"/>
                      </a:lnTo>
                      <a:lnTo>
                        <a:pt x="629" y="241"/>
                      </a:lnTo>
                      <a:lnTo>
                        <a:pt x="616" y="241"/>
                      </a:lnTo>
                      <a:lnTo>
                        <a:pt x="604" y="241"/>
                      </a:lnTo>
                      <a:lnTo>
                        <a:pt x="591" y="241"/>
                      </a:lnTo>
                      <a:lnTo>
                        <a:pt x="578" y="241"/>
                      </a:lnTo>
                      <a:lnTo>
                        <a:pt x="566" y="241"/>
                      </a:lnTo>
                      <a:lnTo>
                        <a:pt x="555" y="241"/>
                      </a:lnTo>
                      <a:lnTo>
                        <a:pt x="542" y="241"/>
                      </a:lnTo>
                      <a:lnTo>
                        <a:pt x="530" y="241"/>
                      </a:lnTo>
                      <a:lnTo>
                        <a:pt x="517" y="241"/>
                      </a:lnTo>
                      <a:lnTo>
                        <a:pt x="505" y="241"/>
                      </a:lnTo>
                      <a:lnTo>
                        <a:pt x="492" y="241"/>
                      </a:lnTo>
                      <a:lnTo>
                        <a:pt x="481" y="241"/>
                      </a:lnTo>
                      <a:lnTo>
                        <a:pt x="469" y="241"/>
                      </a:lnTo>
                      <a:lnTo>
                        <a:pt x="456" y="241"/>
                      </a:lnTo>
                      <a:lnTo>
                        <a:pt x="443" y="241"/>
                      </a:lnTo>
                      <a:lnTo>
                        <a:pt x="431" y="241"/>
                      </a:lnTo>
                      <a:lnTo>
                        <a:pt x="418" y="241"/>
                      </a:lnTo>
                      <a:lnTo>
                        <a:pt x="408" y="241"/>
                      </a:lnTo>
                      <a:lnTo>
                        <a:pt x="395" y="241"/>
                      </a:lnTo>
                      <a:lnTo>
                        <a:pt x="382" y="241"/>
                      </a:lnTo>
                      <a:lnTo>
                        <a:pt x="370" y="241"/>
                      </a:lnTo>
                      <a:lnTo>
                        <a:pt x="359" y="241"/>
                      </a:lnTo>
                      <a:lnTo>
                        <a:pt x="346" y="241"/>
                      </a:lnTo>
                      <a:lnTo>
                        <a:pt x="332" y="241"/>
                      </a:lnTo>
                      <a:lnTo>
                        <a:pt x="321" y="241"/>
                      </a:lnTo>
                      <a:lnTo>
                        <a:pt x="310" y="241"/>
                      </a:lnTo>
                      <a:lnTo>
                        <a:pt x="302" y="239"/>
                      </a:lnTo>
                      <a:lnTo>
                        <a:pt x="294" y="239"/>
                      </a:lnTo>
                      <a:lnTo>
                        <a:pt x="285" y="239"/>
                      </a:lnTo>
                      <a:lnTo>
                        <a:pt x="277" y="239"/>
                      </a:lnTo>
                      <a:lnTo>
                        <a:pt x="260" y="241"/>
                      </a:lnTo>
                      <a:lnTo>
                        <a:pt x="245" y="241"/>
                      </a:lnTo>
                      <a:lnTo>
                        <a:pt x="235" y="241"/>
                      </a:lnTo>
                      <a:lnTo>
                        <a:pt x="228" y="243"/>
                      </a:lnTo>
                      <a:lnTo>
                        <a:pt x="220" y="245"/>
                      </a:lnTo>
                      <a:lnTo>
                        <a:pt x="213" y="247"/>
                      </a:lnTo>
                      <a:lnTo>
                        <a:pt x="203" y="247"/>
                      </a:lnTo>
                      <a:lnTo>
                        <a:pt x="194" y="249"/>
                      </a:lnTo>
                      <a:lnTo>
                        <a:pt x="186" y="249"/>
                      </a:lnTo>
                      <a:lnTo>
                        <a:pt x="178" y="251"/>
                      </a:lnTo>
                      <a:lnTo>
                        <a:pt x="171" y="251"/>
                      </a:lnTo>
                      <a:lnTo>
                        <a:pt x="161" y="253"/>
                      </a:lnTo>
                      <a:lnTo>
                        <a:pt x="154" y="253"/>
                      </a:lnTo>
                      <a:lnTo>
                        <a:pt x="146" y="255"/>
                      </a:lnTo>
                      <a:lnTo>
                        <a:pt x="137" y="255"/>
                      </a:lnTo>
                      <a:lnTo>
                        <a:pt x="127" y="256"/>
                      </a:lnTo>
                      <a:lnTo>
                        <a:pt x="119" y="256"/>
                      </a:lnTo>
                      <a:lnTo>
                        <a:pt x="114" y="258"/>
                      </a:lnTo>
                      <a:lnTo>
                        <a:pt x="104" y="258"/>
                      </a:lnTo>
                      <a:lnTo>
                        <a:pt x="97" y="260"/>
                      </a:lnTo>
                      <a:lnTo>
                        <a:pt x="87" y="260"/>
                      </a:lnTo>
                      <a:lnTo>
                        <a:pt x="79" y="262"/>
                      </a:lnTo>
                      <a:lnTo>
                        <a:pt x="62" y="262"/>
                      </a:lnTo>
                      <a:lnTo>
                        <a:pt x="47" y="264"/>
                      </a:lnTo>
                      <a:lnTo>
                        <a:pt x="40" y="260"/>
                      </a:lnTo>
                      <a:lnTo>
                        <a:pt x="32" y="255"/>
                      </a:lnTo>
                      <a:lnTo>
                        <a:pt x="28" y="245"/>
                      </a:lnTo>
                      <a:lnTo>
                        <a:pt x="24" y="234"/>
                      </a:lnTo>
                      <a:lnTo>
                        <a:pt x="19" y="220"/>
                      </a:lnTo>
                      <a:lnTo>
                        <a:pt x="19" y="205"/>
                      </a:lnTo>
                      <a:lnTo>
                        <a:pt x="17" y="196"/>
                      </a:lnTo>
                      <a:lnTo>
                        <a:pt x="15" y="188"/>
                      </a:lnTo>
                      <a:lnTo>
                        <a:pt x="15" y="179"/>
                      </a:lnTo>
                      <a:lnTo>
                        <a:pt x="15" y="171"/>
                      </a:lnTo>
                      <a:lnTo>
                        <a:pt x="13" y="161"/>
                      </a:lnTo>
                      <a:lnTo>
                        <a:pt x="11" y="152"/>
                      </a:lnTo>
                      <a:lnTo>
                        <a:pt x="11" y="142"/>
                      </a:lnTo>
                      <a:lnTo>
                        <a:pt x="11" y="133"/>
                      </a:lnTo>
                      <a:lnTo>
                        <a:pt x="11" y="123"/>
                      </a:lnTo>
                      <a:lnTo>
                        <a:pt x="11" y="116"/>
                      </a:lnTo>
                      <a:lnTo>
                        <a:pt x="11" y="108"/>
                      </a:lnTo>
                      <a:lnTo>
                        <a:pt x="11" y="101"/>
                      </a:lnTo>
                      <a:lnTo>
                        <a:pt x="11" y="85"/>
                      </a:lnTo>
                      <a:lnTo>
                        <a:pt x="13" y="74"/>
                      </a:lnTo>
                      <a:lnTo>
                        <a:pt x="15" y="63"/>
                      </a:lnTo>
                      <a:lnTo>
                        <a:pt x="19" y="57"/>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6" name="Freeform 42"/>
                <p:cNvSpPr>
                  <a:spLocks/>
                </p:cNvSpPr>
                <p:nvPr/>
              </p:nvSpPr>
              <p:spPr bwMode="auto">
                <a:xfrm>
                  <a:off x="3914" y="2590"/>
                  <a:ext cx="35" cy="147"/>
                </a:xfrm>
                <a:custGeom>
                  <a:avLst/>
                  <a:gdLst>
                    <a:gd name="T0" fmla="*/ 0 w 71"/>
                    <a:gd name="T1" fmla="*/ 0 h 295"/>
                    <a:gd name="T2" fmla="*/ 0 w 71"/>
                    <a:gd name="T3" fmla="*/ 0 h 295"/>
                    <a:gd name="T4" fmla="*/ 0 w 71"/>
                    <a:gd name="T5" fmla="*/ 0 h 295"/>
                    <a:gd name="T6" fmla="*/ 0 w 71"/>
                    <a:gd name="T7" fmla="*/ 0 h 295"/>
                    <a:gd name="T8" fmla="*/ 0 w 71"/>
                    <a:gd name="T9" fmla="*/ 0 h 295"/>
                    <a:gd name="T10" fmla="*/ 0 w 71"/>
                    <a:gd name="T11" fmla="*/ 0 h 295"/>
                    <a:gd name="T12" fmla="*/ 0 w 71"/>
                    <a:gd name="T13" fmla="*/ 0 h 295"/>
                    <a:gd name="T14" fmla="*/ 0 w 71"/>
                    <a:gd name="T15" fmla="*/ 0 h 295"/>
                    <a:gd name="T16" fmla="*/ 0 w 71"/>
                    <a:gd name="T17" fmla="*/ 0 h 295"/>
                    <a:gd name="T18" fmla="*/ 0 w 71"/>
                    <a:gd name="T19" fmla="*/ 0 h 295"/>
                    <a:gd name="T20" fmla="*/ 0 w 71"/>
                    <a:gd name="T21" fmla="*/ 0 h 295"/>
                    <a:gd name="T22" fmla="*/ 0 w 71"/>
                    <a:gd name="T23" fmla="*/ 0 h 295"/>
                    <a:gd name="T24" fmla="*/ 0 w 71"/>
                    <a:gd name="T25" fmla="*/ 0 h 295"/>
                    <a:gd name="T26" fmla="*/ 0 w 71"/>
                    <a:gd name="T27" fmla="*/ 0 h 295"/>
                    <a:gd name="T28" fmla="*/ 0 w 71"/>
                    <a:gd name="T29" fmla="*/ 0 h 295"/>
                    <a:gd name="T30" fmla="*/ 0 w 71"/>
                    <a:gd name="T31" fmla="*/ 0 h 295"/>
                    <a:gd name="T32" fmla="*/ 0 w 71"/>
                    <a:gd name="T33" fmla="*/ 0 h 295"/>
                    <a:gd name="T34" fmla="*/ 0 w 71"/>
                    <a:gd name="T35" fmla="*/ 0 h 295"/>
                    <a:gd name="T36" fmla="*/ 0 w 71"/>
                    <a:gd name="T37" fmla="*/ 0 h 295"/>
                    <a:gd name="T38" fmla="*/ 0 w 71"/>
                    <a:gd name="T39" fmla="*/ 0 h 295"/>
                    <a:gd name="T40" fmla="*/ 0 w 71"/>
                    <a:gd name="T41" fmla="*/ 0 h 295"/>
                    <a:gd name="T42" fmla="*/ 0 w 71"/>
                    <a:gd name="T43" fmla="*/ 0 h 295"/>
                    <a:gd name="T44" fmla="*/ 0 w 71"/>
                    <a:gd name="T45" fmla="*/ 0 h 295"/>
                    <a:gd name="T46" fmla="*/ 0 w 71"/>
                    <a:gd name="T47" fmla="*/ 0 h 295"/>
                    <a:gd name="T48" fmla="*/ 0 w 71"/>
                    <a:gd name="T49" fmla="*/ 0 h 295"/>
                    <a:gd name="T50" fmla="*/ 0 w 71"/>
                    <a:gd name="T51" fmla="*/ 0 h 295"/>
                    <a:gd name="T52" fmla="*/ 0 w 71"/>
                    <a:gd name="T53" fmla="*/ 0 h 295"/>
                    <a:gd name="T54" fmla="*/ 0 w 71"/>
                    <a:gd name="T55" fmla="*/ 0 h 295"/>
                    <a:gd name="T56" fmla="*/ 0 w 71"/>
                    <a:gd name="T57" fmla="*/ 0 h 295"/>
                    <a:gd name="T58" fmla="*/ 0 w 71"/>
                    <a:gd name="T59" fmla="*/ 0 h 295"/>
                    <a:gd name="T60" fmla="*/ 0 w 71"/>
                    <a:gd name="T61" fmla="*/ 0 h 295"/>
                    <a:gd name="T62" fmla="*/ 0 w 71"/>
                    <a:gd name="T63" fmla="*/ 0 h 295"/>
                    <a:gd name="T64" fmla="*/ 0 w 71"/>
                    <a:gd name="T65" fmla="*/ 0 h 295"/>
                    <a:gd name="T66" fmla="*/ 0 w 71"/>
                    <a:gd name="T67" fmla="*/ 0 h 295"/>
                    <a:gd name="T68" fmla="*/ 0 w 71"/>
                    <a:gd name="T69" fmla="*/ 0 h 295"/>
                    <a:gd name="T70" fmla="*/ 0 w 71"/>
                    <a:gd name="T71" fmla="*/ 0 h 295"/>
                    <a:gd name="T72" fmla="*/ 0 w 71"/>
                    <a:gd name="T73" fmla="*/ 0 h 295"/>
                    <a:gd name="T74" fmla="*/ 0 w 71"/>
                    <a:gd name="T75" fmla="*/ 0 h 295"/>
                    <a:gd name="T76" fmla="*/ 0 w 71"/>
                    <a:gd name="T77" fmla="*/ 0 h 295"/>
                    <a:gd name="T78" fmla="*/ 0 w 71"/>
                    <a:gd name="T79" fmla="*/ 0 h 295"/>
                    <a:gd name="T80" fmla="*/ 0 w 71"/>
                    <a:gd name="T81" fmla="*/ 0 h 295"/>
                    <a:gd name="T82" fmla="*/ 0 w 71"/>
                    <a:gd name="T83" fmla="*/ 0 h 295"/>
                    <a:gd name="T84" fmla="*/ 0 w 71"/>
                    <a:gd name="T85" fmla="*/ 0 h 295"/>
                    <a:gd name="T86" fmla="*/ 0 w 71"/>
                    <a:gd name="T87" fmla="*/ 0 h 295"/>
                    <a:gd name="T88" fmla="*/ 0 w 71"/>
                    <a:gd name="T89" fmla="*/ 0 h 295"/>
                    <a:gd name="T90" fmla="*/ 0 w 71"/>
                    <a:gd name="T91" fmla="*/ 0 h 295"/>
                    <a:gd name="T92" fmla="*/ 0 w 71"/>
                    <a:gd name="T93" fmla="*/ 0 h 295"/>
                    <a:gd name="T94" fmla="*/ 0 w 71"/>
                    <a:gd name="T95" fmla="*/ 0 h 295"/>
                    <a:gd name="T96" fmla="*/ 0 w 71"/>
                    <a:gd name="T97" fmla="*/ 0 h 295"/>
                    <a:gd name="T98" fmla="*/ 0 w 71"/>
                    <a:gd name="T99" fmla="*/ 0 h 295"/>
                    <a:gd name="T100" fmla="*/ 0 w 71"/>
                    <a:gd name="T101" fmla="*/ 0 h 295"/>
                    <a:gd name="T102" fmla="*/ 0 w 71"/>
                    <a:gd name="T103" fmla="*/ 0 h 295"/>
                    <a:gd name="T104" fmla="*/ 0 w 71"/>
                    <a:gd name="T105" fmla="*/ 0 h 295"/>
                    <a:gd name="T106" fmla="*/ 0 w 71"/>
                    <a:gd name="T107" fmla="*/ 0 h 2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
                    <a:gd name="T163" fmla="*/ 0 h 295"/>
                    <a:gd name="T164" fmla="*/ 71 w 71"/>
                    <a:gd name="T165" fmla="*/ 295 h 2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 h="295">
                      <a:moveTo>
                        <a:pt x="71" y="31"/>
                      </a:moveTo>
                      <a:lnTo>
                        <a:pt x="65" y="46"/>
                      </a:lnTo>
                      <a:lnTo>
                        <a:pt x="65" y="63"/>
                      </a:lnTo>
                      <a:lnTo>
                        <a:pt x="61" y="76"/>
                      </a:lnTo>
                      <a:lnTo>
                        <a:pt x="59" y="91"/>
                      </a:lnTo>
                      <a:lnTo>
                        <a:pt x="57" y="105"/>
                      </a:lnTo>
                      <a:lnTo>
                        <a:pt x="55" y="118"/>
                      </a:lnTo>
                      <a:lnTo>
                        <a:pt x="53" y="133"/>
                      </a:lnTo>
                      <a:lnTo>
                        <a:pt x="53" y="146"/>
                      </a:lnTo>
                      <a:lnTo>
                        <a:pt x="52" y="160"/>
                      </a:lnTo>
                      <a:lnTo>
                        <a:pt x="52" y="173"/>
                      </a:lnTo>
                      <a:lnTo>
                        <a:pt x="52" y="186"/>
                      </a:lnTo>
                      <a:lnTo>
                        <a:pt x="52" y="200"/>
                      </a:lnTo>
                      <a:lnTo>
                        <a:pt x="52" y="213"/>
                      </a:lnTo>
                      <a:lnTo>
                        <a:pt x="52" y="230"/>
                      </a:lnTo>
                      <a:lnTo>
                        <a:pt x="52" y="238"/>
                      </a:lnTo>
                      <a:lnTo>
                        <a:pt x="53" y="245"/>
                      </a:lnTo>
                      <a:lnTo>
                        <a:pt x="55" y="255"/>
                      </a:lnTo>
                      <a:lnTo>
                        <a:pt x="57" y="264"/>
                      </a:lnTo>
                      <a:lnTo>
                        <a:pt x="53" y="274"/>
                      </a:lnTo>
                      <a:lnTo>
                        <a:pt x="50" y="285"/>
                      </a:lnTo>
                      <a:lnTo>
                        <a:pt x="40" y="289"/>
                      </a:lnTo>
                      <a:lnTo>
                        <a:pt x="33" y="295"/>
                      </a:lnTo>
                      <a:lnTo>
                        <a:pt x="21" y="293"/>
                      </a:lnTo>
                      <a:lnTo>
                        <a:pt x="14" y="287"/>
                      </a:lnTo>
                      <a:lnTo>
                        <a:pt x="6" y="279"/>
                      </a:lnTo>
                      <a:lnTo>
                        <a:pt x="4" y="270"/>
                      </a:lnTo>
                      <a:lnTo>
                        <a:pt x="2" y="260"/>
                      </a:lnTo>
                      <a:lnTo>
                        <a:pt x="0" y="251"/>
                      </a:lnTo>
                      <a:lnTo>
                        <a:pt x="0" y="243"/>
                      </a:lnTo>
                      <a:lnTo>
                        <a:pt x="0" y="234"/>
                      </a:lnTo>
                      <a:lnTo>
                        <a:pt x="0" y="217"/>
                      </a:lnTo>
                      <a:lnTo>
                        <a:pt x="0" y="203"/>
                      </a:lnTo>
                      <a:lnTo>
                        <a:pt x="0" y="188"/>
                      </a:lnTo>
                      <a:lnTo>
                        <a:pt x="0" y="173"/>
                      </a:lnTo>
                      <a:lnTo>
                        <a:pt x="0" y="160"/>
                      </a:lnTo>
                      <a:lnTo>
                        <a:pt x="0" y="146"/>
                      </a:lnTo>
                      <a:lnTo>
                        <a:pt x="0" y="131"/>
                      </a:lnTo>
                      <a:lnTo>
                        <a:pt x="2" y="116"/>
                      </a:lnTo>
                      <a:lnTo>
                        <a:pt x="4" y="101"/>
                      </a:lnTo>
                      <a:lnTo>
                        <a:pt x="6" y="88"/>
                      </a:lnTo>
                      <a:lnTo>
                        <a:pt x="8" y="70"/>
                      </a:lnTo>
                      <a:lnTo>
                        <a:pt x="12" y="55"/>
                      </a:lnTo>
                      <a:lnTo>
                        <a:pt x="14" y="38"/>
                      </a:lnTo>
                      <a:lnTo>
                        <a:pt x="17" y="23"/>
                      </a:lnTo>
                      <a:lnTo>
                        <a:pt x="19" y="11"/>
                      </a:lnTo>
                      <a:lnTo>
                        <a:pt x="27" y="4"/>
                      </a:lnTo>
                      <a:lnTo>
                        <a:pt x="36" y="0"/>
                      </a:lnTo>
                      <a:lnTo>
                        <a:pt x="46" y="2"/>
                      </a:lnTo>
                      <a:lnTo>
                        <a:pt x="55" y="2"/>
                      </a:lnTo>
                      <a:lnTo>
                        <a:pt x="65" y="10"/>
                      </a:lnTo>
                      <a:lnTo>
                        <a:pt x="69" y="17"/>
                      </a:lnTo>
                      <a:lnTo>
                        <a:pt x="71"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7" name="Freeform 43"/>
                <p:cNvSpPr>
                  <a:spLocks/>
                </p:cNvSpPr>
                <p:nvPr/>
              </p:nvSpPr>
              <p:spPr bwMode="auto">
                <a:xfrm>
                  <a:off x="2989" y="2577"/>
                  <a:ext cx="699" cy="38"/>
                </a:xfrm>
                <a:custGeom>
                  <a:avLst/>
                  <a:gdLst>
                    <a:gd name="T0" fmla="*/ 1 w 1397"/>
                    <a:gd name="T1" fmla="*/ 0 h 77"/>
                    <a:gd name="T2" fmla="*/ 1 w 1397"/>
                    <a:gd name="T3" fmla="*/ 0 h 77"/>
                    <a:gd name="T4" fmla="*/ 1 w 1397"/>
                    <a:gd name="T5" fmla="*/ 0 h 77"/>
                    <a:gd name="T6" fmla="*/ 1 w 1397"/>
                    <a:gd name="T7" fmla="*/ 0 h 77"/>
                    <a:gd name="T8" fmla="*/ 1 w 1397"/>
                    <a:gd name="T9" fmla="*/ 0 h 77"/>
                    <a:gd name="T10" fmla="*/ 1 w 1397"/>
                    <a:gd name="T11" fmla="*/ 0 h 77"/>
                    <a:gd name="T12" fmla="*/ 1 w 1397"/>
                    <a:gd name="T13" fmla="*/ 0 h 77"/>
                    <a:gd name="T14" fmla="*/ 1 w 1397"/>
                    <a:gd name="T15" fmla="*/ 0 h 77"/>
                    <a:gd name="T16" fmla="*/ 1 w 1397"/>
                    <a:gd name="T17" fmla="*/ 0 h 77"/>
                    <a:gd name="T18" fmla="*/ 1 w 1397"/>
                    <a:gd name="T19" fmla="*/ 0 h 77"/>
                    <a:gd name="T20" fmla="*/ 1 w 1397"/>
                    <a:gd name="T21" fmla="*/ 0 h 77"/>
                    <a:gd name="T22" fmla="*/ 1 w 1397"/>
                    <a:gd name="T23" fmla="*/ 0 h 77"/>
                    <a:gd name="T24" fmla="*/ 1 w 1397"/>
                    <a:gd name="T25" fmla="*/ 0 h 77"/>
                    <a:gd name="T26" fmla="*/ 1 w 1397"/>
                    <a:gd name="T27" fmla="*/ 0 h 77"/>
                    <a:gd name="T28" fmla="*/ 1 w 1397"/>
                    <a:gd name="T29" fmla="*/ 0 h 77"/>
                    <a:gd name="T30" fmla="*/ 1 w 1397"/>
                    <a:gd name="T31" fmla="*/ 0 h 77"/>
                    <a:gd name="T32" fmla="*/ 1 w 1397"/>
                    <a:gd name="T33" fmla="*/ 0 h 77"/>
                    <a:gd name="T34" fmla="*/ 1 w 1397"/>
                    <a:gd name="T35" fmla="*/ 0 h 77"/>
                    <a:gd name="T36" fmla="*/ 1 w 1397"/>
                    <a:gd name="T37" fmla="*/ 0 h 77"/>
                    <a:gd name="T38" fmla="*/ 1 w 1397"/>
                    <a:gd name="T39" fmla="*/ 0 h 77"/>
                    <a:gd name="T40" fmla="*/ 1 w 1397"/>
                    <a:gd name="T41" fmla="*/ 0 h 77"/>
                    <a:gd name="T42" fmla="*/ 1 w 1397"/>
                    <a:gd name="T43" fmla="*/ 0 h 77"/>
                    <a:gd name="T44" fmla="*/ 1 w 1397"/>
                    <a:gd name="T45" fmla="*/ 0 h 77"/>
                    <a:gd name="T46" fmla="*/ 1 w 1397"/>
                    <a:gd name="T47" fmla="*/ 0 h 77"/>
                    <a:gd name="T48" fmla="*/ 1 w 1397"/>
                    <a:gd name="T49" fmla="*/ 0 h 77"/>
                    <a:gd name="T50" fmla="*/ 1 w 1397"/>
                    <a:gd name="T51" fmla="*/ 0 h 77"/>
                    <a:gd name="T52" fmla="*/ 1 w 1397"/>
                    <a:gd name="T53" fmla="*/ 0 h 77"/>
                    <a:gd name="T54" fmla="*/ 1 w 1397"/>
                    <a:gd name="T55" fmla="*/ 0 h 77"/>
                    <a:gd name="T56" fmla="*/ 1 w 1397"/>
                    <a:gd name="T57" fmla="*/ 0 h 77"/>
                    <a:gd name="T58" fmla="*/ 1 w 1397"/>
                    <a:gd name="T59" fmla="*/ 0 h 77"/>
                    <a:gd name="T60" fmla="*/ 1 w 1397"/>
                    <a:gd name="T61" fmla="*/ 0 h 77"/>
                    <a:gd name="T62" fmla="*/ 1 w 1397"/>
                    <a:gd name="T63" fmla="*/ 0 h 77"/>
                    <a:gd name="T64" fmla="*/ 1 w 1397"/>
                    <a:gd name="T65" fmla="*/ 0 h 77"/>
                    <a:gd name="T66" fmla="*/ 1 w 1397"/>
                    <a:gd name="T67" fmla="*/ 0 h 77"/>
                    <a:gd name="T68" fmla="*/ 1 w 1397"/>
                    <a:gd name="T69" fmla="*/ 0 h 77"/>
                    <a:gd name="T70" fmla="*/ 1 w 1397"/>
                    <a:gd name="T71" fmla="*/ 0 h 77"/>
                    <a:gd name="T72" fmla="*/ 1 w 1397"/>
                    <a:gd name="T73" fmla="*/ 0 h 77"/>
                    <a:gd name="T74" fmla="*/ 1 w 1397"/>
                    <a:gd name="T75" fmla="*/ 0 h 77"/>
                    <a:gd name="T76" fmla="*/ 1 w 1397"/>
                    <a:gd name="T77" fmla="*/ 0 h 77"/>
                    <a:gd name="T78" fmla="*/ 1 w 1397"/>
                    <a:gd name="T79" fmla="*/ 0 h 77"/>
                    <a:gd name="T80" fmla="*/ 1 w 1397"/>
                    <a:gd name="T81" fmla="*/ 0 h 77"/>
                    <a:gd name="T82" fmla="*/ 1 w 1397"/>
                    <a:gd name="T83" fmla="*/ 0 h 77"/>
                    <a:gd name="T84" fmla="*/ 1 w 1397"/>
                    <a:gd name="T85" fmla="*/ 0 h 77"/>
                    <a:gd name="T86" fmla="*/ 1 w 1397"/>
                    <a:gd name="T87" fmla="*/ 0 h 77"/>
                    <a:gd name="T88" fmla="*/ 1 w 1397"/>
                    <a:gd name="T89" fmla="*/ 0 h 77"/>
                    <a:gd name="T90" fmla="*/ 1 w 1397"/>
                    <a:gd name="T91" fmla="*/ 0 h 77"/>
                    <a:gd name="T92" fmla="*/ 1 w 1397"/>
                    <a:gd name="T93" fmla="*/ 0 h 77"/>
                    <a:gd name="T94" fmla="*/ 1 w 1397"/>
                    <a:gd name="T95" fmla="*/ 0 h 77"/>
                    <a:gd name="T96" fmla="*/ 1 w 1397"/>
                    <a:gd name="T97" fmla="*/ 0 h 77"/>
                    <a:gd name="T98" fmla="*/ 1 w 1397"/>
                    <a:gd name="T99" fmla="*/ 0 h 77"/>
                    <a:gd name="T100" fmla="*/ 0 w 1397"/>
                    <a:gd name="T101" fmla="*/ 0 h 77"/>
                    <a:gd name="T102" fmla="*/ 1 w 1397"/>
                    <a:gd name="T103" fmla="*/ 0 h 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97"/>
                    <a:gd name="T157" fmla="*/ 0 h 77"/>
                    <a:gd name="T158" fmla="*/ 1397 w 1397"/>
                    <a:gd name="T159" fmla="*/ 77 h 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97" h="77">
                      <a:moveTo>
                        <a:pt x="26" y="8"/>
                      </a:moveTo>
                      <a:lnTo>
                        <a:pt x="38" y="8"/>
                      </a:lnTo>
                      <a:lnTo>
                        <a:pt x="51" y="8"/>
                      </a:lnTo>
                      <a:lnTo>
                        <a:pt x="62" y="8"/>
                      </a:lnTo>
                      <a:lnTo>
                        <a:pt x="76" y="8"/>
                      </a:lnTo>
                      <a:lnTo>
                        <a:pt x="87" y="8"/>
                      </a:lnTo>
                      <a:lnTo>
                        <a:pt x="100" y="8"/>
                      </a:lnTo>
                      <a:lnTo>
                        <a:pt x="114" y="8"/>
                      </a:lnTo>
                      <a:lnTo>
                        <a:pt x="127" y="8"/>
                      </a:lnTo>
                      <a:lnTo>
                        <a:pt x="139" y="8"/>
                      </a:lnTo>
                      <a:lnTo>
                        <a:pt x="152" y="8"/>
                      </a:lnTo>
                      <a:lnTo>
                        <a:pt x="163" y="8"/>
                      </a:lnTo>
                      <a:lnTo>
                        <a:pt x="177" y="8"/>
                      </a:lnTo>
                      <a:lnTo>
                        <a:pt x="188" y="8"/>
                      </a:lnTo>
                      <a:lnTo>
                        <a:pt x="201" y="8"/>
                      </a:lnTo>
                      <a:lnTo>
                        <a:pt x="215" y="8"/>
                      </a:lnTo>
                      <a:lnTo>
                        <a:pt x="228" y="10"/>
                      </a:lnTo>
                      <a:lnTo>
                        <a:pt x="239" y="10"/>
                      </a:lnTo>
                      <a:lnTo>
                        <a:pt x="253" y="10"/>
                      </a:lnTo>
                      <a:lnTo>
                        <a:pt x="264" y="10"/>
                      </a:lnTo>
                      <a:lnTo>
                        <a:pt x="277" y="10"/>
                      </a:lnTo>
                      <a:lnTo>
                        <a:pt x="291" y="10"/>
                      </a:lnTo>
                      <a:lnTo>
                        <a:pt x="304" y="10"/>
                      </a:lnTo>
                      <a:lnTo>
                        <a:pt x="315" y="10"/>
                      </a:lnTo>
                      <a:lnTo>
                        <a:pt x="329" y="12"/>
                      </a:lnTo>
                      <a:lnTo>
                        <a:pt x="342" y="12"/>
                      </a:lnTo>
                      <a:lnTo>
                        <a:pt x="353" y="12"/>
                      </a:lnTo>
                      <a:lnTo>
                        <a:pt x="367" y="12"/>
                      </a:lnTo>
                      <a:lnTo>
                        <a:pt x="380" y="14"/>
                      </a:lnTo>
                      <a:lnTo>
                        <a:pt x="393" y="14"/>
                      </a:lnTo>
                      <a:lnTo>
                        <a:pt x="405" y="14"/>
                      </a:lnTo>
                      <a:lnTo>
                        <a:pt x="418" y="14"/>
                      </a:lnTo>
                      <a:lnTo>
                        <a:pt x="431" y="14"/>
                      </a:lnTo>
                      <a:lnTo>
                        <a:pt x="445" y="14"/>
                      </a:lnTo>
                      <a:lnTo>
                        <a:pt x="456" y="14"/>
                      </a:lnTo>
                      <a:lnTo>
                        <a:pt x="468" y="14"/>
                      </a:lnTo>
                      <a:lnTo>
                        <a:pt x="481" y="14"/>
                      </a:lnTo>
                      <a:lnTo>
                        <a:pt x="494" y="14"/>
                      </a:lnTo>
                      <a:lnTo>
                        <a:pt x="507" y="14"/>
                      </a:lnTo>
                      <a:lnTo>
                        <a:pt x="519" y="14"/>
                      </a:lnTo>
                      <a:lnTo>
                        <a:pt x="532" y="14"/>
                      </a:lnTo>
                      <a:lnTo>
                        <a:pt x="546" y="14"/>
                      </a:lnTo>
                      <a:lnTo>
                        <a:pt x="557" y="14"/>
                      </a:lnTo>
                      <a:lnTo>
                        <a:pt x="570" y="14"/>
                      </a:lnTo>
                      <a:lnTo>
                        <a:pt x="584" y="14"/>
                      </a:lnTo>
                      <a:lnTo>
                        <a:pt x="597" y="14"/>
                      </a:lnTo>
                      <a:lnTo>
                        <a:pt x="608" y="14"/>
                      </a:lnTo>
                      <a:lnTo>
                        <a:pt x="622" y="14"/>
                      </a:lnTo>
                      <a:lnTo>
                        <a:pt x="635" y="16"/>
                      </a:lnTo>
                      <a:lnTo>
                        <a:pt x="646" y="14"/>
                      </a:lnTo>
                      <a:lnTo>
                        <a:pt x="660" y="14"/>
                      </a:lnTo>
                      <a:lnTo>
                        <a:pt x="671" y="14"/>
                      </a:lnTo>
                      <a:lnTo>
                        <a:pt x="684" y="14"/>
                      </a:lnTo>
                      <a:lnTo>
                        <a:pt x="698" y="14"/>
                      </a:lnTo>
                      <a:lnTo>
                        <a:pt x="711" y="14"/>
                      </a:lnTo>
                      <a:lnTo>
                        <a:pt x="722" y="14"/>
                      </a:lnTo>
                      <a:lnTo>
                        <a:pt x="736" y="14"/>
                      </a:lnTo>
                      <a:lnTo>
                        <a:pt x="749" y="12"/>
                      </a:lnTo>
                      <a:lnTo>
                        <a:pt x="762" y="12"/>
                      </a:lnTo>
                      <a:lnTo>
                        <a:pt x="774" y="12"/>
                      </a:lnTo>
                      <a:lnTo>
                        <a:pt x="787" y="12"/>
                      </a:lnTo>
                      <a:lnTo>
                        <a:pt x="800" y="10"/>
                      </a:lnTo>
                      <a:lnTo>
                        <a:pt x="814" y="10"/>
                      </a:lnTo>
                      <a:lnTo>
                        <a:pt x="827" y="10"/>
                      </a:lnTo>
                      <a:lnTo>
                        <a:pt x="840" y="10"/>
                      </a:lnTo>
                      <a:lnTo>
                        <a:pt x="850" y="8"/>
                      </a:lnTo>
                      <a:lnTo>
                        <a:pt x="861" y="6"/>
                      </a:lnTo>
                      <a:lnTo>
                        <a:pt x="873" y="6"/>
                      </a:lnTo>
                      <a:lnTo>
                        <a:pt x="884" y="6"/>
                      </a:lnTo>
                      <a:lnTo>
                        <a:pt x="895" y="6"/>
                      </a:lnTo>
                      <a:lnTo>
                        <a:pt x="907" y="6"/>
                      </a:lnTo>
                      <a:lnTo>
                        <a:pt x="916" y="6"/>
                      </a:lnTo>
                      <a:lnTo>
                        <a:pt x="930" y="6"/>
                      </a:lnTo>
                      <a:lnTo>
                        <a:pt x="939" y="6"/>
                      </a:lnTo>
                      <a:lnTo>
                        <a:pt x="952" y="6"/>
                      </a:lnTo>
                      <a:lnTo>
                        <a:pt x="962" y="6"/>
                      </a:lnTo>
                      <a:lnTo>
                        <a:pt x="973" y="6"/>
                      </a:lnTo>
                      <a:lnTo>
                        <a:pt x="985" y="6"/>
                      </a:lnTo>
                      <a:lnTo>
                        <a:pt x="996" y="8"/>
                      </a:lnTo>
                      <a:lnTo>
                        <a:pt x="1008" y="8"/>
                      </a:lnTo>
                      <a:lnTo>
                        <a:pt x="1019" y="10"/>
                      </a:lnTo>
                      <a:lnTo>
                        <a:pt x="1030" y="10"/>
                      </a:lnTo>
                      <a:lnTo>
                        <a:pt x="1042" y="10"/>
                      </a:lnTo>
                      <a:lnTo>
                        <a:pt x="1053" y="10"/>
                      </a:lnTo>
                      <a:lnTo>
                        <a:pt x="1065" y="10"/>
                      </a:lnTo>
                      <a:lnTo>
                        <a:pt x="1076" y="10"/>
                      </a:lnTo>
                      <a:lnTo>
                        <a:pt x="1087" y="10"/>
                      </a:lnTo>
                      <a:lnTo>
                        <a:pt x="1099" y="10"/>
                      </a:lnTo>
                      <a:lnTo>
                        <a:pt x="1110" y="10"/>
                      </a:lnTo>
                      <a:lnTo>
                        <a:pt x="1120" y="8"/>
                      </a:lnTo>
                      <a:lnTo>
                        <a:pt x="1133" y="8"/>
                      </a:lnTo>
                      <a:lnTo>
                        <a:pt x="1143" y="8"/>
                      </a:lnTo>
                      <a:lnTo>
                        <a:pt x="1156" y="8"/>
                      </a:lnTo>
                      <a:lnTo>
                        <a:pt x="1165" y="6"/>
                      </a:lnTo>
                      <a:lnTo>
                        <a:pt x="1179" y="6"/>
                      </a:lnTo>
                      <a:lnTo>
                        <a:pt x="1188" y="6"/>
                      </a:lnTo>
                      <a:lnTo>
                        <a:pt x="1202" y="6"/>
                      </a:lnTo>
                      <a:lnTo>
                        <a:pt x="1211" y="4"/>
                      </a:lnTo>
                      <a:lnTo>
                        <a:pt x="1223" y="2"/>
                      </a:lnTo>
                      <a:lnTo>
                        <a:pt x="1232" y="2"/>
                      </a:lnTo>
                      <a:lnTo>
                        <a:pt x="1243" y="2"/>
                      </a:lnTo>
                      <a:lnTo>
                        <a:pt x="1251" y="0"/>
                      </a:lnTo>
                      <a:lnTo>
                        <a:pt x="1262" y="0"/>
                      </a:lnTo>
                      <a:lnTo>
                        <a:pt x="1272" y="0"/>
                      </a:lnTo>
                      <a:lnTo>
                        <a:pt x="1285" y="0"/>
                      </a:lnTo>
                      <a:lnTo>
                        <a:pt x="1295" y="0"/>
                      </a:lnTo>
                      <a:lnTo>
                        <a:pt x="1304" y="0"/>
                      </a:lnTo>
                      <a:lnTo>
                        <a:pt x="1316" y="0"/>
                      </a:lnTo>
                      <a:lnTo>
                        <a:pt x="1325" y="0"/>
                      </a:lnTo>
                      <a:lnTo>
                        <a:pt x="1337" y="0"/>
                      </a:lnTo>
                      <a:lnTo>
                        <a:pt x="1346" y="0"/>
                      </a:lnTo>
                      <a:lnTo>
                        <a:pt x="1358" y="0"/>
                      </a:lnTo>
                      <a:lnTo>
                        <a:pt x="1369" y="2"/>
                      </a:lnTo>
                      <a:lnTo>
                        <a:pt x="1380" y="4"/>
                      </a:lnTo>
                      <a:lnTo>
                        <a:pt x="1390" y="10"/>
                      </a:lnTo>
                      <a:lnTo>
                        <a:pt x="1394" y="18"/>
                      </a:lnTo>
                      <a:lnTo>
                        <a:pt x="1397" y="29"/>
                      </a:lnTo>
                      <a:lnTo>
                        <a:pt x="1394" y="37"/>
                      </a:lnTo>
                      <a:lnTo>
                        <a:pt x="1390" y="46"/>
                      </a:lnTo>
                      <a:lnTo>
                        <a:pt x="1380" y="52"/>
                      </a:lnTo>
                      <a:lnTo>
                        <a:pt x="1369" y="56"/>
                      </a:lnTo>
                      <a:lnTo>
                        <a:pt x="1350" y="56"/>
                      </a:lnTo>
                      <a:lnTo>
                        <a:pt x="1331" y="56"/>
                      </a:lnTo>
                      <a:lnTo>
                        <a:pt x="1312" y="56"/>
                      </a:lnTo>
                      <a:lnTo>
                        <a:pt x="1295" y="56"/>
                      </a:lnTo>
                      <a:lnTo>
                        <a:pt x="1274" y="56"/>
                      </a:lnTo>
                      <a:lnTo>
                        <a:pt x="1257" y="56"/>
                      </a:lnTo>
                      <a:lnTo>
                        <a:pt x="1238" y="56"/>
                      </a:lnTo>
                      <a:lnTo>
                        <a:pt x="1221" y="56"/>
                      </a:lnTo>
                      <a:lnTo>
                        <a:pt x="1200" y="56"/>
                      </a:lnTo>
                      <a:lnTo>
                        <a:pt x="1183" y="56"/>
                      </a:lnTo>
                      <a:lnTo>
                        <a:pt x="1164" y="56"/>
                      </a:lnTo>
                      <a:lnTo>
                        <a:pt x="1145" y="58"/>
                      </a:lnTo>
                      <a:lnTo>
                        <a:pt x="1126" y="58"/>
                      </a:lnTo>
                      <a:lnTo>
                        <a:pt x="1107" y="58"/>
                      </a:lnTo>
                      <a:lnTo>
                        <a:pt x="1089" y="58"/>
                      </a:lnTo>
                      <a:lnTo>
                        <a:pt x="1070" y="59"/>
                      </a:lnTo>
                      <a:lnTo>
                        <a:pt x="1051" y="59"/>
                      </a:lnTo>
                      <a:lnTo>
                        <a:pt x="1032" y="59"/>
                      </a:lnTo>
                      <a:lnTo>
                        <a:pt x="1013" y="59"/>
                      </a:lnTo>
                      <a:lnTo>
                        <a:pt x="996" y="61"/>
                      </a:lnTo>
                      <a:lnTo>
                        <a:pt x="975" y="61"/>
                      </a:lnTo>
                      <a:lnTo>
                        <a:pt x="958" y="63"/>
                      </a:lnTo>
                      <a:lnTo>
                        <a:pt x="939" y="63"/>
                      </a:lnTo>
                      <a:lnTo>
                        <a:pt x="922" y="65"/>
                      </a:lnTo>
                      <a:lnTo>
                        <a:pt x="901" y="65"/>
                      </a:lnTo>
                      <a:lnTo>
                        <a:pt x="884" y="65"/>
                      </a:lnTo>
                      <a:lnTo>
                        <a:pt x="865" y="65"/>
                      </a:lnTo>
                      <a:lnTo>
                        <a:pt x="846" y="67"/>
                      </a:lnTo>
                      <a:lnTo>
                        <a:pt x="827" y="67"/>
                      </a:lnTo>
                      <a:lnTo>
                        <a:pt x="808" y="69"/>
                      </a:lnTo>
                      <a:lnTo>
                        <a:pt x="791" y="71"/>
                      </a:lnTo>
                      <a:lnTo>
                        <a:pt x="772" y="73"/>
                      </a:lnTo>
                      <a:lnTo>
                        <a:pt x="753" y="73"/>
                      </a:lnTo>
                      <a:lnTo>
                        <a:pt x="734" y="73"/>
                      </a:lnTo>
                      <a:lnTo>
                        <a:pt x="715" y="73"/>
                      </a:lnTo>
                      <a:lnTo>
                        <a:pt x="698" y="73"/>
                      </a:lnTo>
                      <a:lnTo>
                        <a:pt x="677" y="73"/>
                      </a:lnTo>
                      <a:lnTo>
                        <a:pt x="660" y="73"/>
                      </a:lnTo>
                      <a:lnTo>
                        <a:pt x="641" y="73"/>
                      </a:lnTo>
                      <a:lnTo>
                        <a:pt x="623" y="75"/>
                      </a:lnTo>
                      <a:lnTo>
                        <a:pt x="604" y="75"/>
                      </a:lnTo>
                      <a:lnTo>
                        <a:pt x="585" y="75"/>
                      </a:lnTo>
                      <a:lnTo>
                        <a:pt x="566" y="75"/>
                      </a:lnTo>
                      <a:lnTo>
                        <a:pt x="547" y="75"/>
                      </a:lnTo>
                      <a:lnTo>
                        <a:pt x="528" y="75"/>
                      </a:lnTo>
                      <a:lnTo>
                        <a:pt x="509" y="75"/>
                      </a:lnTo>
                      <a:lnTo>
                        <a:pt x="492" y="75"/>
                      </a:lnTo>
                      <a:lnTo>
                        <a:pt x="473" y="77"/>
                      </a:lnTo>
                      <a:lnTo>
                        <a:pt x="454" y="75"/>
                      </a:lnTo>
                      <a:lnTo>
                        <a:pt x="437" y="75"/>
                      </a:lnTo>
                      <a:lnTo>
                        <a:pt x="416" y="75"/>
                      </a:lnTo>
                      <a:lnTo>
                        <a:pt x="399" y="75"/>
                      </a:lnTo>
                      <a:lnTo>
                        <a:pt x="378" y="75"/>
                      </a:lnTo>
                      <a:lnTo>
                        <a:pt x="361" y="75"/>
                      </a:lnTo>
                      <a:lnTo>
                        <a:pt x="342" y="75"/>
                      </a:lnTo>
                      <a:lnTo>
                        <a:pt x="325" y="75"/>
                      </a:lnTo>
                      <a:lnTo>
                        <a:pt x="306" y="73"/>
                      </a:lnTo>
                      <a:lnTo>
                        <a:pt x="287" y="73"/>
                      </a:lnTo>
                      <a:lnTo>
                        <a:pt x="270" y="73"/>
                      </a:lnTo>
                      <a:lnTo>
                        <a:pt x="251" y="73"/>
                      </a:lnTo>
                      <a:lnTo>
                        <a:pt x="232" y="71"/>
                      </a:lnTo>
                      <a:lnTo>
                        <a:pt x="215" y="71"/>
                      </a:lnTo>
                      <a:lnTo>
                        <a:pt x="196" y="69"/>
                      </a:lnTo>
                      <a:lnTo>
                        <a:pt x="178" y="69"/>
                      </a:lnTo>
                      <a:lnTo>
                        <a:pt x="167" y="67"/>
                      </a:lnTo>
                      <a:lnTo>
                        <a:pt x="159" y="65"/>
                      </a:lnTo>
                      <a:lnTo>
                        <a:pt x="148" y="65"/>
                      </a:lnTo>
                      <a:lnTo>
                        <a:pt x="139" y="65"/>
                      </a:lnTo>
                      <a:lnTo>
                        <a:pt x="129" y="63"/>
                      </a:lnTo>
                      <a:lnTo>
                        <a:pt x="120" y="63"/>
                      </a:lnTo>
                      <a:lnTo>
                        <a:pt x="110" y="63"/>
                      </a:lnTo>
                      <a:lnTo>
                        <a:pt x="102" y="63"/>
                      </a:lnTo>
                      <a:lnTo>
                        <a:pt x="91" y="63"/>
                      </a:lnTo>
                      <a:lnTo>
                        <a:pt x="81" y="63"/>
                      </a:lnTo>
                      <a:lnTo>
                        <a:pt x="72" y="63"/>
                      </a:lnTo>
                      <a:lnTo>
                        <a:pt x="64" y="63"/>
                      </a:lnTo>
                      <a:lnTo>
                        <a:pt x="53" y="63"/>
                      </a:lnTo>
                      <a:lnTo>
                        <a:pt x="43" y="63"/>
                      </a:lnTo>
                      <a:lnTo>
                        <a:pt x="36" y="63"/>
                      </a:lnTo>
                      <a:lnTo>
                        <a:pt x="26" y="63"/>
                      </a:lnTo>
                      <a:lnTo>
                        <a:pt x="13" y="59"/>
                      </a:lnTo>
                      <a:lnTo>
                        <a:pt x="5" y="54"/>
                      </a:lnTo>
                      <a:lnTo>
                        <a:pt x="0" y="44"/>
                      </a:lnTo>
                      <a:lnTo>
                        <a:pt x="0" y="37"/>
                      </a:lnTo>
                      <a:lnTo>
                        <a:pt x="0" y="25"/>
                      </a:lnTo>
                      <a:lnTo>
                        <a:pt x="5" y="16"/>
                      </a:lnTo>
                      <a:lnTo>
                        <a:pt x="13" y="10"/>
                      </a:lnTo>
                      <a:lnTo>
                        <a:pt x="26" y="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8" name="Freeform 44"/>
                <p:cNvSpPr>
                  <a:spLocks/>
                </p:cNvSpPr>
                <p:nvPr/>
              </p:nvSpPr>
              <p:spPr bwMode="auto">
                <a:xfrm>
                  <a:off x="2986" y="2740"/>
                  <a:ext cx="386" cy="205"/>
                </a:xfrm>
                <a:custGeom>
                  <a:avLst/>
                  <a:gdLst>
                    <a:gd name="T0" fmla="*/ 1 w 770"/>
                    <a:gd name="T1" fmla="*/ 0 h 411"/>
                    <a:gd name="T2" fmla="*/ 1 w 770"/>
                    <a:gd name="T3" fmla="*/ 0 h 411"/>
                    <a:gd name="T4" fmla="*/ 1 w 770"/>
                    <a:gd name="T5" fmla="*/ 0 h 411"/>
                    <a:gd name="T6" fmla="*/ 1 w 770"/>
                    <a:gd name="T7" fmla="*/ 0 h 411"/>
                    <a:gd name="T8" fmla="*/ 1 w 770"/>
                    <a:gd name="T9" fmla="*/ 0 h 411"/>
                    <a:gd name="T10" fmla="*/ 1 w 770"/>
                    <a:gd name="T11" fmla="*/ 0 h 411"/>
                    <a:gd name="T12" fmla="*/ 1 w 770"/>
                    <a:gd name="T13" fmla="*/ 0 h 411"/>
                    <a:gd name="T14" fmla="*/ 1 w 770"/>
                    <a:gd name="T15" fmla="*/ 0 h 411"/>
                    <a:gd name="T16" fmla="*/ 1 w 770"/>
                    <a:gd name="T17" fmla="*/ 0 h 411"/>
                    <a:gd name="T18" fmla="*/ 1 w 770"/>
                    <a:gd name="T19" fmla="*/ 0 h 411"/>
                    <a:gd name="T20" fmla="*/ 1 w 770"/>
                    <a:gd name="T21" fmla="*/ 0 h 411"/>
                    <a:gd name="T22" fmla="*/ 1 w 770"/>
                    <a:gd name="T23" fmla="*/ 0 h 411"/>
                    <a:gd name="T24" fmla="*/ 1 w 770"/>
                    <a:gd name="T25" fmla="*/ 0 h 411"/>
                    <a:gd name="T26" fmla="*/ 1 w 770"/>
                    <a:gd name="T27" fmla="*/ 0 h 411"/>
                    <a:gd name="T28" fmla="*/ 1 w 770"/>
                    <a:gd name="T29" fmla="*/ 0 h 411"/>
                    <a:gd name="T30" fmla="*/ 1 w 770"/>
                    <a:gd name="T31" fmla="*/ 0 h 411"/>
                    <a:gd name="T32" fmla="*/ 1 w 770"/>
                    <a:gd name="T33" fmla="*/ 0 h 411"/>
                    <a:gd name="T34" fmla="*/ 1 w 770"/>
                    <a:gd name="T35" fmla="*/ 0 h 411"/>
                    <a:gd name="T36" fmla="*/ 1 w 770"/>
                    <a:gd name="T37" fmla="*/ 0 h 411"/>
                    <a:gd name="T38" fmla="*/ 1 w 770"/>
                    <a:gd name="T39" fmla="*/ 0 h 411"/>
                    <a:gd name="T40" fmla="*/ 1 w 770"/>
                    <a:gd name="T41" fmla="*/ 0 h 411"/>
                    <a:gd name="T42" fmla="*/ 1 w 770"/>
                    <a:gd name="T43" fmla="*/ 0 h 411"/>
                    <a:gd name="T44" fmla="*/ 1 w 770"/>
                    <a:gd name="T45" fmla="*/ 0 h 411"/>
                    <a:gd name="T46" fmla="*/ 1 w 770"/>
                    <a:gd name="T47" fmla="*/ 0 h 411"/>
                    <a:gd name="T48" fmla="*/ 1 w 770"/>
                    <a:gd name="T49" fmla="*/ 0 h 411"/>
                    <a:gd name="T50" fmla="*/ 1 w 770"/>
                    <a:gd name="T51" fmla="*/ 0 h 411"/>
                    <a:gd name="T52" fmla="*/ 1 w 770"/>
                    <a:gd name="T53" fmla="*/ 0 h 411"/>
                    <a:gd name="T54" fmla="*/ 1 w 770"/>
                    <a:gd name="T55" fmla="*/ 0 h 411"/>
                    <a:gd name="T56" fmla="*/ 1 w 770"/>
                    <a:gd name="T57" fmla="*/ 0 h 411"/>
                    <a:gd name="T58" fmla="*/ 1 w 770"/>
                    <a:gd name="T59" fmla="*/ 0 h 411"/>
                    <a:gd name="T60" fmla="*/ 1 w 770"/>
                    <a:gd name="T61" fmla="*/ 0 h 411"/>
                    <a:gd name="T62" fmla="*/ 1 w 770"/>
                    <a:gd name="T63" fmla="*/ 0 h 411"/>
                    <a:gd name="T64" fmla="*/ 1 w 770"/>
                    <a:gd name="T65" fmla="*/ 0 h 411"/>
                    <a:gd name="T66" fmla="*/ 1 w 770"/>
                    <a:gd name="T67" fmla="*/ 0 h 411"/>
                    <a:gd name="T68" fmla="*/ 1 w 770"/>
                    <a:gd name="T69" fmla="*/ 0 h 411"/>
                    <a:gd name="T70" fmla="*/ 1 w 770"/>
                    <a:gd name="T71" fmla="*/ 0 h 411"/>
                    <a:gd name="T72" fmla="*/ 0 w 770"/>
                    <a:gd name="T73" fmla="*/ 0 h 411"/>
                    <a:gd name="T74" fmla="*/ 1 w 770"/>
                    <a:gd name="T75" fmla="*/ 0 h 411"/>
                    <a:gd name="T76" fmla="*/ 1 w 770"/>
                    <a:gd name="T77" fmla="*/ 0 h 411"/>
                    <a:gd name="T78" fmla="*/ 1 w 770"/>
                    <a:gd name="T79" fmla="*/ 0 h 411"/>
                    <a:gd name="T80" fmla="*/ 1 w 770"/>
                    <a:gd name="T81" fmla="*/ 0 h 411"/>
                    <a:gd name="T82" fmla="*/ 1 w 770"/>
                    <a:gd name="T83" fmla="*/ 0 h 411"/>
                    <a:gd name="T84" fmla="*/ 1 w 770"/>
                    <a:gd name="T85" fmla="*/ 0 h 411"/>
                    <a:gd name="T86" fmla="*/ 1 w 770"/>
                    <a:gd name="T87" fmla="*/ 0 h 411"/>
                    <a:gd name="T88" fmla="*/ 1 w 770"/>
                    <a:gd name="T89" fmla="*/ 0 h 411"/>
                    <a:gd name="T90" fmla="*/ 1 w 770"/>
                    <a:gd name="T91" fmla="*/ 0 h 411"/>
                    <a:gd name="T92" fmla="*/ 1 w 770"/>
                    <a:gd name="T93" fmla="*/ 0 h 411"/>
                    <a:gd name="T94" fmla="*/ 1 w 770"/>
                    <a:gd name="T95" fmla="*/ 0 h 411"/>
                    <a:gd name="T96" fmla="*/ 1 w 770"/>
                    <a:gd name="T97" fmla="*/ 0 h 411"/>
                    <a:gd name="T98" fmla="*/ 1 w 770"/>
                    <a:gd name="T99" fmla="*/ 0 h 411"/>
                    <a:gd name="T100" fmla="*/ 1 w 770"/>
                    <a:gd name="T101" fmla="*/ 0 h 411"/>
                    <a:gd name="T102" fmla="*/ 1 w 770"/>
                    <a:gd name="T103" fmla="*/ 0 h 411"/>
                    <a:gd name="T104" fmla="*/ 1 w 770"/>
                    <a:gd name="T105" fmla="*/ 0 h 411"/>
                    <a:gd name="T106" fmla="*/ 1 w 770"/>
                    <a:gd name="T107" fmla="*/ 0 h 411"/>
                    <a:gd name="T108" fmla="*/ 1 w 770"/>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411"/>
                    <a:gd name="T167" fmla="*/ 770 w 770"/>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411">
                      <a:moveTo>
                        <a:pt x="664" y="14"/>
                      </a:moveTo>
                      <a:lnTo>
                        <a:pt x="669" y="8"/>
                      </a:lnTo>
                      <a:lnTo>
                        <a:pt x="679" y="4"/>
                      </a:lnTo>
                      <a:lnTo>
                        <a:pt x="688" y="2"/>
                      </a:lnTo>
                      <a:lnTo>
                        <a:pt x="696" y="2"/>
                      </a:lnTo>
                      <a:lnTo>
                        <a:pt x="704" y="0"/>
                      </a:lnTo>
                      <a:lnTo>
                        <a:pt x="713" y="2"/>
                      </a:lnTo>
                      <a:lnTo>
                        <a:pt x="721" y="6"/>
                      </a:lnTo>
                      <a:lnTo>
                        <a:pt x="730" y="10"/>
                      </a:lnTo>
                      <a:lnTo>
                        <a:pt x="744" y="19"/>
                      </a:lnTo>
                      <a:lnTo>
                        <a:pt x="755" y="33"/>
                      </a:lnTo>
                      <a:lnTo>
                        <a:pt x="759" y="40"/>
                      </a:lnTo>
                      <a:lnTo>
                        <a:pt x="763" y="50"/>
                      </a:lnTo>
                      <a:lnTo>
                        <a:pt x="763" y="59"/>
                      </a:lnTo>
                      <a:lnTo>
                        <a:pt x="764" y="69"/>
                      </a:lnTo>
                      <a:lnTo>
                        <a:pt x="763" y="78"/>
                      </a:lnTo>
                      <a:lnTo>
                        <a:pt x="763" y="90"/>
                      </a:lnTo>
                      <a:lnTo>
                        <a:pt x="761" y="97"/>
                      </a:lnTo>
                      <a:lnTo>
                        <a:pt x="759" y="109"/>
                      </a:lnTo>
                      <a:lnTo>
                        <a:pt x="755" y="118"/>
                      </a:lnTo>
                      <a:lnTo>
                        <a:pt x="755" y="128"/>
                      </a:lnTo>
                      <a:lnTo>
                        <a:pt x="753" y="139"/>
                      </a:lnTo>
                      <a:lnTo>
                        <a:pt x="751" y="149"/>
                      </a:lnTo>
                      <a:lnTo>
                        <a:pt x="747" y="158"/>
                      </a:lnTo>
                      <a:lnTo>
                        <a:pt x="747" y="170"/>
                      </a:lnTo>
                      <a:lnTo>
                        <a:pt x="744" y="179"/>
                      </a:lnTo>
                      <a:lnTo>
                        <a:pt x="744" y="192"/>
                      </a:lnTo>
                      <a:lnTo>
                        <a:pt x="740" y="200"/>
                      </a:lnTo>
                      <a:lnTo>
                        <a:pt x="740" y="213"/>
                      </a:lnTo>
                      <a:lnTo>
                        <a:pt x="740" y="223"/>
                      </a:lnTo>
                      <a:lnTo>
                        <a:pt x="740" y="236"/>
                      </a:lnTo>
                      <a:lnTo>
                        <a:pt x="747" y="240"/>
                      </a:lnTo>
                      <a:lnTo>
                        <a:pt x="755" y="249"/>
                      </a:lnTo>
                      <a:lnTo>
                        <a:pt x="761" y="257"/>
                      </a:lnTo>
                      <a:lnTo>
                        <a:pt x="766" y="272"/>
                      </a:lnTo>
                      <a:lnTo>
                        <a:pt x="768" y="285"/>
                      </a:lnTo>
                      <a:lnTo>
                        <a:pt x="770" y="301"/>
                      </a:lnTo>
                      <a:lnTo>
                        <a:pt x="770" y="316"/>
                      </a:lnTo>
                      <a:lnTo>
                        <a:pt x="770" y="331"/>
                      </a:lnTo>
                      <a:lnTo>
                        <a:pt x="764" y="344"/>
                      </a:lnTo>
                      <a:lnTo>
                        <a:pt x="761" y="360"/>
                      </a:lnTo>
                      <a:lnTo>
                        <a:pt x="751" y="373"/>
                      </a:lnTo>
                      <a:lnTo>
                        <a:pt x="744" y="386"/>
                      </a:lnTo>
                      <a:lnTo>
                        <a:pt x="732" y="394"/>
                      </a:lnTo>
                      <a:lnTo>
                        <a:pt x="719" y="403"/>
                      </a:lnTo>
                      <a:lnTo>
                        <a:pt x="711" y="403"/>
                      </a:lnTo>
                      <a:lnTo>
                        <a:pt x="704" y="407"/>
                      </a:lnTo>
                      <a:lnTo>
                        <a:pt x="694" y="409"/>
                      </a:lnTo>
                      <a:lnTo>
                        <a:pt x="687" y="411"/>
                      </a:lnTo>
                      <a:lnTo>
                        <a:pt x="677" y="409"/>
                      </a:lnTo>
                      <a:lnTo>
                        <a:pt x="669" y="409"/>
                      </a:lnTo>
                      <a:lnTo>
                        <a:pt x="660" y="409"/>
                      </a:lnTo>
                      <a:lnTo>
                        <a:pt x="652" y="409"/>
                      </a:lnTo>
                      <a:lnTo>
                        <a:pt x="645" y="407"/>
                      </a:lnTo>
                      <a:lnTo>
                        <a:pt x="637" y="407"/>
                      </a:lnTo>
                      <a:lnTo>
                        <a:pt x="628" y="407"/>
                      </a:lnTo>
                      <a:lnTo>
                        <a:pt x="620" y="407"/>
                      </a:lnTo>
                      <a:lnTo>
                        <a:pt x="610" y="405"/>
                      </a:lnTo>
                      <a:lnTo>
                        <a:pt x="603" y="405"/>
                      </a:lnTo>
                      <a:lnTo>
                        <a:pt x="593" y="405"/>
                      </a:lnTo>
                      <a:lnTo>
                        <a:pt x="586" y="405"/>
                      </a:lnTo>
                      <a:lnTo>
                        <a:pt x="576" y="403"/>
                      </a:lnTo>
                      <a:lnTo>
                        <a:pt x="567" y="403"/>
                      </a:lnTo>
                      <a:lnTo>
                        <a:pt x="559" y="403"/>
                      </a:lnTo>
                      <a:lnTo>
                        <a:pt x="552" y="403"/>
                      </a:lnTo>
                      <a:lnTo>
                        <a:pt x="540" y="403"/>
                      </a:lnTo>
                      <a:lnTo>
                        <a:pt x="531" y="401"/>
                      </a:lnTo>
                      <a:lnTo>
                        <a:pt x="521" y="399"/>
                      </a:lnTo>
                      <a:lnTo>
                        <a:pt x="513" y="399"/>
                      </a:lnTo>
                      <a:lnTo>
                        <a:pt x="504" y="398"/>
                      </a:lnTo>
                      <a:lnTo>
                        <a:pt x="494" y="398"/>
                      </a:lnTo>
                      <a:lnTo>
                        <a:pt x="485" y="398"/>
                      </a:lnTo>
                      <a:lnTo>
                        <a:pt x="477" y="398"/>
                      </a:lnTo>
                      <a:lnTo>
                        <a:pt x="466" y="396"/>
                      </a:lnTo>
                      <a:lnTo>
                        <a:pt x="456" y="396"/>
                      </a:lnTo>
                      <a:lnTo>
                        <a:pt x="449" y="396"/>
                      </a:lnTo>
                      <a:lnTo>
                        <a:pt x="439" y="396"/>
                      </a:lnTo>
                      <a:lnTo>
                        <a:pt x="430" y="394"/>
                      </a:lnTo>
                      <a:lnTo>
                        <a:pt x="420" y="394"/>
                      </a:lnTo>
                      <a:lnTo>
                        <a:pt x="413" y="394"/>
                      </a:lnTo>
                      <a:lnTo>
                        <a:pt x="403" y="394"/>
                      </a:lnTo>
                      <a:lnTo>
                        <a:pt x="392" y="392"/>
                      </a:lnTo>
                      <a:lnTo>
                        <a:pt x="384" y="392"/>
                      </a:lnTo>
                      <a:lnTo>
                        <a:pt x="373" y="390"/>
                      </a:lnTo>
                      <a:lnTo>
                        <a:pt x="363" y="390"/>
                      </a:lnTo>
                      <a:lnTo>
                        <a:pt x="354" y="388"/>
                      </a:lnTo>
                      <a:lnTo>
                        <a:pt x="344" y="388"/>
                      </a:lnTo>
                      <a:lnTo>
                        <a:pt x="335" y="388"/>
                      </a:lnTo>
                      <a:lnTo>
                        <a:pt x="325" y="388"/>
                      </a:lnTo>
                      <a:lnTo>
                        <a:pt x="318" y="388"/>
                      </a:lnTo>
                      <a:lnTo>
                        <a:pt x="308" y="388"/>
                      </a:lnTo>
                      <a:lnTo>
                        <a:pt x="299" y="388"/>
                      </a:lnTo>
                      <a:lnTo>
                        <a:pt x="289" y="388"/>
                      </a:lnTo>
                      <a:lnTo>
                        <a:pt x="281" y="388"/>
                      </a:lnTo>
                      <a:lnTo>
                        <a:pt x="272" y="388"/>
                      </a:lnTo>
                      <a:lnTo>
                        <a:pt x="262" y="388"/>
                      </a:lnTo>
                      <a:lnTo>
                        <a:pt x="255" y="388"/>
                      </a:lnTo>
                      <a:lnTo>
                        <a:pt x="245" y="388"/>
                      </a:lnTo>
                      <a:lnTo>
                        <a:pt x="238" y="388"/>
                      </a:lnTo>
                      <a:lnTo>
                        <a:pt x="228" y="388"/>
                      </a:lnTo>
                      <a:lnTo>
                        <a:pt x="219" y="388"/>
                      </a:lnTo>
                      <a:lnTo>
                        <a:pt x="209" y="388"/>
                      </a:lnTo>
                      <a:lnTo>
                        <a:pt x="202" y="390"/>
                      </a:lnTo>
                      <a:lnTo>
                        <a:pt x="194" y="390"/>
                      </a:lnTo>
                      <a:lnTo>
                        <a:pt x="186" y="392"/>
                      </a:lnTo>
                      <a:lnTo>
                        <a:pt x="169" y="392"/>
                      </a:lnTo>
                      <a:lnTo>
                        <a:pt x="154" y="396"/>
                      </a:lnTo>
                      <a:lnTo>
                        <a:pt x="137" y="396"/>
                      </a:lnTo>
                      <a:lnTo>
                        <a:pt x="124" y="401"/>
                      </a:lnTo>
                      <a:lnTo>
                        <a:pt x="110" y="403"/>
                      </a:lnTo>
                      <a:lnTo>
                        <a:pt x="101" y="403"/>
                      </a:lnTo>
                      <a:lnTo>
                        <a:pt x="89" y="403"/>
                      </a:lnTo>
                      <a:lnTo>
                        <a:pt x="80" y="405"/>
                      </a:lnTo>
                      <a:lnTo>
                        <a:pt x="70" y="403"/>
                      </a:lnTo>
                      <a:lnTo>
                        <a:pt x="63" y="403"/>
                      </a:lnTo>
                      <a:lnTo>
                        <a:pt x="55" y="399"/>
                      </a:lnTo>
                      <a:lnTo>
                        <a:pt x="49" y="398"/>
                      </a:lnTo>
                      <a:lnTo>
                        <a:pt x="42" y="392"/>
                      </a:lnTo>
                      <a:lnTo>
                        <a:pt x="38" y="388"/>
                      </a:lnTo>
                      <a:lnTo>
                        <a:pt x="34" y="380"/>
                      </a:lnTo>
                      <a:lnTo>
                        <a:pt x="34" y="373"/>
                      </a:lnTo>
                      <a:lnTo>
                        <a:pt x="30" y="361"/>
                      </a:lnTo>
                      <a:lnTo>
                        <a:pt x="30" y="352"/>
                      </a:lnTo>
                      <a:lnTo>
                        <a:pt x="30" y="337"/>
                      </a:lnTo>
                      <a:lnTo>
                        <a:pt x="34" y="325"/>
                      </a:lnTo>
                      <a:lnTo>
                        <a:pt x="34" y="312"/>
                      </a:lnTo>
                      <a:lnTo>
                        <a:pt x="36" y="301"/>
                      </a:lnTo>
                      <a:lnTo>
                        <a:pt x="36" y="285"/>
                      </a:lnTo>
                      <a:lnTo>
                        <a:pt x="36" y="274"/>
                      </a:lnTo>
                      <a:lnTo>
                        <a:pt x="34" y="261"/>
                      </a:lnTo>
                      <a:lnTo>
                        <a:pt x="34" y="249"/>
                      </a:lnTo>
                      <a:lnTo>
                        <a:pt x="30" y="236"/>
                      </a:lnTo>
                      <a:lnTo>
                        <a:pt x="30" y="223"/>
                      </a:lnTo>
                      <a:lnTo>
                        <a:pt x="29" y="209"/>
                      </a:lnTo>
                      <a:lnTo>
                        <a:pt x="27" y="196"/>
                      </a:lnTo>
                      <a:lnTo>
                        <a:pt x="27" y="183"/>
                      </a:lnTo>
                      <a:lnTo>
                        <a:pt x="27" y="170"/>
                      </a:lnTo>
                      <a:lnTo>
                        <a:pt x="27" y="156"/>
                      </a:lnTo>
                      <a:lnTo>
                        <a:pt x="29" y="145"/>
                      </a:lnTo>
                      <a:lnTo>
                        <a:pt x="32" y="133"/>
                      </a:lnTo>
                      <a:lnTo>
                        <a:pt x="38" y="124"/>
                      </a:lnTo>
                      <a:lnTo>
                        <a:pt x="25" y="114"/>
                      </a:lnTo>
                      <a:lnTo>
                        <a:pt x="17" y="107"/>
                      </a:lnTo>
                      <a:lnTo>
                        <a:pt x="8" y="97"/>
                      </a:lnTo>
                      <a:lnTo>
                        <a:pt x="6" y="88"/>
                      </a:lnTo>
                      <a:lnTo>
                        <a:pt x="0" y="74"/>
                      </a:lnTo>
                      <a:lnTo>
                        <a:pt x="0" y="65"/>
                      </a:lnTo>
                      <a:lnTo>
                        <a:pt x="0" y="52"/>
                      </a:lnTo>
                      <a:lnTo>
                        <a:pt x="6" y="44"/>
                      </a:lnTo>
                      <a:lnTo>
                        <a:pt x="8" y="31"/>
                      </a:lnTo>
                      <a:lnTo>
                        <a:pt x="15" y="23"/>
                      </a:lnTo>
                      <a:lnTo>
                        <a:pt x="23" y="14"/>
                      </a:lnTo>
                      <a:lnTo>
                        <a:pt x="34" y="8"/>
                      </a:lnTo>
                      <a:lnTo>
                        <a:pt x="46" y="2"/>
                      </a:lnTo>
                      <a:lnTo>
                        <a:pt x="61" y="0"/>
                      </a:lnTo>
                      <a:lnTo>
                        <a:pt x="67" y="0"/>
                      </a:lnTo>
                      <a:lnTo>
                        <a:pt x="76" y="0"/>
                      </a:lnTo>
                      <a:lnTo>
                        <a:pt x="86" y="0"/>
                      </a:lnTo>
                      <a:lnTo>
                        <a:pt x="93" y="2"/>
                      </a:lnTo>
                      <a:lnTo>
                        <a:pt x="108" y="4"/>
                      </a:lnTo>
                      <a:lnTo>
                        <a:pt x="126" y="8"/>
                      </a:lnTo>
                      <a:lnTo>
                        <a:pt x="133" y="8"/>
                      </a:lnTo>
                      <a:lnTo>
                        <a:pt x="143" y="8"/>
                      </a:lnTo>
                      <a:lnTo>
                        <a:pt x="152" y="10"/>
                      </a:lnTo>
                      <a:lnTo>
                        <a:pt x="160" y="12"/>
                      </a:lnTo>
                      <a:lnTo>
                        <a:pt x="167" y="12"/>
                      </a:lnTo>
                      <a:lnTo>
                        <a:pt x="177" y="14"/>
                      </a:lnTo>
                      <a:lnTo>
                        <a:pt x="186" y="14"/>
                      </a:lnTo>
                      <a:lnTo>
                        <a:pt x="194" y="16"/>
                      </a:lnTo>
                      <a:lnTo>
                        <a:pt x="203" y="16"/>
                      </a:lnTo>
                      <a:lnTo>
                        <a:pt x="213" y="16"/>
                      </a:lnTo>
                      <a:lnTo>
                        <a:pt x="222" y="16"/>
                      </a:lnTo>
                      <a:lnTo>
                        <a:pt x="232" y="17"/>
                      </a:lnTo>
                      <a:lnTo>
                        <a:pt x="240" y="17"/>
                      </a:lnTo>
                      <a:lnTo>
                        <a:pt x="249" y="17"/>
                      </a:lnTo>
                      <a:lnTo>
                        <a:pt x="259" y="17"/>
                      </a:lnTo>
                      <a:lnTo>
                        <a:pt x="268" y="17"/>
                      </a:lnTo>
                      <a:lnTo>
                        <a:pt x="276" y="17"/>
                      </a:lnTo>
                      <a:lnTo>
                        <a:pt x="285" y="17"/>
                      </a:lnTo>
                      <a:lnTo>
                        <a:pt x="295" y="17"/>
                      </a:lnTo>
                      <a:lnTo>
                        <a:pt x="304" y="17"/>
                      </a:lnTo>
                      <a:lnTo>
                        <a:pt x="312" y="16"/>
                      </a:lnTo>
                      <a:lnTo>
                        <a:pt x="321" y="16"/>
                      </a:lnTo>
                      <a:lnTo>
                        <a:pt x="331" y="16"/>
                      </a:lnTo>
                      <a:lnTo>
                        <a:pt x="340" y="16"/>
                      </a:lnTo>
                      <a:lnTo>
                        <a:pt x="348" y="16"/>
                      </a:lnTo>
                      <a:lnTo>
                        <a:pt x="358" y="16"/>
                      </a:lnTo>
                      <a:lnTo>
                        <a:pt x="367" y="16"/>
                      </a:lnTo>
                      <a:lnTo>
                        <a:pt x="377" y="16"/>
                      </a:lnTo>
                      <a:lnTo>
                        <a:pt x="384" y="16"/>
                      </a:lnTo>
                      <a:lnTo>
                        <a:pt x="394" y="16"/>
                      </a:lnTo>
                      <a:lnTo>
                        <a:pt x="403" y="14"/>
                      </a:lnTo>
                      <a:lnTo>
                        <a:pt x="413" y="14"/>
                      </a:lnTo>
                      <a:lnTo>
                        <a:pt x="420" y="14"/>
                      </a:lnTo>
                      <a:lnTo>
                        <a:pt x="430" y="14"/>
                      </a:lnTo>
                      <a:lnTo>
                        <a:pt x="439" y="14"/>
                      </a:lnTo>
                      <a:lnTo>
                        <a:pt x="449" y="14"/>
                      </a:lnTo>
                      <a:lnTo>
                        <a:pt x="456" y="12"/>
                      </a:lnTo>
                      <a:lnTo>
                        <a:pt x="466" y="12"/>
                      </a:lnTo>
                      <a:lnTo>
                        <a:pt x="475" y="10"/>
                      </a:lnTo>
                      <a:lnTo>
                        <a:pt x="485" y="10"/>
                      </a:lnTo>
                      <a:lnTo>
                        <a:pt x="493" y="10"/>
                      </a:lnTo>
                      <a:lnTo>
                        <a:pt x="502" y="10"/>
                      </a:lnTo>
                      <a:lnTo>
                        <a:pt x="512" y="10"/>
                      </a:lnTo>
                      <a:lnTo>
                        <a:pt x="521" y="10"/>
                      </a:lnTo>
                      <a:lnTo>
                        <a:pt x="529" y="10"/>
                      </a:lnTo>
                      <a:lnTo>
                        <a:pt x="536" y="10"/>
                      </a:lnTo>
                      <a:lnTo>
                        <a:pt x="546" y="10"/>
                      </a:lnTo>
                      <a:lnTo>
                        <a:pt x="555" y="10"/>
                      </a:lnTo>
                      <a:lnTo>
                        <a:pt x="565" y="10"/>
                      </a:lnTo>
                      <a:lnTo>
                        <a:pt x="572" y="10"/>
                      </a:lnTo>
                      <a:lnTo>
                        <a:pt x="582" y="10"/>
                      </a:lnTo>
                      <a:lnTo>
                        <a:pt x="591" y="10"/>
                      </a:lnTo>
                      <a:lnTo>
                        <a:pt x="601" y="10"/>
                      </a:lnTo>
                      <a:lnTo>
                        <a:pt x="610" y="10"/>
                      </a:lnTo>
                      <a:lnTo>
                        <a:pt x="618" y="10"/>
                      </a:lnTo>
                      <a:lnTo>
                        <a:pt x="628" y="10"/>
                      </a:lnTo>
                      <a:lnTo>
                        <a:pt x="637" y="10"/>
                      </a:lnTo>
                      <a:lnTo>
                        <a:pt x="647" y="12"/>
                      </a:lnTo>
                      <a:lnTo>
                        <a:pt x="654" y="12"/>
                      </a:lnTo>
                      <a:lnTo>
                        <a:pt x="664" y="1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9" name="Freeform 45"/>
                <p:cNvSpPr>
                  <a:spLocks/>
                </p:cNvSpPr>
                <p:nvPr/>
              </p:nvSpPr>
              <p:spPr bwMode="auto">
                <a:xfrm>
                  <a:off x="2979" y="2598"/>
                  <a:ext cx="32" cy="148"/>
                </a:xfrm>
                <a:custGeom>
                  <a:avLst/>
                  <a:gdLst>
                    <a:gd name="T0" fmla="*/ 1 w 64"/>
                    <a:gd name="T1" fmla="*/ 0 h 297"/>
                    <a:gd name="T2" fmla="*/ 1 w 64"/>
                    <a:gd name="T3" fmla="*/ 0 h 297"/>
                    <a:gd name="T4" fmla="*/ 1 w 64"/>
                    <a:gd name="T5" fmla="*/ 0 h 297"/>
                    <a:gd name="T6" fmla="*/ 1 w 64"/>
                    <a:gd name="T7" fmla="*/ 0 h 297"/>
                    <a:gd name="T8" fmla="*/ 1 w 64"/>
                    <a:gd name="T9" fmla="*/ 0 h 297"/>
                    <a:gd name="T10" fmla="*/ 1 w 64"/>
                    <a:gd name="T11" fmla="*/ 0 h 297"/>
                    <a:gd name="T12" fmla="*/ 1 w 64"/>
                    <a:gd name="T13" fmla="*/ 0 h 297"/>
                    <a:gd name="T14" fmla="*/ 1 w 64"/>
                    <a:gd name="T15" fmla="*/ 0 h 297"/>
                    <a:gd name="T16" fmla="*/ 1 w 64"/>
                    <a:gd name="T17" fmla="*/ 0 h 297"/>
                    <a:gd name="T18" fmla="*/ 1 w 64"/>
                    <a:gd name="T19" fmla="*/ 0 h 297"/>
                    <a:gd name="T20" fmla="*/ 1 w 64"/>
                    <a:gd name="T21" fmla="*/ 0 h 297"/>
                    <a:gd name="T22" fmla="*/ 1 w 64"/>
                    <a:gd name="T23" fmla="*/ 0 h 297"/>
                    <a:gd name="T24" fmla="*/ 1 w 64"/>
                    <a:gd name="T25" fmla="*/ 0 h 297"/>
                    <a:gd name="T26" fmla="*/ 1 w 64"/>
                    <a:gd name="T27" fmla="*/ 0 h 297"/>
                    <a:gd name="T28" fmla="*/ 1 w 64"/>
                    <a:gd name="T29" fmla="*/ 0 h 297"/>
                    <a:gd name="T30" fmla="*/ 1 w 64"/>
                    <a:gd name="T31" fmla="*/ 0 h 297"/>
                    <a:gd name="T32" fmla="*/ 1 w 64"/>
                    <a:gd name="T33" fmla="*/ 0 h 297"/>
                    <a:gd name="T34" fmla="*/ 1 w 64"/>
                    <a:gd name="T35" fmla="*/ 0 h 297"/>
                    <a:gd name="T36" fmla="*/ 1 w 64"/>
                    <a:gd name="T37" fmla="*/ 0 h 297"/>
                    <a:gd name="T38" fmla="*/ 1 w 64"/>
                    <a:gd name="T39" fmla="*/ 0 h 297"/>
                    <a:gd name="T40" fmla="*/ 1 w 64"/>
                    <a:gd name="T41" fmla="*/ 0 h 297"/>
                    <a:gd name="T42" fmla="*/ 1 w 64"/>
                    <a:gd name="T43" fmla="*/ 0 h 297"/>
                    <a:gd name="T44" fmla="*/ 1 w 64"/>
                    <a:gd name="T45" fmla="*/ 0 h 297"/>
                    <a:gd name="T46" fmla="*/ 1 w 64"/>
                    <a:gd name="T47" fmla="*/ 0 h 297"/>
                    <a:gd name="T48" fmla="*/ 1 w 64"/>
                    <a:gd name="T49" fmla="*/ 0 h 297"/>
                    <a:gd name="T50" fmla="*/ 1 w 64"/>
                    <a:gd name="T51" fmla="*/ 0 h 297"/>
                    <a:gd name="T52" fmla="*/ 1 w 64"/>
                    <a:gd name="T53" fmla="*/ 0 h 297"/>
                    <a:gd name="T54" fmla="*/ 1 w 64"/>
                    <a:gd name="T55" fmla="*/ 0 h 297"/>
                    <a:gd name="T56" fmla="*/ 1 w 64"/>
                    <a:gd name="T57" fmla="*/ 0 h 297"/>
                    <a:gd name="T58" fmla="*/ 1 w 64"/>
                    <a:gd name="T59" fmla="*/ 0 h 297"/>
                    <a:gd name="T60" fmla="*/ 1 w 64"/>
                    <a:gd name="T61" fmla="*/ 0 h 297"/>
                    <a:gd name="T62" fmla="*/ 1 w 64"/>
                    <a:gd name="T63" fmla="*/ 0 h 297"/>
                    <a:gd name="T64" fmla="*/ 1 w 64"/>
                    <a:gd name="T65" fmla="*/ 0 h 297"/>
                    <a:gd name="T66" fmla="*/ 1 w 64"/>
                    <a:gd name="T67" fmla="*/ 0 h 297"/>
                    <a:gd name="T68" fmla="*/ 1 w 64"/>
                    <a:gd name="T69" fmla="*/ 0 h 297"/>
                    <a:gd name="T70" fmla="*/ 1 w 64"/>
                    <a:gd name="T71" fmla="*/ 0 h 297"/>
                    <a:gd name="T72" fmla="*/ 1 w 64"/>
                    <a:gd name="T73" fmla="*/ 0 h 297"/>
                    <a:gd name="T74" fmla="*/ 1 w 64"/>
                    <a:gd name="T75" fmla="*/ 0 h 297"/>
                    <a:gd name="T76" fmla="*/ 1 w 64"/>
                    <a:gd name="T77" fmla="*/ 0 h 297"/>
                    <a:gd name="T78" fmla="*/ 1 w 64"/>
                    <a:gd name="T79" fmla="*/ 0 h 297"/>
                    <a:gd name="T80" fmla="*/ 1 w 64"/>
                    <a:gd name="T81" fmla="*/ 0 h 297"/>
                    <a:gd name="T82" fmla="*/ 1 w 64"/>
                    <a:gd name="T83" fmla="*/ 0 h 297"/>
                    <a:gd name="T84" fmla="*/ 1 w 64"/>
                    <a:gd name="T85" fmla="*/ 0 h 297"/>
                    <a:gd name="T86" fmla="*/ 1 w 64"/>
                    <a:gd name="T87" fmla="*/ 0 h 297"/>
                    <a:gd name="T88" fmla="*/ 0 w 64"/>
                    <a:gd name="T89" fmla="*/ 0 h 297"/>
                    <a:gd name="T90" fmla="*/ 0 w 64"/>
                    <a:gd name="T91" fmla="*/ 0 h 297"/>
                    <a:gd name="T92" fmla="*/ 0 w 64"/>
                    <a:gd name="T93" fmla="*/ 0 h 297"/>
                    <a:gd name="T94" fmla="*/ 0 w 64"/>
                    <a:gd name="T95" fmla="*/ 0 h 297"/>
                    <a:gd name="T96" fmla="*/ 0 w 64"/>
                    <a:gd name="T97" fmla="*/ 0 h 297"/>
                    <a:gd name="T98" fmla="*/ 1 w 64"/>
                    <a:gd name="T99" fmla="*/ 0 h 297"/>
                    <a:gd name="T100" fmla="*/ 1 w 64"/>
                    <a:gd name="T101" fmla="*/ 0 h 297"/>
                    <a:gd name="T102" fmla="*/ 1 w 64"/>
                    <a:gd name="T103" fmla="*/ 0 h 297"/>
                    <a:gd name="T104" fmla="*/ 1 w 64"/>
                    <a:gd name="T105" fmla="*/ 0 h 297"/>
                    <a:gd name="T106" fmla="*/ 1 w 64"/>
                    <a:gd name="T107" fmla="*/ 0 h 297"/>
                    <a:gd name="T108" fmla="*/ 1 w 64"/>
                    <a:gd name="T109" fmla="*/ 0 h 297"/>
                    <a:gd name="T110" fmla="*/ 1 w 64"/>
                    <a:gd name="T111" fmla="*/ 0 h 297"/>
                    <a:gd name="T112" fmla="*/ 1 w 64"/>
                    <a:gd name="T113" fmla="*/ 0 h 297"/>
                    <a:gd name="T114" fmla="*/ 1 w 64"/>
                    <a:gd name="T115" fmla="*/ 0 h 297"/>
                    <a:gd name="T116" fmla="*/ 1 w 64"/>
                    <a:gd name="T117" fmla="*/ 0 h 297"/>
                    <a:gd name="T118" fmla="*/ 1 w 64"/>
                    <a:gd name="T119" fmla="*/ 0 h 297"/>
                    <a:gd name="T120" fmla="*/ 1 w 64"/>
                    <a:gd name="T121" fmla="*/ 0 h 297"/>
                    <a:gd name="T122" fmla="*/ 1 w 64"/>
                    <a:gd name="T123" fmla="*/ 0 h 2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
                    <a:gd name="T187" fmla="*/ 0 h 297"/>
                    <a:gd name="T188" fmla="*/ 64 w 64"/>
                    <a:gd name="T189" fmla="*/ 297 h 2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 h="297">
                      <a:moveTo>
                        <a:pt x="64" y="36"/>
                      </a:moveTo>
                      <a:lnTo>
                        <a:pt x="61" y="48"/>
                      </a:lnTo>
                      <a:lnTo>
                        <a:pt x="59" y="63"/>
                      </a:lnTo>
                      <a:lnTo>
                        <a:pt x="57" y="71"/>
                      </a:lnTo>
                      <a:lnTo>
                        <a:pt x="57" y="80"/>
                      </a:lnTo>
                      <a:lnTo>
                        <a:pt x="57" y="88"/>
                      </a:lnTo>
                      <a:lnTo>
                        <a:pt x="57" y="99"/>
                      </a:lnTo>
                      <a:lnTo>
                        <a:pt x="57" y="109"/>
                      </a:lnTo>
                      <a:lnTo>
                        <a:pt x="57" y="118"/>
                      </a:lnTo>
                      <a:lnTo>
                        <a:pt x="57" y="126"/>
                      </a:lnTo>
                      <a:lnTo>
                        <a:pt x="57" y="137"/>
                      </a:lnTo>
                      <a:lnTo>
                        <a:pt x="57" y="147"/>
                      </a:lnTo>
                      <a:lnTo>
                        <a:pt x="57" y="156"/>
                      </a:lnTo>
                      <a:lnTo>
                        <a:pt x="57" y="168"/>
                      </a:lnTo>
                      <a:lnTo>
                        <a:pt x="57" y="177"/>
                      </a:lnTo>
                      <a:lnTo>
                        <a:pt x="57" y="187"/>
                      </a:lnTo>
                      <a:lnTo>
                        <a:pt x="57" y="196"/>
                      </a:lnTo>
                      <a:lnTo>
                        <a:pt x="57" y="206"/>
                      </a:lnTo>
                      <a:lnTo>
                        <a:pt x="57" y="213"/>
                      </a:lnTo>
                      <a:lnTo>
                        <a:pt x="57" y="221"/>
                      </a:lnTo>
                      <a:lnTo>
                        <a:pt x="57" y="230"/>
                      </a:lnTo>
                      <a:lnTo>
                        <a:pt x="57" y="238"/>
                      </a:lnTo>
                      <a:lnTo>
                        <a:pt x="57" y="245"/>
                      </a:lnTo>
                      <a:lnTo>
                        <a:pt x="57" y="257"/>
                      </a:lnTo>
                      <a:lnTo>
                        <a:pt x="57" y="266"/>
                      </a:lnTo>
                      <a:lnTo>
                        <a:pt x="57" y="272"/>
                      </a:lnTo>
                      <a:lnTo>
                        <a:pt x="57" y="278"/>
                      </a:lnTo>
                      <a:lnTo>
                        <a:pt x="51" y="285"/>
                      </a:lnTo>
                      <a:lnTo>
                        <a:pt x="44" y="293"/>
                      </a:lnTo>
                      <a:lnTo>
                        <a:pt x="36" y="297"/>
                      </a:lnTo>
                      <a:lnTo>
                        <a:pt x="26" y="297"/>
                      </a:lnTo>
                      <a:lnTo>
                        <a:pt x="15" y="293"/>
                      </a:lnTo>
                      <a:lnTo>
                        <a:pt x="7" y="285"/>
                      </a:lnTo>
                      <a:lnTo>
                        <a:pt x="4" y="276"/>
                      </a:lnTo>
                      <a:lnTo>
                        <a:pt x="5" y="264"/>
                      </a:lnTo>
                      <a:lnTo>
                        <a:pt x="5" y="249"/>
                      </a:lnTo>
                      <a:lnTo>
                        <a:pt x="7" y="234"/>
                      </a:lnTo>
                      <a:lnTo>
                        <a:pt x="7" y="221"/>
                      </a:lnTo>
                      <a:lnTo>
                        <a:pt x="7" y="206"/>
                      </a:lnTo>
                      <a:lnTo>
                        <a:pt x="5" y="190"/>
                      </a:lnTo>
                      <a:lnTo>
                        <a:pt x="5" y="177"/>
                      </a:lnTo>
                      <a:lnTo>
                        <a:pt x="4" y="162"/>
                      </a:lnTo>
                      <a:lnTo>
                        <a:pt x="4" y="149"/>
                      </a:lnTo>
                      <a:lnTo>
                        <a:pt x="2" y="133"/>
                      </a:lnTo>
                      <a:lnTo>
                        <a:pt x="0" y="118"/>
                      </a:lnTo>
                      <a:lnTo>
                        <a:pt x="0" y="103"/>
                      </a:lnTo>
                      <a:lnTo>
                        <a:pt x="0" y="88"/>
                      </a:lnTo>
                      <a:lnTo>
                        <a:pt x="0" y="80"/>
                      </a:lnTo>
                      <a:lnTo>
                        <a:pt x="0" y="73"/>
                      </a:lnTo>
                      <a:lnTo>
                        <a:pt x="2" y="63"/>
                      </a:lnTo>
                      <a:lnTo>
                        <a:pt x="4" y="55"/>
                      </a:lnTo>
                      <a:lnTo>
                        <a:pt x="7" y="38"/>
                      </a:lnTo>
                      <a:lnTo>
                        <a:pt x="11" y="23"/>
                      </a:lnTo>
                      <a:lnTo>
                        <a:pt x="13" y="12"/>
                      </a:lnTo>
                      <a:lnTo>
                        <a:pt x="23" y="6"/>
                      </a:lnTo>
                      <a:lnTo>
                        <a:pt x="32" y="0"/>
                      </a:lnTo>
                      <a:lnTo>
                        <a:pt x="42" y="2"/>
                      </a:lnTo>
                      <a:lnTo>
                        <a:pt x="49" y="6"/>
                      </a:lnTo>
                      <a:lnTo>
                        <a:pt x="57" y="14"/>
                      </a:lnTo>
                      <a:lnTo>
                        <a:pt x="63" y="23"/>
                      </a:lnTo>
                      <a:lnTo>
                        <a:pt x="64" y="3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0" name="Freeform 46"/>
                <p:cNvSpPr>
                  <a:spLocks/>
                </p:cNvSpPr>
                <p:nvPr/>
              </p:nvSpPr>
              <p:spPr bwMode="auto">
                <a:xfrm>
                  <a:off x="2994" y="2721"/>
                  <a:ext cx="372" cy="32"/>
                </a:xfrm>
                <a:custGeom>
                  <a:avLst/>
                  <a:gdLst>
                    <a:gd name="T0" fmla="*/ 1 w 744"/>
                    <a:gd name="T1" fmla="*/ 1 h 63"/>
                    <a:gd name="T2" fmla="*/ 1 w 744"/>
                    <a:gd name="T3" fmla="*/ 1 h 63"/>
                    <a:gd name="T4" fmla="*/ 1 w 744"/>
                    <a:gd name="T5" fmla="*/ 1 h 63"/>
                    <a:gd name="T6" fmla="*/ 1 w 744"/>
                    <a:gd name="T7" fmla="*/ 1 h 63"/>
                    <a:gd name="T8" fmla="*/ 1 w 744"/>
                    <a:gd name="T9" fmla="*/ 1 h 63"/>
                    <a:gd name="T10" fmla="*/ 1 w 744"/>
                    <a:gd name="T11" fmla="*/ 1 h 63"/>
                    <a:gd name="T12" fmla="*/ 1 w 744"/>
                    <a:gd name="T13" fmla="*/ 1 h 63"/>
                    <a:gd name="T14" fmla="*/ 1 w 744"/>
                    <a:gd name="T15" fmla="*/ 1 h 63"/>
                    <a:gd name="T16" fmla="*/ 1 w 744"/>
                    <a:gd name="T17" fmla="*/ 1 h 63"/>
                    <a:gd name="T18" fmla="*/ 1 w 744"/>
                    <a:gd name="T19" fmla="*/ 1 h 63"/>
                    <a:gd name="T20" fmla="*/ 1 w 744"/>
                    <a:gd name="T21" fmla="*/ 1 h 63"/>
                    <a:gd name="T22" fmla="*/ 1 w 744"/>
                    <a:gd name="T23" fmla="*/ 1 h 63"/>
                    <a:gd name="T24" fmla="*/ 1 w 744"/>
                    <a:gd name="T25" fmla="*/ 1 h 63"/>
                    <a:gd name="T26" fmla="*/ 1 w 744"/>
                    <a:gd name="T27" fmla="*/ 1 h 63"/>
                    <a:gd name="T28" fmla="*/ 1 w 744"/>
                    <a:gd name="T29" fmla="*/ 1 h 63"/>
                    <a:gd name="T30" fmla="*/ 1 w 744"/>
                    <a:gd name="T31" fmla="*/ 1 h 63"/>
                    <a:gd name="T32" fmla="*/ 1 w 744"/>
                    <a:gd name="T33" fmla="*/ 1 h 63"/>
                    <a:gd name="T34" fmla="*/ 1 w 744"/>
                    <a:gd name="T35" fmla="*/ 1 h 63"/>
                    <a:gd name="T36" fmla="*/ 1 w 744"/>
                    <a:gd name="T37" fmla="*/ 1 h 63"/>
                    <a:gd name="T38" fmla="*/ 1 w 744"/>
                    <a:gd name="T39" fmla="*/ 0 h 63"/>
                    <a:gd name="T40" fmla="*/ 1 w 744"/>
                    <a:gd name="T41" fmla="*/ 0 h 63"/>
                    <a:gd name="T42" fmla="*/ 1 w 744"/>
                    <a:gd name="T43" fmla="*/ 1 h 63"/>
                    <a:gd name="T44" fmla="*/ 1 w 744"/>
                    <a:gd name="T45" fmla="*/ 1 h 63"/>
                    <a:gd name="T46" fmla="*/ 1 w 744"/>
                    <a:gd name="T47" fmla="*/ 1 h 63"/>
                    <a:gd name="T48" fmla="*/ 1 w 744"/>
                    <a:gd name="T49" fmla="*/ 1 h 63"/>
                    <a:gd name="T50" fmla="*/ 1 w 744"/>
                    <a:gd name="T51" fmla="*/ 1 h 63"/>
                    <a:gd name="T52" fmla="*/ 1 w 744"/>
                    <a:gd name="T53" fmla="*/ 1 h 63"/>
                    <a:gd name="T54" fmla="*/ 1 w 744"/>
                    <a:gd name="T55" fmla="*/ 1 h 63"/>
                    <a:gd name="T56" fmla="*/ 1 w 744"/>
                    <a:gd name="T57" fmla="*/ 1 h 63"/>
                    <a:gd name="T58" fmla="*/ 1 w 744"/>
                    <a:gd name="T59" fmla="*/ 1 h 63"/>
                    <a:gd name="T60" fmla="*/ 1 w 744"/>
                    <a:gd name="T61" fmla="*/ 1 h 63"/>
                    <a:gd name="T62" fmla="*/ 1 w 744"/>
                    <a:gd name="T63" fmla="*/ 1 h 63"/>
                    <a:gd name="T64" fmla="*/ 1 w 744"/>
                    <a:gd name="T65" fmla="*/ 1 h 63"/>
                    <a:gd name="T66" fmla="*/ 1 w 744"/>
                    <a:gd name="T67" fmla="*/ 1 h 63"/>
                    <a:gd name="T68" fmla="*/ 1 w 744"/>
                    <a:gd name="T69" fmla="*/ 1 h 63"/>
                    <a:gd name="T70" fmla="*/ 1 w 744"/>
                    <a:gd name="T71" fmla="*/ 1 h 63"/>
                    <a:gd name="T72" fmla="*/ 1 w 744"/>
                    <a:gd name="T73" fmla="*/ 1 h 63"/>
                    <a:gd name="T74" fmla="*/ 1 w 744"/>
                    <a:gd name="T75" fmla="*/ 1 h 63"/>
                    <a:gd name="T76" fmla="*/ 1 w 744"/>
                    <a:gd name="T77" fmla="*/ 1 h 63"/>
                    <a:gd name="T78" fmla="*/ 1 w 744"/>
                    <a:gd name="T79" fmla="*/ 1 h 63"/>
                    <a:gd name="T80" fmla="*/ 1 w 744"/>
                    <a:gd name="T81" fmla="*/ 1 h 63"/>
                    <a:gd name="T82" fmla="*/ 1 w 744"/>
                    <a:gd name="T83" fmla="*/ 1 h 63"/>
                    <a:gd name="T84" fmla="*/ 1 w 744"/>
                    <a:gd name="T85" fmla="*/ 1 h 63"/>
                    <a:gd name="T86" fmla="*/ 1 w 744"/>
                    <a:gd name="T87" fmla="*/ 1 h 63"/>
                    <a:gd name="T88" fmla="*/ 1 w 744"/>
                    <a:gd name="T89" fmla="*/ 1 h 63"/>
                    <a:gd name="T90" fmla="*/ 1 w 744"/>
                    <a:gd name="T91" fmla="*/ 1 h 63"/>
                    <a:gd name="T92" fmla="*/ 1 w 744"/>
                    <a:gd name="T93" fmla="*/ 1 h 63"/>
                    <a:gd name="T94" fmla="*/ 1 w 744"/>
                    <a:gd name="T95" fmla="*/ 1 h 63"/>
                    <a:gd name="T96" fmla="*/ 1 w 744"/>
                    <a:gd name="T97" fmla="*/ 1 h 63"/>
                    <a:gd name="T98" fmla="*/ 1 w 744"/>
                    <a:gd name="T99" fmla="*/ 1 h 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4"/>
                    <a:gd name="T151" fmla="*/ 0 h 63"/>
                    <a:gd name="T152" fmla="*/ 744 w 744"/>
                    <a:gd name="T153" fmla="*/ 63 h 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4" h="63">
                      <a:moveTo>
                        <a:pt x="19" y="10"/>
                      </a:moveTo>
                      <a:lnTo>
                        <a:pt x="21" y="10"/>
                      </a:lnTo>
                      <a:lnTo>
                        <a:pt x="27" y="10"/>
                      </a:lnTo>
                      <a:lnTo>
                        <a:pt x="36" y="8"/>
                      </a:lnTo>
                      <a:lnTo>
                        <a:pt x="50" y="8"/>
                      </a:lnTo>
                      <a:lnTo>
                        <a:pt x="61" y="6"/>
                      </a:lnTo>
                      <a:lnTo>
                        <a:pt x="76" y="6"/>
                      </a:lnTo>
                      <a:lnTo>
                        <a:pt x="84" y="6"/>
                      </a:lnTo>
                      <a:lnTo>
                        <a:pt x="93" y="6"/>
                      </a:lnTo>
                      <a:lnTo>
                        <a:pt x="103" y="6"/>
                      </a:lnTo>
                      <a:lnTo>
                        <a:pt x="114" y="6"/>
                      </a:lnTo>
                      <a:lnTo>
                        <a:pt x="122" y="4"/>
                      </a:lnTo>
                      <a:lnTo>
                        <a:pt x="133" y="4"/>
                      </a:lnTo>
                      <a:lnTo>
                        <a:pt x="143" y="4"/>
                      </a:lnTo>
                      <a:lnTo>
                        <a:pt x="156" y="4"/>
                      </a:lnTo>
                      <a:lnTo>
                        <a:pt x="166" y="4"/>
                      </a:lnTo>
                      <a:lnTo>
                        <a:pt x="179" y="4"/>
                      </a:lnTo>
                      <a:lnTo>
                        <a:pt x="190" y="4"/>
                      </a:lnTo>
                      <a:lnTo>
                        <a:pt x="204" y="4"/>
                      </a:lnTo>
                      <a:lnTo>
                        <a:pt x="217" y="4"/>
                      </a:lnTo>
                      <a:lnTo>
                        <a:pt x="228" y="4"/>
                      </a:lnTo>
                      <a:lnTo>
                        <a:pt x="240" y="4"/>
                      </a:lnTo>
                      <a:lnTo>
                        <a:pt x="253" y="4"/>
                      </a:lnTo>
                      <a:lnTo>
                        <a:pt x="266" y="4"/>
                      </a:lnTo>
                      <a:lnTo>
                        <a:pt x="280" y="4"/>
                      </a:lnTo>
                      <a:lnTo>
                        <a:pt x="293" y="4"/>
                      </a:lnTo>
                      <a:lnTo>
                        <a:pt x="306" y="4"/>
                      </a:lnTo>
                      <a:lnTo>
                        <a:pt x="318" y="2"/>
                      </a:lnTo>
                      <a:lnTo>
                        <a:pt x="331" y="2"/>
                      </a:lnTo>
                      <a:lnTo>
                        <a:pt x="343" y="2"/>
                      </a:lnTo>
                      <a:lnTo>
                        <a:pt x="356" y="2"/>
                      </a:lnTo>
                      <a:lnTo>
                        <a:pt x="369" y="2"/>
                      </a:lnTo>
                      <a:lnTo>
                        <a:pt x="381" y="2"/>
                      </a:lnTo>
                      <a:lnTo>
                        <a:pt x="392" y="2"/>
                      </a:lnTo>
                      <a:lnTo>
                        <a:pt x="405" y="2"/>
                      </a:lnTo>
                      <a:lnTo>
                        <a:pt x="417" y="2"/>
                      </a:lnTo>
                      <a:lnTo>
                        <a:pt x="428" y="2"/>
                      </a:lnTo>
                      <a:lnTo>
                        <a:pt x="441" y="2"/>
                      </a:lnTo>
                      <a:lnTo>
                        <a:pt x="453" y="2"/>
                      </a:lnTo>
                      <a:lnTo>
                        <a:pt x="464" y="2"/>
                      </a:lnTo>
                      <a:lnTo>
                        <a:pt x="474" y="2"/>
                      </a:lnTo>
                      <a:lnTo>
                        <a:pt x="485" y="2"/>
                      </a:lnTo>
                      <a:lnTo>
                        <a:pt x="495" y="2"/>
                      </a:lnTo>
                      <a:lnTo>
                        <a:pt x="502" y="2"/>
                      </a:lnTo>
                      <a:lnTo>
                        <a:pt x="512" y="2"/>
                      </a:lnTo>
                      <a:lnTo>
                        <a:pt x="521" y="2"/>
                      </a:lnTo>
                      <a:lnTo>
                        <a:pt x="529" y="2"/>
                      </a:lnTo>
                      <a:lnTo>
                        <a:pt x="544" y="2"/>
                      </a:lnTo>
                      <a:lnTo>
                        <a:pt x="557" y="2"/>
                      </a:lnTo>
                      <a:lnTo>
                        <a:pt x="567" y="2"/>
                      </a:lnTo>
                      <a:lnTo>
                        <a:pt x="576" y="2"/>
                      </a:lnTo>
                      <a:lnTo>
                        <a:pt x="580" y="2"/>
                      </a:lnTo>
                      <a:lnTo>
                        <a:pt x="586" y="2"/>
                      </a:lnTo>
                      <a:lnTo>
                        <a:pt x="594" y="2"/>
                      </a:lnTo>
                      <a:lnTo>
                        <a:pt x="603" y="2"/>
                      </a:lnTo>
                      <a:lnTo>
                        <a:pt x="609" y="2"/>
                      </a:lnTo>
                      <a:lnTo>
                        <a:pt x="618" y="2"/>
                      </a:lnTo>
                      <a:lnTo>
                        <a:pt x="628" y="0"/>
                      </a:lnTo>
                      <a:lnTo>
                        <a:pt x="637" y="0"/>
                      </a:lnTo>
                      <a:lnTo>
                        <a:pt x="645" y="0"/>
                      </a:lnTo>
                      <a:lnTo>
                        <a:pt x="654" y="0"/>
                      </a:lnTo>
                      <a:lnTo>
                        <a:pt x="662" y="0"/>
                      </a:lnTo>
                      <a:lnTo>
                        <a:pt x="672" y="0"/>
                      </a:lnTo>
                      <a:lnTo>
                        <a:pt x="681" y="0"/>
                      </a:lnTo>
                      <a:lnTo>
                        <a:pt x="689" y="2"/>
                      </a:lnTo>
                      <a:lnTo>
                        <a:pt x="696" y="2"/>
                      </a:lnTo>
                      <a:lnTo>
                        <a:pt x="706" y="2"/>
                      </a:lnTo>
                      <a:lnTo>
                        <a:pt x="715" y="4"/>
                      </a:lnTo>
                      <a:lnTo>
                        <a:pt x="725" y="10"/>
                      </a:lnTo>
                      <a:lnTo>
                        <a:pt x="732" y="12"/>
                      </a:lnTo>
                      <a:lnTo>
                        <a:pt x="740" y="21"/>
                      </a:lnTo>
                      <a:lnTo>
                        <a:pt x="744" y="29"/>
                      </a:lnTo>
                      <a:lnTo>
                        <a:pt x="744" y="38"/>
                      </a:lnTo>
                      <a:lnTo>
                        <a:pt x="740" y="46"/>
                      </a:lnTo>
                      <a:lnTo>
                        <a:pt x="732" y="55"/>
                      </a:lnTo>
                      <a:lnTo>
                        <a:pt x="723" y="61"/>
                      </a:lnTo>
                      <a:lnTo>
                        <a:pt x="711" y="61"/>
                      </a:lnTo>
                      <a:lnTo>
                        <a:pt x="700" y="59"/>
                      </a:lnTo>
                      <a:lnTo>
                        <a:pt x="689" y="57"/>
                      </a:lnTo>
                      <a:lnTo>
                        <a:pt x="677" y="55"/>
                      </a:lnTo>
                      <a:lnTo>
                        <a:pt x="668" y="55"/>
                      </a:lnTo>
                      <a:lnTo>
                        <a:pt x="656" y="54"/>
                      </a:lnTo>
                      <a:lnTo>
                        <a:pt x="645" y="54"/>
                      </a:lnTo>
                      <a:lnTo>
                        <a:pt x="633" y="54"/>
                      </a:lnTo>
                      <a:lnTo>
                        <a:pt x="624" y="54"/>
                      </a:lnTo>
                      <a:lnTo>
                        <a:pt x="613" y="54"/>
                      </a:lnTo>
                      <a:lnTo>
                        <a:pt x="603" y="54"/>
                      </a:lnTo>
                      <a:lnTo>
                        <a:pt x="590" y="54"/>
                      </a:lnTo>
                      <a:lnTo>
                        <a:pt x="580" y="54"/>
                      </a:lnTo>
                      <a:lnTo>
                        <a:pt x="569" y="54"/>
                      </a:lnTo>
                      <a:lnTo>
                        <a:pt x="557" y="54"/>
                      </a:lnTo>
                      <a:lnTo>
                        <a:pt x="546" y="54"/>
                      </a:lnTo>
                      <a:lnTo>
                        <a:pt x="537" y="54"/>
                      </a:lnTo>
                      <a:lnTo>
                        <a:pt x="525" y="54"/>
                      </a:lnTo>
                      <a:lnTo>
                        <a:pt x="514" y="54"/>
                      </a:lnTo>
                      <a:lnTo>
                        <a:pt x="502" y="54"/>
                      </a:lnTo>
                      <a:lnTo>
                        <a:pt x="493" y="54"/>
                      </a:lnTo>
                      <a:lnTo>
                        <a:pt x="479" y="54"/>
                      </a:lnTo>
                      <a:lnTo>
                        <a:pt x="470" y="54"/>
                      </a:lnTo>
                      <a:lnTo>
                        <a:pt x="459" y="54"/>
                      </a:lnTo>
                      <a:lnTo>
                        <a:pt x="449" y="55"/>
                      </a:lnTo>
                      <a:lnTo>
                        <a:pt x="438" y="55"/>
                      </a:lnTo>
                      <a:lnTo>
                        <a:pt x="428" y="55"/>
                      </a:lnTo>
                      <a:lnTo>
                        <a:pt x="417" y="55"/>
                      </a:lnTo>
                      <a:lnTo>
                        <a:pt x="405" y="57"/>
                      </a:lnTo>
                      <a:lnTo>
                        <a:pt x="396" y="57"/>
                      </a:lnTo>
                      <a:lnTo>
                        <a:pt x="384" y="57"/>
                      </a:lnTo>
                      <a:lnTo>
                        <a:pt x="375" y="57"/>
                      </a:lnTo>
                      <a:lnTo>
                        <a:pt x="365" y="59"/>
                      </a:lnTo>
                      <a:lnTo>
                        <a:pt x="356" y="57"/>
                      </a:lnTo>
                      <a:lnTo>
                        <a:pt x="346" y="57"/>
                      </a:lnTo>
                      <a:lnTo>
                        <a:pt x="339" y="57"/>
                      </a:lnTo>
                      <a:lnTo>
                        <a:pt x="331" y="57"/>
                      </a:lnTo>
                      <a:lnTo>
                        <a:pt x="320" y="57"/>
                      </a:lnTo>
                      <a:lnTo>
                        <a:pt x="310" y="57"/>
                      </a:lnTo>
                      <a:lnTo>
                        <a:pt x="299" y="57"/>
                      </a:lnTo>
                      <a:lnTo>
                        <a:pt x="289" y="57"/>
                      </a:lnTo>
                      <a:lnTo>
                        <a:pt x="278" y="55"/>
                      </a:lnTo>
                      <a:lnTo>
                        <a:pt x="266" y="55"/>
                      </a:lnTo>
                      <a:lnTo>
                        <a:pt x="253" y="55"/>
                      </a:lnTo>
                      <a:lnTo>
                        <a:pt x="244" y="55"/>
                      </a:lnTo>
                      <a:lnTo>
                        <a:pt x="230" y="55"/>
                      </a:lnTo>
                      <a:lnTo>
                        <a:pt x="219" y="55"/>
                      </a:lnTo>
                      <a:lnTo>
                        <a:pt x="207" y="55"/>
                      </a:lnTo>
                      <a:lnTo>
                        <a:pt x="196" y="55"/>
                      </a:lnTo>
                      <a:lnTo>
                        <a:pt x="183" y="55"/>
                      </a:lnTo>
                      <a:lnTo>
                        <a:pt x="171" y="55"/>
                      </a:lnTo>
                      <a:lnTo>
                        <a:pt x="158" y="55"/>
                      </a:lnTo>
                      <a:lnTo>
                        <a:pt x="149" y="55"/>
                      </a:lnTo>
                      <a:lnTo>
                        <a:pt x="135" y="55"/>
                      </a:lnTo>
                      <a:lnTo>
                        <a:pt x="124" y="55"/>
                      </a:lnTo>
                      <a:lnTo>
                        <a:pt x="114" y="55"/>
                      </a:lnTo>
                      <a:lnTo>
                        <a:pt x="105" y="57"/>
                      </a:lnTo>
                      <a:lnTo>
                        <a:pt x="93" y="57"/>
                      </a:lnTo>
                      <a:lnTo>
                        <a:pt x="84" y="57"/>
                      </a:lnTo>
                      <a:lnTo>
                        <a:pt x="74" y="57"/>
                      </a:lnTo>
                      <a:lnTo>
                        <a:pt x="67" y="59"/>
                      </a:lnTo>
                      <a:lnTo>
                        <a:pt x="57" y="59"/>
                      </a:lnTo>
                      <a:lnTo>
                        <a:pt x="50" y="61"/>
                      </a:lnTo>
                      <a:lnTo>
                        <a:pt x="42" y="61"/>
                      </a:lnTo>
                      <a:lnTo>
                        <a:pt x="38" y="63"/>
                      </a:lnTo>
                      <a:lnTo>
                        <a:pt x="23" y="61"/>
                      </a:lnTo>
                      <a:lnTo>
                        <a:pt x="14" y="59"/>
                      </a:lnTo>
                      <a:lnTo>
                        <a:pt x="6" y="52"/>
                      </a:lnTo>
                      <a:lnTo>
                        <a:pt x="2" y="44"/>
                      </a:lnTo>
                      <a:lnTo>
                        <a:pt x="0" y="33"/>
                      </a:lnTo>
                      <a:lnTo>
                        <a:pt x="4" y="25"/>
                      </a:lnTo>
                      <a:lnTo>
                        <a:pt x="10" y="16"/>
                      </a:lnTo>
                      <a:lnTo>
                        <a:pt x="19"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1" name="Freeform 47"/>
                <p:cNvSpPr>
                  <a:spLocks/>
                </p:cNvSpPr>
                <p:nvPr/>
              </p:nvSpPr>
              <p:spPr bwMode="auto">
                <a:xfrm>
                  <a:off x="3580" y="2715"/>
                  <a:ext cx="355" cy="37"/>
                </a:xfrm>
                <a:custGeom>
                  <a:avLst/>
                  <a:gdLst>
                    <a:gd name="T0" fmla="*/ 0 w 711"/>
                    <a:gd name="T1" fmla="*/ 0 h 74"/>
                    <a:gd name="T2" fmla="*/ 0 w 711"/>
                    <a:gd name="T3" fmla="*/ 0 h 74"/>
                    <a:gd name="T4" fmla="*/ 0 w 711"/>
                    <a:gd name="T5" fmla="*/ 1 h 74"/>
                    <a:gd name="T6" fmla="*/ 0 w 711"/>
                    <a:gd name="T7" fmla="*/ 1 h 74"/>
                    <a:gd name="T8" fmla="*/ 0 w 711"/>
                    <a:gd name="T9" fmla="*/ 1 h 74"/>
                    <a:gd name="T10" fmla="*/ 0 w 711"/>
                    <a:gd name="T11" fmla="*/ 1 h 74"/>
                    <a:gd name="T12" fmla="*/ 0 w 711"/>
                    <a:gd name="T13" fmla="*/ 1 h 74"/>
                    <a:gd name="T14" fmla="*/ 0 w 711"/>
                    <a:gd name="T15" fmla="*/ 1 h 74"/>
                    <a:gd name="T16" fmla="*/ 0 w 711"/>
                    <a:gd name="T17" fmla="*/ 1 h 74"/>
                    <a:gd name="T18" fmla="*/ 0 w 711"/>
                    <a:gd name="T19" fmla="*/ 1 h 74"/>
                    <a:gd name="T20" fmla="*/ 0 w 711"/>
                    <a:gd name="T21" fmla="*/ 1 h 74"/>
                    <a:gd name="T22" fmla="*/ 0 w 711"/>
                    <a:gd name="T23" fmla="*/ 1 h 74"/>
                    <a:gd name="T24" fmla="*/ 0 w 711"/>
                    <a:gd name="T25" fmla="*/ 1 h 74"/>
                    <a:gd name="T26" fmla="*/ 0 w 711"/>
                    <a:gd name="T27" fmla="*/ 1 h 74"/>
                    <a:gd name="T28" fmla="*/ 0 w 711"/>
                    <a:gd name="T29" fmla="*/ 1 h 74"/>
                    <a:gd name="T30" fmla="*/ 0 w 711"/>
                    <a:gd name="T31" fmla="*/ 1 h 74"/>
                    <a:gd name="T32" fmla="*/ 0 w 711"/>
                    <a:gd name="T33" fmla="*/ 1 h 74"/>
                    <a:gd name="T34" fmla="*/ 0 w 711"/>
                    <a:gd name="T35" fmla="*/ 0 h 74"/>
                    <a:gd name="T36" fmla="*/ 0 w 711"/>
                    <a:gd name="T37" fmla="*/ 1 h 74"/>
                    <a:gd name="T38" fmla="*/ 0 w 711"/>
                    <a:gd name="T39" fmla="*/ 1 h 74"/>
                    <a:gd name="T40" fmla="*/ 0 w 711"/>
                    <a:gd name="T41" fmla="*/ 1 h 74"/>
                    <a:gd name="T42" fmla="*/ 0 w 711"/>
                    <a:gd name="T43" fmla="*/ 1 h 74"/>
                    <a:gd name="T44" fmla="*/ 0 w 711"/>
                    <a:gd name="T45" fmla="*/ 1 h 74"/>
                    <a:gd name="T46" fmla="*/ 0 w 711"/>
                    <a:gd name="T47" fmla="*/ 1 h 74"/>
                    <a:gd name="T48" fmla="*/ 0 w 711"/>
                    <a:gd name="T49" fmla="*/ 1 h 74"/>
                    <a:gd name="T50" fmla="*/ 0 w 711"/>
                    <a:gd name="T51" fmla="*/ 1 h 74"/>
                    <a:gd name="T52" fmla="*/ 0 w 711"/>
                    <a:gd name="T53" fmla="*/ 1 h 74"/>
                    <a:gd name="T54" fmla="*/ 0 w 711"/>
                    <a:gd name="T55" fmla="*/ 1 h 74"/>
                    <a:gd name="T56" fmla="*/ 0 w 711"/>
                    <a:gd name="T57" fmla="*/ 1 h 74"/>
                    <a:gd name="T58" fmla="*/ 0 w 711"/>
                    <a:gd name="T59" fmla="*/ 1 h 74"/>
                    <a:gd name="T60" fmla="*/ 0 w 711"/>
                    <a:gd name="T61" fmla="*/ 1 h 74"/>
                    <a:gd name="T62" fmla="*/ 0 w 711"/>
                    <a:gd name="T63" fmla="*/ 1 h 74"/>
                    <a:gd name="T64" fmla="*/ 0 w 711"/>
                    <a:gd name="T65" fmla="*/ 1 h 74"/>
                    <a:gd name="T66" fmla="*/ 0 w 711"/>
                    <a:gd name="T67" fmla="*/ 1 h 74"/>
                    <a:gd name="T68" fmla="*/ 0 w 711"/>
                    <a:gd name="T69" fmla="*/ 1 h 74"/>
                    <a:gd name="T70" fmla="*/ 0 w 711"/>
                    <a:gd name="T71" fmla="*/ 1 h 74"/>
                    <a:gd name="T72" fmla="*/ 0 w 711"/>
                    <a:gd name="T73" fmla="*/ 1 h 74"/>
                    <a:gd name="T74" fmla="*/ 0 w 711"/>
                    <a:gd name="T75" fmla="*/ 1 h 74"/>
                    <a:gd name="T76" fmla="*/ 0 w 711"/>
                    <a:gd name="T77" fmla="*/ 1 h 74"/>
                    <a:gd name="T78" fmla="*/ 0 w 711"/>
                    <a:gd name="T79" fmla="*/ 1 h 74"/>
                    <a:gd name="T80" fmla="*/ 0 w 711"/>
                    <a:gd name="T81" fmla="*/ 1 h 74"/>
                    <a:gd name="T82" fmla="*/ 0 w 711"/>
                    <a:gd name="T83" fmla="*/ 1 h 74"/>
                    <a:gd name="T84" fmla="*/ 0 w 711"/>
                    <a:gd name="T85" fmla="*/ 1 h 74"/>
                    <a:gd name="T86" fmla="*/ 0 w 711"/>
                    <a:gd name="T87" fmla="*/ 1 h 74"/>
                    <a:gd name="T88" fmla="*/ 0 w 711"/>
                    <a:gd name="T89" fmla="*/ 1 h 74"/>
                    <a:gd name="T90" fmla="*/ 0 w 711"/>
                    <a:gd name="T91" fmla="*/ 1 h 74"/>
                    <a:gd name="T92" fmla="*/ 0 w 711"/>
                    <a:gd name="T93" fmla="*/ 1 h 74"/>
                    <a:gd name="T94" fmla="*/ 0 w 711"/>
                    <a:gd name="T95" fmla="*/ 1 h 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11"/>
                    <a:gd name="T145" fmla="*/ 0 h 74"/>
                    <a:gd name="T146" fmla="*/ 711 w 711"/>
                    <a:gd name="T147" fmla="*/ 74 h 7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11" h="74">
                      <a:moveTo>
                        <a:pt x="26" y="0"/>
                      </a:moveTo>
                      <a:lnTo>
                        <a:pt x="34" y="0"/>
                      </a:lnTo>
                      <a:lnTo>
                        <a:pt x="43" y="0"/>
                      </a:lnTo>
                      <a:lnTo>
                        <a:pt x="51" y="0"/>
                      </a:lnTo>
                      <a:lnTo>
                        <a:pt x="61" y="0"/>
                      </a:lnTo>
                      <a:lnTo>
                        <a:pt x="70" y="0"/>
                      </a:lnTo>
                      <a:lnTo>
                        <a:pt x="78" y="0"/>
                      </a:lnTo>
                      <a:lnTo>
                        <a:pt x="87" y="0"/>
                      </a:lnTo>
                      <a:lnTo>
                        <a:pt x="97" y="2"/>
                      </a:lnTo>
                      <a:lnTo>
                        <a:pt x="106" y="2"/>
                      </a:lnTo>
                      <a:lnTo>
                        <a:pt x="114" y="4"/>
                      </a:lnTo>
                      <a:lnTo>
                        <a:pt x="123" y="4"/>
                      </a:lnTo>
                      <a:lnTo>
                        <a:pt x="135" y="6"/>
                      </a:lnTo>
                      <a:lnTo>
                        <a:pt x="142" y="6"/>
                      </a:lnTo>
                      <a:lnTo>
                        <a:pt x="152" y="8"/>
                      </a:lnTo>
                      <a:lnTo>
                        <a:pt x="161" y="8"/>
                      </a:lnTo>
                      <a:lnTo>
                        <a:pt x="171" y="10"/>
                      </a:lnTo>
                      <a:lnTo>
                        <a:pt x="180" y="10"/>
                      </a:lnTo>
                      <a:lnTo>
                        <a:pt x="190" y="10"/>
                      </a:lnTo>
                      <a:lnTo>
                        <a:pt x="199" y="10"/>
                      </a:lnTo>
                      <a:lnTo>
                        <a:pt x="209" y="11"/>
                      </a:lnTo>
                      <a:lnTo>
                        <a:pt x="216" y="11"/>
                      </a:lnTo>
                      <a:lnTo>
                        <a:pt x="226" y="13"/>
                      </a:lnTo>
                      <a:lnTo>
                        <a:pt x="235" y="13"/>
                      </a:lnTo>
                      <a:lnTo>
                        <a:pt x="245" y="15"/>
                      </a:lnTo>
                      <a:lnTo>
                        <a:pt x="253" y="15"/>
                      </a:lnTo>
                      <a:lnTo>
                        <a:pt x="262" y="15"/>
                      </a:lnTo>
                      <a:lnTo>
                        <a:pt x="272" y="15"/>
                      </a:lnTo>
                      <a:lnTo>
                        <a:pt x="281" y="15"/>
                      </a:lnTo>
                      <a:lnTo>
                        <a:pt x="289" y="15"/>
                      </a:lnTo>
                      <a:lnTo>
                        <a:pt x="298" y="15"/>
                      </a:lnTo>
                      <a:lnTo>
                        <a:pt x="308" y="15"/>
                      </a:lnTo>
                      <a:lnTo>
                        <a:pt x="317" y="15"/>
                      </a:lnTo>
                      <a:lnTo>
                        <a:pt x="323" y="15"/>
                      </a:lnTo>
                      <a:lnTo>
                        <a:pt x="331" y="13"/>
                      </a:lnTo>
                      <a:lnTo>
                        <a:pt x="338" y="11"/>
                      </a:lnTo>
                      <a:lnTo>
                        <a:pt x="350" y="11"/>
                      </a:lnTo>
                      <a:lnTo>
                        <a:pt x="359" y="10"/>
                      </a:lnTo>
                      <a:lnTo>
                        <a:pt x="371" y="8"/>
                      </a:lnTo>
                      <a:lnTo>
                        <a:pt x="384" y="8"/>
                      </a:lnTo>
                      <a:lnTo>
                        <a:pt x="397" y="8"/>
                      </a:lnTo>
                      <a:lnTo>
                        <a:pt x="409" y="8"/>
                      </a:lnTo>
                      <a:lnTo>
                        <a:pt x="420" y="6"/>
                      </a:lnTo>
                      <a:lnTo>
                        <a:pt x="433" y="4"/>
                      </a:lnTo>
                      <a:lnTo>
                        <a:pt x="448" y="4"/>
                      </a:lnTo>
                      <a:lnTo>
                        <a:pt x="462" y="4"/>
                      </a:lnTo>
                      <a:lnTo>
                        <a:pt x="477" y="4"/>
                      </a:lnTo>
                      <a:lnTo>
                        <a:pt x="490" y="4"/>
                      </a:lnTo>
                      <a:lnTo>
                        <a:pt x="506" y="4"/>
                      </a:lnTo>
                      <a:lnTo>
                        <a:pt x="519" y="2"/>
                      </a:lnTo>
                      <a:lnTo>
                        <a:pt x="532" y="2"/>
                      </a:lnTo>
                      <a:lnTo>
                        <a:pt x="545" y="0"/>
                      </a:lnTo>
                      <a:lnTo>
                        <a:pt x="559" y="0"/>
                      </a:lnTo>
                      <a:lnTo>
                        <a:pt x="572" y="0"/>
                      </a:lnTo>
                      <a:lnTo>
                        <a:pt x="585" y="0"/>
                      </a:lnTo>
                      <a:lnTo>
                        <a:pt x="597" y="0"/>
                      </a:lnTo>
                      <a:lnTo>
                        <a:pt x="610" y="2"/>
                      </a:lnTo>
                      <a:lnTo>
                        <a:pt x="622" y="2"/>
                      </a:lnTo>
                      <a:lnTo>
                        <a:pt x="631" y="2"/>
                      </a:lnTo>
                      <a:lnTo>
                        <a:pt x="642" y="4"/>
                      </a:lnTo>
                      <a:lnTo>
                        <a:pt x="652" y="6"/>
                      </a:lnTo>
                      <a:lnTo>
                        <a:pt x="661" y="6"/>
                      </a:lnTo>
                      <a:lnTo>
                        <a:pt x="671" y="8"/>
                      </a:lnTo>
                      <a:lnTo>
                        <a:pt x="679" y="10"/>
                      </a:lnTo>
                      <a:lnTo>
                        <a:pt x="686" y="13"/>
                      </a:lnTo>
                      <a:lnTo>
                        <a:pt x="696" y="15"/>
                      </a:lnTo>
                      <a:lnTo>
                        <a:pt x="703" y="23"/>
                      </a:lnTo>
                      <a:lnTo>
                        <a:pt x="707" y="30"/>
                      </a:lnTo>
                      <a:lnTo>
                        <a:pt x="711" y="40"/>
                      </a:lnTo>
                      <a:lnTo>
                        <a:pt x="705" y="48"/>
                      </a:lnTo>
                      <a:lnTo>
                        <a:pt x="701" y="55"/>
                      </a:lnTo>
                      <a:lnTo>
                        <a:pt x="692" y="61"/>
                      </a:lnTo>
                      <a:lnTo>
                        <a:pt x="682" y="67"/>
                      </a:lnTo>
                      <a:lnTo>
                        <a:pt x="671" y="67"/>
                      </a:lnTo>
                      <a:lnTo>
                        <a:pt x="660" y="67"/>
                      </a:lnTo>
                      <a:lnTo>
                        <a:pt x="650" y="67"/>
                      </a:lnTo>
                      <a:lnTo>
                        <a:pt x="641" y="68"/>
                      </a:lnTo>
                      <a:lnTo>
                        <a:pt x="629" y="68"/>
                      </a:lnTo>
                      <a:lnTo>
                        <a:pt x="620" y="70"/>
                      </a:lnTo>
                      <a:lnTo>
                        <a:pt x="608" y="70"/>
                      </a:lnTo>
                      <a:lnTo>
                        <a:pt x="601" y="72"/>
                      </a:lnTo>
                      <a:lnTo>
                        <a:pt x="589" y="72"/>
                      </a:lnTo>
                      <a:lnTo>
                        <a:pt x="580" y="72"/>
                      </a:lnTo>
                      <a:lnTo>
                        <a:pt x="568" y="72"/>
                      </a:lnTo>
                      <a:lnTo>
                        <a:pt x="559" y="74"/>
                      </a:lnTo>
                      <a:lnTo>
                        <a:pt x="549" y="74"/>
                      </a:lnTo>
                      <a:lnTo>
                        <a:pt x="538" y="74"/>
                      </a:lnTo>
                      <a:lnTo>
                        <a:pt x="528" y="74"/>
                      </a:lnTo>
                      <a:lnTo>
                        <a:pt x="519" y="74"/>
                      </a:lnTo>
                      <a:lnTo>
                        <a:pt x="506" y="74"/>
                      </a:lnTo>
                      <a:lnTo>
                        <a:pt x="496" y="74"/>
                      </a:lnTo>
                      <a:lnTo>
                        <a:pt x="485" y="74"/>
                      </a:lnTo>
                      <a:lnTo>
                        <a:pt x="477" y="74"/>
                      </a:lnTo>
                      <a:lnTo>
                        <a:pt x="466" y="74"/>
                      </a:lnTo>
                      <a:lnTo>
                        <a:pt x="454" y="74"/>
                      </a:lnTo>
                      <a:lnTo>
                        <a:pt x="445" y="74"/>
                      </a:lnTo>
                      <a:lnTo>
                        <a:pt x="435" y="74"/>
                      </a:lnTo>
                      <a:lnTo>
                        <a:pt x="426" y="72"/>
                      </a:lnTo>
                      <a:lnTo>
                        <a:pt x="414" y="72"/>
                      </a:lnTo>
                      <a:lnTo>
                        <a:pt x="405" y="72"/>
                      </a:lnTo>
                      <a:lnTo>
                        <a:pt x="395" y="72"/>
                      </a:lnTo>
                      <a:lnTo>
                        <a:pt x="384" y="70"/>
                      </a:lnTo>
                      <a:lnTo>
                        <a:pt x="374" y="70"/>
                      </a:lnTo>
                      <a:lnTo>
                        <a:pt x="363" y="70"/>
                      </a:lnTo>
                      <a:lnTo>
                        <a:pt x="353" y="70"/>
                      </a:lnTo>
                      <a:lnTo>
                        <a:pt x="342" y="68"/>
                      </a:lnTo>
                      <a:lnTo>
                        <a:pt x="332" y="67"/>
                      </a:lnTo>
                      <a:lnTo>
                        <a:pt x="321" y="67"/>
                      </a:lnTo>
                      <a:lnTo>
                        <a:pt x="312" y="67"/>
                      </a:lnTo>
                      <a:lnTo>
                        <a:pt x="302" y="67"/>
                      </a:lnTo>
                      <a:lnTo>
                        <a:pt x="291" y="65"/>
                      </a:lnTo>
                      <a:lnTo>
                        <a:pt x="281" y="65"/>
                      </a:lnTo>
                      <a:lnTo>
                        <a:pt x="272" y="65"/>
                      </a:lnTo>
                      <a:lnTo>
                        <a:pt x="260" y="63"/>
                      </a:lnTo>
                      <a:lnTo>
                        <a:pt x="251" y="63"/>
                      </a:lnTo>
                      <a:lnTo>
                        <a:pt x="239" y="61"/>
                      </a:lnTo>
                      <a:lnTo>
                        <a:pt x="230" y="61"/>
                      </a:lnTo>
                      <a:lnTo>
                        <a:pt x="220" y="61"/>
                      </a:lnTo>
                      <a:lnTo>
                        <a:pt x="209" y="61"/>
                      </a:lnTo>
                      <a:lnTo>
                        <a:pt x="199" y="61"/>
                      </a:lnTo>
                      <a:lnTo>
                        <a:pt x="190" y="61"/>
                      </a:lnTo>
                      <a:lnTo>
                        <a:pt x="178" y="59"/>
                      </a:lnTo>
                      <a:lnTo>
                        <a:pt x="169" y="59"/>
                      </a:lnTo>
                      <a:lnTo>
                        <a:pt x="158" y="59"/>
                      </a:lnTo>
                      <a:lnTo>
                        <a:pt x="150" y="59"/>
                      </a:lnTo>
                      <a:lnTo>
                        <a:pt x="139" y="57"/>
                      </a:lnTo>
                      <a:lnTo>
                        <a:pt x="127" y="57"/>
                      </a:lnTo>
                      <a:lnTo>
                        <a:pt x="118" y="57"/>
                      </a:lnTo>
                      <a:lnTo>
                        <a:pt x="108" y="57"/>
                      </a:lnTo>
                      <a:lnTo>
                        <a:pt x="99" y="57"/>
                      </a:lnTo>
                      <a:lnTo>
                        <a:pt x="87" y="57"/>
                      </a:lnTo>
                      <a:lnTo>
                        <a:pt x="78" y="57"/>
                      </a:lnTo>
                      <a:lnTo>
                        <a:pt x="68" y="57"/>
                      </a:lnTo>
                      <a:lnTo>
                        <a:pt x="57" y="57"/>
                      </a:lnTo>
                      <a:lnTo>
                        <a:pt x="47" y="57"/>
                      </a:lnTo>
                      <a:lnTo>
                        <a:pt x="36" y="57"/>
                      </a:lnTo>
                      <a:lnTo>
                        <a:pt x="26" y="57"/>
                      </a:lnTo>
                      <a:lnTo>
                        <a:pt x="13" y="53"/>
                      </a:lnTo>
                      <a:lnTo>
                        <a:pt x="5" y="46"/>
                      </a:lnTo>
                      <a:lnTo>
                        <a:pt x="0" y="38"/>
                      </a:lnTo>
                      <a:lnTo>
                        <a:pt x="0" y="29"/>
                      </a:lnTo>
                      <a:lnTo>
                        <a:pt x="0" y="17"/>
                      </a:lnTo>
                      <a:lnTo>
                        <a:pt x="5" y="8"/>
                      </a:lnTo>
                      <a:lnTo>
                        <a:pt x="13" y="2"/>
                      </a:lnTo>
                      <a:lnTo>
                        <a:pt x="26"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2" name="Freeform 48"/>
                <p:cNvSpPr>
                  <a:spLocks/>
                </p:cNvSpPr>
                <p:nvPr/>
              </p:nvSpPr>
              <p:spPr bwMode="auto">
                <a:xfrm>
                  <a:off x="3918" y="2742"/>
                  <a:ext cx="42" cy="468"/>
                </a:xfrm>
                <a:custGeom>
                  <a:avLst/>
                  <a:gdLst>
                    <a:gd name="T0" fmla="*/ 1 w 83"/>
                    <a:gd name="T1" fmla="*/ 1 h 935"/>
                    <a:gd name="T2" fmla="*/ 1 w 83"/>
                    <a:gd name="T3" fmla="*/ 1 h 935"/>
                    <a:gd name="T4" fmla="*/ 1 w 83"/>
                    <a:gd name="T5" fmla="*/ 1 h 935"/>
                    <a:gd name="T6" fmla="*/ 1 w 83"/>
                    <a:gd name="T7" fmla="*/ 1 h 935"/>
                    <a:gd name="T8" fmla="*/ 1 w 83"/>
                    <a:gd name="T9" fmla="*/ 1 h 935"/>
                    <a:gd name="T10" fmla="*/ 1 w 83"/>
                    <a:gd name="T11" fmla="*/ 1 h 935"/>
                    <a:gd name="T12" fmla="*/ 1 w 83"/>
                    <a:gd name="T13" fmla="*/ 1 h 935"/>
                    <a:gd name="T14" fmla="*/ 1 w 83"/>
                    <a:gd name="T15" fmla="*/ 1 h 935"/>
                    <a:gd name="T16" fmla="*/ 1 w 83"/>
                    <a:gd name="T17" fmla="*/ 1 h 935"/>
                    <a:gd name="T18" fmla="*/ 1 w 83"/>
                    <a:gd name="T19" fmla="*/ 1 h 935"/>
                    <a:gd name="T20" fmla="*/ 1 w 83"/>
                    <a:gd name="T21" fmla="*/ 1 h 935"/>
                    <a:gd name="T22" fmla="*/ 1 w 83"/>
                    <a:gd name="T23" fmla="*/ 1 h 935"/>
                    <a:gd name="T24" fmla="*/ 1 w 83"/>
                    <a:gd name="T25" fmla="*/ 1 h 935"/>
                    <a:gd name="T26" fmla="*/ 1 w 83"/>
                    <a:gd name="T27" fmla="*/ 1 h 935"/>
                    <a:gd name="T28" fmla="*/ 1 w 83"/>
                    <a:gd name="T29" fmla="*/ 1 h 935"/>
                    <a:gd name="T30" fmla="*/ 1 w 83"/>
                    <a:gd name="T31" fmla="*/ 1 h 935"/>
                    <a:gd name="T32" fmla="*/ 1 w 83"/>
                    <a:gd name="T33" fmla="*/ 1 h 935"/>
                    <a:gd name="T34" fmla="*/ 1 w 83"/>
                    <a:gd name="T35" fmla="*/ 1 h 935"/>
                    <a:gd name="T36" fmla="*/ 1 w 83"/>
                    <a:gd name="T37" fmla="*/ 1 h 935"/>
                    <a:gd name="T38" fmla="*/ 1 w 83"/>
                    <a:gd name="T39" fmla="*/ 1 h 935"/>
                    <a:gd name="T40" fmla="*/ 1 w 83"/>
                    <a:gd name="T41" fmla="*/ 1 h 935"/>
                    <a:gd name="T42" fmla="*/ 1 w 83"/>
                    <a:gd name="T43" fmla="*/ 1 h 935"/>
                    <a:gd name="T44" fmla="*/ 1 w 83"/>
                    <a:gd name="T45" fmla="*/ 1 h 935"/>
                    <a:gd name="T46" fmla="*/ 1 w 83"/>
                    <a:gd name="T47" fmla="*/ 1 h 935"/>
                    <a:gd name="T48" fmla="*/ 1 w 83"/>
                    <a:gd name="T49" fmla="*/ 1 h 935"/>
                    <a:gd name="T50" fmla="*/ 1 w 83"/>
                    <a:gd name="T51" fmla="*/ 1 h 935"/>
                    <a:gd name="T52" fmla="*/ 1 w 83"/>
                    <a:gd name="T53" fmla="*/ 1 h 935"/>
                    <a:gd name="T54" fmla="*/ 1 w 83"/>
                    <a:gd name="T55" fmla="*/ 1 h 935"/>
                    <a:gd name="T56" fmla="*/ 1 w 83"/>
                    <a:gd name="T57" fmla="*/ 1 h 935"/>
                    <a:gd name="T58" fmla="*/ 1 w 83"/>
                    <a:gd name="T59" fmla="*/ 1 h 935"/>
                    <a:gd name="T60" fmla="*/ 1 w 83"/>
                    <a:gd name="T61" fmla="*/ 1 h 935"/>
                    <a:gd name="T62" fmla="*/ 1 w 83"/>
                    <a:gd name="T63" fmla="*/ 1 h 935"/>
                    <a:gd name="T64" fmla="*/ 1 w 83"/>
                    <a:gd name="T65" fmla="*/ 1 h 935"/>
                    <a:gd name="T66" fmla="*/ 1 w 83"/>
                    <a:gd name="T67" fmla="*/ 1 h 935"/>
                    <a:gd name="T68" fmla="*/ 1 w 83"/>
                    <a:gd name="T69" fmla="*/ 1 h 935"/>
                    <a:gd name="T70" fmla="*/ 1 w 83"/>
                    <a:gd name="T71" fmla="*/ 1 h 935"/>
                    <a:gd name="T72" fmla="*/ 1 w 83"/>
                    <a:gd name="T73" fmla="*/ 1 h 935"/>
                    <a:gd name="T74" fmla="*/ 1 w 83"/>
                    <a:gd name="T75" fmla="*/ 1 h 935"/>
                    <a:gd name="T76" fmla="*/ 1 w 83"/>
                    <a:gd name="T77" fmla="*/ 1 h 935"/>
                    <a:gd name="T78" fmla="*/ 1 w 83"/>
                    <a:gd name="T79" fmla="*/ 1 h 935"/>
                    <a:gd name="T80" fmla="*/ 1 w 83"/>
                    <a:gd name="T81" fmla="*/ 1 h 935"/>
                    <a:gd name="T82" fmla="*/ 1 w 83"/>
                    <a:gd name="T83" fmla="*/ 1 h 935"/>
                    <a:gd name="T84" fmla="*/ 1 w 83"/>
                    <a:gd name="T85" fmla="*/ 1 h 935"/>
                    <a:gd name="T86" fmla="*/ 1 w 83"/>
                    <a:gd name="T87" fmla="*/ 1 h 935"/>
                    <a:gd name="T88" fmla="*/ 1 w 83"/>
                    <a:gd name="T89" fmla="*/ 1 h 935"/>
                    <a:gd name="T90" fmla="*/ 1 w 83"/>
                    <a:gd name="T91" fmla="*/ 1 h 935"/>
                    <a:gd name="T92" fmla="*/ 1 w 83"/>
                    <a:gd name="T93" fmla="*/ 1 h 935"/>
                    <a:gd name="T94" fmla="*/ 1 w 83"/>
                    <a:gd name="T95" fmla="*/ 1 h 935"/>
                    <a:gd name="T96" fmla="*/ 1 w 83"/>
                    <a:gd name="T97" fmla="*/ 1 h 935"/>
                    <a:gd name="T98" fmla="*/ 1 w 83"/>
                    <a:gd name="T99" fmla="*/ 1 h 935"/>
                    <a:gd name="T100" fmla="*/ 1 w 83"/>
                    <a:gd name="T101" fmla="*/ 1 h 935"/>
                    <a:gd name="T102" fmla="*/ 1 w 83"/>
                    <a:gd name="T103" fmla="*/ 1 h 935"/>
                    <a:gd name="T104" fmla="*/ 1 w 83"/>
                    <a:gd name="T105" fmla="*/ 1 h 935"/>
                    <a:gd name="T106" fmla="*/ 1 w 83"/>
                    <a:gd name="T107" fmla="*/ 1 h 935"/>
                    <a:gd name="T108" fmla="*/ 1 w 83"/>
                    <a:gd name="T109" fmla="*/ 1 h 935"/>
                    <a:gd name="T110" fmla="*/ 1 w 83"/>
                    <a:gd name="T111" fmla="*/ 1 h 935"/>
                    <a:gd name="T112" fmla="*/ 1 w 83"/>
                    <a:gd name="T113" fmla="*/ 1 h 935"/>
                    <a:gd name="T114" fmla="*/ 1 w 83"/>
                    <a:gd name="T115" fmla="*/ 1 h 935"/>
                    <a:gd name="T116" fmla="*/ 1 w 83"/>
                    <a:gd name="T117" fmla="*/ 1 h 935"/>
                    <a:gd name="T118" fmla="*/ 1 w 83"/>
                    <a:gd name="T119" fmla="*/ 1 h 9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
                    <a:gd name="T181" fmla="*/ 0 h 935"/>
                    <a:gd name="T182" fmla="*/ 83 w 83"/>
                    <a:gd name="T183" fmla="*/ 935 h 9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 h="935">
                      <a:moveTo>
                        <a:pt x="53" y="19"/>
                      </a:moveTo>
                      <a:lnTo>
                        <a:pt x="53" y="23"/>
                      </a:lnTo>
                      <a:lnTo>
                        <a:pt x="55" y="31"/>
                      </a:lnTo>
                      <a:lnTo>
                        <a:pt x="55" y="38"/>
                      </a:lnTo>
                      <a:lnTo>
                        <a:pt x="57" y="51"/>
                      </a:lnTo>
                      <a:lnTo>
                        <a:pt x="57" y="63"/>
                      </a:lnTo>
                      <a:lnTo>
                        <a:pt x="59" y="80"/>
                      </a:lnTo>
                      <a:lnTo>
                        <a:pt x="59" y="88"/>
                      </a:lnTo>
                      <a:lnTo>
                        <a:pt x="61" y="97"/>
                      </a:lnTo>
                      <a:lnTo>
                        <a:pt x="61" y="107"/>
                      </a:lnTo>
                      <a:lnTo>
                        <a:pt x="62" y="118"/>
                      </a:lnTo>
                      <a:lnTo>
                        <a:pt x="62" y="128"/>
                      </a:lnTo>
                      <a:lnTo>
                        <a:pt x="62" y="137"/>
                      </a:lnTo>
                      <a:lnTo>
                        <a:pt x="62" y="147"/>
                      </a:lnTo>
                      <a:lnTo>
                        <a:pt x="62" y="158"/>
                      </a:lnTo>
                      <a:lnTo>
                        <a:pt x="62" y="169"/>
                      </a:lnTo>
                      <a:lnTo>
                        <a:pt x="64" y="181"/>
                      </a:lnTo>
                      <a:lnTo>
                        <a:pt x="64" y="192"/>
                      </a:lnTo>
                      <a:lnTo>
                        <a:pt x="66" y="205"/>
                      </a:lnTo>
                      <a:lnTo>
                        <a:pt x="66" y="217"/>
                      </a:lnTo>
                      <a:lnTo>
                        <a:pt x="66" y="230"/>
                      </a:lnTo>
                      <a:lnTo>
                        <a:pt x="66" y="242"/>
                      </a:lnTo>
                      <a:lnTo>
                        <a:pt x="68" y="255"/>
                      </a:lnTo>
                      <a:lnTo>
                        <a:pt x="68" y="268"/>
                      </a:lnTo>
                      <a:lnTo>
                        <a:pt x="68" y="281"/>
                      </a:lnTo>
                      <a:lnTo>
                        <a:pt x="68" y="295"/>
                      </a:lnTo>
                      <a:lnTo>
                        <a:pt x="70" y="308"/>
                      </a:lnTo>
                      <a:lnTo>
                        <a:pt x="70" y="319"/>
                      </a:lnTo>
                      <a:lnTo>
                        <a:pt x="70" y="333"/>
                      </a:lnTo>
                      <a:lnTo>
                        <a:pt x="70" y="346"/>
                      </a:lnTo>
                      <a:lnTo>
                        <a:pt x="70" y="359"/>
                      </a:lnTo>
                      <a:lnTo>
                        <a:pt x="70" y="371"/>
                      </a:lnTo>
                      <a:lnTo>
                        <a:pt x="72" y="384"/>
                      </a:lnTo>
                      <a:lnTo>
                        <a:pt x="72" y="397"/>
                      </a:lnTo>
                      <a:lnTo>
                        <a:pt x="74" y="411"/>
                      </a:lnTo>
                      <a:lnTo>
                        <a:pt x="74" y="422"/>
                      </a:lnTo>
                      <a:lnTo>
                        <a:pt x="74" y="435"/>
                      </a:lnTo>
                      <a:lnTo>
                        <a:pt x="74" y="447"/>
                      </a:lnTo>
                      <a:lnTo>
                        <a:pt x="74" y="458"/>
                      </a:lnTo>
                      <a:lnTo>
                        <a:pt x="74" y="470"/>
                      </a:lnTo>
                      <a:lnTo>
                        <a:pt x="76" y="481"/>
                      </a:lnTo>
                      <a:lnTo>
                        <a:pt x="76" y="494"/>
                      </a:lnTo>
                      <a:lnTo>
                        <a:pt x="76" y="506"/>
                      </a:lnTo>
                      <a:lnTo>
                        <a:pt x="76" y="515"/>
                      </a:lnTo>
                      <a:lnTo>
                        <a:pt x="76" y="525"/>
                      </a:lnTo>
                      <a:lnTo>
                        <a:pt x="76" y="536"/>
                      </a:lnTo>
                      <a:lnTo>
                        <a:pt x="76" y="546"/>
                      </a:lnTo>
                      <a:lnTo>
                        <a:pt x="76" y="555"/>
                      </a:lnTo>
                      <a:lnTo>
                        <a:pt x="78" y="565"/>
                      </a:lnTo>
                      <a:lnTo>
                        <a:pt x="78" y="574"/>
                      </a:lnTo>
                      <a:lnTo>
                        <a:pt x="80" y="582"/>
                      </a:lnTo>
                      <a:lnTo>
                        <a:pt x="80" y="597"/>
                      </a:lnTo>
                      <a:lnTo>
                        <a:pt x="80" y="610"/>
                      </a:lnTo>
                      <a:lnTo>
                        <a:pt x="81" y="620"/>
                      </a:lnTo>
                      <a:lnTo>
                        <a:pt x="83" y="631"/>
                      </a:lnTo>
                      <a:lnTo>
                        <a:pt x="83" y="646"/>
                      </a:lnTo>
                      <a:lnTo>
                        <a:pt x="83" y="663"/>
                      </a:lnTo>
                      <a:lnTo>
                        <a:pt x="83" y="671"/>
                      </a:lnTo>
                      <a:lnTo>
                        <a:pt x="83" y="679"/>
                      </a:lnTo>
                      <a:lnTo>
                        <a:pt x="83" y="688"/>
                      </a:lnTo>
                      <a:lnTo>
                        <a:pt x="83" y="698"/>
                      </a:lnTo>
                      <a:lnTo>
                        <a:pt x="83" y="705"/>
                      </a:lnTo>
                      <a:lnTo>
                        <a:pt x="83" y="715"/>
                      </a:lnTo>
                      <a:lnTo>
                        <a:pt x="83" y="722"/>
                      </a:lnTo>
                      <a:lnTo>
                        <a:pt x="83" y="732"/>
                      </a:lnTo>
                      <a:lnTo>
                        <a:pt x="83" y="741"/>
                      </a:lnTo>
                      <a:lnTo>
                        <a:pt x="83" y="751"/>
                      </a:lnTo>
                      <a:lnTo>
                        <a:pt x="83" y="758"/>
                      </a:lnTo>
                      <a:lnTo>
                        <a:pt x="83" y="768"/>
                      </a:lnTo>
                      <a:lnTo>
                        <a:pt x="81" y="776"/>
                      </a:lnTo>
                      <a:lnTo>
                        <a:pt x="81" y="785"/>
                      </a:lnTo>
                      <a:lnTo>
                        <a:pt x="81" y="795"/>
                      </a:lnTo>
                      <a:lnTo>
                        <a:pt x="81" y="802"/>
                      </a:lnTo>
                      <a:lnTo>
                        <a:pt x="81" y="810"/>
                      </a:lnTo>
                      <a:lnTo>
                        <a:pt x="81" y="819"/>
                      </a:lnTo>
                      <a:lnTo>
                        <a:pt x="81" y="829"/>
                      </a:lnTo>
                      <a:lnTo>
                        <a:pt x="81" y="838"/>
                      </a:lnTo>
                      <a:lnTo>
                        <a:pt x="81" y="846"/>
                      </a:lnTo>
                      <a:lnTo>
                        <a:pt x="81" y="853"/>
                      </a:lnTo>
                      <a:lnTo>
                        <a:pt x="81" y="863"/>
                      </a:lnTo>
                      <a:lnTo>
                        <a:pt x="81" y="872"/>
                      </a:lnTo>
                      <a:lnTo>
                        <a:pt x="81" y="880"/>
                      </a:lnTo>
                      <a:lnTo>
                        <a:pt x="81" y="890"/>
                      </a:lnTo>
                      <a:lnTo>
                        <a:pt x="81" y="897"/>
                      </a:lnTo>
                      <a:lnTo>
                        <a:pt x="81" y="907"/>
                      </a:lnTo>
                      <a:lnTo>
                        <a:pt x="78" y="918"/>
                      </a:lnTo>
                      <a:lnTo>
                        <a:pt x="72" y="926"/>
                      </a:lnTo>
                      <a:lnTo>
                        <a:pt x="62" y="931"/>
                      </a:lnTo>
                      <a:lnTo>
                        <a:pt x="55" y="935"/>
                      </a:lnTo>
                      <a:lnTo>
                        <a:pt x="45" y="933"/>
                      </a:lnTo>
                      <a:lnTo>
                        <a:pt x="36" y="930"/>
                      </a:lnTo>
                      <a:lnTo>
                        <a:pt x="28" y="922"/>
                      </a:lnTo>
                      <a:lnTo>
                        <a:pt x="26" y="911"/>
                      </a:lnTo>
                      <a:lnTo>
                        <a:pt x="23" y="903"/>
                      </a:lnTo>
                      <a:lnTo>
                        <a:pt x="21" y="893"/>
                      </a:lnTo>
                      <a:lnTo>
                        <a:pt x="19" y="884"/>
                      </a:lnTo>
                      <a:lnTo>
                        <a:pt x="19" y="876"/>
                      </a:lnTo>
                      <a:lnTo>
                        <a:pt x="19" y="867"/>
                      </a:lnTo>
                      <a:lnTo>
                        <a:pt x="19" y="859"/>
                      </a:lnTo>
                      <a:lnTo>
                        <a:pt x="19" y="852"/>
                      </a:lnTo>
                      <a:lnTo>
                        <a:pt x="19" y="844"/>
                      </a:lnTo>
                      <a:lnTo>
                        <a:pt x="19" y="834"/>
                      </a:lnTo>
                      <a:lnTo>
                        <a:pt x="19" y="825"/>
                      </a:lnTo>
                      <a:lnTo>
                        <a:pt x="19" y="815"/>
                      </a:lnTo>
                      <a:lnTo>
                        <a:pt x="19" y="808"/>
                      </a:lnTo>
                      <a:lnTo>
                        <a:pt x="19" y="798"/>
                      </a:lnTo>
                      <a:lnTo>
                        <a:pt x="19" y="789"/>
                      </a:lnTo>
                      <a:lnTo>
                        <a:pt x="19" y="779"/>
                      </a:lnTo>
                      <a:lnTo>
                        <a:pt x="21" y="772"/>
                      </a:lnTo>
                      <a:lnTo>
                        <a:pt x="21" y="764"/>
                      </a:lnTo>
                      <a:lnTo>
                        <a:pt x="21" y="755"/>
                      </a:lnTo>
                      <a:lnTo>
                        <a:pt x="21" y="745"/>
                      </a:lnTo>
                      <a:lnTo>
                        <a:pt x="23" y="736"/>
                      </a:lnTo>
                      <a:lnTo>
                        <a:pt x="23" y="728"/>
                      </a:lnTo>
                      <a:lnTo>
                        <a:pt x="24" y="719"/>
                      </a:lnTo>
                      <a:lnTo>
                        <a:pt x="24" y="709"/>
                      </a:lnTo>
                      <a:lnTo>
                        <a:pt x="26" y="700"/>
                      </a:lnTo>
                      <a:lnTo>
                        <a:pt x="26" y="692"/>
                      </a:lnTo>
                      <a:lnTo>
                        <a:pt x="26" y="682"/>
                      </a:lnTo>
                      <a:lnTo>
                        <a:pt x="26" y="673"/>
                      </a:lnTo>
                      <a:lnTo>
                        <a:pt x="26" y="663"/>
                      </a:lnTo>
                      <a:lnTo>
                        <a:pt x="26" y="648"/>
                      </a:lnTo>
                      <a:lnTo>
                        <a:pt x="28" y="633"/>
                      </a:lnTo>
                      <a:lnTo>
                        <a:pt x="26" y="620"/>
                      </a:lnTo>
                      <a:lnTo>
                        <a:pt x="26" y="606"/>
                      </a:lnTo>
                      <a:lnTo>
                        <a:pt x="26" y="595"/>
                      </a:lnTo>
                      <a:lnTo>
                        <a:pt x="26" y="582"/>
                      </a:lnTo>
                      <a:lnTo>
                        <a:pt x="24" y="570"/>
                      </a:lnTo>
                      <a:lnTo>
                        <a:pt x="24" y="559"/>
                      </a:lnTo>
                      <a:lnTo>
                        <a:pt x="23" y="546"/>
                      </a:lnTo>
                      <a:lnTo>
                        <a:pt x="23" y="536"/>
                      </a:lnTo>
                      <a:lnTo>
                        <a:pt x="21" y="523"/>
                      </a:lnTo>
                      <a:lnTo>
                        <a:pt x="21" y="510"/>
                      </a:lnTo>
                      <a:lnTo>
                        <a:pt x="19" y="498"/>
                      </a:lnTo>
                      <a:lnTo>
                        <a:pt x="19" y="487"/>
                      </a:lnTo>
                      <a:lnTo>
                        <a:pt x="19" y="473"/>
                      </a:lnTo>
                      <a:lnTo>
                        <a:pt x="19" y="462"/>
                      </a:lnTo>
                      <a:lnTo>
                        <a:pt x="19" y="451"/>
                      </a:lnTo>
                      <a:lnTo>
                        <a:pt x="19" y="439"/>
                      </a:lnTo>
                      <a:lnTo>
                        <a:pt x="17" y="426"/>
                      </a:lnTo>
                      <a:lnTo>
                        <a:pt x="15" y="414"/>
                      </a:lnTo>
                      <a:lnTo>
                        <a:pt x="15" y="401"/>
                      </a:lnTo>
                      <a:lnTo>
                        <a:pt x="15" y="392"/>
                      </a:lnTo>
                      <a:lnTo>
                        <a:pt x="13" y="376"/>
                      </a:lnTo>
                      <a:lnTo>
                        <a:pt x="11" y="365"/>
                      </a:lnTo>
                      <a:lnTo>
                        <a:pt x="11" y="354"/>
                      </a:lnTo>
                      <a:lnTo>
                        <a:pt x="11" y="342"/>
                      </a:lnTo>
                      <a:lnTo>
                        <a:pt x="11" y="329"/>
                      </a:lnTo>
                      <a:lnTo>
                        <a:pt x="11" y="319"/>
                      </a:lnTo>
                      <a:lnTo>
                        <a:pt x="9" y="304"/>
                      </a:lnTo>
                      <a:lnTo>
                        <a:pt x="9" y="295"/>
                      </a:lnTo>
                      <a:lnTo>
                        <a:pt x="9" y="281"/>
                      </a:lnTo>
                      <a:lnTo>
                        <a:pt x="9" y="270"/>
                      </a:lnTo>
                      <a:lnTo>
                        <a:pt x="9" y="259"/>
                      </a:lnTo>
                      <a:lnTo>
                        <a:pt x="9" y="247"/>
                      </a:lnTo>
                      <a:lnTo>
                        <a:pt x="7" y="232"/>
                      </a:lnTo>
                      <a:lnTo>
                        <a:pt x="7" y="219"/>
                      </a:lnTo>
                      <a:lnTo>
                        <a:pt x="7" y="205"/>
                      </a:lnTo>
                      <a:lnTo>
                        <a:pt x="7" y="192"/>
                      </a:lnTo>
                      <a:lnTo>
                        <a:pt x="7" y="179"/>
                      </a:lnTo>
                      <a:lnTo>
                        <a:pt x="7" y="166"/>
                      </a:lnTo>
                      <a:lnTo>
                        <a:pt x="7" y="154"/>
                      </a:lnTo>
                      <a:lnTo>
                        <a:pt x="9" y="143"/>
                      </a:lnTo>
                      <a:lnTo>
                        <a:pt x="7" y="129"/>
                      </a:lnTo>
                      <a:lnTo>
                        <a:pt x="7" y="114"/>
                      </a:lnTo>
                      <a:lnTo>
                        <a:pt x="7" y="101"/>
                      </a:lnTo>
                      <a:lnTo>
                        <a:pt x="7" y="89"/>
                      </a:lnTo>
                      <a:lnTo>
                        <a:pt x="5" y="76"/>
                      </a:lnTo>
                      <a:lnTo>
                        <a:pt x="4" y="63"/>
                      </a:lnTo>
                      <a:lnTo>
                        <a:pt x="4" y="48"/>
                      </a:lnTo>
                      <a:lnTo>
                        <a:pt x="2" y="36"/>
                      </a:lnTo>
                      <a:lnTo>
                        <a:pt x="0" y="21"/>
                      </a:lnTo>
                      <a:lnTo>
                        <a:pt x="4" y="12"/>
                      </a:lnTo>
                      <a:lnTo>
                        <a:pt x="9" y="4"/>
                      </a:lnTo>
                      <a:lnTo>
                        <a:pt x="19" y="2"/>
                      </a:lnTo>
                      <a:lnTo>
                        <a:pt x="26" y="0"/>
                      </a:lnTo>
                      <a:lnTo>
                        <a:pt x="36" y="4"/>
                      </a:lnTo>
                      <a:lnTo>
                        <a:pt x="43" y="10"/>
                      </a:lnTo>
                      <a:lnTo>
                        <a:pt x="53"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3" name="Freeform 49"/>
                <p:cNvSpPr>
                  <a:spLocks/>
                </p:cNvSpPr>
                <p:nvPr/>
              </p:nvSpPr>
              <p:spPr bwMode="auto">
                <a:xfrm>
                  <a:off x="2974" y="2734"/>
                  <a:ext cx="41" cy="477"/>
                </a:xfrm>
                <a:custGeom>
                  <a:avLst/>
                  <a:gdLst>
                    <a:gd name="T0" fmla="*/ 1 w 82"/>
                    <a:gd name="T1" fmla="*/ 1 h 954"/>
                    <a:gd name="T2" fmla="*/ 1 w 82"/>
                    <a:gd name="T3" fmla="*/ 1 h 954"/>
                    <a:gd name="T4" fmla="*/ 1 w 82"/>
                    <a:gd name="T5" fmla="*/ 1 h 954"/>
                    <a:gd name="T6" fmla="*/ 1 w 82"/>
                    <a:gd name="T7" fmla="*/ 1 h 954"/>
                    <a:gd name="T8" fmla="*/ 1 w 82"/>
                    <a:gd name="T9" fmla="*/ 1 h 954"/>
                    <a:gd name="T10" fmla="*/ 1 w 82"/>
                    <a:gd name="T11" fmla="*/ 1 h 954"/>
                    <a:gd name="T12" fmla="*/ 1 w 82"/>
                    <a:gd name="T13" fmla="*/ 1 h 954"/>
                    <a:gd name="T14" fmla="*/ 1 w 82"/>
                    <a:gd name="T15" fmla="*/ 1 h 954"/>
                    <a:gd name="T16" fmla="*/ 1 w 82"/>
                    <a:gd name="T17" fmla="*/ 1 h 954"/>
                    <a:gd name="T18" fmla="*/ 1 w 82"/>
                    <a:gd name="T19" fmla="*/ 1 h 954"/>
                    <a:gd name="T20" fmla="*/ 1 w 82"/>
                    <a:gd name="T21" fmla="*/ 1 h 954"/>
                    <a:gd name="T22" fmla="*/ 1 w 82"/>
                    <a:gd name="T23" fmla="*/ 1 h 954"/>
                    <a:gd name="T24" fmla="*/ 1 w 82"/>
                    <a:gd name="T25" fmla="*/ 1 h 954"/>
                    <a:gd name="T26" fmla="*/ 1 w 82"/>
                    <a:gd name="T27" fmla="*/ 1 h 954"/>
                    <a:gd name="T28" fmla="*/ 1 w 82"/>
                    <a:gd name="T29" fmla="*/ 1 h 954"/>
                    <a:gd name="T30" fmla="*/ 1 w 82"/>
                    <a:gd name="T31" fmla="*/ 1 h 954"/>
                    <a:gd name="T32" fmla="*/ 1 w 82"/>
                    <a:gd name="T33" fmla="*/ 1 h 954"/>
                    <a:gd name="T34" fmla="*/ 1 w 82"/>
                    <a:gd name="T35" fmla="*/ 1 h 954"/>
                    <a:gd name="T36" fmla="*/ 1 w 82"/>
                    <a:gd name="T37" fmla="*/ 1 h 954"/>
                    <a:gd name="T38" fmla="*/ 1 w 82"/>
                    <a:gd name="T39" fmla="*/ 1 h 954"/>
                    <a:gd name="T40" fmla="*/ 1 w 82"/>
                    <a:gd name="T41" fmla="*/ 1 h 954"/>
                    <a:gd name="T42" fmla="*/ 1 w 82"/>
                    <a:gd name="T43" fmla="*/ 1 h 954"/>
                    <a:gd name="T44" fmla="*/ 1 w 82"/>
                    <a:gd name="T45" fmla="*/ 1 h 954"/>
                    <a:gd name="T46" fmla="*/ 1 w 82"/>
                    <a:gd name="T47" fmla="*/ 1 h 954"/>
                    <a:gd name="T48" fmla="*/ 0 w 82"/>
                    <a:gd name="T49" fmla="*/ 1 h 954"/>
                    <a:gd name="T50" fmla="*/ 0 w 82"/>
                    <a:gd name="T51" fmla="*/ 1 h 954"/>
                    <a:gd name="T52" fmla="*/ 0 w 82"/>
                    <a:gd name="T53" fmla="*/ 1 h 954"/>
                    <a:gd name="T54" fmla="*/ 0 w 82"/>
                    <a:gd name="T55" fmla="*/ 1 h 954"/>
                    <a:gd name="T56" fmla="*/ 0 w 82"/>
                    <a:gd name="T57" fmla="*/ 1 h 954"/>
                    <a:gd name="T58" fmla="*/ 0 w 82"/>
                    <a:gd name="T59" fmla="*/ 1 h 954"/>
                    <a:gd name="T60" fmla="*/ 0 w 82"/>
                    <a:gd name="T61" fmla="*/ 1 h 954"/>
                    <a:gd name="T62" fmla="*/ 1 w 82"/>
                    <a:gd name="T63" fmla="*/ 1 h 954"/>
                    <a:gd name="T64" fmla="*/ 1 w 82"/>
                    <a:gd name="T65" fmla="*/ 1 h 954"/>
                    <a:gd name="T66" fmla="*/ 1 w 82"/>
                    <a:gd name="T67" fmla="*/ 1 h 954"/>
                    <a:gd name="T68" fmla="*/ 1 w 82"/>
                    <a:gd name="T69" fmla="*/ 1 h 954"/>
                    <a:gd name="T70" fmla="*/ 1 w 82"/>
                    <a:gd name="T71" fmla="*/ 1 h 954"/>
                    <a:gd name="T72" fmla="*/ 1 w 82"/>
                    <a:gd name="T73" fmla="*/ 1 h 954"/>
                    <a:gd name="T74" fmla="*/ 1 w 82"/>
                    <a:gd name="T75" fmla="*/ 1 h 954"/>
                    <a:gd name="T76" fmla="*/ 1 w 82"/>
                    <a:gd name="T77" fmla="*/ 1 h 954"/>
                    <a:gd name="T78" fmla="*/ 1 w 82"/>
                    <a:gd name="T79" fmla="*/ 1 h 954"/>
                    <a:gd name="T80" fmla="*/ 1 w 82"/>
                    <a:gd name="T81" fmla="*/ 1 h 954"/>
                    <a:gd name="T82" fmla="*/ 1 w 82"/>
                    <a:gd name="T83" fmla="*/ 1 h 954"/>
                    <a:gd name="T84" fmla="*/ 1 w 82"/>
                    <a:gd name="T85" fmla="*/ 1 h 954"/>
                    <a:gd name="T86" fmla="*/ 1 w 82"/>
                    <a:gd name="T87" fmla="*/ 1 h 954"/>
                    <a:gd name="T88" fmla="*/ 1 w 82"/>
                    <a:gd name="T89" fmla="*/ 1 h 954"/>
                    <a:gd name="T90" fmla="*/ 1 w 82"/>
                    <a:gd name="T91" fmla="*/ 1 h 954"/>
                    <a:gd name="T92" fmla="*/ 1 w 82"/>
                    <a:gd name="T93" fmla="*/ 1 h 954"/>
                    <a:gd name="T94" fmla="*/ 1 w 82"/>
                    <a:gd name="T95" fmla="*/ 1 h 9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
                    <a:gd name="T145" fmla="*/ 0 h 954"/>
                    <a:gd name="T146" fmla="*/ 82 w 82"/>
                    <a:gd name="T147" fmla="*/ 954 h 9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 h="954">
                      <a:moveTo>
                        <a:pt x="63" y="456"/>
                      </a:moveTo>
                      <a:lnTo>
                        <a:pt x="71" y="466"/>
                      </a:lnTo>
                      <a:lnTo>
                        <a:pt x="74" y="481"/>
                      </a:lnTo>
                      <a:lnTo>
                        <a:pt x="74" y="490"/>
                      </a:lnTo>
                      <a:lnTo>
                        <a:pt x="74" y="504"/>
                      </a:lnTo>
                      <a:lnTo>
                        <a:pt x="74" y="515"/>
                      </a:lnTo>
                      <a:lnTo>
                        <a:pt x="74" y="528"/>
                      </a:lnTo>
                      <a:lnTo>
                        <a:pt x="73" y="540"/>
                      </a:lnTo>
                      <a:lnTo>
                        <a:pt x="73" y="553"/>
                      </a:lnTo>
                      <a:lnTo>
                        <a:pt x="73" y="565"/>
                      </a:lnTo>
                      <a:lnTo>
                        <a:pt x="73" y="578"/>
                      </a:lnTo>
                      <a:lnTo>
                        <a:pt x="71" y="589"/>
                      </a:lnTo>
                      <a:lnTo>
                        <a:pt x="71" y="601"/>
                      </a:lnTo>
                      <a:lnTo>
                        <a:pt x="69" y="614"/>
                      </a:lnTo>
                      <a:lnTo>
                        <a:pt x="69" y="627"/>
                      </a:lnTo>
                      <a:lnTo>
                        <a:pt x="67" y="639"/>
                      </a:lnTo>
                      <a:lnTo>
                        <a:pt x="67" y="650"/>
                      </a:lnTo>
                      <a:lnTo>
                        <a:pt x="67" y="663"/>
                      </a:lnTo>
                      <a:lnTo>
                        <a:pt x="67" y="677"/>
                      </a:lnTo>
                      <a:lnTo>
                        <a:pt x="67" y="690"/>
                      </a:lnTo>
                      <a:lnTo>
                        <a:pt x="67" y="707"/>
                      </a:lnTo>
                      <a:lnTo>
                        <a:pt x="67" y="722"/>
                      </a:lnTo>
                      <a:lnTo>
                        <a:pt x="67" y="739"/>
                      </a:lnTo>
                      <a:lnTo>
                        <a:pt x="67" y="753"/>
                      </a:lnTo>
                      <a:lnTo>
                        <a:pt x="69" y="768"/>
                      </a:lnTo>
                      <a:lnTo>
                        <a:pt x="69" y="783"/>
                      </a:lnTo>
                      <a:lnTo>
                        <a:pt x="73" y="800"/>
                      </a:lnTo>
                      <a:lnTo>
                        <a:pt x="73" y="815"/>
                      </a:lnTo>
                      <a:lnTo>
                        <a:pt x="74" y="831"/>
                      </a:lnTo>
                      <a:lnTo>
                        <a:pt x="74" y="846"/>
                      </a:lnTo>
                      <a:lnTo>
                        <a:pt x="78" y="863"/>
                      </a:lnTo>
                      <a:lnTo>
                        <a:pt x="80" y="876"/>
                      </a:lnTo>
                      <a:lnTo>
                        <a:pt x="82" y="893"/>
                      </a:lnTo>
                      <a:lnTo>
                        <a:pt x="82" y="908"/>
                      </a:lnTo>
                      <a:lnTo>
                        <a:pt x="82" y="926"/>
                      </a:lnTo>
                      <a:lnTo>
                        <a:pt x="80" y="935"/>
                      </a:lnTo>
                      <a:lnTo>
                        <a:pt x="74" y="945"/>
                      </a:lnTo>
                      <a:lnTo>
                        <a:pt x="67" y="950"/>
                      </a:lnTo>
                      <a:lnTo>
                        <a:pt x="61" y="954"/>
                      </a:lnTo>
                      <a:lnTo>
                        <a:pt x="52" y="954"/>
                      </a:lnTo>
                      <a:lnTo>
                        <a:pt x="44" y="950"/>
                      </a:lnTo>
                      <a:lnTo>
                        <a:pt x="35" y="943"/>
                      </a:lnTo>
                      <a:lnTo>
                        <a:pt x="31" y="935"/>
                      </a:lnTo>
                      <a:lnTo>
                        <a:pt x="25" y="924"/>
                      </a:lnTo>
                      <a:lnTo>
                        <a:pt x="23" y="912"/>
                      </a:lnTo>
                      <a:lnTo>
                        <a:pt x="21" y="903"/>
                      </a:lnTo>
                      <a:lnTo>
                        <a:pt x="19" y="893"/>
                      </a:lnTo>
                      <a:lnTo>
                        <a:pt x="17" y="884"/>
                      </a:lnTo>
                      <a:lnTo>
                        <a:pt x="17" y="876"/>
                      </a:lnTo>
                      <a:lnTo>
                        <a:pt x="17" y="863"/>
                      </a:lnTo>
                      <a:lnTo>
                        <a:pt x="15" y="851"/>
                      </a:lnTo>
                      <a:lnTo>
                        <a:pt x="14" y="840"/>
                      </a:lnTo>
                      <a:lnTo>
                        <a:pt x="14" y="827"/>
                      </a:lnTo>
                      <a:lnTo>
                        <a:pt x="12" y="812"/>
                      </a:lnTo>
                      <a:lnTo>
                        <a:pt x="10" y="798"/>
                      </a:lnTo>
                      <a:lnTo>
                        <a:pt x="10" y="783"/>
                      </a:lnTo>
                      <a:lnTo>
                        <a:pt x="10" y="770"/>
                      </a:lnTo>
                      <a:lnTo>
                        <a:pt x="10" y="753"/>
                      </a:lnTo>
                      <a:lnTo>
                        <a:pt x="8" y="737"/>
                      </a:lnTo>
                      <a:lnTo>
                        <a:pt x="6" y="720"/>
                      </a:lnTo>
                      <a:lnTo>
                        <a:pt x="6" y="703"/>
                      </a:lnTo>
                      <a:lnTo>
                        <a:pt x="4" y="686"/>
                      </a:lnTo>
                      <a:lnTo>
                        <a:pt x="4" y="667"/>
                      </a:lnTo>
                      <a:lnTo>
                        <a:pt x="4" y="650"/>
                      </a:lnTo>
                      <a:lnTo>
                        <a:pt x="4" y="633"/>
                      </a:lnTo>
                      <a:lnTo>
                        <a:pt x="2" y="614"/>
                      </a:lnTo>
                      <a:lnTo>
                        <a:pt x="2" y="593"/>
                      </a:lnTo>
                      <a:lnTo>
                        <a:pt x="2" y="574"/>
                      </a:lnTo>
                      <a:lnTo>
                        <a:pt x="2" y="555"/>
                      </a:lnTo>
                      <a:lnTo>
                        <a:pt x="2" y="536"/>
                      </a:lnTo>
                      <a:lnTo>
                        <a:pt x="2" y="519"/>
                      </a:lnTo>
                      <a:lnTo>
                        <a:pt x="2" y="498"/>
                      </a:lnTo>
                      <a:lnTo>
                        <a:pt x="2" y="481"/>
                      </a:lnTo>
                      <a:lnTo>
                        <a:pt x="0" y="460"/>
                      </a:lnTo>
                      <a:lnTo>
                        <a:pt x="0" y="439"/>
                      </a:lnTo>
                      <a:lnTo>
                        <a:pt x="0" y="420"/>
                      </a:lnTo>
                      <a:lnTo>
                        <a:pt x="0" y="401"/>
                      </a:lnTo>
                      <a:lnTo>
                        <a:pt x="0" y="382"/>
                      </a:lnTo>
                      <a:lnTo>
                        <a:pt x="0" y="363"/>
                      </a:lnTo>
                      <a:lnTo>
                        <a:pt x="0" y="344"/>
                      </a:lnTo>
                      <a:lnTo>
                        <a:pt x="0" y="327"/>
                      </a:lnTo>
                      <a:lnTo>
                        <a:pt x="0" y="306"/>
                      </a:lnTo>
                      <a:lnTo>
                        <a:pt x="0" y="289"/>
                      </a:lnTo>
                      <a:lnTo>
                        <a:pt x="0" y="270"/>
                      </a:lnTo>
                      <a:lnTo>
                        <a:pt x="0" y="255"/>
                      </a:lnTo>
                      <a:lnTo>
                        <a:pt x="0" y="236"/>
                      </a:lnTo>
                      <a:lnTo>
                        <a:pt x="0" y="219"/>
                      </a:lnTo>
                      <a:lnTo>
                        <a:pt x="0" y="203"/>
                      </a:lnTo>
                      <a:lnTo>
                        <a:pt x="0" y="190"/>
                      </a:lnTo>
                      <a:lnTo>
                        <a:pt x="0" y="173"/>
                      </a:lnTo>
                      <a:lnTo>
                        <a:pt x="0" y="158"/>
                      </a:lnTo>
                      <a:lnTo>
                        <a:pt x="0" y="145"/>
                      </a:lnTo>
                      <a:lnTo>
                        <a:pt x="0" y="131"/>
                      </a:lnTo>
                      <a:lnTo>
                        <a:pt x="0" y="118"/>
                      </a:lnTo>
                      <a:lnTo>
                        <a:pt x="2" y="105"/>
                      </a:lnTo>
                      <a:lnTo>
                        <a:pt x="2" y="93"/>
                      </a:lnTo>
                      <a:lnTo>
                        <a:pt x="2" y="84"/>
                      </a:lnTo>
                      <a:lnTo>
                        <a:pt x="2" y="72"/>
                      </a:lnTo>
                      <a:lnTo>
                        <a:pt x="2" y="65"/>
                      </a:lnTo>
                      <a:lnTo>
                        <a:pt x="2" y="55"/>
                      </a:lnTo>
                      <a:lnTo>
                        <a:pt x="4" y="48"/>
                      </a:lnTo>
                      <a:lnTo>
                        <a:pt x="6" y="34"/>
                      </a:lnTo>
                      <a:lnTo>
                        <a:pt x="8" y="27"/>
                      </a:lnTo>
                      <a:lnTo>
                        <a:pt x="10" y="13"/>
                      </a:lnTo>
                      <a:lnTo>
                        <a:pt x="17" y="6"/>
                      </a:lnTo>
                      <a:lnTo>
                        <a:pt x="25" y="0"/>
                      </a:lnTo>
                      <a:lnTo>
                        <a:pt x="36" y="0"/>
                      </a:lnTo>
                      <a:lnTo>
                        <a:pt x="44" y="2"/>
                      </a:lnTo>
                      <a:lnTo>
                        <a:pt x="52" y="8"/>
                      </a:lnTo>
                      <a:lnTo>
                        <a:pt x="57" y="15"/>
                      </a:lnTo>
                      <a:lnTo>
                        <a:pt x="59" y="29"/>
                      </a:lnTo>
                      <a:lnTo>
                        <a:pt x="59" y="42"/>
                      </a:lnTo>
                      <a:lnTo>
                        <a:pt x="59" y="55"/>
                      </a:lnTo>
                      <a:lnTo>
                        <a:pt x="59" y="68"/>
                      </a:lnTo>
                      <a:lnTo>
                        <a:pt x="59" y="82"/>
                      </a:lnTo>
                      <a:lnTo>
                        <a:pt x="59" y="95"/>
                      </a:lnTo>
                      <a:lnTo>
                        <a:pt x="59" y="108"/>
                      </a:lnTo>
                      <a:lnTo>
                        <a:pt x="59" y="122"/>
                      </a:lnTo>
                      <a:lnTo>
                        <a:pt x="59" y="135"/>
                      </a:lnTo>
                      <a:lnTo>
                        <a:pt x="59" y="146"/>
                      </a:lnTo>
                      <a:lnTo>
                        <a:pt x="59" y="162"/>
                      </a:lnTo>
                      <a:lnTo>
                        <a:pt x="59" y="175"/>
                      </a:lnTo>
                      <a:lnTo>
                        <a:pt x="61" y="188"/>
                      </a:lnTo>
                      <a:lnTo>
                        <a:pt x="61" y="202"/>
                      </a:lnTo>
                      <a:lnTo>
                        <a:pt x="61" y="215"/>
                      </a:lnTo>
                      <a:lnTo>
                        <a:pt x="61" y="228"/>
                      </a:lnTo>
                      <a:lnTo>
                        <a:pt x="63" y="241"/>
                      </a:lnTo>
                      <a:lnTo>
                        <a:pt x="63" y="255"/>
                      </a:lnTo>
                      <a:lnTo>
                        <a:pt x="63" y="268"/>
                      </a:lnTo>
                      <a:lnTo>
                        <a:pt x="63" y="281"/>
                      </a:lnTo>
                      <a:lnTo>
                        <a:pt x="63" y="295"/>
                      </a:lnTo>
                      <a:lnTo>
                        <a:pt x="63" y="308"/>
                      </a:lnTo>
                      <a:lnTo>
                        <a:pt x="63" y="321"/>
                      </a:lnTo>
                      <a:lnTo>
                        <a:pt x="63" y="336"/>
                      </a:lnTo>
                      <a:lnTo>
                        <a:pt x="63" y="350"/>
                      </a:lnTo>
                      <a:lnTo>
                        <a:pt x="63" y="361"/>
                      </a:lnTo>
                      <a:lnTo>
                        <a:pt x="63" y="374"/>
                      </a:lnTo>
                      <a:lnTo>
                        <a:pt x="63" y="388"/>
                      </a:lnTo>
                      <a:lnTo>
                        <a:pt x="63" y="401"/>
                      </a:lnTo>
                      <a:lnTo>
                        <a:pt x="63" y="416"/>
                      </a:lnTo>
                      <a:lnTo>
                        <a:pt x="63" y="430"/>
                      </a:lnTo>
                      <a:lnTo>
                        <a:pt x="63" y="443"/>
                      </a:lnTo>
                      <a:lnTo>
                        <a:pt x="63" y="4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4" name="Freeform 50"/>
                <p:cNvSpPr>
                  <a:spLocks/>
                </p:cNvSpPr>
                <p:nvPr/>
              </p:nvSpPr>
              <p:spPr bwMode="auto">
                <a:xfrm>
                  <a:off x="2997" y="3060"/>
                  <a:ext cx="367" cy="42"/>
                </a:xfrm>
                <a:custGeom>
                  <a:avLst/>
                  <a:gdLst>
                    <a:gd name="T0" fmla="*/ 1 w 734"/>
                    <a:gd name="T1" fmla="*/ 1 h 83"/>
                    <a:gd name="T2" fmla="*/ 1 w 734"/>
                    <a:gd name="T3" fmla="*/ 1 h 83"/>
                    <a:gd name="T4" fmla="*/ 1 w 734"/>
                    <a:gd name="T5" fmla="*/ 1 h 83"/>
                    <a:gd name="T6" fmla="*/ 1 w 734"/>
                    <a:gd name="T7" fmla="*/ 0 h 83"/>
                    <a:gd name="T8" fmla="*/ 1 w 734"/>
                    <a:gd name="T9" fmla="*/ 0 h 83"/>
                    <a:gd name="T10" fmla="*/ 1 w 734"/>
                    <a:gd name="T11" fmla="*/ 1 h 83"/>
                    <a:gd name="T12" fmla="*/ 1 w 734"/>
                    <a:gd name="T13" fmla="*/ 1 h 83"/>
                    <a:gd name="T14" fmla="*/ 1 w 734"/>
                    <a:gd name="T15" fmla="*/ 1 h 83"/>
                    <a:gd name="T16" fmla="*/ 1 w 734"/>
                    <a:gd name="T17" fmla="*/ 1 h 83"/>
                    <a:gd name="T18" fmla="*/ 1 w 734"/>
                    <a:gd name="T19" fmla="*/ 1 h 83"/>
                    <a:gd name="T20" fmla="*/ 1 w 734"/>
                    <a:gd name="T21" fmla="*/ 1 h 83"/>
                    <a:gd name="T22" fmla="*/ 1 w 734"/>
                    <a:gd name="T23" fmla="*/ 1 h 83"/>
                    <a:gd name="T24" fmla="*/ 1 w 734"/>
                    <a:gd name="T25" fmla="*/ 1 h 83"/>
                    <a:gd name="T26" fmla="*/ 1 w 734"/>
                    <a:gd name="T27" fmla="*/ 1 h 83"/>
                    <a:gd name="T28" fmla="*/ 1 w 734"/>
                    <a:gd name="T29" fmla="*/ 1 h 83"/>
                    <a:gd name="T30" fmla="*/ 1 w 734"/>
                    <a:gd name="T31" fmla="*/ 1 h 83"/>
                    <a:gd name="T32" fmla="*/ 1 w 734"/>
                    <a:gd name="T33" fmla="*/ 1 h 83"/>
                    <a:gd name="T34" fmla="*/ 1 w 734"/>
                    <a:gd name="T35" fmla="*/ 1 h 83"/>
                    <a:gd name="T36" fmla="*/ 1 w 734"/>
                    <a:gd name="T37" fmla="*/ 1 h 83"/>
                    <a:gd name="T38" fmla="*/ 1 w 734"/>
                    <a:gd name="T39" fmla="*/ 1 h 83"/>
                    <a:gd name="T40" fmla="*/ 1 w 734"/>
                    <a:gd name="T41" fmla="*/ 1 h 83"/>
                    <a:gd name="T42" fmla="*/ 1 w 734"/>
                    <a:gd name="T43" fmla="*/ 1 h 83"/>
                    <a:gd name="T44" fmla="*/ 1 w 734"/>
                    <a:gd name="T45" fmla="*/ 1 h 83"/>
                    <a:gd name="T46" fmla="*/ 1 w 734"/>
                    <a:gd name="T47" fmla="*/ 1 h 83"/>
                    <a:gd name="T48" fmla="*/ 1 w 734"/>
                    <a:gd name="T49" fmla="*/ 1 h 83"/>
                    <a:gd name="T50" fmla="*/ 1 w 734"/>
                    <a:gd name="T51" fmla="*/ 1 h 83"/>
                    <a:gd name="T52" fmla="*/ 1 w 734"/>
                    <a:gd name="T53" fmla="*/ 1 h 83"/>
                    <a:gd name="T54" fmla="*/ 1 w 734"/>
                    <a:gd name="T55" fmla="*/ 1 h 83"/>
                    <a:gd name="T56" fmla="*/ 1 w 734"/>
                    <a:gd name="T57" fmla="*/ 1 h 83"/>
                    <a:gd name="T58" fmla="*/ 1 w 734"/>
                    <a:gd name="T59" fmla="*/ 1 h 83"/>
                    <a:gd name="T60" fmla="*/ 1 w 734"/>
                    <a:gd name="T61" fmla="*/ 1 h 83"/>
                    <a:gd name="T62" fmla="*/ 1 w 734"/>
                    <a:gd name="T63" fmla="*/ 1 h 83"/>
                    <a:gd name="T64" fmla="*/ 1 w 734"/>
                    <a:gd name="T65" fmla="*/ 1 h 83"/>
                    <a:gd name="T66" fmla="*/ 1 w 734"/>
                    <a:gd name="T67" fmla="*/ 1 h 83"/>
                    <a:gd name="T68" fmla="*/ 1 w 734"/>
                    <a:gd name="T69" fmla="*/ 1 h 83"/>
                    <a:gd name="T70" fmla="*/ 1 w 734"/>
                    <a:gd name="T71" fmla="*/ 1 h 83"/>
                    <a:gd name="T72" fmla="*/ 1 w 734"/>
                    <a:gd name="T73" fmla="*/ 1 h 83"/>
                    <a:gd name="T74" fmla="*/ 1 w 734"/>
                    <a:gd name="T75" fmla="*/ 1 h 83"/>
                    <a:gd name="T76" fmla="*/ 1 w 734"/>
                    <a:gd name="T77" fmla="*/ 1 h 83"/>
                    <a:gd name="T78" fmla="*/ 1 w 734"/>
                    <a:gd name="T79" fmla="*/ 1 h 83"/>
                    <a:gd name="T80" fmla="*/ 1 w 734"/>
                    <a:gd name="T81" fmla="*/ 1 h 83"/>
                    <a:gd name="T82" fmla="*/ 1 w 734"/>
                    <a:gd name="T83" fmla="*/ 1 h 83"/>
                    <a:gd name="T84" fmla="*/ 1 w 734"/>
                    <a:gd name="T85" fmla="*/ 1 h 83"/>
                    <a:gd name="T86" fmla="*/ 1 w 734"/>
                    <a:gd name="T87" fmla="*/ 1 h 83"/>
                    <a:gd name="T88" fmla="*/ 1 w 734"/>
                    <a:gd name="T89" fmla="*/ 1 h 83"/>
                    <a:gd name="T90" fmla="*/ 1 w 734"/>
                    <a:gd name="T91" fmla="*/ 1 h 83"/>
                    <a:gd name="T92" fmla="*/ 1 w 734"/>
                    <a:gd name="T93" fmla="*/ 1 h 83"/>
                    <a:gd name="T94" fmla="*/ 1 w 734"/>
                    <a:gd name="T95" fmla="*/ 1 h 83"/>
                    <a:gd name="T96" fmla="*/ 0 w 734"/>
                    <a:gd name="T97" fmla="*/ 1 h 83"/>
                    <a:gd name="T98" fmla="*/ 1 w 734"/>
                    <a:gd name="T99" fmla="*/ 1 h 83"/>
                    <a:gd name="T100" fmla="*/ 1 w 734"/>
                    <a:gd name="T101" fmla="*/ 1 h 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34"/>
                    <a:gd name="T154" fmla="*/ 0 h 83"/>
                    <a:gd name="T155" fmla="*/ 734 w 734"/>
                    <a:gd name="T156" fmla="*/ 83 h 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34" h="83">
                      <a:moveTo>
                        <a:pt x="34" y="11"/>
                      </a:moveTo>
                      <a:lnTo>
                        <a:pt x="44" y="7"/>
                      </a:lnTo>
                      <a:lnTo>
                        <a:pt x="53" y="6"/>
                      </a:lnTo>
                      <a:lnTo>
                        <a:pt x="65" y="4"/>
                      </a:lnTo>
                      <a:lnTo>
                        <a:pt x="76" y="4"/>
                      </a:lnTo>
                      <a:lnTo>
                        <a:pt x="87" y="4"/>
                      </a:lnTo>
                      <a:lnTo>
                        <a:pt x="99" y="2"/>
                      </a:lnTo>
                      <a:lnTo>
                        <a:pt x="108" y="2"/>
                      </a:lnTo>
                      <a:lnTo>
                        <a:pt x="122" y="2"/>
                      </a:lnTo>
                      <a:lnTo>
                        <a:pt x="131" y="0"/>
                      </a:lnTo>
                      <a:lnTo>
                        <a:pt x="144" y="0"/>
                      </a:lnTo>
                      <a:lnTo>
                        <a:pt x="156" y="0"/>
                      </a:lnTo>
                      <a:lnTo>
                        <a:pt x="167" y="0"/>
                      </a:lnTo>
                      <a:lnTo>
                        <a:pt x="181" y="0"/>
                      </a:lnTo>
                      <a:lnTo>
                        <a:pt x="192" y="0"/>
                      </a:lnTo>
                      <a:lnTo>
                        <a:pt x="203" y="0"/>
                      </a:lnTo>
                      <a:lnTo>
                        <a:pt x="217" y="2"/>
                      </a:lnTo>
                      <a:lnTo>
                        <a:pt x="228" y="2"/>
                      </a:lnTo>
                      <a:lnTo>
                        <a:pt x="240" y="2"/>
                      </a:lnTo>
                      <a:lnTo>
                        <a:pt x="253" y="2"/>
                      </a:lnTo>
                      <a:lnTo>
                        <a:pt x="264" y="2"/>
                      </a:lnTo>
                      <a:lnTo>
                        <a:pt x="276" y="2"/>
                      </a:lnTo>
                      <a:lnTo>
                        <a:pt x="289" y="2"/>
                      </a:lnTo>
                      <a:lnTo>
                        <a:pt x="298" y="2"/>
                      </a:lnTo>
                      <a:lnTo>
                        <a:pt x="312" y="4"/>
                      </a:lnTo>
                      <a:lnTo>
                        <a:pt x="323" y="4"/>
                      </a:lnTo>
                      <a:lnTo>
                        <a:pt x="335" y="4"/>
                      </a:lnTo>
                      <a:lnTo>
                        <a:pt x="346" y="4"/>
                      </a:lnTo>
                      <a:lnTo>
                        <a:pt x="357" y="4"/>
                      </a:lnTo>
                      <a:lnTo>
                        <a:pt x="369" y="4"/>
                      </a:lnTo>
                      <a:lnTo>
                        <a:pt x="380" y="4"/>
                      </a:lnTo>
                      <a:lnTo>
                        <a:pt x="392" y="4"/>
                      </a:lnTo>
                      <a:lnTo>
                        <a:pt x="405" y="6"/>
                      </a:lnTo>
                      <a:lnTo>
                        <a:pt x="414" y="6"/>
                      </a:lnTo>
                      <a:lnTo>
                        <a:pt x="422" y="6"/>
                      </a:lnTo>
                      <a:lnTo>
                        <a:pt x="432" y="6"/>
                      </a:lnTo>
                      <a:lnTo>
                        <a:pt x="441" y="6"/>
                      </a:lnTo>
                      <a:lnTo>
                        <a:pt x="451" y="6"/>
                      </a:lnTo>
                      <a:lnTo>
                        <a:pt x="458" y="6"/>
                      </a:lnTo>
                      <a:lnTo>
                        <a:pt x="468" y="6"/>
                      </a:lnTo>
                      <a:lnTo>
                        <a:pt x="477" y="6"/>
                      </a:lnTo>
                      <a:lnTo>
                        <a:pt x="487" y="6"/>
                      </a:lnTo>
                      <a:lnTo>
                        <a:pt x="494" y="6"/>
                      </a:lnTo>
                      <a:lnTo>
                        <a:pt x="504" y="6"/>
                      </a:lnTo>
                      <a:lnTo>
                        <a:pt x="513" y="6"/>
                      </a:lnTo>
                      <a:lnTo>
                        <a:pt x="523" y="6"/>
                      </a:lnTo>
                      <a:lnTo>
                        <a:pt x="531" y="6"/>
                      </a:lnTo>
                      <a:lnTo>
                        <a:pt x="540" y="6"/>
                      </a:lnTo>
                      <a:lnTo>
                        <a:pt x="551" y="7"/>
                      </a:lnTo>
                      <a:lnTo>
                        <a:pt x="559" y="7"/>
                      </a:lnTo>
                      <a:lnTo>
                        <a:pt x="569" y="7"/>
                      </a:lnTo>
                      <a:lnTo>
                        <a:pt x="578" y="7"/>
                      </a:lnTo>
                      <a:lnTo>
                        <a:pt x="588" y="7"/>
                      </a:lnTo>
                      <a:lnTo>
                        <a:pt x="597" y="7"/>
                      </a:lnTo>
                      <a:lnTo>
                        <a:pt x="605" y="7"/>
                      </a:lnTo>
                      <a:lnTo>
                        <a:pt x="614" y="7"/>
                      </a:lnTo>
                      <a:lnTo>
                        <a:pt x="624" y="9"/>
                      </a:lnTo>
                      <a:lnTo>
                        <a:pt x="631" y="9"/>
                      </a:lnTo>
                      <a:lnTo>
                        <a:pt x="641" y="9"/>
                      </a:lnTo>
                      <a:lnTo>
                        <a:pt x="650" y="9"/>
                      </a:lnTo>
                      <a:lnTo>
                        <a:pt x="660" y="9"/>
                      </a:lnTo>
                      <a:lnTo>
                        <a:pt x="667" y="9"/>
                      </a:lnTo>
                      <a:lnTo>
                        <a:pt x="677" y="9"/>
                      </a:lnTo>
                      <a:lnTo>
                        <a:pt x="686" y="9"/>
                      </a:lnTo>
                      <a:lnTo>
                        <a:pt x="698" y="11"/>
                      </a:lnTo>
                      <a:lnTo>
                        <a:pt x="705" y="11"/>
                      </a:lnTo>
                      <a:lnTo>
                        <a:pt x="713" y="13"/>
                      </a:lnTo>
                      <a:lnTo>
                        <a:pt x="719" y="17"/>
                      </a:lnTo>
                      <a:lnTo>
                        <a:pt x="724" y="21"/>
                      </a:lnTo>
                      <a:lnTo>
                        <a:pt x="730" y="34"/>
                      </a:lnTo>
                      <a:lnTo>
                        <a:pt x="734" y="47"/>
                      </a:lnTo>
                      <a:lnTo>
                        <a:pt x="730" y="59"/>
                      </a:lnTo>
                      <a:lnTo>
                        <a:pt x="724" y="70"/>
                      </a:lnTo>
                      <a:lnTo>
                        <a:pt x="719" y="74"/>
                      </a:lnTo>
                      <a:lnTo>
                        <a:pt x="713" y="78"/>
                      </a:lnTo>
                      <a:lnTo>
                        <a:pt x="705" y="82"/>
                      </a:lnTo>
                      <a:lnTo>
                        <a:pt x="698" y="83"/>
                      </a:lnTo>
                      <a:lnTo>
                        <a:pt x="685" y="82"/>
                      </a:lnTo>
                      <a:lnTo>
                        <a:pt x="675" y="82"/>
                      </a:lnTo>
                      <a:lnTo>
                        <a:pt x="664" y="82"/>
                      </a:lnTo>
                      <a:lnTo>
                        <a:pt x="654" y="82"/>
                      </a:lnTo>
                      <a:lnTo>
                        <a:pt x="645" y="82"/>
                      </a:lnTo>
                      <a:lnTo>
                        <a:pt x="633" y="82"/>
                      </a:lnTo>
                      <a:lnTo>
                        <a:pt x="624" y="82"/>
                      </a:lnTo>
                      <a:lnTo>
                        <a:pt x="614" y="82"/>
                      </a:lnTo>
                      <a:lnTo>
                        <a:pt x="603" y="82"/>
                      </a:lnTo>
                      <a:lnTo>
                        <a:pt x="593" y="82"/>
                      </a:lnTo>
                      <a:lnTo>
                        <a:pt x="582" y="82"/>
                      </a:lnTo>
                      <a:lnTo>
                        <a:pt x="574" y="82"/>
                      </a:lnTo>
                      <a:lnTo>
                        <a:pt x="563" y="82"/>
                      </a:lnTo>
                      <a:lnTo>
                        <a:pt x="551" y="82"/>
                      </a:lnTo>
                      <a:lnTo>
                        <a:pt x="542" y="82"/>
                      </a:lnTo>
                      <a:lnTo>
                        <a:pt x="532" y="82"/>
                      </a:lnTo>
                      <a:lnTo>
                        <a:pt x="521" y="80"/>
                      </a:lnTo>
                      <a:lnTo>
                        <a:pt x="510" y="80"/>
                      </a:lnTo>
                      <a:lnTo>
                        <a:pt x="500" y="80"/>
                      </a:lnTo>
                      <a:lnTo>
                        <a:pt x="491" y="80"/>
                      </a:lnTo>
                      <a:lnTo>
                        <a:pt x="479" y="80"/>
                      </a:lnTo>
                      <a:lnTo>
                        <a:pt x="470" y="80"/>
                      </a:lnTo>
                      <a:lnTo>
                        <a:pt x="458" y="80"/>
                      </a:lnTo>
                      <a:lnTo>
                        <a:pt x="451" y="80"/>
                      </a:lnTo>
                      <a:lnTo>
                        <a:pt x="439" y="80"/>
                      </a:lnTo>
                      <a:lnTo>
                        <a:pt x="430" y="80"/>
                      </a:lnTo>
                      <a:lnTo>
                        <a:pt x="418" y="80"/>
                      </a:lnTo>
                      <a:lnTo>
                        <a:pt x="409" y="80"/>
                      </a:lnTo>
                      <a:lnTo>
                        <a:pt x="399" y="80"/>
                      </a:lnTo>
                      <a:lnTo>
                        <a:pt x="388" y="80"/>
                      </a:lnTo>
                      <a:lnTo>
                        <a:pt x="378" y="80"/>
                      </a:lnTo>
                      <a:lnTo>
                        <a:pt x="369" y="80"/>
                      </a:lnTo>
                      <a:lnTo>
                        <a:pt x="356" y="80"/>
                      </a:lnTo>
                      <a:lnTo>
                        <a:pt x="346" y="80"/>
                      </a:lnTo>
                      <a:lnTo>
                        <a:pt x="335" y="80"/>
                      </a:lnTo>
                      <a:lnTo>
                        <a:pt x="327" y="80"/>
                      </a:lnTo>
                      <a:lnTo>
                        <a:pt x="316" y="80"/>
                      </a:lnTo>
                      <a:lnTo>
                        <a:pt x="304" y="80"/>
                      </a:lnTo>
                      <a:lnTo>
                        <a:pt x="295" y="80"/>
                      </a:lnTo>
                      <a:lnTo>
                        <a:pt x="285" y="80"/>
                      </a:lnTo>
                      <a:lnTo>
                        <a:pt x="276" y="80"/>
                      </a:lnTo>
                      <a:lnTo>
                        <a:pt x="264" y="80"/>
                      </a:lnTo>
                      <a:lnTo>
                        <a:pt x="255" y="80"/>
                      </a:lnTo>
                      <a:lnTo>
                        <a:pt x="245" y="80"/>
                      </a:lnTo>
                      <a:lnTo>
                        <a:pt x="234" y="80"/>
                      </a:lnTo>
                      <a:lnTo>
                        <a:pt x="224" y="80"/>
                      </a:lnTo>
                      <a:lnTo>
                        <a:pt x="213" y="80"/>
                      </a:lnTo>
                      <a:lnTo>
                        <a:pt x="203" y="80"/>
                      </a:lnTo>
                      <a:lnTo>
                        <a:pt x="192" y="80"/>
                      </a:lnTo>
                      <a:lnTo>
                        <a:pt x="181" y="80"/>
                      </a:lnTo>
                      <a:lnTo>
                        <a:pt x="171" y="80"/>
                      </a:lnTo>
                      <a:lnTo>
                        <a:pt x="162" y="80"/>
                      </a:lnTo>
                      <a:lnTo>
                        <a:pt x="152" y="80"/>
                      </a:lnTo>
                      <a:lnTo>
                        <a:pt x="141" y="80"/>
                      </a:lnTo>
                      <a:lnTo>
                        <a:pt x="131" y="80"/>
                      </a:lnTo>
                      <a:lnTo>
                        <a:pt x="122" y="80"/>
                      </a:lnTo>
                      <a:lnTo>
                        <a:pt x="110" y="80"/>
                      </a:lnTo>
                      <a:lnTo>
                        <a:pt x="101" y="80"/>
                      </a:lnTo>
                      <a:lnTo>
                        <a:pt x="89" y="80"/>
                      </a:lnTo>
                      <a:lnTo>
                        <a:pt x="80" y="82"/>
                      </a:lnTo>
                      <a:lnTo>
                        <a:pt x="70" y="82"/>
                      </a:lnTo>
                      <a:lnTo>
                        <a:pt x="59" y="82"/>
                      </a:lnTo>
                      <a:lnTo>
                        <a:pt x="49" y="82"/>
                      </a:lnTo>
                      <a:lnTo>
                        <a:pt x="40" y="83"/>
                      </a:lnTo>
                      <a:lnTo>
                        <a:pt x="28" y="82"/>
                      </a:lnTo>
                      <a:lnTo>
                        <a:pt x="21" y="80"/>
                      </a:lnTo>
                      <a:lnTo>
                        <a:pt x="13" y="76"/>
                      </a:lnTo>
                      <a:lnTo>
                        <a:pt x="9" y="72"/>
                      </a:lnTo>
                      <a:lnTo>
                        <a:pt x="2" y="63"/>
                      </a:lnTo>
                      <a:lnTo>
                        <a:pt x="0" y="51"/>
                      </a:lnTo>
                      <a:lnTo>
                        <a:pt x="0" y="38"/>
                      </a:lnTo>
                      <a:lnTo>
                        <a:pt x="6" y="26"/>
                      </a:lnTo>
                      <a:lnTo>
                        <a:pt x="9" y="19"/>
                      </a:lnTo>
                      <a:lnTo>
                        <a:pt x="15" y="15"/>
                      </a:lnTo>
                      <a:lnTo>
                        <a:pt x="23" y="11"/>
                      </a:lnTo>
                      <a:lnTo>
                        <a:pt x="34" y="1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5" name="Freeform 51"/>
                <p:cNvSpPr>
                  <a:spLocks/>
                </p:cNvSpPr>
                <p:nvPr/>
              </p:nvSpPr>
              <p:spPr bwMode="auto">
                <a:xfrm>
                  <a:off x="3002" y="3088"/>
                  <a:ext cx="363" cy="131"/>
                </a:xfrm>
                <a:custGeom>
                  <a:avLst/>
                  <a:gdLst>
                    <a:gd name="T0" fmla="*/ 0 w 727"/>
                    <a:gd name="T1" fmla="*/ 1 h 262"/>
                    <a:gd name="T2" fmla="*/ 0 w 727"/>
                    <a:gd name="T3" fmla="*/ 1 h 262"/>
                    <a:gd name="T4" fmla="*/ 0 w 727"/>
                    <a:gd name="T5" fmla="*/ 1 h 262"/>
                    <a:gd name="T6" fmla="*/ 0 w 727"/>
                    <a:gd name="T7" fmla="*/ 1 h 262"/>
                    <a:gd name="T8" fmla="*/ 0 w 727"/>
                    <a:gd name="T9" fmla="*/ 1 h 262"/>
                    <a:gd name="T10" fmla="*/ 0 w 727"/>
                    <a:gd name="T11" fmla="*/ 1 h 262"/>
                    <a:gd name="T12" fmla="*/ 0 w 727"/>
                    <a:gd name="T13" fmla="*/ 1 h 262"/>
                    <a:gd name="T14" fmla="*/ 0 w 727"/>
                    <a:gd name="T15" fmla="*/ 1 h 262"/>
                    <a:gd name="T16" fmla="*/ 0 w 727"/>
                    <a:gd name="T17" fmla="*/ 1 h 262"/>
                    <a:gd name="T18" fmla="*/ 0 w 727"/>
                    <a:gd name="T19" fmla="*/ 1 h 262"/>
                    <a:gd name="T20" fmla="*/ 0 w 727"/>
                    <a:gd name="T21" fmla="*/ 1 h 262"/>
                    <a:gd name="T22" fmla="*/ 0 w 727"/>
                    <a:gd name="T23" fmla="*/ 1 h 262"/>
                    <a:gd name="T24" fmla="*/ 0 w 727"/>
                    <a:gd name="T25" fmla="*/ 1 h 262"/>
                    <a:gd name="T26" fmla="*/ 0 w 727"/>
                    <a:gd name="T27" fmla="*/ 1 h 262"/>
                    <a:gd name="T28" fmla="*/ 0 w 727"/>
                    <a:gd name="T29" fmla="*/ 1 h 262"/>
                    <a:gd name="T30" fmla="*/ 0 w 727"/>
                    <a:gd name="T31" fmla="*/ 0 h 262"/>
                    <a:gd name="T32" fmla="*/ 0 w 727"/>
                    <a:gd name="T33" fmla="*/ 0 h 262"/>
                    <a:gd name="T34" fmla="*/ 0 w 727"/>
                    <a:gd name="T35" fmla="*/ 0 h 262"/>
                    <a:gd name="T36" fmla="*/ 0 w 727"/>
                    <a:gd name="T37" fmla="*/ 0 h 262"/>
                    <a:gd name="T38" fmla="*/ 0 w 727"/>
                    <a:gd name="T39" fmla="*/ 1 h 262"/>
                    <a:gd name="T40" fmla="*/ 0 w 727"/>
                    <a:gd name="T41" fmla="*/ 1 h 262"/>
                    <a:gd name="T42" fmla="*/ 0 w 727"/>
                    <a:gd name="T43" fmla="*/ 1 h 262"/>
                    <a:gd name="T44" fmla="*/ 0 w 727"/>
                    <a:gd name="T45" fmla="*/ 1 h 262"/>
                    <a:gd name="T46" fmla="*/ 0 w 727"/>
                    <a:gd name="T47" fmla="*/ 1 h 262"/>
                    <a:gd name="T48" fmla="*/ 0 w 727"/>
                    <a:gd name="T49" fmla="*/ 1 h 262"/>
                    <a:gd name="T50" fmla="*/ 0 w 727"/>
                    <a:gd name="T51" fmla="*/ 1 h 262"/>
                    <a:gd name="T52" fmla="*/ 0 w 727"/>
                    <a:gd name="T53" fmla="*/ 1 h 262"/>
                    <a:gd name="T54" fmla="*/ 0 w 727"/>
                    <a:gd name="T55" fmla="*/ 1 h 262"/>
                    <a:gd name="T56" fmla="*/ 0 w 727"/>
                    <a:gd name="T57" fmla="*/ 1 h 262"/>
                    <a:gd name="T58" fmla="*/ 0 w 727"/>
                    <a:gd name="T59" fmla="*/ 1 h 262"/>
                    <a:gd name="T60" fmla="*/ 0 w 727"/>
                    <a:gd name="T61" fmla="*/ 1 h 262"/>
                    <a:gd name="T62" fmla="*/ 0 w 727"/>
                    <a:gd name="T63" fmla="*/ 1 h 262"/>
                    <a:gd name="T64" fmla="*/ 0 w 727"/>
                    <a:gd name="T65" fmla="*/ 1 h 262"/>
                    <a:gd name="T66" fmla="*/ 0 w 727"/>
                    <a:gd name="T67" fmla="*/ 1 h 262"/>
                    <a:gd name="T68" fmla="*/ 0 w 727"/>
                    <a:gd name="T69" fmla="*/ 1 h 262"/>
                    <a:gd name="T70" fmla="*/ 0 w 727"/>
                    <a:gd name="T71" fmla="*/ 1 h 262"/>
                    <a:gd name="T72" fmla="*/ 0 w 727"/>
                    <a:gd name="T73" fmla="*/ 1 h 262"/>
                    <a:gd name="T74" fmla="*/ 0 w 727"/>
                    <a:gd name="T75" fmla="*/ 1 h 262"/>
                    <a:gd name="T76" fmla="*/ 0 w 727"/>
                    <a:gd name="T77" fmla="*/ 1 h 262"/>
                    <a:gd name="T78" fmla="*/ 0 w 727"/>
                    <a:gd name="T79" fmla="*/ 1 h 262"/>
                    <a:gd name="T80" fmla="*/ 0 w 727"/>
                    <a:gd name="T81" fmla="*/ 1 h 262"/>
                    <a:gd name="T82" fmla="*/ 0 w 727"/>
                    <a:gd name="T83" fmla="*/ 1 h 262"/>
                    <a:gd name="T84" fmla="*/ 0 w 727"/>
                    <a:gd name="T85" fmla="*/ 1 h 262"/>
                    <a:gd name="T86" fmla="*/ 0 w 727"/>
                    <a:gd name="T87" fmla="*/ 1 h 262"/>
                    <a:gd name="T88" fmla="*/ 0 w 727"/>
                    <a:gd name="T89" fmla="*/ 1 h 262"/>
                    <a:gd name="T90" fmla="*/ 0 w 727"/>
                    <a:gd name="T91" fmla="*/ 1 h 262"/>
                    <a:gd name="T92" fmla="*/ 0 w 727"/>
                    <a:gd name="T93" fmla="*/ 1 h 262"/>
                    <a:gd name="T94" fmla="*/ 0 w 727"/>
                    <a:gd name="T95" fmla="*/ 1 h 262"/>
                    <a:gd name="T96" fmla="*/ 0 w 727"/>
                    <a:gd name="T97" fmla="*/ 1 h 262"/>
                    <a:gd name="T98" fmla="*/ 0 w 727"/>
                    <a:gd name="T99" fmla="*/ 1 h 262"/>
                    <a:gd name="T100" fmla="*/ 0 w 727"/>
                    <a:gd name="T101" fmla="*/ 1 h 262"/>
                    <a:gd name="T102" fmla="*/ 0 w 727"/>
                    <a:gd name="T103" fmla="*/ 1 h 262"/>
                    <a:gd name="T104" fmla="*/ 0 w 727"/>
                    <a:gd name="T105" fmla="*/ 1 h 262"/>
                    <a:gd name="T106" fmla="*/ 0 w 727"/>
                    <a:gd name="T107" fmla="*/ 1 h 262"/>
                    <a:gd name="T108" fmla="*/ 0 w 727"/>
                    <a:gd name="T109" fmla="*/ 1 h 262"/>
                    <a:gd name="T110" fmla="*/ 0 w 727"/>
                    <a:gd name="T111" fmla="*/ 1 h 262"/>
                    <a:gd name="T112" fmla="*/ 0 w 727"/>
                    <a:gd name="T113" fmla="*/ 1 h 262"/>
                    <a:gd name="T114" fmla="*/ 0 w 727"/>
                    <a:gd name="T115" fmla="*/ 1 h 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7"/>
                    <a:gd name="T175" fmla="*/ 0 h 262"/>
                    <a:gd name="T176" fmla="*/ 727 w 727"/>
                    <a:gd name="T177" fmla="*/ 262 h 2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7" h="262">
                      <a:moveTo>
                        <a:pt x="40" y="23"/>
                      </a:moveTo>
                      <a:lnTo>
                        <a:pt x="40" y="23"/>
                      </a:lnTo>
                      <a:lnTo>
                        <a:pt x="46" y="21"/>
                      </a:lnTo>
                      <a:lnTo>
                        <a:pt x="56" y="19"/>
                      </a:lnTo>
                      <a:lnTo>
                        <a:pt x="67" y="19"/>
                      </a:lnTo>
                      <a:lnTo>
                        <a:pt x="71" y="17"/>
                      </a:lnTo>
                      <a:lnTo>
                        <a:pt x="78" y="17"/>
                      </a:lnTo>
                      <a:lnTo>
                        <a:pt x="88" y="15"/>
                      </a:lnTo>
                      <a:lnTo>
                        <a:pt x="97" y="15"/>
                      </a:lnTo>
                      <a:lnTo>
                        <a:pt x="105" y="15"/>
                      </a:lnTo>
                      <a:lnTo>
                        <a:pt x="115" y="15"/>
                      </a:lnTo>
                      <a:lnTo>
                        <a:pt x="124" y="15"/>
                      </a:lnTo>
                      <a:lnTo>
                        <a:pt x="135" y="15"/>
                      </a:lnTo>
                      <a:lnTo>
                        <a:pt x="145" y="15"/>
                      </a:lnTo>
                      <a:lnTo>
                        <a:pt x="158" y="15"/>
                      </a:lnTo>
                      <a:lnTo>
                        <a:pt x="168" y="13"/>
                      </a:lnTo>
                      <a:lnTo>
                        <a:pt x="181" y="13"/>
                      </a:lnTo>
                      <a:lnTo>
                        <a:pt x="194" y="11"/>
                      </a:lnTo>
                      <a:lnTo>
                        <a:pt x="206" y="11"/>
                      </a:lnTo>
                      <a:lnTo>
                        <a:pt x="219" y="11"/>
                      </a:lnTo>
                      <a:lnTo>
                        <a:pt x="232" y="11"/>
                      </a:lnTo>
                      <a:lnTo>
                        <a:pt x="246" y="9"/>
                      </a:lnTo>
                      <a:lnTo>
                        <a:pt x="259" y="9"/>
                      </a:lnTo>
                      <a:lnTo>
                        <a:pt x="274" y="8"/>
                      </a:lnTo>
                      <a:lnTo>
                        <a:pt x="288" y="8"/>
                      </a:lnTo>
                      <a:lnTo>
                        <a:pt x="301" y="8"/>
                      </a:lnTo>
                      <a:lnTo>
                        <a:pt x="316" y="8"/>
                      </a:lnTo>
                      <a:lnTo>
                        <a:pt x="331" y="8"/>
                      </a:lnTo>
                      <a:lnTo>
                        <a:pt x="347" y="8"/>
                      </a:lnTo>
                      <a:lnTo>
                        <a:pt x="360" y="8"/>
                      </a:lnTo>
                      <a:lnTo>
                        <a:pt x="373" y="8"/>
                      </a:lnTo>
                      <a:lnTo>
                        <a:pt x="386" y="6"/>
                      </a:lnTo>
                      <a:lnTo>
                        <a:pt x="402" y="6"/>
                      </a:lnTo>
                      <a:lnTo>
                        <a:pt x="415" y="4"/>
                      </a:lnTo>
                      <a:lnTo>
                        <a:pt x="430" y="4"/>
                      </a:lnTo>
                      <a:lnTo>
                        <a:pt x="444" y="4"/>
                      </a:lnTo>
                      <a:lnTo>
                        <a:pt x="459" y="4"/>
                      </a:lnTo>
                      <a:lnTo>
                        <a:pt x="472" y="2"/>
                      </a:lnTo>
                      <a:lnTo>
                        <a:pt x="485" y="2"/>
                      </a:lnTo>
                      <a:lnTo>
                        <a:pt x="499" y="2"/>
                      </a:lnTo>
                      <a:lnTo>
                        <a:pt x="514" y="2"/>
                      </a:lnTo>
                      <a:lnTo>
                        <a:pt x="525" y="2"/>
                      </a:lnTo>
                      <a:lnTo>
                        <a:pt x="539" y="2"/>
                      </a:lnTo>
                      <a:lnTo>
                        <a:pt x="550" y="2"/>
                      </a:lnTo>
                      <a:lnTo>
                        <a:pt x="565" y="2"/>
                      </a:lnTo>
                      <a:lnTo>
                        <a:pt x="575" y="0"/>
                      </a:lnTo>
                      <a:lnTo>
                        <a:pt x="586" y="0"/>
                      </a:lnTo>
                      <a:lnTo>
                        <a:pt x="596" y="0"/>
                      </a:lnTo>
                      <a:lnTo>
                        <a:pt x="609" y="0"/>
                      </a:lnTo>
                      <a:lnTo>
                        <a:pt x="617" y="0"/>
                      </a:lnTo>
                      <a:lnTo>
                        <a:pt x="626" y="0"/>
                      </a:lnTo>
                      <a:lnTo>
                        <a:pt x="636" y="0"/>
                      </a:lnTo>
                      <a:lnTo>
                        <a:pt x="645" y="0"/>
                      </a:lnTo>
                      <a:lnTo>
                        <a:pt x="658" y="0"/>
                      </a:lnTo>
                      <a:lnTo>
                        <a:pt x="674" y="0"/>
                      </a:lnTo>
                      <a:lnTo>
                        <a:pt x="681" y="0"/>
                      </a:lnTo>
                      <a:lnTo>
                        <a:pt x="691" y="0"/>
                      </a:lnTo>
                      <a:lnTo>
                        <a:pt x="698" y="0"/>
                      </a:lnTo>
                      <a:lnTo>
                        <a:pt x="708" y="4"/>
                      </a:lnTo>
                      <a:lnTo>
                        <a:pt x="715" y="8"/>
                      </a:lnTo>
                      <a:lnTo>
                        <a:pt x="721" y="13"/>
                      </a:lnTo>
                      <a:lnTo>
                        <a:pt x="725" y="17"/>
                      </a:lnTo>
                      <a:lnTo>
                        <a:pt x="725" y="27"/>
                      </a:lnTo>
                      <a:lnTo>
                        <a:pt x="725" y="34"/>
                      </a:lnTo>
                      <a:lnTo>
                        <a:pt x="727" y="44"/>
                      </a:lnTo>
                      <a:lnTo>
                        <a:pt x="725" y="53"/>
                      </a:lnTo>
                      <a:lnTo>
                        <a:pt x="723" y="66"/>
                      </a:lnTo>
                      <a:lnTo>
                        <a:pt x="723" y="80"/>
                      </a:lnTo>
                      <a:lnTo>
                        <a:pt x="723" y="97"/>
                      </a:lnTo>
                      <a:lnTo>
                        <a:pt x="721" y="112"/>
                      </a:lnTo>
                      <a:lnTo>
                        <a:pt x="721" y="129"/>
                      </a:lnTo>
                      <a:lnTo>
                        <a:pt x="719" y="137"/>
                      </a:lnTo>
                      <a:lnTo>
                        <a:pt x="719" y="146"/>
                      </a:lnTo>
                      <a:lnTo>
                        <a:pt x="719" y="154"/>
                      </a:lnTo>
                      <a:lnTo>
                        <a:pt x="719" y="163"/>
                      </a:lnTo>
                      <a:lnTo>
                        <a:pt x="717" y="177"/>
                      </a:lnTo>
                      <a:lnTo>
                        <a:pt x="714" y="192"/>
                      </a:lnTo>
                      <a:lnTo>
                        <a:pt x="710" y="205"/>
                      </a:lnTo>
                      <a:lnTo>
                        <a:pt x="708" y="219"/>
                      </a:lnTo>
                      <a:lnTo>
                        <a:pt x="702" y="226"/>
                      </a:lnTo>
                      <a:lnTo>
                        <a:pt x="696" y="234"/>
                      </a:lnTo>
                      <a:lnTo>
                        <a:pt x="691" y="239"/>
                      </a:lnTo>
                      <a:lnTo>
                        <a:pt x="683" y="241"/>
                      </a:lnTo>
                      <a:lnTo>
                        <a:pt x="672" y="241"/>
                      </a:lnTo>
                      <a:lnTo>
                        <a:pt x="660" y="241"/>
                      </a:lnTo>
                      <a:lnTo>
                        <a:pt x="651" y="241"/>
                      </a:lnTo>
                      <a:lnTo>
                        <a:pt x="641" y="241"/>
                      </a:lnTo>
                      <a:lnTo>
                        <a:pt x="630" y="239"/>
                      </a:lnTo>
                      <a:lnTo>
                        <a:pt x="620" y="239"/>
                      </a:lnTo>
                      <a:lnTo>
                        <a:pt x="609" y="239"/>
                      </a:lnTo>
                      <a:lnTo>
                        <a:pt x="601" y="239"/>
                      </a:lnTo>
                      <a:lnTo>
                        <a:pt x="588" y="238"/>
                      </a:lnTo>
                      <a:lnTo>
                        <a:pt x="579" y="238"/>
                      </a:lnTo>
                      <a:lnTo>
                        <a:pt x="567" y="236"/>
                      </a:lnTo>
                      <a:lnTo>
                        <a:pt x="558" y="236"/>
                      </a:lnTo>
                      <a:lnTo>
                        <a:pt x="548" y="234"/>
                      </a:lnTo>
                      <a:lnTo>
                        <a:pt x="537" y="234"/>
                      </a:lnTo>
                      <a:lnTo>
                        <a:pt x="527" y="234"/>
                      </a:lnTo>
                      <a:lnTo>
                        <a:pt x="518" y="234"/>
                      </a:lnTo>
                      <a:lnTo>
                        <a:pt x="506" y="234"/>
                      </a:lnTo>
                      <a:lnTo>
                        <a:pt x="495" y="234"/>
                      </a:lnTo>
                      <a:lnTo>
                        <a:pt x="485" y="232"/>
                      </a:lnTo>
                      <a:lnTo>
                        <a:pt x="476" y="232"/>
                      </a:lnTo>
                      <a:lnTo>
                        <a:pt x="464" y="230"/>
                      </a:lnTo>
                      <a:lnTo>
                        <a:pt x="455" y="230"/>
                      </a:lnTo>
                      <a:lnTo>
                        <a:pt x="444" y="230"/>
                      </a:lnTo>
                      <a:lnTo>
                        <a:pt x="434" y="230"/>
                      </a:lnTo>
                      <a:lnTo>
                        <a:pt x="423" y="230"/>
                      </a:lnTo>
                      <a:lnTo>
                        <a:pt x="413" y="230"/>
                      </a:lnTo>
                      <a:lnTo>
                        <a:pt x="402" y="230"/>
                      </a:lnTo>
                      <a:lnTo>
                        <a:pt x="392" y="230"/>
                      </a:lnTo>
                      <a:lnTo>
                        <a:pt x="383" y="230"/>
                      </a:lnTo>
                      <a:lnTo>
                        <a:pt x="371" y="230"/>
                      </a:lnTo>
                      <a:lnTo>
                        <a:pt x="362" y="232"/>
                      </a:lnTo>
                      <a:lnTo>
                        <a:pt x="352" y="234"/>
                      </a:lnTo>
                      <a:lnTo>
                        <a:pt x="343" y="234"/>
                      </a:lnTo>
                      <a:lnTo>
                        <a:pt x="333" y="234"/>
                      </a:lnTo>
                      <a:lnTo>
                        <a:pt x="324" y="234"/>
                      </a:lnTo>
                      <a:lnTo>
                        <a:pt x="318" y="236"/>
                      </a:lnTo>
                      <a:lnTo>
                        <a:pt x="309" y="236"/>
                      </a:lnTo>
                      <a:lnTo>
                        <a:pt x="299" y="238"/>
                      </a:lnTo>
                      <a:lnTo>
                        <a:pt x="289" y="239"/>
                      </a:lnTo>
                      <a:lnTo>
                        <a:pt x="282" y="241"/>
                      </a:lnTo>
                      <a:lnTo>
                        <a:pt x="270" y="241"/>
                      </a:lnTo>
                      <a:lnTo>
                        <a:pt x="261" y="243"/>
                      </a:lnTo>
                      <a:lnTo>
                        <a:pt x="251" y="243"/>
                      </a:lnTo>
                      <a:lnTo>
                        <a:pt x="242" y="247"/>
                      </a:lnTo>
                      <a:lnTo>
                        <a:pt x="231" y="249"/>
                      </a:lnTo>
                      <a:lnTo>
                        <a:pt x="223" y="249"/>
                      </a:lnTo>
                      <a:lnTo>
                        <a:pt x="213" y="251"/>
                      </a:lnTo>
                      <a:lnTo>
                        <a:pt x="204" y="255"/>
                      </a:lnTo>
                      <a:lnTo>
                        <a:pt x="194" y="255"/>
                      </a:lnTo>
                      <a:lnTo>
                        <a:pt x="185" y="255"/>
                      </a:lnTo>
                      <a:lnTo>
                        <a:pt x="173" y="257"/>
                      </a:lnTo>
                      <a:lnTo>
                        <a:pt x="164" y="258"/>
                      </a:lnTo>
                      <a:lnTo>
                        <a:pt x="156" y="258"/>
                      </a:lnTo>
                      <a:lnTo>
                        <a:pt x="147" y="260"/>
                      </a:lnTo>
                      <a:lnTo>
                        <a:pt x="137" y="262"/>
                      </a:lnTo>
                      <a:lnTo>
                        <a:pt x="128" y="262"/>
                      </a:lnTo>
                      <a:lnTo>
                        <a:pt x="120" y="262"/>
                      </a:lnTo>
                      <a:lnTo>
                        <a:pt x="111" y="262"/>
                      </a:lnTo>
                      <a:lnTo>
                        <a:pt x="101" y="262"/>
                      </a:lnTo>
                      <a:lnTo>
                        <a:pt x="94" y="262"/>
                      </a:lnTo>
                      <a:lnTo>
                        <a:pt x="86" y="262"/>
                      </a:lnTo>
                      <a:lnTo>
                        <a:pt x="78" y="262"/>
                      </a:lnTo>
                      <a:lnTo>
                        <a:pt x="71" y="262"/>
                      </a:lnTo>
                      <a:lnTo>
                        <a:pt x="63" y="262"/>
                      </a:lnTo>
                      <a:lnTo>
                        <a:pt x="56" y="258"/>
                      </a:lnTo>
                      <a:lnTo>
                        <a:pt x="48" y="255"/>
                      </a:lnTo>
                      <a:lnTo>
                        <a:pt x="40" y="251"/>
                      </a:lnTo>
                      <a:lnTo>
                        <a:pt x="35" y="249"/>
                      </a:lnTo>
                      <a:lnTo>
                        <a:pt x="23" y="238"/>
                      </a:lnTo>
                      <a:lnTo>
                        <a:pt x="16" y="226"/>
                      </a:lnTo>
                      <a:lnTo>
                        <a:pt x="8" y="213"/>
                      </a:lnTo>
                      <a:lnTo>
                        <a:pt x="4" y="199"/>
                      </a:lnTo>
                      <a:lnTo>
                        <a:pt x="2" y="184"/>
                      </a:lnTo>
                      <a:lnTo>
                        <a:pt x="2" y="171"/>
                      </a:lnTo>
                      <a:lnTo>
                        <a:pt x="0" y="160"/>
                      </a:lnTo>
                      <a:lnTo>
                        <a:pt x="0" y="152"/>
                      </a:lnTo>
                      <a:lnTo>
                        <a:pt x="0" y="141"/>
                      </a:lnTo>
                      <a:lnTo>
                        <a:pt x="0" y="131"/>
                      </a:lnTo>
                      <a:lnTo>
                        <a:pt x="0" y="122"/>
                      </a:lnTo>
                      <a:lnTo>
                        <a:pt x="0" y="110"/>
                      </a:lnTo>
                      <a:lnTo>
                        <a:pt x="0" y="103"/>
                      </a:lnTo>
                      <a:lnTo>
                        <a:pt x="4" y="93"/>
                      </a:lnTo>
                      <a:lnTo>
                        <a:pt x="4" y="82"/>
                      </a:lnTo>
                      <a:lnTo>
                        <a:pt x="6" y="72"/>
                      </a:lnTo>
                      <a:lnTo>
                        <a:pt x="10" y="63"/>
                      </a:lnTo>
                      <a:lnTo>
                        <a:pt x="14" y="53"/>
                      </a:lnTo>
                      <a:lnTo>
                        <a:pt x="19" y="44"/>
                      </a:lnTo>
                      <a:lnTo>
                        <a:pt x="25" y="36"/>
                      </a:lnTo>
                      <a:lnTo>
                        <a:pt x="31" y="28"/>
                      </a:lnTo>
                      <a:lnTo>
                        <a:pt x="40" y="2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6" name="Freeform 52"/>
                <p:cNvSpPr>
                  <a:spLocks/>
                </p:cNvSpPr>
                <p:nvPr/>
              </p:nvSpPr>
              <p:spPr bwMode="auto">
                <a:xfrm>
                  <a:off x="3581" y="3072"/>
                  <a:ext cx="355" cy="145"/>
                </a:xfrm>
                <a:custGeom>
                  <a:avLst/>
                  <a:gdLst>
                    <a:gd name="T0" fmla="*/ 0 w 711"/>
                    <a:gd name="T1" fmla="*/ 1 h 290"/>
                    <a:gd name="T2" fmla="*/ 0 w 711"/>
                    <a:gd name="T3" fmla="*/ 1 h 290"/>
                    <a:gd name="T4" fmla="*/ 0 w 711"/>
                    <a:gd name="T5" fmla="*/ 1 h 290"/>
                    <a:gd name="T6" fmla="*/ 0 w 711"/>
                    <a:gd name="T7" fmla="*/ 1 h 290"/>
                    <a:gd name="T8" fmla="*/ 0 w 711"/>
                    <a:gd name="T9" fmla="*/ 1 h 290"/>
                    <a:gd name="T10" fmla="*/ 0 w 711"/>
                    <a:gd name="T11" fmla="*/ 1 h 290"/>
                    <a:gd name="T12" fmla="*/ 0 w 711"/>
                    <a:gd name="T13" fmla="*/ 1 h 290"/>
                    <a:gd name="T14" fmla="*/ 0 w 711"/>
                    <a:gd name="T15" fmla="*/ 1 h 290"/>
                    <a:gd name="T16" fmla="*/ 0 w 711"/>
                    <a:gd name="T17" fmla="*/ 1 h 290"/>
                    <a:gd name="T18" fmla="*/ 0 w 711"/>
                    <a:gd name="T19" fmla="*/ 0 h 290"/>
                    <a:gd name="T20" fmla="*/ 0 w 711"/>
                    <a:gd name="T21" fmla="*/ 0 h 290"/>
                    <a:gd name="T22" fmla="*/ 0 w 711"/>
                    <a:gd name="T23" fmla="*/ 1 h 290"/>
                    <a:gd name="T24" fmla="*/ 0 w 711"/>
                    <a:gd name="T25" fmla="*/ 1 h 290"/>
                    <a:gd name="T26" fmla="*/ 0 w 711"/>
                    <a:gd name="T27" fmla="*/ 1 h 290"/>
                    <a:gd name="T28" fmla="*/ 0 w 711"/>
                    <a:gd name="T29" fmla="*/ 1 h 290"/>
                    <a:gd name="T30" fmla="*/ 0 w 711"/>
                    <a:gd name="T31" fmla="*/ 1 h 290"/>
                    <a:gd name="T32" fmla="*/ 0 w 711"/>
                    <a:gd name="T33" fmla="*/ 1 h 290"/>
                    <a:gd name="T34" fmla="*/ 0 w 711"/>
                    <a:gd name="T35" fmla="*/ 1 h 290"/>
                    <a:gd name="T36" fmla="*/ 0 w 711"/>
                    <a:gd name="T37" fmla="*/ 1 h 290"/>
                    <a:gd name="T38" fmla="*/ 0 w 711"/>
                    <a:gd name="T39" fmla="*/ 0 h 290"/>
                    <a:gd name="T40" fmla="*/ 0 w 711"/>
                    <a:gd name="T41" fmla="*/ 1 h 290"/>
                    <a:gd name="T42" fmla="*/ 0 w 711"/>
                    <a:gd name="T43" fmla="*/ 1 h 290"/>
                    <a:gd name="T44" fmla="*/ 0 w 711"/>
                    <a:gd name="T45" fmla="*/ 1 h 290"/>
                    <a:gd name="T46" fmla="*/ 0 w 711"/>
                    <a:gd name="T47" fmla="*/ 1 h 290"/>
                    <a:gd name="T48" fmla="*/ 0 w 711"/>
                    <a:gd name="T49" fmla="*/ 1 h 290"/>
                    <a:gd name="T50" fmla="*/ 0 w 711"/>
                    <a:gd name="T51" fmla="*/ 1 h 290"/>
                    <a:gd name="T52" fmla="*/ 0 w 711"/>
                    <a:gd name="T53" fmla="*/ 1 h 290"/>
                    <a:gd name="T54" fmla="*/ 0 w 711"/>
                    <a:gd name="T55" fmla="*/ 1 h 290"/>
                    <a:gd name="T56" fmla="*/ 0 w 711"/>
                    <a:gd name="T57" fmla="*/ 1 h 290"/>
                    <a:gd name="T58" fmla="*/ 0 w 711"/>
                    <a:gd name="T59" fmla="*/ 1 h 290"/>
                    <a:gd name="T60" fmla="*/ 0 w 711"/>
                    <a:gd name="T61" fmla="*/ 1 h 290"/>
                    <a:gd name="T62" fmla="*/ 0 w 711"/>
                    <a:gd name="T63" fmla="*/ 1 h 290"/>
                    <a:gd name="T64" fmla="*/ 0 w 711"/>
                    <a:gd name="T65" fmla="*/ 1 h 290"/>
                    <a:gd name="T66" fmla="*/ 0 w 711"/>
                    <a:gd name="T67" fmla="*/ 1 h 290"/>
                    <a:gd name="T68" fmla="*/ 0 w 711"/>
                    <a:gd name="T69" fmla="*/ 1 h 290"/>
                    <a:gd name="T70" fmla="*/ 0 w 711"/>
                    <a:gd name="T71" fmla="*/ 1 h 290"/>
                    <a:gd name="T72" fmla="*/ 0 w 711"/>
                    <a:gd name="T73" fmla="*/ 1 h 290"/>
                    <a:gd name="T74" fmla="*/ 0 w 711"/>
                    <a:gd name="T75" fmla="*/ 1 h 290"/>
                    <a:gd name="T76" fmla="*/ 0 w 711"/>
                    <a:gd name="T77" fmla="*/ 1 h 290"/>
                    <a:gd name="T78" fmla="*/ 0 w 711"/>
                    <a:gd name="T79" fmla="*/ 1 h 290"/>
                    <a:gd name="T80" fmla="*/ 0 w 711"/>
                    <a:gd name="T81" fmla="*/ 1 h 290"/>
                    <a:gd name="T82" fmla="*/ 0 w 711"/>
                    <a:gd name="T83" fmla="*/ 1 h 290"/>
                    <a:gd name="T84" fmla="*/ 0 w 711"/>
                    <a:gd name="T85" fmla="*/ 1 h 290"/>
                    <a:gd name="T86" fmla="*/ 0 w 711"/>
                    <a:gd name="T87" fmla="*/ 1 h 290"/>
                    <a:gd name="T88" fmla="*/ 0 w 711"/>
                    <a:gd name="T89" fmla="*/ 1 h 290"/>
                    <a:gd name="T90" fmla="*/ 0 w 711"/>
                    <a:gd name="T91" fmla="*/ 1 h 290"/>
                    <a:gd name="T92" fmla="*/ 0 w 711"/>
                    <a:gd name="T93" fmla="*/ 1 h 290"/>
                    <a:gd name="T94" fmla="*/ 0 w 711"/>
                    <a:gd name="T95" fmla="*/ 1 h 290"/>
                    <a:gd name="T96" fmla="*/ 0 w 711"/>
                    <a:gd name="T97" fmla="*/ 1 h 290"/>
                    <a:gd name="T98" fmla="*/ 0 w 711"/>
                    <a:gd name="T99" fmla="*/ 1 h 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1"/>
                    <a:gd name="T151" fmla="*/ 0 h 290"/>
                    <a:gd name="T152" fmla="*/ 711 w 711"/>
                    <a:gd name="T153" fmla="*/ 290 h 2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1" h="290">
                      <a:moveTo>
                        <a:pt x="11" y="83"/>
                      </a:moveTo>
                      <a:lnTo>
                        <a:pt x="1" y="68"/>
                      </a:lnTo>
                      <a:lnTo>
                        <a:pt x="0" y="55"/>
                      </a:lnTo>
                      <a:lnTo>
                        <a:pt x="3" y="43"/>
                      </a:lnTo>
                      <a:lnTo>
                        <a:pt x="13" y="36"/>
                      </a:lnTo>
                      <a:lnTo>
                        <a:pt x="17" y="32"/>
                      </a:lnTo>
                      <a:lnTo>
                        <a:pt x="24" y="26"/>
                      </a:lnTo>
                      <a:lnTo>
                        <a:pt x="34" y="24"/>
                      </a:lnTo>
                      <a:lnTo>
                        <a:pt x="43" y="21"/>
                      </a:lnTo>
                      <a:lnTo>
                        <a:pt x="53" y="17"/>
                      </a:lnTo>
                      <a:lnTo>
                        <a:pt x="62" y="17"/>
                      </a:lnTo>
                      <a:lnTo>
                        <a:pt x="74" y="13"/>
                      </a:lnTo>
                      <a:lnTo>
                        <a:pt x="85" y="13"/>
                      </a:lnTo>
                      <a:lnTo>
                        <a:pt x="97" y="11"/>
                      </a:lnTo>
                      <a:lnTo>
                        <a:pt x="108" y="9"/>
                      </a:lnTo>
                      <a:lnTo>
                        <a:pt x="117" y="5"/>
                      </a:lnTo>
                      <a:lnTo>
                        <a:pt x="131" y="5"/>
                      </a:lnTo>
                      <a:lnTo>
                        <a:pt x="140" y="3"/>
                      </a:lnTo>
                      <a:lnTo>
                        <a:pt x="154" y="3"/>
                      </a:lnTo>
                      <a:lnTo>
                        <a:pt x="165" y="3"/>
                      </a:lnTo>
                      <a:lnTo>
                        <a:pt x="176" y="3"/>
                      </a:lnTo>
                      <a:lnTo>
                        <a:pt x="186" y="3"/>
                      </a:lnTo>
                      <a:lnTo>
                        <a:pt x="195" y="3"/>
                      </a:lnTo>
                      <a:lnTo>
                        <a:pt x="205" y="3"/>
                      </a:lnTo>
                      <a:lnTo>
                        <a:pt x="214" y="3"/>
                      </a:lnTo>
                      <a:lnTo>
                        <a:pt x="228" y="3"/>
                      </a:lnTo>
                      <a:lnTo>
                        <a:pt x="237" y="3"/>
                      </a:lnTo>
                      <a:lnTo>
                        <a:pt x="251" y="2"/>
                      </a:lnTo>
                      <a:lnTo>
                        <a:pt x="262" y="0"/>
                      </a:lnTo>
                      <a:lnTo>
                        <a:pt x="273" y="0"/>
                      </a:lnTo>
                      <a:lnTo>
                        <a:pt x="287" y="0"/>
                      </a:lnTo>
                      <a:lnTo>
                        <a:pt x="300" y="0"/>
                      </a:lnTo>
                      <a:lnTo>
                        <a:pt x="313" y="0"/>
                      </a:lnTo>
                      <a:lnTo>
                        <a:pt x="327" y="0"/>
                      </a:lnTo>
                      <a:lnTo>
                        <a:pt x="340" y="2"/>
                      </a:lnTo>
                      <a:lnTo>
                        <a:pt x="353" y="2"/>
                      </a:lnTo>
                      <a:lnTo>
                        <a:pt x="367" y="2"/>
                      </a:lnTo>
                      <a:lnTo>
                        <a:pt x="382" y="3"/>
                      </a:lnTo>
                      <a:lnTo>
                        <a:pt x="395" y="3"/>
                      </a:lnTo>
                      <a:lnTo>
                        <a:pt x="408" y="3"/>
                      </a:lnTo>
                      <a:lnTo>
                        <a:pt x="422" y="5"/>
                      </a:lnTo>
                      <a:lnTo>
                        <a:pt x="435" y="7"/>
                      </a:lnTo>
                      <a:lnTo>
                        <a:pt x="448" y="9"/>
                      </a:lnTo>
                      <a:lnTo>
                        <a:pt x="460" y="9"/>
                      </a:lnTo>
                      <a:lnTo>
                        <a:pt x="475" y="9"/>
                      </a:lnTo>
                      <a:lnTo>
                        <a:pt x="488" y="9"/>
                      </a:lnTo>
                      <a:lnTo>
                        <a:pt x="502" y="11"/>
                      </a:lnTo>
                      <a:lnTo>
                        <a:pt x="513" y="11"/>
                      </a:lnTo>
                      <a:lnTo>
                        <a:pt x="526" y="11"/>
                      </a:lnTo>
                      <a:lnTo>
                        <a:pt x="542" y="11"/>
                      </a:lnTo>
                      <a:lnTo>
                        <a:pt x="555" y="11"/>
                      </a:lnTo>
                      <a:lnTo>
                        <a:pt x="566" y="11"/>
                      </a:lnTo>
                      <a:lnTo>
                        <a:pt x="578" y="11"/>
                      </a:lnTo>
                      <a:lnTo>
                        <a:pt x="591" y="9"/>
                      </a:lnTo>
                      <a:lnTo>
                        <a:pt x="604" y="9"/>
                      </a:lnTo>
                      <a:lnTo>
                        <a:pt x="616" y="7"/>
                      </a:lnTo>
                      <a:lnTo>
                        <a:pt x="629" y="5"/>
                      </a:lnTo>
                      <a:lnTo>
                        <a:pt x="642" y="3"/>
                      </a:lnTo>
                      <a:lnTo>
                        <a:pt x="656" y="3"/>
                      </a:lnTo>
                      <a:lnTo>
                        <a:pt x="665" y="0"/>
                      </a:lnTo>
                      <a:lnTo>
                        <a:pt x="673" y="2"/>
                      </a:lnTo>
                      <a:lnTo>
                        <a:pt x="680" y="3"/>
                      </a:lnTo>
                      <a:lnTo>
                        <a:pt x="688" y="7"/>
                      </a:lnTo>
                      <a:lnTo>
                        <a:pt x="692" y="11"/>
                      </a:lnTo>
                      <a:lnTo>
                        <a:pt x="696" y="19"/>
                      </a:lnTo>
                      <a:lnTo>
                        <a:pt x="699" y="26"/>
                      </a:lnTo>
                      <a:lnTo>
                        <a:pt x="701" y="40"/>
                      </a:lnTo>
                      <a:lnTo>
                        <a:pt x="701" y="51"/>
                      </a:lnTo>
                      <a:lnTo>
                        <a:pt x="701" y="62"/>
                      </a:lnTo>
                      <a:lnTo>
                        <a:pt x="701" y="76"/>
                      </a:lnTo>
                      <a:lnTo>
                        <a:pt x="701" y="89"/>
                      </a:lnTo>
                      <a:lnTo>
                        <a:pt x="701" y="100"/>
                      </a:lnTo>
                      <a:lnTo>
                        <a:pt x="701" y="112"/>
                      </a:lnTo>
                      <a:lnTo>
                        <a:pt x="703" y="127"/>
                      </a:lnTo>
                      <a:lnTo>
                        <a:pt x="705" y="140"/>
                      </a:lnTo>
                      <a:lnTo>
                        <a:pt x="705" y="152"/>
                      </a:lnTo>
                      <a:lnTo>
                        <a:pt x="707" y="163"/>
                      </a:lnTo>
                      <a:lnTo>
                        <a:pt x="707" y="176"/>
                      </a:lnTo>
                      <a:lnTo>
                        <a:pt x="709" y="190"/>
                      </a:lnTo>
                      <a:lnTo>
                        <a:pt x="709" y="201"/>
                      </a:lnTo>
                      <a:lnTo>
                        <a:pt x="709" y="214"/>
                      </a:lnTo>
                      <a:lnTo>
                        <a:pt x="709" y="228"/>
                      </a:lnTo>
                      <a:lnTo>
                        <a:pt x="711" y="241"/>
                      </a:lnTo>
                      <a:lnTo>
                        <a:pt x="707" y="254"/>
                      </a:lnTo>
                      <a:lnTo>
                        <a:pt x="699" y="266"/>
                      </a:lnTo>
                      <a:lnTo>
                        <a:pt x="686" y="271"/>
                      </a:lnTo>
                      <a:lnTo>
                        <a:pt x="673" y="277"/>
                      </a:lnTo>
                      <a:lnTo>
                        <a:pt x="665" y="277"/>
                      </a:lnTo>
                      <a:lnTo>
                        <a:pt x="656" y="277"/>
                      </a:lnTo>
                      <a:lnTo>
                        <a:pt x="646" y="277"/>
                      </a:lnTo>
                      <a:lnTo>
                        <a:pt x="639" y="279"/>
                      </a:lnTo>
                      <a:lnTo>
                        <a:pt x="621" y="281"/>
                      </a:lnTo>
                      <a:lnTo>
                        <a:pt x="610" y="281"/>
                      </a:lnTo>
                      <a:lnTo>
                        <a:pt x="593" y="281"/>
                      </a:lnTo>
                      <a:lnTo>
                        <a:pt x="578" y="283"/>
                      </a:lnTo>
                      <a:lnTo>
                        <a:pt x="563" y="285"/>
                      </a:lnTo>
                      <a:lnTo>
                        <a:pt x="547" y="287"/>
                      </a:lnTo>
                      <a:lnTo>
                        <a:pt x="530" y="287"/>
                      </a:lnTo>
                      <a:lnTo>
                        <a:pt x="515" y="287"/>
                      </a:lnTo>
                      <a:lnTo>
                        <a:pt x="500" y="287"/>
                      </a:lnTo>
                      <a:lnTo>
                        <a:pt x="485" y="289"/>
                      </a:lnTo>
                      <a:lnTo>
                        <a:pt x="467" y="289"/>
                      </a:lnTo>
                      <a:lnTo>
                        <a:pt x="452" y="289"/>
                      </a:lnTo>
                      <a:lnTo>
                        <a:pt x="437" y="289"/>
                      </a:lnTo>
                      <a:lnTo>
                        <a:pt x="422" y="289"/>
                      </a:lnTo>
                      <a:lnTo>
                        <a:pt x="405" y="289"/>
                      </a:lnTo>
                      <a:lnTo>
                        <a:pt x="389" y="289"/>
                      </a:lnTo>
                      <a:lnTo>
                        <a:pt x="374" y="289"/>
                      </a:lnTo>
                      <a:lnTo>
                        <a:pt x="359" y="290"/>
                      </a:lnTo>
                      <a:lnTo>
                        <a:pt x="344" y="289"/>
                      </a:lnTo>
                      <a:lnTo>
                        <a:pt x="329" y="289"/>
                      </a:lnTo>
                      <a:lnTo>
                        <a:pt x="311" y="287"/>
                      </a:lnTo>
                      <a:lnTo>
                        <a:pt x="296" y="287"/>
                      </a:lnTo>
                      <a:lnTo>
                        <a:pt x="279" y="287"/>
                      </a:lnTo>
                      <a:lnTo>
                        <a:pt x="264" y="287"/>
                      </a:lnTo>
                      <a:lnTo>
                        <a:pt x="249" y="287"/>
                      </a:lnTo>
                      <a:lnTo>
                        <a:pt x="233" y="287"/>
                      </a:lnTo>
                      <a:lnTo>
                        <a:pt x="216" y="287"/>
                      </a:lnTo>
                      <a:lnTo>
                        <a:pt x="201" y="287"/>
                      </a:lnTo>
                      <a:lnTo>
                        <a:pt x="184" y="287"/>
                      </a:lnTo>
                      <a:lnTo>
                        <a:pt x="169" y="287"/>
                      </a:lnTo>
                      <a:lnTo>
                        <a:pt x="154" y="287"/>
                      </a:lnTo>
                      <a:lnTo>
                        <a:pt x="140" y="287"/>
                      </a:lnTo>
                      <a:lnTo>
                        <a:pt x="123" y="287"/>
                      </a:lnTo>
                      <a:lnTo>
                        <a:pt x="110" y="287"/>
                      </a:lnTo>
                      <a:lnTo>
                        <a:pt x="102" y="285"/>
                      </a:lnTo>
                      <a:lnTo>
                        <a:pt x="95" y="285"/>
                      </a:lnTo>
                      <a:lnTo>
                        <a:pt x="85" y="283"/>
                      </a:lnTo>
                      <a:lnTo>
                        <a:pt x="78" y="283"/>
                      </a:lnTo>
                      <a:lnTo>
                        <a:pt x="60" y="281"/>
                      </a:lnTo>
                      <a:lnTo>
                        <a:pt x="47" y="277"/>
                      </a:lnTo>
                      <a:lnTo>
                        <a:pt x="34" y="270"/>
                      </a:lnTo>
                      <a:lnTo>
                        <a:pt x="24" y="260"/>
                      </a:lnTo>
                      <a:lnTo>
                        <a:pt x="17" y="249"/>
                      </a:lnTo>
                      <a:lnTo>
                        <a:pt x="15" y="235"/>
                      </a:lnTo>
                      <a:lnTo>
                        <a:pt x="13" y="224"/>
                      </a:lnTo>
                      <a:lnTo>
                        <a:pt x="13" y="214"/>
                      </a:lnTo>
                      <a:lnTo>
                        <a:pt x="11" y="205"/>
                      </a:lnTo>
                      <a:lnTo>
                        <a:pt x="9" y="195"/>
                      </a:lnTo>
                      <a:lnTo>
                        <a:pt x="9" y="186"/>
                      </a:lnTo>
                      <a:lnTo>
                        <a:pt x="7" y="176"/>
                      </a:lnTo>
                      <a:lnTo>
                        <a:pt x="5" y="165"/>
                      </a:lnTo>
                      <a:lnTo>
                        <a:pt x="5" y="155"/>
                      </a:lnTo>
                      <a:lnTo>
                        <a:pt x="3" y="146"/>
                      </a:lnTo>
                      <a:lnTo>
                        <a:pt x="1" y="136"/>
                      </a:lnTo>
                      <a:lnTo>
                        <a:pt x="1" y="127"/>
                      </a:lnTo>
                      <a:lnTo>
                        <a:pt x="1" y="117"/>
                      </a:lnTo>
                      <a:lnTo>
                        <a:pt x="1" y="108"/>
                      </a:lnTo>
                      <a:lnTo>
                        <a:pt x="3" y="98"/>
                      </a:lnTo>
                      <a:lnTo>
                        <a:pt x="7" y="91"/>
                      </a:lnTo>
                      <a:lnTo>
                        <a:pt x="11" y="8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Freeform 53"/>
                <p:cNvSpPr>
                  <a:spLocks/>
                </p:cNvSpPr>
                <p:nvPr/>
              </p:nvSpPr>
              <p:spPr bwMode="auto">
                <a:xfrm>
                  <a:off x="3571" y="2932"/>
                  <a:ext cx="357" cy="138"/>
                </a:xfrm>
                <a:custGeom>
                  <a:avLst/>
                  <a:gdLst>
                    <a:gd name="T0" fmla="*/ 1 w 713"/>
                    <a:gd name="T1" fmla="*/ 1 h 276"/>
                    <a:gd name="T2" fmla="*/ 1 w 713"/>
                    <a:gd name="T3" fmla="*/ 1 h 276"/>
                    <a:gd name="T4" fmla="*/ 1 w 713"/>
                    <a:gd name="T5" fmla="*/ 1 h 276"/>
                    <a:gd name="T6" fmla="*/ 1 w 713"/>
                    <a:gd name="T7" fmla="*/ 1 h 276"/>
                    <a:gd name="T8" fmla="*/ 1 w 713"/>
                    <a:gd name="T9" fmla="*/ 1 h 276"/>
                    <a:gd name="T10" fmla="*/ 1 w 713"/>
                    <a:gd name="T11" fmla="*/ 1 h 276"/>
                    <a:gd name="T12" fmla="*/ 1 w 713"/>
                    <a:gd name="T13" fmla="*/ 1 h 276"/>
                    <a:gd name="T14" fmla="*/ 1 w 713"/>
                    <a:gd name="T15" fmla="*/ 1 h 276"/>
                    <a:gd name="T16" fmla="*/ 1 w 713"/>
                    <a:gd name="T17" fmla="*/ 1 h 276"/>
                    <a:gd name="T18" fmla="*/ 1 w 713"/>
                    <a:gd name="T19" fmla="*/ 1 h 276"/>
                    <a:gd name="T20" fmla="*/ 1 w 713"/>
                    <a:gd name="T21" fmla="*/ 1 h 276"/>
                    <a:gd name="T22" fmla="*/ 1 w 713"/>
                    <a:gd name="T23" fmla="*/ 1 h 276"/>
                    <a:gd name="T24" fmla="*/ 1 w 713"/>
                    <a:gd name="T25" fmla="*/ 1 h 276"/>
                    <a:gd name="T26" fmla="*/ 1 w 713"/>
                    <a:gd name="T27" fmla="*/ 1 h 276"/>
                    <a:gd name="T28" fmla="*/ 1 w 713"/>
                    <a:gd name="T29" fmla="*/ 0 h 276"/>
                    <a:gd name="T30" fmla="*/ 1 w 713"/>
                    <a:gd name="T31" fmla="*/ 0 h 276"/>
                    <a:gd name="T32" fmla="*/ 1 w 713"/>
                    <a:gd name="T33" fmla="*/ 0 h 276"/>
                    <a:gd name="T34" fmla="*/ 1 w 713"/>
                    <a:gd name="T35" fmla="*/ 0 h 276"/>
                    <a:gd name="T36" fmla="*/ 1 w 713"/>
                    <a:gd name="T37" fmla="*/ 1 h 276"/>
                    <a:gd name="T38" fmla="*/ 1 w 713"/>
                    <a:gd name="T39" fmla="*/ 1 h 276"/>
                    <a:gd name="T40" fmla="*/ 1 w 713"/>
                    <a:gd name="T41" fmla="*/ 1 h 276"/>
                    <a:gd name="T42" fmla="*/ 1 w 713"/>
                    <a:gd name="T43" fmla="*/ 1 h 276"/>
                    <a:gd name="T44" fmla="*/ 1 w 713"/>
                    <a:gd name="T45" fmla="*/ 1 h 276"/>
                    <a:gd name="T46" fmla="*/ 1 w 713"/>
                    <a:gd name="T47" fmla="*/ 1 h 276"/>
                    <a:gd name="T48" fmla="*/ 1 w 713"/>
                    <a:gd name="T49" fmla="*/ 1 h 276"/>
                    <a:gd name="T50" fmla="*/ 1 w 713"/>
                    <a:gd name="T51" fmla="*/ 1 h 276"/>
                    <a:gd name="T52" fmla="*/ 1 w 713"/>
                    <a:gd name="T53" fmla="*/ 1 h 276"/>
                    <a:gd name="T54" fmla="*/ 1 w 713"/>
                    <a:gd name="T55" fmla="*/ 1 h 276"/>
                    <a:gd name="T56" fmla="*/ 1 w 713"/>
                    <a:gd name="T57" fmla="*/ 1 h 276"/>
                    <a:gd name="T58" fmla="*/ 1 w 713"/>
                    <a:gd name="T59" fmla="*/ 1 h 276"/>
                    <a:gd name="T60" fmla="*/ 1 w 713"/>
                    <a:gd name="T61" fmla="*/ 1 h 276"/>
                    <a:gd name="T62" fmla="*/ 1 w 713"/>
                    <a:gd name="T63" fmla="*/ 1 h 276"/>
                    <a:gd name="T64" fmla="*/ 1 w 713"/>
                    <a:gd name="T65" fmla="*/ 1 h 276"/>
                    <a:gd name="T66" fmla="*/ 1 w 713"/>
                    <a:gd name="T67" fmla="*/ 1 h 276"/>
                    <a:gd name="T68" fmla="*/ 1 w 713"/>
                    <a:gd name="T69" fmla="*/ 1 h 276"/>
                    <a:gd name="T70" fmla="*/ 1 w 713"/>
                    <a:gd name="T71" fmla="*/ 1 h 276"/>
                    <a:gd name="T72" fmla="*/ 1 w 713"/>
                    <a:gd name="T73" fmla="*/ 1 h 276"/>
                    <a:gd name="T74" fmla="*/ 1 w 713"/>
                    <a:gd name="T75" fmla="*/ 1 h 276"/>
                    <a:gd name="T76" fmla="*/ 1 w 713"/>
                    <a:gd name="T77" fmla="*/ 1 h 276"/>
                    <a:gd name="T78" fmla="*/ 1 w 713"/>
                    <a:gd name="T79" fmla="*/ 1 h 276"/>
                    <a:gd name="T80" fmla="*/ 1 w 713"/>
                    <a:gd name="T81" fmla="*/ 1 h 276"/>
                    <a:gd name="T82" fmla="*/ 1 w 713"/>
                    <a:gd name="T83" fmla="*/ 1 h 276"/>
                    <a:gd name="T84" fmla="*/ 1 w 713"/>
                    <a:gd name="T85" fmla="*/ 1 h 276"/>
                    <a:gd name="T86" fmla="*/ 1 w 713"/>
                    <a:gd name="T87" fmla="*/ 1 h 276"/>
                    <a:gd name="T88" fmla="*/ 1 w 713"/>
                    <a:gd name="T89" fmla="*/ 1 h 276"/>
                    <a:gd name="T90" fmla="*/ 1 w 713"/>
                    <a:gd name="T91" fmla="*/ 1 h 276"/>
                    <a:gd name="T92" fmla="*/ 1 w 713"/>
                    <a:gd name="T93" fmla="*/ 1 h 276"/>
                    <a:gd name="T94" fmla="*/ 1 w 713"/>
                    <a:gd name="T95" fmla="*/ 1 h 276"/>
                    <a:gd name="T96" fmla="*/ 1 w 713"/>
                    <a:gd name="T97" fmla="*/ 1 h 276"/>
                    <a:gd name="T98" fmla="*/ 1 w 713"/>
                    <a:gd name="T99" fmla="*/ 1 h 276"/>
                    <a:gd name="T100" fmla="*/ 1 w 713"/>
                    <a:gd name="T101" fmla="*/ 1 h 276"/>
                    <a:gd name="T102" fmla="*/ 1 w 713"/>
                    <a:gd name="T103" fmla="*/ 1 h 276"/>
                    <a:gd name="T104" fmla="*/ 1 w 713"/>
                    <a:gd name="T105" fmla="*/ 1 h 276"/>
                    <a:gd name="T106" fmla="*/ 1 w 713"/>
                    <a:gd name="T107" fmla="*/ 1 h 2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13"/>
                    <a:gd name="T163" fmla="*/ 0 h 276"/>
                    <a:gd name="T164" fmla="*/ 713 w 713"/>
                    <a:gd name="T165" fmla="*/ 276 h 27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13" h="276">
                      <a:moveTo>
                        <a:pt x="20" y="78"/>
                      </a:moveTo>
                      <a:lnTo>
                        <a:pt x="11" y="69"/>
                      </a:lnTo>
                      <a:lnTo>
                        <a:pt x="5" y="61"/>
                      </a:lnTo>
                      <a:lnTo>
                        <a:pt x="0" y="53"/>
                      </a:lnTo>
                      <a:lnTo>
                        <a:pt x="0" y="48"/>
                      </a:lnTo>
                      <a:lnTo>
                        <a:pt x="1" y="38"/>
                      </a:lnTo>
                      <a:lnTo>
                        <a:pt x="13" y="31"/>
                      </a:lnTo>
                      <a:lnTo>
                        <a:pt x="17" y="27"/>
                      </a:lnTo>
                      <a:lnTo>
                        <a:pt x="26" y="23"/>
                      </a:lnTo>
                      <a:lnTo>
                        <a:pt x="36" y="19"/>
                      </a:lnTo>
                      <a:lnTo>
                        <a:pt x="47" y="19"/>
                      </a:lnTo>
                      <a:lnTo>
                        <a:pt x="59" y="15"/>
                      </a:lnTo>
                      <a:lnTo>
                        <a:pt x="72" y="14"/>
                      </a:lnTo>
                      <a:lnTo>
                        <a:pt x="85" y="12"/>
                      </a:lnTo>
                      <a:lnTo>
                        <a:pt x="98" y="12"/>
                      </a:lnTo>
                      <a:lnTo>
                        <a:pt x="112" y="12"/>
                      </a:lnTo>
                      <a:lnTo>
                        <a:pt x="125" y="10"/>
                      </a:lnTo>
                      <a:lnTo>
                        <a:pt x="138" y="10"/>
                      </a:lnTo>
                      <a:lnTo>
                        <a:pt x="152" y="10"/>
                      </a:lnTo>
                      <a:lnTo>
                        <a:pt x="167" y="10"/>
                      </a:lnTo>
                      <a:lnTo>
                        <a:pt x="180" y="10"/>
                      </a:lnTo>
                      <a:lnTo>
                        <a:pt x="194" y="10"/>
                      </a:lnTo>
                      <a:lnTo>
                        <a:pt x="207" y="10"/>
                      </a:lnTo>
                      <a:lnTo>
                        <a:pt x="218" y="10"/>
                      </a:lnTo>
                      <a:lnTo>
                        <a:pt x="230" y="10"/>
                      </a:lnTo>
                      <a:lnTo>
                        <a:pt x="239" y="10"/>
                      </a:lnTo>
                      <a:lnTo>
                        <a:pt x="249" y="10"/>
                      </a:lnTo>
                      <a:lnTo>
                        <a:pt x="262" y="10"/>
                      </a:lnTo>
                      <a:lnTo>
                        <a:pt x="272" y="12"/>
                      </a:lnTo>
                      <a:lnTo>
                        <a:pt x="277" y="10"/>
                      </a:lnTo>
                      <a:lnTo>
                        <a:pt x="287" y="8"/>
                      </a:lnTo>
                      <a:lnTo>
                        <a:pt x="296" y="6"/>
                      </a:lnTo>
                      <a:lnTo>
                        <a:pt x="308" y="6"/>
                      </a:lnTo>
                      <a:lnTo>
                        <a:pt x="319" y="4"/>
                      </a:lnTo>
                      <a:lnTo>
                        <a:pt x="334" y="4"/>
                      </a:lnTo>
                      <a:lnTo>
                        <a:pt x="342" y="4"/>
                      </a:lnTo>
                      <a:lnTo>
                        <a:pt x="349" y="4"/>
                      </a:lnTo>
                      <a:lnTo>
                        <a:pt x="359" y="4"/>
                      </a:lnTo>
                      <a:lnTo>
                        <a:pt x="369" y="4"/>
                      </a:lnTo>
                      <a:lnTo>
                        <a:pt x="376" y="2"/>
                      </a:lnTo>
                      <a:lnTo>
                        <a:pt x="384" y="2"/>
                      </a:lnTo>
                      <a:lnTo>
                        <a:pt x="393" y="2"/>
                      </a:lnTo>
                      <a:lnTo>
                        <a:pt x="401" y="2"/>
                      </a:lnTo>
                      <a:lnTo>
                        <a:pt x="410" y="0"/>
                      </a:lnTo>
                      <a:lnTo>
                        <a:pt x="420" y="0"/>
                      </a:lnTo>
                      <a:lnTo>
                        <a:pt x="429" y="0"/>
                      </a:lnTo>
                      <a:lnTo>
                        <a:pt x="439" y="0"/>
                      </a:lnTo>
                      <a:lnTo>
                        <a:pt x="448" y="0"/>
                      </a:lnTo>
                      <a:lnTo>
                        <a:pt x="458" y="0"/>
                      </a:lnTo>
                      <a:lnTo>
                        <a:pt x="467" y="0"/>
                      </a:lnTo>
                      <a:lnTo>
                        <a:pt x="479" y="0"/>
                      </a:lnTo>
                      <a:lnTo>
                        <a:pt x="486" y="0"/>
                      </a:lnTo>
                      <a:lnTo>
                        <a:pt x="496" y="0"/>
                      </a:lnTo>
                      <a:lnTo>
                        <a:pt x="507" y="0"/>
                      </a:lnTo>
                      <a:lnTo>
                        <a:pt x="517" y="2"/>
                      </a:lnTo>
                      <a:lnTo>
                        <a:pt x="526" y="2"/>
                      </a:lnTo>
                      <a:lnTo>
                        <a:pt x="536" y="2"/>
                      </a:lnTo>
                      <a:lnTo>
                        <a:pt x="545" y="2"/>
                      </a:lnTo>
                      <a:lnTo>
                        <a:pt x="553" y="2"/>
                      </a:lnTo>
                      <a:lnTo>
                        <a:pt x="562" y="2"/>
                      </a:lnTo>
                      <a:lnTo>
                        <a:pt x="572" y="4"/>
                      </a:lnTo>
                      <a:lnTo>
                        <a:pt x="582" y="4"/>
                      </a:lnTo>
                      <a:lnTo>
                        <a:pt x="589" y="4"/>
                      </a:lnTo>
                      <a:lnTo>
                        <a:pt x="597" y="4"/>
                      </a:lnTo>
                      <a:lnTo>
                        <a:pt x="606" y="6"/>
                      </a:lnTo>
                      <a:lnTo>
                        <a:pt x="614" y="8"/>
                      </a:lnTo>
                      <a:lnTo>
                        <a:pt x="623" y="10"/>
                      </a:lnTo>
                      <a:lnTo>
                        <a:pt x="639" y="12"/>
                      </a:lnTo>
                      <a:lnTo>
                        <a:pt x="654" y="15"/>
                      </a:lnTo>
                      <a:lnTo>
                        <a:pt x="665" y="17"/>
                      </a:lnTo>
                      <a:lnTo>
                        <a:pt x="677" y="21"/>
                      </a:lnTo>
                      <a:lnTo>
                        <a:pt x="684" y="27"/>
                      </a:lnTo>
                      <a:lnTo>
                        <a:pt x="696" y="31"/>
                      </a:lnTo>
                      <a:lnTo>
                        <a:pt x="707" y="40"/>
                      </a:lnTo>
                      <a:lnTo>
                        <a:pt x="713" y="55"/>
                      </a:lnTo>
                      <a:lnTo>
                        <a:pt x="711" y="65"/>
                      </a:lnTo>
                      <a:lnTo>
                        <a:pt x="711" y="74"/>
                      </a:lnTo>
                      <a:lnTo>
                        <a:pt x="709" y="84"/>
                      </a:lnTo>
                      <a:lnTo>
                        <a:pt x="709" y="93"/>
                      </a:lnTo>
                      <a:lnTo>
                        <a:pt x="707" y="101"/>
                      </a:lnTo>
                      <a:lnTo>
                        <a:pt x="705" y="110"/>
                      </a:lnTo>
                      <a:lnTo>
                        <a:pt x="705" y="118"/>
                      </a:lnTo>
                      <a:lnTo>
                        <a:pt x="705" y="128"/>
                      </a:lnTo>
                      <a:lnTo>
                        <a:pt x="703" y="135"/>
                      </a:lnTo>
                      <a:lnTo>
                        <a:pt x="701" y="143"/>
                      </a:lnTo>
                      <a:lnTo>
                        <a:pt x="701" y="152"/>
                      </a:lnTo>
                      <a:lnTo>
                        <a:pt x="701" y="162"/>
                      </a:lnTo>
                      <a:lnTo>
                        <a:pt x="701" y="171"/>
                      </a:lnTo>
                      <a:lnTo>
                        <a:pt x="701" y="181"/>
                      </a:lnTo>
                      <a:lnTo>
                        <a:pt x="703" y="190"/>
                      </a:lnTo>
                      <a:lnTo>
                        <a:pt x="707" y="202"/>
                      </a:lnTo>
                      <a:lnTo>
                        <a:pt x="705" y="213"/>
                      </a:lnTo>
                      <a:lnTo>
                        <a:pt x="701" y="223"/>
                      </a:lnTo>
                      <a:lnTo>
                        <a:pt x="694" y="230"/>
                      </a:lnTo>
                      <a:lnTo>
                        <a:pt x="684" y="240"/>
                      </a:lnTo>
                      <a:lnTo>
                        <a:pt x="669" y="244"/>
                      </a:lnTo>
                      <a:lnTo>
                        <a:pt x="654" y="247"/>
                      </a:lnTo>
                      <a:lnTo>
                        <a:pt x="644" y="249"/>
                      </a:lnTo>
                      <a:lnTo>
                        <a:pt x="635" y="251"/>
                      </a:lnTo>
                      <a:lnTo>
                        <a:pt x="625" y="253"/>
                      </a:lnTo>
                      <a:lnTo>
                        <a:pt x="618" y="255"/>
                      </a:lnTo>
                      <a:lnTo>
                        <a:pt x="606" y="255"/>
                      </a:lnTo>
                      <a:lnTo>
                        <a:pt x="597" y="255"/>
                      </a:lnTo>
                      <a:lnTo>
                        <a:pt x="585" y="255"/>
                      </a:lnTo>
                      <a:lnTo>
                        <a:pt x="576" y="257"/>
                      </a:lnTo>
                      <a:lnTo>
                        <a:pt x="566" y="257"/>
                      </a:lnTo>
                      <a:lnTo>
                        <a:pt x="555" y="257"/>
                      </a:lnTo>
                      <a:lnTo>
                        <a:pt x="545" y="257"/>
                      </a:lnTo>
                      <a:lnTo>
                        <a:pt x="538" y="259"/>
                      </a:lnTo>
                      <a:lnTo>
                        <a:pt x="528" y="259"/>
                      </a:lnTo>
                      <a:lnTo>
                        <a:pt x="519" y="259"/>
                      </a:lnTo>
                      <a:lnTo>
                        <a:pt x="509" y="259"/>
                      </a:lnTo>
                      <a:lnTo>
                        <a:pt x="504" y="261"/>
                      </a:lnTo>
                      <a:lnTo>
                        <a:pt x="490" y="261"/>
                      </a:lnTo>
                      <a:lnTo>
                        <a:pt x="481" y="263"/>
                      </a:lnTo>
                      <a:lnTo>
                        <a:pt x="471" y="263"/>
                      </a:lnTo>
                      <a:lnTo>
                        <a:pt x="462" y="263"/>
                      </a:lnTo>
                      <a:lnTo>
                        <a:pt x="450" y="264"/>
                      </a:lnTo>
                      <a:lnTo>
                        <a:pt x="439" y="266"/>
                      </a:lnTo>
                      <a:lnTo>
                        <a:pt x="426" y="266"/>
                      </a:lnTo>
                      <a:lnTo>
                        <a:pt x="414" y="266"/>
                      </a:lnTo>
                      <a:lnTo>
                        <a:pt x="401" y="268"/>
                      </a:lnTo>
                      <a:lnTo>
                        <a:pt x="388" y="268"/>
                      </a:lnTo>
                      <a:lnTo>
                        <a:pt x="372" y="268"/>
                      </a:lnTo>
                      <a:lnTo>
                        <a:pt x="357" y="270"/>
                      </a:lnTo>
                      <a:lnTo>
                        <a:pt x="342" y="270"/>
                      </a:lnTo>
                      <a:lnTo>
                        <a:pt x="327" y="272"/>
                      </a:lnTo>
                      <a:lnTo>
                        <a:pt x="311" y="272"/>
                      </a:lnTo>
                      <a:lnTo>
                        <a:pt x="296" y="274"/>
                      </a:lnTo>
                      <a:lnTo>
                        <a:pt x="279" y="274"/>
                      </a:lnTo>
                      <a:lnTo>
                        <a:pt x="264" y="276"/>
                      </a:lnTo>
                      <a:lnTo>
                        <a:pt x="247" y="274"/>
                      </a:lnTo>
                      <a:lnTo>
                        <a:pt x="233" y="274"/>
                      </a:lnTo>
                      <a:lnTo>
                        <a:pt x="216" y="274"/>
                      </a:lnTo>
                      <a:lnTo>
                        <a:pt x="201" y="274"/>
                      </a:lnTo>
                      <a:lnTo>
                        <a:pt x="184" y="272"/>
                      </a:lnTo>
                      <a:lnTo>
                        <a:pt x="169" y="272"/>
                      </a:lnTo>
                      <a:lnTo>
                        <a:pt x="156" y="272"/>
                      </a:lnTo>
                      <a:lnTo>
                        <a:pt x="142" y="272"/>
                      </a:lnTo>
                      <a:lnTo>
                        <a:pt x="129" y="270"/>
                      </a:lnTo>
                      <a:lnTo>
                        <a:pt x="116" y="268"/>
                      </a:lnTo>
                      <a:lnTo>
                        <a:pt x="102" y="268"/>
                      </a:lnTo>
                      <a:lnTo>
                        <a:pt x="93" y="268"/>
                      </a:lnTo>
                      <a:lnTo>
                        <a:pt x="79" y="264"/>
                      </a:lnTo>
                      <a:lnTo>
                        <a:pt x="72" y="263"/>
                      </a:lnTo>
                      <a:lnTo>
                        <a:pt x="62" y="261"/>
                      </a:lnTo>
                      <a:lnTo>
                        <a:pt x="57" y="259"/>
                      </a:lnTo>
                      <a:lnTo>
                        <a:pt x="49" y="253"/>
                      </a:lnTo>
                      <a:lnTo>
                        <a:pt x="43" y="245"/>
                      </a:lnTo>
                      <a:lnTo>
                        <a:pt x="40" y="238"/>
                      </a:lnTo>
                      <a:lnTo>
                        <a:pt x="36" y="228"/>
                      </a:lnTo>
                      <a:lnTo>
                        <a:pt x="30" y="215"/>
                      </a:lnTo>
                      <a:lnTo>
                        <a:pt x="28" y="202"/>
                      </a:lnTo>
                      <a:lnTo>
                        <a:pt x="24" y="188"/>
                      </a:lnTo>
                      <a:lnTo>
                        <a:pt x="24" y="175"/>
                      </a:lnTo>
                      <a:lnTo>
                        <a:pt x="20" y="160"/>
                      </a:lnTo>
                      <a:lnTo>
                        <a:pt x="20" y="145"/>
                      </a:lnTo>
                      <a:lnTo>
                        <a:pt x="20" y="131"/>
                      </a:lnTo>
                      <a:lnTo>
                        <a:pt x="20" y="118"/>
                      </a:lnTo>
                      <a:lnTo>
                        <a:pt x="20" y="105"/>
                      </a:lnTo>
                      <a:lnTo>
                        <a:pt x="20" y="93"/>
                      </a:lnTo>
                      <a:lnTo>
                        <a:pt x="20" y="86"/>
                      </a:lnTo>
                      <a:lnTo>
                        <a:pt x="20" y="78"/>
                      </a:lnTo>
                      <a:close/>
                    </a:path>
                  </a:pathLst>
                </a:custGeom>
                <a:solidFill>
                  <a:srgbClr val="FFA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8" name="Freeform 54"/>
                <p:cNvSpPr>
                  <a:spLocks/>
                </p:cNvSpPr>
                <p:nvPr/>
              </p:nvSpPr>
              <p:spPr bwMode="auto">
                <a:xfrm>
                  <a:off x="2997" y="2932"/>
                  <a:ext cx="367" cy="143"/>
                </a:xfrm>
                <a:custGeom>
                  <a:avLst/>
                  <a:gdLst>
                    <a:gd name="T0" fmla="*/ 1 w 734"/>
                    <a:gd name="T1" fmla="*/ 1 h 285"/>
                    <a:gd name="T2" fmla="*/ 1 w 734"/>
                    <a:gd name="T3" fmla="*/ 1 h 285"/>
                    <a:gd name="T4" fmla="*/ 1 w 734"/>
                    <a:gd name="T5" fmla="*/ 1 h 285"/>
                    <a:gd name="T6" fmla="*/ 1 w 734"/>
                    <a:gd name="T7" fmla="*/ 1 h 285"/>
                    <a:gd name="T8" fmla="*/ 1 w 734"/>
                    <a:gd name="T9" fmla="*/ 1 h 285"/>
                    <a:gd name="T10" fmla="*/ 1 w 734"/>
                    <a:gd name="T11" fmla="*/ 1 h 285"/>
                    <a:gd name="T12" fmla="*/ 1 w 734"/>
                    <a:gd name="T13" fmla="*/ 1 h 285"/>
                    <a:gd name="T14" fmla="*/ 1 w 734"/>
                    <a:gd name="T15" fmla="*/ 1 h 285"/>
                    <a:gd name="T16" fmla="*/ 1 w 734"/>
                    <a:gd name="T17" fmla="*/ 1 h 285"/>
                    <a:gd name="T18" fmla="*/ 1 w 734"/>
                    <a:gd name="T19" fmla="*/ 1 h 285"/>
                    <a:gd name="T20" fmla="*/ 1 w 734"/>
                    <a:gd name="T21" fmla="*/ 1 h 285"/>
                    <a:gd name="T22" fmla="*/ 1 w 734"/>
                    <a:gd name="T23" fmla="*/ 0 h 285"/>
                    <a:gd name="T24" fmla="*/ 1 w 734"/>
                    <a:gd name="T25" fmla="*/ 1 h 285"/>
                    <a:gd name="T26" fmla="*/ 1 w 734"/>
                    <a:gd name="T27" fmla="*/ 1 h 285"/>
                    <a:gd name="T28" fmla="*/ 1 w 734"/>
                    <a:gd name="T29" fmla="*/ 1 h 285"/>
                    <a:gd name="T30" fmla="*/ 1 w 734"/>
                    <a:gd name="T31" fmla="*/ 1 h 285"/>
                    <a:gd name="T32" fmla="*/ 1 w 734"/>
                    <a:gd name="T33" fmla="*/ 1 h 285"/>
                    <a:gd name="T34" fmla="*/ 1 w 734"/>
                    <a:gd name="T35" fmla="*/ 1 h 285"/>
                    <a:gd name="T36" fmla="*/ 1 w 734"/>
                    <a:gd name="T37" fmla="*/ 1 h 285"/>
                    <a:gd name="T38" fmla="*/ 1 w 734"/>
                    <a:gd name="T39" fmla="*/ 1 h 285"/>
                    <a:gd name="T40" fmla="*/ 1 w 734"/>
                    <a:gd name="T41" fmla="*/ 1 h 285"/>
                    <a:gd name="T42" fmla="*/ 1 w 734"/>
                    <a:gd name="T43" fmla="*/ 1 h 285"/>
                    <a:gd name="T44" fmla="*/ 1 w 734"/>
                    <a:gd name="T45" fmla="*/ 1 h 285"/>
                    <a:gd name="T46" fmla="*/ 1 w 734"/>
                    <a:gd name="T47" fmla="*/ 1 h 285"/>
                    <a:gd name="T48" fmla="*/ 1 w 734"/>
                    <a:gd name="T49" fmla="*/ 1 h 285"/>
                    <a:gd name="T50" fmla="*/ 1 w 734"/>
                    <a:gd name="T51" fmla="*/ 1 h 285"/>
                    <a:gd name="T52" fmla="*/ 1 w 734"/>
                    <a:gd name="T53" fmla="*/ 1 h 285"/>
                    <a:gd name="T54" fmla="*/ 1 w 734"/>
                    <a:gd name="T55" fmla="*/ 1 h 285"/>
                    <a:gd name="T56" fmla="*/ 1 w 734"/>
                    <a:gd name="T57" fmla="*/ 1 h 285"/>
                    <a:gd name="T58" fmla="*/ 1 w 734"/>
                    <a:gd name="T59" fmla="*/ 1 h 285"/>
                    <a:gd name="T60" fmla="*/ 1 w 734"/>
                    <a:gd name="T61" fmla="*/ 1 h 285"/>
                    <a:gd name="T62" fmla="*/ 1 w 734"/>
                    <a:gd name="T63" fmla="*/ 1 h 285"/>
                    <a:gd name="T64" fmla="*/ 1 w 734"/>
                    <a:gd name="T65" fmla="*/ 1 h 285"/>
                    <a:gd name="T66" fmla="*/ 1 w 734"/>
                    <a:gd name="T67" fmla="*/ 1 h 285"/>
                    <a:gd name="T68" fmla="*/ 1 w 734"/>
                    <a:gd name="T69" fmla="*/ 1 h 285"/>
                    <a:gd name="T70" fmla="*/ 1 w 734"/>
                    <a:gd name="T71" fmla="*/ 1 h 285"/>
                    <a:gd name="T72" fmla="*/ 1 w 734"/>
                    <a:gd name="T73" fmla="*/ 1 h 285"/>
                    <a:gd name="T74" fmla="*/ 1 w 734"/>
                    <a:gd name="T75" fmla="*/ 1 h 285"/>
                    <a:gd name="T76" fmla="*/ 1 w 734"/>
                    <a:gd name="T77" fmla="*/ 1 h 285"/>
                    <a:gd name="T78" fmla="*/ 1 w 734"/>
                    <a:gd name="T79" fmla="*/ 1 h 285"/>
                    <a:gd name="T80" fmla="*/ 1 w 734"/>
                    <a:gd name="T81" fmla="*/ 1 h 285"/>
                    <a:gd name="T82" fmla="*/ 1 w 734"/>
                    <a:gd name="T83" fmla="*/ 1 h 285"/>
                    <a:gd name="T84" fmla="*/ 1 w 734"/>
                    <a:gd name="T85" fmla="*/ 1 h 285"/>
                    <a:gd name="T86" fmla="*/ 0 w 734"/>
                    <a:gd name="T87" fmla="*/ 1 h 285"/>
                    <a:gd name="T88" fmla="*/ 1 w 734"/>
                    <a:gd name="T89" fmla="*/ 1 h 285"/>
                    <a:gd name="T90" fmla="*/ 1 w 734"/>
                    <a:gd name="T91" fmla="*/ 1 h 285"/>
                    <a:gd name="T92" fmla="*/ 1 w 734"/>
                    <a:gd name="T93" fmla="*/ 1 h 285"/>
                    <a:gd name="T94" fmla="*/ 1 w 734"/>
                    <a:gd name="T95" fmla="*/ 1 h 285"/>
                    <a:gd name="T96" fmla="*/ 1 w 734"/>
                    <a:gd name="T97" fmla="*/ 1 h 285"/>
                    <a:gd name="T98" fmla="*/ 1 w 734"/>
                    <a:gd name="T99" fmla="*/ 1 h 28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34"/>
                    <a:gd name="T151" fmla="*/ 0 h 285"/>
                    <a:gd name="T152" fmla="*/ 734 w 734"/>
                    <a:gd name="T153" fmla="*/ 285 h 28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34" h="285">
                      <a:moveTo>
                        <a:pt x="240" y="21"/>
                      </a:moveTo>
                      <a:lnTo>
                        <a:pt x="241" y="17"/>
                      </a:lnTo>
                      <a:lnTo>
                        <a:pt x="247" y="15"/>
                      </a:lnTo>
                      <a:lnTo>
                        <a:pt x="255" y="12"/>
                      </a:lnTo>
                      <a:lnTo>
                        <a:pt x="262" y="12"/>
                      </a:lnTo>
                      <a:lnTo>
                        <a:pt x="272" y="12"/>
                      </a:lnTo>
                      <a:lnTo>
                        <a:pt x="283" y="10"/>
                      </a:lnTo>
                      <a:lnTo>
                        <a:pt x="297" y="8"/>
                      </a:lnTo>
                      <a:lnTo>
                        <a:pt x="312" y="8"/>
                      </a:lnTo>
                      <a:lnTo>
                        <a:pt x="325" y="6"/>
                      </a:lnTo>
                      <a:lnTo>
                        <a:pt x="340" y="6"/>
                      </a:lnTo>
                      <a:lnTo>
                        <a:pt x="348" y="6"/>
                      </a:lnTo>
                      <a:lnTo>
                        <a:pt x="356" y="6"/>
                      </a:lnTo>
                      <a:lnTo>
                        <a:pt x="365" y="6"/>
                      </a:lnTo>
                      <a:lnTo>
                        <a:pt x="375" y="6"/>
                      </a:lnTo>
                      <a:lnTo>
                        <a:pt x="382" y="6"/>
                      </a:lnTo>
                      <a:lnTo>
                        <a:pt x="392" y="6"/>
                      </a:lnTo>
                      <a:lnTo>
                        <a:pt x="399" y="6"/>
                      </a:lnTo>
                      <a:lnTo>
                        <a:pt x="409" y="6"/>
                      </a:lnTo>
                      <a:lnTo>
                        <a:pt x="418" y="6"/>
                      </a:lnTo>
                      <a:lnTo>
                        <a:pt x="428" y="6"/>
                      </a:lnTo>
                      <a:lnTo>
                        <a:pt x="435" y="6"/>
                      </a:lnTo>
                      <a:lnTo>
                        <a:pt x="447" y="8"/>
                      </a:lnTo>
                      <a:lnTo>
                        <a:pt x="456" y="8"/>
                      </a:lnTo>
                      <a:lnTo>
                        <a:pt x="464" y="8"/>
                      </a:lnTo>
                      <a:lnTo>
                        <a:pt x="473" y="8"/>
                      </a:lnTo>
                      <a:lnTo>
                        <a:pt x="483" y="8"/>
                      </a:lnTo>
                      <a:lnTo>
                        <a:pt x="492" y="8"/>
                      </a:lnTo>
                      <a:lnTo>
                        <a:pt x="500" y="8"/>
                      </a:lnTo>
                      <a:lnTo>
                        <a:pt x="510" y="8"/>
                      </a:lnTo>
                      <a:lnTo>
                        <a:pt x="521" y="8"/>
                      </a:lnTo>
                      <a:lnTo>
                        <a:pt x="529" y="8"/>
                      </a:lnTo>
                      <a:lnTo>
                        <a:pt x="538" y="8"/>
                      </a:lnTo>
                      <a:lnTo>
                        <a:pt x="546" y="8"/>
                      </a:lnTo>
                      <a:lnTo>
                        <a:pt x="555" y="8"/>
                      </a:lnTo>
                      <a:lnTo>
                        <a:pt x="563" y="8"/>
                      </a:lnTo>
                      <a:lnTo>
                        <a:pt x="572" y="8"/>
                      </a:lnTo>
                      <a:lnTo>
                        <a:pt x="582" y="8"/>
                      </a:lnTo>
                      <a:lnTo>
                        <a:pt x="589" y="8"/>
                      </a:lnTo>
                      <a:lnTo>
                        <a:pt x="605" y="6"/>
                      </a:lnTo>
                      <a:lnTo>
                        <a:pt x="620" y="6"/>
                      </a:lnTo>
                      <a:lnTo>
                        <a:pt x="633" y="4"/>
                      </a:lnTo>
                      <a:lnTo>
                        <a:pt x="647" y="4"/>
                      </a:lnTo>
                      <a:lnTo>
                        <a:pt x="658" y="4"/>
                      </a:lnTo>
                      <a:lnTo>
                        <a:pt x="669" y="4"/>
                      </a:lnTo>
                      <a:lnTo>
                        <a:pt x="679" y="4"/>
                      </a:lnTo>
                      <a:lnTo>
                        <a:pt x="688" y="4"/>
                      </a:lnTo>
                      <a:lnTo>
                        <a:pt x="696" y="0"/>
                      </a:lnTo>
                      <a:lnTo>
                        <a:pt x="705" y="2"/>
                      </a:lnTo>
                      <a:lnTo>
                        <a:pt x="711" y="2"/>
                      </a:lnTo>
                      <a:lnTo>
                        <a:pt x="717" y="6"/>
                      </a:lnTo>
                      <a:lnTo>
                        <a:pt x="721" y="10"/>
                      </a:lnTo>
                      <a:lnTo>
                        <a:pt x="726" y="15"/>
                      </a:lnTo>
                      <a:lnTo>
                        <a:pt x="728" y="21"/>
                      </a:lnTo>
                      <a:lnTo>
                        <a:pt x="734" y="33"/>
                      </a:lnTo>
                      <a:lnTo>
                        <a:pt x="734" y="40"/>
                      </a:lnTo>
                      <a:lnTo>
                        <a:pt x="734" y="52"/>
                      </a:lnTo>
                      <a:lnTo>
                        <a:pt x="734" y="63"/>
                      </a:lnTo>
                      <a:lnTo>
                        <a:pt x="734" y="72"/>
                      </a:lnTo>
                      <a:lnTo>
                        <a:pt x="734" y="84"/>
                      </a:lnTo>
                      <a:lnTo>
                        <a:pt x="734" y="95"/>
                      </a:lnTo>
                      <a:lnTo>
                        <a:pt x="732" y="107"/>
                      </a:lnTo>
                      <a:lnTo>
                        <a:pt x="732" y="118"/>
                      </a:lnTo>
                      <a:lnTo>
                        <a:pt x="728" y="128"/>
                      </a:lnTo>
                      <a:lnTo>
                        <a:pt x="728" y="139"/>
                      </a:lnTo>
                      <a:lnTo>
                        <a:pt x="726" y="149"/>
                      </a:lnTo>
                      <a:lnTo>
                        <a:pt x="726" y="160"/>
                      </a:lnTo>
                      <a:lnTo>
                        <a:pt x="724" y="171"/>
                      </a:lnTo>
                      <a:lnTo>
                        <a:pt x="723" y="181"/>
                      </a:lnTo>
                      <a:lnTo>
                        <a:pt x="723" y="192"/>
                      </a:lnTo>
                      <a:lnTo>
                        <a:pt x="723" y="204"/>
                      </a:lnTo>
                      <a:lnTo>
                        <a:pt x="707" y="204"/>
                      </a:lnTo>
                      <a:lnTo>
                        <a:pt x="719" y="209"/>
                      </a:lnTo>
                      <a:lnTo>
                        <a:pt x="728" y="221"/>
                      </a:lnTo>
                      <a:lnTo>
                        <a:pt x="734" y="232"/>
                      </a:lnTo>
                      <a:lnTo>
                        <a:pt x="734" y="245"/>
                      </a:lnTo>
                      <a:lnTo>
                        <a:pt x="730" y="253"/>
                      </a:lnTo>
                      <a:lnTo>
                        <a:pt x="721" y="264"/>
                      </a:lnTo>
                      <a:lnTo>
                        <a:pt x="709" y="270"/>
                      </a:lnTo>
                      <a:lnTo>
                        <a:pt x="696" y="274"/>
                      </a:lnTo>
                      <a:lnTo>
                        <a:pt x="685" y="272"/>
                      </a:lnTo>
                      <a:lnTo>
                        <a:pt x="675" y="272"/>
                      </a:lnTo>
                      <a:lnTo>
                        <a:pt x="666" y="272"/>
                      </a:lnTo>
                      <a:lnTo>
                        <a:pt x="656" y="272"/>
                      </a:lnTo>
                      <a:lnTo>
                        <a:pt x="647" y="272"/>
                      </a:lnTo>
                      <a:lnTo>
                        <a:pt x="637" y="272"/>
                      </a:lnTo>
                      <a:lnTo>
                        <a:pt x="627" y="272"/>
                      </a:lnTo>
                      <a:lnTo>
                        <a:pt x="618" y="272"/>
                      </a:lnTo>
                      <a:lnTo>
                        <a:pt x="608" y="272"/>
                      </a:lnTo>
                      <a:lnTo>
                        <a:pt x="599" y="272"/>
                      </a:lnTo>
                      <a:lnTo>
                        <a:pt x="589" y="272"/>
                      </a:lnTo>
                      <a:lnTo>
                        <a:pt x="582" y="272"/>
                      </a:lnTo>
                      <a:lnTo>
                        <a:pt x="570" y="272"/>
                      </a:lnTo>
                      <a:lnTo>
                        <a:pt x="561" y="272"/>
                      </a:lnTo>
                      <a:lnTo>
                        <a:pt x="551" y="272"/>
                      </a:lnTo>
                      <a:lnTo>
                        <a:pt x="544" y="272"/>
                      </a:lnTo>
                      <a:lnTo>
                        <a:pt x="532" y="272"/>
                      </a:lnTo>
                      <a:lnTo>
                        <a:pt x="523" y="272"/>
                      </a:lnTo>
                      <a:lnTo>
                        <a:pt x="513" y="272"/>
                      </a:lnTo>
                      <a:lnTo>
                        <a:pt x="504" y="272"/>
                      </a:lnTo>
                      <a:lnTo>
                        <a:pt x="494" y="272"/>
                      </a:lnTo>
                      <a:lnTo>
                        <a:pt x="487" y="272"/>
                      </a:lnTo>
                      <a:lnTo>
                        <a:pt x="477" y="272"/>
                      </a:lnTo>
                      <a:lnTo>
                        <a:pt x="468" y="272"/>
                      </a:lnTo>
                      <a:lnTo>
                        <a:pt x="458" y="272"/>
                      </a:lnTo>
                      <a:lnTo>
                        <a:pt x="449" y="272"/>
                      </a:lnTo>
                      <a:lnTo>
                        <a:pt x="437" y="272"/>
                      </a:lnTo>
                      <a:lnTo>
                        <a:pt x="430" y="272"/>
                      </a:lnTo>
                      <a:lnTo>
                        <a:pt x="420" y="272"/>
                      </a:lnTo>
                      <a:lnTo>
                        <a:pt x="411" y="272"/>
                      </a:lnTo>
                      <a:lnTo>
                        <a:pt x="401" y="272"/>
                      </a:lnTo>
                      <a:lnTo>
                        <a:pt x="392" y="274"/>
                      </a:lnTo>
                      <a:lnTo>
                        <a:pt x="382" y="274"/>
                      </a:lnTo>
                      <a:lnTo>
                        <a:pt x="373" y="274"/>
                      </a:lnTo>
                      <a:lnTo>
                        <a:pt x="363" y="274"/>
                      </a:lnTo>
                      <a:lnTo>
                        <a:pt x="354" y="274"/>
                      </a:lnTo>
                      <a:lnTo>
                        <a:pt x="342" y="274"/>
                      </a:lnTo>
                      <a:lnTo>
                        <a:pt x="333" y="274"/>
                      </a:lnTo>
                      <a:lnTo>
                        <a:pt x="325" y="274"/>
                      </a:lnTo>
                      <a:lnTo>
                        <a:pt x="316" y="274"/>
                      </a:lnTo>
                      <a:lnTo>
                        <a:pt x="304" y="274"/>
                      </a:lnTo>
                      <a:lnTo>
                        <a:pt x="297" y="274"/>
                      </a:lnTo>
                      <a:lnTo>
                        <a:pt x="287" y="274"/>
                      </a:lnTo>
                      <a:lnTo>
                        <a:pt x="278" y="276"/>
                      </a:lnTo>
                      <a:lnTo>
                        <a:pt x="268" y="276"/>
                      </a:lnTo>
                      <a:lnTo>
                        <a:pt x="259" y="276"/>
                      </a:lnTo>
                      <a:lnTo>
                        <a:pt x="249" y="276"/>
                      </a:lnTo>
                      <a:lnTo>
                        <a:pt x="240" y="276"/>
                      </a:lnTo>
                      <a:lnTo>
                        <a:pt x="230" y="276"/>
                      </a:lnTo>
                      <a:lnTo>
                        <a:pt x="221" y="276"/>
                      </a:lnTo>
                      <a:lnTo>
                        <a:pt x="211" y="276"/>
                      </a:lnTo>
                      <a:lnTo>
                        <a:pt x="203" y="276"/>
                      </a:lnTo>
                      <a:lnTo>
                        <a:pt x="192" y="276"/>
                      </a:lnTo>
                      <a:lnTo>
                        <a:pt x="182" y="278"/>
                      </a:lnTo>
                      <a:lnTo>
                        <a:pt x="173" y="278"/>
                      </a:lnTo>
                      <a:lnTo>
                        <a:pt x="165" y="280"/>
                      </a:lnTo>
                      <a:lnTo>
                        <a:pt x="156" y="280"/>
                      </a:lnTo>
                      <a:lnTo>
                        <a:pt x="146" y="280"/>
                      </a:lnTo>
                      <a:lnTo>
                        <a:pt x="137" y="280"/>
                      </a:lnTo>
                      <a:lnTo>
                        <a:pt x="129" y="282"/>
                      </a:lnTo>
                      <a:lnTo>
                        <a:pt x="120" y="282"/>
                      </a:lnTo>
                      <a:lnTo>
                        <a:pt x="110" y="283"/>
                      </a:lnTo>
                      <a:lnTo>
                        <a:pt x="101" y="283"/>
                      </a:lnTo>
                      <a:lnTo>
                        <a:pt x="93" y="285"/>
                      </a:lnTo>
                      <a:lnTo>
                        <a:pt x="84" y="283"/>
                      </a:lnTo>
                      <a:lnTo>
                        <a:pt x="74" y="283"/>
                      </a:lnTo>
                      <a:lnTo>
                        <a:pt x="65" y="283"/>
                      </a:lnTo>
                      <a:lnTo>
                        <a:pt x="57" y="283"/>
                      </a:lnTo>
                      <a:lnTo>
                        <a:pt x="49" y="280"/>
                      </a:lnTo>
                      <a:lnTo>
                        <a:pt x="44" y="276"/>
                      </a:lnTo>
                      <a:lnTo>
                        <a:pt x="36" y="270"/>
                      </a:lnTo>
                      <a:lnTo>
                        <a:pt x="34" y="263"/>
                      </a:lnTo>
                      <a:lnTo>
                        <a:pt x="32" y="259"/>
                      </a:lnTo>
                      <a:lnTo>
                        <a:pt x="30" y="253"/>
                      </a:lnTo>
                      <a:lnTo>
                        <a:pt x="28" y="244"/>
                      </a:lnTo>
                      <a:lnTo>
                        <a:pt x="28" y="232"/>
                      </a:lnTo>
                      <a:lnTo>
                        <a:pt x="27" y="217"/>
                      </a:lnTo>
                      <a:lnTo>
                        <a:pt x="25" y="202"/>
                      </a:lnTo>
                      <a:lnTo>
                        <a:pt x="23" y="192"/>
                      </a:lnTo>
                      <a:lnTo>
                        <a:pt x="23" y="185"/>
                      </a:lnTo>
                      <a:lnTo>
                        <a:pt x="21" y="175"/>
                      </a:lnTo>
                      <a:lnTo>
                        <a:pt x="21" y="168"/>
                      </a:lnTo>
                      <a:lnTo>
                        <a:pt x="21" y="158"/>
                      </a:lnTo>
                      <a:lnTo>
                        <a:pt x="19" y="150"/>
                      </a:lnTo>
                      <a:lnTo>
                        <a:pt x="17" y="141"/>
                      </a:lnTo>
                      <a:lnTo>
                        <a:pt x="17" y="133"/>
                      </a:lnTo>
                      <a:lnTo>
                        <a:pt x="15" y="116"/>
                      </a:lnTo>
                      <a:lnTo>
                        <a:pt x="15" y="105"/>
                      </a:lnTo>
                      <a:lnTo>
                        <a:pt x="13" y="91"/>
                      </a:lnTo>
                      <a:lnTo>
                        <a:pt x="13" y="82"/>
                      </a:lnTo>
                      <a:lnTo>
                        <a:pt x="13" y="76"/>
                      </a:lnTo>
                      <a:lnTo>
                        <a:pt x="13" y="74"/>
                      </a:lnTo>
                      <a:lnTo>
                        <a:pt x="6" y="65"/>
                      </a:lnTo>
                      <a:lnTo>
                        <a:pt x="2" y="55"/>
                      </a:lnTo>
                      <a:lnTo>
                        <a:pt x="0" y="48"/>
                      </a:lnTo>
                      <a:lnTo>
                        <a:pt x="0" y="42"/>
                      </a:lnTo>
                      <a:lnTo>
                        <a:pt x="4" y="33"/>
                      </a:lnTo>
                      <a:lnTo>
                        <a:pt x="13" y="25"/>
                      </a:lnTo>
                      <a:lnTo>
                        <a:pt x="17" y="19"/>
                      </a:lnTo>
                      <a:lnTo>
                        <a:pt x="27" y="17"/>
                      </a:lnTo>
                      <a:lnTo>
                        <a:pt x="34" y="14"/>
                      </a:lnTo>
                      <a:lnTo>
                        <a:pt x="44" y="12"/>
                      </a:lnTo>
                      <a:lnTo>
                        <a:pt x="53" y="12"/>
                      </a:lnTo>
                      <a:lnTo>
                        <a:pt x="65" y="10"/>
                      </a:lnTo>
                      <a:lnTo>
                        <a:pt x="74" y="10"/>
                      </a:lnTo>
                      <a:lnTo>
                        <a:pt x="87" y="10"/>
                      </a:lnTo>
                      <a:lnTo>
                        <a:pt x="99" y="8"/>
                      </a:lnTo>
                      <a:lnTo>
                        <a:pt x="110" y="8"/>
                      </a:lnTo>
                      <a:lnTo>
                        <a:pt x="122" y="8"/>
                      </a:lnTo>
                      <a:lnTo>
                        <a:pt x="135" y="10"/>
                      </a:lnTo>
                      <a:lnTo>
                        <a:pt x="144" y="10"/>
                      </a:lnTo>
                      <a:lnTo>
                        <a:pt x="158" y="10"/>
                      </a:lnTo>
                      <a:lnTo>
                        <a:pt x="169" y="12"/>
                      </a:lnTo>
                      <a:lnTo>
                        <a:pt x="181" y="12"/>
                      </a:lnTo>
                      <a:lnTo>
                        <a:pt x="190" y="12"/>
                      </a:lnTo>
                      <a:lnTo>
                        <a:pt x="200" y="14"/>
                      </a:lnTo>
                      <a:lnTo>
                        <a:pt x="207" y="15"/>
                      </a:lnTo>
                      <a:lnTo>
                        <a:pt x="217" y="17"/>
                      </a:lnTo>
                      <a:lnTo>
                        <a:pt x="230" y="19"/>
                      </a:lnTo>
                      <a:lnTo>
                        <a:pt x="240" y="21"/>
                      </a:lnTo>
                      <a:close/>
                    </a:path>
                  </a:pathLst>
                </a:custGeom>
                <a:solidFill>
                  <a:srgbClr val="FFA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9" name="Freeform 55"/>
                <p:cNvSpPr>
                  <a:spLocks/>
                </p:cNvSpPr>
                <p:nvPr/>
              </p:nvSpPr>
              <p:spPr bwMode="auto">
                <a:xfrm>
                  <a:off x="3574" y="2734"/>
                  <a:ext cx="356" cy="216"/>
                </a:xfrm>
                <a:custGeom>
                  <a:avLst/>
                  <a:gdLst>
                    <a:gd name="T0" fmla="*/ 1 w 712"/>
                    <a:gd name="T1" fmla="*/ 1 h 431"/>
                    <a:gd name="T2" fmla="*/ 1 w 712"/>
                    <a:gd name="T3" fmla="*/ 1 h 431"/>
                    <a:gd name="T4" fmla="*/ 1 w 712"/>
                    <a:gd name="T5" fmla="*/ 1 h 431"/>
                    <a:gd name="T6" fmla="*/ 1 w 712"/>
                    <a:gd name="T7" fmla="*/ 1 h 431"/>
                    <a:gd name="T8" fmla="*/ 1 w 712"/>
                    <a:gd name="T9" fmla="*/ 1 h 431"/>
                    <a:gd name="T10" fmla="*/ 1 w 712"/>
                    <a:gd name="T11" fmla="*/ 1 h 431"/>
                    <a:gd name="T12" fmla="*/ 1 w 712"/>
                    <a:gd name="T13" fmla="*/ 1 h 431"/>
                    <a:gd name="T14" fmla="*/ 1 w 712"/>
                    <a:gd name="T15" fmla="*/ 1 h 431"/>
                    <a:gd name="T16" fmla="*/ 1 w 712"/>
                    <a:gd name="T17" fmla="*/ 1 h 431"/>
                    <a:gd name="T18" fmla="*/ 1 w 712"/>
                    <a:gd name="T19" fmla="*/ 1 h 431"/>
                    <a:gd name="T20" fmla="*/ 1 w 712"/>
                    <a:gd name="T21" fmla="*/ 1 h 431"/>
                    <a:gd name="T22" fmla="*/ 1 w 712"/>
                    <a:gd name="T23" fmla="*/ 1 h 431"/>
                    <a:gd name="T24" fmla="*/ 1 w 712"/>
                    <a:gd name="T25" fmla="*/ 1 h 431"/>
                    <a:gd name="T26" fmla="*/ 1 w 712"/>
                    <a:gd name="T27" fmla="*/ 1 h 431"/>
                    <a:gd name="T28" fmla="*/ 1 w 712"/>
                    <a:gd name="T29" fmla="*/ 1 h 431"/>
                    <a:gd name="T30" fmla="*/ 1 w 712"/>
                    <a:gd name="T31" fmla="*/ 1 h 431"/>
                    <a:gd name="T32" fmla="*/ 1 w 712"/>
                    <a:gd name="T33" fmla="*/ 1 h 431"/>
                    <a:gd name="T34" fmla="*/ 1 w 712"/>
                    <a:gd name="T35" fmla="*/ 1 h 431"/>
                    <a:gd name="T36" fmla="*/ 1 w 712"/>
                    <a:gd name="T37" fmla="*/ 1 h 431"/>
                    <a:gd name="T38" fmla="*/ 1 w 712"/>
                    <a:gd name="T39" fmla="*/ 1 h 431"/>
                    <a:gd name="T40" fmla="*/ 1 w 712"/>
                    <a:gd name="T41" fmla="*/ 1 h 431"/>
                    <a:gd name="T42" fmla="*/ 1 w 712"/>
                    <a:gd name="T43" fmla="*/ 1 h 431"/>
                    <a:gd name="T44" fmla="*/ 1 w 712"/>
                    <a:gd name="T45" fmla="*/ 1 h 431"/>
                    <a:gd name="T46" fmla="*/ 1 w 712"/>
                    <a:gd name="T47" fmla="*/ 1 h 431"/>
                    <a:gd name="T48" fmla="*/ 1 w 712"/>
                    <a:gd name="T49" fmla="*/ 1 h 431"/>
                    <a:gd name="T50" fmla="*/ 1 w 712"/>
                    <a:gd name="T51" fmla="*/ 1 h 431"/>
                    <a:gd name="T52" fmla="*/ 1 w 712"/>
                    <a:gd name="T53" fmla="*/ 1 h 431"/>
                    <a:gd name="T54" fmla="*/ 1 w 712"/>
                    <a:gd name="T55" fmla="*/ 1 h 431"/>
                    <a:gd name="T56" fmla="*/ 1 w 712"/>
                    <a:gd name="T57" fmla="*/ 1 h 431"/>
                    <a:gd name="T58" fmla="*/ 1 w 712"/>
                    <a:gd name="T59" fmla="*/ 1 h 431"/>
                    <a:gd name="T60" fmla="*/ 1 w 712"/>
                    <a:gd name="T61" fmla="*/ 1 h 431"/>
                    <a:gd name="T62" fmla="*/ 1 w 712"/>
                    <a:gd name="T63" fmla="*/ 1 h 431"/>
                    <a:gd name="T64" fmla="*/ 1 w 712"/>
                    <a:gd name="T65" fmla="*/ 1 h 431"/>
                    <a:gd name="T66" fmla="*/ 1 w 712"/>
                    <a:gd name="T67" fmla="*/ 1 h 431"/>
                    <a:gd name="T68" fmla="*/ 1 w 712"/>
                    <a:gd name="T69" fmla="*/ 1 h 431"/>
                    <a:gd name="T70" fmla="*/ 1 w 712"/>
                    <a:gd name="T71" fmla="*/ 1 h 431"/>
                    <a:gd name="T72" fmla="*/ 1 w 712"/>
                    <a:gd name="T73" fmla="*/ 1 h 431"/>
                    <a:gd name="T74" fmla="*/ 1 w 712"/>
                    <a:gd name="T75" fmla="*/ 1 h 431"/>
                    <a:gd name="T76" fmla="*/ 1 w 712"/>
                    <a:gd name="T77" fmla="*/ 1 h 431"/>
                    <a:gd name="T78" fmla="*/ 1 w 712"/>
                    <a:gd name="T79" fmla="*/ 1 h 431"/>
                    <a:gd name="T80" fmla="*/ 1 w 712"/>
                    <a:gd name="T81" fmla="*/ 1 h 431"/>
                    <a:gd name="T82" fmla="*/ 1 w 712"/>
                    <a:gd name="T83" fmla="*/ 1 h 431"/>
                    <a:gd name="T84" fmla="*/ 1 w 712"/>
                    <a:gd name="T85" fmla="*/ 1 h 431"/>
                    <a:gd name="T86" fmla="*/ 1 w 712"/>
                    <a:gd name="T87" fmla="*/ 1 h 431"/>
                    <a:gd name="T88" fmla="*/ 1 w 712"/>
                    <a:gd name="T89" fmla="*/ 1 h 431"/>
                    <a:gd name="T90" fmla="*/ 1 w 712"/>
                    <a:gd name="T91" fmla="*/ 1 h 431"/>
                    <a:gd name="T92" fmla="*/ 1 w 712"/>
                    <a:gd name="T93" fmla="*/ 1 h 431"/>
                    <a:gd name="T94" fmla="*/ 1 w 712"/>
                    <a:gd name="T95" fmla="*/ 1 h 431"/>
                    <a:gd name="T96" fmla="*/ 1 w 712"/>
                    <a:gd name="T97" fmla="*/ 1 h 4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2"/>
                    <a:gd name="T148" fmla="*/ 0 h 431"/>
                    <a:gd name="T149" fmla="*/ 712 w 712"/>
                    <a:gd name="T150" fmla="*/ 431 h 4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2" h="431">
                      <a:moveTo>
                        <a:pt x="131" y="36"/>
                      </a:moveTo>
                      <a:lnTo>
                        <a:pt x="133" y="19"/>
                      </a:lnTo>
                      <a:lnTo>
                        <a:pt x="143" y="19"/>
                      </a:lnTo>
                      <a:lnTo>
                        <a:pt x="154" y="19"/>
                      </a:lnTo>
                      <a:lnTo>
                        <a:pt x="164" y="19"/>
                      </a:lnTo>
                      <a:lnTo>
                        <a:pt x="175" y="19"/>
                      </a:lnTo>
                      <a:lnTo>
                        <a:pt x="185" y="19"/>
                      </a:lnTo>
                      <a:lnTo>
                        <a:pt x="196" y="23"/>
                      </a:lnTo>
                      <a:lnTo>
                        <a:pt x="206" y="25"/>
                      </a:lnTo>
                      <a:lnTo>
                        <a:pt x="217" y="27"/>
                      </a:lnTo>
                      <a:lnTo>
                        <a:pt x="225" y="23"/>
                      </a:lnTo>
                      <a:lnTo>
                        <a:pt x="234" y="19"/>
                      </a:lnTo>
                      <a:lnTo>
                        <a:pt x="244" y="17"/>
                      </a:lnTo>
                      <a:lnTo>
                        <a:pt x="255" y="15"/>
                      </a:lnTo>
                      <a:lnTo>
                        <a:pt x="265" y="11"/>
                      </a:lnTo>
                      <a:lnTo>
                        <a:pt x="278" y="11"/>
                      </a:lnTo>
                      <a:lnTo>
                        <a:pt x="289" y="11"/>
                      </a:lnTo>
                      <a:lnTo>
                        <a:pt x="303" y="11"/>
                      </a:lnTo>
                      <a:lnTo>
                        <a:pt x="314" y="9"/>
                      </a:lnTo>
                      <a:lnTo>
                        <a:pt x="329" y="8"/>
                      </a:lnTo>
                      <a:lnTo>
                        <a:pt x="343" y="8"/>
                      </a:lnTo>
                      <a:lnTo>
                        <a:pt x="356" y="8"/>
                      </a:lnTo>
                      <a:lnTo>
                        <a:pt x="369" y="8"/>
                      </a:lnTo>
                      <a:lnTo>
                        <a:pt x="384" y="8"/>
                      </a:lnTo>
                      <a:lnTo>
                        <a:pt x="398" y="8"/>
                      </a:lnTo>
                      <a:lnTo>
                        <a:pt x="413" y="9"/>
                      </a:lnTo>
                      <a:lnTo>
                        <a:pt x="426" y="9"/>
                      </a:lnTo>
                      <a:lnTo>
                        <a:pt x="440" y="9"/>
                      </a:lnTo>
                      <a:lnTo>
                        <a:pt x="453" y="9"/>
                      </a:lnTo>
                      <a:lnTo>
                        <a:pt x="468" y="9"/>
                      </a:lnTo>
                      <a:lnTo>
                        <a:pt x="481" y="9"/>
                      </a:lnTo>
                      <a:lnTo>
                        <a:pt x="497" y="9"/>
                      </a:lnTo>
                      <a:lnTo>
                        <a:pt x="512" y="9"/>
                      </a:lnTo>
                      <a:lnTo>
                        <a:pt x="525" y="11"/>
                      </a:lnTo>
                      <a:lnTo>
                        <a:pt x="538" y="9"/>
                      </a:lnTo>
                      <a:lnTo>
                        <a:pt x="552" y="9"/>
                      </a:lnTo>
                      <a:lnTo>
                        <a:pt x="565" y="8"/>
                      </a:lnTo>
                      <a:lnTo>
                        <a:pt x="578" y="8"/>
                      </a:lnTo>
                      <a:lnTo>
                        <a:pt x="592" y="6"/>
                      </a:lnTo>
                      <a:lnTo>
                        <a:pt x="605" y="6"/>
                      </a:lnTo>
                      <a:lnTo>
                        <a:pt x="616" y="4"/>
                      </a:lnTo>
                      <a:lnTo>
                        <a:pt x="628" y="4"/>
                      </a:lnTo>
                      <a:lnTo>
                        <a:pt x="643" y="2"/>
                      </a:lnTo>
                      <a:lnTo>
                        <a:pt x="658" y="4"/>
                      </a:lnTo>
                      <a:lnTo>
                        <a:pt x="672" y="6"/>
                      </a:lnTo>
                      <a:lnTo>
                        <a:pt x="683" y="13"/>
                      </a:lnTo>
                      <a:lnTo>
                        <a:pt x="691" y="21"/>
                      </a:lnTo>
                      <a:lnTo>
                        <a:pt x="698" y="34"/>
                      </a:lnTo>
                      <a:lnTo>
                        <a:pt x="700" y="40"/>
                      </a:lnTo>
                      <a:lnTo>
                        <a:pt x="702" y="47"/>
                      </a:lnTo>
                      <a:lnTo>
                        <a:pt x="704" y="57"/>
                      </a:lnTo>
                      <a:lnTo>
                        <a:pt x="706" y="65"/>
                      </a:lnTo>
                      <a:lnTo>
                        <a:pt x="706" y="72"/>
                      </a:lnTo>
                      <a:lnTo>
                        <a:pt x="706" y="82"/>
                      </a:lnTo>
                      <a:lnTo>
                        <a:pt x="706" y="91"/>
                      </a:lnTo>
                      <a:lnTo>
                        <a:pt x="706" y="101"/>
                      </a:lnTo>
                      <a:lnTo>
                        <a:pt x="706" y="108"/>
                      </a:lnTo>
                      <a:lnTo>
                        <a:pt x="706" y="118"/>
                      </a:lnTo>
                      <a:lnTo>
                        <a:pt x="706" y="127"/>
                      </a:lnTo>
                      <a:lnTo>
                        <a:pt x="706" y="137"/>
                      </a:lnTo>
                      <a:lnTo>
                        <a:pt x="706" y="144"/>
                      </a:lnTo>
                      <a:lnTo>
                        <a:pt x="706" y="154"/>
                      </a:lnTo>
                      <a:lnTo>
                        <a:pt x="706" y="163"/>
                      </a:lnTo>
                      <a:lnTo>
                        <a:pt x="708" y="173"/>
                      </a:lnTo>
                      <a:lnTo>
                        <a:pt x="708" y="181"/>
                      </a:lnTo>
                      <a:lnTo>
                        <a:pt x="708" y="190"/>
                      </a:lnTo>
                      <a:lnTo>
                        <a:pt x="708" y="200"/>
                      </a:lnTo>
                      <a:lnTo>
                        <a:pt x="708" y="209"/>
                      </a:lnTo>
                      <a:lnTo>
                        <a:pt x="708" y="219"/>
                      </a:lnTo>
                      <a:lnTo>
                        <a:pt x="708" y="228"/>
                      </a:lnTo>
                      <a:lnTo>
                        <a:pt x="708" y="238"/>
                      </a:lnTo>
                      <a:lnTo>
                        <a:pt x="708" y="247"/>
                      </a:lnTo>
                      <a:lnTo>
                        <a:pt x="708" y="255"/>
                      </a:lnTo>
                      <a:lnTo>
                        <a:pt x="708" y="264"/>
                      </a:lnTo>
                      <a:lnTo>
                        <a:pt x="708" y="274"/>
                      </a:lnTo>
                      <a:lnTo>
                        <a:pt x="710" y="283"/>
                      </a:lnTo>
                      <a:lnTo>
                        <a:pt x="710" y="291"/>
                      </a:lnTo>
                      <a:lnTo>
                        <a:pt x="710" y="300"/>
                      </a:lnTo>
                      <a:lnTo>
                        <a:pt x="710" y="310"/>
                      </a:lnTo>
                      <a:lnTo>
                        <a:pt x="710" y="319"/>
                      </a:lnTo>
                      <a:lnTo>
                        <a:pt x="710" y="327"/>
                      </a:lnTo>
                      <a:lnTo>
                        <a:pt x="710" y="336"/>
                      </a:lnTo>
                      <a:lnTo>
                        <a:pt x="710" y="346"/>
                      </a:lnTo>
                      <a:lnTo>
                        <a:pt x="712" y="355"/>
                      </a:lnTo>
                      <a:lnTo>
                        <a:pt x="710" y="369"/>
                      </a:lnTo>
                      <a:lnTo>
                        <a:pt x="708" y="382"/>
                      </a:lnTo>
                      <a:lnTo>
                        <a:pt x="700" y="391"/>
                      </a:lnTo>
                      <a:lnTo>
                        <a:pt x="693" y="403"/>
                      </a:lnTo>
                      <a:lnTo>
                        <a:pt x="683" y="410"/>
                      </a:lnTo>
                      <a:lnTo>
                        <a:pt x="672" y="416"/>
                      </a:lnTo>
                      <a:lnTo>
                        <a:pt x="658" y="420"/>
                      </a:lnTo>
                      <a:lnTo>
                        <a:pt x="645" y="422"/>
                      </a:lnTo>
                      <a:lnTo>
                        <a:pt x="632" y="420"/>
                      </a:lnTo>
                      <a:lnTo>
                        <a:pt x="620" y="420"/>
                      </a:lnTo>
                      <a:lnTo>
                        <a:pt x="605" y="418"/>
                      </a:lnTo>
                      <a:lnTo>
                        <a:pt x="592" y="418"/>
                      </a:lnTo>
                      <a:lnTo>
                        <a:pt x="584" y="416"/>
                      </a:lnTo>
                      <a:lnTo>
                        <a:pt x="577" y="416"/>
                      </a:lnTo>
                      <a:lnTo>
                        <a:pt x="567" y="416"/>
                      </a:lnTo>
                      <a:lnTo>
                        <a:pt x="559" y="416"/>
                      </a:lnTo>
                      <a:lnTo>
                        <a:pt x="550" y="414"/>
                      </a:lnTo>
                      <a:lnTo>
                        <a:pt x="540" y="414"/>
                      </a:lnTo>
                      <a:lnTo>
                        <a:pt x="533" y="414"/>
                      </a:lnTo>
                      <a:lnTo>
                        <a:pt x="525" y="414"/>
                      </a:lnTo>
                      <a:lnTo>
                        <a:pt x="514" y="414"/>
                      </a:lnTo>
                      <a:lnTo>
                        <a:pt x="504" y="412"/>
                      </a:lnTo>
                      <a:lnTo>
                        <a:pt x="497" y="412"/>
                      </a:lnTo>
                      <a:lnTo>
                        <a:pt x="487" y="412"/>
                      </a:lnTo>
                      <a:lnTo>
                        <a:pt x="476" y="410"/>
                      </a:lnTo>
                      <a:lnTo>
                        <a:pt x="466" y="409"/>
                      </a:lnTo>
                      <a:lnTo>
                        <a:pt x="457" y="409"/>
                      </a:lnTo>
                      <a:lnTo>
                        <a:pt x="447" y="409"/>
                      </a:lnTo>
                      <a:lnTo>
                        <a:pt x="438" y="407"/>
                      </a:lnTo>
                      <a:lnTo>
                        <a:pt x="426" y="407"/>
                      </a:lnTo>
                      <a:lnTo>
                        <a:pt x="417" y="407"/>
                      </a:lnTo>
                      <a:lnTo>
                        <a:pt x="407" y="407"/>
                      </a:lnTo>
                      <a:lnTo>
                        <a:pt x="396" y="407"/>
                      </a:lnTo>
                      <a:lnTo>
                        <a:pt x="388" y="407"/>
                      </a:lnTo>
                      <a:lnTo>
                        <a:pt x="377" y="407"/>
                      </a:lnTo>
                      <a:lnTo>
                        <a:pt x="367" y="407"/>
                      </a:lnTo>
                      <a:lnTo>
                        <a:pt x="358" y="405"/>
                      </a:lnTo>
                      <a:lnTo>
                        <a:pt x="346" y="405"/>
                      </a:lnTo>
                      <a:lnTo>
                        <a:pt x="337" y="403"/>
                      </a:lnTo>
                      <a:lnTo>
                        <a:pt x="327" y="403"/>
                      </a:lnTo>
                      <a:lnTo>
                        <a:pt x="316" y="403"/>
                      </a:lnTo>
                      <a:lnTo>
                        <a:pt x="306" y="403"/>
                      </a:lnTo>
                      <a:lnTo>
                        <a:pt x="297" y="403"/>
                      </a:lnTo>
                      <a:lnTo>
                        <a:pt x="287" y="403"/>
                      </a:lnTo>
                      <a:lnTo>
                        <a:pt x="278" y="401"/>
                      </a:lnTo>
                      <a:lnTo>
                        <a:pt x="268" y="401"/>
                      </a:lnTo>
                      <a:lnTo>
                        <a:pt x="259" y="401"/>
                      </a:lnTo>
                      <a:lnTo>
                        <a:pt x="249" y="401"/>
                      </a:lnTo>
                      <a:lnTo>
                        <a:pt x="242" y="401"/>
                      </a:lnTo>
                      <a:lnTo>
                        <a:pt x="232" y="403"/>
                      </a:lnTo>
                      <a:lnTo>
                        <a:pt x="223" y="403"/>
                      </a:lnTo>
                      <a:lnTo>
                        <a:pt x="215" y="405"/>
                      </a:lnTo>
                      <a:lnTo>
                        <a:pt x="206" y="405"/>
                      </a:lnTo>
                      <a:lnTo>
                        <a:pt x="198" y="405"/>
                      </a:lnTo>
                      <a:lnTo>
                        <a:pt x="190" y="405"/>
                      </a:lnTo>
                      <a:lnTo>
                        <a:pt x="183" y="405"/>
                      </a:lnTo>
                      <a:lnTo>
                        <a:pt x="168" y="407"/>
                      </a:lnTo>
                      <a:lnTo>
                        <a:pt x="154" y="409"/>
                      </a:lnTo>
                      <a:lnTo>
                        <a:pt x="139" y="410"/>
                      </a:lnTo>
                      <a:lnTo>
                        <a:pt x="130" y="414"/>
                      </a:lnTo>
                      <a:lnTo>
                        <a:pt x="118" y="416"/>
                      </a:lnTo>
                      <a:lnTo>
                        <a:pt x="111" y="422"/>
                      </a:lnTo>
                      <a:lnTo>
                        <a:pt x="97" y="424"/>
                      </a:lnTo>
                      <a:lnTo>
                        <a:pt x="88" y="429"/>
                      </a:lnTo>
                      <a:lnTo>
                        <a:pt x="76" y="429"/>
                      </a:lnTo>
                      <a:lnTo>
                        <a:pt x="67" y="431"/>
                      </a:lnTo>
                      <a:lnTo>
                        <a:pt x="59" y="429"/>
                      </a:lnTo>
                      <a:lnTo>
                        <a:pt x="50" y="429"/>
                      </a:lnTo>
                      <a:lnTo>
                        <a:pt x="42" y="428"/>
                      </a:lnTo>
                      <a:lnTo>
                        <a:pt x="38" y="424"/>
                      </a:lnTo>
                      <a:lnTo>
                        <a:pt x="31" y="418"/>
                      </a:lnTo>
                      <a:lnTo>
                        <a:pt x="25" y="412"/>
                      </a:lnTo>
                      <a:lnTo>
                        <a:pt x="21" y="405"/>
                      </a:lnTo>
                      <a:lnTo>
                        <a:pt x="19" y="397"/>
                      </a:lnTo>
                      <a:lnTo>
                        <a:pt x="15" y="386"/>
                      </a:lnTo>
                      <a:lnTo>
                        <a:pt x="15" y="378"/>
                      </a:lnTo>
                      <a:lnTo>
                        <a:pt x="15" y="365"/>
                      </a:lnTo>
                      <a:lnTo>
                        <a:pt x="17" y="353"/>
                      </a:lnTo>
                      <a:lnTo>
                        <a:pt x="17" y="336"/>
                      </a:lnTo>
                      <a:lnTo>
                        <a:pt x="17" y="323"/>
                      </a:lnTo>
                      <a:lnTo>
                        <a:pt x="15" y="310"/>
                      </a:lnTo>
                      <a:lnTo>
                        <a:pt x="15" y="296"/>
                      </a:lnTo>
                      <a:lnTo>
                        <a:pt x="14" y="281"/>
                      </a:lnTo>
                      <a:lnTo>
                        <a:pt x="12" y="268"/>
                      </a:lnTo>
                      <a:lnTo>
                        <a:pt x="10" y="253"/>
                      </a:lnTo>
                      <a:lnTo>
                        <a:pt x="6" y="239"/>
                      </a:lnTo>
                      <a:lnTo>
                        <a:pt x="2" y="230"/>
                      </a:lnTo>
                      <a:lnTo>
                        <a:pt x="2" y="220"/>
                      </a:lnTo>
                      <a:lnTo>
                        <a:pt x="2" y="213"/>
                      </a:lnTo>
                      <a:lnTo>
                        <a:pt x="2" y="205"/>
                      </a:lnTo>
                      <a:lnTo>
                        <a:pt x="0" y="188"/>
                      </a:lnTo>
                      <a:lnTo>
                        <a:pt x="2" y="173"/>
                      </a:lnTo>
                      <a:lnTo>
                        <a:pt x="2" y="158"/>
                      </a:lnTo>
                      <a:lnTo>
                        <a:pt x="8" y="143"/>
                      </a:lnTo>
                      <a:lnTo>
                        <a:pt x="14" y="129"/>
                      </a:lnTo>
                      <a:lnTo>
                        <a:pt x="23" y="114"/>
                      </a:lnTo>
                      <a:lnTo>
                        <a:pt x="12" y="99"/>
                      </a:lnTo>
                      <a:lnTo>
                        <a:pt x="6" y="85"/>
                      </a:lnTo>
                      <a:lnTo>
                        <a:pt x="2" y="70"/>
                      </a:lnTo>
                      <a:lnTo>
                        <a:pt x="4" y="57"/>
                      </a:lnTo>
                      <a:lnTo>
                        <a:pt x="8" y="44"/>
                      </a:lnTo>
                      <a:lnTo>
                        <a:pt x="15" y="32"/>
                      </a:lnTo>
                      <a:lnTo>
                        <a:pt x="23" y="21"/>
                      </a:lnTo>
                      <a:lnTo>
                        <a:pt x="35" y="13"/>
                      </a:lnTo>
                      <a:lnTo>
                        <a:pt x="46" y="6"/>
                      </a:lnTo>
                      <a:lnTo>
                        <a:pt x="59" y="2"/>
                      </a:lnTo>
                      <a:lnTo>
                        <a:pt x="71" y="0"/>
                      </a:lnTo>
                      <a:lnTo>
                        <a:pt x="84" y="2"/>
                      </a:lnTo>
                      <a:lnTo>
                        <a:pt x="97" y="6"/>
                      </a:lnTo>
                      <a:lnTo>
                        <a:pt x="111" y="11"/>
                      </a:lnTo>
                      <a:lnTo>
                        <a:pt x="120" y="21"/>
                      </a:lnTo>
                      <a:lnTo>
                        <a:pt x="131" y="36"/>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0" name="Freeform 56"/>
                <p:cNvSpPr>
                  <a:spLocks/>
                </p:cNvSpPr>
                <p:nvPr/>
              </p:nvSpPr>
              <p:spPr bwMode="auto">
                <a:xfrm>
                  <a:off x="3227" y="2829"/>
                  <a:ext cx="21" cy="21"/>
                </a:xfrm>
                <a:custGeom>
                  <a:avLst/>
                  <a:gdLst>
                    <a:gd name="T0" fmla="*/ 1 w 42"/>
                    <a:gd name="T1" fmla="*/ 0 h 44"/>
                    <a:gd name="T2" fmla="*/ 1 w 42"/>
                    <a:gd name="T3" fmla="*/ 0 h 44"/>
                    <a:gd name="T4" fmla="*/ 1 w 42"/>
                    <a:gd name="T5" fmla="*/ 0 h 44"/>
                    <a:gd name="T6" fmla="*/ 1 w 42"/>
                    <a:gd name="T7" fmla="*/ 0 h 44"/>
                    <a:gd name="T8" fmla="*/ 1 w 42"/>
                    <a:gd name="T9" fmla="*/ 0 h 44"/>
                    <a:gd name="T10" fmla="*/ 1 w 42"/>
                    <a:gd name="T11" fmla="*/ 0 h 44"/>
                    <a:gd name="T12" fmla="*/ 1 w 42"/>
                    <a:gd name="T13" fmla="*/ 0 h 44"/>
                    <a:gd name="T14" fmla="*/ 1 w 42"/>
                    <a:gd name="T15" fmla="*/ 0 h 44"/>
                    <a:gd name="T16" fmla="*/ 1 w 42"/>
                    <a:gd name="T17" fmla="*/ 0 h 44"/>
                    <a:gd name="T18" fmla="*/ 1 w 42"/>
                    <a:gd name="T19" fmla="*/ 0 h 44"/>
                    <a:gd name="T20" fmla="*/ 1 w 42"/>
                    <a:gd name="T21" fmla="*/ 0 h 44"/>
                    <a:gd name="T22" fmla="*/ 0 w 42"/>
                    <a:gd name="T23" fmla="*/ 0 h 44"/>
                    <a:gd name="T24" fmla="*/ 1 w 42"/>
                    <a:gd name="T25" fmla="*/ 0 h 44"/>
                    <a:gd name="T26" fmla="*/ 1 w 42"/>
                    <a:gd name="T27" fmla="*/ 0 h 44"/>
                    <a:gd name="T28" fmla="*/ 1 w 42"/>
                    <a:gd name="T29" fmla="*/ 0 h 44"/>
                    <a:gd name="T30" fmla="*/ 1 w 42"/>
                    <a:gd name="T31" fmla="*/ 0 h 44"/>
                    <a:gd name="T32" fmla="*/ 1 w 42"/>
                    <a:gd name="T33" fmla="*/ 0 h 44"/>
                    <a:gd name="T34" fmla="*/ 1 w 42"/>
                    <a:gd name="T35" fmla="*/ 0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44"/>
                    <a:gd name="T56" fmla="*/ 42 w 42"/>
                    <a:gd name="T57" fmla="*/ 44 h 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44">
                      <a:moveTo>
                        <a:pt x="27" y="4"/>
                      </a:moveTo>
                      <a:lnTo>
                        <a:pt x="34" y="17"/>
                      </a:lnTo>
                      <a:lnTo>
                        <a:pt x="40" y="29"/>
                      </a:lnTo>
                      <a:lnTo>
                        <a:pt x="42" y="36"/>
                      </a:lnTo>
                      <a:lnTo>
                        <a:pt x="40" y="44"/>
                      </a:lnTo>
                      <a:lnTo>
                        <a:pt x="27" y="44"/>
                      </a:lnTo>
                      <a:lnTo>
                        <a:pt x="19" y="42"/>
                      </a:lnTo>
                      <a:lnTo>
                        <a:pt x="12" y="32"/>
                      </a:lnTo>
                      <a:lnTo>
                        <a:pt x="6" y="25"/>
                      </a:lnTo>
                      <a:lnTo>
                        <a:pt x="2" y="19"/>
                      </a:lnTo>
                      <a:lnTo>
                        <a:pt x="2" y="15"/>
                      </a:lnTo>
                      <a:lnTo>
                        <a:pt x="0" y="6"/>
                      </a:lnTo>
                      <a:lnTo>
                        <a:pt x="4" y="2"/>
                      </a:lnTo>
                      <a:lnTo>
                        <a:pt x="8" y="0"/>
                      </a:lnTo>
                      <a:lnTo>
                        <a:pt x="13" y="0"/>
                      </a:lnTo>
                      <a:lnTo>
                        <a:pt x="19" y="0"/>
                      </a:lnTo>
                      <a:lnTo>
                        <a:pt x="27" y="4"/>
                      </a:lnTo>
                      <a:close/>
                    </a:path>
                  </a:pathLst>
                </a:custGeom>
                <a:solidFill>
                  <a:srgbClr val="0DE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1" name="Freeform 57"/>
                <p:cNvSpPr>
                  <a:spLocks/>
                </p:cNvSpPr>
                <p:nvPr/>
              </p:nvSpPr>
              <p:spPr bwMode="auto">
                <a:xfrm>
                  <a:off x="3303" y="2845"/>
                  <a:ext cx="19" cy="23"/>
                </a:xfrm>
                <a:custGeom>
                  <a:avLst/>
                  <a:gdLst>
                    <a:gd name="T0" fmla="*/ 1 w 38"/>
                    <a:gd name="T1" fmla="*/ 0 h 48"/>
                    <a:gd name="T2" fmla="*/ 0 w 38"/>
                    <a:gd name="T3" fmla="*/ 0 h 48"/>
                    <a:gd name="T4" fmla="*/ 1 w 38"/>
                    <a:gd name="T5" fmla="*/ 0 h 48"/>
                    <a:gd name="T6" fmla="*/ 1 w 38"/>
                    <a:gd name="T7" fmla="*/ 0 h 48"/>
                    <a:gd name="T8" fmla="*/ 1 w 38"/>
                    <a:gd name="T9" fmla="*/ 0 h 48"/>
                    <a:gd name="T10" fmla="*/ 1 w 38"/>
                    <a:gd name="T11" fmla="*/ 0 h 48"/>
                    <a:gd name="T12" fmla="*/ 1 w 38"/>
                    <a:gd name="T13" fmla="*/ 0 h 48"/>
                    <a:gd name="T14" fmla="*/ 1 w 38"/>
                    <a:gd name="T15" fmla="*/ 0 h 48"/>
                    <a:gd name="T16" fmla="*/ 1 w 38"/>
                    <a:gd name="T17" fmla="*/ 0 h 48"/>
                    <a:gd name="T18" fmla="*/ 1 w 38"/>
                    <a:gd name="T19" fmla="*/ 0 h 48"/>
                    <a:gd name="T20" fmla="*/ 1 w 38"/>
                    <a:gd name="T21" fmla="*/ 0 h 48"/>
                    <a:gd name="T22" fmla="*/ 1 w 38"/>
                    <a:gd name="T23" fmla="*/ 0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48"/>
                    <a:gd name="T38" fmla="*/ 38 w 38"/>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48">
                      <a:moveTo>
                        <a:pt x="15" y="48"/>
                      </a:moveTo>
                      <a:lnTo>
                        <a:pt x="0" y="23"/>
                      </a:lnTo>
                      <a:lnTo>
                        <a:pt x="14" y="8"/>
                      </a:lnTo>
                      <a:lnTo>
                        <a:pt x="19" y="0"/>
                      </a:lnTo>
                      <a:lnTo>
                        <a:pt x="29" y="0"/>
                      </a:lnTo>
                      <a:lnTo>
                        <a:pt x="35" y="4"/>
                      </a:lnTo>
                      <a:lnTo>
                        <a:pt x="38" y="16"/>
                      </a:lnTo>
                      <a:lnTo>
                        <a:pt x="36" y="25"/>
                      </a:lnTo>
                      <a:lnTo>
                        <a:pt x="35" y="35"/>
                      </a:lnTo>
                      <a:lnTo>
                        <a:pt x="27" y="42"/>
                      </a:lnTo>
                      <a:lnTo>
                        <a:pt x="15" y="48"/>
                      </a:lnTo>
                      <a:close/>
                    </a:path>
                  </a:pathLst>
                </a:custGeom>
                <a:solidFill>
                  <a:srgbClr val="4D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2" name="Freeform 58"/>
                <p:cNvSpPr>
                  <a:spLocks/>
                </p:cNvSpPr>
                <p:nvPr/>
              </p:nvSpPr>
              <p:spPr bwMode="auto">
                <a:xfrm>
                  <a:off x="3305" y="2877"/>
                  <a:ext cx="26" cy="93"/>
                </a:xfrm>
                <a:custGeom>
                  <a:avLst/>
                  <a:gdLst>
                    <a:gd name="T0" fmla="*/ 1 w 51"/>
                    <a:gd name="T1" fmla="*/ 1 h 186"/>
                    <a:gd name="T2" fmla="*/ 1 w 51"/>
                    <a:gd name="T3" fmla="*/ 1 h 186"/>
                    <a:gd name="T4" fmla="*/ 1 w 51"/>
                    <a:gd name="T5" fmla="*/ 0 h 186"/>
                    <a:gd name="T6" fmla="*/ 1 w 51"/>
                    <a:gd name="T7" fmla="*/ 1 h 186"/>
                    <a:gd name="T8" fmla="*/ 1 w 51"/>
                    <a:gd name="T9" fmla="*/ 1 h 186"/>
                    <a:gd name="T10" fmla="*/ 1 w 51"/>
                    <a:gd name="T11" fmla="*/ 1 h 186"/>
                    <a:gd name="T12" fmla="*/ 1 w 51"/>
                    <a:gd name="T13" fmla="*/ 1 h 186"/>
                    <a:gd name="T14" fmla="*/ 1 w 51"/>
                    <a:gd name="T15" fmla="*/ 1 h 186"/>
                    <a:gd name="T16" fmla="*/ 1 w 51"/>
                    <a:gd name="T17" fmla="*/ 1 h 186"/>
                    <a:gd name="T18" fmla="*/ 1 w 51"/>
                    <a:gd name="T19" fmla="*/ 1 h 186"/>
                    <a:gd name="T20" fmla="*/ 1 w 51"/>
                    <a:gd name="T21" fmla="*/ 1 h 186"/>
                    <a:gd name="T22" fmla="*/ 1 w 51"/>
                    <a:gd name="T23" fmla="*/ 1 h 186"/>
                    <a:gd name="T24" fmla="*/ 1 w 51"/>
                    <a:gd name="T25" fmla="*/ 1 h 186"/>
                    <a:gd name="T26" fmla="*/ 1 w 51"/>
                    <a:gd name="T27" fmla="*/ 1 h 186"/>
                    <a:gd name="T28" fmla="*/ 1 w 51"/>
                    <a:gd name="T29" fmla="*/ 1 h 186"/>
                    <a:gd name="T30" fmla="*/ 1 w 51"/>
                    <a:gd name="T31" fmla="*/ 1 h 186"/>
                    <a:gd name="T32" fmla="*/ 1 w 51"/>
                    <a:gd name="T33" fmla="*/ 1 h 186"/>
                    <a:gd name="T34" fmla="*/ 1 w 51"/>
                    <a:gd name="T35" fmla="*/ 1 h 186"/>
                    <a:gd name="T36" fmla="*/ 1 w 51"/>
                    <a:gd name="T37" fmla="*/ 1 h 186"/>
                    <a:gd name="T38" fmla="*/ 1 w 51"/>
                    <a:gd name="T39" fmla="*/ 1 h 186"/>
                    <a:gd name="T40" fmla="*/ 1 w 51"/>
                    <a:gd name="T41" fmla="*/ 1 h 186"/>
                    <a:gd name="T42" fmla="*/ 1 w 51"/>
                    <a:gd name="T43" fmla="*/ 1 h 186"/>
                    <a:gd name="T44" fmla="*/ 1 w 51"/>
                    <a:gd name="T45" fmla="*/ 1 h 186"/>
                    <a:gd name="T46" fmla="*/ 1 w 51"/>
                    <a:gd name="T47" fmla="*/ 1 h 186"/>
                    <a:gd name="T48" fmla="*/ 1 w 51"/>
                    <a:gd name="T49" fmla="*/ 1 h 186"/>
                    <a:gd name="T50" fmla="*/ 1 w 51"/>
                    <a:gd name="T51" fmla="*/ 1 h 186"/>
                    <a:gd name="T52" fmla="*/ 1 w 51"/>
                    <a:gd name="T53" fmla="*/ 1 h 186"/>
                    <a:gd name="T54" fmla="*/ 1 w 51"/>
                    <a:gd name="T55" fmla="*/ 1 h 186"/>
                    <a:gd name="T56" fmla="*/ 1 w 51"/>
                    <a:gd name="T57" fmla="*/ 1 h 186"/>
                    <a:gd name="T58" fmla="*/ 1 w 51"/>
                    <a:gd name="T59" fmla="*/ 1 h 186"/>
                    <a:gd name="T60" fmla="*/ 1 w 51"/>
                    <a:gd name="T61" fmla="*/ 1 h 186"/>
                    <a:gd name="T62" fmla="*/ 0 w 51"/>
                    <a:gd name="T63" fmla="*/ 1 h 186"/>
                    <a:gd name="T64" fmla="*/ 0 w 51"/>
                    <a:gd name="T65" fmla="*/ 1 h 186"/>
                    <a:gd name="T66" fmla="*/ 0 w 51"/>
                    <a:gd name="T67" fmla="*/ 1 h 186"/>
                    <a:gd name="T68" fmla="*/ 0 w 51"/>
                    <a:gd name="T69" fmla="*/ 1 h 186"/>
                    <a:gd name="T70" fmla="*/ 0 w 51"/>
                    <a:gd name="T71" fmla="*/ 1 h 186"/>
                    <a:gd name="T72" fmla="*/ 0 w 51"/>
                    <a:gd name="T73" fmla="*/ 1 h 186"/>
                    <a:gd name="T74" fmla="*/ 0 w 51"/>
                    <a:gd name="T75" fmla="*/ 1 h 186"/>
                    <a:gd name="T76" fmla="*/ 0 w 51"/>
                    <a:gd name="T77" fmla="*/ 1 h 186"/>
                    <a:gd name="T78" fmla="*/ 1 w 51"/>
                    <a:gd name="T79" fmla="*/ 1 h 186"/>
                    <a:gd name="T80" fmla="*/ 1 w 51"/>
                    <a:gd name="T81" fmla="*/ 1 h 186"/>
                    <a:gd name="T82" fmla="*/ 1 w 51"/>
                    <a:gd name="T83" fmla="*/ 1 h 186"/>
                    <a:gd name="T84" fmla="*/ 1 w 51"/>
                    <a:gd name="T85" fmla="*/ 1 h 186"/>
                    <a:gd name="T86" fmla="*/ 1 w 51"/>
                    <a:gd name="T87" fmla="*/ 1 h 186"/>
                    <a:gd name="T88" fmla="*/ 1 w 51"/>
                    <a:gd name="T89" fmla="*/ 1 h 186"/>
                    <a:gd name="T90" fmla="*/ 1 w 51"/>
                    <a:gd name="T91" fmla="*/ 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186"/>
                    <a:gd name="T140" fmla="*/ 51 w 5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186">
                      <a:moveTo>
                        <a:pt x="13" y="19"/>
                      </a:moveTo>
                      <a:lnTo>
                        <a:pt x="17" y="6"/>
                      </a:lnTo>
                      <a:lnTo>
                        <a:pt x="27" y="0"/>
                      </a:lnTo>
                      <a:lnTo>
                        <a:pt x="34" y="2"/>
                      </a:lnTo>
                      <a:lnTo>
                        <a:pt x="42" y="13"/>
                      </a:lnTo>
                      <a:lnTo>
                        <a:pt x="42" y="19"/>
                      </a:lnTo>
                      <a:lnTo>
                        <a:pt x="44" y="27"/>
                      </a:lnTo>
                      <a:lnTo>
                        <a:pt x="46" y="34"/>
                      </a:lnTo>
                      <a:lnTo>
                        <a:pt x="46" y="44"/>
                      </a:lnTo>
                      <a:lnTo>
                        <a:pt x="46" y="53"/>
                      </a:lnTo>
                      <a:lnTo>
                        <a:pt x="48" y="63"/>
                      </a:lnTo>
                      <a:lnTo>
                        <a:pt x="50" y="74"/>
                      </a:lnTo>
                      <a:lnTo>
                        <a:pt x="51" y="86"/>
                      </a:lnTo>
                      <a:lnTo>
                        <a:pt x="51" y="93"/>
                      </a:lnTo>
                      <a:lnTo>
                        <a:pt x="51" y="103"/>
                      </a:lnTo>
                      <a:lnTo>
                        <a:pt x="51" y="112"/>
                      </a:lnTo>
                      <a:lnTo>
                        <a:pt x="51" y="122"/>
                      </a:lnTo>
                      <a:lnTo>
                        <a:pt x="51" y="129"/>
                      </a:lnTo>
                      <a:lnTo>
                        <a:pt x="51" y="139"/>
                      </a:lnTo>
                      <a:lnTo>
                        <a:pt x="51" y="146"/>
                      </a:lnTo>
                      <a:lnTo>
                        <a:pt x="51" y="156"/>
                      </a:lnTo>
                      <a:lnTo>
                        <a:pt x="48" y="167"/>
                      </a:lnTo>
                      <a:lnTo>
                        <a:pt x="44" y="177"/>
                      </a:lnTo>
                      <a:lnTo>
                        <a:pt x="36" y="181"/>
                      </a:lnTo>
                      <a:lnTo>
                        <a:pt x="31" y="186"/>
                      </a:lnTo>
                      <a:lnTo>
                        <a:pt x="21" y="184"/>
                      </a:lnTo>
                      <a:lnTo>
                        <a:pt x="15" y="181"/>
                      </a:lnTo>
                      <a:lnTo>
                        <a:pt x="10" y="175"/>
                      </a:lnTo>
                      <a:lnTo>
                        <a:pt x="6" y="165"/>
                      </a:lnTo>
                      <a:lnTo>
                        <a:pt x="2" y="158"/>
                      </a:lnTo>
                      <a:lnTo>
                        <a:pt x="2" y="148"/>
                      </a:lnTo>
                      <a:lnTo>
                        <a:pt x="0" y="139"/>
                      </a:lnTo>
                      <a:lnTo>
                        <a:pt x="0" y="129"/>
                      </a:lnTo>
                      <a:lnTo>
                        <a:pt x="0" y="120"/>
                      </a:lnTo>
                      <a:lnTo>
                        <a:pt x="0" y="110"/>
                      </a:lnTo>
                      <a:lnTo>
                        <a:pt x="0" y="101"/>
                      </a:lnTo>
                      <a:lnTo>
                        <a:pt x="0" y="93"/>
                      </a:lnTo>
                      <a:lnTo>
                        <a:pt x="0" y="82"/>
                      </a:lnTo>
                      <a:lnTo>
                        <a:pt x="0" y="70"/>
                      </a:lnTo>
                      <a:lnTo>
                        <a:pt x="2" y="63"/>
                      </a:lnTo>
                      <a:lnTo>
                        <a:pt x="4" y="53"/>
                      </a:lnTo>
                      <a:lnTo>
                        <a:pt x="4" y="42"/>
                      </a:lnTo>
                      <a:lnTo>
                        <a:pt x="8" y="34"/>
                      </a:lnTo>
                      <a:lnTo>
                        <a:pt x="10" y="27"/>
                      </a:lnTo>
                      <a:lnTo>
                        <a:pt x="13" y="19"/>
                      </a:lnTo>
                      <a:close/>
                    </a:path>
                  </a:pathLst>
                </a:custGeom>
                <a:solidFill>
                  <a:srgbClr val="E619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3" name="Freeform 59"/>
                <p:cNvSpPr>
                  <a:spLocks/>
                </p:cNvSpPr>
                <p:nvPr/>
              </p:nvSpPr>
              <p:spPr bwMode="auto">
                <a:xfrm>
                  <a:off x="3211" y="2864"/>
                  <a:ext cx="98" cy="121"/>
                </a:xfrm>
                <a:custGeom>
                  <a:avLst/>
                  <a:gdLst>
                    <a:gd name="T0" fmla="*/ 1 w 196"/>
                    <a:gd name="T1" fmla="*/ 0 h 244"/>
                    <a:gd name="T2" fmla="*/ 1 w 196"/>
                    <a:gd name="T3" fmla="*/ 0 h 244"/>
                    <a:gd name="T4" fmla="*/ 1 w 196"/>
                    <a:gd name="T5" fmla="*/ 0 h 244"/>
                    <a:gd name="T6" fmla="*/ 1 w 196"/>
                    <a:gd name="T7" fmla="*/ 0 h 244"/>
                    <a:gd name="T8" fmla="*/ 1 w 196"/>
                    <a:gd name="T9" fmla="*/ 0 h 244"/>
                    <a:gd name="T10" fmla="*/ 1 w 196"/>
                    <a:gd name="T11" fmla="*/ 0 h 244"/>
                    <a:gd name="T12" fmla="*/ 1 w 196"/>
                    <a:gd name="T13" fmla="*/ 0 h 244"/>
                    <a:gd name="T14" fmla="*/ 1 w 196"/>
                    <a:gd name="T15" fmla="*/ 0 h 244"/>
                    <a:gd name="T16" fmla="*/ 1 w 196"/>
                    <a:gd name="T17" fmla="*/ 0 h 244"/>
                    <a:gd name="T18" fmla="*/ 1 w 196"/>
                    <a:gd name="T19" fmla="*/ 0 h 244"/>
                    <a:gd name="T20" fmla="*/ 1 w 196"/>
                    <a:gd name="T21" fmla="*/ 0 h 244"/>
                    <a:gd name="T22" fmla="*/ 1 w 196"/>
                    <a:gd name="T23" fmla="*/ 0 h 244"/>
                    <a:gd name="T24" fmla="*/ 1 w 196"/>
                    <a:gd name="T25" fmla="*/ 0 h 244"/>
                    <a:gd name="T26" fmla="*/ 1 w 196"/>
                    <a:gd name="T27" fmla="*/ 0 h 244"/>
                    <a:gd name="T28" fmla="*/ 1 w 196"/>
                    <a:gd name="T29" fmla="*/ 0 h 244"/>
                    <a:gd name="T30" fmla="*/ 1 w 196"/>
                    <a:gd name="T31" fmla="*/ 0 h 244"/>
                    <a:gd name="T32" fmla="*/ 1 w 196"/>
                    <a:gd name="T33" fmla="*/ 0 h 244"/>
                    <a:gd name="T34" fmla="*/ 1 w 196"/>
                    <a:gd name="T35" fmla="*/ 0 h 244"/>
                    <a:gd name="T36" fmla="*/ 1 w 196"/>
                    <a:gd name="T37" fmla="*/ 0 h 244"/>
                    <a:gd name="T38" fmla="*/ 1 w 196"/>
                    <a:gd name="T39" fmla="*/ 0 h 244"/>
                    <a:gd name="T40" fmla="*/ 1 w 196"/>
                    <a:gd name="T41" fmla="*/ 0 h 244"/>
                    <a:gd name="T42" fmla="*/ 1 w 196"/>
                    <a:gd name="T43" fmla="*/ 0 h 244"/>
                    <a:gd name="T44" fmla="*/ 1 w 196"/>
                    <a:gd name="T45" fmla="*/ 0 h 244"/>
                    <a:gd name="T46" fmla="*/ 1 w 196"/>
                    <a:gd name="T47" fmla="*/ 0 h 244"/>
                    <a:gd name="T48" fmla="*/ 1 w 196"/>
                    <a:gd name="T49" fmla="*/ 0 h 244"/>
                    <a:gd name="T50" fmla="*/ 1 w 196"/>
                    <a:gd name="T51" fmla="*/ 0 h 244"/>
                    <a:gd name="T52" fmla="*/ 1 w 196"/>
                    <a:gd name="T53" fmla="*/ 0 h 244"/>
                    <a:gd name="T54" fmla="*/ 1 w 196"/>
                    <a:gd name="T55" fmla="*/ 0 h 244"/>
                    <a:gd name="T56" fmla="*/ 1 w 196"/>
                    <a:gd name="T57" fmla="*/ 0 h 244"/>
                    <a:gd name="T58" fmla="*/ 1 w 196"/>
                    <a:gd name="T59" fmla="*/ 0 h 244"/>
                    <a:gd name="T60" fmla="*/ 1 w 196"/>
                    <a:gd name="T61" fmla="*/ 0 h 244"/>
                    <a:gd name="T62" fmla="*/ 1 w 196"/>
                    <a:gd name="T63" fmla="*/ 0 h 244"/>
                    <a:gd name="T64" fmla="*/ 1 w 196"/>
                    <a:gd name="T65" fmla="*/ 0 h 244"/>
                    <a:gd name="T66" fmla="*/ 1 w 196"/>
                    <a:gd name="T67" fmla="*/ 0 h 244"/>
                    <a:gd name="T68" fmla="*/ 0 w 196"/>
                    <a:gd name="T69" fmla="*/ 0 h 244"/>
                    <a:gd name="T70" fmla="*/ 0 w 196"/>
                    <a:gd name="T71" fmla="*/ 0 h 244"/>
                    <a:gd name="T72" fmla="*/ 1 w 196"/>
                    <a:gd name="T73" fmla="*/ 0 h 244"/>
                    <a:gd name="T74" fmla="*/ 1 w 196"/>
                    <a:gd name="T75" fmla="*/ 0 h 244"/>
                    <a:gd name="T76" fmla="*/ 1 w 196"/>
                    <a:gd name="T77" fmla="*/ 0 h 244"/>
                    <a:gd name="T78" fmla="*/ 1 w 196"/>
                    <a:gd name="T79" fmla="*/ 0 h 244"/>
                    <a:gd name="T80" fmla="*/ 1 w 196"/>
                    <a:gd name="T81" fmla="*/ 0 h 2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6"/>
                    <a:gd name="T124" fmla="*/ 0 h 244"/>
                    <a:gd name="T125" fmla="*/ 196 w 196"/>
                    <a:gd name="T126" fmla="*/ 244 h 2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6" h="244">
                      <a:moveTo>
                        <a:pt x="36" y="16"/>
                      </a:moveTo>
                      <a:lnTo>
                        <a:pt x="51" y="18"/>
                      </a:lnTo>
                      <a:lnTo>
                        <a:pt x="64" y="19"/>
                      </a:lnTo>
                      <a:lnTo>
                        <a:pt x="76" y="23"/>
                      </a:lnTo>
                      <a:lnTo>
                        <a:pt x="87" y="25"/>
                      </a:lnTo>
                      <a:lnTo>
                        <a:pt x="97" y="25"/>
                      </a:lnTo>
                      <a:lnTo>
                        <a:pt x="108" y="29"/>
                      </a:lnTo>
                      <a:lnTo>
                        <a:pt x="118" y="29"/>
                      </a:lnTo>
                      <a:lnTo>
                        <a:pt x="125" y="33"/>
                      </a:lnTo>
                      <a:lnTo>
                        <a:pt x="139" y="33"/>
                      </a:lnTo>
                      <a:lnTo>
                        <a:pt x="152" y="38"/>
                      </a:lnTo>
                      <a:lnTo>
                        <a:pt x="160" y="40"/>
                      </a:lnTo>
                      <a:lnTo>
                        <a:pt x="169" y="46"/>
                      </a:lnTo>
                      <a:lnTo>
                        <a:pt x="171" y="52"/>
                      </a:lnTo>
                      <a:lnTo>
                        <a:pt x="175" y="59"/>
                      </a:lnTo>
                      <a:lnTo>
                        <a:pt x="177" y="69"/>
                      </a:lnTo>
                      <a:lnTo>
                        <a:pt x="180" y="82"/>
                      </a:lnTo>
                      <a:lnTo>
                        <a:pt x="180" y="90"/>
                      </a:lnTo>
                      <a:lnTo>
                        <a:pt x="182" y="97"/>
                      </a:lnTo>
                      <a:lnTo>
                        <a:pt x="182" y="107"/>
                      </a:lnTo>
                      <a:lnTo>
                        <a:pt x="182" y="118"/>
                      </a:lnTo>
                      <a:lnTo>
                        <a:pt x="182" y="128"/>
                      </a:lnTo>
                      <a:lnTo>
                        <a:pt x="182" y="141"/>
                      </a:lnTo>
                      <a:lnTo>
                        <a:pt x="184" y="154"/>
                      </a:lnTo>
                      <a:lnTo>
                        <a:pt x="186" y="170"/>
                      </a:lnTo>
                      <a:lnTo>
                        <a:pt x="190" y="181"/>
                      </a:lnTo>
                      <a:lnTo>
                        <a:pt x="192" y="196"/>
                      </a:lnTo>
                      <a:lnTo>
                        <a:pt x="192" y="202"/>
                      </a:lnTo>
                      <a:lnTo>
                        <a:pt x="194" y="211"/>
                      </a:lnTo>
                      <a:lnTo>
                        <a:pt x="194" y="219"/>
                      </a:lnTo>
                      <a:lnTo>
                        <a:pt x="196" y="228"/>
                      </a:lnTo>
                      <a:lnTo>
                        <a:pt x="190" y="236"/>
                      </a:lnTo>
                      <a:lnTo>
                        <a:pt x="182" y="244"/>
                      </a:lnTo>
                      <a:lnTo>
                        <a:pt x="173" y="244"/>
                      </a:lnTo>
                      <a:lnTo>
                        <a:pt x="167" y="236"/>
                      </a:lnTo>
                      <a:lnTo>
                        <a:pt x="158" y="232"/>
                      </a:lnTo>
                      <a:lnTo>
                        <a:pt x="152" y="228"/>
                      </a:lnTo>
                      <a:lnTo>
                        <a:pt x="144" y="221"/>
                      </a:lnTo>
                      <a:lnTo>
                        <a:pt x="139" y="213"/>
                      </a:lnTo>
                      <a:lnTo>
                        <a:pt x="133" y="204"/>
                      </a:lnTo>
                      <a:lnTo>
                        <a:pt x="129" y="194"/>
                      </a:lnTo>
                      <a:lnTo>
                        <a:pt x="123" y="185"/>
                      </a:lnTo>
                      <a:lnTo>
                        <a:pt x="122" y="175"/>
                      </a:lnTo>
                      <a:lnTo>
                        <a:pt x="118" y="164"/>
                      </a:lnTo>
                      <a:lnTo>
                        <a:pt x="118" y="154"/>
                      </a:lnTo>
                      <a:lnTo>
                        <a:pt x="116" y="145"/>
                      </a:lnTo>
                      <a:lnTo>
                        <a:pt x="118" y="139"/>
                      </a:lnTo>
                      <a:lnTo>
                        <a:pt x="123" y="126"/>
                      </a:lnTo>
                      <a:lnTo>
                        <a:pt x="137" y="126"/>
                      </a:lnTo>
                      <a:lnTo>
                        <a:pt x="139" y="111"/>
                      </a:lnTo>
                      <a:lnTo>
                        <a:pt x="139" y="97"/>
                      </a:lnTo>
                      <a:lnTo>
                        <a:pt x="139" y="82"/>
                      </a:lnTo>
                      <a:lnTo>
                        <a:pt x="142" y="69"/>
                      </a:lnTo>
                      <a:lnTo>
                        <a:pt x="129" y="65"/>
                      </a:lnTo>
                      <a:lnTo>
                        <a:pt x="118" y="63"/>
                      </a:lnTo>
                      <a:lnTo>
                        <a:pt x="103" y="59"/>
                      </a:lnTo>
                      <a:lnTo>
                        <a:pt x="91" y="57"/>
                      </a:lnTo>
                      <a:lnTo>
                        <a:pt x="78" y="54"/>
                      </a:lnTo>
                      <a:lnTo>
                        <a:pt x="66" y="52"/>
                      </a:lnTo>
                      <a:lnTo>
                        <a:pt x="53" y="46"/>
                      </a:lnTo>
                      <a:lnTo>
                        <a:pt x="44" y="42"/>
                      </a:lnTo>
                      <a:lnTo>
                        <a:pt x="34" y="54"/>
                      </a:lnTo>
                      <a:lnTo>
                        <a:pt x="30" y="65"/>
                      </a:lnTo>
                      <a:lnTo>
                        <a:pt x="30" y="76"/>
                      </a:lnTo>
                      <a:lnTo>
                        <a:pt x="28" y="88"/>
                      </a:lnTo>
                      <a:lnTo>
                        <a:pt x="19" y="92"/>
                      </a:lnTo>
                      <a:lnTo>
                        <a:pt x="7" y="94"/>
                      </a:lnTo>
                      <a:lnTo>
                        <a:pt x="2" y="88"/>
                      </a:lnTo>
                      <a:lnTo>
                        <a:pt x="0" y="78"/>
                      </a:lnTo>
                      <a:lnTo>
                        <a:pt x="0" y="69"/>
                      </a:lnTo>
                      <a:lnTo>
                        <a:pt x="0" y="61"/>
                      </a:lnTo>
                      <a:lnTo>
                        <a:pt x="0" y="52"/>
                      </a:lnTo>
                      <a:lnTo>
                        <a:pt x="2" y="44"/>
                      </a:lnTo>
                      <a:lnTo>
                        <a:pt x="2" y="35"/>
                      </a:lnTo>
                      <a:lnTo>
                        <a:pt x="2" y="27"/>
                      </a:lnTo>
                      <a:lnTo>
                        <a:pt x="4" y="18"/>
                      </a:lnTo>
                      <a:lnTo>
                        <a:pt x="7" y="12"/>
                      </a:lnTo>
                      <a:lnTo>
                        <a:pt x="11" y="2"/>
                      </a:lnTo>
                      <a:lnTo>
                        <a:pt x="23" y="0"/>
                      </a:lnTo>
                      <a:lnTo>
                        <a:pt x="30" y="4"/>
                      </a:lnTo>
                      <a:lnTo>
                        <a:pt x="36" y="16"/>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4" name="Freeform 60"/>
                <p:cNvSpPr>
                  <a:spLocks/>
                </p:cNvSpPr>
                <p:nvPr/>
              </p:nvSpPr>
              <p:spPr bwMode="auto">
                <a:xfrm>
                  <a:off x="3136" y="2877"/>
                  <a:ext cx="31" cy="68"/>
                </a:xfrm>
                <a:custGeom>
                  <a:avLst/>
                  <a:gdLst>
                    <a:gd name="T0" fmla="*/ 1 w 62"/>
                    <a:gd name="T1" fmla="*/ 0 h 137"/>
                    <a:gd name="T2" fmla="*/ 1 w 62"/>
                    <a:gd name="T3" fmla="*/ 0 h 137"/>
                    <a:gd name="T4" fmla="*/ 1 w 62"/>
                    <a:gd name="T5" fmla="*/ 0 h 137"/>
                    <a:gd name="T6" fmla="*/ 1 w 62"/>
                    <a:gd name="T7" fmla="*/ 0 h 137"/>
                    <a:gd name="T8" fmla="*/ 1 w 62"/>
                    <a:gd name="T9" fmla="*/ 0 h 137"/>
                    <a:gd name="T10" fmla="*/ 1 w 62"/>
                    <a:gd name="T11" fmla="*/ 0 h 137"/>
                    <a:gd name="T12" fmla="*/ 1 w 62"/>
                    <a:gd name="T13" fmla="*/ 0 h 137"/>
                    <a:gd name="T14" fmla="*/ 1 w 62"/>
                    <a:gd name="T15" fmla="*/ 0 h 137"/>
                    <a:gd name="T16" fmla="*/ 1 w 62"/>
                    <a:gd name="T17" fmla="*/ 0 h 137"/>
                    <a:gd name="T18" fmla="*/ 1 w 62"/>
                    <a:gd name="T19" fmla="*/ 0 h 137"/>
                    <a:gd name="T20" fmla="*/ 1 w 62"/>
                    <a:gd name="T21" fmla="*/ 0 h 137"/>
                    <a:gd name="T22" fmla="*/ 1 w 62"/>
                    <a:gd name="T23" fmla="*/ 0 h 137"/>
                    <a:gd name="T24" fmla="*/ 1 w 62"/>
                    <a:gd name="T25" fmla="*/ 0 h 137"/>
                    <a:gd name="T26" fmla="*/ 1 w 62"/>
                    <a:gd name="T27" fmla="*/ 0 h 137"/>
                    <a:gd name="T28" fmla="*/ 1 w 62"/>
                    <a:gd name="T29" fmla="*/ 0 h 137"/>
                    <a:gd name="T30" fmla="*/ 1 w 62"/>
                    <a:gd name="T31" fmla="*/ 0 h 137"/>
                    <a:gd name="T32" fmla="*/ 1 w 62"/>
                    <a:gd name="T33" fmla="*/ 0 h 137"/>
                    <a:gd name="T34" fmla="*/ 1 w 62"/>
                    <a:gd name="T35" fmla="*/ 0 h 137"/>
                    <a:gd name="T36" fmla="*/ 1 w 62"/>
                    <a:gd name="T37" fmla="*/ 0 h 137"/>
                    <a:gd name="T38" fmla="*/ 1 w 62"/>
                    <a:gd name="T39" fmla="*/ 0 h 137"/>
                    <a:gd name="T40" fmla="*/ 1 w 62"/>
                    <a:gd name="T41" fmla="*/ 0 h 137"/>
                    <a:gd name="T42" fmla="*/ 0 w 62"/>
                    <a:gd name="T43" fmla="*/ 0 h 137"/>
                    <a:gd name="T44" fmla="*/ 1 w 62"/>
                    <a:gd name="T45" fmla="*/ 0 h 137"/>
                    <a:gd name="T46" fmla="*/ 1 w 62"/>
                    <a:gd name="T47" fmla="*/ 0 h 137"/>
                    <a:gd name="T48" fmla="*/ 1 w 62"/>
                    <a:gd name="T49" fmla="*/ 0 h 137"/>
                    <a:gd name="T50" fmla="*/ 1 w 62"/>
                    <a:gd name="T51" fmla="*/ 0 h 137"/>
                    <a:gd name="T52" fmla="*/ 1 w 62"/>
                    <a:gd name="T53" fmla="*/ 0 h 137"/>
                    <a:gd name="T54" fmla="*/ 1 w 62"/>
                    <a:gd name="T55" fmla="*/ 0 h 137"/>
                    <a:gd name="T56" fmla="*/ 1 w 62"/>
                    <a:gd name="T57" fmla="*/ 0 h 137"/>
                    <a:gd name="T58" fmla="*/ 1 w 62"/>
                    <a:gd name="T59" fmla="*/ 0 h 137"/>
                    <a:gd name="T60" fmla="*/ 1 w 62"/>
                    <a:gd name="T61" fmla="*/ 0 h 137"/>
                    <a:gd name="T62" fmla="*/ 1 w 62"/>
                    <a:gd name="T63" fmla="*/ 0 h 137"/>
                    <a:gd name="T64" fmla="*/ 1 w 62"/>
                    <a:gd name="T65" fmla="*/ 0 h 137"/>
                    <a:gd name="T66" fmla="*/ 1 w 62"/>
                    <a:gd name="T67" fmla="*/ 0 h 1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
                    <a:gd name="T103" fmla="*/ 0 h 137"/>
                    <a:gd name="T104" fmla="*/ 62 w 62"/>
                    <a:gd name="T105" fmla="*/ 137 h 1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 h="137">
                      <a:moveTo>
                        <a:pt x="41" y="29"/>
                      </a:moveTo>
                      <a:lnTo>
                        <a:pt x="41" y="40"/>
                      </a:lnTo>
                      <a:lnTo>
                        <a:pt x="41" y="49"/>
                      </a:lnTo>
                      <a:lnTo>
                        <a:pt x="45" y="61"/>
                      </a:lnTo>
                      <a:lnTo>
                        <a:pt x="49" y="72"/>
                      </a:lnTo>
                      <a:lnTo>
                        <a:pt x="53" y="84"/>
                      </a:lnTo>
                      <a:lnTo>
                        <a:pt x="57" y="95"/>
                      </a:lnTo>
                      <a:lnTo>
                        <a:pt x="60" y="106"/>
                      </a:lnTo>
                      <a:lnTo>
                        <a:pt x="62" y="118"/>
                      </a:lnTo>
                      <a:lnTo>
                        <a:pt x="62" y="125"/>
                      </a:lnTo>
                      <a:lnTo>
                        <a:pt x="60" y="131"/>
                      </a:lnTo>
                      <a:lnTo>
                        <a:pt x="57" y="137"/>
                      </a:lnTo>
                      <a:lnTo>
                        <a:pt x="55" y="137"/>
                      </a:lnTo>
                      <a:lnTo>
                        <a:pt x="47" y="137"/>
                      </a:lnTo>
                      <a:lnTo>
                        <a:pt x="40" y="129"/>
                      </a:lnTo>
                      <a:lnTo>
                        <a:pt x="26" y="118"/>
                      </a:lnTo>
                      <a:lnTo>
                        <a:pt x="19" y="106"/>
                      </a:lnTo>
                      <a:lnTo>
                        <a:pt x="9" y="93"/>
                      </a:lnTo>
                      <a:lnTo>
                        <a:pt x="5" y="82"/>
                      </a:lnTo>
                      <a:lnTo>
                        <a:pt x="1" y="68"/>
                      </a:lnTo>
                      <a:lnTo>
                        <a:pt x="1" y="55"/>
                      </a:lnTo>
                      <a:lnTo>
                        <a:pt x="0" y="44"/>
                      </a:lnTo>
                      <a:lnTo>
                        <a:pt x="3" y="34"/>
                      </a:lnTo>
                      <a:lnTo>
                        <a:pt x="3" y="27"/>
                      </a:lnTo>
                      <a:lnTo>
                        <a:pt x="5" y="19"/>
                      </a:lnTo>
                      <a:lnTo>
                        <a:pt x="11" y="11"/>
                      </a:lnTo>
                      <a:lnTo>
                        <a:pt x="15" y="8"/>
                      </a:lnTo>
                      <a:lnTo>
                        <a:pt x="22" y="0"/>
                      </a:lnTo>
                      <a:lnTo>
                        <a:pt x="30" y="2"/>
                      </a:lnTo>
                      <a:lnTo>
                        <a:pt x="34" y="6"/>
                      </a:lnTo>
                      <a:lnTo>
                        <a:pt x="36" y="11"/>
                      </a:lnTo>
                      <a:lnTo>
                        <a:pt x="38" y="19"/>
                      </a:lnTo>
                      <a:lnTo>
                        <a:pt x="41" y="29"/>
                      </a:lnTo>
                      <a:close/>
                    </a:path>
                  </a:pathLst>
                </a:custGeom>
                <a:solidFill>
                  <a:srgbClr val="A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5" name="Freeform 61"/>
                <p:cNvSpPr>
                  <a:spLocks/>
                </p:cNvSpPr>
                <p:nvPr/>
              </p:nvSpPr>
              <p:spPr bwMode="auto">
                <a:xfrm>
                  <a:off x="3039" y="2891"/>
                  <a:ext cx="72" cy="112"/>
                </a:xfrm>
                <a:custGeom>
                  <a:avLst/>
                  <a:gdLst>
                    <a:gd name="T0" fmla="*/ 1 w 144"/>
                    <a:gd name="T1" fmla="*/ 1 h 224"/>
                    <a:gd name="T2" fmla="*/ 1 w 144"/>
                    <a:gd name="T3" fmla="*/ 1 h 224"/>
                    <a:gd name="T4" fmla="*/ 1 w 144"/>
                    <a:gd name="T5" fmla="*/ 1 h 224"/>
                    <a:gd name="T6" fmla="*/ 1 w 144"/>
                    <a:gd name="T7" fmla="*/ 1 h 224"/>
                    <a:gd name="T8" fmla="*/ 1 w 144"/>
                    <a:gd name="T9" fmla="*/ 1 h 224"/>
                    <a:gd name="T10" fmla="*/ 1 w 144"/>
                    <a:gd name="T11" fmla="*/ 1 h 224"/>
                    <a:gd name="T12" fmla="*/ 1 w 144"/>
                    <a:gd name="T13" fmla="*/ 1 h 224"/>
                    <a:gd name="T14" fmla="*/ 1 w 144"/>
                    <a:gd name="T15" fmla="*/ 1 h 224"/>
                    <a:gd name="T16" fmla="*/ 1 w 144"/>
                    <a:gd name="T17" fmla="*/ 1 h 224"/>
                    <a:gd name="T18" fmla="*/ 1 w 144"/>
                    <a:gd name="T19" fmla="*/ 1 h 224"/>
                    <a:gd name="T20" fmla="*/ 1 w 144"/>
                    <a:gd name="T21" fmla="*/ 1 h 224"/>
                    <a:gd name="T22" fmla="*/ 1 w 144"/>
                    <a:gd name="T23" fmla="*/ 1 h 224"/>
                    <a:gd name="T24" fmla="*/ 1 w 144"/>
                    <a:gd name="T25" fmla="*/ 1 h 224"/>
                    <a:gd name="T26" fmla="*/ 1 w 144"/>
                    <a:gd name="T27" fmla="*/ 1 h 224"/>
                    <a:gd name="T28" fmla="*/ 1 w 144"/>
                    <a:gd name="T29" fmla="*/ 1 h 224"/>
                    <a:gd name="T30" fmla="*/ 1 w 144"/>
                    <a:gd name="T31" fmla="*/ 1 h 224"/>
                    <a:gd name="T32" fmla="*/ 1 w 144"/>
                    <a:gd name="T33" fmla="*/ 1 h 224"/>
                    <a:gd name="T34" fmla="*/ 1 w 144"/>
                    <a:gd name="T35" fmla="*/ 1 h 224"/>
                    <a:gd name="T36" fmla="*/ 1 w 144"/>
                    <a:gd name="T37" fmla="*/ 1 h 224"/>
                    <a:gd name="T38" fmla="*/ 0 w 144"/>
                    <a:gd name="T39" fmla="*/ 1 h 224"/>
                    <a:gd name="T40" fmla="*/ 0 w 144"/>
                    <a:gd name="T41" fmla="*/ 1 h 224"/>
                    <a:gd name="T42" fmla="*/ 1 w 144"/>
                    <a:gd name="T43" fmla="*/ 1 h 224"/>
                    <a:gd name="T44" fmla="*/ 1 w 144"/>
                    <a:gd name="T45" fmla="*/ 1 h 224"/>
                    <a:gd name="T46" fmla="*/ 1 w 144"/>
                    <a:gd name="T47" fmla="*/ 1 h 224"/>
                    <a:gd name="T48" fmla="*/ 1 w 144"/>
                    <a:gd name="T49" fmla="*/ 1 h 224"/>
                    <a:gd name="T50" fmla="*/ 1 w 144"/>
                    <a:gd name="T51" fmla="*/ 1 h 224"/>
                    <a:gd name="T52" fmla="*/ 1 w 144"/>
                    <a:gd name="T53" fmla="*/ 1 h 224"/>
                    <a:gd name="T54" fmla="*/ 1 w 144"/>
                    <a:gd name="T55" fmla="*/ 1 h 224"/>
                    <a:gd name="T56" fmla="*/ 1 w 144"/>
                    <a:gd name="T57" fmla="*/ 1 h 224"/>
                    <a:gd name="T58" fmla="*/ 1 w 144"/>
                    <a:gd name="T59" fmla="*/ 1 h 224"/>
                    <a:gd name="T60" fmla="*/ 1 w 144"/>
                    <a:gd name="T61" fmla="*/ 0 h 224"/>
                    <a:gd name="T62" fmla="*/ 1 w 144"/>
                    <a:gd name="T63" fmla="*/ 0 h 224"/>
                    <a:gd name="T64" fmla="*/ 1 w 144"/>
                    <a:gd name="T65" fmla="*/ 0 h 224"/>
                    <a:gd name="T66" fmla="*/ 1 w 144"/>
                    <a:gd name="T67" fmla="*/ 1 h 224"/>
                    <a:gd name="T68" fmla="*/ 1 w 144"/>
                    <a:gd name="T69" fmla="*/ 1 h 224"/>
                    <a:gd name="T70" fmla="*/ 1 w 144"/>
                    <a:gd name="T71" fmla="*/ 1 h 224"/>
                    <a:gd name="T72" fmla="*/ 1 w 144"/>
                    <a:gd name="T73" fmla="*/ 1 h 224"/>
                    <a:gd name="T74" fmla="*/ 1 w 144"/>
                    <a:gd name="T75" fmla="*/ 1 h 2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4"/>
                    <a:gd name="T115" fmla="*/ 0 h 224"/>
                    <a:gd name="T116" fmla="*/ 144 w 144"/>
                    <a:gd name="T117" fmla="*/ 224 h 2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4" h="224">
                      <a:moveTo>
                        <a:pt x="62" y="30"/>
                      </a:moveTo>
                      <a:lnTo>
                        <a:pt x="60" y="39"/>
                      </a:lnTo>
                      <a:lnTo>
                        <a:pt x="60" y="51"/>
                      </a:lnTo>
                      <a:lnTo>
                        <a:pt x="60" y="64"/>
                      </a:lnTo>
                      <a:lnTo>
                        <a:pt x="62" y="74"/>
                      </a:lnTo>
                      <a:lnTo>
                        <a:pt x="66" y="70"/>
                      </a:lnTo>
                      <a:lnTo>
                        <a:pt x="70" y="66"/>
                      </a:lnTo>
                      <a:lnTo>
                        <a:pt x="79" y="64"/>
                      </a:lnTo>
                      <a:lnTo>
                        <a:pt x="89" y="64"/>
                      </a:lnTo>
                      <a:lnTo>
                        <a:pt x="98" y="62"/>
                      </a:lnTo>
                      <a:lnTo>
                        <a:pt x="112" y="64"/>
                      </a:lnTo>
                      <a:lnTo>
                        <a:pt x="119" y="66"/>
                      </a:lnTo>
                      <a:lnTo>
                        <a:pt x="129" y="72"/>
                      </a:lnTo>
                      <a:lnTo>
                        <a:pt x="137" y="79"/>
                      </a:lnTo>
                      <a:lnTo>
                        <a:pt x="144" y="91"/>
                      </a:lnTo>
                      <a:lnTo>
                        <a:pt x="142" y="100"/>
                      </a:lnTo>
                      <a:lnTo>
                        <a:pt x="133" y="110"/>
                      </a:lnTo>
                      <a:lnTo>
                        <a:pt x="121" y="114"/>
                      </a:lnTo>
                      <a:lnTo>
                        <a:pt x="112" y="117"/>
                      </a:lnTo>
                      <a:lnTo>
                        <a:pt x="97" y="121"/>
                      </a:lnTo>
                      <a:lnTo>
                        <a:pt x="83" y="127"/>
                      </a:lnTo>
                      <a:lnTo>
                        <a:pt x="70" y="131"/>
                      </a:lnTo>
                      <a:lnTo>
                        <a:pt x="59" y="138"/>
                      </a:lnTo>
                      <a:lnTo>
                        <a:pt x="47" y="144"/>
                      </a:lnTo>
                      <a:lnTo>
                        <a:pt x="41" y="152"/>
                      </a:lnTo>
                      <a:lnTo>
                        <a:pt x="49" y="163"/>
                      </a:lnTo>
                      <a:lnTo>
                        <a:pt x="57" y="174"/>
                      </a:lnTo>
                      <a:lnTo>
                        <a:pt x="60" y="188"/>
                      </a:lnTo>
                      <a:lnTo>
                        <a:pt x="60" y="201"/>
                      </a:lnTo>
                      <a:lnTo>
                        <a:pt x="60" y="211"/>
                      </a:lnTo>
                      <a:lnTo>
                        <a:pt x="55" y="220"/>
                      </a:lnTo>
                      <a:lnTo>
                        <a:pt x="45" y="224"/>
                      </a:lnTo>
                      <a:lnTo>
                        <a:pt x="36" y="218"/>
                      </a:lnTo>
                      <a:lnTo>
                        <a:pt x="24" y="216"/>
                      </a:lnTo>
                      <a:lnTo>
                        <a:pt x="17" y="212"/>
                      </a:lnTo>
                      <a:lnTo>
                        <a:pt x="11" y="209"/>
                      </a:lnTo>
                      <a:lnTo>
                        <a:pt x="5" y="203"/>
                      </a:lnTo>
                      <a:lnTo>
                        <a:pt x="1" y="195"/>
                      </a:lnTo>
                      <a:lnTo>
                        <a:pt x="0" y="188"/>
                      </a:lnTo>
                      <a:lnTo>
                        <a:pt x="0" y="180"/>
                      </a:lnTo>
                      <a:lnTo>
                        <a:pt x="0" y="172"/>
                      </a:lnTo>
                      <a:lnTo>
                        <a:pt x="0" y="161"/>
                      </a:lnTo>
                      <a:lnTo>
                        <a:pt x="0" y="152"/>
                      </a:lnTo>
                      <a:lnTo>
                        <a:pt x="1" y="140"/>
                      </a:lnTo>
                      <a:lnTo>
                        <a:pt x="3" y="131"/>
                      </a:lnTo>
                      <a:lnTo>
                        <a:pt x="3" y="121"/>
                      </a:lnTo>
                      <a:lnTo>
                        <a:pt x="3" y="114"/>
                      </a:lnTo>
                      <a:lnTo>
                        <a:pt x="3" y="104"/>
                      </a:lnTo>
                      <a:lnTo>
                        <a:pt x="5" y="98"/>
                      </a:lnTo>
                      <a:lnTo>
                        <a:pt x="11" y="93"/>
                      </a:lnTo>
                      <a:lnTo>
                        <a:pt x="17" y="91"/>
                      </a:lnTo>
                      <a:lnTo>
                        <a:pt x="11" y="81"/>
                      </a:lnTo>
                      <a:lnTo>
                        <a:pt x="11" y="72"/>
                      </a:lnTo>
                      <a:lnTo>
                        <a:pt x="11" y="62"/>
                      </a:lnTo>
                      <a:lnTo>
                        <a:pt x="11" y="53"/>
                      </a:lnTo>
                      <a:lnTo>
                        <a:pt x="11" y="41"/>
                      </a:lnTo>
                      <a:lnTo>
                        <a:pt x="11" y="34"/>
                      </a:lnTo>
                      <a:lnTo>
                        <a:pt x="11" y="24"/>
                      </a:lnTo>
                      <a:lnTo>
                        <a:pt x="13" y="17"/>
                      </a:lnTo>
                      <a:lnTo>
                        <a:pt x="28" y="1"/>
                      </a:lnTo>
                      <a:lnTo>
                        <a:pt x="40" y="0"/>
                      </a:lnTo>
                      <a:lnTo>
                        <a:pt x="51" y="0"/>
                      </a:lnTo>
                      <a:lnTo>
                        <a:pt x="60" y="0"/>
                      </a:lnTo>
                      <a:lnTo>
                        <a:pt x="74" y="0"/>
                      </a:lnTo>
                      <a:lnTo>
                        <a:pt x="83" y="0"/>
                      </a:lnTo>
                      <a:lnTo>
                        <a:pt x="97" y="0"/>
                      </a:lnTo>
                      <a:lnTo>
                        <a:pt x="106" y="0"/>
                      </a:lnTo>
                      <a:lnTo>
                        <a:pt x="119" y="5"/>
                      </a:lnTo>
                      <a:lnTo>
                        <a:pt x="129" y="9"/>
                      </a:lnTo>
                      <a:lnTo>
                        <a:pt x="131" y="20"/>
                      </a:lnTo>
                      <a:lnTo>
                        <a:pt x="125" y="28"/>
                      </a:lnTo>
                      <a:lnTo>
                        <a:pt x="114" y="32"/>
                      </a:lnTo>
                      <a:lnTo>
                        <a:pt x="100" y="30"/>
                      </a:lnTo>
                      <a:lnTo>
                        <a:pt x="87" y="30"/>
                      </a:lnTo>
                      <a:lnTo>
                        <a:pt x="76" y="30"/>
                      </a:lnTo>
                      <a:lnTo>
                        <a:pt x="62" y="30"/>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6" name="Freeform 62"/>
                <p:cNvSpPr>
                  <a:spLocks/>
                </p:cNvSpPr>
                <p:nvPr/>
              </p:nvSpPr>
              <p:spPr bwMode="auto">
                <a:xfrm>
                  <a:off x="3091" y="2894"/>
                  <a:ext cx="50" cy="51"/>
                </a:xfrm>
                <a:custGeom>
                  <a:avLst/>
                  <a:gdLst>
                    <a:gd name="T0" fmla="*/ 1 w 99"/>
                    <a:gd name="T1" fmla="*/ 0 h 103"/>
                    <a:gd name="T2" fmla="*/ 1 w 99"/>
                    <a:gd name="T3" fmla="*/ 0 h 103"/>
                    <a:gd name="T4" fmla="*/ 1 w 99"/>
                    <a:gd name="T5" fmla="*/ 0 h 103"/>
                    <a:gd name="T6" fmla="*/ 1 w 99"/>
                    <a:gd name="T7" fmla="*/ 0 h 103"/>
                    <a:gd name="T8" fmla="*/ 1 w 99"/>
                    <a:gd name="T9" fmla="*/ 0 h 103"/>
                    <a:gd name="T10" fmla="*/ 1 w 99"/>
                    <a:gd name="T11" fmla="*/ 0 h 103"/>
                    <a:gd name="T12" fmla="*/ 1 w 99"/>
                    <a:gd name="T13" fmla="*/ 0 h 103"/>
                    <a:gd name="T14" fmla="*/ 0 w 99"/>
                    <a:gd name="T15" fmla="*/ 0 h 103"/>
                    <a:gd name="T16" fmla="*/ 1 w 99"/>
                    <a:gd name="T17" fmla="*/ 0 h 103"/>
                    <a:gd name="T18" fmla="*/ 1 w 99"/>
                    <a:gd name="T19" fmla="*/ 0 h 103"/>
                    <a:gd name="T20" fmla="*/ 1 w 99"/>
                    <a:gd name="T21" fmla="*/ 0 h 103"/>
                    <a:gd name="T22" fmla="*/ 1 w 99"/>
                    <a:gd name="T23" fmla="*/ 0 h 103"/>
                    <a:gd name="T24" fmla="*/ 1 w 99"/>
                    <a:gd name="T25" fmla="*/ 0 h 103"/>
                    <a:gd name="T26" fmla="*/ 1 w 99"/>
                    <a:gd name="T27" fmla="*/ 0 h 103"/>
                    <a:gd name="T28" fmla="*/ 1 w 99"/>
                    <a:gd name="T29" fmla="*/ 0 h 103"/>
                    <a:gd name="T30" fmla="*/ 1 w 99"/>
                    <a:gd name="T31" fmla="*/ 0 h 103"/>
                    <a:gd name="T32" fmla="*/ 1 w 99"/>
                    <a:gd name="T33" fmla="*/ 0 h 103"/>
                    <a:gd name="T34" fmla="*/ 1 w 99"/>
                    <a:gd name="T35" fmla="*/ 0 h 103"/>
                    <a:gd name="T36" fmla="*/ 1 w 99"/>
                    <a:gd name="T37" fmla="*/ 0 h 103"/>
                    <a:gd name="T38" fmla="*/ 1 w 99"/>
                    <a:gd name="T39" fmla="*/ 0 h 103"/>
                    <a:gd name="T40" fmla="*/ 1 w 99"/>
                    <a:gd name="T41" fmla="*/ 0 h 103"/>
                    <a:gd name="T42" fmla="*/ 1 w 99"/>
                    <a:gd name="T43" fmla="*/ 0 h 103"/>
                    <a:gd name="T44" fmla="*/ 1 w 99"/>
                    <a:gd name="T45" fmla="*/ 0 h 103"/>
                    <a:gd name="T46" fmla="*/ 1 w 99"/>
                    <a:gd name="T47" fmla="*/ 0 h 103"/>
                    <a:gd name="T48" fmla="*/ 1 w 99"/>
                    <a:gd name="T49" fmla="*/ 0 h 103"/>
                    <a:gd name="T50" fmla="*/ 1 w 99"/>
                    <a:gd name="T51" fmla="*/ 0 h 103"/>
                    <a:gd name="T52" fmla="*/ 1 w 99"/>
                    <a:gd name="T53" fmla="*/ 0 h 103"/>
                    <a:gd name="T54" fmla="*/ 1 w 99"/>
                    <a:gd name="T55" fmla="*/ 0 h 103"/>
                    <a:gd name="T56" fmla="*/ 1 w 99"/>
                    <a:gd name="T57" fmla="*/ 0 h 103"/>
                    <a:gd name="T58" fmla="*/ 1 w 99"/>
                    <a:gd name="T59" fmla="*/ 0 h 103"/>
                    <a:gd name="T60" fmla="*/ 1 w 99"/>
                    <a:gd name="T61" fmla="*/ 0 h 103"/>
                    <a:gd name="T62" fmla="*/ 1 w 99"/>
                    <a:gd name="T63" fmla="*/ 0 h 103"/>
                    <a:gd name="T64" fmla="*/ 1 w 99"/>
                    <a:gd name="T65" fmla="*/ 0 h 103"/>
                    <a:gd name="T66" fmla="*/ 1 w 99"/>
                    <a:gd name="T67" fmla="*/ 0 h 103"/>
                    <a:gd name="T68" fmla="*/ 1 w 99"/>
                    <a:gd name="T69" fmla="*/ 0 h 103"/>
                    <a:gd name="T70" fmla="*/ 1 w 99"/>
                    <a:gd name="T71" fmla="*/ 0 h 103"/>
                    <a:gd name="T72" fmla="*/ 1 w 99"/>
                    <a:gd name="T73" fmla="*/ 0 h 103"/>
                    <a:gd name="T74" fmla="*/ 1 w 99"/>
                    <a:gd name="T75" fmla="*/ 0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9"/>
                    <a:gd name="T115" fmla="*/ 0 h 103"/>
                    <a:gd name="T116" fmla="*/ 99 w 99"/>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9" h="103">
                      <a:moveTo>
                        <a:pt x="57" y="38"/>
                      </a:moveTo>
                      <a:lnTo>
                        <a:pt x="48" y="36"/>
                      </a:lnTo>
                      <a:lnTo>
                        <a:pt x="38" y="36"/>
                      </a:lnTo>
                      <a:lnTo>
                        <a:pt x="29" y="33"/>
                      </a:lnTo>
                      <a:lnTo>
                        <a:pt x="21" y="33"/>
                      </a:lnTo>
                      <a:lnTo>
                        <a:pt x="10" y="29"/>
                      </a:lnTo>
                      <a:lnTo>
                        <a:pt x="6" y="25"/>
                      </a:lnTo>
                      <a:lnTo>
                        <a:pt x="0" y="21"/>
                      </a:lnTo>
                      <a:lnTo>
                        <a:pt x="2" y="19"/>
                      </a:lnTo>
                      <a:lnTo>
                        <a:pt x="8" y="12"/>
                      </a:lnTo>
                      <a:lnTo>
                        <a:pt x="19" y="8"/>
                      </a:lnTo>
                      <a:lnTo>
                        <a:pt x="33" y="2"/>
                      </a:lnTo>
                      <a:lnTo>
                        <a:pt x="50" y="0"/>
                      </a:lnTo>
                      <a:lnTo>
                        <a:pt x="63" y="0"/>
                      </a:lnTo>
                      <a:lnTo>
                        <a:pt x="74" y="8"/>
                      </a:lnTo>
                      <a:lnTo>
                        <a:pt x="80" y="12"/>
                      </a:lnTo>
                      <a:lnTo>
                        <a:pt x="86" y="23"/>
                      </a:lnTo>
                      <a:lnTo>
                        <a:pt x="90" y="36"/>
                      </a:lnTo>
                      <a:lnTo>
                        <a:pt x="95" y="53"/>
                      </a:lnTo>
                      <a:lnTo>
                        <a:pt x="97" y="69"/>
                      </a:lnTo>
                      <a:lnTo>
                        <a:pt x="99" y="82"/>
                      </a:lnTo>
                      <a:lnTo>
                        <a:pt x="95" y="91"/>
                      </a:lnTo>
                      <a:lnTo>
                        <a:pt x="88" y="97"/>
                      </a:lnTo>
                      <a:lnTo>
                        <a:pt x="76" y="97"/>
                      </a:lnTo>
                      <a:lnTo>
                        <a:pt x="65" y="101"/>
                      </a:lnTo>
                      <a:lnTo>
                        <a:pt x="52" y="101"/>
                      </a:lnTo>
                      <a:lnTo>
                        <a:pt x="44" y="103"/>
                      </a:lnTo>
                      <a:lnTo>
                        <a:pt x="34" y="97"/>
                      </a:lnTo>
                      <a:lnTo>
                        <a:pt x="29" y="93"/>
                      </a:lnTo>
                      <a:lnTo>
                        <a:pt x="29" y="88"/>
                      </a:lnTo>
                      <a:lnTo>
                        <a:pt x="31" y="82"/>
                      </a:lnTo>
                      <a:lnTo>
                        <a:pt x="34" y="74"/>
                      </a:lnTo>
                      <a:lnTo>
                        <a:pt x="40" y="67"/>
                      </a:lnTo>
                      <a:lnTo>
                        <a:pt x="42" y="59"/>
                      </a:lnTo>
                      <a:lnTo>
                        <a:pt x="46" y="52"/>
                      </a:lnTo>
                      <a:lnTo>
                        <a:pt x="52" y="44"/>
                      </a:lnTo>
                      <a:lnTo>
                        <a:pt x="57" y="38"/>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7" name="Freeform 63"/>
                <p:cNvSpPr>
                  <a:spLocks/>
                </p:cNvSpPr>
                <p:nvPr/>
              </p:nvSpPr>
              <p:spPr bwMode="auto">
                <a:xfrm>
                  <a:off x="3060" y="2866"/>
                  <a:ext cx="86" cy="29"/>
                </a:xfrm>
                <a:custGeom>
                  <a:avLst/>
                  <a:gdLst>
                    <a:gd name="T0" fmla="*/ 0 w 173"/>
                    <a:gd name="T1" fmla="*/ 0 h 59"/>
                    <a:gd name="T2" fmla="*/ 0 w 173"/>
                    <a:gd name="T3" fmla="*/ 0 h 59"/>
                    <a:gd name="T4" fmla="*/ 0 w 173"/>
                    <a:gd name="T5" fmla="*/ 0 h 59"/>
                    <a:gd name="T6" fmla="*/ 0 w 173"/>
                    <a:gd name="T7" fmla="*/ 0 h 59"/>
                    <a:gd name="T8" fmla="*/ 0 w 173"/>
                    <a:gd name="T9" fmla="*/ 0 h 59"/>
                    <a:gd name="T10" fmla="*/ 0 w 173"/>
                    <a:gd name="T11" fmla="*/ 0 h 59"/>
                    <a:gd name="T12" fmla="*/ 0 w 173"/>
                    <a:gd name="T13" fmla="*/ 0 h 59"/>
                    <a:gd name="T14" fmla="*/ 0 w 173"/>
                    <a:gd name="T15" fmla="*/ 0 h 59"/>
                    <a:gd name="T16" fmla="*/ 0 w 173"/>
                    <a:gd name="T17" fmla="*/ 0 h 59"/>
                    <a:gd name="T18" fmla="*/ 0 w 173"/>
                    <a:gd name="T19" fmla="*/ 0 h 59"/>
                    <a:gd name="T20" fmla="*/ 0 w 173"/>
                    <a:gd name="T21" fmla="*/ 0 h 59"/>
                    <a:gd name="T22" fmla="*/ 0 w 173"/>
                    <a:gd name="T23" fmla="*/ 0 h 59"/>
                    <a:gd name="T24" fmla="*/ 0 w 173"/>
                    <a:gd name="T25" fmla="*/ 0 h 59"/>
                    <a:gd name="T26" fmla="*/ 0 w 173"/>
                    <a:gd name="T27" fmla="*/ 0 h 59"/>
                    <a:gd name="T28" fmla="*/ 0 w 173"/>
                    <a:gd name="T29" fmla="*/ 0 h 59"/>
                    <a:gd name="T30" fmla="*/ 0 w 173"/>
                    <a:gd name="T31" fmla="*/ 0 h 59"/>
                    <a:gd name="T32" fmla="*/ 0 w 173"/>
                    <a:gd name="T33" fmla="*/ 0 h 59"/>
                    <a:gd name="T34" fmla="*/ 0 w 173"/>
                    <a:gd name="T35" fmla="*/ 0 h 59"/>
                    <a:gd name="T36" fmla="*/ 0 w 173"/>
                    <a:gd name="T37" fmla="*/ 0 h 59"/>
                    <a:gd name="T38" fmla="*/ 0 w 173"/>
                    <a:gd name="T39" fmla="*/ 0 h 59"/>
                    <a:gd name="T40" fmla="*/ 0 w 173"/>
                    <a:gd name="T41" fmla="*/ 0 h 59"/>
                    <a:gd name="T42" fmla="*/ 0 w 173"/>
                    <a:gd name="T43" fmla="*/ 0 h 59"/>
                    <a:gd name="T44" fmla="*/ 0 w 173"/>
                    <a:gd name="T45" fmla="*/ 0 h 59"/>
                    <a:gd name="T46" fmla="*/ 0 w 173"/>
                    <a:gd name="T47" fmla="*/ 0 h 59"/>
                    <a:gd name="T48" fmla="*/ 0 w 173"/>
                    <a:gd name="T49" fmla="*/ 0 h 59"/>
                    <a:gd name="T50" fmla="*/ 0 w 173"/>
                    <a:gd name="T51" fmla="*/ 0 h 59"/>
                    <a:gd name="T52" fmla="*/ 0 w 173"/>
                    <a:gd name="T53" fmla="*/ 0 h 59"/>
                    <a:gd name="T54" fmla="*/ 0 w 173"/>
                    <a:gd name="T55" fmla="*/ 0 h 59"/>
                    <a:gd name="T56" fmla="*/ 0 w 173"/>
                    <a:gd name="T57" fmla="*/ 0 h 59"/>
                    <a:gd name="T58" fmla="*/ 0 w 173"/>
                    <a:gd name="T59" fmla="*/ 0 h 59"/>
                    <a:gd name="T60" fmla="*/ 0 w 173"/>
                    <a:gd name="T61" fmla="*/ 0 h 59"/>
                    <a:gd name="T62" fmla="*/ 0 w 173"/>
                    <a:gd name="T63" fmla="*/ 0 h 59"/>
                    <a:gd name="T64" fmla="*/ 0 w 173"/>
                    <a:gd name="T65" fmla="*/ 0 h 59"/>
                    <a:gd name="T66" fmla="*/ 0 w 173"/>
                    <a:gd name="T67" fmla="*/ 0 h 59"/>
                    <a:gd name="T68" fmla="*/ 0 w 173"/>
                    <a:gd name="T69" fmla="*/ 0 h 59"/>
                    <a:gd name="T70" fmla="*/ 0 w 173"/>
                    <a:gd name="T71" fmla="*/ 0 h 59"/>
                    <a:gd name="T72" fmla="*/ 0 w 173"/>
                    <a:gd name="T73" fmla="*/ 0 h 59"/>
                    <a:gd name="T74" fmla="*/ 0 w 173"/>
                    <a:gd name="T75" fmla="*/ 0 h 59"/>
                    <a:gd name="T76" fmla="*/ 0 w 173"/>
                    <a:gd name="T77" fmla="*/ 0 h 59"/>
                    <a:gd name="T78" fmla="*/ 0 w 173"/>
                    <a:gd name="T79" fmla="*/ 0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3"/>
                    <a:gd name="T121" fmla="*/ 0 h 59"/>
                    <a:gd name="T122" fmla="*/ 173 w 17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3" h="59">
                      <a:moveTo>
                        <a:pt x="19" y="8"/>
                      </a:moveTo>
                      <a:lnTo>
                        <a:pt x="23" y="6"/>
                      </a:lnTo>
                      <a:lnTo>
                        <a:pt x="31" y="6"/>
                      </a:lnTo>
                      <a:lnTo>
                        <a:pt x="38" y="2"/>
                      </a:lnTo>
                      <a:lnTo>
                        <a:pt x="52" y="2"/>
                      </a:lnTo>
                      <a:lnTo>
                        <a:pt x="63" y="0"/>
                      </a:lnTo>
                      <a:lnTo>
                        <a:pt x="78" y="0"/>
                      </a:lnTo>
                      <a:lnTo>
                        <a:pt x="92" y="0"/>
                      </a:lnTo>
                      <a:lnTo>
                        <a:pt x="107" y="2"/>
                      </a:lnTo>
                      <a:lnTo>
                        <a:pt x="122" y="2"/>
                      </a:lnTo>
                      <a:lnTo>
                        <a:pt x="135" y="2"/>
                      </a:lnTo>
                      <a:lnTo>
                        <a:pt x="147" y="2"/>
                      </a:lnTo>
                      <a:lnTo>
                        <a:pt x="158" y="6"/>
                      </a:lnTo>
                      <a:lnTo>
                        <a:pt x="166" y="8"/>
                      </a:lnTo>
                      <a:lnTo>
                        <a:pt x="172" y="12"/>
                      </a:lnTo>
                      <a:lnTo>
                        <a:pt x="173" y="15"/>
                      </a:lnTo>
                      <a:lnTo>
                        <a:pt x="173" y="23"/>
                      </a:lnTo>
                      <a:lnTo>
                        <a:pt x="168" y="31"/>
                      </a:lnTo>
                      <a:lnTo>
                        <a:pt x="164" y="36"/>
                      </a:lnTo>
                      <a:lnTo>
                        <a:pt x="156" y="42"/>
                      </a:lnTo>
                      <a:lnTo>
                        <a:pt x="149" y="46"/>
                      </a:lnTo>
                      <a:lnTo>
                        <a:pt x="132" y="50"/>
                      </a:lnTo>
                      <a:lnTo>
                        <a:pt x="118" y="59"/>
                      </a:lnTo>
                      <a:lnTo>
                        <a:pt x="107" y="57"/>
                      </a:lnTo>
                      <a:lnTo>
                        <a:pt x="97" y="57"/>
                      </a:lnTo>
                      <a:lnTo>
                        <a:pt x="86" y="57"/>
                      </a:lnTo>
                      <a:lnTo>
                        <a:pt x="73" y="57"/>
                      </a:lnTo>
                      <a:lnTo>
                        <a:pt x="61" y="57"/>
                      </a:lnTo>
                      <a:lnTo>
                        <a:pt x="48" y="55"/>
                      </a:lnTo>
                      <a:lnTo>
                        <a:pt x="37" y="53"/>
                      </a:lnTo>
                      <a:lnTo>
                        <a:pt x="27" y="53"/>
                      </a:lnTo>
                      <a:lnTo>
                        <a:pt x="18" y="50"/>
                      </a:lnTo>
                      <a:lnTo>
                        <a:pt x="10" y="48"/>
                      </a:lnTo>
                      <a:lnTo>
                        <a:pt x="6" y="42"/>
                      </a:lnTo>
                      <a:lnTo>
                        <a:pt x="2" y="40"/>
                      </a:lnTo>
                      <a:lnTo>
                        <a:pt x="0" y="33"/>
                      </a:lnTo>
                      <a:lnTo>
                        <a:pt x="4" y="27"/>
                      </a:lnTo>
                      <a:lnTo>
                        <a:pt x="10" y="17"/>
                      </a:lnTo>
                      <a:lnTo>
                        <a:pt x="19" y="8"/>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8" name="Freeform 64"/>
                <p:cNvSpPr>
                  <a:spLocks/>
                </p:cNvSpPr>
                <p:nvPr/>
              </p:nvSpPr>
              <p:spPr bwMode="auto">
                <a:xfrm>
                  <a:off x="3238" y="2805"/>
                  <a:ext cx="73" cy="55"/>
                </a:xfrm>
                <a:custGeom>
                  <a:avLst/>
                  <a:gdLst>
                    <a:gd name="T0" fmla="*/ 0 w 146"/>
                    <a:gd name="T1" fmla="*/ 1 h 110"/>
                    <a:gd name="T2" fmla="*/ 1 w 146"/>
                    <a:gd name="T3" fmla="*/ 1 h 110"/>
                    <a:gd name="T4" fmla="*/ 1 w 146"/>
                    <a:gd name="T5" fmla="*/ 1 h 110"/>
                    <a:gd name="T6" fmla="*/ 1 w 146"/>
                    <a:gd name="T7" fmla="*/ 1 h 110"/>
                    <a:gd name="T8" fmla="*/ 1 w 146"/>
                    <a:gd name="T9" fmla="*/ 1 h 110"/>
                    <a:gd name="T10" fmla="*/ 1 w 146"/>
                    <a:gd name="T11" fmla="*/ 0 h 110"/>
                    <a:gd name="T12" fmla="*/ 1 w 146"/>
                    <a:gd name="T13" fmla="*/ 0 h 110"/>
                    <a:gd name="T14" fmla="*/ 1 w 146"/>
                    <a:gd name="T15" fmla="*/ 0 h 110"/>
                    <a:gd name="T16" fmla="*/ 1 w 146"/>
                    <a:gd name="T17" fmla="*/ 1 h 110"/>
                    <a:gd name="T18" fmla="*/ 1 w 146"/>
                    <a:gd name="T19" fmla="*/ 1 h 110"/>
                    <a:gd name="T20" fmla="*/ 1 w 146"/>
                    <a:gd name="T21" fmla="*/ 1 h 110"/>
                    <a:gd name="T22" fmla="*/ 1 w 146"/>
                    <a:gd name="T23" fmla="*/ 1 h 110"/>
                    <a:gd name="T24" fmla="*/ 1 w 146"/>
                    <a:gd name="T25" fmla="*/ 1 h 110"/>
                    <a:gd name="T26" fmla="*/ 1 w 146"/>
                    <a:gd name="T27" fmla="*/ 1 h 110"/>
                    <a:gd name="T28" fmla="*/ 1 w 146"/>
                    <a:gd name="T29" fmla="*/ 1 h 110"/>
                    <a:gd name="T30" fmla="*/ 1 w 146"/>
                    <a:gd name="T31" fmla="*/ 1 h 110"/>
                    <a:gd name="T32" fmla="*/ 1 w 146"/>
                    <a:gd name="T33" fmla="*/ 1 h 110"/>
                    <a:gd name="T34" fmla="*/ 1 w 146"/>
                    <a:gd name="T35" fmla="*/ 1 h 110"/>
                    <a:gd name="T36" fmla="*/ 1 w 146"/>
                    <a:gd name="T37" fmla="*/ 1 h 110"/>
                    <a:gd name="T38" fmla="*/ 1 w 146"/>
                    <a:gd name="T39" fmla="*/ 1 h 110"/>
                    <a:gd name="T40" fmla="*/ 1 w 146"/>
                    <a:gd name="T41" fmla="*/ 1 h 110"/>
                    <a:gd name="T42" fmla="*/ 1 w 146"/>
                    <a:gd name="T43" fmla="*/ 1 h 110"/>
                    <a:gd name="T44" fmla="*/ 1 w 146"/>
                    <a:gd name="T45" fmla="*/ 1 h 110"/>
                    <a:gd name="T46" fmla="*/ 1 w 146"/>
                    <a:gd name="T47" fmla="*/ 1 h 110"/>
                    <a:gd name="T48" fmla="*/ 1 w 146"/>
                    <a:gd name="T49" fmla="*/ 1 h 110"/>
                    <a:gd name="T50" fmla="*/ 1 w 146"/>
                    <a:gd name="T51" fmla="*/ 1 h 110"/>
                    <a:gd name="T52" fmla="*/ 1 w 146"/>
                    <a:gd name="T53" fmla="*/ 1 h 110"/>
                    <a:gd name="T54" fmla="*/ 1 w 146"/>
                    <a:gd name="T55" fmla="*/ 1 h 110"/>
                    <a:gd name="T56" fmla="*/ 1 w 146"/>
                    <a:gd name="T57" fmla="*/ 1 h 110"/>
                    <a:gd name="T58" fmla="*/ 1 w 146"/>
                    <a:gd name="T59" fmla="*/ 1 h 110"/>
                    <a:gd name="T60" fmla="*/ 1 w 146"/>
                    <a:gd name="T61" fmla="*/ 1 h 110"/>
                    <a:gd name="T62" fmla="*/ 1 w 146"/>
                    <a:gd name="T63" fmla="*/ 1 h 110"/>
                    <a:gd name="T64" fmla="*/ 1 w 146"/>
                    <a:gd name="T65" fmla="*/ 1 h 110"/>
                    <a:gd name="T66" fmla="*/ 1 w 146"/>
                    <a:gd name="T67" fmla="*/ 1 h 110"/>
                    <a:gd name="T68" fmla="*/ 1 w 146"/>
                    <a:gd name="T69" fmla="*/ 1 h 110"/>
                    <a:gd name="T70" fmla="*/ 1 w 146"/>
                    <a:gd name="T71" fmla="*/ 1 h 110"/>
                    <a:gd name="T72" fmla="*/ 0 w 146"/>
                    <a:gd name="T73" fmla="*/ 1 h 110"/>
                    <a:gd name="T74" fmla="*/ 0 w 146"/>
                    <a:gd name="T75" fmla="*/ 1 h 1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6"/>
                    <a:gd name="T115" fmla="*/ 0 h 110"/>
                    <a:gd name="T116" fmla="*/ 146 w 146"/>
                    <a:gd name="T117" fmla="*/ 110 h 1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6" h="110">
                      <a:moveTo>
                        <a:pt x="0" y="49"/>
                      </a:moveTo>
                      <a:lnTo>
                        <a:pt x="6" y="38"/>
                      </a:lnTo>
                      <a:lnTo>
                        <a:pt x="10" y="26"/>
                      </a:lnTo>
                      <a:lnTo>
                        <a:pt x="13" y="15"/>
                      </a:lnTo>
                      <a:lnTo>
                        <a:pt x="19" y="5"/>
                      </a:lnTo>
                      <a:lnTo>
                        <a:pt x="19" y="0"/>
                      </a:lnTo>
                      <a:lnTo>
                        <a:pt x="27" y="0"/>
                      </a:lnTo>
                      <a:lnTo>
                        <a:pt x="34" y="0"/>
                      </a:lnTo>
                      <a:lnTo>
                        <a:pt x="50" y="3"/>
                      </a:lnTo>
                      <a:lnTo>
                        <a:pt x="61" y="9"/>
                      </a:lnTo>
                      <a:lnTo>
                        <a:pt x="74" y="17"/>
                      </a:lnTo>
                      <a:lnTo>
                        <a:pt x="88" y="24"/>
                      </a:lnTo>
                      <a:lnTo>
                        <a:pt x="103" y="34"/>
                      </a:lnTo>
                      <a:lnTo>
                        <a:pt x="114" y="43"/>
                      </a:lnTo>
                      <a:lnTo>
                        <a:pt x="126" y="55"/>
                      </a:lnTo>
                      <a:lnTo>
                        <a:pt x="133" y="62"/>
                      </a:lnTo>
                      <a:lnTo>
                        <a:pt x="143" y="74"/>
                      </a:lnTo>
                      <a:lnTo>
                        <a:pt x="145" y="81"/>
                      </a:lnTo>
                      <a:lnTo>
                        <a:pt x="146" y="91"/>
                      </a:lnTo>
                      <a:lnTo>
                        <a:pt x="143" y="98"/>
                      </a:lnTo>
                      <a:lnTo>
                        <a:pt x="135" y="104"/>
                      </a:lnTo>
                      <a:lnTo>
                        <a:pt x="124" y="106"/>
                      </a:lnTo>
                      <a:lnTo>
                        <a:pt x="116" y="108"/>
                      </a:lnTo>
                      <a:lnTo>
                        <a:pt x="105" y="108"/>
                      </a:lnTo>
                      <a:lnTo>
                        <a:pt x="93" y="110"/>
                      </a:lnTo>
                      <a:lnTo>
                        <a:pt x="84" y="108"/>
                      </a:lnTo>
                      <a:lnTo>
                        <a:pt x="72" y="108"/>
                      </a:lnTo>
                      <a:lnTo>
                        <a:pt x="63" y="106"/>
                      </a:lnTo>
                      <a:lnTo>
                        <a:pt x="53" y="104"/>
                      </a:lnTo>
                      <a:lnTo>
                        <a:pt x="42" y="98"/>
                      </a:lnTo>
                      <a:lnTo>
                        <a:pt x="34" y="95"/>
                      </a:lnTo>
                      <a:lnTo>
                        <a:pt x="25" y="89"/>
                      </a:lnTo>
                      <a:lnTo>
                        <a:pt x="19" y="83"/>
                      </a:lnTo>
                      <a:lnTo>
                        <a:pt x="11" y="76"/>
                      </a:lnTo>
                      <a:lnTo>
                        <a:pt x="6" y="68"/>
                      </a:lnTo>
                      <a:lnTo>
                        <a:pt x="2" y="59"/>
                      </a:lnTo>
                      <a:lnTo>
                        <a:pt x="0" y="49"/>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9" name="Freeform 65"/>
                <p:cNvSpPr>
                  <a:spLocks/>
                </p:cNvSpPr>
                <p:nvPr/>
              </p:nvSpPr>
              <p:spPr bwMode="auto">
                <a:xfrm>
                  <a:off x="3229" y="2849"/>
                  <a:ext cx="93" cy="35"/>
                </a:xfrm>
                <a:custGeom>
                  <a:avLst/>
                  <a:gdLst>
                    <a:gd name="T0" fmla="*/ 1 w 186"/>
                    <a:gd name="T1" fmla="*/ 1 h 70"/>
                    <a:gd name="T2" fmla="*/ 1 w 186"/>
                    <a:gd name="T3" fmla="*/ 1 h 70"/>
                    <a:gd name="T4" fmla="*/ 1 w 186"/>
                    <a:gd name="T5" fmla="*/ 1 h 70"/>
                    <a:gd name="T6" fmla="*/ 1 w 186"/>
                    <a:gd name="T7" fmla="*/ 1 h 70"/>
                    <a:gd name="T8" fmla="*/ 1 w 186"/>
                    <a:gd name="T9" fmla="*/ 1 h 70"/>
                    <a:gd name="T10" fmla="*/ 1 w 186"/>
                    <a:gd name="T11" fmla="*/ 1 h 70"/>
                    <a:gd name="T12" fmla="*/ 1 w 186"/>
                    <a:gd name="T13" fmla="*/ 1 h 70"/>
                    <a:gd name="T14" fmla="*/ 1 w 186"/>
                    <a:gd name="T15" fmla="*/ 1 h 70"/>
                    <a:gd name="T16" fmla="*/ 1 w 186"/>
                    <a:gd name="T17" fmla="*/ 1 h 70"/>
                    <a:gd name="T18" fmla="*/ 1 w 186"/>
                    <a:gd name="T19" fmla="*/ 1 h 70"/>
                    <a:gd name="T20" fmla="*/ 1 w 186"/>
                    <a:gd name="T21" fmla="*/ 1 h 70"/>
                    <a:gd name="T22" fmla="*/ 1 w 186"/>
                    <a:gd name="T23" fmla="*/ 1 h 70"/>
                    <a:gd name="T24" fmla="*/ 1 w 186"/>
                    <a:gd name="T25" fmla="*/ 1 h 70"/>
                    <a:gd name="T26" fmla="*/ 1 w 186"/>
                    <a:gd name="T27" fmla="*/ 1 h 70"/>
                    <a:gd name="T28" fmla="*/ 1 w 186"/>
                    <a:gd name="T29" fmla="*/ 1 h 70"/>
                    <a:gd name="T30" fmla="*/ 1 w 186"/>
                    <a:gd name="T31" fmla="*/ 1 h 70"/>
                    <a:gd name="T32" fmla="*/ 1 w 186"/>
                    <a:gd name="T33" fmla="*/ 1 h 70"/>
                    <a:gd name="T34" fmla="*/ 1 w 186"/>
                    <a:gd name="T35" fmla="*/ 1 h 70"/>
                    <a:gd name="T36" fmla="*/ 1 w 186"/>
                    <a:gd name="T37" fmla="*/ 1 h 70"/>
                    <a:gd name="T38" fmla="*/ 1 w 186"/>
                    <a:gd name="T39" fmla="*/ 1 h 70"/>
                    <a:gd name="T40" fmla="*/ 1 w 186"/>
                    <a:gd name="T41" fmla="*/ 1 h 70"/>
                    <a:gd name="T42" fmla="*/ 1 w 186"/>
                    <a:gd name="T43" fmla="*/ 1 h 70"/>
                    <a:gd name="T44" fmla="*/ 1 w 186"/>
                    <a:gd name="T45" fmla="*/ 1 h 70"/>
                    <a:gd name="T46" fmla="*/ 1 w 186"/>
                    <a:gd name="T47" fmla="*/ 1 h 70"/>
                    <a:gd name="T48" fmla="*/ 1 w 186"/>
                    <a:gd name="T49" fmla="*/ 1 h 70"/>
                    <a:gd name="T50" fmla="*/ 1 w 186"/>
                    <a:gd name="T51" fmla="*/ 1 h 70"/>
                    <a:gd name="T52" fmla="*/ 0 w 186"/>
                    <a:gd name="T53" fmla="*/ 1 h 70"/>
                    <a:gd name="T54" fmla="*/ 0 w 186"/>
                    <a:gd name="T55" fmla="*/ 1 h 70"/>
                    <a:gd name="T56" fmla="*/ 1 w 186"/>
                    <a:gd name="T57" fmla="*/ 1 h 70"/>
                    <a:gd name="T58" fmla="*/ 1 w 186"/>
                    <a:gd name="T59" fmla="*/ 1 h 70"/>
                    <a:gd name="T60" fmla="*/ 1 w 186"/>
                    <a:gd name="T61" fmla="*/ 1 h 70"/>
                    <a:gd name="T62" fmla="*/ 1 w 186"/>
                    <a:gd name="T63" fmla="*/ 1 h 70"/>
                    <a:gd name="T64" fmla="*/ 1 w 186"/>
                    <a:gd name="T65" fmla="*/ 1 h 70"/>
                    <a:gd name="T66" fmla="*/ 1 w 186"/>
                    <a:gd name="T67" fmla="*/ 0 h 70"/>
                    <a:gd name="T68" fmla="*/ 1 w 186"/>
                    <a:gd name="T69" fmla="*/ 1 h 70"/>
                    <a:gd name="T70" fmla="*/ 1 w 186"/>
                    <a:gd name="T71" fmla="*/ 1 h 70"/>
                    <a:gd name="T72" fmla="*/ 1 w 186"/>
                    <a:gd name="T73" fmla="*/ 1 h 70"/>
                    <a:gd name="T74" fmla="*/ 1 w 186"/>
                    <a:gd name="T75" fmla="*/ 1 h 70"/>
                    <a:gd name="T76" fmla="*/ 1 w 186"/>
                    <a:gd name="T77" fmla="*/ 1 h 70"/>
                    <a:gd name="T78" fmla="*/ 1 w 186"/>
                    <a:gd name="T79" fmla="*/ 1 h 70"/>
                    <a:gd name="T80" fmla="*/ 1 w 186"/>
                    <a:gd name="T81" fmla="*/ 1 h 70"/>
                    <a:gd name="T82" fmla="*/ 1 w 186"/>
                    <a:gd name="T83" fmla="*/ 1 h 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70"/>
                    <a:gd name="T128" fmla="*/ 186 w 186"/>
                    <a:gd name="T129" fmla="*/ 70 h 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70">
                      <a:moveTo>
                        <a:pt x="160" y="38"/>
                      </a:moveTo>
                      <a:lnTo>
                        <a:pt x="173" y="36"/>
                      </a:lnTo>
                      <a:lnTo>
                        <a:pt x="183" y="40"/>
                      </a:lnTo>
                      <a:lnTo>
                        <a:pt x="186" y="44"/>
                      </a:lnTo>
                      <a:lnTo>
                        <a:pt x="186" y="49"/>
                      </a:lnTo>
                      <a:lnTo>
                        <a:pt x="183" y="55"/>
                      </a:lnTo>
                      <a:lnTo>
                        <a:pt x="175" y="61"/>
                      </a:lnTo>
                      <a:lnTo>
                        <a:pt x="167" y="65"/>
                      </a:lnTo>
                      <a:lnTo>
                        <a:pt x="160" y="70"/>
                      </a:lnTo>
                      <a:lnTo>
                        <a:pt x="154" y="70"/>
                      </a:lnTo>
                      <a:lnTo>
                        <a:pt x="146" y="70"/>
                      </a:lnTo>
                      <a:lnTo>
                        <a:pt x="139" y="70"/>
                      </a:lnTo>
                      <a:lnTo>
                        <a:pt x="131" y="70"/>
                      </a:lnTo>
                      <a:lnTo>
                        <a:pt x="120" y="68"/>
                      </a:lnTo>
                      <a:lnTo>
                        <a:pt x="110" y="67"/>
                      </a:lnTo>
                      <a:lnTo>
                        <a:pt x="99" y="65"/>
                      </a:lnTo>
                      <a:lnTo>
                        <a:pt x="89" y="63"/>
                      </a:lnTo>
                      <a:lnTo>
                        <a:pt x="78" y="61"/>
                      </a:lnTo>
                      <a:lnTo>
                        <a:pt x="67" y="57"/>
                      </a:lnTo>
                      <a:lnTo>
                        <a:pt x="55" y="55"/>
                      </a:lnTo>
                      <a:lnTo>
                        <a:pt x="46" y="53"/>
                      </a:lnTo>
                      <a:lnTo>
                        <a:pt x="36" y="49"/>
                      </a:lnTo>
                      <a:lnTo>
                        <a:pt x="28" y="48"/>
                      </a:lnTo>
                      <a:lnTo>
                        <a:pt x="21" y="48"/>
                      </a:lnTo>
                      <a:lnTo>
                        <a:pt x="15" y="48"/>
                      </a:lnTo>
                      <a:lnTo>
                        <a:pt x="4" y="40"/>
                      </a:lnTo>
                      <a:lnTo>
                        <a:pt x="0" y="36"/>
                      </a:lnTo>
                      <a:lnTo>
                        <a:pt x="0" y="29"/>
                      </a:lnTo>
                      <a:lnTo>
                        <a:pt x="8" y="21"/>
                      </a:lnTo>
                      <a:lnTo>
                        <a:pt x="13" y="13"/>
                      </a:lnTo>
                      <a:lnTo>
                        <a:pt x="23" y="8"/>
                      </a:lnTo>
                      <a:lnTo>
                        <a:pt x="30" y="4"/>
                      </a:lnTo>
                      <a:lnTo>
                        <a:pt x="38" y="2"/>
                      </a:lnTo>
                      <a:lnTo>
                        <a:pt x="53" y="0"/>
                      </a:lnTo>
                      <a:lnTo>
                        <a:pt x="68" y="4"/>
                      </a:lnTo>
                      <a:lnTo>
                        <a:pt x="84" y="8"/>
                      </a:lnTo>
                      <a:lnTo>
                        <a:pt x="101" y="17"/>
                      </a:lnTo>
                      <a:lnTo>
                        <a:pt x="116" y="23"/>
                      </a:lnTo>
                      <a:lnTo>
                        <a:pt x="131" y="30"/>
                      </a:lnTo>
                      <a:lnTo>
                        <a:pt x="144" y="34"/>
                      </a:lnTo>
                      <a:lnTo>
                        <a:pt x="160" y="38"/>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0" name="Freeform 66"/>
                <p:cNvSpPr>
                  <a:spLocks/>
                </p:cNvSpPr>
                <p:nvPr/>
              </p:nvSpPr>
              <p:spPr bwMode="auto">
                <a:xfrm>
                  <a:off x="3231" y="2887"/>
                  <a:ext cx="49" cy="44"/>
                </a:xfrm>
                <a:custGeom>
                  <a:avLst/>
                  <a:gdLst>
                    <a:gd name="T0" fmla="*/ 0 w 99"/>
                    <a:gd name="T1" fmla="*/ 1 h 87"/>
                    <a:gd name="T2" fmla="*/ 0 w 99"/>
                    <a:gd name="T3" fmla="*/ 1 h 87"/>
                    <a:gd name="T4" fmla="*/ 0 w 99"/>
                    <a:gd name="T5" fmla="*/ 1 h 87"/>
                    <a:gd name="T6" fmla="*/ 0 w 99"/>
                    <a:gd name="T7" fmla="*/ 0 h 87"/>
                    <a:gd name="T8" fmla="*/ 0 w 99"/>
                    <a:gd name="T9" fmla="*/ 1 h 87"/>
                    <a:gd name="T10" fmla="*/ 0 w 99"/>
                    <a:gd name="T11" fmla="*/ 1 h 87"/>
                    <a:gd name="T12" fmla="*/ 0 w 99"/>
                    <a:gd name="T13" fmla="*/ 1 h 87"/>
                    <a:gd name="T14" fmla="*/ 0 w 99"/>
                    <a:gd name="T15" fmla="*/ 1 h 87"/>
                    <a:gd name="T16" fmla="*/ 0 w 99"/>
                    <a:gd name="T17" fmla="*/ 1 h 87"/>
                    <a:gd name="T18" fmla="*/ 0 w 99"/>
                    <a:gd name="T19" fmla="*/ 1 h 87"/>
                    <a:gd name="T20" fmla="*/ 0 w 99"/>
                    <a:gd name="T21" fmla="*/ 1 h 87"/>
                    <a:gd name="T22" fmla="*/ 0 w 99"/>
                    <a:gd name="T23" fmla="*/ 1 h 87"/>
                    <a:gd name="T24" fmla="*/ 0 w 99"/>
                    <a:gd name="T25" fmla="*/ 1 h 87"/>
                    <a:gd name="T26" fmla="*/ 0 w 99"/>
                    <a:gd name="T27" fmla="*/ 1 h 87"/>
                    <a:gd name="T28" fmla="*/ 0 w 99"/>
                    <a:gd name="T29" fmla="*/ 1 h 87"/>
                    <a:gd name="T30" fmla="*/ 0 w 99"/>
                    <a:gd name="T31" fmla="*/ 1 h 87"/>
                    <a:gd name="T32" fmla="*/ 0 w 99"/>
                    <a:gd name="T33" fmla="*/ 1 h 87"/>
                    <a:gd name="T34" fmla="*/ 0 w 99"/>
                    <a:gd name="T35" fmla="*/ 1 h 87"/>
                    <a:gd name="T36" fmla="*/ 0 w 99"/>
                    <a:gd name="T37" fmla="*/ 1 h 87"/>
                    <a:gd name="T38" fmla="*/ 0 w 99"/>
                    <a:gd name="T39" fmla="*/ 1 h 87"/>
                    <a:gd name="T40" fmla="*/ 0 w 99"/>
                    <a:gd name="T41" fmla="*/ 1 h 87"/>
                    <a:gd name="T42" fmla="*/ 0 w 99"/>
                    <a:gd name="T43" fmla="*/ 1 h 87"/>
                    <a:gd name="T44" fmla="*/ 0 w 99"/>
                    <a:gd name="T45" fmla="*/ 1 h 87"/>
                    <a:gd name="T46" fmla="*/ 0 w 99"/>
                    <a:gd name="T47" fmla="*/ 1 h 87"/>
                    <a:gd name="T48" fmla="*/ 0 w 99"/>
                    <a:gd name="T49" fmla="*/ 1 h 87"/>
                    <a:gd name="T50" fmla="*/ 0 w 99"/>
                    <a:gd name="T51" fmla="*/ 1 h 87"/>
                    <a:gd name="T52" fmla="*/ 0 w 99"/>
                    <a:gd name="T53" fmla="*/ 1 h 87"/>
                    <a:gd name="T54" fmla="*/ 0 w 99"/>
                    <a:gd name="T55" fmla="*/ 1 h 87"/>
                    <a:gd name="T56" fmla="*/ 0 w 99"/>
                    <a:gd name="T57" fmla="*/ 1 h 87"/>
                    <a:gd name="T58" fmla="*/ 0 w 99"/>
                    <a:gd name="T59" fmla="*/ 1 h 87"/>
                    <a:gd name="T60" fmla="*/ 0 w 99"/>
                    <a:gd name="T61" fmla="*/ 1 h 87"/>
                    <a:gd name="T62" fmla="*/ 0 w 99"/>
                    <a:gd name="T63" fmla="*/ 1 h 87"/>
                    <a:gd name="T64" fmla="*/ 0 w 99"/>
                    <a:gd name="T65" fmla="*/ 1 h 87"/>
                    <a:gd name="T66" fmla="*/ 0 w 99"/>
                    <a:gd name="T67" fmla="*/ 1 h 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9"/>
                    <a:gd name="T103" fmla="*/ 0 h 87"/>
                    <a:gd name="T104" fmla="*/ 99 w 99"/>
                    <a:gd name="T105" fmla="*/ 87 h 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9" h="87">
                      <a:moveTo>
                        <a:pt x="42" y="8"/>
                      </a:moveTo>
                      <a:lnTo>
                        <a:pt x="49" y="4"/>
                      </a:lnTo>
                      <a:lnTo>
                        <a:pt x="59" y="2"/>
                      </a:lnTo>
                      <a:lnTo>
                        <a:pt x="64" y="0"/>
                      </a:lnTo>
                      <a:lnTo>
                        <a:pt x="72" y="2"/>
                      </a:lnTo>
                      <a:lnTo>
                        <a:pt x="83" y="6"/>
                      </a:lnTo>
                      <a:lnTo>
                        <a:pt x="91" y="15"/>
                      </a:lnTo>
                      <a:lnTo>
                        <a:pt x="95" y="25"/>
                      </a:lnTo>
                      <a:lnTo>
                        <a:pt x="99" y="36"/>
                      </a:lnTo>
                      <a:lnTo>
                        <a:pt x="99" y="49"/>
                      </a:lnTo>
                      <a:lnTo>
                        <a:pt x="99" y="61"/>
                      </a:lnTo>
                      <a:lnTo>
                        <a:pt x="93" y="70"/>
                      </a:lnTo>
                      <a:lnTo>
                        <a:pt x="91" y="78"/>
                      </a:lnTo>
                      <a:lnTo>
                        <a:pt x="85" y="85"/>
                      </a:lnTo>
                      <a:lnTo>
                        <a:pt x="83" y="87"/>
                      </a:lnTo>
                      <a:lnTo>
                        <a:pt x="78" y="85"/>
                      </a:lnTo>
                      <a:lnTo>
                        <a:pt x="74" y="78"/>
                      </a:lnTo>
                      <a:lnTo>
                        <a:pt x="70" y="72"/>
                      </a:lnTo>
                      <a:lnTo>
                        <a:pt x="70" y="65"/>
                      </a:lnTo>
                      <a:lnTo>
                        <a:pt x="70" y="57"/>
                      </a:lnTo>
                      <a:lnTo>
                        <a:pt x="70" y="47"/>
                      </a:lnTo>
                      <a:lnTo>
                        <a:pt x="59" y="42"/>
                      </a:lnTo>
                      <a:lnTo>
                        <a:pt x="49" y="42"/>
                      </a:lnTo>
                      <a:lnTo>
                        <a:pt x="40" y="38"/>
                      </a:lnTo>
                      <a:lnTo>
                        <a:pt x="32" y="38"/>
                      </a:lnTo>
                      <a:lnTo>
                        <a:pt x="19" y="42"/>
                      </a:lnTo>
                      <a:lnTo>
                        <a:pt x="7" y="38"/>
                      </a:lnTo>
                      <a:lnTo>
                        <a:pt x="0" y="27"/>
                      </a:lnTo>
                      <a:lnTo>
                        <a:pt x="4" y="13"/>
                      </a:lnTo>
                      <a:lnTo>
                        <a:pt x="9" y="6"/>
                      </a:lnTo>
                      <a:lnTo>
                        <a:pt x="19" y="4"/>
                      </a:lnTo>
                      <a:lnTo>
                        <a:pt x="30" y="4"/>
                      </a:lnTo>
                      <a:lnTo>
                        <a:pt x="42" y="8"/>
                      </a:lnTo>
                      <a:close/>
                    </a:path>
                  </a:pathLst>
                </a:custGeom>
                <a:solidFill>
                  <a:srgbClr val="8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1" name="Freeform 67"/>
                <p:cNvSpPr>
                  <a:spLocks/>
                </p:cNvSpPr>
                <p:nvPr/>
              </p:nvSpPr>
              <p:spPr bwMode="auto">
                <a:xfrm>
                  <a:off x="3074" y="2906"/>
                  <a:ext cx="47" cy="28"/>
                </a:xfrm>
                <a:custGeom>
                  <a:avLst/>
                  <a:gdLst>
                    <a:gd name="T0" fmla="*/ 1 w 93"/>
                    <a:gd name="T1" fmla="*/ 1 h 55"/>
                    <a:gd name="T2" fmla="*/ 1 w 93"/>
                    <a:gd name="T3" fmla="*/ 1 h 55"/>
                    <a:gd name="T4" fmla="*/ 1 w 93"/>
                    <a:gd name="T5" fmla="*/ 1 h 55"/>
                    <a:gd name="T6" fmla="*/ 1 w 93"/>
                    <a:gd name="T7" fmla="*/ 0 h 55"/>
                    <a:gd name="T8" fmla="*/ 1 w 93"/>
                    <a:gd name="T9" fmla="*/ 0 h 55"/>
                    <a:gd name="T10" fmla="*/ 1 w 93"/>
                    <a:gd name="T11" fmla="*/ 1 h 55"/>
                    <a:gd name="T12" fmla="*/ 1 w 93"/>
                    <a:gd name="T13" fmla="*/ 1 h 55"/>
                    <a:gd name="T14" fmla="*/ 1 w 93"/>
                    <a:gd name="T15" fmla="*/ 1 h 55"/>
                    <a:gd name="T16" fmla="*/ 1 w 93"/>
                    <a:gd name="T17" fmla="*/ 1 h 55"/>
                    <a:gd name="T18" fmla="*/ 1 w 93"/>
                    <a:gd name="T19" fmla="*/ 1 h 55"/>
                    <a:gd name="T20" fmla="*/ 1 w 93"/>
                    <a:gd name="T21" fmla="*/ 1 h 55"/>
                    <a:gd name="T22" fmla="*/ 1 w 93"/>
                    <a:gd name="T23" fmla="*/ 1 h 55"/>
                    <a:gd name="T24" fmla="*/ 1 w 93"/>
                    <a:gd name="T25" fmla="*/ 1 h 55"/>
                    <a:gd name="T26" fmla="*/ 1 w 93"/>
                    <a:gd name="T27" fmla="*/ 1 h 55"/>
                    <a:gd name="T28" fmla="*/ 1 w 93"/>
                    <a:gd name="T29" fmla="*/ 1 h 55"/>
                    <a:gd name="T30" fmla="*/ 1 w 93"/>
                    <a:gd name="T31" fmla="*/ 1 h 55"/>
                    <a:gd name="T32" fmla="*/ 1 w 93"/>
                    <a:gd name="T33" fmla="*/ 1 h 55"/>
                    <a:gd name="T34" fmla="*/ 1 w 93"/>
                    <a:gd name="T35" fmla="*/ 1 h 55"/>
                    <a:gd name="T36" fmla="*/ 0 w 93"/>
                    <a:gd name="T37" fmla="*/ 1 h 55"/>
                    <a:gd name="T38" fmla="*/ 1 w 93"/>
                    <a:gd name="T39" fmla="*/ 1 h 55"/>
                    <a:gd name="T40" fmla="*/ 1 w 93"/>
                    <a:gd name="T41" fmla="*/ 1 h 55"/>
                    <a:gd name="T42" fmla="*/ 1 w 93"/>
                    <a:gd name="T43" fmla="*/ 1 h 55"/>
                    <a:gd name="T44" fmla="*/ 1 w 93"/>
                    <a:gd name="T45" fmla="*/ 1 h 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
                    <a:gd name="T70" fmla="*/ 0 h 55"/>
                    <a:gd name="T71" fmla="*/ 93 w 93"/>
                    <a:gd name="T72" fmla="*/ 55 h 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 h="55">
                      <a:moveTo>
                        <a:pt x="15" y="4"/>
                      </a:moveTo>
                      <a:lnTo>
                        <a:pt x="30" y="4"/>
                      </a:lnTo>
                      <a:lnTo>
                        <a:pt x="46" y="2"/>
                      </a:lnTo>
                      <a:lnTo>
                        <a:pt x="61" y="0"/>
                      </a:lnTo>
                      <a:lnTo>
                        <a:pt x="78" y="0"/>
                      </a:lnTo>
                      <a:lnTo>
                        <a:pt x="93" y="15"/>
                      </a:lnTo>
                      <a:lnTo>
                        <a:pt x="89" y="23"/>
                      </a:lnTo>
                      <a:lnTo>
                        <a:pt x="86" y="32"/>
                      </a:lnTo>
                      <a:lnTo>
                        <a:pt x="78" y="40"/>
                      </a:lnTo>
                      <a:lnTo>
                        <a:pt x="70" y="46"/>
                      </a:lnTo>
                      <a:lnTo>
                        <a:pt x="61" y="47"/>
                      </a:lnTo>
                      <a:lnTo>
                        <a:pt x="51" y="51"/>
                      </a:lnTo>
                      <a:lnTo>
                        <a:pt x="42" y="53"/>
                      </a:lnTo>
                      <a:lnTo>
                        <a:pt x="34" y="55"/>
                      </a:lnTo>
                      <a:lnTo>
                        <a:pt x="23" y="51"/>
                      </a:lnTo>
                      <a:lnTo>
                        <a:pt x="15" y="47"/>
                      </a:lnTo>
                      <a:lnTo>
                        <a:pt x="8" y="44"/>
                      </a:lnTo>
                      <a:lnTo>
                        <a:pt x="4" y="40"/>
                      </a:lnTo>
                      <a:lnTo>
                        <a:pt x="0" y="32"/>
                      </a:lnTo>
                      <a:lnTo>
                        <a:pt x="2" y="25"/>
                      </a:lnTo>
                      <a:lnTo>
                        <a:pt x="6" y="13"/>
                      </a:lnTo>
                      <a:lnTo>
                        <a:pt x="15" y="4"/>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2" name="Freeform 68"/>
                <p:cNvSpPr>
                  <a:spLocks/>
                </p:cNvSpPr>
                <p:nvPr/>
              </p:nvSpPr>
              <p:spPr bwMode="auto">
                <a:xfrm>
                  <a:off x="3117" y="3024"/>
                  <a:ext cx="61" cy="36"/>
                </a:xfrm>
                <a:custGeom>
                  <a:avLst/>
                  <a:gdLst>
                    <a:gd name="T0" fmla="*/ 1 w 121"/>
                    <a:gd name="T1" fmla="*/ 1 h 72"/>
                    <a:gd name="T2" fmla="*/ 1 w 121"/>
                    <a:gd name="T3" fmla="*/ 1 h 72"/>
                    <a:gd name="T4" fmla="*/ 1 w 121"/>
                    <a:gd name="T5" fmla="*/ 1 h 72"/>
                    <a:gd name="T6" fmla="*/ 1 w 121"/>
                    <a:gd name="T7" fmla="*/ 1 h 72"/>
                    <a:gd name="T8" fmla="*/ 1 w 121"/>
                    <a:gd name="T9" fmla="*/ 1 h 72"/>
                    <a:gd name="T10" fmla="*/ 1 w 121"/>
                    <a:gd name="T11" fmla="*/ 1 h 72"/>
                    <a:gd name="T12" fmla="*/ 0 w 121"/>
                    <a:gd name="T13" fmla="*/ 1 h 72"/>
                    <a:gd name="T14" fmla="*/ 1 w 121"/>
                    <a:gd name="T15" fmla="*/ 1 h 72"/>
                    <a:gd name="T16" fmla="*/ 1 w 121"/>
                    <a:gd name="T17" fmla="*/ 1 h 72"/>
                    <a:gd name="T18" fmla="*/ 1 w 121"/>
                    <a:gd name="T19" fmla="*/ 1 h 72"/>
                    <a:gd name="T20" fmla="*/ 1 w 121"/>
                    <a:gd name="T21" fmla="*/ 1 h 72"/>
                    <a:gd name="T22" fmla="*/ 1 w 121"/>
                    <a:gd name="T23" fmla="*/ 1 h 72"/>
                    <a:gd name="T24" fmla="*/ 1 w 121"/>
                    <a:gd name="T25" fmla="*/ 1 h 72"/>
                    <a:gd name="T26" fmla="*/ 1 w 121"/>
                    <a:gd name="T27" fmla="*/ 1 h 72"/>
                    <a:gd name="T28" fmla="*/ 1 w 121"/>
                    <a:gd name="T29" fmla="*/ 1 h 72"/>
                    <a:gd name="T30" fmla="*/ 1 w 121"/>
                    <a:gd name="T31" fmla="*/ 0 h 72"/>
                    <a:gd name="T32" fmla="*/ 1 w 121"/>
                    <a:gd name="T33" fmla="*/ 0 h 72"/>
                    <a:gd name="T34" fmla="*/ 1 w 121"/>
                    <a:gd name="T35" fmla="*/ 1 h 72"/>
                    <a:gd name="T36" fmla="*/ 1 w 121"/>
                    <a:gd name="T37" fmla="*/ 1 h 72"/>
                    <a:gd name="T38" fmla="*/ 1 w 121"/>
                    <a:gd name="T39" fmla="*/ 1 h 72"/>
                    <a:gd name="T40" fmla="*/ 1 w 121"/>
                    <a:gd name="T41" fmla="*/ 1 h 72"/>
                    <a:gd name="T42" fmla="*/ 1 w 121"/>
                    <a:gd name="T43" fmla="*/ 1 h 72"/>
                    <a:gd name="T44" fmla="*/ 1 w 121"/>
                    <a:gd name="T45" fmla="*/ 1 h 72"/>
                    <a:gd name="T46" fmla="*/ 1 w 121"/>
                    <a:gd name="T47" fmla="*/ 1 h 72"/>
                    <a:gd name="T48" fmla="*/ 1 w 121"/>
                    <a:gd name="T49" fmla="*/ 1 h 72"/>
                    <a:gd name="T50" fmla="*/ 1 w 121"/>
                    <a:gd name="T51" fmla="*/ 1 h 72"/>
                    <a:gd name="T52" fmla="*/ 1 w 121"/>
                    <a:gd name="T53" fmla="*/ 1 h 72"/>
                    <a:gd name="T54" fmla="*/ 1 w 121"/>
                    <a:gd name="T55" fmla="*/ 1 h 72"/>
                    <a:gd name="T56" fmla="*/ 1 w 121"/>
                    <a:gd name="T57" fmla="*/ 1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1"/>
                    <a:gd name="T88" fmla="*/ 0 h 72"/>
                    <a:gd name="T89" fmla="*/ 121 w 121"/>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1" h="72">
                      <a:moveTo>
                        <a:pt x="51" y="64"/>
                      </a:moveTo>
                      <a:lnTo>
                        <a:pt x="36" y="62"/>
                      </a:lnTo>
                      <a:lnTo>
                        <a:pt x="24" y="68"/>
                      </a:lnTo>
                      <a:lnTo>
                        <a:pt x="15" y="72"/>
                      </a:lnTo>
                      <a:lnTo>
                        <a:pt x="7" y="70"/>
                      </a:lnTo>
                      <a:lnTo>
                        <a:pt x="5" y="68"/>
                      </a:lnTo>
                      <a:lnTo>
                        <a:pt x="0" y="57"/>
                      </a:lnTo>
                      <a:lnTo>
                        <a:pt x="7" y="47"/>
                      </a:lnTo>
                      <a:lnTo>
                        <a:pt x="17" y="38"/>
                      </a:lnTo>
                      <a:lnTo>
                        <a:pt x="28" y="30"/>
                      </a:lnTo>
                      <a:lnTo>
                        <a:pt x="38" y="22"/>
                      </a:lnTo>
                      <a:lnTo>
                        <a:pt x="51" y="17"/>
                      </a:lnTo>
                      <a:lnTo>
                        <a:pt x="62" y="11"/>
                      </a:lnTo>
                      <a:lnTo>
                        <a:pt x="76" y="7"/>
                      </a:lnTo>
                      <a:lnTo>
                        <a:pt x="87" y="3"/>
                      </a:lnTo>
                      <a:lnTo>
                        <a:pt x="100" y="0"/>
                      </a:lnTo>
                      <a:lnTo>
                        <a:pt x="112" y="0"/>
                      </a:lnTo>
                      <a:lnTo>
                        <a:pt x="119" y="3"/>
                      </a:lnTo>
                      <a:lnTo>
                        <a:pt x="121" y="9"/>
                      </a:lnTo>
                      <a:lnTo>
                        <a:pt x="117" y="22"/>
                      </a:lnTo>
                      <a:lnTo>
                        <a:pt x="110" y="30"/>
                      </a:lnTo>
                      <a:lnTo>
                        <a:pt x="104" y="38"/>
                      </a:lnTo>
                      <a:lnTo>
                        <a:pt x="95" y="43"/>
                      </a:lnTo>
                      <a:lnTo>
                        <a:pt x="87" y="49"/>
                      </a:lnTo>
                      <a:lnTo>
                        <a:pt x="79" y="53"/>
                      </a:lnTo>
                      <a:lnTo>
                        <a:pt x="70" y="57"/>
                      </a:lnTo>
                      <a:lnTo>
                        <a:pt x="60" y="60"/>
                      </a:lnTo>
                      <a:lnTo>
                        <a:pt x="51" y="64"/>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3" name="Freeform 69"/>
                <p:cNvSpPr>
                  <a:spLocks/>
                </p:cNvSpPr>
                <p:nvPr/>
              </p:nvSpPr>
              <p:spPr bwMode="auto">
                <a:xfrm>
                  <a:off x="3193" y="2997"/>
                  <a:ext cx="91" cy="27"/>
                </a:xfrm>
                <a:custGeom>
                  <a:avLst/>
                  <a:gdLst>
                    <a:gd name="T0" fmla="*/ 1 w 182"/>
                    <a:gd name="T1" fmla="*/ 0 h 55"/>
                    <a:gd name="T2" fmla="*/ 1 w 182"/>
                    <a:gd name="T3" fmla="*/ 0 h 55"/>
                    <a:gd name="T4" fmla="*/ 1 w 182"/>
                    <a:gd name="T5" fmla="*/ 0 h 55"/>
                    <a:gd name="T6" fmla="*/ 1 w 182"/>
                    <a:gd name="T7" fmla="*/ 0 h 55"/>
                    <a:gd name="T8" fmla="*/ 1 w 182"/>
                    <a:gd name="T9" fmla="*/ 0 h 55"/>
                    <a:gd name="T10" fmla="*/ 1 w 182"/>
                    <a:gd name="T11" fmla="*/ 0 h 55"/>
                    <a:gd name="T12" fmla="*/ 1 w 182"/>
                    <a:gd name="T13" fmla="*/ 0 h 55"/>
                    <a:gd name="T14" fmla="*/ 1 w 182"/>
                    <a:gd name="T15" fmla="*/ 0 h 55"/>
                    <a:gd name="T16" fmla="*/ 1 w 182"/>
                    <a:gd name="T17" fmla="*/ 0 h 55"/>
                    <a:gd name="T18" fmla="*/ 1 w 182"/>
                    <a:gd name="T19" fmla="*/ 0 h 55"/>
                    <a:gd name="T20" fmla="*/ 1 w 182"/>
                    <a:gd name="T21" fmla="*/ 0 h 55"/>
                    <a:gd name="T22" fmla="*/ 1 w 182"/>
                    <a:gd name="T23" fmla="*/ 0 h 55"/>
                    <a:gd name="T24" fmla="*/ 1 w 182"/>
                    <a:gd name="T25" fmla="*/ 0 h 55"/>
                    <a:gd name="T26" fmla="*/ 1 w 182"/>
                    <a:gd name="T27" fmla="*/ 0 h 55"/>
                    <a:gd name="T28" fmla="*/ 1 w 182"/>
                    <a:gd name="T29" fmla="*/ 0 h 55"/>
                    <a:gd name="T30" fmla="*/ 1 w 182"/>
                    <a:gd name="T31" fmla="*/ 0 h 55"/>
                    <a:gd name="T32" fmla="*/ 1 w 182"/>
                    <a:gd name="T33" fmla="*/ 0 h 55"/>
                    <a:gd name="T34" fmla="*/ 1 w 182"/>
                    <a:gd name="T35" fmla="*/ 0 h 55"/>
                    <a:gd name="T36" fmla="*/ 1 w 182"/>
                    <a:gd name="T37" fmla="*/ 0 h 55"/>
                    <a:gd name="T38" fmla="*/ 1 w 182"/>
                    <a:gd name="T39" fmla="*/ 0 h 55"/>
                    <a:gd name="T40" fmla="*/ 1 w 182"/>
                    <a:gd name="T41" fmla="*/ 0 h 55"/>
                    <a:gd name="T42" fmla="*/ 1 w 182"/>
                    <a:gd name="T43" fmla="*/ 0 h 55"/>
                    <a:gd name="T44" fmla="*/ 1 w 182"/>
                    <a:gd name="T45" fmla="*/ 0 h 55"/>
                    <a:gd name="T46" fmla="*/ 1 w 182"/>
                    <a:gd name="T47" fmla="*/ 0 h 55"/>
                    <a:gd name="T48" fmla="*/ 1 w 182"/>
                    <a:gd name="T49" fmla="*/ 0 h 55"/>
                    <a:gd name="T50" fmla="*/ 1 w 182"/>
                    <a:gd name="T51" fmla="*/ 0 h 55"/>
                    <a:gd name="T52" fmla="*/ 1 w 182"/>
                    <a:gd name="T53" fmla="*/ 0 h 55"/>
                    <a:gd name="T54" fmla="*/ 1 w 182"/>
                    <a:gd name="T55" fmla="*/ 0 h 55"/>
                    <a:gd name="T56" fmla="*/ 1 w 182"/>
                    <a:gd name="T57" fmla="*/ 0 h 55"/>
                    <a:gd name="T58" fmla="*/ 1 w 182"/>
                    <a:gd name="T59" fmla="*/ 0 h 55"/>
                    <a:gd name="T60" fmla="*/ 1 w 182"/>
                    <a:gd name="T61" fmla="*/ 0 h 55"/>
                    <a:gd name="T62" fmla="*/ 1 w 182"/>
                    <a:gd name="T63" fmla="*/ 0 h 55"/>
                    <a:gd name="T64" fmla="*/ 1 w 182"/>
                    <a:gd name="T65" fmla="*/ 0 h 55"/>
                    <a:gd name="T66" fmla="*/ 1 w 182"/>
                    <a:gd name="T67" fmla="*/ 0 h 55"/>
                    <a:gd name="T68" fmla="*/ 1 w 182"/>
                    <a:gd name="T69" fmla="*/ 0 h 55"/>
                    <a:gd name="T70" fmla="*/ 1 w 182"/>
                    <a:gd name="T71" fmla="*/ 0 h 55"/>
                    <a:gd name="T72" fmla="*/ 1 w 182"/>
                    <a:gd name="T73" fmla="*/ 0 h 55"/>
                    <a:gd name="T74" fmla="*/ 0 w 182"/>
                    <a:gd name="T75" fmla="*/ 0 h 55"/>
                    <a:gd name="T76" fmla="*/ 1 w 182"/>
                    <a:gd name="T77" fmla="*/ 0 h 55"/>
                    <a:gd name="T78" fmla="*/ 1 w 182"/>
                    <a:gd name="T79" fmla="*/ 0 h 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2"/>
                    <a:gd name="T121" fmla="*/ 0 h 55"/>
                    <a:gd name="T122" fmla="*/ 182 w 182"/>
                    <a:gd name="T123" fmla="*/ 55 h 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2" h="55">
                      <a:moveTo>
                        <a:pt x="11" y="28"/>
                      </a:moveTo>
                      <a:lnTo>
                        <a:pt x="15" y="22"/>
                      </a:lnTo>
                      <a:lnTo>
                        <a:pt x="22" y="20"/>
                      </a:lnTo>
                      <a:lnTo>
                        <a:pt x="32" y="17"/>
                      </a:lnTo>
                      <a:lnTo>
                        <a:pt x="43" y="15"/>
                      </a:lnTo>
                      <a:lnTo>
                        <a:pt x="55" y="11"/>
                      </a:lnTo>
                      <a:lnTo>
                        <a:pt x="68" y="9"/>
                      </a:lnTo>
                      <a:lnTo>
                        <a:pt x="81" y="7"/>
                      </a:lnTo>
                      <a:lnTo>
                        <a:pt x="95" y="5"/>
                      </a:lnTo>
                      <a:lnTo>
                        <a:pt x="108" y="1"/>
                      </a:lnTo>
                      <a:lnTo>
                        <a:pt x="119" y="0"/>
                      </a:lnTo>
                      <a:lnTo>
                        <a:pt x="131" y="0"/>
                      </a:lnTo>
                      <a:lnTo>
                        <a:pt x="144" y="0"/>
                      </a:lnTo>
                      <a:lnTo>
                        <a:pt x="154" y="0"/>
                      </a:lnTo>
                      <a:lnTo>
                        <a:pt x="163" y="1"/>
                      </a:lnTo>
                      <a:lnTo>
                        <a:pt x="171" y="3"/>
                      </a:lnTo>
                      <a:lnTo>
                        <a:pt x="177" y="7"/>
                      </a:lnTo>
                      <a:lnTo>
                        <a:pt x="182" y="20"/>
                      </a:lnTo>
                      <a:lnTo>
                        <a:pt x="178" y="32"/>
                      </a:lnTo>
                      <a:lnTo>
                        <a:pt x="173" y="34"/>
                      </a:lnTo>
                      <a:lnTo>
                        <a:pt x="167" y="36"/>
                      </a:lnTo>
                      <a:lnTo>
                        <a:pt x="159" y="36"/>
                      </a:lnTo>
                      <a:lnTo>
                        <a:pt x="152" y="39"/>
                      </a:lnTo>
                      <a:lnTo>
                        <a:pt x="139" y="39"/>
                      </a:lnTo>
                      <a:lnTo>
                        <a:pt x="129" y="41"/>
                      </a:lnTo>
                      <a:lnTo>
                        <a:pt x="116" y="43"/>
                      </a:lnTo>
                      <a:lnTo>
                        <a:pt x="106" y="43"/>
                      </a:lnTo>
                      <a:lnTo>
                        <a:pt x="93" y="43"/>
                      </a:lnTo>
                      <a:lnTo>
                        <a:pt x="80" y="43"/>
                      </a:lnTo>
                      <a:lnTo>
                        <a:pt x="68" y="45"/>
                      </a:lnTo>
                      <a:lnTo>
                        <a:pt x="59" y="47"/>
                      </a:lnTo>
                      <a:lnTo>
                        <a:pt x="45" y="47"/>
                      </a:lnTo>
                      <a:lnTo>
                        <a:pt x="38" y="51"/>
                      </a:lnTo>
                      <a:lnTo>
                        <a:pt x="28" y="51"/>
                      </a:lnTo>
                      <a:lnTo>
                        <a:pt x="22" y="55"/>
                      </a:lnTo>
                      <a:lnTo>
                        <a:pt x="9" y="53"/>
                      </a:lnTo>
                      <a:lnTo>
                        <a:pt x="2" y="45"/>
                      </a:lnTo>
                      <a:lnTo>
                        <a:pt x="0" y="36"/>
                      </a:lnTo>
                      <a:lnTo>
                        <a:pt x="11" y="2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4" name="Freeform 70"/>
                <p:cNvSpPr>
                  <a:spLocks/>
                </p:cNvSpPr>
                <p:nvPr/>
              </p:nvSpPr>
              <p:spPr bwMode="auto">
                <a:xfrm>
                  <a:off x="3101" y="3015"/>
                  <a:ext cx="90" cy="36"/>
                </a:xfrm>
                <a:custGeom>
                  <a:avLst/>
                  <a:gdLst>
                    <a:gd name="T0" fmla="*/ 0 w 181"/>
                    <a:gd name="T1" fmla="*/ 1 h 72"/>
                    <a:gd name="T2" fmla="*/ 0 w 181"/>
                    <a:gd name="T3" fmla="*/ 1 h 72"/>
                    <a:gd name="T4" fmla="*/ 0 w 181"/>
                    <a:gd name="T5" fmla="*/ 1 h 72"/>
                    <a:gd name="T6" fmla="*/ 0 w 181"/>
                    <a:gd name="T7" fmla="*/ 1 h 72"/>
                    <a:gd name="T8" fmla="*/ 0 w 181"/>
                    <a:gd name="T9" fmla="*/ 1 h 72"/>
                    <a:gd name="T10" fmla="*/ 0 w 181"/>
                    <a:gd name="T11" fmla="*/ 1 h 72"/>
                    <a:gd name="T12" fmla="*/ 0 w 181"/>
                    <a:gd name="T13" fmla="*/ 1 h 72"/>
                    <a:gd name="T14" fmla="*/ 0 w 181"/>
                    <a:gd name="T15" fmla="*/ 1 h 72"/>
                    <a:gd name="T16" fmla="*/ 0 w 181"/>
                    <a:gd name="T17" fmla="*/ 1 h 72"/>
                    <a:gd name="T18" fmla="*/ 0 w 181"/>
                    <a:gd name="T19" fmla="*/ 1 h 72"/>
                    <a:gd name="T20" fmla="*/ 0 w 181"/>
                    <a:gd name="T21" fmla="*/ 1 h 72"/>
                    <a:gd name="T22" fmla="*/ 0 w 181"/>
                    <a:gd name="T23" fmla="*/ 1 h 72"/>
                    <a:gd name="T24" fmla="*/ 0 w 181"/>
                    <a:gd name="T25" fmla="*/ 0 h 72"/>
                    <a:gd name="T26" fmla="*/ 0 w 181"/>
                    <a:gd name="T27" fmla="*/ 0 h 72"/>
                    <a:gd name="T28" fmla="*/ 0 w 181"/>
                    <a:gd name="T29" fmla="*/ 0 h 72"/>
                    <a:gd name="T30" fmla="*/ 0 w 181"/>
                    <a:gd name="T31" fmla="*/ 0 h 72"/>
                    <a:gd name="T32" fmla="*/ 0 w 181"/>
                    <a:gd name="T33" fmla="*/ 0 h 72"/>
                    <a:gd name="T34" fmla="*/ 0 w 181"/>
                    <a:gd name="T35" fmla="*/ 1 h 72"/>
                    <a:gd name="T36" fmla="*/ 0 w 181"/>
                    <a:gd name="T37" fmla="*/ 1 h 72"/>
                    <a:gd name="T38" fmla="*/ 0 w 181"/>
                    <a:gd name="T39" fmla="*/ 1 h 72"/>
                    <a:gd name="T40" fmla="*/ 0 w 181"/>
                    <a:gd name="T41" fmla="*/ 1 h 72"/>
                    <a:gd name="T42" fmla="*/ 0 w 181"/>
                    <a:gd name="T43" fmla="*/ 1 h 72"/>
                    <a:gd name="T44" fmla="*/ 0 w 181"/>
                    <a:gd name="T45" fmla="*/ 1 h 72"/>
                    <a:gd name="T46" fmla="*/ 0 w 181"/>
                    <a:gd name="T47" fmla="*/ 1 h 72"/>
                    <a:gd name="T48" fmla="*/ 0 w 181"/>
                    <a:gd name="T49" fmla="*/ 1 h 72"/>
                    <a:gd name="T50" fmla="*/ 0 w 181"/>
                    <a:gd name="T51" fmla="*/ 1 h 72"/>
                    <a:gd name="T52" fmla="*/ 0 w 181"/>
                    <a:gd name="T53" fmla="*/ 1 h 72"/>
                    <a:gd name="T54" fmla="*/ 0 w 181"/>
                    <a:gd name="T55" fmla="*/ 1 h 72"/>
                    <a:gd name="T56" fmla="*/ 0 w 181"/>
                    <a:gd name="T57" fmla="*/ 1 h 72"/>
                    <a:gd name="T58" fmla="*/ 0 w 181"/>
                    <a:gd name="T59" fmla="*/ 1 h 72"/>
                    <a:gd name="T60" fmla="*/ 0 w 181"/>
                    <a:gd name="T61" fmla="*/ 1 h 72"/>
                    <a:gd name="T62" fmla="*/ 0 w 181"/>
                    <a:gd name="T63" fmla="*/ 1 h 72"/>
                    <a:gd name="T64" fmla="*/ 0 w 181"/>
                    <a:gd name="T65" fmla="*/ 1 h 72"/>
                    <a:gd name="T66" fmla="*/ 0 w 181"/>
                    <a:gd name="T67" fmla="*/ 1 h 72"/>
                    <a:gd name="T68" fmla="*/ 0 w 181"/>
                    <a:gd name="T69" fmla="*/ 1 h 72"/>
                    <a:gd name="T70" fmla="*/ 0 w 181"/>
                    <a:gd name="T71" fmla="*/ 1 h 72"/>
                    <a:gd name="T72" fmla="*/ 0 w 181"/>
                    <a:gd name="T73" fmla="*/ 1 h 72"/>
                    <a:gd name="T74" fmla="*/ 0 w 181"/>
                    <a:gd name="T75" fmla="*/ 1 h 72"/>
                    <a:gd name="T76" fmla="*/ 0 w 181"/>
                    <a:gd name="T77" fmla="*/ 1 h 72"/>
                    <a:gd name="T78" fmla="*/ 0 w 181"/>
                    <a:gd name="T79" fmla="*/ 1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1"/>
                    <a:gd name="T121" fmla="*/ 0 h 72"/>
                    <a:gd name="T122" fmla="*/ 181 w 181"/>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1" h="72">
                      <a:moveTo>
                        <a:pt x="14" y="41"/>
                      </a:moveTo>
                      <a:lnTo>
                        <a:pt x="25" y="36"/>
                      </a:lnTo>
                      <a:lnTo>
                        <a:pt x="36" y="34"/>
                      </a:lnTo>
                      <a:lnTo>
                        <a:pt x="44" y="28"/>
                      </a:lnTo>
                      <a:lnTo>
                        <a:pt x="53" y="26"/>
                      </a:lnTo>
                      <a:lnTo>
                        <a:pt x="67" y="19"/>
                      </a:lnTo>
                      <a:lnTo>
                        <a:pt x="80" y="15"/>
                      </a:lnTo>
                      <a:lnTo>
                        <a:pt x="86" y="9"/>
                      </a:lnTo>
                      <a:lnTo>
                        <a:pt x="93" y="7"/>
                      </a:lnTo>
                      <a:lnTo>
                        <a:pt x="101" y="5"/>
                      </a:lnTo>
                      <a:lnTo>
                        <a:pt x="112" y="3"/>
                      </a:lnTo>
                      <a:lnTo>
                        <a:pt x="120" y="2"/>
                      </a:lnTo>
                      <a:lnTo>
                        <a:pt x="133" y="0"/>
                      </a:lnTo>
                      <a:lnTo>
                        <a:pt x="141" y="0"/>
                      </a:lnTo>
                      <a:lnTo>
                        <a:pt x="149" y="0"/>
                      </a:lnTo>
                      <a:lnTo>
                        <a:pt x="156" y="0"/>
                      </a:lnTo>
                      <a:lnTo>
                        <a:pt x="166" y="0"/>
                      </a:lnTo>
                      <a:lnTo>
                        <a:pt x="177" y="5"/>
                      </a:lnTo>
                      <a:lnTo>
                        <a:pt x="181" y="15"/>
                      </a:lnTo>
                      <a:lnTo>
                        <a:pt x="177" y="24"/>
                      </a:lnTo>
                      <a:lnTo>
                        <a:pt x="166" y="30"/>
                      </a:lnTo>
                      <a:lnTo>
                        <a:pt x="149" y="30"/>
                      </a:lnTo>
                      <a:lnTo>
                        <a:pt x="137" y="30"/>
                      </a:lnTo>
                      <a:lnTo>
                        <a:pt x="124" y="32"/>
                      </a:lnTo>
                      <a:lnTo>
                        <a:pt x="114" y="36"/>
                      </a:lnTo>
                      <a:lnTo>
                        <a:pt x="105" y="38"/>
                      </a:lnTo>
                      <a:lnTo>
                        <a:pt x="95" y="41"/>
                      </a:lnTo>
                      <a:lnTo>
                        <a:pt x="88" y="43"/>
                      </a:lnTo>
                      <a:lnTo>
                        <a:pt x="82" y="49"/>
                      </a:lnTo>
                      <a:lnTo>
                        <a:pt x="67" y="55"/>
                      </a:lnTo>
                      <a:lnTo>
                        <a:pt x="52" y="62"/>
                      </a:lnTo>
                      <a:lnTo>
                        <a:pt x="44" y="64"/>
                      </a:lnTo>
                      <a:lnTo>
                        <a:pt x="36" y="66"/>
                      </a:lnTo>
                      <a:lnTo>
                        <a:pt x="27" y="68"/>
                      </a:lnTo>
                      <a:lnTo>
                        <a:pt x="17" y="72"/>
                      </a:lnTo>
                      <a:lnTo>
                        <a:pt x="4" y="68"/>
                      </a:lnTo>
                      <a:lnTo>
                        <a:pt x="0" y="59"/>
                      </a:lnTo>
                      <a:lnTo>
                        <a:pt x="2" y="47"/>
                      </a:lnTo>
                      <a:lnTo>
                        <a:pt x="14" y="41"/>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5" name="Freeform 71"/>
                <p:cNvSpPr>
                  <a:spLocks/>
                </p:cNvSpPr>
                <p:nvPr/>
              </p:nvSpPr>
              <p:spPr bwMode="auto">
                <a:xfrm>
                  <a:off x="3193" y="2982"/>
                  <a:ext cx="87" cy="34"/>
                </a:xfrm>
                <a:custGeom>
                  <a:avLst/>
                  <a:gdLst>
                    <a:gd name="T0" fmla="*/ 0 w 175"/>
                    <a:gd name="T1" fmla="*/ 1 h 67"/>
                    <a:gd name="T2" fmla="*/ 0 w 175"/>
                    <a:gd name="T3" fmla="*/ 1 h 67"/>
                    <a:gd name="T4" fmla="*/ 0 w 175"/>
                    <a:gd name="T5" fmla="*/ 1 h 67"/>
                    <a:gd name="T6" fmla="*/ 0 w 175"/>
                    <a:gd name="T7" fmla="*/ 1 h 67"/>
                    <a:gd name="T8" fmla="*/ 0 w 175"/>
                    <a:gd name="T9" fmla="*/ 1 h 67"/>
                    <a:gd name="T10" fmla="*/ 0 w 175"/>
                    <a:gd name="T11" fmla="*/ 1 h 67"/>
                    <a:gd name="T12" fmla="*/ 0 w 175"/>
                    <a:gd name="T13" fmla="*/ 1 h 67"/>
                    <a:gd name="T14" fmla="*/ 0 w 175"/>
                    <a:gd name="T15" fmla="*/ 1 h 67"/>
                    <a:gd name="T16" fmla="*/ 0 w 175"/>
                    <a:gd name="T17" fmla="*/ 1 h 67"/>
                    <a:gd name="T18" fmla="*/ 0 w 175"/>
                    <a:gd name="T19" fmla="*/ 1 h 67"/>
                    <a:gd name="T20" fmla="*/ 0 w 175"/>
                    <a:gd name="T21" fmla="*/ 1 h 67"/>
                    <a:gd name="T22" fmla="*/ 0 w 175"/>
                    <a:gd name="T23" fmla="*/ 1 h 67"/>
                    <a:gd name="T24" fmla="*/ 0 w 175"/>
                    <a:gd name="T25" fmla="*/ 1 h 67"/>
                    <a:gd name="T26" fmla="*/ 0 w 175"/>
                    <a:gd name="T27" fmla="*/ 0 h 67"/>
                    <a:gd name="T28" fmla="*/ 0 w 175"/>
                    <a:gd name="T29" fmla="*/ 0 h 67"/>
                    <a:gd name="T30" fmla="*/ 0 w 175"/>
                    <a:gd name="T31" fmla="*/ 0 h 67"/>
                    <a:gd name="T32" fmla="*/ 0 w 175"/>
                    <a:gd name="T33" fmla="*/ 0 h 67"/>
                    <a:gd name="T34" fmla="*/ 0 w 175"/>
                    <a:gd name="T35" fmla="*/ 1 h 67"/>
                    <a:gd name="T36" fmla="*/ 0 w 175"/>
                    <a:gd name="T37" fmla="*/ 1 h 67"/>
                    <a:gd name="T38" fmla="*/ 0 w 175"/>
                    <a:gd name="T39" fmla="*/ 1 h 67"/>
                    <a:gd name="T40" fmla="*/ 0 w 175"/>
                    <a:gd name="T41" fmla="*/ 1 h 67"/>
                    <a:gd name="T42" fmla="*/ 0 w 175"/>
                    <a:gd name="T43" fmla="*/ 1 h 67"/>
                    <a:gd name="T44" fmla="*/ 0 w 175"/>
                    <a:gd name="T45" fmla="*/ 1 h 67"/>
                    <a:gd name="T46" fmla="*/ 0 w 175"/>
                    <a:gd name="T47" fmla="*/ 1 h 67"/>
                    <a:gd name="T48" fmla="*/ 0 w 175"/>
                    <a:gd name="T49" fmla="*/ 1 h 67"/>
                    <a:gd name="T50" fmla="*/ 0 w 175"/>
                    <a:gd name="T51" fmla="*/ 1 h 67"/>
                    <a:gd name="T52" fmla="*/ 0 w 175"/>
                    <a:gd name="T53" fmla="*/ 1 h 67"/>
                    <a:gd name="T54" fmla="*/ 0 w 175"/>
                    <a:gd name="T55" fmla="*/ 1 h 67"/>
                    <a:gd name="T56" fmla="*/ 0 w 175"/>
                    <a:gd name="T57" fmla="*/ 1 h 67"/>
                    <a:gd name="T58" fmla="*/ 0 w 175"/>
                    <a:gd name="T59" fmla="*/ 1 h 67"/>
                    <a:gd name="T60" fmla="*/ 0 w 175"/>
                    <a:gd name="T61" fmla="*/ 1 h 67"/>
                    <a:gd name="T62" fmla="*/ 0 w 175"/>
                    <a:gd name="T63" fmla="*/ 1 h 67"/>
                    <a:gd name="T64" fmla="*/ 0 w 175"/>
                    <a:gd name="T65" fmla="*/ 1 h 67"/>
                    <a:gd name="T66" fmla="*/ 0 w 175"/>
                    <a:gd name="T67" fmla="*/ 1 h 67"/>
                    <a:gd name="T68" fmla="*/ 0 w 175"/>
                    <a:gd name="T69" fmla="*/ 1 h 67"/>
                    <a:gd name="T70" fmla="*/ 0 w 175"/>
                    <a:gd name="T71" fmla="*/ 1 h 67"/>
                    <a:gd name="T72" fmla="*/ 0 w 175"/>
                    <a:gd name="T73" fmla="*/ 1 h 67"/>
                    <a:gd name="T74" fmla="*/ 0 w 175"/>
                    <a:gd name="T75" fmla="*/ 1 h 67"/>
                    <a:gd name="T76" fmla="*/ 0 w 175"/>
                    <a:gd name="T77" fmla="*/ 1 h 67"/>
                    <a:gd name="T78" fmla="*/ 0 w 175"/>
                    <a:gd name="T79" fmla="*/ 1 h 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5"/>
                    <a:gd name="T121" fmla="*/ 0 h 67"/>
                    <a:gd name="T122" fmla="*/ 175 w 175"/>
                    <a:gd name="T123" fmla="*/ 67 h 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5" h="67">
                      <a:moveTo>
                        <a:pt x="5" y="42"/>
                      </a:moveTo>
                      <a:lnTo>
                        <a:pt x="7" y="36"/>
                      </a:lnTo>
                      <a:lnTo>
                        <a:pt x="15" y="30"/>
                      </a:lnTo>
                      <a:lnTo>
                        <a:pt x="22" y="27"/>
                      </a:lnTo>
                      <a:lnTo>
                        <a:pt x="32" y="23"/>
                      </a:lnTo>
                      <a:lnTo>
                        <a:pt x="42" y="19"/>
                      </a:lnTo>
                      <a:lnTo>
                        <a:pt x="53" y="13"/>
                      </a:lnTo>
                      <a:lnTo>
                        <a:pt x="64" y="11"/>
                      </a:lnTo>
                      <a:lnTo>
                        <a:pt x="76" y="9"/>
                      </a:lnTo>
                      <a:lnTo>
                        <a:pt x="87" y="6"/>
                      </a:lnTo>
                      <a:lnTo>
                        <a:pt x="99" y="6"/>
                      </a:lnTo>
                      <a:lnTo>
                        <a:pt x="110" y="2"/>
                      </a:lnTo>
                      <a:lnTo>
                        <a:pt x="123" y="2"/>
                      </a:lnTo>
                      <a:lnTo>
                        <a:pt x="131" y="0"/>
                      </a:lnTo>
                      <a:lnTo>
                        <a:pt x="142" y="0"/>
                      </a:lnTo>
                      <a:lnTo>
                        <a:pt x="152" y="0"/>
                      </a:lnTo>
                      <a:lnTo>
                        <a:pt x="159" y="0"/>
                      </a:lnTo>
                      <a:lnTo>
                        <a:pt x="169" y="4"/>
                      </a:lnTo>
                      <a:lnTo>
                        <a:pt x="175" y="13"/>
                      </a:lnTo>
                      <a:lnTo>
                        <a:pt x="169" y="23"/>
                      </a:lnTo>
                      <a:lnTo>
                        <a:pt x="159" y="29"/>
                      </a:lnTo>
                      <a:lnTo>
                        <a:pt x="152" y="29"/>
                      </a:lnTo>
                      <a:lnTo>
                        <a:pt x="144" y="29"/>
                      </a:lnTo>
                      <a:lnTo>
                        <a:pt x="135" y="29"/>
                      </a:lnTo>
                      <a:lnTo>
                        <a:pt x="127" y="30"/>
                      </a:lnTo>
                      <a:lnTo>
                        <a:pt x="116" y="30"/>
                      </a:lnTo>
                      <a:lnTo>
                        <a:pt x="108" y="32"/>
                      </a:lnTo>
                      <a:lnTo>
                        <a:pt x="97" y="34"/>
                      </a:lnTo>
                      <a:lnTo>
                        <a:pt x="87" y="36"/>
                      </a:lnTo>
                      <a:lnTo>
                        <a:pt x="78" y="38"/>
                      </a:lnTo>
                      <a:lnTo>
                        <a:pt x="68" y="42"/>
                      </a:lnTo>
                      <a:lnTo>
                        <a:pt x="59" y="42"/>
                      </a:lnTo>
                      <a:lnTo>
                        <a:pt x="51" y="48"/>
                      </a:lnTo>
                      <a:lnTo>
                        <a:pt x="38" y="55"/>
                      </a:lnTo>
                      <a:lnTo>
                        <a:pt x="26" y="65"/>
                      </a:lnTo>
                      <a:lnTo>
                        <a:pt x="15" y="67"/>
                      </a:lnTo>
                      <a:lnTo>
                        <a:pt x="3" y="63"/>
                      </a:lnTo>
                      <a:lnTo>
                        <a:pt x="0" y="53"/>
                      </a:lnTo>
                      <a:lnTo>
                        <a:pt x="5" y="42"/>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6" name="Freeform 72"/>
                <p:cNvSpPr>
                  <a:spLocks/>
                </p:cNvSpPr>
                <p:nvPr/>
              </p:nvSpPr>
              <p:spPr bwMode="auto">
                <a:xfrm>
                  <a:off x="3063" y="2944"/>
                  <a:ext cx="116" cy="96"/>
                </a:xfrm>
                <a:custGeom>
                  <a:avLst/>
                  <a:gdLst>
                    <a:gd name="T0" fmla="*/ 1 w 232"/>
                    <a:gd name="T1" fmla="*/ 1 h 192"/>
                    <a:gd name="T2" fmla="*/ 1 w 232"/>
                    <a:gd name="T3" fmla="*/ 1 h 192"/>
                    <a:gd name="T4" fmla="*/ 1 w 232"/>
                    <a:gd name="T5" fmla="*/ 1 h 192"/>
                    <a:gd name="T6" fmla="*/ 1 w 232"/>
                    <a:gd name="T7" fmla="*/ 1 h 192"/>
                    <a:gd name="T8" fmla="*/ 1 w 232"/>
                    <a:gd name="T9" fmla="*/ 1 h 192"/>
                    <a:gd name="T10" fmla="*/ 1 w 232"/>
                    <a:gd name="T11" fmla="*/ 1 h 192"/>
                    <a:gd name="T12" fmla="*/ 1 w 232"/>
                    <a:gd name="T13" fmla="*/ 0 h 192"/>
                    <a:gd name="T14" fmla="*/ 1 w 232"/>
                    <a:gd name="T15" fmla="*/ 0 h 192"/>
                    <a:gd name="T16" fmla="*/ 1 w 232"/>
                    <a:gd name="T17" fmla="*/ 1 h 192"/>
                    <a:gd name="T18" fmla="*/ 1 w 232"/>
                    <a:gd name="T19" fmla="*/ 1 h 192"/>
                    <a:gd name="T20" fmla="*/ 1 w 232"/>
                    <a:gd name="T21" fmla="*/ 1 h 192"/>
                    <a:gd name="T22" fmla="*/ 1 w 232"/>
                    <a:gd name="T23" fmla="*/ 1 h 192"/>
                    <a:gd name="T24" fmla="*/ 1 w 232"/>
                    <a:gd name="T25" fmla="*/ 1 h 192"/>
                    <a:gd name="T26" fmla="*/ 1 w 232"/>
                    <a:gd name="T27" fmla="*/ 1 h 192"/>
                    <a:gd name="T28" fmla="*/ 1 w 232"/>
                    <a:gd name="T29" fmla="*/ 1 h 192"/>
                    <a:gd name="T30" fmla="*/ 1 w 232"/>
                    <a:gd name="T31" fmla="*/ 1 h 192"/>
                    <a:gd name="T32" fmla="*/ 1 w 232"/>
                    <a:gd name="T33" fmla="*/ 1 h 192"/>
                    <a:gd name="T34" fmla="*/ 1 w 232"/>
                    <a:gd name="T35" fmla="*/ 1 h 192"/>
                    <a:gd name="T36" fmla="*/ 1 w 232"/>
                    <a:gd name="T37" fmla="*/ 1 h 192"/>
                    <a:gd name="T38" fmla="*/ 1 w 232"/>
                    <a:gd name="T39" fmla="*/ 1 h 192"/>
                    <a:gd name="T40" fmla="*/ 1 w 232"/>
                    <a:gd name="T41" fmla="*/ 1 h 192"/>
                    <a:gd name="T42" fmla="*/ 1 w 232"/>
                    <a:gd name="T43" fmla="*/ 1 h 192"/>
                    <a:gd name="T44" fmla="*/ 1 w 232"/>
                    <a:gd name="T45" fmla="*/ 1 h 192"/>
                    <a:gd name="T46" fmla="*/ 1 w 232"/>
                    <a:gd name="T47" fmla="*/ 1 h 192"/>
                    <a:gd name="T48" fmla="*/ 1 w 232"/>
                    <a:gd name="T49" fmla="*/ 1 h 192"/>
                    <a:gd name="T50" fmla="*/ 1 w 232"/>
                    <a:gd name="T51" fmla="*/ 1 h 192"/>
                    <a:gd name="T52" fmla="*/ 1 w 232"/>
                    <a:gd name="T53" fmla="*/ 1 h 192"/>
                    <a:gd name="T54" fmla="*/ 1 w 232"/>
                    <a:gd name="T55" fmla="*/ 1 h 192"/>
                    <a:gd name="T56" fmla="*/ 1 w 232"/>
                    <a:gd name="T57" fmla="*/ 1 h 192"/>
                    <a:gd name="T58" fmla="*/ 0 w 232"/>
                    <a:gd name="T59" fmla="*/ 1 h 192"/>
                    <a:gd name="T60" fmla="*/ 1 w 232"/>
                    <a:gd name="T61" fmla="*/ 1 h 192"/>
                    <a:gd name="T62" fmla="*/ 1 w 232"/>
                    <a:gd name="T63" fmla="*/ 1 h 192"/>
                    <a:gd name="T64" fmla="*/ 1 w 232"/>
                    <a:gd name="T65" fmla="*/ 1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92"/>
                    <a:gd name="T101" fmla="*/ 232 w 232"/>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92">
                      <a:moveTo>
                        <a:pt x="23" y="32"/>
                      </a:moveTo>
                      <a:lnTo>
                        <a:pt x="31" y="27"/>
                      </a:lnTo>
                      <a:lnTo>
                        <a:pt x="40" y="23"/>
                      </a:lnTo>
                      <a:lnTo>
                        <a:pt x="50" y="19"/>
                      </a:lnTo>
                      <a:lnTo>
                        <a:pt x="57" y="17"/>
                      </a:lnTo>
                      <a:lnTo>
                        <a:pt x="67" y="11"/>
                      </a:lnTo>
                      <a:lnTo>
                        <a:pt x="76" y="11"/>
                      </a:lnTo>
                      <a:lnTo>
                        <a:pt x="86" y="8"/>
                      </a:lnTo>
                      <a:lnTo>
                        <a:pt x="95" y="6"/>
                      </a:lnTo>
                      <a:lnTo>
                        <a:pt x="105" y="4"/>
                      </a:lnTo>
                      <a:lnTo>
                        <a:pt x="114" y="2"/>
                      </a:lnTo>
                      <a:lnTo>
                        <a:pt x="124" y="2"/>
                      </a:lnTo>
                      <a:lnTo>
                        <a:pt x="135" y="2"/>
                      </a:lnTo>
                      <a:lnTo>
                        <a:pt x="145" y="0"/>
                      </a:lnTo>
                      <a:lnTo>
                        <a:pt x="154" y="0"/>
                      </a:lnTo>
                      <a:lnTo>
                        <a:pt x="166" y="0"/>
                      </a:lnTo>
                      <a:lnTo>
                        <a:pt x="175" y="2"/>
                      </a:lnTo>
                      <a:lnTo>
                        <a:pt x="177" y="2"/>
                      </a:lnTo>
                      <a:lnTo>
                        <a:pt x="181" y="8"/>
                      </a:lnTo>
                      <a:lnTo>
                        <a:pt x="187" y="15"/>
                      </a:lnTo>
                      <a:lnTo>
                        <a:pt x="194" y="27"/>
                      </a:lnTo>
                      <a:lnTo>
                        <a:pt x="198" y="40"/>
                      </a:lnTo>
                      <a:lnTo>
                        <a:pt x="206" y="53"/>
                      </a:lnTo>
                      <a:lnTo>
                        <a:pt x="211" y="67"/>
                      </a:lnTo>
                      <a:lnTo>
                        <a:pt x="219" y="84"/>
                      </a:lnTo>
                      <a:lnTo>
                        <a:pt x="225" y="97"/>
                      </a:lnTo>
                      <a:lnTo>
                        <a:pt x="228" y="112"/>
                      </a:lnTo>
                      <a:lnTo>
                        <a:pt x="230" y="124"/>
                      </a:lnTo>
                      <a:lnTo>
                        <a:pt x="232" y="135"/>
                      </a:lnTo>
                      <a:lnTo>
                        <a:pt x="232" y="145"/>
                      </a:lnTo>
                      <a:lnTo>
                        <a:pt x="230" y="152"/>
                      </a:lnTo>
                      <a:lnTo>
                        <a:pt x="225" y="156"/>
                      </a:lnTo>
                      <a:lnTo>
                        <a:pt x="217" y="158"/>
                      </a:lnTo>
                      <a:lnTo>
                        <a:pt x="202" y="152"/>
                      </a:lnTo>
                      <a:lnTo>
                        <a:pt x="188" y="150"/>
                      </a:lnTo>
                      <a:lnTo>
                        <a:pt x="175" y="150"/>
                      </a:lnTo>
                      <a:lnTo>
                        <a:pt x="166" y="150"/>
                      </a:lnTo>
                      <a:lnTo>
                        <a:pt x="152" y="150"/>
                      </a:lnTo>
                      <a:lnTo>
                        <a:pt x="139" y="156"/>
                      </a:lnTo>
                      <a:lnTo>
                        <a:pt x="128" y="158"/>
                      </a:lnTo>
                      <a:lnTo>
                        <a:pt x="116" y="165"/>
                      </a:lnTo>
                      <a:lnTo>
                        <a:pt x="107" y="167"/>
                      </a:lnTo>
                      <a:lnTo>
                        <a:pt x="99" y="171"/>
                      </a:lnTo>
                      <a:lnTo>
                        <a:pt x="88" y="179"/>
                      </a:lnTo>
                      <a:lnTo>
                        <a:pt x="80" y="184"/>
                      </a:lnTo>
                      <a:lnTo>
                        <a:pt x="69" y="186"/>
                      </a:lnTo>
                      <a:lnTo>
                        <a:pt x="59" y="192"/>
                      </a:lnTo>
                      <a:lnTo>
                        <a:pt x="51" y="192"/>
                      </a:lnTo>
                      <a:lnTo>
                        <a:pt x="48" y="188"/>
                      </a:lnTo>
                      <a:lnTo>
                        <a:pt x="40" y="179"/>
                      </a:lnTo>
                      <a:lnTo>
                        <a:pt x="36" y="171"/>
                      </a:lnTo>
                      <a:lnTo>
                        <a:pt x="29" y="162"/>
                      </a:lnTo>
                      <a:lnTo>
                        <a:pt x="23" y="152"/>
                      </a:lnTo>
                      <a:lnTo>
                        <a:pt x="17" y="141"/>
                      </a:lnTo>
                      <a:lnTo>
                        <a:pt x="13" y="129"/>
                      </a:lnTo>
                      <a:lnTo>
                        <a:pt x="8" y="118"/>
                      </a:lnTo>
                      <a:lnTo>
                        <a:pt x="6" y="107"/>
                      </a:lnTo>
                      <a:lnTo>
                        <a:pt x="2" y="93"/>
                      </a:lnTo>
                      <a:lnTo>
                        <a:pt x="2" y="84"/>
                      </a:lnTo>
                      <a:lnTo>
                        <a:pt x="0" y="72"/>
                      </a:lnTo>
                      <a:lnTo>
                        <a:pt x="4" y="63"/>
                      </a:lnTo>
                      <a:lnTo>
                        <a:pt x="4" y="53"/>
                      </a:lnTo>
                      <a:lnTo>
                        <a:pt x="8" y="46"/>
                      </a:lnTo>
                      <a:lnTo>
                        <a:pt x="13" y="38"/>
                      </a:lnTo>
                      <a:lnTo>
                        <a:pt x="23" y="32"/>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7" name="Freeform 73"/>
                <p:cNvSpPr>
                  <a:spLocks/>
                </p:cNvSpPr>
                <p:nvPr/>
              </p:nvSpPr>
              <p:spPr bwMode="auto">
                <a:xfrm>
                  <a:off x="3161" y="2905"/>
                  <a:ext cx="123" cy="100"/>
                </a:xfrm>
                <a:custGeom>
                  <a:avLst/>
                  <a:gdLst>
                    <a:gd name="T0" fmla="*/ 1 w 245"/>
                    <a:gd name="T1" fmla="*/ 0 h 202"/>
                    <a:gd name="T2" fmla="*/ 1 w 245"/>
                    <a:gd name="T3" fmla="*/ 0 h 202"/>
                    <a:gd name="T4" fmla="*/ 1 w 245"/>
                    <a:gd name="T5" fmla="*/ 0 h 202"/>
                    <a:gd name="T6" fmla="*/ 1 w 245"/>
                    <a:gd name="T7" fmla="*/ 0 h 202"/>
                    <a:gd name="T8" fmla="*/ 1 w 245"/>
                    <a:gd name="T9" fmla="*/ 0 h 202"/>
                    <a:gd name="T10" fmla="*/ 1 w 245"/>
                    <a:gd name="T11" fmla="*/ 0 h 202"/>
                    <a:gd name="T12" fmla="*/ 0 w 245"/>
                    <a:gd name="T13" fmla="*/ 0 h 202"/>
                    <a:gd name="T14" fmla="*/ 0 w 245"/>
                    <a:gd name="T15" fmla="*/ 0 h 202"/>
                    <a:gd name="T16" fmla="*/ 0 w 245"/>
                    <a:gd name="T17" fmla="*/ 0 h 202"/>
                    <a:gd name="T18" fmla="*/ 1 w 245"/>
                    <a:gd name="T19" fmla="*/ 0 h 202"/>
                    <a:gd name="T20" fmla="*/ 1 w 245"/>
                    <a:gd name="T21" fmla="*/ 0 h 202"/>
                    <a:gd name="T22" fmla="*/ 1 w 245"/>
                    <a:gd name="T23" fmla="*/ 0 h 202"/>
                    <a:gd name="T24" fmla="*/ 1 w 245"/>
                    <a:gd name="T25" fmla="*/ 0 h 202"/>
                    <a:gd name="T26" fmla="*/ 1 w 245"/>
                    <a:gd name="T27" fmla="*/ 0 h 202"/>
                    <a:gd name="T28" fmla="*/ 1 w 245"/>
                    <a:gd name="T29" fmla="*/ 0 h 202"/>
                    <a:gd name="T30" fmla="*/ 1 w 245"/>
                    <a:gd name="T31" fmla="*/ 0 h 202"/>
                    <a:gd name="T32" fmla="*/ 1 w 245"/>
                    <a:gd name="T33" fmla="*/ 0 h 202"/>
                    <a:gd name="T34" fmla="*/ 1 w 245"/>
                    <a:gd name="T35" fmla="*/ 0 h 202"/>
                    <a:gd name="T36" fmla="*/ 1 w 245"/>
                    <a:gd name="T37" fmla="*/ 0 h 202"/>
                    <a:gd name="T38" fmla="*/ 1 w 245"/>
                    <a:gd name="T39" fmla="*/ 0 h 202"/>
                    <a:gd name="T40" fmla="*/ 1 w 245"/>
                    <a:gd name="T41" fmla="*/ 0 h 202"/>
                    <a:gd name="T42" fmla="*/ 1 w 245"/>
                    <a:gd name="T43" fmla="*/ 0 h 202"/>
                    <a:gd name="T44" fmla="*/ 1 w 245"/>
                    <a:gd name="T45" fmla="*/ 0 h 202"/>
                    <a:gd name="T46" fmla="*/ 1 w 245"/>
                    <a:gd name="T47" fmla="*/ 0 h 202"/>
                    <a:gd name="T48" fmla="*/ 1 w 245"/>
                    <a:gd name="T49" fmla="*/ 0 h 202"/>
                    <a:gd name="T50" fmla="*/ 1 w 245"/>
                    <a:gd name="T51" fmla="*/ 0 h 202"/>
                    <a:gd name="T52" fmla="*/ 1 w 245"/>
                    <a:gd name="T53" fmla="*/ 0 h 202"/>
                    <a:gd name="T54" fmla="*/ 1 w 245"/>
                    <a:gd name="T55" fmla="*/ 0 h 202"/>
                    <a:gd name="T56" fmla="*/ 1 w 245"/>
                    <a:gd name="T57" fmla="*/ 0 h 202"/>
                    <a:gd name="T58" fmla="*/ 1 w 245"/>
                    <a:gd name="T59" fmla="*/ 0 h 202"/>
                    <a:gd name="T60" fmla="*/ 1 w 245"/>
                    <a:gd name="T61" fmla="*/ 0 h 202"/>
                    <a:gd name="T62" fmla="*/ 1 w 245"/>
                    <a:gd name="T63" fmla="*/ 0 h 202"/>
                    <a:gd name="T64" fmla="*/ 1 w 245"/>
                    <a:gd name="T65" fmla="*/ 0 h 202"/>
                    <a:gd name="T66" fmla="*/ 1 w 245"/>
                    <a:gd name="T67" fmla="*/ 0 h 2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5"/>
                    <a:gd name="T103" fmla="*/ 0 h 202"/>
                    <a:gd name="T104" fmla="*/ 245 w 245"/>
                    <a:gd name="T105" fmla="*/ 202 h 2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5" h="202">
                      <a:moveTo>
                        <a:pt x="72" y="202"/>
                      </a:moveTo>
                      <a:lnTo>
                        <a:pt x="51" y="198"/>
                      </a:lnTo>
                      <a:lnTo>
                        <a:pt x="42" y="198"/>
                      </a:lnTo>
                      <a:lnTo>
                        <a:pt x="34" y="198"/>
                      </a:lnTo>
                      <a:lnTo>
                        <a:pt x="27" y="198"/>
                      </a:lnTo>
                      <a:lnTo>
                        <a:pt x="21" y="194"/>
                      </a:lnTo>
                      <a:lnTo>
                        <a:pt x="15" y="188"/>
                      </a:lnTo>
                      <a:lnTo>
                        <a:pt x="11" y="183"/>
                      </a:lnTo>
                      <a:lnTo>
                        <a:pt x="8" y="175"/>
                      </a:lnTo>
                      <a:lnTo>
                        <a:pt x="6" y="167"/>
                      </a:lnTo>
                      <a:lnTo>
                        <a:pt x="4" y="156"/>
                      </a:lnTo>
                      <a:lnTo>
                        <a:pt x="2" y="146"/>
                      </a:lnTo>
                      <a:lnTo>
                        <a:pt x="0" y="139"/>
                      </a:lnTo>
                      <a:lnTo>
                        <a:pt x="0" y="129"/>
                      </a:lnTo>
                      <a:lnTo>
                        <a:pt x="0" y="120"/>
                      </a:lnTo>
                      <a:lnTo>
                        <a:pt x="0" y="112"/>
                      </a:lnTo>
                      <a:lnTo>
                        <a:pt x="0" y="105"/>
                      </a:lnTo>
                      <a:lnTo>
                        <a:pt x="0" y="101"/>
                      </a:lnTo>
                      <a:lnTo>
                        <a:pt x="0" y="88"/>
                      </a:lnTo>
                      <a:lnTo>
                        <a:pt x="6" y="78"/>
                      </a:lnTo>
                      <a:lnTo>
                        <a:pt x="13" y="69"/>
                      </a:lnTo>
                      <a:lnTo>
                        <a:pt x="25" y="63"/>
                      </a:lnTo>
                      <a:lnTo>
                        <a:pt x="34" y="57"/>
                      </a:lnTo>
                      <a:lnTo>
                        <a:pt x="44" y="51"/>
                      </a:lnTo>
                      <a:lnTo>
                        <a:pt x="53" y="44"/>
                      </a:lnTo>
                      <a:lnTo>
                        <a:pt x="63" y="40"/>
                      </a:lnTo>
                      <a:lnTo>
                        <a:pt x="65" y="34"/>
                      </a:lnTo>
                      <a:lnTo>
                        <a:pt x="72" y="31"/>
                      </a:lnTo>
                      <a:lnTo>
                        <a:pt x="82" y="25"/>
                      </a:lnTo>
                      <a:lnTo>
                        <a:pt x="93" y="21"/>
                      </a:lnTo>
                      <a:lnTo>
                        <a:pt x="101" y="15"/>
                      </a:lnTo>
                      <a:lnTo>
                        <a:pt x="114" y="10"/>
                      </a:lnTo>
                      <a:lnTo>
                        <a:pt x="125" y="8"/>
                      </a:lnTo>
                      <a:lnTo>
                        <a:pt x="139" y="6"/>
                      </a:lnTo>
                      <a:lnTo>
                        <a:pt x="150" y="0"/>
                      </a:lnTo>
                      <a:lnTo>
                        <a:pt x="162" y="0"/>
                      </a:lnTo>
                      <a:lnTo>
                        <a:pt x="171" y="0"/>
                      </a:lnTo>
                      <a:lnTo>
                        <a:pt x="184" y="2"/>
                      </a:lnTo>
                      <a:lnTo>
                        <a:pt x="192" y="4"/>
                      </a:lnTo>
                      <a:lnTo>
                        <a:pt x="202" y="8"/>
                      </a:lnTo>
                      <a:lnTo>
                        <a:pt x="205" y="15"/>
                      </a:lnTo>
                      <a:lnTo>
                        <a:pt x="211" y="23"/>
                      </a:lnTo>
                      <a:lnTo>
                        <a:pt x="215" y="36"/>
                      </a:lnTo>
                      <a:lnTo>
                        <a:pt x="219" y="50"/>
                      </a:lnTo>
                      <a:lnTo>
                        <a:pt x="224" y="63"/>
                      </a:lnTo>
                      <a:lnTo>
                        <a:pt x="230" y="76"/>
                      </a:lnTo>
                      <a:lnTo>
                        <a:pt x="236" y="89"/>
                      </a:lnTo>
                      <a:lnTo>
                        <a:pt x="240" y="103"/>
                      </a:lnTo>
                      <a:lnTo>
                        <a:pt x="243" y="116"/>
                      </a:lnTo>
                      <a:lnTo>
                        <a:pt x="245" y="131"/>
                      </a:lnTo>
                      <a:lnTo>
                        <a:pt x="243" y="139"/>
                      </a:lnTo>
                      <a:lnTo>
                        <a:pt x="240" y="143"/>
                      </a:lnTo>
                      <a:lnTo>
                        <a:pt x="232" y="143"/>
                      </a:lnTo>
                      <a:lnTo>
                        <a:pt x="224" y="145"/>
                      </a:lnTo>
                      <a:lnTo>
                        <a:pt x="215" y="143"/>
                      </a:lnTo>
                      <a:lnTo>
                        <a:pt x="205" y="141"/>
                      </a:lnTo>
                      <a:lnTo>
                        <a:pt x="196" y="141"/>
                      </a:lnTo>
                      <a:lnTo>
                        <a:pt x="188" y="145"/>
                      </a:lnTo>
                      <a:lnTo>
                        <a:pt x="179" y="146"/>
                      </a:lnTo>
                      <a:lnTo>
                        <a:pt x="171" y="150"/>
                      </a:lnTo>
                      <a:lnTo>
                        <a:pt x="162" y="152"/>
                      </a:lnTo>
                      <a:lnTo>
                        <a:pt x="156" y="156"/>
                      </a:lnTo>
                      <a:lnTo>
                        <a:pt x="141" y="162"/>
                      </a:lnTo>
                      <a:lnTo>
                        <a:pt x="129" y="169"/>
                      </a:lnTo>
                      <a:lnTo>
                        <a:pt x="114" y="173"/>
                      </a:lnTo>
                      <a:lnTo>
                        <a:pt x="101" y="183"/>
                      </a:lnTo>
                      <a:lnTo>
                        <a:pt x="85" y="190"/>
                      </a:lnTo>
                      <a:lnTo>
                        <a:pt x="72" y="2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8" name="Freeform 74"/>
                <p:cNvSpPr>
                  <a:spLocks/>
                </p:cNvSpPr>
                <p:nvPr/>
              </p:nvSpPr>
              <p:spPr bwMode="auto">
                <a:xfrm>
                  <a:off x="3625" y="2791"/>
                  <a:ext cx="93" cy="46"/>
                </a:xfrm>
                <a:custGeom>
                  <a:avLst/>
                  <a:gdLst>
                    <a:gd name="T0" fmla="*/ 1 w 184"/>
                    <a:gd name="T1" fmla="*/ 0 h 93"/>
                    <a:gd name="T2" fmla="*/ 1 w 184"/>
                    <a:gd name="T3" fmla="*/ 0 h 93"/>
                    <a:gd name="T4" fmla="*/ 1 w 184"/>
                    <a:gd name="T5" fmla="*/ 0 h 93"/>
                    <a:gd name="T6" fmla="*/ 1 w 184"/>
                    <a:gd name="T7" fmla="*/ 0 h 93"/>
                    <a:gd name="T8" fmla="*/ 1 w 184"/>
                    <a:gd name="T9" fmla="*/ 0 h 93"/>
                    <a:gd name="T10" fmla="*/ 1 w 184"/>
                    <a:gd name="T11" fmla="*/ 0 h 93"/>
                    <a:gd name="T12" fmla="*/ 1 w 184"/>
                    <a:gd name="T13" fmla="*/ 0 h 93"/>
                    <a:gd name="T14" fmla="*/ 1 w 184"/>
                    <a:gd name="T15" fmla="*/ 0 h 93"/>
                    <a:gd name="T16" fmla="*/ 1 w 184"/>
                    <a:gd name="T17" fmla="*/ 0 h 93"/>
                    <a:gd name="T18" fmla="*/ 1 w 184"/>
                    <a:gd name="T19" fmla="*/ 0 h 93"/>
                    <a:gd name="T20" fmla="*/ 1 w 184"/>
                    <a:gd name="T21" fmla="*/ 0 h 93"/>
                    <a:gd name="T22" fmla="*/ 1 w 184"/>
                    <a:gd name="T23" fmla="*/ 0 h 93"/>
                    <a:gd name="T24" fmla="*/ 1 w 184"/>
                    <a:gd name="T25" fmla="*/ 0 h 93"/>
                    <a:gd name="T26" fmla="*/ 1 w 184"/>
                    <a:gd name="T27" fmla="*/ 0 h 93"/>
                    <a:gd name="T28" fmla="*/ 1 w 184"/>
                    <a:gd name="T29" fmla="*/ 0 h 93"/>
                    <a:gd name="T30" fmla="*/ 1 w 184"/>
                    <a:gd name="T31" fmla="*/ 0 h 93"/>
                    <a:gd name="T32" fmla="*/ 1 w 184"/>
                    <a:gd name="T33" fmla="*/ 0 h 93"/>
                    <a:gd name="T34" fmla="*/ 1 w 184"/>
                    <a:gd name="T35" fmla="*/ 0 h 93"/>
                    <a:gd name="T36" fmla="*/ 1 w 184"/>
                    <a:gd name="T37" fmla="*/ 0 h 93"/>
                    <a:gd name="T38" fmla="*/ 1 w 184"/>
                    <a:gd name="T39" fmla="*/ 0 h 93"/>
                    <a:gd name="T40" fmla="*/ 1 w 184"/>
                    <a:gd name="T41" fmla="*/ 0 h 93"/>
                    <a:gd name="T42" fmla="*/ 1 w 184"/>
                    <a:gd name="T43" fmla="*/ 0 h 93"/>
                    <a:gd name="T44" fmla="*/ 1 w 184"/>
                    <a:gd name="T45" fmla="*/ 0 h 93"/>
                    <a:gd name="T46" fmla="*/ 1 w 184"/>
                    <a:gd name="T47" fmla="*/ 0 h 93"/>
                    <a:gd name="T48" fmla="*/ 1 w 184"/>
                    <a:gd name="T49" fmla="*/ 0 h 93"/>
                    <a:gd name="T50" fmla="*/ 1 w 184"/>
                    <a:gd name="T51" fmla="*/ 0 h 93"/>
                    <a:gd name="T52" fmla="*/ 1 w 184"/>
                    <a:gd name="T53" fmla="*/ 0 h 93"/>
                    <a:gd name="T54" fmla="*/ 1 w 184"/>
                    <a:gd name="T55" fmla="*/ 0 h 93"/>
                    <a:gd name="T56" fmla="*/ 0 w 184"/>
                    <a:gd name="T57" fmla="*/ 0 h 93"/>
                    <a:gd name="T58" fmla="*/ 1 w 184"/>
                    <a:gd name="T59" fmla="*/ 0 h 93"/>
                    <a:gd name="T60" fmla="*/ 1 w 184"/>
                    <a:gd name="T61" fmla="*/ 0 h 93"/>
                    <a:gd name="T62" fmla="*/ 1 w 184"/>
                    <a:gd name="T63" fmla="*/ 0 h 93"/>
                    <a:gd name="T64" fmla="*/ 1 w 184"/>
                    <a:gd name="T65" fmla="*/ 0 h 93"/>
                    <a:gd name="T66" fmla="*/ 1 w 184"/>
                    <a:gd name="T67" fmla="*/ 0 h 93"/>
                    <a:gd name="T68" fmla="*/ 1 w 184"/>
                    <a:gd name="T69" fmla="*/ 0 h 93"/>
                    <a:gd name="T70" fmla="*/ 1 w 184"/>
                    <a:gd name="T71" fmla="*/ 0 h 93"/>
                    <a:gd name="T72" fmla="*/ 1 w 184"/>
                    <a:gd name="T73" fmla="*/ 0 h 93"/>
                    <a:gd name="T74" fmla="*/ 1 w 184"/>
                    <a:gd name="T75" fmla="*/ 0 h 93"/>
                    <a:gd name="T76" fmla="*/ 1 w 184"/>
                    <a:gd name="T77" fmla="*/ 0 h 93"/>
                    <a:gd name="T78" fmla="*/ 1 w 184"/>
                    <a:gd name="T79" fmla="*/ 0 h 93"/>
                    <a:gd name="T80" fmla="*/ 1 w 184"/>
                    <a:gd name="T81" fmla="*/ 0 h 93"/>
                    <a:gd name="T82" fmla="*/ 1 w 184"/>
                    <a:gd name="T83" fmla="*/ 0 h 93"/>
                    <a:gd name="T84" fmla="*/ 1 w 184"/>
                    <a:gd name="T85" fmla="*/ 0 h 93"/>
                    <a:gd name="T86" fmla="*/ 1 w 184"/>
                    <a:gd name="T87" fmla="*/ 0 h 93"/>
                    <a:gd name="T88" fmla="*/ 1 w 184"/>
                    <a:gd name="T89" fmla="*/ 0 h 93"/>
                    <a:gd name="T90" fmla="*/ 1 w 184"/>
                    <a:gd name="T91" fmla="*/ 0 h 93"/>
                    <a:gd name="T92" fmla="*/ 1 w 184"/>
                    <a:gd name="T93" fmla="*/ 0 h 93"/>
                    <a:gd name="T94" fmla="*/ 1 w 184"/>
                    <a:gd name="T95" fmla="*/ 0 h 93"/>
                    <a:gd name="T96" fmla="*/ 1 w 184"/>
                    <a:gd name="T97" fmla="*/ 0 h 93"/>
                    <a:gd name="T98" fmla="*/ 1 w 184"/>
                    <a:gd name="T99" fmla="*/ 0 h 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93"/>
                    <a:gd name="T152" fmla="*/ 184 w 184"/>
                    <a:gd name="T153" fmla="*/ 93 h 9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93">
                      <a:moveTo>
                        <a:pt x="169" y="0"/>
                      </a:moveTo>
                      <a:lnTo>
                        <a:pt x="175" y="8"/>
                      </a:lnTo>
                      <a:lnTo>
                        <a:pt x="183" y="15"/>
                      </a:lnTo>
                      <a:lnTo>
                        <a:pt x="183" y="21"/>
                      </a:lnTo>
                      <a:lnTo>
                        <a:pt x="184" y="29"/>
                      </a:lnTo>
                      <a:lnTo>
                        <a:pt x="179" y="40"/>
                      </a:lnTo>
                      <a:lnTo>
                        <a:pt x="167" y="48"/>
                      </a:lnTo>
                      <a:lnTo>
                        <a:pt x="160" y="50"/>
                      </a:lnTo>
                      <a:lnTo>
                        <a:pt x="152" y="53"/>
                      </a:lnTo>
                      <a:lnTo>
                        <a:pt x="144" y="55"/>
                      </a:lnTo>
                      <a:lnTo>
                        <a:pt x="137" y="59"/>
                      </a:lnTo>
                      <a:lnTo>
                        <a:pt x="127" y="59"/>
                      </a:lnTo>
                      <a:lnTo>
                        <a:pt x="118" y="61"/>
                      </a:lnTo>
                      <a:lnTo>
                        <a:pt x="110" y="61"/>
                      </a:lnTo>
                      <a:lnTo>
                        <a:pt x="106" y="65"/>
                      </a:lnTo>
                      <a:lnTo>
                        <a:pt x="95" y="67"/>
                      </a:lnTo>
                      <a:lnTo>
                        <a:pt x="87" y="70"/>
                      </a:lnTo>
                      <a:lnTo>
                        <a:pt x="78" y="74"/>
                      </a:lnTo>
                      <a:lnTo>
                        <a:pt x="68" y="78"/>
                      </a:lnTo>
                      <a:lnTo>
                        <a:pt x="59" y="82"/>
                      </a:lnTo>
                      <a:lnTo>
                        <a:pt x="49" y="86"/>
                      </a:lnTo>
                      <a:lnTo>
                        <a:pt x="38" y="89"/>
                      </a:lnTo>
                      <a:lnTo>
                        <a:pt x="28" y="93"/>
                      </a:lnTo>
                      <a:lnTo>
                        <a:pt x="21" y="91"/>
                      </a:lnTo>
                      <a:lnTo>
                        <a:pt x="15" y="89"/>
                      </a:lnTo>
                      <a:lnTo>
                        <a:pt x="11" y="82"/>
                      </a:lnTo>
                      <a:lnTo>
                        <a:pt x="13" y="74"/>
                      </a:lnTo>
                      <a:lnTo>
                        <a:pt x="4" y="67"/>
                      </a:lnTo>
                      <a:lnTo>
                        <a:pt x="0" y="61"/>
                      </a:lnTo>
                      <a:lnTo>
                        <a:pt x="2" y="53"/>
                      </a:lnTo>
                      <a:lnTo>
                        <a:pt x="9" y="50"/>
                      </a:lnTo>
                      <a:lnTo>
                        <a:pt x="19" y="42"/>
                      </a:lnTo>
                      <a:lnTo>
                        <a:pt x="32" y="36"/>
                      </a:lnTo>
                      <a:lnTo>
                        <a:pt x="38" y="32"/>
                      </a:lnTo>
                      <a:lnTo>
                        <a:pt x="46" y="31"/>
                      </a:lnTo>
                      <a:lnTo>
                        <a:pt x="55" y="27"/>
                      </a:lnTo>
                      <a:lnTo>
                        <a:pt x="65" y="25"/>
                      </a:lnTo>
                      <a:lnTo>
                        <a:pt x="72" y="21"/>
                      </a:lnTo>
                      <a:lnTo>
                        <a:pt x="80" y="19"/>
                      </a:lnTo>
                      <a:lnTo>
                        <a:pt x="87" y="15"/>
                      </a:lnTo>
                      <a:lnTo>
                        <a:pt x="97" y="13"/>
                      </a:lnTo>
                      <a:lnTo>
                        <a:pt x="105" y="10"/>
                      </a:lnTo>
                      <a:lnTo>
                        <a:pt x="114" y="10"/>
                      </a:lnTo>
                      <a:lnTo>
                        <a:pt x="122" y="6"/>
                      </a:lnTo>
                      <a:lnTo>
                        <a:pt x="131" y="6"/>
                      </a:lnTo>
                      <a:lnTo>
                        <a:pt x="143" y="2"/>
                      </a:lnTo>
                      <a:lnTo>
                        <a:pt x="154" y="0"/>
                      </a:lnTo>
                      <a:lnTo>
                        <a:pt x="164" y="0"/>
                      </a:lnTo>
                      <a:lnTo>
                        <a:pt x="169" y="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9" name="Freeform 75"/>
                <p:cNvSpPr>
                  <a:spLocks/>
                </p:cNvSpPr>
                <p:nvPr/>
              </p:nvSpPr>
              <p:spPr bwMode="auto">
                <a:xfrm>
                  <a:off x="3619" y="2827"/>
                  <a:ext cx="27" cy="86"/>
                </a:xfrm>
                <a:custGeom>
                  <a:avLst/>
                  <a:gdLst>
                    <a:gd name="T0" fmla="*/ 0 w 55"/>
                    <a:gd name="T1" fmla="*/ 0 h 173"/>
                    <a:gd name="T2" fmla="*/ 0 w 55"/>
                    <a:gd name="T3" fmla="*/ 0 h 173"/>
                    <a:gd name="T4" fmla="*/ 0 w 55"/>
                    <a:gd name="T5" fmla="*/ 0 h 173"/>
                    <a:gd name="T6" fmla="*/ 0 w 55"/>
                    <a:gd name="T7" fmla="*/ 0 h 173"/>
                    <a:gd name="T8" fmla="*/ 0 w 55"/>
                    <a:gd name="T9" fmla="*/ 0 h 173"/>
                    <a:gd name="T10" fmla="*/ 0 w 55"/>
                    <a:gd name="T11" fmla="*/ 0 h 173"/>
                    <a:gd name="T12" fmla="*/ 0 w 55"/>
                    <a:gd name="T13" fmla="*/ 0 h 173"/>
                    <a:gd name="T14" fmla="*/ 0 w 55"/>
                    <a:gd name="T15" fmla="*/ 0 h 173"/>
                    <a:gd name="T16" fmla="*/ 0 w 55"/>
                    <a:gd name="T17" fmla="*/ 0 h 173"/>
                    <a:gd name="T18" fmla="*/ 0 w 55"/>
                    <a:gd name="T19" fmla="*/ 0 h 173"/>
                    <a:gd name="T20" fmla="*/ 0 w 55"/>
                    <a:gd name="T21" fmla="*/ 0 h 173"/>
                    <a:gd name="T22" fmla="*/ 0 w 55"/>
                    <a:gd name="T23" fmla="*/ 0 h 173"/>
                    <a:gd name="T24" fmla="*/ 0 w 55"/>
                    <a:gd name="T25" fmla="*/ 0 h 173"/>
                    <a:gd name="T26" fmla="*/ 0 w 55"/>
                    <a:gd name="T27" fmla="*/ 0 h 173"/>
                    <a:gd name="T28" fmla="*/ 0 w 55"/>
                    <a:gd name="T29" fmla="*/ 0 h 173"/>
                    <a:gd name="T30" fmla="*/ 0 w 55"/>
                    <a:gd name="T31" fmla="*/ 0 h 173"/>
                    <a:gd name="T32" fmla="*/ 0 w 55"/>
                    <a:gd name="T33" fmla="*/ 0 h 173"/>
                    <a:gd name="T34" fmla="*/ 0 w 55"/>
                    <a:gd name="T35" fmla="*/ 0 h 173"/>
                    <a:gd name="T36" fmla="*/ 0 w 55"/>
                    <a:gd name="T37" fmla="*/ 0 h 173"/>
                    <a:gd name="T38" fmla="*/ 0 w 55"/>
                    <a:gd name="T39" fmla="*/ 0 h 173"/>
                    <a:gd name="T40" fmla="*/ 0 w 55"/>
                    <a:gd name="T41" fmla="*/ 0 h 173"/>
                    <a:gd name="T42" fmla="*/ 0 w 55"/>
                    <a:gd name="T43" fmla="*/ 0 h 173"/>
                    <a:gd name="T44" fmla="*/ 0 w 55"/>
                    <a:gd name="T45" fmla="*/ 0 h 173"/>
                    <a:gd name="T46" fmla="*/ 0 w 55"/>
                    <a:gd name="T47" fmla="*/ 0 h 173"/>
                    <a:gd name="T48" fmla="*/ 0 w 55"/>
                    <a:gd name="T49" fmla="*/ 0 h 173"/>
                    <a:gd name="T50" fmla="*/ 0 w 55"/>
                    <a:gd name="T51" fmla="*/ 0 h 173"/>
                    <a:gd name="T52" fmla="*/ 0 w 55"/>
                    <a:gd name="T53" fmla="*/ 0 h 173"/>
                    <a:gd name="T54" fmla="*/ 0 w 55"/>
                    <a:gd name="T55" fmla="*/ 0 h 173"/>
                    <a:gd name="T56" fmla="*/ 0 w 55"/>
                    <a:gd name="T57" fmla="*/ 0 h 173"/>
                    <a:gd name="T58" fmla="*/ 0 w 55"/>
                    <a:gd name="T59" fmla="*/ 0 h 173"/>
                    <a:gd name="T60" fmla="*/ 0 w 55"/>
                    <a:gd name="T61" fmla="*/ 0 h 173"/>
                    <a:gd name="T62" fmla="*/ 0 w 55"/>
                    <a:gd name="T63" fmla="*/ 0 h 173"/>
                    <a:gd name="T64" fmla="*/ 0 w 55"/>
                    <a:gd name="T65" fmla="*/ 0 h 173"/>
                    <a:gd name="T66" fmla="*/ 0 w 55"/>
                    <a:gd name="T67" fmla="*/ 0 h 173"/>
                    <a:gd name="T68" fmla="*/ 0 w 55"/>
                    <a:gd name="T69" fmla="*/ 0 h 173"/>
                    <a:gd name="T70" fmla="*/ 0 w 55"/>
                    <a:gd name="T71" fmla="*/ 0 h 173"/>
                    <a:gd name="T72" fmla="*/ 0 w 55"/>
                    <a:gd name="T73" fmla="*/ 0 h 173"/>
                    <a:gd name="T74" fmla="*/ 0 w 55"/>
                    <a:gd name="T75" fmla="*/ 0 h 173"/>
                    <a:gd name="T76" fmla="*/ 0 w 55"/>
                    <a:gd name="T77" fmla="*/ 0 h 173"/>
                    <a:gd name="T78" fmla="*/ 0 w 55"/>
                    <a:gd name="T79" fmla="*/ 0 h 173"/>
                    <a:gd name="T80" fmla="*/ 0 w 55"/>
                    <a:gd name="T81" fmla="*/ 0 h 173"/>
                    <a:gd name="T82" fmla="*/ 0 w 55"/>
                    <a:gd name="T83" fmla="*/ 0 h 173"/>
                    <a:gd name="T84" fmla="*/ 0 w 55"/>
                    <a:gd name="T85" fmla="*/ 0 h 173"/>
                    <a:gd name="T86" fmla="*/ 0 w 55"/>
                    <a:gd name="T87" fmla="*/ 0 h 1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5"/>
                    <a:gd name="T133" fmla="*/ 0 h 173"/>
                    <a:gd name="T134" fmla="*/ 55 w 55"/>
                    <a:gd name="T135" fmla="*/ 173 h 17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5" h="173">
                      <a:moveTo>
                        <a:pt x="28" y="17"/>
                      </a:moveTo>
                      <a:lnTo>
                        <a:pt x="43" y="14"/>
                      </a:lnTo>
                      <a:lnTo>
                        <a:pt x="43" y="17"/>
                      </a:lnTo>
                      <a:lnTo>
                        <a:pt x="45" y="21"/>
                      </a:lnTo>
                      <a:lnTo>
                        <a:pt x="47" y="29"/>
                      </a:lnTo>
                      <a:lnTo>
                        <a:pt x="49" y="40"/>
                      </a:lnTo>
                      <a:lnTo>
                        <a:pt x="49" y="48"/>
                      </a:lnTo>
                      <a:lnTo>
                        <a:pt x="51" y="61"/>
                      </a:lnTo>
                      <a:lnTo>
                        <a:pt x="53" y="73"/>
                      </a:lnTo>
                      <a:lnTo>
                        <a:pt x="55" y="84"/>
                      </a:lnTo>
                      <a:lnTo>
                        <a:pt x="53" y="95"/>
                      </a:lnTo>
                      <a:lnTo>
                        <a:pt x="53" y="107"/>
                      </a:lnTo>
                      <a:lnTo>
                        <a:pt x="51" y="114"/>
                      </a:lnTo>
                      <a:lnTo>
                        <a:pt x="49" y="124"/>
                      </a:lnTo>
                      <a:lnTo>
                        <a:pt x="43" y="135"/>
                      </a:lnTo>
                      <a:lnTo>
                        <a:pt x="34" y="135"/>
                      </a:lnTo>
                      <a:lnTo>
                        <a:pt x="30" y="143"/>
                      </a:lnTo>
                      <a:lnTo>
                        <a:pt x="28" y="150"/>
                      </a:lnTo>
                      <a:lnTo>
                        <a:pt x="28" y="156"/>
                      </a:lnTo>
                      <a:lnTo>
                        <a:pt x="26" y="164"/>
                      </a:lnTo>
                      <a:lnTo>
                        <a:pt x="22" y="169"/>
                      </a:lnTo>
                      <a:lnTo>
                        <a:pt x="21" y="173"/>
                      </a:lnTo>
                      <a:lnTo>
                        <a:pt x="15" y="171"/>
                      </a:lnTo>
                      <a:lnTo>
                        <a:pt x="13" y="169"/>
                      </a:lnTo>
                      <a:lnTo>
                        <a:pt x="9" y="162"/>
                      </a:lnTo>
                      <a:lnTo>
                        <a:pt x="7" y="154"/>
                      </a:lnTo>
                      <a:lnTo>
                        <a:pt x="3" y="143"/>
                      </a:lnTo>
                      <a:lnTo>
                        <a:pt x="2" y="130"/>
                      </a:lnTo>
                      <a:lnTo>
                        <a:pt x="2" y="116"/>
                      </a:lnTo>
                      <a:lnTo>
                        <a:pt x="2" y="105"/>
                      </a:lnTo>
                      <a:lnTo>
                        <a:pt x="2" y="90"/>
                      </a:lnTo>
                      <a:lnTo>
                        <a:pt x="3" y="76"/>
                      </a:lnTo>
                      <a:lnTo>
                        <a:pt x="7" y="63"/>
                      </a:lnTo>
                      <a:lnTo>
                        <a:pt x="11" y="54"/>
                      </a:lnTo>
                      <a:lnTo>
                        <a:pt x="0" y="46"/>
                      </a:lnTo>
                      <a:lnTo>
                        <a:pt x="0" y="31"/>
                      </a:lnTo>
                      <a:lnTo>
                        <a:pt x="2" y="19"/>
                      </a:lnTo>
                      <a:lnTo>
                        <a:pt x="7" y="10"/>
                      </a:lnTo>
                      <a:lnTo>
                        <a:pt x="13" y="4"/>
                      </a:lnTo>
                      <a:lnTo>
                        <a:pt x="17" y="0"/>
                      </a:lnTo>
                      <a:lnTo>
                        <a:pt x="22" y="2"/>
                      </a:lnTo>
                      <a:lnTo>
                        <a:pt x="26" y="6"/>
                      </a:lnTo>
                      <a:lnTo>
                        <a:pt x="28" y="17"/>
                      </a:lnTo>
                      <a:close/>
                    </a:path>
                  </a:pathLst>
                </a:custGeom>
                <a:solidFill>
                  <a:srgbClr val="A6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0" name="Freeform 76"/>
                <p:cNvSpPr>
                  <a:spLocks/>
                </p:cNvSpPr>
                <p:nvPr/>
              </p:nvSpPr>
              <p:spPr bwMode="auto">
                <a:xfrm>
                  <a:off x="3663" y="2836"/>
                  <a:ext cx="49" cy="27"/>
                </a:xfrm>
                <a:custGeom>
                  <a:avLst/>
                  <a:gdLst>
                    <a:gd name="T0" fmla="*/ 0 w 99"/>
                    <a:gd name="T1" fmla="*/ 1 h 54"/>
                    <a:gd name="T2" fmla="*/ 0 w 99"/>
                    <a:gd name="T3" fmla="*/ 1 h 54"/>
                    <a:gd name="T4" fmla="*/ 0 w 99"/>
                    <a:gd name="T5" fmla="*/ 1 h 54"/>
                    <a:gd name="T6" fmla="*/ 0 w 99"/>
                    <a:gd name="T7" fmla="*/ 0 h 54"/>
                    <a:gd name="T8" fmla="*/ 0 w 99"/>
                    <a:gd name="T9" fmla="*/ 0 h 54"/>
                    <a:gd name="T10" fmla="*/ 0 w 99"/>
                    <a:gd name="T11" fmla="*/ 0 h 54"/>
                    <a:gd name="T12" fmla="*/ 0 w 99"/>
                    <a:gd name="T13" fmla="*/ 1 h 54"/>
                    <a:gd name="T14" fmla="*/ 0 w 99"/>
                    <a:gd name="T15" fmla="*/ 1 h 54"/>
                    <a:gd name="T16" fmla="*/ 0 w 99"/>
                    <a:gd name="T17" fmla="*/ 1 h 54"/>
                    <a:gd name="T18" fmla="*/ 0 w 99"/>
                    <a:gd name="T19" fmla="*/ 1 h 54"/>
                    <a:gd name="T20" fmla="*/ 0 w 99"/>
                    <a:gd name="T21" fmla="*/ 1 h 54"/>
                    <a:gd name="T22" fmla="*/ 0 w 99"/>
                    <a:gd name="T23" fmla="*/ 1 h 54"/>
                    <a:gd name="T24" fmla="*/ 0 w 99"/>
                    <a:gd name="T25" fmla="*/ 1 h 54"/>
                    <a:gd name="T26" fmla="*/ 0 w 99"/>
                    <a:gd name="T27" fmla="*/ 1 h 54"/>
                    <a:gd name="T28" fmla="*/ 0 w 99"/>
                    <a:gd name="T29" fmla="*/ 1 h 54"/>
                    <a:gd name="T30" fmla="*/ 0 w 99"/>
                    <a:gd name="T31" fmla="*/ 1 h 54"/>
                    <a:gd name="T32" fmla="*/ 0 w 99"/>
                    <a:gd name="T33" fmla="*/ 1 h 54"/>
                    <a:gd name="T34" fmla="*/ 0 w 99"/>
                    <a:gd name="T35" fmla="*/ 1 h 54"/>
                    <a:gd name="T36" fmla="*/ 0 w 99"/>
                    <a:gd name="T37" fmla="*/ 1 h 54"/>
                    <a:gd name="T38" fmla="*/ 0 w 99"/>
                    <a:gd name="T39" fmla="*/ 1 h 54"/>
                    <a:gd name="T40" fmla="*/ 0 w 99"/>
                    <a:gd name="T41" fmla="*/ 1 h 54"/>
                    <a:gd name="T42" fmla="*/ 0 w 99"/>
                    <a:gd name="T43" fmla="*/ 1 h 54"/>
                    <a:gd name="T44" fmla="*/ 0 w 99"/>
                    <a:gd name="T45" fmla="*/ 1 h 54"/>
                    <a:gd name="T46" fmla="*/ 0 w 99"/>
                    <a:gd name="T47" fmla="*/ 1 h 54"/>
                    <a:gd name="T48" fmla="*/ 0 w 99"/>
                    <a:gd name="T49" fmla="*/ 1 h 54"/>
                    <a:gd name="T50" fmla="*/ 0 w 99"/>
                    <a:gd name="T51" fmla="*/ 1 h 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54"/>
                    <a:gd name="T80" fmla="*/ 99 w 99"/>
                    <a:gd name="T81" fmla="*/ 54 h 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54">
                      <a:moveTo>
                        <a:pt x="21" y="14"/>
                      </a:moveTo>
                      <a:lnTo>
                        <a:pt x="36" y="8"/>
                      </a:lnTo>
                      <a:lnTo>
                        <a:pt x="51" y="6"/>
                      </a:lnTo>
                      <a:lnTo>
                        <a:pt x="65" y="0"/>
                      </a:lnTo>
                      <a:lnTo>
                        <a:pt x="82" y="0"/>
                      </a:lnTo>
                      <a:lnTo>
                        <a:pt x="91" y="0"/>
                      </a:lnTo>
                      <a:lnTo>
                        <a:pt x="99" y="6"/>
                      </a:lnTo>
                      <a:lnTo>
                        <a:pt x="97" y="14"/>
                      </a:lnTo>
                      <a:lnTo>
                        <a:pt x="93" y="27"/>
                      </a:lnTo>
                      <a:lnTo>
                        <a:pt x="88" y="29"/>
                      </a:lnTo>
                      <a:lnTo>
                        <a:pt x="80" y="35"/>
                      </a:lnTo>
                      <a:lnTo>
                        <a:pt x="70" y="38"/>
                      </a:lnTo>
                      <a:lnTo>
                        <a:pt x="63" y="44"/>
                      </a:lnTo>
                      <a:lnTo>
                        <a:pt x="51" y="46"/>
                      </a:lnTo>
                      <a:lnTo>
                        <a:pt x="42" y="50"/>
                      </a:lnTo>
                      <a:lnTo>
                        <a:pt x="32" y="50"/>
                      </a:lnTo>
                      <a:lnTo>
                        <a:pt x="25" y="54"/>
                      </a:lnTo>
                      <a:lnTo>
                        <a:pt x="15" y="52"/>
                      </a:lnTo>
                      <a:lnTo>
                        <a:pt x="8" y="52"/>
                      </a:lnTo>
                      <a:lnTo>
                        <a:pt x="4" y="50"/>
                      </a:lnTo>
                      <a:lnTo>
                        <a:pt x="2" y="46"/>
                      </a:lnTo>
                      <a:lnTo>
                        <a:pt x="0" y="40"/>
                      </a:lnTo>
                      <a:lnTo>
                        <a:pt x="6" y="33"/>
                      </a:lnTo>
                      <a:lnTo>
                        <a:pt x="12" y="23"/>
                      </a:lnTo>
                      <a:lnTo>
                        <a:pt x="21" y="14"/>
                      </a:lnTo>
                      <a:close/>
                    </a:path>
                  </a:pathLst>
                </a:custGeom>
                <a:solidFill>
                  <a:srgbClr val="5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1" name="Freeform 77"/>
                <p:cNvSpPr>
                  <a:spLocks/>
                </p:cNvSpPr>
                <p:nvPr/>
              </p:nvSpPr>
              <p:spPr bwMode="auto">
                <a:xfrm>
                  <a:off x="3815" y="2883"/>
                  <a:ext cx="66" cy="18"/>
                </a:xfrm>
                <a:custGeom>
                  <a:avLst/>
                  <a:gdLst>
                    <a:gd name="T0" fmla="*/ 0 w 134"/>
                    <a:gd name="T1" fmla="*/ 0 h 37"/>
                    <a:gd name="T2" fmla="*/ 0 w 134"/>
                    <a:gd name="T3" fmla="*/ 0 h 37"/>
                    <a:gd name="T4" fmla="*/ 0 w 134"/>
                    <a:gd name="T5" fmla="*/ 0 h 37"/>
                    <a:gd name="T6" fmla="*/ 0 w 134"/>
                    <a:gd name="T7" fmla="*/ 0 h 37"/>
                    <a:gd name="T8" fmla="*/ 0 w 134"/>
                    <a:gd name="T9" fmla="*/ 0 h 37"/>
                    <a:gd name="T10" fmla="*/ 0 w 134"/>
                    <a:gd name="T11" fmla="*/ 0 h 37"/>
                    <a:gd name="T12" fmla="*/ 0 w 134"/>
                    <a:gd name="T13" fmla="*/ 0 h 37"/>
                    <a:gd name="T14" fmla="*/ 0 w 134"/>
                    <a:gd name="T15" fmla="*/ 0 h 37"/>
                    <a:gd name="T16" fmla="*/ 0 w 134"/>
                    <a:gd name="T17" fmla="*/ 0 h 37"/>
                    <a:gd name="T18" fmla="*/ 0 w 134"/>
                    <a:gd name="T19" fmla="*/ 0 h 37"/>
                    <a:gd name="T20" fmla="*/ 0 w 134"/>
                    <a:gd name="T21" fmla="*/ 0 h 37"/>
                    <a:gd name="T22" fmla="*/ 0 w 134"/>
                    <a:gd name="T23" fmla="*/ 0 h 37"/>
                    <a:gd name="T24" fmla="*/ 0 w 134"/>
                    <a:gd name="T25" fmla="*/ 0 h 37"/>
                    <a:gd name="T26" fmla="*/ 0 w 134"/>
                    <a:gd name="T27" fmla="*/ 0 h 37"/>
                    <a:gd name="T28" fmla="*/ 0 w 134"/>
                    <a:gd name="T29" fmla="*/ 0 h 37"/>
                    <a:gd name="T30" fmla="*/ 0 w 134"/>
                    <a:gd name="T31" fmla="*/ 0 h 37"/>
                    <a:gd name="T32" fmla="*/ 0 w 134"/>
                    <a:gd name="T33" fmla="*/ 0 h 37"/>
                    <a:gd name="T34" fmla="*/ 0 w 134"/>
                    <a:gd name="T35" fmla="*/ 0 h 37"/>
                    <a:gd name="T36" fmla="*/ 0 w 134"/>
                    <a:gd name="T37" fmla="*/ 0 h 37"/>
                    <a:gd name="T38" fmla="*/ 0 w 134"/>
                    <a:gd name="T39" fmla="*/ 0 h 37"/>
                    <a:gd name="T40" fmla="*/ 0 w 134"/>
                    <a:gd name="T41" fmla="*/ 0 h 37"/>
                    <a:gd name="T42" fmla="*/ 0 w 134"/>
                    <a:gd name="T43" fmla="*/ 0 h 37"/>
                    <a:gd name="T44" fmla="*/ 0 w 134"/>
                    <a:gd name="T45" fmla="*/ 0 h 37"/>
                    <a:gd name="T46" fmla="*/ 0 w 134"/>
                    <a:gd name="T47" fmla="*/ 0 h 37"/>
                    <a:gd name="T48" fmla="*/ 0 w 134"/>
                    <a:gd name="T49" fmla="*/ 0 h 37"/>
                    <a:gd name="T50" fmla="*/ 0 w 134"/>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37"/>
                    <a:gd name="T80" fmla="*/ 134 w 134"/>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37">
                      <a:moveTo>
                        <a:pt x="16" y="2"/>
                      </a:moveTo>
                      <a:lnTo>
                        <a:pt x="27" y="0"/>
                      </a:lnTo>
                      <a:lnTo>
                        <a:pt x="40" y="0"/>
                      </a:lnTo>
                      <a:lnTo>
                        <a:pt x="52" y="0"/>
                      </a:lnTo>
                      <a:lnTo>
                        <a:pt x="67" y="2"/>
                      </a:lnTo>
                      <a:lnTo>
                        <a:pt x="78" y="2"/>
                      </a:lnTo>
                      <a:lnTo>
                        <a:pt x="92" y="4"/>
                      </a:lnTo>
                      <a:lnTo>
                        <a:pt x="103" y="4"/>
                      </a:lnTo>
                      <a:lnTo>
                        <a:pt x="116" y="4"/>
                      </a:lnTo>
                      <a:lnTo>
                        <a:pt x="130" y="8"/>
                      </a:lnTo>
                      <a:lnTo>
                        <a:pt x="134" y="16"/>
                      </a:lnTo>
                      <a:lnTo>
                        <a:pt x="132" y="27"/>
                      </a:lnTo>
                      <a:lnTo>
                        <a:pt x="124" y="35"/>
                      </a:lnTo>
                      <a:lnTo>
                        <a:pt x="111" y="35"/>
                      </a:lnTo>
                      <a:lnTo>
                        <a:pt x="97" y="37"/>
                      </a:lnTo>
                      <a:lnTo>
                        <a:pt x="84" y="35"/>
                      </a:lnTo>
                      <a:lnTo>
                        <a:pt x="71" y="35"/>
                      </a:lnTo>
                      <a:lnTo>
                        <a:pt x="56" y="33"/>
                      </a:lnTo>
                      <a:lnTo>
                        <a:pt x="42" y="31"/>
                      </a:lnTo>
                      <a:lnTo>
                        <a:pt x="29" y="31"/>
                      </a:lnTo>
                      <a:lnTo>
                        <a:pt x="18" y="33"/>
                      </a:lnTo>
                      <a:lnTo>
                        <a:pt x="6" y="27"/>
                      </a:lnTo>
                      <a:lnTo>
                        <a:pt x="0" y="18"/>
                      </a:lnTo>
                      <a:lnTo>
                        <a:pt x="4" y="8"/>
                      </a:lnTo>
                      <a:lnTo>
                        <a:pt x="16" y="2"/>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2" name="Freeform 78"/>
                <p:cNvSpPr>
                  <a:spLocks/>
                </p:cNvSpPr>
                <p:nvPr/>
              </p:nvSpPr>
              <p:spPr bwMode="auto">
                <a:xfrm>
                  <a:off x="3729" y="2874"/>
                  <a:ext cx="76" cy="21"/>
                </a:xfrm>
                <a:custGeom>
                  <a:avLst/>
                  <a:gdLst>
                    <a:gd name="T0" fmla="*/ 1 w 152"/>
                    <a:gd name="T1" fmla="*/ 1 h 42"/>
                    <a:gd name="T2" fmla="*/ 1 w 152"/>
                    <a:gd name="T3" fmla="*/ 1 h 42"/>
                    <a:gd name="T4" fmla="*/ 1 w 152"/>
                    <a:gd name="T5" fmla="*/ 1 h 42"/>
                    <a:gd name="T6" fmla="*/ 1 w 152"/>
                    <a:gd name="T7" fmla="*/ 1 h 42"/>
                    <a:gd name="T8" fmla="*/ 1 w 152"/>
                    <a:gd name="T9" fmla="*/ 1 h 42"/>
                    <a:gd name="T10" fmla="*/ 1 w 152"/>
                    <a:gd name="T11" fmla="*/ 0 h 42"/>
                    <a:gd name="T12" fmla="*/ 1 w 152"/>
                    <a:gd name="T13" fmla="*/ 1 h 42"/>
                    <a:gd name="T14" fmla="*/ 1 w 152"/>
                    <a:gd name="T15" fmla="*/ 1 h 42"/>
                    <a:gd name="T16" fmla="*/ 1 w 152"/>
                    <a:gd name="T17" fmla="*/ 1 h 42"/>
                    <a:gd name="T18" fmla="*/ 1 w 152"/>
                    <a:gd name="T19" fmla="*/ 1 h 42"/>
                    <a:gd name="T20" fmla="*/ 1 w 152"/>
                    <a:gd name="T21" fmla="*/ 1 h 42"/>
                    <a:gd name="T22" fmla="*/ 1 w 152"/>
                    <a:gd name="T23" fmla="*/ 1 h 42"/>
                    <a:gd name="T24" fmla="*/ 1 w 152"/>
                    <a:gd name="T25" fmla="*/ 1 h 42"/>
                    <a:gd name="T26" fmla="*/ 1 w 152"/>
                    <a:gd name="T27" fmla="*/ 1 h 42"/>
                    <a:gd name="T28" fmla="*/ 1 w 152"/>
                    <a:gd name="T29" fmla="*/ 1 h 42"/>
                    <a:gd name="T30" fmla="*/ 1 w 152"/>
                    <a:gd name="T31" fmla="*/ 1 h 42"/>
                    <a:gd name="T32" fmla="*/ 1 w 152"/>
                    <a:gd name="T33" fmla="*/ 1 h 42"/>
                    <a:gd name="T34" fmla="*/ 1 w 152"/>
                    <a:gd name="T35" fmla="*/ 1 h 42"/>
                    <a:gd name="T36" fmla="*/ 1 w 152"/>
                    <a:gd name="T37" fmla="*/ 1 h 42"/>
                    <a:gd name="T38" fmla="*/ 1 w 152"/>
                    <a:gd name="T39" fmla="*/ 1 h 42"/>
                    <a:gd name="T40" fmla="*/ 1 w 152"/>
                    <a:gd name="T41" fmla="*/ 1 h 42"/>
                    <a:gd name="T42" fmla="*/ 1 w 152"/>
                    <a:gd name="T43" fmla="*/ 1 h 42"/>
                    <a:gd name="T44" fmla="*/ 1 w 152"/>
                    <a:gd name="T45" fmla="*/ 1 h 42"/>
                    <a:gd name="T46" fmla="*/ 1 w 152"/>
                    <a:gd name="T47" fmla="*/ 1 h 42"/>
                    <a:gd name="T48" fmla="*/ 1 w 152"/>
                    <a:gd name="T49" fmla="*/ 1 h 42"/>
                    <a:gd name="T50" fmla="*/ 1 w 152"/>
                    <a:gd name="T51" fmla="*/ 1 h 42"/>
                    <a:gd name="T52" fmla="*/ 1 w 152"/>
                    <a:gd name="T53" fmla="*/ 1 h 42"/>
                    <a:gd name="T54" fmla="*/ 1 w 152"/>
                    <a:gd name="T55" fmla="*/ 1 h 42"/>
                    <a:gd name="T56" fmla="*/ 0 w 152"/>
                    <a:gd name="T57" fmla="*/ 1 h 42"/>
                    <a:gd name="T58" fmla="*/ 0 w 152"/>
                    <a:gd name="T59" fmla="*/ 1 h 42"/>
                    <a:gd name="T60" fmla="*/ 1 w 152"/>
                    <a:gd name="T61" fmla="*/ 1 h 42"/>
                    <a:gd name="T62" fmla="*/ 1 w 152"/>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42"/>
                    <a:gd name="T98" fmla="*/ 152 w 152"/>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42">
                      <a:moveTo>
                        <a:pt x="12" y="10"/>
                      </a:moveTo>
                      <a:lnTo>
                        <a:pt x="19" y="4"/>
                      </a:lnTo>
                      <a:lnTo>
                        <a:pt x="27" y="4"/>
                      </a:lnTo>
                      <a:lnTo>
                        <a:pt x="34" y="2"/>
                      </a:lnTo>
                      <a:lnTo>
                        <a:pt x="44" y="2"/>
                      </a:lnTo>
                      <a:lnTo>
                        <a:pt x="59" y="0"/>
                      </a:lnTo>
                      <a:lnTo>
                        <a:pt x="76" y="2"/>
                      </a:lnTo>
                      <a:lnTo>
                        <a:pt x="92" y="2"/>
                      </a:lnTo>
                      <a:lnTo>
                        <a:pt x="107" y="4"/>
                      </a:lnTo>
                      <a:lnTo>
                        <a:pt x="114" y="6"/>
                      </a:lnTo>
                      <a:lnTo>
                        <a:pt x="124" y="10"/>
                      </a:lnTo>
                      <a:lnTo>
                        <a:pt x="133" y="12"/>
                      </a:lnTo>
                      <a:lnTo>
                        <a:pt x="143" y="14"/>
                      </a:lnTo>
                      <a:lnTo>
                        <a:pt x="152" y="19"/>
                      </a:lnTo>
                      <a:lnTo>
                        <a:pt x="152" y="33"/>
                      </a:lnTo>
                      <a:lnTo>
                        <a:pt x="147" y="40"/>
                      </a:lnTo>
                      <a:lnTo>
                        <a:pt x="135" y="42"/>
                      </a:lnTo>
                      <a:lnTo>
                        <a:pt x="128" y="40"/>
                      </a:lnTo>
                      <a:lnTo>
                        <a:pt x="118" y="38"/>
                      </a:lnTo>
                      <a:lnTo>
                        <a:pt x="111" y="35"/>
                      </a:lnTo>
                      <a:lnTo>
                        <a:pt x="105" y="35"/>
                      </a:lnTo>
                      <a:lnTo>
                        <a:pt x="92" y="33"/>
                      </a:lnTo>
                      <a:lnTo>
                        <a:pt x="78" y="33"/>
                      </a:lnTo>
                      <a:lnTo>
                        <a:pt x="63" y="31"/>
                      </a:lnTo>
                      <a:lnTo>
                        <a:pt x="48" y="33"/>
                      </a:lnTo>
                      <a:lnTo>
                        <a:pt x="33" y="33"/>
                      </a:lnTo>
                      <a:lnTo>
                        <a:pt x="19" y="40"/>
                      </a:lnTo>
                      <a:lnTo>
                        <a:pt x="6" y="35"/>
                      </a:lnTo>
                      <a:lnTo>
                        <a:pt x="0" y="25"/>
                      </a:lnTo>
                      <a:lnTo>
                        <a:pt x="0" y="16"/>
                      </a:lnTo>
                      <a:lnTo>
                        <a:pt x="12" y="1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3" name="Freeform 79"/>
                <p:cNvSpPr>
                  <a:spLocks/>
                </p:cNvSpPr>
                <p:nvPr/>
              </p:nvSpPr>
              <p:spPr bwMode="auto">
                <a:xfrm>
                  <a:off x="3723" y="2858"/>
                  <a:ext cx="90" cy="29"/>
                </a:xfrm>
                <a:custGeom>
                  <a:avLst/>
                  <a:gdLst>
                    <a:gd name="T0" fmla="*/ 1 w 179"/>
                    <a:gd name="T1" fmla="*/ 0 h 59"/>
                    <a:gd name="T2" fmla="*/ 1 w 179"/>
                    <a:gd name="T3" fmla="*/ 0 h 59"/>
                    <a:gd name="T4" fmla="*/ 1 w 179"/>
                    <a:gd name="T5" fmla="*/ 0 h 59"/>
                    <a:gd name="T6" fmla="*/ 1 w 179"/>
                    <a:gd name="T7" fmla="*/ 0 h 59"/>
                    <a:gd name="T8" fmla="*/ 1 w 179"/>
                    <a:gd name="T9" fmla="*/ 0 h 59"/>
                    <a:gd name="T10" fmla="*/ 1 w 179"/>
                    <a:gd name="T11" fmla="*/ 0 h 59"/>
                    <a:gd name="T12" fmla="*/ 1 w 179"/>
                    <a:gd name="T13" fmla="*/ 0 h 59"/>
                    <a:gd name="T14" fmla="*/ 1 w 179"/>
                    <a:gd name="T15" fmla="*/ 0 h 59"/>
                    <a:gd name="T16" fmla="*/ 1 w 179"/>
                    <a:gd name="T17" fmla="*/ 0 h 59"/>
                    <a:gd name="T18" fmla="*/ 1 w 179"/>
                    <a:gd name="T19" fmla="*/ 0 h 59"/>
                    <a:gd name="T20" fmla="*/ 1 w 179"/>
                    <a:gd name="T21" fmla="*/ 0 h 59"/>
                    <a:gd name="T22" fmla="*/ 1 w 179"/>
                    <a:gd name="T23" fmla="*/ 0 h 59"/>
                    <a:gd name="T24" fmla="*/ 1 w 179"/>
                    <a:gd name="T25" fmla="*/ 0 h 59"/>
                    <a:gd name="T26" fmla="*/ 1 w 179"/>
                    <a:gd name="T27" fmla="*/ 0 h 59"/>
                    <a:gd name="T28" fmla="*/ 1 w 179"/>
                    <a:gd name="T29" fmla="*/ 0 h 59"/>
                    <a:gd name="T30" fmla="*/ 1 w 179"/>
                    <a:gd name="T31" fmla="*/ 0 h 59"/>
                    <a:gd name="T32" fmla="*/ 1 w 179"/>
                    <a:gd name="T33" fmla="*/ 0 h 59"/>
                    <a:gd name="T34" fmla="*/ 1 w 179"/>
                    <a:gd name="T35" fmla="*/ 0 h 59"/>
                    <a:gd name="T36" fmla="*/ 1 w 179"/>
                    <a:gd name="T37" fmla="*/ 0 h 59"/>
                    <a:gd name="T38" fmla="*/ 1 w 179"/>
                    <a:gd name="T39" fmla="*/ 0 h 59"/>
                    <a:gd name="T40" fmla="*/ 1 w 179"/>
                    <a:gd name="T41" fmla="*/ 0 h 59"/>
                    <a:gd name="T42" fmla="*/ 1 w 179"/>
                    <a:gd name="T43" fmla="*/ 0 h 59"/>
                    <a:gd name="T44" fmla="*/ 1 w 179"/>
                    <a:gd name="T45" fmla="*/ 0 h 59"/>
                    <a:gd name="T46" fmla="*/ 1 w 179"/>
                    <a:gd name="T47" fmla="*/ 0 h 59"/>
                    <a:gd name="T48" fmla="*/ 1 w 179"/>
                    <a:gd name="T49" fmla="*/ 0 h 59"/>
                    <a:gd name="T50" fmla="*/ 1 w 179"/>
                    <a:gd name="T51" fmla="*/ 0 h 59"/>
                    <a:gd name="T52" fmla="*/ 1 w 179"/>
                    <a:gd name="T53" fmla="*/ 0 h 59"/>
                    <a:gd name="T54" fmla="*/ 1 w 179"/>
                    <a:gd name="T55" fmla="*/ 0 h 59"/>
                    <a:gd name="T56" fmla="*/ 1 w 179"/>
                    <a:gd name="T57" fmla="*/ 0 h 59"/>
                    <a:gd name="T58" fmla="*/ 1 w 179"/>
                    <a:gd name="T59" fmla="*/ 0 h 59"/>
                    <a:gd name="T60" fmla="*/ 1 w 179"/>
                    <a:gd name="T61" fmla="*/ 0 h 59"/>
                    <a:gd name="T62" fmla="*/ 1 w 179"/>
                    <a:gd name="T63" fmla="*/ 0 h 59"/>
                    <a:gd name="T64" fmla="*/ 1 w 179"/>
                    <a:gd name="T65" fmla="*/ 0 h 59"/>
                    <a:gd name="T66" fmla="*/ 1 w 179"/>
                    <a:gd name="T67" fmla="*/ 0 h 59"/>
                    <a:gd name="T68" fmla="*/ 1 w 179"/>
                    <a:gd name="T69" fmla="*/ 0 h 59"/>
                    <a:gd name="T70" fmla="*/ 1 w 179"/>
                    <a:gd name="T71" fmla="*/ 0 h 59"/>
                    <a:gd name="T72" fmla="*/ 1 w 179"/>
                    <a:gd name="T73" fmla="*/ 0 h 59"/>
                    <a:gd name="T74" fmla="*/ 1 w 179"/>
                    <a:gd name="T75" fmla="*/ 0 h 59"/>
                    <a:gd name="T76" fmla="*/ 0 w 179"/>
                    <a:gd name="T77" fmla="*/ 0 h 59"/>
                    <a:gd name="T78" fmla="*/ 0 w 179"/>
                    <a:gd name="T79" fmla="*/ 0 h 59"/>
                    <a:gd name="T80" fmla="*/ 1 w 179"/>
                    <a:gd name="T81" fmla="*/ 0 h 59"/>
                    <a:gd name="T82" fmla="*/ 1 w 179"/>
                    <a:gd name="T83" fmla="*/ 0 h 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9"/>
                    <a:gd name="T127" fmla="*/ 0 h 59"/>
                    <a:gd name="T128" fmla="*/ 179 w 179"/>
                    <a:gd name="T129" fmla="*/ 59 h 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9" h="59">
                      <a:moveTo>
                        <a:pt x="7" y="8"/>
                      </a:moveTo>
                      <a:lnTo>
                        <a:pt x="15" y="4"/>
                      </a:lnTo>
                      <a:lnTo>
                        <a:pt x="25" y="2"/>
                      </a:lnTo>
                      <a:lnTo>
                        <a:pt x="36" y="0"/>
                      </a:lnTo>
                      <a:lnTo>
                        <a:pt x="45" y="0"/>
                      </a:lnTo>
                      <a:lnTo>
                        <a:pt x="57" y="0"/>
                      </a:lnTo>
                      <a:lnTo>
                        <a:pt x="68" y="0"/>
                      </a:lnTo>
                      <a:lnTo>
                        <a:pt x="80" y="0"/>
                      </a:lnTo>
                      <a:lnTo>
                        <a:pt x="93" y="4"/>
                      </a:lnTo>
                      <a:lnTo>
                        <a:pt x="103" y="6"/>
                      </a:lnTo>
                      <a:lnTo>
                        <a:pt x="114" y="8"/>
                      </a:lnTo>
                      <a:lnTo>
                        <a:pt x="125" y="11"/>
                      </a:lnTo>
                      <a:lnTo>
                        <a:pt x="137" y="15"/>
                      </a:lnTo>
                      <a:lnTo>
                        <a:pt x="146" y="19"/>
                      </a:lnTo>
                      <a:lnTo>
                        <a:pt x="154" y="23"/>
                      </a:lnTo>
                      <a:lnTo>
                        <a:pt x="163" y="29"/>
                      </a:lnTo>
                      <a:lnTo>
                        <a:pt x="173" y="34"/>
                      </a:lnTo>
                      <a:lnTo>
                        <a:pt x="179" y="42"/>
                      </a:lnTo>
                      <a:lnTo>
                        <a:pt x="179" y="51"/>
                      </a:lnTo>
                      <a:lnTo>
                        <a:pt x="169" y="57"/>
                      </a:lnTo>
                      <a:lnTo>
                        <a:pt x="158" y="59"/>
                      </a:lnTo>
                      <a:lnTo>
                        <a:pt x="148" y="55"/>
                      </a:lnTo>
                      <a:lnTo>
                        <a:pt x="139" y="49"/>
                      </a:lnTo>
                      <a:lnTo>
                        <a:pt x="131" y="46"/>
                      </a:lnTo>
                      <a:lnTo>
                        <a:pt x="123" y="44"/>
                      </a:lnTo>
                      <a:lnTo>
                        <a:pt x="114" y="38"/>
                      </a:lnTo>
                      <a:lnTo>
                        <a:pt x="104" y="36"/>
                      </a:lnTo>
                      <a:lnTo>
                        <a:pt x="97" y="34"/>
                      </a:lnTo>
                      <a:lnTo>
                        <a:pt x="89" y="34"/>
                      </a:lnTo>
                      <a:lnTo>
                        <a:pt x="82" y="30"/>
                      </a:lnTo>
                      <a:lnTo>
                        <a:pt x="74" y="29"/>
                      </a:lnTo>
                      <a:lnTo>
                        <a:pt x="65" y="29"/>
                      </a:lnTo>
                      <a:lnTo>
                        <a:pt x="57" y="30"/>
                      </a:lnTo>
                      <a:lnTo>
                        <a:pt x="45" y="30"/>
                      </a:lnTo>
                      <a:lnTo>
                        <a:pt x="38" y="30"/>
                      </a:lnTo>
                      <a:lnTo>
                        <a:pt x="28" y="32"/>
                      </a:lnTo>
                      <a:lnTo>
                        <a:pt x="19" y="36"/>
                      </a:lnTo>
                      <a:lnTo>
                        <a:pt x="6" y="36"/>
                      </a:lnTo>
                      <a:lnTo>
                        <a:pt x="0" y="27"/>
                      </a:lnTo>
                      <a:lnTo>
                        <a:pt x="0" y="15"/>
                      </a:lnTo>
                      <a:lnTo>
                        <a:pt x="7" y="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4" name="Freeform 80"/>
                <p:cNvSpPr>
                  <a:spLocks/>
                </p:cNvSpPr>
                <p:nvPr/>
              </p:nvSpPr>
              <p:spPr bwMode="auto">
                <a:xfrm>
                  <a:off x="3806" y="2830"/>
                  <a:ext cx="107" cy="60"/>
                </a:xfrm>
                <a:custGeom>
                  <a:avLst/>
                  <a:gdLst>
                    <a:gd name="T0" fmla="*/ 1 w 213"/>
                    <a:gd name="T1" fmla="*/ 0 h 122"/>
                    <a:gd name="T2" fmla="*/ 1 w 213"/>
                    <a:gd name="T3" fmla="*/ 0 h 122"/>
                    <a:gd name="T4" fmla="*/ 1 w 213"/>
                    <a:gd name="T5" fmla="*/ 0 h 122"/>
                    <a:gd name="T6" fmla="*/ 1 w 213"/>
                    <a:gd name="T7" fmla="*/ 0 h 122"/>
                    <a:gd name="T8" fmla="*/ 1 w 213"/>
                    <a:gd name="T9" fmla="*/ 0 h 122"/>
                    <a:gd name="T10" fmla="*/ 1 w 213"/>
                    <a:gd name="T11" fmla="*/ 0 h 122"/>
                    <a:gd name="T12" fmla="*/ 1 w 213"/>
                    <a:gd name="T13" fmla="*/ 0 h 122"/>
                    <a:gd name="T14" fmla="*/ 1 w 213"/>
                    <a:gd name="T15" fmla="*/ 0 h 122"/>
                    <a:gd name="T16" fmla="*/ 1 w 213"/>
                    <a:gd name="T17" fmla="*/ 0 h 122"/>
                    <a:gd name="T18" fmla="*/ 1 w 213"/>
                    <a:gd name="T19" fmla="*/ 0 h 122"/>
                    <a:gd name="T20" fmla="*/ 1 w 213"/>
                    <a:gd name="T21" fmla="*/ 0 h 122"/>
                    <a:gd name="T22" fmla="*/ 1 w 213"/>
                    <a:gd name="T23" fmla="*/ 0 h 122"/>
                    <a:gd name="T24" fmla="*/ 1 w 213"/>
                    <a:gd name="T25" fmla="*/ 0 h 122"/>
                    <a:gd name="T26" fmla="*/ 1 w 213"/>
                    <a:gd name="T27" fmla="*/ 0 h 122"/>
                    <a:gd name="T28" fmla="*/ 1 w 213"/>
                    <a:gd name="T29" fmla="*/ 0 h 122"/>
                    <a:gd name="T30" fmla="*/ 1 w 213"/>
                    <a:gd name="T31" fmla="*/ 0 h 122"/>
                    <a:gd name="T32" fmla="*/ 1 w 213"/>
                    <a:gd name="T33" fmla="*/ 0 h 122"/>
                    <a:gd name="T34" fmla="*/ 1 w 213"/>
                    <a:gd name="T35" fmla="*/ 0 h 122"/>
                    <a:gd name="T36" fmla="*/ 1 w 213"/>
                    <a:gd name="T37" fmla="*/ 0 h 122"/>
                    <a:gd name="T38" fmla="*/ 1 w 213"/>
                    <a:gd name="T39" fmla="*/ 0 h 122"/>
                    <a:gd name="T40" fmla="*/ 1 w 213"/>
                    <a:gd name="T41" fmla="*/ 0 h 122"/>
                    <a:gd name="T42" fmla="*/ 1 w 213"/>
                    <a:gd name="T43" fmla="*/ 0 h 122"/>
                    <a:gd name="T44" fmla="*/ 1 w 213"/>
                    <a:gd name="T45" fmla="*/ 0 h 122"/>
                    <a:gd name="T46" fmla="*/ 1 w 213"/>
                    <a:gd name="T47" fmla="*/ 0 h 122"/>
                    <a:gd name="T48" fmla="*/ 1 w 213"/>
                    <a:gd name="T49" fmla="*/ 0 h 122"/>
                    <a:gd name="T50" fmla="*/ 1 w 213"/>
                    <a:gd name="T51" fmla="*/ 0 h 122"/>
                    <a:gd name="T52" fmla="*/ 1 w 213"/>
                    <a:gd name="T53" fmla="*/ 0 h 122"/>
                    <a:gd name="T54" fmla="*/ 1 w 213"/>
                    <a:gd name="T55" fmla="*/ 0 h 122"/>
                    <a:gd name="T56" fmla="*/ 1 w 213"/>
                    <a:gd name="T57" fmla="*/ 0 h 122"/>
                    <a:gd name="T58" fmla="*/ 1 w 213"/>
                    <a:gd name="T59" fmla="*/ 0 h 122"/>
                    <a:gd name="T60" fmla="*/ 1 w 213"/>
                    <a:gd name="T61" fmla="*/ 0 h 122"/>
                    <a:gd name="T62" fmla="*/ 1 w 213"/>
                    <a:gd name="T63" fmla="*/ 0 h 122"/>
                    <a:gd name="T64" fmla="*/ 1 w 213"/>
                    <a:gd name="T65" fmla="*/ 0 h 122"/>
                    <a:gd name="T66" fmla="*/ 1 w 213"/>
                    <a:gd name="T67" fmla="*/ 0 h 122"/>
                    <a:gd name="T68" fmla="*/ 1 w 213"/>
                    <a:gd name="T69" fmla="*/ 0 h 122"/>
                    <a:gd name="T70" fmla="*/ 1 w 213"/>
                    <a:gd name="T71" fmla="*/ 0 h 122"/>
                    <a:gd name="T72" fmla="*/ 1 w 213"/>
                    <a:gd name="T73" fmla="*/ 0 h 122"/>
                    <a:gd name="T74" fmla="*/ 1 w 213"/>
                    <a:gd name="T75" fmla="*/ 0 h 122"/>
                    <a:gd name="T76" fmla="*/ 0 w 213"/>
                    <a:gd name="T77" fmla="*/ 0 h 122"/>
                    <a:gd name="T78" fmla="*/ 1 w 213"/>
                    <a:gd name="T79" fmla="*/ 0 h 122"/>
                    <a:gd name="T80" fmla="*/ 1 w 213"/>
                    <a:gd name="T81" fmla="*/ 0 h 122"/>
                    <a:gd name="T82" fmla="*/ 1 w 213"/>
                    <a:gd name="T83" fmla="*/ 0 h 122"/>
                    <a:gd name="T84" fmla="*/ 1 w 213"/>
                    <a:gd name="T85" fmla="*/ 0 h 122"/>
                    <a:gd name="T86" fmla="*/ 1 w 213"/>
                    <a:gd name="T87" fmla="*/ 0 h 122"/>
                    <a:gd name="T88" fmla="*/ 1 w 213"/>
                    <a:gd name="T89" fmla="*/ 0 h 122"/>
                    <a:gd name="T90" fmla="*/ 1 w 213"/>
                    <a:gd name="T91" fmla="*/ 0 h 122"/>
                    <a:gd name="T92" fmla="*/ 1 w 213"/>
                    <a:gd name="T93" fmla="*/ 0 h 122"/>
                    <a:gd name="T94" fmla="*/ 1 w 213"/>
                    <a:gd name="T95" fmla="*/ 0 h 122"/>
                    <a:gd name="T96" fmla="*/ 1 w 213"/>
                    <a:gd name="T97" fmla="*/ 0 h 122"/>
                    <a:gd name="T98" fmla="*/ 1 w 213"/>
                    <a:gd name="T99" fmla="*/ 0 h 122"/>
                    <a:gd name="T100" fmla="*/ 1 w 213"/>
                    <a:gd name="T101" fmla="*/ 0 h 122"/>
                    <a:gd name="T102" fmla="*/ 1 w 213"/>
                    <a:gd name="T103" fmla="*/ 0 h 122"/>
                    <a:gd name="T104" fmla="*/ 1 w 213"/>
                    <a:gd name="T105" fmla="*/ 0 h 122"/>
                    <a:gd name="T106" fmla="*/ 1 w 213"/>
                    <a:gd name="T107" fmla="*/ 0 h 122"/>
                    <a:gd name="T108" fmla="*/ 1 w 213"/>
                    <a:gd name="T109" fmla="*/ 0 h 122"/>
                    <a:gd name="T110" fmla="*/ 1 w 213"/>
                    <a:gd name="T111" fmla="*/ 0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3"/>
                    <a:gd name="T169" fmla="*/ 0 h 122"/>
                    <a:gd name="T170" fmla="*/ 213 w 213"/>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3" h="122">
                      <a:moveTo>
                        <a:pt x="145" y="93"/>
                      </a:moveTo>
                      <a:lnTo>
                        <a:pt x="149" y="80"/>
                      </a:lnTo>
                      <a:lnTo>
                        <a:pt x="154" y="70"/>
                      </a:lnTo>
                      <a:lnTo>
                        <a:pt x="158" y="57"/>
                      </a:lnTo>
                      <a:lnTo>
                        <a:pt x="164" y="49"/>
                      </a:lnTo>
                      <a:lnTo>
                        <a:pt x="168" y="36"/>
                      </a:lnTo>
                      <a:lnTo>
                        <a:pt x="173" y="27"/>
                      </a:lnTo>
                      <a:lnTo>
                        <a:pt x="179" y="17"/>
                      </a:lnTo>
                      <a:lnTo>
                        <a:pt x="187" y="10"/>
                      </a:lnTo>
                      <a:lnTo>
                        <a:pt x="196" y="0"/>
                      </a:lnTo>
                      <a:lnTo>
                        <a:pt x="208" y="4"/>
                      </a:lnTo>
                      <a:lnTo>
                        <a:pt x="213" y="11"/>
                      </a:lnTo>
                      <a:lnTo>
                        <a:pt x="213" y="25"/>
                      </a:lnTo>
                      <a:lnTo>
                        <a:pt x="208" y="30"/>
                      </a:lnTo>
                      <a:lnTo>
                        <a:pt x="202" y="42"/>
                      </a:lnTo>
                      <a:lnTo>
                        <a:pt x="194" y="57"/>
                      </a:lnTo>
                      <a:lnTo>
                        <a:pt x="187" y="72"/>
                      </a:lnTo>
                      <a:lnTo>
                        <a:pt x="177" y="86"/>
                      </a:lnTo>
                      <a:lnTo>
                        <a:pt x="171" y="101"/>
                      </a:lnTo>
                      <a:lnTo>
                        <a:pt x="166" y="108"/>
                      </a:lnTo>
                      <a:lnTo>
                        <a:pt x="164" y="114"/>
                      </a:lnTo>
                      <a:lnTo>
                        <a:pt x="160" y="114"/>
                      </a:lnTo>
                      <a:lnTo>
                        <a:pt x="156" y="114"/>
                      </a:lnTo>
                      <a:lnTo>
                        <a:pt x="149" y="114"/>
                      </a:lnTo>
                      <a:lnTo>
                        <a:pt x="141" y="114"/>
                      </a:lnTo>
                      <a:lnTo>
                        <a:pt x="130" y="114"/>
                      </a:lnTo>
                      <a:lnTo>
                        <a:pt x="120" y="114"/>
                      </a:lnTo>
                      <a:lnTo>
                        <a:pt x="107" y="114"/>
                      </a:lnTo>
                      <a:lnTo>
                        <a:pt x="97" y="116"/>
                      </a:lnTo>
                      <a:lnTo>
                        <a:pt x="84" y="116"/>
                      </a:lnTo>
                      <a:lnTo>
                        <a:pt x="71" y="116"/>
                      </a:lnTo>
                      <a:lnTo>
                        <a:pt x="57" y="116"/>
                      </a:lnTo>
                      <a:lnTo>
                        <a:pt x="48" y="116"/>
                      </a:lnTo>
                      <a:lnTo>
                        <a:pt x="36" y="116"/>
                      </a:lnTo>
                      <a:lnTo>
                        <a:pt x="27" y="118"/>
                      </a:lnTo>
                      <a:lnTo>
                        <a:pt x="19" y="120"/>
                      </a:lnTo>
                      <a:lnTo>
                        <a:pt x="17" y="122"/>
                      </a:lnTo>
                      <a:lnTo>
                        <a:pt x="4" y="116"/>
                      </a:lnTo>
                      <a:lnTo>
                        <a:pt x="0" y="106"/>
                      </a:lnTo>
                      <a:lnTo>
                        <a:pt x="2" y="97"/>
                      </a:lnTo>
                      <a:lnTo>
                        <a:pt x="12" y="91"/>
                      </a:lnTo>
                      <a:lnTo>
                        <a:pt x="25" y="86"/>
                      </a:lnTo>
                      <a:lnTo>
                        <a:pt x="40" y="84"/>
                      </a:lnTo>
                      <a:lnTo>
                        <a:pt x="50" y="82"/>
                      </a:lnTo>
                      <a:lnTo>
                        <a:pt x="59" y="82"/>
                      </a:lnTo>
                      <a:lnTo>
                        <a:pt x="69" y="82"/>
                      </a:lnTo>
                      <a:lnTo>
                        <a:pt x="78" y="82"/>
                      </a:lnTo>
                      <a:lnTo>
                        <a:pt x="86" y="82"/>
                      </a:lnTo>
                      <a:lnTo>
                        <a:pt x="95" y="82"/>
                      </a:lnTo>
                      <a:lnTo>
                        <a:pt x="105" y="84"/>
                      </a:lnTo>
                      <a:lnTo>
                        <a:pt x="113" y="86"/>
                      </a:lnTo>
                      <a:lnTo>
                        <a:pt x="120" y="86"/>
                      </a:lnTo>
                      <a:lnTo>
                        <a:pt x="130" y="87"/>
                      </a:lnTo>
                      <a:lnTo>
                        <a:pt x="137" y="89"/>
                      </a:lnTo>
                      <a:lnTo>
                        <a:pt x="145" y="93"/>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5" name="Freeform 81"/>
                <p:cNvSpPr>
                  <a:spLocks/>
                </p:cNvSpPr>
                <p:nvPr/>
              </p:nvSpPr>
              <p:spPr bwMode="auto">
                <a:xfrm>
                  <a:off x="3738" y="2793"/>
                  <a:ext cx="78" cy="79"/>
                </a:xfrm>
                <a:custGeom>
                  <a:avLst/>
                  <a:gdLst>
                    <a:gd name="T0" fmla="*/ 1 w 156"/>
                    <a:gd name="T1" fmla="*/ 1 h 158"/>
                    <a:gd name="T2" fmla="*/ 1 w 156"/>
                    <a:gd name="T3" fmla="*/ 1 h 158"/>
                    <a:gd name="T4" fmla="*/ 1 w 156"/>
                    <a:gd name="T5" fmla="*/ 1 h 158"/>
                    <a:gd name="T6" fmla="*/ 1 w 156"/>
                    <a:gd name="T7" fmla="*/ 1 h 158"/>
                    <a:gd name="T8" fmla="*/ 1 w 156"/>
                    <a:gd name="T9" fmla="*/ 1 h 158"/>
                    <a:gd name="T10" fmla="*/ 1 w 156"/>
                    <a:gd name="T11" fmla="*/ 1 h 158"/>
                    <a:gd name="T12" fmla="*/ 1 w 156"/>
                    <a:gd name="T13" fmla="*/ 1 h 158"/>
                    <a:gd name="T14" fmla="*/ 1 w 156"/>
                    <a:gd name="T15" fmla="*/ 1 h 158"/>
                    <a:gd name="T16" fmla="*/ 1 w 156"/>
                    <a:gd name="T17" fmla="*/ 1 h 158"/>
                    <a:gd name="T18" fmla="*/ 1 w 156"/>
                    <a:gd name="T19" fmla="*/ 1 h 158"/>
                    <a:gd name="T20" fmla="*/ 1 w 156"/>
                    <a:gd name="T21" fmla="*/ 1 h 158"/>
                    <a:gd name="T22" fmla="*/ 1 w 156"/>
                    <a:gd name="T23" fmla="*/ 1 h 158"/>
                    <a:gd name="T24" fmla="*/ 0 w 156"/>
                    <a:gd name="T25" fmla="*/ 1 h 158"/>
                    <a:gd name="T26" fmla="*/ 0 w 156"/>
                    <a:gd name="T27" fmla="*/ 1 h 158"/>
                    <a:gd name="T28" fmla="*/ 1 w 156"/>
                    <a:gd name="T29" fmla="*/ 1 h 158"/>
                    <a:gd name="T30" fmla="*/ 1 w 156"/>
                    <a:gd name="T31" fmla="*/ 1 h 158"/>
                    <a:gd name="T32" fmla="*/ 1 w 156"/>
                    <a:gd name="T33" fmla="*/ 1 h 158"/>
                    <a:gd name="T34" fmla="*/ 1 w 156"/>
                    <a:gd name="T35" fmla="*/ 1 h 158"/>
                    <a:gd name="T36" fmla="*/ 1 w 156"/>
                    <a:gd name="T37" fmla="*/ 1 h 158"/>
                    <a:gd name="T38" fmla="*/ 1 w 156"/>
                    <a:gd name="T39" fmla="*/ 1 h 158"/>
                    <a:gd name="T40" fmla="*/ 1 w 156"/>
                    <a:gd name="T41" fmla="*/ 1 h 158"/>
                    <a:gd name="T42" fmla="*/ 1 w 156"/>
                    <a:gd name="T43" fmla="*/ 1 h 158"/>
                    <a:gd name="T44" fmla="*/ 1 w 156"/>
                    <a:gd name="T45" fmla="*/ 0 h 158"/>
                    <a:gd name="T46" fmla="*/ 1 w 156"/>
                    <a:gd name="T47" fmla="*/ 0 h 158"/>
                    <a:gd name="T48" fmla="*/ 1 w 156"/>
                    <a:gd name="T49" fmla="*/ 0 h 158"/>
                    <a:gd name="T50" fmla="*/ 1 w 156"/>
                    <a:gd name="T51" fmla="*/ 1 h 158"/>
                    <a:gd name="T52" fmla="*/ 1 w 156"/>
                    <a:gd name="T53" fmla="*/ 1 h 158"/>
                    <a:gd name="T54" fmla="*/ 1 w 156"/>
                    <a:gd name="T55" fmla="*/ 1 h 158"/>
                    <a:gd name="T56" fmla="*/ 1 w 156"/>
                    <a:gd name="T57" fmla="*/ 1 h 158"/>
                    <a:gd name="T58" fmla="*/ 1 w 156"/>
                    <a:gd name="T59" fmla="*/ 1 h 158"/>
                    <a:gd name="T60" fmla="*/ 1 w 156"/>
                    <a:gd name="T61" fmla="*/ 1 h 158"/>
                    <a:gd name="T62" fmla="*/ 1 w 156"/>
                    <a:gd name="T63" fmla="*/ 1 h 158"/>
                    <a:gd name="T64" fmla="*/ 1 w 156"/>
                    <a:gd name="T65" fmla="*/ 1 h 158"/>
                    <a:gd name="T66" fmla="*/ 1 w 156"/>
                    <a:gd name="T67" fmla="*/ 1 h 158"/>
                    <a:gd name="T68" fmla="*/ 1 w 156"/>
                    <a:gd name="T69" fmla="*/ 1 h 158"/>
                    <a:gd name="T70" fmla="*/ 1 w 156"/>
                    <a:gd name="T71" fmla="*/ 1 h 158"/>
                    <a:gd name="T72" fmla="*/ 1 w 156"/>
                    <a:gd name="T73" fmla="*/ 1 h 158"/>
                    <a:gd name="T74" fmla="*/ 1 w 156"/>
                    <a:gd name="T75" fmla="*/ 1 h 158"/>
                    <a:gd name="T76" fmla="*/ 1 w 156"/>
                    <a:gd name="T77" fmla="*/ 1 h 158"/>
                    <a:gd name="T78" fmla="*/ 1 w 156"/>
                    <a:gd name="T79" fmla="*/ 1 h 158"/>
                    <a:gd name="T80" fmla="*/ 1 w 156"/>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6"/>
                    <a:gd name="T124" fmla="*/ 0 h 158"/>
                    <a:gd name="T125" fmla="*/ 156 w 156"/>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6" h="158">
                      <a:moveTo>
                        <a:pt x="145" y="150"/>
                      </a:moveTo>
                      <a:lnTo>
                        <a:pt x="128" y="158"/>
                      </a:lnTo>
                      <a:lnTo>
                        <a:pt x="113" y="154"/>
                      </a:lnTo>
                      <a:lnTo>
                        <a:pt x="101" y="150"/>
                      </a:lnTo>
                      <a:lnTo>
                        <a:pt x="88" y="144"/>
                      </a:lnTo>
                      <a:lnTo>
                        <a:pt x="76" y="142"/>
                      </a:lnTo>
                      <a:lnTo>
                        <a:pt x="65" y="137"/>
                      </a:lnTo>
                      <a:lnTo>
                        <a:pt x="54" y="133"/>
                      </a:lnTo>
                      <a:lnTo>
                        <a:pt x="38" y="129"/>
                      </a:lnTo>
                      <a:lnTo>
                        <a:pt x="25" y="127"/>
                      </a:lnTo>
                      <a:lnTo>
                        <a:pt x="12" y="125"/>
                      </a:lnTo>
                      <a:lnTo>
                        <a:pt x="2" y="118"/>
                      </a:lnTo>
                      <a:lnTo>
                        <a:pt x="0" y="106"/>
                      </a:lnTo>
                      <a:lnTo>
                        <a:pt x="0" y="99"/>
                      </a:lnTo>
                      <a:lnTo>
                        <a:pt x="2" y="89"/>
                      </a:lnTo>
                      <a:lnTo>
                        <a:pt x="6" y="82"/>
                      </a:lnTo>
                      <a:lnTo>
                        <a:pt x="14" y="66"/>
                      </a:lnTo>
                      <a:lnTo>
                        <a:pt x="21" y="51"/>
                      </a:lnTo>
                      <a:lnTo>
                        <a:pt x="23" y="36"/>
                      </a:lnTo>
                      <a:lnTo>
                        <a:pt x="33" y="25"/>
                      </a:lnTo>
                      <a:lnTo>
                        <a:pt x="42" y="13"/>
                      </a:lnTo>
                      <a:lnTo>
                        <a:pt x="56" y="5"/>
                      </a:lnTo>
                      <a:lnTo>
                        <a:pt x="69" y="0"/>
                      </a:lnTo>
                      <a:lnTo>
                        <a:pt x="84" y="0"/>
                      </a:lnTo>
                      <a:lnTo>
                        <a:pt x="97" y="0"/>
                      </a:lnTo>
                      <a:lnTo>
                        <a:pt x="114" y="5"/>
                      </a:lnTo>
                      <a:lnTo>
                        <a:pt x="126" y="11"/>
                      </a:lnTo>
                      <a:lnTo>
                        <a:pt x="139" y="21"/>
                      </a:lnTo>
                      <a:lnTo>
                        <a:pt x="141" y="26"/>
                      </a:lnTo>
                      <a:lnTo>
                        <a:pt x="147" y="34"/>
                      </a:lnTo>
                      <a:lnTo>
                        <a:pt x="149" y="42"/>
                      </a:lnTo>
                      <a:lnTo>
                        <a:pt x="154" y="51"/>
                      </a:lnTo>
                      <a:lnTo>
                        <a:pt x="154" y="61"/>
                      </a:lnTo>
                      <a:lnTo>
                        <a:pt x="156" y="70"/>
                      </a:lnTo>
                      <a:lnTo>
                        <a:pt x="156" y="80"/>
                      </a:lnTo>
                      <a:lnTo>
                        <a:pt x="156" y="93"/>
                      </a:lnTo>
                      <a:lnTo>
                        <a:pt x="154" y="104"/>
                      </a:lnTo>
                      <a:lnTo>
                        <a:pt x="153" y="120"/>
                      </a:lnTo>
                      <a:lnTo>
                        <a:pt x="147" y="133"/>
                      </a:lnTo>
                      <a:lnTo>
                        <a:pt x="145" y="15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6" name="Freeform 82"/>
                <p:cNvSpPr>
                  <a:spLocks/>
                </p:cNvSpPr>
                <p:nvPr/>
              </p:nvSpPr>
              <p:spPr bwMode="auto">
                <a:xfrm>
                  <a:off x="3807" y="2800"/>
                  <a:ext cx="98" cy="73"/>
                </a:xfrm>
                <a:custGeom>
                  <a:avLst/>
                  <a:gdLst>
                    <a:gd name="T0" fmla="*/ 1 w 196"/>
                    <a:gd name="T1" fmla="*/ 1 h 146"/>
                    <a:gd name="T2" fmla="*/ 1 w 196"/>
                    <a:gd name="T3" fmla="*/ 1 h 146"/>
                    <a:gd name="T4" fmla="*/ 1 w 196"/>
                    <a:gd name="T5" fmla="*/ 1 h 146"/>
                    <a:gd name="T6" fmla="*/ 1 w 196"/>
                    <a:gd name="T7" fmla="*/ 1 h 146"/>
                    <a:gd name="T8" fmla="*/ 1 w 196"/>
                    <a:gd name="T9" fmla="*/ 1 h 146"/>
                    <a:gd name="T10" fmla="*/ 1 w 196"/>
                    <a:gd name="T11" fmla="*/ 1 h 146"/>
                    <a:gd name="T12" fmla="*/ 1 w 196"/>
                    <a:gd name="T13" fmla="*/ 1 h 146"/>
                    <a:gd name="T14" fmla="*/ 1 w 196"/>
                    <a:gd name="T15" fmla="*/ 1 h 146"/>
                    <a:gd name="T16" fmla="*/ 1 w 196"/>
                    <a:gd name="T17" fmla="*/ 1 h 146"/>
                    <a:gd name="T18" fmla="*/ 1 w 196"/>
                    <a:gd name="T19" fmla="*/ 0 h 146"/>
                    <a:gd name="T20" fmla="*/ 1 w 196"/>
                    <a:gd name="T21" fmla="*/ 0 h 146"/>
                    <a:gd name="T22" fmla="*/ 1 w 196"/>
                    <a:gd name="T23" fmla="*/ 0 h 146"/>
                    <a:gd name="T24" fmla="*/ 1 w 196"/>
                    <a:gd name="T25" fmla="*/ 1 h 146"/>
                    <a:gd name="T26" fmla="*/ 1 w 196"/>
                    <a:gd name="T27" fmla="*/ 1 h 146"/>
                    <a:gd name="T28" fmla="*/ 1 w 196"/>
                    <a:gd name="T29" fmla="*/ 1 h 146"/>
                    <a:gd name="T30" fmla="*/ 1 w 196"/>
                    <a:gd name="T31" fmla="*/ 1 h 146"/>
                    <a:gd name="T32" fmla="*/ 1 w 196"/>
                    <a:gd name="T33" fmla="*/ 1 h 146"/>
                    <a:gd name="T34" fmla="*/ 1 w 196"/>
                    <a:gd name="T35" fmla="*/ 1 h 146"/>
                    <a:gd name="T36" fmla="*/ 1 w 196"/>
                    <a:gd name="T37" fmla="*/ 1 h 146"/>
                    <a:gd name="T38" fmla="*/ 1 w 196"/>
                    <a:gd name="T39" fmla="*/ 1 h 146"/>
                    <a:gd name="T40" fmla="*/ 1 w 196"/>
                    <a:gd name="T41" fmla="*/ 1 h 146"/>
                    <a:gd name="T42" fmla="*/ 1 w 196"/>
                    <a:gd name="T43" fmla="*/ 1 h 146"/>
                    <a:gd name="T44" fmla="*/ 1 w 196"/>
                    <a:gd name="T45" fmla="*/ 1 h 146"/>
                    <a:gd name="T46" fmla="*/ 1 w 196"/>
                    <a:gd name="T47" fmla="*/ 1 h 146"/>
                    <a:gd name="T48" fmla="*/ 1 w 196"/>
                    <a:gd name="T49" fmla="*/ 1 h 146"/>
                    <a:gd name="T50" fmla="*/ 1 w 196"/>
                    <a:gd name="T51" fmla="*/ 1 h 146"/>
                    <a:gd name="T52" fmla="*/ 1 w 196"/>
                    <a:gd name="T53" fmla="*/ 1 h 146"/>
                    <a:gd name="T54" fmla="*/ 1 w 196"/>
                    <a:gd name="T55" fmla="*/ 1 h 146"/>
                    <a:gd name="T56" fmla="*/ 1 w 196"/>
                    <a:gd name="T57" fmla="*/ 1 h 146"/>
                    <a:gd name="T58" fmla="*/ 1 w 196"/>
                    <a:gd name="T59" fmla="*/ 1 h 146"/>
                    <a:gd name="T60" fmla="*/ 1 w 196"/>
                    <a:gd name="T61" fmla="*/ 1 h 146"/>
                    <a:gd name="T62" fmla="*/ 1 w 196"/>
                    <a:gd name="T63" fmla="*/ 1 h 146"/>
                    <a:gd name="T64" fmla="*/ 1 w 196"/>
                    <a:gd name="T65" fmla="*/ 1 h 146"/>
                    <a:gd name="T66" fmla="*/ 1 w 196"/>
                    <a:gd name="T67" fmla="*/ 1 h 146"/>
                    <a:gd name="T68" fmla="*/ 1 w 196"/>
                    <a:gd name="T69" fmla="*/ 1 h 146"/>
                    <a:gd name="T70" fmla="*/ 1 w 196"/>
                    <a:gd name="T71" fmla="*/ 1 h 146"/>
                    <a:gd name="T72" fmla="*/ 1 w 196"/>
                    <a:gd name="T73" fmla="*/ 1 h 146"/>
                    <a:gd name="T74" fmla="*/ 1 w 196"/>
                    <a:gd name="T75" fmla="*/ 1 h 146"/>
                    <a:gd name="T76" fmla="*/ 1 w 196"/>
                    <a:gd name="T77" fmla="*/ 1 h 146"/>
                    <a:gd name="T78" fmla="*/ 0 w 196"/>
                    <a:gd name="T79" fmla="*/ 1 h 146"/>
                    <a:gd name="T80" fmla="*/ 1 w 196"/>
                    <a:gd name="T81" fmla="*/ 1 h 146"/>
                    <a:gd name="T82" fmla="*/ 1 w 196"/>
                    <a:gd name="T83" fmla="*/ 1 h 146"/>
                    <a:gd name="T84" fmla="*/ 1 w 196"/>
                    <a:gd name="T85" fmla="*/ 1 h 146"/>
                    <a:gd name="T86" fmla="*/ 1 w 196"/>
                    <a:gd name="T87" fmla="*/ 1 h 146"/>
                    <a:gd name="T88" fmla="*/ 1 w 196"/>
                    <a:gd name="T89" fmla="*/ 1 h 146"/>
                    <a:gd name="T90" fmla="*/ 1 w 196"/>
                    <a:gd name="T91" fmla="*/ 1 h 146"/>
                    <a:gd name="T92" fmla="*/ 1 w 196"/>
                    <a:gd name="T93" fmla="*/ 1 h 146"/>
                    <a:gd name="T94" fmla="*/ 1 w 196"/>
                    <a:gd name="T95" fmla="*/ 1 h 146"/>
                    <a:gd name="T96" fmla="*/ 1 w 196"/>
                    <a:gd name="T97" fmla="*/ 1 h 146"/>
                    <a:gd name="T98" fmla="*/ 1 w 196"/>
                    <a:gd name="T99" fmla="*/ 1 h 146"/>
                    <a:gd name="T100" fmla="*/ 1 w 196"/>
                    <a:gd name="T101" fmla="*/ 1 h 146"/>
                    <a:gd name="T102" fmla="*/ 1 w 196"/>
                    <a:gd name="T103" fmla="*/ 1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6"/>
                    <a:gd name="T157" fmla="*/ 0 h 146"/>
                    <a:gd name="T158" fmla="*/ 196 w 196"/>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6" h="146">
                      <a:moveTo>
                        <a:pt x="29" y="34"/>
                      </a:moveTo>
                      <a:lnTo>
                        <a:pt x="33" y="27"/>
                      </a:lnTo>
                      <a:lnTo>
                        <a:pt x="42" y="21"/>
                      </a:lnTo>
                      <a:lnTo>
                        <a:pt x="52" y="15"/>
                      </a:lnTo>
                      <a:lnTo>
                        <a:pt x="63" y="12"/>
                      </a:lnTo>
                      <a:lnTo>
                        <a:pt x="74" y="6"/>
                      </a:lnTo>
                      <a:lnTo>
                        <a:pt x="90" y="4"/>
                      </a:lnTo>
                      <a:lnTo>
                        <a:pt x="103" y="2"/>
                      </a:lnTo>
                      <a:lnTo>
                        <a:pt x="118" y="2"/>
                      </a:lnTo>
                      <a:lnTo>
                        <a:pt x="130" y="0"/>
                      </a:lnTo>
                      <a:lnTo>
                        <a:pt x="143" y="0"/>
                      </a:lnTo>
                      <a:lnTo>
                        <a:pt x="154" y="0"/>
                      </a:lnTo>
                      <a:lnTo>
                        <a:pt x="168" y="6"/>
                      </a:lnTo>
                      <a:lnTo>
                        <a:pt x="175" y="8"/>
                      </a:lnTo>
                      <a:lnTo>
                        <a:pt x="185" y="13"/>
                      </a:lnTo>
                      <a:lnTo>
                        <a:pt x="190" y="17"/>
                      </a:lnTo>
                      <a:lnTo>
                        <a:pt x="196" y="27"/>
                      </a:lnTo>
                      <a:lnTo>
                        <a:pt x="196" y="34"/>
                      </a:lnTo>
                      <a:lnTo>
                        <a:pt x="194" y="46"/>
                      </a:lnTo>
                      <a:lnTo>
                        <a:pt x="190" y="55"/>
                      </a:lnTo>
                      <a:lnTo>
                        <a:pt x="187" y="65"/>
                      </a:lnTo>
                      <a:lnTo>
                        <a:pt x="179" y="78"/>
                      </a:lnTo>
                      <a:lnTo>
                        <a:pt x="171" y="91"/>
                      </a:lnTo>
                      <a:lnTo>
                        <a:pt x="164" y="101"/>
                      </a:lnTo>
                      <a:lnTo>
                        <a:pt x="156" y="112"/>
                      </a:lnTo>
                      <a:lnTo>
                        <a:pt x="147" y="120"/>
                      </a:lnTo>
                      <a:lnTo>
                        <a:pt x="139" y="127"/>
                      </a:lnTo>
                      <a:lnTo>
                        <a:pt x="128" y="131"/>
                      </a:lnTo>
                      <a:lnTo>
                        <a:pt x="118" y="137"/>
                      </a:lnTo>
                      <a:lnTo>
                        <a:pt x="107" y="139"/>
                      </a:lnTo>
                      <a:lnTo>
                        <a:pt x="95" y="143"/>
                      </a:lnTo>
                      <a:lnTo>
                        <a:pt x="82" y="145"/>
                      </a:lnTo>
                      <a:lnTo>
                        <a:pt x="71" y="145"/>
                      </a:lnTo>
                      <a:lnTo>
                        <a:pt x="57" y="145"/>
                      </a:lnTo>
                      <a:lnTo>
                        <a:pt x="44" y="145"/>
                      </a:lnTo>
                      <a:lnTo>
                        <a:pt x="29" y="145"/>
                      </a:lnTo>
                      <a:lnTo>
                        <a:pt x="15" y="146"/>
                      </a:lnTo>
                      <a:lnTo>
                        <a:pt x="4" y="143"/>
                      </a:lnTo>
                      <a:lnTo>
                        <a:pt x="2" y="131"/>
                      </a:lnTo>
                      <a:lnTo>
                        <a:pt x="0" y="122"/>
                      </a:lnTo>
                      <a:lnTo>
                        <a:pt x="2" y="116"/>
                      </a:lnTo>
                      <a:lnTo>
                        <a:pt x="4" y="107"/>
                      </a:lnTo>
                      <a:lnTo>
                        <a:pt x="8" y="99"/>
                      </a:lnTo>
                      <a:lnTo>
                        <a:pt x="10" y="88"/>
                      </a:lnTo>
                      <a:lnTo>
                        <a:pt x="14" y="78"/>
                      </a:lnTo>
                      <a:lnTo>
                        <a:pt x="15" y="70"/>
                      </a:lnTo>
                      <a:lnTo>
                        <a:pt x="21" y="61"/>
                      </a:lnTo>
                      <a:lnTo>
                        <a:pt x="23" y="51"/>
                      </a:lnTo>
                      <a:lnTo>
                        <a:pt x="25" y="44"/>
                      </a:lnTo>
                      <a:lnTo>
                        <a:pt x="27" y="38"/>
                      </a:lnTo>
                      <a:lnTo>
                        <a:pt x="29" y="34"/>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7" name="Freeform 83"/>
                <p:cNvSpPr>
                  <a:spLocks/>
                </p:cNvSpPr>
                <p:nvPr/>
              </p:nvSpPr>
              <p:spPr bwMode="auto">
                <a:xfrm>
                  <a:off x="3848" y="2963"/>
                  <a:ext cx="36" cy="52"/>
                </a:xfrm>
                <a:custGeom>
                  <a:avLst/>
                  <a:gdLst>
                    <a:gd name="T0" fmla="*/ 1 w 72"/>
                    <a:gd name="T1" fmla="*/ 1 h 103"/>
                    <a:gd name="T2" fmla="*/ 1 w 72"/>
                    <a:gd name="T3" fmla="*/ 1 h 103"/>
                    <a:gd name="T4" fmla="*/ 1 w 72"/>
                    <a:gd name="T5" fmla="*/ 1 h 103"/>
                    <a:gd name="T6" fmla="*/ 1 w 72"/>
                    <a:gd name="T7" fmla="*/ 1 h 103"/>
                    <a:gd name="T8" fmla="*/ 1 w 72"/>
                    <a:gd name="T9" fmla="*/ 1 h 103"/>
                    <a:gd name="T10" fmla="*/ 1 w 72"/>
                    <a:gd name="T11" fmla="*/ 1 h 103"/>
                    <a:gd name="T12" fmla="*/ 1 w 72"/>
                    <a:gd name="T13" fmla="*/ 1 h 103"/>
                    <a:gd name="T14" fmla="*/ 1 w 72"/>
                    <a:gd name="T15" fmla="*/ 1 h 103"/>
                    <a:gd name="T16" fmla="*/ 1 w 72"/>
                    <a:gd name="T17" fmla="*/ 1 h 103"/>
                    <a:gd name="T18" fmla="*/ 1 w 72"/>
                    <a:gd name="T19" fmla="*/ 1 h 103"/>
                    <a:gd name="T20" fmla="*/ 1 w 72"/>
                    <a:gd name="T21" fmla="*/ 1 h 103"/>
                    <a:gd name="T22" fmla="*/ 1 w 72"/>
                    <a:gd name="T23" fmla="*/ 1 h 103"/>
                    <a:gd name="T24" fmla="*/ 1 w 72"/>
                    <a:gd name="T25" fmla="*/ 1 h 103"/>
                    <a:gd name="T26" fmla="*/ 0 w 72"/>
                    <a:gd name="T27" fmla="*/ 1 h 103"/>
                    <a:gd name="T28" fmla="*/ 1 w 72"/>
                    <a:gd name="T29" fmla="*/ 1 h 103"/>
                    <a:gd name="T30" fmla="*/ 1 w 72"/>
                    <a:gd name="T31" fmla="*/ 1 h 103"/>
                    <a:gd name="T32" fmla="*/ 1 w 72"/>
                    <a:gd name="T33" fmla="*/ 1 h 103"/>
                    <a:gd name="T34" fmla="*/ 1 w 72"/>
                    <a:gd name="T35" fmla="*/ 1 h 103"/>
                    <a:gd name="T36" fmla="*/ 1 w 72"/>
                    <a:gd name="T37" fmla="*/ 1 h 103"/>
                    <a:gd name="T38" fmla="*/ 1 w 72"/>
                    <a:gd name="T39" fmla="*/ 1 h 103"/>
                    <a:gd name="T40" fmla="*/ 1 w 72"/>
                    <a:gd name="T41" fmla="*/ 1 h 103"/>
                    <a:gd name="T42" fmla="*/ 1 w 72"/>
                    <a:gd name="T43" fmla="*/ 1 h 103"/>
                    <a:gd name="T44" fmla="*/ 1 w 72"/>
                    <a:gd name="T45" fmla="*/ 0 h 103"/>
                    <a:gd name="T46" fmla="*/ 1 w 72"/>
                    <a:gd name="T47" fmla="*/ 1 h 103"/>
                    <a:gd name="T48" fmla="*/ 1 w 72"/>
                    <a:gd name="T49" fmla="*/ 1 h 103"/>
                    <a:gd name="T50" fmla="*/ 1 w 72"/>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103"/>
                    <a:gd name="T80" fmla="*/ 72 w 72"/>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103">
                      <a:moveTo>
                        <a:pt x="65" y="4"/>
                      </a:moveTo>
                      <a:lnTo>
                        <a:pt x="70" y="13"/>
                      </a:lnTo>
                      <a:lnTo>
                        <a:pt x="72" y="28"/>
                      </a:lnTo>
                      <a:lnTo>
                        <a:pt x="72" y="34"/>
                      </a:lnTo>
                      <a:lnTo>
                        <a:pt x="70" y="44"/>
                      </a:lnTo>
                      <a:lnTo>
                        <a:pt x="67" y="51"/>
                      </a:lnTo>
                      <a:lnTo>
                        <a:pt x="65" y="59"/>
                      </a:lnTo>
                      <a:lnTo>
                        <a:pt x="55" y="74"/>
                      </a:lnTo>
                      <a:lnTo>
                        <a:pt x="44" y="87"/>
                      </a:lnTo>
                      <a:lnTo>
                        <a:pt x="30" y="95"/>
                      </a:lnTo>
                      <a:lnTo>
                        <a:pt x="19" y="103"/>
                      </a:lnTo>
                      <a:lnTo>
                        <a:pt x="8" y="97"/>
                      </a:lnTo>
                      <a:lnTo>
                        <a:pt x="2" y="89"/>
                      </a:lnTo>
                      <a:lnTo>
                        <a:pt x="0" y="76"/>
                      </a:lnTo>
                      <a:lnTo>
                        <a:pt x="6" y="63"/>
                      </a:lnTo>
                      <a:lnTo>
                        <a:pt x="6" y="53"/>
                      </a:lnTo>
                      <a:lnTo>
                        <a:pt x="8" y="46"/>
                      </a:lnTo>
                      <a:lnTo>
                        <a:pt x="11" y="36"/>
                      </a:lnTo>
                      <a:lnTo>
                        <a:pt x="13" y="30"/>
                      </a:lnTo>
                      <a:lnTo>
                        <a:pt x="21" y="17"/>
                      </a:lnTo>
                      <a:lnTo>
                        <a:pt x="27" y="8"/>
                      </a:lnTo>
                      <a:lnTo>
                        <a:pt x="30" y="2"/>
                      </a:lnTo>
                      <a:lnTo>
                        <a:pt x="42" y="0"/>
                      </a:lnTo>
                      <a:lnTo>
                        <a:pt x="51" y="2"/>
                      </a:lnTo>
                      <a:lnTo>
                        <a:pt x="65" y="4"/>
                      </a:lnTo>
                      <a:close/>
                    </a:path>
                  </a:pathLst>
                </a:custGeom>
                <a:solidFill>
                  <a:srgbClr val="00E6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8" name="Freeform 84"/>
                <p:cNvSpPr>
                  <a:spLocks/>
                </p:cNvSpPr>
                <p:nvPr/>
              </p:nvSpPr>
              <p:spPr bwMode="auto">
                <a:xfrm>
                  <a:off x="3800" y="2898"/>
                  <a:ext cx="93" cy="42"/>
                </a:xfrm>
                <a:custGeom>
                  <a:avLst/>
                  <a:gdLst>
                    <a:gd name="T0" fmla="*/ 1 w 184"/>
                    <a:gd name="T1" fmla="*/ 0 h 83"/>
                    <a:gd name="T2" fmla="*/ 1 w 184"/>
                    <a:gd name="T3" fmla="*/ 0 h 83"/>
                    <a:gd name="T4" fmla="*/ 1 w 184"/>
                    <a:gd name="T5" fmla="*/ 0 h 83"/>
                    <a:gd name="T6" fmla="*/ 1 w 184"/>
                    <a:gd name="T7" fmla="*/ 0 h 83"/>
                    <a:gd name="T8" fmla="*/ 1 w 184"/>
                    <a:gd name="T9" fmla="*/ 0 h 83"/>
                    <a:gd name="T10" fmla="*/ 1 w 184"/>
                    <a:gd name="T11" fmla="*/ 0 h 83"/>
                    <a:gd name="T12" fmla="*/ 1 w 184"/>
                    <a:gd name="T13" fmla="*/ 0 h 83"/>
                    <a:gd name="T14" fmla="*/ 1 w 184"/>
                    <a:gd name="T15" fmla="*/ 1 h 83"/>
                    <a:gd name="T16" fmla="*/ 1 w 184"/>
                    <a:gd name="T17" fmla="*/ 1 h 83"/>
                    <a:gd name="T18" fmla="*/ 1 w 184"/>
                    <a:gd name="T19" fmla="*/ 1 h 83"/>
                    <a:gd name="T20" fmla="*/ 1 w 184"/>
                    <a:gd name="T21" fmla="*/ 1 h 83"/>
                    <a:gd name="T22" fmla="*/ 1 w 184"/>
                    <a:gd name="T23" fmla="*/ 1 h 83"/>
                    <a:gd name="T24" fmla="*/ 1 w 184"/>
                    <a:gd name="T25" fmla="*/ 1 h 83"/>
                    <a:gd name="T26" fmla="*/ 1 w 184"/>
                    <a:gd name="T27" fmla="*/ 1 h 83"/>
                    <a:gd name="T28" fmla="*/ 1 w 184"/>
                    <a:gd name="T29" fmla="*/ 1 h 83"/>
                    <a:gd name="T30" fmla="*/ 1 w 184"/>
                    <a:gd name="T31" fmla="*/ 1 h 83"/>
                    <a:gd name="T32" fmla="*/ 1 w 184"/>
                    <a:gd name="T33" fmla="*/ 1 h 83"/>
                    <a:gd name="T34" fmla="*/ 1 w 184"/>
                    <a:gd name="T35" fmla="*/ 1 h 83"/>
                    <a:gd name="T36" fmla="*/ 1 w 184"/>
                    <a:gd name="T37" fmla="*/ 1 h 83"/>
                    <a:gd name="T38" fmla="*/ 1 w 184"/>
                    <a:gd name="T39" fmla="*/ 1 h 83"/>
                    <a:gd name="T40" fmla="*/ 1 w 184"/>
                    <a:gd name="T41" fmla="*/ 1 h 83"/>
                    <a:gd name="T42" fmla="*/ 1 w 184"/>
                    <a:gd name="T43" fmla="*/ 1 h 83"/>
                    <a:gd name="T44" fmla="*/ 1 w 184"/>
                    <a:gd name="T45" fmla="*/ 1 h 83"/>
                    <a:gd name="T46" fmla="*/ 1 w 184"/>
                    <a:gd name="T47" fmla="*/ 1 h 83"/>
                    <a:gd name="T48" fmla="*/ 1 w 184"/>
                    <a:gd name="T49" fmla="*/ 1 h 83"/>
                    <a:gd name="T50" fmla="*/ 1 w 184"/>
                    <a:gd name="T51" fmla="*/ 1 h 83"/>
                    <a:gd name="T52" fmla="*/ 1 w 184"/>
                    <a:gd name="T53" fmla="*/ 1 h 83"/>
                    <a:gd name="T54" fmla="*/ 1 w 184"/>
                    <a:gd name="T55" fmla="*/ 1 h 83"/>
                    <a:gd name="T56" fmla="*/ 1 w 184"/>
                    <a:gd name="T57" fmla="*/ 1 h 83"/>
                    <a:gd name="T58" fmla="*/ 1 w 184"/>
                    <a:gd name="T59" fmla="*/ 1 h 83"/>
                    <a:gd name="T60" fmla="*/ 1 w 184"/>
                    <a:gd name="T61" fmla="*/ 1 h 83"/>
                    <a:gd name="T62" fmla="*/ 1 w 184"/>
                    <a:gd name="T63" fmla="*/ 1 h 83"/>
                    <a:gd name="T64" fmla="*/ 1 w 184"/>
                    <a:gd name="T65" fmla="*/ 1 h 83"/>
                    <a:gd name="T66" fmla="*/ 1 w 184"/>
                    <a:gd name="T67" fmla="*/ 1 h 83"/>
                    <a:gd name="T68" fmla="*/ 1 w 184"/>
                    <a:gd name="T69" fmla="*/ 1 h 83"/>
                    <a:gd name="T70" fmla="*/ 0 w 184"/>
                    <a:gd name="T71" fmla="*/ 1 h 83"/>
                    <a:gd name="T72" fmla="*/ 1 w 184"/>
                    <a:gd name="T73" fmla="*/ 1 h 83"/>
                    <a:gd name="T74" fmla="*/ 1 w 184"/>
                    <a:gd name="T75" fmla="*/ 1 h 83"/>
                    <a:gd name="T76" fmla="*/ 1 w 184"/>
                    <a:gd name="T77" fmla="*/ 1 h 83"/>
                    <a:gd name="T78" fmla="*/ 1 w 184"/>
                    <a:gd name="T79" fmla="*/ 1 h 83"/>
                    <a:gd name="T80" fmla="*/ 1 w 184"/>
                    <a:gd name="T81" fmla="*/ 0 h 83"/>
                    <a:gd name="T82" fmla="*/ 1 w 184"/>
                    <a:gd name="T83" fmla="*/ 0 h 83"/>
                    <a:gd name="T84" fmla="*/ 1 w 184"/>
                    <a:gd name="T85" fmla="*/ 0 h 83"/>
                    <a:gd name="T86" fmla="*/ 1 w 184"/>
                    <a:gd name="T87" fmla="*/ 0 h 8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4"/>
                    <a:gd name="T133" fmla="*/ 0 h 83"/>
                    <a:gd name="T134" fmla="*/ 184 w 184"/>
                    <a:gd name="T135" fmla="*/ 83 h 8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4" h="83">
                      <a:moveTo>
                        <a:pt x="46" y="0"/>
                      </a:moveTo>
                      <a:lnTo>
                        <a:pt x="47" y="0"/>
                      </a:lnTo>
                      <a:lnTo>
                        <a:pt x="55" y="0"/>
                      </a:lnTo>
                      <a:lnTo>
                        <a:pt x="63" y="0"/>
                      </a:lnTo>
                      <a:lnTo>
                        <a:pt x="72" y="0"/>
                      </a:lnTo>
                      <a:lnTo>
                        <a:pt x="80" y="0"/>
                      </a:lnTo>
                      <a:lnTo>
                        <a:pt x="89" y="0"/>
                      </a:lnTo>
                      <a:lnTo>
                        <a:pt x="99" y="2"/>
                      </a:lnTo>
                      <a:lnTo>
                        <a:pt x="108" y="4"/>
                      </a:lnTo>
                      <a:lnTo>
                        <a:pt x="116" y="6"/>
                      </a:lnTo>
                      <a:lnTo>
                        <a:pt x="124" y="6"/>
                      </a:lnTo>
                      <a:lnTo>
                        <a:pt x="133" y="7"/>
                      </a:lnTo>
                      <a:lnTo>
                        <a:pt x="141" y="7"/>
                      </a:lnTo>
                      <a:lnTo>
                        <a:pt x="150" y="11"/>
                      </a:lnTo>
                      <a:lnTo>
                        <a:pt x="158" y="13"/>
                      </a:lnTo>
                      <a:lnTo>
                        <a:pt x="167" y="17"/>
                      </a:lnTo>
                      <a:lnTo>
                        <a:pt x="175" y="21"/>
                      </a:lnTo>
                      <a:lnTo>
                        <a:pt x="182" y="26"/>
                      </a:lnTo>
                      <a:lnTo>
                        <a:pt x="184" y="47"/>
                      </a:lnTo>
                      <a:lnTo>
                        <a:pt x="173" y="57"/>
                      </a:lnTo>
                      <a:lnTo>
                        <a:pt x="162" y="68"/>
                      </a:lnTo>
                      <a:lnTo>
                        <a:pt x="150" y="74"/>
                      </a:lnTo>
                      <a:lnTo>
                        <a:pt x="139" y="80"/>
                      </a:lnTo>
                      <a:lnTo>
                        <a:pt x="127" y="82"/>
                      </a:lnTo>
                      <a:lnTo>
                        <a:pt x="118" y="83"/>
                      </a:lnTo>
                      <a:lnTo>
                        <a:pt x="106" y="82"/>
                      </a:lnTo>
                      <a:lnTo>
                        <a:pt x="97" y="80"/>
                      </a:lnTo>
                      <a:lnTo>
                        <a:pt x="85" y="76"/>
                      </a:lnTo>
                      <a:lnTo>
                        <a:pt x="74" y="72"/>
                      </a:lnTo>
                      <a:lnTo>
                        <a:pt x="65" y="64"/>
                      </a:lnTo>
                      <a:lnTo>
                        <a:pt x="53" y="59"/>
                      </a:lnTo>
                      <a:lnTo>
                        <a:pt x="42" y="51"/>
                      </a:lnTo>
                      <a:lnTo>
                        <a:pt x="30" y="45"/>
                      </a:lnTo>
                      <a:lnTo>
                        <a:pt x="21" y="38"/>
                      </a:lnTo>
                      <a:lnTo>
                        <a:pt x="9" y="32"/>
                      </a:lnTo>
                      <a:lnTo>
                        <a:pt x="0" y="23"/>
                      </a:lnTo>
                      <a:lnTo>
                        <a:pt x="2" y="13"/>
                      </a:lnTo>
                      <a:lnTo>
                        <a:pt x="9" y="6"/>
                      </a:lnTo>
                      <a:lnTo>
                        <a:pt x="23" y="7"/>
                      </a:lnTo>
                      <a:lnTo>
                        <a:pt x="27" y="2"/>
                      </a:lnTo>
                      <a:lnTo>
                        <a:pt x="32" y="0"/>
                      </a:lnTo>
                      <a:lnTo>
                        <a:pt x="38" y="0"/>
                      </a:lnTo>
                      <a:lnTo>
                        <a:pt x="46" y="0"/>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9" name="Freeform 85"/>
                <p:cNvSpPr>
                  <a:spLocks/>
                </p:cNvSpPr>
                <p:nvPr/>
              </p:nvSpPr>
              <p:spPr bwMode="auto">
                <a:xfrm>
                  <a:off x="3623" y="2898"/>
                  <a:ext cx="88" cy="103"/>
                </a:xfrm>
                <a:custGeom>
                  <a:avLst/>
                  <a:gdLst>
                    <a:gd name="T0" fmla="*/ 0 w 177"/>
                    <a:gd name="T1" fmla="*/ 1 h 205"/>
                    <a:gd name="T2" fmla="*/ 0 w 177"/>
                    <a:gd name="T3" fmla="*/ 1 h 205"/>
                    <a:gd name="T4" fmla="*/ 0 w 177"/>
                    <a:gd name="T5" fmla="*/ 1 h 205"/>
                    <a:gd name="T6" fmla="*/ 0 w 177"/>
                    <a:gd name="T7" fmla="*/ 1 h 205"/>
                    <a:gd name="T8" fmla="*/ 0 w 177"/>
                    <a:gd name="T9" fmla="*/ 1 h 205"/>
                    <a:gd name="T10" fmla="*/ 0 w 177"/>
                    <a:gd name="T11" fmla="*/ 1 h 205"/>
                    <a:gd name="T12" fmla="*/ 0 w 177"/>
                    <a:gd name="T13" fmla="*/ 1 h 205"/>
                    <a:gd name="T14" fmla="*/ 0 w 177"/>
                    <a:gd name="T15" fmla="*/ 1 h 205"/>
                    <a:gd name="T16" fmla="*/ 0 w 177"/>
                    <a:gd name="T17" fmla="*/ 1 h 205"/>
                    <a:gd name="T18" fmla="*/ 0 w 177"/>
                    <a:gd name="T19" fmla="*/ 1 h 205"/>
                    <a:gd name="T20" fmla="*/ 0 w 177"/>
                    <a:gd name="T21" fmla="*/ 1 h 205"/>
                    <a:gd name="T22" fmla="*/ 0 w 177"/>
                    <a:gd name="T23" fmla="*/ 1 h 205"/>
                    <a:gd name="T24" fmla="*/ 0 w 177"/>
                    <a:gd name="T25" fmla="*/ 1 h 205"/>
                    <a:gd name="T26" fmla="*/ 0 w 177"/>
                    <a:gd name="T27" fmla="*/ 1 h 205"/>
                    <a:gd name="T28" fmla="*/ 0 w 177"/>
                    <a:gd name="T29" fmla="*/ 1 h 205"/>
                    <a:gd name="T30" fmla="*/ 0 w 177"/>
                    <a:gd name="T31" fmla="*/ 1 h 205"/>
                    <a:gd name="T32" fmla="*/ 0 w 177"/>
                    <a:gd name="T33" fmla="*/ 1 h 205"/>
                    <a:gd name="T34" fmla="*/ 0 w 177"/>
                    <a:gd name="T35" fmla="*/ 1 h 205"/>
                    <a:gd name="T36" fmla="*/ 0 w 177"/>
                    <a:gd name="T37" fmla="*/ 1 h 205"/>
                    <a:gd name="T38" fmla="*/ 0 w 177"/>
                    <a:gd name="T39" fmla="*/ 1 h 205"/>
                    <a:gd name="T40" fmla="*/ 0 w 177"/>
                    <a:gd name="T41" fmla="*/ 1 h 205"/>
                    <a:gd name="T42" fmla="*/ 0 w 177"/>
                    <a:gd name="T43" fmla="*/ 1 h 205"/>
                    <a:gd name="T44" fmla="*/ 0 w 177"/>
                    <a:gd name="T45" fmla="*/ 1 h 205"/>
                    <a:gd name="T46" fmla="*/ 0 w 177"/>
                    <a:gd name="T47" fmla="*/ 1 h 205"/>
                    <a:gd name="T48" fmla="*/ 0 w 177"/>
                    <a:gd name="T49" fmla="*/ 1 h 205"/>
                    <a:gd name="T50" fmla="*/ 0 w 177"/>
                    <a:gd name="T51" fmla="*/ 1 h 205"/>
                    <a:gd name="T52" fmla="*/ 0 w 177"/>
                    <a:gd name="T53" fmla="*/ 1 h 205"/>
                    <a:gd name="T54" fmla="*/ 0 w 177"/>
                    <a:gd name="T55" fmla="*/ 1 h 205"/>
                    <a:gd name="T56" fmla="*/ 0 w 177"/>
                    <a:gd name="T57" fmla="*/ 1 h 205"/>
                    <a:gd name="T58" fmla="*/ 0 w 177"/>
                    <a:gd name="T59" fmla="*/ 1 h 205"/>
                    <a:gd name="T60" fmla="*/ 0 w 177"/>
                    <a:gd name="T61" fmla="*/ 1 h 205"/>
                    <a:gd name="T62" fmla="*/ 0 w 177"/>
                    <a:gd name="T63" fmla="*/ 1 h 205"/>
                    <a:gd name="T64" fmla="*/ 0 w 177"/>
                    <a:gd name="T65" fmla="*/ 1 h 205"/>
                    <a:gd name="T66" fmla="*/ 0 w 177"/>
                    <a:gd name="T67" fmla="*/ 1 h 205"/>
                    <a:gd name="T68" fmla="*/ 0 w 177"/>
                    <a:gd name="T69" fmla="*/ 1 h 205"/>
                    <a:gd name="T70" fmla="*/ 0 w 177"/>
                    <a:gd name="T71" fmla="*/ 1 h 205"/>
                    <a:gd name="T72" fmla="*/ 0 w 177"/>
                    <a:gd name="T73" fmla="*/ 1 h 205"/>
                    <a:gd name="T74" fmla="*/ 0 w 177"/>
                    <a:gd name="T75" fmla="*/ 1 h 205"/>
                    <a:gd name="T76" fmla="*/ 0 w 177"/>
                    <a:gd name="T77" fmla="*/ 1 h 205"/>
                    <a:gd name="T78" fmla="*/ 0 w 177"/>
                    <a:gd name="T79" fmla="*/ 1 h 205"/>
                    <a:gd name="T80" fmla="*/ 0 w 177"/>
                    <a:gd name="T81" fmla="*/ 1 h 205"/>
                    <a:gd name="T82" fmla="*/ 0 w 177"/>
                    <a:gd name="T83" fmla="*/ 1 h 205"/>
                    <a:gd name="T84" fmla="*/ 0 w 177"/>
                    <a:gd name="T85" fmla="*/ 1 h 205"/>
                    <a:gd name="T86" fmla="*/ 0 w 177"/>
                    <a:gd name="T87" fmla="*/ 1 h 205"/>
                    <a:gd name="T88" fmla="*/ 0 w 177"/>
                    <a:gd name="T89" fmla="*/ 0 h 205"/>
                    <a:gd name="T90" fmla="*/ 0 w 177"/>
                    <a:gd name="T91" fmla="*/ 0 h 205"/>
                    <a:gd name="T92" fmla="*/ 0 w 177"/>
                    <a:gd name="T93" fmla="*/ 0 h 205"/>
                    <a:gd name="T94" fmla="*/ 0 w 177"/>
                    <a:gd name="T95" fmla="*/ 0 h 205"/>
                    <a:gd name="T96" fmla="*/ 0 w 177"/>
                    <a:gd name="T97" fmla="*/ 1 h 205"/>
                    <a:gd name="T98" fmla="*/ 0 w 177"/>
                    <a:gd name="T99" fmla="*/ 1 h 205"/>
                    <a:gd name="T100" fmla="*/ 0 w 177"/>
                    <a:gd name="T101" fmla="*/ 1 h 205"/>
                    <a:gd name="T102" fmla="*/ 0 w 177"/>
                    <a:gd name="T103" fmla="*/ 1 h 205"/>
                    <a:gd name="T104" fmla="*/ 0 w 177"/>
                    <a:gd name="T105" fmla="*/ 1 h 205"/>
                    <a:gd name="T106" fmla="*/ 0 w 177"/>
                    <a:gd name="T107" fmla="*/ 1 h 205"/>
                    <a:gd name="T108" fmla="*/ 0 w 177"/>
                    <a:gd name="T109" fmla="*/ 1 h 2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7"/>
                    <a:gd name="T166" fmla="*/ 0 h 205"/>
                    <a:gd name="T167" fmla="*/ 177 w 177"/>
                    <a:gd name="T168" fmla="*/ 205 h 20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7" h="205">
                      <a:moveTo>
                        <a:pt x="150" y="19"/>
                      </a:moveTo>
                      <a:lnTo>
                        <a:pt x="158" y="13"/>
                      </a:lnTo>
                      <a:lnTo>
                        <a:pt x="168" y="13"/>
                      </a:lnTo>
                      <a:lnTo>
                        <a:pt x="173" y="19"/>
                      </a:lnTo>
                      <a:lnTo>
                        <a:pt x="177" y="28"/>
                      </a:lnTo>
                      <a:lnTo>
                        <a:pt x="175" y="34"/>
                      </a:lnTo>
                      <a:lnTo>
                        <a:pt x="173" y="42"/>
                      </a:lnTo>
                      <a:lnTo>
                        <a:pt x="173" y="51"/>
                      </a:lnTo>
                      <a:lnTo>
                        <a:pt x="171" y="63"/>
                      </a:lnTo>
                      <a:lnTo>
                        <a:pt x="168" y="72"/>
                      </a:lnTo>
                      <a:lnTo>
                        <a:pt x="168" y="87"/>
                      </a:lnTo>
                      <a:lnTo>
                        <a:pt x="164" y="101"/>
                      </a:lnTo>
                      <a:lnTo>
                        <a:pt x="162" y="114"/>
                      </a:lnTo>
                      <a:lnTo>
                        <a:pt x="158" y="125"/>
                      </a:lnTo>
                      <a:lnTo>
                        <a:pt x="154" y="139"/>
                      </a:lnTo>
                      <a:lnTo>
                        <a:pt x="152" y="152"/>
                      </a:lnTo>
                      <a:lnTo>
                        <a:pt x="149" y="165"/>
                      </a:lnTo>
                      <a:lnTo>
                        <a:pt x="145" y="175"/>
                      </a:lnTo>
                      <a:lnTo>
                        <a:pt x="143" y="184"/>
                      </a:lnTo>
                      <a:lnTo>
                        <a:pt x="139" y="192"/>
                      </a:lnTo>
                      <a:lnTo>
                        <a:pt x="137" y="198"/>
                      </a:lnTo>
                      <a:lnTo>
                        <a:pt x="118" y="205"/>
                      </a:lnTo>
                      <a:lnTo>
                        <a:pt x="101" y="196"/>
                      </a:lnTo>
                      <a:lnTo>
                        <a:pt x="86" y="190"/>
                      </a:lnTo>
                      <a:lnTo>
                        <a:pt x="73" y="182"/>
                      </a:lnTo>
                      <a:lnTo>
                        <a:pt x="57" y="178"/>
                      </a:lnTo>
                      <a:lnTo>
                        <a:pt x="42" y="173"/>
                      </a:lnTo>
                      <a:lnTo>
                        <a:pt x="29" y="167"/>
                      </a:lnTo>
                      <a:lnTo>
                        <a:pt x="15" y="156"/>
                      </a:lnTo>
                      <a:lnTo>
                        <a:pt x="6" y="146"/>
                      </a:lnTo>
                      <a:lnTo>
                        <a:pt x="4" y="131"/>
                      </a:lnTo>
                      <a:lnTo>
                        <a:pt x="2" y="118"/>
                      </a:lnTo>
                      <a:lnTo>
                        <a:pt x="0" y="106"/>
                      </a:lnTo>
                      <a:lnTo>
                        <a:pt x="0" y="95"/>
                      </a:lnTo>
                      <a:lnTo>
                        <a:pt x="0" y="85"/>
                      </a:lnTo>
                      <a:lnTo>
                        <a:pt x="0" y="74"/>
                      </a:lnTo>
                      <a:lnTo>
                        <a:pt x="0" y="64"/>
                      </a:lnTo>
                      <a:lnTo>
                        <a:pt x="2" y="57"/>
                      </a:lnTo>
                      <a:lnTo>
                        <a:pt x="4" y="44"/>
                      </a:lnTo>
                      <a:lnTo>
                        <a:pt x="8" y="30"/>
                      </a:lnTo>
                      <a:lnTo>
                        <a:pt x="14" y="21"/>
                      </a:lnTo>
                      <a:lnTo>
                        <a:pt x="21" y="13"/>
                      </a:lnTo>
                      <a:lnTo>
                        <a:pt x="29" y="6"/>
                      </a:lnTo>
                      <a:lnTo>
                        <a:pt x="38" y="2"/>
                      </a:lnTo>
                      <a:lnTo>
                        <a:pt x="52" y="0"/>
                      </a:lnTo>
                      <a:lnTo>
                        <a:pt x="67" y="0"/>
                      </a:lnTo>
                      <a:lnTo>
                        <a:pt x="74" y="0"/>
                      </a:lnTo>
                      <a:lnTo>
                        <a:pt x="84" y="0"/>
                      </a:lnTo>
                      <a:lnTo>
                        <a:pt x="93" y="2"/>
                      </a:lnTo>
                      <a:lnTo>
                        <a:pt x="103" y="6"/>
                      </a:lnTo>
                      <a:lnTo>
                        <a:pt x="112" y="7"/>
                      </a:lnTo>
                      <a:lnTo>
                        <a:pt x="124" y="9"/>
                      </a:lnTo>
                      <a:lnTo>
                        <a:pt x="137" y="13"/>
                      </a:lnTo>
                      <a:lnTo>
                        <a:pt x="150" y="19"/>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0" name="Freeform 86"/>
                <p:cNvSpPr>
                  <a:spLocks/>
                </p:cNvSpPr>
                <p:nvPr/>
              </p:nvSpPr>
              <p:spPr bwMode="auto">
                <a:xfrm>
                  <a:off x="3693" y="2914"/>
                  <a:ext cx="104" cy="90"/>
                </a:xfrm>
                <a:custGeom>
                  <a:avLst/>
                  <a:gdLst>
                    <a:gd name="T0" fmla="*/ 1 w 207"/>
                    <a:gd name="T1" fmla="*/ 0 h 181"/>
                    <a:gd name="T2" fmla="*/ 1 w 207"/>
                    <a:gd name="T3" fmla="*/ 0 h 181"/>
                    <a:gd name="T4" fmla="*/ 1 w 207"/>
                    <a:gd name="T5" fmla="*/ 0 h 181"/>
                    <a:gd name="T6" fmla="*/ 1 w 207"/>
                    <a:gd name="T7" fmla="*/ 0 h 181"/>
                    <a:gd name="T8" fmla="*/ 1 w 207"/>
                    <a:gd name="T9" fmla="*/ 0 h 181"/>
                    <a:gd name="T10" fmla="*/ 1 w 207"/>
                    <a:gd name="T11" fmla="*/ 0 h 181"/>
                    <a:gd name="T12" fmla="*/ 1 w 207"/>
                    <a:gd name="T13" fmla="*/ 0 h 181"/>
                    <a:gd name="T14" fmla="*/ 1 w 207"/>
                    <a:gd name="T15" fmla="*/ 0 h 181"/>
                    <a:gd name="T16" fmla="*/ 1 w 207"/>
                    <a:gd name="T17" fmla="*/ 0 h 181"/>
                    <a:gd name="T18" fmla="*/ 1 w 207"/>
                    <a:gd name="T19" fmla="*/ 0 h 181"/>
                    <a:gd name="T20" fmla="*/ 1 w 207"/>
                    <a:gd name="T21" fmla="*/ 0 h 181"/>
                    <a:gd name="T22" fmla="*/ 1 w 207"/>
                    <a:gd name="T23" fmla="*/ 0 h 181"/>
                    <a:gd name="T24" fmla="*/ 1 w 207"/>
                    <a:gd name="T25" fmla="*/ 0 h 181"/>
                    <a:gd name="T26" fmla="*/ 1 w 207"/>
                    <a:gd name="T27" fmla="*/ 0 h 181"/>
                    <a:gd name="T28" fmla="*/ 1 w 207"/>
                    <a:gd name="T29" fmla="*/ 0 h 181"/>
                    <a:gd name="T30" fmla="*/ 1 w 207"/>
                    <a:gd name="T31" fmla="*/ 0 h 181"/>
                    <a:gd name="T32" fmla="*/ 1 w 207"/>
                    <a:gd name="T33" fmla="*/ 0 h 181"/>
                    <a:gd name="T34" fmla="*/ 1 w 207"/>
                    <a:gd name="T35" fmla="*/ 0 h 181"/>
                    <a:gd name="T36" fmla="*/ 1 w 207"/>
                    <a:gd name="T37" fmla="*/ 0 h 181"/>
                    <a:gd name="T38" fmla="*/ 1 w 207"/>
                    <a:gd name="T39" fmla="*/ 0 h 181"/>
                    <a:gd name="T40" fmla="*/ 1 w 207"/>
                    <a:gd name="T41" fmla="*/ 0 h 181"/>
                    <a:gd name="T42" fmla="*/ 1 w 207"/>
                    <a:gd name="T43" fmla="*/ 0 h 181"/>
                    <a:gd name="T44" fmla="*/ 1 w 207"/>
                    <a:gd name="T45" fmla="*/ 0 h 181"/>
                    <a:gd name="T46" fmla="*/ 0 w 207"/>
                    <a:gd name="T47" fmla="*/ 0 h 181"/>
                    <a:gd name="T48" fmla="*/ 0 w 207"/>
                    <a:gd name="T49" fmla="*/ 0 h 181"/>
                    <a:gd name="T50" fmla="*/ 1 w 207"/>
                    <a:gd name="T51" fmla="*/ 0 h 181"/>
                    <a:gd name="T52" fmla="*/ 1 w 207"/>
                    <a:gd name="T53" fmla="*/ 0 h 181"/>
                    <a:gd name="T54" fmla="*/ 1 w 207"/>
                    <a:gd name="T55" fmla="*/ 0 h 181"/>
                    <a:gd name="T56" fmla="*/ 1 w 207"/>
                    <a:gd name="T57" fmla="*/ 0 h 181"/>
                    <a:gd name="T58" fmla="*/ 1 w 207"/>
                    <a:gd name="T59" fmla="*/ 0 h 181"/>
                    <a:gd name="T60" fmla="*/ 1 w 207"/>
                    <a:gd name="T61" fmla="*/ 0 h 181"/>
                    <a:gd name="T62" fmla="*/ 1 w 207"/>
                    <a:gd name="T63" fmla="*/ 0 h 1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7"/>
                    <a:gd name="T97" fmla="*/ 0 h 181"/>
                    <a:gd name="T98" fmla="*/ 207 w 207"/>
                    <a:gd name="T99" fmla="*/ 181 h 1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7" h="181">
                      <a:moveTo>
                        <a:pt x="34" y="36"/>
                      </a:moveTo>
                      <a:lnTo>
                        <a:pt x="32" y="25"/>
                      </a:lnTo>
                      <a:lnTo>
                        <a:pt x="34" y="19"/>
                      </a:lnTo>
                      <a:lnTo>
                        <a:pt x="40" y="12"/>
                      </a:lnTo>
                      <a:lnTo>
                        <a:pt x="49" y="8"/>
                      </a:lnTo>
                      <a:lnTo>
                        <a:pt x="59" y="4"/>
                      </a:lnTo>
                      <a:lnTo>
                        <a:pt x="72" y="2"/>
                      </a:lnTo>
                      <a:lnTo>
                        <a:pt x="86" y="0"/>
                      </a:lnTo>
                      <a:lnTo>
                        <a:pt x="103" y="0"/>
                      </a:lnTo>
                      <a:lnTo>
                        <a:pt x="118" y="0"/>
                      </a:lnTo>
                      <a:lnTo>
                        <a:pt x="133" y="0"/>
                      </a:lnTo>
                      <a:lnTo>
                        <a:pt x="148" y="2"/>
                      </a:lnTo>
                      <a:lnTo>
                        <a:pt x="164" y="4"/>
                      </a:lnTo>
                      <a:lnTo>
                        <a:pt x="175" y="4"/>
                      </a:lnTo>
                      <a:lnTo>
                        <a:pt x="186" y="6"/>
                      </a:lnTo>
                      <a:lnTo>
                        <a:pt x="194" y="6"/>
                      </a:lnTo>
                      <a:lnTo>
                        <a:pt x="203" y="10"/>
                      </a:lnTo>
                      <a:lnTo>
                        <a:pt x="205" y="10"/>
                      </a:lnTo>
                      <a:lnTo>
                        <a:pt x="207" y="15"/>
                      </a:lnTo>
                      <a:lnTo>
                        <a:pt x="207" y="21"/>
                      </a:lnTo>
                      <a:lnTo>
                        <a:pt x="207" y="32"/>
                      </a:lnTo>
                      <a:lnTo>
                        <a:pt x="205" y="40"/>
                      </a:lnTo>
                      <a:lnTo>
                        <a:pt x="203" y="55"/>
                      </a:lnTo>
                      <a:lnTo>
                        <a:pt x="200" y="69"/>
                      </a:lnTo>
                      <a:lnTo>
                        <a:pt x="198" y="84"/>
                      </a:lnTo>
                      <a:lnTo>
                        <a:pt x="192" y="97"/>
                      </a:lnTo>
                      <a:lnTo>
                        <a:pt x="188" y="110"/>
                      </a:lnTo>
                      <a:lnTo>
                        <a:pt x="184" y="122"/>
                      </a:lnTo>
                      <a:lnTo>
                        <a:pt x="179" y="135"/>
                      </a:lnTo>
                      <a:lnTo>
                        <a:pt x="175" y="146"/>
                      </a:lnTo>
                      <a:lnTo>
                        <a:pt x="171" y="158"/>
                      </a:lnTo>
                      <a:lnTo>
                        <a:pt x="169" y="166"/>
                      </a:lnTo>
                      <a:lnTo>
                        <a:pt x="167" y="171"/>
                      </a:lnTo>
                      <a:lnTo>
                        <a:pt x="160" y="171"/>
                      </a:lnTo>
                      <a:lnTo>
                        <a:pt x="152" y="171"/>
                      </a:lnTo>
                      <a:lnTo>
                        <a:pt x="143" y="173"/>
                      </a:lnTo>
                      <a:lnTo>
                        <a:pt x="129" y="175"/>
                      </a:lnTo>
                      <a:lnTo>
                        <a:pt x="116" y="175"/>
                      </a:lnTo>
                      <a:lnTo>
                        <a:pt x="103" y="179"/>
                      </a:lnTo>
                      <a:lnTo>
                        <a:pt x="87" y="179"/>
                      </a:lnTo>
                      <a:lnTo>
                        <a:pt x="74" y="181"/>
                      </a:lnTo>
                      <a:lnTo>
                        <a:pt x="59" y="181"/>
                      </a:lnTo>
                      <a:lnTo>
                        <a:pt x="46" y="181"/>
                      </a:lnTo>
                      <a:lnTo>
                        <a:pt x="32" y="181"/>
                      </a:lnTo>
                      <a:lnTo>
                        <a:pt x="21" y="181"/>
                      </a:lnTo>
                      <a:lnTo>
                        <a:pt x="11" y="179"/>
                      </a:lnTo>
                      <a:lnTo>
                        <a:pt x="4" y="179"/>
                      </a:lnTo>
                      <a:lnTo>
                        <a:pt x="0" y="175"/>
                      </a:lnTo>
                      <a:lnTo>
                        <a:pt x="0" y="173"/>
                      </a:lnTo>
                      <a:lnTo>
                        <a:pt x="0" y="166"/>
                      </a:lnTo>
                      <a:lnTo>
                        <a:pt x="2" y="158"/>
                      </a:lnTo>
                      <a:lnTo>
                        <a:pt x="4" y="150"/>
                      </a:lnTo>
                      <a:lnTo>
                        <a:pt x="6" y="143"/>
                      </a:lnTo>
                      <a:lnTo>
                        <a:pt x="11" y="129"/>
                      </a:lnTo>
                      <a:lnTo>
                        <a:pt x="15" y="118"/>
                      </a:lnTo>
                      <a:lnTo>
                        <a:pt x="15" y="107"/>
                      </a:lnTo>
                      <a:lnTo>
                        <a:pt x="17" y="95"/>
                      </a:lnTo>
                      <a:lnTo>
                        <a:pt x="19" y="84"/>
                      </a:lnTo>
                      <a:lnTo>
                        <a:pt x="19" y="76"/>
                      </a:lnTo>
                      <a:lnTo>
                        <a:pt x="19" y="65"/>
                      </a:lnTo>
                      <a:lnTo>
                        <a:pt x="25" y="55"/>
                      </a:lnTo>
                      <a:lnTo>
                        <a:pt x="27" y="46"/>
                      </a:lnTo>
                      <a:lnTo>
                        <a:pt x="34" y="36"/>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1" name="Freeform 87"/>
                <p:cNvSpPr>
                  <a:spLocks/>
                </p:cNvSpPr>
                <p:nvPr/>
              </p:nvSpPr>
              <p:spPr bwMode="auto">
                <a:xfrm>
                  <a:off x="3688" y="2934"/>
                  <a:ext cx="122" cy="86"/>
                </a:xfrm>
                <a:custGeom>
                  <a:avLst/>
                  <a:gdLst>
                    <a:gd name="T0" fmla="*/ 1 w 244"/>
                    <a:gd name="T1" fmla="*/ 1 h 171"/>
                    <a:gd name="T2" fmla="*/ 1 w 244"/>
                    <a:gd name="T3" fmla="*/ 1 h 171"/>
                    <a:gd name="T4" fmla="*/ 1 w 244"/>
                    <a:gd name="T5" fmla="*/ 0 h 171"/>
                    <a:gd name="T6" fmla="*/ 1 w 244"/>
                    <a:gd name="T7" fmla="*/ 0 h 171"/>
                    <a:gd name="T8" fmla="*/ 1 w 244"/>
                    <a:gd name="T9" fmla="*/ 1 h 171"/>
                    <a:gd name="T10" fmla="*/ 1 w 244"/>
                    <a:gd name="T11" fmla="*/ 1 h 171"/>
                    <a:gd name="T12" fmla="*/ 1 w 244"/>
                    <a:gd name="T13" fmla="*/ 1 h 171"/>
                    <a:gd name="T14" fmla="*/ 1 w 244"/>
                    <a:gd name="T15" fmla="*/ 1 h 171"/>
                    <a:gd name="T16" fmla="*/ 1 w 244"/>
                    <a:gd name="T17" fmla="*/ 1 h 171"/>
                    <a:gd name="T18" fmla="*/ 1 w 244"/>
                    <a:gd name="T19" fmla="*/ 1 h 171"/>
                    <a:gd name="T20" fmla="*/ 1 w 244"/>
                    <a:gd name="T21" fmla="*/ 1 h 171"/>
                    <a:gd name="T22" fmla="*/ 1 w 244"/>
                    <a:gd name="T23" fmla="*/ 1 h 171"/>
                    <a:gd name="T24" fmla="*/ 1 w 244"/>
                    <a:gd name="T25" fmla="*/ 1 h 171"/>
                    <a:gd name="T26" fmla="*/ 1 w 244"/>
                    <a:gd name="T27" fmla="*/ 1 h 171"/>
                    <a:gd name="T28" fmla="*/ 1 w 244"/>
                    <a:gd name="T29" fmla="*/ 1 h 171"/>
                    <a:gd name="T30" fmla="*/ 1 w 244"/>
                    <a:gd name="T31" fmla="*/ 1 h 171"/>
                    <a:gd name="T32" fmla="*/ 1 w 244"/>
                    <a:gd name="T33" fmla="*/ 1 h 171"/>
                    <a:gd name="T34" fmla="*/ 1 w 244"/>
                    <a:gd name="T35" fmla="*/ 1 h 171"/>
                    <a:gd name="T36" fmla="*/ 1 w 244"/>
                    <a:gd name="T37" fmla="*/ 1 h 171"/>
                    <a:gd name="T38" fmla="*/ 1 w 244"/>
                    <a:gd name="T39" fmla="*/ 1 h 171"/>
                    <a:gd name="T40" fmla="*/ 1 w 244"/>
                    <a:gd name="T41" fmla="*/ 1 h 171"/>
                    <a:gd name="T42" fmla="*/ 1 w 244"/>
                    <a:gd name="T43" fmla="*/ 1 h 171"/>
                    <a:gd name="T44" fmla="*/ 1 w 244"/>
                    <a:gd name="T45" fmla="*/ 1 h 171"/>
                    <a:gd name="T46" fmla="*/ 1 w 244"/>
                    <a:gd name="T47" fmla="*/ 1 h 171"/>
                    <a:gd name="T48" fmla="*/ 1 w 244"/>
                    <a:gd name="T49" fmla="*/ 1 h 171"/>
                    <a:gd name="T50" fmla="*/ 1 w 244"/>
                    <a:gd name="T51" fmla="*/ 1 h 171"/>
                    <a:gd name="T52" fmla="*/ 1 w 244"/>
                    <a:gd name="T53" fmla="*/ 1 h 171"/>
                    <a:gd name="T54" fmla="*/ 1 w 244"/>
                    <a:gd name="T55" fmla="*/ 1 h 171"/>
                    <a:gd name="T56" fmla="*/ 1 w 244"/>
                    <a:gd name="T57" fmla="*/ 1 h 171"/>
                    <a:gd name="T58" fmla="*/ 1 w 244"/>
                    <a:gd name="T59" fmla="*/ 1 h 171"/>
                    <a:gd name="T60" fmla="*/ 1 w 244"/>
                    <a:gd name="T61" fmla="*/ 1 h 171"/>
                    <a:gd name="T62" fmla="*/ 1 w 244"/>
                    <a:gd name="T63" fmla="*/ 1 h 171"/>
                    <a:gd name="T64" fmla="*/ 1 w 244"/>
                    <a:gd name="T65" fmla="*/ 1 h 171"/>
                    <a:gd name="T66" fmla="*/ 1 w 244"/>
                    <a:gd name="T67" fmla="*/ 1 h 171"/>
                    <a:gd name="T68" fmla="*/ 1 w 244"/>
                    <a:gd name="T69" fmla="*/ 1 h 171"/>
                    <a:gd name="T70" fmla="*/ 1 w 244"/>
                    <a:gd name="T71" fmla="*/ 1 h 171"/>
                    <a:gd name="T72" fmla="*/ 1 w 244"/>
                    <a:gd name="T73" fmla="*/ 1 h 171"/>
                    <a:gd name="T74" fmla="*/ 1 w 244"/>
                    <a:gd name="T75" fmla="*/ 1 h 171"/>
                    <a:gd name="T76" fmla="*/ 1 w 244"/>
                    <a:gd name="T77" fmla="*/ 1 h 171"/>
                    <a:gd name="T78" fmla="*/ 1 w 244"/>
                    <a:gd name="T79" fmla="*/ 1 h 171"/>
                    <a:gd name="T80" fmla="*/ 1 w 244"/>
                    <a:gd name="T81" fmla="*/ 1 h 171"/>
                    <a:gd name="T82" fmla="*/ 1 w 244"/>
                    <a:gd name="T83" fmla="*/ 1 h 171"/>
                    <a:gd name="T84" fmla="*/ 1 w 244"/>
                    <a:gd name="T85" fmla="*/ 1 h 171"/>
                    <a:gd name="T86" fmla="*/ 0 w 244"/>
                    <a:gd name="T87" fmla="*/ 1 h 171"/>
                    <a:gd name="T88" fmla="*/ 1 w 244"/>
                    <a:gd name="T89" fmla="*/ 1 h 171"/>
                    <a:gd name="T90" fmla="*/ 1 w 244"/>
                    <a:gd name="T91" fmla="*/ 1 h 171"/>
                    <a:gd name="T92" fmla="*/ 1 w 244"/>
                    <a:gd name="T93" fmla="*/ 1 h 171"/>
                    <a:gd name="T94" fmla="*/ 1 w 244"/>
                    <a:gd name="T95" fmla="*/ 1 h 171"/>
                    <a:gd name="T96" fmla="*/ 1 w 244"/>
                    <a:gd name="T97" fmla="*/ 1 h 171"/>
                    <a:gd name="T98" fmla="*/ 1 w 244"/>
                    <a:gd name="T99" fmla="*/ 1 h 171"/>
                    <a:gd name="T100" fmla="*/ 1 w 244"/>
                    <a:gd name="T101" fmla="*/ 1 h 171"/>
                    <a:gd name="T102" fmla="*/ 1 w 244"/>
                    <a:gd name="T103" fmla="*/ 1 h 171"/>
                    <a:gd name="T104" fmla="*/ 1 w 244"/>
                    <a:gd name="T105" fmla="*/ 1 h 171"/>
                    <a:gd name="T106" fmla="*/ 1 w 244"/>
                    <a:gd name="T107" fmla="*/ 1 h 171"/>
                    <a:gd name="T108" fmla="*/ 1 w 244"/>
                    <a:gd name="T109" fmla="*/ 1 h 171"/>
                    <a:gd name="T110" fmla="*/ 1 w 244"/>
                    <a:gd name="T111" fmla="*/ 1 h 171"/>
                    <a:gd name="T112" fmla="*/ 1 w 244"/>
                    <a:gd name="T113" fmla="*/ 1 h 171"/>
                    <a:gd name="T114" fmla="*/ 1 w 244"/>
                    <a:gd name="T115" fmla="*/ 1 h 171"/>
                    <a:gd name="T116" fmla="*/ 1 w 244"/>
                    <a:gd name="T117" fmla="*/ 1 h 171"/>
                    <a:gd name="T118" fmla="*/ 1 w 244"/>
                    <a:gd name="T119" fmla="*/ 1 h 171"/>
                    <a:gd name="T120" fmla="*/ 1 w 244"/>
                    <a:gd name="T121" fmla="*/ 1 h 171"/>
                    <a:gd name="T122" fmla="*/ 1 w 244"/>
                    <a:gd name="T123" fmla="*/ 1 h 171"/>
                    <a:gd name="T124" fmla="*/ 1 w 244"/>
                    <a:gd name="T125" fmla="*/ 1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44"/>
                    <a:gd name="T190" fmla="*/ 0 h 171"/>
                    <a:gd name="T191" fmla="*/ 244 w 244"/>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44" h="171">
                      <a:moveTo>
                        <a:pt x="177" y="133"/>
                      </a:moveTo>
                      <a:lnTo>
                        <a:pt x="215" y="11"/>
                      </a:lnTo>
                      <a:lnTo>
                        <a:pt x="223" y="0"/>
                      </a:lnTo>
                      <a:lnTo>
                        <a:pt x="232" y="0"/>
                      </a:lnTo>
                      <a:lnTo>
                        <a:pt x="240" y="6"/>
                      </a:lnTo>
                      <a:lnTo>
                        <a:pt x="244" y="19"/>
                      </a:lnTo>
                      <a:lnTo>
                        <a:pt x="240" y="25"/>
                      </a:lnTo>
                      <a:lnTo>
                        <a:pt x="238" y="32"/>
                      </a:lnTo>
                      <a:lnTo>
                        <a:pt x="236" y="42"/>
                      </a:lnTo>
                      <a:lnTo>
                        <a:pt x="234" y="51"/>
                      </a:lnTo>
                      <a:lnTo>
                        <a:pt x="232" y="61"/>
                      </a:lnTo>
                      <a:lnTo>
                        <a:pt x="229" y="70"/>
                      </a:lnTo>
                      <a:lnTo>
                        <a:pt x="225" y="82"/>
                      </a:lnTo>
                      <a:lnTo>
                        <a:pt x="225" y="91"/>
                      </a:lnTo>
                      <a:lnTo>
                        <a:pt x="219" y="101"/>
                      </a:lnTo>
                      <a:lnTo>
                        <a:pt x="217" y="110"/>
                      </a:lnTo>
                      <a:lnTo>
                        <a:pt x="212" y="120"/>
                      </a:lnTo>
                      <a:lnTo>
                        <a:pt x="210" y="131"/>
                      </a:lnTo>
                      <a:lnTo>
                        <a:pt x="204" y="139"/>
                      </a:lnTo>
                      <a:lnTo>
                        <a:pt x="202" y="146"/>
                      </a:lnTo>
                      <a:lnTo>
                        <a:pt x="198" y="154"/>
                      </a:lnTo>
                      <a:lnTo>
                        <a:pt x="196" y="162"/>
                      </a:lnTo>
                      <a:lnTo>
                        <a:pt x="189" y="162"/>
                      </a:lnTo>
                      <a:lnTo>
                        <a:pt x="181" y="162"/>
                      </a:lnTo>
                      <a:lnTo>
                        <a:pt x="172" y="162"/>
                      </a:lnTo>
                      <a:lnTo>
                        <a:pt x="166" y="162"/>
                      </a:lnTo>
                      <a:lnTo>
                        <a:pt x="155" y="160"/>
                      </a:lnTo>
                      <a:lnTo>
                        <a:pt x="145" y="160"/>
                      </a:lnTo>
                      <a:lnTo>
                        <a:pt x="136" y="160"/>
                      </a:lnTo>
                      <a:lnTo>
                        <a:pt x="126" y="160"/>
                      </a:lnTo>
                      <a:lnTo>
                        <a:pt x="116" y="160"/>
                      </a:lnTo>
                      <a:lnTo>
                        <a:pt x="109" y="162"/>
                      </a:lnTo>
                      <a:lnTo>
                        <a:pt x="99" y="162"/>
                      </a:lnTo>
                      <a:lnTo>
                        <a:pt x="90" y="164"/>
                      </a:lnTo>
                      <a:lnTo>
                        <a:pt x="78" y="164"/>
                      </a:lnTo>
                      <a:lnTo>
                        <a:pt x="71" y="165"/>
                      </a:lnTo>
                      <a:lnTo>
                        <a:pt x="61" y="167"/>
                      </a:lnTo>
                      <a:lnTo>
                        <a:pt x="52" y="169"/>
                      </a:lnTo>
                      <a:lnTo>
                        <a:pt x="42" y="169"/>
                      </a:lnTo>
                      <a:lnTo>
                        <a:pt x="35" y="169"/>
                      </a:lnTo>
                      <a:lnTo>
                        <a:pt x="25" y="169"/>
                      </a:lnTo>
                      <a:lnTo>
                        <a:pt x="16" y="171"/>
                      </a:lnTo>
                      <a:lnTo>
                        <a:pt x="2" y="167"/>
                      </a:lnTo>
                      <a:lnTo>
                        <a:pt x="0" y="158"/>
                      </a:lnTo>
                      <a:lnTo>
                        <a:pt x="2" y="146"/>
                      </a:lnTo>
                      <a:lnTo>
                        <a:pt x="14" y="141"/>
                      </a:lnTo>
                      <a:lnTo>
                        <a:pt x="19" y="139"/>
                      </a:lnTo>
                      <a:lnTo>
                        <a:pt x="27" y="139"/>
                      </a:lnTo>
                      <a:lnTo>
                        <a:pt x="37" y="137"/>
                      </a:lnTo>
                      <a:lnTo>
                        <a:pt x="48" y="137"/>
                      </a:lnTo>
                      <a:lnTo>
                        <a:pt x="58" y="135"/>
                      </a:lnTo>
                      <a:lnTo>
                        <a:pt x="71" y="133"/>
                      </a:lnTo>
                      <a:lnTo>
                        <a:pt x="82" y="133"/>
                      </a:lnTo>
                      <a:lnTo>
                        <a:pt x="96" y="133"/>
                      </a:lnTo>
                      <a:lnTo>
                        <a:pt x="109" y="131"/>
                      </a:lnTo>
                      <a:lnTo>
                        <a:pt x="120" y="131"/>
                      </a:lnTo>
                      <a:lnTo>
                        <a:pt x="132" y="131"/>
                      </a:lnTo>
                      <a:lnTo>
                        <a:pt x="145" y="131"/>
                      </a:lnTo>
                      <a:lnTo>
                        <a:pt x="153" y="131"/>
                      </a:lnTo>
                      <a:lnTo>
                        <a:pt x="164" y="131"/>
                      </a:lnTo>
                      <a:lnTo>
                        <a:pt x="172" y="131"/>
                      </a:lnTo>
                      <a:lnTo>
                        <a:pt x="177" y="133"/>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2" name="Freeform 88"/>
                <p:cNvSpPr>
                  <a:spLocks/>
                </p:cNvSpPr>
                <p:nvPr/>
              </p:nvSpPr>
              <p:spPr bwMode="auto">
                <a:xfrm>
                  <a:off x="3607" y="2908"/>
                  <a:ext cx="80" cy="103"/>
                </a:xfrm>
                <a:custGeom>
                  <a:avLst/>
                  <a:gdLst>
                    <a:gd name="T0" fmla="*/ 1 w 160"/>
                    <a:gd name="T1" fmla="*/ 1 h 205"/>
                    <a:gd name="T2" fmla="*/ 1 w 160"/>
                    <a:gd name="T3" fmla="*/ 1 h 205"/>
                    <a:gd name="T4" fmla="*/ 1 w 160"/>
                    <a:gd name="T5" fmla="*/ 1 h 205"/>
                    <a:gd name="T6" fmla="*/ 1 w 160"/>
                    <a:gd name="T7" fmla="*/ 1 h 205"/>
                    <a:gd name="T8" fmla="*/ 1 w 160"/>
                    <a:gd name="T9" fmla="*/ 1 h 205"/>
                    <a:gd name="T10" fmla="*/ 1 w 160"/>
                    <a:gd name="T11" fmla="*/ 1 h 205"/>
                    <a:gd name="T12" fmla="*/ 1 w 160"/>
                    <a:gd name="T13" fmla="*/ 1 h 205"/>
                    <a:gd name="T14" fmla="*/ 1 w 160"/>
                    <a:gd name="T15" fmla="*/ 1 h 205"/>
                    <a:gd name="T16" fmla="*/ 1 w 160"/>
                    <a:gd name="T17" fmla="*/ 1 h 205"/>
                    <a:gd name="T18" fmla="*/ 1 w 160"/>
                    <a:gd name="T19" fmla="*/ 1 h 205"/>
                    <a:gd name="T20" fmla="*/ 1 w 160"/>
                    <a:gd name="T21" fmla="*/ 1 h 205"/>
                    <a:gd name="T22" fmla="*/ 1 w 160"/>
                    <a:gd name="T23" fmla="*/ 1 h 205"/>
                    <a:gd name="T24" fmla="*/ 1 w 160"/>
                    <a:gd name="T25" fmla="*/ 1 h 205"/>
                    <a:gd name="T26" fmla="*/ 1 w 160"/>
                    <a:gd name="T27" fmla="*/ 1 h 205"/>
                    <a:gd name="T28" fmla="*/ 1 w 160"/>
                    <a:gd name="T29" fmla="*/ 1 h 205"/>
                    <a:gd name="T30" fmla="*/ 1 w 160"/>
                    <a:gd name="T31" fmla="*/ 1 h 205"/>
                    <a:gd name="T32" fmla="*/ 1 w 160"/>
                    <a:gd name="T33" fmla="*/ 1 h 205"/>
                    <a:gd name="T34" fmla="*/ 1 w 160"/>
                    <a:gd name="T35" fmla="*/ 1 h 205"/>
                    <a:gd name="T36" fmla="*/ 1 w 160"/>
                    <a:gd name="T37" fmla="*/ 1 h 205"/>
                    <a:gd name="T38" fmla="*/ 1 w 160"/>
                    <a:gd name="T39" fmla="*/ 1 h 205"/>
                    <a:gd name="T40" fmla="*/ 1 w 160"/>
                    <a:gd name="T41" fmla="*/ 1 h 205"/>
                    <a:gd name="T42" fmla="*/ 1 w 160"/>
                    <a:gd name="T43" fmla="*/ 1 h 205"/>
                    <a:gd name="T44" fmla="*/ 1 w 160"/>
                    <a:gd name="T45" fmla="*/ 1 h 205"/>
                    <a:gd name="T46" fmla="*/ 1 w 160"/>
                    <a:gd name="T47" fmla="*/ 1 h 205"/>
                    <a:gd name="T48" fmla="*/ 1 w 160"/>
                    <a:gd name="T49" fmla="*/ 1 h 205"/>
                    <a:gd name="T50" fmla="*/ 1 w 160"/>
                    <a:gd name="T51" fmla="*/ 1 h 205"/>
                    <a:gd name="T52" fmla="*/ 1 w 160"/>
                    <a:gd name="T53" fmla="*/ 1 h 205"/>
                    <a:gd name="T54" fmla="*/ 1 w 160"/>
                    <a:gd name="T55" fmla="*/ 1 h 205"/>
                    <a:gd name="T56" fmla="*/ 0 w 160"/>
                    <a:gd name="T57" fmla="*/ 1 h 205"/>
                    <a:gd name="T58" fmla="*/ 0 w 160"/>
                    <a:gd name="T59" fmla="*/ 1 h 205"/>
                    <a:gd name="T60" fmla="*/ 0 w 160"/>
                    <a:gd name="T61" fmla="*/ 1 h 205"/>
                    <a:gd name="T62" fmla="*/ 0 w 160"/>
                    <a:gd name="T63" fmla="*/ 1 h 205"/>
                    <a:gd name="T64" fmla="*/ 1 w 160"/>
                    <a:gd name="T65" fmla="*/ 1 h 205"/>
                    <a:gd name="T66" fmla="*/ 1 w 160"/>
                    <a:gd name="T67" fmla="*/ 1 h 205"/>
                    <a:gd name="T68" fmla="*/ 1 w 160"/>
                    <a:gd name="T69" fmla="*/ 1 h 205"/>
                    <a:gd name="T70" fmla="*/ 1 w 160"/>
                    <a:gd name="T71" fmla="*/ 1 h 205"/>
                    <a:gd name="T72" fmla="*/ 1 w 160"/>
                    <a:gd name="T73" fmla="*/ 1 h 205"/>
                    <a:gd name="T74" fmla="*/ 1 w 160"/>
                    <a:gd name="T75" fmla="*/ 1 h 205"/>
                    <a:gd name="T76" fmla="*/ 1 w 160"/>
                    <a:gd name="T77" fmla="*/ 1 h 205"/>
                    <a:gd name="T78" fmla="*/ 1 w 160"/>
                    <a:gd name="T79" fmla="*/ 1 h 205"/>
                    <a:gd name="T80" fmla="*/ 1 w 160"/>
                    <a:gd name="T81" fmla="*/ 1 h 205"/>
                    <a:gd name="T82" fmla="*/ 1 w 160"/>
                    <a:gd name="T83" fmla="*/ 1 h 205"/>
                    <a:gd name="T84" fmla="*/ 1 w 160"/>
                    <a:gd name="T85" fmla="*/ 0 h 205"/>
                    <a:gd name="T86" fmla="*/ 1 w 160"/>
                    <a:gd name="T87" fmla="*/ 1 h 205"/>
                    <a:gd name="T88" fmla="*/ 1 w 160"/>
                    <a:gd name="T89" fmla="*/ 1 h 205"/>
                    <a:gd name="T90" fmla="*/ 1 w 160"/>
                    <a:gd name="T91" fmla="*/ 1 h 205"/>
                    <a:gd name="T92" fmla="*/ 1 w 160"/>
                    <a:gd name="T93" fmla="*/ 1 h 205"/>
                    <a:gd name="T94" fmla="*/ 1 w 160"/>
                    <a:gd name="T95" fmla="*/ 1 h 205"/>
                    <a:gd name="T96" fmla="*/ 1 w 160"/>
                    <a:gd name="T97" fmla="*/ 1 h 205"/>
                    <a:gd name="T98" fmla="*/ 1 w 160"/>
                    <a:gd name="T99" fmla="*/ 1 h 205"/>
                    <a:gd name="T100" fmla="*/ 1 w 160"/>
                    <a:gd name="T101" fmla="*/ 1 h 205"/>
                    <a:gd name="T102" fmla="*/ 1 w 160"/>
                    <a:gd name="T103" fmla="*/ 1 h 205"/>
                    <a:gd name="T104" fmla="*/ 1 w 160"/>
                    <a:gd name="T105" fmla="*/ 1 h 205"/>
                    <a:gd name="T106" fmla="*/ 1 w 160"/>
                    <a:gd name="T107" fmla="*/ 1 h 205"/>
                    <a:gd name="T108" fmla="*/ 1 w 160"/>
                    <a:gd name="T109" fmla="*/ 1 h 205"/>
                    <a:gd name="T110" fmla="*/ 1 w 160"/>
                    <a:gd name="T111" fmla="*/ 1 h 205"/>
                    <a:gd name="T112" fmla="*/ 1 w 160"/>
                    <a:gd name="T113" fmla="*/ 1 h 205"/>
                    <a:gd name="T114" fmla="*/ 1 w 160"/>
                    <a:gd name="T115" fmla="*/ 1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0"/>
                    <a:gd name="T175" fmla="*/ 0 h 205"/>
                    <a:gd name="T176" fmla="*/ 160 w 160"/>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0" h="205">
                      <a:moveTo>
                        <a:pt x="34" y="156"/>
                      </a:moveTo>
                      <a:lnTo>
                        <a:pt x="47" y="154"/>
                      </a:lnTo>
                      <a:lnTo>
                        <a:pt x="63" y="154"/>
                      </a:lnTo>
                      <a:lnTo>
                        <a:pt x="78" y="154"/>
                      </a:lnTo>
                      <a:lnTo>
                        <a:pt x="95" y="157"/>
                      </a:lnTo>
                      <a:lnTo>
                        <a:pt x="108" y="161"/>
                      </a:lnTo>
                      <a:lnTo>
                        <a:pt x="123" y="165"/>
                      </a:lnTo>
                      <a:lnTo>
                        <a:pt x="139" y="171"/>
                      </a:lnTo>
                      <a:lnTo>
                        <a:pt x="154" y="178"/>
                      </a:lnTo>
                      <a:lnTo>
                        <a:pt x="160" y="188"/>
                      </a:lnTo>
                      <a:lnTo>
                        <a:pt x="160" y="197"/>
                      </a:lnTo>
                      <a:lnTo>
                        <a:pt x="152" y="205"/>
                      </a:lnTo>
                      <a:lnTo>
                        <a:pt x="139" y="205"/>
                      </a:lnTo>
                      <a:lnTo>
                        <a:pt x="125" y="199"/>
                      </a:lnTo>
                      <a:lnTo>
                        <a:pt x="116" y="197"/>
                      </a:lnTo>
                      <a:lnTo>
                        <a:pt x="106" y="194"/>
                      </a:lnTo>
                      <a:lnTo>
                        <a:pt x="99" y="192"/>
                      </a:lnTo>
                      <a:lnTo>
                        <a:pt x="84" y="190"/>
                      </a:lnTo>
                      <a:lnTo>
                        <a:pt x="72" y="190"/>
                      </a:lnTo>
                      <a:lnTo>
                        <a:pt x="61" y="190"/>
                      </a:lnTo>
                      <a:lnTo>
                        <a:pt x="49" y="192"/>
                      </a:lnTo>
                      <a:lnTo>
                        <a:pt x="42" y="190"/>
                      </a:lnTo>
                      <a:lnTo>
                        <a:pt x="36" y="190"/>
                      </a:lnTo>
                      <a:lnTo>
                        <a:pt x="26" y="190"/>
                      </a:lnTo>
                      <a:lnTo>
                        <a:pt x="19" y="190"/>
                      </a:lnTo>
                      <a:lnTo>
                        <a:pt x="11" y="186"/>
                      </a:lnTo>
                      <a:lnTo>
                        <a:pt x="7" y="182"/>
                      </a:lnTo>
                      <a:lnTo>
                        <a:pt x="2" y="173"/>
                      </a:lnTo>
                      <a:lnTo>
                        <a:pt x="0" y="163"/>
                      </a:lnTo>
                      <a:lnTo>
                        <a:pt x="0" y="150"/>
                      </a:lnTo>
                      <a:lnTo>
                        <a:pt x="0" y="138"/>
                      </a:lnTo>
                      <a:lnTo>
                        <a:pt x="0" y="123"/>
                      </a:lnTo>
                      <a:lnTo>
                        <a:pt x="2" y="110"/>
                      </a:lnTo>
                      <a:lnTo>
                        <a:pt x="2" y="93"/>
                      </a:lnTo>
                      <a:lnTo>
                        <a:pt x="6" y="78"/>
                      </a:lnTo>
                      <a:lnTo>
                        <a:pt x="7" y="62"/>
                      </a:lnTo>
                      <a:lnTo>
                        <a:pt x="11" y="51"/>
                      </a:lnTo>
                      <a:lnTo>
                        <a:pt x="13" y="36"/>
                      </a:lnTo>
                      <a:lnTo>
                        <a:pt x="15" y="26"/>
                      </a:lnTo>
                      <a:lnTo>
                        <a:pt x="17" y="17"/>
                      </a:lnTo>
                      <a:lnTo>
                        <a:pt x="21" y="13"/>
                      </a:lnTo>
                      <a:lnTo>
                        <a:pt x="25" y="2"/>
                      </a:lnTo>
                      <a:lnTo>
                        <a:pt x="36" y="0"/>
                      </a:lnTo>
                      <a:lnTo>
                        <a:pt x="44" y="4"/>
                      </a:lnTo>
                      <a:lnTo>
                        <a:pt x="49" y="17"/>
                      </a:lnTo>
                      <a:lnTo>
                        <a:pt x="47" y="26"/>
                      </a:lnTo>
                      <a:lnTo>
                        <a:pt x="45" y="36"/>
                      </a:lnTo>
                      <a:lnTo>
                        <a:pt x="44" y="45"/>
                      </a:lnTo>
                      <a:lnTo>
                        <a:pt x="42" y="57"/>
                      </a:lnTo>
                      <a:lnTo>
                        <a:pt x="38" y="66"/>
                      </a:lnTo>
                      <a:lnTo>
                        <a:pt x="36" y="74"/>
                      </a:lnTo>
                      <a:lnTo>
                        <a:pt x="34" y="85"/>
                      </a:lnTo>
                      <a:lnTo>
                        <a:pt x="34" y="95"/>
                      </a:lnTo>
                      <a:lnTo>
                        <a:pt x="30" y="110"/>
                      </a:lnTo>
                      <a:lnTo>
                        <a:pt x="30" y="125"/>
                      </a:lnTo>
                      <a:lnTo>
                        <a:pt x="30" y="140"/>
                      </a:lnTo>
                      <a:lnTo>
                        <a:pt x="34" y="156"/>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3" name="Freeform 89"/>
                <p:cNvSpPr>
                  <a:spLocks/>
                </p:cNvSpPr>
                <p:nvPr/>
              </p:nvSpPr>
              <p:spPr bwMode="auto">
                <a:xfrm>
                  <a:off x="3625" y="3007"/>
                  <a:ext cx="47" cy="16"/>
                </a:xfrm>
                <a:custGeom>
                  <a:avLst/>
                  <a:gdLst>
                    <a:gd name="T0" fmla="*/ 1 w 93"/>
                    <a:gd name="T1" fmla="*/ 0 h 33"/>
                    <a:gd name="T2" fmla="*/ 1 w 93"/>
                    <a:gd name="T3" fmla="*/ 0 h 33"/>
                    <a:gd name="T4" fmla="*/ 1 w 93"/>
                    <a:gd name="T5" fmla="*/ 0 h 33"/>
                    <a:gd name="T6" fmla="*/ 1 w 93"/>
                    <a:gd name="T7" fmla="*/ 0 h 33"/>
                    <a:gd name="T8" fmla="*/ 1 w 93"/>
                    <a:gd name="T9" fmla="*/ 0 h 33"/>
                    <a:gd name="T10" fmla="*/ 1 w 93"/>
                    <a:gd name="T11" fmla="*/ 0 h 33"/>
                    <a:gd name="T12" fmla="*/ 1 w 93"/>
                    <a:gd name="T13" fmla="*/ 0 h 33"/>
                    <a:gd name="T14" fmla="*/ 1 w 93"/>
                    <a:gd name="T15" fmla="*/ 0 h 33"/>
                    <a:gd name="T16" fmla="*/ 1 w 93"/>
                    <a:gd name="T17" fmla="*/ 0 h 33"/>
                    <a:gd name="T18" fmla="*/ 1 w 93"/>
                    <a:gd name="T19" fmla="*/ 0 h 33"/>
                    <a:gd name="T20" fmla="*/ 1 w 93"/>
                    <a:gd name="T21" fmla="*/ 0 h 33"/>
                    <a:gd name="T22" fmla="*/ 1 w 93"/>
                    <a:gd name="T23" fmla="*/ 0 h 33"/>
                    <a:gd name="T24" fmla="*/ 1 w 93"/>
                    <a:gd name="T25" fmla="*/ 0 h 33"/>
                    <a:gd name="T26" fmla="*/ 1 w 93"/>
                    <a:gd name="T27" fmla="*/ 0 h 33"/>
                    <a:gd name="T28" fmla="*/ 1 w 93"/>
                    <a:gd name="T29" fmla="*/ 0 h 33"/>
                    <a:gd name="T30" fmla="*/ 1 w 93"/>
                    <a:gd name="T31" fmla="*/ 0 h 33"/>
                    <a:gd name="T32" fmla="*/ 1 w 93"/>
                    <a:gd name="T33" fmla="*/ 0 h 33"/>
                    <a:gd name="T34" fmla="*/ 1 w 93"/>
                    <a:gd name="T35" fmla="*/ 0 h 33"/>
                    <a:gd name="T36" fmla="*/ 1 w 93"/>
                    <a:gd name="T37" fmla="*/ 0 h 33"/>
                    <a:gd name="T38" fmla="*/ 0 w 93"/>
                    <a:gd name="T39" fmla="*/ 0 h 33"/>
                    <a:gd name="T40" fmla="*/ 0 w 93"/>
                    <a:gd name="T41" fmla="*/ 0 h 33"/>
                    <a:gd name="T42" fmla="*/ 1 w 93"/>
                    <a:gd name="T43" fmla="*/ 0 h 33"/>
                    <a:gd name="T44" fmla="*/ 1 w 93"/>
                    <a:gd name="T45" fmla="*/ 0 h 33"/>
                    <a:gd name="T46" fmla="*/ 1 w 93"/>
                    <a:gd name="T47" fmla="*/ 0 h 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33"/>
                    <a:gd name="T74" fmla="*/ 93 w 93"/>
                    <a:gd name="T75" fmla="*/ 33 h 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33">
                      <a:moveTo>
                        <a:pt x="23" y="0"/>
                      </a:moveTo>
                      <a:lnTo>
                        <a:pt x="36" y="4"/>
                      </a:lnTo>
                      <a:lnTo>
                        <a:pt x="49" y="4"/>
                      </a:lnTo>
                      <a:lnTo>
                        <a:pt x="55" y="0"/>
                      </a:lnTo>
                      <a:lnTo>
                        <a:pt x="63" y="0"/>
                      </a:lnTo>
                      <a:lnTo>
                        <a:pt x="70" y="0"/>
                      </a:lnTo>
                      <a:lnTo>
                        <a:pt x="80" y="0"/>
                      </a:lnTo>
                      <a:lnTo>
                        <a:pt x="87" y="4"/>
                      </a:lnTo>
                      <a:lnTo>
                        <a:pt x="93" y="16"/>
                      </a:lnTo>
                      <a:lnTo>
                        <a:pt x="87" y="23"/>
                      </a:lnTo>
                      <a:lnTo>
                        <a:pt x="80" y="31"/>
                      </a:lnTo>
                      <a:lnTo>
                        <a:pt x="67" y="31"/>
                      </a:lnTo>
                      <a:lnTo>
                        <a:pt x="59" y="31"/>
                      </a:lnTo>
                      <a:lnTo>
                        <a:pt x="49" y="31"/>
                      </a:lnTo>
                      <a:lnTo>
                        <a:pt x="40" y="33"/>
                      </a:lnTo>
                      <a:lnTo>
                        <a:pt x="30" y="31"/>
                      </a:lnTo>
                      <a:lnTo>
                        <a:pt x="23" y="31"/>
                      </a:lnTo>
                      <a:lnTo>
                        <a:pt x="15" y="31"/>
                      </a:lnTo>
                      <a:lnTo>
                        <a:pt x="8" y="27"/>
                      </a:lnTo>
                      <a:lnTo>
                        <a:pt x="0" y="16"/>
                      </a:lnTo>
                      <a:lnTo>
                        <a:pt x="0" y="8"/>
                      </a:lnTo>
                      <a:lnTo>
                        <a:pt x="8" y="0"/>
                      </a:lnTo>
                      <a:lnTo>
                        <a:pt x="23"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4" name="Freeform 90"/>
                <p:cNvSpPr>
                  <a:spLocks/>
                </p:cNvSpPr>
                <p:nvPr/>
              </p:nvSpPr>
              <p:spPr bwMode="auto">
                <a:xfrm>
                  <a:off x="3735" y="3011"/>
                  <a:ext cx="39" cy="21"/>
                </a:xfrm>
                <a:custGeom>
                  <a:avLst/>
                  <a:gdLst>
                    <a:gd name="T0" fmla="*/ 1 w 78"/>
                    <a:gd name="T1" fmla="*/ 0 h 42"/>
                    <a:gd name="T2" fmla="*/ 1 w 78"/>
                    <a:gd name="T3" fmla="*/ 0 h 42"/>
                    <a:gd name="T4" fmla="*/ 1 w 78"/>
                    <a:gd name="T5" fmla="*/ 1 h 42"/>
                    <a:gd name="T6" fmla="*/ 1 w 78"/>
                    <a:gd name="T7" fmla="*/ 1 h 42"/>
                    <a:gd name="T8" fmla="*/ 1 w 78"/>
                    <a:gd name="T9" fmla="*/ 1 h 42"/>
                    <a:gd name="T10" fmla="*/ 1 w 78"/>
                    <a:gd name="T11" fmla="*/ 1 h 42"/>
                    <a:gd name="T12" fmla="*/ 1 w 78"/>
                    <a:gd name="T13" fmla="*/ 1 h 42"/>
                    <a:gd name="T14" fmla="*/ 1 w 78"/>
                    <a:gd name="T15" fmla="*/ 1 h 42"/>
                    <a:gd name="T16" fmla="*/ 1 w 78"/>
                    <a:gd name="T17" fmla="*/ 1 h 42"/>
                    <a:gd name="T18" fmla="*/ 1 w 78"/>
                    <a:gd name="T19" fmla="*/ 1 h 42"/>
                    <a:gd name="T20" fmla="*/ 1 w 78"/>
                    <a:gd name="T21" fmla="*/ 1 h 42"/>
                    <a:gd name="T22" fmla="*/ 1 w 78"/>
                    <a:gd name="T23" fmla="*/ 1 h 42"/>
                    <a:gd name="T24" fmla="*/ 1 w 78"/>
                    <a:gd name="T25" fmla="*/ 1 h 42"/>
                    <a:gd name="T26" fmla="*/ 1 w 78"/>
                    <a:gd name="T27" fmla="*/ 1 h 42"/>
                    <a:gd name="T28" fmla="*/ 0 w 78"/>
                    <a:gd name="T29" fmla="*/ 1 h 42"/>
                    <a:gd name="T30" fmla="*/ 1 w 78"/>
                    <a:gd name="T31" fmla="*/ 1 h 42"/>
                    <a:gd name="T32" fmla="*/ 1 w 78"/>
                    <a:gd name="T33" fmla="*/ 0 h 42"/>
                    <a:gd name="T34" fmla="*/ 1 w 78"/>
                    <a:gd name="T35" fmla="*/ 0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
                    <a:gd name="T55" fmla="*/ 0 h 42"/>
                    <a:gd name="T56" fmla="*/ 78 w 78"/>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 h="42">
                      <a:moveTo>
                        <a:pt x="19" y="0"/>
                      </a:moveTo>
                      <a:lnTo>
                        <a:pt x="30" y="0"/>
                      </a:lnTo>
                      <a:lnTo>
                        <a:pt x="43" y="6"/>
                      </a:lnTo>
                      <a:lnTo>
                        <a:pt x="53" y="10"/>
                      </a:lnTo>
                      <a:lnTo>
                        <a:pt x="68" y="15"/>
                      </a:lnTo>
                      <a:lnTo>
                        <a:pt x="78" y="21"/>
                      </a:lnTo>
                      <a:lnTo>
                        <a:pt x="78" y="30"/>
                      </a:lnTo>
                      <a:lnTo>
                        <a:pt x="70" y="40"/>
                      </a:lnTo>
                      <a:lnTo>
                        <a:pt x="59" y="42"/>
                      </a:lnTo>
                      <a:lnTo>
                        <a:pt x="45" y="36"/>
                      </a:lnTo>
                      <a:lnTo>
                        <a:pt x="36" y="34"/>
                      </a:lnTo>
                      <a:lnTo>
                        <a:pt x="24" y="30"/>
                      </a:lnTo>
                      <a:lnTo>
                        <a:pt x="15" y="30"/>
                      </a:lnTo>
                      <a:lnTo>
                        <a:pt x="2" y="25"/>
                      </a:lnTo>
                      <a:lnTo>
                        <a:pt x="0" y="15"/>
                      </a:lnTo>
                      <a:lnTo>
                        <a:pt x="5" y="4"/>
                      </a:lnTo>
                      <a:lnTo>
                        <a:pt x="19"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5" name="Freeform 91"/>
                <p:cNvSpPr>
                  <a:spLocks/>
                </p:cNvSpPr>
                <p:nvPr/>
              </p:nvSpPr>
              <p:spPr bwMode="auto">
                <a:xfrm>
                  <a:off x="3725" y="2931"/>
                  <a:ext cx="45" cy="21"/>
                </a:xfrm>
                <a:custGeom>
                  <a:avLst/>
                  <a:gdLst>
                    <a:gd name="T0" fmla="*/ 1 w 89"/>
                    <a:gd name="T1" fmla="*/ 1 h 42"/>
                    <a:gd name="T2" fmla="*/ 1 w 89"/>
                    <a:gd name="T3" fmla="*/ 0 h 42"/>
                    <a:gd name="T4" fmla="*/ 1 w 89"/>
                    <a:gd name="T5" fmla="*/ 1 h 42"/>
                    <a:gd name="T6" fmla="*/ 1 w 89"/>
                    <a:gd name="T7" fmla="*/ 1 h 42"/>
                    <a:gd name="T8" fmla="*/ 1 w 89"/>
                    <a:gd name="T9" fmla="*/ 1 h 42"/>
                    <a:gd name="T10" fmla="*/ 1 w 89"/>
                    <a:gd name="T11" fmla="*/ 1 h 42"/>
                    <a:gd name="T12" fmla="*/ 1 w 89"/>
                    <a:gd name="T13" fmla="*/ 1 h 42"/>
                    <a:gd name="T14" fmla="*/ 1 w 89"/>
                    <a:gd name="T15" fmla="*/ 1 h 42"/>
                    <a:gd name="T16" fmla="*/ 1 w 89"/>
                    <a:gd name="T17" fmla="*/ 1 h 42"/>
                    <a:gd name="T18" fmla="*/ 1 w 89"/>
                    <a:gd name="T19" fmla="*/ 1 h 42"/>
                    <a:gd name="T20" fmla="*/ 1 w 89"/>
                    <a:gd name="T21" fmla="*/ 1 h 42"/>
                    <a:gd name="T22" fmla="*/ 1 w 89"/>
                    <a:gd name="T23" fmla="*/ 1 h 42"/>
                    <a:gd name="T24" fmla="*/ 1 w 89"/>
                    <a:gd name="T25" fmla="*/ 1 h 42"/>
                    <a:gd name="T26" fmla="*/ 1 w 89"/>
                    <a:gd name="T27" fmla="*/ 1 h 42"/>
                    <a:gd name="T28" fmla="*/ 1 w 89"/>
                    <a:gd name="T29" fmla="*/ 1 h 42"/>
                    <a:gd name="T30" fmla="*/ 1 w 89"/>
                    <a:gd name="T31" fmla="*/ 1 h 42"/>
                    <a:gd name="T32" fmla="*/ 1 w 89"/>
                    <a:gd name="T33" fmla="*/ 1 h 42"/>
                    <a:gd name="T34" fmla="*/ 1 w 89"/>
                    <a:gd name="T35" fmla="*/ 1 h 42"/>
                    <a:gd name="T36" fmla="*/ 0 w 89"/>
                    <a:gd name="T37" fmla="*/ 1 h 42"/>
                    <a:gd name="T38" fmla="*/ 1 w 89"/>
                    <a:gd name="T39" fmla="*/ 1 h 42"/>
                    <a:gd name="T40" fmla="*/ 1 w 89"/>
                    <a:gd name="T41" fmla="*/ 1 h 42"/>
                    <a:gd name="T42" fmla="*/ 1 w 89"/>
                    <a:gd name="T43" fmla="*/ 1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
                    <a:gd name="T67" fmla="*/ 0 h 42"/>
                    <a:gd name="T68" fmla="*/ 89 w 89"/>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 h="42">
                      <a:moveTo>
                        <a:pt x="15" y="4"/>
                      </a:moveTo>
                      <a:lnTo>
                        <a:pt x="28" y="0"/>
                      </a:lnTo>
                      <a:lnTo>
                        <a:pt x="41" y="2"/>
                      </a:lnTo>
                      <a:lnTo>
                        <a:pt x="53" y="2"/>
                      </a:lnTo>
                      <a:lnTo>
                        <a:pt x="62" y="6"/>
                      </a:lnTo>
                      <a:lnTo>
                        <a:pt x="70" y="8"/>
                      </a:lnTo>
                      <a:lnTo>
                        <a:pt x="78" y="12"/>
                      </a:lnTo>
                      <a:lnTo>
                        <a:pt x="81" y="16"/>
                      </a:lnTo>
                      <a:lnTo>
                        <a:pt x="87" y="21"/>
                      </a:lnTo>
                      <a:lnTo>
                        <a:pt x="89" y="29"/>
                      </a:lnTo>
                      <a:lnTo>
                        <a:pt x="89" y="36"/>
                      </a:lnTo>
                      <a:lnTo>
                        <a:pt x="81" y="38"/>
                      </a:lnTo>
                      <a:lnTo>
                        <a:pt x="72" y="42"/>
                      </a:lnTo>
                      <a:lnTo>
                        <a:pt x="57" y="38"/>
                      </a:lnTo>
                      <a:lnTo>
                        <a:pt x="43" y="36"/>
                      </a:lnTo>
                      <a:lnTo>
                        <a:pt x="30" y="33"/>
                      </a:lnTo>
                      <a:lnTo>
                        <a:pt x="17" y="35"/>
                      </a:lnTo>
                      <a:lnTo>
                        <a:pt x="3" y="29"/>
                      </a:lnTo>
                      <a:lnTo>
                        <a:pt x="0" y="19"/>
                      </a:lnTo>
                      <a:lnTo>
                        <a:pt x="3" y="8"/>
                      </a:ln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6" name="Freeform 92"/>
                <p:cNvSpPr>
                  <a:spLocks/>
                </p:cNvSpPr>
                <p:nvPr/>
              </p:nvSpPr>
              <p:spPr bwMode="auto">
                <a:xfrm>
                  <a:off x="3721" y="2953"/>
                  <a:ext cx="44" cy="21"/>
                </a:xfrm>
                <a:custGeom>
                  <a:avLst/>
                  <a:gdLst>
                    <a:gd name="T0" fmla="*/ 0 w 90"/>
                    <a:gd name="T1" fmla="*/ 1 h 42"/>
                    <a:gd name="T2" fmla="*/ 0 w 90"/>
                    <a:gd name="T3" fmla="*/ 0 h 42"/>
                    <a:gd name="T4" fmla="*/ 0 w 90"/>
                    <a:gd name="T5" fmla="*/ 0 h 42"/>
                    <a:gd name="T6" fmla="*/ 0 w 90"/>
                    <a:gd name="T7" fmla="*/ 0 h 42"/>
                    <a:gd name="T8" fmla="*/ 0 w 90"/>
                    <a:gd name="T9" fmla="*/ 1 h 42"/>
                    <a:gd name="T10" fmla="*/ 0 w 90"/>
                    <a:gd name="T11" fmla="*/ 1 h 42"/>
                    <a:gd name="T12" fmla="*/ 0 w 90"/>
                    <a:gd name="T13" fmla="*/ 1 h 42"/>
                    <a:gd name="T14" fmla="*/ 0 w 90"/>
                    <a:gd name="T15" fmla="*/ 1 h 42"/>
                    <a:gd name="T16" fmla="*/ 0 w 90"/>
                    <a:gd name="T17" fmla="*/ 1 h 42"/>
                    <a:gd name="T18" fmla="*/ 0 w 90"/>
                    <a:gd name="T19" fmla="*/ 1 h 42"/>
                    <a:gd name="T20" fmla="*/ 0 w 90"/>
                    <a:gd name="T21" fmla="*/ 1 h 42"/>
                    <a:gd name="T22" fmla="*/ 0 w 90"/>
                    <a:gd name="T23" fmla="*/ 1 h 42"/>
                    <a:gd name="T24" fmla="*/ 0 w 90"/>
                    <a:gd name="T25" fmla="*/ 1 h 42"/>
                    <a:gd name="T26" fmla="*/ 0 w 90"/>
                    <a:gd name="T27" fmla="*/ 1 h 42"/>
                    <a:gd name="T28" fmla="*/ 0 w 90"/>
                    <a:gd name="T29" fmla="*/ 1 h 42"/>
                    <a:gd name="T30" fmla="*/ 0 w 90"/>
                    <a:gd name="T31" fmla="*/ 1 h 42"/>
                    <a:gd name="T32" fmla="*/ 0 w 90"/>
                    <a:gd name="T33" fmla="*/ 1 h 42"/>
                    <a:gd name="T34" fmla="*/ 0 w 90"/>
                    <a:gd name="T35" fmla="*/ 1 h 42"/>
                    <a:gd name="T36" fmla="*/ 0 w 90"/>
                    <a:gd name="T37" fmla="*/ 1 h 42"/>
                    <a:gd name="T38" fmla="*/ 0 w 90"/>
                    <a:gd name="T39" fmla="*/ 1 h 42"/>
                    <a:gd name="T40" fmla="*/ 0 w 90"/>
                    <a:gd name="T41" fmla="*/ 1 h 42"/>
                    <a:gd name="T42" fmla="*/ 0 w 90"/>
                    <a:gd name="T43" fmla="*/ 1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
                    <a:gd name="T67" fmla="*/ 0 h 42"/>
                    <a:gd name="T68" fmla="*/ 90 w 90"/>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 h="42">
                      <a:moveTo>
                        <a:pt x="13" y="4"/>
                      </a:moveTo>
                      <a:lnTo>
                        <a:pt x="25" y="0"/>
                      </a:lnTo>
                      <a:lnTo>
                        <a:pt x="36" y="0"/>
                      </a:lnTo>
                      <a:lnTo>
                        <a:pt x="48" y="0"/>
                      </a:lnTo>
                      <a:lnTo>
                        <a:pt x="57" y="4"/>
                      </a:lnTo>
                      <a:lnTo>
                        <a:pt x="65" y="6"/>
                      </a:lnTo>
                      <a:lnTo>
                        <a:pt x="72" y="10"/>
                      </a:lnTo>
                      <a:lnTo>
                        <a:pt x="80" y="13"/>
                      </a:lnTo>
                      <a:lnTo>
                        <a:pt x="86" y="21"/>
                      </a:lnTo>
                      <a:lnTo>
                        <a:pt x="90" y="29"/>
                      </a:lnTo>
                      <a:lnTo>
                        <a:pt x="90" y="36"/>
                      </a:lnTo>
                      <a:lnTo>
                        <a:pt x="82" y="42"/>
                      </a:lnTo>
                      <a:lnTo>
                        <a:pt x="72" y="42"/>
                      </a:lnTo>
                      <a:lnTo>
                        <a:pt x="57" y="36"/>
                      </a:lnTo>
                      <a:lnTo>
                        <a:pt x="44" y="34"/>
                      </a:lnTo>
                      <a:lnTo>
                        <a:pt x="31" y="32"/>
                      </a:lnTo>
                      <a:lnTo>
                        <a:pt x="17" y="34"/>
                      </a:lnTo>
                      <a:lnTo>
                        <a:pt x="4" y="29"/>
                      </a:lnTo>
                      <a:lnTo>
                        <a:pt x="0" y="21"/>
                      </a:lnTo>
                      <a:lnTo>
                        <a:pt x="0" y="10"/>
                      </a:ln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7" name="Freeform 93"/>
                <p:cNvSpPr>
                  <a:spLocks/>
                </p:cNvSpPr>
                <p:nvPr/>
              </p:nvSpPr>
              <p:spPr bwMode="auto">
                <a:xfrm>
                  <a:off x="3719" y="2975"/>
                  <a:ext cx="31" cy="17"/>
                </a:xfrm>
                <a:custGeom>
                  <a:avLst/>
                  <a:gdLst>
                    <a:gd name="T0" fmla="*/ 0 w 63"/>
                    <a:gd name="T1" fmla="*/ 0 h 34"/>
                    <a:gd name="T2" fmla="*/ 0 w 63"/>
                    <a:gd name="T3" fmla="*/ 1 h 34"/>
                    <a:gd name="T4" fmla="*/ 0 w 63"/>
                    <a:gd name="T5" fmla="*/ 1 h 34"/>
                    <a:gd name="T6" fmla="*/ 0 w 63"/>
                    <a:gd name="T7" fmla="*/ 1 h 34"/>
                    <a:gd name="T8" fmla="*/ 0 w 63"/>
                    <a:gd name="T9" fmla="*/ 1 h 34"/>
                    <a:gd name="T10" fmla="*/ 0 w 63"/>
                    <a:gd name="T11" fmla="*/ 1 h 34"/>
                    <a:gd name="T12" fmla="*/ 0 w 63"/>
                    <a:gd name="T13" fmla="*/ 1 h 34"/>
                    <a:gd name="T14" fmla="*/ 0 w 63"/>
                    <a:gd name="T15" fmla="*/ 1 h 34"/>
                    <a:gd name="T16" fmla="*/ 0 w 63"/>
                    <a:gd name="T17" fmla="*/ 1 h 34"/>
                    <a:gd name="T18" fmla="*/ 0 w 63"/>
                    <a:gd name="T19" fmla="*/ 1 h 34"/>
                    <a:gd name="T20" fmla="*/ 0 w 63"/>
                    <a:gd name="T21" fmla="*/ 1 h 34"/>
                    <a:gd name="T22" fmla="*/ 0 w 63"/>
                    <a:gd name="T23" fmla="*/ 1 h 34"/>
                    <a:gd name="T24" fmla="*/ 0 w 63"/>
                    <a:gd name="T25" fmla="*/ 1 h 34"/>
                    <a:gd name="T26" fmla="*/ 0 w 63"/>
                    <a:gd name="T27" fmla="*/ 0 h 34"/>
                    <a:gd name="T28" fmla="*/ 0 w 63"/>
                    <a:gd name="T29" fmla="*/ 0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
                    <a:gd name="T46" fmla="*/ 0 h 34"/>
                    <a:gd name="T47" fmla="*/ 63 w 63"/>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 h="34">
                      <a:moveTo>
                        <a:pt x="17" y="0"/>
                      </a:moveTo>
                      <a:lnTo>
                        <a:pt x="48" y="4"/>
                      </a:lnTo>
                      <a:lnTo>
                        <a:pt x="59" y="7"/>
                      </a:lnTo>
                      <a:lnTo>
                        <a:pt x="63" y="19"/>
                      </a:lnTo>
                      <a:lnTo>
                        <a:pt x="59" y="28"/>
                      </a:lnTo>
                      <a:lnTo>
                        <a:pt x="48" y="34"/>
                      </a:lnTo>
                      <a:lnTo>
                        <a:pt x="35" y="32"/>
                      </a:lnTo>
                      <a:lnTo>
                        <a:pt x="25" y="30"/>
                      </a:lnTo>
                      <a:lnTo>
                        <a:pt x="16" y="28"/>
                      </a:lnTo>
                      <a:lnTo>
                        <a:pt x="10" y="28"/>
                      </a:lnTo>
                      <a:lnTo>
                        <a:pt x="2" y="21"/>
                      </a:lnTo>
                      <a:lnTo>
                        <a:pt x="0" y="15"/>
                      </a:lnTo>
                      <a:lnTo>
                        <a:pt x="4" y="2"/>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8" name="Freeform 94"/>
                <p:cNvSpPr>
                  <a:spLocks/>
                </p:cNvSpPr>
                <p:nvPr/>
              </p:nvSpPr>
              <p:spPr bwMode="auto">
                <a:xfrm>
                  <a:off x="3731" y="2920"/>
                  <a:ext cx="50" cy="24"/>
                </a:xfrm>
                <a:custGeom>
                  <a:avLst/>
                  <a:gdLst>
                    <a:gd name="T0" fmla="*/ 0 w 101"/>
                    <a:gd name="T1" fmla="*/ 0 h 49"/>
                    <a:gd name="T2" fmla="*/ 0 w 101"/>
                    <a:gd name="T3" fmla="*/ 0 h 49"/>
                    <a:gd name="T4" fmla="*/ 0 w 101"/>
                    <a:gd name="T5" fmla="*/ 0 h 49"/>
                    <a:gd name="T6" fmla="*/ 0 w 101"/>
                    <a:gd name="T7" fmla="*/ 0 h 49"/>
                    <a:gd name="T8" fmla="*/ 0 w 101"/>
                    <a:gd name="T9" fmla="*/ 0 h 49"/>
                    <a:gd name="T10" fmla="*/ 0 w 101"/>
                    <a:gd name="T11" fmla="*/ 0 h 49"/>
                    <a:gd name="T12" fmla="*/ 0 w 101"/>
                    <a:gd name="T13" fmla="*/ 0 h 49"/>
                    <a:gd name="T14" fmla="*/ 0 w 101"/>
                    <a:gd name="T15" fmla="*/ 0 h 49"/>
                    <a:gd name="T16" fmla="*/ 0 w 101"/>
                    <a:gd name="T17" fmla="*/ 0 h 49"/>
                    <a:gd name="T18" fmla="*/ 0 w 101"/>
                    <a:gd name="T19" fmla="*/ 0 h 49"/>
                    <a:gd name="T20" fmla="*/ 0 w 101"/>
                    <a:gd name="T21" fmla="*/ 0 h 49"/>
                    <a:gd name="T22" fmla="*/ 0 w 101"/>
                    <a:gd name="T23" fmla="*/ 0 h 49"/>
                    <a:gd name="T24" fmla="*/ 0 w 101"/>
                    <a:gd name="T25" fmla="*/ 0 h 49"/>
                    <a:gd name="T26" fmla="*/ 0 w 101"/>
                    <a:gd name="T27" fmla="*/ 0 h 49"/>
                    <a:gd name="T28" fmla="*/ 0 w 101"/>
                    <a:gd name="T29" fmla="*/ 0 h 49"/>
                    <a:gd name="T30" fmla="*/ 0 w 101"/>
                    <a:gd name="T31" fmla="*/ 0 h 49"/>
                    <a:gd name="T32" fmla="*/ 0 w 101"/>
                    <a:gd name="T33" fmla="*/ 0 h 49"/>
                    <a:gd name="T34" fmla="*/ 0 w 101"/>
                    <a:gd name="T35" fmla="*/ 0 h 49"/>
                    <a:gd name="T36" fmla="*/ 0 w 101"/>
                    <a:gd name="T37" fmla="*/ 0 h 49"/>
                    <a:gd name="T38" fmla="*/ 0 w 101"/>
                    <a:gd name="T39" fmla="*/ 0 h 49"/>
                    <a:gd name="T40" fmla="*/ 0 w 101"/>
                    <a:gd name="T41" fmla="*/ 0 h 49"/>
                    <a:gd name="T42" fmla="*/ 0 w 101"/>
                    <a:gd name="T43" fmla="*/ 0 h 49"/>
                    <a:gd name="T44" fmla="*/ 0 w 101"/>
                    <a:gd name="T45" fmla="*/ 0 h 49"/>
                    <a:gd name="T46" fmla="*/ 0 w 101"/>
                    <a:gd name="T47" fmla="*/ 0 h 49"/>
                    <a:gd name="T48" fmla="*/ 0 w 101"/>
                    <a:gd name="T49" fmla="*/ 0 h 49"/>
                    <a:gd name="T50" fmla="*/ 0 w 101"/>
                    <a:gd name="T51" fmla="*/ 0 h 49"/>
                    <a:gd name="T52" fmla="*/ 0 w 101"/>
                    <a:gd name="T53" fmla="*/ 0 h 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1"/>
                    <a:gd name="T82" fmla="*/ 0 h 49"/>
                    <a:gd name="T83" fmla="*/ 101 w 101"/>
                    <a:gd name="T84" fmla="*/ 49 h 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1" h="49">
                      <a:moveTo>
                        <a:pt x="89" y="13"/>
                      </a:moveTo>
                      <a:lnTo>
                        <a:pt x="95" y="22"/>
                      </a:lnTo>
                      <a:lnTo>
                        <a:pt x="99" y="26"/>
                      </a:lnTo>
                      <a:lnTo>
                        <a:pt x="101" y="36"/>
                      </a:lnTo>
                      <a:lnTo>
                        <a:pt x="97" y="41"/>
                      </a:lnTo>
                      <a:lnTo>
                        <a:pt x="91" y="49"/>
                      </a:lnTo>
                      <a:lnTo>
                        <a:pt x="84" y="49"/>
                      </a:lnTo>
                      <a:lnTo>
                        <a:pt x="74" y="49"/>
                      </a:lnTo>
                      <a:lnTo>
                        <a:pt x="61" y="45"/>
                      </a:lnTo>
                      <a:lnTo>
                        <a:pt x="48" y="43"/>
                      </a:lnTo>
                      <a:lnTo>
                        <a:pt x="32" y="41"/>
                      </a:lnTo>
                      <a:lnTo>
                        <a:pt x="21" y="38"/>
                      </a:lnTo>
                      <a:lnTo>
                        <a:pt x="11" y="34"/>
                      </a:lnTo>
                      <a:lnTo>
                        <a:pt x="8" y="32"/>
                      </a:lnTo>
                      <a:lnTo>
                        <a:pt x="0" y="24"/>
                      </a:lnTo>
                      <a:lnTo>
                        <a:pt x="0" y="19"/>
                      </a:lnTo>
                      <a:lnTo>
                        <a:pt x="4" y="11"/>
                      </a:lnTo>
                      <a:lnTo>
                        <a:pt x="13" y="7"/>
                      </a:lnTo>
                      <a:lnTo>
                        <a:pt x="23" y="3"/>
                      </a:lnTo>
                      <a:lnTo>
                        <a:pt x="30" y="1"/>
                      </a:lnTo>
                      <a:lnTo>
                        <a:pt x="40" y="0"/>
                      </a:lnTo>
                      <a:lnTo>
                        <a:pt x="51" y="1"/>
                      </a:lnTo>
                      <a:lnTo>
                        <a:pt x="59" y="1"/>
                      </a:lnTo>
                      <a:lnTo>
                        <a:pt x="70" y="5"/>
                      </a:lnTo>
                      <a:lnTo>
                        <a:pt x="80" y="7"/>
                      </a:lnTo>
                      <a:lnTo>
                        <a:pt x="89"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9" name="Freeform 95"/>
                <p:cNvSpPr>
                  <a:spLocks/>
                </p:cNvSpPr>
                <p:nvPr/>
              </p:nvSpPr>
              <p:spPr bwMode="auto">
                <a:xfrm>
                  <a:off x="3637" y="2960"/>
                  <a:ext cx="48" cy="25"/>
                </a:xfrm>
                <a:custGeom>
                  <a:avLst/>
                  <a:gdLst>
                    <a:gd name="T0" fmla="*/ 0 w 97"/>
                    <a:gd name="T1" fmla="*/ 0 h 52"/>
                    <a:gd name="T2" fmla="*/ 0 w 97"/>
                    <a:gd name="T3" fmla="*/ 0 h 52"/>
                    <a:gd name="T4" fmla="*/ 0 w 97"/>
                    <a:gd name="T5" fmla="*/ 0 h 52"/>
                    <a:gd name="T6" fmla="*/ 0 w 97"/>
                    <a:gd name="T7" fmla="*/ 0 h 52"/>
                    <a:gd name="T8" fmla="*/ 0 w 97"/>
                    <a:gd name="T9" fmla="*/ 0 h 52"/>
                    <a:gd name="T10" fmla="*/ 0 w 97"/>
                    <a:gd name="T11" fmla="*/ 0 h 52"/>
                    <a:gd name="T12" fmla="*/ 0 w 97"/>
                    <a:gd name="T13" fmla="*/ 0 h 52"/>
                    <a:gd name="T14" fmla="*/ 0 w 97"/>
                    <a:gd name="T15" fmla="*/ 0 h 52"/>
                    <a:gd name="T16" fmla="*/ 0 w 97"/>
                    <a:gd name="T17" fmla="*/ 0 h 52"/>
                    <a:gd name="T18" fmla="*/ 0 w 97"/>
                    <a:gd name="T19" fmla="*/ 0 h 52"/>
                    <a:gd name="T20" fmla="*/ 0 w 97"/>
                    <a:gd name="T21" fmla="*/ 0 h 52"/>
                    <a:gd name="T22" fmla="*/ 0 w 97"/>
                    <a:gd name="T23" fmla="*/ 0 h 52"/>
                    <a:gd name="T24" fmla="*/ 0 w 97"/>
                    <a:gd name="T25" fmla="*/ 0 h 52"/>
                    <a:gd name="T26" fmla="*/ 0 w 97"/>
                    <a:gd name="T27" fmla="*/ 0 h 52"/>
                    <a:gd name="T28" fmla="*/ 0 w 97"/>
                    <a:gd name="T29" fmla="*/ 0 h 52"/>
                    <a:gd name="T30" fmla="*/ 0 w 97"/>
                    <a:gd name="T31" fmla="*/ 0 h 52"/>
                    <a:gd name="T32" fmla="*/ 0 w 97"/>
                    <a:gd name="T33" fmla="*/ 0 h 52"/>
                    <a:gd name="T34" fmla="*/ 0 w 97"/>
                    <a:gd name="T35" fmla="*/ 0 h 52"/>
                    <a:gd name="T36" fmla="*/ 0 w 97"/>
                    <a:gd name="T37" fmla="*/ 0 h 52"/>
                    <a:gd name="T38" fmla="*/ 0 w 97"/>
                    <a:gd name="T39" fmla="*/ 0 h 52"/>
                    <a:gd name="T40" fmla="*/ 0 w 97"/>
                    <a:gd name="T41" fmla="*/ 0 h 52"/>
                    <a:gd name="T42" fmla="*/ 0 w 97"/>
                    <a:gd name="T43" fmla="*/ 0 h 52"/>
                    <a:gd name="T44" fmla="*/ 0 w 97"/>
                    <a:gd name="T45" fmla="*/ 0 h 52"/>
                    <a:gd name="T46" fmla="*/ 0 w 97"/>
                    <a:gd name="T47" fmla="*/ 0 h 52"/>
                    <a:gd name="T48" fmla="*/ 0 w 97"/>
                    <a:gd name="T49" fmla="*/ 0 h 52"/>
                    <a:gd name="T50" fmla="*/ 0 w 9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52"/>
                    <a:gd name="T80" fmla="*/ 97 w 9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52">
                      <a:moveTo>
                        <a:pt x="15" y="0"/>
                      </a:moveTo>
                      <a:lnTo>
                        <a:pt x="25" y="0"/>
                      </a:lnTo>
                      <a:lnTo>
                        <a:pt x="34" y="4"/>
                      </a:lnTo>
                      <a:lnTo>
                        <a:pt x="44" y="6"/>
                      </a:lnTo>
                      <a:lnTo>
                        <a:pt x="51" y="10"/>
                      </a:lnTo>
                      <a:lnTo>
                        <a:pt x="59" y="12"/>
                      </a:lnTo>
                      <a:lnTo>
                        <a:pt x="66" y="16"/>
                      </a:lnTo>
                      <a:lnTo>
                        <a:pt x="76" y="19"/>
                      </a:lnTo>
                      <a:lnTo>
                        <a:pt x="87" y="23"/>
                      </a:lnTo>
                      <a:lnTo>
                        <a:pt x="95" y="31"/>
                      </a:lnTo>
                      <a:lnTo>
                        <a:pt x="97" y="42"/>
                      </a:lnTo>
                      <a:lnTo>
                        <a:pt x="89" y="52"/>
                      </a:lnTo>
                      <a:lnTo>
                        <a:pt x="80" y="52"/>
                      </a:lnTo>
                      <a:lnTo>
                        <a:pt x="68" y="48"/>
                      </a:lnTo>
                      <a:lnTo>
                        <a:pt x="61" y="44"/>
                      </a:lnTo>
                      <a:lnTo>
                        <a:pt x="51" y="42"/>
                      </a:lnTo>
                      <a:lnTo>
                        <a:pt x="45" y="38"/>
                      </a:lnTo>
                      <a:lnTo>
                        <a:pt x="38" y="35"/>
                      </a:lnTo>
                      <a:lnTo>
                        <a:pt x="30" y="31"/>
                      </a:lnTo>
                      <a:lnTo>
                        <a:pt x="21" y="31"/>
                      </a:lnTo>
                      <a:lnTo>
                        <a:pt x="13" y="31"/>
                      </a:lnTo>
                      <a:lnTo>
                        <a:pt x="2" y="23"/>
                      </a:lnTo>
                      <a:lnTo>
                        <a:pt x="0" y="16"/>
                      </a:lnTo>
                      <a:lnTo>
                        <a:pt x="2" y="4"/>
                      </a:lnTo>
                      <a:lnTo>
                        <a:pt x="15"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0" name="Freeform 96"/>
                <p:cNvSpPr>
                  <a:spLocks/>
                </p:cNvSpPr>
                <p:nvPr/>
              </p:nvSpPr>
              <p:spPr bwMode="auto">
                <a:xfrm>
                  <a:off x="3636" y="2946"/>
                  <a:ext cx="22" cy="19"/>
                </a:xfrm>
                <a:custGeom>
                  <a:avLst/>
                  <a:gdLst>
                    <a:gd name="T0" fmla="*/ 1 w 44"/>
                    <a:gd name="T1" fmla="*/ 1 h 38"/>
                    <a:gd name="T2" fmla="*/ 1 w 44"/>
                    <a:gd name="T3" fmla="*/ 1 h 38"/>
                    <a:gd name="T4" fmla="*/ 1 w 44"/>
                    <a:gd name="T5" fmla="*/ 1 h 38"/>
                    <a:gd name="T6" fmla="*/ 1 w 44"/>
                    <a:gd name="T7" fmla="*/ 1 h 38"/>
                    <a:gd name="T8" fmla="*/ 1 w 44"/>
                    <a:gd name="T9" fmla="*/ 1 h 38"/>
                    <a:gd name="T10" fmla="*/ 1 w 44"/>
                    <a:gd name="T11" fmla="*/ 1 h 38"/>
                    <a:gd name="T12" fmla="*/ 1 w 44"/>
                    <a:gd name="T13" fmla="*/ 1 h 38"/>
                    <a:gd name="T14" fmla="*/ 1 w 44"/>
                    <a:gd name="T15" fmla="*/ 1 h 38"/>
                    <a:gd name="T16" fmla="*/ 1 w 44"/>
                    <a:gd name="T17" fmla="*/ 1 h 38"/>
                    <a:gd name="T18" fmla="*/ 1 w 44"/>
                    <a:gd name="T19" fmla="*/ 1 h 38"/>
                    <a:gd name="T20" fmla="*/ 1 w 44"/>
                    <a:gd name="T21" fmla="*/ 1 h 38"/>
                    <a:gd name="T22" fmla="*/ 0 w 44"/>
                    <a:gd name="T23" fmla="*/ 1 h 38"/>
                    <a:gd name="T24" fmla="*/ 1 w 44"/>
                    <a:gd name="T25" fmla="*/ 1 h 38"/>
                    <a:gd name="T26" fmla="*/ 1 w 44"/>
                    <a:gd name="T27" fmla="*/ 0 h 38"/>
                    <a:gd name="T28" fmla="*/ 1 w 44"/>
                    <a:gd name="T29" fmla="*/ 1 h 38"/>
                    <a:gd name="T30" fmla="*/ 1 w 4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
                    <a:gd name="T49" fmla="*/ 0 h 38"/>
                    <a:gd name="T50" fmla="*/ 44 w 4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 h="38">
                      <a:moveTo>
                        <a:pt x="23" y="2"/>
                      </a:moveTo>
                      <a:lnTo>
                        <a:pt x="34" y="9"/>
                      </a:lnTo>
                      <a:lnTo>
                        <a:pt x="42" y="17"/>
                      </a:lnTo>
                      <a:lnTo>
                        <a:pt x="44" y="23"/>
                      </a:lnTo>
                      <a:lnTo>
                        <a:pt x="44" y="28"/>
                      </a:lnTo>
                      <a:lnTo>
                        <a:pt x="34" y="36"/>
                      </a:lnTo>
                      <a:lnTo>
                        <a:pt x="23" y="38"/>
                      </a:lnTo>
                      <a:lnTo>
                        <a:pt x="15" y="34"/>
                      </a:lnTo>
                      <a:lnTo>
                        <a:pt x="7" y="28"/>
                      </a:lnTo>
                      <a:lnTo>
                        <a:pt x="4" y="24"/>
                      </a:lnTo>
                      <a:lnTo>
                        <a:pt x="2" y="19"/>
                      </a:lnTo>
                      <a:lnTo>
                        <a:pt x="0" y="11"/>
                      </a:lnTo>
                      <a:lnTo>
                        <a:pt x="2" y="7"/>
                      </a:lnTo>
                      <a:lnTo>
                        <a:pt x="7" y="0"/>
                      </a:lnTo>
                      <a:lnTo>
                        <a:pt x="23" y="2"/>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1" name="Freeform 97"/>
                <p:cNvSpPr>
                  <a:spLocks/>
                </p:cNvSpPr>
                <p:nvPr/>
              </p:nvSpPr>
              <p:spPr bwMode="auto">
                <a:xfrm>
                  <a:off x="3638" y="2925"/>
                  <a:ext cx="48" cy="20"/>
                </a:xfrm>
                <a:custGeom>
                  <a:avLst/>
                  <a:gdLst>
                    <a:gd name="T0" fmla="*/ 0 w 97"/>
                    <a:gd name="T1" fmla="*/ 0 h 40"/>
                    <a:gd name="T2" fmla="*/ 0 w 97"/>
                    <a:gd name="T3" fmla="*/ 0 h 40"/>
                    <a:gd name="T4" fmla="*/ 0 w 97"/>
                    <a:gd name="T5" fmla="*/ 0 h 40"/>
                    <a:gd name="T6" fmla="*/ 0 w 97"/>
                    <a:gd name="T7" fmla="*/ 0 h 40"/>
                    <a:gd name="T8" fmla="*/ 0 w 97"/>
                    <a:gd name="T9" fmla="*/ 1 h 40"/>
                    <a:gd name="T10" fmla="*/ 0 w 97"/>
                    <a:gd name="T11" fmla="*/ 1 h 40"/>
                    <a:gd name="T12" fmla="*/ 0 w 97"/>
                    <a:gd name="T13" fmla="*/ 1 h 40"/>
                    <a:gd name="T14" fmla="*/ 0 w 97"/>
                    <a:gd name="T15" fmla="*/ 1 h 40"/>
                    <a:gd name="T16" fmla="*/ 0 w 97"/>
                    <a:gd name="T17" fmla="*/ 1 h 40"/>
                    <a:gd name="T18" fmla="*/ 0 w 97"/>
                    <a:gd name="T19" fmla="*/ 1 h 40"/>
                    <a:gd name="T20" fmla="*/ 0 w 97"/>
                    <a:gd name="T21" fmla="*/ 1 h 40"/>
                    <a:gd name="T22" fmla="*/ 0 w 97"/>
                    <a:gd name="T23" fmla="*/ 1 h 40"/>
                    <a:gd name="T24" fmla="*/ 0 w 97"/>
                    <a:gd name="T25" fmla="*/ 1 h 40"/>
                    <a:gd name="T26" fmla="*/ 0 w 97"/>
                    <a:gd name="T27" fmla="*/ 1 h 40"/>
                    <a:gd name="T28" fmla="*/ 0 w 97"/>
                    <a:gd name="T29" fmla="*/ 1 h 40"/>
                    <a:gd name="T30" fmla="*/ 0 w 97"/>
                    <a:gd name="T31" fmla="*/ 1 h 40"/>
                    <a:gd name="T32" fmla="*/ 0 w 97"/>
                    <a:gd name="T33" fmla="*/ 1 h 40"/>
                    <a:gd name="T34" fmla="*/ 0 w 97"/>
                    <a:gd name="T35" fmla="*/ 1 h 40"/>
                    <a:gd name="T36" fmla="*/ 0 w 97"/>
                    <a:gd name="T37" fmla="*/ 1 h 40"/>
                    <a:gd name="T38" fmla="*/ 0 w 97"/>
                    <a:gd name="T39" fmla="*/ 1 h 40"/>
                    <a:gd name="T40" fmla="*/ 0 w 97"/>
                    <a:gd name="T41" fmla="*/ 1 h 40"/>
                    <a:gd name="T42" fmla="*/ 0 w 97"/>
                    <a:gd name="T43" fmla="*/ 1 h 40"/>
                    <a:gd name="T44" fmla="*/ 0 w 97"/>
                    <a:gd name="T45" fmla="*/ 0 h 40"/>
                    <a:gd name="T46" fmla="*/ 0 w 97"/>
                    <a:gd name="T47" fmla="*/ 0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40"/>
                    <a:gd name="T74" fmla="*/ 97 w 97"/>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40">
                      <a:moveTo>
                        <a:pt x="13" y="0"/>
                      </a:moveTo>
                      <a:lnTo>
                        <a:pt x="23" y="0"/>
                      </a:lnTo>
                      <a:lnTo>
                        <a:pt x="34" y="0"/>
                      </a:lnTo>
                      <a:lnTo>
                        <a:pt x="42" y="0"/>
                      </a:lnTo>
                      <a:lnTo>
                        <a:pt x="53" y="2"/>
                      </a:lnTo>
                      <a:lnTo>
                        <a:pt x="61" y="2"/>
                      </a:lnTo>
                      <a:lnTo>
                        <a:pt x="70" y="6"/>
                      </a:lnTo>
                      <a:lnTo>
                        <a:pt x="78" y="9"/>
                      </a:lnTo>
                      <a:lnTo>
                        <a:pt x="89" y="15"/>
                      </a:lnTo>
                      <a:lnTo>
                        <a:pt x="97" y="25"/>
                      </a:lnTo>
                      <a:lnTo>
                        <a:pt x="95" y="34"/>
                      </a:lnTo>
                      <a:lnTo>
                        <a:pt x="85" y="40"/>
                      </a:lnTo>
                      <a:lnTo>
                        <a:pt x="74" y="40"/>
                      </a:lnTo>
                      <a:lnTo>
                        <a:pt x="59" y="32"/>
                      </a:lnTo>
                      <a:lnTo>
                        <a:pt x="45" y="30"/>
                      </a:lnTo>
                      <a:lnTo>
                        <a:pt x="38" y="28"/>
                      </a:lnTo>
                      <a:lnTo>
                        <a:pt x="30" y="28"/>
                      </a:lnTo>
                      <a:lnTo>
                        <a:pt x="21" y="28"/>
                      </a:lnTo>
                      <a:lnTo>
                        <a:pt x="13" y="30"/>
                      </a:lnTo>
                      <a:lnTo>
                        <a:pt x="3" y="25"/>
                      </a:lnTo>
                      <a:lnTo>
                        <a:pt x="0" y="15"/>
                      </a:lnTo>
                      <a:lnTo>
                        <a:pt x="3" y="4"/>
                      </a:lnTo>
                      <a:lnTo>
                        <a:pt x="13"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2" name="Freeform 98"/>
                <p:cNvSpPr>
                  <a:spLocks/>
                </p:cNvSpPr>
                <p:nvPr/>
              </p:nvSpPr>
              <p:spPr bwMode="auto">
                <a:xfrm>
                  <a:off x="3651" y="2904"/>
                  <a:ext cx="33" cy="22"/>
                </a:xfrm>
                <a:custGeom>
                  <a:avLst/>
                  <a:gdLst>
                    <a:gd name="T0" fmla="*/ 0 w 67"/>
                    <a:gd name="T1" fmla="*/ 0 h 46"/>
                    <a:gd name="T2" fmla="*/ 0 w 67"/>
                    <a:gd name="T3" fmla="*/ 0 h 46"/>
                    <a:gd name="T4" fmla="*/ 0 w 67"/>
                    <a:gd name="T5" fmla="*/ 0 h 46"/>
                    <a:gd name="T6" fmla="*/ 0 w 67"/>
                    <a:gd name="T7" fmla="*/ 0 h 46"/>
                    <a:gd name="T8" fmla="*/ 0 w 67"/>
                    <a:gd name="T9" fmla="*/ 0 h 46"/>
                    <a:gd name="T10" fmla="*/ 0 w 67"/>
                    <a:gd name="T11" fmla="*/ 0 h 46"/>
                    <a:gd name="T12" fmla="*/ 0 w 67"/>
                    <a:gd name="T13" fmla="*/ 0 h 46"/>
                    <a:gd name="T14" fmla="*/ 0 w 67"/>
                    <a:gd name="T15" fmla="*/ 0 h 46"/>
                    <a:gd name="T16" fmla="*/ 0 w 67"/>
                    <a:gd name="T17" fmla="*/ 0 h 46"/>
                    <a:gd name="T18" fmla="*/ 0 w 67"/>
                    <a:gd name="T19" fmla="*/ 0 h 46"/>
                    <a:gd name="T20" fmla="*/ 0 w 67"/>
                    <a:gd name="T21" fmla="*/ 0 h 46"/>
                    <a:gd name="T22" fmla="*/ 0 w 67"/>
                    <a:gd name="T23" fmla="*/ 0 h 46"/>
                    <a:gd name="T24" fmla="*/ 0 w 67"/>
                    <a:gd name="T25" fmla="*/ 0 h 46"/>
                    <a:gd name="T26" fmla="*/ 0 w 67"/>
                    <a:gd name="T27" fmla="*/ 0 h 46"/>
                    <a:gd name="T28" fmla="*/ 0 w 67"/>
                    <a:gd name="T29" fmla="*/ 0 h 46"/>
                    <a:gd name="T30" fmla="*/ 0 w 67"/>
                    <a:gd name="T31" fmla="*/ 0 h 46"/>
                    <a:gd name="T32" fmla="*/ 0 w 67"/>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46"/>
                    <a:gd name="T53" fmla="*/ 67 w 67"/>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46">
                      <a:moveTo>
                        <a:pt x="17" y="0"/>
                      </a:moveTo>
                      <a:lnTo>
                        <a:pt x="29" y="2"/>
                      </a:lnTo>
                      <a:lnTo>
                        <a:pt x="40" y="8"/>
                      </a:lnTo>
                      <a:lnTo>
                        <a:pt x="48" y="12"/>
                      </a:lnTo>
                      <a:lnTo>
                        <a:pt x="55" y="17"/>
                      </a:lnTo>
                      <a:lnTo>
                        <a:pt x="65" y="25"/>
                      </a:lnTo>
                      <a:lnTo>
                        <a:pt x="67" y="33"/>
                      </a:lnTo>
                      <a:lnTo>
                        <a:pt x="65" y="38"/>
                      </a:lnTo>
                      <a:lnTo>
                        <a:pt x="59" y="44"/>
                      </a:lnTo>
                      <a:lnTo>
                        <a:pt x="52" y="46"/>
                      </a:lnTo>
                      <a:lnTo>
                        <a:pt x="46" y="46"/>
                      </a:lnTo>
                      <a:lnTo>
                        <a:pt x="8" y="29"/>
                      </a:lnTo>
                      <a:lnTo>
                        <a:pt x="0" y="19"/>
                      </a:lnTo>
                      <a:lnTo>
                        <a:pt x="0" y="10"/>
                      </a:lnTo>
                      <a:lnTo>
                        <a:pt x="6" y="0"/>
                      </a:lnTo>
                      <a:lnTo>
                        <a:pt x="17"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3" name="Freeform 99"/>
                <p:cNvSpPr>
                  <a:spLocks/>
                </p:cNvSpPr>
                <p:nvPr/>
              </p:nvSpPr>
              <p:spPr bwMode="auto">
                <a:xfrm>
                  <a:off x="3786" y="2904"/>
                  <a:ext cx="77" cy="112"/>
                </a:xfrm>
                <a:custGeom>
                  <a:avLst/>
                  <a:gdLst>
                    <a:gd name="T0" fmla="*/ 1 w 154"/>
                    <a:gd name="T1" fmla="*/ 0 h 225"/>
                    <a:gd name="T2" fmla="*/ 1 w 154"/>
                    <a:gd name="T3" fmla="*/ 0 h 225"/>
                    <a:gd name="T4" fmla="*/ 1 w 154"/>
                    <a:gd name="T5" fmla="*/ 0 h 225"/>
                    <a:gd name="T6" fmla="*/ 1 w 154"/>
                    <a:gd name="T7" fmla="*/ 0 h 225"/>
                    <a:gd name="T8" fmla="*/ 1 w 154"/>
                    <a:gd name="T9" fmla="*/ 0 h 225"/>
                    <a:gd name="T10" fmla="*/ 1 w 154"/>
                    <a:gd name="T11" fmla="*/ 0 h 225"/>
                    <a:gd name="T12" fmla="*/ 1 w 154"/>
                    <a:gd name="T13" fmla="*/ 0 h 225"/>
                    <a:gd name="T14" fmla="*/ 1 w 154"/>
                    <a:gd name="T15" fmla="*/ 0 h 225"/>
                    <a:gd name="T16" fmla="*/ 1 w 154"/>
                    <a:gd name="T17" fmla="*/ 0 h 225"/>
                    <a:gd name="T18" fmla="*/ 1 w 154"/>
                    <a:gd name="T19" fmla="*/ 0 h 225"/>
                    <a:gd name="T20" fmla="*/ 1 w 154"/>
                    <a:gd name="T21" fmla="*/ 0 h 225"/>
                    <a:gd name="T22" fmla="*/ 0 w 154"/>
                    <a:gd name="T23" fmla="*/ 0 h 225"/>
                    <a:gd name="T24" fmla="*/ 1 w 154"/>
                    <a:gd name="T25" fmla="*/ 0 h 225"/>
                    <a:gd name="T26" fmla="*/ 1 w 154"/>
                    <a:gd name="T27" fmla="*/ 0 h 225"/>
                    <a:gd name="T28" fmla="*/ 1 w 154"/>
                    <a:gd name="T29" fmla="*/ 0 h 225"/>
                    <a:gd name="T30" fmla="*/ 1 w 154"/>
                    <a:gd name="T31" fmla="*/ 0 h 225"/>
                    <a:gd name="T32" fmla="*/ 1 w 154"/>
                    <a:gd name="T33" fmla="*/ 0 h 225"/>
                    <a:gd name="T34" fmla="*/ 1 w 154"/>
                    <a:gd name="T35" fmla="*/ 0 h 225"/>
                    <a:gd name="T36" fmla="*/ 1 w 154"/>
                    <a:gd name="T37" fmla="*/ 0 h 225"/>
                    <a:gd name="T38" fmla="*/ 1 w 154"/>
                    <a:gd name="T39" fmla="*/ 0 h 225"/>
                    <a:gd name="T40" fmla="*/ 1 w 154"/>
                    <a:gd name="T41" fmla="*/ 0 h 225"/>
                    <a:gd name="T42" fmla="*/ 1 w 154"/>
                    <a:gd name="T43" fmla="*/ 0 h 225"/>
                    <a:gd name="T44" fmla="*/ 1 w 154"/>
                    <a:gd name="T45" fmla="*/ 0 h 225"/>
                    <a:gd name="T46" fmla="*/ 1 w 154"/>
                    <a:gd name="T47" fmla="*/ 0 h 225"/>
                    <a:gd name="T48" fmla="*/ 1 w 154"/>
                    <a:gd name="T49" fmla="*/ 0 h 225"/>
                    <a:gd name="T50" fmla="*/ 1 w 154"/>
                    <a:gd name="T51" fmla="*/ 0 h 225"/>
                    <a:gd name="T52" fmla="*/ 1 w 154"/>
                    <a:gd name="T53" fmla="*/ 0 h 225"/>
                    <a:gd name="T54" fmla="*/ 1 w 154"/>
                    <a:gd name="T55" fmla="*/ 0 h 225"/>
                    <a:gd name="T56" fmla="*/ 1 w 154"/>
                    <a:gd name="T57" fmla="*/ 0 h 225"/>
                    <a:gd name="T58" fmla="*/ 1 w 154"/>
                    <a:gd name="T59" fmla="*/ 0 h 225"/>
                    <a:gd name="T60" fmla="*/ 1 w 154"/>
                    <a:gd name="T61" fmla="*/ 0 h 225"/>
                    <a:gd name="T62" fmla="*/ 1 w 154"/>
                    <a:gd name="T63" fmla="*/ 0 h 225"/>
                    <a:gd name="T64" fmla="*/ 1 w 154"/>
                    <a:gd name="T65" fmla="*/ 0 h 225"/>
                    <a:gd name="T66" fmla="*/ 1 w 154"/>
                    <a:gd name="T67" fmla="*/ 0 h 225"/>
                    <a:gd name="T68" fmla="*/ 1 w 154"/>
                    <a:gd name="T69" fmla="*/ 0 h 225"/>
                    <a:gd name="T70" fmla="*/ 1 w 154"/>
                    <a:gd name="T71" fmla="*/ 0 h 225"/>
                    <a:gd name="T72" fmla="*/ 1 w 154"/>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
                    <a:gd name="T112" fmla="*/ 0 h 225"/>
                    <a:gd name="T113" fmla="*/ 154 w 154"/>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 h="225">
                      <a:moveTo>
                        <a:pt x="46" y="133"/>
                      </a:moveTo>
                      <a:lnTo>
                        <a:pt x="57" y="135"/>
                      </a:lnTo>
                      <a:lnTo>
                        <a:pt x="69" y="139"/>
                      </a:lnTo>
                      <a:lnTo>
                        <a:pt x="80" y="141"/>
                      </a:lnTo>
                      <a:lnTo>
                        <a:pt x="94" y="143"/>
                      </a:lnTo>
                      <a:lnTo>
                        <a:pt x="99" y="128"/>
                      </a:lnTo>
                      <a:lnTo>
                        <a:pt x="105" y="120"/>
                      </a:lnTo>
                      <a:lnTo>
                        <a:pt x="109" y="110"/>
                      </a:lnTo>
                      <a:lnTo>
                        <a:pt x="114" y="105"/>
                      </a:lnTo>
                      <a:lnTo>
                        <a:pt x="116" y="91"/>
                      </a:lnTo>
                      <a:lnTo>
                        <a:pt x="116" y="84"/>
                      </a:lnTo>
                      <a:lnTo>
                        <a:pt x="109" y="80"/>
                      </a:lnTo>
                      <a:lnTo>
                        <a:pt x="105" y="78"/>
                      </a:lnTo>
                      <a:lnTo>
                        <a:pt x="99" y="76"/>
                      </a:lnTo>
                      <a:lnTo>
                        <a:pt x="92" y="74"/>
                      </a:lnTo>
                      <a:lnTo>
                        <a:pt x="80" y="71"/>
                      </a:lnTo>
                      <a:lnTo>
                        <a:pt x="69" y="69"/>
                      </a:lnTo>
                      <a:lnTo>
                        <a:pt x="56" y="69"/>
                      </a:lnTo>
                      <a:lnTo>
                        <a:pt x="42" y="67"/>
                      </a:lnTo>
                      <a:lnTo>
                        <a:pt x="27" y="52"/>
                      </a:lnTo>
                      <a:lnTo>
                        <a:pt x="31" y="38"/>
                      </a:lnTo>
                      <a:lnTo>
                        <a:pt x="10" y="29"/>
                      </a:lnTo>
                      <a:lnTo>
                        <a:pt x="0" y="17"/>
                      </a:lnTo>
                      <a:lnTo>
                        <a:pt x="0" y="10"/>
                      </a:lnTo>
                      <a:lnTo>
                        <a:pt x="8" y="0"/>
                      </a:lnTo>
                      <a:lnTo>
                        <a:pt x="21" y="0"/>
                      </a:lnTo>
                      <a:lnTo>
                        <a:pt x="31" y="4"/>
                      </a:lnTo>
                      <a:lnTo>
                        <a:pt x="40" y="10"/>
                      </a:lnTo>
                      <a:lnTo>
                        <a:pt x="48" y="17"/>
                      </a:lnTo>
                      <a:lnTo>
                        <a:pt x="56" y="25"/>
                      </a:lnTo>
                      <a:lnTo>
                        <a:pt x="61" y="31"/>
                      </a:lnTo>
                      <a:lnTo>
                        <a:pt x="71" y="36"/>
                      </a:lnTo>
                      <a:lnTo>
                        <a:pt x="78" y="42"/>
                      </a:lnTo>
                      <a:lnTo>
                        <a:pt x="88" y="48"/>
                      </a:lnTo>
                      <a:lnTo>
                        <a:pt x="94" y="52"/>
                      </a:lnTo>
                      <a:lnTo>
                        <a:pt x="103" y="53"/>
                      </a:lnTo>
                      <a:lnTo>
                        <a:pt x="111" y="55"/>
                      </a:lnTo>
                      <a:lnTo>
                        <a:pt x="120" y="57"/>
                      </a:lnTo>
                      <a:lnTo>
                        <a:pt x="132" y="61"/>
                      </a:lnTo>
                      <a:lnTo>
                        <a:pt x="145" y="63"/>
                      </a:lnTo>
                      <a:lnTo>
                        <a:pt x="151" y="69"/>
                      </a:lnTo>
                      <a:lnTo>
                        <a:pt x="154" y="78"/>
                      </a:lnTo>
                      <a:lnTo>
                        <a:pt x="154" y="84"/>
                      </a:lnTo>
                      <a:lnTo>
                        <a:pt x="154" y="93"/>
                      </a:lnTo>
                      <a:lnTo>
                        <a:pt x="153" y="105"/>
                      </a:lnTo>
                      <a:lnTo>
                        <a:pt x="153" y="120"/>
                      </a:lnTo>
                      <a:lnTo>
                        <a:pt x="149" y="128"/>
                      </a:lnTo>
                      <a:lnTo>
                        <a:pt x="147" y="141"/>
                      </a:lnTo>
                      <a:lnTo>
                        <a:pt x="141" y="148"/>
                      </a:lnTo>
                      <a:lnTo>
                        <a:pt x="137" y="158"/>
                      </a:lnTo>
                      <a:lnTo>
                        <a:pt x="135" y="167"/>
                      </a:lnTo>
                      <a:lnTo>
                        <a:pt x="133" y="177"/>
                      </a:lnTo>
                      <a:lnTo>
                        <a:pt x="132" y="187"/>
                      </a:lnTo>
                      <a:lnTo>
                        <a:pt x="132" y="196"/>
                      </a:lnTo>
                      <a:lnTo>
                        <a:pt x="128" y="204"/>
                      </a:lnTo>
                      <a:lnTo>
                        <a:pt x="124" y="211"/>
                      </a:lnTo>
                      <a:lnTo>
                        <a:pt x="116" y="217"/>
                      </a:lnTo>
                      <a:lnTo>
                        <a:pt x="109" y="225"/>
                      </a:lnTo>
                      <a:lnTo>
                        <a:pt x="97" y="221"/>
                      </a:lnTo>
                      <a:lnTo>
                        <a:pt x="86" y="219"/>
                      </a:lnTo>
                      <a:lnTo>
                        <a:pt x="73" y="215"/>
                      </a:lnTo>
                      <a:lnTo>
                        <a:pt x="57" y="213"/>
                      </a:lnTo>
                      <a:lnTo>
                        <a:pt x="44" y="207"/>
                      </a:lnTo>
                      <a:lnTo>
                        <a:pt x="35" y="204"/>
                      </a:lnTo>
                      <a:lnTo>
                        <a:pt x="27" y="196"/>
                      </a:lnTo>
                      <a:lnTo>
                        <a:pt x="23" y="188"/>
                      </a:lnTo>
                      <a:lnTo>
                        <a:pt x="21" y="179"/>
                      </a:lnTo>
                      <a:lnTo>
                        <a:pt x="21" y="171"/>
                      </a:lnTo>
                      <a:lnTo>
                        <a:pt x="21" y="164"/>
                      </a:lnTo>
                      <a:lnTo>
                        <a:pt x="23" y="156"/>
                      </a:lnTo>
                      <a:lnTo>
                        <a:pt x="27" y="148"/>
                      </a:lnTo>
                      <a:lnTo>
                        <a:pt x="31" y="143"/>
                      </a:lnTo>
                      <a:lnTo>
                        <a:pt x="36" y="135"/>
                      </a:lnTo>
                      <a:lnTo>
                        <a:pt x="46" y="133"/>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4" name="Freeform 100"/>
                <p:cNvSpPr>
                  <a:spLocks/>
                </p:cNvSpPr>
                <p:nvPr/>
              </p:nvSpPr>
              <p:spPr bwMode="auto">
                <a:xfrm>
                  <a:off x="3861" y="2929"/>
                  <a:ext cx="32" cy="31"/>
                </a:xfrm>
                <a:custGeom>
                  <a:avLst/>
                  <a:gdLst>
                    <a:gd name="T0" fmla="*/ 1 w 62"/>
                    <a:gd name="T1" fmla="*/ 1 h 60"/>
                    <a:gd name="T2" fmla="*/ 1 w 62"/>
                    <a:gd name="T3" fmla="*/ 1 h 60"/>
                    <a:gd name="T4" fmla="*/ 1 w 62"/>
                    <a:gd name="T5" fmla="*/ 1 h 60"/>
                    <a:gd name="T6" fmla="*/ 1 w 62"/>
                    <a:gd name="T7" fmla="*/ 1 h 60"/>
                    <a:gd name="T8" fmla="*/ 1 w 62"/>
                    <a:gd name="T9" fmla="*/ 1 h 60"/>
                    <a:gd name="T10" fmla="*/ 1 w 62"/>
                    <a:gd name="T11" fmla="*/ 0 h 60"/>
                    <a:gd name="T12" fmla="*/ 1 w 62"/>
                    <a:gd name="T13" fmla="*/ 0 h 60"/>
                    <a:gd name="T14" fmla="*/ 1 w 62"/>
                    <a:gd name="T15" fmla="*/ 1 h 60"/>
                    <a:gd name="T16" fmla="*/ 1 w 62"/>
                    <a:gd name="T17" fmla="*/ 1 h 60"/>
                    <a:gd name="T18" fmla="*/ 1 w 62"/>
                    <a:gd name="T19" fmla="*/ 1 h 60"/>
                    <a:gd name="T20" fmla="*/ 1 w 62"/>
                    <a:gd name="T21" fmla="*/ 1 h 60"/>
                    <a:gd name="T22" fmla="*/ 1 w 62"/>
                    <a:gd name="T23" fmla="*/ 1 h 60"/>
                    <a:gd name="T24" fmla="*/ 1 w 62"/>
                    <a:gd name="T25" fmla="*/ 1 h 60"/>
                    <a:gd name="T26" fmla="*/ 1 w 62"/>
                    <a:gd name="T27" fmla="*/ 1 h 60"/>
                    <a:gd name="T28" fmla="*/ 1 w 62"/>
                    <a:gd name="T29" fmla="*/ 1 h 60"/>
                    <a:gd name="T30" fmla="*/ 1 w 62"/>
                    <a:gd name="T31" fmla="*/ 1 h 60"/>
                    <a:gd name="T32" fmla="*/ 0 w 62"/>
                    <a:gd name="T33" fmla="*/ 1 h 60"/>
                    <a:gd name="T34" fmla="*/ 1 w 62"/>
                    <a:gd name="T35" fmla="*/ 1 h 60"/>
                    <a:gd name="T36" fmla="*/ 1 w 62"/>
                    <a:gd name="T37" fmla="*/ 1 h 60"/>
                    <a:gd name="T38" fmla="*/ 1 w 62"/>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0"/>
                    <a:gd name="T62" fmla="*/ 62 w 62"/>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0">
                      <a:moveTo>
                        <a:pt x="11" y="28"/>
                      </a:moveTo>
                      <a:lnTo>
                        <a:pt x="17" y="24"/>
                      </a:lnTo>
                      <a:lnTo>
                        <a:pt x="22" y="19"/>
                      </a:lnTo>
                      <a:lnTo>
                        <a:pt x="28" y="13"/>
                      </a:lnTo>
                      <a:lnTo>
                        <a:pt x="34" y="9"/>
                      </a:lnTo>
                      <a:lnTo>
                        <a:pt x="41" y="0"/>
                      </a:lnTo>
                      <a:lnTo>
                        <a:pt x="53" y="0"/>
                      </a:lnTo>
                      <a:lnTo>
                        <a:pt x="59" y="5"/>
                      </a:lnTo>
                      <a:lnTo>
                        <a:pt x="62" y="19"/>
                      </a:lnTo>
                      <a:lnTo>
                        <a:pt x="57" y="28"/>
                      </a:lnTo>
                      <a:lnTo>
                        <a:pt x="53" y="38"/>
                      </a:lnTo>
                      <a:lnTo>
                        <a:pt x="45" y="45"/>
                      </a:lnTo>
                      <a:lnTo>
                        <a:pt x="41" y="51"/>
                      </a:lnTo>
                      <a:lnTo>
                        <a:pt x="28" y="57"/>
                      </a:lnTo>
                      <a:lnTo>
                        <a:pt x="17" y="60"/>
                      </a:lnTo>
                      <a:lnTo>
                        <a:pt x="5" y="57"/>
                      </a:lnTo>
                      <a:lnTo>
                        <a:pt x="0" y="51"/>
                      </a:lnTo>
                      <a:lnTo>
                        <a:pt x="2" y="39"/>
                      </a:lnTo>
                      <a:lnTo>
                        <a:pt x="11" y="28"/>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5" name="Freeform 101"/>
                <p:cNvSpPr>
                  <a:spLocks/>
                </p:cNvSpPr>
                <p:nvPr/>
              </p:nvSpPr>
              <p:spPr bwMode="auto">
                <a:xfrm>
                  <a:off x="3802" y="2934"/>
                  <a:ext cx="46" cy="43"/>
                </a:xfrm>
                <a:custGeom>
                  <a:avLst/>
                  <a:gdLst>
                    <a:gd name="T0" fmla="*/ 1 w 91"/>
                    <a:gd name="T1" fmla="*/ 1 h 86"/>
                    <a:gd name="T2" fmla="*/ 1 w 91"/>
                    <a:gd name="T3" fmla="*/ 1 h 86"/>
                    <a:gd name="T4" fmla="*/ 1 w 91"/>
                    <a:gd name="T5" fmla="*/ 1 h 86"/>
                    <a:gd name="T6" fmla="*/ 1 w 91"/>
                    <a:gd name="T7" fmla="*/ 1 h 86"/>
                    <a:gd name="T8" fmla="*/ 1 w 91"/>
                    <a:gd name="T9" fmla="*/ 1 h 86"/>
                    <a:gd name="T10" fmla="*/ 1 w 91"/>
                    <a:gd name="T11" fmla="*/ 1 h 86"/>
                    <a:gd name="T12" fmla="*/ 1 w 91"/>
                    <a:gd name="T13" fmla="*/ 1 h 86"/>
                    <a:gd name="T14" fmla="*/ 1 w 91"/>
                    <a:gd name="T15" fmla="*/ 1 h 86"/>
                    <a:gd name="T16" fmla="*/ 1 w 91"/>
                    <a:gd name="T17" fmla="*/ 1 h 86"/>
                    <a:gd name="T18" fmla="*/ 1 w 91"/>
                    <a:gd name="T19" fmla="*/ 1 h 86"/>
                    <a:gd name="T20" fmla="*/ 1 w 91"/>
                    <a:gd name="T21" fmla="*/ 1 h 86"/>
                    <a:gd name="T22" fmla="*/ 1 w 91"/>
                    <a:gd name="T23" fmla="*/ 1 h 86"/>
                    <a:gd name="T24" fmla="*/ 1 w 91"/>
                    <a:gd name="T25" fmla="*/ 1 h 86"/>
                    <a:gd name="T26" fmla="*/ 1 w 91"/>
                    <a:gd name="T27" fmla="*/ 1 h 86"/>
                    <a:gd name="T28" fmla="*/ 1 w 91"/>
                    <a:gd name="T29" fmla="*/ 1 h 86"/>
                    <a:gd name="T30" fmla="*/ 1 w 91"/>
                    <a:gd name="T31" fmla="*/ 1 h 86"/>
                    <a:gd name="T32" fmla="*/ 1 w 91"/>
                    <a:gd name="T33" fmla="*/ 1 h 86"/>
                    <a:gd name="T34" fmla="*/ 0 w 91"/>
                    <a:gd name="T35" fmla="*/ 1 h 86"/>
                    <a:gd name="T36" fmla="*/ 1 w 91"/>
                    <a:gd name="T37" fmla="*/ 1 h 86"/>
                    <a:gd name="T38" fmla="*/ 1 w 91"/>
                    <a:gd name="T39" fmla="*/ 1 h 86"/>
                    <a:gd name="T40" fmla="*/ 1 w 91"/>
                    <a:gd name="T41" fmla="*/ 1 h 86"/>
                    <a:gd name="T42" fmla="*/ 1 w 91"/>
                    <a:gd name="T43" fmla="*/ 1 h 86"/>
                    <a:gd name="T44" fmla="*/ 1 w 91"/>
                    <a:gd name="T45" fmla="*/ 1 h 86"/>
                    <a:gd name="T46" fmla="*/ 1 w 91"/>
                    <a:gd name="T47" fmla="*/ 0 h 86"/>
                    <a:gd name="T48" fmla="*/ 1 w 91"/>
                    <a:gd name="T49" fmla="*/ 1 h 86"/>
                    <a:gd name="T50" fmla="*/ 1 w 91"/>
                    <a:gd name="T51" fmla="*/ 1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1"/>
                    <a:gd name="T79" fmla="*/ 0 h 86"/>
                    <a:gd name="T80" fmla="*/ 91 w 91"/>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1" h="86">
                      <a:moveTo>
                        <a:pt x="36" y="10"/>
                      </a:moveTo>
                      <a:lnTo>
                        <a:pt x="51" y="8"/>
                      </a:lnTo>
                      <a:lnTo>
                        <a:pt x="66" y="15"/>
                      </a:lnTo>
                      <a:lnTo>
                        <a:pt x="80" y="23"/>
                      </a:lnTo>
                      <a:lnTo>
                        <a:pt x="91" y="36"/>
                      </a:lnTo>
                      <a:lnTo>
                        <a:pt x="89" y="49"/>
                      </a:lnTo>
                      <a:lnTo>
                        <a:pt x="81" y="63"/>
                      </a:lnTo>
                      <a:lnTo>
                        <a:pt x="68" y="74"/>
                      </a:lnTo>
                      <a:lnTo>
                        <a:pt x="59" y="86"/>
                      </a:lnTo>
                      <a:lnTo>
                        <a:pt x="49" y="84"/>
                      </a:lnTo>
                      <a:lnTo>
                        <a:pt x="40" y="84"/>
                      </a:lnTo>
                      <a:lnTo>
                        <a:pt x="32" y="82"/>
                      </a:lnTo>
                      <a:lnTo>
                        <a:pt x="28" y="82"/>
                      </a:lnTo>
                      <a:lnTo>
                        <a:pt x="17" y="76"/>
                      </a:lnTo>
                      <a:lnTo>
                        <a:pt x="9" y="70"/>
                      </a:lnTo>
                      <a:lnTo>
                        <a:pt x="3" y="61"/>
                      </a:lnTo>
                      <a:lnTo>
                        <a:pt x="2" y="53"/>
                      </a:lnTo>
                      <a:lnTo>
                        <a:pt x="0" y="44"/>
                      </a:lnTo>
                      <a:lnTo>
                        <a:pt x="2" y="36"/>
                      </a:lnTo>
                      <a:lnTo>
                        <a:pt x="2" y="25"/>
                      </a:lnTo>
                      <a:lnTo>
                        <a:pt x="5" y="15"/>
                      </a:lnTo>
                      <a:lnTo>
                        <a:pt x="9" y="8"/>
                      </a:lnTo>
                      <a:lnTo>
                        <a:pt x="15" y="4"/>
                      </a:lnTo>
                      <a:lnTo>
                        <a:pt x="24" y="0"/>
                      </a:lnTo>
                      <a:lnTo>
                        <a:pt x="36" y="10"/>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6" name="Freeform 102"/>
                <p:cNvSpPr>
                  <a:spLocks/>
                </p:cNvSpPr>
                <p:nvPr/>
              </p:nvSpPr>
              <p:spPr bwMode="auto">
                <a:xfrm>
                  <a:off x="3829" y="2811"/>
                  <a:ext cx="59" cy="19"/>
                </a:xfrm>
                <a:custGeom>
                  <a:avLst/>
                  <a:gdLst>
                    <a:gd name="T0" fmla="*/ 1 w 118"/>
                    <a:gd name="T1" fmla="*/ 0 h 40"/>
                    <a:gd name="T2" fmla="*/ 1 w 118"/>
                    <a:gd name="T3" fmla="*/ 0 h 40"/>
                    <a:gd name="T4" fmla="*/ 1 w 118"/>
                    <a:gd name="T5" fmla="*/ 0 h 40"/>
                    <a:gd name="T6" fmla="*/ 1 w 118"/>
                    <a:gd name="T7" fmla="*/ 0 h 40"/>
                    <a:gd name="T8" fmla="*/ 1 w 118"/>
                    <a:gd name="T9" fmla="*/ 0 h 40"/>
                    <a:gd name="T10" fmla="*/ 1 w 118"/>
                    <a:gd name="T11" fmla="*/ 0 h 40"/>
                    <a:gd name="T12" fmla="*/ 1 w 118"/>
                    <a:gd name="T13" fmla="*/ 0 h 40"/>
                    <a:gd name="T14" fmla="*/ 1 w 118"/>
                    <a:gd name="T15" fmla="*/ 0 h 40"/>
                    <a:gd name="T16" fmla="*/ 1 w 118"/>
                    <a:gd name="T17" fmla="*/ 0 h 40"/>
                    <a:gd name="T18" fmla="*/ 1 w 118"/>
                    <a:gd name="T19" fmla="*/ 0 h 40"/>
                    <a:gd name="T20" fmla="*/ 1 w 118"/>
                    <a:gd name="T21" fmla="*/ 0 h 40"/>
                    <a:gd name="T22" fmla="*/ 1 w 118"/>
                    <a:gd name="T23" fmla="*/ 0 h 40"/>
                    <a:gd name="T24" fmla="*/ 1 w 118"/>
                    <a:gd name="T25" fmla="*/ 0 h 40"/>
                    <a:gd name="T26" fmla="*/ 1 w 118"/>
                    <a:gd name="T27" fmla="*/ 0 h 40"/>
                    <a:gd name="T28" fmla="*/ 1 w 118"/>
                    <a:gd name="T29" fmla="*/ 0 h 40"/>
                    <a:gd name="T30" fmla="*/ 1 w 118"/>
                    <a:gd name="T31" fmla="*/ 0 h 40"/>
                    <a:gd name="T32" fmla="*/ 1 w 118"/>
                    <a:gd name="T33" fmla="*/ 0 h 40"/>
                    <a:gd name="T34" fmla="*/ 1 w 118"/>
                    <a:gd name="T35" fmla="*/ 0 h 40"/>
                    <a:gd name="T36" fmla="*/ 1 w 118"/>
                    <a:gd name="T37" fmla="*/ 0 h 40"/>
                    <a:gd name="T38" fmla="*/ 1 w 118"/>
                    <a:gd name="T39" fmla="*/ 0 h 40"/>
                    <a:gd name="T40" fmla="*/ 1 w 118"/>
                    <a:gd name="T41" fmla="*/ 0 h 40"/>
                    <a:gd name="T42" fmla="*/ 1 w 118"/>
                    <a:gd name="T43" fmla="*/ 0 h 40"/>
                    <a:gd name="T44" fmla="*/ 0 w 118"/>
                    <a:gd name="T45" fmla="*/ 0 h 40"/>
                    <a:gd name="T46" fmla="*/ 1 w 118"/>
                    <a:gd name="T47" fmla="*/ 0 h 40"/>
                    <a:gd name="T48" fmla="*/ 1 w 118"/>
                    <a:gd name="T49" fmla="*/ 0 h 40"/>
                    <a:gd name="T50" fmla="*/ 1 w 118"/>
                    <a:gd name="T51" fmla="*/ 0 h 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40"/>
                    <a:gd name="T80" fmla="*/ 118 w 118"/>
                    <a:gd name="T81" fmla="*/ 40 h 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40">
                      <a:moveTo>
                        <a:pt x="13" y="4"/>
                      </a:moveTo>
                      <a:lnTo>
                        <a:pt x="25" y="0"/>
                      </a:lnTo>
                      <a:lnTo>
                        <a:pt x="38" y="0"/>
                      </a:lnTo>
                      <a:lnTo>
                        <a:pt x="47" y="0"/>
                      </a:lnTo>
                      <a:lnTo>
                        <a:pt x="59" y="2"/>
                      </a:lnTo>
                      <a:lnTo>
                        <a:pt x="67" y="2"/>
                      </a:lnTo>
                      <a:lnTo>
                        <a:pt x="80" y="6"/>
                      </a:lnTo>
                      <a:lnTo>
                        <a:pt x="91" y="8"/>
                      </a:lnTo>
                      <a:lnTo>
                        <a:pt x="105" y="10"/>
                      </a:lnTo>
                      <a:lnTo>
                        <a:pt x="116" y="15"/>
                      </a:lnTo>
                      <a:lnTo>
                        <a:pt x="118" y="27"/>
                      </a:lnTo>
                      <a:lnTo>
                        <a:pt x="112" y="36"/>
                      </a:lnTo>
                      <a:lnTo>
                        <a:pt x="103" y="40"/>
                      </a:lnTo>
                      <a:lnTo>
                        <a:pt x="87" y="36"/>
                      </a:lnTo>
                      <a:lnTo>
                        <a:pt x="78" y="36"/>
                      </a:lnTo>
                      <a:lnTo>
                        <a:pt x="67" y="32"/>
                      </a:lnTo>
                      <a:lnTo>
                        <a:pt x="59" y="32"/>
                      </a:lnTo>
                      <a:lnTo>
                        <a:pt x="47" y="30"/>
                      </a:lnTo>
                      <a:lnTo>
                        <a:pt x="38" y="30"/>
                      </a:lnTo>
                      <a:lnTo>
                        <a:pt x="27" y="30"/>
                      </a:lnTo>
                      <a:lnTo>
                        <a:pt x="15" y="34"/>
                      </a:lnTo>
                      <a:lnTo>
                        <a:pt x="4" y="30"/>
                      </a:lnTo>
                      <a:lnTo>
                        <a:pt x="0" y="21"/>
                      </a:lnTo>
                      <a:lnTo>
                        <a:pt x="2" y="10"/>
                      </a:ln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7" name="Freeform 103"/>
                <p:cNvSpPr>
                  <a:spLocks/>
                </p:cNvSpPr>
                <p:nvPr/>
              </p:nvSpPr>
              <p:spPr bwMode="auto">
                <a:xfrm>
                  <a:off x="3824" y="2826"/>
                  <a:ext cx="53" cy="20"/>
                </a:xfrm>
                <a:custGeom>
                  <a:avLst/>
                  <a:gdLst>
                    <a:gd name="T0" fmla="*/ 1 w 105"/>
                    <a:gd name="T1" fmla="*/ 1 h 40"/>
                    <a:gd name="T2" fmla="*/ 1 w 105"/>
                    <a:gd name="T3" fmla="*/ 1 h 40"/>
                    <a:gd name="T4" fmla="*/ 1 w 105"/>
                    <a:gd name="T5" fmla="*/ 1 h 40"/>
                    <a:gd name="T6" fmla="*/ 1 w 105"/>
                    <a:gd name="T7" fmla="*/ 1 h 40"/>
                    <a:gd name="T8" fmla="*/ 1 w 105"/>
                    <a:gd name="T9" fmla="*/ 1 h 40"/>
                    <a:gd name="T10" fmla="*/ 1 w 105"/>
                    <a:gd name="T11" fmla="*/ 0 h 40"/>
                    <a:gd name="T12" fmla="*/ 1 w 105"/>
                    <a:gd name="T13" fmla="*/ 1 h 40"/>
                    <a:gd name="T14" fmla="*/ 1 w 105"/>
                    <a:gd name="T15" fmla="*/ 1 h 40"/>
                    <a:gd name="T16" fmla="*/ 1 w 105"/>
                    <a:gd name="T17" fmla="*/ 1 h 40"/>
                    <a:gd name="T18" fmla="*/ 1 w 105"/>
                    <a:gd name="T19" fmla="*/ 1 h 40"/>
                    <a:gd name="T20" fmla="*/ 1 w 105"/>
                    <a:gd name="T21" fmla="*/ 1 h 40"/>
                    <a:gd name="T22" fmla="*/ 1 w 105"/>
                    <a:gd name="T23" fmla="*/ 1 h 40"/>
                    <a:gd name="T24" fmla="*/ 1 w 105"/>
                    <a:gd name="T25" fmla="*/ 1 h 40"/>
                    <a:gd name="T26" fmla="*/ 1 w 105"/>
                    <a:gd name="T27" fmla="*/ 1 h 40"/>
                    <a:gd name="T28" fmla="*/ 1 w 105"/>
                    <a:gd name="T29" fmla="*/ 1 h 40"/>
                    <a:gd name="T30" fmla="*/ 1 w 105"/>
                    <a:gd name="T31" fmla="*/ 1 h 40"/>
                    <a:gd name="T32" fmla="*/ 1 w 105"/>
                    <a:gd name="T33" fmla="*/ 1 h 40"/>
                    <a:gd name="T34" fmla="*/ 1 w 105"/>
                    <a:gd name="T35" fmla="*/ 1 h 40"/>
                    <a:gd name="T36" fmla="*/ 1 w 105"/>
                    <a:gd name="T37" fmla="*/ 1 h 40"/>
                    <a:gd name="T38" fmla="*/ 1 w 105"/>
                    <a:gd name="T39" fmla="*/ 1 h 40"/>
                    <a:gd name="T40" fmla="*/ 1 w 105"/>
                    <a:gd name="T41" fmla="*/ 1 h 40"/>
                    <a:gd name="T42" fmla="*/ 1 w 105"/>
                    <a:gd name="T43" fmla="*/ 1 h 40"/>
                    <a:gd name="T44" fmla="*/ 1 w 105"/>
                    <a:gd name="T45" fmla="*/ 1 h 40"/>
                    <a:gd name="T46" fmla="*/ 0 w 105"/>
                    <a:gd name="T47" fmla="*/ 1 h 40"/>
                    <a:gd name="T48" fmla="*/ 1 w 105"/>
                    <a:gd name="T49" fmla="*/ 1 h 40"/>
                    <a:gd name="T50" fmla="*/ 1 w 105"/>
                    <a:gd name="T51" fmla="*/ 1 h 40"/>
                    <a:gd name="T52" fmla="*/ 1 w 105"/>
                    <a:gd name="T53" fmla="*/ 1 h 40"/>
                    <a:gd name="T54" fmla="*/ 1 w 105"/>
                    <a:gd name="T55" fmla="*/ 1 h 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5"/>
                    <a:gd name="T85" fmla="*/ 0 h 40"/>
                    <a:gd name="T86" fmla="*/ 105 w 105"/>
                    <a:gd name="T87" fmla="*/ 40 h 4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5" h="40">
                      <a:moveTo>
                        <a:pt x="16" y="14"/>
                      </a:moveTo>
                      <a:lnTo>
                        <a:pt x="25" y="8"/>
                      </a:lnTo>
                      <a:lnTo>
                        <a:pt x="33" y="6"/>
                      </a:lnTo>
                      <a:lnTo>
                        <a:pt x="44" y="2"/>
                      </a:lnTo>
                      <a:lnTo>
                        <a:pt x="56" y="2"/>
                      </a:lnTo>
                      <a:lnTo>
                        <a:pt x="65" y="0"/>
                      </a:lnTo>
                      <a:lnTo>
                        <a:pt x="77" y="2"/>
                      </a:lnTo>
                      <a:lnTo>
                        <a:pt x="86" y="6"/>
                      </a:lnTo>
                      <a:lnTo>
                        <a:pt x="97" y="12"/>
                      </a:lnTo>
                      <a:lnTo>
                        <a:pt x="105" y="19"/>
                      </a:lnTo>
                      <a:lnTo>
                        <a:pt x="105" y="29"/>
                      </a:lnTo>
                      <a:lnTo>
                        <a:pt x="97" y="38"/>
                      </a:lnTo>
                      <a:lnTo>
                        <a:pt x="86" y="40"/>
                      </a:lnTo>
                      <a:lnTo>
                        <a:pt x="77" y="37"/>
                      </a:lnTo>
                      <a:lnTo>
                        <a:pt x="61" y="37"/>
                      </a:lnTo>
                      <a:lnTo>
                        <a:pt x="52" y="35"/>
                      </a:lnTo>
                      <a:lnTo>
                        <a:pt x="42" y="35"/>
                      </a:lnTo>
                      <a:lnTo>
                        <a:pt x="33" y="35"/>
                      </a:lnTo>
                      <a:lnTo>
                        <a:pt x="25" y="35"/>
                      </a:lnTo>
                      <a:lnTo>
                        <a:pt x="18" y="33"/>
                      </a:lnTo>
                      <a:lnTo>
                        <a:pt x="10" y="31"/>
                      </a:lnTo>
                      <a:lnTo>
                        <a:pt x="4" y="29"/>
                      </a:lnTo>
                      <a:lnTo>
                        <a:pt x="2" y="27"/>
                      </a:lnTo>
                      <a:lnTo>
                        <a:pt x="0" y="25"/>
                      </a:lnTo>
                      <a:lnTo>
                        <a:pt x="2" y="21"/>
                      </a:lnTo>
                      <a:lnTo>
                        <a:pt x="6" y="18"/>
                      </a:lnTo>
                      <a:lnTo>
                        <a:pt x="1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8" name="Freeform 104"/>
                <p:cNvSpPr>
                  <a:spLocks/>
                </p:cNvSpPr>
                <p:nvPr/>
              </p:nvSpPr>
              <p:spPr bwMode="auto">
                <a:xfrm>
                  <a:off x="3826" y="2847"/>
                  <a:ext cx="35" cy="14"/>
                </a:xfrm>
                <a:custGeom>
                  <a:avLst/>
                  <a:gdLst>
                    <a:gd name="T0" fmla="*/ 0 w 71"/>
                    <a:gd name="T1" fmla="*/ 0 h 29"/>
                    <a:gd name="T2" fmla="*/ 0 w 71"/>
                    <a:gd name="T3" fmla="*/ 0 h 29"/>
                    <a:gd name="T4" fmla="*/ 0 w 71"/>
                    <a:gd name="T5" fmla="*/ 0 h 29"/>
                    <a:gd name="T6" fmla="*/ 0 w 71"/>
                    <a:gd name="T7" fmla="*/ 0 h 29"/>
                    <a:gd name="T8" fmla="*/ 0 w 71"/>
                    <a:gd name="T9" fmla="*/ 0 h 29"/>
                    <a:gd name="T10" fmla="*/ 0 w 71"/>
                    <a:gd name="T11" fmla="*/ 0 h 29"/>
                    <a:gd name="T12" fmla="*/ 0 w 71"/>
                    <a:gd name="T13" fmla="*/ 0 h 29"/>
                    <a:gd name="T14" fmla="*/ 0 w 71"/>
                    <a:gd name="T15" fmla="*/ 0 h 29"/>
                    <a:gd name="T16" fmla="*/ 0 w 71"/>
                    <a:gd name="T17" fmla="*/ 0 h 29"/>
                    <a:gd name="T18" fmla="*/ 0 w 71"/>
                    <a:gd name="T19" fmla="*/ 0 h 29"/>
                    <a:gd name="T20" fmla="*/ 0 w 71"/>
                    <a:gd name="T21" fmla="*/ 0 h 29"/>
                    <a:gd name="T22" fmla="*/ 0 w 71"/>
                    <a:gd name="T23" fmla="*/ 0 h 29"/>
                    <a:gd name="T24" fmla="*/ 0 w 71"/>
                    <a:gd name="T25" fmla="*/ 0 h 29"/>
                    <a:gd name="T26" fmla="*/ 0 w 71"/>
                    <a:gd name="T27" fmla="*/ 0 h 29"/>
                    <a:gd name="T28" fmla="*/ 0 w 71"/>
                    <a:gd name="T29" fmla="*/ 0 h 29"/>
                    <a:gd name="T30" fmla="*/ 0 w 71"/>
                    <a:gd name="T31" fmla="*/ 0 h 29"/>
                    <a:gd name="T32" fmla="*/ 0 w 71"/>
                    <a:gd name="T33" fmla="*/ 0 h 29"/>
                    <a:gd name="T34" fmla="*/ 0 w 71"/>
                    <a:gd name="T35" fmla="*/ 0 h 29"/>
                    <a:gd name="T36" fmla="*/ 0 w 71"/>
                    <a:gd name="T37" fmla="*/ 0 h 29"/>
                    <a:gd name="T38" fmla="*/ 0 w 71"/>
                    <a:gd name="T39" fmla="*/ 0 h 29"/>
                    <a:gd name="T40" fmla="*/ 0 w 71"/>
                    <a:gd name="T41" fmla="*/ 0 h 29"/>
                    <a:gd name="T42" fmla="*/ 0 w 71"/>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29"/>
                    <a:gd name="T68" fmla="*/ 71 w 71"/>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29">
                      <a:moveTo>
                        <a:pt x="19" y="4"/>
                      </a:moveTo>
                      <a:lnTo>
                        <a:pt x="27" y="0"/>
                      </a:lnTo>
                      <a:lnTo>
                        <a:pt x="36" y="0"/>
                      </a:lnTo>
                      <a:lnTo>
                        <a:pt x="44" y="0"/>
                      </a:lnTo>
                      <a:lnTo>
                        <a:pt x="52" y="2"/>
                      </a:lnTo>
                      <a:lnTo>
                        <a:pt x="59" y="6"/>
                      </a:lnTo>
                      <a:lnTo>
                        <a:pt x="69" y="10"/>
                      </a:lnTo>
                      <a:lnTo>
                        <a:pt x="71" y="15"/>
                      </a:lnTo>
                      <a:lnTo>
                        <a:pt x="71" y="19"/>
                      </a:lnTo>
                      <a:lnTo>
                        <a:pt x="65" y="23"/>
                      </a:lnTo>
                      <a:lnTo>
                        <a:pt x="55" y="29"/>
                      </a:lnTo>
                      <a:lnTo>
                        <a:pt x="44" y="29"/>
                      </a:lnTo>
                      <a:lnTo>
                        <a:pt x="36" y="29"/>
                      </a:lnTo>
                      <a:lnTo>
                        <a:pt x="29" y="29"/>
                      </a:lnTo>
                      <a:lnTo>
                        <a:pt x="21" y="29"/>
                      </a:lnTo>
                      <a:lnTo>
                        <a:pt x="12" y="23"/>
                      </a:lnTo>
                      <a:lnTo>
                        <a:pt x="6" y="21"/>
                      </a:lnTo>
                      <a:lnTo>
                        <a:pt x="0" y="15"/>
                      </a:lnTo>
                      <a:lnTo>
                        <a:pt x="2" y="10"/>
                      </a:lnTo>
                      <a:lnTo>
                        <a:pt x="8" y="6"/>
                      </a:lnTo>
                      <a:lnTo>
                        <a:pt x="19"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9" name="Freeform 105"/>
                <p:cNvSpPr>
                  <a:spLocks/>
                </p:cNvSpPr>
                <p:nvPr/>
              </p:nvSpPr>
              <p:spPr bwMode="auto">
                <a:xfrm>
                  <a:off x="3747" y="2804"/>
                  <a:ext cx="60" cy="54"/>
                </a:xfrm>
                <a:custGeom>
                  <a:avLst/>
                  <a:gdLst>
                    <a:gd name="T0" fmla="*/ 1 w 120"/>
                    <a:gd name="T1" fmla="*/ 1 h 108"/>
                    <a:gd name="T2" fmla="*/ 1 w 120"/>
                    <a:gd name="T3" fmla="*/ 1 h 108"/>
                    <a:gd name="T4" fmla="*/ 1 w 120"/>
                    <a:gd name="T5" fmla="*/ 1 h 108"/>
                    <a:gd name="T6" fmla="*/ 1 w 120"/>
                    <a:gd name="T7" fmla="*/ 1 h 108"/>
                    <a:gd name="T8" fmla="*/ 1 w 120"/>
                    <a:gd name="T9" fmla="*/ 1 h 108"/>
                    <a:gd name="T10" fmla="*/ 1 w 120"/>
                    <a:gd name="T11" fmla="*/ 1 h 108"/>
                    <a:gd name="T12" fmla="*/ 1 w 120"/>
                    <a:gd name="T13" fmla="*/ 1 h 108"/>
                    <a:gd name="T14" fmla="*/ 1 w 120"/>
                    <a:gd name="T15" fmla="*/ 1 h 108"/>
                    <a:gd name="T16" fmla="*/ 1 w 120"/>
                    <a:gd name="T17" fmla="*/ 1 h 108"/>
                    <a:gd name="T18" fmla="*/ 1 w 120"/>
                    <a:gd name="T19" fmla="*/ 1 h 108"/>
                    <a:gd name="T20" fmla="*/ 1 w 120"/>
                    <a:gd name="T21" fmla="*/ 1 h 108"/>
                    <a:gd name="T22" fmla="*/ 1 w 120"/>
                    <a:gd name="T23" fmla="*/ 1 h 108"/>
                    <a:gd name="T24" fmla="*/ 1 w 120"/>
                    <a:gd name="T25" fmla="*/ 0 h 108"/>
                    <a:gd name="T26" fmla="*/ 1 w 120"/>
                    <a:gd name="T27" fmla="*/ 1 h 108"/>
                    <a:gd name="T28" fmla="*/ 1 w 120"/>
                    <a:gd name="T29" fmla="*/ 1 h 108"/>
                    <a:gd name="T30" fmla="*/ 1 w 120"/>
                    <a:gd name="T31" fmla="*/ 1 h 108"/>
                    <a:gd name="T32" fmla="*/ 1 w 120"/>
                    <a:gd name="T33" fmla="*/ 1 h 108"/>
                    <a:gd name="T34" fmla="*/ 1 w 120"/>
                    <a:gd name="T35" fmla="*/ 1 h 108"/>
                    <a:gd name="T36" fmla="*/ 1 w 120"/>
                    <a:gd name="T37" fmla="*/ 1 h 108"/>
                    <a:gd name="T38" fmla="*/ 1 w 120"/>
                    <a:gd name="T39" fmla="*/ 1 h 108"/>
                    <a:gd name="T40" fmla="*/ 1 w 120"/>
                    <a:gd name="T41" fmla="*/ 1 h 108"/>
                    <a:gd name="T42" fmla="*/ 1 w 120"/>
                    <a:gd name="T43" fmla="*/ 1 h 108"/>
                    <a:gd name="T44" fmla="*/ 1 w 120"/>
                    <a:gd name="T45" fmla="*/ 1 h 108"/>
                    <a:gd name="T46" fmla="*/ 1 w 120"/>
                    <a:gd name="T47" fmla="*/ 1 h 108"/>
                    <a:gd name="T48" fmla="*/ 1 w 120"/>
                    <a:gd name="T49" fmla="*/ 1 h 108"/>
                    <a:gd name="T50" fmla="*/ 1 w 120"/>
                    <a:gd name="T51" fmla="*/ 1 h 108"/>
                    <a:gd name="T52" fmla="*/ 1 w 120"/>
                    <a:gd name="T53" fmla="*/ 1 h 108"/>
                    <a:gd name="T54" fmla="*/ 1 w 120"/>
                    <a:gd name="T55" fmla="*/ 1 h 108"/>
                    <a:gd name="T56" fmla="*/ 1 w 120"/>
                    <a:gd name="T57" fmla="*/ 1 h 108"/>
                    <a:gd name="T58" fmla="*/ 1 w 120"/>
                    <a:gd name="T59" fmla="*/ 1 h 108"/>
                    <a:gd name="T60" fmla="*/ 1 w 120"/>
                    <a:gd name="T61" fmla="*/ 1 h 108"/>
                    <a:gd name="T62" fmla="*/ 1 w 120"/>
                    <a:gd name="T63" fmla="*/ 1 h 108"/>
                    <a:gd name="T64" fmla="*/ 1 w 120"/>
                    <a:gd name="T65" fmla="*/ 1 h 108"/>
                    <a:gd name="T66" fmla="*/ 1 w 120"/>
                    <a:gd name="T67" fmla="*/ 1 h 108"/>
                    <a:gd name="T68" fmla="*/ 1 w 120"/>
                    <a:gd name="T69" fmla="*/ 1 h 108"/>
                    <a:gd name="T70" fmla="*/ 1 w 120"/>
                    <a:gd name="T71" fmla="*/ 1 h 108"/>
                    <a:gd name="T72" fmla="*/ 1 w 120"/>
                    <a:gd name="T73" fmla="*/ 1 h 108"/>
                    <a:gd name="T74" fmla="*/ 1 w 120"/>
                    <a:gd name="T75" fmla="*/ 1 h 108"/>
                    <a:gd name="T76" fmla="*/ 1 w 120"/>
                    <a:gd name="T77" fmla="*/ 1 h 108"/>
                    <a:gd name="T78" fmla="*/ 1 w 120"/>
                    <a:gd name="T79" fmla="*/ 1 h 108"/>
                    <a:gd name="T80" fmla="*/ 1 w 120"/>
                    <a:gd name="T81" fmla="*/ 1 h 108"/>
                    <a:gd name="T82" fmla="*/ 1 w 120"/>
                    <a:gd name="T83" fmla="*/ 1 h 108"/>
                    <a:gd name="T84" fmla="*/ 0 w 120"/>
                    <a:gd name="T85" fmla="*/ 1 h 108"/>
                    <a:gd name="T86" fmla="*/ 1 w 120"/>
                    <a:gd name="T87" fmla="*/ 1 h 108"/>
                    <a:gd name="T88" fmla="*/ 1 w 120"/>
                    <a:gd name="T89" fmla="*/ 1 h 108"/>
                    <a:gd name="T90" fmla="*/ 1 w 120"/>
                    <a:gd name="T91" fmla="*/ 1 h 108"/>
                    <a:gd name="T92" fmla="*/ 1 w 120"/>
                    <a:gd name="T93" fmla="*/ 1 h 108"/>
                    <a:gd name="T94" fmla="*/ 1 w 120"/>
                    <a:gd name="T95" fmla="*/ 1 h 108"/>
                    <a:gd name="T96" fmla="*/ 1 w 120"/>
                    <a:gd name="T97" fmla="*/ 1 h 1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08"/>
                    <a:gd name="T149" fmla="*/ 120 w 120"/>
                    <a:gd name="T150" fmla="*/ 108 h 1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08">
                      <a:moveTo>
                        <a:pt x="50" y="70"/>
                      </a:moveTo>
                      <a:lnTo>
                        <a:pt x="40" y="64"/>
                      </a:lnTo>
                      <a:lnTo>
                        <a:pt x="33" y="61"/>
                      </a:lnTo>
                      <a:lnTo>
                        <a:pt x="27" y="55"/>
                      </a:lnTo>
                      <a:lnTo>
                        <a:pt x="27" y="49"/>
                      </a:lnTo>
                      <a:lnTo>
                        <a:pt x="27" y="42"/>
                      </a:lnTo>
                      <a:lnTo>
                        <a:pt x="33" y="34"/>
                      </a:lnTo>
                      <a:lnTo>
                        <a:pt x="38" y="30"/>
                      </a:lnTo>
                      <a:lnTo>
                        <a:pt x="50" y="26"/>
                      </a:lnTo>
                      <a:lnTo>
                        <a:pt x="44" y="17"/>
                      </a:lnTo>
                      <a:lnTo>
                        <a:pt x="46" y="7"/>
                      </a:lnTo>
                      <a:lnTo>
                        <a:pt x="52" y="2"/>
                      </a:lnTo>
                      <a:lnTo>
                        <a:pt x="63" y="0"/>
                      </a:lnTo>
                      <a:lnTo>
                        <a:pt x="75" y="2"/>
                      </a:lnTo>
                      <a:lnTo>
                        <a:pt x="88" y="7"/>
                      </a:lnTo>
                      <a:lnTo>
                        <a:pt x="99" y="15"/>
                      </a:lnTo>
                      <a:lnTo>
                        <a:pt x="114" y="24"/>
                      </a:lnTo>
                      <a:lnTo>
                        <a:pt x="120" y="32"/>
                      </a:lnTo>
                      <a:lnTo>
                        <a:pt x="120" y="42"/>
                      </a:lnTo>
                      <a:lnTo>
                        <a:pt x="116" y="45"/>
                      </a:lnTo>
                      <a:lnTo>
                        <a:pt x="111" y="47"/>
                      </a:lnTo>
                      <a:lnTo>
                        <a:pt x="103" y="49"/>
                      </a:lnTo>
                      <a:lnTo>
                        <a:pt x="75" y="51"/>
                      </a:lnTo>
                      <a:lnTo>
                        <a:pt x="82" y="57"/>
                      </a:lnTo>
                      <a:lnTo>
                        <a:pt x="90" y="61"/>
                      </a:lnTo>
                      <a:lnTo>
                        <a:pt x="95" y="66"/>
                      </a:lnTo>
                      <a:lnTo>
                        <a:pt x="101" y="72"/>
                      </a:lnTo>
                      <a:lnTo>
                        <a:pt x="109" y="83"/>
                      </a:lnTo>
                      <a:lnTo>
                        <a:pt x="113" y="95"/>
                      </a:lnTo>
                      <a:lnTo>
                        <a:pt x="107" y="102"/>
                      </a:lnTo>
                      <a:lnTo>
                        <a:pt x="99" y="108"/>
                      </a:lnTo>
                      <a:lnTo>
                        <a:pt x="92" y="108"/>
                      </a:lnTo>
                      <a:lnTo>
                        <a:pt x="84" y="108"/>
                      </a:lnTo>
                      <a:lnTo>
                        <a:pt x="75" y="108"/>
                      </a:lnTo>
                      <a:lnTo>
                        <a:pt x="65" y="108"/>
                      </a:lnTo>
                      <a:lnTo>
                        <a:pt x="52" y="102"/>
                      </a:lnTo>
                      <a:lnTo>
                        <a:pt x="42" y="99"/>
                      </a:lnTo>
                      <a:lnTo>
                        <a:pt x="31" y="93"/>
                      </a:lnTo>
                      <a:lnTo>
                        <a:pt x="23" y="89"/>
                      </a:lnTo>
                      <a:lnTo>
                        <a:pt x="10" y="78"/>
                      </a:lnTo>
                      <a:lnTo>
                        <a:pt x="2" y="70"/>
                      </a:lnTo>
                      <a:lnTo>
                        <a:pt x="0" y="62"/>
                      </a:lnTo>
                      <a:lnTo>
                        <a:pt x="8" y="59"/>
                      </a:lnTo>
                      <a:lnTo>
                        <a:pt x="14" y="59"/>
                      </a:lnTo>
                      <a:lnTo>
                        <a:pt x="23" y="61"/>
                      </a:lnTo>
                      <a:lnTo>
                        <a:pt x="35" y="64"/>
                      </a:lnTo>
                      <a:lnTo>
                        <a:pt x="50" y="7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0" name="Freeform 106"/>
                <p:cNvSpPr>
                  <a:spLocks/>
                </p:cNvSpPr>
                <p:nvPr/>
              </p:nvSpPr>
              <p:spPr bwMode="auto">
                <a:xfrm>
                  <a:off x="3806" y="2898"/>
                  <a:ext cx="52" cy="32"/>
                </a:xfrm>
                <a:custGeom>
                  <a:avLst/>
                  <a:gdLst>
                    <a:gd name="T0" fmla="*/ 0 w 105"/>
                    <a:gd name="T1" fmla="*/ 0 h 64"/>
                    <a:gd name="T2" fmla="*/ 0 w 105"/>
                    <a:gd name="T3" fmla="*/ 1 h 64"/>
                    <a:gd name="T4" fmla="*/ 0 w 105"/>
                    <a:gd name="T5" fmla="*/ 1 h 64"/>
                    <a:gd name="T6" fmla="*/ 0 w 105"/>
                    <a:gd name="T7" fmla="*/ 1 h 64"/>
                    <a:gd name="T8" fmla="*/ 0 w 105"/>
                    <a:gd name="T9" fmla="*/ 1 h 64"/>
                    <a:gd name="T10" fmla="*/ 0 w 105"/>
                    <a:gd name="T11" fmla="*/ 1 h 64"/>
                    <a:gd name="T12" fmla="*/ 0 w 105"/>
                    <a:gd name="T13" fmla="*/ 1 h 64"/>
                    <a:gd name="T14" fmla="*/ 0 w 105"/>
                    <a:gd name="T15" fmla="*/ 1 h 64"/>
                    <a:gd name="T16" fmla="*/ 0 w 105"/>
                    <a:gd name="T17" fmla="*/ 1 h 64"/>
                    <a:gd name="T18" fmla="*/ 0 w 105"/>
                    <a:gd name="T19" fmla="*/ 1 h 64"/>
                    <a:gd name="T20" fmla="*/ 0 w 105"/>
                    <a:gd name="T21" fmla="*/ 1 h 64"/>
                    <a:gd name="T22" fmla="*/ 0 w 105"/>
                    <a:gd name="T23" fmla="*/ 1 h 64"/>
                    <a:gd name="T24" fmla="*/ 0 w 105"/>
                    <a:gd name="T25" fmla="*/ 1 h 64"/>
                    <a:gd name="T26" fmla="*/ 0 w 105"/>
                    <a:gd name="T27" fmla="*/ 1 h 64"/>
                    <a:gd name="T28" fmla="*/ 0 w 105"/>
                    <a:gd name="T29" fmla="*/ 1 h 64"/>
                    <a:gd name="T30" fmla="*/ 0 w 105"/>
                    <a:gd name="T31" fmla="*/ 1 h 64"/>
                    <a:gd name="T32" fmla="*/ 0 w 105"/>
                    <a:gd name="T33" fmla="*/ 1 h 64"/>
                    <a:gd name="T34" fmla="*/ 0 w 105"/>
                    <a:gd name="T35" fmla="*/ 1 h 64"/>
                    <a:gd name="T36" fmla="*/ 0 w 105"/>
                    <a:gd name="T37" fmla="*/ 1 h 64"/>
                    <a:gd name="T38" fmla="*/ 0 w 105"/>
                    <a:gd name="T39" fmla="*/ 1 h 64"/>
                    <a:gd name="T40" fmla="*/ 0 w 105"/>
                    <a:gd name="T41" fmla="*/ 1 h 64"/>
                    <a:gd name="T42" fmla="*/ 0 w 105"/>
                    <a:gd name="T43" fmla="*/ 1 h 64"/>
                    <a:gd name="T44" fmla="*/ 0 w 105"/>
                    <a:gd name="T45" fmla="*/ 1 h 64"/>
                    <a:gd name="T46" fmla="*/ 0 w 105"/>
                    <a:gd name="T47" fmla="*/ 1 h 64"/>
                    <a:gd name="T48" fmla="*/ 0 w 105"/>
                    <a:gd name="T49" fmla="*/ 0 h 64"/>
                    <a:gd name="T50" fmla="*/ 0 w 105"/>
                    <a:gd name="T51" fmla="*/ 0 h 6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5"/>
                    <a:gd name="T79" fmla="*/ 0 h 64"/>
                    <a:gd name="T80" fmla="*/ 105 w 105"/>
                    <a:gd name="T81" fmla="*/ 64 h 6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5" h="64">
                      <a:moveTo>
                        <a:pt x="19" y="0"/>
                      </a:moveTo>
                      <a:lnTo>
                        <a:pt x="29" y="2"/>
                      </a:lnTo>
                      <a:lnTo>
                        <a:pt x="38" y="6"/>
                      </a:lnTo>
                      <a:lnTo>
                        <a:pt x="46" y="7"/>
                      </a:lnTo>
                      <a:lnTo>
                        <a:pt x="54" y="13"/>
                      </a:lnTo>
                      <a:lnTo>
                        <a:pt x="59" y="17"/>
                      </a:lnTo>
                      <a:lnTo>
                        <a:pt x="69" y="21"/>
                      </a:lnTo>
                      <a:lnTo>
                        <a:pt x="76" y="28"/>
                      </a:lnTo>
                      <a:lnTo>
                        <a:pt x="84" y="36"/>
                      </a:lnTo>
                      <a:lnTo>
                        <a:pt x="95" y="45"/>
                      </a:lnTo>
                      <a:lnTo>
                        <a:pt x="103" y="57"/>
                      </a:lnTo>
                      <a:lnTo>
                        <a:pt x="105" y="64"/>
                      </a:lnTo>
                      <a:lnTo>
                        <a:pt x="97" y="61"/>
                      </a:lnTo>
                      <a:lnTo>
                        <a:pt x="90" y="55"/>
                      </a:lnTo>
                      <a:lnTo>
                        <a:pt x="80" y="49"/>
                      </a:lnTo>
                      <a:lnTo>
                        <a:pt x="69" y="44"/>
                      </a:lnTo>
                      <a:lnTo>
                        <a:pt x="57" y="42"/>
                      </a:lnTo>
                      <a:lnTo>
                        <a:pt x="46" y="36"/>
                      </a:lnTo>
                      <a:lnTo>
                        <a:pt x="33" y="34"/>
                      </a:lnTo>
                      <a:lnTo>
                        <a:pt x="23" y="30"/>
                      </a:lnTo>
                      <a:lnTo>
                        <a:pt x="14" y="30"/>
                      </a:lnTo>
                      <a:lnTo>
                        <a:pt x="2" y="23"/>
                      </a:lnTo>
                      <a:lnTo>
                        <a:pt x="0" y="13"/>
                      </a:lnTo>
                      <a:lnTo>
                        <a:pt x="6" y="2"/>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1" name="Freeform 107"/>
                <p:cNvSpPr>
                  <a:spLocks/>
                </p:cNvSpPr>
                <p:nvPr/>
              </p:nvSpPr>
              <p:spPr bwMode="auto">
                <a:xfrm>
                  <a:off x="3826" y="2897"/>
                  <a:ext cx="45" cy="23"/>
                </a:xfrm>
                <a:custGeom>
                  <a:avLst/>
                  <a:gdLst>
                    <a:gd name="T0" fmla="*/ 1 w 90"/>
                    <a:gd name="T1" fmla="*/ 1 h 46"/>
                    <a:gd name="T2" fmla="*/ 1 w 90"/>
                    <a:gd name="T3" fmla="*/ 1 h 46"/>
                    <a:gd name="T4" fmla="*/ 1 w 90"/>
                    <a:gd name="T5" fmla="*/ 1 h 46"/>
                    <a:gd name="T6" fmla="*/ 1 w 90"/>
                    <a:gd name="T7" fmla="*/ 1 h 46"/>
                    <a:gd name="T8" fmla="*/ 1 w 90"/>
                    <a:gd name="T9" fmla="*/ 1 h 46"/>
                    <a:gd name="T10" fmla="*/ 1 w 90"/>
                    <a:gd name="T11" fmla="*/ 1 h 46"/>
                    <a:gd name="T12" fmla="*/ 1 w 90"/>
                    <a:gd name="T13" fmla="*/ 1 h 46"/>
                    <a:gd name="T14" fmla="*/ 1 w 90"/>
                    <a:gd name="T15" fmla="*/ 1 h 46"/>
                    <a:gd name="T16" fmla="*/ 1 w 90"/>
                    <a:gd name="T17" fmla="*/ 1 h 46"/>
                    <a:gd name="T18" fmla="*/ 1 w 90"/>
                    <a:gd name="T19" fmla="*/ 1 h 46"/>
                    <a:gd name="T20" fmla="*/ 1 w 90"/>
                    <a:gd name="T21" fmla="*/ 1 h 46"/>
                    <a:gd name="T22" fmla="*/ 0 w 90"/>
                    <a:gd name="T23" fmla="*/ 0 h 46"/>
                    <a:gd name="T24" fmla="*/ 1 w 90"/>
                    <a:gd name="T25" fmla="*/ 1 h 46"/>
                    <a:gd name="T26" fmla="*/ 1 w 90"/>
                    <a:gd name="T27" fmla="*/ 1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0"/>
                    <a:gd name="T43" fmla="*/ 0 h 46"/>
                    <a:gd name="T44" fmla="*/ 90 w 90"/>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0" h="46">
                      <a:moveTo>
                        <a:pt x="6" y="2"/>
                      </a:moveTo>
                      <a:lnTo>
                        <a:pt x="63" y="17"/>
                      </a:lnTo>
                      <a:lnTo>
                        <a:pt x="73" y="27"/>
                      </a:lnTo>
                      <a:lnTo>
                        <a:pt x="86" y="38"/>
                      </a:lnTo>
                      <a:lnTo>
                        <a:pt x="90" y="46"/>
                      </a:lnTo>
                      <a:lnTo>
                        <a:pt x="86" y="46"/>
                      </a:lnTo>
                      <a:lnTo>
                        <a:pt x="36" y="36"/>
                      </a:lnTo>
                      <a:lnTo>
                        <a:pt x="29" y="30"/>
                      </a:lnTo>
                      <a:lnTo>
                        <a:pt x="21" y="23"/>
                      </a:lnTo>
                      <a:lnTo>
                        <a:pt x="14" y="15"/>
                      </a:lnTo>
                      <a:lnTo>
                        <a:pt x="8" y="9"/>
                      </a:lnTo>
                      <a:lnTo>
                        <a:pt x="0" y="0"/>
                      </a:lnTo>
                      <a:lnTo>
                        <a:pt x="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2" name="Freeform 108"/>
                <p:cNvSpPr>
                  <a:spLocks/>
                </p:cNvSpPr>
                <p:nvPr/>
              </p:nvSpPr>
              <p:spPr bwMode="auto">
                <a:xfrm>
                  <a:off x="3807" y="2978"/>
                  <a:ext cx="37" cy="29"/>
                </a:xfrm>
                <a:custGeom>
                  <a:avLst/>
                  <a:gdLst>
                    <a:gd name="T0" fmla="*/ 1 w 74"/>
                    <a:gd name="T1" fmla="*/ 0 h 59"/>
                    <a:gd name="T2" fmla="*/ 0 w 74"/>
                    <a:gd name="T3" fmla="*/ 0 h 59"/>
                    <a:gd name="T4" fmla="*/ 1 w 74"/>
                    <a:gd name="T5" fmla="*/ 0 h 59"/>
                    <a:gd name="T6" fmla="*/ 1 w 74"/>
                    <a:gd name="T7" fmla="*/ 0 h 59"/>
                    <a:gd name="T8" fmla="*/ 1 w 74"/>
                    <a:gd name="T9" fmla="*/ 0 h 59"/>
                    <a:gd name="T10" fmla="*/ 1 w 74"/>
                    <a:gd name="T11" fmla="*/ 0 h 59"/>
                    <a:gd name="T12" fmla="*/ 1 w 74"/>
                    <a:gd name="T13" fmla="*/ 0 h 59"/>
                    <a:gd name="T14" fmla="*/ 1 w 74"/>
                    <a:gd name="T15" fmla="*/ 0 h 59"/>
                    <a:gd name="T16" fmla="*/ 1 w 74"/>
                    <a:gd name="T17" fmla="*/ 0 h 59"/>
                    <a:gd name="T18" fmla="*/ 1 w 74"/>
                    <a:gd name="T19" fmla="*/ 0 h 59"/>
                    <a:gd name="T20" fmla="*/ 1 w 74"/>
                    <a:gd name="T21" fmla="*/ 0 h 59"/>
                    <a:gd name="T22" fmla="*/ 1 w 74"/>
                    <a:gd name="T23" fmla="*/ 0 h 59"/>
                    <a:gd name="T24" fmla="*/ 1 w 74"/>
                    <a:gd name="T25" fmla="*/ 0 h 59"/>
                    <a:gd name="T26" fmla="*/ 1 w 74"/>
                    <a:gd name="T27" fmla="*/ 0 h 59"/>
                    <a:gd name="T28" fmla="*/ 1 w 74"/>
                    <a:gd name="T29" fmla="*/ 0 h 59"/>
                    <a:gd name="T30" fmla="*/ 1 w 74"/>
                    <a:gd name="T31" fmla="*/ 0 h 59"/>
                    <a:gd name="T32" fmla="*/ 1 w 74"/>
                    <a:gd name="T33" fmla="*/ 0 h 59"/>
                    <a:gd name="T34" fmla="*/ 1 w 74"/>
                    <a:gd name="T35" fmla="*/ 0 h 59"/>
                    <a:gd name="T36" fmla="*/ 1 w 74"/>
                    <a:gd name="T37" fmla="*/ 0 h 59"/>
                    <a:gd name="T38" fmla="*/ 1 w 74"/>
                    <a:gd name="T39" fmla="*/ 0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4"/>
                    <a:gd name="T61" fmla="*/ 0 h 59"/>
                    <a:gd name="T62" fmla="*/ 74 w 74"/>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4" h="59">
                      <a:moveTo>
                        <a:pt x="15" y="59"/>
                      </a:moveTo>
                      <a:lnTo>
                        <a:pt x="0" y="44"/>
                      </a:lnTo>
                      <a:lnTo>
                        <a:pt x="2" y="23"/>
                      </a:lnTo>
                      <a:lnTo>
                        <a:pt x="6" y="8"/>
                      </a:lnTo>
                      <a:lnTo>
                        <a:pt x="17" y="4"/>
                      </a:lnTo>
                      <a:lnTo>
                        <a:pt x="23" y="0"/>
                      </a:lnTo>
                      <a:lnTo>
                        <a:pt x="33" y="2"/>
                      </a:lnTo>
                      <a:lnTo>
                        <a:pt x="40" y="2"/>
                      </a:lnTo>
                      <a:lnTo>
                        <a:pt x="50" y="6"/>
                      </a:lnTo>
                      <a:lnTo>
                        <a:pt x="63" y="12"/>
                      </a:lnTo>
                      <a:lnTo>
                        <a:pt x="74" y="23"/>
                      </a:lnTo>
                      <a:lnTo>
                        <a:pt x="74" y="29"/>
                      </a:lnTo>
                      <a:lnTo>
                        <a:pt x="74" y="37"/>
                      </a:lnTo>
                      <a:lnTo>
                        <a:pt x="71" y="46"/>
                      </a:lnTo>
                      <a:lnTo>
                        <a:pt x="67" y="54"/>
                      </a:lnTo>
                      <a:lnTo>
                        <a:pt x="55" y="58"/>
                      </a:lnTo>
                      <a:lnTo>
                        <a:pt x="40" y="59"/>
                      </a:lnTo>
                      <a:lnTo>
                        <a:pt x="25" y="59"/>
                      </a:lnTo>
                      <a:lnTo>
                        <a:pt x="15" y="59"/>
                      </a:lnTo>
                      <a:close/>
                    </a:path>
                  </a:pathLst>
                </a:custGeom>
                <a:solidFill>
                  <a:srgbClr val="99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3" name="Freeform 109"/>
                <p:cNvSpPr>
                  <a:spLocks/>
                </p:cNvSpPr>
                <p:nvPr/>
              </p:nvSpPr>
              <p:spPr bwMode="auto">
                <a:xfrm>
                  <a:off x="3871" y="2938"/>
                  <a:ext cx="17" cy="18"/>
                </a:xfrm>
                <a:custGeom>
                  <a:avLst/>
                  <a:gdLst>
                    <a:gd name="T0" fmla="*/ 1 w 34"/>
                    <a:gd name="T1" fmla="*/ 1 h 36"/>
                    <a:gd name="T2" fmla="*/ 1 w 34"/>
                    <a:gd name="T3" fmla="*/ 1 h 36"/>
                    <a:gd name="T4" fmla="*/ 1 w 34"/>
                    <a:gd name="T5" fmla="*/ 1 h 36"/>
                    <a:gd name="T6" fmla="*/ 1 w 34"/>
                    <a:gd name="T7" fmla="*/ 1 h 36"/>
                    <a:gd name="T8" fmla="*/ 1 w 34"/>
                    <a:gd name="T9" fmla="*/ 1 h 36"/>
                    <a:gd name="T10" fmla="*/ 0 w 34"/>
                    <a:gd name="T11" fmla="*/ 1 h 36"/>
                    <a:gd name="T12" fmla="*/ 1 w 34"/>
                    <a:gd name="T13" fmla="*/ 1 h 36"/>
                    <a:gd name="T14" fmla="*/ 1 w 34"/>
                    <a:gd name="T15" fmla="*/ 0 h 36"/>
                    <a:gd name="T16" fmla="*/ 1 w 34"/>
                    <a:gd name="T17" fmla="*/ 1 h 36"/>
                    <a:gd name="T18" fmla="*/ 1 w 34"/>
                    <a:gd name="T19" fmla="*/ 1 h 36"/>
                    <a:gd name="T20" fmla="*/ 1 w 34"/>
                    <a:gd name="T21" fmla="*/ 1 h 36"/>
                    <a:gd name="T22" fmla="*/ 1 w 34"/>
                    <a:gd name="T23" fmla="*/ 1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6"/>
                    <a:gd name="T38" fmla="*/ 34 w 3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6">
                      <a:moveTo>
                        <a:pt x="30" y="28"/>
                      </a:moveTo>
                      <a:lnTo>
                        <a:pt x="21" y="34"/>
                      </a:lnTo>
                      <a:lnTo>
                        <a:pt x="13" y="36"/>
                      </a:lnTo>
                      <a:lnTo>
                        <a:pt x="7" y="34"/>
                      </a:lnTo>
                      <a:lnTo>
                        <a:pt x="3" y="30"/>
                      </a:lnTo>
                      <a:lnTo>
                        <a:pt x="0" y="21"/>
                      </a:lnTo>
                      <a:lnTo>
                        <a:pt x="5" y="9"/>
                      </a:lnTo>
                      <a:lnTo>
                        <a:pt x="21" y="0"/>
                      </a:lnTo>
                      <a:lnTo>
                        <a:pt x="32" y="7"/>
                      </a:lnTo>
                      <a:lnTo>
                        <a:pt x="34" y="17"/>
                      </a:lnTo>
                      <a:lnTo>
                        <a:pt x="30" y="28"/>
                      </a:lnTo>
                      <a:close/>
                    </a:path>
                  </a:pathLst>
                </a:custGeom>
                <a:solidFill>
                  <a:srgbClr val="99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4" name="Freeform 110"/>
                <p:cNvSpPr>
                  <a:spLocks/>
                </p:cNvSpPr>
                <p:nvPr/>
              </p:nvSpPr>
              <p:spPr bwMode="auto">
                <a:xfrm>
                  <a:off x="3809" y="2952"/>
                  <a:ext cx="27" cy="17"/>
                </a:xfrm>
                <a:custGeom>
                  <a:avLst/>
                  <a:gdLst>
                    <a:gd name="T0" fmla="*/ 1 w 53"/>
                    <a:gd name="T1" fmla="*/ 0 h 34"/>
                    <a:gd name="T2" fmla="*/ 1 w 53"/>
                    <a:gd name="T3" fmla="*/ 0 h 34"/>
                    <a:gd name="T4" fmla="*/ 1 w 53"/>
                    <a:gd name="T5" fmla="*/ 1 h 34"/>
                    <a:gd name="T6" fmla="*/ 1 w 53"/>
                    <a:gd name="T7" fmla="*/ 1 h 34"/>
                    <a:gd name="T8" fmla="*/ 1 w 53"/>
                    <a:gd name="T9" fmla="*/ 1 h 34"/>
                    <a:gd name="T10" fmla="*/ 1 w 53"/>
                    <a:gd name="T11" fmla="*/ 1 h 34"/>
                    <a:gd name="T12" fmla="*/ 1 w 53"/>
                    <a:gd name="T13" fmla="*/ 1 h 34"/>
                    <a:gd name="T14" fmla="*/ 1 w 53"/>
                    <a:gd name="T15" fmla="*/ 1 h 34"/>
                    <a:gd name="T16" fmla="*/ 1 w 53"/>
                    <a:gd name="T17" fmla="*/ 1 h 34"/>
                    <a:gd name="T18" fmla="*/ 1 w 53"/>
                    <a:gd name="T19" fmla="*/ 1 h 34"/>
                    <a:gd name="T20" fmla="*/ 1 w 53"/>
                    <a:gd name="T21" fmla="*/ 1 h 34"/>
                    <a:gd name="T22" fmla="*/ 1 w 53"/>
                    <a:gd name="T23" fmla="*/ 1 h 34"/>
                    <a:gd name="T24" fmla="*/ 1 w 53"/>
                    <a:gd name="T25" fmla="*/ 1 h 34"/>
                    <a:gd name="T26" fmla="*/ 0 w 53"/>
                    <a:gd name="T27" fmla="*/ 1 h 34"/>
                    <a:gd name="T28" fmla="*/ 0 w 53"/>
                    <a:gd name="T29" fmla="*/ 1 h 34"/>
                    <a:gd name="T30" fmla="*/ 1 w 53"/>
                    <a:gd name="T31" fmla="*/ 0 h 34"/>
                    <a:gd name="T32" fmla="*/ 1 w 53"/>
                    <a:gd name="T33" fmla="*/ 0 h 34"/>
                    <a:gd name="T34" fmla="*/ 1 w 53"/>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
                    <a:gd name="T55" fmla="*/ 0 h 34"/>
                    <a:gd name="T56" fmla="*/ 53 w 53"/>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 h="34">
                      <a:moveTo>
                        <a:pt x="21" y="0"/>
                      </a:moveTo>
                      <a:lnTo>
                        <a:pt x="29" y="0"/>
                      </a:lnTo>
                      <a:lnTo>
                        <a:pt x="36" y="4"/>
                      </a:lnTo>
                      <a:lnTo>
                        <a:pt x="42" y="6"/>
                      </a:lnTo>
                      <a:lnTo>
                        <a:pt x="48" y="10"/>
                      </a:lnTo>
                      <a:lnTo>
                        <a:pt x="51" y="15"/>
                      </a:lnTo>
                      <a:lnTo>
                        <a:pt x="53" y="23"/>
                      </a:lnTo>
                      <a:lnTo>
                        <a:pt x="46" y="31"/>
                      </a:lnTo>
                      <a:lnTo>
                        <a:pt x="34" y="34"/>
                      </a:lnTo>
                      <a:lnTo>
                        <a:pt x="23" y="31"/>
                      </a:lnTo>
                      <a:lnTo>
                        <a:pt x="15" y="27"/>
                      </a:lnTo>
                      <a:lnTo>
                        <a:pt x="10" y="23"/>
                      </a:lnTo>
                      <a:lnTo>
                        <a:pt x="4" y="23"/>
                      </a:lnTo>
                      <a:lnTo>
                        <a:pt x="0" y="15"/>
                      </a:lnTo>
                      <a:lnTo>
                        <a:pt x="0" y="10"/>
                      </a:lnTo>
                      <a:lnTo>
                        <a:pt x="8" y="0"/>
                      </a:lnTo>
                      <a:lnTo>
                        <a:pt x="21" y="0"/>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5" name="Freeform 111"/>
                <p:cNvSpPr>
                  <a:spLocks/>
                </p:cNvSpPr>
                <p:nvPr/>
              </p:nvSpPr>
              <p:spPr bwMode="auto">
                <a:xfrm>
                  <a:off x="3645" y="2823"/>
                  <a:ext cx="68" cy="88"/>
                </a:xfrm>
                <a:custGeom>
                  <a:avLst/>
                  <a:gdLst>
                    <a:gd name="T0" fmla="*/ 1 w 135"/>
                    <a:gd name="T1" fmla="*/ 1 h 176"/>
                    <a:gd name="T2" fmla="*/ 1 w 135"/>
                    <a:gd name="T3" fmla="*/ 1 h 176"/>
                    <a:gd name="T4" fmla="*/ 1 w 135"/>
                    <a:gd name="T5" fmla="*/ 1 h 176"/>
                    <a:gd name="T6" fmla="*/ 1 w 135"/>
                    <a:gd name="T7" fmla="*/ 1 h 176"/>
                    <a:gd name="T8" fmla="*/ 1 w 135"/>
                    <a:gd name="T9" fmla="*/ 1 h 176"/>
                    <a:gd name="T10" fmla="*/ 1 w 135"/>
                    <a:gd name="T11" fmla="*/ 1 h 176"/>
                    <a:gd name="T12" fmla="*/ 1 w 135"/>
                    <a:gd name="T13" fmla="*/ 1 h 176"/>
                    <a:gd name="T14" fmla="*/ 1 w 135"/>
                    <a:gd name="T15" fmla="*/ 1 h 176"/>
                    <a:gd name="T16" fmla="*/ 1 w 135"/>
                    <a:gd name="T17" fmla="*/ 1 h 176"/>
                    <a:gd name="T18" fmla="*/ 1 w 135"/>
                    <a:gd name="T19" fmla="*/ 1 h 176"/>
                    <a:gd name="T20" fmla="*/ 1 w 135"/>
                    <a:gd name="T21" fmla="*/ 1 h 176"/>
                    <a:gd name="T22" fmla="*/ 1 w 135"/>
                    <a:gd name="T23" fmla="*/ 1 h 176"/>
                    <a:gd name="T24" fmla="*/ 1 w 135"/>
                    <a:gd name="T25" fmla="*/ 1 h 176"/>
                    <a:gd name="T26" fmla="*/ 1 w 135"/>
                    <a:gd name="T27" fmla="*/ 1 h 176"/>
                    <a:gd name="T28" fmla="*/ 1 w 135"/>
                    <a:gd name="T29" fmla="*/ 1 h 176"/>
                    <a:gd name="T30" fmla="*/ 1 w 135"/>
                    <a:gd name="T31" fmla="*/ 1 h 176"/>
                    <a:gd name="T32" fmla="*/ 1 w 135"/>
                    <a:gd name="T33" fmla="*/ 1 h 176"/>
                    <a:gd name="T34" fmla="*/ 1 w 135"/>
                    <a:gd name="T35" fmla="*/ 1 h 176"/>
                    <a:gd name="T36" fmla="*/ 1 w 135"/>
                    <a:gd name="T37" fmla="*/ 1 h 176"/>
                    <a:gd name="T38" fmla="*/ 1 w 135"/>
                    <a:gd name="T39" fmla="*/ 1 h 176"/>
                    <a:gd name="T40" fmla="*/ 1 w 135"/>
                    <a:gd name="T41" fmla="*/ 1 h 176"/>
                    <a:gd name="T42" fmla="*/ 1 w 135"/>
                    <a:gd name="T43" fmla="*/ 1 h 176"/>
                    <a:gd name="T44" fmla="*/ 1 w 135"/>
                    <a:gd name="T45" fmla="*/ 1 h 176"/>
                    <a:gd name="T46" fmla="*/ 1 w 135"/>
                    <a:gd name="T47" fmla="*/ 1 h 176"/>
                    <a:gd name="T48" fmla="*/ 1 w 135"/>
                    <a:gd name="T49" fmla="*/ 1 h 176"/>
                    <a:gd name="T50" fmla="*/ 1 w 135"/>
                    <a:gd name="T51" fmla="*/ 1 h 176"/>
                    <a:gd name="T52" fmla="*/ 1 w 135"/>
                    <a:gd name="T53" fmla="*/ 1 h 176"/>
                    <a:gd name="T54" fmla="*/ 1 w 135"/>
                    <a:gd name="T55" fmla="*/ 1 h 176"/>
                    <a:gd name="T56" fmla="*/ 1 w 135"/>
                    <a:gd name="T57" fmla="*/ 1 h 176"/>
                    <a:gd name="T58" fmla="*/ 1 w 135"/>
                    <a:gd name="T59" fmla="*/ 1 h 176"/>
                    <a:gd name="T60" fmla="*/ 1 w 135"/>
                    <a:gd name="T61" fmla="*/ 1 h 176"/>
                    <a:gd name="T62" fmla="*/ 1 w 135"/>
                    <a:gd name="T63" fmla="*/ 1 h 176"/>
                    <a:gd name="T64" fmla="*/ 1 w 135"/>
                    <a:gd name="T65" fmla="*/ 1 h 176"/>
                    <a:gd name="T66" fmla="*/ 1 w 135"/>
                    <a:gd name="T67" fmla="*/ 1 h 176"/>
                    <a:gd name="T68" fmla="*/ 0 w 135"/>
                    <a:gd name="T69" fmla="*/ 1 h 176"/>
                    <a:gd name="T70" fmla="*/ 0 w 135"/>
                    <a:gd name="T71" fmla="*/ 1 h 176"/>
                    <a:gd name="T72" fmla="*/ 1 w 135"/>
                    <a:gd name="T73" fmla="*/ 1 h 176"/>
                    <a:gd name="T74" fmla="*/ 1 w 135"/>
                    <a:gd name="T75" fmla="*/ 1 h 176"/>
                    <a:gd name="T76" fmla="*/ 1 w 135"/>
                    <a:gd name="T77" fmla="*/ 1 h 176"/>
                    <a:gd name="T78" fmla="*/ 1 w 135"/>
                    <a:gd name="T79" fmla="*/ 1 h 176"/>
                    <a:gd name="T80" fmla="*/ 1 w 135"/>
                    <a:gd name="T81" fmla="*/ 1 h 176"/>
                    <a:gd name="T82" fmla="*/ 1 w 135"/>
                    <a:gd name="T83" fmla="*/ 1 h 176"/>
                    <a:gd name="T84" fmla="*/ 1 w 135"/>
                    <a:gd name="T85" fmla="*/ 1 h 176"/>
                    <a:gd name="T86" fmla="*/ 1 w 135"/>
                    <a:gd name="T87" fmla="*/ 1 h 176"/>
                    <a:gd name="T88" fmla="*/ 1 w 135"/>
                    <a:gd name="T89" fmla="*/ 1 h 176"/>
                    <a:gd name="T90" fmla="*/ 1 w 135"/>
                    <a:gd name="T91" fmla="*/ 1 h 176"/>
                    <a:gd name="T92" fmla="*/ 1 w 135"/>
                    <a:gd name="T93" fmla="*/ 1 h 176"/>
                    <a:gd name="T94" fmla="*/ 1 w 135"/>
                    <a:gd name="T95" fmla="*/ 1 h 176"/>
                    <a:gd name="T96" fmla="*/ 1 w 135"/>
                    <a:gd name="T97" fmla="*/ 1 h 176"/>
                    <a:gd name="T98" fmla="*/ 1 w 135"/>
                    <a:gd name="T99" fmla="*/ 1 h 176"/>
                    <a:gd name="T100" fmla="*/ 1 w 135"/>
                    <a:gd name="T101" fmla="*/ 0 h 176"/>
                    <a:gd name="T102" fmla="*/ 1 w 135"/>
                    <a:gd name="T103" fmla="*/ 1 h 176"/>
                    <a:gd name="T104" fmla="*/ 1 w 135"/>
                    <a:gd name="T105" fmla="*/ 1 h 176"/>
                    <a:gd name="T106" fmla="*/ 1 w 135"/>
                    <a:gd name="T107" fmla="*/ 1 h 176"/>
                    <a:gd name="T108" fmla="*/ 1 w 135"/>
                    <a:gd name="T109" fmla="*/ 1 h 176"/>
                    <a:gd name="T110" fmla="*/ 1 w 135"/>
                    <a:gd name="T111" fmla="*/ 1 h 176"/>
                    <a:gd name="T112" fmla="*/ 1 w 135"/>
                    <a:gd name="T113" fmla="*/ 1 h 176"/>
                    <a:gd name="T114" fmla="*/ 1 w 135"/>
                    <a:gd name="T115" fmla="*/ 1 h 176"/>
                    <a:gd name="T116" fmla="*/ 1 w 135"/>
                    <a:gd name="T117" fmla="*/ 1 h 176"/>
                    <a:gd name="T118" fmla="*/ 1 w 135"/>
                    <a:gd name="T119" fmla="*/ 1 h 176"/>
                    <a:gd name="T120" fmla="*/ 1 w 135"/>
                    <a:gd name="T121" fmla="*/ 1 h 176"/>
                    <a:gd name="T122" fmla="*/ 1 w 135"/>
                    <a:gd name="T123" fmla="*/ 1 h 176"/>
                    <a:gd name="T124" fmla="*/ 1 w 135"/>
                    <a:gd name="T125" fmla="*/ 1 h 1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5"/>
                    <a:gd name="T190" fmla="*/ 0 h 176"/>
                    <a:gd name="T191" fmla="*/ 135 w 135"/>
                    <a:gd name="T192" fmla="*/ 176 h 17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5" h="176">
                      <a:moveTo>
                        <a:pt x="49" y="36"/>
                      </a:moveTo>
                      <a:lnTo>
                        <a:pt x="38" y="43"/>
                      </a:lnTo>
                      <a:lnTo>
                        <a:pt x="32" y="55"/>
                      </a:lnTo>
                      <a:lnTo>
                        <a:pt x="34" y="62"/>
                      </a:lnTo>
                      <a:lnTo>
                        <a:pt x="47" y="62"/>
                      </a:lnTo>
                      <a:lnTo>
                        <a:pt x="63" y="62"/>
                      </a:lnTo>
                      <a:lnTo>
                        <a:pt x="74" y="62"/>
                      </a:lnTo>
                      <a:lnTo>
                        <a:pt x="85" y="62"/>
                      </a:lnTo>
                      <a:lnTo>
                        <a:pt x="95" y="64"/>
                      </a:lnTo>
                      <a:lnTo>
                        <a:pt x="104" y="72"/>
                      </a:lnTo>
                      <a:lnTo>
                        <a:pt x="106" y="76"/>
                      </a:lnTo>
                      <a:lnTo>
                        <a:pt x="110" y="83"/>
                      </a:lnTo>
                      <a:lnTo>
                        <a:pt x="114" y="91"/>
                      </a:lnTo>
                      <a:lnTo>
                        <a:pt x="118" y="100"/>
                      </a:lnTo>
                      <a:lnTo>
                        <a:pt x="122" y="108"/>
                      </a:lnTo>
                      <a:lnTo>
                        <a:pt x="125" y="119"/>
                      </a:lnTo>
                      <a:lnTo>
                        <a:pt x="129" y="133"/>
                      </a:lnTo>
                      <a:lnTo>
                        <a:pt x="135" y="148"/>
                      </a:lnTo>
                      <a:lnTo>
                        <a:pt x="135" y="159"/>
                      </a:lnTo>
                      <a:lnTo>
                        <a:pt x="135" y="169"/>
                      </a:lnTo>
                      <a:lnTo>
                        <a:pt x="127" y="175"/>
                      </a:lnTo>
                      <a:lnTo>
                        <a:pt x="120" y="176"/>
                      </a:lnTo>
                      <a:lnTo>
                        <a:pt x="114" y="173"/>
                      </a:lnTo>
                      <a:lnTo>
                        <a:pt x="106" y="171"/>
                      </a:lnTo>
                      <a:lnTo>
                        <a:pt x="97" y="171"/>
                      </a:lnTo>
                      <a:lnTo>
                        <a:pt x="87" y="169"/>
                      </a:lnTo>
                      <a:lnTo>
                        <a:pt x="76" y="163"/>
                      </a:lnTo>
                      <a:lnTo>
                        <a:pt x="63" y="161"/>
                      </a:lnTo>
                      <a:lnTo>
                        <a:pt x="49" y="157"/>
                      </a:lnTo>
                      <a:lnTo>
                        <a:pt x="40" y="154"/>
                      </a:lnTo>
                      <a:lnTo>
                        <a:pt x="27" y="148"/>
                      </a:lnTo>
                      <a:lnTo>
                        <a:pt x="19" y="142"/>
                      </a:lnTo>
                      <a:lnTo>
                        <a:pt x="9" y="138"/>
                      </a:lnTo>
                      <a:lnTo>
                        <a:pt x="4" y="135"/>
                      </a:lnTo>
                      <a:lnTo>
                        <a:pt x="0" y="127"/>
                      </a:lnTo>
                      <a:lnTo>
                        <a:pt x="0" y="123"/>
                      </a:lnTo>
                      <a:lnTo>
                        <a:pt x="4" y="119"/>
                      </a:lnTo>
                      <a:lnTo>
                        <a:pt x="11" y="116"/>
                      </a:lnTo>
                      <a:lnTo>
                        <a:pt x="9" y="106"/>
                      </a:lnTo>
                      <a:lnTo>
                        <a:pt x="8" y="99"/>
                      </a:lnTo>
                      <a:lnTo>
                        <a:pt x="6" y="89"/>
                      </a:lnTo>
                      <a:lnTo>
                        <a:pt x="6" y="83"/>
                      </a:lnTo>
                      <a:lnTo>
                        <a:pt x="4" y="68"/>
                      </a:lnTo>
                      <a:lnTo>
                        <a:pt x="4" y="57"/>
                      </a:lnTo>
                      <a:lnTo>
                        <a:pt x="4" y="45"/>
                      </a:lnTo>
                      <a:lnTo>
                        <a:pt x="8" y="36"/>
                      </a:lnTo>
                      <a:lnTo>
                        <a:pt x="9" y="26"/>
                      </a:lnTo>
                      <a:lnTo>
                        <a:pt x="13" y="23"/>
                      </a:lnTo>
                      <a:lnTo>
                        <a:pt x="21" y="11"/>
                      </a:lnTo>
                      <a:lnTo>
                        <a:pt x="30" y="4"/>
                      </a:lnTo>
                      <a:lnTo>
                        <a:pt x="40" y="0"/>
                      </a:lnTo>
                      <a:lnTo>
                        <a:pt x="53" y="2"/>
                      </a:lnTo>
                      <a:lnTo>
                        <a:pt x="63" y="2"/>
                      </a:lnTo>
                      <a:lnTo>
                        <a:pt x="70" y="5"/>
                      </a:lnTo>
                      <a:lnTo>
                        <a:pt x="76" y="11"/>
                      </a:lnTo>
                      <a:lnTo>
                        <a:pt x="80" y="17"/>
                      </a:lnTo>
                      <a:lnTo>
                        <a:pt x="80" y="21"/>
                      </a:lnTo>
                      <a:lnTo>
                        <a:pt x="76" y="26"/>
                      </a:lnTo>
                      <a:lnTo>
                        <a:pt x="70" y="28"/>
                      </a:lnTo>
                      <a:lnTo>
                        <a:pt x="65" y="32"/>
                      </a:lnTo>
                      <a:lnTo>
                        <a:pt x="57" y="32"/>
                      </a:lnTo>
                      <a:lnTo>
                        <a:pt x="49" y="36"/>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6" name="Freeform 112"/>
                <p:cNvSpPr>
                  <a:spLocks/>
                </p:cNvSpPr>
                <p:nvPr/>
              </p:nvSpPr>
              <p:spPr bwMode="auto">
                <a:xfrm>
                  <a:off x="3669" y="2807"/>
                  <a:ext cx="67" cy="108"/>
                </a:xfrm>
                <a:custGeom>
                  <a:avLst/>
                  <a:gdLst>
                    <a:gd name="T0" fmla="*/ 1 w 134"/>
                    <a:gd name="T1" fmla="*/ 0 h 217"/>
                    <a:gd name="T2" fmla="*/ 1 w 134"/>
                    <a:gd name="T3" fmla="*/ 0 h 217"/>
                    <a:gd name="T4" fmla="*/ 1 w 134"/>
                    <a:gd name="T5" fmla="*/ 0 h 217"/>
                    <a:gd name="T6" fmla="*/ 1 w 134"/>
                    <a:gd name="T7" fmla="*/ 0 h 217"/>
                    <a:gd name="T8" fmla="*/ 1 w 134"/>
                    <a:gd name="T9" fmla="*/ 0 h 217"/>
                    <a:gd name="T10" fmla="*/ 1 w 134"/>
                    <a:gd name="T11" fmla="*/ 0 h 217"/>
                    <a:gd name="T12" fmla="*/ 1 w 134"/>
                    <a:gd name="T13" fmla="*/ 0 h 217"/>
                    <a:gd name="T14" fmla="*/ 1 w 134"/>
                    <a:gd name="T15" fmla="*/ 0 h 217"/>
                    <a:gd name="T16" fmla="*/ 1 w 134"/>
                    <a:gd name="T17" fmla="*/ 0 h 217"/>
                    <a:gd name="T18" fmla="*/ 1 w 134"/>
                    <a:gd name="T19" fmla="*/ 0 h 217"/>
                    <a:gd name="T20" fmla="*/ 1 w 134"/>
                    <a:gd name="T21" fmla="*/ 0 h 217"/>
                    <a:gd name="T22" fmla="*/ 1 w 134"/>
                    <a:gd name="T23" fmla="*/ 0 h 217"/>
                    <a:gd name="T24" fmla="*/ 1 w 134"/>
                    <a:gd name="T25" fmla="*/ 0 h 217"/>
                    <a:gd name="T26" fmla="*/ 1 w 134"/>
                    <a:gd name="T27" fmla="*/ 0 h 217"/>
                    <a:gd name="T28" fmla="*/ 1 w 134"/>
                    <a:gd name="T29" fmla="*/ 0 h 217"/>
                    <a:gd name="T30" fmla="*/ 1 w 134"/>
                    <a:gd name="T31" fmla="*/ 0 h 217"/>
                    <a:gd name="T32" fmla="*/ 1 w 134"/>
                    <a:gd name="T33" fmla="*/ 0 h 217"/>
                    <a:gd name="T34" fmla="*/ 1 w 134"/>
                    <a:gd name="T35" fmla="*/ 0 h 217"/>
                    <a:gd name="T36" fmla="*/ 1 w 134"/>
                    <a:gd name="T37" fmla="*/ 0 h 217"/>
                    <a:gd name="T38" fmla="*/ 1 w 134"/>
                    <a:gd name="T39" fmla="*/ 0 h 217"/>
                    <a:gd name="T40" fmla="*/ 0 w 134"/>
                    <a:gd name="T41" fmla="*/ 0 h 217"/>
                    <a:gd name="T42" fmla="*/ 1 w 134"/>
                    <a:gd name="T43" fmla="*/ 0 h 217"/>
                    <a:gd name="T44" fmla="*/ 1 w 134"/>
                    <a:gd name="T45" fmla="*/ 0 h 217"/>
                    <a:gd name="T46" fmla="*/ 1 w 134"/>
                    <a:gd name="T47" fmla="*/ 0 h 217"/>
                    <a:gd name="T48" fmla="*/ 1 w 134"/>
                    <a:gd name="T49" fmla="*/ 0 h 217"/>
                    <a:gd name="T50" fmla="*/ 1 w 134"/>
                    <a:gd name="T51" fmla="*/ 0 h 217"/>
                    <a:gd name="T52" fmla="*/ 1 w 134"/>
                    <a:gd name="T53" fmla="*/ 0 h 217"/>
                    <a:gd name="T54" fmla="*/ 1 w 134"/>
                    <a:gd name="T55" fmla="*/ 0 h 217"/>
                    <a:gd name="T56" fmla="*/ 1 w 134"/>
                    <a:gd name="T57" fmla="*/ 0 h 217"/>
                    <a:gd name="T58" fmla="*/ 1 w 134"/>
                    <a:gd name="T59" fmla="*/ 0 h 217"/>
                    <a:gd name="T60" fmla="*/ 1 w 134"/>
                    <a:gd name="T61" fmla="*/ 0 h 217"/>
                    <a:gd name="T62" fmla="*/ 1 w 134"/>
                    <a:gd name="T63" fmla="*/ 0 h 217"/>
                    <a:gd name="T64" fmla="*/ 1 w 134"/>
                    <a:gd name="T65" fmla="*/ 0 h 217"/>
                    <a:gd name="T66" fmla="*/ 1 w 134"/>
                    <a:gd name="T67" fmla="*/ 0 h 2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
                    <a:gd name="T103" fmla="*/ 0 h 217"/>
                    <a:gd name="T104" fmla="*/ 134 w 134"/>
                    <a:gd name="T105" fmla="*/ 217 h 2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 h="217">
                      <a:moveTo>
                        <a:pt x="115" y="124"/>
                      </a:moveTo>
                      <a:lnTo>
                        <a:pt x="124" y="139"/>
                      </a:lnTo>
                      <a:lnTo>
                        <a:pt x="122" y="149"/>
                      </a:lnTo>
                      <a:lnTo>
                        <a:pt x="116" y="158"/>
                      </a:lnTo>
                      <a:lnTo>
                        <a:pt x="120" y="162"/>
                      </a:lnTo>
                      <a:lnTo>
                        <a:pt x="128" y="168"/>
                      </a:lnTo>
                      <a:lnTo>
                        <a:pt x="134" y="177"/>
                      </a:lnTo>
                      <a:lnTo>
                        <a:pt x="134" y="190"/>
                      </a:lnTo>
                      <a:lnTo>
                        <a:pt x="130" y="202"/>
                      </a:lnTo>
                      <a:lnTo>
                        <a:pt x="122" y="206"/>
                      </a:lnTo>
                      <a:lnTo>
                        <a:pt x="113" y="211"/>
                      </a:lnTo>
                      <a:lnTo>
                        <a:pt x="101" y="213"/>
                      </a:lnTo>
                      <a:lnTo>
                        <a:pt x="88" y="217"/>
                      </a:lnTo>
                      <a:lnTo>
                        <a:pt x="80" y="211"/>
                      </a:lnTo>
                      <a:lnTo>
                        <a:pt x="69" y="198"/>
                      </a:lnTo>
                      <a:lnTo>
                        <a:pt x="61" y="189"/>
                      </a:lnTo>
                      <a:lnTo>
                        <a:pt x="57" y="177"/>
                      </a:lnTo>
                      <a:lnTo>
                        <a:pt x="52" y="168"/>
                      </a:lnTo>
                      <a:lnTo>
                        <a:pt x="46" y="158"/>
                      </a:lnTo>
                      <a:lnTo>
                        <a:pt x="40" y="147"/>
                      </a:lnTo>
                      <a:lnTo>
                        <a:pt x="38" y="135"/>
                      </a:lnTo>
                      <a:lnTo>
                        <a:pt x="35" y="126"/>
                      </a:lnTo>
                      <a:lnTo>
                        <a:pt x="35" y="118"/>
                      </a:lnTo>
                      <a:lnTo>
                        <a:pt x="35" y="111"/>
                      </a:lnTo>
                      <a:lnTo>
                        <a:pt x="38" y="107"/>
                      </a:lnTo>
                      <a:lnTo>
                        <a:pt x="42" y="105"/>
                      </a:lnTo>
                      <a:lnTo>
                        <a:pt x="52" y="109"/>
                      </a:lnTo>
                      <a:lnTo>
                        <a:pt x="82" y="88"/>
                      </a:lnTo>
                      <a:lnTo>
                        <a:pt x="80" y="80"/>
                      </a:lnTo>
                      <a:lnTo>
                        <a:pt x="80" y="73"/>
                      </a:lnTo>
                      <a:lnTo>
                        <a:pt x="78" y="63"/>
                      </a:lnTo>
                      <a:lnTo>
                        <a:pt x="78" y="56"/>
                      </a:lnTo>
                      <a:lnTo>
                        <a:pt x="67" y="57"/>
                      </a:lnTo>
                      <a:lnTo>
                        <a:pt x="54" y="59"/>
                      </a:lnTo>
                      <a:lnTo>
                        <a:pt x="42" y="63"/>
                      </a:lnTo>
                      <a:lnTo>
                        <a:pt x="31" y="65"/>
                      </a:lnTo>
                      <a:lnTo>
                        <a:pt x="23" y="61"/>
                      </a:lnTo>
                      <a:lnTo>
                        <a:pt x="16" y="59"/>
                      </a:lnTo>
                      <a:lnTo>
                        <a:pt x="10" y="56"/>
                      </a:lnTo>
                      <a:lnTo>
                        <a:pt x="8" y="52"/>
                      </a:lnTo>
                      <a:lnTo>
                        <a:pt x="0" y="48"/>
                      </a:lnTo>
                      <a:lnTo>
                        <a:pt x="0" y="44"/>
                      </a:lnTo>
                      <a:lnTo>
                        <a:pt x="0" y="37"/>
                      </a:lnTo>
                      <a:lnTo>
                        <a:pt x="8" y="33"/>
                      </a:lnTo>
                      <a:lnTo>
                        <a:pt x="16" y="29"/>
                      </a:lnTo>
                      <a:lnTo>
                        <a:pt x="25" y="25"/>
                      </a:lnTo>
                      <a:lnTo>
                        <a:pt x="35" y="21"/>
                      </a:lnTo>
                      <a:lnTo>
                        <a:pt x="44" y="16"/>
                      </a:lnTo>
                      <a:lnTo>
                        <a:pt x="57" y="14"/>
                      </a:lnTo>
                      <a:lnTo>
                        <a:pt x="71" y="12"/>
                      </a:lnTo>
                      <a:lnTo>
                        <a:pt x="80" y="8"/>
                      </a:lnTo>
                      <a:lnTo>
                        <a:pt x="92" y="6"/>
                      </a:lnTo>
                      <a:lnTo>
                        <a:pt x="99" y="2"/>
                      </a:lnTo>
                      <a:lnTo>
                        <a:pt x="109" y="2"/>
                      </a:lnTo>
                      <a:lnTo>
                        <a:pt x="118" y="0"/>
                      </a:lnTo>
                      <a:lnTo>
                        <a:pt x="126" y="12"/>
                      </a:lnTo>
                      <a:lnTo>
                        <a:pt x="126" y="19"/>
                      </a:lnTo>
                      <a:lnTo>
                        <a:pt x="126" y="29"/>
                      </a:lnTo>
                      <a:lnTo>
                        <a:pt x="126" y="38"/>
                      </a:lnTo>
                      <a:lnTo>
                        <a:pt x="126" y="52"/>
                      </a:lnTo>
                      <a:lnTo>
                        <a:pt x="124" y="61"/>
                      </a:lnTo>
                      <a:lnTo>
                        <a:pt x="122" y="73"/>
                      </a:lnTo>
                      <a:lnTo>
                        <a:pt x="118" y="84"/>
                      </a:lnTo>
                      <a:lnTo>
                        <a:pt x="116" y="95"/>
                      </a:lnTo>
                      <a:lnTo>
                        <a:pt x="115" y="103"/>
                      </a:lnTo>
                      <a:lnTo>
                        <a:pt x="113" y="111"/>
                      </a:lnTo>
                      <a:lnTo>
                        <a:pt x="113" y="116"/>
                      </a:lnTo>
                      <a:lnTo>
                        <a:pt x="115" y="124"/>
                      </a:lnTo>
                      <a:close/>
                    </a:path>
                  </a:pathLst>
                </a:custGeom>
                <a:solidFill>
                  <a:srgbClr val="FF1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7" name="Freeform 113"/>
                <p:cNvSpPr>
                  <a:spLocks/>
                </p:cNvSpPr>
                <p:nvPr/>
              </p:nvSpPr>
              <p:spPr bwMode="auto">
                <a:xfrm>
                  <a:off x="3637" y="2795"/>
                  <a:ext cx="66" cy="34"/>
                </a:xfrm>
                <a:custGeom>
                  <a:avLst/>
                  <a:gdLst>
                    <a:gd name="T0" fmla="*/ 0 w 133"/>
                    <a:gd name="T1" fmla="*/ 1 h 66"/>
                    <a:gd name="T2" fmla="*/ 0 w 133"/>
                    <a:gd name="T3" fmla="*/ 1 h 66"/>
                    <a:gd name="T4" fmla="*/ 0 w 133"/>
                    <a:gd name="T5" fmla="*/ 1 h 66"/>
                    <a:gd name="T6" fmla="*/ 0 w 133"/>
                    <a:gd name="T7" fmla="*/ 1 h 66"/>
                    <a:gd name="T8" fmla="*/ 0 w 133"/>
                    <a:gd name="T9" fmla="*/ 1 h 66"/>
                    <a:gd name="T10" fmla="*/ 0 w 133"/>
                    <a:gd name="T11" fmla="*/ 1 h 66"/>
                    <a:gd name="T12" fmla="*/ 0 w 133"/>
                    <a:gd name="T13" fmla="*/ 1 h 66"/>
                    <a:gd name="T14" fmla="*/ 0 w 133"/>
                    <a:gd name="T15" fmla="*/ 1 h 66"/>
                    <a:gd name="T16" fmla="*/ 0 w 133"/>
                    <a:gd name="T17" fmla="*/ 1 h 66"/>
                    <a:gd name="T18" fmla="*/ 0 w 133"/>
                    <a:gd name="T19" fmla="*/ 0 h 66"/>
                    <a:gd name="T20" fmla="*/ 0 w 133"/>
                    <a:gd name="T21" fmla="*/ 1 h 66"/>
                    <a:gd name="T22" fmla="*/ 0 w 133"/>
                    <a:gd name="T23" fmla="*/ 1 h 66"/>
                    <a:gd name="T24" fmla="*/ 0 w 133"/>
                    <a:gd name="T25" fmla="*/ 1 h 66"/>
                    <a:gd name="T26" fmla="*/ 0 w 133"/>
                    <a:gd name="T27" fmla="*/ 1 h 66"/>
                    <a:gd name="T28" fmla="*/ 0 w 133"/>
                    <a:gd name="T29" fmla="*/ 1 h 66"/>
                    <a:gd name="T30" fmla="*/ 0 w 133"/>
                    <a:gd name="T31" fmla="*/ 1 h 66"/>
                    <a:gd name="T32" fmla="*/ 0 w 133"/>
                    <a:gd name="T33" fmla="*/ 1 h 66"/>
                    <a:gd name="T34" fmla="*/ 0 w 133"/>
                    <a:gd name="T35" fmla="*/ 1 h 66"/>
                    <a:gd name="T36" fmla="*/ 0 w 133"/>
                    <a:gd name="T37" fmla="*/ 1 h 66"/>
                    <a:gd name="T38" fmla="*/ 0 w 133"/>
                    <a:gd name="T39" fmla="*/ 1 h 66"/>
                    <a:gd name="T40" fmla="*/ 0 w 133"/>
                    <a:gd name="T41" fmla="*/ 1 h 66"/>
                    <a:gd name="T42" fmla="*/ 0 w 133"/>
                    <a:gd name="T43" fmla="*/ 1 h 66"/>
                    <a:gd name="T44" fmla="*/ 0 w 133"/>
                    <a:gd name="T45" fmla="*/ 1 h 66"/>
                    <a:gd name="T46" fmla="*/ 0 w 133"/>
                    <a:gd name="T47" fmla="*/ 1 h 66"/>
                    <a:gd name="T48" fmla="*/ 0 w 133"/>
                    <a:gd name="T49" fmla="*/ 1 h 66"/>
                    <a:gd name="T50" fmla="*/ 0 w 133"/>
                    <a:gd name="T51" fmla="*/ 1 h 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66"/>
                    <a:gd name="T80" fmla="*/ 133 w 133"/>
                    <a:gd name="T81" fmla="*/ 66 h 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66">
                      <a:moveTo>
                        <a:pt x="7" y="40"/>
                      </a:moveTo>
                      <a:lnTo>
                        <a:pt x="21" y="30"/>
                      </a:lnTo>
                      <a:lnTo>
                        <a:pt x="34" y="26"/>
                      </a:lnTo>
                      <a:lnTo>
                        <a:pt x="45" y="22"/>
                      </a:lnTo>
                      <a:lnTo>
                        <a:pt x="59" y="19"/>
                      </a:lnTo>
                      <a:lnTo>
                        <a:pt x="72" y="15"/>
                      </a:lnTo>
                      <a:lnTo>
                        <a:pt x="83" y="11"/>
                      </a:lnTo>
                      <a:lnTo>
                        <a:pt x="97" y="7"/>
                      </a:lnTo>
                      <a:lnTo>
                        <a:pt x="114" y="1"/>
                      </a:lnTo>
                      <a:lnTo>
                        <a:pt x="125" y="0"/>
                      </a:lnTo>
                      <a:lnTo>
                        <a:pt x="133" y="9"/>
                      </a:lnTo>
                      <a:lnTo>
                        <a:pt x="133" y="21"/>
                      </a:lnTo>
                      <a:lnTo>
                        <a:pt x="125" y="30"/>
                      </a:lnTo>
                      <a:lnTo>
                        <a:pt x="110" y="34"/>
                      </a:lnTo>
                      <a:lnTo>
                        <a:pt x="97" y="38"/>
                      </a:lnTo>
                      <a:lnTo>
                        <a:pt x="85" y="41"/>
                      </a:lnTo>
                      <a:lnTo>
                        <a:pt x="72" y="45"/>
                      </a:lnTo>
                      <a:lnTo>
                        <a:pt x="59" y="49"/>
                      </a:lnTo>
                      <a:lnTo>
                        <a:pt x="47" y="53"/>
                      </a:lnTo>
                      <a:lnTo>
                        <a:pt x="36" y="59"/>
                      </a:lnTo>
                      <a:lnTo>
                        <a:pt x="23" y="66"/>
                      </a:lnTo>
                      <a:lnTo>
                        <a:pt x="9" y="66"/>
                      </a:lnTo>
                      <a:lnTo>
                        <a:pt x="2" y="59"/>
                      </a:lnTo>
                      <a:lnTo>
                        <a:pt x="0" y="49"/>
                      </a:lnTo>
                      <a:lnTo>
                        <a:pt x="7" y="4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8" name="Freeform 114"/>
                <p:cNvSpPr>
                  <a:spLocks/>
                </p:cNvSpPr>
                <p:nvPr/>
              </p:nvSpPr>
              <p:spPr bwMode="auto">
                <a:xfrm>
                  <a:off x="3664" y="2861"/>
                  <a:ext cx="57" cy="44"/>
                </a:xfrm>
                <a:custGeom>
                  <a:avLst/>
                  <a:gdLst>
                    <a:gd name="T0" fmla="*/ 0 w 114"/>
                    <a:gd name="T1" fmla="*/ 1 h 87"/>
                    <a:gd name="T2" fmla="*/ 0 w 114"/>
                    <a:gd name="T3" fmla="*/ 1 h 87"/>
                    <a:gd name="T4" fmla="*/ 0 w 114"/>
                    <a:gd name="T5" fmla="*/ 1 h 87"/>
                    <a:gd name="T6" fmla="*/ 0 w 114"/>
                    <a:gd name="T7" fmla="*/ 1 h 87"/>
                    <a:gd name="T8" fmla="*/ 1 w 114"/>
                    <a:gd name="T9" fmla="*/ 1 h 87"/>
                    <a:gd name="T10" fmla="*/ 1 w 114"/>
                    <a:gd name="T11" fmla="*/ 1 h 87"/>
                    <a:gd name="T12" fmla="*/ 1 w 114"/>
                    <a:gd name="T13" fmla="*/ 1 h 87"/>
                    <a:gd name="T14" fmla="*/ 1 w 114"/>
                    <a:gd name="T15" fmla="*/ 1 h 87"/>
                    <a:gd name="T16" fmla="*/ 1 w 114"/>
                    <a:gd name="T17" fmla="*/ 1 h 87"/>
                    <a:gd name="T18" fmla="*/ 1 w 114"/>
                    <a:gd name="T19" fmla="*/ 1 h 87"/>
                    <a:gd name="T20" fmla="*/ 1 w 114"/>
                    <a:gd name="T21" fmla="*/ 1 h 87"/>
                    <a:gd name="T22" fmla="*/ 1 w 114"/>
                    <a:gd name="T23" fmla="*/ 1 h 87"/>
                    <a:gd name="T24" fmla="*/ 1 w 114"/>
                    <a:gd name="T25" fmla="*/ 1 h 87"/>
                    <a:gd name="T26" fmla="*/ 1 w 114"/>
                    <a:gd name="T27" fmla="*/ 0 h 87"/>
                    <a:gd name="T28" fmla="*/ 1 w 114"/>
                    <a:gd name="T29" fmla="*/ 0 h 87"/>
                    <a:gd name="T30" fmla="*/ 1 w 114"/>
                    <a:gd name="T31" fmla="*/ 0 h 87"/>
                    <a:gd name="T32" fmla="*/ 1 w 114"/>
                    <a:gd name="T33" fmla="*/ 0 h 87"/>
                    <a:gd name="T34" fmla="*/ 1 w 114"/>
                    <a:gd name="T35" fmla="*/ 0 h 87"/>
                    <a:gd name="T36" fmla="*/ 1 w 114"/>
                    <a:gd name="T37" fmla="*/ 1 h 87"/>
                    <a:gd name="T38" fmla="*/ 1 w 114"/>
                    <a:gd name="T39" fmla="*/ 1 h 87"/>
                    <a:gd name="T40" fmla="*/ 1 w 114"/>
                    <a:gd name="T41" fmla="*/ 1 h 87"/>
                    <a:gd name="T42" fmla="*/ 1 w 114"/>
                    <a:gd name="T43" fmla="*/ 1 h 87"/>
                    <a:gd name="T44" fmla="*/ 1 w 114"/>
                    <a:gd name="T45" fmla="*/ 1 h 87"/>
                    <a:gd name="T46" fmla="*/ 1 w 114"/>
                    <a:gd name="T47" fmla="*/ 1 h 87"/>
                    <a:gd name="T48" fmla="*/ 1 w 114"/>
                    <a:gd name="T49" fmla="*/ 1 h 87"/>
                    <a:gd name="T50" fmla="*/ 1 w 114"/>
                    <a:gd name="T51" fmla="*/ 1 h 87"/>
                    <a:gd name="T52" fmla="*/ 1 w 114"/>
                    <a:gd name="T53" fmla="*/ 1 h 87"/>
                    <a:gd name="T54" fmla="*/ 1 w 114"/>
                    <a:gd name="T55" fmla="*/ 1 h 87"/>
                    <a:gd name="T56" fmla="*/ 1 w 114"/>
                    <a:gd name="T57" fmla="*/ 1 h 87"/>
                    <a:gd name="T58" fmla="*/ 1 w 114"/>
                    <a:gd name="T59" fmla="*/ 1 h 87"/>
                    <a:gd name="T60" fmla="*/ 1 w 114"/>
                    <a:gd name="T61" fmla="*/ 1 h 87"/>
                    <a:gd name="T62" fmla="*/ 1 w 114"/>
                    <a:gd name="T63" fmla="*/ 1 h 87"/>
                    <a:gd name="T64" fmla="*/ 1 w 114"/>
                    <a:gd name="T65" fmla="*/ 1 h 87"/>
                    <a:gd name="T66" fmla="*/ 1 w 114"/>
                    <a:gd name="T67" fmla="*/ 1 h 87"/>
                    <a:gd name="T68" fmla="*/ 1 w 114"/>
                    <a:gd name="T69" fmla="*/ 1 h 87"/>
                    <a:gd name="T70" fmla="*/ 1 w 114"/>
                    <a:gd name="T71" fmla="*/ 1 h 87"/>
                    <a:gd name="T72" fmla="*/ 1 w 114"/>
                    <a:gd name="T73" fmla="*/ 1 h 87"/>
                    <a:gd name="T74" fmla="*/ 1 w 114"/>
                    <a:gd name="T75" fmla="*/ 1 h 87"/>
                    <a:gd name="T76" fmla="*/ 1 w 114"/>
                    <a:gd name="T77" fmla="*/ 1 h 87"/>
                    <a:gd name="T78" fmla="*/ 0 w 114"/>
                    <a:gd name="T79" fmla="*/ 1 h 87"/>
                    <a:gd name="T80" fmla="*/ 0 w 114"/>
                    <a:gd name="T81" fmla="*/ 1 h 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87"/>
                    <a:gd name="T125" fmla="*/ 114 w 114"/>
                    <a:gd name="T126" fmla="*/ 87 h 8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87">
                      <a:moveTo>
                        <a:pt x="0" y="59"/>
                      </a:moveTo>
                      <a:lnTo>
                        <a:pt x="0" y="47"/>
                      </a:lnTo>
                      <a:lnTo>
                        <a:pt x="0" y="40"/>
                      </a:lnTo>
                      <a:lnTo>
                        <a:pt x="0" y="32"/>
                      </a:lnTo>
                      <a:lnTo>
                        <a:pt x="2" y="28"/>
                      </a:lnTo>
                      <a:lnTo>
                        <a:pt x="4" y="17"/>
                      </a:lnTo>
                      <a:lnTo>
                        <a:pt x="10" y="13"/>
                      </a:lnTo>
                      <a:lnTo>
                        <a:pt x="15" y="7"/>
                      </a:lnTo>
                      <a:lnTo>
                        <a:pt x="27" y="5"/>
                      </a:lnTo>
                      <a:lnTo>
                        <a:pt x="30" y="4"/>
                      </a:lnTo>
                      <a:lnTo>
                        <a:pt x="40" y="4"/>
                      </a:lnTo>
                      <a:lnTo>
                        <a:pt x="48" y="2"/>
                      </a:lnTo>
                      <a:lnTo>
                        <a:pt x="57" y="2"/>
                      </a:lnTo>
                      <a:lnTo>
                        <a:pt x="67" y="0"/>
                      </a:lnTo>
                      <a:lnTo>
                        <a:pt x="76" y="0"/>
                      </a:lnTo>
                      <a:lnTo>
                        <a:pt x="82" y="0"/>
                      </a:lnTo>
                      <a:lnTo>
                        <a:pt x="89" y="0"/>
                      </a:lnTo>
                      <a:lnTo>
                        <a:pt x="99" y="0"/>
                      </a:lnTo>
                      <a:lnTo>
                        <a:pt x="107" y="5"/>
                      </a:lnTo>
                      <a:lnTo>
                        <a:pt x="108" y="11"/>
                      </a:lnTo>
                      <a:lnTo>
                        <a:pt x="110" y="24"/>
                      </a:lnTo>
                      <a:lnTo>
                        <a:pt x="108" y="32"/>
                      </a:lnTo>
                      <a:lnTo>
                        <a:pt x="108" y="43"/>
                      </a:lnTo>
                      <a:lnTo>
                        <a:pt x="107" y="53"/>
                      </a:lnTo>
                      <a:lnTo>
                        <a:pt x="107" y="66"/>
                      </a:lnTo>
                      <a:lnTo>
                        <a:pt x="110" y="74"/>
                      </a:lnTo>
                      <a:lnTo>
                        <a:pt x="114" y="81"/>
                      </a:lnTo>
                      <a:lnTo>
                        <a:pt x="110" y="85"/>
                      </a:lnTo>
                      <a:lnTo>
                        <a:pt x="107" y="87"/>
                      </a:lnTo>
                      <a:lnTo>
                        <a:pt x="99" y="87"/>
                      </a:lnTo>
                      <a:lnTo>
                        <a:pt x="91" y="87"/>
                      </a:lnTo>
                      <a:lnTo>
                        <a:pt x="80" y="85"/>
                      </a:lnTo>
                      <a:lnTo>
                        <a:pt x="70" y="83"/>
                      </a:lnTo>
                      <a:lnTo>
                        <a:pt x="57" y="80"/>
                      </a:lnTo>
                      <a:lnTo>
                        <a:pt x="46" y="76"/>
                      </a:lnTo>
                      <a:lnTo>
                        <a:pt x="32" y="72"/>
                      </a:lnTo>
                      <a:lnTo>
                        <a:pt x="23" y="68"/>
                      </a:lnTo>
                      <a:lnTo>
                        <a:pt x="13" y="64"/>
                      </a:lnTo>
                      <a:lnTo>
                        <a:pt x="6" y="61"/>
                      </a:lnTo>
                      <a:lnTo>
                        <a:pt x="0" y="59"/>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9" name="Freeform 115"/>
                <p:cNvSpPr>
                  <a:spLocks/>
                </p:cNvSpPr>
                <p:nvPr/>
              </p:nvSpPr>
              <p:spPr bwMode="auto">
                <a:xfrm>
                  <a:off x="3176" y="2952"/>
                  <a:ext cx="86" cy="38"/>
                </a:xfrm>
                <a:custGeom>
                  <a:avLst/>
                  <a:gdLst>
                    <a:gd name="T0" fmla="*/ 0 w 174"/>
                    <a:gd name="T1" fmla="*/ 1 h 76"/>
                    <a:gd name="T2" fmla="*/ 0 w 174"/>
                    <a:gd name="T3" fmla="*/ 1 h 76"/>
                    <a:gd name="T4" fmla="*/ 0 w 174"/>
                    <a:gd name="T5" fmla="*/ 1 h 76"/>
                    <a:gd name="T6" fmla="*/ 0 w 174"/>
                    <a:gd name="T7" fmla="*/ 1 h 76"/>
                    <a:gd name="T8" fmla="*/ 0 w 174"/>
                    <a:gd name="T9" fmla="*/ 1 h 76"/>
                    <a:gd name="T10" fmla="*/ 0 w 174"/>
                    <a:gd name="T11" fmla="*/ 1 h 76"/>
                    <a:gd name="T12" fmla="*/ 0 w 174"/>
                    <a:gd name="T13" fmla="*/ 1 h 76"/>
                    <a:gd name="T14" fmla="*/ 0 w 174"/>
                    <a:gd name="T15" fmla="*/ 1 h 76"/>
                    <a:gd name="T16" fmla="*/ 0 w 174"/>
                    <a:gd name="T17" fmla="*/ 1 h 76"/>
                    <a:gd name="T18" fmla="*/ 0 w 174"/>
                    <a:gd name="T19" fmla="*/ 1 h 76"/>
                    <a:gd name="T20" fmla="*/ 0 w 174"/>
                    <a:gd name="T21" fmla="*/ 1 h 76"/>
                    <a:gd name="T22" fmla="*/ 0 w 174"/>
                    <a:gd name="T23" fmla="*/ 1 h 76"/>
                    <a:gd name="T24" fmla="*/ 0 w 174"/>
                    <a:gd name="T25" fmla="*/ 1 h 76"/>
                    <a:gd name="T26" fmla="*/ 0 w 174"/>
                    <a:gd name="T27" fmla="*/ 1 h 76"/>
                    <a:gd name="T28" fmla="*/ 0 w 174"/>
                    <a:gd name="T29" fmla="*/ 1 h 76"/>
                    <a:gd name="T30" fmla="*/ 0 w 174"/>
                    <a:gd name="T31" fmla="*/ 1 h 76"/>
                    <a:gd name="T32" fmla="*/ 0 w 174"/>
                    <a:gd name="T33" fmla="*/ 0 h 76"/>
                    <a:gd name="T34" fmla="*/ 0 w 174"/>
                    <a:gd name="T35" fmla="*/ 0 h 76"/>
                    <a:gd name="T36" fmla="*/ 0 w 174"/>
                    <a:gd name="T37" fmla="*/ 1 h 76"/>
                    <a:gd name="T38" fmla="*/ 0 w 174"/>
                    <a:gd name="T39" fmla="*/ 1 h 76"/>
                    <a:gd name="T40" fmla="*/ 0 w 174"/>
                    <a:gd name="T41" fmla="*/ 1 h 76"/>
                    <a:gd name="T42" fmla="*/ 0 w 174"/>
                    <a:gd name="T43" fmla="*/ 1 h 76"/>
                    <a:gd name="T44" fmla="*/ 0 w 174"/>
                    <a:gd name="T45" fmla="*/ 1 h 76"/>
                    <a:gd name="T46" fmla="*/ 0 w 174"/>
                    <a:gd name="T47" fmla="*/ 1 h 76"/>
                    <a:gd name="T48" fmla="*/ 0 w 174"/>
                    <a:gd name="T49" fmla="*/ 1 h 76"/>
                    <a:gd name="T50" fmla="*/ 0 w 174"/>
                    <a:gd name="T51" fmla="*/ 1 h 76"/>
                    <a:gd name="T52" fmla="*/ 0 w 174"/>
                    <a:gd name="T53" fmla="*/ 1 h 76"/>
                    <a:gd name="T54" fmla="*/ 0 w 174"/>
                    <a:gd name="T55" fmla="*/ 1 h 76"/>
                    <a:gd name="T56" fmla="*/ 0 w 174"/>
                    <a:gd name="T57" fmla="*/ 1 h 76"/>
                    <a:gd name="T58" fmla="*/ 0 w 174"/>
                    <a:gd name="T59" fmla="*/ 1 h 76"/>
                    <a:gd name="T60" fmla="*/ 0 w 174"/>
                    <a:gd name="T61" fmla="*/ 1 h 76"/>
                    <a:gd name="T62" fmla="*/ 0 w 174"/>
                    <a:gd name="T63" fmla="*/ 1 h 76"/>
                    <a:gd name="T64" fmla="*/ 0 w 174"/>
                    <a:gd name="T65" fmla="*/ 1 h 76"/>
                    <a:gd name="T66" fmla="*/ 0 w 174"/>
                    <a:gd name="T67" fmla="*/ 1 h 76"/>
                    <a:gd name="T68" fmla="*/ 0 w 174"/>
                    <a:gd name="T69" fmla="*/ 1 h 76"/>
                    <a:gd name="T70" fmla="*/ 0 w 174"/>
                    <a:gd name="T71" fmla="*/ 1 h 76"/>
                    <a:gd name="T72" fmla="*/ 0 w 174"/>
                    <a:gd name="T73" fmla="*/ 1 h 76"/>
                    <a:gd name="T74" fmla="*/ 0 w 174"/>
                    <a:gd name="T75" fmla="*/ 1 h 76"/>
                    <a:gd name="T76" fmla="*/ 0 w 174"/>
                    <a:gd name="T77" fmla="*/ 1 h 76"/>
                    <a:gd name="T78" fmla="*/ 0 w 174"/>
                    <a:gd name="T79" fmla="*/ 1 h 76"/>
                    <a:gd name="T80" fmla="*/ 0 w 174"/>
                    <a:gd name="T81" fmla="*/ 1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4"/>
                    <a:gd name="T124" fmla="*/ 0 h 76"/>
                    <a:gd name="T125" fmla="*/ 174 w 174"/>
                    <a:gd name="T126" fmla="*/ 76 h 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4" h="76">
                      <a:moveTo>
                        <a:pt x="19" y="67"/>
                      </a:moveTo>
                      <a:lnTo>
                        <a:pt x="6" y="57"/>
                      </a:lnTo>
                      <a:lnTo>
                        <a:pt x="2" y="46"/>
                      </a:lnTo>
                      <a:lnTo>
                        <a:pt x="0" y="31"/>
                      </a:lnTo>
                      <a:lnTo>
                        <a:pt x="6" y="17"/>
                      </a:lnTo>
                      <a:lnTo>
                        <a:pt x="8" y="6"/>
                      </a:lnTo>
                      <a:lnTo>
                        <a:pt x="18" y="2"/>
                      </a:lnTo>
                      <a:lnTo>
                        <a:pt x="21" y="2"/>
                      </a:lnTo>
                      <a:lnTo>
                        <a:pt x="27" y="8"/>
                      </a:lnTo>
                      <a:lnTo>
                        <a:pt x="31" y="13"/>
                      </a:lnTo>
                      <a:lnTo>
                        <a:pt x="37" y="23"/>
                      </a:lnTo>
                      <a:lnTo>
                        <a:pt x="52" y="31"/>
                      </a:lnTo>
                      <a:lnTo>
                        <a:pt x="63" y="17"/>
                      </a:lnTo>
                      <a:lnTo>
                        <a:pt x="77" y="10"/>
                      </a:lnTo>
                      <a:lnTo>
                        <a:pt x="88" y="4"/>
                      </a:lnTo>
                      <a:lnTo>
                        <a:pt x="101" y="2"/>
                      </a:lnTo>
                      <a:lnTo>
                        <a:pt x="115" y="0"/>
                      </a:lnTo>
                      <a:lnTo>
                        <a:pt x="128" y="0"/>
                      </a:lnTo>
                      <a:lnTo>
                        <a:pt x="137" y="2"/>
                      </a:lnTo>
                      <a:lnTo>
                        <a:pt x="151" y="8"/>
                      </a:lnTo>
                      <a:lnTo>
                        <a:pt x="158" y="10"/>
                      </a:lnTo>
                      <a:lnTo>
                        <a:pt x="166" y="15"/>
                      </a:lnTo>
                      <a:lnTo>
                        <a:pt x="170" y="19"/>
                      </a:lnTo>
                      <a:lnTo>
                        <a:pt x="174" y="23"/>
                      </a:lnTo>
                      <a:lnTo>
                        <a:pt x="174" y="27"/>
                      </a:lnTo>
                      <a:lnTo>
                        <a:pt x="174" y="31"/>
                      </a:lnTo>
                      <a:lnTo>
                        <a:pt x="166" y="34"/>
                      </a:lnTo>
                      <a:lnTo>
                        <a:pt x="158" y="38"/>
                      </a:lnTo>
                      <a:lnTo>
                        <a:pt x="143" y="38"/>
                      </a:lnTo>
                      <a:lnTo>
                        <a:pt x="130" y="40"/>
                      </a:lnTo>
                      <a:lnTo>
                        <a:pt x="115" y="42"/>
                      </a:lnTo>
                      <a:lnTo>
                        <a:pt x="101" y="46"/>
                      </a:lnTo>
                      <a:lnTo>
                        <a:pt x="88" y="48"/>
                      </a:lnTo>
                      <a:lnTo>
                        <a:pt x="78" y="53"/>
                      </a:lnTo>
                      <a:lnTo>
                        <a:pt x="65" y="61"/>
                      </a:lnTo>
                      <a:lnTo>
                        <a:pt x="57" y="74"/>
                      </a:lnTo>
                      <a:lnTo>
                        <a:pt x="46" y="74"/>
                      </a:lnTo>
                      <a:lnTo>
                        <a:pt x="35" y="76"/>
                      </a:lnTo>
                      <a:lnTo>
                        <a:pt x="25" y="74"/>
                      </a:lnTo>
                      <a:lnTo>
                        <a:pt x="19"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0" name="Freeform 116"/>
                <p:cNvSpPr>
                  <a:spLocks/>
                </p:cNvSpPr>
                <p:nvPr/>
              </p:nvSpPr>
              <p:spPr bwMode="auto">
                <a:xfrm>
                  <a:off x="3188" y="2933"/>
                  <a:ext cx="63" cy="29"/>
                </a:xfrm>
                <a:custGeom>
                  <a:avLst/>
                  <a:gdLst>
                    <a:gd name="T0" fmla="*/ 1 w 126"/>
                    <a:gd name="T1" fmla="*/ 1 h 57"/>
                    <a:gd name="T2" fmla="*/ 1 w 126"/>
                    <a:gd name="T3" fmla="*/ 1 h 57"/>
                    <a:gd name="T4" fmla="*/ 1 w 126"/>
                    <a:gd name="T5" fmla="*/ 1 h 57"/>
                    <a:gd name="T6" fmla="*/ 1 w 126"/>
                    <a:gd name="T7" fmla="*/ 1 h 57"/>
                    <a:gd name="T8" fmla="*/ 1 w 126"/>
                    <a:gd name="T9" fmla="*/ 1 h 57"/>
                    <a:gd name="T10" fmla="*/ 1 w 126"/>
                    <a:gd name="T11" fmla="*/ 1 h 57"/>
                    <a:gd name="T12" fmla="*/ 1 w 126"/>
                    <a:gd name="T13" fmla="*/ 1 h 57"/>
                    <a:gd name="T14" fmla="*/ 1 w 126"/>
                    <a:gd name="T15" fmla="*/ 1 h 57"/>
                    <a:gd name="T16" fmla="*/ 1 w 126"/>
                    <a:gd name="T17" fmla="*/ 0 h 57"/>
                    <a:gd name="T18" fmla="*/ 1 w 126"/>
                    <a:gd name="T19" fmla="*/ 1 h 57"/>
                    <a:gd name="T20" fmla="*/ 1 w 126"/>
                    <a:gd name="T21" fmla="*/ 1 h 57"/>
                    <a:gd name="T22" fmla="*/ 1 w 126"/>
                    <a:gd name="T23" fmla="*/ 1 h 57"/>
                    <a:gd name="T24" fmla="*/ 1 w 126"/>
                    <a:gd name="T25" fmla="*/ 1 h 57"/>
                    <a:gd name="T26" fmla="*/ 1 w 126"/>
                    <a:gd name="T27" fmla="*/ 1 h 57"/>
                    <a:gd name="T28" fmla="*/ 1 w 126"/>
                    <a:gd name="T29" fmla="*/ 1 h 57"/>
                    <a:gd name="T30" fmla="*/ 1 w 126"/>
                    <a:gd name="T31" fmla="*/ 1 h 57"/>
                    <a:gd name="T32" fmla="*/ 1 w 126"/>
                    <a:gd name="T33" fmla="*/ 1 h 57"/>
                    <a:gd name="T34" fmla="*/ 1 w 126"/>
                    <a:gd name="T35" fmla="*/ 1 h 57"/>
                    <a:gd name="T36" fmla="*/ 1 w 126"/>
                    <a:gd name="T37" fmla="*/ 1 h 57"/>
                    <a:gd name="T38" fmla="*/ 1 w 126"/>
                    <a:gd name="T39" fmla="*/ 1 h 57"/>
                    <a:gd name="T40" fmla="*/ 1 w 126"/>
                    <a:gd name="T41" fmla="*/ 1 h 57"/>
                    <a:gd name="T42" fmla="*/ 1 w 126"/>
                    <a:gd name="T43" fmla="*/ 1 h 57"/>
                    <a:gd name="T44" fmla="*/ 1 w 126"/>
                    <a:gd name="T45" fmla="*/ 1 h 57"/>
                    <a:gd name="T46" fmla="*/ 0 w 126"/>
                    <a:gd name="T47" fmla="*/ 1 h 57"/>
                    <a:gd name="T48" fmla="*/ 1 w 126"/>
                    <a:gd name="T49" fmla="*/ 1 h 57"/>
                    <a:gd name="T50" fmla="*/ 1 w 126"/>
                    <a:gd name="T51" fmla="*/ 1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57"/>
                    <a:gd name="T80" fmla="*/ 126 w 126"/>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57">
                      <a:moveTo>
                        <a:pt x="10" y="31"/>
                      </a:moveTo>
                      <a:lnTo>
                        <a:pt x="21" y="23"/>
                      </a:lnTo>
                      <a:lnTo>
                        <a:pt x="32" y="17"/>
                      </a:lnTo>
                      <a:lnTo>
                        <a:pt x="46" y="13"/>
                      </a:lnTo>
                      <a:lnTo>
                        <a:pt x="57" y="10"/>
                      </a:lnTo>
                      <a:lnTo>
                        <a:pt x="69" y="6"/>
                      </a:lnTo>
                      <a:lnTo>
                        <a:pt x="82" y="4"/>
                      </a:lnTo>
                      <a:lnTo>
                        <a:pt x="93" y="2"/>
                      </a:lnTo>
                      <a:lnTo>
                        <a:pt x="110" y="0"/>
                      </a:lnTo>
                      <a:lnTo>
                        <a:pt x="120" y="2"/>
                      </a:lnTo>
                      <a:lnTo>
                        <a:pt x="126" y="12"/>
                      </a:lnTo>
                      <a:lnTo>
                        <a:pt x="124" y="23"/>
                      </a:lnTo>
                      <a:lnTo>
                        <a:pt x="114" y="29"/>
                      </a:lnTo>
                      <a:lnTo>
                        <a:pt x="99" y="31"/>
                      </a:lnTo>
                      <a:lnTo>
                        <a:pt x="88" y="32"/>
                      </a:lnTo>
                      <a:lnTo>
                        <a:pt x="76" y="34"/>
                      </a:lnTo>
                      <a:lnTo>
                        <a:pt x="67" y="38"/>
                      </a:lnTo>
                      <a:lnTo>
                        <a:pt x="55" y="40"/>
                      </a:lnTo>
                      <a:lnTo>
                        <a:pt x="46" y="46"/>
                      </a:lnTo>
                      <a:lnTo>
                        <a:pt x="32" y="50"/>
                      </a:lnTo>
                      <a:lnTo>
                        <a:pt x="23" y="57"/>
                      </a:lnTo>
                      <a:lnTo>
                        <a:pt x="10" y="57"/>
                      </a:lnTo>
                      <a:lnTo>
                        <a:pt x="2" y="50"/>
                      </a:lnTo>
                      <a:lnTo>
                        <a:pt x="0" y="38"/>
                      </a:lnTo>
                      <a:lnTo>
                        <a:pt x="1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1" name="Freeform 117"/>
                <p:cNvSpPr>
                  <a:spLocks/>
                </p:cNvSpPr>
                <p:nvPr/>
              </p:nvSpPr>
              <p:spPr bwMode="auto">
                <a:xfrm>
                  <a:off x="3198" y="2916"/>
                  <a:ext cx="45" cy="22"/>
                </a:xfrm>
                <a:custGeom>
                  <a:avLst/>
                  <a:gdLst>
                    <a:gd name="T0" fmla="*/ 0 w 91"/>
                    <a:gd name="T1" fmla="*/ 1 h 44"/>
                    <a:gd name="T2" fmla="*/ 0 w 91"/>
                    <a:gd name="T3" fmla="*/ 1 h 44"/>
                    <a:gd name="T4" fmla="*/ 0 w 91"/>
                    <a:gd name="T5" fmla="*/ 1 h 44"/>
                    <a:gd name="T6" fmla="*/ 0 w 91"/>
                    <a:gd name="T7" fmla="*/ 1 h 44"/>
                    <a:gd name="T8" fmla="*/ 0 w 91"/>
                    <a:gd name="T9" fmla="*/ 1 h 44"/>
                    <a:gd name="T10" fmla="*/ 0 w 91"/>
                    <a:gd name="T11" fmla="*/ 1 h 44"/>
                    <a:gd name="T12" fmla="*/ 0 w 91"/>
                    <a:gd name="T13" fmla="*/ 0 h 44"/>
                    <a:gd name="T14" fmla="*/ 0 w 91"/>
                    <a:gd name="T15" fmla="*/ 0 h 44"/>
                    <a:gd name="T16" fmla="*/ 0 w 91"/>
                    <a:gd name="T17" fmla="*/ 0 h 44"/>
                    <a:gd name="T18" fmla="*/ 0 w 91"/>
                    <a:gd name="T19" fmla="*/ 1 h 44"/>
                    <a:gd name="T20" fmla="*/ 0 w 91"/>
                    <a:gd name="T21" fmla="*/ 1 h 44"/>
                    <a:gd name="T22" fmla="*/ 0 w 91"/>
                    <a:gd name="T23" fmla="*/ 1 h 44"/>
                    <a:gd name="T24" fmla="*/ 0 w 91"/>
                    <a:gd name="T25" fmla="*/ 1 h 44"/>
                    <a:gd name="T26" fmla="*/ 0 w 91"/>
                    <a:gd name="T27" fmla="*/ 1 h 44"/>
                    <a:gd name="T28" fmla="*/ 0 w 91"/>
                    <a:gd name="T29" fmla="*/ 1 h 44"/>
                    <a:gd name="T30" fmla="*/ 0 w 91"/>
                    <a:gd name="T31" fmla="*/ 1 h 44"/>
                    <a:gd name="T32" fmla="*/ 0 w 91"/>
                    <a:gd name="T33" fmla="*/ 1 h 44"/>
                    <a:gd name="T34" fmla="*/ 0 w 91"/>
                    <a:gd name="T35" fmla="*/ 1 h 44"/>
                    <a:gd name="T36" fmla="*/ 0 w 91"/>
                    <a:gd name="T37" fmla="*/ 1 h 44"/>
                    <a:gd name="T38" fmla="*/ 0 w 91"/>
                    <a:gd name="T39" fmla="*/ 1 h 44"/>
                    <a:gd name="T40" fmla="*/ 0 w 91"/>
                    <a:gd name="T41" fmla="*/ 1 h 44"/>
                    <a:gd name="T42" fmla="*/ 0 w 91"/>
                    <a:gd name="T43" fmla="*/ 1 h 44"/>
                    <a:gd name="T44" fmla="*/ 0 w 91"/>
                    <a:gd name="T45" fmla="*/ 1 h 44"/>
                    <a:gd name="T46" fmla="*/ 0 w 91"/>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44"/>
                    <a:gd name="T74" fmla="*/ 91 w 9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44">
                      <a:moveTo>
                        <a:pt x="12" y="15"/>
                      </a:moveTo>
                      <a:lnTo>
                        <a:pt x="19" y="11"/>
                      </a:lnTo>
                      <a:lnTo>
                        <a:pt x="27" y="9"/>
                      </a:lnTo>
                      <a:lnTo>
                        <a:pt x="34" y="8"/>
                      </a:lnTo>
                      <a:lnTo>
                        <a:pt x="42" y="6"/>
                      </a:lnTo>
                      <a:lnTo>
                        <a:pt x="50" y="2"/>
                      </a:lnTo>
                      <a:lnTo>
                        <a:pt x="57" y="0"/>
                      </a:lnTo>
                      <a:lnTo>
                        <a:pt x="67" y="0"/>
                      </a:lnTo>
                      <a:lnTo>
                        <a:pt x="78" y="0"/>
                      </a:lnTo>
                      <a:lnTo>
                        <a:pt x="86" y="6"/>
                      </a:lnTo>
                      <a:lnTo>
                        <a:pt x="91" y="15"/>
                      </a:lnTo>
                      <a:lnTo>
                        <a:pt x="86" y="25"/>
                      </a:lnTo>
                      <a:lnTo>
                        <a:pt x="78" y="30"/>
                      </a:lnTo>
                      <a:lnTo>
                        <a:pt x="69" y="30"/>
                      </a:lnTo>
                      <a:lnTo>
                        <a:pt x="61" y="30"/>
                      </a:lnTo>
                      <a:lnTo>
                        <a:pt x="53" y="32"/>
                      </a:lnTo>
                      <a:lnTo>
                        <a:pt x="48" y="34"/>
                      </a:lnTo>
                      <a:lnTo>
                        <a:pt x="34" y="38"/>
                      </a:lnTo>
                      <a:lnTo>
                        <a:pt x="21" y="44"/>
                      </a:lnTo>
                      <a:lnTo>
                        <a:pt x="6" y="42"/>
                      </a:lnTo>
                      <a:lnTo>
                        <a:pt x="0" y="32"/>
                      </a:lnTo>
                      <a:lnTo>
                        <a:pt x="0" y="21"/>
                      </a:lnTo>
                      <a:lnTo>
                        <a:pt x="1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2" name="Freeform 118"/>
                <p:cNvSpPr>
                  <a:spLocks/>
                </p:cNvSpPr>
                <p:nvPr/>
              </p:nvSpPr>
              <p:spPr bwMode="auto">
                <a:xfrm>
                  <a:off x="3077" y="2960"/>
                  <a:ext cx="72" cy="24"/>
                </a:xfrm>
                <a:custGeom>
                  <a:avLst/>
                  <a:gdLst>
                    <a:gd name="T0" fmla="*/ 1 w 144"/>
                    <a:gd name="T1" fmla="*/ 0 h 50"/>
                    <a:gd name="T2" fmla="*/ 1 w 144"/>
                    <a:gd name="T3" fmla="*/ 0 h 50"/>
                    <a:gd name="T4" fmla="*/ 1 w 144"/>
                    <a:gd name="T5" fmla="*/ 0 h 50"/>
                    <a:gd name="T6" fmla="*/ 1 w 144"/>
                    <a:gd name="T7" fmla="*/ 0 h 50"/>
                    <a:gd name="T8" fmla="*/ 1 w 144"/>
                    <a:gd name="T9" fmla="*/ 0 h 50"/>
                    <a:gd name="T10" fmla="*/ 1 w 144"/>
                    <a:gd name="T11" fmla="*/ 0 h 50"/>
                    <a:gd name="T12" fmla="*/ 1 w 144"/>
                    <a:gd name="T13" fmla="*/ 0 h 50"/>
                    <a:gd name="T14" fmla="*/ 1 w 144"/>
                    <a:gd name="T15" fmla="*/ 0 h 50"/>
                    <a:gd name="T16" fmla="*/ 1 w 144"/>
                    <a:gd name="T17" fmla="*/ 0 h 50"/>
                    <a:gd name="T18" fmla="*/ 1 w 144"/>
                    <a:gd name="T19" fmla="*/ 0 h 50"/>
                    <a:gd name="T20" fmla="*/ 1 w 144"/>
                    <a:gd name="T21" fmla="*/ 0 h 50"/>
                    <a:gd name="T22" fmla="*/ 1 w 144"/>
                    <a:gd name="T23" fmla="*/ 0 h 50"/>
                    <a:gd name="T24" fmla="*/ 1 w 144"/>
                    <a:gd name="T25" fmla="*/ 0 h 50"/>
                    <a:gd name="T26" fmla="*/ 1 w 144"/>
                    <a:gd name="T27" fmla="*/ 0 h 50"/>
                    <a:gd name="T28" fmla="*/ 1 w 144"/>
                    <a:gd name="T29" fmla="*/ 0 h 50"/>
                    <a:gd name="T30" fmla="*/ 1 w 144"/>
                    <a:gd name="T31" fmla="*/ 0 h 50"/>
                    <a:gd name="T32" fmla="*/ 1 w 144"/>
                    <a:gd name="T33" fmla="*/ 0 h 50"/>
                    <a:gd name="T34" fmla="*/ 1 w 144"/>
                    <a:gd name="T35" fmla="*/ 0 h 50"/>
                    <a:gd name="T36" fmla="*/ 1 w 144"/>
                    <a:gd name="T37" fmla="*/ 0 h 50"/>
                    <a:gd name="T38" fmla="*/ 1 w 144"/>
                    <a:gd name="T39" fmla="*/ 0 h 50"/>
                    <a:gd name="T40" fmla="*/ 1 w 144"/>
                    <a:gd name="T41" fmla="*/ 0 h 50"/>
                    <a:gd name="T42" fmla="*/ 1 w 144"/>
                    <a:gd name="T43" fmla="*/ 0 h 50"/>
                    <a:gd name="T44" fmla="*/ 1 w 144"/>
                    <a:gd name="T45" fmla="*/ 0 h 50"/>
                    <a:gd name="T46" fmla="*/ 1 w 144"/>
                    <a:gd name="T47" fmla="*/ 0 h 50"/>
                    <a:gd name="T48" fmla="*/ 1 w 144"/>
                    <a:gd name="T49" fmla="*/ 0 h 50"/>
                    <a:gd name="T50" fmla="*/ 1 w 144"/>
                    <a:gd name="T51" fmla="*/ 0 h 50"/>
                    <a:gd name="T52" fmla="*/ 0 w 144"/>
                    <a:gd name="T53" fmla="*/ 0 h 50"/>
                    <a:gd name="T54" fmla="*/ 0 w 144"/>
                    <a:gd name="T55" fmla="*/ 0 h 50"/>
                    <a:gd name="T56" fmla="*/ 1 w 144"/>
                    <a:gd name="T57" fmla="*/ 0 h 50"/>
                    <a:gd name="T58" fmla="*/ 1 w 144"/>
                    <a:gd name="T59" fmla="*/ 0 h 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4"/>
                    <a:gd name="T91" fmla="*/ 0 h 50"/>
                    <a:gd name="T92" fmla="*/ 144 w 144"/>
                    <a:gd name="T93" fmla="*/ 50 h 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4" h="50">
                      <a:moveTo>
                        <a:pt x="9" y="21"/>
                      </a:moveTo>
                      <a:lnTo>
                        <a:pt x="24" y="14"/>
                      </a:lnTo>
                      <a:lnTo>
                        <a:pt x="40" y="8"/>
                      </a:lnTo>
                      <a:lnTo>
                        <a:pt x="53" y="6"/>
                      </a:lnTo>
                      <a:lnTo>
                        <a:pt x="68" y="2"/>
                      </a:lnTo>
                      <a:lnTo>
                        <a:pt x="81" y="0"/>
                      </a:lnTo>
                      <a:lnTo>
                        <a:pt x="97" y="0"/>
                      </a:lnTo>
                      <a:lnTo>
                        <a:pt x="104" y="0"/>
                      </a:lnTo>
                      <a:lnTo>
                        <a:pt x="112" y="0"/>
                      </a:lnTo>
                      <a:lnTo>
                        <a:pt x="121" y="0"/>
                      </a:lnTo>
                      <a:lnTo>
                        <a:pt x="131" y="0"/>
                      </a:lnTo>
                      <a:lnTo>
                        <a:pt x="138" y="4"/>
                      </a:lnTo>
                      <a:lnTo>
                        <a:pt x="144" y="16"/>
                      </a:lnTo>
                      <a:lnTo>
                        <a:pt x="138" y="23"/>
                      </a:lnTo>
                      <a:lnTo>
                        <a:pt x="131" y="31"/>
                      </a:lnTo>
                      <a:lnTo>
                        <a:pt x="121" y="31"/>
                      </a:lnTo>
                      <a:lnTo>
                        <a:pt x="114" y="31"/>
                      </a:lnTo>
                      <a:lnTo>
                        <a:pt x="106" y="31"/>
                      </a:lnTo>
                      <a:lnTo>
                        <a:pt x="100" y="31"/>
                      </a:lnTo>
                      <a:lnTo>
                        <a:pt x="87" y="31"/>
                      </a:lnTo>
                      <a:lnTo>
                        <a:pt x="74" y="33"/>
                      </a:lnTo>
                      <a:lnTo>
                        <a:pt x="61" y="33"/>
                      </a:lnTo>
                      <a:lnTo>
                        <a:pt x="49" y="36"/>
                      </a:lnTo>
                      <a:lnTo>
                        <a:pt x="34" y="42"/>
                      </a:lnTo>
                      <a:lnTo>
                        <a:pt x="21" y="50"/>
                      </a:lnTo>
                      <a:lnTo>
                        <a:pt x="7" y="48"/>
                      </a:lnTo>
                      <a:lnTo>
                        <a:pt x="0" y="40"/>
                      </a:lnTo>
                      <a:lnTo>
                        <a:pt x="0" y="29"/>
                      </a:lnTo>
                      <a:lnTo>
                        <a:pt x="9" y="21"/>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3" name="Freeform 119"/>
                <p:cNvSpPr>
                  <a:spLocks/>
                </p:cNvSpPr>
                <p:nvPr/>
              </p:nvSpPr>
              <p:spPr bwMode="auto">
                <a:xfrm>
                  <a:off x="3098" y="2977"/>
                  <a:ext cx="51" cy="21"/>
                </a:xfrm>
                <a:custGeom>
                  <a:avLst/>
                  <a:gdLst>
                    <a:gd name="T0" fmla="*/ 0 w 103"/>
                    <a:gd name="T1" fmla="*/ 1 h 41"/>
                    <a:gd name="T2" fmla="*/ 0 w 103"/>
                    <a:gd name="T3" fmla="*/ 1 h 41"/>
                    <a:gd name="T4" fmla="*/ 0 w 103"/>
                    <a:gd name="T5" fmla="*/ 1 h 41"/>
                    <a:gd name="T6" fmla="*/ 0 w 103"/>
                    <a:gd name="T7" fmla="*/ 1 h 41"/>
                    <a:gd name="T8" fmla="*/ 0 w 103"/>
                    <a:gd name="T9" fmla="*/ 1 h 41"/>
                    <a:gd name="T10" fmla="*/ 0 w 103"/>
                    <a:gd name="T11" fmla="*/ 0 h 41"/>
                    <a:gd name="T12" fmla="*/ 0 w 103"/>
                    <a:gd name="T13" fmla="*/ 0 h 41"/>
                    <a:gd name="T14" fmla="*/ 0 w 103"/>
                    <a:gd name="T15" fmla="*/ 0 h 41"/>
                    <a:gd name="T16" fmla="*/ 0 w 103"/>
                    <a:gd name="T17" fmla="*/ 1 h 41"/>
                    <a:gd name="T18" fmla="*/ 0 w 103"/>
                    <a:gd name="T19" fmla="*/ 1 h 41"/>
                    <a:gd name="T20" fmla="*/ 0 w 103"/>
                    <a:gd name="T21" fmla="*/ 1 h 41"/>
                    <a:gd name="T22" fmla="*/ 0 w 103"/>
                    <a:gd name="T23" fmla="*/ 1 h 41"/>
                    <a:gd name="T24" fmla="*/ 0 w 103"/>
                    <a:gd name="T25" fmla="*/ 1 h 41"/>
                    <a:gd name="T26" fmla="*/ 0 w 103"/>
                    <a:gd name="T27" fmla="*/ 1 h 41"/>
                    <a:gd name="T28" fmla="*/ 0 w 103"/>
                    <a:gd name="T29" fmla="*/ 1 h 41"/>
                    <a:gd name="T30" fmla="*/ 0 w 103"/>
                    <a:gd name="T31" fmla="*/ 1 h 41"/>
                    <a:gd name="T32" fmla="*/ 0 w 103"/>
                    <a:gd name="T33" fmla="*/ 1 h 41"/>
                    <a:gd name="T34" fmla="*/ 0 w 103"/>
                    <a:gd name="T35" fmla="*/ 1 h 41"/>
                    <a:gd name="T36" fmla="*/ 0 w 103"/>
                    <a:gd name="T37" fmla="*/ 1 h 41"/>
                    <a:gd name="T38" fmla="*/ 0 w 103"/>
                    <a:gd name="T39" fmla="*/ 1 h 41"/>
                    <a:gd name="T40" fmla="*/ 0 w 103"/>
                    <a:gd name="T41" fmla="*/ 1 h 41"/>
                    <a:gd name="T42" fmla="*/ 0 w 103"/>
                    <a:gd name="T43" fmla="*/ 1 h 41"/>
                    <a:gd name="T44" fmla="*/ 0 w 103"/>
                    <a:gd name="T45" fmla="*/ 1 h 41"/>
                    <a:gd name="T46" fmla="*/ 0 w 103"/>
                    <a:gd name="T47" fmla="*/ 1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3"/>
                    <a:gd name="T73" fmla="*/ 0 h 41"/>
                    <a:gd name="T74" fmla="*/ 103 w 103"/>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3" h="41">
                      <a:moveTo>
                        <a:pt x="10" y="15"/>
                      </a:moveTo>
                      <a:lnTo>
                        <a:pt x="18" y="9"/>
                      </a:lnTo>
                      <a:lnTo>
                        <a:pt x="29" y="5"/>
                      </a:lnTo>
                      <a:lnTo>
                        <a:pt x="39" y="1"/>
                      </a:lnTo>
                      <a:lnTo>
                        <a:pt x="48" y="1"/>
                      </a:lnTo>
                      <a:lnTo>
                        <a:pt x="58" y="0"/>
                      </a:lnTo>
                      <a:lnTo>
                        <a:pt x="67" y="0"/>
                      </a:lnTo>
                      <a:lnTo>
                        <a:pt x="77" y="0"/>
                      </a:lnTo>
                      <a:lnTo>
                        <a:pt x="90" y="1"/>
                      </a:lnTo>
                      <a:lnTo>
                        <a:pt x="99" y="5"/>
                      </a:lnTo>
                      <a:lnTo>
                        <a:pt x="103" y="17"/>
                      </a:lnTo>
                      <a:lnTo>
                        <a:pt x="97" y="24"/>
                      </a:lnTo>
                      <a:lnTo>
                        <a:pt x="88" y="32"/>
                      </a:lnTo>
                      <a:lnTo>
                        <a:pt x="77" y="30"/>
                      </a:lnTo>
                      <a:lnTo>
                        <a:pt x="67" y="30"/>
                      </a:lnTo>
                      <a:lnTo>
                        <a:pt x="61" y="30"/>
                      </a:lnTo>
                      <a:lnTo>
                        <a:pt x="54" y="32"/>
                      </a:lnTo>
                      <a:lnTo>
                        <a:pt x="39" y="34"/>
                      </a:lnTo>
                      <a:lnTo>
                        <a:pt x="23" y="41"/>
                      </a:lnTo>
                      <a:lnTo>
                        <a:pt x="10" y="40"/>
                      </a:lnTo>
                      <a:lnTo>
                        <a:pt x="2" y="34"/>
                      </a:lnTo>
                      <a:lnTo>
                        <a:pt x="0" y="22"/>
                      </a:lnTo>
                      <a:lnTo>
                        <a:pt x="10" y="15"/>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4" name="Freeform 120"/>
                <p:cNvSpPr>
                  <a:spLocks/>
                </p:cNvSpPr>
                <p:nvPr/>
              </p:nvSpPr>
              <p:spPr bwMode="auto">
                <a:xfrm>
                  <a:off x="3105" y="2996"/>
                  <a:ext cx="41" cy="21"/>
                </a:xfrm>
                <a:custGeom>
                  <a:avLst/>
                  <a:gdLst>
                    <a:gd name="T0" fmla="*/ 1 w 81"/>
                    <a:gd name="T1" fmla="*/ 0 h 41"/>
                    <a:gd name="T2" fmla="*/ 1 w 81"/>
                    <a:gd name="T3" fmla="*/ 1 h 41"/>
                    <a:gd name="T4" fmla="*/ 1 w 81"/>
                    <a:gd name="T5" fmla="*/ 1 h 41"/>
                    <a:gd name="T6" fmla="*/ 1 w 81"/>
                    <a:gd name="T7" fmla="*/ 1 h 41"/>
                    <a:gd name="T8" fmla="*/ 1 w 81"/>
                    <a:gd name="T9" fmla="*/ 1 h 41"/>
                    <a:gd name="T10" fmla="*/ 1 w 81"/>
                    <a:gd name="T11" fmla="*/ 1 h 41"/>
                    <a:gd name="T12" fmla="*/ 1 w 81"/>
                    <a:gd name="T13" fmla="*/ 1 h 41"/>
                    <a:gd name="T14" fmla="*/ 1 w 81"/>
                    <a:gd name="T15" fmla="*/ 1 h 41"/>
                    <a:gd name="T16" fmla="*/ 1 w 81"/>
                    <a:gd name="T17" fmla="*/ 1 h 41"/>
                    <a:gd name="T18" fmla="*/ 1 w 81"/>
                    <a:gd name="T19" fmla="*/ 1 h 41"/>
                    <a:gd name="T20" fmla="*/ 1 w 81"/>
                    <a:gd name="T21" fmla="*/ 1 h 41"/>
                    <a:gd name="T22" fmla="*/ 1 w 81"/>
                    <a:gd name="T23" fmla="*/ 1 h 41"/>
                    <a:gd name="T24" fmla="*/ 1 w 81"/>
                    <a:gd name="T25" fmla="*/ 1 h 41"/>
                    <a:gd name="T26" fmla="*/ 0 w 81"/>
                    <a:gd name="T27" fmla="*/ 1 h 41"/>
                    <a:gd name="T28" fmla="*/ 1 w 81"/>
                    <a:gd name="T29" fmla="*/ 1 h 41"/>
                    <a:gd name="T30" fmla="*/ 1 w 81"/>
                    <a:gd name="T31" fmla="*/ 1 h 41"/>
                    <a:gd name="T32" fmla="*/ 1 w 81"/>
                    <a:gd name="T33" fmla="*/ 1 h 41"/>
                    <a:gd name="T34" fmla="*/ 1 w 81"/>
                    <a:gd name="T35" fmla="*/ 1 h 41"/>
                    <a:gd name="T36" fmla="*/ 1 w 81"/>
                    <a:gd name="T37" fmla="*/ 0 h 41"/>
                    <a:gd name="T38" fmla="*/ 1 w 81"/>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41"/>
                    <a:gd name="T62" fmla="*/ 81 w 81"/>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41">
                      <a:moveTo>
                        <a:pt x="59" y="0"/>
                      </a:moveTo>
                      <a:lnTo>
                        <a:pt x="81" y="2"/>
                      </a:lnTo>
                      <a:lnTo>
                        <a:pt x="81" y="24"/>
                      </a:lnTo>
                      <a:lnTo>
                        <a:pt x="74" y="28"/>
                      </a:lnTo>
                      <a:lnTo>
                        <a:pt x="61" y="32"/>
                      </a:lnTo>
                      <a:lnTo>
                        <a:pt x="51" y="34"/>
                      </a:lnTo>
                      <a:lnTo>
                        <a:pt x="45" y="38"/>
                      </a:lnTo>
                      <a:lnTo>
                        <a:pt x="36" y="38"/>
                      </a:lnTo>
                      <a:lnTo>
                        <a:pt x="28" y="41"/>
                      </a:lnTo>
                      <a:lnTo>
                        <a:pt x="19" y="41"/>
                      </a:lnTo>
                      <a:lnTo>
                        <a:pt x="11" y="41"/>
                      </a:lnTo>
                      <a:lnTo>
                        <a:pt x="5" y="40"/>
                      </a:lnTo>
                      <a:lnTo>
                        <a:pt x="2" y="40"/>
                      </a:lnTo>
                      <a:lnTo>
                        <a:pt x="0" y="32"/>
                      </a:lnTo>
                      <a:lnTo>
                        <a:pt x="11" y="22"/>
                      </a:lnTo>
                      <a:lnTo>
                        <a:pt x="21" y="13"/>
                      </a:lnTo>
                      <a:lnTo>
                        <a:pt x="32" y="9"/>
                      </a:lnTo>
                      <a:lnTo>
                        <a:pt x="45" y="3"/>
                      </a:lnTo>
                      <a:lnTo>
                        <a:pt x="59" y="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5" name="Freeform 121"/>
                <p:cNvSpPr>
                  <a:spLocks/>
                </p:cNvSpPr>
                <p:nvPr/>
              </p:nvSpPr>
              <p:spPr bwMode="auto">
                <a:xfrm>
                  <a:off x="3579" y="3054"/>
                  <a:ext cx="37" cy="35"/>
                </a:xfrm>
                <a:custGeom>
                  <a:avLst/>
                  <a:gdLst>
                    <a:gd name="T0" fmla="*/ 0 w 74"/>
                    <a:gd name="T1" fmla="*/ 1 h 70"/>
                    <a:gd name="T2" fmla="*/ 0 w 74"/>
                    <a:gd name="T3" fmla="*/ 1 h 70"/>
                    <a:gd name="T4" fmla="*/ 1 w 74"/>
                    <a:gd name="T5" fmla="*/ 1 h 70"/>
                    <a:gd name="T6" fmla="*/ 1 w 74"/>
                    <a:gd name="T7" fmla="*/ 1 h 70"/>
                    <a:gd name="T8" fmla="*/ 1 w 74"/>
                    <a:gd name="T9" fmla="*/ 1 h 70"/>
                    <a:gd name="T10" fmla="*/ 1 w 74"/>
                    <a:gd name="T11" fmla="*/ 1 h 70"/>
                    <a:gd name="T12" fmla="*/ 1 w 74"/>
                    <a:gd name="T13" fmla="*/ 0 h 70"/>
                    <a:gd name="T14" fmla="*/ 1 w 74"/>
                    <a:gd name="T15" fmla="*/ 1 h 70"/>
                    <a:gd name="T16" fmla="*/ 1 w 74"/>
                    <a:gd name="T17" fmla="*/ 1 h 70"/>
                    <a:gd name="T18" fmla="*/ 1 w 74"/>
                    <a:gd name="T19" fmla="*/ 1 h 70"/>
                    <a:gd name="T20" fmla="*/ 1 w 74"/>
                    <a:gd name="T21" fmla="*/ 1 h 70"/>
                    <a:gd name="T22" fmla="*/ 1 w 74"/>
                    <a:gd name="T23" fmla="*/ 1 h 70"/>
                    <a:gd name="T24" fmla="*/ 1 w 74"/>
                    <a:gd name="T25" fmla="*/ 1 h 70"/>
                    <a:gd name="T26" fmla="*/ 1 w 74"/>
                    <a:gd name="T27" fmla="*/ 1 h 70"/>
                    <a:gd name="T28" fmla="*/ 1 w 74"/>
                    <a:gd name="T29" fmla="*/ 1 h 70"/>
                    <a:gd name="T30" fmla="*/ 1 w 74"/>
                    <a:gd name="T31" fmla="*/ 1 h 70"/>
                    <a:gd name="T32" fmla="*/ 1 w 74"/>
                    <a:gd name="T33" fmla="*/ 1 h 70"/>
                    <a:gd name="T34" fmla="*/ 1 w 74"/>
                    <a:gd name="T35" fmla="*/ 1 h 70"/>
                    <a:gd name="T36" fmla="*/ 1 w 74"/>
                    <a:gd name="T37" fmla="*/ 1 h 70"/>
                    <a:gd name="T38" fmla="*/ 1 w 74"/>
                    <a:gd name="T39" fmla="*/ 1 h 70"/>
                    <a:gd name="T40" fmla="*/ 0 w 74"/>
                    <a:gd name="T41" fmla="*/ 1 h 70"/>
                    <a:gd name="T42" fmla="*/ 0 w 74"/>
                    <a:gd name="T43" fmla="*/ 1 h 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
                    <a:gd name="T67" fmla="*/ 0 h 70"/>
                    <a:gd name="T68" fmla="*/ 74 w 74"/>
                    <a:gd name="T69" fmla="*/ 70 h 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 h="70">
                      <a:moveTo>
                        <a:pt x="0" y="36"/>
                      </a:moveTo>
                      <a:lnTo>
                        <a:pt x="0" y="26"/>
                      </a:lnTo>
                      <a:lnTo>
                        <a:pt x="4" y="19"/>
                      </a:lnTo>
                      <a:lnTo>
                        <a:pt x="5" y="13"/>
                      </a:lnTo>
                      <a:lnTo>
                        <a:pt x="11" y="9"/>
                      </a:lnTo>
                      <a:lnTo>
                        <a:pt x="23" y="1"/>
                      </a:lnTo>
                      <a:lnTo>
                        <a:pt x="36" y="0"/>
                      </a:lnTo>
                      <a:lnTo>
                        <a:pt x="49" y="1"/>
                      </a:lnTo>
                      <a:lnTo>
                        <a:pt x="63" y="9"/>
                      </a:lnTo>
                      <a:lnTo>
                        <a:pt x="64" y="13"/>
                      </a:lnTo>
                      <a:lnTo>
                        <a:pt x="70" y="19"/>
                      </a:lnTo>
                      <a:lnTo>
                        <a:pt x="72" y="26"/>
                      </a:lnTo>
                      <a:lnTo>
                        <a:pt x="74" y="36"/>
                      </a:lnTo>
                      <a:lnTo>
                        <a:pt x="70" y="49"/>
                      </a:lnTo>
                      <a:lnTo>
                        <a:pt x="63" y="60"/>
                      </a:lnTo>
                      <a:lnTo>
                        <a:pt x="49" y="68"/>
                      </a:lnTo>
                      <a:lnTo>
                        <a:pt x="36" y="70"/>
                      </a:lnTo>
                      <a:lnTo>
                        <a:pt x="23" y="68"/>
                      </a:lnTo>
                      <a:lnTo>
                        <a:pt x="11" y="60"/>
                      </a:lnTo>
                      <a:lnTo>
                        <a:pt x="4" y="49"/>
                      </a:lnTo>
                      <a:lnTo>
                        <a:pt x="0" y="3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6" name="Freeform 122"/>
                <p:cNvSpPr>
                  <a:spLocks/>
                </p:cNvSpPr>
                <p:nvPr/>
              </p:nvSpPr>
              <p:spPr bwMode="auto">
                <a:xfrm>
                  <a:off x="3579" y="3044"/>
                  <a:ext cx="313" cy="47"/>
                </a:xfrm>
                <a:custGeom>
                  <a:avLst/>
                  <a:gdLst>
                    <a:gd name="T0" fmla="*/ 1 w 625"/>
                    <a:gd name="T1" fmla="*/ 1 h 93"/>
                    <a:gd name="T2" fmla="*/ 1 w 625"/>
                    <a:gd name="T3" fmla="*/ 1 h 93"/>
                    <a:gd name="T4" fmla="*/ 1 w 625"/>
                    <a:gd name="T5" fmla="*/ 1 h 93"/>
                    <a:gd name="T6" fmla="*/ 1 w 625"/>
                    <a:gd name="T7" fmla="*/ 1 h 93"/>
                    <a:gd name="T8" fmla="*/ 1 w 625"/>
                    <a:gd name="T9" fmla="*/ 1 h 93"/>
                    <a:gd name="T10" fmla="*/ 1 w 625"/>
                    <a:gd name="T11" fmla="*/ 1 h 93"/>
                    <a:gd name="T12" fmla="*/ 1 w 625"/>
                    <a:gd name="T13" fmla="*/ 1 h 93"/>
                    <a:gd name="T14" fmla="*/ 1 w 625"/>
                    <a:gd name="T15" fmla="*/ 1 h 93"/>
                    <a:gd name="T16" fmla="*/ 1 w 625"/>
                    <a:gd name="T17" fmla="*/ 1 h 93"/>
                    <a:gd name="T18" fmla="*/ 1 w 625"/>
                    <a:gd name="T19" fmla="*/ 0 h 93"/>
                    <a:gd name="T20" fmla="*/ 1 w 625"/>
                    <a:gd name="T21" fmla="*/ 0 h 93"/>
                    <a:gd name="T22" fmla="*/ 1 w 625"/>
                    <a:gd name="T23" fmla="*/ 0 h 93"/>
                    <a:gd name="T24" fmla="*/ 1 w 625"/>
                    <a:gd name="T25" fmla="*/ 0 h 93"/>
                    <a:gd name="T26" fmla="*/ 1 w 625"/>
                    <a:gd name="T27" fmla="*/ 0 h 93"/>
                    <a:gd name="T28" fmla="*/ 1 w 625"/>
                    <a:gd name="T29" fmla="*/ 0 h 93"/>
                    <a:gd name="T30" fmla="*/ 1 w 625"/>
                    <a:gd name="T31" fmla="*/ 0 h 93"/>
                    <a:gd name="T32" fmla="*/ 1 w 625"/>
                    <a:gd name="T33" fmla="*/ 1 h 93"/>
                    <a:gd name="T34" fmla="*/ 1 w 625"/>
                    <a:gd name="T35" fmla="*/ 1 h 93"/>
                    <a:gd name="T36" fmla="*/ 1 w 625"/>
                    <a:gd name="T37" fmla="*/ 1 h 93"/>
                    <a:gd name="T38" fmla="*/ 1 w 625"/>
                    <a:gd name="T39" fmla="*/ 1 h 93"/>
                    <a:gd name="T40" fmla="*/ 1 w 625"/>
                    <a:gd name="T41" fmla="*/ 1 h 93"/>
                    <a:gd name="T42" fmla="*/ 1 w 625"/>
                    <a:gd name="T43" fmla="*/ 1 h 93"/>
                    <a:gd name="T44" fmla="*/ 1 w 625"/>
                    <a:gd name="T45" fmla="*/ 1 h 93"/>
                    <a:gd name="T46" fmla="*/ 1 w 625"/>
                    <a:gd name="T47" fmla="*/ 1 h 93"/>
                    <a:gd name="T48" fmla="*/ 1 w 625"/>
                    <a:gd name="T49" fmla="*/ 1 h 93"/>
                    <a:gd name="T50" fmla="*/ 1 w 625"/>
                    <a:gd name="T51" fmla="*/ 1 h 93"/>
                    <a:gd name="T52" fmla="*/ 1 w 625"/>
                    <a:gd name="T53" fmla="*/ 1 h 93"/>
                    <a:gd name="T54" fmla="*/ 1 w 625"/>
                    <a:gd name="T55" fmla="*/ 1 h 93"/>
                    <a:gd name="T56" fmla="*/ 1 w 625"/>
                    <a:gd name="T57" fmla="*/ 1 h 93"/>
                    <a:gd name="T58" fmla="*/ 1 w 625"/>
                    <a:gd name="T59" fmla="*/ 1 h 93"/>
                    <a:gd name="T60" fmla="*/ 1 w 625"/>
                    <a:gd name="T61" fmla="*/ 1 h 93"/>
                    <a:gd name="T62" fmla="*/ 1 w 625"/>
                    <a:gd name="T63" fmla="*/ 1 h 93"/>
                    <a:gd name="T64" fmla="*/ 1 w 625"/>
                    <a:gd name="T65" fmla="*/ 1 h 93"/>
                    <a:gd name="T66" fmla="*/ 1 w 625"/>
                    <a:gd name="T67" fmla="*/ 1 h 93"/>
                    <a:gd name="T68" fmla="*/ 1 w 625"/>
                    <a:gd name="T69" fmla="*/ 1 h 93"/>
                    <a:gd name="T70" fmla="*/ 1 w 625"/>
                    <a:gd name="T71" fmla="*/ 1 h 93"/>
                    <a:gd name="T72" fmla="*/ 1 w 625"/>
                    <a:gd name="T73" fmla="*/ 1 h 93"/>
                    <a:gd name="T74" fmla="*/ 1 w 625"/>
                    <a:gd name="T75" fmla="*/ 1 h 93"/>
                    <a:gd name="T76" fmla="*/ 1 w 625"/>
                    <a:gd name="T77" fmla="*/ 1 h 93"/>
                    <a:gd name="T78" fmla="*/ 1 w 625"/>
                    <a:gd name="T79" fmla="*/ 1 h 93"/>
                    <a:gd name="T80" fmla="*/ 1 w 625"/>
                    <a:gd name="T81" fmla="*/ 1 h 93"/>
                    <a:gd name="T82" fmla="*/ 1 w 625"/>
                    <a:gd name="T83" fmla="*/ 1 h 93"/>
                    <a:gd name="T84" fmla="*/ 1 w 625"/>
                    <a:gd name="T85" fmla="*/ 1 h 93"/>
                    <a:gd name="T86" fmla="*/ 1 w 625"/>
                    <a:gd name="T87" fmla="*/ 1 h 93"/>
                    <a:gd name="T88" fmla="*/ 0 w 625"/>
                    <a:gd name="T89" fmla="*/ 1 h 93"/>
                    <a:gd name="T90" fmla="*/ 1 w 625"/>
                    <a:gd name="T91" fmla="*/ 1 h 93"/>
                    <a:gd name="T92" fmla="*/ 1 w 625"/>
                    <a:gd name="T93" fmla="*/ 1 h 9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25"/>
                    <a:gd name="T142" fmla="*/ 0 h 93"/>
                    <a:gd name="T143" fmla="*/ 625 w 625"/>
                    <a:gd name="T144" fmla="*/ 93 h 9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25" h="93">
                      <a:moveTo>
                        <a:pt x="34" y="19"/>
                      </a:moveTo>
                      <a:lnTo>
                        <a:pt x="45" y="15"/>
                      </a:lnTo>
                      <a:lnTo>
                        <a:pt x="59" y="15"/>
                      </a:lnTo>
                      <a:lnTo>
                        <a:pt x="72" y="13"/>
                      </a:lnTo>
                      <a:lnTo>
                        <a:pt x="89" y="13"/>
                      </a:lnTo>
                      <a:lnTo>
                        <a:pt x="97" y="11"/>
                      </a:lnTo>
                      <a:lnTo>
                        <a:pt x="104" y="11"/>
                      </a:lnTo>
                      <a:lnTo>
                        <a:pt x="114" y="9"/>
                      </a:lnTo>
                      <a:lnTo>
                        <a:pt x="121" y="9"/>
                      </a:lnTo>
                      <a:lnTo>
                        <a:pt x="131" y="7"/>
                      </a:lnTo>
                      <a:lnTo>
                        <a:pt x="141" y="7"/>
                      </a:lnTo>
                      <a:lnTo>
                        <a:pt x="150" y="7"/>
                      </a:lnTo>
                      <a:lnTo>
                        <a:pt x="160" y="7"/>
                      </a:lnTo>
                      <a:lnTo>
                        <a:pt x="167" y="7"/>
                      </a:lnTo>
                      <a:lnTo>
                        <a:pt x="177" y="7"/>
                      </a:lnTo>
                      <a:lnTo>
                        <a:pt x="186" y="5"/>
                      </a:lnTo>
                      <a:lnTo>
                        <a:pt x="196" y="5"/>
                      </a:lnTo>
                      <a:lnTo>
                        <a:pt x="203" y="3"/>
                      </a:lnTo>
                      <a:lnTo>
                        <a:pt x="215" y="3"/>
                      </a:lnTo>
                      <a:lnTo>
                        <a:pt x="224" y="3"/>
                      </a:lnTo>
                      <a:lnTo>
                        <a:pt x="236" y="3"/>
                      </a:lnTo>
                      <a:lnTo>
                        <a:pt x="245" y="1"/>
                      </a:lnTo>
                      <a:lnTo>
                        <a:pt x="255" y="1"/>
                      </a:lnTo>
                      <a:lnTo>
                        <a:pt x="266" y="1"/>
                      </a:lnTo>
                      <a:lnTo>
                        <a:pt x="276" y="1"/>
                      </a:lnTo>
                      <a:lnTo>
                        <a:pt x="285" y="1"/>
                      </a:lnTo>
                      <a:lnTo>
                        <a:pt x="296" y="1"/>
                      </a:lnTo>
                      <a:lnTo>
                        <a:pt x="306" y="1"/>
                      </a:lnTo>
                      <a:lnTo>
                        <a:pt x="317" y="1"/>
                      </a:lnTo>
                      <a:lnTo>
                        <a:pt x="327" y="0"/>
                      </a:lnTo>
                      <a:lnTo>
                        <a:pt x="334" y="0"/>
                      </a:lnTo>
                      <a:lnTo>
                        <a:pt x="346" y="0"/>
                      </a:lnTo>
                      <a:lnTo>
                        <a:pt x="355" y="0"/>
                      </a:lnTo>
                      <a:lnTo>
                        <a:pt x="365" y="0"/>
                      </a:lnTo>
                      <a:lnTo>
                        <a:pt x="374" y="0"/>
                      </a:lnTo>
                      <a:lnTo>
                        <a:pt x="386" y="0"/>
                      </a:lnTo>
                      <a:lnTo>
                        <a:pt x="395" y="0"/>
                      </a:lnTo>
                      <a:lnTo>
                        <a:pt x="405" y="0"/>
                      </a:lnTo>
                      <a:lnTo>
                        <a:pt x="414" y="0"/>
                      </a:lnTo>
                      <a:lnTo>
                        <a:pt x="424" y="0"/>
                      </a:lnTo>
                      <a:lnTo>
                        <a:pt x="435" y="0"/>
                      </a:lnTo>
                      <a:lnTo>
                        <a:pt x="443" y="0"/>
                      </a:lnTo>
                      <a:lnTo>
                        <a:pt x="452" y="0"/>
                      </a:lnTo>
                      <a:lnTo>
                        <a:pt x="462" y="0"/>
                      </a:lnTo>
                      <a:lnTo>
                        <a:pt x="471" y="0"/>
                      </a:lnTo>
                      <a:lnTo>
                        <a:pt x="479" y="0"/>
                      </a:lnTo>
                      <a:lnTo>
                        <a:pt x="489" y="0"/>
                      </a:lnTo>
                      <a:lnTo>
                        <a:pt x="498" y="0"/>
                      </a:lnTo>
                      <a:lnTo>
                        <a:pt x="508" y="0"/>
                      </a:lnTo>
                      <a:lnTo>
                        <a:pt x="523" y="1"/>
                      </a:lnTo>
                      <a:lnTo>
                        <a:pt x="538" y="3"/>
                      </a:lnTo>
                      <a:lnTo>
                        <a:pt x="553" y="5"/>
                      </a:lnTo>
                      <a:lnTo>
                        <a:pt x="568" y="7"/>
                      </a:lnTo>
                      <a:lnTo>
                        <a:pt x="582" y="9"/>
                      </a:lnTo>
                      <a:lnTo>
                        <a:pt x="595" y="13"/>
                      </a:lnTo>
                      <a:lnTo>
                        <a:pt x="610" y="17"/>
                      </a:lnTo>
                      <a:lnTo>
                        <a:pt x="620" y="28"/>
                      </a:lnTo>
                      <a:lnTo>
                        <a:pt x="624" y="39"/>
                      </a:lnTo>
                      <a:lnTo>
                        <a:pt x="625" y="53"/>
                      </a:lnTo>
                      <a:lnTo>
                        <a:pt x="622" y="64"/>
                      </a:lnTo>
                      <a:lnTo>
                        <a:pt x="612" y="76"/>
                      </a:lnTo>
                      <a:lnTo>
                        <a:pt x="605" y="79"/>
                      </a:lnTo>
                      <a:lnTo>
                        <a:pt x="599" y="81"/>
                      </a:lnTo>
                      <a:lnTo>
                        <a:pt x="591" y="83"/>
                      </a:lnTo>
                      <a:lnTo>
                        <a:pt x="584" y="85"/>
                      </a:lnTo>
                      <a:lnTo>
                        <a:pt x="574" y="83"/>
                      </a:lnTo>
                      <a:lnTo>
                        <a:pt x="567" y="81"/>
                      </a:lnTo>
                      <a:lnTo>
                        <a:pt x="557" y="79"/>
                      </a:lnTo>
                      <a:lnTo>
                        <a:pt x="547" y="79"/>
                      </a:lnTo>
                      <a:lnTo>
                        <a:pt x="538" y="79"/>
                      </a:lnTo>
                      <a:lnTo>
                        <a:pt x="530" y="79"/>
                      </a:lnTo>
                      <a:lnTo>
                        <a:pt x="523" y="79"/>
                      </a:lnTo>
                      <a:lnTo>
                        <a:pt x="515" y="79"/>
                      </a:lnTo>
                      <a:lnTo>
                        <a:pt x="506" y="79"/>
                      </a:lnTo>
                      <a:lnTo>
                        <a:pt x="496" y="79"/>
                      </a:lnTo>
                      <a:lnTo>
                        <a:pt x="487" y="79"/>
                      </a:lnTo>
                      <a:lnTo>
                        <a:pt x="479" y="79"/>
                      </a:lnTo>
                      <a:lnTo>
                        <a:pt x="471" y="79"/>
                      </a:lnTo>
                      <a:lnTo>
                        <a:pt x="464" y="79"/>
                      </a:lnTo>
                      <a:lnTo>
                        <a:pt x="454" y="79"/>
                      </a:lnTo>
                      <a:lnTo>
                        <a:pt x="447" y="79"/>
                      </a:lnTo>
                      <a:lnTo>
                        <a:pt x="437" y="79"/>
                      </a:lnTo>
                      <a:lnTo>
                        <a:pt x="428" y="79"/>
                      </a:lnTo>
                      <a:lnTo>
                        <a:pt x="420" y="79"/>
                      </a:lnTo>
                      <a:lnTo>
                        <a:pt x="412" y="79"/>
                      </a:lnTo>
                      <a:lnTo>
                        <a:pt x="403" y="79"/>
                      </a:lnTo>
                      <a:lnTo>
                        <a:pt x="395" y="79"/>
                      </a:lnTo>
                      <a:lnTo>
                        <a:pt x="386" y="79"/>
                      </a:lnTo>
                      <a:lnTo>
                        <a:pt x="378" y="79"/>
                      </a:lnTo>
                      <a:lnTo>
                        <a:pt x="371" y="79"/>
                      </a:lnTo>
                      <a:lnTo>
                        <a:pt x="361" y="79"/>
                      </a:lnTo>
                      <a:lnTo>
                        <a:pt x="352" y="79"/>
                      </a:lnTo>
                      <a:lnTo>
                        <a:pt x="344" y="79"/>
                      </a:lnTo>
                      <a:lnTo>
                        <a:pt x="334" y="79"/>
                      </a:lnTo>
                      <a:lnTo>
                        <a:pt x="327" y="81"/>
                      </a:lnTo>
                      <a:lnTo>
                        <a:pt x="319" y="81"/>
                      </a:lnTo>
                      <a:lnTo>
                        <a:pt x="312" y="83"/>
                      </a:lnTo>
                      <a:lnTo>
                        <a:pt x="302" y="83"/>
                      </a:lnTo>
                      <a:lnTo>
                        <a:pt x="293" y="83"/>
                      </a:lnTo>
                      <a:lnTo>
                        <a:pt x="283" y="83"/>
                      </a:lnTo>
                      <a:lnTo>
                        <a:pt x="276" y="83"/>
                      </a:lnTo>
                      <a:lnTo>
                        <a:pt x="268" y="83"/>
                      </a:lnTo>
                      <a:lnTo>
                        <a:pt x="258" y="83"/>
                      </a:lnTo>
                      <a:lnTo>
                        <a:pt x="249" y="83"/>
                      </a:lnTo>
                      <a:lnTo>
                        <a:pt x="241" y="85"/>
                      </a:lnTo>
                      <a:lnTo>
                        <a:pt x="232" y="85"/>
                      </a:lnTo>
                      <a:lnTo>
                        <a:pt x="224" y="85"/>
                      </a:lnTo>
                      <a:lnTo>
                        <a:pt x="215" y="85"/>
                      </a:lnTo>
                      <a:lnTo>
                        <a:pt x="207" y="87"/>
                      </a:lnTo>
                      <a:lnTo>
                        <a:pt x="198" y="87"/>
                      </a:lnTo>
                      <a:lnTo>
                        <a:pt x="190" y="87"/>
                      </a:lnTo>
                      <a:lnTo>
                        <a:pt x="180" y="87"/>
                      </a:lnTo>
                      <a:lnTo>
                        <a:pt x="173" y="87"/>
                      </a:lnTo>
                      <a:lnTo>
                        <a:pt x="165" y="87"/>
                      </a:lnTo>
                      <a:lnTo>
                        <a:pt x="156" y="87"/>
                      </a:lnTo>
                      <a:lnTo>
                        <a:pt x="146" y="87"/>
                      </a:lnTo>
                      <a:lnTo>
                        <a:pt x="139" y="89"/>
                      </a:lnTo>
                      <a:lnTo>
                        <a:pt x="129" y="89"/>
                      </a:lnTo>
                      <a:lnTo>
                        <a:pt x="121" y="89"/>
                      </a:lnTo>
                      <a:lnTo>
                        <a:pt x="114" y="89"/>
                      </a:lnTo>
                      <a:lnTo>
                        <a:pt x="106" y="91"/>
                      </a:lnTo>
                      <a:lnTo>
                        <a:pt x="97" y="91"/>
                      </a:lnTo>
                      <a:lnTo>
                        <a:pt x="87" y="91"/>
                      </a:lnTo>
                      <a:lnTo>
                        <a:pt x="80" y="91"/>
                      </a:lnTo>
                      <a:lnTo>
                        <a:pt x="72" y="91"/>
                      </a:lnTo>
                      <a:lnTo>
                        <a:pt x="63" y="91"/>
                      </a:lnTo>
                      <a:lnTo>
                        <a:pt x="55" y="91"/>
                      </a:lnTo>
                      <a:lnTo>
                        <a:pt x="45" y="91"/>
                      </a:lnTo>
                      <a:lnTo>
                        <a:pt x="38" y="93"/>
                      </a:lnTo>
                      <a:lnTo>
                        <a:pt x="28" y="89"/>
                      </a:lnTo>
                      <a:lnTo>
                        <a:pt x="21" y="87"/>
                      </a:lnTo>
                      <a:lnTo>
                        <a:pt x="13" y="83"/>
                      </a:lnTo>
                      <a:lnTo>
                        <a:pt x="9" y="79"/>
                      </a:lnTo>
                      <a:lnTo>
                        <a:pt x="2" y="68"/>
                      </a:lnTo>
                      <a:lnTo>
                        <a:pt x="0" y="57"/>
                      </a:lnTo>
                      <a:lnTo>
                        <a:pt x="0" y="43"/>
                      </a:lnTo>
                      <a:lnTo>
                        <a:pt x="5" y="32"/>
                      </a:lnTo>
                      <a:lnTo>
                        <a:pt x="11" y="26"/>
                      </a:lnTo>
                      <a:lnTo>
                        <a:pt x="17" y="22"/>
                      </a:lnTo>
                      <a:lnTo>
                        <a:pt x="25" y="19"/>
                      </a:lnTo>
                      <a:lnTo>
                        <a:pt x="34"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7" name="Freeform 123"/>
                <p:cNvSpPr>
                  <a:spLocks/>
                </p:cNvSpPr>
                <p:nvPr/>
              </p:nvSpPr>
              <p:spPr bwMode="auto">
                <a:xfrm>
                  <a:off x="3869" y="3050"/>
                  <a:ext cx="65" cy="38"/>
                </a:xfrm>
                <a:custGeom>
                  <a:avLst/>
                  <a:gdLst>
                    <a:gd name="T0" fmla="*/ 1 w 129"/>
                    <a:gd name="T1" fmla="*/ 1 h 76"/>
                    <a:gd name="T2" fmla="*/ 1 w 129"/>
                    <a:gd name="T3" fmla="*/ 1 h 76"/>
                    <a:gd name="T4" fmla="*/ 1 w 129"/>
                    <a:gd name="T5" fmla="*/ 1 h 76"/>
                    <a:gd name="T6" fmla="*/ 1 w 129"/>
                    <a:gd name="T7" fmla="*/ 1 h 76"/>
                    <a:gd name="T8" fmla="*/ 1 w 129"/>
                    <a:gd name="T9" fmla="*/ 1 h 76"/>
                    <a:gd name="T10" fmla="*/ 1 w 129"/>
                    <a:gd name="T11" fmla="*/ 1 h 76"/>
                    <a:gd name="T12" fmla="*/ 1 w 129"/>
                    <a:gd name="T13" fmla="*/ 1 h 76"/>
                    <a:gd name="T14" fmla="*/ 1 w 129"/>
                    <a:gd name="T15" fmla="*/ 1 h 76"/>
                    <a:gd name="T16" fmla="*/ 1 w 129"/>
                    <a:gd name="T17" fmla="*/ 1 h 76"/>
                    <a:gd name="T18" fmla="*/ 1 w 129"/>
                    <a:gd name="T19" fmla="*/ 1 h 76"/>
                    <a:gd name="T20" fmla="*/ 1 w 129"/>
                    <a:gd name="T21" fmla="*/ 1 h 76"/>
                    <a:gd name="T22" fmla="*/ 1 w 129"/>
                    <a:gd name="T23" fmla="*/ 1 h 76"/>
                    <a:gd name="T24" fmla="*/ 1 w 129"/>
                    <a:gd name="T25" fmla="*/ 1 h 76"/>
                    <a:gd name="T26" fmla="*/ 1 w 129"/>
                    <a:gd name="T27" fmla="*/ 1 h 76"/>
                    <a:gd name="T28" fmla="*/ 1 w 129"/>
                    <a:gd name="T29" fmla="*/ 1 h 76"/>
                    <a:gd name="T30" fmla="*/ 1 w 129"/>
                    <a:gd name="T31" fmla="*/ 1 h 76"/>
                    <a:gd name="T32" fmla="*/ 1 w 129"/>
                    <a:gd name="T33" fmla="*/ 1 h 76"/>
                    <a:gd name="T34" fmla="*/ 1 w 129"/>
                    <a:gd name="T35" fmla="*/ 1 h 76"/>
                    <a:gd name="T36" fmla="*/ 1 w 129"/>
                    <a:gd name="T37" fmla="*/ 1 h 76"/>
                    <a:gd name="T38" fmla="*/ 1 w 129"/>
                    <a:gd name="T39" fmla="*/ 1 h 76"/>
                    <a:gd name="T40" fmla="*/ 1 w 129"/>
                    <a:gd name="T41" fmla="*/ 1 h 76"/>
                    <a:gd name="T42" fmla="*/ 1 w 129"/>
                    <a:gd name="T43" fmla="*/ 1 h 76"/>
                    <a:gd name="T44" fmla="*/ 1 w 129"/>
                    <a:gd name="T45" fmla="*/ 1 h 76"/>
                    <a:gd name="T46" fmla="*/ 1 w 129"/>
                    <a:gd name="T47" fmla="*/ 1 h 76"/>
                    <a:gd name="T48" fmla="*/ 1 w 129"/>
                    <a:gd name="T49" fmla="*/ 1 h 76"/>
                    <a:gd name="T50" fmla="*/ 1 w 129"/>
                    <a:gd name="T51" fmla="*/ 1 h 76"/>
                    <a:gd name="T52" fmla="*/ 1 w 129"/>
                    <a:gd name="T53" fmla="*/ 1 h 76"/>
                    <a:gd name="T54" fmla="*/ 1 w 129"/>
                    <a:gd name="T55" fmla="*/ 1 h 76"/>
                    <a:gd name="T56" fmla="*/ 1 w 129"/>
                    <a:gd name="T57" fmla="*/ 1 h 76"/>
                    <a:gd name="T58" fmla="*/ 0 w 129"/>
                    <a:gd name="T59" fmla="*/ 1 h 76"/>
                    <a:gd name="T60" fmla="*/ 0 w 129"/>
                    <a:gd name="T61" fmla="*/ 1 h 76"/>
                    <a:gd name="T62" fmla="*/ 1 w 129"/>
                    <a:gd name="T63" fmla="*/ 1 h 76"/>
                    <a:gd name="T64" fmla="*/ 1 w 129"/>
                    <a:gd name="T65" fmla="*/ 1 h 76"/>
                    <a:gd name="T66" fmla="*/ 1 w 129"/>
                    <a:gd name="T67" fmla="*/ 1 h 76"/>
                    <a:gd name="T68" fmla="*/ 1 w 129"/>
                    <a:gd name="T69" fmla="*/ 1 h 76"/>
                    <a:gd name="T70" fmla="*/ 1 w 129"/>
                    <a:gd name="T71" fmla="*/ 0 h 76"/>
                    <a:gd name="T72" fmla="*/ 1 w 129"/>
                    <a:gd name="T73" fmla="*/ 1 h 76"/>
                    <a:gd name="T74" fmla="*/ 1 w 129"/>
                    <a:gd name="T75" fmla="*/ 1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9"/>
                    <a:gd name="T115" fmla="*/ 0 h 76"/>
                    <a:gd name="T116" fmla="*/ 129 w 129"/>
                    <a:gd name="T117" fmla="*/ 76 h 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9" h="76">
                      <a:moveTo>
                        <a:pt x="38" y="2"/>
                      </a:moveTo>
                      <a:lnTo>
                        <a:pt x="44" y="2"/>
                      </a:lnTo>
                      <a:lnTo>
                        <a:pt x="51" y="2"/>
                      </a:lnTo>
                      <a:lnTo>
                        <a:pt x="59" y="2"/>
                      </a:lnTo>
                      <a:lnTo>
                        <a:pt x="66" y="4"/>
                      </a:lnTo>
                      <a:lnTo>
                        <a:pt x="72" y="4"/>
                      </a:lnTo>
                      <a:lnTo>
                        <a:pt x="80" y="4"/>
                      </a:lnTo>
                      <a:lnTo>
                        <a:pt x="87" y="4"/>
                      </a:lnTo>
                      <a:lnTo>
                        <a:pt x="97" y="6"/>
                      </a:lnTo>
                      <a:lnTo>
                        <a:pt x="110" y="9"/>
                      </a:lnTo>
                      <a:lnTo>
                        <a:pt x="122" y="17"/>
                      </a:lnTo>
                      <a:lnTo>
                        <a:pt x="127" y="30"/>
                      </a:lnTo>
                      <a:lnTo>
                        <a:pt x="129" y="44"/>
                      </a:lnTo>
                      <a:lnTo>
                        <a:pt x="125" y="55"/>
                      </a:lnTo>
                      <a:lnTo>
                        <a:pt x="118" y="66"/>
                      </a:lnTo>
                      <a:lnTo>
                        <a:pt x="112" y="68"/>
                      </a:lnTo>
                      <a:lnTo>
                        <a:pt x="106" y="74"/>
                      </a:lnTo>
                      <a:lnTo>
                        <a:pt x="99" y="76"/>
                      </a:lnTo>
                      <a:lnTo>
                        <a:pt x="91" y="76"/>
                      </a:lnTo>
                      <a:lnTo>
                        <a:pt x="82" y="76"/>
                      </a:lnTo>
                      <a:lnTo>
                        <a:pt x="74" y="76"/>
                      </a:lnTo>
                      <a:lnTo>
                        <a:pt x="66" y="76"/>
                      </a:lnTo>
                      <a:lnTo>
                        <a:pt x="63" y="76"/>
                      </a:lnTo>
                      <a:lnTo>
                        <a:pt x="47" y="74"/>
                      </a:lnTo>
                      <a:lnTo>
                        <a:pt x="34" y="74"/>
                      </a:lnTo>
                      <a:lnTo>
                        <a:pt x="25" y="70"/>
                      </a:lnTo>
                      <a:lnTo>
                        <a:pt x="17" y="68"/>
                      </a:lnTo>
                      <a:lnTo>
                        <a:pt x="11" y="65"/>
                      </a:lnTo>
                      <a:lnTo>
                        <a:pt x="7" y="61"/>
                      </a:lnTo>
                      <a:lnTo>
                        <a:pt x="0" y="47"/>
                      </a:lnTo>
                      <a:lnTo>
                        <a:pt x="0" y="36"/>
                      </a:lnTo>
                      <a:lnTo>
                        <a:pt x="2" y="23"/>
                      </a:lnTo>
                      <a:lnTo>
                        <a:pt x="7" y="9"/>
                      </a:lnTo>
                      <a:lnTo>
                        <a:pt x="13" y="6"/>
                      </a:lnTo>
                      <a:lnTo>
                        <a:pt x="21" y="4"/>
                      </a:lnTo>
                      <a:lnTo>
                        <a:pt x="28" y="0"/>
                      </a:lnTo>
                      <a:lnTo>
                        <a:pt x="38"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8" name="Freeform 124"/>
                <p:cNvSpPr>
                  <a:spLocks/>
                </p:cNvSpPr>
                <p:nvPr/>
              </p:nvSpPr>
              <p:spPr bwMode="auto">
                <a:xfrm>
                  <a:off x="3022" y="2767"/>
                  <a:ext cx="188" cy="84"/>
                </a:xfrm>
                <a:custGeom>
                  <a:avLst/>
                  <a:gdLst>
                    <a:gd name="T0" fmla="*/ 0 w 377"/>
                    <a:gd name="T1" fmla="*/ 0 h 169"/>
                    <a:gd name="T2" fmla="*/ 0 w 377"/>
                    <a:gd name="T3" fmla="*/ 0 h 169"/>
                    <a:gd name="T4" fmla="*/ 0 w 377"/>
                    <a:gd name="T5" fmla="*/ 0 h 169"/>
                    <a:gd name="T6" fmla="*/ 0 w 377"/>
                    <a:gd name="T7" fmla="*/ 0 h 169"/>
                    <a:gd name="T8" fmla="*/ 0 w 377"/>
                    <a:gd name="T9" fmla="*/ 0 h 169"/>
                    <a:gd name="T10" fmla="*/ 0 w 377"/>
                    <a:gd name="T11" fmla="*/ 0 h 169"/>
                    <a:gd name="T12" fmla="*/ 0 w 377"/>
                    <a:gd name="T13" fmla="*/ 0 h 169"/>
                    <a:gd name="T14" fmla="*/ 0 w 377"/>
                    <a:gd name="T15" fmla="*/ 0 h 169"/>
                    <a:gd name="T16" fmla="*/ 0 w 377"/>
                    <a:gd name="T17" fmla="*/ 0 h 169"/>
                    <a:gd name="T18" fmla="*/ 0 w 377"/>
                    <a:gd name="T19" fmla="*/ 0 h 169"/>
                    <a:gd name="T20" fmla="*/ 0 w 377"/>
                    <a:gd name="T21" fmla="*/ 0 h 169"/>
                    <a:gd name="T22" fmla="*/ 0 w 377"/>
                    <a:gd name="T23" fmla="*/ 0 h 169"/>
                    <a:gd name="T24" fmla="*/ 0 w 377"/>
                    <a:gd name="T25" fmla="*/ 0 h 169"/>
                    <a:gd name="T26" fmla="*/ 0 w 377"/>
                    <a:gd name="T27" fmla="*/ 0 h 169"/>
                    <a:gd name="T28" fmla="*/ 0 w 377"/>
                    <a:gd name="T29" fmla="*/ 0 h 169"/>
                    <a:gd name="T30" fmla="*/ 0 w 377"/>
                    <a:gd name="T31" fmla="*/ 0 h 169"/>
                    <a:gd name="T32" fmla="*/ 0 w 377"/>
                    <a:gd name="T33" fmla="*/ 0 h 169"/>
                    <a:gd name="T34" fmla="*/ 0 w 377"/>
                    <a:gd name="T35" fmla="*/ 0 h 169"/>
                    <a:gd name="T36" fmla="*/ 0 w 377"/>
                    <a:gd name="T37" fmla="*/ 0 h 169"/>
                    <a:gd name="T38" fmla="*/ 0 w 377"/>
                    <a:gd name="T39" fmla="*/ 0 h 169"/>
                    <a:gd name="T40" fmla="*/ 0 w 377"/>
                    <a:gd name="T41" fmla="*/ 0 h 169"/>
                    <a:gd name="T42" fmla="*/ 0 w 377"/>
                    <a:gd name="T43" fmla="*/ 0 h 169"/>
                    <a:gd name="T44" fmla="*/ 0 w 377"/>
                    <a:gd name="T45" fmla="*/ 0 h 169"/>
                    <a:gd name="T46" fmla="*/ 0 w 377"/>
                    <a:gd name="T47" fmla="*/ 0 h 169"/>
                    <a:gd name="T48" fmla="*/ 0 w 377"/>
                    <a:gd name="T49" fmla="*/ 0 h 169"/>
                    <a:gd name="T50" fmla="*/ 0 w 377"/>
                    <a:gd name="T51" fmla="*/ 0 h 169"/>
                    <a:gd name="T52" fmla="*/ 0 w 377"/>
                    <a:gd name="T53" fmla="*/ 0 h 169"/>
                    <a:gd name="T54" fmla="*/ 0 w 377"/>
                    <a:gd name="T55" fmla="*/ 0 h 169"/>
                    <a:gd name="T56" fmla="*/ 0 w 377"/>
                    <a:gd name="T57" fmla="*/ 0 h 169"/>
                    <a:gd name="T58" fmla="*/ 0 w 377"/>
                    <a:gd name="T59" fmla="*/ 0 h 169"/>
                    <a:gd name="T60" fmla="*/ 0 w 377"/>
                    <a:gd name="T61" fmla="*/ 0 h 169"/>
                    <a:gd name="T62" fmla="*/ 0 w 377"/>
                    <a:gd name="T63" fmla="*/ 0 h 169"/>
                    <a:gd name="T64" fmla="*/ 0 w 377"/>
                    <a:gd name="T65" fmla="*/ 0 h 169"/>
                    <a:gd name="T66" fmla="*/ 0 w 377"/>
                    <a:gd name="T67" fmla="*/ 0 h 169"/>
                    <a:gd name="T68" fmla="*/ 0 w 377"/>
                    <a:gd name="T69" fmla="*/ 0 h 169"/>
                    <a:gd name="T70" fmla="*/ 0 w 377"/>
                    <a:gd name="T71" fmla="*/ 0 h 169"/>
                    <a:gd name="T72" fmla="*/ 0 w 377"/>
                    <a:gd name="T73" fmla="*/ 0 h 169"/>
                    <a:gd name="T74" fmla="*/ 0 w 377"/>
                    <a:gd name="T75" fmla="*/ 0 h 169"/>
                    <a:gd name="T76" fmla="*/ 0 w 377"/>
                    <a:gd name="T77" fmla="*/ 0 h 1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7"/>
                    <a:gd name="T118" fmla="*/ 0 h 169"/>
                    <a:gd name="T119" fmla="*/ 377 w 377"/>
                    <a:gd name="T120" fmla="*/ 169 h 16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7" h="169">
                      <a:moveTo>
                        <a:pt x="16" y="68"/>
                      </a:moveTo>
                      <a:lnTo>
                        <a:pt x="19" y="58"/>
                      </a:lnTo>
                      <a:lnTo>
                        <a:pt x="23" y="51"/>
                      </a:lnTo>
                      <a:lnTo>
                        <a:pt x="23" y="43"/>
                      </a:lnTo>
                      <a:lnTo>
                        <a:pt x="31" y="36"/>
                      </a:lnTo>
                      <a:lnTo>
                        <a:pt x="38" y="28"/>
                      </a:lnTo>
                      <a:lnTo>
                        <a:pt x="50" y="20"/>
                      </a:lnTo>
                      <a:lnTo>
                        <a:pt x="57" y="15"/>
                      </a:lnTo>
                      <a:lnTo>
                        <a:pt x="67" y="13"/>
                      </a:lnTo>
                      <a:lnTo>
                        <a:pt x="75" y="11"/>
                      </a:lnTo>
                      <a:lnTo>
                        <a:pt x="88" y="9"/>
                      </a:lnTo>
                      <a:lnTo>
                        <a:pt x="97" y="5"/>
                      </a:lnTo>
                      <a:lnTo>
                        <a:pt x="111" y="5"/>
                      </a:lnTo>
                      <a:lnTo>
                        <a:pt x="122" y="1"/>
                      </a:lnTo>
                      <a:lnTo>
                        <a:pt x="135" y="1"/>
                      </a:lnTo>
                      <a:lnTo>
                        <a:pt x="149" y="0"/>
                      </a:lnTo>
                      <a:lnTo>
                        <a:pt x="162" y="0"/>
                      </a:lnTo>
                      <a:lnTo>
                        <a:pt x="175" y="0"/>
                      </a:lnTo>
                      <a:lnTo>
                        <a:pt x="191" y="0"/>
                      </a:lnTo>
                      <a:lnTo>
                        <a:pt x="202" y="0"/>
                      </a:lnTo>
                      <a:lnTo>
                        <a:pt x="215" y="0"/>
                      </a:lnTo>
                      <a:lnTo>
                        <a:pt x="229" y="0"/>
                      </a:lnTo>
                      <a:lnTo>
                        <a:pt x="242" y="0"/>
                      </a:lnTo>
                      <a:lnTo>
                        <a:pt x="255" y="0"/>
                      </a:lnTo>
                      <a:lnTo>
                        <a:pt x="269" y="1"/>
                      </a:lnTo>
                      <a:lnTo>
                        <a:pt x="280" y="3"/>
                      </a:lnTo>
                      <a:lnTo>
                        <a:pt x="291" y="5"/>
                      </a:lnTo>
                      <a:lnTo>
                        <a:pt x="301" y="7"/>
                      </a:lnTo>
                      <a:lnTo>
                        <a:pt x="312" y="11"/>
                      </a:lnTo>
                      <a:lnTo>
                        <a:pt x="322" y="13"/>
                      </a:lnTo>
                      <a:lnTo>
                        <a:pt x="329" y="15"/>
                      </a:lnTo>
                      <a:lnTo>
                        <a:pt x="337" y="19"/>
                      </a:lnTo>
                      <a:lnTo>
                        <a:pt x="345" y="20"/>
                      </a:lnTo>
                      <a:lnTo>
                        <a:pt x="350" y="26"/>
                      </a:lnTo>
                      <a:lnTo>
                        <a:pt x="356" y="30"/>
                      </a:lnTo>
                      <a:lnTo>
                        <a:pt x="364" y="39"/>
                      </a:lnTo>
                      <a:lnTo>
                        <a:pt x="369" y="53"/>
                      </a:lnTo>
                      <a:lnTo>
                        <a:pt x="373" y="66"/>
                      </a:lnTo>
                      <a:lnTo>
                        <a:pt x="377" y="83"/>
                      </a:lnTo>
                      <a:lnTo>
                        <a:pt x="375" y="98"/>
                      </a:lnTo>
                      <a:lnTo>
                        <a:pt x="373" y="114"/>
                      </a:lnTo>
                      <a:lnTo>
                        <a:pt x="367" y="127"/>
                      </a:lnTo>
                      <a:lnTo>
                        <a:pt x="362" y="140"/>
                      </a:lnTo>
                      <a:lnTo>
                        <a:pt x="348" y="150"/>
                      </a:lnTo>
                      <a:lnTo>
                        <a:pt x="335" y="159"/>
                      </a:lnTo>
                      <a:lnTo>
                        <a:pt x="322" y="163"/>
                      </a:lnTo>
                      <a:lnTo>
                        <a:pt x="310" y="167"/>
                      </a:lnTo>
                      <a:lnTo>
                        <a:pt x="297" y="167"/>
                      </a:lnTo>
                      <a:lnTo>
                        <a:pt x="284" y="169"/>
                      </a:lnTo>
                      <a:lnTo>
                        <a:pt x="270" y="167"/>
                      </a:lnTo>
                      <a:lnTo>
                        <a:pt x="255" y="167"/>
                      </a:lnTo>
                      <a:lnTo>
                        <a:pt x="242" y="161"/>
                      </a:lnTo>
                      <a:lnTo>
                        <a:pt x="227" y="159"/>
                      </a:lnTo>
                      <a:lnTo>
                        <a:pt x="213" y="154"/>
                      </a:lnTo>
                      <a:lnTo>
                        <a:pt x="200" y="152"/>
                      </a:lnTo>
                      <a:lnTo>
                        <a:pt x="185" y="146"/>
                      </a:lnTo>
                      <a:lnTo>
                        <a:pt x="172" y="144"/>
                      </a:lnTo>
                      <a:lnTo>
                        <a:pt x="158" y="144"/>
                      </a:lnTo>
                      <a:lnTo>
                        <a:pt x="147" y="144"/>
                      </a:lnTo>
                      <a:lnTo>
                        <a:pt x="135" y="144"/>
                      </a:lnTo>
                      <a:lnTo>
                        <a:pt x="124" y="144"/>
                      </a:lnTo>
                      <a:lnTo>
                        <a:pt x="111" y="144"/>
                      </a:lnTo>
                      <a:lnTo>
                        <a:pt x="97" y="146"/>
                      </a:lnTo>
                      <a:lnTo>
                        <a:pt x="82" y="146"/>
                      </a:lnTo>
                      <a:lnTo>
                        <a:pt x="67" y="146"/>
                      </a:lnTo>
                      <a:lnTo>
                        <a:pt x="54" y="146"/>
                      </a:lnTo>
                      <a:lnTo>
                        <a:pt x="42" y="146"/>
                      </a:lnTo>
                      <a:lnTo>
                        <a:pt x="29" y="142"/>
                      </a:lnTo>
                      <a:lnTo>
                        <a:pt x="17" y="138"/>
                      </a:lnTo>
                      <a:lnTo>
                        <a:pt x="8" y="133"/>
                      </a:lnTo>
                      <a:lnTo>
                        <a:pt x="4" y="125"/>
                      </a:lnTo>
                      <a:lnTo>
                        <a:pt x="0" y="116"/>
                      </a:lnTo>
                      <a:lnTo>
                        <a:pt x="0" y="100"/>
                      </a:lnTo>
                      <a:lnTo>
                        <a:pt x="2" y="95"/>
                      </a:lnTo>
                      <a:lnTo>
                        <a:pt x="6" y="87"/>
                      </a:lnTo>
                      <a:lnTo>
                        <a:pt x="10" y="78"/>
                      </a:lnTo>
                      <a:lnTo>
                        <a:pt x="16" y="68"/>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9" name="Freeform 125"/>
                <p:cNvSpPr>
                  <a:spLocks/>
                </p:cNvSpPr>
                <p:nvPr/>
              </p:nvSpPr>
              <p:spPr bwMode="auto">
                <a:xfrm>
                  <a:off x="3776" y="2755"/>
                  <a:ext cx="130" cy="46"/>
                </a:xfrm>
                <a:custGeom>
                  <a:avLst/>
                  <a:gdLst>
                    <a:gd name="T0" fmla="*/ 0 w 261"/>
                    <a:gd name="T1" fmla="*/ 1 h 91"/>
                    <a:gd name="T2" fmla="*/ 0 w 261"/>
                    <a:gd name="T3" fmla="*/ 1 h 91"/>
                    <a:gd name="T4" fmla="*/ 0 w 261"/>
                    <a:gd name="T5" fmla="*/ 1 h 91"/>
                    <a:gd name="T6" fmla="*/ 0 w 261"/>
                    <a:gd name="T7" fmla="*/ 1 h 91"/>
                    <a:gd name="T8" fmla="*/ 0 w 261"/>
                    <a:gd name="T9" fmla="*/ 1 h 91"/>
                    <a:gd name="T10" fmla="*/ 0 w 261"/>
                    <a:gd name="T11" fmla="*/ 0 h 91"/>
                    <a:gd name="T12" fmla="*/ 0 w 261"/>
                    <a:gd name="T13" fmla="*/ 0 h 91"/>
                    <a:gd name="T14" fmla="*/ 0 w 261"/>
                    <a:gd name="T15" fmla="*/ 0 h 91"/>
                    <a:gd name="T16" fmla="*/ 0 w 261"/>
                    <a:gd name="T17" fmla="*/ 1 h 91"/>
                    <a:gd name="T18" fmla="*/ 0 w 261"/>
                    <a:gd name="T19" fmla="*/ 1 h 91"/>
                    <a:gd name="T20" fmla="*/ 0 w 261"/>
                    <a:gd name="T21" fmla="*/ 1 h 91"/>
                    <a:gd name="T22" fmla="*/ 0 w 261"/>
                    <a:gd name="T23" fmla="*/ 1 h 91"/>
                    <a:gd name="T24" fmla="*/ 0 w 261"/>
                    <a:gd name="T25" fmla="*/ 1 h 91"/>
                    <a:gd name="T26" fmla="*/ 0 w 261"/>
                    <a:gd name="T27" fmla="*/ 1 h 91"/>
                    <a:gd name="T28" fmla="*/ 0 w 261"/>
                    <a:gd name="T29" fmla="*/ 1 h 91"/>
                    <a:gd name="T30" fmla="*/ 0 w 261"/>
                    <a:gd name="T31" fmla="*/ 1 h 91"/>
                    <a:gd name="T32" fmla="*/ 0 w 261"/>
                    <a:gd name="T33" fmla="*/ 1 h 91"/>
                    <a:gd name="T34" fmla="*/ 0 w 261"/>
                    <a:gd name="T35" fmla="*/ 1 h 91"/>
                    <a:gd name="T36" fmla="*/ 0 w 261"/>
                    <a:gd name="T37" fmla="*/ 1 h 91"/>
                    <a:gd name="T38" fmla="*/ 0 w 261"/>
                    <a:gd name="T39" fmla="*/ 1 h 91"/>
                    <a:gd name="T40" fmla="*/ 0 w 261"/>
                    <a:gd name="T41" fmla="*/ 1 h 91"/>
                    <a:gd name="T42" fmla="*/ 0 w 261"/>
                    <a:gd name="T43" fmla="*/ 1 h 91"/>
                    <a:gd name="T44" fmla="*/ 0 w 261"/>
                    <a:gd name="T45" fmla="*/ 1 h 91"/>
                    <a:gd name="T46" fmla="*/ 0 w 261"/>
                    <a:gd name="T47" fmla="*/ 1 h 91"/>
                    <a:gd name="T48" fmla="*/ 0 w 261"/>
                    <a:gd name="T49" fmla="*/ 1 h 91"/>
                    <a:gd name="T50" fmla="*/ 0 w 261"/>
                    <a:gd name="T51" fmla="*/ 1 h 91"/>
                    <a:gd name="T52" fmla="*/ 0 w 261"/>
                    <a:gd name="T53" fmla="*/ 1 h 91"/>
                    <a:gd name="T54" fmla="*/ 0 w 261"/>
                    <a:gd name="T55" fmla="*/ 1 h 91"/>
                    <a:gd name="T56" fmla="*/ 0 w 261"/>
                    <a:gd name="T57" fmla="*/ 1 h 91"/>
                    <a:gd name="T58" fmla="*/ 0 w 261"/>
                    <a:gd name="T59" fmla="*/ 1 h 91"/>
                    <a:gd name="T60" fmla="*/ 0 w 261"/>
                    <a:gd name="T61" fmla="*/ 1 h 91"/>
                    <a:gd name="T62" fmla="*/ 0 w 261"/>
                    <a:gd name="T63" fmla="*/ 1 h 91"/>
                    <a:gd name="T64" fmla="*/ 0 w 261"/>
                    <a:gd name="T65" fmla="*/ 1 h 91"/>
                    <a:gd name="T66" fmla="*/ 0 w 261"/>
                    <a:gd name="T67" fmla="*/ 1 h 91"/>
                    <a:gd name="T68" fmla="*/ 0 w 261"/>
                    <a:gd name="T69" fmla="*/ 1 h 91"/>
                    <a:gd name="T70" fmla="*/ 0 w 261"/>
                    <a:gd name="T71" fmla="*/ 1 h 91"/>
                    <a:gd name="T72" fmla="*/ 0 w 261"/>
                    <a:gd name="T73" fmla="*/ 1 h 91"/>
                    <a:gd name="T74" fmla="*/ 0 w 261"/>
                    <a:gd name="T75" fmla="*/ 1 h 91"/>
                    <a:gd name="T76" fmla="*/ 0 w 261"/>
                    <a:gd name="T77" fmla="*/ 1 h 91"/>
                    <a:gd name="T78" fmla="*/ 0 w 261"/>
                    <a:gd name="T79" fmla="*/ 1 h 91"/>
                    <a:gd name="T80" fmla="*/ 0 w 261"/>
                    <a:gd name="T81" fmla="*/ 1 h 91"/>
                    <a:gd name="T82" fmla="*/ 0 w 261"/>
                    <a:gd name="T83" fmla="*/ 1 h 91"/>
                    <a:gd name="T84" fmla="*/ 0 w 261"/>
                    <a:gd name="T85" fmla="*/ 1 h 91"/>
                    <a:gd name="T86" fmla="*/ 0 w 261"/>
                    <a:gd name="T87" fmla="*/ 1 h 91"/>
                    <a:gd name="T88" fmla="*/ 0 w 261"/>
                    <a:gd name="T89" fmla="*/ 1 h 91"/>
                    <a:gd name="T90" fmla="*/ 0 w 261"/>
                    <a:gd name="T91" fmla="*/ 1 h 91"/>
                    <a:gd name="T92" fmla="*/ 0 w 261"/>
                    <a:gd name="T93" fmla="*/ 1 h 91"/>
                    <a:gd name="T94" fmla="*/ 0 w 261"/>
                    <a:gd name="T95" fmla="*/ 1 h 91"/>
                    <a:gd name="T96" fmla="*/ 0 w 261"/>
                    <a:gd name="T97" fmla="*/ 1 h 91"/>
                    <a:gd name="T98" fmla="*/ 0 w 261"/>
                    <a:gd name="T99" fmla="*/ 1 h 91"/>
                    <a:gd name="T100" fmla="*/ 0 w 261"/>
                    <a:gd name="T101" fmla="*/ 1 h 91"/>
                    <a:gd name="T102" fmla="*/ 0 w 261"/>
                    <a:gd name="T103" fmla="*/ 1 h 91"/>
                    <a:gd name="T104" fmla="*/ 0 w 261"/>
                    <a:gd name="T105" fmla="*/ 1 h 91"/>
                    <a:gd name="T106" fmla="*/ 0 w 261"/>
                    <a:gd name="T107" fmla="*/ 1 h 91"/>
                    <a:gd name="T108" fmla="*/ 0 w 261"/>
                    <a:gd name="T109" fmla="*/ 1 h 91"/>
                    <a:gd name="T110" fmla="*/ 0 w 261"/>
                    <a:gd name="T111" fmla="*/ 1 h 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1"/>
                    <a:gd name="T169" fmla="*/ 0 h 91"/>
                    <a:gd name="T170" fmla="*/ 261 w 261"/>
                    <a:gd name="T171" fmla="*/ 91 h 9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1" h="91">
                      <a:moveTo>
                        <a:pt x="101" y="5"/>
                      </a:moveTo>
                      <a:lnTo>
                        <a:pt x="111" y="4"/>
                      </a:lnTo>
                      <a:lnTo>
                        <a:pt x="124" y="4"/>
                      </a:lnTo>
                      <a:lnTo>
                        <a:pt x="135" y="2"/>
                      </a:lnTo>
                      <a:lnTo>
                        <a:pt x="149" y="2"/>
                      </a:lnTo>
                      <a:lnTo>
                        <a:pt x="158" y="0"/>
                      </a:lnTo>
                      <a:lnTo>
                        <a:pt x="172" y="0"/>
                      </a:lnTo>
                      <a:lnTo>
                        <a:pt x="183" y="0"/>
                      </a:lnTo>
                      <a:lnTo>
                        <a:pt x="196" y="2"/>
                      </a:lnTo>
                      <a:lnTo>
                        <a:pt x="204" y="4"/>
                      </a:lnTo>
                      <a:lnTo>
                        <a:pt x="217" y="7"/>
                      </a:lnTo>
                      <a:lnTo>
                        <a:pt x="231" y="15"/>
                      </a:lnTo>
                      <a:lnTo>
                        <a:pt x="244" y="24"/>
                      </a:lnTo>
                      <a:lnTo>
                        <a:pt x="253" y="34"/>
                      </a:lnTo>
                      <a:lnTo>
                        <a:pt x="259" y="43"/>
                      </a:lnTo>
                      <a:lnTo>
                        <a:pt x="261" y="55"/>
                      </a:lnTo>
                      <a:lnTo>
                        <a:pt x="255" y="66"/>
                      </a:lnTo>
                      <a:lnTo>
                        <a:pt x="244" y="74"/>
                      </a:lnTo>
                      <a:lnTo>
                        <a:pt x="234" y="81"/>
                      </a:lnTo>
                      <a:lnTo>
                        <a:pt x="225" y="85"/>
                      </a:lnTo>
                      <a:lnTo>
                        <a:pt x="217" y="89"/>
                      </a:lnTo>
                      <a:lnTo>
                        <a:pt x="206" y="89"/>
                      </a:lnTo>
                      <a:lnTo>
                        <a:pt x="196" y="89"/>
                      </a:lnTo>
                      <a:lnTo>
                        <a:pt x="185" y="89"/>
                      </a:lnTo>
                      <a:lnTo>
                        <a:pt x="174" y="91"/>
                      </a:lnTo>
                      <a:lnTo>
                        <a:pt x="158" y="89"/>
                      </a:lnTo>
                      <a:lnTo>
                        <a:pt x="149" y="89"/>
                      </a:lnTo>
                      <a:lnTo>
                        <a:pt x="135" y="87"/>
                      </a:lnTo>
                      <a:lnTo>
                        <a:pt x="124" y="87"/>
                      </a:lnTo>
                      <a:lnTo>
                        <a:pt x="113" y="83"/>
                      </a:lnTo>
                      <a:lnTo>
                        <a:pt x="101" y="81"/>
                      </a:lnTo>
                      <a:lnTo>
                        <a:pt x="90" y="80"/>
                      </a:lnTo>
                      <a:lnTo>
                        <a:pt x="80" y="78"/>
                      </a:lnTo>
                      <a:lnTo>
                        <a:pt x="69" y="72"/>
                      </a:lnTo>
                      <a:lnTo>
                        <a:pt x="57" y="70"/>
                      </a:lnTo>
                      <a:lnTo>
                        <a:pt x="50" y="66"/>
                      </a:lnTo>
                      <a:lnTo>
                        <a:pt x="42" y="64"/>
                      </a:lnTo>
                      <a:lnTo>
                        <a:pt x="33" y="59"/>
                      </a:lnTo>
                      <a:lnTo>
                        <a:pt x="25" y="57"/>
                      </a:lnTo>
                      <a:lnTo>
                        <a:pt x="19" y="51"/>
                      </a:lnTo>
                      <a:lnTo>
                        <a:pt x="14" y="49"/>
                      </a:lnTo>
                      <a:lnTo>
                        <a:pt x="6" y="40"/>
                      </a:lnTo>
                      <a:lnTo>
                        <a:pt x="0" y="32"/>
                      </a:lnTo>
                      <a:lnTo>
                        <a:pt x="0" y="24"/>
                      </a:lnTo>
                      <a:lnTo>
                        <a:pt x="8" y="19"/>
                      </a:lnTo>
                      <a:lnTo>
                        <a:pt x="14" y="15"/>
                      </a:lnTo>
                      <a:lnTo>
                        <a:pt x="19" y="13"/>
                      </a:lnTo>
                      <a:lnTo>
                        <a:pt x="27" y="9"/>
                      </a:lnTo>
                      <a:lnTo>
                        <a:pt x="38" y="7"/>
                      </a:lnTo>
                      <a:lnTo>
                        <a:pt x="50" y="7"/>
                      </a:lnTo>
                      <a:lnTo>
                        <a:pt x="63" y="5"/>
                      </a:lnTo>
                      <a:lnTo>
                        <a:pt x="71" y="5"/>
                      </a:lnTo>
                      <a:lnTo>
                        <a:pt x="80" y="5"/>
                      </a:lnTo>
                      <a:lnTo>
                        <a:pt x="90" y="5"/>
                      </a:lnTo>
                      <a:lnTo>
                        <a:pt x="101" y="5"/>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0" name="Freeform 126"/>
                <p:cNvSpPr>
                  <a:spLocks/>
                </p:cNvSpPr>
                <p:nvPr/>
              </p:nvSpPr>
              <p:spPr bwMode="auto">
                <a:xfrm>
                  <a:off x="3593" y="2752"/>
                  <a:ext cx="108" cy="61"/>
                </a:xfrm>
                <a:custGeom>
                  <a:avLst/>
                  <a:gdLst>
                    <a:gd name="T0" fmla="*/ 1 w 215"/>
                    <a:gd name="T1" fmla="*/ 0 h 124"/>
                    <a:gd name="T2" fmla="*/ 1 w 215"/>
                    <a:gd name="T3" fmla="*/ 0 h 124"/>
                    <a:gd name="T4" fmla="*/ 1 w 215"/>
                    <a:gd name="T5" fmla="*/ 0 h 124"/>
                    <a:gd name="T6" fmla="*/ 1 w 215"/>
                    <a:gd name="T7" fmla="*/ 0 h 124"/>
                    <a:gd name="T8" fmla="*/ 1 w 215"/>
                    <a:gd name="T9" fmla="*/ 0 h 124"/>
                    <a:gd name="T10" fmla="*/ 1 w 215"/>
                    <a:gd name="T11" fmla="*/ 0 h 124"/>
                    <a:gd name="T12" fmla="*/ 1 w 215"/>
                    <a:gd name="T13" fmla="*/ 0 h 124"/>
                    <a:gd name="T14" fmla="*/ 1 w 215"/>
                    <a:gd name="T15" fmla="*/ 0 h 124"/>
                    <a:gd name="T16" fmla="*/ 1 w 215"/>
                    <a:gd name="T17" fmla="*/ 0 h 124"/>
                    <a:gd name="T18" fmla="*/ 1 w 215"/>
                    <a:gd name="T19" fmla="*/ 0 h 124"/>
                    <a:gd name="T20" fmla="*/ 1 w 215"/>
                    <a:gd name="T21" fmla="*/ 0 h 124"/>
                    <a:gd name="T22" fmla="*/ 1 w 215"/>
                    <a:gd name="T23" fmla="*/ 0 h 124"/>
                    <a:gd name="T24" fmla="*/ 1 w 215"/>
                    <a:gd name="T25" fmla="*/ 0 h 124"/>
                    <a:gd name="T26" fmla="*/ 1 w 215"/>
                    <a:gd name="T27" fmla="*/ 0 h 124"/>
                    <a:gd name="T28" fmla="*/ 1 w 215"/>
                    <a:gd name="T29" fmla="*/ 0 h 124"/>
                    <a:gd name="T30" fmla="*/ 1 w 215"/>
                    <a:gd name="T31" fmla="*/ 0 h 124"/>
                    <a:gd name="T32" fmla="*/ 1 w 215"/>
                    <a:gd name="T33" fmla="*/ 0 h 124"/>
                    <a:gd name="T34" fmla="*/ 1 w 215"/>
                    <a:gd name="T35" fmla="*/ 0 h 124"/>
                    <a:gd name="T36" fmla="*/ 1 w 215"/>
                    <a:gd name="T37" fmla="*/ 0 h 124"/>
                    <a:gd name="T38" fmla="*/ 1 w 215"/>
                    <a:gd name="T39" fmla="*/ 0 h 124"/>
                    <a:gd name="T40" fmla="*/ 1 w 215"/>
                    <a:gd name="T41" fmla="*/ 0 h 124"/>
                    <a:gd name="T42" fmla="*/ 1 w 215"/>
                    <a:gd name="T43" fmla="*/ 0 h 124"/>
                    <a:gd name="T44" fmla="*/ 1 w 215"/>
                    <a:gd name="T45" fmla="*/ 0 h 124"/>
                    <a:gd name="T46" fmla="*/ 1 w 215"/>
                    <a:gd name="T47" fmla="*/ 0 h 124"/>
                    <a:gd name="T48" fmla="*/ 1 w 215"/>
                    <a:gd name="T49" fmla="*/ 0 h 124"/>
                    <a:gd name="T50" fmla="*/ 1 w 215"/>
                    <a:gd name="T51" fmla="*/ 0 h 124"/>
                    <a:gd name="T52" fmla="*/ 1 w 215"/>
                    <a:gd name="T53" fmla="*/ 0 h 124"/>
                    <a:gd name="T54" fmla="*/ 1 w 215"/>
                    <a:gd name="T55" fmla="*/ 0 h 124"/>
                    <a:gd name="T56" fmla="*/ 1 w 215"/>
                    <a:gd name="T57" fmla="*/ 0 h 124"/>
                    <a:gd name="T58" fmla="*/ 1 w 215"/>
                    <a:gd name="T59" fmla="*/ 0 h 124"/>
                    <a:gd name="T60" fmla="*/ 0 w 215"/>
                    <a:gd name="T61" fmla="*/ 0 h 124"/>
                    <a:gd name="T62" fmla="*/ 0 w 215"/>
                    <a:gd name="T63" fmla="*/ 0 h 124"/>
                    <a:gd name="T64" fmla="*/ 1 w 215"/>
                    <a:gd name="T65" fmla="*/ 0 h 124"/>
                    <a:gd name="T66" fmla="*/ 1 w 215"/>
                    <a:gd name="T67" fmla="*/ 0 h 124"/>
                    <a:gd name="T68" fmla="*/ 1 w 215"/>
                    <a:gd name="T69" fmla="*/ 0 h 124"/>
                    <a:gd name="T70" fmla="*/ 1 w 215"/>
                    <a:gd name="T71" fmla="*/ 0 h 124"/>
                    <a:gd name="T72" fmla="*/ 1 w 215"/>
                    <a:gd name="T73" fmla="*/ 0 h 124"/>
                    <a:gd name="T74" fmla="*/ 1 w 215"/>
                    <a:gd name="T75" fmla="*/ 0 h 124"/>
                    <a:gd name="T76" fmla="*/ 1 w 215"/>
                    <a:gd name="T77" fmla="*/ 0 h 124"/>
                    <a:gd name="T78" fmla="*/ 1 w 215"/>
                    <a:gd name="T79" fmla="*/ 0 h 124"/>
                    <a:gd name="T80" fmla="*/ 1 w 215"/>
                    <a:gd name="T81" fmla="*/ 0 h 124"/>
                    <a:gd name="T82" fmla="*/ 1 w 215"/>
                    <a:gd name="T83" fmla="*/ 0 h 124"/>
                    <a:gd name="T84" fmla="*/ 1 w 215"/>
                    <a:gd name="T85" fmla="*/ 0 h 124"/>
                    <a:gd name="T86" fmla="*/ 1 w 215"/>
                    <a:gd name="T87" fmla="*/ 0 h 124"/>
                    <a:gd name="T88" fmla="*/ 1 w 215"/>
                    <a:gd name="T89" fmla="*/ 0 h 124"/>
                    <a:gd name="T90" fmla="*/ 1 w 215"/>
                    <a:gd name="T91" fmla="*/ 0 h 124"/>
                    <a:gd name="T92" fmla="*/ 1 w 215"/>
                    <a:gd name="T93" fmla="*/ 0 h 124"/>
                    <a:gd name="T94" fmla="*/ 1 w 215"/>
                    <a:gd name="T95" fmla="*/ 0 h 124"/>
                    <a:gd name="T96" fmla="*/ 1 w 215"/>
                    <a:gd name="T97" fmla="*/ 0 h 124"/>
                    <a:gd name="T98" fmla="*/ 1 w 215"/>
                    <a:gd name="T99" fmla="*/ 0 h 124"/>
                    <a:gd name="T100" fmla="*/ 1 w 215"/>
                    <a:gd name="T101" fmla="*/ 0 h 124"/>
                    <a:gd name="T102" fmla="*/ 1 w 215"/>
                    <a:gd name="T103" fmla="*/ 0 h 124"/>
                    <a:gd name="T104" fmla="*/ 1 w 215"/>
                    <a:gd name="T105" fmla="*/ 0 h 1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5"/>
                    <a:gd name="T160" fmla="*/ 0 h 124"/>
                    <a:gd name="T161" fmla="*/ 215 w 215"/>
                    <a:gd name="T162" fmla="*/ 124 h 1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5" h="124">
                      <a:moveTo>
                        <a:pt x="175" y="15"/>
                      </a:moveTo>
                      <a:lnTo>
                        <a:pt x="183" y="10"/>
                      </a:lnTo>
                      <a:lnTo>
                        <a:pt x="194" y="8"/>
                      </a:lnTo>
                      <a:lnTo>
                        <a:pt x="204" y="13"/>
                      </a:lnTo>
                      <a:lnTo>
                        <a:pt x="211" y="21"/>
                      </a:lnTo>
                      <a:lnTo>
                        <a:pt x="215" y="31"/>
                      </a:lnTo>
                      <a:lnTo>
                        <a:pt x="215" y="40"/>
                      </a:lnTo>
                      <a:lnTo>
                        <a:pt x="211" y="50"/>
                      </a:lnTo>
                      <a:lnTo>
                        <a:pt x="206" y="57"/>
                      </a:lnTo>
                      <a:lnTo>
                        <a:pt x="196" y="63"/>
                      </a:lnTo>
                      <a:lnTo>
                        <a:pt x="189" y="65"/>
                      </a:lnTo>
                      <a:lnTo>
                        <a:pt x="179" y="69"/>
                      </a:lnTo>
                      <a:lnTo>
                        <a:pt x="168" y="74"/>
                      </a:lnTo>
                      <a:lnTo>
                        <a:pt x="158" y="78"/>
                      </a:lnTo>
                      <a:lnTo>
                        <a:pt x="145" y="82"/>
                      </a:lnTo>
                      <a:lnTo>
                        <a:pt x="132" y="89"/>
                      </a:lnTo>
                      <a:lnTo>
                        <a:pt x="120" y="95"/>
                      </a:lnTo>
                      <a:lnTo>
                        <a:pt x="109" y="103"/>
                      </a:lnTo>
                      <a:lnTo>
                        <a:pt x="93" y="107"/>
                      </a:lnTo>
                      <a:lnTo>
                        <a:pt x="82" y="110"/>
                      </a:lnTo>
                      <a:lnTo>
                        <a:pt x="71" y="116"/>
                      </a:lnTo>
                      <a:lnTo>
                        <a:pt x="61" y="120"/>
                      </a:lnTo>
                      <a:lnTo>
                        <a:pt x="52" y="122"/>
                      </a:lnTo>
                      <a:lnTo>
                        <a:pt x="44" y="124"/>
                      </a:lnTo>
                      <a:lnTo>
                        <a:pt x="36" y="124"/>
                      </a:lnTo>
                      <a:lnTo>
                        <a:pt x="31" y="124"/>
                      </a:lnTo>
                      <a:lnTo>
                        <a:pt x="21" y="118"/>
                      </a:lnTo>
                      <a:lnTo>
                        <a:pt x="14" y="110"/>
                      </a:lnTo>
                      <a:lnTo>
                        <a:pt x="8" y="105"/>
                      </a:lnTo>
                      <a:lnTo>
                        <a:pt x="4" y="101"/>
                      </a:lnTo>
                      <a:lnTo>
                        <a:pt x="0" y="88"/>
                      </a:lnTo>
                      <a:lnTo>
                        <a:pt x="0" y="76"/>
                      </a:lnTo>
                      <a:lnTo>
                        <a:pt x="2" y="63"/>
                      </a:lnTo>
                      <a:lnTo>
                        <a:pt x="12" y="51"/>
                      </a:lnTo>
                      <a:lnTo>
                        <a:pt x="23" y="40"/>
                      </a:lnTo>
                      <a:lnTo>
                        <a:pt x="36" y="31"/>
                      </a:lnTo>
                      <a:lnTo>
                        <a:pt x="44" y="25"/>
                      </a:lnTo>
                      <a:lnTo>
                        <a:pt x="52" y="21"/>
                      </a:lnTo>
                      <a:lnTo>
                        <a:pt x="59" y="15"/>
                      </a:lnTo>
                      <a:lnTo>
                        <a:pt x="69" y="13"/>
                      </a:lnTo>
                      <a:lnTo>
                        <a:pt x="78" y="8"/>
                      </a:lnTo>
                      <a:lnTo>
                        <a:pt x="88" y="8"/>
                      </a:lnTo>
                      <a:lnTo>
                        <a:pt x="95" y="4"/>
                      </a:lnTo>
                      <a:lnTo>
                        <a:pt x="107" y="4"/>
                      </a:lnTo>
                      <a:lnTo>
                        <a:pt x="116" y="2"/>
                      </a:lnTo>
                      <a:lnTo>
                        <a:pt x="124" y="0"/>
                      </a:lnTo>
                      <a:lnTo>
                        <a:pt x="133" y="0"/>
                      </a:lnTo>
                      <a:lnTo>
                        <a:pt x="143" y="2"/>
                      </a:lnTo>
                      <a:lnTo>
                        <a:pt x="151" y="2"/>
                      </a:lnTo>
                      <a:lnTo>
                        <a:pt x="158" y="6"/>
                      </a:lnTo>
                      <a:lnTo>
                        <a:pt x="166" y="10"/>
                      </a:lnTo>
                      <a:lnTo>
                        <a:pt x="175" y="15"/>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1" name="Freeform 127"/>
                <p:cNvSpPr>
                  <a:spLocks/>
                </p:cNvSpPr>
                <p:nvPr/>
              </p:nvSpPr>
              <p:spPr bwMode="auto">
                <a:xfrm>
                  <a:off x="3261" y="2761"/>
                  <a:ext cx="95" cy="71"/>
                </a:xfrm>
                <a:custGeom>
                  <a:avLst/>
                  <a:gdLst>
                    <a:gd name="T0" fmla="*/ 1 w 190"/>
                    <a:gd name="T1" fmla="*/ 0 h 143"/>
                    <a:gd name="T2" fmla="*/ 1 w 190"/>
                    <a:gd name="T3" fmla="*/ 0 h 143"/>
                    <a:gd name="T4" fmla="*/ 1 w 190"/>
                    <a:gd name="T5" fmla="*/ 0 h 143"/>
                    <a:gd name="T6" fmla="*/ 1 w 190"/>
                    <a:gd name="T7" fmla="*/ 0 h 143"/>
                    <a:gd name="T8" fmla="*/ 1 w 190"/>
                    <a:gd name="T9" fmla="*/ 0 h 143"/>
                    <a:gd name="T10" fmla="*/ 1 w 190"/>
                    <a:gd name="T11" fmla="*/ 0 h 143"/>
                    <a:gd name="T12" fmla="*/ 1 w 190"/>
                    <a:gd name="T13" fmla="*/ 0 h 143"/>
                    <a:gd name="T14" fmla="*/ 1 w 190"/>
                    <a:gd name="T15" fmla="*/ 0 h 143"/>
                    <a:gd name="T16" fmla="*/ 1 w 190"/>
                    <a:gd name="T17" fmla="*/ 0 h 143"/>
                    <a:gd name="T18" fmla="*/ 1 w 190"/>
                    <a:gd name="T19" fmla="*/ 0 h 143"/>
                    <a:gd name="T20" fmla="*/ 1 w 190"/>
                    <a:gd name="T21" fmla="*/ 0 h 143"/>
                    <a:gd name="T22" fmla="*/ 1 w 190"/>
                    <a:gd name="T23" fmla="*/ 0 h 143"/>
                    <a:gd name="T24" fmla="*/ 1 w 190"/>
                    <a:gd name="T25" fmla="*/ 0 h 143"/>
                    <a:gd name="T26" fmla="*/ 1 w 190"/>
                    <a:gd name="T27" fmla="*/ 0 h 143"/>
                    <a:gd name="T28" fmla="*/ 1 w 190"/>
                    <a:gd name="T29" fmla="*/ 0 h 143"/>
                    <a:gd name="T30" fmla="*/ 1 w 190"/>
                    <a:gd name="T31" fmla="*/ 0 h 143"/>
                    <a:gd name="T32" fmla="*/ 1 w 190"/>
                    <a:gd name="T33" fmla="*/ 0 h 143"/>
                    <a:gd name="T34" fmla="*/ 0 w 190"/>
                    <a:gd name="T35" fmla="*/ 0 h 143"/>
                    <a:gd name="T36" fmla="*/ 1 w 190"/>
                    <a:gd name="T37" fmla="*/ 0 h 143"/>
                    <a:gd name="T38" fmla="*/ 1 w 190"/>
                    <a:gd name="T39" fmla="*/ 0 h 143"/>
                    <a:gd name="T40" fmla="*/ 1 w 190"/>
                    <a:gd name="T41" fmla="*/ 0 h 143"/>
                    <a:gd name="T42" fmla="*/ 1 w 190"/>
                    <a:gd name="T43" fmla="*/ 0 h 143"/>
                    <a:gd name="T44" fmla="*/ 1 w 190"/>
                    <a:gd name="T45" fmla="*/ 0 h 143"/>
                    <a:gd name="T46" fmla="*/ 1 w 190"/>
                    <a:gd name="T47" fmla="*/ 0 h 143"/>
                    <a:gd name="T48" fmla="*/ 1 w 190"/>
                    <a:gd name="T49" fmla="*/ 0 h 143"/>
                    <a:gd name="T50" fmla="*/ 1 w 190"/>
                    <a:gd name="T51" fmla="*/ 0 h 143"/>
                    <a:gd name="T52" fmla="*/ 1 w 190"/>
                    <a:gd name="T53" fmla="*/ 0 h 143"/>
                    <a:gd name="T54" fmla="*/ 1 w 190"/>
                    <a:gd name="T55" fmla="*/ 0 h 143"/>
                    <a:gd name="T56" fmla="*/ 1 w 190"/>
                    <a:gd name="T57" fmla="*/ 0 h 143"/>
                    <a:gd name="T58" fmla="*/ 1 w 190"/>
                    <a:gd name="T59" fmla="*/ 0 h 143"/>
                    <a:gd name="T60" fmla="*/ 1 w 190"/>
                    <a:gd name="T61" fmla="*/ 0 h 143"/>
                    <a:gd name="T62" fmla="*/ 1 w 190"/>
                    <a:gd name="T63" fmla="*/ 0 h 143"/>
                    <a:gd name="T64" fmla="*/ 1 w 190"/>
                    <a:gd name="T65" fmla="*/ 0 h 143"/>
                    <a:gd name="T66" fmla="*/ 1 w 190"/>
                    <a:gd name="T67" fmla="*/ 0 h 143"/>
                    <a:gd name="T68" fmla="*/ 1 w 190"/>
                    <a:gd name="T69" fmla="*/ 0 h 143"/>
                    <a:gd name="T70" fmla="*/ 1 w 190"/>
                    <a:gd name="T71" fmla="*/ 0 h 143"/>
                    <a:gd name="T72" fmla="*/ 1 w 190"/>
                    <a:gd name="T73" fmla="*/ 0 h 143"/>
                    <a:gd name="T74" fmla="*/ 1 w 190"/>
                    <a:gd name="T75" fmla="*/ 0 h 143"/>
                    <a:gd name="T76" fmla="*/ 1 w 190"/>
                    <a:gd name="T77" fmla="*/ 0 h 143"/>
                    <a:gd name="T78" fmla="*/ 1 w 190"/>
                    <a:gd name="T79" fmla="*/ 0 h 143"/>
                    <a:gd name="T80" fmla="*/ 1 w 190"/>
                    <a:gd name="T81" fmla="*/ 0 h 143"/>
                    <a:gd name="T82" fmla="*/ 1 w 190"/>
                    <a:gd name="T83" fmla="*/ 0 h 143"/>
                    <a:gd name="T84" fmla="*/ 1 w 190"/>
                    <a:gd name="T85" fmla="*/ 0 h 143"/>
                    <a:gd name="T86" fmla="*/ 1 w 190"/>
                    <a:gd name="T87" fmla="*/ 0 h 143"/>
                    <a:gd name="T88" fmla="*/ 1 w 190"/>
                    <a:gd name="T89" fmla="*/ 0 h 143"/>
                    <a:gd name="T90" fmla="*/ 1 w 190"/>
                    <a:gd name="T91" fmla="*/ 0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0"/>
                    <a:gd name="T139" fmla="*/ 0 h 143"/>
                    <a:gd name="T140" fmla="*/ 190 w 190"/>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0" h="143">
                      <a:moveTo>
                        <a:pt x="169" y="139"/>
                      </a:moveTo>
                      <a:lnTo>
                        <a:pt x="161" y="143"/>
                      </a:lnTo>
                      <a:lnTo>
                        <a:pt x="152" y="143"/>
                      </a:lnTo>
                      <a:lnTo>
                        <a:pt x="140" y="143"/>
                      </a:lnTo>
                      <a:lnTo>
                        <a:pt x="131" y="141"/>
                      </a:lnTo>
                      <a:lnTo>
                        <a:pt x="118" y="135"/>
                      </a:lnTo>
                      <a:lnTo>
                        <a:pt x="102" y="131"/>
                      </a:lnTo>
                      <a:lnTo>
                        <a:pt x="89" y="124"/>
                      </a:lnTo>
                      <a:lnTo>
                        <a:pt x="76" y="118"/>
                      </a:lnTo>
                      <a:lnTo>
                        <a:pt x="60" y="109"/>
                      </a:lnTo>
                      <a:lnTo>
                        <a:pt x="47" y="99"/>
                      </a:lnTo>
                      <a:lnTo>
                        <a:pt x="34" y="91"/>
                      </a:lnTo>
                      <a:lnTo>
                        <a:pt x="24" y="84"/>
                      </a:lnTo>
                      <a:lnTo>
                        <a:pt x="15" y="72"/>
                      </a:lnTo>
                      <a:lnTo>
                        <a:pt x="9" y="63"/>
                      </a:lnTo>
                      <a:lnTo>
                        <a:pt x="2" y="55"/>
                      </a:lnTo>
                      <a:lnTo>
                        <a:pt x="2" y="48"/>
                      </a:lnTo>
                      <a:lnTo>
                        <a:pt x="0" y="38"/>
                      </a:lnTo>
                      <a:lnTo>
                        <a:pt x="2" y="31"/>
                      </a:lnTo>
                      <a:lnTo>
                        <a:pt x="9" y="23"/>
                      </a:lnTo>
                      <a:lnTo>
                        <a:pt x="19" y="17"/>
                      </a:lnTo>
                      <a:lnTo>
                        <a:pt x="28" y="12"/>
                      </a:lnTo>
                      <a:lnTo>
                        <a:pt x="41" y="8"/>
                      </a:lnTo>
                      <a:lnTo>
                        <a:pt x="55" y="4"/>
                      </a:lnTo>
                      <a:lnTo>
                        <a:pt x="70" y="4"/>
                      </a:lnTo>
                      <a:lnTo>
                        <a:pt x="83" y="0"/>
                      </a:lnTo>
                      <a:lnTo>
                        <a:pt x="98" y="0"/>
                      </a:lnTo>
                      <a:lnTo>
                        <a:pt x="112" y="0"/>
                      </a:lnTo>
                      <a:lnTo>
                        <a:pt x="127" y="4"/>
                      </a:lnTo>
                      <a:lnTo>
                        <a:pt x="138" y="6"/>
                      </a:lnTo>
                      <a:lnTo>
                        <a:pt x="152" y="12"/>
                      </a:lnTo>
                      <a:lnTo>
                        <a:pt x="161" y="17"/>
                      </a:lnTo>
                      <a:lnTo>
                        <a:pt x="169" y="25"/>
                      </a:lnTo>
                      <a:lnTo>
                        <a:pt x="176" y="40"/>
                      </a:lnTo>
                      <a:lnTo>
                        <a:pt x="178" y="55"/>
                      </a:lnTo>
                      <a:lnTo>
                        <a:pt x="176" y="69"/>
                      </a:lnTo>
                      <a:lnTo>
                        <a:pt x="178" y="84"/>
                      </a:lnTo>
                      <a:lnTo>
                        <a:pt x="180" y="90"/>
                      </a:lnTo>
                      <a:lnTo>
                        <a:pt x="184" y="99"/>
                      </a:lnTo>
                      <a:lnTo>
                        <a:pt x="186" y="107"/>
                      </a:lnTo>
                      <a:lnTo>
                        <a:pt x="190" y="116"/>
                      </a:lnTo>
                      <a:lnTo>
                        <a:pt x="188" y="122"/>
                      </a:lnTo>
                      <a:lnTo>
                        <a:pt x="184" y="129"/>
                      </a:lnTo>
                      <a:lnTo>
                        <a:pt x="178" y="135"/>
                      </a:lnTo>
                      <a:lnTo>
                        <a:pt x="169" y="139"/>
                      </a:lnTo>
                      <a:close/>
                    </a:path>
                  </a:pathLst>
                </a:custGeom>
                <a:solidFill>
                  <a:srgbClr val="FFE6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2" name="Freeform 128"/>
                <p:cNvSpPr>
                  <a:spLocks/>
                </p:cNvSpPr>
                <p:nvPr/>
              </p:nvSpPr>
              <p:spPr bwMode="auto">
                <a:xfrm>
                  <a:off x="3661" y="2573"/>
                  <a:ext cx="288" cy="32"/>
                </a:xfrm>
                <a:custGeom>
                  <a:avLst/>
                  <a:gdLst>
                    <a:gd name="T0" fmla="*/ 0 w 577"/>
                    <a:gd name="T1" fmla="*/ 0 h 65"/>
                    <a:gd name="T2" fmla="*/ 0 w 577"/>
                    <a:gd name="T3" fmla="*/ 0 h 65"/>
                    <a:gd name="T4" fmla="*/ 0 w 577"/>
                    <a:gd name="T5" fmla="*/ 0 h 65"/>
                    <a:gd name="T6" fmla="*/ 0 w 577"/>
                    <a:gd name="T7" fmla="*/ 0 h 65"/>
                    <a:gd name="T8" fmla="*/ 0 w 577"/>
                    <a:gd name="T9" fmla="*/ 0 h 65"/>
                    <a:gd name="T10" fmla="*/ 0 w 577"/>
                    <a:gd name="T11" fmla="*/ 0 h 65"/>
                    <a:gd name="T12" fmla="*/ 0 w 577"/>
                    <a:gd name="T13" fmla="*/ 0 h 65"/>
                    <a:gd name="T14" fmla="*/ 0 w 577"/>
                    <a:gd name="T15" fmla="*/ 0 h 65"/>
                    <a:gd name="T16" fmla="*/ 0 w 577"/>
                    <a:gd name="T17" fmla="*/ 0 h 65"/>
                    <a:gd name="T18" fmla="*/ 0 w 577"/>
                    <a:gd name="T19" fmla="*/ 0 h 65"/>
                    <a:gd name="T20" fmla="*/ 0 w 577"/>
                    <a:gd name="T21" fmla="*/ 0 h 65"/>
                    <a:gd name="T22" fmla="*/ 0 w 577"/>
                    <a:gd name="T23" fmla="*/ 0 h 65"/>
                    <a:gd name="T24" fmla="*/ 0 w 577"/>
                    <a:gd name="T25" fmla="*/ 0 h 65"/>
                    <a:gd name="T26" fmla="*/ 0 w 577"/>
                    <a:gd name="T27" fmla="*/ 0 h 65"/>
                    <a:gd name="T28" fmla="*/ 0 w 577"/>
                    <a:gd name="T29" fmla="*/ 0 h 65"/>
                    <a:gd name="T30" fmla="*/ 0 w 577"/>
                    <a:gd name="T31" fmla="*/ 0 h 65"/>
                    <a:gd name="T32" fmla="*/ 0 w 577"/>
                    <a:gd name="T33" fmla="*/ 0 h 65"/>
                    <a:gd name="T34" fmla="*/ 0 w 577"/>
                    <a:gd name="T35" fmla="*/ 0 h 65"/>
                    <a:gd name="T36" fmla="*/ 0 w 577"/>
                    <a:gd name="T37" fmla="*/ 0 h 65"/>
                    <a:gd name="T38" fmla="*/ 0 w 577"/>
                    <a:gd name="T39" fmla="*/ 0 h 65"/>
                    <a:gd name="T40" fmla="*/ 0 w 577"/>
                    <a:gd name="T41" fmla="*/ 0 h 65"/>
                    <a:gd name="T42" fmla="*/ 0 w 577"/>
                    <a:gd name="T43" fmla="*/ 0 h 65"/>
                    <a:gd name="T44" fmla="*/ 0 w 577"/>
                    <a:gd name="T45" fmla="*/ 0 h 65"/>
                    <a:gd name="T46" fmla="*/ 0 w 577"/>
                    <a:gd name="T47" fmla="*/ 0 h 65"/>
                    <a:gd name="T48" fmla="*/ 0 w 577"/>
                    <a:gd name="T49" fmla="*/ 0 h 65"/>
                    <a:gd name="T50" fmla="*/ 0 w 577"/>
                    <a:gd name="T51" fmla="*/ 0 h 65"/>
                    <a:gd name="T52" fmla="*/ 0 w 577"/>
                    <a:gd name="T53" fmla="*/ 0 h 65"/>
                    <a:gd name="T54" fmla="*/ 0 w 577"/>
                    <a:gd name="T55" fmla="*/ 0 h 65"/>
                    <a:gd name="T56" fmla="*/ 0 w 577"/>
                    <a:gd name="T57" fmla="*/ 0 h 65"/>
                    <a:gd name="T58" fmla="*/ 0 w 577"/>
                    <a:gd name="T59" fmla="*/ 0 h 65"/>
                    <a:gd name="T60" fmla="*/ 0 w 577"/>
                    <a:gd name="T61" fmla="*/ 0 h 65"/>
                    <a:gd name="T62" fmla="*/ 0 w 577"/>
                    <a:gd name="T63" fmla="*/ 0 h 65"/>
                    <a:gd name="T64" fmla="*/ 0 w 577"/>
                    <a:gd name="T65" fmla="*/ 0 h 65"/>
                    <a:gd name="T66" fmla="*/ 0 w 577"/>
                    <a:gd name="T67" fmla="*/ 0 h 65"/>
                    <a:gd name="T68" fmla="*/ 0 w 577"/>
                    <a:gd name="T69" fmla="*/ 0 h 65"/>
                    <a:gd name="T70" fmla="*/ 0 w 577"/>
                    <a:gd name="T71" fmla="*/ 0 h 65"/>
                    <a:gd name="T72" fmla="*/ 0 w 577"/>
                    <a:gd name="T73" fmla="*/ 0 h 65"/>
                    <a:gd name="T74" fmla="*/ 0 w 577"/>
                    <a:gd name="T75" fmla="*/ 0 h 65"/>
                    <a:gd name="T76" fmla="*/ 0 w 577"/>
                    <a:gd name="T77" fmla="*/ 0 h 65"/>
                    <a:gd name="T78" fmla="*/ 0 w 577"/>
                    <a:gd name="T79" fmla="*/ 0 h 65"/>
                    <a:gd name="T80" fmla="*/ 0 w 577"/>
                    <a:gd name="T81" fmla="*/ 0 h 65"/>
                    <a:gd name="T82" fmla="*/ 0 w 577"/>
                    <a:gd name="T83" fmla="*/ 0 h 65"/>
                    <a:gd name="T84" fmla="*/ 0 w 577"/>
                    <a:gd name="T85" fmla="*/ 0 h 65"/>
                    <a:gd name="T86" fmla="*/ 0 w 577"/>
                    <a:gd name="T87" fmla="*/ 0 h 65"/>
                    <a:gd name="T88" fmla="*/ 0 w 577"/>
                    <a:gd name="T89" fmla="*/ 0 h 65"/>
                    <a:gd name="T90" fmla="*/ 0 w 577"/>
                    <a:gd name="T91" fmla="*/ 0 h 65"/>
                    <a:gd name="T92" fmla="*/ 0 w 577"/>
                    <a:gd name="T93" fmla="*/ 0 h 65"/>
                    <a:gd name="T94" fmla="*/ 0 w 577"/>
                    <a:gd name="T95" fmla="*/ 0 h 65"/>
                    <a:gd name="T96" fmla="*/ 0 w 577"/>
                    <a:gd name="T97" fmla="*/ 0 h 65"/>
                    <a:gd name="T98" fmla="*/ 0 w 577"/>
                    <a:gd name="T99" fmla="*/ 0 h 65"/>
                    <a:gd name="T100" fmla="*/ 0 w 577"/>
                    <a:gd name="T101" fmla="*/ 0 h 65"/>
                    <a:gd name="T102" fmla="*/ 0 w 577"/>
                    <a:gd name="T103" fmla="*/ 0 h 65"/>
                    <a:gd name="T104" fmla="*/ 0 w 577"/>
                    <a:gd name="T105" fmla="*/ 0 h 65"/>
                    <a:gd name="T106" fmla="*/ 0 w 577"/>
                    <a:gd name="T107" fmla="*/ 0 h 65"/>
                    <a:gd name="T108" fmla="*/ 0 w 577"/>
                    <a:gd name="T109" fmla="*/ 0 h 65"/>
                    <a:gd name="T110" fmla="*/ 0 w 577"/>
                    <a:gd name="T111" fmla="*/ 0 h 65"/>
                    <a:gd name="T112" fmla="*/ 0 w 577"/>
                    <a:gd name="T113" fmla="*/ 0 h 65"/>
                    <a:gd name="T114" fmla="*/ 0 w 577"/>
                    <a:gd name="T115" fmla="*/ 0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7"/>
                    <a:gd name="T175" fmla="*/ 0 h 65"/>
                    <a:gd name="T176" fmla="*/ 577 w 577"/>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7" h="65">
                      <a:moveTo>
                        <a:pt x="27" y="0"/>
                      </a:moveTo>
                      <a:lnTo>
                        <a:pt x="42" y="0"/>
                      </a:lnTo>
                      <a:lnTo>
                        <a:pt x="59" y="0"/>
                      </a:lnTo>
                      <a:lnTo>
                        <a:pt x="74" y="0"/>
                      </a:lnTo>
                      <a:lnTo>
                        <a:pt x="92" y="0"/>
                      </a:lnTo>
                      <a:lnTo>
                        <a:pt x="97" y="0"/>
                      </a:lnTo>
                      <a:lnTo>
                        <a:pt x="105" y="0"/>
                      </a:lnTo>
                      <a:lnTo>
                        <a:pt x="114" y="0"/>
                      </a:lnTo>
                      <a:lnTo>
                        <a:pt x="124" y="0"/>
                      </a:lnTo>
                      <a:lnTo>
                        <a:pt x="132" y="0"/>
                      </a:lnTo>
                      <a:lnTo>
                        <a:pt x="139" y="0"/>
                      </a:lnTo>
                      <a:lnTo>
                        <a:pt x="149" y="0"/>
                      </a:lnTo>
                      <a:lnTo>
                        <a:pt x="156" y="0"/>
                      </a:lnTo>
                      <a:lnTo>
                        <a:pt x="171" y="0"/>
                      </a:lnTo>
                      <a:lnTo>
                        <a:pt x="189" y="0"/>
                      </a:lnTo>
                      <a:lnTo>
                        <a:pt x="204" y="0"/>
                      </a:lnTo>
                      <a:lnTo>
                        <a:pt x="221" y="2"/>
                      </a:lnTo>
                      <a:lnTo>
                        <a:pt x="229" y="2"/>
                      </a:lnTo>
                      <a:lnTo>
                        <a:pt x="236" y="2"/>
                      </a:lnTo>
                      <a:lnTo>
                        <a:pt x="244" y="2"/>
                      </a:lnTo>
                      <a:lnTo>
                        <a:pt x="253" y="2"/>
                      </a:lnTo>
                      <a:lnTo>
                        <a:pt x="261" y="2"/>
                      </a:lnTo>
                      <a:lnTo>
                        <a:pt x="268" y="2"/>
                      </a:lnTo>
                      <a:lnTo>
                        <a:pt x="278" y="2"/>
                      </a:lnTo>
                      <a:lnTo>
                        <a:pt x="287" y="4"/>
                      </a:lnTo>
                      <a:lnTo>
                        <a:pt x="301" y="4"/>
                      </a:lnTo>
                      <a:lnTo>
                        <a:pt x="318" y="4"/>
                      </a:lnTo>
                      <a:lnTo>
                        <a:pt x="333" y="4"/>
                      </a:lnTo>
                      <a:lnTo>
                        <a:pt x="350" y="6"/>
                      </a:lnTo>
                      <a:lnTo>
                        <a:pt x="358" y="6"/>
                      </a:lnTo>
                      <a:lnTo>
                        <a:pt x="365" y="6"/>
                      </a:lnTo>
                      <a:lnTo>
                        <a:pt x="375" y="6"/>
                      </a:lnTo>
                      <a:lnTo>
                        <a:pt x="383" y="6"/>
                      </a:lnTo>
                      <a:lnTo>
                        <a:pt x="390" y="6"/>
                      </a:lnTo>
                      <a:lnTo>
                        <a:pt x="398" y="6"/>
                      </a:lnTo>
                      <a:lnTo>
                        <a:pt x="407" y="6"/>
                      </a:lnTo>
                      <a:lnTo>
                        <a:pt x="417" y="6"/>
                      </a:lnTo>
                      <a:lnTo>
                        <a:pt x="432" y="6"/>
                      </a:lnTo>
                      <a:lnTo>
                        <a:pt x="447" y="6"/>
                      </a:lnTo>
                      <a:lnTo>
                        <a:pt x="462" y="6"/>
                      </a:lnTo>
                      <a:lnTo>
                        <a:pt x="480" y="7"/>
                      </a:lnTo>
                      <a:lnTo>
                        <a:pt x="487" y="7"/>
                      </a:lnTo>
                      <a:lnTo>
                        <a:pt x="495" y="7"/>
                      </a:lnTo>
                      <a:lnTo>
                        <a:pt x="504" y="7"/>
                      </a:lnTo>
                      <a:lnTo>
                        <a:pt x="512" y="9"/>
                      </a:lnTo>
                      <a:lnTo>
                        <a:pt x="520" y="9"/>
                      </a:lnTo>
                      <a:lnTo>
                        <a:pt x="527" y="9"/>
                      </a:lnTo>
                      <a:lnTo>
                        <a:pt x="537" y="9"/>
                      </a:lnTo>
                      <a:lnTo>
                        <a:pt x="546" y="11"/>
                      </a:lnTo>
                      <a:lnTo>
                        <a:pt x="556" y="11"/>
                      </a:lnTo>
                      <a:lnTo>
                        <a:pt x="567" y="17"/>
                      </a:lnTo>
                      <a:lnTo>
                        <a:pt x="571" y="25"/>
                      </a:lnTo>
                      <a:lnTo>
                        <a:pt x="577" y="36"/>
                      </a:lnTo>
                      <a:lnTo>
                        <a:pt x="573" y="44"/>
                      </a:lnTo>
                      <a:lnTo>
                        <a:pt x="571" y="51"/>
                      </a:lnTo>
                      <a:lnTo>
                        <a:pt x="561" y="59"/>
                      </a:lnTo>
                      <a:lnTo>
                        <a:pt x="552" y="65"/>
                      </a:lnTo>
                      <a:lnTo>
                        <a:pt x="544" y="65"/>
                      </a:lnTo>
                      <a:lnTo>
                        <a:pt x="537" y="65"/>
                      </a:lnTo>
                      <a:lnTo>
                        <a:pt x="527" y="65"/>
                      </a:lnTo>
                      <a:lnTo>
                        <a:pt x="518" y="65"/>
                      </a:lnTo>
                      <a:lnTo>
                        <a:pt x="504" y="65"/>
                      </a:lnTo>
                      <a:lnTo>
                        <a:pt x="491" y="65"/>
                      </a:lnTo>
                      <a:lnTo>
                        <a:pt x="476" y="65"/>
                      </a:lnTo>
                      <a:lnTo>
                        <a:pt x="461" y="65"/>
                      </a:lnTo>
                      <a:lnTo>
                        <a:pt x="451" y="65"/>
                      </a:lnTo>
                      <a:lnTo>
                        <a:pt x="442" y="65"/>
                      </a:lnTo>
                      <a:lnTo>
                        <a:pt x="432" y="65"/>
                      </a:lnTo>
                      <a:lnTo>
                        <a:pt x="424" y="65"/>
                      </a:lnTo>
                      <a:lnTo>
                        <a:pt x="413" y="63"/>
                      </a:lnTo>
                      <a:lnTo>
                        <a:pt x="404" y="63"/>
                      </a:lnTo>
                      <a:lnTo>
                        <a:pt x="396" y="63"/>
                      </a:lnTo>
                      <a:lnTo>
                        <a:pt x="386" y="63"/>
                      </a:lnTo>
                      <a:lnTo>
                        <a:pt x="375" y="61"/>
                      </a:lnTo>
                      <a:lnTo>
                        <a:pt x="365" y="61"/>
                      </a:lnTo>
                      <a:lnTo>
                        <a:pt x="354" y="61"/>
                      </a:lnTo>
                      <a:lnTo>
                        <a:pt x="345" y="61"/>
                      </a:lnTo>
                      <a:lnTo>
                        <a:pt x="333" y="61"/>
                      </a:lnTo>
                      <a:lnTo>
                        <a:pt x="324" y="61"/>
                      </a:lnTo>
                      <a:lnTo>
                        <a:pt x="312" y="61"/>
                      </a:lnTo>
                      <a:lnTo>
                        <a:pt x="303" y="61"/>
                      </a:lnTo>
                      <a:lnTo>
                        <a:pt x="291" y="59"/>
                      </a:lnTo>
                      <a:lnTo>
                        <a:pt x="280" y="59"/>
                      </a:lnTo>
                      <a:lnTo>
                        <a:pt x="270" y="57"/>
                      </a:lnTo>
                      <a:lnTo>
                        <a:pt x="259" y="57"/>
                      </a:lnTo>
                      <a:lnTo>
                        <a:pt x="248" y="57"/>
                      </a:lnTo>
                      <a:lnTo>
                        <a:pt x="238" y="57"/>
                      </a:lnTo>
                      <a:lnTo>
                        <a:pt x="227" y="57"/>
                      </a:lnTo>
                      <a:lnTo>
                        <a:pt x="217" y="57"/>
                      </a:lnTo>
                      <a:lnTo>
                        <a:pt x="208" y="57"/>
                      </a:lnTo>
                      <a:lnTo>
                        <a:pt x="196" y="57"/>
                      </a:lnTo>
                      <a:lnTo>
                        <a:pt x="185" y="55"/>
                      </a:lnTo>
                      <a:lnTo>
                        <a:pt x="177" y="55"/>
                      </a:lnTo>
                      <a:lnTo>
                        <a:pt x="166" y="55"/>
                      </a:lnTo>
                      <a:lnTo>
                        <a:pt x="156" y="55"/>
                      </a:lnTo>
                      <a:lnTo>
                        <a:pt x="149" y="55"/>
                      </a:lnTo>
                      <a:lnTo>
                        <a:pt x="139" y="55"/>
                      </a:lnTo>
                      <a:lnTo>
                        <a:pt x="130" y="53"/>
                      </a:lnTo>
                      <a:lnTo>
                        <a:pt x="120" y="53"/>
                      </a:lnTo>
                      <a:lnTo>
                        <a:pt x="113" y="53"/>
                      </a:lnTo>
                      <a:lnTo>
                        <a:pt x="103" y="53"/>
                      </a:lnTo>
                      <a:lnTo>
                        <a:pt x="86" y="53"/>
                      </a:lnTo>
                      <a:lnTo>
                        <a:pt x="73" y="53"/>
                      </a:lnTo>
                      <a:lnTo>
                        <a:pt x="59" y="53"/>
                      </a:lnTo>
                      <a:lnTo>
                        <a:pt x="48" y="53"/>
                      </a:lnTo>
                      <a:lnTo>
                        <a:pt x="35" y="53"/>
                      </a:lnTo>
                      <a:lnTo>
                        <a:pt x="27" y="53"/>
                      </a:lnTo>
                      <a:lnTo>
                        <a:pt x="14" y="49"/>
                      </a:lnTo>
                      <a:lnTo>
                        <a:pt x="6" y="44"/>
                      </a:lnTo>
                      <a:lnTo>
                        <a:pt x="0" y="36"/>
                      </a:lnTo>
                      <a:lnTo>
                        <a:pt x="0" y="26"/>
                      </a:lnTo>
                      <a:lnTo>
                        <a:pt x="0" y="15"/>
                      </a:lnTo>
                      <a:lnTo>
                        <a:pt x="6" y="7"/>
                      </a:lnTo>
                      <a:lnTo>
                        <a:pt x="14" y="2"/>
                      </a:lnTo>
                      <a:lnTo>
                        <a:pt x="2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3" name="Freeform 129"/>
                <p:cNvSpPr>
                  <a:spLocks/>
                </p:cNvSpPr>
                <p:nvPr/>
              </p:nvSpPr>
              <p:spPr bwMode="auto">
                <a:xfrm>
                  <a:off x="3004" y="2601"/>
                  <a:ext cx="225" cy="129"/>
                </a:xfrm>
                <a:custGeom>
                  <a:avLst/>
                  <a:gdLst>
                    <a:gd name="T0" fmla="*/ 0 w 451"/>
                    <a:gd name="T1" fmla="*/ 1 h 258"/>
                    <a:gd name="T2" fmla="*/ 0 w 451"/>
                    <a:gd name="T3" fmla="*/ 1 h 258"/>
                    <a:gd name="T4" fmla="*/ 0 w 451"/>
                    <a:gd name="T5" fmla="*/ 1 h 258"/>
                    <a:gd name="T6" fmla="*/ 0 w 451"/>
                    <a:gd name="T7" fmla="*/ 1 h 258"/>
                    <a:gd name="T8" fmla="*/ 0 w 451"/>
                    <a:gd name="T9" fmla="*/ 1 h 258"/>
                    <a:gd name="T10" fmla="*/ 0 w 451"/>
                    <a:gd name="T11" fmla="*/ 1 h 258"/>
                    <a:gd name="T12" fmla="*/ 0 w 451"/>
                    <a:gd name="T13" fmla="*/ 1 h 258"/>
                    <a:gd name="T14" fmla="*/ 0 w 451"/>
                    <a:gd name="T15" fmla="*/ 1 h 258"/>
                    <a:gd name="T16" fmla="*/ 0 w 451"/>
                    <a:gd name="T17" fmla="*/ 1 h 258"/>
                    <a:gd name="T18" fmla="*/ 0 w 451"/>
                    <a:gd name="T19" fmla="*/ 1 h 258"/>
                    <a:gd name="T20" fmla="*/ 0 w 451"/>
                    <a:gd name="T21" fmla="*/ 1 h 258"/>
                    <a:gd name="T22" fmla="*/ 0 w 451"/>
                    <a:gd name="T23" fmla="*/ 1 h 258"/>
                    <a:gd name="T24" fmla="*/ 0 w 451"/>
                    <a:gd name="T25" fmla="*/ 1 h 258"/>
                    <a:gd name="T26" fmla="*/ 0 w 451"/>
                    <a:gd name="T27" fmla="*/ 1 h 258"/>
                    <a:gd name="T28" fmla="*/ 0 w 451"/>
                    <a:gd name="T29" fmla="*/ 1 h 258"/>
                    <a:gd name="T30" fmla="*/ 0 w 451"/>
                    <a:gd name="T31" fmla="*/ 1 h 258"/>
                    <a:gd name="T32" fmla="*/ 0 w 451"/>
                    <a:gd name="T33" fmla="*/ 1 h 258"/>
                    <a:gd name="T34" fmla="*/ 0 w 451"/>
                    <a:gd name="T35" fmla="*/ 1 h 258"/>
                    <a:gd name="T36" fmla="*/ 0 w 451"/>
                    <a:gd name="T37" fmla="*/ 1 h 258"/>
                    <a:gd name="T38" fmla="*/ 0 w 451"/>
                    <a:gd name="T39" fmla="*/ 0 h 258"/>
                    <a:gd name="T40" fmla="*/ 0 w 451"/>
                    <a:gd name="T41" fmla="*/ 1 h 258"/>
                    <a:gd name="T42" fmla="*/ 0 w 451"/>
                    <a:gd name="T43" fmla="*/ 1 h 258"/>
                    <a:gd name="T44" fmla="*/ 0 w 451"/>
                    <a:gd name="T45" fmla="*/ 1 h 258"/>
                    <a:gd name="T46" fmla="*/ 0 w 451"/>
                    <a:gd name="T47" fmla="*/ 1 h 258"/>
                    <a:gd name="T48" fmla="*/ 0 w 451"/>
                    <a:gd name="T49" fmla="*/ 1 h 258"/>
                    <a:gd name="T50" fmla="*/ 0 w 451"/>
                    <a:gd name="T51" fmla="*/ 1 h 258"/>
                    <a:gd name="T52" fmla="*/ 0 w 451"/>
                    <a:gd name="T53" fmla="*/ 1 h 258"/>
                    <a:gd name="T54" fmla="*/ 0 w 451"/>
                    <a:gd name="T55" fmla="*/ 1 h 258"/>
                    <a:gd name="T56" fmla="*/ 0 w 451"/>
                    <a:gd name="T57" fmla="*/ 1 h 258"/>
                    <a:gd name="T58" fmla="*/ 0 w 451"/>
                    <a:gd name="T59" fmla="*/ 1 h 258"/>
                    <a:gd name="T60" fmla="*/ 0 w 451"/>
                    <a:gd name="T61" fmla="*/ 1 h 258"/>
                    <a:gd name="T62" fmla="*/ 0 w 451"/>
                    <a:gd name="T63" fmla="*/ 1 h 258"/>
                    <a:gd name="T64" fmla="*/ 0 w 451"/>
                    <a:gd name="T65" fmla="*/ 1 h 258"/>
                    <a:gd name="T66" fmla="*/ 0 w 451"/>
                    <a:gd name="T67" fmla="*/ 1 h 258"/>
                    <a:gd name="T68" fmla="*/ 0 w 451"/>
                    <a:gd name="T69" fmla="*/ 1 h 258"/>
                    <a:gd name="T70" fmla="*/ 0 w 451"/>
                    <a:gd name="T71" fmla="*/ 1 h 258"/>
                    <a:gd name="T72" fmla="*/ 0 w 451"/>
                    <a:gd name="T73" fmla="*/ 1 h 258"/>
                    <a:gd name="T74" fmla="*/ 0 w 451"/>
                    <a:gd name="T75" fmla="*/ 1 h 258"/>
                    <a:gd name="T76" fmla="*/ 0 w 451"/>
                    <a:gd name="T77" fmla="*/ 1 h 258"/>
                    <a:gd name="T78" fmla="*/ 0 w 451"/>
                    <a:gd name="T79" fmla="*/ 1 h 258"/>
                    <a:gd name="T80" fmla="*/ 0 w 451"/>
                    <a:gd name="T81" fmla="*/ 1 h 258"/>
                    <a:gd name="T82" fmla="*/ 0 w 451"/>
                    <a:gd name="T83" fmla="*/ 1 h 258"/>
                    <a:gd name="T84" fmla="*/ 0 w 451"/>
                    <a:gd name="T85" fmla="*/ 1 h 258"/>
                    <a:gd name="T86" fmla="*/ 0 w 451"/>
                    <a:gd name="T87" fmla="*/ 1 h 258"/>
                    <a:gd name="T88" fmla="*/ 0 w 451"/>
                    <a:gd name="T89" fmla="*/ 1 h 258"/>
                    <a:gd name="T90" fmla="*/ 0 w 451"/>
                    <a:gd name="T91" fmla="*/ 1 h 258"/>
                    <a:gd name="T92" fmla="*/ 0 w 451"/>
                    <a:gd name="T93" fmla="*/ 1 h 258"/>
                    <a:gd name="T94" fmla="*/ 0 w 451"/>
                    <a:gd name="T95" fmla="*/ 1 h 258"/>
                    <a:gd name="T96" fmla="*/ 0 w 451"/>
                    <a:gd name="T97" fmla="*/ 1 h 258"/>
                    <a:gd name="T98" fmla="*/ 0 w 451"/>
                    <a:gd name="T99" fmla="*/ 1 h 258"/>
                    <a:gd name="T100" fmla="*/ 0 w 451"/>
                    <a:gd name="T101" fmla="*/ 1 h 258"/>
                    <a:gd name="T102" fmla="*/ 0 w 451"/>
                    <a:gd name="T103" fmla="*/ 1 h 258"/>
                    <a:gd name="T104" fmla="*/ 0 w 451"/>
                    <a:gd name="T105" fmla="*/ 1 h 258"/>
                    <a:gd name="T106" fmla="*/ 0 w 451"/>
                    <a:gd name="T107" fmla="*/ 1 h 258"/>
                    <a:gd name="T108" fmla="*/ 0 w 451"/>
                    <a:gd name="T109" fmla="*/ 1 h 258"/>
                    <a:gd name="T110" fmla="*/ 0 w 451"/>
                    <a:gd name="T111" fmla="*/ 1 h 258"/>
                    <a:gd name="T112" fmla="*/ 0 w 451"/>
                    <a:gd name="T113" fmla="*/ 1 h 258"/>
                    <a:gd name="T114" fmla="*/ 0 w 451"/>
                    <a:gd name="T115" fmla="*/ 1 h 258"/>
                    <a:gd name="T116" fmla="*/ 0 w 451"/>
                    <a:gd name="T117" fmla="*/ 1 h 258"/>
                    <a:gd name="T118" fmla="*/ 0 w 451"/>
                    <a:gd name="T119" fmla="*/ 1 h 258"/>
                    <a:gd name="T120" fmla="*/ 0 w 451"/>
                    <a:gd name="T121" fmla="*/ 1 h 2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1"/>
                    <a:gd name="T184" fmla="*/ 0 h 258"/>
                    <a:gd name="T185" fmla="*/ 451 w 451"/>
                    <a:gd name="T186" fmla="*/ 258 h 25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1" h="258">
                      <a:moveTo>
                        <a:pt x="8" y="61"/>
                      </a:moveTo>
                      <a:lnTo>
                        <a:pt x="0" y="46"/>
                      </a:lnTo>
                      <a:lnTo>
                        <a:pt x="2" y="32"/>
                      </a:lnTo>
                      <a:lnTo>
                        <a:pt x="6" y="25"/>
                      </a:lnTo>
                      <a:lnTo>
                        <a:pt x="12" y="19"/>
                      </a:lnTo>
                      <a:lnTo>
                        <a:pt x="17" y="15"/>
                      </a:lnTo>
                      <a:lnTo>
                        <a:pt x="27" y="15"/>
                      </a:lnTo>
                      <a:lnTo>
                        <a:pt x="33" y="11"/>
                      </a:lnTo>
                      <a:lnTo>
                        <a:pt x="42" y="11"/>
                      </a:lnTo>
                      <a:lnTo>
                        <a:pt x="52" y="11"/>
                      </a:lnTo>
                      <a:lnTo>
                        <a:pt x="65" y="11"/>
                      </a:lnTo>
                      <a:lnTo>
                        <a:pt x="74" y="11"/>
                      </a:lnTo>
                      <a:lnTo>
                        <a:pt x="88" y="11"/>
                      </a:lnTo>
                      <a:lnTo>
                        <a:pt x="103" y="13"/>
                      </a:lnTo>
                      <a:lnTo>
                        <a:pt x="116" y="15"/>
                      </a:lnTo>
                      <a:lnTo>
                        <a:pt x="128" y="15"/>
                      </a:lnTo>
                      <a:lnTo>
                        <a:pt x="141" y="17"/>
                      </a:lnTo>
                      <a:lnTo>
                        <a:pt x="152" y="17"/>
                      </a:lnTo>
                      <a:lnTo>
                        <a:pt x="162" y="19"/>
                      </a:lnTo>
                      <a:lnTo>
                        <a:pt x="169" y="19"/>
                      </a:lnTo>
                      <a:lnTo>
                        <a:pt x="179" y="19"/>
                      </a:lnTo>
                      <a:lnTo>
                        <a:pt x="183" y="19"/>
                      </a:lnTo>
                      <a:lnTo>
                        <a:pt x="188" y="21"/>
                      </a:lnTo>
                      <a:lnTo>
                        <a:pt x="200" y="15"/>
                      </a:lnTo>
                      <a:lnTo>
                        <a:pt x="211" y="11"/>
                      </a:lnTo>
                      <a:lnTo>
                        <a:pt x="227" y="10"/>
                      </a:lnTo>
                      <a:lnTo>
                        <a:pt x="240" y="8"/>
                      </a:lnTo>
                      <a:lnTo>
                        <a:pt x="253" y="6"/>
                      </a:lnTo>
                      <a:lnTo>
                        <a:pt x="268" y="6"/>
                      </a:lnTo>
                      <a:lnTo>
                        <a:pt x="282" y="6"/>
                      </a:lnTo>
                      <a:lnTo>
                        <a:pt x="297" y="6"/>
                      </a:lnTo>
                      <a:lnTo>
                        <a:pt x="310" y="6"/>
                      </a:lnTo>
                      <a:lnTo>
                        <a:pt x="325" y="6"/>
                      </a:lnTo>
                      <a:lnTo>
                        <a:pt x="339" y="6"/>
                      </a:lnTo>
                      <a:lnTo>
                        <a:pt x="354" y="6"/>
                      </a:lnTo>
                      <a:lnTo>
                        <a:pt x="367" y="4"/>
                      </a:lnTo>
                      <a:lnTo>
                        <a:pt x="382" y="2"/>
                      </a:lnTo>
                      <a:lnTo>
                        <a:pt x="396" y="2"/>
                      </a:lnTo>
                      <a:lnTo>
                        <a:pt x="411" y="2"/>
                      </a:lnTo>
                      <a:lnTo>
                        <a:pt x="422" y="0"/>
                      </a:lnTo>
                      <a:lnTo>
                        <a:pt x="434" y="4"/>
                      </a:lnTo>
                      <a:lnTo>
                        <a:pt x="440" y="11"/>
                      </a:lnTo>
                      <a:lnTo>
                        <a:pt x="445" y="25"/>
                      </a:lnTo>
                      <a:lnTo>
                        <a:pt x="445" y="34"/>
                      </a:lnTo>
                      <a:lnTo>
                        <a:pt x="445" y="44"/>
                      </a:lnTo>
                      <a:lnTo>
                        <a:pt x="445" y="53"/>
                      </a:lnTo>
                      <a:lnTo>
                        <a:pt x="445" y="65"/>
                      </a:lnTo>
                      <a:lnTo>
                        <a:pt x="445" y="74"/>
                      </a:lnTo>
                      <a:lnTo>
                        <a:pt x="445" y="86"/>
                      </a:lnTo>
                      <a:lnTo>
                        <a:pt x="445" y="95"/>
                      </a:lnTo>
                      <a:lnTo>
                        <a:pt x="445" y="106"/>
                      </a:lnTo>
                      <a:lnTo>
                        <a:pt x="443" y="116"/>
                      </a:lnTo>
                      <a:lnTo>
                        <a:pt x="443" y="127"/>
                      </a:lnTo>
                      <a:lnTo>
                        <a:pt x="443" y="139"/>
                      </a:lnTo>
                      <a:lnTo>
                        <a:pt x="443" y="150"/>
                      </a:lnTo>
                      <a:lnTo>
                        <a:pt x="443" y="160"/>
                      </a:lnTo>
                      <a:lnTo>
                        <a:pt x="443" y="171"/>
                      </a:lnTo>
                      <a:lnTo>
                        <a:pt x="443" y="182"/>
                      </a:lnTo>
                      <a:lnTo>
                        <a:pt x="445" y="194"/>
                      </a:lnTo>
                      <a:lnTo>
                        <a:pt x="445" y="203"/>
                      </a:lnTo>
                      <a:lnTo>
                        <a:pt x="449" y="213"/>
                      </a:lnTo>
                      <a:lnTo>
                        <a:pt x="451" y="222"/>
                      </a:lnTo>
                      <a:lnTo>
                        <a:pt x="451" y="232"/>
                      </a:lnTo>
                      <a:lnTo>
                        <a:pt x="443" y="238"/>
                      </a:lnTo>
                      <a:lnTo>
                        <a:pt x="430" y="243"/>
                      </a:lnTo>
                      <a:lnTo>
                        <a:pt x="421" y="245"/>
                      </a:lnTo>
                      <a:lnTo>
                        <a:pt x="411" y="247"/>
                      </a:lnTo>
                      <a:lnTo>
                        <a:pt x="400" y="249"/>
                      </a:lnTo>
                      <a:lnTo>
                        <a:pt x="388" y="251"/>
                      </a:lnTo>
                      <a:lnTo>
                        <a:pt x="373" y="251"/>
                      </a:lnTo>
                      <a:lnTo>
                        <a:pt x="360" y="253"/>
                      </a:lnTo>
                      <a:lnTo>
                        <a:pt x="343" y="255"/>
                      </a:lnTo>
                      <a:lnTo>
                        <a:pt x="327" y="257"/>
                      </a:lnTo>
                      <a:lnTo>
                        <a:pt x="320" y="257"/>
                      </a:lnTo>
                      <a:lnTo>
                        <a:pt x="310" y="257"/>
                      </a:lnTo>
                      <a:lnTo>
                        <a:pt x="301" y="257"/>
                      </a:lnTo>
                      <a:lnTo>
                        <a:pt x="293" y="258"/>
                      </a:lnTo>
                      <a:lnTo>
                        <a:pt x="285" y="258"/>
                      </a:lnTo>
                      <a:lnTo>
                        <a:pt x="276" y="258"/>
                      </a:lnTo>
                      <a:lnTo>
                        <a:pt x="266" y="258"/>
                      </a:lnTo>
                      <a:lnTo>
                        <a:pt x="259" y="258"/>
                      </a:lnTo>
                      <a:lnTo>
                        <a:pt x="249" y="258"/>
                      </a:lnTo>
                      <a:lnTo>
                        <a:pt x="240" y="258"/>
                      </a:lnTo>
                      <a:lnTo>
                        <a:pt x="230" y="258"/>
                      </a:lnTo>
                      <a:lnTo>
                        <a:pt x="221" y="258"/>
                      </a:lnTo>
                      <a:lnTo>
                        <a:pt x="211" y="258"/>
                      </a:lnTo>
                      <a:lnTo>
                        <a:pt x="204" y="258"/>
                      </a:lnTo>
                      <a:lnTo>
                        <a:pt x="194" y="258"/>
                      </a:lnTo>
                      <a:lnTo>
                        <a:pt x="185" y="258"/>
                      </a:lnTo>
                      <a:lnTo>
                        <a:pt x="175" y="257"/>
                      </a:lnTo>
                      <a:lnTo>
                        <a:pt x="168" y="257"/>
                      </a:lnTo>
                      <a:lnTo>
                        <a:pt x="158" y="257"/>
                      </a:lnTo>
                      <a:lnTo>
                        <a:pt x="149" y="257"/>
                      </a:lnTo>
                      <a:lnTo>
                        <a:pt x="131" y="257"/>
                      </a:lnTo>
                      <a:lnTo>
                        <a:pt x="118" y="257"/>
                      </a:lnTo>
                      <a:lnTo>
                        <a:pt x="101" y="255"/>
                      </a:lnTo>
                      <a:lnTo>
                        <a:pt x="88" y="255"/>
                      </a:lnTo>
                      <a:lnTo>
                        <a:pt x="74" y="255"/>
                      </a:lnTo>
                      <a:lnTo>
                        <a:pt x="63" y="255"/>
                      </a:lnTo>
                      <a:lnTo>
                        <a:pt x="52" y="255"/>
                      </a:lnTo>
                      <a:lnTo>
                        <a:pt x="42" y="255"/>
                      </a:lnTo>
                      <a:lnTo>
                        <a:pt x="33" y="255"/>
                      </a:lnTo>
                      <a:lnTo>
                        <a:pt x="29" y="255"/>
                      </a:lnTo>
                      <a:lnTo>
                        <a:pt x="19" y="251"/>
                      </a:lnTo>
                      <a:lnTo>
                        <a:pt x="14" y="247"/>
                      </a:lnTo>
                      <a:lnTo>
                        <a:pt x="8" y="238"/>
                      </a:lnTo>
                      <a:lnTo>
                        <a:pt x="6" y="228"/>
                      </a:lnTo>
                      <a:lnTo>
                        <a:pt x="0" y="215"/>
                      </a:lnTo>
                      <a:lnTo>
                        <a:pt x="0" y="201"/>
                      </a:lnTo>
                      <a:lnTo>
                        <a:pt x="0" y="186"/>
                      </a:lnTo>
                      <a:lnTo>
                        <a:pt x="0" y="171"/>
                      </a:lnTo>
                      <a:lnTo>
                        <a:pt x="0" y="163"/>
                      </a:lnTo>
                      <a:lnTo>
                        <a:pt x="0" y="154"/>
                      </a:lnTo>
                      <a:lnTo>
                        <a:pt x="0" y="144"/>
                      </a:lnTo>
                      <a:lnTo>
                        <a:pt x="0" y="137"/>
                      </a:lnTo>
                      <a:lnTo>
                        <a:pt x="2" y="120"/>
                      </a:lnTo>
                      <a:lnTo>
                        <a:pt x="4" y="106"/>
                      </a:lnTo>
                      <a:lnTo>
                        <a:pt x="4" y="89"/>
                      </a:lnTo>
                      <a:lnTo>
                        <a:pt x="6" y="78"/>
                      </a:lnTo>
                      <a:lnTo>
                        <a:pt x="8" y="68"/>
                      </a:lnTo>
                      <a:lnTo>
                        <a:pt x="8" y="61"/>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4" name="Freeform 130"/>
                <p:cNvSpPr>
                  <a:spLocks/>
                </p:cNvSpPr>
                <p:nvPr/>
              </p:nvSpPr>
              <p:spPr bwMode="auto">
                <a:xfrm>
                  <a:off x="3702" y="2601"/>
                  <a:ext cx="222" cy="121"/>
                </a:xfrm>
                <a:custGeom>
                  <a:avLst/>
                  <a:gdLst>
                    <a:gd name="T0" fmla="*/ 0 w 445"/>
                    <a:gd name="T1" fmla="*/ 0 h 243"/>
                    <a:gd name="T2" fmla="*/ 0 w 445"/>
                    <a:gd name="T3" fmla="*/ 0 h 243"/>
                    <a:gd name="T4" fmla="*/ 0 w 445"/>
                    <a:gd name="T5" fmla="*/ 0 h 243"/>
                    <a:gd name="T6" fmla="*/ 0 w 445"/>
                    <a:gd name="T7" fmla="*/ 0 h 243"/>
                    <a:gd name="T8" fmla="*/ 0 w 445"/>
                    <a:gd name="T9" fmla="*/ 0 h 243"/>
                    <a:gd name="T10" fmla="*/ 0 w 445"/>
                    <a:gd name="T11" fmla="*/ 0 h 243"/>
                    <a:gd name="T12" fmla="*/ 0 w 445"/>
                    <a:gd name="T13" fmla="*/ 0 h 243"/>
                    <a:gd name="T14" fmla="*/ 0 w 445"/>
                    <a:gd name="T15" fmla="*/ 0 h 243"/>
                    <a:gd name="T16" fmla="*/ 0 w 445"/>
                    <a:gd name="T17" fmla="*/ 0 h 243"/>
                    <a:gd name="T18" fmla="*/ 0 w 445"/>
                    <a:gd name="T19" fmla="*/ 0 h 243"/>
                    <a:gd name="T20" fmla="*/ 0 w 445"/>
                    <a:gd name="T21" fmla="*/ 0 h 243"/>
                    <a:gd name="T22" fmla="*/ 0 w 445"/>
                    <a:gd name="T23" fmla="*/ 0 h 243"/>
                    <a:gd name="T24" fmla="*/ 0 w 445"/>
                    <a:gd name="T25" fmla="*/ 0 h 243"/>
                    <a:gd name="T26" fmla="*/ 0 w 445"/>
                    <a:gd name="T27" fmla="*/ 0 h 243"/>
                    <a:gd name="T28" fmla="*/ 0 w 445"/>
                    <a:gd name="T29" fmla="*/ 0 h 243"/>
                    <a:gd name="T30" fmla="*/ 0 w 445"/>
                    <a:gd name="T31" fmla="*/ 0 h 243"/>
                    <a:gd name="T32" fmla="*/ 0 w 445"/>
                    <a:gd name="T33" fmla="*/ 0 h 243"/>
                    <a:gd name="T34" fmla="*/ 0 w 445"/>
                    <a:gd name="T35" fmla="*/ 0 h 243"/>
                    <a:gd name="T36" fmla="*/ 0 w 445"/>
                    <a:gd name="T37" fmla="*/ 0 h 243"/>
                    <a:gd name="T38" fmla="*/ 0 w 445"/>
                    <a:gd name="T39" fmla="*/ 0 h 243"/>
                    <a:gd name="T40" fmla="*/ 0 w 445"/>
                    <a:gd name="T41" fmla="*/ 0 h 243"/>
                    <a:gd name="T42" fmla="*/ 0 w 445"/>
                    <a:gd name="T43" fmla="*/ 0 h 243"/>
                    <a:gd name="T44" fmla="*/ 0 w 445"/>
                    <a:gd name="T45" fmla="*/ 0 h 243"/>
                    <a:gd name="T46" fmla="*/ 0 w 445"/>
                    <a:gd name="T47" fmla="*/ 0 h 243"/>
                    <a:gd name="T48" fmla="*/ 0 w 445"/>
                    <a:gd name="T49" fmla="*/ 0 h 243"/>
                    <a:gd name="T50" fmla="*/ 0 w 445"/>
                    <a:gd name="T51" fmla="*/ 0 h 243"/>
                    <a:gd name="T52" fmla="*/ 0 w 445"/>
                    <a:gd name="T53" fmla="*/ 0 h 243"/>
                    <a:gd name="T54" fmla="*/ 0 w 445"/>
                    <a:gd name="T55" fmla="*/ 0 h 243"/>
                    <a:gd name="T56" fmla="*/ 0 w 445"/>
                    <a:gd name="T57" fmla="*/ 0 h 243"/>
                    <a:gd name="T58" fmla="*/ 0 w 445"/>
                    <a:gd name="T59" fmla="*/ 0 h 243"/>
                    <a:gd name="T60" fmla="*/ 0 w 445"/>
                    <a:gd name="T61" fmla="*/ 0 h 243"/>
                    <a:gd name="T62" fmla="*/ 0 w 445"/>
                    <a:gd name="T63" fmla="*/ 0 h 243"/>
                    <a:gd name="T64" fmla="*/ 0 w 445"/>
                    <a:gd name="T65" fmla="*/ 0 h 243"/>
                    <a:gd name="T66" fmla="*/ 0 w 445"/>
                    <a:gd name="T67" fmla="*/ 0 h 243"/>
                    <a:gd name="T68" fmla="*/ 0 w 445"/>
                    <a:gd name="T69" fmla="*/ 0 h 243"/>
                    <a:gd name="T70" fmla="*/ 0 w 445"/>
                    <a:gd name="T71" fmla="*/ 0 h 243"/>
                    <a:gd name="T72" fmla="*/ 0 w 445"/>
                    <a:gd name="T73" fmla="*/ 0 h 243"/>
                    <a:gd name="T74" fmla="*/ 0 w 445"/>
                    <a:gd name="T75" fmla="*/ 0 h 243"/>
                    <a:gd name="T76" fmla="*/ 0 w 445"/>
                    <a:gd name="T77" fmla="*/ 0 h 243"/>
                    <a:gd name="T78" fmla="*/ 0 w 445"/>
                    <a:gd name="T79" fmla="*/ 0 h 243"/>
                    <a:gd name="T80" fmla="*/ 0 w 445"/>
                    <a:gd name="T81" fmla="*/ 0 h 243"/>
                    <a:gd name="T82" fmla="*/ 0 w 445"/>
                    <a:gd name="T83" fmla="*/ 0 h 243"/>
                    <a:gd name="T84" fmla="*/ 0 w 445"/>
                    <a:gd name="T85" fmla="*/ 0 h 243"/>
                    <a:gd name="T86" fmla="*/ 0 w 445"/>
                    <a:gd name="T87" fmla="*/ 0 h 243"/>
                    <a:gd name="T88" fmla="*/ 0 w 445"/>
                    <a:gd name="T89" fmla="*/ 0 h 243"/>
                    <a:gd name="T90" fmla="*/ 0 w 445"/>
                    <a:gd name="T91" fmla="*/ 0 h 243"/>
                    <a:gd name="T92" fmla="*/ 0 w 445"/>
                    <a:gd name="T93" fmla="*/ 0 h 243"/>
                    <a:gd name="T94" fmla="*/ 0 w 445"/>
                    <a:gd name="T95" fmla="*/ 0 h 243"/>
                    <a:gd name="T96" fmla="*/ 0 w 445"/>
                    <a:gd name="T97" fmla="*/ 0 h 243"/>
                    <a:gd name="T98" fmla="*/ 0 w 445"/>
                    <a:gd name="T99" fmla="*/ 0 h 243"/>
                    <a:gd name="T100" fmla="*/ 0 w 445"/>
                    <a:gd name="T101" fmla="*/ 0 h 243"/>
                    <a:gd name="T102" fmla="*/ 0 w 445"/>
                    <a:gd name="T103" fmla="*/ 0 h 243"/>
                    <a:gd name="T104" fmla="*/ 0 w 445"/>
                    <a:gd name="T105" fmla="*/ 0 h 243"/>
                    <a:gd name="T106" fmla="*/ 0 w 445"/>
                    <a:gd name="T107" fmla="*/ 0 h 243"/>
                    <a:gd name="T108" fmla="*/ 0 w 445"/>
                    <a:gd name="T109" fmla="*/ 0 h 243"/>
                    <a:gd name="T110" fmla="*/ 0 w 445"/>
                    <a:gd name="T111" fmla="*/ 0 h 243"/>
                    <a:gd name="T112" fmla="*/ 0 w 445"/>
                    <a:gd name="T113" fmla="*/ 0 h 243"/>
                    <a:gd name="T114" fmla="*/ 0 w 445"/>
                    <a:gd name="T115" fmla="*/ 0 h 243"/>
                    <a:gd name="T116" fmla="*/ 0 w 445"/>
                    <a:gd name="T117" fmla="*/ 0 h 243"/>
                    <a:gd name="T118" fmla="*/ 0 w 445"/>
                    <a:gd name="T119" fmla="*/ 0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5"/>
                    <a:gd name="T181" fmla="*/ 0 h 243"/>
                    <a:gd name="T182" fmla="*/ 445 w 445"/>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5" h="243">
                      <a:moveTo>
                        <a:pt x="12" y="46"/>
                      </a:moveTo>
                      <a:lnTo>
                        <a:pt x="4" y="38"/>
                      </a:lnTo>
                      <a:lnTo>
                        <a:pt x="2" y="30"/>
                      </a:lnTo>
                      <a:lnTo>
                        <a:pt x="2" y="23"/>
                      </a:lnTo>
                      <a:lnTo>
                        <a:pt x="6" y="15"/>
                      </a:lnTo>
                      <a:lnTo>
                        <a:pt x="10" y="6"/>
                      </a:lnTo>
                      <a:lnTo>
                        <a:pt x="15" y="2"/>
                      </a:lnTo>
                      <a:lnTo>
                        <a:pt x="25" y="0"/>
                      </a:lnTo>
                      <a:lnTo>
                        <a:pt x="38" y="2"/>
                      </a:lnTo>
                      <a:lnTo>
                        <a:pt x="40" y="2"/>
                      </a:lnTo>
                      <a:lnTo>
                        <a:pt x="46" y="2"/>
                      </a:lnTo>
                      <a:lnTo>
                        <a:pt x="53" y="2"/>
                      </a:lnTo>
                      <a:lnTo>
                        <a:pt x="63" y="2"/>
                      </a:lnTo>
                      <a:lnTo>
                        <a:pt x="72" y="2"/>
                      </a:lnTo>
                      <a:lnTo>
                        <a:pt x="82" y="4"/>
                      </a:lnTo>
                      <a:lnTo>
                        <a:pt x="93" y="4"/>
                      </a:lnTo>
                      <a:lnTo>
                        <a:pt x="107" y="6"/>
                      </a:lnTo>
                      <a:lnTo>
                        <a:pt x="118" y="6"/>
                      </a:lnTo>
                      <a:lnTo>
                        <a:pt x="133" y="6"/>
                      </a:lnTo>
                      <a:lnTo>
                        <a:pt x="147" y="6"/>
                      </a:lnTo>
                      <a:lnTo>
                        <a:pt x="162" y="8"/>
                      </a:lnTo>
                      <a:lnTo>
                        <a:pt x="175" y="8"/>
                      </a:lnTo>
                      <a:lnTo>
                        <a:pt x="190" y="10"/>
                      </a:lnTo>
                      <a:lnTo>
                        <a:pt x="205" y="10"/>
                      </a:lnTo>
                      <a:lnTo>
                        <a:pt x="223" y="10"/>
                      </a:lnTo>
                      <a:lnTo>
                        <a:pt x="236" y="10"/>
                      </a:lnTo>
                      <a:lnTo>
                        <a:pt x="253" y="10"/>
                      </a:lnTo>
                      <a:lnTo>
                        <a:pt x="266" y="10"/>
                      </a:lnTo>
                      <a:lnTo>
                        <a:pt x="283" y="10"/>
                      </a:lnTo>
                      <a:lnTo>
                        <a:pt x="297" y="10"/>
                      </a:lnTo>
                      <a:lnTo>
                        <a:pt x="310" y="10"/>
                      </a:lnTo>
                      <a:lnTo>
                        <a:pt x="323" y="10"/>
                      </a:lnTo>
                      <a:lnTo>
                        <a:pt x="339" y="10"/>
                      </a:lnTo>
                      <a:lnTo>
                        <a:pt x="350" y="10"/>
                      </a:lnTo>
                      <a:lnTo>
                        <a:pt x="361" y="10"/>
                      </a:lnTo>
                      <a:lnTo>
                        <a:pt x="371" y="10"/>
                      </a:lnTo>
                      <a:lnTo>
                        <a:pt x="380" y="10"/>
                      </a:lnTo>
                      <a:lnTo>
                        <a:pt x="388" y="10"/>
                      </a:lnTo>
                      <a:lnTo>
                        <a:pt x="398" y="10"/>
                      </a:lnTo>
                      <a:lnTo>
                        <a:pt x="403" y="10"/>
                      </a:lnTo>
                      <a:lnTo>
                        <a:pt x="409" y="10"/>
                      </a:lnTo>
                      <a:lnTo>
                        <a:pt x="417" y="6"/>
                      </a:lnTo>
                      <a:lnTo>
                        <a:pt x="424" y="8"/>
                      </a:lnTo>
                      <a:lnTo>
                        <a:pt x="430" y="8"/>
                      </a:lnTo>
                      <a:lnTo>
                        <a:pt x="436" y="11"/>
                      </a:lnTo>
                      <a:lnTo>
                        <a:pt x="438" y="17"/>
                      </a:lnTo>
                      <a:lnTo>
                        <a:pt x="441" y="23"/>
                      </a:lnTo>
                      <a:lnTo>
                        <a:pt x="441" y="30"/>
                      </a:lnTo>
                      <a:lnTo>
                        <a:pt x="443" y="38"/>
                      </a:lnTo>
                      <a:lnTo>
                        <a:pt x="441" y="49"/>
                      </a:lnTo>
                      <a:lnTo>
                        <a:pt x="439" y="61"/>
                      </a:lnTo>
                      <a:lnTo>
                        <a:pt x="439" y="70"/>
                      </a:lnTo>
                      <a:lnTo>
                        <a:pt x="439" y="82"/>
                      </a:lnTo>
                      <a:lnTo>
                        <a:pt x="439" y="93"/>
                      </a:lnTo>
                      <a:lnTo>
                        <a:pt x="439" y="105"/>
                      </a:lnTo>
                      <a:lnTo>
                        <a:pt x="439" y="116"/>
                      </a:lnTo>
                      <a:lnTo>
                        <a:pt x="441" y="127"/>
                      </a:lnTo>
                      <a:lnTo>
                        <a:pt x="441" y="137"/>
                      </a:lnTo>
                      <a:lnTo>
                        <a:pt x="441" y="148"/>
                      </a:lnTo>
                      <a:lnTo>
                        <a:pt x="441" y="160"/>
                      </a:lnTo>
                      <a:lnTo>
                        <a:pt x="443" y="171"/>
                      </a:lnTo>
                      <a:lnTo>
                        <a:pt x="443" y="182"/>
                      </a:lnTo>
                      <a:lnTo>
                        <a:pt x="443" y="194"/>
                      </a:lnTo>
                      <a:lnTo>
                        <a:pt x="443" y="205"/>
                      </a:lnTo>
                      <a:lnTo>
                        <a:pt x="445" y="217"/>
                      </a:lnTo>
                      <a:lnTo>
                        <a:pt x="441" y="228"/>
                      </a:lnTo>
                      <a:lnTo>
                        <a:pt x="438" y="236"/>
                      </a:lnTo>
                      <a:lnTo>
                        <a:pt x="428" y="241"/>
                      </a:lnTo>
                      <a:lnTo>
                        <a:pt x="417" y="243"/>
                      </a:lnTo>
                      <a:lnTo>
                        <a:pt x="403" y="241"/>
                      </a:lnTo>
                      <a:lnTo>
                        <a:pt x="394" y="241"/>
                      </a:lnTo>
                      <a:lnTo>
                        <a:pt x="379" y="241"/>
                      </a:lnTo>
                      <a:lnTo>
                        <a:pt x="369" y="241"/>
                      </a:lnTo>
                      <a:lnTo>
                        <a:pt x="358" y="241"/>
                      </a:lnTo>
                      <a:lnTo>
                        <a:pt x="344" y="241"/>
                      </a:lnTo>
                      <a:lnTo>
                        <a:pt x="333" y="241"/>
                      </a:lnTo>
                      <a:lnTo>
                        <a:pt x="322" y="241"/>
                      </a:lnTo>
                      <a:lnTo>
                        <a:pt x="308" y="241"/>
                      </a:lnTo>
                      <a:lnTo>
                        <a:pt x="299" y="241"/>
                      </a:lnTo>
                      <a:lnTo>
                        <a:pt x="285" y="241"/>
                      </a:lnTo>
                      <a:lnTo>
                        <a:pt x="274" y="241"/>
                      </a:lnTo>
                      <a:lnTo>
                        <a:pt x="263" y="241"/>
                      </a:lnTo>
                      <a:lnTo>
                        <a:pt x="249" y="241"/>
                      </a:lnTo>
                      <a:lnTo>
                        <a:pt x="238" y="241"/>
                      </a:lnTo>
                      <a:lnTo>
                        <a:pt x="226" y="241"/>
                      </a:lnTo>
                      <a:lnTo>
                        <a:pt x="213" y="241"/>
                      </a:lnTo>
                      <a:lnTo>
                        <a:pt x="204" y="241"/>
                      </a:lnTo>
                      <a:lnTo>
                        <a:pt x="190" y="241"/>
                      </a:lnTo>
                      <a:lnTo>
                        <a:pt x="179" y="241"/>
                      </a:lnTo>
                      <a:lnTo>
                        <a:pt x="167" y="241"/>
                      </a:lnTo>
                      <a:lnTo>
                        <a:pt x="154" y="241"/>
                      </a:lnTo>
                      <a:lnTo>
                        <a:pt x="143" y="241"/>
                      </a:lnTo>
                      <a:lnTo>
                        <a:pt x="133" y="241"/>
                      </a:lnTo>
                      <a:lnTo>
                        <a:pt x="120" y="241"/>
                      </a:lnTo>
                      <a:lnTo>
                        <a:pt x="109" y="241"/>
                      </a:lnTo>
                      <a:lnTo>
                        <a:pt x="95" y="241"/>
                      </a:lnTo>
                      <a:lnTo>
                        <a:pt x="86" y="241"/>
                      </a:lnTo>
                      <a:lnTo>
                        <a:pt x="74" y="241"/>
                      </a:lnTo>
                      <a:lnTo>
                        <a:pt x="63" y="241"/>
                      </a:lnTo>
                      <a:lnTo>
                        <a:pt x="51" y="241"/>
                      </a:lnTo>
                      <a:lnTo>
                        <a:pt x="40" y="243"/>
                      </a:lnTo>
                      <a:lnTo>
                        <a:pt x="31" y="239"/>
                      </a:lnTo>
                      <a:lnTo>
                        <a:pt x="23" y="236"/>
                      </a:lnTo>
                      <a:lnTo>
                        <a:pt x="15" y="226"/>
                      </a:lnTo>
                      <a:lnTo>
                        <a:pt x="12" y="215"/>
                      </a:lnTo>
                      <a:lnTo>
                        <a:pt x="8" y="201"/>
                      </a:lnTo>
                      <a:lnTo>
                        <a:pt x="4" y="188"/>
                      </a:lnTo>
                      <a:lnTo>
                        <a:pt x="2" y="173"/>
                      </a:lnTo>
                      <a:lnTo>
                        <a:pt x="2" y="158"/>
                      </a:lnTo>
                      <a:lnTo>
                        <a:pt x="0" y="148"/>
                      </a:lnTo>
                      <a:lnTo>
                        <a:pt x="0" y="141"/>
                      </a:lnTo>
                      <a:lnTo>
                        <a:pt x="0" y="131"/>
                      </a:lnTo>
                      <a:lnTo>
                        <a:pt x="0" y="124"/>
                      </a:lnTo>
                      <a:lnTo>
                        <a:pt x="0" y="106"/>
                      </a:lnTo>
                      <a:lnTo>
                        <a:pt x="2" y="91"/>
                      </a:lnTo>
                      <a:lnTo>
                        <a:pt x="2" y="76"/>
                      </a:lnTo>
                      <a:lnTo>
                        <a:pt x="6" y="65"/>
                      </a:lnTo>
                      <a:lnTo>
                        <a:pt x="8" y="53"/>
                      </a:lnTo>
                      <a:lnTo>
                        <a:pt x="12" y="46"/>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5" name="Freeform 131"/>
                <p:cNvSpPr>
                  <a:spLocks/>
                </p:cNvSpPr>
                <p:nvPr/>
              </p:nvSpPr>
              <p:spPr bwMode="auto">
                <a:xfrm>
                  <a:off x="3438" y="2824"/>
                  <a:ext cx="71" cy="52"/>
                </a:xfrm>
                <a:custGeom>
                  <a:avLst/>
                  <a:gdLst>
                    <a:gd name="T0" fmla="*/ 0 w 143"/>
                    <a:gd name="T1" fmla="*/ 1 h 104"/>
                    <a:gd name="T2" fmla="*/ 0 w 143"/>
                    <a:gd name="T3" fmla="*/ 1 h 104"/>
                    <a:gd name="T4" fmla="*/ 0 w 143"/>
                    <a:gd name="T5" fmla="*/ 1 h 104"/>
                    <a:gd name="T6" fmla="*/ 0 w 143"/>
                    <a:gd name="T7" fmla="*/ 1 h 104"/>
                    <a:gd name="T8" fmla="*/ 0 w 143"/>
                    <a:gd name="T9" fmla="*/ 1 h 104"/>
                    <a:gd name="T10" fmla="*/ 0 w 143"/>
                    <a:gd name="T11" fmla="*/ 1 h 104"/>
                    <a:gd name="T12" fmla="*/ 0 w 143"/>
                    <a:gd name="T13" fmla="*/ 1 h 104"/>
                    <a:gd name="T14" fmla="*/ 0 w 143"/>
                    <a:gd name="T15" fmla="*/ 1 h 104"/>
                    <a:gd name="T16" fmla="*/ 0 w 143"/>
                    <a:gd name="T17" fmla="*/ 1 h 104"/>
                    <a:gd name="T18" fmla="*/ 0 w 143"/>
                    <a:gd name="T19" fmla="*/ 1 h 104"/>
                    <a:gd name="T20" fmla="*/ 0 w 143"/>
                    <a:gd name="T21" fmla="*/ 1 h 104"/>
                    <a:gd name="T22" fmla="*/ 0 w 143"/>
                    <a:gd name="T23" fmla="*/ 1 h 104"/>
                    <a:gd name="T24" fmla="*/ 0 w 143"/>
                    <a:gd name="T25" fmla="*/ 1 h 104"/>
                    <a:gd name="T26" fmla="*/ 0 w 143"/>
                    <a:gd name="T27" fmla="*/ 1 h 104"/>
                    <a:gd name="T28" fmla="*/ 0 w 143"/>
                    <a:gd name="T29" fmla="*/ 1 h 104"/>
                    <a:gd name="T30" fmla="*/ 0 w 143"/>
                    <a:gd name="T31" fmla="*/ 1 h 104"/>
                    <a:gd name="T32" fmla="*/ 0 w 143"/>
                    <a:gd name="T33" fmla="*/ 1 h 104"/>
                    <a:gd name="T34" fmla="*/ 0 w 143"/>
                    <a:gd name="T35" fmla="*/ 1 h 104"/>
                    <a:gd name="T36" fmla="*/ 0 w 143"/>
                    <a:gd name="T37" fmla="*/ 1 h 104"/>
                    <a:gd name="T38" fmla="*/ 0 w 143"/>
                    <a:gd name="T39" fmla="*/ 1 h 104"/>
                    <a:gd name="T40" fmla="*/ 0 w 143"/>
                    <a:gd name="T41" fmla="*/ 1 h 104"/>
                    <a:gd name="T42" fmla="*/ 0 w 143"/>
                    <a:gd name="T43" fmla="*/ 1 h 104"/>
                    <a:gd name="T44" fmla="*/ 0 w 143"/>
                    <a:gd name="T45" fmla="*/ 1 h 104"/>
                    <a:gd name="T46" fmla="*/ 0 w 143"/>
                    <a:gd name="T47" fmla="*/ 1 h 104"/>
                    <a:gd name="T48" fmla="*/ 0 w 143"/>
                    <a:gd name="T49" fmla="*/ 1 h 104"/>
                    <a:gd name="T50" fmla="*/ 0 w 143"/>
                    <a:gd name="T51" fmla="*/ 1 h 104"/>
                    <a:gd name="T52" fmla="*/ 0 w 143"/>
                    <a:gd name="T53" fmla="*/ 1 h 104"/>
                    <a:gd name="T54" fmla="*/ 0 w 143"/>
                    <a:gd name="T55" fmla="*/ 1 h 104"/>
                    <a:gd name="T56" fmla="*/ 0 w 143"/>
                    <a:gd name="T57" fmla="*/ 1 h 104"/>
                    <a:gd name="T58" fmla="*/ 0 w 143"/>
                    <a:gd name="T59" fmla="*/ 1 h 104"/>
                    <a:gd name="T60" fmla="*/ 0 w 143"/>
                    <a:gd name="T61" fmla="*/ 1 h 104"/>
                    <a:gd name="T62" fmla="*/ 0 w 143"/>
                    <a:gd name="T63" fmla="*/ 1 h 104"/>
                    <a:gd name="T64" fmla="*/ 0 w 143"/>
                    <a:gd name="T65" fmla="*/ 1 h 104"/>
                    <a:gd name="T66" fmla="*/ 0 w 143"/>
                    <a:gd name="T67" fmla="*/ 1 h 104"/>
                    <a:gd name="T68" fmla="*/ 0 w 143"/>
                    <a:gd name="T69" fmla="*/ 1 h 104"/>
                    <a:gd name="T70" fmla="*/ 0 w 143"/>
                    <a:gd name="T71" fmla="*/ 1 h 104"/>
                    <a:gd name="T72" fmla="*/ 0 w 143"/>
                    <a:gd name="T73" fmla="*/ 1 h 104"/>
                    <a:gd name="T74" fmla="*/ 0 w 143"/>
                    <a:gd name="T75" fmla="*/ 1 h 104"/>
                    <a:gd name="T76" fmla="*/ 0 w 143"/>
                    <a:gd name="T77" fmla="*/ 1 h 104"/>
                    <a:gd name="T78" fmla="*/ 0 w 143"/>
                    <a:gd name="T79" fmla="*/ 1 h 104"/>
                    <a:gd name="T80" fmla="*/ 0 w 143"/>
                    <a:gd name="T81" fmla="*/ 1 h 104"/>
                    <a:gd name="T82" fmla="*/ 0 w 143"/>
                    <a:gd name="T83" fmla="*/ 1 h 104"/>
                    <a:gd name="T84" fmla="*/ 0 w 143"/>
                    <a:gd name="T85" fmla="*/ 1 h 104"/>
                    <a:gd name="T86" fmla="*/ 0 w 143"/>
                    <a:gd name="T87" fmla="*/ 1 h 104"/>
                    <a:gd name="T88" fmla="*/ 0 w 143"/>
                    <a:gd name="T89" fmla="*/ 1 h 104"/>
                    <a:gd name="T90" fmla="*/ 0 w 143"/>
                    <a:gd name="T91" fmla="*/ 1 h 104"/>
                    <a:gd name="T92" fmla="*/ 0 w 143"/>
                    <a:gd name="T93" fmla="*/ 0 h 104"/>
                    <a:gd name="T94" fmla="*/ 0 w 143"/>
                    <a:gd name="T95" fmla="*/ 1 h 104"/>
                    <a:gd name="T96" fmla="*/ 0 w 143"/>
                    <a:gd name="T97" fmla="*/ 1 h 104"/>
                    <a:gd name="T98" fmla="*/ 0 w 143"/>
                    <a:gd name="T99" fmla="*/ 1 h 104"/>
                    <a:gd name="T100" fmla="*/ 0 w 143"/>
                    <a:gd name="T101" fmla="*/ 1 h 104"/>
                    <a:gd name="T102" fmla="*/ 0 w 143"/>
                    <a:gd name="T103" fmla="*/ 1 h 1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3"/>
                    <a:gd name="T157" fmla="*/ 0 h 104"/>
                    <a:gd name="T158" fmla="*/ 143 w 143"/>
                    <a:gd name="T159" fmla="*/ 104 h 1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3" h="104">
                      <a:moveTo>
                        <a:pt x="42" y="15"/>
                      </a:moveTo>
                      <a:lnTo>
                        <a:pt x="44" y="5"/>
                      </a:lnTo>
                      <a:lnTo>
                        <a:pt x="42" y="3"/>
                      </a:lnTo>
                      <a:lnTo>
                        <a:pt x="40" y="3"/>
                      </a:lnTo>
                      <a:lnTo>
                        <a:pt x="44" y="3"/>
                      </a:lnTo>
                      <a:lnTo>
                        <a:pt x="48" y="3"/>
                      </a:lnTo>
                      <a:lnTo>
                        <a:pt x="44" y="3"/>
                      </a:lnTo>
                      <a:lnTo>
                        <a:pt x="55" y="3"/>
                      </a:lnTo>
                      <a:lnTo>
                        <a:pt x="65" y="5"/>
                      </a:lnTo>
                      <a:lnTo>
                        <a:pt x="74" y="5"/>
                      </a:lnTo>
                      <a:lnTo>
                        <a:pt x="84" y="7"/>
                      </a:lnTo>
                      <a:lnTo>
                        <a:pt x="92" y="5"/>
                      </a:lnTo>
                      <a:lnTo>
                        <a:pt x="99" y="5"/>
                      </a:lnTo>
                      <a:lnTo>
                        <a:pt x="107" y="5"/>
                      </a:lnTo>
                      <a:lnTo>
                        <a:pt x="114" y="9"/>
                      </a:lnTo>
                      <a:lnTo>
                        <a:pt x="126" y="13"/>
                      </a:lnTo>
                      <a:lnTo>
                        <a:pt x="135" y="24"/>
                      </a:lnTo>
                      <a:lnTo>
                        <a:pt x="135" y="30"/>
                      </a:lnTo>
                      <a:lnTo>
                        <a:pt x="139" y="43"/>
                      </a:lnTo>
                      <a:lnTo>
                        <a:pt x="139" y="49"/>
                      </a:lnTo>
                      <a:lnTo>
                        <a:pt x="141" y="57"/>
                      </a:lnTo>
                      <a:lnTo>
                        <a:pt x="141" y="66"/>
                      </a:lnTo>
                      <a:lnTo>
                        <a:pt x="143" y="74"/>
                      </a:lnTo>
                      <a:lnTo>
                        <a:pt x="124" y="95"/>
                      </a:lnTo>
                      <a:lnTo>
                        <a:pt x="114" y="95"/>
                      </a:lnTo>
                      <a:lnTo>
                        <a:pt x="103" y="95"/>
                      </a:lnTo>
                      <a:lnTo>
                        <a:pt x="92" y="97"/>
                      </a:lnTo>
                      <a:lnTo>
                        <a:pt x="84" y="98"/>
                      </a:lnTo>
                      <a:lnTo>
                        <a:pt x="73" y="98"/>
                      </a:lnTo>
                      <a:lnTo>
                        <a:pt x="63" y="102"/>
                      </a:lnTo>
                      <a:lnTo>
                        <a:pt x="54" y="102"/>
                      </a:lnTo>
                      <a:lnTo>
                        <a:pt x="44" y="104"/>
                      </a:lnTo>
                      <a:lnTo>
                        <a:pt x="29" y="104"/>
                      </a:lnTo>
                      <a:lnTo>
                        <a:pt x="19" y="98"/>
                      </a:lnTo>
                      <a:lnTo>
                        <a:pt x="10" y="91"/>
                      </a:lnTo>
                      <a:lnTo>
                        <a:pt x="4" y="83"/>
                      </a:lnTo>
                      <a:lnTo>
                        <a:pt x="0" y="72"/>
                      </a:lnTo>
                      <a:lnTo>
                        <a:pt x="0" y="60"/>
                      </a:lnTo>
                      <a:lnTo>
                        <a:pt x="0" y="47"/>
                      </a:lnTo>
                      <a:lnTo>
                        <a:pt x="4" y="38"/>
                      </a:lnTo>
                      <a:lnTo>
                        <a:pt x="4" y="24"/>
                      </a:lnTo>
                      <a:lnTo>
                        <a:pt x="10" y="15"/>
                      </a:lnTo>
                      <a:lnTo>
                        <a:pt x="14" y="5"/>
                      </a:lnTo>
                      <a:lnTo>
                        <a:pt x="19" y="2"/>
                      </a:lnTo>
                      <a:lnTo>
                        <a:pt x="23" y="0"/>
                      </a:lnTo>
                      <a:lnTo>
                        <a:pt x="29" y="2"/>
                      </a:lnTo>
                      <a:lnTo>
                        <a:pt x="35" y="7"/>
                      </a:lnTo>
                      <a:lnTo>
                        <a:pt x="40" y="19"/>
                      </a:lnTo>
                      <a:lnTo>
                        <a:pt x="42" y="15"/>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6" name="Freeform 132"/>
                <p:cNvSpPr>
                  <a:spLocks/>
                </p:cNvSpPr>
                <p:nvPr/>
              </p:nvSpPr>
              <p:spPr bwMode="auto">
                <a:xfrm>
                  <a:off x="3425" y="2900"/>
                  <a:ext cx="63" cy="42"/>
                </a:xfrm>
                <a:custGeom>
                  <a:avLst/>
                  <a:gdLst>
                    <a:gd name="T0" fmla="*/ 1 w 125"/>
                    <a:gd name="T1" fmla="*/ 1 h 83"/>
                    <a:gd name="T2" fmla="*/ 1 w 125"/>
                    <a:gd name="T3" fmla="*/ 1 h 83"/>
                    <a:gd name="T4" fmla="*/ 1 w 125"/>
                    <a:gd name="T5" fmla="*/ 1 h 83"/>
                    <a:gd name="T6" fmla="*/ 1 w 125"/>
                    <a:gd name="T7" fmla="*/ 1 h 83"/>
                    <a:gd name="T8" fmla="*/ 1 w 125"/>
                    <a:gd name="T9" fmla="*/ 1 h 83"/>
                    <a:gd name="T10" fmla="*/ 1 w 125"/>
                    <a:gd name="T11" fmla="*/ 1 h 83"/>
                    <a:gd name="T12" fmla="*/ 1 w 125"/>
                    <a:gd name="T13" fmla="*/ 1 h 83"/>
                    <a:gd name="T14" fmla="*/ 1 w 125"/>
                    <a:gd name="T15" fmla="*/ 1 h 83"/>
                    <a:gd name="T16" fmla="*/ 1 w 125"/>
                    <a:gd name="T17" fmla="*/ 1 h 83"/>
                    <a:gd name="T18" fmla="*/ 1 w 125"/>
                    <a:gd name="T19" fmla="*/ 1 h 83"/>
                    <a:gd name="T20" fmla="*/ 1 w 125"/>
                    <a:gd name="T21" fmla="*/ 1 h 83"/>
                    <a:gd name="T22" fmla="*/ 1 w 125"/>
                    <a:gd name="T23" fmla="*/ 1 h 83"/>
                    <a:gd name="T24" fmla="*/ 1 w 125"/>
                    <a:gd name="T25" fmla="*/ 1 h 83"/>
                    <a:gd name="T26" fmla="*/ 1 w 125"/>
                    <a:gd name="T27" fmla="*/ 1 h 83"/>
                    <a:gd name="T28" fmla="*/ 1 w 125"/>
                    <a:gd name="T29" fmla="*/ 1 h 83"/>
                    <a:gd name="T30" fmla="*/ 1 w 125"/>
                    <a:gd name="T31" fmla="*/ 1 h 83"/>
                    <a:gd name="T32" fmla="*/ 1 w 125"/>
                    <a:gd name="T33" fmla="*/ 1 h 83"/>
                    <a:gd name="T34" fmla="*/ 1 w 125"/>
                    <a:gd name="T35" fmla="*/ 1 h 83"/>
                    <a:gd name="T36" fmla="*/ 1 w 125"/>
                    <a:gd name="T37" fmla="*/ 1 h 83"/>
                    <a:gd name="T38" fmla="*/ 1 w 125"/>
                    <a:gd name="T39" fmla="*/ 1 h 83"/>
                    <a:gd name="T40" fmla="*/ 1 w 125"/>
                    <a:gd name="T41" fmla="*/ 1 h 83"/>
                    <a:gd name="T42" fmla="*/ 1 w 125"/>
                    <a:gd name="T43" fmla="*/ 1 h 83"/>
                    <a:gd name="T44" fmla="*/ 1 w 125"/>
                    <a:gd name="T45" fmla="*/ 1 h 83"/>
                    <a:gd name="T46" fmla="*/ 1 w 125"/>
                    <a:gd name="T47" fmla="*/ 1 h 83"/>
                    <a:gd name="T48" fmla="*/ 1 w 125"/>
                    <a:gd name="T49" fmla="*/ 1 h 83"/>
                    <a:gd name="T50" fmla="*/ 1 w 125"/>
                    <a:gd name="T51" fmla="*/ 1 h 83"/>
                    <a:gd name="T52" fmla="*/ 1 w 125"/>
                    <a:gd name="T53" fmla="*/ 1 h 83"/>
                    <a:gd name="T54" fmla="*/ 1 w 125"/>
                    <a:gd name="T55" fmla="*/ 1 h 83"/>
                    <a:gd name="T56" fmla="*/ 1 w 125"/>
                    <a:gd name="T57" fmla="*/ 1 h 83"/>
                    <a:gd name="T58" fmla="*/ 1 w 125"/>
                    <a:gd name="T59" fmla="*/ 1 h 83"/>
                    <a:gd name="T60" fmla="*/ 0 w 125"/>
                    <a:gd name="T61" fmla="*/ 1 h 83"/>
                    <a:gd name="T62" fmla="*/ 1 w 125"/>
                    <a:gd name="T63" fmla="*/ 1 h 83"/>
                    <a:gd name="T64" fmla="*/ 1 w 125"/>
                    <a:gd name="T65" fmla="*/ 1 h 83"/>
                    <a:gd name="T66" fmla="*/ 1 w 125"/>
                    <a:gd name="T67" fmla="*/ 0 h 83"/>
                    <a:gd name="T68" fmla="*/ 1 w 125"/>
                    <a:gd name="T69" fmla="*/ 1 h 83"/>
                    <a:gd name="T70" fmla="*/ 1 w 125"/>
                    <a:gd name="T71" fmla="*/ 1 h 83"/>
                    <a:gd name="T72" fmla="*/ 1 w 125"/>
                    <a:gd name="T73" fmla="*/ 1 h 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83"/>
                    <a:gd name="T113" fmla="*/ 125 w 125"/>
                    <a:gd name="T114" fmla="*/ 83 h 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83">
                      <a:moveTo>
                        <a:pt x="36" y="13"/>
                      </a:moveTo>
                      <a:lnTo>
                        <a:pt x="43" y="13"/>
                      </a:lnTo>
                      <a:lnTo>
                        <a:pt x="53" y="15"/>
                      </a:lnTo>
                      <a:lnTo>
                        <a:pt x="61" y="17"/>
                      </a:lnTo>
                      <a:lnTo>
                        <a:pt x="70" y="17"/>
                      </a:lnTo>
                      <a:lnTo>
                        <a:pt x="78" y="17"/>
                      </a:lnTo>
                      <a:lnTo>
                        <a:pt x="87" y="17"/>
                      </a:lnTo>
                      <a:lnTo>
                        <a:pt x="97" y="17"/>
                      </a:lnTo>
                      <a:lnTo>
                        <a:pt x="104" y="19"/>
                      </a:lnTo>
                      <a:lnTo>
                        <a:pt x="112" y="17"/>
                      </a:lnTo>
                      <a:lnTo>
                        <a:pt x="118" y="22"/>
                      </a:lnTo>
                      <a:lnTo>
                        <a:pt x="123" y="26"/>
                      </a:lnTo>
                      <a:lnTo>
                        <a:pt x="125" y="34"/>
                      </a:lnTo>
                      <a:lnTo>
                        <a:pt x="123" y="47"/>
                      </a:lnTo>
                      <a:lnTo>
                        <a:pt x="112" y="55"/>
                      </a:lnTo>
                      <a:lnTo>
                        <a:pt x="106" y="72"/>
                      </a:lnTo>
                      <a:lnTo>
                        <a:pt x="91" y="78"/>
                      </a:lnTo>
                      <a:lnTo>
                        <a:pt x="76" y="83"/>
                      </a:lnTo>
                      <a:lnTo>
                        <a:pt x="68" y="83"/>
                      </a:lnTo>
                      <a:lnTo>
                        <a:pt x="59" y="83"/>
                      </a:lnTo>
                      <a:lnTo>
                        <a:pt x="49" y="81"/>
                      </a:lnTo>
                      <a:lnTo>
                        <a:pt x="42" y="79"/>
                      </a:lnTo>
                      <a:lnTo>
                        <a:pt x="32" y="76"/>
                      </a:lnTo>
                      <a:lnTo>
                        <a:pt x="24" y="72"/>
                      </a:lnTo>
                      <a:lnTo>
                        <a:pt x="17" y="66"/>
                      </a:lnTo>
                      <a:lnTo>
                        <a:pt x="11" y="60"/>
                      </a:lnTo>
                      <a:lnTo>
                        <a:pt x="7" y="51"/>
                      </a:lnTo>
                      <a:lnTo>
                        <a:pt x="4" y="41"/>
                      </a:lnTo>
                      <a:lnTo>
                        <a:pt x="2" y="32"/>
                      </a:lnTo>
                      <a:lnTo>
                        <a:pt x="2" y="21"/>
                      </a:lnTo>
                      <a:lnTo>
                        <a:pt x="0" y="11"/>
                      </a:lnTo>
                      <a:lnTo>
                        <a:pt x="4" y="5"/>
                      </a:lnTo>
                      <a:lnTo>
                        <a:pt x="9" y="2"/>
                      </a:lnTo>
                      <a:lnTo>
                        <a:pt x="15" y="0"/>
                      </a:lnTo>
                      <a:lnTo>
                        <a:pt x="26" y="2"/>
                      </a:lnTo>
                      <a:lnTo>
                        <a:pt x="36" y="13"/>
                      </a:lnTo>
                      <a:close/>
                    </a:path>
                  </a:pathLst>
                </a:custGeom>
                <a:solidFill>
                  <a:srgbClr val="4DFF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7" name="Freeform 133"/>
                <p:cNvSpPr>
                  <a:spLocks/>
                </p:cNvSpPr>
                <p:nvPr/>
              </p:nvSpPr>
              <p:spPr bwMode="auto">
                <a:xfrm>
                  <a:off x="3445" y="2969"/>
                  <a:ext cx="56" cy="34"/>
                </a:xfrm>
                <a:custGeom>
                  <a:avLst/>
                  <a:gdLst>
                    <a:gd name="T0" fmla="*/ 1 w 112"/>
                    <a:gd name="T1" fmla="*/ 0 h 69"/>
                    <a:gd name="T2" fmla="*/ 0 w 112"/>
                    <a:gd name="T3" fmla="*/ 0 h 69"/>
                    <a:gd name="T4" fmla="*/ 1 w 112"/>
                    <a:gd name="T5" fmla="*/ 0 h 69"/>
                    <a:gd name="T6" fmla="*/ 1 w 112"/>
                    <a:gd name="T7" fmla="*/ 0 h 69"/>
                    <a:gd name="T8" fmla="*/ 1 w 112"/>
                    <a:gd name="T9" fmla="*/ 0 h 69"/>
                    <a:gd name="T10" fmla="*/ 1 w 112"/>
                    <a:gd name="T11" fmla="*/ 0 h 69"/>
                    <a:gd name="T12" fmla="*/ 1 w 112"/>
                    <a:gd name="T13" fmla="*/ 0 h 69"/>
                    <a:gd name="T14" fmla="*/ 1 w 112"/>
                    <a:gd name="T15" fmla="*/ 0 h 69"/>
                    <a:gd name="T16" fmla="*/ 1 w 112"/>
                    <a:gd name="T17" fmla="*/ 0 h 69"/>
                    <a:gd name="T18" fmla="*/ 1 w 112"/>
                    <a:gd name="T19" fmla="*/ 0 h 69"/>
                    <a:gd name="T20" fmla="*/ 1 w 112"/>
                    <a:gd name="T21" fmla="*/ 0 h 69"/>
                    <a:gd name="T22" fmla="*/ 1 w 112"/>
                    <a:gd name="T23" fmla="*/ 0 h 69"/>
                    <a:gd name="T24" fmla="*/ 1 w 112"/>
                    <a:gd name="T25" fmla="*/ 0 h 69"/>
                    <a:gd name="T26" fmla="*/ 1 w 112"/>
                    <a:gd name="T27" fmla="*/ 0 h 69"/>
                    <a:gd name="T28" fmla="*/ 1 w 112"/>
                    <a:gd name="T29" fmla="*/ 0 h 69"/>
                    <a:gd name="T30" fmla="*/ 1 w 112"/>
                    <a:gd name="T31" fmla="*/ 0 h 69"/>
                    <a:gd name="T32" fmla="*/ 1 w 112"/>
                    <a:gd name="T33" fmla="*/ 0 h 69"/>
                    <a:gd name="T34" fmla="*/ 1 w 112"/>
                    <a:gd name="T35" fmla="*/ 0 h 69"/>
                    <a:gd name="T36" fmla="*/ 1 w 112"/>
                    <a:gd name="T37" fmla="*/ 0 h 69"/>
                    <a:gd name="T38" fmla="*/ 1 w 112"/>
                    <a:gd name="T39" fmla="*/ 0 h 69"/>
                    <a:gd name="T40" fmla="*/ 1 w 112"/>
                    <a:gd name="T41" fmla="*/ 0 h 69"/>
                    <a:gd name="T42" fmla="*/ 1 w 112"/>
                    <a:gd name="T43" fmla="*/ 0 h 69"/>
                    <a:gd name="T44" fmla="*/ 1 w 112"/>
                    <a:gd name="T45" fmla="*/ 0 h 69"/>
                    <a:gd name="T46" fmla="*/ 1 w 112"/>
                    <a:gd name="T47" fmla="*/ 0 h 69"/>
                    <a:gd name="T48" fmla="*/ 1 w 112"/>
                    <a:gd name="T49" fmla="*/ 0 h 69"/>
                    <a:gd name="T50" fmla="*/ 1 w 112"/>
                    <a:gd name="T51" fmla="*/ 0 h 69"/>
                    <a:gd name="T52" fmla="*/ 1 w 112"/>
                    <a:gd name="T53" fmla="*/ 0 h 69"/>
                    <a:gd name="T54" fmla="*/ 1 w 112"/>
                    <a:gd name="T55" fmla="*/ 0 h 69"/>
                    <a:gd name="T56" fmla="*/ 1 w 112"/>
                    <a:gd name="T57" fmla="*/ 0 h 69"/>
                    <a:gd name="T58" fmla="*/ 1 w 112"/>
                    <a:gd name="T59" fmla="*/ 0 h 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2"/>
                    <a:gd name="T91" fmla="*/ 0 h 69"/>
                    <a:gd name="T92" fmla="*/ 112 w 112"/>
                    <a:gd name="T93" fmla="*/ 69 h 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2" h="69">
                      <a:moveTo>
                        <a:pt x="7" y="48"/>
                      </a:moveTo>
                      <a:lnTo>
                        <a:pt x="0" y="33"/>
                      </a:lnTo>
                      <a:lnTo>
                        <a:pt x="7" y="21"/>
                      </a:lnTo>
                      <a:lnTo>
                        <a:pt x="13" y="17"/>
                      </a:lnTo>
                      <a:lnTo>
                        <a:pt x="21" y="12"/>
                      </a:lnTo>
                      <a:lnTo>
                        <a:pt x="30" y="8"/>
                      </a:lnTo>
                      <a:lnTo>
                        <a:pt x="41" y="6"/>
                      </a:lnTo>
                      <a:lnTo>
                        <a:pt x="51" y="2"/>
                      </a:lnTo>
                      <a:lnTo>
                        <a:pt x="62" y="0"/>
                      </a:lnTo>
                      <a:lnTo>
                        <a:pt x="74" y="0"/>
                      </a:lnTo>
                      <a:lnTo>
                        <a:pt x="85" y="0"/>
                      </a:lnTo>
                      <a:lnTo>
                        <a:pt x="93" y="0"/>
                      </a:lnTo>
                      <a:lnTo>
                        <a:pt x="100" y="4"/>
                      </a:lnTo>
                      <a:lnTo>
                        <a:pt x="106" y="6"/>
                      </a:lnTo>
                      <a:lnTo>
                        <a:pt x="112" y="12"/>
                      </a:lnTo>
                      <a:lnTo>
                        <a:pt x="110" y="25"/>
                      </a:lnTo>
                      <a:lnTo>
                        <a:pt x="100" y="38"/>
                      </a:lnTo>
                      <a:lnTo>
                        <a:pt x="91" y="44"/>
                      </a:lnTo>
                      <a:lnTo>
                        <a:pt x="81" y="52"/>
                      </a:lnTo>
                      <a:lnTo>
                        <a:pt x="70" y="56"/>
                      </a:lnTo>
                      <a:lnTo>
                        <a:pt x="60" y="63"/>
                      </a:lnTo>
                      <a:lnTo>
                        <a:pt x="49" y="63"/>
                      </a:lnTo>
                      <a:lnTo>
                        <a:pt x="36" y="67"/>
                      </a:lnTo>
                      <a:lnTo>
                        <a:pt x="26" y="67"/>
                      </a:lnTo>
                      <a:lnTo>
                        <a:pt x="19" y="69"/>
                      </a:lnTo>
                      <a:lnTo>
                        <a:pt x="11" y="63"/>
                      </a:lnTo>
                      <a:lnTo>
                        <a:pt x="5" y="61"/>
                      </a:lnTo>
                      <a:lnTo>
                        <a:pt x="5" y="56"/>
                      </a:lnTo>
                      <a:lnTo>
                        <a:pt x="7" y="48"/>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8" name="Freeform 134"/>
                <p:cNvSpPr>
                  <a:spLocks/>
                </p:cNvSpPr>
                <p:nvPr/>
              </p:nvSpPr>
              <p:spPr bwMode="auto">
                <a:xfrm>
                  <a:off x="3558" y="3065"/>
                  <a:ext cx="18" cy="18"/>
                </a:xfrm>
                <a:custGeom>
                  <a:avLst/>
                  <a:gdLst>
                    <a:gd name="T0" fmla="*/ 0 w 36"/>
                    <a:gd name="T1" fmla="*/ 1 h 36"/>
                    <a:gd name="T2" fmla="*/ 0 w 36"/>
                    <a:gd name="T3" fmla="*/ 1 h 36"/>
                    <a:gd name="T4" fmla="*/ 1 w 36"/>
                    <a:gd name="T5" fmla="*/ 1 h 36"/>
                    <a:gd name="T6" fmla="*/ 1 w 36"/>
                    <a:gd name="T7" fmla="*/ 0 h 36"/>
                    <a:gd name="T8" fmla="*/ 1 w 36"/>
                    <a:gd name="T9" fmla="*/ 0 h 36"/>
                    <a:gd name="T10" fmla="*/ 1 w 36"/>
                    <a:gd name="T11" fmla="*/ 0 h 36"/>
                    <a:gd name="T12" fmla="*/ 1 w 36"/>
                    <a:gd name="T13" fmla="*/ 1 h 36"/>
                    <a:gd name="T14" fmla="*/ 1 w 36"/>
                    <a:gd name="T15" fmla="*/ 1 h 36"/>
                    <a:gd name="T16" fmla="*/ 1 w 36"/>
                    <a:gd name="T17" fmla="*/ 1 h 36"/>
                    <a:gd name="T18" fmla="*/ 1 w 36"/>
                    <a:gd name="T19" fmla="*/ 1 h 36"/>
                    <a:gd name="T20" fmla="*/ 1 w 36"/>
                    <a:gd name="T21" fmla="*/ 1 h 36"/>
                    <a:gd name="T22" fmla="*/ 1 w 36"/>
                    <a:gd name="T23" fmla="*/ 1 h 36"/>
                    <a:gd name="T24" fmla="*/ 1 w 36"/>
                    <a:gd name="T25" fmla="*/ 1 h 36"/>
                    <a:gd name="T26" fmla="*/ 0 w 36"/>
                    <a:gd name="T27" fmla="*/ 1 h 36"/>
                    <a:gd name="T28" fmla="*/ 0 w 36"/>
                    <a:gd name="T29" fmla="*/ 1 h 36"/>
                    <a:gd name="T30" fmla="*/ 0 w 36"/>
                    <a:gd name="T31" fmla="*/ 1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6"/>
                    <a:gd name="T50" fmla="*/ 36 w 36"/>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6">
                      <a:moveTo>
                        <a:pt x="0" y="19"/>
                      </a:moveTo>
                      <a:lnTo>
                        <a:pt x="0" y="10"/>
                      </a:lnTo>
                      <a:lnTo>
                        <a:pt x="4" y="4"/>
                      </a:lnTo>
                      <a:lnTo>
                        <a:pt x="11" y="0"/>
                      </a:lnTo>
                      <a:lnTo>
                        <a:pt x="19" y="0"/>
                      </a:lnTo>
                      <a:lnTo>
                        <a:pt x="25" y="0"/>
                      </a:lnTo>
                      <a:lnTo>
                        <a:pt x="30" y="4"/>
                      </a:lnTo>
                      <a:lnTo>
                        <a:pt x="34" y="10"/>
                      </a:lnTo>
                      <a:lnTo>
                        <a:pt x="36" y="19"/>
                      </a:lnTo>
                      <a:lnTo>
                        <a:pt x="30" y="31"/>
                      </a:lnTo>
                      <a:lnTo>
                        <a:pt x="19" y="36"/>
                      </a:lnTo>
                      <a:lnTo>
                        <a:pt x="11" y="33"/>
                      </a:lnTo>
                      <a:lnTo>
                        <a:pt x="4" y="31"/>
                      </a:lnTo>
                      <a:lnTo>
                        <a:pt x="0" y="25"/>
                      </a:lnTo>
                      <a:lnTo>
                        <a:pt x="0" y="19"/>
                      </a:lnTo>
                      <a:close/>
                    </a:path>
                  </a:pathLst>
                </a:custGeom>
                <a:solidFill>
                  <a:srgbClr val="FFB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59" name="Freeform 135"/>
                <p:cNvSpPr>
                  <a:spLocks/>
                </p:cNvSpPr>
                <p:nvPr/>
              </p:nvSpPr>
              <p:spPr bwMode="auto">
                <a:xfrm>
                  <a:off x="3434" y="2789"/>
                  <a:ext cx="57" cy="34"/>
                </a:xfrm>
                <a:custGeom>
                  <a:avLst/>
                  <a:gdLst>
                    <a:gd name="T0" fmla="*/ 1 w 114"/>
                    <a:gd name="T1" fmla="*/ 0 h 69"/>
                    <a:gd name="T2" fmla="*/ 1 w 114"/>
                    <a:gd name="T3" fmla="*/ 0 h 69"/>
                    <a:gd name="T4" fmla="*/ 1 w 114"/>
                    <a:gd name="T5" fmla="*/ 0 h 69"/>
                    <a:gd name="T6" fmla="*/ 1 w 114"/>
                    <a:gd name="T7" fmla="*/ 0 h 69"/>
                    <a:gd name="T8" fmla="*/ 1 w 114"/>
                    <a:gd name="T9" fmla="*/ 0 h 69"/>
                    <a:gd name="T10" fmla="*/ 1 w 114"/>
                    <a:gd name="T11" fmla="*/ 0 h 69"/>
                    <a:gd name="T12" fmla="*/ 1 w 114"/>
                    <a:gd name="T13" fmla="*/ 0 h 69"/>
                    <a:gd name="T14" fmla="*/ 1 w 114"/>
                    <a:gd name="T15" fmla="*/ 0 h 69"/>
                    <a:gd name="T16" fmla="*/ 1 w 114"/>
                    <a:gd name="T17" fmla="*/ 0 h 69"/>
                    <a:gd name="T18" fmla="*/ 1 w 114"/>
                    <a:gd name="T19" fmla="*/ 0 h 69"/>
                    <a:gd name="T20" fmla="*/ 1 w 114"/>
                    <a:gd name="T21" fmla="*/ 0 h 69"/>
                    <a:gd name="T22" fmla="*/ 1 w 114"/>
                    <a:gd name="T23" fmla="*/ 0 h 69"/>
                    <a:gd name="T24" fmla="*/ 0 w 114"/>
                    <a:gd name="T25" fmla="*/ 0 h 69"/>
                    <a:gd name="T26" fmla="*/ 1 w 114"/>
                    <a:gd name="T27" fmla="*/ 0 h 69"/>
                    <a:gd name="T28" fmla="*/ 1 w 114"/>
                    <a:gd name="T29" fmla="*/ 0 h 69"/>
                    <a:gd name="T30" fmla="*/ 1 w 114"/>
                    <a:gd name="T31" fmla="*/ 0 h 69"/>
                    <a:gd name="T32" fmla="*/ 1 w 114"/>
                    <a:gd name="T33" fmla="*/ 0 h 69"/>
                    <a:gd name="T34" fmla="*/ 1 w 114"/>
                    <a:gd name="T35" fmla="*/ 0 h 69"/>
                    <a:gd name="T36" fmla="*/ 1 w 114"/>
                    <a:gd name="T37" fmla="*/ 0 h 69"/>
                    <a:gd name="T38" fmla="*/ 1 w 114"/>
                    <a:gd name="T39" fmla="*/ 0 h 69"/>
                    <a:gd name="T40" fmla="*/ 1 w 114"/>
                    <a:gd name="T41" fmla="*/ 0 h 69"/>
                    <a:gd name="T42" fmla="*/ 1 w 114"/>
                    <a:gd name="T43" fmla="*/ 0 h 69"/>
                    <a:gd name="T44" fmla="*/ 1 w 114"/>
                    <a:gd name="T45" fmla="*/ 0 h 69"/>
                    <a:gd name="T46" fmla="*/ 1 w 114"/>
                    <a:gd name="T47" fmla="*/ 0 h 69"/>
                    <a:gd name="T48" fmla="*/ 1 w 114"/>
                    <a:gd name="T49" fmla="*/ 0 h 69"/>
                    <a:gd name="T50" fmla="*/ 1 w 114"/>
                    <a:gd name="T51" fmla="*/ 0 h 69"/>
                    <a:gd name="T52" fmla="*/ 1 w 114"/>
                    <a:gd name="T53" fmla="*/ 0 h 69"/>
                    <a:gd name="T54" fmla="*/ 1 w 114"/>
                    <a:gd name="T55" fmla="*/ 0 h 69"/>
                    <a:gd name="T56" fmla="*/ 1 w 114"/>
                    <a:gd name="T57" fmla="*/ 0 h 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4"/>
                    <a:gd name="T88" fmla="*/ 0 h 69"/>
                    <a:gd name="T89" fmla="*/ 114 w 114"/>
                    <a:gd name="T90" fmla="*/ 69 h 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4" h="69">
                      <a:moveTo>
                        <a:pt x="114" y="52"/>
                      </a:moveTo>
                      <a:lnTo>
                        <a:pt x="97" y="69"/>
                      </a:lnTo>
                      <a:lnTo>
                        <a:pt x="83" y="67"/>
                      </a:lnTo>
                      <a:lnTo>
                        <a:pt x="76" y="67"/>
                      </a:lnTo>
                      <a:lnTo>
                        <a:pt x="62" y="67"/>
                      </a:lnTo>
                      <a:lnTo>
                        <a:pt x="55" y="67"/>
                      </a:lnTo>
                      <a:lnTo>
                        <a:pt x="43" y="65"/>
                      </a:lnTo>
                      <a:lnTo>
                        <a:pt x="34" y="65"/>
                      </a:lnTo>
                      <a:lnTo>
                        <a:pt x="26" y="61"/>
                      </a:lnTo>
                      <a:lnTo>
                        <a:pt x="17" y="59"/>
                      </a:lnTo>
                      <a:lnTo>
                        <a:pt x="5" y="52"/>
                      </a:lnTo>
                      <a:lnTo>
                        <a:pt x="2" y="46"/>
                      </a:lnTo>
                      <a:lnTo>
                        <a:pt x="0" y="38"/>
                      </a:lnTo>
                      <a:lnTo>
                        <a:pt x="5" y="31"/>
                      </a:lnTo>
                      <a:lnTo>
                        <a:pt x="9" y="21"/>
                      </a:lnTo>
                      <a:lnTo>
                        <a:pt x="19" y="15"/>
                      </a:lnTo>
                      <a:lnTo>
                        <a:pt x="30" y="10"/>
                      </a:lnTo>
                      <a:lnTo>
                        <a:pt x="43" y="6"/>
                      </a:lnTo>
                      <a:lnTo>
                        <a:pt x="55" y="0"/>
                      </a:lnTo>
                      <a:lnTo>
                        <a:pt x="68" y="0"/>
                      </a:lnTo>
                      <a:lnTo>
                        <a:pt x="80" y="0"/>
                      </a:lnTo>
                      <a:lnTo>
                        <a:pt x="91" y="6"/>
                      </a:lnTo>
                      <a:lnTo>
                        <a:pt x="101" y="10"/>
                      </a:lnTo>
                      <a:lnTo>
                        <a:pt x="108" y="21"/>
                      </a:lnTo>
                      <a:lnTo>
                        <a:pt x="110" y="25"/>
                      </a:lnTo>
                      <a:lnTo>
                        <a:pt x="114" y="35"/>
                      </a:lnTo>
                      <a:lnTo>
                        <a:pt x="114" y="42"/>
                      </a:lnTo>
                      <a:lnTo>
                        <a:pt x="114" y="52"/>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0" name="Freeform 136"/>
                <p:cNvSpPr>
                  <a:spLocks/>
                </p:cNvSpPr>
                <p:nvPr/>
              </p:nvSpPr>
              <p:spPr bwMode="auto">
                <a:xfrm>
                  <a:off x="3412" y="2976"/>
                  <a:ext cx="103" cy="127"/>
                </a:xfrm>
                <a:custGeom>
                  <a:avLst/>
                  <a:gdLst>
                    <a:gd name="T0" fmla="*/ 0 w 207"/>
                    <a:gd name="T1" fmla="*/ 1 h 254"/>
                    <a:gd name="T2" fmla="*/ 0 w 207"/>
                    <a:gd name="T3" fmla="*/ 1 h 254"/>
                    <a:gd name="T4" fmla="*/ 0 w 207"/>
                    <a:gd name="T5" fmla="*/ 1 h 254"/>
                    <a:gd name="T6" fmla="*/ 0 w 207"/>
                    <a:gd name="T7" fmla="*/ 1 h 254"/>
                    <a:gd name="T8" fmla="*/ 0 w 207"/>
                    <a:gd name="T9" fmla="*/ 1 h 254"/>
                    <a:gd name="T10" fmla="*/ 0 w 207"/>
                    <a:gd name="T11" fmla="*/ 1 h 254"/>
                    <a:gd name="T12" fmla="*/ 0 w 207"/>
                    <a:gd name="T13" fmla="*/ 1 h 254"/>
                    <a:gd name="T14" fmla="*/ 0 w 207"/>
                    <a:gd name="T15" fmla="*/ 1 h 254"/>
                    <a:gd name="T16" fmla="*/ 0 w 207"/>
                    <a:gd name="T17" fmla="*/ 1 h 254"/>
                    <a:gd name="T18" fmla="*/ 0 w 207"/>
                    <a:gd name="T19" fmla="*/ 1 h 254"/>
                    <a:gd name="T20" fmla="*/ 0 w 207"/>
                    <a:gd name="T21" fmla="*/ 1 h 254"/>
                    <a:gd name="T22" fmla="*/ 0 w 207"/>
                    <a:gd name="T23" fmla="*/ 1 h 254"/>
                    <a:gd name="T24" fmla="*/ 0 w 207"/>
                    <a:gd name="T25" fmla="*/ 1 h 254"/>
                    <a:gd name="T26" fmla="*/ 0 w 207"/>
                    <a:gd name="T27" fmla="*/ 1 h 254"/>
                    <a:gd name="T28" fmla="*/ 0 w 207"/>
                    <a:gd name="T29" fmla="*/ 1 h 254"/>
                    <a:gd name="T30" fmla="*/ 0 w 207"/>
                    <a:gd name="T31" fmla="*/ 1 h 254"/>
                    <a:gd name="T32" fmla="*/ 0 w 207"/>
                    <a:gd name="T33" fmla="*/ 1 h 254"/>
                    <a:gd name="T34" fmla="*/ 0 w 207"/>
                    <a:gd name="T35" fmla="*/ 1 h 254"/>
                    <a:gd name="T36" fmla="*/ 0 w 207"/>
                    <a:gd name="T37" fmla="*/ 1 h 254"/>
                    <a:gd name="T38" fmla="*/ 0 w 207"/>
                    <a:gd name="T39" fmla="*/ 1 h 254"/>
                    <a:gd name="T40" fmla="*/ 0 w 207"/>
                    <a:gd name="T41" fmla="*/ 1 h 254"/>
                    <a:gd name="T42" fmla="*/ 0 w 207"/>
                    <a:gd name="T43" fmla="*/ 1 h 254"/>
                    <a:gd name="T44" fmla="*/ 0 w 207"/>
                    <a:gd name="T45" fmla="*/ 1 h 254"/>
                    <a:gd name="T46" fmla="*/ 0 w 207"/>
                    <a:gd name="T47" fmla="*/ 1 h 254"/>
                    <a:gd name="T48" fmla="*/ 0 w 207"/>
                    <a:gd name="T49" fmla="*/ 1 h 254"/>
                    <a:gd name="T50" fmla="*/ 0 w 207"/>
                    <a:gd name="T51" fmla="*/ 1 h 254"/>
                    <a:gd name="T52" fmla="*/ 0 w 207"/>
                    <a:gd name="T53" fmla="*/ 1 h 254"/>
                    <a:gd name="T54" fmla="*/ 0 w 207"/>
                    <a:gd name="T55" fmla="*/ 1 h 254"/>
                    <a:gd name="T56" fmla="*/ 0 w 207"/>
                    <a:gd name="T57" fmla="*/ 1 h 254"/>
                    <a:gd name="T58" fmla="*/ 0 w 207"/>
                    <a:gd name="T59" fmla="*/ 1 h 254"/>
                    <a:gd name="T60" fmla="*/ 0 w 207"/>
                    <a:gd name="T61" fmla="*/ 1 h 254"/>
                    <a:gd name="T62" fmla="*/ 0 w 207"/>
                    <a:gd name="T63" fmla="*/ 1 h 254"/>
                    <a:gd name="T64" fmla="*/ 0 w 207"/>
                    <a:gd name="T65" fmla="*/ 1 h 254"/>
                    <a:gd name="T66" fmla="*/ 0 w 207"/>
                    <a:gd name="T67" fmla="*/ 1 h 254"/>
                    <a:gd name="T68" fmla="*/ 0 w 207"/>
                    <a:gd name="T69" fmla="*/ 1 h 254"/>
                    <a:gd name="T70" fmla="*/ 0 w 207"/>
                    <a:gd name="T71" fmla="*/ 1 h 254"/>
                    <a:gd name="T72" fmla="*/ 0 w 207"/>
                    <a:gd name="T73" fmla="*/ 1 h 254"/>
                    <a:gd name="T74" fmla="*/ 0 w 207"/>
                    <a:gd name="T75" fmla="*/ 1 h 254"/>
                    <a:gd name="T76" fmla="*/ 0 w 207"/>
                    <a:gd name="T77" fmla="*/ 1 h 254"/>
                    <a:gd name="T78" fmla="*/ 0 w 207"/>
                    <a:gd name="T79" fmla="*/ 1 h 254"/>
                    <a:gd name="T80" fmla="*/ 0 w 207"/>
                    <a:gd name="T81" fmla="*/ 1 h 254"/>
                    <a:gd name="T82" fmla="*/ 0 w 207"/>
                    <a:gd name="T83" fmla="*/ 1 h 254"/>
                    <a:gd name="T84" fmla="*/ 0 w 207"/>
                    <a:gd name="T85" fmla="*/ 1 h 254"/>
                    <a:gd name="T86" fmla="*/ 0 w 207"/>
                    <a:gd name="T87" fmla="*/ 1 h 254"/>
                    <a:gd name="T88" fmla="*/ 0 w 207"/>
                    <a:gd name="T89" fmla="*/ 1 h 254"/>
                    <a:gd name="T90" fmla="*/ 0 w 207"/>
                    <a:gd name="T91" fmla="*/ 1 h 254"/>
                    <a:gd name="T92" fmla="*/ 0 w 207"/>
                    <a:gd name="T93" fmla="*/ 1 h 254"/>
                    <a:gd name="T94" fmla="*/ 0 w 207"/>
                    <a:gd name="T95" fmla="*/ 1 h 254"/>
                    <a:gd name="T96" fmla="*/ 0 w 207"/>
                    <a:gd name="T97" fmla="*/ 1 h 254"/>
                    <a:gd name="T98" fmla="*/ 0 w 207"/>
                    <a:gd name="T99" fmla="*/ 1 h 254"/>
                    <a:gd name="T100" fmla="*/ 0 w 207"/>
                    <a:gd name="T101" fmla="*/ 1 h 254"/>
                    <a:gd name="T102" fmla="*/ 0 w 207"/>
                    <a:gd name="T103" fmla="*/ 0 h 254"/>
                    <a:gd name="T104" fmla="*/ 0 w 207"/>
                    <a:gd name="T105" fmla="*/ 1 h 254"/>
                    <a:gd name="T106" fmla="*/ 0 w 207"/>
                    <a:gd name="T107" fmla="*/ 1 h 254"/>
                    <a:gd name="T108" fmla="*/ 0 w 207"/>
                    <a:gd name="T109" fmla="*/ 1 h 254"/>
                    <a:gd name="T110" fmla="*/ 0 w 207"/>
                    <a:gd name="T111" fmla="*/ 1 h 254"/>
                    <a:gd name="T112" fmla="*/ 0 w 207"/>
                    <a:gd name="T113" fmla="*/ 1 h 254"/>
                    <a:gd name="T114" fmla="*/ 0 w 207"/>
                    <a:gd name="T115" fmla="*/ 1 h 254"/>
                    <a:gd name="T116" fmla="*/ 0 w 207"/>
                    <a:gd name="T117" fmla="*/ 1 h 254"/>
                    <a:gd name="T118" fmla="*/ 0 w 207"/>
                    <a:gd name="T119" fmla="*/ 1 h 254"/>
                    <a:gd name="T120" fmla="*/ 0 w 207"/>
                    <a:gd name="T121" fmla="*/ 1 h 254"/>
                    <a:gd name="T122" fmla="*/ 0 w 207"/>
                    <a:gd name="T123" fmla="*/ 1 h 254"/>
                    <a:gd name="T124" fmla="*/ 0 w 207"/>
                    <a:gd name="T125" fmla="*/ 1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7"/>
                    <a:gd name="T190" fmla="*/ 0 h 254"/>
                    <a:gd name="T191" fmla="*/ 207 w 207"/>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7" h="254">
                      <a:moveTo>
                        <a:pt x="70" y="93"/>
                      </a:moveTo>
                      <a:lnTo>
                        <a:pt x="80" y="93"/>
                      </a:lnTo>
                      <a:lnTo>
                        <a:pt x="95" y="97"/>
                      </a:lnTo>
                      <a:lnTo>
                        <a:pt x="108" y="100"/>
                      </a:lnTo>
                      <a:lnTo>
                        <a:pt x="124" y="110"/>
                      </a:lnTo>
                      <a:lnTo>
                        <a:pt x="137" y="118"/>
                      </a:lnTo>
                      <a:lnTo>
                        <a:pt x="152" y="129"/>
                      </a:lnTo>
                      <a:lnTo>
                        <a:pt x="166" y="138"/>
                      </a:lnTo>
                      <a:lnTo>
                        <a:pt x="179" y="152"/>
                      </a:lnTo>
                      <a:lnTo>
                        <a:pt x="188" y="165"/>
                      </a:lnTo>
                      <a:lnTo>
                        <a:pt x="196" y="176"/>
                      </a:lnTo>
                      <a:lnTo>
                        <a:pt x="204" y="188"/>
                      </a:lnTo>
                      <a:lnTo>
                        <a:pt x="207" y="203"/>
                      </a:lnTo>
                      <a:lnTo>
                        <a:pt x="207" y="214"/>
                      </a:lnTo>
                      <a:lnTo>
                        <a:pt x="204" y="226"/>
                      </a:lnTo>
                      <a:lnTo>
                        <a:pt x="196" y="237"/>
                      </a:lnTo>
                      <a:lnTo>
                        <a:pt x="185" y="247"/>
                      </a:lnTo>
                      <a:lnTo>
                        <a:pt x="179" y="249"/>
                      </a:lnTo>
                      <a:lnTo>
                        <a:pt x="171" y="251"/>
                      </a:lnTo>
                      <a:lnTo>
                        <a:pt x="162" y="252"/>
                      </a:lnTo>
                      <a:lnTo>
                        <a:pt x="154" y="254"/>
                      </a:lnTo>
                      <a:lnTo>
                        <a:pt x="143" y="254"/>
                      </a:lnTo>
                      <a:lnTo>
                        <a:pt x="131" y="254"/>
                      </a:lnTo>
                      <a:lnTo>
                        <a:pt x="122" y="254"/>
                      </a:lnTo>
                      <a:lnTo>
                        <a:pt x="110" y="254"/>
                      </a:lnTo>
                      <a:lnTo>
                        <a:pt x="99" y="254"/>
                      </a:lnTo>
                      <a:lnTo>
                        <a:pt x="88" y="252"/>
                      </a:lnTo>
                      <a:lnTo>
                        <a:pt x="74" y="252"/>
                      </a:lnTo>
                      <a:lnTo>
                        <a:pt x="65" y="252"/>
                      </a:lnTo>
                      <a:lnTo>
                        <a:pt x="55" y="251"/>
                      </a:lnTo>
                      <a:lnTo>
                        <a:pt x="46" y="251"/>
                      </a:lnTo>
                      <a:lnTo>
                        <a:pt x="36" y="251"/>
                      </a:lnTo>
                      <a:lnTo>
                        <a:pt x="32" y="251"/>
                      </a:lnTo>
                      <a:lnTo>
                        <a:pt x="13" y="232"/>
                      </a:lnTo>
                      <a:lnTo>
                        <a:pt x="13" y="218"/>
                      </a:lnTo>
                      <a:lnTo>
                        <a:pt x="13" y="207"/>
                      </a:lnTo>
                      <a:lnTo>
                        <a:pt x="11" y="194"/>
                      </a:lnTo>
                      <a:lnTo>
                        <a:pt x="11" y="180"/>
                      </a:lnTo>
                      <a:lnTo>
                        <a:pt x="8" y="165"/>
                      </a:lnTo>
                      <a:lnTo>
                        <a:pt x="6" y="150"/>
                      </a:lnTo>
                      <a:lnTo>
                        <a:pt x="4" y="135"/>
                      </a:lnTo>
                      <a:lnTo>
                        <a:pt x="4" y="119"/>
                      </a:lnTo>
                      <a:lnTo>
                        <a:pt x="0" y="102"/>
                      </a:lnTo>
                      <a:lnTo>
                        <a:pt x="0" y="87"/>
                      </a:lnTo>
                      <a:lnTo>
                        <a:pt x="0" y="72"/>
                      </a:lnTo>
                      <a:lnTo>
                        <a:pt x="0" y="59"/>
                      </a:lnTo>
                      <a:lnTo>
                        <a:pt x="0" y="45"/>
                      </a:lnTo>
                      <a:lnTo>
                        <a:pt x="6" y="34"/>
                      </a:lnTo>
                      <a:lnTo>
                        <a:pt x="8" y="22"/>
                      </a:lnTo>
                      <a:lnTo>
                        <a:pt x="13" y="13"/>
                      </a:lnTo>
                      <a:lnTo>
                        <a:pt x="23" y="3"/>
                      </a:lnTo>
                      <a:lnTo>
                        <a:pt x="32" y="0"/>
                      </a:lnTo>
                      <a:lnTo>
                        <a:pt x="40" y="3"/>
                      </a:lnTo>
                      <a:lnTo>
                        <a:pt x="50" y="19"/>
                      </a:lnTo>
                      <a:lnTo>
                        <a:pt x="51" y="26"/>
                      </a:lnTo>
                      <a:lnTo>
                        <a:pt x="53" y="34"/>
                      </a:lnTo>
                      <a:lnTo>
                        <a:pt x="55" y="43"/>
                      </a:lnTo>
                      <a:lnTo>
                        <a:pt x="57" y="55"/>
                      </a:lnTo>
                      <a:lnTo>
                        <a:pt x="59" y="62"/>
                      </a:lnTo>
                      <a:lnTo>
                        <a:pt x="63" y="74"/>
                      </a:lnTo>
                      <a:lnTo>
                        <a:pt x="65" y="83"/>
                      </a:lnTo>
                      <a:lnTo>
                        <a:pt x="70" y="93"/>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1" name="Freeform 137"/>
                <p:cNvSpPr>
                  <a:spLocks/>
                </p:cNvSpPr>
                <p:nvPr/>
              </p:nvSpPr>
              <p:spPr bwMode="auto">
                <a:xfrm>
                  <a:off x="3491" y="2875"/>
                  <a:ext cx="34" cy="84"/>
                </a:xfrm>
                <a:custGeom>
                  <a:avLst/>
                  <a:gdLst>
                    <a:gd name="T0" fmla="*/ 1 w 66"/>
                    <a:gd name="T1" fmla="*/ 1 h 167"/>
                    <a:gd name="T2" fmla="*/ 1 w 66"/>
                    <a:gd name="T3" fmla="*/ 1 h 167"/>
                    <a:gd name="T4" fmla="*/ 1 w 66"/>
                    <a:gd name="T5" fmla="*/ 0 h 167"/>
                    <a:gd name="T6" fmla="*/ 1 w 66"/>
                    <a:gd name="T7" fmla="*/ 1 h 167"/>
                    <a:gd name="T8" fmla="*/ 1 w 66"/>
                    <a:gd name="T9" fmla="*/ 1 h 167"/>
                    <a:gd name="T10" fmla="*/ 1 w 66"/>
                    <a:gd name="T11" fmla="*/ 1 h 167"/>
                    <a:gd name="T12" fmla="*/ 1 w 66"/>
                    <a:gd name="T13" fmla="*/ 1 h 167"/>
                    <a:gd name="T14" fmla="*/ 1 w 66"/>
                    <a:gd name="T15" fmla="*/ 1 h 167"/>
                    <a:gd name="T16" fmla="*/ 1 w 66"/>
                    <a:gd name="T17" fmla="*/ 1 h 167"/>
                    <a:gd name="T18" fmla="*/ 1 w 66"/>
                    <a:gd name="T19" fmla="*/ 1 h 167"/>
                    <a:gd name="T20" fmla="*/ 1 w 66"/>
                    <a:gd name="T21" fmla="*/ 1 h 167"/>
                    <a:gd name="T22" fmla="*/ 1 w 66"/>
                    <a:gd name="T23" fmla="*/ 1 h 167"/>
                    <a:gd name="T24" fmla="*/ 1 w 66"/>
                    <a:gd name="T25" fmla="*/ 1 h 167"/>
                    <a:gd name="T26" fmla="*/ 1 w 66"/>
                    <a:gd name="T27" fmla="*/ 1 h 167"/>
                    <a:gd name="T28" fmla="*/ 1 w 66"/>
                    <a:gd name="T29" fmla="*/ 1 h 167"/>
                    <a:gd name="T30" fmla="*/ 1 w 66"/>
                    <a:gd name="T31" fmla="*/ 1 h 167"/>
                    <a:gd name="T32" fmla="*/ 1 w 66"/>
                    <a:gd name="T33" fmla="*/ 1 h 167"/>
                    <a:gd name="T34" fmla="*/ 1 w 66"/>
                    <a:gd name="T35" fmla="*/ 1 h 167"/>
                    <a:gd name="T36" fmla="*/ 1 w 66"/>
                    <a:gd name="T37" fmla="*/ 1 h 167"/>
                    <a:gd name="T38" fmla="*/ 1 w 66"/>
                    <a:gd name="T39" fmla="*/ 1 h 167"/>
                    <a:gd name="T40" fmla="*/ 1 w 66"/>
                    <a:gd name="T41" fmla="*/ 1 h 167"/>
                    <a:gd name="T42" fmla="*/ 1 w 66"/>
                    <a:gd name="T43" fmla="*/ 1 h 167"/>
                    <a:gd name="T44" fmla="*/ 1 w 66"/>
                    <a:gd name="T45" fmla="*/ 1 h 167"/>
                    <a:gd name="T46" fmla="*/ 1 w 66"/>
                    <a:gd name="T47" fmla="*/ 1 h 167"/>
                    <a:gd name="T48" fmla="*/ 1 w 66"/>
                    <a:gd name="T49" fmla="*/ 1 h 167"/>
                    <a:gd name="T50" fmla="*/ 0 w 66"/>
                    <a:gd name="T51" fmla="*/ 1 h 167"/>
                    <a:gd name="T52" fmla="*/ 0 w 66"/>
                    <a:gd name="T53" fmla="*/ 1 h 167"/>
                    <a:gd name="T54" fmla="*/ 0 w 66"/>
                    <a:gd name="T55" fmla="*/ 1 h 167"/>
                    <a:gd name="T56" fmla="*/ 0 w 66"/>
                    <a:gd name="T57" fmla="*/ 1 h 167"/>
                    <a:gd name="T58" fmla="*/ 0 w 66"/>
                    <a:gd name="T59" fmla="*/ 1 h 167"/>
                    <a:gd name="T60" fmla="*/ 1 w 66"/>
                    <a:gd name="T61" fmla="*/ 1 h 167"/>
                    <a:gd name="T62" fmla="*/ 1 w 66"/>
                    <a:gd name="T63" fmla="*/ 1 h 167"/>
                    <a:gd name="T64" fmla="*/ 1 w 66"/>
                    <a:gd name="T65" fmla="*/ 1 h 167"/>
                    <a:gd name="T66" fmla="*/ 1 w 66"/>
                    <a:gd name="T67" fmla="*/ 1 h 167"/>
                    <a:gd name="T68" fmla="*/ 1 w 66"/>
                    <a:gd name="T69" fmla="*/ 1 h 167"/>
                    <a:gd name="T70" fmla="*/ 1 w 66"/>
                    <a:gd name="T71" fmla="*/ 1 h 1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67"/>
                    <a:gd name="T110" fmla="*/ 66 w 66"/>
                    <a:gd name="T111" fmla="*/ 167 h 1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67">
                      <a:moveTo>
                        <a:pt x="23" y="8"/>
                      </a:moveTo>
                      <a:lnTo>
                        <a:pt x="30" y="2"/>
                      </a:lnTo>
                      <a:lnTo>
                        <a:pt x="40" y="0"/>
                      </a:lnTo>
                      <a:lnTo>
                        <a:pt x="45" y="2"/>
                      </a:lnTo>
                      <a:lnTo>
                        <a:pt x="53" y="12"/>
                      </a:lnTo>
                      <a:lnTo>
                        <a:pt x="59" y="21"/>
                      </a:lnTo>
                      <a:lnTo>
                        <a:pt x="63" y="34"/>
                      </a:lnTo>
                      <a:lnTo>
                        <a:pt x="64" y="48"/>
                      </a:lnTo>
                      <a:lnTo>
                        <a:pt x="66" y="65"/>
                      </a:lnTo>
                      <a:lnTo>
                        <a:pt x="66" y="80"/>
                      </a:lnTo>
                      <a:lnTo>
                        <a:pt x="66" y="97"/>
                      </a:lnTo>
                      <a:lnTo>
                        <a:pt x="64" y="103"/>
                      </a:lnTo>
                      <a:lnTo>
                        <a:pt x="64" y="112"/>
                      </a:lnTo>
                      <a:lnTo>
                        <a:pt x="63" y="120"/>
                      </a:lnTo>
                      <a:lnTo>
                        <a:pt x="63" y="128"/>
                      </a:lnTo>
                      <a:lnTo>
                        <a:pt x="59" y="141"/>
                      </a:lnTo>
                      <a:lnTo>
                        <a:pt x="53" y="152"/>
                      </a:lnTo>
                      <a:lnTo>
                        <a:pt x="47" y="162"/>
                      </a:lnTo>
                      <a:lnTo>
                        <a:pt x="42" y="167"/>
                      </a:lnTo>
                      <a:lnTo>
                        <a:pt x="30" y="167"/>
                      </a:lnTo>
                      <a:lnTo>
                        <a:pt x="23" y="166"/>
                      </a:lnTo>
                      <a:lnTo>
                        <a:pt x="15" y="162"/>
                      </a:lnTo>
                      <a:lnTo>
                        <a:pt x="11" y="154"/>
                      </a:lnTo>
                      <a:lnTo>
                        <a:pt x="7" y="143"/>
                      </a:lnTo>
                      <a:lnTo>
                        <a:pt x="4" y="131"/>
                      </a:lnTo>
                      <a:lnTo>
                        <a:pt x="0" y="118"/>
                      </a:lnTo>
                      <a:lnTo>
                        <a:pt x="0" y="103"/>
                      </a:lnTo>
                      <a:lnTo>
                        <a:pt x="0" y="88"/>
                      </a:lnTo>
                      <a:lnTo>
                        <a:pt x="0" y="74"/>
                      </a:lnTo>
                      <a:lnTo>
                        <a:pt x="0" y="59"/>
                      </a:lnTo>
                      <a:lnTo>
                        <a:pt x="4" y="46"/>
                      </a:lnTo>
                      <a:lnTo>
                        <a:pt x="7" y="31"/>
                      </a:lnTo>
                      <a:lnTo>
                        <a:pt x="11" y="21"/>
                      </a:lnTo>
                      <a:lnTo>
                        <a:pt x="15" y="12"/>
                      </a:lnTo>
                      <a:lnTo>
                        <a:pt x="23" y="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2" name="Freeform 138"/>
                <p:cNvSpPr>
                  <a:spLocks/>
                </p:cNvSpPr>
                <p:nvPr/>
              </p:nvSpPr>
              <p:spPr bwMode="auto">
                <a:xfrm>
                  <a:off x="3414" y="3158"/>
                  <a:ext cx="69" cy="39"/>
                </a:xfrm>
                <a:custGeom>
                  <a:avLst/>
                  <a:gdLst>
                    <a:gd name="T0" fmla="*/ 1 w 137"/>
                    <a:gd name="T1" fmla="*/ 1 h 78"/>
                    <a:gd name="T2" fmla="*/ 1 w 137"/>
                    <a:gd name="T3" fmla="*/ 1 h 78"/>
                    <a:gd name="T4" fmla="*/ 1 w 137"/>
                    <a:gd name="T5" fmla="*/ 1 h 78"/>
                    <a:gd name="T6" fmla="*/ 1 w 137"/>
                    <a:gd name="T7" fmla="*/ 1 h 78"/>
                    <a:gd name="T8" fmla="*/ 1 w 137"/>
                    <a:gd name="T9" fmla="*/ 1 h 78"/>
                    <a:gd name="T10" fmla="*/ 1 w 137"/>
                    <a:gd name="T11" fmla="*/ 1 h 78"/>
                    <a:gd name="T12" fmla="*/ 1 w 137"/>
                    <a:gd name="T13" fmla="*/ 1 h 78"/>
                    <a:gd name="T14" fmla="*/ 1 w 137"/>
                    <a:gd name="T15" fmla="*/ 1 h 78"/>
                    <a:gd name="T16" fmla="*/ 1 w 137"/>
                    <a:gd name="T17" fmla="*/ 1 h 78"/>
                    <a:gd name="T18" fmla="*/ 1 w 137"/>
                    <a:gd name="T19" fmla="*/ 1 h 78"/>
                    <a:gd name="T20" fmla="*/ 1 w 137"/>
                    <a:gd name="T21" fmla="*/ 1 h 78"/>
                    <a:gd name="T22" fmla="*/ 1 w 137"/>
                    <a:gd name="T23" fmla="*/ 1 h 78"/>
                    <a:gd name="T24" fmla="*/ 1 w 137"/>
                    <a:gd name="T25" fmla="*/ 1 h 78"/>
                    <a:gd name="T26" fmla="*/ 1 w 137"/>
                    <a:gd name="T27" fmla="*/ 1 h 78"/>
                    <a:gd name="T28" fmla="*/ 1 w 137"/>
                    <a:gd name="T29" fmla="*/ 1 h 78"/>
                    <a:gd name="T30" fmla="*/ 0 w 137"/>
                    <a:gd name="T31" fmla="*/ 1 h 78"/>
                    <a:gd name="T32" fmla="*/ 0 w 137"/>
                    <a:gd name="T33" fmla="*/ 1 h 78"/>
                    <a:gd name="T34" fmla="*/ 1 w 137"/>
                    <a:gd name="T35" fmla="*/ 1 h 78"/>
                    <a:gd name="T36" fmla="*/ 1 w 137"/>
                    <a:gd name="T37" fmla="*/ 1 h 78"/>
                    <a:gd name="T38" fmla="*/ 1 w 137"/>
                    <a:gd name="T39" fmla="*/ 1 h 78"/>
                    <a:gd name="T40" fmla="*/ 1 w 137"/>
                    <a:gd name="T41" fmla="*/ 1 h 78"/>
                    <a:gd name="T42" fmla="*/ 1 w 137"/>
                    <a:gd name="T43" fmla="*/ 1 h 78"/>
                    <a:gd name="T44" fmla="*/ 1 w 137"/>
                    <a:gd name="T45" fmla="*/ 1 h 78"/>
                    <a:gd name="T46" fmla="*/ 1 w 137"/>
                    <a:gd name="T47" fmla="*/ 1 h 78"/>
                    <a:gd name="T48" fmla="*/ 1 w 137"/>
                    <a:gd name="T49" fmla="*/ 1 h 78"/>
                    <a:gd name="T50" fmla="*/ 1 w 137"/>
                    <a:gd name="T51" fmla="*/ 0 h 78"/>
                    <a:gd name="T52" fmla="*/ 1 w 137"/>
                    <a:gd name="T53" fmla="*/ 0 h 78"/>
                    <a:gd name="T54" fmla="*/ 1 w 137"/>
                    <a:gd name="T55" fmla="*/ 1 h 78"/>
                    <a:gd name="T56" fmla="*/ 1 w 137"/>
                    <a:gd name="T57" fmla="*/ 1 h 78"/>
                    <a:gd name="T58" fmla="*/ 1 w 137"/>
                    <a:gd name="T59" fmla="*/ 1 h 78"/>
                    <a:gd name="T60" fmla="*/ 1 w 137"/>
                    <a:gd name="T61" fmla="*/ 1 h 78"/>
                    <a:gd name="T62" fmla="*/ 1 w 137"/>
                    <a:gd name="T63" fmla="*/ 1 h 78"/>
                    <a:gd name="T64" fmla="*/ 1 w 137"/>
                    <a:gd name="T65" fmla="*/ 1 h 78"/>
                    <a:gd name="T66" fmla="*/ 1 w 137"/>
                    <a:gd name="T67" fmla="*/ 1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
                    <a:gd name="T103" fmla="*/ 0 h 78"/>
                    <a:gd name="T104" fmla="*/ 137 w 137"/>
                    <a:gd name="T105" fmla="*/ 78 h 7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 h="78">
                      <a:moveTo>
                        <a:pt x="137" y="38"/>
                      </a:moveTo>
                      <a:lnTo>
                        <a:pt x="131" y="45"/>
                      </a:lnTo>
                      <a:lnTo>
                        <a:pt x="127" y="53"/>
                      </a:lnTo>
                      <a:lnTo>
                        <a:pt x="121" y="58"/>
                      </a:lnTo>
                      <a:lnTo>
                        <a:pt x="118" y="64"/>
                      </a:lnTo>
                      <a:lnTo>
                        <a:pt x="102" y="72"/>
                      </a:lnTo>
                      <a:lnTo>
                        <a:pt x="89" y="78"/>
                      </a:lnTo>
                      <a:lnTo>
                        <a:pt x="82" y="78"/>
                      </a:lnTo>
                      <a:lnTo>
                        <a:pt x="74" y="78"/>
                      </a:lnTo>
                      <a:lnTo>
                        <a:pt x="64" y="78"/>
                      </a:lnTo>
                      <a:lnTo>
                        <a:pt x="57" y="78"/>
                      </a:lnTo>
                      <a:lnTo>
                        <a:pt x="40" y="74"/>
                      </a:lnTo>
                      <a:lnTo>
                        <a:pt x="26" y="70"/>
                      </a:lnTo>
                      <a:lnTo>
                        <a:pt x="13" y="62"/>
                      </a:lnTo>
                      <a:lnTo>
                        <a:pt x="4" y="55"/>
                      </a:lnTo>
                      <a:lnTo>
                        <a:pt x="0" y="45"/>
                      </a:lnTo>
                      <a:lnTo>
                        <a:pt x="0" y="36"/>
                      </a:lnTo>
                      <a:lnTo>
                        <a:pt x="4" y="26"/>
                      </a:lnTo>
                      <a:lnTo>
                        <a:pt x="15" y="19"/>
                      </a:lnTo>
                      <a:lnTo>
                        <a:pt x="23" y="13"/>
                      </a:lnTo>
                      <a:lnTo>
                        <a:pt x="36" y="9"/>
                      </a:lnTo>
                      <a:lnTo>
                        <a:pt x="40" y="5"/>
                      </a:lnTo>
                      <a:lnTo>
                        <a:pt x="47" y="5"/>
                      </a:lnTo>
                      <a:lnTo>
                        <a:pt x="55" y="3"/>
                      </a:lnTo>
                      <a:lnTo>
                        <a:pt x="64" y="3"/>
                      </a:lnTo>
                      <a:lnTo>
                        <a:pt x="76" y="0"/>
                      </a:lnTo>
                      <a:lnTo>
                        <a:pt x="87" y="0"/>
                      </a:lnTo>
                      <a:lnTo>
                        <a:pt x="95" y="3"/>
                      </a:lnTo>
                      <a:lnTo>
                        <a:pt x="104" y="7"/>
                      </a:lnTo>
                      <a:lnTo>
                        <a:pt x="110" y="13"/>
                      </a:lnTo>
                      <a:lnTo>
                        <a:pt x="120" y="19"/>
                      </a:lnTo>
                      <a:lnTo>
                        <a:pt x="127" y="28"/>
                      </a:lnTo>
                      <a:lnTo>
                        <a:pt x="137" y="3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3" name="Freeform 139"/>
                <p:cNvSpPr>
                  <a:spLocks/>
                </p:cNvSpPr>
                <p:nvPr/>
              </p:nvSpPr>
              <p:spPr bwMode="auto">
                <a:xfrm>
                  <a:off x="3635" y="3125"/>
                  <a:ext cx="83" cy="29"/>
                </a:xfrm>
                <a:custGeom>
                  <a:avLst/>
                  <a:gdLst>
                    <a:gd name="T0" fmla="*/ 1 w 165"/>
                    <a:gd name="T1" fmla="*/ 1 h 57"/>
                    <a:gd name="T2" fmla="*/ 1 w 165"/>
                    <a:gd name="T3" fmla="*/ 1 h 57"/>
                    <a:gd name="T4" fmla="*/ 1 w 165"/>
                    <a:gd name="T5" fmla="*/ 1 h 57"/>
                    <a:gd name="T6" fmla="*/ 1 w 165"/>
                    <a:gd name="T7" fmla="*/ 1 h 57"/>
                    <a:gd name="T8" fmla="*/ 1 w 165"/>
                    <a:gd name="T9" fmla="*/ 1 h 57"/>
                    <a:gd name="T10" fmla="*/ 1 w 165"/>
                    <a:gd name="T11" fmla="*/ 1 h 57"/>
                    <a:gd name="T12" fmla="*/ 1 w 165"/>
                    <a:gd name="T13" fmla="*/ 0 h 57"/>
                    <a:gd name="T14" fmla="*/ 1 w 165"/>
                    <a:gd name="T15" fmla="*/ 0 h 57"/>
                    <a:gd name="T16" fmla="*/ 1 w 165"/>
                    <a:gd name="T17" fmla="*/ 0 h 57"/>
                    <a:gd name="T18" fmla="*/ 1 w 165"/>
                    <a:gd name="T19" fmla="*/ 0 h 57"/>
                    <a:gd name="T20" fmla="*/ 1 w 165"/>
                    <a:gd name="T21" fmla="*/ 0 h 57"/>
                    <a:gd name="T22" fmla="*/ 1 w 165"/>
                    <a:gd name="T23" fmla="*/ 1 h 57"/>
                    <a:gd name="T24" fmla="*/ 1 w 165"/>
                    <a:gd name="T25" fmla="*/ 1 h 57"/>
                    <a:gd name="T26" fmla="*/ 1 w 165"/>
                    <a:gd name="T27" fmla="*/ 1 h 57"/>
                    <a:gd name="T28" fmla="*/ 1 w 165"/>
                    <a:gd name="T29" fmla="*/ 1 h 57"/>
                    <a:gd name="T30" fmla="*/ 1 w 165"/>
                    <a:gd name="T31" fmla="*/ 1 h 57"/>
                    <a:gd name="T32" fmla="*/ 1 w 165"/>
                    <a:gd name="T33" fmla="*/ 1 h 57"/>
                    <a:gd name="T34" fmla="*/ 1 w 165"/>
                    <a:gd name="T35" fmla="*/ 1 h 57"/>
                    <a:gd name="T36" fmla="*/ 1 w 165"/>
                    <a:gd name="T37" fmla="*/ 1 h 57"/>
                    <a:gd name="T38" fmla="*/ 1 w 165"/>
                    <a:gd name="T39" fmla="*/ 1 h 57"/>
                    <a:gd name="T40" fmla="*/ 1 w 165"/>
                    <a:gd name="T41" fmla="*/ 1 h 57"/>
                    <a:gd name="T42" fmla="*/ 1 w 165"/>
                    <a:gd name="T43" fmla="*/ 1 h 57"/>
                    <a:gd name="T44" fmla="*/ 1 w 165"/>
                    <a:gd name="T45" fmla="*/ 1 h 57"/>
                    <a:gd name="T46" fmla="*/ 1 w 165"/>
                    <a:gd name="T47" fmla="*/ 1 h 57"/>
                    <a:gd name="T48" fmla="*/ 1 w 165"/>
                    <a:gd name="T49" fmla="*/ 1 h 57"/>
                    <a:gd name="T50" fmla="*/ 1 w 165"/>
                    <a:gd name="T51" fmla="*/ 1 h 57"/>
                    <a:gd name="T52" fmla="*/ 1 w 165"/>
                    <a:gd name="T53" fmla="*/ 1 h 57"/>
                    <a:gd name="T54" fmla="*/ 1 w 165"/>
                    <a:gd name="T55" fmla="*/ 1 h 57"/>
                    <a:gd name="T56" fmla="*/ 1 w 165"/>
                    <a:gd name="T57" fmla="*/ 1 h 57"/>
                    <a:gd name="T58" fmla="*/ 1 w 165"/>
                    <a:gd name="T59" fmla="*/ 1 h 57"/>
                    <a:gd name="T60" fmla="*/ 1 w 165"/>
                    <a:gd name="T61" fmla="*/ 1 h 57"/>
                    <a:gd name="T62" fmla="*/ 1 w 165"/>
                    <a:gd name="T63" fmla="*/ 1 h 57"/>
                    <a:gd name="T64" fmla="*/ 1 w 165"/>
                    <a:gd name="T65" fmla="*/ 1 h 57"/>
                    <a:gd name="T66" fmla="*/ 0 w 165"/>
                    <a:gd name="T67" fmla="*/ 1 h 57"/>
                    <a:gd name="T68" fmla="*/ 0 w 165"/>
                    <a:gd name="T69" fmla="*/ 1 h 57"/>
                    <a:gd name="T70" fmla="*/ 0 w 165"/>
                    <a:gd name="T71" fmla="*/ 1 h 57"/>
                    <a:gd name="T72" fmla="*/ 1 w 165"/>
                    <a:gd name="T73" fmla="*/ 1 h 57"/>
                    <a:gd name="T74" fmla="*/ 1 w 165"/>
                    <a:gd name="T75" fmla="*/ 1 h 57"/>
                    <a:gd name="T76" fmla="*/ 1 w 165"/>
                    <a:gd name="T77" fmla="*/ 1 h 57"/>
                    <a:gd name="T78" fmla="*/ 1 w 165"/>
                    <a:gd name="T79" fmla="*/ 1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
                    <a:gd name="T121" fmla="*/ 0 h 57"/>
                    <a:gd name="T122" fmla="*/ 165 w 165"/>
                    <a:gd name="T123" fmla="*/ 57 h 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 h="57">
                      <a:moveTo>
                        <a:pt x="17" y="10"/>
                      </a:moveTo>
                      <a:lnTo>
                        <a:pt x="23" y="6"/>
                      </a:lnTo>
                      <a:lnTo>
                        <a:pt x="32" y="6"/>
                      </a:lnTo>
                      <a:lnTo>
                        <a:pt x="40" y="4"/>
                      </a:lnTo>
                      <a:lnTo>
                        <a:pt x="53" y="4"/>
                      </a:lnTo>
                      <a:lnTo>
                        <a:pt x="61" y="2"/>
                      </a:lnTo>
                      <a:lnTo>
                        <a:pt x="74" y="0"/>
                      </a:lnTo>
                      <a:lnTo>
                        <a:pt x="86" y="0"/>
                      </a:lnTo>
                      <a:lnTo>
                        <a:pt x="99" y="0"/>
                      </a:lnTo>
                      <a:lnTo>
                        <a:pt x="110" y="0"/>
                      </a:lnTo>
                      <a:lnTo>
                        <a:pt x="120" y="0"/>
                      </a:lnTo>
                      <a:lnTo>
                        <a:pt x="131" y="2"/>
                      </a:lnTo>
                      <a:lnTo>
                        <a:pt x="143" y="6"/>
                      </a:lnTo>
                      <a:lnTo>
                        <a:pt x="148" y="11"/>
                      </a:lnTo>
                      <a:lnTo>
                        <a:pt x="156" y="17"/>
                      </a:lnTo>
                      <a:lnTo>
                        <a:pt x="162" y="25"/>
                      </a:lnTo>
                      <a:lnTo>
                        <a:pt x="165" y="36"/>
                      </a:lnTo>
                      <a:lnTo>
                        <a:pt x="165" y="44"/>
                      </a:lnTo>
                      <a:lnTo>
                        <a:pt x="162" y="53"/>
                      </a:lnTo>
                      <a:lnTo>
                        <a:pt x="154" y="57"/>
                      </a:lnTo>
                      <a:lnTo>
                        <a:pt x="145" y="57"/>
                      </a:lnTo>
                      <a:lnTo>
                        <a:pt x="135" y="55"/>
                      </a:lnTo>
                      <a:lnTo>
                        <a:pt x="127" y="53"/>
                      </a:lnTo>
                      <a:lnTo>
                        <a:pt x="120" y="51"/>
                      </a:lnTo>
                      <a:lnTo>
                        <a:pt x="112" y="51"/>
                      </a:lnTo>
                      <a:lnTo>
                        <a:pt x="95" y="49"/>
                      </a:lnTo>
                      <a:lnTo>
                        <a:pt x="80" y="49"/>
                      </a:lnTo>
                      <a:lnTo>
                        <a:pt x="63" y="49"/>
                      </a:lnTo>
                      <a:lnTo>
                        <a:pt x="48" y="48"/>
                      </a:lnTo>
                      <a:lnTo>
                        <a:pt x="32" y="46"/>
                      </a:lnTo>
                      <a:lnTo>
                        <a:pt x="17" y="46"/>
                      </a:lnTo>
                      <a:lnTo>
                        <a:pt x="9" y="44"/>
                      </a:lnTo>
                      <a:lnTo>
                        <a:pt x="4" y="38"/>
                      </a:lnTo>
                      <a:lnTo>
                        <a:pt x="0" y="32"/>
                      </a:lnTo>
                      <a:lnTo>
                        <a:pt x="0" y="29"/>
                      </a:lnTo>
                      <a:lnTo>
                        <a:pt x="0" y="21"/>
                      </a:lnTo>
                      <a:lnTo>
                        <a:pt x="4" y="15"/>
                      </a:lnTo>
                      <a:lnTo>
                        <a:pt x="8" y="11"/>
                      </a:lnTo>
                      <a:lnTo>
                        <a:pt x="17"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4" name="Freeform 140"/>
                <p:cNvSpPr>
                  <a:spLocks/>
                </p:cNvSpPr>
                <p:nvPr/>
              </p:nvSpPr>
              <p:spPr bwMode="auto">
                <a:xfrm>
                  <a:off x="3739" y="3120"/>
                  <a:ext cx="74" cy="27"/>
                </a:xfrm>
                <a:custGeom>
                  <a:avLst/>
                  <a:gdLst>
                    <a:gd name="T0" fmla="*/ 0 w 149"/>
                    <a:gd name="T1" fmla="*/ 1 h 53"/>
                    <a:gd name="T2" fmla="*/ 0 w 149"/>
                    <a:gd name="T3" fmla="*/ 1 h 53"/>
                    <a:gd name="T4" fmla="*/ 0 w 149"/>
                    <a:gd name="T5" fmla="*/ 1 h 53"/>
                    <a:gd name="T6" fmla="*/ 0 w 149"/>
                    <a:gd name="T7" fmla="*/ 1 h 53"/>
                    <a:gd name="T8" fmla="*/ 0 w 149"/>
                    <a:gd name="T9" fmla="*/ 1 h 53"/>
                    <a:gd name="T10" fmla="*/ 0 w 149"/>
                    <a:gd name="T11" fmla="*/ 1 h 53"/>
                    <a:gd name="T12" fmla="*/ 0 w 149"/>
                    <a:gd name="T13" fmla="*/ 1 h 53"/>
                    <a:gd name="T14" fmla="*/ 0 w 149"/>
                    <a:gd name="T15" fmla="*/ 0 h 53"/>
                    <a:gd name="T16" fmla="*/ 0 w 149"/>
                    <a:gd name="T17" fmla="*/ 0 h 53"/>
                    <a:gd name="T18" fmla="*/ 0 w 149"/>
                    <a:gd name="T19" fmla="*/ 0 h 53"/>
                    <a:gd name="T20" fmla="*/ 0 w 149"/>
                    <a:gd name="T21" fmla="*/ 1 h 53"/>
                    <a:gd name="T22" fmla="*/ 0 w 149"/>
                    <a:gd name="T23" fmla="*/ 1 h 53"/>
                    <a:gd name="T24" fmla="*/ 0 w 149"/>
                    <a:gd name="T25" fmla="*/ 1 h 53"/>
                    <a:gd name="T26" fmla="*/ 0 w 149"/>
                    <a:gd name="T27" fmla="*/ 1 h 53"/>
                    <a:gd name="T28" fmla="*/ 0 w 149"/>
                    <a:gd name="T29" fmla="*/ 1 h 53"/>
                    <a:gd name="T30" fmla="*/ 0 w 149"/>
                    <a:gd name="T31" fmla="*/ 1 h 53"/>
                    <a:gd name="T32" fmla="*/ 0 w 149"/>
                    <a:gd name="T33" fmla="*/ 1 h 53"/>
                    <a:gd name="T34" fmla="*/ 0 w 149"/>
                    <a:gd name="T35" fmla="*/ 1 h 53"/>
                    <a:gd name="T36" fmla="*/ 0 w 149"/>
                    <a:gd name="T37" fmla="*/ 1 h 53"/>
                    <a:gd name="T38" fmla="*/ 0 w 149"/>
                    <a:gd name="T39" fmla="*/ 1 h 53"/>
                    <a:gd name="T40" fmla="*/ 0 w 149"/>
                    <a:gd name="T41" fmla="*/ 1 h 53"/>
                    <a:gd name="T42" fmla="*/ 0 w 149"/>
                    <a:gd name="T43" fmla="*/ 1 h 53"/>
                    <a:gd name="T44" fmla="*/ 0 w 149"/>
                    <a:gd name="T45" fmla="*/ 1 h 53"/>
                    <a:gd name="T46" fmla="*/ 0 w 149"/>
                    <a:gd name="T47" fmla="*/ 1 h 53"/>
                    <a:gd name="T48" fmla="*/ 0 w 149"/>
                    <a:gd name="T49" fmla="*/ 1 h 53"/>
                    <a:gd name="T50" fmla="*/ 0 w 149"/>
                    <a:gd name="T51" fmla="*/ 1 h 53"/>
                    <a:gd name="T52" fmla="*/ 0 w 149"/>
                    <a:gd name="T53" fmla="*/ 1 h 53"/>
                    <a:gd name="T54" fmla="*/ 0 w 149"/>
                    <a:gd name="T55" fmla="*/ 1 h 53"/>
                    <a:gd name="T56" fmla="*/ 0 w 149"/>
                    <a:gd name="T57" fmla="*/ 1 h 53"/>
                    <a:gd name="T58" fmla="*/ 0 w 149"/>
                    <a:gd name="T59" fmla="*/ 1 h 53"/>
                    <a:gd name="T60" fmla="*/ 0 w 149"/>
                    <a:gd name="T61" fmla="*/ 1 h 53"/>
                    <a:gd name="T62" fmla="*/ 0 w 149"/>
                    <a:gd name="T63" fmla="*/ 1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9"/>
                    <a:gd name="T97" fmla="*/ 0 h 53"/>
                    <a:gd name="T98" fmla="*/ 149 w 149"/>
                    <a:gd name="T99" fmla="*/ 53 h 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9" h="53">
                      <a:moveTo>
                        <a:pt x="4" y="32"/>
                      </a:moveTo>
                      <a:lnTo>
                        <a:pt x="0" y="19"/>
                      </a:lnTo>
                      <a:lnTo>
                        <a:pt x="12" y="9"/>
                      </a:lnTo>
                      <a:lnTo>
                        <a:pt x="19" y="5"/>
                      </a:lnTo>
                      <a:lnTo>
                        <a:pt x="29" y="1"/>
                      </a:lnTo>
                      <a:lnTo>
                        <a:pt x="42" y="1"/>
                      </a:lnTo>
                      <a:lnTo>
                        <a:pt x="55" y="1"/>
                      </a:lnTo>
                      <a:lnTo>
                        <a:pt x="67" y="0"/>
                      </a:lnTo>
                      <a:lnTo>
                        <a:pt x="80" y="0"/>
                      </a:lnTo>
                      <a:lnTo>
                        <a:pt x="93" y="0"/>
                      </a:lnTo>
                      <a:lnTo>
                        <a:pt x="107" y="1"/>
                      </a:lnTo>
                      <a:lnTo>
                        <a:pt x="116" y="1"/>
                      </a:lnTo>
                      <a:lnTo>
                        <a:pt x="128" y="3"/>
                      </a:lnTo>
                      <a:lnTo>
                        <a:pt x="135" y="7"/>
                      </a:lnTo>
                      <a:lnTo>
                        <a:pt x="141" y="11"/>
                      </a:lnTo>
                      <a:lnTo>
                        <a:pt x="147" y="17"/>
                      </a:lnTo>
                      <a:lnTo>
                        <a:pt x="149" y="22"/>
                      </a:lnTo>
                      <a:lnTo>
                        <a:pt x="147" y="30"/>
                      </a:lnTo>
                      <a:lnTo>
                        <a:pt x="143" y="36"/>
                      </a:lnTo>
                      <a:lnTo>
                        <a:pt x="133" y="38"/>
                      </a:lnTo>
                      <a:lnTo>
                        <a:pt x="124" y="43"/>
                      </a:lnTo>
                      <a:lnTo>
                        <a:pt x="111" y="45"/>
                      </a:lnTo>
                      <a:lnTo>
                        <a:pt x="99" y="51"/>
                      </a:lnTo>
                      <a:lnTo>
                        <a:pt x="82" y="53"/>
                      </a:lnTo>
                      <a:lnTo>
                        <a:pt x="69" y="53"/>
                      </a:lnTo>
                      <a:lnTo>
                        <a:pt x="54" y="53"/>
                      </a:lnTo>
                      <a:lnTo>
                        <a:pt x="40" y="53"/>
                      </a:lnTo>
                      <a:lnTo>
                        <a:pt x="27" y="47"/>
                      </a:lnTo>
                      <a:lnTo>
                        <a:pt x="17" y="45"/>
                      </a:lnTo>
                      <a:lnTo>
                        <a:pt x="8" y="38"/>
                      </a:lnTo>
                      <a:lnTo>
                        <a:pt x="4" y="3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5" name="Freeform 141"/>
                <p:cNvSpPr>
                  <a:spLocks/>
                </p:cNvSpPr>
                <p:nvPr/>
              </p:nvSpPr>
              <p:spPr bwMode="auto">
                <a:xfrm>
                  <a:off x="3839" y="3122"/>
                  <a:ext cx="67" cy="31"/>
                </a:xfrm>
                <a:custGeom>
                  <a:avLst/>
                  <a:gdLst>
                    <a:gd name="T0" fmla="*/ 1 w 133"/>
                    <a:gd name="T1" fmla="*/ 1 h 61"/>
                    <a:gd name="T2" fmla="*/ 1 w 133"/>
                    <a:gd name="T3" fmla="*/ 1 h 61"/>
                    <a:gd name="T4" fmla="*/ 1 w 133"/>
                    <a:gd name="T5" fmla="*/ 0 h 61"/>
                    <a:gd name="T6" fmla="*/ 1 w 133"/>
                    <a:gd name="T7" fmla="*/ 0 h 61"/>
                    <a:gd name="T8" fmla="*/ 1 w 133"/>
                    <a:gd name="T9" fmla="*/ 0 h 61"/>
                    <a:gd name="T10" fmla="*/ 1 w 133"/>
                    <a:gd name="T11" fmla="*/ 0 h 61"/>
                    <a:gd name="T12" fmla="*/ 1 w 133"/>
                    <a:gd name="T13" fmla="*/ 1 h 61"/>
                    <a:gd name="T14" fmla="*/ 1 w 133"/>
                    <a:gd name="T15" fmla="*/ 1 h 61"/>
                    <a:gd name="T16" fmla="*/ 1 w 133"/>
                    <a:gd name="T17" fmla="*/ 1 h 61"/>
                    <a:gd name="T18" fmla="*/ 1 w 133"/>
                    <a:gd name="T19" fmla="*/ 1 h 61"/>
                    <a:gd name="T20" fmla="*/ 1 w 133"/>
                    <a:gd name="T21" fmla="*/ 1 h 61"/>
                    <a:gd name="T22" fmla="*/ 1 w 133"/>
                    <a:gd name="T23" fmla="*/ 1 h 61"/>
                    <a:gd name="T24" fmla="*/ 1 w 133"/>
                    <a:gd name="T25" fmla="*/ 1 h 61"/>
                    <a:gd name="T26" fmla="*/ 1 w 133"/>
                    <a:gd name="T27" fmla="*/ 1 h 61"/>
                    <a:gd name="T28" fmla="*/ 1 w 133"/>
                    <a:gd name="T29" fmla="*/ 1 h 61"/>
                    <a:gd name="T30" fmla="*/ 1 w 133"/>
                    <a:gd name="T31" fmla="*/ 1 h 61"/>
                    <a:gd name="T32" fmla="*/ 1 w 133"/>
                    <a:gd name="T33" fmla="*/ 1 h 61"/>
                    <a:gd name="T34" fmla="*/ 1 w 133"/>
                    <a:gd name="T35" fmla="*/ 1 h 61"/>
                    <a:gd name="T36" fmla="*/ 1 w 133"/>
                    <a:gd name="T37" fmla="*/ 1 h 61"/>
                    <a:gd name="T38" fmla="*/ 1 w 133"/>
                    <a:gd name="T39" fmla="*/ 1 h 61"/>
                    <a:gd name="T40" fmla="*/ 1 w 133"/>
                    <a:gd name="T41" fmla="*/ 1 h 61"/>
                    <a:gd name="T42" fmla="*/ 1 w 133"/>
                    <a:gd name="T43" fmla="*/ 1 h 61"/>
                    <a:gd name="T44" fmla="*/ 1 w 133"/>
                    <a:gd name="T45" fmla="*/ 1 h 61"/>
                    <a:gd name="T46" fmla="*/ 1 w 133"/>
                    <a:gd name="T47" fmla="*/ 1 h 61"/>
                    <a:gd name="T48" fmla="*/ 1 w 133"/>
                    <a:gd name="T49" fmla="*/ 1 h 61"/>
                    <a:gd name="T50" fmla="*/ 1 w 133"/>
                    <a:gd name="T51" fmla="*/ 1 h 61"/>
                    <a:gd name="T52" fmla="*/ 1 w 133"/>
                    <a:gd name="T53" fmla="*/ 1 h 61"/>
                    <a:gd name="T54" fmla="*/ 1 w 133"/>
                    <a:gd name="T55" fmla="*/ 1 h 61"/>
                    <a:gd name="T56" fmla="*/ 1 w 133"/>
                    <a:gd name="T57" fmla="*/ 1 h 61"/>
                    <a:gd name="T58" fmla="*/ 1 w 133"/>
                    <a:gd name="T59" fmla="*/ 1 h 61"/>
                    <a:gd name="T60" fmla="*/ 1 w 133"/>
                    <a:gd name="T61" fmla="*/ 1 h 61"/>
                    <a:gd name="T62" fmla="*/ 0 w 133"/>
                    <a:gd name="T63" fmla="*/ 1 h 61"/>
                    <a:gd name="T64" fmla="*/ 1 w 133"/>
                    <a:gd name="T65" fmla="*/ 1 h 61"/>
                    <a:gd name="T66" fmla="*/ 1 w 133"/>
                    <a:gd name="T67" fmla="*/ 1 h 61"/>
                    <a:gd name="T68" fmla="*/ 1 w 133"/>
                    <a:gd name="T69" fmla="*/ 1 h 61"/>
                    <a:gd name="T70" fmla="*/ 1 w 133"/>
                    <a:gd name="T71" fmla="*/ 1 h 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3"/>
                    <a:gd name="T109" fmla="*/ 0 h 61"/>
                    <a:gd name="T110" fmla="*/ 133 w 133"/>
                    <a:gd name="T111" fmla="*/ 61 h 6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3" h="61">
                      <a:moveTo>
                        <a:pt x="13" y="8"/>
                      </a:moveTo>
                      <a:lnTo>
                        <a:pt x="25" y="4"/>
                      </a:lnTo>
                      <a:lnTo>
                        <a:pt x="40" y="0"/>
                      </a:lnTo>
                      <a:lnTo>
                        <a:pt x="49" y="0"/>
                      </a:lnTo>
                      <a:lnTo>
                        <a:pt x="59" y="0"/>
                      </a:lnTo>
                      <a:lnTo>
                        <a:pt x="66" y="0"/>
                      </a:lnTo>
                      <a:lnTo>
                        <a:pt x="76" y="2"/>
                      </a:lnTo>
                      <a:lnTo>
                        <a:pt x="84" y="2"/>
                      </a:lnTo>
                      <a:lnTo>
                        <a:pt x="91" y="6"/>
                      </a:lnTo>
                      <a:lnTo>
                        <a:pt x="99" y="6"/>
                      </a:lnTo>
                      <a:lnTo>
                        <a:pt x="108" y="12"/>
                      </a:lnTo>
                      <a:lnTo>
                        <a:pt x="120" y="19"/>
                      </a:lnTo>
                      <a:lnTo>
                        <a:pt x="131" y="31"/>
                      </a:lnTo>
                      <a:lnTo>
                        <a:pt x="133" y="38"/>
                      </a:lnTo>
                      <a:lnTo>
                        <a:pt x="133" y="46"/>
                      </a:lnTo>
                      <a:lnTo>
                        <a:pt x="129" y="52"/>
                      </a:lnTo>
                      <a:lnTo>
                        <a:pt x="122" y="57"/>
                      </a:lnTo>
                      <a:lnTo>
                        <a:pt x="116" y="57"/>
                      </a:lnTo>
                      <a:lnTo>
                        <a:pt x="110" y="59"/>
                      </a:lnTo>
                      <a:lnTo>
                        <a:pt x="101" y="59"/>
                      </a:lnTo>
                      <a:lnTo>
                        <a:pt x="93" y="61"/>
                      </a:lnTo>
                      <a:lnTo>
                        <a:pt x="82" y="59"/>
                      </a:lnTo>
                      <a:lnTo>
                        <a:pt x="74" y="59"/>
                      </a:lnTo>
                      <a:lnTo>
                        <a:pt x="63" y="59"/>
                      </a:lnTo>
                      <a:lnTo>
                        <a:pt x="53" y="59"/>
                      </a:lnTo>
                      <a:lnTo>
                        <a:pt x="44" y="55"/>
                      </a:lnTo>
                      <a:lnTo>
                        <a:pt x="34" y="55"/>
                      </a:lnTo>
                      <a:lnTo>
                        <a:pt x="25" y="52"/>
                      </a:lnTo>
                      <a:lnTo>
                        <a:pt x="17" y="50"/>
                      </a:lnTo>
                      <a:lnTo>
                        <a:pt x="6" y="40"/>
                      </a:lnTo>
                      <a:lnTo>
                        <a:pt x="2" y="31"/>
                      </a:lnTo>
                      <a:lnTo>
                        <a:pt x="0" y="25"/>
                      </a:lnTo>
                      <a:lnTo>
                        <a:pt x="2" y="19"/>
                      </a:lnTo>
                      <a:lnTo>
                        <a:pt x="7" y="12"/>
                      </a:lnTo>
                      <a:lnTo>
                        <a:pt x="13" y="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6" name="Freeform 142"/>
                <p:cNvSpPr>
                  <a:spLocks/>
                </p:cNvSpPr>
                <p:nvPr/>
              </p:nvSpPr>
              <p:spPr bwMode="auto">
                <a:xfrm>
                  <a:off x="3645" y="3173"/>
                  <a:ext cx="97" cy="30"/>
                </a:xfrm>
                <a:custGeom>
                  <a:avLst/>
                  <a:gdLst>
                    <a:gd name="T0" fmla="*/ 1 w 194"/>
                    <a:gd name="T1" fmla="*/ 0 h 61"/>
                    <a:gd name="T2" fmla="*/ 1 w 194"/>
                    <a:gd name="T3" fmla="*/ 0 h 61"/>
                    <a:gd name="T4" fmla="*/ 1 w 194"/>
                    <a:gd name="T5" fmla="*/ 0 h 61"/>
                    <a:gd name="T6" fmla="*/ 1 w 194"/>
                    <a:gd name="T7" fmla="*/ 0 h 61"/>
                    <a:gd name="T8" fmla="*/ 1 w 194"/>
                    <a:gd name="T9" fmla="*/ 0 h 61"/>
                    <a:gd name="T10" fmla="*/ 1 w 194"/>
                    <a:gd name="T11" fmla="*/ 0 h 61"/>
                    <a:gd name="T12" fmla="*/ 1 w 194"/>
                    <a:gd name="T13" fmla="*/ 0 h 61"/>
                    <a:gd name="T14" fmla="*/ 1 w 194"/>
                    <a:gd name="T15" fmla="*/ 0 h 61"/>
                    <a:gd name="T16" fmla="*/ 1 w 194"/>
                    <a:gd name="T17" fmla="*/ 0 h 61"/>
                    <a:gd name="T18" fmla="*/ 1 w 194"/>
                    <a:gd name="T19" fmla="*/ 0 h 61"/>
                    <a:gd name="T20" fmla="*/ 1 w 194"/>
                    <a:gd name="T21" fmla="*/ 0 h 61"/>
                    <a:gd name="T22" fmla="*/ 1 w 194"/>
                    <a:gd name="T23" fmla="*/ 0 h 61"/>
                    <a:gd name="T24" fmla="*/ 1 w 194"/>
                    <a:gd name="T25" fmla="*/ 0 h 61"/>
                    <a:gd name="T26" fmla="*/ 1 w 194"/>
                    <a:gd name="T27" fmla="*/ 0 h 61"/>
                    <a:gd name="T28" fmla="*/ 1 w 194"/>
                    <a:gd name="T29" fmla="*/ 0 h 61"/>
                    <a:gd name="T30" fmla="*/ 1 w 194"/>
                    <a:gd name="T31" fmla="*/ 0 h 61"/>
                    <a:gd name="T32" fmla="*/ 1 w 194"/>
                    <a:gd name="T33" fmla="*/ 0 h 61"/>
                    <a:gd name="T34" fmla="*/ 1 w 194"/>
                    <a:gd name="T35" fmla="*/ 0 h 61"/>
                    <a:gd name="T36" fmla="*/ 1 w 194"/>
                    <a:gd name="T37" fmla="*/ 0 h 61"/>
                    <a:gd name="T38" fmla="*/ 1 w 194"/>
                    <a:gd name="T39" fmla="*/ 0 h 61"/>
                    <a:gd name="T40" fmla="*/ 1 w 194"/>
                    <a:gd name="T41" fmla="*/ 0 h 61"/>
                    <a:gd name="T42" fmla="*/ 1 w 194"/>
                    <a:gd name="T43" fmla="*/ 0 h 61"/>
                    <a:gd name="T44" fmla="*/ 1 w 194"/>
                    <a:gd name="T45" fmla="*/ 0 h 61"/>
                    <a:gd name="T46" fmla="*/ 1 w 194"/>
                    <a:gd name="T47" fmla="*/ 0 h 61"/>
                    <a:gd name="T48" fmla="*/ 1 w 194"/>
                    <a:gd name="T49" fmla="*/ 0 h 61"/>
                    <a:gd name="T50" fmla="*/ 1 w 194"/>
                    <a:gd name="T51" fmla="*/ 0 h 61"/>
                    <a:gd name="T52" fmla="*/ 1 w 194"/>
                    <a:gd name="T53" fmla="*/ 0 h 61"/>
                    <a:gd name="T54" fmla="*/ 1 w 194"/>
                    <a:gd name="T55" fmla="*/ 0 h 61"/>
                    <a:gd name="T56" fmla="*/ 1 w 194"/>
                    <a:gd name="T57" fmla="*/ 0 h 61"/>
                    <a:gd name="T58" fmla="*/ 1 w 194"/>
                    <a:gd name="T59" fmla="*/ 0 h 61"/>
                    <a:gd name="T60" fmla="*/ 1 w 194"/>
                    <a:gd name="T61" fmla="*/ 0 h 61"/>
                    <a:gd name="T62" fmla="*/ 1 w 194"/>
                    <a:gd name="T63" fmla="*/ 0 h 61"/>
                    <a:gd name="T64" fmla="*/ 1 w 194"/>
                    <a:gd name="T65" fmla="*/ 0 h 61"/>
                    <a:gd name="T66" fmla="*/ 1 w 194"/>
                    <a:gd name="T67" fmla="*/ 0 h 61"/>
                    <a:gd name="T68" fmla="*/ 1 w 194"/>
                    <a:gd name="T69" fmla="*/ 0 h 61"/>
                    <a:gd name="T70" fmla="*/ 1 w 194"/>
                    <a:gd name="T71" fmla="*/ 0 h 61"/>
                    <a:gd name="T72" fmla="*/ 1 w 194"/>
                    <a:gd name="T73" fmla="*/ 0 h 61"/>
                    <a:gd name="T74" fmla="*/ 1 w 194"/>
                    <a:gd name="T75" fmla="*/ 0 h 61"/>
                    <a:gd name="T76" fmla="*/ 0 w 194"/>
                    <a:gd name="T77" fmla="*/ 0 h 61"/>
                    <a:gd name="T78" fmla="*/ 1 w 194"/>
                    <a:gd name="T79" fmla="*/ 0 h 61"/>
                    <a:gd name="T80" fmla="*/ 1 w 194"/>
                    <a:gd name="T81" fmla="*/ 0 h 61"/>
                    <a:gd name="T82" fmla="*/ 1 w 194"/>
                    <a:gd name="T83" fmla="*/ 0 h 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61"/>
                    <a:gd name="T128" fmla="*/ 194 w 194"/>
                    <a:gd name="T129" fmla="*/ 61 h 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61">
                      <a:moveTo>
                        <a:pt x="17" y="11"/>
                      </a:moveTo>
                      <a:lnTo>
                        <a:pt x="21" y="8"/>
                      </a:lnTo>
                      <a:lnTo>
                        <a:pt x="32" y="6"/>
                      </a:lnTo>
                      <a:lnTo>
                        <a:pt x="42" y="6"/>
                      </a:lnTo>
                      <a:lnTo>
                        <a:pt x="57" y="4"/>
                      </a:lnTo>
                      <a:lnTo>
                        <a:pt x="63" y="2"/>
                      </a:lnTo>
                      <a:lnTo>
                        <a:pt x="70" y="2"/>
                      </a:lnTo>
                      <a:lnTo>
                        <a:pt x="80" y="0"/>
                      </a:lnTo>
                      <a:lnTo>
                        <a:pt x="89" y="0"/>
                      </a:lnTo>
                      <a:lnTo>
                        <a:pt x="97" y="0"/>
                      </a:lnTo>
                      <a:lnTo>
                        <a:pt x="106" y="0"/>
                      </a:lnTo>
                      <a:lnTo>
                        <a:pt x="114" y="0"/>
                      </a:lnTo>
                      <a:lnTo>
                        <a:pt x="124" y="0"/>
                      </a:lnTo>
                      <a:lnTo>
                        <a:pt x="139" y="0"/>
                      </a:lnTo>
                      <a:lnTo>
                        <a:pt x="154" y="0"/>
                      </a:lnTo>
                      <a:lnTo>
                        <a:pt x="167" y="2"/>
                      </a:lnTo>
                      <a:lnTo>
                        <a:pt x="179" y="6"/>
                      </a:lnTo>
                      <a:lnTo>
                        <a:pt x="186" y="10"/>
                      </a:lnTo>
                      <a:lnTo>
                        <a:pt x="194" y="15"/>
                      </a:lnTo>
                      <a:lnTo>
                        <a:pt x="194" y="21"/>
                      </a:lnTo>
                      <a:lnTo>
                        <a:pt x="192" y="32"/>
                      </a:lnTo>
                      <a:lnTo>
                        <a:pt x="184" y="36"/>
                      </a:lnTo>
                      <a:lnTo>
                        <a:pt x="177" y="42"/>
                      </a:lnTo>
                      <a:lnTo>
                        <a:pt x="165" y="48"/>
                      </a:lnTo>
                      <a:lnTo>
                        <a:pt x="156" y="51"/>
                      </a:lnTo>
                      <a:lnTo>
                        <a:pt x="144" y="53"/>
                      </a:lnTo>
                      <a:lnTo>
                        <a:pt x="133" y="57"/>
                      </a:lnTo>
                      <a:lnTo>
                        <a:pt x="120" y="57"/>
                      </a:lnTo>
                      <a:lnTo>
                        <a:pt x="106" y="61"/>
                      </a:lnTo>
                      <a:lnTo>
                        <a:pt x="93" y="59"/>
                      </a:lnTo>
                      <a:lnTo>
                        <a:pt x="80" y="59"/>
                      </a:lnTo>
                      <a:lnTo>
                        <a:pt x="66" y="59"/>
                      </a:lnTo>
                      <a:lnTo>
                        <a:pt x="55" y="59"/>
                      </a:lnTo>
                      <a:lnTo>
                        <a:pt x="40" y="57"/>
                      </a:lnTo>
                      <a:lnTo>
                        <a:pt x="32" y="57"/>
                      </a:lnTo>
                      <a:lnTo>
                        <a:pt x="21" y="53"/>
                      </a:lnTo>
                      <a:lnTo>
                        <a:pt x="13" y="53"/>
                      </a:lnTo>
                      <a:lnTo>
                        <a:pt x="4" y="44"/>
                      </a:lnTo>
                      <a:lnTo>
                        <a:pt x="0" y="30"/>
                      </a:lnTo>
                      <a:lnTo>
                        <a:pt x="4" y="17"/>
                      </a:lnTo>
                      <a:lnTo>
                        <a:pt x="17" y="1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7" name="Freeform 143"/>
                <p:cNvSpPr>
                  <a:spLocks/>
                </p:cNvSpPr>
                <p:nvPr/>
              </p:nvSpPr>
              <p:spPr bwMode="auto">
                <a:xfrm>
                  <a:off x="3808" y="3170"/>
                  <a:ext cx="55" cy="29"/>
                </a:xfrm>
                <a:custGeom>
                  <a:avLst/>
                  <a:gdLst>
                    <a:gd name="T0" fmla="*/ 1 w 110"/>
                    <a:gd name="T1" fmla="*/ 0 h 59"/>
                    <a:gd name="T2" fmla="*/ 1 w 110"/>
                    <a:gd name="T3" fmla="*/ 0 h 59"/>
                    <a:gd name="T4" fmla="*/ 0 w 110"/>
                    <a:gd name="T5" fmla="*/ 0 h 59"/>
                    <a:gd name="T6" fmla="*/ 1 w 110"/>
                    <a:gd name="T7" fmla="*/ 0 h 59"/>
                    <a:gd name="T8" fmla="*/ 1 w 110"/>
                    <a:gd name="T9" fmla="*/ 0 h 59"/>
                    <a:gd name="T10" fmla="*/ 1 w 110"/>
                    <a:gd name="T11" fmla="*/ 0 h 59"/>
                    <a:gd name="T12" fmla="*/ 1 w 110"/>
                    <a:gd name="T13" fmla="*/ 0 h 59"/>
                    <a:gd name="T14" fmla="*/ 1 w 110"/>
                    <a:gd name="T15" fmla="*/ 0 h 59"/>
                    <a:gd name="T16" fmla="*/ 1 w 110"/>
                    <a:gd name="T17" fmla="*/ 0 h 59"/>
                    <a:gd name="T18" fmla="*/ 1 w 110"/>
                    <a:gd name="T19" fmla="*/ 0 h 59"/>
                    <a:gd name="T20" fmla="*/ 1 w 110"/>
                    <a:gd name="T21" fmla="*/ 0 h 59"/>
                    <a:gd name="T22" fmla="*/ 1 w 110"/>
                    <a:gd name="T23" fmla="*/ 0 h 59"/>
                    <a:gd name="T24" fmla="*/ 1 w 110"/>
                    <a:gd name="T25" fmla="*/ 0 h 59"/>
                    <a:gd name="T26" fmla="*/ 1 w 110"/>
                    <a:gd name="T27" fmla="*/ 0 h 59"/>
                    <a:gd name="T28" fmla="*/ 1 w 110"/>
                    <a:gd name="T29" fmla="*/ 0 h 59"/>
                    <a:gd name="T30" fmla="*/ 1 w 110"/>
                    <a:gd name="T31" fmla="*/ 0 h 59"/>
                    <a:gd name="T32" fmla="*/ 1 w 110"/>
                    <a:gd name="T33" fmla="*/ 0 h 59"/>
                    <a:gd name="T34" fmla="*/ 1 w 110"/>
                    <a:gd name="T35" fmla="*/ 0 h 59"/>
                    <a:gd name="T36" fmla="*/ 1 w 110"/>
                    <a:gd name="T37" fmla="*/ 0 h 59"/>
                    <a:gd name="T38" fmla="*/ 1 w 110"/>
                    <a:gd name="T39" fmla="*/ 0 h 59"/>
                    <a:gd name="T40" fmla="*/ 1 w 110"/>
                    <a:gd name="T41" fmla="*/ 0 h 59"/>
                    <a:gd name="T42" fmla="*/ 1 w 110"/>
                    <a:gd name="T43" fmla="*/ 0 h 59"/>
                    <a:gd name="T44" fmla="*/ 1 w 110"/>
                    <a:gd name="T45" fmla="*/ 0 h 59"/>
                    <a:gd name="T46" fmla="*/ 1 w 110"/>
                    <a:gd name="T47" fmla="*/ 0 h 59"/>
                    <a:gd name="T48" fmla="*/ 1 w 110"/>
                    <a:gd name="T49" fmla="*/ 0 h 59"/>
                    <a:gd name="T50" fmla="*/ 1 w 110"/>
                    <a:gd name="T51" fmla="*/ 0 h 59"/>
                    <a:gd name="T52" fmla="*/ 1 w 110"/>
                    <a:gd name="T53" fmla="*/ 0 h 59"/>
                    <a:gd name="T54" fmla="*/ 1 w 110"/>
                    <a:gd name="T55" fmla="*/ 0 h 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0"/>
                    <a:gd name="T85" fmla="*/ 0 h 59"/>
                    <a:gd name="T86" fmla="*/ 110 w 110"/>
                    <a:gd name="T87" fmla="*/ 59 h 5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0" h="59">
                      <a:moveTo>
                        <a:pt x="23" y="59"/>
                      </a:moveTo>
                      <a:lnTo>
                        <a:pt x="4" y="44"/>
                      </a:lnTo>
                      <a:lnTo>
                        <a:pt x="0" y="35"/>
                      </a:lnTo>
                      <a:lnTo>
                        <a:pt x="2" y="27"/>
                      </a:lnTo>
                      <a:lnTo>
                        <a:pt x="2" y="21"/>
                      </a:lnTo>
                      <a:lnTo>
                        <a:pt x="6" y="17"/>
                      </a:lnTo>
                      <a:lnTo>
                        <a:pt x="13" y="8"/>
                      </a:lnTo>
                      <a:lnTo>
                        <a:pt x="23" y="4"/>
                      </a:lnTo>
                      <a:lnTo>
                        <a:pt x="34" y="0"/>
                      </a:lnTo>
                      <a:lnTo>
                        <a:pt x="48" y="0"/>
                      </a:lnTo>
                      <a:lnTo>
                        <a:pt x="61" y="4"/>
                      </a:lnTo>
                      <a:lnTo>
                        <a:pt x="76" y="8"/>
                      </a:lnTo>
                      <a:lnTo>
                        <a:pt x="88" y="12"/>
                      </a:lnTo>
                      <a:lnTo>
                        <a:pt x="97" y="19"/>
                      </a:lnTo>
                      <a:lnTo>
                        <a:pt x="107" y="23"/>
                      </a:lnTo>
                      <a:lnTo>
                        <a:pt x="110" y="31"/>
                      </a:lnTo>
                      <a:lnTo>
                        <a:pt x="110" y="36"/>
                      </a:lnTo>
                      <a:lnTo>
                        <a:pt x="109" y="42"/>
                      </a:lnTo>
                      <a:lnTo>
                        <a:pt x="101" y="44"/>
                      </a:lnTo>
                      <a:lnTo>
                        <a:pt x="97" y="48"/>
                      </a:lnTo>
                      <a:lnTo>
                        <a:pt x="91" y="50"/>
                      </a:lnTo>
                      <a:lnTo>
                        <a:pt x="84" y="54"/>
                      </a:lnTo>
                      <a:lnTo>
                        <a:pt x="61" y="56"/>
                      </a:lnTo>
                      <a:lnTo>
                        <a:pt x="50" y="56"/>
                      </a:lnTo>
                      <a:lnTo>
                        <a:pt x="40" y="56"/>
                      </a:lnTo>
                      <a:lnTo>
                        <a:pt x="31" y="57"/>
                      </a:lnTo>
                      <a:lnTo>
                        <a:pt x="23" y="5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8" name="Freeform 144"/>
                <p:cNvSpPr>
                  <a:spLocks/>
                </p:cNvSpPr>
                <p:nvPr/>
              </p:nvSpPr>
              <p:spPr bwMode="auto">
                <a:xfrm>
                  <a:off x="3681" y="3081"/>
                  <a:ext cx="67" cy="26"/>
                </a:xfrm>
                <a:custGeom>
                  <a:avLst/>
                  <a:gdLst>
                    <a:gd name="T0" fmla="*/ 0 w 135"/>
                    <a:gd name="T1" fmla="*/ 1 h 51"/>
                    <a:gd name="T2" fmla="*/ 0 w 135"/>
                    <a:gd name="T3" fmla="*/ 1 h 51"/>
                    <a:gd name="T4" fmla="*/ 0 w 135"/>
                    <a:gd name="T5" fmla="*/ 1 h 51"/>
                    <a:gd name="T6" fmla="*/ 0 w 135"/>
                    <a:gd name="T7" fmla="*/ 1 h 51"/>
                    <a:gd name="T8" fmla="*/ 0 w 135"/>
                    <a:gd name="T9" fmla="*/ 1 h 51"/>
                    <a:gd name="T10" fmla="*/ 0 w 135"/>
                    <a:gd name="T11" fmla="*/ 0 h 51"/>
                    <a:gd name="T12" fmla="*/ 0 w 135"/>
                    <a:gd name="T13" fmla="*/ 0 h 51"/>
                    <a:gd name="T14" fmla="*/ 0 w 135"/>
                    <a:gd name="T15" fmla="*/ 0 h 51"/>
                    <a:gd name="T16" fmla="*/ 0 w 135"/>
                    <a:gd name="T17" fmla="*/ 1 h 51"/>
                    <a:gd name="T18" fmla="*/ 0 w 135"/>
                    <a:gd name="T19" fmla="*/ 1 h 51"/>
                    <a:gd name="T20" fmla="*/ 0 w 135"/>
                    <a:gd name="T21" fmla="*/ 1 h 51"/>
                    <a:gd name="T22" fmla="*/ 0 w 135"/>
                    <a:gd name="T23" fmla="*/ 1 h 51"/>
                    <a:gd name="T24" fmla="*/ 0 w 135"/>
                    <a:gd name="T25" fmla="*/ 1 h 51"/>
                    <a:gd name="T26" fmla="*/ 0 w 135"/>
                    <a:gd name="T27" fmla="*/ 1 h 51"/>
                    <a:gd name="T28" fmla="*/ 0 w 135"/>
                    <a:gd name="T29" fmla="*/ 1 h 51"/>
                    <a:gd name="T30" fmla="*/ 0 w 135"/>
                    <a:gd name="T31" fmla="*/ 1 h 51"/>
                    <a:gd name="T32" fmla="*/ 0 w 135"/>
                    <a:gd name="T33" fmla="*/ 1 h 51"/>
                    <a:gd name="T34" fmla="*/ 0 w 135"/>
                    <a:gd name="T35" fmla="*/ 1 h 51"/>
                    <a:gd name="T36" fmla="*/ 0 w 135"/>
                    <a:gd name="T37" fmla="*/ 1 h 51"/>
                    <a:gd name="T38" fmla="*/ 0 w 135"/>
                    <a:gd name="T39" fmla="*/ 1 h 51"/>
                    <a:gd name="T40" fmla="*/ 0 w 135"/>
                    <a:gd name="T41" fmla="*/ 1 h 51"/>
                    <a:gd name="T42" fmla="*/ 0 w 135"/>
                    <a:gd name="T43" fmla="*/ 1 h 51"/>
                    <a:gd name="T44" fmla="*/ 0 w 135"/>
                    <a:gd name="T45" fmla="*/ 1 h 51"/>
                    <a:gd name="T46" fmla="*/ 0 w 135"/>
                    <a:gd name="T47" fmla="*/ 1 h 51"/>
                    <a:gd name="T48" fmla="*/ 0 w 135"/>
                    <a:gd name="T49" fmla="*/ 1 h 51"/>
                    <a:gd name="T50" fmla="*/ 0 w 135"/>
                    <a:gd name="T51" fmla="*/ 1 h 51"/>
                    <a:gd name="T52" fmla="*/ 0 w 135"/>
                    <a:gd name="T53" fmla="*/ 1 h 51"/>
                    <a:gd name="T54" fmla="*/ 0 w 135"/>
                    <a:gd name="T55" fmla="*/ 1 h 51"/>
                    <a:gd name="T56" fmla="*/ 0 w 135"/>
                    <a:gd name="T57" fmla="*/ 1 h 51"/>
                    <a:gd name="T58" fmla="*/ 0 w 135"/>
                    <a:gd name="T59" fmla="*/ 1 h 51"/>
                    <a:gd name="T60" fmla="*/ 0 w 135"/>
                    <a:gd name="T61" fmla="*/ 1 h 51"/>
                    <a:gd name="T62" fmla="*/ 0 w 135"/>
                    <a:gd name="T63" fmla="*/ 1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5"/>
                    <a:gd name="T97" fmla="*/ 0 h 51"/>
                    <a:gd name="T98" fmla="*/ 135 w 135"/>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5" h="51">
                      <a:moveTo>
                        <a:pt x="21" y="5"/>
                      </a:moveTo>
                      <a:lnTo>
                        <a:pt x="25" y="5"/>
                      </a:lnTo>
                      <a:lnTo>
                        <a:pt x="31" y="3"/>
                      </a:lnTo>
                      <a:lnTo>
                        <a:pt x="38" y="2"/>
                      </a:lnTo>
                      <a:lnTo>
                        <a:pt x="48" y="2"/>
                      </a:lnTo>
                      <a:lnTo>
                        <a:pt x="57" y="0"/>
                      </a:lnTo>
                      <a:lnTo>
                        <a:pt x="67" y="0"/>
                      </a:lnTo>
                      <a:lnTo>
                        <a:pt x="76" y="0"/>
                      </a:lnTo>
                      <a:lnTo>
                        <a:pt x="88" y="2"/>
                      </a:lnTo>
                      <a:lnTo>
                        <a:pt x="97" y="2"/>
                      </a:lnTo>
                      <a:lnTo>
                        <a:pt x="107" y="3"/>
                      </a:lnTo>
                      <a:lnTo>
                        <a:pt x="114" y="5"/>
                      </a:lnTo>
                      <a:lnTo>
                        <a:pt x="124" y="7"/>
                      </a:lnTo>
                      <a:lnTo>
                        <a:pt x="131" y="15"/>
                      </a:lnTo>
                      <a:lnTo>
                        <a:pt x="135" y="28"/>
                      </a:lnTo>
                      <a:lnTo>
                        <a:pt x="130" y="36"/>
                      </a:lnTo>
                      <a:lnTo>
                        <a:pt x="122" y="43"/>
                      </a:lnTo>
                      <a:lnTo>
                        <a:pt x="111" y="49"/>
                      </a:lnTo>
                      <a:lnTo>
                        <a:pt x="99" y="51"/>
                      </a:lnTo>
                      <a:lnTo>
                        <a:pt x="84" y="51"/>
                      </a:lnTo>
                      <a:lnTo>
                        <a:pt x="71" y="51"/>
                      </a:lnTo>
                      <a:lnTo>
                        <a:pt x="57" y="49"/>
                      </a:lnTo>
                      <a:lnTo>
                        <a:pt x="44" y="47"/>
                      </a:lnTo>
                      <a:lnTo>
                        <a:pt x="29" y="41"/>
                      </a:lnTo>
                      <a:lnTo>
                        <a:pt x="19" y="36"/>
                      </a:lnTo>
                      <a:lnTo>
                        <a:pt x="8" y="30"/>
                      </a:lnTo>
                      <a:lnTo>
                        <a:pt x="4" y="26"/>
                      </a:lnTo>
                      <a:lnTo>
                        <a:pt x="0" y="21"/>
                      </a:lnTo>
                      <a:lnTo>
                        <a:pt x="2" y="13"/>
                      </a:lnTo>
                      <a:lnTo>
                        <a:pt x="8" y="9"/>
                      </a:lnTo>
                      <a:lnTo>
                        <a:pt x="21"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9" name="Freeform 145"/>
                <p:cNvSpPr>
                  <a:spLocks/>
                </p:cNvSpPr>
                <p:nvPr/>
              </p:nvSpPr>
              <p:spPr bwMode="auto">
                <a:xfrm>
                  <a:off x="3799" y="3084"/>
                  <a:ext cx="71" cy="22"/>
                </a:xfrm>
                <a:custGeom>
                  <a:avLst/>
                  <a:gdLst>
                    <a:gd name="T0" fmla="*/ 1 w 141"/>
                    <a:gd name="T1" fmla="*/ 1 h 44"/>
                    <a:gd name="T2" fmla="*/ 1 w 141"/>
                    <a:gd name="T3" fmla="*/ 1 h 44"/>
                    <a:gd name="T4" fmla="*/ 1 w 141"/>
                    <a:gd name="T5" fmla="*/ 1 h 44"/>
                    <a:gd name="T6" fmla="*/ 1 w 141"/>
                    <a:gd name="T7" fmla="*/ 1 h 44"/>
                    <a:gd name="T8" fmla="*/ 1 w 141"/>
                    <a:gd name="T9" fmla="*/ 1 h 44"/>
                    <a:gd name="T10" fmla="*/ 1 w 141"/>
                    <a:gd name="T11" fmla="*/ 1 h 44"/>
                    <a:gd name="T12" fmla="*/ 1 w 141"/>
                    <a:gd name="T13" fmla="*/ 1 h 44"/>
                    <a:gd name="T14" fmla="*/ 1 w 141"/>
                    <a:gd name="T15" fmla="*/ 1 h 44"/>
                    <a:gd name="T16" fmla="*/ 1 w 141"/>
                    <a:gd name="T17" fmla="*/ 1 h 44"/>
                    <a:gd name="T18" fmla="*/ 1 w 141"/>
                    <a:gd name="T19" fmla="*/ 1 h 44"/>
                    <a:gd name="T20" fmla="*/ 1 w 141"/>
                    <a:gd name="T21" fmla="*/ 1 h 44"/>
                    <a:gd name="T22" fmla="*/ 1 w 141"/>
                    <a:gd name="T23" fmla="*/ 1 h 44"/>
                    <a:gd name="T24" fmla="*/ 0 w 141"/>
                    <a:gd name="T25" fmla="*/ 1 h 44"/>
                    <a:gd name="T26" fmla="*/ 0 w 141"/>
                    <a:gd name="T27" fmla="*/ 1 h 44"/>
                    <a:gd name="T28" fmla="*/ 1 w 141"/>
                    <a:gd name="T29" fmla="*/ 1 h 44"/>
                    <a:gd name="T30" fmla="*/ 1 w 141"/>
                    <a:gd name="T31" fmla="*/ 1 h 44"/>
                    <a:gd name="T32" fmla="*/ 1 w 141"/>
                    <a:gd name="T33" fmla="*/ 1 h 44"/>
                    <a:gd name="T34" fmla="*/ 1 w 141"/>
                    <a:gd name="T35" fmla="*/ 1 h 44"/>
                    <a:gd name="T36" fmla="*/ 1 w 141"/>
                    <a:gd name="T37" fmla="*/ 1 h 44"/>
                    <a:gd name="T38" fmla="*/ 1 w 141"/>
                    <a:gd name="T39" fmla="*/ 1 h 44"/>
                    <a:gd name="T40" fmla="*/ 1 w 141"/>
                    <a:gd name="T41" fmla="*/ 1 h 44"/>
                    <a:gd name="T42" fmla="*/ 1 w 141"/>
                    <a:gd name="T43" fmla="*/ 0 h 44"/>
                    <a:gd name="T44" fmla="*/ 1 w 141"/>
                    <a:gd name="T45" fmla="*/ 0 h 44"/>
                    <a:gd name="T46" fmla="*/ 1 w 141"/>
                    <a:gd name="T47" fmla="*/ 0 h 44"/>
                    <a:gd name="T48" fmla="*/ 1 w 141"/>
                    <a:gd name="T49" fmla="*/ 0 h 44"/>
                    <a:gd name="T50" fmla="*/ 1 w 141"/>
                    <a:gd name="T51" fmla="*/ 1 h 44"/>
                    <a:gd name="T52" fmla="*/ 1 w 141"/>
                    <a:gd name="T53" fmla="*/ 1 h 44"/>
                    <a:gd name="T54" fmla="*/ 1 w 141"/>
                    <a:gd name="T55" fmla="*/ 1 h 44"/>
                    <a:gd name="T56" fmla="*/ 1 w 141"/>
                    <a:gd name="T57" fmla="*/ 1 h 44"/>
                    <a:gd name="T58" fmla="*/ 1 w 141"/>
                    <a:gd name="T59" fmla="*/ 1 h 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
                    <a:gd name="T91" fmla="*/ 0 h 44"/>
                    <a:gd name="T92" fmla="*/ 141 w 141"/>
                    <a:gd name="T93" fmla="*/ 44 h 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 h="44">
                      <a:moveTo>
                        <a:pt x="124" y="38"/>
                      </a:moveTo>
                      <a:lnTo>
                        <a:pt x="108" y="38"/>
                      </a:lnTo>
                      <a:lnTo>
                        <a:pt x="95" y="38"/>
                      </a:lnTo>
                      <a:lnTo>
                        <a:pt x="82" y="38"/>
                      </a:lnTo>
                      <a:lnTo>
                        <a:pt x="70" y="38"/>
                      </a:lnTo>
                      <a:lnTo>
                        <a:pt x="59" y="38"/>
                      </a:lnTo>
                      <a:lnTo>
                        <a:pt x="46" y="42"/>
                      </a:lnTo>
                      <a:lnTo>
                        <a:pt x="32" y="42"/>
                      </a:lnTo>
                      <a:lnTo>
                        <a:pt x="21" y="44"/>
                      </a:lnTo>
                      <a:lnTo>
                        <a:pt x="11" y="42"/>
                      </a:lnTo>
                      <a:lnTo>
                        <a:pt x="6" y="38"/>
                      </a:lnTo>
                      <a:lnTo>
                        <a:pt x="2" y="33"/>
                      </a:lnTo>
                      <a:lnTo>
                        <a:pt x="0" y="29"/>
                      </a:lnTo>
                      <a:lnTo>
                        <a:pt x="0" y="21"/>
                      </a:lnTo>
                      <a:lnTo>
                        <a:pt x="2" y="16"/>
                      </a:lnTo>
                      <a:lnTo>
                        <a:pt x="8" y="10"/>
                      </a:lnTo>
                      <a:lnTo>
                        <a:pt x="17" y="8"/>
                      </a:lnTo>
                      <a:lnTo>
                        <a:pt x="30" y="6"/>
                      </a:lnTo>
                      <a:lnTo>
                        <a:pt x="46" y="6"/>
                      </a:lnTo>
                      <a:lnTo>
                        <a:pt x="57" y="2"/>
                      </a:lnTo>
                      <a:lnTo>
                        <a:pt x="68" y="2"/>
                      </a:lnTo>
                      <a:lnTo>
                        <a:pt x="82" y="0"/>
                      </a:lnTo>
                      <a:lnTo>
                        <a:pt x="93" y="0"/>
                      </a:lnTo>
                      <a:lnTo>
                        <a:pt x="106" y="0"/>
                      </a:lnTo>
                      <a:lnTo>
                        <a:pt x="124" y="0"/>
                      </a:lnTo>
                      <a:lnTo>
                        <a:pt x="135" y="6"/>
                      </a:lnTo>
                      <a:lnTo>
                        <a:pt x="141" y="19"/>
                      </a:lnTo>
                      <a:lnTo>
                        <a:pt x="135" y="31"/>
                      </a:lnTo>
                      <a:lnTo>
                        <a:pt x="124"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0" name="Freeform 146"/>
                <p:cNvSpPr>
                  <a:spLocks/>
                </p:cNvSpPr>
                <p:nvPr/>
              </p:nvSpPr>
              <p:spPr bwMode="auto">
                <a:xfrm>
                  <a:off x="3607" y="3089"/>
                  <a:ext cx="29" cy="18"/>
                </a:xfrm>
                <a:custGeom>
                  <a:avLst/>
                  <a:gdLst>
                    <a:gd name="T0" fmla="*/ 1 w 57"/>
                    <a:gd name="T1" fmla="*/ 1 h 36"/>
                    <a:gd name="T2" fmla="*/ 1 w 57"/>
                    <a:gd name="T3" fmla="*/ 0 h 36"/>
                    <a:gd name="T4" fmla="*/ 1 w 57"/>
                    <a:gd name="T5" fmla="*/ 0 h 36"/>
                    <a:gd name="T6" fmla="*/ 1 w 57"/>
                    <a:gd name="T7" fmla="*/ 0 h 36"/>
                    <a:gd name="T8" fmla="*/ 1 w 57"/>
                    <a:gd name="T9" fmla="*/ 1 h 36"/>
                    <a:gd name="T10" fmla="*/ 1 w 57"/>
                    <a:gd name="T11" fmla="*/ 1 h 36"/>
                    <a:gd name="T12" fmla="*/ 1 w 57"/>
                    <a:gd name="T13" fmla="*/ 1 h 36"/>
                    <a:gd name="T14" fmla="*/ 1 w 57"/>
                    <a:gd name="T15" fmla="*/ 1 h 36"/>
                    <a:gd name="T16" fmla="*/ 1 w 57"/>
                    <a:gd name="T17" fmla="*/ 1 h 36"/>
                    <a:gd name="T18" fmla="*/ 1 w 57"/>
                    <a:gd name="T19" fmla="*/ 1 h 36"/>
                    <a:gd name="T20" fmla="*/ 1 w 57"/>
                    <a:gd name="T21" fmla="*/ 1 h 36"/>
                    <a:gd name="T22" fmla="*/ 1 w 57"/>
                    <a:gd name="T23" fmla="*/ 1 h 36"/>
                    <a:gd name="T24" fmla="*/ 1 w 57"/>
                    <a:gd name="T25" fmla="*/ 1 h 36"/>
                    <a:gd name="T26" fmla="*/ 1 w 57"/>
                    <a:gd name="T27" fmla="*/ 1 h 36"/>
                    <a:gd name="T28" fmla="*/ 1 w 57"/>
                    <a:gd name="T29" fmla="*/ 1 h 36"/>
                    <a:gd name="T30" fmla="*/ 1 w 57"/>
                    <a:gd name="T31" fmla="*/ 1 h 36"/>
                    <a:gd name="T32" fmla="*/ 0 w 57"/>
                    <a:gd name="T33" fmla="*/ 1 h 36"/>
                    <a:gd name="T34" fmla="*/ 1 w 57"/>
                    <a:gd name="T35" fmla="*/ 1 h 36"/>
                    <a:gd name="T36" fmla="*/ 1 w 57"/>
                    <a:gd name="T37" fmla="*/ 1 h 36"/>
                    <a:gd name="T38" fmla="*/ 1 w 57"/>
                    <a:gd name="T39" fmla="*/ 1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36"/>
                    <a:gd name="T62" fmla="*/ 57 w 57"/>
                    <a:gd name="T63" fmla="*/ 36 h 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36">
                      <a:moveTo>
                        <a:pt x="17" y="4"/>
                      </a:moveTo>
                      <a:lnTo>
                        <a:pt x="25" y="0"/>
                      </a:lnTo>
                      <a:lnTo>
                        <a:pt x="34" y="0"/>
                      </a:lnTo>
                      <a:lnTo>
                        <a:pt x="40" y="0"/>
                      </a:lnTo>
                      <a:lnTo>
                        <a:pt x="45" y="2"/>
                      </a:lnTo>
                      <a:lnTo>
                        <a:pt x="51" y="6"/>
                      </a:lnTo>
                      <a:lnTo>
                        <a:pt x="57" y="13"/>
                      </a:lnTo>
                      <a:lnTo>
                        <a:pt x="55" y="19"/>
                      </a:lnTo>
                      <a:lnTo>
                        <a:pt x="51" y="26"/>
                      </a:lnTo>
                      <a:lnTo>
                        <a:pt x="45" y="30"/>
                      </a:lnTo>
                      <a:lnTo>
                        <a:pt x="42" y="34"/>
                      </a:lnTo>
                      <a:lnTo>
                        <a:pt x="30" y="34"/>
                      </a:lnTo>
                      <a:lnTo>
                        <a:pt x="23" y="36"/>
                      </a:lnTo>
                      <a:lnTo>
                        <a:pt x="15" y="34"/>
                      </a:lnTo>
                      <a:lnTo>
                        <a:pt x="11" y="34"/>
                      </a:lnTo>
                      <a:lnTo>
                        <a:pt x="2" y="28"/>
                      </a:lnTo>
                      <a:lnTo>
                        <a:pt x="0" y="25"/>
                      </a:lnTo>
                      <a:lnTo>
                        <a:pt x="4" y="11"/>
                      </a:lnTo>
                      <a:lnTo>
                        <a:pt x="17" y="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1" name="Freeform 147"/>
                <p:cNvSpPr>
                  <a:spLocks/>
                </p:cNvSpPr>
                <p:nvPr/>
              </p:nvSpPr>
              <p:spPr bwMode="auto">
                <a:xfrm>
                  <a:off x="3604" y="3173"/>
                  <a:ext cx="26" cy="28"/>
                </a:xfrm>
                <a:custGeom>
                  <a:avLst/>
                  <a:gdLst>
                    <a:gd name="T0" fmla="*/ 0 w 53"/>
                    <a:gd name="T1" fmla="*/ 1 h 55"/>
                    <a:gd name="T2" fmla="*/ 0 w 53"/>
                    <a:gd name="T3" fmla="*/ 0 h 55"/>
                    <a:gd name="T4" fmla="*/ 0 w 53"/>
                    <a:gd name="T5" fmla="*/ 1 h 55"/>
                    <a:gd name="T6" fmla="*/ 0 w 53"/>
                    <a:gd name="T7" fmla="*/ 1 h 55"/>
                    <a:gd name="T8" fmla="*/ 0 w 53"/>
                    <a:gd name="T9" fmla="*/ 1 h 55"/>
                    <a:gd name="T10" fmla="*/ 0 w 53"/>
                    <a:gd name="T11" fmla="*/ 1 h 55"/>
                    <a:gd name="T12" fmla="*/ 0 w 53"/>
                    <a:gd name="T13" fmla="*/ 1 h 55"/>
                    <a:gd name="T14" fmla="*/ 0 w 53"/>
                    <a:gd name="T15" fmla="*/ 1 h 55"/>
                    <a:gd name="T16" fmla="*/ 0 w 53"/>
                    <a:gd name="T17" fmla="*/ 1 h 55"/>
                    <a:gd name="T18" fmla="*/ 0 w 53"/>
                    <a:gd name="T19" fmla="*/ 1 h 55"/>
                    <a:gd name="T20" fmla="*/ 0 w 53"/>
                    <a:gd name="T21" fmla="*/ 1 h 55"/>
                    <a:gd name="T22" fmla="*/ 0 w 53"/>
                    <a:gd name="T23" fmla="*/ 1 h 55"/>
                    <a:gd name="T24" fmla="*/ 0 w 53"/>
                    <a:gd name="T25" fmla="*/ 1 h 55"/>
                    <a:gd name="T26" fmla="*/ 0 w 53"/>
                    <a:gd name="T27" fmla="*/ 1 h 55"/>
                    <a:gd name="T28" fmla="*/ 0 w 53"/>
                    <a:gd name="T29" fmla="*/ 1 h 55"/>
                    <a:gd name="T30" fmla="*/ 0 w 53"/>
                    <a:gd name="T31" fmla="*/ 1 h 55"/>
                    <a:gd name="T32" fmla="*/ 0 w 53"/>
                    <a:gd name="T33" fmla="*/ 1 h 55"/>
                    <a:gd name="T34" fmla="*/ 0 w 53"/>
                    <a:gd name="T35" fmla="*/ 1 h 55"/>
                    <a:gd name="T36" fmla="*/ 0 w 53"/>
                    <a:gd name="T37" fmla="*/ 1 h 55"/>
                    <a:gd name="T38" fmla="*/ 0 w 53"/>
                    <a:gd name="T39" fmla="*/ 1 h 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3"/>
                    <a:gd name="T61" fmla="*/ 0 h 55"/>
                    <a:gd name="T62" fmla="*/ 53 w 53"/>
                    <a:gd name="T63" fmla="*/ 55 h 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3" h="55">
                      <a:moveTo>
                        <a:pt x="25" y="6"/>
                      </a:moveTo>
                      <a:lnTo>
                        <a:pt x="34" y="0"/>
                      </a:lnTo>
                      <a:lnTo>
                        <a:pt x="44" y="2"/>
                      </a:lnTo>
                      <a:lnTo>
                        <a:pt x="48" y="8"/>
                      </a:lnTo>
                      <a:lnTo>
                        <a:pt x="53" y="17"/>
                      </a:lnTo>
                      <a:lnTo>
                        <a:pt x="53" y="27"/>
                      </a:lnTo>
                      <a:lnTo>
                        <a:pt x="52" y="38"/>
                      </a:lnTo>
                      <a:lnTo>
                        <a:pt x="48" y="46"/>
                      </a:lnTo>
                      <a:lnTo>
                        <a:pt x="44" y="55"/>
                      </a:lnTo>
                      <a:lnTo>
                        <a:pt x="29" y="55"/>
                      </a:lnTo>
                      <a:lnTo>
                        <a:pt x="17" y="51"/>
                      </a:lnTo>
                      <a:lnTo>
                        <a:pt x="8" y="40"/>
                      </a:lnTo>
                      <a:lnTo>
                        <a:pt x="2" y="28"/>
                      </a:lnTo>
                      <a:lnTo>
                        <a:pt x="0" y="15"/>
                      </a:lnTo>
                      <a:lnTo>
                        <a:pt x="2" y="6"/>
                      </a:lnTo>
                      <a:lnTo>
                        <a:pt x="6" y="2"/>
                      </a:lnTo>
                      <a:lnTo>
                        <a:pt x="10" y="2"/>
                      </a:lnTo>
                      <a:lnTo>
                        <a:pt x="15" y="2"/>
                      </a:lnTo>
                      <a:lnTo>
                        <a:pt x="25"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2" name="Freeform 148"/>
                <p:cNvSpPr>
                  <a:spLocks/>
                </p:cNvSpPr>
                <p:nvPr/>
              </p:nvSpPr>
              <p:spPr bwMode="auto">
                <a:xfrm>
                  <a:off x="3901" y="3172"/>
                  <a:ext cx="23" cy="25"/>
                </a:xfrm>
                <a:custGeom>
                  <a:avLst/>
                  <a:gdLst>
                    <a:gd name="T0" fmla="*/ 1 w 46"/>
                    <a:gd name="T1" fmla="*/ 0 h 52"/>
                    <a:gd name="T2" fmla="*/ 1 w 46"/>
                    <a:gd name="T3" fmla="*/ 0 h 52"/>
                    <a:gd name="T4" fmla="*/ 1 w 46"/>
                    <a:gd name="T5" fmla="*/ 0 h 52"/>
                    <a:gd name="T6" fmla="*/ 1 w 46"/>
                    <a:gd name="T7" fmla="*/ 0 h 52"/>
                    <a:gd name="T8" fmla="*/ 1 w 46"/>
                    <a:gd name="T9" fmla="*/ 0 h 52"/>
                    <a:gd name="T10" fmla="*/ 1 w 46"/>
                    <a:gd name="T11" fmla="*/ 0 h 52"/>
                    <a:gd name="T12" fmla="*/ 1 w 46"/>
                    <a:gd name="T13" fmla="*/ 0 h 52"/>
                    <a:gd name="T14" fmla="*/ 1 w 46"/>
                    <a:gd name="T15" fmla="*/ 0 h 52"/>
                    <a:gd name="T16" fmla="*/ 1 w 46"/>
                    <a:gd name="T17" fmla="*/ 0 h 52"/>
                    <a:gd name="T18" fmla="*/ 0 w 46"/>
                    <a:gd name="T19" fmla="*/ 0 h 52"/>
                    <a:gd name="T20" fmla="*/ 1 w 46"/>
                    <a:gd name="T21" fmla="*/ 0 h 52"/>
                    <a:gd name="T22" fmla="*/ 1 w 46"/>
                    <a:gd name="T23" fmla="*/ 0 h 52"/>
                    <a:gd name="T24" fmla="*/ 1 w 46"/>
                    <a:gd name="T25" fmla="*/ 0 h 52"/>
                    <a:gd name="T26" fmla="*/ 1 w 46"/>
                    <a:gd name="T27" fmla="*/ 0 h 52"/>
                    <a:gd name="T28" fmla="*/ 1 w 46"/>
                    <a:gd name="T29" fmla="*/ 0 h 52"/>
                    <a:gd name="T30" fmla="*/ 1 w 46"/>
                    <a:gd name="T31" fmla="*/ 0 h 52"/>
                    <a:gd name="T32" fmla="*/ 1 w 46"/>
                    <a:gd name="T33" fmla="*/ 0 h 52"/>
                    <a:gd name="T34" fmla="*/ 1 w 46"/>
                    <a:gd name="T35" fmla="*/ 0 h 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52"/>
                    <a:gd name="T56" fmla="*/ 46 w 46"/>
                    <a:gd name="T57" fmla="*/ 52 h 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52">
                      <a:moveTo>
                        <a:pt x="46" y="19"/>
                      </a:moveTo>
                      <a:lnTo>
                        <a:pt x="44" y="32"/>
                      </a:lnTo>
                      <a:lnTo>
                        <a:pt x="40" y="42"/>
                      </a:lnTo>
                      <a:lnTo>
                        <a:pt x="35" y="48"/>
                      </a:lnTo>
                      <a:lnTo>
                        <a:pt x="29" y="52"/>
                      </a:lnTo>
                      <a:lnTo>
                        <a:pt x="21" y="48"/>
                      </a:lnTo>
                      <a:lnTo>
                        <a:pt x="14" y="44"/>
                      </a:lnTo>
                      <a:lnTo>
                        <a:pt x="8" y="34"/>
                      </a:lnTo>
                      <a:lnTo>
                        <a:pt x="4" y="25"/>
                      </a:lnTo>
                      <a:lnTo>
                        <a:pt x="0" y="13"/>
                      </a:lnTo>
                      <a:lnTo>
                        <a:pt x="2" y="6"/>
                      </a:lnTo>
                      <a:lnTo>
                        <a:pt x="4" y="0"/>
                      </a:lnTo>
                      <a:lnTo>
                        <a:pt x="14" y="2"/>
                      </a:lnTo>
                      <a:lnTo>
                        <a:pt x="19" y="2"/>
                      </a:lnTo>
                      <a:lnTo>
                        <a:pt x="29" y="8"/>
                      </a:lnTo>
                      <a:lnTo>
                        <a:pt x="37" y="12"/>
                      </a:lnTo>
                      <a:lnTo>
                        <a:pt x="46"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3" name="Freeform 149"/>
                <p:cNvSpPr>
                  <a:spLocks/>
                </p:cNvSpPr>
                <p:nvPr/>
              </p:nvSpPr>
              <p:spPr bwMode="auto">
                <a:xfrm>
                  <a:off x="3262" y="3130"/>
                  <a:ext cx="76" cy="24"/>
                </a:xfrm>
                <a:custGeom>
                  <a:avLst/>
                  <a:gdLst>
                    <a:gd name="T0" fmla="*/ 1 w 152"/>
                    <a:gd name="T1" fmla="*/ 1 h 47"/>
                    <a:gd name="T2" fmla="*/ 0 w 152"/>
                    <a:gd name="T3" fmla="*/ 1 h 47"/>
                    <a:gd name="T4" fmla="*/ 0 w 152"/>
                    <a:gd name="T5" fmla="*/ 1 h 47"/>
                    <a:gd name="T6" fmla="*/ 0 w 152"/>
                    <a:gd name="T7" fmla="*/ 1 h 47"/>
                    <a:gd name="T8" fmla="*/ 1 w 152"/>
                    <a:gd name="T9" fmla="*/ 1 h 47"/>
                    <a:gd name="T10" fmla="*/ 1 w 152"/>
                    <a:gd name="T11" fmla="*/ 1 h 47"/>
                    <a:gd name="T12" fmla="*/ 1 w 152"/>
                    <a:gd name="T13" fmla="*/ 1 h 47"/>
                    <a:gd name="T14" fmla="*/ 1 w 152"/>
                    <a:gd name="T15" fmla="*/ 1 h 47"/>
                    <a:gd name="T16" fmla="*/ 1 w 152"/>
                    <a:gd name="T17" fmla="*/ 1 h 47"/>
                    <a:gd name="T18" fmla="*/ 1 w 152"/>
                    <a:gd name="T19" fmla="*/ 0 h 47"/>
                    <a:gd name="T20" fmla="*/ 1 w 152"/>
                    <a:gd name="T21" fmla="*/ 0 h 47"/>
                    <a:gd name="T22" fmla="*/ 1 w 152"/>
                    <a:gd name="T23" fmla="*/ 0 h 47"/>
                    <a:gd name="T24" fmla="*/ 1 w 152"/>
                    <a:gd name="T25" fmla="*/ 1 h 47"/>
                    <a:gd name="T26" fmla="*/ 1 w 152"/>
                    <a:gd name="T27" fmla="*/ 1 h 47"/>
                    <a:gd name="T28" fmla="*/ 1 w 152"/>
                    <a:gd name="T29" fmla="*/ 1 h 47"/>
                    <a:gd name="T30" fmla="*/ 1 w 152"/>
                    <a:gd name="T31" fmla="*/ 1 h 47"/>
                    <a:gd name="T32" fmla="*/ 1 w 152"/>
                    <a:gd name="T33" fmla="*/ 1 h 47"/>
                    <a:gd name="T34" fmla="*/ 1 w 152"/>
                    <a:gd name="T35" fmla="*/ 1 h 47"/>
                    <a:gd name="T36" fmla="*/ 1 w 152"/>
                    <a:gd name="T37" fmla="*/ 1 h 47"/>
                    <a:gd name="T38" fmla="*/ 1 w 152"/>
                    <a:gd name="T39" fmla="*/ 1 h 47"/>
                    <a:gd name="T40" fmla="*/ 1 w 152"/>
                    <a:gd name="T41" fmla="*/ 1 h 47"/>
                    <a:gd name="T42" fmla="*/ 1 w 152"/>
                    <a:gd name="T43" fmla="*/ 1 h 47"/>
                    <a:gd name="T44" fmla="*/ 1 w 152"/>
                    <a:gd name="T45" fmla="*/ 1 h 47"/>
                    <a:gd name="T46" fmla="*/ 1 w 152"/>
                    <a:gd name="T47" fmla="*/ 1 h 47"/>
                    <a:gd name="T48" fmla="*/ 1 w 152"/>
                    <a:gd name="T49" fmla="*/ 1 h 47"/>
                    <a:gd name="T50" fmla="*/ 1 w 152"/>
                    <a:gd name="T51" fmla="*/ 1 h 47"/>
                    <a:gd name="T52" fmla="*/ 1 w 152"/>
                    <a:gd name="T53" fmla="*/ 1 h 47"/>
                    <a:gd name="T54" fmla="*/ 1 w 152"/>
                    <a:gd name="T55" fmla="*/ 1 h 47"/>
                    <a:gd name="T56" fmla="*/ 1 w 152"/>
                    <a:gd name="T57" fmla="*/ 1 h 47"/>
                    <a:gd name="T58" fmla="*/ 1 w 152"/>
                    <a:gd name="T59" fmla="*/ 1 h 47"/>
                    <a:gd name="T60" fmla="*/ 1 w 152"/>
                    <a:gd name="T61" fmla="*/ 1 h 47"/>
                    <a:gd name="T62" fmla="*/ 1 w 152"/>
                    <a:gd name="T63" fmla="*/ 1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47"/>
                    <a:gd name="T98" fmla="*/ 152 w 152"/>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47">
                      <a:moveTo>
                        <a:pt x="9" y="38"/>
                      </a:moveTo>
                      <a:lnTo>
                        <a:pt x="0" y="28"/>
                      </a:lnTo>
                      <a:lnTo>
                        <a:pt x="0" y="22"/>
                      </a:lnTo>
                      <a:lnTo>
                        <a:pt x="0" y="17"/>
                      </a:lnTo>
                      <a:lnTo>
                        <a:pt x="5" y="11"/>
                      </a:lnTo>
                      <a:lnTo>
                        <a:pt x="13" y="7"/>
                      </a:lnTo>
                      <a:lnTo>
                        <a:pt x="22" y="3"/>
                      </a:lnTo>
                      <a:lnTo>
                        <a:pt x="36" y="1"/>
                      </a:lnTo>
                      <a:lnTo>
                        <a:pt x="51" y="1"/>
                      </a:lnTo>
                      <a:lnTo>
                        <a:pt x="66" y="0"/>
                      </a:lnTo>
                      <a:lnTo>
                        <a:pt x="79" y="0"/>
                      </a:lnTo>
                      <a:lnTo>
                        <a:pt x="95" y="0"/>
                      </a:lnTo>
                      <a:lnTo>
                        <a:pt x="110" y="3"/>
                      </a:lnTo>
                      <a:lnTo>
                        <a:pt x="123" y="3"/>
                      </a:lnTo>
                      <a:lnTo>
                        <a:pt x="135" y="7"/>
                      </a:lnTo>
                      <a:lnTo>
                        <a:pt x="142" y="11"/>
                      </a:lnTo>
                      <a:lnTo>
                        <a:pt x="150" y="19"/>
                      </a:lnTo>
                      <a:lnTo>
                        <a:pt x="152" y="32"/>
                      </a:lnTo>
                      <a:lnTo>
                        <a:pt x="144" y="39"/>
                      </a:lnTo>
                      <a:lnTo>
                        <a:pt x="133" y="41"/>
                      </a:lnTo>
                      <a:lnTo>
                        <a:pt x="123" y="45"/>
                      </a:lnTo>
                      <a:lnTo>
                        <a:pt x="108" y="47"/>
                      </a:lnTo>
                      <a:lnTo>
                        <a:pt x="96" y="47"/>
                      </a:lnTo>
                      <a:lnTo>
                        <a:pt x="81" y="47"/>
                      </a:lnTo>
                      <a:lnTo>
                        <a:pt x="66" y="47"/>
                      </a:lnTo>
                      <a:lnTo>
                        <a:pt x="53" y="45"/>
                      </a:lnTo>
                      <a:lnTo>
                        <a:pt x="41" y="43"/>
                      </a:lnTo>
                      <a:lnTo>
                        <a:pt x="28" y="39"/>
                      </a:lnTo>
                      <a:lnTo>
                        <a:pt x="20" y="39"/>
                      </a:lnTo>
                      <a:lnTo>
                        <a:pt x="13" y="38"/>
                      </a:lnTo>
                      <a:lnTo>
                        <a:pt x="9"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4" name="Freeform 150"/>
                <p:cNvSpPr>
                  <a:spLocks/>
                </p:cNvSpPr>
                <p:nvPr/>
              </p:nvSpPr>
              <p:spPr bwMode="auto">
                <a:xfrm>
                  <a:off x="3204" y="3169"/>
                  <a:ext cx="94" cy="29"/>
                </a:xfrm>
                <a:custGeom>
                  <a:avLst/>
                  <a:gdLst>
                    <a:gd name="T0" fmla="*/ 0 w 189"/>
                    <a:gd name="T1" fmla="*/ 0 h 59"/>
                    <a:gd name="T2" fmla="*/ 0 w 189"/>
                    <a:gd name="T3" fmla="*/ 0 h 59"/>
                    <a:gd name="T4" fmla="*/ 0 w 189"/>
                    <a:gd name="T5" fmla="*/ 0 h 59"/>
                    <a:gd name="T6" fmla="*/ 0 w 189"/>
                    <a:gd name="T7" fmla="*/ 0 h 59"/>
                    <a:gd name="T8" fmla="*/ 0 w 189"/>
                    <a:gd name="T9" fmla="*/ 0 h 59"/>
                    <a:gd name="T10" fmla="*/ 0 w 189"/>
                    <a:gd name="T11" fmla="*/ 0 h 59"/>
                    <a:gd name="T12" fmla="*/ 0 w 189"/>
                    <a:gd name="T13" fmla="*/ 0 h 59"/>
                    <a:gd name="T14" fmla="*/ 0 w 189"/>
                    <a:gd name="T15" fmla="*/ 0 h 59"/>
                    <a:gd name="T16" fmla="*/ 0 w 189"/>
                    <a:gd name="T17" fmla="*/ 0 h 59"/>
                    <a:gd name="T18" fmla="*/ 0 w 189"/>
                    <a:gd name="T19" fmla="*/ 0 h 59"/>
                    <a:gd name="T20" fmla="*/ 0 w 189"/>
                    <a:gd name="T21" fmla="*/ 0 h 59"/>
                    <a:gd name="T22" fmla="*/ 0 w 189"/>
                    <a:gd name="T23" fmla="*/ 0 h 59"/>
                    <a:gd name="T24" fmla="*/ 0 w 189"/>
                    <a:gd name="T25" fmla="*/ 0 h 59"/>
                    <a:gd name="T26" fmla="*/ 0 w 189"/>
                    <a:gd name="T27" fmla="*/ 0 h 59"/>
                    <a:gd name="T28" fmla="*/ 0 w 189"/>
                    <a:gd name="T29" fmla="*/ 0 h 59"/>
                    <a:gd name="T30" fmla="*/ 0 w 189"/>
                    <a:gd name="T31" fmla="*/ 0 h 59"/>
                    <a:gd name="T32" fmla="*/ 0 w 189"/>
                    <a:gd name="T33" fmla="*/ 0 h 59"/>
                    <a:gd name="T34" fmla="*/ 0 w 189"/>
                    <a:gd name="T35" fmla="*/ 0 h 59"/>
                    <a:gd name="T36" fmla="*/ 0 w 189"/>
                    <a:gd name="T37" fmla="*/ 0 h 59"/>
                    <a:gd name="T38" fmla="*/ 0 w 189"/>
                    <a:gd name="T39" fmla="*/ 0 h 59"/>
                    <a:gd name="T40" fmla="*/ 0 w 189"/>
                    <a:gd name="T41" fmla="*/ 0 h 59"/>
                    <a:gd name="T42" fmla="*/ 0 w 189"/>
                    <a:gd name="T43" fmla="*/ 0 h 59"/>
                    <a:gd name="T44" fmla="*/ 0 w 189"/>
                    <a:gd name="T45" fmla="*/ 0 h 59"/>
                    <a:gd name="T46" fmla="*/ 0 w 189"/>
                    <a:gd name="T47" fmla="*/ 0 h 59"/>
                    <a:gd name="T48" fmla="*/ 0 w 189"/>
                    <a:gd name="T49" fmla="*/ 0 h 59"/>
                    <a:gd name="T50" fmla="*/ 0 w 189"/>
                    <a:gd name="T51" fmla="*/ 0 h 59"/>
                    <a:gd name="T52" fmla="*/ 0 w 189"/>
                    <a:gd name="T53" fmla="*/ 0 h 59"/>
                    <a:gd name="T54" fmla="*/ 0 w 189"/>
                    <a:gd name="T55" fmla="*/ 0 h 59"/>
                    <a:gd name="T56" fmla="*/ 0 w 189"/>
                    <a:gd name="T57" fmla="*/ 0 h 59"/>
                    <a:gd name="T58" fmla="*/ 0 w 189"/>
                    <a:gd name="T59" fmla="*/ 0 h 59"/>
                    <a:gd name="T60" fmla="*/ 0 w 189"/>
                    <a:gd name="T61" fmla="*/ 0 h 59"/>
                    <a:gd name="T62" fmla="*/ 0 w 189"/>
                    <a:gd name="T63" fmla="*/ 0 h 59"/>
                    <a:gd name="T64" fmla="*/ 0 w 189"/>
                    <a:gd name="T65" fmla="*/ 0 h 59"/>
                    <a:gd name="T66" fmla="*/ 0 w 189"/>
                    <a:gd name="T67" fmla="*/ 0 h 59"/>
                    <a:gd name="T68" fmla="*/ 0 w 189"/>
                    <a:gd name="T69" fmla="*/ 0 h 59"/>
                    <a:gd name="T70" fmla="*/ 0 w 189"/>
                    <a:gd name="T71" fmla="*/ 0 h 59"/>
                    <a:gd name="T72" fmla="*/ 0 w 189"/>
                    <a:gd name="T73" fmla="*/ 0 h 59"/>
                    <a:gd name="T74" fmla="*/ 0 w 189"/>
                    <a:gd name="T75" fmla="*/ 0 h 59"/>
                    <a:gd name="T76" fmla="*/ 0 w 189"/>
                    <a:gd name="T77" fmla="*/ 0 h 59"/>
                    <a:gd name="T78" fmla="*/ 0 w 189"/>
                    <a:gd name="T79" fmla="*/ 0 h 59"/>
                    <a:gd name="T80" fmla="*/ 0 w 189"/>
                    <a:gd name="T81" fmla="*/ 0 h 59"/>
                    <a:gd name="T82" fmla="*/ 0 w 189"/>
                    <a:gd name="T83" fmla="*/ 0 h 59"/>
                    <a:gd name="T84" fmla="*/ 0 w 189"/>
                    <a:gd name="T85" fmla="*/ 0 h 59"/>
                    <a:gd name="T86" fmla="*/ 0 w 189"/>
                    <a:gd name="T87" fmla="*/ 0 h 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
                    <a:gd name="T133" fmla="*/ 0 h 59"/>
                    <a:gd name="T134" fmla="*/ 189 w 189"/>
                    <a:gd name="T135" fmla="*/ 59 h 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 h="59">
                      <a:moveTo>
                        <a:pt x="21" y="2"/>
                      </a:moveTo>
                      <a:lnTo>
                        <a:pt x="25" y="0"/>
                      </a:lnTo>
                      <a:lnTo>
                        <a:pt x="37" y="0"/>
                      </a:lnTo>
                      <a:lnTo>
                        <a:pt x="46" y="0"/>
                      </a:lnTo>
                      <a:lnTo>
                        <a:pt x="61" y="0"/>
                      </a:lnTo>
                      <a:lnTo>
                        <a:pt x="75" y="0"/>
                      </a:lnTo>
                      <a:lnTo>
                        <a:pt x="90" y="0"/>
                      </a:lnTo>
                      <a:lnTo>
                        <a:pt x="97" y="0"/>
                      </a:lnTo>
                      <a:lnTo>
                        <a:pt x="107" y="0"/>
                      </a:lnTo>
                      <a:lnTo>
                        <a:pt x="115" y="0"/>
                      </a:lnTo>
                      <a:lnTo>
                        <a:pt x="124" y="2"/>
                      </a:lnTo>
                      <a:lnTo>
                        <a:pt x="137" y="2"/>
                      </a:lnTo>
                      <a:lnTo>
                        <a:pt x="153" y="4"/>
                      </a:lnTo>
                      <a:lnTo>
                        <a:pt x="164" y="6"/>
                      </a:lnTo>
                      <a:lnTo>
                        <a:pt x="175" y="12"/>
                      </a:lnTo>
                      <a:lnTo>
                        <a:pt x="183" y="14"/>
                      </a:lnTo>
                      <a:lnTo>
                        <a:pt x="189" y="21"/>
                      </a:lnTo>
                      <a:lnTo>
                        <a:pt x="189" y="25"/>
                      </a:lnTo>
                      <a:lnTo>
                        <a:pt x="189" y="35"/>
                      </a:lnTo>
                      <a:lnTo>
                        <a:pt x="183" y="38"/>
                      </a:lnTo>
                      <a:lnTo>
                        <a:pt x="175" y="42"/>
                      </a:lnTo>
                      <a:lnTo>
                        <a:pt x="168" y="48"/>
                      </a:lnTo>
                      <a:lnTo>
                        <a:pt x="158" y="52"/>
                      </a:lnTo>
                      <a:lnTo>
                        <a:pt x="145" y="54"/>
                      </a:lnTo>
                      <a:lnTo>
                        <a:pt x="136" y="58"/>
                      </a:lnTo>
                      <a:lnTo>
                        <a:pt x="124" y="58"/>
                      </a:lnTo>
                      <a:lnTo>
                        <a:pt x="111" y="59"/>
                      </a:lnTo>
                      <a:lnTo>
                        <a:pt x="96" y="58"/>
                      </a:lnTo>
                      <a:lnTo>
                        <a:pt x="82" y="58"/>
                      </a:lnTo>
                      <a:lnTo>
                        <a:pt x="69" y="58"/>
                      </a:lnTo>
                      <a:lnTo>
                        <a:pt x="58" y="58"/>
                      </a:lnTo>
                      <a:lnTo>
                        <a:pt x="44" y="58"/>
                      </a:lnTo>
                      <a:lnTo>
                        <a:pt x="37" y="58"/>
                      </a:lnTo>
                      <a:lnTo>
                        <a:pt x="27" y="56"/>
                      </a:lnTo>
                      <a:lnTo>
                        <a:pt x="21" y="56"/>
                      </a:lnTo>
                      <a:lnTo>
                        <a:pt x="14" y="50"/>
                      </a:lnTo>
                      <a:lnTo>
                        <a:pt x="8" y="42"/>
                      </a:lnTo>
                      <a:lnTo>
                        <a:pt x="4" y="35"/>
                      </a:lnTo>
                      <a:lnTo>
                        <a:pt x="2" y="27"/>
                      </a:lnTo>
                      <a:lnTo>
                        <a:pt x="0" y="18"/>
                      </a:lnTo>
                      <a:lnTo>
                        <a:pt x="4" y="10"/>
                      </a:lnTo>
                      <a:lnTo>
                        <a:pt x="10" y="4"/>
                      </a:lnTo>
                      <a:lnTo>
                        <a:pt x="21"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5" name="Freeform 151"/>
                <p:cNvSpPr>
                  <a:spLocks/>
                </p:cNvSpPr>
                <p:nvPr/>
              </p:nvSpPr>
              <p:spPr bwMode="auto">
                <a:xfrm>
                  <a:off x="3109" y="3165"/>
                  <a:ext cx="58" cy="28"/>
                </a:xfrm>
                <a:custGeom>
                  <a:avLst/>
                  <a:gdLst>
                    <a:gd name="T0" fmla="*/ 1 w 116"/>
                    <a:gd name="T1" fmla="*/ 0 h 57"/>
                    <a:gd name="T2" fmla="*/ 1 w 116"/>
                    <a:gd name="T3" fmla="*/ 0 h 57"/>
                    <a:gd name="T4" fmla="*/ 0 w 116"/>
                    <a:gd name="T5" fmla="*/ 0 h 57"/>
                    <a:gd name="T6" fmla="*/ 0 w 116"/>
                    <a:gd name="T7" fmla="*/ 0 h 57"/>
                    <a:gd name="T8" fmla="*/ 1 w 116"/>
                    <a:gd name="T9" fmla="*/ 0 h 57"/>
                    <a:gd name="T10" fmla="*/ 1 w 116"/>
                    <a:gd name="T11" fmla="*/ 0 h 57"/>
                    <a:gd name="T12" fmla="*/ 1 w 116"/>
                    <a:gd name="T13" fmla="*/ 0 h 57"/>
                    <a:gd name="T14" fmla="*/ 1 w 116"/>
                    <a:gd name="T15" fmla="*/ 0 h 57"/>
                    <a:gd name="T16" fmla="*/ 1 w 116"/>
                    <a:gd name="T17" fmla="*/ 0 h 57"/>
                    <a:gd name="T18" fmla="*/ 1 w 116"/>
                    <a:gd name="T19" fmla="*/ 0 h 57"/>
                    <a:gd name="T20" fmla="*/ 1 w 116"/>
                    <a:gd name="T21" fmla="*/ 0 h 57"/>
                    <a:gd name="T22" fmla="*/ 1 w 116"/>
                    <a:gd name="T23" fmla="*/ 0 h 57"/>
                    <a:gd name="T24" fmla="*/ 1 w 116"/>
                    <a:gd name="T25" fmla="*/ 0 h 57"/>
                    <a:gd name="T26" fmla="*/ 1 w 116"/>
                    <a:gd name="T27" fmla="*/ 0 h 57"/>
                    <a:gd name="T28" fmla="*/ 1 w 116"/>
                    <a:gd name="T29" fmla="*/ 0 h 57"/>
                    <a:gd name="T30" fmla="*/ 1 w 116"/>
                    <a:gd name="T31" fmla="*/ 0 h 57"/>
                    <a:gd name="T32" fmla="*/ 1 w 116"/>
                    <a:gd name="T33" fmla="*/ 0 h 57"/>
                    <a:gd name="T34" fmla="*/ 1 w 116"/>
                    <a:gd name="T35" fmla="*/ 0 h 57"/>
                    <a:gd name="T36" fmla="*/ 1 w 116"/>
                    <a:gd name="T37" fmla="*/ 0 h 57"/>
                    <a:gd name="T38" fmla="*/ 1 w 116"/>
                    <a:gd name="T39" fmla="*/ 0 h 57"/>
                    <a:gd name="T40" fmla="*/ 1 w 116"/>
                    <a:gd name="T41" fmla="*/ 0 h 57"/>
                    <a:gd name="T42" fmla="*/ 1 w 116"/>
                    <a:gd name="T43" fmla="*/ 0 h 57"/>
                    <a:gd name="T44" fmla="*/ 1 w 116"/>
                    <a:gd name="T45" fmla="*/ 0 h 57"/>
                    <a:gd name="T46" fmla="*/ 1 w 116"/>
                    <a:gd name="T47" fmla="*/ 0 h 57"/>
                    <a:gd name="T48" fmla="*/ 1 w 116"/>
                    <a:gd name="T49" fmla="*/ 0 h 57"/>
                    <a:gd name="T50" fmla="*/ 1 w 116"/>
                    <a:gd name="T51" fmla="*/ 0 h 57"/>
                    <a:gd name="T52" fmla="*/ 1 w 116"/>
                    <a:gd name="T53" fmla="*/ 0 h 57"/>
                    <a:gd name="T54" fmla="*/ 1 w 116"/>
                    <a:gd name="T55" fmla="*/ 0 h 57"/>
                    <a:gd name="T56" fmla="*/ 1 w 116"/>
                    <a:gd name="T57" fmla="*/ 0 h 57"/>
                    <a:gd name="T58" fmla="*/ 1 w 116"/>
                    <a:gd name="T59" fmla="*/ 0 h 57"/>
                    <a:gd name="T60" fmla="*/ 1 w 116"/>
                    <a:gd name="T61" fmla="*/ 0 h 57"/>
                    <a:gd name="T62" fmla="*/ 1 w 116"/>
                    <a:gd name="T63" fmla="*/ 0 h 57"/>
                    <a:gd name="T64" fmla="*/ 1 w 116"/>
                    <a:gd name="T65" fmla="*/ 0 h 57"/>
                    <a:gd name="T66" fmla="*/ 1 w 116"/>
                    <a:gd name="T67" fmla="*/ 0 h 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57"/>
                    <a:gd name="T104" fmla="*/ 116 w 116"/>
                    <a:gd name="T105" fmla="*/ 57 h 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57">
                      <a:moveTo>
                        <a:pt x="8" y="38"/>
                      </a:moveTo>
                      <a:lnTo>
                        <a:pt x="2" y="28"/>
                      </a:lnTo>
                      <a:lnTo>
                        <a:pt x="0" y="23"/>
                      </a:lnTo>
                      <a:lnTo>
                        <a:pt x="0" y="17"/>
                      </a:lnTo>
                      <a:lnTo>
                        <a:pt x="6" y="13"/>
                      </a:lnTo>
                      <a:lnTo>
                        <a:pt x="10" y="7"/>
                      </a:lnTo>
                      <a:lnTo>
                        <a:pt x="17" y="6"/>
                      </a:lnTo>
                      <a:lnTo>
                        <a:pt x="27" y="2"/>
                      </a:lnTo>
                      <a:lnTo>
                        <a:pt x="36" y="2"/>
                      </a:lnTo>
                      <a:lnTo>
                        <a:pt x="44" y="0"/>
                      </a:lnTo>
                      <a:lnTo>
                        <a:pt x="55" y="0"/>
                      </a:lnTo>
                      <a:lnTo>
                        <a:pt x="65" y="0"/>
                      </a:lnTo>
                      <a:lnTo>
                        <a:pt x="74" y="0"/>
                      </a:lnTo>
                      <a:lnTo>
                        <a:pt x="82" y="0"/>
                      </a:lnTo>
                      <a:lnTo>
                        <a:pt x="92" y="2"/>
                      </a:lnTo>
                      <a:lnTo>
                        <a:pt x="99" y="4"/>
                      </a:lnTo>
                      <a:lnTo>
                        <a:pt x="105" y="6"/>
                      </a:lnTo>
                      <a:lnTo>
                        <a:pt x="111" y="7"/>
                      </a:lnTo>
                      <a:lnTo>
                        <a:pt x="116" y="13"/>
                      </a:lnTo>
                      <a:lnTo>
                        <a:pt x="116" y="19"/>
                      </a:lnTo>
                      <a:lnTo>
                        <a:pt x="116" y="25"/>
                      </a:lnTo>
                      <a:lnTo>
                        <a:pt x="113" y="28"/>
                      </a:lnTo>
                      <a:lnTo>
                        <a:pt x="109" y="36"/>
                      </a:lnTo>
                      <a:lnTo>
                        <a:pt x="101" y="42"/>
                      </a:lnTo>
                      <a:lnTo>
                        <a:pt x="94" y="49"/>
                      </a:lnTo>
                      <a:lnTo>
                        <a:pt x="80" y="51"/>
                      </a:lnTo>
                      <a:lnTo>
                        <a:pt x="71" y="55"/>
                      </a:lnTo>
                      <a:lnTo>
                        <a:pt x="59" y="57"/>
                      </a:lnTo>
                      <a:lnTo>
                        <a:pt x="48" y="57"/>
                      </a:lnTo>
                      <a:lnTo>
                        <a:pt x="36" y="57"/>
                      </a:lnTo>
                      <a:lnTo>
                        <a:pt x="25" y="51"/>
                      </a:lnTo>
                      <a:lnTo>
                        <a:pt x="16" y="45"/>
                      </a:lnTo>
                      <a:lnTo>
                        <a:pt x="8" y="3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6" name="Freeform 152"/>
                <p:cNvSpPr>
                  <a:spLocks/>
                </p:cNvSpPr>
                <p:nvPr/>
              </p:nvSpPr>
              <p:spPr bwMode="auto">
                <a:xfrm>
                  <a:off x="3022" y="3168"/>
                  <a:ext cx="63" cy="30"/>
                </a:xfrm>
                <a:custGeom>
                  <a:avLst/>
                  <a:gdLst>
                    <a:gd name="T0" fmla="*/ 0 w 128"/>
                    <a:gd name="T1" fmla="*/ 1 h 60"/>
                    <a:gd name="T2" fmla="*/ 0 w 128"/>
                    <a:gd name="T3" fmla="*/ 1 h 60"/>
                    <a:gd name="T4" fmla="*/ 0 w 128"/>
                    <a:gd name="T5" fmla="*/ 1 h 60"/>
                    <a:gd name="T6" fmla="*/ 0 w 128"/>
                    <a:gd name="T7" fmla="*/ 1 h 60"/>
                    <a:gd name="T8" fmla="*/ 0 w 128"/>
                    <a:gd name="T9" fmla="*/ 1 h 60"/>
                    <a:gd name="T10" fmla="*/ 0 w 128"/>
                    <a:gd name="T11" fmla="*/ 1 h 60"/>
                    <a:gd name="T12" fmla="*/ 0 w 128"/>
                    <a:gd name="T13" fmla="*/ 1 h 60"/>
                    <a:gd name="T14" fmla="*/ 0 w 128"/>
                    <a:gd name="T15" fmla="*/ 1 h 60"/>
                    <a:gd name="T16" fmla="*/ 0 w 128"/>
                    <a:gd name="T17" fmla="*/ 1 h 60"/>
                    <a:gd name="T18" fmla="*/ 0 w 128"/>
                    <a:gd name="T19" fmla="*/ 1 h 60"/>
                    <a:gd name="T20" fmla="*/ 0 w 128"/>
                    <a:gd name="T21" fmla="*/ 1 h 60"/>
                    <a:gd name="T22" fmla="*/ 0 w 128"/>
                    <a:gd name="T23" fmla="*/ 1 h 60"/>
                    <a:gd name="T24" fmla="*/ 0 w 128"/>
                    <a:gd name="T25" fmla="*/ 1 h 60"/>
                    <a:gd name="T26" fmla="*/ 0 w 128"/>
                    <a:gd name="T27" fmla="*/ 1 h 60"/>
                    <a:gd name="T28" fmla="*/ 0 w 128"/>
                    <a:gd name="T29" fmla="*/ 1 h 60"/>
                    <a:gd name="T30" fmla="*/ 0 w 128"/>
                    <a:gd name="T31" fmla="*/ 1 h 60"/>
                    <a:gd name="T32" fmla="*/ 0 w 128"/>
                    <a:gd name="T33" fmla="*/ 1 h 60"/>
                    <a:gd name="T34" fmla="*/ 0 w 128"/>
                    <a:gd name="T35" fmla="*/ 1 h 60"/>
                    <a:gd name="T36" fmla="*/ 0 w 128"/>
                    <a:gd name="T37" fmla="*/ 1 h 60"/>
                    <a:gd name="T38" fmla="*/ 0 w 128"/>
                    <a:gd name="T39" fmla="*/ 1 h 60"/>
                    <a:gd name="T40" fmla="*/ 0 w 128"/>
                    <a:gd name="T41" fmla="*/ 1 h 60"/>
                    <a:gd name="T42" fmla="*/ 0 w 128"/>
                    <a:gd name="T43" fmla="*/ 1 h 60"/>
                    <a:gd name="T44" fmla="*/ 0 w 128"/>
                    <a:gd name="T45" fmla="*/ 1 h 60"/>
                    <a:gd name="T46" fmla="*/ 0 w 128"/>
                    <a:gd name="T47" fmla="*/ 1 h 60"/>
                    <a:gd name="T48" fmla="*/ 0 w 128"/>
                    <a:gd name="T49" fmla="*/ 1 h 60"/>
                    <a:gd name="T50" fmla="*/ 0 w 128"/>
                    <a:gd name="T51" fmla="*/ 1 h 60"/>
                    <a:gd name="T52" fmla="*/ 0 w 128"/>
                    <a:gd name="T53" fmla="*/ 1 h 60"/>
                    <a:gd name="T54" fmla="*/ 0 w 128"/>
                    <a:gd name="T55" fmla="*/ 1 h 60"/>
                    <a:gd name="T56" fmla="*/ 0 w 128"/>
                    <a:gd name="T57" fmla="*/ 1 h 60"/>
                    <a:gd name="T58" fmla="*/ 0 w 128"/>
                    <a:gd name="T59" fmla="*/ 1 h 60"/>
                    <a:gd name="T60" fmla="*/ 0 w 128"/>
                    <a:gd name="T61" fmla="*/ 1 h 60"/>
                    <a:gd name="T62" fmla="*/ 0 w 128"/>
                    <a:gd name="T63" fmla="*/ 1 h 60"/>
                    <a:gd name="T64" fmla="*/ 0 w 128"/>
                    <a:gd name="T65" fmla="*/ 0 h 60"/>
                    <a:gd name="T66" fmla="*/ 0 w 128"/>
                    <a:gd name="T67" fmla="*/ 0 h 60"/>
                    <a:gd name="T68" fmla="*/ 0 w 128"/>
                    <a:gd name="T69" fmla="*/ 0 h 60"/>
                    <a:gd name="T70" fmla="*/ 0 w 128"/>
                    <a:gd name="T71" fmla="*/ 0 h 60"/>
                    <a:gd name="T72" fmla="*/ 0 w 128"/>
                    <a:gd name="T73" fmla="*/ 1 h 60"/>
                    <a:gd name="T74" fmla="*/ 0 w 128"/>
                    <a:gd name="T75" fmla="*/ 1 h 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
                    <a:gd name="T115" fmla="*/ 0 h 60"/>
                    <a:gd name="T116" fmla="*/ 128 w 128"/>
                    <a:gd name="T117" fmla="*/ 60 h 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 h="60">
                      <a:moveTo>
                        <a:pt x="109" y="1"/>
                      </a:moveTo>
                      <a:lnTo>
                        <a:pt x="118" y="11"/>
                      </a:lnTo>
                      <a:lnTo>
                        <a:pt x="124" y="20"/>
                      </a:lnTo>
                      <a:lnTo>
                        <a:pt x="126" y="26"/>
                      </a:lnTo>
                      <a:lnTo>
                        <a:pt x="128" y="34"/>
                      </a:lnTo>
                      <a:lnTo>
                        <a:pt x="124" y="38"/>
                      </a:lnTo>
                      <a:lnTo>
                        <a:pt x="120" y="43"/>
                      </a:lnTo>
                      <a:lnTo>
                        <a:pt x="113" y="49"/>
                      </a:lnTo>
                      <a:lnTo>
                        <a:pt x="105" y="53"/>
                      </a:lnTo>
                      <a:lnTo>
                        <a:pt x="94" y="55"/>
                      </a:lnTo>
                      <a:lnTo>
                        <a:pt x="82" y="59"/>
                      </a:lnTo>
                      <a:lnTo>
                        <a:pt x="73" y="59"/>
                      </a:lnTo>
                      <a:lnTo>
                        <a:pt x="61" y="60"/>
                      </a:lnTo>
                      <a:lnTo>
                        <a:pt x="50" y="59"/>
                      </a:lnTo>
                      <a:lnTo>
                        <a:pt x="40" y="59"/>
                      </a:lnTo>
                      <a:lnTo>
                        <a:pt x="31" y="59"/>
                      </a:lnTo>
                      <a:lnTo>
                        <a:pt x="25" y="59"/>
                      </a:lnTo>
                      <a:lnTo>
                        <a:pt x="16" y="60"/>
                      </a:lnTo>
                      <a:lnTo>
                        <a:pt x="8" y="60"/>
                      </a:lnTo>
                      <a:lnTo>
                        <a:pt x="4" y="57"/>
                      </a:lnTo>
                      <a:lnTo>
                        <a:pt x="2" y="53"/>
                      </a:lnTo>
                      <a:lnTo>
                        <a:pt x="0" y="45"/>
                      </a:lnTo>
                      <a:lnTo>
                        <a:pt x="0" y="38"/>
                      </a:lnTo>
                      <a:lnTo>
                        <a:pt x="0" y="30"/>
                      </a:lnTo>
                      <a:lnTo>
                        <a:pt x="6" y="24"/>
                      </a:lnTo>
                      <a:lnTo>
                        <a:pt x="10" y="17"/>
                      </a:lnTo>
                      <a:lnTo>
                        <a:pt x="23" y="13"/>
                      </a:lnTo>
                      <a:lnTo>
                        <a:pt x="29" y="7"/>
                      </a:lnTo>
                      <a:lnTo>
                        <a:pt x="36" y="7"/>
                      </a:lnTo>
                      <a:lnTo>
                        <a:pt x="46" y="5"/>
                      </a:lnTo>
                      <a:lnTo>
                        <a:pt x="54" y="5"/>
                      </a:lnTo>
                      <a:lnTo>
                        <a:pt x="61" y="1"/>
                      </a:lnTo>
                      <a:lnTo>
                        <a:pt x="69" y="0"/>
                      </a:lnTo>
                      <a:lnTo>
                        <a:pt x="76" y="0"/>
                      </a:lnTo>
                      <a:lnTo>
                        <a:pt x="86" y="0"/>
                      </a:lnTo>
                      <a:lnTo>
                        <a:pt x="97" y="0"/>
                      </a:lnTo>
                      <a:lnTo>
                        <a:pt x="109" y="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7" name="Freeform 153"/>
                <p:cNvSpPr>
                  <a:spLocks/>
                </p:cNvSpPr>
                <p:nvPr/>
              </p:nvSpPr>
              <p:spPr bwMode="auto">
                <a:xfrm>
                  <a:off x="3054" y="3130"/>
                  <a:ext cx="91" cy="27"/>
                </a:xfrm>
                <a:custGeom>
                  <a:avLst/>
                  <a:gdLst>
                    <a:gd name="T0" fmla="*/ 0 w 183"/>
                    <a:gd name="T1" fmla="*/ 0 h 55"/>
                    <a:gd name="T2" fmla="*/ 0 w 183"/>
                    <a:gd name="T3" fmla="*/ 0 h 55"/>
                    <a:gd name="T4" fmla="*/ 0 w 183"/>
                    <a:gd name="T5" fmla="*/ 0 h 55"/>
                    <a:gd name="T6" fmla="*/ 0 w 183"/>
                    <a:gd name="T7" fmla="*/ 0 h 55"/>
                    <a:gd name="T8" fmla="*/ 0 w 183"/>
                    <a:gd name="T9" fmla="*/ 0 h 55"/>
                    <a:gd name="T10" fmla="*/ 0 w 183"/>
                    <a:gd name="T11" fmla="*/ 0 h 55"/>
                    <a:gd name="T12" fmla="*/ 0 w 183"/>
                    <a:gd name="T13" fmla="*/ 0 h 55"/>
                    <a:gd name="T14" fmla="*/ 0 w 183"/>
                    <a:gd name="T15" fmla="*/ 0 h 55"/>
                    <a:gd name="T16" fmla="*/ 0 w 183"/>
                    <a:gd name="T17" fmla="*/ 0 h 55"/>
                    <a:gd name="T18" fmla="*/ 0 w 183"/>
                    <a:gd name="T19" fmla="*/ 0 h 55"/>
                    <a:gd name="T20" fmla="*/ 0 w 183"/>
                    <a:gd name="T21" fmla="*/ 0 h 55"/>
                    <a:gd name="T22" fmla="*/ 0 w 183"/>
                    <a:gd name="T23" fmla="*/ 0 h 55"/>
                    <a:gd name="T24" fmla="*/ 0 w 183"/>
                    <a:gd name="T25" fmla="*/ 0 h 55"/>
                    <a:gd name="T26" fmla="*/ 0 w 183"/>
                    <a:gd name="T27" fmla="*/ 0 h 55"/>
                    <a:gd name="T28" fmla="*/ 0 w 183"/>
                    <a:gd name="T29" fmla="*/ 0 h 55"/>
                    <a:gd name="T30" fmla="*/ 0 w 183"/>
                    <a:gd name="T31" fmla="*/ 0 h 55"/>
                    <a:gd name="T32" fmla="*/ 0 w 183"/>
                    <a:gd name="T33" fmla="*/ 0 h 55"/>
                    <a:gd name="T34" fmla="*/ 0 w 183"/>
                    <a:gd name="T35" fmla="*/ 0 h 55"/>
                    <a:gd name="T36" fmla="*/ 0 w 183"/>
                    <a:gd name="T37" fmla="*/ 0 h 55"/>
                    <a:gd name="T38" fmla="*/ 0 w 183"/>
                    <a:gd name="T39" fmla="*/ 0 h 55"/>
                    <a:gd name="T40" fmla="*/ 0 w 183"/>
                    <a:gd name="T41" fmla="*/ 0 h 55"/>
                    <a:gd name="T42" fmla="*/ 0 w 183"/>
                    <a:gd name="T43" fmla="*/ 0 h 55"/>
                    <a:gd name="T44" fmla="*/ 0 w 183"/>
                    <a:gd name="T45" fmla="*/ 0 h 55"/>
                    <a:gd name="T46" fmla="*/ 0 w 183"/>
                    <a:gd name="T47" fmla="*/ 0 h 55"/>
                    <a:gd name="T48" fmla="*/ 0 w 183"/>
                    <a:gd name="T49" fmla="*/ 0 h 55"/>
                    <a:gd name="T50" fmla="*/ 0 w 183"/>
                    <a:gd name="T51" fmla="*/ 0 h 55"/>
                    <a:gd name="T52" fmla="*/ 0 w 183"/>
                    <a:gd name="T53" fmla="*/ 0 h 55"/>
                    <a:gd name="T54" fmla="*/ 0 w 183"/>
                    <a:gd name="T55" fmla="*/ 0 h 55"/>
                    <a:gd name="T56" fmla="*/ 0 w 183"/>
                    <a:gd name="T57" fmla="*/ 0 h 55"/>
                    <a:gd name="T58" fmla="*/ 0 w 183"/>
                    <a:gd name="T59" fmla="*/ 0 h 55"/>
                    <a:gd name="T60" fmla="*/ 0 w 183"/>
                    <a:gd name="T61" fmla="*/ 0 h 55"/>
                    <a:gd name="T62" fmla="*/ 0 w 183"/>
                    <a:gd name="T63" fmla="*/ 0 h 55"/>
                    <a:gd name="T64" fmla="*/ 0 w 183"/>
                    <a:gd name="T65" fmla="*/ 0 h 55"/>
                    <a:gd name="T66" fmla="*/ 0 w 183"/>
                    <a:gd name="T67" fmla="*/ 0 h 55"/>
                    <a:gd name="T68" fmla="*/ 0 w 183"/>
                    <a:gd name="T69" fmla="*/ 0 h 55"/>
                    <a:gd name="T70" fmla="*/ 0 w 183"/>
                    <a:gd name="T71" fmla="*/ 0 h 55"/>
                    <a:gd name="T72" fmla="*/ 0 w 183"/>
                    <a:gd name="T73" fmla="*/ 0 h 55"/>
                    <a:gd name="T74" fmla="*/ 0 w 183"/>
                    <a:gd name="T75" fmla="*/ 0 h 55"/>
                    <a:gd name="T76" fmla="*/ 0 w 183"/>
                    <a:gd name="T77" fmla="*/ 0 h 55"/>
                    <a:gd name="T78" fmla="*/ 0 w 183"/>
                    <a:gd name="T79" fmla="*/ 0 h 55"/>
                    <a:gd name="T80" fmla="*/ 0 w 183"/>
                    <a:gd name="T81" fmla="*/ 0 h 55"/>
                    <a:gd name="T82" fmla="*/ 0 w 183"/>
                    <a:gd name="T83" fmla="*/ 0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3"/>
                    <a:gd name="T127" fmla="*/ 0 h 55"/>
                    <a:gd name="T128" fmla="*/ 183 w 183"/>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3" h="55">
                      <a:moveTo>
                        <a:pt x="42" y="51"/>
                      </a:moveTo>
                      <a:lnTo>
                        <a:pt x="34" y="47"/>
                      </a:lnTo>
                      <a:lnTo>
                        <a:pt x="27" y="39"/>
                      </a:lnTo>
                      <a:lnTo>
                        <a:pt x="15" y="30"/>
                      </a:lnTo>
                      <a:lnTo>
                        <a:pt x="8" y="22"/>
                      </a:lnTo>
                      <a:lnTo>
                        <a:pt x="0" y="13"/>
                      </a:lnTo>
                      <a:lnTo>
                        <a:pt x="2" y="7"/>
                      </a:lnTo>
                      <a:lnTo>
                        <a:pt x="2" y="3"/>
                      </a:lnTo>
                      <a:lnTo>
                        <a:pt x="8" y="3"/>
                      </a:lnTo>
                      <a:lnTo>
                        <a:pt x="15" y="3"/>
                      </a:lnTo>
                      <a:lnTo>
                        <a:pt x="27" y="3"/>
                      </a:lnTo>
                      <a:lnTo>
                        <a:pt x="32" y="3"/>
                      </a:lnTo>
                      <a:lnTo>
                        <a:pt x="46" y="3"/>
                      </a:lnTo>
                      <a:lnTo>
                        <a:pt x="57" y="1"/>
                      </a:lnTo>
                      <a:lnTo>
                        <a:pt x="74" y="1"/>
                      </a:lnTo>
                      <a:lnTo>
                        <a:pt x="82" y="0"/>
                      </a:lnTo>
                      <a:lnTo>
                        <a:pt x="89" y="0"/>
                      </a:lnTo>
                      <a:lnTo>
                        <a:pt x="99" y="0"/>
                      </a:lnTo>
                      <a:lnTo>
                        <a:pt x="108" y="0"/>
                      </a:lnTo>
                      <a:lnTo>
                        <a:pt x="116" y="0"/>
                      </a:lnTo>
                      <a:lnTo>
                        <a:pt x="126" y="0"/>
                      </a:lnTo>
                      <a:lnTo>
                        <a:pt x="133" y="0"/>
                      </a:lnTo>
                      <a:lnTo>
                        <a:pt x="143" y="1"/>
                      </a:lnTo>
                      <a:lnTo>
                        <a:pt x="154" y="1"/>
                      </a:lnTo>
                      <a:lnTo>
                        <a:pt x="169" y="3"/>
                      </a:lnTo>
                      <a:lnTo>
                        <a:pt x="177" y="5"/>
                      </a:lnTo>
                      <a:lnTo>
                        <a:pt x="183" y="11"/>
                      </a:lnTo>
                      <a:lnTo>
                        <a:pt x="183" y="17"/>
                      </a:lnTo>
                      <a:lnTo>
                        <a:pt x="177" y="26"/>
                      </a:lnTo>
                      <a:lnTo>
                        <a:pt x="171" y="30"/>
                      </a:lnTo>
                      <a:lnTo>
                        <a:pt x="165" y="34"/>
                      </a:lnTo>
                      <a:lnTo>
                        <a:pt x="156" y="39"/>
                      </a:lnTo>
                      <a:lnTo>
                        <a:pt x="148" y="47"/>
                      </a:lnTo>
                      <a:lnTo>
                        <a:pt x="135" y="53"/>
                      </a:lnTo>
                      <a:lnTo>
                        <a:pt x="122" y="55"/>
                      </a:lnTo>
                      <a:lnTo>
                        <a:pt x="108" y="55"/>
                      </a:lnTo>
                      <a:lnTo>
                        <a:pt x="97" y="55"/>
                      </a:lnTo>
                      <a:lnTo>
                        <a:pt x="82" y="53"/>
                      </a:lnTo>
                      <a:lnTo>
                        <a:pt x="67" y="53"/>
                      </a:lnTo>
                      <a:lnTo>
                        <a:pt x="53" y="51"/>
                      </a:lnTo>
                      <a:lnTo>
                        <a:pt x="42" y="5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8" name="Freeform 154"/>
                <p:cNvSpPr>
                  <a:spLocks/>
                </p:cNvSpPr>
                <p:nvPr/>
              </p:nvSpPr>
              <p:spPr bwMode="auto">
                <a:xfrm>
                  <a:off x="3173" y="3130"/>
                  <a:ext cx="57" cy="24"/>
                </a:xfrm>
                <a:custGeom>
                  <a:avLst/>
                  <a:gdLst>
                    <a:gd name="T0" fmla="*/ 1 w 114"/>
                    <a:gd name="T1" fmla="*/ 0 h 49"/>
                    <a:gd name="T2" fmla="*/ 1 w 114"/>
                    <a:gd name="T3" fmla="*/ 0 h 49"/>
                    <a:gd name="T4" fmla="*/ 1 w 114"/>
                    <a:gd name="T5" fmla="*/ 0 h 49"/>
                    <a:gd name="T6" fmla="*/ 1 w 114"/>
                    <a:gd name="T7" fmla="*/ 0 h 49"/>
                    <a:gd name="T8" fmla="*/ 1 w 114"/>
                    <a:gd name="T9" fmla="*/ 0 h 49"/>
                    <a:gd name="T10" fmla="*/ 1 w 114"/>
                    <a:gd name="T11" fmla="*/ 0 h 49"/>
                    <a:gd name="T12" fmla="*/ 1 w 114"/>
                    <a:gd name="T13" fmla="*/ 0 h 49"/>
                    <a:gd name="T14" fmla="*/ 1 w 114"/>
                    <a:gd name="T15" fmla="*/ 0 h 49"/>
                    <a:gd name="T16" fmla="*/ 1 w 114"/>
                    <a:gd name="T17" fmla="*/ 0 h 49"/>
                    <a:gd name="T18" fmla="*/ 1 w 114"/>
                    <a:gd name="T19" fmla="*/ 0 h 49"/>
                    <a:gd name="T20" fmla="*/ 1 w 114"/>
                    <a:gd name="T21" fmla="*/ 0 h 49"/>
                    <a:gd name="T22" fmla="*/ 1 w 114"/>
                    <a:gd name="T23" fmla="*/ 0 h 49"/>
                    <a:gd name="T24" fmla="*/ 1 w 114"/>
                    <a:gd name="T25" fmla="*/ 0 h 49"/>
                    <a:gd name="T26" fmla="*/ 1 w 114"/>
                    <a:gd name="T27" fmla="*/ 0 h 49"/>
                    <a:gd name="T28" fmla="*/ 1 w 114"/>
                    <a:gd name="T29" fmla="*/ 0 h 49"/>
                    <a:gd name="T30" fmla="*/ 0 w 114"/>
                    <a:gd name="T31" fmla="*/ 0 h 49"/>
                    <a:gd name="T32" fmla="*/ 1 w 114"/>
                    <a:gd name="T33" fmla="*/ 0 h 49"/>
                    <a:gd name="T34" fmla="*/ 1 w 114"/>
                    <a:gd name="T35" fmla="*/ 0 h 49"/>
                    <a:gd name="T36" fmla="*/ 1 w 114"/>
                    <a:gd name="T37" fmla="*/ 0 h 49"/>
                    <a:gd name="T38" fmla="*/ 1 w 114"/>
                    <a:gd name="T39" fmla="*/ 0 h 49"/>
                    <a:gd name="T40" fmla="*/ 1 w 114"/>
                    <a:gd name="T41" fmla="*/ 0 h 49"/>
                    <a:gd name="T42" fmla="*/ 1 w 114"/>
                    <a:gd name="T43" fmla="*/ 0 h 49"/>
                    <a:gd name="T44" fmla="*/ 1 w 114"/>
                    <a:gd name="T45" fmla="*/ 0 h 49"/>
                    <a:gd name="T46" fmla="*/ 1 w 114"/>
                    <a:gd name="T47" fmla="*/ 0 h 49"/>
                    <a:gd name="T48" fmla="*/ 1 w 114"/>
                    <a:gd name="T49" fmla="*/ 0 h 49"/>
                    <a:gd name="T50" fmla="*/ 1 w 114"/>
                    <a:gd name="T51" fmla="*/ 0 h 49"/>
                    <a:gd name="T52" fmla="*/ 1 w 114"/>
                    <a:gd name="T53" fmla="*/ 0 h 49"/>
                    <a:gd name="T54" fmla="*/ 1 w 114"/>
                    <a:gd name="T55" fmla="*/ 0 h 49"/>
                    <a:gd name="T56" fmla="*/ 1 w 114"/>
                    <a:gd name="T57" fmla="*/ 0 h 49"/>
                    <a:gd name="T58" fmla="*/ 1 w 114"/>
                    <a:gd name="T59" fmla="*/ 0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4"/>
                    <a:gd name="T91" fmla="*/ 0 h 49"/>
                    <a:gd name="T92" fmla="*/ 114 w 114"/>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4" h="49">
                      <a:moveTo>
                        <a:pt x="114" y="19"/>
                      </a:moveTo>
                      <a:lnTo>
                        <a:pt x="112" y="30"/>
                      </a:lnTo>
                      <a:lnTo>
                        <a:pt x="106" y="39"/>
                      </a:lnTo>
                      <a:lnTo>
                        <a:pt x="99" y="41"/>
                      </a:lnTo>
                      <a:lnTo>
                        <a:pt x="91" y="45"/>
                      </a:lnTo>
                      <a:lnTo>
                        <a:pt x="83" y="47"/>
                      </a:lnTo>
                      <a:lnTo>
                        <a:pt x="76" y="49"/>
                      </a:lnTo>
                      <a:lnTo>
                        <a:pt x="64" y="49"/>
                      </a:lnTo>
                      <a:lnTo>
                        <a:pt x="55" y="49"/>
                      </a:lnTo>
                      <a:lnTo>
                        <a:pt x="45" y="47"/>
                      </a:lnTo>
                      <a:lnTo>
                        <a:pt x="36" y="47"/>
                      </a:lnTo>
                      <a:lnTo>
                        <a:pt x="26" y="45"/>
                      </a:lnTo>
                      <a:lnTo>
                        <a:pt x="19" y="43"/>
                      </a:lnTo>
                      <a:lnTo>
                        <a:pt x="13" y="39"/>
                      </a:lnTo>
                      <a:lnTo>
                        <a:pt x="9" y="38"/>
                      </a:lnTo>
                      <a:lnTo>
                        <a:pt x="0" y="22"/>
                      </a:lnTo>
                      <a:lnTo>
                        <a:pt x="5" y="13"/>
                      </a:lnTo>
                      <a:lnTo>
                        <a:pt x="11" y="9"/>
                      </a:lnTo>
                      <a:lnTo>
                        <a:pt x="21" y="3"/>
                      </a:lnTo>
                      <a:lnTo>
                        <a:pt x="30" y="1"/>
                      </a:lnTo>
                      <a:lnTo>
                        <a:pt x="42" y="1"/>
                      </a:lnTo>
                      <a:lnTo>
                        <a:pt x="53" y="0"/>
                      </a:lnTo>
                      <a:lnTo>
                        <a:pt x="64" y="0"/>
                      </a:lnTo>
                      <a:lnTo>
                        <a:pt x="76" y="0"/>
                      </a:lnTo>
                      <a:lnTo>
                        <a:pt x="87" y="3"/>
                      </a:lnTo>
                      <a:lnTo>
                        <a:pt x="95" y="3"/>
                      </a:lnTo>
                      <a:lnTo>
                        <a:pt x="104" y="7"/>
                      </a:lnTo>
                      <a:lnTo>
                        <a:pt x="110" y="11"/>
                      </a:lnTo>
                      <a:lnTo>
                        <a:pt x="114" y="1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79" name="Freeform 155"/>
                <p:cNvSpPr>
                  <a:spLocks/>
                </p:cNvSpPr>
                <p:nvPr/>
              </p:nvSpPr>
              <p:spPr bwMode="auto">
                <a:xfrm>
                  <a:off x="3186" y="3097"/>
                  <a:ext cx="117" cy="29"/>
                </a:xfrm>
                <a:custGeom>
                  <a:avLst/>
                  <a:gdLst>
                    <a:gd name="T0" fmla="*/ 1 w 234"/>
                    <a:gd name="T1" fmla="*/ 0 h 59"/>
                    <a:gd name="T2" fmla="*/ 1 w 234"/>
                    <a:gd name="T3" fmla="*/ 0 h 59"/>
                    <a:gd name="T4" fmla="*/ 1 w 234"/>
                    <a:gd name="T5" fmla="*/ 0 h 59"/>
                    <a:gd name="T6" fmla="*/ 1 w 234"/>
                    <a:gd name="T7" fmla="*/ 0 h 59"/>
                    <a:gd name="T8" fmla="*/ 1 w 234"/>
                    <a:gd name="T9" fmla="*/ 0 h 59"/>
                    <a:gd name="T10" fmla="*/ 1 w 234"/>
                    <a:gd name="T11" fmla="*/ 0 h 59"/>
                    <a:gd name="T12" fmla="*/ 1 w 234"/>
                    <a:gd name="T13" fmla="*/ 0 h 59"/>
                    <a:gd name="T14" fmla="*/ 1 w 234"/>
                    <a:gd name="T15" fmla="*/ 0 h 59"/>
                    <a:gd name="T16" fmla="*/ 1 w 234"/>
                    <a:gd name="T17" fmla="*/ 0 h 59"/>
                    <a:gd name="T18" fmla="*/ 1 w 234"/>
                    <a:gd name="T19" fmla="*/ 0 h 59"/>
                    <a:gd name="T20" fmla="*/ 1 w 234"/>
                    <a:gd name="T21" fmla="*/ 0 h 59"/>
                    <a:gd name="T22" fmla="*/ 1 w 234"/>
                    <a:gd name="T23" fmla="*/ 0 h 59"/>
                    <a:gd name="T24" fmla="*/ 1 w 234"/>
                    <a:gd name="T25" fmla="*/ 0 h 59"/>
                    <a:gd name="T26" fmla="*/ 1 w 234"/>
                    <a:gd name="T27" fmla="*/ 0 h 59"/>
                    <a:gd name="T28" fmla="*/ 1 w 234"/>
                    <a:gd name="T29" fmla="*/ 0 h 59"/>
                    <a:gd name="T30" fmla="*/ 1 w 234"/>
                    <a:gd name="T31" fmla="*/ 0 h 59"/>
                    <a:gd name="T32" fmla="*/ 1 w 234"/>
                    <a:gd name="T33" fmla="*/ 0 h 59"/>
                    <a:gd name="T34" fmla="*/ 1 w 234"/>
                    <a:gd name="T35" fmla="*/ 0 h 59"/>
                    <a:gd name="T36" fmla="*/ 1 w 234"/>
                    <a:gd name="T37" fmla="*/ 0 h 59"/>
                    <a:gd name="T38" fmla="*/ 1 w 234"/>
                    <a:gd name="T39" fmla="*/ 0 h 59"/>
                    <a:gd name="T40" fmla="*/ 1 w 234"/>
                    <a:gd name="T41" fmla="*/ 0 h 59"/>
                    <a:gd name="T42" fmla="*/ 1 w 234"/>
                    <a:gd name="T43" fmla="*/ 0 h 59"/>
                    <a:gd name="T44" fmla="*/ 1 w 234"/>
                    <a:gd name="T45" fmla="*/ 0 h 59"/>
                    <a:gd name="T46" fmla="*/ 1 w 234"/>
                    <a:gd name="T47" fmla="*/ 0 h 59"/>
                    <a:gd name="T48" fmla="*/ 1 w 234"/>
                    <a:gd name="T49" fmla="*/ 0 h 59"/>
                    <a:gd name="T50" fmla="*/ 1 w 234"/>
                    <a:gd name="T51" fmla="*/ 0 h 59"/>
                    <a:gd name="T52" fmla="*/ 0 w 234"/>
                    <a:gd name="T53" fmla="*/ 0 h 59"/>
                    <a:gd name="T54" fmla="*/ 1 w 234"/>
                    <a:gd name="T55" fmla="*/ 0 h 59"/>
                    <a:gd name="T56" fmla="*/ 1 w 234"/>
                    <a:gd name="T57" fmla="*/ 0 h 59"/>
                    <a:gd name="T58" fmla="*/ 1 w 234"/>
                    <a:gd name="T59" fmla="*/ 0 h 59"/>
                    <a:gd name="T60" fmla="*/ 1 w 234"/>
                    <a:gd name="T61" fmla="*/ 0 h 59"/>
                    <a:gd name="T62" fmla="*/ 1 w 234"/>
                    <a:gd name="T63" fmla="*/ 0 h 59"/>
                    <a:gd name="T64" fmla="*/ 1 w 234"/>
                    <a:gd name="T65" fmla="*/ 0 h 59"/>
                    <a:gd name="T66" fmla="*/ 1 w 234"/>
                    <a:gd name="T67" fmla="*/ 0 h 59"/>
                    <a:gd name="T68" fmla="*/ 1 w 234"/>
                    <a:gd name="T69" fmla="*/ 0 h 59"/>
                    <a:gd name="T70" fmla="*/ 1 w 234"/>
                    <a:gd name="T71" fmla="*/ 0 h 59"/>
                    <a:gd name="T72" fmla="*/ 1 w 234"/>
                    <a:gd name="T73" fmla="*/ 0 h 59"/>
                    <a:gd name="T74" fmla="*/ 1 w 234"/>
                    <a:gd name="T75" fmla="*/ 0 h 59"/>
                    <a:gd name="T76" fmla="*/ 1 w 234"/>
                    <a:gd name="T77" fmla="*/ 0 h 59"/>
                    <a:gd name="T78" fmla="*/ 1 w 234"/>
                    <a:gd name="T79" fmla="*/ 0 h 59"/>
                    <a:gd name="T80" fmla="*/ 1 w 234"/>
                    <a:gd name="T81" fmla="*/ 0 h 59"/>
                    <a:gd name="T82" fmla="*/ 1 w 234"/>
                    <a:gd name="T83" fmla="*/ 0 h 59"/>
                    <a:gd name="T84" fmla="*/ 1 w 234"/>
                    <a:gd name="T85" fmla="*/ 0 h 59"/>
                    <a:gd name="T86" fmla="*/ 1 w 234"/>
                    <a:gd name="T87" fmla="*/ 0 h 59"/>
                    <a:gd name="T88" fmla="*/ 1 w 234"/>
                    <a:gd name="T89" fmla="*/ 0 h 59"/>
                    <a:gd name="T90" fmla="*/ 1 w 234"/>
                    <a:gd name="T91" fmla="*/ 0 h 59"/>
                    <a:gd name="T92" fmla="*/ 1 w 234"/>
                    <a:gd name="T93" fmla="*/ 0 h 59"/>
                    <a:gd name="T94" fmla="*/ 1 w 234"/>
                    <a:gd name="T95" fmla="*/ 0 h 59"/>
                    <a:gd name="T96" fmla="*/ 1 w 234"/>
                    <a:gd name="T97" fmla="*/ 0 h 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4"/>
                    <a:gd name="T148" fmla="*/ 0 h 59"/>
                    <a:gd name="T149" fmla="*/ 234 w 234"/>
                    <a:gd name="T150" fmla="*/ 59 h 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4" h="59">
                      <a:moveTo>
                        <a:pt x="217" y="6"/>
                      </a:moveTo>
                      <a:lnTo>
                        <a:pt x="234" y="19"/>
                      </a:lnTo>
                      <a:lnTo>
                        <a:pt x="232" y="27"/>
                      </a:lnTo>
                      <a:lnTo>
                        <a:pt x="230" y="34"/>
                      </a:lnTo>
                      <a:lnTo>
                        <a:pt x="225" y="42"/>
                      </a:lnTo>
                      <a:lnTo>
                        <a:pt x="223" y="48"/>
                      </a:lnTo>
                      <a:lnTo>
                        <a:pt x="213" y="49"/>
                      </a:lnTo>
                      <a:lnTo>
                        <a:pt x="206" y="55"/>
                      </a:lnTo>
                      <a:lnTo>
                        <a:pt x="196" y="57"/>
                      </a:lnTo>
                      <a:lnTo>
                        <a:pt x="189" y="59"/>
                      </a:lnTo>
                      <a:lnTo>
                        <a:pt x="175" y="59"/>
                      </a:lnTo>
                      <a:lnTo>
                        <a:pt x="164" y="59"/>
                      </a:lnTo>
                      <a:lnTo>
                        <a:pt x="153" y="57"/>
                      </a:lnTo>
                      <a:lnTo>
                        <a:pt x="139" y="57"/>
                      </a:lnTo>
                      <a:lnTo>
                        <a:pt x="126" y="55"/>
                      </a:lnTo>
                      <a:lnTo>
                        <a:pt x="113" y="53"/>
                      </a:lnTo>
                      <a:lnTo>
                        <a:pt x="101" y="51"/>
                      </a:lnTo>
                      <a:lnTo>
                        <a:pt x="88" y="49"/>
                      </a:lnTo>
                      <a:lnTo>
                        <a:pt x="75" y="46"/>
                      </a:lnTo>
                      <a:lnTo>
                        <a:pt x="61" y="42"/>
                      </a:lnTo>
                      <a:lnTo>
                        <a:pt x="50" y="38"/>
                      </a:lnTo>
                      <a:lnTo>
                        <a:pt x="40" y="34"/>
                      </a:lnTo>
                      <a:lnTo>
                        <a:pt x="29" y="30"/>
                      </a:lnTo>
                      <a:lnTo>
                        <a:pt x="21" y="27"/>
                      </a:lnTo>
                      <a:lnTo>
                        <a:pt x="14" y="23"/>
                      </a:lnTo>
                      <a:lnTo>
                        <a:pt x="10" y="19"/>
                      </a:lnTo>
                      <a:lnTo>
                        <a:pt x="0" y="13"/>
                      </a:lnTo>
                      <a:lnTo>
                        <a:pt x="2" y="8"/>
                      </a:lnTo>
                      <a:lnTo>
                        <a:pt x="6" y="6"/>
                      </a:lnTo>
                      <a:lnTo>
                        <a:pt x="12" y="4"/>
                      </a:lnTo>
                      <a:lnTo>
                        <a:pt x="19" y="4"/>
                      </a:lnTo>
                      <a:lnTo>
                        <a:pt x="31" y="4"/>
                      </a:lnTo>
                      <a:lnTo>
                        <a:pt x="42" y="2"/>
                      </a:lnTo>
                      <a:lnTo>
                        <a:pt x="54" y="0"/>
                      </a:lnTo>
                      <a:lnTo>
                        <a:pt x="65" y="0"/>
                      </a:lnTo>
                      <a:lnTo>
                        <a:pt x="76" y="0"/>
                      </a:lnTo>
                      <a:lnTo>
                        <a:pt x="86" y="0"/>
                      </a:lnTo>
                      <a:lnTo>
                        <a:pt x="99" y="0"/>
                      </a:lnTo>
                      <a:lnTo>
                        <a:pt x="109" y="0"/>
                      </a:lnTo>
                      <a:lnTo>
                        <a:pt x="122" y="2"/>
                      </a:lnTo>
                      <a:lnTo>
                        <a:pt x="133" y="2"/>
                      </a:lnTo>
                      <a:lnTo>
                        <a:pt x="145" y="2"/>
                      </a:lnTo>
                      <a:lnTo>
                        <a:pt x="156" y="2"/>
                      </a:lnTo>
                      <a:lnTo>
                        <a:pt x="168" y="4"/>
                      </a:lnTo>
                      <a:lnTo>
                        <a:pt x="179" y="4"/>
                      </a:lnTo>
                      <a:lnTo>
                        <a:pt x="192" y="4"/>
                      </a:lnTo>
                      <a:lnTo>
                        <a:pt x="204" y="4"/>
                      </a:lnTo>
                      <a:lnTo>
                        <a:pt x="217"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0" name="Freeform 156"/>
                <p:cNvSpPr>
                  <a:spLocks/>
                </p:cNvSpPr>
                <p:nvPr/>
              </p:nvSpPr>
              <p:spPr bwMode="auto">
                <a:xfrm>
                  <a:off x="3062" y="3099"/>
                  <a:ext cx="80" cy="22"/>
                </a:xfrm>
                <a:custGeom>
                  <a:avLst/>
                  <a:gdLst>
                    <a:gd name="T0" fmla="*/ 0 w 162"/>
                    <a:gd name="T1" fmla="*/ 1 h 43"/>
                    <a:gd name="T2" fmla="*/ 0 w 162"/>
                    <a:gd name="T3" fmla="*/ 1 h 43"/>
                    <a:gd name="T4" fmla="*/ 0 w 162"/>
                    <a:gd name="T5" fmla="*/ 1 h 43"/>
                    <a:gd name="T6" fmla="*/ 0 w 162"/>
                    <a:gd name="T7" fmla="*/ 1 h 43"/>
                    <a:gd name="T8" fmla="*/ 0 w 162"/>
                    <a:gd name="T9" fmla="*/ 1 h 43"/>
                    <a:gd name="T10" fmla="*/ 0 w 162"/>
                    <a:gd name="T11" fmla="*/ 1 h 43"/>
                    <a:gd name="T12" fmla="*/ 0 w 162"/>
                    <a:gd name="T13" fmla="*/ 1 h 43"/>
                    <a:gd name="T14" fmla="*/ 0 w 162"/>
                    <a:gd name="T15" fmla="*/ 1 h 43"/>
                    <a:gd name="T16" fmla="*/ 0 w 162"/>
                    <a:gd name="T17" fmla="*/ 1 h 43"/>
                    <a:gd name="T18" fmla="*/ 0 w 162"/>
                    <a:gd name="T19" fmla="*/ 1 h 43"/>
                    <a:gd name="T20" fmla="*/ 0 w 162"/>
                    <a:gd name="T21" fmla="*/ 1 h 43"/>
                    <a:gd name="T22" fmla="*/ 0 w 162"/>
                    <a:gd name="T23" fmla="*/ 1 h 43"/>
                    <a:gd name="T24" fmla="*/ 0 w 162"/>
                    <a:gd name="T25" fmla="*/ 1 h 43"/>
                    <a:gd name="T26" fmla="*/ 0 w 162"/>
                    <a:gd name="T27" fmla="*/ 1 h 43"/>
                    <a:gd name="T28" fmla="*/ 0 w 162"/>
                    <a:gd name="T29" fmla="*/ 1 h 43"/>
                    <a:gd name="T30" fmla="*/ 0 w 162"/>
                    <a:gd name="T31" fmla="*/ 1 h 43"/>
                    <a:gd name="T32" fmla="*/ 0 w 162"/>
                    <a:gd name="T33" fmla="*/ 1 h 43"/>
                    <a:gd name="T34" fmla="*/ 0 w 162"/>
                    <a:gd name="T35" fmla="*/ 1 h 43"/>
                    <a:gd name="T36" fmla="*/ 0 w 162"/>
                    <a:gd name="T37" fmla="*/ 1 h 43"/>
                    <a:gd name="T38" fmla="*/ 0 w 162"/>
                    <a:gd name="T39" fmla="*/ 1 h 43"/>
                    <a:gd name="T40" fmla="*/ 0 w 162"/>
                    <a:gd name="T41" fmla="*/ 1 h 43"/>
                    <a:gd name="T42" fmla="*/ 0 w 162"/>
                    <a:gd name="T43" fmla="*/ 1 h 43"/>
                    <a:gd name="T44" fmla="*/ 0 w 162"/>
                    <a:gd name="T45" fmla="*/ 1 h 43"/>
                    <a:gd name="T46" fmla="*/ 0 w 162"/>
                    <a:gd name="T47" fmla="*/ 1 h 43"/>
                    <a:gd name="T48" fmla="*/ 0 w 162"/>
                    <a:gd name="T49" fmla="*/ 1 h 43"/>
                    <a:gd name="T50" fmla="*/ 0 w 162"/>
                    <a:gd name="T51" fmla="*/ 1 h 43"/>
                    <a:gd name="T52" fmla="*/ 0 w 162"/>
                    <a:gd name="T53" fmla="*/ 1 h 43"/>
                    <a:gd name="T54" fmla="*/ 0 w 162"/>
                    <a:gd name="T55" fmla="*/ 1 h 43"/>
                    <a:gd name="T56" fmla="*/ 0 w 162"/>
                    <a:gd name="T57" fmla="*/ 1 h 43"/>
                    <a:gd name="T58" fmla="*/ 0 w 162"/>
                    <a:gd name="T59" fmla="*/ 1 h 43"/>
                    <a:gd name="T60" fmla="*/ 0 w 162"/>
                    <a:gd name="T61" fmla="*/ 1 h 43"/>
                    <a:gd name="T62" fmla="*/ 0 w 162"/>
                    <a:gd name="T63" fmla="*/ 0 h 43"/>
                    <a:gd name="T64" fmla="*/ 0 w 162"/>
                    <a:gd name="T65" fmla="*/ 0 h 43"/>
                    <a:gd name="T66" fmla="*/ 0 w 162"/>
                    <a:gd name="T67" fmla="*/ 0 h 43"/>
                    <a:gd name="T68" fmla="*/ 0 w 162"/>
                    <a:gd name="T69" fmla="*/ 1 h 43"/>
                    <a:gd name="T70" fmla="*/ 0 w 162"/>
                    <a:gd name="T71" fmla="*/ 1 h 4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
                    <a:gd name="T109" fmla="*/ 0 h 43"/>
                    <a:gd name="T110" fmla="*/ 162 w 162"/>
                    <a:gd name="T111" fmla="*/ 43 h 4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 h="43">
                      <a:moveTo>
                        <a:pt x="103" y="5"/>
                      </a:moveTo>
                      <a:lnTo>
                        <a:pt x="111" y="5"/>
                      </a:lnTo>
                      <a:lnTo>
                        <a:pt x="122" y="5"/>
                      </a:lnTo>
                      <a:lnTo>
                        <a:pt x="133" y="4"/>
                      </a:lnTo>
                      <a:lnTo>
                        <a:pt x="145" y="4"/>
                      </a:lnTo>
                      <a:lnTo>
                        <a:pt x="152" y="4"/>
                      </a:lnTo>
                      <a:lnTo>
                        <a:pt x="158" y="7"/>
                      </a:lnTo>
                      <a:lnTo>
                        <a:pt x="162" y="13"/>
                      </a:lnTo>
                      <a:lnTo>
                        <a:pt x="162" y="21"/>
                      </a:lnTo>
                      <a:lnTo>
                        <a:pt x="160" y="30"/>
                      </a:lnTo>
                      <a:lnTo>
                        <a:pt x="147" y="38"/>
                      </a:lnTo>
                      <a:lnTo>
                        <a:pt x="135" y="38"/>
                      </a:lnTo>
                      <a:lnTo>
                        <a:pt x="126" y="40"/>
                      </a:lnTo>
                      <a:lnTo>
                        <a:pt x="114" y="40"/>
                      </a:lnTo>
                      <a:lnTo>
                        <a:pt x="105" y="42"/>
                      </a:lnTo>
                      <a:lnTo>
                        <a:pt x="95" y="42"/>
                      </a:lnTo>
                      <a:lnTo>
                        <a:pt x="84" y="42"/>
                      </a:lnTo>
                      <a:lnTo>
                        <a:pt x="74" y="42"/>
                      </a:lnTo>
                      <a:lnTo>
                        <a:pt x="65" y="43"/>
                      </a:lnTo>
                      <a:lnTo>
                        <a:pt x="52" y="42"/>
                      </a:lnTo>
                      <a:lnTo>
                        <a:pt x="42" y="42"/>
                      </a:lnTo>
                      <a:lnTo>
                        <a:pt x="31" y="42"/>
                      </a:lnTo>
                      <a:lnTo>
                        <a:pt x="25" y="42"/>
                      </a:lnTo>
                      <a:lnTo>
                        <a:pt x="12" y="38"/>
                      </a:lnTo>
                      <a:lnTo>
                        <a:pt x="6" y="36"/>
                      </a:lnTo>
                      <a:lnTo>
                        <a:pt x="0" y="28"/>
                      </a:lnTo>
                      <a:lnTo>
                        <a:pt x="8" y="19"/>
                      </a:lnTo>
                      <a:lnTo>
                        <a:pt x="15" y="13"/>
                      </a:lnTo>
                      <a:lnTo>
                        <a:pt x="23" y="9"/>
                      </a:lnTo>
                      <a:lnTo>
                        <a:pt x="34" y="5"/>
                      </a:lnTo>
                      <a:lnTo>
                        <a:pt x="48" y="4"/>
                      </a:lnTo>
                      <a:lnTo>
                        <a:pt x="59" y="0"/>
                      </a:lnTo>
                      <a:lnTo>
                        <a:pt x="74" y="0"/>
                      </a:lnTo>
                      <a:lnTo>
                        <a:pt x="88" y="0"/>
                      </a:lnTo>
                      <a:lnTo>
                        <a:pt x="103"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1" name="Freeform 157"/>
                <p:cNvSpPr>
                  <a:spLocks/>
                </p:cNvSpPr>
                <p:nvPr/>
              </p:nvSpPr>
              <p:spPr bwMode="auto">
                <a:xfrm>
                  <a:off x="3018" y="3129"/>
                  <a:ext cx="29" cy="25"/>
                </a:xfrm>
                <a:custGeom>
                  <a:avLst/>
                  <a:gdLst>
                    <a:gd name="T0" fmla="*/ 0 w 59"/>
                    <a:gd name="T1" fmla="*/ 1 h 49"/>
                    <a:gd name="T2" fmla="*/ 0 w 59"/>
                    <a:gd name="T3" fmla="*/ 1 h 49"/>
                    <a:gd name="T4" fmla="*/ 0 w 59"/>
                    <a:gd name="T5" fmla="*/ 1 h 49"/>
                    <a:gd name="T6" fmla="*/ 0 w 59"/>
                    <a:gd name="T7" fmla="*/ 1 h 49"/>
                    <a:gd name="T8" fmla="*/ 0 w 59"/>
                    <a:gd name="T9" fmla="*/ 1 h 49"/>
                    <a:gd name="T10" fmla="*/ 0 w 59"/>
                    <a:gd name="T11" fmla="*/ 1 h 49"/>
                    <a:gd name="T12" fmla="*/ 0 w 59"/>
                    <a:gd name="T13" fmla="*/ 1 h 49"/>
                    <a:gd name="T14" fmla="*/ 0 w 59"/>
                    <a:gd name="T15" fmla="*/ 1 h 49"/>
                    <a:gd name="T16" fmla="*/ 0 w 59"/>
                    <a:gd name="T17" fmla="*/ 1 h 49"/>
                    <a:gd name="T18" fmla="*/ 0 w 59"/>
                    <a:gd name="T19" fmla="*/ 0 h 49"/>
                    <a:gd name="T20" fmla="*/ 0 w 59"/>
                    <a:gd name="T21" fmla="*/ 1 h 49"/>
                    <a:gd name="T22" fmla="*/ 0 w 59"/>
                    <a:gd name="T23" fmla="*/ 1 h 49"/>
                    <a:gd name="T24" fmla="*/ 0 w 59"/>
                    <a:gd name="T25" fmla="*/ 1 h 49"/>
                    <a:gd name="T26" fmla="*/ 0 w 59"/>
                    <a:gd name="T27" fmla="*/ 1 h 49"/>
                    <a:gd name="T28" fmla="*/ 0 w 59"/>
                    <a:gd name="T29" fmla="*/ 1 h 49"/>
                    <a:gd name="T30" fmla="*/ 0 w 59"/>
                    <a:gd name="T31" fmla="*/ 1 h 49"/>
                    <a:gd name="T32" fmla="*/ 0 w 59"/>
                    <a:gd name="T33" fmla="*/ 1 h 49"/>
                    <a:gd name="T34" fmla="*/ 0 w 59"/>
                    <a:gd name="T35" fmla="*/ 1 h 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
                    <a:gd name="T55" fmla="*/ 0 h 49"/>
                    <a:gd name="T56" fmla="*/ 59 w 59"/>
                    <a:gd name="T57" fmla="*/ 49 h 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 h="49">
                      <a:moveTo>
                        <a:pt x="32" y="40"/>
                      </a:moveTo>
                      <a:lnTo>
                        <a:pt x="23" y="49"/>
                      </a:lnTo>
                      <a:lnTo>
                        <a:pt x="7" y="49"/>
                      </a:lnTo>
                      <a:lnTo>
                        <a:pt x="0" y="41"/>
                      </a:lnTo>
                      <a:lnTo>
                        <a:pt x="0" y="28"/>
                      </a:lnTo>
                      <a:lnTo>
                        <a:pt x="2" y="21"/>
                      </a:lnTo>
                      <a:lnTo>
                        <a:pt x="9" y="13"/>
                      </a:lnTo>
                      <a:lnTo>
                        <a:pt x="17" y="5"/>
                      </a:lnTo>
                      <a:lnTo>
                        <a:pt x="26" y="3"/>
                      </a:lnTo>
                      <a:lnTo>
                        <a:pt x="34" y="0"/>
                      </a:lnTo>
                      <a:lnTo>
                        <a:pt x="43" y="2"/>
                      </a:lnTo>
                      <a:lnTo>
                        <a:pt x="51" y="5"/>
                      </a:lnTo>
                      <a:lnTo>
                        <a:pt x="59" y="13"/>
                      </a:lnTo>
                      <a:lnTo>
                        <a:pt x="59" y="21"/>
                      </a:lnTo>
                      <a:lnTo>
                        <a:pt x="53" y="28"/>
                      </a:lnTo>
                      <a:lnTo>
                        <a:pt x="43" y="36"/>
                      </a:lnTo>
                      <a:lnTo>
                        <a:pt x="32" y="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2" name="Freeform 158"/>
                <p:cNvSpPr>
                  <a:spLocks/>
                </p:cNvSpPr>
                <p:nvPr/>
              </p:nvSpPr>
              <p:spPr bwMode="auto">
                <a:xfrm>
                  <a:off x="3333" y="3096"/>
                  <a:ext cx="23" cy="18"/>
                </a:xfrm>
                <a:custGeom>
                  <a:avLst/>
                  <a:gdLst>
                    <a:gd name="T0" fmla="*/ 0 w 48"/>
                    <a:gd name="T1" fmla="*/ 1 h 36"/>
                    <a:gd name="T2" fmla="*/ 0 w 48"/>
                    <a:gd name="T3" fmla="*/ 0 h 36"/>
                    <a:gd name="T4" fmla="*/ 0 w 48"/>
                    <a:gd name="T5" fmla="*/ 0 h 36"/>
                    <a:gd name="T6" fmla="*/ 0 w 48"/>
                    <a:gd name="T7" fmla="*/ 1 h 36"/>
                    <a:gd name="T8" fmla="*/ 0 w 48"/>
                    <a:gd name="T9" fmla="*/ 1 h 36"/>
                    <a:gd name="T10" fmla="*/ 0 w 48"/>
                    <a:gd name="T11" fmla="*/ 1 h 36"/>
                    <a:gd name="T12" fmla="*/ 0 w 48"/>
                    <a:gd name="T13" fmla="*/ 1 h 36"/>
                    <a:gd name="T14" fmla="*/ 0 w 48"/>
                    <a:gd name="T15" fmla="*/ 1 h 36"/>
                    <a:gd name="T16" fmla="*/ 0 w 48"/>
                    <a:gd name="T17" fmla="*/ 1 h 36"/>
                    <a:gd name="T18" fmla="*/ 0 w 48"/>
                    <a:gd name="T19" fmla="*/ 1 h 36"/>
                    <a:gd name="T20" fmla="*/ 0 w 48"/>
                    <a:gd name="T21" fmla="*/ 1 h 36"/>
                    <a:gd name="T22" fmla="*/ 0 w 48"/>
                    <a:gd name="T23" fmla="*/ 1 h 36"/>
                    <a:gd name="T24" fmla="*/ 0 w 48"/>
                    <a:gd name="T25" fmla="*/ 1 h 36"/>
                    <a:gd name="T26" fmla="*/ 0 w 48"/>
                    <a:gd name="T27" fmla="*/ 1 h 36"/>
                    <a:gd name="T28" fmla="*/ 0 w 48"/>
                    <a:gd name="T29" fmla="*/ 1 h 36"/>
                    <a:gd name="T30" fmla="*/ 0 w 48"/>
                    <a:gd name="T31" fmla="*/ 1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36"/>
                    <a:gd name="T50" fmla="*/ 48 w 48"/>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36">
                      <a:moveTo>
                        <a:pt x="14" y="6"/>
                      </a:moveTo>
                      <a:lnTo>
                        <a:pt x="27" y="0"/>
                      </a:lnTo>
                      <a:lnTo>
                        <a:pt x="36" y="0"/>
                      </a:lnTo>
                      <a:lnTo>
                        <a:pt x="42" y="4"/>
                      </a:lnTo>
                      <a:lnTo>
                        <a:pt x="48" y="12"/>
                      </a:lnTo>
                      <a:lnTo>
                        <a:pt x="46" y="25"/>
                      </a:lnTo>
                      <a:lnTo>
                        <a:pt x="36" y="36"/>
                      </a:lnTo>
                      <a:lnTo>
                        <a:pt x="21" y="36"/>
                      </a:lnTo>
                      <a:lnTo>
                        <a:pt x="12" y="36"/>
                      </a:lnTo>
                      <a:lnTo>
                        <a:pt x="4" y="32"/>
                      </a:lnTo>
                      <a:lnTo>
                        <a:pt x="2" y="29"/>
                      </a:lnTo>
                      <a:lnTo>
                        <a:pt x="0" y="21"/>
                      </a:lnTo>
                      <a:lnTo>
                        <a:pt x="2" y="15"/>
                      </a:lnTo>
                      <a:lnTo>
                        <a:pt x="6" y="8"/>
                      </a:lnTo>
                      <a:lnTo>
                        <a:pt x="14"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3" name="Freeform 159"/>
                <p:cNvSpPr>
                  <a:spLocks/>
                </p:cNvSpPr>
                <p:nvPr/>
              </p:nvSpPr>
              <p:spPr bwMode="auto">
                <a:xfrm>
                  <a:off x="3335" y="3165"/>
                  <a:ext cx="25" cy="28"/>
                </a:xfrm>
                <a:custGeom>
                  <a:avLst/>
                  <a:gdLst>
                    <a:gd name="T0" fmla="*/ 0 w 51"/>
                    <a:gd name="T1" fmla="*/ 0 h 57"/>
                    <a:gd name="T2" fmla="*/ 0 w 51"/>
                    <a:gd name="T3" fmla="*/ 0 h 57"/>
                    <a:gd name="T4" fmla="*/ 0 w 51"/>
                    <a:gd name="T5" fmla="*/ 0 h 57"/>
                    <a:gd name="T6" fmla="*/ 0 w 51"/>
                    <a:gd name="T7" fmla="*/ 0 h 57"/>
                    <a:gd name="T8" fmla="*/ 0 w 51"/>
                    <a:gd name="T9" fmla="*/ 0 h 57"/>
                    <a:gd name="T10" fmla="*/ 0 w 51"/>
                    <a:gd name="T11" fmla="*/ 0 h 57"/>
                    <a:gd name="T12" fmla="*/ 0 w 51"/>
                    <a:gd name="T13" fmla="*/ 0 h 57"/>
                    <a:gd name="T14" fmla="*/ 0 w 51"/>
                    <a:gd name="T15" fmla="*/ 0 h 57"/>
                    <a:gd name="T16" fmla="*/ 0 w 51"/>
                    <a:gd name="T17" fmla="*/ 0 h 57"/>
                    <a:gd name="T18" fmla="*/ 0 w 51"/>
                    <a:gd name="T19" fmla="*/ 0 h 57"/>
                    <a:gd name="T20" fmla="*/ 0 w 51"/>
                    <a:gd name="T21" fmla="*/ 0 h 57"/>
                    <a:gd name="T22" fmla="*/ 0 w 51"/>
                    <a:gd name="T23" fmla="*/ 0 h 57"/>
                    <a:gd name="T24" fmla="*/ 0 w 51"/>
                    <a:gd name="T25" fmla="*/ 0 h 57"/>
                    <a:gd name="T26" fmla="*/ 0 w 51"/>
                    <a:gd name="T27" fmla="*/ 0 h 57"/>
                    <a:gd name="T28" fmla="*/ 0 w 51"/>
                    <a:gd name="T29" fmla="*/ 0 h 57"/>
                    <a:gd name="T30" fmla="*/ 0 w 51"/>
                    <a:gd name="T31" fmla="*/ 0 h 57"/>
                    <a:gd name="T32" fmla="*/ 0 w 51"/>
                    <a:gd name="T33" fmla="*/ 0 h 57"/>
                    <a:gd name="T34" fmla="*/ 0 w 51"/>
                    <a:gd name="T35" fmla="*/ 0 h 57"/>
                    <a:gd name="T36" fmla="*/ 0 w 51"/>
                    <a:gd name="T37" fmla="*/ 0 h 57"/>
                    <a:gd name="T38" fmla="*/ 0 w 51"/>
                    <a:gd name="T39" fmla="*/ 0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57"/>
                    <a:gd name="T62" fmla="*/ 51 w 51"/>
                    <a:gd name="T63" fmla="*/ 57 h 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57">
                      <a:moveTo>
                        <a:pt x="6" y="23"/>
                      </a:moveTo>
                      <a:lnTo>
                        <a:pt x="2" y="13"/>
                      </a:lnTo>
                      <a:lnTo>
                        <a:pt x="2" y="6"/>
                      </a:lnTo>
                      <a:lnTo>
                        <a:pt x="4" y="2"/>
                      </a:lnTo>
                      <a:lnTo>
                        <a:pt x="8" y="0"/>
                      </a:lnTo>
                      <a:lnTo>
                        <a:pt x="19" y="0"/>
                      </a:lnTo>
                      <a:lnTo>
                        <a:pt x="32" y="6"/>
                      </a:lnTo>
                      <a:lnTo>
                        <a:pt x="44" y="13"/>
                      </a:lnTo>
                      <a:lnTo>
                        <a:pt x="51" y="26"/>
                      </a:lnTo>
                      <a:lnTo>
                        <a:pt x="51" y="38"/>
                      </a:lnTo>
                      <a:lnTo>
                        <a:pt x="44" y="53"/>
                      </a:lnTo>
                      <a:lnTo>
                        <a:pt x="36" y="55"/>
                      </a:lnTo>
                      <a:lnTo>
                        <a:pt x="29" y="57"/>
                      </a:lnTo>
                      <a:lnTo>
                        <a:pt x="19" y="55"/>
                      </a:lnTo>
                      <a:lnTo>
                        <a:pt x="13" y="51"/>
                      </a:lnTo>
                      <a:lnTo>
                        <a:pt x="6" y="45"/>
                      </a:lnTo>
                      <a:lnTo>
                        <a:pt x="2" y="40"/>
                      </a:lnTo>
                      <a:lnTo>
                        <a:pt x="0" y="30"/>
                      </a:lnTo>
                      <a:lnTo>
                        <a:pt x="6"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4" name="Freeform 160"/>
                <p:cNvSpPr>
                  <a:spLocks/>
                </p:cNvSpPr>
                <p:nvPr/>
              </p:nvSpPr>
              <p:spPr bwMode="auto">
                <a:xfrm>
                  <a:off x="3372" y="2932"/>
                  <a:ext cx="22" cy="212"/>
                </a:xfrm>
                <a:custGeom>
                  <a:avLst/>
                  <a:gdLst>
                    <a:gd name="T0" fmla="*/ 0 w 46"/>
                    <a:gd name="T1" fmla="*/ 1 h 424"/>
                    <a:gd name="T2" fmla="*/ 0 w 46"/>
                    <a:gd name="T3" fmla="*/ 1 h 424"/>
                    <a:gd name="T4" fmla="*/ 0 w 46"/>
                    <a:gd name="T5" fmla="*/ 1 h 424"/>
                    <a:gd name="T6" fmla="*/ 0 w 46"/>
                    <a:gd name="T7" fmla="*/ 1 h 424"/>
                    <a:gd name="T8" fmla="*/ 0 w 46"/>
                    <a:gd name="T9" fmla="*/ 1 h 424"/>
                    <a:gd name="T10" fmla="*/ 0 w 46"/>
                    <a:gd name="T11" fmla="*/ 1 h 424"/>
                    <a:gd name="T12" fmla="*/ 0 w 46"/>
                    <a:gd name="T13" fmla="*/ 1 h 424"/>
                    <a:gd name="T14" fmla="*/ 0 w 46"/>
                    <a:gd name="T15" fmla="*/ 1 h 424"/>
                    <a:gd name="T16" fmla="*/ 0 w 46"/>
                    <a:gd name="T17" fmla="*/ 1 h 424"/>
                    <a:gd name="T18" fmla="*/ 0 w 46"/>
                    <a:gd name="T19" fmla="*/ 1 h 424"/>
                    <a:gd name="T20" fmla="*/ 0 w 46"/>
                    <a:gd name="T21" fmla="*/ 1 h 424"/>
                    <a:gd name="T22" fmla="*/ 0 w 46"/>
                    <a:gd name="T23" fmla="*/ 1 h 424"/>
                    <a:gd name="T24" fmla="*/ 0 w 46"/>
                    <a:gd name="T25" fmla="*/ 1 h 424"/>
                    <a:gd name="T26" fmla="*/ 0 w 46"/>
                    <a:gd name="T27" fmla="*/ 1 h 424"/>
                    <a:gd name="T28" fmla="*/ 0 w 46"/>
                    <a:gd name="T29" fmla="*/ 1 h 424"/>
                    <a:gd name="T30" fmla="*/ 0 w 46"/>
                    <a:gd name="T31" fmla="*/ 1 h 424"/>
                    <a:gd name="T32" fmla="*/ 0 w 46"/>
                    <a:gd name="T33" fmla="*/ 1 h 424"/>
                    <a:gd name="T34" fmla="*/ 0 w 46"/>
                    <a:gd name="T35" fmla="*/ 1 h 424"/>
                    <a:gd name="T36" fmla="*/ 0 w 46"/>
                    <a:gd name="T37" fmla="*/ 1 h 424"/>
                    <a:gd name="T38" fmla="*/ 0 w 46"/>
                    <a:gd name="T39" fmla="*/ 1 h 424"/>
                    <a:gd name="T40" fmla="*/ 0 w 46"/>
                    <a:gd name="T41" fmla="*/ 1 h 424"/>
                    <a:gd name="T42" fmla="*/ 0 w 46"/>
                    <a:gd name="T43" fmla="*/ 1 h 424"/>
                    <a:gd name="T44" fmla="*/ 0 w 46"/>
                    <a:gd name="T45" fmla="*/ 1 h 424"/>
                    <a:gd name="T46" fmla="*/ 0 w 46"/>
                    <a:gd name="T47" fmla="*/ 1 h 424"/>
                    <a:gd name="T48" fmla="*/ 0 w 46"/>
                    <a:gd name="T49" fmla="*/ 1 h 424"/>
                    <a:gd name="T50" fmla="*/ 0 w 46"/>
                    <a:gd name="T51" fmla="*/ 1 h 424"/>
                    <a:gd name="T52" fmla="*/ 0 w 46"/>
                    <a:gd name="T53" fmla="*/ 1 h 424"/>
                    <a:gd name="T54" fmla="*/ 0 w 46"/>
                    <a:gd name="T55" fmla="*/ 1 h 424"/>
                    <a:gd name="T56" fmla="*/ 0 w 46"/>
                    <a:gd name="T57" fmla="*/ 1 h 424"/>
                    <a:gd name="T58" fmla="*/ 0 w 46"/>
                    <a:gd name="T59" fmla="*/ 1 h 424"/>
                    <a:gd name="T60" fmla="*/ 0 w 46"/>
                    <a:gd name="T61" fmla="*/ 1 h 424"/>
                    <a:gd name="T62" fmla="*/ 0 w 46"/>
                    <a:gd name="T63" fmla="*/ 1 h 424"/>
                    <a:gd name="T64" fmla="*/ 0 w 46"/>
                    <a:gd name="T65" fmla="*/ 1 h 424"/>
                    <a:gd name="T66" fmla="*/ 0 w 46"/>
                    <a:gd name="T67" fmla="*/ 1 h 424"/>
                    <a:gd name="T68" fmla="*/ 0 w 46"/>
                    <a:gd name="T69" fmla="*/ 1 h 424"/>
                    <a:gd name="T70" fmla="*/ 0 w 46"/>
                    <a:gd name="T71" fmla="*/ 1 h 424"/>
                    <a:gd name="T72" fmla="*/ 0 w 46"/>
                    <a:gd name="T73" fmla="*/ 1 h 424"/>
                    <a:gd name="T74" fmla="*/ 0 w 46"/>
                    <a:gd name="T75" fmla="*/ 0 h 424"/>
                    <a:gd name="T76" fmla="*/ 0 w 46"/>
                    <a:gd name="T77" fmla="*/ 1 h 424"/>
                    <a:gd name="T78" fmla="*/ 0 w 46"/>
                    <a:gd name="T79" fmla="*/ 1 h 424"/>
                    <a:gd name="T80" fmla="*/ 0 w 46"/>
                    <a:gd name="T81" fmla="*/ 1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424"/>
                    <a:gd name="T125" fmla="*/ 46 w 46"/>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424">
                      <a:moveTo>
                        <a:pt x="42" y="23"/>
                      </a:moveTo>
                      <a:lnTo>
                        <a:pt x="40" y="34"/>
                      </a:lnTo>
                      <a:lnTo>
                        <a:pt x="40" y="46"/>
                      </a:lnTo>
                      <a:lnTo>
                        <a:pt x="40" y="57"/>
                      </a:lnTo>
                      <a:lnTo>
                        <a:pt x="40" y="71"/>
                      </a:lnTo>
                      <a:lnTo>
                        <a:pt x="40" y="80"/>
                      </a:lnTo>
                      <a:lnTo>
                        <a:pt x="40" y="93"/>
                      </a:lnTo>
                      <a:lnTo>
                        <a:pt x="40" y="105"/>
                      </a:lnTo>
                      <a:lnTo>
                        <a:pt x="40" y="118"/>
                      </a:lnTo>
                      <a:lnTo>
                        <a:pt x="40" y="130"/>
                      </a:lnTo>
                      <a:lnTo>
                        <a:pt x="40" y="141"/>
                      </a:lnTo>
                      <a:lnTo>
                        <a:pt x="40" y="152"/>
                      </a:lnTo>
                      <a:lnTo>
                        <a:pt x="42" y="166"/>
                      </a:lnTo>
                      <a:lnTo>
                        <a:pt x="42" y="177"/>
                      </a:lnTo>
                      <a:lnTo>
                        <a:pt x="42" y="188"/>
                      </a:lnTo>
                      <a:lnTo>
                        <a:pt x="42" y="202"/>
                      </a:lnTo>
                      <a:lnTo>
                        <a:pt x="44" y="215"/>
                      </a:lnTo>
                      <a:lnTo>
                        <a:pt x="44" y="225"/>
                      </a:lnTo>
                      <a:lnTo>
                        <a:pt x="44" y="238"/>
                      </a:lnTo>
                      <a:lnTo>
                        <a:pt x="44" y="249"/>
                      </a:lnTo>
                      <a:lnTo>
                        <a:pt x="44" y="261"/>
                      </a:lnTo>
                      <a:lnTo>
                        <a:pt x="44" y="272"/>
                      </a:lnTo>
                      <a:lnTo>
                        <a:pt x="44" y="285"/>
                      </a:lnTo>
                      <a:lnTo>
                        <a:pt x="44" y="297"/>
                      </a:lnTo>
                      <a:lnTo>
                        <a:pt x="44" y="310"/>
                      </a:lnTo>
                      <a:lnTo>
                        <a:pt x="44" y="320"/>
                      </a:lnTo>
                      <a:lnTo>
                        <a:pt x="44" y="333"/>
                      </a:lnTo>
                      <a:lnTo>
                        <a:pt x="44" y="344"/>
                      </a:lnTo>
                      <a:lnTo>
                        <a:pt x="44" y="356"/>
                      </a:lnTo>
                      <a:lnTo>
                        <a:pt x="44" y="369"/>
                      </a:lnTo>
                      <a:lnTo>
                        <a:pt x="44" y="380"/>
                      </a:lnTo>
                      <a:lnTo>
                        <a:pt x="44" y="392"/>
                      </a:lnTo>
                      <a:lnTo>
                        <a:pt x="46" y="407"/>
                      </a:lnTo>
                      <a:lnTo>
                        <a:pt x="44" y="415"/>
                      </a:lnTo>
                      <a:lnTo>
                        <a:pt x="40" y="420"/>
                      </a:lnTo>
                      <a:lnTo>
                        <a:pt x="34" y="422"/>
                      </a:lnTo>
                      <a:lnTo>
                        <a:pt x="29" y="424"/>
                      </a:lnTo>
                      <a:lnTo>
                        <a:pt x="21" y="422"/>
                      </a:lnTo>
                      <a:lnTo>
                        <a:pt x="14" y="420"/>
                      </a:lnTo>
                      <a:lnTo>
                        <a:pt x="10" y="415"/>
                      </a:lnTo>
                      <a:lnTo>
                        <a:pt x="10" y="407"/>
                      </a:lnTo>
                      <a:lnTo>
                        <a:pt x="10" y="392"/>
                      </a:lnTo>
                      <a:lnTo>
                        <a:pt x="10" y="378"/>
                      </a:lnTo>
                      <a:lnTo>
                        <a:pt x="10" y="363"/>
                      </a:lnTo>
                      <a:lnTo>
                        <a:pt x="10" y="350"/>
                      </a:lnTo>
                      <a:lnTo>
                        <a:pt x="10" y="337"/>
                      </a:lnTo>
                      <a:lnTo>
                        <a:pt x="10" y="323"/>
                      </a:lnTo>
                      <a:lnTo>
                        <a:pt x="10" y="310"/>
                      </a:lnTo>
                      <a:lnTo>
                        <a:pt x="12" y="297"/>
                      </a:lnTo>
                      <a:lnTo>
                        <a:pt x="10" y="283"/>
                      </a:lnTo>
                      <a:lnTo>
                        <a:pt x="10" y="268"/>
                      </a:lnTo>
                      <a:lnTo>
                        <a:pt x="10" y="255"/>
                      </a:lnTo>
                      <a:lnTo>
                        <a:pt x="10" y="242"/>
                      </a:lnTo>
                      <a:lnTo>
                        <a:pt x="8" y="228"/>
                      </a:lnTo>
                      <a:lnTo>
                        <a:pt x="8" y="215"/>
                      </a:lnTo>
                      <a:lnTo>
                        <a:pt x="8" y="202"/>
                      </a:lnTo>
                      <a:lnTo>
                        <a:pt x="8" y="188"/>
                      </a:lnTo>
                      <a:lnTo>
                        <a:pt x="8" y="177"/>
                      </a:lnTo>
                      <a:lnTo>
                        <a:pt x="6" y="166"/>
                      </a:lnTo>
                      <a:lnTo>
                        <a:pt x="4" y="156"/>
                      </a:lnTo>
                      <a:lnTo>
                        <a:pt x="4" y="145"/>
                      </a:lnTo>
                      <a:lnTo>
                        <a:pt x="2" y="133"/>
                      </a:lnTo>
                      <a:lnTo>
                        <a:pt x="2" y="122"/>
                      </a:lnTo>
                      <a:lnTo>
                        <a:pt x="0" y="110"/>
                      </a:lnTo>
                      <a:lnTo>
                        <a:pt x="0" y="99"/>
                      </a:lnTo>
                      <a:lnTo>
                        <a:pt x="0" y="88"/>
                      </a:lnTo>
                      <a:lnTo>
                        <a:pt x="0" y="78"/>
                      </a:lnTo>
                      <a:lnTo>
                        <a:pt x="0" y="65"/>
                      </a:lnTo>
                      <a:lnTo>
                        <a:pt x="0" y="55"/>
                      </a:lnTo>
                      <a:lnTo>
                        <a:pt x="0" y="44"/>
                      </a:lnTo>
                      <a:lnTo>
                        <a:pt x="0" y="34"/>
                      </a:lnTo>
                      <a:lnTo>
                        <a:pt x="2" y="25"/>
                      </a:lnTo>
                      <a:lnTo>
                        <a:pt x="8" y="17"/>
                      </a:lnTo>
                      <a:lnTo>
                        <a:pt x="8" y="8"/>
                      </a:lnTo>
                      <a:lnTo>
                        <a:pt x="14" y="4"/>
                      </a:lnTo>
                      <a:lnTo>
                        <a:pt x="17" y="0"/>
                      </a:lnTo>
                      <a:lnTo>
                        <a:pt x="25" y="2"/>
                      </a:lnTo>
                      <a:lnTo>
                        <a:pt x="29" y="4"/>
                      </a:lnTo>
                      <a:lnTo>
                        <a:pt x="36" y="8"/>
                      </a:lnTo>
                      <a:lnTo>
                        <a:pt x="38" y="14"/>
                      </a:lnTo>
                      <a:lnTo>
                        <a:pt x="42" y="23"/>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5" name="Freeform 161"/>
                <p:cNvSpPr>
                  <a:spLocks/>
                </p:cNvSpPr>
                <p:nvPr/>
              </p:nvSpPr>
              <p:spPr bwMode="auto">
                <a:xfrm>
                  <a:off x="3383" y="2727"/>
                  <a:ext cx="124" cy="91"/>
                </a:xfrm>
                <a:custGeom>
                  <a:avLst/>
                  <a:gdLst>
                    <a:gd name="T0" fmla="*/ 1 w 247"/>
                    <a:gd name="T1" fmla="*/ 1 h 182"/>
                    <a:gd name="T2" fmla="*/ 1 w 247"/>
                    <a:gd name="T3" fmla="*/ 1 h 182"/>
                    <a:gd name="T4" fmla="*/ 1 w 247"/>
                    <a:gd name="T5" fmla="*/ 1 h 182"/>
                    <a:gd name="T6" fmla="*/ 1 w 247"/>
                    <a:gd name="T7" fmla="*/ 1 h 182"/>
                    <a:gd name="T8" fmla="*/ 1 w 247"/>
                    <a:gd name="T9" fmla="*/ 1 h 182"/>
                    <a:gd name="T10" fmla="*/ 1 w 247"/>
                    <a:gd name="T11" fmla="*/ 1 h 182"/>
                    <a:gd name="T12" fmla="*/ 1 w 247"/>
                    <a:gd name="T13" fmla="*/ 1 h 182"/>
                    <a:gd name="T14" fmla="*/ 1 w 247"/>
                    <a:gd name="T15" fmla="*/ 1 h 182"/>
                    <a:gd name="T16" fmla="*/ 1 w 247"/>
                    <a:gd name="T17" fmla="*/ 1 h 182"/>
                    <a:gd name="T18" fmla="*/ 1 w 247"/>
                    <a:gd name="T19" fmla="*/ 1 h 182"/>
                    <a:gd name="T20" fmla="*/ 1 w 247"/>
                    <a:gd name="T21" fmla="*/ 1 h 182"/>
                    <a:gd name="T22" fmla="*/ 1 w 247"/>
                    <a:gd name="T23" fmla="*/ 0 h 182"/>
                    <a:gd name="T24" fmla="*/ 1 w 247"/>
                    <a:gd name="T25" fmla="*/ 0 h 182"/>
                    <a:gd name="T26" fmla="*/ 1 w 247"/>
                    <a:gd name="T27" fmla="*/ 1 h 182"/>
                    <a:gd name="T28" fmla="*/ 1 w 247"/>
                    <a:gd name="T29" fmla="*/ 1 h 182"/>
                    <a:gd name="T30" fmla="*/ 1 w 247"/>
                    <a:gd name="T31" fmla="*/ 1 h 182"/>
                    <a:gd name="T32" fmla="*/ 1 w 247"/>
                    <a:gd name="T33" fmla="*/ 1 h 182"/>
                    <a:gd name="T34" fmla="*/ 1 w 247"/>
                    <a:gd name="T35" fmla="*/ 1 h 182"/>
                    <a:gd name="T36" fmla="*/ 1 w 247"/>
                    <a:gd name="T37" fmla="*/ 1 h 182"/>
                    <a:gd name="T38" fmla="*/ 1 w 247"/>
                    <a:gd name="T39" fmla="*/ 1 h 182"/>
                    <a:gd name="T40" fmla="*/ 1 w 247"/>
                    <a:gd name="T41" fmla="*/ 1 h 182"/>
                    <a:gd name="T42" fmla="*/ 1 w 247"/>
                    <a:gd name="T43" fmla="*/ 1 h 182"/>
                    <a:gd name="T44" fmla="*/ 1 w 247"/>
                    <a:gd name="T45" fmla="*/ 1 h 182"/>
                    <a:gd name="T46" fmla="*/ 1 w 247"/>
                    <a:gd name="T47" fmla="*/ 1 h 182"/>
                    <a:gd name="T48" fmla="*/ 1 w 247"/>
                    <a:gd name="T49" fmla="*/ 1 h 182"/>
                    <a:gd name="T50" fmla="*/ 1 w 247"/>
                    <a:gd name="T51" fmla="*/ 1 h 182"/>
                    <a:gd name="T52" fmla="*/ 1 w 247"/>
                    <a:gd name="T53" fmla="*/ 1 h 182"/>
                    <a:gd name="T54" fmla="*/ 1 w 247"/>
                    <a:gd name="T55" fmla="*/ 1 h 182"/>
                    <a:gd name="T56" fmla="*/ 1 w 247"/>
                    <a:gd name="T57" fmla="*/ 1 h 182"/>
                    <a:gd name="T58" fmla="*/ 1 w 247"/>
                    <a:gd name="T59" fmla="*/ 1 h 182"/>
                    <a:gd name="T60" fmla="*/ 1 w 247"/>
                    <a:gd name="T61" fmla="*/ 1 h 182"/>
                    <a:gd name="T62" fmla="*/ 1 w 247"/>
                    <a:gd name="T63" fmla="*/ 1 h 182"/>
                    <a:gd name="T64" fmla="*/ 0 w 247"/>
                    <a:gd name="T65" fmla="*/ 1 h 182"/>
                    <a:gd name="T66" fmla="*/ 0 w 247"/>
                    <a:gd name="T67" fmla="*/ 1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7"/>
                    <a:gd name="T103" fmla="*/ 0 h 182"/>
                    <a:gd name="T104" fmla="*/ 247 w 247"/>
                    <a:gd name="T105" fmla="*/ 182 h 1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7" h="182">
                      <a:moveTo>
                        <a:pt x="0" y="159"/>
                      </a:moveTo>
                      <a:lnTo>
                        <a:pt x="2" y="152"/>
                      </a:lnTo>
                      <a:lnTo>
                        <a:pt x="6" y="142"/>
                      </a:lnTo>
                      <a:lnTo>
                        <a:pt x="8" y="133"/>
                      </a:lnTo>
                      <a:lnTo>
                        <a:pt x="13" y="125"/>
                      </a:lnTo>
                      <a:lnTo>
                        <a:pt x="17" y="116"/>
                      </a:lnTo>
                      <a:lnTo>
                        <a:pt x="21" y="108"/>
                      </a:lnTo>
                      <a:lnTo>
                        <a:pt x="27" y="99"/>
                      </a:lnTo>
                      <a:lnTo>
                        <a:pt x="34" y="91"/>
                      </a:lnTo>
                      <a:lnTo>
                        <a:pt x="38" y="81"/>
                      </a:lnTo>
                      <a:lnTo>
                        <a:pt x="44" y="72"/>
                      </a:lnTo>
                      <a:lnTo>
                        <a:pt x="49" y="64"/>
                      </a:lnTo>
                      <a:lnTo>
                        <a:pt x="59" y="59"/>
                      </a:lnTo>
                      <a:lnTo>
                        <a:pt x="65" y="49"/>
                      </a:lnTo>
                      <a:lnTo>
                        <a:pt x="72" y="43"/>
                      </a:lnTo>
                      <a:lnTo>
                        <a:pt x="82" y="36"/>
                      </a:lnTo>
                      <a:lnTo>
                        <a:pt x="91" y="32"/>
                      </a:lnTo>
                      <a:lnTo>
                        <a:pt x="107" y="21"/>
                      </a:lnTo>
                      <a:lnTo>
                        <a:pt x="122" y="11"/>
                      </a:lnTo>
                      <a:lnTo>
                        <a:pt x="131" y="5"/>
                      </a:lnTo>
                      <a:lnTo>
                        <a:pt x="141" y="5"/>
                      </a:lnTo>
                      <a:lnTo>
                        <a:pt x="150" y="2"/>
                      </a:lnTo>
                      <a:lnTo>
                        <a:pt x="158" y="2"/>
                      </a:lnTo>
                      <a:lnTo>
                        <a:pt x="167" y="0"/>
                      </a:lnTo>
                      <a:lnTo>
                        <a:pt x="177" y="0"/>
                      </a:lnTo>
                      <a:lnTo>
                        <a:pt x="186" y="0"/>
                      </a:lnTo>
                      <a:lnTo>
                        <a:pt x="196" y="4"/>
                      </a:lnTo>
                      <a:lnTo>
                        <a:pt x="205" y="4"/>
                      </a:lnTo>
                      <a:lnTo>
                        <a:pt x="217" y="7"/>
                      </a:lnTo>
                      <a:lnTo>
                        <a:pt x="224" y="13"/>
                      </a:lnTo>
                      <a:lnTo>
                        <a:pt x="236" y="19"/>
                      </a:lnTo>
                      <a:lnTo>
                        <a:pt x="243" y="23"/>
                      </a:lnTo>
                      <a:lnTo>
                        <a:pt x="247" y="26"/>
                      </a:lnTo>
                      <a:lnTo>
                        <a:pt x="247" y="32"/>
                      </a:lnTo>
                      <a:lnTo>
                        <a:pt x="245" y="38"/>
                      </a:lnTo>
                      <a:lnTo>
                        <a:pt x="240" y="42"/>
                      </a:lnTo>
                      <a:lnTo>
                        <a:pt x="234" y="43"/>
                      </a:lnTo>
                      <a:lnTo>
                        <a:pt x="224" y="47"/>
                      </a:lnTo>
                      <a:lnTo>
                        <a:pt x="217" y="51"/>
                      </a:lnTo>
                      <a:lnTo>
                        <a:pt x="205" y="53"/>
                      </a:lnTo>
                      <a:lnTo>
                        <a:pt x="194" y="55"/>
                      </a:lnTo>
                      <a:lnTo>
                        <a:pt x="184" y="57"/>
                      </a:lnTo>
                      <a:lnTo>
                        <a:pt x="175" y="57"/>
                      </a:lnTo>
                      <a:lnTo>
                        <a:pt x="165" y="57"/>
                      </a:lnTo>
                      <a:lnTo>
                        <a:pt x="158" y="59"/>
                      </a:lnTo>
                      <a:lnTo>
                        <a:pt x="152" y="61"/>
                      </a:lnTo>
                      <a:lnTo>
                        <a:pt x="152" y="62"/>
                      </a:lnTo>
                      <a:lnTo>
                        <a:pt x="141" y="64"/>
                      </a:lnTo>
                      <a:lnTo>
                        <a:pt x="131" y="66"/>
                      </a:lnTo>
                      <a:lnTo>
                        <a:pt x="122" y="70"/>
                      </a:lnTo>
                      <a:lnTo>
                        <a:pt x="116" y="72"/>
                      </a:lnTo>
                      <a:lnTo>
                        <a:pt x="103" y="78"/>
                      </a:lnTo>
                      <a:lnTo>
                        <a:pt x="93" y="85"/>
                      </a:lnTo>
                      <a:lnTo>
                        <a:pt x="86" y="93"/>
                      </a:lnTo>
                      <a:lnTo>
                        <a:pt x="78" y="100"/>
                      </a:lnTo>
                      <a:lnTo>
                        <a:pt x="72" y="108"/>
                      </a:lnTo>
                      <a:lnTo>
                        <a:pt x="70" y="116"/>
                      </a:lnTo>
                      <a:lnTo>
                        <a:pt x="61" y="129"/>
                      </a:lnTo>
                      <a:lnTo>
                        <a:pt x="53" y="146"/>
                      </a:lnTo>
                      <a:lnTo>
                        <a:pt x="48" y="154"/>
                      </a:lnTo>
                      <a:lnTo>
                        <a:pt x="42" y="163"/>
                      </a:lnTo>
                      <a:lnTo>
                        <a:pt x="36" y="171"/>
                      </a:lnTo>
                      <a:lnTo>
                        <a:pt x="29" y="180"/>
                      </a:lnTo>
                      <a:lnTo>
                        <a:pt x="17" y="182"/>
                      </a:lnTo>
                      <a:lnTo>
                        <a:pt x="8" y="180"/>
                      </a:lnTo>
                      <a:lnTo>
                        <a:pt x="0" y="171"/>
                      </a:lnTo>
                      <a:lnTo>
                        <a:pt x="0" y="159"/>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6" name="Freeform 162"/>
                <p:cNvSpPr>
                  <a:spLocks/>
                </p:cNvSpPr>
                <p:nvPr/>
              </p:nvSpPr>
              <p:spPr bwMode="auto">
                <a:xfrm>
                  <a:off x="3553" y="2822"/>
                  <a:ext cx="22" cy="162"/>
                </a:xfrm>
                <a:custGeom>
                  <a:avLst/>
                  <a:gdLst>
                    <a:gd name="T0" fmla="*/ 1 w 44"/>
                    <a:gd name="T1" fmla="*/ 0 h 325"/>
                    <a:gd name="T2" fmla="*/ 1 w 44"/>
                    <a:gd name="T3" fmla="*/ 0 h 325"/>
                    <a:gd name="T4" fmla="*/ 1 w 44"/>
                    <a:gd name="T5" fmla="*/ 0 h 325"/>
                    <a:gd name="T6" fmla="*/ 1 w 44"/>
                    <a:gd name="T7" fmla="*/ 0 h 325"/>
                    <a:gd name="T8" fmla="*/ 1 w 44"/>
                    <a:gd name="T9" fmla="*/ 0 h 325"/>
                    <a:gd name="T10" fmla="*/ 1 w 44"/>
                    <a:gd name="T11" fmla="*/ 0 h 325"/>
                    <a:gd name="T12" fmla="*/ 1 w 44"/>
                    <a:gd name="T13" fmla="*/ 0 h 325"/>
                    <a:gd name="T14" fmla="*/ 1 w 44"/>
                    <a:gd name="T15" fmla="*/ 0 h 325"/>
                    <a:gd name="T16" fmla="*/ 1 w 44"/>
                    <a:gd name="T17" fmla="*/ 0 h 325"/>
                    <a:gd name="T18" fmla="*/ 1 w 44"/>
                    <a:gd name="T19" fmla="*/ 0 h 325"/>
                    <a:gd name="T20" fmla="*/ 1 w 44"/>
                    <a:gd name="T21" fmla="*/ 0 h 325"/>
                    <a:gd name="T22" fmla="*/ 1 w 44"/>
                    <a:gd name="T23" fmla="*/ 0 h 325"/>
                    <a:gd name="T24" fmla="*/ 1 w 44"/>
                    <a:gd name="T25" fmla="*/ 0 h 325"/>
                    <a:gd name="T26" fmla="*/ 1 w 44"/>
                    <a:gd name="T27" fmla="*/ 0 h 325"/>
                    <a:gd name="T28" fmla="*/ 1 w 44"/>
                    <a:gd name="T29" fmla="*/ 0 h 325"/>
                    <a:gd name="T30" fmla="*/ 1 w 44"/>
                    <a:gd name="T31" fmla="*/ 0 h 325"/>
                    <a:gd name="T32" fmla="*/ 1 w 44"/>
                    <a:gd name="T33" fmla="*/ 0 h 325"/>
                    <a:gd name="T34" fmla="*/ 1 w 44"/>
                    <a:gd name="T35" fmla="*/ 0 h 325"/>
                    <a:gd name="T36" fmla="*/ 1 w 44"/>
                    <a:gd name="T37" fmla="*/ 0 h 325"/>
                    <a:gd name="T38" fmla="*/ 0 w 44"/>
                    <a:gd name="T39" fmla="*/ 0 h 325"/>
                    <a:gd name="T40" fmla="*/ 1 w 44"/>
                    <a:gd name="T41" fmla="*/ 0 h 325"/>
                    <a:gd name="T42" fmla="*/ 1 w 44"/>
                    <a:gd name="T43" fmla="*/ 0 h 325"/>
                    <a:gd name="T44" fmla="*/ 1 w 44"/>
                    <a:gd name="T45" fmla="*/ 0 h 325"/>
                    <a:gd name="T46" fmla="*/ 1 w 44"/>
                    <a:gd name="T47" fmla="*/ 0 h 325"/>
                    <a:gd name="T48" fmla="*/ 1 w 44"/>
                    <a:gd name="T49" fmla="*/ 0 h 325"/>
                    <a:gd name="T50" fmla="*/ 1 w 44"/>
                    <a:gd name="T51" fmla="*/ 0 h 325"/>
                    <a:gd name="T52" fmla="*/ 1 w 44"/>
                    <a:gd name="T53" fmla="*/ 0 h 325"/>
                    <a:gd name="T54" fmla="*/ 1 w 44"/>
                    <a:gd name="T55" fmla="*/ 0 h 325"/>
                    <a:gd name="T56" fmla="*/ 1 w 44"/>
                    <a:gd name="T57" fmla="*/ 0 h 325"/>
                    <a:gd name="T58" fmla="*/ 1 w 44"/>
                    <a:gd name="T59" fmla="*/ 0 h 325"/>
                    <a:gd name="T60" fmla="*/ 1 w 44"/>
                    <a:gd name="T61" fmla="*/ 0 h 325"/>
                    <a:gd name="T62" fmla="*/ 1 w 44"/>
                    <a:gd name="T63" fmla="*/ 0 h 325"/>
                    <a:gd name="T64" fmla="*/ 1 w 44"/>
                    <a:gd name="T65" fmla="*/ 0 h 325"/>
                    <a:gd name="T66" fmla="*/ 0 w 44"/>
                    <a:gd name="T67" fmla="*/ 0 h 325"/>
                    <a:gd name="T68" fmla="*/ 0 w 44"/>
                    <a:gd name="T69" fmla="*/ 0 h 325"/>
                    <a:gd name="T70" fmla="*/ 0 w 44"/>
                    <a:gd name="T71" fmla="*/ 0 h 325"/>
                    <a:gd name="T72" fmla="*/ 1 w 44"/>
                    <a:gd name="T73" fmla="*/ 0 h 325"/>
                    <a:gd name="T74" fmla="*/ 1 w 44"/>
                    <a:gd name="T75" fmla="*/ 0 h 325"/>
                    <a:gd name="T76" fmla="*/ 1 w 44"/>
                    <a:gd name="T77" fmla="*/ 0 h 325"/>
                    <a:gd name="T78" fmla="*/ 1 w 44"/>
                    <a:gd name="T79" fmla="*/ 0 h 3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4"/>
                    <a:gd name="T121" fmla="*/ 0 h 325"/>
                    <a:gd name="T122" fmla="*/ 44 w 44"/>
                    <a:gd name="T123" fmla="*/ 325 h 3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4" h="325">
                      <a:moveTo>
                        <a:pt x="37" y="19"/>
                      </a:moveTo>
                      <a:lnTo>
                        <a:pt x="37" y="28"/>
                      </a:lnTo>
                      <a:lnTo>
                        <a:pt x="37" y="38"/>
                      </a:lnTo>
                      <a:lnTo>
                        <a:pt x="37" y="47"/>
                      </a:lnTo>
                      <a:lnTo>
                        <a:pt x="38" y="57"/>
                      </a:lnTo>
                      <a:lnTo>
                        <a:pt x="38" y="66"/>
                      </a:lnTo>
                      <a:lnTo>
                        <a:pt x="38" y="76"/>
                      </a:lnTo>
                      <a:lnTo>
                        <a:pt x="38" y="85"/>
                      </a:lnTo>
                      <a:lnTo>
                        <a:pt x="40" y="95"/>
                      </a:lnTo>
                      <a:lnTo>
                        <a:pt x="40" y="102"/>
                      </a:lnTo>
                      <a:lnTo>
                        <a:pt x="40" y="112"/>
                      </a:lnTo>
                      <a:lnTo>
                        <a:pt x="40" y="120"/>
                      </a:lnTo>
                      <a:lnTo>
                        <a:pt x="42" y="129"/>
                      </a:lnTo>
                      <a:lnTo>
                        <a:pt x="42" y="137"/>
                      </a:lnTo>
                      <a:lnTo>
                        <a:pt x="42" y="144"/>
                      </a:lnTo>
                      <a:lnTo>
                        <a:pt x="42" y="154"/>
                      </a:lnTo>
                      <a:lnTo>
                        <a:pt x="44" y="163"/>
                      </a:lnTo>
                      <a:lnTo>
                        <a:pt x="42" y="171"/>
                      </a:lnTo>
                      <a:lnTo>
                        <a:pt x="42" y="178"/>
                      </a:lnTo>
                      <a:lnTo>
                        <a:pt x="42" y="188"/>
                      </a:lnTo>
                      <a:lnTo>
                        <a:pt x="42" y="196"/>
                      </a:lnTo>
                      <a:lnTo>
                        <a:pt x="42" y="203"/>
                      </a:lnTo>
                      <a:lnTo>
                        <a:pt x="42" y="213"/>
                      </a:lnTo>
                      <a:lnTo>
                        <a:pt x="42" y="222"/>
                      </a:lnTo>
                      <a:lnTo>
                        <a:pt x="42" y="232"/>
                      </a:lnTo>
                      <a:lnTo>
                        <a:pt x="40" y="239"/>
                      </a:lnTo>
                      <a:lnTo>
                        <a:pt x="40" y="249"/>
                      </a:lnTo>
                      <a:lnTo>
                        <a:pt x="40" y="258"/>
                      </a:lnTo>
                      <a:lnTo>
                        <a:pt x="40" y="268"/>
                      </a:lnTo>
                      <a:lnTo>
                        <a:pt x="38" y="275"/>
                      </a:lnTo>
                      <a:lnTo>
                        <a:pt x="38" y="287"/>
                      </a:lnTo>
                      <a:lnTo>
                        <a:pt x="38" y="298"/>
                      </a:lnTo>
                      <a:lnTo>
                        <a:pt x="38" y="310"/>
                      </a:lnTo>
                      <a:lnTo>
                        <a:pt x="35" y="315"/>
                      </a:lnTo>
                      <a:lnTo>
                        <a:pt x="29" y="321"/>
                      </a:lnTo>
                      <a:lnTo>
                        <a:pt x="23" y="323"/>
                      </a:lnTo>
                      <a:lnTo>
                        <a:pt x="18" y="325"/>
                      </a:lnTo>
                      <a:lnTo>
                        <a:pt x="10" y="321"/>
                      </a:lnTo>
                      <a:lnTo>
                        <a:pt x="6" y="319"/>
                      </a:lnTo>
                      <a:lnTo>
                        <a:pt x="0" y="311"/>
                      </a:lnTo>
                      <a:lnTo>
                        <a:pt x="2" y="306"/>
                      </a:lnTo>
                      <a:lnTo>
                        <a:pt x="2" y="292"/>
                      </a:lnTo>
                      <a:lnTo>
                        <a:pt x="2" y="283"/>
                      </a:lnTo>
                      <a:lnTo>
                        <a:pt x="2" y="273"/>
                      </a:lnTo>
                      <a:lnTo>
                        <a:pt x="4" y="264"/>
                      </a:lnTo>
                      <a:lnTo>
                        <a:pt x="4" y="254"/>
                      </a:lnTo>
                      <a:lnTo>
                        <a:pt x="6" y="247"/>
                      </a:lnTo>
                      <a:lnTo>
                        <a:pt x="6" y="237"/>
                      </a:lnTo>
                      <a:lnTo>
                        <a:pt x="8" y="228"/>
                      </a:lnTo>
                      <a:lnTo>
                        <a:pt x="8" y="218"/>
                      </a:lnTo>
                      <a:lnTo>
                        <a:pt x="8" y="209"/>
                      </a:lnTo>
                      <a:lnTo>
                        <a:pt x="8" y="201"/>
                      </a:lnTo>
                      <a:lnTo>
                        <a:pt x="8" y="194"/>
                      </a:lnTo>
                      <a:lnTo>
                        <a:pt x="8" y="177"/>
                      </a:lnTo>
                      <a:lnTo>
                        <a:pt x="8" y="161"/>
                      </a:lnTo>
                      <a:lnTo>
                        <a:pt x="6" y="152"/>
                      </a:lnTo>
                      <a:lnTo>
                        <a:pt x="6" y="144"/>
                      </a:lnTo>
                      <a:lnTo>
                        <a:pt x="6" y="137"/>
                      </a:lnTo>
                      <a:lnTo>
                        <a:pt x="6" y="129"/>
                      </a:lnTo>
                      <a:lnTo>
                        <a:pt x="4" y="120"/>
                      </a:lnTo>
                      <a:lnTo>
                        <a:pt x="4" y="110"/>
                      </a:lnTo>
                      <a:lnTo>
                        <a:pt x="4" y="102"/>
                      </a:lnTo>
                      <a:lnTo>
                        <a:pt x="4" y="95"/>
                      </a:lnTo>
                      <a:lnTo>
                        <a:pt x="2" y="85"/>
                      </a:lnTo>
                      <a:lnTo>
                        <a:pt x="2" y="76"/>
                      </a:lnTo>
                      <a:lnTo>
                        <a:pt x="2" y="66"/>
                      </a:lnTo>
                      <a:lnTo>
                        <a:pt x="2" y="57"/>
                      </a:lnTo>
                      <a:lnTo>
                        <a:pt x="0" y="47"/>
                      </a:lnTo>
                      <a:lnTo>
                        <a:pt x="0" y="38"/>
                      </a:lnTo>
                      <a:lnTo>
                        <a:pt x="0" y="28"/>
                      </a:lnTo>
                      <a:lnTo>
                        <a:pt x="0" y="21"/>
                      </a:lnTo>
                      <a:lnTo>
                        <a:pt x="0" y="11"/>
                      </a:lnTo>
                      <a:lnTo>
                        <a:pt x="4" y="6"/>
                      </a:lnTo>
                      <a:lnTo>
                        <a:pt x="10" y="0"/>
                      </a:lnTo>
                      <a:lnTo>
                        <a:pt x="18" y="0"/>
                      </a:lnTo>
                      <a:lnTo>
                        <a:pt x="23" y="0"/>
                      </a:lnTo>
                      <a:lnTo>
                        <a:pt x="29" y="6"/>
                      </a:lnTo>
                      <a:lnTo>
                        <a:pt x="33" y="9"/>
                      </a:lnTo>
                      <a:lnTo>
                        <a:pt x="37" y="19"/>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7" name="Freeform 163"/>
                <p:cNvSpPr>
                  <a:spLocks/>
                </p:cNvSpPr>
                <p:nvPr/>
              </p:nvSpPr>
              <p:spPr bwMode="auto">
                <a:xfrm>
                  <a:off x="3551" y="3106"/>
                  <a:ext cx="27" cy="94"/>
                </a:xfrm>
                <a:custGeom>
                  <a:avLst/>
                  <a:gdLst>
                    <a:gd name="T0" fmla="*/ 1 w 53"/>
                    <a:gd name="T1" fmla="*/ 1 h 188"/>
                    <a:gd name="T2" fmla="*/ 1 w 53"/>
                    <a:gd name="T3" fmla="*/ 1 h 188"/>
                    <a:gd name="T4" fmla="*/ 1 w 53"/>
                    <a:gd name="T5" fmla="*/ 1 h 188"/>
                    <a:gd name="T6" fmla="*/ 1 w 53"/>
                    <a:gd name="T7" fmla="*/ 1 h 188"/>
                    <a:gd name="T8" fmla="*/ 1 w 53"/>
                    <a:gd name="T9" fmla="*/ 1 h 188"/>
                    <a:gd name="T10" fmla="*/ 1 w 53"/>
                    <a:gd name="T11" fmla="*/ 1 h 188"/>
                    <a:gd name="T12" fmla="*/ 1 w 53"/>
                    <a:gd name="T13" fmla="*/ 1 h 188"/>
                    <a:gd name="T14" fmla="*/ 1 w 53"/>
                    <a:gd name="T15" fmla="*/ 1 h 188"/>
                    <a:gd name="T16" fmla="*/ 1 w 53"/>
                    <a:gd name="T17" fmla="*/ 1 h 188"/>
                    <a:gd name="T18" fmla="*/ 1 w 53"/>
                    <a:gd name="T19" fmla="*/ 1 h 188"/>
                    <a:gd name="T20" fmla="*/ 1 w 53"/>
                    <a:gd name="T21" fmla="*/ 1 h 188"/>
                    <a:gd name="T22" fmla="*/ 1 w 53"/>
                    <a:gd name="T23" fmla="*/ 1 h 188"/>
                    <a:gd name="T24" fmla="*/ 1 w 53"/>
                    <a:gd name="T25" fmla="*/ 1 h 188"/>
                    <a:gd name="T26" fmla="*/ 1 w 53"/>
                    <a:gd name="T27" fmla="*/ 1 h 188"/>
                    <a:gd name="T28" fmla="*/ 1 w 53"/>
                    <a:gd name="T29" fmla="*/ 1 h 188"/>
                    <a:gd name="T30" fmla="*/ 1 w 53"/>
                    <a:gd name="T31" fmla="*/ 1 h 188"/>
                    <a:gd name="T32" fmla="*/ 1 w 53"/>
                    <a:gd name="T33" fmla="*/ 1 h 188"/>
                    <a:gd name="T34" fmla="*/ 1 w 53"/>
                    <a:gd name="T35" fmla="*/ 1 h 188"/>
                    <a:gd name="T36" fmla="*/ 1 w 53"/>
                    <a:gd name="T37" fmla="*/ 1 h 188"/>
                    <a:gd name="T38" fmla="*/ 0 w 53"/>
                    <a:gd name="T39" fmla="*/ 1 h 188"/>
                    <a:gd name="T40" fmla="*/ 0 w 53"/>
                    <a:gd name="T41" fmla="*/ 1 h 188"/>
                    <a:gd name="T42" fmla="*/ 0 w 53"/>
                    <a:gd name="T43" fmla="*/ 1 h 188"/>
                    <a:gd name="T44" fmla="*/ 0 w 53"/>
                    <a:gd name="T45" fmla="*/ 1 h 188"/>
                    <a:gd name="T46" fmla="*/ 0 w 53"/>
                    <a:gd name="T47" fmla="*/ 1 h 188"/>
                    <a:gd name="T48" fmla="*/ 0 w 53"/>
                    <a:gd name="T49" fmla="*/ 1 h 188"/>
                    <a:gd name="T50" fmla="*/ 0 w 53"/>
                    <a:gd name="T51" fmla="*/ 1 h 188"/>
                    <a:gd name="T52" fmla="*/ 1 w 53"/>
                    <a:gd name="T53" fmla="*/ 1 h 188"/>
                    <a:gd name="T54" fmla="*/ 1 w 53"/>
                    <a:gd name="T55" fmla="*/ 1 h 188"/>
                    <a:gd name="T56" fmla="*/ 1 w 53"/>
                    <a:gd name="T57" fmla="*/ 1 h 188"/>
                    <a:gd name="T58" fmla="*/ 1 w 53"/>
                    <a:gd name="T59" fmla="*/ 1 h 188"/>
                    <a:gd name="T60" fmla="*/ 1 w 53"/>
                    <a:gd name="T61" fmla="*/ 1 h 188"/>
                    <a:gd name="T62" fmla="*/ 1 w 53"/>
                    <a:gd name="T63" fmla="*/ 1 h 188"/>
                    <a:gd name="T64" fmla="*/ 1 w 53"/>
                    <a:gd name="T65" fmla="*/ 1 h 188"/>
                    <a:gd name="T66" fmla="*/ 1 w 53"/>
                    <a:gd name="T67" fmla="*/ 1 h 188"/>
                    <a:gd name="T68" fmla="*/ 1 w 53"/>
                    <a:gd name="T69" fmla="*/ 1 h 188"/>
                    <a:gd name="T70" fmla="*/ 1 w 53"/>
                    <a:gd name="T71" fmla="*/ 0 h 188"/>
                    <a:gd name="T72" fmla="*/ 1 w 53"/>
                    <a:gd name="T73" fmla="*/ 1 h 188"/>
                    <a:gd name="T74" fmla="*/ 1 w 53"/>
                    <a:gd name="T75" fmla="*/ 1 h 188"/>
                    <a:gd name="T76" fmla="*/ 1 w 53"/>
                    <a:gd name="T77" fmla="*/ 1 h 188"/>
                    <a:gd name="T78" fmla="*/ 1 w 53"/>
                    <a:gd name="T79" fmla="*/ 1 h 188"/>
                    <a:gd name="T80" fmla="*/ 1 w 53"/>
                    <a:gd name="T81" fmla="*/ 1 h 188"/>
                    <a:gd name="T82" fmla="*/ 1 w 53"/>
                    <a:gd name="T83" fmla="*/ 1 h 188"/>
                    <a:gd name="T84" fmla="*/ 1 w 53"/>
                    <a:gd name="T85" fmla="*/ 1 h 188"/>
                    <a:gd name="T86" fmla="*/ 1 w 53"/>
                    <a:gd name="T87" fmla="*/ 1 h 1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
                    <a:gd name="T133" fmla="*/ 0 h 188"/>
                    <a:gd name="T134" fmla="*/ 53 w 53"/>
                    <a:gd name="T135" fmla="*/ 188 h 1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 h="188">
                      <a:moveTo>
                        <a:pt x="49" y="51"/>
                      </a:moveTo>
                      <a:lnTo>
                        <a:pt x="45" y="67"/>
                      </a:lnTo>
                      <a:lnTo>
                        <a:pt x="47" y="82"/>
                      </a:lnTo>
                      <a:lnTo>
                        <a:pt x="47" y="91"/>
                      </a:lnTo>
                      <a:lnTo>
                        <a:pt x="47" y="101"/>
                      </a:lnTo>
                      <a:lnTo>
                        <a:pt x="49" y="110"/>
                      </a:lnTo>
                      <a:lnTo>
                        <a:pt x="53" y="118"/>
                      </a:lnTo>
                      <a:lnTo>
                        <a:pt x="53" y="125"/>
                      </a:lnTo>
                      <a:lnTo>
                        <a:pt x="53" y="135"/>
                      </a:lnTo>
                      <a:lnTo>
                        <a:pt x="53" y="144"/>
                      </a:lnTo>
                      <a:lnTo>
                        <a:pt x="53" y="154"/>
                      </a:lnTo>
                      <a:lnTo>
                        <a:pt x="47" y="167"/>
                      </a:lnTo>
                      <a:lnTo>
                        <a:pt x="40" y="183"/>
                      </a:lnTo>
                      <a:lnTo>
                        <a:pt x="28" y="186"/>
                      </a:lnTo>
                      <a:lnTo>
                        <a:pt x="19" y="188"/>
                      </a:lnTo>
                      <a:lnTo>
                        <a:pt x="13" y="183"/>
                      </a:lnTo>
                      <a:lnTo>
                        <a:pt x="9" y="177"/>
                      </a:lnTo>
                      <a:lnTo>
                        <a:pt x="3" y="165"/>
                      </a:lnTo>
                      <a:lnTo>
                        <a:pt x="2" y="154"/>
                      </a:lnTo>
                      <a:lnTo>
                        <a:pt x="0" y="139"/>
                      </a:lnTo>
                      <a:lnTo>
                        <a:pt x="0" y="124"/>
                      </a:lnTo>
                      <a:lnTo>
                        <a:pt x="0" y="116"/>
                      </a:lnTo>
                      <a:lnTo>
                        <a:pt x="0" y="106"/>
                      </a:lnTo>
                      <a:lnTo>
                        <a:pt x="0" y="97"/>
                      </a:lnTo>
                      <a:lnTo>
                        <a:pt x="0" y="89"/>
                      </a:lnTo>
                      <a:lnTo>
                        <a:pt x="0" y="82"/>
                      </a:lnTo>
                      <a:lnTo>
                        <a:pt x="2" y="72"/>
                      </a:lnTo>
                      <a:lnTo>
                        <a:pt x="2" y="65"/>
                      </a:lnTo>
                      <a:lnTo>
                        <a:pt x="3" y="57"/>
                      </a:lnTo>
                      <a:lnTo>
                        <a:pt x="3" y="42"/>
                      </a:lnTo>
                      <a:lnTo>
                        <a:pt x="5" y="30"/>
                      </a:lnTo>
                      <a:lnTo>
                        <a:pt x="7" y="23"/>
                      </a:lnTo>
                      <a:lnTo>
                        <a:pt x="11" y="17"/>
                      </a:lnTo>
                      <a:lnTo>
                        <a:pt x="13" y="8"/>
                      </a:lnTo>
                      <a:lnTo>
                        <a:pt x="17" y="4"/>
                      </a:lnTo>
                      <a:lnTo>
                        <a:pt x="22" y="0"/>
                      </a:lnTo>
                      <a:lnTo>
                        <a:pt x="30" y="2"/>
                      </a:lnTo>
                      <a:lnTo>
                        <a:pt x="34" y="4"/>
                      </a:lnTo>
                      <a:lnTo>
                        <a:pt x="40" y="8"/>
                      </a:lnTo>
                      <a:lnTo>
                        <a:pt x="43" y="15"/>
                      </a:lnTo>
                      <a:lnTo>
                        <a:pt x="47" y="23"/>
                      </a:lnTo>
                      <a:lnTo>
                        <a:pt x="47" y="38"/>
                      </a:lnTo>
                      <a:lnTo>
                        <a:pt x="49" y="5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8" name="Freeform 164"/>
                <p:cNvSpPr>
                  <a:spLocks/>
                </p:cNvSpPr>
                <p:nvPr/>
              </p:nvSpPr>
              <p:spPr bwMode="auto">
                <a:xfrm>
                  <a:off x="3804" y="2624"/>
                  <a:ext cx="74" cy="58"/>
                </a:xfrm>
                <a:custGeom>
                  <a:avLst/>
                  <a:gdLst>
                    <a:gd name="T0" fmla="*/ 0 w 149"/>
                    <a:gd name="T1" fmla="*/ 1 h 115"/>
                    <a:gd name="T2" fmla="*/ 0 w 149"/>
                    <a:gd name="T3" fmla="*/ 1 h 115"/>
                    <a:gd name="T4" fmla="*/ 0 w 149"/>
                    <a:gd name="T5" fmla="*/ 1 h 115"/>
                    <a:gd name="T6" fmla="*/ 0 w 149"/>
                    <a:gd name="T7" fmla="*/ 1 h 115"/>
                    <a:gd name="T8" fmla="*/ 0 w 149"/>
                    <a:gd name="T9" fmla="*/ 1 h 115"/>
                    <a:gd name="T10" fmla="*/ 0 w 149"/>
                    <a:gd name="T11" fmla="*/ 1 h 115"/>
                    <a:gd name="T12" fmla="*/ 0 w 149"/>
                    <a:gd name="T13" fmla="*/ 1 h 115"/>
                    <a:gd name="T14" fmla="*/ 0 w 149"/>
                    <a:gd name="T15" fmla="*/ 1 h 115"/>
                    <a:gd name="T16" fmla="*/ 0 w 149"/>
                    <a:gd name="T17" fmla="*/ 1 h 115"/>
                    <a:gd name="T18" fmla="*/ 0 w 149"/>
                    <a:gd name="T19" fmla="*/ 1 h 115"/>
                    <a:gd name="T20" fmla="*/ 0 w 149"/>
                    <a:gd name="T21" fmla="*/ 1 h 115"/>
                    <a:gd name="T22" fmla="*/ 0 w 149"/>
                    <a:gd name="T23" fmla="*/ 1 h 115"/>
                    <a:gd name="T24" fmla="*/ 0 w 149"/>
                    <a:gd name="T25" fmla="*/ 1 h 115"/>
                    <a:gd name="T26" fmla="*/ 0 w 149"/>
                    <a:gd name="T27" fmla="*/ 1 h 115"/>
                    <a:gd name="T28" fmla="*/ 0 w 149"/>
                    <a:gd name="T29" fmla="*/ 1 h 115"/>
                    <a:gd name="T30" fmla="*/ 0 w 149"/>
                    <a:gd name="T31" fmla="*/ 1 h 115"/>
                    <a:gd name="T32" fmla="*/ 0 w 149"/>
                    <a:gd name="T33" fmla="*/ 1 h 115"/>
                    <a:gd name="T34" fmla="*/ 0 w 149"/>
                    <a:gd name="T35" fmla="*/ 1 h 115"/>
                    <a:gd name="T36" fmla="*/ 0 w 149"/>
                    <a:gd name="T37" fmla="*/ 1 h 115"/>
                    <a:gd name="T38" fmla="*/ 0 w 149"/>
                    <a:gd name="T39" fmla="*/ 1 h 115"/>
                    <a:gd name="T40" fmla="*/ 0 w 149"/>
                    <a:gd name="T41" fmla="*/ 1 h 115"/>
                    <a:gd name="T42" fmla="*/ 0 w 149"/>
                    <a:gd name="T43" fmla="*/ 1 h 115"/>
                    <a:gd name="T44" fmla="*/ 0 w 149"/>
                    <a:gd name="T45" fmla="*/ 1 h 115"/>
                    <a:gd name="T46" fmla="*/ 0 w 149"/>
                    <a:gd name="T47" fmla="*/ 1 h 115"/>
                    <a:gd name="T48" fmla="*/ 0 w 149"/>
                    <a:gd name="T49" fmla="*/ 1 h 115"/>
                    <a:gd name="T50" fmla="*/ 0 w 149"/>
                    <a:gd name="T51" fmla="*/ 1 h 115"/>
                    <a:gd name="T52" fmla="*/ 0 w 149"/>
                    <a:gd name="T53" fmla="*/ 1 h 115"/>
                    <a:gd name="T54" fmla="*/ 0 w 149"/>
                    <a:gd name="T55" fmla="*/ 1 h 115"/>
                    <a:gd name="T56" fmla="*/ 0 w 149"/>
                    <a:gd name="T57" fmla="*/ 1 h 115"/>
                    <a:gd name="T58" fmla="*/ 0 w 149"/>
                    <a:gd name="T59" fmla="*/ 0 h 115"/>
                    <a:gd name="T60" fmla="*/ 0 w 149"/>
                    <a:gd name="T61" fmla="*/ 0 h 115"/>
                    <a:gd name="T62" fmla="*/ 0 w 149"/>
                    <a:gd name="T63" fmla="*/ 1 h 115"/>
                    <a:gd name="T64" fmla="*/ 0 w 149"/>
                    <a:gd name="T65" fmla="*/ 1 h 115"/>
                    <a:gd name="T66" fmla="*/ 0 w 149"/>
                    <a:gd name="T67" fmla="*/ 1 h 115"/>
                    <a:gd name="T68" fmla="*/ 0 w 149"/>
                    <a:gd name="T69" fmla="*/ 1 h 115"/>
                    <a:gd name="T70" fmla="*/ 0 w 149"/>
                    <a:gd name="T71" fmla="*/ 1 h 115"/>
                    <a:gd name="T72" fmla="*/ 0 w 149"/>
                    <a:gd name="T73" fmla="*/ 1 h 115"/>
                    <a:gd name="T74" fmla="*/ 0 w 149"/>
                    <a:gd name="T75" fmla="*/ 1 h 115"/>
                    <a:gd name="T76" fmla="*/ 0 w 149"/>
                    <a:gd name="T77" fmla="*/ 1 h 115"/>
                    <a:gd name="T78" fmla="*/ 0 w 149"/>
                    <a:gd name="T79" fmla="*/ 1 h 115"/>
                    <a:gd name="T80" fmla="*/ 0 w 149"/>
                    <a:gd name="T81" fmla="*/ 1 h 115"/>
                    <a:gd name="T82" fmla="*/ 0 w 149"/>
                    <a:gd name="T83" fmla="*/ 1 h 115"/>
                    <a:gd name="T84" fmla="*/ 0 w 149"/>
                    <a:gd name="T85" fmla="*/ 1 h 115"/>
                    <a:gd name="T86" fmla="*/ 0 w 149"/>
                    <a:gd name="T87" fmla="*/ 1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9"/>
                    <a:gd name="T133" fmla="*/ 0 h 115"/>
                    <a:gd name="T134" fmla="*/ 149 w 149"/>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9" h="115">
                      <a:moveTo>
                        <a:pt x="96" y="106"/>
                      </a:moveTo>
                      <a:lnTo>
                        <a:pt x="88" y="106"/>
                      </a:lnTo>
                      <a:lnTo>
                        <a:pt x="78" y="108"/>
                      </a:lnTo>
                      <a:lnTo>
                        <a:pt x="69" y="108"/>
                      </a:lnTo>
                      <a:lnTo>
                        <a:pt x="63" y="110"/>
                      </a:lnTo>
                      <a:lnTo>
                        <a:pt x="48" y="112"/>
                      </a:lnTo>
                      <a:lnTo>
                        <a:pt x="37" y="115"/>
                      </a:lnTo>
                      <a:lnTo>
                        <a:pt x="25" y="115"/>
                      </a:lnTo>
                      <a:lnTo>
                        <a:pt x="18" y="115"/>
                      </a:lnTo>
                      <a:lnTo>
                        <a:pt x="10" y="114"/>
                      </a:lnTo>
                      <a:lnTo>
                        <a:pt x="6" y="114"/>
                      </a:lnTo>
                      <a:lnTo>
                        <a:pt x="2" y="108"/>
                      </a:lnTo>
                      <a:lnTo>
                        <a:pt x="0" y="102"/>
                      </a:lnTo>
                      <a:lnTo>
                        <a:pt x="0" y="96"/>
                      </a:lnTo>
                      <a:lnTo>
                        <a:pt x="6" y="89"/>
                      </a:lnTo>
                      <a:lnTo>
                        <a:pt x="10" y="77"/>
                      </a:lnTo>
                      <a:lnTo>
                        <a:pt x="18" y="64"/>
                      </a:lnTo>
                      <a:lnTo>
                        <a:pt x="21" y="57"/>
                      </a:lnTo>
                      <a:lnTo>
                        <a:pt x="27" y="49"/>
                      </a:lnTo>
                      <a:lnTo>
                        <a:pt x="33" y="41"/>
                      </a:lnTo>
                      <a:lnTo>
                        <a:pt x="40" y="34"/>
                      </a:lnTo>
                      <a:lnTo>
                        <a:pt x="52" y="28"/>
                      </a:lnTo>
                      <a:lnTo>
                        <a:pt x="65" y="22"/>
                      </a:lnTo>
                      <a:lnTo>
                        <a:pt x="77" y="19"/>
                      </a:lnTo>
                      <a:lnTo>
                        <a:pt x="88" y="13"/>
                      </a:lnTo>
                      <a:lnTo>
                        <a:pt x="96" y="9"/>
                      </a:lnTo>
                      <a:lnTo>
                        <a:pt x="105" y="5"/>
                      </a:lnTo>
                      <a:lnTo>
                        <a:pt x="113" y="3"/>
                      </a:lnTo>
                      <a:lnTo>
                        <a:pt x="122" y="3"/>
                      </a:lnTo>
                      <a:lnTo>
                        <a:pt x="132" y="0"/>
                      </a:lnTo>
                      <a:lnTo>
                        <a:pt x="139" y="0"/>
                      </a:lnTo>
                      <a:lnTo>
                        <a:pt x="145" y="1"/>
                      </a:lnTo>
                      <a:lnTo>
                        <a:pt x="149" y="5"/>
                      </a:lnTo>
                      <a:lnTo>
                        <a:pt x="147" y="11"/>
                      </a:lnTo>
                      <a:lnTo>
                        <a:pt x="145" y="19"/>
                      </a:lnTo>
                      <a:lnTo>
                        <a:pt x="139" y="28"/>
                      </a:lnTo>
                      <a:lnTo>
                        <a:pt x="136" y="41"/>
                      </a:lnTo>
                      <a:lnTo>
                        <a:pt x="126" y="53"/>
                      </a:lnTo>
                      <a:lnTo>
                        <a:pt x="117" y="68"/>
                      </a:lnTo>
                      <a:lnTo>
                        <a:pt x="111" y="77"/>
                      </a:lnTo>
                      <a:lnTo>
                        <a:pt x="107" y="85"/>
                      </a:lnTo>
                      <a:lnTo>
                        <a:pt x="101" y="95"/>
                      </a:lnTo>
                      <a:lnTo>
                        <a:pt x="96" y="106"/>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89" name="Freeform 165"/>
                <p:cNvSpPr>
                  <a:spLocks/>
                </p:cNvSpPr>
                <p:nvPr/>
              </p:nvSpPr>
              <p:spPr bwMode="auto">
                <a:xfrm>
                  <a:off x="3055" y="2630"/>
                  <a:ext cx="63" cy="68"/>
                </a:xfrm>
                <a:custGeom>
                  <a:avLst/>
                  <a:gdLst>
                    <a:gd name="T0" fmla="*/ 1 w 125"/>
                    <a:gd name="T1" fmla="*/ 0 h 137"/>
                    <a:gd name="T2" fmla="*/ 1 w 125"/>
                    <a:gd name="T3" fmla="*/ 0 h 137"/>
                    <a:gd name="T4" fmla="*/ 1 w 125"/>
                    <a:gd name="T5" fmla="*/ 0 h 137"/>
                    <a:gd name="T6" fmla="*/ 1 w 125"/>
                    <a:gd name="T7" fmla="*/ 0 h 137"/>
                    <a:gd name="T8" fmla="*/ 1 w 125"/>
                    <a:gd name="T9" fmla="*/ 0 h 137"/>
                    <a:gd name="T10" fmla="*/ 1 w 125"/>
                    <a:gd name="T11" fmla="*/ 0 h 137"/>
                    <a:gd name="T12" fmla="*/ 1 w 125"/>
                    <a:gd name="T13" fmla="*/ 0 h 137"/>
                    <a:gd name="T14" fmla="*/ 1 w 125"/>
                    <a:gd name="T15" fmla="*/ 0 h 137"/>
                    <a:gd name="T16" fmla="*/ 1 w 125"/>
                    <a:gd name="T17" fmla="*/ 0 h 137"/>
                    <a:gd name="T18" fmla="*/ 1 w 125"/>
                    <a:gd name="T19" fmla="*/ 0 h 137"/>
                    <a:gd name="T20" fmla="*/ 1 w 125"/>
                    <a:gd name="T21" fmla="*/ 0 h 137"/>
                    <a:gd name="T22" fmla="*/ 1 w 125"/>
                    <a:gd name="T23" fmla="*/ 0 h 137"/>
                    <a:gd name="T24" fmla="*/ 1 w 125"/>
                    <a:gd name="T25" fmla="*/ 0 h 137"/>
                    <a:gd name="T26" fmla="*/ 1 w 125"/>
                    <a:gd name="T27" fmla="*/ 0 h 137"/>
                    <a:gd name="T28" fmla="*/ 1 w 125"/>
                    <a:gd name="T29" fmla="*/ 0 h 137"/>
                    <a:gd name="T30" fmla="*/ 1 w 125"/>
                    <a:gd name="T31" fmla="*/ 0 h 137"/>
                    <a:gd name="T32" fmla="*/ 1 w 125"/>
                    <a:gd name="T33" fmla="*/ 0 h 137"/>
                    <a:gd name="T34" fmla="*/ 1 w 125"/>
                    <a:gd name="T35" fmla="*/ 0 h 137"/>
                    <a:gd name="T36" fmla="*/ 1 w 125"/>
                    <a:gd name="T37" fmla="*/ 0 h 137"/>
                    <a:gd name="T38" fmla="*/ 1 w 125"/>
                    <a:gd name="T39" fmla="*/ 0 h 137"/>
                    <a:gd name="T40" fmla="*/ 1 w 125"/>
                    <a:gd name="T41" fmla="*/ 0 h 137"/>
                    <a:gd name="T42" fmla="*/ 1 w 125"/>
                    <a:gd name="T43" fmla="*/ 0 h 137"/>
                    <a:gd name="T44" fmla="*/ 1 w 125"/>
                    <a:gd name="T45" fmla="*/ 0 h 137"/>
                    <a:gd name="T46" fmla="*/ 1 w 125"/>
                    <a:gd name="T47" fmla="*/ 0 h 137"/>
                    <a:gd name="T48" fmla="*/ 1 w 125"/>
                    <a:gd name="T49" fmla="*/ 0 h 137"/>
                    <a:gd name="T50" fmla="*/ 1 w 125"/>
                    <a:gd name="T51" fmla="*/ 0 h 137"/>
                    <a:gd name="T52" fmla="*/ 1 w 125"/>
                    <a:gd name="T53" fmla="*/ 0 h 137"/>
                    <a:gd name="T54" fmla="*/ 0 w 125"/>
                    <a:gd name="T55" fmla="*/ 0 h 137"/>
                    <a:gd name="T56" fmla="*/ 0 w 125"/>
                    <a:gd name="T57" fmla="*/ 0 h 137"/>
                    <a:gd name="T58" fmla="*/ 0 w 125"/>
                    <a:gd name="T59" fmla="*/ 0 h 137"/>
                    <a:gd name="T60" fmla="*/ 1 w 125"/>
                    <a:gd name="T61" fmla="*/ 0 h 137"/>
                    <a:gd name="T62" fmla="*/ 1 w 125"/>
                    <a:gd name="T63" fmla="*/ 0 h 137"/>
                    <a:gd name="T64" fmla="*/ 1 w 125"/>
                    <a:gd name="T65" fmla="*/ 0 h 137"/>
                    <a:gd name="T66" fmla="*/ 1 w 125"/>
                    <a:gd name="T67" fmla="*/ 0 h 1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5"/>
                    <a:gd name="T103" fmla="*/ 0 h 137"/>
                    <a:gd name="T104" fmla="*/ 125 w 125"/>
                    <a:gd name="T105" fmla="*/ 137 h 1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5" h="137">
                      <a:moveTo>
                        <a:pt x="21" y="2"/>
                      </a:moveTo>
                      <a:lnTo>
                        <a:pt x="34" y="2"/>
                      </a:lnTo>
                      <a:lnTo>
                        <a:pt x="46" y="9"/>
                      </a:lnTo>
                      <a:lnTo>
                        <a:pt x="57" y="15"/>
                      </a:lnTo>
                      <a:lnTo>
                        <a:pt x="70" y="25"/>
                      </a:lnTo>
                      <a:lnTo>
                        <a:pt x="80" y="34"/>
                      </a:lnTo>
                      <a:lnTo>
                        <a:pt x="91" y="46"/>
                      </a:lnTo>
                      <a:lnTo>
                        <a:pt x="101" y="57"/>
                      </a:lnTo>
                      <a:lnTo>
                        <a:pt x="108" y="70"/>
                      </a:lnTo>
                      <a:lnTo>
                        <a:pt x="114" y="82"/>
                      </a:lnTo>
                      <a:lnTo>
                        <a:pt x="120" y="93"/>
                      </a:lnTo>
                      <a:lnTo>
                        <a:pt x="124" y="104"/>
                      </a:lnTo>
                      <a:lnTo>
                        <a:pt x="125" y="114"/>
                      </a:lnTo>
                      <a:lnTo>
                        <a:pt x="124" y="122"/>
                      </a:lnTo>
                      <a:lnTo>
                        <a:pt x="124" y="129"/>
                      </a:lnTo>
                      <a:lnTo>
                        <a:pt x="118" y="133"/>
                      </a:lnTo>
                      <a:lnTo>
                        <a:pt x="114" y="137"/>
                      </a:lnTo>
                      <a:lnTo>
                        <a:pt x="99" y="135"/>
                      </a:lnTo>
                      <a:lnTo>
                        <a:pt x="85" y="133"/>
                      </a:lnTo>
                      <a:lnTo>
                        <a:pt x="72" y="125"/>
                      </a:lnTo>
                      <a:lnTo>
                        <a:pt x="59" y="118"/>
                      </a:lnTo>
                      <a:lnTo>
                        <a:pt x="46" y="106"/>
                      </a:lnTo>
                      <a:lnTo>
                        <a:pt x="36" y="95"/>
                      </a:lnTo>
                      <a:lnTo>
                        <a:pt x="25" y="82"/>
                      </a:lnTo>
                      <a:lnTo>
                        <a:pt x="17" y="68"/>
                      </a:lnTo>
                      <a:lnTo>
                        <a:pt x="8" y="55"/>
                      </a:lnTo>
                      <a:lnTo>
                        <a:pt x="4" y="42"/>
                      </a:lnTo>
                      <a:lnTo>
                        <a:pt x="0" y="28"/>
                      </a:lnTo>
                      <a:lnTo>
                        <a:pt x="0" y="19"/>
                      </a:lnTo>
                      <a:lnTo>
                        <a:pt x="0" y="9"/>
                      </a:lnTo>
                      <a:lnTo>
                        <a:pt x="4" y="2"/>
                      </a:lnTo>
                      <a:lnTo>
                        <a:pt x="11" y="0"/>
                      </a:lnTo>
                      <a:lnTo>
                        <a:pt x="21" y="2"/>
                      </a:lnTo>
                      <a:close/>
                    </a:path>
                  </a:pathLst>
                </a:custGeom>
                <a:solidFill>
                  <a:srgbClr val="D9D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0" name="Freeform 166"/>
                <p:cNvSpPr>
                  <a:spLocks/>
                </p:cNvSpPr>
                <p:nvPr/>
              </p:nvSpPr>
              <p:spPr bwMode="auto">
                <a:xfrm>
                  <a:off x="3025" y="2662"/>
                  <a:ext cx="65" cy="57"/>
                </a:xfrm>
                <a:custGeom>
                  <a:avLst/>
                  <a:gdLst>
                    <a:gd name="T0" fmla="*/ 1 w 129"/>
                    <a:gd name="T1" fmla="*/ 1 h 114"/>
                    <a:gd name="T2" fmla="*/ 1 w 129"/>
                    <a:gd name="T3" fmla="*/ 1 h 114"/>
                    <a:gd name="T4" fmla="*/ 1 w 129"/>
                    <a:gd name="T5" fmla="*/ 1 h 114"/>
                    <a:gd name="T6" fmla="*/ 1 w 129"/>
                    <a:gd name="T7" fmla="*/ 1 h 114"/>
                    <a:gd name="T8" fmla="*/ 1 w 129"/>
                    <a:gd name="T9" fmla="*/ 1 h 114"/>
                    <a:gd name="T10" fmla="*/ 1 w 129"/>
                    <a:gd name="T11" fmla="*/ 1 h 114"/>
                    <a:gd name="T12" fmla="*/ 1 w 129"/>
                    <a:gd name="T13" fmla="*/ 1 h 114"/>
                    <a:gd name="T14" fmla="*/ 1 w 129"/>
                    <a:gd name="T15" fmla="*/ 1 h 114"/>
                    <a:gd name="T16" fmla="*/ 1 w 129"/>
                    <a:gd name="T17" fmla="*/ 1 h 114"/>
                    <a:gd name="T18" fmla="*/ 1 w 129"/>
                    <a:gd name="T19" fmla="*/ 1 h 114"/>
                    <a:gd name="T20" fmla="*/ 1 w 129"/>
                    <a:gd name="T21" fmla="*/ 1 h 114"/>
                    <a:gd name="T22" fmla="*/ 1 w 129"/>
                    <a:gd name="T23" fmla="*/ 1 h 114"/>
                    <a:gd name="T24" fmla="*/ 1 w 129"/>
                    <a:gd name="T25" fmla="*/ 1 h 114"/>
                    <a:gd name="T26" fmla="*/ 1 w 129"/>
                    <a:gd name="T27" fmla="*/ 1 h 114"/>
                    <a:gd name="T28" fmla="*/ 1 w 129"/>
                    <a:gd name="T29" fmla="*/ 1 h 114"/>
                    <a:gd name="T30" fmla="*/ 1 w 129"/>
                    <a:gd name="T31" fmla="*/ 1 h 114"/>
                    <a:gd name="T32" fmla="*/ 1 w 129"/>
                    <a:gd name="T33" fmla="*/ 1 h 114"/>
                    <a:gd name="T34" fmla="*/ 1 w 129"/>
                    <a:gd name="T35" fmla="*/ 1 h 114"/>
                    <a:gd name="T36" fmla="*/ 1 w 129"/>
                    <a:gd name="T37" fmla="*/ 1 h 114"/>
                    <a:gd name="T38" fmla="*/ 1 w 129"/>
                    <a:gd name="T39" fmla="*/ 1 h 114"/>
                    <a:gd name="T40" fmla="*/ 1 w 129"/>
                    <a:gd name="T41" fmla="*/ 1 h 114"/>
                    <a:gd name="T42" fmla="*/ 0 w 129"/>
                    <a:gd name="T43" fmla="*/ 1 h 114"/>
                    <a:gd name="T44" fmla="*/ 1 w 129"/>
                    <a:gd name="T45" fmla="*/ 1 h 114"/>
                    <a:gd name="T46" fmla="*/ 1 w 129"/>
                    <a:gd name="T47" fmla="*/ 0 h 114"/>
                    <a:gd name="T48" fmla="*/ 1 w 129"/>
                    <a:gd name="T49" fmla="*/ 1 h 114"/>
                    <a:gd name="T50" fmla="*/ 1 w 129"/>
                    <a:gd name="T51" fmla="*/ 1 h 1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9"/>
                    <a:gd name="T79" fmla="*/ 0 h 114"/>
                    <a:gd name="T80" fmla="*/ 129 w 129"/>
                    <a:gd name="T81" fmla="*/ 114 h 1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9" h="114">
                      <a:moveTo>
                        <a:pt x="30" y="1"/>
                      </a:moveTo>
                      <a:lnTo>
                        <a:pt x="38" y="7"/>
                      </a:lnTo>
                      <a:lnTo>
                        <a:pt x="51" y="17"/>
                      </a:lnTo>
                      <a:lnTo>
                        <a:pt x="65" y="30"/>
                      </a:lnTo>
                      <a:lnTo>
                        <a:pt x="80" y="43"/>
                      </a:lnTo>
                      <a:lnTo>
                        <a:pt x="95" y="55"/>
                      </a:lnTo>
                      <a:lnTo>
                        <a:pt x="110" y="68"/>
                      </a:lnTo>
                      <a:lnTo>
                        <a:pt x="120" y="79"/>
                      </a:lnTo>
                      <a:lnTo>
                        <a:pt x="127" y="89"/>
                      </a:lnTo>
                      <a:lnTo>
                        <a:pt x="129" y="102"/>
                      </a:lnTo>
                      <a:lnTo>
                        <a:pt x="122" y="112"/>
                      </a:lnTo>
                      <a:lnTo>
                        <a:pt x="110" y="114"/>
                      </a:lnTo>
                      <a:lnTo>
                        <a:pt x="95" y="108"/>
                      </a:lnTo>
                      <a:lnTo>
                        <a:pt x="86" y="96"/>
                      </a:lnTo>
                      <a:lnTo>
                        <a:pt x="74" y="85"/>
                      </a:lnTo>
                      <a:lnTo>
                        <a:pt x="65" y="76"/>
                      </a:lnTo>
                      <a:lnTo>
                        <a:pt x="53" y="68"/>
                      </a:lnTo>
                      <a:lnTo>
                        <a:pt x="42" y="58"/>
                      </a:lnTo>
                      <a:lnTo>
                        <a:pt x="30" y="49"/>
                      </a:lnTo>
                      <a:lnTo>
                        <a:pt x="21" y="39"/>
                      </a:lnTo>
                      <a:lnTo>
                        <a:pt x="9" y="32"/>
                      </a:lnTo>
                      <a:lnTo>
                        <a:pt x="0" y="19"/>
                      </a:lnTo>
                      <a:lnTo>
                        <a:pt x="4" y="7"/>
                      </a:lnTo>
                      <a:lnTo>
                        <a:pt x="15" y="0"/>
                      </a:lnTo>
                      <a:lnTo>
                        <a:pt x="30" y="1"/>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1" name="Freeform 167"/>
                <p:cNvSpPr>
                  <a:spLocks/>
                </p:cNvSpPr>
                <p:nvPr/>
              </p:nvSpPr>
              <p:spPr bwMode="auto">
                <a:xfrm>
                  <a:off x="3125" y="2686"/>
                  <a:ext cx="48" cy="29"/>
                </a:xfrm>
                <a:custGeom>
                  <a:avLst/>
                  <a:gdLst>
                    <a:gd name="T0" fmla="*/ 1 w 95"/>
                    <a:gd name="T1" fmla="*/ 1 h 57"/>
                    <a:gd name="T2" fmla="*/ 1 w 95"/>
                    <a:gd name="T3" fmla="*/ 1 h 57"/>
                    <a:gd name="T4" fmla="*/ 1 w 95"/>
                    <a:gd name="T5" fmla="*/ 0 h 57"/>
                    <a:gd name="T6" fmla="*/ 1 w 95"/>
                    <a:gd name="T7" fmla="*/ 0 h 57"/>
                    <a:gd name="T8" fmla="*/ 1 w 95"/>
                    <a:gd name="T9" fmla="*/ 0 h 57"/>
                    <a:gd name="T10" fmla="*/ 1 w 95"/>
                    <a:gd name="T11" fmla="*/ 1 h 57"/>
                    <a:gd name="T12" fmla="*/ 1 w 95"/>
                    <a:gd name="T13" fmla="*/ 1 h 57"/>
                    <a:gd name="T14" fmla="*/ 1 w 95"/>
                    <a:gd name="T15" fmla="*/ 1 h 57"/>
                    <a:gd name="T16" fmla="*/ 1 w 95"/>
                    <a:gd name="T17" fmla="*/ 1 h 57"/>
                    <a:gd name="T18" fmla="*/ 1 w 95"/>
                    <a:gd name="T19" fmla="*/ 1 h 57"/>
                    <a:gd name="T20" fmla="*/ 1 w 95"/>
                    <a:gd name="T21" fmla="*/ 1 h 57"/>
                    <a:gd name="T22" fmla="*/ 1 w 95"/>
                    <a:gd name="T23" fmla="*/ 1 h 57"/>
                    <a:gd name="T24" fmla="*/ 1 w 95"/>
                    <a:gd name="T25" fmla="*/ 1 h 57"/>
                    <a:gd name="T26" fmla="*/ 1 w 95"/>
                    <a:gd name="T27" fmla="*/ 1 h 57"/>
                    <a:gd name="T28" fmla="*/ 1 w 95"/>
                    <a:gd name="T29" fmla="*/ 1 h 57"/>
                    <a:gd name="T30" fmla="*/ 1 w 95"/>
                    <a:gd name="T31" fmla="*/ 1 h 57"/>
                    <a:gd name="T32" fmla="*/ 1 w 95"/>
                    <a:gd name="T33" fmla="*/ 1 h 57"/>
                    <a:gd name="T34" fmla="*/ 1 w 95"/>
                    <a:gd name="T35" fmla="*/ 1 h 57"/>
                    <a:gd name="T36" fmla="*/ 1 w 95"/>
                    <a:gd name="T37" fmla="*/ 1 h 57"/>
                    <a:gd name="T38" fmla="*/ 1 w 95"/>
                    <a:gd name="T39" fmla="*/ 1 h 57"/>
                    <a:gd name="T40" fmla="*/ 1 w 95"/>
                    <a:gd name="T41" fmla="*/ 1 h 57"/>
                    <a:gd name="T42" fmla="*/ 0 w 95"/>
                    <a:gd name="T43" fmla="*/ 1 h 57"/>
                    <a:gd name="T44" fmla="*/ 1 w 95"/>
                    <a:gd name="T45" fmla="*/ 1 h 57"/>
                    <a:gd name="T46" fmla="*/ 1 w 95"/>
                    <a:gd name="T47" fmla="*/ 1 h 57"/>
                    <a:gd name="T48" fmla="*/ 1 w 95"/>
                    <a:gd name="T49" fmla="*/ 1 h 57"/>
                    <a:gd name="T50" fmla="*/ 1 w 95"/>
                    <a:gd name="T51" fmla="*/ 1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57"/>
                    <a:gd name="T80" fmla="*/ 95 w 95"/>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57">
                      <a:moveTo>
                        <a:pt x="17" y="11"/>
                      </a:moveTo>
                      <a:lnTo>
                        <a:pt x="28" y="4"/>
                      </a:lnTo>
                      <a:lnTo>
                        <a:pt x="41" y="0"/>
                      </a:lnTo>
                      <a:lnTo>
                        <a:pt x="55" y="0"/>
                      </a:lnTo>
                      <a:lnTo>
                        <a:pt x="64" y="0"/>
                      </a:lnTo>
                      <a:lnTo>
                        <a:pt x="72" y="2"/>
                      </a:lnTo>
                      <a:lnTo>
                        <a:pt x="81" y="6"/>
                      </a:lnTo>
                      <a:lnTo>
                        <a:pt x="85" y="11"/>
                      </a:lnTo>
                      <a:lnTo>
                        <a:pt x="91" y="19"/>
                      </a:lnTo>
                      <a:lnTo>
                        <a:pt x="95" y="30"/>
                      </a:lnTo>
                      <a:lnTo>
                        <a:pt x="91" y="44"/>
                      </a:lnTo>
                      <a:lnTo>
                        <a:pt x="85" y="48"/>
                      </a:lnTo>
                      <a:lnTo>
                        <a:pt x="81" y="51"/>
                      </a:lnTo>
                      <a:lnTo>
                        <a:pt x="74" y="55"/>
                      </a:lnTo>
                      <a:lnTo>
                        <a:pt x="66" y="57"/>
                      </a:lnTo>
                      <a:lnTo>
                        <a:pt x="57" y="53"/>
                      </a:lnTo>
                      <a:lnTo>
                        <a:pt x="45" y="51"/>
                      </a:lnTo>
                      <a:lnTo>
                        <a:pt x="30" y="46"/>
                      </a:lnTo>
                      <a:lnTo>
                        <a:pt x="19" y="42"/>
                      </a:lnTo>
                      <a:lnTo>
                        <a:pt x="5" y="34"/>
                      </a:lnTo>
                      <a:lnTo>
                        <a:pt x="2" y="27"/>
                      </a:lnTo>
                      <a:lnTo>
                        <a:pt x="0" y="21"/>
                      </a:lnTo>
                      <a:lnTo>
                        <a:pt x="3" y="19"/>
                      </a:lnTo>
                      <a:lnTo>
                        <a:pt x="7" y="13"/>
                      </a:lnTo>
                      <a:lnTo>
                        <a:pt x="17" y="11"/>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2" name="Freeform 168"/>
                <p:cNvSpPr>
                  <a:spLocks/>
                </p:cNvSpPr>
                <p:nvPr/>
              </p:nvSpPr>
              <p:spPr bwMode="auto">
                <a:xfrm>
                  <a:off x="3749" y="2670"/>
                  <a:ext cx="51" cy="25"/>
                </a:xfrm>
                <a:custGeom>
                  <a:avLst/>
                  <a:gdLst>
                    <a:gd name="T0" fmla="*/ 0 w 103"/>
                    <a:gd name="T1" fmla="*/ 1 h 49"/>
                    <a:gd name="T2" fmla="*/ 0 w 103"/>
                    <a:gd name="T3" fmla="*/ 1 h 49"/>
                    <a:gd name="T4" fmla="*/ 0 w 103"/>
                    <a:gd name="T5" fmla="*/ 1 h 49"/>
                    <a:gd name="T6" fmla="*/ 0 w 103"/>
                    <a:gd name="T7" fmla="*/ 1 h 49"/>
                    <a:gd name="T8" fmla="*/ 0 w 103"/>
                    <a:gd name="T9" fmla="*/ 1 h 49"/>
                    <a:gd name="T10" fmla="*/ 0 w 103"/>
                    <a:gd name="T11" fmla="*/ 0 h 49"/>
                    <a:gd name="T12" fmla="*/ 0 w 103"/>
                    <a:gd name="T13" fmla="*/ 1 h 49"/>
                    <a:gd name="T14" fmla="*/ 0 w 103"/>
                    <a:gd name="T15" fmla="*/ 1 h 49"/>
                    <a:gd name="T16" fmla="*/ 0 w 103"/>
                    <a:gd name="T17" fmla="*/ 1 h 49"/>
                    <a:gd name="T18" fmla="*/ 0 w 103"/>
                    <a:gd name="T19" fmla="*/ 1 h 49"/>
                    <a:gd name="T20" fmla="*/ 0 w 103"/>
                    <a:gd name="T21" fmla="*/ 1 h 49"/>
                    <a:gd name="T22" fmla="*/ 0 w 103"/>
                    <a:gd name="T23" fmla="*/ 1 h 49"/>
                    <a:gd name="T24" fmla="*/ 0 w 103"/>
                    <a:gd name="T25" fmla="*/ 1 h 49"/>
                    <a:gd name="T26" fmla="*/ 0 w 103"/>
                    <a:gd name="T27" fmla="*/ 1 h 49"/>
                    <a:gd name="T28" fmla="*/ 0 w 103"/>
                    <a:gd name="T29" fmla="*/ 1 h 49"/>
                    <a:gd name="T30" fmla="*/ 0 w 103"/>
                    <a:gd name="T31" fmla="*/ 1 h 49"/>
                    <a:gd name="T32" fmla="*/ 0 w 103"/>
                    <a:gd name="T33" fmla="*/ 1 h 49"/>
                    <a:gd name="T34" fmla="*/ 0 w 103"/>
                    <a:gd name="T35" fmla="*/ 1 h 49"/>
                    <a:gd name="T36" fmla="*/ 0 w 103"/>
                    <a:gd name="T37" fmla="*/ 1 h 49"/>
                    <a:gd name="T38" fmla="*/ 0 w 103"/>
                    <a:gd name="T39" fmla="*/ 1 h 49"/>
                    <a:gd name="T40" fmla="*/ 0 w 103"/>
                    <a:gd name="T41" fmla="*/ 1 h 49"/>
                    <a:gd name="T42" fmla="*/ 0 w 103"/>
                    <a:gd name="T43" fmla="*/ 1 h 49"/>
                    <a:gd name="T44" fmla="*/ 0 w 103"/>
                    <a:gd name="T45" fmla="*/ 1 h 49"/>
                    <a:gd name="T46" fmla="*/ 0 w 103"/>
                    <a:gd name="T47" fmla="*/ 1 h 49"/>
                    <a:gd name="T48" fmla="*/ 0 w 103"/>
                    <a:gd name="T49" fmla="*/ 1 h 49"/>
                    <a:gd name="T50" fmla="*/ 0 w 103"/>
                    <a:gd name="T51" fmla="*/ 1 h 49"/>
                    <a:gd name="T52" fmla="*/ 0 w 103"/>
                    <a:gd name="T53" fmla="*/ 1 h 49"/>
                    <a:gd name="T54" fmla="*/ 0 w 103"/>
                    <a:gd name="T55" fmla="*/ 1 h 49"/>
                    <a:gd name="T56" fmla="*/ 0 w 103"/>
                    <a:gd name="T57" fmla="*/ 1 h 49"/>
                    <a:gd name="T58" fmla="*/ 0 w 103"/>
                    <a:gd name="T59" fmla="*/ 1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49"/>
                    <a:gd name="T92" fmla="*/ 103 w 103"/>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49">
                      <a:moveTo>
                        <a:pt x="8" y="26"/>
                      </a:moveTo>
                      <a:lnTo>
                        <a:pt x="2" y="17"/>
                      </a:lnTo>
                      <a:lnTo>
                        <a:pt x="0" y="9"/>
                      </a:lnTo>
                      <a:lnTo>
                        <a:pt x="0" y="4"/>
                      </a:lnTo>
                      <a:lnTo>
                        <a:pt x="6" y="2"/>
                      </a:lnTo>
                      <a:lnTo>
                        <a:pt x="15" y="0"/>
                      </a:lnTo>
                      <a:lnTo>
                        <a:pt x="31" y="2"/>
                      </a:lnTo>
                      <a:lnTo>
                        <a:pt x="38" y="2"/>
                      </a:lnTo>
                      <a:lnTo>
                        <a:pt x="48" y="4"/>
                      </a:lnTo>
                      <a:lnTo>
                        <a:pt x="55" y="4"/>
                      </a:lnTo>
                      <a:lnTo>
                        <a:pt x="65" y="7"/>
                      </a:lnTo>
                      <a:lnTo>
                        <a:pt x="76" y="9"/>
                      </a:lnTo>
                      <a:lnTo>
                        <a:pt x="84" y="13"/>
                      </a:lnTo>
                      <a:lnTo>
                        <a:pt x="91" y="13"/>
                      </a:lnTo>
                      <a:lnTo>
                        <a:pt x="97" y="17"/>
                      </a:lnTo>
                      <a:lnTo>
                        <a:pt x="101" y="24"/>
                      </a:lnTo>
                      <a:lnTo>
                        <a:pt x="103" y="32"/>
                      </a:lnTo>
                      <a:lnTo>
                        <a:pt x="101" y="38"/>
                      </a:lnTo>
                      <a:lnTo>
                        <a:pt x="97" y="43"/>
                      </a:lnTo>
                      <a:lnTo>
                        <a:pt x="91" y="45"/>
                      </a:lnTo>
                      <a:lnTo>
                        <a:pt x="84" y="49"/>
                      </a:lnTo>
                      <a:lnTo>
                        <a:pt x="74" y="49"/>
                      </a:lnTo>
                      <a:lnTo>
                        <a:pt x="61" y="49"/>
                      </a:lnTo>
                      <a:lnTo>
                        <a:pt x="48" y="49"/>
                      </a:lnTo>
                      <a:lnTo>
                        <a:pt x="34" y="49"/>
                      </a:lnTo>
                      <a:lnTo>
                        <a:pt x="21" y="45"/>
                      </a:lnTo>
                      <a:lnTo>
                        <a:pt x="12" y="43"/>
                      </a:lnTo>
                      <a:lnTo>
                        <a:pt x="6" y="36"/>
                      </a:lnTo>
                      <a:lnTo>
                        <a:pt x="8" y="26"/>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3" name="Freeform 169"/>
                <p:cNvSpPr>
                  <a:spLocks/>
                </p:cNvSpPr>
                <p:nvPr/>
              </p:nvSpPr>
              <p:spPr bwMode="auto">
                <a:xfrm>
                  <a:off x="3862" y="2649"/>
                  <a:ext cx="45" cy="51"/>
                </a:xfrm>
                <a:custGeom>
                  <a:avLst/>
                  <a:gdLst>
                    <a:gd name="T0" fmla="*/ 1 w 89"/>
                    <a:gd name="T1" fmla="*/ 0 h 103"/>
                    <a:gd name="T2" fmla="*/ 1 w 89"/>
                    <a:gd name="T3" fmla="*/ 0 h 103"/>
                    <a:gd name="T4" fmla="*/ 1 w 89"/>
                    <a:gd name="T5" fmla="*/ 0 h 103"/>
                    <a:gd name="T6" fmla="*/ 1 w 89"/>
                    <a:gd name="T7" fmla="*/ 0 h 103"/>
                    <a:gd name="T8" fmla="*/ 1 w 89"/>
                    <a:gd name="T9" fmla="*/ 0 h 103"/>
                    <a:gd name="T10" fmla="*/ 1 w 89"/>
                    <a:gd name="T11" fmla="*/ 0 h 103"/>
                    <a:gd name="T12" fmla="*/ 1 w 89"/>
                    <a:gd name="T13" fmla="*/ 0 h 103"/>
                    <a:gd name="T14" fmla="*/ 1 w 89"/>
                    <a:gd name="T15" fmla="*/ 0 h 103"/>
                    <a:gd name="T16" fmla="*/ 1 w 89"/>
                    <a:gd name="T17" fmla="*/ 0 h 103"/>
                    <a:gd name="T18" fmla="*/ 0 w 89"/>
                    <a:gd name="T19" fmla="*/ 0 h 103"/>
                    <a:gd name="T20" fmla="*/ 1 w 89"/>
                    <a:gd name="T21" fmla="*/ 0 h 103"/>
                    <a:gd name="T22" fmla="*/ 1 w 89"/>
                    <a:gd name="T23" fmla="*/ 0 h 103"/>
                    <a:gd name="T24" fmla="*/ 1 w 89"/>
                    <a:gd name="T25" fmla="*/ 0 h 103"/>
                    <a:gd name="T26" fmla="*/ 1 w 89"/>
                    <a:gd name="T27" fmla="*/ 0 h 103"/>
                    <a:gd name="T28" fmla="*/ 1 w 89"/>
                    <a:gd name="T29" fmla="*/ 0 h 103"/>
                    <a:gd name="T30" fmla="*/ 1 w 89"/>
                    <a:gd name="T31" fmla="*/ 0 h 103"/>
                    <a:gd name="T32" fmla="*/ 1 w 89"/>
                    <a:gd name="T33" fmla="*/ 0 h 103"/>
                    <a:gd name="T34" fmla="*/ 1 w 89"/>
                    <a:gd name="T35" fmla="*/ 0 h 103"/>
                    <a:gd name="T36" fmla="*/ 1 w 89"/>
                    <a:gd name="T37" fmla="*/ 0 h 103"/>
                    <a:gd name="T38" fmla="*/ 1 w 89"/>
                    <a:gd name="T39" fmla="*/ 0 h 103"/>
                    <a:gd name="T40" fmla="*/ 1 w 89"/>
                    <a:gd name="T41" fmla="*/ 0 h 103"/>
                    <a:gd name="T42" fmla="*/ 1 w 89"/>
                    <a:gd name="T43" fmla="*/ 0 h 103"/>
                    <a:gd name="T44" fmla="*/ 1 w 89"/>
                    <a:gd name="T45" fmla="*/ 0 h 103"/>
                    <a:gd name="T46" fmla="*/ 1 w 89"/>
                    <a:gd name="T47" fmla="*/ 0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103"/>
                    <a:gd name="T74" fmla="*/ 89 w 89"/>
                    <a:gd name="T75" fmla="*/ 103 h 1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103">
                      <a:moveTo>
                        <a:pt x="83" y="34"/>
                      </a:moveTo>
                      <a:lnTo>
                        <a:pt x="70" y="49"/>
                      </a:lnTo>
                      <a:lnTo>
                        <a:pt x="57" y="65"/>
                      </a:lnTo>
                      <a:lnTo>
                        <a:pt x="49" y="72"/>
                      </a:lnTo>
                      <a:lnTo>
                        <a:pt x="43" y="80"/>
                      </a:lnTo>
                      <a:lnTo>
                        <a:pt x="36" y="87"/>
                      </a:lnTo>
                      <a:lnTo>
                        <a:pt x="32" y="97"/>
                      </a:lnTo>
                      <a:lnTo>
                        <a:pt x="20" y="103"/>
                      </a:lnTo>
                      <a:lnTo>
                        <a:pt x="7" y="103"/>
                      </a:lnTo>
                      <a:lnTo>
                        <a:pt x="0" y="91"/>
                      </a:lnTo>
                      <a:lnTo>
                        <a:pt x="1" y="78"/>
                      </a:lnTo>
                      <a:lnTo>
                        <a:pt x="3" y="72"/>
                      </a:lnTo>
                      <a:lnTo>
                        <a:pt x="11" y="63"/>
                      </a:lnTo>
                      <a:lnTo>
                        <a:pt x="20" y="51"/>
                      </a:lnTo>
                      <a:lnTo>
                        <a:pt x="30" y="40"/>
                      </a:lnTo>
                      <a:lnTo>
                        <a:pt x="39" y="27"/>
                      </a:lnTo>
                      <a:lnTo>
                        <a:pt x="49" y="17"/>
                      </a:lnTo>
                      <a:lnTo>
                        <a:pt x="57" y="9"/>
                      </a:lnTo>
                      <a:lnTo>
                        <a:pt x="60" y="8"/>
                      </a:lnTo>
                      <a:lnTo>
                        <a:pt x="72" y="0"/>
                      </a:lnTo>
                      <a:lnTo>
                        <a:pt x="85" y="8"/>
                      </a:lnTo>
                      <a:lnTo>
                        <a:pt x="89" y="17"/>
                      </a:lnTo>
                      <a:lnTo>
                        <a:pt x="83" y="34"/>
                      </a:lnTo>
                      <a:close/>
                    </a:path>
                  </a:pathLst>
                </a:custGeom>
                <a:solidFill>
                  <a:srgbClr val="99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4" name="Freeform 170"/>
                <p:cNvSpPr>
                  <a:spLocks/>
                </p:cNvSpPr>
                <p:nvPr/>
              </p:nvSpPr>
              <p:spPr bwMode="auto">
                <a:xfrm>
                  <a:off x="3316" y="2620"/>
                  <a:ext cx="72" cy="70"/>
                </a:xfrm>
                <a:custGeom>
                  <a:avLst/>
                  <a:gdLst>
                    <a:gd name="T0" fmla="*/ 1 w 143"/>
                    <a:gd name="T1" fmla="*/ 0 h 141"/>
                    <a:gd name="T2" fmla="*/ 1 w 143"/>
                    <a:gd name="T3" fmla="*/ 0 h 141"/>
                    <a:gd name="T4" fmla="*/ 1 w 143"/>
                    <a:gd name="T5" fmla="*/ 0 h 141"/>
                    <a:gd name="T6" fmla="*/ 1 w 143"/>
                    <a:gd name="T7" fmla="*/ 0 h 141"/>
                    <a:gd name="T8" fmla="*/ 1 w 143"/>
                    <a:gd name="T9" fmla="*/ 0 h 141"/>
                    <a:gd name="T10" fmla="*/ 1 w 143"/>
                    <a:gd name="T11" fmla="*/ 0 h 141"/>
                    <a:gd name="T12" fmla="*/ 1 w 143"/>
                    <a:gd name="T13" fmla="*/ 0 h 141"/>
                    <a:gd name="T14" fmla="*/ 1 w 143"/>
                    <a:gd name="T15" fmla="*/ 0 h 141"/>
                    <a:gd name="T16" fmla="*/ 1 w 143"/>
                    <a:gd name="T17" fmla="*/ 0 h 141"/>
                    <a:gd name="T18" fmla="*/ 1 w 143"/>
                    <a:gd name="T19" fmla="*/ 0 h 141"/>
                    <a:gd name="T20" fmla="*/ 1 w 143"/>
                    <a:gd name="T21" fmla="*/ 0 h 141"/>
                    <a:gd name="T22" fmla="*/ 1 w 143"/>
                    <a:gd name="T23" fmla="*/ 0 h 141"/>
                    <a:gd name="T24" fmla="*/ 1 w 143"/>
                    <a:gd name="T25" fmla="*/ 0 h 141"/>
                    <a:gd name="T26" fmla="*/ 1 w 143"/>
                    <a:gd name="T27" fmla="*/ 0 h 141"/>
                    <a:gd name="T28" fmla="*/ 1 w 143"/>
                    <a:gd name="T29" fmla="*/ 0 h 141"/>
                    <a:gd name="T30" fmla="*/ 1 w 143"/>
                    <a:gd name="T31" fmla="*/ 0 h 141"/>
                    <a:gd name="T32" fmla="*/ 1 w 143"/>
                    <a:gd name="T33" fmla="*/ 0 h 141"/>
                    <a:gd name="T34" fmla="*/ 1 w 143"/>
                    <a:gd name="T35" fmla="*/ 0 h 141"/>
                    <a:gd name="T36" fmla="*/ 1 w 143"/>
                    <a:gd name="T37" fmla="*/ 0 h 141"/>
                    <a:gd name="T38" fmla="*/ 1 w 143"/>
                    <a:gd name="T39" fmla="*/ 0 h 141"/>
                    <a:gd name="T40" fmla="*/ 1 w 143"/>
                    <a:gd name="T41" fmla="*/ 0 h 141"/>
                    <a:gd name="T42" fmla="*/ 1 w 143"/>
                    <a:gd name="T43" fmla="*/ 0 h 141"/>
                    <a:gd name="T44" fmla="*/ 0 w 143"/>
                    <a:gd name="T45" fmla="*/ 0 h 141"/>
                    <a:gd name="T46" fmla="*/ 0 w 143"/>
                    <a:gd name="T47" fmla="*/ 0 h 141"/>
                    <a:gd name="T48" fmla="*/ 1 w 143"/>
                    <a:gd name="T49" fmla="*/ 0 h 141"/>
                    <a:gd name="T50" fmla="*/ 1 w 143"/>
                    <a:gd name="T51" fmla="*/ 0 h 141"/>
                    <a:gd name="T52" fmla="*/ 1 w 143"/>
                    <a:gd name="T53" fmla="*/ 0 h 141"/>
                    <a:gd name="T54" fmla="*/ 1 w 143"/>
                    <a:gd name="T55" fmla="*/ 0 h 141"/>
                    <a:gd name="T56" fmla="*/ 1 w 143"/>
                    <a:gd name="T57" fmla="*/ 0 h 141"/>
                    <a:gd name="T58" fmla="*/ 1 w 143"/>
                    <a:gd name="T59" fmla="*/ 0 h 141"/>
                    <a:gd name="T60" fmla="*/ 1 w 143"/>
                    <a:gd name="T61" fmla="*/ 0 h 141"/>
                    <a:gd name="T62" fmla="*/ 1 w 143"/>
                    <a:gd name="T63" fmla="*/ 0 h 141"/>
                    <a:gd name="T64" fmla="*/ 1 w 143"/>
                    <a:gd name="T65" fmla="*/ 0 h 141"/>
                    <a:gd name="T66" fmla="*/ 1 w 143"/>
                    <a:gd name="T67" fmla="*/ 0 h 141"/>
                    <a:gd name="T68" fmla="*/ 1 w 143"/>
                    <a:gd name="T69" fmla="*/ 0 h 141"/>
                    <a:gd name="T70" fmla="*/ 1 w 143"/>
                    <a:gd name="T71" fmla="*/ 0 h 141"/>
                    <a:gd name="T72" fmla="*/ 1 w 143"/>
                    <a:gd name="T73" fmla="*/ 0 h 141"/>
                    <a:gd name="T74" fmla="*/ 1 w 143"/>
                    <a:gd name="T75" fmla="*/ 0 h 141"/>
                    <a:gd name="T76" fmla="*/ 1 w 143"/>
                    <a:gd name="T77" fmla="*/ 0 h 141"/>
                    <a:gd name="T78" fmla="*/ 1 w 143"/>
                    <a:gd name="T79" fmla="*/ 0 h 141"/>
                    <a:gd name="T80" fmla="*/ 1 w 143"/>
                    <a:gd name="T81" fmla="*/ 0 h 141"/>
                    <a:gd name="T82" fmla="*/ 1 w 143"/>
                    <a:gd name="T83" fmla="*/ 0 h 141"/>
                    <a:gd name="T84" fmla="*/ 1 w 143"/>
                    <a:gd name="T85" fmla="*/ 0 h 141"/>
                    <a:gd name="T86" fmla="*/ 1 w 143"/>
                    <a:gd name="T87" fmla="*/ 0 h 1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
                    <a:gd name="T133" fmla="*/ 0 h 141"/>
                    <a:gd name="T134" fmla="*/ 143 w 143"/>
                    <a:gd name="T135" fmla="*/ 141 h 1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 h="141">
                      <a:moveTo>
                        <a:pt x="114" y="78"/>
                      </a:moveTo>
                      <a:lnTo>
                        <a:pt x="124" y="91"/>
                      </a:lnTo>
                      <a:lnTo>
                        <a:pt x="131" y="103"/>
                      </a:lnTo>
                      <a:lnTo>
                        <a:pt x="139" y="112"/>
                      </a:lnTo>
                      <a:lnTo>
                        <a:pt x="143" y="120"/>
                      </a:lnTo>
                      <a:lnTo>
                        <a:pt x="139" y="125"/>
                      </a:lnTo>
                      <a:lnTo>
                        <a:pt x="131" y="131"/>
                      </a:lnTo>
                      <a:lnTo>
                        <a:pt x="124" y="133"/>
                      </a:lnTo>
                      <a:lnTo>
                        <a:pt x="118" y="135"/>
                      </a:lnTo>
                      <a:lnTo>
                        <a:pt x="106" y="139"/>
                      </a:lnTo>
                      <a:lnTo>
                        <a:pt x="95" y="141"/>
                      </a:lnTo>
                      <a:lnTo>
                        <a:pt x="89" y="139"/>
                      </a:lnTo>
                      <a:lnTo>
                        <a:pt x="87" y="133"/>
                      </a:lnTo>
                      <a:lnTo>
                        <a:pt x="78" y="125"/>
                      </a:lnTo>
                      <a:lnTo>
                        <a:pt x="70" y="116"/>
                      </a:lnTo>
                      <a:lnTo>
                        <a:pt x="59" y="103"/>
                      </a:lnTo>
                      <a:lnTo>
                        <a:pt x="49" y="89"/>
                      </a:lnTo>
                      <a:lnTo>
                        <a:pt x="36" y="76"/>
                      </a:lnTo>
                      <a:lnTo>
                        <a:pt x="28" y="65"/>
                      </a:lnTo>
                      <a:lnTo>
                        <a:pt x="17" y="49"/>
                      </a:lnTo>
                      <a:lnTo>
                        <a:pt x="9" y="36"/>
                      </a:lnTo>
                      <a:lnTo>
                        <a:pt x="2" y="23"/>
                      </a:lnTo>
                      <a:lnTo>
                        <a:pt x="0" y="15"/>
                      </a:lnTo>
                      <a:lnTo>
                        <a:pt x="0" y="6"/>
                      </a:lnTo>
                      <a:lnTo>
                        <a:pt x="2" y="2"/>
                      </a:lnTo>
                      <a:lnTo>
                        <a:pt x="9" y="0"/>
                      </a:lnTo>
                      <a:lnTo>
                        <a:pt x="23" y="6"/>
                      </a:lnTo>
                      <a:lnTo>
                        <a:pt x="27" y="6"/>
                      </a:lnTo>
                      <a:lnTo>
                        <a:pt x="34" y="8"/>
                      </a:lnTo>
                      <a:lnTo>
                        <a:pt x="42" y="10"/>
                      </a:lnTo>
                      <a:lnTo>
                        <a:pt x="51" y="13"/>
                      </a:lnTo>
                      <a:lnTo>
                        <a:pt x="61" y="15"/>
                      </a:lnTo>
                      <a:lnTo>
                        <a:pt x="72" y="17"/>
                      </a:lnTo>
                      <a:lnTo>
                        <a:pt x="80" y="21"/>
                      </a:lnTo>
                      <a:lnTo>
                        <a:pt x="91" y="25"/>
                      </a:lnTo>
                      <a:lnTo>
                        <a:pt x="99" y="29"/>
                      </a:lnTo>
                      <a:lnTo>
                        <a:pt x="106" y="32"/>
                      </a:lnTo>
                      <a:lnTo>
                        <a:pt x="112" y="38"/>
                      </a:lnTo>
                      <a:lnTo>
                        <a:pt x="118" y="44"/>
                      </a:lnTo>
                      <a:lnTo>
                        <a:pt x="120" y="51"/>
                      </a:lnTo>
                      <a:lnTo>
                        <a:pt x="122" y="59"/>
                      </a:lnTo>
                      <a:lnTo>
                        <a:pt x="118" y="67"/>
                      </a:lnTo>
                      <a:lnTo>
                        <a:pt x="114" y="78"/>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5" name="Freeform 171"/>
                <p:cNvSpPr>
                  <a:spLocks/>
                </p:cNvSpPr>
                <p:nvPr/>
              </p:nvSpPr>
              <p:spPr bwMode="auto">
                <a:xfrm>
                  <a:off x="3544" y="2621"/>
                  <a:ext cx="75" cy="62"/>
                </a:xfrm>
                <a:custGeom>
                  <a:avLst/>
                  <a:gdLst>
                    <a:gd name="T0" fmla="*/ 0 w 151"/>
                    <a:gd name="T1" fmla="*/ 1 h 123"/>
                    <a:gd name="T2" fmla="*/ 0 w 151"/>
                    <a:gd name="T3" fmla="*/ 1 h 123"/>
                    <a:gd name="T4" fmla="*/ 0 w 151"/>
                    <a:gd name="T5" fmla="*/ 0 h 123"/>
                    <a:gd name="T6" fmla="*/ 0 w 151"/>
                    <a:gd name="T7" fmla="*/ 1 h 123"/>
                    <a:gd name="T8" fmla="*/ 0 w 151"/>
                    <a:gd name="T9" fmla="*/ 1 h 123"/>
                    <a:gd name="T10" fmla="*/ 0 w 151"/>
                    <a:gd name="T11" fmla="*/ 1 h 123"/>
                    <a:gd name="T12" fmla="*/ 0 w 151"/>
                    <a:gd name="T13" fmla="*/ 1 h 123"/>
                    <a:gd name="T14" fmla="*/ 0 w 151"/>
                    <a:gd name="T15" fmla="*/ 1 h 123"/>
                    <a:gd name="T16" fmla="*/ 0 w 151"/>
                    <a:gd name="T17" fmla="*/ 1 h 123"/>
                    <a:gd name="T18" fmla="*/ 0 w 151"/>
                    <a:gd name="T19" fmla="*/ 1 h 123"/>
                    <a:gd name="T20" fmla="*/ 0 w 151"/>
                    <a:gd name="T21" fmla="*/ 1 h 123"/>
                    <a:gd name="T22" fmla="*/ 0 w 151"/>
                    <a:gd name="T23" fmla="*/ 1 h 123"/>
                    <a:gd name="T24" fmla="*/ 0 w 151"/>
                    <a:gd name="T25" fmla="*/ 1 h 123"/>
                    <a:gd name="T26" fmla="*/ 0 w 151"/>
                    <a:gd name="T27" fmla="*/ 1 h 123"/>
                    <a:gd name="T28" fmla="*/ 0 w 151"/>
                    <a:gd name="T29" fmla="*/ 1 h 123"/>
                    <a:gd name="T30" fmla="*/ 0 w 151"/>
                    <a:gd name="T31" fmla="*/ 1 h 123"/>
                    <a:gd name="T32" fmla="*/ 0 w 151"/>
                    <a:gd name="T33" fmla="*/ 1 h 123"/>
                    <a:gd name="T34" fmla="*/ 0 w 151"/>
                    <a:gd name="T35" fmla="*/ 1 h 123"/>
                    <a:gd name="T36" fmla="*/ 0 w 151"/>
                    <a:gd name="T37" fmla="*/ 1 h 123"/>
                    <a:gd name="T38" fmla="*/ 0 w 151"/>
                    <a:gd name="T39" fmla="*/ 1 h 123"/>
                    <a:gd name="T40" fmla="*/ 0 w 151"/>
                    <a:gd name="T41" fmla="*/ 1 h 123"/>
                    <a:gd name="T42" fmla="*/ 0 w 151"/>
                    <a:gd name="T43" fmla="*/ 1 h 123"/>
                    <a:gd name="T44" fmla="*/ 0 w 151"/>
                    <a:gd name="T45" fmla="*/ 1 h 123"/>
                    <a:gd name="T46" fmla="*/ 0 w 151"/>
                    <a:gd name="T47" fmla="*/ 1 h 123"/>
                    <a:gd name="T48" fmla="*/ 0 w 151"/>
                    <a:gd name="T49" fmla="*/ 1 h 123"/>
                    <a:gd name="T50" fmla="*/ 0 w 151"/>
                    <a:gd name="T51" fmla="*/ 1 h 123"/>
                    <a:gd name="T52" fmla="*/ 0 w 151"/>
                    <a:gd name="T53" fmla="*/ 1 h 123"/>
                    <a:gd name="T54" fmla="*/ 0 w 151"/>
                    <a:gd name="T55" fmla="*/ 1 h 123"/>
                    <a:gd name="T56" fmla="*/ 0 w 151"/>
                    <a:gd name="T57" fmla="*/ 1 h 123"/>
                    <a:gd name="T58" fmla="*/ 0 w 151"/>
                    <a:gd name="T59" fmla="*/ 1 h 123"/>
                    <a:gd name="T60" fmla="*/ 0 w 151"/>
                    <a:gd name="T61" fmla="*/ 1 h 123"/>
                    <a:gd name="T62" fmla="*/ 0 w 151"/>
                    <a:gd name="T63" fmla="*/ 1 h 123"/>
                    <a:gd name="T64" fmla="*/ 0 w 151"/>
                    <a:gd name="T65" fmla="*/ 1 h 123"/>
                    <a:gd name="T66" fmla="*/ 0 w 151"/>
                    <a:gd name="T67" fmla="*/ 1 h 123"/>
                    <a:gd name="T68" fmla="*/ 0 w 151"/>
                    <a:gd name="T69" fmla="*/ 1 h 123"/>
                    <a:gd name="T70" fmla="*/ 0 w 151"/>
                    <a:gd name="T71" fmla="*/ 1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1"/>
                    <a:gd name="T109" fmla="*/ 0 h 123"/>
                    <a:gd name="T110" fmla="*/ 151 w 151"/>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1" h="123">
                      <a:moveTo>
                        <a:pt x="120" y="11"/>
                      </a:moveTo>
                      <a:lnTo>
                        <a:pt x="128" y="4"/>
                      </a:lnTo>
                      <a:lnTo>
                        <a:pt x="137" y="0"/>
                      </a:lnTo>
                      <a:lnTo>
                        <a:pt x="143" y="2"/>
                      </a:lnTo>
                      <a:lnTo>
                        <a:pt x="149" y="7"/>
                      </a:lnTo>
                      <a:lnTo>
                        <a:pt x="151" y="13"/>
                      </a:lnTo>
                      <a:lnTo>
                        <a:pt x="151" y="25"/>
                      </a:lnTo>
                      <a:lnTo>
                        <a:pt x="149" y="34"/>
                      </a:lnTo>
                      <a:lnTo>
                        <a:pt x="145" y="47"/>
                      </a:lnTo>
                      <a:lnTo>
                        <a:pt x="137" y="61"/>
                      </a:lnTo>
                      <a:lnTo>
                        <a:pt x="128" y="74"/>
                      </a:lnTo>
                      <a:lnTo>
                        <a:pt x="116" y="85"/>
                      </a:lnTo>
                      <a:lnTo>
                        <a:pt x="103" y="99"/>
                      </a:lnTo>
                      <a:lnTo>
                        <a:pt x="94" y="102"/>
                      </a:lnTo>
                      <a:lnTo>
                        <a:pt x="84" y="106"/>
                      </a:lnTo>
                      <a:lnTo>
                        <a:pt x="75" y="112"/>
                      </a:lnTo>
                      <a:lnTo>
                        <a:pt x="65" y="116"/>
                      </a:lnTo>
                      <a:lnTo>
                        <a:pt x="54" y="118"/>
                      </a:lnTo>
                      <a:lnTo>
                        <a:pt x="42" y="121"/>
                      </a:lnTo>
                      <a:lnTo>
                        <a:pt x="31" y="121"/>
                      </a:lnTo>
                      <a:lnTo>
                        <a:pt x="19" y="123"/>
                      </a:lnTo>
                      <a:lnTo>
                        <a:pt x="2" y="108"/>
                      </a:lnTo>
                      <a:lnTo>
                        <a:pt x="0" y="95"/>
                      </a:lnTo>
                      <a:lnTo>
                        <a:pt x="4" y="83"/>
                      </a:lnTo>
                      <a:lnTo>
                        <a:pt x="10" y="70"/>
                      </a:lnTo>
                      <a:lnTo>
                        <a:pt x="19" y="57"/>
                      </a:lnTo>
                      <a:lnTo>
                        <a:pt x="27" y="45"/>
                      </a:lnTo>
                      <a:lnTo>
                        <a:pt x="38" y="36"/>
                      </a:lnTo>
                      <a:lnTo>
                        <a:pt x="48" y="26"/>
                      </a:lnTo>
                      <a:lnTo>
                        <a:pt x="59" y="25"/>
                      </a:lnTo>
                      <a:lnTo>
                        <a:pt x="63" y="25"/>
                      </a:lnTo>
                      <a:lnTo>
                        <a:pt x="75" y="19"/>
                      </a:lnTo>
                      <a:lnTo>
                        <a:pt x="90" y="13"/>
                      </a:lnTo>
                      <a:lnTo>
                        <a:pt x="103" y="9"/>
                      </a:lnTo>
                      <a:lnTo>
                        <a:pt x="120" y="11"/>
                      </a:lnTo>
                      <a:close/>
                    </a:path>
                  </a:pathLst>
                </a:custGeom>
                <a:solidFill>
                  <a:srgbClr val="FF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6" name="Freeform 172"/>
                <p:cNvSpPr>
                  <a:spLocks/>
                </p:cNvSpPr>
                <p:nvPr/>
              </p:nvSpPr>
              <p:spPr bwMode="auto">
                <a:xfrm>
                  <a:off x="3294" y="2652"/>
                  <a:ext cx="62" cy="56"/>
                </a:xfrm>
                <a:custGeom>
                  <a:avLst/>
                  <a:gdLst>
                    <a:gd name="T0" fmla="*/ 0 w 126"/>
                    <a:gd name="T1" fmla="*/ 1 h 112"/>
                    <a:gd name="T2" fmla="*/ 0 w 126"/>
                    <a:gd name="T3" fmla="*/ 1 h 112"/>
                    <a:gd name="T4" fmla="*/ 0 w 126"/>
                    <a:gd name="T5" fmla="*/ 1 h 112"/>
                    <a:gd name="T6" fmla="*/ 0 w 126"/>
                    <a:gd name="T7" fmla="*/ 1 h 112"/>
                    <a:gd name="T8" fmla="*/ 0 w 126"/>
                    <a:gd name="T9" fmla="*/ 1 h 112"/>
                    <a:gd name="T10" fmla="*/ 0 w 126"/>
                    <a:gd name="T11" fmla="*/ 1 h 112"/>
                    <a:gd name="T12" fmla="*/ 0 w 126"/>
                    <a:gd name="T13" fmla="*/ 1 h 112"/>
                    <a:gd name="T14" fmla="*/ 0 w 126"/>
                    <a:gd name="T15" fmla="*/ 1 h 112"/>
                    <a:gd name="T16" fmla="*/ 0 w 126"/>
                    <a:gd name="T17" fmla="*/ 1 h 112"/>
                    <a:gd name="T18" fmla="*/ 0 w 126"/>
                    <a:gd name="T19" fmla="*/ 1 h 112"/>
                    <a:gd name="T20" fmla="*/ 0 w 126"/>
                    <a:gd name="T21" fmla="*/ 1 h 112"/>
                    <a:gd name="T22" fmla="*/ 0 w 126"/>
                    <a:gd name="T23" fmla="*/ 1 h 112"/>
                    <a:gd name="T24" fmla="*/ 0 w 126"/>
                    <a:gd name="T25" fmla="*/ 1 h 112"/>
                    <a:gd name="T26" fmla="*/ 0 w 126"/>
                    <a:gd name="T27" fmla="*/ 1 h 112"/>
                    <a:gd name="T28" fmla="*/ 0 w 126"/>
                    <a:gd name="T29" fmla="*/ 1 h 112"/>
                    <a:gd name="T30" fmla="*/ 0 w 126"/>
                    <a:gd name="T31" fmla="*/ 1 h 112"/>
                    <a:gd name="T32" fmla="*/ 0 w 126"/>
                    <a:gd name="T33" fmla="*/ 1 h 112"/>
                    <a:gd name="T34" fmla="*/ 0 w 126"/>
                    <a:gd name="T35" fmla="*/ 1 h 112"/>
                    <a:gd name="T36" fmla="*/ 0 w 126"/>
                    <a:gd name="T37" fmla="*/ 1 h 112"/>
                    <a:gd name="T38" fmla="*/ 0 w 126"/>
                    <a:gd name="T39" fmla="*/ 1 h 112"/>
                    <a:gd name="T40" fmla="*/ 0 w 126"/>
                    <a:gd name="T41" fmla="*/ 1 h 112"/>
                    <a:gd name="T42" fmla="*/ 0 w 126"/>
                    <a:gd name="T43" fmla="*/ 1 h 112"/>
                    <a:gd name="T44" fmla="*/ 0 w 126"/>
                    <a:gd name="T45" fmla="*/ 1 h 112"/>
                    <a:gd name="T46" fmla="*/ 0 w 126"/>
                    <a:gd name="T47" fmla="*/ 1 h 112"/>
                    <a:gd name="T48" fmla="*/ 0 w 126"/>
                    <a:gd name="T49" fmla="*/ 1 h 112"/>
                    <a:gd name="T50" fmla="*/ 0 w 126"/>
                    <a:gd name="T51" fmla="*/ 1 h 112"/>
                    <a:gd name="T52" fmla="*/ 0 w 126"/>
                    <a:gd name="T53" fmla="*/ 1 h 112"/>
                    <a:gd name="T54" fmla="*/ 0 w 126"/>
                    <a:gd name="T55" fmla="*/ 1 h 112"/>
                    <a:gd name="T56" fmla="*/ 0 w 126"/>
                    <a:gd name="T57" fmla="*/ 1 h 112"/>
                    <a:gd name="T58" fmla="*/ 0 w 126"/>
                    <a:gd name="T59" fmla="*/ 0 h 112"/>
                    <a:gd name="T60" fmla="*/ 0 w 126"/>
                    <a:gd name="T61" fmla="*/ 1 h 112"/>
                    <a:gd name="T62" fmla="*/ 0 w 126"/>
                    <a:gd name="T63" fmla="*/ 1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112"/>
                    <a:gd name="T98" fmla="*/ 126 w 126"/>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112">
                      <a:moveTo>
                        <a:pt x="25" y="2"/>
                      </a:moveTo>
                      <a:lnTo>
                        <a:pt x="33" y="3"/>
                      </a:lnTo>
                      <a:lnTo>
                        <a:pt x="46" y="13"/>
                      </a:lnTo>
                      <a:lnTo>
                        <a:pt x="54" y="17"/>
                      </a:lnTo>
                      <a:lnTo>
                        <a:pt x="61" y="22"/>
                      </a:lnTo>
                      <a:lnTo>
                        <a:pt x="69" y="30"/>
                      </a:lnTo>
                      <a:lnTo>
                        <a:pt x="78" y="38"/>
                      </a:lnTo>
                      <a:lnTo>
                        <a:pt x="93" y="49"/>
                      </a:lnTo>
                      <a:lnTo>
                        <a:pt x="107" y="62"/>
                      </a:lnTo>
                      <a:lnTo>
                        <a:pt x="120" y="74"/>
                      </a:lnTo>
                      <a:lnTo>
                        <a:pt x="126" y="85"/>
                      </a:lnTo>
                      <a:lnTo>
                        <a:pt x="126" y="98"/>
                      </a:lnTo>
                      <a:lnTo>
                        <a:pt x="120" y="110"/>
                      </a:lnTo>
                      <a:lnTo>
                        <a:pt x="107" y="112"/>
                      </a:lnTo>
                      <a:lnTo>
                        <a:pt x="97" y="104"/>
                      </a:lnTo>
                      <a:lnTo>
                        <a:pt x="88" y="93"/>
                      </a:lnTo>
                      <a:lnTo>
                        <a:pt x="80" y="83"/>
                      </a:lnTo>
                      <a:lnTo>
                        <a:pt x="69" y="74"/>
                      </a:lnTo>
                      <a:lnTo>
                        <a:pt x="57" y="64"/>
                      </a:lnTo>
                      <a:lnTo>
                        <a:pt x="44" y="55"/>
                      </a:lnTo>
                      <a:lnTo>
                        <a:pt x="33" y="45"/>
                      </a:lnTo>
                      <a:lnTo>
                        <a:pt x="21" y="38"/>
                      </a:lnTo>
                      <a:lnTo>
                        <a:pt x="14" y="36"/>
                      </a:lnTo>
                      <a:lnTo>
                        <a:pt x="4" y="30"/>
                      </a:lnTo>
                      <a:lnTo>
                        <a:pt x="2" y="24"/>
                      </a:lnTo>
                      <a:lnTo>
                        <a:pt x="0" y="17"/>
                      </a:lnTo>
                      <a:lnTo>
                        <a:pt x="2" y="11"/>
                      </a:lnTo>
                      <a:lnTo>
                        <a:pt x="4" y="5"/>
                      </a:lnTo>
                      <a:lnTo>
                        <a:pt x="10" y="2"/>
                      </a:lnTo>
                      <a:lnTo>
                        <a:pt x="15" y="0"/>
                      </a:lnTo>
                      <a:lnTo>
                        <a:pt x="25" y="2"/>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7" name="Freeform 173"/>
                <p:cNvSpPr>
                  <a:spLocks/>
                </p:cNvSpPr>
                <p:nvPr/>
              </p:nvSpPr>
              <p:spPr bwMode="auto">
                <a:xfrm>
                  <a:off x="3396" y="2671"/>
                  <a:ext cx="43" cy="29"/>
                </a:xfrm>
                <a:custGeom>
                  <a:avLst/>
                  <a:gdLst>
                    <a:gd name="T0" fmla="*/ 1 w 85"/>
                    <a:gd name="T1" fmla="*/ 0 h 59"/>
                    <a:gd name="T2" fmla="*/ 1 w 85"/>
                    <a:gd name="T3" fmla="*/ 0 h 59"/>
                    <a:gd name="T4" fmla="*/ 1 w 85"/>
                    <a:gd name="T5" fmla="*/ 0 h 59"/>
                    <a:gd name="T6" fmla="*/ 1 w 85"/>
                    <a:gd name="T7" fmla="*/ 0 h 59"/>
                    <a:gd name="T8" fmla="*/ 1 w 85"/>
                    <a:gd name="T9" fmla="*/ 0 h 59"/>
                    <a:gd name="T10" fmla="*/ 1 w 85"/>
                    <a:gd name="T11" fmla="*/ 0 h 59"/>
                    <a:gd name="T12" fmla="*/ 1 w 85"/>
                    <a:gd name="T13" fmla="*/ 0 h 59"/>
                    <a:gd name="T14" fmla="*/ 1 w 85"/>
                    <a:gd name="T15" fmla="*/ 0 h 59"/>
                    <a:gd name="T16" fmla="*/ 1 w 85"/>
                    <a:gd name="T17" fmla="*/ 0 h 59"/>
                    <a:gd name="T18" fmla="*/ 1 w 85"/>
                    <a:gd name="T19" fmla="*/ 0 h 59"/>
                    <a:gd name="T20" fmla="*/ 1 w 85"/>
                    <a:gd name="T21" fmla="*/ 0 h 59"/>
                    <a:gd name="T22" fmla="*/ 1 w 85"/>
                    <a:gd name="T23" fmla="*/ 0 h 59"/>
                    <a:gd name="T24" fmla="*/ 0 w 85"/>
                    <a:gd name="T25" fmla="*/ 0 h 59"/>
                    <a:gd name="T26" fmla="*/ 0 w 85"/>
                    <a:gd name="T27" fmla="*/ 0 h 59"/>
                    <a:gd name="T28" fmla="*/ 1 w 85"/>
                    <a:gd name="T29" fmla="*/ 0 h 59"/>
                    <a:gd name="T30" fmla="*/ 1 w 85"/>
                    <a:gd name="T31" fmla="*/ 0 h 59"/>
                    <a:gd name="T32" fmla="*/ 1 w 85"/>
                    <a:gd name="T33" fmla="*/ 0 h 59"/>
                    <a:gd name="T34" fmla="*/ 1 w 85"/>
                    <a:gd name="T35" fmla="*/ 0 h 59"/>
                    <a:gd name="T36" fmla="*/ 1 w 85"/>
                    <a:gd name="T37" fmla="*/ 0 h 59"/>
                    <a:gd name="T38" fmla="*/ 1 w 85"/>
                    <a:gd name="T39" fmla="*/ 0 h 59"/>
                    <a:gd name="T40" fmla="*/ 1 w 85"/>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9"/>
                    <a:gd name="T65" fmla="*/ 85 w 85"/>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9">
                      <a:moveTo>
                        <a:pt x="66" y="0"/>
                      </a:moveTo>
                      <a:lnTo>
                        <a:pt x="85" y="19"/>
                      </a:lnTo>
                      <a:lnTo>
                        <a:pt x="81" y="32"/>
                      </a:lnTo>
                      <a:lnTo>
                        <a:pt x="80" y="43"/>
                      </a:lnTo>
                      <a:lnTo>
                        <a:pt x="74" y="51"/>
                      </a:lnTo>
                      <a:lnTo>
                        <a:pt x="66" y="59"/>
                      </a:lnTo>
                      <a:lnTo>
                        <a:pt x="57" y="59"/>
                      </a:lnTo>
                      <a:lnTo>
                        <a:pt x="45" y="59"/>
                      </a:lnTo>
                      <a:lnTo>
                        <a:pt x="34" y="55"/>
                      </a:lnTo>
                      <a:lnTo>
                        <a:pt x="22" y="51"/>
                      </a:lnTo>
                      <a:lnTo>
                        <a:pt x="9" y="51"/>
                      </a:lnTo>
                      <a:lnTo>
                        <a:pt x="2" y="45"/>
                      </a:lnTo>
                      <a:lnTo>
                        <a:pt x="0" y="38"/>
                      </a:lnTo>
                      <a:lnTo>
                        <a:pt x="0" y="30"/>
                      </a:lnTo>
                      <a:lnTo>
                        <a:pt x="5" y="17"/>
                      </a:lnTo>
                      <a:lnTo>
                        <a:pt x="19" y="9"/>
                      </a:lnTo>
                      <a:lnTo>
                        <a:pt x="26" y="5"/>
                      </a:lnTo>
                      <a:lnTo>
                        <a:pt x="36" y="2"/>
                      </a:lnTo>
                      <a:lnTo>
                        <a:pt x="51" y="0"/>
                      </a:lnTo>
                      <a:lnTo>
                        <a:pt x="66" y="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8" name="Freeform 174"/>
                <p:cNvSpPr>
                  <a:spLocks/>
                </p:cNvSpPr>
                <p:nvPr/>
              </p:nvSpPr>
              <p:spPr bwMode="auto">
                <a:xfrm>
                  <a:off x="3489" y="2665"/>
                  <a:ext cx="45" cy="28"/>
                </a:xfrm>
                <a:custGeom>
                  <a:avLst/>
                  <a:gdLst>
                    <a:gd name="T0" fmla="*/ 0 w 91"/>
                    <a:gd name="T1" fmla="*/ 0 h 55"/>
                    <a:gd name="T2" fmla="*/ 0 w 91"/>
                    <a:gd name="T3" fmla="*/ 0 h 55"/>
                    <a:gd name="T4" fmla="*/ 0 w 91"/>
                    <a:gd name="T5" fmla="*/ 1 h 55"/>
                    <a:gd name="T6" fmla="*/ 0 w 91"/>
                    <a:gd name="T7" fmla="*/ 1 h 55"/>
                    <a:gd name="T8" fmla="*/ 0 w 91"/>
                    <a:gd name="T9" fmla="*/ 1 h 55"/>
                    <a:gd name="T10" fmla="*/ 0 w 91"/>
                    <a:gd name="T11" fmla="*/ 1 h 55"/>
                    <a:gd name="T12" fmla="*/ 0 w 91"/>
                    <a:gd name="T13" fmla="*/ 1 h 55"/>
                    <a:gd name="T14" fmla="*/ 0 w 91"/>
                    <a:gd name="T15" fmla="*/ 1 h 55"/>
                    <a:gd name="T16" fmla="*/ 0 w 91"/>
                    <a:gd name="T17" fmla="*/ 1 h 55"/>
                    <a:gd name="T18" fmla="*/ 0 w 91"/>
                    <a:gd name="T19" fmla="*/ 1 h 55"/>
                    <a:gd name="T20" fmla="*/ 0 w 91"/>
                    <a:gd name="T21" fmla="*/ 1 h 55"/>
                    <a:gd name="T22" fmla="*/ 0 w 91"/>
                    <a:gd name="T23" fmla="*/ 1 h 55"/>
                    <a:gd name="T24" fmla="*/ 0 w 91"/>
                    <a:gd name="T25" fmla="*/ 1 h 55"/>
                    <a:gd name="T26" fmla="*/ 0 w 91"/>
                    <a:gd name="T27" fmla="*/ 1 h 55"/>
                    <a:gd name="T28" fmla="*/ 0 w 91"/>
                    <a:gd name="T29" fmla="*/ 1 h 55"/>
                    <a:gd name="T30" fmla="*/ 0 w 91"/>
                    <a:gd name="T31" fmla="*/ 1 h 55"/>
                    <a:gd name="T32" fmla="*/ 0 w 91"/>
                    <a:gd name="T33" fmla="*/ 1 h 55"/>
                    <a:gd name="T34" fmla="*/ 0 w 91"/>
                    <a:gd name="T35" fmla="*/ 1 h 55"/>
                    <a:gd name="T36" fmla="*/ 0 w 91"/>
                    <a:gd name="T37" fmla="*/ 1 h 55"/>
                    <a:gd name="T38" fmla="*/ 0 w 91"/>
                    <a:gd name="T39" fmla="*/ 1 h 55"/>
                    <a:gd name="T40" fmla="*/ 0 w 91"/>
                    <a:gd name="T41" fmla="*/ 1 h 55"/>
                    <a:gd name="T42" fmla="*/ 0 w 91"/>
                    <a:gd name="T43" fmla="*/ 1 h 55"/>
                    <a:gd name="T44" fmla="*/ 0 w 91"/>
                    <a:gd name="T45" fmla="*/ 1 h 55"/>
                    <a:gd name="T46" fmla="*/ 0 w 91"/>
                    <a:gd name="T47" fmla="*/ 0 h 55"/>
                    <a:gd name="T48" fmla="*/ 0 w 91"/>
                    <a:gd name="T49" fmla="*/ 0 h 55"/>
                    <a:gd name="T50" fmla="*/ 0 w 91"/>
                    <a:gd name="T51" fmla="*/ 0 h 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1"/>
                    <a:gd name="T79" fmla="*/ 0 h 55"/>
                    <a:gd name="T80" fmla="*/ 91 w 91"/>
                    <a:gd name="T81" fmla="*/ 55 h 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1" h="55">
                      <a:moveTo>
                        <a:pt x="29" y="0"/>
                      </a:moveTo>
                      <a:lnTo>
                        <a:pt x="36" y="0"/>
                      </a:lnTo>
                      <a:lnTo>
                        <a:pt x="50" y="6"/>
                      </a:lnTo>
                      <a:lnTo>
                        <a:pt x="65" y="12"/>
                      </a:lnTo>
                      <a:lnTo>
                        <a:pt x="78" y="21"/>
                      </a:lnTo>
                      <a:lnTo>
                        <a:pt x="86" y="31"/>
                      </a:lnTo>
                      <a:lnTo>
                        <a:pt x="91" y="40"/>
                      </a:lnTo>
                      <a:lnTo>
                        <a:pt x="89" y="42"/>
                      </a:lnTo>
                      <a:lnTo>
                        <a:pt x="86" y="48"/>
                      </a:lnTo>
                      <a:lnTo>
                        <a:pt x="80" y="50"/>
                      </a:lnTo>
                      <a:lnTo>
                        <a:pt x="74" y="55"/>
                      </a:lnTo>
                      <a:lnTo>
                        <a:pt x="65" y="55"/>
                      </a:lnTo>
                      <a:lnTo>
                        <a:pt x="57" y="55"/>
                      </a:lnTo>
                      <a:lnTo>
                        <a:pt x="50" y="55"/>
                      </a:lnTo>
                      <a:lnTo>
                        <a:pt x="44" y="55"/>
                      </a:lnTo>
                      <a:lnTo>
                        <a:pt x="32" y="55"/>
                      </a:lnTo>
                      <a:lnTo>
                        <a:pt x="23" y="53"/>
                      </a:lnTo>
                      <a:lnTo>
                        <a:pt x="13" y="48"/>
                      </a:lnTo>
                      <a:lnTo>
                        <a:pt x="8" y="44"/>
                      </a:lnTo>
                      <a:lnTo>
                        <a:pt x="4" y="38"/>
                      </a:lnTo>
                      <a:lnTo>
                        <a:pt x="2" y="34"/>
                      </a:lnTo>
                      <a:lnTo>
                        <a:pt x="0" y="19"/>
                      </a:lnTo>
                      <a:lnTo>
                        <a:pt x="6" y="8"/>
                      </a:lnTo>
                      <a:lnTo>
                        <a:pt x="13" y="0"/>
                      </a:lnTo>
                      <a:lnTo>
                        <a:pt x="29" y="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99" name="Freeform 175"/>
                <p:cNvSpPr>
                  <a:spLocks/>
                </p:cNvSpPr>
                <p:nvPr/>
              </p:nvSpPr>
              <p:spPr bwMode="auto">
                <a:xfrm>
                  <a:off x="3600" y="2649"/>
                  <a:ext cx="44" cy="55"/>
                </a:xfrm>
                <a:custGeom>
                  <a:avLst/>
                  <a:gdLst>
                    <a:gd name="T0" fmla="*/ 1 w 87"/>
                    <a:gd name="T1" fmla="*/ 1 h 110"/>
                    <a:gd name="T2" fmla="*/ 1 w 87"/>
                    <a:gd name="T3" fmla="*/ 1 h 110"/>
                    <a:gd name="T4" fmla="*/ 1 w 87"/>
                    <a:gd name="T5" fmla="*/ 1 h 110"/>
                    <a:gd name="T6" fmla="*/ 1 w 87"/>
                    <a:gd name="T7" fmla="*/ 1 h 110"/>
                    <a:gd name="T8" fmla="*/ 1 w 87"/>
                    <a:gd name="T9" fmla="*/ 1 h 110"/>
                    <a:gd name="T10" fmla="*/ 1 w 87"/>
                    <a:gd name="T11" fmla="*/ 1 h 110"/>
                    <a:gd name="T12" fmla="*/ 1 w 87"/>
                    <a:gd name="T13" fmla="*/ 1 h 110"/>
                    <a:gd name="T14" fmla="*/ 1 w 87"/>
                    <a:gd name="T15" fmla="*/ 1 h 110"/>
                    <a:gd name="T16" fmla="*/ 1 w 87"/>
                    <a:gd name="T17" fmla="*/ 1 h 110"/>
                    <a:gd name="T18" fmla="*/ 1 w 87"/>
                    <a:gd name="T19" fmla="*/ 1 h 110"/>
                    <a:gd name="T20" fmla="*/ 1 w 87"/>
                    <a:gd name="T21" fmla="*/ 1 h 110"/>
                    <a:gd name="T22" fmla="*/ 1 w 87"/>
                    <a:gd name="T23" fmla="*/ 1 h 110"/>
                    <a:gd name="T24" fmla="*/ 1 w 87"/>
                    <a:gd name="T25" fmla="*/ 1 h 110"/>
                    <a:gd name="T26" fmla="*/ 0 w 87"/>
                    <a:gd name="T27" fmla="*/ 1 h 110"/>
                    <a:gd name="T28" fmla="*/ 1 w 87"/>
                    <a:gd name="T29" fmla="*/ 1 h 110"/>
                    <a:gd name="T30" fmla="*/ 1 w 87"/>
                    <a:gd name="T31" fmla="*/ 1 h 110"/>
                    <a:gd name="T32" fmla="*/ 1 w 87"/>
                    <a:gd name="T33" fmla="*/ 1 h 110"/>
                    <a:gd name="T34" fmla="*/ 1 w 87"/>
                    <a:gd name="T35" fmla="*/ 1 h 110"/>
                    <a:gd name="T36" fmla="*/ 1 w 87"/>
                    <a:gd name="T37" fmla="*/ 1 h 110"/>
                    <a:gd name="T38" fmla="*/ 1 w 87"/>
                    <a:gd name="T39" fmla="*/ 1 h 110"/>
                    <a:gd name="T40" fmla="*/ 1 w 87"/>
                    <a:gd name="T41" fmla="*/ 1 h 110"/>
                    <a:gd name="T42" fmla="*/ 1 w 87"/>
                    <a:gd name="T43" fmla="*/ 1 h 110"/>
                    <a:gd name="T44" fmla="*/ 1 w 87"/>
                    <a:gd name="T45" fmla="*/ 1 h 110"/>
                    <a:gd name="T46" fmla="*/ 1 w 87"/>
                    <a:gd name="T47" fmla="*/ 0 h 110"/>
                    <a:gd name="T48" fmla="*/ 1 w 87"/>
                    <a:gd name="T49" fmla="*/ 1 h 110"/>
                    <a:gd name="T50" fmla="*/ 1 w 87"/>
                    <a:gd name="T51" fmla="*/ 1 h 110"/>
                    <a:gd name="T52" fmla="*/ 1 w 87"/>
                    <a:gd name="T53" fmla="*/ 1 h 110"/>
                    <a:gd name="T54" fmla="*/ 1 w 87"/>
                    <a:gd name="T55" fmla="*/ 1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7"/>
                    <a:gd name="T85" fmla="*/ 0 h 110"/>
                    <a:gd name="T86" fmla="*/ 87 w 87"/>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7" h="110">
                      <a:moveTo>
                        <a:pt x="85" y="30"/>
                      </a:moveTo>
                      <a:lnTo>
                        <a:pt x="76" y="38"/>
                      </a:lnTo>
                      <a:lnTo>
                        <a:pt x="68" y="47"/>
                      </a:lnTo>
                      <a:lnTo>
                        <a:pt x="60" y="55"/>
                      </a:lnTo>
                      <a:lnTo>
                        <a:pt x="57" y="63"/>
                      </a:lnTo>
                      <a:lnTo>
                        <a:pt x="49" y="70"/>
                      </a:lnTo>
                      <a:lnTo>
                        <a:pt x="45" y="80"/>
                      </a:lnTo>
                      <a:lnTo>
                        <a:pt x="38" y="87"/>
                      </a:lnTo>
                      <a:lnTo>
                        <a:pt x="34" y="101"/>
                      </a:lnTo>
                      <a:lnTo>
                        <a:pt x="28" y="104"/>
                      </a:lnTo>
                      <a:lnTo>
                        <a:pt x="21" y="110"/>
                      </a:lnTo>
                      <a:lnTo>
                        <a:pt x="13" y="110"/>
                      </a:lnTo>
                      <a:lnTo>
                        <a:pt x="9" y="108"/>
                      </a:lnTo>
                      <a:lnTo>
                        <a:pt x="0" y="99"/>
                      </a:lnTo>
                      <a:lnTo>
                        <a:pt x="2" y="85"/>
                      </a:lnTo>
                      <a:lnTo>
                        <a:pt x="7" y="72"/>
                      </a:lnTo>
                      <a:lnTo>
                        <a:pt x="13" y="63"/>
                      </a:lnTo>
                      <a:lnTo>
                        <a:pt x="19" y="53"/>
                      </a:lnTo>
                      <a:lnTo>
                        <a:pt x="24" y="44"/>
                      </a:lnTo>
                      <a:lnTo>
                        <a:pt x="30" y="36"/>
                      </a:lnTo>
                      <a:lnTo>
                        <a:pt x="38" y="27"/>
                      </a:lnTo>
                      <a:lnTo>
                        <a:pt x="47" y="17"/>
                      </a:lnTo>
                      <a:lnTo>
                        <a:pt x="57" y="8"/>
                      </a:lnTo>
                      <a:lnTo>
                        <a:pt x="68" y="0"/>
                      </a:lnTo>
                      <a:lnTo>
                        <a:pt x="81" y="4"/>
                      </a:lnTo>
                      <a:lnTo>
                        <a:pt x="87" y="15"/>
                      </a:lnTo>
                      <a:lnTo>
                        <a:pt x="85" y="30"/>
                      </a:lnTo>
                      <a:close/>
                    </a:path>
                  </a:pathLst>
                </a:custGeom>
                <a:solidFill>
                  <a:srgbClr val="BFBF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0" name="Freeform 176"/>
                <p:cNvSpPr>
                  <a:spLocks/>
                </p:cNvSpPr>
                <p:nvPr/>
              </p:nvSpPr>
              <p:spPr bwMode="auto">
                <a:xfrm>
                  <a:off x="3350" y="2985"/>
                  <a:ext cx="606" cy="230"/>
                </a:xfrm>
                <a:custGeom>
                  <a:avLst/>
                  <a:gdLst>
                    <a:gd name="T0" fmla="*/ 0 w 1214"/>
                    <a:gd name="T1" fmla="*/ 1 h 460"/>
                    <a:gd name="T2" fmla="*/ 0 w 1214"/>
                    <a:gd name="T3" fmla="*/ 1 h 460"/>
                    <a:gd name="T4" fmla="*/ 0 w 1214"/>
                    <a:gd name="T5" fmla="*/ 1 h 460"/>
                    <a:gd name="T6" fmla="*/ 0 w 1214"/>
                    <a:gd name="T7" fmla="*/ 1 h 460"/>
                    <a:gd name="T8" fmla="*/ 0 w 1214"/>
                    <a:gd name="T9" fmla="*/ 1 h 460"/>
                    <a:gd name="T10" fmla="*/ 0 w 1214"/>
                    <a:gd name="T11" fmla="*/ 1 h 460"/>
                    <a:gd name="T12" fmla="*/ 0 w 1214"/>
                    <a:gd name="T13" fmla="*/ 1 h 460"/>
                    <a:gd name="T14" fmla="*/ 0 w 1214"/>
                    <a:gd name="T15" fmla="*/ 1 h 460"/>
                    <a:gd name="T16" fmla="*/ 0 w 1214"/>
                    <a:gd name="T17" fmla="*/ 1 h 460"/>
                    <a:gd name="T18" fmla="*/ 0 w 1214"/>
                    <a:gd name="T19" fmla="*/ 1 h 460"/>
                    <a:gd name="T20" fmla="*/ 0 w 1214"/>
                    <a:gd name="T21" fmla="*/ 1 h 460"/>
                    <a:gd name="T22" fmla="*/ 0 w 1214"/>
                    <a:gd name="T23" fmla="*/ 1 h 460"/>
                    <a:gd name="T24" fmla="*/ 0 w 1214"/>
                    <a:gd name="T25" fmla="*/ 1 h 460"/>
                    <a:gd name="T26" fmla="*/ 0 w 1214"/>
                    <a:gd name="T27" fmla="*/ 1 h 460"/>
                    <a:gd name="T28" fmla="*/ 0 w 1214"/>
                    <a:gd name="T29" fmla="*/ 1 h 460"/>
                    <a:gd name="T30" fmla="*/ 0 w 1214"/>
                    <a:gd name="T31" fmla="*/ 1 h 460"/>
                    <a:gd name="T32" fmla="*/ 0 w 1214"/>
                    <a:gd name="T33" fmla="*/ 1 h 460"/>
                    <a:gd name="T34" fmla="*/ 0 w 1214"/>
                    <a:gd name="T35" fmla="*/ 1 h 460"/>
                    <a:gd name="T36" fmla="*/ 0 w 1214"/>
                    <a:gd name="T37" fmla="*/ 1 h 460"/>
                    <a:gd name="T38" fmla="*/ 0 w 1214"/>
                    <a:gd name="T39" fmla="*/ 1 h 460"/>
                    <a:gd name="T40" fmla="*/ 0 w 1214"/>
                    <a:gd name="T41" fmla="*/ 1 h 460"/>
                    <a:gd name="T42" fmla="*/ 0 w 1214"/>
                    <a:gd name="T43" fmla="*/ 1 h 460"/>
                    <a:gd name="T44" fmla="*/ 0 w 1214"/>
                    <a:gd name="T45" fmla="*/ 1 h 460"/>
                    <a:gd name="T46" fmla="*/ 0 w 1214"/>
                    <a:gd name="T47" fmla="*/ 1 h 460"/>
                    <a:gd name="T48" fmla="*/ 0 w 1214"/>
                    <a:gd name="T49" fmla="*/ 1 h 460"/>
                    <a:gd name="T50" fmla="*/ 0 w 1214"/>
                    <a:gd name="T51" fmla="*/ 1 h 460"/>
                    <a:gd name="T52" fmla="*/ 0 w 1214"/>
                    <a:gd name="T53" fmla="*/ 1 h 460"/>
                    <a:gd name="T54" fmla="*/ 0 w 1214"/>
                    <a:gd name="T55" fmla="*/ 1 h 460"/>
                    <a:gd name="T56" fmla="*/ 0 w 1214"/>
                    <a:gd name="T57" fmla="*/ 1 h 460"/>
                    <a:gd name="T58" fmla="*/ 0 w 1214"/>
                    <a:gd name="T59" fmla="*/ 1 h 460"/>
                    <a:gd name="T60" fmla="*/ 0 w 1214"/>
                    <a:gd name="T61" fmla="*/ 1 h 460"/>
                    <a:gd name="T62" fmla="*/ 0 w 1214"/>
                    <a:gd name="T63" fmla="*/ 1 h 460"/>
                    <a:gd name="T64" fmla="*/ 0 w 1214"/>
                    <a:gd name="T65" fmla="*/ 1 h 460"/>
                    <a:gd name="T66" fmla="*/ 0 w 1214"/>
                    <a:gd name="T67" fmla="*/ 1 h 460"/>
                    <a:gd name="T68" fmla="*/ 0 w 1214"/>
                    <a:gd name="T69" fmla="*/ 1 h 460"/>
                    <a:gd name="T70" fmla="*/ 0 w 1214"/>
                    <a:gd name="T71" fmla="*/ 1 h 460"/>
                    <a:gd name="T72" fmla="*/ 0 w 1214"/>
                    <a:gd name="T73" fmla="*/ 1 h 460"/>
                    <a:gd name="T74" fmla="*/ 0 w 1214"/>
                    <a:gd name="T75" fmla="*/ 1 h 460"/>
                    <a:gd name="T76" fmla="*/ 0 w 1214"/>
                    <a:gd name="T77" fmla="*/ 1 h 460"/>
                    <a:gd name="T78" fmla="*/ 0 w 1214"/>
                    <a:gd name="T79" fmla="*/ 1 h 460"/>
                    <a:gd name="T80" fmla="*/ 0 w 1214"/>
                    <a:gd name="T81" fmla="*/ 1 h 460"/>
                    <a:gd name="T82" fmla="*/ 0 w 1214"/>
                    <a:gd name="T83" fmla="*/ 1 h 460"/>
                    <a:gd name="T84" fmla="*/ 0 w 1214"/>
                    <a:gd name="T85" fmla="*/ 0 h 460"/>
                    <a:gd name="T86" fmla="*/ 0 w 1214"/>
                    <a:gd name="T87" fmla="*/ 1 h 460"/>
                    <a:gd name="T88" fmla="*/ 0 w 1214"/>
                    <a:gd name="T89" fmla="*/ 1 h 460"/>
                    <a:gd name="T90" fmla="*/ 0 w 1214"/>
                    <a:gd name="T91" fmla="*/ 1 h 460"/>
                    <a:gd name="T92" fmla="*/ 0 w 1214"/>
                    <a:gd name="T93" fmla="*/ 1 h 460"/>
                    <a:gd name="T94" fmla="*/ 0 w 1214"/>
                    <a:gd name="T95" fmla="*/ 1 h 460"/>
                    <a:gd name="T96" fmla="*/ 0 w 1214"/>
                    <a:gd name="T97" fmla="*/ 1 h 460"/>
                    <a:gd name="T98" fmla="*/ 0 w 1214"/>
                    <a:gd name="T99" fmla="*/ 1 h 460"/>
                    <a:gd name="T100" fmla="*/ 0 w 1214"/>
                    <a:gd name="T101" fmla="*/ 1 h 460"/>
                    <a:gd name="T102" fmla="*/ 0 w 1214"/>
                    <a:gd name="T103" fmla="*/ 1 h 460"/>
                    <a:gd name="T104" fmla="*/ 0 w 1214"/>
                    <a:gd name="T105" fmla="*/ 1 h 460"/>
                    <a:gd name="T106" fmla="*/ 0 w 1214"/>
                    <a:gd name="T107" fmla="*/ 1 h 460"/>
                    <a:gd name="T108" fmla="*/ 0 w 1214"/>
                    <a:gd name="T109" fmla="*/ 1 h 460"/>
                    <a:gd name="T110" fmla="*/ 0 w 1214"/>
                    <a:gd name="T111" fmla="*/ 1 h 460"/>
                    <a:gd name="T112" fmla="*/ 0 w 1214"/>
                    <a:gd name="T113" fmla="*/ 1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14"/>
                    <a:gd name="T172" fmla="*/ 0 h 460"/>
                    <a:gd name="T173" fmla="*/ 1214 w 1214"/>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14" h="460">
                      <a:moveTo>
                        <a:pt x="451" y="460"/>
                      </a:moveTo>
                      <a:lnTo>
                        <a:pt x="436" y="460"/>
                      </a:lnTo>
                      <a:lnTo>
                        <a:pt x="421" y="460"/>
                      </a:lnTo>
                      <a:lnTo>
                        <a:pt x="407" y="460"/>
                      </a:lnTo>
                      <a:lnTo>
                        <a:pt x="392" y="460"/>
                      </a:lnTo>
                      <a:lnTo>
                        <a:pt x="379" y="460"/>
                      </a:lnTo>
                      <a:lnTo>
                        <a:pt x="364" y="460"/>
                      </a:lnTo>
                      <a:lnTo>
                        <a:pt x="348" y="460"/>
                      </a:lnTo>
                      <a:lnTo>
                        <a:pt x="335" y="460"/>
                      </a:lnTo>
                      <a:lnTo>
                        <a:pt x="320" y="458"/>
                      </a:lnTo>
                      <a:lnTo>
                        <a:pt x="307" y="458"/>
                      </a:lnTo>
                      <a:lnTo>
                        <a:pt x="291" y="458"/>
                      </a:lnTo>
                      <a:lnTo>
                        <a:pt x="278" y="458"/>
                      </a:lnTo>
                      <a:lnTo>
                        <a:pt x="263" y="458"/>
                      </a:lnTo>
                      <a:lnTo>
                        <a:pt x="250" y="458"/>
                      </a:lnTo>
                      <a:lnTo>
                        <a:pt x="236" y="458"/>
                      </a:lnTo>
                      <a:lnTo>
                        <a:pt x="223" y="458"/>
                      </a:lnTo>
                      <a:lnTo>
                        <a:pt x="208" y="456"/>
                      </a:lnTo>
                      <a:lnTo>
                        <a:pt x="194" y="456"/>
                      </a:lnTo>
                      <a:lnTo>
                        <a:pt x="179" y="456"/>
                      </a:lnTo>
                      <a:lnTo>
                        <a:pt x="166" y="456"/>
                      </a:lnTo>
                      <a:lnTo>
                        <a:pt x="151" y="456"/>
                      </a:lnTo>
                      <a:lnTo>
                        <a:pt x="137" y="456"/>
                      </a:lnTo>
                      <a:lnTo>
                        <a:pt x="124" y="456"/>
                      </a:lnTo>
                      <a:lnTo>
                        <a:pt x="109" y="456"/>
                      </a:lnTo>
                      <a:lnTo>
                        <a:pt x="94" y="456"/>
                      </a:lnTo>
                      <a:lnTo>
                        <a:pt x="80" y="456"/>
                      </a:lnTo>
                      <a:lnTo>
                        <a:pt x="67" y="456"/>
                      </a:lnTo>
                      <a:lnTo>
                        <a:pt x="54" y="456"/>
                      </a:lnTo>
                      <a:lnTo>
                        <a:pt x="40" y="456"/>
                      </a:lnTo>
                      <a:lnTo>
                        <a:pt x="27" y="456"/>
                      </a:lnTo>
                      <a:lnTo>
                        <a:pt x="14" y="456"/>
                      </a:lnTo>
                      <a:lnTo>
                        <a:pt x="0" y="458"/>
                      </a:lnTo>
                      <a:lnTo>
                        <a:pt x="2" y="431"/>
                      </a:lnTo>
                      <a:lnTo>
                        <a:pt x="14" y="431"/>
                      </a:lnTo>
                      <a:lnTo>
                        <a:pt x="25" y="431"/>
                      </a:lnTo>
                      <a:lnTo>
                        <a:pt x="38" y="431"/>
                      </a:lnTo>
                      <a:lnTo>
                        <a:pt x="52" y="431"/>
                      </a:lnTo>
                      <a:lnTo>
                        <a:pt x="65" y="431"/>
                      </a:lnTo>
                      <a:lnTo>
                        <a:pt x="80" y="431"/>
                      </a:lnTo>
                      <a:lnTo>
                        <a:pt x="96" y="431"/>
                      </a:lnTo>
                      <a:lnTo>
                        <a:pt x="113" y="433"/>
                      </a:lnTo>
                      <a:lnTo>
                        <a:pt x="126" y="433"/>
                      </a:lnTo>
                      <a:lnTo>
                        <a:pt x="141" y="433"/>
                      </a:lnTo>
                      <a:lnTo>
                        <a:pt x="156" y="433"/>
                      </a:lnTo>
                      <a:lnTo>
                        <a:pt x="172" y="435"/>
                      </a:lnTo>
                      <a:lnTo>
                        <a:pt x="185" y="435"/>
                      </a:lnTo>
                      <a:lnTo>
                        <a:pt x="200" y="435"/>
                      </a:lnTo>
                      <a:lnTo>
                        <a:pt x="213" y="435"/>
                      </a:lnTo>
                      <a:lnTo>
                        <a:pt x="227" y="437"/>
                      </a:lnTo>
                      <a:lnTo>
                        <a:pt x="236" y="437"/>
                      </a:lnTo>
                      <a:lnTo>
                        <a:pt x="248" y="437"/>
                      </a:lnTo>
                      <a:lnTo>
                        <a:pt x="257" y="437"/>
                      </a:lnTo>
                      <a:lnTo>
                        <a:pt x="269" y="437"/>
                      </a:lnTo>
                      <a:lnTo>
                        <a:pt x="276" y="437"/>
                      </a:lnTo>
                      <a:lnTo>
                        <a:pt x="290" y="437"/>
                      </a:lnTo>
                      <a:lnTo>
                        <a:pt x="297" y="437"/>
                      </a:lnTo>
                      <a:lnTo>
                        <a:pt x="310" y="437"/>
                      </a:lnTo>
                      <a:lnTo>
                        <a:pt x="320" y="437"/>
                      </a:lnTo>
                      <a:lnTo>
                        <a:pt x="329" y="437"/>
                      </a:lnTo>
                      <a:lnTo>
                        <a:pt x="341" y="437"/>
                      </a:lnTo>
                      <a:lnTo>
                        <a:pt x="352" y="437"/>
                      </a:lnTo>
                      <a:lnTo>
                        <a:pt x="362" y="437"/>
                      </a:lnTo>
                      <a:lnTo>
                        <a:pt x="371" y="437"/>
                      </a:lnTo>
                      <a:lnTo>
                        <a:pt x="383" y="437"/>
                      </a:lnTo>
                      <a:lnTo>
                        <a:pt x="394" y="437"/>
                      </a:lnTo>
                      <a:lnTo>
                        <a:pt x="404" y="435"/>
                      </a:lnTo>
                      <a:lnTo>
                        <a:pt x="415" y="435"/>
                      </a:lnTo>
                      <a:lnTo>
                        <a:pt x="425" y="435"/>
                      </a:lnTo>
                      <a:lnTo>
                        <a:pt x="436" y="435"/>
                      </a:lnTo>
                      <a:lnTo>
                        <a:pt x="444" y="435"/>
                      </a:lnTo>
                      <a:lnTo>
                        <a:pt x="455" y="435"/>
                      </a:lnTo>
                      <a:lnTo>
                        <a:pt x="464" y="435"/>
                      </a:lnTo>
                      <a:lnTo>
                        <a:pt x="478" y="435"/>
                      </a:lnTo>
                      <a:lnTo>
                        <a:pt x="487" y="435"/>
                      </a:lnTo>
                      <a:lnTo>
                        <a:pt x="497" y="435"/>
                      </a:lnTo>
                      <a:lnTo>
                        <a:pt x="508" y="435"/>
                      </a:lnTo>
                      <a:lnTo>
                        <a:pt x="518" y="435"/>
                      </a:lnTo>
                      <a:lnTo>
                        <a:pt x="527" y="435"/>
                      </a:lnTo>
                      <a:lnTo>
                        <a:pt x="539" y="435"/>
                      </a:lnTo>
                      <a:lnTo>
                        <a:pt x="548" y="435"/>
                      </a:lnTo>
                      <a:lnTo>
                        <a:pt x="560" y="435"/>
                      </a:lnTo>
                      <a:lnTo>
                        <a:pt x="565" y="380"/>
                      </a:lnTo>
                      <a:lnTo>
                        <a:pt x="569" y="376"/>
                      </a:lnTo>
                      <a:lnTo>
                        <a:pt x="575" y="380"/>
                      </a:lnTo>
                      <a:lnTo>
                        <a:pt x="588" y="431"/>
                      </a:lnTo>
                      <a:lnTo>
                        <a:pt x="813" y="435"/>
                      </a:lnTo>
                      <a:lnTo>
                        <a:pt x="1054" y="431"/>
                      </a:lnTo>
                      <a:lnTo>
                        <a:pt x="1064" y="368"/>
                      </a:lnTo>
                      <a:lnTo>
                        <a:pt x="1069" y="368"/>
                      </a:lnTo>
                      <a:lnTo>
                        <a:pt x="1079" y="431"/>
                      </a:lnTo>
                      <a:lnTo>
                        <a:pt x="1147" y="431"/>
                      </a:lnTo>
                      <a:lnTo>
                        <a:pt x="1142" y="279"/>
                      </a:lnTo>
                      <a:lnTo>
                        <a:pt x="972" y="270"/>
                      </a:lnTo>
                      <a:lnTo>
                        <a:pt x="967" y="338"/>
                      </a:lnTo>
                      <a:lnTo>
                        <a:pt x="1128" y="344"/>
                      </a:lnTo>
                      <a:lnTo>
                        <a:pt x="1130" y="346"/>
                      </a:lnTo>
                      <a:lnTo>
                        <a:pt x="1132" y="349"/>
                      </a:lnTo>
                      <a:lnTo>
                        <a:pt x="1117" y="351"/>
                      </a:lnTo>
                      <a:lnTo>
                        <a:pt x="1102" y="351"/>
                      </a:lnTo>
                      <a:lnTo>
                        <a:pt x="1086" y="353"/>
                      </a:lnTo>
                      <a:lnTo>
                        <a:pt x="1073" y="355"/>
                      </a:lnTo>
                      <a:lnTo>
                        <a:pt x="1058" y="355"/>
                      </a:lnTo>
                      <a:lnTo>
                        <a:pt x="1043" y="355"/>
                      </a:lnTo>
                      <a:lnTo>
                        <a:pt x="1027" y="355"/>
                      </a:lnTo>
                      <a:lnTo>
                        <a:pt x="1014" y="357"/>
                      </a:lnTo>
                      <a:lnTo>
                        <a:pt x="999" y="355"/>
                      </a:lnTo>
                      <a:lnTo>
                        <a:pt x="984" y="355"/>
                      </a:lnTo>
                      <a:lnTo>
                        <a:pt x="968" y="355"/>
                      </a:lnTo>
                      <a:lnTo>
                        <a:pt x="955" y="355"/>
                      </a:lnTo>
                      <a:lnTo>
                        <a:pt x="940" y="355"/>
                      </a:lnTo>
                      <a:lnTo>
                        <a:pt x="925" y="357"/>
                      </a:lnTo>
                      <a:lnTo>
                        <a:pt x="909" y="357"/>
                      </a:lnTo>
                      <a:lnTo>
                        <a:pt x="896" y="359"/>
                      </a:lnTo>
                      <a:lnTo>
                        <a:pt x="896" y="424"/>
                      </a:lnTo>
                      <a:lnTo>
                        <a:pt x="890" y="425"/>
                      </a:lnTo>
                      <a:lnTo>
                        <a:pt x="889" y="424"/>
                      </a:lnTo>
                      <a:lnTo>
                        <a:pt x="870" y="361"/>
                      </a:lnTo>
                      <a:lnTo>
                        <a:pt x="858" y="359"/>
                      </a:lnTo>
                      <a:lnTo>
                        <a:pt x="847" y="359"/>
                      </a:lnTo>
                      <a:lnTo>
                        <a:pt x="835" y="359"/>
                      </a:lnTo>
                      <a:lnTo>
                        <a:pt x="826" y="359"/>
                      </a:lnTo>
                      <a:lnTo>
                        <a:pt x="814" y="359"/>
                      </a:lnTo>
                      <a:lnTo>
                        <a:pt x="803" y="359"/>
                      </a:lnTo>
                      <a:lnTo>
                        <a:pt x="792" y="359"/>
                      </a:lnTo>
                      <a:lnTo>
                        <a:pt x="782" y="359"/>
                      </a:lnTo>
                      <a:lnTo>
                        <a:pt x="771" y="359"/>
                      </a:lnTo>
                      <a:lnTo>
                        <a:pt x="759" y="359"/>
                      </a:lnTo>
                      <a:lnTo>
                        <a:pt x="748" y="359"/>
                      </a:lnTo>
                      <a:lnTo>
                        <a:pt x="738" y="361"/>
                      </a:lnTo>
                      <a:lnTo>
                        <a:pt x="727" y="361"/>
                      </a:lnTo>
                      <a:lnTo>
                        <a:pt x="717" y="363"/>
                      </a:lnTo>
                      <a:lnTo>
                        <a:pt x="706" y="363"/>
                      </a:lnTo>
                      <a:lnTo>
                        <a:pt x="696" y="365"/>
                      </a:lnTo>
                      <a:lnTo>
                        <a:pt x="683" y="365"/>
                      </a:lnTo>
                      <a:lnTo>
                        <a:pt x="674" y="365"/>
                      </a:lnTo>
                      <a:lnTo>
                        <a:pt x="662" y="365"/>
                      </a:lnTo>
                      <a:lnTo>
                        <a:pt x="653" y="365"/>
                      </a:lnTo>
                      <a:lnTo>
                        <a:pt x="639" y="365"/>
                      </a:lnTo>
                      <a:lnTo>
                        <a:pt x="630" y="365"/>
                      </a:lnTo>
                      <a:lnTo>
                        <a:pt x="619" y="365"/>
                      </a:lnTo>
                      <a:lnTo>
                        <a:pt x="609" y="365"/>
                      </a:lnTo>
                      <a:lnTo>
                        <a:pt x="596" y="365"/>
                      </a:lnTo>
                      <a:lnTo>
                        <a:pt x="586" y="365"/>
                      </a:lnTo>
                      <a:lnTo>
                        <a:pt x="575" y="365"/>
                      </a:lnTo>
                      <a:lnTo>
                        <a:pt x="565" y="366"/>
                      </a:lnTo>
                      <a:lnTo>
                        <a:pt x="552" y="366"/>
                      </a:lnTo>
                      <a:lnTo>
                        <a:pt x="544" y="366"/>
                      </a:lnTo>
                      <a:lnTo>
                        <a:pt x="531" y="366"/>
                      </a:lnTo>
                      <a:lnTo>
                        <a:pt x="523" y="368"/>
                      </a:lnTo>
                      <a:lnTo>
                        <a:pt x="522" y="365"/>
                      </a:lnTo>
                      <a:lnTo>
                        <a:pt x="522" y="361"/>
                      </a:lnTo>
                      <a:lnTo>
                        <a:pt x="535" y="357"/>
                      </a:lnTo>
                      <a:lnTo>
                        <a:pt x="548" y="355"/>
                      </a:lnTo>
                      <a:lnTo>
                        <a:pt x="563" y="351"/>
                      </a:lnTo>
                      <a:lnTo>
                        <a:pt x="579" y="351"/>
                      </a:lnTo>
                      <a:lnTo>
                        <a:pt x="592" y="349"/>
                      </a:lnTo>
                      <a:lnTo>
                        <a:pt x="607" y="347"/>
                      </a:lnTo>
                      <a:lnTo>
                        <a:pt x="622" y="347"/>
                      </a:lnTo>
                      <a:lnTo>
                        <a:pt x="638" y="347"/>
                      </a:lnTo>
                      <a:lnTo>
                        <a:pt x="651" y="346"/>
                      </a:lnTo>
                      <a:lnTo>
                        <a:pt x="668" y="346"/>
                      </a:lnTo>
                      <a:lnTo>
                        <a:pt x="681" y="346"/>
                      </a:lnTo>
                      <a:lnTo>
                        <a:pt x="698" y="346"/>
                      </a:lnTo>
                      <a:lnTo>
                        <a:pt x="714" y="344"/>
                      </a:lnTo>
                      <a:lnTo>
                        <a:pt x="727" y="344"/>
                      </a:lnTo>
                      <a:lnTo>
                        <a:pt x="742" y="344"/>
                      </a:lnTo>
                      <a:lnTo>
                        <a:pt x="759" y="344"/>
                      </a:lnTo>
                      <a:lnTo>
                        <a:pt x="763" y="340"/>
                      </a:lnTo>
                      <a:lnTo>
                        <a:pt x="767" y="332"/>
                      </a:lnTo>
                      <a:lnTo>
                        <a:pt x="767" y="321"/>
                      </a:lnTo>
                      <a:lnTo>
                        <a:pt x="767" y="308"/>
                      </a:lnTo>
                      <a:lnTo>
                        <a:pt x="763" y="294"/>
                      </a:lnTo>
                      <a:lnTo>
                        <a:pt x="763" y="285"/>
                      </a:lnTo>
                      <a:lnTo>
                        <a:pt x="763" y="275"/>
                      </a:lnTo>
                      <a:lnTo>
                        <a:pt x="767" y="271"/>
                      </a:lnTo>
                      <a:lnTo>
                        <a:pt x="767" y="275"/>
                      </a:lnTo>
                      <a:lnTo>
                        <a:pt x="771" y="283"/>
                      </a:lnTo>
                      <a:lnTo>
                        <a:pt x="771" y="292"/>
                      </a:lnTo>
                      <a:lnTo>
                        <a:pt x="774" y="304"/>
                      </a:lnTo>
                      <a:lnTo>
                        <a:pt x="776" y="315"/>
                      </a:lnTo>
                      <a:lnTo>
                        <a:pt x="778" y="325"/>
                      </a:lnTo>
                      <a:lnTo>
                        <a:pt x="782" y="334"/>
                      </a:lnTo>
                      <a:lnTo>
                        <a:pt x="786" y="340"/>
                      </a:lnTo>
                      <a:lnTo>
                        <a:pt x="959" y="340"/>
                      </a:lnTo>
                      <a:lnTo>
                        <a:pt x="942" y="266"/>
                      </a:lnTo>
                      <a:lnTo>
                        <a:pt x="936" y="266"/>
                      </a:lnTo>
                      <a:lnTo>
                        <a:pt x="930" y="266"/>
                      </a:lnTo>
                      <a:lnTo>
                        <a:pt x="921" y="266"/>
                      </a:lnTo>
                      <a:lnTo>
                        <a:pt x="913" y="266"/>
                      </a:lnTo>
                      <a:lnTo>
                        <a:pt x="902" y="266"/>
                      </a:lnTo>
                      <a:lnTo>
                        <a:pt x="890" y="266"/>
                      </a:lnTo>
                      <a:lnTo>
                        <a:pt x="879" y="266"/>
                      </a:lnTo>
                      <a:lnTo>
                        <a:pt x="866" y="266"/>
                      </a:lnTo>
                      <a:lnTo>
                        <a:pt x="851" y="266"/>
                      </a:lnTo>
                      <a:lnTo>
                        <a:pt x="835" y="266"/>
                      </a:lnTo>
                      <a:lnTo>
                        <a:pt x="818" y="266"/>
                      </a:lnTo>
                      <a:lnTo>
                        <a:pt x="803" y="266"/>
                      </a:lnTo>
                      <a:lnTo>
                        <a:pt x="793" y="266"/>
                      </a:lnTo>
                      <a:lnTo>
                        <a:pt x="786" y="266"/>
                      </a:lnTo>
                      <a:lnTo>
                        <a:pt x="778" y="266"/>
                      </a:lnTo>
                      <a:lnTo>
                        <a:pt x="771" y="266"/>
                      </a:lnTo>
                      <a:lnTo>
                        <a:pt x="761" y="266"/>
                      </a:lnTo>
                      <a:lnTo>
                        <a:pt x="754" y="266"/>
                      </a:lnTo>
                      <a:lnTo>
                        <a:pt x="744" y="266"/>
                      </a:lnTo>
                      <a:lnTo>
                        <a:pt x="736" y="268"/>
                      </a:lnTo>
                      <a:lnTo>
                        <a:pt x="727" y="268"/>
                      </a:lnTo>
                      <a:lnTo>
                        <a:pt x="719" y="268"/>
                      </a:lnTo>
                      <a:lnTo>
                        <a:pt x="710" y="268"/>
                      </a:lnTo>
                      <a:lnTo>
                        <a:pt x="702" y="268"/>
                      </a:lnTo>
                      <a:lnTo>
                        <a:pt x="693" y="268"/>
                      </a:lnTo>
                      <a:lnTo>
                        <a:pt x="685" y="268"/>
                      </a:lnTo>
                      <a:lnTo>
                        <a:pt x="677" y="268"/>
                      </a:lnTo>
                      <a:lnTo>
                        <a:pt x="670" y="268"/>
                      </a:lnTo>
                      <a:lnTo>
                        <a:pt x="653" y="268"/>
                      </a:lnTo>
                      <a:lnTo>
                        <a:pt x="638" y="268"/>
                      </a:lnTo>
                      <a:lnTo>
                        <a:pt x="624" y="268"/>
                      </a:lnTo>
                      <a:lnTo>
                        <a:pt x="611" y="270"/>
                      </a:lnTo>
                      <a:lnTo>
                        <a:pt x="598" y="270"/>
                      </a:lnTo>
                      <a:lnTo>
                        <a:pt x="588" y="270"/>
                      </a:lnTo>
                      <a:lnTo>
                        <a:pt x="577" y="271"/>
                      </a:lnTo>
                      <a:lnTo>
                        <a:pt x="569" y="271"/>
                      </a:lnTo>
                      <a:lnTo>
                        <a:pt x="556" y="273"/>
                      </a:lnTo>
                      <a:lnTo>
                        <a:pt x="552" y="279"/>
                      </a:lnTo>
                      <a:lnTo>
                        <a:pt x="552" y="283"/>
                      </a:lnTo>
                      <a:lnTo>
                        <a:pt x="552" y="292"/>
                      </a:lnTo>
                      <a:lnTo>
                        <a:pt x="552" y="300"/>
                      </a:lnTo>
                      <a:lnTo>
                        <a:pt x="554" y="311"/>
                      </a:lnTo>
                      <a:lnTo>
                        <a:pt x="552" y="321"/>
                      </a:lnTo>
                      <a:lnTo>
                        <a:pt x="552" y="328"/>
                      </a:lnTo>
                      <a:lnTo>
                        <a:pt x="550" y="336"/>
                      </a:lnTo>
                      <a:lnTo>
                        <a:pt x="548" y="340"/>
                      </a:lnTo>
                      <a:lnTo>
                        <a:pt x="542" y="330"/>
                      </a:lnTo>
                      <a:lnTo>
                        <a:pt x="539" y="323"/>
                      </a:lnTo>
                      <a:lnTo>
                        <a:pt x="537" y="315"/>
                      </a:lnTo>
                      <a:lnTo>
                        <a:pt x="537" y="308"/>
                      </a:lnTo>
                      <a:lnTo>
                        <a:pt x="533" y="292"/>
                      </a:lnTo>
                      <a:lnTo>
                        <a:pt x="531" y="279"/>
                      </a:lnTo>
                      <a:lnTo>
                        <a:pt x="493" y="279"/>
                      </a:lnTo>
                      <a:lnTo>
                        <a:pt x="489" y="271"/>
                      </a:lnTo>
                      <a:lnTo>
                        <a:pt x="489" y="262"/>
                      </a:lnTo>
                      <a:lnTo>
                        <a:pt x="503" y="258"/>
                      </a:lnTo>
                      <a:lnTo>
                        <a:pt x="516" y="256"/>
                      </a:lnTo>
                      <a:lnTo>
                        <a:pt x="531" y="256"/>
                      </a:lnTo>
                      <a:lnTo>
                        <a:pt x="546" y="256"/>
                      </a:lnTo>
                      <a:lnTo>
                        <a:pt x="560" y="254"/>
                      </a:lnTo>
                      <a:lnTo>
                        <a:pt x="575" y="252"/>
                      </a:lnTo>
                      <a:lnTo>
                        <a:pt x="588" y="252"/>
                      </a:lnTo>
                      <a:lnTo>
                        <a:pt x="603" y="252"/>
                      </a:lnTo>
                      <a:lnTo>
                        <a:pt x="617" y="251"/>
                      </a:lnTo>
                      <a:lnTo>
                        <a:pt x="632" y="249"/>
                      </a:lnTo>
                      <a:lnTo>
                        <a:pt x="645" y="249"/>
                      </a:lnTo>
                      <a:lnTo>
                        <a:pt x="660" y="249"/>
                      </a:lnTo>
                      <a:lnTo>
                        <a:pt x="674" y="249"/>
                      </a:lnTo>
                      <a:lnTo>
                        <a:pt x="689" y="249"/>
                      </a:lnTo>
                      <a:lnTo>
                        <a:pt x="704" y="249"/>
                      </a:lnTo>
                      <a:lnTo>
                        <a:pt x="719" y="249"/>
                      </a:lnTo>
                      <a:lnTo>
                        <a:pt x="733" y="247"/>
                      </a:lnTo>
                      <a:lnTo>
                        <a:pt x="746" y="247"/>
                      </a:lnTo>
                      <a:lnTo>
                        <a:pt x="761" y="247"/>
                      </a:lnTo>
                      <a:lnTo>
                        <a:pt x="776" y="247"/>
                      </a:lnTo>
                      <a:lnTo>
                        <a:pt x="790" y="247"/>
                      </a:lnTo>
                      <a:lnTo>
                        <a:pt x="803" y="247"/>
                      </a:lnTo>
                      <a:lnTo>
                        <a:pt x="818" y="247"/>
                      </a:lnTo>
                      <a:lnTo>
                        <a:pt x="833" y="247"/>
                      </a:lnTo>
                      <a:lnTo>
                        <a:pt x="847" y="247"/>
                      </a:lnTo>
                      <a:lnTo>
                        <a:pt x="862" y="247"/>
                      </a:lnTo>
                      <a:lnTo>
                        <a:pt x="875" y="247"/>
                      </a:lnTo>
                      <a:lnTo>
                        <a:pt x="890" y="247"/>
                      </a:lnTo>
                      <a:lnTo>
                        <a:pt x="904" y="247"/>
                      </a:lnTo>
                      <a:lnTo>
                        <a:pt x="919" y="247"/>
                      </a:lnTo>
                      <a:lnTo>
                        <a:pt x="934" y="247"/>
                      </a:lnTo>
                      <a:lnTo>
                        <a:pt x="949" y="249"/>
                      </a:lnTo>
                      <a:lnTo>
                        <a:pt x="1142" y="254"/>
                      </a:lnTo>
                      <a:lnTo>
                        <a:pt x="1140" y="197"/>
                      </a:lnTo>
                      <a:lnTo>
                        <a:pt x="1083" y="197"/>
                      </a:lnTo>
                      <a:lnTo>
                        <a:pt x="1084" y="235"/>
                      </a:lnTo>
                      <a:lnTo>
                        <a:pt x="1077" y="235"/>
                      </a:lnTo>
                      <a:lnTo>
                        <a:pt x="1069" y="222"/>
                      </a:lnTo>
                      <a:lnTo>
                        <a:pt x="1064" y="213"/>
                      </a:lnTo>
                      <a:lnTo>
                        <a:pt x="1062" y="205"/>
                      </a:lnTo>
                      <a:lnTo>
                        <a:pt x="1058" y="197"/>
                      </a:lnTo>
                      <a:lnTo>
                        <a:pt x="1058" y="195"/>
                      </a:lnTo>
                      <a:lnTo>
                        <a:pt x="929" y="195"/>
                      </a:lnTo>
                      <a:lnTo>
                        <a:pt x="805" y="195"/>
                      </a:lnTo>
                      <a:lnTo>
                        <a:pt x="805" y="186"/>
                      </a:lnTo>
                      <a:lnTo>
                        <a:pt x="807" y="176"/>
                      </a:lnTo>
                      <a:lnTo>
                        <a:pt x="814" y="175"/>
                      </a:lnTo>
                      <a:lnTo>
                        <a:pt x="822" y="173"/>
                      </a:lnTo>
                      <a:lnTo>
                        <a:pt x="832" y="173"/>
                      </a:lnTo>
                      <a:lnTo>
                        <a:pt x="843" y="173"/>
                      </a:lnTo>
                      <a:lnTo>
                        <a:pt x="851" y="173"/>
                      </a:lnTo>
                      <a:lnTo>
                        <a:pt x="860" y="173"/>
                      </a:lnTo>
                      <a:lnTo>
                        <a:pt x="871" y="173"/>
                      </a:lnTo>
                      <a:lnTo>
                        <a:pt x="881" y="173"/>
                      </a:lnTo>
                      <a:lnTo>
                        <a:pt x="890" y="173"/>
                      </a:lnTo>
                      <a:lnTo>
                        <a:pt x="902" y="173"/>
                      </a:lnTo>
                      <a:lnTo>
                        <a:pt x="911" y="173"/>
                      </a:lnTo>
                      <a:lnTo>
                        <a:pt x="923" y="173"/>
                      </a:lnTo>
                      <a:lnTo>
                        <a:pt x="934" y="173"/>
                      </a:lnTo>
                      <a:lnTo>
                        <a:pt x="946" y="173"/>
                      </a:lnTo>
                      <a:lnTo>
                        <a:pt x="957" y="173"/>
                      </a:lnTo>
                      <a:lnTo>
                        <a:pt x="968" y="175"/>
                      </a:lnTo>
                      <a:lnTo>
                        <a:pt x="980" y="175"/>
                      </a:lnTo>
                      <a:lnTo>
                        <a:pt x="989" y="175"/>
                      </a:lnTo>
                      <a:lnTo>
                        <a:pt x="1001" y="175"/>
                      </a:lnTo>
                      <a:lnTo>
                        <a:pt x="1012" y="175"/>
                      </a:lnTo>
                      <a:lnTo>
                        <a:pt x="1024" y="175"/>
                      </a:lnTo>
                      <a:lnTo>
                        <a:pt x="1035" y="175"/>
                      </a:lnTo>
                      <a:lnTo>
                        <a:pt x="1046" y="175"/>
                      </a:lnTo>
                      <a:lnTo>
                        <a:pt x="1058" y="176"/>
                      </a:lnTo>
                      <a:lnTo>
                        <a:pt x="1069" y="176"/>
                      </a:lnTo>
                      <a:lnTo>
                        <a:pt x="1079" y="176"/>
                      </a:lnTo>
                      <a:lnTo>
                        <a:pt x="1090" y="176"/>
                      </a:lnTo>
                      <a:lnTo>
                        <a:pt x="1102" y="176"/>
                      </a:lnTo>
                      <a:lnTo>
                        <a:pt x="1111" y="175"/>
                      </a:lnTo>
                      <a:lnTo>
                        <a:pt x="1122" y="175"/>
                      </a:lnTo>
                      <a:lnTo>
                        <a:pt x="1132" y="175"/>
                      </a:lnTo>
                      <a:lnTo>
                        <a:pt x="1143" y="175"/>
                      </a:lnTo>
                      <a:lnTo>
                        <a:pt x="1143" y="169"/>
                      </a:lnTo>
                      <a:lnTo>
                        <a:pt x="1143" y="165"/>
                      </a:lnTo>
                      <a:lnTo>
                        <a:pt x="1142" y="159"/>
                      </a:lnTo>
                      <a:lnTo>
                        <a:pt x="1142" y="156"/>
                      </a:lnTo>
                      <a:lnTo>
                        <a:pt x="1124" y="152"/>
                      </a:lnTo>
                      <a:lnTo>
                        <a:pt x="1109" y="148"/>
                      </a:lnTo>
                      <a:lnTo>
                        <a:pt x="1094" y="146"/>
                      </a:lnTo>
                      <a:lnTo>
                        <a:pt x="1079" y="146"/>
                      </a:lnTo>
                      <a:lnTo>
                        <a:pt x="1062" y="146"/>
                      </a:lnTo>
                      <a:lnTo>
                        <a:pt x="1046" y="146"/>
                      </a:lnTo>
                      <a:lnTo>
                        <a:pt x="1031" y="146"/>
                      </a:lnTo>
                      <a:lnTo>
                        <a:pt x="1016" y="148"/>
                      </a:lnTo>
                      <a:lnTo>
                        <a:pt x="1006" y="148"/>
                      </a:lnTo>
                      <a:lnTo>
                        <a:pt x="997" y="148"/>
                      </a:lnTo>
                      <a:lnTo>
                        <a:pt x="989" y="148"/>
                      </a:lnTo>
                      <a:lnTo>
                        <a:pt x="982" y="148"/>
                      </a:lnTo>
                      <a:lnTo>
                        <a:pt x="965" y="148"/>
                      </a:lnTo>
                      <a:lnTo>
                        <a:pt x="949" y="150"/>
                      </a:lnTo>
                      <a:lnTo>
                        <a:pt x="940" y="150"/>
                      </a:lnTo>
                      <a:lnTo>
                        <a:pt x="930" y="150"/>
                      </a:lnTo>
                      <a:lnTo>
                        <a:pt x="923" y="150"/>
                      </a:lnTo>
                      <a:lnTo>
                        <a:pt x="915" y="150"/>
                      </a:lnTo>
                      <a:lnTo>
                        <a:pt x="900" y="150"/>
                      </a:lnTo>
                      <a:lnTo>
                        <a:pt x="885" y="150"/>
                      </a:lnTo>
                      <a:lnTo>
                        <a:pt x="805" y="156"/>
                      </a:lnTo>
                      <a:lnTo>
                        <a:pt x="803" y="142"/>
                      </a:lnTo>
                      <a:lnTo>
                        <a:pt x="805" y="131"/>
                      </a:lnTo>
                      <a:lnTo>
                        <a:pt x="813" y="129"/>
                      </a:lnTo>
                      <a:lnTo>
                        <a:pt x="822" y="127"/>
                      </a:lnTo>
                      <a:lnTo>
                        <a:pt x="830" y="125"/>
                      </a:lnTo>
                      <a:lnTo>
                        <a:pt x="839" y="125"/>
                      </a:lnTo>
                      <a:lnTo>
                        <a:pt x="849" y="125"/>
                      </a:lnTo>
                      <a:lnTo>
                        <a:pt x="858" y="125"/>
                      </a:lnTo>
                      <a:lnTo>
                        <a:pt x="870" y="125"/>
                      </a:lnTo>
                      <a:lnTo>
                        <a:pt x="879" y="125"/>
                      </a:lnTo>
                      <a:lnTo>
                        <a:pt x="889" y="125"/>
                      </a:lnTo>
                      <a:lnTo>
                        <a:pt x="900" y="125"/>
                      </a:lnTo>
                      <a:lnTo>
                        <a:pt x="909" y="125"/>
                      </a:lnTo>
                      <a:lnTo>
                        <a:pt x="921" y="125"/>
                      </a:lnTo>
                      <a:lnTo>
                        <a:pt x="930" y="125"/>
                      </a:lnTo>
                      <a:lnTo>
                        <a:pt x="944" y="125"/>
                      </a:lnTo>
                      <a:lnTo>
                        <a:pt x="953" y="125"/>
                      </a:lnTo>
                      <a:lnTo>
                        <a:pt x="967" y="125"/>
                      </a:lnTo>
                      <a:lnTo>
                        <a:pt x="974" y="123"/>
                      </a:lnTo>
                      <a:lnTo>
                        <a:pt x="987" y="123"/>
                      </a:lnTo>
                      <a:lnTo>
                        <a:pt x="997" y="123"/>
                      </a:lnTo>
                      <a:lnTo>
                        <a:pt x="1010" y="123"/>
                      </a:lnTo>
                      <a:lnTo>
                        <a:pt x="1018" y="123"/>
                      </a:lnTo>
                      <a:lnTo>
                        <a:pt x="1031" y="123"/>
                      </a:lnTo>
                      <a:lnTo>
                        <a:pt x="1041" y="123"/>
                      </a:lnTo>
                      <a:lnTo>
                        <a:pt x="1054" y="123"/>
                      </a:lnTo>
                      <a:lnTo>
                        <a:pt x="1064" y="123"/>
                      </a:lnTo>
                      <a:lnTo>
                        <a:pt x="1075" y="123"/>
                      </a:lnTo>
                      <a:lnTo>
                        <a:pt x="1084" y="123"/>
                      </a:lnTo>
                      <a:lnTo>
                        <a:pt x="1098" y="123"/>
                      </a:lnTo>
                      <a:lnTo>
                        <a:pt x="1105" y="123"/>
                      </a:lnTo>
                      <a:lnTo>
                        <a:pt x="1119" y="123"/>
                      </a:lnTo>
                      <a:lnTo>
                        <a:pt x="1128" y="123"/>
                      </a:lnTo>
                      <a:lnTo>
                        <a:pt x="1140" y="123"/>
                      </a:lnTo>
                      <a:lnTo>
                        <a:pt x="1140" y="108"/>
                      </a:lnTo>
                      <a:lnTo>
                        <a:pt x="1142" y="93"/>
                      </a:lnTo>
                      <a:lnTo>
                        <a:pt x="1142" y="78"/>
                      </a:lnTo>
                      <a:lnTo>
                        <a:pt x="1142" y="62"/>
                      </a:lnTo>
                      <a:lnTo>
                        <a:pt x="1142" y="45"/>
                      </a:lnTo>
                      <a:lnTo>
                        <a:pt x="1142" y="30"/>
                      </a:lnTo>
                      <a:lnTo>
                        <a:pt x="1142" y="15"/>
                      </a:lnTo>
                      <a:lnTo>
                        <a:pt x="1142" y="2"/>
                      </a:lnTo>
                      <a:lnTo>
                        <a:pt x="1166" y="0"/>
                      </a:lnTo>
                      <a:lnTo>
                        <a:pt x="1166" y="11"/>
                      </a:lnTo>
                      <a:lnTo>
                        <a:pt x="1166" y="23"/>
                      </a:lnTo>
                      <a:lnTo>
                        <a:pt x="1166" y="36"/>
                      </a:lnTo>
                      <a:lnTo>
                        <a:pt x="1166" y="49"/>
                      </a:lnTo>
                      <a:lnTo>
                        <a:pt x="1166" y="61"/>
                      </a:lnTo>
                      <a:lnTo>
                        <a:pt x="1166" y="74"/>
                      </a:lnTo>
                      <a:lnTo>
                        <a:pt x="1166" y="87"/>
                      </a:lnTo>
                      <a:lnTo>
                        <a:pt x="1168" y="102"/>
                      </a:lnTo>
                      <a:lnTo>
                        <a:pt x="1168" y="116"/>
                      </a:lnTo>
                      <a:lnTo>
                        <a:pt x="1168" y="129"/>
                      </a:lnTo>
                      <a:lnTo>
                        <a:pt x="1168" y="142"/>
                      </a:lnTo>
                      <a:lnTo>
                        <a:pt x="1168" y="156"/>
                      </a:lnTo>
                      <a:lnTo>
                        <a:pt x="1168" y="169"/>
                      </a:lnTo>
                      <a:lnTo>
                        <a:pt x="1168" y="184"/>
                      </a:lnTo>
                      <a:lnTo>
                        <a:pt x="1168" y="197"/>
                      </a:lnTo>
                      <a:lnTo>
                        <a:pt x="1170" y="213"/>
                      </a:lnTo>
                      <a:lnTo>
                        <a:pt x="1170" y="228"/>
                      </a:lnTo>
                      <a:lnTo>
                        <a:pt x="1170" y="241"/>
                      </a:lnTo>
                      <a:lnTo>
                        <a:pt x="1170" y="254"/>
                      </a:lnTo>
                      <a:lnTo>
                        <a:pt x="1170" y="270"/>
                      </a:lnTo>
                      <a:lnTo>
                        <a:pt x="1170" y="283"/>
                      </a:lnTo>
                      <a:lnTo>
                        <a:pt x="1170" y="296"/>
                      </a:lnTo>
                      <a:lnTo>
                        <a:pt x="1170" y="309"/>
                      </a:lnTo>
                      <a:lnTo>
                        <a:pt x="1172" y="325"/>
                      </a:lnTo>
                      <a:lnTo>
                        <a:pt x="1172" y="336"/>
                      </a:lnTo>
                      <a:lnTo>
                        <a:pt x="1172" y="351"/>
                      </a:lnTo>
                      <a:lnTo>
                        <a:pt x="1172" y="365"/>
                      </a:lnTo>
                      <a:lnTo>
                        <a:pt x="1172" y="378"/>
                      </a:lnTo>
                      <a:lnTo>
                        <a:pt x="1172" y="389"/>
                      </a:lnTo>
                      <a:lnTo>
                        <a:pt x="1172" y="403"/>
                      </a:lnTo>
                      <a:lnTo>
                        <a:pt x="1172" y="414"/>
                      </a:lnTo>
                      <a:lnTo>
                        <a:pt x="1174" y="427"/>
                      </a:lnTo>
                      <a:lnTo>
                        <a:pt x="1180" y="429"/>
                      </a:lnTo>
                      <a:lnTo>
                        <a:pt x="1191" y="429"/>
                      </a:lnTo>
                      <a:lnTo>
                        <a:pt x="1189" y="416"/>
                      </a:lnTo>
                      <a:lnTo>
                        <a:pt x="1189" y="403"/>
                      </a:lnTo>
                      <a:lnTo>
                        <a:pt x="1187" y="387"/>
                      </a:lnTo>
                      <a:lnTo>
                        <a:pt x="1187" y="374"/>
                      </a:lnTo>
                      <a:lnTo>
                        <a:pt x="1187" y="361"/>
                      </a:lnTo>
                      <a:lnTo>
                        <a:pt x="1187" y="347"/>
                      </a:lnTo>
                      <a:lnTo>
                        <a:pt x="1187" y="334"/>
                      </a:lnTo>
                      <a:lnTo>
                        <a:pt x="1187" y="323"/>
                      </a:lnTo>
                      <a:lnTo>
                        <a:pt x="1187" y="308"/>
                      </a:lnTo>
                      <a:lnTo>
                        <a:pt x="1187" y="294"/>
                      </a:lnTo>
                      <a:lnTo>
                        <a:pt x="1187" y="281"/>
                      </a:lnTo>
                      <a:lnTo>
                        <a:pt x="1187" y="268"/>
                      </a:lnTo>
                      <a:lnTo>
                        <a:pt x="1187" y="254"/>
                      </a:lnTo>
                      <a:lnTo>
                        <a:pt x="1187" y="241"/>
                      </a:lnTo>
                      <a:lnTo>
                        <a:pt x="1187" y="228"/>
                      </a:lnTo>
                      <a:lnTo>
                        <a:pt x="1187" y="214"/>
                      </a:lnTo>
                      <a:lnTo>
                        <a:pt x="1185" y="201"/>
                      </a:lnTo>
                      <a:lnTo>
                        <a:pt x="1185" y="188"/>
                      </a:lnTo>
                      <a:lnTo>
                        <a:pt x="1185" y="175"/>
                      </a:lnTo>
                      <a:lnTo>
                        <a:pt x="1185" y="161"/>
                      </a:lnTo>
                      <a:lnTo>
                        <a:pt x="1185" y="146"/>
                      </a:lnTo>
                      <a:lnTo>
                        <a:pt x="1185" y="133"/>
                      </a:lnTo>
                      <a:lnTo>
                        <a:pt x="1185" y="119"/>
                      </a:lnTo>
                      <a:lnTo>
                        <a:pt x="1185" y="106"/>
                      </a:lnTo>
                      <a:lnTo>
                        <a:pt x="1185" y="93"/>
                      </a:lnTo>
                      <a:lnTo>
                        <a:pt x="1185" y="80"/>
                      </a:lnTo>
                      <a:lnTo>
                        <a:pt x="1185" y="66"/>
                      </a:lnTo>
                      <a:lnTo>
                        <a:pt x="1185" y="51"/>
                      </a:lnTo>
                      <a:lnTo>
                        <a:pt x="1185" y="38"/>
                      </a:lnTo>
                      <a:lnTo>
                        <a:pt x="1185" y="26"/>
                      </a:lnTo>
                      <a:lnTo>
                        <a:pt x="1185" y="13"/>
                      </a:lnTo>
                      <a:lnTo>
                        <a:pt x="1185" y="0"/>
                      </a:lnTo>
                      <a:lnTo>
                        <a:pt x="1195" y="0"/>
                      </a:lnTo>
                      <a:lnTo>
                        <a:pt x="1206" y="0"/>
                      </a:lnTo>
                      <a:lnTo>
                        <a:pt x="1214" y="277"/>
                      </a:lnTo>
                      <a:lnTo>
                        <a:pt x="1214" y="454"/>
                      </a:lnTo>
                      <a:lnTo>
                        <a:pt x="1200" y="454"/>
                      </a:lnTo>
                      <a:lnTo>
                        <a:pt x="1185" y="454"/>
                      </a:lnTo>
                      <a:lnTo>
                        <a:pt x="1178" y="454"/>
                      </a:lnTo>
                      <a:lnTo>
                        <a:pt x="1168" y="454"/>
                      </a:lnTo>
                      <a:lnTo>
                        <a:pt x="1159" y="454"/>
                      </a:lnTo>
                      <a:lnTo>
                        <a:pt x="1151" y="456"/>
                      </a:lnTo>
                      <a:lnTo>
                        <a:pt x="1142" y="456"/>
                      </a:lnTo>
                      <a:lnTo>
                        <a:pt x="1132" y="456"/>
                      </a:lnTo>
                      <a:lnTo>
                        <a:pt x="1121" y="456"/>
                      </a:lnTo>
                      <a:lnTo>
                        <a:pt x="1111" y="456"/>
                      </a:lnTo>
                      <a:lnTo>
                        <a:pt x="1098" y="456"/>
                      </a:lnTo>
                      <a:lnTo>
                        <a:pt x="1088" y="456"/>
                      </a:lnTo>
                      <a:lnTo>
                        <a:pt x="1077" y="456"/>
                      </a:lnTo>
                      <a:lnTo>
                        <a:pt x="1065" y="458"/>
                      </a:lnTo>
                      <a:lnTo>
                        <a:pt x="1052" y="456"/>
                      </a:lnTo>
                      <a:lnTo>
                        <a:pt x="1041" y="456"/>
                      </a:lnTo>
                      <a:lnTo>
                        <a:pt x="1026" y="456"/>
                      </a:lnTo>
                      <a:lnTo>
                        <a:pt x="1014" y="456"/>
                      </a:lnTo>
                      <a:lnTo>
                        <a:pt x="1001" y="456"/>
                      </a:lnTo>
                      <a:lnTo>
                        <a:pt x="987" y="456"/>
                      </a:lnTo>
                      <a:lnTo>
                        <a:pt x="974" y="456"/>
                      </a:lnTo>
                      <a:lnTo>
                        <a:pt x="961" y="456"/>
                      </a:lnTo>
                      <a:lnTo>
                        <a:pt x="946" y="456"/>
                      </a:lnTo>
                      <a:lnTo>
                        <a:pt x="930" y="456"/>
                      </a:lnTo>
                      <a:lnTo>
                        <a:pt x="915" y="456"/>
                      </a:lnTo>
                      <a:lnTo>
                        <a:pt x="902" y="456"/>
                      </a:lnTo>
                      <a:lnTo>
                        <a:pt x="887" y="456"/>
                      </a:lnTo>
                      <a:lnTo>
                        <a:pt x="873" y="456"/>
                      </a:lnTo>
                      <a:lnTo>
                        <a:pt x="858" y="456"/>
                      </a:lnTo>
                      <a:lnTo>
                        <a:pt x="845" y="456"/>
                      </a:lnTo>
                      <a:lnTo>
                        <a:pt x="830" y="454"/>
                      </a:lnTo>
                      <a:lnTo>
                        <a:pt x="814" y="454"/>
                      </a:lnTo>
                      <a:lnTo>
                        <a:pt x="799" y="454"/>
                      </a:lnTo>
                      <a:lnTo>
                        <a:pt x="786" y="454"/>
                      </a:lnTo>
                      <a:lnTo>
                        <a:pt x="771" y="454"/>
                      </a:lnTo>
                      <a:lnTo>
                        <a:pt x="755" y="454"/>
                      </a:lnTo>
                      <a:lnTo>
                        <a:pt x="742" y="454"/>
                      </a:lnTo>
                      <a:lnTo>
                        <a:pt x="727" y="454"/>
                      </a:lnTo>
                      <a:lnTo>
                        <a:pt x="714" y="454"/>
                      </a:lnTo>
                      <a:lnTo>
                        <a:pt x="698" y="454"/>
                      </a:lnTo>
                      <a:lnTo>
                        <a:pt x="683" y="454"/>
                      </a:lnTo>
                      <a:lnTo>
                        <a:pt x="670" y="454"/>
                      </a:lnTo>
                      <a:lnTo>
                        <a:pt x="657" y="454"/>
                      </a:lnTo>
                      <a:lnTo>
                        <a:pt x="643" y="454"/>
                      </a:lnTo>
                      <a:lnTo>
                        <a:pt x="630" y="454"/>
                      </a:lnTo>
                      <a:lnTo>
                        <a:pt x="619" y="454"/>
                      </a:lnTo>
                      <a:lnTo>
                        <a:pt x="603" y="454"/>
                      </a:lnTo>
                      <a:lnTo>
                        <a:pt x="590" y="454"/>
                      </a:lnTo>
                      <a:lnTo>
                        <a:pt x="579" y="454"/>
                      </a:lnTo>
                      <a:lnTo>
                        <a:pt x="567" y="454"/>
                      </a:lnTo>
                      <a:lnTo>
                        <a:pt x="554" y="454"/>
                      </a:lnTo>
                      <a:lnTo>
                        <a:pt x="544" y="454"/>
                      </a:lnTo>
                      <a:lnTo>
                        <a:pt x="531" y="454"/>
                      </a:lnTo>
                      <a:lnTo>
                        <a:pt x="523" y="454"/>
                      </a:lnTo>
                      <a:lnTo>
                        <a:pt x="510" y="454"/>
                      </a:lnTo>
                      <a:lnTo>
                        <a:pt x="501" y="454"/>
                      </a:lnTo>
                      <a:lnTo>
                        <a:pt x="491" y="454"/>
                      </a:lnTo>
                      <a:lnTo>
                        <a:pt x="482" y="456"/>
                      </a:lnTo>
                      <a:lnTo>
                        <a:pt x="472" y="456"/>
                      </a:lnTo>
                      <a:lnTo>
                        <a:pt x="464" y="458"/>
                      </a:lnTo>
                      <a:lnTo>
                        <a:pt x="457" y="458"/>
                      </a:lnTo>
                      <a:lnTo>
                        <a:pt x="451" y="4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1" name="Freeform 177"/>
                <p:cNvSpPr>
                  <a:spLocks/>
                </p:cNvSpPr>
                <p:nvPr/>
              </p:nvSpPr>
              <p:spPr bwMode="auto">
                <a:xfrm>
                  <a:off x="2976" y="2909"/>
                  <a:ext cx="385" cy="306"/>
                </a:xfrm>
                <a:custGeom>
                  <a:avLst/>
                  <a:gdLst>
                    <a:gd name="T0" fmla="*/ 1 w 770"/>
                    <a:gd name="T1" fmla="*/ 1 h 612"/>
                    <a:gd name="T2" fmla="*/ 1 w 770"/>
                    <a:gd name="T3" fmla="*/ 1 h 612"/>
                    <a:gd name="T4" fmla="*/ 1 w 770"/>
                    <a:gd name="T5" fmla="*/ 1 h 612"/>
                    <a:gd name="T6" fmla="*/ 1 w 770"/>
                    <a:gd name="T7" fmla="*/ 1 h 612"/>
                    <a:gd name="T8" fmla="*/ 1 w 770"/>
                    <a:gd name="T9" fmla="*/ 1 h 612"/>
                    <a:gd name="T10" fmla="*/ 0 w 770"/>
                    <a:gd name="T11" fmla="*/ 1 h 612"/>
                    <a:gd name="T12" fmla="*/ 0 w 770"/>
                    <a:gd name="T13" fmla="*/ 1 h 612"/>
                    <a:gd name="T14" fmla="*/ 1 w 770"/>
                    <a:gd name="T15" fmla="*/ 1 h 612"/>
                    <a:gd name="T16" fmla="*/ 1 w 770"/>
                    <a:gd name="T17" fmla="*/ 1 h 612"/>
                    <a:gd name="T18" fmla="*/ 1 w 770"/>
                    <a:gd name="T19" fmla="*/ 1 h 612"/>
                    <a:gd name="T20" fmla="*/ 1 w 770"/>
                    <a:gd name="T21" fmla="*/ 1 h 612"/>
                    <a:gd name="T22" fmla="*/ 1 w 770"/>
                    <a:gd name="T23" fmla="*/ 1 h 612"/>
                    <a:gd name="T24" fmla="*/ 1 w 770"/>
                    <a:gd name="T25" fmla="*/ 1 h 612"/>
                    <a:gd name="T26" fmla="*/ 1 w 770"/>
                    <a:gd name="T27" fmla="*/ 1 h 612"/>
                    <a:gd name="T28" fmla="*/ 1 w 770"/>
                    <a:gd name="T29" fmla="*/ 1 h 612"/>
                    <a:gd name="T30" fmla="*/ 1 w 770"/>
                    <a:gd name="T31" fmla="*/ 1 h 612"/>
                    <a:gd name="T32" fmla="*/ 1 w 770"/>
                    <a:gd name="T33" fmla="*/ 1 h 612"/>
                    <a:gd name="T34" fmla="*/ 1 w 770"/>
                    <a:gd name="T35" fmla="*/ 1 h 612"/>
                    <a:gd name="T36" fmla="*/ 1 w 770"/>
                    <a:gd name="T37" fmla="*/ 1 h 612"/>
                    <a:gd name="T38" fmla="*/ 1 w 770"/>
                    <a:gd name="T39" fmla="*/ 1 h 612"/>
                    <a:gd name="T40" fmla="*/ 1 w 770"/>
                    <a:gd name="T41" fmla="*/ 1 h 612"/>
                    <a:gd name="T42" fmla="*/ 1 w 770"/>
                    <a:gd name="T43" fmla="*/ 1 h 612"/>
                    <a:gd name="T44" fmla="*/ 1 w 770"/>
                    <a:gd name="T45" fmla="*/ 1 h 612"/>
                    <a:gd name="T46" fmla="*/ 1 w 770"/>
                    <a:gd name="T47" fmla="*/ 1 h 612"/>
                    <a:gd name="T48" fmla="*/ 1 w 770"/>
                    <a:gd name="T49" fmla="*/ 1 h 612"/>
                    <a:gd name="T50" fmla="*/ 1 w 770"/>
                    <a:gd name="T51" fmla="*/ 1 h 612"/>
                    <a:gd name="T52" fmla="*/ 1 w 770"/>
                    <a:gd name="T53" fmla="*/ 1 h 612"/>
                    <a:gd name="T54" fmla="*/ 1 w 770"/>
                    <a:gd name="T55" fmla="*/ 1 h 612"/>
                    <a:gd name="T56" fmla="*/ 1 w 770"/>
                    <a:gd name="T57" fmla="*/ 1 h 612"/>
                    <a:gd name="T58" fmla="*/ 1 w 770"/>
                    <a:gd name="T59" fmla="*/ 1 h 612"/>
                    <a:gd name="T60" fmla="*/ 1 w 770"/>
                    <a:gd name="T61" fmla="*/ 1 h 612"/>
                    <a:gd name="T62" fmla="*/ 1 w 770"/>
                    <a:gd name="T63" fmla="*/ 1 h 612"/>
                    <a:gd name="T64" fmla="*/ 1 w 770"/>
                    <a:gd name="T65" fmla="*/ 1 h 612"/>
                    <a:gd name="T66" fmla="*/ 1 w 770"/>
                    <a:gd name="T67" fmla="*/ 1 h 612"/>
                    <a:gd name="T68" fmla="*/ 1 w 770"/>
                    <a:gd name="T69" fmla="*/ 1 h 612"/>
                    <a:gd name="T70" fmla="*/ 1 w 770"/>
                    <a:gd name="T71" fmla="*/ 1 h 612"/>
                    <a:gd name="T72" fmla="*/ 1 w 770"/>
                    <a:gd name="T73" fmla="*/ 1 h 612"/>
                    <a:gd name="T74" fmla="*/ 1 w 770"/>
                    <a:gd name="T75" fmla="*/ 1 h 612"/>
                    <a:gd name="T76" fmla="*/ 1 w 770"/>
                    <a:gd name="T77" fmla="*/ 1 h 612"/>
                    <a:gd name="T78" fmla="*/ 1 w 770"/>
                    <a:gd name="T79" fmla="*/ 1 h 612"/>
                    <a:gd name="T80" fmla="*/ 1 w 770"/>
                    <a:gd name="T81" fmla="*/ 1 h 612"/>
                    <a:gd name="T82" fmla="*/ 1 w 770"/>
                    <a:gd name="T83" fmla="*/ 1 h 612"/>
                    <a:gd name="T84" fmla="*/ 1 w 770"/>
                    <a:gd name="T85" fmla="*/ 1 h 612"/>
                    <a:gd name="T86" fmla="*/ 1 w 770"/>
                    <a:gd name="T87" fmla="*/ 1 h 612"/>
                    <a:gd name="T88" fmla="*/ 1 w 770"/>
                    <a:gd name="T89" fmla="*/ 1 h 612"/>
                    <a:gd name="T90" fmla="*/ 1 w 770"/>
                    <a:gd name="T91" fmla="*/ 1 h 612"/>
                    <a:gd name="T92" fmla="*/ 1 w 770"/>
                    <a:gd name="T93" fmla="*/ 1 h 612"/>
                    <a:gd name="T94" fmla="*/ 1 w 770"/>
                    <a:gd name="T95" fmla="*/ 1 h 612"/>
                    <a:gd name="T96" fmla="*/ 1 w 770"/>
                    <a:gd name="T97" fmla="*/ 1 h 612"/>
                    <a:gd name="T98" fmla="*/ 1 w 770"/>
                    <a:gd name="T99" fmla="*/ 1 h 612"/>
                    <a:gd name="T100" fmla="*/ 1 w 770"/>
                    <a:gd name="T101" fmla="*/ 1 h 612"/>
                    <a:gd name="T102" fmla="*/ 1 w 770"/>
                    <a:gd name="T103" fmla="*/ 1 h 612"/>
                    <a:gd name="T104" fmla="*/ 1 w 770"/>
                    <a:gd name="T105" fmla="*/ 1 h 612"/>
                    <a:gd name="T106" fmla="*/ 1 w 770"/>
                    <a:gd name="T107" fmla="*/ 1 h 612"/>
                    <a:gd name="T108" fmla="*/ 1 w 770"/>
                    <a:gd name="T109" fmla="*/ 1 h 612"/>
                    <a:gd name="T110" fmla="*/ 1 w 770"/>
                    <a:gd name="T111" fmla="*/ 1 h 612"/>
                    <a:gd name="T112" fmla="*/ 1 w 770"/>
                    <a:gd name="T113" fmla="*/ 1 h 612"/>
                    <a:gd name="T114" fmla="*/ 1 w 770"/>
                    <a:gd name="T115" fmla="*/ 1 h 612"/>
                    <a:gd name="T116" fmla="*/ 1 w 770"/>
                    <a:gd name="T117" fmla="*/ 1 h 612"/>
                    <a:gd name="T118" fmla="*/ 1 w 770"/>
                    <a:gd name="T119" fmla="*/ 1 h 612"/>
                    <a:gd name="T120" fmla="*/ 1 w 770"/>
                    <a:gd name="T121" fmla="*/ 1 h 612"/>
                    <a:gd name="T122" fmla="*/ 1 w 770"/>
                    <a:gd name="T123" fmla="*/ 1 h 6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70"/>
                    <a:gd name="T187" fmla="*/ 0 h 612"/>
                    <a:gd name="T188" fmla="*/ 770 w 770"/>
                    <a:gd name="T189" fmla="*/ 612 h 6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70" h="612">
                      <a:moveTo>
                        <a:pt x="63" y="612"/>
                      </a:moveTo>
                      <a:lnTo>
                        <a:pt x="48" y="610"/>
                      </a:lnTo>
                      <a:lnTo>
                        <a:pt x="34" y="606"/>
                      </a:lnTo>
                      <a:lnTo>
                        <a:pt x="19" y="602"/>
                      </a:lnTo>
                      <a:lnTo>
                        <a:pt x="11" y="595"/>
                      </a:lnTo>
                      <a:lnTo>
                        <a:pt x="10" y="583"/>
                      </a:lnTo>
                      <a:lnTo>
                        <a:pt x="10" y="576"/>
                      </a:lnTo>
                      <a:lnTo>
                        <a:pt x="8" y="566"/>
                      </a:lnTo>
                      <a:lnTo>
                        <a:pt x="8" y="556"/>
                      </a:lnTo>
                      <a:lnTo>
                        <a:pt x="6" y="547"/>
                      </a:lnTo>
                      <a:lnTo>
                        <a:pt x="6" y="537"/>
                      </a:lnTo>
                      <a:lnTo>
                        <a:pt x="6" y="528"/>
                      </a:lnTo>
                      <a:lnTo>
                        <a:pt x="6" y="518"/>
                      </a:lnTo>
                      <a:lnTo>
                        <a:pt x="6" y="509"/>
                      </a:lnTo>
                      <a:lnTo>
                        <a:pt x="6" y="499"/>
                      </a:lnTo>
                      <a:lnTo>
                        <a:pt x="6" y="490"/>
                      </a:lnTo>
                      <a:lnTo>
                        <a:pt x="6" y="480"/>
                      </a:lnTo>
                      <a:lnTo>
                        <a:pt x="6" y="473"/>
                      </a:lnTo>
                      <a:lnTo>
                        <a:pt x="6" y="463"/>
                      </a:lnTo>
                      <a:lnTo>
                        <a:pt x="6" y="454"/>
                      </a:lnTo>
                      <a:lnTo>
                        <a:pt x="6" y="444"/>
                      </a:lnTo>
                      <a:lnTo>
                        <a:pt x="4" y="435"/>
                      </a:lnTo>
                      <a:lnTo>
                        <a:pt x="4" y="425"/>
                      </a:lnTo>
                      <a:lnTo>
                        <a:pt x="4" y="416"/>
                      </a:lnTo>
                      <a:lnTo>
                        <a:pt x="4" y="408"/>
                      </a:lnTo>
                      <a:lnTo>
                        <a:pt x="4" y="399"/>
                      </a:lnTo>
                      <a:lnTo>
                        <a:pt x="4" y="389"/>
                      </a:lnTo>
                      <a:lnTo>
                        <a:pt x="4" y="380"/>
                      </a:lnTo>
                      <a:lnTo>
                        <a:pt x="4" y="372"/>
                      </a:lnTo>
                      <a:lnTo>
                        <a:pt x="4" y="361"/>
                      </a:lnTo>
                      <a:lnTo>
                        <a:pt x="4" y="351"/>
                      </a:lnTo>
                      <a:lnTo>
                        <a:pt x="4" y="342"/>
                      </a:lnTo>
                      <a:lnTo>
                        <a:pt x="4" y="334"/>
                      </a:lnTo>
                      <a:lnTo>
                        <a:pt x="4" y="325"/>
                      </a:lnTo>
                      <a:lnTo>
                        <a:pt x="4" y="315"/>
                      </a:lnTo>
                      <a:lnTo>
                        <a:pt x="4" y="306"/>
                      </a:lnTo>
                      <a:lnTo>
                        <a:pt x="4" y="298"/>
                      </a:lnTo>
                      <a:lnTo>
                        <a:pt x="2" y="287"/>
                      </a:lnTo>
                      <a:lnTo>
                        <a:pt x="2" y="277"/>
                      </a:lnTo>
                      <a:lnTo>
                        <a:pt x="2" y="270"/>
                      </a:lnTo>
                      <a:lnTo>
                        <a:pt x="2" y="260"/>
                      </a:lnTo>
                      <a:lnTo>
                        <a:pt x="2" y="249"/>
                      </a:lnTo>
                      <a:lnTo>
                        <a:pt x="2" y="239"/>
                      </a:lnTo>
                      <a:lnTo>
                        <a:pt x="2" y="232"/>
                      </a:lnTo>
                      <a:lnTo>
                        <a:pt x="2" y="222"/>
                      </a:lnTo>
                      <a:lnTo>
                        <a:pt x="2" y="211"/>
                      </a:lnTo>
                      <a:lnTo>
                        <a:pt x="2" y="203"/>
                      </a:lnTo>
                      <a:lnTo>
                        <a:pt x="2" y="194"/>
                      </a:lnTo>
                      <a:lnTo>
                        <a:pt x="2" y="184"/>
                      </a:lnTo>
                      <a:lnTo>
                        <a:pt x="2" y="175"/>
                      </a:lnTo>
                      <a:lnTo>
                        <a:pt x="2" y="167"/>
                      </a:lnTo>
                      <a:lnTo>
                        <a:pt x="2" y="157"/>
                      </a:lnTo>
                      <a:lnTo>
                        <a:pt x="2" y="148"/>
                      </a:lnTo>
                      <a:lnTo>
                        <a:pt x="0" y="136"/>
                      </a:lnTo>
                      <a:lnTo>
                        <a:pt x="0" y="129"/>
                      </a:lnTo>
                      <a:lnTo>
                        <a:pt x="0" y="119"/>
                      </a:lnTo>
                      <a:lnTo>
                        <a:pt x="0" y="110"/>
                      </a:lnTo>
                      <a:lnTo>
                        <a:pt x="0" y="100"/>
                      </a:lnTo>
                      <a:lnTo>
                        <a:pt x="0" y="93"/>
                      </a:lnTo>
                      <a:lnTo>
                        <a:pt x="0" y="83"/>
                      </a:lnTo>
                      <a:lnTo>
                        <a:pt x="0" y="74"/>
                      </a:lnTo>
                      <a:lnTo>
                        <a:pt x="0" y="64"/>
                      </a:lnTo>
                      <a:lnTo>
                        <a:pt x="0" y="57"/>
                      </a:lnTo>
                      <a:lnTo>
                        <a:pt x="0" y="47"/>
                      </a:lnTo>
                      <a:lnTo>
                        <a:pt x="0" y="38"/>
                      </a:lnTo>
                      <a:lnTo>
                        <a:pt x="0" y="28"/>
                      </a:lnTo>
                      <a:lnTo>
                        <a:pt x="0" y="21"/>
                      </a:lnTo>
                      <a:lnTo>
                        <a:pt x="0" y="11"/>
                      </a:lnTo>
                      <a:lnTo>
                        <a:pt x="0" y="2"/>
                      </a:lnTo>
                      <a:lnTo>
                        <a:pt x="23" y="0"/>
                      </a:lnTo>
                      <a:lnTo>
                        <a:pt x="23" y="9"/>
                      </a:lnTo>
                      <a:lnTo>
                        <a:pt x="23" y="19"/>
                      </a:lnTo>
                      <a:lnTo>
                        <a:pt x="23" y="28"/>
                      </a:lnTo>
                      <a:lnTo>
                        <a:pt x="25" y="40"/>
                      </a:lnTo>
                      <a:lnTo>
                        <a:pt x="25" y="49"/>
                      </a:lnTo>
                      <a:lnTo>
                        <a:pt x="27" y="59"/>
                      </a:lnTo>
                      <a:lnTo>
                        <a:pt x="27" y="70"/>
                      </a:lnTo>
                      <a:lnTo>
                        <a:pt x="27" y="79"/>
                      </a:lnTo>
                      <a:lnTo>
                        <a:pt x="27" y="89"/>
                      </a:lnTo>
                      <a:lnTo>
                        <a:pt x="27" y="100"/>
                      </a:lnTo>
                      <a:lnTo>
                        <a:pt x="27" y="110"/>
                      </a:lnTo>
                      <a:lnTo>
                        <a:pt x="29" y="121"/>
                      </a:lnTo>
                      <a:lnTo>
                        <a:pt x="29" y="131"/>
                      </a:lnTo>
                      <a:lnTo>
                        <a:pt x="29" y="140"/>
                      </a:lnTo>
                      <a:lnTo>
                        <a:pt x="29" y="152"/>
                      </a:lnTo>
                      <a:lnTo>
                        <a:pt x="31" y="163"/>
                      </a:lnTo>
                      <a:lnTo>
                        <a:pt x="31" y="173"/>
                      </a:lnTo>
                      <a:lnTo>
                        <a:pt x="31" y="182"/>
                      </a:lnTo>
                      <a:lnTo>
                        <a:pt x="31" y="194"/>
                      </a:lnTo>
                      <a:lnTo>
                        <a:pt x="31" y="203"/>
                      </a:lnTo>
                      <a:lnTo>
                        <a:pt x="31" y="213"/>
                      </a:lnTo>
                      <a:lnTo>
                        <a:pt x="31" y="224"/>
                      </a:lnTo>
                      <a:lnTo>
                        <a:pt x="31" y="233"/>
                      </a:lnTo>
                      <a:lnTo>
                        <a:pt x="31" y="245"/>
                      </a:lnTo>
                      <a:lnTo>
                        <a:pt x="31" y="254"/>
                      </a:lnTo>
                      <a:lnTo>
                        <a:pt x="31" y="264"/>
                      </a:lnTo>
                      <a:lnTo>
                        <a:pt x="31" y="275"/>
                      </a:lnTo>
                      <a:lnTo>
                        <a:pt x="31" y="285"/>
                      </a:lnTo>
                      <a:lnTo>
                        <a:pt x="31" y="294"/>
                      </a:lnTo>
                      <a:lnTo>
                        <a:pt x="31" y="306"/>
                      </a:lnTo>
                      <a:lnTo>
                        <a:pt x="31" y="315"/>
                      </a:lnTo>
                      <a:lnTo>
                        <a:pt x="31" y="328"/>
                      </a:lnTo>
                      <a:lnTo>
                        <a:pt x="29" y="342"/>
                      </a:lnTo>
                      <a:lnTo>
                        <a:pt x="27" y="357"/>
                      </a:lnTo>
                      <a:lnTo>
                        <a:pt x="27" y="372"/>
                      </a:lnTo>
                      <a:lnTo>
                        <a:pt x="27" y="389"/>
                      </a:lnTo>
                      <a:lnTo>
                        <a:pt x="27" y="403"/>
                      </a:lnTo>
                      <a:lnTo>
                        <a:pt x="27" y="420"/>
                      </a:lnTo>
                      <a:lnTo>
                        <a:pt x="27" y="435"/>
                      </a:lnTo>
                      <a:lnTo>
                        <a:pt x="27" y="452"/>
                      </a:lnTo>
                      <a:lnTo>
                        <a:pt x="27" y="467"/>
                      </a:lnTo>
                      <a:lnTo>
                        <a:pt x="27" y="480"/>
                      </a:lnTo>
                      <a:lnTo>
                        <a:pt x="27" y="496"/>
                      </a:lnTo>
                      <a:lnTo>
                        <a:pt x="29" y="513"/>
                      </a:lnTo>
                      <a:lnTo>
                        <a:pt x="29" y="528"/>
                      </a:lnTo>
                      <a:lnTo>
                        <a:pt x="29" y="545"/>
                      </a:lnTo>
                      <a:lnTo>
                        <a:pt x="31" y="560"/>
                      </a:lnTo>
                      <a:lnTo>
                        <a:pt x="32" y="576"/>
                      </a:lnTo>
                      <a:lnTo>
                        <a:pt x="42" y="577"/>
                      </a:lnTo>
                      <a:lnTo>
                        <a:pt x="51" y="576"/>
                      </a:lnTo>
                      <a:lnTo>
                        <a:pt x="50" y="560"/>
                      </a:lnTo>
                      <a:lnTo>
                        <a:pt x="50" y="545"/>
                      </a:lnTo>
                      <a:lnTo>
                        <a:pt x="50" y="528"/>
                      </a:lnTo>
                      <a:lnTo>
                        <a:pt x="50" y="513"/>
                      </a:lnTo>
                      <a:lnTo>
                        <a:pt x="50" y="496"/>
                      </a:lnTo>
                      <a:lnTo>
                        <a:pt x="50" y="482"/>
                      </a:lnTo>
                      <a:lnTo>
                        <a:pt x="50" y="467"/>
                      </a:lnTo>
                      <a:lnTo>
                        <a:pt x="50" y="452"/>
                      </a:lnTo>
                      <a:lnTo>
                        <a:pt x="48" y="437"/>
                      </a:lnTo>
                      <a:lnTo>
                        <a:pt x="48" y="423"/>
                      </a:lnTo>
                      <a:lnTo>
                        <a:pt x="46" y="406"/>
                      </a:lnTo>
                      <a:lnTo>
                        <a:pt x="46" y="393"/>
                      </a:lnTo>
                      <a:lnTo>
                        <a:pt x="42" y="376"/>
                      </a:lnTo>
                      <a:lnTo>
                        <a:pt x="42" y="361"/>
                      </a:lnTo>
                      <a:lnTo>
                        <a:pt x="40" y="346"/>
                      </a:lnTo>
                      <a:lnTo>
                        <a:pt x="38" y="330"/>
                      </a:lnTo>
                      <a:lnTo>
                        <a:pt x="53" y="315"/>
                      </a:lnTo>
                      <a:lnTo>
                        <a:pt x="221" y="315"/>
                      </a:lnTo>
                      <a:lnTo>
                        <a:pt x="230" y="315"/>
                      </a:lnTo>
                      <a:lnTo>
                        <a:pt x="238" y="315"/>
                      </a:lnTo>
                      <a:lnTo>
                        <a:pt x="247" y="315"/>
                      </a:lnTo>
                      <a:lnTo>
                        <a:pt x="259" y="315"/>
                      </a:lnTo>
                      <a:lnTo>
                        <a:pt x="266" y="315"/>
                      </a:lnTo>
                      <a:lnTo>
                        <a:pt x="278" y="315"/>
                      </a:lnTo>
                      <a:lnTo>
                        <a:pt x="287" y="315"/>
                      </a:lnTo>
                      <a:lnTo>
                        <a:pt x="297" y="315"/>
                      </a:lnTo>
                      <a:lnTo>
                        <a:pt x="306" y="313"/>
                      </a:lnTo>
                      <a:lnTo>
                        <a:pt x="316" y="313"/>
                      </a:lnTo>
                      <a:lnTo>
                        <a:pt x="325" y="313"/>
                      </a:lnTo>
                      <a:lnTo>
                        <a:pt x="335" y="313"/>
                      </a:lnTo>
                      <a:lnTo>
                        <a:pt x="344" y="313"/>
                      </a:lnTo>
                      <a:lnTo>
                        <a:pt x="354" y="313"/>
                      </a:lnTo>
                      <a:lnTo>
                        <a:pt x="363" y="313"/>
                      </a:lnTo>
                      <a:lnTo>
                        <a:pt x="375" y="313"/>
                      </a:lnTo>
                      <a:lnTo>
                        <a:pt x="382" y="313"/>
                      </a:lnTo>
                      <a:lnTo>
                        <a:pt x="392" y="313"/>
                      </a:lnTo>
                      <a:lnTo>
                        <a:pt x="401" y="311"/>
                      </a:lnTo>
                      <a:lnTo>
                        <a:pt x="411" y="311"/>
                      </a:lnTo>
                      <a:lnTo>
                        <a:pt x="420" y="311"/>
                      </a:lnTo>
                      <a:lnTo>
                        <a:pt x="430" y="311"/>
                      </a:lnTo>
                      <a:lnTo>
                        <a:pt x="439" y="311"/>
                      </a:lnTo>
                      <a:lnTo>
                        <a:pt x="449" y="311"/>
                      </a:lnTo>
                      <a:lnTo>
                        <a:pt x="458" y="309"/>
                      </a:lnTo>
                      <a:lnTo>
                        <a:pt x="468" y="309"/>
                      </a:lnTo>
                      <a:lnTo>
                        <a:pt x="477" y="309"/>
                      </a:lnTo>
                      <a:lnTo>
                        <a:pt x="487" y="309"/>
                      </a:lnTo>
                      <a:lnTo>
                        <a:pt x="496" y="309"/>
                      </a:lnTo>
                      <a:lnTo>
                        <a:pt x="506" y="309"/>
                      </a:lnTo>
                      <a:lnTo>
                        <a:pt x="517" y="309"/>
                      </a:lnTo>
                      <a:lnTo>
                        <a:pt x="529" y="311"/>
                      </a:lnTo>
                      <a:lnTo>
                        <a:pt x="542" y="309"/>
                      </a:lnTo>
                      <a:lnTo>
                        <a:pt x="555" y="309"/>
                      </a:lnTo>
                      <a:lnTo>
                        <a:pt x="571" y="308"/>
                      </a:lnTo>
                      <a:lnTo>
                        <a:pt x="588" y="308"/>
                      </a:lnTo>
                      <a:lnTo>
                        <a:pt x="601" y="306"/>
                      </a:lnTo>
                      <a:lnTo>
                        <a:pt x="616" y="306"/>
                      </a:lnTo>
                      <a:lnTo>
                        <a:pt x="631" y="306"/>
                      </a:lnTo>
                      <a:lnTo>
                        <a:pt x="649" y="306"/>
                      </a:lnTo>
                      <a:lnTo>
                        <a:pt x="664" y="306"/>
                      </a:lnTo>
                      <a:lnTo>
                        <a:pt x="679" y="304"/>
                      </a:lnTo>
                      <a:lnTo>
                        <a:pt x="694" y="302"/>
                      </a:lnTo>
                      <a:lnTo>
                        <a:pt x="709" y="302"/>
                      </a:lnTo>
                      <a:lnTo>
                        <a:pt x="725" y="302"/>
                      </a:lnTo>
                      <a:lnTo>
                        <a:pt x="740" y="302"/>
                      </a:lnTo>
                      <a:lnTo>
                        <a:pt x="755" y="302"/>
                      </a:lnTo>
                      <a:lnTo>
                        <a:pt x="768" y="302"/>
                      </a:lnTo>
                      <a:lnTo>
                        <a:pt x="768" y="325"/>
                      </a:lnTo>
                      <a:lnTo>
                        <a:pt x="755" y="323"/>
                      </a:lnTo>
                      <a:lnTo>
                        <a:pt x="740" y="323"/>
                      </a:lnTo>
                      <a:lnTo>
                        <a:pt x="727" y="323"/>
                      </a:lnTo>
                      <a:lnTo>
                        <a:pt x="713" y="323"/>
                      </a:lnTo>
                      <a:lnTo>
                        <a:pt x="700" y="323"/>
                      </a:lnTo>
                      <a:lnTo>
                        <a:pt x="687" y="323"/>
                      </a:lnTo>
                      <a:lnTo>
                        <a:pt x="673" y="323"/>
                      </a:lnTo>
                      <a:lnTo>
                        <a:pt x="660" y="323"/>
                      </a:lnTo>
                      <a:lnTo>
                        <a:pt x="645" y="323"/>
                      </a:lnTo>
                      <a:lnTo>
                        <a:pt x="631" y="323"/>
                      </a:lnTo>
                      <a:lnTo>
                        <a:pt x="616" y="323"/>
                      </a:lnTo>
                      <a:lnTo>
                        <a:pt x="603" y="323"/>
                      </a:lnTo>
                      <a:lnTo>
                        <a:pt x="588" y="323"/>
                      </a:lnTo>
                      <a:lnTo>
                        <a:pt x="574" y="323"/>
                      </a:lnTo>
                      <a:lnTo>
                        <a:pt x="561" y="323"/>
                      </a:lnTo>
                      <a:lnTo>
                        <a:pt x="548" y="325"/>
                      </a:lnTo>
                      <a:lnTo>
                        <a:pt x="533" y="325"/>
                      </a:lnTo>
                      <a:lnTo>
                        <a:pt x="519" y="325"/>
                      </a:lnTo>
                      <a:lnTo>
                        <a:pt x="504" y="325"/>
                      </a:lnTo>
                      <a:lnTo>
                        <a:pt x="491" y="325"/>
                      </a:lnTo>
                      <a:lnTo>
                        <a:pt x="476" y="325"/>
                      </a:lnTo>
                      <a:lnTo>
                        <a:pt x="462" y="327"/>
                      </a:lnTo>
                      <a:lnTo>
                        <a:pt x="449" y="327"/>
                      </a:lnTo>
                      <a:lnTo>
                        <a:pt x="434" y="328"/>
                      </a:lnTo>
                      <a:lnTo>
                        <a:pt x="420" y="328"/>
                      </a:lnTo>
                      <a:lnTo>
                        <a:pt x="405" y="328"/>
                      </a:lnTo>
                      <a:lnTo>
                        <a:pt x="392" y="328"/>
                      </a:lnTo>
                      <a:lnTo>
                        <a:pt x="379" y="328"/>
                      </a:lnTo>
                      <a:lnTo>
                        <a:pt x="365" y="328"/>
                      </a:lnTo>
                      <a:lnTo>
                        <a:pt x="352" y="330"/>
                      </a:lnTo>
                      <a:lnTo>
                        <a:pt x="339" y="332"/>
                      </a:lnTo>
                      <a:lnTo>
                        <a:pt x="325" y="334"/>
                      </a:lnTo>
                      <a:lnTo>
                        <a:pt x="318" y="334"/>
                      </a:lnTo>
                      <a:lnTo>
                        <a:pt x="308" y="334"/>
                      </a:lnTo>
                      <a:lnTo>
                        <a:pt x="299" y="334"/>
                      </a:lnTo>
                      <a:lnTo>
                        <a:pt x="291" y="334"/>
                      </a:lnTo>
                      <a:lnTo>
                        <a:pt x="282" y="334"/>
                      </a:lnTo>
                      <a:lnTo>
                        <a:pt x="274" y="334"/>
                      </a:lnTo>
                      <a:lnTo>
                        <a:pt x="266" y="334"/>
                      </a:lnTo>
                      <a:lnTo>
                        <a:pt x="259" y="334"/>
                      </a:lnTo>
                      <a:lnTo>
                        <a:pt x="249" y="334"/>
                      </a:lnTo>
                      <a:lnTo>
                        <a:pt x="240" y="334"/>
                      </a:lnTo>
                      <a:lnTo>
                        <a:pt x="230" y="334"/>
                      </a:lnTo>
                      <a:lnTo>
                        <a:pt x="223" y="334"/>
                      </a:lnTo>
                      <a:lnTo>
                        <a:pt x="207" y="334"/>
                      </a:lnTo>
                      <a:lnTo>
                        <a:pt x="192" y="336"/>
                      </a:lnTo>
                      <a:lnTo>
                        <a:pt x="183" y="336"/>
                      </a:lnTo>
                      <a:lnTo>
                        <a:pt x="173" y="336"/>
                      </a:lnTo>
                      <a:lnTo>
                        <a:pt x="166" y="336"/>
                      </a:lnTo>
                      <a:lnTo>
                        <a:pt x="158" y="336"/>
                      </a:lnTo>
                      <a:lnTo>
                        <a:pt x="150" y="336"/>
                      </a:lnTo>
                      <a:lnTo>
                        <a:pt x="141" y="336"/>
                      </a:lnTo>
                      <a:lnTo>
                        <a:pt x="133" y="336"/>
                      </a:lnTo>
                      <a:lnTo>
                        <a:pt x="126" y="336"/>
                      </a:lnTo>
                      <a:lnTo>
                        <a:pt x="108" y="336"/>
                      </a:lnTo>
                      <a:lnTo>
                        <a:pt x="93" y="338"/>
                      </a:lnTo>
                      <a:lnTo>
                        <a:pt x="78" y="340"/>
                      </a:lnTo>
                      <a:lnTo>
                        <a:pt x="63" y="342"/>
                      </a:lnTo>
                      <a:lnTo>
                        <a:pt x="63" y="347"/>
                      </a:lnTo>
                      <a:lnTo>
                        <a:pt x="63" y="353"/>
                      </a:lnTo>
                      <a:lnTo>
                        <a:pt x="74" y="353"/>
                      </a:lnTo>
                      <a:lnTo>
                        <a:pt x="86" y="355"/>
                      </a:lnTo>
                      <a:lnTo>
                        <a:pt x="99" y="355"/>
                      </a:lnTo>
                      <a:lnTo>
                        <a:pt x="112" y="357"/>
                      </a:lnTo>
                      <a:lnTo>
                        <a:pt x="124" y="357"/>
                      </a:lnTo>
                      <a:lnTo>
                        <a:pt x="137" y="357"/>
                      </a:lnTo>
                      <a:lnTo>
                        <a:pt x="148" y="357"/>
                      </a:lnTo>
                      <a:lnTo>
                        <a:pt x="162" y="357"/>
                      </a:lnTo>
                      <a:lnTo>
                        <a:pt x="173" y="357"/>
                      </a:lnTo>
                      <a:lnTo>
                        <a:pt x="186" y="357"/>
                      </a:lnTo>
                      <a:lnTo>
                        <a:pt x="200" y="357"/>
                      </a:lnTo>
                      <a:lnTo>
                        <a:pt x="213" y="357"/>
                      </a:lnTo>
                      <a:lnTo>
                        <a:pt x="224" y="357"/>
                      </a:lnTo>
                      <a:lnTo>
                        <a:pt x="238" y="357"/>
                      </a:lnTo>
                      <a:lnTo>
                        <a:pt x="253" y="357"/>
                      </a:lnTo>
                      <a:lnTo>
                        <a:pt x="266" y="357"/>
                      </a:lnTo>
                      <a:lnTo>
                        <a:pt x="278" y="357"/>
                      </a:lnTo>
                      <a:lnTo>
                        <a:pt x="289" y="357"/>
                      </a:lnTo>
                      <a:lnTo>
                        <a:pt x="302" y="355"/>
                      </a:lnTo>
                      <a:lnTo>
                        <a:pt x="316" y="355"/>
                      </a:lnTo>
                      <a:lnTo>
                        <a:pt x="327" y="353"/>
                      </a:lnTo>
                      <a:lnTo>
                        <a:pt x="340" y="353"/>
                      </a:lnTo>
                      <a:lnTo>
                        <a:pt x="354" y="353"/>
                      </a:lnTo>
                      <a:lnTo>
                        <a:pt x="369" y="353"/>
                      </a:lnTo>
                      <a:lnTo>
                        <a:pt x="380" y="353"/>
                      </a:lnTo>
                      <a:lnTo>
                        <a:pt x="392" y="353"/>
                      </a:lnTo>
                      <a:lnTo>
                        <a:pt x="405" y="353"/>
                      </a:lnTo>
                      <a:lnTo>
                        <a:pt x="418" y="353"/>
                      </a:lnTo>
                      <a:lnTo>
                        <a:pt x="430" y="353"/>
                      </a:lnTo>
                      <a:lnTo>
                        <a:pt x="443" y="353"/>
                      </a:lnTo>
                      <a:lnTo>
                        <a:pt x="456" y="353"/>
                      </a:lnTo>
                      <a:lnTo>
                        <a:pt x="472" y="355"/>
                      </a:lnTo>
                      <a:lnTo>
                        <a:pt x="768" y="353"/>
                      </a:lnTo>
                      <a:lnTo>
                        <a:pt x="770" y="376"/>
                      </a:lnTo>
                      <a:lnTo>
                        <a:pt x="704" y="380"/>
                      </a:lnTo>
                      <a:lnTo>
                        <a:pt x="692" y="418"/>
                      </a:lnTo>
                      <a:lnTo>
                        <a:pt x="687" y="404"/>
                      </a:lnTo>
                      <a:lnTo>
                        <a:pt x="681" y="393"/>
                      </a:lnTo>
                      <a:lnTo>
                        <a:pt x="673" y="385"/>
                      </a:lnTo>
                      <a:lnTo>
                        <a:pt x="666" y="380"/>
                      </a:lnTo>
                      <a:lnTo>
                        <a:pt x="656" y="374"/>
                      </a:lnTo>
                      <a:lnTo>
                        <a:pt x="647" y="372"/>
                      </a:lnTo>
                      <a:lnTo>
                        <a:pt x="637" y="370"/>
                      </a:lnTo>
                      <a:lnTo>
                        <a:pt x="626" y="370"/>
                      </a:lnTo>
                      <a:lnTo>
                        <a:pt x="614" y="368"/>
                      </a:lnTo>
                      <a:lnTo>
                        <a:pt x="601" y="368"/>
                      </a:lnTo>
                      <a:lnTo>
                        <a:pt x="590" y="370"/>
                      </a:lnTo>
                      <a:lnTo>
                        <a:pt x="578" y="372"/>
                      </a:lnTo>
                      <a:lnTo>
                        <a:pt x="565" y="372"/>
                      </a:lnTo>
                      <a:lnTo>
                        <a:pt x="552" y="372"/>
                      </a:lnTo>
                      <a:lnTo>
                        <a:pt x="540" y="374"/>
                      </a:lnTo>
                      <a:lnTo>
                        <a:pt x="529" y="376"/>
                      </a:lnTo>
                      <a:lnTo>
                        <a:pt x="514" y="376"/>
                      </a:lnTo>
                      <a:lnTo>
                        <a:pt x="504" y="376"/>
                      </a:lnTo>
                      <a:lnTo>
                        <a:pt x="491" y="376"/>
                      </a:lnTo>
                      <a:lnTo>
                        <a:pt x="479" y="376"/>
                      </a:lnTo>
                      <a:lnTo>
                        <a:pt x="468" y="376"/>
                      </a:lnTo>
                      <a:lnTo>
                        <a:pt x="456" y="376"/>
                      </a:lnTo>
                      <a:lnTo>
                        <a:pt x="443" y="376"/>
                      </a:lnTo>
                      <a:lnTo>
                        <a:pt x="434" y="376"/>
                      </a:lnTo>
                      <a:lnTo>
                        <a:pt x="420" y="376"/>
                      </a:lnTo>
                      <a:lnTo>
                        <a:pt x="409" y="376"/>
                      </a:lnTo>
                      <a:lnTo>
                        <a:pt x="396" y="376"/>
                      </a:lnTo>
                      <a:lnTo>
                        <a:pt x="384" y="376"/>
                      </a:lnTo>
                      <a:lnTo>
                        <a:pt x="373" y="376"/>
                      </a:lnTo>
                      <a:lnTo>
                        <a:pt x="361" y="376"/>
                      </a:lnTo>
                      <a:lnTo>
                        <a:pt x="348" y="376"/>
                      </a:lnTo>
                      <a:lnTo>
                        <a:pt x="339" y="376"/>
                      </a:lnTo>
                      <a:lnTo>
                        <a:pt x="325" y="376"/>
                      </a:lnTo>
                      <a:lnTo>
                        <a:pt x="314" y="376"/>
                      </a:lnTo>
                      <a:lnTo>
                        <a:pt x="301" y="376"/>
                      </a:lnTo>
                      <a:lnTo>
                        <a:pt x="289" y="376"/>
                      </a:lnTo>
                      <a:lnTo>
                        <a:pt x="278" y="376"/>
                      </a:lnTo>
                      <a:lnTo>
                        <a:pt x="266" y="376"/>
                      </a:lnTo>
                      <a:lnTo>
                        <a:pt x="253" y="376"/>
                      </a:lnTo>
                      <a:lnTo>
                        <a:pt x="243" y="376"/>
                      </a:lnTo>
                      <a:lnTo>
                        <a:pt x="230" y="376"/>
                      </a:lnTo>
                      <a:lnTo>
                        <a:pt x="219" y="376"/>
                      </a:lnTo>
                      <a:lnTo>
                        <a:pt x="205" y="376"/>
                      </a:lnTo>
                      <a:lnTo>
                        <a:pt x="194" y="378"/>
                      </a:lnTo>
                      <a:lnTo>
                        <a:pt x="183" y="378"/>
                      </a:lnTo>
                      <a:lnTo>
                        <a:pt x="173" y="380"/>
                      </a:lnTo>
                      <a:lnTo>
                        <a:pt x="160" y="380"/>
                      </a:lnTo>
                      <a:lnTo>
                        <a:pt x="150" y="380"/>
                      </a:lnTo>
                      <a:lnTo>
                        <a:pt x="143" y="387"/>
                      </a:lnTo>
                      <a:lnTo>
                        <a:pt x="137" y="399"/>
                      </a:lnTo>
                      <a:lnTo>
                        <a:pt x="131" y="410"/>
                      </a:lnTo>
                      <a:lnTo>
                        <a:pt x="127" y="423"/>
                      </a:lnTo>
                      <a:lnTo>
                        <a:pt x="122" y="385"/>
                      </a:lnTo>
                      <a:lnTo>
                        <a:pt x="112" y="382"/>
                      </a:lnTo>
                      <a:lnTo>
                        <a:pt x="101" y="382"/>
                      </a:lnTo>
                      <a:lnTo>
                        <a:pt x="91" y="384"/>
                      </a:lnTo>
                      <a:lnTo>
                        <a:pt x="82" y="385"/>
                      </a:lnTo>
                      <a:lnTo>
                        <a:pt x="78" y="393"/>
                      </a:lnTo>
                      <a:lnTo>
                        <a:pt x="78" y="403"/>
                      </a:lnTo>
                      <a:lnTo>
                        <a:pt x="78" y="412"/>
                      </a:lnTo>
                      <a:lnTo>
                        <a:pt x="78" y="423"/>
                      </a:lnTo>
                      <a:lnTo>
                        <a:pt x="86" y="423"/>
                      </a:lnTo>
                      <a:lnTo>
                        <a:pt x="93" y="425"/>
                      </a:lnTo>
                      <a:lnTo>
                        <a:pt x="103" y="425"/>
                      </a:lnTo>
                      <a:lnTo>
                        <a:pt x="112" y="427"/>
                      </a:lnTo>
                      <a:lnTo>
                        <a:pt x="122" y="427"/>
                      </a:lnTo>
                      <a:lnTo>
                        <a:pt x="129" y="427"/>
                      </a:lnTo>
                      <a:lnTo>
                        <a:pt x="139" y="427"/>
                      </a:lnTo>
                      <a:lnTo>
                        <a:pt x="148" y="429"/>
                      </a:lnTo>
                      <a:lnTo>
                        <a:pt x="158" y="429"/>
                      </a:lnTo>
                      <a:lnTo>
                        <a:pt x="166" y="429"/>
                      </a:lnTo>
                      <a:lnTo>
                        <a:pt x="175" y="429"/>
                      </a:lnTo>
                      <a:lnTo>
                        <a:pt x="185" y="429"/>
                      </a:lnTo>
                      <a:lnTo>
                        <a:pt x="194" y="429"/>
                      </a:lnTo>
                      <a:lnTo>
                        <a:pt x="204" y="429"/>
                      </a:lnTo>
                      <a:lnTo>
                        <a:pt x="213" y="429"/>
                      </a:lnTo>
                      <a:lnTo>
                        <a:pt x="223" y="429"/>
                      </a:lnTo>
                      <a:lnTo>
                        <a:pt x="232" y="427"/>
                      </a:lnTo>
                      <a:lnTo>
                        <a:pt x="242" y="427"/>
                      </a:lnTo>
                      <a:lnTo>
                        <a:pt x="251" y="425"/>
                      </a:lnTo>
                      <a:lnTo>
                        <a:pt x="261" y="425"/>
                      </a:lnTo>
                      <a:lnTo>
                        <a:pt x="270" y="425"/>
                      </a:lnTo>
                      <a:lnTo>
                        <a:pt x="280" y="425"/>
                      </a:lnTo>
                      <a:lnTo>
                        <a:pt x="289" y="425"/>
                      </a:lnTo>
                      <a:lnTo>
                        <a:pt x="299" y="425"/>
                      </a:lnTo>
                      <a:lnTo>
                        <a:pt x="306" y="423"/>
                      </a:lnTo>
                      <a:lnTo>
                        <a:pt x="316" y="423"/>
                      </a:lnTo>
                      <a:lnTo>
                        <a:pt x="325" y="423"/>
                      </a:lnTo>
                      <a:lnTo>
                        <a:pt x="333" y="423"/>
                      </a:lnTo>
                      <a:lnTo>
                        <a:pt x="342" y="423"/>
                      </a:lnTo>
                      <a:lnTo>
                        <a:pt x="352" y="423"/>
                      </a:lnTo>
                      <a:lnTo>
                        <a:pt x="361" y="423"/>
                      </a:lnTo>
                      <a:lnTo>
                        <a:pt x="369" y="423"/>
                      </a:lnTo>
                      <a:lnTo>
                        <a:pt x="386" y="380"/>
                      </a:lnTo>
                      <a:lnTo>
                        <a:pt x="390" y="380"/>
                      </a:lnTo>
                      <a:lnTo>
                        <a:pt x="396" y="391"/>
                      </a:lnTo>
                      <a:lnTo>
                        <a:pt x="398" y="404"/>
                      </a:lnTo>
                      <a:lnTo>
                        <a:pt x="399" y="416"/>
                      </a:lnTo>
                      <a:lnTo>
                        <a:pt x="411" y="425"/>
                      </a:lnTo>
                      <a:lnTo>
                        <a:pt x="757" y="431"/>
                      </a:lnTo>
                      <a:lnTo>
                        <a:pt x="755" y="433"/>
                      </a:lnTo>
                      <a:lnTo>
                        <a:pt x="755" y="437"/>
                      </a:lnTo>
                      <a:lnTo>
                        <a:pt x="746" y="437"/>
                      </a:lnTo>
                      <a:lnTo>
                        <a:pt x="734" y="437"/>
                      </a:lnTo>
                      <a:lnTo>
                        <a:pt x="725" y="437"/>
                      </a:lnTo>
                      <a:lnTo>
                        <a:pt x="715" y="439"/>
                      </a:lnTo>
                      <a:lnTo>
                        <a:pt x="704" y="439"/>
                      </a:lnTo>
                      <a:lnTo>
                        <a:pt x="694" y="439"/>
                      </a:lnTo>
                      <a:lnTo>
                        <a:pt x="683" y="439"/>
                      </a:lnTo>
                      <a:lnTo>
                        <a:pt x="673" y="441"/>
                      </a:lnTo>
                      <a:lnTo>
                        <a:pt x="664" y="439"/>
                      </a:lnTo>
                      <a:lnTo>
                        <a:pt x="652" y="439"/>
                      </a:lnTo>
                      <a:lnTo>
                        <a:pt x="643" y="437"/>
                      </a:lnTo>
                      <a:lnTo>
                        <a:pt x="633" y="437"/>
                      </a:lnTo>
                      <a:lnTo>
                        <a:pt x="624" y="437"/>
                      </a:lnTo>
                      <a:lnTo>
                        <a:pt x="614" y="437"/>
                      </a:lnTo>
                      <a:lnTo>
                        <a:pt x="603" y="437"/>
                      </a:lnTo>
                      <a:lnTo>
                        <a:pt x="593" y="439"/>
                      </a:lnTo>
                      <a:lnTo>
                        <a:pt x="586" y="437"/>
                      </a:lnTo>
                      <a:lnTo>
                        <a:pt x="576" y="437"/>
                      </a:lnTo>
                      <a:lnTo>
                        <a:pt x="565" y="437"/>
                      </a:lnTo>
                      <a:lnTo>
                        <a:pt x="552" y="437"/>
                      </a:lnTo>
                      <a:lnTo>
                        <a:pt x="536" y="437"/>
                      </a:lnTo>
                      <a:lnTo>
                        <a:pt x="521" y="437"/>
                      </a:lnTo>
                      <a:lnTo>
                        <a:pt x="514" y="437"/>
                      </a:lnTo>
                      <a:lnTo>
                        <a:pt x="506" y="437"/>
                      </a:lnTo>
                      <a:lnTo>
                        <a:pt x="496" y="437"/>
                      </a:lnTo>
                      <a:lnTo>
                        <a:pt x="489" y="437"/>
                      </a:lnTo>
                      <a:lnTo>
                        <a:pt x="477" y="437"/>
                      </a:lnTo>
                      <a:lnTo>
                        <a:pt x="470" y="437"/>
                      </a:lnTo>
                      <a:lnTo>
                        <a:pt x="458" y="437"/>
                      </a:lnTo>
                      <a:lnTo>
                        <a:pt x="449" y="437"/>
                      </a:lnTo>
                      <a:lnTo>
                        <a:pt x="439" y="437"/>
                      </a:lnTo>
                      <a:lnTo>
                        <a:pt x="430" y="437"/>
                      </a:lnTo>
                      <a:lnTo>
                        <a:pt x="420" y="437"/>
                      </a:lnTo>
                      <a:lnTo>
                        <a:pt x="411" y="437"/>
                      </a:lnTo>
                      <a:lnTo>
                        <a:pt x="398" y="437"/>
                      </a:lnTo>
                      <a:lnTo>
                        <a:pt x="390" y="437"/>
                      </a:lnTo>
                      <a:lnTo>
                        <a:pt x="377" y="437"/>
                      </a:lnTo>
                      <a:lnTo>
                        <a:pt x="369" y="437"/>
                      </a:lnTo>
                      <a:lnTo>
                        <a:pt x="356" y="437"/>
                      </a:lnTo>
                      <a:lnTo>
                        <a:pt x="346" y="437"/>
                      </a:lnTo>
                      <a:lnTo>
                        <a:pt x="335" y="437"/>
                      </a:lnTo>
                      <a:lnTo>
                        <a:pt x="325" y="437"/>
                      </a:lnTo>
                      <a:lnTo>
                        <a:pt x="314" y="437"/>
                      </a:lnTo>
                      <a:lnTo>
                        <a:pt x="304" y="437"/>
                      </a:lnTo>
                      <a:lnTo>
                        <a:pt x="293" y="437"/>
                      </a:lnTo>
                      <a:lnTo>
                        <a:pt x="282" y="437"/>
                      </a:lnTo>
                      <a:lnTo>
                        <a:pt x="272" y="437"/>
                      </a:lnTo>
                      <a:lnTo>
                        <a:pt x="261" y="437"/>
                      </a:lnTo>
                      <a:lnTo>
                        <a:pt x="251" y="437"/>
                      </a:lnTo>
                      <a:lnTo>
                        <a:pt x="242" y="437"/>
                      </a:lnTo>
                      <a:lnTo>
                        <a:pt x="230" y="437"/>
                      </a:lnTo>
                      <a:lnTo>
                        <a:pt x="221" y="437"/>
                      </a:lnTo>
                      <a:lnTo>
                        <a:pt x="211" y="437"/>
                      </a:lnTo>
                      <a:lnTo>
                        <a:pt x="202" y="437"/>
                      </a:lnTo>
                      <a:lnTo>
                        <a:pt x="194" y="437"/>
                      </a:lnTo>
                      <a:lnTo>
                        <a:pt x="185" y="437"/>
                      </a:lnTo>
                      <a:lnTo>
                        <a:pt x="175" y="437"/>
                      </a:lnTo>
                      <a:lnTo>
                        <a:pt x="167" y="439"/>
                      </a:lnTo>
                      <a:lnTo>
                        <a:pt x="158" y="439"/>
                      </a:lnTo>
                      <a:lnTo>
                        <a:pt x="150" y="439"/>
                      </a:lnTo>
                      <a:lnTo>
                        <a:pt x="143" y="439"/>
                      </a:lnTo>
                      <a:lnTo>
                        <a:pt x="137" y="441"/>
                      </a:lnTo>
                      <a:lnTo>
                        <a:pt x="122" y="442"/>
                      </a:lnTo>
                      <a:lnTo>
                        <a:pt x="108" y="444"/>
                      </a:lnTo>
                      <a:lnTo>
                        <a:pt x="97" y="444"/>
                      </a:lnTo>
                      <a:lnTo>
                        <a:pt x="89" y="446"/>
                      </a:lnTo>
                      <a:lnTo>
                        <a:pt x="82" y="448"/>
                      </a:lnTo>
                      <a:lnTo>
                        <a:pt x="78" y="452"/>
                      </a:lnTo>
                      <a:lnTo>
                        <a:pt x="86" y="581"/>
                      </a:lnTo>
                      <a:lnTo>
                        <a:pt x="399" y="579"/>
                      </a:lnTo>
                      <a:lnTo>
                        <a:pt x="405" y="568"/>
                      </a:lnTo>
                      <a:lnTo>
                        <a:pt x="411" y="555"/>
                      </a:lnTo>
                      <a:lnTo>
                        <a:pt x="413" y="547"/>
                      </a:lnTo>
                      <a:lnTo>
                        <a:pt x="417" y="539"/>
                      </a:lnTo>
                      <a:lnTo>
                        <a:pt x="418" y="532"/>
                      </a:lnTo>
                      <a:lnTo>
                        <a:pt x="422" y="524"/>
                      </a:lnTo>
                      <a:lnTo>
                        <a:pt x="424" y="526"/>
                      </a:lnTo>
                      <a:lnTo>
                        <a:pt x="426" y="532"/>
                      </a:lnTo>
                      <a:lnTo>
                        <a:pt x="426" y="541"/>
                      </a:lnTo>
                      <a:lnTo>
                        <a:pt x="430" y="551"/>
                      </a:lnTo>
                      <a:lnTo>
                        <a:pt x="430" y="558"/>
                      </a:lnTo>
                      <a:lnTo>
                        <a:pt x="432" y="568"/>
                      </a:lnTo>
                      <a:lnTo>
                        <a:pt x="434" y="576"/>
                      </a:lnTo>
                      <a:lnTo>
                        <a:pt x="436" y="579"/>
                      </a:lnTo>
                      <a:lnTo>
                        <a:pt x="449" y="577"/>
                      </a:lnTo>
                      <a:lnTo>
                        <a:pt x="464" y="577"/>
                      </a:lnTo>
                      <a:lnTo>
                        <a:pt x="479" y="577"/>
                      </a:lnTo>
                      <a:lnTo>
                        <a:pt x="495" y="577"/>
                      </a:lnTo>
                      <a:lnTo>
                        <a:pt x="510" y="577"/>
                      </a:lnTo>
                      <a:lnTo>
                        <a:pt x="525" y="577"/>
                      </a:lnTo>
                      <a:lnTo>
                        <a:pt x="540" y="577"/>
                      </a:lnTo>
                      <a:lnTo>
                        <a:pt x="557" y="577"/>
                      </a:lnTo>
                      <a:lnTo>
                        <a:pt x="571" y="577"/>
                      </a:lnTo>
                      <a:lnTo>
                        <a:pt x="588" y="577"/>
                      </a:lnTo>
                      <a:lnTo>
                        <a:pt x="601" y="577"/>
                      </a:lnTo>
                      <a:lnTo>
                        <a:pt x="616" y="577"/>
                      </a:lnTo>
                      <a:lnTo>
                        <a:pt x="631" y="577"/>
                      </a:lnTo>
                      <a:lnTo>
                        <a:pt x="649" y="577"/>
                      </a:lnTo>
                      <a:lnTo>
                        <a:pt x="664" y="579"/>
                      </a:lnTo>
                      <a:lnTo>
                        <a:pt x="681" y="581"/>
                      </a:lnTo>
                      <a:lnTo>
                        <a:pt x="694" y="541"/>
                      </a:lnTo>
                      <a:lnTo>
                        <a:pt x="696" y="551"/>
                      </a:lnTo>
                      <a:lnTo>
                        <a:pt x="700" y="562"/>
                      </a:lnTo>
                      <a:lnTo>
                        <a:pt x="704" y="574"/>
                      </a:lnTo>
                      <a:lnTo>
                        <a:pt x="709" y="579"/>
                      </a:lnTo>
                      <a:lnTo>
                        <a:pt x="755" y="583"/>
                      </a:lnTo>
                      <a:lnTo>
                        <a:pt x="755" y="591"/>
                      </a:lnTo>
                      <a:lnTo>
                        <a:pt x="757" y="598"/>
                      </a:lnTo>
                      <a:lnTo>
                        <a:pt x="755" y="602"/>
                      </a:lnTo>
                      <a:lnTo>
                        <a:pt x="749" y="606"/>
                      </a:lnTo>
                      <a:lnTo>
                        <a:pt x="738" y="606"/>
                      </a:lnTo>
                      <a:lnTo>
                        <a:pt x="727" y="606"/>
                      </a:lnTo>
                      <a:lnTo>
                        <a:pt x="717" y="606"/>
                      </a:lnTo>
                      <a:lnTo>
                        <a:pt x="706" y="606"/>
                      </a:lnTo>
                      <a:lnTo>
                        <a:pt x="694" y="606"/>
                      </a:lnTo>
                      <a:lnTo>
                        <a:pt x="685" y="606"/>
                      </a:lnTo>
                      <a:lnTo>
                        <a:pt x="673" y="606"/>
                      </a:lnTo>
                      <a:lnTo>
                        <a:pt x="664" y="606"/>
                      </a:lnTo>
                      <a:lnTo>
                        <a:pt x="652" y="606"/>
                      </a:lnTo>
                      <a:lnTo>
                        <a:pt x="641" y="606"/>
                      </a:lnTo>
                      <a:lnTo>
                        <a:pt x="631" y="606"/>
                      </a:lnTo>
                      <a:lnTo>
                        <a:pt x="620" y="606"/>
                      </a:lnTo>
                      <a:lnTo>
                        <a:pt x="609" y="606"/>
                      </a:lnTo>
                      <a:lnTo>
                        <a:pt x="599" y="606"/>
                      </a:lnTo>
                      <a:lnTo>
                        <a:pt x="588" y="606"/>
                      </a:lnTo>
                      <a:lnTo>
                        <a:pt x="578" y="606"/>
                      </a:lnTo>
                      <a:lnTo>
                        <a:pt x="565" y="606"/>
                      </a:lnTo>
                      <a:lnTo>
                        <a:pt x="555" y="606"/>
                      </a:lnTo>
                      <a:lnTo>
                        <a:pt x="544" y="606"/>
                      </a:lnTo>
                      <a:lnTo>
                        <a:pt x="534" y="606"/>
                      </a:lnTo>
                      <a:lnTo>
                        <a:pt x="521" y="606"/>
                      </a:lnTo>
                      <a:lnTo>
                        <a:pt x="514" y="606"/>
                      </a:lnTo>
                      <a:lnTo>
                        <a:pt x="500" y="606"/>
                      </a:lnTo>
                      <a:lnTo>
                        <a:pt x="493" y="606"/>
                      </a:lnTo>
                      <a:lnTo>
                        <a:pt x="479" y="606"/>
                      </a:lnTo>
                      <a:lnTo>
                        <a:pt x="470" y="606"/>
                      </a:lnTo>
                      <a:lnTo>
                        <a:pt x="458" y="606"/>
                      </a:lnTo>
                      <a:lnTo>
                        <a:pt x="449" y="606"/>
                      </a:lnTo>
                      <a:lnTo>
                        <a:pt x="436" y="606"/>
                      </a:lnTo>
                      <a:lnTo>
                        <a:pt x="426" y="606"/>
                      </a:lnTo>
                      <a:lnTo>
                        <a:pt x="415" y="606"/>
                      </a:lnTo>
                      <a:lnTo>
                        <a:pt x="405" y="608"/>
                      </a:lnTo>
                      <a:lnTo>
                        <a:pt x="394" y="608"/>
                      </a:lnTo>
                      <a:lnTo>
                        <a:pt x="382" y="608"/>
                      </a:lnTo>
                      <a:lnTo>
                        <a:pt x="371" y="608"/>
                      </a:lnTo>
                      <a:lnTo>
                        <a:pt x="361" y="608"/>
                      </a:lnTo>
                      <a:lnTo>
                        <a:pt x="348" y="608"/>
                      </a:lnTo>
                      <a:lnTo>
                        <a:pt x="340" y="608"/>
                      </a:lnTo>
                      <a:lnTo>
                        <a:pt x="327" y="608"/>
                      </a:lnTo>
                      <a:lnTo>
                        <a:pt x="318" y="608"/>
                      </a:lnTo>
                      <a:lnTo>
                        <a:pt x="306" y="608"/>
                      </a:lnTo>
                      <a:lnTo>
                        <a:pt x="297" y="608"/>
                      </a:lnTo>
                      <a:lnTo>
                        <a:pt x="285" y="608"/>
                      </a:lnTo>
                      <a:lnTo>
                        <a:pt x="274" y="608"/>
                      </a:lnTo>
                      <a:lnTo>
                        <a:pt x="263" y="608"/>
                      </a:lnTo>
                      <a:lnTo>
                        <a:pt x="253" y="608"/>
                      </a:lnTo>
                      <a:lnTo>
                        <a:pt x="242" y="608"/>
                      </a:lnTo>
                      <a:lnTo>
                        <a:pt x="232" y="608"/>
                      </a:lnTo>
                      <a:lnTo>
                        <a:pt x="221" y="608"/>
                      </a:lnTo>
                      <a:lnTo>
                        <a:pt x="209" y="608"/>
                      </a:lnTo>
                      <a:lnTo>
                        <a:pt x="200" y="608"/>
                      </a:lnTo>
                      <a:lnTo>
                        <a:pt x="188" y="608"/>
                      </a:lnTo>
                      <a:lnTo>
                        <a:pt x="177" y="608"/>
                      </a:lnTo>
                      <a:lnTo>
                        <a:pt x="167" y="608"/>
                      </a:lnTo>
                      <a:lnTo>
                        <a:pt x="156" y="608"/>
                      </a:lnTo>
                      <a:lnTo>
                        <a:pt x="147" y="608"/>
                      </a:lnTo>
                      <a:lnTo>
                        <a:pt x="135" y="608"/>
                      </a:lnTo>
                      <a:lnTo>
                        <a:pt x="124" y="608"/>
                      </a:lnTo>
                      <a:lnTo>
                        <a:pt x="114" y="608"/>
                      </a:lnTo>
                      <a:lnTo>
                        <a:pt x="103" y="610"/>
                      </a:lnTo>
                      <a:lnTo>
                        <a:pt x="91" y="610"/>
                      </a:lnTo>
                      <a:lnTo>
                        <a:pt x="82" y="610"/>
                      </a:lnTo>
                      <a:lnTo>
                        <a:pt x="70" y="610"/>
                      </a:lnTo>
                      <a:lnTo>
                        <a:pt x="63"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2" name="Freeform 178"/>
                <p:cNvSpPr>
                  <a:spLocks/>
                </p:cNvSpPr>
                <p:nvPr/>
              </p:nvSpPr>
              <p:spPr bwMode="auto">
                <a:xfrm>
                  <a:off x="3505" y="2720"/>
                  <a:ext cx="255" cy="489"/>
                </a:xfrm>
                <a:custGeom>
                  <a:avLst/>
                  <a:gdLst>
                    <a:gd name="T0" fmla="*/ 1 w 510"/>
                    <a:gd name="T1" fmla="*/ 1 h 977"/>
                    <a:gd name="T2" fmla="*/ 1 w 510"/>
                    <a:gd name="T3" fmla="*/ 1 h 977"/>
                    <a:gd name="T4" fmla="*/ 1 w 510"/>
                    <a:gd name="T5" fmla="*/ 1 h 977"/>
                    <a:gd name="T6" fmla="*/ 1 w 510"/>
                    <a:gd name="T7" fmla="*/ 1 h 977"/>
                    <a:gd name="T8" fmla="*/ 1 w 510"/>
                    <a:gd name="T9" fmla="*/ 1 h 977"/>
                    <a:gd name="T10" fmla="*/ 1 w 510"/>
                    <a:gd name="T11" fmla="*/ 1 h 977"/>
                    <a:gd name="T12" fmla="*/ 1 w 510"/>
                    <a:gd name="T13" fmla="*/ 1 h 977"/>
                    <a:gd name="T14" fmla="*/ 1 w 510"/>
                    <a:gd name="T15" fmla="*/ 1 h 977"/>
                    <a:gd name="T16" fmla="*/ 1 w 510"/>
                    <a:gd name="T17" fmla="*/ 1 h 977"/>
                    <a:gd name="T18" fmla="*/ 1 w 510"/>
                    <a:gd name="T19" fmla="*/ 1 h 977"/>
                    <a:gd name="T20" fmla="*/ 1 w 510"/>
                    <a:gd name="T21" fmla="*/ 1 h 977"/>
                    <a:gd name="T22" fmla="*/ 1 w 510"/>
                    <a:gd name="T23" fmla="*/ 1 h 977"/>
                    <a:gd name="T24" fmla="*/ 1 w 510"/>
                    <a:gd name="T25" fmla="*/ 1 h 977"/>
                    <a:gd name="T26" fmla="*/ 1 w 510"/>
                    <a:gd name="T27" fmla="*/ 1 h 977"/>
                    <a:gd name="T28" fmla="*/ 1 w 510"/>
                    <a:gd name="T29" fmla="*/ 1 h 977"/>
                    <a:gd name="T30" fmla="*/ 1 w 510"/>
                    <a:gd name="T31" fmla="*/ 0 h 977"/>
                    <a:gd name="T32" fmla="*/ 1 w 510"/>
                    <a:gd name="T33" fmla="*/ 1 h 977"/>
                    <a:gd name="T34" fmla="*/ 1 w 510"/>
                    <a:gd name="T35" fmla="*/ 1 h 977"/>
                    <a:gd name="T36" fmla="*/ 1 w 510"/>
                    <a:gd name="T37" fmla="*/ 1 h 977"/>
                    <a:gd name="T38" fmla="*/ 1 w 510"/>
                    <a:gd name="T39" fmla="*/ 1 h 977"/>
                    <a:gd name="T40" fmla="*/ 1 w 510"/>
                    <a:gd name="T41" fmla="*/ 1 h 977"/>
                    <a:gd name="T42" fmla="*/ 1 w 510"/>
                    <a:gd name="T43" fmla="*/ 1 h 977"/>
                    <a:gd name="T44" fmla="*/ 1 w 510"/>
                    <a:gd name="T45" fmla="*/ 1 h 977"/>
                    <a:gd name="T46" fmla="*/ 1 w 510"/>
                    <a:gd name="T47" fmla="*/ 1 h 977"/>
                    <a:gd name="T48" fmla="*/ 1 w 510"/>
                    <a:gd name="T49" fmla="*/ 1 h 977"/>
                    <a:gd name="T50" fmla="*/ 1 w 510"/>
                    <a:gd name="T51" fmla="*/ 1 h 977"/>
                    <a:gd name="T52" fmla="*/ 1 w 510"/>
                    <a:gd name="T53" fmla="*/ 1 h 977"/>
                    <a:gd name="T54" fmla="*/ 1 w 510"/>
                    <a:gd name="T55" fmla="*/ 1 h 977"/>
                    <a:gd name="T56" fmla="*/ 1 w 510"/>
                    <a:gd name="T57" fmla="*/ 1 h 977"/>
                    <a:gd name="T58" fmla="*/ 1 w 510"/>
                    <a:gd name="T59" fmla="*/ 1 h 977"/>
                    <a:gd name="T60" fmla="*/ 1 w 510"/>
                    <a:gd name="T61" fmla="*/ 1 h 977"/>
                    <a:gd name="T62" fmla="*/ 1 w 510"/>
                    <a:gd name="T63" fmla="*/ 1 h 977"/>
                    <a:gd name="T64" fmla="*/ 1 w 510"/>
                    <a:gd name="T65" fmla="*/ 1 h 977"/>
                    <a:gd name="T66" fmla="*/ 1 w 510"/>
                    <a:gd name="T67" fmla="*/ 1 h 977"/>
                    <a:gd name="T68" fmla="*/ 1 w 510"/>
                    <a:gd name="T69" fmla="*/ 1 h 977"/>
                    <a:gd name="T70" fmla="*/ 1 w 510"/>
                    <a:gd name="T71" fmla="*/ 1 h 977"/>
                    <a:gd name="T72" fmla="*/ 1 w 510"/>
                    <a:gd name="T73" fmla="*/ 1 h 977"/>
                    <a:gd name="T74" fmla="*/ 1 w 510"/>
                    <a:gd name="T75" fmla="*/ 1 h 977"/>
                    <a:gd name="T76" fmla="*/ 1 w 510"/>
                    <a:gd name="T77" fmla="*/ 1 h 977"/>
                    <a:gd name="T78" fmla="*/ 1 w 510"/>
                    <a:gd name="T79" fmla="*/ 1 h 977"/>
                    <a:gd name="T80" fmla="*/ 1 w 510"/>
                    <a:gd name="T81" fmla="*/ 1 h 977"/>
                    <a:gd name="T82" fmla="*/ 1 w 510"/>
                    <a:gd name="T83" fmla="*/ 1 h 977"/>
                    <a:gd name="T84" fmla="*/ 1 w 510"/>
                    <a:gd name="T85" fmla="*/ 1 h 977"/>
                    <a:gd name="T86" fmla="*/ 1 w 510"/>
                    <a:gd name="T87" fmla="*/ 1 h 977"/>
                    <a:gd name="T88" fmla="*/ 1 w 510"/>
                    <a:gd name="T89" fmla="*/ 1 h 977"/>
                    <a:gd name="T90" fmla="*/ 1 w 510"/>
                    <a:gd name="T91" fmla="*/ 1 h 977"/>
                    <a:gd name="T92" fmla="*/ 1 w 510"/>
                    <a:gd name="T93" fmla="*/ 1 h 977"/>
                    <a:gd name="T94" fmla="*/ 1 w 510"/>
                    <a:gd name="T95" fmla="*/ 1 h 977"/>
                    <a:gd name="T96" fmla="*/ 1 w 510"/>
                    <a:gd name="T97" fmla="*/ 1 h 977"/>
                    <a:gd name="T98" fmla="*/ 1 w 510"/>
                    <a:gd name="T99" fmla="*/ 1 h 977"/>
                    <a:gd name="T100" fmla="*/ 1 w 510"/>
                    <a:gd name="T101" fmla="*/ 1 h 977"/>
                    <a:gd name="T102" fmla="*/ 1 w 510"/>
                    <a:gd name="T103" fmla="*/ 1 h 977"/>
                    <a:gd name="T104" fmla="*/ 1 w 510"/>
                    <a:gd name="T105" fmla="*/ 1 h 977"/>
                    <a:gd name="T106" fmla="*/ 1 w 510"/>
                    <a:gd name="T107" fmla="*/ 1 h 977"/>
                    <a:gd name="T108" fmla="*/ 1 w 510"/>
                    <a:gd name="T109" fmla="*/ 1 h 977"/>
                    <a:gd name="T110" fmla="*/ 1 w 510"/>
                    <a:gd name="T111" fmla="*/ 1 h 977"/>
                    <a:gd name="T112" fmla="*/ 1 w 510"/>
                    <a:gd name="T113" fmla="*/ 1 h 977"/>
                    <a:gd name="T114" fmla="*/ 1 w 510"/>
                    <a:gd name="T115" fmla="*/ 1 h 977"/>
                    <a:gd name="T116" fmla="*/ 1 w 510"/>
                    <a:gd name="T117" fmla="*/ 1 h 977"/>
                    <a:gd name="T118" fmla="*/ 1 w 510"/>
                    <a:gd name="T119" fmla="*/ 1 h 977"/>
                    <a:gd name="T120" fmla="*/ 1 w 510"/>
                    <a:gd name="T121" fmla="*/ 1 h 977"/>
                    <a:gd name="T122" fmla="*/ 1 w 510"/>
                    <a:gd name="T123" fmla="*/ 1 h 977"/>
                    <a:gd name="T124" fmla="*/ 1 w 510"/>
                    <a:gd name="T125" fmla="*/ 1 h 97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0"/>
                    <a:gd name="T190" fmla="*/ 0 h 977"/>
                    <a:gd name="T191" fmla="*/ 510 w 510"/>
                    <a:gd name="T192" fmla="*/ 977 h 97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0" h="977">
                      <a:moveTo>
                        <a:pt x="160" y="977"/>
                      </a:moveTo>
                      <a:lnTo>
                        <a:pt x="160" y="962"/>
                      </a:lnTo>
                      <a:lnTo>
                        <a:pt x="160" y="947"/>
                      </a:lnTo>
                      <a:lnTo>
                        <a:pt x="160" y="932"/>
                      </a:lnTo>
                      <a:lnTo>
                        <a:pt x="160" y="916"/>
                      </a:lnTo>
                      <a:lnTo>
                        <a:pt x="160" y="899"/>
                      </a:lnTo>
                      <a:lnTo>
                        <a:pt x="160" y="886"/>
                      </a:lnTo>
                      <a:lnTo>
                        <a:pt x="160" y="869"/>
                      </a:lnTo>
                      <a:lnTo>
                        <a:pt x="160" y="856"/>
                      </a:lnTo>
                      <a:lnTo>
                        <a:pt x="160" y="839"/>
                      </a:lnTo>
                      <a:lnTo>
                        <a:pt x="160" y="823"/>
                      </a:lnTo>
                      <a:lnTo>
                        <a:pt x="160" y="808"/>
                      </a:lnTo>
                      <a:lnTo>
                        <a:pt x="160" y="795"/>
                      </a:lnTo>
                      <a:lnTo>
                        <a:pt x="160" y="778"/>
                      </a:lnTo>
                      <a:lnTo>
                        <a:pt x="160" y="763"/>
                      </a:lnTo>
                      <a:lnTo>
                        <a:pt x="160" y="745"/>
                      </a:lnTo>
                      <a:lnTo>
                        <a:pt x="160" y="732"/>
                      </a:lnTo>
                      <a:lnTo>
                        <a:pt x="158" y="715"/>
                      </a:lnTo>
                      <a:lnTo>
                        <a:pt x="158" y="700"/>
                      </a:lnTo>
                      <a:lnTo>
                        <a:pt x="156" y="685"/>
                      </a:lnTo>
                      <a:lnTo>
                        <a:pt x="156" y="669"/>
                      </a:lnTo>
                      <a:lnTo>
                        <a:pt x="154" y="652"/>
                      </a:lnTo>
                      <a:lnTo>
                        <a:pt x="154" y="637"/>
                      </a:lnTo>
                      <a:lnTo>
                        <a:pt x="154" y="622"/>
                      </a:lnTo>
                      <a:lnTo>
                        <a:pt x="154" y="607"/>
                      </a:lnTo>
                      <a:lnTo>
                        <a:pt x="154" y="590"/>
                      </a:lnTo>
                      <a:lnTo>
                        <a:pt x="154" y="574"/>
                      </a:lnTo>
                      <a:lnTo>
                        <a:pt x="153" y="561"/>
                      </a:lnTo>
                      <a:lnTo>
                        <a:pt x="153" y="546"/>
                      </a:lnTo>
                      <a:lnTo>
                        <a:pt x="151" y="531"/>
                      </a:lnTo>
                      <a:lnTo>
                        <a:pt x="151" y="515"/>
                      </a:lnTo>
                      <a:lnTo>
                        <a:pt x="151" y="500"/>
                      </a:lnTo>
                      <a:lnTo>
                        <a:pt x="151" y="487"/>
                      </a:lnTo>
                      <a:lnTo>
                        <a:pt x="145" y="312"/>
                      </a:lnTo>
                      <a:lnTo>
                        <a:pt x="145" y="301"/>
                      </a:lnTo>
                      <a:lnTo>
                        <a:pt x="145" y="291"/>
                      </a:lnTo>
                      <a:lnTo>
                        <a:pt x="145" y="282"/>
                      </a:lnTo>
                      <a:lnTo>
                        <a:pt x="145" y="274"/>
                      </a:lnTo>
                      <a:lnTo>
                        <a:pt x="143" y="263"/>
                      </a:lnTo>
                      <a:lnTo>
                        <a:pt x="143" y="253"/>
                      </a:lnTo>
                      <a:lnTo>
                        <a:pt x="143" y="246"/>
                      </a:lnTo>
                      <a:lnTo>
                        <a:pt x="143" y="236"/>
                      </a:lnTo>
                      <a:lnTo>
                        <a:pt x="141" y="225"/>
                      </a:lnTo>
                      <a:lnTo>
                        <a:pt x="141" y="217"/>
                      </a:lnTo>
                      <a:lnTo>
                        <a:pt x="139" y="206"/>
                      </a:lnTo>
                      <a:lnTo>
                        <a:pt x="139" y="196"/>
                      </a:lnTo>
                      <a:lnTo>
                        <a:pt x="135" y="189"/>
                      </a:lnTo>
                      <a:lnTo>
                        <a:pt x="134" y="179"/>
                      </a:lnTo>
                      <a:lnTo>
                        <a:pt x="132" y="170"/>
                      </a:lnTo>
                      <a:lnTo>
                        <a:pt x="130" y="160"/>
                      </a:lnTo>
                      <a:lnTo>
                        <a:pt x="126" y="151"/>
                      </a:lnTo>
                      <a:lnTo>
                        <a:pt x="122" y="143"/>
                      </a:lnTo>
                      <a:lnTo>
                        <a:pt x="118" y="133"/>
                      </a:lnTo>
                      <a:lnTo>
                        <a:pt x="116" y="124"/>
                      </a:lnTo>
                      <a:lnTo>
                        <a:pt x="111" y="114"/>
                      </a:lnTo>
                      <a:lnTo>
                        <a:pt x="107" y="107"/>
                      </a:lnTo>
                      <a:lnTo>
                        <a:pt x="103" y="99"/>
                      </a:lnTo>
                      <a:lnTo>
                        <a:pt x="99" y="92"/>
                      </a:lnTo>
                      <a:lnTo>
                        <a:pt x="90" y="75"/>
                      </a:lnTo>
                      <a:lnTo>
                        <a:pt x="78" y="59"/>
                      </a:lnTo>
                      <a:lnTo>
                        <a:pt x="65" y="46"/>
                      </a:lnTo>
                      <a:lnTo>
                        <a:pt x="54" y="35"/>
                      </a:lnTo>
                      <a:lnTo>
                        <a:pt x="0" y="2"/>
                      </a:lnTo>
                      <a:lnTo>
                        <a:pt x="38" y="0"/>
                      </a:lnTo>
                      <a:lnTo>
                        <a:pt x="54" y="10"/>
                      </a:lnTo>
                      <a:lnTo>
                        <a:pt x="69" y="25"/>
                      </a:lnTo>
                      <a:lnTo>
                        <a:pt x="75" y="33"/>
                      </a:lnTo>
                      <a:lnTo>
                        <a:pt x="82" y="40"/>
                      </a:lnTo>
                      <a:lnTo>
                        <a:pt x="90" y="50"/>
                      </a:lnTo>
                      <a:lnTo>
                        <a:pt x="97" y="59"/>
                      </a:lnTo>
                      <a:lnTo>
                        <a:pt x="105" y="69"/>
                      </a:lnTo>
                      <a:lnTo>
                        <a:pt x="111" y="78"/>
                      </a:lnTo>
                      <a:lnTo>
                        <a:pt x="116" y="86"/>
                      </a:lnTo>
                      <a:lnTo>
                        <a:pt x="124" y="95"/>
                      </a:lnTo>
                      <a:lnTo>
                        <a:pt x="128" y="105"/>
                      </a:lnTo>
                      <a:lnTo>
                        <a:pt x="134" y="114"/>
                      </a:lnTo>
                      <a:lnTo>
                        <a:pt x="139" y="122"/>
                      </a:lnTo>
                      <a:lnTo>
                        <a:pt x="143" y="133"/>
                      </a:lnTo>
                      <a:lnTo>
                        <a:pt x="143" y="116"/>
                      </a:lnTo>
                      <a:lnTo>
                        <a:pt x="143" y="101"/>
                      </a:lnTo>
                      <a:lnTo>
                        <a:pt x="143" y="86"/>
                      </a:lnTo>
                      <a:lnTo>
                        <a:pt x="143" y="71"/>
                      </a:lnTo>
                      <a:lnTo>
                        <a:pt x="141" y="61"/>
                      </a:lnTo>
                      <a:lnTo>
                        <a:pt x="141" y="52"/>
                      </a:lnTo>
                      <a:lnTo>
                        <a:pt x="141" y="42"/>
                      </a:lnTo>
                      <a:lnTo>
                        <a:pt x="141" y="35"/>
                      </a:lnTo>
                      <a:lnTo>
                        <a:pt x="141" y="19"/>
                      </a:lnTo>
                      <a:lnTo>
                        <a:pt x="141" y="4"/>
                      </a:lnTo>
                      <a:lnTo>
                        <a:pt x="185" y="0"/>
                      </a:lnTo>
                      <a:lnTo>
                        <a:pt x="183" y="4"/>
                      </a:lnTo>
                      <a:lnTo>
                        <a:pt x="181" y="16"/>
                      </a:lnTo>
                      <a:lnTo>
                        <a:pt x="181" y="27"/>
                      </a:lnTo>
                      <a:lnTo>
                        <a:pt x="183" y="35"/>
                      </a:lnTo>
                      <a:lnTo>
                        <a:pt x="187" y="35"/>
                      </a:lnTo>
                      <a:lnTo>
                        <a:pt x="193" y="35"/>
                      </a:lnTo>
                      <a:lnTo>
                        <a:pt x="202" y="35"/>
                      </a:lnTo>
                      <a:lnTo>
                        <a:pt x="212" y="35"/>
                      </a:lnTo>
                      <a:lnTo>
                        <a:pt x="221" y="35"/>
                      </a:lnTo>
                      <a:lnTo>
                        <a:pt x="229" y="35"/>
                      </a:lnTo>
                      <a:lnTo>
                        <a:pt x="238" y="35"/>
                      </a:lnTo>
                      <a:lnTo>
                        <a:pt x="250" y="35"/>
                      </a:lnTo>
                      <a:lnTo>
                        <a:pt x="257" y="35"/>
                      </a:lnTo>
                      <a:lnTo>
                        <a:pt x="269" y="35"/>
                      </a:lnTo>
                      <a:lnTo>
                        <a:pt x="278" y="35"/>
                      </a:lnTo>
                      <a:lnTo>
                        <a:pt x="288" y="35"/>
                      </a:lnTo>
                      <a:lnTo>
                        <a:pt x="297" y="35"/>
                      </a:lnTo>
                      <a:lnTo>
                        <a:pt x="309" y="37"/>
                      </a:lnTo>
                      <a:lnTo>
                        <a:pt x="316" y="37"/>
                      </a:lnTo>
                      <a:lnTo>
                        <a:pt x="328" y="37"/>
                      </a:lnTo>
                      <a:lnTo>
                        <a:pt x="337" y="37"/>
                      </a:lnTo>
                      <a:lnTo>
                        <a:pt x="348" y="38"/>
                      </a:lnTo>
                      <a:lnTo>
                        <a:pt x="358" y="38"/>
                      </a:lnTo>
                      <a:lnTo>
                        <a:pt x="367" y="38"/>
                      </a:lnTo>
                      <a:lnTo>
                        <a:pt x="377" y="38"/>
                      </a:lnTo>
                      <a:lnTo>
                        <a:pt x="388" y="38"/>
                      </a:lnTo>
                      <a:lnTo>
                        <a:pt x="396" y="38"/>
                      </a:lnTo>
                      <a:lnTo>
                        <a:pt x="406" y="38"/>
                      </a:lnTo>
                      <a:lnTo>
                        <a:pt x="417" y="38"/>
                      </a:lnTo>
                      <a:lnTo>
                        <a:pt x="426" y="38"/>
                      </a:lnTo>
                      <a:lnTo>
                        <a:pt x="436" y="38"/>
                      </a:lnTo>
                      <a:lnTo>
                        <a:pt x="445" y="38"/>
                      </a:lnTo>
                      <a:lnTo>
                        <a:pt x="453" y="38"/>
                      </a:lnTo>
                      <a:lnTo>
                        <a:pt x="464" y="38"/>
                      </a:lnTo>
                      <a:lnTo>
                        <a:pt x="474" y="38"/>
                      </a:lnTo>
                      <a:lnTo>
                        <a:pt x="483" y="38"/>
                      </a:lnTo>
                      <a:lnTo>
                        <a:pt x="493" y="38"/>
                      </a:lnTo>
                      <a:lnTo>
                        <a:pt x="504" y="38"/>
                      </a:lnTo>
                      <a:lnTo>
                        <a:pt x="506" y="46"/>
                      </a:lnTo>
                      <a:lnTo>
                        <a:pt x="510" y="56"/>
                      </a:lnTo>
                      <a:lnTo>
                        <a:pt x="179" y="65"/>
                      </a:lnTo>
                      <a:lnTo>
                        <a:pt x="175" y="114"/>
                      </a:lnTo>
                      <a:lnTo>
                        <a:pt x="174" y="122"/>
                      </a:lnTo>
                      <a:lnTo>
                        <a:pt x="174" y="135"/>
                      </a:lnTo>
                      <a:lnTo>
                        <a:pt x="174" y="143"/>
                      </a:lnTo>
                      <a:lnTo>
                        <a:pt x="174" y="156"/>
                      </a:lnTo>
                      <a:lnTo>
                        <a:pt x="172" y="166"/>
                      </a:lnTo>
                      <a:lnTo>
                        <a:pt x="172" y="179"/>
                      </a:lnTo>
                      <a:lnTo>
                        <a:pt x="172" y="189"/>
                      </a:lnTo>
                      <a:lnTo>
                        <a:pt x="172" y="202"/>
                      </a:lnTo>
                      <a:lnTo>
                        <a:pt x="172" y="210"/>
                      </a:lnTo>
                      <a:lnTo>
                        <a:pt x="172" y="223"/>
                      </a:lnTo>
                      <a:lnTo>
                        <a:pt x="172" y="232"/>
                      </a:lnTo>
                      <a:lnTo>
                        <a:pt x="172" y="244"/>
                      </a:lnTo>
                      <a:lnTo>
                        <a:pt x="172" y="253"/>
                      </a:lnTo>
                      <a:lnTo>
                        <a:pt x="172" y="267"/>
                      </a:lnTo>
                      <a:lnTo>
                        <a:pt x="172" y="276"/>
                      </a:lnTo>
                      <a:lnTo>
                        <a:pt x="172" y="289"/>
                      </a:lnTo>
                      <a:lnTo>
                        <a:pt x="172" y="297"/>
                      </a:lnTo>
                      <a:lnTo>
                        <a:pt x="172" y="310"/>
                      </a:lnTo>
                      <a:lnTo>
                        <a:pt x="172" y="320"/>
                      </a:lnTo>
                      <a:lnTo>
                        <a:pt x="172" y="331"/>
                      </a:lnTo>
                      <a:lnTo>
                        <a:pt x="172" y="341"/>
                      </a:lnTo>
                      <a:lnTo>
                        <a:pt x="172" y="352"/>
                      </a:lnTo>
                      <a:lnTo>
                        <a:pt x="172" y="363"/>
                      </a:lnTo>
                      <a:lnTo>
                        <a:pt x="172" y="375"/>
                      </a:lnTo>
                      <a:lnTo>
                        <a:pt x="172" y="384"/>
                      </a:lnTo>
                      <a:lnTo>
                        <a:pt x="172" y="396"/>
                      </a:lnTo>
                      <a:lnTo>
                        <a:pt x="172" y="407"/>
                      </a:lnTo>
                      <a:lnTo>
                        <a:pt x="172" y="419"/>
                      </a:lnTo>
                      <a:lnTo>
                        <a:pt x="172" y="428"/>
                      </a:lnTo>
                      <a:lnTo>
                        <a:pt x="172" y="439"/>
                      </a:lnTo>
                      <a:lnTo>
                        <a:pt x="172" y="451"/>
                      </a:lnTo>
                      <a:lnTo>
                        <a:pt x="174" y="462"/>
                      </a:lnTo>
                      <a:lnTo>
                        <a:pt x="172" y="464"/>
                      </a:lnTo>
                      <a:lnTo>
                        <a:pt x="172" y="470"/>
                      </a:lnTo>
                      <a:lnTo>
                        <a:pt x="172" y="481"/>
                      </a:lnTo>
                      <a:lnTo>
                        <a:pt x="172" y="495"/>
                      </a:lnTo>
                      <a:lnTo>
                        <a:pt x="172" y="506"/>
                      </a:lnTo>
                      <a:lnTo>
                        <a:pt x="174" y="519"/>
                      </a:lnTo>
                      <a:lnTo>
                        <a:pt x="174" y="531"/>
                      </a:lnTo>
                      <a:lnTo>
                        <a:pt x="175" y="544"/>
                      </a:lnTo>
                      <a:lnTo>
                        <a:pt x="175" y="555"/>
                      </a:lnTo>
                      <a:lnTo>
                        <a:pt x="177" y="569"/>
                      </a:lnTo>
                      <a:lnTo>
                        <a:pt x="177" y="582"/>
                      </a:lnTo>
                      <a:lnTo>
                        <a:pt x="177" y="593"/>
                      </a:lnTo>
                      <a:lnTo>
                        <a:pt x="177" y="605"/>
                      </a:lnTo>
                      <a:lnTo>
                        <a:pt x="177" y="618"/>
                      </a:lnTo>
                      <a:lnTo>
                        <a:pt x="177" y="631"/>
                      </a:lnTo>
                      <a:lnTo>
                        <a:pt x="177" y="643"/>
                      </a:lnTo>
                      <a:lnTo>
                        <a:pt x="177" y="656"/>
                      </a:lnTo>
                      <a:lnTo>
                        <a:pt x="181" y="669"/>
                      </a:lnTo>
                      <a:lnTo>
                        <a:pt x="280" y="666"/>
                      </a:lnTo>
                      <a:lnTo>
                        <a:pt x="293" y="664"/>
                      </a:lnTo>
                      <a:lnTo>
                        <a:pt x="309" y="664"/>
                      </a:lnTo>
                      <a:lnTo>
                        <a:pt x="322" y="664"/>
                      </a:lnTo>
                      <a:lnTo>
                        <a:pt x="335" y="664"/>
                      </a:lnTo>
                      <a:lnTo>
                        <a:pt x="348" y="664"/>
                      </a:lnTo>
                      <a:lnTo>
                        <a:pt x="362" y="664"/>
                      </a:lnTo>
                      <a:lnTo>
                        <a:pt x="375" y="664"/>
                      </a:lnTo>
                      <a:lnTo>
                        <a:pt x="390" y="664"/>
                      </a:lnTo>
                      <a:lnTo>
                        <a:pt x="404" y="664"/>
                      </a:lnTo>
                      <a:lnTo>
                        <a:pt x="417" y="664"/>
                      </a:lnTo>
                      <a:lnTo>
                        <a:pt x="432" y="664"/>
                      </a:lnTo>
                      <a:lnTo>
                        <a:pt x="445" y="664"/>
                      </a:lnTo>
                      <a:lnTo>
                        <a:pt x="459" y="662"/>
                      </a:lnTo>
                      <a:lnTo>
                        <a:pt x="472" y="662"/>
                      </a:lnTo>
                      <a:lnTo>
                        <a:pt x="485" y="660"/>
                      </a:lnTo>
                      <a:lnTo>
                        <a:pt x="499" y="660"/>
                      </a:lnTo>
                      <a:lnTo>
                        <a:pt x="503" y="671"/>
                      </a:lnTo>
                      <a:lnTo>
                        <a:pt x="503" y="687"/>
                      </a:lnTo>
                      <a:lnTo>
                        <a:pt x="491" y="687"/>
                      </a:lnTo>
                      <a:lnTo>
                        <a:pt x="482" y="687"/>
                      </a:lnTo>
                      <a:lnTo>
                        <a:pt x="470" y="687"/>
                      </a:lnTo>
                      <a:lnTo>
                        <a:pt x="461" y="687"/>
                      </a:lnTo>
                      <a:lnTo>
                        <a:pt x="451" y="687"/>
                      </a:lnTo>
                      <a:lnTo>
                        <a:pt x="440" y="687"/>
                      </a:lnTo>
                      <a:lnTo>
                        <a:pt x="430" y="687"/>
                      </a:lnTo>
                      <a:lnTo>
                        <a:pt x="421" y="687"/>
                      </a:lnTo>
                      <a:lnTo>
                        <a:pt x="409" y="687"/>
                      </a:lnTo>
                      <a:lnTo>
                        <a:pt x="400" y="687"/>
                      </a:lnTo>
                      <a:lnTo>
                        <a:pt x="388" y="687"/>
                      </a:lnTo>
                      <a:lnTo>
                        <a:pt x="381" y="687"/>
                      </a:lnTo>
                      <a:lnTo>
                        <a:pt x="369" y="687"/>
                      </a:lnTo>
                      <a:lnTo>
                        <a:pt x="360" y="687"/>
                      </a:lnTo>
                      <a:lnTo>
                        <a:pt x="350" y="687"/>
                      </a:lnTo>
                      <a:lnTo>
                        <a:pt x="341" y="688"/>
                      </a:lnTo>
                      <a:lnTo>
                        <a:pt x="329" y="688"/>
                      </a:lnTo>
                      <a:lnTo>
                        <a:pt x="320" y="688"/>
                      </a:lnTo>
                      <a:lnTo>
                        <a:pt x="309" y="688"/>
                      </a:lnTo>
                      <a:lnTo>
                        <a:pt x="301" y="688"/>
                      </a:lnTo>
                      <a:lnTo>
                        <a:pt x="290" y="688"/>
                      </a:lnTo>
                      <a:lnTo>
                        <a:pt x="278" y="690"/>
                      </a:lnTo>
                      <a:lnTo>
                        <a:pt x="270" y="690"/>
                      </a:lnTo>
                      <a:lnTo>
                        <a:pt x="261" y="692"/>
                      </a:lnTo>
                      <a:lnTo>
                        <a:pt x="250" y="692"/>
                      </a:lnTo>
                      <a:lnTo>
                        <a:pt x="240" y="692"/>
                      </a:lnTo>
                      <a:lnTo>
                        <a:pt x="229" y="692"/>
                      </a:lnTo>
                      <a:lnTo>
                        <a:pt x="221" y="692"/>
                      </a:lnTo>
                      <a:lnTo>
                        <a:pt x="210" y="692"/>
                      </a:lnTo>
                      <a:lnTo>
                        <a:pt x="200" y="694"/>
                      </a:lnTo>
                      <a:lnTo>
                        <a:pt x="191" y="696"/>
                      </a:lnTo>
                      <a:lnTo>
                        <a:pt x="181" y="698"/>
                      </a:lnTo>
                      <a:lnTo>
                        <a:pt x="181" y="707"/>
                      </a:lnTo>
                      <a:lnTo>
                        <a:pt x="187" y="715"/>
                      </a:lnTo>
                      <a:lnTo>
                        <a:pt x="284" y="711"/>
                      </a:lnTo>
                      <a:lnTo>
                        <a:pt x="503" y="707"/>
                      </a:lnTo>
                      <a:lnTo>
                        <a:pt x="503" y="715"/>
                      </a:lnTo>
                      <a:lnTo>
                        <a:pt x="504" y="726"/>
                      </a:lnTo>
                      <a:lnTo>
                        <a:pt x="339" y="732"/>
                      </a:lnTo>
                      <a:lnTo>
                        <a:pt x="322" y="734"/>
                      </a:lnTo>
                      <a:lnTo>
                        <a:pt x="316" y="772"/>
                      </a:lnTo>
                      <a:lnTo>
                        <a:pt x="312" y="772"/>
                      </a:lnTo>
                      <a:lnTo>
                        <a:pt x="309" y="772"/>
                      </a:lnTo>
                      <a:lnTo>
                        <a:pt x="299" y="734"/>
                      </a:lnTo>
                      <a:lnTo>
                        <a:pt x="284" y="734"/>
                      </a:lnTo>
                      <a:lnTo>
                        <a:pt x="270" y="734"/>
                      </a:lnTo>
                      <a:lnTo>
                        <a:pt x="255" y="734"/>
                      </a:lnTo>
                      <a:lnTo>
                        <a:pt x="242" y="734"/>
                      </a:lnTo>
                      <a:lnTo>
                        <a:pt x="227" y="734"/>
                      </a:lnTo>
                      <a:lnTo>
                        <a:pt x="212" y="736"/>
                      </a:lnTo>
                      <a:lnTo>
                        <a:pt x="196" y="736"/>
                      </a:lnTo>
                      <a:lnTo>
                        <a:pt x="183" y="740"/>
                      </a:lnTo>
                      <a:lnTo>
                        <a:pt x="196" y="975"/>
                      </a:lnTo>
                      <a:lnTo>
                        <a:pt x="160" y="9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3" name="Freeform 179"/>
                <p:cNvSpPr>
                  <a:spLocks/>
                </p:cNvSpPr>
                <p:nvPr/>
              </p:nvSpPr>
              <p:spPr bwMode="auto">
                <a:xfrm>
                  <a:off x="3390" y="3135"/>
                  <a:ext cx="158" cy="72"/>
                </a:xfrm>
                <a:custGeom>
                  <a:avLst/>
                  <a:gdLst>
                    <a:gd name="T0" fmla="*/ 0 w 318"/>
                    <a:gd name="T1" fmla="*/ 1 h 143"/>
                    <a:gd name="T2" fmla="*/ 0 w 318"/>
                    <a:gd name="T3" fmla="*/ 1 h 143"/>
                    <a:gd name="T4" fmla="*/ 0 w 318"/>
                    <a:gd name="T5" fmla="*/ 1 h 143"/>
                    <a:gd name="T6" fmla="*/ 0 w 318"/>
                    <a:gd name="T7" fmla="*/ 1 h 143"/>
                    <a:gd name="T8" fmla="*/ 0 w 318"/>
                    <a:gd name="T9" fmla="*/ 1 h 143"/>
                    <a:gd name="T10" fmla="*/ 0 w 318"/>
                    <a:gd name="T11" fmla="*/ 1 h 143"/>
                    <a:gd name="T12" fmla="*/ 0 w 318"/>
                    <a:gd name="T13" fmla="*/ 1 h 143"/>
                    <a:gd name="T14" fmla="*/ 0 w 318"/>
                    <a:gd name="T15" fmla="*/ 1 h 143"/>
                    <a:gd name="T16" fmla="*/ 0 w 318"/>
                    <a:gd name="T17" fmla="*/ 1 h 143"/>
                    <a:gd name="T18" fmla="*/ 0 w 318"/>
                    <a:gd name="T19" fmla="*/ 1 h 143"/>
                    <a:gd name="T20" fmla="*/ 0 w 318"/>
                    <a:gd name="T21" fmla="*/ 1 h 143"/>
                    <a:gd name="T22" fmla="*/ 0 w 318"/>
                    <a:gd name="T23" fmla="*/ 1 h 143"/>
                    <a:gd name="T24" fmla="*/ 0 w 318"/>
                    <a:gd name="T25" fmla="*/ 1 h 143"/>
                    <a:gd name="T26" fmla="*/ 0 w 318"/>
                    <a:gd name="T27" fmla="*/ 0 h 143"/>
                    <a:gd name="T28" fmla="*/ 0 w 318"/>
                    <a:gd name="T29" fmla="*/ 0 h 143"/>
                    <a:gd name="T30" fmla="*/ 0 w 318"/>
                    <a:gd name="T31" fmla="*/ 0 h 143"/>
                    <a:gd name="T32" fmla="*/ 0 w 318"/>
                    <a:gd name="T33" fmla="*/ 0 h 143"/>
                    <a:gd name="T34" fmla="*/ 0 w 318"/>
                    <a:gd name="T35" fmla="*/ 0 h 143"/>
                    <a:gd name="T36" fmla="*/ 0 w 318"/>
                    <a:gd name="T37" fmla="*/ 0 h 143"/>
                    <a:gd name="T38" fmla="*/ 0 w 318"/>
                    <a:gd name="T39" fmla="*/ 0 h 143"/>
                    <a:gd name="T40" fmla="*/ 0 w 318"/>
                    <a:gd name="T41" fmla="*/ 0 h 143"/>
                    <a:gd name="T42" fmla="*/ 0 w 318"/>
                    <a:gd name="T43" fmla="*/ 0 h 143"/>
                    <a:gd name="T44" fmla="*/ 0 w 318"/>
                    <a:gd name="T45" fmla="*/ 0 h 143"/>
                    <a:gd name="T46" fmla="*/ 0 w 318"/>
                    <a:gd name="T47" fmla="*/ 0 h 143"/>
                    <a:gd name="T48" fmla="*/ 0 w 318"/>
                    <a:gd name="T49" fmla="*/ 0 h 143"/>
                    <a:gd name="T50" fmla="*/ 0 w 318"/>
                    <a:gd name="T51" fmla="*/ 0 h 143"/>
                    <a:gd name="T52" fmla="*/ 0 w 318"/>
                    <a:gd name="T53" fmla="*/ 1 h 143"/>
                    <a:gd name="T54" fmla="*/ 0 w 318"/>
                    <a:gd name="T55" fmla="*/ 1 h 143"/>
                    <a:gd name="T56" fmla="*/ 0 w 318"/>
                    <a:gd name="T57" fmla="*/ 1 h 143"/>
                    <a:gd name="T58" fmla="*/ 0 w 318"/>
                    <a:gd name="T59" fmla="*/ 1 h 143"/>
                    <a:gd name="T60" fmla="*/ 0 w 318"/>
                    <a:gd name="T61" fmla="*/ 1 h 143"/>
                    <a:gd name="T62" fmla="*/ 0 w 318"/>
                    <a:gd name="T63" fmla="*/ 1 h 143"/>
                    <a:gd name="T64" fmla="*/ 0 w 318"/>
                    <a:gd name="T65" fmla="*/ 1 h 143"/>
                    <a:gd name="T66" fmla="*/ 0 w 318"/>
                    <a:gd name="T67" fmla="*/ 1 h 143"/>
                    <a:gd name="T68" fmla="*/ 0 w 318"/>
                    <a:gd name="T69" fmla="*/ 1 h 143"/>
                    <a:gd name="T70" fmla="*/ 0 w 318"/>
                    <a:gd name="T71" fmla="*/ 1 h 143"/>
                    <a:gd name="T72" fmla="*/ 0 w 318"/>
                    <a:gd name="T73" fmla="*/ 1 h 143"/>
                    <a:gd name="T74" fmla="*/ 0 w 318"/>
                    <a:gd name="T75" fmla="*/ 1 h 143"/>
                    <a:gd name="T76" fmla="*/ 0 w 318"/>
                    <a:gd name="T77" fmla="*/ 1 h 143"/>
                    <a:gd name="T78" fmla="*/ 0 w 318"/>
                    <a:gd name="T79" fmla="*/ 1 h 143"/>
                    <a:gd name="T80" fmla="*/ 0 w 318"/>
                    <a:gd name="T81" fmla="*/ 1 h 143"/>
                    <a:gd name="T82" fmla="*/ 0 w 318"/>
                    <a:gd name="T83" fmla="*/ 1 h 143"/>
                    <a:gd name="T84" fmla="*/ 0 w 318"/>
                    <a:gd name="T85" fmla="*/ 1 h 143"/>
                    <a:gd name="T86" fmla="*/ 0 w 318"/>
                    <a:gd name="T87" fmla="*/ 1 h 143"/>
                    <a:gd name="T88" fmla="*/ 0 w 318"/>
                    <a:gd name="T89" fmla="*/ 1 h 143"/>
                    <a:gd name="T90" fmla="*/ 0 w 318"/>
                    <a:gd name="T91" fmla="*/ 1 h 143"/>
                    <a:gd name="T92" fmla="*/ 0 w 318"/>
                    <a:gd name="T93" fmla="*/ 1 h 143"/>
                    <a:gd name="T94" fmla="*/ 0 w 318"/>
                    <a:gd name="T95" fmla="*/ 1 h 143"/>
                    <a:gd name="T96" fmla="*/ 0 w 318"/>
                    <a:gd name="T97" fmla="*/ 1 h 143"/>
                    <a:gd name="T98" fmla="*/ 0 w 318"/>
                    <a:gd name="T99" fmla="*/ 1 h 143"/>
                    <a:gd name="T100" fmla="*/ 0 w 318"/>
                    <a:gd name="T101" fmla="*/ 1 h 143"/>
                    <a:gd name="T102" fmla="*/ 0 w 318"/>
                    <a:gd name="T103" fmla="*/ 1 h 143"/>
                    <a:gd name="T104" fmla="*/ 0 w 318"/>
                    <a:gd name="T105" fmla="*/ 1 h 143"/>
                    <a:gd name="T106" fmla="*/ 0 w 318"/>
                    <a:gd name="T107" fmla="*/ 1 h 143"/>
                    <a:gd name="T108" fmla="*/ 0 w 318"/>
                    <a:gd name="T109" fmla="*/ 1 h 1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8"/>
                    <a:gd name="T166" fmla="*/ 0 h 143"/>
                    <a:gd name="T167" fmla="*/ 318 w 318"/>
                    <a:gd name="T168" fmla="*/ 143 h 1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8" h="143">
                      <a:moveTo>
                        <a:pt x="291" y="143"/>
                      </a:moveTo>
                      <a:lnTo>
                        <a:pt x="291" y="127"/>
                      </a:lnTo>
                      <a:lnTo>
                        <a:pt x="291" y="114"/>
                      </a:lnTo>
                      <a:lnTo>
                        <a:pt x="291" y="101"/>
                      </a:lnTo>
                      <a:lnTo>
                        <a:pt x="291" y="87"/>
                      </a:lnTo>
                      <a:lnTo>
                        <a:pt x="289" y="72"/>
                      </a:lnTo>
                      <a:lnTo>
                        <a:pt x="287" y="59"/>
                      </a:lnTo>
                      <a:lnTo>
                        <a:pt x="286" y="44"/>
                      </a:lnTo>
                      <a:lnTo>
                        <a:pt x="284" y="32"/>
                      </a:lnTo>
                      <a:lnTo>
                        <a:pt x="36" y="32"/>
                      </a:lnTo>
                      <a:lnTo>
                        <a:pt x="31" y="139"/>
                      </a:lnTo>
                      <a:lnTo>
                        <a:pt x="0" y="139"/>
                      </a:lnTo>
                      <a:lnTo>
                        <a:pt x="6" y="4"/>
                      </a:lnTo>
                      <a:lnTo>
                        <a:pt x="8" y="0"/>
                      </a:lnTo>
                      <a:lnTo>
                        <a:pt x="19" y="0"/>
                      </a:lnTo>
                      <a:lnTo>
                        <a:pt x="25" y="0"/>
                      </a:lnTo>
                      <a:lnTo>
                        <a:pt x="35" y="0"/>
                      </a:lnTo>
                      <a:lnTo>
                        <a:pt x="44" y="0"/>
                      </a:lnTo>
                      <a:lnTo>
                        <a:pt x="55" y="0"/>
                      </a:lnTo>
                      <a:lnTo>
                        <a:pt x="65" y="0"/>
                      </a:lnTo>
                      <a:lnTo>
                        <a:pt x="76" y="0"/>
                      </a:lnTo>
                      <a:lnTo>
                        <a:pt x="88" y="0"/>
                      </a:lnTo>
                      <a:lnTo>
                        <a:pt x="101" y="0"/>
                      </a:lnTo>
                      <a:lnTo>
                        <a:pt x="114" y="0"/>
                      </a:lnTo>
                      <a:lnTo>
                        <a:pt x="128" y="0"/>
                      </a:lnTo>
                      <a:lnTo>
                        <a:pt x="141" y="0"/>
                      </a:lnTo>
                      <a:lnTo>
                        <a:pt x="156" y="2"/>
                      </a:lnTo>
                      <a:lnTo>
                        <a:pt x="168" y="2"/>
                      </a:lnTo>
                      <a:lnTo>
                        <a:pt x="181" y="2"/>
                      </a:lnTo>
                      <a:lnTo>
                        <a:pt x="196" y="2"/>
                      </a:lnTo>
                      <a:lnTo>
                        <a:pt x="210" y="4"/>
                      </a:lnTo>
                      <a:lnTo>
                        <a:pt x="221" y="4"/>
                      </a:lnTo>
                      <a:lnTo>
                        <a:pt x="234" y="6"/>
                      </a:lnTo>
                      <a:lnTo>
                        <a:pt x="248" y="6"/>
                      </a:lnTo>
                      <a:lnTo>
                        <a:pt x="259" y="8"/>
                      </a:lnTo>
                      <a:lnTo>
                        <a:pt x="268" y="8"/>
                      </a:lnTo>
                      <a:lnTo>
                        <a:pt x="276" y="8"/>
                      </a:lnTo>
                      <a:lnTo>
                        <a:pt x="286" y="8"/>
                      </a:lnTo>
                      <a:lnTo>
                        <a:pt x="295" y="8"/>
                      </a:lnTo>
                      <a:lnTo>
                        <a:pt x="305" y="9"/>
                      </a:lnTo>
                      <a:lnTo>
                        <a:pt x="312" y="11"/>
                      </a:lnTo>
                      <a:lnTo>
                        <a:pt x="312" y="25"/>
                      </a:lnTo>
                      <a:lnTo>
                        <a:pt x="312" y="42"/>
                      </a:lnTo>
                      <a:lnTo>
                        <a:pt x="312" y="49"/>
                      </a:lnTo>
                      <a:lnTo>
                        <a:pt x="312" y="59"/>
                      </a:lnTo>
                      <a:lnTo>
                        <a:pt x="312" y="65"/>
                      </a:lnTo>
                      <a:lnTo>
                        <a:pt x="312" y="74"/>
                      </a:lnTo>
                      <a:lnTo>
                        <a:pt x="312" y="82"/>
                      </a:lnTo>
                      <a:lnTo>
                        <a:pt x="312" y="91"/>
                      </a:lnTo>
                      <a:lnTo>
                        <a:pt x="312" y="99"/>
                      </a:lnTo>
                      <a:lnTo>
                        <a:pt x="312" y="108"/>
                      </a:lnTo>
                      <a:lnTo>
                        <a:pt x="314" y="124"/>
                      </a:lnTo>
                      <a:lnTo>
                        <a:pt x="318" y="139"/>
                      </a:lnTo>
                      <a:lnTo>
                        <a:pt x="291"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4" name="Freeform 180"/>
                <p:cNvSpPr>
                  <a:spLocks/>
                </p:cNvSpPr>
                <p:nvPr/>
              </p:nvSpPr>
              <p:spPr bwMode="auto">
                <a:xfrm>
                  <a:off x="3188" y="2725"/>
                  <a:ext cx="263" cy="480"/>
                </a:xfrm>
                <a:custGeom>
                  <a:avLst/>
                  <a:gdLst>
                    <a:gd name="T0" fmla="*/ 0 w 527"/>
                    <a:gd name="T1" fmla="*/ 1 h 960"/>
                    <a:gd name="T2" fmla="*/ 0 w 527"/>
                    <a:gd name="T3" fmla="*/ 1 h 960"/>
                    <a:gd name="T4" fmla="*/ 0 w 527"/>
                    <a:gd name="T5" fmla="*/ 1 h 960"/>
                    <a:gd name="T6" fmla="*/ 0 w 527"/>
                    <a:gd name="T7" fmla="*/ 1 h 960"/>
                    <a:gd name="T8" fmla="*/ 0 w 527"/>
                    <a:gd name="T9" fmla="*/ 1 h 960"/>
                    <a:gd name="T10" fmla="*/ 0 w 527"/>
                    <a:gd name="T11" fmla="*/ 1 h 960"/>
                    <a:gd name="T12" fmla="*/ 0 w 527"/>
                    <a:gd name="T13" fmla="*/ 1 h 960"/>
                    <a:gd name="T14" fmla="*/ 0 w 527"/>
                    <a:gd name="T15" fmla="*/ 1 h 960"/>
                    <a:gd name="T16" fmla="*/ 0 w 527"/>
                    <a:gd name="T17" fmla="*/ 1 h 960"/>
                    <a:gd name="T18" fmla="*/ 0 w 527"/>
                    <a:gd name="T19" fmla="*/ 1 h 960"/>
                    <a:gd name="T20" fmla="*/ 0 w 527"/>
                    <a:gd name="T21" fmla="*/ 1 h 960"/>
                    <a:gd name="T22" fmla="*/ 0 w 527"/>
                    <a:gd name="T23" fmla="*/ 1 h 960"/>
                    <a:gd name="T24" fmla="*/ 0 w 527"/>
                    <a:gd name="T25" fmla="*/ 1 h 960"/>
                    <a:gd name="T26" fmla="*/ 0 w 527"/>
                    <a:gd name="T27" fmla="*/ 1 h 960"/>
                    <a:gd name="T28" fmla="*/ 0 w 527"/>
                    <a:gd name="T29" fmla="*/ 1 h 960"/>
                    <a:gd name="T30" fmla="*/ 0 w 527"/>
                    <a:gd name="T31" fmla="*/ 1 h 960"/>
                    <a:gd name="T32" fmla="*/ 0 w 527"/>
                    <a:gd name="T33" fmla="*/ 1 h 960"/>
                    <a:gd name="T34" fmla="*/ 0 w 527"/>
                    <a:gd name="T35" fmla="*/ 1 h 960"/>
                    <a:gd name="T36" fmla="*/ 0 w 527"/>
                    <a:gd name="T37" fmla="*/ 1 h 960"/>
                    <a:gd name="T38" fmla="*/ 0 w 527"/>
                    <a:gd name="T39" fmla="*/ 1 h 960"/>
                    <a:gd name="T40" fmla="*/ 0 w 527"/>
                    <a:gd name="T41" fmla="*/ 1 h 960"/>
                    <a:gd name="T42" fmla="*/ 0 w 527"/>
                    <a:gd name="T43" fmla="*/ 1 h 960"/>
                    <a:gd name="T44" fmla="*/ 0 w 527"/>
                    <a:gd name="T45" fmla="*/ 1 h 960"/>
                    <a:gd name="T46" fmla="*/ 0 w 527"/>
                    <a:gd name="T47" fmla="*/ 1 h 960"/>
                    <a:gd name="T48" fmla="*/ 0 w 527"/>
                    <a:gd name="T49" fmla="*/ 1 h 960"/>
                    <a:gd name="T50" fmla="*/ 0 w 527"/>
                    <a:gd name="T51" fmla="*/ 1 h 960"/>
                    <a:gd name="T52" fmla="*/ 0 w 527"/>
                    <a:gd name="T53" fmla="*/ 1 h 960"/>
                    <a:gd name="T54" fmla="*/ 0 w 527"/>
                    <a:gd name="T55" fmla="*/ 0 h 960"/>
                    <a:gd name="T56" fmla="*/ 0 w 527"/>
                    <a:gd name="T57" fmla="*/ 1 h 960"/>
                    <a:gd name="T58" fmla="*/ 0 w 527"/>
                    <a:gd name="T59" fmla="*/ 1 h 960"/>
                    <a:gd name="T60" fmla="*/ 0 w 527"/>
                    <a:gd name="T61" fmla="*/ 1 h 960"/>
                    <a:gd name="T62" fmla="*/ 0 w 527"/>
                    <a:gd name="T63" fmla="*/ 1 h 960"/>
                    <a:gd name="T64" fmla="*/ 0 w 527"/>
                    <a:gd name="T65" fmla="*/ 1 h 960"/>
                    <a:gd name="T66" fmla="*/ 0 w 527"/>
                    <a:gd name="T67" fmla="*/ 1 h 960"/>
                    <a:gd name="T68" fmla="*/ 0 w 527"/>
                    <a:gd name="T69" fmla="*/ 1 h 960"/>
                    <a:gd name="T70" fmla="*/ 0 w 527"/>
                    <a:gd name="T71" fmla="*/ 1 h 960"/>
                    <a:gd name="T72" fmla="*/ 0 w 527"/>
                    <a:gd name="T73" fmla="*/ 1 h 960"/>
                    <a:gd name="T74" fmla="*/ 0 w 527"/>
                    <a:gd name="T75" fmla="*/ 1 h 960"/>
                    <a:gd name="T76" fmla="*/ 0 w 527"/>
                    <a:gd name="T77" fmla="*/ 1 h 960"/>
                    <a:gd name="T78" fmla="*/ 0 w 527"/>
                    <a:gd name="T79" fmla="*/ 1 h 960"/>
                    <a:gd name="T80" fmla="*/ 0 w 527"/>
                    <a:gd name="T81" fmla="*/ 1 h 960"/>
                    <a:gd name="T82" fmla="*/ 0 w 527"/>
                    <a:gd name="T83" fmla="*/ 1 h 960"/>
                    <a:gd name="T84" fmla="*/ 0 w 527"/>
                    <a:gd name="T85" fmla="*/ 1 h 960"/>
                    <a:gd name="T86" fmla="*/ 0 w 527"/>
                    <a:gd name="T87" fmla="*/ 1 h 960"/>
                    <a:gd name="T88" fmla="*/ 0 w 527"/>
                    <a:gd name="T89" fmla="*/ 1 h 960"/>
                    <a:gd name="T90" fmla="*/ 0 w 527"/>
                    <a:gd name="T91" fmla="*/ 1 h 960"/>
                    <a:gd name="T92" fmla="*/ 0 w 527"/>
                    <a:gd name="T93" fmla="*/ 1 h 960"/>
                    <a:gd name="T94" fmla="*/ 0 w 527"/>
                    <a:gd name="T95" fmla="*/ 1 h 960"/>
                    <a:gd name="T96" fmla="*/ 0 w 527"/>
                    <a:gd name="T97" fmla="*/ 1 h 960"/>
                    <a:gd name="T98" fmla="*/ 0 w 527"/>
                    <a:gd name="T99" fmla="*/ 1 h 960"/>
                    <a:gd name="T100" fmla="*/ 0 w 527"/>
                    <a:gd name="T101" fmla="*/ 1 h 960"/>
                    <a:gd name="T102" fmla="*/ 0 w 527"/>
                    <a:gd name="T103" fmla="*/ 1 h 960"/>
                    <a:gd name="T104" fmla="*/ 0 w 527"/>
                    <a:gd name="T105" fmla="*/ 1 h 960"/>
                    <a:gd name="T106" fmla="*/ 0 w 527"/>
                    <a:gd name="T107" fmla="*/ 1 h 960"/>
                    <a:gd name="T108" fmla="*/ 0 w 527"/>
                    <a:gd name="T109" fmla="*/ 1 h 960"/>
                    <a:gd name="T110" fmla="*/ 0 w 527"/>
                    <a:gd name="T111" fmla="*/ 1 h 9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7"/>
                    <a:gd name="T169" fmla="*/ 0 h 960"/>
                    <a:gd name="T170" fmla="*/ 527 w 527"/>
                    <a:gd name="T171" fmla="*/ 960 h 9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7" h="960">
                      <a:moveTo>
                        <a:pt x="333" y="960"/>
                      </a:moveTo>
                      <a:lnTo>
                        <a:pt x="337" y="905"/>
                      </a:lnTo>
                      <a:lnTo>
                        <a:pt x="337" y="302"/>
                      </a:lnTo>
                      <a:lnTo>
                        <a:pt x="333" y="66"/>
                      </a:lnTo>
                      <a:lnTo>
                        <a:pt x="323" y="66"/>
                      </a:lnTo>
                      <a:lnTo>
                        <a:pt x="314" y="66"/>
                      </a:lnTo>
                      <a:lnTo>
                        <a:pt x="301" y="66"/>
                      </a:lnTo>
                      <a:lnTo>
                        <a:pt x="289" y="66"/>
                      </a:lnTo>
                      <a:lnTo>
                        <a:pt x="274" y="66"/>
                      </a:lnTo>
                      <a:lnTo>
                        <a:pt x="261" y="66"/>
                      </a:lnTo>
                      <a:lnTo>
                        <a:pt x="245" y="66"/>
                      </a:lnTo>
                      <a:lnTo>
                        <a:pt x="230" y="66"/>
                      </a:lnTo>
                      <a:lnTo>
                        <a:pt x="221" y="65"/>
                      </a:lnTo>
                      <a:lnTo>
                        <a:pt x="215" y="65"/>
                      </a:lnTo>
                      <a:lnTo>
                        <a:pt x="206" y="65"/>
                      </a:lnTo>
                      <a:lnTo>
                        <a:pt x="198" y="65"/>
                      </a:lnTo>
                      <a:lnTo>
                        <a:pt x="181" y="65"/>
                      </a:lnTo>
                      <a:lnTo>
                        <a:pt x="168" y="65"/>
                      </a:lnTo>
                      <a:lnTo>
                        <a:pt x="152" y="63"/>
                      </a:lnTo>
                      <a:lnTo>
                        <a:pt x="139" y="63"/>
                      </a:lnTo>
                      <a:lnTo>
                        <a:pt x="126" y="63"/>
                      </a:lnTo>
                      <a:lnTo>
                        <a:pt x="114" y="63"/>
                      </a:lnTo>
                      <a:lnTo>
                        <a:pt x="2" y="66"/>
                      </a:lnTo>
                      <a:lnTo>
                        <a:pt x="0" y="53"/>
                      </a:lnTo>
                      <a:lnTo>
                        <a:pt x="0" y="44"/>
                      </a:lnTo>
                      <a:lnTo>
                        <a:pt x="10" y="42"/>
                      </a:lnTo>
                      <a:lnTo>
                        <a:pt x="21" y="42"/>
                      </a:lnTo>
                      <a:lnTo>
                        <a:pt x="31" y="42"/>
                      </a:lnTo>
                      <a:lnTo>
                        <a:pt x="42" y="42"/>
                      </a:lnTo>
                      <a:lnTo>
                        <a:pt x="53" y="42"/>
                      </a:lnTo>
                      <a:lnTo>
                        <a:pt x="63" y="42"/>
                      </a:lnTo>
                      <a:lnTo>
                        <a:pt x="74" y="42"/>
                      </a:lnTo>
                      <a:lnTo>
                        <a:pt x="86" y="42"/>
                      </a:lnTo>
                      <a:lnTo>
                        <a:pt x="95" y="42"/>
                      </a:lnTo>
                      <a:lnTo>
                        <a:pt x="107" y="42"/>
                      </a:lnTo>
                      <a:lnTo>
                        <a:pt x="116" y="42"/>
                      </a:lnTo>
                      <a:lnTo>
                        <a:pt x="128" y="44"/>
                      </a:lnTo>
                      <a:lnTo>
                        <a:pt x="139" y="44"/>
                      </a:lnTo>
                      <a:lnTo>
                        <a:pt x="149" y="44"/>
                      </a:lnTo>
                      <a:lnTo>
                        <a:pt x="160" y="44"/>
                      </a:lnTo>
                      <a:lnTo>
                        <a:pt x="171" y="46"/>
                      </a:lnTo>
                      <a:lnTo>
                        <a:pt x="181" y="44"/>
                      </a:lnTo>
                      <a:lnTo>
                        <a:pt x="192" y="44"/>
                      </a:lnTo>
                      <a:lnTo>
                        <a:pt x="202" y="44"/>
                      </a:lnTo>
                      <a:lnTo>
                        <a:pt x="215" y="44"/>
                      </a:lnTo>
                      <a:lnTo>
                        <a:pt x="223" y="44"/>
                      </a:lnTo>
                      <a:lnTo>
                        <a:pt x="234" y="44"/>
                      </a:lnTo>
                      <a:lnTo>
                        <a:pt x="244" y="44"/>
                      </a:lnTo>
                      <a:lnTo>
                        <a:pt x="257" y="44"/>
                      </a:lnTo>
                      <a:lnTo>
                        <a:pt x="265" y="42"/>
                      </a:lnTo>
                      <a:lnTo>
                        <a:pt x="276" y="42"/>
                      </a:lnTo>
                      <a:lnTo>
                        <a:pt x="285" y="40"/>
                      </a:lnTo>
                      <a:lnTo>
                        <a:pt x="295" y="40"/>
                      </a:lnTo>
                      <a:lnTo>
                        <a:pt x="304" y="38"/>
                      </a:lnTo>
                      <a:lnTo>
                        <a:pt x="316" y="38"/>
                      </a:lnTo>
                      <a:lnTo>
                        <a:pt x="325" y="36"/>
                      </a:lnTo>
                      <a:lnTo>
                        <a:pt x="337" y="36"/>
                      </a:lnTo>
                      <a:lnTo>
                        <a:pt x="335" y="28"/>
                      </a:lnTo>
                      <a:lnTo>
                        <a:pt x="335" y="23"/>
                      </a:lnTo>
                      <a:lnTo>
                        <a:pt x="333" y="13"/>
                      </a:lnTo>
                      <a:lnTo>
                        <a:pt x="333" y="9"/>
                      </a:lnTo>
                      <a:lnTo>
                        <a:pt x="367" y="6"/>
                      </a:lnTo>
                      <a:lnTo>
                        <a:pt x="367" y="11"/>
                      </a:lnTo>
                      <a:lnTo>
                        <a:pt x="367" y="23"/>
                      </a:lnTo>
                      <a:lnTo>
                        <a:pt x="365" y="36"/>
                      </a:lnTo>
                      <a:lnTo>
                        <a:pt x="365" y="51"/>
                      </a:lnTo>
                      <a:lnTo>
                        <a:pt x="363" y="63"/>
                      </a:lnTo>
                      <a:lnTo>
                        <a:pt x="363" y="76"/>
                      </a:lnTo>
                      <a:lnTo>
                        <a:pt x="363" y="85"/>
                      </a:lnTo>
                      <a:lnTo>
                        <a:pt x="367" y="91"/>
                      </a:lnTo>
                      <a:lnTo>
                        <a:pt x="371" y="80"/>
                      </a:lnTo>
                      <a:lnTo>
                        <a:pt x="375" y="68"/>
                      </a:lnTo>
                      <a:lnTo>
                        <a:pt x="381" y="61"/>
                      </a:lnTo>
                      <a:lnTo>
                        <a:pt x="390" y="51"/>
                      </a:lnTo>
                      <a:lnTo>
                        <a:pt x="400" y="42"/>
                      </a:lnTo>
                      <a:lnTo>
                        <a:pt x="409" y="36"/>
                      </a:lnTo>
                      <a:lnTo>
                        <a:pt x="417" y="28"/>
                      </a:lnTo>
                      <a:lnTo>
                        <a:pt x="430" y="25"/>
                      </a:lnTo>
                      <a:lnTo>
                        <a:pt x="439" y="17"/>
                      </a:lnTo>
                      <a:lnTo>
                        <a:pt x="453" y="13"/>
                      </a:lnTo>
                      <a:lnTo>
                        <a:pt x="462" y="9"/>
                      </a:lnTo>
                      <a:lnTo>
                        <a:pt x="476" y="6"/>
                      </a:lnTo>
                      <a:lnTo>
                        <a:pt x="489" y="2"/>
                      </a:lnTo>
                      <a:lnTo>
                        <a:pt x="500" y="0"/>
                      </a:lnTo>
                      <a:lnTo>
                        <a:pt x="512" y="0"/>
                      </a:lnTo>
                      <a:lnTo>
                        <a:pt x="527" y="0"/>
                      </a:lnTo>
                      <a:lnTo>
                        <a:pt x="516" y="2"/>
                      </a:lnTo>
                      <a:lnTo>
                        <a:pt x="506" y="4"/>
                      </a:lnTo>
                      <a:lnTo>
                        <a:pt x="497" y="9"/>
                      </a:lnTo>
                      <a:lnTo>
                        <a:pt x="487" y="13"/>
                      </a:lnTo>
                      <a:lnTo>
                        <a:pt x="476" y="17"/>
                      </a:lnTo>
                      <a:lnTo>
                        <a:pt x="468" y="23"/>
                      </a:lnTo>
                      <a:lnTo>
                        <a:pt x="458" y="28"/>
                      </a:lnTo>
                      <a:lnTo>
                        <a:pt x="449" y="34"/>
                      </a:lnTo>
                      <a:lnTo>
                        <a:pt x="439" y="38"/>
                      </a:lnTo>
                      <a:lnTo>
                        <a:pt x="432" y="46"/>
                      </a:lnTo>
                      <a:lnTo>
                        <a:pt x="422" y="53"/>
                      </a:lnTo>
                      <a:lnTo>
                        <a:pt x="417" y="61"/>
                      </a:lnTo>
                      <a:lnTo>
                        <a:pt x="401" y="76"/>
                      </a:lnTo>
                      <a:lnTo>
                        <a:pt x="392" y="89"/>
                      </a:lnTo>
                      <a:lnTo>
                        <a:pt x="382" y="106"/>
                      </a:lnTo>
                      <a:lnTo>
                        <a:pt x="381" y="116"/>
                      </a:lnTo>
                      <a:lnTo>
                        <a:pt x="379" y="127"/>
                      </a:lnTo>
                      <a:lnTo>
                        <a:pt x="375" y="137"/>
                      </a:lnTo>
                      <a:lnTo>
                        <a:pt x="375" y="148"/>
                      </a:lnTo>
                      <a:lnTo>
                        <a:pt x="371" y="156"/>
                      </a:lnTo>
                      <a:lnTo>
                        <a:pt x="371" y="167"/>
                      </a:lnTo>
                      <a:lnTo>
                        <a:pt x="367" y="179"/>
                      </a:lnTo>
                      <a:lnTo>
                        <a:pt x="367" y="188"/>
                      </a:lnTo>
                      <a:lnTo>
                        <a:pt x="367" y="198"/>
                      </a:lnTo>
                      <a:lnTo>
                        <a:pt x="365" y="207"/>
                      </a:lnTo>
                      <a:lnTo>
                        <a:pt x="363" y="219"/>
                      </a:lnTo>
                      <a:lnTo>
                        <a:pt x="363" y="228"/>
                      </a:lnTo>
                      <a:lnTo>
                        <a:pt x="361" y="238"/>
                      </a:lnTo>
                      <a:lnTo>
                        <a:pt x="360" y="249"/>
                      </a:lnTo>
                      <a:lnTo>
                        <a:pt x="360" y="258"/>
                      </a:lnTo>
                      <a:lnTo>
                        <a:pt x="360" y="272"/>
                      </a:lnTo>
                      <a:lnTo>
                        <a:pt x="360" y="279"/>
                      </a:lnTo>
                      <a:lnTo>
                        <a:pt x="360" y="291"/>
                      </a:lnTo>
                      <a:lnTo>
                        <a:pt x="358" y="302"/>
                      </a:lnTo>
                      <a:lnTo>
                        <a:pt x="358" y="312"/>
                      </a:lnTo>
                      <a:lnTo>
                        <a:pt x="356" y="321"/>
                      </a:lnTo>
                      <a:lnTo>
                        <a:pt x="356" y="331"/>
                      </a:lnTo>
                      <a:lnTo>
                        <a:pt x="356" y="342"/>
                      </a:lnTo>
                      <a:lnTo>
                        <a:pt x="356" y="353"/>
                      </a:lnTo>
                      <a:lnTo>
                        <a:pt x="356" y="361"/>
                      </a:lnTo>
                      <a:lnTo>
                        <a:pt x="356" y="372"/>
                      </a:lnTo>
                      <a:lnTo>
                        <a:pt x="356" y="382"/>
                      </a:lnTo>
                      <a:lnTo>
                        <a:pt x="356" y="393"/>
                      </a:lnTo>
                      <a:lnTo>
                        <a:pt x="356" y="403"/>
                      </a:lnTo>
                      <a:lnTo>
                        <a:pt x="356" y="412"/>
                      </a:lnTo>
                      <a:lnTo>
                        <a:pt x="356" y="424"/>
                      </a:lnTo>
                      <a:lnTo>
                        <a:pt x="358" y="435"/>
                      </a:lnTo>
                      <a:lnTo>
                        <a:pt x="358" y="445"/>
                      </a:lnTo>
                      <a:lnTo>
                        <a:pt x="358" y="454"/>
                      </a:lnTo>
                      <a:lnTo>
                        <a:pt x="358" y="466"/>
                      </a:lnTo>
                      <a:lnTo>
                        <a:pt x="358" y="477"/>
                      </a:lnTo>
                      <a:lnTo>
                        <a:pt x="358" y="485"/>
                      </a:lnTo>
                      <a:lnTo>
                        <a:pt x="358" y="496"/>
                      </a:lnTo>
                      <a:lnTo>
                        <a:pt x="358" y="505"/>
                      </a:lnTo>
                      <a:lnTo>
                        <a:pt x="358" y="517"/>
                      </a:lnTo>
                      <a:lnTo>
                        <a:pt x="358" y="526"/>
                      </a:lnTo>
                      <a:lnTo>
                        <a:pt x="358" y="536"/>
                      </a:lnTo>
                      <a:lnTo>
                        <a:pt x="358" y="547"/>
                      </a:lnTo>
                      <a:lnTo>
                        <a:pt x="358" y="557"/>
                      </a:lnTo>
                      <a:lnTo>
                        <a:pt x="358" y="566"/>
                      </a:lnTo>
                      <a:lnTo>
                        <a:pt x="358" y="578"/>
                      </a:lnTo>
                      <a:lnTo>
                        <a:pt x="358" y="587"/>
                      </a:lnTo>
                      <a:lnTo>
                        <a:pt x="360" y="601"/>
                      </a:lnTo>
                      <a:lnTo>
                        <a:pt x="360" y="608"/>
                      </a:lnTo>
                      <a:lnTo>
                        <a:pt x="360" y="620"/>
                      </a:lnTo>
                      <a:lnTo>
                        <a:pt x="360" y="631"/>
                      </a:lnTo>
                      <a:lnTo>
                        <a:pt x="360" y="640"/>
                      </a:lnTo>
                      <a:lnTo>
                        <a:pt x="360" y="650"/>
                      </a:lnTo>
                      <a:lnTo>
                        <a:pt x="360" y="659"/>
                      </a:lnTo>
                      <a:lnTo>
                        <a:pt x="360" y="671"/>
                      </a:lnTo>
                      <a:lnTo>
                        <a:pt x="360" y="682"/>
                      </a:lnTo>
                      <a:lnTo>
                        <a:pt x="360" y="690"/>
                      </a:lnTo>
                      <a:lnTo>
                        <a:pt x="360" y="701"/>
                      </a:lnTo>
                      <a:lnTo>
                        <a:pt x="360" y="711"/>
                      </a:lnTo>
                      <a:lnTo>
                        <a:pt x="360" y="722"/>
                      </a:lnTo>
                      <a:lnTo>
                        <a:pt x="360" y="732"/>
                      </a:lnTo>
                      <a:lnTo>
                        <a:pt x="360" y="741"/>
                      </a:lnTo>
                      <a:lnTo>
                        <a:pt x="360" y="753"/>
                      </a:lnTo>
                      <a:lnTo>
                        <a:pt x="360" y="764"/>
                      </a:lnTo>
                      <a:lnTo>
                        <a:pt x="369" y="960"/>
                      </a:lnTo>
                      <a:lnTo>
                        <a:pt x="333" y="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5" name="Freeform 181"/>
                <p:cNvSpPr>
                  <a:spLocks/>
                </p:cNvSpPr>
                <p:nvPr/>
              </p:nvSpPr>
              <p:spPr bwMode="auto">
                <a:xfrm>
                  <a:off x="3025" y="3133"/>
                  <a:ext cx="336" cy="63"/>
                </a:xfrm>
                <a:custGeom>
                  <a:avLst/>
                  <a:gdLst>
                    <a:gd name="T0" fmla="*/ 0 w 673"/>
                    <a:gd name="T1" fmla="*/ 0 h 128"/>
                    <a:gd name="T2" fmla="*/ 0 w 673"/>
                    <a:gd name="T3" fmla="*/ 0 h 128"/>
                    <a:gd name="T4" fmla="*/ 0 w 673"/>
                    <a:gd name="T5" fmla="*/ 0 h 128"/>
                    <a:gd name="T6" fmla="*/ 0 w 673"/>
                    <a:gd name="T7" fmla="*/ 0 h 128"/>
                    <a:gd name="T8" fmla="*/ 0 w 673"/>
                    <a:gd name="T9" fmla="*/ 0 h 128"/>
                    <a:gd name="T10" fmla="*/ 0 w 673"/>
                    <a:gd name="T11" fmla="*/ 0 h 128"/>
                    <a:gd name="T12" fmla="*/ 0 w 673"/>
                    <a:gd name="T13" fmla="*/ 0 h 128"/>
                    <a:gd name="T14" fmla="*/ 0 w 673"/>
                    <a:gd name="T15" fmla="*/ 0 h 128"/>
                    <a:gd name="T16" fmla="*/ 0 w 673"/>
                    <a:gd name="T17" fmla="*/ 0 h 128"/>
                    <a:gd name="T18" fmla="*/ 0 w 673"/>
                    <a:gd name="T19" fmla="*/ 0 h 128"/>
                    <a:gd name="T20" fmla="*/ 0 w 673"/>
                    <a:gd name="T21" fmla="*/ 0 h 128"/>
                    <a:gd name="T22" fmla="*/ 0 w 673"/>
                    <a:gd name="T23" fmla="*/ 0 h 128"/>
                    <a:gd name="T24" fmla="*/ 0 w 673"/>
                    <a:gd name="T25" fmla="*/ 0 h 128"/>
                    <a:gd name="T26" fmla="*/ 0 w 673"/>
                    <a:gd name="T27" fmla="*/ 0 h 128"/>
                    <a:gd name="T28" fmla="*/ 0 w 673"/>
                    <a:gd name="T29" fmla="*/ 0 h 128"/>
                    <a:gd name="T30" fmla="*/ 0 w 673"/>
                    <a:gd name="T31" fmla="*/ 0 h 128"/>
                    <a:gd name="T32" fmla="*/ 0 w 673"/>
                    <a:gd name="T33" fmla="*/ 0 h 128"/>
                    <a:gd name="T34" fmla="*/ 0 w 673"/>
                    <a:gd name="T35" fmla="*/ 0 h 128"/>
                    <a:gd name="T36" fmla="*/ 0 w 673"/>
                    <a:gd name="T37" fmla="*/ 0 h 128"/>
                    <a:gd name="T38" fmla="*/ 0 w 673"/>
                    <a:gd name="T39" fmla="*/ 0 h 128"/>
                    <a:gd name="T40" fmla="*/ 0 w 673"/>
                    <a:gd name="T41" fmla="*/ 0 h 128"/>
                    <a:gd name="T42" fmla="*/ 0 w 673"/>
                    <a:gd name="T43" fmla="*/ 0 h 128"/>
                    <a:gd name="T44" fmla="*/ 0 w 673"/>
                    <a:gd name="T45" fmla="*/ 0 h 128"/>
                    <a:gd name="T46" fmla="*/ 0 w 673"/>
                    <a:gd name="T47" fmla="*/ 0 h 128"/>
                    <a:gd name="T48" fmla="*/ 0 w 673"/>
                    <a:gd name="T49" fmla="*/ 0 h 128"/>
                    <a:gd name="T50" fmla="*/ 0 w 673"/>
                    <a:gd name="T51" fmla="*/ 0 h 128"/>
                    <a:gd name="T52" fmla="*/ 0 w 673"/>
                    <a:gd name="T53" fmla="*/ 0 h 128"/>
                    <a:gd name="T54" fmla="*/ 0 w 673"/>
                    <a:gd name="T55" fmla="*/ 0 h 128"/>
                    <a:gd name="T56" fmla="*/ 0 w 673"/>
                    <a:gd name="T57" fmla="*/ 0 h 128"/>
                    <a:gd name="T58" fmla="*/ 0 w 673"/>
                    <a:gd name="T59" fmla="*/ 0 h 128"/>
                    <a:gd name="T60" fmla="*/ 0 w 673"/>
                    <a:gd name="T61" fmla="*/ 0 h 128"/>
                    <a:gd name="T62" fmla="*/ 0 w 673"/>
                    <a:gd name="T63" fmla="*/ 0 h 128"/>
                    <a:gd name="T64" fmla="*/ 0 w 673"/>
                    <a:gd name="T65" fmla="*/ 0 h 128"/>
                    <a:gd name="T66" fmla="*/ 0 w 673"/>
                    <a:gd name="T67" fmla="*/ 0 h 128"/>
                    <a:gd name="T68" fmla="*/ 0 w 673"/>
                    <a:gd name="T69" fmla="*/ 0 h 128"/>
                    <a:gd name="T70" fmla="*/ 0 w 673"/>
                    <a:gd name="T71" fmla="*/ 0 h 128"/>
                    <a:gd name="T72" fmla="*/ 0 w 673"/>
                    <a:gd name="T73" fmla="*/ 0 h 128"/>
                    <a:gd name="T74" fmla="*/ 0 w 673"/>
                    <a:gd name="T75" fmla="*/ 0 h 128"/>
                    <a:gd name="T76" fmla="*/ 0 w 673"/>
                    <a:gd name="T77" fmla="*/ 0 h 128"/>
                    <a:gd name="T78" fmla="*/ 0 w 673"/>
                    <a:gd name="T79" fmla="*/ 0 h 128"/>
                    <a:gd name="T80" fmla="*/ 0 w 673"/>
                    <a:gd name="T81" fmla="*/ 0 h 128"/>
                    <a:gd name="T82" fmla="*/ 0 w 673"/>
                    <a:gd name="T83" fmla="*/ 0 h 128"/>
                    <a:gd name="T84" fmla="*/ 0 w 673"/>
                    <a:gd name="T85" fmla="*/ 0 h 128"/>
                    <a:gd name="T86" fmla="*/ 0 w 673"/>
                    <a:gd name="T87" fmla="*/ 0 h 128"/>
                    <a:gd name="T88" fmla="*/ 0 w 673"/>
                    <a:gd name="T89" fmla="*/ 0 h 128"/>
                    <a:gd name="T90" fmla="*/ 0 w 673"/>
                    <a:gd name="T91" fmla="*/ 0 h 128"/>
                    <a:gd name="T92" fmla="*/ 0 w 673"/>
                    <a:gd name="T93" fmla="*/ 0 h 128"/>
                    <a:gd name="T94" fmla="*/ 0 w 673"/>
                    <a:gd name="T95" fmla="*/ 0 h 128"/>
                    <a:gd name="T96" fmla="*/ 0 w 673"/>
                    <a:gd name="T97" fmla="*/ 0 h 128"/>
                    <a:gd name="T98" fmla="*/ 0 w 673"/>
                    <a:gd name="T99" fmla="*/ 0 h 128"/>
                    <a:gd name="T100" fmla="*/ 0 w 673"/>
                    <a:gd name="T101" fmla="*/ 0 h 128"/>
                    <a:gd name="T102" fmla="*/ 0 w 673"/>
                    <a:gd name="T103" fmla="*/ 0 h 128"/>
                    <a:gd name="T104" fmla="*/ 0 w 673"/>
                    <a:gd name="T105" fmla="*/ 0 h 128"/>
                    <a:gd name="T106" fmla="*/ 0 w 673"/>
                    <a:gd name="T107" fmla="*/ 0 h 128"/>
                    <a:gd name="T108" fmla="*/ 0 w 673"/>
                    <a:gd name="T109" fmla="*/ 0 h 128"/>
                    <a:gd name="T110" fmla="*/ 0 w 673"/>
                    <a:gd name="T111" fmla="*/ 0 h 1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3"/>
                    <a:gd name="T169" fmla="*/ 0 h 128"/>
                    <a:gd name="T170" fmla="*/ 673 w 673"/>
                    <a:gd name="T171" fmla="*/ 128 h 12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3" h="128">
                      <a:moveTo>
                        <a:pt x="162" y="128"/>
                      </a:moveTo>
                      <a:lnTo>
                        <a:pt x="160" y="122"/>
                      </a:lnTo>
                      <a:lnTo>
                        <a:pt x="160" y="114"/>
                      </a:lnTo>
                      <a:lnTo>
                        <a:pt x="158" y="109"/>
                      </a:lnTo>
                      <a:lnTo>
                        <a:pt x="156" y="101"/>
                      </a:lnTo>
                      <a:lnTo>
                        <a:pt x="154" y="90"/>
                      </a:lnTo>
                      <a:lnTo>
                        <a:pt x="152" y="82"/>
                      </a:lnTo>
                      <a:lnTo>
                        <a:pt x="148" y="72"/>
                      </a:lnTo>
                      <a:lnTo>
                        <a:pt x="145" y="69"/>
                      </a:lnTo>
                      <a:lnTo>
                        <a:pt x="135" y="67"/>
                      </a:lnTo>
                      <a:lnTo>
                        <a:pt x="126" y="65"/>
                      </a:lnTo>
                      <a:lnTo>
                        <a:pt x="118" y="65"/>
                      </a:lnTo>
                      <a:lnTo>
                        <a:pt x="110" y="65"/>
                      </a:lnTo>
                      <a:lnTo>
                        <a:pt x="101" y="65"/>
                      </a:lnTo>
                      <a:lnTo>
                        <a:pt x="91" y="65"/>
                      </a:lnTo>
                      <a:lnTo>
                        <a:pt x="82" y="65"/>
                      </a:lnTo>
                      <a:lnTo>
                        <a:pt x="76" y="65"/>
                      </a:lnTo>
                      <a:lnTo>
                        <a:pt x="67" y="65"/>
                      </a:lnTo>
                      <a:lnTo>
                        <a:pt x="57" y="65"/>
                      </a:lnTo>
                      <a:lnTo>
                        <a:pt x="48" y="65"/>
                      </a:lnTo>
                      <a:lnTo>
                        <a:pt x="40" y="67"/>
                      </a:lnTo>
                      <a:lnTo>
                        <a:pt x="30" y="67"/>
                      </a:lnTo>
                      <a:lnTo>
                        <a:pt x="21" y="67"/>
                      </a:lnTo>
                      <a:lnTo>
                        <a:pt x="11" y="67"/>
                      </a:lnTo>
                      <a:lnTo>
                        <a:pt x="4" y="67"/>
                      </a:lnTo>
                      <a:lnTo>
                        <a:pt x="0" y="59"/>
                      </a:lnTo>
                      <a:lnTo>
                        <a:pt x="4" y="52"/>
                      </a:lnTo>
                      <a:lnTo>
                        <a:pt x="17" y="50"/>
                      </a:lnTo>
                      <a:lnTo>
                        <a:pt x="30" y="50"/>
                      </a:lnTo>
                      <a:lnTo>
                        <a:pt x="44" y="48"/>
                      </a:lnTo>
                      <a:lnTo>
                        <a:pt x="57" y="48"/>
                      </a:lnTo>
                      <a:lnTo>
                        <a:pt x="69" y="48"/>
                      </a:lnTo>
                      <a:lnTo>
                        <a:pt x="82" y="48"/>
                      </a:lnTo>
                      <a:lnTo>
                        <a:pt x="97" y="48"/>
                      </a:lnTo>
                      <a:lnTo>
                        <a:pt x="110" y="48"/>
                      </a:lnTo>
                      <a:lnTo>
                        <a:pt x="124" y="48"/>
                      </a:lnTo>
                      <a:lnTo>
                        <a:pt x="137" y="48"/>
                      </a:lnTo>
                      <a:lnTo>
                        <a:pt x="150" y="48"/>
                      </a:lnTo>
                      <a:lnTo>
                        <a:pt x="164" y="48"/>
                      </a:lnTo>
                      <a:lnTo>
                        <a:pt x="177" y="48"/>
                      </a:lnTo>
                      <a:lnTo>
                        <a:pt x="192" y="48"/>
                      </a:lnTo>
                      <a:lnTo>
                        <a:pt x="205" y="48"/>
                      </a:lnTo>
                      <a:lnTo>
                        <a:pt x="219" y="48"/>
                      </a:lnTo>
                      <a:lnTo>
                        <a:pt x="230" y="48"/>
                      </a:lnTo>
                      <a:lnTo>
                        <a:pt x="243" y="48"/>
                      </a:lnTo>
                      <a:lnTo>
                        <a:pt x="257" y="48"/>
                      </a:lnTo>
                      <a:lnTo>
                        <a:pt x="272" y="48"/>
                      </a:lnTo>
                      <a:lnTo>
                        <a:pt x="285" y="48"/>
                      </a:lnTo>
                      <a:lnTo>
                        <a:pt x="299" y="48"/>
                      </a:lnTo>
                      <a:lnTo>
                        <a:pt x="312" y="48"/>
                      </a:lnTo>
                      <a:lnTo>
                        <a:pt x="325" y="48"/>
                      </a:lnTo>
                      <a:lnTo>
                        <a:pt x="339" y="48"/>
                      </a:lnTo>
                      <a:lnTo>
                        <a:pt x="352" y="48"/>
                      </a:lnTo>
                      <a:lnTo>
                        <a:pt x="367" y="48"/>
                      </a:lnTo>
                      <a:lnTo>
                        <a:pt x="380" y="48"/>
                      </a:lnTo>
                      <a:lnTo>
                        <a:pt x="394" y="48"/>
                      </a:lnTo>
                      <a:lnTo>
                        <a:pt x="407" y="48"/>
                      </a:lnTo>
                      <a:lnTo>
                        <a:pt x="420" y="48"/>
                      </a:lnTo>
                      <a:lnTo>
                        <a:pt x="434" y="48"/>
                      </a:lnTo>
                      <a:lnTo>
                        <a:pt x="436" y="44"/>
                      </a:lnTo>
                      <a:lnTo>
                        <a:pt x="439" y="40"/>
                      </a:lnTo>
                      <a:lnTo>
                        <a:pt x="441" y="31"/>
                      </a:lnTo>
                      <a:lnTo>
                        <a:pt x="445" y="23"/>
                      </a:lnTo>
                      <a:lnTo>
                        <a:pt x="447" y="14"/>
                      </a:lnTo>
                      <a:lnTo>
                        <a:pt x="451" y="6"/>
                      </a:lnTo>
                      <a:lnTo>
                        <a:pt x="453" y="0"/>
                      </a:lnTo>
                      <a:lnTo>
                        <a:pt x="455" y="0"/>
                      </a:lnTo>
                      <a:lnTo>
                        <a:pt x="468" y="48"/>
                      </a:lnTo>
                      <a:lnTo>
                        <a:pt x="671" y="44"/>
                      </a:lnTo>
                      <a:lnTo>
                        <a:pt x="673" y="72"/>
                      </a:lnTo>
                      <a:lnTo>
                        <a:pt x="660" y="71"/>
                      </a:lnTo>
                      <a:lnTo>
                        <a:pt x="649" y="71"/>
                      </a:lnTo>
                      <a:lnTo>
                        <a:pt x="635" y="71"/>
                      </a:lnTo>
                      <a:lnTo>
                        <a:pt x="624" y="71"/>
                      </a:lnTo>
                      <a:lnTo>
                        <a:pt x="611" y="71"/>
                      </a:lnTo>
                      <a:lnTo>
                        <a:pt x="599" y="71"/>
                      </a:lnTo>
                      <a:lnTo>
                        <a:pt x="586" y="71"/>
                      </a:lnTo>
                      <a:lnTo>
                        <a:pt x="574" y="71"/>
                      </a:lnTo>
                      <a:lnTo>
                        <a:pt x="561" y="69"/>
                      </a:lnTo>
                      <a:lnTo>
                        <a:pt x="548" y="69"/>
                      </a:lnTo>
                      <a:lnTo>
                        <a:pt x="536" y="67"/>
                      </a:lnTo>
                      <a:lnTo>
                        <a:pt x="525" y="67"/>
                      </a:lnTo>
                      <a:lnTo>
                        <a:pt x="512" y="67"/>
                      </a:lnTo>
                      <a:lnTo>
                        <a:pt x="498" y="67"/>
                      </a:lnTo>
                      <a:lnTo>
                        <a:pt x="487" y="67"/>
                      </a:lnTo>
                      <a:lnTo>
                        <a:pt x="476" y="67"/>
                      </a:lnTo>
                      <a:lnTo>
                        <a:pt x="460" y="65"/>
                      </a:lnTo>
                      <a:lnTo>
                        <a:pt x="447" y="65"/>
                      </a:lnTo>
                      <a:lnTo>
                        <a:pt x="436" y="65"/>
                      </a:lnTo>
                      <a:lnTo>
                        <a:pt x="424" y="65"/>
                      </a:lnTo>
                      <a:lnTo>
                        <a:pt x="409" y="65"/>
                      </a:lnTo>
                      <a:lnTo>
                        <a:pt x="396" y="65"/>
                      </a:lnTo>
                      <a:lnTo>
                        <a:pt x="384" y="65"/>
                      </a:lnTo>
                      <a:lnTo>
                        <a:pt x="373" y="65"/>
                      </a:lnTo>
                      <a:lnTo>
                        <a:pt x="359" y="65"/>
                      </a:lnTo>
                      <a:lnTo>
                        <a:pt x="346" y="65"/>
                      </a:lnTo>
                      <a:lnTo>
                        <a:pt x="335" y="65"/>
                      </a:lnTo>
                      <a:lnTo>
                        <a:pt x="323" y="65"/>
                      </a:lnTo>
                      <a:lnTo>
                        <a:pt x="310" y="65"/>
                      </a:lnTo>
                      <a:lnTo>
                        <a:pt x="299" y="65"/>
                      </a:lnTo>
                      <a:lnTo>
                        <a:pt x="285" y="65"/>
                      </a:lnTo>
                      <a:lnTo>
                        <a:pt x="276" y="65"/>
                      </a:lnTo>
                      <a:lnTo>
                        <a:pt x="175" y="67"/>
                      </a:lnTo>
                      <a:lnTo>
                        <a:pt x="171" y="71"/>
                      </a:lnTo>
                      <a:lnTo>
                        <a:pt x="169" y="80"/>
                      </a:lnTo>
                      <a:lnTo>
                        <a:pt x="169" y="88"/>
                      </a:lnTo>
                      <a:lnTo>
                        <a:pt x="167" y="99"/>
                      </a:lnTo>
                      <a:lnTo>
                        <a:pt x="166" y="107"/>
                      </a:lnTo>
                      <a:lnTo>
                        <a:pt x="164" y="114"/>
                      </a:lnTo>
                      <a:lnTo>
                        <a:pt x="162" y="122"/>
                      </a:lnTo>
                      <a:lnTo>
                        <a:pt x="1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6" name="Freeform 182"/>
                <p:cNvSpPr>
                  <a:spLocks/>
                </p:cNvSpPr>
                <p:nvPr/>
              </p:nvSpPr>
              <p:spPr bwMode="auto">
                <a:xfrm>
                  <a:off x="3392" y="2956"/>
                  <a:ext cx="160" cy="169"/>
                </a:xfrm>
                <a:custGeom>
                  <a:avLst/>
                  <a:gdLst>
                    <a:gd name="T0" fmla="*/ 0 w 322"/>
                    <a:gd name="T1" fmla="*/ 1 h 338"/>
                    <a:gd name="T2" fmla="*/ 0 w 322"/>
                    <a:gd name="T3" fmla="*/ 1 h 338"/>
                    <a:gd name="T4" fmla="*/ 0 w 322"/>
                    <a:gd name="T5" fmla="*/ 1 h 338"/>
                    <a:gd name="T6" fmla="*/ 0 w 322"/>
                    <a:gd name="T7" fmla="*/ 1 h 338"/>
                    <a:gd name="T8" fmla="*/ 0 w 322"/>
                    <a:gd name="T9" fmla="*/ 1 h 338"/>
                    <a:gd name="T10" fmla="*/ 0 w 322"/>
                    <a:gd name="T11" fmla="*/ 1 h 338"/>
                    <a:gd name="T12" fmla="*/ 0 w 322"/>
                    <a:gd name="T13" fmla="*/ 1 h 338"/>
                    <a:gd name="T14" fmla="*/ 0 w 322"/>
                    <a:gd name="T15" fmla="*/ 1 h 338"/>
                    <a:gd name="T16" fmla="*/ 0 w 322"/>
                    <a:gd name="T17" fmla="*/ 1 h 338"/>
                    <a:gd name="T18" fmla="*/ 0 w 322"/>
                    <a:gd name="T19" fmla="*/ 1 h 338"/>
                    <a:gd name="T20" fmla="*/ 0 w 322"/>
                    <a:gd name="T21" fmla="*/ 1 h 338"/>
                    <a:gd name="T22" fmla="*/ 0 w 322"/>
                    <a:gd name="T23" fmla="*/ 1 h 338"/>
                    <a:gd name="T24" fmla="*/ 0 w 322"/>
                    <a:gd name="T25" fmla="*/ 1 h 338"/>
                    <a:gd name="T26" fmla="*/ 0 w 322"/>
                    <a:gd name="T27" fmla="*/ 1 h 338"/>
                    <a:gd name="T28" fmla="*/ 0 w 322"/>
                    <a:gd name="T29" fmla="*/ 1 h 338"/>
                    <a:gd name="T30" fmla="*/ 0 w 322"/>
                    <a:gd name="T31" fmla="*/ 1 h 338"/>
                    <a:gd name="T32" fmla="*/ 0 w 322"/>
                    <a:gd name="T33" fmla="*/ 1 h 338"/>
                    <a:gd name="T34" fmla="*/ 0 w 322"/>
                    <a:gd name="T35" fmla="*/ 1 h 338"/>
                    <a:gd name="T36" fmla="*/ 0 w 322"/>
                    <a:gd name="T37" fmla="*/ 1 h 338"/>
                    <a:gd name="T38" fmla="*/ 0 w 322"/>
                    <a:gd name="T39" fmla="*/ 1 h 338"/>
                    <a:gd name="T40" fmla="*/ 0 w 322"/>
                    <a:gd name="T41" fmla="*/ 1 h 338"/>
                    <a:gd name="T42" fmla="*/ 0 w 322"/>
                    <a:gd name="T43" fmla="*/ 1 h 338"/>
                    <a:gd name="T44" fmla="*/ 0 w 322"/>
                    <a:gd name="T45" fmla="*/ 1 h 338"/>
                    <a:gd name="T46" fmla="*/ 0 w 322"/>
                    <a:gd name="T47" fmla="*/ 1 h 338"/>
                    <a:gd name="T48" fmla="*/ 0 w 322"/>
                    <a:gd name="T49" fmla="*/ 1 h 338"/>
                    <a:gd name="T50" fmla="*/ 0 w 322"/>
                    <a:gd name="T51" fmla="*/ 1 h 338"/>
                    <a:gd name="T52" fmla="*/ 0 w 322"/>
                    <a:gd name="T53" fmla="*/ 1 h 338"/>
                    <a:gd name="T54" fmla="*/ 0 w 322"/>
                    <a:gd name="T55" fmla="*/ 0 h 338"/>
                    <a:gd name="T56" fmla="*/ 0 w 322"/>
                    <a:gd name="T57" fmla="*/ 1 h 338"/>
                    <a:gd name="T58" fmla="*/ 0 w 322"/>
                    <a:gd name="T59" fmla="*/ 1 h 338"/>
                    <a:gd name="T60" fmla="*/ 0 w 322"/>
                    <a:gd name="T61" fmla="*/ 1 h 338"/>
                    <a:gd name="T62" fmla="*/ 0 w 322"/>
                    <a:gd name="T63" fmla="*/ 1 h 338"/>
                    <a:gd name="T64" fmla="*/ 0 w 322"/>
                    <a:gd name="T65" fmla="*/ 1 h 338"/>
                    <a:gd name="T66" fmla="*/ 0 w 322"/>
                    <a:gd name="T67" fmla="*/ 1 h 338"/>
                    <a:gd name="T68" fmla="*/ 0 w 322"/>
                    <a:gd name="T69" fmla="*/ 1 h 338"/>
                    <a:gd name="T70" fmla="*/ 0 w 322"/>
                    <a:gd name="T71" fmla="*/ 1 h 338"/>
                    <a:gd name="T72" fmla="*/ 0 w 322"/>
                    <a:gd name="T73" fmla="*/ 1 h 338"/>
                    <a:gd name="T74" fmla="*/ 0 w 322"/>
                    <a:gd name="T75" fmla="*/ 1 h 338"/>
                    <a:gd name="T76" fmla="*/ 0 w 322"/>
                    <a:gd name="T77" fmla="*/ 1 h 338"/>
                    <a:gd name="T78" fmla="*/ 0 w 322"/>
                    <a:gd name="T79" fmla="*/ 1 h 338"/>
                    <a:gd name="T80" fmla="*/ 0 w 322"/>
                    <a:gd name="T81" fmla="*/ 1 h 338"/>
                    <a:gd name="T82" fmla="*/ 0 w 322"/>
                    <a:gd name="T83" fmla="*/ 1 h 338"/>
                    <a:gd name="T84" fmla="*/ 0 w 322"/>
                    <a:gd name="T85" fmla="*/ 1 h 338"/>
                    <a:gd name="T86" fmla="*/ 0 w 322"/>
                    <a:gd name="T87" fmla="*/ 1 h 338"/>
                    <a:gd name="T88" fmla="*/ 0 w 322"/>
                    <a:gd name="T89" fmla="*/ 1 h 338"/>
                    <a:gd name="T90" fmla="*/ 0 w 322"/>
                    <a:gd name="T91" fmla="*/ 1 h 338"/>
                    <a:gd name="T92" fmla="*/ 0 w 322"/>
                    <a:gd name="T93" fmla="*/ 1 h 338"/>
                    <a:gd name="T94" fmla="*/ 0 w 322"/>
                    <a:gd name="T95" fmla="*/ 1 h 338"/>
                    <a:gd name="T96" fmla="*/ 0 w 322"/>
                    <a:gd name="T97" fmla="*/ 1 h 338"/>
                    <a:gd name="T98" fmla="*/ 0 w 322"/>
                    <a:gd name="T99" fmla="*/ 1 h 338"/>
                    <a:gd name="T100" fmla="*/ 0 w 322"/>
                    <a:gd name="T101" fmla="*/ 1 h 338"/>
                    <a:gd name="T102" fmla="*/ 0 w 322"/>
                    <a:gd name="T103" fmla="*/ 1 h 338"/>
                    <a:gd name="T104" fmla="*/ 0 w 322"/>
                    <a:gd name="T105" fmla="*/ 1 h 338"/>
                    <a:gd name="T106" fmla="*/ 0 w 322"/>
                    <a:gd name="T107" fmla="*/ 1 h 338"/>
                    <a:gd name="T108" fmla="*/ 0 w 322"/>
                    <a:gd name="T109" fmla="*/ 1 h 338"/>
                    <a:gd name="T110" fmla="*/ 0 w 322"/>
                    <a:gd name="T111" fmla="*/ 1 h 338"/>
                    <a:gd name="T112" fmla="*/ 0 w 322"/>
                    <a:gd name="T113" fmla="*/ 1 h 338"/>
                    <a:gd name="T114" fmla="*/ 0 w 322"/>
                    <a:gd name="T115" fmla="*/ 1 h 338"/>
                    <a:gd name="T116" fmla="*/ 0 w 322"/>
                    <a:gd name="T117" fmla="*/ 1 h 338"/>
                    <a:gd name="T118" fmla="*/ 0 w 322"/>
                    <a:gd name="T119" fmla="*/ 1 h 338"/>
                    <a:gd name="T120" fmla="*/ 0 w 322"/>
                    <a:gd name="T121" fmla="*/ 1 h 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2"/>
                    <a:gd name="T184" fmla="*/ 0 h 338"/>
                    <a:gd name="T185" fmla="*/ 322 w 322"/>
                    <a:gd name="T186" fmla="*/ 338 h 3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2" h="338">
                      <a:moveTo>
                        <a:pt x="13" y="336"/>
                      </a:moveTo>
                      <a:lnTo>
                        <a:pt x="10" y="325"/>
                      </a:lnTo>
                      <a:lnTo>
                        <a:pt x="10" y="315"/>
                      </a:lnTo>
                      <a:lnTo>
                        <a:pt x="8" y="306"/>
                      </a:lnTo>
                      <a:lnTo>
                        <a:pt x="8" y="296"/>
                      </a:lnTo>
                      <a:lnTo>
                        <a:pt x="6" y="287"/>
                      </a:lnTo>
                      <a:lnTo>
                        <a:pt x="4" y="277"/>
                      </a:lnTo>
                      <a:lnTo>
                        <a:pt x="4" y="268"/>
                      </a:lnTo>
                      <a:lnTo>
                        <a:pt x="4" y="258"/>
                      </a:lnTo>
                      <a:lnTo>
                        <a:pt x="4" y="249"/>
                      </a:lnTo>
                      <a:lnTo>
                        <a:pt x="4" y="237"/>
                      </a:lnTo>
                      <a:lnTo>
                        <a:pt x="2" y="228"/>
                      </a:lnTo>
                      <a:lnTo>
                        <a:pt x="2" y="220"/>
                      </a:lnTo>
                      <a:lnTo>
                        <a:pt x="2" y="209"/>
                      </a:lnTo>
                      <a:lnTo>
                        <a:pt x="2" y="197"/>
                      </a:lnTo>
                      <a:lnTo>
                        <a:pt x="2" y="190"/>
                      </a:lnTo>
                      <a:lnTo>
                        <a:pt x="2" y="180"/>
                      </a:lnTo>
                      <a:lnTo>
                        <a:pt x="0" y="169"/>
                      </a:lnTo>
                      <a:lnTo>
                        <a:pt x="0" y="159"/>
                      </a:lnTo>
                      <a:lnTo>
                        <a:pt x="0" y="150"/>
                      </a:lnTo>
                      <a:lnTo>
                        <a:pt x="0" y="140"/>
                      </a:lnTo>
                      <a:lnTo>
                        <a:pt x="0" y="131"/>
                      </a:lnTo>
                      <a:lnTo>
                        <a:pt x="0" y="120"/>
                      </a:lnTo>
                      <a:lnTo>
                        <a:pt x="0" y="110"/>
                      </a:lnTo>
                      <a:lnTo>
                        <a:pt x="0" y="102"/>
                      </a:lnTo>
                      <a:lnTo>
                        <a:pt x="0" y="91"/>
                      </a:lnTo>
                      <a:lnTo>
                        <a:pt x="0" y="82"/>
                      </a:lnTo>
                      <a:lnTo>
                        <a:pt x="0" y="72"/>
                      </a:lnTo>
                      <a:lnTo>
                        <a:pt x="0" y="62"/>
                      </a:lnTo>
                      <a:lnTo>
                        <a:pt x="0" y="53"/>
                      </a:lnTo>
                      <a:lnTo>
                        <a:pt x="0" y="43"/>
                      </a:lnTo>
                      <a:lnTo>
                        <a:pt x="0" y="36"/>
                      </a:lnTo>
                      <a:lnTo>
                        <a:pt x="0" y="26"/>
                      </a:lnTo>
                      <a:lnTo>
                        <a:pt x="10" y="23"/>
                      </a:lnTo>
                      <a:lnTo>
                        <a:pt x="23" y="23"/>
                      </a:lnTo>
                      <a:lnTo>
                        <a:pt x="42" y="300"/>
                      </a:lnTo>
                      <a:lnTo>
                        <a:pt x="53" y="300"/>
                      </a:lnTo>
                      <a:lnTo>
                        <a:pt x="67" y="300"/>
                      </a:lnTo>
                      <a:lnTo>
                        <a:pt x="80" y="300"/>
                      </a:lnTo>
                      <a:lnTo>
                        <a:pt x="93" y="300"/>
                      </a:lnTo>
                      <a:lnTo>
                        <a:pt x="107" y="300"/>
                      </a:lnTo>
                      <a:lnTo>
                        <a:pt x="120" y="300"/>
                      </a:lnTo>
                      <a:lnTo>
                        <a:pt x="135" y="300"/>
                      </a:lnTo>
                      <a:lnTo>
                        <a:pt x="148" y="300"/>
                      </a:lnTo>
                      <a:lnTo>
                        <a:pt x="164" y="300"/>
                      </a:lnTo>
                      <a:lnTo>
                        <a:pt x="177" y="300"/>
                      </a:lnTo>
                      <a:lnTo>
                        <a:pt x="192" y="300"/>
                      </a:lnTo>
                      <a:lnTo>
                        <a:pt x="207" y="300"/>
                      </a:lnTo>
                      <a:lnTo>
                        <a:pt x="221" y="300"/>
                      </a:lnTo>
                      <a:lnTo>
                        <a:pt x="234" y="300"/>
                      </a:lnTo>
                      <a:lnTo>
                        <a:pt x="247" y="300"/>
                      </a:lnTo>
                      <a:lnTo>
                        <a:pt x="261" y="300"/>
                      </a:lnTo>
                      <a:lnTo>
                        <a:pt x="261" y="291"/>
                      </a:lnTo>
                      <a:lnTo>
                        <a:pt x="261" y="281"/>
                      </a:lnTo>
                      <a:lnTo>
                        <a:pt x="261" y="272"/>
                      </a:lnTo>
                      <a:lnTo>
                        <a:pt x="263" y="264"/>
                      </a:lnTo>
                      <a:lnTo>
                        <a:pt x="263" y="254"/>
                      </a:lnTo>
                      <a:lnTo>
                        <a:pt x="263" y="245"/>
                      </a:lnTo>
                      <a:lnTo>
                        <a:pt x="263" y="235"/>
                      </a:lnTo>
                      <a:lnTo>
                        <a:pt x="264" y="228"/>
                      </a:lnTo>
                      <a:lnTo>
                        <a:pt x="264" y="216"/>
                      </a:lnTo>
                      <a:lnTo>
                        <a:pt x="264" y="207"/>
                      </a:lnTo>
                      <a:lnTo>
                        <a:pt x="264" y="197"/>
                      </a:lnTo>
                      <a:lnTo>
                        <a:pt x="264" y="190"/>
                      </a:lnTo>
                      <a:lnTo>
                        <a:pt x="264" y="178"/>
                      </a:lnTo>
                      <a:lnTo>
                        <a:pt x="264" y="169"/>
                      </a:lnTo>
                      <a:lnTo>
                        <a:pt x="264" y="161"/>
                      </a:lnTo>
                      <a:lnTo>
                        <a:pt x="264" y="152"/>
                      </a:lnTo>
                      <a:lnTo>
                        <a:pt x="264" y="140"/>
                      </a:lnTo>
                      <a:lnTo>
                        <a:pt x="264" y="133"/>
                      </a:lnTo>
                      <a:lnTo>
                        <a:pt x="264" y="121"/>
                      </a:lnTo>
                      <a:lnTo>
                        <a:pt x="264" y="112"/>
                      </a:lnTo>
                      <a:lnTo>
                        <a:pt x="264" y="102"/>
                      </a:lnTo>
                      <a:lnTo>
                        <a:pt x="264" y="93"/>
                      </a:lnTo>
                      <a:lnTo>
                        <a:pt x="264" y="83"/>
                      </a:lnTo>
                      <a:lnTo>
                        <a:pt x="266" y="74"/>
                      </a:lnTo>
                      <a:lnTo>
                        <a:pt x="266" y="64"/>
                      </a:lnTo>
                      <a:lnTo>
                        <a:pt x="266" y="55"/>
                      </a:lnTo>
                      <a:lnTo>
                        <a:pt x="266" y="45"/>
                      </a:lnTo>
                      <a:lnTo>
                        <a:pt x="266" y="38"/>
                      </a:lnTo>
                      <a:lnTo>
                        <a:pt x="266" y="28"/>
                      </a:lnTo>
                      <a:lnTo>
                        <a:pt x="268" y="19"/>
                      </a:lnTo>
                      <a:lnTo>
                        <a:pt x="268" y="9"/>
                      </a:lnTo>
                      <a:lnTo>
                        <a:pt x="270" y="0"/>
                      </a:lnTo>
                      <a:lnTo>
                        <a:pt x="272" y="2"/>
                      </a:lnTo>
                      <a:lnTo>
                        <a:pt x="276" y="7"/>
                      </a:lnTo>
                      <a:lnTo>
                        <a:pt x="278" y="9"/>
                      </a:lnTo>
                      <a:lnTo>
                        <a:pt x="280" y="13"/>
                      </a:lnTo>
                      <a:lnTo>
                        <a:pt x="280" y="21"/>
                      </a:lnTo>
                      <a:lnTo>
                        <a:pt x="280" y="30"/>
                      </a:lnTo>
                      <a:lnTo>
                        <a:pt x="280" y="38"/>
                      </a:lnTo>
                      <a:lnTo>
                        <a:pt x="280" y="45"/>
                      </a:lnTo>
                      <a:lnTo>
                        <a:pt x="280" y="55"/>
                      </a:lnTo>
                      <a:lnTo>
                        <a:pt x="280" y="64"/>
                      </a:lnTo>
                      <a:lnTo>
                        <a:pt x="280" y="74"/>
                      </a:lnTo>
                      <a:lnTo>
                        <a:pt x="280" y="82"/>
                      </a:lnTo>
                      <a:lnTo>
                        <a:pt x="280" y="91"/>
                      </a:lnTo>
                      <a:lnTo>
                        <a:pt x="280" y="101"/>
                      </a:lnTo>
                      <a:lnTo>
                        <a:pt x="280" y="110"/>
                      </a:lnTo>
                      <a:lnTo>
                        <a:pt x="280" y="118"/>
                      </a:lnTo>
                      <a:lnTo>
                        <a:pt x="280" y="127"/>
                      </a:lnTo>
                      <a:lnTo>
                        <a:pt x="280" y="137"/>
                      </a:lnTo>
                      <a:lnTo>
                        <a:pt x="280" y="146"/>
                      </a:lnTo>
                      <a:lnTo>
                        <a:pt x="280" y="156"/>
                      </a:lnTo>
                      <a:lnTo>
                        <a:pt x="280" y="163"/>
                      </a:lnTo>
                      <a:lnTo>
                        <a:pt x="280" y="173"/>
                      </a:lnTo>
                      <a:lnTo>
                        <a:pt x="280" y="182"/>
                      </a:lnTo>
                      <a:lnTo>
                        <a:pt x="280" y="192"/>
                      </a:lnTo>
                      <a:lnTo>
                        <a:pt x="280" y="199"/>
                      </a:lnTo>
                      <a:lnTo>
                        <a:pt x="280" y="209"/>
                      </a:lnTo>
                      <a:lnTo>
                        <a:pt x="280" y="218"/>
                      </a:lnTo>
                      <a:lnTo>
                        <a:pt x="280" y="228"/>
                      </a:lnTo>
                      <a:lnTo>
                        <a:pt x="280" y="235"/>
                      </a:lnTo>
                      <a:lnTo>
                        <a:pt x="280" y="245"/>
                      </a:lnTo>
                      <a:lnTo>
                        <a:pt x="280" y="254"/>
                      </a:lnTo>
                      <a:lnTo>
                        <a:pt x="280" y="264"/>
                      </a:lnTo>
                      <a:lnTo>
                        <a:pt x="280" y="272"/>
                      </a:lnTo>
                      <a:lnTo>
                        <a:pt x="280" y="281"/>
                      </a:lnTo>
                      <a:lnTo>
                        <a:pt x="280" y="291"/>
                      </a:lnTo>
                      <a:lnTo>
                        <a:pt x="280" y="300"/>
                      </a:lnTo>
                      <a:lnTo>
                        <a:pt x="295" y="300"/>
                      </a:lnTo>
                      <a:lnTo>
                        <a:pt x="295" y="291"/>
                      </a:lnTo>
                      <a:lnTo>
                        <a:pt x="295" y="281"/>
                      </a:lnTo>
                      <a:lnTo>
                        <a:pt x="295" y="272"/>
                      </a:lnTo>
                      <a:lnTo>
                        <a:pt x="295" y="264"/>
                      </a:lnTo>
                      <a:lnTo>
                        <a:pt x="295" y="254"/>
                      </a:lnTo>
                      <a:lnTo>
                        <a:pt x="295" y="245"/>
                      </a:lnTo>
                      <a:lnTo>
                        <a:pt x="295" y="235"/>
                      </a:lnTo>
                      <a:lnTo>
                        <a:pt x="295" y="228"/>
                      </a:lnTo>
                      <a:lnTo>
                        <a:pt x="295" y="216"/>
                      </a:lnTo>
                      <a:lnTo>
                        <a:pt x="295" y="207"/>
                      </a:lnTo>
                      <a:lnTo>
                        <a:pt x="295" y="197"/>
                      </a:lnTo>
                      <a:lnTo>
                        <a:pt x="297" y="190"/>
                      </a:lnTo>
                      <a:lnTo>
                        <a:pt x="297" y="180"/>
                      </a:lnTo>
                      <a:lnTo>
                        <a:pt x="297" y="171"/>
                      </a:lnTo>
                      <a:lnTo>
                        <a:pt x="297" y="161"/>
                      </a:lnTo>
                      <a:lnTo>
                        <a:pt x="299" y="154"/>
                      </a:lnTo>
                      <a:lnTo>
                        <a:pt x="299" y="142"/>
                      </a:lnTo>
                      <a:lnTo>
                        <a:pt x="299" y="133"/>
                      </a:lnTo>
                      <a:lnTo>
                        <a:pt x="299" y="123"/>
                      </a:lnTo>
                      <a:lnTo>
                        <a:pt x="301" y="114"/>
                      </a:lnTo>
                      <a:lnTo>
                        <a:pt x="301" y="104"/>
                      </a:lnTo>
                      <a:lnTo>
                        <a:pt x="301" y="95"/>
                      </a:lnTo>
                      <a:lnTo>
                        <a:pt x="301" y="87"/>
                      </a:lnTo>
                      <a:lnTo>
                        <a:pt x="303" y="78"/>
                      </a:lnTo>
                      <a:lnTo>
                        <a:pt x="303" y="66"/>
                      </a:lnTo>
                      <a:lnTo>
                        <a:pt x="303" y="59"/>
                      </a:lnTo>
                      <a:lnTo>
                        <a:pt x="303" y="49"/>
                      </a:lnTo>
                      <a:lnTo>
                        <a:pt x="304" y="40"/>
                      </a:lnTo>
                      <a:lnTo>
                        <a:pt x="304" y="30"/>
                      </a:lnTo>
                      <a:lnTo>
                        <a:pt x="306" y="23"/>
                      </a:lnTo>
                      <a:lnTo>
                        <a:pt x="306" y="15"/>
                      </a:lnTo>
                      <a:lnTo>
                        <a:pt x="308" y="7"/>
                      </a:lnTo>
                      <a:lnTo>
                        <a:pt x="314" y="7"/>
                      </a:lnTo>
                      <a:lnTo>
                        <a:pt x="322" y="11"/>
                      </a:lnTo>
                      <a:lnTo>
                        <a:pt x="318" y="336"/>
                      </a:lnTo>
                      <a:lnTo>
                        <a:pt x="308" y="336"/>
                      </a:lnTo>
                      <a:lnTo>
                        <a:pt x="295" y="338"/>
                      </a:lnTo>
                      <a:lnTo>
                        <a:pt x="285" y="338"/>
                      </a:lnTo>
                      <a:lnTo>
                        <a:pt x="278" y="338"/>
                      </a:lnTo>
                      <a:lnTo>
                        <a:pt x="268" y="338"/>
                      </a:lnTo>
                      <a:lnTo>
                        <a:pt x="259" y="338"/>
                      </a:lnTo>
                      <a:lnTo>
                        <a:pt x="247" y="338"/>
                      </a:lnTo>
                      <a:lnTo>
                        <a:pt x="236" y="338"/>
                      </a:lnTo>
                      <a:lnTo>
                        <a:pt x="225" y="338"/>
                      </a:lnTo>
                      <a:lnTo>
                        <a:pt x="213" y="338"/>
                      </a:lnTo>
                      <a:lnTo>
                        <a:pt x="202" y="338"/>
                      </a:lnTo>
                      <a:lnTo>
                        <a:pt x="190" y="338"/>
                      </a:lnTo>
                      <a:lnTo>
                        <a:pt x="177" y="338"/>
                      </a:lnTo>
                      <a:lnTo>
                        <a:pt x="166" y="338"/>
                      </a:lnTo>
                      <a:lnTo>
                        <a:pt x="152" y="336"/>
                      </a:lnTo>
                      <a:lnTo>
                        <a:pt x="141" y="336"/>
                      </a:lnTo>
                      <a:lnTo>
                        <a:pt x="128" y="334"/>
                      </a:lnTo>
                      <a:lnTo>
                        <a:pt x="116" y="334"/>
                      </a:lnTo>
                      <a:lnTo>
                        <a:pt x="103" y="334"/>
                      </a:lnTo>
                      <a:lnTo>
                        <a:pt x="91" y="334"/>
                      </a:lnTo>
                      <a:lnTo>
                        <a:pt x="80" y="334"/>
                      </a:lnTo>
                      <a:lnTo>
                        <a:pt x="71" y="334"/>
                      </a:lnTo>
                      <a:lnTo>
                        <a:pt x="61" y="334"/>
                      </a:lnTo>
                      <a:lnTo>
                        <a:pt x="51" y="334"/>
                      </a:lnTo>
                      <a:lnTo>
                        <a:pt x="42" y="334"/>
                      </a:lnTo>
                      <a:lnTo>
                        <a:pt x="34" y="334"/>
                      </a:lnTo>
                      <a:lnTo>
                        <a:pt x="21" y="334"/>
                      </a:lnTo>
                      <a:lnTo>
                        <a:pt x="13" y="3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7" name="Freeform 183"/>
                <p:cNvSpPr>
                  <a:spLocks/>
                </p:cNvSpPr>
                <p:nvPr/>
              </p:nvSpPr>
              <p:spPr bwMode="auto">
                <a:xfrm>
                  <a:off x="2998" y="2908"/>
                  <a:ext cx="20" cy="161"/>
                </a:xfrm>
                <a:custGeom>
                  <a:avLst/>
                  <a:gdLst>
                    <a:gd name="T0" fmla="*/ 1 w 40"/>
                    <a:gd name="T1" fmla="*/ 1 h 321"/>
                    <a:gd name="T2" fmla="*/ 1 w 40"/>
                    <a:gd name="T3" fmla="*/ 1 h 321"/>
                    <a:gd name="T4" fmla="*/ 1 w 40"/>
                    <a:gd name="T5" fmla="*/ 1 h 321"/>
                    <a:gd name="T6" fmla="*/ 1 w 40"/>
                    <a:gd name="T7" fmla="*/ 1 h 321"/>
                    <a:gd name="T8" fmla="*/ 1 w 40"/>
                    <a:gd name="T9" fmla="*/ 1 h 321"/>
                    <a:gd name="T10" fmla="*/ 1 w 40"/>
                    <a:gd name="T11" fmla="*/ 1 h 321"/>
                    <a:gd name="T12" fmla="*/ 1 w 40"/>
                    <a:gd name="T13" fmla="*/ 1 h 321"/>
                    <a:gd name="T14" fmla="*/ 1 w 40"/>
                    <a:gd name="T15" fmla="*/ 1 h 321"/>
                    <a:gd name="T16" fmla="*/ 1 w 40"/>
                    <a:gd name="T17" fmla="*/ 1 h 321"/>
                    <a:gd name="T18" fmla="*/ 1 w 40"/>
                    <a:gd name="T19" fmla="*/ 1 h 321"/>
                    <a:gd name="T20" fmla="*/ 1 w 40"/>
                    <a:gd name="T21" fmla="*/ 1 h 321"/>
                    <a:gd name="T22" fmla="*/ 1 w 40"/>
                    <a:gd name="T23" fmla="*/ 1 h 321"/>
                    <a:gd name="T24" fmla="*/ 0 w 40"/>
                    <a:gd name="T25" fmla="*/ 1 h 321"/>
                    <a:gd name="T26" fmla="*/ 0 w 40"/>
                    <a:gd name="T27" fmla="*/ 1 h 321"/>
                    <a:gd name="T28" fmla="*/ 0 w 40"/>
                    <a:gd name="T29" fmla="*/ 1 h 321"/>
                    <a:gd name="T30" fmla="*/ 0 w 40"/>
                    <a:gd name="T31" fmla="*/ 1 h 321"/>
                    <a:gd name="T32" fmla="*/ 1 w 40"/>
                    <a:gd name="T33" fmla="*/ 0 h 321"/>
                    <a:gd name="T34" fmla="*/ 1 w 40"/>
                    <a:gd name="T35" fmla="*/ 0 h 321"/>
                    <a:gd name="T36" fmla="*/ 1 w 40"/>
                    <a:gd name="T37" fmla="*/ 1 h 321"/>
                    <a:gd name="T38" fmla="*/ 1 w 40"/>
                    <a:gd name="T39" fmla="*/ 1 h 321"/>
                    <a:gd name="T40" fmla="*/ 1 w 40"/>
                    <a:gd name="T41" fmla="*/ 1 h 321"/>
                    <a:gd name="T42" fmla="*/ 1 w 40"/>
                    <a:gd name="T43" fmla="*/ 1 h 321"/>
                    <a:gd name="T44" fmla="*/ 1 w 40"/>
                    <a:gd name="T45" fmla="*/ 1 h 321"/>
                    <a:gd name="T46" fmla="*/ 1 w 40"/>
                    <a:gd name="T47" fmla="*/ 1 h 321"/>
                    <a:gd name="T48" fmla="*/ 1 w 40"/>
                    <a:gd name="T49" fmla="*/ 1 h 321"/>
                    <a:gd name="T50" fmla="*/ 1 w 40"/>
                    <a:gd name="T51" fmla="*/ 1 h 321"/>
                    <a:gd name="T52" fmla="*/ 1 w 40"/>
                    <a:gd name="T53" fmla="*/ 1 h 321"/>
                    <a:gd name="T54" fmla="*/ 1 w 40"/>
                    <a:gd name="T55" fmla="*/ 1 h 321"/>
                    <a:gd name="T56" fmla="*/ 1 w 40"/>
                    <a:gd name="T57" fmla="*/ 1 h 321"/>
                    <a:gd name="T58" fmla="*/ 1 w 40"/>
                    <a:gd name="T59" fmla="*/ 1 h 321"/>
                    <a:gd name="T60" fmla="*/ 1 w 40"/>
                    <a:gd name="T61" fmla="*/ 1 h 321"/>
                    <a:gd name="T62" fmla="*/ 1 w 40"/>
                    <a:gd name="T63" fmla="*/ 1 h 321"/>
                    <a:gd name="T64" fmla="*/ 1 w 40"/>
                    <a:gd name="T65" fmla="*/ 1 h 321"/>
                    <a:gd name="T66" fmla="*/ 1 w 40"/>
                    <a:gd name="T67" fmla="*/ 1 h 321"/>
                    <a:gd name="T68" fmla="*/ 1 w 40"/>
                    <a:gd name="T69" fmla="*/ 1 h 3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
                    <a:gd name="T106" fmla="*/ 0 h 321"/>
                    <a:gd name="T107" fmla="*/ 40 w 40"/>
                    <a:gd name="T108" fmla="*/ 321 h 3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 h="321">
                      <a:moveTo>
                        <a:pt x="11" y="321"/>
                      </a:moveTo>
                      <a:lnTo>
                        <a:pt x="9" y="310"/>
                      </a:lnTo>
                      <a:lnTo>
                        <a:pt x="9" y="300"/>
                      </a:lnTo>
                      <a:lnTo>
                        <a:pt x="9" y="292"/>
                      </a:lnTo>
                      <a:lnTo>
                        <a:pt x="9" y="283"/>
                      </a:lnTo>
                      <a:lnTo>
                        <a:pt x="7" y="272"/>
                      </a:lnTo>
                      <a:lnTo>
                        <a:pt x="7" y="264"/>
                      </a:lnTo>
                      <a:lnTo>
                        <a:pt x="7" y="253"/>
                      </a:lnTo>
                      <a:lnTo>
                        <a:pt x="7" y="243"/>
                      </a:lnTo>
                      <a:lnTo>
                        <a:pt x="6" y="232"/>
                      </a:lnTo>
                      <a:lnTo>
                        <a:pt x="6" y="222"/>
                      </a:lnTo>
                      <a:lnTo>
                        <a:pt x="6" y="211"/>
                      </a:lnTo>
                      <a:lnTo>
                        <a:pt x="6" y="201"/>
                      </a:lnTo>
                      <a:lnTo>
                        <a:pt x="4" y="190"/>
                      </a:lnTo>
                      <a:lnTo>
                        <a:pt x="4" y="180"/>
                      </a:lnTo>
                      <a:lnTo>
                        <a:pt x="4" y="169"/>
                      </a:lnTo>
                      <a:lnTo>
                        <a:pt x="4" y="161"/>
                      </a:lnTo>
                      <a:lnTo>
                        <a:pt x="4" y="148"/>
                      </a:lnTo>
                      <a:lnTo>
                        <a:pt x="4" y="138"/>
                      </a:lnTo>
                      <a:lnTo>
                        <a:pt x="4" y="127"/>
                      </a:lnTo>
                      <a:lnTo>
                        <a:pt x="4" y="118"/>
                      </a:lnTo>
                      <a:lnTo>
                        <a:pt x="2" y="108"/>
                      </a:lnTo>
                      <a:lnTo>
                        <a:pt x="2" y="97"/>
                      </a:lnTo>
                      <a:lnTo>
                        <a:pt x="2" y="87"/>
                      </a:lnTo>
                      <a:lnTo>
                        <a:pt x="2" y="78"/>
                      </a:lnTo>
                      <a:lnTo>
                        <a:pt x="0" y="66"/>
                      </a:lnTo>
                      <a:lnTo>
                        <a:pt x="0" y="57"/>
                      </a:lnTo>
                      <a:lnTo>
                        <a:pt x="0" y="45"/>
                      </a:lnTo>
                      <a:lnTo>
                        <a:pt x="0" y="36"/>
                      </a:lnTo>
                      <a:lnTo>
                        <a:pt x="0" y="28"/>
                      </a:lnTo>
                      <a:lnTo>
                        <a:pt x="0" y="19"/>
                      </a:lnTo>
                      <a:lnTo>
                        <a:pt x="0" y="9"/>
                      </a:lnTo>
                      <a:lnTo>
                        <a:pt x="0" y="2"/>
                      </a:lnTo>
                      <a:lnTo>
                        <a:pt x="4" y="0"/>
                      </a:lnTo>
                      <a:lnTo>
                        <a:pt x="11" y="0"/>
                      </a:lnTo>
                      <a:lnTo>
                        <a:pt x="17" y="0"/>
                      </a:lnTo>
                      <a:lnTo>
                        <a:pt x="25" y="0"/>
                      </a:lnTo>
                      <a:lnTo>
                        <a:pt x="25" y="9"/>
                      </a:lnTo>
                      <a:lnTo>
                        <a:pt x="25" y="19"/>
                      </a:lnTo>
                      <a:lnTo>
                        <a:pt x="25" y="28"/>
                      </a:lnTo>
                      <a:lnTo>
                        <a:pt x="25" y="36"/>
                      </a:lnTo>
                      <a:lnTo>
                        <a:pt x="25" y="45"/>
                      </a:lnTo>
                      <a:lnTo>
                        <a:pt x="25" y="57"/>
                      </a:lnTo>
                      <a:lnTo>
                        <a:pt x="25" y="66"/>
                      </a:lnTo>
                      <a:lnTo>
                        <a:pt x="25" y="78"/>
                      </a:lnTo>
                      <a:lnTo>
                        <a:pt x="25" y="87"/>
                      </a:lnTo>
                      <a:lnTo>
                        <a:pt x="25" y="97"/>
                      </a:lnTo>
                      <a:lnTo>
                        <a:pt x="25" y="108"/>
                      </a:lnTo>
                      <a:lnTo>
                        <a:pt x="26" y="118"/>
                      </a:lnTo>
                      <a:lnTo>
                        <a:pt x="26" y="127"/>
                      </a:lnTo>
                      <a:lnTo>
                        <a:pt x="26" y="138"/>
                      </a:lnTo>
                      <a:lnTo>
                        <a:pt x="26" y="148"/>
                      </a:lnTo>
                      <a:lnTo>
                        <a:pt x="28" y="161"/>
                      </a:lnTo>
                      <a:lnTo>
                        <a:pt x="28" y="169"/>
                      </a:lnTo>
                      <a:lnTo>
                        <a:pt x="28" y="180"/>
                      </a:lnTo>
                      <a:lnTo>
                        <a:pt x="28" y="190"/>
                      </a:lnTo>
                      <a:lnTo>
                        <a:pt x="28" y="199"/>
                      </a:lnTo>
                      <a:lnTo>
                        <a:pt x="28" y="209"/>
                      </a:lnTo>
                      <a:lnTo>
                        <a:pt x="30" y="220"/>
                      </a:lnTo>
                      <a:lnTo>
                        <a:pt x="30" y="230"/>
                      </a:lnTo>
                      <a:lnTo>
                        <a:pt x="32" y="241"/>
                      </a:lnTo>
                      <a:lnTo>
                        <a:pt x="32" y="249"/>
                      </a:lnTo>
                      <a:lnTo>
                        <a:pt x="34" y="260"/>
                      </a:lnTo>
                      <a:lnTo>
                        <a:pt x="34" y="270"/>
                      </a:lnTo>
                      <a:lnTo>
                        <a:pt x="34" y="279"/>
                      </a:lnTo>
                      <a:lnTo>
                        <a:pt x="34" y="289"/>
                      </a:lnTo>
                      <a:lnTo>
                        <a:pt x="36" y="300"/>
                      </a:lnTo>
                      <a:lnTo>
                        <a:pt x="38" y="310"/>
                      </a:lnTo>
                      <a:lnTo>
                        <a:pt x="40" y="321"/>
                      </a:lnTo>
                      <a:lnTo>
                        <a:pt x="11"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8" name="Freeform 184"/>
                <p:cNvSpPr>
                  <a:spLocks/>
                </p:cNvSpPr>
                <p:nvPr/>
              </p:nvSpPr>
              <p:spPr bwMode="auto">
                <a:xfrm>
                  <a:off x="3061" y="2985"/>
                  <a:ext cx="94" cy="79"/>
                </a:xfrm>
                <a:custGeom>
                  <a:avLst/>
                  <a:gdLst>
                    <a:gd name="T0" fmla="*/ 0 w 189"/>
                    <a:gd name="T1" fmla="*/ 1 h 157"/>
                    <a:gd name="T2" fmla="*/ 0 w 189"/>
                    <a:gd name="T3" fmla="*/ 1 h 157"/>
                    <a:gd name="T4" fmla="*/ 0 w 189"/>
                    <a:gd name="T5" fmla="*/ 1 h 157"/>
                    <a:gd name="T6" fmla="*/ 0 w 189"/>
                    <a:gd name="T7" fmla="*/ 1 h 157"/>
                    <a:gd name="T8" fmla="*/ 0 w 189"/>
                    <a:gd name="T9" fmla="*/ 1 h 157"/>
                    <a:gd name="T10" fmla="*/ 0 w 189"/>
                    <a:gd name="T11" fmla="*/ 1 h 157"/>
                    <a:gd name="T12" fmla="*/ 0 w 189"/>
                    <a:gd name="T13" fmla="*/ 1 h 157"/>
                    <a:gd name="T14" fmla="*/ 0 w 189"/>
                    <a:gd name="T15" fmla="*/ 1 h 157"/>
                    <a:gd name="T16" fmla="*/ 0 w 189"/>
                    <a:gd name="T17" fmla="*/ 0 h 157"/>
                    <a:gd name="T18" fmla="*/ 0 w 189"/>
                    <a:gd name="T19" fmla="*/ 1 h 157"/>
                    <a:gd name="T20" fmla="*/ 0 w 189"/>
                    <a:gd name="T21" fmla="*/ 1 h 157"/>
                    <a:gd name="T22" fmla="*/ 0 w 189"/>
                    <a:gd name="T23" fmla="*/ 1 h 157"/>
                    <a:gd name="T24" fmla="*/ 0 w 189"/>
                    <a:gd name="T25" fmla="*/ 1 h 157"/>
                    <a:gd name="T26" fmla="*/ 0 w 189"/>
                    <a:gd name="T27" fmla="*/ 1 h 157"/>
                    <a:gd name="T28" fmla="*/ 0 w 189"/>
                    <a:gd name="T29" fmla="*/ 1 h 157"/>
                    <a:gd name="T30" fmla="*/ 0 w 189"/>
                    <a:gd name="T31" fmla="*/ 1 h 157"/>
                    <a:gd name="T32" fmla="*/ 0 w 189"/>
                    <a:gd name="T33" fmla="*/ 1 h 157"/>
                    <a:gd name="T34" fmla="*/ 0 w 189"/>
                    <a:gd name="T35" fmla="*/ 1 h 157"/>
                    <a:gd name="T36" fmla="*/ 0 w 189"/>
                    <a:gd name="T37" fmla="*/ 1 h 157"/>
                    <a:gd name="T38" fmla="*/ 0 w 189"/>
                    <a:gd name="T39" fmla="*/ 1 h 157"/>
                    <a:gd name="T40" fmla="*/ 0 w 189"/>
                    <a:gd name="T41" fmla="*/ 1 h 157"/>
                    <a:gd name="T42" fmla="*/ 0 w 189"/>
                    <a:gd name="T43" fmla="*/ 1 h 157"/>
                    <a:gd name="T44" fmla="*/ 0 w 189"/>
                    <a:gd name="T45" fmla="*/ 1 h 157"/>
                    <a:gd name="T46" fmla="*/ 0 w 189"/>
                    <a:gd name="T47" fmla="*/ 1 h 157"/>
                    <a:gd name="T48" fmla="*/ 0 w 189"/>
                    <a:gd name="T49" fmla="*/ 1 h 157"/>
                    <a:gd name="T50" fmla="*/ 0 w 189"/>
                    <a:gd name="T51" fmla="*/ 1 h 157"/>
                    <a:gd name="T52" fmla="*/ 0 w 189"/>
                    <a:gd name="T53" fmla="*/ 1 h 157"/>
                    <a:gd name="T54" fmla="*/ 0 w 189"/>
                    <a:gd name="T55" fmla="*/ 1 h 157"/>
                    <a:gd name="T56" fmla="*/ 0 w 189"/>
                    <a:gd name="T57" fmla="*/ 1 h 157"/>
                    <a:gd name="T58" fmla="*/ 0 w 189"/>
                    <a:gd name="T59" fmla="*/ 1 h 157"/>
                    <a:gd name="T60" fmla="*/ 0 w 189"/>
                    <a:gd name="T61" fmla="*/ 1 h 157"/>
                    <a:gd name="T62" fmla="*/ 0 w 189"/>
                    <a:gd name="T63" fmla="*/ 1 h 157"/>
                    <a:gd name="T64" fmla="*/ 0 w 189"/>
                    <a:gd name="T65" fmla="*/ 1 h 157"/>
                    <a:gd name="T66" fmla="*/ 0 w 189"/>
                    <a:gd name="T67" fmla="*/ 1 h 157"/>
                    <a:gd name="T68" fmla="*/ 0 w 189"/>
                    <a:gd name="T69" fmla="*/ 1 h 1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9"/>
                    <a:gd name="T106" fmla="*/ 0 h 157"/>
                    <a:gd name="T107" fmla="*/ 189 w 189"/>
                    <a:gd name="T108" fmla="*/ 157 h 1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9" h="157">
                      <a:moveTo>
                        <a:pt x="113" y="137"/>
                      </a:moveTo>
                      <a:lnTo>
                        <a:pt x="103" y="138"/>
                      </a:lnTo>
                      <a:lnTo>
                        <a:pt x="94" y="142"/>
                      </a:lnTo>
                      <a:lnTo>
                        <a:pt x="80" y="123"/>
                      </a:lnTo>
                      <a:lnTo>
                        <a:pt x="71" y="125"/>
                      </a:lnTo>
                      <a:lnTo>
                        <a:pt x="61" y="127"/>
                      </a:lnTo>
                      <a:lnTo>
                        <a:pt x="54" y="131"/>
                      </a:lnTo>
                      <a:lnTo>
                        <a:pt x="46" y="129"/>
                      </a:lnTo>
                      <a:lnTo>
                        <a:pt x="38" y="114"/>
                      </a:lnTo>
                      <a:lnTo>
                        <a:pt x="33" y="99"/>
                      </a:lnTo>
                      <a:lnTo>
                        <a:pt x="29" y="81"/>
                      </a:lnTo>
                      <a:lnTo>
                        <a:pt x="25" y="66"/>
                      </a:lnTo>
                      <a:lnTo>
                        <a:pt x="17" y="51"/>
                      </a:lnTo>
                      <a:lnTo>
                        <a:pt x="14" y="36"/>
                      </a:lnTo>
                      <a:lnTo>
                        <a:pt x="6" y="21"/>
                      </a:lnTo>
                      <a:lnTo>
                        <a:pt x="0" y="7"/>
                      </a:lnTo>
                      <a:lnTo>
                        <a:pt x="10" y="3"/>
                      </a:lnTo>
                      <a:lnTo>
                        <a:pt x="21" y="0"/>
                      </a:lnTo>
                      <a:lnTo>
                        <a:pt x="23" y="7"/>
                      </a:lnTo>
                      <a:lnTo>
                        <a:pt x="27" y="23"/>
                      </a:lnTo>
                      <a:lnTo>
                        <a:pt x="31" y="28"/>
                      </a:lnTo>
                      <a:lnTo>
                        <a:pt x="33" y="36"/>
                      </a:lnTo>
                      <a:lnTo>
                        <a:pt x="36" y="45"/>
                      </a:lnTo>
                      <a:lnTo>
                        <a:pt x="40" y="57"/>
                      </a:lnTo>
                      <a:lnTo>
                        <a:pt x="44" y="64"/>
                      </a:lnTo>
                      <a:lnTo>
                        <a:pt x="46" y="74"/>
                      </a:lnTo>
                      <a:lnTo>
                        <a:pt x="50" y="81"/>
                      </a:lnTo>
                      <a:lnTo>
                        <a:pt x="54" y="89"/>
                      </a:lnTo>
                      <a:lnTo>
                        <a:pt x="59" y="100"/>
                      </a:lnTo>
                      <a:lnTo>
                        <a:pt x="63" y="106"/>
                      </a:lnTo>
                      <a:lnTo>
                        <a:pt x="71" y="99"/>
                      </a:lnTo>
                      <a:lnTo>
                        <a:pt x="80" y="93"/>
                      </a:lnTo>
                      <a:lnTo>
                        <a:pt x="90" y="87"/>
                      </a:lnTo>
                      <a:lnTo>
                        <a:pt x="97" y="81"/>
                      </a:lnTo>
                      <a:lnTo>
                        <a:pt x="107" y="78"/>
                      </a:lnTo>
                      <a:lnTo>
                        <a:pt x="118" y="74"/>
                      </a:lnTo>
                      <a:lnTo>
                        <a:pt x="128" y="70"/>
                      </a:lnTo>
                      <a:lnTo>
                        <a:pt x="139" y="68"/>
                      </a:lnTo>
                      <a:lnTo>
                        <a:pt x="143" y="76"/>
                      </a:lnTo>
                      <a:lnTo>
                        <a:pt x="149" y="85"/>
                      </a:lnTo>
                      <a:lnTo>
                        <a:pt x="133" y="89"/>
                      </a:lnTo>
                      <a:lnTo>
                        <a:pt x="118" y="95"/>
                      </a:lnTo>
                      <a:lnTo>
                        <a:pt x="105" y="102"/>
                      </a:lnTo>
                      <a:lnTo>
                        <a:pt x="94" y="114"/>
                      </a:lnTo>
                      <a:lnTo>
                        <a:pt x="95" y="119"/>
                      </a:lnTo>
                      <a:lnTo>
                        <a:pt x="97" y="123"/>
                      </a:lnTo>
                      <a:lnTo>
                        <a:pt x="103" y="118"/>
                      </a:lnTo>
                      <a:lnTo>
                        <a:pt x="111" y="114"/>
                      </a:lnTo>
                      <a:lnTo>
                        <a:pt x="120" y="110"/>
                      </a:lnTo>
                      <a:lnTo>
                        <a:pt x="128" y="106"/>
                      </a:lnTo>
                      <a:lnTo>
                        <a:pt x="135" y="102"/>
                      </a:lnTo>
                      <a:lnTo>
                        <a:pt x="145" y="99"/>
                      </a:lnTo>
                      <a:lnTo>
                        <a:pt x="154" y="95"/>
                      </a:lnTo>
                      <a:lnTo>
                        <a:pt x="164" y="95"/>
                      </a:lnTo>
                      <a:lnTo>
                        <a:pt x="171" y="110"/>
                      </a:lnTo>
                      <a:lnTo>
                        <a:pt x="132" y="129"/>
                      </a:lnTo>
                      <a:lnTo>
                        <a:pt x="133" y="133"/>
                      </a:lnTo>
                      <a:lnTo>
                        <a:pt x="135" y="140"/>
                      </a:lnTo>
                      <a:lnTo>
                        <a:pt x="185" y="121"/>
                      </a:lnTo>
                      <a:lnTo>
                        <a:pt x="189" y="125"/>
                      </a:lnTo>
                      <a:lnTo>
                        <a:pt x="189" y="131"/>
                      </a:lnTo>
                      <a:lnTo>
                        <a:pt x="173" y="135"/>
                      </a:lnTo>
                      <a:lnTo>
                        <a:pt x="160" y="142"/>
                      </a:lnTo>
                      <a:lnTo>
                        <a:pt x="145" y="150"/>
                      </a:lnTo>
                      <a:lnTo>
                        <a:pt x="132" y="157"/>
                      </a:lnTo>
                      <a:lnTo>
                        <a:pt x="126" y="154"/>
                      </a:lnTo>
                      <a:lnTo>
                        <a:pt x="120" y="148"/>
                      </a:lnTo>
                      <a:lnTo>
                        <a:pt x="113" y="140"/>
                      </a:lnTo>
                      <a:lnTo>
                        <a:pt x="113"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09" name="Freeform 185"/>
                <p:cNvSpPr>
                  <a:spLocks/>
                </p:cNvSpPr>
                <p:nvPr/>
              </p:nvSpPr>
              <p:spPr bwMode="auto">
                <a:xfrm>
                  <a:off x="3128" y="2978"/>
                  <a:ext cx="115" cy="74"/>
                </a:xfrm>
                <a:custGeom>
                  <a:avLst/>
                  <a:gdLst>
                    <a:gd name="T0" fmla="*/ 1 w 230"/>
                    <a:gd name="T1" fmla="*/ 0 h 149"/>
                    <a:gd name="T2" fmla="*/ 1 w 230"/>
                    <a:gd name="T3" fmla="*/ 0 h 149"/>
                    <a:gd name="T4" fmla="*/ 1 w 230"/>
                    <a:gd name="T5" fmla="*/ 0 h 149"/>
                    <a:gd name="T6" fmla="*/ 1 w 230"/>
                    <a:gd name="T7" fmla="*/ 0 h 149"/>
                    <a:gd name="T8" fmla="*/ 1 w 230"/>
                    <a:gd name="T9" fmla="*/ 0 h 149"/>
                    <a:gd name="T10" fmla="*/ 1 w 230"/>
                    <a:gd name="T11" fmla="*/ 0 h 149"/>
                    <a:gd name="T12" fmla="*/ 1 w 230"/>
                    <a:gd name="T13" fmla="*/ 0 h 149"/>
                    <a:gd name="T14" fmla="*/ 1 w 230"/>
                    <a:gd name="T15" fmla="*/ 0 h 149"/>
                    <a:gd name="T16" fmla="*/ 1 w 230"/>
                    <a:gd name="T17" fmla="*/ 0 h 149"/>
                    <a:gd name="T18" fmla="*/ 1 w 230"/>
                    <a:gd name="T19" fmla="*/ 0 h 149"/>
                    <a:gd name="T20" fmla="*/ 1 w 230"/>
                    <a:gd name="T21" fmla="*/ 0 h 149"/>
                    <a:gd name="T22" fmla="*/ 1 w 230"/>
                    <a:gd name="T23" fmla="*/ 0 h 149"/>
                    <a:gd name="T24" fmla="*/ 1 w 230"/>
                    <a:gd name="T25" fmla="*/ 0 h 149"/>
                    <a:gd name="T26" fmla="*/ 1 w 230"/>
                    <a:gd name="T27" fmla="*/ 0 h 149"/>
                    <a:gd name="T28" fmla="*/ 1 w 230"/>
                    <a:gd name="T29" fmla="*/ 0 h 149"/>
                    <a:gd name="T30" fmla="*/ 1 w 230"/>
                    <a:gd name="T31" fmla="*/ 0 h 149"/>
                    <a:gd name="T32" fmla="*/ 1 w 230"/>
                    <a:gd name="T33" fmla="*/ 0 h 149"/>
                    <a:gd name="T34" fmla="*/ 1 w 230"/>
                    <a:gd name="T35" fmla="*/ 0 h 149"/>
                    <a:gd name="T36" fmla="*/ 1 w 230"/>
                    <a:gd name="T37" fmla="*/ 0 h 149"/>
                    <a:gd name="T38" fmla="*/ 1 w 230"/>
                    <a:gd name="T39" fmla="*/ 0 h 149"/>
                    <a:gd name="T40" fmla="*/ 1 w 230"/>
                    <a:gd name="T41" fmla="*/ 0 h 149"/>
                    <a:gd name="T42" fmla="*/ 1 w 230"/>
                    <a:gd name="T43" fmla="*/ 0 h 149"/>
                    <a:gd name="T44" fmla="*/ 1 w 230"/>
                    <a:gd name="T45" fmla="*/ 0 h 149"/>
                    <a:gd name="T46" fmla="*/ 1 w 230"/>
                    <a:gd name="T47" fmla="*/ 0 h 149"/>
                    <a:gd name="T48" fmla="*/ 1 w 230"/>
                    <a:gd name="T49" fmla="*/ 0 h 149"/>
                    <a:gd name="T50" fmla="*/ 1 w 230"/>
                    <a:gd name="T51" fmla="*/ 0 h 149"/>
                    <a:gd name="T52" fmla="*/ 1 w 230"/>
                    <a:gd name="T53" fmla="*/ 0 h 149"/>
                    <a:gd name="T54" fmla="*/ 1 w 230"/>
                    <a:gd name="T55" fmla="*/ 0 h 149"/>
                    <a:gd name="T56" fmla="*/ 1 w 230"/>
                    <a:gd name="T57" fmla="*/ 0 h 149"/>
                    <a:gd name="T58" fmla="*/ 1 w 230"/>
                    <a:gd name="T59" fmla="*/ 0 h 149"/>
                    <a:gd name="T60" fmla="*/ 1 w 230"/>
                    <a:gd name="T61" fmla="*/ 0 h 149"/>
                    <a:gd name="T62" fmla="*/ 1 w 230"/>
                    <a:gd name="T63" fmla="*/ 0 h 149"/>
                    <a:gd name="T64" fmla="*/ 1 w 230"/>
                    <a:gd name="T65" fmla="*/ 0 h 149"/>
                    <a:gd name="T66" fmla="*/ 1 w 230"/>
                    <a:gd name="T67" fmla="*/ 0 h 149"/>
                    <a:gd name="T68" fmla="*/ 1 w 230"/>
                    <a:gd name="T69" fmla="*/ 0 h 149"/>
                    <a:gd name="T70" fmla="*/ 1 w 230"/>
                    <a:gd name="T71" fmla="*/ 0 h 149"/>
                    <a:gd name="T72" fmla="*/ 1 w 230"/>
                    <a:gd name="T73" fmla="*/ 0 h 149"/>
                    <a:gd name="T74" fmla="*/ 1 w 230"/>
                    <a:gd name="T75" fmla="*/ 0 h 149"/>
                    <a:gd name="T76" fmla="*/ 1 w 230"/>
                    <a:gd name="T77" fmla="*/ 0 h 149"/>
                    <a:gd name="T78" fmla="*/ 1 w 230"/>
                    <a:gd name="T79" fmla="*/ 0 h 149"/>
                    <a:gd name="T80" fmla="*/ 1 w 230"/>
                    <a:gd name="T81" fmla="*/ 0 h 1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0"/>
                    <a:gd name="T124" fmla="*/ 0 h 149"/>
                    <a:gd name="T125" fmla="*/ 230 w 230"/>
                    <a:gd name="T126" fmla="*/ 149 h 1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0" h="149">
                      <a:moveTo>
                        <a:pt x="44" y="137"/>
                      </a:moveTo>
                      <a:lnTo>
                        <a:pt x="82" y="115"/>
                      </a:lnTo>
                      <a:lnTo>
                        <a:pt x="35" y="126"/>
                      </a:lnTo>
                      <a:lnTo>
                        <a:pt x="23" y="113"/>
                      </a:lnTo>
                      <a:lnTo>
                        <a:pt x="27" y="111"/>
                      </a:lnTo>
                      <a:lnTo>
                        <a:pt x="35" y="107"/>
                      </a:lnTo>
                      <a:lnTo>
                        <a:pt x="46" y="103"/>
                      </a:lnTo>
                      <a:lnTo>
                        <a:pt x="59" y="103"/>
                      </a:lnTo>
                      <a:lnTo>
                        <a:pt x="71" y="99"/>
                      </a:lnTo>
                      <a:lnTo>
                        <a:pt x="86" y="97"/>
                      </a:lnTo>
                      <a:lnTo>
                        <a:pt x="95" y="97"/>
                      </a:lnTo>
                      <a:lnTo>
                        <a:pt x="105" y="97"/>
                      </a:lnTo>
                      <a:lnTo>
                        <a:pt x="94" y="92"/>
                      </a:lnTo>
                      <a:lnTo>
                        <a:pt x="80" y="90"/>
                      </a:lnTo>
                      <a:lnTo>
                        <a:pt x="69" y="90"/>
                      </a:lnTo>
                      <a:lnTo>
                        <a:pt x="57" y="90"/>
                      </a:lnTo>
                      <a:lnTo>
                        <a:pt x="42" y="90"/>
                      </a:lnTo>
                      <a:lnTo>
                        <a:pt x="29" y="94"/>
                      </a:lnTo>
                      <a:lnTo>
                        <a:pt x="17" y="97"/>
                      </a:lnTo>
                      <a:lnTo>
                        <a:pt x="8" y="101"/>
                      </a:lnTo>
                      <a:lnTo>
                        <a:pt x="0" y="86"/>
                      </a:lnTo>
                      <a:lnTo>
                        <a:pt x="8" y="82"/>
                      </a:lnTo>
                      <a:lnTo>
                        <a:pt x="21" y="78"/>
                      </a:lnTo>
                      <a:lnTo>
                        <a:pt x="31" y="75"/>
                      </a:lnTo>
                      <a:lnTo>
                        <a:pt x="42" y="75"/>
                      </a:lnTo>
                      <a:lnTo>
                        <a:pt x="54" y="73"/>
                      </a:lnTo>
                      <a:lnTo>
                        <a:pt x="65" y="73"/>
                      </a:lnTo>
                      <a:lnTo>
                        <a:pt x="76" y="73"/>
                      </a:lnTo>
                      <a:lnTo>
                        <a:pt x="88" y="75"/>
                      </a:lnTo>
                      <a:lnTo>
                        <a:pt x="67" y="8"/>
                      </a:lnTo>
                      <a:lnTo>
                        <a:pt x="76" y="4"/>
                      </a:lnTo>
                      <a:lnTo>
                        <a:pt x="86" y="2"/>
                      </a:lnTo>
                      <a:lnTo>
                        <a:pt x="107" y="56"/>
                      </a:lnTo>
                      <a:lnTo>
                        <a:pt x="118" y="52"/>
                      </a:lnTo>
                      <a:lnTo>
                        <a:pt x="130" y="46"/>
                      </a:lnTo>
                      <a:lnTo>
                        <a:pt x="137" y="39"/>
                      </a:lnTo>
                      <a:lnTo>
                        <a:pt x="151" y="31"/>
                      </a:lnTo>
                      <a:lnTo>
                        <a:pt x="162" y="25"/>
                      </a:lnTo>
                      <a:lnTo>
                        <a:pt x="173" y="19"/>
                      </a:lnTo>
                      <a:lnTo>
                        <a:pt x="187" y="14"/>
                      </a:lnTo>
                      <a:lnTo>
                        <a:pt x="198" y="8"/>
                      </a:lnTo>
                      <a:lnTo>
                        <a:pt x="210" y="2"/>
                      </a:lnTo>
                      <a:lnTo>
                        <a:pt x="225" y="0"/>
                      </a:lnTo>
                      <a:lnTo>
                        <a:pt x="225" y="23"/>
                      </a:lnTo>
                      <a:lnTo>
                        <a:pt x="215" y="23"/>
                      </a:lnTo>
                      <a:lnTo>
                        <a:pt x="206" y="25"/>
                      </a:lnTo>
                      <a:lnTo>
                        <a:pt x="196" y="29"/>
                      </a:lnTo>
                      <a:lnTo>
                        <a:pt x="187" y="33"/>
                      </a:lnTo>
                      <a:lnTo>
                        <a:pt x="175" y="39"/>
                      </a:lnTo>
                      <a:lnTo>
                        <a:pt x="168" y="42"/>
                      </a:lnTo>
                      <a:lnTo>
                        <a:pt x="158" y="48"/>
                      </a:lnTo>
                      <a:lnTo>
                        <a:pt x="149" y="56"/>
                      </a:lnTo>
                      <a:lnTo>
                        <a:pt x="225" y="39"/>
                      </a:lnTo>
                      <a:lnTo>
                        <a:pt x="227" y="44"/>
                      </a:lnTo>
                      <a:lnTo>
                        <a:pt x="227" y="52"/>
                      </a:lnTo>
                      <a:lnTo>
                        <a:pt x="215" y="54"/>
                      </a:lnTo>
                      <a:lnTo>
                        <a:pt x="204" y="58"/>
                      </a:lnTo>
                      <a:lnTo>
                        <a:pt x="192" y="59"/>
                      </a:lnTo>
                      <a:lnTo>
                        <a:pt x="181" y="63"/>
                      </a:lnTo>
                      <a:lnTo>
                        <a:pt x="170" y="65"/>
                      </a:lnTo>
                      <a:lnTo>
                        <a:pt x="160" y="69"/>
                      </a:lnTo>
                      <a:lnTo>
                        <a:pt x="149" y="75"/>
                      </a:lnTo>
                      <a:lnTo>
                        <a:pt x="139" y="82"/>
                      </a:lnTo>
                      <a:lnTo>
                        <a:pt x="227" y="71"/>
                      </a:lnTo>
                      <a:lnTo>
                        <a:pt x="229" y="78"/>
                      </a:lnTo>
                      <a:lnTo>
                        <a:pt x="230" y="86"/>
                      </a:lnTo>
                      <a:lnTo>
                        <a:pt x="173" y="94"/>
                      </a:lnTo>
                      <a:lnTo>
                        <a:pt x="164" y="105"/>
                      </a:lnTo>
                      <a:lnTo>
                        <a:pt x="152" y="115"/>
                      </a:lnTo>
                      <a:lnTo>
                        <a:pt x="139" y="120"/>
                      </a:lnTo>
                      <a:lnTo>
                        <a:pt x="126" y="124"/>
                      </a:lnTo>
                      <a:lnTo>
                        <a:pt x="116" y="122"/>
                      </a:lnTo>
                      <a:lnTo>
                        <a:pt x="105" y="124"/>
                      </a:lnTo>
                      <a:lnTo>
                        <a:pt x="95" y="126"/>
                      </a:lnTo>
                      <a:lnTo>
                        <a:pt x="86" y="130"/>
                      </a:lnTo>
                      <a:lnTo>
                        <a:pt x="78" y="134"/>
                      </a:lnTo>
                      <a:lnTo>
                        <a:pt x="69" y="139"/>
                      </a:lnTo>
                      <a:lnTo>
                        <a:pt x="59" y="143"/>
                      </a:lnTo>
                      <a:lnTo>
                        <a:pt x="50" y="149"/>
                      </a:lnTo>
                      <a:lnTo>
                        <a:pt x="48" y="143"/>
                      </a:lnTo>
                      <a:lnTo>
                        <a:pt x="44"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0" name="Freeform 186"/>
                <p:cNvSpPr>
                  <a:spLocks/>
                </p:cNvSpPr>
                <p:nvPr/>
              </p:nvSpPr>
              <p:spPr bwMode="auto">
                <a:xfrm>
                  <a:off x="3753" y="2975"/>
                  <a:ext cx="136" cy="61"/>
                </a:xfrm>
                <a:custGeom>
                  <a:avLst/>
                  <a:gdLst>
                    <a:gd name="T0" fmla="*/ 1 w 272"/>
                    <a:gd name="T1" fmla="*/ 1 h 121"/>
                    <a:gd name="T2" fmla="*/ 0 w 272"/>
                    <a:gd name="T3" fmla="*/ 1 h 121"/>
                    <a:gd name="T4" fmla="*/ 0 w 272"/>
                    <a:gd name="T5" fmla="*/ 1 h 121"/>
                    <a:gd name="T6" fmla="*/ 1 w 272"/>
                    <a:gd name="T7" fmla="*/ 1 h 121"/>
                    <a:gd name="T8" fmla="*/ 1 w 272"/>
                    <a:gd name="T9" fmla="*/ 1 h 121"/>
                    <a:gd name="T10" fmla="*/ 1 w 272"/>
                    <a:gd name="T11" fmla="*/ 1 h 121"/>
                    <a:gd name="T12" fmla="*/ 1 w 272"/>
                    <a:gd name="T13" fmla="*/ 1 h 121"/>
                    <a:gd name="T14" fmla="*/ 1 w 272"/>
                    <a:gd name="T15" fmla="*/ 1 h 121"/>
                    <a:gd name="T16" fmla="*/ 1 w 272"/>
                    <a:gd name="T17" fmla="*/ 1 h 121"/>
                    <a:gd name="T18" fmla="*/ 1 w 272"/>
                    <a:gd name="T19" fmla="*/ 1 h 121"/>
                    <a:gd name="T20" fmla="*/ 1 w 272"/>
                    <a:gd name="T21" fmla="*/ 1 h 121"/>
                    <a:gd name="T22" fmla="*/ 1 w 272"/>
                    <a:gd name="T23" fmla="*/ 1 h 121"/>
                    <a:gd name="T24" fmla="*/ 1 w 272"/>
                    <a:gd name="T25" fmla="*/ 1 h 121"/>
                    <a:gd name="T26" fmla="*/ 1 w 272"/>
                    <a:gd name="T27" fmla="*/ 1 h 121"/>
                    <a:gd name="T28" fmla="*/ 1 w 272"/>
                    <a:gd name="T29" fmla="*/ 1 h 121"/>
                    <a:gd name="T30" fmla="*/ 1 w 272"/>
                    <a:gd name="T31" fmla="*/ 0 h 121"/>
                    <a:gd name="T32" fmla="*/ 1 w 272"/>
                    <a:gd name="T33" fmla="*/ 0 h 121"/>
                    <a:gd name="T34" fmla="*/ 1 w 272"/>
                    <a:gd name="T35" fmla="*/ 1 h 121"/>
                    <a:gd name="T36" fmla="*/ 1 w 272"/>
                    <a:gd name="T37" fmla="*/ 1 h 121"/>
                    <a:gd name="T38" fmla="*/ 1 w 272"/>
                    <a:gd name="T39" fmla="*/ 1 h 121"/>
                    <a:gd name="T40" fmla="*/ 1 w 272"/>
                    <a:gd name="T41" fmla="*/ 1 h 121"/>
                    <a:gd name="T42" fmla="*/ 1 w 272"/>
                    <a:gd name="T43" fmla="*/ 1 h 121"/>
                    <a:gd name="T44" fmla="*/ 1 w 272"/>
                    <a:gd name="T45" fmla="*/ 1 h 121"/>
                    <a:gd name="T46" fmla="*/ 1 w 272"/>
                    <a:gd name="T47" fmla="*/ 1 h 121"/>
                    <a:gd name="T48" fmla="*/ 1 w 272"/>
                    <a:gd name="T49" fmla="*/ 1 h 121"/>
                    <a:gd name="T50" fmla="*/ 1 w 272"/>
                    <a:gd name="T51" fmla="*/ 1 h 121"/>
                    <a:gd name="T52" fmla="*/ 1 w 272"/>
                    <a:gd name="T53" fmla="*/ 1 h 121"/>
                    <a:gd name="T54" fmla="*/ 1 w 272"/>
                    <a:gd name="T55" fmla="*/ 1 h 121"/>
                    <a:gd name="T56" fmla="*/ 1 w 272"/>
                    <a:gd name="T57" fmla="*/ 1 h 121"/>
                    <a:gd name="T58" fmla="*/ 1 w 272"/>
                    <a:gd name="T59" fmla="*/ 1 h 121"/>
                    <a:gd name="T60" fmla="*/ 1 w 272"/>
                    <a:gd name="T61" fmla="*/ 1 h 121"/>
                    <a:gd name="T62" fmla="*/ 1 w 272"/>
                    <a:gd name="T63" fmla="*/ 1 h 121"/>
                    <a:gd name="T64" fmla="*/ 1 w 272"/>
                    <a:gd name="T65" fmla="*/ 1 h 121"/>
                    <a:gd name="T66" fmla="*/ 1 w 272"/>
                    <a:gd name="T67" fmla="*/ 1 h 121"/>
                    <a:gd name="T68" fmla="*/ 1 w 272"/>
                    <a:gd name="T69" fmla="*/ 1 h 121"/>
                    <a:gd name="T70" fmla="*/ 1 w 272"/>
                    <a:gd name="T71" fmla="*/ 1 h 121"/>
                    <a:gd name="T72" fmla="*/ 1 w 272"/>
                    <a:gd name="T73" fmla="*/ 1 h 121"/>
                    <a:gd name="T74" fmla="*/ 1 w 272"/>
                    <a:gd name="T75" fmla="*/ 1 h 121"/>
                    <a:gd name="T76" fmla="*/ 1 w 272"/>
                    <a:gd name="T77" fmla="*/ 1 h 121"/>
                    <a:gd name="T78" fmla="*/ 1 w 272"/>
                    <a:gd name="T79" fmla="*/ 1 h 121"/>
                    <a:gd name="T80" fmla="*/ 1 w 272"/>
                    <a:gd name="T81" fmla="*/ 1 h 121"/>
                    <a:gd name="T82" fmla="*/ 1 w 272"/>
                    <a:gd name="T83" fmla="*/ 1 h 121"/>
                    <a:gd name="T84" fmla="*/ 1 w 272"/>
                    <a:gd name="T85" fmla="*/ 1 h 121"/>
                    <a:gd name="T86" fmla="*/ 1 w 272"/>
                    <a:gd name="T87" fmla="*/ 1 h 121"/>
                    <a:gd name="T88" fmla="*/ 1 w 272"/>
                    <a:gd name="T89" fmla="*/ 1 h 121"/>
                    <a:gd name="T90" fmla="*/ 1 w 272"/>
                    <a:gd name="T91" fmla="*/ 1 h 121"/>
                    <a:gd name="T92" fmla="*/ 1 w 272"/>
                    <a:gd name="T93" fmla="*/ 1 h 121"/>
                    <a:gd name="T94" fmla="*/ 1 w 272"/>
                    <a:gd name="T95" fmla="*/ 1 h 121"/>
                    <a:gd name="T96" fmla="*/ 1 w 272"/>
                    <a:gd name="T97" fmla="*/ 1 h 121"/>
                    <a:gd name="T98" fmla="*/ 1 w 272"/>
                    <a:gd name="T99" fmla="*/ 1 h 121"/>
                    <a:gd name="T100" fmla="*/ 1 w 272"/>
                    <a:gd name="T101" fmla="*/ 1 h 121"/>
                    <a:gd name="T102" fmla="*/ 1 w 272"/>
                    <a:gd name="T103" fmla="*/ 1 h 121"/>
                    <a:gd name="T104" fmla="*/ 1 w 272"/>
                    <a:gd name="T105" fmla="*/ 1 h 121"/>
                    <a:gd name="T106" fmla="*/ 1 w 272"/>
                    <a:gd name="T107" fmla="*/ 1 h 1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2"/>
                    <a:gd name="T163" fmla="*/ 0 h 121"/>
                    <a:gd name="T164" fmla="*/ 272 w 272"/>
                    <a:gd name="T165" fmla="*/ 121 h 1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2" h="121">
                      <a:moveTo>
                        <a:pt x="30" y="121"/>
                      </a:moveTo>
                      <a:lnTo>
                        <a:pt x="0" y="112"/>
                      </a:lnTo>
                      <a:lnTo>
                        <a:pt x="0" y="102"/>
                      </a:lnTo>
                      <a:lnTo>
                        <a:pt x="2" y="95"/>
                      </a:lnTo>
                      <a:lnTo>
                        <a:pt x="13" y="95"/>
                      </a:lnTo>
                      <a:lnTo>
                        <a:pt x="23" y="99"/>
                      </a:lnTo>
                      <a:lnTo>
                        <a:pt x="30" y="87"/>
                      </a:lnTo>
                      <a:lnTo>
                        <a:pt x="15" y="85"/>
                      </a:lnTo>
                      <a:lnTo>
                        <a:pt x="2" y="83"/>
                      </a:lnTo>
                      <a:lnTo>
                        <a:pt x="2" y="76"/>
                      </a:lnTo>
                      <a:lnTo>
                        <a:pt x="6" y="68"/>
                      </a:lnTo>
                      <a:lnTo>
                        <a:pt x="21" y="66"/>
                      </a:lnTo>
                      <a:lnTo>
                        <a:pt x="38" y="70"/>
                      </a:lnTo>
                      <a:lnTo>
                        <a:pt x="51" y="72"/>
                      </a:lnTo>
                      <a:lnTo>
                        <a:pt x="68" y="74"/>
                      </a:lnTo>
                      <a:lnTo>
                        <a:pt x="91" y="0"/>
                      </a:lnTo>
                      <a:lnTo>
                        <a:pt x="97" y="0"/>
                      </a:lnTo>
                      <a:lnTo>
                        <a:pt x="106" y="5"/>
                      </a:lnTo>
                      <a:lnTo>
                        <a:pt x="89" y="57"/>
                      </a:lnTo>
                      <a:lnTo>
                        <a:pt x="182" y="76"/>
                      </a:lnTo>
                      <a:lnTo>
                        <a:pt x="184" y="64"/>
                      </a:lnTo>
                      <a:lnTo>
                        <a:pt x="190" y="51"/>
                      </a:lnTo>
                      <a:lnTo>
                        <a:pt x="194" y="36"/>
                      </a:lnTo>
                      <a:lnTo>
                        <a:pt x="198" y="28"/>
                      </a:lnTo>
                      <a:lnTo>
                        <a:pt x="205" y="28"/>
                      </a:lnTo>
                      <a:lnTo>
                        <a:pt x="213" y="28"/>
                      </a:lnTo>
                      <a:lnTo>
                        <a:pt x="203" y="72"/>
                      </a:lnTo>
                      <a:lnTo>
                        <a:pt x="213" y="66"/>
                      </a:lnTo>
                      <a:lnTo>
                        <a:pt x="224" y="61"/>
                      </a:lnTo>
                      <a:lnTo>
                        <a:pt x="234" y="53"/>
                      </a:lnTo>
                      <a:lnTo>
                        <a:pt x="241" y="45"/>
                      </a:lnTo>
                      <a:lnTo>
                        <a:pt x="245" y="42"/>
                      </a:lnTo>
                      <a:lnTo>
                        <a:pt x="247" y="36"/>
                      </a:lnTo>
                      <a:lnTo>
                        <a:pt x="247" y="28"/>
                      </a:lnTo>
                      <a:lnTo>
                        <a:pt x="249" y="23"/>
                      </a:lnTo>
                      <a:lnTo>
                        <a:pt x="272" y="23"/>
                      </a:lnTo>
                      <a:lnTo>
                        <a:pt x="268" y="36"/>
                      </a:lnTo>
                      <a:lnTo>
                        <a:pt x="264" y="47"/>
                      </a:lnTo>
                      <a:lnTo>
                        <a:pt x="257" y="57"/>
                      </a:lnTo>
                      <a:lnTo>
                        <a:pt x="247" y="66"/>
                      </a:lnTo>
                      <a:lnTo>
                        <a:pt x="182" y="95"/>
                      </a:lnTo>
                      <a:lnTo>
                        <a:pt x="169" y="91"/>
                      </a:lnTo>
                      <a:lnTo>
                        <a:pt x="158" y="87"/>
                      </a:lnTo>
                      <a:lnTo>
                        <a:pt x="144" y="83"/>
                      </a:lnTo>
                      <a:lnTo>
                        <a:pt x="131" y="82"/>
                      </a:lnTo>
                      <a:lnTo>
                        <a:pt x="118" y="80"/>
                      </a:lnTo>
                      <a:lnTo>
                        <a:pt x="106" y="78"/>
                      </a:lnTo>
                      <a:lnTo>
                        <a:pt x="95" y="76"/>
                      </a:lnTo>
                      <a:lnTo>
                        <a:pt x="83" y="74"/>
                      </a:lnTo>
                      <a:lnTo>
                        <a:pt x="80" y="83"/>
                      </a:lnTo>
                      <a:lnTo>
                        <a:pt x="78" y="95"/>
                      </a:lnTo>
                      <a:lnTo>
                        <a:pt x="51" y="89"/>
                      </a:lnTo>
                      <a:lnTo>
                        <a:pt x="30"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1" name="Freeform 187"/>
                <p:cNvSpPr>
                  <a:spLocks/>
                </p:cNvSpPr>
                <p:nvPr/>
              </p:nvSpPr>
              <p:spPr bwMode="auto">
                <a:xfrm>
                  <a:off x="3620" y="2960"/>
                  <a:ext cx="138" cy="72"/>
                </a:xfrm>
                <a:custGeom>
                  <a:avLst/>
                  <a:gdLst>
                    <a:gd name="T0" fmla="*/ 1 w 275"/>
                    <a:gd name="T1" fmla="*/ 0 h 145"/>
                    <a:gd name="T2" fmla="*/ 1 w 275"/>
                    <a:gd name="T3" fmla="*/ 0 h 145"/>
                    <a:gd name="T4" fmla="*/ 1 w 275"/>
                    <a:gd name="T5" fmla="*/ 0 h 145"/>
                    <a:gd name="T6" fmla="*/ 1 w 275"/>
                    <a:gd name="T7" fmla="*/ 0 h 145"/>
                    <a:gd name="T8" fmla="*/ 1 w 275"/>
                    <a:gd name="T9" fmla="*/ 0 h 145"/>
                    <a:gd name="T10" fmla="*/ 1 w 275"/>
                    <a:gd name="T11" fmla="*/ 0 h 145"/>
                    <a:gd name="T12" fmla="*/ 1 w 275"/>
                    <a:gd name="T13" fmla="*/ 0 h 145"/>
                    <a:gd name="T14" fmla="*/ 1 w 275"/>
                    <a:gd name="T15" fmla="*/ 0 h 145"/>
                    <a:gd name="T16" fmla="*/ 1 w 275"/>
                    <a:gd name="T17" fmla="*/ 0 h 145"/>
                    <a:gd name="T18" fmla="*/ 1 w 275"/>
                    <a:gd name="T19" fmla="*/ 0 h 145"/>
                    <a:gd name="T20" fmla="*/ 1 w 275"/>
                    <a:gd name="T21" fmla="*/ 0 h 145"/>
                    <a:gd name="T22" fmla="*/ 1 w 275"/>
                    <a:gd name="T23" fmla="*/ 0 h 145"/>
                    <a:gd name="T24" fmla="*/ 1 w 275"/>
                    <a:gd name="T25" fmla="*/ 0 h 145"/>
                    <a:gd name="T26" fmla="*/ 1 w 275"/>
                    <a:gd name="T27" fmla="*/ 0 h 145"/>
                    <a:gd name="T28" fmla="*/ 1 w 275"/>
                    <a:gd name="T29" fmla="*/ 0 h 145"/>
                    <a:gd name="T30" fmla="*/ 1 w 275"/>
                    <a:gd name="T31" fmla="*/ 0 h 145"/>
                    <a:gd name="T32" fmla="*/ 1 w 275"/>
                    <a:gd name="T33" fmla="*/ 0 h 145"/>
                    <a:gd name="T34" fmla="*/ 0 w 275"/>
                    <a:gd name="T35" fmla="*/ 0 h 145"/>
                    <a:gd name="T36" fmla="*/ 0 w 275"/>
                    <a:gd name="T37" fmla="*/ 0 h 145"/>
                    <a:gd name="T38" fmla="*/ 1 w 275"/>
                    <a:gd name="T39" fmla="*/ 0 h 145"/>
                    <a:gd name="T40" fmla="*/ 1 w 275"/>
                    <a:gd name="T41" fmla="*/ 0 h 145"/>
                    <a:gd name="T42" fmla="*/ 1 w 275"/>
                    <a:gd name="T43" fmla="*/ 0 h 145"/>
                    <a:gd name="T44" fmla="*/ 1 w 275"/>
                    <a:gd name="T45" fmla="*/ 0 h 145"/>
                    <a:gd name="T46" fmla="*/ 1 w 275"/>
                    <a:gd name="T47" fmla="*/ 0 h 145"/>
                    <a:gd name="T48" fmla="*/ 1 w 275"/>
                    <a:gd name="T49" fmla="*/ 0 h 145"/>
                    <a:gd name="T50" fmla="*/ 1 w 275"/>
                    <a:gd name="T51" fmla="*/ 0 h 145"/>
                    <a:gd name="T52" fmla="*/ 1 w 275"/>
                    <a:gd name="T53" fmla="*/ 0 h 145"/>
                    <a:gd name="T54" fmla="*/ 1 w 275"/>
                    <a:gd name="T55" fmla="*/ 0 h 145"/>
                    <a:gd name="T56" fmla="*/ 1 w 275"/>
                    <a:gd name="T57" fmla="*/ 0 h 145"/>
                    <a:gd name="T58" fmla="*/ 1 w 275"/>
                    <a:gd name="T59" fmla="*/ 0 h 145"/>
                    <a:gd name="T60" fmla="*/ 1 w 275"/>
                    <a:gd name="T61" fmla="*/ 0 h 145"/>
                    <a:gd name="T62" fmla="*/ 1 w 275"/>
                    <a:gd name="T63" fmla="*/ 0 h 145"/>
                    <a:gd name="T64" fmla="*/ 1 w 275"/>
                    <a:gd name="T65" fmla="*/ 0 h 145"/>
                    <a:gd name="T66" fmla="*/ 1 w 275"/>
                    <a:gd name="T67" fmla="*/ 0 h 145"/>
                    <a:gd name="T68" fmla="*/ 1 w 275"/>
                    <a:gd name="T69" fmla="*/ 0 h 145"/>
                    <a:gd name="T70" fmla="*/ 1 w 275"/>
                    <a:gd name="T71" fmla="*/ 0 h 145"/>
                    <a:gd name="T72" fmla="*/ 1 w 275"/>
                    <a:gd name="T73" fmla="*/ 0 h 145"/>
                    <a:gd name="T74" fmla="*/ 1 w 275"/>
                    <a:gd name="T75" fmla="*/ 0 h 145"/>
                    <a:gd name="T76" fmla="*/ 1 w 275"/>
                    <a:gd name="T77" fmla="*/ 0 h 145"/>
                    <a:gd name="T78" fmla="*/ 1 w 275"/>
                    <a:gd name="T79" fmla="*/ 0 h 145"/>
                    <a:gd name="T80" fmla="*/ 1 w 275"/>
                    <a:gd name="T81" fmla="*/ 0 h 145"/>
                    <a:gd name="T82" fmla="*/ 1 w 275"/>
                    <a:gd name="T83" fmla="*/ 0 h 145"/>
                    <a:gd name="T84" fmla="*/ 1 w 275"/>
                    <a:gd name="T85" fmla="*/ 0 h 145"/>
                    <a:gd name="T86" fmla="*/ 1 w 275"/>
                    <a:gd name="T87" fmla="*/ 0 h 145"/>
                    <a:gd name="T88" fmla="*/ 1 w 275"/>
                    <a:gd name="T89" fmla="*/ 0 h 145"/>
                    <a:gd name="T90" fmla="*/ 1 w 275"/>
                    <a:gd name="T91" fmla="*/ 0 h 145"/>
                    <a:gd name="T92" fmla="*/ 1 w 275"/>
                    <a:gd name="T93" fmla="*/ 0 h 145"/>
                    <a:gd name="T94" fmla="*/ 1 w 275"/>
                    <a:gd name="T95" fmla="*/ 0 h 145"/>
                    <a:gd name="T96" fmla="*/ 1 w 275"/>
                    <a:gd name="T97" fmla="*/ 0 h 145"/>
                    <a:gd name="T98" fmla="*/ 1 w 275"/>
                    <a:gd name="T99" fmla="*/ 0 h 145"/>
                    <a:gd name="T100" fmla="*/ 1 w 275"/>
                    <a:gd name="T101" fmla="*/ 0 h 145"/>
                    <a:gd name="T102" fmla="*/ 1 w 275"/>
                    <a:gd name="T103" fmla="*/ 0 h 145"/>
                    <a:gd name="T104" fmla="*/ 1 w 275"/>
                    <a:gd name="T105" fmla="*/ 0 h 145"/>
                    <a:gd name="T106" fmla="*/ 1 w 275"/>
                    <a:gd name="T107" fmla="*/ 0 h 1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5"/>
                    <a:gd name="T163" fmla="*/ 0 h 145"/>
                    <a:gd name="T164" fmla="*/ 275 w 275"/>
                    <a:gd name="T165" fmla="*/ 145 h 1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5" h="145">
                      <a:moveTo>
                        <a:pt x="157" y="130"/>
                      </a:moveTo>
                      <a:lnTo>
                        <a:pt x="146" y="132"/>
                      </a:lnTo>
                      <a:lnTo>
                        <a:pt x="135" y="133"/>
                      </a:lnTo>
                      <a:lnTo>
                        <a:pt x="121" y="132"/>
                      </a:lnTo>
                      <a:lnTo>
                        <a:pt x="114" y="126"/>
                      </a:lnTo>
                      <a:lnTo>
                        <a:pt x="53" y="133"/>
                      </a:lnTo>
                      <a:lnTo>
                        <a:pt x="49" y="126"/>
                      </a:lnTo>
                      <a:lnTo>
                        <a:pt x="49" y="118"/>
                      </a:lnTo>
                      <a:lnTo>
                        <a:pt x="95" y="111"/>
                      </a:lnTo>
                      <a:lnTo>
                        <a:pt x="83" y="105"/>
                      </a:lnTo>
                      <a:lnTo>
                        <a:pt x="70" y="103"/>
                      </a:lnTo>
                      <a:lnTo>
                        <a:pt x="59" y="103"/>
                      </a:lnTo>
                      <a:lnTo>
                        <a:pt x="47" y="103"/>
                      </a:lnTo>
                      <a:lnTo>
                        <a:pt x="43" y="92"/>
                      </a:lnTo>
                      <a:lnTo>
                        <a:pt x="41" y="82"/>
                      </a:lnTo>
                      <a:lnTo>
                        <a:pt x="49" y="82"/>
                      </a:lnTo>
                      <a:lnTo>
                        <a:pt x="59" y="82"/>
                      </a:lnTo>
                      <a:lnTo>
                        <a:pt x="68" y="82"/>
                      </a:lnTo>
                      <a:lnTo>
                        <a:pt x="78" y="84"/>
                      </a:lnTo>
                      <a:lnTo>
                        <a:pt x="87" y="86"/>
                      </a:lnTo>
                      <a:lnTo>
                        <a:pt x="98" y="88"/>
                      </a:lnTo>
                      <a:lnTo>
                        <a:pt x="108" y="88"/>
                      </a:lnTo>
                      <a:lnTo>
                        <a:pt x="121" y="92"/>
                      </a:lnTo>
                      <a:lnTo>
                        <a:pt x="114" y="84"/>
                      </a:lnTo>
                      <a:lnTo>
                        <a:pt x="108" y="78"/>
                      </a:lnTo>
                      <a:lnTo>
                        <a:pt x="100" y="75"/>
                      </a:lnTo>
                      <a:lnTo>
                        <a:pt x="93" y="71"/>
                      </a:lnTo>
                      <a:lnTo>
                        <a:pt x="81" y="67"/>
                      </a:lnTo>
                      <a:lnTo>
                        <a:pt x="72" y="65"/>
                      </a:lnTo>
                      <a:lnTo>
                        <a:pt x="60" y="63"/>
                      </a:lnTo>
                      <a:lnTo>
                        <a:pt x="51" y="63"/>
                      </a:lnTo>
                      <a:lnTo>
                        <a:pt x="39" y="59"/>
                      </a:lnTo>
                      <a:lnTo>
                        <a:pt x="28" y="59"/>
                      </a:lnTo>
                      <a:lnTo>
                        <a:pt x="19" y="59"/>
                      </a:lnTo>
                      <a:lnTo>
                        <a:pt x="11" y="59"/>
                      </a:lnTo>
                      <a:lnTo>
                        <a:pt x="0" y="59"/>
                      </a:lnTo>
                      <a:lnTo>
                        <a:pt x="0" y="46"/>
                      </a:lnTo>
                      <a:lnTo>
                        <a:pt x="0" y="36"/>
                      </a:lnTo>
                      <a:lnTo>
                        <a:pt x="0" y="31"/>
                      </a:lnTo>
                      <a:lnTo>
                        <a:pt x="1" y="23"/>
                      </a:lnTo>
                      <a:lnTo>
                        <a:pt x="1" y="8"/>
                      </a:lnTo>
                      <a:lnTo>
                        <a:pt x="3" y="0"/>
                      </a:lnTo>
                      <a:lnTo>
                        <a:pt x="11" y="0"/>
                      </a:lnTo>
                      <a:lnTo>
                        <a:pt x="19" y="0"/>
                      </a:lnTo>
                      <a:lnTo>
                        <a:pt x="22" y="36"/>
                      </a:lnTo>
                      <a:lnTo>
                        <a:pt x="38" y="36"/>
                      </a:lnTo>
                      <a:lnTo>
                        <a:pt x="55" y="42"/>
                      </a:lnTo>
                      <a:lnTo>
                        <a:pt x="68" y="46"/>
                      </a:lnTo>
                      <a:lnTo>
                        <a:pt x="83" y="52"/>
                      </a:lnTo>
                      <a:lnTo>
                        <a:pt x="95" y="55"/>
                      </a:lnTo>
                      <a:lnTo>
                        <a:pt x="108" y="63"/>
                      </a:lnTo>
                      <a:lnTo>
                        <a:pt x="121" y="69"/>
                      </a:lnTo>
                      <a:lnTo>
                        <a:pt x="136" y="76"/>
                      </a:lnTo>
                      <a:lnTo>
                        <a:pt x="136" y="69"/>
                      </a:lnTo>
                      <a:lnTo>
                        <a:pt x="138" y="61"/>
                      </a:lnTo>
                      <a:lnTo>
                        <a:pt x="140" y="52"/>
                      </a:lnTo>
                      <a:lnTo>
                        <a:pt x="142" y="44"/>
                      </a:lnTo>
                      <a:lnTo>
                        <a:pt x="146" y="29"/>
                      </a:lnTo>
                      <a:lnTo>
                        <a:pt x="148" y="16"/>
                      </a:lnTo>
                      <a:lnTo>
                        <a:pt x="157" y="16"/>
                      </a:lnTo>
                      <a:lnTo>
                        <a:pt x="167" y="16"/>
                      </a:lnTo>
                      <a:lnTo>
                        <a:pt x="165" y="80"/>
                      </a:lnTo>
                      <a:lnTo>
                        <a:pt x="178" y="76"/>
                      </a:lnTo>
                      <a:lnTo>
                        <a:pt x="192" y="75"/>
                      </a:lnTo>
                      <a:lnTo>
                        <a:pt x="205" y="73"/>
                      </a:lnTo>
                      <a:lnTo>
                        <a:pt x="220" y="73"/>
                      </a:lnTo>
                      <a:lnTo>
                        <a:pt x="233" y="69"/>
                      </a:lnTo>
                      <a:lnTo>
                        <a:pt x="247" y="69"/>
                      </a:lnTo>
                      <a:lnTo>
                        <a:pt x="260" y="69"/>
                      </a:lnTo>
                      <a:lnTo>
                        <a:pt x="275" y="73"/>
                      </a:lnTo>
                      <a:lnTo>
                        <a:pt x="273" y="88"/>
                      </a:lnTo>
                      <a:lnTo>
                        <a:pt x="258" y="86"/>
                      </a:lnTo>
                      <a:lnTo>
                        <a:pt x="245" y="86"/>
                      </a:lnTo>
                      <a:lnTo>
                        <a:pt x="230" y="88"/>
                      </a:lnTo>
                      <a:lnTo>
                        <a:pt x="214" y="88"/>
                      </a:lnTo>
                      <a:lnTo>
                        <a:pt x="201" y="90"/>
                      </a:lnTo>
                      <a:lnTo>
                        <a:pt x="186" y="94"/>
                      </a:lnTo>
                      <a:lnTo>
                        <a:pt x="173" y="95"/>
                      </a:lnTo>
                      <a:lnTo>
                        <a:pt x="157" y="99"/>
                      </a:lnTo>
                      <a:lnTo>
                        <a:pt x="159" y="103"/>
                      </a:lnTo>
                      <a:lnTo>
                        <a:pt x="173" y="101"/>
                      </a:lnTo>
                      <a:lnTo>
                        <a:pt x="186" y="99"/>
                      </a:lnTo>
                      <a:lnTo>
                        <a:pt x="201" y="99"/>
                      </a:lnTo>
                      <a:lnTo>
                        <a:pt x="216" y="99"/>
                      </a:lnTo>
                      <a:lnTo>
                        <a:pt x="230" y="99"/>
                      </a:lnTo>
                      <a:lnTo>
                        <a:pt x="245" y="99"/>
                      </a:lnTo>
                      <a:lnTo>
                        <a:pt x="260" y="99"/>
                      </a:lnTo>
                      <a:lnTo>
                        <a:pt x="275" y="99"/>
                      </a:lnTo>
                      <a:lnTo>
                        <a:pt x="275" y="107"/>
                      </a:lnTo>
                      <a:lnTo>
                        <a:pt x="275" y="114"/>
                      </a:lnTo>
                      <a:lnTo>
                        <a:pt x="235" y="114"/>
                      </a:lnTo>
                      <a:lnTo>
                        <a:pt x="275" y="126"/>
                      </a:lnTo>
                      <a:lnTo>
                        <a:pt x="273" y="135"/>
                      </a:lnTo>
                      <a:lnTo>
                        <a:pt x="273" y="145"/>
                      </a:lnTo>
                      <a:lnTo>
                        <a:pt x="268" y="141"/>
                      </a:lnTo>
                      <a:lnTo>
                        <a:pt x="264" y="141"/>
                      </a:lnTo>
                      <a:lnTo>
                        <a:pt x="256" y="139"/>
                      </a:lnTo>
                      <a:lnTo>
                        <a:pt x="249" y="139"/>
                      </a:lnTo>
                      <a:lnTo>
                        <a:pt x="239" y="137"/>
                      </a:lnTo>
                      <a:lnTo>
                        <a:pt x="230" y="135"/>
                      </a:lnTo>
                      <a:lnTo>
                        <a:pt x="220" y="133"/>
                      </a:lnTo>
                      <a:lnTo>
                        <a:pt x="211" y="133"/>
                      </a:lnTo>
                      <a:lnTo>
                        <a:pt x="201" y="133"/>
                      </a:lnTo>
                      <a:lnTo>
                        <a:pt x="190" y="132"/>
                      </a:lnTo>
                      <a:lnTo>
                        <a:pt x="180" y="130"/>
                      </a:lnTo>
                      <a:lnTo>
                        <a:pt x="173" y="130"/>
                      </a:lnTo>
                      <a:lnTo>
                        <a:pt x="161" y="128"/>
                      </a:lnTo>
                      <a:lnTo>
                        <a:pt x="157"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2" name="Freeform 188"/>
                <p:cNvSpPr>
                  <a:spLocks/>
                </p:cNvSpPr>
                <p:nvPr/>
              </p:nvSpPr>
              <p:spPr bwMode="auto">
                <a:xfrm>
                  <a:off x="3601" y="2960"/>
                  <a:ext cx="46" cy="70"/>
                </a:xfrm>
                <a:custGeom>
                  <a:avLst/>
                  <a:gdLst>
                    <a:gd name="T0" fmla="*/ 0 w 93"/>
                    <a:gd name="T1" fmla="*/ 0 h 141"/>
                    <a:gd name="T2" fmla="*/ 0 w 93"/>
                    <a:gd name="T3" fmla="*/ 0 h 141"/>
                    <a:gd name="T4" fmla="*/ 0 w 93"/>
                    <a:gd name="T5" fmla="*/ 0 h 141"/>
                    <a:gd name="T6" fmla="*/ 0 w 93"/>
                    <a:gd name="T7" fmla="*/ 0 h 141"/>
                    <a:gd name="T8" fmla="*/ 0 w 93"/>
                    <a:gd name="T9" fmla="*/ 0 h 141"/>
                    <a:gd name="T10" fmla="*/ 0 w 93"/>
                    <a:gd name="T11" fmla="*/ 0 h 141"/>
                    <a:gd name="T12" fmla="*/ 0 w 93"/>
                    <a:gd name="T13" fmla="*/ 0 h 141"/>
                    <a:gd name="T14" fmla="*/ 0 w 93"/>
                    <a:gd name="T15" fmla="*/ 0 h 141"/>
                    <a:gd name="T16" fmla="*/ 0 w 93"/>
                    <a:gd name="T17" fmla="*/ 0 h 141"/>
                    <a:gd name="T18" fmla="*/ 0 w 93"/>
                    <a:gd name="T19" fmla="*/ 0 h 141"/>
                    <a:gd name="T20" fmla="*/ 0 w 93"/>
                    <a:gd name="T21" fmla="*/ 0 h 141"/>
                    <a:gd name="T22" fmla="*/ 0 w 93"/>
                    <a:gd name="T23" fmla="*/ 0 h 141"/>
                    <a:gd name="T24" fmla="*/ 0 w 93"/>
                    <a:gd name="T25" fmla="*/ 0 h 141"/>
                    <a:gd name="T26" fmla="*/ 0 w 93"/>
                    <a:gd name="T27" fmla="*/ 0 h 141"/>
                    <a:gd name="T28" fmla="*/ 0 w 93"/>
                    <a:gd name="T29" fmla="*/ 0 h 141"/>
                    <a:gd name="T30" fmla="*/ 0 w 93"/>
                    <a:gd name="T31" fmla="*/ 0 h 141"/>
                    <a:gd name="T32" fmla="*/ 0 w 93"/>
                    <a:gd name="T33" fmla="*/ 0 h 141"/>
                    <a:gd name="T34" fmla="*/ 0 w 93"/>
                    <a:gd name="T35" fmla="*/ 0 h 141"/>
                    <a:gd name="T36" fmla="*/ 0 w 93"/>
                    <a:gd name="T37" fmla="*/ 0 h 141"/>
                    <a:gd name="T38" fmla="*/ 0 w 93"/>
                    <a:gd name="T39" fmla="*/ 0 h 141"/>
                    <a:gd name="T40" fmla="*/ 0 w 93"/>
                    <a:gd name="T41" fmla="*/ 0 h 141"/>
                    <a:gd name="T42" fmla="*/ 0 w 93"/>
                    <a:gd name="T43" fmla="*/ 0 h 141"/>
                    <a:gd name="T44" fmla="*/ 0 w 93"/>
                    <a:gd name="T45" fmla="*/ 0 h 141"/>
                    <a:gd name="T46" fmla="*/ 0 w 93"/>
                    <a:gd name="T47" fmla="*/ 0 h 141"/>
                    <a:gd name="T48" fmla="*/ 0 w 93"/>
                    <a:gd name="T49" fmla="*/ 0 h 141"/>
                    <a:gd name="T50" fmla="*/ 0 w 93"/>
                    <a:gd name="T51" fmla="*/ 0 h 141"/>
                    <a:gd name="T52" fmla="*/ 0 w 93"/>
                    <a:gd name="T53" fmla="*/ 0 h 141"/>
                    <a:gd name="T54" fmla="*/ 0 w 93"/>
                    <a:gd name="T55" fmla="*/ 0 h 141"/>
                    <a:gd name="T56" fmla="*/ 0 w 93"/>
                    <a:gd name="T57" fmla="*/ 0 h 141"/>
                    <a:gd name="T58" fmla="*/ 0 w 93"/>
                    <a:gd name="T59" fmla="*/ 0 h 141"/>
                    <a:gd name="T60" fmla="*/ 0 w 93"/>
                    <a:gd name="T61" fmla="*/ 0 h 141"/>
                    <a:gd name="T62" fmla="*/ 0 w 93"/>
                    <a:gd name="T63" fmla="*/ 0 h 1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41"/>
                    <a:gd name="T98" fmla="*/ 93 w 93"/>
                    <a:gd name="T99" fmla="*/ 141 h 1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41">
                      <a:moveTo>
                        <a:pt x="49" y="141"/>
                      </a:moveTo>
                      <a:lnTo>
                        <a:pt x="43" y="133"/>
                      </a:lnTo>
                      <a:lnTo>
                        <a:pt x="41" y="124"/>
                      </a:lnTo>
                      <a:lnTo>
                        <a:pt x="41" y="113"/>
                      </a:lnTo>
                      <a:lnTo>
                        <a:pt x="41" y="103"/>
                      </a:lnTo>
                      <a:lnTo>
                        <a:pt x="36" y="101"/>
                      </a:lnTo>
                      <a:lnTo>
                        <a:pt x="28" y="103"/>
                      </a:lnTo>
                      <a:lnTo>
                        <a:pt x="17" y="109"/>
                      </a:lnTo>
                      <a:lnTo>
                        <a:pt x="5" y="107"/>
                      </a:lnTo>
                      <a:lnTo>
                        <a:pt x="0" y="94"/>
                      </a:lnTo>
                      <a:lnTo>
                        <a:pt x="0" y="80"/>
                      </a:lnTo>
                      <a:lnTo>
                        <a:pt x="0" y="67"/>
                      </a:lnTo>
                      <a:lnTo>
                        <a:pt x="1" y="54"/>
                      </a:lnTo>
                      <a:lnTo>
                        <a:pt x="3" y="38"/>
                      </a:lnTo>
                      <a:lnTo>
                        <a:pt x="5" y="25"/>
                      </a:lnTo>
                      <a:lnTo>
                        <a:pt x="7" y="12"/>
                      </a:lnTo>
                      <a:lnTo>
                        <a:pt x="9" y="0"/>
                      </a:lnTo>
                      <a:lnTo>
                        <a:pt x="15" y="0"/>
                      </a:lnTo>
                      <a:lnTo>
                        <a:pt x="26" y="0"/>
                      </a:lnTo>
                      <a:lnTo>
                        <a:pt x="26" y="88"/>
                      </a:lnTo>
                      <a:lnTo>
                        <a:pt x="85" y="82"/>
                      </a:lnTo>
                      <a:lnTo>
                        <a:pt x="85" y="92"/>
                      </a:lnTo>
                      <a:lnTo>
                        <a:pt x="87" y="103"/>
                      </a:lnTo>
                      <a:lnTo>
                        <a:pt x="74" y="101"/>
                      </a:lnTo>
                      <a:lnTo>
                        <a:pt x="64" y="103"/>
                      </a:lnTo>
                      <a:lnTo>
                        <a:pt x="62" y="109"/>
                      </a:lnTo>
                      <a:lnTo>
                        <a:pt x="64" y="120"/>
                      </a:lnTo>
                      <a:lnTo>
                        <a:pt x="93" y="118"/>
                      </a:lnTo>
                      <a:lnTo>
                        <a:pt x="93" y="126"/>
                      </a:lnTo>
                      <a:lnTo>
                        <a:pt x="93" y="133"/>
                      </a:lnTo>
                      <a:lnTo>
                        <a:pt x="49" y="1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3" name="Freeform 189"/>
                <p:cNvSpPr>
                  <a:spLocks/>
                </p:cNvSpPr>
                <p:nvPr/>
              </p:nvSpPr>
              <p:spPr bwMode="auto">
                <a:xfrm>
                  <a:off x="3239" y="2916"/>
                  <a:ext cx="121" cy="105"/>
                </a:xfrm>
                <a:custGeom>
                  <a:avLst/>
                  <a:gdLst>
                    <a:gd name="T0" fmla="*/ 1 w 241"/>
                    <a:gd name="T1" fmla="*/ 1 h 209"/>
                    <a:gd name="T2" fmla="*/ 1 w 241"/>
                    <a:gd name="T3" fmla="*/ 1 h 209"/>
                    <a:gd name="T4" fmla="*/ 1 w 241"/>
                    <a:gd name="T5" fmla="*/ 1 h 209"/>
                    <a:gd name="T6" fmla="*/ 0 w 241"/>
                    <a:gd name="T7" fmla="*/ 1 h 209"/>
                    <a:gd name="T8" fmla="*/ 1 w 241"/>
                    <a:gd name="T9" fmla="*/ 1 h 209"/>
                    <a:gd name="T10" fmla="*/ 1 w 241"/>
                    <a:gd name="T11" fmla="*/ 1 h 209"/>
                    <a:gd name="T12" fmla="*/ 1 w 241"/>
                    <a:gd name="T13" fmla="*/ 1 h 209"/>
                    <a:gd name="T14" fmla="*/ 1 w 241"/>
                    <a:gd name="T15" fmla="*/ 1 h 209"/>
                    <a:gd name="T16" fmla="*/ 1 w 241"/>
                    <a:gd name="T17" fmla="*/ 1 h 209"/>
                    <a:gd name="T18" fmla="*/ 0 w 241"/>
                    <a:gd name="T19" fmla="*/ 1 h 209"/>
                    <a:gd name="T20" fmla="*/ 1 w 241"/>
                    <a:gd name="T21" fmla="*/ 1 h 209"/>
                    <a:gd name="T22" fmla="*/ 1 w 241"/>
                    <a:gd name="T23" fmla="*/ 1 h 209"/>
                    <a:gd name="T24" fmla="*/ 1 w 241"/>
                    <a:gd name="T25" fmla="*/ 1 h 209"/>
                    <a:gd name="T26" fmla="*/ 1 w 241"/>
                    <a:gd name="T27" fmla="*/ 1 h 209"/>
                    <a:gd name="T28" fmla="*/ 1 w 241"/>
                    <a:gd name="T29" fmla="*/ 1 h 209"/>
                    <a:gd name="T30" fmla="*/ 1 w 241"/>
                    <a:gd name="T31" fmla="*/ 1 h 209"/>
                    <a:gd name="T32" fmla="*/ 1 w 241"/>
                    <a:gd name="T33" fmla="*/ 1 h 209"/>
                    <a:gd name="T34" fmla="*/ 1 w 241"/>
                    <a:gd name="T35" fmla="*/ 1 h 209"/>
                    <a:gd name="T36" fmla="*/ 1 w 241"/>
                    <a:gd name="T37" fmla="*/ 1 h 209"/>
                    <a:gd name="T38" fmla="*/ 1 w 241"/>
                    <a:gd name="T39" fmla="*/ 1 h 209"/>
                    <a:gd name="T40" fmla="*/ 1 w 241"/>
                    <a:gd name="T41" fmla="*/ 1 h 209"/>
                    <a:gd name="T42" fmla="*/ 1 w 241"/>
                    <a:gd name="T43" fmla="*/ 1 h 209"/>
                    <a:gd name="T44" fmla="*/ 1 w 241"/>
                    <a:gd name="T45" fmla="*/ 1 h 209"/>
                    <a:gd name="T46" fmla="*/ 1 w 241"/>
                    <a:gd name="T47" fmla="*/ 0 h 209"/>
                    <a:gd name="T48" fmla="*/ 1 w 241"/>
                    <a:gd name="T49" fmla="*/ 1 h 209"/>
                    <a:gd name="T50" fmla="*/ 1 w 241"/>
                    <a:gd name="T51" fmla="*/ 1 h 209"/>
                    <a:gd name="T52" fmla="*/ 1 w 241"/>
                    <a:gd name="T53" fmla="*/ 1 h 209"/>
                    <a:gd name="T54" fmla="*/ 1 w 241"/>
                    <a:gd name="T55" fmla="*/ 1 h 209"/>
                    <a:gd name="T56" fmla="*/ 1 w 241"/>
                    <a:gd name="T57" fmla="*/ 1 h 209"/>
                    <a:gd name="T58" fmla="*/ 1 w 241"/>
                    <a:gd name="T59" fmla="*/ 1 h 209"/>
                    <a:gd name="T60" fmla="*/ 1 w 241"/>
                    <a:gd name="T61" fmla="*/ 1 h 209"/>
                    <a:gd name="T62" fmla="*/ 1 w 241"/>
                    <a:gd name="T63" fmla="*/ 1 h 209"/>
                    <a:gd name="T64" fmla="*/ 1 w 241"/>
                    <a:gd name="T65" fmla="*/ 1 h 209"/>
                    <a:gd name="T66" fmla="*/ 1 w 241"/>
                    <a:gd name="T67" fmla="*/ 1 h 209"/>
                    <a:gd name="T68" fmla="*/ 1 w 241"/>
                    <a:gd name="T69" fmla="*/ 1 h 209"/>
                    <a:gd name="T70" fmla="*/ 1 w 241"/>
                    <a:gd name="T71" fmla="*/ 1 h 209"/>
                    <a:gd name="T72" fmla="*/ 1 w 241"/>
                    <a:gd name="T73" fmla="*/ 1 h 209"/>
                    <a:gd name="T74" fmla="*/ 1 w 241"/>
                    <a:gd name="T75" fmla="*/ 1 h 209"/>
                    <a:gd name="T76" fmla="*/ 1 w 241"/>
                    <a:gd name="T77" fmla="*/ 1 h 209"/>
                    <a:gd name="T78" fmla="*/ 1 w 241"/>
                    <a:gd name="T79" fmla="*/ 1 h 209"/>
                    <a:gd name="T80" fmla="*/ 1 w 241"/>
                    <a:gd name="T81" fmla="*/ 1 h 209"/>
                    <a:gd name="T82" fmla="*/ 1 w 241"/>
                    <a:gd name="T83" fmla="*/ 1 h 209"/>
                    <a:gd name="T84" fmla="*/ 1 w 241"/>
                    <a:gd name="T85" fmla="*/ 1 h 209"/>
                    <a:gd name="T86" fmla="*/ 1 w 241"/>
                    <a:gd name="T87" fmla="*/ 1 h 2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1"/>
                    <a:gd name="T133" fmla="*/ 0 h 209"/>
                    <a:gd name="T134" fmla="*/ 241 w 241"/>
                    <a:gd name="T135" fmla="*/ 209 h 2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1" h="209">
                      <a:moveTo>
                        <a:pt x="2" y="209"/>
                      </a:moveTo>
                      <a:lnTo>
                        <a:pt x="2" y="203"/>
                      </a:lnTo>
                      <a:lnTo>
                        <a:pt x="2" y="198"/>
                      </a:lnTo>
                      <a:lnTo>
                        <a:pt x="76" y="192"/>
                      </a:lnTo>
                      <a:lnTo>
                        <a:pt x="66" y="169"/>
                      </a:lnTo>
                      <a:lnTo>
                        <a:pt x="2" y="177"/>
                      </a:lnTo>
                      <a:lnTo>
                        <a:pt x="2" y="169"/>
                      </a:lnTo>
                      <a:lnTo>
                        <a:pt x="0" y="162"/>
                      </a:lnTo>
                      <a:lnTo>
                        <a:pt x="6" y="158"/>
                      </a:lnTo>
                      <a:lnTo>
                        <a:pt x="15" y="156"/>
                      </a:lnTo>
                      <a:lnTo>
                        <a:pt x="23" y="154"/>
                      </a:lnTo>
                      <a:lnTo>
                        <a:pt x="32" y="154"/>
                      </a:lnTo>
                      <a:lnTo>
                        <a:pt x="42" y="154"/>
                      </a:lnTo>
                      <a:lnTo>
                        <a:pt x="51" y="154"/>
                      </a:lnTo>
                      <a:lnTo>
                        <a:pt x="61" y="154"/>
                      </a:lnTo>
                      <a:lnTo>
                        <a:pt x="68" y="154"/>
                      </a:lnTo>
                      <a:lnTo>
                        <a:pt x="68" y="146"/>
                      </a:lnTo>
                      <a:lnTo>
                        <a:pt x="65" y="139"/>
                      </a:lnTo>
                      <a:lnTo>
                        <a:pt x="2" y="146"/>
                      </a:lnTo>
                      <a:lnTo>
                        <a:pt x="0" y="135"/>
                      </a:lnTo>
                      <a:lnTo>
                        <a:pt x="0" y="125"/>
                      </a:lnTo>
                      <a:lnTo>
                        <a:pt x="6" y="122"/>
                      </a:lnTo>
                      <a:lnTo>
                        <a:pt x="15" y="120"/>
                      </a:lnTo>
                      <a:lnTo>
                        <a:pt x="25" y="118"/>
                      </a:lnTo>
                      <a:lnTo>
                        <a:pt x="36" y="118"/>
                      </a:lnTo>
                      <a:lnTo>
                        <a:pt x="46" y="116"/>
                      </a:lnTo>
                      <a:lnTo>
                        <a:pt x="57" y="114"/>
                      </a:lnTo>
                      <a:lnTo>
                        <a:pt x="66" y="112"/>
                      </a:lnTo>
                      <a:lnTo>
                        <a:pt x="76" y="110"/>
                      </a:lnTo>
                      <a:lnTo>
                        <a:pt x="68" y="84"/>
                      </a:lnTo>
                      <a:lnTo>
                        <a:pt x="84" y="80"/>
                      </a:lnTo>
                      <a:lnTo>
                        <a:pt x="104" y="118"/>
                      </a:lnTo>
                      <a:lnTo>
                        <a:pt x="125" y="116"/>
                      </a:lnTo>
                      <a:lnTo>
                        <a:pt x="127" y="11"/>
                      </a:lnTo>
                      <a:lnTo>
                        <a:pt x="133" y="9"/>
                      </a:lnTo>
                      <a:lnTo>
                        <a:pt x="144" y="9"/>
                      </a:lnTo>
                      <a:lnTo>
                        <a:pt x="142" y="101"/>
                      </a:lnTo>
                      <a:lnTo>
                        <a:pt x="154" y="99"/>
                      </a:lnTo>
                      <a:lnTo>
                        <a:pt x="169" y="95"/>
                      </a:lnTo>
                      <a:lnTo>
                        <a:pt x="171" y="82"/>
                      </a:lnTo>
                      <a:lnTo>
                        <a:pt x="175" y="72"/>
                      </a:lnTo>
                      <a:lnTo>
                        <a:pt x="177" y="61"/>
                      </a:lnTo>
                      <a:lnTo>
                        <a:pt x="177" y="51"/>
                      </a:lnTo>
                      <a:lnTo>
                        <a:pt x="177" y="36"/>
                      </a:lnTo>
                      <a:lnTo>
                        <a:pt x="177" y="27"/>
                      </a:lnTo>
                      <a:lnTo>
                        <a:pt x="177" y="15"/>
                      </a:lnTo>
                      <a:lnTo>
                        <a:pt x="177" y="4"/>
                      </a:lnTo>
                      <a:lnTo>
                        <a:pt x="182" y="0"/>
                      </a:lnTo>
                      <a:lnTo>
                        <a:pt x="192" y="2"/>
                      </a:lnTo>
                      <a:lnTo>
                        <a:pt x="192" y="34"/>
                      </a:lnTo>
                      <a:lnTo>
                        <a:pt x="236" y="34"/>
                      </a:lnTo>
                      <a:lnTo>
                        <a:pt x="238" y="44"/>
                      </a:lnTo>
                      <a:lnTo>
                        <a:pt x="241" y="53"/>
                      </a:lnTo>
                      <a:lnTo>
                        <a:pt x="192" y="55"/>
                      </a:lnTo>
                      <a:lnTo>
                        <a:pt x="190" y="63"/>
                      </a:lnTo>
                      <a:lnTo>
                        <a:pt x="188" y="72"/>
                      </a:lnTo>
                      <a:lnTo>
                        <a:pt x="188" y="80"/>
                      </a:lnTo>
                      <a:lnTo>
                        <a:pt x="190" y="89"/>
                      </a:lnTo>
                      <a:lnTo>
                        <a:pt x="186" y="97"/>
                      </a:lnTo>
                      <a:lnTo>
                        <a:pt x="182" y="104"/>
                      </a:lnTo>
                      <a:lnTo>
                        <a:pt x="177" y="110"/>
                      </a:lnTo>
                      <a:lnTo>
                        <a:pt x="169" y="116"/>
                      </a:lnTo>
                      <a:lnTo>
                        <a:pt x="154" y="122"/>
                      </a:lnTo>
                      <a:lnTo>
                        <a:pt x="141" y="127"/>
                      </a:lnTo>
                      <a:lnTo>
                        <a:pt x="125" y="129"/>
                      </a:lnTo>
                      <a:lnTo>
                        <a:pt x="110" y="129"/>
                      </a:lnTo>
                      <a:lnTo>
                        <a:pt x="110" y="131"/>
                      </a:lnTo>
                      <a:lnTo>
                        <a:pt x="108" y="139"/>
                      </a:lnTo>
                      <a:lnTo>
                        <a:pt x="104" y="139"/>
                      </a:lnTo>
                      <a:lnTo>
                        <a:pt x="97" y="139"/>
                      </a:lnTo>
                      <a:lnTo>
                        <a:pt x="91" y="139"/>
                      </a:lnTo>
                      <a:lnTo>
                        <a:pt x="87" y="139"/>
                      </a:lnTo>
                      <a:lnTo>
                        <a:pt x="103" y="163"/>
                      </a:lnTo>
                      <a:lnTo>
                        <a:pt x="97" y="167"/>
                      </a:lnTo>
                      <a:lnTo>
                        <a:pt x="91" y="169"/>
                      </a:lnTo>
                      <a:lnTo>
                        <a:pt x="103" y="205"/>
                      </a:lnTo>
                      <a:lnTo>
                        <a:pt x="97" y="207"/>
                      </a:lnTo>
                      <a:lnTo>
                        <a:pt x="85" y="209"/>
                      </a:lnTo>
                      <a:lnTo>
                        <a:pt x="78" y="209"/>
                      </a:lnTo>
                      <a:lnTo>
                        <a:pt x="70" y="209"/>
                      </a:lnTo>
                      <a:lnTo>
                        <a:pt x="61" y="209"/>
                      </a:lnTo>
                      <a:lnTo>
                        <a:pt x="53" y="209"/>
                      </a:lnTo>
                      <a:lnTo>
                        <a:pt x="46" y="209"/>
                      </a:lnTo>
                      <a:lnTo>
                        <a:pt x="36" y="209"/>
                      </a:lnTo>
                      <a:lnTo>
                        <a:pt x="28" y="209"/>
                      </a:lnTo>
                      <a:lnTo>
                        <a:pt x="21" y="209"/>
                      </a:lnTo>
                      <a:lnTo>
                        <a:pt x="9" y="209"/>
                      </a:lnTo>
                      <a:lnTo>
                        <a:pt x="2"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4" name="Freeform 190"/>
                <p:cNvSpPr>
                  <a:spLocks/>
                </p:cNvSpPr>
                <p:nvPr/>
              </p:nvSpPr>
              <p:spPr bwMode="auto">
                <a:xfrm>
                  <a:off x="3757" y="2970"/>
                  <a:ext cx="32" cy="35"/>
                </a:xfrm>
                <a:custGeom>
                  <a:avLst/>
                  <a:gdLst>
                    <a:gd name="T0" fmla="*/ 0 w 65"/>
                    <a:gd name="T1" fmla="*/ 0 h 71"/>
                    <a:gd name="T2" fmla="*/ 0 w 65"/>
                    <a:gd name="T3" fmla="*/ 0 h 71"/>
                    <a:gd name="T4" fmla="*/ 0 w 65"/>
                    <a:gd name="T5" fmla="*/ 0 h 71"/>
                    <a:gd name="T6" fmla="*/ 0 w 65"/>
                    <a:gd name="T7" fmla="*/ 0 h 71"/>
                    <a:gd name="T8" fmla="*/ 0 w 65"/>
                    <a:gd name="T9" fmla="*/ 0 h 71"/>
                    <a:gd name="T10" fmla="*/ 0 w 65"/>
                    <a:gd name="T11" fmla="*/ 0 h 71"/>
                    <a:gd name="T12" fmla="*/ 0 w 65"/>
                    <a:gd name="T13" fmla="*/ 0 h 71"/>
                    <a:gd name="T14" fmla="*/ 0 w 65"/>
                    <a:gd name="T15" fmla="*/ 0 h 71"/>
                    <a:gd name="T16" fmla="*/ 0 w 65"/>
                    <a:gd name="T17" fmla="*/ 0 h 71"/>
                    <a:gd name="T18" fmla="*/ 0 w 65"/>
                    <a:gd name="T19" fmla="*/ 0 h 71"/>
                    <a:gd name="T20" fmla="*/ 0 w 65"/>
                    <a:gd name="T21" fmla="*/ 0 h 71"/>
                    <a:gd name="T22" fmla="*/ 0 w 65"/>
                    <a:gd name="T23" fmla="*/ 0 h 71"/>
                    <a:gd name="T24" fmla="*/ 0 w 65"/>
                    <a:gd name="T25" fmla="*/ 0 h 71"/>
                    <a:gd name="T26" fmla="*/ 0 w 65"/>
                    <a:gd name="T27" fmla="*/ 0 h 71"/>
                    <a:gd name="T28" fmla="*/ 0 w 65"/>
                    <a:gd name="T29" fmla="*/ 0 h 71"/>
                    <a:gd name="T30" fmla="*/ 0 w 65"/>
                    <a:gd name="T31" fmla="*/ 0 h 71"/>
                    <a:gd name="T32" fmla="*/ 0 w 65"/>
                    <a:gd name="T33" fmla="*/ 0 h 71"/>
                    <a:gd name="T34" fmla="*/ 0 w 65"/>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71"/>
                    <a:gd name="T56" fmla="*/ 65 w 65"/>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71">
                      <a:moveTo>
                        <a:pt x="0" y="67"/>
                      </a:moveTo>
                      <a:lnTo>
                        <a:pt x="0" y="57"/>
                      </a:lnTo>
                      <a:lnTo>
                        <a:pt x="0" y="48"/>
                      </a:lnTo>
                      <a:lnTo>
                        <a:pt x="37" y="54"/>
                      </a:lnTo>
                      <a:lnTo>
                        <a:pt x="40" y="42"/>
                      </a:lnTo>
                      <a:lnTo>
                        <a:pt x="44" y="29"/>
                      </a:lnTo>
                      <a:lnTo>
                        <a:pt x="50" y="14"/>
                      </a:lnTo>
                      <a:lnTo>
                        <a:pt x="54" y="0"/>
                      </a:lnTo>
                      <a:lnTo>
                        <a:pt x="59" y="2"/>
                      </a:lnTo>
                      <a:lnTo>
                        <a:pt x="65" y="6"/>
                      </a:lnTo>
                      <a:lnTo>
                        <a:pt x="52" y="69"/>
                      </a:lnTo>
                      <a:lnTo>
                        <a:pt x="44" y="69"/>
                      </a:lnTo>
                      <a:lnTo>
                        <a:pt x="38" y="69"/>
                      </a:lnTo>
                      <a:lnTo>
                        <a:pt x="31" y="69"/>
                      </a:lnTo>
                      <a:lnTo>
                        <a:pt x="23" y="71"/>
                      </a:lnTo>
                      <a:lnTo>
                        <a:pt x="8" y="67"/>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5" name="Freeform 191"/>
                <p:cNvSpPr>
                  <a:spLocks/>
                </p:cNvSpPr>
                <p:nvPr/>
              </p:nvSpPr>
              <p:spPr bwMode="auto">
                <a:xfrm>
                  <a:off x="3113" y="3001"/>
                  <a:ext cx="33" cy="15"/>
                </a:xfrm>
                <a:custGeom>
                  <a:avLst/>
                  <a:gdLst>
                    <a:gd name="T0" fmla="*/ 1 w 66"/>
                    <a:gd name="T1" fmla="*/ 0 h 31"/>
                    <a:gd name="T2" fmla="*/ 0 w 66"/>
                    <a:gd name="T3" fmla="*/ 0 h 31"/>
                    <a:gd name="T4" fmla="*/ 0 w 66"/>
                    <a:gd name="T5" fmla="*/ 0 h 31"/>
                    <a:gd name="T6" fmla="*/ 1 w 66"/>
                    <a:gd name="T7" fmla="*/ 0 h 31"/>
                    <a:gd name="T8" fmla="*/ 1 w 66"/>
                    <a:gd name="T9" fmla="*/ 0 h 31"/>
                    <a:gd name="T10" fmla="*/ 1 w 66"/>
                    <a:gd name="T11" fmla="*/ 0 h 31"/>
                    <a:gd name="T12" fmla="*/ 1 w 66"/>
                    <a:gd name="T13" fmla="*/ 0 h 31"/>
                    <a:gd name="T14" fmla="*/ 1 w 66"/>
                    <a:gd name="T15" fmla="*/ 0 h 31"/>
                    <a:gd name="T16" fmla="*/ 1 w 66"/>
                    <a:gd name="T17" fmla="*/ 0 h 31"/>
                    <a:gd name="T18" fmla="*/ 1 w 66"/>
                    <a:gd name="T19" fmla="*/ 0 h 31"/>
                    <a:gd name="T20" fmla="*/ 1 w 66"/>
                    <a:gd name="T21" fmla="*/ 0 h 31"/>
                    <a:gd name="T22" fmla="*/ 1 w 66"/>
                    <a:gd name="T23" fmla="*/ 0 h 31"/>
                    <a:gd name="T24" fmla="*/ 1 w 66"/>
                    <a:gd name="T25" fmla="*/ 0 h 31"/>
                    <a:gd name="T26" fmla="*/ 1 w 66"/>
                    <a:gd name="T27" fmla="*/ 0 h 31"/>
                    <a:gd name="T28" fmla="*/ 1 w 66"/>
                    <a:gd name="T29" fmla="*/ 0 h 31"/>
                    <a:gd name="T30" fmla="*/ 1 w 66"/>
                    <a:gd name="T31" fmla="*/ 0 h 31"/>
                    <a:gd name="T32" fmla="*/ 1 w 66"/>
                    <a:gd name="T33" fmla="*/ 0 h 31"/>
                    <a:gd name="T34" fmla="*/ 1 w 66"/>
                    <a:gd name="T35" fmla="*/ 0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31"/>
                    <a:gd name="T56" fmla="*/ 66 w 66"/>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31">
                      <a:moveTo>
                        <a:pt x="11" y="31"/>
                      </a:moveTo>
                      <a:lnTo>
                        <a:pt x="0" y="21"/>
                      </a:lnTo>
                      <a:lnTo>
                        <a:pt x="0" y="13"/>
                      </a:lnTo>
                      <a:lnTo>
                        <a:pt x="6" y="8"/>
                      </a:lnTo>
                      <a:lnTo>
                        <a:pt x="15" y="6"/>
                      </a:lnTo>
                      <a:lnTo>
                        <a:pt x="28" y="0"/>
                      </a:lnTo>
                      <a:lnTo>
                        <a:pt x="40" y="0"/>
                      </a:lnTo>
                      <a:lnTo>
                        <a:pt x="51" y="0"/>
                      </a:lnTo>
                      <a:lnTo>
                        <a:pt x="61" y="0"/>
                      </a:lnTo>
                      <a:lnTo>
                        <a:pt x="66" y="4"/>
                      </a:lnTo>
                      <a:lnTo>
                        <a:pt x="61" y="10"/>
                      </a:lnTo>
                      <a:lnTo>
                        <a:pt x="51" y="10"/>
                      </a:lnTo>
                      <a:lnTo>
                        <a:pt x="44" y="12"/>
                      </a:lnTo>
                      <a:lnTo>
                        <a:pt x="38" y="13"/>
                      </a:lnTo>
                      <a:lnTo>
                        <a:pt x="34" y="19"/>
                      </a:lnTo>
                      <a:lnTo>
                        <a:pt x="23" y="25"/>
                      </a:lnTo>
                      <a:lnTo>
                        <a:pt x="1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6" name="Freeform 192"/>
                <p:cNvSpPr>
                  <a:spLocks/>
                </p:cNvSpPr>
                <p:nvPr/>
              </p:nvSpPr>
              <p:spPr bwMode="auto">
                <a:xfrm>
                  <a:off x="3436" y="2969"/>
                  <a:ext cx="44" cy="40"/>
                </a:xfrm>
                <a:custGeom>
                  <a:avLst/>
                  <a:gdLst>
                    <a:gd name="T0" fmla="*/ 1 w 87"/>
                    <a:gd name="T1" fmla="*/ 1 h 80"/>
                    <a:gd name="T2" fmla="*/ 1 w 87"/>
                    <a:gd name="T3" fmla="*/ 1 h 80"/>
                    <a:gd name="T4" fmla="*/ 1 w 87"/>
                    <a:gd name="T5" fmla="*/ 1 h 80"/>
                    <a:gd name="T6" fmla="*/ 1 w 87"/>
                    <a:gd name="T7" fmla="*/ 1 h 80"/>
                    <a:gd name="T8" fmla="*/ 0 w 87"/>
                    <a:gd name="T9" fmla="*/ 1 h 80"/>
                    <a:gd name="T10" fmla="*/ 1 w 87"/>
                    <a:gd name="T11" fmla="*/ 1 h 80"/>
                    <a:gd name="T12" fmla="*/ 1 w 87"/>
                    <a:gd name="T13" fmla="*/ 1 h 80"/>
                    <a:gd name="T14" fmla="*/ 1 w 87"/>
                    <a:gd name="T15" fmla="*/ 1 h 80"/>
                    <a:gd name="T16" fmla="*/ 1 w 87"/>
                    <a:gd name="T17" fmla="*/ 0 h 80"/>
                    <a:gd name="T18" fmla="*/ 1 w 87"/>
                    <a:gd name="T19" fmla="*/ 1 h 80"/>
                    <a:gd name="T20" fmla="*/ 1 w 87"/>
                    <a:gd name="T21" fmla="*/ 1 h 80"/>
                    <a:gd name="T22" fmla="*/ 1 w 87"/>
                    <a:gd name="T23" fmla="*/ 1 h 80"/>
                    <a:gd name="T24" fmla="*/ 1 w 87"/>
                    <a:gd name="T25" fmla="*/ 1 h 80"/>
                    <a:gd name="T26" fmla="*/ 1 w 87"/>
                    <a:gd name="T27" fmla="*/ 1 h 80"/>
                    <a:gd name="T28" fmla="*/ 1 w 87"/>
                    <a:gd name="T29" fmla="*/ 1 h 80"/>
                    <a:gd name="T30" fmla="*/ 1 w 87"/>
                    <a:gd name="T31" fmla="*/ 1 h 80"/>
                    <a:gd name="T32" fmla="*/ 1 w 87"/>
                    <a:gd name="T33" fmla="*/ 1 h 80"/>
                    <a:gd name="T34" fmla="*/ 1 w 87"/>
                    <a:gd name="T35" fmla="*/ 1 h 80"/>
                    <a:gd name="T36" fmla="*/ 1 w 87"/>
                    <a:gd name="T37" fmla="*/ 1 h 80"/>
                    <a:gd name="T38" fmla="*/ 1 w 87"/>
                    <a:gd name="T39" fmla="*/ 1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7"/>
                    <a:gd name="T61" fmla="*/ 0 h 80"/>
                    <a:gd name="T62" fmla="*/ 87 w 87"/>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7" h="80">
                      <a:moveTo>
                        <a:pt x="24" y="80"/>
                      </a:moveTo>
                      <a:lnTo>
                        <a:pt x="15" y="65"/>
                      </a:lnTo>
                      <a:lnTo>
                        <a:pt x="9" y="50"/>
                      </a:lnTo>
                      <a:lnTo>
                        <a:pt x="3" y="33"/>
                      </a:lnTo>
                      <a:lnTo>
                        <a:pt x="0" y="17"/>
                      </a:lnTo>
                      <a:lnTo>
                        <a:pt x="13" y="12"/>
                      </a:lnTo>
                      <a:lnTo>
                        <a:pt x="26" y="6"/>
                      </a:lnTo>
                      <a:lnTo>
                        <a:pt x="41" y="4"/>
                      </a:lnTo>
                      <a:lnTo>
                        <a:pt x="58" y="0"/>
                      </a:lnTo>
                      <a:lnTo>
                        <a:pt x="66" y="16"/>
                      </a:lnTo>
                      <a:lnTo>
                        <a:pt x="24" y="25"/>
                      </a:lnTo>
                      <a:lnTo>
                        <a:pt x="36" y="54"/>
                      </a:lnTo>
                      <a:lnTo>
                        <a:pt x="45" y="52"/>
                      </a:lnTo>
                      <a:lnTo>
                        <a:pt x="58" y="48"/>
                      </a:lnTo>
                      <a:lnTo>
                        <a:pt x="70" y="42"/>
                      </a:lnTo>
                      <a:lnTo>
                        <a:pt x="81" y="40"/>
                      </a:lnTo>
                      <a:lnTo>
                        <a:pt x="85" y="48"/>
                      </a:lnTo>
                      <a:lnTo>
                        <a:pt x="87" y="61"/>
                      </a:lnTo>
                      <a:lnTo>
                        <a:pt x="2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7" name="Freeform 193"/>
                <p:cNvSpPr>
                  <a:spLocks/>
                </p:cNvSpPr>
                <p:nvPr/>
              </p:nvSpPr>
              <p:spPr bwMode="auto">
                <a:xfrm>
                  <a:off x="3007" y="2861"/>
                  <a:ext cx="82" cy="150"/>
                </a:xfrm>
                <a:custGeom>
                  <a:avLst/>
                  <a:gdLst>
                    <a:gd name="T0" fmla="*/ 1 w 163"/>
                    <a:gd name="T1" fmla="*/ 1 h 300"/>
                    <a:gd name="T2" fmla="*/ 1 w 163"/>
                    <a:gd name="T3" fmla="*/ 1 h 300"/>
                    <a:gd name="T4" fmla="*/ 1 w 163"/>
                    <a:gd name="T5" fmla="*/ 1 h 300"/>
                    <a:gd name="T6" fmla="*/ 1 w 163"/>
                    <a:gd name="T7" fmla="*/ 1 h 300"/>
                    <a:gd name="T8" fmla="*/ 1 w 163"/>
                    <a:gd name="T9" fmla="*/ 1 h 300"/>
                    <a:gd name="T10" fmla="*/ 1 w 163"/>
                    <a:gd name="T11" fmla="*/ 1 h 300"/>
                    <a:gd name="T12" fmla="*/ 1 w 163"/>
                    <a:gd name="T13" fmla="*/ 1 h 300"/>
                    <a:gd name="T14" fmla="*/ 1 w 163"/>
                    <a:gd name="T15" fmla="*/ 1 h 300"/>
                    <a:gd name="T16" fmla="*/ 1 w 163"/>
                    <a:gd name="T17" fmla="*/ 1 h 300"/>
                    <a:gd name="T18" fmla="*/ 1 w 163"/>
                    <a:gd name="T19" fmla="*/ 1 h 300"/>
                    <a:gd name="T20" fmla="*/ 1 w 163"/>
                    <a:gd name="T21" fmla="*/ 1 h 300"/>
                    <a:gd name="T22" fmla="*/ 1 w 163"/>
                    <a:gd name="T23" fmla="*/ 1 h 300"/>
                    <a:gd name="T24" fmla="*/ 1 w 163"/>
                    <a:gd name="T25" fmla="*/ 1 h 300"/>
                    <a:gd name="T26" fmla="*/ 1 w 163"/>
                    <a:gd name="T27" fmla="*/ 0 h 300"/>
                    <a:gd name="T28" fmla="*/ 1 w 163"/>
                    <a:gd name="T29" fmla="*/ 0 h 300"/>
                    <a:gd name="T30" fmla="*/ 1 w 163"/>
                    <a:gd name="T31" fmla="*/ 0 h 300"/>
                    <a:gd name="T32" fmla="*/ 1 w 163"/>
                    <a:gd name="T33" fmla="*/ 1 h 300"/>
                    <a:gd name="T34" fmla="*/ 1 w 163"/>
                    <a:gd name="T35" fmla="*/ 1 h 300"/>
                    <a:gd name="T36" fmla="*/ 1 w 163"/>
                    <a:gd name="T37" fmla="*/ 1 h 300"/>
                    <a:gd name="T38" fmla="*/ 1 w 163"/>
                    <a:gd name="T39" fmla="*/ 1 h 300"/>
                    <a:gd name="T40" fmla="*/ 1 w 163"/>
                    <a:gd name="T41" fmla="*/ 1 h 300"/>
                    <a:gd name="T42" fmla="*/ 1 w 163"/>
                    <a:gd name="T43" fmla="*/ 1 h 300"/>
                    <a:gd name="T44" fmla="*/ 1 w 163"/>
                    <a:gd name="T45" fmla="*/ 1 h 300"/>
                    <a:gd name="T46" fmla="*/ 1 w 163"/>
                    <a:gd name="T47" fmla="*/ 1 h 300"/>
                    <a:gd name="T48" fmla="*/ 1 w 163"/>
                    <a:gd name="T49" fmla="*/ 1 h 300"/>
                    <a:gd name="T50" fmla="*/ 1 w 163"/>
                    <a:gd name="T51" fmla="*/ 1 h 300"/>
                    <a:gd name="T52" fmla="*/ 1 w 163"/>
                    <a:gd name="T53" fmla="*/ 1 h 300"/>
                    <a:gd name="T54" fmla="*/ 1 w 163"/>
                    <a:gd name="T55" fmla="*/ 1 h 300"/>
                    <a:gd name="T56" fmla="*/ 1 w 163"/>
                    <a:gd name="T57" fmla="*/ 1 h 300"/>
                    <a:gd name="T58" fmla="*/ 1 w 163"/>
                    <a:gd name="T59" fmla="*/ 1 h 300"/>
                    <a:gd name="T60" fmla="*/ 1 w 163"/>
                    <a:gd name="T61" fmla="*/ 1 h 300"/>
                    <a:gd name="T62" fmla="*/ 1 w 163"/>
                    <a:gd name="T63" fmla="*/ 1 h 300"/>
                    <a:gd name="T64" fmla="*/ 1 w 163"/>
                    <a:gd name="T65" fmla="*/ 1 h 3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3"/>
                    <a:gd name="T100" fmla="*/ 0 h 300"/>
                    <a:gd name="T101" fmla="*/ 163 w 163"/>
                    <a:gd name="T102" fmla="*/ 300 h 3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3" h="300">
                      <a:moveTo>
                        <a:pt x="123" y="296"/>
                      </a:moveTo>
                      <a:lnTo>
                        <a:pt x="49" y="287"/>
                      </a:lnTo>
                      <a:lnTo>
                        <a:pt x="49" y="272"/>
                      </a:lnTo>
                      <a:lnTo>
                        <a:pt x="49" y="256"/>
                      </a:lnTo>
                      <a:lnTo>
                        <a:pt x="51" y="241"/>
                      </a:lnTo>
                      <a:lnTo>
                        <a:pt x="51" y="228"/>
                      </a:lnTo>
                      <a:lnTo>
                        <a:pt x="51" y="211"/>
                      </a:lnTo>
                      <a:lnTo>
                        <a:pt x="53" y="195"/>
                      </a:lnTo>
                      <a:lnTo>
                        <a:pt x="55" y="180"/>
                      </a:lnTo>
                      <a:lnTo>
                        <a:pt x="59" y="167"/>
                      </a:lnTo>
                      <a:lnTo>
                        <a:pt x="4" y="167"/>
                      </a:lnTo>
                      <a:lnTo>
                        <a:pt x="2" y="156"/>
                      </a:lnTo>
                      <a:lnTo>
                        <a:pt x="0" y="148"/>
                      </a:lnTo>
                      <a:lnTo>
                        <a:pt x="59" y="142"/>
                      </a:lnTo>
                      <a:lnTo>
                        <a:pt x="59" y="129"/>
                      </a:lnTo>
                      <a:lnTo>
                        <a:pt x="61" y="118"/>
                      </a:lnTo>
                      <a:lnTo>
                        <a:pt x="61" y="102"/>
                      </a:lnTo>
                      <a:lnTo>
                        <a:pt x="63" y="91"/>
                      </a:lnTo>
                      <a:lnTo>
                        <a:pt x="63" y="78"/>
                      </a:lnTo>
                      <a:lnTo>
                        <a:pt x="66" y="66"/>
                      </a:lnTo>
                      <a:lnTo>
                        <a:pt x="66" y="53"/>
                      </a:lnTo>
                      <a:lnTo>
                        <a:pt x="74" y="43"/>
                      </a:lnTo>
                      <a:lnTo>
                        <a:pt x="87" y="38"/>
                      </a:lnTo>
                      <a:lnTo>
                        <a:pt x="97" y="24"/>
                      </a:lnTo>
                      <a:lnTo>
                        <a:pt x="97" y="15"/>
                      </a:lnTo>
                      <a:lnTo>
                        <a:pt x="99" y="5"/>
                      </a:lnTo>
                      <a:lnTo>
                        <a:pt x="104" y="2"/>
                      </a:lnTo>
                      <a:lnTo>
                        <a:pt x="112" y="0"/>
                      </a:lnTo>
                      <a:lnTo>
                        <a:pt x="122" y="0"/>
                      </a:lnTo>
                      <a:lnTo>
                        <a:pt x="131" y="0"/>
                      </a:lnTo>
                      <a:lnTo>
                        <a:pt x="139" y="0"/>
                      </a:lnTo>
                      <a:lnTo>
                        <a:pt x="146" y="0"/>
                      </a:lnTo>
                      <a:lnTo>
                        <a:pt x="154" y="0"/>
                      </a:lnTo>
                      <a:lnTo>
                        <a:pt x="163" y="2"/>
                      </a:lnTo>
                      <a:lnTo>
                        <a:pt x="158" y="23"/>
                      </a:lnTo>
                      <a:lnTo>
                        <a:pt x="123" y="23"/>
                      </a:lnTo>
                      <a:lnTo>
                        <a:pt x="99" y="45"/>
                      </a:lnTo>
                      <a:lnTo>
                        <a:pt x="131" y="53"/>
                      </a:lnTo>
                      <a:lnTo>
                        <a:pt x="139" y="53"/>
                      </a:lnTo>
                      <a:lnTo>
                        <a:pt x="146" y="55"/>
                      </a:lnTo>
                      <a:lnTo>
                        <a:pt x="150" y="55"/>
                      </a:lnTo>
                      <a:lnTo>
                        <a:pt x="148" y="62"/>
                      </a:lnTo>
                      <a:lnTo>
                        <a:pt x="148" y="68"/>
                      </a:lnTo>
                      <a:lnTo>
                        <a:pt x="87" y="70"/>
                      </a:lnTo>
                      <a:lnTo>
                        <a:pt x="84" y="81"/>
                      </a:lnTo>
                      <a:lnTo>
                        <a:pt x="82" y="95"/>
                      </a:lnTo>
                      <a:lnTo>
                        <a:pt x="80" y="106"/>
                      </a:lnTo>
                      <a:lnTo>
                        <a:pt x="80" y="119"/>
                      </a:lnTo>
                      <a:lnTo>
                        <a:pt x="78" y="131"/>
                      </a:lnTo>
                      <a:lnTo>
                        <a:pt x="76" y="144"/>
                      </a:lnTo>
                      <a:lnTo>
                        <a:pt x="76" y="156"/>
                      </a:lnTo>
                      <a:lnTo>
                        <a:pt x="76" y="169"/>
                      </a:lnTo>
                      <a:lnTo>
                        <a:pt x="74" y="182"/>
                      </a:lnTo>
                      <a:lnTo>
                        <a:pt x="74" y="194"/>
                      </a:lnTo>
                      <a:lnTo>
                        <a:pt x="74" y="205"/>
                      </a:lnTo>
                      <a:lnTo>
                        <a:pt x="74" y="220"/>
                      </a:lnTo>
                      <a:lnTo>
                        <a:pt x="74" y="232"/>
                      </a:lnTo>
                      <a:lnTo>
                        <a:pt x="74" y="245"/>
                      </a:lnTo>
                      <a:lnTo>
                        <a:pt x="74" y="256"/>
                      </a:lnTo>
                      <a:lnTo>
                        <a:pt x="74" y="272"/>
                      </a:lnTo>
                      <a:lnTo>
                        <a:pt x="122" y="272"/>
                      </a:lnTo>
                      <a:lnTo>
                        <a:pt x="123" y="279"/>
                      </a:lnTo>
                      <a:lnTo>
                        <a:pt x="127" y="292"/>
                      </a:lnTo>
                      <a:lnTo>
                        <a:pt x="129" y="300"/>
                      </a:lnTo>
                      <a:lnTo>
                        <a:pt x="123"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8" name="Freeform 194"/>
                <p:cNvSpPr>
                  <a:spLocks/>
                </p:cNvSpPr>
                <p:nvPr/>
              </p:nvSpPr>
              <p:spPr bwMode="auto">
                <a:xfrm>
                  <a:off x="3462" y="2962"/>
                  <a:ext cx="43" cy="39"/>
                </a:xfrm>
                <a:custGeom>
                  <a:avLst/>
                  <a:gdLst>
                    <a:gd name="T0" fmla="*/ 1 w 85"/>
                    <a:gd name="T1" fmla="*/ 1 h 78"/>
                    <a:gd name="T2" fmla="*/ 1 w 85"/>
                    <a:gd name="T3" fmla="*/ 1 h 78"/>
                    <a:gd name="T4" fmla="*/ 1 w 85"/>
                    <a:gd name="T5" fmla="*/ 1 h 78"/>
                    <a:gd name="T6" fmla="*/ 1 w 85"/>
                    <a:gd name="T7" fmla="*/ 1 h 78"/>
                    <a:gd name="T8" fmla="*/ 1 w 85"/>
                    <a:gd name="T9" fmla="*/ 1 h 78"/>
                    <a:gd name="T10" fmla="*/ 1 w 85"/>
                    <a:gd name="T11" fmla="*/ 1 h 78"/>
                    <a:gd name="T12" fmla="*/ 0 w 85"/>
                    <a:gd name="T13" fmla="*/ 1 h 78"/>
                    <a:gd name="T14" fmla="*/ 1 w 85"/>
                    <a:gd name="T15" fmla="*/ 0 h 78"/>
                    <a:gd name="T16" fmla="*/ 1 w 85"/>
                    <a:gd name="T17" fmla="*/ 1 h 78"/>
                    <a:gd name="T18" fmla="*/ 1 w 85"/>
                    <a:gd name="T19" fmla="*/ 1 h 78"/>
                    <a:gd name="T20" fmla="*/ 1 w 85"/>
                    <a:gd name="T21" fmla="*/ 1 h 78"/>
                    <a:gd name="T22" fmla="*/ 1 w 85"/>
                    <a:gd name="T23" fmla="*/ 1 h 78"/>
                    <a:gd name="T24" fmla="*/ 1 w 85"/>
                    <a:gd name="T25" fmla="*/ 1 h 78"/>
                    <a:gd name="T26" fmla="*/ 1 w 85"/>
                    <a:gd name="T27" fmla="*/ 1 h 78"/>
                    <a:gd name="T28" fmla="*/ 1 w 85"/>
                    <a:gd name="T29" fmla="*/ 1 h 78"/>
                    <a:gd name="T30" fmla="*/ 1 w 85"/>
                    <a:gd name="T31" fmla="*/ 1 h 78"/>
                    <a:gd name="T32" fmla="*/ 1 w 85"/>
                    <a:gd name="T33" fmla="*/ 1 h 78"/>
                    <a:gd name="T34" fmla="*/ 1 w 85"/>
                    <a:gd name="T35" fmla="*/ 1 h 78"/>
                    <a:gd name="T36" fmla="*/ 1 w 85"/>
                    <a:gd name="T37" fmla="*/ 1 h 7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78"/>
                    <a:gd name="T59" fmla="*/ 85 w 85"/>
                    <a:gd name="T60" fmla="*/ 78 h 7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78">
                      <a:moveTo>
                        <a:pt x="30" y="78"/>
                      </a:moveTo>
                      <a:lnTo>
                        <a:pt x="26" y="57"/>
                      </a:lnTo>
                      <a:lnTo>
                        <a:pt x="63" y="53"/>
                      </a:lnTo>
                      <a:lnTo>
                        <a:pt x="59" y="19"/>
                      </a:lnTo>
                      <a:lnTo>
                        <a:pt x="11" y="31"/>
                      </a:lnTo>
                      <a:lnTo>
                        <a:pt x="4" y="25"/>
                      </a:lnTo>
                      <a:lnTo>
                        <a:pt x="0" y="17"/>
                      </a:lnTo>
                      <a:lnTo>
                        <a:pt x="68" y="0"/>
                      </a:lnTo>
                      <a:lnTo>
                        <a:pt x="72" y="12"/>
                      </a:lnTo>
                      <a:lnTo>
                        <a:pt x="76" y="25"/>
                      </a:lnTo>
                      <a:lnTo>
                        <a:pt x="80" y="40"/>
                      </a:lnTo>
                      <a:lnTo>
                        <a:pt x="85" y="55"/>
                      </a:lnTo>
                      <a:lnTo>
                        <a:pt x="76" y="61"/>
                      </a:lnTo>
                      <a:lnTo>
                        <a:pt x="63" y="67"/>
                      </a:lnTo>
                      <a:lnTo>
                        <a:pt x="53" y="69"/>
                      </a:lnTo>
                      <a:lnTo>
                        <a:pt x="44" y="71"/>
                      </a:lnTo>
                      <a:lnTo>
                        <a:pt x="36" y="74"/>
                      </a:lnTo>
                      <a:lnTo>
                        <a:pt x="3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19" name="Freeform 195"/>
                <p:cNvSpPr>
                  <a:spLocks/>
                </p:cNvSpPr>
                <p:nvPr/>
              </p:nvSpPr>
              <p:spPr bwMode="auto">
                <a:xfrm>
                  <a:off x="3100" y="2984"/>
                  <a:ext cx="44" cy="18"/>
                </a:xfrm>
                <a:custGeom>
                  <a:avLst/>
                  <a:gdLst>
                    <a:gd name="T0" fmla="*/ 0 w 90"/>
                    <a:gd name="T1" fmla="*/ 1 h 34"/>
                    <a:gd name="T2" fmla="*/ 0 w 90"/>
                    <a:gd name="T3" fmla="*/ 1 h 34"/>
                    <a:gd name="T4" fmla="*/ 0 w 90"/>
                    <a:gd name="T5" fmla="*/ 1 h 34"/>
                    <a:gd name="T6" fmla="*/ 0 w 90"/>
                    <a:gd name="T7" fmla="*/ 1 h 34"/>
                    <a:gd name="T8" fmla="*/ 0 w 90"/>
                    <a:gd name="T9" fmla="*/ 1 h 34"/>
                    <a:gd name="T10" fmla="*/ 0 w 90"/>
                    <a:gd name="T11" fmla="*/ 1 h 34"/>
                    <a:gd name="T12" fmla="*/ 0 w 90"/>
                    <a:gd name="T13" fmla="*/ 1 h 34"/>
                    <a:gd name="T14" fmla="*/ 0 w 90"/>
                    <a:gd name="T15" fmla="*/ 1 h 34"/>
                    <a:gd name="T16" fmla="*/ 0 w 90"/>
                    <a:gd name="T17" fmla="*/ 0 h 34"/>
                    <a:gd name="T18" fmla="*/ 0 w 90"/>
                    <a:gd name="T19" fmla="*/ 1 h 34"/>
                    <a:gd name="T20" fmla="*/ 0 w 90"/>
                    <a:gd name="T21" fmla="*/ 1 h 34"/>
                    <a:gd name="T22" fmla="*/ 0 w 90"/>
                    <a:gd name="T23" fmla="*/ 1 h 34"/>
                    <a:gd name="T24" fmla="*/ 0 w 90"/>
                    <a:gd name="T25" fmla="*/ 1 h 34"/>
                    <a:gd name="T26" fmla="*/ 0 w 90"/>
                    <a:gd name="T27" fmla="*/ 1 h 34"/>
                    <a:gd name="T28" fmla="*/ 0 w 90"/>
                    <a:gd name="T29" fmla="*/ 1 h 34"/>
                    <a:gd name="T30" fmla="*/ 0 w 90"/>
                    <a:gd name="T31" fmla="*/ 1 h 34"/>
                    <a:gd name="T32" fmla="*/ 0 w 90"/>
                    <a:gd name="T33" fmla="*/ 1 h 34"/>
                    <a:gd name="T34" fmla="*/ 0 w 90"/>
                    <a:gd name="T35" fmla="*/ 1 h 34"/>
                    <a:gd name="T36" fmla="*/ 0 w 90"/>
                    <a:gd name="T37" fmla="*/ 1 h 34"/>
                    <a:gd name="T38" fmla="*/ 0 w 90"/>
                    <a:gd name="T39" fmla="*/ 1 h 34"/>
                    <a:gd name="T40" fmla="*/ 0 w 90"/>
                    <a:gd name="T41" fmla="*/ 1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34"/>
                    <a:gd name="T65" fmla="*/ 90 w 90"/>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34">
                      <a:moveTo>
                        <a:pt x="8" y="34"/>
                      </a:moveTo>
                      <a:lnTo>
                        <a:pt x="0" y="25"/>
                      </a:lnTo>
                      <a:lnTo>
                        <a:pt x="4" y="17"/>
                      </a:lnTo>
                      <a:lnTo>
                        <a:pt x="12" y="11"/>
                      </a:lnTo>
                      <a:lnTo>
                        <a:pt x="25" y="7"/>
                      </a:lnTo>
                      <a:lnTo>
                        <a:pt x="40" y="5"/>
                      </a:lnTo>
                      <a:lnTo>
                        <a:pt x="55" y="2"/>
                      </a:lnTo>
                      <a:lnTo>
                        <a:pt x="69" y="2"/>
                      </a:lnTo>
                      <a:lnTo>
                        <a:pt x="80" y="0"/>
                      </a:lnTo>
                      <a:lnTo>
                        <a:pt x="88" y="2"/>
                      </a:lnTo>
                      <a:lnTo>
                        <a:pt x="90" y="2"/>
                      </a:lnTo>
                      <a:lnTo>
                        <a:pt x="88" y="7"/>
                      </a:lnTo>
                      <a:lnTo>
                        <a:pt x="76" y="7"/>
                      </a:lnTo>
                      <a:lnTo>
                        <a:pt x="65" y="9"/>
                      </a:lnTo>
                      <a:lnTo>
                        <a:pt x="52" y="15"/>
                      </a:lnTo>
                      <a:lnTo>
                        <a:pt x="40" y="19"/>
                      </a:lnTo>
                      <a:lnTo>
                        <a:pt x="27" y="23"/>
                      </a:lnTo>
                      <a:lnTo>
                        <a:pt x="17" y="26"/>
                      </a:lnTo>
                      <a:lnTo>
                        <a:pt x="10" y="30"/>
                      </a:lnTo>
                      <a:lnTo>
                        <a:pt x="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0" name="Freeform 196"/>
                <p:cNvSpPr>
                  <a:spLocks/>
                </p:cNvSpPr>
                <p:nvPr/>
              </p:nvSpPr>
              <p:spPr bwMode="auto">
                <a:xfrm>
                  <a:off x="3852" y="2945"/>
                  <a:ext cx="43" cy="45"/>
                </a:xfrm>
                <a:custGeom>
                  <a:avLst/>
                  <a:gdLst>
                    <a:gd name="T0" fmla="*/ 0 w 85"/>
                    <a:gd name="T1" fmla="*/ 1 h 89"/>
                    <a:gd name="T2" fmla="*/ 1 w 85"/>
                    <a:gd name="T3" fmla="*/ 1 h 89"/>
                    <a:gd name="T4" fmla="*/ 1 w 85"/>
                    <a:gd name="T5" fmla="*/ 0 h 89"/>
                    <a:gd name="T6" fmla="*/ 1 w 85"/>
                    <a:gd name="T7" fmla="*/ 1 h 89"/>
                    <a:gd name="T8" fmla="*/ 1 w 85"/>
                    <a:gd name="T9" fmla="*/ 1 h 89"/>
                    <a:gd name="T10" fmla="*/ 1 w 85"/>
                    <a:gd name="T11" fmla="*/ 1 h 89"/>
                    <a:gd name="T12" fmla="*/ 1 w 85"/>
                    <a:gd name="T13" fmla="*/ 1 h 89"/>
                    <a:gd name="T14" fmla="*/ 1 w 85"/>
                    <a:gd name="T15" fmla="*/ 1 h 89"/>
                    <a:gd name="T16" fmla="*/ 1 w 85"/>
                    <a:gd name="T17" fmla="*/ 1 h 89"/>
                    <a:gd name="T18" fmla="*/ 1 w 85"/>
                    <a:gd name="T19" fmla="*/ 1 h 89"/>
                    <a:gd name="T20" fmla="*/ 1 w 85"/>
                    <a:gd name="T21" fmla="*/ 1 h 89"/>
                    <a:gd name="T22" fmla="*/ 1 w 85"/>
                    <a:gd name="T23" fmla="*/ 1 h 89"/>
                    <a:gd name="T24" fmla="*/ 1 w 85"/>
                    <a:gd name="T25" fmla="*/ 1 h 89"/>
                    <a:gd name="T26" fmla="*/ 1 w 85"/>
                    <a:gd name="T27" fmla="*/ 1 h 89"/>
                    <a:gd name="T28" fmla="*/ 1 w 85"/>
                    <a:gd name="T29" fmla="*/ 1 h 89"/>
                    <a:gd name="T30" fmla="*/ 1 w 85"/>
                    <a:gd name="T31" fmla="*/ 1 h 89"/>
                    <a:gd name="T32" fmla="*/ 1 w 85"/>
                    <a:gd name="T33" fmla="*/ 1 h 89"/>
                    <a:gd name="T34" fmla="*/ 1 w 85"/>
                    <a:gd name="T35" fmla="*/ 1 h 89"/>
                    <a:gd name="T36" fmla="*/ 1 w 85"/>
                    <a:gd name="T37" fmla="*/ 1 h 89"/>
                    <a:gd name="T38" fmla="*/ 1 w 85"/>
                    <a:gd name="T39" fmla="*/ 1 h 89"/>
                    <a:gd name="T40" fmla="*/ 1 w 85"/>
                    <a:gd name="T41" fmla="*/ 1 h 89"/>
                    <a:gd name="T42" fmla="*/ 1 w 85"/>
                    <a:gd name="T43" fmla="*/ 1 h 89"/>
                    <a:gd name="T44" fmla="*/ 1 w 85"/>
                    <a:gd name="T45" fmla="*/ 1 h 89"/>
                    <a:gd name="T46" fmla="*/ 0 w 85"/>
                    <a:gd name="T47" fmla="*/ 1 h 89"/>
                    <a:gd name="T48" fmla="*/ 0 w 85"/>
                    <a:gd name="T49" fmla="*/ 1 h 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
                    <a:gd name="T76" fmla="*/ 0 h 89"/>
                    <a:gd name="T77" fmla="*/ 85 w 85"/>
                    <a:gd name="T78" fmla="*/ 89 h 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 h="89">
                      <a:moveTo>
                        <a:pt x="0" y="89"/>
                      </a:moveTo>
                      <a:lnTo>
                        <a:pt x="21" y="4"/>
                      </a:lnTo>
                      <a:lnTo>
                        <a:pt x="26" y="0"/>
                      </a:lnTo>
                      <a:lnTo>
                        <a:pt x="36" y="2"/>
                      </a:lnTo>
                      <a:lnTo>
                        <a:pt x="34" y="6"/>
                      </a:lnTo>
                      <a:lnTo>
                        <a:pt x="32" y="11"/>
                      </a:lnTo>
                      <a:lnTo>
                        <a:pt x="30" y="15"/>
                      </a:lnTo>
                      <a:lnTo>
                        <a:pt x="30" y="21"/>
                      </a:lnTo>
                      <a:lnTo>
                        <a:pt x="40" y="25"/>
                      </a:lnTo>
                      <a:lnTo>
                        <a:pt x="49" y="21"/>
                      </a:lnTo>
                      <a:lnTo>
                        <a:pt x="60" y="11"/>
                      </a:lnTo>
                      <a:lnTo>
                        <a:pt x="66" y="4"/>
                      </a:lnTo>
                      <a:lnTo>
                        <a:pt x="76" y="4"/>
                      </a:lnTo>
                      <a:lnTo>
                        <a:pt x="85" y="4"/>
                      </a:lnTo>
                      <a:lnTo>
                        <a:pt x="72" y="87"/>
                      </a:lnTo>
                      <a:lnTo>
                        <a:pt x="49" y="87"/>
                      </a:lnTo>
                      <a:lnTo>
                        <a:pt x="59" y="36"/>
                      </a:lnTo>
                      <a:lnTo>
                        <a:pt x="53" y="40"/>
                      </a:lnTo>
                      <a:lnTo>
                        <a:pt x="43" y="44"/>
                      </a:lnTo>
                      <a:lnTo>
                        <a:pt x="34" y="44"/>
                      </a:lnTo>
                      <a:lnTo>
                        <a:pt x="28" y="44"/>
                      </a:lnTo>
                      <a:lnTo>
                        <a:pt x="15" y="87"/>
                      </a:lnTo>
                      <a:lnTo>
                        <a:pt x="7" y="87"/>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1" name="Freeform 197"/>
                <p:cNvSpPr>
                  <a:spLocks/>
                </p:cNvSpPr>
                <p:nvPr/>
              </p:nvSpPr>
              <p:spPr bwMode="auto">
                <a:xfrm>
                  <a:off x="3712" y="2979"/>
                  <a:ext cx="37" cy="13"/>
                </a:xfrm>
                <a:custGeom>
                  <a:avLst/>
                  <a:gdLst>
                    <a:gd name="T0" fmla="*/ 1 w 74"/>
                    <a:gd name="T1" fmla="*/ 0 h 27"/>
                    <a:gd name="T2" fmla="*/ 1 w 74"/>
                    <a:gd name="T3" fmla="*/ 0 h 27"/>
                    <a:gd name="T4" fmla="*/ 1 w 74"/>
                    <a:gd name="T5" fmla="*/ 0 h 27"/>
                    <a:gd name="T6" fmla="*/ 1 w 74"/>
                    <a:gd name="T7" fmla="*/ 0 h 27"/>
                    <a:gd name="T8" fmla="*/ 1 w 74"/>
                    <a:gd name="T9" fmla="*/ 0 h 27"/>
                    <a:gd name="T10" fmla="*/ 1 w 74"/>
                    <a:gd name="T11" fmla="*/ 0 h 27"/>
                    <a:gd name="T12" fmla="*/ 1 w 74"/>
                    <a:gd name="T13" fmla="*/ 0 h 27"/>
                    <a:gd name="T14" fmla="*/ 1 w 74"/>
                    <a:gd name="T15" fmla="*/ 0 h 27"/>
                    <a:gd name="T16" fmla="*/ 1 w 74"/>
                    <a:gd name="T17" fmla="*/ 0 h 27"/>
                    <a:gd name="T18" fmla="*/ 1 w 74"/>
                    <a:gd name="T19" fmla="*/ 0 h 27"/>
                    <a:gd name="T20" fmla="*/ 1 w 74"/>
                    <a:gd name="T21" fmla="*/ 0 h 27"/>
                    <a:gd name="T22" fmla="*/ 1 w 74"/>
                    <a:gd name="T23" fmla="*/ 0 h 27"/>
                    <a:gd name="T24" fmla="*/ 1 w 74"/>
                    <a:gd name="T25" fmla="*/ 0 h 27"/>
                    <a:gd name="T26" fmla="*/ 1 w 74"/>
                    <a:gd name="T27" fmla="*/ 0 h 27"/>
                    <a:gd name="T28" fmla="*/ 1 w 74"/>
                    <a:gd name="T29" fmla="*/ 0 h 27"/>
                    <a:gd name="T30" fmla="*/ 1 w 74"/>
                    <a:gd name="T31" fmla="*/ 0 h 27"/>
                    <a:gd name="T32" fmla="*/ 1 w 74"/>
                    <a:gd name="T33" fmla="*/ 0 h 27"/>
                    <a:gd name="T34" fmla="*/ 1 w 74"/>
                    <a:gd name="T35" fmla="*/ 0 h 27"/>
                    <a:gd name="T36" fmla="*/ 1 w 74"/>
                    <a:gd name="T37" fmla="*/ 0 h 27"/>
                    <a:gd name="T38" fmla="*/ 0 w 74"/>
                    <a:gd name="T39" fmla="*/ 0 h 27"/>
                    <a:gd name="T40" fmla="*/ 1 w 74"/>
                    <a:gd name="T41" fmla="*/ 0 h 27"/>
                    <a:gd name="T42" fmla="*/ 1 w 74"/>
                    <a:gd name="T43" fmla="*/ 0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
                    <a:gd name="T67" fmla="*/ 0 h 27"/>
                    <a:gd name="T68" fmla="*/ 74 w 74"/>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 h="27">
                      <a:moveTo>
                        <a:pt x="2" y="12"/>
                      </a:moveTo>
                      <a:lnTo>
                        <a:pt x="6" y="8"/>
                      </a:lnTo>
                      <a:lnTo>
                        <a:pt x="15" y="6"/>
                      </a:lnTo>
                      <a:lnTo>
                        <a:pt x="27" y="4"/>
                      </a:lnTo>
                      <a:lnTo>
                        <a:pt x="40" y="2"/>
                      </a:lnTo>
                      <a:lnTo>
                        <a:pt x="51" y="0"/>
                      </a:lnTo>
                      <a:lnTo>
                        <a:pt x="63" y="2"/>
                      </a:lnTo>
                      <a:lnTo>
                        <a:pt x="70" y="4"/>
                      </a:lnTo>
                      <a:lnTo>
                        <a:pt x="74" y="8"/>
                      </a:lnTo>
                      <a:lnTo>
                        <a:pt x="67" y="10"/>
                      </a:lnTo>
                      <a:lnTo>
                        <a:pt x="59" y="14"/>
                      </a:lnTo>
                      <a:lnTo>
                        <a:pt x="49" y="14"/>
                      </a:lnTo>
                      <a:lnTo>
                        <a:pt x="42" y="17"/>
                      </a:lnTo>
                      <a:lnTo>
                        <a:pt x="32" y="17"/>
                      </a:lnTo>
                      <a:lnTo>
                        <a:pt x="25" y="21"/>
                      </a:lnTo>
                      <a:lnTo>
                        <a:pt x="17" y="21"/>
                      </a:lnTo>
                      <a:lnTo>
                        <a:pt x="10" y="27"/>
                      </a:lnTo>
                      <a:lnTo>
                        <a:pt x="4" y="23"/>
                      </a:lnTo>
                      <a:lnTo>
                        <a:pt x="2" y="19"/>
                      </a:lnTo>
                      <a:lnTo>
                        <a:pt x="0" y="14"/>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2" name="Freeform 198"/>
                <p:cNvSpPr>
                  <a:spLocks/>
                </p:cNvSpPr>
                <p:nvPr/>
              </p:nvSpPr>
              <p:spPr bwMode="auto">
                <a:xfrm>
                  <a:off x="3753" y="2664"/>
                  <a:ext cx="200" cy="325"/>
                </a:xfrm>
                <a:custGeom>
                  <a:avLst/>
                  <a:gdLst>
                    <a:gd name="T0" fmla="*/ 1 w 399"/>
                    <a:gd name="T1" fmla="*/ 1 h 650"/>
                    <a:gd name="T2" fmla="*/ 1 w 399"/>
                    <a:gd name="T3" fmla="*/ 1 h 650"/>
                    <a:gd name="T4" fmla="*/ 1 w 399"/>
                    <a:gd name="T5" fmla="*/ 1 h 650"/>
                    <a:gd name="T6" fmla="*/ 1 w 399"/>
                    <a:gd name="T7" fmla="*/ 1 h 650"/>
                    <a:gd name="T8" fmla="*/ 1 w 399"/>
                    <a:gd name="T9" fmla="*/ 1 h 650"/>
                    <a:gd name="T10" fmla="*/ 1 w 399"/>
                    <a:gd name="T11" fmla="*/ 1 h 650"/>
                    <a:gd name="T12" fmla="*/ 1 w 399"/>
                    <a:gd name="T13" fmla="*/ 1 h 650"/>
                    <a:gd name="T14" fmla="*/ 1 w 399"/>
                    <a:gd name="T15" fmla="*/ 1 h 650"/>
                    <a:gd name="T16" fmla="*/ 1 w 399"/>
                    <a:gd name="T17" fmla="*/ 1 h 650"/>
                    <a:gd name="T18" fmla="*/ 1 w 399"/>
                    <a:gd name="T19" fmla="*/ 1 h 650"/>
                    <a:gd name="T20" fmla="*/ 1 w 399"/>
                    <a:gd name="T21" fmla="*/ 1 h 650"/>
                    <a:gd name="T22" fmla="*/ 1 w 399"/>
                    <a:gd name="T23" fmla="*/ 1 h 650"/>
                    <a:gd name="T24" fmla="*/ 0 w 399"/>
                    <a:gd name="T25" fmla="*/ 1 h 650"/>
                    <a:gd name="T26" fmla="*/ 1 w 399"/>
                    <a:gd name="T27" fmla="*/ 1 h 650"/>
                    <a:gd name="T28" fmla="*/ 1 w 399"/>
                    <a:gd name="T29" fmla="*/ 1 h 650"/>
                    <a:gd name="T30" fmla="*/ 1 w 399"/>
                    <a:gd name="T31" fmla="*/ 1 h 650"/>
                    <a:gd name="T32" fmla="*/ 1 w 399"/>
                    <a:gd name="T33" fmla="*/ 1 h 650"/>
                    <a:gd name="T34" fmla="*/ 1 w 399"/>
                    <a:gd name="T35" fmla="*/ 1 h 650"/>
                    <a:gd name="T36" fmla="*/ 1 w 399"/>
                    <a:gd name="T37" fmla="*/ 1 h 650"/>
                    <a:gd name="T38" fmla="*/ 1 w 399"/>
                    <a:gd name="T39" fmla="*/ 1 h 650"/>
                    <a:gd name="T40" fmla="*/ 1 w 399"/>
                    <a:gd name="T41" fmla="*/ 1 h 650"/>
                    <a:gd name="T42" fmla="*/ 0 w 399"/>
                    <a:gd name="T43" fmla="*/ 1 h 650"/>
                    <a:gd name="T44" fmla="*/ 1 w 399"/>
                    <a:gd name="T45" fmla="*/ 1 h 650"/>
                    <a:gd name="T46" fmla="*/ 1 w 399"/>
                    <a:gd name="T47" fmla="*/ 1 h 650"/>
                    <a:gd name="T48" fmla="*/ 1 w 399"/>
                    <a:gd name="T49" fmla="*/ 1 h 650"/>
                    <a:gd name="T50" fmla="*/ 1 w 399"/>
                    <a:gd name="T51" fmla="*/ 1 h 650"/>
                    <a:gd name="T52" fmla="*/ 1 w 399"/>
                    <a:gd name="T53" fmla="*/ 1 h 650"/>
                    <a:gd name="T54" fmla="*/ 1 w 399"/>
                    <a:gd name="T55" fmla="*/ 1 h 650"/>
                    <a:gd name="T56" fmla="*/ 1 w 399"/>
                    <a:gd name="T57" fmla="*/ 1 h 650"/>
                    <a:gd name="T58" fmla="*/ 1 w 399"/>
                    <a:gd name="T59" fmla="*/ 0 h 650"/>
                    <a:gd name="T60" fmla="*/ 1 w 399"/>
                    <a:gd name="T61" fmla="*/ 1 h 650"/>
                    <a:gd name="T62" fmla="*/ 1 w 399"/>
                    <a:gd name="T63" fmla="*/ 1 h 650"/>
                    <a:gd name="T64" fmla="*/ 1 w 399"/>
                    <a:gd name="T65" fmla="*/ 1 h 650"/>
                    <a:gd name="T66" fmla="*/ 1 w 399"/>
                    <a:gd name="T67" fmla="*/ 1 h 650"/>
                    <a:gd name="T68" fmla="*/ 1 w 399"/>
                    <a:gd name="T69" fmla="*/ 1 h 650"/>
                    <a:gd name="T70" fmla="*/ 1 w 399"/>
                    <a:gd name="T71" fmla="*/ 1 h 650"/>
                    <a:gd name="T72" fmla="*/ 1 w 399"/>
                    <a:gd name="T73" fmla="*/ 1 h 650"/>
                    <a:gd name="T74" fmla="*/ 1 w 399"/>
                    <a:gd name="T75" fmla="*/ 1 h 650"/>
                    <a:gd name="T76" fmla="*/ 1 w 399"/>
                    <a:gd name="T77" fmla="*/ 1 h 650"/>
                    <a:gd name="T78" fmla="*/ 1 w 399"/>
                    <a:gd name="T79" fmla="*/ 1 h 650"/>
                    <a:gd name="T80" fmla="*/ 1 w 399"/>
                    <a:gd name="T81" fmla="*/ 1 h 650"/>
                    <a:gd name="T82" fmla="*/ 1 w 399"/>
                    <a:gd name="T83" fmla="*/ 1 h 650"/>
                    <a:gd name="T84" fmla="*/ 1 w 399"/>
                    <a:gd name="T85" fmla="*/ 1 h 650"/>
                    <a:gd name="T86" fmla="*/ 1 w 399"/>
                    <a:gd name="T87" fmla="*/ 1 h 650"/>
                    <a:gd name="T88" fmla="*/ 1 w 399"/>
                    <a:gd name="T89" fmla="*/ 1 h 650"/>
                    <a:gd name="T90" fmla="*/ 1 w 399"/>
                    <a:gd name="T91" fmla="*/ 1 h 650"/>
                    <a:gd name="T92" fmla="*/ 1 w 399"/>
                    <a:gd name="T93" fmla="*/ 1 h 650"/>
                    <a:gd name="T94" fmla="*/ 1 w 399"/>
                    <a:gd name="T95" fmla="*/ 1 h 650"/>
                    <a:gd name="T96" fmla="*/ 1 w 399"/>
                    <a:gd name="T97" fmla="*/ 1 h 650"/>
                    <a:gd name="T98" fmla="*/ 1 w 399"/>
                    <a:gd name="T99" fmla="*/ 1 h 650"/>
                    <a:gd name="T100" fmla="*/ 1 w 399"/>
                    <a:gd name="T101" fmla="*/ 1 h 650"/>
                    <a:gd name="T102" fmla="*/ 1 w 399"/>
                    <a:gd name="T103" fmla="*/ 1 h 650"/>
                    <a:gd name="T104" fmla="*/ 1 w 399"/>
                    <a:gd name="T105" fmla="*/ 1 h 650"/>
                    <a:gd name="T106" fmla="*/ 1 w 399"/>
                    <a:gd name="T107" fmla="*/ 1 h 650"/>
                    <a:gd name="T108" fmla="*/ 1 w 399"/>
                    <a:gd name="T109" fmla="*/ 1 h 6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9"/>
                    <a:gd name="T166" fmla="*/ 0 h 650"/>
                    <a:gd name="T167" fmla="*/ 399 w 399"/>
                    <a:gd name="T168" fmla="*/ 650 h 6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9" h="650">
                      <a:moveTo>
                        <a:pt x="335" y="650"/>
                      </a:moveTo>
                      <a:lnTo>
                        <a:pt x="333" y="633"/>
                      </a:lnTo>
                      <a:lnTo>
                        <a:pt x="333" y="618"/>
                      </a:lnTo>
                      <a:lnTo>
                        <a:pt x="333" y="603"/>
                      </a:lnTo>
                      <a:lnTo>
                        <a:pt x="333" y="589"/>
                      </a:lnTo>
                      <a:lnTo>
                        <a:pt x="333" y="572"/>
                      </a:lnTo>
                      <a:lnTo>
                        <a:pt x="333" y="557"/>
                      </a:lnTo>
                      <a:lnTo>
                        <a:pt x="333" y="542"/>
                      </a:lnTo>
                      <a:lnTo>
                        <a:pt x="335" y="529"/>
                      </a:lnTo>
                      <a:lnTo>
                        <a:pt x="335" y="512"/>
                      </a:lnTo>
                      <a:lnTo>
                        <a:pt x="335" y="498"/>
                      </a:lnTo>
                      <a:lnTo>
                        <a:pt x="335" y="481"/>
                      </a:lnTo>
                      <a:lnTo>
                        <a:pt x="335" y="468"/>
                      </a:lnTo>
                      <a:lnTo>
                        <a:pt x="335" y="453"/>
                      </a:lnTo>
                      <a:lnTo>
                        <a:pt x="335" y="437"/>
                      </a:lnTo>
                      <a:lnTo>
                        <a:pt x="335" y="424"/>
                      </a:lnTo>
                      <a:lnTo>
                        <a:pt x="336" y="409"/>
                      </a:lnTo>
                      <a:lnTo>
                        <a:pt x="336" y="394"/>
                      </a:lnTo>
                      <a:lnTo>
                        <a:pt x="336" y="380"/>
                      </a:lnTo>
                      <a:lnTo>
                        <a:pt x="336" y="363"/>
                      </a:lnTo>
                      <a:lnTo>
                        <a:pt x="336" y="350"/>
                      </a:lnTo>
                      <a:lnTo>
                        <a:pt x="336" y="335"/>
                      </a:lnTo>
                      <a:lnTo>
                        <a:pt x="336" y="320"/>
                      </a:lnTo>
                      <a:lnTo>
                        <a:pt x="336" y="304"/>
                      </a:lnTo>
                      <a:lnTo>
                        <a:pt x="336" y="291"/>
                      </a:lnTo>
                      <a:lnTo>
                        <a:pt x="335" y="276"/>
                      </a:lnTo>
                      <a:lnTo>
                        <a:pt x="335" y="261"/>
                      </a:lnTo>
                      <a:lnTo>
                        <a:pt x="335" y="245"/>
                      </a:lnTo>
                      <a:lnTo>
                        <a:pt x="335" y="232"/>
                      </a:lnTo>
                      <a:lnTo>
                        <a:pt x="333" y="217"/>
                      </a:lnTo>
                      <a:lnTo>
                        <a:pt x="331" y="202"/>
                      </a:lnTo>
                      <a:lnTo>
                        <a:pt x="329" y="187"/>
                      </a:lnTo>
                      <a:lnTo>
                        <a:pt x="329" y="173"/>
                      </a:lnTo>
                      <a:lnTo>
                        <a:pt x="317" y="171"/>
                      </a:lnTo>
                      <a:lnTo>
                        <a:pt x="306" y="169"/>
                      </a:lnTo>
                      <a:lnTo>
                        <a:pt x="293" y="168"/>
                      </a:lnTo>
                      <a:lnTo>
                        <a:pt x="283" y="168"/>
                      </a:lnTo>
                      <a:lnTo>
                        <a:pt x="270" y="168"/>
                      </a:lnTo>
                      <a:lnTo>
                        <a:pt x="258" y="168"/>
                      </a:lnTo>
                      <a:lnTo>
                        <a:pt x="247" y="168"/>
                      </a:lnTo>
                      <a:lnTo>
                        <a:pt x="236" y="168"/>
                      </a:lnTo>
                      <a:lnTo>
                        <a:pt x="224" y="168"/>
                      </a:lnTo>
                      <a:lnTo>
                        <a:pt x="211" y="168"/>
                      </a:lnTo>
                      <a:lnTo>
                        <a:pt x="199" y="168"/>
                      </a:lnTo>
                      <a:lnTo>
                        <a:pt x="190" y="168"/>
                      </a:lnTo>
                      <a:lnTo>
                        <a:pt x="177" y="168"/>
                      </a:lnTo>
                      <a:lnTo>
                        <a:pt x="167" y="168"/>
                      </a:lnTo>
                      <a:lnTo>
                        <a:pt x="154" y="168"/>
                      </a:lnTo>
                      <a:lnTo>
                        <a:pt x="144" y="168"/>
                      </a:lnTo>
                      <a:lnTo>
                        <a:pt x="0" y="168"/>
                      </a:lnTo>
                      <a:lnTo>
                        <a:pt x="0" y="160"/>
                      </a:lnTo>
                      <a:lnTo>
                        <a:pt x="0" y="152"/>
                      </a:lnTo>
                      <a:lnTo>
                        <a:pt x="9" y="150"/>
                      </a:lnTo>
                      <a:lnTo>
                        <a:pt x="21" y="150"/>
                      </a:lnTo>
                      <a:lnTo>
                        <a:pt x="30" y="149"/>
                      </a:lnTo>
                      <a:lnTo>
                        <a:pt x="42" y="149"/>
                      </a:lnTo>
                      <a:lnTo>
                        <a:pt x="51" y="149"/>
                      </a:lnTo>
                      <a:lnTo>
                        <a:pt x="61" y="149"/>
                      </a:lnTo>
                      <a:lnTo>
                        <a:pt x="72" y="149"/>
                      </a:lnTo>
                      <a:lnTo>
                        <a:pt x="82" y="149"/>
                      </a:lnTo>
                      <a:lnTo>
                        <a:pt x="91" y="149"/>
                      </a:lnTo>
                      <a:lnTo>
                        <a:pt x="102" y="149"/>
                      </a:lnTo>
                      <a:lnTo>
                        <a:pt x="112" y="149"/>
                      </a:lnTo>
                      <a:lnTo>
                        <a:pt x="123" y="150"/>
                      </a:lnTo>
                      <a:lnTo>
                        <a:pt x="133" y="150"/>
                      </a:lnTo>
                      <a:lnTo>
                        <a:pt x="144" y="150"/>
                      </a:lnTo>
                      <a:lnTo>
                        <a:pt x="154" y="150"/>
                      </a:lnTo>
                      <a:lnTo>
                        <a:pt x="167" y="152"/>
                      </a:lnTo>
                      <a:lnTo>
                        <a:pt x="175" y="150"/>
                      </a:lnTo>
                      <a:lnTo>
                        <a:pt x="186" y="150"/>
                      </a:lnTo>
                      <a:lnTo>
                        <a:pt x="198" y="150"/>
                      </a:lnTo>
                      <a:lnTo>
                        <a:pt x="207" y="150"/>
                      </a:lnTo>
                      <a:lnTo>
                        <a:pt x="217" y="150"/>
                      </a:lnTo>
                      <a:lnTo>
                        <a:pt x="228" y="150"/>
                      </a:lnTo>
                      <a:lnTo>
                        <a:pt x="238" y="150"/>
                      </a:lnTo>
                      <a:lnTo>
                        <a:pt x="249" y="150"/>
                      </a:lnTo>
                      <a:lnTo>
                        <a:pt x="258" y="149"/>
                      </a:lnTo>
                      <a:lnTo>
                        <a:pt x="270" y="149"/>
                      </a:lnTo>
                      <a:lnTo>
                        <a:pt x="279" y="147"/>
                      </a:lnTo>
                      <a:lnTo>
                        <a:pt x="291" y="147"/>
                      </a:lnTo>
                      <a:lnTo>
                        <a:pt x="298" y="147"/>
                      </a:lnTo>
                      <a:lnTo>
                        <a:pt x="312" y="147"/>
                      </a:lnTo>
                      <a:lnTo>
                        <a:pt x="321" y="145"/>
                      </a:lnTo>
                      <a:lnTo>
                        <a:pt x="333" y="145"/>
                      </a:lnTo>
                      <a:lnTo>
                        <a:pt x="321" y="122"/>
                      </a:lnTo>
                      <a:lnTo>
                        <a:pt x="160" y="120"/>
                      </a:lnTo>
                      <a:lnTo>
                        <a:pt x="0" y="116"/>
                      </a:lnTo>
                      <a:lnTo>
                        <a:pt x="0" y="109"/>
                      </a:lnTo>
                      <a:lnTo>
                        <a:pt x="0" y="101"/>
                      </a:lnTo>
                      <a:lnTo>
                        <a:pt x="7" y="101"/>
                      </a:lnTo>
                      <a:lnTo>
                        <a:pt x="19" y="101"/>
                      </a:lnTo>
                      <a:lnTo>
                        <a:pt x="30" y="101"/>
                      </a:lnTo>
                      <a:lnTo>
                        <a:pt x="40" y="101"/>
                      </a:lnTo>
                      <a:lnTo>
                        <a:pt x="49" y="101"/>
                      </a:lnTo>
                      <a:lnTo>
                        <a:pt x="59" y="101"/>
                      </a:lnTo>
                      <a:lnTo>
                        <a:pt x="70" y="101"/>
                      </a:lnTo>
                      <a:lnTo>
                        <a:pt x="80" y="101"/>
                      </a:lnTo>
                      <a:lnTo>
                        <a:pt x="89" y="101"/>
                      </a:lnTo>
                      <a:lnTo>
                        <a:pt x="101" y="101"/>
                      </a:lnTo>
                      <a:lnTo>
                        <a:pt x="110" y="101"/>
                      </a:lnTo>
                      <a:lnTo>
                        <a:pt x="122" y="101"/>
                      </a:lnTo>
                      <a:lnTo>
                        <a:pt x="131" y="101"/>
                      </a:lnTo>
                      <a:lnTo>
                        <a:pt x="141" y="101"/>
                      </a:lnTo>
                      <a:lnTo>
                        <a:pt x="152" y="101"/>
                      </a:lnTo>
                      <a:lnTo>
                        <a:pt x="163" y="101"/>
                      </a:lnTo>
                      <a:lnTo>
                        <a:pt x="323" y="99"/>
                      </a:lnTo>
                      <a:lnTo>
                        <a:pt x="323" y="2"/>
                      </a:lnTo>
                      <a:lnTo>
                        <a:pt x="346" y="2"/>
                      </a:lnTo>
                      <a:lnTo>
                        <a:pt x="346" y="101"/>
                      </a:lnTo>
                      <a:lnTo>
                        <a:pt x="371" y="116"/>
                      </a:lnTo>
                      <a:lnTo>
                        <a:pt x="371" y="101"/>
                      </a:lnTo>
                      <a:lnTo>
                        <a:pt x="371" y="88"/>
                      </a:lnTo>
                      <a:lnTo>
                        <a:pt x="371" y="74"/>
                      </a:lnTo>
                      <a:lnTo>
                        <a:pt x="371" y="61"/>
                      </a:lnTo>
                      <a:lnTo>
                        <a:pt x="371" y="46"/>
                      </a:lnTo>
                      <a:lnTo>
                        <a:pt x="373" y="33"/>
                      </a:lnTo>
                      <a:lnTo>
                        <a:pt x="373" y="19"/>
                      </a:lnTo>
                      <a:lnTo>
                        <a:pt x="374" y="6"/>
                      </a:lnTo>
                      <a:lnTo>
                        <a:pt x="384" y="2"/>
                      </a:lnTo>
                      <a:lnTo>
                        <a:pt x="397" y="0"/>
                      </a:lnTo>
                      <a:lnTo>
                        <a:pt x="395" y="14"/>
                      </a:lnTo>
                      <a:lnTo>
                        <a:pt x="395" y="29"/>
                      </a:lnTo>
                      <a:lnTo>
                        <a:pt x="393" y="44"/>
                      </a:lnTo>
                      <a:lnTo>
                        <a:pt x="393" y="59"/>
                      </a:lnTo>
                      <a:lnTo>
                        <a:pt x="393" y="74"/>
                      </a:lnTo>
                      <a:lnTo>
                        <a:pt x="393" y="90"/>
                      </a:lnTo>
                      <a:lnTo>
                        <a:pt x="393" y="105"/>
                      </a:lnTo>
                      <a:lnTo>
                        <a:pt x="393" y="122"/>
                      </a:lnTo>
                      <a:lnTo>
                        <a:pt x="392" y="135"/>
                      </a:lnTo>
                      <a:lnTo>
                        <a:pt x="392" y="152"/>
                      </a:lnTo>
                      <a:lnTo>
                        <a:pt x="392" y="166"/>
                      </a:lnTo>
                      <a:lnTo>
                        <a:pt x="392" y="183"/>
                      </a:lnTo>
                      <a:lnTo>
                        <a:pt x="392" y="198"/>
                      </a:lnTo>
                      <a:lnTo>
                        <a:pt x="392" y="211"/>
                      </a:lnTo>
                      <a:lnTo>
                        <a:pt x="392" y="226"/>
                      </a:lnTo>
                      <a:lnTo>
                        <a:pt x="392" y="244"/>
                      </a:lnTo>
                      <a:lnTo>
                        <a:pt x="392" y="257"/>
                      </a:lnTo>
                      <a:lnTo>
                        <a:pt x="392" y="274"/>
                      </a:lnTo>
                      <a:lnTo>
                        <a:pt x="392" y="287"/>
                      </a:lnTo>
                      <a:lnTo>
                        <a:pt x="392" y="304"/>
                      </a:lnTo>
                      <a:lnTo>
                        <a:pt x="392" y="320"/>
                      </a:lnTo>
                      <a:lnTo>
                        <a:pt x="392" y="335"/>
                      </a:lnTo>
                      <a:lnTo>
                        <a:pt x="392" y="350"/>
                      </a:lnTo>
                      <a:lnTo>
                        <a:pt x="392" y="365"/>
                      </a:lnTo>
                      <a:lnTo>
                        <a:pt x="392" y="380"/>
                      </a:lnTo>
                      <a:lnTo>
                        <a:pt x="392" y="396"/>
                      </a:lnTo>
                      <a:lnTo>
                        <a:pt x="392" y="411"/>
                      </a:lnTo>
                      <a:lnTo>
                        <a:pt x="392" y="428"/>
                      </a:lnTo>
                      <a:lnTo>
                        <a:pt x="392" y="443"/>
                      </a:lnTo>
                      <a:lnTo>
                        <a:pt x="393" y="458"/>
                      </a:lnTo>
                      <a:lnTo>
                        <a:pt x="393" y="474"/>
                      </a:lnTo>
                      <a:lnTo>
                        <a:pt x="393" y="489"/>
                      </a:lnTo>
                      <a:lnTo>
                        <a:pt x="399" y="650"/>
                      </a:lnTo>
                      <a:lnTo>
                        <a:pt x="378" y="650"/>
                      </a:lnTo>
                      <a:lnTo>
                        <a:pt x="378" y="633"/>
                      </a:lnTo>
                      <a:lnTo>
                        <a:pt x="378" y="618"/>
                      </a:lnTo>
                      <a:lnTo>
                        <a:pt x="378" y="603"/>
                      </a:lnTo>
                      <a:lnTo>
                        <a:pt x="378" y="588"/>
                      </a:lnTo>
                      <a:lnTo>
                        <a:pt x="378" y="572"/>
                      </a:lnTo>
                      <a:lnTo>
                        <a:pt x="378" y="557"/>
                      </a:lnTo>
                      <a:lnTo>
                        <a:pt x="378" y="542"/>
                      </a:lnTo>
                      <a:lnTo>
                        <a:pt x="378" y="529"/>
                      </a:lnTo>
                      <a:lnTo>
                        <a:pt x="378" y="512"/>
                      </a:lnTo>
                      <a:lnTo>
                        <a:pt x="378" y="496"/>
                      </a:lnTo>
                      <a:lnTo>
                        <a:pt x="378" y="481"/>
                      </a:lnTo>
                      <a:lnTo>
                        <a:pt x="378" y="468"/>
                      </a:lnTo>
                      <a:lnTo>
                        <a:pt x="378" y="453"/>
                      </a:lnTo>
                      <a:lnTo>
                        <a:pt x="378" y="437"/>
                      </a:lnTo>
                      <a:lnTo>
                        <a:pt x="378" y="422"/>
                      </a:lnTo>
                      <a:lnTo>
                        <a:pt x="378" y="409"/>
                      </a:lnTo>
                      <a:lnTo>
                        <a:pt x="378" y="392"/>
                      </a:lnTo>
                      <a:lnTo>
                        <a:pt x="378" y="377"/>
                      </a:lnTo>
                      <a:lnTo>
                        <a:pt x="378" y="361"/>
                      </a:lnTo>
                      <a:lnTo>
                        <a:pt x="378" y="348"/>
                      </a:lnTo>
                      <a:lnTo>
                        <a:pt x="376" y="331"/>
                      </a:lnTo>
                      <a:lnTo>
                        <a:pt x="376" y="316"/>
                      </a:lnTo>
                      <a:lnTo>
                        <a:pt x="376" y="301"/>
                      </a:lnTo>
                      <a:lnTo>
                        <a:pt x="376" y="287"/>
                      </a:lnTo>
                      <a:lnTo>
                        <a:pt x="376" y="272"/>
                      </a:lnTo>
                      <a:lnTo>
                        <a:pt x="376" y="257"/>
                      </a:lnTo>
                      <a:lnTo>
                        <a:pt x="376" y="242"/>
                      </a:lnTo>
                      <a:lnTo>
                        <a:pt x="376" y="228"/>
                      </a:lnTo>
                      <a:lnTo>
                        <a:pt x="376" y="213"/>
                      </a:lnTo>
                      <a:lnTo>
                        <a:pt x="376" y="198"/>
                      </a:lnTo>
                      <a:lnTo>
                        <a:pt x="376" y="183"/>
                      </a:lnTo>
                      <a:lnTo>
                        <a:pt x="376" y="169"/>
                      </a:lnTo>
                      <a:lnTo>
                        <a:pt x="350" y="169"/>
                      </a:lnTo>
                      <a:lnTo>
                        <a:pt x="350" y="183"/>
                      </a:lnTo>
                      <a:lnTo>
                        <a:pt x="350" y="198"/>
                      </a:lnTo>
                      <a:lnTo>
                        <a:pt x="350" y="213"/>
                      </a:lnTo>
                      <a:lnTo>
                        <a:pt x="350" y="228"/>
                      </a:lnTo>
                      <a:lnTo>
                        <a:pt x="350" y="242"/>
                      </a:lnTo>
                      <a:lnTo>
                        <a:pt x="352" y="257"/>
                      </a:lnTo>
                      <a:lnTo>
                        <a:pt x="352" y="272"/>
                      </a:lnTo>
                      <a:lnTo>
                        <a:pt x="354" y="287"/>
                      </a:lnTo>
                      <a:lnTo>
                        <a:pt x="354" y="301"/>
                      </a:lnTo>
                      <a:lnTo>
                        <a:pt x="354" y="316"/>
                      </a:lnTo>
                      <a:lnTo>
                        <a:pt x="354" y="331"/>
                      </a:lnTo>
                      <a:lnTo>
                        <a:pt x="354" y="348"/>
                      </a:lnTo>
                      <a:lnTo>
                        <a:pt x="354" y="361"/>
                      </a:lnTo>
                      <a:lnTo>
                        <a:pt x="354" y="377"/>
                      </a:lnTo>
                      <a:lnTo>
                        <a:pt x="354" y="392"/>
                      </a:lnTo>
                      <a:lnTo>
                        <a:pt x="355" y="409"/>
                      </a:lnTo>
                      <a:lnTo>
                        <a:pt x="355" y="422"/>
                      </a:lnTo>
                      <a:lnTo>
                        <a:pt x="355" y="437"/>
                      </a:lnTo>
                      <a:lnTo>
                        <a:pt x="355" y="453"/>
                      </a:lnTo>
                      <a:lnTo>
                        <a:pt x="355" y="468"/>
                      </a:lnTo>
                      <a:lnTo>
                        <a:pt x="355" y="481"/>
                      </a:lnTo>
                      <a:lnTo>
                        <a:pt x="355" y="496"/>
                      </a:lnTo>
                      <a:lnTo>
                        <a:pt x="355" y="512"/>
                      </a:lnTo>
                      <a:lnTo>
                        <a:pt x="355" y="527"/>
                      </a:lnTo>
                      <a:lnTo>
                        <a:pt x="355" y="540"/>
                      </a:lnTo>
                      <a:lnTo>
                        <a:pt x="355" y="555"/>
                      </a:lnTo>
                      <a:lnTo>
                        <a:pt x="355" y="570"/>
                      </a:lnTo>
                      <a:lnTo>
                        <a:pt x="355" y="588"/>
                      </a:lnTo>
                      <a:lnTo>
                        <a:pt x="355" y="601"/>
                      </a:lnTo>
                      <a:lnTo>
                        <a:pt x="357" y="616"/>
                      </a:lnTo>
                      <a:lnTo>
                        <a:pt x="357" y="631"/>
                      </a:lnTo>
                      <a:lnTo>
                        <a:pt x="359" y="648"/>
                      </a:lnTo>
                      <a:lnTo>
                        <a:pt x="335" y="6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3" name="Freeform 199"/>
                <p:cNvSpPr>
                  <a:spLocks/>
                </p:cNvSpPr>
                <p:nvPr/>
              </p:nvSpPr>
              <p:spPr bwMode="auto">
                <a:xfrm>
                  <a:off x="3805" y="2937"/>
                  <a:ext cx="43" cy="45"/>
                </a:xfrm>
                <a:custGeom>
                  <a:avLst/>
                  <a:gdLst>
                    <a:gd name="T0" fmla="*/ 1 w 86"/>
                    <a:gd name="T1" fmla="*/ 1 h 89"/>
                    <a:gd name="T2" fmla="*/ 1 w 86"/>
                    <a:gd name="T3" fmla="*/ 1 h 89"/>
                    <a:gd name="T4" fmla="*/ 1 w 86"/>
                    <a:gd name="T5" fmla="*/ 1 h 89"/>
                    <a:gd name="T6" fmla="*/ 1 w 86"/>
                    <a:gd name="T7" fmla="*/ 1 h 89"/>
                    <a:gd name="T8" fmla="*/ 0 w 86"/>
                    <a:gd name="T9" fmla="*/ 1 h 89"/>
                    <a:gd name="T10" fmla="*/ 1 w 86"/>
                    <a:gd name="T11" fmla="*/ 1 h 89"/>
                    <a:gd name="T12" fmla="*/ 1 w 86"/>
                    <a:gd name="T13" fmla="*/ 1 h 89"/>
                    <a:gd name="T14" fmla="*/ 1 w 86"/>
                    <a:gd name="T15" fmla="*/ 1 h 89"/>
                    <a:gd name="T16" fmla="*/ 1 w 86"/>
                    <a:gd name="T17" fmla="*/ 1 h 89"/>
                    <a:gd name="T18" fmla="*/ 1 w 86"/>
                    <a:gd name="T19" fmla="*/ 1 h 89"/>
                    <a:gd name="T20" fmla="*/ 1 w 86"/>
                    <a:gd name="T21" fmla="*/ 1 h 89"/>
                    <a:gd name="T22" fmla="*/ 1 w 86"/>
                    <a:gd name="T23" fmla="*/ 1 h 89"/>
                    <a:gd name="T24" fmla="*/ 1 w 86"/>
                    <a:gd name="T25" fmla="*/ 1 h 89"/>
                    <a:gd name="T26" fmla="*/ 1 w 86"/>
                    <a:gd name="T27" fmla="*/ 0 h 89"/>
                    <a:gd name="T28" fmla="*/ 1 w 86"/>
                    <a:gd name="T29" fmla="*/ 0 h 89"/>
                    <a:gd name="T30" fmla="*/ 1 w 86"/>
                    <a:gd name="T31" fmla="*/ 1 h 89"/>
                    <a:gd name="T32" fmla="*/ 1 w 86"/>
                    <a:gd name="T33" fmla="*/ 1 h 89"/>
                    <a:gd name="T34" fmla="*/ 1 w 86"/>
                    <a:gd name="T35" fmla="*/ 1 h 89"/>
                    <a:gd name="T36" fmla="*/ 1 w 86"/>
                    <a:gd name="T37" fmla="*/ 1 h 89"/>
                    <a:gd name="T38" fmla="*/ 1 w 86"/>
                    <a:gd name="T39" fmla="*/ 1 h 89"/>
                    <a:gd name="T40" fmla="*/ 1 w 86"/>
                    <a:gd name="T41" fmla="*/ 1 h 89"/>
                    <a:gd name="T42" fmla="*/ 1 w 86"/>
                    <a:gd name="T43" fmla="*/ 1 h 89"/>
                    <a:gd name="T44" fmla="*/ 1 w 86"/>
                    <a:gd name="T45" fmla="*/ 1 h 89"/>
                    <a:gd name="T46" fmla="*/ 1 w 86"/>
                    <a:gd name="T47" fmla="*/ 1 h 89"/>
                    <a:gd name="T48" fmla="*/ 1 w 86"/>
                    <a:gd name="T49" fmla="*/ 1 h 89"/>
                    <a:gd name="T50" fmla="*/ 1 w 86"/>
                    <a:gd name="T51" fmla="*/ 1 h 89"/>
                    <a:gd name="T52" fmla="*/ 1 w 86"/>
                    <a:gd name="T53" fmla="*/ 1 h 89"/>
                    <a:gd name="T54" fmla="*/ 1 w 86"/>
                    <a:gd name="T55" fmla="*/ 1 h 89"/>
                    <a:gd name="T56" fmla="*/ 1 w 86"/>
                    <a:gd name="T57" fmla="*/ 1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89"/>
                    <a:gd name="T89" fmla="*/ 86 w 86"/>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89">
                      <a:moveTo>
                        <a:pt x="56" y="89"/>
                      </a:moveTo>
                      <a:lnTo>
                        <a:pt x="42" y="81"/>
                      </a:lnTo>
                      <a:lnTo>
                        <a:pt x="27" y="76"/>
                      </a:lnTo>
                      <a:lnTo>
                        <a:pt x="12" y="70"/>
                      </a:lnTo>
                      <a:lnTo>
                        <a:pt x="0" y="68"/>
                      </a:lnTo>
                      <a:lnTo>
                        <a:pt x="8" y="53"/>
                      </a:lnTo>
                      <a:lnTo>
                        <a:pt x="54" y="68"/>
                      </a:lnTo>
                      <a:lnTo>
                        <a:pt x="75" y="30"/>
                      </a:lnTo>
                      <a:lnTo>
                        <a:pt x="63" y="23"/>
                      </a:lnTo>
                      <a:lnTo>
                        <a:pt x="50" y="17"/>
                      </a:lnTo>
                      <a:lnTo>
                        <a:pt x="35" y="13"/>
                      </a:lnTo>
                      <a:lnTo>
                        <a:pt x="21" y="11"/>
                      </a:lnTo>
                      <a:lnTo>
                        <a:pt x="23" y="5"/>
                      </a:lnTo>
                      <a:lnTo>
                        <a:pt x="25" y="0"/>
                      </a:lnTo>
                      <a:lnTo>
                        <a:pt x="29" y="0"/>
                      </a:lnTo>
                      <a:lnTo>
                        <a:pt x="37" y="2"/>
                      </a:lnTo>
                      <a:lnTo>
                        <a:pt x="46" y="2"/>
                      </a:lnTo>
                      <a:lnTo>
                        <a:pt x="56" y="5"/>
                      </a:lnTo>
                      <a:lnTo>
                        <a:pt x="71" y="9"/>
                      </a:lnTo>
                      <a:lnTo>
                        <a:pt x="86" y="19"/>
                      </a:lnTo>
                      <a:lnTo>
                        <a:pt x="84" y="24"/>
                      </a:lnTo>
                      <a:lnTo>
                        <a:pt x="82" y="32"/>
                      </a:lnTo>
                      <a:lnTo>
                        <a:pt x="78" y="43"/>
                      </a:lnTo>
                      <a:lnTo>
                        <a:pt x="76" y="57"/>
                      </a:lnTo>
                      <a:lnTo>
                        <a:pt x="71" y="68"/>
                      </a:lnTo>
                      <a:lnTo>
                        <a:pt x="65" y="78"/>
                      </a:lnTo>
                      <a:lnTo>
                        <a:pt x="61" y="85"/>
                      </a:lnTo>
                      <a:lnTo>
                        <a:pt x="56"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4" name="Freeform 200"/>
                <p:cNvSpPr>
                  <a:spLocks/>
                </p:cNvSpPr>
                <p:nvPr/>
              </p:nvSpPr>
              <p:spPr bwMode="auto">
                <a:xfrm>
                  <a:off x="3051" y="2902"/>
                  <a:ext cx="230" cy="87"/>
                </a:xfrm>
                <a:custGeom>
                  <a:avLst/>
                  <a:gdLst>
                    <a:gd name="T0" fmla="*/ 0 w 461"/>
                    <a:gd name="T1" fmla="*/ 0 h 175"/>
                    <a:gd name="T2" fmla="*/ 0 w 461"/>
                    <a:gd name="T3" fmla="*/ 0 h 175"/>
                    <a:gd name="T4" fmla="*/ 0 w 461"/>
                    <a:gd name="T5" fmla="*/ 0 h 175"/>
                    <a:gd name="T6" fmla="*/ 0 w 461"/>
                    <a:gd name="T7" fmla="*/ 0 h 175"/>
                    <a:gd name="T8" fmla="*/ 0 w 461"/>
                    <a:gd name="T9" fmla="*/ 0 h 175"/>
                    <a:gd name="T10" fmla="*/ 0 w 461"/>
                    <a:gd name="T11" fmla="*/ 0 h 175"/>
                    <a:gd name="T12" fmla="*/ 0 w 461"/>
                    <a:gd name="T13" fmla="*/ 0 h 175"/>
                    <a:gd name="T14" fmla="*/ 0 w 461"/>
                    <a:gd name="T15" fmla="*/ 0 h 175"/>
                    <a:gd name="T16" fmla="*/ 0 w 461"/>
                    <a:gd name="T17" fmla="*/ 0 h 175"/>
                    <a:gd name="T18" fmla="*/ 0 w 461"/>
                    <a:gd name="T19" fmla="*/ 0 h 175"/>
                    <a:gd name="T20" fmla="*/ 0 w 461"/>
                    <a:gd name="T21" fmla="*/ 0 h 175"/>
                    <a:gd name="T22" fmla="*/ 0 w 461"/>
                    <a:gd name="T23" fmla="*/ 0 h 175"/>
                    <a:gd name="T24" fmla="*/ 0 w 461"/>
                    <a:gd name="T25" fmla="*/ 0 h 175"/>
                    <a:gd name="T26" fmla="*/ 0 w 461"/>
                    <a:gd name="T27" fmla="*/ 0 h 175"/>
                    <a:gd name="T28" fmla="*/ 0 w 461"/>
                    <a:gd name="T29" fmla="*/ 0 h 175"/>
                    <a:gd name="T30" fmla="*/ 0 w 461"/>
                    <a:gd name="T31" fmla="*/ 0 h 175"/>
                    <a:gd name="T32" fmla="*/ 0 w 461"/>
                    <a:gd name="T33" fmla="*/ 0 h 175"/>
                    <a:gd name="T34" fmla="*/ 0 w 461"/>
                    <a:gd name="T35" fmla="*/ 0 h 175"/>
                    <a:gd name="T36" fmla="*/ 0 w 461"/>
                    <a:gd name="T37" fmla="*/ 0 h 175"/>
                    <a:gd name="T38" fmla="*/ 0 w 461"/>
                    <a:gd name="T39" fmla="*/ 0 h 175"/>
                    <a:gd name="T40" fmla="*/ 0 w 461"/>
                    <a:gd name="T41" fmla="*/ 0 h 175"/>
                    <a:gd name="T42" fmla="*/ 0 w 461"/>
                    <a:gd name="T43" fmla="*/ 0 h 175"/>
                    <a:gd name="T44" fmla="*/ 0 w 461"/>
                    <a:gd name="T45" fmla="*/ 0 h 175"/>
                    <a:gd name="T46" fmla="*/ 0 w 461"/>
                    <a:gd name="T47" fmla="*/ 0 h 175"/>
                    <a:gd name="T48" fmla="*/ 0 w 461"/>
                    <a:gd name="T49" fmla="*/ 0 h 175"/>
                    <a:gd name="T50" fmla="*/ 0 w 461"/>
                    <a:gd name="T51" fmla="*/ 0 h 175"/>
                    <a:gd name="T52" fmla="*/ 0 w 461"/>
                    <a:gd name="T53" fmla="*/ 0 h 175"/>
                    <a:gd name="T54" fmla="*/ 0 w 461"/>
                    <a:gd name="T55" fmla="*/ 0 h 175"/>
                    <a:gd name="T56" fmla="*/ 0 w 461"/>
                    <a:gd name="T57" fmla="*/ 0 h 175"/>
                    <a:gd name="T58" fmla="*/ 0 w 461"/>
                    <a:gd name="T59" fmla="*/ 0 h 175"/>
                    <a:gd name="T60" fmla="*/ 0 w 461"/>
                    <a:gd name="T61" fmla="*/ 0 h 175"/>
                    <a:gd name="T62" fmla="*/ 0 w 461"/>
                    <a:gd name="T63" fmla="*/ 0 h 175"/>
                    <a:gd name="T64" fmla="*/ 0 w 461"/>
                    <a:gd name="T65" fmla="*/ 0 h 175"/>
                    <a:gd name="T66" fmla="*/ 0 w 461"/>
                    <a:gd name="T67" fmla="*/ 0 h 175"/>
                    <a:gd name="T68" fmla="*/ 0 w 461"/>
                    <a:gd name="T69" fmla="*/ 0 h 175"/>
                    <a:gd name="T70" fmla="*/ 0 w 461"/>
                    <a:gd name="T71" fmla="*/ 0 h 175"/>
                    <a:gd name="T72" fmla="*/ 0 w 461"/>
                    <a:gd name="T73" fmla="*/ 0 h 175"/>
                    <a:gd name="T74" fmla="*/ 0 w 461"/>
                    <a:gd name="T75" fmla="*/ 0 h 175"/>
                    <a:gd name="T76" fmla="*/ 0 w 461"/>
                    <a:gd name="T77" fmla="*/ 0 h 175"/>
                    <a:gd name="T78" fmla="*/ 0 w 461"/>
                    <a:gd name="T79" fmla="*/ 0 h 175"/>
                    <a:gd name="T80" fmla="*/ 0 w 461"/>
                    <a:gd name="T81" fmla="*/ 0 h 175"/>
                    <a:gd name="T82" fmla="*/ 0 w 461"/>
                    <a:gd name="T83" fmla="*/ 0 h 175"/>
                    <a:gd name="T84" fmla="*/ 0 w 461"/>
                    <a:gd name="T85" fmla="*/ 0 h 175"/>
                    <a:gd name="T86" fmla="*/ 0 w 461"/>
                    <a:gd name="T87" fmla="*/ 0 h 175"/>
                    <a:gd name="T88" fmla="*/ 0 w 461"/>
                    <a:gd name="T89" fmla="*/ 0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1"/>
                    <a:gd name="T136" fmla="*/ 0 h 175"/>
                    <a:gd name="T137" fmla="*/ 461 w 461"/>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1" h="175">
                      <a:moveTo>
                        <a:pt x="19" y="175"/>
                      </a:moveTo>
                      <a:lnTo>
                        <a:pt x="0" y="135"/>
                      </a:lnTo>
                      <a:lnTo>
                        <a:pt x="8" y="124"/>
                      </a:lnTo>
                      <a:lnTo>
                        <a:pt x="19" y="116"/>
                      </a:lnTo>
                      <a:lnTo>
                        <a:pt x="29" y="109"/>
                      </a:lnTo>
                      <a:lnTo>
                        <a:pt x="42" y="103"/>
                      </a:lnTo>
                      <a:lnTo>
                        <a:pt x="54" y="97"/>
                      </a:lnTo>
                      <a:lnTo>
                        <a:pt x="67" y="94"/>
                      </a:lnTo>
                      <a:lnTo>
                        <a:pt x="80" y="88"/>
                      </a:lnTo>
                      <a:lnTo>
                        <a:pt x="95" y="88"/>
                      </a:lnTo>
                      <a:lnTo>
                        <a:pt x="109" y="82"/>
                      </a:lnTo>
                      <a:lnTo>
                        <a:pt x="124" y="80"/>
                      </a:lnTo>
                      <a:lnTo>
                        <a:pt x="137" y="80"/>
                      </a:lnTo>
                      <a:lnTo>
                        <a:pt x="151" y="80"/>
                      </a:lnTo>
                      <a:lnTo>
                        <a:pt x="164" y="78"/>
                      </a:lnTo>
                      <a:lnTo>
                        <a:pt x="177" y="78"/>
                      </a:lnTo>
                      <a:lnTo>
                        <a:pt x="190" y="78"/>
                      </a:lnTo>
                      <a:lnTo>
                        <a:pt x="204" y="80"/>
                      </a:lnTo>
                      <a:lnTo>
                        <a:pt x="213" y="76"/>
                      </a:lnTo>
                      <a:lnTo>
                        <a:pt x="225" y="71"/>
                      </a:lnTo>
                      <a:lnTo>
                        <a:pt x="234" y="59"/>
                      </a:lnTo>
                      <a:lnTo>
                        <a:pt x="248" y="52"/>
                      </a:lnTo>
                      <a:lnTo>
                        <a:pt x="257" y="44"/>
                      </a:lnTo>
                      <a:lnTo>
                        <a:pt x="270" y="37"/>
                      </a:lnTo>
                      <a:lnTo>
                        <a:pt x="280" y="31"/>
                      </a:lnTo>
                      <a:lnTo>
                        <a:pt x="291" y="27"/>
                      </a:lnTo>
                      <a:lnTo>
                        <a:pt x="303" y="21"/>
                      </a:lnTo>
                      <a:lnTo>
                        <a:pt x="314" y="16"/>
                      </a:lnTo>
                      <a:lnTo>
                        <a:pt x="326" y="14"/>
                      </a:lnTo>
                      <a:lnTo>
                        <a:pt x="339" y="10"/>
                      </a:lnTo>
                      <a:lnTo>
                        <a:pt x="350" y="6"/>
                      </a:lnTo>
                      <a:lnTo>
                        <a:pt x="362" y="4"/>
                      </a:lnTo>
                      <a:lnTo>
                        <a:pt x="371" y="0"/>
                      </a:lnTo>
                      <a:lnTo>
                        <a:pt x="386" y="0"/>
                      </a:lnTo>
                      <a:lnTo>
                        <a:pt x="396" y="0"/>
                      </a:lnTo>
                      <a:lnTo>
                        <a:pt x="407" y="0"/>
                      </a:lnTo>
                      <a:lnTo>
                        <a:pt x="421" y="0"/>
                      </a:lnTo>
                      <a:lnTo>
                        <a:pt x="434" y="2"/>
                      </a:lnTo>
                      <a:lnTo>
                        <a:pt x="445" y="63"/>
                      </a:lnTo>
                      <a:lnTo>
                        <a:pt x="461" y="113"/>
                      </a:lnTo>
                      <a:lnTo>
                        <a:pt x="455" y="114"/>
                      </a:lnTo>
                      <a:lnTo>
                        <a:pt x="447" y="116"/>
                      </a:lnTo>
                      <a:lnTo>
                        <a:pt x="424" y="44"/>
                      </a:lnTo>
                      <a:lnTo>
                        <a:pt x="417" y="18"/>
                      </a:lnTo>
                      <a:lnTo>
                        <a:pt x="403" y="16"/>
                      </a:lnTo>
                      <a:lnTo>
                        <a:pt x="390" y="18"/>
                      </a:lnTo>
                      <a:lnTo>
                        <a:pt x="377" y="19"/>
                      </a:lnTo>
                      <a:lnTo>
                        <a:pt x="364" y="23"/>
                      </a:lnTo>
                      <a:lnTo>
                        <a:pt x="356" y="23"/>
                      </a:lnTo>
                      <a:lnTo>
                        <a:pt x="346" y="27"/>
                      </a:lnTo>
                      <a:lnTo>
                        <a:pt x="337" y="29"/>
                      </a:lnTo>
                      <a:lnTo>
                        <a:pt x="327" y="33"/>
                      </a:lnTo>
                      <a:lnTo>
                        <a:pt x="320" y="35"/>
                      </a:lnTo>
                      <a:lnTo>
                        <a:pt x="310" y="37"/>
                      </a:lnTo>
                      <a:lnTo>
                        <a:pt x="301" y="42"/>
                      </a:lnTo>
                      <a:lnTo>
                        <a:pt x="293" y="46"/>
                      </a:lnTo>
                      <a:lnTo>
                        <a:pt x="276" y="54"/>
                      </a:lnTo>
                      <a:lnTo>
                        <a:pt x="263" y="65"/>
                      </a:lnTo>
                      <a:lnTo>
                        <a:pt x="248" y="73"/>
                      </a:lnTo>
                      <a:lnTo>
                        <a:pt x="238" y="88"/>
                      </a:lnTo>
                      <a:lnTo>
                        <a:pt x="230" y="92"/>
                      </a:lnTo>
                      <a:lnTo>
                        <a:pt x="229" y="101"/>
                      </a:lnTo>
                      <a:lnTo>
                        <a:pt x="227" y="109"/>
                      </a:lnTo>
                      <a:lnTo>
                        <a:pt x="230" y="120"/>
                      </a:lnTo>
                      <a:lnTo>
                        <a:pt x="232" y="132"/>
                      </a:lnTo>
                      <a:lnTo>
                        <a:pt x="236" y="141"/>
                      </a:lnTo>
                      <a:lnTo>
                        <a:pt x="240" y="151"/>
                      </a:lnTo>
                      <a:lnTo>
                        <a:pt x="242" y="160"/>
                      </a:lnTo>
                      <a:lnTo>
                        <a:pt x="232" y="160"/>
                      </a:lnTo>
                      <a:lnTo>
                        <a:pt x="223" y="162"/>
                      </a:lnTo>
                      <a:lnTo>
                        <a:pt x="200" y="101"/>
                      </a:lnTo>
                      <a:lnTo>
                        <a:pt x="189" y="97"/>
                      </a:lnTo>
                      <a:lnTo>
                        <a:pt x="177" y="95"/>
                      </a:lnTo>
                      <a:lnTo>
                        <a:pt x="168" y="95"/>
                      </a:lnTo>
                      <a:lnTo>
                        <a:pt x="156" y="95"/>
                      </a:lnTo>
                      <a:lnTo>
                        <a:pt x="145" y="95"/>
                      </a:lnTo>
                      <a:lnTo>
                        <a:pt x="132" y="95"/>
                      </a:lnTo>
                      <a:lnTo>
                        <a:pt x="120" y="95"/>
                      </a:lnTo>
                      <a:lnTo>
                        <a:pt x="109" y="101"/>
                      </a:lnTo>
                      <a:lnTo>
                        <a:pt x="95" y="101"/>
                      </a:lnTo>
                      <a:lnTo>
                        <a:pt x="86" y="107"/>
                      </a:lnTo>
                      <a:lnTo>
                        <a:pt x="73" y="111"/>
                      </a:lnTo>
                      <a:lnTo>
                        <a:pt x="65" y="116"/>
                      </a:lnTo>
                      <a:lnTo>
                        <a:pt x="54" y="122"/>
                      </a:lnTo>
                      <a:lnTo>
                        <a:pt x="44" y="128"/>
                      </a:lnTo>
                      <a:lnTo>
                        <a:pt x="36" y="133"/>
                      </a:lnTo>
                      <a:lnTo>
                        <a:pt x="29" y="143"/>
                      </a:lnTo>
                      <a:lnTo>
                        <a:pt x="42" y="173"/>
                      </a:lnTo>
                      <a:lnTo>
                        <a:pt x="31" y="175"/>
                      </a:lnTo>
                      <a:lnTo>
                        <a:pt x="19" y="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5" name="Freeform 201"/>
                <p:cNvSpPr>
                  <a:spLocks/>
                </p:cNvSpPr>
                <p:nvPr/>
              </p:nvSpPr>
              <p:spPr bwMode="auto">
                <a:xfrm>
                  <a:off x="3587" y="2890"/>
                  <a:ext cx="232" cy="89"/>
                </a:xfrm>
                <a:custGeom>
                  <a:avLst/>
                  <a:gdLst>
                    <a:gd name="T0" fmla="*/ 1 w 462"/>
                    <a:gd name="T1" fmla="*/ 1 h 176"/>
                    <a:gd name="T2" fmla="*/ 1 w 462"/>
                    <a:gd name="T3" fmla="*/ 1 h 176"/>
                    <a:gd name="T4" fmla="*/ 1 w 462"/>
                    <a:gd name="T5" fmla="*/ 1 h 176"/>
                    <a:gd name="T6" fmla="*/ 1 w 462"/>
                    <a:gd name="T7" fmla="*/ 1 h 176"/>
                    <a:gd name="T8" fmla="*/ 1 w 462"/>
                    <a:gd name="T9" fmla="*/ 1 h 176"/>
                    <a:gd name="T10" fmla="*/ 1 w 462"/>
                    <a:gd name="T11" fmla="*/ 1 h 176"/>
                    <a:gd name="T12" fmla="*/ 1 w 462"/>
                    <a:gd name="T13" fmla="*/ 1 h 176"/>
                    <a:gd name="T14" fmla="*/ 1 w 462"/>
                    <a:gd name="T15" fmla="*/ 1 h 176"/>
                    <a:gd name="T16" fmla="*/ 1 w 462"/>
                    <a:gd name="T17" fmla="*/ 1 h 176"/>
                    <a:gd name="T18" fmla="*/ 1 w 462"/>
                    <a:gd name="T19" fmla="*/ 1 h 176"/>
                    <a:gd name="T20" fmla="*/ 1 w 462"/>
                    <a:gd name="T21" fmla="*/ 1 h 176"/>
                    <a:gd name="T22" fmla="*/ 1 w 462"/>
                    <a:gd name="T23" fmla="*/ 1 h 176"/>
                    <a:gd name="T24" fmla="*/ 1 w 462"/>
                    <a:gd name="T25" fmla="*/ 1 h 176"/>
                    <a:gd name="T26" fmla="*/ 1 w 462"/>
                    <a:gd name="T27" fmla="*/ 1 h 176"/>
                    <a:gd name="T28" fmla="*/ 1 w 462"/>
                    <a:gd name="T29" fmla="*/ 1 h 176"/>
                    <a:gd name="T30" fmla="*/ 1 w 462"/>
                    <a:gd name="T31" fmla="*/ 1 h 176"/>
                    <a:gd name="T32" fmla="*/ 1 w 462"/>
                    <a:gd name="T33" fmla="*/ 1 h 176"/>
                    <a:gd name="T34" fmla="*/ 1 w 462"/>
                    <a:gd name="T35" fmla="*/ 1 h 176"/>
                    <a:gd name="T36" fmla="*/ 1 w 462"/>
                    <a:gd name="T37" fmla="*/ 1 h 176"/>
                    <a:gd name="T38" fmla="*/ 1 w 462"/>
                    <a:gd name="T39" fmla="*/ 1 h 176"/>
                    <a:gd name="T40" fmla="*/ 1 w 462"/>
                    <a:gd name="T41" fmla="*/ 1 h 176"/>
                    <a:gd name="T42" fmla="*/ 1 w 462"/>
                    <a:gd name="T43" fmla="*/ 1 h 176"/>
                    <a:gd name="T44" fmla="*/ 1 w 462"/>
                    <a:gd name="T45" fmla="*/ 1 h 176"/>
                    <a:gd name="T46" fmla="*/ 1 w 462"/>
                    <a:gd name="T47" fmla="*/ 1 h 176"/>
                    <a:gd name="T48" fmla="*/ 1 w 462"/>
                    <a:gd name="T49" fmla="*/ 1 h 176"/>
                    <a:gd name="T50" fmla="*/ 0 w 462"/>
                    <a:gd name="T51" fmla="*/ 1 h 176"/>
                    <a:gd name="T52" fmla="*/ 1 w 462"/>
                    <a:gd name="T53" fmla="*/ 1 h 176"/>
                    <a:gd name="T54" fmla="*/ 1 w 462"/>
                    <a:gd name="T55" fmla="*/ 1 h 176"/>
                    <a:gd name="T56" fmla="*/ 1 w 462"/>
                    <a:gd name="T57" fmla="*/ 1 h 176"/>
                    <a:gd name="T58" fmla="*/ 1 w 462"/>
                    <a:gd name="T59" fmla="*/ 1 h 176"/>
                    <a:gd name="T60" fmla="*/ 1 w 462"/>
                    <a:gd name="T61" fmla="*/ 0 h 176"/>
                    <a:gd name="T62" fmla="*/ 1 w 462"/>
                    <a:gd name="T63" fmla="*/ 1 h 176"/>
                    <a:gd name="T64" fmla="*/ 1 w 462"/>
                    <a:gd name="T65" fmla="*/ 1 h 176"/>
                    <a:gd name="T66" fmla="*/ 1 w 462"/>
                    <a:gd name="T67" fmla="*/ 1 h 176"/>
                    <a:gd name="T68" fmla="*/ 1 w 462"/>
                    <a:gd name="T69" fmla="*/ 1 h 176"/>
                    <a:gd name="T70" fmla="*/ 1 w 462"/>
                    <a:gd name="T71" fmla="*/ 1 h 176"/>
                    <a:gd name="T72" fmla="*/ 1 w 462"/>
                    <a:gd name="T73" fmla="*/ 1 h 176"/>
                    <a:gd name="T74" fmla="*/ 1 w 462"/>
                    <a:gd name="T75" fmla="*/ 1 h 176"/>
                    <a:gd name="T76" fmla="*/ 1 w 462"/>
                    <a:gd name="T77" fmla="*/ 1 h 176"/>
                    <a:gd name="T78" fmla="*/ 1 w 462"/>
                    <a:gd name="T79" fmla="*/ 1 h 176"/>
                    <a:gd name="T80" fmla="*/ 1 w 462"/>
                    <a:gd name="T81" fmla="*/ 1 h 176"/>
                    <a:gd name="T82" fmla="*/ 1 w 462"/>
                    <a:gd name="T83" fmla="*/ 1 h 176"/>
                    <a:gd name="T84" fmla="*/ 1 w 462"/>
                    <a:gd name="T85" fmla="*/ 1 h 176"/>
                    <a:gd name="T86" fmla="*/ 1 w 462"/>
                    <a:gd name="T87" fmla="*/ 1 h 176"/>
                    <a:gd name="T88" fmla="*/ 1 w 462"/>
                    <a:gd name="T89" fmla="*/ 1 h 176"/>
                    <a:gd name="T90" fmla="*/ 1 w 462"/>
                    <a:gd name="T91" fmla="*/ 1 h 1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2"/>
                    <a:gd name="T139" fmla="*/ 0 h 176"/>
                    <a:gd name="T140" fmla="*/ 462 w 462"/>
                    <a:gd name="T141" fmla="*/ 176 h 1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2" h="176">
                      <a:moveTo>
                        <a:pt x="435" y="176"/>
                      </a:moveTo>
                      <a:lnTo>
                        <a:pt x="428" y="174"/>
                      </a:lnTo>
                      <a:lnTo>
                        <a:pt x="420" y="173"/>
                      </a:lnTo>
                      <a:lnTo>
                        <a:pt x="437" y="104"/>
                      </a:lnTo>
                      <a:lnTo>
                        <a:pt x="432" y="100"/>
                      </a:lnTo>
                      <a:lnTo>
                        <a:pt x="424" y="100"/>
                      </a:lnTo>
                      <a:lnTo>
                        <a:pt x="403" y="169"/>
                      </a:lnTo>
                      <a:lnTo>
                        <a:pt x="397" y="167"/>
                      </a:lnTo>
                      <a:lnTo>
                        <a:pt x="390" y="165"/>
                      </a:lnTo>
                      <a:lnTo>
                        <a:pt x="392" y="154"/>
                      </a:lnTo>
                      <a:lnTo>
                        <a:pt x="395" y="142"/>
                      </a:lnTo>
                      <a:lnTo>
                        <a:pt x="397" y="131"/>
                      </a:lnTo>
                      <a:lnTo>
                        <a:pt x="401" y="119"/>
                      </a:lnTo>
                      <a:lnTo>
                        <a:pt x="403" y="108"/>
                      </a:lnTo>
                      <a:lnTo>
                        <a:pt x="407" y="97"/>
                      </a:lnTo>
                      <a:lnTo>
                        <a:pt x="411" y="85"/>
                      </a:lnTo>
                      <a:lnTo>
                        <a:pt x="413" y="74"/>
                      </a:lnTo>
                      <a:lnTo>
                        <a:pt x="411" y="72"/>
                      </a:lnTo>
                      <a:lnTo>
                        <a:pt x="409" y="70"/>
                      </a:lnTo>
                      <a:lnTo>
                        <a:pt x="397" y="66"/>
                      </a:lnTo>
                      <a:lnTo>
                        <a:pt x="390" y="60"/>
                      </a:lnTo>
                      <a:lnTo>
                        <a:pt x="380" y="59"/>
                      </a:lnTo>
                      <a:lnTo>
                        <a:pt x="371" y="55"/>
                      </a:lnTo>
                      <a:lnTo>
                        <a:pt x="361" y="51"/>
                      </a:lnTo>
                      <a:lnTo>
                        <a:pt x="352" y="51"/>
                      </a:lnTo>
                      <a:lnTo>
                        <a:pt x="340" y="51"/>
                      </a:lnTo>
                      <a:lnTo>
                        <a:pt x="331" y="51"/>
                      </a:lnTo>
                      <a:lnTo>
                        <a:pt x="321" y="51"/>
                      </a:lnTo>
                      <a:lnTo>
                        <a:pt x="312" y="51"/>
                      </a:lnTo>
                      <a:lnTo>
                        <a:pt x="302" y="51"/>
                      </a:lnTo>
                      <a:lnTo>
                        <a:pt x="293" y="55"/>
                      </a:lnTo>
                      <a:lnTo>
                        <a:pt x="281" y="57"/>
                      </a:lnTo>
                      <a:lnTo>
                        <a:pt x="272" y="59"/>
                      </a:lnTo>
                      <a:lnTo>
                        <a:pt x="264" y="64"/>
                      </a:lnTo>
                      <a:lnTo>
                        <a:pt x="255" y="68"/>
                      </a:lnTo>
                      <a:lnTo>
                        <a:pt x="249" y="78"/>
                      </a:lnTo>
                      <a:lnTo>
                        <a:pt x="243" y="89"/>
                      </a:lnTo>
                      <a:lnTo>
                        <a:pt x="241" y="100"/>
                      </a:lnTo>
                      <a:lnTo>
                        <a:pt x="240" y="112"/>
                      </a:lnTo>
                      <a:lnTo>
                        <a:pt x="238" y="123"/>
                      </a:lnTo>
                      <a:lnTo>
                        <a:pt x="236" y="135"/>
                      </a:lnTo>
                      <a:lnTo>
                        <a:pt x="234" y="146"/>
                      </a:lnTo>
                      <a:lnTo>
                        <a:pt x="232" y="157"/>
                      </a:lnTo>
                      <a:lnTo>
                        <a:pt x="213" y="157"/>
                      </a:lnTo>
                      <a:lnTo>
                        <a:pt x="232" y="53"/>
                      </a:lnTo>
                      <a:lnTo>
                        <a:pt x="222" y="47"/>
                      </a:lnTo>
                      <a:lnTo>
                        <a:pt x="215" y="43"/>
                      </a:lnTo>
                      <a:lnTo>
                        <a:pt x="207" y="38"/>
                      </a:lnTo>
                      <a:lnTo>
                        <a:pt x="200" y="36"/>
                      </a:lnTo>
                      <a:lnTo>
                        <a:pt x="182" y="28"/>
                      </a:lnTo>
                      <a:lnTo>
                        <a:pt x="167" y="24"/>
                      </a:lnTo>
                      <a:lnTo>
                        <a:pt x="158" y="22"/>
                      </a:lnTo>
                      <a:lnTo>
                        <a:pt x="150" y="21"/>
                      </a:lnTo>
                      <a:lnTo>
                        <a:pt x="141" y="19"/>
                      </a:lnTo>
                      <a:lnTo>
                        <a:pt x="133" y="19"/>
                      </a:lnTo>
                      <a:lnTo>
                        <a:pt x="124" y="17"/>
                      </a:lnTo>
                      <a:lnTo>
                        <a:pt x="114" y="17"/>
                      </a:lnTo>
                      <a:lnTo>
                        <a:pt x="104" y="17"/>
                      </a:lnTo>
                      <a:lnTo>
                        <a:pt x="97" y="17"/>
                      </a:lnTo>
                      <a:lnTo>
                        <a:pt x="84" y="142"/>
                      </a:lnTo>
                      <a:lnTo>
                        <a:pt x="76" y="142"/>
                      </a:lnTo>
                      <a:lnTo>
                        <a:pt x="68" y="142"/>
                      </a:lnTo>
                      <a:lnTo>
                        <a:pt x="76" y="43"/>
                      </a:lnTo>
                      <a:lnTo>
                        <a:pt x="72" y="43"/>
                      </a:lnTo>
                      <a:lnTo>
                        <a:pt x="68" y="49"/>
                      </a:lnTo>
                      <a:lnTo>
                        <a:pt x="65" y="59"/>
                      </a:lnTo>
                      <a:lnTo>
                        <a:pt x="63" y="72"/>
                      </a:lnTo>
                      <a:lnTo>
                        <a:pt x="61" y="89"/>
                      </a:lnTo>
                      <a:lnTo>
                        <a:pt x="57" y="104"/>
                      </a:lnTo>
                      <a:lnTo>
                        <a:pt x="55" y="119"/>
                      </a:lnTo>
                      <a:lnTo>
                        <a:pt x="53" y="131"/>
                      </a:lnTo>
                      <a:lnTo>
                        <a:pt x="53" y="142"/>
                      </a:lnTo>
                      <a:lnTo>
                        <a:pt x="44" y="142"/>
                      </a:lnTo>
                      <a:lnTo>
                        <a:pt x="36" y="142"/>
                      </a:lnTo>
                      <a:lnTo>
                        <a:pt x="36" y="116"/>
                      </a:lnTo>
                      <a:lnTo>
                        <a:pt x="4" y="116"/>
                      </a:lnTo>
                      <a:lnTo>
                        <a:pt x="2" y="102"/>
                      </a:lnTo>
                      <a:lnTo>
                        <a:pt x="0" y="91"/>
                      </a:lnTo>
                      <a:lnTo>
                        <a:pt x="38" y="98"/>
                      </a:lnTo>
                      <a:lnTo>
                        <a:pt x="40" y="87"/>
                      </a:lnTo>
                      <a:lnTo>
                        <a:pt x="40" y="79"/>
                      </a:lnTo>
                      <a:lnTo>
                        <a:pt x="40" y="68"/>
                      </a:lnTo>
                      <a:lnTo>
                        <a:pt x="44" y="59"/>
                      </a:lnTo>
                      <a:lnTo>
                        <a:pt x="44" y="51"/>
                      </a:lnTo>
                      <a:lnTo>
                        <a:pt x="47" y="41"/>
                      </a:lnTo>
                      <a:lnTo>
                        <a:pt x="53" y="34"/>
                      </a:lnTo>
                      <a:lnTo>
                        <a:pt x="61" y="30"/>
                      </a:lnTo>
                      <a:lnTo>
                        <a:pt x="68" y="28"/>
                      </a:lnTo>
                      <a:lnTo>
                        <a:pt x="76" y="26"/>
                      </a:lnTo>
                      <a:lnTo>
                        <a:pt x="84" y="7"/>
                      </a:lnTo>
                      <a:lnTo>
                        <a:pt x="95" y="2"/>
                      </a:lnTo>
                      <a:lnTo>
                        <a:pt x="106" y="0"/>
                      </a:lnTo>
                      <a:lnTo>
                        <a:pt x="120" y="0"/>
                      </a:lnTo>
                      <a:lnTo>
                        <a:pt x="133" y="2"/>
                      </a:lnTo>
                      <a:lnTo>
                        <a:pt x="144" y="3"/>
                      </a:lnTo>
                      <a:lnTo>
                        <a:pt x="158" y="7"/>
                      </a:lnTo>
                      <a:lnTo>
                        <a:pt x="171" y="13"/>
                      </a:lnTo>
                      <a:lnTo>
                        <a:pt x="186" y="17"/>
                      </a:lnTo>
                      <a:lnTo>
                        <a:pt x="198" y="22"/>
                      </a:lnTo>
                      <a:lnTo>
                        <a:pt x="211" y="26"/>
                      </a:lnTo>
                      <a:lnTo>
                        <a:pt x="222" y="28"/>
                      </a:lnTo>
                      <a:lnTo>
                        <a:pt x="238" y="34"/>
                      </a:lnTo>
                      <a:lnTo>
                        <a:pt x="251" y="34"/>
                      </a:lnTo>
                      <a:lnTo>
                        <a:pt x="264" y="36"/>
                      </a:lnTo>
                      <a:lnTo>
                        <a:pt x="278" y="34"/>
                      </a:lnTo>
                      <a:lnTo>
                        <a:pt x="291" y="32"/>
                      </a:lnTo>
                      <a:lnTo>
                        <a:pt x="298" y="28"/>
                      </a:lnTo>
                      <a:lnTo>
                        <a:pt x="308" y="26"/>
                      </a:lnTo>
                      <a:lnTo>
                        <a:pt x="317" y="26"/>
                      </a:lnTo>
                      <a:lnTo>
                        <a:pt x="325" y="26"/>
                      </a:lnTo>
                      <a:lnTo>
                        <a:pt x="333" y="26"/>
                      </a:lnTo>
                      <a:lnTo>
                        <a:pt x="342" y="28"/>
                      </a:lnTo>
                      <a:lnTo>
                        <a:pt x="352" y="28"/>
                      </a:lnTo>
                      <a:lnTo>
                        <a:pt x="361" y="32"/>
                      </a:lnTo>
                      <a:lnTo>
                        <a:pt x="369" y="34"/>
                      </a:lnTo>
                      <a:lnTo>
                        <a:pt x="376" y="36"/>
                      </a:lnTo>
                      <a:lnTo>
                        <a:pt x="386" y="38"/>
                      </a:lnTo>
                      <a:lnTo>
                        <a:pt x="395" y="43"/>
                      </a:lnTo>
                      <a:lnTo>
                        <a:pt x="403" y="43"/>
                      </a:lnTo>
                      <a:lnTo>
                        <a:pt x="413" y="47"/>
                      </a:lnTo>
                      <a:lnTo>
                        <a:pt x="422" y="51"/>
                      </a:lnTo>
                      <a:lnTo>
                        <a:pt x="432" y="55"/>
                      </a:lnTo>
                      <a:lnTo>
                        <a:pt x="432" y="66"/>
                      </a:lnTo>
                      <a:lnTo>
                        <a:pt x="437" y="79"/>
                      </a:lnTo>
                      <a:lnTo>
                        <a:pt x="439" y="83"/>
                      </a:lnTo>
                      <a:lnTo>
                        <a:pt x="447" y="87"/>
                      </a:lnTo>
                      <a:lnTo>
                        <a:pt x="453" y="89"/>
                      </a:lnTo>
                      <a:lnTo>
                        <a:pt x="462" y="93"/>
                      </a:lnTo>
                      <a:lnTo>
                        <a:pt x="458" y="102"/>
                      </a:lnTo>
                      <a:lnTo>
                        <a:pt x="456" y="112"/>
                      </a:lnTo>
                      <a:lnTo>
                        <a:pt x="454" y="123"/>
                      </a:lnTo>
                      <a:lnTo>
                        <a:pt x="451" y="133"/>
                      </a:lnTo>
                      <a:lnTo>
                        <a:pt x="447" y="142"/>
                      </a:lnTo>
                      <a:lnTo>
                        <a:pt x="441" y="154"/>
                      </a:lnTo>
                      <a:lnTo>
                        <a:pt x="437" y="163"/>
                      </a:lnTo>
                      <a:lnTo>
                        <a:pt x="435" y="174"/>
                      </a:lnTo>
                      <a:lnTo>
                        <a:pt x="435"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6" name="Freeform 202"/>
                <p:cNvSpPr>
                  <a:spLocks/>
                </p:cNvSpPr>
                <p:nvPr/>
              </p:nvSpPr>
              <p:spPr bwMode="auto">
                <a:xfrm>
                  <a:off x="3085" y="2967"/>
                  <a:ext cx="41" cy="18"/>
                </a:xfrm>
                <a:custGeom>
                  <a:avLst/>
                  <a:gdLst>
                    <a:gd name="T0" fmla="*/ 1 w 82"/>
                    <a:gd name="T1" fmla="*/ 1 h 36"/>
                    <a:gd name="T2" fmla="*/ 0 w 82"/>
                    <a:gd name="T3" fmla="*/ 1 h 36"/>
                    <a:gd name="T4" fmla="*/ 0 w 82"/>
                    <a:gd name="T5" fmla="*/ 1 h 36"/>
                    <a:gd name="T6" fmla="*/ 1 w 82"/>
                    <a:gd name="T7" fmla="*/ 1 h 36"/>
                    <a:gd name="T8" fmla="*/ 1 w 82"/>
                    <a:gd name="T9" fmla="*/ 1 h 36"/>
                    <a:gd name="T10" fmla="*/ 1 w 82"/>
                    <a:gd name="T11" fmla="*/ 1 h 36"/>
                    <a:gd name="T12" fmla="*/ 1 w 82"/>
                    <a:gd name="T13" fmla="*/ 1 h 36"/>
                    <a:gd name="T14" fmla="*/ 1 w 82"/>
                    <a:gd name="T15" fmla="*/ 1 h 36"/>
                    <a:gd name="T16" fmla="*/ 1 w 82"/>
                    <a:gd name="T17" fmla="*/ 0 h 36"/>
                    <a:gd name="T18" fmla="*/ 1 w 82"/>
                    <a:gd name="T19" fmla="*/ 0 h 36"/>
                    <a:gd name="T20" fmla="*/ 1 w 82"/>
                    <a:gd name="T21" fmla="*/ 0 h 36"/>
                    <a:gd name="T22" fmla="*/ 1 w 82"/>
                    <a:gd name="T23" fmla="*/ 1 h 36"/>
                    <a:gd name="T24" fmla="*/ 1 w 82"/>
                    <a:gd name="T25" fmla="*/ 1 h 36"/>
                    <a:gd name="T26" fmla="*/ 1 w 82"/>
                    <a:gd name="T27" fmla="*/ 1 h 36"/>
                    <a:gd name="T28" fmla="*/ 1 w 82"/>
                    <a:gd name="T29" fmla="*/ 1 h 36"/>
                    <a:gd name="T30" fmla="*/ 1 w 82"/>
                    <a:gd name="T31" fmla="*/ 1 h 36"/>
                    <a:gd name="T32" fmla="*/ 1 w 82"/>
                    <a:gd name="T33" fmla="*/ 1 h 36"/>
                    <a:gd name="T34" fmla="*/ 1 w 82"/>
                    <a:gd name="T35" fmla="*/ 1 h 36"/>
                    <a:gd name="T36" fmla="*/ 1 w 82"/>
                    <a:gd name="T37" fmla="*/ 1 h 36"/>
                    <a:gd name="T38" fmla="*/ 1 w 82"/>
                    <a:gd name="T39" fmla="*/ 1 h 36"/>
                    <a:gd name="T40" fmla="*/ 1 w 82"/>
                    <a:gd name="T41" fmla="*/ 1 h 36"/>
                    <a:gd name="T42" fmla="*/ 1 w 82"/>
                    <a:gd name="T43" fmla="*/ 1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
                    <a:gd name="T67" fmla="*/ 0 h 36"/>
                    <a:gd name="T68" fmla="*/ 82 w 82"/>
                    <a:gd name="T69" fmla="*/ 36 h 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 h="36">
                      <a:moveTo>
                        <a:pt x="7" y="36"/>
                      </a:moveTo>
                      <a:lnTo>
                        <a:pt x="0" y="30"/>
                      </a:lnTo>
                      <a:lnTo>
                        <a:pt x="0" y="20"/>
                      </a:lnTo>
                      <a:lnTo>
                        <a:pt x="7" y="15"/>
                      </a:lnTo>
                      <a:lnTo>
                        <a:pt x="17" y="11"/>
                      </a:lnTo>
                      <a:lnTo>
                        <a:pt x="26" y="7"/>
                      </a:lnTo>
                      <a:lnTo>
                        <a:pt x="36" y="5"/>
                      </a:lnTo>
                      <a:lnTo>
                        <a:pt x="45" y="1"/>
                      </a:lnTo>
                      <a:lnTo>
                        <a:pt x="57" y="0"/>
                      </a:lnTo>
                      <a:lnTo>
                        <a:pt x="66" y="0"/>
                      </a:lnTo>
                      <a:lnTo>
                        <a:pt x="78" y="0"/>
                      </a:lnTo>
                      <a:lnTo>
                        <a:pt x="80" y="1"/>
                      </a:lnTo>
                      <a:lnTo>
                        <a:pt x="82" y="7"/>
                      </a:lnTo>
                      <a:lnTo>
                        <a:pt x="74" y="7"/>
                      </a:lnTo>
                      <a:lnTo>
                        <a:pt x="64" y="9"/>
                      </a:lnTo>
                      <a:lnTo>
                        <a:pt x="53" y="13"/>
                      </a:lnTo>
                      <a:lnTo>
                        <a:pt x="42" y="17"/>
                      </a:lnTo>
                      <a:lnTo>
                        <a:pt x="30" y="20"/>
                      </a:lnTo>
                      <a:lnTo>
                        <a:pt x="19" y="28"/>
                      </a:lnTo>
                      <a:lnTo>
                        <a:pt x="11" y="32"/>
                      </a:lnTo>
                      <a:lnTo>
                        <a:pt x="7"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7" name="Freeform 203"/>
                <p:cNvSpPr>
                  <a:spLocks/>
                </p:cNvSpPr>
                <p:nvPr/>
              </p:nvSpPr>
              <p:spPr bwMode="auto">
                <a:xfrm>
                  <a:off x="3715" y="2963"/>
                  <a:ext cx="53" cy="15"/>
                </a:xfrm>
                <a:custGeom>
                  <a:avLst/>
                  <a:gdLst>
                    <a:gd name="T0" fmla="*/ 1 w 106"/>
                    <a:gd name="T1" fmla="*/ 1 h 28"/>
                    <a:gd name="T2" fmla="*/ 1 w 106"/>
                    <a:gd name="T3" fmla="*/ 1 h 28"/>
                    <a:gd name="T4" fmla="*/ 1 w 106"/>
                    <a:gd name="T5" fmla="*/ 1 h 28"/>
                    <a:gd name="T6" fmla="*/ 1 w 106"/>
                    <a:gd name="T7" fmla="*/ 1 h 28"/>
                    <a:gd name="T8" fmla="*/ 1 w 106"/>
                    <a:gd name="T9" fmla="*/ 1 h 28"/>
                    <a:gd name="T10" fmla="*/ 1 w 106"/>
                    <a:gd name="T11" fmla="*/ 1 h 28"/>
                    <a:gd name="T12" fmla="*/ 1 w 106"/>
                    <a:gd name="T13" fmla="*/ 1 h 28"/>
                    <a:gd name="T14" fmla="*/ 1 w 106"/>
                    <a:gd name="T15" fmla="*/ 1 h 28"/>
                    <a:gd name="T16" fmla="*/ 0 w 106"/>
                    <a:gd name="T17" fmla="*/ 1 h 28"/>
                    <a:gd name="T18" fmla="*/ 1 w 106"/>
                    <a:gd name="T19" fmla="*/ 1 h 28"/>
                    <a:gd name="T20" fmla="*/ 1 w 106"/>
                    <a:gd name="T21" fmla="*/ 1 h 28"/>
                    <a:gd name="T22" fmla="*/ 1 w 106"/>
                    <a:gd name="T23" fmla="*/ 0 h 28"/>
                    <a:gd name="T24" fmla="*/ 1 w 106"/>
                    <a:gd name="T25" fmla="*/ 0 h 28"/>
                    <a:gd name="T26" fmla="*/ 1 w 106"/>
                    <a:gd name="T27" fmla="*/ 0 h 28"/>
                    <a:gd name="T28" fmla="*/ 1 w 106"/>
                    <a:gd name="T29" fmla="*/ 1 h 28"/>
                    <a:gd name="T30" fmla="*/ 1 w 106"/>
                    <a:gd name="T31" fmla="*/ 1 h 28"/>
                    <a:gd name="T32" fmla="*/ 1 w 106"/>
                    <a:gd name="T33" fmla="*/ 1 h 28"/>
                    <a:gd name="T34" fmla="*/ 1 w 106"/>
                    <a:gd name="T35" fmla="*/ 1 h 28"/>
                    <a:gd name="T36" fmla="*/ 1 w 106"/>
                    <a:gd name="T37" fmla="*/ 1 h 28"/>
                    <a:gd name="T38" fmla="*/ 1 w 106"/>
                    <a:gd name="T39" fmla="*/ 1 h 28"/>
                    <a:gd name="T40" fmla="*/ 1 w 106"/>
                    <a:gd name="T41" fmla="*/ 1 h 28"/>
                    <a:gd name="T42" fmla="*/ 1 w 106"/>
                    <a:gd name="T43" fmla="*/ 1 h 28"/>
                    <a:gd name="T44" fmla="*/ 1 w 106"/>
                    <a:gd name="T45" fmla="*/ 1 h 28"/>
                    <a:gd name="T46" fmla="*/ 1 w 106"/>
                    <a:gd name="T47" fmla="*/ 1 h 28"/>
                    <a:gd name="T48" fmla="*/ 1 w 106"/>
                    <a:gd name="T49" fmla="*/ 1 h 28"/>
                    <a:gd name="T50" fmla="*/ 1 w 106"/>
                    <a:gd name="T51" fmla="*/ 1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
                    <a:gd name="T79" fmla="*/ 0 h 28"/>
                    <a:gd name="T80" fmla="*/ 106 w 106"/>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 h="28">
                      <a:moveTo>
                        <a:pt x="99" y="28"/>
                      </a:moveTo>
                      <a:lnTo>
                        <a:pt x="85" y="21"/>
                      </a:lnTo>
                      <a:lnTo>
                        <a:pt x="72" y="19"/>
                      </a:lnTo>
                      <a:lnTo>
                        <a:pt x="59" y="19"/>
                      </a:lnTo>
                      <a:lnTo>
                        <a:pt x="45" y="21"/>
                      </a:lnTo>
                      <a:lnTo>
                        <a:pt x="32" y="21"/>
                      </a:lnTo>
                      <a:lnTo>
                        <a:pt x="19" y="21"/>
                      </a:lnTo>
                      <a:lnTo>
                        <a:pt x="7" y="15"/>
                      </a:lnTo>
                      <a:lnTo>
                        <a:pt x="0" y="11"/>
                      </a:lnTo>
                      <a:lnTo>
                        <a:pt x="4" y="6"/>
                      </a:lnTo>
                      <a:lnTo>
                        <a:pt x="15" y="2"/>
                      </a:lnTo>
                      <a:lnTo>
                        <a:pt x="21" y="0"/>
                      </a:lnTo>
                      <a:lnTo>
                        <a:pt x="28" y="0"/>
                      </a:lnTo>
                      <a:lnTo>
                        <a:pt x="38" y="0"/>
                      </a:lnTo>
                      <a:lnTo>
                        <a:pt x="47" y="2"/>
                      </a:lnTo>
                      <a:lnTo>
                        <a:pt x="55" y="2"/>
                      </a:lnTo>
                      <a:lnTo>
                        <a:pt x="62" y="2"/>
                      </a:lnTo>
                      <a:lnTo>
                        <a:pt x="68" y="4"/>
                      </a:lnTo>
                      <a:lnTo>
                        <a:pt x="78" y="6"/>
                      </a:lnTo>
                      <a:lnTo>
                        <a:pt x="91" y="6"/>
                      </a:lnTo>
                      <a:lnTo>
                        <a:pt x="99" y="8"/>
                      </a:lnTo>
                      <a:lnTo>
                        <a:pt x="106" y="11"/>
                      </a:lnTo>
                      <a:lnTo>
                        <a:pt x="106" y="19"/>
                      </a:lnTo>
                      <a:lnTo>
                        <a:pt x="104" y="25"/>
                      </a:lnTo>
                      <a:lnTo>
                        <a:pt x="9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8" name="Freeform 204"/>
                <p:cNvSpPr>
                  <a:spLocks/>
                </p:cNvSpPr>
                <p:nvPr/>
              </p:nvSpPr>
              <p:spPr bwMode="auto">
                <a:xfrm>
                  <a:off x="3391" y="2757"/>
                  <a:ext cx="161" cy="214"/>
                </a:xfrm>
                <a:custGeom>
                  <a:avLst/>
                  <a:gdLst>
                    <a:gd name="T0" fmla="*/ 0 w 324"/>
                    <a:gd name="T1" fmla="*/ 1 h 427"/>
                    <a:gd name="T2" fmla="*/ 0 w 324"/>
                    <a:gd name="T3" fmla="*/ 1 h 427"/>
                    <a:gd name="T4" fmla="*/ 0 w 324"/>
                    <a:gd name="T5" fmla="*/ 1 h 427"/>
                    <a:gd name="T6" fmla="*/ 0 w 324"/>
                    <a:gd name="T7" fmla="*/ 1 h 427"/>
                    <a:gd name="T8" fmla="*/ 0 w 324"/>
                    <a:gd name="T9" fmla="*/ 1 h 427"/>
                    <a:gd name="T10" fmla="*/ 0 w 324"/>
                    <a:gd name="T11" fmla="*/ 1 h 427"/>
                    <a:gd name="T12" fmla="*/ 0 w 324"/>
                    <a:gd name="T13" fmla="*/ 1 h 427"/>
                    <a:gd name="T14" fmla="*/ 0 w 324"/>
                    <a:gd name="T15" fmla="*/ 1 h 427"/>
                    <a:gd name="T16" fmla="*/ 0 w 324"/>
                    <a:gd name="T17" fmla="*/ 1 h 427"/>
                    <a:gd name="T18" fmla="*/ 0 w 324"/>
                    <a:gd name="T19" fmla="*/ 1 h 427"/>
                    <a:gd name="T20" fmla="*/ 0 w 324"/>
                    <a:gd name="T21" fmla="*/ 1 h 427"/>
                    <a:gd name="T22" fmla="*/ 0 w 324"/>
                    <a:gd name="T23" fmla="*/ 1 h 427"/>
                    <a:gd name="T24" fmla="*/ 0 w 324"/>
                    <a:gd name="T25" fmla="*/ 1 h 427"/>
                    <a:gd name="T26" fmla="*/ 0 w 324"/>
                    <a:gd name="T27" fmla="*/ 1 h 427"/>
                    <a:gd name="T28" fmla="*/ 0 w 324"/>
                    <a:gd name="T29" fmla="*/ 1 h 427"/>
                    <a:gd name="T30" fmla="*/ 0 w 324"/>
                    <a:gd name="T31" fmla="*/ 1 h 427"/>
                    <a:gd name="T32" fmla="*/ 0 w 324"/>
                    <a:gd name="T33" fmla="*/ 1 h 427"/>
                    <a:gd name="T34" fmla="*/ 0 w 324"/>
                    <a:gd name="T35" fmla="*/ 1 h 427"/>
                    <a:gd name="T36" fmla="*/ 0 w 324"/>
                    <a:gd name="T37" fmla="*/ 1 h 427"/>
                    <a:gd name="T38" fmla="*/ 0 w 324"/>
                    <a:gd name="T39" fmla="*/ 1 h 427"/>
                    <a:gd name="T40" fmla="*/ 0 w 324"/>
                    <a:gd name="T41" fmla="*/ 1 h 427"/>
                    <a:gd name="T42" fmla="*/ 0 w 324"/>
                    <a:gd name="T43" fmla="*/ 1 h 427"/>
                    <a:gd name="T44" fmla="*/ 0 w 324"/>
                    <a:gd name="T45" fmla="*/ 1 h 427"/>
                    <a:gd name="T46" fmla="*/ 0 w 324"/>
                    <a:gd name="T47" fmla="*/ 1 h 427"/>
                    <a:gd name="T48" fmla="*/ 0 w 324"/>
                    <a:gd name="T49" fmla="*/ 1 h 427"/>
                    <a:gd name="T50" fmla="*/ 0 w 324"/>
                    <a:gd name="T51" fmla="*/ 1 h 427"/>
                    <a:gd name="T52" fmla="*/ 0 w 324"/>
                    <a:gd name="T53" fmla="*/ 1 h 427"/>
                    <a:gd name="T54" fmla="*/ 0 w 324"/>
                    <a:gd name="T55" fmla="*/ 1 h 427"/>
                    <a:gd name="T56" fmla="*/ 0 w 324"/>
                    <a:gd name="T57" fmla="*/ 1 h 427"/>
                    <a:gd name="T58" fmla="*/ 0 w 324"/>
                    <a:gd name="T59" fmla="*/ 1 h 427"/>
                    <a:gd name="T60" fmla="*/ 0 w 324"/>
                    <a:gd name="T61" fmla="*/ 1 h 427"/>
                    <a:gd name="T62" fmla="*/ 0 w 324"/>
                    <a:gd name="T63" fmla="*/ 1 h 427"/>
                    <a:gd name="T64" fmla="*/ 0 w 324"/>
                    <a:gd name="T65" fmla="*/ 1 h 427"/>
                    <a:gd name="T66" fmla="*/ 0 w 324"/>
                    <a:gd name="T67" fmla="*/ 1 h 427"/>
                    <a:gd name="T68" fmla="*/ 0 w 324"/>
                    <a:gd name="T69" fmla="*/ 1 h 427"/>
                    <a:gd name="T70" fmla="*/ 0 w 324"/>
                    <a:gd name="T71" fmla="*/ 1 h 427"/>
                    <a:gd name="T72" fmla="*/ 0 w 324"/>
                    <a:gd name="T73" fmla="*/ 1 h 427"/>
                    <a:gd name="T74" fmla="*/ 0 w 324"/>
                    <a:gd name="T75" fmla="*/ 1 h 427"/>
                    <a:gd name="T76" fmla="*/ 0 w 324"/>
                    <a:gd name="T77" fmla="*/ 1 h 427"/>
                    <a:gd name="T78" fmla="*/ 0 w 324"/>
                    <a:gd name="T79" fmla="*/ 1 h 427"/>
                    <a:gd name="T80" fmla="*/ 0 w 324"/>
                    <a:gd name="T81" fmla="*/ 1 h 427"/>
                    <a:gd name="T82" fmla="*/ 0 w 324"/>
                    <a:gd name="T83" fmla="*/ 1 h 427"/>
                    <a:gd name="T84" fmla="*/ 0 w 324"/>
                    <a:gd name="T85" fmla="*/ 1 h 427"/>
                    <a:gd name="T86" fmla="*/ 0 w 324"/>
                    <a:gd name="T87" fmla="*/ 1 h 427"/>
                    <a:gd name="T88" fmla="*/ 0 w 324"/>
                    <a:gd name="T89" fmla="*/ 1 h 427"/>
                    <a:gd name="T90" fmla="*/ 0 w 324"/>
                    <a:gd name="T91" fmla="*/ 1 h 427"/>
                    <a:gd name="T92" fmla="*/ 0 w 324"/>
                    <a:gd name="T93" fmla="*/ 1 h 427"/>
                    <a:gd name="T94" fmla="*/ 0 w 324"/>
                    <a:gd name="T95" fmla="*/ 1 h 427"/>
                    <a:gd name="T96" fmla="*/ 0 w 324"/>
                    <a:gd name="T97" fmla="*/ 1 h 427"/>
                    <a:gd name="T98" fmla="*/ 0 w 324"/>
                    <a:gd name="T99" fmla="*/ 1 h 427"/>
                    <a:gd name="T100" fmla="*/ 0 w 324"/>
                    <a:gd name="T101" fmla="*/ 1 h 427"/>
                    <a:gd name="T102" fmla="*/ 0 w 324"/>
                    <a:gd name="T103" fmla="*/ 1 h 427"/>
                    <a:gd name="T104" fmla="*/ 0 w 324"/>
                    <a:gd name="T105" fmla="*/ 1 h 427"/>
                    <a:gd name="T106" fmla="*/ 0 w 324"/>
                    <a:gd name="T107" fmla="*/ 1 h 427"/>
                    <a:gd name="T108" fmla="*/ 0 w 324"/>
                    <a:gd name="T109" fmla="*/ 1 h 427"/>
                    <a:gd name="T110" fmla="*/ 0 w 324"/>
                    <a:gd name="T111" fmla="*/ 1 h 427"/>
                    <a:gd name="T112" fmla="*/ 0 w 324"/>
                    <a:gd name="T113" fmla="*/ 1 h 427"/>
                    <a:gd name="T114" fmla="*/ 0 w 324"/>
                    <a:gd name="T115" fmla="*/ 1 h 427"/>
                    <a:gd name="T116" fmla="*/ 0 w 324"/>
                    <a:gd name="T117" fmla="*/ 1 h 427"/>
                    <a:gd name="T118" fmla="*/ 0 w 324"/>
                    <a:gd name="T119" fmla="*/ 1 h 427"/>
                    <a:gd name="T120" fmla="*/ 0 w 324"/>
                    <a:gd name="T121" fmla="*/ 1 h 427"/>
                    <a:gd name="T122" fmla="*/ 0 w 324"/>
                    <a:gd name="T123" fmla="*/ 1 h 4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4"/>
                    <a:gd name="T187" fmla="*/ 0 h 427"/>
                    <a:gd name="T188" fmla="*/ 324 w 324"/>
                    <a:gd name="T189" fmla="*/ 427 h 4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4" h="427">
                      <a:moveTo>
                        <a:pt x="25" y="427"/>
                      </a:moveTo>
                      <a:lnTo>
                        <a:pt x="4" y="427"/>
                      </a:lnTo>
                      <a:lnTo>
                        <a:pt x="2" y="418"/>
                      </a:lnTo>
                      <a:lnTo>
                        <a:pt x="2" y="406"/>
                      </a:lnTo>
                      <a:lnTo>
                        <a:pt x="2" y="397"/>
                      </a:lnTo>
                      <a:lnTo>
                        <a:pt x="2" y="385"/>
                      </a:lnTo>
                      <a:lnTo>
                        <a:pt x="0" y="376"/>
                      </a:lnTo>
                      <a:lnTo>
                        <a:pt x="0" y="364"/>
                      </a:lnTo>
                      <a:lnTo>
                        <a:pt x="0" y="353"/>
                      </a:lnTo>
                      <a:lnTo>
                        <a:pt x="0" y="345"/>
                      </a:lnTo>
                      <a:lnTo>
                        <a:pt x="0" y="334"/>
                      </a:lnTo>
                      <a:lnTo>
                        <a:pt x="0" y="325"/>
                      </a:lnTo>
                      <a:lnTo>
                        <a:pt x="0" y="313"/>
                      </a:lnTo>
                      <a:lnTo>
                        <a:pt x="0" y="304"/>
                      </a:lnTo>
                      <a:lnTo>
                        <a:pt x="0" y="294"/>
                      </a:lnTo>
                      <a:lnTo>
                        <a:pt x="0" y="283"/>
                      </a:lnTo>
                      <a:lnTo>
                        <a:pt x="0" y="273"/>
                      </a:lnTo>
                      <a:lnTo>
                        <a:pt x="2" y="264"/>
                      </a:lnTo>
                      <a:lnTo>
                        <a:pt x="2" y="252"/>
                      </a:lnTo>
                      <a:lnTo>
                        <a:pt x="2" y="243"/>
                      </a:lnTo>
                      <a:lnTo>
                        <a:pt x="2" y="231"/>
                      </a:lnTo>
                      <a:lnTo>
                        <a:pt x="4" y="222"/>
                      </a:lnTo>
                      <a:lnTo>
                        <a:pt x="4" y="212"/>
                      </a:lnTo>
                      <a:lnTo>
                        <a:pt x="6" y="201"/>
                      </a:lnTo>
                      <a:lnTo>
                        <a:pt x="6" y="192"/>
                      </a:lnTo>
                      <a:lnTo>
                        <a:pt x="10" y="182"/>
                      </a:lnTo>
                      <a:lnTo>
                        <a:pt x="10" y="171"/>
                      </a:lnTo>
                      <a:lnTo>
                        <a:pt x="12" y="161"/>
                      </a:lnTo>
                      <a:lnTo>
                        <a:pt x="14" y="150"/>
                      </a:lnTo>
                      <a:lnTo>
                        <a:pt x="17" y="142"/>
                      </a:lnTo>
                      <a:lnTo>
                        <a:pt x="19" y="131"/>
                      </a:lnTo>
                      <a:lnTo>
                        <a:pt x="21" y="119"/>
                      </a:lnTo>
                      <a:lnTo>
                        <a:pt x="25" y="110"/>
                      </a:lnTo>
                      <a:lnTo>
                        <a:pt x="29" y="100"/>
                      </a:lnTo>
                      <a:lnTo>
                        <a:pt x="34" y="87"/>
                      </a:lnTo>
                      <a:lnTo>
                        <a:pt x="40" y="76"/>
                      </a:lnTo>
                      <a:lnTo>
                        <a:pt x="46" y="68"/>
                      </a:lnTo>
                      <a:lnTo>
                        <a:pt x="52" y="58"/>
                      </a:lnTo>
                      <a:lnTo>
                        <a:pt x="57" y="49"/>
                      </a:lnTo>
                      <a:lnTo>
                        <a:pt x="65" y="39"/>
                      </a:lnTo>
                      <a:lnTo>
                        <a:pt x="71" y="32"/>
                      </a:lnTo>
                      <a:lnTo>
                        <a:pt x="80" y="26"/>
                      </a:lnTo>
                      <a:lnTo>
                        <a:pt x="88" y="19"/>
                      </a:lnTo>
                      <a:lnTo>
                        <a:pt x="97" y="15"/>
                      </a:lnTo>
                      <a:lnTo>
                        <a:pt x="107" y="11"/>
                      </a:lnTo>
                      <a:lnTo>
                        <a:pt x="116" y="7"/>
                      </a:lnTo>
                      <a:lnTo>
                        <a:pt x="128" y="3"/>
                      </a:lnTo>
                      <a:lnTo>
                        <a:pt x="141" y="1"/>
                      </a:lnTo>
                      <a:lnTo>
                        <a:pt x="147" y="1"/>
                      </a:lnTo>
                      <a:lnTo>
                        <a:pt x="154" y="1"/>
                      </a:lnTo>
                      <a:lnTo>
                        <a:pt x="164" y="1"/>
                      </a:lnTo>
                      <a:lnTo>
                        <a:pt x="171" y="1"/>
                      </a:lnTo>
                      <a:lnTo>
                        <a:pt x="183" y="0"/>
                      </a:lnTo>
                      <a:lnTo>
                        <a:pt x="194" y="1"/>
                      </a:lnTo>
                      <a:lnTo>
                        <a:pt x="208" y="3"/>
                      </a:lnTo>
                      <a:lnTo>
                        <a:pt x="219" y="7"/>
                      </a:lnTo>
                      <a:lnTo>
                        <a:pt x="230" y="11"/>
                      </a:lnTo>
                      <a:lnTo>
                        <a:pt x="240" y="17"/>
                      </a:lnTo>
                      <a:lnTo>
                        <a:pt x="251" y="22"/>
                      </a:lnTo>
                      <a:lnTo>
                        <a:pt x="263" y="28"/>
                      </a:lnTo>
                      <a:lnTo>
                        <a:pt x="268" y="36"/>
                      </a:lnTo>
                      <a:lnTo>
                        <a:pt x="274" y="45"/>
                      </a:lnTo>
                      <a:lnTo>
                        <a:pt x="282" y="55"/>
                      </a:lnTo>
                      <a:lnTo>
                        <a:pt x="287" y="62"/>
                      </a:lnTo>
                      <a:lnTo>
                        <a:pt x="289" y="72"/>
                      </a:lnTo>
                      <a:lnTo>
                        <a:pt x="295" y="81"/>
                      </a:lnTo>
                      <a:lnTo>
                        <a:pt x="299" y="91"/>
                      </a:lnTo>
                      <a:lnTo>
                        <a:pt x="303" y="100"/>
                      </a:lnTo>
                      <a:lnTo>
                        <a:pt x="305" y="110"/>
                      </a:lnTo>
                      <a:lnTo>
                        <a:pt x="308" y="119"/>
                      </a:lnTo>
                      <a:lnTo>
                        <a:pt x="310" y="129"/>
                      </a:lnTo>
                      <a:lnTo>
                        <a:pt x="314" y="140"/>
                      </a:lnTo>
                      <a:lnTo>
                        <a:pt x="314" y="150"/>
                      </a:lnTo>
                      <a:lnTo>
                        <a:pt x="318" y="159"/>
                      </a:lnTo>
                      <a:lnTo>
                        <a:pt x="318" y="171"/>
                      </a:lnTo>
                      <a:lnTo>
                        <a:pt x="320" y="180"/>
                      </a:lnTo>
                      <a:lnTo>
                        <a:pt x="320" y="190"/>
                      </a:lnTo>
                      <a:lnTo>
                        <a:pt x="320" y="201"/>
                      </a:lnTo>
                      <a:lnTo>
                        <a:pt x="320" y="211"/>
                      </a:lnTo>
                      <a:lnTo>
                        <a:pt x="322" y="222"/>
                      </a:lnTo>
                      <a:lnTo>
                        <a:pt x="322" y="231"/>
                      </a:lnTo>
                      <a:lnTo>
                        <a:pt x="322" y="243"/>
                      </a:lnTo>
                      <a:lnTo>
                        <a:pt x="322" y="252"/>
                      </a:lnTo>
                      <a:lnTo>
                        <a:pt x="324" y="266"/>
                      </a:lnTo>
                      <a:lnTo>
                        <a:pt x="322" y="273"/>
                      </a:lnTo>
                      <a:lnTo>
                        <a:pt x="322" y="287"/>
                      </a:lnTo>
                      <a:lnTo>
                        <a:pt x="322" y="294"/>
                      </a:lnTo>
                      <a:lnTo>
                        <a:pt x="322" y="307"/>
                      </a:lnTo>
                      <a:lnTo>
                        <a:pt x="322" y="317"/>
                      </a:lnTo>
                      <a:lnTo>
                        <a:pt x="322" y="328"/>
                      </a:lnTo>
                      <a:lnTo>
                        <a:pt x="322" y="338"/>
                      </a:lnTo>
                      <a:lnTo>
                        <a:pt x="324" y="351"/>
                      </a:lnTo>
                      <a:lnTo>
                        <a:pt x="324" y="412"/>
                      </a:lnTo>
                      <a:lnTo>
                        <a:pt x="314" y="414"/>
                      </a:lnTo>
                      <a:lnTo>
                        <a:pt x="310" y="416"/>
                      </a:lnTo>
                      <a:lnTo>
                        <a:pt x="308" y="404"/>
                      </a:lnTo>
                      <a:lnTo>
                        <a:pt x="306" y="395"/>
                      </a:lnTo>
                      <a:lnTo>
                        <a:pt x="305" y="383"/>
                      </a:lnTo>
                      <a:lnTo>
                        <a:pt x="305" y="376"/>
                      </a:lnTo>
                      <a:lnTo>
                        <a:pt x="305" y="364"/>
                      </a:lnTo>
                      <a:lnTo>
                        <a:pt x="305" y="355"/>
                      </a:lnTo>
                      <a:lnTo>
                        <a:pt x="305" y="345"/>
                      </a:lnTo>
                      <a:lnTo>
                        <a:pt x="305" y="336"/>
                      </a:lnTo>
                      <a:lnTo>
                        <a:pt x="305" y="325"/>
                      </a:lnTo>
                      <a:lnTo>
                        <a:pt x="305" y="315"/>
                      </a:lnTo>
                      <a:lnTo>
                        <a:pt x="305" y="306"/>
                      </a:lnTo>
                      <a:lnTo>
                        <a:pt x="305" y="296"/>
                      </a:lnTo>
                      <a:lnTo>
                        <a:pt x="305" y="287"/>
                      </a:lnTo>
                      <a:lnTo>
                        <a:pt x="305" y="275"/>
                      </a:lnTo>
                      <a:lnTo>
                        <a:pt x="305" y="266"/>
                      </a:lnTo>
                      <a:lnTo>
                        <a:pt x="306" y="258"/>
                      </a:lnTo>
                      <a:lnTo>
                        <a:pt x="305" y="247"/>
                      </a:lnTo>
                      <a:lnTo>
                        <a:pt x="305" y="237"/>
                      </a:lnTo>
                      <a:lnTo>
                        <a:pt x="305" y="228"/>
                      </a:lnTo>
                      <a:lnTo>
                        <a:pt x="305" y="218"/>
                      </a:lnTo>
                      <a:lnTo>
                        <a:pt x="303" y="207"/>
                      </a:lnTo>
                      <a:lnTo>
                        <a:pt x="303" y="197"/>
                      </a:lnTo>
                      <a:lnTo>
                        <a:pt x="301" y="188"/>
                      </a:lnTo>
                      <a:lnTo>
                        <a:pt x="301" y="178"/>
                      </a:lnTo>
                      <a:lnTo>
                        <a:pt x="297" y="169"/>
                      </a:lnTo>
                      <a:lnTo>
                        <a:pt x="297" y="159"/>
                      </a:lnTo>
                      <a:lnTo>
                        <a:pt x="293" y="150"/>
                      </a:lnTo>
                      <a:lnTo>
                        <a:pt x="291" y="140"/>
                      </a:lnTo>
                      <a:lnTo>
                        <a:pt x="289" y="129"/>
                      </a:lnTo>
                      <a:lnTo>
                        <a:pt x="285" y="119"/>
                      </a:lnTo>
                      <a:lnTo>
                        <a:pt x="282" y="112"/>
                      </a:lnTo>
                      <a:lnTo>
                        <a:pt x="280" y="102"/>
                      </a:lnTo>
                      <a:lnTo>
                        <a:pt x="272" y="91"/>
                      </a:lnTo>
                      <a:lnTo>
                        <a:pt x="266" y="79"/>
                      </a:lnTo>
                      <a:lnTo>
                        <a:pt x="259" y="70"/>
                      </a:lnTo>
                      <a:lnTo>
                        <a:pt x="253" y="62"/>
                      </a:lnTo>
                      <a:lnTo>
                        <a:pt x="244" y="53"/>
                      </a:lnTo>
                      <a:lnTo>
                        <a:pt x="236" y="47"/>
                      </a:lnTo>
                      <a:lnTo>
                        <a:pt x="228" y="39"/>
                      </a:lnTo>
                      <a:lnTo>
                        <a:pt x="221" y="36"/>
                      </a:lnTo>
                      <a:lnTo>
                        <a:pt x="209" y="30"/>
                      </a:lnTo>
                      <a:lnTo>
                        <a:pt x="202" y="26"/>
                      </a:lnTo>
                      <a:lnTo>
                        <a:pt x="190" y="22"/>
                      </a:lnTo>
                      <a:lnTo>
                        <a:pt x="181" y="22"/>
                      </a:lnTo>
                      <a:lnTo>
                        <a:pt x="169" y="20"/>
                      </a:lnTo>
                      <a:lnTo>
                        <a:pt x="158" y="22"/>
                      </a:lnTo>
                      <a:lnTo>
                        <a:pt x="145" y="22"/>
                      </a:lnTo>
                      <a:lnTo>
                        <a:pt x="131" y="26"/>
                      </a:lnTo>
                      <a:lnTo>
                        <a:pt x="145" y="28"/>
                      </a:lnTo>
                      <a:lnTo>
                        <a:pt x="160" y="32"/>
                      </a:lnTo>
                      <a:lnTo>
                        <a:pt x="173" y="36"/>
                      </a:lnTo>
                      <a:lnTo>
                        <a:pt x="190" y="39"/>
                      </a:lnTo>
                      <a:lnTo>
                        <a:pt x="204" y="45"/>
                      </a:lnTo>
                      <a:lnTo>
                        <a:pt x="219" y="53"/>
                      </a:lnTo>
                      <a:lnTo>
                        <a:pt x="230" y="62"/>
                      </a:lnTo>
                      <a:lnTo>
                        <a:pt x="242" y="74"/>
                      </a:lnTo>
                      <a:lnTo>
                        <a:pt x="246" y="83"/>
                      </a:lnTo>
                      <a:lnTo>
                        <a:pt x="253" y="91"/>
                      </a:lnTo>
                      <a:lnTo>
                        <a:pt x="257" y="102"/>
                      </a:lnTo>
                      <a:lnTo>
                        <a:pt x="261" y="114"/>
                      </a:lnTo>
                      <a:lnTo>
                        <a:pt x="265" y="121"/>
                      </a:lnTo>
                      <a:lnTo>
                        <a:pt x="268" y="133"/>
                      </a:lnTo>
                      <a:lnTo>
                        <a:pt x="272" y="142"/>
                      </a:lnTo>
                      <a:lnTo>
                        <a:pt x="276" y="155"/>
                      </a:lnTo>
                      <a:lnTo>
                        <a:pt x="278" y="163"/>
                      </a:lnTo>
                      <a:lnTo>
                        <a:pt x="280" y="176"/>
                      </a:lnTo>
                      <a:lnTo>
                        <a:pt x="282" y="186"/>
                      </a:lnTo>
                      <a:lnTo>
                        <a:pt x="284" y="197"/>
                      </a:lnTo>
                      <a:lnTo>
                        <a:pt x="284" y="207"/>
                      </a:lnTo>
                      <a:lnTo>
                        <a:pt x="285" y="220"/>
                      </a:lnTo>
                      <a:lnTo>
                        <a:pt x="287" y="230"/>
                      </a:lnTo>
                      <a:lnTo>
                        <a:pt x="289" y="243"/>
                      </a:lnTo>
                      <a:lnTo>
                        <a:pt x="289" y="250"/>
                      </a:lnTo>
                      <a:lnTo>
                        <a:pt x="289" y="264"/>
                      </a:lnTo>
                      <a:lnTo>
                        <a:pt x="289" y="273"/>
                      </a:lnTo>
                      <a:lnTo>
                        <a:pt x="289" y="285"/>
                      </a:lnTo>
                      <a:lnTo>
                        <a:pt x="289" y="294"/>
                      </a:lnTo>
                      <a:lnTo>
                        <a:pt x="289" y="306"/>
                      </a:lnTo>
                      <a:lnTo>
                        <a:pt x="289" y="317"/>
                      </a:lnTo>
                      <a:lnTo>
                        <a:pt x="289" y="328"/>
                      </a:lnTo>
                      <a:lnTo>
                        <a:pt x="287" y="338"/>
                      </a:lnTo>
                      <a:lnTo>
                        <a:pt x="287" y="349"/>
                      </a:lnTo>
                      <a:lnTo>
                        <a:pt x="285" y="361"/>
                      </a:lnTo>
                      <a:lnTo>
                        <a:pt x="285" y="372"/>
                      </a:lnTo>
                      <a:lnTo>
                        <a:pt x="285" y="383"/>
                      </a:lnTo>
                      <a:lnTo>
                        <a:pt x="285" y="393"/>
                      </a:lnTo>
                      <a:lnTo>
                        <a:pt x="285" y="404"/>
                      </a:lnTo>
                      <a:lnTo>
                        <a:pt x="285" y="416"/>
                      </a:lnTo>
                      <a:lnTo>
                        <a:pt x="278" y="414"/>
                      </a:lnTo>
                      <a:lnTo>
                        <a:pt x="272" y="416"/>
                      </a:lnTo>
                      <a:lnTo>
                        <a:pt x="270" y="402"/>
                      </a:lnTo>
                      <a:lnTo>
                        <a:pt x="270" y="389"/>
                      </a:lnTo>
                      <a:lnTo>
                        <a:pt x="270" y="378"/>
                      </a:lnTo>
                      <a:lnTo>
                        <a:pt x="270" y="366"/>
                      </a:lnTo>
                      <a:lnTo>
                        <a:pt x="270" y="353"/>
                      </a:lnTo>
                      <a:lnTo>
                        <a:pt x="272" y="344"/>
                      </a:lnTo>
                      <a:lnTo>
                        <a:pt x="272" y="332"/>
                      </a:lnTo>
                      <a:lnTo>
                        <a:pt x="274" y="321"/>
                      </a:lnTo>
                      <a:lnTo>
                        <a:pt x="272" y="309"/>
                      </a:lnTo>
                      <a:lnTo>
                        <a:pt x="272" y="298"/>
                      </a:lnTo>
                      <a:lnTo>
                        <a:pt x="272" y="288"/>
                      </a:lnTo>
                      <a:lnTo>
                        <a:pt x="272" y="277"/>
                      </a:lnTo>
                      <a:lnTo>
                        <a:pt x="270" y="266"/>
                      </a:lnTo>
                      <a:lnTo>
                        <a:pt x="270" y="256"/>
                      </a:lnTo>
                      <a:lnTo>
                        <a:pt x="270" y="245"/>
                      </a:lnTo>
                      <a:lnTo>
                        <a:pt x="270" y="237"/>
                      </a:lnTo>
                      <a:lnTo>
                        <a:pt x="268" y="224"/>
                      </a:lnTo>
                      <a:lnTo>
                        <a:pt x="268" y="214"/>
                      </a:lnTo>
                      <a:lnTo>
                        <a:pt x="266" y="203"/>
                      </a:lnTo>
                      <a:lnTo>
                        <a:pt x="266" y="193"/>
                      </a:lnTo>
                      <a:lnTo>
                        <a:pt x="265" y="180"/>
                      </a:lnTo>
                      <a:lnTo>
                        <a:pt x="263" y="171"/>
                      </a:lnTo>
                      <a:lnTo>
                        <a:pt x="261" y="157"/>
                      </a:lnTo>
                      <a:lnTo>
                        <a:pt x="261" y="150"/>
                      </a:lnTo>
                      <a:lnTo>
                        <a:pt x="255" y="136"/>
                      </a:lnTo>
                      <a:lnTo>
                        <a:pt x="253" y="127"/>
                      </a:lnTo>
                      <a:lnTo>
                        <a:pt x="247" y="114"/>
                      </a:lnTo>
                      <a:lnTo>
                        <a:pt x="244" y="106"/>
                      </a:lnTo>
                      <a:lnTo>
                        <a:pt x="236" y="97"/>
                      </a:lnTo>
                      <a:lnTo>
                        <a:pt x="230" y="87"/>
                      </a:lnTo>
                      <a:lnTo>
                        <a:pt x="223" y="77"/>
                      </a:lnTo>
                      <a:lnTo>
                        <a:pt x="215" y="72"/>
                      </a:lnTo>
                      <a:lnTo>
                        <a:pt x="198" y="62"/>
                      </a:lnTo>
                      <a:lnTo>
                        <a:pt x="183" y="55"/>
                      </a:lnTo>
                      <a:lnTo>
                        <a:pt x="169" y="49"/>
                      </a:lnTo>
                      <a:lnTo>
                        <a:pt x="158" y="47"/>
                      </a:lnTo>
                      <a:lnTo>
                        <a:pt x="143" y="43"/>
                      </a:lnTo>
                      <a:lnTo>
                        <a:pt x="133" y="43"/>
                      </a:lnTo>
                      <a:lnTo>
                        <a:pt x="122" y="43"/>
                      </a:lnTo>
                      <a:lnTo>
                        <a:pt x="114" y="47"/>
                      </a:lnTo>
                      <a:lnTo>
                        <a:pt x="103" y="49"/>
                      </a:lnTo>
                      <a:lnTo>
                        <a:pt x="93" y="55"/>
                      </a:lnTo>
                      <a:lnTo>
                        <a:pt x="86" y="60"/>
                      </a:lnTo>
                      <a:lnTo>
                        <a:pt x="80" y="68"/>
                      </a:lnTo>
                      <a:lnTo>
                        <a:pt x="73" y="76"/>
                      </a:lnTo>
                      <a:lnTo>
                        <a:pt x="69" y="83"/>
                      </a:lnTo>
                      <a:lnTo>
                        <a:pt x="63" y="93"/>
                      </a:lnTo>
                      <a:lnTo>
                        <a:pt x="59" y="104"/>
                      </a:lnTo>
                      <a:lnTo>
                        <a:pt x="53" y="114"/>
                      </a:lnTo>
                      <a:lnTo>
                        <a:pt x="48" y="125"/>
                      </a:lnTo>
                      <a:lnTo>
                        <a:pt x="46" y="135"/>
                      </a:lnTo>
                      <a:lnTo>
                        <a:pt x="42" y="148"/>
                      </a:lnTo>
                      <a:lnTo>
                        <a:pt x="38" y="157"/>
                      </a:lnTo>
                      <a:lnTo>
                        <a:pt x="36" y="171"/>
                      </a:lnTo>
                      <a:lnTo>
                        <a:pt x="34" y="182"/>
                      </a:lnTo>
                      <a:lnTo>
                        <a:pt x="34" y="195"/>
                      </a:lnTo>
                      <a:lnTo>
                        <a:pt x="33" y="207"/>
                      </a:lnTo>
                      <a:lnTo>
                        <a:pt x="31" y="218"/>
                      </a:lnTo>
                      <a:lnTo>
                        <a:pt x="29" y="230"/>
                      </a:lnTo>
                      <a:lnTo>
                        <a:pt x="29" y="243"/>
                      </a:lnTo>
                      <a:lnTo>
                        <a:pt x="29" y="252"/>
                      </a:lnTo>
                      <a:lnTo>
                        <a:pt x="29" y="264"/>
                      </a:lnTo>
                      <a:lnTo>
                        <a:pt x="29" y="273"/>
                      </a:lnTo>
                      <a:lnTo>
                        <a:pt x="29" y="285"/>
                      </a:lnTo>
                      <a:lnTo>
                        <a:pt x="25"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29" name="Freeform 205"/>
                <p:cNvSpPr>
                  <a:spLocks/>
                </p:cNvSpPr>
                <p:nvPr/>
              </p:nvSpPr>
              <p:spPr bwMode="auto">
                <a:xfrm>
                  <a:off x="3662" y="2951"/>
                  <a:ext cx="21" cy="12"/>
                </a:xfrm>
                <a:custGeom>
                  <a:avLst/>
                  <a:gdLst>
                    <a:gd name="T0" fmla="*/ 1 w 42"/>
                    <a:gd name="T1" fmla="*/ 1 h 23"/>
                    <a:gd name="T2" fmla="*/ 0 w 42"/>
                    <a:gd name="T3" fmla="*/ 1 h 23"/>
                    <a:gd name="T4" fmla="*/ 0 w 42"/>
                    <a:gd name="T5" fmla="*/ 1 h 23"/>
                    <a:gd name="T6" fmla="*/ 1 w 42"/>
                    <a:gd name="T7" fmla="*/ 1 h 23"/>
                    <a:gd name="T8" fmla="*/ 1 w 42"/>
                    <a:gd name="T9" fmla="*/ 0 h 23"/>
                    <a:gd name="T10" fmla="*/ 1 w 42"/>
                    <a:gd name="T11" fmla="*/ 0 h 23"/>
                    <a:gd name="T12" fmla="*/ 1 w 42"/>
                    <a:gd name="T13" fmla="*/ 1 h 23"/>
                    <a:gd name="T14" fmla="*/ 1 w 42"/>
                    <a:gd name="T15" fmla="*/ 1 h 23"/>
                    <a:gd name="T16" fmla="*/ 1 w 42"/>
                    <a:gd name="T17" fmla="*/ 1 h 23"/>
                    <a:gd name="T18" fmla="*/ 1 w 42"/>
                    <a:gd name="T19" fmla="*/ 1 h 23"/>
                    <a:gd name="T20" fmla="*/ 1 w 42"/>
                    <a:gd name="T21" fmla="*/ 1 h 23"/>
                    <a:gd name="T22" fmla="*/ 1 w 42"/>
                    <a:gd name="T23" fmla="*/ 1 h 23"/>
                    <a:gd name="T24" fmla="*/ 1 w 42"/>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23"/>
                    <a:gd name="T41" fmla="*/ 42 w 4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23">
                      <a:moveTo>
                        <a:pt x="2" y="10"/>
                      </a:moveTo>
                      <a:lnTo>
                        <a:pt x="0" y="8"/>
                      </a:lnTo>
                      <a:lnTo>
                        <a:pt x="0" y="6"/>
                      </a:lnTo>
                      <a:lnTo>
                        <a:pt x="2" y="2"/>
                      </a:lnTo>
                      <a:lnTo>
                        <a:pt x="10" y="0"/>
                      </a:lnTo>
                      <a:lnTo>
                        <a:pt x="17" y="0"/>
                      </a:lnTo>
                      <a:lnTo>
                        <a:pt x="25" y="4"/>
                      </a:lnTo>
                      <a:lnTo>
                        <a:pt x="38" y="10"/>
                      </a:lnTo>
                      <a:lnTo>
                        <a:pt x="42" y="17"/>
                      </a:lnTo>
                      <a:lnTo>
                        <a:pt x="36" y="19"/>
                      </a:lnTo>
                      <a:lnTo>
                        <a:pt x="31" y="23"/>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0" name="Freeform 206"/>
                <p:cNvSpPr>
                  <a:spLocks/>
                </p:cNvSpPr>
                <p:nvPr/>
              </p:nvSpPr>
              <p:spPr bwMode="auto">
                <a:xfrm>
                  <a:off x="3719" y="2947"/>
                  <a:ext cx="42" cy="9"/>
                </a:xfrm>
                <a:custGeom>
                  <a:avLst/>
                  <a:gdLst>
                    <a:gd name="T0" fmla="*/ 1 w 84"/>
                    <a:gd name="T1" fmla="*/ 1 h 17"/>
                    <a:gd name="T2" fmla="*/ 1 w 84"/>
                    <a:gd name="T3" fmla="*/ 1 h 17"/>
                    <a:gd name="T4" fmla="*/ 1 w 84"/>
                    <a:gd name="T5" fmla="*/ 1 h 17"/>
                    <a:gd name="T6" fmla="*/ 1 w 84"/>
                    <a:gd name="T7" fmla="*/ 1 h 17"/>
                    <a:gd name="T8" fmla="*/ 1 w 84"/>
                    <a:gd name="T9" fmla="*/ 1 h 17"/>
                    <a:gd name="T10" fmla="*/ 1 w 84"/>
                    <a:gd name="T11" fmla="*/ 1 h 17"/>
                    <a:gd name="T12" fmla="*/ 1 w 84"/>
                    <a:gd name="T13" fmla="*/ 1 h 17"/>
                    <a:gd name="T14" fmla="*/ 1 w 84"/>
                    <a:gd name="T15" fmla="*/ 1 h 17"/>
                    <a:gd name="T16" fmla="*/ 1 w 84"/>
                    <a:gd name="T17" fmla="*/ 1 h 17"/>
                    <a:gd name="T18" fmla="*/ 0 w 84"/>
                    <a:gd name="T19" fmla="*/ 1 h 17"/>
                    <a:gd name="T20" fmla="*/ 1 w 84"/>
                    <a:gd name="T21" fmla="*/ 1 h 17"/>
                    <a:gd name="T22" fmla="*/ 1 w 84"/>
                    <a:gd name="T23" fmla="*/ 0 h 17"/>
                    <a:gd name="T24" fmla="*/ 1 w 84"/>
                    <a:gd name="T25" fmla="*/ 1 h 17"/>
                    <a:gd name="T26" fmla="*/ 1 w 84"/>
                    <a:gd name="T27" fmla="*/ 1 h 17"/>
                    <a:gd name="T28" fmla="*/ 1 w 84"/>
                    <a:gd name="T29" fmla="*/ 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17"/>
                    <a:gd name="T47" fmla="*/ 84 w 8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17">
                      <a:moveTo>
                        <a:pt x="78" y="17"/>
                      </a:moveTo>
                      <a:lnTo>
                        <a:pt x="69" y="15"/>
                      </a:lnTo>
                      <a:lnTo>
                        <a:pt x="61" y="15"/>
                      </a:lnTo>
                      <a:lnTo>
                        <a:pt x="52" y="11"/>
                      </a:lnTo>
                      <a:lnTo>
                        <a:pt x="42" y="11"/>
                      </a:lnTo>
                      <a:lnTo>
                        <a:pt x="33" y="9"/>
                      </a:lnTo>
                      <a:lnTo>
                        <a:pt x="25" y="9"/>
                      </a:lnTo>
                      <a:lnTo>
                        <a:pt x="16" y="9"/>
                      </a:lnTo>
                      <a:lnTo>
                        <a:pt x="8" y="15"/>
                      </a:lnTo>
                      <a:lnTo>
                        <a:pt x="0" y="9"/>
                      </a:lnTo>
                      <a:lnTo>
                        <a:pt x="4" y="2"/>
                      </a:lnTo>
                      <a:lnTo>
                        <a:pt x="82" y="0"/>
                      </a:lnTo>
                      <a:lnTo>
                        <a:pt x="84" y="9"/>
                      </a:lnTo>
                      <a:lnTo>
                        <a:pt x="7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1" name="Freeform 207"/>
                <p:cNvSpPr>
                  <a:spLocks/>
                </p:cNvSpPr>
                <p:nvPr/>
              </p:nvSpPr>
              <p:spPr bwMode="auto">
                <a:xfrm>
                  <a:off x="3199" y="2942"/>
                  <a:ext cx="45" cy="18"/>
                </a:xfrm>
                <a:custGeom>
                  <a:avLst/>
                  <a:gdLst>
                    <a:gd name="T0" fmla="*/ 1 w 89"/>
                    <a:gd name="T1" fmla="*/ 1 h 36"/>
                    <a:gd name="T2" fmla="*/ 0 w 89"/>
                    <a:gd name="T3" fmla="*/ 1 h 36"/>
                    <a:gd name="T4" fmla="*/ 0 w 89"/>
                    <a:gd name="T5" fmla="*/ 1 h 36"/>
                    <a:gd name="T6" fmla="*/ 1 w 89"/>
                    <a:gd name="T7" fmla="*/ 1 h 36"/>
                    <a:gd name="T8" fmla="*/ 1 w 89"/>
                    <a:gd name="T9" fmla="*/ 1 h 36"/>
                    <a:gd name="T10" fmla="*/ 1 w 89"/>
                    <a:gd name="T11" fmla="*/ 1 h 36"/>
                    <a:gd name="T12" fmla="*/ 1 w 89"/>
                    <a:gd name="T13" fmla="*/ 1 h 36"/>
                    <a:gd name="T14" fmla="*/ 1 w 89"/>
                    <a:gd name="T15" fmla="*/ 1 h 36"/>
                    <a:gd name="T16" fmla="*/ 1 w 89"/>
                    <a:gd name="T17" fmla="*/ 1 h 36"/>
                    <a:gd name="T18" fmla="*/ 1 w 89"/>
                    <a:gd name="T19" fmla="*/ 0 h 36"/>
                    <a:gd name="T20" fmla="*/ 1 w 89"/>
                    <a:gd name="T21" fmla="*/ 0 h 36"/>
                    <a:gd name="T22" fmla="*/ 1 w 89"/>
                    <a:gd name="T23" fmla="*/ 1 h 36"/>
                    <a:gd name="T24" fmla="*/ 1 w 89"/>
                    <a:gd name="T25" fmla="*/ 1 h 36"/>
                    <a:gd name="T26" fmla="*/ 1 w 89"/>
                    <a:gd name="T27" fmla="*/ 1 h 36"/>
                    <a:gd name="T28" fmla="*/ 1 w 89"/>
                    <a:gd name="T29" fmla="*/ 1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9"/>
                    <a:gd name="T46" fmla="*/ 0 h 36"/>
                    <a:gd name="T47" fmla="*/ 89 w 89"/>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 h="36">
                      <a:moveTo>
                        <a:pt x="2" y="36"/>
                      </a:moveTo>
                      <a:lnTo>
                        <a:pt x="0" y="33"/>
                      </a:lnTo>
                      <a:lnTo>
                        <a:pt x="0" y="29"/>
                      </a:lnTo>
                      <a:lnTo>
                        <a:pt x="8" y="21"/>
                      </a:lnTo>
                      <a:lnTo>
                        <a:pt x="17" y="15"/>
                      </a:lnTo>
                      <a:lnTo>
                        <a:pt x="27" y="10"/>
                      </a:lnTo>
                      <a:lnTo>
                        <a:pt x="38" y="8"/>
                      </a:lnTo>
                      <a:lnTo>
                        <a:pt x="49" y="4"/>
                      </a:lnTo>
                      <a:lnTo>
                        <a:pt x="59" y="2"/>
                      </a:lnTo>
                      <a:lnTo>
                        <a:pt x="70" y="0"/>
                      </a:lnTo>
                      <a:lnTo>
                        <a:pt x="82" y="0"/>
                      </a:lnTo>
                      <a:lnTo>
                        <a:pt x="89" y="4"/>
                      </a:lnTo>
                      <a:lnTo>
                        <a:pt x="89" y="14"/>
                      </a:lnTo>
                      <a:lnTo>
                        <a:pt x="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2" name="Freeform 208"/>
                <p:cNvSpPr>
                  <a:spLocks/>
                </p:cNvSpPr>
                <p:nvPr/>
              </p:nvSpPr>
              <p:spPr bwMode="auto">
                <a:xfrm>
                  <a:off x="3757" y="2830"/>
                  <a:ext cx="83" cy="94"/>
                </a:xfrm>
                <a:custGeom>
                  <a:avLst/>
                  <a:gdLst>
                    <a:gd name="T0" fmla="*/ 0 w 168"/>
                    <a:gd name="T1" fmla="*/ 1 h 186"/>
                    <a:gd name="T2" fmla="*/ 0 w 168"/>
                    <a:gd name="T3" fmla="*/ 1 h 186"/>
                    <a:gd name="T4" fmla="*/ 0 w 168"/>
                    <a:gd name="T5" fmla="*/ 1 h 186"/>
                    <a:gd name="T6" fmla="*/ 0 w 168"/>
                    <a:gd name="T7" fmla="*/ 1 h 186"/>
                    <a:gd name="T8" fmla="*/ 0 w 168"/>
                    <a:gd name="T9" fmla="*/ 1 h 186"/>
                    <a:gd name="T10" fmla="*/ 0 w 168"/>
                    <a:gd name="T11" fmla="*/ 1 h 186"/>
                    <a:gd name="T12" fmla="*/ 0 w 168"/>
                    <a:gd name="T13" fmla="*/ 1 h 186"/>
                    <a:gd name="T14" fmla="*/ 0 w 168"/>
                    <a:gd name="T15" fmla="*/ 1 h 186"/>
                    <a:gd name="T16" fmla="*/ 0 w 168"/>
                    <a:gd name="T17" fmla="*/ 1 h 186"/>
                    <a:gd name="T18" fmla="*/ 0 w 168"/>
                    <a:gd name="T19" fmla="*/ 1 h 186"/>
                    <a:gd name="T20" fmla="*/ 0 w 168"/>
                    <a:gd name="T21" fmla="*/ 1 h 186"/>
                    <a:gd name="T22" fmla="*/ 0 w 168"/>
                    <a:gd name="T23" fmla="*/ 1 h 186"/>
                    <a:gd name="T24" fmla="*/ 0 w 168"/>
                    <a:gd name="T25" fmla="*/ 1 h 186"/>
                    <a:gd name="T26" fmla="*/ 0 w 168"/>
                    <a:gd name="T27" fmla="*/ 1 h 186"/>
                    <a:gd name="T28" fmla="*/ 0 w 168"/>
                    <a:gd name="T29" fmla="*/ 1 h 186"/>
                    <a:gd name="T30" fmla="*/ 0 w 168"/>
                    <a:gd name="T31" fmla="*/ 1 h 186"/>
                    <a:gd name="T32" fmla="*/ 0 w 168"/>
                    <a:gd name="T33" fmla="*/ 1 h 186"/>
                    <a:gd name="T34" fmla="*/ 0 w 168"/>
                    <a:gd name="T35" fmla="*/ 1 h 186"/>
                    <a:gd name="T36" fmla="*/ 0 w 168"/>
                    <a:gd name="T37" fmla="*/ 1 h 186"/>
                    <a:gd name="T38" fmla="*/ 0 w 168"/>
                    <a:gd name="T39" fmla="*/ 1 h 186"/>
                    <a:gd name="T40" fmla="*/ 0 w 168"/>
                    <a:gd name="T41" fmla="*/ 1 h 186"/>
                    <a:gd name="T42" fmla="*/ 0 w 168"/>
                    <a:gd name="T43" fmla="*/ 1 h 186"/>
                    <a:gd name="T44" fmla="*/ 0 w 168"/>
                    <a:gd name="T45" fmla="*/ 1 h 186"/>
                    <a:gd name="T46" fmla="*/ 0 w 168"/>
                    <a:gd name="T47" fmla="*/ 1 h 186"/>
                    <a:gd name="T48" fmla="*/ 0 w 168"/>
                    <a:gd name="T49" fmla="*/ 1 h 186"/>
                    <a:gd name="T50" fmla="*/ 0 w 168"/>
                    <a:gd name="T51" fmla="*/ 1 h 186"/>
                    <a:gd name="T52" fmla="*/ 0 w 168"/>
                    <a:gd name="T53" fmla="*/ 1 h 186"/>
                    <a:gd name="T54" fmla="*/ 0 w 168"/>
                    <a:gd name="T55" fmla="*/ 1 h 186"/>
                    <a:gd name="T56" fmla="*/ 0 w 168"/>
                    <a:gd name="T57" fmla="*/ 1 h 186"/>
                    <a:gd name="T58" fmla="*/ 0 w 168"/>
                    <a:gd name="T59" fmla="*/ 1 h 186"/>
                    <a:gd name="T60" fmla="*/ 0 w 168"/>
                    <a:gd name="T61" fmla="*/ 1 h 186"/>
                    <a:gd name="T62" fmla="*/ 0 w 168"/>
                    <a:gd name="T63" fmla="*/ 1 h 186"/>
                    <a:gd name="T64" fmla="*/ 0 w 168"/>
                    <a:gd name="T65" fmla="*/ 1 h 186"/>
                    <a:gd name="T66" fmla="*/ 0 w 168"/>
                    <a:gd name="T67" fmla="*/ 1 h 186"/>
                    <a:gd name="T68" fmla="*/ 0 w 168"/>
                    <a:gd name="T69" fmla="*/ 1 h 186"/>
                    <a:gd name="T70" fmla="*/ 0 w 168"/>
                    <a:gd name="T71" fmla="*/ 1 h 186"/>
                    <a:gd name="T72" fmla="*/ 0 w 168"/>
                    <a:gd name="T73" fmla="*/ 1 h 186"/>
                    <a:gd name="T74" fmla="*/ 0 w 168"/>
                    <a:gd name="T75" fmla="*/ 1 h 186"/>
                    <a:gd name="T76" fmla="*/ 0 w 168"/>
                    <a:gd name="T77" fmla="*/ 1 h 186"/>
                    <a:gd name="T78" fmla="*/ 0 w 168"/>
                    <a:gd name="T79" fmla="*/ 1 h 186"/>
                    <a:gd name="T80" fmla="*/ 0 w 168"/>
                    <a:gd name="T81" fmla="*/ 1 h 186"/>
                    <a:gd name="T82" fmla="*/ 0 w 168"/>
                    <a:gd name="T83" fmla="*/ 1 h 186"/>
                    <a:gd name="T84" fmla="*/ 0 w 168"/>
                    <a:gd name="T85" fmla="*/ 1 h 186"/>
                    <a:gd name="T86" fmla="*/ 0 w 168"/>
                    <a:gd name="T87" fmla="*/ 1 h 186"/>
                    <a:gd name="T88" fmla="*/ 0 w 168"/>
                    <a:gd name="T89" fmla="*/ 1 h 186"/>
                    <a:gd name="T90" fmla="*/ 0 w 168"/>
                    <a:gd name="T91" fmla="*/ 1 h 186"/>
                    <a:gd name="T92" fmla="*/ 0 w 168"/>
                    <a:gd name="T93" fmla="*/ 1 h 186"/>
                    <a:gd name="T94" fmla="*/ 0 w 168"/>
                    <a:gd name="T95" fmla="*/ 1 h 186"/>
                    <a:gd name="T96" fmla="*/ 0 w 168"/>
                    <a:gd name="T97" fmla="*/ 1 h 186"/>
                    <a:gd name="T98" fmla="*/ 0 w 168"/>
                    <a:gd name="T99" fmla="*/ 1 h 186"/>
                    <a:gd name="T100" fmla="*/ 0 w 168"/>
                    <a:gd name="T101" fmla="*/ 1 h 186"/>
                    <a:gd name="T102" fmla="*/ 0 w 168"/>
                    <a:gd name="T103" fmla="*/ 1 h 186"/>
                    <a:gd name="T104" fmla="*/ 0 w 168"/>
                    <a:gd name="T105" fmla="*/ 1 h 1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8"/>
                    <a:gd name="T160" fmla="*/ 0 h 186"/>
                    <a:gd name="T161" fmla="*/ 168 w 168"/>
                    <a:gd name="T162" fmla="*/ 186 h 1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8" h="186">
                      <a:moveTo>
                        <a:pt x="130" y="173"/>
                      </a:moveTo>
                      <a:lnTo>
                        <a:pt x="128" y="186"/>
                      </a:lnTo>
                      <a:lnTo>
                        <a:pt x="67" y="158"/>
                      </a:lnTo>
                      <a:lnTo>
                        <a:pt x="65" y="163"/>
                      </a:lnTo>
                      <a:lnTo>
                        <a:pt x="63" y="171"/>
                      </a:lnTo>
                      <a:lnTo>
                        <a:pt x="59" y="169"/>
                      </a:lnTo>
                      <a:lnTo>
                        <a:pt x="54" y="167"/>
                      </a:lnTo>
                      <a:lnTo>
                        <a:pt x="48" y="163"/>
                      </a:lnTo>
                      <a:lnTo>
                        <a:pt x="46" y="163"/>
                      </a:lnTo>
                      <a:lnTo>
                        <a:pt x="46" y="156"/>
                      </a:lnTo>
                      <a:lnTo>
                        <a:pt x="52" y="144"/>
                      </a:lnTo>
                      <a:lnTo>
                        <a:pt x="57" y="141"/>
                      </a:lnTo>
                      <a:lnTo>
                        <a:pt x="67" y="142"/>
                      </a:lnTo>
                      <a:lnTo>
                        <a:pt x="59" y="137"/>
                      </a:lnTo>
                      <a:lnTo>
                        <a:pt x="52" y="135"/>
                      </a:lnTo>
                      <a:lnTo>
                        <a:pt x="42" y="131"/>
                      </a:lnTo>
                      <a:lnTo>
                        <a:pt x="35" y="129"/>
                      </a:lnTo>
                      <a:lnTo>
                        <a:pt x="25" y="127"/>
                      </a:lnTo>
                      <a:lnTo>
                        <a:pt x="16" y="127"/>
                      </a:lnTo>
                      <a:lnTo>
                        <a:pt x="8" y="127"/>
                      </a:lnTo>
                      <a:lnTo>
                        <a:pt x="0" y="127"/>
                      </a:lnTo>
                      <a:lnTo>
                        <a:pt x="0" y="120"/>
                      </a:lnTo>
                      <a:lnTo>
                        <a:pt x="0" y="112"/>
                      </a:lnTo>
                      <a:lnTo>
                        <a:pt x="95" y="122"/>
                      </a:lnTo>
                      <a:lnTo>
                        <a:pt x="84" y="116"/>
                      </a:lnTo>
                      <a:lnTo>
                        <a:pt x="73" y="110"/>
                      </a:lnTo>
                      <a:lnTo>
                        <a:pt x="61" y="104"/>
                      </a:lnTo>
                      <a:lnTo>
                        <a:pt x="50" y="103"/>
                      </a:lnTo>
                      <a:lnTo>
                        <a:pt x="37" y="99"/>
                      </a:lnTo>
                      <a:lnTo>
                        <a:pt x="23" y="95"/>
                      </a:lnTo>
                      <a:lnTo>
                        <a:pt x="12" y="91"/>
                      </a:lnTo>
                      <a:lnTo>
                        <a:pt x="2" y="91"/>
                      </a:lnTo>
                      <a:lnTo>
                        <a:pt x="0" y="85"/>
                      </a:lnTo>
                      <a:lnTo>
                        <a:pt x="0" y="82"/>
                      </a:lnTo>
                      <a:lnTo>
                        <a:pt x="10" y="82"/>
                      </a:lnTo>
                      <a:lnTo>
                        <a:pt x="23" y="84"/>
                      </a:lnTo>
                      <a:lnTo>
                        <a:pt x="35" y="85"/>
                      </a:lnTo>
                      <a:lnTo>
                        <a:pt x="48" y="91"/>
                      </a:lnTo>
                      <a:lnTo>
                        <a:pt x="59" y="93"/>
                      </a:lnTo>
                      <a:lnTo>
                        <a:pt x="73" y="97"/>
                      </a:lnTo>
                      <a:lnTo>
                        <a:pt x="84" y="99"/>
                      </a:lnTo>
                      <a:lnTo>
                        <a:pt x="95" y="104"/>
                      </a:lnTo>
                      <a:lnTo>
                        <a:pt x="95" y="99"/>
                      </a:lnTo>
                      <a:lnTo>
                        <a:pt x="95" y="93"/>
                      </a:lnTo>
                      <a:lnTo>
                        <a:pt x="84" y="85"/>
                      </a:lnTo>
                      <a:lnTo>
                        <a:pt x="73" y="82"/>
                      </a:lnTo>
                      <a:lnTo>
                        <a:pt x="63" y="78"/>
                      </a:lnTo>
                      <a:lnTo>
                        <a:pt x="52" y="76"/>
                      </a:lnTo>
                      <a:lnTo>
                        <a:pt x="40" y="72"/>
                      </a:lnTo>
                      <a:lnTo>
                        <a:pt x="31" y="70"/>
                      </a:lnTo>
                      <a:lnTo>
                        <a:pt x="18" y="68"/>
                      </a:lnTo>
                      <a:lnTo>
                        <a:pt x="8" y="68"/>
                      </a:lnTo>
                      <a:lnTo>
                        <a:pt x="8" y="59"/>
                      </a:lnTo>
                      <a:lnTo>
                        <a:pt x="8" y="51"/>
                      </a:lnTo>
                      <a:lnTo>
                        <a:pt x="18" y="51"/>
                      </a:lnTo>
                      <a:lnTo>
                        <a:pt x="29" y="53"/>
                      </a:lnTo>
                      <a:lnTo>
                        <a:pt x="38" y="55"/>
                      </a:lnTo>
                      <a:lnTo>
                        <a:pt x="50" y="57"/>
                      </a:lnTo>
                      <a:lnTo>
                        <a:pt x="59" y="61"/>
                      </a:lnTo>
                      <a:lnTo>
                        <a:pt x="69" y="63"/>
                      </a:lnTo>
                      <a:lnTo>
                        <a:pt x="80" y="66"/>
                      </a:lnTo>
                      <a:lnTo>
                        <a:pt x="90" y="70"/>
                      </a:lnTo>
                      <a:lnTo>
                        <a:pt x="94" y="61"/>
                      </a:lnTo>
                      <a:lnTo>
                        <a:pt x="97" y="55"/>
                      </a:lnTo>
                      <a:lnTo>
                        <a:pt x="101" y="46"/>
                      </a:lnTo>
                      <a:lnTo>
                        <a:pt x="103" y="36"/>
                      </a:lnTo>
                      <a:lnTo>
                        <a:pt x="105" y="27"/>
                      </a:lnTo>
                      <a:lnTo>
                        <a:pt x="107" y="17"/>
                      </a:lnTo>
                      <a:lnTo>
                        <a:pt x="109" y="9"/>
                      </a:lnTo>
                      <a:lnTo>
                        <a:pt x="113" y="2"/>
                      </a:lnTo>
                      <a:lnTo>
                        <a:pt x="118" y="0"/>
                      </a:lnTo>
                      <a:lnTo>
                        <a:pt x="128" y="4"/>
                      </a:lnTo>
                      <a:lnTo>
                        <a:pt x="124" y="11"/>
                      </a:lnTo>
                      <a:lnTo>
                        <a:pt x="122" y="19"/>
                      </a:lnTo>
                      <a:lnTo>
                        <a:pt x="118" y="30"/>
                      </a:lnTo>
                      <a:lnTo>
                        <a:pt x="116" y="40"/>
                      </a:lnTo>
                      <a:lnTo>
                        <a:pt x="113" y="49"/>
                      </a:lnTo>
                      <a:lnTo>
                        <a:pt x="111" y="59"/>
                      </a:lnTo>
                      <a:lnTo>
                        <a:pt x="111" y="68"/>
                      </a:lnTo>
                      <a:lnTo>
                        <a:pt x="111" y="78"/>
                      </a:lnTo>
                      <a:lnTo>
                        <a:pt x="153" y="74"/>
                      </a:lnTo>
                      <a:lnTo>
                        <a:pt x="154" y="80"/>
                      </a:lnTo>
                      <a:lnTo>
                        <a:pt x="156" y="91"/>
                      </a:lnTo>
                      <a:lnTo>
                        <a:pt x="113" y="101"/>
                      </a:lnTo>
                      <a:lnTo>
                        <a:pt x="111" y="103"/>
                      </a:lnTo>
                      <a:lnTo>
                        <a:pt x="113" y="104"/>
                      </a:lnTo>
                      <a:lnTo>
                        <a:pt x="156" y="101"/>
                      </a:lnTo>
                      <a:lnTo>
                        <a:pt x="158" y="106"/>
                      </a:lnTo>
                      <a:lnTo>
                        <a:pt x="160" y="114"/>
                      </a:lnTo>
                      <a:lnTo>
                        <a:pt x="126" y="122"/>
                      </a:lnTo>
                      <a:lnTo>
                        <a:pt x="168" y="127"/>
                      </a:lnTo>
                      <a:lnTo>
                        <a:pt x="168" y="131"/>
                      </a:lnTo>
                      <a:lnTo>
                        <a:pt x="166" y="139"/>
                      </a:lnTo>
                      <a:lnTo>
                        <a:pt x="158" y="137"/>
                      </a:lnTo>
                      <a:lnTo>
                        <a:pt x="151" y="137"/>
                      </a:lnTo>
                      <a:lnTo>
                        <a:pt x="139" y="137"/>
                      </a:lnTo>
                      <a:lnTo>
                        <a:pt x="126" y="141"/>
                      </a:lnTo>
                      <a:lnTo>
                        <a:pt x="115" y="141"/>
                      </a:lnTo>
                      <a:lnTo>
                        <a:pt x="105" y="142"/>
                      </a:lnTo>
                      <a:lnTo>
                        <a:pt x="97" y="148"/>
                      </a:lnTo>
                      <a:lnTo>
                        <a:pt x="95" y="152"/>
                      </a:lnTo>
                      <a:lnTo>
                        <a:pt x="101" y="156"/>
                      </a:lnTo>
                      <a:lnTo>
                        <a:pt x="111" y="161"/>
                      </a:lnTo>
                      <a:lnTo>
                        <a:pt x="120" y="167"/>
                      </a:lnTo>
                      <a:lnTo>
                        <a:pt x="130"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3" name="Freeform 209"/>
                <p:cNvSpPr>
                  <a:spLocks/>
                </p:cNvSpPr>
                <p:nvPr/>
              </p:nvSpPr>
              <p:spPr bwMode="auto">
                <a:xfrm>
                  <a:off x="3819" y="2815"/>
                  <a:ext cx="104" cy="135"/>
                </a:xfrm>
                <a:custGeom>
                  <a:avLst/>
                  <a:gdLst>
                    <a:gd name="T0" fmla="*/ 1 w 207"/>
                    <a:gd name="T1" fmla="*/ 1 h 269"/>
                    <a:gd name="T2" fmla="*/ 1 w 207"/>
                    <a:gd name="T3" fmla="*/ 1 h 269"/>
                    <a:gd name="T4" fmla="*/ 1 w 207"/>
                    <a:gd name="T5" fmla="*/ 1 h 269"/>
                    <a:gd name="T6" fmla="*/ 1 w 207"/>
                    <a:gd name="T7" fmla="*/ 1 h 269"/>
                    <a:gd name="T8" fmla="*/ 1 w 207"/>
                    <a:gd name="T9" fmla="*/ 1 h 269"/>
                    <a:gd name="T10" fmla="*/ 1 w 207"/>
                    <a:gd name="T11" fmla="*/ 1 h 269"/>
                    <a:gd name="T12" fmla="*/ 1 w 207"/>
                    <a:gd name="T13" fmla="*/ 1 h 269"/>
                    <a:gd name="T14" fmla="*/ 1 w 207"/>
                    <a:gd name="T15" fmla="*/ 1 h 269"/>
                    <a:gd name="T16" fmla="*/ 1 w 207"/>
                    <a:gd name="T17" fmla="*/ 1 h 269"/>
                    <a:gd name="T18" fmla="*/ 1 w 207"/>
                    <a:gd name="T19" fmla="*/ 1 h 269"/>
                    <a:gd name="T20" fmla="*/ 1 w 207"/>
                    <a:gd name="T21" fmla="*/ 1 h 269"/>
                    <a:gd name="T22" fmla="*/ 1 w 207"/>
                    <a:gd name="T23" fmla="*/ 1 h 269"/>
                    <a:gd name="T24" fmla="*/ 1 w 207"/>
                    <a:gd name="T25" fmla="*/ 1 h 269"/>
                    <a:gd name="T26" fmla="*/ 1 w 207"/>
                    <a:gd name="T27" fmla="*/ 1 h 269"/>
                    <a:gd name="T28" fmla="*/ 1 w 207"/>
                    <a:gd name="T29" fmla="*/ 1 h 269"/>
                    <a:gd name="T30" fmla="*/ 1 w 207"/>
                    <a:gd name="T31" fmla="*/ 1 h 269"/>
                    <a:gd name="T32" fmla="*/ 1 w 207"/>
                    <a:gd name="T33" fmla="*/ 1 h 269"/>
                    <a:gd name="T34" fmla="*/ 1 w 207"/>
                    <a:gd name="T35" fmla="*/ 1 h 269"/>
                    <a:gd name="T36" fmla="*/ 1 w 207"/>
                    <a:gd name="T37" fmla="*/ 1 h 269"/>
                    <a:gd name="T38" fmla="*/ 1 w 207"/>
                    <a:gd name="T39" fmla="*/ 1 h 269"/>
                    <a:gd name="T40" fmla="*/ 1 w 207"/>
                    <a:gd name="T41" fmla="*/ 1 h 269"/>
                    <a:gd name="T42" fmla="*/ 1 w 207"/>
                    <a:gd name="T43" fmla="*/ 1 h 269"/>
                    <a:gd name="T44" fmla="*/ 1 w 207"/>
                    <a:gd name="T45" fmla="*/ 1 h 269"/>
                    <a:gd name="T46" fmla="*/ 1 w 207"/>
                    <a:gd name="T47" fmla="*/ 1 h 269"/>
                    <a:gd name="T48" fmla="*/ 1 w 207"/>
                    <a:gd name="T49" fmla="*/ 1 h 269"/>
                    <a:gd name="T50" fmla="*/ 1 w 207"/>
                    <a:gd name="T51" fmla="*/ 1 h 269"/>
                    <a:gd name="T52" fmla="*/ 1 w 207"/>
                    <a:gd name="T53" fmla="*/ 1 h 269"/>
                    <a:gd name="T54" fmla="*/ 1 w 207"/>
                    <a:gd name="T55" fmla="*/ 1 h 269"/>
                    <a:gd name="T56" fmla="*/ 1 w 207"/>
                    <a:gd name="T57" fmla="*/ 1 h 269"/>
                    <a:gd name="T58" fmla="*/ 1 w 207"/>
                    <a:gd name="T59" fmla="*/ 1 h 269"/>
                    <a:gd name="T60" fmla="*/ 1 w 207"/>
                    <a:gd name="T61" fmla="*/ 1 h 269"/>
                    <a:gd name="T62" fmla="*/ 1 w 207"/>
                    <a:gd name="T63" fmla="*/ 1 h 269"/>
                    <a:gd name="T64" fmla="*/ 1 w 207"/>
                    <a:gd name="T65" fmla="*/ 1 h 269"/>
                    <a:gd name="T66" fmla="*/ 1 w 207"/>
                    <a:gd name="T67" fmla="*/ 1 h 269"/>
                    <a:gd name="T68" fmla="*/ 1 w 207"/>
                    <a:gd name="T69" fmla="*/ 1 h 269"/>
                    <a:gd name="T70" fmla="*/ 1 w 207"/>
                    <a:gd name="T71" fmla="*/ 1 h 269"/>
                    <a:gd name="T72" fmla="*/ 1 w 207"/>
                    <a:gd name="T73" fmla="*/ 1 h 269"/>
                    <a:gd name="T74" fmla="*/ 1 w 207"/>
                    <a:gd name="T75" fmla="*/ 1 h 269"/>
                    <a:gd name="T76" fmla="*/ 1 w 207"/>
                    <a:gd name="T77" fmla="*/ 1 h 269"/>
                    <a:gd name="T78" fmla="*/ 1 w 207"/>
                    <a:gd name="T79" fmla="*/ 1 h 269"/>
                    <a:gd name="T80" fmla="*/ 1 w 207"/>
                    <a:gd name="T81" fmla="*/ 1 h 269"/>
                    <a:gd name="T82" fmla="*/ 1 w 207"/>
                    <a:gd name="T83" fmla="*/ 1 h 269"/>
                    <a:gd name="T84" fmla="*/ 1 w 207"/>
                    <a:gd name="T85" fmla="*/ 1 h 269"/>
                    <a:gd name="T86" fmla="*/ 1 w 207"/>
                    <a:gd name="T87" fmla="*/ 1 h 269"/>
                    <a:gd name="T88" fmla="*/ 1 w 207"/>
                    <a:gd name="T89" fmla="*/ 1 h 2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7"/>
                    <a:gd name="T136" fmla="*/ 0 h 269"/>
                    <a:gd name="T137" fmla="*/ 207 w 207"/>
                    <a:gd name="T138" fmla="*/ 269 h 2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7" h="269">
                      <a:moveTo>
                        <a:pt x="0" y="216"/>
                      </a:moveTo>
                      <a:lnTo>
                        <a:pt x="0" y="199"/>
                      </a:lnTo>
                      <a:lnTo>
                        <a:pt x="9" y="205"/>
                      </a:lnTo>
                      <a:lnTo>
                        <a:pt x="21" y="210"/>
                      </a:lnTo>
                      <a:lnTo>
                        <a:pt x="32" y="216"/>
                      </a:lnTo>
                      <a:lnTo>
                        <a:pt x="44" y="224"/>
                      </a:lnTo>
                      <a:lnTo>
                        <a:pt x="55" y="229"/>
                      </a:lnTo>
                      <a:lnTo>
                        <a:pt x="66" y="235"/>
                      </a:lnTo>
                      <a:lnTo>
                        <a:pt x="78" y="239"/>
                      </a:lnTo>
                      <a:lnTo>
                        <a:pt x="91" y="245"/>
                      </a:lnTo>
                      <a:lnTo>
                        <a:pt x="93" y="235"/>
                      </a:lnTo>
                      <a:lnTo>
                        <a:pt x="80" y="222"/>
                      </a:lnTo>
                      <a:lnTo>
                        <a:pt x="65" y="214"/>
                      </a:lnTo>
                      <a:lnTo>
                        <a:pt x="55" y="209"/>
                      </a:lnTo>
                      <a:lnTo>
                        <a:pt x="46" y="205"/>
                      </a:lnTo>
                      <a:lnTo>
                        <a:pt x="36" y="201"/>
                      </a:lnTo>
                      <a:lnTo>
                        <a:pt x="27" y="195"/>
                      </a:lnTo>
                      <a:lnTo>
                        <a:pt x="34" y="195"/>
                      </a:lnTo>
                      <a:lnTo>
                        <a:pt x="46" y="201"/>
                      </a:lnTo>
                      <a:lnTo>
                        <a:pt x="59" y="205"/>
                      </a:lnTo>
                      <a:lnTo>
                        <a:pt x="72" y="209"/>
                      </a:lnTo>
                      <a:lnTo>
                        <a:pt x="86" y="214"/>
                      </a:lnTo>
                      <a:lnTo>
                        <a:pt x="97" y="218"/>
                      </a:lnTo>
                      <a:lnTo>
                        <a:pt x="106" y="222"/>
                      </a:lnTo>
                      <a:lnTo>
                        <a:pt x="116" y="224"/>
                      </a:lnTo>
                      <a:lnTo>
                        <a:pt x="118" y="220"/>
                      </a:lnTo>
                      <a:lnTo>
                        <a:pt x="122" y="216"/>
                      </a:lnTo>
                      <a:lnTo>
                        <a:pt x="49" y="182"/>
                      </a:lnTo>
                      <a:lnTo>
                        <a:pt x="53" y="182"/>
                      </a:lnTo>
                      <a:lnTo>
                        <a:pt x="63" y="186"/>
                      </a:lnTo>
                      <a:lnTo>
                        <a:pt x="70" y="188"/>
                      </a:lnTo>
                      <a:lnTo>
                        <a:pt x="86" y="193"/>
                      </a:lnTo>
                      <a:lnTo>
                        <a:pt x="97" y="195"/>
                      </a:lnTo>
                      <a:lnTo>
                        <a:pt x="108" y="199"/>
                      </a:lnTo>
                      <a:lnTo>
                        <a:pt x="120" y="201"/>
                      </a:lnTo>
                      <a:lnTo>
                        <a:pt x="129" y="207"/>
                      </a:lnTo>
                      <a:lnTo>
                        <a:pt x="133" y="199"/>
                      </a:lnTo>
                      <a:lnTo>
                        <a:pt x="120" y="193"/>
                      </a:lnTo>
                      <a:lnTo>
                        <a:pt x="106" y="188"/>
                      </a:lnTo>
                      <a:lnTo>
                        <a:pt x="95" y="184"/>
                      </a:lnTo>
                      <a:lnTo>
                        <a:pt x="84" y="180"/>
                      </a:lnTo>
                      <a:lnTo>
                        <a:pt x="70" y="176"/>
                      </a:lnTo>
                      <a:lnTo>
                        <a:pt x="59" y="172"/>
                      </a:lnTo>
                      <a:lnTo>
                        <a:pt x="47" y="171"/>
                      </a:lnTo>
                      <a:lnTo>
                        <a:pt x="34" y="167"/>
                      </a:lnTo>
                      <a:lnTo>
                        <a:pt x="34" y="161"/>
                      </a:lnTo>
                      <a:lnTo>
                        <a:pt x="34" y="157"/>
                      </a:lnTo>
                      <a:lnTo>
                        <a:pt x="101" y="165"/>
                      </a:lnTo>
                      <a:lnTo>
                        <a:pt x="116" y="150"/>
                      </a:lnTo>
                      <a:lnTo>
                        <a:pt x="106" y="146"/>
                      </a:lnTo>
                      <a:lnTo>
                        <a:pt x="95" y="144"/>
                      </a:lnTo>
                      <a:lnTo>
                        <a:pt x="86" y="144"/>
                      </a:lnTo>
                      <a:lnTo>
                        <a:pt x="74" y="144"/>
                      </a:lnTo>
                      <a:lnTo>
                        <a:pt x="63" y="142"/>
                      </a:lnTo>
                      <a:lnTo>
                        <a:pt x="51" y="142"/>
                      </a:lnTo>
                      <a:lnTo>
                        <a:pt x="42" y="142"/>
                      </a:lnTo>
                      <a:lnTo>
                        <a:pt x="32" y="144"/>
                      </a:lnTo>
                      <a:lnTo>
                        <a:pt x="28" y="138"/>
                      </a:lnTo>
                      <a:lnTo>
                        <a:pt x="27" y="131"/>
                      </a:lnTo>
                      <a:lnTo>
                        <a:pt x="38" y="131"/>
                      </a:lnTo>
                      <a:lnTo>
                        <a:pt x="51" y="133"/>
                      </a:lnTo>
                      <a:lnTo>
                        <a:pt x="66" y="134"/>
                      </a:lnTo>
                      <a:lnTo>
                        <a:pt x="84" y="134"/>
                      </a:lnTo>
                      <a:lnTo>
                        <a:pt x="99" y="134"/>
                      </a:lnTo>
                      <a:lnTo>
                        <a:pt x="114" y="136"/>
                      </a:lnTo>
                      <a:lnTo>
                        <a:pt x="125" y="134"/>
                      </a:lnTo>
                      <a:lnTo>
                        <a:pt x="137" y="134"/>
                      </a:lnTo>
                      <a:lnTo>
                        <a:pt x="177" y="47"/>
                      </a:lnTo>
                      <a:lnTo>
                        <a:pt x="171" y="41"/>
                      </a:lnTo>
                      <a:lnTo>
                        <a:pt x="165" y="41"/>
                      </a:lnTo>
                      <a:lnTo>
                        <a:pt x="160" y="49"/>
                      </a:lnTo>
                      <a:lnTo>
                        <a:pt x="154" y="58"/>
                      </a:lnTo>
                      <a:lnTo>
                        <a:pt x="148" y="70"/>
                      </a:lnTo>
                      <a:lnTo>
                        <a:pt x="143" y="79"/>
                      </a:lnTo>
                      <a:lnTo>
                        <a:pt x="139" y="89"/>
                      </a:lnTo>
                      <a:lnTo>
                        <a:pt x="135" y="98"/>
                      </a:lnTo>
                      <a:lnTo>
                        <a:pt x="129" y="110"/>
                      </a:lnTo>
                      <a:lnTo>
                        <a:pt x="129" y="121"/>
                      </a:lnTo>
                      <a:lnTo>
                        <a:pt x="114" y="121"/>
                      </a:lnTo>
                      <a:lnTo>
                        <a:pt x="101" y="121"/>
                      </a:lnTo>
                      <a:lnTo>
                        <a:pt x="87" y="119"/>
                      </a:lnTo>
                      <a:lnTo>
                        <a:pt x="76" y="119"/>
                      </a:lnTo>
                      <a:lnTo>
                        <a:pt x="63" y="117"/>
                      </a:lnTo>
                      <a:lnTo>
                        <a:pt x="49" y="117"/>
                      </a:lnTo>
                      <a:lnTo>
                        <a:pt x="38" y="117"/>
                      </a:lnTo>
                      <a:lnTo>
                        <a:pt x="27" y="121"/>
                      </a:lnTo>
                      <a:lnTo>
                        <a:pt x="25" y="114"/>
                      </a:lnTo>
                      <a:lnTo>
                        <a:pt x="25" y="104"/>
                      </a:lnTo>
                      <a:lnTo>
                        <a:pt x="34" y="100"/>
                      </a:lnTo>
                      <a:lnTo>
                        <a:pt x="44" y="100"/>
                      </a:lnTo>
                      <a:lnTo>
                        <a:pt x="55" y="100"/>
                      </a:lnTo>
                      <a:lnTo>
                        <a:pt x="66" y="102"/>
                      </a:lnTo>
                      <a:lnTo>
                        <a:pt x="78" y="102"/>
                      </a:lnTo>
                      <a:lnTo>
                        <a:pt x="87" y="104"/>
                      </a:lnTo>
                      <a:lnTo>
                        <a:pt x="99" y="104"/>
                      </a:lnTo>
                      <a:lnTo>
                        <a:pt x="110" y="106"/>
                      </a:lnTo>
                      <a:lnTo>
                        <a:pt x="160" y="0"/>
                      </a:lnTo>
                      <a:lnTo>
                        <a:pt x="179" y="3"/>
                      </a:lnTo>
                      <a:lnTo>
                        <a:pt x="171" y="22"/>
                      </a:lnTo>
                      <a:lnTo>
                        <a:pt x="177" y="28"/>
                      </a:lnTo>
                      <a:lnTo>
                        <a:pt x="186" y="34"/>
                      </a:lnTo>
                      <a:lnTo>
                        <a:pt x="194" y="39"/>
                      </a:lnTo>
                      <a:lnTo>
                        <a:pt x="200" y="47"/>
                      </a:lnTo>
                      <a:lnTo>
                        <a:pt x="192" y="57"/>
                      </a:lnTo>
                      <a:lnTo>
                        <a:pt x="186" y="70"/>
                      </a:lnTo>
                      <a:lnTo>
                        <a:pt x="179" y="85"/>
                      </a:lnTo>
                      <a:lnTo>
                        <a:pt x="173" y="98"/>
                      </a:lnTo>
                      <a:lnTo>
                        <a:pt x="167" y="112"/>
                      </a:lnTo>
                      <a:lnTo>
                        <a:pt x="162" y="125"/>
                      </a:lnTo>
                      <a:lnTo>
                        <a:pt x="158" y="138"/>
                      </a:lnTo>
                      <a:lnTo>
                        <a:pt x="156" y="152"/>
                      </a:lnTo>
                      <a:lnTo>
                        <a:pt x="150" y="152"/>
                      </a:lnTo>
                      <a:lnTo>
                        <a:pt x="146" y="152"/>
                      </a:lnTo>
                      <a:lnTo>
                        <a:pt x="141" y="152"/>
                      </a:lnTo>
                      <a:lnTo>
                        <a:pt x="139" y="153"/>
                      </a:lnTo>
                      <a:lnTo>
                        <a:pt x="135" y="157"/>
                      </a:lnTo>
                      <a:lnTo>
                        <a:pt x="129" y="165"/>
                      </a:lnTo>
                      <a:lnTo>
                        <a:pt x="122" y="172"/>
                      </a:lnTo>
                      <a:lnTo>
                        <a:pt x="122" y="178"/>
                      </a:lnTo>
                      <a:lnTo>
                        <a:pt x="129" y="182"/>
                      </a:lnTo>
                      <a:lnTo>
                        <a:pt x="143" y="186"/>
                      </a:lnTo>
                      <a:lnTo>
                        <a:pt x="154" y="191"/>
                      </a:lnTo>
                      <a:lnTo>
                        <a:pt x="162" y="201"/>
                      </a:lnTo>
                      <a:lnTo>
                        <a:pt x="156" y="245"/>
                      </a:lnTo>
                      <a:lnTo>
                        <a:pt x="205" y="233"/>
                      </a:lnTo>
                      <a:lnTo>
                        <a:pt x="207" y="258"/>
                      </a:lnTo>
                      <a:lnTo>
                        <a:pt x="152" y="258"/>
                      </a:lnTo>
                      <a:lnTo>
                        <a:pt x="150" y="269"/>
                      </a:lnTo>
                      <a:lnTo>
                        <a:pt x="133" y="269"/>
                      </a:lnTo>
                      <a:lnTo>
                        <a:pt x="137" y="233"/>
                      </a:lnTo>
                      <a:lnTo>
                        <a:pt x="99" y="264"/>
                      </a:lnTo>
                      <a:lnTo>
                        <a:pt x="91" y="266"/>
                      </a:lnTo>
                      <a:lnTo>
                        <a:pt x="86" y="267"/>
                      </a:lnTo>
                      <a:lnTo>
                        <a:pt x="86" y="262"/>
                      </a:lnTo>
                      <a:lnTo>
                        <a:pt x="86" y="258"/>
                      </a:lnTo>
                      <a:lnTo>
                        <a:pt x="0" y="2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4" name="Freeform 210"/>
                <p:cNvSpPr>
                  <a:spLocks/>
                </p:cNvSpPr>
                <p:nvPr/>
              </p:nvSpPr>
              <p:spPr bwMode="auto">
                <a:xfrm>
                  <a:off x="3645" y="2930"/>
                  <a:ext cx="43" cy="17"/>
                </a:xfrm>
                <a:custGeom>
                  <a:avLst/>
                  <a:gdLst>
                    <a:gd name="T0" fmla="*/ 1 w 85"/>
                    <a:gd name="T1" fmla="*/ 0 h 35"/>
                    <a:gd name="T2" fmla="*/ 1 w 85"/>
                    <a:gd name="T3" fmla="*/ 0 h 35"/>
                    <a:gd name="T4" fmla="*/ 1 w 85"/>
                    <a:gd name="T5" fmla="*/ 0 h 35"/>
                    <a:gd name="T6" fmla="*/ 1 w 85"/>
                    <a:gd name="T7" fmla="*/ 0 h 35"/>
                    <a:gd name="T8" fmla="*/ 1 w 85"/>
                    <a:gd name="T9" fmla="*/ 0 h 35"/>
                    <a:gd name="T10" fmla="*/ 1 w 85"/>
                    <a:gd name="T11" fmla="*/ 0 h 35"/>
                    <a:gd name="T12" fmla="*/ 1 w 85"/>
                    <a:gd name="T13" fmla="*/ 0 h 35"/>
                    <a:gd name="T14" fmla="*/ 1 w 85"/>
                    <a:gd name="T15" fmla="*/ 0 h 35"/>
                    <a:gd name="T16" fmla="*/ 1 w 85"/>
                    <a:gd name="T17" fmla="*/ 0 h 35"/>
                    <a:gd name="T18" fmla="*/ 0 w 85"/>
                    <a:gd name="T19" fmla="*/ 0 h 35"/>
                    <a:gd name="T20" fmla="*/ 1 w 85"/>
                    <a:gd name="T21" fmla="*/ 0 h 35"/>
                    <a:gd name="T22" fmla="*/ 1 w 85"/>
                    <a:gd name="T23" fmla="*/ 0 h 35"/>
                    <a:gd name="T24" fmla="*/ 1 w 85"/>
                    <a:gd name="T25" fmla="*/ 0 h 35"/>
                    <a:gd name="T26" fmla="*/ 1 w 85"/>
                    <a:gd name="T27" fmla="*/ 0 h 35"/>
                    <a:gd name="T28" fmla="*/ 1 w 85"/>
                    <a:gd name="T29" fmla="*/ 0 h 35"/>
                    <a:gd name="T30" fmla="*/ 1 w 85"/>
                    <a:gd name="T31" fmla="*/ 0 h 35"/>
                    <a:gd name="T32" fmla="*/ 1 w 85"/>
                    <a:gd name="T33" fmla="*/ 0 h 35"/>
                    <a:gd name="T34" fmla="*/ 1 w 85"/>
                    <a:gd name="T35" fmla="*/ 0 h 35"/>
                    <a:gd name="T36" fmla="*/ 1 w 85"/>
                    <a:gd name="T37" fmla="*/ 0 h 35"/>
                    <a:gd name="T38" fmla="*/ 1 w 85"/>
                    <a:gd name="T39" fmla="*/ 0 h 35"/>
                    <a:gd name="T40" fmla="*/ 1 w 85"/>
                    <a:gd name="T41" fmla="*/ 0 h 35"/>
                    <a:gd name="T42" fmla="*/ 1 w 85"/>
                    <a:gd name="T43" fmla="*/ 0 h 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5"/>
                    <a:gd name="T67" fmla="*/ 0 h 35"/>
                    <a:gd name="T68" fmla="*/ 85 w 85"/>
                    <a:gd name="T69" fmla="*/ 35 h 3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5" h="35">
                      <a:moveTo>
                        <a:pt x="78" y="35"/>
                      </a:moveTo>
                      <a:lnTo>
                        <a:pt x="66" y="31"/>
                      </a:lnTo>
                      <a:lnTo>
                        <a:pt x="57" y="25"/>
                      </a:lnTo>
                      <a:lnTo>
                        <a:pt x="47" y="23"/>
                      </a:lnTo>
                      <a:lnTo>
                        <a:pt x="40" y="23"/>
                      </a:lnTo>
                      <a:lnTo>
                        <a:pt x="30" y="21"/>
                      </a:lnTo>
                      <a:lnTo>
                        <a:pt x="21" y="21"/>
                      </a:lnTo>
                      <a:lnTo>
                        <a:pt x="11" y="21"/>
                      </a:lnTo>
                      <a:lnTo>
                        <a:pt x="4" y="21"/>
                      </a:lnTo>
                      <a:lnTo>
                        <a:pt x="0" y="16"/>
                      </a:lnTo>
                      <a:lnTo>
                        <a:pt x="4" y="4"/>
                      </a:lnTo>
                      <a:lnTo>
                        <a:pt x="11" y="0"/>
                      </a:lnTo>
                      <a:lnTo>
                        <a:pt x="21" y="2"/>
                      </a:lnTo>
                      <a:lnTo>
                        <a:pt x="34" y="2"/>
                      </a:lnTo>
                      <a:lnTo>
                        <a:pt x="47" y="8"/>
                      </a:lnTo>
                      <a:lnTo>
                        <a:pt x="59" y="12"/>
                      </a:lnTo>
                      <a:lnTo>
                        <a:pt x="70" y="16"/>
                      </a:lnTo>
                      <a:lnTo>
                        <a:pt x="80" y="23"/>
                      </a:lnTo>
                      <a:lnTo>
                        <a:pt x="85" y="29"/>
                      </a:lnTo>
                      <a:lnTo>
                        <a:pt x="82" y="31"/>
                      </a:lnTo>
                      <a:lnTo>
                        <a:pt x="78"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5" name="Freeform 211"/>
                <p:cNvSpPr>
                  <a:spLocks/>
                </p:cNvSpPr>
                <p:nvPr/>
              </p:nvSpPr>
              <p:spPr bwMode="auto">
                <a:xfrm>
                  <a:off x="3417" y="2894"/>
                  <a:ext cx="41" cy="55"/>
                </a:xfrm>
                <a:custGeom>
                  <a:avLst/>
                  <a:gdLst>
                    <a:gd name="T0" fmla="*/ 1 w 82"/>
                    <a:gd name="T1" fmla="*/ 1 h 110"/>
                    <a:gd name="T2" fmla="*/ 1 w 82"/>
                    <a:gd name="T3" fmla="*/ 1 h 110"/>
                    <a:gd name="T4" fmla="*/ 0 w 82"/>
                    <a:gd name="T5" fmla="*/ 1 h 110"/>
                    <a:gd name="T6" fmla="*/ 0 w 82"/>
                    <a:gd name="T7" fmla="*/ 1 h 110"/>
                    <a:gd name="T8" fmla="*/ 1 w 82"/>
                    <a:gd name="T9" fmla="*/ 1 h 110"/>
                    <a:gd name="T10" fmla="*/ 1 w 82"/>
                    <a:gd name="T11" fmla="*/ 1 h 110"/>
                    <a:gd name="T12" fmla="*/ 1 w 82"/>
                    <a:gd name="T13" fmla="*/ 1 h 110"/>
                    <a:gd name="T14" fmla="*/ 1 w 82"/>
                    <a:gd name="T15" fmla="*/ 1 h 110"/>
                    <a:gd name="T16" fmla="*/ 1 w 82"/>
                    <a:gd name="T17" fmla="*/ 1 h 110"/>
                    <a:gd name="T18" fmla="*/ 1 w 82"/>
                    <a:gd name="T19" fmla="*/ 0 h 110"/>
                    <a:gd name="T20" fmla="*/ 1 w 82"/>
                    <a:gd name="T21" fmla="*/ 0 h 110"/>
                    <a:gd name="T22" fmla="*/ 1 w 82"/>
                    <a:gd name="T23" fmla="*/ 1 h 110"/>
                    <a:gd name="T24" fmla="*/ 1 w 82"/>
                    <a:gd name="T25" fmla="*/ 1 h 110"/>
                    <a:gd name="T26" fmla="*/ 1 w 82"/>
                    <a:gd name="T27" fmla="*/ 1 h 110"/>
                    <a:gd name="T28" fmla="*/ 1 w 82"/>
                    <a:gd name="T29" fmla="*/ 1 h 110"/>
                    <a:gd name="T30" fmla="*/ 1 w 82"/>
                    <a:gd name="T31" fmla="*/ 1 h 110"/>
                    <a:gd name="T32" fmla="*/ 1 w 82"/>
                    <a:gd name="T33" fmla="*/ 1 h 110"/>
                    <a:gd name="T34" fmla="*/ 1 w 82"/>
                    <a:gd name="T35" fmla="*/ 1 h 110"/>
                    <a:gd name="T36" fmla="*/ 1 w 82"/>
                    <a:gd name="T37" fmla="*/ 1 h 110"/>
                    <a:gd name="T38" fmla="*/ 1 w 82"/>
                    <a:gd name="T39" fmla="*/ 1 h 110"/>
                    <a:gd name="T40" fmla="*/ 1 w 82"/>
                    <a:gd name="T41" fmla="*/ 1 h 110"/>
                    <a:gd name="T42" fmla="*/ 1 w 82"/>
                    <a:gd name="T43" fmla="*/ 1 h 110"/>
                    <a:gd name="T44" fmla="*/ 1 w 82"/>
                    <a:gd name="T45" fmla="*/ 1 h 110"/>
                    <a:gd name="T46" fmla="*/ 1 w 82"/>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10"/>
                    <a:gd name="T74" fmla="*/ 82 w 82"/>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10">
                      <a:moveTo>
                        <a:pt x="8" y="110"/>
                      </a:moveTo>
                      <a:lnTo>
                        <a:pt x="2" y="95"/>
                      </a:lnTo>
                      <a:lnTo>
                        <a:pt x="0" y="84"/>
                      </a:lnTo>
                      <a:lnTo>
                        <a:pt x="0" y="71"/>
                      </a:lnTo>
                      <a:lnTo>
                        <a:pt x="2" y="59"/>
                      </a:lnTo>
                      <a:lnTo>
                        <a:pt x="4" y="44"/>
                      </a:lnTo>
                      <a:lnTo>
                        <a:pt x="8" y="29"/>
                      </a:lnTo>
                      <a:lnTo>
                        <a:pt x="10" y="15"/>
                      </a:lnTo>
                      <a:lnTo>
                        <a:pt x="14" y="4"/>
                      </a:lnTo>
                      <a:lnTo>
                        <a:pt x="16" y="0"/>
                      </a:lnTo>
                      <a:lnTo>
                        <a:pt x="18" y="0"/>
                      </a:lnTo>
                      <a:lnTo>
                        <a:pt x="33" y="4"/>
                      </a:lnTo>
                      <a:lnTo>
                        <a:pt x="50" y="8"/>
                      </a:lnTo>
                      <a:lnTo>
                        <a:pt x="65" y="12"/>
                      </a:lnTo>
                      <a:lnTo>
                        <a:pt x="82" y="15"/>
                      </a:lnTo>
                      <a:lnTo>
                        <a:pt x="77" y="34"/>
                      </a:lnTo>
                      <a:lnTo>
                        <a:pt x="33" y="27"/>
                      </a:lnTo>
                      <a:lnTo>
                        <a:pt x="31" y="29"/>
                      </a:lnTo>
                      <a:lnTo>
                        <a:pt x="31" y="33"/>
                      </a:lnTo>
                      <a:lnTo>
                        <a:pt x="31" y="80"/>
                      </a:lnTo>
                      <a:lnTo>
                        <a:pt x="61" y="78"/>
                      </a:lnTo>
                      <a:lnTo>
                        <a:pt x="59" y="105"/>
                      </a:lnTo>
                      <a:lnTo>
                        <a:pt x="8"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6" name="Freeform 212"/>
                <p:cNvSpPr>
                  <a:spLocks/>
                </p:cNvSpPr>
                <p:nvPr/>
              </p:nvSpPr>
              <p:spPr bwMode="auto">
                <a:xfrm>
                  <a:off x="3444" y="2902"/>
                  <a:ext cx="46" cy="44"/>
                </a:xfrm>
                <a:custGeom>
                  <a:avLst/>
                  <a:gdLst>
                    <a:gd name="T0" fmla="*/ 0 w 93"/>
                    <a:gd name="T1" fmla="*/ 0 h 90"/>
                    <a:gd name="T2" fmla="*/ 0 w 93"/>
                    <a:gd name="T3" fmla="*/ 0 h 90"/>
                    <a:gd name="T4" fmla="*/ 0 w 93"/>
                    <a:gd name="T5" fmla="*/ 0 h 90"/>
                    <a:gd name="T6" fmla="*/ 0 w 93"/>
                    <a:gd name="T7" fmla="*/ 0 h 90"/>
                    <a:gd name="T8" fmla="*/ 0 w 93"/>
                    <a:gd name="T9" fmla="*/ 0 h 90"/>
                    <a:gd name="T10" fmla="*/ 0 w 93"/>
                    <a:gd name="T11" fmla="*/ 0 h 90"/>
                    <a:gd name="T12" fmla="*/ 0 w 93"/>
                    <a:gd name="T13" fmla="*/ 0 h 90"/>
                    <a:gd name="T14" fmla="*/ 0 w 93"/>
                    <a:gd name="T15" fmla="*/ 0 h 90"/>
                    <a:gd name="T16" fmla="*/ 0 w 93"/>
                    <a:gd name="T17" fmla="*/ 0 h 90"/>
                    <a:gd name="T18" fmla="*/ 0 w 93"/>
                    <a:gd name="T19" fmla="*/ 0 h 90"/>
                    <a:gd name="T20" fmla="*/ 0 w 93"/>
                    <a:gd name="T21" fmla="*/ 0 h 90"/>
                    <a:gd name="T22" fmla="*/ 0 w 93"/>
                    <a:gd name="T23" fmla="*/ 0 h 90"/>
                    <a:gd name="T24" fmla="*/ 0 w 93"/>
                    <a:gd name="T25" fmla="*/ 0 h 90"/>
                    <a:gd name="T26" fmla="*/ 0 w 93"/>
                    <a:gd name="T27" fmla="*/ 0 h 90"/>
                    <a:gd name="T28" fmla="*/ 0 w 93"/>
                    <a:gd name="T29" fmla="*/ 0 h 90"/>
                    <a:gd name="T30" fmla="*/ 0 w 93"/>
                    <a:gd name="T31" fmla="*/ 0 h 90"/>
                    <a:gd name="T32" fmla="*/ 0 w 93"/>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90"/>
                    <a:gd name="T53" fmla="*/ 93 w 93"/>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90">
                      <a:moveTo>
                        <a:pt x="0" y="90"/>
                      </a:moveTo>
                      <a:lnTo>
                        <a:pt x="5" y="63"/>
                      </a:lnTo>
                      <a:lnTo>
                        <a:pt x="55" y="67"/>
                      </a:lnTo>
                      <a:lnTo>
                        <a:pt x="66" y="27"/>
                      </a:lnTo>
                      <a:lnTo>
                        <a:pt x="17" y="18"/>
                      </a:lnTo>
                      <a:lnTo>
                        <a:pt x="23" y="0"/>
                      </a:lnTo>
                      <a:lnTo>
                        <a:pt x="26" y="0"/>
                      </a:lnTo>
                      <a:lnTo>
                        <a:pt x="36" y="2"/>
                      </a:lnTo>
                      <a:lnTo>
                        <a:pt x="43" y="2"/>
                      </a:lnTo>
                      <a:lnTo>
                        <a:pt x="55" y="4"/>
                      </a:lnTo>
                      <a:lnTo>
                        <a:pt x="64" y="4"/>
                      </a:lnTo>
                      <a:lnTo>
                        <a:pt x="76" y="8"/>
                      </a:lnTo>
                      <a:lnTo>
                        <a:pt x="83" y="12"/>
                      </a:lnTo>
                      <a:lnTo>
                        <a:pt x="93" y="18"/>
                      </a:lnTo>
                      <a:lnTo>
                        <a:pt x="74" y="86"/>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7" name="Freeform 213"/>
                <p:cNvSpPr>
                  <a:spLocks/>
                </p:cNvSpPr>
                <p:nvPr/>
              </p:nvSpPr>
              <p:spPr bwMode="auto">
                <a:xfrm>
                  <a:off x="3178" y="2924"/>
                  <a:ext cx="73" cy="25"/>
                </a:xfrm>
                <a:custGeom>
                  <a:avLst/>
                  <a:gdLst>
                    <a:gd name="T0" fmla="*/ 0 w 147"/>
                    <a:gd name="T1" fmla="*/ 0 h 51"/>
                    <a:gd name="T2" fmla="*/ 0 w 147"/>
                    <a:gd name="T3" fmla="*/ 0 h 51"/>
                    <a:gd name="T4" fmla="*/ 0 w 147"/>
                    <a:gd name="T5" fmla="*/ 0 h 51"/>
                    <a:gd name="T6" fmla="*/ 0 w 147"/>
                    <a:gd name="T7" fmla="*/ 0 h 51"/>
                    <a:gd name="T8" fmla="*/ 0 w 147"/>
                    <a:gd name="T9" fmla="*/ 0 h 51"/>
                    <a:gd name="T10" fmla="*/ 0 w 147"/>
                    <a:gd name="T11" fmla="*/ 0 h 51"/>
                    <a:gd name="T12" fmla="*/ 0 w 147"/>
                    <a:gd name="T13" fmla="*/ 0 h 51"/>
                    <a:gd name="T14" fmla="*/ 0 w 147"/>
                    <a:gd name="T15" fmla="*/ 0 h 51"/>
                    <a:gd name="T16" fmla="*/ 0 w 147"/>
                    <a:gd name="T17" fmla="*/ 0 h 51"/>
                    <a:gd name="T18" fmla="*/ 0 w 147"/>
                    <a:gd name="T19" fmla="*/ 0 h 51"/>
                    <a:gd name="T20" fmla="*/ 0 w 147"/>
                    <a:gd name="T21" fmla="*/ 0 h 51"/>
                    <a:gd name="T22" fmla="*/ 0 w 147"/>
                    <a:gd name="T23" fmla="*/ 0 h 51"/>
                    <a:gd name="T24" fmla="*/ 0 w 147"/>
                    <a:gd name="T25" fmla="*/ 0 h 51"/>
                    <a:gd name="T26" fmla="*/ 0 w 147"/>
                    <a:gd name="T27" fmla="*/ 0 h 51"/>
                    <a:gd name="T28" fmla="*/ 0 w 147"/>
                    <a:gd name="T29" fmla="*/ 0 h 51"/>
                    <a:gd name="T30" fmla="*/ 0 w 147"/>
                    <a:gd name="T31" fmla="*/ 0 h 51"/>
                    <a:gd name="T32" fmla="*/ 0 w 147"/>
                    <a:gd name="T33" fmla="*/ 0 h 51"/>
                    <a:gd name="T34" fmla="*/ 0 w 147"/>
                    <a:gd name="T35" fmla="*/ 0 h 51"/>
                    <a:gd name="T36" fmla="*/ 0 w 147"/>
                    <a:gd name="T37" fmla="*/ 0 h 51"/>
                    <a:gd name="T38" fmla="*/ 0 w 147"/>
                    <a:gd name="T39" fmla="*/ 0 h 51"/>
                    <a:gd name="T40" fmla="*/ 0 w 147"/>
                    <a:gd name="T41" fmla="*/ 0 h 51"/>
                    <a:gd name="T42" fmla="*/ 0 w 147"/>
                    <a:gd name="T43" fmla="*/ 0 h 51"/>
                    <a:gd name="T44" fmla="*/ 0 w 147"/>
                    <a:gd name="T45" fmla="*/ 0 h 51"/>
                    <a:gd name="T46" fmla="*/ 0 w 147"/>
                    <a:gd name="T47" fmla="*/ 0 h 51"/>
                    <a:gd name="T48" fmla="*/ 0 w 147"/>
                    <a:gd name="T49" fmla="*/ 0 h 51"/>
                    <a:gd name="T50" fmla="*/ 0 w 147"/>
                    <a:gd name="T51" fmla="*/ 0 h 51"/>
                    <a:gd name="T52" fmla="*/ 0 w 147"/>
                    <a:gd name="T53" fmla="*/ 0 h 51"/>
                    <a:gd name="T54" fmla="*/ 0 w 147"/>
                    <a:gd name="T55" fmla="*/ 0 h 51"/>
                    <a:gd name="T56" fmla="*/ 0 w 147"/>
                    <a:gd name="T57" fmla="*/ 0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7"/>
                    <a:gd name="T88" fmla="*/ 0 h 51"/>
                    <a:gd name="T89" fmla="*/ 147 w 147"/>
                    <a:gd name="T90" fmla="*/ 51 h 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7" h="51">
                      <a:moveTo>
                        <a:pt x="4" y="40"/>
                      </a:moveTo>
                      <a:lnTo>
                        <a:pt x="19" y="31"/>
                      </a:lnTo>
                      <a:lnTo>
                        <a:pt x="36" y="23"/>
                      </a:lnTo>
                      <a:lnTo>
                        <a:pt x="44" y="19"/>
                      </a:lnTo>
                      <a:lnTo>
                        <a:pt x="53" y="15"/>
                      </a:lnTo>
                      <a:lnTo>
                        <a:pt x="61" y="13"/>
                      </a:lnTo>
                      <a:lnTo>
                        <a:pt x="71" y="12"/>
                      </a:lnTo>
                      <a:lnTo>
                        <a:pt x="78" y="8"/>
                      </a:lnTo>
                      <a:lnTo>
                        <a:pt x="88" y="6"/>
                      </a:lnTo>
                      <a:lnTo>
                        <a:pt x="95" y="4"/>
                      </a:lnTo>
                      <a:lnTo>
                        <a:pt x="103" y="4"/>
                      </a:lnTo>
                      <a:lnTo>
                        <a:pt x="111" y="0"/>
                      </a:lnTo>
                      <a:lnTo>
                        <a:pt x="120" y="0"/>
                      </a:lnTo>
                      <a:lnTo>
                        <a:pt x="130" y="0"/>
                      </a:lnTo>
                      <a:lnTo>
                        <a:pt x="139" y="0"/>
                      </a:lnTo>
                      <a:lnTo>
                        <a:pt x="143" y="6"/>
                      </a:lnTo>
                      <a:lnTo>
                        <a:pt x="147" y="15"/>
                      </a:lnTo>
                      <a:lnTo>
                        <a:pt x="101" y="23"/>
                      </a:lnTo>
                      <a:lnTo>
                        <a:pt x="90" y="23"/>
                      </a:lnTo>
                      <a:lnTo>
                        <a:pt x="76" y="25"/>
                      </a:lnTo>
                      <a:lnTo>
                        <a:pt x="65" y="27"/>
                      </a:lnTo>
                      <a:lnTo>
                        <a:pt x="53" y="29"/>
                      </a:lnTo>
                      <a:lnTo>
                        <a:pt x="40" y="32"/>
                      </a:lnTo>
                      <a:lnTo>
                        <a:pt x="29" y="36"/>
                      </a:lnTo>
                      <a:lnTo>
                        <a:pt x="17" y="44"/>
                      </a:lnTo>
                      <a:lnTo>
                        <a:pt x="6" y="51"/>
                      </a:lnTo>
                      <a:lnTo>
                        <a:pt x="0" y="46"/>
                      </a:lnTo>
                      <a:lnTo>
                        <a:pt x="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8" name="Freeform 214"/>
                <p:cNvSpPr>
                  <a:spLocks/>
                </p:cNvSpPr>
                <p:nvPr/>
              </p:nvSpPr>
              <p:spPr bwMode="auto">
                <a:xfrm>
                  <a:off x="3079" y="2862"/>
                  <a:ext cx="96" cy="82"/>
                </a:xfrm>
                <a:custGeom>
                  <a:avLst/>
                  <a:gdLst>
                    <a:gd name="T0" fmla="*/ 0 w 193"/>
                    <a:gd name="T1" fmla="*/ 0 h 165"/>
                    <a:gd name="T2" fmla="*/ 0 w 193"/>
                    <a:gd name="T3" fmla="*/ 0 h 165"/>
                    <a:gd name="T4" fmla="*/ 0 w 193"/>
                    <a:gd name="T5" fmla="*/ 0 h 165"/>
                    <a:gd name="T6" fmla="*/ 0 w 193"/>
                    <a:gd name="T7" fmla="*/ 0 h 165"/>
                    <a:gd name="T8" fmla="*/ 0 w 193"/>
                    <a:gd name="T9" fmla="*/ 0 h 165"/>
                    <a:gd name="T10" fmla="*/ 0 w 193"/>
                    <a:gd name="T11" fmla="*/ 0 h 165"/>
                    <a:gd name="T12" fmla="*/ 0 w 193"/>
                    <a:gd name="T13" fmla="*/ 0 h 165"/>
                    <a:gd name="T14" fmla="*/ 0 w 193"/>
                    <a:gd name="T15" fmla="*/ 0 h 165"/>
                    <a:gd name="T16" fmla="*/ 0 w 193"/>
                    <a:gd name="T17" fmla="*/ 0 h 165"/>
                    <a:gd name="T18" fmla="*/ 0 w 193"/>
                    <a:gd name="T19" fmla="*/ 0 h 165"/>
                    <a:gd name="T20" fmla="*/ 0 w 193"/>
                    <a:gd name="T21" fmla="*/ 0 h 165"/>
                    <a:gd name="T22" fmla="*/ 0 w 193"/>
                    <a:gd name="T23" fmla="*/ 0 h 165"/>
                    <a:gd name="T24" fmla="*/ 0 w 193"/>
                    <a:gd name="T25" fmla="*/ 0 h 165"/>
                    <a:gd name="T26" fmla="*/ 0 w 193"/>
                    <a:gd name="T27" fmla="*/ 0 h 165"/>
                    <a:gd name="T28" fmla="*/ 0 w 193"/>
                    <a:gd name="T29" fmla="*/ 0 h 165"/>
                    <a:gd name="T30" fmla="*/ 0 w 193"/>
                    <a:gd name="T31" fmla="*/ 0 h 165"/>
                    <a:gd name="T32" fmla="*/ 0 w 193"/>
                    <a:gd name="T33" fmla="*/ 0 h 165"/>
                    <a:gd name="T34" fmla="*/ 0 w 193"/>
                    <a:gd name="T35" fmla="*/ 0 h 165"/>
                    <a:gd name="T36" fmla="*/ 0 w 193"/>
                    <a:gd name="T37" fmla="*/ 0 h 165"/>
                    <a:gd name="T38" fmla="*/ 0 w 193"/>
                    <a:gd name="T39" fmla="*/ 0 h 165"/>
                    <a:gd name="T40" fmla="*/ 0 w 193"/>
                    <a:gd name="T41" fmla="*/ 0 h 165"/>
                    <a:gd name="T42" fmla="*/ 0 w 193"/>
                    <a:gd name="T43" fmla="*/ 0 h 165"/>
                    <a:gd name="T44" fmla="*/ 0 w 193"/>
                    <a:gd name="T45" fmla="*/ 0 h 165"/>
                    <a:gd name="T46" fmla="*/ 0 w 193"/>
                    <a:gd name="T47" fmla="*/ 0 h 165"/>
                    <a:gd name="T48" fmla="*/ 0 w 193"/>
                    <a:gd name="T49" fmla="*/ 0 h 165"/>
                    <a:gd name="T50" fmla="*/ 0 w 193"/>
                    <a:gd name="T51" fmla="*/ 0 h 165"/>
                    <a:gd name="T52" fmla="*/ 0 w 193"/>
                    <a:gd name="T53" fmla="*/ 0 h 165"/>
                    <a:gd name="T54" fmla="*/ 0 w 193"/>
                    <a:gd name="T55" fmla="*/ 0 h 165"/>
                    <a:gd name="T56" fmla="*/ 0 w 193"/>
                    <a:gd name="T57" fmla="*/ 0 h 165"/>
                    <a:gd name="T58" fmla="*/ 0 w 193"/>
                    <a:gd name="T59" fmla="*/ 0 h 165"/>
                    <a:gd name="T60" fmla="*/ 0 w 193"/>
                    <a:gd name="T61" fmla="*/ 0 h 165"/>
                    <a:gd name="T62" fmla="*/ 0 w 193"/>
                    <a:gd name="T63" fmla="*/ 0 h 1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3"/>
                    <a:gd name="T97" fmla="*/ 0 h 165"/>
                    <a:gd name="T98" fmla="*/ 193 w 193"/>
                    <a:gd name="T99" fmla="*/ 165 h 1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3" h="165">
                      <a:moveTo>
                        <a:pt x="105" y="74"/>
                      </a:moveTo>
                      <a:lnTo>
                        <a:pt x="0" y="66"/>
                      </a:lnTo>
                      <a:lnTo>
                        <a:pt x="0" y="59"/>
                      </a:lnTo>
                      <a:lnTo>
                        <a:pt x="4" y="53"/>
                      </a:lnTo>
                      <a:lnTo>
                        <a:pt x="18" y="51"/>
                      </a:lnTo>
                      <a:lnTo>
                        <a:pt x="33" y="53"/>
                      </a:lnTo>
                      <a:lnTo>
                        <a:pt x="40" y="53"/>
                      </a:lnTo>
                      <a:lnTo>
                        <a:pt x="48" y="53"/>
                      </a:lnTo>
                      <a:lnTo>
                        <a:pt x="56" y="53"/>
                      </a:lnTo>
                      <a:lnTo>
                        <a:pt x="65" y="55"/>
                      </a:lnTo>
                      <a:lnTo>
                        <a:pt x="80" y="53"/>
                      </a:lnTo>
                      <a:lnTo>
                        <a:pt x="97" y="53"/>
                      </a:lnTo>
                      <a:lnTo>
                        <a:pt x="111" y="47"/>
                      </a:lnTo>
                      <a:lnTo>
                        <a:pt x="126" y="41"/>
                      </a:lnTo>
                      <a:lnTo>
                        <a:pt x="132" y="30"/>
                      </a:lnTo>
                      <a:lnTo>
                        <a:pt x="134" y="19"/>
                      </a:lnTo>
                      <a:lnTo>
                        <a:pt x="118" y="19"/>
                      </a:lnTo>
                      <a:lnTo>
                        <a:pt x="103" y="21"/>
                      </a:lnTo>
                      <a:lnTo>
                        <a:pt x="88" y="21"/>
                      </a:lnTo>
                      <a:lnTo>
                        <a:pt x="73" y="21"/>
                      </a:lnTo>
                      <a:lnTo>
                        <a:pt x="56" y="21"/>
                      </a:lnTo>
                      <a:lnTo>
                        <a:pt x="42" y="21"/>
                      </a:lnTo>
                      <a:lnTo>
                        <a:pt x="27" y="21"/>
                      </a:lnTo>
                      <a:lnTo>
                        <a:pt x="14" y="21"/>
                      </a:lnTo>
                      <a:lnTo>
                        <a:pt x="18" y="0"/>
                      </a:lnTo>
                      <a:lnTo>
                        <a:pt x="25" y="0"/>
                      </a:lnTo>
                      <a:lnTo>
                        <a:pt x="33" y="0"/>
                      </a:lnTo>
                      <a:lnTo>
                        <a:pt x="42" y="0"/>
                      </a:lnTo>
                      <a:lnTo>
                        <a:pt x="52" y="0"/>
                      </a:lnTo>
                      <a:lnTo>
                        <a:pt x="61" y="0"/>
                      </a:lnTo>
                      <a:lnTo>
                        <a:pt x="69" y="0"/>
                      </a:lnTo>
                      <a:lnTo>
                        <a:pt x="78" y="0"/>
                      </a:lnTo>
                      <a:lnTo>
                        <a:pt x="88" y="0"/>
                      </a:lnTo>
                      <a:lnTo>
                        <a:pt x="97" y="0"/>
                      </a:lnTo>
                      <a:lnTo>
                        <a:pt x="105" y="0"/>
                      </a:lnTo>
                      <a:lnTo>
                        <a:pt x="115" y="0"/>
                      </a:lnTo>
                      <a:lnTo>
                        <a:pt x="124" y="0"/>
                      </a:lnTo>
                      <a:lnTo>
                        <a:pt x="134" y="0"/>
                      </a:lnTo>
                      <a:lnTo>
                        <a:pt x="141" y="0"/>
                      </a:lnTo>
                      <a:lnTo>
                        <a:pt x="151" y="2"/>
                      </a:lnTo>
                      <a:lnTo>
                        <a:pt x="160" y="5"/>
                      </a:lnTo>
                      <a:lnTo>
                        <a:pt x="160" y="9"/>
                      </a:lnTo>
                      <a:lnTo>
                        <a:pt x="162" y="17"/>
                      </a:lnTo>
                      <a:lnTo>
                        <a:pt x="164" y="24"/>
                      </a:lnTo>
                      <a:lnTo>
                        <a:pt x="166" y="34"/>
                      </a:lnTo>
                      <a:lnTo>
                        <a:pt x="168" y="41"/>
                      </a:lnTo>
                      <a:lnTo>
                        <a:pt x="170" y="53"/>
                      </a:lnTo>
                      <a:lnTo>
                        <a:pt x="172" y="64"/>
                      </a:lnTo>
                      <a:lnTo>
                        <a:pt x="177" y="76"/>
                      </a:lnTo>
                      <a:lnTo>
                        <a:pt x="177" y="85"/>
                      </a:lnTo>
                      <a:lnTo>
                        <a:pt x="181" y="95"/>
                      </a:lnTo>
                      <a:lnTo>
                        <a:pt x="183" y="104"/>
                      </a:lnTo>
                      <a:lnTo>
                        <a:pt x="185" y="114"/>
                      </a:lnTo>
                      <a:lnTo>
                        <a:pt x="187" y="121"/>
                      </a:lnTo>
                      <a:lnTo>
                        <a:pt x="189" y="129"/>
                      </a:lnTo>
                      <a:lnTo>
                        <a:pt x="191" y="133"/>
                      </a:lnTo>
                      <a:lnTo>
                        <a:pt x="193" y="138"/>
                      </a:lnTo>
                      <a:lnTo>
                        <a:pt x="174" y="154"/>
                      </a:lnTo>
                      <a:lnTo>
                        <a:pt x="149" y="38"/>
                      </a:lnTo>
                      <a:lnTo>
                        <a:pt x="120" y="64"/>
                      </a:lnTo>
                      <a:lnTo>
                        <a:pt x="149" y="163"/>
                      </a:lnTo>
                      <a:lnTo>
                        <a:pt x="134" y="163"/>
                      </a:lnTo>
                      <a:lnTo>
                        <a:pt x="120" y="165"/>
                      </a:lnTo>
                      <a:lnTo>
                        <a:pt x="10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39" name="Freeform 215"/>
                <p:cNvSpPr>
                  <a:spLocks/>
                </p:cNvSpPr>
                <p:nvPr/>
              </p:nvSpPr>
              <p:spPr bwMode="auto">
                <a:xfrm>
                  <a:off x="3647" y="2914"/>
                  <a:ext cx="45" cy="17"/>
                </a:xfrm>
                <a:custGeom>
                  <a:avLst/>
                  <a:gdLst>
                    <a:gd name="T0" fmla="*/ 1 w 89"/>
                    <a:gd name="T1" fmla="*/ 1 h 34"/>
                    <a:gd name="T2" fmla="*/ 1 w 89"/>
                    <a:gd name="T3" fmla="*/ 1 h 34"/>
                    <a:gd name="T4" fmla="*/ 1 w 89"/>
                    <a:gd name="T5" fmla="*/ 1 h 34"/>
                    <a:gd name="T6" fmla="*/ 1 w 89"/>
                    <a:gd name="T7" fmla="*/ 1 h 34"/>
                    <a:gd name="T8" fmla="*/ 1 w 89"/>
                    <a:gd name="T9" fmla="*/ 1 h 34"/>
                    <a:gd name="T10" fmla="*/ 1 w 89"/>
                    <a:gd name="T11" fmla="*/ 1 h 34"/>
                    <a:gd name="T12" fmla="*/ 1 w 89"/>
                    <a:gd name="T13" fmla="*/ 1 h 34"/>
                    <a:gd name="T14" fmla="*/ 1 w 89"/>
                    <a:gd name="T15" fmla="*/ 1 h 34"/>
                    <a:gd name="T16" fmla="*/ 0 w 89"/>
                    <a:gd name="T17" fmla="*/ 1 h 34"/>
                    <a:gd name="T18" fmla="*/ 0 w 89"/>
                    <a:gd name="T19" fmla="*/ 1 h 34"/>
                    <a:gd name="T20" fmla="*/ 1 w 89"/>
                    <a:gd name="T21" fmla="*/ 0 h 34"/>
                    <a:gd name="T22" fmla="*/ 1 w 89"/>
                    <a:gd name="T23" fmla="*/ 0 h 34"/>
                    <a:gd name="T24" fmla="*/ 1 w 89"/>
                    <a:gd name="T25" fmla="*/ 1 h 34"/>
                    <a:gd name="T26" fmla="*/ 1 w 89"/>
                    <a:gd name="T27" fmla="*/ 1 h 34"/>
                    <a:gd name="T28" fmla="*/ 1 w 89"/>
                    <a:gd name="T29" fmla="*/ 1 h 34"/>
                    <a:gd name="T30" fmla="*/ 1 w 89"/>
                    <a:gd name="T31" fmla="*/ 1 h 34"/>
                    <a:gd name="T32" fmla="*/ 1 w 89"/>
                    <a:gd name="T33" fmla="*/ 1 h 34"/>
                    <a:gd name="T34" fmla="*/ 1 w 89"/>
                    <a:gd name="T35" fmla="*/ 1 h 34"/>
                    <a:gd name="T36" fmla="*/ 1 w 89"/>
                    <a:gd name="T37" fmla="*/ 1 h 34"/>
                    <a:gd name="T38" fmla="*/ 1 w 89"/>
                    <a:gd name="T39" fmla="*/ 1 h 34"/>
                    <a:gd name="T40" fmla="*/ 1 w 89"/>
                    <a:gd name="T41" fmla="*/ 1 h 34"/>
                    <a:gd name="T42" fmla="*/ 1 w 89"/>
                    <a:gd name="T43" fmla="*/ 1 h 34"/>
                    <a:gd name="T44" fmla="*/ 1 w 89"/>
                    <a:gd name="T45" fmla="*/ 1 h 34"/>
                    <a:gd name="T46" fmla="*/ 1 w 89"/>
                    <a:gd name="T47" fmla="*/ 1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9"/>
                    <a:gd name="T73" fmla="*/ 0 h 34"/>
                    <a:gd name="T74" fmla="*/ 89 w 89"/>
                    <a:gd name="T75" fmla="*/ 34 h 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9" h="34">
                      <a:moveTo>
                        <a:pt x="81" y="34"/>
                      </a:moveTo>
                      <a:lnTo>
                        <a:pt x="70" y="29"/>
                      </a:lnTo>
                      <a:lnTo>
                        <a:pt x="61" y="25"/>
                      </a:lnTo>
                      <a:lnTo>
                        <a:pt x="49" y="23"/>
                      </a:lnTo>
                      <a:lnTo>
                        <a:pt x="40" y="21"/>
                      </a:lnTo>
                      <a:lnTo>
                        <a:pt x="28" y="19"/>
                      </a:lnTo>
                      <a:lnTo>
                        <a:pt x="17" y="19"/>
                      </a:lnTo>
                      <a:lnTo>
                        <a:pt x="7" y="17"/>
                      </a:lnTo>
                      <a:lnTo>
                        <a:pt x="0" y="15"/>
                      </a:lnTo>
                      <a:lnTo>
                        <a:pt x="0" y="4"/>
                      </a:lnTo>
                      <a:lnTo>
                        <a:pt x="9" y="0"/>
                      </a:lnTo>
                      <a:lnTo>
                        <a:pt x="19" y="0"/>
                      </a:lnTo>
                      <a:lnTo>
                        <a:pt x="28" y="4"/>
                      </a:lnTo>
                      <a:lnTo>
                        <a:pt x="36" y="4"/>
                      </a:lnTo>
                      <a:lnTo>
                        <a:pt x="43" y="6"/>
                      </a:lnTo>
                      <a:lnTo>
                        <a:pt x="57" y="10"/>
                      </a:lnTo>
                      <a:lnTo>
                        <a:pt x="66" y="13"/>
                      </a:lnTo>
                      <a:lnTo>
                        <a:pt x="74" y="17"/>
                      </a:lnTo>
                      <a:lnTo>
                        <a:pt x="81" y="19"/>
                      </a:lnTo>
                      <a:lnTo>
                        <a:pt x="85" y="23"/>
                      </a:lnTo>
                      <a:lnTo>
                        <a:pt x="89" y="25"/>
                      </a:lnTo>
                      <a:lnTo>
                        <a:pt x="87" y="32"/>
                      </a:lnTo>
                      <a:lnTo>
                        <a:pt x="8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0" name="Freeform 216"/>
                <p:cNvSpPr>
                  <a:spLocks/>
                </p:cNvSpPr>
                <p:nvPr/>
              </p:nvSpPr>
              <p:spPr bwMode="auto">
                <a:xfrm>
                  <a:off x="3092" y="2903"/>
                  <a:ext cx="29" cy="31"/>
                </a:xfrm>
                <a:custGeom>
                  <a:avLst/>
                  <a:gdLst>
                    <a:gd name="T0" fmla="*/ 0 w 57"/>
                    <a:gd name="T1" fmla="*/ 0 h 63"/>
                    <a:gd name="T2" fmla="*/ 0 w 57"/>
                    <a:gd name="T3" fmla="*/ 0 h 63"/>
                    <a:gd name="T4" fmla="*/ 1 w 57"/>
                    <a:gd name="T5" fmla="*/ 0 h 63"/>
                    <a:gd name="T6" fmla="*/ 1 w 57"/>
                    <a:gd name="T7" fmla="*/ 0 h 63"/>
                    <a:gd name="T8" fmla="*/ 1 w 57"/>
                    <a:gd name="T9" fmla="*/ 0 h 63"/>
                    <a:gd name="T10" fmla="*/ 1 w 57"/>
                    <a:gd name="T11" fmla="*/ 0 h 63"/>
                    <a:gd name="T12" fmla="*/ 1 w 57"/>
                    <a:gd name="T13" fmla="*/ 0 h 63"/>
                    <a:gd name="T14" fmla="*/ 1 w 57"/>
                    <a:gd name="T15" fmla="*/ 0 h 63"/>
                    <a:gd name="T16" fmla="*/ 1 w 57"/>
                    <a:gd name="T17" fmla="*/ 0 h 63"/>
                    <a:gd name="T18" fmla="*/ 1 w 57"/>
                    <a:gd name="T19" fmla="*/ 0 h 63"/>
                    <a:gd name="T20" fmla="*/ 1 w 57"/>
                    <a:gd name="T21" fmla="*/ 0 h 63"/>
                    <a:gd name="T22" fmla="*/ 1 w 57"/>
                    <a:gd name="T23" fmla="*/ 0 h 63"/>
                    <a:gd name="T24" fmla="*/ 1 w 57"/>
                    <a:gd name="T25" fmla="*/ 0 h 63"/>
                    <a:gd name="T26" fmla="*/ 1 w 57"/>
                    <a:gd name="T27" fmla="*/ 0 h 63"/>
                    <a:gd name="T28" fmla="*/ 1 w 57"/>
                    <a:gd name="T29" fmla="*/ 0 h 63"/>
                    <a:gd name="T30" fmla="*/ 1 w 57"/>
                    <a:gd name="T31" fmla="*/ 0 h 63"/>
                    <a:gd name="T32" fmla="*/ 1 w 57"/>
                    <a:gd name="T33" fmla="*/ 0 h 63"/>
                    <a:gd name="T34" fmla="*/ 0 w 57"/>
                    <a:gd name="T35" fmla="*/ 0 h 63"/>
                    <a:gd name="T36" fmla="*/ 0 w 57"/>
                    <a:gd name="T37" fmla="*/ 0 h 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63"/>
                    <a:gd name="T59" fmla="*/ 57 w 57"/>
                    <a:gd name="T60" fmla="*/ 63 h 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63">
                      <a:moveTo>
                        <a:pt x="0" y="57"/>
                      </a:moveTo>
                      <a:lnTo>
                        <a:pt x="0" y="50"/>
                      </a:lnTo>
                      <a:lnTo>
                        <a:pt x="2" y="44"/>
                      </a:lnTo>
                      <a:lnTo>
                        <a:pt x="34" y="44"/>
                      </a:lnTo>
                      <a:lnTo>
                        <a:pt x="40" y="16"/>
                      </a:lnTo>
                      <a:lnTo>
                        <a:pt x="6" y="14"/>
                      </a:lnTo>
                      <a:lnTo>
                        <a:pt x="6" y="6"/>
                      </a:lnTo>
                      <a:lnTo>
                        <a:pt x="8" y="0"/>
                      </a:lnTo>
                      <a:lnTo>
                        <a:pt x="57" y="2"/>
                      </a:lnTo>
                      <a:lnTo>
                        <a:pt x="55" y="4"/>
                      </a:lnTo>
                      <a:lnTo>
                        <a:pt x="55" y="14"/>
                      </a:lnTo>
                      <a:lnTo>
                        <a:pt x="53" y="23"/>
                      </a:lnTo>
                      <a:lnTo>
                        <a:pt x="51" y="35"/>
                      </a:lnTo>
                      <a:lnTo>
                        <a:pt x="50" y="42"/>
                      </a:lnTo>
                      <a:lnTo>
                        <a:pt x="46" y="52"/>
                      </a:lnTo>
                      <a:lnTo>
                        <a:pt x="42" y="57"/>
                      </a:lnTo>
                      <a:lnTo>
                        <a:pt x="42" y="63"/>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1" name="Freeform 217"/>
                <p:cNvSpPr>
                  <a:spLocks/>
                </p:cNvSpPr>
                <p:nvPr/>
              </p:nvSpPr>
              <p:spPr bwMode="auto">
                <a:xfrm>
                  <a:off x="3222" y="2880"/>
                  <a:ext cx="62" cy="52"/>
                </a:xfrm>
                <a:custGeom>
                  <a:avLst/>
                  <a:gdLst>
                    <a:gd name="T0" fmla="*/ 1 w 123"/>
                    <a:gd name="T1" fmla="*/ 1 h 104"/>
                    <a:gd name="T2" fmla="*/ 1 w 123"/>
                    <a:gd name="T3" fmla="*/ 1 h 104"/>
                    <a:gd name="T4" fmla="*/ 1 w 123"/>
                    <a:gd name="T5" fmla="*/ 1 h 104"/>
                    <a:gd name="T6" fmla="*/ 1 w 123"/>
                    <a:gd name="T7" fmla="*/ 1 h 104"/>
                    <a:gd name="T8" fmla="*/ 1 w 123"/>
                    <a:gd name="T9" fmla="*/ 1 h 104"/>
                    <a:gd name="T10" fmla="*/ 1 w 123"/>
                    <a:gd name="T11" fmla="*/ 1 h 104"/>
                    <a:gd name="T12" fmla="*/ 1 w 123"/>
                    <a:gd name="T13" fmla="*/ 1 h 104"/>
                    <a:gd name="T14" fmla="*/ 1 w 123"/>
                    <a:gd name="T15" fmla="*/ 1 h 104"/>
                    <a:gd name="T16" fmla="*/ 1 w 123"/>
                    <a:gd name="T17" fmla="*/ 1 h 104"/>
                    <a:gd name="T18" fmla="*/ 1 w 123"/>
                    <a:gd name="T19" fmla="*/ 1 h 104"/>
                    <a:gd name="T20" fmla="*/ 1 w 123"/>
                    <a:gd name="T21" fmla="*/ 1 h 104"/>
                    <a:gd name="T22" fmla="*/ 1 w 123"/>
                    <a:gd name="T23" fmla="*/ 1 h 104"/>
                    <a:gd name="T24" fmla="*/ 1 w 123"/>
                    <a:gd name="T25" fmla="*/ 1 h 104"/>
                    <a:gd name="T26" fmla="*/ 1 w 123"/>
                    <a:gd name="T27" fmla="*/ 1 h 104"/>
                    <a:gd name="T28" fmla="*/ 1 w 123"/>
                    <a:gd name="T29" fmla="*/ 1 h 104"/>
                    <a:gd name="T30" fmla="*/ 0 w 123"/>
                    <a:gd name="T31" fmla="*/ 1 h 104"/>
                    <a:gd name="T32" fmla="*/ 1 w 123"/>
                    <a:gd name="T33" fmla="*/ 1 h 104"/>
                    <a:gd name="T34" fmla="*/ 1 w 123"/>
                    <a:gd name="T35" fmla="*/ 0 h 104"/>
                    <a:gd name="T36" fmla="*/ 1 w 123"/>
                    <a:gd name="T37" fmla="*/ 0 h 104"/>
                    <a:gd name="T38" fmla="*/ 1 w 123"/>
                    <a:gd name="T39" fmla="*/ 0 h 104"/>
                    <a:gd name="T40" fmla="*/ 1 w 123"/>
                    <a:gd name="T41" fmla="*/ 1 h 104"/>
                    <a:gd name="T42" fmla="*/ 1 w 123"/>
                    <a:gd name="T43" fmla="*/ 1 h 104"/>
                    <a:gd name="T44" fmla="*/ 1 w 123"/>
                    <a:gd name="T45" fmla="*/ 1 h 104"/>
                    <a:gd name="T46" fmla="*/ 1 w 123"/>
                    <a:gd name="T47" fmla="*/ 1 h 104"/>
                    <a:gd name="T48" fmla="*/ 1 w 123"/>
                    <a:gd name="T49" fmla="*/ 1 h 104"/>
                    <a:gd name="T50" fmla="*/ 1 w 123"/>
                    <a:gd name="T51" fmla="*/ 1 h 104"/>
                    <a:gd name="T52" fmla="*/ 1 w 123"/>
                    <a:gd name="T53" fmla="*/ 1 h 104"/>
                    <a:gd name="T54" fmla="*/ 1 w 123"/>
                    <a:gd name="T55" fmla="*/ 1 h 104"/>
                    <a:gd name="T56" fmla="*/ 1 w 123"/>
                    <a:gd name="T57" fmla="*/ 1 h 104"/>
                    <a:gd name="T58" fmla="*/ 1 w 123"/>
                    <a:gd name="T59" fmla="*/ 1 h 104"/>
                    <a:gd name="T60" fmla="*/ 1 w 123"/>
                    <a:gd name="T61" fmla="*/ 1 h 104"/>
                    <a:gd name="T62" fmla="*/ 1 w 123"/>
                    <a:gd name="T63" fmla="*/ 1 h 104"/>
                    <a:gd name="T64" fmla="*/ 1 w 123"/>
                    <a:gd name="T65" fmla="*/ 1 h 104"/>
                    <a:gd name="T66" fmla="*/ 1 w 123"/>
                    <a:gd name="T67" fmla="*/ 1 h 104"/>
                    <a:gd name="T68" fmla="*/ 1 w 123"/>
                    <a:gd name="T69" fmla="*/ 1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04"/>
                    <a:gd name="T107" fmla="*/ 123 w 123"/>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04">
                      <a:moveTo>
                        <a:pt x="99" y="104"/>
                      </a:moveTo>
                      <a:lnTo>
                        <a:pt x="95" y="85"/>
                      </a:lnTo>
                      <a:lnTo>
                        <a:pt x="100" y="83"/>
                      </a:lnTo>
                      <a:lnTo>
                        <a:pt x="112" y="83"/>
                      </a:lnTo>
                      <a:lnTo>
                        <a:pt x="110" y="36"/>
                      </a:lnTo>
                      <a:lnTo>
                        <a:pt x="100" y="34"/>
                      </a:lnTo>
                      <a:lnTo>
                        <a:pt x="89" y="30"/>
                      </a:lnTo>
                      <a:lnTo>
                        <a:pt x="80" y="28"/>
                      </a:lnTo>
                      <a:lnTo>
                        <a:pt x="68" y="26"/>
                      </a:lnTo>
                      <a:lnTo>
                        <a:pt x="57" y="23"/>
                      </a:lnTo>
                      <a:lnTo>
                        <a:pt x="47" y="21"/>
                      </a:lnTo>
                      <a:lnTo>
                        <a:pt x="36" y="21"/>
                      </a:lnTo>
                      <a:lnTo>
                        <a:pt x="28" y="21"/>
                      </a:lnTo>
                      <a:lnTo>
                        <a:pt x="19" y="51"/>
                      </a:lnTo>
                      <a:lnTo>
                        <a:pt x="7" y="55"/>
                      </a:lnTo>
                      <a:lnTo>
                        <a:pt x="0" y="53"/>
                      </a:lnTo>
                      <a:lnTo>
                        <a:pt x="11" y="2"/>
                      </a:lnTo>
                      <a:lnTo>
                        <a:pt x="15" y="0"/>
                      </a:lnTo>
                      <a:lnTo>
                        <a:pt x="28" y="0"/>
                      </a:lnTo>
                      <a:lnTo>
                        <a:pt x="36" y="0"/>
                      </a:lnTo>
                      <a:lnTo>
                        <a:pt x="45" y="4"/>
                      </a:lnTo>
                      <a:lnTo>
                        <a:pt x="55" y="5"/>
                      </a:lnTo>
                      <a:lnTo>
                        <a:pt x="64" y="9"/>
                      </a:lnTo>
                      <a:lnTo>
                        <a:pt x="74" y="11"/>
                      </a:lnTo>
                      <a:lnTo>
                        <a:pt x="83" y="13"/>
                      </a:lnTo>
                      <a:lnTo>
                        <a:pt x="93" y="17"/>
                      </a:lnTo>
                      <a:lnTo>
                        <a:pt x="100" y="21"/>
                      </a:lnTo>
                      <a:lnTo>
                        <a:pt x="116" y="24"/>
                      </a:lnTo>
                      <a:lnTo>
                        <a:pt x="123" y="28"/>
                      </a:lnTo>
                      <a:lnTo>
                        <a:pt x="123" y="102"/>
                      </a:lnTo>
                      <a:lnTo>
                        <a:pt x="118" y="102"/>
                      </a:lnTo>
                      <a:lnTo>
                        <a:pt x="110" y="102"/>
                      </a:lnTo>
                      <a:lnTo>
                        <a:pt x="102" y="102"/>
                      </a:lnTo>
                      <a:lnTo>
                        <a:pt x="99"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2" name="Freeform 218"/>
                <p:cNvSpPr>
                  <a:spLocks/>
                </p:cNvSpPr>
                <p:nvPr/>
              </p:nvSpPr>
              <p:spPr bwMode="auto">
                <a:xfrm>
                  <a:off x="3065" y="2902"/>
                  <a:ext cx="34" cy="29"/>
                </a:xfrm>
                <a:custGeom>
                  <a:avLst/>
                  <a:gdLst>
                    <a:gd name="T0" fmla="*/ 1 w 66"/>
                    <a:gd name="T1" fmla="*/ 0 h 59"/>
                    <a:gd name="T2" fmla="*/ 0 w 66"/>
                    <a:gd name="T3" fmla="*/ 0 h 59"/>
                    <a:gd name="T4" fmla="*/ 0 w 66"/>
                    <a:gd name="T5" fmla="*/ 0 h 59"/>
                    <a:gd name="T6" fmla="*/ 1 w 66"/>
                    <a:gd name="T7" fmla="*/ 0 h 59"/>
                    <a:gd name="T8" fmla="*/ 1 w 66"/>
                    <a:gd name="T9" fmla="*/ 0 h 59"/>
                    <a:gd name="T10" fmla="*/ 1 w 66"/>
                    <a:gd name="T11" fmla="*/ 0 h 59"/>
                    <a:gd name="T12" fmla="*/ 1 w 66"/>
                    <a:gd name="T13" fmla="*/ 0 h 59"/>
                    <a:gd name="T14" fmla="*/ 1 w 66"/>
                    <a:gd name="T15" fmla="*/ 0 h 59"/>
                    <a:gd name="T16" fmla="*/ 1 w 66"/>
                    <a:gd name="T17" fmla="*/ 0 h 59"/>
                    <a:gd name="T18" fmla="*/ 1 w 66"/>
                    <a:gd name="T19" fmla="*/ 0 h 59"/>
                    <a:gd name="T20" fmla="*/ 1 w 66"/>
                    <a:gd name="T21" fmla="*/ 0 h 59"/>
                    <a:gd name="T22" fmla="*/ 1 w 66"/>
                    <a:gd name="T23" fmla="*/ 0 h 59"/>
                    <a:gd name="T24" fmla="*/ 1 w 66"/>
                    <a:gd name="T25" fmla="*/ 0 h 59"/>
                    <a:gd name="T26" fmla="*/ 1 w 66"/>
                    <a:gd name="T27" fmla="*/ 0 h 59"/>
                    <a:gd name="T28" fmla="*/ 1 w 66"/>
                    <a:gd name="T29" fmla="*/ 0 h 59"/>
                    <a:gd name="T30" fmla="*/ 1 w 66"/>
                    <a:gd name="T31" fmla="*/ 0 h 59"/>
                    <a:gd name="T32" fmla="*/ 1 w 66"/>
                    <a:gd name="T33" fmla="*/ 0 h 59"/>
                    <a:gd name="T34" fmla="*/ 1 w 66"/>
                    <a:gd name="T35" fmla="*/ 0 h 59"/>
                    <a:gd name="T36" fmla="*/ 1 w 66"/>
                    <a:gd name="T37" fmla="*/ 0 h 59"/>
                    <a:gd name="T38" fmla="*/ 1 w 66"/>
                    <a:gd name="T39" fmla="*/ 0 h 59"/>
                    <a:gd name="T40" fmla="*/ 1 w 66"/>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59"/>
                    <a:gd name="T65" fmla="*/ 66 w 66"/>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59">
                      <a:moveTo>
                        <a:pt x="4" y="57"/>
                      </a:moveTo>
                      <a:lnTo>
                        <a:pt x="0" y="44"/>
                      </a:lnTo>
                      <a:lnTo>
                        <a:pt x="0" y="31"/>
                      </a:lnTo>
                      <a:lnTo>
                        <a:pt x="4" y="16"/>
                      </a:lnTo>
                      <a:lnTo>
                        <a:pt x="7" y="2"/>
                      </a:lnTo>
                      <a:lnTo>
                        <a:pt x="21" y="0"/>
                      </a:lnTo>
                      <a:lnTo>
                        <a:pt x="36" y="0"/>
                      </a:lnTo>
                      <a:lnTo>
                        <a:pt x="51" y="0"/>
                      </a:lnTo>
                      <a:lnTo>
                        <a:pt x="66" y="2"/>
                      </a:lnTo>
                      <a:lnTo>
                        <a:pt x="64" y="8"/>
                      </a:lnTo>
                      <a:lnTo>
                        <a:pt x="63" y="16"/>
                      </a:lnTo>
                      <a:lnTo>
                        <a:pt x="25" y="18"/>
                      </a:lnTo>
                      <a:lnTo>
                        <a:pt x="23" y="21"/>
                      </a:lnTo>
                      <a:lnTo>
                        <a:pt x="23" y="31"/>
                      </a:lnTo>
                      <a:lnTo>
                        <a:pt x="21" y="37"/>
                      </a:lnTo>
                      <a:lnTo>
                        <a:pt x="21" y="44"/>
                      </a:lnTo>
                      <a:lnTo>
                        <a:pt x="59" y="46"/>
                      </a:lnTo>
                      <a:lnTo>
                        <a:pt x="59" y="52"/>
                      </a:lnTo>
                      <a:lnTo>
                        <a:pt x="59" y="59"/>
                      </a:lnTo>
                      <a:lnTo>
                        <a:pt x="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3" name="Freeform 219"/>
                <p:cNvSpPr>
                  <a:spLocks/>
                </p:cNvSpPr>
                <p:nvPr/>
              </p:nvSpPr>
              <p:spPr bwMode="auto">
                <a:xfrm>
                  <a:off x="3255" y="2852"/>
                  <a:ext cx="80" cy="72"/>
                </a:xfrm>
                <a:custGeom>
                  <a:avLst/>
                  <a:gdLst>
                    <a:gd name="T0" fmla="*/ 1 w 160"/>
                    <a:gd name="T1" fmla="*/ 1 h 142"/>
                    <a:gd name="T2" fmla="*/ 1 w 160"/>
                    <a:gd name="T3" fmla="*/ 1 h 142"/>
                    <a:gd name="T4" fmla="*/ 1 w 160"/>
                    <a:gd name="T5" fmla="*/ 1 h 142"/>
                    <a:gd name="T6" fmla="*/ 1 w 160"/>
                    <a:gd name="T7" fmla="*/ 1 h 142"/>
                    <a:gd name="T8" fmla="*/ 1 w 160"/>
                    <a:gd name="T9" fmla="*/ 1 h 142"/>
                    <a:gd name="T10" fmla="*/ 1 w 160"/>
                    <a:gd name="T11" fmla="*/ 1 h 142"/>
                    <a:gd name="T12" fmla="*/ 1 w 160"/>
                    <a:gd name="T13" fmla="*/ 1 h 142"/>
                    <a:gd name="T14" fmla="*/ 1 w 160"/>
                    <a:gd name="T15" fmla="*/ 1 h 142"/>
                    <a:gd name="T16" fmla="*/ 1 w 160"/>
                    <a:gd name="T17" fmla="*/ 1 h 142"/>
                    <a:gd name="T18" fmla="*/ 0 w 160"/>
                    <a:gd name="T19" fmla="*/ 1 h 142"/>
                    <a:gd name="T20" fmla="*/ 1 w 160"/>
                    <a:gd name="T21" fmla="*/ 1 h 142"/>
                    <a:gd name="T22" fmla="*/ 1 w 160"/>
                    <a:gd name="T23" fmla="*/ 1 h 142"/>
                    <a:gd name="T24" fmla="*/ 1 w 160"/>
                    <a:gd name="T25" fmla="*/ 1 h 142"/>
                    <a:gd name="T26" fmla="*/ 1 w 160"/>
                    <a:gd name="T27" fmla="*/ 1 h 142"/>
                    <a:gd name="T28" fmla="*/ 1 w 160"/>
                    <a:gd name="T29" fmla="*/ 1 h 142"/>
                    <a:gd name="T30" fmla="*/ 1 w 160"/>
                    <a:gd name="T31" fmla="*/ 1 h 142"/>
                    <a:gd name="T32" fmla="*/ 1 w 160"/>
                    <a:gd name="T33" fmla="*/ 1 h 142"/>
                    <a:gd name="T34" fmla="*/ 1 w 160"/>
                    <a:gd name="T35" fmla="*/ 1 h 142"/>
                    <a:gd name="T36" fmla="*/ 1 w 160"/>
                    <a:gd name="T37" fmla="*/ 1 h 142"/>
                    <a:gd name="T38" fmla="*/ 1 w 160"/>
                    <a:gd name="T39" fmla="*/ 1 h 142"/>
                    <a:gd name="T40" fmla="*/ 1 w 160"/>
                    <a:gd name="T41" fmla="*/ 1 h 142"/>
                    <a:gd name="T42" fmla="*/ 1 w 160"/>
                    <a:gd name="T43" fmla="*/ 1 h 142"/>
                    <a:gd name="T44" fmla="*/ 1 w 160"/>
                    <a:gd name="T45" fmla="*/ 1 h 142"/>
                    <a:gd name="T46" fmla="*/ 1 w 160"/>
                    <a:gd name="T47" fmla="*/ 1 h 142"/>
                    <a:gd name="T48" fmla="*/ 1 w 160"/>
                    <a:gd name="T49" fmla="*/ 1 h 142"/>
                    <a:gd name="T50" fmla="*/ 1 w 160"/>
                    <a:gd name="T51" fmla="*/ 1 h 142"/>
                    <a:gd name="T52" fmla="*/ 1 w 160"/>
                    <a:gd name="T53" fmla="*/ 1 h 142"/>
                    <a:gd name="T54" fmla="*/ 1 w 160"/>
                    <a:gd name="T55" fmla="*/ 0 h 142"/>
                    <a:gd name="T56" fmla="*/ 1 w 160"/>
                    <a:gd name="T57" fmla="*/ 1 h 142"/>
                    <a:gd name="T58" fmla="*/ 1 w 160"/>
                    <a:gd name="T59" fmla="*/ 1 h 142"/>
                    <a:gd name="T60" fmla="*/ 1 w 160"/>
                    <a:gd name="T61" fmla="*/ 1 h 142"/>
                    <a:gd name="T62" fmla="*/ 1 w 160"/>
                    <a:gd name="T63" fmla="*/ 1 h 142"/>
                    <a:gd name="T64" fmla="*/ 1 w 160"/>
                    <a:gd name="T65" fmla="*/ 1 h 142"/>
                    <a:gd name="T66" fmla="*/ 1 w 160"/>
                    <a:gd name="T67" fmla="*/ 1 h 142"/>
                    <a:gd name="T68" fmla="*/ 1 w 160"/>
                    <a:gd name="T69" fmla="*/ 1 h 142"/>
                    <a:gd name="T70" fmla="*/ 1 w 160"/>
                    <a:gd name="T71" fmla="*/ 1 h 142"/>
                    <a:gd name="T72" fmla="*/ 1 w 160"/>
                    <a:gd name="T73" fmla="*/ 1 h 142"/>
                    <a:gd name="T74" fmla="*/ 1 w 160"/>
                    <a:gd name="T75" fmla="*/ 1 h 142"/>
                    <a:gd name="T76" fmla="*/ 1 w 160"/>
                    <a:gd name="T77" fmla="*/ 1 h 142"/>
                    <a:gd name="T78" fmla="*/ 1 w 160"/>
                    <a:gd name="T79" fmla="*/ 1 h 142"/>
                    <a:gd name="T80" fmla="*/ 1 w 160"/>
                    <a:gd name="T81" fmla="*/ 1 h 142"/>
                    <a:gd name="T82" fmla="*/ 1 w 160"/>
                    <a:gd name="T83" fmla="*/ 1 h 142"/>
                    <a:gd name="T84" fmla="*/ 1 w 160"/>
                    <a:gd name="T85" fmla="*/ 1 h 142"/>
                    <a:gd name="T86" fmla="*/ 1 w 160"/>
                    <a:gd name="T87" fmla="*/ 1 h 142"/>
                    <a:gd name="T88" fmla="*/ 1 w 160"/>
                    <a:gd name="T89" fmla="*/ 1 h 142"/>
                    <a:gd name="T90" fmla="*/ 1 w 160"/>
                    <a:gd name="T91" fmla="*/ 1 h 142"/>
                    <a:gd name="T92" fmla="*/ 1 w 160"/>
                    <a:gd name="T93" fmla="*/ 1 h 142"/>
                    <a:gd name="T94" fmla="*/ 1 w 160"/>
                    <a:gd name="T95" fmla="*/ 1 h 142"/>
                    <a:gd name="T96" fmla="*/ 1 w 160"/>
                    <a:gd name="T97" fmla="*/ 1 h 142"/>
                    <a:gd name="T98" fmla="*/ 1 w 160"/>
                    <a:gd name="T99" fmla="*/ 1 h 142"/>
                    <a:gd name="T100" fmla="*/ 1 w 160"/>
                    <a:gd name="T101" fmla="*/ 1 h 142"/>
                    <a:gd name="T102" fmla="*/ 1 w 160"/>
                    <a:gd name="T103" fmla="*/ 1 h 142"/>
                    <a:gd name="T104" fmla="*/ 1 w 160"/>
                    <a:gd name="T105" fmla="*/ 1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0"/>
                    <a:gd name="T160" fmla="*/ 0 h 142"/>
                    <a:gd name="T161" fmla="*/ 160 w 160"/>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0" h="142">
                      <a:moveTo>
                        <a:pt x="97" y="142"/>
                      </a:moveTo>
                      <a:lnTo>
                        <a:pt x="90" y="79"/>
                      </a:lnTo>
                      <a:lnTo>
                        <a:pt x="80" y="72"/>
                      </a:lnTo>
                      <a:lnTo>
                        <a:pt x="71" y="68"/>
                      </a:lnTo>
                      <a:lnTo>
                        <a:pt x="59" y="62"/>
                      </a:lnTo>
                      <a:lnTo>
                        <a:pt x="46" y="60"/>
                      </a:lnTo>
                      <a:lnTo>
                        <a:pt x="33" y="57"/>
                      </a:lnTo>
                      <a:lnTo>
                        <a:pt x="21" y="55"/>
                      </a:lnTo>
                      <a:lnTo>
                        <a:pt x="10" y="55"/>
                      </a:lnTo>
                      <a:lnTo>
                        <a:pt x="0" y="55"/>
                      </a:lnTo>
                      <a:lnTo>
                        <a:pt x="17" y="40"/>
                      </a:lnTo>
                      <a:lnTo>
                        <a:pt x="29" y="40"/>
                      </a:lnTo>
                      <a:lnTo>
                        <a:pt x="42" y="43"/>
                      </a:lnTo>
                      <a:lnTo>
                        <a:pt x="55" y="47"/>
                      </a:lnTo>
                      <a:lnTo>
                        <a:pt x="71" y="53"/>
                      </a:lnTo>
                      <a:lnTo>
                        <a:pt x="84" y="53"/>
                      </a:lnTo>
                      <a:lnTo>
                        <a:pt x="97" y="53"/>
                      </a:lnTo>
                      <a:lnTo>
                        <a:pt x="111" y="47"/>
                      </a:lnTo>
                      <a:lnTo>
                        <a:pt x="124" y="40"/>
                      </a:lnTo>
                      <a:lnTo>
                        <a:pt x="116" y="36"/>
                      </a:lnTo>
                      <a:lnTo>
                        <a:pt x="109" y="32"/>
                      </a:lnTo>
                      <a:lnTo>
                        <a:pt x="95" y="28"/>
                      </a:lnTo>
                      <a:lnTo>
                        <a:pt x="84" y="24"/>
                      </a:lnTo>
                      <a:lnTo>
                        <a:pt x="69" y="22"/>
                      </a:lnTo>
                      <a:lnTo>
                        <a:pt x="57" y="19"/>
                      </a:lnTo>
                      <a:lnTo>
                        <a:pt x="44" y="17"/>
                      </a:lnTo>
                      <a:lnTo>
                        <a:pt x="38" y="15"/>
                      </a:lnTo>
                      <a:lnTo>
                        <a:pt x="54" y="0"/>
                      </a:lnTo>
                      <a:lnTo>
                        <a:pt x="63" y="2"/>
                      </a:lnTo>
                      <a:lnTo>
                        <a:pt x="74" y="5"/>
                      </a:lnTo>
                      <a:lnTo>
                        <a:pt x="88" y="11"/>
                      </a:lnTo>
                      <a:lnTo>
                        <a:pt x="103" y="15"/>
                      </a:lnTo>
                      <a:lnTo>
                        <a:pt x="118" y="17"/>
                      </a:lnTo>
                      <a:lnTo>
                        <a:pt x="133" y="22"/>
                      </a:lnTo>
                      <a:lnTo>
                        <a:pt x="147" y="24"/>
                      </a:lnTo>
                      <a:lnTo>
                        <a:pt x="160" y="30"/>
                      </a:lnTo>
                      <a:lnTo>
                        <a:pt x="160" y="133"/>
                      </a:lnTo>
                      <a:lnTo>
                        <a:pt x="152" y="133"/>
                      </a:lnTo>
                      <a:lnTo>
                        <a:pt x="147" y="135"/>
                      </a:lnTo>
                      <a:lnTo>
                        <a:pt x="139" y="57"/>
                      </a:lnTo>
                      <a:lnTo>
                        <a:pt x="126" y="66"/>
                      </a:lnTo>
                      <a:lnTo>
                        <a:pt x="112" y="76"/>
                      </a:lnTo>
                      <a:lnTo>
                        <a:pt x="112" y="81"/>
                      </a:lnTo>
                      <a:lnTo>
                        <a:pt x="112" y="91"/>
                      </a:lnTo>
                      <a:lnTo>
                        <a:pt x="112" y="98"/>
                      </a:lnTo>
                      <a:lnTo>
                        <a:pt x="112" y="106"/>
                      </a:lnTo>
                      <a:lnTo>
                        <a:pt x="112" y="114"/>
                      </a:lnTo>
                      <a:lnTo>
                        <a:pt x="112" y="121"/>
                      </a:lnTo>
                      <a:lnTo>
                        <a:pt x="112" y="129"/>
                      </a:lnTo>
                      <a:lnTo>
                        <a:pt x="112" y="138"/>
                      </a:lnTo>
                      <a:lnTo>
                        <a:pt x="105" y="140"/>
                      </a:lnTo>
                      <a:lnTo>
                        <a:pt x="97" y="1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4" name="Freeform 220"/>
                <p:cNvSpPr>
                  <a:spLocks/>
                </p:cNvSpPr>
                <p:nvPr/>
              </p:nvSpPr>
              <p:spPr bwMode="auto">
                <a:xfrm>
                  <a:off x="3719" y="2812"/>
                  <a:ext cx="45" cy="98"/>
                </a:xfrm>
                <a:custGeom>
                  <a:avLst/>
                  <a:gdLst>
                    <a:gd name="T0" fmla="*/ 0 w 92"/>
                    <a:gd name="T1" fmla="*/ 1 h 196"/>
                    <a:gd name="T2" fmla="*/ 0 w 92"/>
                    <a:gd name="T3" fmla="*/ 1 h 196"/>
                    <a:gd name="T4" fmla="*/ 0 w 92"/>
                    <a:gd name="T5" fmla="*/ 1 h 196"/>
                    <a:gd name="T6" fmla="*/ 0 w 92"/>
                    <a:gd name="T7" fmla="*/ 1 h 196"/>
                    <a:gd name="T8" fmla="*/ 0 w 92"/>
                    <a:gd name="T9" fmla="*/ 1 h 196"/>
                    <a:gd name="T10" fmla="*/ 0 w 92"/>
                    <a:gd name="T11" fmla="*/ 1 h 196"/>
                    <a:gd name="T12" fmla="*/ 0 w 92"/>
                    <a:gd name="T13" fmla="*/ 1 h 196"/>
                    <a:gd name="T14" fmla="*/ 0 w 92"/>
                    <a:gd name="T15" fmla="*/ 1 h 196"/>
                    <a:gd name="T16" fmla="*/ 0 w 92"/>
                    <a:gd name="T17" fmla="*/ 1 h 196"/>
                    <a:gd name="T18" fmla="*/ 0 w 92"/>
                    <a:gd name="T19" fmla="*/ 1 h 196"/>
                    <a:gd name="T20" fmla="*/ 0 w 92"/>
                    <a:gd name="T21" fmla="*/ 1 h 196"/>
                    <a:gd name="T22" fmla="*/ 0 w 92"/>
                    <a:gd name="T23" fmla="*/ 1 h 196"/>
                    <a:gd name="T24" fmla="*/ 0 w 92"/>
                    <a:gd name="T25" fmla="*/ 1 h 196"/>
                    <a:gd name="T26" fmla="*/ 0 w 92"/>
                    <a:gd name="T27" fmla="*/ 1 h 196"/>
                    <a:gd name="T28" fmla="*/ 0 w 92"/>
                    <a:gd name="T29" fmla="*/ 1 h 196"/>
                    <a:gd name="T30" fmla="*/ 0 w 92"/>
                    <a:gd name="T31" fmla="*/ 1 h 196"/>
                    <a:gd name="T32" fmla="*/ 0 w 92"/>
                    <a:gd name="T33" fmla="*/ 1 h 196"/>
                    <a:gd name="T34" fmla="*/ 0 w 92"/>
                    <a:gd name="T35" fmla="*/ 1 h 196"/>
                    <a:gd name="T36" fmla="*/ 0 w 92"/>
                    <a:gd name="T37" fmla="*/ 0 h 196"/>
                    <a:gd name="T38" fmla="*/ 0 w 92"/>
                    <a:gd name="T39" fmla="*/ 0 h 196"/>
                    <a:gd name="T40" fmla="*/ 0 w 92"/>
                    <a:gd name="T41" fmla="*/ 1 h 196"/>
                    <a:gd name="T42" fmla="*/ 0 w 92"/>
                    <a:gd name="T43" fmla="*/ 1 h 196"/>
                    <a:gd name="T44" fmla="*/ 0 w 92"/>
                    <a:gd name="T45" fmla="*/ 1 h 196"/>
                    <a:gd name="T46" fmla="*/ 0 w 92"/>
                    <a:gd name="T47" fmla="*/ 1 h 196"/>
                    <a:gd name="T48" fmla="*/ 0 w 92"/>
                    <a:gd name="T49" fmla="*/ 1 h 196"/>
                    <a:gd name="T50" fmla="*/ 0 w 92"/>
                    <a:gd name="T51" fmla="*/ 1 h 196"/>
                    <a:gd name="T52" fmla="*/ 0 w 92"/>
                    <a:gd name="T53" fmla="*/ 1 h 196"/>
                    <a:gd name="T54" fmla="*/ 0 w 92"/>
                    <a:gd name="T55" fmla="*/ 1 h 196"/>
                    <a:gd name="T56" fmla="*/ 0 w 92"/>
                    <a:gd name="T57" fmla="*/ 1 h 196"/>
                    <a:gd name="T58" fmla="*/ 0 w 92"/>
                    <a:gd name="T59" fmla="*/ 1 h 196"/>
                    <a:gd name="T60" fmla="*/ 0 w 92"/>
                    <a:gd name="T61" fmla="*/ 1 h 196"/>
                    <a:gd name="T62" fmla="*/ 0 w 92"/>
                    <a:gd name="T63" fmla="*/ 1 h 196"/>
                    <a:gd name="T64" fmla="*/ 0 w 92"/>
                    <a:gd name="T65" fmla="*/ 1 h 196"/>
                    <a:gd name="T66" fmla="*/ 0 w 92"/>
                    <a:gd name="T67" fmla="*/ 1 h 196"/>
                    <a:gd name="T68" fmla="*/ 0 w 92"/>
                    <a:gd name="T69" fmla="*/ 1 h 196"/>
                    <a:gd name="T70" fmla="*/ 0 w 92"/>
                    <a:gd name="T71" fmla="*/ 1 h 196"/>
                    <a:gd name="T72" fmla="*/ 0 w 92"/>
                    <a:gd name="T73" fmla="*/ 1 h 196"/>
                    <a:gd name="T74" fmla="*/ 0 w 92"/>
                    <a:gd name="T75" fmla="*/ 1 h 196"/>
                    <a:gd name="T76" fmla="*/ 0 w 92"/>
                    <a:gd name="T77" fmla="*/ 1 h 196"/>
                    <a:gd name="T78" fmla="*/ 0 w 92"/>
                    <a:gd name="T79" fmla="*/ 1 h 196"/>
                    <a:gd name="T80" fmla="*/ 0 w 92"/>
                    <a:gd name="T81" fmla="*/ 1 h 196"/>
                    <a:gd name="T82" fmla="*/ 0 w 92"/>
                    <a:gd name="T83" fmla="*/ 1 h 196"/>
                    <a:gd name="T84" fmla="*/ 0 w 92"/>
                    <a:gd name="T85" fmla="*/ 1 h 196"/>
                    <a:gd name="T86" fmla="*/ 0 w 92"/>
                    <a:gd name="T87" fmla="*/ 1 h 196"/>
                    <a:gd name="T88" fmla="*/ 0 w 92"/>
                    <a:gd name="T89" fmla="*/ 1 h 196"/>
                    <a:gd name="T90" fmla="*/ 0 w 92"/>
                    <a:gd name="T91" fmla="*/ 1 h 196"/>
                    <a:gd name="T92" fmla="*/ 0 w 92"/>
                    <a:gd name="T93" fmla="*/ 1 h 196"/>
                    <a:gd name="T94" fmla="*/ 0 w 92"/>
                    <a:gd name="T95" fmla="*/ 1 h 196"/>
                    <a:gd name="T96" fmla="*/ 0 w 92"/>
                    <a:gd name="T97" fmla="*/ 1 h 196"/>
                    <a:gd name="T98" fmla="*/ 0 w 92"/>
                    <a:gd name="T99" fmla="*/ 1 h 196"/>
                    <a:gd name="T100" fmla="*/ 0 w 92"/>
                    <a:gd name="T101" fmla="*/ 1 h 196"/>
                    <a:gd name="T102" fmla="*/ 0 w 92"/>
                    <a:gd name="T103" fmla="*/ 1 h 1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96"/>
                    <a:gd name="T158" fmla="*/ 92 w 92"/>
                    <a:gd name="T159" fmla="*/ 196 h 1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96">
                      <a:moveTo>
                        <a:pt x="29" y="196"/>
                      </a:moveTo>
                      <a:lnTo>
                        <a:pt x="29" y="163"/>
                      </a:lnTo>
                      <a:lnTo>
                        <a:pt x="17" y="161"/>
                      </a:lnTo>
                      <a:lnTo>
                        <a:pt x="6" y="163"/>
                      </a:lnTo>
                      <a:lnTo>
                        <a:pt x="0" y="156"/>
                      </a:lnTo>
                      <a:lnTo>
                        <a:pt x="4" y="146"/>
                      </a:lnTo>
                      <a:lnTo>
                        <a:pt x="10" y="137"/>
                      </a:lnTo>
                      <a:lnTo>
                        <a:pt x="17" y="129"/>
                      </a:lnTo>
                      <a:lnTo>
                        <a:pt x="12" y="127"/>
                      </a:lnTo>
                      <a:lnTo>
                        <a:pt x="8" y="127"/>
                      </a:lnTo>
                      <a:lnTo>
                        <a:pt x="6" y="116"/>
                      </a:lnTo>
                      <a:lnTo>
                        <a:pt x="14" y="104"/>
                      </a:lnTo>
                      <a:lnTo>
                        <a:pt x="10" y="99"/>
                      </a:lnTo>
                      <a:lnTo>
                        <a:pt x="10" y="95"/>
                      </a:lnTo>
                      <a:lnTo>
                        <a:pt x="10" y="83"/>
                      </a:lnTo>
                      <a:lnTo>
                        <a:pt x="10" y="78"/>
                      </a:lnTo>
                      <a:lnTo>
                        <a:pt x="14" y="68"/>
                      </a:lnTo>
                      <a:lnTo>
                        <a:pt x="21" y="57"/>
                      </a:lnTo>
                      <a:lnTo>
                        <a:pt x="52" y="0"/>
                      </a:lnTo>
                      <a:lnTo>
                        <a:pt x="57" y="0"/>
                      </a:lnTo>
                      <a:lnTo>
                        <a:pt x="63" y="4"/>
                      </a:lnTo>
                      <a:lnTo>
                        <a:pt x="40" y="82"/>
                      </a:lnTo>
                      <a:lnTo>
                        <a:pt x="92" y="87"/>
                      </a:lnTo>
                      <a:lnTo>
                        <a:pt x="92" y="95"/>
                      </a:lnTo>
                      <a:lnTo>
                        <a:pt x="90" y="104"/>
                      </a:lnTo>
                      <a:lnTo>
                        <a:pt x="82" y="102"/>
                      </a:lnTo>
                      <a:lnTo>
                        <a:pt x="75" y="102"/>
                      </a:lnTo>
                      <a:lnTo>
                        <a:pt x="61" y="101"/>
                      </a:lnTo>
                      <a:lnTo>
                        <a:pt x="50" y="102"/>
                      </a:lnTo>
                      <a:lnTo>
                        <a:pt x="36" y="102"/>
                      </a:lnTo>
                      <a:lnTo>
                        <a:pt x="29" y="104"/>
                      </a:lnTo>
                      <a:lnTo>
                        <a:pt x="23" y="108"/>
                      </a:lnTo>
                      <a:lnTo>
                        <a:pt x="23" y="114"/>
                      </a:lnTo>
                      <a:lnTo>
                        <a:pt x="78" y="118"/>
                      </a:lnTo>
                      <a:lnTo>
                        <a:pt x="82" y="121"/>
                      </a:lnTo>
                      <a:lnTo>
                        <a:pt x="84" y="127"/>
                      </a:lnTo>
                      <a:lnTo>
                        <a:pt x="67" y="127"/>
                      </a:lnTo>
                      <a:lnTo>
                        <a:pt x="52" y="131"/>
                      </a:lnTo>
                      <a:lnTo>
                        <a:pt x="38" y="135"/>
                      </a:lnTo>
                      <a:lnTo>
                        <a:pt x="29" y="148"/>
                      </a:lnTo>
                      <a:lnTo>
                        <a:pt x="82" y="148"/>
                      </a:lnTo>
                      <a:lnTo>
                        <a:pt x="78" y="163"/>
                      </a:lnTo>
                      <a:lnTo>
                        <a:pt x="54" y="163"/>
                      </a:lnTo>
                      <a:lnTo>
                        <a:pt x="52" y="169"/>
                      </a:lnTo>
                      <a:lnTo>
                        <a:pt x="50" y="177"/>
                      </a:lnTo>
                      <a:lnTo>
                        <a:pt x="48" y="184"/>
                      </a:lnTo>
                      <a:lnTo>
                        <a:pt x="48" y="190"/>
                      </a:lnTo>
                      <a:lnTo>
                        <a:pt x="44" y="190"/>
                      </a:lnTo>
                      <a:lnTo>
                        <a:pt x="38" y="192"/>
                      </a:lnTo>
                      <a:lnTo>
                        <a:pt x="33" y="192"/>
                      </a:lnTo>
                      <a:lnTo>
                        <a:pt x="29" y="1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5" name="Freeform 221"/>
                <p:cNvSpPr>
                  <a:spLocks/>
                </p:cNvSpPr>
                <p:nvPr/>
              </p:nvSpPr>
              <p:spPr bwMode="auto">
                <a:xfrm>
                  <a:off x="3203" y="2836"/>
                  <a:ext cx="80" cy="80"/>
                </a:xfrm>
                <a:custGeom>
                  <a:avLst/>
                  <a:gdLst>
                    <a:gd name="T0" fmla="*/ 0 w 159"/>
                    <a:gd name="T1" fmla="*/ 1 h 160"/>
                    <a:gd name="T2" fmla="*/ 1 w 159"/>
                    <a:gd name="T3" fmla="*/ 1 h 160"/>
                    <a:gd name="T4" fmla="*/ 1 w 159"/>
                    <a:gd name="T5" fmla="*/ 1 h 160"/>
                    <a:gd name="T6" fmla="*/ 1 w 159"/>
                    <a:gd name="T7" fmla="*/ 1 h 160"/>
                    <a:gd name="T8" fmla="*/ 1 w 159"/>
                    <a:gd name="T9" fmla="*/ 1 h 160"/>
                    <a:gd name="T10" fmla="*/ 1 w 159"/>
                    <a:gd name="T11" fmla="*/ 1 h 160"/>
                    <a:gd name="T12" fmla="*/ 1 w 159"/>
                    <a:gd name="T13" fmla="*/ 1 h 160"/>
                    <a:gd name="T14" fmla="*/ 1 w 159"/>
                    <a:gd name="T15" fmla="*/ 1 h 160"/>
                    <a:gd name="T16" fmla="*/ 1 w 159"/>
                    <a:gd name="T17" fmla="*/ 1 h 160"/>
                    <a:gd name="T18" fmla="*/ 1 w 159"/>
                    <a:gd name="T19" fmla="*/ 1 h 160"/>
                    <a:gd name="T20" fmla="*/ 1 w 159"/>
                    <a:gd name="T21" fmla="*/ 1 h 160"/>
                    <a:gd name="T22" fmla="*/ 1 w 159"/>
                    <a:gd name="T23" fmla="*/ 1 h 160"/>
                    <a:gd name="T24" fmla="*/ 1 w 159"/>
                    <a:gd name="T25" fmla="*/ 1 h 160"/>
                    <a:gd name="T26" fmla="*/ 1 w 159"/>
                    <a:gd name="T27" fmla="*/ 1 h 160"/>
                    <a:gd name="T28" fmla="*/ 1 w 159"/>
                    <a:gd name="T29" fmla="*/ 1 h 160"/>
                    <a:gd name="T30" fmla="*/ 1 w 159"/>
                    <a:gd name="T31" fmla="*/ 1 h 160"/>
                    <a:gd name="T32" fmla="*/ 1 w 159"/>
                    <a:gd name="T33" fmla="*/ 1 h 160"/>
                    <a:gd name="T34" fmla="*/ 1 w 159"/>
                    <a:gd name="T35" fmla="*/ 0 h 160"/>
                    <a:gd name="T36" fmla="*/ 1 w 159"/>
                    <a:gd name="T37" fmla="*/ 1 h 160"/>
                    <a:gd name="T38" fmla="*/ 1 w 159"/>
                    <a:gd name="T39" fmla="*/ 1 h 160"/>
                    <a:gd name="T40" fmla="*/ 1 w 159"/>
                    <a:gd name="T41" fmla="*/ 1 h 160"/>
                    <a:gd name="T42" fmla="*/ 1 w 159"/>
                    <a:gd name="T43" fmla="*/ 1 h 160"/>
                    <a:gd name="T44" fmla="*/ 1 w 159"/>
                    <a:gd name="T45" fmla="*/ 1 h 160"/>
                    <a:gd name="T46" fmla="*/ 1 w 159"/>
                    <a:gd name="T47" fmla="*/ 1 h 160"/>
                    <a:gd name="T48" fmla="*/ 1 w 159"/>
                    <a:gd name="T49" fmla="*/ 1 h 160"/>
                    <a:gd name="T50" fmla="*/ 1 w 159"/>
                    <a:gd name="T51" fmla="*/ 1 h 160"/>
                    <a:gd name="T52" fmla="*/ 1 w 159"/>
                    <a:gd name="T53" fmla="*/ 1 h 160"/>
                    <a:gd name="T54" fmla="*/ 1 w 159"/>
                    <a:gd name="T55" fmla="*/ 1 h 160"/>
                    <a:gd name="T56" fmla="*/ 1 w 159"/>
                    <a:gd name="T57" fmla="*/ 1 h 160"/>
                    <a:gd name="T58" fmla="*/ 1 w 159"/>
                    <a:gd name="T59" fmla="*/ 1 h 160"/>
                    <a:gd name="T60" fmla="*/ 1 w 159"/>
                    <a:gd name="T61" fmla="*/ 1 h 160"/>
                    <a:gd name="T62" fmla="*/ 1 w 159"/>
                    <a:gd name="T63" fmla="*/ 1 h 160"/>
                    <a:gd name="T64" fmla="*/ 1 w 159"/>
                    <a:gd name="T65" fmla="*/ 1 h 160"/>
                    <a:gd name="T66" fmla="*/ 1 w 159"/>
                    <a:gd name="T67" fmla="*/ 1 h 160"/>
                    <a:gd name="T68" fmla="*/ 1 w 159"/>
                    <a:gd name="T69" fmla="*/ 1 h 160"/>
                    <a:gd name="T70" fmla="*/ 1 w 159"/>
                    <a:gd name="T71" fmla="*/ 1 h 160"/>
                    <a:gd name="T72" fmla="*/ 1 w 159"/>
                    <a:gd name="T73" fmla="*/ 1 h 160"/>
                    <a:gd name="T74" fmla="*/ 1 w 159"/>
                    <a:gd name="T75" fmla="*/ 1 h 160"/>
                    <a:gd name="T76" fmla="*/ 1 w 159"/>
                    <a:gd name="T77" fmla="*/ 1 h 160"/>
                    <a:gd name="T78" fmla="*/ 1 w 159"/>
                    <a:gd name="T79" fmla="*/ 1 h 160"/>
                    <a:gd name="T80" fmla="*/ 1 w 159"/>
                    <a:gd name="T81" fmla="*/ 1 h 160"/>
                    <a:gd name="T82" fmla="*/ 1 w 159"/>
                    <a:gd name="T83" fmla="*/ 1 h 160"/>
                    <a:gd name="T84" fmla="*/ 1 w 159"/>
                    <a:gd name="T85" fmla="*/ 1 h 160"/>
                    <a:gd name="T86" fmla="*/ 0 w 159"/>
                    <a:gd name="T87" fmla="*/ 1 h 160"/>
                    <a:gd name="T88" fmla="*/ 0 w 159"/>
                    <a:gd name="T89" fmla="*/ 1 h 1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9"/>
                    <a:gd name="T136" fmla="*/ 0 h 160"/>
                    <a:gd name="T137" fmla="*/ 159 w 159"/>
                    <a:gd name="T138" fmla="*/ 160 h 1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9" h="160">
                      <a:moveTo>
                        <a:pt x="0" y="160"/>
                      </a:moveTo>
                      <a:lnTo>
                        <a:pt x="1" y="145"/>
                      </a:lnTo>
                      <a:lnTo>
                        <a:pt x="1" y="131"/>
                      </a:lnTo>
                      <a:lnTo>
                        <a:pt x="3" y="116"/>
                      </a:lnTo>
                      <a:lnTo>
                        <a:pt x="5" y="103"/>
                      </a:lnTo>
                      <a:lnTo>
                        <a:pt x="5" y="88"/>
                      </a:lnTo>
                      <a:lnTo>
                        <a:pt x="7" y="74"/>
                      </a:lnTo>
                      <a:lnTo>
                        <a:pt x="9" y="61"/>
                      </a:lnTo>
                      <a:lnTo>
                        <a:pt x="11" y="50"/>
                      </a:lnTo>
                      <a:lnTo>
                        <a:pt x="15" y="44"/>
                      </a:lnTo>
                      <a:lnTo>
                        <a:pt x="22" y="44"/>
                      </a:lnTo>
                      <a:lnTo>
                        <a:pt x="30" y="46"/>
                      </a:lnTo>
                      <a:lnTo>
                        <a:pt x="38" y="48"/>
                      </a:lnTo>
                      <a:lnTo>
                        <a:pt x="43" y="36"/>
                      </a:lnTo>
                      <a:lnTo>
                        <a:pt x="45" y="25"/>
                      </a:lnTo>
                      <a:lnTo>
                        <a:pt x="43" y="14"/>
                      </a:lnTo>
                      <a:lnTo>
                        <a:pt x="43" y="2"/>
                      </a:lnTo>
                      <a:lnTo>
                        <a:pt x="51" y="0"/>
                      </a:lnTo>
                      <a:lnTo>
                        <a:pt x="62" y="6"/>
                      </a:lnTo>
                      <a:lnTo>
                        <a:pt x="72" y="10"/>
                      </a:lnTo>
                      <a:lnTo>
                        <a:pt x="81" y="14"/>
                      </a:lnTo>
                      <a:lnTo>
                        <a:pt x="91" y="17"/>
                      </a:lnTo>
                      <a:lnTo>
                        <a:pt x="100" y="21"/>
                      </a:lnTo>
                      <a:lnTo>
                        <a:pt x="110" y="21"/>
                      </a:lnTo>
                      <a:lnTo>
                        <a:pt x="119" y="23"/>
                      </a:lnTo>
                      <a:lnTo>
                        <a:pt x="129" y="23"/>
                      </a:lnTo>
                      <a:lnTo>
                        <a:pt x="138" y="25"/>
                      </a:lnTo>
                      <a:lnTo>
                        <a:pt x="148" y="29"/>
                      </a:lnTo>
                      <a:lnTo>
                        <a:pt x="159" y="33"/>
                      </a:lnTo>
                      <a:lnTo>
                        <a:pt x="144" y="48"/>
                      </a:lnTo>
                      <a:lnTo>
                        <a:pt x="81" y="35"/>
                      </a:lnTo>
                      <a:lnTo>
                        <a:pt x="66" y="52"/>
                      </a:lnTo>
                      <a:lnTo>
                        <a:pt x="125" y="73"/>
                      </a:lnTo>
                      <a:lnTo>
                        <a:pt x="110" y="88"/>
                      </a:lnTo>
                      <a:lnTo>
                        <a:pt x="102" y="86"/>
                      </a:lnTo>
                      <a:lnTo>
                        <a:pt x="91" y="82"/>
                      </a:lnTo>
                      <a:lnTo>
                        <a:pt x="78" y="78"/>
                      </a:lnTo>
                      <a:lnTo>
                        <a:pt x="64" y="74"/>
                      </a:lnTo>
                      <a:lnTo>
                        <a:pt x="49" y="71"/>
                      </a:lnTo>
                      <a:lnTo>
                        <a:pt x="38" y="65"/>
                      </a:lnTo>
                      <a:lnTo>
                        <a:pt x="30" y="63"/>
                      </a:lnTo>
                      <a:lnTo>
                        <a:pt x="28" y="63"/>
                      </a:lnTo>
                      <a:lnTo>
                        <a:pt x="21" y="150"/>
                      </a:lnTo>
                      <a:lnTo>
                        <a:pt x="0" y="1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6" name="Freeform 222"/>
                <p:cNvSpPr>
                  <a:spLocks/>
                </p:cNvSpPr>
                <p:nvPr/>
              </p:nvSpPr>
              <p:spPr bwMode="auto">
                <a:xfrm>
                  <a:off x="3615" y="2794"/>
                  <a:ext cx="62" cy="115"/>
                </a:xfrm>
                <a:custGeom>
                  <a:avLst/>
                  <a:gdLst>
                    <a:gd name="T0" fmla="*/ 1 w 124"/>
                    <a:gd name="T1" fmla="*/ 1 h 230"/>
                    <a:gd name="T2" fmla="*/ 1 w 124"/>
                    <a:gd name="T3" fmla="*/ 1 h 230"/>
                    <a:gd name="T4" fmla="*/ 1 w 124"/>
                    <a:gd name="T5" fmla="*/ 1 h 230"/>
                    <a:gd name="T6" fmla="*/ 1 w 124"/>
                    <a:gd name="T7" fmla="*/ 1 h 230"/>
                    <a:gd name="T8" fmla="*/ 1 w 124"/>
                    <a:gd name="T9" fmla="*/ 1 h 230"/>
                    <a:gd name="T10" fmla="*/ 1 w 124"/>
                    <a:gd name="T11" fmla="*/ 1 h 230"/>
                    <a:gd name="T12" fmla="*/ 1 w 124"/>
                    <a:gd name="T13" fmla="*/ 1 h 230"/>
                    <a:gd name="T14" fmla="*/ 1 w 124"/>
                    <a:gd name="T15" fmla="*/ 1 h 230"/>
                    <a:gd name="T16" fmla="*/ 1 w 124"/>
                    <a:gd name="T17" fmla="*/ 1 h 230"/>
                    <a:gd name="T18" fmla="*/ 1 w 124"/>
                    <a:gd name="T19" fmla="*/ 1 h 230"/>
                    <a:gd name="T20" fmla="*/ 1 w 124"/>
                    <a:gd name="T21" fmla="*/ 1 h 230"/>
                    <a:gd name="T22" fmla="*/ 1 w 124"/>
                    <a:gd name="T23" fmla="*/ 1 h 230"/>
                    <a:gd name="T24" fmla="*/ 1 w 124"/>
                    <a:gd name="T25" fmla="*/ 1 h 230"/>
                    <a:gd name="T26" fmla="*/ 1 w 124"/>
                    <a:gd name="T27" fmla="*/ 1 h 230"/>
                    <a:gd name="T28" fmla="*/ 1 w 124"/>
                    <a:gd name="T29" fmla="*/ 1 h 230"/>
                    <a:gd name="T30" fmla="*/ 1 w 124"/>
                    <a:gd name="T31" fmla="*/ 1 h 230"/>
                    <a:gd name="T32" fmla="*/ 1 w 124"/>
                    <a:gd name="T33" fmla="*/ 1 h 230"/>
                    <a:gd name="T34" fmla="*/ 1 w 124"/>
                    <a:gd name="T35" fmla="*/ 1 h 230"/>
                    <a:gd name="T36" fmla="*/ 1 w 124"/>
                    <a:gd name="T37" fmla="*/ 1 h 230"/>
                    <a:gd name="T38" fmla="*/ 1 w 124"/>
                    <a:gd name="T39" fmla="*/ 1 h 230"/>
                    <a:gd name="T40" fmla="*/ 1 w 124"/>
                    <a:gd name="T41" fmla="*/ 1 h 230"/>
                    <a:gd name="T42" fmla="*/ 1 w 124"/>
                    <a:gd name="T43" fmla="*/ 1 h 230"/>
                    <a:gd name="T44" fmla="*/ 0 w 124"/>
                    <a:gd name="T45" fmla="*/ 1 h 230"/>
                    <a:gd name="T46" fmla="*/ 1 w 124"/>
                    <a:gd name="T47" fmla="*/ 1 h 230"/>
                    <a:gd name="T48" fmla="*/ 1 w 124"/>
                    <a:gd name="T49" fmla="*/ 1 h 230"/>
                    <a:gd name="T50" fmla="*/ 1 w 124"/>
                    <a:gd name="T51" fmla="*/ 1 h 230"/>
                    <a:gd name="T52" fmla="*/ 1 w 124"/>
                    <a:gd name="T53" fmla="*/ 1 h 230"/>
                    <a:gd name="T54" fmla="*/ 1 w 124"/>
                    <a:gd name="T55" fmla="*/ 1 h 230"/>
                    <a:gd name="T56" fmla="*/ 1 w 124"/>
                    <a:gd name="T57" fmla="*/ 1 h 230"/>
                    <a:gd name="T58" fmla="*/ 1 w 124"/>
                    <a:gd name="T59" fmla="*/ 1 h 230"/>
                    <a:gd name="T60" fmla="*/ 1 w 124"/>
                    <a:gd name="T61" fmla="*/ 1 h 230"/>
                    <a:gd name="T62" fmla="*/ 1 w 124"/>
                    <a:gd name="T63" fmla="*/ 0 h 230"/>
                    <a:gd name="T64" fmla="*/ 1 w 124"/>
                    <a:gd name="T65" fmla="*/ 1 h 230"/>
                    <a:gd name="T66" fmla="*/ 1 w 124"/>
                    <a:gd name="T67" fmla="*/ 1 h 230"/>
                    <a:gd name="T68" fmla="*/ 1 w 124"/>
                    <a:gd name="T69" fmla="*/ 1 h 230"/>
                    <a:gd name="T70" fmla="*/ 1 w 124"/>
                    <a:gd name="T71" fmla="*/ 1 h 230"/>
                    <a:gd name="T72" fmla="*/ 1 w 124"/>
                    <a:gd name="T73" fmla="*/ 1 h 230"/>
                    <a:gd name="T74" fmla="*/ 1 w 124"/>
                    <a:gd name="T75" fmla="*/ 1 h 230"/>
                    <a:gd name="T76" fmla="*/ 1 w 124"/>
                    <a:gd name="T77" fmla="*/ 1 h 230"/>
                    <a:gd name="T78" fmla="*/ 1 w 124"/>
                    <a:gd name="T79" fmla="*/ 1 h 230"/>
                    <a:gd name="T80" fmla="*/ 1 w 124"/>
                    <a:gd name="T81" fmla="*/ 1 h 230"/>
                    <a:gd name="T82" fmla="*/ 1 w 124"/>
                    <a:gd name="T83" fmla="*/ 1 h 230"/>
                    <a:gd name="T84" fmla="*/ 1 w 124"/>
                    <a:gd name="T85" fmla="*/ 1 h 230"/>
                    <a:gd name="T86" fmla="*/ 1 w 124"/>
                    <a:gd name="T87" fmla="*/ 1 h 230"/>
                    <a:gd name="T88" fmla="*/ 1 w 124"/>
                    <a:gd name="T89" fmla="*/ 1 h 230"/>
                    <a:gd name="T90" fmla="*/ 1 w 124"/>
                    <a:gd name="T91" fmla="*/ 1 h 230"/>
                    <a:gd name="T92" fmla="*/ 1 w 124"/>
                    <a:gd name="T93" fmla="*/ 1 h 2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4"/>
                    <a:gd name="T142" fmla="*/ 0 h 230"/>
                    <a:gd name="T143" fmla="*/ 124 w 124"/>
                    <a:gd name="T144" fmla="*/ 230 h 2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4" h="230">
                      <a:moveTo>
                        <a:pt x="124" y="49"/>
                      </a:moveTo>
                      <a:lnTo>
                        <a:pt x="124" y="64"/>
                      </a:lnTo>
                      <a:lnTo>
                        <a:pt x="108" y="68"/>
                      </a:lnTo>
                      <a:lnTo>
                        <a:pt x="95" y="74"/>
                      </a:lnTo>
                      <a:lnTo>
                        <a:pt x="82" y="80"/>
                      </a:lnTo>
                      <a:lnTo>
                        <a:pt x="70" y="85"/>
                      </a:lnTo>
                      <a:lnTo>
                        <a:pt x="69" y="97"/>
                      </a:lnTo>
                      <a:lnTo>
                        <a:pt x="69" y="112"/>
                      </a:lnTo>
                      <a:lnTo>
                        <a:pt x="70" y="127"/>
                      </a:lnTo>
                      <a:lnTo>
                        <a:pt x="72" y="140"/>
                      </a:lnTo>
                      <a:lnTo>
                        <a:pt x="72" y="156"/>
                      </a:lnTo>
                      <a:lnTo>
                        <a:pt x="74" y="171"/>
                      </a:lnTo>
                      <a:lnTo>
                        <a:pt x="76" y="184"/>
                      </a:lnTo>
                      <a:lnTo>
                        <a:pt x="80" y="199"/>
                      </a:lnTo>
                      <a:lnTo>
                        <a:pt x="55" y="199"/>
                      </a:lnTo>
                      <a:lnTo>
                        <a:pt x="49" y="89"/>
                      </a:lnTo>
                      <a:lnTo>
                        <a:pt x="42" y="89"/>
                      </a:lnTo>
                      <a:lnTo>
                        <a:pt x="34" y="87"/>
                      </a:lnTo>
                      <a:lnTo>
                        <a:pt x="25" y="81"/>
                      </a:lnTo>
                      <a:lnTo>
                        <a:pt x="21" y="70"/>
                      </a:lnTo>
                      <a:lnTo>
                        <a:pt x="19" y="222"/>
                      </a:lnTo>
                      <a:lnTo>
                        <a:pt x="8" y="228"/>
                      </a:lnTo>
                      <a:lnTo>
                        <a:pt x="0" y="230"/>
                      </a:lnTo>
                      <a:lnTo>
                        <a:pt x="10" y="38"/>
                      </a:lnTo>
                      <a:lnTo>
                        <a:pt x="21" y="32"/>
                      </a:lnTo>
                      <a:lnTo>
                        <a:pt x="36" y="28"/>
                      </a:lnTo>
                      <a:lnTo>
                        <a:pt x="49" y="24"/>
                      </a:lnTo>
                      <a:lnTo>
                        <a:pt x="65" y="19"/>
                      </a:lnTo>
                      <a:lnTo>
                        <a:pt x="78" y="13"/>
                      </a:lnTo>
                      <a:lnTo>
                        <a:pt x="93" y="9"/>
                      </a:lnTo>
                      <a:lnTo>
                        <a:pt x="108" y="3"/>
                      </a:lnTo>
                      <a:lnTo>
                        <a:pt x="124" y="0"/>
                      </a:lnTo>
                      <a:lnTo>
                        <a:pt x="124" y="11"/>
                      </a:lnTo>
                      <a:lnTo>
                        <a:pt x="108" y="15"/>
                      </a:lnTo>
                      <a:lnTo>
                        <a:pt x="97" y="17"/>
                      </a:lnTo>
                      <a:lnTo>
                        <a:pt x="86" y="23"/>
                      </a:lnTo>
                      <a:lnTo>
                        <a:pt x="72" y="28"/>
                      </a:lnTo>
                      <a:lnTo>
                        <a:pt x="59" y="32"/>
                      </a:lnTo>
                      <a:lnTo>
                        <a:pt x="49" y="38"/>
                      </a:lnTo>
                      <a:lnTo>
                        <a:pt x="36" y="43"/>
                      </a:lnTo>
                      <a:lnTo>
                        <a:pt x="29" y="49"/>
                      </a:lnTo>
                      <a:lnTo>
                        <a:pt x="29" y="55"/>
                      </a:lnTo>
                      <a:lnTo>
                        <a:pt x="36" y="62"/>
                      </a:lnTo>
                      <a:lnTo>
                        <a:pt x="44" y="68"/>
                      </a:lnTo>
                      <a:lnTo>
                        <a:pt x="51" y="74"/>
                      </a:lnTo>
                      <a:lnTo>
                        <a:pt x="12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7" name="Freeform 223"/>
                <p:cNvSpPr>
                  <a:spLocks/>
                </p:cNvSpPr>
                <p:nvPr/>
              </p:nvSpPr>
              <p:spPr bwMode="auto">
                <a:xfrm>
                  <a:off x="3675" y="2783"/>
                  <a:ext cx="62" cy="59"/>
                </a:xfrm>
                <a:custGeom>
                  <a:avLst/>
                  <a:gdLst>
                    <a:gd name="T0" fmla="*/ 1 w 123"/>
                    <a:gd name="T1" fmla="*/ 1 h 118"/>
                    <a:gd name="T2" fmla="*/ 0 w 123"/>
                    <a:gd name="T3" fmla="*/ 1 h 118"/>
                    <a:gd name="T4" fmla="*/ 1 w 123"/>
                    <a:gd name="T5" fmla="*/ 1 h 118"/>
                    <a:gd name="T6" fmla="*/ 1 w 123"/>
                    <a:gd name="T7" fmla="*/ 1 h 118"/>
                    <a:gd name="T8" fmla="*/ 1 w 123"/>
                    <a:gd name="T9" fmla="*/ 1 h 118"/>
                    <a:gd name="T10" fmla="*/ 1 w 123"/>
                    <a:gd name="T11" fmla="*/ 1 h 118"/>
                    <a:gd name="T12" fmla="*/ 1 w 123"/>
                    <a:gd name="T13" fmla="*/ 1 h 118"/>
                    <a:gd name="T14" fmla="*/ 1 w 123"/>
                    <a:gd name="T15" fmla="*/ 1 h 118"/>
                    <a:gd name="T16" fmla="*/ 1 w 123"/>
                    <a:gd name="T17" fmla="*/ 1 h 118"/>
                    <a:gd name="T18" fmla="*/ 1 w 123"/>
                    <a:gd name="T19" fmla="*/ 0 h 118"/>
                    <a:gd name="T20" fmla="*/ 1 w 123"/>
                    <a:gd name="T21" fmla="*/ 1 h 118"/>
                    <a:gd name="T22" fmla="*/ 1 w 123"/>
                    <a:gd name="T23" fmla="*/ 1 h 118"/>
                    <a:gd name="T24" fmla="*/ 1 w 123"/>
                    <a:gd name="T25" fmla="*/ 1 h 118"/>
                    <a:gd name="T26" fmla="*/ 1 w 123"/>
                    <a:gd name="T27" fmla="*/ 1 h 118"/>
                    <a:gd name="T28" fmla="*/ 1 w 123"/>
                    <a:gd name="T29" fmla="*/ 1 h 118"/>
                    <a:gd name="T30" fmla="*/ 1 w 123"/>
                    <a:gd name="T31" fmla="*/ 1 h 118"/>
                    <a:gd name="T32" fmla="*/ 1 w 123"/>
                    <a:gd name="T33" fmla="*/ 1 h 118"/>
                    <a:gd name="T34" fmla="*/ 1 w 123"/>
                    <a:gd name="T35" fmla="*/ 1 h 118"/>
                    <a:gd name="T36" fmla="*/ 1 w 123"/>
                    <a:gd name="T37" fmla="*/ 1 h 118"/>
                    <a:gd name="T38" fmla="*/ 1 w 123"/>
                    <a:gd name="T39" fmla="*/ 1 h 118"/>
                    <a:gd name="T40" fmla="*/ 1 w 123"/>
                    <a:gd name="T41" fmla="*/ 1 h 118"/>
                    <a:gd name="T42" fmla="*/ 1 w 123"/>
                    <a:gd name="T43" fmla="*/ 1 h 118"/>
                    <a:gd name="T44" fmla="*/ 1 w 123"/>
                    <a:gd name="T45" fmla="*/ 1 h 118"/>
                    <a:gd name="T46" fmla="*/ 1 w 123"/>
                    <a:gd name="T47" fmla="*/ 1 h 118"/>
                    <a:gd name="T48" fmla="*/ 1 w 123"/>
                    <a:gd name="T49" fmla="*/ 1 h 118"/>
                    <a:gd name="T50" fmla="*/ 1 w 123"/>
                    <a:gd name="T51" fmla="*/ 1 h 118"/>
                    <a:gd name="T52" fmla="*/ 1 w 123"/>
                    <a:gd name="T53" fmla="*/ 1 h 118"/>
                    <a:gd name="T54" fmla="*/ 1 w 123"/>
                    <a:gd name="T55" fmla="*/ 1 h 118"/>
                    <a:gd name="T56" fmla="*/ 0 w 123"/>
                    <a:gd name="T57" fmla="*/ 1 h 118"/>
                    <a:gd name="T58" fmla="*/ 0 w 123"/>
                    <a:gd name="T59" fmla="*/ 1 h 118"/>
                    <a:gd name="T60" fmla="*/ 1 w 123"/>
                    <a:gd name="T61" fmla="*/ 1 h 118"/>
                    <a:gd name="T62" fmla="*/ 1 w 123"/>
                    <a:gd name="T63" fmla="*/ 1 h 118"/>
                    <a:gd name="T64" fmla="*/ 1 w 123"/>
                    <a:gd name="T65" fmla="*/ 1 h 118"/>
                    <a:gd name="T66" fmla="*/ 1 w 123"/>
                    <a:gd name="T67" fmla="*/ 1 h 118"/>
                    <a:gd name="T68" fmla="*/ 1 w 123"/>
                    <a:gd name="T69" fmla="*/ 1 h 118"/>
                    <a:gd name="T70" fmla="*/ 1 w 123"/>
                    <a:gd name="T71" fmla="*/ 1 h 118"/>
                    <a:gd name="T72" fmla="*/ 1 w 123"/>
                    <a:gd name="T73" fmla="*/ 1 h 118"/>
                    <a:gd name="T74" fmla="*/ 1 w 123"/>
                    <a:gd name="T75" fmla="*/ 1 h 118"/>
                    <a:gd name="T76" fmla="*/ 1 w 123"/>
                    <a:gd name="T77" fmla="*/ 1 h 118"/>
                    <a:gd name="T78" fmla="*/ 1 w 123"/>
                    <a:gd name="T79" fmla="*/ 1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18"/>
                    <a:gd name="T122" fmla="*/ 123 w 123"/>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18">
                      <a:moveTo>
                        <a:pt x="4" y="34"/>
                      </a:moveTo>
                      <a:lnTo>
                        <a:pt x="0" y="23"/>
                      </a:lnTo>
                      <a:lnTo>
                        <a:pt x="9" y="17"/>
                      </a:lnTo>
                      <a:lnTo>
                        <a:pt x="19" y="15"/>
                      </a:lnTo>
                      <a:lnTo>
                        <a:pt x="30" y="11"/>
                      </a:lnTo>
                      <a:lnTo>
                        <a:pt x="40" y="11"/>
                      </a:lnTo>
                      <a:lnTo>
                        <a:pt x="49" y="6"/>
                      </a:lnTo>
                      <a:lnTo>
                        <a:pt x="61" y="4"/>
                      </a:lnTo>
                      <a:lnTo>
                        <a:pt x="68" y="2"/>
                      </a:lnTo>
                      <a:lnTo>
                        <a:pt x="80" y="0"/>
                      </a:lnTo>
                      <a:lnTo>
                        <a:pt x="76" y="7"/>
                      </a:lnTo>
                      <a:lnTo>
                        <a:pt x="74" y="21"/>
                      </a:lnTo>
                      <a:lnTo>
                        <a:pt x="76" y="26"/>
                      </a:lnTo>
                      <a:lnTo>
                        <a:pt x="82" y="34"/>
                      </a:lnTo>
                      <a:lnTo>
                        <a:pt x="85" y="36"/>
                      </a:lnTo>
                      <a:lnTo>
                        <a:pt x="91" y="38"/>
                      </a:lnTo>
                      <a:lnTo>
                        <a:pt x="101" y="40"/>
                      </a:lnTo>
                      <a:lnTo>
                        <a:pt x="112" y="42"/>
                      </a:lnTo>
                      <a:lnTo>
                        <a:pt x="123" y="91"/>
                      </a:lnTo>
                      <a:lnTo>
                        <a:pt x="108" y="118"/>
                      </a:lnTo>
                      <a:lnTo>
                        <a:pt x="97" y="57"/>
                      </a:lnTo>
                      <a:lnTo>
                        <a:pt x="84" y="61"/>
                      </a:lnTo>
                      <a:lnTo>
                        <a:pt x="72" y="65"/>
                      </a:lnTo>
                      <a:lnTo>
                        <a:pt x="61" y="68"/>
                      </a:lnTo>
                      <a:lnTo>
                        <a:pt x="47" y="72"/>
                      </a:lnTo>
                      <a:lnTo>
                        <a:pt x="34" y="76"/>
                      </a:lnTo>
                      <a:lnTo>
                        <a:pt x="23" y="80"/>
                      </a:lnTo>
                      <a:lnTo>
                        <a:pt x="11" y="84"/>
                      </a:lnTo>
                      <a:lnTo>
                        <a:pt x="0" y="87"/>
                      </a:lnTo>
                      <a:lnTo>
                        <a:pt x="0" y="74"/>
                      </a:lnTo>
                      <a:lnTo>
                        <a:pt x="76" y="47"/>
                      </a:lnTo>
                      <a:lnTo>
                        <a:pt x="66" y="42"/>
                      </a:lnTo>
                      <a:lnTo>
                        <a:pt x="63" y="36"/>
                      </a:lnTo>
                      <a:lnTo>
                        <a:pt x="57" y="26"/>
                      </a:lnTo>
                      <a:lnTo>
                        <a:pt x="57" y="19"/>
                      </a:lnTo>
                      <a:lnTo>
                        <a:pt x="44" y="21"/>
                      </a:lnTo>
                      <a:lnTo>
                        <a:pt x="30" y="25"/>
                      </a:lnTo>
                      <a:lnTo>
                        <a:pt x="15" y="30"/>
                      </a:lnTo>
                      <a:lnTo>
                        <a:pt x="4"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8" name="Freeform 224"/>
                <p:cNvSpPr>
                  <a:spLocks/>
                </p:cNvSpPr>
                <p:nvPr/>
              </p:nvSpPr>
              <p:spPr bwMode="auto">
                <a:xfrm>
                  <a:off x="2975" y="2658"/>
                  <a:ext cx="218" cy="254"/>
                </a:xfrm>
                <a:custGeom>
                  <a:avLst/>
                  <a:gdLst>
                    <a:gd name="T0" fmla="*/ 1 w 436"/>
                    <a:gd name="T1" fmla="*/ 0 h 509"/>
                    <a:gd name="T2" fmla="*/ 1 w 436"/>
                    <a:gd name="T3" fmla="*/ 0 h 509"/>
                    <a:gd name="T4" fmla="*/ 1 w 436"/>
                    <a:gd name="T5" fmla="*/ 0 h 509"/>
                    <a:gd name="T6" fmla="*/ 1 w 436"/>
                    <a:gd name="T7" fmla="*/ 0 h 509"/>
                    <a:gd name="T8" fmla="*/ 1 w 436"/>
                    <a:gd name="T9" fmla="*/ 0 h 509"/>
                    <a:gd name="T10" fmla="*/ 1 w 436"/>
                    <a:gd name="T11" fmla="*/ 0 h 509"/>
                    <a:gd name="T12" fmla="*/ 1 w 436"/>
                    <a:gd name="T13" fmla="*/ 0 h 509"/>
                    <a:gd name="T14" fmla="*/ 1 w 436"/>
                    <a:gd name="T15" fmla="*/ 0 h 509"/>
                    <a:gd name="T16" fmla="*/ 1 w 436"/>
                    <a:gd name="T17" fmla="*/ 0 h 509"/>
                    <a:gd name="T18" fmla="*/ 1 w 436"/>
                    <a:gd name="T19" fmla="*/ 0 h 509"/>
                    <a:gd name="T20" fmla="*/ 1 w 436"/>
                    <a:gd name="T21" fmla="*/ 0 h 509"/>
                    <a:gd name="T22" fmla="*/ 1 w 436"/>
                    <a:gd name="T23" fmla="*/ 0 h 509"/>
                    <a:gd name="T24" fmla="*/ 1 w 436"/>
                    <a:gd name="T25" fmla="*/ 0 h 509"/>
                    <a:gd name="T26" fmla="*/ 1 w 436"/>
                    <a:gd name="T27" fmla="*/ 0 h 509"/>
                    <a:gd name="T28" fmla="*/ 0 w 436"/>
                    <a:gd name="T29" fmla="*/ 0 h 509"/>
                    <a:gd name="T30" fmla="*/ 0 w 436"/>
                    <a:gd name="T31" fmla="*/ 0 h 509"/>
                    <a:gd name="T32" fmla="*/ 0 w 436"/>
                    <a:gd name="T33" fmla="*/ 0 h 509"/>
                    <a:gd name="T34" fmla="*/ 0 w 436"/>
                    <a:gd name="T35" fmla="*/ 0 h 509"/>
                    <a:gd name="T36" fmla="*/ 1 w 436"/>
                    <a:gd name="T37" fmla="*/ 0 h 509"/>
                    <a:gd name="T38" fmla="*/ 1 w 436"/>
                    <a:gd name="T39" fmla="*/ 0 h 509"/>
                    <a:gd name="T40" fmla="*/ 1 w 436"/>
                    <a:gd name="T41" fmla="*/ 0 h 509"/>
                    <a:gd name="T42" fmla="*/ 1 w 436"/>
                    <a:gd name="T43" fmla="*/ 0 h 509"/>
                    <a:gd name="T44" fmla="*/ 1 w 436"/>
                    <a:gd name="T45" fmla="*/ 0 h 509"/>
                    <a:gd name="T46" fmla="*/ 1 w 436"/>
                    <a:gd name="T47" fmla="*/ 0 h 509"/>
                    <a:gd name="T48" fmla="*/ 1 w 436"/>
                    <a:gd name="T49" fmla="*/ 0 h 509"/>
                    <a:gd name="T50" fmla="*/ 1 w 436"/>
                    <a:gd name="T51" fmla="*/ 0 h 509"/>
                    <a:gd name="T52" fmla="*/ 1 w 436"/>
                    <a:gd name="T53" fmla="*/ 0 h 509"/>
                    <a:gd name="T54" fmla="*/ 1 w 436"/>
                    <a:gd name="T55" fmla="*/ 0 h 509"/>
                    <a:gd name="T56" fmla="*/ 1 w 436"/>
                    <a:gd name="T57" fmla="*/ 0 h 509"/>
                    <a:gd name="T58" fmla="*/ 1 w 436"/>
                    <a:gd name="T59" fmla="*/ 0 h 509"/>
                    <a:gd name="T60" fmla="*/ 1 w 436"/>
                    <a:gd name="T61" fmla="*/ 0 h 509"/>
                    <a:gd name="T62" fmla="*/ 1 w 436"/>
                    <a:gd name="T63" fmla="*/ 0 h 509"/>
                    <a:gd name="T64" fmla="*/ 1 w 436"/>
                    <a:gd name="T65" fmla="*/ 0 h 509"/>
                    <a:gd name="T66" fmla="*/ 1 w 436"/>
                    <a:gd name="T67" fmla="*/ 0 h 509"/>
                    <a:gd name="T68" fmla="*/ 1 w 436"/>
                    <a:gd name="T69" fmla="*/ 0 h 509"/>
                    <a:gd name="T70" fmla="*/ 1 w 436"/>
                    <a:gd name="T71" fmla="*/ 0 h 509"/>
                    <a:gd name="T72" fmla="*/ 1 w 436"/>
                    <a:gd name="T73" fmla="*/ 0 h 509"/>
                    <a:gd name="T74" fmla="*/ 1 w 436"/>
                    <a:gd name="T75" fmla="*/ 0 h 509"/>
                    <a:gd name="T76" fmla="*/ 1 w 436"/>
                    <a:gd name="T77" fmla="*/ 0 h 509"/>
                    <a:gd name="T78" fmla="*/ 1 w 436"/>
                    <a:gd name="T79" fmla="*/ 0 h 509"/>
                    <a:gd name="T80" fmla="*/ 1 w 436"/>
                    <a:gd name="T81" fmla="*/ 0 h 509"/>
                    <a:gd name="T82" fmla="*/ 1 w 436"/>
                    <a:gd name="T83" fmla="*/ 0 h 509"/>
                    <a:gd name="T84" fmla="*/ 1 w 436"/>
                    <a:gd name="T85" fmla="*/ 0 h 509"/>
                    <a:gd name="T86" fmla="*/ 1 w 436"/>
                    <a:gd name="T87" fmla="*/ 0 h 509"/>
                    <a:gd name="T88" fmla="*/ 1 w 436"/>
                    <a:gd name="T89" fmla="*/ 0 h 509"/>
                    <a:gd name="T90" fmla="*/ 1 w 436"/>
                    <a:gd name="T91" fmla="*/ 0 h 509"/>
                    <a:gd name="T92" fmla="*/ 1 w 436"/>
                    <a:gd name="T93" fmla="*/ 0 h 509"/>
                    <a:gd name="T94" fmla="*/ 1 w 436"/>
                    <a:gd name="T95" fmla="*/ 0 h 509"/>
                    <a:gd name="T96" fmla="*/ 1 w 436"/>
                    <a:gd name="T97" fmla="*/ 0 h 509"/>
                    <a:gd name="T98" fmla="*/ 1 w 436"/>
                    <a:gd name="T99" fmla="*/ 0 h 509"/>
                    <a:gd name="T100" fmla="*/ 1 w 436"/>
                    <a:gd name="T101" fmla="*/ 0 h 509"/>
                    <a:gd name="T102" fmla="*/ 1 w 436"/>
                    <a:gd name="T103" fmla="*/ 0 h 509"/>
                    <a:gd name="T104" fmla="*/ 1 w 436"/>
                    <a:gd name="T105" fmla="*/ 0 h 509"/>
                    <a:gd name="T106" fmla="*/ 1 w 436"/>
                    <a:gd name="T107" fmla="*/ 0 h 5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6"/>
                    <a:gd name="T163" fmla="*/ 0 h 509"/>
                    <a:gd name="T164" fmla="*/ 436 w 436"/>
                    <a:gd name="T165" fmla="*/ 509 h 5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6" h="509">
                      <a:moveTo>
                        <a:pt x="48" y="507"/>
                      </a:moveTo>
                      <a:lnTo>
                        <a:pt x="46" y="496"/>
                      </a:lnTo>
                      <a:lnTo>
                        <a:pt x="44" y="487"/>
                      </a:lnTo>
                      <a:lnTo>
                        <a:pt x="44" y="475"/>
                      </a:lnTo>
                      <a:lnTo>
                        <a:pt x="44" y="466"/>
                      </a:lnTo>
                      <a:lnTo>
                        <a:pt x="42" y="456"/>
                      </a:lnTo>
                      <a:lnTo>
                        <a:pt x="42" y="445"/>
                      </a:lnTo>
                      <a:lnTo>
                        <a:pt x="42" y="435"/>
                      </a:lnTo>
                      <a:lnTo>
                        <a:pt x="42" y="426"/>
                      </a:lnTo>
                      <a:lnTo>
                        <a:pt x="40" y="414"/>
                      </a:lnTo>
                      <a:lnTo>
                        <a:pt x="40" y="405"/>
                      </a:lnTo>
                      <a:lnTo>
                        <a:pt x="38" y="393"/>
                      </a:lnTo>
                      <a:lnTo>
                        <a:pt x="38" y="386"/>
                      </a:lnTo>
                      <a:lnTo>
                        <a:pt x="38" y="374"/>
                      </a:lnTo>
                      <a:lnTo>
                        <a:pt x="38" y="365"/>
                      </a:lnTo>
                      <a:lnTo>
                        <a:pt x="38" y="355"/>
                      </a:lnTo>
                      <a:lnTo>
                        <a:pt x="38" y="346"/>
                      </a:lnTo>
                      <a:lnTo>
                        <a:pt x="36" y="335"/>
                      </a:lnTo>
                      <a:lnTo>
                        <a:pt x="36" y="325"/>
                      </a:lnTo>
                      <a:lnTo>
                        <a:pt x="36" y="314"/>
                      </a:lnTo>
                      <a:lnTo>
                        <a:pt x="36" y="306"/>
                      </a:lnTo>
                      <a:lnTo>
                        <a:pt x="36" y="295"/>
                      </a:lnTo>
                      <a:lnTo>
                        <a:pt x="36" y="283"/>
                      </a:lnTo>
                      <a:lnTo>
                        <a:pt x="36" y="276"/>
                      </a:lnTo>
                      <a:lnTo>
                        <a:pt x="36" y="266"/>
                      </a:lnTo>
                      <a:lnTo>
                        <a:pt x="36" y="255"/>
                      </a:lnTo>
                      <a:lnTo>
                        <a:pt x="36" y="245"/>
                      </a:lnTo>
                      <a:lnTo>
                        <a:pt x="36" y="234"/>
                      </a:lnTo>
                      <a:lnTo>
                        <a:pt x="36" y="224"/>
                      </a:lnTo>
                      <a:lnTo>
                        <a:pt x="36" y="215"/>
                      </a:lnTo>
                      <a:lnTo>
                        <a:pt x="38" y="203"/>
                      </a:lnTo>
                      <a:lnTo>
                        <a:pt x="40" y="196"/>
                      </a:lnTo>
                      <a:lnTo>
                        <a:pt x="42" y="186"/>
                      </a:lnTo>
                      <a:lnTo>
                        <a:pt x="33" y="182"/>
                      </a:lnTo>
                      <a:lnTo>
                        <a:pt x="23" y="186"/>
                      </a:lnTo>
                      <a:lnTo>
                        <a:pt x="21" y="196"/>
                      </a:lnTo>
                      <a:lnTo>
                        <a:pt x="21" y="203"/>
                      </a:lnTo>
                      <a:lnTo>
                        <a:pt x="21" y="213"/>
                      </a:lnTo>
                      <a:lnTo>
                        <a:pt x="21" y="222"/>
                      </a:lnTo>
                      <a:lnTo>
                        <a:pt x="19" y="232"/>
                      </a:lnTo>
                      <a:lnTo>
                        <a:pt x="19" y="239"/>
                      </a:lnTo>
                      <a:lnTo>
                        <a:pt x="19" y="249"/>
                      </a:lnTo>
                      <a:lnTo>
                        <a:pt x="19" y="260"/>
                      </a:lnTo>
                      <a:lnTo>
                        <a:pt x="19" y="268"/>
                      </a:lnTo>
                      <a:lnTo>
                        <a:pt x="19" y="277"/>
                      </a:lnTo>
                      <a:lnTo>
                        <a:pt x="19" y="287"/>
                      </a:lnTo>
                      <a:lnTo>
                        <a:pt x="19" y="298"/>
                      </a:lnTo>
                      <a:lnTo>
                        <a:pt x="19" y="306"/>
                      </a:lnTo>
                      <a:lnTo>
                        <a:pt x="19" y="316"/>
                      </a:lnTo>
                      <a:lnTo>
                        <a:pt x="19" y="325"/>
                      </a:lnTo>
                      <a:lnTo>
                        <a:pt x="19" y="335"/>
                      </a:lnTo>
                      <a:lnTo>
                        <a:pt x="19" y="344"/>
                      </a:lnTo>
                      <a:lnTo>
                        <a:pt x="19" y="354"/>
                      </a:lnTo>
                      <a:lnTo>
                        <a:pt x="19" y="363"/>
                      </a:lnTo>
                      <a:lnTo>
                        <a:pt x="19" y="373"/>
                      </a:lnTo>
                      <a:lnTo>
                        <a:pt x="19" y="382"/>
                      </a:lnTo>
                      <a:lnTo>
                        <a:pt x="19" y="392"/>
                      </a:lnTo>
                      <a:lnTo>
                        <a:pt x="19" y="401"/>
                      </a:lnTo>
                      <a:lnTo>
                        <a:pt x="21" y="411"/>
                      </a:lnTo>
                      <a:lnTo>
                        <a:pt x="21" y="420"/>
                      </a:lnTo>
                      <a:lnTo>
                        <a:pt x="21" y="430"/>
                      </a:lnTo>
                      <a:lnTo>
                        <a:pt x="21" y="437"/>
                      </a:lnTo>
                      <a:lnTo>
                        <a:pt x="21" y="449"/>
                      </a:lnTo>
                      <a:lnTo>
                        <a:pt x="21" y="458"/>
                      </a:lnTo>
                      <a:lnTo>
                        <a:pt x="23" y="468"/>
                      </a:lnTo>
                      <a:lnTo>
                        <a:pt x="23" y="477"/>
                      </a:lnTo>
                      <a:lnTo>
                        <a:pt x="25" y="488"/>
                      </a:lnTo>
                      <a:lnTo>
                        <a:pt x="25" y="496"/>
                      </a:lnTo>
                      <a:lnTo>
                        <a:pt x="27" y="507"/>
                      </a:lnTo>
                      <a:lnTo>
                        <a:pt x="15" y="507"/>
                      </a:lnTo>
                      <a:lnTo>
                        <a:pt x="2" y="507"/>
                      </a:lnTo>
                      <a:lnTo>
                        <a:pt x="0" y="490"/>
                      </a:lnTo>
                      <a:lnTo>
                        <a:pt x="0" y="475"/>
                      </a:lnTo>
                      <a:lnTo>
                        <a:pt x="0" y="458"/>
                      </a:lnTo>
                      <a:lnTo>
                        <a:pt x="0" y="445"/>
                      </a:lnTo>
                      <a:lnTo>
                        <a:pt x="0" y="428"/>
                      </a:lnTo>
                      <a:lnTo>
                        <a:pt x="0" y="412"/>
                      </a:lnTo>
                      <a:lnTo>
                        <a:pt x="0" y="397"/>
                      </a:lnTo>
                      <a:lnTo>
                        <a:pt x="0" y="382"/>
                      </a:lnTo>
                      <a:lnTo>
                        <a:pt x="0" y="365"/>
                      </a:lnTo>
                      <a:lnTo>
                        <a:pt x="0" y="350"/>
                      </a:lnTo>
                      <a:lnTo>
                        <a:pt x="0" y="335"/>
                      </a:lnTo>
                      <a:lnTo>
                        <a:pt x="0" y="319"/>
                      </a:lnTo>
                      <a:lnTo>
                        <a:pt x="0" y="302"/>
                      </a:lnTo>
                      <a:lnTo>
                        <a:pt x="0" y="287"/>
                      </a:lnTo>
                      <a:lnTo>
                        <a:pt x="0" y="270"/>
                      </a:lnTo>
                      <a:lnTo>
                        <a:pt x="0" y="255"/>
                      </a:lnTo>
                      <a:lnTo>
                        <a:pt x="0" y="239"/>
                      </a:lnTo>
                      <a:lnTo>
                        <a:pt x="0" y="224"/>
                      </a:lnTo>
                      <a:lnTo>
                        <a:pt x="0" y="207"/>
                      </a:lnTo>
                      <a:lnTo>
                        <a:pt x="0" y="192"/>
                      </a:lnTo>
                      <a:lnTo>
                        <a:pt x="0" y="175"/>
                      </a:lnTo>
                      <a:lnTo>
                        <a:pt x="0" y="160"/>
                      </a:lnTo>
                      <a:lnTo>
                        <a:pt x="0" y="144"/>
                      </a:lnTo>
                      <a:lnTo>
                        <a:pt x="2" y="129"/>
                      </a:lnTo>
                      <a:lnTo>
                        <a:pt x="2" y="112"/>
                      </a:lnTo>
                      <a:lnTo>
                        <a:pt x="2" y="97"/>
                      </a:lnTo>
                      <a:lnTo>
                        <a:pt x="2" y="80"/>
                      </a:lnTo>
                      <a:lnTo>
                        <a:pt x="4" y="65"/>
                      </a:lnTo>
                      <a:lnTo>
                        <a:pt x="4" y="49"/>
                      </a:lnTo>
                      <a:lnTo>
                        <a:pt x="6" y="34"/>
                      </a:lnTo>
                      <a:lnTo>
                        <a:pt x="8" y="19"/>
                      </a:lnTo>
                      <a:lnTo>
                        <a:pt x="10" y="6"/>
                      </a:lnTo>
                      <a:lnTo>
                        <a:pt x="19" y="2"/>
                      </a:lnTo>
                      <a:lnTo>
                        <a:pt x="31" y="2"/>
                      </a:lnTo>
                      <a:lnTo>
                        <a:pt x="23" y="156"/>
                      </a:lnTo>
                      <a:lnTo>
                        <a:pt x="29" y="150"/>
                      </a:lnTo>
                      <a:lnTo>
                        <a:pt x="36" y="144"/>
                      </a:lnTo>
                      <a:lnTo>
                        <a:pt x="44" y="137"/>
                      </a:lnTo>
                      <a:lnTo>
                        <a:pt x="48" y="129"/>
                      </a:lnTo>
                      <a:lnTo>
                        <a:pt x="53" y="0"/>
                      </a:lnTo>
                      <a:lnTo>
                        <a:pt x="71" y="0"/>
                      </a:lnTo>
                      <a:lnTo>
                        <a:pt x="71" y="125"/>
                      </a:lnTo>
                      <a:lnTo>
                        <a:pt x="80" y="125"/>
                      </a:lnTo>
                      <a:lnTo>
                        <a:pt x="88" y="125"/>
                      </a:lnTo>
                      <a:lnTo>
                        <a:pt x="97" y="125"/>
                      </a:lnTo>
                      <a:lnTo>
                        <a:pt x="107" y="127"/>
                      </a:lnTo>
                      <a:lnTo>
                        <a:pt x="116" y="127"/>
                      </a:lnTo>
                      <a:lnTo>
                        <a:pt x="124" y="129"/>
                      </a:lnTo>
                      <a:lnTo>
                        <a:pt x="133" y="129"/>
                      </a:lnTo>
                      <a:lnTo>
                        <a:pt x="145" y="129"/>
                      </a:lnTo>
                      <a:lnTo>
                        <a:pt x="152" y="129"/>
                      </a:lnTo>
                      <a:lnTo>
                        <a:pt x="162" y="129"/>
                      </a:lnTo>
                      <a:lnTo>
                        <a:pt x="171" y="129"/>
                      </a:lnTo>
                      <a:lnTo>
                        <a:pt x="181" y="131"/>
                      </a:lnTo>
                      <a:lnTo>
                        <a:pt x="190" y="131"/>
                      </a:lnTo>
                      <a:lnTo>
                        <a:pt x="200" y="131"/>
                      </a:lnTo>
                      <a:lnTo>
                        <a:pt x="209" y="131"/>
                      </a:lnTo>
                      <a:lnTo>
                        <a:pt x="219" y="133"/>
                      </a:lnTo>
                      <a:lnTo>
                        <a:pt x="228" y="133"/>
                      </a:lnTo>
                      <a:lnTo>
                        <a:pt x="238" y="133"/>
                      </a:lnTo>
                      <a:lnTo>
                        <a:pt x="247" y="133"/>
                      </a:lnTo>
                      <a:lnTo>
                        <a:pt x="255" y="133"/>
                      </a:lnTo>
                      <a:lnTo>
                        <a:pt x="265" y="133"/>
                      </a:lnTo>
                      <a:lnTo>
                        <a:pt x="274" y="133"/>
                      </a:lnTo>
                      <a:lnTo>
                        <a:pt x="284" y="133"/>
                      </a:lnTo>
                      <a:lnTo>
                        <a:pt x="293" y="135"/>
                      </a:lnTo>
                      <a:lnTo>
                        <a:pt x="303" y="135"/>
                      </a:lnTo>
                      <a:lnTo>
                        <a:pt x="312" y="135"/>
                      </a:lnTo>
                      <a:lnTo>
                        <a:pt x="320" y="135"/>
                      </a:lnTo>
                      <a:lnTo>
                        <a:pt x="331" y="135"/>
                      </a:lnTo>
                      <a:lnTo>
                        <a:pt x="341" y="135"/>
                      </a:lnTo>
                      <a:lnTo>
                        <a:pt x="350" y="135"/>
                      </a:lnTo>
                      <a:lnTo>
                        <a:pt x="360" y="135"/>
                      </a:lnTo>
                      <a:lnTo>
                        <a:pt x="371" y="137"/>
                      </a:lnTo>
                      <a:lnTo>
                        <a:pt x="432" y="137"/>
                      </a:lnTo>
                      <a:lnTo>
                        <a:pt x="428" y="144"/>
                      </a:lnTo>
                      <a:lnTo>
                        <a:pt x="428" y="152"/>
                      </a:lnTo>
                      <a:lnTo>
                        <a:pt x="415" y="152"/>
                      </a:lnTo>
                      <a:lnTo>
                        <a:pt x="403" y="152"/>
                      </a:lnTo>
                      <a:lnTo>
                        <a:pt x="392" y="152"/>
                      </a:lnTo>
                      <a:lnTo>
                        <a:pt x="381" y="152"/>
                      </a:lnTo>
                      <a:lnTo>
                        <a:pt x="369" y="152"/>
                      </a:lnTo>
                      <a:lnTo>
                        <a:pt x="358" y="152"/>
                      </a:lnTo>
                      <a:lnTo>
                        <a:pt x="346" y="152"/>
                      </a:lnTo>
                      <a:lnTo>
                        <a:pt x="335" y="152"/>
                      </a:lnTo>
                      <a:lnTo>
                        <a:pt x="323" y="152"/>
                      </a:lnTo>
                      <a:lnTo>
                        <a:pt x="312" y="152"/>
                      </a:lnTo>
                      <a:lnTo>
                        <a:pt x="301" y="152"/>
                      </a:lnTo>
                      <a:lnTo>
                        <a:pt x="291" y="152"/>
                      </a:lnTo>
                      <a:lnTo>
                        <a:pt x="278" y="152"/>
                      </a:lnTo>
                      <a:lnTo>
                        <a:pt x="268" y="152"/>
                      </a:lnTo>
                      <a:lnTo>
                        <a:pt x="255" y="152"/>
                      </a:lnTo>
                      <a:lnTo>
                        <a:pt x="245" y="152"/>
                      </a:lnTo>
                      <a:lnTo>
                        <a:pt x="232" y="150"/>
                      </a:lnTo>
                      <a:lnTo>
                        <a:pt x="223" y="150"/>
                      </a:lnTo>
                      <a:lnTo>
                        <a:pt x="211" y="150"/>
                      </a:lnTo>
                      <a:lnTo>
                        <a:pt x="200" y="150"/>
                      </a:lnTo>
                      <a:lnTo>
                        <a:pt x="188" y="150"/>
                      </a:lnTo>
                      <a:lnTo>
                        <a:pt x="177" y="150"/>
                      </a:lnTo>
                      <a:lnTo>
                        <a:pt x="166" y="150"/>
                      </a:lnTo>
                      <a:lnTo>
                        <a:pt x="154" y="150"/>
                      </a:lnTo>
                      <a:lnTo>
                        <a:pt x="143" y="150"/>
                      </a:lnTo>
                      <a:lnTo>
                        <a:pt x="131" y="150"/>
                      </a:lnTo>
                      <a:lnTo>
                        <a:pt x="120" y="150"/>
                      </a:lnTo>
                      <a:lnTo>
                        <a:pt x="109" y="150"/>
                      </a:lnTo>
                      <a:lnTo>
                        <a:pt x="97" y="150"/>
                      </a:lnTo>
                      <a:lnTo>
                        <a:pt x="88" y="150"/>
                      </a:lnTo>
                      <a:lnTo>
                        <a:pt x="74" y="152"/>
                      </a:lnTo>
                      <a:lnTo>
                        <a:pt x="65" y="152"/>
                      </a:lnTo>
                      <a:lnTo>
                        <a:pt x="101" y="175"/>
                      </a:lnTo>
                      <a:lnTo>
                        <a:pt x="116" y="175"/>
                      </a:lnTo>
                      <a:lnTo>
                        <a:pt x="131" y="175"/>
                      </a:lnTo>
                      <a:lnTo>
                        <a:pt x="145" y="175"/>
                      </a:lnTo>
                      <a:lnTo>
                        <a:pt x="162" y="177"/>
                      </a:lnTo>
                      <a:lnTo>
                        <a:pt x="177" y="177"/>
                      </a:lnTo>
                      <a:lnTo>
                        <a:pt x="194" y="177"/>
                      </a:lnTo>
                      <a:lnTo>
                        <a:pt x="202" y="177"/>
                      </a:lnTo>
                      <a:lnTo>
                        <a:pt x="209" y="177"/>
                      </a:lnTo>
                      <a:lnTo>
                        <a:pt x="217" y="177"/>
                      </a:lnTo>
                      <a:lnTo>
                        <a:pt x="226" y="179"/>
                      </a:lnTo>
                      <a:lnTo>
                        <a:pt x="242" y="179"/>
                      </a:lnTo>
                      <a:lnTo>
                        <a:pt x="259" y="179"/>
                      </a:lnTo>
                      <a:lnTo>
                        <a:pt x="266" y="179"/>
                      </a:lnTo>
                      <a:lnTo>
                        <a:pt x="276" y="179"/>
                      </a:lnTo>
                      <a:lnTo>
                        <a:pt x="284" y="179"/>
                      </a:lnTo>
                      <a:lnTo>
                        <a:pt x="291" y="179"/>
                      </a:lnTo>
                      <a:lnTo>
                        <a:pt x="306" y="179"/>
                      </a:lnTo>
                      <a:lnTo>
                        <a:pt x="323" y="179"/>
                      </a:lnTo>
                      <a:lnTo>
                        <a:pt x="339" y="179"/>
                      </a:lnTo>
                      <a:lnTo>
                        <a:pt x="356" y="179"/>
                      </a:lnTo>
                      <a:lnTo>
                        <a:pt x="436" y="181"/>
                      </a:lnTo>
                      <a:lnTo>
                        <a:pt x="436" y="188"/>
                      </a:lnTo>
                      <a:lnTo>
                        <a:pt x="436" y="203"/>
                      </a:lnTo>
                      <a:lnTo>
                        <a:pt x="422" y="201"/>
                      </a:lnTo>
                      <a:lnTo>
                        <a:pt x="413" y="200"/>
                      </a:lnTo>
                      <a:lnTo>
                        <a:pt x="400" y="200"/>
                      </a:lnTo>
                      <a:lnTo>
                        <a:pt x="390" y="200"/>
                      </a:lnTo>
                      <a:lnTo>
                        <a:pt x="377" y="198"/>
                      </a:lnTo>
                      <a:lnTo>
                        <a:pt x="367" y="196"/>
                      </a:lnTo>
                      <a:lnTo>
                        <a:pt x="356" y="196"/>
                      </a:lnTo>
                      <a:lnTo>
                        <a:pt x="346" y="196"/>
                      </a:lnTo>
                      <a:lnTo>
                        <a:pt x="335" y="196"/>
                      </a:lnTo>
                      <a:lnTo>
                        <a:pt x="323" y="196"/>
                      </a:lnTo>
                      <a:lnTo>
                        <a:pt x="312" y="194"/>
                      </a:lnTo>
                      <a:lnTo>
                        <a:pt x="301" y="194"/>
                      </a:lnTo>
                      <a:lnTo>
                        <a:pt x="289" y="194"/>
                      </a:lnTo>
                      <a:lnTo>
                        <a:pt x="278" y="194"/>
                      </a:lnTo>
                      <a:lnTo>
                        <a:pt x="266" y="194"/>
                      </a:lnTo>
                      <a:lnTo>
                        <a:pt x="255" y="194"/>
                      </a:lnTo>
                      <a:lnTo>
                        <a:pt x="242" y="192"/>
                      </a:lnTo>
                      <a:lnTo>
                        <a:pt x="232" y="192"/>
                      </a:lnTo>
                      <a:lnTo>
                        <a:pt x="219" y="190"/>
                      </a:lnTo>
                      <a:lnTo>
                        <a:pt x="209" y="190"/>
                      </a:lnTo>
                      <a:lnTo>
                        <a:pt x="196" y="190"/>
                      </a:lnTo>
                      <a:lnTo>
                        <a:pt x="187" y="190"/>
                      </a:lnTo>
                      <a:lnTo>
                        <a:pt x="175" y="190"/>
                      </a:lnTo>
                      <a:lnTo>
                        <a:pt x="164" y="192"/>
                      </a:lnTo>
                      <a:lnTo>
                        <a:pt x="152" y="192"/>
                      </a:lnTo>
                      <a:lnTo>
                        <a:pt x="141" y="192"/>
                      </a:lnTo>
                      <a:lnTo>
                        <a:pt x="129" y="192"/>
                      </a:lnTo>
                      <a:lnTo>
                        <a:pt x="118" y="194"/>
                      </a:lnTo>
                      <a:lnTo>
                        <a:pt x="107" y="194"/>
                      </a:lnTo>
                      <a:lnTo>
                        <a:pt x="97" y="196"/>
                      </a:lnTo>
                      <a:lnTo>
                        <a:pt x="86" y="196"/>
                      </a:lnTo>
                      <a:lnTo>
                        <a:pt x="76" y="198"/>
                      </a:lnTo>
                      <a:lnTo>
                        <a:pt x="74" y="207"/>
                      </a:lnTo>
                      <a:lnTo>
                        <a:pt x="72" y="217"/>
                      </a:lnTo>
                      <a:lnTo>
                        <a:pt x="72" y="224"/>
                      </a:lnTo>
                      <a:lnTo>
                        <a:pt x="72" y="234"/>
                      </a:lnTo>
                      <a:lnTo>
                        <a:pt x="71" y="243"/>
                      </a:lnTo>
                      <a:lnTo>
                        <a:pt x="69" y="255"/>
                      </a:lnTo>
                      <a:lnTo>
                        <a:pt x="69" y="262"/>
                      </a:lnTo>
                      <a:lnTo>
                        <a:pt x="69" y="274"/>
                      </a:lnTo>
                      <a:lnTo>
                        <a:pt x="67" y="283"/>
                      </a:lnTo>
                      <a:lnTo>
                        <a:pt x="67" y="291"/>
                      </a:lnTo>
                      <a:lnTo>
                        <a:pt x="67" y="302"/>
                      </a:lnTo>
                      <a:lnTo>
                        <a:pt x="67" y="314"/>
                      </a:lnTo>
                      <a:lnTo>
                        <a:pt x="67" y="321"/>
                      </a:lnTo>
                      <a:lnTo>
                        <a:pt x="67" y="331"/>
                      </a:lnTo>
                      <a:lnTo>
                        <a:pt x="67" y="342"/>
                      </a:lnTo>
                      <a:lnTo>
                        <a:pt x="67" y="352"/>
                      </a:lnTo>
                      <a:lnTo>
                        <a:pt x="65" y="361"/>
                      </a:lnTo>
                      <a:lnTo>
                        <a:pt x="65" y="371"/>
                      </a:lnTo>
                      <a:lnTo>
                        <a:pt x="65" y="380"/>
                      </a:lnTo>
                      <a:lnTo>
                        <a:pt x="65" y="392"/>
                      </a:lnTo>
                      <a:lnTo>
                        <a:pt x="65" y="401"/>
                      </a:lnTo>
                      <a:lnTo>
                        <a:pt x="65" y="409"/>
                      </a:lnTo>
                      <a:lnTo>
                        <a:pt x="65" y="420"/>
                      </a:lnTo>
                      <a:lnTo>
                        <a:pt x="65" y="430"/>
                      </a:lnTo>
                      <a:lnTo>
                        <a:pt x="65" y="439"/>
                      </a:lnTo>
                      <a:lnTo>
                        <a:pt x="65" y="449"/>
                      </a:lnTo>
                      <a:lnTo>
                        <a:pt x="65" y="458"/>
                      </a:lnTo>
                      <a:lnTo>
                        <a:pt x="67" y="468"/>
                      </a:lnTo>
                      <a:lnTo>
                        <a:pt x="67" y="477"/>
                      </a:lnTo>
                      <a:lnTo>
                        <a:pt x="69" y="488"/>
                      </a:lnTo>
                      <a:lnTo>
                        <a:pt x="69" y="496"/>
                      </a:lnTo>
                      <a:lnTo>
                        <a:pt x="71" y="507"/>
                      </a:lnTo>
                      <a:lnTo>
                        <a:pt x="65" y="507"/>
                      </a:lnTo>
                      <a:lnTo>
                        <a:pt x="57" y="509"/>
                      </a:lnTo>
                      <a:lnTo>
                        <a:pt x="50" y="507"/>
                      </a:lnTo>
                      <a:lnTo>
                        <a:pt x="48"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49" name="Freeform 225"/>
                <p:cNvSpPr>
                  <a:spLocks/>
                </p:cNvSpPr>
                <p:nvPr/>
              </p:nvSpPr>
              <p:spPr bwMode="auto">
                <a:xfrm>
                  <a:off x="3426" y="2822"/>
                  <a:ext cx="45" cy="65"/>
                </a:xfrm>
                <a:custGeom>
                  <a:avLst/>
                  <a:gdLst>
                    <a:gd name="T0" fmla="*/ 0 w 91"/>
                    <a:gd name="T1" fmla="*/ 1 h 129"/>
                    <a:gd name="T2" fmla="*/ 0 w 91"/>
                    <a:gd name="T3" fmla="*/ 1 h 129"/>
                    <a:gd name="T4" fmla="*/ 0 w 91"/>
                    <a:gd name="T5" fmla="*/ 1 h 129"/>
                    <a:gd name="T6" fmla="*/ 0 w 91"/>
                    <a:gd name="T7" fmla="*/ 1 h 129"/>
                    <a:gd name="T8" fmla="*/ 0 w 91"/>
                    <a:gd name="T9" fmla="*/ 1 h 129"/>
                    <a:gd name="T10" fmla="*/ 0 w 91"/>
                    <a:gd name="T11" fmla="*/ 1 h 129"/>
                    <a:gd name="T12" fmla="*/ 0 w 91"/>
                    <a:gd name="T13" fmla="*/ 1 h 129"/>
                    <a:gd name="T14" fmla="*/ 0 w 91"/>
                    <a:gd name="T15" fmla="*/ 1 h 129"/>
                    <a:gd name="T16" fmla="*/ 0 w 91"/>
                    <a:gd name="T17" fmla="*/ 1 h 129"/>
                    <a:gd name="T18" fmla="*/ 0 w 91"/>
                    <a:gd name="T19" fmla="*/ 1 h 129"/>
                    <a:gd name="T20" fmla="*/ 0 w 91"/>
                    <a:gd name="T21" fmla="*/ 1 h 129"/>
                    <a:gd name="T22" fmla="*/ 0 w 91"/>
                    <a:gd name="T23" fmla="*/ 1 h 129"/>
                    <a:gd name="T24" fmla="*/ 0 w 91"/>
                    <a:gd name="T25" fmla="*/ 1 h 129"/>
                    <a:gd name="T26" fmla="*/ 0 w 91"/>
                    <a:gd name="T27" fmla="*/ 1 h 129"/>
                    <a:gd name="T28" fmla="*/ 0 w 91"/>
                    <a:gd name="T29" fmla="*/ 1 h 129"/>
                    <a:gd name="T30" fmla="*/ 0 w 91"/>
                    <a:gd name="T31" fmla="*/ 0 h 129"/>
                    <a:gd name="T32" fmla="*/ 0 w 91"/>
                    <a:gd name="T33" fmla="*/ 0 h 129"/>
                    <a:gd name="T34" fmla="*/ 0 w 91"/>
                    <a:gd name="T35" fmla="*/ 0 h 129"/>
                    <a:gd name="T36" fmla="*/ 0 w 91"/>
                    <a:gd name="T37" fmla="*/ 0 h 129"/>
                    <a:gd name="T38" fmla="*/ 0 w 91"/>
                    <a:gd name="T39" fmla="*/ 0 h 129"/>
                    <a:gd name="T40" fmla="*/ 0 w 91"/>
                    <a:gd name="T41" fmla="*/ 1 h 129"/>
                    <a:gd name="T42" fmla="*/ 0 w 91"/>
                    <a:gd name="T43" fmla="*/ 1 h 129"/>
                    <a:gd name="T44" fmla="*/ 0 w 91"/>
                    <a:gd name="T45" fmla="*/ 1 h 129"/>
                    <a:gd name="T46" fmla="*/ 0 w 91"/>
                    <a:gd name="T47" fmla="*/ 1 h 129"/>
                    <a:gd name="T48" fmla="*/ 0 w 91"/>
                    <a:gd name="T49" fmla="*/ 1 h 129"/>
                    <a:gd name="T50" fmla="*/ 0 w 91"/>
                    <a:gd name="T51" fmla="*/ 1 h 129"/>
                    <a:gd name="T52" fmla="*/ 0 w 91"/>
                    <a:gd name="T53" fmla="*/ 1 h 129"/>
                    <a:gd name="T54" fmla="*/ 0 w 91"/>
                    <a:gd name="T55" fmla="*/ 1 h 129"/>
                    <a:gd name="T56" fmla="*/ 0 w 91"/>
                    <a:gd name="T57" fmla="*/ 1 h 129"/>
                    <a:gd name="T58" fmla="*/ 0 w 91"/>
                    <a:gd name="T59" fmla="*/ 1 h 129"/>
                    <a:gd name="T60" fmla="*/ 0 w 91"/>
                    <a:gd name="T61" fmla="*/ 1 h 129"/>
                    <a:gd name="T62" fmla="*/ 0 w 91"/>
                    <a:gd name="T63" fmla="*/ 1 h 1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1"/>
                    <a:gd name="T97" fmla="*/ 0 h 129"/>
                    <a:gd name="T98" fmla="*/ 91 w 91"/>
                    <a:gd name="T99" fmla="*/ 129 h 1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1" h="129">
                      <a:moveTo>
                        <a:pt x="36" y="129"/>
                      </a:moveTo>
                      <a:lnTo>
                        <a:pt x="28" y="121"/>
                      </a:lnTo>
                      <a:lnTo>
                        <a:pt x="24" y="110"/>
                      </a:lnTo>
                      <a:lnTo>
                        <a:pt x="22" y="101"/>
                      </a:lnTo>
                      <a:lnTo>
                        <a:pt x="19" y="91"/>
                      </a:lnTo>
                      <a:lnTo>
                        <a:pt x="15" y="80"/>
                      </a:lnTo>
                      <a:lnTo>
                        <a:pt x="15" y="72"/>
                      </a:lnTo>
                      <a:lnTo>
                        <a:pt x="9" y="59"/>
                      </a:lnTo>
                      <a:lnTo>
                        <a:pt x="7" y="49"/>
                      </a:lnTo>
                      <a:lnTo>
                        <a:pt x="5" y="38"/>
                      </a:lnTo>
                      <a:lnTo>
                        <a:pt x="3" y="28"/>
                      </a:lnTo>
                      <a:lnTo>
                        <a:pt x="2" y="21"/>
                      </a:lnTo>
                      <a:lnTo>
                        <a:pt x="0" y="13"/>
                      </a:lnTo>
                      <a:lnTo>
                        <a:pt x="0" y="7"/>
                      </a:lnTo>
                      <a:lnTo>
                        <a:pt x="0" y="6"/>
                      </a:lnTo>
                      <a:lnTo>
                        <a:pt x="9" y="0"/>
                      </a:lnTo>
                      <a:lnTo>
                        <a:pt x="19" y="0"/>
                      </a:lnTo>
                      <a:lnTo>
                        <a:pt x="28" y="0"/>
                      </a:lnTo>
                      <a:lnTo>
                        <a:pt x="40" y="0"/>
                      </a:lnTo>
                      <a:lnTo>
                        <a:pt x="49" y="0"/>
                      </a:lnTo>
                      <a:lnTo>
                        <a:pt x="59" y="2"/>
                      </a:lnTo>
                      <a:lnTo>
                        <a:pt x="70" y="2"/>
                      </a:lnTo>
                      <a:lnTo>
                        <a:pt x="79" y="4"/>
                      </a:lnTo>
                      <a:lnTo>
                        <a:pt x="79" y="9"/>
                      </a:lnTo>
                      <a:lnTo>
                        <a:pt x="81" y="19"/>
                      </a:lnTo>
                      <a:lnTo>
                        <a:pt x="36" y="21"/>
                      </a:lnTo>
                      <a:lnTo>
                        <a:pt x="53" y="101"/>
                      </a:lnTo>
                      <a:lnTo>
                        <a:pt x="87" y="95"/>
                      </a:lnTo>
                      <a:lnTo>
                        <a:pt x="89" y="102"/>
                      </a:lnTo>
                      <a:lnTo>
                        <a:pt x="91" y="110"/>
                      </a:lnTo>
                      <a:lnTo>
                        <a:pt x="36"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50" name="Freeform 226"/>
                <p:cNvSpPr>
                  <a:spLocks/>
                </p:cNvSpPr>
                <p:nvPr/>
              </p:nvSpPr>
              <p:spPr bwMode="auto">
                <a:xfrm>
                  <a:off x="3464" y="2824"/>
                  <a:ext cx="48" cy="55"/>
                </a:xfrm>
                <a:custGeom>
                  <a:avLst/>
                  <a:gdLst>
                    <a:gd name="T0" fmla="*/ 0 w 97"/>
                    <a:gd name="T1" fmla="*/ 1 h 110"/>
                    <a:gd name="T2" fmla="*/ 0 w 97"/>
                    <a:gd name="T3" fmla="*/ 1 h 110"/>
                    <a:gd name="T4" fmla="*/ 0 w 97"/>
                    <a:gd name="T5" fmla="*/ 1 h 110"/>
                    <a:gd name="T6" fmla="*/ 0 w 97"/>
                    <a:gd name="T7" fmla="*/ 1 h 110"/>
                    <a:gd name="T8" fmla="*/ 0 w 97"/>
                    <a:gd name="T9" fmla="*/ 1 h 110"/>
                    <a:gd name="T10" fmla="*/ 0 w 97"/>
                    <a:gd name="T11" fmla="*/ 1 h 110"/>
                    <a:gd name="T12" fmla="*/ 0 w 97"/>
                    <a:gd name="T13" fmla="*/ 1 h 110"/>
                    <a:gd name="T14" fmla="*/ 0 w 97"/>
                    <a:gd name="T15" fmla="*/ 1 h 110"/>
                    <a:gd name="T16" fmla="*/ 0 w 97"/>
                    <a:gd name="T17" fmla="*/ 1 h 110"/>
                    <a:gd name="T18" fmla="*/ 0 w 97"/>
                    <a:gd name="T19" fmla="*/ 1 h 110"/>
                    <a:gd name="T20" fmla="*/ 0 w 97"/>
                    <a:gd name="T21" fmla="*/ 1 h 110"/>
                    <a:gd name="T22" fmla="*/ 0 w 97"/>
                    <a:gd name="T23" fmla="*/ 1 h 110"/>
                    <a:gd name="T24" fmla="*/ 0 w 97"/>
                    <a:gd name="T25" fmla="*/ 0 h 110"/>
                    <a:gd name="T26" fmla="*/ 0 w 97"/>
                    <a:gd name="T27" fmla="*/ 1 h 110"/>
                    <a:gd name="T28" fmla="*/ 0 w 97"/>
                    <a:gd name="T29" fmla="*/ 1 h 110"/>
                    <a:gd name="T30" fmla="*/ 0 w 97"/>
                    <a:gd name="T31" fmla="*/ 1 h 110"/>
                    <a:gd name="T32" fmla="*/ 0 w 97"/>
                    <a:gd name="T33" fmla="*/ 1 h 110"/>
                    <a:gd name="T34" fmla="*/ 0 w 97"/>
                    <a:gd name="T35" fmla="*/ 1 h 110"/>
                    <a:gd name="T36" fmla="*/ 0 w 97"/>
                    <a:gd name="T37" fmla="*/ 1 h 110"/>
                    <a:gd name="T38" fmla="*/ 0 w 97"/>
                    <a:gd name="T39" fmla="*/ 1 h 110"/>
                    <a:gd name="T40" fmla="*/ 0 w 97"/>
                    <a:gd name="T41" fmla="*/ 1 h 110"/>
                    <a:gd name="T42" fmla="*/ 0 w 97"/>
                    <a:gd name="T43" fmla="*/ 1 h 110"/>
                    <a:gd name="T44" fmla="*/ 0 w 97"/>
                    <a:gd name="T45" fmla="*/ 1 h 110"/>
                    <a:gd name="T46" fmla="*/ 0 w 97"/>
                    <a:gd name="T47" fmla="*/ 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10"/>
                    <a:gd name="T74" fmla="*/ 97 w 97"/>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10">
                      <a:moveTo>
                        <a:pt x="11" y="110"/>
                      </a:moveTo>
                      <a:lnTo>
                        <a:pt x="9" y="100"/>
                      </a:lnTo>
                      <a:lnTo>
                        <a:pt x="5" y="91"/>
                      </a:lnTo>
                      <a:lnTo>
                        <a:pt x="78" y="81"/>
                      </a:lnTo>
                      <a:lnTo>
                        <a:pt x="76" y="72"/>
                      </a:lnTo>
                      <a:lnTo>
                        <a:pt x="76" y="64"/>
                      </a:lnTo>
                      <a:lnTo>
                        <a:pt x="76" y="55"/>
                      </a:lnTo>
                      <a:lnTo>
                        <a:pt x="74" y="47"/>
                      </a:lnTo>
                      <a:lnTo>
                        <a:pt x="68" y="30"/>
                      </a:lnTo>
                      <a:lnTo>
                        <a:pt x="66" y="17"/>
                      </a:lnTo>
                      <a:lnTo>
                        <a:pt x="0" y="15"/>
                      </a:lnTo>
                      <a:lnTo>
                        <a:pt x="0" y="7"/>
                      </a:lnTo>
                      <a:lnTo>
                        <a:pt x="0" y="0"/>
                      </a:lnTo>
                      <a:lnTo>
                        <a:pt x="87" y="2"/>
                      </a:lnTo>
                      <a:lnTo>
                        <a:pt x="89" y="9"/>
                      </a:lnTo>
                      <a:lnTo>
                        <a:pt x="91" y="22"/>
                      </a:lnTo>
                      <a:lnTo>
                        <a:pt x="93" y="34"/>
                      </a:lnTo>
                      <a:lnTo>
                        <a:pt x="95" y="45"/>
                      </a:lnTo>
                      <a:lnTo>
                        <a:pt x="95" y="57"/>
                      </a:lnTo>
                      <a:lnTo>
                        <a:pt x="95" y="68"/>
                      </a:lnTo>
                      <a:lnTo>
                        <a:pt x="95" y="79"/>
                      </a:lnTo>
                      <a:lnTo>
                        <a:pt x="97" y="91"/>
                      </a:lnTo>
                      <a:lnTo>
                        <a:pt x="11"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51" name="Freeform 227"/>
                <p:cNvSpPr>
                  <a:spLocks/>
                </p:cNvSpPr>
                <p:nvPr/>
              </p:nvSpPr>
              <p:spPr bwMode="auto">
                <a:xfrm>
                  <a:off x="3658" y="2835"/>
                  <a:ext cx="28" cy="33"/>
                </a:xfrm>
                <a:custGeom>
                  <a:avLst/>
                  <a:gdLst>
                    <a:gd name="T0" fmla="*/ 0 w 57"/>
                    <a:gd name="T1" fmla="*/ 0 h 67"/>
                    <a:gd name="T2" fmla="*/ 0 w 57"/>
                    <a:gd name="T3" fmla="*/ 0 h 67"/>
                    <a:gd name="T4" fmla="*/ 0 w 57"/>
                    <a:gd name="T5" fmla="*/ 0 h 67"/>
                    <a:gd name="T6" fmla="*/ 0 w 57"/>
                    <a:gd name="T7" fmla="*/ 0 h 67"/>
                    <a:gd name="T8" fmla="*/ 0 w 57"/>
                    <a:gd name="T9" fmla="*/ 0 h 67"/>
                    <a:gd name="T10" fmla="*/ 0 w 57"/>
                    <a:gd name="T11" fmla="*/ 0 h 67"/>
                    <a:gd name="T12" fmla="*/ 0 w 57"/>
                    <a:gd name="T13" fmla="*/ 0 h 67"/>
                    <a:gd name="T14" fmla="*/ 0 w 57"/>
                    <a:gd name="T15" fmla="*/ 0 h 67"/>
                    <a:gd name="T16" fmla="*/ 0 w 57"/>
                    <a:gd name="T17" fmla="*/ 0 h 67"/>
                    <a:gd name="T18" fmla="*/ 0 w 57"/>
                    <a:gd name="T19" fmla="*/ 0 h 67"/>
                    <a:gd name="T20" fmla="*/ 0 w 57"/>
                    <a:gd name="T21" fmla="*/ 0 h 67"/>
                    <a:gd name="T22" fmla="*/ 0 w 57"/>
                    <a:gd name="T23" fmla="*/ 0 h 67"/>
                    <a:gd name="T24" fmla="*/ 0 w 57"/>
                    <a:gd name="T25" fmla="*/ 0 h 67"/>
                    <a:gd name="T26" fmla="*/ 0 w 57"/>
                    <a:gd name="T27" fmla="*/ 0 h 67"/>
                    <a:gd name="T28" fmla="*/ 0 w 57"/>
                    <a:gd name="T29" fmla="*/ 0 h 67"/>
                    <a:gd name="T30" fmla="*/ 0 w 57"/>
                    <a:gd name="T31" fmla="*/ 0 h 67"/>
                    <a:gd name="T32" fmla="*/ 0 w 57"/>
                    <a:gd name="T33" fmla="*/ 0 h 67"/>
                    <a:gd name="T34" fmla="*/ 0 w 57"/>
                    <a:gd name="T35" fmla="*/ 0 h 67"/>
                    <a:gd name="T36" fmla="*/ 0 w 57"/>
                    <a:gd name="T37" fmla="*/ 0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67"/>
                    <a:gd name="T59" fmla="*/ 57 w 57"/>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67">
                      <a:moveTo>
                        <a:pt x="15" y="67"/>
                      </a:moveTo>
                      <a:lnTo>
                        <a:pt x="7" y="56"/>
                      </a:lnTo>
                      <a:lnTo>
                        <a:pt x="3" y="44"/>
                      </a:lnTo>
                      <a:lnTo>
                        <a:pt x="2" y="31"/>
                      </a:lnTo>
                      <a:lnTo>
                        <a:pt x="0" y="19"/>
                      </a:lnTo>
                      <a:lnTo>
                        <a:pt x="9" y="14"/>
                      </a:lnTo>
                      <a:lnTo>
                        <a:pt x="22" y="8"/>
                      </a:lnTo>
                      <a:lnTo>
                        <a:pt x="38" y="2"/>
                      </a:lnTo>
                      <a:lnTo>
                        <a:pt x="53" y="0"/>
                      </a:lnTo>
                      <a:lnTo>
                        <a:pt x="53" y="6"/>
                      </a:lnTo>
                      <a:lnTo>
                        <a:pt x="53" y="14"/>
                      </a:lnTo>
                      <a:lnTo>
                        <a:pt x="22" y="23"/>
                      </a:lnTo>
                      <a:lnTo>
                        <a:pt x="19" y="31"/>
                      </a:lnTo>
                      <a:lnTo>
                        <a:pt x="22" y="42"/>
                      </a:lnTo>
                      <a:lnTo>
                        <a:pt x="53" y="37"/>
                      </a:lnTo>
                      <a:lnTo>
                        <a:pt x="57" y="42"/>
                      </a:lnTo>
                      <a:lnTo>
                        <a:pt x="57" y="54"/>
                      </a:lnTo>
                      <a:lnTo>
                        <a:pt x="1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52" name="Freeform 228"/>
                <p:cNvSpPr>
                  <a:spLocks/>
                </p:cNvSpPr>
                <p:nvPr/>
              </p:nvSpPr>
              <p:spPr bwMode="auto">
                <a:xfrm>
                  <a:off x="3681" y="2827"/>
                  <a:ext cx="32" cy="37"/>
                </a:xfrm>
                <a:custGeom>
                  <a:avLst/>
                  <a:gdLst>
                    <a:gd name="T0" fmla="*/ 0 w 65"/>
                    <a:gd name="T1" fmla="*/ 1 h 74"/>
                    <a:gd name="T2" fmla="*/ 0 w 65"/>
                    <a:gd name="T3" fmla="*/ 1 h 74"/>
                    <a:gd name="T4" fmla="*/ 0 w 65"/>
                    <a:gd name="T5" fmla="*/ 1 h 74"/>
                    <a:gd name="T6" fmla="*/ 0 w 65"/>
                    <a:gd name="T7" fmla="*/ 1 h 74"/>
                    <a:gd name="T8" fmla="*/ 0 w 65"/>
                    <a:gd name="T9" fmla="*/ 1 h 74"/>
                    <a:gd name="T10" fmla="*/ 0 w 65"/>
                    <a:gd name="T11" fmla="*/ 1 h 74"/>
                    <a:gd name="T12" fmla="*/ 0 w 65"/>
                    <a:gd name="T13" fmla="*/ 1 h 74"/>
                    <a:gd name="T14" fmla="*/ 0 w 65"/>
                    <a:gd name="T15" fmla="*/ 0 h 74"/>
                    <a:gd name="T16" fmla="*/ 0 w 65"/>
                    <a:gd name="T17" fmla="*/ 1 h 74"/>
                    <a:gd name="T18" fmla="*/ 0 w 65"/>
                    <a:gd name="T19" fmla="*/ 1 h 74"/>
                    <a:gd name="T20" fmla="*/ 0 w 65"/>
                    <a:gd name="T21" fmla="*/ 1 h 74"/>
                    <a:gd name="T22" fmla="*/ 0 w 65"/>
                    <a:gd name="T23" fmla="*/ 1 h 74"/>
                    <a:gd name="T24" fmla="*/ 0 w 65"/>
                    <a:gd name="T25" fmla="*/ 1 h 74"/>
                    <a:gd name="T26" fmla="*/ 0 w 65"/>
                    <a:gd name="T27" fmla="*/ 1 h 74"/>
                    <a:gd name="T28" fmla="*/ 0 w 65"/>
                    <a:gd name="T29" fmla="*/ 1 h 74"/>
                    <a:gd name="T30" fmla="*/ 0 w 65"/>
                    <a:gd name="T31" fmla="*/ 1 h 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74"/>
                    <a:gd name="T50" fmla="*/ 65 w 65"/>
                    <a:gd name="T51" fmla="*/ 74 h 7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74">
                      <a:moveTo>
                        <a:pt x="8" y="74"/>
                      </a:moveTo>
                      <a:lnTo>
                        <a:pt x="4" y="54"/>
                      </a:lnTo>
                      <a:lnTo>
                        <a:pt x="50" y="46"/>
                      </a:lnTo>
                      <a:lnTo>
                        <a:pt x="48" y="19"/>
                      </a:lnTo>
                      <a:lnTo>
                        <a:pt x="2" y="33"/>
                      </a:lnTo>
                      <a:lnTo>
                        <a:pt x="0" y="25"/>
                      </a:lnTo>
                      <a:lnTo>
                        <a:pt x="0" y="19"/>
                      </a:lnTo>
                      <a:lnTo>
                        <a:pt x="61" y="0"/>
                      </a:lnTo>
                      <a:lnTo>
                        <a:pt x="63" y="14"/>
                      </a:lnTo>
                      <a:lnTo>
                        <a:pt x="65" y="27"/>
                      </a:lnTo>
                      <a:lnTo>
                        <a:pt x="65" y="35"/>
                      </a:lnTo>
                      <a:lnTo>
                        <a:pt x="65" y="42"/>
                      </a:lnTo>
                      <a:lnTo>
                        <a:pt x="63" y="52"/>
                      </a:lnTo>
                      <a:lnTo>
                        <a:pt x="61" y="61"/>
                      </a:lnTo>
                      <a:lnTo>
                        <a:pt x="8"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53" name="Freeform 229"/>
                <p:cNvSpPr>
                  <a:spLocks/>
                </p:cNvSpPr>
                <p:nvPr/>
              </p:nvSpPr>
              <p:spPr bwMode="auto">
                <a:xfrm>
                  <a:off x="3843" y="2850"/>
                  <a:ext cx="20" cy="11"/>
                </a:xfrm>
                <a:custGeom>
                  <a:avLst/>
                  <a:gdLst>
                    <a:gd name="T0" fmla="*/ 1 w 40"/>
                    <a:gd name="T1" fmla="*/ 1 h 21"/>
                    <a:gd name="T2" fmla="*/ 0 w 40"/>
                    <a:gd name="T3" fmla="*/ 1 h 21"/>
                    <a:gd name="T4" fmla="*/ 0 w 40"/>
                    <a:gd name="T5" fmla="*/ 1 h 21"/>
                    <a:gd name="T6" fmla="*/ 1 w 40"/>
                    <a:gd name="T7" fmla="*/ 0 h 21"/>
                    <a:gd name="T8" fmla="*/ 1 w 40"/>
                    <a:gd name="T9" fmla="*/ 0 h 21"/>
                    <a:gd name="T10" fmla="*/ 1 w 40"/>
                    <a:gd name="T11" fmla="*/ 0 h 21"/>
                    <a:gd name="T12" fmla="*/ 1 w 40"/>
                    <a:gd name="T13" fmla="*/ 1 h 21"/>
                    <a:gd name="T14" fmla="*/ 1 w 40"/>
                    <a:gd name="T15" fmla="*/ 1 h 21"/>
                    <a:gd name="T16" fmla="*/ 1 w 40"/>
                    <a:gd name="T17" fmla="*/ 1 h 21"/>
                    <a:gd name="T18" fmla="*/ 1 w 40"/>
                    <a:gd name="T19" fmla="*/ 1 h 21"/>
                    <a:gd name="T20" fmla="*/ 1 w 40"/>
                    <a:gd name="T21" fmla="*/ 1 h 21"/>
                    <a:gd name="T22" fmla="*/ 1 w 40"/>
                    <a:gd name="T23" fmla="*/ 1 h 21"/>
                    <a:gd name="T24" fmla="*/ 1 w 40"/>
                    <a:gd name="T25" fmla="*/ 1 h 21"/>
                    <a:gd name="T26" fmla="*/ 1 w 40"/>
                    <a:gd name="T27" fmla="*/ 1 h 21"/>
                    <a:gd name="T28" fmla="*/ 1 w 40"/>
                    <a:gd name="T29" fmla="*/ 1 h 21"/>
                    <a:gd name="T30" fmla="*/ 1 w 40"/>
                    <a:gd name="T31" fmla="*/ 1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21"/>
                    <a:gd name="T50" fmla="*/ 40 w 40"/>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21">
                      <a:moveTo>
                        <a:pt x="2" y="19"/>
                      </a:moveTo>
                      <a:lnTo>
                        <a:pt x="0" y="9"/>
                      </a:lnTo>
                      <a:lnTo>
                        <a:pt x="0" y="4"/>
                      </a:lnTo>
                      <a:lnTo>
                        <a:pt x="8" y="0"/>
                      </a:lnTo>
                      <a:lnTo>
                        <a:pt x="18" y="0"/>
                      </a:lnTo>
                      <a:lnTo>
                        <a:pt x="27" y="0"/>
                      </a:lnTo>
                      <a:lnTo>
                        <a:pt x="39" y="4"/>
                      </a:lnTo>
                      <a:lnTo>
                        <a:pt x="39" y="6"/>
                      </a:lnTo>
                      <a:lnTo>
                        <a:pt x="40" y="11"/>
                      </a:lnTo>
                      <a:lnTo>
                        <a:pt x="39" y="17"/>
                      </a:lnTo>
                      <a:lnTo>
                        <a:pt x="37" y="21"/>
                      </a:lnTo>
                      <a:lnTo>
                        <a:pt x="29" y="15"/>
                      </a:lnTo>
                      <a:lnTo>
                        <a:pt x="19" y="15"/>
                      </a:lnTo>
                      <a:lnTo>
                        <a:pt x="10" y="15"/>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30" name="Freeform 231"/>
              <p:cNvSpPr>
                <a:spLocks/>
              </p:cNvSpPr>
              <p:nvPr/>
            </p:nvSpPr>
            <p:spPr bwMode="auto">
              <a:xfrm>
                <a:off x="3221" y="2794"/>
                <a:ext cx="109" cy="74"/>
              </a:xfrm>
              <a:custGeom>
                <a:avLst/>
                <a:gdLst>
                  <a:gd name="T0" fmla="*/ 1 w 217"/>
                  <a:gd name="T1" fmla="*/ 1 h 146"/>
                  <a:gd name="T2" fmla="*/ 1 w 217"/>
                  <a:gd name="T3" fmla="*/ 1 h 146"/>
                  <a:gd name="T4" fmla="*/ 1 w 217"/>
                  <a:gd name="T5" fmla="*/ 1 h 146"/>
                  <a:gd name="T6" fmla="*/ 1 w 217"/>
                  <a:gd name="T7" fmla="*/ 1 h 146"/>
                  <a:gd name="T8" fmla="*/ 1 w 217"/>
                  <a:gd name="T9" fmla="*/ 1 h 146"/>
                  <a:gd name="T10" fmla="*/ 1 w 217"/>
                  <a:gd name="T11" fmla="*/ 1 h 146"/>
                  <a:gd name="T12" fmla="*/ 1 w 217"/>
                  <a:gd name="T13" fmla="*/ 1 h 146"/>
                  <a:gd name="T14" fmla="*/ 1 w 217"/>
                  <a:gd name="T15" fmla="*/ 1 h 146"/>
                  <a:gd name="T16" fmla="*/ 1 w 217"/>
                  <a:gd name="T17" fmla="*/ 1 h 146"/>
                  <a:gd name="T18" fmla="*/ 1 w 217"/>
                  <a:gd name="T19" fmla="*/ 1 h 146"/>
                  <a:gd name="T20" fmla="*/ 1 w 217"/>
                  <a:gd name="T21" fmla="*/ 1 h 146"/>
                  <a:gd name="T22" fmla="*/ 1 w 217"/>
                  <a:gd name="T23" fmla="*/ 1 h 146"/>
                  <a:gd name="T24" fmla="*/ 1 w 217"/>
                  <a:gd name="T25" fmla="*/ 1 h 146"/>
                  <a:gd name="T26" fmla="*/ 1 w 217"/>
                  <a:gd name="T27" fmla="*/ 1 h 146"/>
                  <a:gd name="T28" fmla="*/ 1 w 217"/>
                  <a:gd name="T29" fmla="*/ 1 h 146"/>
                  <a:gd name="T30" fmla="*/ 1 w 217"/>
                  <a:gd name="T31" fmla="*/ 1 h 146"/>
                  <a:gd name="T32" fmla="*/ 1 w 217"/>
                  <a:gd name="T33" fmla="*/ 1 h 146"/>
                  <a:gd name="T34" fmla="*/ 1 w 217"/>
                  <a:gd name="T35" fmla="*/ 1 h 146"/>
                  <a:gd name="T36" fmla="*/ 1 w 217"/>
                  <a:gd name="T37" fmla="*/ 1 h 146"/>
                  <a:gd name="T38" fmla="*/ 1 w 217"/>
                  <a:gd name="T39" fmla="*/ 1 h 146"/>
                  <a:gd name="T40" fmla="*/ 1 w 217"/>
                  <a:gd name="T41" fmla="*/ 1 h 146"/>
                  <a:gd name="T42" fmla="*/ 1 w 217"/>
                  <a:gd name="T43" fmla="*/ 1 h 146"/>
                  <a:gd name="T44" fmla="*/ 1 w 217"/>
                  <a:gd name="T45" fmla="*/ 1 h 146"/>
                  <a:gd name="T46" fmla="*/ 1 w 217"/>
                  <a:gd name="T47" fmla="*/ 1 h 146"/>
                  <a:gd name="T48" fmla="*/ 1 w 217"/>
                  <a:gd name="T49" fmla="*/ 1 h 146"/>
                  <a:gd name="T50" fmla="*/ 1 w 217"/>
                  <a:gd name="T51" fmla="*/ 1 h 146"/>
                  <a:gd name="T52" fmla="*/ 1 w 217"/>
                  <a:gd name="T53" fmla="*/ 1 h 146"/>
                  <a:gd name="T54" fmla="*/ 1 w 217"/>
                  <a:gd name="T55" fmla="*/ 1 h 146"/>
                  <a:gd name="T56" fmla="*/ 1 w 217"/>
                  <a:gd name="T57" fmla="*/ 1 h 146"/>
                  <a:gd name="T58" fmla="*/ 1 w 217"/>
                  <a:gd name="T59" fmla="*/ 1 h 146"/>
                  <a:gd name="T60" fmla="*/ 1 w 217"/>
                  <a:gd name="T61" fmla="*/ 1 h 146"/>
                  <a:gd name="T62" fmla="*/ 1 w 217"/>
                  <a:gd name="T63" fmla="*/ 1 h 146"/>
                  <a:gd name="T64" fmla="*/ 1 w 217"/>
                  <a:gd name="T65" fmla="*/ 1 h 146"/>
                  <a:gd name="T66" fmla="*/ 0 w 217"/>
                  <a:gd name="T67" fmla="*/ 1 h 146"/>
                  <a:gd name="T68" fmla="*/ 1 w 217"/>
                  <a:gd name="T69" fmla="*/ 1 h 146"/>
                  <a:gd name="T70" fmla="*/ 1 w 217"/>
                  <a:gd name="T71" fmla="*/ 1 h 146"/>
                  <a:gd name="T72" fmla="*/ 1 w 217"/>
                  <a:gd name="T73" fmla="*/ 1 h 146"/>
                  <a:gd name="T74" fmla="*/ 1 w 217"/>
                  <a:gd name="T75" fmla="*/ 1 h 146"/>
                  <a:gd name="T76" fmla="*/ 1 w 217"/>
                  <a:gd name="T77" fmla="*/ 0 h 146"/>
                  <a:gd name="T78" fmla="*/ 1 w 217"/>
                  <a:gd name="T79" fmla="*/ 1 h 146"/>
                  <a:gd name="T80" fmla="*/ 1 w 217"/>
                  <a:gd name="T81" fmla="*/ 1 h 146"/>
                  <a:gd name="T82" fmla="*/ 1 w 217"/>
                  <a:gd name="T83" fmla="*/ 1 h 146"/>
                  <a:gd name="T84" fmla="*/ 1 w 217"/>
                  <a:gd name="T85" fmla="*/ 1 h 146"/>
                  <a:gd name="T86" fmla="*/ 1 w 217"/>
                  <a:gd name="T87" fmla="*/ 1 h 146"/>
                  <a:gd name="T88" fmla="*/ 1 w 217"/>
                  <a:gd name="T89" fmla="*/ 1 h 146"/>
                  <a:gd name="T90" fmla="*/ 1 w 217"/>
                  <a:gd name="T91" fmla="*/ 1 h 146"/>
                  <a:gd name="T92" fmla="*/ 1 w 217"/>
                  <a:gd name="T93" fmla="*/ 1 h 146"/>
                  <a:gd name="T94" fmla="*/ 1 w 217"/>
                  <a:gd name="T95" fmla="*/ 1 h 1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7"/>
                  <a:gd name="T145" fmla="*/ 0 h 146"/>
                  <a:gd name="T146" fmla="*/ 217 w 217"/>
                  <a:gd name="T147" fmla="*/ 146 h 14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7" h="146">
                    <a:moveTo>
                      <a:pt x="190" y="140"/>
                    </a:moveTo>
                    <a:lnTo>
                      <a:pt x="190" y="133"/>
                    </a:lnTo>
                    <a:lnTo>
                      <a:pt x="190" y="125"/>
                    </a:lnTo>
                    <a:lnTo>
                      <a:pt x="190" y="116"/>
                    </a:lnTo>
                    <a:lnTo>
                      <a:pt x="190" y="110"/>
                    </a:lnTo>
                    <a:lnTo>
                      <a:pt x="165" y="131"/>
                    </a:lnTo>
                    <a:lnTo>
                      <a:pt x="142" y="123"/>
                    </a:lnTo>
                    <a:lnTo>
                      <a:pt x="152" y="118"/>
                    </a:lnTo>
                    <a:lnTo>
                      <a:pt x="161" y="112"/>
                    </a:lnTo>
                    <a:lnTo>
                      <a:pt x="169" y="102"/>
                    </a:lnTo>
                    <a:lnTo>
                      <a:pt x="177" y="95"/>
                    </a:lnTo>
                    <a:lnTo>
                      <a:pt x="163" y="83"/>
                    </a:lnTo>
                    <a:lnTo>
                      <a:pt x="152" y="72"/>
                    </a:lnTo>
                    <a:lnTo>
                      <a:pt x="135" y="61"/>
                    </a:lnTo>
                    <a:lnTo>
                      <a:pt x="120" y="51"/>
                    </a:lnTo>
                    <a:lnTo>
                      <a:pt x="110" y="45"/>
                    </a:lnTo>
                    <a:lnTo>
                      <a:pt x="102" y="40"/>
                    </a:lnTo>
                    <a:lnTo>
                      <a:pt x="93" y="36"/>
                    </a:lnTo>
                    <a:lnTo>
                      <a:pt x="85" y="32"/>
                    </a:lnTo>
                    <a:lnTo>
                      <a:pt x="68" y="24"/>
                    </a:lnTo>
                    <a:lnTo>
                      <a:pt x="55" y="19"/>
                    </a:lnTo>
                    <a:lnTo>
                      <a:pt x="59" y="28"/>
                    </a:lnTo>
                    <a:lnTo>
                      <a:pt x="68" y="38"/>
                    </a:lnTo>
                    <a:lnTo>
                      <a:pt x="80" y="45"/>
                    </a:lnTo>
                    <a:lnTo>
                      <a:pt x="91" y="55"/>
                    </a:lnTo>
                    <a:lnTo>
                      <a:pt x="102" y="62"/>
                    </a:lnTo>
                    <a:lnTo>
                      <a:pt x="114" y="72"/>
                    </a:lnTo>
                    <a:lnTo>
                      <a:pt x="123" y="81"/>
                    </a:lnTo>
                    <a:lnTo>
                      <a:pt x="133" y="93"/>
                    </a:lnTo>
                    <a:lnTo>
                      <a:pt x="131" y="95"/>
                    </a:lnTo>
                    <a:lnTo>
                      <a:pt x="123" y="89"/>
                    </a:lnTo>
                    <a:lnTo>
                      <a:pt x="114" y="81"/>
                    </a:lnTo>
                    <a:lnTo>
                      <a:pt x="102" y="72"/>
                    </a:lnTo>
                    <a:lnTo>
                      <a:pt x="89" y="62"/>
                    </a:lnTo>
                    <a:lnTo>
                      <a:pt x="76" y="53"/>
                    </a:lnTo>
                    <a:lnTo>
                      <a:pt x="62" y="45"/>
                    </a:lnTo>
                    <a:lnTo>
                      <a:pt x="51" y="40"/>
                    </a:lnTo>
                    <a:lnTo>
                      <a:pt x="45" y="40"/>
                    </a:lnTo>
                    <a:lnTo>
                      <a:pt x="45" y="45"/>
                    </a:lnTo>
                    <a:lnTo>
                      <a:pt x="102" y="100"/>
                    </a:lnTo>
                    <a:lnTo>
                      <a:pt x="102" y="102"/>
                    </a:lnTo>
                    <a:lnTo>
                      <a:pt x="97" y="99"/>
                    </a:lnTo>
                    <a:lnTo>
                      <a:pt x="89" y="97"/>
                    </a:lnTo>
                    <a:lnTo>
                      <a:pt x="78" y="89"/>
                    </a:lnTo>
                    <a:lnTo>
                      <a:pt x="68" y="83"/>
                    </a:lnTo>
                    <a:lnTo>
                      <a:pt x="57" y="76"/>
                    </a:lnTo>
                    <a:lnTo>
                      <a:pt x="47" y="70"/>
                    </a:lnTo>
                    <a:lnTo>
                      <a:pt x="38" y="64"/>
                    </a:lnTo>
                    <a:lnTo>
                      <a:pt x="36" y="62"/>
                    </a:lnTo>
                    <a:lnTo>
                      <a:pt x="43" y="76"/>
                    </a:lnTo>
                    <a:lnTo>
                      <a:pt x="55" y="89"/>
                    </a:lnTo>
                    <a:lnTo>
                      <a:pt x="68" y="100"/>
                    </a:lnTo>
                    <a:lnTo>
                      <a:pt x="82" y="112"/>
                    </a:lnTo>
                    <a:lnTo>
                      <a:pt x="72" y="112"/>
                    </a:lnTo>
                    <a:lnTo>
                      <a:pt x="62" y="110"/>
                    </a:lnTo>
                    <a:lnTo>
                      <a:pt x="53" y="106"/>
                    </a:lnTo>
                    <a:lnTo>
                      <a:pt x="47" y="102"/>
                    </a:lnTo>
                    <a:lnTo>
                      <a:pt x="43" y="97"/>
                    </a:lnTo>
                    <a:lnTo>
                      <a:pt x="38" y="91"/>
                    </a:lnTo>
                    <a:lnTo>
                      <a:pt x="28" y="83"/>
                    </a:lnTo>
                    <a:lnTo>
                      <a:pt x="24" y="81"/>
                    </a:lnTo>
                    <a:lnTo>
                      <a:pt x="23" y="81"/>
                    </a:lnTo>
                    <a:lnTo>
                      <a:pt x="21" y="87"/>
                    </a:lnTo>
                    <a:lnTo>
                      <a:pt x="19" y="89"/>
                    </a:lnTo>
                    <a:lnTo>
                      <a:pt x="17" y="89"/>
                    </a:lnTo>
                    <a:lnTo>
                      <a:pt x="11" y="89"/>
                    </a:lnTo>
                    <a:lnTo>
                      <a:pt x="7" y="89"/>
                    </a:lnTo>
                    <a:lnTo>
                      <a:pt x="0" y="53"/>
                    </a:lnTo>
                    <a:lnTo>
                      <a:pt x="7" y="47"/>
                    </a:lnTo>
                    <a:lnTo>
                      <a:pt x="15" y="43"/>
                    </a:lnTo>
                    <a:lnTo>
                      <a:pt x="23" y="40"/>
                    </a:lnTo>
                    <a:lnTo>
                      <a:pt x="30" y="34"/>
                    </a:lnTo>
                    <a:lnTo>
                      <a:pt x="34" y="26"/>
                    </a:lnTo>
                    <a:lnTo>
                      <a:pt x="40" y="21"/>
                    </a:lnTo>
                    <a:lnTo>
                      <a:pt x="43" y="11"/>
                    </a:lnTo>
                    <a:lnTo>
                      <a:pt x="45" y="3"/>
                    </a:lnTo>
                    <a:lnTo>
                      <a:pt x="47" y="0"/>
                    </a:lnTo>
                    <a:lnTo>
                      <a:pt x="53" y="0"/>
                    </a:lnTo>
                    <a:lnTo>
                      <a:pt x="62" y="7"/>
                    </a:lnTo>
                    <a:lnTo>
                      <a:pt x="74" y="15"/>
                    </a:lnTo>
                    <a:lnTo>
                      <a:pt x="83" y="23"/>
                    </a:lnTo>
                    <a:lnTo>
                      <a:pt x="97" y="30"/>
                    </a:lnTo>
                    <a:lnTo>
                      <a:pt x="110" y="36"/>
                    </a:lnTo>
                    <a:lnTo>
                      <a:pt x="123" y="45"/>
                    </a:lnTo>
                    <a:lnTo>
                      <a:pt x="137" y="51"/>
                    </a:lnTo>
                    <a:lnTo>
                      <a:pt x="150" y="61"/>
                    </a:lnTo>
                    <a:lnTo>
                      <a:pt x="161" y="66"/>
                    </a:lnTo>
                    <a:lnTo>
                      <a:pt x="173" y="76"/>
                    </a:lnTo>
                    <a:lnTo>
                      <a:pt x="182" y="83"/>
                    </a:lnTo>
                    <a:lnTo>
                      <a:pt x="194" y="95"/>
                    </a:lnTo>
                    <a:lnTo>
                      <a:pt x="201" y="104"/>
                    </a:lnTo>
                    <a:lnTo>
                      <a:pt x="207" y="118"/>
                    </a:lnTo>
                    <a:lnTo>
                      <a:pt x="213" y="129"/>
                    </a:lnTo>
                    <a:lnTo>
                      <a:pt x="217" y="146"/>
                    </a:lnTo>
                    <a:lnTo>
                      <a:pt x="19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1" name="Freeform 232"/>
              <p:cNvSpPr>
                <a:spLocks/>
              </p:cNvSpPr>
              <p:nvPr/>
            </p:nvSpPr>
            <p:spPr bwMode="auto">
              <a:xfrm>
                <a:off x="3840" y="2835"/>
                <a:ext cx="31" cy="8"/>
              </a:xfrm>
              <a:custGeom>
                <a:avLst/>
                <a:gdLst>
                  <a:gd name="T0" fmla="*/ 1 w 61"/>
                  <a:gd name="T1" fmla="*/ 1 h 16"/>
                  <a:gd name="T2" fmla="*/ 0 w 61"/>
                  <a:gd name="T3" fmla="*/ 1 h 16"/>
                  <a:gd name="T4" fmla="*/ 1 w 61"/>
                  <a:gd name="T5" fmla="*/ 1 h 16"/>
                  <a:gd name="T6" fmla="*/ 1 w 61"/>
                  <a:gd name="T7" fmla="*/ 0 h 16"/>
                  <a:gd name="T8" fmla="*/ 1 w 61"/>
                  <a:gd name="T9" fmla="*/ 0 h 16"/>
                  <a:gd name="T10" fmla="*/ 1 w 61"/>
                  <a:gd name="T11" fmla="*/ 0 h 16"/>
                  <a:gd name="T12" fmla="*/ 1 w 61"/>
                  <a:gd name="T13" fmla="*/ 1 h 16"/>
                  <a:gd name="T14" fmla="*/ 1 w 61"/>
                  <a:gd name="T15" fmla="*/ 1 h 16"/>
                  <a:gd name="T16" fmla="*/ 1 w 61"/>
                  <a:gd name="T17" fmla="*/ 1 h 16"/>
                  <a:gd name="T18" fmla="*/ 1 w 61"/>
                  <a:gd name="T19" fmla="*/ 1 h 16"/>
                  <a:gd name="T20" fmla="*/ 1 w 61"/>
                  <a:gd name="T21" fmla="*/ 1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6"/>
                  <a:gd name="T35" fmla="*/ 61 w 61"/>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6">
                    <a:moveTo>
                      <a:pt x="5" y="16"/>
                    </a:moveTo>
                    <a:lnTo>
                      <a:pt x="0" y="10"/>
                    </a:lnTo>
                    <a:lnTo>
                      <a:pt x="4" y="4"/>
                    </a:lnTo>
                    <a:lnTo>
                      <a:pt x="15" y="0"/>
                    </a:lnTo>
                    <a:lnTo>
                      <a:pt x="28" y="0"/>
                    </a:lnTo>
                    <a:lnTo>
                      <a:pt x="44" y="0"/>
                    </a:lnTo>
                    <a:lnTo>
                      <a:pt x="59" y="4"/>
                    </a:lnTo>
                    <a:lnTo>
                      <a:pt x="61" y="8"/>
                    </a:lnTo>
                    <a:lnTo>
                      <a:pt x="57" y="14"/>
                    </a:lnTo>
                    <a:lnTo>
                      <a:pt x="5"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Freeform 233"/>
              <p:cNvSpPr>
                <a:spLocks/>
              </p:cNvSpPr>
              <p:nvPr/>
            </p:nvSpPr>
            <p:spPr bwMode="auto">
              <a:xfrm>
                <a:off x="3757" y="2831"/>
                <a:ext cx="30" cy="12"/>
              </a:xfrm>
              <a:custGeom>
                <a:avLst/>
                <a:gdLst>
                  <a:gd name="T0" fmla="*/ 0 w 61"/>
                  <a:gd name="T1" fmla="*/ 1 h 23"/>
                  <a:gd name="T2" fmla="*/ 0 w 61"/>
                  <a:gd name="T3" fmla="*/ 1 h 23"/>
                  <a:gd name="T4" fmla="*/ 0 w 61"/>
                  <a:gd name="T5" fmla="*/ 1 h 23"/>
                  <a:gd name="T6" fmla="*/ 0 w 61"/>
                  <a:gd name="T7" fmla="*/ 1 h 23"/>
                  <a:gd name="T8" fmla="*/ 0 w 61"/>
                  <a:gd name="T9" fmla="*/ 1 h 23"/>
                  <a:gd name="T10" fmla="*/ 0 w 61"/>
                  <a:gd name="T11" fmla="*/ 1 h 23"/>
                  <a:gd name="T12" fmla="*/ 0 w 61"/>
                  <a:gd name="T13" fmla="*/ 1 h 23"/>
                  <a:gd name="T14" fmla="*/ 0 w 61"/>
                  <a:gd name="T15" fmla="*/ 1 h 23"/>
                  <a:gd name="T16" fmla="*/ 0 w 61"/>
                  <a:gd name="T17" fmla="*/ 1 h 23"/>
                  <a:gd name="T18" fmla="*/ 0 w 61"/>
                  <a:gd name="T19" fmla="*/ 1 h 23"/>
                  <a:gd name="T20" fmla="*/ 0 w 61"/>
                  <a:gd name="T21" fmla="*/ 0 h 23"/>
                  <a:gd name="T22" fmla="*/ 0 w 61"/>
                  <a:gd name="T23" fmla="*/ 0 h 23"/>
                  <a:gd name="T24" fmla="*/ 0 w 61"/>
                  <a:gd name="T25" fmla="*/ 1 h 23"/>
                  <a:gd name="T26" fmla="*/ 0 w 61"/>
                  <a:gd name="T27" fmla="*/ 1 h 23"/>
                  <a:gd name="T28" fmla="*/ 0 w 61"/>
                  <a:gd name="T29" fmla="*/ 1 h 23"/>
                  <a:gd name="T30" fmla="*/ 0 w 61"/>
                  <a:gd name="T31" fmla="*/ 1 h 23"/>
                  <a:gd name="T32" fmla="*/ 0 w 61"/>
                  <a:gd name="T33" fmla="*/ 1 h 23"/>
                  <a:gd name="T34" fmla="*/ 0 w 61"/>
                  <a:gd name="T35" fmla="*/ 1 h 23"/>
                  <a:gd name="T36" fmla="*/ 0 w 61"/>
                  <a:gd name="T37" fmla="*/ 1 h 23"/>
                  <a:gd name="T38" fmla="*/ 0 w 61"/>
                  <a:gd name="T39" fmla="*/ 1 h 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
                  <a:gd name="T61" fmla="*/ 0 h 23"/>
                  <a:gd name="T62" fmla="*/ 61 w 61"/>
                  <a:gd name="T63" fmla="*/ 23 h 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 h="23">
                    <a:moveTo>
                      <a:pt x="59" y="23"/>
                    </a:moveTo>
                    <a:lnTo>
                      <a:pt x="52" y="23"/>
                    </a:lnTo>
                    <a:lnTo>
                      <a:pt x="44" y="21"/>
                    </a:lnTo>
                    <a:lnTo>
                      <a:pt x="35" y="19"/>
                    </a:lnTo>
                    <a:lnTo>
                      <a:pt x="25" y="19"/>
                    </a:lnTo>
                    <a:lnTo>
                      <a:pt x="16" y="15"/>
                    </a:lnTo>
                    <a:lnTo>
                      <a:pt x="8" y="15"/>
                    </a:lnTo>
                    <a:lnTo>
                      <a:pt x="0" y="11"/>
                    </a:lnTo>
                    <a:lnTo>
                      <a:pt x="0" y="9"/>
                    </a:lnTo>
                    <a:lnTo>
                      <a:pt x="8" y="4"/>
                    </a:lnTo>
                    <a:lnTo>
                      <a:pt x="16" y="0"/>
                    </a:lnTo>
                    <a:lnTo>
                      <a:pt x="21" y="0"/>
                    </a:lnTo>
                    <a:lnTo>
                      <a:pt x="31" y="2"/>
                    </a:lnTo>
                    <a:lnTo>
                      <a:pt x="38" y="6"/>
                    </a:lnTo>
                    <a:lnTo>
                      <a:pt x="50" y="9"/>
                    </a:lnTo>
                    <a:lnTo>
                      <a:pt x="57" y="13"/>
                    </a:lnTo>
                    <a:lnTo>
                      <a:pt x="61" y="17"/>
                    </a:lnTo>
                    <a:lnTo>
                      <a:pt x="61" y="21"/>
                    </a:lnTo>
                    <a:lnTo>
                      <a:pt x="5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3" name="Freeform 234"/>
              <p:cNvSpPr>
                <a:spLocks/>
              </p:cNvSpPr>
              <p:nvPr/>
            </p:nvSpPr>
            <p:spPr bwMode="auto">
              <a:xfrm>
                <a:off x="3742" y="2790"/>
                <a:ext cx="167" cy="44"/>
              </a:xfrm>
              <a:custGeom>
                <a:avLst/>
                <a:gdLst>
                  <a:gd name="T0" fmla="*/ 1 w 333"/>
                  <a:gd name="T1" fmla="*/ 0 h 90"/>
                  <a:gd name="T2" fmla="*/ 1 w 333"/>
                  <a:gd name="T3" fmla="*/ 0 h 90"/>
                  <a:gd name="T4" fmla="*/ 1 w 333"/>
                  <a:gd name="T5" fmla="*/ 0 h 90"/>
                  <a:gd name="T6" fmla="*/ 1 w 333"/>
                  <a:gd name="T7" fmla="*/ 0 h 90"/>
                  <a:gd name="T8" fmla="*/ 1 w 333"/>
                  <a:gd name="T9" fmla="*/ 0 h 90"/>
                  <a:gd name="T10" fmla="*/ 1 w 333"/>
                  <a:gd name="T11" fmla="*/ 0 h 90"/>
                  <a:gd name="T12" fmla="*/ 1 w 333"/>
                  <a:gd name="T13" fmla="*/ 0 h 90"/>
                  <a:gd name="T14" fmla="*/ 1 w 333"/>
                  <a:gd name="T15" fmla="*/ 0 h 90"/>
                  <a:gd name="T16" fmla="*/ 0 w 333"/>
                  <a:gd name="T17" fmla="*/ 0 h 90"/>
                  <a:gd name="T18" fmla="*/ 1 w 333"/>
                  <a:gd name="T19" fmla="*/ 0 h 90"/>
                  <a:gd name="T20" fmla="*/ 1 w 333"/>
                  <a:gd name="T21" fmla="*/ 0 h 90"/>
                  <a:gd name="T22" fmla="*/ 1 w 333"/>
                  <a:gd name="T23" fmla="*/ 0 h 90"/>
                  <a:gd name="T24" fmla="*/ 1 w 333"/>
                  <a:gd name="T25" fmla="*/ 0 h 90"/>
                  <a:gd name="T26" fmla="*/ 1 w 333"/>
                  <a:gd name="T27" fmla="*/ 0 h 90"/>
                  <a:gd name="T28" fmla="*/ 1 w 333"/>
                  <a:gd name="T29" fmla="*/ 0 h 90"/>
                  <a:gd name="T30" fmla="*/ 1 w 333"/>
                  <a:gd name="T31" fmla="*/ 0 h 90"/>
                  <a:gd name="T32" fmla="*/ 1 w 333"/>
                  <a:gd name="T33" fmla="*/ 0 h 90"/>
                  <a:gd name="T34" fmla="*/ 1 w 333"/>
                  <a:gd name="T35" fmla="*/ 0 h 90"/>
                  <a:gd name="T36" fmla="*/ 1 w 333"/>
                  <a:gd name="T37" fmla="*/ 0 h 90"/>
                  <a:gd name="T38" fmla="*/ 1 w 333"/>
                  <a:gd name="T39" fmla="*/ 0 h 90"/>
                  <a:gd name="T40" fmla="*/ 1 w 333"/>
                  <a:gd name="T41" fmla="*/ 0 h 90"/>
                  <a:gd name="T42" fmla="*/ 1 w 333"/>
                  <a:gd name="T43" fmla="*/ 0 h 90"/>
                  <a:gd name="T44" fmla="*/ 1 w 333"/>
                  <a:gd name="T45" fmla="*/ 0 h 90"/>
                  <a:gd name="T46" fmla="*/ 1 w 333"/>
                  <a:gd name="T47" fmla="*/ 0 h 90"/>
                  <a:gd name="T48" fmla="*/ 1 w 333"/>
                  <a:gd name="T49" fmla="*/ 0 h 90"/>
                  <a:gd name="T50" fmla="*/ 1 w 333"/>
                  <a:gd name="T51" fmla="*/ 0 h 90"/>
                  <a:gd name="T52" fmla="*/ 1 w 333"/>
                  <a:gd name="T53" fmla="*/ 0 h 90"/>
                  <a:gd name="T54" fmla="*/ 1 w 333"/>
                  <a:gd name="T55" fmla="*/ 0 h 90"/>
                  <a:gd name="T56" fmla="*/ 1 w 333"/>
                  <a:gd name="T57" fmla="*/ 0 h 90"/>
                  <a:gd name="T58" fmla="*/ 1 w 333"/>
                  <a:gd name="T59" fmla="*/ 0 h 90"/>
                  <a:gd name="T60" fmla="*/ 1 w 333"/>
                  <a:gd name="T61" fmla="*/ 0 h 90"/>
                  <a:gd name="T62" fmla="*/ 1 w 333"/>
                  <a:gd name="T63" fmla="*/ 0 h 90"/>
                  <a:gd name="T64" fmla="*/ 1 w 333"/>
                  <a:gd name="T65" fmla="*/ 0 h 90"/>
                  <a:gd name="T66" fmla="*/ 1 w 333"/>
                  <a:gd name="T67" fmla="*/ 0 h 90"/>
                  <a:gd name="T68" fmla="*/ 1 w 333"/>
                  <a:gd name="T69" fmla="*/ 0 h 90"/>
                  <a:gd name="T70" fmla="*/ 1 w 333"/>
                  <a:gd name="T71" fmla="*/ 0 h 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3"/>
                  <a:gd name="T109" fmla="*/ 0 h 90"/>
                  <a:gd name="T110" fmla="*/ 333 w 333"/>
                  <a:gd name="T111" fmla="*/ 90 h 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3" h="90">
                    <a:moveTo>
                      <a:pt x="154" y="90"/>
                    </a:moveTo>
                    <a:lnTo>
                      <a:pt x="144" y="88"/>
                    </a:lnTo>
                    <a:lnTo>
                      <a:pt x="139" y="88"/>
                    </a:lnTo>
                    <a:lnTo>
                      <a:pt x="146" y="46"/>
                    </a:lnTo>
                    <a:lnTo>
                      <a:pt x="133" y="36"/>
                    </a:lnTo>
                    <a:lnTo>
                      <a:pt x="120" y="31"/>
                    </a:lnTo>
                    <a:lnTo>
                      <a:pt x="110" y="27"/>
                    </a:lnTo>
                    <a:lnTo>
                      <a:pt x="103" y="27"/>
                    </a:lnTo>
                    <a:lnTo>
                      <a:pt x="93" y="25"/>
                    </a:lnTo>
                    <a:lnTo>
                      <a:pt x="87" y="25"/>
                    </a:lnTo>
                    <a:lnTo>
                      <a:pt x="78" y="23"/>
                    </a:lnTo>
                    <a:lnTo>
                      <a:pt x="68" y="23"/>
                    </a:lnTo>
                    <a:lnTo>
                      <a:pt x="59" y="23"/>
                    </a:lnTo>
                    <a:lnTo>
                      <a:pt x="51" y="23"/>
                    </a:lnTo>
                    <a:lnTo>
                      <a:pt x="36" y="25"/>
                    </a:lnTo>
                    <a:lnTo>
                      <a:pt x="23" y="29"/>
                    </a:lnTo>
                    <a:lnTo>
                      <a:pt x="13" y="55"/>
                    </a:lnTo>
                    <a:lnTo>
                      <a:pt x="0" y="52"/>
                    </a:lnTo>
                    <a:lnTo>
                      <a:pt x="13" y="10"/>
                    </a:lnTo>
                    <a:lnTo>
                      <a:pt x="25" y="4"/>
                    </a:lnTo>
                    <a:lnTo>
                      <a:pt x="36" y="2"/>
                    </a:lnTo>
                    <a:lnTo>
                      <a:pt x="49" y="0"/>
                    </a:lnTo>
                    <a:lnTo>
                      <a:pt x="61" y="0"/>
                    </a:lnTo>
                    <a:lnTo>
                      <a:pt x="72" y="0"/>
                    </a:lnTo>
                    <a:lnTo>
                      <a:pt x="84" y="2"/>
                    </a:lnTo>
                    <a:lnTo>
                      <a:pt x="93" y="4"/>
                    </a:lnTo>
                    <a:lnTo>
                      <a:pt x="104" y="6"/>
                    </a:lnTo>
                    <a:lnTo>
                      <a:pt x="112" y="8"/>
                    </a:lnTo>
                    <a:lnTo>
                      <a:pt x="122" y="12"/>
                    </a:lnTo>
                    <a:lnTo>
                      <a:pt x="129" y="12"/>
                    </a:lnTo>
                    <a:lnTo>
                      <a:pt x="137" y="17"/>
                    </a:lnTo>
                    <a:lnTo>
                      <a:pt x="150" y="19"/>
                    </a:lnTo>
                    <a:lnTo>
                      <a:pt x="162" y="25"/>
                    </a:lnTo>
                    <a:lnTo>
                      <a:pt x="167" y="23"/>
                    </a:lnTo>
                    <a:lnTo>
                      <a:pt x="175" y="23"/>
                    </a:lnTo>
                    <a:lnTo>
                      <a:pt x="184" y="21"/>
                    </a:lnTo>
                    <a:lnTo>
                      <a:pt x="194" y="21"/>
                    </a:lnTo>
                    <a:lnTo>
                      <a:pt x="203" y="19"/>
                    </a:lnTo>
                    <a:lnTo>
                      <a:pt x="213" y="19"/>
                    </a:lnTo>
                    <a:lnTo>
                      <a:pt x="224" y="19"/>
                    </a:lnTo>
                    <a:lnTo>
                      <a:pt x="236" y="19"/>
                    </a:lnTo>
                    <a:lnTo>
                      <a:pt x="247" y="19"/>
                    </a:lnTo>
                    <a:lnTo>
                      <a:pt x="259" y="19"/>
                    </a:lnTo>
                    <a:lnTo>
                      <a:pt x="268" y="19"/>
                    </a:lnTo>
                    <a:lnTo>
                      <a:pt x="283" y="25"/>
                    </a:lnTo>
                    <a:lnTo>
                      <a:pt x="295" y="27"/>
                    </a:lnTo>
                    <a:lnTo>
                      <a:pt x="306" y="31"/>
                    </a:lnTo>
                    <a:lnTo>
                      <a:pt x="319" y="34"/>
                    </a:lnTo>
                    <a:lnTo>
                      <a:pt x="333" y="44"/>
                    </a:lnTo>
                    <a:lnTo>
                      <a:pt x="333" y="50"/>
                    </a:lnTo>
                    <a:lnTo>
                      <a:pt x="331" y="59"/>
                    </a:lnTo>
                    <a:lnTo>
                      <a:pt x="321" y="57"/>
                    </a:lnTo>
                    <a:lnTo>
                      <a:pt x="312" y="55"/>
                    </a:lnTo>
                    <a:lnTo>
                      <a:pt x="312" y="50"/>
                    </a:lnTo>
                    <a:lnTo>
                      <a:pt x="314" y="48"/>
                    </a:lnTo>
                    <a:lnTo>
                      <a:pt x="304" y="44"/>
                    </a:lnTo>
                    <a:lnTo>
                      <a:pt x="295" y="42"/>
                    </a:lnTo>
                    <a:lnTo>
                      <a:pt x="285" y="38"/>
                    </a:lnTo>
                    <a:lnTo>
                      <a:pt x="276" y="36"/>
                    </a:lnTo>
                    <a:lnTo>
                      <a:pt x="266" y="34"/>
                    </a:lnTo>
                    <a:lnTo>
                      <a:pt x="257" y="34"/>
                    </a:lnTo>
                    <a:lnTo>
                      <a:pt x="247" y="33"/>
                    </a:lnTo>
                    <a:lnTo>
                      <a:pt x="240" y="33"/>
                    </a:lnTo>
                    <a:lnTo>
                      <a:pt x="228" y="31"/>
                    </a:lnTo>
                    <a:lnTo>
                      <a:pt x="219" y="31"/>
                    </a:lnTo>
                    <a:lnTo>
                      <a:pt x="211" y="31"/>
                    </a:lnTo>
                    <a:lnTo>
                      <a:pt x="201" y="34"/>
                    </a:lnTo>
                    <a:lnTo>
                      <a:pt x="192" y="34"/>
                    </a:lnTo>
                    <a:lnTo>
                      <a:pt x="182" y="38"/>
                    </a:lnTo>
                    <a:lnTo>
                      <a:pt x="175" y="42"/>
                    </a:lnTo>
                    <a:lnTo>
                      <a:pt x="165" y="48"/>
                    </a:lnTo>
                    <a:lnTo>
                      <a:pt x="154"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4" name="Freeform 235"/>
              <p:cNvSpPr>
                <a:spLocks/>
              </p:cNvSpPr>
              <p:nvPr/>
            </p:nvSpPr>
            <p:spPr bwMode="auto">
              <a:xfrm>
                <a:off x="3837" y="2818"/>
                <a:ext cx="43" cy="13"/>
              </a:xfrm>
              <a:custGeom>
                <a:avLst/>
                <a:gdLst>
                  <a:gd name="T0" fmla="*/ 0 w 88"/>
                  <a:gd name="T1" fmla="*/ 0 h 27"/>
                  <a:gd name="T2" fmla="*/ 0 w 88"/>
                  <a:gd name="T3" fmla="*/ 0 h 27"/>
                  <a:gd name="T4" fmla="*/ 0 w 88"/>
                  <a:gd name="T5" fmla="*/ 0 h 27"/>
                  <a:gd name="T6" fmla="*/ 0 w 88"/>
                  <a:gd name="T7" fmla="*/ 0 h 27"/>
                  <a:gd name="T8" fmla="*/ 0 w 88"/>
                  <a:gd name="T9" fmla="*/ 0 h 27"/>
                  <a:gd name="T10" fmla="*/ 0 w 88"/>
                  <a:gd name="T11" fmla="*/ 0 h 27"/>
                  <a:gd name="T12" fmla="*/ 0 w 88"/>
                  <a:gd name="T13" fmla="*/ 0 h 27"/>
                  <a:gd name="T14" fmla="*/ 0 w 88"/>
                  <a:gd name="T15" fmla="*/ 0 h 27"/>
                  <a:gd name="T16" fmla="*/ 0 w 88"/>
                  <a:gd name="T17" fmla="*/ 0 h 27"/>
                  <a:gd name="T18" fmla="*/ 0 w 88"/>
                  <a:gd name="T19" fmla="*/ 0 h 27"/>
                  <a:gd name="T20" fmla="*/ 0 w 88"/>
                  <a:gd name="T21" fmla="*/ 0 h 27"/>
                  <a:gd name="T22" fmla="*/ 0 w 88"/>
                  <a:gd name="T23" fmla="*/ 0 h 27"/>
                  <a:gd name="T24" fmla="*/ 0 w 88"/>
                  <a:gd name="T25" fmla="*/ 0 h 27"/>
                  <a:gd name="T26" fmla="*/ 0 w 88"/>
                  <a:gd name="T27" fmla="*/ 0 h 27"/>
                  <a:gd name="T28" fmla="*/ 0 w 88"/>
                  <a:gd name="T29" fmla="*/ 0 h 27"/>
                  <a:gd name="T30" fmla="*/ 0 w 88"/>
                  <a:gd name="T31" fmla="*/ 0 h 27"/>
                  <a:gd name="T32" fmla="*/ 0 w 88"/>
                  <a:gd name="T33" fmla="*/ 0 h 27"/>
                  <a:gd name="T34" fmla="*/ 0 w 88"/>
                  <a:gd name="T35" fmla="*/ 0 h 27"/>
                  <a:gd name="T36" fmla="*/ 0 w 88"/>
                  <a:gd name="T37" fmla="*/ 0 h 27"/>
                  <a:gd name="T38" fmla="*/ 0 w 88"/>
                  <a:gd name="T39" fmla="*/ 0 h 27"/>
                  <a:gd name="T40" fmla="*/ 0 w 88"/>
                  <a:gd name="T41" fmla="*/ 0 h 27"/>
                  <a:gd name="T42" fmla="*/ 0 w 88"/>
                  <a:gd name="T43" fmla="*/ 0 h 27"/>
                  <a:gd name="T44" fmla="*/ 0 w 88"/>
                  <a:gd name="T45" fmla="*/ 0 h 27"/>
                  <a:gd name="T46" fmla="*/ 0 w 88"/>
                  <a:gd name="T47" fmla="*/ 0 h 27"/>
                  <a:gd name="T48" fmla="*/ 0 w 88"/>
                  <a:gd name="T49" fmla="*/ 0 h 27"/>
                  <a:gd name="T50" fmla="*/ 0 w 88"/>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27"/>
                  <a:gd name="T80" fmla="*/ 88 w 88"/>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27">
                    <a:moveTo>
                      <a:pt x="72" y="27"/>
                    </a:moveTo>
                    <a:lnTo>
                      <a:pt x="67" y="21"/>
                    </a:lnTo>
                    <a:lnTo>
                      <a:pt x="59" y="17"/>
                    </a:lnTo>
                    <a:lnTo>
                      <a:pt x="52" y="15"/>
                    </a:lnTo>
                    <a:lnTo>
                      <a:pt x="42" y="15"/>
                    </a:lnTo>
                    <a:lnTo>
                      <a:pt x="31" y="15"/>
                    </a:lnTo>
                    <a:lnTo>
                      <a:pt x="21" y="17"/>
                    </a:lnTo>
                    <a:lnTo>
                      <a:pt x="12" y="17"/>
                    </a:lnTo>
                    <a:lnTo>
                      <a:pt x="8" y="19"/>
                    </a:lnTo>
                    <a:lnTo>
                      <a:pt x="0" y="14"/>
                    </a:lnTo>
                    <a:lnTo>
                      <a:pt x="0" y="10"/>
                    </a:lnTo>
                    <a:lnTo>
                      <a:pt x="8" y="6"/>
                    </a:lnTo>
                    <a:lnTo>
                      <a:pt x="17" y="2"/>
                    </a:lnTo>
                    <a:lnTo>
                      <a:pt x="27" y="0"/>
                    </a:lnTo>
                    <a:lnTo>
                      <a:pt x="36" y="0"/>
                    </a:lnTo>
                    <a:lnTo>
                      <a:pt x="46" y="0"/>
                    </a:lnTo>
                    <a:lnTo>
                      <a:pt x="55" y="0"/>
                    </a:lnTo>
                    <a:lnTo>
                      <a:pt x="65" y="2"/>
                    </a:lnTo>
                    <a:lnTo>
                      <a:pt x="74" y="4"/>
                    </a:lnTo>
                    <a:lnTo>
                      <a:pt x="80" y="8"/>
                    </a:lnTo>
                    <a:lnTo>
                      <a:pt x="88" y="17"/>
                    </a:lnTo>
                    <a:lnTo>
                      <a:pt x="86" y="21"/>
                    </a:lnTo>
                    <a:lnTo>
                      <a:pt x="80" y="23"/>
                    </a:lnTo>
                    <a:lnTo>
                      <a:pt x="72" y="25"/>
                    </a:lnTo>
                    <a:lnTo>
                      <a:pt x="7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5" name="Freeform 236"/>
              <p:cNvSpPr>
                <a:spLocks/>
              </p:cNvSpPr>
              <p:nvPr/>
            </p:nvSpPr>
            <p:spPr bwMode="auto">
              <a:xfrm>
                <a:off x="3757" y="2816"/>
                <a:ext cx="40" cy="13"/>
              </a:xfrm>
              <a:custGeom>
                <a:avLst/>
                <a:gdLst>
                  <a:gd name="T0" fmla="*/ 0 w 80"/>
                  <a:gd name="T1" fmla="*/ 1 h 25"/>
                  <a:gd name="T2" fmla="*/ 1 w 80"/>
                  <a:gd name="T3" fmla="*/ 1 h 25"/>
                  <a:gd name="T4" fmla="*/ 1 w 80"/>
                  <a:gd name="T5" fmla="*/ 1 h 25"/>
                  <a:gd name="T6" fmla="*/ 1 w 80"/>
                  <a:gd name="T7" fmla="*/ 0 h 25"/>
                  <a:gd name="T8" fmla="*/ 1 w 80"/>
                  <a:gd name="T9" fmla="*/ 0 h 25"/>
                  <a:gd name="T10" fmla="*/ 1 w 80"/>
                  <a:gd name="T11" fmla="*/ 0 h 25"/>
                  <a:gd name="T12" fmla="*/ 1 w 80"/>
                  <a:gd name="T13" fmla="*/ 0 h 25"/>
                  <a:gd name="T14" fmla="*/ 1 w 80"/>
                  <a:gd name="T15" fmla="*/ 0 h 25"/>
                  <a:gd name="T16" fmla="*/ 1 w 80"/>
                  <a:gd name="T17" fmla="*/ 1 h 25"/>
                  <a:gd name="T18" fmla="*/ 1 w 80"/>
                  <a:gd name="T19" fmla="*/ 1 h 25"/>
                  <a:gd name="T20" fmla="*/ 1 w 80"/>
                  <a:gd name="T21" fmla="*/ 1 h 25"/>
                  <a:gd name="T22" fmla="*/ 1 w 80"/>
                  <a:gd name="T23" fmla="*/ 1 h 25"/>
                  <a:gd name="T24" fmla="*/ 1 w 80"/>
                  <a:gd name="T25" fmla="*/ 1 h 25"/>
                  <a:gd name="T26" fmla="*/ 1 w 80"/>
                  <a:gd name="T27" fmla="*/ 1 h 25"/>
                  <a:gd name="T28" fmla="*/ 1 w 80"/>
                  <a:gd name="T29" fmla="*/ 1 h 25"/>
                  <a:gd name="T30" fmla="*/ 1 w 80"/>
                  <a:gd name="T31" fmla="*/ 1 h 25"/>
                  <a:gd name="T32" fmla="*/ 1 w 80"/>
                  <a:gd name="T33" fmla="*/ 1 h 25"/>
                  <a:gd name="T34" fmla="*/ 1 w 80"/>
                  <a:gd name="T35" fmla="*/ 1 h 25"/>
                  <a:gd name="T36" fmla="*/ 1 w 80"/>
                  <a:gd name="T37" fmla="*/ 1 h 25"/>
                  <a:gd name="T38" fmla="*/ 1 w 80"/>
                  <a:gd name="T39" fmla="*/ 1 h 25"/>
                  <a:gd name="T40" fmla="*/ 0 w 80"/>
                  <a:gd name="T41" fmla="*/ 1 h 25"/>
                  <a:gd name="T42" fmla="*/ 0 w 80"/>
                  <a:gd name="T43" fmla="*/ 1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25"/>
                  <a:gd name="T68" fmla="*/ 80 w 80"/>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25">
                    <a:moveTo>
                      <a:pt x="0" y="6"/>
                    </a:moveTo>
                    <a:lnTo>
                      <a:pt x="2" y="2"/>
                    </a:lnTo>
                    <a:lnTo>
                      <a:pt x="6" y="2"/>
                    </a:lnTo>
                    <a:lnTo>
                      <a:pt x="14" y="0"/>
                    </a:lnTo>
                    <a:lnTo>
                      <a:pt x="23" y="0"/>
                    </a:lnTo>
                    <a:lnTo>
                      <a:pt x="31" y="0"/>
                    </a:lnTo>
                    <a:lnTo>
                      <a:pt x="40" y="0"/>
                    </a:lnTo>
                    <a:lnTo>
                      <a:pt x="48" y="0"/>
                    </a:lnTo>
                    <a:lnTo>
                      <a:pt x="57" y="2"/>
                    </a:lnTo>
                    <a:lnTo>
                      <a:pt x="65" y="4"/>
                    </a:lnTo>
                    <a:lnTo>
                      <a:pt x="75" y="10"/>
                    </a:lnTo>
                    <a:lnTo>
                      <a:pt x="80" y="18"/>
                    </a:lnTo>
                    <a:lnTo>
                      <a:pt x="78" y="25"/>
                    </a:lnTo>
                    <a:lnTo>
                      <a:pt x="73" y="23"/>
                    </a:lnTo>
                    <a:lnTo>
                      <a:pt x="65" y="21"/>
                    </a:lnTo>
                    <a:lnTo>
                      <a:pt x="54" y="18"/>
                    </a:lnTo>
                    <a:lnTo>
                      <a:pt x="42" y="16"/>
                    </a:lnTo>
                    <a:lnTo>
                      <a:pt x="29" y="10"/>
                    </a:lnTo>
                    <a:lnTo>
                      <a:pt x="16" y="8"/>
                    </a:lnTo>
                    <a:lnTo>
                      <a:pt x="6"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6" name="Freeform 237"/>
              <p:cNvSpPr>
                <a:spLocks/>
              </p:cNvSpPr>
              <p:nvPr/>
            </p:nvSpPr>
            <p:spPr bwMode="auto">
              <a:xfrm>
                <a:off x="3187" y="2601"/>
                <a:ext cx="570" cy="133"/>
              </a:xfrm>
              <a:custGeom>
                <a:avLst/>
                <a:gdLst>
                  <a:gd name="T0" fmla="*/ 1 w 1139"/>
                  <a:gd name="T1" fmla="*/ 1 h 264"/>
                  <a:gd name="T2" fmla="*/ 1 w 1139"/>
                  <a:gd name="T3" fmla="*/ 1 h 264"/>
                  <a:gd name="T4" fmla="*/ 1 w 1139"/>
                  <a:gd name="T5" fmla="*/ 1 h 264"/>
                  <a:gd name="T6" fmla="*/ 1 w 1139"/>
                  <a:gd name="T7" fmla="*/ 1 h 264"/>
                  <a:gd name="T8" fmla="*/ 1 w 1139"/>
                  <a:gd name="T9" fmla="*/ 1 h 264"/>
                  <a:gd name="T10" fmla="*/ 1 w 1139"/>
                  <a:gd name="T11" fmla="*/ 1 h 264"/>
                  <a:gd name="T12" fmla="*/ 1 w 1139"/>
                  <a:gd name="T13" fmla="*/ 1 h 264"/>
                  <a:gd name="T14" fmla="*/ 1 w 1139"/>
                  <a:gd name="T15" fmla="*/ 1 h 264"/>
                  <a:gd name="T16" fmla="*/ 0 w 1139"/>
                  <a:gd name="T17" fmla="*/ 1 h 264"/>
                  <a:gd name="T18" fmla="*/ 1 w 1139"/>
                  <a:gd name="T19" fmla="*/ 1 h 264"/>
                  <a:gd name="T20" fmla="*/ 1 w 1139"/>
                  <a:gd name="T21" fmla="*/ 1 h 264"/>
                  <a:gd name="T22" fmla="*/ 1 w 1139"/>
                  <a:gd name="T23" fmla="*/ 1 h 264"/>
                  <a:gd name="T24" fmla="*/ 1 w 1139"/>
                  <a:gd name="T25" fmla="*/ 1 h 264"/>
                  <a:gd name="T26" fmla="*/ 1 w 1139"/>
                  <a:gd name="T27" fmla="*/ 1 h 264"/>
                  <a:gd name="T28" fmla="*/ 1 w 1139"/>
                  <a:gd name="T29" fmla="*/ 1 h 264"/>
                  <a:gd name="T30" fmla="*/ 1 w 1139"/>
                  <a:gd name="T31" fmla="*/ 1 h 264"/>
                  <a:gd name="T32" fmla="*/ 1 w 1139"/>
                  <a:gd name="T33" fmla="*/ 1 h 264"/>
                  <a:gd name="T34" fmla="*/ 1 w 1139"/>
                  <a:gd name="T35" fmla="*/ 1 h 264"/>
                  <a:gd name="T36" fmla="*/ 1 w 1139"/>
                  <a:gd name="T37" fmla="*/ 1 h 264"/>
                  <a:gd name="T38" fmla="*/ 1 w 1139"/>
                  <a:gd name="T39" fmla="*/ 1 h 264"/>
                  <a:gd name="T40" fmla="*/ 1 w 1139"/>
                  <a:gd name="T41" fmla="*/ 1 h 264"/>
                  <a:gd name="T42" fmla="*/ 1 w 1139"/>
                  <a:gd name="T43" fmla="*/ 1 h 264"/>
                  <a:gd name="T44" fmla="*/ 1 w 1139"/>
                  <a:gd name="T45" fmla="*/ 1 h 264"/>
                  <a:gd name="T46" fmla="*/ 1 w 1139"/>
                  <a:gd name="T47" fmla="*/ 1 h 264"/>
                  <a:gd name="T48" fmla="*/ 1 w 1139"/>
                  <a:gd name="T49" fmla="*/ 1 h 264"/>
                  <a:gd name="T50" fmla="*/ 1 w 1139"/>
                  <a:gd name="T51" fmla="*/ 1 h 264"/>
                  <a:gd name="T52" fmla="*/ 1 w 1139"/>
                  <a:gd name="T53" fmla="*/ 1 h 264"/>
                  <a:gd name="T54" fmla="*/ 1 w 1139"/>
                  <a:gd name="T55" fmla="*/ 1 h 264"/>
                  <a:gd name="T56" fmla="*/ 1 w 1139"/>
                  <a:gd name="T57" fmla="*/ 1 h 264"/>
                  <a:gd name="T58" fmla="*/ 1 w 1139"/>
                  <a:gd name="T59" fmla="*/ 1 h 264"/>
                  <a:gd name="T60" fmla="*/ 1 w 1139"/>
                  <a:gd name="T61" fmla="*/ 1 h 264"/>
                  <a:gd name="T62" fmla="*/ 1 w 1139"/>
                  <a:gd name="T63" fmla="*/ 1 h 264"/>
                  <a:gd name="T64" fmla="*/ 1 w 1139"/>
                  <a:gd name="T65" fmla="*/ 1 h 264"/>
                  <a:gd name="T66" fmla="*/ 1 w 1139"/>
                  <a:gd name="T67" fmla="*/ 1 h 264"/>
                  <a:gd name="T68" fmla="*/ 1 w 1139"/>
                  <a:gd name="T69" fmla="*/ 1 h 264"/>
                  <a:gd name="T70" fmla="*/ 1 w 1139"/>
                  <a:gd name="T71" fmla="*/ 1 h 264"/>
                  <a:gd name="T72" fmla="*/ 1 w 1139"/>
                  <a:gd name="T73" fmla="*/ 1 h 264"/>
                  <a:gd name="T74" fmla="*/ 1 w 1139"/>
                  <a:gd name="T75" fmla="*/ 1 h 264"/>
                  <a:gd name="T76" fmla="*/ 1 w 1139"/>
                  <a:gd name="T77" fmla="*/ 1 h 264"/>
                  <a:gd name="T78" fmla="*/ 1 w 1139"/>
                  <a:gd name="T79" fmla="*/ 1 h 264"/>
                  <a:gd name="T80" fmla="*/ 1 w 1139"/>
                  <a:gd name="T81" fmla="*/ 1 h 264"/>
                  <a:gd name="T82" fmla="*/ 1 w 1139"/>
                  <a:gd name="T83" fmla="*/ 0 h 264"/>
                  <a:gd name="T84" fmla="*/ 1 w 1139"/>
                  <a:gd name="T85" fmla="*/ 1 h 264"/>
                  <a:gd name="T86" fmla="*/ 1 w 1139"/>
                  <a:gd name="T87" fmla="*/ 1 h 264"/>
                  <a:gd name="T88" fmla="*/ 1 w 1139"/>
                  <a:gd name="T89" fmla="*/ 1 h 264"/>
                  <a:gd name="T90" fmla="*/ 1 w 1139"/>
                  <a:gd name="T91" fmla="*/ 1 h 264"/>
                  <a:gd name="T92" fmla="*/ 1 w 1139"/>
                  <a:gd name="T93" fmla="*/ 1 h 264"/>
                  <a:gd name="T94" fmla="*/ 1 w 1139"/>
                  <a:gd name="T95" fmla="*/ 1 h 264"/>
                  <a:gd name="T96" fmla="*/ 1 w 1139"/>
                  <a:gd name="T97" fmla="*/ 1 h 264"/>
                  <a:gd name="T98" fmla="*/ 1 w 1139"/>
                  <a:gd name="T99" fmla="*/ 1 h 264"/>
                  <a:gd name="T100" fmla="*/ 1 w 1139"/>
                  <a:gd name="T101" fmla="*/ 1 h 2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9"/>
                  <a:gd name="T154" fmla="*/ 0 h 264"/>
                  <a:gd name="T155" fmla="*/ 1139 w 1139"/>
                  <a:gd name="T156" fmla="*/ 264 h 2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9" h="264">
                    <a:moveTo>
                      <a:pt x="445" y="255"/>
                    </a:moveTo>
                    <a:lnTo>
                      <a:pt x="434" y="255"/>
                    </a:lnTo>
                    <a:lnTo>
                      <a:pt x="426" y="255"/>
                    </a:lnTo>
                    <a:lnTo>
                      <a:pt x="415" y="255"/>
                    </a:lnTo>
                    <a:lnTo>
                      <a:pt x="405" y="256"/>
                    </a:lnTo>
                    <a:lnTo>
                      <a:pt x="396" y="256"/>
                    </a:lnTo>
                    <a:lnTo>
                      <a:pt x="386" y="256"/>
                    </a:lnTo>
                    <a:lnTo>
                      <a:pt x="377" y="256"/>
                    </a:lnTo>
                    <a:lnTo>
                      <a:pt x="369" y="256"/>
                    </a:lnTo>
                    <a:lnTo>
                      <a:pt x="358" y="256"/>
                    </a:lnTo>
                    <a:lnTo>
                      <a:pt x="348" y="256"/>
                    </a:lnTo>
                    <a:lnTo>
                      <a:pt x="339" y="256"/>
                    </a:lnTo>
                    <a:lnTo>
                      <a:pt x="329" y="258"/>
                    </a:lnTo>
                    <a:lnTo>
                      <a:pt x="320" y="258"/>
                    </a:lnTo>
                    <a:lnTo>
                      <a:pt x="310" y="258"/>
                    </a:lnTo>
                    <a:lnTo>
                      <a:pt x="303" y="258"/>
                    </a:lnTo>
                    <a:lnTo>
                      <a:pt x="293" y="260"/>
                    </a:lnTo>
                    <a:lnTo>
                      <a:pt x="282" y="260"/>
                    </a:lnTo>
                    <a:lnTo>
                      <a:pt x="274" y="260"/>
                    </a:lnTo>
                    <a:lnTo>
                      <a:pt x="263" y="260"/>
                    </a:lnTo>
                    <a:lnTo>
                      <a:pt x="253" y="260"/>
                    </a:lnTo>
                    <a:lnTo>
                      <a:pt x="244" y="260"/>
                    </a:lnTo>
                    <a:lnTo>
                      <a:pt x="234" y="260"/>
                    </a:lnTo>
                    <a:lnTo>
                      <a:pt x="225" y="260"/>
                    </a:lnTo>
                    <a:lnTo>
                      <a:pt x="217" y="262"/>
                    </a:lnTo>
                    <a:lnTo>
                      <a:pt x="206" y="262"/>
                    </a:lnTo>
                    <a:lnTo>
                      <a:pt x="196" y="262"/>
                    </a:lnTo>
                    <a:lnTo>
                      <a:pt x="187" y="262"/>
                    </a:lnTo>
                    <a:lnTo>
                      <a:pt x="179" y="262"/>
                    </a:lnTo>
                    <a:lnTo>
                      <a:pt x="170" y="262"/>
                    </a:lnTo>
                    <a:lnTo>
                      <a:pt x="160" y="262"/>
                    </a:lnTo>
                    <a:lnTo>
                      <a:pt x="151" y="262"/>
                    </a:lnTo>
                    <a:lnTo>
                      <a:pt x="143" y="264"/>
                    </a:lnTo>
                    <a:lnTo>
                      <a:pt x="2" y="264"/>
                    </a:lnTo>
                    <a:lnTo>
                      <a:pt x="0" y="256"/>
                    </a:lnTo>
                    <a:lnTo>
                      <a:pt x="0" y="249"/>
                    </a:lnTo>
                    <a:lnTo>
                      <a:pt x="69" y="249"/>
                    </a:lnTo>
                    <a:lnTo>
                      <a:pt x="59" y="13"/>
                    </a:lnTo>
                    <a:lnTo>
                      <a:pt x="67" y="13"/>
                    </a:lnTo>
                    <a:lnTo>
                      <a:pt x="78" y="13"/>
                    </a:lnTo>
                    <a:lnTo>
                      <a:pt x="76" y="27"/>
                    </a:lnTo>
                    <a:lnTo>
                      <a:pt x="76" y="40"/>
                    </a:lnTo>
                    <a:lnTo>
                      <a:pt x="76" y="55"/>
                    </a:lnTo>
                    <a:lnTo>
                      <a:pt x="76" y="70"/>
                    </a:lnTo>
                    <a:lnTo>
                      <a:pt x="76" y="84"/>
                    </a:lnTo>
                    <a:lnTo>
                      <a:pt x="76" y="101"/>
                    </a:lnTo>
                    <a:lnTo>
                      <a:pt x="78" y="114"/>
                    </a:lnTo>
                    <a:lnTo>
                      <a:pt x="78" y="131"/>
                    </a:lnTo>
                    <a:lnTo>
                      <a:pt x="78" y="144"/>
                    </a:lnTo>
                    <a:lnTo>
                      <a:pt x="78" y="160"/>
                    </a:lnTo>
                    <a:lnTo>
                      <a:pt x="80" y="173"/>
                    </a:lnTo>
                    <a:lnTo>
                      <a:pt x="84" y="188"/>
                    </a:lnTo>
                    <a:lnTo>
                      <a:pt x="84" y="201"/>
                    </a:lnTo>
                    <a:lnTo>
                      <a:pt x="86" y="217"/>
                    </a:lnTo>
                    <a:lnTo>
                      <a:pt x="90" y="232"/>
                    </a:lnTo>
                    <a:lnTo>
                      <a:pt x="93" y="247"/>
                    </a:lnTo>
                    <a:lnTo>
                      <a:pt x="103" y="245"/>
                    </a:lnTo>
                    <a:lnTo>
                      <a:pt x="114" y="243"/>
                    </a:lnTo>
                    <a:lnTo>
                      <a:pt x="124" y="241"/>
                    </a:lnTo>
                    <a:lnTo>
                      <a:pt x="135" y="241"/>
                    </a:lnTo>
                    <a:lnTo>
                      <a:pt x="143" y="241"/>
                    </a:lnTo>
                    <a:lnTo>
                      <a:pt x="154" y="241"/>
                    </a:lnTo>
                    <a:lnTo>
                      <a:pt x="166" y="241"/>
                    </a:lnTo>
                    <a:lnTo>
                      <a:pt x="175" y="241"/>
                    </a:lnTo>
                    <a:lnTo>
                      <a:pt x="185" y="239"/>
                    </a:lnTo>
                    <a:lnTo>
                      <a:pt x="194" y="239"/>
                    </a:lnTo>
                    <a:lnTo>
                      <a:pt x="206" y="237"/>
                    </a:lnTo>
                    <a:lnTo>
                      <a:pt x="217" y="237"/>
                    </a:lnTo>
                    <a:lnTo>
                      <a:pt x="225" y="237"/>
                    </a:lnTo>
                    <a:lnTo>
                      <a:pt x="236" y="237"/>
                    </a:lnTo>
                    <a:lnTo>
                      <a:pt x="246" y="237"/>
                    </a:lnTo>
                    <a:lnTo>
                      <a:pt x="257" y="237"/>
                    </a:lnTo>
                    <a:lnTo>
                      <a:pt x="267" y="236"/>
                    </a:lnTo>
                    <a:lnTo>
                      <a:pt x="276" y="236"/>
                    </a:lnTo>
                    <a:lnTo>
                      <a:pt x="287" y="234"/>
                    </a:lnTo>
                    <a:lnTo>
                      <a:pt x="297" y="234"/>
                    </a:lnTo>
                    <a:lnTo>
                      <a:pt x="306" y="234"/>
                    </a:lnTo>
                    <a:lnTo>
                      <a:pt x="318" y="234"/>
                    </a:lnTo>
                    <a:lnTo>
                      <a:pt x="327" y="234"/>
                    </a:lnTo>
                    <a:lnTo>
                      <a:pt x="339" y="234"/>
                    </a:lnTo>
                    <a:lnTo>
                      <a:pt x="346" y="234"/>
                    </a:lnTo>
                    <a:lnTo>
                      <a:pt x="358" y="234"/>
                    </a:lnTo>
                    <a:lnTo>
                      <a:pt x="369" y="234"/>
                    </a:lnTo>
                    <a:lnTo>
                      <a:pt x="379" y="234"/>
                    </a:lnTo>
                    <a:lnTo>
                      <a:pt x="388" y="234"/>
                    </a:lnTo>
                    <a:lnTo>
                      <a:pt x="400" y="234"/>
                    </a:lnTo>
                    <a:lnTo>
                      <a:pt x="409" y="234"/>
                    </a:lnTo>
                    <a:lnTo>
                      <a:pt x="421" y="234"/>
                    </a:lnTo>
                    <a:lnTo>
                      <a:pt x="430" y="232"/>
                    </a:lnTo>
                    <a:lnTo>
                      <a:pt x="441" y="232"/>
                    </a:lnTo>
                    <a:lnTo>
                      <a:pt x="451" y="232"/>
                    </a:lnTo>
                    <a:lnTo>
                      <a:pt x="462" y="232"/>
                    </a:lnTo>
                    <a:lnTo>
                      <a:pt x="470" y="230"/>
                    </a:lnTo>
                    <a:lnTo>
                      <a:pt x="481" y="230"/>
                    </a:lnTo>
                    <a:lnTo>
                      <a:pt x="493" y="230"/>
                    </a:lnTo>
                    <a:lnTo>
                      <a:pt x="502" y="230"/>
                    </a:lnTo>
                    <a:lnTo>
                      <a:pt x="512" y="230"/>
                    </a:lnTo>
                    <a:lnTo>
                      <a:pt x="521" y="230"/>
                    </a:lnTo>
                    <a:lnTo>
                      <a:pt x="533" y="230"/>
                    </a:lnTo>
                    <a:lnTo>
                      <a:pt x="544" y="230"/>
                    </a:lnTo>
                    <a:lnTo>
                      <a:pt x="552" y="230"/>
                    </a:lnTo>
                    <a:lnTo>
                      <a:pt x="563" y="230"/>
                    </a:lnTo>
                    <a:lnTo>
                      <a:pt x="573" y="230"/>
                    </a:lnTo>
                    <a:lnTo>
                      <a:pt x="586" y="230"/>
                    </a:lnTo>
                    <a:lnTo>
                      <a:pt x="594" y="230"/>
                    </a:lnTo>
                    <a:lnTo>
                      <a:pt x="605" y="230"/>
                    </a:lnTo>
                    <a:lnTo>
                      <a:pt x="616" y="230"/>
                    </a:lnTo>
                    <a:lnTo>
                      <a:pt x="626" y="230"/>
                    </a:lnTo>
                    <a:lnTo>
                      <a:pt x="635" y="230"/>
                    </a:lnTo>
                    <a:lnTo>
                      <a:pt x="645" y="230"/>
                    </a:lnTo>
                    <a:lnTo>
                      <a:pt x="656" y="230"/>
                    </a:lnTo>
                    <a:lnTo>
                      <a:pt x="668" y="230"/>
                    </a:lnTo>
                    <a:lnTo>
                      <a:pt x="675" y="230"/>
                    </a:lnTo>
                    <a:lnTo>
                      <a:pt x="687" y="230"/>
                    </a:lnTo>
                    <a:lnTo>
                      <a:pt x="696" y="230"/>
                    </a:lnTo>
                    <a:lnTo>
                      <a:pt x="708" y="230"/>
                    </a:lnTo>
                    <a:lnTo>
                      <a:pt x="717" y="230"/>
                    </a:lnTo>
                    <a:lnTo>
                      <a:pt x="727" y="230"/>
                    </a:lnTo>
                    <a:lnTo>
                      <a:pt x="738" y="230"/>
                    </a:lnTo>
                    <a:lnTo>
                      <a:pt x="750" y="230"/>
                    </a:lnTo>
                    <a:lnTo>
                      <a:pt x="757" y="228"/>
                    </a:lnTo>
                    <a:lnTo>
                      <a:pt x="767" y="226"/>
                    </a:lnTo>
                    <a:lnTo>
                      <a:pt x="776" y="226"/>
                    </a:lnTo>
                    <a:lnTo>
                      <a:pt x="784" y="226"/>
                    </a:lnTo>
                    <a:lnTo>
                      <a:pt x="793" y="226"/>
                    </a:lnTo>
                    <a:lnTo>
                      <a:pt x="803" y="226"/>
                    </a:lnTo>
                    <a:lnTo>
                      <a:pt x="812" y="226"/>
                    </a:lnTo>
                    <a:lnTo>
                      <a:pt x="820" y="226"/>
                    </a:lnTo>
                    <a:lnTo>
                      <a:pt x="828" y="226"/>
                    </a:lnTo>
                    <a:lnTo>
                      <a:pt x="837" y="226"/>
                    </a:lnTo>
                    <a:lnTo>
                      <a:pt x="847" y="226"/>
                    </a:lnTo>
                    <a:lnTo>
                      <a:pt x="856" y="226"/>
                    </a:lnTo>
                    <a:lnTo>
                      <a:pt x="864" y="226"/>
                    </a:lnTo>
                    <a:lnTo>
                      <a:pt x="873" y="226"/>
                    </a:lnTo>
                    <a:lnTo>
                      <a:pt x="883" y="226"/>
                    </a:lnTo>
                    <a:lnTo>
                      <a:pt x="892" y="226"/>
                    </a:lnTo>
                    <a:lnTo>
                      <a:pt x="900" y="226"/>
                    </a:lnTo>
                    <a:lnTo>
                      <a:pt x="907" y="226"/>
                    </a:lnTo>
                    <a:lnTo>
                      <a:pt x="917" y="226"/>
                    </a:lnTo>
                    <a:lnTo>
                      <a:pt x="926" y="226"/>
                    </a:lnTo>
                    <a:lnTo>
                      <a:pt x="936" y="226"/>
                    </a:lnTo>
                    <a:lnTo>
                      <a:pt x="944" y="226"/>
                    </a:lnTo>
                    <a:lnTo>
                      <a:pt x="953" y="226"/>
                    </a:lnTo>
                    <a:lnTo>
                      <a:pt x="963" y="228"/>
                    </a:lnTo>
                    <a:lnTo>
                      <a:pt x="972" y="226"/>
                    </a:lnTo>
                    <a:lnTo>
                      <a:pt x="980" y="226"/>
                    </a:lnTo>
                    <a:lnTo>
                      <a:pt x="989" y="226"/>
                    </a:lnTo>
                    <a:lnTo>
                      <a:pt x="999" y="226"/>
                    </a:lnTo>
                    <a:lnTo>
                      <a:pt x="1008" y="226"/>
                    </a:lnTo>
                    <a:lnTo>
                      <a:pt x="1016" y="226"/>
                    </a:lnTo>
                    <a:lnTo>
                      <a:pt x="1025" y="226"/>
                    </a:lnTo>
                    <a:lnTo>
                      <a:pt x="1035" y="226"/>
                    </a:lnTo>
                    <a:lnTo>
                      <a:pt x="1033" y="211"/>
                    </a:lnTo>
                    <a:lnTo>
                      <a:pt x="1033" y="198"/>
                    </a:lnTo>
                    <a:lnTo>
                      <a:pt x="1033" y="182"/>
                    </a:lnTo>
                    <a:lnTo>
                      <a:pt x="1033" y="169"/>
                    </a:lnTo>
                    <a:lnTo>
                      <a:pt x="1033" y="154"/>
                    </a:lnTo>
                    <a:lnTo>
                      <a:pt x="1033" y="141"/>
                    </a:lnTo>
                    <a:lnTo>
                      <a:pt x="1033" y="125"/>
                    </a:lnTo>
                    <a:lnTo>
                      <a:pt x="1033" y="112"/>
                    </a:lnTo>
                    <a:lnTo>
                      <a:pt x="1031" y="97"/>
                    </a:lnTo>
                    <a:lnTo>
                      <a:pt x="1031" y="82"/>
                    </a:lnTo>
                    <a:lnTo>
                      <a:pt x="1031" y="68"/>
                    </a:lnTo>
                    <a:lnTo>
                      <a:pt x="1029" y="55"/>
                    </a:lnTo>
                    <a:lnTo>
                      <a:pt x="1025" y="40"/>
                    </a:lnTo>
                    <a:lnTo>
                      <a:pt x="1023" y="27"/>
                    </a:lnTo>
                    <a:lnTo>
                      <a:pt x="1021" y="13"/>
                    </a:lnTo>
                    <a:lnTo>
                      <a:pt x="1018" y="0"/>
                    </a:lnTo>
                    <a:lnTo>
                      <a:pt x="1052" y="4"/>
                    </a:lnTo>
                    <a:lnTo>
                      <a:pt x="1060" y="226"/>
                    </a:lnTo>
                    <a:lnTo>
                      <a:pt x="1139" y="226"/>
                    </a:lnTo>
                    <a:lnTo>
                      <a:pt x="1139" y="234"/>
                    </a:lnTo>
                    <a:lnTo>
                      <a:pt x="1139" y="241"/>
                    </a:lnTo>
                    <a:lnTo>
                      <a:pt x="885" y="249"/>
                    </a:lnTo>
                    <a:lnTo>
                      <a:pt x="871" y="247"/>
                    </a:lnTo>
                    <a:lnTo>
                      <a:pt x="856" y="245"/>
                    </a:lnTo>
                    <a:lnTo>
                      <a:pt x="843" y="245"/>
                    </a:lnTo>
                    <a:lnTo>
                      <a:pt x="829" y="245"/>
                    </a:lnTo>
                    <a:lnTo>
                      <a:pt x="816" y="245"/>
                    </a:lnTo>
                    <a:lnTo>
                      <a:pt x="803" y="245"/>
                    </a:lnTo>
                    <a:lnTo>
                      <a:pt x="789" y="245"/>
                    </a:lnTo>
                    <a:lnTo>
                      <a:pt x="776" y="245"/>
                    </a:lnTo>
                    <a:lnTo>
                      <a:pt x="761" y="245"/>
                    </a:lnTo>
                    <a:lnTo>
                      <a:pt x="746" y="245"/>
                    </a:lnTo>
                    <a:lnTo>
                      <a:pt x="732" y="245"/>
                    </a:lnTo>
                    <a:lnTo>
                      <a:pt x="719" y="245"/>
                    </a:lnTo>
                    <a:lnTo>
                      <a:pt x="704" y="245"/>
                    </a:lnTo>
                    <a:lnTo>
                      <a:pt x="691" y="245"/>
                    </a:lnTo>
                    <a:lnTo>
                      <a:pt x="677" y="245"/>
                    </a:lnTo>
                    <a:lnTo>
                      <a:pt x="664" y="247"/>
                    </a:lnTo>
                    <a:lnTo>
                      <a:pt x="649" y="247"/>
                    </a:lnTo>
                    <a:lnTo>
                      <a:pt x="635" y="247"/>
                    </a:lnTo>
                    <a:lnTo>
                      <a:pt x="620" y="247"/>
                    </a:lnTo>
                    <a:lnTo>
                      <a:pt x="607" y="249"/>
                    </a:lnTo>
                    <a:lnTo>
                      <a:pt x="592" y="249"/>
                    </a:lnTo>
                    <a:lnTo>
                      <a:pt x="578" y="249"/>
                    </a:lnTo>
                    <a:lnTo>
                      <a:pt x="565" y="249"/>
                    </a:lnTo>
                    <a:lnTo>
                      <a:pt x="550" y="251"/>
                    </a:lnTo>
                    <a:lnTo>
                      <a:pt x="537" y="251"/>
                    </a:lnTo>
                    <a:lnTo>
                      <a:pt x="523" y="251"/>
                    </a:lnTo>
                    <a:lnTo>
                      <a:pt x="510" y="251"/>
                    </a:lnTo>
                    <a:lnTo>
                      <a:pt x="497" y="253"/>
                    </a:lnTo>
                    <a:lnTo>
                      <a:pt x="483" y="253"/>
                    </a:lnTo>
                    <a:lnTo>
                      <a:pt x="470" y="253"/>
                    </a:lnTo>
                    <a:lnTo>
                      <a:pt x="457" y="253"/>
                    </a:lnTo>
                    <a:lnTo>
                      <a:pt x="445" y="2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7" name="Freeform 238"/>
              <p:cNvSpPr>
                <a:spLocks/>
              </p:cNvSpPr>
              <p:nvPr/>
            </p:nvSpPr>
            <p:spPr bwMode="auto">
              <a:xfrm>
                <a:off x="3764" y="2654"/>
                <a:ext cx="139" cy="53"/>
              </a:xfrm>
              <a:custGeom>
                <a:avLst/>
                <a:gdLst>
                  <a:gd name="T0" fmla="*/ 1 w 277"/>
                  <a:gd name="T1" fmla="*/ 0 h 107"/>
                  <a:gd name="T2" fmla="*/ 1 w 277"/>
                  <a:gd name="T3" fmla="*/ 0 h 107"/>
                  <a:gd name="T4" fmla="*/ 1 w 277"/>
                  <a:gd name="T5" fmla="*/ 0 h 107"/>
                  <a:gd name="T6" fmla="*/ 1 w 277"/>
                  <a:gd name="T7" fmla="*/ 0 h 107"/>
                  <a:gd name="T8" fmla="*/ 1 w 277"/>
                  <a:gd name="T9" fmla="*/ 0 h 107"/>
                  <a:gd name="T10" fmla="*/ 1 w 277"/>
                  <a:gd name="T11" fmla="*/ 0 h 107"/>
                  <a:gd name="T12" fmla="*/ 1 w 277"/>
                  <a:gd name="T13" fmla="*/ 0 h 107"/>
                  <a:gd name="T14" fmla="*/ 1 w 277"/>
                  <a:gd name="T15" fmla="*/ 0 h 107"/>
                  <a:gd name="T16" fmla="*/ 1 w 277"/>
                  <a:gd name="T17" fmla="*/ 0 h 107"/>
                  <a:gd name="T18" fmla="*/ 1 w 277"/>
                  <a:gd name="T19" fmla="*/ 0 h 107"/>
                  <a:gd name="T20" fmla="*/ 1 w 277"/>
                  <a:gd name="T21" fmla="*/ 0 h 107"/>
                  <a:gd name="T22" fmla="*/ 1 w 277"/>
                  <a:gd name="T23" fmla="*/ 0 h 107"/>
                  <a:gd name="T24" fmla="*/ 1 w 277"/>
                  <a:gd name="T25" fmla="*/ 0 h 107"/>
                  <a:gd name="T26" fmla="*/ 1 w 277"/>
                  <a:gd name="T27" fmla="*/ 0 h 107"/>
                  <a:gd name="T28" fmla="*/ 1 w 277"/>
                  <a:gd name="T29" fmla="*/ 0 h 107"/>
                  <a:gd name="T30" fmla="*/ 1 w 277"/>
                  <a:gd name="T31" fmla="*/ 0 h 107"/>
                  <a:gd name="T32" fmla="*/ 1 w 277"/>
                  <a:gd name="T33" fmla="*/ 0 h 107"/>
                  <a:gd name="T34" fmla="*/ 1 w 277"/>
                  <a:gd name="T35" fmla="*/ 0 h 107"/>
                  <a:gd name="T36" fmla="*/ 1 w 277"/>
                  <a:gd name="T37" fmla="*/ 0 h 107"/>
                  <a:gd name="T38" fmla="*/ 0 w 277"/>
                  <a:gd name="T39" fmla="*/ 0 h 107"/>
                  <a:gd name="T40" fmla="*/ 1 w 277"/>
                  <a:gd name="T41" fmla="*/ 0 h 107"/>
                  <a:gd name="T42" fmla="*/ 1 w 277"/>
                  <a:gd name="T43" fmla="*/ 0 h 107"/>
                  <a:gd name="T44" fmla="*/ 1 w 277"/>
                  <a:gd name="T45" fmla="*/ 0 h 107"/>
                  <a:gd name="T46" fmla="*/ 1 w 277"/>
                  <a:gd name="T47" fmla="*/ 0 h 107"/>
                  <a:gd name="T48" fmla="*/ 1 w 277"/>
                  <a:gd name="T49" fmla="*/ 0 h 107"/>
                  <a:gd name="T50" fmla="*/ 1 w 277"/>
                  <a:gd name="T51" fmla="*/ 0 h 107"/>
                  <a:gd name="T52" fmla="*/ 1 w 277"/>
                  <a:gd name="T53" fmla="*/ 0 h 107"/>
                  <a:gd name="T54" fmla="*/ 1 w 277"/>
                  <a:gd name="T55" fmla="*/ 0 h 107"/>
                  <a:gd name="T56" fmla="*/ 1 w 277"/>
                  <a:gd name="T57" fmla="*/ 0 h 107"/>
                  <a:gd name="T58" fmla="*/ 1 w 277"/>
                  <a:gd name="T59" fmla="*/ 0 h 107"/>
                  <a:gd name="T60" fmla="*/ 1 w 277"/>
                  <a:gd name="T61" fmla="*/ 0 h 107"/>
                  <a:gd name="T62" fmla="*/ 1 w 277"/>
                  <a:gd name="T63" fmla="*/ 0 h 107"/>
                  <a:gd name="T64" fmla="*/ 1 w 277"/>
                  <a:gd name="T65" fmla="*/ 0 h 107"/>
                  <a:gd name="T66" fmla="*/ 1 w 277"/>
                  <a:gd name="T67" fmla="*/ 0 h 107"/>
                  <a:gd name="T68" fmla="*/ 1 w 277"/>
                  <a:gd name="T69" fmla="*/ 0 h 107"/>
                  <a:gd name="T70" fmla="*/ 1 w 277"/>
                  <a:gd name="T71" fmla="*/ 0 h 107"/>
                  <a:gd name="T72" fmla="*/ 1 w 277"/>
                  <a:gd name="T73" fmla="*/ 0 h 107"/>
                  <a:gd name="T74" fmla="*/ 1 w 277"/>
                  <a:gd name="T75" fmla="*/ 0 h 107"/>
                  <a:gd name="T76" fmla="*/ 1 w 277"/>
                  <a:gd name="T77" fmla="*/ 0 h 107"/>
                  <a:gd name="T78" fmla="*/ 1 w 277"/>
                  <a:gd name="T79" fmla="*/ 0 h 107"/>
                  <a:gd name="T80" fmla="*/ 1 w 277"/>
                  <a:gd name="T81" fmla="*/ 0 h 107"/>
                  <a:gd name="T82" fmla="*/ 1 w 277"/>
                  <a:gd name="T83" fmla="*/ 0 h 107"/>
                  <a:gd name="T84" fmla="*/ 1 w 277"/>
                  <a:gd name="T85" fmla="*/ 0 h 107"/>
                  <a:gd name="T86" fmla="*/ 1 w 277"/>
                  <a:gd name="T87" fmla="*/ 0 h 10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77"/>
                  <a:gd name="T133" fmla="*/ 0 h 107"/>
                  <a:gd name="T134" fmla="*/ 277 w 277"/>
                  <a:gd name="T135" fmla="*/ 107 h 10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77" h="107">
                    <a:moveTo>
                      <a:pt x="226" y="107"/>
                    </a:moveTo>
                    <a:lnTo>
                      <a:pt x="215" y="101"/>
                    </a:lnTo>
                    <a:lnTo>
                      <a:pt x="203" y="95"/>
                    </a:lnTo>
                    <a:lnTo>
                      <a:pt x="194" y="94"/>
                    </a:lnTo>
                    <a:lnTo>
                      <a:pt x="182" y="92"/>
                    </a:lnTo>
                    <a:lnTo>
                      <a:pt x="171" y="88"/>
                    </a:lnTo>
                    <a:lnTo>
                      <a:pt x="161" y="86"/>
                    </a:lnTo>
                    <a:lnTo>
                      <a:pt x="150" y="86"/>
                    </a:lnTo>
                    <a:lnTo>
                      <a:pt x="140" y="86"/>
                    </a:lnTo>
                    <a:lnTo>
                      <a:pt x="129" y="86"/>
                    </a:lnTo>
                    <a:lnTo>
                      <a:pt x="118" y="86"/>
                    </a:lnTo>
                    <a:lnTo>
                      <a:pt x="108" y="86"/>
                    </a:lnTo>
                    <a:lnTo>
                      <a:pt x="97" y="86"/>
                    </a:lnTo>
                    <a:lnTo>
                      <a:pt x="85" y="84"/>
                    </a:lnTo>
                    <a:lnTo>
                      <a:pt x="76" y="82"/>
                    </a:lnTo>
                    <a:lnTo>
                      <a:pt x="64" y="80"/>
                    </a:lnTo>
                    <a:lnTo>
                      <a:pt x="55" y="80"/>
                    </a:lnTo>
                    <a:lnTo>
                      <a:pt x="21" y="82"/>
                    </a:lnTo>
                    <a:lnTo>
                      <a:pt x="21" y="78"/>
                    </a:lnTo>
                    <a:lnTo>
                      <a:pt x="21" y="73"/>
                    </a:lnTo>
                    <a:lnTo>
                      <a:pt x="26" y="71"/>
                    </a:lnTo>
                    <a:lnTo>
                      <a:pt x="36" y="71"/>
                    </a:lnTo>
                    <a:lnTo>
                      <a:pt x="43" y="69"/>
                    </a:lnTo>
                    <a:lnTo>
                      <a:pt x="49" y="69"/>
                    </a:lnTo>
                    <a:lnTo>
                      <a:pt x="43" y="65"/>
                    </a:lnTo>
                    <a:lnTo>
                      <a:pt x="32" y="63"/>
                    </a:lnTo>
                    <a:lnTo>
                      <a:pt x="17" y="61"/>
                    </a:lnTo>
                    <a:lnTo>
                      <a:pt x="9" y="61"/>
                    </a:lnTo>
                    <a:lnTo>
                      <a:pt x="7" y="57"/>
                    </a:lnTo>
                    <a:lnTo>
                      <a:pt x="5" y="54"/>
                    </a:lnTo>
                    <a:lnTo>
                      <a:pt x="9" y="52"/>
                    </a:lnTo>
                    <a:lnTo>
                      <a:pt x="21" y="52"/>
                    </a:lnTo>
                    <a:lnTo>
                      <a:pt x="32" y="52"/>
                    </a:lnTo>
                    <a:lnTo>
                      <a:pt x="40" y="54"/>
                    </a:lnTo>
                    <a:lnTo>
                      <a:pt x="34" y="50"/>
                    </a:lnTo>
                    <a:lnTo>
                      <a:pt x="22" y="46"/>
                    </a:lnTo>
                    <a:lnTo>
                      <a:pt x="11" y="42"/>
                    </a:lnTo>
                    <a:lnTo>
                      <a:pt x="5" y="40"/>
                    </a:lnTo>
                    <a:lnTo>
                      <a:pt x="2" y="35"/>
                    </a:lnTo>
                    <a:lnTo>
                      <a:pt x="0" y="25"/>
                    </a:lnTo>
                    <a:lnTo>
                      <a:pt x="7" y="25"/>
                    </a:lnTo>
                    <a:lnTo>
                      <a:pt x="17" y="27"/>
                    </a:lnTo>
                    <a:lnTo>
                      <a:pt x="24" y="33"/>
                    </a:lnTo>
                    <a:lnTo>
                      <a:pt x="34" y="37"/>
                    </a:lnTo>
                    <a:lnTo>
                      <a:pt x="41" y="40"/>
                    </a:lnTo>
                    <a:lnTo>
                      <a:pt x="49" y="44"/>
                    </a:lnTo>
                    <a:lnTo>
                      <a:pt x="57" y="50"/>
                    </a:lnTo>
                    <a:lnTo>
                      <a:pt x="66" y="54"/>
                    </a:lnTo>
                    <a:lnTo>
                      <a:pt x="89" y="0"/>
                    </a:lnTo>
                    <a:lnTo>
                      <a:pt x="106" y="2"/>
                    </a:lnTo>
                    <a:lnTo>
                      <a:pt x="89" y="54"/>
                    </a:lnTo>
                    <a:lnTo>
                      <a:pt x="99" y="50"/>
                    </a:lnTo>
                    <a:lnTo>
                      <a:pt x="108" y="50"/>
                    </a:lnTo>
                    <a:lnTo>
                      <a:pt x="118" y="48"/>
                    </a:lnTo>
                    <a:lnTo>
                      <a:pt x="129" y="48"/>
                    </a:lnTo>
                    <a:lnTo>
                      <a:pt x="137" y="46"/>
                    </a:lnTo>
                    <a:lnTo>
                      <a:pt x="148" y="44"/>
                    </a:lnTo>
                    <a:lnTo>
                      <a:pt x="159" y="44"/>
                    </a:lnTo>
                    <a:lnTo>
                      <a:pt x="171" y="48"/>
                    </a:lnTo>
                    <a:lnTo>
                      <a:pt x="176" y="37"/>
                    </a:lnTo>
                    <a:lnTo>
                      <a:pt x="184" y="25"/>
                    </a:lnTo>
                    <a:lnTo>
                      <a:pt x="190" y="14"/>
                    </a:lnTo>
                    <a:lnTo>
                      <a:pt x="197" y="2"/>
                    </a:lnTo>
                    <a:lnTo>
                      <a:pt x="211" y="8"/>
                    </a:lnTo>
                    <a:lnTo>
                      <a:pt x="188" y="59"/>
                    </a:lnTo>
                    <a:lnTo>
                      <a:pt x="180" y="63"/>
                    </a:lnTo>
                    <a:lnTo>
                      <a:pt x="175" y="67"/>
                    </a:lnTo>
                    <a:lnTo>
                      <a:pt x="182" y="71"/>
                    </a:lnTo>
                    <a:lnTo>
                      <a:pt x="194" y="73"/>
                    </a:lnTo>
                    <a:lnTo>
                      <a:pt x="234" y="14"/>
                    </a:lnTo>
                    <a:lnTo>
                      <a:pt x="239" y="14"/>
                    </a:lnTo>
                    <a:lnTo>
                      <a:pt x="247" y="16"/>
                    </a:lnTo>
                    <a:lnTo>
                      <a:pt x="241" y="21"/>
                    </a:lnTo>
                    <a:lnTo>
                      <a:pt x="235" y="31"/>
                    </a:lnTo>
                    <a:lnTo>
                      <a:pt x="230" y="40"/>
                    </a:lnTo>
                    <a:lnTo>
                      <a:pt x="224" y="50"/>
                    </a:lnTo>
                    <a:lnTo>
                      <a:pt x="220" y="57"/>
                    </a:lnTo>
                    <a:lnTo>
                      <a:pt x="216" y="67"/>
                    </a:lnTo>
                    <a:lnTo>
                      <a:pt x="211" y="78"/>
                    </a:lnTo>
                    <a:lnTo>
                      <a:pt x="211" y="88"/>
                    </a:lnTo>
                    <a:lnTo>
                      <a:pt x="215" y="90"/>
                    </a:lnTo>
                    <a:lnTo>
                      <a:pt x="224" y="88"/>
                    </a:lnTo>
                    <a:lnTo>
                      <a:pt x="264" y="25"/>
                    </a:lnTo>
                    <a:lnTo>
                      <a:pt x="270" y="27"/>
                    </a:lnTo>
                    <a:lnTo>
                      <a:pt x="277" y="31"/>
                    </a:lnTo>
                    <a:lnTo>
                      <a:pt x="235" y="105"/>
                    </a:lnTo>
                    <a:lnTo>
                      <a:pt x="232" y="105"/>
                    </a:lnTo>
                    <a:lnTo>
                      <a:pt x="226"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8" name="Freeform 239"/>
              <p:cNvSpPr>
                <a:spLocks/>
              </p:cNvSpPr>
              <p:nvPr/>
            </p:nvSpPr>
            <p:spPr bwMode="auto">
              <a:xfrm>
                <a:off x="3738" y="2641"/>
                <a:ext cx="39" cy="56"/>
              </a:xfrm>
              <a:custGeom>
                <a:avLst/>
                <a:gdLst>
                  <a:gd name="T0" fmla="*/ 1 w 78"/>
                  <a:gd name="T1" fmla="*/ 1 h 112"/>
                  <a:gd name="T2" fmla="*/ 1 w 78"/>
                  <a:gd name="T3" fmla="*/ 1 h 112"/>
                  <a:gd name="T4" fmla="*/ 1 w 78"/>
                  <a:gd name="T5" fmla="*/ 1 h 112"/>
                  <a:gd name="T6" fmla="*/ 1 w 78"/>
                  <a:gd name="T7" fmla="*/ 1 h 112"/>
                  <a:gd name="T8" fmla="*/ 1 w 78"/>
                  <a:gd name="T9" fmla="*/ 1 h 112"/>
                  <a:gd name="T10" fmla="*/ 1 w 78"/>
                  <a:gd name="T11" fmla="*/ 1 h 112"/>
                  <a:gd name="T12" fmla="*/ 1 w 78"/>
                  <a:gd name="T13" fmla="*/ 1 h 112"/>
                  <a:gd name="T14" fmla="*/ 1 w 78"/>
                  <a:gd name="T15" fmla="*/ 1 h 112"/>
                  <a:gd name="T16" fmla="*/ 0 w 78"/>
                  <a:gd name="T17" fmla="*/ 1 h 112"/>
                  <a:gd name="T18" fmla="*/ 1 w 78"/>
                  <a:gd name="T19" fmla="*/ 1 h 112"/>
                  <a:gd name="T20" fmla="*/ 1 w 78"/>
                  <a:gd name="T21" fmla="*/ 1 h 112"/>
                  <a:gd name="T22" fmla="*/ 1 w 78"/>
                  <a:gd name="T23" fmla="*/ 1 h 112"/>
                  <a:gd name="T24" fmla="*/ 1 w 78"/>
                  <a:gd name="T25" fmla="*/ 1 h 112"/>
                  <a:gd name="T26" fmla="*/ 1 w 78"/>
                  <a:gd name="T27" fmla="*/ 1 h 112"/>
                  <a:gd name="T28" fmla="*/ 1 w 78"/>
                  <a:gd name="T29" fmla="*/ 0 h 112"/>
                  <a:gd name="T30" fmla="*/ 1 w 78"/>
                  <a:gd name="T31" fmla="*/ 1 h 112"/>
                  <a:gd name="T32" fmla="*/ 1 w 78"/>
                  <a:gd name="T33" fmla="*/ 1 h 112"/>
                  <a:gd name="T34" fmla="*/ 1 w 78"/>
                  <a:gd name="T35" fmla="*/ 1 h 112"/>
                  <a:gd name="T36" fmla="*/ 1 w 78"/>
                  <a:gd name="T37" fmla="*/ 1 h 112"/>
                  <a:gd name="T38" fmla="*/ 1 w 78"/>
                  <a:gd name="T39" fmla="*/ 1 h 112"/>
                  <a:gd name="T40" fmla="*/ 1 w 78"/>
                  <a:gd name="T41" fmla="*/ 1 h 112"/>
                  <a:gd name="T42" fmla="*/ 1 w 78"/>
                  <a:gd name="T43" fmla="*/ 1 h 112"/>
                  <a:gd name="T44" fmla="*/ 1 w 78"/>
                  <a:gd name="T45" fmla="*/ 1 h 112"/>
                  <a:gd name="T46" fmla="*/ 1 w 78"/>
                  <a:gd name="T47" fmla="*/ 1 h 112"/>
                  <a:gd name="T48" fmla="*/ 1 w 78"/>
                  <a:gd name="T49" fmla="*/ 1 h 112"/>
                  <a:gd name="T50" fmla="*/ 1 w 78"/>
                  <a:gd name="T51" fmla="*/ 1 h 112"/>
                  <a:gd name="T52" fmla="*/ 1 w 78"/>
                  <a:gd name="T53" fmla="*/ 1 h 112"/>
                  <a:gd name="T54" fmla="*/ 1 w 78"/>
                  <a:gd name="T55" fmla="*/ 1 h 112"/>
                  <a:gd name="T56" fmla="*/ 1 w 78"/>
                  <a:gd name="T57" fmla="*/ 1 h 112"/>
                  <a:gd name="T58" fmla="*/ 1 w 78"/>
                  <a:gd name="T59" fmla="*/ 1 h 112"/>
                  <a:gd name="T60" fmla="*/ 1 w 78"/>
                  <a:gd name="T61" fmla="*/ 1 h 112"/>
                  <a:gd name="T62" fmla="*/ 1 w 78"/>
                  <a:gd name="T63" fmla="*/ 1 h 112"/>
                  <a:gd name="T64" fmla="*/ 1 w 78"/>
                  <a:gd name="T65" fmla="*/ 1 h 112"/>
                  <a:gd name="T66" fmla="*/ 1 w 78"/>
                  <a:gd name="T67" fmla="*/ 1 h 112"/>
                  <a:gd name="T68" fmla="*/ 1 w 78"/>
                  <a:gd name="T69" fmla="*/ 1 h 112"/>
                  <a:gd name="T70" fmla="*/ 1 w 78"/>
                  <a:gd name="T71" fmla="*/ 1 h 112"/>
                  <a:gd name="T72" fmla="*/ 1 w 78"/>
                  <a:gd name="T73" fmla="*/ 1 h 112"/>
                  <a:gd name="T74" fmla="*/ 1 w 78"/>
                  <a:gd name="T75" fmla="*/ 1 h 112"/>
                  <a:gd name="T76" fmla="*/ 1 w 78"/>
                  <a:gd name="T77" fmla="*/ 1 h 112"/>
                  <a:gd name="T78" fmla="*/ 1 w 78"/>
                  <a:gd name="T79" fmla="*/ 1 h 112"/>
                  <a:gd name="T80" fmla="*/ 1 w 78"/>
                  <a:gd name="T81" fmla="*/ 1 h 112"/>
                  <a:gd name="T82" fmla="*/ 1 w 78"/>
                  <a:gd name="T83" fmla="*/ 1 h 112"/>
                  <a:gd name="T84" fmla="*/ 1 w 78"/>
                  <a:gd name="T85" fmla="*/ 1 h 112"/>
                  <a:gd name="T86" fmla="*/ 1 w 78"/>
                  <a:gd name="T87" fmla="*/ 1 h 112"/>
                  <a:gd name="T88" fmla="*/ 1 w 78"/>
                  <a:gd name="T89" fmla="*/ 1 h 112"/>
                  <a:gd name="T90" fmla="*/ 1 w 78"/>
                  <a:gd name="T91" fmla="*/ 1 h 112"/>
                  <a:gd name="T92" fmla="*/ 1 w 78"/>
                  <a:gd name="T93" fmla="*/ 1 h 1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
                  <a:gd name="T142" fmla="*/ 0 h 112"/>
                  <a:gd name="T143" fmla="*/ 78 w 78"/>
                  <a:gd name="T144" fmla="*/ 112 h 11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 h="112">
                    <a:moveTo>
                      <a:pt x="38" y="106"/>
                    </a:moveTo>
                    <a:lnTo>
                      <a:pt x="37" y="99"/>
                    </a:lnTo>
                    <a:lnTo>
                      <a:pt x="37" y="93"/>
                    </a:lnTo>
                    <a:lnTo>
                      <a:pt x="23" y="93"/>
                    </a:lnTo>
                    <a:lnTo>
                      <a:pt x="14" y="93"/>
                    </a:lnTo>
                    <a:lnTo>
                      <a:pt x="10" y="80"/>
                    </a:lnTo>
                    <a:lnTo>
                      <a:pt x="16" y="64"/>
                    </a:lnTo>
                    <a:lnTo>
                      <a:pt x="8" y="64"/>
                    </a:lnTo>
                    <a:lnTo>
                      <a:pt x="0" y="61"/>
                    </a:lnTo>
                    <a:lnTo>
                      <a:pt x="2" y="51"/>
                    </a:lnTo>
                    <a:lnTo>
                      <a:pt x="8" y="43"/>
                    </a:lnTo>
                    <a:lnTo>
                      <a:pt x="14" y="36"/>
                    </a:lnTo>
                    <a:lnTo>
                      <a:pt x="21" y="28"/>
                    </a:lnTo>
                    <a:lnTo>
                      <a:pt x="37" y="13"/>
                    </a:lnTo>
                    <a:lnTo>
                      <a:pt x="48" y="0"/>
                    </a:lnTo>
                    <a:lnTo>
                      <a:pt x="59" y="4"/>
                    </a:lnTo>
                    <a:lnTo>
                      <a:pt x="54" y="9"/>
                    </a:lnTo>
                    <a:lnTo>
                      <a:pt x="42" y="23"/>
                    </a:lnTo>
                    <a:lnTo>
                      <a:pt x="31" y="38"/>
                    </a:lnTo>
                    <a:lnTo>
                      <a:pt x="31" y="45"/>
                    </a:lnTo>
                    <a:lnTo>
                      <a:pt x="56" y="51"/>
                    </a:lnTo>
                    <a:lnTo>
                      <a:pt x="59" y="59"/>
                    </a:lnTo>
                    <a:lnTo>
                      <a:pt x="61" y="64"/>
                    </a:lnTo>
                    <a:lnTo>
                      <a:pt x="54" y="64"/>
                    </a:lnTo>
                    <a:lnTo>
                      <a:pt x="46" y="64"/>
                    </a:lnTo>
                    <a:lnTo>
                      <a:pt x="38" y="66"/>
                    </a:lnTo>
                    <a:lnTo>
                      <a:pt x="38" y="74"/>
                    </a:lnTo>
                    <a:lnTo>
                      <a:pt x="48" y="76"/>
                    </a:lnTo>
                    <a:lnTo>
                      <a:pt x="61" y="76"/>
                    </a:lnTo>
                    <a:lnTo>
                      <a:pt x="63" y="81"/>
                    </a:lnTo>
                    <a:lnTo>
                      <a:pt x="67" y="85"/>
                    </a:lnTo>
                    <a:lnTo>
                      <a:pt x="56" y="85"/>
                    </a:lnTo>
                    <a:lnTo>
                      <a:pt x="52" y="89"/>
                    </a:lnTo>
                    <a:lnTo>
                      <a:pt x="52" y="97"/>
                    </a:lnTo>
                    <a:lnTo>
                      <a:pt x="54" y="97"/>
                    </a:lnTo>
                    <a:lnTo>
                      <a:pt x="61" y="99"/>
                    </a:lnTo>
                    <a:lnTo>
                      <a:pt x="69" y="97"/>
                    </a:lnTo>
                    <a:lnTo>
                      <a:pt x="76" y="97"/>
                    </a:lnTo>
                    <a:lnTo>
                      <a:pt x="76" y="100"/>
                    </a:lnTo>
                    <a:lnTo>
                      <a:pt x="78" y="106"/>
                    </a:lnTo>
                    <a:lnTo>
                      <a:pt x="73" y="106"/>
                    </a:lnTo>
                    <a:lnTo>
                      <a:pt x="65" y="108"/>
                    </a:lnTo>
                    <a:lnTo>
                      <a:pt x="57" y="110"/>
                    </a:lnTo>
                    <a:lnTo>
                      <a:pt x="52" y="112"/>
                    </a:lnTo>
                    <a:lnTo>
                      <a:pt x="42" y="110"/>
                    </a:lnTo>
                    <a:lnTo>
                      <a:pt x="3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9" name="Freeform 240"/>
              <p:cNvSpPr>
                <a:spLocks/>
              </p:cNvSpPr>
              <p:nvPr/>
            </p:nvSpPr>
            <p:spPr bwMode="auto">
              <a:xfrm>
                <a:off x="3760" y="2617"/>
                <a:ext cx="149" cy="54"/>
              </a:xfrm>
              <a:custGeom>
                <a:avLst/>
                <a:gdLst>
                  <a:gd name="T0" fmla="*/ 0 w 299"/>
                  <a:gd name="T1" fmla="*/ 0 h 109"/>
                  <a:gd name="T2" fmla="*/ 0 w 299"/>
                  <a:gd name="T3" fmla="*/ 0 h 109"/>
                  <a:gd name="T4" fmla="*/ 0 w 299"/>
                  <a:gd name="T5" fmla="*/ 0 h 109"/>
                  <a:gd name="T6" fmla="*/ 0 w 299"/>
                  <a:gd name="T7" fmla="*/ 0 h 109"/>
                  <a:gd name="T8" fmla="*/ 0 w 299"/>
                  <a:gd name="T9" fmla="*/ 0 h 109"/>
                  <a:gd name="T10" fmla="*/ 0 w 299"/>
                  <a:gd name="T11" fmla="*/ 0 h 109"/>
                  <a:gd name="T12" fmla="*/ 0 w 299"/>
                  <a:gd name="T13" fmla="*/ 0 h 109"/>
                  <a:gd name="T14" fmla="*/ 0 w 299"/>
                  <a:gd name="T15" fmla="*/ 0 h 109"/>
                  <a:gd name="T16" fmla="*/ 0 w 299"/>
                  <a:gd name="T17" fmla="*/ 0 h 109"/>
                  <a:gd name="T18" fmla="*/ 0 w 299"/>
                  <a:gd name="T19" fmla="*/ 0 h 109"/>
                  <a:gd name="T20" fmla="*/ 0 w 299"/>
                  <a:gd name="T21" fmla="*/ 0 h 109"/>
                  <a:gd name="T22" fmla="*/ 0 w 299"/>
                  <a:gd name="T23" fmla="*/ 0 h 109"/>
                  <a:gd name="T24" fmla="*/ 0 w 299"/>
                  <a:gd name="T25" fmla="*/ 0 h 109"/>
                  <a:gd name="T26" fmla="*/ 0 w 299"/>
                  <a:gd name="T27" fmla="*/ 0 h 109"/>
                  <a:gd name="T28" fmla="*/ 0 w 299"/>
                  <a:gd name="T29" fmla="*/ 0 h 109"/>
                  <a:gd name="T30" fmla="*/ 0 w 299"/>
                  <a:gd name="T31" fmla="*/ 0 h 109"/>
                  <a:gd name="T32" fmla="*/ 0 w 299"/>
                  <a:gd name="T33" fmla="*/ 0 h 109"/>
                  <a:gd name="T34" fmla="*/ 0 w 299"/>
                  <a:gd name="T35" fmla="*/ 0 h 109"/>
                  <a:gd name="T36" fmla="*/ 0 w 299"/>
                  <a:gd name="T37" fmla="*/ 0 h 109"/>
                  <a:gd name="T38" fmla="*/ 0 w 299"/>
                  <a:gd name="T39" fmla="*/ 0 h 109"/>
                  <a:gd name="T40" fmla="*/ 0 w 299"/>
                  <a:gd name="T41" fmla="*/ 0 h 109"/>
                  <a:gd name="T42" fmla="*/ 0 w 299"/>
                  <a:gd name="T43" fmla="*/ 0 h 109"/>
                  <a:gd name="T44" fmla="*/ 0 w 299"/>
                  <a:gd name="T45" fmla="*/ 0 h 109"/>
                  <a:gd name="T46" fmla="*/ 0 w 299"/>
                  <a:gd name="T47" fmla="*/ 0 h 109"/>
                  <a:gd name="T48" fmla="*/ 0 w 299"/>
                  <a:gd name="T49" fmla="*/ 0 h 109"/>
                  <a:gd name="T50" fmla="*/ 0 w 299"/>
                  <a:gd name="T51" fmla="*/ 0 h 109"/>
                  <a:gd name="T52" fmla="*/ 0 w 299"/>
                  <a:gd name="T53" fmla="*/ 0 h 109"/>
                  <a:gd name="T54" fmla="*/ 0 w 299"/>
                  <a:gd name="T55" fmla="*/ 0 h 109"/>
                  <a:gd name="T56" fmla="*/ 0 w 299"/>
                  <a:gd name="T57" fmla="*/ 0 h 109"/>
                  <a:gd name="T58" fmla="*/ 0 w 299"/>
                  <a:gd name="T59" fmla="*/ 0 h 109"/>
                  <a:gd name="T60" fmla="*/ 0 w 299"/>
                  <a:gd name="T61" fmla="*/ 0 h 109"/>
                  <a:gd name="T62" fmla="*/ 0 w 299"/>
                  <a:gd name="T63" fmla="*/ 0 h 109"/>
                  <a:gd name="T64" fmla="*/ 0 w 299"/>
                  <a:gd name="T65" fmla="*/ 0 h 109"/>
                  <a:gd name="T66" fmla="*/ 0 w 299"/>
                  <a:gd name="T67" fmla="*/ 0 h 1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9"/>
                  <a:gd name="T103" fmla="*/ 0 h 109"/>
                  <a:gd name="T104" fmla="*/ 299 w 299"/>
                  <a:gd name="T105" fmla="*/ 109 h 1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9" h="109">
                    <a:moveTo>
                      <a:pt x="272" y="103"/>
                    </a:moveTo>
                    <a:lnTo>
                      <a:pt x="283" y="82"/>
                    </a:lnTo>
                    <a:lnTo>
                      <a:pt x="278" y="80"/>
                    </a:lnTo>
                    <a:lnTo>
                      <a:pt x="272" y="76"/>
                    </a:lnTo>
                    <a:lnTo>
                      <a:pt x="257" y="92"/>
                    </a:lnTo>
                    <a:lnTo>
                      <a:pt x="249" y="93"/>
                    </a:lnTo>
                    <a:lnTo>
                      <a:pt x="242" y="90"/>
                    </a:lnTo>
                    <a:lnTo>
                      <a:pt x="270" y="50"/>
                    </a:lnTo>
                    <a:lnTo>
                      <a:pt x="249" y="44"/>
                    </a:lnTo>
                    <a:lnTo>
                      <a:pt x="221" y="88"/>
                    </a:lnTo>
                    <a:lnTo>
                      <a:pt x="213" y="84"/>
                    </a:lnTo>
                    <a:lnTo>
                      <a:pt x="206" y="82"/>
                    </a:lnTo>
                    <a:lnTo>
                      <a:pt x="234" y="29"/>
                    </a:lnTo>
                    <a:lnTo>
                      <a:pt x="221" y="27"/>
                    </a:lnTo>
                    <a:lnTo>
                      <a:pt x="207" y="27"/>
                    </a:lnTo>
                    <a:lnTo>
                      <a:pt x="194" y="29"/>
                    </a:lnTo>
                    <a:lnTo>
                      <a:pt x="183" y="31"/>
                    </a:lnTo>
                    <a:lnTo>
                      <a:pt x="169" y="33"/>
                    </a:lnTo>
                    <a:lnTo>
                      <a:pt x="156" y="38"/>
                    </a:lnTo>
                    <a:lnTo>
                      <a:pt x="145" y="44"/>
                    </a:lnTo>
                    <a:lnTo>
                      <a:pt x="133" y="52"/>
                    </a:lnTo>
                    <a:lnTo>
                      <a:pt x="116" y="80"/>
                    </a:lnTo>
                    <a:lnTo>
                      <a:pt x="97" y="80"/>
                    </a:lnTo>
                    <a:lnTo>
                      <a:pt x="103" y="67"/>
                    </a:lnTo>
                    <a:lnTo>
                      <a:pt x="107" y="57"/>
                    </a:lnTo>
                    <a:lnTo>
                      <a:pt x="105" y="46"/>
                    </a:lnTo>
                    <a:lnTo>
                      <a:pt x="101" y="36"/>
                    </a:lnTo>
                    <a:lnTo>
                      <a:pt x="86" y="27"/>
                    </a:lnTo>
                    <a:lnTo>
                      <a:pt x="72" y="21"/>
                    </a:lnTo>
                    <a:lnTo>
                      <a:pt x="57" y="19"/>
                    </a:lnTo>
                    <a:lnTo>
                      <a:pt x="42" y="19"/>
                    </a:lnTo>
                    <a:lnTo>
                      <a:pt x="12" y="57"/>
                    </a:lnTo>
                    <a:lnTo>
                      <a:pt x="6" y="57"/>
                    </a:lnTo>
                    <a:lnTo>
                      <a:pt x="0" y="57"/>
                    </a:lnTo>
                    <a:lnTo>
                      <a:pt x="38" y="0"/>
                    </a:lnTo>
                    <a:lnTo>
                      <a:pt x="48" y="0"/>
                    </a:lnTo>
                    <a:lnTo>
                      <a:pt x="59" y="4"/>
                    </a:lnTo>
                    <a:lnTo>
                      <a:pt x="70" y="6"/>
                    </a:lnTo>
                    <a:lnTo>
                      <a:pt x="82" y="12"/>
                    </a:lnTo>
                    <a:lnTo>
                      <a:pt x="91" y="16"/>
                    </a:lnTo>
                    <a:lnTo>
                      <a:pt x="103" y="21"/>
                    </a:lnTo>
                    <a:lnTo>
                      <a:pt x="112" y="29"/>
                    </a:lnTo>
                    <a:lnTo>
                      <a:pt x="124" y="35"/>
                    </a:lnTo>
                    <a:lnTo>
                      <a:pt x="139" y="25"/>
                    </a:lnTo>
                    <a:lnTo>
                      <a:pt x="154" y="19"/>
                    </a:lnTo>
                    <a:lnTo>
                      <a:pt x="162" y="14"/>
                    </a:lnTo>
                    <a:lnTo>
                      <a:pt x="169" y="14"/>
                    </a:lnTo>
                    <a:lnTo>
                      <a:pt x="179" y="10"/>
                    </a:lnTo>
                    <a:lnTo>
                      <a:pt x="188" y="10"/>
                    </a:lnTo>
                    <a:lnTo>
                      <a:pt x="196" y="8"/>
                    </a:lnTo>
                    <a:lnTo>
                      <a:pt x="206" y="6"/>
                    </a:lnTo>
                    <a:lnTo>
                      <a:pt x="213" y="6"/>
                    </a:lnTo>
                    <a:lnTo>
                      <a:pt x="221" y="6"/>
                    </a:lnTo>
                    <a:lnTo>
                      <a:pt x="228" y="6"/>
                    </a:lnTo>
                    <a:lnTo>
                      <a:pt x="238" y="8"/>
                    </a:lnTo>
                    <a:lnTo>
                      <a:pt x="247" y="10"/>
                    </a:lnTo>
                    <a:lnTo>
                      <a:pt x="257" y="14"/>
                    </a:lnTo>
                    <a:lnTo>
                      <a:pt x="257" y="21"/>
                    </a:lnTo>
                    <a:lnTo>
                      <a:pt x="257" y="29"/>
                    </a:lnTo>
                    <a:lnTo>
                      <a:pt x="297" y="46"/>
                    </a:lnTo>
                    <a:lnTo>
                      <a:pt x="283" y="65"/>
                    </a:lnTo>
                    <a:lnTo>
                      <a:pt x="287" y="69"/>
                    </a:lnTo>
                    <a:lnTo>
                      <a:pt x="293" y="73"/>
                    </a:lnTo>
                    <a:lnTo>
                      <a:pt x="299" y="78"/>
                    </a:lnTo>
                    <a:lnTo>
                      <a:pt x="299" y="88"/>
                    </a:lnTo>
                    <a:lnTo>
                      <a:pt x="293" y="97"/>
                    </a:lnTo>
                    <a:lnTo>
                      <a:pt x="283" y="109"/>
                    </a:lnTo>
                    <a:lnTo>
                      <a:pt x="27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0" name="Freeform 241"/>
              <p:cNvSpPr>
                <a:spLocks/>
              </p:cNvSpPr>
              <p:nvPr/>
            </p:nvSpPr>
            <p:spPr bwMode="auto">
              <a:xfrm>
                <a:off x="3505" y="2653"/>
                <a:ext cx="138" cy="53"/>
              </a:xfrm>
              <a:custGeom>
                <a:avLst/>
                <a:gdLst>
                  <a:gd name="T0" fmla="*/ 1 w 276"/>
                  <a:gd name="T1" fmla="*/ 1 h 106"/>
                  <a:gd name="T2" fmla="*/ 1 w 276"/>
                  <a:gd name="T3" fmla="*/ 1 h 106"/>
                  <a:gd name="T4" fmla="*/ 1 w 276"/>
                  <a:gd name="T5" fmla="*/ 1 h 106"/>
                  <a:gd name="T6" fmla="*/ 1 w 276"/>
                  <a:gd name="T7" fmla="*/ 1 h 106"/>
                  <a:gd name="T8" fmla="*/ 1 w 276"/>
                  <a:gd name="T9" fmla="*/ 1 h 106"/>
                  <a:gd name="T10" fmla="*/ 1 w 276"/>
                  <a:gd name="T11" fmla="*/ 1 h 106"/>
                  <a:gd name="T12" fmla="*/ 1 w 276"/>
                  <a:gd name="T13" fmla="*/ 1 h 106"/>
                  <a:gd name="T14" fmla="*/ 1 w 276"/>
                  <a:gd name="T15" fmla="*/ 1 h 106"/>
                  <a:gd name="T16" fmla="*/ 1 w 276"/>
                  <a:gd name="T17" fmla="*/ 1 h 106"/>
                  <a:gd name="T18" fmla="*/ 1 w 276"/>
                  <a:gd name="T19" fmla="*/ 1 h 106"/>
                  <a:gd name="T20" fmla="*/ 1 w 276"/>
                  <a:gd name="T21" fmla="*/ 1 h 106"/>
                  <a:gd name="T22" fmla="*/ 1 w 276"/>
                  <a:gd name="T23" fmla="*/ 1 h 106"/>
                  <a:gd name="T24" fmla="*/ 1 w 276"/>
                  <a:gd name="T25" fmla="*/ 1 h 106"/>
                  <a:gd name="T26" fmla="*/ 1 w 276"/>
                  <a:gd name="T27" fmla="*/ 1 h 106"/>
                  <a:gd name="T28" fmla="*/ 1 w 276"/>
                  <a:gd name="T29" fmla="*/ 1 h 106"/>
                  <a:gd name="T30" fmla="*/ 1 w 276"/>
                  <a:gd name="T31" fmla="*/ 1 h 106"/>
                  <a:gd name="T32" fmla="*/ 1 w 276"/>
                  <a:gd name="T33" fmla="*/ 1 h 106"/>
                  <a:gd name="T34" fmla="*/ 1 w 276"/>
                  <a:gd name="T35" fmla="*/ 1 h 106"/>
                  <a:gd name="T36" fmla="*/ 1 w 276"/>
                  <a:gd name="T37" fmla="*/ 1 h 106"/>
                  <a:gd name="T38" fmla="*/ 0 w 276"/>
                  <a:gd name="T39" fmla="*/ 1 h 106"/>
                  <a:gd name="T40" fmla="*/ 1 w 276"/>
                  <a:gd name="T41" fmla="*/ 1 h 106"/>
                  <a:gd name="T42" fmla="*/ 1 w 276"/>
                  <a:gd name="T43" fmla="*/ 1 h 106"/>
                  <a:gd name="T44" fmla="*/ 1 w 276"/>
                  <a:gd name="T45" fmla="*/ 1 h 106"/>
                  <a:gd name="T46" fmla="*/ 1 w 276"/>
                  <a:gd name="T47" fmla="*/ 1 h 106"/>
                  <a:gd name="T48" fmla="*/ 1 w 276"/>
                  <a:gd name="T49" fmla="*/ 1 h 106"/>
                  <a:gd name="T50" fmla="*/ 1 w 276"/>
                  <a:gd name="T51" fmla="*/ 1 h 106"/>
                  <a:gd name="T52" fmla="*/ 1 w 276"/>
                  <a:gd name="T53" fmla="*/ 1 h 106"/>
                  <a:gd name="T54" fmla="*/ 1 w 276"/>
                  <a:gd name="T55" fmla="*/ 1 h 106"/>
                  <a:gd name="T56" fmla="*/ 1 w 276"/>
                  <a:gd name="T57" fmla="*/ 1 h 106"/>
                  <a:gd name="T58" fmla="*/ 1 w 276"/>
                  <a:gd name="T59" fmla="*/ 1 h 106"/>
                  <a:gd name="T60" fmla="*/ 1 w 276"/>
                  <a:gd name="T61" fmla="*/ 1 h 106"/>
                  <a:gd name="T62" fmla="*/ 1 w 276"/>
                  <a:gd name="T63" fmla="*/ 1 h 106"/>
                  <a:gd name="T64" fmla="*/ 1 w 276"/>
                  <a:gd name="T65" fmla="*/ 1 h 106"/>
                  <a:gd name="T66" fmla="*/ 1 w 276"/>
                  <a:gd name="T67" fmla="*/ 1 h 106"/>
                  <a:gd name="T68" fmla="*/ 1 w 276"/>
                  <a:gd name="T69" fmla="*/ 1 h 106"/>
                  <a:gd name="T70" fmla="*/ 1 w 276"/>
                  <a:gd name="T71" fmla="*/ 1 h 106"/>
                  <a:gd name="T72" fmla="*/ 1 w 276"/>
                  <a:gd name="T73" fmla="*/ 1 h 106"/>
                  <a:gd name="T74" fmla="*/ 1 w 276"/>
                  <a:gd name="T75" fmla="*/ 1 h 106"/>
                  <a:gd name="T76" fmla="*/ 1 w 276"/>
                  <a:gd name="T77" fmla="*/ 1 h 106"/>
                  <a:gd name="T78" fmla="*/ 1 w 276"/>
                  <a:gd name="T79" fmla="*/ 1 h 106"/>
                  <a:gd name="T80" fmla="*/ 1 w 276"/>
                  <a:gd name="T81" fmla="*/ 1 h 106"/>
                  <a:gd name="T82" fmla="*/ 1 w 276"/>
                  <a:gd name="T83" fmla="*/ 1 h 106"/>
                  <a:gd name="T84" fmla="*/ 1 w 276"/>
                  <a:gd name="T85" fmla="*/ 1 h 106"/>
                  <a:gd name="T86" fmla="*/ 1 w 276"/>
                  <a:gd name="T87" fmla="*/ 1 h 1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76"/>
                  <a:gd name="T133" fmla="*/ 0 h 106"/>
                  <a:gd name="T134" fmla="*/ 276 w 276"/>
                  <a:gd name="T135" fmla="*/ 106 h 1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76" h="106">
                    <a:moveTo>
                      <a:pt x="227" y="106"/>
                    </a:moveTo>
                    <a:lnTo>
                      <a:pt x="213" y="100"/>
                    </a:lnTo>
                    <a:lnTo>
                      <a:pt x="204" y="95"/>
                    </a:lnTo>
                    <a:lnTo>
                      <a:pt x="193" y="91"/>
                    </a:lnTo>
                    <a:lnTo>
                      <a:pt x="183" y="89"/>
                    </a:lnTo>
                    <a:lnTo>
                      <a:pt x="170" y="87"/>
                    </a:lnTo>
                    <a:lnTo>
                      <a:pt x="162" y="85"/>
                    </a:lnTo>
                    <a:lnTo>
                      <a:pt x="149" y="85"/>
                    </a:lnTo>
                    <a:lnTo>
                      <a:pt x="141" y="85"/>
                    </a:lnTo>
                    <a:lnTo>
                      <a:pt x="128" y="83"/>
                    </a:lnTo>
                    <a:lnTo>
                      <a:pt x="118" y="83"/>
                    </a:lnTo>
                    <a:lnTo>
                      <a:pt x="105" y="83"/>
                    </a:lnTo>
                    <a:lnTo>
                      <a:pt x="96" y="83"/>
                    </a:lnTo>
                    <a:lnTo>
                      <a:pt x="84" y="81"/>
                    </a:lnTo>
                    <a:lnTo>
                      <a:pt x="75" y="81"/>
                    </a:lnTo>
                    <a:lnTo>
                      <a:pt x="63" y="79"/>
                    </a:lnTo>
                    <a:lnTo>
                      <a:pt x="54" y="79"/>
                    </a:lnTo>
                    <a:lnTo>
                      <a:pt x="21" y="81"/>
                    </a:lnTo>
                    <a:lnTo>
                      <a:pt x="18" y="76"/>
                    </a:lnTo>
                    <a:lnTo>
                      <a:pt x="18" y="72"/>
                    </a:lnTo>
                    <a:lnTo>
                      <a:pt x="25" y="68"/>
                    </a:lnTo>
                    <a:lnTo>
                      <a:pt x="33" y="68"/>
                    </a:lnTo>
                    <a:lnTo>
                      <a:pt x="40" y="68"/>
                    </a:lnTo>
                    <a:lnTo>
                      <a:pt x="50" y="68"/>
                    </a:lnTo>
                    <a:lnTo>
                      <a:pt x="42" y="62"/>
                    </a:lnTo>
                    <a:lnTo>
                      <a:pt x="29" y="60"/>
                    </a:lnTo>
                    <a:lnTo>
                      <a:pt x="16" y="60"/>
                    </a:lnTo>
                    <a:lnTo>
                      <a:pt x="8" y="60"/>
                    </a:lnTo>
                    <a:lnTo>
                      <a:pt x="4" y="57"/>
                    </a:lnTo>
                    <a:lnTo>
                      <a:pt x="2" y="51"/>
                    </a:lnTo>
                    <a:lnTo>
                      <a:pt x="8" y="51"/>
                    </a:lnTo>
                    <a:lnTo>
                      <a:pt x="19" y="51"/>
                    </a:lnTo>
                    <a:lnTo>
                      <a:pt x="33" y="51"/>
                    </a:lnTo>
                    <a:lnTo>
                      <a:pt x="38" y="53"/>
                    </a:lnTo>
                    <a:lnTo>
                      <a:pt x="33" y="49"/>
                    </a:lnTo>
                    <a:lnTo>
                      <a:pt x="23" y="43"/>
                    </a:lnTo>
                    <a:lnTo>
                      <a:pt x="10" y="39"/>
                    </a:lnTo>
                    <a:lnTo>
                      <a:pt x="2" y="39"/>
                    </a:lnTo>
                    <a:lnTo>
                      <a:pt x="0" y="32"/>
                    </a:lnTo>
                    <a:lnTo>
                      <a:pt x="0" y="24"/>
                    </a:lnTo>
                    <a:lnTo>
                      <a:pt x="8" y="24"/>
                    </a:lnTo>
                    <a:lnTo>
                      <a:pt x="16" y="28"/>
                    </a:lnTo>
                    <a:lnTo>
                      <a:pt x="25" y="30"/>
                    </a:lnTo>
                    <a:lnTo>
                      <a:pt x="33" y="36"/>
                    </a:lnTo>
                    <a:lnTo>
                      <a:pt x="40" y="39"/>
                    </a:lnTo>
                    <a:lnTo>
                      <a:pt x="50" y="43"/>
                    </a:lnTo>
                    <a:lnTo>
                      <a:pt x="57" y="49"/>
                    </a:lnTo>
                    <a:lnTo>
                      <a:pt x="67" y="53"/>
                    </a:lnTo>
                    <a:lnTo>
                      <a:pt x="90" y="0"/>
                    </a:lnTo>
                    <a:lnTo>
                      <a:pt x="105" y="1"/>
                    </a:lnTo>
                    <a:lnTo>
                      <a:pt x="90" y="51"/>
                    </a:lnTo>
                    <a:lnTo>
                      <a:pt x="97" y="49"/>
                    </a:lnTo>
                    <a:lnTo>
                      <a:pt x="107" y="47"/>
                    </a:lnTo>
                    <a:lnTo>
                      <a:pt x="118" y="45"/>
                    </a:lnTo>
                    <a:lnTo>
                      <a:pt x="128" y="43"/>
                    </a:lnTo>
                    <a:lnTo>
                      <a:pt x="137" y="43"/>
                    </a:lnTo>
                    <a:lnTo>
                      <a:pt x="147" y="43"/>
                    </a:lnTo>
                    <a:lnTo>
                      <a:pt x="156" y="43"/>
                    </a:lnTo>
                    <a:lnTo>
                      <a:pt x="168" y="45"/>
                    </a:lnTo>
                    <a:lnTo>
                      <a:pt x="175" y="36"/>
                    </a:lnTo>
                    <a:lnTo>
                      <a:pt x="183" y="22"/>
                    </a:lnTo>
                    <a:lnTo>
                      <a:pt x="191" y="11"/>
                    </a:lnTo>
                    <a:lnTo>
                      <a:pt x="198" y="1"/>
                    </a:lnTo>
                    <a:lnTo>
                      <a:pt x="212" y="7"/>
                    </a:lnTo>
                    <a:lnTo>
                      <a:pt x="185" y="58"/>
                    </a:lnTo>
                    <a:lnTo>
                      <a:pt x="179" y="60"/>
                    </a:lnTo>
                    <a:lnTo>
                      <a:pt x="174" y="66"/>
                    </a:lnTo>
                    <a:lnTo>
                      <a:pt x="181" y="68"/>
                    </a:lnTo>
                    <a:lnTo>
                      <a:pt x="191" y="72"/>
                    </a:lnTo>
                    <a:lnTo>
                      <a:pt x="232" y="15"/>
                    </a:lnTo>
                    <a:lnTo>
                      <a:pt x="240" y="15"/>
                    </a:lnTo>
                    <a:lnTo>
                      <a:pt x="248" y="15"/>
                    </a:lnTo>
                    <a:lnTo>
                      <a:pt x="242" y="20"/>
                    </a:lnTo>
                    <a:lnTo>
                      <a:pt x="236" y="28"/>
                    </a:lnTo>
                    <a:lnTo>
                      <a:pt x="229" y="38"/>
                    </a:lnTo>
                    <a:lnTo>
                      <a:pt x="225" y="47"/>
                    </a:lnTo>
                    <a:lnTo>
                      <a:pt x="221" y="57"/>
                    </a:lnTo>
                    <a:lnTo>
                      <a:pt x="215" y="66"/>
                    </a:lnTo>
                    <a:lnTo>
                      <a:pt x="212" y="74"/>
                    </a:lnTo>
                    <a:lnTo>
                      <a:pt x="210" y="85"/>
                    </a:lnTo>
                    <a:lnTo>
                      <a:pt x="213" y="87"/>
                    </a:lnTo>
                    <a:lnTo>
                      <a:pt x="221" y="87"/>
                    </a:lnTo>
                    <a:lnTo>
                      <a:pt x="265" y="22"/>
                    </a:lnTo>
                    <a:lnTo>
                      <a:pt x="270" y="26"/>
                    </a:lnTo>
                    <a:lnTo>
                      <a:pt x="276" y="30"/>
                    </a:lnTo>
                    <a:lnTo>
                      <a:pt x="234" y="104"/>
                    </a:lnTo>
                    <a:lnTo>
                      <a:pt x="229" y="104"/>
                    </a:lnTo>
                    <a:lnTo>
                      <a:pt x="227"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1" name="Freeform 242"/>
              <p:cNvSpPr>
                <a:spLocks/>
              </p:cNvSpPr>
              <p:nvPr/>
            </p:nvSpPr>
            <p:spPr bwMode="auto">
              <a:xfrm>
                <a:off x="3477" y="2639"/>
                <a:ext cx="40" cy="57"/>
              </a:xfrm>
              <a:custGeom>
                <a:avLst/>
                <a:gdLst>
                  <a:gd name="T0" fmla="*/ 1 w 80"/>
                  <a:gd name="T1" fmla="*/ 1 h 114"/>
                  <a:gd name="T2" fmla="*/ 1 w 80"/>
                  <a:gd name="T3" fmla="*/ 1 h 114"/>
                  <a:gd name="T4" fmla="*/ 1 w 80"/>
                  <a:gd name="T5" fmla="*/ 1 h 114"/>
                  <a:gd name="T6" fmla="*/ 1 w 80"/>
                  <a:gd name="T7" fmla="*/ 1 h 114"/>
                  <a:gd name="T8" fmla="*/ 1 w 80"/>
                  <a:gd name="T9" fmla="*/ 1 h 114"/>
                  <a:gd name="T10" fmla="*/ 1 w 80"/>
                  <a:gd name="T11" fmla="*/ 1 h 114"/>
                  <a:gd name="T12" fmla="*/ 1 w 80"/>
                  <a:gd name="T13" fmla="*/ 1 h 114"/>
                  <a:gd name="T14" fmla="*/ 1 w 80"/>
                  <a:gd name="T15" fmla="*/ 1 h 114"/>
                  <a:gd name="T16" fmla="*/ 0 w 80"/>
                  <a:gd name="T17" fmla="*/ 1 h 114"/>
                  <a:gd name="T18" fmla="*/ 1 w 80"/>
                  <a:gd name="T19" fmla="*/ 1 h 114"/>
                  <a:gd name="T20" fmla="*/ 1 w 80"/>
                  <a:gd name="T21" fmla="*/ 1 h 114"/>
                  <a:gd name="T22" fmla="*/ 1 w 80"/>
                  <a:gd name="T23" fmla="*/ 1 h 114"/>
                  <a:gd name="T24" fmla="*/ 1 w 80"/>
                  <a:gd name="T25" fmla="*/ 0 h 114"/>
                  <a:gd name="T26" fmla="*/ 1 w 80"/>
                  <a:gd name="T27" fmla="*/ 1 h 114"/>
                  <a:gd name="T28" fmla="*/ 1 w 80"/>
                  <a:gd name="T29" fmla="*/ 1 h 114"/>
                  <a:gd name="T30" fmla="*/ 1 w 80"/>
                  <a:gd name="T31" fmla="*/ 1 h 114"/>
                  <a:gd name="T32" fmla="*/ 1 w 80"/>
                  <a:gd name="T33" fmla="*/ 1 h 114"/>
                  <a:gd name="T34" fmla="*/ 1 w 80"/>
                  <a:gd name="T35" fmla="*/ 1 h 114"/>
                  <a:gd name="T36" fmla="*/ 1 w 80"/>
                  <a:gd name="T37" fmla="*/ 1 h 114"/>
                  <a:gd name="T38" fmla="*/ 1 w 80"/>
                  <a:gd name="T39" fmla="*/ 1 h 114"/>
                  <a:gd name="T40" fmla="*/ 1 w 80"/>
                  <a:gd name="T41" fmla="*/ 1 h 114"/>
                  <a:gd name="T42" fmla="*/ 1 w 80"/>
                  <a:gd name="T43" fmla="*/ 1 h 114"/>
                  <a:gd name="T44" fmla="*/ 1 w 80"/>
                  <a:gd name="T45" fmla="*/ 1 h 114"/>
                  <a:gd name="T46" fmla="*/ 1 w 80"/>
                  <a:gd name="T47" fmla="*/ 1 h 114"/>
                  <a:gd name="T48" fmla="*/ 1 w 80"/>
                  <a:gd name="T49" fmla="*/ 1 h 114"/>
                  <a:gd name="T50" fmla="*/ 1 w 80"/>
                  <a:gd name="T51" fmla="*/ 1 h 114"/>
                  <a:gd name="T52" fmla="*/ 1 w 80"/>
                  <a:gd name="T53" fmla="*/ 1 h 114"/>
                  <a:gd name="T54" fmla="*/ 1 w 80"/>
                  <a:gd name="T55" fmla="*/ 1 h 114"/>
                  <a:gd name="T56" fmla="*/ 1 w 80"/>
                  <a:gd name="T57" fmla="*/ 1 h 114"/>
                  <a:gd name="T58" fmla="*/ 1 w 80"/>
                  <a:gd name="T59" fmla="*/ 1 h 114"/>
                  <a:gd name="T60" fmla="*/ 1 w 80"/>
                  <a:gd name="T61" fmla="*/ 1 h 114"/>
                  <a:gd name="T62" fmla="*/ 1 w 80"/>
                  <a:gd name="T63" fmla="*/ 1 h 114"/>
                  <a:gd name="T64" fmla="*/ 1 w 80"/>
                  <a:gd name="T65" fmla="*/ 1 h 114"/>
                  <a:gd name="T66" fmla="*/ 1 w 80"/>
                  <a:gd name="T67" fmla="*/ 1 h 114"/>
                  <a:gd name="T68" fmla="*/ 1 w 80"/>
                  <a:gd name="T69" fmla="*/ 1 h 114"/>
                  <a:gd name="T70" fmla="*/ 1 w 80"/>
                  <a:gd name="T71" fmla="*/ 1 h 114"/>
                  <a:gd name="T72" fmla="*/ 1 w 80"/>
                  <a:gd name="T73" fmla="*/ 1 h 114"/>
                  <a:gd name="T74" fmla="*/ 1 w 80"/>
                  <a:gd name="T75" fmla="*/ 1 h 114"/>
                  <a:gd name="T76" fmla="*/ 1 w 80"/>
                  <a:gd name="T77" fmla="*/ 1 h 114"/>
                  <a:gd name="T78" fmla="*/ 1 w 80"/>
                  <a:gd name="T79" fmla="*/ 1 h 114"/>
                  <a:gd name="T80" fmla="*/ 1 w 80"/>
                  <a:gd name="T81" fmla="*/ 1 h 114"/>
                  <a:gd name="T82" fmla="*/ 1 w 80"/>
                  <a:gd name="T83" fmla="*/ 1 h 114"/>
                  <a:gd name="T84" fmla="*/ 1 w 80"/>
                  <a:gd name="T85" fmla="*/ 1 h 114"/>
                  <a:gd name="T86" fmla="*/ 1 w 80"/>
                  <a:gd name="T87" fmla="*/ 1 h 114"/>
                  <a:gd name="T88" fmla="*/ 1 w 80"/>
                  <a:gd name="T89" fmla="*/ 1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0"/>
                  <a:gd name="T136" fmla="*/ 0 h 114"/>
                  <a:gd name="T137" fmla="*/ 80 w 80"/>
                  <a:gd name="T138" fmla="*/ 114 h 1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0" h="114">
                    <a:moveTo>
                      <a:pt x="36" y="108"/>
                    </a:moveTo>
                    <a:lnTo>
                      <a:pt x="36" y="101"/>
                    </a:lnTo>
                    <a:lnTo>
                      <a:pt x="35" y="95"/>
                    </a:lnTo>
                    <a:lnTo>
                      <a:pt x="23" y="93"/>
                    </a:lnTo>
                    <a:lnTo>
                      <a:pt x="12" y="95"/>
                    </a:lnTo>
                    <a:lnTo>
                      <a:pt x="12" y="80"/>
                    </a:lnTo>
                    <a:lnTo>
                      <a:pt x="16" y="66"/>
                    </a:lnTo>
                    <a:lnTo>
                      <a:pt x="6" y="65"/>
                    </a:lnTo>
                    <a:lnTo>
                      <a:pt x="0" y="61"/>
                    </a:lnTo>
                    <a:lnTo>
                      <a:pt x="8" y="44"/>
                    </a:lnTo>
                    <a:lnTo>
                      <a:pt x="21" y="30"/>
                    </a:lnTo>
                    <a:lnTo>
                      <a:pt x="36" y="13"/>
                    </a:lnTo>
                    <a:lnTo>
                      <a:pt x="48" y="0"/>
                    </a:lnTo>
                    <a:lnTo>
                      <a:pt x="59" y="6"/>
                    </a:lnTo>
                    <a:lnTo>
                      <a:pt x="52" y="11"/>
                    </a:lnTo>
                    <a:lnTo>
                      <a:pt x="42" y="27"/>
                    </a:lnTo>
                    <a:lnTo>
                      <a:pt x="33" y="40"/>
                    </a:lnTo>
                    <a:lnTo>
                      <a:pt x="31" y="47"/>
                    </a:lnTo>
                    <a:lnTo>
                      <a:pt x="57" y="51"/>
                    </a:lnTo>
                    <a:lnTo>
                      <a:pt x="59" y="57"/>
                    </a:lnTo>
                    <a:lnTo>
                      <a:pt x="61" y="66"/>
                    </a:lnTo>
                    <a:lnTo>
                      <a:pt x="52" y="65"/>
                    </a:lnTo>
                    <a:lnTo>
                      <a:pt x="44" y="66"/>
                    </a:lnTo>
                    <a:lnTo>
                      <a:pt x="40" y="70"/>
                    </a:lnTo>
                    <a:lnTo>
                      <a:pt x="36" y="76"/>
                    </a:lnTo>
                    <a:lnTo>
                      <a:pt x="50" y="78"/>
                    </a:lnTo>
                    <a:lnTo>
                      <a:pt x="61" y="78"/>
                    </a:lnTo>
                    <a:lnTo>
                      <a:pt x="63" y="82"/>
                    </a:lnTo>
                    <a:lnTo>
                      <a:pt x="65" y="87"/>
                    </a:lnTo>
                    <a:lnTo>
                      <a:pt x="55" y="87"/>
                    </a:lnTo>
                    <a:lnTo>
                      <a:pt x="50" y="89"/>
                    </a:lnTo>
                    <a:lnTo>
                      <a:pt x="52" y="97"/>
                    </a:lnTo>
                    <a:lnTo>
                      <a:pt x="55" y="99"/>
                    </a:lnTo>
                    <a:lnTo>
                      <a:pt x="63" y="99"/>
                    </a:lnTo>
                    <a:lnTo>
                      <a:pt x="71" y="99"/>
                    </a:lnTo>
                    <a:lnTo>
                      <a:pt x="78" y="99"/>
                    </a:lnTo>
                    <a:lnTo>
                      <a:pt x="78" y="101"/>
                    </a:lnTo>
                    <a:lnTo>
                      <a:pt x="80" y="106"/>
                    </a:lnTo>
                    <a:lnTo>
                      <a:pt x="73" y="106"/>
                    </a:lnTo>
                    <a:lnTo>
                      <a:pt x="65" y="108"/>
                    </a:lnTo>
                    <a:lnTo>
                      <a:pt x="57" y="110"/>
                    </a:lnTo>
                    <a:lnTo>
                      <a:pt x="52" y="114"/>
                    </a:lnTo>
                    <a:lnTo>
                      <a:pt x="42" y="112"/>
                    </a:lnTo>
                    <a:lnTo>
                      <a:pt x="36"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2" name="Freeform 243"/>
              <p:cNvSpPr>
                <a:spLocks/>
              </p:cNvSpPr>
              <p:nvPr/>
            </p:nvSpPr>
            <p:spPr bwMode="auto">
              <a:xfrm>
                <a:off x="3499" y="2616"/>
                <a:ext cx="149" cy="54"/>
              </a:xfrm>
              <a:custGeom>
                <a:avLst/>
                <a:gdLst>
                  <a:gd name="T0" fmla="*/ 0 w 299"/>
                  <a:gd name="T1" fmla="*/ 0 h 109"/>
                  <a:gd name="T2" fmla="*/ 0 w 299"/>
                  <a:gd name="T3" fmla="*/ 0 h 109"/>
                  <a:gd name="T4" fmla="*/ 0 w 299"/>
                  <a:gd name="T5" fmla="*/ 0 h 109"/>
                  <a:gd name="T6" fmla="*/ 0 w 299"/>
                  <a:gd name="T7" fmla="*/ 0 h 109"/>
                  <a:gd name="T8" fmla="*/ 0 w 299"/>
                  <a:gd name="T9" fmla="*/ 0 h 109"/>
                  <a:gd name="T10" fmla="*/ 0 w 299"/>
                  <a:gd name="T11" fmla="*/ 0 h 109"/>
                  <a:gd name="T12" fmla="*/ 0 w 299"/>
                  <a:gd name="T13" fmla="*/ 0 h 109"/>
                  <a:gd name="T14" fmla="*/ 0 w 299"/>
                  <a:gd name="T15" fmla="*/ 0 h 109"/>
                  <a:gd name="T16" fmla="*/ 0 w 299"/>
                  <a:gd name="T17" fmla="*/ 0 h 109"/>
                  <a:gd name="T18" fmla="*/ 0 w 299"/>
                  <a:gd name="T19" fmla="*/ 0 h 109"/>
                  <a:gd name="T20" fmla="*/ 0 w 299"/>
                  <a:gd name="T21" fmla="*/ 0 h 109"/>
                  <a:gd name="T22" fmla="*/ 0 w 299"/>
                  <a:gd name="T23" fmla="*/ 0 h 109"/>
                  <a:gd name="T24" fmla="*/ 0 w 299"/>
                  <a:gd name="T25" fmla="*/ 0 h 109"/>
                  <a:gd name="T26" fmla="*/ 0 w 299"/>
                  <a:gd name="T27" fmla="*/ 0 h 109"/>
                  <a:gd name="T28" fmla="*/ 0 w 299"/>
                  <a:gd name="T29" fmla="*/ 0 h 109"/>
                  <a:gd name="T30" fmla="*/ 0 w 299"/>
                  <a:gd name="T31" fmla="*/ 0 h 109"/>
                  <a:gd name="T32" fmla="*/ 0 w 299"/>
                  <a:gd name="T33" fmla="*/ 0 h 109"/>
                  <a:gd name="T34" fmla="*/ 0 w 299"/>
                  <a:gd name="T35" fmla="*/ 0 h 109"/>
                  <a:gd name="T36" fmla="*/ 0 w 299"/>
                  <a:gd name="T37" fmla="*/ 0 h 109"/>
                  <a:gd name="T38" fmla="*/ 0 w 299"/>
                  <a:gd name="T39" fmla="*/ 0 h 109"/>
                  <a:gd name="T40" fmla="*/ 0 w 299"/>
                  <a:gd name="T41" fmla="*/ 0 h 109"/>
                  <a:gd name="T42" fmla="*/ 0 w 299"/>
                  <a:gd name="T43" fmla="*/ 0 h 109"/>
                  <a:gd name="T44" fmla="*/ 0 w 299"/>
                  <a:gd name="T45" fmla="*/ 0 h 109"/>
                  <a:gd name="T46" fmla="*/ 0 w 299"/>
                  <a:gd name="T47" fmla="*/ 0 h 109"/>
                  <a:gd name="T48" fmla="*/ 0 w 299"/>
                  <a:gd name="T49" fmla="*/ 0 h 109"/>
                  <a:gd name="T50" fmla="*/ 0 w 299"/>
                  <a:gd name="T51" fmla="*/ 0 h 109"/>
                  <a:gd name="T52" fmla="*/ 0 w 299"/>
                  <a:gd name="T53" fmla="*/ 0 h 109"/>
                  <a:gd name="T54" fmla="*/ 0 w 299"/>
                  <a:gd name="T55" fmla="*/ 0 h 109"/>
                  <a:gd name="T56" fmla="*/ 0 w 299"/>
                  <a:gd name="T57" fmla="*/ 0 h 109"/>
                  <a:gd name="T58" fmla="*/ 0 w 299"/>
                  <a:gd name="T59" fmla="*/ 0 h 109"/>
                  <a:gd name="T60" fmla="*/ 0 w 299"/>
                  <a:gd name="T61" fmla="*/ 0 h 109"/>
                  <a:gd name="T62" fmla="*/ 0 w 299"/>
                  <a:gd name="T63" fmla="*/ 0 h 109"/>
                  <a:gd name="T64" fmla="*/ 0 w 299"/>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9"/>
                  <a:gd name="T100" fmla="*/ 0 h 109"/>
                  <a:gd name="T101" fmla="*/ 299 w 299"/>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9" h="109">
                    <a:moveTo>
                      <a:pt x="272" y="101"/>
                    </a:moveTo>
                    <a:lnTo>
                      <a:pt x="281" y="82"/>
                    </a:lnTo>
                    <a:lnTo>
                      <a:pt x="278" y="78"/>
                    </a:lnTo>
                    <a:lnTo>
                      <a:pt x="274" y="75"/>
                    </a:lnTo>
                    <a:lnTo>
                      <a:pt x="257" y="92"/>
                    </a:lnTo>
                    <a:lnTo>
                      <a:pt x="249" y="92"/>
                    </a:lnTo>
                    <a:lnTo>
                      <a:pt x="243" y="90"/>
                    </a:lnTo>
                    <a:lnTo>
                      <a:pt x="272" y="52"/>
                    </a:lnTo>
                    <a:lnTo>
                      <a:pt x="247" y="44"/>
                    </a:lnTo>
                    <a:lnTo>
                      <a:pt x="221" y="84"/>
                    </a:lnTo>
                    <a:lnTo>
                      <a:pt x="213" y="82"/>
                    </a:lnTo>
                    <a:lnTo>
                      <a:pt x="205" y="82"/>
                    </a:lnTo>
                    <a:lnTo>
                      <a:pt x="236" y="25"/>
                    </a:lnTo>
                    <a:lnTo>
                      <a:pt x="223" y="25"/>
                    </a:lnTo>
                    <a:lnTo>
                      <a:pt x="209" y="25"/>
                    </a:lnTo>
                    <a:lnTo>
                      <a:pt x="196" y="27"/>
                    </a:lnTo>
                    <a:lnTo>
                      <a:pt x="181" y="31"/>
                    </a:lnTo>
                    <a:lnTo>
                      <a:pt x="167" y="33"/>
                    </a:lnTo>
                    <a:lnTo>
                      <a:pt x="156" y="38"/>
                    </a:lnTo>
                    <a:lnTo>
                      <a:pt x="143" y="44"/>
                    </a:lnTo>
                    <a:lnTo>
                      <a:pt x="131" y="52"/>
                    </a:lnTo>
                    <a:lnTo>
                      <a:pt x="116" y="78"/>
                    </a:lnTo>
                    <a:lnTo>
                      <a:pt x="99" y="76"/>
                    </a:lnTo>
                    <a:lnTo>
                      <a:pt x="103" y="67"/>
                    </a:lnTo>
                    <a:lnTo>
                      <a:pt x="108" y="56"/>
                    </a:lnTo>
                    <a:lnTo>
                      <a:pt x="107" y="46"/>
                    </a:lnTo>
                    <a:lnTo>
                      <a:pt x="101" y="37"/>
                    </a:lnTo>
                    <a:lnTo>
                      <a:pt x="86" y="27"/>
                    </a:lnTo>
                    <a:lnTo>
                      <a:pt x="72" y="23"/>
                    </a:lnTo>
                    <a:lnTo>
                      <a:pt x="57" y="18"/>
                    </a:lnTo>
                    <a:lnTo>
                      <a:pt x="44" y="18"/>
                    </a:lnTo>
                    <a:lnTo>
                      <a:pt x="13" y="59"/>
                    </a:lnTo>
                    <a:lnTo>
                      <a:pt x="6" y="56"/>
                    </a:lnTo>
                    <a:lnTo>
                      <a:pt x="0" y="54"/>
                    </a:lnTo>
                    <a:lnTo>
                      <a:pt x="40" y="0"/>
                    </a:lnTo>
                    <a:lnTo>
                      <a:pt x="49" y="0"/>
                    </a:lnTo>
                    <a:lnTo>
                      <a:pt x="59" y="2"/>
                    </a:lnTo>
                    <a:lnTo>
                      <a:pt x="70" y="6"/>
                    </a:lnTo>
                    <a:lnTo>
                      <a:pt x="82" y="10"/>
                    </a:lnTo>
                    <a:lnTo>
                      <a:pt x="93" y="16"/>
                    </a:lnTo>
                    <a:lnTo>
                      <a:pt x="103" y="21"/>
                    </a:lnTo>
                    <a:lnTo>
                      <a:pt x="114" y="25"/>
                    </a:lnTo>
                    <a:lnTo>
                      <a:pt x="124" y="31"/>
                    </a:lnTo>
                    <a:lnTo>
                      <a:pt x="139" y="23"/>
                    </a:lnTo>
                    <a:lnTo>
                      <a:pt x="156" y="18"/>
                    </a:lnTo>
                    <a:lnTo>
                      <a:pt x="164" y="16"/>
                    </a:lnTo>
                    <a:lnTo>
                      <a:pt x="171" y="14"/>
                    </a:lnTo>
                    <a:lnTo>
                      <a:pt x="181" y="10"/>
                    </a:lnTo>
                    <a:lnTo>
                      <a:pt x="188" y="10"/>
                    </a:lnTo>
                    <a:lnTo>
                      <a:pt x="204" y="8"/>
                    </a:lnTo>
                    <a:lnTo>
                      <a:pt x="221" y="8"/>
                    </a:lnTo>
                    <a:lnTo>
                      <a:pt x="228" y="8"/>
                    </a:lnTo>
                    <a:lnTo>
                      <a:pt x="238" y="8"/>
                    </a:lnTo>
                    <a:lnTo>
                      <a:pt x="245" y="10"/>
                    </a:lnTo>
                    <a:lnTo>
                      <a:pt x="253" y="14"/>
                    </a:lnTo>
                    <a:lnTo>
                      <a:pt x="255" y="19"/>
                    </a:lnTo>
                    <a:lnTo>
                      <a:pt x="257" y="29"/>
                    </a:lnTo>
                    <a:lnTo>
                      <a:pt x="297" y="46"/>
                    </a:lnTo>
                    <a:lnTo>
                      <a:pt x="281" y="67"/>
                    </a:lnTo>
                    <a:lnTo>
                      <a:pt x="287" y="69"/>
                    </a:lnTo>
                    <a:lnTo>
                      <a:pt x="293" y="75"/>
                    </a:lnTo>
                    <a:lnTo>
                      <a:pt x="297" y="78"/>
                    </a:lnTo>
                    <a:lnTo>
                      <a:pt x="299" y="86"/>
                    </a:lnTo>
                    <a:lnTo>
                      <a:pt x="291" y="95"/>
                    </a:lnTo>
                    <a:lnTo>
                      <a:pt x="283" y="109"/>
                    </a:lnTo>
                    <a:lnTo>
                      <a:pt x="27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3" name="Freeform 244"/>
              <p:cNvSpPr>
                <a:spLocks/>
              </p:cNvSpPr>
              <p:nvPr/>
            </p:nvSpPr>
            <p:spPr bwMode="auto">
              <a:xfrm>
                <a:off x="3474" y="2575"/>
                <a:ext cx="478" cy="93"/>
              </a:xfrm>
              <a:custGeom>
                <a:avLst/>
                <a:gdLst>
                  <a:gd name="T0" fmla="*/ 1 w 954"/>
                  <a:gd name="T1" fmla="*/ 1 h 186"/>
                  <a:gd name="T2" fmla="*/ 1 w 954"/>
                  <a:gd name="T3" fmla="*/ 1 h 186"/>
                  <a:gd name="T4" fmla="*/ 1 w 954"/>
                  <a:gd name="T5" fmla="*/ 1 h 186"/>
                  <a:gd name="T6" fmla="*/ 1 w 954"/>
                  <a:gd name="T7" fmla="*/ 1 h 186"/>
                  <a:gd name="T8" fmla="*/ 1 w 954"/>
                  <a:gd name="T9" fmla="*/ 1 h 186"/>
                  <a:gd name="T10" fmla="*/ 1 w 954"/>
                  <a:gd name="T11" fmla="*/ 1 h 186"/>
                  <a:gd name="T12" fmla="*/ 1 w 954"/>
                  <a:gd name="T13" fmla="*/ 1 h 186"/>
                  <a:gd name="T14" fmla="*/ 1 w 954"/>
                  <a:gd name="T15" fmla="*/ 1 h 186"/>
                  <a:gd name="T16" fmla="*/ 1 w 954"/>
                  <a:gd name="T17" fmla="*/ 1 h 186"/>
                  <a:gd name="T18" fmla="*/ 1 w 954"/>
                  <a:gd name="T19" fmla="*/ 1 h 186"/>
                  <a:gd name="T20" fmla="*/ 1 w 954"/>
                  <a:gd name="T21" fmla="*/ 1 h 186"/>
                  <a:gd name="T22" fmla="*/ 1 w 954"/>
                  <a:gd name="T23" fmla="*/ 1 h 186"/>
                  <a:gd name="T24" fmla="*/ 1 w 954"/>
                  <a:gd name="T25" fmla="*/ 1 h 186"/>
                  <a:gd name="T26" fmla="*/ 1 w 954"/>
                  <a:gd name="T27" fmla="*/ 1 h 186"/>
                  <a:gd name="T28" fmla="*/ 1 w 954"/>
                  <a:gd name="T29" fmla="*/ 1 h 186"/>
                  <a:gd name="T30" fmla="*/ 1 w 954"/>
                  <a:gd name="T31" fmla="*/ 1 h 186"/>
                  <a:gd name="T32" fmla="*/ 1 w 954"/>
                  <a:gd name="T33" fmla="*/ 1 h 186"/>
                  <a:gd name="T34" fmla="*/ 1 w 954"/>
                  <a:gd name="T35" fmla="*/ 1 h 186"/>
                  <a:gd name="T36" fmla="*/ 1 w 954"/>
                  <a:gd name="T37" fmla="*/ 1 h 186"/>
                  <a:gd name="T38" fmla="*/ 1 w 954"/>
                  <a:gd name="T39" fmla="*/ 1 h 186"/>
                  <a:gd name="T40" fmla="*/ 1 w 954"/>
                  <a:gd name="T41" fmla="*/ 1 h 186"/>
                  <a:gd name="T42" fmla="*/ 1 w 954"/>
                  <a:gd name="T43" fmla="*/ 1 h 186"/>
                  <a:gd name="T44" fmla="*/ 1 w 954"/>
                  <a:gd name="T45" fmla="*/ 1 h 186"/>
                  <a:gd name="T46" fmla="*/ 1 w 954"/>
                  <a:gd name="T47" fmla="*/ 1 h 186"/>
                  <a:gd name="T48" fmla="*/ 1 w 954"/>
                  <a:gd name="T49" fmla="*/ 1 h 186"/>
                  <a:gd name="T50" fmla="*/ 1 w 954"/>
                  <a:gd name="T51" fmla="*/ 1 h 186"/>
                  <a:gd name="T52" fmla="*/ 1 w 954"/>
                  <a:gd name="T53" fmla="*/ 1 h 186"/>
                  <a:gd name="T54" fmla="*/ 1 w 954"/>
                  <a:gd name="T55" fmla="*/ 1 h 186"/>
                  <a:gd name="T56" fmla="*/ 1 w 954"/>
                  <a:gd name="T57" fmla="*/ 1 h 186"/>
                  <a:gd name="T58" fmla="*/ 1 w 954"/>
                  <a:gd name="T59" fmla="*/ 1 h 186"/>
                  <a:gd name="T60" fmla="*/ 1 w 954"/>
                  <a:gd name="T61" fmla="*/ 1 h 186"/>
                  <a:gd name="T62" fmla="*/ 1 w 954"/>
                  <a:gd name="T63" fmla="*/ 1 h 186"/>
                  <a:gd name="T64" fmla="*/ 1 w 954"/>
                  <a:gd name="T65" fmla="*/ 1 h 186"/>
                  <a:gd name="T66" fmla="*/ 1 w 954"/>
                  <a:gd name="T67" fmla="*/ 1 h 186"/>
                  <a:gd name="T68" fmla="*/ 1 w 954"/>
                  <a:gd name="T69" fmla="*/ 1 h 186"/>
                  <a:gd name="T70" fmla="*/ 1 w 954"/>
                  <a:gd name="T71" fmla="*/ 1 h 186"/>
                  <a:gd name="T72" fmla="*/ 1 w 954"/>
                  <a:gd name="T73" fmla="*/ 1 h 186"/>
                  <a:gd name="T74" fmla="*/ 1 w 954"/>
                  <a:gd name="T75" fmla="*/ 1 h 186"/>
                  <a:gd name="T76" fmla="*/ 1 w 954"/>
                  <a:gd name="T77" fmla="*/ 1 h 186"/>
                  <a:gd name="T78" fmla="*/ 1 w 954"/>
                  <a:gd name="T79" fmla="*/ 1 h 186"/>
                  <a:gd name="T80" fmla="*/ 1 w 954"/>
                  <a:gd name="T81" fmla="*/ 1 h 186"/>
                  <a:gd name="T82" fmla="*/ 1 w 954"/>
                  <a:gd name="T83" fmla="*/ 1 h 186"/>
                  <a:gd name="T84" fmla="*/ 1 w 954"/>
                  <a:gd name="T85" fmla="*/ 1 h 186"/>
                  <a:gd name="T86" fmla="*/ 0 w 954"/>
                  <a:gd name="T87" fmla="*/ 1 h 186"/>
                  <a:gd name="T88" fmla="*/ 1 w 954"/>
                  <a:gd name="T89" fmla="*/ 0 h 186"/>
                  <a:gd name="T90" fmla="*/ 1 w 954"/>
                  <a:gd name="T91" fmla="*/ 0 h 186"/>
                  <a:gd name="T92" fmla="*/ 1 w 954"/>
                  <a:gd name="T93" fmla="*/ 0 h 186"/>
                  <a:gd name="T94" fmla="*/ 1 w 954"/>
                  <a:gd name="T95" fmla="*/ 0 h 186"/>
                  <a:gd name="T96" fmla="*/ 1 w 954"/>
                  <a:gd name="T97" fmla="*/ 0 h 186"/>
                  <a:gd name="T98" fmla="*/ 1 w 954"/>
                  <a:gd name="T99" fmla="*/ 0 h 186"/>
                  <a:gd name="T100" fmla="*/ 1 w 954"/>
                  <a:gd name="T101" fmla="*/ 1 h 186"/>
                  <a:gd name="T102" fmla="*/ 1 w 954"/>
                  <a:gd name="T103" fmla="*/ 1 h 186"/>
                  <a:gd name="T104" fmla="*/ 1 w 954"/>
                  <a:gd name="T105" fmla="*/ 1 h 186"/>
                  <a:gd name="T106" fmla="*/ 1 w 954"/>
                  <a:gd name="T107" fmla="*/ 1 h 186"/>
                  <a:gd name="T108" fmla="*/ 1 w 954"/>
                  <a:gd name="T109" fmla="*/ 1 h 186"/>
                  <a:gd name="T110" fmla="*/ 1 w 954"/>
                  <a:gd name="T111" fmla="*/ 1 h 186"/>
                  <a:gd name="T112" fmla="*/ 1 w 954"/>
                  <a:gd name="T113" fmla="*/ 1 h 186"/>
                  <a:gd name="T114" fmla="*/ 1 w 954"/>
                  <a:gd name="T115" fmla="*/ 1 h 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4"/>
                  <a:gd name="T175" fmla="*/ 0 h 186"/>
                  <a:gd name="T176" fmla="*/ 954 w 954"/>
                  <a:gd name="T177" fmla="*/ 186 h 1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4" h="186">
                    <a:moveTo>
                      <a:pt x="931" y="186"/>
                    </a:moveTo>
                    <a:lnTo>
                      <a:pt x="928" y="53"/>
                    </a:lnTo>
                    <a:lnTo>
                      <a:pt x="903" y="80"/>
                    </a:lnTo>
                    <a:lnTo>
                      <a:pt x="903" y="184"/>
                    </a:lnTo>
                    <a:lnTo>
                      <a:pt x="880" y="184"/>
                    </a:lnTo>
                    <a:lnTo>
                      <a:pt x="880" y="80"/>
                    </a:lnTo>
                    <a:lnTo>
                      <a:pt x="871" y="78"/>
                    </a:lnTo>
                    <a:lnTo>
                      <a:pt x="863" y="78"/>
                    </a:lnTo>
                    <a:lnTo>
                      <a:pt x="853" y="76"/>
                    </a:lnTo>
                    <a:lnTo>
                      <a:pt x="846" y="76"/>
                    </a:lnTo>
                    <a:lnTo>
                      <a:pt x="836" y="76"/>
                    </a:lnTo>
                    <a:lnTo>
                      <a:pt x="829" y="76"/>
                    </a:lnTo>
                    <a:lnTo>
                      <a:pt x="819" y="76"/>
                    </a:lnTo>
                    <a:lnTo>
                      <a:pt x="812" y="76"/>
                    </a:lnTo>
                    <a:lnTo>
                      <a:pt x="804" y="74"/>
                    </a:lnTo>
                    <a:lnTo>
                      <a:pt x="795" y="74"/>
                    </a:lnTo>
                    <a:lnTo>
                      <a:pt x="787" y="72"/>
                    </a:lnTo>
                    <a:lnTo>
                      <a:pt x="779" y="72"/>
                    </a:lnTo>
                    <a:lnTo>
                      <a:pt x="770" y="72"/>
                    </a:lnTo>
                    <a:lnTo>
                      <a:pt x="760" y="72"/>
                    </a:lnTo>
                    <a:lnTo>
                      <a:pt x="755" y="72"/>
                    </a:lnTo>
                    <a:lnTo>
                      <a:pt x="747" y="72"/>
                    </a:lnTo>
                    <a:lnTo>
                      <a:pt x="737" y="70"/>
                    </a:lnTo>
                    <a:lnTo>
                      <a:pt x="728" y="70"/>
                    </a:lnTo>
                    <a:lnTo>
                      <a:pt x="718" y="70"/>
                    </a:lnTo>
                    <a:lnTo>
                      <a:pt x="711" y="70"/>
                    </a:lnTo>
                    <a:lnTo>
                      <a:pt x="703" y="68"/>
                    </a:lnTo>
                    <a:lnTo>
                      <a:pt x="696" y="68"/>
                    </a:lnTo>
                    <a:lnTo>
                      <a:pt x="686" y="68"/>
                    </a:lnTo>
                    <a:lnTo>
                      <a:pt x="679" y="68"/>
                    </a:lnTo>
                    <a:lnTo>
                      <a:pt x="669" y="68"/>
                    </a:lnTo>
                    <a:lnTo>
                      <a:pt x="659" y="68"/>
                    </a:lnTo>
                    <a:lnTo>
                      <a:pt x="652" y="68"/>
                    </a:lnTo>
                    <a:lnTo>
                      <a:pt x="644" y="68"/>
                    </a:lnTo>
                    <a:lnTo>
                      <a:pt x="637" y="66"/>
                    </a:lnTo>
                    <a:lnTo>
                      <a:pt x="627" y="66"/>
                    </a:lnTo>
                    <a:lnTo>
                      <a:pt x="620" y="66"/>
                    </a:lnTo>
                    <a:lnTo>
                      <a:pt x="612" y="66"/>
                    </a:lnTo>
                    <a:lnTo>
                      <a:pt x="599" y="64"/>
                    </a:lnTo>
                    <a:lnTo>
                      <a:pt x="585" y="64"/>
                    </a:lnTo>
                    <a:lnTo>
                      <a:pt x="572" y="62"/>
                    </a:lnTo>
                    <a:lnTo>
                      <a:pt x="559" y="62"/>
                    </a:lnTo>
                    <a:lnTo>
                      <a:pt x="545" y="61"/>
                    </a:lnTo>
                    <a:lnTo>
                      <a:pt x="532" y="61"/>
                    </a:lnTo>
                    <a:lnTo>
                      <a:pt x="519" y="61"/>
                    </a:lnTo>
                    <a:lnTo>
                      <a:pt x="505" y="61"/>
                    </a:lnTo>
                    <a:lnTo>
                      <a:pt x="492" y="61"/>
                    </a:lnTo>
                    <a:lnTo>
                      <a:pt x="479" y="61"/>
                    </a:lnTo>
                    <a:lnTo>
                      <a:pt x="466" y="61"/>
                    </a:lnTo>
                    <a:lnTo>
                      <a:pt x="454" y="61"/>
                    </a:lnTo>
                    <a:lnTo>
                      <a:pt x="441" y="61"/>
                    </a:lnTo>
                    <a:lnTo>
                      <a:pt x="427" y="61"/>
                    </a:lnTo>
                    <a:lnTo>
                      <a:pt x="412" y="61"/>
                    </a:lnTo>
                    <a:lnTo>
                      <a:pt x="401" y="61"/>
                    </a:lnTo>
                    <a:lnTo>
                      <a:pt x="388" y="61"/>
                    </a:lnTo>
                    <a:lnTo>
                      <a:pt x="374" y="61"/>
                    </a:lnTo>
                    <a:lnTo>
                      <a:pt x="361" y="61"/>
                    </a:lnTo>
                    <a:lnTo>
                      <a:pt x="346" y="61"/>
                    </a:lnTo>
                    <a:lnTo>
                      <a:pt x="332" y="61"/>
                    </a:lnTo>
                    <a:lnTo>
                      <a:pt x="319" y="61"/>
                    </a:lnTo>
                    <a:lnTo>
                      <a:pt x="306" y="61"/>
                    </a:lnTo>
                    <a:lnTo>
                      <a:pt x="292" y="61"/>
                    </a:lnTo>
                    <a:lnTo>
                      <a:pt x="279" y="61"/>
                    </a:lnTo>
                    <a:lnTo>
                      <a:pt x="266" y="61"/>
                    </a:lnTo>
                    <a:lnTo>
                      <a:pt x="253" y="61"/>
                    </a:lnTo>
                    <a:lnTo>
                      <a:pt x="239" y="61"/>
                    </a:lnTo>
                    <a:lnTo>
                      <a:pt x="226" y="61"/>
                    </a:lnTo>
                    <a:lnTo>
                      <a:pt x="213" y="61"/>
                    </a:lnTo>
                    <a:lnTo>
                      <a:pt x="199" y="61"/>
                    </a:lnTo>
                    <a:lnTo>
                      <a:pt x="186" y="61"/>
                    </a:lnTo>
                    <a:lnTo>
                      <a:pt x="175" y="61"/>
                    </a:lnTo>
                    <a:lnTo>
                      <a:pt x="165" y="61"/>
                    </a:lnTo>
                    <a:lnTo>
                      <a:pt x="152" y="59"/>
                    </a:lnTo>
                    <a:lnTo>
                      <a:pt x="142" y="59"/>
                    </a:lnTo>
                    <a:lnTo>
                      <a:pt x="129" y="59"/>
                    </a:lnTo>
                    <a:lnTo>
                      <a:pt x="119" y="59"/>
                    </a:lnTo>
                    <a:lnTo>
                      <a:pt x="106" y="59"/>
                    </a:lnTo>
                    <a:lnTo>
                      <a:pt x="97" y="59"/>
                    </a:lnTo>
                    <a:lnTo>
                      <a:pt x="85" y="59"/>
                    </a:lnTo>
                    <a:lnTo>
                      <a:pt x="72" y="59"/>
                    </a:lnTo>
                    <a:lnTo>
                      <a:pt x="60" y="59"/>
                    </a:lnTo>
                    <a:lnTo>
                      <a:pt x="49" y="61"/>
                    </a:lnTo>
                    <a:lnTo>
                      <a:pt x="38" y="61"/>
                    </a:lnTo>
                    <a:lnTo>
                      <a:pt x="26" y="61"/>
                    </a:lnTo>
                    <a:lnTo>
                      <a:pt x="15" y="61"/>
                    </a:lnTo>
                    <a:lnTo>
                      <a:pt x="5" y="61"/>
                    </a:lnTo>
                    <a:lnTo>
                      <a:pt x="5" y="53"/>
                    </a:lnTo>
                    <a:lnTo>
                      <a:pt x="5" y="45"/>
                    </a:lnTo>
                    <a:lnTo>
                      <a:pt x="81" y="43"/>
                    </a:lnTo>
                    <a:lnTo>
                      <a:pt x="91" y="43"/>
                    </a:lnTo>
                    <a:lnTo>
                      <a:pt x="102" y="43"/>
                    </a:lnTo>
                    <a:lnTo>
                      <a:pt x="112" y="43"/>
                    </a:lnTo>
                    <a:lnTo>
                      <a:pt x="123" y="43"/>
                    </a:lnTo>
                    <a:lnTo>
                      <a:pt x="133" y="43"/>
                    </a:lnTo>
                    <a:lnTo>
                      <a:pt x="144" y="43"/>
                    </a:lnTo>
                    <a:lnTo>
                      <a:pt x="154" y="43"/>
                    </a:lnTo>
                    <a:lnTo>
                      <a:pt x="165" y="43"/>
                    </a:lnTo>
                    <a:lnTo>
                      <a:pt x="175" y="43"/>
                    </a:lnTo>
                    <a:lnTo>
                      <a:pt x="186" y="43"/>
                    </a:lnTo>
                    <a:lnTo>
                      <a:pt x="195" y="43"/>
                    </a:lnTo>
                    <a:lnTo>
                      <a:pt x="209" y="43"/>
                    </a:lnTo>
                    <a:lnTo>
                      <a:pt x="218" y="43"/>
                    </a:lnTo>
                    <a:lnTo>
                      <a:pt x="230" y="43"/>
                    </a:lnTo>
                    <a:lnTo>
                      <a:pt x="239" y="43"/>
                    </a:lnTo>
                    <a:lnTo>
                      <a:pt x="253" y="43"/>
                    </a:lnTo>
                    <a:lnTo>
                      <a:pt x="260" y="43"/>
                    </a:lnTo>
                    <a:lnTo>
                      <a:pt x="273" y="43"/>
                    </a:lnTo>
                    <a:lnTo>
                      <a:pt x="281" y="43"/>
                    </a:lnTo>
                    <a:lnTo>
                      <a:pt x="294" y="43"/>
                    </a:lnTo>
                    <a:lnTo>
                      <a:pt x="304" y="43"/>
                    </a:lnTo>
                    <a:lnTo>
                      <a:pt x="315" y="43"/>
                    </a:lnTo>
                    <a:lnTo>
                      <a:pt x="325" y="43"/>
                    </a:lnTo>
                    <a:lnTo>
                      <a:pt x="338" y="43"/>
                    </a:lnTo>
                    <a:lnTo>
                      <a:pt x="346" y="43"/>
                    </a:lnTo>
                    <a:lnTo>
                      <a:pt x="359" y="43"/>
                    </a:lnTo>
                    <a:lnTo>
                      <a:pt x="369" y="43"/>
                    </a:lnTo>
                    <a:lnTo>
                      <a:pt x="380" y="43"/>
                    </a:lnTo>
                    <a:lnTo>
                      <a:pt x="389" y="43"/>
                    </a:lnTo>
                    <a:lnTo>
                      <a:pt x="401" y="43"/>
                    </a:lnTo>
                    <a:lnTo>
                      <a:pt x="412" y="43"/>
                    </a:lnTo>
                    <a:lnTo>
                      <a:pt x="424" y="43"/>
                    </a:lnTo>
                    <a:lnTo>
                      <a:pt x="433" y="43"/>
                    </a:lnTo>
                    <a:lnTo>
                      <a:pt x="445" y="43"/>
                    </a:lnTo>
                    <a:lnTo>
                      <a:pt x="454" y="43"/>
                    </a:lnTo>
                    <a:lnTo>
                      <a:pt x="466" y="43"/>
                    </a:lnTo>
                    <a:lnTo>
                      <a:pt x="477" y="43"/>
                    </a:lnTo>
                    <a:lnTo>
                      <a:pt x="486" y="43"/>
                    </a:lnTo>
                    <a:lnTo>
                      <a:pt x="498" y="43"/>
                    </a:lnTo>
                    <a:lnTo>
                      <a:pt x="509" y="43"/>
                    </a:lnTo>
                    <a:lnTo>
                      <a:pt x="519" y="43"/>
                    </a:lnTo>
                    <a:lnTo>
                      <a:pt x="530" y="43"/>
                    </a:lnTo>
                    <a:lnTo>
                      <a:pt x="540" y="43"/>
                    </a:lnTo>
                    <a:lnTo>
                      <a:pt x="551" y="43"/>
                    </a:lnTo>
                    <a:lnTo>
                      <a:pt x="563" y="43"/>
                    </a:lnTo>
                    <a:lnTo>
                      <a:pt x="572" y="43"/>
                    </a:lnTo>
                    <a:lnTo>
                      <a:pt x="583" y="43"/>
                    </a:lnTo>
                    <a:lnTo>
                      <a:pt x="595" y="45"/>
                    </a:lnTo>
                    <a:lnTo>
                      <a:pt x="604" y="45"/>
                    </a:lnTo>
                    <a:lnTo>
                      <a:pt x="616" y="45"/>
                    </a:lnTo>
                    <a:lnTo>
                      <a:pt x="625" y="45"/>
                    </a:lnTo>
                    <a:lnTo>
                      <a:pt x="637" y="45"/>
                    </a:lnTo>
                    <a:lnTo>
                      <a:pt x="648" y="45"/>
                    </a:lnTo>
                    <a:lnTo>
                      <a:pt x="659" y="45"/>
                    </a:lnTo>
                    <a:lnTo>
                      <a:pt x="669" y="45"/>
                    </a:lnTo>
                    <a:lnTo>
                      <a:pt x="680" y="45"/>
                    </a:lnTo>
                    <a:lnTo>
                      <a:pt x="690" y="45"/>
                    </a:lnTo>
                    <a:lnTo>
                      <a:pt x="703" y="45"/>
                    </a:lnTo>
                    <a:lnTo>
                      <a:pt x="711" y="45"/>
                    </a:lnTo>
                    <a:lnTo>
                      <a:pt x="724" y="45"/>
                    </a:lnTo>
                    <a:lnTo>
                      <a:pt x="734" y="45"/>
                    </a:lnTo>
                    <a:lnTo>
                      <a:pt x="745" y="47"/>
                    </a:lnTo>
                    <a:lnTo>
                      <a:pt x="755" y="47"/>
                    </a:lnTo>
                    <a:lnTo>
                      <a:pt x="768" y="49"/>
                    </a:lnTo>
                    <a:lnTo>
                      <a:pt x="893" y="45"/>
                    </a:lnTo>
                    <a:lnTo>
                      <a:pt x="903" y="32"/>
                    </a:lnTo>
                    <a:lnTo>
                      <a:pt x="888" y="30"/>
                    </a:lnTo>
                    <a:lnTo>
                      <a:pt x="874" y="28"/>
                    </a:lnTo>
                    <a:lnTo>
                      <a:pt x="861" y="26"/>
                    </a:lnTo>
                    <a:lnTo>
                      <a:pt x="848" y="26"/>
                    </a:lnTo>
                    <a:lnTo>
                      <a:pt x="833" y="24"/>
                    </a:lnTo>
                    <a:lnTo>
                      <a:pt x="819" y="24"/>
                    </a:lnTo>
                    <a:lnTo>
                      <a:pt x="804" y="24"/>
                    </a:lnTo>
                    <a:lnTo>
                      <a:pt x="791" y="24"/>
                    </a:lnTo>
                    <a:lnTo>
                      <a:pt x="776" y="24"/>
                    </a:lnTo>
                    <a:lnTo>
                      <a:pt x="762" y="24"/>
                    </a:lnTo>
                    <a:lnTo>
                      <a:pt x="749" y="22"/>
                    </a:lnTo>
                    <a:lnTo>
                      <a:pt x="736" y="22"/>
                    </a:lnTo>
                    <a:lnTo>
                      <a:pt x="720" y="22"/>
                    </a:lnTo>
                    <a:lnTo>
                      <a:pt x="707" y="22"/>
                    </a:lnTo>
                    <a:lnTo>
                      <a:pt x="694" y="22"/>
                    </a:lnTo>
                    <a:lnTo>
                      <a:pt x="680" y="22"/>
                    </a:lnTo>
                    <a:lnTo>
                      <a:pt x="665" y="21"/>
                    </a:lnTo>
                    <a:lnTo>
                      <a:pt x="652" y="21"/>
                    </a:lnTo>
                    <a:lnTo>
                      <a:pt x="637" y="21"/>
                    </a:lnTo>
                    <a:lnTo>
                      <a:pt x="623" y="21"/>
                    </a:lnTo>
                    <a:lnTo>
                      <a:pt x="608" y="21"/>
                    </a:lnTo>
                    <a:lnTo>
                      <a:pt x="595" y="21"/>
                    </a:lnTo>
                    <a:lnTo>
                      <a:pt x="580" y="21"/>
                    </a:lnTo>
                    <a:lnTo>
                      <a:pt x="564" y="21"/>
                    </a:lnTo>
                    <a:lnTo>
                      <a:pt x="549" y="21"/>
                    </a:lnTo>
                    <a:lnTo>
                      <a:pt x="536" y="21"/>
                    </a:lnTo>
                    <a:lnTo>
                      <a:pt x="521" y="21"/>
                    </a:lnTo>
                    <a:lnTo>
                      <a:pt x="507" y="21"/>
                    </a:lnTo>
                    <a:lnTo>
                      <a:pt x="492" y="21"/>
                    </a:lnTo>
                    <a:lnTo>
                      <a:pt x="479" y="21"/>
                    </a:lnTo>
                    <a:lnTo>
                      <a:pt x="466" y="21"/>
                    </a:lnTo>
                    <a:lnTo>
                      <a:pt x="452" y="21"/>
                    </a:lnTo>
                    <a:lnTo>
                      <a:pt x="437" y="19"/>
                    </a:lnTo>
                    <a:lnTo>
                      <a:pt x="422" y="19"/>
                    </a:lnTo>
                    <a:lnTo>
                      <a:pt x="407" y="19"/>
                    </a:lnTo>
                    <a:lnTo>
                      <a:pt x="393" y="19"/>
                    </a:lnTo>
                    <a:lnTo>
                      <a:pt x="378" y="19"/>
                    </a:lnTo>
                    <a:lnTo>
                      <a:pt x="365" y="19"/>
                    </a:lnTo>
                    <a:lnTo>
                      <a:pt x="351" y="19"/>
                    </a:lnTo>
                    <a:lnTo>
                      <a:pt x="338" y="19"/>
                    </a:lnTo>
                    <a:lnTo>
                      <a:pt x="323" y="19"/>
                    </a:lnTo>
                    <a:lnTo>
                      <a:pt x="310" y="19"/>
                    </a:lnTo>
                    <a:lnTo>
                      <a:pt x="294" y="19"/>
                    </a:lnTo>
                    <a:lnTo>
                      <a:pt x="281" y="19"/>
                    </a:lnTo>
                    <a:lnTo>
                      <a:pt x="266" y="19"/>
                    </a:lnTo>
                    <a:lnTo>
                      <a:pt x="253" y="19"/>
                    </a:lnTo>
                    <a:lnTo>
                      <a:pt x="237" y="19"/>
                    </a:lnTo>
                    <a:lnTo>
                      <a:pt x="224" y="19"/>
                    </a:lnTo>
                    <a:lnTo>
                      <a:pt x="209" y="17"/>
                    </a:lnTo>
                    <a:lnTo>
                      <a:pt x="195" y="17"/>
                    </a:lnTo>
                    <a:lnTo>
                      <a:pt x="180" y="17"/>
                    </a:lnTo>
                    <a:lnTo>
                      <a:pt x="167" y="17"/>
                    </a:lnTo>
                    <a:lnTo>
                      <a:pt x="152" y="17"/>
                    </a:lnTo>
                    <a:lnTo>
                      <a:pt x="138" y="17"/>
                    </a:lnTo>
                    <a:lnTo>
                      <a:pt x="125" y="17"/>
                    </a:lnTo>
                    <a:lnTo>
                      <a:pt x="112" y="17"/>
                    </a:lnTo>
                    <a:lnTo>
                      <a:pt x="98" y="17"/>
                    </a:lnTo>
                    <a:lnTo>
                      <a:pt x="85" y="17"/>
                    </a:lnTo>
                    <a:lnTo>
                      <a:pt x="70" y="17"/>
                    </a:lnTo>
                    <a:lnTo>
                      <a:pt x="57" y="17"/>
                    </a:lnTo>
                    <a:lnTo>
                      <a:pt x="43" y="17"/>
                    </a:lnTo>
                    <a:lnTo>
                      <a:pt x="30" y="17"/>
                    </a:lnTo>
                    <a:lnTo>
                      <a:pt x="17" y="17"/>
                    </a:lnTo>
                    <a:lnTo>
                      <a:pt x="3" y="17"/>
                    </a:lnTo>
                    <a:lnTo>
                      <a:pt x="0" y="9"/>
                    </a:lnTo>
                    <a:lnTo>
                      <a:pt x="0" y="2"/>
                    </a:lnTo>
                    <a:lnTo>
                      <a:pt x="329" y="0"/>
                    </a:lnTo>
                    <a:lnTo>
                      <a:pt x="338" y="0"/>
                    </a:lnTo>
                    <a:lnTo>
                      <a:pt x="346" y="0"/>
                    </a:lnTo>
                    <a:lnTo>
                      <a:pt x="355" y="0"/>
                    </a:lnTo>
                    <a:lnTo>
                      <a:pt x="367" y="0"/>
                    </a:lnTo>
                    <a:lnTo>
                      <a:pt x="376" y="0"/>
                    </a:lnTo>
                    <a:lnTo>
                      <a:pt x="386" y="0"/>
                    </a:lnTo>
                    <a:lnTo>
                      <a:pt x="395" y="0"/>
                    </a:lnTo>
                    <a:lnTo>
                      <a:pt x="405" y="0"/>
                    </a:lnTo>
                    <a:lnTo>
                      <a:pt x="414" y="0"/>
                    </a:lnTo>
                    <a:lnTo>
                      <a:pt x="424" y="0"/>
                    </a:lnTo>
                    <a:lnTo>
                      <a:pt x="433" y="0"/>
                    </a:lnTo>
                    <a:lnTo>
                      <a:pt x="443" y="0"/>
                    </a:lnTo>
                    <a:lnTo>
                      <a:pt x="452" y="0"/>
                    </a:lnTo>
                    <a:lnTo>
                      <a:pt x="464" y="0"/>
                    </a:lnTo>
                    <a:lnTo>
                      <a:pt x="471" y="0"/>
                    </a:lnTo>
                    <a:lnTo>
                      <a:pt x="483" y="0"/>
                    </a:lnTo>
                    <a:lnTo>
                      <a:pt x="492" y="0"/>
                    </a:lnTo>
                    <a:lnTo>
                      <a:pt x="500" y="0"/>
                    </a:lnTo>
                    <a:lnTo>
                      <a:pt x="509" y="0"/>
                    </a:lnTo>
                    <a:lnTo>
                      <a:pt x="521" y="0"/>
                    </a:lnTo>
                    <a:lnTo>
                      <a:pt x="528" y="0"/>
                    </a:lnTo>
                    <a:lnTo>
                      <a:pt x="540" y="0"/>
                    </a:lnTo>
                    <a:lnTo>
                      <a:pt x="549" y="0"/>
                    </a:lnTo>
                    <a:lnTo>
                      <a:pt x="561" y="0"/>
                    </a:lnTo>
                    <a:lnTo>
                      <a:pt x="570" y="0"/>
                    </a:lnTo>
                    <a:lnTo>
                      <a:pt x="580" y="0"/>
                    </a:lnTo>
                    <a:lnTo>
                      <a:pt x="587" y="0"/>
                    </a:lnTo>
                    <a:lnTo>
                      <a:pt x="599" y="0"/>
                    </a:lnTo>
                    <a:lnTo>
                      <a:pt x="608" y="0"/>
                    </a:lnTo>
                    <a:lnTo>
                      <a:pt x="618" y="0"/>
                    </a:lnTo>
                    <a:lnTo>
                      <a:pt x="629" y="0"/>
                    </a:lnTo>
                    <a:lnTo>
                      <a:pt x="639" y="2"/>
                    </a:lnTo>
                    <a:lnTo>
                      <a:pt x="648" y="2"/>
                    </a:lnTo>
                    <a:lnTo>
                      <a:pt x="658" y="2"/>
                    </a:lnTo>
                    <a:lnTo>
                      <a:pt x="665" y="2"/>
                    </a:lnTo>
                    <a:lnTo>
                      <a:pt x="677" y="2"/>
                    </a:lnTo>
                    <a:lnTo>
                      <a:pt x="686" y="2"/>
                    </a:lnTo>
                    <a:lnTo>
                      <a:pt x="696" y="2"/>
                    </a:lnTo>
                    <a:lnTo>
                      <a:pt x="705" y="2"/>
                    </a:lnTo>
                    <a:lnTo>
                      <a:pt x="717" y="2"/>
                    </a:lnTo>
                    <a:lnTo>
                      <a:pt x="724" y="2"/>
                    </a:lnTo>
                    <a:lnTo>
                      <a:pt x="734" y="2"/>
                    </a:lnTo>
                    <a:lnTo>
                      <a:pt x="745" y="2"/>
                    </a:lnTo>
                    <a:lnTo>
                      <a:pt x="755" y="2"/>
                    </a:lnTo>
                    <a:lnTo>
                      <a:pt x="764" y="2"/>
                    </a:lnTo>
                    <a:lnTo>
                      <a:pt x="774" y="2"/>
                    </a:lnTo>
                    <a:lnTo>
                      <a:pt x="783" y="2"/>
                    </a:lnTo>
                    <a:lnTo>
                      <a:pt x="795" y="3"/>
                    </a:lnTo>
                    <a:lnTo>
                      <a:pt x="804" y="3"/>
                    </a:lnTo>
                    <a:lnTo>
                      <a:pt x="812" y="3"/>
                    </a:lnTo>
                    <a:lnTo>
                      <a:pt x="821" y="3"/>
                    </a:lnTo>
                    <a:lnTo>
                      <a:pt x="833" y="5"/>
                    </a:lnTo>
                    <a:lnTo>
                      <a:pt x="840" y="5"/>
                    </a:lnTo>
                    <a:lnTo>
                      <a:pt x="852" y="7"/>
                    </a:lnTo>
                    <a:lnTo>
                      <a:pt x="861" y="7"/>
                    </a:lnTo>
                    <a:lnTo>
                      <a:pt x="871" y="9"/>
                    </a:lnTo>
                    <a:lnTo>
                      <a:pt x="880" y="9"/>
                    </a:lnTo>
                    <a:lnTo>
                      <a:pt x="890" y="9"/>
                    </a:lnTo>
                    <a:lnTo>
                      <a:pt x="899" y="9"/>
                    </a:lnTo>
                    <a:lnTo>
                      <a:pt x="911" y="11"/>
                    </a:lnTo>
                    <a:lnTo>
                      <a:pt x="920" y="11"/>
                    </a:lnTo>
                    <a:lnTo>
                      <a:pt x="928" y="13"/>
                    </a:lnTo>
                    <a:lnTo>
                      <a:pt x="939" y="15"/>
                    </a:lnTo>
                    <a:lnTo>
                      <a:pt x="950" y="17"/>
                    </a:lnTo>
                    <a:lnTo>
                      <a:pt x="954" y="184"/>
                    </a:lnTo>
                    <a:lnTo>
                      <a:pt x="949" y="184"/>
                    </a:lnTo>
                    <a:lnTo>
                      <a:pt x="943" y="184"/>
                    </a:lnTo>
                    <a:lnTo>
                      <a:pt x="935" y="184"/>
                    </a:lnTo>
                    <a:lnTo>
                      <a:pt x="931"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4" name="Freeform 245"/>
              <p:cNvSpPr>
                <a:spLocks/>
              </p:cNvSpPr>
              <p:nvPr/>
            </p:nvSpPr>
            <p:spPr bwMode="auto">
              <a:xfrm>
                <a:off x="3021" y="2660"/>
                <a:ext cx="75" cy="62"/>
              </a:xfrm>
              <a:custGeom>
                <a:avLst/>
                <a:gdLst>
                  <a:gd name="T0" fmla="*/ 0 w 151"/>
                  <a:gd name="T1" fmla="*/ 1 h 123"/>
                  <a:gd name="T2" fmla="*/ 0 w 151"/>
                  <a:gd name="T3" fmla="*/ 1 h 123"/>
                  <a:gd name="T4" fmla="*/ 0 w 151"/>
                  <a:gd name="T5" fmla="*/ 1 h 123"/>
                  <a:gd name="T6" fmla="*/ 0 w 151"/>
                  <a:gd name="T7" fmla="*/ 0 h 123"/>
                  <a:gd name="T8" fmla="*/ 0 w 151"/>
                  <a:gd name="T9" fmla="*/ 0 h 123"/>
                  <a:gd name="T10" fmla="*/ 0 w 151"/>
                  <a:gd name="T11" fmla="*/ 1 h 123"/>
                  <a:gd name="T12" fmla="*/ 0 w 151"/>
                  <a:gd name="T13" fmla="*/ 1 h 123"/>
                  <a:gd name="T14" fmla="*/ 0 w 151"/>
                  <a:gd name="T15" fmla="*/ 1 h 123"/>
                  <a:gd name="T16" fmla="*/ 0 w 151"/>
                  <a:gd name="T17" fmla="*/ 1 h 123"/>
                  <a:gd name="T18" fmla="*/ 0 w 151"/>
                  <a:gd name="T19" fmla="*/ 1 h 123"/>
                  <a:gd name="T20" fmla="*/ 0 w 151"/>
                  <a:gd name="T21" fmla="*/ 1 h 123"/>
                  <a:gd name="T22" fmla="*/ 0 w 151"/>
                  <a:gd name="T23" fmla="*/ 1 h 123"/>
                  <a:gd name="T24" fmla="*/ 0 w 151"/>
                  <a:gd name="T25" fmla="*/ 1 h 123"/>
                  <a:gd name="T26" fmla="*/ 0 w 151"/>
                  <a:gd name="T27" fmla="*/ 1 h 123"/>
                  <a:gd name="T28" fmla="*/ 0 w 151"/>
                  <a:gd name="T29" fmla="*/ 1 h 123"/>
                  <a:gd name="T30" fmla="*/ 0 w 151"/>
                  <a:gd name="T31" fmla="*/ 1 h 123"/>
                  <a:gd name="T32" fmla="*/ 0 w 151"/>
                  <a:gd name="T33" fmla="*/ 1 h 123"/>
                  <a:gd name="T34" fmla="*/ 0 w 151"/>
                  <a:gd name="T35" fmla="*/ 1 h 123"/>
                  <a:gd name="T36" fmla="*/ 0 w 151"/>
                  <a:gd name="T37" fmla="*/ 1 h 123"/>
                  <a:gd name="T38" fmla="*/ 0 w 151"/>
                  <a:gd name="T39" fmla="*/ 1 h 123"/>
                  <a:gd name="T40" fmla="*/ 0 w 151"/>
                  <a:gd name="T41" fmla="*/ 1 h 123"/>
                  <a:gd name="T42" fmla="*/ 0 w 151"/>
                  <a:gd name="T43" fmla="*/ 1 h 123"/>
                  <a:gd name="T44" fmla="*/ 0 w 151"/>
                  <a:gd name="T45" fmla="*/ 1 h 123"/>
                  <a:gd name="T46" fmla="*/ 0 w 151"/>
                  <a:gd name="T47" fmla="*/ 1 h 123"/>
                  <a:gd name="T48" fmla="*/ 0 w 151"/>
                  <a:gd name="T49" fmla="*/ 1 h 123"/>
                  <a:gd name="T50" fmla="*/ 0 w 151"/>
                  <a:gd name="T51" fmla="*/ 1 h 123"/>
                  <a:gd name="T52" fmla="*/ 0 w 151"/>
                  <a:gd name="T53" fmla="*/ 1 h 123"/>
                  <a:gd name="T54" fmla="*/ 0 w 151"/>
                  <a:gd name="T55" fmla="*/ 1 h 123"/>
                  <a:gd name="T56" fmla="*/ 0 w 151"/>
                  <a:gd name="T57" fmla="*/ 1 h 123"/>
                  <a:gd name="T58" fmla="*/ 0 w 151"/>
                  <a:gd name="T59" fmla="*/ 1 h 123"/>
                  <a:gd name="T60" fmla="*/ 0 w 151"/>
                  <a:gd name="T61" fmla="*/ 1 h 123"/>
                  <a:gd name="T62" fmla="*/ 0 w 151"/>
                  <a:gd name="T63" fmla="*/ 1 h 123"/>
                  <a:gd name="T64" fmla="*/ 0 w 151"/>
                  <a:gd name="T65" fmla="*/ 1 h 123"/>
                  <a:gd name="T66" fmla="*/ 0 w 151"/>
                  <a:gd name="T67" fmla="*/ 1 h 123"/>
                  <a:gd name="T68" fmla="*/ 0 w 151"/>
                  <a:gd name="T69" fmla="*/ 1 h 123"/>
                  <a:gd name="T70" fmla="*/ 0 w 151"/>
                  <a:gd name="T71" fmla="*/ 1 h 123"/>
                  <a:gd name="T72" fmla="*/ 0 w 151"/>
                  <a:gd name="T73" fmla="*/ 1 h 1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1"/>
                  <a:gd name="T112" fmla="*/ 0 h 123"/>
                  <a:gd name="T113" fmla="*/ 151 w 151"/>
                  <a:gd name="T114" fmla="*/ 123 h 1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1" h="123">
                    <a:moveTo>
                      <a:pt x="0" y="21"/>
                    </a:moveTo>
                    <a:lnTo>
                      <a:pt x="4" y="13"/>
                    </a:lnTo>
                    <a:lnTo>
                      <a:pt x="18" y="7"/>
                    </a:lnTo>
                    <a:lnTo>
                      <a:pt x="27" y="0"/>
                    </a:lnTo>
                    <a:lnTo>
                      <a:pt x="38" y="0"/>
                    </a:lnTo>
                    <a:lnTo>
                      <a:pt x="48" y="11"/>
                    </a:lnTo>
                    <a:lnTo>
                      <a:pt x="25" y="24"/>
                    </a:lnTo>
                    <a:lnTo>
                      <a:pt x="31" y="34"/>
                    </a:lnTo>
                    <a:lnTo>
                      <a:pt x="40" y="45"/>
                    </a:lnTo>
                    <a:lnTo>
                      <a:pt x="54" y="57"/>
                    </a:lnTo>
                    <a:lnTo>
                      <a:pt x="69" y="68"/>
                    </a:lnTo>
                    <a:lnTo>
                      <a:pt x="82" y="80"/>
                    </a:lnTo>
                    <a:lnTo>
                      <a:pt x="96" y="89"/>
                    </a:lnTo>
                    <a:lnTo>
                      <a:pt x="105" y="99"/>
                    </a:lnTo>
                    <a:lnTo>
                      <a:pt x="118" y="108"/>
                    </a:lnTo>
                    <a:lnTo>
                      <a:pt x="128" y="104"/>
                    </a:lnTo>
                    <a:lnTo>
                      <a:pt x="139" y="106"/>
                    </a:lnTo>
                    <a:lnTo>
                      <a:pt x="151" y="116"/>
                    </a:lnTo>
                    <a:lnTo>
                      <a:pt x="141" y="118"/>
                    </a:lnTo>
                    <a:lnTo>
                      <a:pt x="134" y="121"/>
                    </a:lnTo>
                    <a:lnTo>
                      <a:pt x="126" y="123"/>
                    </a:lnTo>
                    <a:lnTo>
                      <a:pt x="118" y="123"/>
                    </a:lnTo>
                    <a:lnTo>
                      <a:pt x="113" y="119"/>
                    </a:lnTo>
                    <a:lnTo>
                      <a:pt x="107" y="116"/>
                    </a:lnTo>
                    <a:lnTo>
                      <a:pt x="99" y="110"/>
                    </a:lnTo>
                    <a:lnTo>
                      <a:pt x="92" y="106"/>
                    </a:lnTo>
                    <a:lnTo>
                      <a:pt x="82" y="97"/>
                    </a:lnTo>
                    <a:lnTo>
                      <a:pt x="73" y="89"/>
                    </a:lnTo>
                    <a:lnTo>
                      <a:pt x="61" y="81"/>
                    </a:lnTo>
                    <a:lnTo>
                      <a:pt x="54" y="74"/>
                    </a:lnTo>
                    <a:lnTo>
                      <a:pt x="42" y="64"/>
                    </a:lnTo>
                    <a:lnTo>
                      <a:pt x="33" y="57"/>
                    </a:lnTo>
                    <a:lnTo>
                      <a:pt x="23" y="49"/>
                    </a:lnTo>
                    <a:lnTo>
                      <a:pt x="16" y="43"/>
                    </a:lnTo>
                    <a:lnTo>
                      <a:pt x="2" y="28"/>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5" name="Freeform 246"/>
              <p:cNvSpPr>
                <a:spLocks/>
              </p:cNvSpPr>
              <p:nvPr/>
            </p:nvSpPr>
            <p:spPr bwMode="auto">
              <a:xfrm>
                <a:off x="3025" y="2639"/>
                <a:ext cx="103" cy="81"/>
              </a:xfrm>
              <a:custGeom>
                <a:avLst/>
                <a:gdLst>
                  <a:gd name="T0" fmla="*/ 1 w 205"/>
                  <a:gd name="T1" fmla="*/ 0 h 163"/>
                  <a:gd name="T2" fmla="*/ 1 w 205"/>
                  <a:gd name="T3" fmla="*/ 0 h 163"/>
                  <a:gd name="T4" fmla="*/ 1 w 205"/>
                  <a:gd name="T5" fmla="*/ 0 h 163"/>
                  <a:gd name="T6" fmla="*/ 1 w 205"/>
                  <a:gd name="T7" fmla="*/ 0 h 163"/>
                  <a:gd name="T8" fmla="*/ 1 w 205"/>
                  <a:gd name="T9" fmla="*/ 0 h 163"/>
                  <a:gd name="T10" fmla="*/ 1 w 205"/>
                  <a:gd name="T11" fmla="*/ 0 h 163"/>
                  <a:gd name="T12" fmla="*/ 1 w 205"/>
                  <a:gd name="T13" fmla="*/ 0 h 163"/>
                  <a:gd name="T14" fmla="*/ 1 w 205"/>
                  <a:gd name="T15" fmla="*/ 0 h 163"/>
                  <a:gd name="T16" fmla="*/ 1 w 205"/>
                  <a:gd name="T17" fmla="*/ 0 h 163"/>
                  <a:gd name="T18" fmla="*/ 1 w 205"/>
                  <a:gd name="T19" fmla="*/ 0 h 163"/>
                  <a:gd name="T20" fmla="*/ 1 w 205"/>
                  <a:gd name="T21" fmla="*/ 0 h 163"/>
                  <a:gd name="T22" fmla="*/ 1 w 205"/>
                  <a:gd name="T23" fmla="*/ 0 h 163"/>
                  <a:gd name="T24" fmla="*/ 1 w 205"/>
                  <a:gd name="T25" fmla="*/ 0 h 163"/>
                  <a:gd name="T26" fmla="*/ 1 w 205"/>
                  <a:gd name="T27" fmla="*/ 0 h 163"/>
                  <a:gd name="T28" fmla="*/ 1 w 205"/>
                  <a:gd name="T29" fmla="*/ 0 h 163"/>
                  <a:gd name="T30" fmla="*/ 1 w 205"/>
                  <a:gd name="T31" fmla="*/ 0 h 163"/>
                  <a:gd name="T32" fmla="*/ 0 w 205"/>
                  <a:gd name="T33" fmla="*/ 0 h 163"/>
                  <a:gd name="T34" fmla="*/ 1 w 205"/>
                  <a:gd name="T35" fmla="*/ 0 h 163"/>
                  <a:gd name="T36" fmla="*/ 1 w 205"/>
                  <a:gd name="T37" fmla="*/ 0 h 163"/>
                  <a:gd name="T38" fmla="*/ 1 w 205"/>
                  <a:gd name="T39" fmla="*/ 0 h 163"/>
                  <a:gd name="T40" fmla="*/ 1 w 205"/>
                  <a:gd name="T41" fmla="*/ 0 h 163"/>
                  <a:gd name="T42" fmla="*/ 1 w 205"/>
                  <a:gd name="T43" fmla="*/ 0 h 163"/>
                  <a:gd name="T44" fmla="*/ 1 w 205"/>
                  <a:gd name="T45" fmla="*/ 0 h 163"/>
                  <a:gd name="T46" fmla="*/ 1 w 205"/>
                  <a:gd name="T47" fmla="*/ 0 h 163"/>
                  <a:gd name="T48" fmla="*/ 1 w 205"/>
                  <a:gd name="T49" fmla="*/ 0 h 163"/>
                  <a:gd name="T50" fmla="*/ 1 w 205"/>
                  <a:gd name="T51" fmla="*/ 0 h 163"/>
                  <a:gd name="T52" fmla="*/ 1 w 205"/>
                  <a:gd name="T53" fmla="*/ 0 h 163"/>
                  <a:gd name="T54" fmla="*/ 1 w 205"/>
                  <a:gd name="T55" fmla="*/ 0 h 163"/>
                  <a:gd name="T56" fmla="*/ 1 w 205"/>
                  <a:gd name="T57" fmla="*/ 0 h 163"/>
                  <a:gd name="T58" fmla="*/ 1 w 205"/>
                  <a:gd name="T59" fmla="*/ 0 h 163"/>
                  <a:gd name="T60" fmla="*/ 1 w 205"/>
                  <a:gd name="T61" fmla="*/ 0 h 163"/>
                  <a:gd name="T62" fmla="*/ 1 w 205"/>
                  <a:gd name="T63" fmla="*/ 0 h 163"/>
                  <a:gd name="T64" fmla="*/ 1 w 20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63"/>
                  <a:gd name="T101" fmla="*/ 205 w 20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63">
                    <a:moveTo>
                      <a:pt x="133" y="163"/>
                    </a:moveTo>
                    <a:lnTo>
                      <a:pt x="124" y="154"/>
                    </a:lnTo>
                    <a:lnTo>
                      <a:pt x="116" y="146"/>
                    </a:lnTo>
                    <a:lnTo>
                      <a:pt x="110" y="139"/>
                    </a:lnTo>
                    <a:lnTo>
                      <a:pt x="103" y="131"/>
                    </a:lnTo>
                    <a:lnTo>
                      <a:pt x="93" y="122"/>
                    </a:lnTo>
                    <a:lnTo>
                      <a:pt x="86" y="112"/>
                    </a:lnTo>
                    <a:lnTo>
                      <a:pt x="78" y="103"/>
                    </a:lnTo>
                    <a:lnTo>
                      <a:pt x="70" y="95"/>
                    </a:lnTo>
                    <a:lnTo>
                      <a:pt x="61" y="87"/>
                    </a:lnTo>
                    <a:lnTo>
                      <a:pt x="53" y="78"/>
                    </a:lnTo>
                    <a:lnTo>
                      <a:pt x="44" y="68"/>
                    </a:lnTo>
                    <a:lnTo>
                      <a:pt x="38" y="59"/>
                    </a:lnTo>
                    <a:lnTo>
                      <a:pt x="28" y="49"/>
                    </a:lnTo>
                    <a:lnTo>
                      <a:pt x="19" y="42"/>
                    </a:lnTo>
                    <a:lnTo>
                      <a:pt x="9" y="34"/>
                    </a:lnTo>
                    <a:lnTo>
                      <a:pt x="0" y="29"/>
                    </a:lnTo>
                    <a:lnTo>
                      <a:pt x="36" y="0"/>
                    </a:lnTo>
                    <a:lnTo>
                      <a:pt x="40" y="6"/>
                    </a:lnTo>
                    <a:lnTo>
                      <a:pt x="44" y="13"/>
                    </a:lnTo>
                    <a:lnTo>
                      <a:pt x="25" y="32"/>
                    </a:lnTo>
                    <a:lnTo>
                      <a:pt x="80" y="86"/>
                    </a:lnTo>
                    <a:lnTo>
                      <a:pt x="122" y="139"/>
                    </a:lnTo>
                    <a:lnTo>
                      <a:pt x="133" y="139"/>
                    </a:lnTo>
                    <a:lnTo>
                      <a:pt x="146" y="139"/>
                    </a:lnTo>
                    <a:lnTo>
                      <a:pt x="158" y="139"/>
                    </a:lnTo>
                    <a:lnTo>
                      <a:pt x="171" y="139"/>
                    </a:lnTo>
                    <a:lnTo>
                      <a:pt x="181" y="137"/>
                    </a:lnTo>
                    <a:lnTo>
                      <a:pt x="190" y="137"/>
                    </a:lnTo>
                    <a:lnTo>
                      <a:pt x="198" y="139"/>
                    </a:lnTo>
                    <a:lnTo>
                      <a:pt x="205" y="144"/>
                    </a:lnTo>
                    <a:lnTo>
                      <a:pt x="13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6" name="Freeform 247"/>
              <p:cNvSpPr>
                <a:spLocks/>
              </p:cNvSpPr>
              <p:nvPr/>
            </p:nvSpPr>
            <p:spPr bwMode="auto">
              <a:xfrm>
                <a:off x="3151" y="2657"/>
                <a:ext cx="33" cy="61"/>
              </a:xfrm>
              <a:custGeom>
                <a:avLst/>
                <a:gdLst>
                  <a:gd name="T0" fmla="*/ 0 w 67"/>
                  <a:gd name="T1" fmla="*/ 0 h 124"/>
                  <a:gd name="T2" fmla="*/ 0 w 67"/>
                  <a:gd name="T3" fmla="*/ 0 h 124"/>
                  <a:gd name="T4" fmla="*/ 0 w 67"/>
                  <a:gd name="T5" fmla="*/ 0 h 124"/>
                  <a:gd name="T6" fmla="*/ 0 w 67"/>
                  <a:gd name="T7" fmla="*/ 0 h 124"/>
                  <a:gd name="T8" fmla="*/ 0 w 67"/>
                  <a:gd name="T9" fmla="*/ 0 h 124"/>
                  <a:gd name="T10" fmla="*/ 0 w 67"/>
                  <a:gd name="T11" fmla="*/ 0 h 124"/>
                  <a:gd name="T12" fmla="*/ 0 w 67"/>
                  <a:gd name="T13" fmla="*/ 0 h 124"/>
                  <a:gd name="T14" fmla="*/ 0 w 67"/>
                  <a:gd name="T15" fmla="*/ 0 h 124"/>
                  <a:gd name="T16" fmla="*/ 0 w 67"/>
                  <a:gd name="T17" fmla="*/ 0 h 124"/>
                  <a:gd name="T18" fmla="*/ 0 w 67"/>
                  <a:gd name="T19" fmla="*/ 0 h 124"/>
                  <a:gd name="T20" fmla="*/ 0 w 67"/>
                  <a:gd name="T21" fmla="*/ 0 h 124"/>
                  <a:gd name="T22" fmla="*/ 0 w 67"/>
                  <a:gd name="T23" fmla="*/ 0 h 124"/>
                  <a:gd name="T24" fmla="*/ 0 w 67"/>
                  <a:gd name="T25" fmla="*/ 0 h 124"/>
                  <a:gd name="T26" fmla="*/ 0 w 67"/>
                  <a:gd name="T27" fmla="*/ 0 h 124"/>
                  <a:gd name="T28" fmla="*/ 0 w 67"/>
                  <a:gd name="T29" fmla="*/ 0 h 124"/>
                  <a:gd name="T30" fmla="*/ 0 w 67"/>
                  <a:gd name="T31" fmla="*/ 0 h 124"/>
                  <a:gd name="T32" fmla="*/ 0 w 67"/>
                  <a:gd name="T33" fmla="*/ 0 h 124"/>
                  <a:gd name="T34" fmla="*/ 0 w 67"/>
                  <a:gd name="T35" fmla="*/ 0 h 124"/>
                  <a:gd name="T36" fmla="*/ 0 w 67"/>
                  <a:gd name="T37" fmla="*/ 0 h 124"/>
                  <a:gd name="T38" fmla="*/ 0 w 67"/>
                  <a:gd name="T39" fmla="*/ 0 h 124"/>
                  <a:gd name="T40" fmla="*/ 0 w 67"/>
                  <a:gd name="T41" fmla="*/ 0 h 124"/>
                  <a:gd name="T42" fmla="*/ 0 w 67"/>
                  <a:gd name="T43" fmla="*/ 0 h 124"/>
                  <a:gd name="T44" fmla="*/ 0 w 67"/>
                  <a:gd name="T45" fmla="*/ 0 h 124"/>
                  <a:gd name="T46" fmla="*/ 0 w 67"/>
                  <a:gd name="T47" fmla="*/ 0 h 124"/>
                  <a:gd name="T48" fmla="*/ 0 w 67"/>
                  <a:gd name="T49" fmla="*/ 0 h 124"/>
                  <a:gd name="T50" fmla="*/ 0 w 67"/>
                  <a:gd name="T51" fmla="*/ 0 h 124"/>
                  <a:gd name="T52" fmla="*/ 0 w 67"/>
                  <a:gd name="T53" fmla="*/ 0 h 124"/>
                  <a:gd name="T54" fmla="*/ 0 w 67"/>
                  <a:gd name="T55" fmla="*/ 0 h 124"/>
                  <a:gd name="T56" fmla="*/ 0 w 67"/>
                  <a:gd name="T57" fmla="*/ 0 h 124"/>
                  <a:gd name="T58" fmla="*/ 0 w 67"/>
                  <a:gd name="T59" fmla="*/ 0 h 124"/>
                  <a:gd name="T60" fmla="*/ 0 w 67"/>
                  <a:gd name="T61" fmla="*/ 0 h 124"/>
                  <a:gd name="T62" fmla="*/ 0 w 67"/>
                  <a:gd name="T63" fmla="*/ 0 h 124"/>
                  <a:gd name="T64" fmla="*/ 0 w 67"/>
                  <a:gd name="T65" fmla="*/ 0 h 124"/>
                  <a:gd name="T66" fmla="*/ 0 w 67"/>
                  <a:gd name="T67" fmla="*/ 0 h 124"/>
                  <a:gd name="T68" fmla="*/ 0 w 67"/>
                  <a:gd name="T69" fmla="*/ 0 h 124"/>
                  <a:gd name="T70" fmla="*/ 0 w 67"/>
                  <a:gd name="T71" fmla="*/ 0 h 124"/>
                  <a:gd name="T72" fmla="*/ 0 w 67"/>
                  <a:gd name="T73" fmla="*/ 0 h 124"/>
                  <a:gd name="T74" fmla="*/ 0 w 67"/>
                  <a:gd name="T75" fmla="*/ 0 h 124"/>
                  <a:gd name="T76" fmla="*/ 0 w 67"/>
                  <a:gd name="T77" fmla="*/ 0 h 124"/>
                  <a:gd name="T78" fmla="*/ 0 w 67"/>
                  <a:gd name="T79" fmla="*/ 0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7"/>
                  <a:gd name="T121" fmla="*/ 0 h 124"/>
                  <a:gd name="T122" fmla="*/ 67 w 67"/>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7" h="124">
                    <a:moveTo>
                      <a:pt x="0" y="116"/>
                    </a:moveTo>
                    <a:lnTo>
                      <a:pt x="0" y="103"/>
                    </a:lnTo>
                    <a:lnTo>
                      <a:pt x="10" y="103"/>
                    </a:lnTo>
                    <a:lnTo>
                      <a:pt x="19" y="101"/>
                    </a:lnTo>
                    <a:lnTo>
                      <a:pt x="11" y="99"/>
                    </a:lnTo>
                    <a:lnTo>
                      <a:pt x="4" y="97"/>
                    </a:lnTo>
                    <a:lnTo>
                      <a:pt x="4" y="88"/>
                    </a:lnTo>
                    <a:lnTo>
                      <a:pt x="6" y="82"/>
                    </a:lnTo>
                    <a:lnTo>
                      <a:pt x="19" y="82"/>
                    </a:lnTo>
                    <a:lnTo>
                      <a:pt x="30" y="82"/>
                    </a:lnTo>
                    <a:lnTo>
                      <a:pt x="29" y="76"/>
                    </a:lnTo>
                    <a:lnTo>
                      <a:pt x="27" y="72"/>
                    </a:lnTo>
                    <a:lnTo>
                      <a:pt x="17" y="72"/>
                    </a:lnTo>
                    <a:lnTo>
                      <a:pt x="8" y="72"/>
                    </a:lnTo>
                    <a:lnTo>
                      <a:pt x="11" y="53"/>
                    </a:lnTo>
                    <a:lnTo>
                      <a:pt x="23" y="51"/>
                    </a:lnTo>
                    <a:lnTo>
                      <a:pt x="34" y="50"/>
                    </a:lnTo>
                    <a:lnTo>
                      <a:pt x="0" y="8"/>
                    </a:lnTo>
                    <a:lnTo>
                      <a:pt x="8" y="2"/>
                    </a:lnTo>
                    <a:lnTo>
                      <a:pt x="19" y="0"/>
                    </a:lnTo>
                    <a:lnTo>
                      <a:pt x="67" y="67"/>
                    </a:lnTo>
                    <a:lnTo>
                      <a:pt x="63" y="67"/>
                    </a:lnTo>
                    <a:lnTo>
                      <a:pt x="61" y="69"/>
                    </a:lnTo>
                    <a:lnTo>
                      <a:pt x="53" y="70"/>
                    </a:lnTo>
                    <a:lnTo>
                      <a:pt x="48" y="76"/>
                    </a:lnTo>
                    <a:lnTo>
                      <a:pt x="49" y="82"/>
                    </a:lnTo>
                    <a:lnTo>
                      <a:pt x="57" y="88"/>
                    </a:lnTo>
                    <a:lnTo>
                      <a:pt x="59" y="95"/>
                    </a:lnTo>
                    <a:lnTo>
                      <a:pt x="57" y="107"/>
                    </a:lnTo>
                    <a:lnTo>
                      <a:pt x="53" y="107"/>
                    </a:lnTo>
                    <a:lnTo>
                      <a:pt x="48" y="107"/>
                    </a:lnTo>
                    <a:lnTo>
                      <a:pt x="40" y="107"/>
                    </a:lnTo>
                    <a:lnTo>
                      <a:pt x="36" y="108"/>
                    </a:lnTo>
                    <a:lnTo>
                      <a:pt x="32" y="116"/>
                    </a:lnTo>
                    <a:lnTo>
                      <a:pt x="25" y="124"/>
                    </a:lnTo>
                    <a:lnTo>
                      <a:pt x="19" y="122"/>
                    </a:lnTo>
                    <a:lnTo>
                      <a:pt x="11" y="122"/>
                    </a:lnTo>
                    <a:lnTo>
                      <a:pt x="4" y="118"/>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7" name="Freeform 248"/>
              <p:cNvSpPr>
                <a:spLocks/>
              </p:cNvSpPr>
              <p:nvPr/>
            </p:nvSpPr>
            <p:spPr bwMode="auto">
              <a:xfrm>
                <a:off x="3060" y="2661"/>
                <a:ext cx="101" cy="55"/>
              </a:xfrm>
              <a:custGeom>
                <a:avLst/>
                <a:gdLst>
                  <a:gd name="T0" fmla="*/ 1 w 202"/>
                  <a:gd name="T1" fmla="*/ 1 h 110"/>
                  <a:gd name="T2" fmla="*/ 1 w 202"/>
                  <a:gd name="T3" fmla="*/ 1 h 110"/>
                  <a:gd name="T4" fmla="*/ 1 w 202"/>
                  <a:gd name="T5" fmla="*/ 1 h 110"/>
                  <a:gd name="T6" fmla="*/ 1 w 202"/>
                  <a:gd name="T7" fmla="*/ 1 h 110"/>
                  <a:gd name="T8" fmla="*/ 1 w 202"/>
                  <a:gd name="T9" fmla="*/ 1 h 110"/>
                  <a:gd name="T10" fmla="*/ 1 w 202"/>
                  <a:gd name="T11" fmla="*/ 1 h 110"/>
                  <a:gd name="T12" fmla="*/ 1 w 202"/>
                  <a:gd name="T13" fmla="*/ 1 h 110"/>
                  <a:gd name="T14" fmla="*/ 1 w 202"/>
                  <a:gd name="T15" fmla="*/ 1 h 110"/>
                  <a:gd name="T16" fmla="*/ 1 w 202"/>
                  <a:gd name="T17" fmla="*/ 1 h 110"/>
                  <a:gd name="T18" fmla="*/ 1 w 202"/>
                  <a:gd name="T19" fmla="*/ 1 h 110"/>
                  <a:gd name="T20" fmla="*/ 0 w 202"/>
                  <a:gd name="T21" fmla="*/ 1 h 110"/>
                  <a:gd name="T22" fmla="*/ 1 w 202"/>
                  <a:gd name="T23" fmla="*/ 1 h 110"/>
                  <a:gd name="T24" fmla="*/ 1 w 202"/>
                  <a:gd name="T25" fmla="*/ 1 h 110"/>
                  <a:gd name="T26" fmla="*/ 1 w 202"/>
                  <a:gd name="T27" fmla="*/ 1 h 110"/>
                  <a:gd name="T28" fmla="*/ 1 w 202"/>
                  <a:gd name="T29" fmla="*/ 1 h 110"/>
                  <a:gd name="T30" fmla="*/ 1 w 202"/>
                  <a:gd name="T31" fmla="*/ 0 h 110"/>
                  <a:gd name="T32" fmla="*/ 1 w 202"/>
                  <a:gd name="T33" fmla="*/ 1 h 110"/>
                  <a:gd name="T34" fmla="*/ 1 w 202"/>
                  <a:gd name="T35" fmla="*/ 1 h 110"/>
                  <a:gd name="T36" fmla="*/ 1 w 202"/>
                  <a:gd name="T37" fmla="*/ 1 h 110"/>
                  <a:gd name="T38" fmla="*/ 1 w 202"/>
                  <a:gd name="T39" fmla="*/ 1 h 110"/>
                  <a:gd name="T40" fmla="*/ 1 w 202"/>
                  <a:gd name="T41" fmla="*/ 1 h 110"/>
                  <a:gd name="T42" fmla="*/ 1 w 202"/>
                  <a:gd name="T43" fmla="*/ 1 h 110"/>
                  <a:gd name="T44" fmla="*/ 1 w 202"/>
                  <a:gd name="T45" fmla="*/ 1 h 110"/>
                  <a:gd name="T46" fmla="*/ 1 w 202"/>
                  <a:gd name="T47" fmla="*/ 1 h 110"/>
                  <a:gd name="T48" fmla="*/ 1 w 202"/>
                  <a:gd name="T49" fmla="*/ 1 h 110"/>
                  <a:gd name="T50" fmla="*/ 1 w 202"/>
                  <a:gd name="T51" fmla="*/ 1 h 110"/>
                  <a:gd name="T52" fmla="*/ 1 w 202"/>
                  <a:gd name="T53" fmla="*/ 1 h 110"/>
                  <a:gd name="T54" fmla="*/ 1 w 202"/>
                  <a:gd name="T55" fmla="*/ 1 h 110"/>
                  <a:gd name="T56" fmla="*/ 1 w 202"/>
                  <a:gd name="T57" fmla="*/ 1 h 110"/>
                  <a:gd name="T58" fmla="*/ 1 w 202"/>
                  <a:gd name="T59" fmla="*/ 1 h 110"/>
                  <a:gd name="T60" fmla="*/ 1 w 202"/>
                  <a:gd name="T61" fmla="*/ 1 h 110"/>
                  <a:gd name="T62" fmla="*/ 1 w 202"/>
                  <a:gd name="T63" fmla="*/ 1 h 110"/>
                  <a:gd name="T64" fmla="*/ 1 w 202"/>
                  <a:gd name="T65" fmla="*/ 1 h 110"/>
                  <a:gd name="T66" fmla="*/ 1 w 202"/>
                  <a:gd name="T67" fmla="*/ 1 h 110"/>
                  <a:gd name="T68" fmla="*/ 1 w 202"/>
                  <a:gd name="T69" fmla="*/ 1 h 110"/>
                  <a:gd name="T70" fmla="*/ 1 w 202"/>
                  <a:gd name="T71" fmla="*/ 1 h 110"/>
                  <a:gd name="T72" fmla="*/ 1 w 202"/>
                  <a:gd name="T73" fmla="*/ 1 h 110"/>
                  <a:gd name="T74" fmla="*/ 1 w 202"/>
                  <a:gd name="T75" fmla="*/ 1 h 110"/>
                  <a:gd name="T76" fmla="*/ 1 w 202"/>
                  <a:gd name="T77" fmla="*/ 1 h 110"/>
                  <a:gd name="T78" fmla="*/ 1 w 202"/>
                  <a:gd name="T79" fmla="*/ 1 h 110"/>
                  <a:gd name="T80" fmla="*/ 1 w 202"/>
                  <a:gd name="T81" fmla="*/ 1 h 110"/>
                  <a:gd name="T82" fmla="*/ 1 w 202"/>
                  <a:gd name="T83" fmla="*/ 1 h 1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2"/>
                  <a:gd name="T127" fmla="*/ 0 h 110"/>
                  <a:gd name="T128" fmla="*/ 202 w 202"/>
                  <a:gd name="T129" fmla="*/ 110 h 1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2" h="110">
                    <a:moveTo>
                      <a:pt x="179" y="106"/>
                    </a:moveTo>
                    <a:lnTo>
                      <a:pt x="166" y="100"/>
                    </a:lnTo>
                    <a:lnTo>
                      <a:pt x="156" y="100"/>
                    </a:lnTo>
                    <a:lnTo>
                      <a:pt x="143" y="98"/>
                    </a:lnTo>
                    <a:lnTo>
                      <a:pt x="135" y="98"/>
                    </a:lnTo>
                    <a:lnTo>
                      <a:pt x="122" y="95"/>
                    </a:lnTo>
                    <a:lnTo>
                      <a:pt x="115" y="93"/>
                    </a:lnTo>
                    <a:lnTo>
                      <a:pt x="105" y="87"/>
                    </a:lnTo>
                    <a:lnTo>
                      <a:pt x="96" y="83"/>
                    </a:lnTo>
                    <a:lnTo>
                      <a:pt x="52" y="87"/>
                    </a:lnTo>
                    <a:lnTo>
                      <a:pt x="0" y="3"/>
                    </a:lnTo>
                    <a:lnTo>
                      <a:pt x="29" y="2"/>
                    </a:lnTo>
                    <a:lnTo>
                      <a:pt x="65" y="68"/>
                    </a:lnTo>
                    <a:lnTo>
                      <a:pt x="118" y="68"/>
                    </a:lnTo>
                    <a:lnTo>
                      <a:pt x="84" y="2"/>
                    </a:lnTo>
                    <a:lnTo>
                      <a:pt x="107" y="0"/>
                    </a:lnTo>
                    <a:lnTo>
                      <a:pt x="143" y="64"/>
                    </a:lnTo>
                    <a:lnTo>
                      <a:pt x="153" y="55"/>
                    </a:lnTo>
                    <a:lnTo>
                      <a:pt x="168" y="49"/>
                    </a:lnTo>
                    <a:lnTo>
                      <a:pt x="175" y="45"/>
                    </a:lnTo>
                    <a:lnTo>
                      <a:pt x="185" y="43"/>
                    </a:lnTo>
                    <a:lnTo>
                      <a:pt x="193" y="41"/>
                    </a:lnTo>
                    <a:lnTo>
                      <a:pt x="202" y="41"/>
                    </a:lnTo>
                    <a:lnTo>
                      <a:pt x="194" y="62"/>
                    </a:lnTo>
                    <a:lnTo>
                      <a:pt x="151" y="72"/>
                    </a:lnTo>
                    <a:lnTo>
                      <a:pt x="158" y="72"/>
                    </a:lnTo>
                    <a:lnTo>
                      <a:pt x="173" y="72"/>
                    </a:lnTo>
                    <a:lnTo>
                      <a:pt x="185" y="72"/>
                    </a:lnTo>
                    <a:lnTo>
                      <a:pt x="194" y="72"/>
                    </a:lnTo>
                    <a:lnTo>
                      <a:pt x="193" y="79"/>
                    </a:lnTo>
                    <a:lnTo>
                      <a:pt x="191" y="89"/>
                    </a:lnTo>
                    <a:lnTo>
                      <a:pt x="143" y="79"/>
                    </a:lnTo>
                    <a:lnTo>
                      <a:pt x="151" y="81"/>
                    </a:lnTo>
                    <a:lnTo>
                      <a:pt x="166" y="85"/>
                    </a:lnTo>
                    <a:lnTo>
                      <a:pt x="173" y="87"/>
                    </a:lnTo>
                    <a:lnTo>
                      <a:pt x="179" y="89"/>
                    </a:lnTo>
                    <a:lnTo>
                      <a:pt x="185" y="91"/>
                    </a:lnTo>
                    <a:lnTo>
                      <a:pt x="189" y="93"/>
                    </a:lnTo>
                    <a:lnTo>
                      <a:pt x="189" y="100"/>
                    </a:lnTo>
                    <a:lnTo>
                      <a:pt x="187" y="110"/>
                    </a:lnTo>
                    <a:lnTo>
                      <a:pt x="179"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8" name="Freeform 249"/>
              <p:cNvSpPr>
                <a:spLocks/>
              </p:cNvSpPr>
              <p:nvPr/>
            </p:nvSpPr>
            <p:spPr bwMode="auto">
              <a:xfrm>
                <a:off x="3038" y="2621"/>
                <a:ext cx="123" cy="43"/>
              </a:xfrm>
              <a:custGeom>
                <a:avLst/>
                <a:gdLst>
                  <a:gd name="T0" fmla="*/ 1 w 245"/>
                  <a:gd name="T1" fmla="*/ 1 h 85"/>
                  <a:gd name="T2" fmla="*/ 1 w 245"/>
                  <a:gd name="T3" fmla="*/ 1 h 85"/>
                  <a:gd name="T4" fmla="*/ 0 w 245"/>
                  <a:gd name="T5" fmla="*/ 1 h 85"/>
                  <a:gd name="T6" fmla="*/ 0 w 245"/>
                  <a:gd name="T7" fmla="*/ 1 h 85"/>
                  <a:gd name="T8" fmla="*/ 1 w 245"/>
                  <a:gd name="T9" fmla="*/ 1 h 85"/>
                  <a:gd name="T10" fmla="*/ 1 w 245"/>
                  <a:gd name="T11" fmla="*/ 1 h 85"/>
                  <a:gd name="T12" fmla="*/ 1 w 245"/>
                  <a:gd name="T13" fmla="*/ 1 h 85"/>
                  <a:gd name="T14" fmla="*/ 1 w 245"/>
                  <a:gd name="T15" fmla="*/ 1 h 85"/>
                  <a:gd name="T16" fmla="*/ 1 w 245"/>
                  <a:gd name="T17" fmla="*/ 1 h 85"/>
                  <a:gd name="T18" fmla="*/ 1 w 245"/>
                  <a:gd name="T19" fmla="*/ 1 h 85"/>
                  <a:gd name="T20" fmla="*/ 1 w 245"/>
                  <a:gd name="T21" fmla="*/ 1 h 85"/>
                  <a:gd name="T22" fmla="*/ 1 w 245"/>
                  <a:gd name="T23" fmla="*/ 1 h 85"/>
                  <a:gd name="T24" fmla="*/ 1 w 245"/>
                  <a:gd name="T25" fmla="*/ 1 h 85"/>
                  <a:gd name="T26" fmla="*/ 1 w 245"/>
                  <a:gd name="T27" fmla="*/ 1 h 85"/>
                  <a:gd name="T28" fmla="*/ 1 w 245"/>
                  <a:gd name="T29" fmla="*/ 1 h 85"/>
                  <a:gd name="T30" fmla="*/ 1 w 245"/>
                  <a:gd name="T31" fmla="*/ 1 h 85"/>
                  <a:gd name="T32" fmla="*/ 1 w 245"/>
                  <a:gd name="T33" fmla="*/ 1 h 85"/>
                  <a:gd name="T34" fmla="*/ 1 w 245"/>
                  <a:gd name="T35" fmla="*/ 1 h 85"/>
                  <a:gd name="T36" fmla="*/ 1 w 245"/>
                  <a:gd name="T37" fmla="*/ 0 h 85"/>
                  <a:gd name="T38" fmla="*/ 1 w 245"/>
                  <a:gd name="T39" fmla="*/ 1 h 85"/>
                  <a:gd name="T40" fmla="*/ 1 w 245"/>
                  <a:gd name="T41" fmla="*/ 1 h 85"/>
                  <a:gd name="T42" fmla="*/ 1 w 245"/>
                  <a:gd name="T43" fmla="*/ 1 h 85"/>
                  <a:gd name="T44" fmla="*/ 1 w 245"/>
                  <a:gd name="T45" fmla="*/ 1 h 85"/>
                  <a:gd name="T46" fmla="*/ 1 w 245"/>
                  <a:gd name="T47" fmla="*/ 1 h 85"/>
                  <a:gd name="T48" fmla="*/ 1 w 245"/>
                  <a:gd name="T49" fmla="*/ 1 h 85"/>
                  <a:gd name="T50" fmla="*/ 1 w 245"/>
                  <a:gd name="T51" fmla="*/ 1 h 85"/>
                  <a:gd name="T52" fmla="*/ 1 w 245"/>
                  <a:gd name="T53" fmla="*/ 1 h 85"/>
                  <a:gd name="T54" fmla="*/ 1 w 245"/>
                  <a:gd name="T55" fmla="*/ 1 h 85"/>
                  <a:gd name="T56" fmla="*/ 1 w 245"/>
                  <a:gd name="T57" fmla="*/ 1 h 85"/>
                  <a:gd name="T58" fmla="*/ 1 w 245"/>
                  <a:gd name="T59" fmla="*/ 1 h 85"/>
                  <a:gd name="T60" fmla="*/ 1 w 245"/>
                  <a:gd name="T61" fmla="*/ 1 h 85"/>
                  <a:gd name="T62" fmla="*/ 1 w 245"/>
                  <a:gd name="T63" fmla="*/ 1 h 85"/>
                  <a:gd name="T64" fmla="*/ 1 w 245"/>
                  <a:gd name="T65" fmla="*/ 1 h 85"/>
                  <a:gd name="T66" fmla="*/ 1 w 245"/>
                  <a:gd name="T67" fmla="*/ 1 h 85"/>
                  <a:gd name="T68" fmla="*/ 1 w 245"/>
                  <a:gd name="T69" fmla="*/ 1 h 85"/>
                  <a:gd name="T70" fmla="*/ 1 w 245"/>
                  <a:gd name="T71" fmla="*/ 1 h 85"/>
                  <a:gd name="T72" fmla="*/ 1 w 245"/>
                  <a:gd name="T73" fmla="*/ 1 h 85"/>
                  <a:gd name="T74" fmla="*/ 1 w 245"/>
                  <a:gd name="T75" fmla="*/ 1 h 85"/>
                  <a:gd name="T76" fmla="*/ 1 w 245"/>
                  <a:gd name="T77" fmla="*/ 1 h 85"/>
                  <a:gd name="T78" fmla="*/ 1 w 245"/>
                  <a:gd name="T79" fmla="*/ 1 h 85"/>
                  <a:gd name="T80" fmla="*/ 1 w 245"/>
                  <a:gd name="T81" fmla="*/ 1 h 85"/>
                  <a:gd name="T82" fmla="*/ 1 w 245"/>
                  <a:gd name="T83" fmla="*/ 1 h 85"/>
                  <a:gd name="T84" fmla="*/ 1 w 245"/>
                  <a:gd name="T85" fmla="*/ 1 h 85"/>
                  <a:gd name="T86" fmla="*/ 1 w 245"/>
                  <a:gd name="T87" fmla="*/ 1 h 85"/>
                  <a:gd name="T88" fmla="*/ 1 w 245"/>
                  <a:gd name="T89" fmla="*/ 1 h 85"/>
                  <a:gd name="T90" fmla="*/ 1 w 245"/>
                  <a:gd name="T91" fmla="*/ 1 h 85"/>
                  <a:gd name="T92" fmla="*/ 1 w 245"/>
                  <a:gd name="T93" fmla="*/ 1 h 85"/>
                  <a:gd name="T94" fmla="*/ 1 w 245"/>
                  <a:gd name="T95" fmla="*/ 1 h 85"/>
                  <a:gd name="T96" fmla="*/ 1 w 245"/>
                  <a:gd name="T97" fmla="*/ 1 h 85"/>
                  <a:gd name="T98" fmla="*/ 1 w 245"/>
                  <a:gd name="T99" fmla="*/ 1 h 85"/>
                  <a:gd name="T100" fmla="*/ 1 w 245"/>
                  <a:gd name="T101" fmla="*/ 1 h 85"/>
                  <a:gd name="T102" fmla="*/ 1 w 245"/>
                  <a:gd name="T103" fmla="*/ 1 h 85"/>
                  <a:gd name="T104" fmla="*/ 1 w 245"/>
                  <a:gd name="T105" fmla="*/ 1 h 85"/>
                  <a:gd name="T106" fmla="*/ 1 w 245"/>
                  <a:gd name="T107" fmla="*/ 1 h 85"/>
                  <a:gd name="T108" fmla="*/ 1 w 245"/>
                  <a:gd name="T109" fmla="*/ 1 h 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5"/>
                  <a:gd name="T166" fmla="*/ 0 h 85"/>
                  <a:gd name="T167" fmla="*/ 245 w 245"/>
                  <a:gd name="T168" fmla="*/ 85 h 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5" h="85">
                    <a:moveTo>
                      <a:pt x="45" y="85"/>
                    </a:moveTo>
                    <a:lnTo>
                      <a:pt x="5" y="36"/>
                    </a:lnTo>
                    <a:lnTo>
                      <a:pt x="0" y="30"/>
                    </a:lnTo>
                    <a:lnTo>
                      <a:pt x="0" y="26"/>
                    </a:lnTo>
                    <a:lnTo>
                      <a:pt x="7" y="17"/>
                    </a:lnTo>
                    <a:lnTo>
                      <a:pt x="21" y="11"/>
                    </a:lnTo>
                    <a:lnTo>
                      <a:pt x="36" y="11"/>
                    </a:lnTo>
                    <a:lnTo>
                      <a:pt x="53" y="11"/>
                    </a:lnTo>
                    <a:lnTo>
                      <a:pt x="68" y="15"/>
                    </a:lnTo>
                    <a:lnTo>
                      <a:pt x="83" y="19"/>
                    </a:lnTo>
                    <a:lnTo>
                      <a:pt x="95" y="26"/>
                    </a:lnTo>
                    <a:lnTo>
                      <a:pt x="108" y="32"/>
                    </a:lnTo>
                    <a:lnTo>
                      <a:pt x="114" y="23"/>
                    </a:lnTo>
                    <a:lnTo>
                      <a:pt x="123" y="17"/>
                    </a:lnTo>
                    <a:lnTo>
                      <a:pt x="133" y="11"/>
                    </a:lnTo>
                    <a:lnTo>
                      <a:pt x="142" y="6"/>
                    </a:lnTo>
                    <a:lnTo>
                      <a:pt x="152" y="2"/>
                    </a:lnTo>
                    <a:lnTo>
                      <a:pt x="165" y="2"/>
                    </a:lnTo>
                    <a:lnTo>
                      <a:pt x="177" y="0"/>
                    </a:lnTo>
                    <a:lnTo>
                      <a:pt x="188" y="4"/>
                    </a:lnTo>
                    <a:lnTo>
                      <a:pt x="194" y="7"/>
                    </a:lnTo>
                    <a:lnTo>
                      <a:pt x="201" y="17"/>
                    </a:lnTo>
                    <a:lnTo>
                      <a:pt x="209" y="26"/>
                    </a:lnTo>
                    <a:lnTo>
                      <a:pt x="216" y="36"/>
                    </a:lnTo>
                    <a:lnTo>
                      <a:pt x="222" y="45"/>
                    </a:lnTo>
                    <a:lnTo>
                      <a:pt x="230" y="55"/>
                    </a:lnTo>
                    <a:lnTo>
                      <a:pt x="237" y="64"/>
                    </a:lnTo>
                    <a:lnTo>
                      <a:pt x="245" y="74"/>
                    </a:lnTo>
                    <a:lnTo>
                      <a:pt x="236" y="78"/>
                    </a:lnTo>
                    <a:lnTo>
                      <a:pt x="226" y="78"/>
                    </a:lnTo>
                    <a:lnTo>
                      <a:pt x="220" y="70"/>
                    </a:lnTo>
                    <a:lnTo>
                      <a:pt x="216" y="63"/>
                    </a:lnTo>
                    <a:lnTo>
                      <a:pt x="209" y="53"/>
                    </a:lnTo>
                    <a:lnTo>
                      <a:pt x="201" y="44"/>
                    </a:lnTo>
                    <a:lnTo>
                      <a:pt x="192" y="34"/>
                    </a:lnTo>
                    <a:lnTo>
                      <a:pt x="184" y="26"/>
                    </a:lnTo>
                    <a:lnTo>
                      <a:pt x="177" y="19"/>
                    </a:lnTo>
                    <a:lnTo>
                      <a:pt x="173" y="19"/>
                    </a:lnTo>
                    <a:lnTo>
                      <a:pt x="158" y="19"/>
                    </a:lnTo>
                    <a:lnTo>
                      <a:pt x="146" y="26"/>
                    </a:lnTo>
                    <a:lnTo>
                      <a:pt x="135" y="30"/>
                    </a:lnTo>
                    <a:lnTo>
                      <a:pt x="127" y="40"/>
                    </a:lnTo>
                    <a:lnTo>
                      <a:pt x="150" y="83"/>
                    </a:lnTo>
                    <a:lnTo>
                      <a:pt x="129" y="83"/>
                    </a:lnTo>
                    <a:lnTo>
                      <a:pt x="119" y="72"/>
                    </a:lnTo>
                    <a:lnTo>
                      <a:pt x="112" y="61"/>
                    </a:lnTo>
                    <a:lnTo>
                      <a:pt x="99" y="47"/>
                    </a:lnTo>
                    <a:lnTo>
                      <a:pt x="89" y="40"/>
                    </a:lnTo>
                    <a:lnTo>
                      <a:pt x="74" y="32"/>
                    </a:lnTo>
                    <a:lnTo>
                      <a:pt x="61" y="26"/>
                    </a:lnTo>
                    <a:lnTo>
                      <a:pt x="47" y="26"/>
                    </a:lnTo>
                    <a:lnTo>
                      <a:pt x="34" y="34"/>
                    </a:lnTo>
                    <a:lnTo>
                      <a:pt x="74" y="83"/>
                    </a:lnTo>
                    <a:lnTo>
                      <a:pt x="45"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9" name="Freeform 250"/>
              <p:cNvSpPr>
                <a:spLocks/>
              </p:cNvSpPr>
              <p:nvPr/>
            </p:nvSpPr>
            <p:spPr bwMode="auto">
              <a:xfrm>
                <a:off x="3287" y="2649"/>
                <a:ext cx="77" cy="60"/>
              </a:xfrm>
              <a:custGeom>
                <a:avLst/>
                <a:gdLst>
                  <a:gd name="T0" fmla="*/ 0 w 154"/>
                  <a:gd name="T1" fmla="*/ 1 h 120"/>
                  <a:gd name="T2" fmla="*/ 1 w 154"/>
                  <a:gd name="T3" fmla="*/ 1 h 120"/>
                  <a:gd name="T4" fmla="*/ 1 w 154"/>
                  <a:gd name="T5" fmla="*/ 1 h 120"/>
                  <a:gd name="T6" fmla="*/ 1 w 154"/>
                  <a:gd name="T7" fmla="*/ 1 h 120"/>
                  <a:gd name="T8" fmla="*/ 1 w 154"/>
                  <a:gd name="T9" fmla="*/ 0 h 120"/>
                  <a:gd name="T10" fmla="*/ 1 w 154"/>
                  <a:gd name="T11" fmla="*/ 1 h 120"/>
                  <a:gd name="T12" fmla="*/ 1 w 154"/>
                  <a:gd name="T13" fmla="*/ 1 h 120"/>
                  <a:gd name="T14" fmla="*/ 1 w 154"/>
                  <a:gd name="T15" fmla="*/ 1 h 120"/>
                  <a:gd name="T16" fmla="*/ 1 w 154"/>
                  <a:gd name="T17" fmla="*/ 1 h 120"/>
                  <a:gd name="T18" fmla="*/ 1 w 154"/>
                  <a:gd name="T19" fmla="*/ 1 h 120"/>
                  <a:gd name="T20" fmla="*/ 1 w 154"/>
                  <a:gd name="T21" fmla="*/ 1 h 120"/>
                  <a:gd name="T22" fmla="*/ 1 w 154"/>
                  <a:gd name="T23" fmla="*/ 1 h 120"/>
                  <a:gd name="T24" fmla="*/ 1 w 154"/>
                  <a:gd name="T25" fmla="*/ 1 h 120"/>
                  <a:gd name="T26" fmla="*/ 1 w 154"/>
                  <a:gd name="T27" fmla="*/ 1 h 120"/>
                  <a:gd name="T28" fmla="*/ 1 w 154"/>
                  <a:gd name="T29" fmla="*/ 1 h 120"/>
                  <a:gd name="T30" fmla="*/ 1 w 154"/>
                  <a:gd name="T31" fmla="*/ 1 h 120"/>
                  <a:gd name="T32" fmla="*/ 1 w 154"/>
                  <a:gd name="T33" fmla="*/ 1 h 120"/>
                  <a:gd name="T34" fmla="*/ 1 w 154"/>
                  <a:gd name="T35" fmla="*/ 1 h 120"/>
                  <a:gd name="T36" fmla="*/ 1 w 154"/>
                  <a:gd name="T37" fmla="*/ 1 h 120"/>
                  <a:gd name="T38" fmla="*/ 1 w 154"/>
                  <a:gd name="T39" fmla="*/ 1 h 120"/>
                  <a:gd name="T40" fmla="*/ 1 w 154"/>
                  <a:gd name="T41" fmla="*/ 1 h 120"/>
                  <a:gd name="T42" fmla="*/ 1 w 154"/>
                  <a:gd name="T43" fmla="*/ 1 h 120"/>
                  <a:gd name="T44" fmla="*/ 1 w 154"/>
                  <a:gd name="T45" fmla="*/ 1 h 120"/>
                  <a:gd name="T46" fmla="*/ 1 w 154"/>
                  <a:gd name="T47" fmla="*/ 1 h 120"/>
                  <a:gd name="T48" fmla="*/ 1 w 154"/>
                  <a:gd name="T49" fmla="*/ 1 h 120"/>
                  <a:gd name="T50" fmla="*/ 1 w 154"/>
                  <a:gd name="T51" fmla="*/ 1 h 120"/>
                  <a:gd name="T52" fmla="*/ 1 w 154"/>
                  <a:gd name="T53" fmla="*/ 1 h 120"/>
                  <a:gd name="T54" fmla="*/ 1 w 154"/>
                  <a:gd name="T55" fmla="*/ 1 h 120"/>
                  <a:gd name="T56" fmla="*/ 1 w 154"/>
                  <a:gd name="T57" fmla="*/ 1 h 120"/>
                  <a:gd name="T58" fmla="*/ 1 w 154"/>
                  <a:gd name="T59" fmla="*/ 1 h 120"/>
                  <a:gd name="T60" fmla="*/ 1 w 154"/>
                  <a:gd name="T61" fmla="*/ 1 h 120"/>
                  <a:gd name="T62" fmla="*/ 1 w 154"/>
                  <a:gd name="T63" fmla="*/ 1 h 120"/>
                  <a:gd name="T64" fmla="*/ 1 w 154"/>
                  <a:gd name="T65" fmla="*/ 1 h 120"/>
                  <a:gd name="T66" fmla="*/ 1 w 154"/>
                  <a:gd name="T67" fmla="*/ 1 h 120"/>
                  <a:gd name="T68" fmla="*/ 1 w 154"/>
                  <a:gd name="T69" fmla="*/ 1 h 120"/>
                  <a:gd name="T70" fmla="*/ 0 w 154"/>
                  <a:gd name="T71" fmla="*/ 1 h 120"/>
                  <a:gd name="T72" fmla="*/ 0 w 154"/>
                  <a:gd name="T73" fmla="*/ 1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
                  <a:gd name="T112" fmla="*/ 0 h 120"/>
                  <a:gd name="T113" fmla="*/ 154 w 154"/>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 h="120">
                    <a:moveTo>
                      <a:pt x="0" y="23"/>
                    </a:moveTo>
                    <a:lnTo>
                      <a:pt x="6" y="15"/>
                    </a:lnTo>
                    <a:lnTo>
                      <a:pt x="17" y="9"/>
                    </a:lnTo>
                    <a:lnTo>
                      <a:pt x="27" y="2"/>
                    </a:lnTo>
                    <a:lnTo>
                      <a:pt x="38" y="0"/>
                    </a:lnTo>
                    <a:lnTo>
                      <a:pt x="47" y="15"/>
                    </a:lnTo>
                    <a:lnTo>
                      <a:pt x="27" y="25"/>
                    </a:lnTo>
                    <a:lnTo>
                      <a:pt x="32" y="34"/>
                    </a:lnTo>
                    <a:lnTo>
                      <a:pt x="44" y="46"/>
                    </a:lnTo>
                    <a:lnTo>
                      <a:pt x="55" y="55"/>
                    </a:lnTo>
                    <a:lnTo>
                      <a:pt x="68" y="66"/>
                    </a:lnTo>
                    <a:lnTo>
                      <a:pt x="82" y="76"/>
                    </a:lnTo>
                    <a:lnTo>
                      <a:pt x="95" y="85"/>
                    </a:lnTo>
                    <a:lnTo>
                      <a:pt x="106" y="93"/>
                    </a:lnTo>
                    <a:lnTo>
                      <a:pt x="118" y="103"/>
                    </a:lnTo>
                    <a:lnTo>
                      <a:pt x="129" y="99"/>
                    </a:lnTo>
                    <a:lnTo>
                      <a:pt x="141" y="101"/>
                    </a:lnTo>
                    <a:lnTo>
                      <a:pt x="154" y="112"/>
                    </a:lnTo>
                    <a:lnTo>
                      <a:pt x="144" y="114"/>
                    </a:lnTo>
                    <a:lnTo>
                      <a:pt x="135" y="118"/>
                    </a:lnTo>
                    <a:lnTo>
                      <a:pt x="125" y="118"/>
                    </a:lnTo>
                    <a:lnTo>
                      <a:pt x="118" y="120"/>
                    </a:lnTo>
                    <a:lnTo>
                      <a:pt x="112" y="116"/>
                    </a:lnTo>
                    <a:lnTo>
                      <a:pt x="108" y="112"/>
                    </a:lnTo>
                    <a:lnTo>
                      <a:pt x="101" y="106"/>
                    </a:lnTo>
                    <a:lnTo>
                      <a:pt x="93" y="101"/>
                    </a:lnTo>
                    <a:lnTo>
                      <a:pt x="82" y="93"/>
                    </a:lnTo>
                    <a:lnTo>
                      <a:pt x="74" y="87"/>
                    </a:lnTo>
                    <a:lnTo>
                      <a:pt x="63" y="80"/>
                    </a:lnTo>
                    <a:lnTo>
                      <a:pt x="53" y="72"/>
                    </a:lnTo>
                    <a:lnTo>
                      <a:pt x="44" y="63"/>
                    </a:lnTo>
                    <a:lnTo>
                      <a:pt x="32" y="55"/>
                    </a:lnTo>
                    <a:lnTo>
                      <a:pt x="23" y="47"/>
                    </a:lnTo>
                    <a:lnTo>
                      <a:pt x="17" y="42"/>
                    </a:lnTo>
                    <a:lnTo>
                      <a:pt x="4" y="28"/>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0" name="Freeform 251"/>
              <p:cNvSpPr>
                <a:spLocks/>
              </p:cNvSpPr>
              <p:nvPr/>
            </p:nvSpPr>
            <p:spPr bwMode="auto">
              <a:xfrm>
                <a:off x="3293" y="2630"/>
                <a:ext cx="101" cy="76"/>
              </a:xfrm>
              <a:custGeom>
                <a:avLst/>
                <a:gdLst>
                  <a:gd name="T0" fmla="*/ 0 w 204"/>
                  <a:gd name="T1" fmla="*/ 1 h 152"/>
                  <a:gd name="T2" fmla="*/ 0 w 204"/>
                  <a:gd name="T3" fmla="*/ 1 h 152"/>
                  <a:gd name="T4" fmla="*/ 0 w 204"/>
                  <a:gd name="T5" fmla="*/ 1 h 152"/>
                  <a:gd name="T6" fmla="*/ 0 w 204"/>
                  <a:gd name="T7" fmla="*/ 1 h 152"/>
                  <a:gd name="T8" fmla="*/ 0 w 204"/>
                  <a:gd name="T9" fmla="*/ 1 h 152"/>
                  <a:gd name="T10" fmla="*/ 0 w 204"/>
                  <a:gd name="T11" fmla="*/ 1 h 152"/>
                  <a:gd name="T12" fmla="*/ 0 w 204"/>
                  <a:gd name="T13" fmla="*/ 1 h 152"/>
                  <a:gd name="T14" fmla="*/ 0 w 204"/>
                  <a:gd name="T15" fmla="*/ 1 h 152"/>
                  <a:gd name="T16" fmla="*/ 0 w 204"/>
                  <a:gd name="T17" fmla="*/ 1 h 152"/>
                  <a:gd name="T18" fmla="*/ 0 w 204"/>
                  <a:gd name="T19" fmla="*/ 1 h 152"/>
                  <a:gd name="T20" fmla="*/ 0 w 204"/>
                  <a:gd name="T21" fmla="*/ 1 h 152"/>
                  <a:gd name="T22" fmla="*/ 0 w 204"/>
                  <a:gd name="T23" fmla="*/ 1 h 152"/>
                  <a:gd name="T24" fmla="*/ 0 w 204"/>
                  <a:gd name="T25" fmla="*/ 1 h 152"/>
                  <a:gd name="T26" fmla="*/ 0 w 204"/>
                  <a:gd name="T27" fmla="*/ 1 h 152"/>
                  <a:gd name="T28" fmla="*/ 0 w 204"/>
                  <a:gd name="T29" fmla="*/ 1 h 152"/>
                  <a:gd name="T30" fmla="*/ 0 w 204"/>
                  <a:gd name="T31" fmla="*/ 1 h 152"/>
                  <a:gd name="T32" fmla="*/ 0 w 204"/>
                  <a:gd name="T33" fmla="*/ 1 h 152"/>
                  <a:gd name="T34" fmla="*/ 0 w 204"/>
                  <a:gd name="T35" fmla="*/ 0 h 152"/>
                  <a:gd name="T36" fmla="*/ 0 w 204"/>
                  <a:gd name="T37" fmla="*/ 1 h 152"/>
                  <a:gd name="T38" fmla="*/ 0 w 204"/>
                  <a:gd name="T39" fmla="*/ 1 h 152"/>
                  <a:gd name="T40" fmla="*/ 0 w 204"/>
                  <a:gd name="T41" fmla="*/ 1 h 152"/>
                  <a:gd name="T42" fmla="*/ 0 w 204"/>
                  <a:gd name="T43" fmla="*/ 1 h 152"/>
                  <a:gd name="T44" fmla="*/ 0 w 204"/>
                  <a:gd name="T45" fmla="*/ 1 h 152"/>
                  <a:gd name="T46" fmla="*/ 0 w 204"/>
                  <a:gd name="T47" fmla="*/ 1 h 152"/>
                  <a:gd name="T48" fmla="*/ 0 w 204"/>
                  <a:gd name="T49" fmla="*/ 1 h 152"/>
                  <a:gd name="T50" fmla="*/ 0 w 204"/>
                  <a:gd name="T51" fmla="*/ 1 h 152"/>
                  <a:gd name="T52" fmla="*/ 0 w 204"/>
                  <a:gd name="T53" fmla="*/ 1 h 152"/>
                  <a:gd name="T54" fmla="*/ 0 w 204"/>
                  <a:gd name="T55" fmla="*/ 1 h 152"/>
                  <a:gd name="T56" fmla="*/ 0 w 204"/>
                  <a:gd name="T57" fmla="*/ 1 h 152"/>
                  <a:gd name="T58" fmla="*/ 0 w 204"/>
                  <a:gd name="T59" fmla="*/ 1 h 152"/>
                  <a:gd name="T60" fmla="*/ 0 w 204"/>
                  <a:gd name="T61" fmla="*/ 1 h 152"/>
                  <a:gd name="T62" fmla="*/ 0 w 204"/>
                  <a:gd name="T63" fmla="*/ 1 h 152"/>
                  <a:gd name="T64" fmla="*/ 0 w 204"/>
                  <a:gd name="T65" fmla="*/ 1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152"/>
                  <a:gd name="T101" fmla="*/ 204 w 204"/>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152">
                    <a:moveTo>
                      <a:pt x="135" y="152"/>
                    </a:moveTo>
                    <a:lnTo>
                      <a:pt x="126" y="144"/>
                    </a:lnTo>
                    <a:lnTo>
                      <a:pt x="116" y="137"/>
                    </a:lnTo>
                    <a:lnTo>
                      <a:pt x="109" y="129"/>
                    </a:lnTo>
                    <a:lnTo>
                      <a:pt x="101" y="122"/>
                    </a:lnTo>
                    <a:lnTo>
                      <a:pt x="92" y="112"/>
                    </a:lnTo>
                    <a:lnTo>
                      <a:pt x="84" y="104"/>
                    </a:lnTo>
                    <a:lnTo>
                      <a:pt x="76" y="97"/>
                    </a:lnTo>
                    <a:lnTo>
                      <a:pt x="71" y="89"/>
                    </a:lnTo>
                    <a:lnTo>
                      <a:pt x="61" y="80"/>
                    </a:lnTo>
                    <a:lnTo>
                      <a:pt x="54" y="70"/>
                    </a:lnTo>
                    <a:lnTo>
                      <a:pt x="44" y="61"/>
                    </a:lnTo>
                    <a:lnTo>
                      <a:pt x="36" y="53"/>
                    </a:lnTo>
                    <a:lnTo>
                      <a:pt x="27" y="46"/>
                    </a:lnTo>
                    <a:lnTo>
                      <a:pt x="19" y="38"/>
                    </a:lnTo>
                    <a:lnTo>
                      <a:pt x="10" y="30"/>
                    </a:lnTo>
                    <a:lnTo>
                      <a:pt x="0" y="25"/>
                    </a:lnTo>
                    <a:lnTo>
                      <a:pt x="35" y="0"/>
                    </a:lnTo>
                    <a:lnTo>
                      <a:pt x="40" y="4"/>
                    </a:lnTo>
                    <a:lnTo>
                      <a:pt x="46" y="11"/>
                    </a:lnTo>
                    <a:lnTo>
                      <a:pt x="25" y="30"/>
                    </a:lnTo>
                    <a:lnTo>
                      <a:pt x="78" y="80"/>
                    </a:lnTo>
                    <a:lnTo>
                      <a:pt x="122" y="129"/>
                    </a:lnTo>
                    <a:lnTo>
                      <a:pt x="133" y="129"/>
                    </a:lnTo>
                    <a:lnTo>
                      <a:pt x="145" y="131"/>
                    </a:lnTo>
                    <a:lnTo>
                      <a:pt x="158" y="129"/>
                    </a:lnTo>
                    <a:lnTo>
                      <a:pt x="170" y="129"/>
                    </a:lnTo>
                    <a:lnTo>
                      <a:pt x="179" y="127"/>
                    </a:lnTo>
                    <a:lnTo>
                      <a:pt x="189" y="127"/>
                    </a:lnTo>
                    <a:lnTo>
                      <a:pt x="196" y="129"/>
                    </a:lnTo>
                    <a:lnTo>
                      <a:pt x="204" y="135"/>
                    </a:lnTo>
                    <a:lnTo>
                      <a:pt x="13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1" name="Freeform 252"/>
              <p:cNvSpPr>
                <a:spLocks/>
              </p:cNvSpPr>
              <p:nvPr/>
            </p:nvSpPr>
            <p:spPr bwMode="auto">
              <a:xfrm>
                <a:off x="3418" y="2647"/>
                <a:ext cx="33" cy="57"/>
              </a:xfrm>
              <a:custGeom>
                <a:avLst/>
                <a:gdLst>
                  <a:gd name="T0" fmla="*/ 0 w 67"/>
                  <a:gd name="T1" fmla="*/ 1 h 114"/>
                  <a:gd name="T2" fmla="*/ 0 w 67"/>
                  <a:gd name="T3" fmla="*/ 1 h 114"/>
                  <a:gd name="T4" fmla="*/ 0 w 67"/>
                  <a:gd name="T5" fmla="*/ 1 h 114"/>
                  <a:gd name="T6" fmla="*/ 0 w 67"/>
                  <a:gd name="T7" fmla="*/ 1 h 114"/>
                  <a:gd name="T8" fmla="*/ 0 w 67"/>
                  <a:gd name="T9" fmla="*/ 1 h 114"/>
                  <a:gd name="T10" fmla="*/ 0 w 67"/>
                  <a:gd name="T11" fmla="*/ 1 h 114"/>
                  <a:gd name="T12" fmla="*/ 0 w 67"/>
                  <a:gd name="T13" fmla="*/ 1 h 114"/>
                  <a:gd name="T14" fmla="*/ 0 w 67"/>
                  <a:gd name="T15" fmla="*/ 1 h 114"/>
                  <a:gd name="T16" fmla="*/ 0 w 67"/>
                  <a:gd name="T17" fmla="*/ 1 h 114"/>
                  <a:gd name="T18" fmla="*/ 0 w 67"/>
                  <a:gd name="T19" fmla="*/ 1 h 114"/>
                  <a:gd name="T20" fmla="*/ 0 w 67"/>
                  <a:gd name="T21" fmla="*/ 1 h 114"/>
                  <a:gd name="T22" fmla="*/ 0 w 67"/>
                  <a:gd name="T23" fmla="*/ 1 h 114"/>
                  <a:gd name="T24" fmla="*/ 0 w 67"/>
                  <a:gd name="T25" fmla="*/ 1 h 114"/>
                  <a:gd name="T26" fmla="*/ 0 w 67"/>
                  <a:gd name="T27" fmla="*/ 1 h 114"/>
                  <a:gd name="T28" fmla="*/ 0 w 67"/>
                  <a:gd name="T29" fmla="*/ 1 h 114"/>
                  <a:gd name="T30" fmla="*/ 0 w 67"/>
                  <a:gd name="T31" fmla="*/ 1 h 114"/>
                  <a:gd name="T32" fmla="*/ 0 w 67"/>
                  <a:gd name="T33" fmla="*/ 1 h 114"/>
                  <a:gd name="T34" fmla="*/ 0 w 67"/>
                  <a:gd name="T35" fmla="*/ 1 h 114"/>
                  <a:gd name="T36" fmla="*/ 0 w 67"/>
                  <a:gd name="T37" fmla="*/ 0 h 114"/>
                  <a:gd name="T38" fmla="*/ 0 w 67"/>
                  <a:gd name="T39" fmla="*/ 0 h 114"/>
                  <a:gd name="T40" fmla="*/ 0 w 67"/>
                  <a:gd name="T41" fmla="*/ 1 h 114"/>
                  <a:gd name="T42" fmla="*/ 0 w 67"/>
                  <a:gd name="T43" fmla="*/ 1 h 114"/>
                  <a:gd name="T44" fmla="*/ 0 w 67"/>
                  <a:gd name="T45" fmla="*/ 1 h 114"/>
                  <a:gd name="T46" fmla="*/ 0 w 67"/>
                  <a:gd name="T47" fmla="*/ 1 h 114"/>
                  <a:gd name="T48" fmla="*/ 0 w 67"/>
                  <a:gd name="T49" fmla="*/ 1 h 114"/>
                  <a:gd name="T50" fmla="*/ 0 w 67"/>
                  <a:gd name="T51" fmla="*/ 1 h 114"/>
                  <a:gd name="T52" fmla="*/ 0 w 67"/>
                  <a:gd name="T53" fmla="*/ 1 h 114"/>
                  <a:gd name="T54" fmla="*/ 0 w 67"/>
                  <a:gd name="T55" fmla="*/ 1 h 114"/>
                  <a:gd name="T56" fmla="*/ 0 w 67"/>
                  <a:gd name="T57" fmla="*/ 1 h 114"/>
                  <a:gd name="T58" fmla="*/ 0 w 67"/>
                  <a:gd name="T59" fmla="*/ 1 h 114"/>
                  <a:gd name="T60" fmla="*/ 0 w 67"/>
                  <a:gd name="T61" fmla="*/ 1 h 114"/>
                  <a:gd name="T62" fmla="*/ 0 w 67"/>
                  <a:gd name="T63" fmla="*/ 1 h 114"/>
                  <a:gd name="T64" fmla="*/ 0 w 67"/>
                  <a:gd name="T65" fmla="*/ 1 h 114"/>
                  <a:gd name="T66" fmla="*/ 0 w 67"/>
                  <a:gd name="T67" fmla="*/ 1 h 114"/>
                  <a:gd name="T68" fmla="*/ 0 w 67"/>
                  <a:gd name="T69" fmla="*/ 1 h 114"/>
                  <a:gd name="T70" fmla="*/ 0 w 67"/>
                  <a:gd name="T71" fmla="*/ 1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
                  <a:gd name="T109" fmla="*/ 0 h 114"/>
                  <a:gd name="T110" fmla="*/ 67 w 67"/>
                  <a:gd name="T111" fmla="*/ 114 h 1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 h="114">
                    <a:moveTo>
                      <a:pt x="0" y="108"/>
                    </a:moveTo>
                    <a:lnTo>
                      <a:pt x="0" y="95"/>
                    </a:lnTo>
                    <a:lnTo>
                      <a:pt x="8" y="93"/>
                    </a:lnTo>
                    <a:lnTo>
                      <a:pt x="16" y="93"/>
                    </a:lnTo>
                    <a:lnTo>
                      <a:pt x="10" y="91"/>
                    </a:lnTo>
                    <a:lnTo>
                      <a:pt x="4" y="89"/>
                    </a:lnTo>
                    <a:lnTo>
                      <a:pt x="2" y="82"/>
                    </a:lnTo>
                    <a:lnTo>
                      <a:pt x="8" y="74"/>
                    </a:lnTo>
                    <a:lnTo>
                      <a:pt x="18" y="74"/>
                    </a:lnTo>
                    <a:lnTo>
                      <a:pt x="31" y="74"/>
                    </a:lnTo>
                    <a:lnTo>
                      <a:pt x="29" y="70"/>
                    </a:lnTo>
                    <a:lnTo>
                      <a:pt x="27" y="67"/>
                    </a:lnTo>
                    <a:lnTo>
                      <a:pt x="16" y="67"/>
                    </a:lnTo>
                    <a:lnTo>
                      <a:pt x="8" y="67"/>
                    </a:lnTo>
                    <a:lnTo>
                      <a:pt x="8" y="48"/>
                    </a:lnTo>
                    <a:lnTo>
                      <a:pt x="23" y="48"/>
                    </a:lnTo>
                    <a:lnTo>
                      <a:pt x="37" y="46"/>
                    </a:lnTo>
                    <a:lnTo>
                      <a:pt x="0" y="4"/>
                    </a:lnTo>
                    <a:lnTo>
                      <a:pt x="8" y="0"/>
                    </a:lnTo>
                    <a:lnTo>
                      <a:pt x="16" y="0"/>
                    </a:lnTo>
                    <a:lnTo>
                      <a:pt x="67" y="61"/>
                    </a:lnTo>
                    <a:lnTo>
                      <a:pt x="59" y="63"/>
                    </a:lnTo>
                    <a:lnTo>
                      <a:pt x="50" y="70"/>
                    </a:lnTo>
                    <a:lnTo>
                      <a:pt x="52" y="76"/>
                    </a:lnTo>
                    <a:lnTo>
                      <a:pt x="57" y="84"/>
                    </a:lnTo>
                    <a:lnTo>
                      <a:pt x="59" y="89"/>
                    </a:lnTo>
                    <a:lnTo>
                      <a:pt x="57" y="99"/>
                    </a:lnTo>
                    <a:lnTo>
                      <a:pt x="48" y="99"/>
                    </a:lnTo>
                    <a:lnTo>
                      <a:pt x="37" y="99"/>
                    </a:lnTo>
                    <a:lnTo>
                      <a:pt x="31" y="107"/>
                    </a:lnTo>
                    <a:lnTo>
                      <a:pt x="27" y="114"/>
                    </a:lnTo>
                    <a:lnTo>
                      <a:pt x="19" y="114"/>
                    </a:lnTo>
                    <a:lnTo>
                      <a:pt x="14" y="112"/>
                    </a:lnTo>
                    <a:lnTo>
                      <a:pt x="4" y="10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2" name="Freeform 253"/>
              <p:cNvSpPr>
                <a:spLocks/>
              </p:cNvSpPr>
              <p:nvPr/>
            </p:nvSpPr>
            <p:spPr bwMode="auto">
              <a:xfrm>
                <a:off x="3327" y="2651"/>
                <a:ext cx="99" cy="51"/>
              </a:xfrm>
              <a:custGeom>
                <a:avLst/>
                <a:gdLst>
                  <a:gd name="T0" fmla="*/ 1 w 198"/>
                  <a:gd name="T1" fmla="*/ 1 h 102"/>
                  <a:gd name="T2" fmla="*/ 1 w 198"/>
                  <a:gd name="T3" fmla="*/ 1 h 102"/>
                  <a:gd name="T4" fmla="*/ 1 w 198"/>
                  <a:gd name="T5" fmla="*/ 1 h 102"/>
                  <a:gd name="T6" fmla="*/ 1 w 198"/>
                  <a:gd name="T7" fmla="*/ 1 h 102"/>
                  <a:gd name="T8" fmla="*/ 1 w 198"/>
                  <a:gd name="T9" fmla="*/ 1 h 102"/>
                  <a:gd name="T10" fmla="*/ 1 w 198"/>
                  <a:gd name="T11" fmla="*/ 1 h 102"/>
                  <a:gd name="T12" fmla="*/ 1 w 198"/>
                  <a:gd name="T13" fmla="*/ 1 h 102"/>
                  <a:gd name="T14" fmla="*/ 1 w 198"/>
                  <a:gd name="T15" fmla="*/ 1 h 102"/>
                  <a:gd name="T16" fmla="*/ 1 w 198"/>
                  <a:gd name="T17" fmla="*/ 1 h 102"/>
                  <a:gd name="T18" fmla="*/ 1 w 198"/>
                  <a:gd name="T19" fmla="*/ 1 h 102"/>
                  <a:gd name="T20" fmla="*/ 0 w 198"/>
                  <a:gd name="T21" fmla="*/ 1 h 102"/>
                  <a:gd name="T22" fmla="*/ 1 w 198"/>
                  <a:gd name="T23" fmla="*/ 1 h 102"/>
                  <a:gd name="T24" fmla="*/ 1 w 198"/>
                  <a:gd name="T25" fmla="*/ 1 h 102"/>
                  <a:gd name="T26" fmla="*/ 1 w 198"/>
                  <a:gd name="T27" fmla="*/ 1 h 102"/>
                  <a:gd name="T28" fmla="*/ 1 w 198"/>
                  <a:gd name="T29" fmla="*/ 1 h 102"/>
                  <a:gd name="T30" fmla="*/ 1 w 198"/>
                  <a:gd name="T31" fmla="*/ 0 h 102"/>
                  <a:gd name="T32" fmla="*/ 1 w 198"/>
                  <a:gd name="T33" fmla="*/ 1 h 102"/>
                  <a:gd name="T34" fmla="*/ 1 w 198"/>
                  <a:gd name="T35" fmla="*/ 1 h 102"/>
                  <a:gd name="T36" fmla="*/ 1 w 198"/>
                  <a:gd name="T37" fmla="*/ 1 h 102"/>
                  <a:gd name="T38" fmla="*/ 1 w 198"/>
                  <a:gd name="T39" fmla="*/ 1 h 102"/>
                  <a:gd name="T40" fmla="*/ 1 w 198"/>
                  <a:gd name="T41" fmla="*/ 1 h 102"/>
                  <a:gd name="T42" fmla="*/ 1 w 198"/>
                  <a:gd name="T43" fmla="*/ 1 h 102"/>
                  <a:gd name="T44" fmla="*/ 1 w 198"/>
                  <a:gd name="T45" fmla="*/ 1 h 102"/>
                  <a:gd name="T46" fmla="*/ 1 w 198"/>
                  <a:gd name="T47" fmla="*/ 1 h 102"/>
                  <a:gd name="T48" fmla="*/ 1 w 198"/>
                  <a:gd name="T49" fmla="*/ 1 h 102"/>
                  <a:gd name="T50" fmla="*/ 1 w 198"/>
                  <a:gd name="T51" fmla="*/ 1 h 102"/>
                  <a:gd name="T52" fmla="*/ 1 w 198"/>
                  <a:gd name="T53" fmla="*/ 1 h 102"/>
                  <a:gd name="T54" fmla="*/ 1 w 198"/>
                  <a:gd name="T55" fmla="*/ 1 h 102"/>
                  <a:gd name="T56" fmla="*/ 1 w 198"/>
                  <a:gd name="T57" fmla="*/ 1 h 102"/>
                  <a:gd name="T58" fmla="*/ 1 w 198"/>
                  <a:gd name="T59" fmla="*/ 1 h 102"/>
                  <a:gd name="T60" fmla="*/ 1 w 198"/>
                  <a:gd name="T61" fmla="*/ 1 h 102"/>
                  <a:gd name="T62" fmla="*/ 1 w 198"/>
                  <a:gd name="T63" fmla="*/ 1 h 102"/>
                  <a:gd name="T64" fmla="*/ 1 w 198"/>
                  <a:gd name="T65" fmla="*/ 1 h 102"/>
                  <a:gd name="T66" fmla="*/ 1 w 198"/>
                  <a:gd name="T67" fmla="*/ 1 h 102"/>
                  <a:gd name="T68" fmla="*/ 1 w 198"/>
                  <a:gd name="T69" fmla="*/ 1 h 102"/>
                  <a:gd name="T70" fmla="*/ 1 w 198"/>
                  <a:gd name="T71" fmla="*/ 1 h 102"/>
                  <a:gd name="T72" fmla="*/ 1 w 198"/>
                  <a:gd name="T73" fmla="*/ 1 h 102"/>
                  <a:gd name="T74" fmla="*/ 1 w 198"/>
                  <a:gd name="T75" fmla="*/ 1 h 102"/>
                  <a:gd name="T76" fmla="*/ 1 w 198"/>
                  <a:gd name="T77" fmla="*/ 1 h 102"/>
                  <a:gd name="T78" fmla="*/ 1 w 198"/>
                  <a:gd name="T79" fmla="*/ 1 h 102"/>
                  <a:gd name="T80" fmla="*/ 1 w 198"/>
                  <a:gd name="T81" fmla="*/ 1 h 102"/>
                  <a:gd name="T82" fmla="*/ 1 w 198"/>
                  <a:gd name="T83" fmla="*/ 1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8"/>
                  <a:gd name="T127" fmla="*/ 0 h 102"/>
                  <a:gd name="T128" fmla="*/ 198 w 198"/>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8" h="102">
                    <a:moveTo>
                      <a:pt x="179" y="100"/>
                    </a:moveTo>
                    <a:lnTo>
                      <a:pt x="167" y="97"/>
                    </a:lnTo>
                    <a:lnTo>
                      <a:pt x="156" y="93"/>
                    </a:lnTo>
                    <a:lnTo>
                      <a:pt x="144" y="91"/>
                    </a:lnTo>
                    <a:lnTo>
                      <a:pt x="133" y="91"/>
                    </a:lnTo>
                    <a:lnTo>
                      <a:pt x="123" y="89"/>
                    </a:lnTo>
                    <a:lnTo>
                      <a:pt x="112" y="87"/>
                    </a:lnTo>
                    <a:lnTo>
                      <a:pt x="103" y="83"/>
                    </a:lnTo>
                    <a:lnTo>
                      <a:pt x="97" y="80"/>
                    </a:lnTo>
                    <a:lnTo>
                      <a:pt x="51" y="81"/>
                    </a:lnTo>
                    <a:lnTo>
                      <a:pt x="0" y="4"/>
                    </a:lnTo>
                    <a:lnTo>
                      <a:pt x="28" y="4"/>
                    </a:lnTo>
                    <a:lnTo>
                      <a:pt x="63" y="64"/>
                    </a:lnTo>
                    <a:lnTo>
                      <a:pt x="116" y="62"/>
                    </a:lnTo>
                    <a:lnTo>
                      <a:pt x="83" y="4"/>
                    </a:lnTo>
                    <a:lnTo>
                      <a:pt x="106" y="0"/>
                    </a:lnTo>
                    <a:lnTo>
                      <a:pt x="141" y="61"/>
                    </a:lnTo>
                    <a:lnTo>
                      <a:pt x="152" y="53"/>
                    </a:lnTo>
                    <a:lnTo>
                      <a:pt x="167" y="47"/>
                    </a:lnTo>
                    <a:lnTo>
                      <a:pt x="175" y="42"/>
                    </a:lnTo>
                    <a:lnTo>
                      <a:pt x="182" y="40"/>
                    </a:lnTo>
                    <a:lnTo>
                      <a:pt x="190" y="40"/>
                    </a:lnTo>
                    <a:lnTo>
                      <a:pt x="198" y="40"/>
                    </a:lnTo>
                    <a:lnTo>
                      <a:pt x="194" y="57"/>
                    </a:lnTo>
                    <a:lnTo>
                      <a:pt x="150" y="66"/>
                    </a:lnTo>
                    <a:lnTo>
                      <a:pt x="158" y="66"/>
                    </a:lnTo>
                    <a:lnTo>
                      <a:pt x="171" y="66"/>
                    </a:lnTo>
                    <a:lnTo>
                      <a:pt x="184" y="66"/>
                    </a:lnTo>
                    <a:lnTo>
                      <a:pt x="196" y="68"/>
                    </a:lnTo>
                    <a:lnTo>
                      <a:pt x="192" y="76"/>
                    </a:lnTo>
                    <a:lnTo>
                      <a:pt x="190" y="83"/>
                    </a:lnTo>
                    <a:lnTo>
                      <a:pt x="142" y="76"/>
                    </a:lnTo>
                    <a:lnTo>
                      <a:pt x="148" y="76"/>
                    </a:lnTo>
                    <a:lnTo>
                      <a:pt x="163" y="81"/>
                    </a:lnTo>
                    <a:lnTo>
                      <a:pt x="171" y="83"/>
                    </a:lnTo>
                    <a:lnTo>
                      <a:pt x="179" y="83"/>
                    </a:lnTo>
                    <a:lnTo>
                      <a:pt x="182" y="85"/>
                    </a:lnTo>
                    <a:lnTo>
                      <a:pt x="188" y="87"/>
                    </a:lnTo>
                    <a:lnTo>
                      <a:pt x="188" y="93"/>
                    </a:lnTo>
                    <a:lnTo>
                      <a:pt x="188" y="102"/>
                    </a:lnTo>
                    <a:lnTo>
                      <a:pt x="17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3" name="Freeform 254"/>
              <p:cNvSpPr>
                <a:spLocks/>
              </p:cNvSpPr>
              <p:nvPr/>
            </p:nvSpPr>
            <p:spPr bwMode="auto">
              <a:xfrm>
                <a:off x="3305" y="2614"/>
                <a:ext cx="123" cy="40"/>
              </a:xfrm>
              <a:custGeom>
                <a:avLst/>
                <a:gdLst>
                  <a:gd name="T0" fmla="*/ 1 w 245"/>
                  <a:gd name="T1" fmla="*/ 1 h 79"/>
                  <a:gd name="T2" fmla="*/ 1 w 245"/>
                  <a:gd name="T3" fmla="*/ 1 h 79"/>
                  <a:gd name="T4" fmla="*/ 0 w 245"/>
                  <a:gd name="T5" fmla="*/ 1 h 79"/>
                  <a:gd name="T6" fmla="*/ 0 w 245"/>
                  <a:gd name="T7" fmla="*/ 1 h 79"/>
                  <a:gd name="T8" fmla="*/ 1 w 245"/>
                  <a:gd name="T9" fmla="*/ 1 h 79"/>
                  <a:gd name="T10" fmla="*/ 1 w 245"/>
                  <a:gd name="T11" fmla="*/ 1 h 79"/>
                  <a:gd name="T12" fmla="*/ 1 w 245"/>
                  <a:gd name="T13" fmla="*/ 1 h 79"/>
                  <a:gd name="T14" fmla="*/ 1 w 245"/>
                  <a:gd name="T15" fmla="*/ 1 h 79"/>
                  <a:gd name="T16" fmla="*/ 1 w 245"/>
                  <a:gd name="T17" fmla="*/ 1 h 79"/>
                  <a:gd name="T18" fmla="*/ 1 w 245"/>
                  <a:gd name="T19" fmla="*/ 1 h 79"/>
                  <a:gd name="T20" fmla="*/ 1 w 245"/>
                  <a:gd name="T21" fmla="*/ 1 h 79"/>
                  <a:gd name="T22" fmla="*/ 1 w 245"/>
                  <a:gd name="T23" fmla="*/ 1 h 79"/>
                  <a:gd name="T24" fmla="*/ 1 w 245"/>
                  <a:gd name="T25" fmla="*/ 1 h 79"/>
                  <a:gd name="T26" fmla="*/ 1 w 245"/>
                  <a:gd name="T27" fmla="*/ 1 h 79"/>
                  <a:gd name="T28" fmla="*/ 1 w 245"/>
                  <a:gd name="T29" fmla="*/ 1 h 79"/>
                  <a:gd name="T30" fmla="*/ 1 w 245"/>
                  <a:gd name="T31" fmla="*/ 1 h 79"/>
                  <a:gd name="T32" fmla="*/ 1 w 245"/>
                  <a:gd name="T33" fmla="*/ 1 h 79"/>
                  <a:gd name="T34" fmla="*/ 1 w 245"/>
                  <a:gd name="T35" fmla="*/ 1 h 79"/>
                  <a:gd name="T36" fmla="*/ 1 w 245"/>
                  <a:gd name="T37" fmla="*/ 0 h 79"/>
                  <a:gd name="T38" fmla="*/ 1 w 245"/>
                  <a:gd name="T39" fmla="*/ 1 h 79"/>
                  <a:gd name="T40" fmla="*/ 1 w 245"/>
                  <a:gd name="T41" fmla="*/ 1 h 79"/>
                  <a:gd name="T42" fmla="*/ 1 w 245"/>
                  <a:gd name="T43" fmla="*/ 1 h 79"/>
                  <a:gd name="T44" fmla="*/ 1 w 245"/>
                  <a:gd name="T45" fmla="*/ 1 h 79"/>
                  <a:gd name="T46" fmla="*/ 1 w 245"/>
                  <a:gd name="T47" fmla="*/ 1 h 79"/>
                  <a:gd name="T48" fmla="*/ 1 w 245"/>
                  <a:gd name="T49" fmla="*/ 1 h 79"/>
                  <a:gd name="T50" fmla="*/ 1 w 245"/>
                  <a:gd name="T51" fmla="*/ 1 h 79"/>
                  <a:gd name="T52" fmla="*/ 1 w 245"/>
                  <a:gd name="T53" fmla="*/ 1 h 79"/>
                  <a:gd name="T54" fmla="*/ 1 w 245"/>
                  <a:gd name="T55" fmla="*/ 1 h 79"/>
                  <a:gd name="T56" fmla="*/ 1 w 245"/>
                  <a:gd name="T57" fmla="*/ 1 h 79"/>
                  <a:gd name="T58" fmla="*/ 1 w 245"/>
                  <a:gd name="T59" fmla="*/ 1 h 79"/>
                  <a:gd name="T60" fmla="*/ 1 w 245"/>
                  <a:gd name="T61" fmla="*/ 1 h 79"/>
                  <a:gd name="T62" fmla="*/ 1 w 245"/>
                  <a:gd name="T63" fmla="*/ 1 h 79"/>
                  <a:gd name="T64" fmla="*/ 1 w 245"/>
                  <a:gd name="T65" fmla="*/ 1 h 79"/>
                  <a:gd name="T66" fmla="*/ 1 w 245"/>
                  <a:gd name="T67" fmla="*/ 1 h 79"/>
                  <a:gd name="T68" fmla="*/ 1 w 245"/>
                  <a:gd name="T69" fmla="*/ 1 h 79"/>
                  <a:gd name="T70" fmla="*/ 1 w 245"/>
                  <a:gd name="T71" fmla="*/ 1 h 79"/>
                  <a:gd name="T72" fmla="*/ 1 w 245"/>
                  <a:gd name="T73" fmla="*/ 1 h 79"/>
                  <a:gd name="T74" fmla="*/ 1 w 245"/>
                  <a:gd name="T75" fmla="*/ 1 h 79"/>
                  <a:gd name="T76" fmla="*/ 1 w 245"/>
                  <a:gd name="T77" fmla="*/ 1 h 79"/>
                  <a:gd name="T78" fmla="*/ 1 w 245"/>
                  <a:gd name="T79" fmla="*/ 1 h 79"/>
                  <a:gd name="T80" fmla="*/ 1 w 245"/>
                  <a:gd name="T81" fmla="*/ 1 h 79"/>
                  <a:gd name="T82" fmla="*/ 1 w 245"/>
                  <a:gd name="T83" fmla="*/ 1 h 79"/>
                  <a:gd name="T84" fmla="*/ 1 w 245"/>
                  <a:gd name="T85" fmla="*/ 1 h 79"/>
                  <a:gd name="T86" fmla="*/ 1 w 245"/>
                  <a:gd name="T87" fmla="*/ 1 h 79"/>
                  <a:gd name="T88" fmla="*/ 1 w 245"/>
                  <a:gd name="T89" fmla="*/ 1 h 79"/>
                  <a:gd name="T90" fmla="*/ 1 w 245"/>
                  <a:gd name="T91" fmla="*/ 1 h 79"/>
                  <a:gd name="T92" fmla="*/ 1 w 245"/>
                  <a:gd name="T93" fmla="*/ 1 h 79"/>
                  <a:gd name="T94" fmla="*/ 1 w 245"/>
                  <a:gd name="T95" fmla="*/ 1 h 79"/>
                  <a:gd name="T96" fmla="*/ 1 w 245"/>
                  <a:gd name="T97" fmla="*/ 1 h 79"/>
                  <a:gd name="T98" fmla="*/ 1 w 245"/>
                  <a:gd name="T99" fmla="*/ 1 h 79"/>
                  <a:gd name="T100" fmla="*/ 1 w 245"/>
                  <a:gd name="T101" fmla="*/ 1 h 79"/>
                  <a:gd name="T102" fmla="*/ 1 w 245"/>
                  <a:gd name="T103" fmla="*/ 1 h 79"/>
                  <a:gd name="T104" fmla="*/ 1 w 245"/>
                  <a:gd name="T105" fmla="*/ 1 h 79"/>
                  <a:gd name="T106" fmla="*/ 1 w 245"/>
                  <a:gd name="T107" fmla="*/ 1 h 79"/>
                  <a:gd name="T108" fmla="*/ 1 w 245"/>
                  <a:gd name="T109" fmla="*/ 1 h 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5"/>
                  <a:gd name="T166" fmla="*/ 0 h 79"/>
                  <a:gd name="T167" fmla="*/ 245 w 245"/>
                  <a:gd name="T168" fmla="*/ 79 h 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5" h="79">
                    <a:moveTo>
                      <a:pt x="46" y="79"/>
                    </a:moveTo>
                    <a:lnTo>
                      <a:pt x="6" y="34"/>
                    </a:lnTo>
                    <a:lnTo>
                      <a:pt x="0" y="28"/>
                    </a:lnTo>
                    <a:lnTo>
                      <a:pt x="0" y="24"/>
                    </a:lnTo>
                    <a:lnTo>
                      <a:pt x="8" y="15"/>
                    </a:lnTo>
                    <a:lnTo>
                      <a:pt x="21" y="11"/>
                    </a:lnTo>
                    <a:lnTo>
                      <a:pt x="36" y="9"/>
                    </a:lnTo>
                    <a:lnTo>
                      <a:pt x="51" y="11"/>
                    </a:lnTo>
                    <a:lnTo>
                      <a:pt x="67" y="13"/>
                    </a:lnTo>
                    <a:lnTo>
                      <a:pt x="82" y="17"/>
                    </a:lnTo>
                    <a:lnTo>
                      <a:pt x="95" y="21"/>
                    </a:lnTo>
                    <a:lnTo>
                      <a:pt x="107" y="26"/>
                    </a:lnTo>
                    <a:lnTo>
                      <a:pt x="112" y="19"/>
                    </a:lnTo>
                    <a:lnTo>
                      <a:pt x="122" y="13"/>
                    </a:lnTo>
                    <a:lnTo>
                      <a:pt x="133" y="9"/>
                    </a:lnTo>
                    <a:lnTo>
                      <a:pt x="143" y="5"/>
                    </a:lnTo>
                    <a:lnTo>
                      <a:pt x="152" y="2"/>
                    </a:lnTo>
                    <a:lnTo>
                      <a:pt x="164" y="2"/>
                    </a:lnTo>
                    <a:lnTo>
                      <a:pt x="177" y="0"/>
                    </a:lnTo>
                    <a:lnTo>
                      <a:pt x="188" y="2"/>
                    </a:lnTo>
                    <a:lnTo>
                      <a:pt x="196" y="5"/>
                    </a:lnTo>
                    <a:lnTo>
                      <a:pt x="204" y="15"/>
                    </a:lnTo>
                    <a:lnTo>
                      <a:pt x="211" y="24"/>
                    </a:lnTo>
                    <a:lnTo>
                      <a:pt x="219" y="34"/>
                    </a:lnTo>
                    <a:lnTo>
                      <a:pt x="224" y="41"/>
                    </a:lnTo>
                    <a:lnTo>
                      <a:pt x="232" y="53"/>
                    </a:lnTo>
                    <a:lnTo>
                      <a:pt x="238" y="62"/>
                    </a:lnTo>
                    <a:lnTo>
                      <a:pt x="245" y="70"/>
                    </a:lnTo>
                    <a:lnTo>
                      <a:pt x="236" y="70"/>
                    </a:lnTo>
                    <a:lnTo>
                      <a:pt x="226" y="72"/>
                    </a:lnTo>
                    <a:lnTo>
                      <a:pt x="221" y="64"/>
                    </a:lnTo>
                    <a:lnTo>
                      <a:pt x="217" y="59"/>
                    </a:lnTo>
                    <a:lnTo>
                      <a:pt x="209" y="49"/>
                    </a:lnTo>
                    <a:lnTo>
                      <a:pt x="202" y="41"/>
                    </a:lnTo>
                    <a:lnTo>
                      <a:pt x="192" y="30"/>
                    </a:lnTo>
                    <a:lnTo>
                      <a:pt x="185" y="22"/>
                    </a:lnTo>
                    <a:lnTo>
                      <a:pt x="177" y="19"/>
                    </a:lnTo>
                    <a:lnTo>
                      <a:pt x="171" y="19"/>
                    </a:lnTo>
                    <a:lnTo>
                      <a:pt x="158" y="19"/>
                    </a:lnTo>
                    <a:lnTo>
                      <a:pt x="147" y="24"/>
                    </a:lnTo>
                    <a:lnTo>
                      <a:pt x="133" y="28"/>
                    </a:lnTo>
                    <a:lnTo>
                      <a:pt x="127" y="40"/>
                    </a:lnTo>
                    <a:lnTo>
                      <a:pt x="150" y="78"/>
                    </a:lnTo>
                    <a:lnTo>
                      <a:pt x="127" y="78"/>
                    </a:lnTo>
                    <a:lnTo>
                      <a:pt x="118" y="66"/>
                    </a:lnTo>
                    <a:lnTo>
                      <a:pt x="110" y="55"/>
                    </a:lnTo>
                    <a:lnTo>
                      <a:pt x="99" y="45"/>
                    </a:lnTo>
                    <a:lnTo>
                      <a:pt x="89" y="38"/>
                    </a:lnTo>
                    <a:lnTo>
                      <a:pt x="74" y="30"/>
                    </a:lnTo>
                    <a:lnTo>
                      <a:pt x="59" y="26"/>
                    </a:lnTo>
                    <a:lnTo>
                      <a:pt x="46" y="26"/>
                    </a:lnTo>
                    <a:lnTo>
                      <a:pt x="31" y="32"/>
                    </a:lnTo>
                    <a:lnTo>
                      <a:pt x="74" y="78"/>
                    </a:lnTo>
                    <a:lnTo>
                      <a:pt x="46"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4" name="Freeform 255"/>
              <p:cNvSpPr>
                <a:spLocks/>
              </p:cNvSpPr>
              <p:nvPr/>
            </p:nvSpPr>
            <p:spPr bwMode="auto">
              <a:xfrm>
                <a:off x="2980" y="2575"/>
                <a:ext cx="501" cy="87"/>
              </a:xfrm>
              <a:custGeom>
                <a:avLst/>
                <a:gdLst>
                  <a:gd name="T0" fmla="*/ 1 w 1002"/>
                  <a:gd name="T1" fmla="*/ 0 h 175"/>
                  <a:gd name="T2" fmla="*/ 1 w 1002"/>
                  <a:gd name="T3" fmla="*/ 0 h 175"/>
                  <a:gd name="T4" fmla="*/ 1 w 1002"/>
                  <a:gd name="T5" fmla="*/ 0 h 175"/>
                  <a:gd name="T6" fmla="*/ 1 w 1002"/>
                  <a:gd name="T7" fmla="*/ 0 h 175"/>
                  <a:gd name="T8" fmla="*/ 0 w 1002"/>
                  <a:gd name="T9" fmla="*/ 0 h 175"/>
                  <a:gd name="T10" fmla="*/ 1 w 1002"/>
                  <a:gd name="T11" fmla="*/ 0 h 175"/>
                  <a:gd name="T12" fmla="*/ 1 w 1002"/>
                  <a:gd name="T13" fmla="*/ 0 h 175"/>
                  <a:gd name="T14" fmla="*/ 1 w 1002"/>
                  <a:gd name="T15" fmla="*/ 0 h 175"/>
                  <a:gd name="T16" fmla="*/ 1 w 1002"/>
                  <a:gd name="T17" fmla="*/ 0 h 175"/>
                  <a:gd name="T18" fmla="*/ 1 w 1002"/>
                  <a:gd name="T19" fmla="*/ 0 h 175"/>
                  <a:gd name="T20" fmla="*/ 1 w 1002"/>
                  <a:gd name="T21" fmla="*/ 0 h 175"/>
                  <a:gd name="T22" fmla="*/ 1 w 1002"/>
                  <a:gd name="T23" fmla="*/ 0 h 175"/>
                  <a:gd name="T24" fmla="*/ 1 w 1002"/>
                  <a:gd name="T25" fmla="*/ 0 h 175"/>
                  <a:gd name="T26" fmla="*/ 1 w 1002"/>
                  <a:gd name="T27" fmla="*/ 0 h 175"/>
                  <a:gd name="T28" fmla="*/ 1 w 1002"/>
                  <a:gd name="T29" fmla="*/ 0 h 175"/>
                  <a:gd name="T30" fmla="*/ 1 w 1002"/>
                  <a:gd name="T31" fmla="*/ 0 h 175"/>
                  <a:gd name="T32" fmla="*/ 1 w 1002"/>
                  <a:gd name="T33" fmla="*/ 0 h 175"/>
                  <a:gd name="T34" fmla="*/ 1 w 1002"/>
                  <a:gd name="T35" fmla="*/ 0 h 175"/>
                  <a:gd name="T36" fmla="*/ 1 w 1002"/>
                  <a:gd name="T37" fmla="*/ 0 h 175"/>
                  <a:gd name="T38" fmla="*/ 1 w 1002"/>
                  <a:gd name="T39" fmla="*/ 0 h 175"/>
                  <a:gd name="T40" fmla="*/ 1 w 1002"/>
                  <a:gd name="T41" fmla="*/ 0 h 175"/>
                  <a:gd name="T42" fmla="*/ 1 w 1002"/>
                  <a:gd name="T43" fmla="*/ 0 h 175"/>
                  <a:gd name="T44" fmla="*/ 1 w 1002"/>
                  <a:gd name="T45" fmla="*/ 0 h 175"/>
                  <a:gd name="T46" fmla="*/ 1 w 1002"/>
                  <a:gd name="T47" fmla="*/ 0 h 175"/>
                  <a:gd name="T48" fmla="*/ 1 w 1002"/>
                  <a:gd name="T49" fmla="*/ 0 h 175"/>
                  <a:gd name="T50" fmla="*/ 1 w 1002"/>
                  <a:gd name="T51" fmla="*/ 0 h 175"/>
                  <a:gd name="T52" fmla="*/ 1 w 1002"/>
                  <a:gd name="T53" fmla="*/ 0 h 175"/>
                  <a:gd name="T54" fmla="*/ 1 w 1002"/>
                  <a:gd name="T55" fmla="*/ 0 h 175"/>
                  <a:gd name="T56" fmla="*/ 1 w 1002"/>
                  <a:gd name="T57" fmla="*/ 0 h 175"/>
                  <a:gd name="T58" fmla="*/ 1 w 1002"/>
                  <a:gd name="T59" fmla="*/ 0 h 175"/>
                  <a:gd name="T60" fmla="*/ 1 w 1002"/>
                  <a:gd name="T61" fmla="*/ 0 h 175"/>
                  <a:gd name="T62" fmla="*/ 1 w 1002"/>
                  <a:gd name="T63" fmla="*/ 0 h 175"/>
                  <a:gd name="T64" fmla="*/ 1 w 1002"/>
                  <a:gd name="T65" fmla="*/ 0 h 175"/>
                  <a:gd name="T66" fmla="*/ 1 w 1002"/>
                  <a:gd name="T67" fmla="*/ 0 h 175"/>
                  <a:gd name="T68" fmla="*/ 1 w 1002"/>
                  <a:gd name="T69" fmla="*/ 0 h 175"/>
                  <a:gd name="T70" fmla="*/ 1 w 1002"/>
                  <a:gd name="T71" fmla="*/ 0 h 175"/>
                  <a:gd name="T72" fmla="*/ 1 w 1002"/>
                  <a:gd name="T73" fmla="*/ 0 h 175"/>
                  <a:gd name="T74" fmla="*/ 1 w 1002"/>
                  <a:gd name="T75" fmla="*/ 0 h 175"/>
                  <a:gd name="T76" fmla="*/ 1 w 1002"/>
                  <a:gd name="T77" fmla="*/ 0 h 175"/>
                  <a:gd name="T78" fmla="*/ 1 w 1002"/>
                  <a:gd name="T79" fmla="*/ 0 h 175"/>
                  <a:gd name="T80" fmla="*/ 1 w 1002"/>
                  <a:gd name="T81" fmla="*/ 0 h 175"/>
                  <a:gd name="T82" fmla="*/ 1 w 1002"/>
                  <a:gd name="T83" fmla="*/ 0 h 175"/>
                  <a:gd name="T84" fmla="*/ 1 w 1002"/>
                  <a:gd name="T85" fmla="*/ 0 h 175"/>
                  <a:gd name="T86" fmla="*/ 1 w 1002"/>
                  <a:gd name="T87" fmla="*/ 0 h 175"/>
                  <a:gd name="T88" fmla="*/ 1 w 1002"/>
                  <a:gd name="T89" fmla="*/ 0 h 175"/>
                  <a:gd name="T90" fmla="*/ 1 w 1002"/>
                  <a:gd name="T91" fmla="*/ 0 h 175"/>
                  <a:gd name="T92" fmla="*/ 1 w 1002"/>
                  <a:gd name="T93" fmla="*/ 0 h 175"/>
                  <a:gd name="T94" fmla="*/ 1 w 1002"/>
                  <a:gd name="T95" fmla="*/ 0 h 175"/>
                  <a:gd name="T96" fmla="*/ 1 w 1002"/>
                  <a:gd name="T97" fmla="*/ 0 h 175"/>
                  <a:gd name="T98" fmla="*/ 1 w 1002"/>
                  <a:gd name="T99" fmla="*/ 0 h 175"/>
                  <a:gd name="T100" fmla="*/ 1 w 1002"/>
                  <a:gd name="T101" fmla="*/ 0 h 175"/>
                  <a:gd name="T102" fmla="*/ 1 w 1002"/>
                  <a:gd name="T103" fmla="*/ 0 h 175"/>
                  <a:gd name="T104" fmla="*/ 1 w 1002"/>
                  <a:gd name="T105" fmla="*/ 0 h 175"/>
                  <a:gd name="T106" fmla="*/ 1 w 1002"/>
                  <a:gd name="T107" fmla="*/ 0 h 175"/>
                  <a:gd name="T108" fmla="*/ 1 w 1002"/>
                  <a:gd name="T109" fmla="*/ 0 h 175"/>
                  <a:gd name="T110" fmla="*/ 1 w 1002"/>
                  <a:gd name="T111" fmla="*/ 0 h 1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2"/>
                  <a:gd name="T169" fmla="*/ 0 h 175"/>
                  <a:gd name="T170" fmla="*/ 1002 w 1002"/>
                  <a:gd name="T171" fmla="*/ 175 h 1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2" h="175">
                    <a:moveTo>
                      <a:pt x="43" y="173"/>
                    </a:moveTo>
                    <a:lnTo>
                      <a:pt x="42" y="163"/>
                    </a:lnTo>
                    <a:lnTo>
                      <a:pt x="42" y="156"/>
                    </a:lnTo>
                    <a:lnTo>
                      <a:pt x="40" y="148"/>
                    </a:lnTo>
                    <a:lnTo>
                      <a:pt x="40" y="140"/>
                    </a:lnTo>
                    <a:lnTo>
                      <a:pt x="40" y="131"/>
                    </a:lnTo>
                    <a:lnTo>
                      <a:pt x="40" y="123"/>
                    </a:lnTo>
                    <a:lnTo>
                      <a:pt x="40" y="114"/>
                    </a:lnTo>
                    <a:lnTo>
                      <a:pt x="40" y="106"/>
                    </a:lnTo>
                    <a:lnTo>
                      <a:pt x="36" y="89"/>
                    </a:lnTo>
                    <a:lnTo>
                      <a:pt x="34" y="76"/>
                    </a:lnTo>
                    <a:lnTo>
                      <a:pt x="28" y="66"/>
                    </a:lnTo>
                    <a:lnTo>
                      <a:pt x="24" y="61"/>
                    </a:lnTo>
                    <a:lnTo>
                      <a:pt x="19" y="72"/>
                    </a:lnTo>
                    <a:lnTo>
                      <a:pt x="19" y="85"/>
                    </a:lnTo>
                    <a:lnTo>
                      <a:pt x="19" y="100"/>
                    </a:lnTo>
                    <a:lnTo>
                      <a:pt x="21" y="116"/>
                    </a:lnTo>
                    <a:lnTo>
                      <a:pt x="21" y="129"/>
                    </a:lnTo>
                    <a:lnTo>
                      <a:pt x="21" y="144"/>
                    </a:lnTo>
                    <a:lnTo>
                      <a:pt x="21" y="157"/>
                    </a:lnTo>
                    <a:lnTo>
                      <a:pt x="21" y="173"/>
                    </a:lnTo>
                    <a:lnTo>
                      <a:pt x="0" y="173"/>
                    </a:lnTo>
                    <a:lnTo>
                      <a:pt x="0" y="163"/>
                    </a:lnTo>
                    <a:lnTo>
                      <a:pt x="0" y="154"/>
                    </a:lnTo>
                    <a:lnTo>
                      <a:pt x="0" y="144"/>
                    </a:lnTo>
                    <a:lnTo>
                      <a:pt x="2" y="135"/>
                    </a:lnTo>
                    <a:lnTo>
                      <a:pt x="2" y="123"/>
                    </a:lnTo>
                    <a:lnTo>
                      <a:pt x="2" y="114"/>
                    </a:lnTo>
                    <a:lnTo>
                      <a:pt x="2" y="102"/>
                    </a:lnTo>
                    <a:lnTo>
                      <a:pt x="2" y="93"/>
                    </a:lnTo>
                    <a:lnTo>
                      <a:pt x="2" y="83"/>
                    </a:lnTo>
                    <a:lnTo>
                      <a:pt x="2" y="72"/>
                    </a:lnTo>
                    <a:lnTo>
                      <a:pt x="2" y="61"/>
                    </a:lnTo>
                    <a:lnTo>
                      <a:pt x="3" y="53"/>
                    </a:lnTo>
                    <a:lnTo>
                      <a:pt x="3" y="43"/>
                    </a:lnTo>
                    <a:lnTo>
                      <a:pt x="5" y="34"/>
                    </a:lnTo>
                    <a:lnTo>
                      <a:pt x="11" y="26"/>
                    </a:lnTo>
                    <a:lnTo>
                      <a:pt x="15" y="21"/>
                    </a:lnTo>
                    <a:lnTo>
                      <a:pt x="28" y="19"/>
                    </a:lnTo>
                    <a:lnTo>
                      <a:pt x="42" y="19"/>
                    </a:lnTo>
                    <a:lnTo>
                      <a:pt x="55" y="17"/>
                    </a:lnTo>
                    <a:lnTo>
                      <a:pt x="70" y="17"/>
                    </a:lnTo>
                    <a:lnTo>
                      <a:pt x="83" y="17"/>
                    </a:lnTo>
                    <a:lnTo>
                      <a:pt x="97" y="17"/>
                    </a:lnTo>
                    <a:lnTo>
                      <a:pt x="110" y="17"/>
                    </a:lnTo>
                    <a:lnTo>
                      <a:pt x="123" y="17"/>
                    </a:lnTo>
                    <a:lnTo>
                      <a:pt x="137" y="15"/>
                    </a:lnTo>
                    <a:lnTo>
                      <a:pt x="150" y="15"/>
                    </a:lnTo>
                    <a:lnTo>
                      <a:pt x="165" y="13"/>
                    </a:lnTo>
                    <a:lnTo>
                      <a:pt x="178" y="13"/>
                    </a:lnTo>
                    <a:lnTo>
                      <a:pt x="194" y="11"/>
                    </a:lnTo>
                    <a:lnTo>
                      <a:pt x="207" y="11"/>
                    </a:lnTo>
                    <a:lnTo>
                      <a:pt x="220" y="11"/>
                    </a:lnTo>
                    <a:lnTo>
                      <a:pt x="235" y="11"/>
                    </a:lnTo>
                    <a:lnTo>
                      <a:pt x="249" y="9"/>
                    </a:lnTo>
                    <a:lnTo>
                      <a:pt x="262" y="9"/>
                    </a:lnTo>
                    <a:lnTo>
                      <a:pt x="275" y="9"/>
                    </a:lnTo>
                    <a:lnTo>
                      <a:pt x="289" y="9"/>
                    </a:lnTo>
                    <a:lnTo>
                      <a:pt x="302" y="9"/>
                    </a:lnTo>
                    <a:lnTo>
                      <a:pt x="317" y="9"/>
                    </a:lnTo>
                    <a:lnTo>
                      <a:pt x="331" y="9"/>
                    </a:lnTo>
                    <a:lnTo>
                      <a:pt x="346" y="9"/>
                    </a:lnTo>
                    <a:lnTo>
                      <a:pt x="359" y="7"/>
                    </a:lnTo>
                    <a:lnTo>
                      <a:pt x="372" y="7"/>
                    </a:lnTo>
                    <a:lnTo>
                      <a:pt x="386" y="7"/>
                    </a:lnTo>
                    <a:lnTo>
                      <a:pt x="401" y="7"/>
                    </a:lnTo>
                    <a:lnTo>
                      <a:pt x="414" y="7"/>
                    </a:lnTo>
                    <a:lnTo>
                      <a:pt x="428" y="7"/>
                    </a:lnTo>
                    <a:lnTo>
                      <a:pt x="441" y="7"/>
                    </a:lnTo>
                    <a:lnTo>
                      <a:pt x="456" y="7"/>
                    </a:lnTo>
                    <a:lnTo>
                      <a:pt x="469" y="5"/>
                    </a:lnTo>
                    <a:lnTo>
                      <a:pt x="485" y="5"/>
                    </a:lnTo>
                    <a:lnTo>
                      <a:pt x="498" y="5"/>
                    </a:lnTo>
                    <a:lnTo>
                      <a:pt x="511" y="5"/>
                    </a:lnTo>
                    <a:lnTo>
                      <a:pt x="525" y="3"/>
                    </a:lnTo>
                    <a:lnTo>
                      <a:pt x="538" y="3"/>
                    </a:lnTo>
                    <a:lnTo>
                      <a:pt x="551" y="3"/>
                    </a:lnTo>
                    <a:lnTo>
                      <a:pt x="566" y="3"/>
                    </a:lnTo>
                    <a:lnTo>
                      <a:pt x="580" y="2"/>
                    </a:lnTo>
                    <a:lnTo>
                      <a:pt x="593" y="2"/>
                    </a:lnTo>
                    <a:lnTo>
                      <a:pt x="608" y="2"/>
                    </a:lnTo>
                    <a:lnTo>
                      <a:pt x="623" y="2"/>
                    </a:lnTo>
                    <a:lnTo>
                      <a:pt x="637" y="2"/>
                    </a:lnTo>
                    <a:lnTo>
                      <a:pt x="650" y="2"/>
                    </a:lnTo>
                    <a:lnTo>
                      <a:pt x="663" y="2"/>
                    </a:lnTo>
                    <a:lnTo>
                      <a:pt x="679" y="2"/>
                    </a:lnTo>
                    <a:lnTo>
                      <a:pt x="692" y="2"/>
                    </a:lnTo>
                    <a:lnTo>
                      <a:pt x="705" y="2"/>
                    </a:lnTo>
                    <a:lnTo>
                      <a:pt x="719" y="2"/>
                    </a:lnTo>
                    <a:lnTo>
                      <a:pt x="732" y="2"/>
                    </a:lnTo>
                    <a:lnTo>
                      <a:pt x="747" y="2"/>
                    </a:lnTo>
                    <a:lnTo>
                      <a:pt x="760" y="2"/>
                    </a:lnTo>
                    <a:lnTo>
                      <a:pt x="774" y="2"/>
                    </a:lnTo>
                    <a:lnTo>
                      <a:pt x="789" y="2"/>
                    </a:lnTo>
                    <a:lnTo>
                      <a:pt x="802" y="0"/>
                    </a:lnTo>
                    <a:lnTo>
                      <a:pt x="816" y="0"/>
                    </a:lnTo>
                    <a:lnTo>
                      <a:pt x="829" y="0"/>
                    </a:lnTo>
                    <a:lnTo>
                      <a:pt x="844" y="0"/>
                    </a:lnTo>
                    <a:lnTo>
                      <a:pt x="857" y="0"/>
                    </a:lnTo>
                    <a:lnTo>
                      <a:pt x="871" y="0"/>
                    </a:lnTo>
                    <a:lnTo>
                      <a:pt x="884" y="0"/>
                    </a:lnTo>
                    <a:lnTo>
                      <a:pt x="899" y="0"/>
                    </a:lnTo>
                    <a:lnTo>
                      <a:pt x="996" y="2"/>
                    </a:lnTo>
                    <a:lnTo>
                      <a:pt x="996" y="9"/>
                    </a:lnTo>
                    <a:lnTo>
                      <a:pt x="998" y="17"/>
                    </a:lnTo>
                    <a:lnTo>
                      <a:pt x="371" y="28"/>
                    </a:lnTo>
                    <a:lnTo>
                      <a:pt x="43" y="40"/>
                    </a:lnTo>
                    <a:lnTo>
                      <a:pt x="59" y="53"/>
                    </a:lnTo>
                    <a:lnTo>
                      <a:pt x="431" y="49"/>
                    </a:lnTo>
                    <a:lnTo>
                      <a:pt x="439" y="47"/>
                    </a:lnTo>
                    <a:lnTo>
                      <a:pt x="448" y="47"/>
                    </a:lnTo>
                    <a:lnTo>
                      <a:pt x="456" y="47"/>
                    </a:lnTo>
                    <a:lnTo>
                      <a:pt x="466" y="47"/>
                    </a:lnTo>
                    <a:lnTo>
                      <a:pt x="473" y="47"/>
                    </a:lnTo>
                    <a:lnTo>
                      <a:pt x="483" y="47"/>
                    </a:lnTo>
                    <a:lnTo>
                      <a:pt x="492" y="47"/>
                    </a:lnTo>
                    <a:lnTo>
                      <a:pt x="500" y="47"/>
                    </a:lnTo>
                    <a:lnTo>
                      <a:pt x="507" y="45"/>
                    </a:lnTo>
                    <a:lnTo>
                      <a:pt x="517" y="45"/>
                    </a:lnTo>
                    <a:lnTo>
                      <a:pt x="526" y="45"/>
                    </a:lnTo>
                    <a:lnTo>
                      <a:pt x="534" y="45"/>
                    </a:lnTo>
                    <a:lnTo>
                      <a:pt x="544" y="45"/>
                    </a:lnTo>
                    <a:lnTo>
                      <a:pt x="553" y="45"/>
                    </a:lnTo>
                    <a:lnTo>
                      <a:pt x="563" y="45"/>
                    </a:lnTo>
                    <a:lnTo>
                      <a:pt x="572" y="45"/>
                    </a:lnTo>
                    <a:lnTo>
                      <a:pt x="580" y="45"/>
                    </a:lnTo>
                    <a:lnTo>
                      <a:pt x="587" y="45"/>
                    </a:lnTo>
                    <a:lnTo>
                      <a:pt x="597" y="45"/>
                    </a:lnTo>
                    <a:lnTo>
                      <a:pt x="606" y="45"/>
                    </a:lnTo>
                    <a:lnTo>
                      <a:pt x="616" y="45"/>
                    </a:lnTo>
                    <a:lnTo>
                      <a:pt x="623" y="45"/>
                    </a:lnTo>
                    <a:lnTo>
                      <a:pt x="633" y="45"/>
                    </a:lnTo>
                    <a:lnTo>
                      <a:pt x="642" y="45"/>
                    </a:lnTo>
                    <a:lnTo>
                      <a:pt x="652" y="45"/>
                    </a:lnTo>
                    <a:lnTo>
                      <a:pt x="660" y="45"/>
                    </a:lnTo>
                    <a:lnTo>
                      <a:pt x="669" y="45"/>
                    </a:lnTo>
                    <a:lnTo>
                      <a:pt x="679" y="45"/>
                    </a:lnTo>
                    <a:lnTo>
                      <a:pt x="688" y="45"/>
                    </a:lnTo>
                    <a:lnTo>
                      <a:pt x="696" y="45"/>
                    </a:lnTo>
                    <a:lnTo>
                      <a:pt x="705" y="45"/>
                    </a:lnTo>
                    <a:lnTo>
                      <a:pt x="715" y="45"/>
                    </a:lnTo>
                    <a:lnTo>
                      <a:pt x="722" y="45"/>
                    </a:lnTo>
                    <a:lnTo>
                      <a:pt x="732" y="45"/>
                    </a:lnTo>
                    <a:lnTo>
                      <a:pt x="739" y="45"/>
                    </a:lnTo>
                    <a:lnTo>
                      <a:pt x="749" y="45"/>
                    </a:lnTo>
                    <a:lnTo>
                      <a:pt x="758" y="45"/>
                    </a:lnTo>
                    <a:lnTo>
                      <a:pt x="768" y="45"/>
                    </a:lnTo>
                    <a:lnTo>
                      <a:pt x="776" y="45"/>
                    </a:lnTo>
                    <a:lnTo>
                      <a:pt x="785" y="45"/>
                    </a:lnTo>
                    <a:lnTo>
                      <a:pt x="793" y="45"/>
                    </a:lnTo>
                    <a:lnTo>
                      <a:pt x="802" y="45"/>
                    </a:lnTo>
                    <a:lnTo>
                      <a:pt x="812" y="45"/>
                    </a:lnTo>
                    <a:lnTo>
                      <a:pt x="819" y="45"/>
                    </a:lnTo>
                    <a:lnTo>
                      <a:pt x="829" y="45"/>
                    </a:lnTo>
                    <a:lnTo>
                      <a:pt x="838" y="45"/>
                    </a:lnTo>
                    <a:lnTo>
                      <a:pt x="848" y="45"/>
                    </a:lnTo>
                    <a:lnTo>
                      <a:pt x="855" y="45"/>
                    </a:lnTo>
                    <a:lnTo>
                      <a:pt x="865" y="45"/>
                    </a:lnTo>
                    <a:lnTo>
                      <a:pt x="874" y="45"/>
                    </a:lnTo>
                    <a:lnTo>
                      <a:pt x="884" y="45"/>
                    </a:lnTo>
                    <a:lnTo>
                      <a:pt x="892" y="45"/>
                    </a:lnTo>
                    <a:lnTo>
                      <a:pt x="901" y="45"/>
                    </a:lnTo>
                    <a:lnTo>
                      <a:pt x="911" y="45"/>
                    </a:lnTo>
                    <a:lnTo>
                      <a:pt x="920" y="45"/>
                    </a:lnTo>
                    <a:lnTo>
                      <a:pt x="928" y="45"/>
                    </a:lnTo>
                    <a:lnTo>
                      <a:pt x="937" y="45"/>
                    </a:lnTo>
                    <a:lnTo>
                      <a:pt x="947" y="45"/>
                    </a:lnTo>
                    <a:lnTo>
                      <a:pt x="956" y="45"/>
                    </a:lnTo>
                    <a:lnTo>
                      <a:pt x="964" y="45"/>
                    </a:lnTo>
                    <a:lnTo>
                      <a:pt x="973" y="45"/>
                    </a:lnTo>
                    <a:lnTo>
                      <a:pt x="983" y="45"/>
                    </a:lnTo>
                    <a:lnTo>
                      <a:pt x="992" y="45"/>
                    </a:lnTo>
                    <a:lnTo>
                      <a:pt x="1000" y="45"/>
                    </a:lnTo>
                    <a:lnTo>
                      <a:pt x="1002" y="53"/>
                    </a:lnTo>
                    <a:lnTo>
                      <a:pt x="1002" y="61"/>
                    </a:lnTo>
                    <a:lnTo>
                      <a:pt x="990" y="61"/>
                    </a:lnTo>
                    <a:lnTo>
                      <a:pt x="979" y="61"/>
                    </a:lnTo>
                    <a:lnTo>
                      <a:pt x="968" y="61"/>
                    </a:lnTo>
                    <a:lnTo>
                      <a:pt x="958" y="61"/>
                    </a:lnTo>
                    <a:lnTo>
                      <a:pt x="947" y="61"/>
                    </a:lnTo>
                    <a:lnTo>
                      <a:pt x="935" y="61"/>
                    </a:lnTo>
                    <a:lnTo>
                      <a:pt x="924" y="61"/>
                    </a:lnTo>
                    <a:lnTo>
                      <a:pt x="914" y="62"/>
                    </a:lnTo>
                    <a:lnTo>
                      <a:pt x="903" y="62"/>
                    </a:lnTo>
                    <a:lnTo>
                      <a:pt x="892" y="62"/>
                    </a:lnTo>
                    <a:lnTo>
                      <a:pt x="882" y="62"/>
                    </a:lnTo>
                    <a:lnTo>
                      <a:pt x="871" y="62"/>
                    </a:lnTo>
                    <a:lnTo>
                      <a:pt x="859" y="62"/>
                    </a:lnTo>
                    <a:lnTo>
                      <a:pt x="850" y="62"/>
                    </a:lnTo>
                    <a:lnTo>
                      <a:pt x="838" y="62"/>
                    </a:lnTo>
                    <a:lnTo>
                      <a:pt x="829" y="64"/>
                    </a:lnTo>
                    <a:lnTo>
                      <a:pt x="817" y="64"/>
                    </a:lnTo>
                    <a:lnTo>
                      <a:pt x="806" y="64"/>
                    </a:lnTo>
                    <a:lnTo>
                      <a:pt x="795" y="64"/>
                    </a:lnTo>
                    <a:lnTo>
                      <a:pt x="783" y="64"/>
                    </a:lnTo>
                    <a:lnTo>
                      <a:pt x="772" y="64"/>
                    </a:lnTo>
                    <a:lnTo>
                      <a:pt x="762" y="64"/>
                    </a:lnTo>
                    <a:lnTo>
                      <a:pt x="751" y="64"/>
                    </a:lnTo>
                    <a:lnTo>
                      <a:pt x="741" y="64"/>
                    </a:lnTo>
                    <a:lnTo>
                      <a:pt x="730" y="64"/>
                    </a:lnTo>
                    <a:lnTo>
                      <a:pt x="719" y="64"/>
                    </a:lnTo>
                    <a:lnTo>
                      <a:pt x="709" y="64"/>
                    </a:lnTo>
                    <a:lnTo>
                      <a:pt x="698" y="64"/>
                    </a:lnTo>
                    <a:lnTo>
                      <a:pt x="686" y="64"/>
                    </a:lnTo>
                    <a:lnTo>
                      <a:pt x="677" y="64"/>
                    </a:lnTo>
                    <a:lnTo>
                      <a:pt x="665" y="64"/>
                    </a:lnTo>
                    <a:lnTo>
                      <a:pt x="656" y="66"/>
                    </a:lnTo>
                    <a:lnTo>
                      <a:pt x="644" y="66"/>
                    </a:lnTo>
                    <a:lnTo>
                      <a:pt x="637" y="66"/>
                    </a:lnTo>
                    <a:lnTo>
                      <a:pt x="627" y="66"/>
                    </a:lnTo>
                    <a:lnTo>
                      <a:pt x="618" y="66"/>
                    </a:lnTo>
                    <a:lnTo>
                      <a:pt x="608" y="66"/>
                    </a:lnTo>
                    <a:lnTo>
                      <a:pt x="599" y="66"/>
                    </a:lnTo>
                    <a:lnTo>
                      <a:pt x="589" y="66"/>
                    </a:lnTo>
                    <a:lnTo>
                      <a:pt x="580" y="66"/>
                    </a:lnTo>
                    <a:lnTo>
                      <a:pt x="572" y="66"/>
                    </a:lnTo>
                    <a:lnTo>
                      <a:pt x="563" y="66"/>
                    </a:lnTo>
                    <a:lnTo>
                      <a:pt x="553" y="66"/>
                    </a:lnTo>
                    <a:lnTo>
                      <a:pt x="544" y="66"/>
                    </a:lnTo>
                    <a:lnTo>
                      <a:pt x="534" y="66"/>
                    </a:lnTo>
                    <a:lnTo>
                      <a:pt x="526" y="66"/>
                    </a:lnTo>
                    <a:lnTo>
                      <a:pt x="517" y="66"/>
                    </a:lnTo>
                    <a:lnTo>
                      <a:pt x="507" y="68"/>
                    </a:lnTo>
                    <a:lnTo>
                      <a:pt x="498" y="68"/>
                    </a:lnTo>
                    <a:lnTo>
                      <a:pt x="488" y="68"/>
                    </a:lnTo>
                    <a:lnTo>
                      <a:pt x="479" y="68"/>
                    </a:lnTo>
                    <a:lnTo>
                      <a:pt x="469" y="68"/>
                    </a:lnTo>
                    <a:lnTo>
                      <a:pt x="460" y="68"/>
                    </a:lnTo>
                    <a:lnTo>
                      <a:pt x="450" y="68"/>
                    </a:lnTo>
                    <a:lnTo>
                      <a:pt x="441" y="68"/>
                    </a:lnTo>
                    <a:lnTo>
                      <a:pt x="433" y="68"/>
                    </a:lnTo>
                    <a:lnTo>
                      <a:pt x="424" y="68"/>
                    </a:lnTo>
                    <a:lnTo>
                      <a:pt x="414" y="68"/>
                    </a:lnTo>
                    <a:lnTo>
                      <a:pt x="405" y="68"/>
                    </a:lnTo>
                    <a:lnTo>
                      <a:pt x="397" y="68"/>
                    </a:lnTo>
                    <a:lnTo>
                      <a:pt x="388" y="68"/>
                    </a:lnTo>
                    <a:lnTo>
                      <a:pt x="378" y="68"/>
                    </a:lnTo>
                    <a:lnTo>
                      <a:pt x="369" y="68"/>
                    </a:lnTo>
                    <a:lnTo>
                      <a:pt x="361" y="68"/>
                    </a:lnTo>
                    <a:lnTo>
                      <a:pt x="350" y="68"/>
                    </a:lnTo>
                    <a:lnTo>
                      <a:pt x="340" y="68"/>
                    </a:lnTo>
                    <a:lnTo>
                      <a:pt x="332" y="68"/>
                    </a:lnTo>
                    <a:lnTo>
                      <a:pt x="323" y="68"/>
                    </a:lnTo>
                    <a:lnTo>
                      <a:pt x="313" y="68"/>
                    </a:lnTo>
                    <a:lnTo>
                      <a:pt x="304" y="68"/>
                    </a:lnTo>
                    <a:lnTo>
                      <a:pt x="296" y="68"/>
                    </a:lnTo>
                    <a:lnTo>
                      <a:pt x="287" y="68"/>
                    </a:lnTo>
                    <a:lnTo>
                      <a:pt x="277" y="68"/>
                    </a:lnTo>
                    <a:lnTo>
                      <a:pt x="268" y="68"/>
                    </a:lnTo>
                    <a:lnTo>
                      <a:pt x="258" y="68"/>
                    </a:lnTo>
                    <a:lnTo>
                      <a:pt x="251" y="68"/>
                    </a:lnTo>
                    <a:lnTo>
                      <a:pt x="241" y="68"/>
                    </a:lnTo>
                    <a:lnTo>
                      <a:pt x="232" y="68"/>
                    </a:lnTo>
                    <a:lnTo>
                      <a:pt x="222" y="68"/>
                    </a:lnTo>
                    <a:lnTo>
                      <a:pt x="215" y="68"/>
                    </a:lnTo>
                    <a:lnTo>
                      <a:pt x="205" y="68"/>
                    </a:lnTo>
                    <a:lnTo>
                      <a:pt x="196" y="68"/>
                    </a:lnTo>
                    <a:lnTo>
                      <a:pt x="186" y="68"/>
                    </a:lnTo>
                    <a:lnTo>
                      <a:pt x="178" y="68"/>
                    </a:lnTo>
                    <a:lnTo>
                      <a:pt x="169" y="68"/>
                    </a:lnTo>
                    <a:lnTo>
                      <a:pt x="159" y="70"/>
                    </a:lnTo>
                    <a:lnTo>
                      <a:pt x="150" y="70"/>
                    </a:lnTo>
                    <a:lnTo>
                      <a:pt x="142" y="72"/>
                    </a:lnTo>
                    <a:lnTo>
                      <a:pt x="133" y="72"/>
                    </a:lnTo>
                    <a:lnTo>
                      <a:pt x="123" y="72"/>
                    </a:lnTo>
                    <a:lnTo>
                      <a:pt x="114" y="74"/>
                    </a:lnTo>
                    <a:lnTo>
                      <a:pt x="106" y="76"/>
                    </a:lnTo>
                    <a:lnTo>
                      <a:pt x="97" y="76"/>
                    </a:lnTo>
                    <a:lnTo>
                      <a:pt x="87" y="76"/>
                    </a:lnTo>
                    <a:lnTo>
                      <a:pt x="78" y="78"/>
                    </a:lnTo>
                    <a:lnTo>
                      <a:pt x="70" y="80"/>
                    </a:lnTo>
                    <a:lnTo>
                      <a:pt x="62" y="89"/>
                    </a:lnTo>
                    <a:lnTo>
                      <a:pt x="61" y="102"/>
                    </a:lnTo>
                    <a:lnTo>
                      <a:pt x="59" y="114"/>
                    </a:lnTo>
                    <a:lnTo>
                      <a:pt x="59" y="127"/>
                    </a:lnTo>
                    <a:lnTo>
                      <a:pt x="59" y="140"/>
                    </a:lnTo>
                    <a:lnTo>
                      <a:pt x="59" y="152"/>
                    </a:lnTo>
                    <a:lnTo>
                      <a:pt x="59" y="163"/>
                    </a:lnTo>
                    <a:lnTo>
                      <a:pt x="61" y="175"/>
                    </a:lnTo>
                    <a:lnTo>
                      <a:pt x="49" y="173"/>
                    </a:lnTo>
                    <a:lnTo>
                      <a:pt x="43"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5" name="Freeform 256"/>
              <p:cNvSpPr>
                <a:spLocks/>
              </p:cNvSpPr>
              <p:nvPr/>
            </p:nvSpPr>
            <p:spPr bwMode="auto">
              <a:xfrm>
                <a:off x="3553" y="3062"/>
                <a:ext cx="14" cy="26"/>
              </a:xfrm>
              <a:custGeom>
                <a:avLst/>
                <a:gdLst>
                  <a:gd name="T0" fmla="*/ 0 w 29"/>
                  <a:gd name="T1" fmla="*/ 1 h 51"/>
                  <a:gd name="T2" fmla="*/ 0 w 29"/>
                  <a:gd name="T3" fmla="*/ 1 h 51"/>
                  <a:gd name="T4" fmla="*/ 0 w 29"/>
                  <a:gd name="T5" fmla="*/ 1 h 51"/>
                  <a:gd name="T6" fmla="*/ 0 w 29"/>
                  <a:gd name="T7" fmla="*/ 1 h 51"/>
                  <a:gd name="T8" fmla="*/ 0 w 29"/>
                  <a:gd name="T9" fmla="*/ 1 h 51"/>
                  <a:gd name="T10" fmla="*/ 0 w 29"/>
                  <a:gd name="T11" fmla="*/ 0 h 51"/>
                  <a:gd name="T12" fmla="*/ 0 w 29"/>
                  <a:gd name="T13" fmla="*/ 0 h 51"/>
                  <a:gd name="T14" fmla="*/ 0 w 29"/>
                  <a:gd name="T15" fmla="*/ 1 h 51"/>
                  <a:gd name="T16" fmla="*/ 0 w 29"/>
                  <a:gd name="T17" fmla="*/ 1 h 51"/>
                  <a:gd name="T18" fmla="*/ 0 w 29"/>
                  <a:gd name="T19" fmla="*/ 1 h 51"/>
                  <a:gd name="T20" fmla="*/ 0 w 29"/>
                  <a:gd name="T21" fmla="*/ 1 h 51"/>
                  <a:gd name="T22" fmla="*/ 0 w 29"/>
                  <a:gd name="T23" fmla="*/ 1 h 51"/>
                  <a:gd name="T24" fmla="*/ 0 w 29"/>
                  <a:gd name="T25" fmla="*/ 1 h 51"/>
                  <a:gd name="T26" fmla="*/ 0 w 29"/>
                  <a:gd name="T27" fmla="*/ 1 h 51"/>
                  <a:gd name="T28" fmla="*/ 0 w 29"/>
                  <a:gd name="T29" fmla="*/ 1 h 51"/>
                  <a:gd name="T30" fmla="*/ 0 w 29"/>
                  <a:gd name="T31" fmla="*/ 1 h 51"/>
                  <a:gd name="T32" fmla="*/ 0 w 29"/>
                  <a:gd name="T33" fmla="*/ 1 h 51"/>
                  <a:gd name="T34" fmla="*/ 0 w 29"/>
                  <a:gd name="T35" fmla="*/ 1 h 51"/>
                  <a:gd name="T36" fmla="*/ 0 w 29"/>
                  <a:gd name="T37" fmla="*/ 1 h 51"/>
                  <a:gd name="T38" fmla="*/ 0 w 29"/>
                  <a:gd name="T39" fmla="*/ 1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
                  <a:gd name="T61" fmla="*/ 0 h 51"/>
                  <a:gd name="T62" fmla="*/ 29 w 29"/>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 h="51">
                    <a:moveTo>
                      <a:pt x="2" y="36"/>
                    </a:moveTo>
                    <a:lnTo>
                      <a:pt x="0" y="26"/>
                    </a:lnTo>
                    <a:lnTo>
                      <a:pt x="0" y="19"/>
                    </a:lnTo>
                    <a:lnTo>
                      <a:pt x="4" y="11"/>
                    </a:lnTo>
                    <a:lnTo>
                      <a:pt x="8" y="7"/>
                    </a:lnTo>
                    <a:lnTo>
                      <a:pt x="18" y="0"/>
                    </a:lnTo>
                    <a:lnTo>
                      <a:pt x="29" y="0"/>
                    </a:lnTo>
                    <a:lnTo>
                      <a:pt x="29" y="5"/>
                    </a:lnTo>
                    <a:lnTo>
                      <a:pt x="29" y="13"/>
                    </a:lnTo>
                    <a:lnTo>
                      <a:pt x="16" y="19"/>
                    </a:lnTo>
                    <a:lnTo>
                      <a:pt x="16" y="30"/>
                    </a:lnTo>
                    <a:lnTo>
                      <a:pt x="21" y="36"/>
                    </a:lnTo>
                    <a:lnTo>
                      <a:pt x="29" y="36"/>
                    </a:lnTo>
                    <a:lnTo>
                      <a:pt x="29" y="43"/>
                    </a:lnTo>
                    <a:lnTo>
                      <a:pt x="29" y="51"/>
                    </a:lnTo>
                    <a:lnTo>
                      <a:pt x="16" y="51"/>
                    </a:lnTo>
                    <a:lnTo>
                      <a:pt x="8" y="43"/>
                    </a:lnTo>
                    <a:lnTo>
                      <a:pt x="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6" name="Freeform 257"/>
              <p:cNvSpPr>
                <a:spLocks/>
              </p:cNvSpPr>
              <p:nvPr/>
            </p:nvSpPr>
            <p:spPr bwMode="auto">
              <a:xfrm>
                <a:off x="3566" y="3062"/>
                <a:ext cx="14" cy="26"/>
              </a:xfrm>
              <a:custGeom>
                <a:avLst/>
                <a:gdLst>
                  <a:gd name="T0" fmla="*/ 0 w 29"/>
                  <a:gd name="T1" fmla="*/ 1 h 51"/>
                  <a:gd name="T2" fmla="*/ 0 w 29"/>
                  <a:gd name="T3" fmla="*/ 1 h 51"/>
                  <a:gd name="T4" fmla="*/ 0 w 29"/>
                  <a:gd name="T5" fmla="*/ 1 h 51"/>
                  <a:gd name="T6" fmla="*/ 0 w 29"/>
                  <a:gd name="T7" fmla="*/ 1 h 51"/>
                  <a:gd name="T8" fmla="*/ 0 w 29"/>
                  <a:gd name="T9" fmla="*/ 1 h 51"/>
                  <a:gd name="T10" fmla="*/ 0 w 29"/>
                  <a:gd name="T11" fmla="*/ 1 h 51"/>
                  <a:gd name="T12" fmla="*/ 0 w 29"/>
                  <a:gd name="T13" fmla="*/ 1 h 51"/>
                  <a:gd name="T14" fmla="*/ 0 w 29"/>
                  <a:gd name="T15" fmla="*/ 1 h 51"/>
                  <a:gd name="T16" fmla="*/ 0 w 29"/>
                  <a:gd name="T17" fmla="*/ 1 h 51"/>
                  <a:gd name="T18" fmla="*/ 0 w 29"/>
                  <a:gd name="T19" fmla="*/ 0 h 51"/>
                  <a:gd name="T20" fmla="*/ 0 w 29"/>
                  <a:gd name="T21" fmla="*/ 0 h 51"/>
                  <a:gd name="T22" fmla="*/ 0 w 29"/>
                  <a:gd name="T23" fmla="*/ 1 h 51"/>
                  <a:gd name="T24" fmla="*/ 0 w 29"/>
                  <a:gd name="T25" fmla="*/ 1 h 51"/>
                  <a:gd name="T26" fmla="*/ 0 w 29"/>
                  <a:gd name="T27" fmla="*/ 1 h 51"/>
                  <a:gd name="T28" fmla="*/ 0 w 29"/>
                  <a:gd name="T29" fmla="*/ 1 h 51"/>
                  <a:gd name="T30" fmla="*/ 0 w 29"/>
                  <a:gd name="T31" fmla="*/ 1 h 51"/>
                  <a:gd name="T32" fmla="*/ 0 w 29"/>
                  <a:gd name="T33" fmla="*/ 1 h 51"/>
                  <a:gd name="T34" fmla="*/ 0 w 29"/>
                  <a:gd name="T35" fmla="*/ 1 h 51"/>
                  <a:gd name="T36" fmla="*/ 0 w 29"/>
                  <a:gd name="T37" fmla="*/ 1 h 51"/>
                  <a:gd name="T38" fmla="*/ 0 w 29"/>
                  <a:gd name="T39" fmla="*/ 1 h 51"/>
                  <a:gd name="T40" fmla="*/ 0 w 29"/>
                  <a:gd name="T41" fmla="*/ 1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51"/>
                  <a:gd name="T65" fmla="*/ 29 w 29"/>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51">
                    <a:moveTo>
                      <a:pt x="4" y="51"/>
                    </a:moveTo>
                    <a:lnTo>
                      <a:pt x="4" y="36"/>
                    </a:lnTo>
                    <a:lnTo>
                      <a:pt x="13" y="34"/>
                    </a:lnTo>
                    <a:lnTo>
                      <a:pt x="19" y="24"/>
                    </a:lnTo>
                    <a:lnTo>
                      <a:pt x="13" y="17"/>
                    </a:lnTo>
                    <a:lnTo>
                      <a:pt x="12" y="15"/>
                    </a:lnTo>
                    <a:lnTo>
                      <a:pt x="4" y="13"/>
                    </a:lnTo>
                    <a:lnTo>
                      <a:pt x="0" y="15"/>
                    </a:lnTo>
                    <a:lnTo>
                      <a:pt x="0" y="7"/>
                    </a:lnTo>
                    <a:lnTo>
                      <a:pt x="0" y="0"/>
                    </a:lnTo>
                    <a:lnTo>
                      <a:pt x="12" y="0"/>
                    </a:lnTo>
                    <a:lnTo>
                      <a:pt x="23" y="7"/>
                    </a:lnTo>
                    <a:lnTo>
                      <a:pt x="27" y="11"/>
                    </a:lnTo>
                    <a:lnTo>
                      <a:pt x="29" y="19"/>
                    </a:lnTo>
                    <a:lnTo>
                      <a:pt x="29" y="26"/>
                    </a:lnTo>
                    <a:lnTo>
                      <a:pt x="29" y="36"/>
                    </a:lnTo>
                    <a:lnTo>
                      <a:pt x="25" y="43"/>
                    </a:lnTo>
                    <a:lnTo>
                      <a:pt x="19" y="47"/>
                    </a:lnTo>
                    <a:lnTo>
                      <a:pt x="12" y="51"/>
                    </a:lnTo>
                    <a:lnTo>
                      <a:pt x="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42" name="Right Arrow 241"/>
          <p:cNvSpPr/>
          <p:nvPr/>
        </p:nvSpPr>
        <p:spPr>
          <a:xfrm>
            <a:off x="2540000" y="3505200"/>
            <a:ext cx="6299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38918" name="TextBox 242"/>
          <p:cNvSpPr txBox="1">
            <a:spLocks noChangeArrowheads="1"/>
          </p:cNvSpPr>
          <p:nvPr/>
        </p:nvSpPr>
        <p:spPr bwMode="auto">
          <a:xfrm>
            <a:off x="8432800" y="3657601"/>
            <a:ext cx="162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Title transfers to buyer</a:t>
            </a:r>
          </a:p>
        </p:txBody>
      </p:sp>
      <p:cxnSp>
        <p:nvCxnSpPr>
          <p:cNvPr id="244" name="Straight Arrow Connector 243"/>
          <p:cNvCxnSpPr>
            <a:cxnSpLocks noChangeShapeType="1"/>
          </p:cNvCxnSpPr>
          <p:nvPr>
            <p:custDataLst>
              <p:tags r:id="rId3"/>
            </p:custDataLst>
          </p:nvPr>
        </p:nvCxnSpPr>
        <p:spPr bwMode="auto">
          <a:xfrm rot="5400000" flipH="1" flipV="1">
            <a:off x="9119659" y="3656542"/>
            <a:ext cx="457200" cy="2117"/>
          </a:xfrm>
          <a:prstGeom prst="straightConnector1">
            <a:avLst/>
          </a:prstGeom>
          <a:noFill/>
          <a:ln w="25400">
            <a:solidFill>
              <a:schemeClr val="accent2"/>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5" name="Oval 244"/>
          <p:cNvSpPr/>
          <p:nvPr/>
        </p:nvSpPr>
        <p:spPr>
          <a:xfrm>
            <a:off x="508000" y="4114800"/>
            <a:ext cx="3556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Seller pays freight charges</a:t>
            </a:r>
          </a:p>
        </p:txBody>
      </p:sp>
      <p:sp>
        <p:nvSpPr>
          <p:cNvPr id="246" name="Rounded Rectangle 245"/>
          <p:cNvSpPr/>
          <p:nvPr/>
        </p:nvSpPr>
        <p:spPr>
          <a:xfrm>
            <a:off x="406400" y="5105400"/>
            <a:ext cx="3759200"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Increases expenses</a:t>
            </a:r>
          </a:p>
        </p:txBody>
      </p:sp>
      <p:sp>
        <p:nvSpPr>
          <p:cNvPr id="247" name="Rounded Rectangle 246"/>
          <p:cNvSpPr/>
          <p:nvPr>
            <p:custDataLst>
              <p:tags r:id="rId4"/>
            </p:custDataLst>
          </p:nvPr>
        </p:nvSpPr>
        <p:spPr>
          <a:xfrm>
            <a:off x="2235200" y="2743200"/>
            <a:ext cx="18288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solidFill>
                  <a:schemeClr val="tx1"/>
                </a:solidFill>
              </a:rPr>
              <a:t>Goods</a:t>
            </a:r>
          </a:p>
        </p:txBody>
      </p:sp>
      <p:pic>
        <p:nvPicPr>
          <p:cNvPr id="243" name="Picture 242"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5248155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0 -4.44444E-6 L 0.46667 -4.44444E-6 " pathEditMode="relative" rAng="0" ptsTypes="AA">
                                      <p:cBhvr>
                                        <p:cTn id="10" dur="2000" fill="hold"/>
                                        <p:tgtEl>
                                          <p:spTgt spid="247"/>
                                        </p:tgtEl>
                                        <p:attrNameLst>
                                          <p:attrName>ppt_x</p:attrName>
                                          <p:attrName>ppt_y</p:attrName>
                                        </p:attrNameLst>
                                      </p:cBhvr>
                                      <p:rCtr x="233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230189"/>
            <a:ext cx="11176000" cy="1329595"/>
          </a:xfrm>
        </p:spPr>
        <p:txBody>
          <a:bodyPr>
            <a:normAutofit fontScale="90000"/>
          </a:bodyPr>
          <a:lstStyle/>
          <a:p>
            <a:pPr eaLnBrk="1" hangingPunct="1">
              <a:defRPr/>
            </a:pPr>
            <a:r>
              <a:rPr smtClean="0">
                <a:ea typeface="+mn-ea"/>
              </a:rPr>
              <a:t>Purchase Discount when Shipping </a:t>
            </a:r>
            <a:r>
              <a:rPr>
                <a:ea typeface="+mn-ea"/>
              </a:rPr>
              <a:t>A</a:t>
            </a:r>
            <a:r>
              <a:rPr smtClean="0">
                <a:ea typeface="+mn-ea"/>
              </a:rPr>
              <a:t>dded to Invoice</a:t>
            </a:r>
            <a:endParaRPr>
              <a:ea typeface="+mn-ea"/>
            </a:endParaRPr>
          </a:p>
        </p:txBody>
      </p:sp>
      <p:sp>
        <p:nvSpPr>
          <p:cNvPr id="39939" name="Text Placeholder 4"/>
          <p:cNvSpPr>
            <a:spLocks noGrp="1"/>
          </p:cNvSpPr>
          <p:nvPr>
            <p:ph type="body" sz="quarter" idx="10"/>
          </p:nvPr>
        </p:nvSpPr>
        <p:spPr>
          <a:xfrm>
            <a:off x="391584" y="1814513"/>
            <a:ext cx="11176000" cy="2609850"/>
          </a:xfrm>
        </p:spPr>
        <p:txBody>
          <a:bodyPr>
            <a:normAutofit lnSpcReduction="10000"/>
          </a:bodyPr>
          <a:lstStyle/>
          <a:p>
            <a:pPr eaLnBrk="1" hangingPunct="1"/>
            <a:r>
              <a:rPr lang="en-US" smtClean="0"/>
              <a:t>Discount applied to inventory cost only</a:t>
            </a:r>
          </a:p>
          <a:p>
            <a:pPr eaLnBrk="1" hangingPunct="1"/>
            <a:endParaRPr lang="en-US" smtClean="0"/>
          </a:p>
          <a:p>
            <a:pPr eaLnBrk="1" hangingPunct="1"/>
            <a:endParaRPr lang="en-US" smtClean="0"/>
          </a:p>
          <a:p>
            <a:pPr eaLnBrk="1" hangingPunct="1"/>
            <a:endParaRPr lang="en-US" smtClean="0"/>
          </a:p>
          <a:p>
            <a:pPr eaLnBrk="1" hangingPunct="1"/>
            <a:r>
              <a:rPr lang="en-US" smtClean="0"/>
              <a:t>No discount computed on shipping cost</a:t>
            </a:r>
          </a:p>
        </p:txBody>
      </p:sp>
      <p:sp>
        <p:nvSpPr>
          <p:cNvPr id="3994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6B9E057-ED20-48CE-876A-F55929D4D57B}" type="slidenum">
              <a:rPr lang="en-US">
                <a:solidFill>
                  <a:srgbClr val="898989"/>
                </a:solidFill>
                <a:latin typeface="Calibri" pitchFamily="34" charset="0"/>
              </a:rPr>
              <a:pPr eaLnBrk="1" hangingPunct="1"/>
              <a:t>25</a:t>
            </a:fld>
            <a:endParaRPr lang="en-US">
              <a:solidFill>
                <a:srgbClr val="898989"/>
              </a:solidFill>
              <a:latin typeface="Calibri" pitchFamily="34" charset="0"/>
            </a:endParaRPr>
          </a:p>
        </p:txBody>
      </p:sp>
      <p:pic>
        <p:nvPicPr>
          <p:cNvPr id="3994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111760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1"/>
            <a:ext cx="11176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5"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6616245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06400" y="0"/>
            <a:ext cx="11176000" cy="997196"/>
          </a:xfrm>
        </p:spPr>
        <p:txBody>
          <a:bodyPr/>
          <a:lstStyle/>
          <a:p>
            <a:pPr algn="ctr">
              <a:defRPr/>
            </a:pPr>
            <a:r>
              <a:rPr sz="800" smtClean="0">
                <a:ea typeface="+mn-ea"/>
              </a:rPr>
              <a:t/>
            </a:r>
            <a:br>
              <a:rPr sz="800" smtClean="0">
                <a:ea typeface="+mn-ea"/>
              </a:rPr>
            </a:br>
            <a:r>
              <a:rPr sz="4000" smtClean="0">
                <a:ea typeface="+mn-ea"/>
              </a:rPr>
              <a:t> </a:t>
            </a:r>
            <a:r>
              <a:rPr sz="2400" b="1" cap="all" smtClean="0">
                <a:effectLst/>
                <a:ea typeface="+mn-ea"/>
              </a:rPr>
              <a:t>S5-2: Analyzing purchase transactions—perpetual inventory</a:t>
            </a:r>
            <a:endParaRPr sz="2400" b="1" cap="all">
              <a:effectLst/>
              <a:ea typeface="+mn-ea"/>
            </a:endParaRPr>
          </a:p>
        </p:txBody>
      </p:sp>
      <p:sp>
        <p:nvSpPr>
          <p:cNvPr id="9" name="Text Placeholder 8"/>
          <p:cNvSpPr>
            <a:spLocks noGrp="1"/>
          </p:cNvSpPr>
          <p:nvPr>
            <p:ph type="body" sz="quarter" idx="10"/>
          </p:nvPr>
        </p:nvSpPr>
        <p:spPr>
          <a:xfrm>
            <a:off x="609600" y="1295401"/>
            <a:ext cx="11074400" cy="4098925"/>
          </a:xfrm>
        </p:spPr>
        <p:txBody>
          <a:bodyPr>
            <a:normAutofit lnSpcReduction="10000"/>
          </a:bodyPr>
          <a:lstStyle/>
          <a:p>
            <a:pPr marL="0" indent="0">
              <a:buFontTx/>
              <a:buNone/>
              <a:defRPr/>
            </a:pPr>
            <a:r>
              <a:rPr lang="en-US" sz="2400" dirty="0" smtClean="0">
                <a:ea typeface="+mn-ea"/>
              </a:rPr>
              <a:t>Suppose KC Toys buys $185,800 worth of MegoBlock toys on credit terms of 2/10, n/30. Some of the goods are damaged in shipment, so KC Toys returns $18,530 of the merchandise to MegoBlock.</a:t>
            </a:r>
          </a:p>
          <a:p>
            <a:pPr marL="0" indent="0">
              <a:buFontTx/>
              <a:buNone/>
              <a:defRPr/>
            </a:pPr>
            <a:endParaRPr lang="en-US" sz="2400" dirty="0" smtClean="0">
              <a:ea typeface="+mn-ea"/>
            </a:endParaRPr>
          </a:p>
          <a:p>
            <a:pPr>
              <a:buFontTx/>
              <a:buNone/>
              <a:defRPr/>
            </a:pPr>
            <a:r>
              <a:rPr lang="en-US" sz="2400" dirty="0" smtClean="0">
                <a:ea typeface="+mn-ea"/>
              </a:rPr>
              <a:t>1. How much must KC Toys pay MegoBlock</a:t>
            </a:r>
          </a:p>
          <a:p>
            <a:pPr marL="974725" lvl="1" indent="-457200">
              <a:buFontTx/>
              <a:buAutoNum type="alphaLcPeriod"/>
              <a:defRPr/>
            </a:pPr>
            <a:r>
              <a:rPr lang="en-US" sz="2400" dirty="0">
                <a:ea typeface="+mn-ea"/>
              </a:rPr>
              <a:t>A</a:t>
            </a:r>
            <a:r>
              <a:rPr lang="en-US" sz="2400" dirty="0" smtClean="0">
                <a:ea typeface="+mn-ea"/>
              </a:rPr>
              <a:t>fter the discount period?</a:t>
            </a:r>
            <a:br>
              <a:rPr lang="en-US" sz="2400" dirty="0" smtClean="0">
                <a:ea typeface="+mn-ea"/>
              </a:rPr>
            </a:br>
            <a:endParaRPr lang="en-US" sz="2400" dirty="0" smtClean="0">
              <a:ea typeface="+mn-ea"/>
            </a:endParaRPr>
          </a:p>
          <a:p>
            <a:pPr marL="974725" lvl="1" indent="-457200">
              <a:buFontTx/>
              <a:buAutoNum type="alphaLcPeriod"/>
              <a:defRPr/>
            </a:pPr>
            <a:endParaRPr lang="en-US" sz="2400" dirty="0" smtClean="0">
              <a:ea typeface="+mn-ea"/>
            </a:endParaRPr>
          </a:p>
          <a:p>
            <a:pPr marL="974725" lvl="1" indent="-457200">
              <a:buFontTx/>
              <a:buAutoNum type="alphaLcPeriod"/>
              <a:defRPr/>
            </a:pPr>
            <a:endParaRPr lang="en-US" sz="2400" dirty="0" smtClean="0">
              <a:ea typeface="+mn-ea"/>
            </a:endParaRPr>
          </a:p>
          <a:p>
            <a:pPr lvl="1">
              <a:buFontTx/>
              <a:buNone/>
              <a:defRPr/>
            </a:pPr>
            <a:endParaRPr lang="en-US" sz="2400" dirty="0" smtClean="0">
              <a:ea typeface="+mn-ea"/>
            </a:endParaRPr>
          </a:p>
          <a:p>
            <a:pPr lvl="1">
              <a:buFontTx/>
              <a:buNone/>
              <a:defRPr/>
            </a:pPr>
            <a:r>
              <a:rPr lang="en-US" sz="2400" dirty="0" smtClean="0">
                <a:ea typeface="+mn-ea"/>
              </a:rPr>
              <a:t>b. Within the discount period?</a:t>
            </a:r>
            <a:endParaRPr lang="en-US" sz="2400" dirty="0">
              <a:ea typeface="+mn-ea"/>
            </a:endParaRPr>
          </a:p>
        </p:txBody>
      </p:sp>
      <p:sp>
        <p:nvSpPr>
          <p:cNvPr id="4096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CEEA30-EBDD-489F-9A6B-716AF3FF5B33}" type="slidenum">
              <a:rPr lang="en-US">
                <a:solidFill>
                  <a:srgbClr val="898989"/>
                </a:solidFill>
                <a:latin typeface="Calibri" pitchFamily="34" charset="0"/>
              </a:rPr>
              <a:pPr eaLnBrk="1" hangingPunct="1"/>
              <a:t>26</a:t>
            </a:fld>
            <a:endParaRPr lang="en-US">
              <a:solidFill>
                <a:srgbClr val="898989"/>
              </a:solidFill>
              <a:latin typeface="Calibri" pitchFamily="34" charset="0"/>
            </a:endParaRPr>
          </a:p>
        </p:txBody>
      </p:sp>
      <p:sp>
        <p:nvSpPr>
          <p:cNvPr id="11" name="TextBox 10"/>
          <p:cNvSpPr txBox="1"/>
          <p:nvPr/>
        </p:nvSpPr>
        <p:spPr>
          <a:xfrm>
            <a:off x="1828800" y="3498362"/>
            <a:ext cx="8128000" cy="1016000"/>
          </a:xfrm>
          <a:prstGeom prst="rect">
            <a:avLst/>
          </a:prstGeom>
          <a:noFill/>
        </p:spPr>
        <p:txBody>
          <a:bodyPr>
            <a:spAutoFit/>
          </a:bodyPr>
          <a:lstStyle/>
          <a:p>
            <a:pPr>
              <a:defRPr/>
            </a:pPr>
            <a:r>
              <a:rPr lang="en-US" sz="2000" dirty="0">
                <a:solidFill>
                  <a:schemeClr val="accent1">
                    <a:lumMod val="75000"/>
                  </a:schemeClr>
                </a:solidFill>
                <a:latin typeface="Times New Roman" pitchFamily="18" charset="0"/>
                <a:cs typeface="Times New Roman" pitchFamily="18" charset="0"/>
              </a:rPr>
              <a:t>Original purchase amount                   $185,800</a:t>
            </a:r>
          </a:p>
          <a:p>
            <a:pPr>
              <a:defRPr/>
            </a:pPr>
            <a:r>
              <a:rPr lang="en-US" sz="2000" dirty="0">
                <a:solidFill>
                  <a:schemeClr val="accent1">
                    <a:lumMod val="75000"/>
                  </a:schemeClr>
                </a:solidFill>
                <a:latin typeface="Times New Roman" pitchFamily="18" charset="0"/>
                <a:cs typeface="Times New Roman" pitchFamily="18" charset="0"/>
              </a:rPr>
              <a:t>Less: Purchase returns                           </a:t>
            </a:r>
            <a:r>
              <a:rPr lang="en-US" sz="2000" u="sng" dirty="0">
                <a:solidFill>
                  <a:schemeClr val="accent1">
                    <a:lumMod val="75000"/>
                  </a:schemeClr>
                </a:solidFill>
                <a:latin typeface="Times New Roman" pitchFamily="18" charset="0"/>
                <a:cs typeface="Times New Roman" pitchFamily="18" charset="0"/>
              </a:rPr>
              <a:t> 18,530 </a:t>
            </a:r>
          </a:p>
          <a:p>
            <a:pPr>
              <a:defRPr/>
            </a:pPr>
            <a:r>
              <a:rPr lang="en-US" sz="2000" dirty="0">
                <a:solidFill>
                  <a:schemeClr val="accent1">
                    <a:lumMod val="75000"/>
                  </a:schemeClr>
                </a:solidFill>
                <a:latin typeface="Times New Roman" pitchFamily="18" charset="0"/>
                <a:cs typeface="Times New Roman" pitchFamily="18" charset="0"/>
              </a:rPr>
              <a:t>Cost of inventory kept by KC Toys     $167,270</a:t>
            </a:r>
          </a:p>
        </p:txBody>
      </p:sp>
      <p:sp>
        <p:nvSpPr>
          <p:cNvPr id="12" name="TextBox 11"/>
          <p:cNvSpPr txBox="1"/>
          <p:nvPr/>
        </p:nvSpPr>
        <p:spPr>
          <a:xfrm>
            <a:off x="1828800" y="5281247"/>
            <a:ext cx="8432800" cy="1016000"/>
          </a:xfrm>
          <a:prstGeom prst="rect">
            <a:avLst/>
          </a:prstGeom>
          <a:noFill/>
        </p:spPr>
        <p:txBody>
          <a:bodyPr>
            <a:spAutoFit/>
          </a:bodyPr>
          <a:lstStyle/>
          <a:p>
            <a:pPr>
              <a:defRPr/>
            </a:pPr>
            <a:r>
              <a:rPr lang="en-US" sz="2000" dirty="0">
                <a:solidFill>
                  <a:schemeClr val="accent1">
                    <a:lumMod val="75000"/>
                  </a:schemeClr>
                </a:solidFill>
                <a:latin typeface="Times New Roman" pitchFamily="18" charset="0"/>
                <a:cs typeface="Times New Roman" pitchFamily="18" charset="0"/>
              </a:rPr>
              <a:t>Cost of inventory kept by KC Toys     $167,270</a:t>
            </a:r>
          </a:p>
          <a:p>
            <a:pPr>
              <a:defRPr/>
            </a:pPr>
            <a:r>
              <a:rPr lang="en-US" sz="2000" dirty="0">
                <a:solidFill>
                  <a:schemeClr val="accent1">
                    <a:lumMod val="75000"/>
                  </a:schemeClr>
                </a:solidFill>
                <a:latin typeface="Times New Roman" pitchFamily="18" charset="0"/>
                <a:cs typeface="Times New Roman" pitchFamily="18" charset="0"/>
              </a:rPr>
              <a:t>Less: Discount amount                         </a:t>
            </a:r>
            <a:r>
              <a:rPr lang="en-US" sz="2000" u="sng" dirty="0">
                <a:solidFill>
                  <a:schemeClr val="accent1">
                    <a:lumMod val="75000"/>
                  </a:schemeClr>
                </a:solidFill>
                <a:latin typeface="Times New Roman" pitchFamily="18" charset="0"/>
                <a:cs typeface="Times New Roman" pitchFamily="18" charset="0"/>
              </a:rPr>
              <a:t>     3,345 </a:t>
            </a:r>
          </a:p>
          <a:p>
            <a:pPr>
              <a:defRPr/>
            </a:pPr>
            <a:r>
              <a:rPr lang="en-US" sz="2000" dirty="0">
                <a:solidFill>
                  <a:schemeClr val="accent1">
                    <a:lumMod val="75000"/>
                  </a:schemeClr>
                </a:solidFill>
                <a:latin typeface="Times New Roman" pitchFamily="18" charset="0"/>
                <a:cs typeface="Times New Roman" pitchFamily="18" charset="0"/>
              </a:rPr>
              <a:t>Cost of inventory with discount          $163,925</a:t>
            </a:r>
          </a:p>
        </p:txBody>
      </p:sp>
      <p:pic>
        <p:nvPicPr>
          <p:cNvPr id="7" name="Picture 6"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78568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3" presetClass="emph" presetSubtype="2" fill="hold" grpId="1" nodeType="withEffect">
                                  <p:stCondLst>
                                    <p:cond delay="0"/>
                                  </p:stCondLst>
                                  <p:childTnLst>
                                    <p:animClr clrSpc="rgb" dir="cw">
                                      <p:cBhvr override="childStyle">
                                        <p:cTn id="9" dur="2000" fill="hold"/>
                                        <p:tgtEl>
                                          <p:spTgt spid="11"/>
                                        </p:tgtEl>
                                        <p:attrNameLst>
                                          <p:attrName>style.color</p:attrName>
                                        </p:attrNameLst>
                                      </p:cBhvr>
                                      <p:to>
                                        <a:schemeClr val="accent2"/>
                                      </p:to>
                                    </p:animClr>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000"/>
                                        <p:tgtEl>
                                          <p:spTgt spid="12"/>
                                        </p:tgtEl>
                                      </p:cBhvr>
                                    </p:animEffect>
                                  </p:childTnLst>
                                </p:cTn>
                              </p:par>
                              <p:par>
                                <p:cTn id="15" presetID="3" presetClass="emph" presetSubtype="2" fill="hold" grpId="1" nodeType="withEffect">
                                  <p:stCondLst>
                                    <p:cond delay="0"/>
                                  </p:stCondLst>
                                  <p:childTnLst>
                                    <p:animClr clrSpc="rgb" dir="cw">
                                      <p:cBhvr override="childStyle">
                                        <p:cTn id="16" dur="2000" fill="hold"/>
                                        <p:tgtEl>
                                          <p:spTgt spid="1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smtClean="0">
                <a:effectLst/>
                <a:ea typeface="+mn-ea"/>
              </a:rPr>
              <a:t>S5-3:  journalizing </a:t>
            </a:r>
            <a:r>
              <a:rPr sz="2400" b="1" cap="all">
                <a:effectLst/>
                <a:ea typeface="+mn-ea"/>
              </a:rPr>
              <a:t>purchase transactions—perpetual inventory</a:t>
            </a:r>
            <a:endParaRPr sz="2400">
              <a:ea typeface="+mn-ea"/>
            </a:endParaRPr>
          </a:p>
        </p:txBody>
      </p:sp>
      <p:sp>
        <p:nvSpPr>
          <p:cNvPr id="41987" name="Text Placeholder 2"/>
          <p:cNvSpPr>
            <a:spLocks noGrp="1"/>
          </p:cNvSpPr>
          <p:nvPr>
            <p:ph type="body" sz="quarter" idx="10"/>
          </p:nvPr>
        </p:nvSpPr>
        <p:spPr>
          <a:xfrm>
            <a:off x="508000" y="1411288"/>
            <a:ext cx="11176000" cy="4094162"/>
          </a:xfrm>
        </p:spPr>
        <p:txBody>
          <a:bodyPr/>
          <a:lstStyle/>
          <a:p>
            <a:pPr algn="ctr">
              <a:buFontTx/>
              <a:buNone/>
            </a:pPr>
            <a:r>
              <a:rPr lang="en-US" sz="2400" dirty="0" smtClean="0"/>
              <a:t>Refer to the KC Toys facts in Short Exercise 5-2.</a:t>
            </a:r>
          </a:p>
          <a:p>
            <a:pPr>
              <a:buFontTx/>
              <a:buNone/>
            </a:pPr>
            <a:r>
              <a:rPr lang="en-US" sz="2800" dirty="0" smtClean="0"/>
              <a:t>1. Journalize the following transactions. Explanations are not required.</a:t>
            </a:r>
          </a:p>
          <a:p>
            <a:pPr marL="974725" lvl="1" indent="-457200">
              <a:buFontTx/>
              <a:buNone/>
            </a:pPr>
            <a:r>
              <a:rPr lang="en-US" sz="2400" dirty="0" smtClean="0"/>
              <a:t>a. Purchase of the goods on July 8, 2012.</a:t>
            </a:r>
          </a:p>
          <a:p>
            <a:pPr marL="974725" lvl="1" indent="-457200">
              <a:buFontTx/>
              <a:buAutoNum type="alphaLcPeriod"/>
            </a:pPr>
            <a:endParaRPr lang="en-US" sz="2400" dirty="0" smtClean="0"/>
          </a:p>
          <a:p>
            <a:pPr marL="974725" lvl="1" indent="-457200">
              <a:buFontTx/>
              <a:buAutoNum type="alphaLcPeriod"/>
            </a:pPr>
            <a:endParaRPr lang="en-US" sz="2400" dirty="0" smtClean="0"/>
          </a:p>
          <a:p>
            <a:pPr marL="974725" lvl="1" indent="-457200">
              <a:buFontTx/>
              <a:buNone/>
            </a:pPr>
            <a:r>
              <a:rPr lang="en-US" sz="2400" dirty="0" smtClean="0"/>
              <a:t>b. Return of the damaged goods on July 12, 2012.</a:t>
            </a:r>
          </a:p>
          <a:p>
            <a:pPr marL="974725" lvl="1" indent="-457200">
              <a:buFontTx/>
              <a:buNone/>
            </a:pPr>
            <a:endParaRPr lang="en-US" sz="2400" dirty="0" smtClean="0"/>
          </a:p>
          <a:p>
            <a:pPr marL="974725" lvl="1" indent="-457200">
              <a:buFontTx/>
              <a:buNone/>
            </a:pPr>
            <a:endParaRPr lang="en-US" sz="2400" dirty="0" smtClean="0"/>
          </a:p>
          <a:p>
            <a:pPr marL="974725" lvl="1" indent="-457200">
              <a:buFontTx/>
              <a:buNone/>
            </a:pPr>
            <a:r>
              <a:rPr lang="en-US" sz="2400" dirty="0" smtClean="0"/>
              <a:t>c. Payment on July 15, 2012.</a:t>
            </a:r>
            <a:endParaRPr lang="en-US" dirty="0" smtClean="0"/>
          </a:p>
        </p:txBody>
      </p:sp>
      <p:sp>
        <p:nvSpPr>
          <p:cNvPr id="419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11213C-8606-4111-8ACD-70408BFFCD02}" type="slidenum">
              <a:rPr lang="en-US">
                <a:solidFill>
                  <a:srgbClr val="898989"/>
                </a:solidFill>
                <a:latin typeface="Calibri" pitchFamily="34" charset="0"/>
              </a:rPr>
              <a:pPr eaLnBrk="1" hangingPunct="1"/>
              <a:t>27</a:t>
            </a:fld>
            <a:endParaRPr lang="en-US">
              <a:solidFill>
                <a:srgbClr val="898989"/>
              </a:solidFill>
              <a:latin typeface="Calibri" pitchFamily="34" charset="0"/>
            </a:endParaRPr>
          </a:p>
        </p:txBody>
      </p:sp>
      <p:graphicFrame>
        <p:nvGraphicFramePr>
          <p:cNvPr id="5" name="Table 4"/>
          <p:cNvGraphicFramePr>
            <a:graphicFrameLocks noGrp="1"/>
          </p:cNvGraphicFramePr>
          <p:nvPr>
            <p:extLst/>
          </p:nvPr>
        </p:nvGraphicFramePr>
        <p:xfrm>
          <a:off x="664307" y="2760786"/>
          <a:ext cx="10871200" cy="741364"/>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682">
                <a:tc>
                  <a:txBody>
                    <a:bodyPr/>
                    <a:lstStyle/>
                    <a:p>
                      <a:r>
                        <a:rPr lang="en-US" sz="1800" b="0" dirty="0" smtClean="0">
                          <a:solidFill>
                            <a:schemeClr val="accent1">
                              <a:lumMod val="75000"/>
                            </a:schemeClr>
                          </a:solidFill>
                          <a:latin typeface="Times New Roman" pitchFamily="18" charset="0"/>
                          <a:cs typeface="Times New Roman" pitchFamily="18" charset="0"/>
                        </a:rPr>
                        <a:t>July 8</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Inventory</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185,800</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682">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Accounts payable</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185,800</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nvPr>
        </p:nvGraphicFramePr>
        <p:xfrm>
          <a:off x="676031" y="3968263"/>
          <a:ext cx="10871200" cy="1010722"/>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682">
                <a:tc>
                  <a:txBody>
                    <a:bodyPr/>
                    <a:lstStyle/>
                    <a:p>
                      <a:r>
                        <a:rPr lang="en-US" sz="1800" b="0" dirty="0" smtClean="0">
                          <a:solidFill>
                            <a:schemeClr val="accent1">
                              <a:lumMod val="75000"/>
                            </a:schemeClr>
                          </a:solidFill>
                          <a:latin typeface="Times New Roman" pitchFamily="18" charset="0"/>
                          <a:cs typeface="Times New Roman" pitchFamily="18" charset="0"/>
                        </a:rPr>
                        <a:t>July 8</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Accounts payable</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18,530</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682">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Inventory</a:t>
                      </a:r>
                    </a:p>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18,530</a:t>
                      </a:r>
                      <a:endParaRPr lang="en-US" sz="1800" b="0" dirty="0">
                        <a:solidFill>
                          <a:schemeClr val="accent1">
                            <a:lumMod val="75000"/>
                          </a:schemeClr>
                        </a:solidFill>
                        <a:latin typeface="Times New Roman" pitchFamily="18" charset="0"/>
                        <a:cs typeface="Times New Roman" pitchFamily="18" charset="0"/>
                      </a:endParaRPr>
                    </a:p>
                  </a:txBody>
                  <a:tcPr marL="121920" marR="121920" marT="45700" marB="457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nvGraphicFramePr>
        <p:xfrm>
          <a:off x="711200" y="5486400"/>
          <a:ext cx="10871200" cy="1112838"/>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946">
                <a:tc>
                  <a:txBody>
                    <a:bodyPr/>
                    <a:lstStyle/>
                    <a:p>
                      <a:r>
                        <a:rPr lang="en-US" sz="1800" b="0" dirty="0" smtClean="0">
                          <a:solidFill>
                            <a:schemeClr val="accent1">
                              <a:lumMod val="75000"/>
                            </a:schemeClr>
                          </a:solidFill>
                          <a:latin typeface="Times New Roman" pitchFamily="18" charset="0"/>
                          <a:cs typeface="Times New Roman" pitchFamily="18" charset="0"/>
                        </a:rPr>
                        <a:t>July 8</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Accounts payable</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167,270</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946">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Inventory</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3,345</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946">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dirty="0" smtClean="0">
                          <a:solidFill>
                            <a:schemeClr val="accent1">
                              <a:lumMod val="75000"/>
                            </a:schemeClr>
                          </a:solidFill>
                          <a:latin typeface="Times New Roman" pitchFamily="18" charset="0"/>
                          <a:cs typeface="Times New Roman" pitchFamily="18" charset="0"/>
                        </a:rPr>
                        <a:t>           Cash</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800" b="0" dirty="0" smtClean="0">
                          <a:solidFill>
                            <a:schemeClr val="accent1">
                              <a:lumMod val="75000"/>
                            </a:schemeClr>
                          </a:solidFill>
                          <a:latin typeface="Times New Roman" pitchFamily="18" charset="0"/>
                          <a:cs typeface="Times New Roman" pitchFamily="18" charset="0"/>
                        </a:rPr>
                        <a:t>163,925</a:t>
                      </a:r>
                      <a:endParaRPr lang="en-US" sz="1800" b="0" dirty="0">
                        <a:solidFill>
                          <a:schemeClr val="accent1">
                            <a:lumMod val="75000"/>
                          </a:schemeClr>
                        </a:solidFill>
                        <a:latin typeface="Times New Roman" pitchFamily="18" charset="0"/>
                        <a:cs typeface="Times New Roman" pitchFamily="18" charset="0"/>
                      </a:endParaRPr>
                    </a:p>
                  </a:txBody>
                  <a:tcPr marL="121920" marR="121920" marT="45733" marB="45733"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pic>
        <p:nvPicPr>
          <p:cNvPr id="8" name="Picture 7"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032379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a:effectLst/>
                <a:ea typeface="+mn-ea"/>
              </a:rPr>
              <a:t>S5-3:  journalizing purchase transactions—perpetual </a:t>
            </a:r>
            <a:r>
              <a:rPr sz="2400" b="1" cap="all" smtClean="0">
                <a:effectLst/>
                <a:ea typeface="+mn-ea"/>
              </a:rPr>
              <a:t>inventory</a:t>
            </a:r>
            <a:endParaRPr sz="2400">
              <a:ea typeface="+mn-ea"/>
            </a:endParaRPr>
          </a:p>
        </p:txBody>
      </p:sp>
      <p:sp>
        <p:nvSpPr>
          <p:cNvPr id="43011" name="Text Placeholder 2"/>
          <p:cNvSpPr>
            <a:spLocks noGrp="1"/>
          </p:cNvSpPr>
          <p:nvPr>
            <p:ph type="body" sz="quarter" idx="10"/>
          </p:nvPr>
        </p:nvSpPr>
        <p:spPr>
          <a:xfrm>
            <a:off x="508000" y="1981200"/>
            <a:ext cx="11176000" cy="1600200"/>
          </a:xfrm>
        </p:spPr>
        <p:txBody>
          <a:bodyPr/>
          <a:lstStyle/>
          <a:p>
            <a:pPr algn="ctr">
              <a:buFontTx/>
              <a:buNone/>
            </a:pPr>
            <a:r>
              <a:rPr lang="en-US" sz="2400" smtClean="0"/>
              <a:t>Refer to the KC Toys facts in Short Exercise 5-2.</a:t>
            </a:r>
          </a:p>
          <a:p>
            <a:pPr algn="ctr">
              <a:buFontTx/>
              <a:buNone/>
            </a:pPr>
            <a:endParaRPr lang="en-US" sz="2400" smtClean="0"/>
          </a:p>
          <a:p>
            <a:pPr>
              <a:buFontTx/>
              <a:buNone/>
            </a:pPr>
            <a:r>
              <a:rPr lang="en-US" sz="2800" smtClean="0"/>
              <a:t>2. In the final analysis, how much did the inventory cost KC Toys?</a:t>
            </a:r>
          </a:p>
        </p:txBody>
      </p:sp>
      <p:sp>
        <p:nvSpPr>
          <p:cNvPr id="430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37CE8F6-91B8-433B-8837-971A5F8027EF}" type="slidenum">
              <a:rPr lang="en-US">
                <a:solidFill>
                  <a:srgbClr val="898989"/>
                </a:solidFill>
                <a:latin typeface="Calibri" pitchFamily="34" charset="0"/>
              </a:rPr>
              <a:pPr eaLnBrk="1" hangingPunct="1"/>
              <a:t>28</a:t>
            </a:fld>
            <a:endParaRPr lang="en-US">
              <a:solidFill>
                <a:srgbClr val="898989"/>
              </a:solidFill>
              <a:latin typeface="Calibri" pitchFamily="34" charset="0"/>
            </a:endParaRPr>
          </a:p>
        </p:txBody>
      </p:sp>
      <p:sp>
        <p:nvSpPr>
          <p:cNvPr id="5" name="TextBox 4"/>
          <p:cNvSpPr txBox="1"/>
          <p:nvPr/>
        </p:nvSpPr>
        <p:spPr>
          <a:xfrm>
            <a:off x="1001184" y="3962400"/>
            <a:ext cx="10464800" cy="1016000"/>
          </a:xfrm>
          <a:prstGeom prst="rect">
            <a:avLst/>
          </a:prstGeom>
          <a:noFill/>
        </p:spPr>
        <p:txBody>
          <a:bodyPr>
            <a:spAutoFit/>
          </a:bodyPr>
          <a:lstStyle/>
          <a:p>
            <a:pPr>
              <a:defRPr/>
            </a:pPr>
            <a:r>
              <a:rPr lang="en-US" sz="2000" dirty="0">
                <a:solidFill>
                  <a:schemeClr val="accent1">
                    <a:lumMod val="75000"/>
                  </a:schemeClr>
                </a:solidFill>
                <a:latin typeface="Times New Roman" pitchFamily="18" charset="0"/>
                <a:cs typeface="Times New Roman" pitchFamily="18" charset="0"/>
              </a:rPr>
              <a:t>Cost of inventory kept by KC Toys     $167,270</a:t>
            </a:r>
          </a:p>
          <a:p>
            <a:pPr>
              <a:defRPr/>
            </a:pPr>
            <a:r>
              <a:rPr lang="en-US" sz="2000" dirty="0">
                <a:solidFill>
                  <a:schemeClr val="accent1">
                    <a:lumMod val="75000"/>
                  </a:schemeClr>
                </a:solidFill>
                <a:latin typeface="Times New Roman" pitchFamily="18" charset="0"/>
                <a:cs typeface="Times New Roman" pitchFamily="18" charset="0"/>
              </a:rPr>
              <a:t>Less: Discount amount                         </a:t>
            </a:r>
            <a:r>
              <a:rPr lang="en-US" sz="2000" u="sng" dirty="0">
                <a:solidFill>
                  <a:schemeClr val="accent1">
                    <a:lumMod val="75000"/>
                  </a:schemeClr>
                </a:solidFill>
                <a:latin typeface="Times New Roman" pitchFamily="18" charset="0"/>
                <a:cs typeface="Times New Roman" pitchFamily="18" charset="0"/>
              </a:rPr>
              <a:t>     3,345 </a:t>
            </a:r>
          </a:p>
          <a:p>
            <a:pPr>
              <a:defRPr/>
            </a:pPr>
            <a:r>
              <a:rPr lang="en-US" sz="2000" dirty="0">
                <a:solidFill>
                  <a:schemeClr val="accent1">
                    <a:lumMod val="75000"/>
                  </a:schemeClr>
                </a:solidFill>
                <a:latin typeface="Times New Roman" pitchFamily="18" charset="0"/>
                <a:cs typeface="Times New Roman" pitchFamily="18" charset="0"/>
              </a:rPr>
              <a:t>Cost of inventory with discount          $163,925</a:t>
            </a:r>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405945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06400" y="3429000"/>
            <a:ext cx="10972800" cy="984250"/>
          </a:xfrm>
        </p:spPr>
        <p:txBody>
          <a:bodyPr>
            <a:normAutofit fontScale="92500" lnSpcReduction="20000"/>
          </a:bodyPr>
          <a:lstStyle/>
          <a:p>
            <a:pPr algn="ctr" eaLnBrk="1" hangingPunct="1">
              <a:buFontTx/>
              <a:buNone/>
            </a:pPr>
            <a:r>
              <a:rPr lang="en-US" dirty="0" smtClean="0"/>
              <a:t>Account for the sale of inventory</a:t>
            </a:r>
          </a:p>
          <a:p>
            <a:pPr algn="ctr" eaLnBrk="1" hangingPunct="1">
              <a:buFontTx/>
              <a:buNone/>
            </a:pPr>
            <a:r>
              <a:rPr lang="en-US" dirty="0" smtClean="0"/>
              <a:t> using a perpetual system</a:t>
            </a:r>
          </a:p>
        </p:txBody>
      </p:sp>
      <p:sp>
        <p:nvSpPr>
          <p:cNvPr id="440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1D535C-3015-466A-9B0B-9E0EBC59F081}" type="slidenum">
              <a:rPr lang="en-US">
                <a:solidFill>
                  <a:srgbClr val="898989"/>
                </a:solidFill>
                <a:latin typeface="Calibri" pitchFamily="34" charset="0"/>
              </a:rPr>
              <a:pPr eaLnBrk="1" hangingPunct="1"/>
              <a:t>29</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3</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46705073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10"/>
          <p:cNvSpPr>
            <a:spLocks noGrp="1" noChangeArrowheads="1"/>
          </p:cNvSpPr>
          <p:nvPr>
            <p:ph type="ctrTitle"/>
            <p:custDataLst>
              <p:tags r:id="rId2"/>
            </p:custDataLst>
          </p:nvPr>
        </p:nvSpPr>
        <p:spPr>
          <a:xfrm>
            <a:off x="922216" y="845423"/>
            <a:ext cx="10242551" cy="882145"/>
          </a:xfrm>
        </p:spPr>
        <p:txBody>
          <a:bodyPr/>
          <a:lstStyle/>
          <a:p>
            <a:pPr eaLnBrk="1" fontAlgn="auto" hangingPunct="1">
              <a:spcAft>
                <a:spcPts val="0"/>
              </a:spcAft>
              <a:defRPr/>
            </a:pPr>
            <a:r>
              <a:rPr dirty="0">
                <a:ea typeface="+mn-ea"/>
              </a:rPr>
              <a:t>Merchandising Operations</a:t>
            </a:r>
          </a:p>
        </p:txBody>
      </p:sp>
      <p:sp>
        <p:nvSpPr>
          <p:cNvPr id="17411" name="Rectangle 11"/>
          <p:cNvSpPr>
            <a:spLocks noGrp="1" noChangeArrowheads="1"/>
          </p:cNvSpPr>
          <p:nvPr>
            <p:ph type="subTitle" idx="1"/>
          </p:nvPr>
        </p:nvSpPr>
        <p:spPr>
          <a:xfrm>
            <a:off x="281355" y="2385438"/>
            <a:ext cx="6600091" cy="584775"/>
          </a:xfrm>
        </p:spPr>
        <p:txBody>
          <a:bodyPr wrap="square">
            <a:spAutoFit/>
          </a:bodyPr>
          <a:lstStyle/>
          <a:p>
            <a:pPr eaLnBrk="1" hangingPunct="1">
              <a:spcBef>
                <a:spcPct val="0"/>
              </a:spcBef>
            </a:pPr>
            <a:r>
              <a:rPr lang="en-US" dirty="0" smtClean="0"/>
              <a:t>Chapter 5</a:t>
            </a:r>
          </a:p>
        </p:txBody>
      </p:sp>
      <p:sp>
        <p:nvSpPr>
          <p:cNvPr id="174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692873-D1B8-4227-8EFF-29E740DA81A1}" type="slidenum">
              <a:rPr lang="en-US">
                <a:solidFill>
                  <a:srgbClr val="898989"/>
                </a:solidFill>
                <a:latin typeface="Calibri" pitchFamily="34" charset="0"/>
              </a:rPr>
              <a:pPr eaLnBrk="1" hangingPunct="1"/>
              <a:t>3</a:t>
            </a:fld>
            <a:endParaRPr lang="en-US">
              <a:solidFill>
                <a:srgbClr val="898989"/>
              </a:solidFill>
              <a:latin typeface="Calibri" pitchFamily="34" charset="0"/>
            </a:endParaRPr>
          </a:p>
        </p:txBody>
      </p:sp>
      <p:sp>
        <p:nvSpPr>
          <p:cNvPr id="17412" name="Rectangle 3"/>
          <p:cNvSpPr>
            <a:spLocks noChangeArrowheads="1"/>
          </p:cNvSpPr>
          <p:nvPr/>
        </p:nvSpPr>
        <p:spPr bwMode="auto">
          <a:xfrm>
            <a:off x="6582834" y="2970213"/>
            <a:ext cx="425873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7414"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7662" y="2286001"/>
            <a:ext cx="3903623"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37432686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custDataLst>
              <p:tags r:id="rId2"/>
            </p:custDataLst>
          </p:nvPr>
        </p:nvSpPr>
        <p:spPr/>
        <p:txBody>
          <a:bodyPr/>
          <a:lstStyle/>
          <a:p>
            <a:pPr eaLnBrk="1" fontAlgn="auto" hangingPunct="1">
              <a:spcAft>
                <a:spcPts val="0"/>
              </a:spcAft>
              <a:defRPr/>
            </a:pPr>
            <a:r>
              <a:rPr>
                <a:ea typeface="+mn-ea"/>
              </a:rPr>
              <a:t>Sale of Inventory</a:t>
            </a:r>
          </a:p>
        </p:txBody>
      </p:sp>
      <p:sp>
        <p:nvSpPr>
          <p:cNvPr id="45059" name="Rectangle 3"/>
          <p:cNvSpPr>
            <a:spLocks noGrp="1" noChangeArrowheads="1"/>
          </p:cNvSpPr>
          <p:nvPr>
            <p:ph idx="1"/>
          </p:nvPr>
        </p:nvSpPr>
        <p:spPr>
          <a:xfrm>
            <a:off x="508000" y="1412875"/>
            <a:ext cx="11176000" cy="3422650"/>
          </a:xfrm>
        </p:spPr>
        <p:txBody>
          <a:bodyPr/>
          <a:lstStyle/>
          <a:p>
            <a:pPr eaLnBrk="1" hangingPunct="1"/>
            <a:r>
              <a:rPr lang="en-US" smtClean="0"/>
              <a:t>Sales revenue</a:t>
            </a:r>
          </a:p>
          <a:p>
            <a:pPr lvl="1" eaLnBrk="1" hangingPunct="1"/>
            <a:r>
              <a:rPr lang="en-US" smtClean="0"/>
              <a:t>Amount earned from selling inventory</a:t>
            </a:r>
          </a:p>
          <a:p>
            <a:pPr lvl="1" eaLnBrk="1" hangingPunct="1"/>
            <a:r>
              <a:rPr lang="en-US" smtClean="0"/>
              <a:t>Revenue account</a:t>
            </a:r>
          </a:p>
          <a:p>
            <a:pPr eaLnBrk="1" hangingPunct="1"/>
            <a:r>
              <a:rPr lang="en-US" smtClean="0"/>
              <a:t>Cost of goods sold</a:t>
            </a:r>
          </a:p>
          <a:p>
            <a:pPr lvl="1" eaLnBrk="1" hangingPunct="1"/>
            <a:r>
              <a:rPr lang="en-US" smtClean="0"/>
              <a:t>Cost of inventory sold to customers</a:t>
            </a:r>
          </a:p>
          <a:p>
            <a:pPr lvl="1" eaLnBrk="1" hangingPunct="1"/>
            <a:r>
              <a:rPr lang="en-US" smtClean="0"/>
              <a:t>Expense account</a:t>
            </a:r>
          </a:p>
          <a:p>
            <a:pPr eaLnBrk="1" hangingPunct="1"/>
            <a:endParaRPr lang="en-US" smtClean="0"/>
          </a:p>
        </p:txBody>
      </p:sp>
      <p:sp>
        <p:nvSpPr>
          <p:cNvPr id="450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061A80-358A-47E2-BEDD-A8A439E88B5C}" type="slidenum">
              <a:rPr lang="en-US">
                <a:solidFill>
                  <a:srgbClr val="898989"/>
                </a:solidFill>
                <a:latin typeface="Calibri" pitchFamily="34" charset="0"/>
              </a:rPr>
              <a:pPr eaLnBrk="1" hangingPunct="1"/>
              <a:t>30</a:t>
            </a:fld>
            <a:endParaRPr lang="en-US">
              <a:solidFill>
                <a:srgbClr val="898989"/>
              </a:solidFill>
              <a:latin typeface="Calibri" pitchFamily="34" charset="0"/>
            </a:endParaRPr>
          </a:p>
        </p:txBody>
      </p:sp>
      <p:pic>
        <p:nvPicPr>
          <p:cNvPr id="45061" name="Picture 7" descr="C:\Users\ROBIN-ONE\AppData\Local\Microsoft\Windows\Temporary Internet Files\Content.IE5\DY87JOAM\MC90036322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1" y="3962400"/>
            <a:ext cx="269663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21109241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427" name="Rectangle 51"/>
          <p:cNvSpPr>
            <a:spLocks noGrp="1" noChangeArrowheads="1"/>
          </p:cNvSpPr>
          <p:nvPr>
            <p:ph type="title"/>
            <p:custDataLst>
              <p:tags r:id="rId2"/>
            </p:custDataLst>
          </p:nvPr>
        </p:nvSpPr>
        <p:spPr/>
        <p:txBody>
          <a:bodyPr>
            <a:noAutofit/>
          </a:bodyPr>
          <a:lstStyle/>
          <a:p>
            <a:pPr eaLnBrk="1" fontAlgn="auto" hangingPunct="1">
              <a:spcAft>
                <a:spcPts val="0"/>
              </a:spcAft>
              <a:defRPr/>
            </a:pPr>
            <a:r>
              <a:rPr smtClean="0">
                <a:ea typeface="+mn-ea"/>
              </a:rPr>
              <a:t>Accounting for Sales </a:t>
            </a:r>
            <a:r>
              <a:rPr>
                <a:ea typeface="+mn-ea"/>
              </a:rPr>
              <a:t>Transactions</a:t>
            </a:r>
            <a:br>
              <a:rPr>
                <a:ea typeface="+mn-ea"/>
              </a:rPr>
            </a:br>
            <a:endParaRPr>
              <a:ea typeface="+mn-ea"/>
            </a:endParaRPr>
          </a:p>
        </p:txBody>
      </p:sp>
      <p:sp>
        <p:nvSpPr>
          <p:cNvPr id="3" name="Text Placeholder 2"/>
          <p:cNvSpPr>
            <a:spLocks noGrp="1"/>
          </p:cNvSpPr>
          <p:nvPr>
            <p:ph type="body" sz="quarter" idx="10"/>
          </p:nvPr>
        </p:nvSpPr>
        <p:spPr>
          <a:xfrm>
            <a:off x="508000" y="1076325"/>
            <a:ext cx="11176000" cy="2203450"/>
          </a:xfrm>
        </p:spPr>
        <p:txBody>
          <a:bodyPr>
            <a:normAutofit lnSpcReduction="10000"/>
          </a:bodyPr>
          <a:lstStyle/>
          <a:p>
            <a:pPr eaLnBrk="1" hangingPunct="1"/>
            <a:r>
              <a:rPr lang="en-US" smtClean="0"/>
              <a:t>Two journal entries:</a:t>
            </a:r>
          </a:p>
          <a:p>
            <a:pPr lvl="1" eaLnBrk="1" hangingPunct="1"/>
            <a:r>
              <a:rPr lang="en-US" smtClean="0"/>
              <a:t>Record the sale</a:t>
            </a:r>
          </a:p>
          <a:p>
            <a:pPr lvl="2" eaLnBrk="1" hangingPunct="1"/>
            <a:r>
              <a:rPr lang="en-US" smtClean="0"/>
              <a:t>Cash sale</a:t>
            </a:r>
          </a:p>
          <a:p>
            <a:pPr lvl="2" eaLnBrk="1" hangingPunct="1"/>
            <a:r>
              <a:rPr lang="en-US" smtClean="0"/>
              <a:t>Credit sale</a:t>
            </a:r>
          </a:p>
          <a:p>
            <a:pPr lvl="1" eaLnBrk="1" hangingPunct="1"/>
            <a:r>
              <a:rPr lang="en-US" smtClean="0"/>
              <a:t>Update the inventory</a:t>
            </a:r>
          </a:p>
        </p:txBody>
      </p:sp>
      <p:sp>
        <p:nvSpPr>
          <p:cNvPr id="46084"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1311B9-5091-4B2B-9AD5-AEDFB58F2235}" type="slidenum">
              <a:rPr lang="en-US">
                <a:solidFill>
                  <a:srgbClr val="898989"/>
                </a:solidFill>
                <a:latin typeface="Calibri" pitchFamily="34" charset="0"/>
              </a:rPr>
              <a:pPr eaLnBrk="1" hangingPunct="1"/>
              <a:t>31</a:t>
            </a:fld>
            <a:endParaRPr lang="en-US">
              <a:solidFill>
                <a:srgbClr val="898989"/>
              </a:solidFill>
              <a:latin typeface="Calibri"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800" y="3581401"/>
            <a:ext cx="11379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3200" y="4953000"/>
            <a:ext cx="1137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3200" y="4967288"/>
            <a:ext cx="113538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7800" y="3616325"/>
            <a:ext cx="1137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9"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6612488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9" presetClass="emph" presetSubtype="0" fill="hold" nodeType="withEffect">
                                  <p:stCondLst>
                                    <p:cond delay="0"/>
                                  </p:stCondLst>
                                  <p:childTnLst>
                                    <p:animClr clrSpc="rgb" dir="cw">
                                      <p:cBhvr override="childStyle">
                                        <p:cTn id="33" dur="500" fill="hold"/>
                                        <p:tgtEl>
                                          <p:spTgt spid="3">
                                            <p:txEl>
                                              <p:pRg st="4" end="4"/>
                                            </p:txEl>
                                          </p:spTgt>
                                        </p:tgtEl>
                                        <p:attrNameLst>
                                          <p:attrName>style.color</p:attrName>
                                        </p:attrNameLst>
                                      </p:cBhvr>
                                      <p:to>
                                        <a:schemeClr val="accent2"/>
                                      </p:to>
                                    </p:animClr>
                                    <p:animClr clrSpc="rgb" dir="cw">
                                      <p:cBhvr>
                                        <p:cTn id="34" dur="500" fill="hold"/>
                                        <p:tgtEl>
                                          <p:spTgt spid="3">
                                            <p:txEl>
                                              <p:pRg st="4" end="4"/>
                                            </p:txEl>
                                          </p:spTgt>
                                        </p:tgtEl>
                                        <p:attrNameLst>
                                          <p:attrName>fillcolor</p:attrName>
                                        </p:attrNameLst>
                                      </p:cBhvr>
                                      <p:to>
                                        <a:schemeClr val="accent2"/>
                                      </p:to>
                                    </p:animClr>
                                    <p:set>
                                      <p:cBhvr>
                                        <p:cTn id="35" dur="500" fill="hold"/>
                                        <p:tgtEl>
                                          <p:spTgt spid="3">
                                            <p:txEl>
                                              <p:pRg st="4" end="4"/>
                                            </p:txEl>
                                          </p:spTgt>
                                        </p:tgtEl>
                                        <p:attrNameLst>
                                          <p:attrName>fill.type</p:attrName>
                                        </p:attrNameLst>
                                      </p:cBhvr>
                                      <p:to>
                                        <p:strVal val="solid"/>
                                      </p:to>
                                    </p:set>
                                    <p:set>
                                      <p:cBhvr>
                                        <p:cTn id="36"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custDataLst>
              <p:tags r:id="rId2"/>
            </p:custDataLst>
          </p:nvPr>
        </p:nvSpPr>
        <p:spPr>
          <a:xfrm>
            <a:off x="406400" y="228600"/>
            <a:ext cx="11176000" cy="665162"/>
          </a:xfrm>
        </p:spPr>
        <p:txBody>
          <a:bodyPr>
            <a:normAutofit fontScale="90000"/>
          </a:bodyPr>
          <a:lstStyle/>
          <a:p>
            <a:pPr eaLnBrk="1" fontAlgn="auto" hangingPunct="1">
              <a:spcAft>
                <a:spcPts val="0"/>
              </a:spcAft>
              <a:defRPr/>
            </a:pPr>
            <a:r>
              <a:rPr>
                <a:ea typeface="+mn-ea"/>
              </a:rPr>
              <a:t>Sale of </a:t>
            </a:r>
            <a:r>
              <a:rPr smtClean="0">
                <a:ea typeface="+mn-ea"/>
              </a:rPr>
              <a:t>Inventory issues</a:t>
            </a:r>
            <a:endParaRPr>
              <a:ea typeface="+mn-ea"/>
            </a:endParaRPr>
          </a:p>
        </p:txBody>
      </p:sp>
      <p:sp>
        <p:nvSpPr>
          <p:cNvPr id="38915" name="Rectangle 3"/>
          <p:cNvSpPr>
            <a:spLocks noGrp="1" noChangeArrowheads="1"/>
          </p:cNvSpPr>
          <p:nvPr>
            <p:ph idx="1"/>
          </p:nvPr>
        </p:nvSpPr>
        <p:spPr>
          <a:xfrm>
            <a:off x="406400" y="1219200"/>
            <a:ext cx="11176000" cy="4216400"/>
          </a:xfrm>
        </p:spPr>
        <p:txBody>
          <a:bodyPr/>
          <a:lstStyle/>
          <a:p>
            <a:pPr eaLnBrk="1" hangingPunct="1"/>
            <a:r>
              <a:rPr lang="en-US" smtClean="0"/>
              <a:t>Sales returns and allowances </a:t>
            </a:r>
          </a:p>
          <a:p>
            <a:pPr lvl="1" eaLnBrk="1" hangingPunct="1"/>
            <a:r>
              <a:rPr lang="en-US" smtClean="0"/>
              <a:t>When customer returns goods or refuses services</a:t>
            </a:r>
          </a:p>
          <a:p>
            <a:pPr lvl="1" eaLnBrk="1" hangingPunct="1"/>
            <a:r>
              <a:rPr lang="en-US" smtClean="0"/>
              <a:t>Contra revenue account (debit balance)</a:t>
            </a:r>
          </a:p>
          <a:p>
            <a:pPr lvl="1" eaLnBrk="1" hangingPunct="1">
              <a:buFontTx/>
              <a:buBlip>
                <a:blip r:embed="rId5"/>
              </a:buBlip>
            </a:pPr>
            <a:r>
              <a:rPr lang="en-US" sz="3200" smtClean="0"/>
              <a:t>Sales allowance</a:t>
            </a:r>
          </a:p>
          <a:p>
            <a:pPr marL="741363" lvl="2" eaLnBrk="1" hangingPunct="1">
              <a:buFontTx/>
              <a:buBlip>
                <a:blip r:embed="rId5"/>
              </a:buBlip>
            </a:pPr>
            <a:r>
              <a:rPr lang="en-US" sz="2800" smtClean="0"/>
              <a:t>Seller grants a reduction in price to customer</a:t>
            </a:r>
          </a:p>
          <a:p>
            <a:pPr marL="741363" lvl="2" eaLnBrk="1" hangingPunct="1">
              <a:buFontTx/>
              <a:buBlip>
                <a:blip r:embed="rId5"/>
              </a:buBlip>
            </a:pPr>
            <a:r>
              <a:rPr lang="en-US" sz="2800" smtClean="0"/>
              <a:t>Merchandise is defective, damaged, or otherwise unsuitable</a:t>
            </a:r>
          </a:p>
          <a:p>
            <a:pPr marL="741363" lvl="2" eaLnBrk="1" hangingPunct="1">
              <a:buFontTx/>
              <a:buBlip>
                <a:blip r:embed="rId5"/>
              </a:buBlip>
            </a:pPr>
            <a:endParaRPr lang="en-US" sz="2800" smtClean="0"/>
          </a:p>
          <a:p>
            <a:pPr eaLnBrk="1" hangingPunct="1"/>
            <a:endParaRPr lang="en-US" sz="2800" smtClean="0"/>
          </a:p>
        </p:txBody>
      </p:sp>
      <p:sp>
        <p:nvSpPr>
          <p:cNvPr id="471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2EC458-D80A-4422-A31F-A34AD98C09F1}" type="slidenum">
              <a:rPr lang="en-US">
                <a:solidFill>
                  <a:srgbClr val="898989"/>
                </a:solidFill>
                <a:latin typeface="Calibri" pitchFamily="34" charset="0"/>
              </a:rPr>
              <a:pPr eaLnBrk="1" hangingPunct="1"/>
              <a:t>32</a:t>
            </a:fld>
            <a:endParaRPr lang="en-US">
              <a:solidFill>
                <a:srgbClr val="898989"/>
              </a:solidFill>
              <a:latin typeface="Calibri" pitchFamily="34" charset="0"/>
            </a:endParaRPr>
          </a:p>
        </p:txBody>
      </p:sp>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6000035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fade">
                                      <p:cBhvr>
                                        <p:cTn id="7" dur="500"/>
                                        <p:tgtEl>
                                          <p:spTgt spid="389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15">
                                            <p:txEl>
                                              <p:pRg st="2" end="2"/>
                                            </p:txEl>
                                          </p:spTgt>
                                        </p:tgtEl>
                                        <p:attrNameLst>
                                          <p:attrName>style.visibility</p:attrName>
                                        </p:attrNameLst>
                                      </p:cBhvr>
                                      <p:to>
                                        <p:strVal val="visible"/>
                                      </p:to>
                                    </p:set>
                                    <p:animEffect transition="in" filter="fade">
                                      <p:cBhvr>
                                        <p:cTn id="10" dur="500"/>
                                        <p:tgtEl>
                                          <p:spTgt spid="389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fade">
                                      <p:cBhvr>
                                        <p:cTn id="15" dur="500"/>
                                        <p:tgtEl>
                                          <p:spTgt spid="3891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8915">
                                            <p:txEl>
                                              <p:pRg st="4" end="4"/>
                                            </p:txEl>
                                          </p:spTgt>
                                        </p:tgtEl>
                                        <p:attrNameLst>
                                          <p:attrName>style.visibility</p:attrName>
                                        </p:attrNameLst>
                                      </p:cBhvr>
                                      <p:to>
                                        <p:strVal val="visible"/>
                                      </p:to>
                                    </p:set>
                                    <p:animEffect transition="in" filter="fade">
                                      <p:cBhvr>
                                        <p:cTn id="20" dur="500"/>
                                        <p:tgtEl>
                                          <p:spTgt spid="3891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animEffect transition="in" filter="fade">
                                      <p:cBhvr>
                                        <p:cTn id="23"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custDataLst>
              <p:tags r:id="rId2"/>
            </p:custDataLst>
          </p:nvPr>
        </p:nvSpPr>
        <p:spPr>
          <a:xfrm>
            <a:off x="609600" y="234460"/>
            <a:ext cx="10972800" cy="820615"/>
          </a:xfrm>
        </p:spPr>
        <p:txBody>
          <a:bodyPr>
            <a:noAutofit/>
          </a:bodyPr>
          <a:lstStyle/>
          <a:p>
            <a:pPr eaLnBrk="1" fontAlgn="auto" hangingPunct="1">
              <a:spcAft>
                <a:spcPts val="0"/>
              </a:spcAft>
              <a:defRPr/>
            </a:pPr>
            <a:r>
              <a:rPr sz="4400" dirty="0" smtClean="0">
                <a:ea typeface="+mn-ea"/>
              </a:rPr>
              <a:t>Entry for Sales Returns and Allowances</a:t>
            </a:r>
            <a:endParaRPr sz="4400" dirty="0">
              <a:ea typeface="+mn-ea"/>
            </a:endParaRPr>
          </a:p>
        </p:txBody>
      </p:sp>
      <p:sp>
        <p:nvSpPr>
          <p:cNvPr id="3" name="Text Placeholder 2"/>
          <p:cNvSpPr>
            <a:spLocks noGrp="1"/>
          </p:cNvSpPr>
          <p:nvPr>
            <p:ph type="body" sz="quarter" idx="10"/>
          </p:nvPr>
        </p:nvSpPr>
        <p:spPr>
          <a:xfrm>
            <a:off x="508000" y="1002506"/>
            <a:ext cx="11176000" cy="5872163"/>
          </a:xfrm>
        </p:spPr>
        <p:txBody>
          <a:bodyPr/>
          <a:lstStyle/>
          <a:p>
            <a:pPr eaLnBrk="1" hangingPunct="1"/>
            <a:r>
              <a:rPr lang="en-US" sz="2800" dirty="0" smtClean="0"/>
              <a:t>Process the return (opposite of sale)</a:t>
            </a:r>
          </a:p>
          <a:p>
            <a:pPr lvl="1" eaLnBrk="1" hangingPunct="1"/>
            <a:r>
              <a:rPr lang="en-US" sz="2400" dirty="0" smtClean="0"/>
              <a:t>Sales returns and allowances (debit, reducing sales) </a:t>
            </a:r>
          </a:p>
          <a:p>
            <a:pPr lvl="1" eaLnBrk="1" hangingPunct="1"/>
            <a:r>
              <a:rPr lang="en-US" sz="2400" dirty="0" smtClean="0"/>
              <a:t>Refund Cash or reduce Accounts receivable (credit)</a:t>
            </a:r>
          </a:p>
          <a:p>
            <a:pPr lvl="1" eaLnBrk="1" hangingPunct="1"/>
            <a:r>
              <a:rPr lang="en-US" sz="2400" dirty="0" smtClean="0"/>
              <a:t>Increase inventory (debit, if returned and sellable)</a:t>
            </a:r>
          </a:p>
          <a:p>
            <a:pPr lvl="1" eaLnBrk="1" hangingPunct="1"/>
            <a:r>
              <a:rPr lang="en-US" sz="2400" dirty="0" smtClean="0"/>
              <a:t>Reduce Cost of goods sold (credit)</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eaLnBrk="1" hangingPunct="1"/>
            <a:r>
              <a:rPr lang="en-US" sz="2800" dirty="0" smtClean="0"/>
              <a:t>Process the allowance (same first entry)</a:t>
            </a:r>
          </a:p>
          <a:p>
            <a:pPr lvl="1" eaLnBrk="1" hangingPunct="1"/>
            <a:r>
              <a:rPr lang="en-US" sz="2400" dirty="0" smtClean="0"/>
              <a:t>Reduce Sales (Sales returns and allowances)</a:t>
            </a:r>
          </a:p>
          <a:p>
            <a:pPr lvl="1" eaLnBrk="1" hangingPunct="1"/>
            <a:r>
              <a:rPr lang="en-US" sz="2400" dirty="0" smtClean="0"/>
              <a:t>Refund Cash or reduce Accounts receivable</a:t>
            </a:r>
          </a:p>
          <a:p>
            <a:pPr lvl="1" eaLnBrk="1" hangingPunct="1"/>
            <a:endParaRPr lang="en-US" dirty="0" smtClean="0"/>
          </a:p>
        </p:txBody>
      </p:sp>
      <p:sp>
        <p:nvSpPr>
          <p:cNvPr id="48132"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5956EF-E371-43C8-B4EE-E60B32E1B771}" type="slidenum">
              <a:rPr lang="en-US">
                <a:solidFill>
                  <a:srgbClr val="898989"/>
                </a:solidFill>
                <a:latin typeface="Calibri" pitchFamily="34" charset="0"/>
              </a:rPr>
              <a:pPr eaLnBrk="1" hangingPunct="1"/>
              <a:t>33</a:t>
            </a:fld>
            <a:endParaRPr lang="en-US">
              <a:solidFill>
                <a:srgbClr val="898989"/>
              </a:solidFill>
              <a:latin typeface="Calibri"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6400" y="3124200"/>
            <a:ext cx="109728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6400" y="4038600"/>
            <a:ext cx="109728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5088836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ea typeface="+mn-ea"/>
              </a:rPr>
              <a:t>Entry for Sales Discounts</a:t>
            </a:r>
            <a:endParaRPr>
              <a:ea typeface="+mn-ea"/>
            </a:endParaRPr>
          </a:p>
        </p:txBody>
      </p:sp>
      <p:sp>
        <p:nvSpPr>
          <p:cNvPr id="49155" name="Text Placeholder 3"/>
          <p:cNvSpPr>
            <a:spLocks noGrp="1"/>
          </p:cNvSpPr>
          <p:nvPr>
            <p:ph type="body" sz="quarter" idx="10"/>
          </p:nvPr>
        </p:nvSpPr>
        <p:spPr>
          <a:xfrm>
            <a:off x="418123" y="1553309"/>
            <a:ext cx="11176000" cy="2678113"/>
          </a:xfrm>
        </p:spPr>
        <p:txBody>
          <a:bodyPr>
            <a:normAutofit lnSpcReduction="10000"/>
          </a:bodyPr>
          <a:lstStyle/>
          <a:p>
            <a:pPr eaLnBrk="1" hangingPunct="1"/>
            <a:r>
              <a:rPr lang="en-US" dirty="0" smtClean="0"/>
              <a:t>Sales discounts</a:t>
            </a:r>
          </a:p>
          <a:p>
            <a:pPr lvl="1" eaLnBrk="1" hangingPunct="1"/>
            <a:r>
              <a:rPr lang="en-US" dirty="0" smtClean="0"/>
              <a:t>Customer pays within the discount period</a:t>
            </a:r>
          </a:p>
          <a:p>
            <a:pPr lvl="1" eaLnBrk="1" hangingPunct="1"/>
            <a:r>
              <a:rPr lang="en-US" dirty="0" smtClean="0"/>
              <a:t>Seller has credit terms </a:t>
            </a:r>
          </a:p>
          <a:p>
            <a:pPr lvl="1" eaLnBrk="1" hangingPunct="1"/>
            <a:r>
              <a:rPr lang="en-US" dirty="0" smtClean="0"/>
              <a:t>Reduce Sales </a:t>
            </a:r>
          </a:p>
          <a:p>
            <a:pPr lvl="2" eaLnBrk="1" hangingPunct="1"/>
            <a:r>
              <a:rPr lang="en-US" dirty="0" smtClean="0"/>
              <a:t>(Contra revenue account)</a:t>
            </a:r>
          </a:p>
          <a:p>
            <a:pPr lvl="2" eaLnBrk="1" hangingPunct="1"/>
            <a:r>
              <a:rPr lang="en-US" dirty="0" smtClean="0"/>
              <a:t>Sales discount debited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654550"/>
            <a:ext cx="110744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280892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a:spLocks noChangeArrowheads="1"/>
          </p:cNvSpPr>
          <p:nvPr>
            <p:custDataLst>
              <p:tags r:id="rId2"/>
            </p:custDataLst>
          </p:nvPr>
        </p:nvSpPr>
        <p:spPr bwMode="auto">
          <a:xfrm>
            <a:off x="3200400" y="1066800"/>
            <a:ext cx="59944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2800" dirty="0">
                <a:solidFill>
                  <a:srgbClr val="FFFF00"/>
                </a:solidFill>
                <a:latin typeface="+mn-lt"/>
                <a:cs typeface="+mn-cs"/>
              </a:rPr>
              <a:t>Sales made to customers</a:t>
            </a:r>
          </a:p>
        </p:txBody>
      </p:sp>
      <p:sp>
        <p:nvSpPr>
          <p:cNvPr id="8" name="Rounded Rectangle 7"/>
          <p:cNvSpPr>
            <a:spLocks noChangeArrowheads="1"/>
          </p:cNvSpPr>
          <p:nvPr>
            <p:custDataLst>
              <p:tags r:id="rId3"/>
            </p:custDataLst>
          </p:nvPr>
        </p:nvSpPr>
        <p:spPr bwMode="auto">
          <a:xfrm>
            <a:off x="3149600" y="2667000"/>
            <a:ext cx="60960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2800" dirty="0">
                <a:solidFill>
                  <a:schemeClr val="bg1"/>
                </a:solidFill>
                <a:latin typeface="+mn-lt"/>
                <a:cs typeface="+mn-cs"/>
              </a:rPr>
              <a:t>Sales Returns &amp; Allowances</a:t>
            </a:r>
          </a:p>
        </p:txBody>
      </p:sp>
      <p:sp>
        <p:nvSpPr>
          <p:cNvPr id="9" name="Rounded Rectangle 8"/>
          <p:cNvSpPr>
            <a:spLocks noChangeArrowheads="1"/>
          </p:cNvSpPr>
          <p:nvPr>
            <p:custDataLst>
              <p:tags r:id="rId4"/>
            </p:custDataLst>
          </p:nvPr>
        </p:nvSpPr>
        <p:spPr bwMode="auto">
          <a:xfrm>
            <a:off x="3149600" y="4191000"/>
            <a:ext cx="60960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2800" dirty="0">
                <a:solidFill>
                  <a:srgbClr val="FFC000"/>
                </a:solidFill>
                <a:latin typeface="+mn-lt"/>
                <a:cs typeface="+mn-cs"/>
              </a:rPr>
              <a:t>Sales Discounts</a:t>
            </a:r>
          </a:p>
        </p:txBody>
      </p:sp>
      <p:sp>
        <p:nvSpPr>
          <p:cNvPr id="10" name="Rounded Rectangle 9"/>
          <p:cNvSpPr>
            <a:spLocks noChangeArrowheads="1"/>
          </p:cNvSpPr>
          <p:nvPr>
            <p:custDataLst>
              <p:tags r:id="rId5"/>
            </p:custDataLst>
          </p:nvPr>
        </p:nvSpPr>
        <p:spPr bwMode="auto">
          <a:xfrm>
            <a:off x="3149600" y="5562600"/>
            <a:ext cx="60960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3200" dirty="0">
                <a:solidFill>
                  <a:srgbClr val="FFFF00"/>
                </a:solidFill>
                <a:latin typeface="+mn-lt"/>
                <a:cs typeface="+mn-cs"/>
              </a:rPr>
              <a:t>Net Sales</a:t>
            </a:r>
          </a:p>
        </p:txBody>
      </p:sp>
      <p:sp>
        <p:nvSpPr>
          <p:cNvPr id="12" name="TextBox 11"/>
          <p:cNvSpPr txBox="1"/>
          <p:nvPr/>
        </p:nvSpPr>
        <p:spPr>
          <a:xfrm>
            <a:off x="5334000" y="2057401"/>
            <a:ext cx="1727200" cy="461963"/>
          </a:xfrm>
          <a:prstGeom prst="rect">
            <a:avLst/>
          </a:prstGeom>
          <a:noFill/>
        </p:spPr>
        <p:txBody>
          <a:bodyPr>
            <a:spAutoFit/>
          </a:bodyPr>
          <a:lstStyle/>
          <a:p>
            <a:pPr>
              <a:defRPr/>
            </a:pPr>
            <a:r>
              <a:rPr lang="en-US" sz="2400" dirty="0">
                <a:latin typeface="+mj-lt"/>
                <a:cs typeface="Arial" pitchFamily="34" charset="0"/>
              </a:rPr>
              <a:t>minus</a:t>
            </a:r>
          </a:p>
        </p:txBody>
      </p:sp>
      <p:sp>
        <p:nvSpPr>
          <p:cNvPr id="13" name="TextBox 12"/>
          <p:cNvSpPr txBox="1"/>
          <p:nvPr/>
        </p:nvSpPr>
        <p:spPr>
          <a:xfrm>
            <a:off x="5334000" y="3581401"/>
            <a:ext cx="1727200" cy="461963"/>
          </a:xfrm>
          <a:prstGeom prst="rect">
            <a:avLst/>
          </a:prstGeom>
          <a:noFill/>
        </p:spPr>
        <p:txBody>
          <a:bodyPr>
            <a:spAutoFit/>
          </a:bodyPr>
          <a:lstStyle/>
          <a:p>
            <a:pPr>
              <a:defRPr/>
            </a:pPr>
            <a:r>
              <a:rPr lang="en-US" sz="2400" dirty="0">
                <a:latin typeface="+mj-lt"/>
                <a:cs typeface="Arial" pitchFamily="34" charset="0"/>
              </a:rPr>
              <a:t>minus</a:t>
            </a:r>
          </a:p>
        </p:txBody>
      </p:sp>
      <p:sp>
        <p:nvSpPr>
          <p:cNvPr id="14" name="TextBox 13"/>
          <p:cNvSpPr txBox="1"/>
          <p:nvPr/>
        </p:nvSpPr>
        <p:spPr>
          <a:xfrm>
            <a:off x="5334000" y="5029201"/>
            <a:ext cx="1727200" cy="461963"/>
          </a:xfrm>
          <a:prstGeom prst="rect">
            <a:avLst/>
          </a:prstGeom>
          <a:noFill/>
        </p:spPr>
        <p:txBody>
          <a:bodyPr>
            <a:spAutoFit/>
          </a:bodyPr>
          <a:lstStyle/>
          <a:p>
            <a:pPr>
              <a:defRPr/>
            </a:pPr>
            <a:r>
              <a:rPr lang="en-US" sz="2400" dirty="0">
                <a:latin typeface="+mj-lt"/>
                <a:cs typeface="Arial" pitchFamily="34" charset="0"/>
              </a:rPr>
              <a:t>equals</a:t>
            </a:r>
          </a:p>
        </p:txBody>
      </p:sp>
      <p:sp>
        <p:nvSpPr>
          <p:cNvPr id="3" name="Title 2"/>
          <p:cNvSpPr>
            <a:spLocks noGrp="1"/>
          </p:cNvSpPr>
          <p:nvPr>
            <p:ph type="title"/>
          </p:nvPr>
        </p:nvSpPr>
        <p:spPr/>
        <p:txBody>
          <a:bodyPr/>
          <a:lstStyle/>
          <a:p>
            <a:pPr eaLnBrk="1" hangingPunct="1">
              <a:defRPr/>
            </a:pPr>
            <a:r>
              <a:rPr smtClean="0">
                <a:ea typeface="+mn-ea"/>
              </a:rPr>
              <a:t>Net Sales</a:t>
            </a:r>
            <a:endParaRPr>
              <a:ea typeface="+mn-ea"/>
            </a:endParaRPr>
          </a:p>
        </p:txBody>
      </p:sp>
      <p:sp>
        <p:nvSpPr>
          <p:cNvPr id="50186"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FD3AC2-4FD1-4076-B95B-C56000AA27CC}" type="slidenum">
              <a:rPr lang="en-US">
                <a:solidFill>
                  <a:srgbClr val="898989"/>
                </a:solidFill>
                <a:latin typeface="Calibri" pitchFamily="34" charset="0"/>
              </a:rPr>
              <a:pPr eaLnBrk="1" hangingPunct="1"/>
              <a:t>35</a:t>
            </a:fld>
            <a:endParaRPr lang="en-US">
              <a:solidFill>
                <a:srgbClr val="898989"/>
              </a:solidFill>
              <a:latin typeface="Calibri" pitchFamily="34" charset="0"/>
            </a:endParaRPr>
          </a:p>
        </p:txBody>
      </p:sp>
      <p:pic>
        <p:nvPicPr>
          <p:cNvPr id="11" name="Picture 10"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7131078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custDataLst>
              <p:tags r:id="rId2"/>
            </p:custDataLst>
          </p:nvPr>
        </p:nvSpPr>
        <p:spPr bwMode="auto">
          <a:xfrm>
            <a:off x="3098800" y="1295400"/>
            <a:ext cx="60960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3200" dirty="0">
                <a:solidFill>
                  <a:srgbClr val="FFFF00"/>
                </a:solidFill>
                <a:latin typeface="+mn-lt"/>
                <a:cs typeface="+mn-cs"/>
              </a:rPr>
              <a:t>Net Sales</a:t>
            </a:r>
          </a:p>
        </p:txBody>
      </p:sp>
      <p:sp>
        <p:nvSpPr>
          <p:cNvPr id="5" name="Rounded Rectangle 4"/>
          <p:cNvSpPr>
            <a:spLocks noChangeArrowheads="1"/>
          </p:cNvSpPr>
          <p:nvPr>
            <p:custDataLst>
              <p:tags r:id="rId3"/>
            </p:custDataLst>
          </p:nvPr>
        </p:nvSpPr>
        <p:spPr bwMode="auto">
          <a:xfrm>
            <a:off x="3098800" y="3048000"/>
            <a:ext cx="6096000" cy="7620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3200" dirty="0">
                <a:solidFill>
                  <a:srgbClr val="FFC000"/>
                </a:solidFill>
                <a:latin typeface="+mn-lt"/>
                <a:cs typeface="+mn-cs"/>
              </a:rPr>
              <a:t>Cost of Goods Sold</a:t>
            </a:r>
          </a:p>
        </p:txBody>
      </p:sp>
      <p:sp>
        <p:nvSpPr>
          <p:cNvPr id="6" name="Rounded Rectangle 5"/>
          <p:cNvSpPr>
            <a:spLocks noChangeArrowheads="1"/>
          </p:cNvSpPr>
          <p:nvPr>
            <p:custDataLst>
              <p:tags r:id="rId4"/>
            </p:custDataLst>
          </p:nvPr>
        </p:nvSpPr>
        <p:spPr bwMode="auto">
          <a:xfrm>
            <a:off x="3098800" y="4876800"/>
            <a:ext cx="6096000" cy="838200"/>
          </a:xfrm>
          <a:prstGeom prst="roundRect">
            <a:avLst>
              <a:gd name="adj" fmla="val 16667"/>
            </a:avLst>
          </a:prstGeom>
          <a:gradFill rotWithShape="1">
            <a:gsLst>
              <a:gs pos="0">
                <a:srgbClr val="375CB8"/>
              </a:gs>
              <a:gs pos="20000">
                <a:srgbClr val="395CB5"/>
              </a:gs>
              <a:gs pos="100000">
                <a:srgbClr val="29458A"/>
              </a:gs>
            </a:gsLst>
            <a:lin ang="5400000"/>
          </a:gradFill>
          <a:ln w="9525">
            <a:solidFill>
              <a:srgbClr val="4663AA"/>
            </a:solidFill>
            <a:round/>
            <a:headEnd/>
            <a:tailEnd/>
          </a:ln>
          <a:effectLst>
            <a:outerShdw blurRad="40000" dist="23000" dir="5400000" rotWithShape="0">
              <a:srgbClr val="808080">
                <a:alpha val="34998"/>
              </a:srgbClr>
            </a:outerShdw>
          </a:effectLst>
        </p:spPr>
        <p:txBody>
          <a:bodyPr anchor="ctr"/>
          <a:lstStyle/>
          <a:p>
            <a:pPr algn="ctr">
              <a:defRPr/>
            </a:pPr>
            <a:r>
              <a:rPr lang="en-US" sz="3200" dirty="0">
                <a:solidFill>
                  <a:schemeClr val="bg1"/>
                </a:solidFill>
                <a:latin typeface="+mn-lt"/>
                <a:cs typeface="+mn-cs"/>
              </a:rPr>
              <a:t>Gross Profit</a:t>
            </a:r>
          </a:p>
        </p:txBody>
      </p:sp>
      <p:sp>
        <p:nvSpPr>
          <p:cNvPr id="7" name="TextBox 6"/>
          <p:cNvSpPr txBox="1"/>
          <p:nvPr/>
        </p:nvSpPr>
        <p:spPr>
          <a:xfrm>
            <a:off x="5435600" y="2286001"/>
            <a:ext cx="1422400" cy="461963"/>
          </a:xfrm>
          <a:prstGeom prst="rect">
            <a:avLst/>
          </a:prstGeom>
          <a:noFill/>
        </p:spPr>
        <p:txBody>
          <a:bodyPr>
            <a:spAutoFit/>
          </a:bodyPr>
          <a:lstStyle/>
          <a:p>
            <a:pPr>
              <a:defRPr/>
            </a:pPr>
            <a:r>
              <a:rPr lang="en-US" sz="2400" dirty="0">
                <a:latin typeface="+mj-lt"/>
                <a:cs typeface="Arial" pitchFamily="34" charset="0"/>
              </a:rPr>
              <a:t>minus</a:t>
            </a:r>
          </a:p>
        </p:txBody>
      </p:sp>
      <p:sp>
        <p:nvSpPr>
          <p:cNvPr id="8" name="TextBox 7"/>
          <p:cNvSpPr txBox="1"/>
          <p:nvPr/>
        </p:nvSpPr>
        <p:spPr>
          <a:xfrm>
            <a:off x="5283200" y="4191001"/>
            <a:ext cx="1727200" cy="461963"/>
          </a:xfrm>
          <a:prstGeom prst="rect">
            <a:avLst/>
          </a:prstGeom>
          <a:noFill/>
        </p:spPr>
        <p:txBody>
          <a:bodyPr>
            <a:spAutoFit/>
          </a:bodyPr>
          <a:lstStyle/>
          <a:p>
            <a:pPr>
              <a:defRPr/>
            </a:pPr>
            <a:r>
              <a:rPr lang="en-US" sz="2400" dirty="0">
                <a:latin typeface="+mj-lt"/>
                <a:cs typeface="Arial" pitchFamily="34" charset="0"/>
              </a:rPr>
              <a:t>equals</a:t>
            </a:r>
          </a:p>
        </p:txBody>
      </p:sp>
      <p:sp>
        <p:nvSpPr>
          <p:cNvPr id="3" name="Title 2"/>
          <p:cNvSpPr>
            <a:spLocks noGrp="1"/>
          </p:cNvSpPr>
          <p:nvPr>
            <p:ph type="title"/>
          </p:nvPr>
        </p:nvSpPr>
        <p:spPr/>
        <p:txBody>
          <a:bodyPr/>
          <a:lstStyle/>
          <a:p>
            <a:pPr eaLnBrk="1" hangingPunct="1">
              <a:defRPr/>
            </a:pPr>
            <a:r>
              <a:rPr smtClean="0">
                <a:ea typeface="+mn-ea"/>
              </a:rPr>
              <a:t>Gross Profit or Gross Margin</a:t>
            </a:r>
            <a:endParaRPr>
              <a:ea typeface="+mn-ea"/>
            </a:endParaRPr>
          </a:p>
        </p:txBody>
      </p:sp>
      <p:sp>
        <p:nvSpPr>
          <p:cNvPr id="51208"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78A3E2A-DF92-49EE-90E7-BEB816C92AFE}" type="slidenum">
              <a:rPr lang="en-US">
                <a:solidFill>
                  <a:srgbClr val="898989"/>
                </a:solidFill>
                <a:latin typeface="Calibri" pitchFamily="34" charset="0"/>
              </a:rPr>
              <a:pPr eaLnBrk="1" hangingPunct="1"/>
              <a:t>36</a:t>
            </a:fld>
            <a:endParaRPr lang="en-US">
              <a:solidFill>
                <a:srgbClr val="898989"/>
              </a:solidFill>
              <a:latin typeface="Calibri" pitchFamily="34" charset="0"/>
            </a:endParaRPr>
          </a:p>
        </p:txBody>
      </p:sp>
      <p:pic>
        <p:nvPicPr>
          <p:cNvPr id="9" name="Picture 8"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5706604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smtClean="0">
                <a:effectLst/>
                <a:ea typeface="+mn-ea"/>
              </a:rPr>
              <a:t>S5-6 : Journalizing sales transactions—perpetual inventory</a:t>
            </a:r>
            <a:endParaRPr sz="2400" b="1" cap="all">
              <a:effectLst/>
              <a:ea typeface="+mn-ea"/>
            </a:endParaRPr>
          </a:p>
        </p:txBody>
      </p:sp>
      <p:sp>
        <p:nvSpPr>
          <p:cNvPr id="52227" name="Text Placeholder 2"/>
          <p:cNvSpPr>
            <a:spLocks noGrp="1"/>
          </p:cNvSpPr>
          <p:nvPr>
            <p:ph type="body" sz="quarter" idx="10"/>
          </p:nvPr>
        </p:nvSpPr>
        <p:spPr>
          <a:xfrm>
            <a:off x="508000" y="1411289"/>
            <a:ext cx="10972800" cy="4137025"/>
          </a:xfrm>
        </p:spPr>
        <p:txBody>
          <a:bodyPr/>
          <a:lstStyle/>
          <a:p>
            <a:pPr marL="0" indent="0">
              <a:buFontTx/>
              <a:buNone/>
            </a:pPr>
            <a:r>
              <a:rPr lang="en-US" sz="2800" smtClean="0"/>
              <a:t>Suppose Piranha.com sells 2,500 books on account for $15 each (cost of these books is $22,500) on October 10, 2012. One hundred of these books (cost $900) were damaged in shipment, so Piranha.com later received the damaged goods as sales returns on October 13, 2012. Then the customer paid the balance on October 22, 2012. Credit terms offered to the customer were 2/15, net 60.</a:t>
            </a:r>
          </a:p>
          <a:p>
            <a:pPr marL="0" indent="0">
              <a:buFontTx/>
              <a:buNone/>
            </a:pPr>
            <a:endParaRPr lang="en-US" sz="2800" smtClean="0"/>
          </a:p>
          <a:p>
            <a:pPr marL="0" indent="0">
              <a:buFontTx/>
              <a:buNone/>
            </a:pPr>
            <a:r>
              <a:rPr lang="en-US" sz="2800" i="1" smtClean="0"/>
              <a:t>Requirement</a:t>
            </a:r>
          </a:p>
          <a:p>
            <a:pPr marL="0" indent="0">
              <a:buFontTx/>
              <a:buNone/>
            </a:pPr>
            <a:r>
              <a:rPr lang="fr-FR" sz="2800" smtClean="0"/>
              <a:t>1. </a:t>
            </a:r>
            <a:r>
              <a:rPr lang="en-US" sz="2800" smtClean="0"/>
              <a:t>Journalize</a:t>
            </a:r>
            <a:r>
              <a:rPr lang="fr-FR" sz="2800" smtClean="0"/>
              <a:t> Piranha.com’s October 2012 transactions.</a:t>
            </a:r>
            <a:endParaRPr lang="en-US" sz="2800" smtClean="0"/>
          </a:p>
        </p:txBody>
      </p:sp>
      <p:sp>
        <p:nvSpPr>
          <p:cNvPr id="522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6B53CFF-3407-4D9D-B793-3BEF43202824}" type="slidenum">
              <a:rPr lang="en-US">
                <a:solidFill>
                  <a:srgbClr val="898989"/>
                </a:solidFill>
                <a:latin typeface="Calibri" pitchFamily="34" charset="0"/>
              </a:rPr>
              <a:pPr eaLnBrk="1" hangingPunct="1"/>
              <a:t>37</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60027762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a:effectLst/>
                <a:ea typeface="+mn-ea"/>
              </a:rPr>
              <a:t>S5-6 : Journalizing sales transactions—perpetual inventory</a:t>
            </a:r>
            <a:endParaRPr sz="2400" b="1">
              <a:effectLst/>
              <a:ea typeface="+mn-ea"/>
            </a:endParaRPr>
          </a:p>
        </p:txBody>
      </p:sp>
      <p:sp>
        <p:nvSpPr>
          <p:cNvPr id="53251" name="Text Placeholder 2"/>
          <p:cNvSpPr>
            <a:spLocks noGrp="1"/>
          </p:cNvSpPr>
          <p:nvPr>
            <p:ph type="body" sz="quarter" idx="10"/>
          </p:nvPr>
        </p:nvSpPr>
        <p:spPr>
          <a:xfrm>
            <a:off x="508000" y="1411288"/>
            <a:ext cx="10972800" cy="3059112"/>
          </a:xfrm>
        </p:spPr>
        <p:txBody>
          <a:bodyPr/>
          <a:lstStyle/>
          <a:p>
            <a:pPr marL="0" indent="0">
              <a:buFontTx/>
              <a:buNone/>
            </a:pPr>
            <a:r>
              <a:rPr lang="en-US" sz="2800" smtClean="0"/>
              <a:t>Recall that Piranha.com sells 2,500 books on account for $15 each (cost of these books is $22,500) on October 10, 2012.</a:t>
            </a:r>
          </a:p>
          <a:p>
            <a:pPr marL="0" indent="0">
              <a:buFontTx/>
              <a:buNone/>
            </a:pPr>
            <a:endParaRPr lang="en-US" sz="2800" smtClean="0"/>
          </a:p>
          <a:p>
            <a:pPr marL="0" indent="0">
              <a:buFontTx/>
              <a:buNone/>
            </a:pPr>
            <a:endParaRPr lang="en-US" sz="2800" smtClean="0"/>
          </a:p>
          <a:p>
            <a:pPr marL="0" indent="0">
              <a:buFontTx/>
              <a:buNone/>
            </a:pPr>
            <a:endParaRPr lang="en-US" sz="2800" smtClean="0"/>
          </a:p>
          <a:p>
            <a:pPr marL="0" indent="0">
              <a:buFontTx/>
              <a:buNone/>
            </a:pPr>
            <a:r>
              <a:rPr lang="en-US" sz="2800" smtClean="0"/>
              <a:t>Now, journalize cost of goods sold.</a:t>
            </a:r>
          </a:p>
        </p:txBody>
      </p:sp>
      <p:sp>
        <p:nvSpPr>
          <p:cNvPr id="5325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BF22C8-6A95-4003-BFCD-EAD27E866C1E}" type="slidenum">
              <a:rPr lang="en-US">
                <a:solidFill>
                  <a:srgbClr val="898989"/>
                </a:solidFill>
                <a:latin typeface="Calibri" pitchFamily="34" charset="0"/>
              </a:rPr>
              <a:pPr eaLnBrk="1" hangingPunct="1"/>
              <a:t>38</a:t>
            </a:fld>
            <a:endParaRPr lang="en-US">
              <a:solidFill>
                <a:srgbClr val="898989"/>
              </a:solidFill>
              <a:latin typeface="Calibri" pitchFamily="34" charset="0"/>
            </a:endParaRPr>
          </a:p>
        </p:txBody>
      </p:sp>
      <p:graphicFrame>
        <p:nvGraphicFramePr>
          <p:cNvPr id="5" name="Table 4"/>
          <p:cNvGraphicFramePr>
            <a:graphicFrameLocks noGrp="1"/>
          </p:cNvGraphicFramePr>
          <p:nvPr/>
        </p:nvGraphicFramePr>
        <p:xfrm>
          <a:off x="508000" y="25908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Oct 10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Accounts Receivable</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37,500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Sales revenue</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37,500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508000" y="48006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Oct 10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Cost of goods</a:t>
                      </a:r>
                      <a:r>
                        <a:rPr lang="en-US" sz="2400" b="0" baseline="0" dirty="0" smtClean="0">
                          <a:solidFill>
                            <a:schemeClr val="accent1">
                              <a:lumMod val="75000"/>
                            </a:schemeClr>
                          </a:solidFill>
                          <a:latin typeface="Times New Roman" pitchFamily="18" charset="0"/>
                          <a:cs typeface="Times New Roman" pitchFamily="18" charset="0"/>
                        </a:rPr>
                        <a:t> sold</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22,500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Inventory</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22,500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7" name="Picture 6"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601104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a:effectLst/>
                <a:ea typeface="+mn-ea"/>
              </a:rPr>
              <a:t>S5-6 : Journalizing sales transactions—perpetual inventory</a:t>
            </a:r>
            <a:endParaRPr sz="2400" b="1">
              <a:effectLst/>
              <a:ea typeface="+mn-ea"/>
            </a:endParaRPr>
          </a:p>
        </p:txBody>
      </p:sp>
      <p:sp>
        <p:nvSpPr>
          <p:cNvPr id="54275" name="Text Placeholder 2"/>
          <p:cNvSpPr>
            <a:spLocks noGrp="1"/>
          </p:cNvSpPr>
          <p:nvPr>
            <p:ph type="body" sz="quarter" idx="10"/>
          </p:nvPr>
        </p:nvSpPr>
        <p:spPr>
          <a:xfrm>
            <a:off x="508000" y="1411288"/>
            <a:ext cx="10972800" cy="3059112"/>
          </a:xfrm>
        </p:spPr>
        <p:txBody>
          <a:bodyPr>
            <a:normAutofit lnSpcReduction="10000"/>
          </a:bodyPr>
          <a:lstStyle/>
          <a:p>
            <a:pPr marL="0" indent="0">
              <a:buFontTx/>
              <a:buNone/>
            </a:pPr>
            <a:r>
              <a:rPr lang="en-US" sz="2800" smtClean="0"/>
              <a:t>Now, one hundred of these books (cost $900) were damaged in shipment, so Piranha.com later received the damaged goods as sales returns on October 13, 2012.</a:t>
            </a:r>
          </a:p>
          <a:p>
            <a:pPr marL="0" indent="0">
              <a:buFontTx/>
              <a:buNone/>
            </a:pPr>
            <a:endParaRPr lang="en-US" sz="2800" smtClean="0"/>
          </a:p>
          <a:p>
            <a:pPr marL="0" indent="0">
              <a:buFontTx/>
              <a:buNone/>
            </a:pPr>
            <a:endParaRPr lang="en-US" sz="2800" smtClean="0"/>
          </a:p>
          <a:p>
            <a:pPr marL="0" indent="0">
              <a:buFontTx/>
              <a:buNone/>
            </a:pPr>
            <a:endParaRPr lang="en-US" sz="2800" smtClean="0"/>
          </a:p>
          <a:p>
            <a:pPr marL="0" indent="0">
              <a:buFontTx/>
              <a:buNone/>
            </a:pPr>
            <a:r>
              <a:rPr lang="en-US" sz="2800" smtClean="0"/>
              <a:t>Journalize cost of goods returned</a:t>
            </a:r>
          </a:p>
        </p:txBody>
      </p:sp>
      <p:sp>
        <p:nvSpPr>
          <p:cNvPr id="542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062347-8294-4F9A-BDDA-DEDA1D2DCF08}" type="slidenum">
              <a:rPr lang="en-US">
                <a:solidFill>
                  <a:srgbClr val="898989"/>
                </a:solidFill>
                <a:latin typeface="Calibri" pitchFamily="34" charset="0"/>
              </a:rPr>
              <a:pPr eaLnBrk="1" hangingPunct="1"/>
              <a:t>39</a:t>
            </a:fld>
            <a:endParaRPr lang="en-US">
              <a:solidFill>
                <a:srgbClr val="898989"/>
              </a:solidFill>
              <a:latin typeface="Calibri" pitchFamily="34" charset="0"/>
            </a:endParaRPr>
          </a:p>
        </p:txBody>
      </p:sp>
      <p:graphicFrame>
        <p:nvGraphicFramePr>
          <p:cNvPr id="5" name="Table 4"/>
          <p:cNvGraphicFramePr>
            <a:graphicFrameLocks noGrp="1"/>
          </p:cNvGraphicFramePr>
          <p:nvPr/>
        </p:nvGraphicFramePr>
        <p:xfrm>
          <a:off x="406400" y="27432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481956">
                  <a:extLst>
                    <a:ext uri="{9D8B030D-6E8A-4147-A177-3AD203B41FA5}">
                      <a16:colId xmlns:a16="http://schemas.microsoft.com/office/drawing/2014/main" xmlns="" val="20001"/>
                    </a:ext>
                  </a:extLst>
                </a:gridCol>
                <a:gridCol w="19304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Oct 13</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Sales returns</a:t>
                      </a:r>
                      <a:r>
                        <a:rPr lang="en-US" sz="2400" b="0" baseline="0" dirty="0" smtClean="0">
                          <a:solidFill>
                            <a:schemeClr val="accent1">
                              <a:lumMod val="75000"/>
                            </a:schemeClr>
                          </a:solidFill>
                          <a:latin typeface="Times New Roman" pitchFamily="18" charset="0"/>
                          <a:cs typeface="Times New Roman" pitchFamily="18" charset="0"/>
                        </a:rPr>
                        <a:t> and allowances</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1,500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Accounts receivable</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1,500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406400" y="47244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Oct 13</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Inventory</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900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Cost of goods</a:t>
                      </a:r>
                      <a:r>
                        <a:rPr lang="en-US" sz="2400" b="0" baseline="0" dirty="0" smtClean="0">
                          <a:solidFill>
                            <a:schemeClr val="accent1">
                              <a:lumMod val="75000"/>
                            </a:schemeClr>
                          </a:solidFill>
                          <a:latin typeface="Times New Roman" pitchFamily="18" charset="0"/>
                          <a:cs typeface="Times New Roman" pitchFamily="18" charset="0"/>
                        </a:rPr>
                        <a:t> sold </a:t>
                      </a:r>
                      <a:r>
                        <a:rPr lang="en-US" sz="2400" b="0" dirty="0" smtClean="0">
                          <a:solidFill>
                            <a:schemeClr val="accent1">
                              <a:lumMod val="75000"/>
                            </a:schemeClr>
                          </a:solidFill>
                          <a:latin typeface="Times New Roman" pitchFamily="18" charset="0"/>
                          <a:cs typeface="Times New Roman" pitchFamily="18" charset="0"/>
                        </a:rPr>
                        <a:t> </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900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7" name="Picture 6"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280221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ea typeface="+mn-ea"/>
              </a:rPr>
              <a:t>Learning Objectives</a:t>
            </a:r>
            <a:endParaRPr>
              <a:ea typeface="+mn-ea"/>
            </a:endParaRPr>
          </a:p>
        </p:txBody>
      </p:sp>
      <p:sp>
        <p:nvSpPr>
          <p:cNvPr id="1843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E27BCD7-53E4-4F3A-BD34-90147BC76B25}" type="slidenum">
              <a:rPr lang="en-US">
                <a:solidFill>
                  <a:srgbClr val="898989"/>
                </a:solidFill>
                <a:latin typeface="Calibri" pitchFamily="34" charset="0"/>
              </a:rPr>
              <a:pPr eaLnBrk="1" hangingPunct="1"/>
              <a:t>4</a:t>
            </a:fld>
            <a:endParaRPr lang="en-US">
              <a:solidFill>
                <a:srgbClr val="898989"/>
              </a:solidFill>
              <a:latin typeface="Calibri" pitchFamily="34" charset="0"/>
            </a:endParaRPr>
          </a:p>
        </p:txBody>
      </p:sp>
      <p:graphicFrame>
        <p:nvGraphicFramePr>
          <p:cNvPr id="7" name="Table 6"/>
          <p:cNvGraphicFramePr>
            <a:graphicFrameLocks noGrp="1"/>
          </p:cNvGraphicFramePr>
          <p:nvPr/>
        </p:nvGraphicFramePr>
        <p:xfrm>
          <a:off x="747185" y="1219200"/>
          <a:ext cx="10272182" cy="5076824"/>
        </p:xfrm>
        <a:graphic>
          <a:graphicData uri="http://schemas.openxmlformats.org/drawingml/2006/table">
            <a:tbl>
              <a:tblPr firstRow="1" bandRow="1"/>
              <a:tblGrid>
                <a:gridCol w="768013">
                  <a:extLst>
                    <a:ext uri="{9D8B030D-6E8A-4147-A177-3AD203B41FA5}">
                      <a16:colId xmlns:a16="http://schemas.microsoft.com/office/drawing/2014/main" xmlns="" val="20000"/>
                    </a:ext>
                  </a:extLst>
                </a:gridCol>
                <a:gridCol w="9504169">
                  <a:extLst>
                    <a:ext uri="{9D8B030D-6E8A-4147-A177-3AD203B41FA5}">
                      <a16:colId xmlns:a16="http://schemas.microsoft.com/office/drawing/2014/main" xmlns="" val="20001"/>
                    </a:ext>
                  </a:extLst>
                </a:gridCol>
              </a:tblGrid>
              <a:tr h="1554614">
                <a:tc>
                  <a:txBody>
                    <a:bodyPr/>
                    <a:lstStyle/>
                    <a:p>
                      <a:endParaRPr lang="en-US" sz="40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Describe and illustrate merchandising operations and the two types of inventory systems</a:t>
                      </a:r>
                      <a:endParaRPr lang="en-US" sz="32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74070">
                <a:tc>
                  <a:txBody>
                    <a:bodyPr/>
                    <a:lstStyle/>
                    <a:p>
                      <a:endParaRPr lang="en-US" sz="32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Account for the purchase of inventory using a perpetual system</a:t>
                      </a:r>
                      <a:endParaRPr lang="en-US" sz="32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4070">
                <a:tc>
                  <a:txBody>
                    <a:bodyPr/>
                    <a:lstStyle/>
                    <a:p>
                      <a:endParaRPr lang="en-US" sz="40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Account for the sale of inventory using a</a:t>
                      </a:r>
                    </a:p>
                    <a:p>
                      <a:pPr algn="l"/>
                      <a:r>
                        <a:rPr lang="en-US" sz="3200" b="0" i="0" u="none" strike="noStrike" baseline="0" dirty="0" smtClean="0">
                          <a:latin typeface="Times New Roman" pitchFamily="18" charset="0"/>
                          <a:cs typeface="Times New Roman" pitchFamily="18" charset="0"/>
                        </a:rPr>
                        <a:t>perpetual system</a:t>
                      </a:r>
                      <a:endParaRPr lang="en-US" sz="32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74070">
                <a:tc>
                  <a:txBody>
                    <a:bodyPr/>
                    <a:lstStyle/>
                    <a:p>
                      <a:endParaRPr lang="en-US" sz="40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0" i="0" u="none" strike="noStrike" baseline="0" dirty="0" smtClean="0">
                          <a:latin typeface="Times New Roman" pitchFamily="18" charset="0"/>
                          <a:cs typeface="Times New Roman" pitchFamily="18" charset="0"/>
                        </a:rPr>
                        <a:t>Adjust and close the accounts of a</a:t>
                      </a:r>
                    </a:p>
                    <a:p>
                      <a:r>
                        <a:rPr lang="en-US" sz="3200" b="0" i="0" u="none" strike="noStrike" baseline="0" dirty="0" smtClean="0">
                          <a:latin typeface="Times New Roman" pitchFamily="18" charset="0"/>
                          <a:cs typeface="Times New Roman" pitchFamily="18" charset="0"/>
                        </a:rPr>
                        <a:t>merchandising business</a:t>
                      </a:r>
                      <a:endParaRPr lang="en-US" sz="3200" dirty="0">
                        <a:latin typeface="Times New Roman" pitchFamily="18" charset="0"/>
                        <a:cs typeface="Times New Roman" pitchFamily="18" charset="0"/>
                      </a:endParaRPr>
                    </a:p>
                  </a:txBody>
                  <a:tcPr marL="121908" marR="1219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pic>
        <p:nvPicPr>
          <p:cNvPr id="1844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1" y="1295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801" y="2819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2801" y="40386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2801" y="5138739"/>
            <a:ext cx="69003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33978169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1"/>
            <a:ext cx="11176000" cy="664797"/>
          </a:xfrm>
        </p:spPr>
        <p:txBody>
          <a:bodyPr/>
          <a:lstStyle/>
          <a:p>
            <a:pPr algn="ctr">
              <a:defRPr/>
            </a:pPr>
            <a:r>
              <a:rPr sz="2400" b="1" cap="all">
                <a:effectLst/>
                <a:ea typeface="+mn-ea"/>
              </a:rPr>
              <a:t>S5-6 : Journalizing sales transactions—perpetual inventory</a:t>
            </a:r>
            <a:endParaRPr sz="2400" b="1">
              <a:effectLst/>
              <a:ea typeface="+mn-ea"/>
            </a:endParaRPr>
          </a:p>
        </p:txBody>
      </p:sp>
      <p:sp>
        <p:nvSpPr>
          <p:cNvPr id="55299" name="Text Placeholder 2"/>
          <p:cNvSpPr>
            <a:spLocks noGrp="1"/>
          </p:cNvSpPr>
          <p:nvPr>
            <p:ph type="body" sz="quarter" idx="10"/>
          </p:nvPr>
        </p:nvSpPr>
        <p:spPr>
          <a:xfrm>
            <a:off x="508000" y="1752601"/>
            <a:ext cx="10972800" cy="862013"/>
          </a:xfrm>
        </p:spPr>
        <p:txBody>
          <a:bodyPr>
            <a:normAutofit lnSpcReduction="10000"/>
          </a:bodyPr>
          <a:lstStyle/>
          <a:p>
            <a:pPr>
              <a:buFontTx/>
              <a:buNone/>
            </a:pPr>
            <a:r>
              <a:rPr lang="en-US" sz="2800" smtClean="0"/>
              <a:t>Then the customer paid the balance on October 22, 2012.</a:t>
            </a:r>
          </a:p>
          <a:p>
            <a:pPr>
              <a:buFontTx/>
              <a:buNone/>
            </a:pPr>
            <a:r>
              <a:rPr lang="en-US" sz="2800" smtClean="0"/>
              <a:t>Credit terms offered to the customer were 2/15, net 60.</a:t>
            </a:r>
          </a:p>
        </p:txBody>
      </p:sp>
      <p:sp>
        <p:nvSpPr>
          <p:cNvPr id="553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E637CE-E504-4570-99D7-DEA644DA4824}" type="slidenum">
              <a:rPr lang="en-US">
                <a:solidFill>
                  <a:srgbClr val="898989"/>
                </a:solidFill>
                <a:latin typeface="Calibri" pitchFamily="34" charset="0"/>
              </a:rPr>
              <a:pPr eaLnBrk="1" hangingPunct="1"/>
              <a:t>40</a:t>
            </a:fld>
            <a:endParaRPr lang="en-US">
              <a:solidFill>
                <a:srgbClr val="898989"/>
              </a:solidFill>
              <a:latin typeface="Calibri" pitchFamily="34" charset="0"/>
            </a:endParaRPr>
          </a:p>
        </p:txBody>
      </p:sp>
      <p:graphicFrame>
        <p:nvGraphicFramePr>
          <p:cNvPr id="5" name="Table 4"/>
          <p:cNvGraphicFramePr>
            <a:graphicFrameLocks noGrp="1"/>
          </p:cNvGraphicFramePr>
          <p:nvPr/>
        </p:nvGraphicFramePr>
        <p:xfrm>
          <a:off x="406400" y="3505200"/>
          <a:ext cx="10871200" cy="13716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481956">
                  <a:extLst>
                    <a:ext uri="{9D8B030D-6E8A-4147-A177-3AD203B41FA5}">
                      <a16:colId xmlns:a16="http://schemas.microsoft.com/office/drawing/2014/main" xmlns="" val="20001"/>
                    </a:ext>
                  </a:extLst>
                </a:gridCol>
                <a:gridCol w="19304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Oct 22</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Cash</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35,280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Sales</a:t>
                      </a:r>
                      <a:r>
                        <a:rPr lang="en-US" sz="2400" b="0" baseline="0" dirty="0" smtClean="0">
                          <a:solidFill>
                            <a:schemeClr val="accent1">
                              <a:lumMod val="75000"/>
                            </a:schemeClr>
                          </a:solidFill>
                          <a:latin typeface="Times New Roman" pitchFamily="18" charset="0"/>
                          <a:cs typeface="Times New Roman" pitchFamily="18" charset="0"/>
                        </a:rPr>
                        <a:t> discount</a:t>
                      </a:r>
                      <a:r>
                        <a:rPr lang="en-US" sz="2400" b="0" dirty="0" smtClean="0">
                          <a:solidFill>
                            <a:schemeClr val="accent1">
                              <a:lumMod val="75000"/>
                            </a:schemeClr>
                          </a:solidFill>
                          <a:latin typeface="Times New Roman" pitchFamily="18" charset="0"/>
                          <a:cs typeface="Times New Roman" pitchFamily="18" charset="0"/>
                        </a:rPr>
                        <a:t>     </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720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solidFill>
                            <a:schemeClr val="accent1">
                              <a:lumMod val="75000"/>
                            </a:schemeClr>
                          </a:solidFill>
                          <a:latin typeface="Times New Roman" pitchFamily="18" charset="0"/>
                          <a:cs typeface="Times New Roman" pitchFamily="18" charset="0"/>
                        </a:rPr>
                        <a:t>                Accounts receivable</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36,000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500323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sz="2400" b="1" cap="all" smtClean="0">
                <a:effectLst/>
                <a:ea typeface="+mn-ea"/>
              </a:rPr>
              <a:t>S5-7:  Calculating net sales and gross profit—perpetual inventory</a:t>
            </a:r>
            <a:endParaRPr sz="2400" b="1" cap="all">
              <a:effectLst/>
              <a:ea typeface="+mn-ea"/>
            </a:endParaRPr>
          </a:p>
        </p:txBody>
      </p:sp>
      <p:sp>
        <p:nvSpPr>
          <p:cNvPr id="3" name="Text Placeholder 2"/>
          <p:cNvSpPr>
            <a:spLocks noGrp="1"/>
          </p:cNvSpPr>
          <p:nvPr>
            <p:ph type="body" sz="quarter" idx="10"/>
          </p:nvPr>
        </p:nvSpPr>
        <p:spPr>
          <a:xfrm>
            <a:off x="508000" y="1512277"/>
            <a:ext cx="10972800" cy="3223846"/>
          </a:xfrm>
        </p:spPr>
        <p:txBody>
          <a:bodyPr>
            <a:normAutofit/>
          </a:bodyPr>
          <a:lstStyle/>
          <a:p>
            <a:pPr marL="514350" indent="-514350">
              <a:buFontTx/>
              <a:buAutoNum type="arabicPeriod"/>
              <a:defRPr/>
            </a:pPr>
            <a:r>
              <a:rPr lang="en-US" sz="2800" dirty="0" smtClean="0">
                <a:ea typeface="+mn-ea"/>
              </a:rPr>
              <a:t>Calculate net sales revenue for October 2012.</a:t>
            </a:r>
          </a:p>
          <a:p>
            <a:pPr marL="514350" indent="-514350">
              <a:buFontTx/>
              <a:buAutoNum type="arabicPeriod"/>
              <a:defRPr/>
            </a:pPr>
            <a:endParaRPr lang="en-US" sz="2800" b="1" dirty="0" smtClean="0">
              <a:ea typeface="+mn-ea"/>
            </a:endParaRPr>
          </a:p>
          <a:p>
            <a:pPr marL="514350" indent="-514350">
              <a:buFontTx/>
              <a:buAutoNum type="arabicPeriod"/>
              <a:defRPr/>
            </a:pPr>
            <a:endParaRPr lang="en-US" sz="2800" b="1" dirty="0" smtClean="0">
              <a:ea typeface="+mn-ea"/>
            </a:endParaRPr>
          </a:p>
          <a:p>
            <a:pPr marL="514350" indent="-514350">
              <a:buFontTx/>
              <a:buAutoNum type="arabicPeriod"/>
              <a:defRPr/>
            </a:pPr>
            <a:endParaRPr lang="en-US" sz="2800" b="1" dirty="0" smtClean="0">
              <a:ea typeface="+mn-ea"/>
            </a:endParaRPr>
          </a:p>
          <a:p>
            <a:pPr marL="514350" indent="-514350">
              <a:buFontTx/>
              <a:buAutoNum type="arabicPeriod"/>
              <a:defRPr/>
            </a:pPr>
            <a:endParaRPr lang="en-US" sz="2800" b="1" dirty="0" smtClean="0">
              <a:ea typeface="+mn-ea"/>
            </a:endParaRPr>
          </a:p>
          <a:p>
            <a:pPr>
              <a:buFontTx/>
              <a:buNone/>
              <a:defRPr/>
            </a:pPr>
            <a:r>
              <a:rPr lang="en-US" sz="2800" dirty="0" smtClean="0">
                <a:ea typeface="+mn-ea"/>
              </a:rPr>
              <a:t>2.  Calculate gross profit for October 2012.</a:t>
            </a:r>
            <a:endParaRPr lang="en-US" sz="2800" dirty="0">
              <a:ea typeface="+mn-ea"/>
            </a:endParaRPr>
          </a:p>
        </p:txBody>
      </p:sp>
      <p:sp>
        <p:nvSpPr>
          <p:cNvPr id="563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30E9B4-04E3-46CB-885C-01BB8CFD019A}" type="slidenum">
              <a:rPr lang="en-US">
                <a:solidFill>
                  <a:srgbClr val="898989"/>
                </a:solidFill>
                <a:latin typeface="Calibri" pitchFamily="34" charset="0"/>
              </a:rPr>
              <a:pPr eaLnBrk="1" hangingPunct="1"/>
              <a:t>41</a:t>
            </a:fld>
            <a:endParaRPr lang="en-US">
              <a:solidFill>
                <a:srgbClr val="898989"/>
              </a:solidFill>
              <a:latin typeface="Calibri" pitchFamily="34" charset="0"/>
            </a:endParaRPr>
          </a:p>
        </p:txBody>
      </p:sp>
      <p:graphicFrame>
        <p:nvGraphicFramePr>
          <p:cNvPr id="6" name="Table 5"/>
          <p:cNvGraphicFramePr>
            <a:graphicFrameLocks noGrp="1"/>
          </p:cNvGraphicFramePr>
          <p:nvPr>
            <p:extLst/>
          </p:nvPr>
        </p:nvGraphicFramePr>
        <p:xfrm>
          <a:off x="1184031" y="1899138"/>
          <a:ext cx="8128000" cy="1828800"/>
        </p:xfrm>
        <a:graphic>
          <a:graphicData uri="http://schemas.openxmlformats.org/drawingml/2006/table">
            <a:tbl>
              <a:tblPr firstRow="1" bandRow="1">
                <a:tableStyleId>{5940675A-B579-460E-94D1-54222C63F5DA}</a:tableStyleId>
              </a:tblPr>
              <a:tblGrid>
                <a:gridCol w="5207000">
                  <a:extLst>
                    <a:ext uri="{9D8B030D-6E8A-4147-A177-3AD203B41FA5}">
                      <a16:colId xmlns:a16="http://schemas.microsoft.com/office/drawing/2014/main" xmlns="" val="20000"/>
                    </a:ext>
                  </a:extLst>
                </a:gridCol>
                <a:gridCol w="2921000">
                  <a:extLst>
                    <a:ext uri="{9D8B030D-6E8A-4147-A177-3AD203B41FA5}">
                      <a16:colId xmlns:a16="http://schemas.microsoft.com/office/drawing/2014/main" xmlns="" val="20001"/>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Gross sales revenue</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$ 37,500 </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2400" b="0" dirty="0" smtClean="0">
                          <a:solidFill>
                            <a:schemeClr val="accent1">
                              <a:lumMod val="75000"/>
                            </a:schemeClr>
                          </a:solidFill>
                          <a:latin typeface="Times New Roman" pitchFamily="18" charset="0"/>
                          <a:cs typeface="Times New Roman" pitchFamily="18" charset="0"/>
                        </a:rPr>
                        <a:t>Less: Sales returns</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(1,500)</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US" sz="2400" b="0" dirty="0" smtClean="0">
                          <a:solidFill>
                            <a:schemeClr val="accent1">
                              <a:lumMod val="75000"/>
                            </a:schemeClr>
                          </a:solidFill>
                          <a:latin typeface="Times New Roman" pitchFamily="18" charset="0"/>
                          <a:cs typeface="Times New Roman" pitchFamily="18" charset="0"/>
                        </a:rPr>
                        <a:t>          Sales discount</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u="sng" dirty="0" smtClean="0">
                          <a:solidFill>
                            <a:schemeClr val="accent1">
                              <a:lumMod val="75000"/>
                            </a:schemeClr>
                          </a:solidFill>
                          <a:latin typeface="Times New Roman" pitchFamily="18" charset="0"/>
                          <a:cs typeface="Times New Roman" pitchFamily="18" charset="0"/>
                        </a:rPr>
                        <a:t>(720)</a:t>
                      </a:r>
                      <a:endParaRPr lang="en-US" sz="2400" b="0" u="sng"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r>
                        <a:rPr lang="en-US" sz="2400" b="0" dirty="0" smtClean="0">
                          <a:solidFill>
                            <a:schemeClr val="accent1">
                              <a:lumMod val="75000"/>
                            </a:schemeClr>
                          </a:solidFill>
                          <a:latin typeface="Times New Roman" pitchFamily="18" charset="0"/>
                          <a:cs typeface="Times New Roman" pitchFamily="18" charset="0"/>
                        </a:rPr>
                        <a:t>Net sales revenue</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$ 35,280</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nvPr>
        </p:nvGraphicFramePr>
        <p:xfrm>
          <a:off x="1273908" y="4337538"/>
          <a:ext cx="8128000" cy="1371600"/>
        </p:xfrm>
        <a:graphic>
          <a:graphicData uri="http://schemas.openxmlformats.org/drawingml/2006/table">
            <a:tbl>
              <a:tblPr firstRow="1" bandRow="1">
                <a:tableStyleId>{5940675A-B579-460E-94D1-54222C63F5DA}</a:tableStyleId>
              </a:tblPr>
              <a:tblGrid>
                <a:gridCol w="5207000">
                  <a:extLst>
                    <a:ext uri="{9D8B030D-6E8A-4147-A177-3AD203B41FA5}">
                      <a16:colId xmlns:a16="http://schemas.microsoft.com/office/drawing/2014/main" xmlns="" val="20000"/>
                    </a:ext>
                  </a:extLst>
                </a:gridCol>
                <a:gridCol w="2921000">
                  <a:extLst>
                    <a:ext uri="{9D8B030D-6E8A-4147-A177-3AD203B41FA5}">
                      <a16:colId xmlns:a16="http://schemas.microsoft.com/office/drawing/2014/main" xmlns="" val="20001"/>
                    </a:ext>
                  </a:extLst>
                </a:gridCol>
              </a:tblGrid>
              <a:tr h="370840">
                <a:tc>
                  <a:txBody>
                    <a:bodyPr/>
                    <a:lstStyle/>
                    <a:p>
                      <a:r>
                        <a:rPr lang="en-US" sz="2400" b="0" dirty="0" smtClean="0">
                          <a:solidFill>
                            <a:schemeClr val="accent1">
                              <a:lumMod val="75000"/>
                            </a:schemeClr>
                          </a:solidFill>
                          <a:latin typeface="Times New Roman" pitchFamily="18" charset="0"/>
                          <a:cs typeface="Times New Roman" pitchFamily="18" charset="0"/>
                        </a:rPr>
                        <a:t>Net sales revenue</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$ 35,280 </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US" sz="2400" b="0" dirty="0" smtClean="0">
                          <a:solidFill>
                            <a:schemeClr val="accent1">
                              <a:lumMod val="75000"/>
                            </a:schemeClr>
                          </a:solidFill>
                          <a:latin typeface="Times New Roman" pitchFamily="18" charset="0"/>
                          <a:cs typeface="Times New Roman" pitchFamily="18" charset="0"/>
                        </a:rPr>
                        <a:t>Less: Cost of goods sold</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u="sng" dirty="0" smtClean="0">
                          <a:solidFill>
                            <a:schemeClr val="accent1">
                              <a:lumMod val="75000"/>
                            </a:schemeClr>
                          </a:solidFill>
                          <a:latin typeface="Times New Roman" pitchFamily="18" charset="0"/>
                          <a:cs typeface="Times New Roman" pitchFamily="18" charset="0"/>
                        </a:rPr>
                        <a:t>(21,600)</a:t>
                      </a:r>
                      <a:endParaRPr lang="en-US" sz="2400" b="0" u="sng"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US" sz="2400" b="0" dirty="0" smtClean="0">
                          <a:solidFill>
                            <a:schemeClr val="accent1">
                              <a:lumMod val="75000"/>
                            </a:schemeClr>
                          </a:solidFill>
                          <a:latin typeface="Times New Roman" pitchFamily="18" charset="0"/>
                          <a:cs typeface="Times New Roman" pitchFamily="18" charset="0"/>
                        </a:rPr>
                        <a:t>Gross Profit</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$ 13,680</a:t>
                      </a:r>
                      <a:endParaRPr lang="en-US" sz="2400" b="0" dirty="0">
                        <a:solidFill>
                          <a:schemeClr val="accent1">
                            <a:lumMod val="75000"/>
                          </a:schemeClr>
                        </a:solidFill>
                        <a:latin typeface="Times New Roman" pitchFamily="18" charset="0"/>
                        <a:cs typeface="Times New Roman" pitchFamily="18" charset="0"/>
                      </a:endParaRPr>
                    </a:p>
                  </a:txBody>
                  <a:tcPr marL="121920" marR="1219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pic>
        <p:nvPicPr>
          <p:cNvPr id="8" name="Picture 7"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29531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508000" y="3429000"/>
            <a:ext cx="10972800" cy="984250"/>
          </a:xfrm>
        </p:spPr>
        <p:txBody>
          <a:bodyPr>
            <a:normAutofit fontScale="92500" lnSpcReduction="20000"/>
          </a:bodyPr>
          <a:lstStyle/>
          <a:p>
            <a:pPr algn="ctr" eaLnBrk="1" hangingPunct="1">
              <a:buFontTx/>
              <a:buNone/>
            </a:pPr>
            <a:r>
              <a:rPr lang="en-US" dirty="0" smtClean="0"/>
              <a:t>Adjust and close the accounts </a:t>
            </a:r>
          </a:p>
          <a:p>
            <a:pPr algn="ctr" eaLnBrk="1" hangingPunct="1">
              <a:buFontTx/>
              <a:buNone/>
            </a:pPr>
            <a:r>
              <a:rPr lang="en-US" dirty="0" smtClean="0"/>
              <a:t>of a merchandising business</a:t>
            </a:r>
          </a:p>
        </p:txBody>
      </p:sp>
      <p:sp>
        <p:nvSpPr>
          <p:cNvPr id="573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9BBB420-E3F2-41E2-B99A-B57F4DA8C777}" type="slidenum">
              <a:rPr lang="en-US">
                <a:solidFill>
                  <a:srgbClr val="898989"/>
                </a:solidFill>
                <a:latin typeface="Calibri" pitchFamily="34" charset="0"/>
              </a:rPr>
              <a:pPr eaLnBrk="1" hangingPunct="1"/>
              <a:t>42</a:t>
            </a:fld>
            <a:endParaRPr lang="en-US">
              <a:solidFill>
                <a:srgbClr val="898989"/>
              </a:solidFill>
              <a:latin typeface="Calibri" pitchFamily="34" charset="0"/>
            </a:endParaRPr>
          </a:p>
        </p:txBody>
      </p:sp>
      <p:sp>
        <p:nvSpPr>
          <p:cNvPr id="8" name="Flowchart: Connector 7"/>
          <p:cNvSpPr>
            <a:spLocks noChangeArrowheads="1"/>
          </p:cNvSpPr>
          <p:nvPr/>
        </p:nvSpPr>
        <p:spPr bwMode="auto">
          <a:xfrm>
            <a:off x="5029200" y="1622425"/>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4</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275353696"/>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custDataLst>
              <p:tags r:id="rId2"/>
            </p:custDataLst>
          </p:nvPr>
        </p:nvSpPr>
        <p:spPr/>
        <p:txBody>
          <a:bodyPr/>
          <a:lstStyle/>
          <a:p>
            <a:pPr eaLnBrk="1" fontAlgn="auto" hangingPunct="1">
              <a:spcAft>
                <a:spcPts val="0"/>
              </a:spcAft>
              <a:defRPr/>
            </a:pPr>
            <a:r>
              <a:rPr>
                <a:ea typeface="+mn-ea"/>
              </a:rPr>
              <a:t>Adjusting Inventory</a:t>
            </a:r>
          </a:p>
        </p:txBody>
      </p:sp>
      <p:sp>
        <p:nvSpPr>
          <p:cNvPr id="58371" name="Rectangle 3"/>
          <p:cNvSpPr>
            <a:spLocks noGrp="1" noChangeArrowheads="1"/>
          </p:cNvSpPr>
          <p:nvPr>
            <p:ph idx="1"/>
          </p:nvPr>
        </p:nvSpPr>
        <p:spPr>
          <a:xfrm>
            <a:off x="416984" y="1500554"/>
            <a:ext cx="11176000" cy="2376488"/>
          </a:xfrm>
        </p:spPr>
        <p:txBody>
          <a:bodyPr/>
          <a:lstStyle/>
          <a:p>
            <a:pPr eaLnBrk="1" hangingPunct="1"/>
            <a:r>
              <a:rPr lang="en-US" dirty="0" smtClean="0"/>
              <a:t>Physical count of inventory at least once per year</a:t>
            </a:r>
          </a:p>
          <a:p>
            <a:pPr eaLnBrk="1" hangingPunct="1"/>
            <a:r>
              <a:rPr lang="en-US" dirty="0" smtClean="0"/>
              <a:t>Account may differ from the books due to:</a:t>
            </a:r>
          </a:p>
          <a:p>
            <a:pPr lvl="1" eaLnBrk="1" hangingPunct="1"/>
            <a:r>
              <a:rPr lang="en-US" dirty="0" smtClean="0"/>
              <a:t>Theft or damage – Inventory shrinkage</a:t>
            </a:r>
          </a:p>
          <a:p>
            <a:pPr lvl="1" eaLnBrk="1" hangingPunct="1"/>
            <a:r>
              <a:rPr lang="en-US" dirty="0" smtClean="0"/>
              <a:t>Errors</a:t>
            </a:r>
          </a:p>
        </p:txBody>
      </p:sp>
      <p:sp>
        <p:nvSpPr>
          <p:cNvPr id="583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92766A-6CF7-4044-B7EC-709ACFAA8DE4}" type="slidenum">
              <a:rPr lang="en-US">
                <a:solidFill>
                  <a:srgbClr val="898989"/>
                </a:solidFill>
                <a:latin typeface="Calibri" pitchFamily="34" charset="0"/>
              </a:rPr>
              <a:pPr eaLnBrk="1" hangingPunct="1"/>
              <a:t>43</a:t>
            </a:fld>
            <a:endParaRPr lang="en-US">
              <a:solidFill>
                <a:srgbClr val="898989"/>
              </a:solidFill>
              <a:latin typeface="Calibri"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6984" y="4257919"/>
            <a:ext cx="10972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0589747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fontAlgn="auto" hangingPunct="1">
              <a:spcAft>
                <a:spcPts val="0"/>
              </a:spcAft>
              <a:defRPr/>
            </a:pPr>
            <a:r>
              <a:rPr smtClean="0">
                <a:ea typeface="+mn-ea"/>
              </a:rPr>
              <a:t>Closing Entries of Merchandiser</a:t>
            </a:r>
            <a:endParaRPr>
              <a:ea typeface="+mn-ea"/>
            </a:endParaRPr>
          </a:p>
        </p:txBody>
      </p:sp>
      <p:sp>
        <p:nvSpPr>
          <p:cNvPr id="46083" name="Content Placeholder 1"/>
          <p:cNvSpPr>
            <a:spLocks noGrp="1"/>
          </p:cNvSpPr>
          <p:nvPr>
            <p:ph idx="1"/>
          </p:nvPr>
        </p:nvSpPr>
        <p:spPr>
          <a:xfrm>
            <a:off x="609600" y="1066800"/>
            <a:ext cx="10972800" cy="973138"/>
          </a:xfrm>
        </p:spPr>
        <p:txBody>
          <a:bodyPr>
            <a:normAutofit fontScale="92500" lnSpcReduction="20000"/>
          </a:bodyPr>
          <a:lstStyle/>
          <a:p>
            <a:pPr marL="0" indent="0" eaLnBrk="1" hangingPunct="1">
              <a:buFontTx/>
              <a:buNone/>
            </a:pPr>
            <a:r>
              <a:rPr lang="en-US" smtClean="0"/>
              <a:t>1. Close revenues and contra revenues</a:t>
            </a:r>
          </a:p>
          <a:p>
            <a:pPr marL="0" indent="0" eaLnBrk="1" hangingPunct="1">
              <a:buFontTx/>
              <a:buNone/>
            </a:pPr>
            <a:r>
              <a:rPr lang="en-US" smtClean="0"/>
              <a:t>2. Close expenses</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DC7A88D-06D8-44B9-8D1F-F2C231487E67}" type="slidenum">
              <a:rPr lang="en-US">
                <a:solidFill>
                  <a:srgbClr val="898989"/>
                </a:solidFill>
                <a:latin typeface="Calibri" pitchFamily="34" charset="0"/>
              </a:rPr>
              <a:pPr eaLnBrk="1" hangingPunct="1"/>
              <a:t>44</a:t>
            </a:fld>
            <a:endParaRPr lang="en-US">
              <a:solidFill>
                <a:srgbClr val="898989"/>
              </a:solidFill>
              <a:latin typeface="Calibri" pitchFamily="34" charset="0"/>
            </a:endParaRPr>
          </a:p>
        </p:txBody>
      </p:sp>
      <p:pic>
        <p:nvPicPr>
          <p:cNvPr id="5939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4284" y="2362200"/>
            <a:ext cx="110744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0469462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fade">
                                      <p:cBhvr>
                                        <p:cTn id="7"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812800" y="228600"/>
            <a:ext cx="10972800" cy="685800"/>
          </a:xfrm>
        </p:spPr>
        <p:txBody>
          <a:bodyPr>
            <a:normAutofit fontScale="90000"/>
          </a:bodyPr>
          <a:lstStyle/>
          <a:p>
            <a:pPr eaLnBrk="1" fontAlgn="auto" hangingPunct="1">
              <a:spcAft>
                <a:spcPts val="0"/>
              </a:spcAft>
              <a:defRPr/>
            </a:pPr>
            <a:r>
              <a:rPr smtClean="0">
                <a:ea typeface="+mn-ea"/>
              </a:rPr>
              <a:t>Closing Entries of a Merchandiser</a:t>
            </a:r>
            <a:endParaRPr>
              <a:ea typeface="+mn-ea"/>
            </a:endParaRPr>
          </a:p>
        </p:txBody>
      </p:sp>
      <p:sp>
        <p:nvSpPr>
          <p:cNvPr id="47107" name="Content Placeholder 1"/>
          <p:cNvSpPr>
            <a:spLocks noGrp="1"/>
          </p:cNvSpPr>
          <p:nvPr>
            <p:ph idx="1"/>
          </p:nvPr>
        </p:nvSpPr>
        <p:spPr>
          <a:xfrm>
            <a:off x="406400" y="1524000"/>
            <a:ext cx="11176000" cy="973138"/>
          </a:xfrm>
        </p:spPr>
        <p:txBody>
          <a:bodyPr>
            <a:normAutofit fontScale="92500" lnSpcReduction="20000"/>
          </a:bodyPr>
          <a:lstStyle/>
          <a:p>
            <a:pPr marL="0" indent="0" eaLnBrk="1" hangingPunct="1">
              <a:buFontTx/>
              <a:buNone/>
            </a:pPr>
            <a:r>
              <a:rPr lang="en-US" smtClean="0"/>
              <a:t>3. Close Income summary</a:t>
            </a:r>
          </a:p>
          <a:p>
            <a:pPr marL="0" indent="0" eaLnBrk="1" hangingPunct="1">
              <a:buFontTx/>
              <a:buNone/>
            </a:pPr>
            <a:r>
              <a:rPr lang="en-US" smtClean="0"/>
              <a:t>4. Close Drawing</a:t>
            </a:r>
          </a:p>
        </p:txBody>
      </p:sp>
      <p:sp>
        <p:nvSpPr>
          <p:cNvPr id="604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56AD25-7864-41B8-8271-29AD422CA5BC}" type="slidenum">
              <a:rPr lang="en-US">
                <a:solidFill>
                  <a:srgbClr val="898989"/>
                </a:solidFill>
                <a:latin typeface="Calibri" pitchFamily="34" charset="0"/>
              </a:rPr>
              <a:pPr eaLnBrk="1" hangingPunct="1"/>
              <a:t>45</a:t>
            </a:fld>
            <a:endParaRPr lang="en-US">
              <a:solidFill>
                <a:srgbClr val="898989"/>
              </a:solidFill>
              <a:latin typeface="Calibri" pitchFamily="34" charset="0"/>
            </a:endParaRPr>
          </a:p>
        </p:txBody>
      </p:sp>
      <p:pic>
        <p:nvPicPr>
          <p:cNvPr id="1187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2895600"/>
            <a:ext cx="11025717"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788590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fade">
                                      <p:cBhvr>
                                        <p:cTn id="7" dur="500"/>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8791"/>
                                        </p:tgtEl>
                                        <p:attrNameLst>
                                          <p:attrName>style.visibility</p:attrName>
                                        </p:attrNameLst>
                                      </p:cBhvr>
                                      <p:to>
                                        <p:strVal val="visible"/>
                                      </p:to>
                                    </p:set>
                                    <p:animEffect transition="in" filter="box(in)">
                                      <p:cBhvr>
                                        <p:cTn id="12"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8000" y="230189"/>
            <a:ext cx="11176000" cy="332399"/>
          </a:xfrm>
        </p:spPr>
        <p:txBody>
          <a:bodyPr>
            <a:normAutofit fontScale="90000"/>
          </a:bodyPr>
          <a:lstStyle/>
          <a:p>
            <a:pPr algn="ctr" eaLnBrk="1" hangingPunct="1">
              <a:defRPr/>
            </a:pPr>
            <a:r>
              <a:rPr sz="2400" b="1" cap="all" smtClean="0">
                <a:effectLst/>
                <a:ea typeface="+mn-ea"/>
              </a:rPr>
              <a:t>S5-8 :Adjusting inventory for shrinkage</a:t>
            </a:r>
            <a:endParaRPr sz="2400" cap="all">
              <a:effectLst/>
              <a:ea typeface="+mn-ea"/>
            </a:endParaRPr>
          </a:p>
        </p:txBody>
      </p:sp>
      <p:sp>
        <p:nvSpPr>
          <p:cNvPr id="61443" name="Text Placeholder 5"/>
          <p:cNvSpPr>
            <a:spLocks noGrp="1"/>
          </p:cNvSpPr>
          <p:nvPr>
            <p:ph type="body" sz="quarter" idx="10"/>
          </p:nvPr>
        </p:nvSpPr>
        <p:spPr>
          <a:xfrm>
            <a:off x="508000" y="914401"/>
            <a:ext cx="11176000" cy="3643313"/>
          </a:xfrm>
        </p:spPr>
        <p:txBody>
          <a:bodyPr/>
          <a:lstStyle/>
          <a:p>
            <a:pPr marL="0" indent="0" eaLnBrk="1" hangingPunct="1">
              <a:buFontTx/>
              <a:buNone/>
            </a:pPr>
            <a:r>
              <a:rPr lang="en-US" smtClean="0"/>
              <a:t>Rich’s Furniture’s Inventory account at year-end appeared as follows:</a:t>
            </a:r>
          </a:p>
          <a:p>
            <a:pPr marL="0" indent="0" algn="ctr" eaLnBrk="1" hangingPunct="1">
              <a:buFontTx/>
              <a:buNone/>
            </a:pPr>
            <a:r>
              <a:rPr lang="en-US" sz="2800" b="1" smtClean="0"/>
              <a:t>Inventory</a:t>
            </a:r>
          </a:p>
          <a:p>
            <a:pPr marL="0" indent="0" eaLnBrk="1" hangingPunct="1">
              <a:buFontTx/>
              <a:buNone/>
            </a:pPr>
            <a:r>
              <a:rPr lang="en-US" sz="2800" smtClean="0"/>
              <a:t>Unadjusted balance  63,000                      </a:t>
            </a:r>
          </a:p>
          <a:p>
            <a:pPr marL="0" indent="0" eaLnBrk="1" hangingPunct="1">
              <a:buFontTx/>
              <a:buNone/>
            </a:pPr>
            <a:endParaRPr lang="en-US" sz="2800" smtClean="0"/>
          </a:p>
          <a:p>
            <a:pPr marL="0" indent="0" eaLnBrk="1" hangingPunct="1">
              <a:buFontTx/>
              <a:buNone/>
            </a:pPr>
            <a:r>
              <a:rPr lang="en-US" sz="2800" smtClean="0"/>
              <a:t>The physical count of inventory came up with a total of $61,900.</a:t>
            </a:r>
          </a:p>
          <a:p>
            <a:pPr marL="0" indent="0" eaLnBrk="1" hangingPunct="1">
              <a:buFontTx/>
              <a:buNone/>
            </a:pPr>
            <a:r>
              <a:rPr lang="en-US" sz="2800" smtClean="0"/>
              <a:t>1.</a:t>
            </a:r>
            <a:r>
              <a:rPr lang="en-US" sz="2800" b="1" smtClean="0"/>
              <a:t> </a:t>
            </a:r>
            <a:r>
              <a:rPr lang="en-US" sz="2800" smtClean="0"/>
              <a:t>Journalize the adjusting entry.</a:t>
            </a:r>
          </a:p>
        </p:txBody>
      </p:sp>
      <p:sp>
        <p:nvSpPr>
          <p:cNvPr id="614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D29D47-239E-4B2D-ADF0-2E452E1D8250}" type="slidenum">
              <a:rPr lang="en-US">
                <a:solidFill>
                  <a:srgbClr val="898989"/>
                </a:solidFill>
                <a:latin typeface="Calibri" pitchFamily="34" charset="0"/>
              </a:rPr>
              <a:pPr eaLnBrk="1" hangingPunct="1"/>
              <a:t>46</a:t>
            </a:fld>
            <a:endParaRPr lang="en-US">
              <a:solidFill>
                <a:srgbClr val="898989"/>
              </a:solidFill>
              <a:latin typeface="Calibri" pitchFamily="34" charset="0"/>
            </a:endParaRPr>
          </a:p>
        </p:txBody>
      </p:sp>
      <p:grpSp>
        <p:nvGrpSpPr>
          <p:cNvPr id="61445" name="Group 10"/>
          <p:cNvGrpSpPr>
            <a:grpSpLocks/>
          </p:cNvGrpSpPr>
          <p:nvPr/>
        </p:nvGrpSpPr>
        <p:grpSpPr bwMode="auto">
          <a:xfrm>
            <a:off x="508000" y="2286000"/>
            <a:ext cx="11176000" cy="533400"/>
            <a:chOff x="381000" y="2286000"/>
            <a:chExt cx="8382000" cy="533400"/>
          </a:xfrm>
        </p:grpSpPr>
        <p:cxnSp>
          <p:nvCxnSpPr>
            <p:cNvPr id="8" name="Straight Connector 7"/>
            <p:cNvCxnSpPr/>
            <p:nvPr/>
          </p:nvCxnSpPr>
          <p:spPr>
            <a:xfrm>
              <a:off x="381000" y="2286000"/>
              <a:ext cx="838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2286000"/>
              <a:ext cx="0" cy="533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9" name="Table 8"/>
          <p:cNvGraphicFramePr>
            <a:graphicFrameLocks noGrp="1"/>
          </p:cNvGraphicFramePr>
          <p:nvPr/>
        </p:nvGraphicFramePr>
        <p:xfrm>
          <a:off x="508000" y="48768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endParaRPr lang="en-US" sz="2400" b="1"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Cost of goods</a:t>
                      </a:r>
                      <a:r>
                        <a:rPr lang="en-US" sz="2400" b="0" baseline="0" dirty="0" smtClean="0">
                          <a:solidFill>
                            <a:schemeClr val="accent1">
                              <a:lumMod val="75000"/>
                            </a:schemeClr>
                          </a:solidFill>
                          <a:latin typeface="Times New Roman" pitchFamily="18" charset="0"/>
                          <a:cs typeface="Times New Roman" pitchFamily="18" charset="0"/>
                        </a:rPr>
                        <a:t> sold</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1,100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1"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Inventory</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1,100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11" name="Picture 10"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4109411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sz="2400" b="1" cap="all" smtClean="0">
                <a:effectLst/>
                <a:ea typeface="+mn-ea"/>
              </a:rPr>
              <a:t>S5-9 :  Journalizing closing entries—perpetual inventory</a:t>
            </a:r>
            <a:endParaRPr sz="2400" cap="all">
              <a:effectLst/>
              <a:ea typeface="+mn-ea"/>
            </a:endParaRPr>
          </a:p>
        </p:txBody>
      </p:sp>
      <p:sp>
        <p:nvSpPr>
          <p:cNvPr id="62467" name="Content Placeholder 2"/>
          <p:cNvSpPr>
            <a:spLocks noGrp="1"/>
          </p:cNvSpPr>
          <p:nvPr>
            <p:ph idx="1"/>
          </p:nvPr>
        </p:nvSpPr>
        <p:spPr>
          <a:xfrm>
            <a:off x="508000" y="1524001"/>
            <a:ext cx="11176000" cy="3662363"/>
          </a:xfrm>
        </p:spPr>
        <p:txBody>
          <a:bodyPr/>
          <a:lstStyle/>
          <a:p>
            <a:pPr marL="0" indent="0" eaLnBrk="1" hangingPunct="1">
              <a:buFontTx/>
              <a:buNone/>
            </a:pPr>
            <a:r>
              <a:rPr lang="en-US" sz="2000" smtClean="0"/>
              <a:t>Carolina Communications, reported the following figures in its financial statements:</a:t>
            </a:r>
          </a:p>
          <a:p>
            <a:pPr marL="0" indent="0" eaLnBrk="1" hangingPunct="1">
              <a:buFontTx/>
              <a:buNone/>
            </a:pPr>
            <a:r>
              <a:rPr lang="en-US" sz="2000" smtClean="0"/>
              <a:t>	Cost of goods sold   $385,000	Accumulated depreciation	  $39,000</a:t>
            </a:r>
          </a:p>
          <a:p>
            <a:pPr marL="0" indent="0" eaLnBrk="1" hangingPunct="1">
              <a:buFontTx/>
              <a:buNone/>
            </a:pPr>
            <a:r>
              <a:rPr lang="en-US" sz="2000" smtClean="0"/>
              <a:t>	Accounts payable	        17,000	Cash			   43,000</a:t>
            </a:r>
          </a:p>
          <a:p>
            <a:pPr marL="0" indent="0" eaLnBrk="1" hangingPunct="1">
              <a:buFontTx/>
              <a:buNone/>
            </a:pPr>
            <a:r>
              <a:rPr lang="en-US" sz="2000" smtClean="0"/>
              <a:t>	Rent expense	        21,000	Sales revenue		 696,000</a:t>
            </a:r>
          </a:p>
          <a:p>
            <a:pPr marL="0" indent="0" eaLnBrk="1" hangingPunct="1">
              <a:buFontTx/>
              <a:buNone/>
            </a:pPr>
            <a:r>
              <a:rPr lang="en-US" sz="2000" smtClean="0"/>
              <a:t>	Building		      108,000	Depreciation expense	   12,000</a:t>
            </a:r>
          </a:p>
          <a:p>
            <a:pPr marL="0" indent="0" eaLnBrk="1" hangingPunct="1">
              <a:buFontTx/>
              <a:buNone/>
            </a:pPr>
            <a:r>
              <a:rPr lang="en-US" sz="2000" smtClean="0"/>
              <a:t>	Rockwell, capital      208,000 	Rockwell, drawing	     61,000</a:t>
            </a:r>
          </a:p>
          <a:p>
            <a:pPr marL="0" indent="0" eaLnBrk="1" hangingPunct="1">
              <a:buFontTx/>
              <a:buNone/>
            </a:pPr>
            <a:r>
              <a:rPr lang="en-US" sz="2000" smtClean="0"/>
              <a:t>	Inventory                   261,000	Sales discounts		     9,000</a:t>
            </a:r>
          </a:p>
          <a:p>
            <a:pPr marL="0" indent="0" eaLnBrk="1" hangingPunct="1">
              <a:buFontTx/>
              <a:buNone/>
            </a:pPr>
            <a:r>
              <a:rPr lang="en-US" sz="2000" smtClean="0"/>
              <a:t>	</a:t>
            </a:r>
          </a:p>
          <a:p>
            <a:pPr marL="0" indent="0" eaLnBrk="1" hangingPunct="1">
              <a:buFontTx/>
              <a:buNone/>
            </a:pPr>
            <a:r>
              <a:rPr lang="en-US" sz="2400" smtClean="0"/>
              <a:t>1. Journalize the required closing entries for Rockwell RV Center for December 31, 2012.</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D00876-FFDF-4193-B6C5-57066C7B1C44}" type="slidenum">
              <a:rPr lang="en-US">
                <a:solidFill>
                  <a:srgbClr val="898989"/>
                </a:solidFill>
                <a:latin typeface="Calibri" pitchFamily="34" charset="0"/>
              </a:rPr>
              <a:pPr eaLnBrk="1" hangingPunct="1"/>
              <a:t>47</a:t>
            </a:fld>
            <a:endParaRPr lang="en-US">
              <a:solidFill>
                <a:srgbClr val="898989"/>
              </a:solidFill>
              <a:latin typeface="Calibri" pitchFamily="34" charset="0"/>
            </a:endParaRPr>
          </a:p>
        </p:txBody>
      </p:sp>
      <p:graphicFrame>
        <p:nvGraphicFramePr>
          <p:cNvPr id="5" name="Table 4"/>
          <p:cNvGraphicFramePr>
            <a:graphicFrameLocks noGrp="1"/>
          </p:cNvGraphicFramePr>
          <p:nvPr/>
        </p:nvGraphicFramePr>
        <p:xfrm>
          <a:off x="508000" y="5105400"/>
          <a:ext cx="10871200" cy="1524000"/>
        </p:xfrm>
        <a:graphic>
          <a:graphicData uri="http://schemas.openxmlformats.org/drawingml/2006/table">
            <a:tbl>
              <a:tblPr/>
              <a:tblGrid>
                <a:gridCol w="1426633">
                  <a:extLst>
                    <a:ext uri="{9D8B030D-6E8A-4147-A177-3AD203B41FA5}">
                      <a16:colId xmlns:a16="http://schemas.microsoft.com/office/drawing/2014/main" xmlns="" val="20000"/>
                    </a:ext>
                  </a:extLst>
                </a:gridCol>
                <a:gridCol w="5177367">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508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Dec 31</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Sales revenue</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696,000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508000">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          Sales Discount</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        9,000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508000">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          Income summary</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rgbClr val="376092"/>
                          </a:solidFill>
                          <a:effectLst/>
                          <a:latin typeface="Times New Roman" pitchFamily="1" charset="0"/>
                          <a:ea typeface="Times New Roman" pitchFamily="1" charset="0"/>
                          <a:cs typeface="Times New Roman" pitchFamily="1" charset="0"/>
                        </a:rPr>
                        <a:t>687,000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7023002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1"/>
            <a:ext cx="11176000" cy="775597"/>
          </a:xfrm>
        </p:spPr>
        <p:txBody>
          <a:bodyPr/>
          <a:lstStyle/>
          <a:p>
            <a:pPr algn="ctr" eaLnBrk="1" hangingPunct="1">
              <a:defRPr/>
            </a:pPr>
            <a:r>
              <a:rPr sz="800" b="1" smtClean="0">
                <a:effectLst/>
                <a:ea typeface="+mn-ea"/>
              </a:rPr>
              <a:t/>
            </a:r>
            <a:br>
              <a:rPr sz="800" b="1" smtClean="0">
                <a:effectLst/>
                <a:ea typeface="+mn-ea"/>
              </a:rPr>
            </a:br>
            <a:r>
              <a:rPr sz="2400" b="1" cap="all">
                <a:effectLst/>
                <a:ea typeface="+mn-ea"/>
              </a:rPr>
              <a:t>S5-9 :  Journalizing closing entries—perpetual inventory</a:t>
            </a:r>
            <a:endParaRPr sz="2400">
              <a:effectLst/>
              <a:ea typeface="+mn-ea"/>
            </a:endParaRPr>
          </a:p>
        </p:txBody>
      </p:sp>
      <p:sp>
        <p:nvSpPr>
          <p:cNvPr id="63491" name="Content Placeholder 2"/>
          <p:cNvSpPr>
            <a:spLocks noGrp="1"/>
          </p:cNvSpPr>
          <p:nvPr>
            <p:ph idx="1"/>
          </p:nvPr>
        </p:nvSpPr>
        <p:spPr>
          <a:xfrm>
            <a:off x="508000" y="1295401"/>
            <a:ext cx="11176000" cy="2924175"/>
          </a:xfrm>
        </p:spPr>
        <p:txBody>
          <a:bodyPr>
            <a:normAutofit lnSpcReduction="10000"/>
          </a:bodyPr>
          <a:lstStyle/>
          <a:p>
            <a:pPr marL="0" indent="0" eaLnBrk="1" hangingPunct="1">
              <a:buFontTx/>
              <a:buNone/>
            </a:pPr>
            <a:r>
              <a:rPr lang="en-US" sz="2000" smtClean="0"/>
              <a:t>Carolina Communications  reported the following figures in its financial statements:</a:t>
            </a:r>
          </a:p>
          <a:p>
            <a:pPr marL="0" indent="0" eaLnBrk="1" hangingPunct="1">
              <a:buFontTx/>
              <a:buNone/>
            </a:pPr>
            <a:r>
              <a:rPr lang="en-US" sz="2000" smtClean="0"/>
              <a:t>	Cost of goods sold   $385,000	Accumulated depreciation	$ 39,000</a:t>
            </a:r>
          </a:p>
          <a:p>
            <a:pPr marL="0" indent="0" eaLnBrk="1" hangingPunct="1">
              <a:buFontTx/>
              <a:buNone/>
            </a:pPr>
            <a:r>
              <a:rPr lang="en-US" sz="2000" smtClean="0"/>
              <a:t>	Accounts payable	        17,000	Cash			   43,000</a:t>
            </a:r>
          </a:p>
          <a:p>
            <a:pPr marL="0" indent="0" eaLnBrk="1" hangingPunct="1">
              <a:buFontTx/>
              <a:buNone/>
            </a:pPr>
            <a:r>
              <a:rPr lang="en-US" sz="2000" smtClean="0"/>
              <a:t>	Rent expense	        21,000	Sales revenue		 696,000</a:t>
            </a:r>
          </a:p>
          <a:p>
            <a:pPr marL="0" indent="0" eaLnBrk="1" hangingPunct="1">
              <a:buFontTx/>
              <a:buNone/>
            </a:pPr>
            <a:r>
              <a:rPr lang="en-US" sz="2000" smtClean="0"/>
              <a:t>	Building		      108,000	Depreciation expense	   12,000</a:t>
            </a:r>
          </a:p>
          <a:p>
            <a:pPr marL="0" indent="0" eaLnBrk="1" hangingPunct="1">
              <a:buFontTx/>
              <a:buNone/>
            </a:pPr>
            <a:r>
              <a:rPr lang="en-US" sz="2000" smtClean="0"/>
              <a:t>	Rockwell, capital       208,000	Rockwell, drawing      	   61,000</a:t>
            </a:r>
          </a:p>
          <a:p>
            <a:pPr marL="0" indent="0" eaLnBrk="1" hangingPunct="1">
              <a:buFontTx/>
              <a:buNone/>
            </a:pPr>
            <a:r>
              <a:rPr lang="en-US" sz="2000" smtClean="0"/>
              <a:t>	Inventory                   261,000	Sales discounts		     9,000</a:t>
            </a:r>
          </a:p>
          <a:p>
            <a:pPr marL="0" indent="0" eaLnBrk="1" hangingPunct="1">
              <a:buFontTx/>
              <a:buNone/>
            </a:pPr>
            <a:r>
              <a:rPr lang="en-US" sz="2000" smtClean="0"/>
              <a:t>	</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AF268C-DA10-414E-B3B0-6A8A42D32C36}" type="slidenum">
              <a:rPr lang="en-US">
                <a:solidFill>
                  <a:srgbClr val="898989"/>
                </a:solidFill>
                <a:latin typeface="Calibri" pitchFamily="34" charset="0"/>
              </a:rPr>
              <a:pPr eaLnBrk="1" hangingPunct="1"/>
              <a:t>48</a:t>
            </a:fld>
            <a:endParaRPr lang="en-US">
              <a:solidFill>
                <a:srgbClr val="898989"/>
              </a:solidFill>
              <a:latin typeface="Calibri" pitchFamily="34" charset="0"/>
            </a:endParaRPr>
          </a:p>
        </p:txBody>
      </p:sp>
      <p:graphicFrame>
        <p:nvGraphicFramePr>
          <p:cNvPr id="63515" name="Group 27"/>
          <p:cNvGraphicFramePr>
            <a:graphicFrameLocks noGrp="1"/>
          </p:cNvGraphicFramePr>
          <p:nvPr/>
        </p:nvGraphicFramePr>
        <p:xfrm>
          <a:off x="609600" y="4038600"/>
          <a:ext cx="10871200" cy="2286000"/>
        </p:xfrm>
        <a:graphic>
          <a:graphicData uri="http://schemas.openxmlformats.org/drawingml/2006/table">
            <a:tbl>
              <a:tblPr/>
              <a:tblGrid>
                <a:gridCol w="1426633">
                  <a:extLst>
                    <a:ext uri="{9D8B030D-6E8A-4147-A177-3AD203B41FA5}">
                      <a16:colId xmlns:a16="http://schemas.microsoft.com/office/drawing/2014/main" xmlns="" val="20000"/>
                    </a:ext>
                  </a:extLst>
                </a:gridCol>
                <a:gridCol w="5177367">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50838">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Dec 31</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 Income summary</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418,000</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3508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         Cost of goods sold</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385,000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3508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         Rent expense</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21,000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3508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         Depreciation expense</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12,000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3508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         Sales discounts</a:t>
                      </a: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endParaRPr>
                    </a:p>
                  </a:txBody>
                  <a:tcPr marL="121920" marR="121920" anchor="ctr"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3477B2"/>
                          </a:solidFill>
                          <a:effectLst/>
                          <a:latin typeface="Times New Roman" pitchFamily="1" charset="0"/>
                          <a:ea typeface="Times New Roman" pitchFamily="1" charset="0"/>
                          <a:cs typeface="Times New Roman" pitchFamily="1" charset="0"/>
                        </a:rPr>
                        <a:t>9,000</a:t>
                      </a:r>
                    </a:p>
                  </a:txBody>
                  <a:tcPr marL="121920" marR="12192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194628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515"/>
                                        </p:tgtEl>
                                        <p:attrNameLst>
                                          <p:attrName>style.visibility</p:attrName>
                                        </p:attrNameLst>
                                      </p:cBhvr>
                                      <p:to>
                                        <p:strVal val="visible"/>
                                      </p:to>
                                    </p:set>
                                    <p:animEffect transition="in" filter="fade">
                                      <p:cBhvr>
                                        <p:cTn id="7" dur="2000"/>
                                        <p:tgtEl>
                                          <p:spTgt spid="63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76200"/>
            <a:ext cx="11176000" cy="838200"/>
          </a:xfrm>
        </p:spPr>
        <p:txBody>
          <a:bodyPr/>
          <a:lstStyle/>
          <a:p>
            <a:pPr algn="ctr" eaLnBrk="1" hangingPunct="1">
              <a:defRPr/>
            </a:pPr>
            <a:r>
              <a:rPr sz="800" b="1" smtClean="0">
                <a:effectLst/>
                <a:ea typeface="+mn-ea"/>
              </a:rPr>
              <a:t/>
            </a:r>
            <a:br>
              <a:rPr sz="800" b="1" smtClean="0">
                <a:effectLst/>
                <a:ea typeface="+mn-ea"/>
              </a:rPr>
            </a:br>
            <a:r>
              <a:rPr sz="2400" b="1" cap="all">
                <a:effectLst/>
                <a:ea typeface="+mn-ea"/>
              </a:rPr>
              <a:t>S5-9 :  Journalizing closing entries—perpetual inventory</a:t>
            </a:r>
            <a:endParaRPr sz="2400">
              <a:effectLst/>
              <a:ea typeface="+mn-ea"/>
            </a:endParaRPr>
          </a:p>
        </p:txBody>
      </p:sp>
      <p:sp>
        <p:nvSpPr>
          <p:cNvPr id="64515" name="Content Placeholder 2"/>
          <p:cNvSpPr>
            <a:spLocks noGrp="1"/>
          </p:cNvSpPr>
          <p:nvPr>
            <p:ph idx="1"/>
          </p:nvPr>
        </p:nvSpPr>
        <p:spPr>
          <a:xfrm>
            <a:off x="508000" y="1295401"/>
            <a:ext cx="11176000" cy="2924175"/>
          </a:xfrm>
        </p:spPr>
        <p:txBody>
          <a:bodyPr>
            <a:normAutofit lnSpcReduction="10000"/>
          </a:bodyPr>
          <a:lstStyle/>
          <a:p>
            <a:pPr marL="0" indent="0" eaLnBrk="1" hangingPunct="1">
              <a:buFontTx/>
              <a:buNone/>
            </a:pPr>
            <a:r>
              <a:rPr lang="en-US" sz="2000" smtClean="0"/>
              <a:t>Carolina Communications  reported the following figures in its financial statements:</a:t>
            </a:r>
          </a:p>
          <a:p>
            <a:pPr marL="0" indent="0" eaLnBrk="1" hangingPunct="1">
              <a:buFontTx/>
              <a:buNone/>
            </a:pPr>
            <a:r>
              <a:rPr lang="en-US" sz="2000" smtClean="0"/>
              <a:t>	Cost of goods sold   $385,000	Accumulated depreciation	$ 39,000</a:t>
            </a:r>
          </a:p>
          <a:p>
            <a:pPr marL="0" indent="0" eaLnBrk="1" hangingPunct="1">
              <a:buFontTx/>
              <a:buNone/>
            </a:pPr>
            <a:r>
              <a:rPr lang="en-US" sz="2000" smtClean="0"/>
              <a:t>	Accounts payable	        17,000	Cash			   43,000</a:t>
            </a:r>
          </a:p>
          <a:p>
            <a:pPr marL="0" indent="0" eaLnBrk="1" hangingPunct="1">
              <a:buFontTx/>
              <a:buNone/>
            </a:pPr>
            <a:r>
              <a:rPr lang="en-US" sz="2000" smtClean="0"/>
              <a:t>	Rent expense	        21,000	Sales revenue		 696,000</a:t>
            </a:r>
          </a:p>
          <a:p>
            <a:pPr marL="0" indent="0" eaLnBrk="1" hangingPunct="1">
              <a:buFontTx/>
              <a:buNone/>
            </a:pPr>
            <a:r>
              <a:rPr lang="en-US" sz="2000" smtClean="0"/>
              <a:t>	Building		      108,000	Depreciation expense	   12,000</a:t>
            </a:r>
          </a:p>
          <a:p>
            <a:pPr marL="0" indent="0" eaLnBrk="1" hangingPunct="1">
              <a:buFontTx/>
              <a:buNone/>
            </a:pPr>
            <a:r>
              <a:rPr lang="en-US" sz="2000" smtClean="0"/>
              <a:t>	Rockwell, capital     208,000	Rockwell, drawing      	   61,000</a:t>
            </a:r>
          </a:p>
          <a:p>
            <a:pPr marL="0" indent="0" eaLnBrk="1" hangingPunct="1">
              <a:buFontTx/>
              <a:buNone/>
            </a:pPr>
            <a:r>
              <a:rPr lang="en-US" sz="2000" smtClean="0"/>
              <a:t>	Inventory                   261,000	Sales discounts		     9,000</a:t>
            </a:r>
          </a:p>
          <a:p>
            <a:pPr marL="0" indent="0" eaLnBrk="1" hangingPunct="1">
              <a:buFontTx/>
              <a:buNone/>
            </a:pPr>
            <a:r>
              <a:rPr lang="en-US" sz="2000" smtClean="0"/>
              <a:t>	</a:t>
            </a: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B051B1-AE90-4E71-8BA8-A50A0C811266}" type="slidenum">
              <a:rPr lang="en-US">
                <a:solidFill>
                  <a:srgbClr val="898989"/>
                </a:solidFill>
                <a:latin typeface="Calibri" pitchFamily="34" charset="0"/>
              </a:rPr>
              <a:pPr eaLnBrk="1" hangingPunct="1"/>
              <a:t>49</a:t>
            </a:fld>
            <a:endParaRPr lang="en-US">
              <a:solidFill>
                <a:srgbClr val="898989"/>
              </a:solidFill>
              <a:latin typeface="Calibri" pitchFamily="34" charset="0"/>
            </a:endParaRPr>
          </a:p>
        </p:txBody>
      </p:sp>
      <p:graphicFrame>
        <p:nvGraphicFramePr>
          <p:cNvPr id="7" name="Table 6"/>
          <p:cNvGraphicFramePr>
            <a:graphicFrameLocks noGrp="1"/>
          </p:cNvGraphicFramePr>
          <p:nvPr/>
        </p:nvGraphicFramePr>
        <p:xfrm>
          <a:off x="508000" y="43434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endParaRPr lang="en-US" sz="2400" b="1"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Income</a:t>
                      </a:r>
                      <a:r>
                        <a:rPr lang="en-US" sz="2400" b="0" baseline="0" dirty="0" smtClean="0">
                          <a:solidFill>
                            <a:schemeClr val="accent1">
                              <a:lumMod val="75000"/>
                            </a:schemeClr>
                          </a:solidFill>
                          <a:latin typeface="Times New Roman" pitchFamily="18" charset="0"/>
                          <a:cs typeface="Times New Roman" pitchFamily="18" charset="0"/>
                        </a:rPr>
                        <a:t> summary</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269,000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1"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Rockwell, capital</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269,000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nvGraphicFramePr>
        <p:xfrm>
          <a:off x="508000" y="5486400"/>
          <a:ext cx="10871200" cy="914400"/>
        </p:xfrm>
        <a:graphic>
          <a:graphicData uri="http://schemas.openxmlformats.org/drawingml/2006/table">
            <a:tbl>
              <a:tblPr firstRow="1" bandRow="1">
                <a:tableStyleId>{5940675A-B579-460E-94D1-54222C63F5DA}</a:tableStyleId>
              </a:tblPr>
              <a:tblGrid>
                <a:gridCol w="1426844">
                  <a:extLst>
                    <a:ext uri="{9D8B030D-6E8A-4147-A177-3AD203B41FA5}">
                      <a16:colId xmlns:a16="http://schemas.microsoft.com/office/drawing/2014/main" xmlns="" val="20000"/>
                    </a:ext>
                  </a:extLst>
                </a:gridCol>
                <a:gridCol w="5177156">
                  <a:extLst>
                    <a:ext uri="{9D8B030D-6E8A-4147-A177-3AD203B41FA5}">
                      <a16:colId xmlns:a16="http://schemas.microsoft.com/office/drawing/2014/main" xmlns="" val="20001"/>
                    </a:ext>
                  </a:extLst>
                </a:gridCol>
                <a:gridCol w="22352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Rockwell, capital</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61,000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solidFill>
                            <a:schemeClr val="accent1">
                              <a:lumMod val="75000"/>
                            </a:schemeClr>
                          </a:solidFill>
                          <a:latin typeface="Times New Roman" pitchFamily="18" charset="0"/>
                          <a:cs typeface="Times New Roman" pitchFamily="18" charset="0"/>
                        </a:rPr>
                        <a:t>          Rockwell, drawing</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400" b="0" dirty="0" smtClean="0">
                          <a:solidFill>
                            <a:schemeClr val="accent1">
                              <a:lumMod val="75000"/>
                            </a:schemeClr>
                          </a:solidFill>
                          <a:latin typeface="Times New Roman" pitchFamily="18" charset="0"/>
                          <a:cs typeface="Times New Roman" pitchFamily="18" charset="0"/>
                        </a:rPr>
                        <a:t>61,000</a:t>
                      </a:r>
                      <a:endParaRPr lang="en-US" sz="2400" b="0" dirty="0">
                        <a:solidFill>
                          <a:schemeClr val="accent1">
                            <a:lumMod val="75000"/>
                          </a:schemeClr>
                        </a:solidFill>
                        <a:latin typeface="Times New Roman" pitchFamily="18" charset="0"/>
                        <a:cs typeface="Times New Roman" pitchFamily="18" charset="0"/>
                      </a:endParaRPr>
                    </a:p>
                  </a:txBody>
                  <a:tcPr marL="121920" marR="1219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pic>
        <p:nvPicPr>
          <p:cNvPr id="9" name="Picture 8"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7931797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3"/>
          </a:xfrm>
        </p:spPr>
        <p:txBody>
          <a:bodyPr/>
          <a:lstStyle/>
          <a:p>
            <a:pPr eaLnBrk="1" hangingPunct="1">
              <a:defRPr/>
            </a:pPr>
            <a:r>
              <a:rPr dirty="0" smtClean="0">
                <a:ea typeface="+mn-ea"/>
              </a:rPr>
              <a:t>Learning Objectives</a:t>
            </a:r>
            <a:endParaRPr dirty="0">
              <a:ea typeface="+mn-ea"/>
            </a:endParaRPr>
          </a:p>
        </p:txBody>
      </p:sp>
      <p:sp>
        <p:nvSpPr>
          <p:cNvPr id="1945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54AD47-604E-493B-8114-B9EC5D2A1492}" type="slidenum">
              <a:rPr lang="en-US">
                <a:solidFill>
                  <a:srgbClr val="898989"/>
                </a:solidFill>
                <a:latin typeface="Calibri" pitchFamily="34" charset="0"/>
              </a:rPr>
              <a:pPr eaLnBrk="1" hangingPunct="1"/>
              <a:t>5</a:t>
            </a:fld>
            <a:endParaRPr lang="en-US">
              <a:solidFill>
                <a:srgbClr val="898989"/>
              </a:solidFill>
              <a:latin typeface="Calibri" pitchFamily="34" charset="0"/>
            </a:endParaRPr>
          </a:p>
        </p:txBody>
      </p:sp>
      <p:graphicFrame>
        <p:nvGraphicFramePr>
          <p:cNvPr id="5" name="Table 4"/>
          <p:cNvGraphicFramePr>
            <a:graphicFrameLocks noGrp="1"/>
          </p:cNvGraphicFramePr>
          <p:nvPr>
            <p:extLst/>
          </p:nvPr>
        </p:nvGraphicFramePr>
        <p:xfrm>
          <a:off x="662518" y="1304131"/>
          <a:ext cx="10272184" cy="5318125"/>
        </p:xfrm>
        <a:graphic>
          <a:graphicData uri="http://schemas.openxmlformats.org/drawingml/2006/table">
            <a:tbl>
              <a:tblPr/>
              <a:tblGrid>
                <a:gridCol w="768351">
                  <a:extLst>
                    <a:ext uri="{9D8B030D-6E8A-4147-A177-3AD203B41FA5}">
                      <a16:colId xmlns:a16="http://schemas.microsoft.com/office/drawing/2014/main" xmlns="" val="20000"/>
                    </a:ext>
                  </a:extLst>
                </a:gridCol>
                <a:gridCol w="9503833">
                  <a:extLst>
                    <a:ext uri="{9D8B030D-6E8A-4147-A177-3AD203B41FA5}">
                      <a16:colId xmlns:a16="http://schemas.microsoft.com/office/drawing/2014/main" xmlns="" val="20001"/>
                    </a:ext>
                  </a:extLst>
                </a:gridCol>
              </a:tblGrid>
              <a:tr h="1066681">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21908" marR="121908" marT="45705" marB="45705"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Prepare a merchandiser’s financial statements</a:t>
                      </a:r>
                    </a:p>
                  </a:txBody>
                  <a:tcPr marL="121908" marR="121908"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1554286">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txBody>
                  <a:tcPr marL="121908" marR="121908" marT="45705" marB="45705"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Use gross profit percentage, inventory turnover, and days in inventory to evaluate a business</a:t>
                      </a:r>
                    </a:p>
                  </a:txBody>
                  <a:tcPr marL="121908" marR="121908"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1142872">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Times New Roman" pitchFamily="18" charset="0"/>
                        <a:cs typeface="Times New Roman" pitchFamily="18" charset="0"/>
                      </a:endParaRPr>
                    </a:p>
                  </a:txBody>
                  <a:tcPr marL="121908" marR="121908" marT="45705" marB="45705"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pitchFamily="18" charset="0"/>
                          <a:cs typeface="Times New Roman" pitchFamily="18" charset="0"/>
                        </a:rPr>
                        <a:t>Account for the sale of inventory using a periodic system (Appendix 5A)</a:t>
                      </a:r>
                    </a:p>
                  </a:txBody>
                  <a:tcPr marL="121908" marR="121908"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1554286">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Times New Roman" pitchFamily="18" charset="0"/>
                        <a:cs typeface="Times New Roman" pitchFamily="18" charset="0"/>
                      </a:endParaRPr>
                    </a:p>
                  </a:txBody>
                  <a:tcPr marL="121908" marR="121908" marT="45705" marB="45705"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cs typeface="Times New Roman" pitchFamily="18" charset="0"/>
                        </a:rPr>
                        <a:t>Prepare worksheets for a merchandiser (see Appendix 5B, located at myaccountinglab.com)</a:t>
                      </a:r>
                    </a:p>
                  </a:txBody>
                  <a:tcPr marL="121908" marR="121908" marT="45705" marB="4570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bl>
          </a:graphicData>
        </a:graphic>
      </p:graphicFrame>
      <p:pic>
        <p:nvPicPr>
          <p:cNvPr id="1946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518" y="1066801"/>
            <a:ext cx="67098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518" y="21336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1"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2518" y="3711575"/>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2"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2518" y="48514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72478285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609600" y="3429001"/>
            <a:ext cx="10972800" cy="442913"/>
          </a:xfrm>
        </p:spPr>
        <p:txBody>
          <a:bodyPr>
            <a:normAutofit fontScale="85000" lnSpcReduction="20000"/>
          </a:bodyPr>
          <a:lstStyle/>
          <a:p>
            <a:pPr algn="ctr" eaLnBrk="1" hangingPunct="1">
              <a:buFontTx/>
              <a:buNone/>
            </a:pPr>
            <a:r>
              <a:rPr lang="en-US" smtClean="0"/>
              <a:t>Prepare a merchandiser’s financial statements</a:t>
            </a:r>
          </a:p>
        </p:txBody>
      </p:sp>
      <p:sp>
        <p:nvSpPr>
          <p:cNvPr id="655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CFAA78-C26D-4ED7-9BB7-FF668E8A9BE4}" type="slidenum">
              <a:rPr lang="en-US">
                <a:solidFill>
                  <a:srgbClr val="898989"/>
                </a:solidFill>
                <a:latin typeface="Calibri" pitchFamily="34" charset="0"/>
              </a:rPr>
              <a:pPr eaLnBrk="1" hangingPunct="1"/>
              <a:t>50</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5</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07412270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custDataLst>
              <p:tags r:id="rId2"/>
            </p:custDataLst>
          </p:nvPr>
        </p:nvSpPr>
        <p:spPr>
          <a:xfrm>
            <a:off x="609600" y="274638"/>
            <a:ext cx="10972800" cy="677108"/>
          </a:xfrm>
        </p:spPr>
        <p:txBody>
          <a:bodyPr>
            <a:normAutofit fontScale="90000"/>
          </a:bodyPr>
          <a:lstStyle/>
          <a:p>
            <a:pPr eaLnBrk="1" fontAlgn="auto" hangingPunct="1">
              <a:spcAft>
                <a:spcPts val="0"/>
              </a:spcAft>
              <a:defRPr/>
            </a:pPr>
            <a:r>
              <a:rPr smtClean="0">
                <a:ea typeface="+mn-ea"/>
              </a:rPr>
              <a:t>Single-Step Income </a:t>
            </a:r>
            <a:r>
              <a:rPr>
                <a:ea typeface="+mn-ea"/>
              </a:rPr>
              <a:t>Statement</a:t>
            </a:r>
          </a:p>
        </p:txBody>
      </p:sp>
      <p:sp>
        <p:nvSpPr>
          <p:cNvPr id="665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47032B-58A4-43F2-B0C4-81D7A9DF4B66}" type="slidenum">
              <a:rPr lang="en-US">
                <a:solidFill>
                  <a:srgbClr val="898989"/>
                </a:solidFill>
                <a:latin typeface="Calibri" pitchFamily="34" charset="0"/>
              </a:rPr>
              <a:pPr eaLnBrk="1" hangingPunct="1"/>
              <a:t>51</a:t>
            </a:fld>
            <a:endParaRPr lang="en-US">
              <a:solidFill>
                <a:srgbClr val="898989"/>
              </a:solidFill>
              <a:latin typeface="Calibri" pitchFamily="34" charset="0"/>
            </a:endParaRPr>
          </a:p>
        </p:txBody>
      </p:sp>
      <p:pic>
        <p:nvPicPr>
          <p:cNvPr id="66564"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490663"/>
            <a:ext cx="110744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033028911"/>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508000" y="152400"/>
            <a:ext cx="11176000" cy="665162"/>
          </a:xfrm>
        </p:spPr>
        <p:txBody>
          <a:bodyPr>
            <a:normAutofit fontScale="90000"/>
          </a:bodyPr>
          <a:lstStyle/>
          <a:p>
            <a:pPr eaLnBrk="1" hangingPunct="1">
              <a:defRPr/>
            </a:pPr>
            <a:r>
              <a:rPr smtClean="0">
                <a:ea typeface="+mn-ea"/>
              </a:rPr>
              <a:t>Operating Expenses</a:t>
            </a:r>
            <a:endParaRPr>
              <a:ea typeface="+mn-ea"/>
            </a:endParaRPr>
          </a:p>
        </p:txBody>
      </p:sp>
      <p:sp>
        <p:nvSpPr>
          <p:cNvPr id="67587" name="Content Placeholder 5"/>
          <p:cNvSpPr>
            <a:spLocks noGrp="1"/>
          </p:cNvSpPr>
          <p:nvPr>
            <p:ph sz="half" idx="1"/>
          </p:nvPr>
        </p:nvSpPr>
        <p:spPr>
          <a:xfrm>
            <a:off x="406400" y="1219201"/>
            <a:ext cx="10566400" cy="4062413"/>
          </a:xfrm>
        </p:spPr>
        <p:txBody>
          <a:bodyPr>
            <a:normAutofit fontScale="92500" lnSpcReduction="10000"/>
          </a:bodyPr>
          <a:lstStyle/>
          <a:p>
            <a:pPr marL="339725" indent="-339725" eaLnBrk="1" hangingPunct="1"/>
            <a:r>
              <a:rPr lang="en-US" sz="3200" smtClean="0"/>
              <a:t>Selling Expenses</a:t>
            </a:r>
          </a:p>
          <a:p>
            <a:pPr marL="673100" lvl="1" indent="-323850" eaLnBrk="1" hangingPunct="1"/>
            <a:r>
              <a:rPr lang="en-US" sz="2800" smtClean="0"/>
              <a:t>Marketing and selling products</a:t>
            </a:r>
          </a:p>
          <a:p>
            <a:pPr marL="673100" lvl="1" indent="-323850" eaLnBrk="1" hangingPunct="1"/>
            <a:r>
              <a:rPr lang="en-US" sz="2800" smtClean="0"/>
              <a:t>Includes:</a:t>
            </a:r>
          </a:p>
          <a:p>
            <a:pPr marL="952500" lvl="2" indent="-287338" eaLnBrk="1" hangingPunct="1"/>
            <a:r>
              <a:rPr lang="en-US" sz="2800" smtClean="0"/>
              <a:t>Advertising</a:t>
            </a:r>
          </a:p>
          <a:p>
            <a:pPr marL="952500" lvl="2" indent="-287338" eaLnBrk="1" hangingPunct="1"/>
            <a:r>
              <a:rPr lang="en-US" sz="2800" smtClean="0"/>
              <a:t>Sales’ salaries</a:t>
            </a:r>
          </a:p>
          <a:p>
            <a:pPr marL="952500" lvl="2" indent="-287338" eaLnBrk="1" hangingPunct="1"/>
            <a:r>
              <a:rPr lang="en-US" sz="2800" smtClean="0"/>
              <a:t>Store rent, depreciation, </a:t>
            </a:r>
            <a:br>
              <a:rPr lang="en-US" sz="2800" smtClean="0"/>
            </a:br>
            <a:r>
              <a:rPr lang="en-US" sz="2800" smtClean="0"/>
              <a:t>taxes, utilities and insurance</a:t>
            </a:r>
          </a:p>
          <a:p>
            <a:pPr marL="952500" lvl="2" indent="-287338" eaLnBrk="1" hangingPunct="1"/>
            <a:r>
              <a:rPr lang="en-US" sz="2800" smtClean="0"/>
              <a:t>Freight out or delivery </a:t>
            </a:r>
            <a:br>
              <a:rPr lang="en-US" sz="2800" smtClean="0"/>
            </a:br>
            <a:r>
              <a:rPr lang="en-US" sz="2800" smtClean="0"/>
              <a:t>expenses</a:t>
            </a:r>
          </a:p>
        </p:txBody>
      </p:sp>
      <p:sp>
        <p:nvSpPr>
          <p:cNvPr id="675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0192B8-8041-4BE0-9E7B-8820906586C1}" type="slidenum">
              <a:rPr lang="en-US">
                <a:solidFill>
                  <a:srgbClr val="898989"/>
                </a:solidFill>
                <a:latin typeface="Calibri" pitchFamily="34" charset="0"/>
              </a:rPr>
              <a:pPr eaLnBrk="1" hangingPunct="1"/>
              <a:t>52</a:t>
            </a:fld>
            <a:endParaRPr lang="en-US">
              <a:solidFill>
                <a:srgbClr val="898989"/>
              </a:solidFill>
              <a:latin typeface="Calibri" pitchFamily="34" charset="0"/>
            </a:endParaRPr>
          </a:p>
        </p:txBody>
      </p:sp>
      <p:pic>
        <p:nvPicPr>
          <p:cNvPr id="67589" name="Picture 12" descr="C:\Users\ROBIN-ONE\AppData\Local\Microsoft\Windows\Temporary Internet Files\Content.IE5\DY87JOAM\MC90029731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9667" y="3276601"/>
            <a:ext cx="4375151"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859644882"/>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508000" y="152400"/>
            <a:ext cx="11176000" cy="665162"/>
          </a:xfrm>
        </p:spPr>
        <p:txBody>
          <a:bodyPr>
            <a:normAutofit fontScale="90000"/>
          </a:bodyPr>
          <a:lstStyle/>
          <a:p>
            <a:pPr eaLnBrk="1" hangingPunct="1">
              <a:defRPr/>
            </a:pPr>
            <a:r>
              <a:rPr smtClean="0">
                <a:ea typeface="+mn-ea"/>
              </a:rPr>
              <a:t>Operating Expenses</a:t>
            </a:r>
            <a:endParaRPr>
              <a:ea typeface="+mn-ea"/>
            </a:endParaRPr>
          </a:p>
        </p:txBody>
      </p:sp>
      <p:sp>
        <p:nvSpPr>
          <p:cNvPr id="68611" name="Content Placeholder 5"/>
          <p:cNvSpPr>
            <a:spLocks noGrp="1"/>
          </p:cNvSpPr>
          <p:nvPr>
            <p:ph sz="half" idx="1"/>
          </p:nvPr>
        </p:nvSpPr>
        <p:spPr>
          <a:xfrm>
            <a:off x="406400" y="1371600"/>
            <a:ext cx="10566400" cy="3551238"/>
          </a:xfrm>
        </p:spPr>
        <p:txBody>
          <a:bodyPr/>
          <a:lstStyle/>
          <a:p>
            <a:pPr marL="347663" indent="-347663" eaLnBrk="1" hangingPunct="1"/>
            <a:r>
              <a:rPr lang="en-US" smtClean="0"/>
              <a:t>General Expenses</a:t>
            </a:r>
          </a:p>
          <a:p>
            <a:pPr marL="673100" lvl="1" indent="-339725" eaLnBrk="1" hangingPunct="1"/>
            <a:r>
              <a:rPr lang="en-US" sz="2800" smtClean="0"/>
              <a:t>NOT marketing products</a:t>
            </a:r>
          </a:p>
          <a:p>
            <a:pPr marL="673100" lvl="1" indent="-339725" eaLnBrk="1" hangingPunct="1"/>
            <a:r>
              <a:rPr lang="en-US" sz="2800" smtClean="0"/>
              <a:t>Includes:</a:t>
            </a:r>
          </a:p>
          <a:p>
            <a:pPr marL="960438" lvl="2" indent="-301625" eaLnBrk="1" hangingPunct="1"/>
            <a:r>
              <a:rPr lang="en-US" sz="2800" smtClean="0"/>
              <a:t>Executive and staff salary</a:t>
            </a:r>
          </a:p>
          <a:p>
            <a:pPr marL="960438" lvl="2" indent="-301625" eaLnBrk="1" hangingPunct="1"/>
            <a:r>
              <a:rPr lang="en-US" sz="2800" smtClean="0"/>
              <a:t>Administrative office building rent, depreciation, taxes, utilities and insurance</a:t>
            </a:r>
          </a:p>
          <a:p>
            <a:pPr marL="960438" lvl="2" indent="-301625" eaLnBrk="1" hangingPunct="1"/>
            <a:r>
              <a:rPr lang="en-US" sz="2800" smtClean="0"/>
              <a:t>Not store related</a:t>
            </a:r>
          </a:p>
          <a:p>
            <a:pPr marL="960438" lvl="2" indent="-301625" eaLnBrk="1" hangingPunct="1"/>
            <a:endParaRPr lang="en-US" sz="2400" smtClean="0"/>
          </a:p>
        </p:txBody>
      </p:sp>
      <p:sp>
        <p:nvSpPr>
          <p:cNvPr id="686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AF0F78-D73A-42EA-A903-6FDF6BFB0A64}" type="slidenum">
              <a:rPr lang="en-US">
                <a:solidFill>
                  <a:srgbClr val="898989"/>
                </a:solidFill>
                <a:latin typeface="Calibri" pitchFamily="34" charset="0"/>
              </a:rPr>
              <a:pPr eaLnBrk="1" hangingPunct="1"/>
              <a:t>53</a:t>
            </a:fld>
            <a:endParaRPr lang="en-US">
              <a:solidFill>
                <a:srgbClr val="898989"/>
              </a:solidFill>
              <a:latin typeface="Calibri" pitchFamily="34" charset="0"/>
            </a:endParaRPr>
          </a:p>
        </p:txBody>
      </p:sp>
      <p:pic>
        <p:nvPicPr>
          <p:cNvPr id="68613" name="Picture 2" descr="C:\Users\ROBIN-ONE\AppData\Local\Microsoft\Windows\Temporary Internet Files\Content.IE5\R61IZNU3\MC90023168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3200" y="3963989"/>
            <a:ext cx="3244851"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355253411"/>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custDataLst>
              <p:tags r:id="rId2"/>
            </p:custDataLst>
          </p:nvPr>
        </p:nvSpPr>
        <p:spPr/>
        <p:txBody>
          <a:bodyPr/>
          <a:lstStyle/>
          <a:p>
            <a:pPr eaLnBrk="1" hangingPunct="1">
              <a:defRPr/>
            </a:pPr>
            <a:r>
              <a:rPr smtClean="0">
                <a:ea typeface="+mn-ea"/>
              </a:rPr>
              <a:t>Other Financial Statements</a:t>
            </a:r>
            <a:endParaRPr>
              <a:ea typeface="+mn-ea"/>
            </a:endParaRPr>
          </a:p>
        </p:txBody>
      </p:sp>
      <p:sp>
        <p:nvSpPr>
          <p:cNvPr id="69635" name="Content Placeholder 7"/>
          <p:cNvSpPr>
            <a:spLocks noGrp="1"/>
          </p:cNvSpPr>
          <p:nvPr>
            <p:ph idx="1"/>
          </p:nvPr>
        </p:nvSpPr>
        <p:spPr>
          <a:xfrm>
            <a:off x="508000" y="1412876"/>
            <a:ext cx="11176000" cy="2506663"/>
          </a:xfrm>
        </p:spPr>
        <p:txBody>
          <a:bodyPr>
            <a:normAutofit fontScale="92500" lnSpcReduction="10000"/>
          </a:bodyPr>
          <a:lstStyle/>
          <a:p>
            <a:pPr eaLnBrk="1" hangingPunct="1"/>
            <a:r>
              <a:rPr lang="en-US" sz="3600" smtClean="0"/>
              <a:t>Statement of Owner’s Equity</a:t>
            </a:r>
          </a:p>
          <a:p>
            <a:pPr lvl="1" eaLnBrk="1" hangingPunct="1"/>
            <a:r>
              <a:rPr lang="en-US" smtClean="0"/>
              <a:t>Same as service company</a:t>
            </a:r>
          </a:p>
          <a:p>
            <a:pPr eaLnBrk="1" hangingPunct="1"/>
            <a:r>
              <a:rPr lang="en-US" sz="3600" smtClean="0"/>
              <a:t>Balance Sheet</a:t>
            </a:r>
          </a:p>
          <a:p>
            <a:pPr lvl="1" eaLnBrk="1" hangingPunct="1"/>
            <a:r>
              <a:rPr lang="en-US" smtClean="0"/>
              <a:t>Inventory account </a:t>
            </a:r>
          </a:p>
          <a:p>
            <a:pPr lvl="2" eaLnBrk="1" hangingPunct="1"/>
            <a:r>
              <a:rPr lang="en-US" sz="2800" smtClean="0"/>
              <a:t>Current asset</a:t>
            </a:r>
          </a:p>
        </p:txBody>
      </p:sp>
      <p:sp>
        <p:nvSpPr>
          <p:cNvPr id="696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6DC962-35C4-45D5-AA0B-C2DBEF5D56D5}" type="slidenum">
              <a:rPr lang="en-US">
                <a:solidFill>
                  <a:srgbClr val="898989"/>
                </a:solidFill>
                <a:latin typeface="Calibri" pitchFamily="34" charset="0"/>
              </a:rPr>
              <a:pPr eaLnBrk="1" hangingPunct="1"/>
              <a:t>54</a:t>
            </a:fld>
            <a:endParaRPr lang="en-US">
              <a:solidFill>
                <a:srgbClr val="898989"/>
              </a:solidFill>
              <a:latin typeface="Calibri" pitchFamily="34" charset="0"/>
            </a:endParaRPr>
          </a:p>
        </p:txBody>
      </p:sp>
      <p:pic>
        <p:nvPicPr>
          <p:cNvPr id="69637" name="Picture 6" descr="C:\Users\ROBIN-ONE\AppData\Local\Microsoft\Windows\Temporary Internet Files\Content.IE5\Z2KF5SZW\MC90008926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7601" y="3581400"/>
            <a:ext cx="4510617"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37518810"/>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Grp="1" noChangeArrowheads="1"/>
          </p:cNvSpPr>
          <p:nvPr>
            <p:ph type="title"/>
            <p:custDataLst>
              <p:tags r:id="rId2"/>
            </p:custDataLst>
          </p:nvPr>
        </p:nvSpPr>
        <p:spPr>
          <a:xfrm>
            <a:off x="406400" y="228600"/>
            <a:ext cx="11176000" cy="665162"/>
          </a:xfrm>
        </p:spPr>
        <p:txBody>
          <a:bodyPr>
            <a:normAutofit fontScale="90000"/>
          </a:bodyPr>
          <a:lstStyle/>
          <a:p>
            <a:pPr eaLnBrk="1" fontAlgn="auto" hangingPunct="1">
              <a:spcAft>
                <a:spcPts val="0"/>
              </a:spcAft>
              <a:defRPr/>
            </a:pPr>
            <a:r>
              <a:rPr dirty="0">
                <a:ea typeface="+mn-ea"/>
              </a:rPr>
              <a:t>Income Statement Formats</a:t>
            </a:r>
          </a:p>
        </p:txBody>
      </p:sp>
      <p:sp>
        <p:nvSpPr>
          <p:cNvPr id="52228" name="Rectangle 6"/>
          <p:cNvSpPr>
            <a:spLocks noGrp="1" noChangeArrowheads="1"/>
          </p:cNvSpPr>
          <p:nvPr>
            <p:ph sz="half" idx="2"/>
          </p:nvPr>
        </p:nvSpPr>
        <p:spPr>
          <a:xfrm>
            <a:off x="406400" y="1004889"/>
            <a:ext cx="10668000" cy="2395537"/>
          </a:xfrm>
        </p:spPr>
        <p:txBody>
          <a:bodyPr>
            <a:normAutofit fontScale="92500" lnSpcReduction="10000"/>
          </a:bodyPr>
          <a:lstStyle/>
          <a:p>
            <a:pPr marL="0" indent="0" eaLnBrk="1" hangingPunct="1">
              <a:buFontTx/>
              <a:buNone/>
              <a:defRPr/>
            </a:pPr>
            <a:r>
              <a:rPr lang="en-US" sz="3600" dirty="0" smtClean="0">
                <a:ea typeface="+mn-ea"/>
              </a:rPr>
              <a:t>Multi-step Income Statement</a:t>
            </a:r>
          </a:p>
          <a:p>
            <a:pPr marL="280988" indent="-280988" eaLnBrk="1" hangingPunct="1">
              <a:defRPr/>
            </a:pPr>
            <a:r>
              <a:rPr lang="en-US" sz="2800" dirty="0" smtClean="0">
                <a:ea typeface="+mn-ea"/>
              </a:rPr>
              <a:t>Lists several important subtotals</a:t>
            </a:r>
          </a:p>
          <a:p>
            <a:pPr marL="561975" lvl="1" indent="-265113" eaLnBrk="1" hangingPunct="1">
              <a:defRPr/>
            </a:pPr>
            <a:r>
              <a:rPr lang="en-US" sz="2800" dirty="0" smtClean="0">
                <a:ea typeface="+mn-ea"/>
              </a:rPr>
              <a:t>Gross profit</a:t>
            </a:r>
          </a:p>
          <a:p>
            <a:pPr marL="561975" lvl="1" indent="-265113" eaLnBrk="1" hangingPunct="1">
              <a:defRPr/>
            </a:pPr>
            <a:r>
              <a:rPr lang="en-US" sz="2800" dirty="0" smtClean="0">
                <a:ea typeface="+mn-ea"/>
              </a:rPr>
              <a:t>Operating income</a:t>
            </a:r>
          </a:p>
          <a:p>
            <a:pPr marL="280988" indent="-280988" eaLnBrk="1" hangingPunct="1">
              <a:defRPr/>
            </a:pPr>
            <a:r>
              <a:rPr lang="en-US" sz="2800" dirty="0" smtClean="0">
                <a:ea typeface="+mn-ea"/>
              </a:rPr>
              <a:t>More popular</a:t>
            </a:r>
          </a:p>
        </p:txBody>
      </p:sp>
      <p:sp>
        <p:nvSpPr>
          <p:cNvPr id="706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7162864-1968-48ED-96D0-253EAF267678}" type="slidenum">
              <a:rPr lang="en-US">
                <a:solidFill>
                  <a:srgbClr val="898989"/>
                </a:solidFill>
                <a:latin typeface="Calibri" pitchFamily="34" charset="0"/>
              </a:rPr>
              <a:pPr eaLnBrk="1" hangingPunct="1"/>
              <a:t>55</a:t>
            </a:fld>
            <a:endParaRPr lang="en-US">
              <a:solidFill>
                <a:srgbClr val="898989"/>
              </a:solidFill>
              <a:latin typeface="Calibri"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68801" y="2819400"/>
            <a:ext cx="722841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783329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Grp="1" noChangeArrowheads="1"/>
          </p:cNvSpPr>
          <p:nvPr>
            <p:ph type="title"/>
            <p:custDataLst>
              <p:tags r:id="rId2"/>
            </p:custDataLst>
          </p:nvPr>
        </p:nvSpPr>
        <p:spPr/>
        <p:txBody>
          <a:bodyPr/>
          <a:lstStyle/>
          <a:p>
            <a:pPr eaLnBrk="1" fontAlgn="auto" hangingPunct="1">
              <a:spcAft>
                <a:spcPts val="0"/>
              </a:spcAft>
              <a:defRPr/>
            </a:pPr>
            <a:r>
              <a:rPr dirty="0">
                <a:ea typeface="+mn-ea"/>
              </a:rPr>
              <a:t>Income Statement Formats</a:t>
            </a:r>
          </a:p>
        </p:txBody>
      </p:sp>
      <p:sp>
        <p:nvSpPr>
          <p:cNvPr id="71683" name="Content Placeholder 7"/>
          <p:cNvSpPr>
            <a:spLocks noGrp="1"/>
          </p:cNvSpPr>
          <p:nvPr>
            <p:ph sz="half" idx="2"/>
          </p:nvPr>
        </p:nvSpPr>
        <p:spPr>
          <a:xfrm>
            <a:off x="431801" y="1166448"/>
            <a:ext cx="11078633" cy="1662113"/>
          </a:xfrm>
        </p:spPr>
        <p:txBody>
          <a:bodyPr>
            <a:normAutofit fontScale="92500" lnSpcReduction="10000"/>
          </a:bodyPr>
          <a:lstStyle/>
          <a:p>
            <a:pPr marL="295275" indent="-295275" eaLnBrk="1" hangingPunct="1">
              <a:spcBef>
                <a:spcPct val="0"/>
              </a:spcBef>
            </a:pPr>
            <a:r>
              <a:rPr lang="en-US" sz="3600" dirty="0" smtClean="0"/>
              <a:t>Single-step</a:t>
            </a:r>
          </a:p>
          <a:p>
            <a:pPr marL="568325" lvl="1" indent="-295275" eaLnBrk="1" hangingPunct="1">
              <a:spcBef>
                <a:spcPct val="0"/>
              </a:spcBef>
            </a:pPr>
            <a:r>
              <a:rPr lang="en-US" sz="2800" dirty="0" smtClean="0"/>
              <a:t>Groups all revenues and all expenses together</a:t>
            </a:r>
          </a:p>
          <a:p>
            <a:pPr marL="568325" lvl="1" indent="-295275" eaLnBrk="1" hangingPunct="1">
              <a:spcBef>
                <a:spcPct val="0"/>
              </a:spcBef>
            </a:pPr>
            <a:r>
              <a:rPr lang="en-US" sz="2800" dirty="0" smtClean="0"/>
              <a:t>No subtotals</a:t>
            </a:r>
          </a:p>
          <a:p>
            <a:pPr marL="568325" lvl="1" indent="-295275" eaLnBrk="1" hangingPunct="1">
              <a:spcBef>
                <a:spcPct val="0"/>
              </a:spcBef>
            </a:pPr>
            <a:r>
              <a:rPr lang="en-US" sz="2800" dirty="0" smtClean="0"/>
              <a:t>Works well for service companies</a:t>
            </a:r>
          </a:p>
        </p:txBody>
      </p:sp>
      <p:sp>
        <p:nvSpPr>
          <p:cNvPr id="716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F081E7B-4A17-4309-86D4-AC174FCAE2E1}" type="slidenum">
              <a:rPr lang="en-US">
                <a:solidFill>
                  <a:srgbClr val="898989"/>
                </a:solidFill>
                <a:latin typeface="Calibri" pitchFamily="34" charset="0"/>
              </a:rPr>
              <a:pPr eaLnBrk="1" hangingPunct="1"/>
              <a:t>56</a:t>
            </a:fld>
            <a:endParaRPr lang="en-US">
              <a:solidFill>
                <a:srgbClr val="898989"/>
              </a:solidFill>
              <a:latin typeface="Calibr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27201" y="2960077"/>
            <a:ext cx="978323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36640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609600" y="3429001"/>
            <a:ext cx="10972800" cy="885825"/>
          </a:xfrm>
        </p:spPr>
        <p:txBody>
          <a:bodyPr>
            <a:normAutofit fontScale="92500" lnSpcReduction="20000"/>
          </a:bodyPr>
          <a:lstStyle/>
          <a:p>
            <a:pPr marL="0" indent="0" algn="ctr" eaLnBrk="1" hangingPunct="1">
              <a:buFontTx/>
              <a:buNone/>
            </a:pPr>
            <a:r>
              <a:rPr lang="en-US" dirty="0" smtClean="0"/>
              <a:t>Use gross profit percentage, inventory turnover, and days in inventory to evaluate a business</a:t>
            </a:r>
          </a:p>
        </p:txBody>
      </p:sp>
      <p:sp>
        <p:nvSpPr>
          <p:cNvPr id="727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B86E7E-0030-40EE-A6EC-5E5EDCA2B1D2}" type="slidenum">
              <a:rPr lang="en-US">
                <a:solidFill>
                  <a:srgbClr val="898989"/>
                </a:solidFill>
                <a:latin typeface="Calibri" pitchFamily="34" charset="0"/>
              </a:rPr>
              <a:pPr eaLnBrk="1" hangingPunct="1"/>
              <a:t>57</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6</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824254263"/>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custDataLst>
              <p:tags r:id="rId2"/>
            </p:custDataLst>
          </p:nvPr>
        </p:nvSpPr>
        <p:spPr/>
        <p:txBody>
          <a:bodyPr lIns="90488" tIns="44450" rIns="90488" bIns="44450"/>
          <a:lstStyle/>
          <a:p>
            <a:pPr eaLnBrk="1" fontAlgn="auto" hangingPunct="1">
              <a:spcAft>
                <a:spcPts val="0"/>
              </a:spcAft>
              <a:defRPr/>
            </a:pPr>
            <a:r>
              <a:rPr>
                <a:ea typeface="+mn-ea"/>
              </a:rPr>
              <a:t>Gross Profit Percentage</a:t>
            </a:r>
          </a:p>
        </p:txBody>
      </p:sp>
      <p:sp>
        <p:nvSpPr>
          <p:cNvPr id="73731" name="Text Placeholder 2"/>
          <p:cNvSpPr>
            <a:spLocks noGrp="1"/>
          </p:cNvSpPr>
          <p:nvPr>
            <p:ph type="body" sz="quarter" idx="10"/>
          </p:nvPr>
        </p:nvSpPr>
        <p:spPr>
          <a:xfrm>
            <a:off x="406400" y="1143000"/>
            <a:ext cx="11176000" cy="3016250"/>
          </a:xfrm>
        </p:spPr>
        <p:txBody>
          <a:bodyPr>
            <a:normAutofit lnSpcReduction="10000"/>
          </a:bodyPr>
          <a:lstStyle/>
          <a:p>
            <a:pPr eaLnBrk="1" hangingPunct="1"/>
            <a:r>
              <a:rPr lang="en-US" smtClean="0"/>
              <a:t>Calculation:</a:t>
            </a:r>
          </a:p>
          <a:p>
            <a:pPr eaLnBrk="1" hangingPunct="1"/>
            <a:endParaRPr lang="en-US" smtClean="0"/>
          </a:p>
          <a:p>
            <a:pPr eaLnBrk="1" hangingPunct="1"/>
            <a:endParaRPr lang="en-US" smtClean="0"/>
          </a:p>
          <a:p>
            <a:pPr eaLnBrk="1" hangingPunct="1"/>
            <a:r>
              <a:rPr lang="en-US" smtClean="0"/>
              <a:t>Carefully watched measure</a:t>
            </a:r>
          </a:p>
          <a:p>
            <a:pPr lvl="1" eaLnBrk="1" hangingPunct="1"/>
            <a:r>
              <a:rPr lang="en-US" smtClean="0"/>
              <a:t>Small increase may indicate rise in income</a:t>
            </a:r>
          </a:p>
          <a:p>
            <a:pPr lvl="1" eaLnBrk="1" hangingPunct="1"/>
            <a:r>
              <a:rPr lang="en-US" smtClean="0"/>
              <a:t>Small decrease may indicate trouble</a:t>
            </a:r>
          </a:p>
        </p:txBody>
      </p:sp>
      <p:sp>
        <p:nvSpPr>
          <p:cNvPr id="73732"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8FE15A-816F-4096-9DD7-D236D7F4666C}" type="slidenum">
              <a:rPr lang="en-US">
                <a:solidFill>
                  <a:srgbClr val="898989"/>
                </a:solidFill>
                <a:latin typeface="Calibri" pitchFamily="34" charset="0"/>
              </a:rPr>
              <a:pPr eaLnBrk="1" hangingPunct="1"/>
              <a:t>58</a:t>
            </a:fld>
            <a:endParaRPr lang="en-US">
              <a:solidFill>
                <a:srgbClr val="898989"/>
              </a:solidFill>
              <a:latin typeface="Calibri" pitchFamily="34" charset="0"/>
            </a:endParaRPr>
          </a:p>
        </p:txBody>
      </p:sp>
      <p:sp>
        <p:nvSpPr>
          <p:cNvPr id="73733" name="Rectangle 6"/>
          <p:cNvSpPr>
            <a:spLocks noChangeArrowheads="1"/>
          </p:cNvSpPr>
          <p:nvPr/>
        </p:nvSpPr>
        <p:spPr bwMode="auto">
          <a:xfrm>
            <a:off x="2949094" y="1600201"/>
            <a:ext cx="2890215"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en-US" sz="2800" u="sng">
                <a:solidFill>
                  <a:schemeClr val="accent2"/>
                </a:solidFill>
                <a:latin typeface="Times New Roman" pitchFamily="18" charset="0"/>
                <a:cs typeface="Times New Roman" pitchFamily="18" charset="0"/>
              </a:rPr>
              <a:t>Gross Profit   </a:t>
            </a:r>
            <a:endParaRPr lang="en-US" sz="2800">
              <a:solidFill>
                <a:schemeClr val="accent2"/>
              </a:solidFill>
              <a:latin typeface="Times New Roman" pitchFamily="18" charset="0"/>
              <a:cs typeface="Times New Roman" pitchFamily="18" charset="0"/>
            </a:endParaRPr>
          </a:p>
          <a:p>
            <a:pPr algn="ctr" eaLnBrk="0" hangingPunct="0"/>
            <a:r>
              <a:rPr lang="en-US" sz="2800">
                <a:solidFill>
                  <a:schemeClr val="accent2"/>
                </a:solidFill>
                <a:latin typeface="Times New Roman" pitchFamily="18" charset="0"/>
                <a:cs typeface="Times New Roman" pitchFamily="18" charset="0"/>
              </a:rPr>
              <a:t>Net Sales Revenue</a:t>
            </a:r>
          </a:p>
        </p:txBody>
      </p:sp>
      <p:pic>
        <p:nvPicPr>
          <p:cNvPr id="73734" name="Picture 10" descr="C:\Users\ROBIN-ONE\AppData\Local\Microsoft\Windows\Temporary Internet Files\Content.IE5\3MQVBT5T\MC90009055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801" y="4295775"/>
            <a:ext cx="4358217"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272443363"/>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custDataLst>
              <p:tags r:id="rId2"/>
            </p:custDataLst>
          </p:nvPr>
        </p:nvSpPr>
        <p:spPr/>
        <p:txBody>
          <a:bodyPr/>
          <a:lstStyle/>
          <a:p>
            <a:pPr eaLnBrk="1" fontAlgn="auto" hangingPunct="1">
              <a:spcAft>
                <a:spcPts val="0"/>
              </a:spcAft>
              <a:defRPr/>
            </a:pPr>
            <a:r>
              <a:rPr>
                <a:ea typeface="+mn-ea"/>
              </a:rPr>
              <a:t>Rate of Inventory Turnover</a:t>
            </a:r>
          </a:p>
        </p:txBody>
      </p:sp>
      <p:sp>
        <p:nvSpPr>
          <p:cNvPr id="74755" name="Rectangle 3"/>
          <p:cNvSpPr>
            <a:spLocks noGrp="1" noChangeArrowheads="1"/>
          </p:cNvSpPr>
          <p:nvPr>
            <p:ph type="body" sz="half" idx="1"/>
          </p:nvPr>
        </p:nvSpPr>
        <p:spPr>
          <a:xfrm>
            <a:off x="1320800" y="1676401"/>
            <a:ext cx="5384800" cy="862013"/>
          </a:xfrm>
        </p:spPr>
        <p:txBody>
          <a:bodyPr>
            <a:normAutofit fontScale="92500" lnSpcReduction="20000"/>
          </a:bodyPr>
          <a:lstStyle/>
          <a:p>
            <a:pPr algn="ctr" eaLnBrk="1" hangingPunct="1">
              <a:buFontTx/>
              <a:buNone/>
            </a:pPr>
            <a:r>
              <a:rPr lang="en-US" sz="2800" u="sng" smtClean="0">
                <a:solidFill>
                  <a:schemeClr val="accent2"/>
                </a:solidFill>
              </a:rPr>
              <a:t>Cost of goods sold</a:t>
            </a:r>
          </a:p>
          <a:p>
            <a:pPr algn="ctr" eaLnBrk="1" hangingPunct="1">
              <a:buFontTx/>
              <a:buNone/>
            </a:pPr>
            <a:r>
              <a:rPr lang="en-US" sz="2800" smtClean="0">
                <a:solidFill>
                  <a:schemeClr val="accent2"/>
                </a:solidFill>
              </a:rPr>
              <a:t>Average inventory          </a:t>
            </a:r>
          </a:p>
        </p:txBody>
      </p:sp>
      <p:sp>
        <p:nvSpPr>
          <p:cNvPr id="74756" name="Content Placeholder 2"/>
          <p:cNvSpPr>
            <a:spLocks noGrp="1"/>
          </p:cNvSpPr>
          <p:nvPr>
            <p:ph sz="half" idx="2"/>
          </p:nvPr>
        </p:nvSpPr>
        <p:spPr>
          <a:xfrm>
            <a:off x="298451" y="1122364"/>
            <a:ext cx="10871200" cy="4137025"/>
          </a:xfrm>
        </p:spPr>
        <p:txBody>
          <a:bodyPr/>
          <a:lstStyle/>
          <a:p>
            <a:pPr eaLnBrk="1" hangingPunct="1"/>
            <a:r>
              <a:rPr lang="en-US" smtClean="0">
                <a:solidFill>
                  <a:schemeClr val="tx2"/>
                </a:solidFill>
              </a:rPr>
              <a:t>Calculation:</a:t>
            </a:r>
          </a:p>
          <a:p>
            <a:pPr eaLnBrk="1" hangingPunct="1">
              <a:buFontTx/>
              <a:buChar char="•"/>
            </a:pPr>
            <a:endParaRPr lang="en-US" smtClean="0">
              <a:solidFill>
                <a:schemeClr val="tx2"/>
              </a:solidFill>
            </a:endParaRPr>
          </a:p>
          <a:p>
            <a:pPr eaLnBrk="1" hangingPunct="1">
              <a:buFontTx/>
              <a:buNone/>
            </a:pPr>
            <a:endParaRPr lang="en-US" smtClean="0">
              <a:solidFill>
                <a:schemeClr val="tx2"/>
              </a:solidFill>
            </a:endParaRPr>
          </a:p>
          <a:p>
            <a:pPr eaLnBrk="1" hangingPunct="1"/>
            <a:r>
              <a:rPr lang="en-US" smtClean="0"/>
              <a:t>Measures how rapidly inventory is sold</a:t>
            </a:r>
          </a:p>
          <a:p>
            <a:pPr eaLnBrk="1" hangingPunct="1"/>
            <a:r>
              <a:rPr lang="en-US" smtClean="0"/>
              <a:t>The higher the turnover, the more quickly inventory is sold</a:t>
            </a:r>
          </a:p>
          <a:p>
            <a:pPr eaLnBrk="1" hangingPunct="1">
              <a:buFontTx/>
              <a:buNone/>
            </a:pPr>
            <a:endParaRPr lang="en-US" smtClean="0">
              <a:solidFill>
                <a:schemeClr val="tx2"/>
              </a:solidFill>
            </a:endParaRPr>
          </a:p>
          <a:p>
            <a:pPr eaLnBrk="1" hangingPunct="1"/>
            <a:endParaRPr lang="en-US" smtClean="0"/>
          </a:p>
        </p:txBody>
      </p:sp>
      <p:sp>
        <p:nvSpPr>
          <p:cNvPr id="74757"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B317D8-FD7E-4582-9DC6-33278CA1F71C}" type="slidenum">
              <a:rPr lang="en-US">
                <a:solidFill>
                  <a:srgbClr val="898989"/>
                </a:solidFill>
                <a:latin typeface="Calibri" pitchFamily="34" charset="0"/>
              </a:rPr>
              <a:pPr eaLnBrk="1" hangingPunct="1"/>
              <a:t>59</a:t>
            </a:fld>
            <a:endParaRPr lang="en-US">
              <a:solidFill>
                <a:srgbClr val="898989"/>
              </a:solidFill>
              <a:latin typeface="Calibri" pitchFamily="34" charset="0"/>
            </a:endParaRPr>
          </a:p>
        </p:txBody>
      </p:sp>
      <p:pic>
        <p:nvPicPr>
          <p:cNvPr id="74758" name="Picture 8" descr="C:\Users\ROBIN-ONE\AppData\Local\Microsoft\Windows\Temporary Internet Files\Content.IE5\DY87JOAM\MC90014974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7218" y="4038601"/>
            <a:ext cx="338243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7489555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508000" y="3505200"/>
            <a:ext cx="10972800" cy="885825"/>
          </a:xfrm>
        </p:spPr>
        <p:txBody>
          <a:bodyPr>
            <a:normAutofit fontScale="92500" lnSpcReduction="20000"/>
          </a:bodyPr>
          <a:lstStyle/>
          <a:p>
            <a:pPr algn="ctr" eaLnBrk="1" hangingPunct="1">
              <a:buFontTx/>
              <a:buNone/>
            </a:pPr>
            <a:r>
              <a:rPr lang="en-US" dirty="0" smtClean="0"/>
              <a:t>Describe and illustrate merchandising operations and the two types of inventory systems</a:t>
            </a:r>
          </a:p>
        </p:txBody>
      </p:sp>
      <p:sp>
        <p:nvSpPr>
          <p:cNvPr id="204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A944B8A-FA25-486D-91C1-3109CA25063F}" type="slidenum">
              <a:rPr lang="en-US">
                <a:solidFill>
                  <a:srgbClr val="898989"/>
                </a:solidFill>
                <a:latin typeface="Calibri" pitchFamily="34" charset="0"/>
              </a:rPr>
              <a:pPr eaLnBrk="1" hangingPunct="1"/>
              <a:t>6</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1</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209882116"/>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custDataLst>
              <p:tags r:id="rId2"/>
            </p:custDataLst>
          </p:nvPr>
        </p:nvSpPr>
        <p:spPr>
          <a:xfrm>
            <a:off x="609600" y="304801"/>
            <a:ext cx="10972800" cy="664797"/>
          </a:xfrm>
        </p:spPr>
        <p:txBody>
          <a:bodyPr>
            <a:normAutofit fontScale="90000"/>
          </a:bodyPr>
          <a:lstStyle/>
          <a:p>
            <a:pPr eaLnBrk="1" fontAlgn="auto" hangingPunct="1">
              <a:spcAft>
                <a:spcPts val="0"/>
              </a:spcAft>
              <a:defRPr/>
            </a:pPr>
            <a:r>
              <a:rPr smtClean="0">
                <a:ea typeface="+mn-ea"/>
              </a:rPr>
              <a:t>Days in Inventory</a:t>
            </a:r>
            <a:endParaRPr>
              <a:ea typeface="+mn-ea"/>
            </a:endParaRPr>
          </a:p>
        </p:txBody>
      </p:sp>
      <p:sp>
        <p:nvSpPr>
          <p:cNvPr id="75779" name="Rectangle 3"/>
          <p:cNvSpPr>
            <a:spLocks noGrp="1" noChangeArrowheads="1"/>
          </p:cNvSpPr>
          <p:nvPr>
            <p:ph type="body" sz="half" idx="1"/>
          </p:nvPr>
        </p:nvSpPr>
        <p:spPr>
          <a:xfrm>
            <a:off x="1320800" y="1676401"/>
            <a:ext cx="5892800" cy="862013"/>
          </a:xfrm>
        </p:spPr>
        <p:txBody>
          <a:bodyPr>
            <a:normAutofit fontScale="92500" lnSpcReduction="20000"/>
          </a:bodyPr>
          <a:lstStyle/>
          <a:p>
            <a:pPr algn="ctr" eaLnBrk="1" hangingPunct="1">
              <a:buFontTx/>
              <a:buNone/>
            </a:pPr>
            <a:r>
              <a:rPr lang="en-US" sz="2800" u="sng" smtClean="0">
                <a:solidFill>
                  <a:schemeClr val="accent2"/>
                </a:solidFill>
              </a:rPr>
              <a:t>365 days</a:t>
            </a:r>
          </a:p>
          <a:p>
            <a:pPr algn="ctr" eaLnBrk="1" hangingPunct="1">
              <a:buFontTx/>
              <a:buNone/>
            </a:pPr>
            <a:r>
              <a:rPr lang="en-US" sz="2800" smtClean="0">
                <a:solidFill>
                  <a:srgbClr val="0070C0"/>
                </a:solidFill>
              </a:rPr>
              <a:t>Inventory turnover ratio</a:t>
            </a:r>
          </a:p>
        </p:txBody>
      </p:sp>
      <p:sp>
        <p:nvSpPr>
          <p:cNvPr id="3" name="Content Placeholder 2"/>
          <p:cNvSpPr>
            <a:spLocks noGrp="1"/>
          </p:cNvSpPr>
          <p:nvPr>
            <p:ph sz="half" idx="2"/>
          </p:nvPr>
        </p:nvSpPr>
        <p:spPr>
          <a:xfrm>
            <a:off x="711200" y="1143001"/>
            <a:ext cx="10871200" cy="3495675"/>
          </a:xfrm>
        </p:spPr>
        <p:txBody>
          <a:bodyPr/>
          <a:lstStyle/>
          <a:p>
            <a:pPr eaLnBrk="1" hangingPunct="1">
              <a:defRPr/>
            </a:pPr>
            <a:r>
              <a:rPr lang="en-US" dirty="0" smtClean="0">
                <a:solidFill>
                  <a:schemeClr val="tx2"/>
                </a:solidFill>
                <a:ea typeface="+mn-ea"/>
              </a:rPr>
              <a:t>Calculation:</a:t>
            </a:r>
          </a:p>
          <a:p>
            <a:pPr eaLnBrk="1" hangingPunct="1">
              <a:defRPr/>
            </a:pPr>
            <a:endParaRPr lang="en-US" dirty="0">
              <a:solidFill>
                <a:schemeClr val="tx2"/>
              </a:solidFill>
              <a:ea typeface="+mn-ea"/>
            </a:endParaRPr>
          </a:p>
          <a:p>
            <a:pPr marL="0" indent="0" eaLnBrk="1" hangingPunct="1">
              <a:buFontTx/>
              <a:buNone/>
              <a:defRPr/>
            </a:pPr>
            <a:endParaRPr lang="en-US" dirty="0" smtClean="0">
              <a:solidFill>
                <a:schemeClr val="tx2"/>
              </a:solidFill>
              <a:ea typeface="+mn-ea"/>
            </a:endParaRPr>
          </a:p>
          <a:p>
            <a:pPr eaLnBrk="1" hangingPunct="1">
              <a:defRPr/>
            </a:pPr>
            <a:r>
              <a:rPr lang="en-US" dirty="0" smtClean="0">
                <a:ea typeface="+mn-ea"/>
              </a:rPr>
              <a:t>Measures average number of days inventory held</a:t>
            </a:r>
          </a:p>
          <a:p>
            <a:pPr eaLnBrk="1" hangingPunct="1">
              <a:defRPr/>
            </a:pPr>
            <a:r>
              <a:rPr lang="en-US" dirty="0" smtClean="0">
                <a:ea typeface="+mn-ea"/>
              </a:rPr>
              <a:t>The higher the days, the longer inventory is being held</a:t>
            </a:r>
            <a:endParaRPr lang="en-US" dirty="0">
              <a:ea typeface="+mn-ea"/>
            </a:endParaRPr>
          </a:p>
        </p:txBody>
      </p:sp>
      <p:sp>
        <p:nvSpPr>
          <p:cNvPr id="75781"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23B7C1-CF58-4118-B80B-1A6D9B01839D}" type="slidenum">
              <a:rPr lang="en-US">
                <a:solidFill>
                  <a:srgbClr val="898989"/>
                </a:solidFill>
                <a:latin typeface="Calibri" pitchFamily="34" charset="0"/>
              </a:rPr>
              <a:pPr eaLnBrk="1" hangingPunct="1"/>
              <a:t>60</a:t>
            </a:fld>
            <a:endParaRPr lang="en-US">
              <a:solidFill>
                <a:srgbClr val="898989"/>
              </a:solidFill>
              <a:latin typeface="Calibri" pitchFamily="34" charset="0"/>
            </a:endParaRPr>
          </a:p>
        </p:txBody>
      </p:sp>
      <p:pic>
        <p:nvPicPr>
          <p:cNvPr id="6" name="Picture 5"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27301349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8000" y="152401"/>
            <a:ext cx="11176000" cy="664797"/>
          </a:xfrm>
        </p:spPr>
        <p:txBody>
          <a:bodyPr>
            <a:normAutofit fontScale="90000"/>
          </a:bodyPr>
          <a:lstStyle/>
          <a:p>
            <a:pPr algn="ctr" eaLnBrk="1" hangingPunct="1">
              <a:defRPr/>
            </a:pPr>
            <a:r>
              <a:rPr sz="2400" b="1" cap="all" smtClean="0">
                <a:effectLst/>
                <a:ea typeface="+mn-ea"/>
              </a:rPr>
              <a:t>E5-25:   Calculating gross profit percentage and inventory turnover to evaluate a business</a:t>
            </a:r>
            <a:endParaRPr sz="2400" cap="all">
              <a:effectLst/>
              <a:ea typeface="+mn-ea"/>
            </a:endParaRPr>
          </a:p>
        </p:txBody>
      </p:sp>
      <p:sp>
        <p:nvSpPr>
          <p:cNvPr id="76803" name="Text Placeholder 6"/>
          <p:cNvSpPr>
            <a:spLocks noGrp="1"/>
          </p:cNvSpPr>
          <p:nvPr>
            <p:ph type="body" sz="quarter" idx="10"/>
          </p:nvPr>
        </p:nvSpPr>
        <p:spPr>
          <a:xfrm>
            <a:off x="304800" y="1219201"/>
            <a:ext cx="11379200" cy="4267200"/>
          </a:xfrm>
        </p:spPr>
        <p:txBody>
          <a:bodyPr/>
          <a:lstStyle/>
          <a:p>
            <a:pPr marL="0" indent="0" eaLnBrk="1" hangingPunct="1">
              <a:buFontTx/>
              <a:buNone/>
            </a:pPr>
            <a:r>
              <a:rPr lang="en-US" sz="2400" dirty="0" err="1" smtClean="0"/>
              <a:t>LanWan</a:t>
            </a:r>
            <a:r>
              <a:rPr lang="en-US" sz="2400" dirty="0" smtClean="0"/>
              <a:t> Software earned sales revenue of $65,000,000 in 2012. Cost of goods sold was $39,000,000, and Net income reached $9,000,000, the company’s highest ever. Total current assets included Inventory of $3,000,000 at December 31, 2012. Inventory was $5,000,000 on December 31, 2011.</a:t>
            </a:r>
          </a:p>
          <a:p>
            <a:pPr marL="0" indent="0" eaLnBrk="1" hangingPunct="1">
              <a:buFontTx/>
              <a:buNone/>
            </a:pPr>
            <a:endParaRPr lang="en-US" sz="2400" b="1" dirty="0" smtClean="0"/>
          </a:p>
          <a:p>
            <a:pPr marL="0" indent="0" eaLnBrk="1" hangingPunct="1">
              <a:buFontTx/>
              <a:buAutoNum type="arabicPeriod"/>
            </a:pPr>
            <a:r>
              <a:rPr lang="en-US" sz="2400" dirty="0" smtClean="0"/>
              <a:t>Compute the company’s gross profit percentage for 2012</a:t>
            </a:r>
          </a:p>
          <a:p>
            <a:pPr marL="0" indent="0" eaLnBrk="1" hangingPunct="1">
              <a:buFontTx/>
              <a:buAutoNum type="arabicPeriod"/>
            </a:pPr>
            <a:endParaRPr lang="en-US" sz="2400" dirty="0" smtClean="0"/>
          </a:p>
          <a:p>
            <a:pPr marL="0" indent="0" eaLnBrk="1" hangingPunct="1">
              <a:buFontTx/>
              <a:buAutoNum type="arabicPeriod"/>
            </a:pPr>
            <a:endParaRPr lang="en-US" sz="2400" dirty="0" smtClean="0"/>
          </a:p>
          <a:p>
            <a:pPr marL="0" indent="0" eaLnBrk="1" hangingPunct="1">
              <a:buFontTx/>
              <a:buAutoNum type="arabicPeriod"/>
            </a:pPr>
            <a:endParaRPr lang="en-US" sz="2400" dirty="0" smtClean="0"/>
          </a:p>
          <a:p>
            <a:pPr marL="0" indent="0" eaLnBrk="1" hangingPunct="1">
              <a:buFontTx/>
              <a:buAutoNum type="arabicPeriod"/>
            </a:pPr>
            <a:endParaRPr lang="en-US" sz="2400" dirty="0" smtClean="0"/>
          </a:p>
          <a:p>
            <a:pPr marL="0" indent="0" eaLnBrk="1" hangingPunct="1">
              <a:buFontTx/>
              <a:buAutoNum type="arabicPeriod"/>
            </a:pPr>
            <a:r>
              <a:rPr lang="en-US" sz="2400" dirty="0" smtClean="0"/>
              <a:t>Compute the rate of inventory turnover for 2012</a:t>
            </a:r>
          </a:p>
        </p:txBody>
      </p:sp>
      <p:sp>
        <p:nvSpPr>
          <p:cNvPr id="7680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8DCA01-4395-4BBE-8A65-5A103F6059E8}" type="slidenum">
              <a:rPr lang="en-US">
                <a:solidFill>
                  <a:srgbClr val="898989"/>
                </a:solidFill>
                <a:latin typeface="Calibri" pitchFamily="34" charset="0"/>
              </a:rPr>
              <a:pPr eaLnBrk="1" hangingPunct="1"/>
              <a:t>61</a:t>
            </a:fld>
            <a:endParaRPr lang="en-US">
              <a:solidFill>
                <a:srgbClr val="898989"/>
              </a:solidFill>
              <a:latin typeface="Calibri" pitchFamily="34" charset="0"/>
            </a:endParaRPr>
          </a:p>
        </p:txBody>
      </p:sp>
      <p:grpSp>
        <p:nvGrpSpPr>
          <p:cNvPr id="2" name="Group 12"/>
          <p:cNvGrpSpPr>
            <a:grpSpLocks/>
          </p:cNvGrpSpPr>
          <p:nvPr/>
        </p:nvGrpSpPr>
        <p:grpSpPr bwMode="auto">
          <a:xfrm>
            <a:off x="0" y="3886202"/>
            <a:ext cx="11785600" cy="836612"/>
            <a:chOff x="228600" y="4191001"/>
            <a:chExt cx="7924800" cy="829713"/>
          </a:xfrm>
        </p:grpSpPr>
        <p:sp>
          <p:nvSpPr>
            <p:cNvPr id="76814" name="Rectangle 6"/>
            <p:cNvSpPr>
              <a:spLocks noChangeArrowheads="1"/>
            </p:cNvSpPr>
            <p:nvPr/>
          </p:nvSpPr>
          <p:spPr bwMode="auto">
            <a:xfrm>
              <a:off x="228600" y="4192282"/>
              <a:ext cx="2322786"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r>
                <a:rPr lang="en-US" sz="2400" u="sng">
                  <a:solidFill>
                    <a:schemeClr val="accent2"/>
                  </a:solidFill>
                  <a:latin typeface="Times New Roman" pitchFamily="18" charset="0"/>
                  <a:cs typeface="Times New Roman" pitchFamily="18" charset="0"/>
                </a:rPr>
                <a:t>Gross Profit   </a:t>
              </a:r>
              <a:endParaRPr lang="en-US" sz="2400">
                <a:solidFill>
                  <a:schemeClr val="accent2"/>
                </a:solidFill>
                <a:latin typeface="Times New Roman" pitchFamily="18" charset="0"/>
                <a:cs typeface="Times New Roman" pitchFamily="18" charset="0"/>
              </a:endParaRPr>
            </a:p>
            <a:p>
              <a:pPr algn="ctr" eaLnBrk="0" hangingPunct="0"/>
              <a:r>
                <a:rPr lang="en-US" sz="2400">
                  <a:solidFill>
                    <a:schemeClr val="accent2"/>
                  </a:solidFill>
                  <a:latin typeface="Times New Roman" pitchFamily="18" charset="0"/>
                  <a:cs typeface="Times New Roman" pitchFamily="18" charset="0"/>
                </a:rPr>
                <a:t>Net Sales Revenue</a:t>
              </a:r>
            </a:p>
          </p:txBody>
        </p:sp>
        <p:sp>
          <p:nvSpPr>
            <p:cNvPr id="76815" name="TextBox 7"/>
            <p:cNvSpPr txBox="1">
              <a:spLocks noChangeArrowheads="1"/>
            </p:cNvSpPr>
            <p:nvPr/>
          </p:nvSpPr>
          <p:spPr bwMode="auto">
            <a:xfrm>
              <a:off x="2619703" y="4191001"/>
              <a:ext cx="5381406" cy="8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u="sng" dirty="0" smtClean="0">
                  <a:solidFill>
                    <a:schemeClr val="accent2"/>
                  </a:solidFill>
                  <a:latin typeface="Times New Roman" pitchFamily="18" charset="0"/>
                  <a:cs typeface="Times New Roman" pitchFamily="18" charset="0"/>
                </a:rPr>
                <a:t>65,000,000 – 39,000,000 </a:t>
              </a:r>
              <a:r>
                <a:rPr lang="en-US" sz="2400" dirty="0" smtClean="0">
                  <a:solidFill>
                    <a:schemeClr val="accent2"/>
                  </a:solidFill>
                  <a:latin typeface="Times New Roman" pitchFamily="18" charset="0"/>
                  <a:cs typeface="Times New Roman" pitchFamily="18" charset="0"/>
                </a:rPr>
                <a:t>      </a:t>
              </a:r>
              <a:r>
                <a:rPr lang="en-US" sz="2400" u="sng" dirty="0" smtClean="0">
                  <a:solidFill>
                    <a:schemeClr val="accent2"/>
                  </a:solidFill>
                  <a:latin typeface="Times New Roman" pitchFamily="18" charset="0"/>
                  <a:cs typeface="Times New Roman" pitchFamily="18" charset="0"/>
                </a:rPr>
                <a:t>26,000,000</a:t>
              </a:r>
              <a:endParaRPr lang="en-US" sz="2400" dirty="0" smtClean="0">
                <a:solidFill>
                  <a:schemeClr val="accent2"/>
                </a:solidFill>
                <a:latin typeface="Times New Roman" pitchFamily="18" charset="0"/>
                <a:cs typeface="Times New Roman" pitchFamily="18" charset="0"/>
              </a:endParaRPr>
            </a:p>
            <a:p>
              <a:pPr eaLnBrk="1" hangingPunct="1"/>
              <a:r>
                <a:rPr lang="en-US" sz="2400" dirty="0" smtClean="0">
                  <a:solidFill>
                    <a:schemeClr val="accent2"/>
                  </a:solidFill>
                  <a:latin typeface="Times New Roman" pitchFamily="18" charset="0"/>
                  <a:cs typeface="Times New Roman" pitchFamily="18" charset="0"/>
                </a:rPr>
                <a:t>       </a:t>
              </a:r>
              <a:r>
                <a:rPr lang="en-US" sz="2400" dirty="0">
                  <a:solidFill>
                    <a:schemeClr val="accent2"/>
                  </a:solidFill>
                  <a:latin typeface="Times New Roman" pitchFamily="18" charset="0"/>
                  <a:cs typeface="Times New Roman" pitchFamily="18" charset="0"/>
                </a:rPr>
                <a:t>65,000,000                      65,000,000                </a:t>
              </a:r>
              <a:r>
                <a:rPr lang="en-US" sz="2400" b="1" dirty="0">
                  <a:solidFill>
                    <a:schemeClr val="accent2"/>
                  </a:solidFill>
                  <a:latin typeface="Times New Roman" pitchFamily="18" charset="0"/>
                  <a:cs typeface="Times New Roman" pitchFamily="18" charset="0"/>
                </a:rPr>
                <a:t>     </a:t>
              </a:r>
            </a:p>
          </p:txBody>
        </p:sp>
        <p:sp>
          <p:nvSpPr>
            <p:cNvPr id="9" name="TextBox 8"/>
            <p:cNvSpPr txBox="1"/>
            <p:nvPr/>
          </p:nvSpPr>
          <p:spPr>
            <a:xfrm>
              <a:off x="7239657" y="4375206"/>
              <a:ext cx="913743" cy="462876"/>
            </a:xfrm>
            <a:prstGeom prst="rect">
              <a:avLst/>
            </a:prstGeom>
            <a:noFill/>
          </p:spPr>
          <p:txBody>
            <a:bodyPr>
              <a:spAutoFit/>
            </a:bodyPr>
            <a:lstStyle/>
            <a:p>
              <a:pPr>
                <a:defRPr/>
              </a:pPr>
              <a:r>
                <a:rPr lang="en-US" sz="2400" dirty="0">
                  <a:solidFill>
                    <a:schemeClr val="accent1">
                      <a:lumMod val="75000"/>
                    </a:schemeClr>
                  </a:solidFill>
                  <a:latin typeface="Times New Roman" pitchFamily="18" charset="0"/>
                  <a:cs typeface="Times New Roman" pitchFamily="18" charset="0"/>
                </a:rPr>
                <a:t>   40%</a:t>
              </a:r>
            </a:p>
          </p:txBody>
        </p:sp>
        <p:sp>
          <p:nvSpPr>
            <p:cNvPr id="10" name="TextBox 9"/>
            <p:cNvSpPr txBox="1"/>
            <p:nvPr/>
          </p:nvSpPr>
          <p:spPr>
            <a:xfrm>
              <a:off x="7196959" y="4345292"/>
              <a:ext cx="273269" cy="522704"/>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sp>
          <p:nvSpPr>
            <p:cNvPr id="11" name="TextBox 10"/>
            <p:cNvSpPr txBox="1"/>
            <p:nvPr/>
          </p:nvSpPr>
          <p:spPr>
            <a:xfrm>
              <a:off x="2346434" y="4345292"/>
              <a:ext cx="478221" cy="522704"/>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sp>
          <p:nvSpPr>
            <p:cNvPr id="12" name="TextBox 11"/>
            <p:cNvSpPr txBox="1"/>
            <p:nvPr/>
          </p:nvSpPr>
          <p:spPr>
            <a:xfrm flipH="1">
              <a:off x="5489028" y="4345292"/>
              <a:ext cx="273269" cy="522704"/>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grpSp>
      <p:grpSp>
        <p:nvGrpSpPr>
          <p:cNvPr id="3" name="Group 21"/>
          <p:cNvGrpSpPr>
            <a:grpSpLocks/>
          </p:cNvGrpSpPr>
          <p:nvPr/>
        </p:nvGrpSpPr>
        <p:grpSpPr bwMode="auto">
          <a:xfrm>
            <a:off x="-406400" y="5486401"/>
            <a:ext cx="12293600" cy="862013"/>
            <a:chOff x="-304800" y="5486400"/>
            <a:chExt cx="9220200" cy="861774"/>
          </a:xfrm>
        </p:grpSpPr>
        <p:sp>
          <p:nvSpPr>
            <p:cNvPr id="76807" name="Rectangle 3"/>
            <p:cNvSpPr txBox="1">
              <a:spLocks noChangeArrowheads="1"/>
            </p:cNvSpPr>
            <p:nvPr/>
          </p:nvSpPr>
          <p:spPr bwMode="auto">
            <a:xfrm>
              <a:off x="-304800" y="5486400"/>
              <a:ext cx="3200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defTabSz="912813" eaLnBrk="0" hangingPunct="0">
                <a:defRPr>
                  <a:solidFill>
                    <a:schemeClr val="tx1"/>
                  </a:solidFill>
                  <a:latin typeface="Arial" charset="0"/>
                  <a:cs typeface="Arial" charset="0"/>
                </a:defRPr>
              </a:lvl1pPr>
              <a:lvl2pPr marL="742950" indent="-285750"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20000"/>
                </a:spcBef>
              </a:pPr>
              <a:r>
                <a:rPr lang="en-US" sz="2400" u="sng" dirty="0">
                  <a:solidFill>
                    <a:schemeClr val="accent2"/>
                  </a:solidFill>
                  <a:latin typeface="Times New Roman" pitchFamily="18" charset="0"/>
                  <a:cs typeface="Times New Roman" pitchFamily="18" charset="0"/>
                </a:rPr>
                <a:t>Cost of goods sold</a:t>
              </a:r>
            </a:p>
            <a:p>
              <a:pPr algn="ctr" eaLnBrk="1" hangingPunct="1">
                <a:lnSpc>
                  <a:spcPct val="90000"/>
                </a:lnSpc>
                <a:spcBef>
                  <a:spcPct val="20000"/>
                </a:spcBef>
              </a:pPr>
              <a:r>
                <a:rPr lang="en-US" sz="2400" dirty="0">
                  <a:solidFill>
                    <a:schemeClr val="accent2"/>
                  </a:solidFill>
                  <a:latin typeface="Times New Roman" pitchFamily="18" charset="0"/>
                  <a:cs typeface="Times New Roman" pitchFamily="18" charset="0"/>
                </a:rPr>
                <a:t>Average inventory          </a:t>
              </a:r>
            </a:p>
          </p:txBody>
        </p:sp>
        <p:sp>
          <p:nvSpPr>
            <p:cNvPr id="15" name="TextBox 14"/>
            <p:cNvSpPr txBox="1"/>
            <p:nvPr/>
          </p:nvSpPr>
          <p:spPr>
            <a:xfrm flipH="1">
              <a:off x="2438400" y="5653042"/>
              <a:ext cx="304800" cy="528490"/>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sp>
          <p:nvSpPr>
            <p:cNvPr id="76809" name="Rectangle 3"/>
            <p:cNvSpPr txBox="1">
              <a:spLocks noChangeArrowheads="1"/>
            </p:cNvSpPr>
            <p:nvPr/>
          </p:nvSpPr>
          <p:spPr bwMode="auto">
            <a:xfrm>
              <a:off x="2514600" y="5486400"/>
              <a:ext cx="3505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defTabSz="912813" eaLnBrk="0" hangingPunct="0">
                <a:defRPr>
                  <a:solidFill>
                    <a:schemeClr val="tx1"/>
                  </a:solidFill>
                  <a:latin typeface="Arial" charset="0"/>
                  <a:cs typeface="Arial" charset="0"/>
                </a:defRPr>
              </a:lvl1pPr>
              <a:lvl2pPr marL="742950" indent="-285750"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20000"/>
                </a:spcBef>
              </a:pPr>
              <a:r>
                <a:rPr lang="en-US" sz="2400" u="sng" dirty="0">
                  <a:solidFill>
                    <a:schemeClr val="accent2"/>
                  </a:solidFill>
                  <a:latin typeface="Times New Roman" pitchFamily="18" charset="0"/>
                  <a:cs typeface="Times New Roman" pitchFamily="18" charset="0"/>
                </a:rPr>
                <a:t>    39,000 ,000                                       </a:t>
              </a:r>
            </a:p>
            <a:p>
              <a:pPr algn="ctr" eaLnBrk="1" hangingPunct="1">
                <a:lnSpc>
                  <a:spcPct val="90000"/>
                </a:lnSpc>
                <a:spcBef>
                  <a:spcPct val="20000"/>
                </a:spcBef>
              </a:pPr>
              <a:r>
                <a:rPr lang="en-US" sz="2400" dirty="0">
                  <a:solidFill>
                    <a:schemeClr val="accent2"/>
                  </a:solidFill>
                  <a:latin typeface="Times New Roman" pitchFamily="18" charset="0"/>
                  <a:cs typeface="Times New Roman" pitchFamily="18" charset="0"/>
                </a:rPr>
                <a:t>(5,000,000 + 3,000,000) /2</a:t>
              </a:r>
            </a:p>
          </p:txBody>
        </p:sp>
        <p:sp>
          <p:nvSpPr>
            <p:cNvPr id="76810" name="Rectangle 3"/>
            <p:cNvSpPr txBox="1">
              <a:spLocks noChangeArrowheads="1"/>
            </p:cNvSpPr>
            <p:nvPr/>
          </p:nvSpPr>
          <p:spPr bwMode="auto">
            <a:xfrm>
              <a:off x="5943600" y="5486400"/>
              <a:ext cx="2438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defTabSz="912813" eaLnBrk="0" hangingPunct="0">
                <a:defRPr>
                  <a:solidFill>
                    <a:schemeClr val="tx1"/>
                  </a:solidFill>
                  <a:latin typeface="Arial" charset="0"/>
                  <a:cs typeface="Arial" charset="0"/>
                </a:defRPr>
              </a:lvl1pPr>
              <a:lvl2pPr marL="742950" indent="-285750" defTabSz="912813" eaLnBrk="0" hangingPunct="0">
                <a:defRPr>
                  <a:solidFill>
                    <a:schemeClr val="tx1"/>
                  </a:solidFill>
                  <a:latin typeface="Arial" charset="0"/>
                  <a:cs typeface="Arial" charset="0"/>
                </a:defRPr>
              </a:lvl2pPr>
              <a:lvl3pPr marL="1143000" indent="-228600" defTabSz="912813" eaLnBrk="0" hangingPunct="0">
                <a:defRPr>
                  <a:solidFill>
                    <a:schemeClr val="tx1"/>
                  </a:solidFill>
                  <a:latin typeface="Arial" charset="0"/>
                  <a:cs typeface="Arial" charset="0"/>
                </a:defRPr>
              </a:lvl3pPr>
              <a:lvl4pPr marL="1600200" indent="-228600" defTabSz="912813" eaLnBrk="0" hangingPunct="0">
                <a:defRPr>
                  <a:solidFill>
                    <a:schemeClr val="tx1"/>
                  </a:solidFill>
                  <a:latin typeface="Arial" charset="0"/>
                  <a:cs typeface="Arial" charset="0"/>
                </a:defRPr>
              </a:lvl4pPr>
              <a:lvl5pPr marL="2057400" indent="-228600" defTabSz="912813" eaLnBrk="0" hangingPunct="0">
                <a:defRPr>
                  <a:solidFill>
                    <a:schemeClr val="tx1"/>
                  </a:solidFill>
                  <a:latin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20000"/>
                </a:spcBef>
              </a:pPr>
              <a:r>
                <a:rPr lang="en-US" sz="2400" u="sng">
                  <a:solidFill>
                    <a:schemeClr val="accent2"/>
                  </a:solidFill>
                  <a:latin typeface="Times New Roman" pitchFamily="18" charset="0"/>
                  <a:cs typeface="Times New Roman" pitchFamily="18" charset="0"/>
                </a:rPr>
                <a:t>39,000,000</a:t>
              </a:r>
            </a:p>
            <a:p>
              <a:pPr algn="ctr" eaLnBrk="1" hangingPunct="1">
                <a:lnSpc>
                  <a:spcPct val="90000"/>
                </a:lnSpc>
                <a:spcBef>
                  <a:spcPct val="20000"/>
                </a:spcBef>
              </a:pPr>
              <a:r>
                <a:rPr lang="en-US" sz="2400">
                  <a:solidFill>
                    <a:schemeClr val="accent2"/>
                  </a:solidFill>
                  <a:latin typeface="Times New Roman" pitchFamily="18" charset="0"/>
                  <a:cs typeface="Times New Roman" pitchFamily="18" charset="0"/>
                </a:rPr>
                <a:t>4,000,000 </a:t>
              </a:r>
            </a:p>
          </p:txBody>
        </p:sp>
        <p:sp>
          <p:nvSpPr>
            <p:cNvPr id="18" name="TextBox 17"/>
            <p:cNvSpPr txBox="1"/>
            <p:nvPr/>
          </p:nvSpPr>
          <p:spPr>
            <a:xfrm>
              <a:off x="5867400" y="5653042"/>
              <a:ext cx="457200" cy="528490"/>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sp>
          <p:nvSpPr>
            <p:cNvPr id="19" name="TextBox 18"/>
            <p:cNvSpPr txBox="1"/>
            <p:nvPr/>
          </p:nvSpPr>
          <p:spPr>
            <a:xfrm>
              <a:off x="7848600" y="5653042"/>
              <a:ext cx="304800" cy="528490"/>
            </a:xfrm>
            <a:prstGeom prst="rect">
              <a:avLst/>
            </a:prstGeom>
            <a:noFill/>
          </p:spPr>
          <p:txBody>
            <a:bodyPr>
              <a:spAutoFit/>
            </a:bodyPr>
            <a:lstStyle/>
            <a:p>
              <a:pPr>
                <a:defRPr/>
              </a:pPr>
              <a:r>
                <a:rPr lang="en-US" sz="2800" dirty="0">
                  <a:solidFill>
                    <a:schemeClr val="accent1">
                      <a:lumMod val="75000"/>
                    </a:schemeClr>
                  </a:solidFill>
                  <a:latin typeface="Times New Roman" pitchFamily="18" charset="0"/>
                  <a:cs typeface="Times New Roman" pitchFamily="18" charset="0"/>
                </a:rPr>
                <a:t>=</a:t>
              </a:r>
            </a:p>
          </p:txBody>
        </p:sp>
        <p:sp>
          <p:nvSpPr>
            <p:cNvPr id="21" name="TextBox 20"/>
            <p:cNvSpPr txBox="1"/>
            <p:nvPr/>
          </p:nvSpPr>
          <p:spPr>
            <a:xfrm>
              <a:off x="8077200" y="5686370"/>
              <a:ext cx="838200" cy="461835"/>
            </a:xfrm>
            <a:prstGeom prst="rect">
              <a:avLst/>
            </a:prstGeom>
            <a:noFill/>
          </p:spPr>
          <p:txBody>
            <a:bodyPr>
              <a:spAutoFit/>
            </a:bodyPr>
            <a:lstStyle/>
            <a:p>
              <a:pPr>
                <a:defRPr/>
              </a:pPr>
              <a:r>
                <a:rPr lang="en-US" sz="2400" dirty="0">
                  <a:solidFill>
                    <a:schemeClr val="accent1">
                      <a:lumMod val="75000"/>
                    </a:schemeClr>
                  </a:solidFill>
                  <a:latin typeface="Times New Roman" pitchFamily="18" charset="0"/>
                  <a:cs typeface="Times New Roman" pitchFamily="18" charset="0"/>
                </a:rPr>
                <a:t> 9.75</a:t>
              </a:r>
            </a:p>
          </p:txBody>
        </p:sp>
      </p:grpSp>
      <p:pic>
        <p:nvPicPr>
          <p:cNvPr id="20" name="Picture 19"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5314254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609600" y="3429000"/>
            <a:ext cx="10972800" cy="973138"/>
          </a:xfrm>
        </p:spPr>
        <p:txBody>
          <a:bodyPr>
            <a:normAutofit fontScale="92500" lnSpcReduction="20000"/>
          </a:bodyPr>
          <a:lstStyle/>
          <a:p>
            <a:pPr marL="0" indent="0" algn="ctr" eaLnBrk="1" hangingPunct="1">
              <a:buFontTx/>
              <a:buNone/>
            </a:pPr>
            <a:r>
              <a:rPr lang="en-US" dirty="0" smtClean="0"/>
              <a:t>Account for the sale of inventory using </a:t>
            </a:r>
          </a:p>
          <a:p>
            <a:pPr marL="0" indent="0" algn="ctr" eaLnBrk="1" hangingPunct="1">
              <a:buFontTx/>
              <a:buNone/>
            </a:pPr>
            <a:r>
              <a:rPr lang="en-US" dirty="0" smtClean="0"/>
              <a:t>a periodic system (Appendix 5A)</a:t>
            </a:r>
          </a:p>
        </p:txBody>
      </p:sp>
      <p:sp>
        <p:nvSpPr>
          <p:cNvPr id="778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504CCC-A99E-4B92-A9F8-AD91C8A79BFC}" type="slidenum">
              <a:rPr lang="en-US">
                <a:solidFill>
                  <a:srgbClr val="898989"/>
                </a:solidFill>
                <a:latin typeface="Calibri" pitchFamily="34" charset="0"/>
              </a:rPr>
              <a:pPr eaLnBrk="1" hangingPunct="1"/>
              <a:t>62</a:t>
            </a:fld>
            <a:endParaRPr lang="en-US">
              <a:solidFill>
                <a:srgbClr val="898989"/>
              </a:solidFill>
              <a:latin typeface="Calibri" pitchFamily="34" charset="0"/>
            </a:endParaRPr>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7</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553948097"/>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a:ea typeface="+mn-ea"/>
              </a:rPr>
              <a:t>I</a:t>
            </a:r>
            <a:r>
              <a:rPr smtClean="0">
                <a:ea typeface="+mn-ea"/>
              </a:rPr>
              <a:t>nventory Using a Periodic </a:t>
            </a:r>
            <a:r>
              <a:rPr>
                <a:ea typeface="+mn-ea"/>
              </a:rPr>
              <a:t>S</a:t>
            </a:r>
            <a:r>
              <a:rPr smtClean="0">
                <a:ea typeface="+mn-ea"/>
              </a:rPr>
              <a:t>ystem</a:t>
            </a:r>
            <a:endParaRPr>
              <a:ea typeface="+mn-ea"/>
            </a:endParaRPr>
          </a:p>
        </p:txBody>
      </p:sp>
      <p:sp>
        <p:nvSpPr>
          <p:cNvPr id="78851" name="Content Placeholder 2"/>
          <p:cNvSpPr>
            <a:spLocks noGrp="1"/>
          </p:cNvSpPr>
          <p:nvPr>
            <p:ph idx="1"/>
          </p:nvPr>
        </p:nvSpPr>
        <p:spPr>
          <a:xfrm>
            <a:off x="508000" y="1219200"/>
            <a:ext cx="11176000" cy="2338388"/>
          </a:xfrm>
        </p:spPr>
        <p:txBody>
          <a:bodyPr>
            <a:normAutofit fontScale="92500" lnSpcReduction="10000"/>
          </a:bodyPr>
          <a:lstStyle/>
          <a:p>
            <a:pPr eaLnBrk="1" hangingPunct="1"/>
            <a:r>
              <a:rPr lang="en-US" smtClean="0"/>
              <a:t>Periodic system has separate accounts for:</a:t>
            </a:r>
          </a:p>
          <a:p>
            <a:pPr lvl="1" eaLnBrk="1" hangingPunct="1"/>
            <a:r>
              <a:rPr lang="en-US" smtClean="0"/>
              <a:t>Purchases</a:t>
            </a:r>
          </a:p>
          <a:p>
            <a:pPr lvl="1" eaLnBrk="1" hangingPunct="1"/>
            <a:r>
              <a:rPr lang="en-US" smtClean="0"/>
              <a:t>Purchases discount</a:t>
            </a:r>
          </a:p>
          <a:p>
            <a:pPr lvl="1" eaLnBrk="1" hangingPunct="1"/>
            <a:r>
              <a:rPr lang="en-US" smtClean="0"/>
              <a:t>Purchase returns and allowance </a:t>
            </a:r>
          </a:p>
          <a:p>
            <a:pPr lvl="1" eaLnBrk="1" hangingPunct="1"/>
            <a:r>
              <a:rPr lang="en-US" smtClean="0"/>
              <a:t>Transportation cost</a:t>
            </a:r>
          </a:p>
        </p:txBody>
      </p:sp>
      <p:sp>
        <p:nvSpPr>
          <p:cNvPr id="788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7FA6A8-266E-46EC-9613-8F893A2CD362}" type="slidenum">
              <a:rPr lang="en-US">
                <a:solidFill>
                  <a:srgbClr val="898989"/>
                </a:solidFill>
                <a:latin typeface="Calibri" pitchFamily="34" charset="0"/>
              </a:rPr>
              <a:pPr eaLnBrk="1" hangingPunct="1"/>
              <a:t>63</a:t>
            </a:fld>
            <a:endParaRPr lang="en-US">
              <a:solidFill>
                <a:srgbClr val="898989"/>
              </a:solidFill>
              <a:latin typeface="Calibri" pitchFamily="34" charset="0"/>
            </a:endParaRPr>
          </a:p>
        </p:txBody>
      </p:sp>
      <p:pic>
        <p:nvPicPr>
          <p:cNvPr id="7885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 y="3810000"/>
            <a:ext cx="11277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995790530"/>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1329595"/>
          </a:xfrm>
        </p:spPr>
        <p:txBody>
          <a:bodyPr>
            <a:normAutofit fontScale="90000"/>
          </a:bodyPr>
          <a:lstStyle/>
          <a:p>
            <a:pPr eaLnBrk="1" hangingPunct="1">
              <a:defRPr/>
            </a:pPr>
            <a:r>
              <a:rPr smtClean="0">
                <a:ea typeface="+mn-ea"/>
              </a:rPr>
              <a:t>Purchase Discounts and </a:t>
            </a:r>
            <a:r>
              <a:rPr>
                <a:ea typeface="+mn-ea"/>
              </a:rPr>
              <a:t>Purchase Returns and Allowances</a:t>
            </a:r>
          </a:p>
        </p:txBody>
      </p:sp>
      <p:sp>
        <p:nvSpPr>
          <p:cNvPr id="79875" name="Content Placeholder 2"/>
          <p:cNvSpPr>
            <a:spLocks noGrp="1"/>
          </p:cNvSpPr>
          <p:nvPr>
            <p:ph idx="1"/>
          </p:nvPr>
        </p:nvSpPr>
        <p:spPr>
          <a:xfrm>
            <a:off x="406400" y="1690688"/>
            <a:ext cx="11176000" cy="2609850"/>
          </a:xfrm>
        </p:spPr>
        <p:txBody>
          <a:bodyPr>
            <a:normAutofit fontScale="92500" lnSpcReduction="10000"/>
          </a:bodyPr>
          <a:lstStyle/>
          <a:p>
            <a:pPr eaLnBrk="1" hangingPunct="1"/>
            <a:r>
              <a:rPr lang="en-US" smtClean="0"/>
              <a:t>Separate purchase discount account</a:t>
            </a:r>
          </a:p>
          <a:p>
            <a:pPr eaLnBrk="1" hangingPunct="1"/>
            <a:endParaRPr lang="en-US" smtClean="0"/>
          </a:p>
          <a:p>
            <a:pPr eaLnBrk="1" hangingPunct="1"/>
            <a:endParaRPr lang="en-US" smtClean="0"/>
          </a:p>
          <a:p>
            <a:pPr eaLnBrk="1" hangingPunct="1"/>
            <a:endParaRPr lang="en-US" smtClean="0"/>
          </a:p>
          <a:p>
            <a:pPr eaLnBrk="1" hangingPunct="1"/>
            <a:r>
              <a:rPr lang="en-US" smtClean="0"/>
              <a:t>Purchase returns and allowance</a:t>
            </a:r>
          </a:p>
        </p:txBody>
      </p:sp>
      <p:sp>
        <p:nvSpPr>
          <p:cNvPr id="798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F0C9F0-CC55-4C62-A084-BC6B72180D6D}" type="slidenum">
              <a:rPr lang="en-US">
                <a:solidFill>
                  <a:srgbClr val="898989"/>
                </a:solidFill>
                <a:latin typeface="Calibri" pitchFamily="34" charset="0"/>
              </a:rPr>
              <a:pPr eaLnBrk="1" hangingPunct="1"/>
              <a:t>64</a:t>
            </a:fld>
            <a:endParaRPr lang="en-US">
              <a:solidFill>
                <a:srgbClr val="898989"/>
              </a:solidFill>
              <a:latin typeface="Calibri" pitchFamily="34" charset="0"/>
            </a:endParaRPr>
          </a:p>
        </p:txBody>
      </p:sp>
      <p:pic>
        <p:nvPicPr>
          <p:cNvPr id="7987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1" y="2212976"/>
            <a:ext cx="1042881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2967" y="4419601"/>
            <a:ext cx="1041611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5"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810692766"/>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1"/>
            <a:ext cx="11176000" cy="664797"/>
          </a:xfrm>
        </p:spPr>
        <p:txBody>
          <a:bodyPr>
            <a:normAutofit fontScale="90000"/>
          </a:bodyPr>
          <a:lstStyle/>
          <a:p>
            <a:pPr eaLnBrk="1" hangingPunct="1">
              <a:defRPr/>
            </a:pPr>
            <a:r>
              <a:rPr smtClean="0">
                <a:solidFill>
                  <a:schemeClr val="tx1"/>
                </a:solidFill>
                <a:latin typeface="Arial" pitchFamily="34" charset="0"/>
                <a:ea typeface="+mn-ea"/>
                <a:cs typeface="Arial" pitchFamily="34" charset="0"/>
              </a:rPr>
              <a:t> </a:t>
            </a:r>
            <a:r>
              <a:rPr smtClean="0">
                <a:ea typeface="+mn-ea"/>
              </a:rPr>
              <a:t>Net Purchases</a:t>
            </a:r>
            <a:endParaRPr>
              <a:solidFill>
                <a:schemeClr val="tx1"/>
              </a:solidFill>
              <a:ea typeface="+mn-ea"/>
            </a:endParaRPr>
          </a:p>
        </p:txBody>
      </p:sp>
      <p:sp>
        <p:nvSpPr>
          <p:cNvPr id="808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6EC61E-7FB0-4C7A-AE5D-713CA29EA7E9}" type="slidenum">
              <a:rPr lang="en-US">
                <a:solidFill>
                  <a:srgbClr val="898989"/>
                </a:solidFill>
                <a:latin typeface="Calibri" pitchFamily="34" charset="0"/>
              </a:rPr>
              <a:pPr eaLnBrk="1" hangingPunct="1"/>
              <a:t>65</a:t>
            </a:fld>
            <a:endParaRPr lang="en-US">
              <a:solidFill>
                <a:srgbClr val="898989"/>
              </a:solidFill>
              <a:latin typeface="Calibri" pitchFamily="34" charset="0"/>
            </a:endParaRPr>
          </a:p>
        </p:txBody>
      </p:sp>
      <p:sp>
        <p:nvSpPr>
          <p:cNvPr id="5" name="Rounded Rectangle 4"/>
          <p:cNvSpPr>
            <a:spLocks noChangeArrowheads="1"/>
          </p:cNvSpPr>
          <p:nvPr/>
        </p:nvSpPr>
        <p:spPr bwMode="auto">
          <a:xfrm>
            <a:off x="1866900" y="1066800"/>
            <a:ext cx="7823200" cy="914400"/>
          </a:xfrm>
          <a:prstGeom prst="roundRect">
            <a:avLst>
              <a:gd name="adj" fmla="val 16667"/>
            </a:avLst>
          </a:prstGeom>
          <a:solidFill>
            <a:srgbClr val="7EB2E6"/>
          </a:solidFill>
          <a:ln w="9525">
            <a:solidFill>
              <a:srgbClr val="7EB2E6"/>
            </a:solidFill>
            <a:round/>
            <a:headEnd/>
            <a:tailEnd/>
          </a:ln>
          <a:effectLst>
            <a:outerShdw blurRad="40000" dist="20000" dir="5400000" rotWithShape="0">
              <a:srgbClr val="808080">
                <a:alpha val="37999"/>
              </a:srgbClr>
            </a:outerShdw>
          </a:effectLst>
        </p:spPr>
        <p:txBody>
          <a:bodyPr lIns="91436" tIns="45718" rIns="91436" bIns="45718" anchor="ctr"/>
          <a:lstStyle/>
          <a:p>
            <a:pPr algn="ctr" defTabSz="912813">
              <a:defRPr/>
            </a:pPr>
            <a:r>
              <a:rPr lang="en-US" sz="2400">
                <a:solidFill>
                  <a:srgbClr val="000000"/>
                </a:solidFill>
                <a:latin typeface="Times New Roman" pitchFamily="18" charset="0"/>
                <a:cs typeface="Times New Roman" pitchFamily="18" charset="0"/>
              </a:rPr>
              <a:t>Purchases (</a:t>
            </a:r>
            <a:r>
              <a:rPr lang="en-US" sz="2400" i="1">
                <a:solidFill>
                  <a:srgbClr val="000000"/>
                </a:solidFill>
                <a:latin typeface="Times New Roman" pitchFamily="18" charset="0"/>
                <a:cs typeface="Times New Roman" pitchFamily="18" charset="0"/>
              </a:rPr>
              <a:t>debit</a:t>
            </a:r>
            <a:r>
              <a:rPr lang="en-US" sz="2400">
                <a:solidFill>
                  <a:srgbClr val="000000"/>
                </a:solidFill>
                <a:latin typeface="Times New Roman" pitchFamily="18" charset="0"/>
                <a:cs typeface="Times New Roman" pitchFamily="18" charset="0"/>
              </a:rPr>
              <a:t>)</a:t>
            </a:r>
            <a:endParaRPr lang="en-US" sz="2300">
              <a:latin typeface="Times New Roman" pitchFamily="18" charset="0"/>
              <a:cs typeface="Times New Roman" pitchFamily="18" charset="0"/>
            </a:endParaRPr>
          </a:p>
        </p:txBody>
      </p:sp>
      <p:sp>
        <p:nvSpPr>
          <p:cNvPr id="9" name="Rounded Rectangle 8"/>
          <p:cNvSpPr>
            <a:spLocks noChangeArrowheads="1"/>
          </p:cNvSpPr>
          <p:nvPr/>
        </p:nvSpPr>
        <p:spPr bwMode="auto">
          <a:xfrm>
            <a:off x="1828800" y="2566988"/>
            <a:ext cx="7823200" cy="914400"/>
          </a:xfrm>
          <a:prstGeom prst="roundRect">
            <a:avLst>
              <a:gd name="adj" fmla="val 16667"/>
            </a:avLst>
          </a:prstGeom>
          <a:solidFill>
            <a:srgbClr val="7EB2E6"/>
          </a:solidFill>
          <a:ln w="9525">
            <a:solidFill>
              <a:srgbClr val="7EB2E6"/>
            </a:solidFill>
            <a:round/>
            <a:headEnd/>
            <a:tailEnd/>
          </a:ln>
          <a:effectLst>
            <a:outerShdw blurRad="40000" dist="20000" dir="5400000" rotWithShape="0">
              <a:srgbClr val="808080">
                <a:alpha val="37999"/>
              </a:srgbClr>
            </a:outerShdw>
          </a:effectLst>
        </p:spPr>
        <p:txBody>
          <a:bodyPr lIns="91436" tIns="45718" rIns="91436" bIns="45718" anchor="ctr"/>
          <a:lstStyle/>
          <a:p>
            <a:pPr algn="ctr" defTabSz="912813">
              <a:defRPr/>
            </a:pPr>
            <a:r>
              <a:rPr lang="en-US" sz="2400">
                <a:solidFill>
                  <a:srgbClr val="000000"/>
                </a:solidFill>
                <a:latin typeface="Times New Roman" pitchFamily="18" charset="0"/>
                <a:cs typeface="Times New Roman" pitchFamily="18" charset="0"/>
              </a:rPr>
              <a:t>Purchase discounts (</a:t>
            </a:r>
            <a:r>
              <a:rPr lang="en-US" sz="2400" i="1">
                <a:solidFill>
                  <a:srgbClr val="000000"/>
                </a:solidFill>
                <a:latin typeface="Times New Roman" pitchFamily="18" charset="0"/>
                <a:cs typeface="Times New Roman" pitchFamily="18" charset="0"/>
              </a:rPr>
              <a:t>credit</a:t>
            </a:r>
            <a:r>
              <a:rPr lang="en-US" sz="2400">
                <a:solidFill>
                  <a:srgbClr val="000000"/>
                </a:solidFill>
                <a:latin typeface="Times New Roman" pitchFamily="18" charset="0"/>
                <a:cs typeface="Times New Roman" pitchFamily="18" charset="0"/>
              </a:rPr>
              <a:t>)</a:t>
            </a:r>
            <a:endParaRPr lang="en-US" sz="2300">
              <a:latin typeface="Times New Roman" pitchFamily="18" charset="0"/>
              <a:cs typeface="Times New Roman" pitchFamily="18" charset="0"/>
            </a:endParaRPr>
          </a:p>
        </p:txBody>
      </p:sp>
      <p:sp>
        <p:nvSpPr>
          <p:cNvPr id="10" name="Rounded Rectangle 9"/>
          <p:cNvSpPr>
            <a:spLocks noChangeArrowheads="1"/>
          </p:cNvSpPr>
          <p:nvPr/>
        </p:nvSpPr>
        <p:spPr bwMode="auto">
          <a:xfrm>
            <a:off x="1828800" y="4014788"/>
            <a:ext cx="7823200" cy="914400"/>
          </a:xfrm>
          <a:prstGeom prst="roundRect">
            <a:avLst>
              <a:gd name="adj" fmla="val 16667"/>
            </a:avLst>
          </a:prstGeom>
          <a:solidFill>
            <a:srgbClr val="7EB2E6"/>
          </a:solidFill>
          <a:ln w="9525">
            <a:solidFill>
              <a:srgbClr val="7EB2E6"/>
            </a:solidFill>
            <a:round/>
            <a:headEnd/>
            <a:tailEnd/>
          </a:ln>
          <a:effectLst>
            <a:outerShdw blurRad="40000" dist="20000" dir="5400000" rotWithShape="0">
              <a:srgbClr val="808080">
                <a:alpha val="37999"/>
              </a:srgbClr>
            </a:outerShdw>
          </a:effectLst>
        </p:spPr>
        <p:txBody>
          <a:bodyPr lIns="91436" tIns="45718" rIns="91436" bIns="45718" anchor="ctr"/>
          <a:lstStyle/>
          <a:p>
            <a:pPr algn="ctr" defTabSz="912813">
              <a:defRPr/>
            </a:pPr>
            <a:r>
              <a:rPr lang="en-US" sz="2400">
                <a:solidFill>
                  <a:srgbClr val="000000"/>
                </a:solidFill>
                <a:latin typeface="Times New Roman" pitchFamily="18" charset="0"/>
                <a:cs typeface="Times New Roman" pitchFamily="18" charset="0"/>
              </a:rPr>
              <a:t>Purchase returns and allowances (</a:t>
            </a:r>
            <a:r>
              <a:rPr lang="en-US" sz="2400" i="1">
                <a:solidFill>
                  <a:srgbClr val="000000"/>
                </a:solidFill>
                <a:latin typeface="Times New Roman" pitchFamily="18" charset="0"/>
                <a:cs typeface="Times New Roman" pitchFamily="18" charset="0"/>
              </a:rPr>
              <a:t>credit</a:t>
            </a:r>
            <a:r>
              <a:rPr lang="en-US" sz="2400">
                <a:solidFill>
                  <a:srgbClr val="000000"/>
                </a:solidFill>
                <a:latin typeface="Times New Roman" pitchFamily="18" charset="0"/>
                <a:cs typeface="Times New Roman" pitchFamily="18" charset="0"/>
              </a:rPr>
              <a:t>)</a:t>
            </a:r>
            <a:endParaRPr lang="en-US" sz="2300">
              <a:latin typeface="Times New Roman" pitchFamily="18" charset="0"/>
              <a:cs typeface="Times New Roman" pitchFamily="18" charset="0"/>
            </a:endParaRPr>
          </a:p>
        </p:txBody>
      </p:sp>
      <p:sp>
        <p:nvSpPr>
          <p:cNvPr id="11" name="Rounded Rectangle 10"/>
          <p:cNvSpPr>
            <a:spLocks noChangeArrowheads="1"/>
          </p:cNvSpPr>
          <p:nvPr/>
        </p:nvSpPr>
        <p:spPr bwMode="auto">
          <a:xfrm>
            <a:off x="1828800" y="5410200"/>
            <a:ext cx="7823200" cy="914400"/>
          </a:xfrm>
          <a:prstGeom prst="roundRect">
            <a:avLst>
              <a:gd name="adj" fmla="val 16667"/>
            </a:avLst>
          </a:prstGeom>
          <a:solidFill>
            <a:srgbClr val="7EB2E6"/>
          </a:solidFill>
          <a:ln w="9525">
            <a:solidFill>
              <a:srgbClr val="7EB2E6"/>
            </a:solidFill>
            <a:round/>
            <a:headEnd/>
            <a:tailEnd/>
          </a:ln>
          <a:effectLst>
            <a:outerShdw blurRad="40000" dist="20000" dir="5400000" rotWithShape="0">
              <a:srgbClr val="808080">
                <a:alpha val="37999"/>
              </a:srgbClr>
            </a:outerShdw>
          </a:effectLst>
        </p:spPr>
        <p:txBody>
          <a:bodyPr lIns="91436" tIns="45718" rIns="91436" bIns="45718" anchor="ctr"/>
          <a:lstStyle/>
          <a:p>
            <a:pPr algn="ctr" defTabSz="912813">
              <a:defRPr/>
            </a:pPr>
            <a:r>
              <a:rPr lang="en-US" sz="2400">
                <a:solidFill>
                  <a:srgbClr val="000000"/>
                </a:solidFill>
                <a:latin typeface="Times New Roman" pitchFamily="18" charset="0"/>
                <a:cs typeface="Times New Roman" pitchFamily="18" charset="0"/>
              </a:rPr>
              <a:t>Net purchases </a:t>
            </a:r>
            <a:endParaRPr lang="en-US" sz="2300">
              <a:latin typeface="Times New Roman" pitchFamily="18" charset="0"/>
              <a:cs typeface="Times New Roman" pitchFamily="18" charset="0"/>
            </a:endParaRPr>
          </a:p>
        </p:txBody>
      </p:sp>
      <p:sp>
        <p:nvSpPr>
          <p:cNvPr id="80904" name="TextBox 11"/>
          <p:cNvSpPr txBox="1">
            <a:spLocks noChangeArrowheads="1"/>
          </p:cNvSpPr>
          <p:nvPr/>
        </p:nvSpPr>
        <p:spPr bwMode="auto">
          <a:xfrm>
            <a:off x="4732867" y="20081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latin typeface="Times New Roman" pitchFamily="18" charset="0"/>
                <a:cs typeface="Times New Roman" pitchFamily="18" charset="0"/>
              </a:rPr>
              <a:t>minus</a:t>
            </a:r>
          </a:p>
        </p:txBody>
      </p:sp>
      <p:sp>
        <p:nvSpPr>
          <p:cNvPr id="80905" name="TextBox 12"/>
          <p:cNvSpPr txBox="1">
            <a:spLocks noChangeArrowheads="1"/>
          </p:cNvSpPr>
          <p:nvPr/>
        </p:nvSpPr>
        <p:spPr bwMode="auto">
          <a:xfrm>
            <a:off x="4800600" y="3536951"/>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latin typeface="Times New Roman" pitchFamily="18" charset="0"/>
                <a:cs typeface="Times New Roman" pitchFamily="18" charset="0"/>
              </a:rPr>
              <a:t>minus</a:t>
            </a:r>
          </a:p>
        </p:txBody>
      </p:sp>
      <p:sp>
        <p:nvSpPr>
          <p:cNvPr id="80906" name="TextBox 13"/>
          <p:cNvSpPr txBox="1">
            <a:spLocks noChangeArrowheads="1"/>
          </p:cNvSpPr>
          <p:nvPr/>
        </p:nvSpPr>
        <p:spPr bwMode="auto">
          <a:xfrm>
            <a:off x="4800600" y="4924426"/>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latin typeface="Times New Roman" pitchFamily="18" charset="0"/>
                <a:cs typeface="Times New Roman" pitchFamily="18" charset="0"/>
              </a:rPr>
              <a:t>equals</a:t>
            </a:r>
          </a:p>
        </p:txBody>
      </p:sp>
      <p:pic>
        <p:nvPicPr>
          <p:cNvPr id="12" name="Picture 11"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683447335"/>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solidFill>
                  <a:schemeClr val="tx1"/>
                </a:solidFill>
                <a:latin typeface="Arial" pitchFamily="34" charset="0"/>
                <a:ea typeface="+mn-ea"/>
                <a:cs typeface="Arial" pitchFamily="34" charset="0"/>
              </a:rPr>
              <a:t> </a:t>
            </a:r>
            <a:r>
              <a:rPr smtClean="0">
                <a:ea typeface="+mn-ea"/>
              </a:rPr>
              <a:t>Freight In</a:t>
            </a:r>
            <a:endParaRPr>
              <a:ea typeface="+mn-ea"/>
            </a:endParaRPr>
          </a:p>
        </p:txBody>
      </p:sp>
      <p:sp>
        <p:nvSpPr>
          <p:cNvPr id="81923" name="Content Placeholder 2"/>
          <p:cNvSpPr>
            <a:spLocks noGrp="1"/>
          </p:cNvSpPr>
          <p:nvPr>
            <p:ph idx="1"/>
          </p:nvPr>
        </p:nvSpPr>
        <p:spPr>
          <a:xfrm>
            <a:off x="508000" y="1412875"/>
            <a:ext cx="11176000" cy="876300"/>
          </a:xfrm>
        </p:spPr>
        <p:txBody>
          <a:bodyPr>
            <a:normAutofit fontScale="92500" lnSpcReduction="20000"/>
          </a:bodyPr>
          <a:lstStyle/>
          <a:p>
            <a:pPr eaLnBrk="1" hangingPunct="1"/>
            <a:r>
              <a:rPr lang="en-US" smtClean="0">
                <a:latin typeface="Arial" charset="0"/>
                <a:cs typeface="Arial" charset="0"/>
              </a:rPr>
              <a:t>Costs to transport purchased inventory are debited to Freight in, an expense account</a:t>
            </a:r>
            <a:endParaRPr lang="en-US" smtClean="0"/>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C218CAF-ED12-4EC7-8111-DA94C686662D}" type="slidenum">
              <a:rPr lang="en-US">
                <a:solidFill>
                  <a:srgbClr val="898989"/>
                </a:solidFill>
                <a:latin typeface="Calibri" pitchFamily="34" charset="0"/>
              </a:rPr>
              <a:pPr eaLnBrk="1" hangingPunct="1"/>
              <a:t>66</a:t>
            </a:fld>
            <a:endParaRPr lang="en-US">
              <a:solidFill>
                <a:srgbClr val="898989"/>
              </a:solidFill>
              <a:latin typeface="Calibri" pitchFamily="34" charset="0"/>
            </a:endParaRPr>
          </a:p>
        </p:txBody>
      </p:sp>
      <p:pic>
        <p:nvPicPr>
          <p:cNvPr id="819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8051" y="2619376"/>
            <a:ext cx="104013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021778504"/>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Cost of Goods </a:t>
            </a:r>
            <a:r>
              <a:rPr>
                <a:ea typeface="+mn-ea"/>
              </a:rPr>
              <a:t>S</a:t>
            </a:r>
            <a:r>
              <a:rPr smtClean="0">
                <a:ea typeface="+mn-ea"/>
              </a:rPr>
              <a:t>old</a:t>
            </a:r>
            <a:endParaRPr>
              <a:ea typeface="+mn-ea"/>
            </a:endParaRPr>
          </a:p>
        </p:txBody>
      </p:sp>
      <p:sp>
        <p:nvSpPr>
          <p:cNvPr id="82947" name="Content Placeholder 2"/>
          <p:cNvSpPr>
            <a:spLocks noGrp="1"/>
          </p:cNvSpPr>
          <p:nvPr>
            <p:ph idx="1"/>
          </p:nvPr>
        </p:nvSpPr>
        <p:spPr>
          <a:xfrm>
            <a:off x="508000" y="1412876"/>
            <a:ext cx="11176000" cy="442913"/>
          </a:xfrm>
        </p:spPr>
        <p:txBody>
          <a:bodyPr>
            <a:normAutofit fontScale="85000" lnSpcReduction="20000"/>
          </a:bodyPr>
          <a:lstStyle/>
          <a:p>
            <a:pPr eaLnBrk="1" hangingPunct="1"/>
            <a:r>
              <a:rPr lang="en-US" smtClean="0"/>
              <a:t>Must be calculated under periodic system</a:t>
            </a:r>
          </a:p>
        </p:txBody>
      </p:sp>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F3AFD4-583F-4FC2-BE72-83578D40497E}" type="slidenum">
              <a:rPr lang="en-US">
                <a:solidFill>
                  <a:srgbClr val="898989"/>
                </a:solidFill>
                <a:latin typeface="Calibri" pitchFamily="34" charset="0"/>
              </a:rPr>
              <a:pPr eaLnBrk="1" hangingPunct="1"/>
              <a:t>67</a:t>
            </a:fld>
            <a:endParaRPr lang="en-US">
              <a:solidFill>
                <a:srgbClr val="898989"/>
              </a:solidFill>
              <a:latin typeface="Calibri" pitchFamily="34" charset="0"/>
            </a:endParaRPr>
          </a:p>
        </p:txBody>
      </p:sp>
      <p:pic>
        <p:nvPicPr>
          <p:cNvPr id="8294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51" y="1981201"/>
            <a:ext cx="11277600"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545607818"/>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dirty="0" smtClean="0">
                <a:ea typeface="+mn-ea"/>
              </a:rPr>
              <a:t>Chapter 5 Summary</a:t>
            </a:r>
            <a:endParaRPr dirty="0">
              <a:ea typeface="+mn-ea"/>
            </a:endParaRPr>
          </a:p>
        </p:txBody>
      </p:sp>
      <p:sp>
        <p:nvSpPr>
          <p:cNvPr id="83971" name="Text Placeholder 2"/>
          <p:cNvSpPr>
            <a:spLocks noGrp="1"/>
          </p:cNvSpPr>
          <p:nvPr>
            <p:ph type="body" sz="quarter" idx="10"/>
          </p:nvPr>
        </p:nvSpPr>
        <p:spPr>
          <a:xfrm>
            <a:off x="418123" y="1348154"/>
            <a:ext cx="10981267" cy="5416550"/>
          </a:xfrm>
        </p:spPr>
        <p:txBody>
          <a:bodyPr/>
          <a:lstStyle/>
          <a:p>
            <a:pPr algn="just"/>
            <a:r>
              <a:rPr lang="en-US" dirty="0" smtClean="0"/>
              <a:t>If a company is using a price tag stamped on the good to ring up your purchase, the company is probably using a periodic inventory system. If a company is using a bar code scanner to ring up your purchase, the company is using a perpetual inventory system.</a:t>
            </a:r>
          </a:p>
          <a:p>
            <a:pPr algn="just"/>
            <a:r>
              <a:rPr lang="en-US" dirty="0" smtClean="0"/>
              <a:t>All purchase transactions are between the company and a vendor. In a perpetual system, every transaction that affects the quantity or price of inventory is either debited or credited to the asset, Inventory, based on the rules of debit and credit.</a:t>
            </a:r>
          </a:p>
        </p:txBody>
      </p:sp>
      <p:sp>
        <p:nvSpPr>
          <p:cNvPr id="839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C6706F9-C478-4D91-B108-D72DE8A8F65E}" type="slidenum">
              <a:rPr lang="en-US">
                <a:solidFill>
                  <a:srgbClr val="898989"/>
                </a:solidFill>
                <a:latin typeface="Calibri" pitchFamily="34" charset="0"/>
              </a:rPr>
              <a:pPr eaLnBrk="1" hangingPunct="1"/>
              <a:t>68</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089022628"/>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5 Summary  </a:t>
            </a:r>
            <a:endParaRPr>
              <a:ea typeface="+mn-ea"/>
            </a:endParaRPr>
          </a:p>
        </p:txBody>
      </p:sp>
      <p:sp>
        <p:nvSpPr>
          <p:cNvPr id="84995" name="Text Placeholder 2"/>
          <p:cNvSpPr>
            <a:spLocks noGrp="1"/>
          </p:cNvSpPr>
          <p:nvPr>
            <p:ph type="body" sz="quarter" idx="10"/>
          </p:nvPr>
        </p:nvSpPr>
        <p:spPr>
          <a:xfrm>
            <a:off x="508000" y="1143000"/>
            <a:ext cx="10981267" cy="4973638"/>
          </a:xfrm>
        </p:spPr>
        <p:txBody>
          <a:bodyPr/>
          <a:lstStyle/>
          <a:p>
            <a:r>
              <a:rPr lang="en-US" smtClean="0"/>
              <a:t>Increases debit Inventory (increase in quantity or cost per unit). Decreases credit Inventory (decrease in quantity or cost per unit).</a:t>
            </a:r>
          </a:p>
          <a:p>
            <a:r>
              <a:rPr lang="en-US" smtClean="0"/>
              <a:t>All sales transactions are between the company and a customer. In a perpetual system, each sales transaction has two entries. The first entry records the sales price to the customer (debit Cash or Accounts receivable and credit Sales revenue). The second entry updates the Inventory account (debit COGS and credit Inventory). </a:t>
            </a:r>
          </a:p>
        </p:txBody>
      </p:sp>
      <p:sp>
        <p:nvSpPr>
          <p:cNvPr id="849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741612-B27E-4B6F-8E6A-1A9BE9F3FACD}" type="slidenum">
              <a:rPr lang="en-US">
                <a:solidFill>
                  <a:srgbClr val="898989"/>
                </a:solidFill>
                <a:latin typeface="Calibri" pitchFamily="34" charset="0"/>
              </a:rPr>
              <a:pPr eaLnBrk="1" hangingPunct="1"/>
              <a:t>69</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32642076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lstStyle/>
          <a:p>
            <a:pPr eaLnBrk="1" fontAlgn="auto" hangingPunct="1">
              <a:spcAft>
                <a:spcPts val="0"/>
              </a:spcAft>
              <a:defRPr/>
            </a:pPr>
            <a:r>
              <a:rPr smtClean="0">
                <a:ea typeface="+mn-ea"/>
              </a:rPr>
              <a:t>Merchandisers</a:t>
            </a:r>
            <a:endParaRPr>
              <a:ea typeface="+mn-ea"/>
            </a:endParaRPr>
          </a:p>
        </p:txBody>
      </p:sp>
      <p:sp>
        <p:nvSpPr>
          <p:cNvPr id="21507" name="Content Placeholder 1"/>
          <p:cNvSpPr>
            <a:spLocks noGrp="1"/>
          </p:cNvSpPr>
          <p:nvPr>
            <p:ph idx="1"/>
          </p:nvPr>
        </p:nvSpPr>
        <p:spPr>
          <a:xfrm>
            <a:off x="508000" y="1412875"/>
            <a:ext cx="11176000" cy="4154488"/>
          </a:xfrm>
        </p:spPr>
        <p:txBody>
          <a:bodyPr>
            <a:normAutofit lnSpcReduction="10000"/>
          </a:bodyPr>
          <a:lstStyle/>
          <a:p>
            <a:pPr eaLnBrk="1" hangingPunct="1"/>
            <a:r>
              <a:rPr lang="en-US" sz="3600" smtClean="0"/>
              <a:t>Businesses that sell a product to customers</a:t>
            </a:r>
          </a:p>
          <a:p>
            <a:pPr eaLnBrk="1" hangingPunct="1"/>
            <a:r>
              <a:rPr lang="en-US" sz="3600" smtClean="0"/>
              <a:t>New Accounts</a:t>
            </a:r>
          </a:p>
          <a:p>
            <a:pPr lvl="1" eaLnBrk="1" hangingPunct="1"/>
            <a:r>
              <a:rPr lang="en-US" sz="3000" smtClean="0"/>
              <a:t>Balance Sheet</a:t>
            </a:r>
          </a:p>
          <a:p>
            <a:pPr lvl="2" eaLnBrk="1" hangingPunct="1"/>
            <a:r>
              <a:rPr lang="en-US" smtClean="0"/>
              <a:t>Inventory </a:t>
            </a:r>
          </a:p>
          <a:p>
            <a:pPr lvl="3" eaLnBrk="1" hangingPunct="1"/>
            <a:r>
              <a:rPr lang="en-US" smtClean="0"/>
              <a:t>Asset account</a:t>
            </a:r>
          </a:p>
          <a:p>
            <a:pPr lvl="1" eaLnBrk="1" hangingPunct="1"/>
            <a:r>
              <a:rPr lang="en-US" sz="3000" smtClean="0"/>
              <a:t>Income Statement</a:t>
            </a:r>
          </a:p>
          <a:p>
            <a:pPr lvl="2" eaLnBrk="1" hangingPunct="1"/>
            <a:r>
              <a:rPr lang="en-US" smtClean="0"/>
              <a:t>Sales (Sales Revenue)</a:t>
            </a:r>
          </a:p>
          <a:p>
            <a:pPr lvl="2" eaLnBrk="1" hangingPunct="1"/>
            <a:r>
              <a:rPr lang="en-US" smtClean="0"/>
              <a:t>Cost of Goods Sold</a:t>
            </a:r>
          </a:p>
          <a:p>
            <a:pPr lvl="3" eaLnBrk="1" hangingPunct="1"/>
            <a:r>
              <a:rPr lang="en-US" smtClean="0"/>
              <a:t>Expense account</a:t>
            </a:r>
          </a:p>
        </p:txBody>
      </p:sp>
      <p:sp>
        <p:nvSpPr>
          <p:cNvPr id="2150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EE69E7-E373-4F69-BFC0-F1D26A5D39B7}" type="slidenum">
              <a:rPr lang="en-US">
                <a:solidFill>
                  <a:srgbClr val="898989"/>
                </a:solidFill>
                <a:latin typeface="Calibri" pitchFamily="34" charset="0"/>
              </a:rPr>
              <a:pPr eaLnBrk="1" hangingPunct="1"/>
              <a:t>7</a:t>
            </a:fld>
            <a:endParaRPr lang="en-US">
              <a:solidFill>
                <a:srgbClr val="898989"/>
              </a:solidFill>
              <a:latin typeface="Calibri" pitchFamily="34" charset="0"/>
            </a:endParaRPr>
          </a:p>
        </p:txBody>
      </p:sp>
      <p:pic>
        <p:nvPicPr>
          <p:cNvPr id="21508" name="Picture 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3313114"/>
            <a:ext cx="4986867"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210694431"/>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5 Summary</a:t>
            </a:r>
            <a:endParaRPr>
              <a:ea typeface="+mn-ea"/>
            </a:endParaRPr>
          </a:p>
        </p:txBody>
      </p:sp>
      <p:sp>
        <p:nvSpPr>
          <p:cNvPr id="86019" name="Text Placeholder 2"/>
          <p:cNvSpPr>
            <a:spLocks noGrp="1"/>
          </p:cNvSpPr>
          <p:nvPr>
            <p:ph type="body" sz="quarter" idx="10"/>
          </p:nvPr>
        </p:nvSpPr>
        <p:spPr>
          <a:xfrm>
            <a:off x="406400" y="1143000"/>
            <a:ext cx="11176000" cy="4432300"/>
          </a:xfrm>
        </p:spPr>
        <p:txBody>
          <a:bodyPr/>
          <a:lstStyle/>
          <a:p>
            <a:r>
              <a:rPr lang="en-US" smtClean="0"/>
              <a:t>When customers return goods, two entries are made. The first entry records the returned goods from the customer at their sales price (debit Sales returns and allowances and credit Cash or Accounts receivable). The second entry updates the Inventory account (debit Inventory and credit COGS). When customers pay early to take advantage of terms offered, it reduces the amount of cash the company receives and a Sales discount is recorded.</a:t>
            </a:r>
          </a:p>
        </p:txBody>
      </p:sp>
      <p:sp>
        <p:nvSpPr>
          <p:cNvPr id="860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1E517E-E881-46D6-AF4A-AEEF6AE7811C}" type="slidenum">
              <a:rPr lang="en-US">
                <a:solidFill>
                  <a:srgbClr val="898989"/>
                </a:solidFill>
                <a:latin typeface="Calibri" pitchFamily="34" charset="0"/>
              </a:rPr>
              <a:pPr eaLnBrk="1" hangingPunct="1"/>
              <a:t>70</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4084714848"/>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5 Summary</a:t>
            </a:r>
            <a:endParaRPr>
              <a:ea typeface="+mn-ea"/>
            </a:endParaRPr>
          </a:p>
        </p:txBody>
      </p:sp>
      <p:sp>
        <p:nvSpPr>
          <p:cNvPr id="87043" name="Text Placeholder 2"/>
          <p:cNvSpPr>
            <a:spLocks noGrp="1"/>
          </p:cNvSpPr>
          <p:nvPr>
            <p:ph type="body" sz="quarter" idx="10"/>
          </p:nvPr>
        </p:nvSpPr>
        <p:spPr>
          <a:xfrm>
            <a:off x="406400" y="1219201"/>
            <a:ext cx="11176000" cy="4530725"/>
          </a:xfrm>
        </p:spPr>
        <p:txBody>
          <a:bodyPr/>
          <a:lstStyle/>
          <a:p>
            <a:r>
              <a:rPr lang="en-US" smtClean="0"/>
              <a:t>Closing entries are made at the end of a period to all accounts that are temporary (not on the balance sheet). To close an account means to make the balance zero.</a:t>
            </a:r>
          </a:p>
          <a:p>
            <a:r>
              <a:rPr lang="en-US" smtClean="0"/>
              <a:t>The form of the income statement can give users more information for decisions. The multi-step income statement, with more subtotals, has more value than the single-step income statement. Regardless of the form, bottom line net income or loss is the same amount. </a:t>
            </a:r>
          </a:p>
        </p:txBody>
      </p:sp>
      <p:sp>
        <p:nvSpPr>
          <p:cNvPr id="870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9150D6-EB76-4DE3-9799-10B8C7D5B9F7}" type="slidenum">
              <a:rPr lang="en-US">
                <a:solidFill>
                  <a:srgbClr val="898989"/>
                </a:solidFill>
                <a:latin typeface="Calibri" pitchFamily="34" charset="0"/>
              </a:rPr>
              <a:pPr eaLnBrk="1" hangingPunct="1"/>
              <a:t>71</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2273249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5 Summary</a:t>
            </a:r>
            <a:endParaRPr>
              <a:ea typeface="+mn-ea"/>
            </a:endParaRPr>
          </a:p>
        </p:txBody>
      </p:sp>
      <p:sp>
        <p:nvSpPr>
          <p:cNvPr id="88067" name="Text Placeholder 2"/>
          <p:cNvSpPr>
            <a:spLocks noGrp="1"/>
          </p:cNvSpPr>
          <p:nvPr>
            <p:ph type="body" sz="quarter" idx="10"/>
          </p:nvPr>
        </p:nvSpPr>
        <p:spPr>
          <a:xfrm>
            <a:off x="508000" y="1066801"/>
            <a:ext cx="11176000" cy="3698875"/>
          </a:xfrm>
        </p:spPr>
        <p:txBody>
          <a:bodyPr/>
          <a:lstStyle/>
          <a:p>
            <a:r>
              <a:rPr lang="en-US" smtClean="0"/>
              <a:t>The preparation of the statement of owner’s equity and the balance sheet are the same for merchandising as for service companies. The only difference is the addition of the asset account, Inventory, on the balance sheet.</a:t>
            </a:r>
          </a:p>
          <a:p>
            <a:r>
              <a:rPr lang="en-US" smtClean="0"/>
              <a:t>Ratios serve as an alternate way to measure how well a company is managing its various assets.</a:t>
            </a:r>
          </a:p>
          <a:p>
            <a:pPr eaLnBrk="1" hangingPunct="1"/>
            <a:endParaRPr lang="en-US" smtClean="0"/>
          </a:p>
        </p:txBody>
      </p:sp>
      <p:sp>
        <p:nvSpPr>
          <p:cNvPr id="880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B074C15-B997-4D67-9A25-2740518FBB68}" type="slidenum">
              <a:rPr lang="en-US">
                <a:solidFill>
                  <a:srgbClr val="898989"/>
                </a:solidFill>
                <a:latin typeface="Calibri" pitchFamily="34" charset="0"/>
              </a:rPr>
              <a:pPr eaLnBrk="1" hangingPunct="1"/>
              <a:t>72</a:t>
            </a:fld>
            <a:endParaRPr lang="en-US">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93731186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76AFEF-5ADB-436D-91E0-C9D2F3943632}" type="slidenum">
              <a:rPr lang="en-US">
                <a:solidFill>
                  <a:srgbClr val="898989"/>
                </a:solidFill>
                <a:latin typeface="Calibri" pitchFamily="34" charset="0"/>
              </a:rPr>
              <a:pPr eaLnBrk="1" hangingPunct="1"/>
              <a:t>73</a:t>
            </a:fld>
            <a:endParaRPr lang="en-US">
              <a:solidFill>
                <a:srgbClr val="898989"/>
              </a:solidFill>
              <a:latin typeface="Calibri" pitchFamily="34" charset="0"/>
            </a:endParaRPr>
          </a:p>
        </p:txBody>
      </p:sp>
      <p:pic>
        <p:nvPicPr>
          <p:cNvPr id="89091" name="Picture 7" descr="http://practicalissues.files.wordpress.com/2010/01/questio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1" y="1047750"/>
            <a:ext cx="47625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41361957"/>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673DD8-E7FE-4787-9DD0-963714D7FCC1}" type="slidenum">
              <a:rPr lang="en-US">
                <a:solidFill>
                  <a:srgbClr val="898989"/>
                </a:solidFill>
                <a:latin typeface="Calibri" pitchFamily="34" charset="0"/>
              </a:rPr>
              <a:pPr eaLnBrk="1" hangingPunct="1"/>
              <a:t>74</a:t>
            </a:fld>
            <a:endParaRPr lang="en-US">
              <a:solidFill>
                <a:srgbClr val="898989"/>
              </a:solidFill>
              <a:latin typeface="Calibri" pitchFamily="34" charset="0"/>
            </a:endParaRPr>
          </a:p>
        </p:txBody>
      </p:sp>
      <p:sp>
        <p:nvSpPr>
          <p:cNvPr id="90115" name="Title 1"/>
          <p:cNvSpPr>
            <a:spLocks noGrp="1"/>
          </p:cNvSpPr>
          <p:nvPr/>
        </p:nvSpPr>
        <p:spPr bwMode="auto">
          <a:xfrm>
            <a:off x="4013200" y="922338"/>
            <a:ext cx="416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t>Copyright </a:t>
            </a:r>
          </a:p>
        </p:txBody>
      </p:sp>
      <p:sp>
        <p:nvSpPr>
          <p:cNvPr id="90116" name="TextBox 6"/>
          <p:cNvSpPr txBox="1">
            <a:spLocks noChangeArrowheads="1"/>
          </p:cNvSpPr>
          <p:nvPr/>
        </p:nvSpPr>
        <p:spPr bwMode="auto">
          <a:xfrm>
            <a:off x="1371600" y="4457700"/>
            <a:ext cx="9448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2000">
                <a:latin typeface="Times New Roman" pitchFamily="18"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just" eaLnBrk="1" hangingPunct="1"/>
            <a:endParaRPr lang="en-US" sz="2000">
              <a:latin typeface="Times New Roman" pitchFamily="18" charset="0"/>
              <a:cs typeface="Times New Roman" pitchFamily="18" charset="0"/>
            </a:endParaRPr>
          </a:p>
        </p:txBody>
      </p:sp>
      <p:pic>
        <p:nvPicPr>
          <p:cNvPr id="90117" name="Content Placeholder 11" descr="copyright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5585" y="2209800"/>
            <a:ext cx="836083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65031017"/>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3" y="446033"/>
            <a:ext cx="3408835" cy="444223"/>
          </a:xfrm>
          <a:ln>
            <a:solidFill>
              <a:schemeClr val="tx1"/>
            </a:solidFill>
          </a:ln>
        </p:spPr>
        <p:txBody>
          <a:bodyPr anchor="ctr">
            <a:normAutofit fontScale="70000" lnSpcReduction="20000"/>
          </a:bodyPr>
          <a:lstStyle/>
          <a:p>
            <a:pPr algn="l"/>
            <a:r>
              <a:rPr lang="en-US" b="1" dirty="0" smtClean="0">
                <a:latin typeface="Arial" panose="020B0604020202020204" pitchFamily="34" charset="0"/>
                <a:cs typeface="Arial" panose="020B0604020202020204" pitchFamily="34" charset="0"/>
              </a:rPr>
              <a:t>References / Resources</a:t>
            </a:r>
            <a:endParaRPr lang="en-US" b="1" dirty="0">
              <a:latin typeface="Arial" panose="020B0604020202020204" pitchFamily="34" charset="0"/>
              <a:cs typeface="Arial" panose="020B0604020202020204" pitchFamily="34" charset="0"/>
            </a:endParaRPr>
          </a:p>
        </p:txBody>
      </p:sp>
      <p:sp>
        <p:nvSpPr>
          <p:cNvPr id="7" name="Footer Placeholder 8"/>
          <p:cNvSpPr>
            <a:spLocks noGrp="1"/>
          </p:cNvSpPr>
          <p:nvPr>
            <p:ph type="ftr" sz="quarter" idx="11"/>
          </p:nvPr>
        </p:nvSpPr>
        <p:spPr/>
        <p:txBody>
          <a:bodyPr/>
          <a:lstStyle/>
          <a:p>
            <a:r>
              <a:rPr lang="en-US" sz="2000" dirty="0" smtClean="0">
                <a:solidFill>
                  <a:schemeClr val="tx1"/>
                </a:solidFill>
              </a:rPr>
              <a:t>18</a:t>
            </a:r>
            <a:endParaRPr lang="en-US" sz="2000" dirty="0">
              <a:solidFill>
                <a:schemeClr val="tx1"/>
              </a:solidFill>
            </a:endParaRPr>
          </a:p>
        </p:txBody>
      </p:sp>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2"/>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617" y="1655859"/>
            <a:ext cx="10485120" cy="646331"/>
          </a:xfrm>
          <a:prstGeom prst="rect">
            <a:avLst/>
          </a:prstGeom>
        </p:spPr>
        <p:txBody>
          <a:bodyPr wrap="square">
            <a:spAutoFit/>
          </a:bodyPr>
          <a:lstStyle/>
          <a:p>
            <a:pPr marL="342900" indent="-342900"/>
            <a:endParaRPr lang="en-US" dirty="0" smtClean="0"/>
          </a:p>
          <a:p>
            <a:pPr marL="342900" indent="-342900"/>
            <a:endParaRPr lang="en-US" dirty="0"/>
          </a:p>
        </p:txBody>
      </p:sp>
      <p:sp>
        <p:nvSpPr>
          <p:cNvPr id="2" name="Rectangle 1"/>
          <p:cNvSpPr/>
          <p:nvPr/>
        </p:nvSpPr>
        <p:spPr>
          <a:xfrm>
            <a:off x="656492" y="1979024"/>
            <a:ext cx="10190661" cy="4801314"/>
          </a:xfrm>
          <a:prstGeom prst="rect">
            <a:avLst/>
          </a:prstGeom>
        </p:spPr>
        <p:txBody>
          <a:bodyPr wrap="square">
            <a:spAutoFit/>
          </a:bodyPr>
          <a:lstStyle/>
          <a:p>
            <a:pPr marL="342900" indent="-342900">
              <a:buFont typeface="+mj-lt"/>
              <a:buAutoNum type="arabicPeriod"/>
            </a:pPr>
            <a:r>
              <a:rPr lang="en-US" dirty="0">
                <a:hlinkClick r:id="rId2"/>
              </a:rPr>
              <a:t>https://www.coursehero.com/file/24020599/Merchandising-Operations-and-Inventory-Systems</a:t>
            </a:r>
            <a:r>
              <a:rPr lang="en-US" dirty="0" smtClean="0">
                <a:hlinkClick r:id="rId2"/>
              </a:rPr>
              <a:t>/</a:t>
            </a:r>
            <a:endParaRPr lang="en-US" dirty="0" smtClean="0"/>
          </a:p>
          <a:p>
            <a:pPr marL="342900" indent="-342900">
              <a:buFont typeface="+mj-lt"/>
              <a:buAutoNum type="arabicPeriod"/>
            </a:pPr>
            <a:r>
              <a:rPr lang="en-US" dirty="0">
                <a:hlinkClick r:id="rId3"/>
              </a:rPr>
              <a:t>https://www.accountingformanagement.org/perpetual-inventory-system</a:t>
            </a:r>
            <a:r>
              <a:rPr lang="en-US" dirty="0" smtClean="0">
                <a:hlinkClick r:id="rId3"/>
              </a:rPr>
              <a:t>/</a:t>
            </a:r>
            <a:endParaRPr lang="en-US" dirty="0" smtClean="0"/>
          </a:p>
          <a:p>
            <a:pPr marL="342900" indent="-342900">
              <a:buFont typeface="+mj-lt"/>
              <a:buAutoNum type="arabicPeriod"/>
            </a:pPr>
            <a:r>
              <a:rPr lang="en-US" dirty="0">
                <a:hlinkClick r:id="rId4"/>
              </a:rPr>
              <a:t>https://</a:t>
            </a:r>
            <a:r>
              <a:rPr lang="en-US" dirty="0" smtClean="0">
                <a:hlinkClick r:id="rId4"/>
              </a:rPr>
              <a:t>www.investopedia.com/articles/investing/053115/understanding-periodic-vs-perpetual-inventory.asp</a:t>
            </a:r>
            <a:endParaRPr lang="en-US" dirty="0" smtClean="0"/>
          </a:p>
          <a:p>
            <a:pPr marL="342900" indent="-342900">
              <a:buFont typeface="+mj-lt"/>
              <a:buAutoNum type="arabicPeriod"/>
            </a:pPr>
            <a:r>
              <a:rPr lang="en-US" dirty="0">
                <a:hlinkClick r:id="rId5"/>
              </a:rPr>
              <a:t>https://courses.lumenlearning.com/finaccounting/chapter/journalizing-adjusting-and-closing-entries-for-a-merchandising-enterprise</a:t>
            </a:r>
            <a:r>
              <a:rPr lang="en-US" dirty="0" smtClean="0">
                <a:hlinkClick r:id="rId5"/>
              </a:rPr>
              <a:t>/</a:t>
            </a:r>
            <a:endParaRPr lang="en-US" dirty="0" smtClean="0"/>
          </a:p>
          <a:p>
            <a:pPr marL="342900" indent="-342900">
              <a:buFont typeface="+mj-lt"/>
              <a:buAutoNum type="arabicPeriod"/>
            </a:pPr>
            <a:r>
              <a:rPr lang="en-US" dirty="0">
                <a:hlinkClick r:id="rId6"/>
              </a:rPr>
              <a:t>https://courses.lumenlearning.com/sac-finaccounting/chapter/alternative-formats-and-terminology-for-financial-statements</a:t>
            </a:r>
            <a:r>
              <a:rPr lang="en-US" dirty="0" smtClean="0">
                <a:hlinkClick r:id="rId6"/>
              </a:rPr>
              <a:t>/</a:t>
            </a:r>
            <a:endParaRPr lang="en-US" dirty="0" smtClean="0"/>
          </a:p>
          <a:p>
            <a:pPr marL="342900" indent="-342900">
              <a:buFont typeface="+mj-lt"/>
              <a:buAutoNum type="arabicPeriod"/>
            </a:pPr>
            <a:r>
              <a:rPr lang="en-US" dirty="0">
                <a:hlinkClick r:id="rId7"/>
              </a:rPr>
              <a:t>https://www.accountingformanagement.org/inventory-turnover-ratio</a:t>
            </a:r>
            <a:r>
              <a:rPr lang="en-US" dirty="0" smtClean="0">
                <a:hlinkClick r:id="rId7"/>
              </a:rPr>
              <a:t>/</a:t>
            </a:r>
            <a:endParaRPr lang="en-US" dirty="0" smtClean="0"/>
          </a:p>
          <a:p>
            <a:pPr marL="342900" indent="-342900">
              <a:buFont typeface="+mj-lt"/>
              <a:buAutoNum type="arabicPeriod"/>
            </a:pPr>
            <a:r>
              <a:rPr lang="en-US">
                <a:hlinkClick r:id="rId8"/>
              </a:rPr>
              <a:t>https://www.accountingtools.com/articles/2017/5/13/periodic-inventory-system</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pic>
        <p:nvPicPr>
          <p:cNvPr id="9" name="Picture 8" descr="logo5.png"/>
          <p:cNvPicPr/>
          <p:nvPr/>
        </p:nvPicPr>
        <p:blipFill>
          <a:blip r:embed="rId9"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677694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Balance Sheet Differences</a:t>
            </a:r>
            <a:endParaRPr>
              <a:ea typeface="+mn-ea"/>
            </a:endParaRPr>
          </a:p>
        </p:txBody>
      </p:sp>
      <p:sp>
        <p:nvSpPr>
          <p:cNvPr id="225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126630-6564-4243-BB84-7DA6BDB96F71}" type="slidenum">
              <a:rPr lang="en-US">
                <a:solidFill>
                  <a:srgbClr val="898989"/>
                </a:solidFill>
                <a:latin typeface="Calibri" pitchFamily="34" charset="0"/>
              </a:rPr>
              <a:pPr eaLnBrk="1" hangingPunct="1"/>
              <a:t>8</a:t>
            </a:fld>
            <a:endParaRPr lang="en-US">
              <a:solidFill>
                <a:srgbClr val="898989"/>
              </a:solidFill>
              <a:latin typeface="Calibri" pitchFamily="34" charset="0"/>
            </a:endParaRPr>
          </a:p>
        </p:txBody>
      </p:sp>
      <p:pic>
        <p:nvPicPr>
          <p:cNvPr id="2253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718" y="1752600"/>
            <a:ext cx="11222567"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5"/>
          <p:cNvSpPr txBox="1">
            <a:spLocks noChangeArrowheads="1"/>
          </p:cNvSpPr>
          <p:nvPr/>
        </p:nvSpPr>
        <p:spPr bwMode="auto">
          <a:xfrm>
            <a:off x="812800" y="5562600"/>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Times New Roman" pitchFamily="18" charset="0"/>
                <a:cs typeface="Times New Roman" pitchFamily="18" charset="0"/>
              </a:rPr>
              <a:t>* </a:t>
            </a:r>
            <a:r>
              <a:rPr lang="en-US" sz="1400">
                <a:latin typeface="Times New Roman" pitchFamily="18" charset="0"/>
                <a:cs typeface="Times New Roman" pitchFamily="18" charset="0"/>
              </a:rPr>
              <a:t>Smart Touch, in textbook Chapters 1-4, is a service company.</a:t>
            </a:r>
          </a:p>
        </p:txBody>
      </p:sp>
      <p:sp>
        <p:nvSpPr>
          <p:cNvPr id="22534" name="TextBox 7"/>
          <p:cNvSpPr txBox="1">
            <a:spLocks noChangeArrowheads="1"/>
          </p:cNvSpPr>
          <p:nvPr/>
        </p:nvSpPr>
        <p:spPr bwMode="auto">
          <a:xfrm>
            <a:off x="6604000" y="5534025"/>
            <a:ext cx="447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latin typeface="Times New Roman" pitchFamily="18" charset="0"/>
                <a:cs typeface="Times New Roman" pitchFamily="18" charset="0"/>
              </a:rPr>
              <a:t>** Greg’s Tunes, in your textbook, is an example of a merchandising company</a:t>
            </a:r>
            <a:r>
              <a:rPr lang="en-US"/>
              <a:t>.</a:t>
            </a:r>
          </a:p>
        </p:txBody>
      </p:sp>
      <p:pic>
        <p:nvPicPr>
          <p:cNvPr id="7" name="Picture 6"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64597723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Income Statement Differences</a:t>
            </a:r>
            <a:endParaRPr>
              <a:ea typeface="+mn-ea"/>
            </a:endParaRPr>
          </a:p>
        </p:txBody>
      </p:sp>
      <p:sp>
        <p:nvSpPr>
          <p:cNvPr id="235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E80F5D-5E01-44BB-AD37-87A62E7756E5}" type="slidenum">
              <a:rPr lang="en-US">
                <a:solidFill>
                  <a:srgbClr val="898989"/>
                </a:solidFill>
                <a:latin typeface="Calibri" pitchFamily="34" charset="0"/>
              </a:rPr>
              <a:pPr eaLnBrk="1" hangingPunct="1"/>
              <a:t>9</a:t>
            </a:fld>
            <a:endParaRPr lang="en-US">
              <a:solidFill>
                <a:srgbClr val="898989"/>
              </a:solidFill>
              <a:latin typeface="Calibri" pitchFamily="34" charset="0"/>
            </a:endParaRPr>
          </a:p>
        </p:txBody>
      </p:sp>
      <p:pic>
        <p:nvPicPr>
          <p:cNvPr id="2355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1"/>
            <a:ext cx="1116753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66523965"/>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381897844,C:\Prentice Hall\Ashley Accounting\ACCTG 2e\Ch05\Final PPT\hhofma2e_ch05_inst\Media.ppcx"/>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37EE3D-160C-491A-BF7A-9CF4D9BDA834}&quot;/&gt;&lt;filename val=&quot;C:\Prentice Hall\Ashley Accounting\ACCTG 2e\Ch05\Ch05_2e Package\data\asimages\{AE37EE3D-160C-491A-BF7A-9CF4D9BDA834}.png&quot;/&gt;&lt;hasEffects val=&quot;1&quot;/&gt;&lt;left val=&quot;18&quot;/&gt;&lt;top val=&quot;9.84&quot;/&gt;&lt;width val=&quot;667.92&quot;/&gt;&lt;height val=&quot;103.92&quot;/&gt;&lt;/ThreeDShapeInfo&gt;"/>
  <p:tag name="MMPROD_SUBSTITUTION_ID" val="{43F079E5-A380-48FB-BC68-AE7C055F2B27}"/>
</p:tagLst>
</file>

<file path=ppt/tags/tag11.xml><?xml version="1.0" encoding="utf-8"?>
<p:tagLst xmlns:a="http://schemas.openxmlformats.org/drawingml/2006/main" xmlns:r="http://schemas.openxmlformats.org/officeDocument/2006/relationships" xmlns:p="http://schemas.openxmlformats.org/presentationml/2006/main">
  <p:tag name="PPSNARRATION" val="5,381897844,C:\Prentice Hall\Ashley Accounting\ACCTG 2e\Ch05\Final PPT\hhofma2e_ch05_inst\Media.ppcx"/>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37EE3D-160C-491A-BF7A-9CF4D9BDA834}&quot;/&gt;&lt;filename val=&quot;C:\Prentice Hall\Ashley Accounting\ACCTG 2e\Ch05\Ch05_2e Package\data\asimages\{AE37EE3D-160C-491A-BF7A-9CF4D9BDA834}.png&quot;/&gt;&lt;hasEffects val=&quot;1&quot;/&gt;&lt;left val=&quot;18&quot;/&gt;&lt;top val=&quot;9.84&quot;/&gt;&lt;width val=&quot;667.92&quot;/&gt;&lt;height val=&quot;103.92&quot;/&gt;&lt;/ThreeDShapeInfo&gt;"/>
  <p:tag name="MMPROD_SUBSTITUTION_ID" val="{43F079E5-A380-48FB-BC68-AE7C055F2B27}"/>
</p:tagLst>
</file>

<file path=ppt/tags/tag13.xml><?xml version="1.0" encoding="utf-8"?>
<p:tagLst xmlns:a="http://schemas.openxmlformats.org/drawingml/2006/main" xmlns:r="http://schemas.openxmlformats.org/officeDocument/2006/relationships" xmlns:p="http://schemas.openxmlformats.org/presentationml/2006/main">
  <p:tag name="PPSNARRATION" val="6,381897844,C:\Prentice Hall\Ashley Accounting\ACCTG 2e\Ch05\Final PPT\hhofma2e_ch05_inst\Media.ppcx"/>
</p:tagLst>
</file>

<file path=ppt/tags/tag14.xml><?xml version="1.0" encoding="utf-8"?>
<p:tagLst xmlns:a="http://schemas.openxmlformats.org/drawingml/2006/main" xmlns:r="http://schemas.openxmlformats.org/officeDocument/2006/relationships" xmlns:p="http://schemas.openxmlformats.org/presentationml/2006/main">
  <p:tag name="PPSNARRATION" val="7,381897844,C:\Prentice Hall\Ashley Accounting\ACCTG 2e\Ch05\Final PPT\hhofma2e_ch05_inst\Media.ppcx"/>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D3840691-1D32-4DBF-8DCB-05277D3A1D52}&quot;/&gt;&lt;filename val=&quot;C:\Prentice Hall\Ashley Accounting\ACCTG 2e\Ch05\Ch05_2e Package\data\asimages\{D3840691-1D32-4DBF-8DCB-05277D3A1D52}.png&quot;/&gt;&lt;hasEffects val=&quot;1&quot;/&gt;&lt;left val=&quot;15.12&quot;/&gt;&lt;top val=&quot;21.12&quot;/&gt;&lt;width val=&quot;670.8&quot;/&gt;&lt;height val=&quot;92.64&quot;/&gt;&lt;/ThreeDShapeInfo&gt;"/>
  <p:tag name="MMPROD_SUBSTITUTION_ID" val="{CFB90645-20D4-4606-A450-B8A127E9A1D3}"/>
</p:tagLst>
</file>

<file path=ppt/tags/tag16.xml><?xml version="1.0" encoding="utf-8"?>
<p:tagLst xmlns:a="http://schemas.openxmlformats.org/drawingml/2006/main" xmlns:r="http://schemas.openxmlformats.org/officeDocument/2006/relationships" xmlns:p="http://schemas.openxmlformats.org/presentationml/2006/main">
  <p:tag name="PPSNARRATION" val="8,381897844,C:\Prentice Hall\Ashley Accounting\ACCTG 2e\Ch05\Final PPT\hhofma2e_ch05_inst\Media.ppcx"/>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8B3480D5-94E5-4072-B132-419E35729B74}&quot;/&gt;&lt;filename val=&quot;C:\Prentice Hall\Ashley Accounting\ACCTG 2e\Ch05\Ch05_2e Package\data\asimages\{8B3480D5-94E5-4072-B132-419E35729B74}.png&quot;/&gt;&lt;hasEffects val=&quot;1&quot;/&gt;&lt;left val=&quot;12&quot;/&gt;&lt;top val=&quot;12.72&quot;/&gt;&lt;width val=&quot;667.92&quot;/&gt;&lt;height val=&quot;107.04&quot;/&gt;&lt;/ThreeDShapeInfo&gt;"/>
  <p:tag name="MMPROD_SUBSTITUTION_ID" val="{19441E63-36FB-4F92-A1DC-AF4094D7CE88}"/>
</p:tagLst>
</file>

<file path=ppt/tags/tag18.xml><?xml version="1.0" encoding="utf-8"?>
<p:tagLst xmlns:a="http://schemas.openxmlformats.org/drawingml/2006/main" xmlns:r="http://schemas.openxmlformats.org/officeDocument/2006/relationships" xmlns:p="http://schemas.openxmlformats.org/presentationml/2006/main">
  <p:tag name="PPSNARRATION" val="9,381897844,C:\Prentice Hall\Ashley Accounting\ACCTG 2e\Ch05\Final PPT\hhofma2e_ch05_inst\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A6972741-6581-4AF1-A4D5-A695CB273D2F}&quot;/&gt;&lt;filename val=&quot;C:\Prentice Hall\Ashley Accounting\ACCTG 2e\Ch05\Ch05_2e Package\data\asimages\{A6972741-6581-4AF1-A4D5-A695CB273D2F}.png&quot;/&gt;&lt;hasEffects val=&quot;1&quot;/&gt;&lt;left val=&quot;15.12&quot;/&gt;&lt;top val=&quot;21.12&quot;/&gt;&lt;width val=&quot;670.8&quot;/&gt;&lt;height val=&quot;92.64&quot;/&gt;&lt;/ThreeDShapeInfo&gt;"/>
  <p:tag name="MMPROD_SUBSTITUTION_ID" val="{0CDFA74B-D939-42DF-97CD-29DB5F13D8B3}"/>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F39EBF9-1CA4-40E9-BFAC-6D140D3CC2E4}&quot;/&gt;&lt;filename val=&quot;C:\Prentice Hall\Ashley Accounting\ACCTG 2e\Ch05\Ch05_2e Package\data\asimages\{6F39EBF9-1CA4-40E9-BFAC-6D140D3CC2E4}.png&quot;/&gt;&lt;hasEffects val=&quot;1&quot;/&gt;&lt;left val=&quot;53.28&quot;/&gt;&lt;top val=&quot;137.28&quot;/&gt;&lt;width val=&quot;652.32&quot;/&gt;&lt;height val=&quot;148.32&quot;/&gt;&lt;/ThreeDShapeInfo&gt;"/>
  <p:tag name="MMPROD_SUBSTITUTION_ID" val="{78996D28-5A0F-4E35-B2DE-BB0DC537BB34}"/>
</p:tagLst>
</file>

<file path=ppt/tags/tag20.xml><?xml version="1.0" encoding="utf-8"?>
<p:tagLst xmlns:a="http://schemas.openxmlformats.org/drawingml/2006/main" xmlns:r="http://schemas.openxmlformats.org/officeDocument/2006/relationships" xmlns:p="http://schemas.openxmlformats.org/presentationml/2006/main">
  <p:tag name="PPSNARRATION" val="10,381897844,C:\Prentice Hall\Ashley Accounting\ACCTG 2e\Ch05\Final PPT\hhofma2e_ch05_inst\Media.ppcx"/>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1613FC6E-AFA6-479B-AFA3-D4DCDA99EAAC}&quot;/&gt;&lt;filename val=&quot;C:\Prentice Hall\Ashley Accounting\ACCTG 2e\Ch05\Ch05_2e Package\data\asimages\{1613FC6E-AFA6-479B-AFA3-D4DCDA99EAAC}.png&quot;/&gt;&lt;hasEffects val=&quot;1&quot;/&gt;&lt;left val=&quot;18&quot;/&gt;&lt;top val=&quot;12.72&quot;/&gt;&lt;width val=&quot;667.92&quot;/&gt;&lt;height val=&quot;107.04&quot;/&gt;&lt;/ThreeDShapeInfo&gt;"/>
  <p:tag name="MMPROD_SUBSTITUTION_ID" val="{2505E72A-FD1A-4014-9A55-729BE360BD49}"/>
</p:tagLst>
</file>

<file path=ppt/tags/tag22.xml><?xml version="1.0" encoding="utf-8"?>
<p:tagLst xmlns:a="http://schemas.openxmlformats.org/drawingml/2006/main" xmlns:r="http://schemas.openxmlformats.org/officeDocument/2006/relationships" xmlns:p="http://schemas.openxmlformats.org/presentationml/2006/main">
  <p:tag name="PPSNARRATION" val="11,381897844,C:\Prentice Hall\Ashley Accounting\ACCTG 2e\Ch05\Final PPT\hhofma2e_ch05_inst\Media.ppcx"/>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2E1371DB-9E1D-4A8C-AEA6-59063D037024}&quot;/&gt;&lt;filename val=&quot;C:\Prentice Hall\Ashley Accounting\ACCTG 2e\Ch05\Ch05_2e Package\data\asimages\{2E1371DB-9E1D-4A8C-AEA6-59063D037024}.png&quot;/&gt;&lt;hasEffects val=&quot;1&quot;/&gt;&lt;left val=&quot;18&quot;/&gt;&lt;top val=&quot;21.12&quot;/&gt;&lt;width val=&quot;667.92&quot;/&gt;&lt;height val=&quot;92.64&quot;/&gt;&lt;/ThreeDShapeInfo&gt;"/>
  <p:tag name="MMPROD_SUBSTITUTION_ID" val="{151D1060-BF09-4B3E-B23E-E78362934F0B}"/>
</p:tagLst>
</file>

<file path=ppt/tags/tag24.xml><?xml version="1.0" encoding="utf-8"?>
<p:tagLst xmlns:a="http://schemas.openxmlformats.org/drawingml/2006/main" xmlns:r="http://schemas.openxmlformats.org/officeDocument/2006/relationships" xmlns:p="http://schemas.openxmlformats.org/presentationml/2006/main">
  <p:tag name="PPSNARRATION" val="12,381897844,C:\Prentice Hall\Ashley Accounting\ACCTG 2e\Ch05\Final PPT\hhofma2e_ch05_inst\Media.ppcx"/>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D6240041-ABDA-4AAC-96B5-ACA86B36788C}&quot;/&gt;&lt;filename val=&quot;C:\Prentice Hall\Ashley Accounting\ACCTG 2e\Ch05\Ch05_2e Package\data\asimages\{D6240041-ABDA-4AAC-96B5-ACA86B36788C}.png&quot;/&gt;&lt;hasEffects val=&quot;1&quot;/&gt;&lt;left val=&quot;18&quot;/&gt;&lt;top val=&quot;12.72&quot;/&gt;&lt;width val=&quot;667.92&quot;/&gt;&lt;height val=&quot;106.32&quot;/&gt;&lt;/ThreeDShapeInfo&gt;"/>
  <p:tag name="MMPROD_SUBSTITUTION_ID" val="{1BAB5438-665A-4634-A1E8-4DA322EFE8DB}"/>
</p:tagLst>
</file>

<file path=ppt/tags/tag26.xml><?xml version="1.0" encoding="utf-8"?>
<p:tagLst xmlns:a="http://schemas.openxmlformats.org/drawingml/2006/main" xmlns:r="http://schemas.openxmlformats.org/officeDocument/2006/relationships" xmlns:p="http://schemas.openxmlformats.org/presentationml/2006/main">
  <p:tag name="PPSNARRATION" val="13,381897844,C:\Prentice Hall\Ashley Accounting\ACCTG 2e\Ch05\Final PPT\hhofma2e_ch05_inst\Media.ppcx"/>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95EE6B-A58E-4A29-83D7-0E901AA959BC}&quot;/&gt;&lt;filename val=&quot;C:\Prentice Hall\Ashley Accounting\ACCTG 2e\Ch05\Ch05_2e Package\data\asimages\{A495EE6B-A58E-4A29-83D7-0E901AA959BC}.png&quot;/&gt;&lt;hasEffects val=&quot;1&quot;/&gt;&lt;left val=&quot;15.12&quot;/&gt;&lt;top val=&quot;23.28&quot;/&gt;&lt;width val=&quot;670.8&quot;/&gt;&lt;height val=&quot;92.64&quot;/&gt;&lt;/ThreeDShapeInfo&gt;"/>
  <p:tag name="MMPROD_SUBSTITUTION_ID" val="{3EBBA5D3-3669-4605-A541-B64F5C409EDB}"/>
</p:tagLst>
</file>

<file path=ppt/tags/tag28.xml><?xml version="1.0" encoding="utf-8"?>
<p:tagLst xmlns:a="http://schemas.openxmlformats.org/drawingml/2006/main" xmlns:r="http://schemas.openxmlformats.org/officeDocument/2006/relationships" xmlns:p="http://schemas.openxmlformats.org/presentationml/2006/main">
  <p:tag name="PPSNARRATION" val="14,381897844,C:\Prentice Hall\Ashley Accounting\ACCTG 2e\Ch05\Final PPT\hhofma2e_ch05_inst\Media.ppcx"/>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39E56D-1F18-45C8-A2DA-22EE3B5B2F48}&quot;/&gt;&lt;filename val=&quot;C:\Prentice Hall\Ashley Accounting\ACCTG 2e\Ch05\Ch05_2e Package\data\asimages\{3539E56D-1F18-45C8-A2DA-22EE3B5B2F48}.png&quot;/&gt;&lt;hasEffects val=&quot;1&quot;/&gt;&lt;left val=&quot;15.12&quot;/&gt;&lt;top val=&quot;21.12&quot;/&gt;&lt;width val=&quot;670.8&quot;/&gt;&lt;height val=&quot;92.64&quot;/&gt;&lt;/ThreeDShapeInfo&gt;"/>
  <p:tag name="MMPROD_SUBSTITUTION_ID" val="{1E24A1CF-5908-47B3-A1D6-77063630B105}"/>
</p:tagLst>
</file>

<file path=ppt/tags/tag3.xml><?xml version="1.0" encoding="utf-8"?>
<p:tagLst xmlns:a="http://schemas.openxmlformats.org/drawingml/2006/main" xmlns:r="http://schemas.openxmlformats.org/officeDocument/2006/relationships" xmlns:p="http://schemas.openxmlformats.org/presentationml/2006/main">
  <p:tag name="PPSNARRATION" val="3,381897844,C:\Prentice Hall\Ashley Accounting\ACCTG 2e\Ch05\Final PPT\hhofma2e_ch05_inst\Media.ppcx"/>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858DE2C8-1541-4D87-B3E4-0F52BF91EE15}&quot;/&gt;&lt;filename val=&quot;C:\Prentice Hall\Ashley Accounting\ACCTG 2e\Ch05\Ch05_2e Package\data\asimages\{858DE2C8-1541-4D87-B3E4-0F52BF91EE15}.png&quot;/&gt;&lt;hasEffects val=&quot;1&quot;/&gt;&lt;left val=&quot;131.28&quot;/&gt;&lt;top val=&quot;253.44&quot;/&gt;&lt;width val=&quot;51.36&quot;/&gt;&lt;height val=&quot;68.16&quot;/&gt;&lt;/ThreeDShapeInfo&gt;"/>
  <p:tag name="MMPROD_SUBSTITUTION_ID" val="{39D70042-1CF8-4E11-A9CC-CB306FA6751A}"/>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6BB1EB05-ADE8-453C-AF4F-8E67DCC66531}&quot;/&gt;&lt;filename val=&quot;C:\Prentice Hall\Ashley Accounting\ACCTG 2e\Ch05\Ch05_2e Package\data\asimages\{6BB1EB05-ADE8-453C-AF4F-8E67DCC66531}.png&quot;/&gt;&lt;hasEffects val=&quot;1&quot;/&gt;&lt;left val=&quot;136.56&quot;/&gt;&lt;top val=&quot;211.44&quot;/&gt;&lt;width val=&quot;123.36&quot;/&gt;&lt;height val=&quot;63.6&quot;/&gt;&lt;/ThreeDShapeInfo&gt;"/>
  <p:tag name="MMPROD_SUBSTITUTION_ID" val="{41D8F991-2C34-4CB8-AAEB-52BF6F4B9989}"/>
</p:tagLst>
</file>

<file path=ppt/tags/tag32.xml><?xml version="1.0" encoding="utf-8"?>
<p:tagLst xmlns:a="http://schemas.openxmlformats.org/drawingml/2006/main" xmlns:r="http://schemas.openxmlformats.org/officeDocument/2006/relationships" xmlns:p="http://schemas.openxmlformats.org/presentationml/2006/main">
  <p:tag name="PPSNARRATION" val="13,381897844,C:\Prentice Hall\Ashley Accounting\ACCTG 2e\Ch05\Final PPT\hhofma2e_ch05_inst\Media.ppcx"/>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95EE6B-A58E-4A29-83D7-0E901AA959BC}&quot;/&gt;&lt;filename val=&quot;C:\Prentice Hall\Ashley Accounting\ACCTG 2e\Ch05\Ch05_2e Package\data\asimages\{A495EE6B-A58E-4A29-83D7-0E901AA959BC}.png&quot;/&gt;&lt;hasEffects val=&quot;1&quot;/&gt;&lt;left val=&quot;15.12&quot;/&gt;&lt;top val=&quot;23.28&quot;/&gt;&lt;width val=&quot;670.8&quot;/&gt;&lt;height val=&quot;92.64&quot;/&gt;&lt;/ThreeDShapeInfo&gt;"/>
  <p:tag name="MMPROD_SUBSTITUTION_ID" val="{3EBBA5D3-3669-4605-A541-B64F5C409EDB}"/>
</p:tagLst>
</file>

<file path=ppt/tags/tag34.xml><?xml version="1.0" encoding="utf-8"?>
<p:tagLst xmlns:a="http://schemas.openxmlformats.org/drawingml/2006/main" xmlns:r="http://schemas.openxmlformats.org/officeDocument/2006/relationships" xmlns:p="http://schemas.openxmlformats.org/presentationml/2006/main">
  <p:tag name="PPSNARRATION" val="15,381897844,C:\Prentice Hall\Ashley Accounting\ACCTG 2e\Ch05\Final PPT\hhofma2e_ch05_inst\Media.ppcx"/>
</p:tagLst>
</file>

<file path=ppt/tags/tag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CCC0E10-7492-40C4-BD76-601DBEDC966F}&quot;/&gt;&lt;filename val=&quot;C:\Prentice Hall\Ashley Accounting\ACCTG 2e\Ch05\Ch05_2e Package\data\asimages\{CCCC0E10-7492-40C4-BD76-601DBEDC966F}.png&quot;/&gt;&lt;hasEffects val=&quot;1&quot;/&gt;&lt;left val=&quot;15.12&quot;/&gt;&lt;top val=&quot;21.12&quot;/&gt;&lt;width val=&quot;670.8&quot;/&gt;&lt;height val=&quot;92.64&quot;/&gt;&lt;/ThreeDShapeInfo&gt;"/>
  <p:tag name="MMPROD_SUBSTITUTION_ID" val="{E20457F8-D320-4926-8AAC-BDE62B9423C6}"/>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9D24B80-1DE3-47E6-AF5C-54B71BE5967F}&quot;/&gt;&lt;filename val=&quot;C:\Prentice Hall\Ashley Accounting\ACCTG 2e\Ch05\Ch05_2e Package\data\asimages\{F9D24B80-1DE3-47E6-AF5C-54B71BE5967F}.png&quot;/&gt;&lt;hasEffects val=&quot;1&quot;/&gt;&lt;left val=&quot;526.56&quot;/&gt;&lt;top val=&quot;247.44&quot;/&gt;&lt;width val=&quot;52.08&quot;/&gt;&lt;height val=&quot;68.16&quot;/&gt;&lt;/ThreeDShapeInfo&gt;"/>
  <p:tag name="MMPROD_SUBSTITUTION_ID" val="{F3401D2C-3CEC-42D3-B31D-267C751284AF}"/>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7779501E-9D2B-4B5D-814E-5D4863D81A99}&quot;/&gt;&lt;filename val=&quot;C:\Prentice Hall\Ashley Accounting\ACCTG 2e\Ch05\Ch05_2e Package\data\asimages\{7779501E-9D2B-4B5D-814E-5D4863D81A99}.png&quot;/&gt;&lt;hasEffects val=&quot;1&quot;/&gt;&lt;left val=&quot;124.56&quot;/&gt;&lt;top val=&quot;211.44&quot;/&gt;&lt;width val=&quot;123.36&quot;/&gt;&lt;height val=&quot;63.6&quot;/&gt;&lt;/ThreeDShapeInfo&gt;"/>
  <p:tag name="MMPROD_SUBSTITUTION_ID" val="{5DE2B6C9-4343-4DFF-B170-091EA7454658}"/>
</p:tagLst>
</file>

<file path=ppt/tags/tag38.xml><?xml version="1.0" encoding="utf-8"?>
<p:tagLst xmlns:a="http://schemas.openxmlformats.org/drawingml/2006/main" xmlns:r="http://schemas.openxmlformats.org/officeDocument/2006/relationships" xmlns:p="http://schemas.openxmlformats.org/presentationml/2006/main">
  <p:tag name="PPSNARRATION" val="16,381897844,C:\Prentice Hall\Ashley Accounting\ACCTG 2e\Ch05\Final PPT\hhofma2e_ch05_inst\Media.ppcx"/>
</p:tagLst>
</file>

<file path=ppt/tags/tag39.xml><?xml version="1.0" encoding="utf-8"?>
<p:tagLst xmlns:a="http://schemas.openxmlformats.org/drawingml/2006/main" xmlns:r="http://schemas.openxmlformats.org/officeDocument/2006/relationships" xmlns:p="http://schemas.openxmlformats.org/presentationml/2006/main">
  <p:tag name="PPSNARRATION" val="17,381897844,C:\Prentice Hall\Ashley Accounting\ACCTG 2e\Ch05\Final PPT\hhofma2e_ch05_inst\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2,381897844,C:\Prentice Hall\Ashley Accounting\ACCTG 2e\Ch05\Final PPT\hhofma2e_ch05_inst\Media.ppcx"/>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7887E31-F604-4A4D-9763-B7F598B7E0FB}&quot;/&gt;&lt;filename val=&quot;C:\Prentice Hall\Ashley Accounting\ACCTG 2e\Ch05\Ch05_2e Package\data\asimages\{57887E31-F604-4A4D-9763-B7F598B7E0FB}.png&quot;/&gt;&lt;hasEffects val=&quot;1&quot;/&gt;&lt;left val=&quot;15.12&quot;/&gt;&lt;top val=&quot;21.12&quot;/&gt;&lt;width val=&quot;670.8&quot;/&gt;&lt;height val=&quot;92.64&quot;/&gt;&lt;/ThreeDShapeInfo&gt;"/>
  <p:tag name="MMPROD_SUBSTITUTION_ID" val="{9AF85803-B887-4F20-9955-B845EA206872}"/>
</p:tagLst>
</file>

<file path=ppt/tags/tag41.xml><?xml version="1.0" encoding="utf-8"?>
<p:tagLst xmlns:a="http://schemas.openxmlformats.org/drawingml/2006/main" xmlns:r="http://schemas.openxmlformats.org/officeDocument/2006/relationships" xmlns:p="http://schemas.openxmlformats.org/presentationml/2006/main">
  <p:tag name="PPSNARRATION" val="18,381897844,C:\Prentice Hall\Ashley Accounting\ACCTG 2e\Ch05\Final PPT\hhofma2e_ch05_inst\Media.ppcx"/>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6F75FF-1E46-40C1-88D3-5CC5E58A7C4F}&quot;/&gt;&lt;filename val=&quot;C:\Prentice Hall\Ashley Accounting\ACCTG 2e\Ch05\Ch05_2e Package\data\asimages\{BF6F75FF-1E46-40C1-88D3-5CC5E58A7C4F}.png&quot;/&gt;&lt;hasEffects val=&quot;1&quot;/&gt;&lt;left val=&quot;18&quot;/&gt;&lt;top val=&quot;10.56&quot;/&gt;&lt;width val=&quot;667.92&quot;/&gt;&lt;height val=&quot;103.2&quot;/&gt;&lt;/ThreeDShapeInfo&gt;"/>
  <p:tag name="MMPROD_SUBSTITUTION_ID" val="{724E9BE4-F811-4DCC-9DE2-A1D1EBABEFC9}"/>
</p:tagLst>
</file>

<file path=ppt/tags/tag43.xml><?xml version="1.0" encoding="utf-8"?>
<p:tagLst xmlns:a="http://schemas.openxmlformats.org/drawingml/2006/main" xmlns:r="http://schemas.openxmlformats.org/officeDocument/2006/relationships" xmlns:p="http://schemas.openxmlformats.org/presentationml/2006/main">
  <p:tag name="PPSNARRATION" val="19,381897844,C:\Prentice Hall\Ashley Accounting\ACCTG 2e\Ch05\Final PPT\hhofma2e_ch05_inst\Media.ppcx"/>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8B2500-E39A-4AAF-B88F-E3B90A906F74}&quot;/&gt;&lt;filename val=&quot;C:\Prentice Hall\Ashley Accounting\ACCTG 2e\Ch05\Ch05_2e Package\data\asimages\{338B2500-E39A-4AAF-B88F-E3B90A906F74}.png&quot;/&gt;&lt;hasEffects val=&quot;1&quot;/&gt;&lt;left val=&quot;15.12&quot;/&gt;&lt;top val=&quot;21.12&quot;/&gt;&lt;width val=&quot;670.8&quot;/&gt;&lt;height val=&quot;92.64&quot;/&gt;&lt;/ThreeDShapeInfo&gt;"/>
  <p:tag name="MMPROD_SUBSTITUTION_ID" val="{540BD649-0CD3-4F9B-A793-8B43FD296AAB}"/>
</p:tagLst>
</file>

<file path=ppt/tags/tag45.xml><?xml version="1.0" encoding="utf-8"?>
<p:tagLst xmlns:a="http://schemas.openxmlformats.org/drawingml/2006/main" xmlns:r="http://schemas.openxmlformats.org/officeDocument/2006/relationships" xmlns:p="http://schemas.openxmlformats.org/presentationml/2006/main">
  <p:tag name="PPSNARRATION" val="20,381897844,C:\Prentice Hall\Ashley Accounting\ACCTG 2e\Ch05\Final PPT\hhofma2e_ch05_inst\Media.ppcx"/>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88E7091E-CA84-418E-BECA-5592F42A6F5E}&quot;/&gt;&lt;filename val=&quot;C:\Prentice Hall\Ashley Accounting\ACCTG 2e\Ch05\Ch05_2e Package\data\asimages\{88E7091E-CA84-418E-BECA-5592F42A6F5E}.png&quot;/&gt;&lt;hasEffects val=&quot;1&quot;/&gt;&lt;left val=&quot;18&quot;/&gt;&lt;top val=&quot;10.56&quot;/&gt;&lt;width val=&quot;667.92&quot;/&gt;&lt;height val=&quot;104.64&quot;/&gt;&lt;/ThreeDShapeInfo&gt;"/>
  <p:tag name="MMPROD_SUBSTITUTION_ID" val="{FD3080A1-E504-4267-989B-489685411B1D}"/>
</p:tagLst>
</file>

<file path=ppt/tags/tag47.xml><?xml version="1.0" encoding="utf-8"?>
<p:tagLst xmlns:a="http://schemas.openxmlformats.org/drawingml/2006/main" xmlns:r="http://schemas.openxmlformats.org/officeDocument/2006/relationships" xmlns:p="http://schemas.openxmlformats.org/presentationml/2006/main">
  <p:tag name="PPSNARRATION" val="21,381897844,C:\Prentice Hall\Ashley Accounting\ACCTG 2e\Ch05\Final PPT\hhofma2e_ch05_inst\Media.ppcx"/>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CDB9427D-3190-438B-9F8B-F33F52E1DD72}&quot;/&gt;&lt;filename val=&quot;C:\Prentice Hall\Ashley Accounting\ACCTG 2e\Ch05\Ch05_2e Package\data\asimages\{CDB9427D-3190-438B-9F8B-F33F52E1DD72}.png&quot;/&gt;&lt;hasEffects val=&quot;1&quot;/&gt;&lt;left val=&quot;15.84&quot;/&gt;&lt;top val=&quot;21.12&quot;/&gt;&lt;width val=&quot;670.08&quot;/&gt;&lt;height val=&quot;92.64&quot;/&gt;&lt;/ThreeDShapeInfo&gt;"/>
  <p:tag name="MMPROD_SUBSTITUTION_ID" val="{CD700DBC-A4F2-48F8-AF1C-41FB2E7BB94E}"/>
</p:tagLst>
</file>

<file path=ppt/tags/tag49.xml><?xml version="1.0" encoding="utf-8"?>
<p:tagLst xmlns:a="http://schemas.openxmlformats.org/drawingml/2006/main" xmlns:r="http://schemas.openxmlformats.org/officeDocument/2006/relationships" xmlns:p="http://schemas.openxmlformats.org/presentationml/2006/main">
  <p:tag name="PPSNARRATION" val="22,381897844,C:\Prentice Hall\Ashley Accounting\ACCTG 2e\Ch05\Final PPT\hhofma2e_ch05_inst\Media.ppcx"/>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8A0F9F4D-0481-4C20-8A38-8952FE2995E6}&quot;/&gt;&lt;filename val=&quot;C:\Prentice Hall\Ashley Accounting\ACCTG 2e\Ch05\Ch05_2e Package\data\asimages\{8A0F9F4D-0481-4C20-8A38-8952FE2995E6}.png&quot;/&gt;&lt;hasEffects val=&quot;1&quot;/&gt;&lt;left val=&quot;15.12&quot;/&gt;&lt;top val=&quot;21.12&quot;/&gt;&lt;width val=&quot;670.8&quot;/&gt;&lt;height val=&quot;92.64&quot;/&gt;&lt;/ThreeDShapeInfo&gt;"/>
  <p:tag name="MMPROD_SUBSTITUTION_ID" val="{9F8AA554-622E-4122-BAB6-A74A5DD5FE09}"/>
</p:tagLst>
</file>

<file path=ppt/tags/tag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F3562A-3059-4B1A-B23B-C2A93399A350}&quot;/&gt;&lt;filename val=&quot;C:\Prentice Hall\Ashley Accounting\ACCTG 2e\Ch05\Ch05_2e Package\data\asimages\{FFF3562A-3059-4B1A-B23B-C2A93399A350}.png&quot;/&gt;&lt;hasEffects val=&quot;1&quot;/&gt;&lt;left val=&quot;180.72&quot;/&gt;&lt;top val=&quot;63.84&quot;/&gt;&lt;width val=&quot;366.48&quot;/&gt;&lt;height val=&quot;72.48&quot;/&gt;&lt;/ThreeDShapeInfo&gt;"/>
  <p:tag name="MMPROD_SUBSTITUTION_ID" val="{C23834F2-7D45-45AC-96FF-10A8DBB6ECC6}"/>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8ED5A6AC-8C55-4503-82F1-D885E5E5E660}&quot;/&gt;&lt;filename val=&quot;C:\Prentice Hall\Ashley Accounting\ACCTG 2e\Ch05\Ch05_2e Package\data\asimages\{8ED5A6AC-8C55-4503-82F1-D885E5E5E660}.png&quot;/&gt;&lt;hasEffects val=&quot;1&quot;/&gt;&lt;left val=&quot;180.72&quot;/&gt;&lt;top val=&quot;177.84&quot;/&gt;&lt;width val=&quot;372.48&quot;/&gt;&lt;height val=&quot;87.36&quot;/&gt;&lt;/ThreeDShapeInfo&gt;"/>
  <p:tag name="MMPROD_SUBSTITUTION_ID" val="{1D33E65B-A721-4BA7-A137-3B948D4881EF}"/>
</p:tagLst>
</file>

<file path=ppt/tags/tag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9F50374-61FB-4F5E-B0E1-E40E09F6EA4E}&quot;/&gt;&lt;filename val=&quot;C:\Prentice Hall\Ashley Accounting\ACCTG 2e\Ch05\Ch05_2e Package\data\asimages\{99F50374-61FB-4F5E-B0E1-E40E09F6EA4E}.png&quot;/&gt;&lt;hasEffects val=&quot;1&quot;/&gt;&lt;left val=&quot;180.72&quot;/&gt;&lt;top val=&quot;309.84&quot;/&gt;&lt;width val=&quot;372.48&quot;/&gt;&lt;height val=&quot;72.48&quot;/&gt;&lt;/ThreeDShapeInfo&gt;"/>
  <p:tag name="MMPROD_SUBSTITUTION_ID" val="{FA5298B0-CDDD-4738-99D2-A47227C7DB1F}"/>
</p:tagLst>
</file>

<file path=ppt/tags/tag5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A1CD52-D489-4DA7-B076-569724CCDC06}&quot;/&gt;&lt;filename val=&quot;C:\Prentice Hall\Ashley Accounting\ACCTG 2e\Ch05\Ch05_2e Package\data\asimages\{4CA1CD52-D489-4DA7-B076-569724CCDC06}.png&quot;/&gt;&lt;hasEffects val=&quot;1&quot;/&gt;&lt;left val=&quot;180.72&quot;/&gt;&lt;top val=&quot;417.84&quot;/&gt;&lt;width val=&quot;372.48&quot;/&gt;&lt;height val=&quot;72.48&quot;/&gt;&lt;/ThreeDShapeInfo&gt;"/>
  <p:tag name="MMPROD_SUBSTITUTION_ID" val="{AE546F73-30DE-40F1-B9AD-FC495393F5F7}"/>
</p:tagLst>
</file>

<file path=ppt/tags/tag54.xml><?xml version="1.0" encoding="utf-8"?>
<p:tagLst xmlns:a="http://schemas.openxmlformats.org/drawingml/2006/main" xmlns:r="http://schemas.openxmlformats.org/officeDocument/2006/relationships" xmlns:p="http://schemas.openxmlformats.org/presentationml/2006/main">
  <p:tag name="PPSNARRATION" val="23,381897844,C:\Prentice Hall\Ashley Accounting\ACCTG 2e\Ch05\Final PPT\hhofma2e_ch05_inst\Media.ppcx"/>
</p:tagLst>
</file>

<file path=ppt/tags/tag55.xml><?xml version="1.0" encoding="utf-8"?>
<p:tagLst xmlns:a="http://schemas.openxmlformats.org/drawingml/2006/main" xmlns:r="http://schemas.openxmlformats.org/officeDocument/2006/relationships" xmlns:p="http://schemas.openxmlformats.org/presentationml/2006/main">
  <p:tag name="PRESENTER_SHAPEINFO" val="&lt;ThreeDShapeInfo&gt;&lt;uuid val=&quot;{F1F7D34A-39AC-47BC-93CF-91D93F9D9C6C}&quot;/&gt;&lt;filename val=&quot;C:\Prentice Hall\Ashley Accounting\ACCTG 2e\Ch05\Ch05_2e Package\data\asimages\{F1F7D34A-39AC-47BC-93CF-91D93F9D9C6C}.png&quot;/&gt;&lt;hasEffects val=&quot;1&quot;/&gt;&lt;left val=&quot;174.72&quot;/&gt;&lt;top val=&quot;99.84&quot;/&gt;&lt;width val=&quot;372.48&quot;/&gt;&lt;height val=&quot;72.48&quot;/&gt;&lt;/ThreeDShapeInfo&gt;"/>
  <p:tag name="MMPROD_SUBSTITUTION_ID" val="{9F21A227-2FC0-4BE7-B6AE-2EAB8F9DF18F}"/>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E2313A6-4C0A-47BA-884B-9B6C1D7E8353}&quot;/&gt;&lt;filename val=&quot;C:\Prentice Hall\Ashley Accounting\ACCTG 2e\Ch05\Ch05_2e Package\data\asimages\{5E2313A6-4C0A-47BA-884B-9B6C1D7E8353}.png&quot;/&gt;&lt;hasEffects val=&quot;1&quot;/&gt;&lt;left val=&quot;174.72&quot;/&gt;&lt;top val=&quot;237.84&quot;/&gt;&lt;width val=&quot;372.48&quot;/&gt;&lt;height val=&quot;72.48&quot;/&gt;&lt;/ThreeDShapeInfo&gt;"/>
  <p:tag name="MMPROD_SUBSTITUTION_ID" val="{81356DDF-627F-49C9-93F5-6B51CF07AE90}"/>
</p:tagLst>
</file>

<file path=ppt/tags/tag5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8CACEE3-4796-42B1-A543-1DF0AA01E477}&quot;/&gt;&lt;filename val=&quot;C:\Prentice Hall\Ashley Accounting\ACCTG 2e\Ch05\Ch05_2e Package\data\asimages\{18CACEE3-4796-42B1-A543-1DF0AA01E477}.png&quot;/&gt;&lt;hasEffects val=&quot;1&quot;/&gt;&lt;left val=&quot;180.72&quot;/&gt;&lt;top val=&quot;381.84&quot;/&gt;&lt;width val=&quot;372.48&quot;/&gt;&lt;height val=&quot;78.48&quot;/&gt;&lt;/ThreeDShapeInfo&gt;"/>
  <p:tag name="MMPROD_SUBSTITUTION_ID" val="{55EE3EA8-4A8E-4613-9AC2-295C0BCAEA19}"/>
</p:tagLst>
</file>

<file path=ppt/tags/tag58.xml><?xml version="1.0" encoding="utf-8"?>
<p:tagLst xmlns:a="http://schemas.openxmlformats.org/drawingml/2006/main" xmlns:r="http://schemas.openxmlformats.org/officeDocument/2006/relationships" xmlns:p="http://schemas.openxmlformats.org/presentationml/2006/main">
  <p:tag name="PPSNARRATION" val="24,381897844,C:\Prentice Hall\Ashley Accounting\ACCTG 2e\Ch05\Final PPT\hhofma2e_ch05_inst\Media.ppcx"/>
</p:tagLst>
</file>

<file path=ppt/tags/tag59.xml><?xml version="1.0" encoding="utf-8"?>
<p:tagLst xmlns:a="http://schemas.openxmlformats.org/drawingml/2006/main" xmlns:r="http://schemas.openxmlformats.org/officeDocument/2006/relationships" xmlns:p="http://schemas.openxmlformats.org/presentationml/2006/main">
  <p:tag name="PPSNARRATION" val="25,381897844,C:\Prentice Hall\Ashley Accounting\ACCTG 2e\Ch05\Final PPT\hhofma2e_ch05_inst\Media.ppcx"/>
</p:tagLst>
</file>

<file path=ppt/tags/tag6.xml><?xml version="1.0" encoding="utf-8"?>
<p:tagLst xmlns:a="http://schemas.openxmlformats.org/drawingml/2006/main" xmlns:r="http://schemas.openxmlformats.org/officeDocument/2006/relationships" xmlns:p="http://schemas.openxmlformats.org/presentationml/2006/main">
  <p:tag name="MMPROD_SUBSTITUTION_ID" val="{38FEB753-957F-4FA1-AC23-5C002529053F}"/>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4749A8BC-3354-4F9E-BC68-4CD3B735D9C3}&quot;/&gt;&lt;filename val=&quot;C:\Prentice Hall\Ashley Accounting\ACCTG 2e\Ch05\Ch05_2e Package\data\asimages\{4749A8BC-3354-4F9E-BC68-4CD3B735D9C3}.png&quot;/&gt;&lt;hasEffects val=&quot;1&quot;/&gt;&lt;left val=&quot;15.12&quot;/&gt;&lt;top val=&quot;21.12&quot;/&gt;&lt;width val=&quot;670.8&quot;/&gt;&lt;height val=&quot;92.64&quot;/&gt;&lt;/ThreeDShapeInfo&gt;"/>
  <p:tag name="MMPROD_SUBSTITUTION_ID" val="{ECAE6B43-B288-4FEA-A9AC-D76EF331B4BB}"/>
</p:tagLst>
</file>

<file path=ppt/tags/tag61.xml><?xml version="1.0" encoding="utf-8"?>
<p:tagLst xmlns:a="http://schemas.openxmlformats.org/drawingml/2006/main" xmlns:r="http://schemas.openxmlformats.org/officeDocument/2006/relationships" xmlns:p="http://schemas.openxmlformats.org/presentationml/2006/main">
  <p:tag name="PPSNARRATION" val="26,381897844,C:\Prentice Hall\Ashley Accounting\ACCTG 2e\Ch05\Final PPT\hhofma2e_ch05_inst\Media.ppcx"/>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D8EAF640-4257-47A3-8B80-89109F1BD399}&quot;/&gt;&lt;filename val=&quot;C:\Prentice Hall\Ashley Accounting\ACCTG 2e\Ch05\Ch05_2e Package\data\asimages\{D8EAF640-4257-47A3-8B80-89109F1BD399}.png&quot;/&gt;&lt;hasEffects val=&quot;1&quot;/&gt;&lt;left val=&quot;15.12&quot;/&gt;&lt;top val=&quot;21.12&quot;/&gt;&lt;width val=&quot;687.36&quot;/&gt;&lt;height val=&quot;92.64&quot;/&gt;&lt;/ThreeDShapeInfo&gt;"/>
  <p:tag name="MMPROD_SUBSTITUTION_ID" val="{31D7631E-70D1-4330-830D-42F8877AECBA}"/>
</p:tagLst>
</file>

<file path=ppt/tags/tag63.xml><?xml version="1.0" encoding="utf-8"?>
<p:tagLst xmlns:a="http://schemas.openxmlformats.org/drawingml/2006/main" xmlns:r="http://schemas.openxmlformats.org/officeDocument/2006/relationships" xmlns:p="http://schemas.openxmlformats.org/presentationml/2006/main">
  <p:tag name="PPSNARRATION" val="27,381897844,C:\Prentice Hall\Ashley Accounting\ACCTG 2e\Ch05\Final PPT\hhofma2e_ch05_inst\Media.ppcx"/>
</p:tagLst>
</file>

<file path=ppt/tags/tag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150A2D1-D91F-4C72-9B1A-EB87422179E1}&quot;/&gt;&lt;filename val=&quot;C:\Prentice Hall\Ashley Accounting\ACCTG 2e\Ch05\Ch05_2e Package\data\asimages\{7150A2D1-D91F-4C72-9B1A-EB87422179E1}.png&quot;/&gt;&lt;hasEffects val=&quot;1&quot;/&gt;&lt;left val=&quot;30&quot;/&gt;&lt;top val=&quot;17.28&quot;/&gt;&lt;width val=&quot;667.92&quot;/&gt;&lt;height val=&quot;92.64&quot;/&gt;&lt;/ThreeDShapeInfo&gt;"/>
  <p:tag name="MMPROD_SUBSTITUTION_ID" val="{5B110410-1035-4D2B-B5EA-4843D77D82DC}"/>
</p:tagLst>
</file>

<file path=ppt/tags/tag65.xml><?xml version="1.0" encoding="utf-8"?>
<p:tagLst xmlns:a="http://schemas.openxmlformats.org/drawingml/2006/main" xmlns:r="http://schemas.openxmlformats.org/officeDocument/2006/relationships" xmlns:p="http://schemas.openxmlformats.org/presentationml/2006/main">
  <p:tag name="PPSNARRATION" val="28,381897844,C:\Prentice Hall\Ashley Accounting\ACCTG 2e\Ch05\Final PPT\hhofma2e_ch05_inst\Media.ppcx"/>
</p:tagLst>
</file>

<file path=ppt/tags/tag66.xml><?xml version="1.0" encoding="utf-8"?>
<p:tagLst xmlns:a="http://schemas.openxmlformats.org/drawingml/2006/main" xmlns:r="http://schemas.openxmlformats.org/officeDocument/2006/relationships" xmlns:p="http://schemas.openxmlformats.org/presentationml/2006/main">
  <p:tag name="PPSNARRATION" val="29,381897844,C:\Prentice Hall\Ashley Accounting\ACCTG 2e\Ch05\Final PPT\hhofma2e_ch05_inst\Media.ppcx"/>
</p:tagLst>
</file>

<file path=ppt/tags/tag67.xml><?xml version="1.0" encoding="utf-8"?>
<p:tagLst xmlns:a="http://schemas.openxmlformats.org/drawingml/2006/main" xmlns:r="http://schemas.openxmlformats.org/officeDocument/2006/relationships" xmlns:p="http://schemas.openxmlformats.org/presentationml/2006/main">
  <p:tag name="PRESENTER_SHAPEINFO" val="&lt;ThreeDShapeInfo&gt;&lt;uuid val=&quot;{9A5C18EE-02D3-49B8-BF3C-27BE80CD9BFC}&quot;/&gt;&lt;filename val=&quot;C:\Prentice Hall\Ashley Accounting\ACCTG 2e\Ch05\Ch05_2e Package\data\asimages\{9A5C18EE-02D3-49B8-BF3C-27BE80CD9BFC}.png&quot;/&gt;&lt;hasEffects val=&quot;1&quot;/&gt;&lt;left val=&quot;15.12&quot;/&gt;&lt;top val=&quot;17.28&quot;/&gt;&lt;width val=&quot;670.8&quot;/&gt;&lt;height val=&quot;74.64&quot;/&gt;&lt;/ThreeDShapeInfo&gt;"/>
  <p:tag name="MMPROD_SUBSTITUTION_ID" val="{F56679FC-F549-4663-944F-4A54FBC05C1C}"/>
</p:tagLst>
</file>

<file path=ppt/tags/tag68.xml><?xml version="1.0" encoding="utf-8"?>
<p:tagLst xmlns:a="http://schemas.openxmlformats.org/drawingml/2006/main" xmlns:r="http://schemas.openxmlformats.org/officeDocument/2006/relationships" xmlns:p="http://schemas.openxmlformats.org/presentationml/2006/main">
  <p:tag name="PPSNARRATION" val="30,381897844,C:\Prentice Hall\Ashley Accounting\ACCTG 2e\Ch05\Final PPT\hhofma2e_ch05_inst\Media.ppcx"/>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0EA881D-736B-409A-B9DD-B2326AB0E402}&quot;/&gt;&lt;filename val=&quot;C:\Prentice Hall\Ashley Accounting\ACCTG 2e\Ch05\Ch05_2e Package\data\asimages\{10EA881D-736B-409A-B9DD-B2326AB0E402}.png&quot;/&gt;&lt;hasEffects val=&quot;1&quot;/&gt;&lt;left val=&quot;15.12&quot;/&gt;&lt;top val=&quot;21.12&quot;/&gt;&lt;width val=&quot;670.8&quot;/&gt;&lt;height val=&quot;92.64&quot;/&gt;&lt;/ThreeDShapeInfo&gt;"/>
  <p:tag name="MMPROD_SUBSTITUTION_ID" val="{F2EC7B08-8D06-4EED-9A72-702A8E51C4A9}"/>
</p:tagLst>
</file>

<file path=ppt/tags/tag7.xml><?xml version="1.0" encoding="utf-8"?>
<p:tagLst xmlns:a="http://schemas.openxmlformats.org/drawingml/2006/main" xmlns:r="http://schemas.openxmlformats.org/officeDocument/2006/relationships" xmlns:p="http://schemas.openxmlformats.org/presentationml/2006/main">
  <p:tag name="PPSNARRATION" val="37,381897844,C:\Prentice Hall\Ashley Accounting\ACCTG 2e\Ch05\Final PPT\hhofma2e_ch05_inst\Media.ppcx"/>
</p:tagLst>
</file>

<file path=ppt/tags/tag70.xml><?xml version="1.0" encoding="utf-8"?>
<p:tagLst xmlns:a="http://schemas.openxmlformats.org/drawingml/2006/main" xmlns:r="http://schemas.openxmlformats.org/officeDocument/2006/relationships" xmlns:p="http://schemas.openxmlformats.org/presentationml/2006/main">
  <p:tag name="PPSNARRATION" val="30,381897844,C:\Prentice Hall\Ashley Accounting\ACCTG 2e\Ch05\Final PPT\hhofma2e_ch05_inst\Media.ppcx"/>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10EA881D-736B-409A-B9DD-B2326AB0E402}&quot;/&gt;&lt;filename val=&quot;C:\Prentice Hall\Ashley Accounting\ACCTG 2e\Ch05\Ch05_2e Package\data\asimages\{10EA881D-736B-409A-B9DD-B2326AB0E402}.png&quot;/&gt;&lt;hasEffects val=&quot;1&quot;/&gt;&lt;left val=&quot;15.12&quot;/&gt;&lt;top val=&quot;21.12&quot;/&gt;&lt;width val=&quot;670.8&quot;/&gt;&lt;height val=&quot;92.64&quot;/&gt;&lt;/ThreeDShapeInfo&gt;"/>
  <p:tag name="MMPROD_SUBSTITUTION_ID" val="{F2EC7B08-8D06-4EED-9A72-702A8E51C4A9}"/>
</p:tagLst>
</file>

<file path=ppt/tags/tag72.xml><?xml version="1.0" encoding="utf-8"?>
<p:tagLst xmlns:a="http://schemas.openxmlformats.org/drawingml/2006/main" xmlns:r="http://schemas.openxmlformats.org/officeDocument/2006/relationships" xmlns:p="http://schemas.openxmlformats.org/presentationml/2006/main">
  <p:tag name="PPSNARRATION" val="31,381897844,C:\Prentice Hall\Ashley Accounting\ACCTG 2e\Ch05\Final PPT\hhofma2e_ch05_inst\Media.ppcx"/>
</p:tagLst>
</file>

<file path=ppt/tags/tag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08CBEDA-315F-4B6D-899F-66C1B7117332}&quot;/&gt;&lt;filename val=&quot;C:\Prentice Hall\Ashley Accounting\ACCTG 2e\Ch05\Ch05_2e Package\data\asimages\{608CBEDA-315F-4B6D-899F-66C1B7117332}.png&quot;/&gt;&lt;hasEffects val=&quot;1&quot;/&gt;&lt;left val=&quot;15.12&quot;/&gt;&lt;top val=&quot;21.12&quot;/&gt;&lt;width val=&quot;670.8&quot;/&gt;&lt;height val=&quot;92.64&quot;/&gt;&lt;/ThreeDShapeInfo&gt;"/>
  <p:tag name="MMPROD_SUBSTITUTION_ID" val="{F74D3F0B-A1FA-4B70-A946-81374580D14A}"/>
</p:tagLst>
</file>

<file path=ppt/tags/tag74.xml><?xml version="1.0" encoding="utf-8"?>
<p:tagLst xmlns:a="http://schemas.openxmlformats.org/drawingml/2006/main" xmlns:r="http://schemas.openxmlformats.org/officeDocument/2006/relationships" xmlns:p="http://schemas.openxmlformats.org/presentationml/2006/main">
  <p:tag name="PPSNARRATION" val="32,381897844,C:\Prentice Hall\Ashley Accounting\ACCTG 2e\Ch05\Final PPT\hhofma2e_ch05_inst\Media.ppcx"/>
</p:tagLst>
</file>

<file path=ppt/tags/tag75.xml><?xml version="1.0" encoding="utf-8"?>
<p:tagLst xmlns:a="http://schemas.openxmlformats.org/drawingml/2006/main" xmlns:r="http://schemas.openxmlformats.org/officeDocument/2006/relationships" xmlns:p="http://schemas.openxmlformats.org/presentationml/2006/main">
  <p:tag name="PRESENTER_SHAPEINFO" val="&lt;ThreeDShapeInfo&gt;&lt;uuid val=&quot;{2A9D94CA-70AA-4808-AF22-E2E58F50802A}&quot;/&gt;&lt;filename val=&quot;C:\Prentice Hall\Ashley Accounting\ACCTG 2e\Ch05\Ch05_2e Package\data\asimages\{2A9D94CA-70AA-4808-AF22-E2E58F50802A}.png&quot;/&gt;&lt;hasEffects val=&quot;1&quot;/&gt;&lt;left val=&quot;15.12&quot;/&gt;&lt;top val=&quot;21.12&quot;/&gt;&lt;width val=&quot;670.8&quot;/&gt;&lt;height val=&quot;92.64&quot;/&gt;&lt;/ThreeDShapeInfo&gt;"/>
  <p:tag name="MMPROD_SUBSTITUTION_ID" val="{D5BF9BFE-3375-4418-8715-CF75B413B111}"/>
</p:tagLst>
</file>

<file path=ppt/tags/tag76.xml><?xml version="1.0" encoding="utf-8"?>
<p:tagLst xmlns:a="http://schemas.openxmlformats.org/drawingml/2006/main" xmlns:r="http://schemas.openxmlformats.org/officeDocument/2006/relationships" xmlns:p="http://schemas.openxmlformats.org/presentationml/2006/main">
  <p:tag name="PPSNARRATION" val="32,381897844,C:\Prentice Hall\Ashley Accounting\ACCTG 2e\Ch05\Final PPT\hhofma2e_ch05_inst\Media.ppcx"/>
</p:tagLst>
</file>

<file path=ppt/tags/tag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2A9D94CA-70AA-4808-AF22-E2E58F50802A}&quot;/&gt;&lt;filename val=&quot;C:\Prentice Hall\Ashley Accounting\ACCTG 2e\Ch05\Ch05_2e Package\data\asimages\{2A9D94CA-70AA-4808-AF22-E2E58F50802A}.png&quot;/&gt;&lt;hasEffects val=&quot;1&quot;/&gt;&lt;left val=&quot;15.12&quot;/&gt;&lt;top val=&quot;21.12&quot;/&gt;&lt;width val=&quot;670.8&quot;/&gt;&lt;height val=&quot;92.64&quot;/&gt;&lt;/ThreeDShapeInfo&gt;"/>
  <p:tag name="MMPROD_SUBSTITUTION_ID" val="{D5BF9BFE-3375-4418-8715-CF75B413B111}"/>
</p:tagLst>
</file>

<file path=ppt/tags/tag78.xml><?xml version="1.0" encoding="utf-8"?>
<p:tagLst xmlns:a="http://schemas.openxmlformats.org/drawingml/2006/main" xmlns:r="http://schemas.openxmlformats.org/officeDocument/2006/relationships" xmlns:p="http://schemas.openxmlformats.org/presentationml/2006/main">
  <p:tag name="PPSNARRATION" val="33,381897844,C:\Prentice Hall\Ashley Accounting\ACCTG 2e\Ch05\Final PPT\hhofma2e_ch05_inst\Media.ppcx"/>
</p:tagLst>
</file>

<file path=ppt/tags/tag79.xml><?xml version="1.0" encoding="utf-8"?>
<p:tagLst xmlns:a="http://schemas.openxmlformats.org/drawingml/2006/main" xmlns:r="http://schemas.openxmlformats.org/officeDocument/2006/relationships" xmlns:p="http://schemas.openxmlformats.org/presentationml/2006/main">
  <p:tag name="PPSNARRATION" val="34,381897844,C:\Prentice Hall\Ashley Accounting\ACCTG 2e\Ch05\Final PPT\hhofma2e_ch05_inst\Media.ppcx"/>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98458779-74F4-4E5C-9195-EC1DA1ECBE0C}&quot;/&gt;&lt;filename val=&quot;C:\Prentice Hall\Ashley Accounting\ACCTG 2e\Ch05\Ch05_2e Package\data\asimages\{98458779-74F4-4E5C-9195-EC1DA1ECBE0C}.png&quot;/&gt;&lt;hasEffects val=&quot;1&quot;/&gt;&lt;left val=&quot;15.12&quot;/&gt;&lt;top val=&quot;21.12&quot;/&gt;&lt;width val=&quot;670.8&quot;/&gt;&lt;height val=&quot;92.64&quot;/&gt;&lt;/ThreeDShapeInfo&gt;"/>
  <p:tag name="MMPROD_SUBSTITUTION_ID" val="{CA157CB7-98AB-4A7D-BE1F-ABEA8CA5529B}"/>
</p:tagLst>
</file>

<file path=ppt/tags/tag8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4FB4778-58B8-45EF-AFBD-15EAF03A1C7E}&quot;/&gt;&lt;filename val=&quot;C:\Prentice Hall\Ashley Accounting\ACCTG 2e\Ch05\Ch05_2e Package\data\asimages\{F4FB4778-58B8-45EF-AFBD-15EAF03A1C7E}.png&quot;/&gt;&lt;hasEffects val=&quot;1&quot;/&gt;&lt;left val=&quot;20.16&quot;/&gt;&lt;top val=&quot;23.28&quot;/&gt;&lt;width val=&quot;665.76&quot;/&gt;&lt;height val=&quot;92.64&quot;/&gt;&lt;/ThreeDShapeInfo&gt;"/>
  <p:tag name="MMPROD_SUBSTITUTION_ID" val="{D079F712-210C-4539-BF59-8A9A701B9B3F}"/>
</p:tagLst>
</file>

<file path=ppt/tags/tag81.xml><?xml version="1.0" encoding="utf-8"?>
<p:tagLst xmlns:a="http://schemas.openxmlformats.org/drawingml/2006/main" xmlns:r="http://schemas.openxmlformats.org/officeDocument/2006/relationships" xmlns:p="http://schemas.openxmlformats.org/presentationml/2006/main">
  <p:tag name="PPSNARRATION" val="35,381897844,C:\Prentice Hall\Ashley Accounting\ACCTG 2e\Ch05\Final PPT\hhofma2e_ch05_inst\Media.ppcx"/>
</p:tagLst>
</file>

<file path=ppt/tags/tag82.xml><?xml version="1.0" encoding="utf-8"?>
<p:tagLst xmlns:a="http://schemas.openxmlformats.org/drawingml/2006/main" xmlns:r="http://schemas.openxmlformats.org/officeDocument/2006/relationships" xmlns:p="http://schemas.openxmlformats.org/presentationml/2006/main">
  <p:tag name="PRESENTER_SHAPEINFO" val="&lt;ThreeDShapeInfo&gt;&lt;uuid val=&quot;{7C196DA4-EAB1-4FEF-A472-0E711C789933}&quot;/&gt;&lt;filename val=&quot;C:\Prentice Hall\Ashley Accounting\ACCTG 2e\Ch05\Ch05_2e Package\data\asimages\{7C196DA4-EAB1-4FEF-A472-0E711C789933}.png&quot;/&gt;&lt;hasEffects val=&quot;1&quot;/&gt;&lt;left val=&quot;15.12&quot;/&gt;&lt;top val=&quot;21.12&quot;/&gt;&lt;width val=&quot;670.8&quot;/&gt;&lt;height val=&quot;92.64&quot;/&gt;&lt;/ThreeDShapeInfo&gt;"/>
  <p:tag name="MMPROD_SUBSTITUTION_ID" val="{1F4D2472-FD89-4C6F-8802-9B8CA5B82554}"/>
</p:tagLst>
</file>

<file path=ppt/tags/tag83.xml><?xml version="1.0" encoding="utf-8"?>
<p:tagLst xmlns:a="http://schemas.openxmlformats.org/drawingml/2006/main" xmlns:r="http://schemas.openxmlformats.org/officeDocument/2006/relationships" xmlns:p="http://schemas.openxmlformats.org/presentationml/2006/main">
  <p:tag name="PPSNARRATION" val="35,381897844,C:\Prentice Hall\Ashley Accounting\ACCTG 2e\Ch05\Final PPT\hhofma2e_ch05_inst\Media.ppcx"/>
</p:tagLst>
</file>

<file path=ppt/tags/tag8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C196DA4-EAB1-4FEF-A472-0E711C789933}&quot;/&gt;&lt;filename val=&quot;C:\Prentice Hall\Ashley Accounting\ACCTG 2e\Ch05\Ch05_2e Package\data\asimages\{7C196DA4-EAB1-4FEF-A472-0E711C789933}.png&quot;/&gt;&lt;hasEffects val=&quot;1&quot;/&gt;&lt;left val=&quot;15.12&quot;/&gt;&lt;top val=&quot;21.12&quot;/&gt;&lt;width val=&quot;670.8&quot;/&gt;&lt;height val=&quot;92.64&quot;/&gt;&lt;/ThreeDShapeInfo&gt;"/>
  <p:tag name="MMPROD_SUBSTITUTION_ID" val="{1F4D2472-FD89-4C6F-8802-9B8CA5B82554}"/>
</p:tagLst>
</file>

<file path=ppt/tags/tag85.xml><?xml version="1.0" encoding="utf-8"?>
<p:tagLst xmlns:a="http://schemas.openxmlformats.org/drawingml/2006/main" xmlns:r="http://schemas.openxmlformats.org/officeDocument/2006/relationships" xmlns:p="http://schemas.openxmlformats.org/presentationml/2006/main">
  <p:tag name="PPSNARRATION" val="33,381897844,C:\Prentice Hall\Ashley Accounting\ACCTG 2e\Ch05\Final PPT\hhofma2e_ch05_inst\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5,381897844,C:\Prentice Hall\Ashley Accounting\ACCTG 2e\Ch05\Final PPT\hhofma2e_ch05_inst\Media.ppc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TotalTime>
  <Words>6557</Words>
  <Application>Microsoft Office PowerPoint</Application>
  <PresentationFormat>Widescreen</PresentationFormat>
  <Paragraphs>829</Paragraphs>
  <Slides>75</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Segoe</vt:lpstr>
      <vt:lpstr>Times New Roman</vt:lpstr>
      <vt:lpstr>Wingdings 3</vt:lpstr>
      <vt:lpstr>Office Theme</vt:lpstr>
      <vt:lpstr>Course Code:  HSS 461 </vt:lpstr>
      <vt:lpstr>PowerPoint Presentation</vt:lpstr>
      <vt:lpstr>Merchandising Operations</vt:lpstr>
      <vt:lpstr>Learning Objectives</vt:lpstr>
      <vt:lpstr>Learning Objectives</vt:lpstr>
      <vt:lpstr>PowerPoint Presentation</vt:lpstr>
      <vt:lpstr>Merchandisers</vt:lpstr>
      <vt:lpstr>Balance Sheet Differences</vt:lpstr>
      <vt:lpstr>Income Statement Differences</vt:lpstr>
      <vt:lpstr>Operating Cycle</vt:lpstr>
      <vt:lpstr>Inventory Systems </vt:lpstr>
      <vt:lpstr>Inventory Systems </vt:lpstr>
      <vt:lpstr>Bar Codes</vt:lpstr>
      <vt:lpstr>PowerPoint Presentation</vt:lpstr>
      <vt:lpstr>Purchasing Inventory</vt:lpstr>
      <vt:lpstr>Journal Entry for Purchase of Inventory </vt:lpstr>
      <vt:lpstr>Purchase Discounts</vt:lpstr>
      <vt:lpstr>Payment within the Discount Period  </vt:lpstr>
      <vt:lpstr>Purchase Returns and Allowances</vt:lpstr>
      <vt:lpstr>Journal Entry for Purchase Returns and Allowances</vt:lpstr>
      <vt:lpstr>Transportation Costs</vt:lpstr>
      <vt:lpstr>FOB Shipping Point</vt:lpstr>
      <vt:lpstr>Transportation Costs</vt:lpstr>
      <vt:lpstr>FOB Destination</vt:lpstr>
      <vt:lpstr>Purchase Discount when Shipping Added to Invoice</vt:lpstr>
      <vt:lpstr>  S5-2: Analyzing purchase transactions—perpetual inventory</vt:lpstr>
      <vt:lpstr>S5-3:  journalizing purchase transactions—perpetual inventory</vt:lpstr>
      <vt:lpstr>S5-3:  journalizing purchase transactions—perpetual inventory</vt:lpstr>
      <vt:lpstr>PowerPoint Presentation</vt:lpstr>
      <vt:lpstr>Sale of Inventory</vt:lpstr>
      <vt:lpstr>Accounting for Sales Transactions </vt:lpstr>
      <vt:lpstr>Sale of Inventory issues</vt:lpstr>
      <vt:lpstr>Entry for Sales Returns and Allowances</vt:lpstr>
      <vt:lpstr>Entry for Sales Discounts</vt:lpstr>
      <vt:lpstr>Net Sales</vt:lpstr>
      <vt:lpstr>Gross Profit or Gross Margin</vt:lpstr>
      <vt:lpstr>S5-6 : Journalizing sales transactions—perpetual inventory</vt:lpstr>
      <vt:lpstr>S5-6 : Journalizing sales transactions—perpetual inventory</vt:lpstr>
      <vt:lpstr>S5-6 : Journalizing sales transactions—perpetual inventory</vt:lpstr>
      <vt:lpstr>S5-6 : Journalizing sales transactions—perpetual inventory</vt:lpstr>
      <vt:lpstr>S5-7:  Calculating net sales and gross profit—perpetual inventory</vt:lpstr>
      <vt:lpstr>PowerPoint Presentation</vt:lpstr>
      <vt:lpstr>Adjusting Inventory</vt:lpstr>
      <vt:lpstr>Closing Entries of Merchandiser</vt:lpstr>
      <vt:lpstr>Closing Entries of a Merchandiser</vt:lpstr>
      <vt:lpstr>S5-8 :Adjusting inventory for shrinkage</vt:lpstr>
      <vt:lpstr>S5-9 :  Journalizing closing entries—perpetual inventory</vt:lpstr>
      <vt:lpstr> S5-9 :  Journalizing closing entries—perpetual inventory</vt:lpstr>
      <vt:lpstr> S5-9 :  Journalizing closing entries—perpetual inventory</vt:lpstr>
      <vt:lpstr>PowerPoint Presentation</vt:lpstr>
      <vt:lpstr>Single-Step Income Statement</vt:lpstr>
      <vt:lpstr>Operating Expenses</vt:lpstr>
      <vt:lpstr>Operating Expenses</vt:lpstr>
      <vt:lpstr>Other Financial Statements</vt:lpstr>
      <vt:lpstr>Income Statement Formats</vt:lpstr>
      <vt:lpstr>Income Statement Formats</vt:lpstr>
      <vt:lpstr>PowerPoint Presentation</vt:lpstr>
      <vt:lpstr>Gross Profit Percentage</vt:lpstr>
      <vt:lpstr>Rate of Inventory Turnover</vt:lpstr>
      <vt:lpstr>Days in Inventory</vt:lpstr>
      <vt:lpstr>E5-25:   Calculating gross profit percentage and inventory turnover to evaluate a business</vt:lpstr>
      <vt:lpstr>PowerPoint Presentation</vt:lpstr>
      <vt:lpstr>Inventory Using a Periodic System</vt:lpstr>
      <vt:lpstr>Purchase Discounts and Purchase Returns and Allowances</vt:lpstr>
      <vt:lpstr> Net Purchases</vt:lpstr>
      <vt:lpstr> Freight In</vt:lpstr>
      <vt:lpstr>Cost of Goods Sold</vt:lpstr>
      <vt:lpstr>Chapter 5 Summary</vt:lpstr>
      <vt:lpstr>Chapter 5 Summary  </vt:lpstr>
      <vt:lpstr>Chapter 5 Summary</vt:lpstr>
      <vt:lpstr>Chapter 5 Summary</vt:lpstr>
      <vt:lpstr>Chapter 5 Summary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asim iqbal</cp:lastModifiedBy>
  <cp:revision>137</cp:revision>
  <dcterms:created xsi:type="dcterms:W3CDTF">2020-04-10T13:43:20Z</dcterms:created>
  <dcterms:modified xsi:type="dcterms:W3CDTF">2023-09-25T05:57:34Z</dcterms:modified>
</cp:coreProperties>
</file>