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6.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7.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3.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4.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6.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1.xml" ContentType="application/vnd.openxmlformats-officedocument.presentationml.tags+xml"/>
  <Override PartName="/ppt/notesSlides/notesSlide3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34.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3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36.xml" ContentType="application/vnd.openxmlformats-officedocument.presentationml.notesSlide+xml"/>
  <Override PartName="/ppt/tags/tag62.xml" ContentType="application/vnd.openxmlformats-officedocument.presentationml.tags+xml"/>
  <Override PartName="/ppt/notesSlides/notesSlide37.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3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68.xml" ContentType="application/vnd.openxmlformats-officedocument.presentationml.tags+xml"/>
  <Override PartName="/ppt/notesSlides/notesSlide4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42.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43.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75.xml" ContentType="application/vnd.openxmlformats-officedocument.presentationml.tags+xml"/>
  <Override PartName="/ppt/notesSlides/notesSlide4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47.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81.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79"/>
  </p:notesMasterIdLst>
  <p:handoutMasterIdLst>
    <p:handoutMasterId r:id="rId80"/>
  </p:handoutMasterIdLst>
  <p:sldIdLst>
    <p:sldId id="300"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78" r:id="rId75"/>
    <p:sldId id="379" r:id="rId76"/>
    <p:sldId id="380" r:id="rId77"/>
    <p:sldId id="381"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65" d="100"/>
          <a:sy n="65" d="100"/>
        </p:scale>
        <p:origin x="58" y="4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1FFE98-2351-42F0-BE6C-1521B9F8579B}" type="doc">
      <dgm:prSet loTypeId="urn:microsoft.com/office/officeart/2005/8/layout/default#2" loCatId="list" qsTypeId="urn:microsoft.com/office/officeart/2005/8/quickstyle/simple1" qsCatId="simple" csTypeId="urn:microsoft.com/office/officeart/2005/8/colors/accent1_2" csCatId="accent1" phldr="1"/>
      <dgm:spPr/>
      <dgm:t>
        <a:bodyPr/>
        <a:lstStyle/>
        <a:p>
          <a:endParaRPr lang="en-US"/>
        </a:p>
      </dgm:t>
    </dgm:pt>
    <dgm:pt modelId="{9DB33495-0C0C-4874-9B35-0AED36A59EA5}">
      <dgm:prSet phldrT="[Text]" custT="1"/>
      <dgm:spPr/>
      <dgm:t>
        <a:bodyPr/>
        <a:lstStyle/>
        <a:p>
          <a:r>
            <a:rPr lang="en-US" sz="4400" dirty="0" smtClean="0">
              <a:latin typeface="Times New Roman" pitchFamily="18" charset="0"/>
              <a:cs typeface="Times New Roman" pitchFamily="18" charset="0"/>
            </a:rPr>
            <a:t>Specific-unit-cost</a:t>
          </a:r>
          <a:endParaRPr lang="en-US" sz="4400" dirty="0">
            <a:latin typeface="Times New Roman" pitchFamily="18" charset="0"/>
            <a:cs typeface="Times New Roman" pitchFamily="18" charset="0"/>
          </a:endParaRPr>
        </a:p>
      </dgm:t>
    </dgm:pt>
    <dgm:pt modelId="{B5D2D1C8-C59E-477F-8CE7-68D6FD8A2C61}" type="parTrans" cxnId="{801C047F-0FD2-4975-89A7-30B467FC1F65}">
      <dgm:prSet/>
      <dgm:spPr/>
      <dgm:t>
        <a:bodyPr/>
        <a:lstStyle/>
        <a:p>
          <a:endParaRPr lang="en-US">
            <a:latin typeface="Times New Roman" pitchFamily="18" charset="0"/>
            <a:cs typeface="Times New Roman" pitchFamily="18" charset="0"/>
          </a:endParaRPr>
        </a:p>
      </dgm:t>
    </dgm:pt>
    <dgm:pt modelId="{51D07C15-5351-4488-A5D6-5863A474CDC5}" type="sibTrans" cxnId="{801C047F-0FD2-4975-89A7-30B467FC1F65}">
      <dgm:prSet/>
      <dgm:spPr/>
      <dgm:t>
        <a:bodyPr/>
        <a:lstStyle/>
        <a:p>
          <a:endParaRPr lang="en-US">
            <a:latin typeface="Times New Roman" pitchFamily="18" charset="0"/>
            <a:cs typeface="Times New Roman" pitchFamily="18" charset="0"/>
          </a:endParaRPr>
        </a:p>
      </dgm:t>
    </dgm:pt>
    <dgm:pt modelId="{296FD155-A6DF-4941-A118-03BD05EDC845}">
      <dgm:prSet phldrT="[Text]" custT="1"/>
      <dgm:spPr/>
      <dgm:t>
        <a:bodyPr/>
        <a:lstStyle/>
        <a:p>
          <a:r>
            <a:rPr lang="en-US" sz="4400" dirty="0" smtClean="0">
              <a:latin typeface="Times New Roman" pitchFamily="18" charset="0"/>
              <a:cs typeface="Times New Roman" pitchFamily="18" charset="0"/>
            </a:rPr>
            <a:t>First-In, First-Out</a:t>
          </a:r>
          <a:endParaRPr lang="en-US" sz="4400" dirty="0">
            <a:latin typeface="Times New Roman" pitchFamily="18" charset="0"/>
            <a:cs typeface="Times New Roman" pitchFamily="18" charset="0"/>
          </a:endParaRPr>
        </a:p>
      </dgm:t>
    </dgm:pt>
    <dgm:pt modelId="{D417F813-CA21-4513-B48D-16CAE293A851}" type="parTrans" cxnId="{84827973-9122-496A-8EB8-DF4CB593C877}">
      <dgm:prSet/>
      <dgm:spPr/>
      <dgm:t>
        <a:bodyPr/>
        <a:lstStyle/>
        <a:p>
          <a:endParaRPr lang="en-US">
            <a:latin typeface="Times New Roman" pitchFamily="18" charset="0"/>
            <a:cs typeface="Times New Roman" pitchFamily="18" charset="0"/>
          </a:endParaRPr>
        </a:p>
      </dgm:t>
    </dgm:pt>
    <dgm:pt modelId="{C1582193-DC8E-4C0F-A544-1835A2AA64B3}" type="sibTrans" cxnId="{84827973-9122-496A-8EB8-DF4CB593C877}">
      <dgm:prSet/>
      <dgm:spPr/>
      <dgm:t>
        <a:bodyPr/>
        <a:lstStyle/>
        <a:p>
          <a:endParaRPr lang="en-US">
            <a:latin typeface="Times New Roman" pitchFamily="18" charset="0"/>
            <a:cs typeface="Times New Roman" pitchFamily="18" charset="0"/>
          </a:endParaRPr>
        </a:p>
      </dgm:t>
    </dgm:pt>
    <dgm:pt modelId="{4BAD4A7E-4655-46F0-9943-E779BFC496BB}">
      <dgm:prSet phldrT="[Text]" custT="1"/>
      <dgm:spPr/>
      <dgm:t>
        <a:bodyPr/>
        <a:lstStyle/>
        <a:p>
          <a:r>
            <a:rPr lang="en-US" sz="4400" dirty="0" smtClean="0">
              <a:latin typeface="Times New Roman" pitchFamily="18" charset="0"/>
              <a:cs typeface="Times New Roman" pitchFamily="18" charset="0"/>
            </a:rPr>
            <a:t>Last-In, </a:t>
          </a:r>
        </a:p>
        <a:p>
          <a:r>
            <a:rPr lang="en-US" sz="4400" dirty="0" smtClean="0">
              <a:latin typeface="Times New Roman" pitchFamily="18" charset="0"/>
              <a:cs typeface="Times New Roman" pitchFamily="18" charset="0"/>
            </a:rPr>
            <a:t>First-Out</a:t>
          </a:r>
          <a:endParaRPr lang="en-US" sz="4400" dirty="0">
            <a:latin typeface="Times New Roman" pitchFamily="18" charset="0"/>
            <a:cs typeface="Times New Roman" pitchFamily="18" charset="0"/>
          </a:endParaRPr>
        </a:p>
      </dgm:t>
    </dgm:pt>
    <dgm:pt modelId="{7DEB21EF-E86A-4396-A304-5DA8585DF9E7}" type="parTrans" cxnId="{BBB1D929-2923-460F-B80B-8F81E65C619D}">
      <dgm:prSet/>
      <dgm:spPr/>
      <dgm:t>
        <a:bodyPr/>
        <a:lstStyle/>
        <a:p>
          <a:endParaRPr lang="en-US">
            <a:latin typeface="Times New Roman" pitchFamily="18" charset="0"/>
            <a:cs typeface="Times New Roman" pitchFamily="18" charset="0"/>
          </a:endParaRPr>
        </a:p>
      </dgm:t>
    </dgm:pt>
    <dgm:pt modelId="{866FD9DE-64A3-493B-B08C-14B4ADB5E951}" type="sibTrans" cxnId="{BBB1D929-2923-460F-B80B-8F81E65C619D}">
      <dgm:prSet/>
      <dgm:spPr/>
      <dgm:t>
        <a:bodyPr/>
        <a:lstStyle/>
        <a:p>
          <a:endParaRPr lang="en-US">
            <a:latin typeface="Times New Roman" pitchFamily="18" charset="0"/>
            <a:cs typeface="Times New Roman" pitchFamily="18" charset="0"/>
          </a:endParaRPr>
        </a:p>
      </dgm:t>
    </dgm:pt>
    <dgm:pt modelId="{345AA283-3D06-41D8-935A-51D634BF71EE}">
      <dgm:prSet phldrT="[Text]" custT="1"/>
      <dgm:spPr/>
      <dgm:t>
        <a:bodyPr/>
        <a:lstStyle/>
        <a:p>
          <a:r>
            <a:rPr lang="en-US" sz="4400" dirty="0" smtClean="0">
              <a:latin typeface="Times New Roman" pitchFamily="18" charset="0"/>
              <a:cs typeface="Times New Roman" pitchFamily="18" charset="0"/>
            </a:rPr>
            <a:t>Average-cost</a:t>
          </a:r>
          <a:endParaRPr lang="en-US" sz="4400" dirty="0">
            <a:latin typeface="Times New Roman" pitchFamily="18" charset="0"/>
            <a:cs typeface="Times New Roman" pitchFamily="18" charset="0"/>
          </a:endParaRPr>
        </a:p>
      </dgm:t>
    </dgm:pt>
    <dgm:pt modelId="{C357A4CB-A91D-4B4F-808C-51D6FF71FC8F}" type="parTrans" cxnId="{0895FC56-8F18-428F-8AE0-BEDC786204E2}">
      <dgm:prSet/>
      <dgm:spPr/>
      <dgm:t>
        <a:bodyPr/>
        <a:lstStyle/>
        <a:p>
          <a:endParaRPr lang="en-US">
            <a:latin typeface="Times New Roman" pitchFamily="18" charset="0"/>
            <a:cs typeface="Times New Roman" pitchFamily="18" charset="0"/>
          </a:endParaRPr>
        </a:p>
      </dgm:t>
    </dgm:pt>
    <dgm:pt modelId="{289659D2-87DE-4A5F-A1F7-878BB924499D}" type="sibTrans" cxnId="{0895FC56-8F18-428F-8AE0-BEDC786204E2}">
      <dgm:prSet/>
      <dgm:spPr/>
      <dgm:t>
        <a:bodyPr/>
        <a:lstStyle/>
        <a:p>
          <a:endParaRPr lang="en-US">
            <a:latin typeface="Times New Roman" pitchFamily="18" charset="0"/>
            <a:cs typeface="Times New Roman" pitchFamily="18" charset="0"/>
          </a:endParaRPr>
        </a:p>
      </dgm:t>
    </dgm:pt>
    <dgm:pt modelId="{1E6841E7-02D5-47E8-96A5-18FE131620BB}" type="pres">
      <dgm:prSet presAssocID="{C71FFE98-2351-42F0-BE6C-1521B9F8579B}" presName="diagram" presStyleCnt="0">
        <dgm:presLayoutVars>
          <dgm:dir/>
          <dgm:resizeHandles val="exact"/>
        </dgm:presLayoutVars>
      </dgm:prSet>
      <dgm:spPr/>
      <dgm:t>
        <a:bodyPr/>
        <a:lstStyle/>
        <a:p>
          <a:endParaRPr lang="en-US"/>
        </a:p>
      </dgm:t>
    </dgm:pt>
    <dgm:pt modelId="{48C1CE6E-B05D-4041-92A5-784A01A8225E}" type="pres">
      <dgm:prSet presAssocID="{9DB33495-0C0C-4874-9B35-0AED36A59EA5}" presName="node" presStyleLbl="node1" presStyleIdx="0" presStyleCnt="4">
        <dgm:presLayoutVars>
          <dgm:bulletEnabled val="1"/>
        </dgm:presLayoutVars>
      </dgm:prSet>
      <dgm:spPr/>
      <dgm:t>
        <a:bodyPr/>
        <a:lstStyle/>
        <a:p>
          <a:endParaRPr lang="en-US"/>
        </a:p>
      </dgm:t>
    </dgm:pt>
    <dgm:pt modelId="{84CA0AA8-36CD-4EFE-9061-B8B3409A4A07}" type="pres">
      <dgm:prSet presAssocID="{51D07C15-5351-4488-A5D6-5863A474CDC5}" presName="sibTrans" presStyleCnt="0"/>
      <dgm:spPr/>
    </dgm:pt>
    <dgm:pt modelId="{85A62A74-9265-4347-A34E-CDB86C17408E}" type="pres">
      <dgm:prSet presAssocID="{296FD155-A6DF-4941-A118-03BD05EDC845}" presName="node" presStyleLbl="node1" presStyleIdx="1" presStyleCnt="4">
        <dgm:presLayoutVars>
          <dgm:bulletEnabled val="1"/>
        </dgm:presLayoutVars>
      </dgm:prSet>
      <dgm:spPr/>
      <dgm:t>
        <a:bodyPr/>
        <a:lstStyle/>
        <a:p>
          <a:endParaRPr lang="en-US"/>
        </a:p>
      </dgm:t>
    </dgm:pt>
    <dgm:pt modelId="{D929DDAF-8C54-4FFC-A274-382C4E69EE6F}" type="pres">
      <dgm:prSet presAssocID="{C1582193-DC8E-4C0F-A544-1835A2AA64B3}" presName="sibTrans" presStyleCnt="0"/>
      <dgm:spPr/>
    </dgm:pt>
    <dgm:pt modelId="{A913C623-BB7B-4B0B-A7F1-3036B9C4874A}" type="pres">
      <dgm:prSet presAssocID="{4BAD4A7E-4655-46F0-9943-E779BFC496BB}" presName="node" presStyleLbl="node1" presStyleIdx="2" presStyleCnt="4">
        <dgm:presLayoutVars>
          <dgm:bulletEnabled val="1"/>
        </dgm:presLayoutVars>
      </dgm:prSet>
      <dgm:spPr/>
      <dgm:t>
        <a:bodyPr/>
        <a:lstStyle/>
        <a:p>
          <a:endParaRPr lang="en-US"/>
        </a:p>
      </dgm:t>
    </dgm:pt>
    <dgm:pt modelId="{18957607-F705-4F8C-B284-26581F742303}" type="pres">
      <dgm:prSet presAssocID="{866FD9DE-64A3-493B-B08C-14B4ADB5E951}" presName="sibTrans" presStyleCnt="0"/>
      <dgm:spPr/>
    </dgm:pt>
    <dgm:pt modelId="{DBE3FDAC-3044-4E4C-A95C-C773049D879B}" type="pres">
      <dgm:prSet presAssocID="{345AA283-3D06-41D8-935A-51D634BF71EE}" presName="node" presStyleLbl="node1" presStyleIdx="3" presStyleCnt="4">
        <dgm:presLayoutVars>
          <dgm:bulletEnabled val="1"/>
        </dgm:presLayoutVars>
      </dgm:prSet>
      <dgm:spPr/>
      <dgm:t>
        <a:bodyPr/>
        <a:lstStyle/>
        <a:p>
          <a:endParaRPr lang="en-US"/>
        </a:p>
      </dgm:t>
    </dgm:pt>
  </dgm:ptLst>
  <dgm:cxnLst>
    <dgm:cxn modelId="{CEA2EE62-D67F-41C4-A163-6F021B1701EE}" type="presOf" srcId="{296FD155-A6DF-4941-A118-03BD05EDC845}" destId="{85A62A74-9265-4347-A34E-CDB86C17408E}" srcOrd="0" destOrd="0" presId="urn:microsoft.com/office/officeart/2005/8/layout/default#2"/>
    <dgm:cxn modelId="{801C047F-0FD2-4975-89A7-30B467FC1F65}" srcId="{C71FFE98-2351-42F0-BE6C-1521B9F8579B}" destId="{9DB33495-0C0C-4874-9B35-0AED36A59EA5}" srcOrd="0" destOrd="0" parTransId="{B5D2D1C8-C59E-477F-8CE7-68D6FD8A2C61}" sibTransId="{51D07C15-5351-4488-A5D6-5863A474CDC5}"/>
    <dgm:cxn modelId="{84827973-9122-496A-8EB8-DF4CB593C877}" srcId="{C71FFE98-2351-42F0-BE6C-1521B9F8579B}" destId="{296FD155-A6DF-4941-A118-03BD05EDC845}" srcOrd="1" destOrd="0" parTransId="{D417F813-CA21-4513-B48D-16CAE293A851}" sibTransId="{C1582193-DC8E-4C0F-A544-1835A2AA64B3}"/>
    <dgm:cxn modelId="{246751E2-F866-4009-B1D5-9C078DAF1324}" type="presOf" srcId="{9DB33495-0C0C-4874-9B35-0AED36A59EA5}" destId="{48C1CE6E-B05D-4041-92A5-784A01A8225E}" srcOrd="0" destOrd="0" presId="urn:microsoft.com/office/officeart/2005/8/layout/default#2"/>
    <dgm:cxn modelId="{0895FC56-8F18-428F-8AE0-BEDC786204E2}" srcId="{C71FFE98-2351-42F0-BE6C-1521B9F8579B}" destId="{345AA283-3D06-41D8-935A-51D634BF71EE}" srcOrd="3" destOrd="0" parTransId="{C357A4CB-A91D-4B4F-808C-51D6FF71FC8F}" sibTransId="{289659D2-87DE-4A5F-A1F7-878BB924499D}"/>
    <dgm:cxn modelId="{BBB1D929-2923-460F-B80B-8F81E65C619D}" srcId="{C71FFE98-2351-42F0-BE6C-1521B9F8579B}" destId="{4BAD4A7E-4655-46F0-9943-E779BFC496BB}" srcOrd="2" destOrd="0" parTransId="{7DEB21EF-E86A-4396-A304-5DA8585DF9E7}" sibTransId="{866FD9DE-64A3-493B-B08C-14B4ADB5E951}"/>
    <dgm:cxn modelId="{BB140DF9-E08F-4F48-91AB-0113745B9232}" type="presOf" srcId="{4BAD4A7E-4655-46F0-9943-E779BFC496BB}" destId="{A913C623-BB7B-4B0B-A7F1-3036B9C4874A}" srcOrd="0" destOrd="0" presId="urn:microsoft.com/office/officeart/2005/8/layout/default#2"/>
    <dgm:cxn modelId="{F3424F8A-AA0B-44BB-B9E1-DC8141853EB4}" type="presOf" srcId="{C71FFE98-2351-42F0-BE6C-1521B9F8579B}" destId="{1E6841E7-02D5-47E8-96A5-18FE131620BB}" srcOrd="0" destOrd="0" presId="urn:microsoft.com/office/officeart/2005/8/layout/default#2"/>
    <dgm:cxn modelId="{4B3774FE-4D69-4E0D-9B14-F94CEDA7EC57}" type="presOf" srcId="{345AA283-3D06-41D8-935A-51D634BF71EE}" destId="{DBE3FDAC-3044-4E4C-A95C-C773049D879B}" srcOrd="0" destOrd="0" presId="urn:microsoft.com/office/officeart/2005/8/layout/default#2"/>
    <dgm:cxn modelId="{261C7BB9-DF31-4008-9683-CA9D37C65BD4}" type="presParOf" srcId="{1E6841E7-02D5-47E8-96A5-18FE131620BB}" destId="{48C1CE6E-B05D-4041-92A5-784A01A8225E}" srcOrd="0" destOrd="0" presId="urn:microsoft.com/office/officeart/2005/8/layout/default#2"/>
    <dgm:cxn modelId="{CB038369-997A-4FA9-B8C3-F6E05C4A15F6}" type="presParOf" srcId="{1E6841E7-02D5-47E8-96A5-18FE131620BB}" destId="{84CA0AA8-36CD-4EFE-9061-B8B3409A4A07}" srcOrd="1" destOrd="0" presId="urn:microsoft.com/office/officeart/2005/8/layout/default#2"/>
    <dgm:cxn modelId="{08677C60-DB41-43F5-AB87-5459A78F7CDB}" type="presParOf" srcId="{1E6841E7-02D5-47E8-96A5-18FE131620BB}" destId="{85A62A74-9265-4347-A34E-CDB86C17408E}" srcOrd="2" destOrd="0" presId="urn:microsoft.com/office/officeart/2005/8/layout/default#2"/>
    <dgm:cxn modelId="{064FEA9D-7A3B-494A-9B33-6B9DDC6FBCCD}" type="presParOf" srcId="{1E6841E7-02D5-47E8-96A5-18FE131620BB}" destId="{D929DDAF-8C54-4FFC-A274-382C4E69EE6F}" srcOrd="3" destOrd="0" presId="urn:microsoft.com/office/officeart/2005/8/layout/default#2"/>
    <dgm:cxn modelId="{DBF2DBB9-D3A1-4DFE-81DD-1B126D6CAB61}" type="presParOf" srcId="{1E6841E7-02D5-47E8-96A5-18FE131620BB}" destId="{A913C623-BB7B-4B0B-A7F1-3036B9C4874A}" srcOrd="4" destOrd="0" presId="urn:microsoft.com/office/officeart/2005/8/layout/default#2"/>
    <dgm:cxn modelId="{E6B1CAD2-7D56-4890-B8D2-AEC1A13ADDF6}" type="presParOf" srcId="{1E6841E7-02D5-47E8-96A5-18FE131620BB}" destId="{18957607-F705-4F8C-B284-26581F742303}" srcOrd="5" destOrd="0" presId="urn:microsoft.com/office/officeart/2005/8/layout/default#2"/>
    <dgm:cxn modelId="{C2001393-54A5-46E4-9947-2AA95C889548}" type="presParOf" srcId="{1E6841E7-02D5-47E8-96A5-18FE131620BB}" destId="{DBE3FDAC-3044-4E4C-A95C-C773049D879B}" srcOrd="6" destOrd="0" presId="urn:microsoft.com/office/officeart/2005/8/layout/defaul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F748D3-1B5D-400D-A205-EBBBB11AACC2}" type="datetimeFigureOut">
              <a:rPr lang="en-US" smtClean="0"/>
              <a:pPr/>
              <a:t>9/25/2023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F84132-8EF7-4D28-9598-A3FAC4F33D71}" type="slidenum">
              <a:rPr lang="en-US" smtClean="0"/>
              <a:pPr/>
              <a:t>‹#›</a:t>
            </a:fld>
            <a:endParaRPr lang="en-US"/>
          </a:p>
        </p:txBody>
      </p:sp>
    </p:spTree>
    <p:extLst>
      <p:ext uri="{BB962C8B-B14F-4D97-AF65-F5344CB8AC3E}">
        <p14:creationId xmlns:p14="http://schemas.microsoft.com/office/powerpoint/2010/main" val="13990093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EEC3E-6AD2-4933-8E07-2DEB94F42E14}" type="datetimeFigureOut">
              <a:rPr lang="en-US" smtClean="0"/>
              <a:pPr/>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2783FB-AAA4-4DFD-A798-1FE4F4267525}" type="slidenum">
              <a:rPr lang="en-US" smtClean="0"/>
              <a:pPr/>
              <a:t>‹#›</a:t>
            </a:fld>
            <a:endParaRPr lang="en-US"/>
          </a:p>
        </p:txBody>
      </p:sp>
    </p:spTree>
    <p:extLst>
      <p:ext uri="{BB962C8B-B14F-4D97-AF65-F5344CB8AC3E}">
        <p14:creationId xmlns:p14="http://schemas.microsoft.com/office/powerpoint/2010/main" val="194796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2783FB-AAA4-4DFD-A798-1FE4F4267525}" type="slidenum">
              <a:rPr lang="en-US" smtClean="0"/>
              <a:pPr/>
              <a:t>2</a:t>
            </a:fld>
            <a:endParaRPr lang="en-US" dirty="0"/>
          </a:p>
        </p:txBody>
      </p:sp>
    </p:spTree>
    <p:extLst>
      <p:ext uri="{BB962C8B-B14F-4D97-AF65-F5344CB8AC3E}">
        <p14:creationId xmlns:p14="http://schemas.microsoft.com/office/powerpoint/2010/main" val="71835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p:spPr>
      </p:sp>
      <p:sp>
        <p:nvSpPr>
          <p:cNvPr id="172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specific-unit-cost method is also called the specific-identification method. This method uses the specific cost of each unit of inventory to determine Ending inventory and to determine Cost of goods sold. In the specific-unit-cost method, the company knows exactly which item was sold and exactly what the item cost. This costing method is best for businesses that sell unique, easily identified inventory items, such as automobiles (identified by the vehicle identification number [VIN]), jewels (a specific diamond ring), or real estate (identified by address).</a:t>
            </a:r>
          </a:p>
        </p:txBody>
      </p:sp>
      <p:sp>
        <p:nvSpPr>
          <p:cNvPr id="172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7144E66B-98BF-4774-8747-C5467B64390E}" type="slidenum">
              <a:rPr lang="en-US" smtClean="0">
                <a:latin typeface="Times New Roman" pitchFamily="18" charset="0"/>
              </a:rPr>
              <a:pPr/>
              <a:t>13</a:t>
            </a:fld>
            <a:endParaRPr lang="en-US" smtClean="0">
              <a:latin typeface="Times New Roman" pitchFamily="18" charset="0"/>
            </a:endParaRPr>
          </a:p>
        </p:txBody>
      </p:sp>
    </p:spTree>
    <p:extLst>
      <p:ext uri="{BB962C8B-B14F-4D97-AF65-F5344CB8AC3E}">
        <p14:creationId xmlns:p14="http://schemas.microsoft.com/office/powerpoint/2010/main" val="49831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p:spPr>
      </p:sp>
      <p:sp>
        <p:nvSpPr>
          <p:cNvPr id="173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Under the FIFO (First-In, First-Out) inventory costing method, the cost of goods sold is based on the oldest purchases—that is, the First In is the First Out of the warehouse (sold). Under the FIFO method, companies are assumed to sell their oldest inventory first.</a:t>
            </a:r>
          </a:p>
          <a:p>
            <a:endParaRPr lang="en-US" smtClean="0"/>
          </a:p>
        </p:txBody>
      </p:sp>
      <p:sp>
        <p:nvSpPr>
          <p:cNvPr id="173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930C6212-26E8-493A-AD2F-DB7C8FE11017}" type="slidenum">
              <a:rPr lang="en-US" smtClean="0">
                <a:latin typeface="Times New Roman" pitchFamily="18" charset="0"/>
              </a:rPr>
              <a:pPr/>
              <a:t>14</a:t>
            </a:fld>
            <a:endParaRPr lang="en-US" smtClean="0">
              <a:latin typeface="Times New Roman" pitchFamily="18" charset="0"/>
            </a:endParaRPr>
          </a:p>
        </p:txBody>
      </p:sp>
    </p:spTree>
    <p:extLst>
      <p:ext uri="{BB962C8B-B14F-4D97-AF65-F5344CB8AC3E}">
        <p14:creationId xmlns:p14="http://schemas.microsoft.com/office/powerpoint/2010/main" val="164960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F7C0D87A-DFE2-4D57-91CB-1FE68CCA8067}" type="slidenum">
              <a:rPr lang="en-US" smtClean="0">
                <a:latin typeface="Times New Roman" pitchFamily="18" charset="0"/>
              </a:rPr>
              <a:pPr/>
              <a:t>15</a:t>
            </a:fld>
            <a:endParaRPr lang="en-US" smtClean="0">
              <a:latin typeface="Times New Roman" pitchFamily="18"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LIFO is the opposite of FIFO. Under the LIFO (Last-In, First-Out) inventory costing method, ending inventory comes from the oldest costs (first purchases) of the period. The cost of goods sold is based on the most recent purchases (new costs)—that is, the Last In is the First Out of the warehouse (sold). Under the LIFO method, companies are assumed to sell their newest inventory first.</a:t>
            </a:r>
          </a:p>
        </p:txBody>
      </p:sp>
    </p:spTree>
    <p:extLst>
      <p:ext uri="{BB962C8B-B14F-4D97-AF65-F5344CB8AC3E}">
        <p14:creationId xmlns:p14="http://schemas.microsoft.com/office/powerpoint/2010/main" val="128347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90972963-8A80-4E80-99A4-734106A19DC4}" type="slidenum">
              <a:rPr lang="en-US" smtClean="0">
                <a:latin typeface="Times New Roman" pitchFamily="18" charset="0"/>
              </a:rPr>
              <a:pPr/>
              <a:t>16</a:t>
            </a:fld>
            <a:endParaRPr lang="en-US" smtClean="0">
              <a:latin typeface="Times New Roman" pitchFamily="18"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Under the average-cost inventory costing method, the business computes a new average cost per unit after each purchase. Ending inventory and cost of goods sold are then based on the same average cost per unit. Under the average-cost method, an average price is calculated and applied to all goods.</a:t>
            </a:r>
          </a:p>
          <a:p>
            <a:endParaRPr lang="en-US" smtClean="0"/>
          </a:p>
          <a:p>
            <a:r>
              <a:rPr lang="en-US" smtClean="0"/>
              <a:t>Keep in mind the cost paid to purchase goods is the same under all inventory costing methods. The difference is where we divide up the dollars between the asset, Inventory, and the expense, COGS, on the income statement.</a:t>
            </a:r>
          </a:p>
        </p:txBody>
      </p:sp>
    </p:spTree>
    <p:extLst>
      <p:ext uri="{BB962C8B-B14F-4D97-AF65-F5344CB8AC3E}">
        <p14:creationId xmlns:p14="http://schemas.microsoft.com/office/powerpoint/2010/main" val="293320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D84E0676-4223-4D80-8E22-E5D9C7D58A27}" type="slidenum">
              <a:rPr lang="en-US" smtClean="0">
                <a:latin typeface="Times New Roman" pitchFamily="18" charset="0"/>
              </a:rPr>
              <a:pPr/>
              <a:t>18</a:t>
            </a:fld>
            <a:endParaRPr lang="en-US" smtClean="0">
              <a:latin typeface="Times New Roman" pitchFamily="18"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third learning objective is to account for perpetual inventory by the three most common costing methods–FIFO, LIFO, and weighted average.</a:t>
            </a:r>
          </a:p>
        </p:txBody>
      </p:sp>
    </p:spTree>
    <p:extLst>
      <p:ext uri="{BB962C8B-B14F-4D97-AF65-F5344CB8AC3E}">
        <p14:creationId xmlns:p14="http://schemas.microsoft.com/office/powerpoint/2010/main" val="2713769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177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different inventory costing methods produce different amounts for ending inventory and cost of goods sold, depending upon the method chosen.</a:t>
            </a:r>
          </a:p>
          <a:p>
            <a:endParaRPr lang="en-US" smtClean="0"/>
          </a:p>
          <a:p>
            <a:endParaRPr lang="en-US" smtClean="0"/>
          </a:p>
        </p:txBody>
      </p:sp>
      <p:sp>
        <p:nvSpPr>
          <p:cNvPr id="177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5F59929A-C871-42AF-A5BA-D7CDF9CC4D8C}" type="slidenum">
              <a:rPr lang="en-US" smtClean="0">
                <a:latin typeface="Times New Roman" pitchFamily="18" charset="0"/>
              </a:rPr>
              <a:pPr/>
              <a:t>19</a:t>
            </a:fld>
            <a:endParaRPr lang="en-US" smtClean="0">
              <a:latin typeface="Times New Roman" pitchFamily="18" charset="0"/>
            </a:endParaRPr>
          </a:p>
        </p:txBody>
      </p:sp>
    </p:spTree>
    <p:extLst>
      <p:ext uri="{BB962C8B-B14F-4D97-AF65-F5344CB8AC3E}">
        <p14:creationId xmlns:p14="http://schemas.microsoft.com/office/powerpoint/2010/main" val="3704943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1E688D3E-8CFB-4EA0-A80C-1755029F8540}" type="slidenum">
              <a:rPr lang="en-US" smtClean="0">
                <a:latin typeface="Times New Roman" pitchFamily="18" charset="0"/>
              </a:rPr>
              <a:pPr/>
              <a:t>20</a:t>
            </a:fld>
            <a:endParaRPr lang="en-US" smtClean="0">
              <a:latin typeface="Times New Roman" pitchFamily="18"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Under FIFO, the first costs incurred are the first costs assigned to cost of goods sold. FIFO leaves in ending inventory the last—the newest—costs.</a:t>
            </a:r>
          </a:p>
          <a:p>
            <a:endParaRPr lang="en-US" smtClean="0"/>
          </a:p>
          <a:p>
            <a:r>
              <a:rPr lang="en-US" smtClean="0"/>
              <a:t>Here is an example of FIFO: </a:t>
            </a:r>
          </a:p>
          <a:p>
            <a:r>
              <a:rPr lang="en-US" smtClean="0"/>
              <a:t>The company began July with 2 DVDs that cost $40 each.</a:t>
            </a:r>
          </a:p>
          <a:p>
            <a:r>
              <a:rPr lang="en-US" smtClean="0"/>
              <a:t>On July 5, the company purchases 6 more at $45 each. </a:t>
            </a:r>
          </a:p>
          <a:p>
            <a:r>
              <a:rPr lang="en-US" smtClean="0"/>
              <a:t>Our ending inventory value contains 2 units at $40 each and 6 units at $45 each.</a:t>
            </a:r>
          </a:p>
        </p:txBody>
      </p:sp>
    </p:spTree>
    <p:extLst>
      <p:ext uri="{BB962C8B-B14F-4D97-AF65-F5344CB8AC3E}">
        <p14:creationId xmlns:p14="http://schemas.microsoft.com/office/powerpoint/2010/main" val="58793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5F36B9BD-D512-4B7A-B2A5-CE199B32E000}" type="slidenum">
              <a:rPr lang="en-US" smtClean="0">
                <a:latin typeface="Times New Roman" pitchFamily="18" charset="0"/>
              </a:rPr>
              <a:pPr/>
              <a:t>21</a:t>
            </a:fld>
            <a:endParaRPr lang="en-US" smtClean="0">
              <a:latin typeface="Times New Roman" pitchFamily="18"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As the example continues, we see that on July 15, the company sold 4 units.  Under FIFO, the first 2 units sold had the oldest cost ($40 per unit). The next 2 units sold cost $45 each.  That leaves 4 units in inventory on July 15 at $45 each.</a:t>
            </a:r>
          </a:p>
        </p:txBody>
      </p:sp>
    </p:spTree>
    <p:extLst>
      <p:ext uri="{BB962C8B-B14F-4D97-AF65-F5344CB8AC3E}">
        <p14:creationId xmlns:p14="http://schemas.microsoft.com/office/powerpoint/2010/main" val="1808318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38E15CCA-D00A-4DDC-BBAB-EDCE26068CE4}" type="slidenum">
              <a:rPr lang="en-US" smtClean="0">
                <a:latin typeface="Times New Roman" pitchFamily="18" charset="0"/>
              </a:rPr>
              <a:pPr/>
              <a:t>22</a:t>
            </a:fld>
            <a:endParaRPr lang="en-US" smtClean="0">
              <a:latin typeface="Times New Roman" pitchFamily="18"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On July 26, the company  purchased 9 more DVD players for $47.  That leaves 4 units in inventory on July 15 at $45 each and 9 units in inventory at $47 each, for a total inventory value of $603.</a:t>
            </a:r>
          </a:p>
        </p:txBody>
      </p:sp>
    </p:spTree>
    <p:extLst>
      <p:ext uri="{BB962C8B-B14F-4D97-AF65-F5344CB8AC3E}">
        <p14:creationId xmlns:p14="http://schemas.microsoft.com/office/powerpoint/2010/main" val="3528737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D56496FA-F294-44E8-8DCB-05C6BEEA66C0}" type="slidenum">
              <a:rPr lang="en-US" smtClean="0">
                <a:latin typeface="Times New Roman" pitchFamily="18" charset="0"/>
              </a:rPr>
              <a:pPr/>
              <a:t>23</a:t>
            </a:fld>
            <a:endParaRPr lang="en-US" smtClean="0">
              <a:latin typeface="Times New Roman" pitchFamily="18"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journal entries to record the sale of the DVD Players would include the following : </a:t>
            </a:r>
          </a:p>
          <a:p>
            <a:endParaRPr lang="en-US" smtClean="0"/>
          </a:p>
          <a:p>
            <a:r>
              <a:rPr lang="en-US" smtClean="0"/>
              <a:t>For the purchase of 6 units at $45, Inventory is debited for the total cost of $270 and Accounts payable is credited for the total invoice amount of $270. For the sale, Accounts receivable is debited and Sales revenue is credited for $320 – the four DVD players multiplied by the $80 selling price.  </a:t>
            </a:r>
          </a:p>
          <a:p>
            <a:endParaRPr lang="en-US" smtClean="0"/>
          </a:p>
          <a:p>
            <a:r>
              <a:rPr lang="en-US" smtClean="0"/>
              <a:t>The second entry is to record the cost of the players sold. The amount is determined using FIFO and is $170–2 players at $40 each plus 2 players at $45 each.</a:t>
            </a:r>
          </a:p>
          <a:p>
            <a:endParaRPr lang="en-US" smtClean="0"/>
          </a:p>
          <a:p>
            <a:r>
              <a:rPr lang="en-US" smtClean="0"/>
              <a:t>For the new purchase on July 26, debit Inventory for the total cost of $423–9 units at $47 each. Credit Accounts payable for the total invoice amount of $423.</a:t>
            </a:r>
          </a:p>
        </p:txBody>
      </p:sp>
    </p:spTree>
    <p:extLst>
      <p:ext uri="{BB962C8B-B14F-4D97-AF65-F5344CB8AC3E}">
        <p14:creationId xmlns:p14="http://schemas.microsoft.com/office/powerpoint/2010/main" val="248360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F7C5F528-FDC9-4702-AD7D-AD338D516670}" type="slidenum">
              <a:rPr lang="en-US" smtClean="0">
                <a:latin typeface="Times New Roman" pitchFamily="18" charset="0"/>
              </a:rPr>
              <a:pPr/>
              <a:t>3</a:t>
            </a:fld>
            <a:endParaRPr lang="en-US" smtClean="0">
              <a:latin typeface="Times New Roman" pitchFamily="18" charset="0"/>
            </a:endParaRPr>
          </a:p>
        </p:txBody>
      </p:sp>
      <p:sp>
        <p:nvSpPr>
          <p:cNvPr id="163843" name="Rectangle 2"/>
          <p:cNvSpPr>
            <a:spLocks noChangeArrowheads="1"/>
          </p:cNvSpPr>
          <p:nvPr/>
        </p:nvSpPr>
        <p:spPr bwMode="auto">
          <a:xfrm>
            <a:off x="3886200" y="1"/>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63844" name="Rectangle 3"/>
          <p:cNvSpPr>
            <a:spLocks noChangeArrowheads="1"/>
          </p:cNvSpPr>
          <p:nvPr/>
        </p:nvSpPr>
        <p:spPr bwMode="auto">
          <a:xfrm>
            <a:off x="3886200" y="8686406"/>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latin typeface="Times New Roman" pitchFamily="18" charset="0"/>
              </a:rPr>
              <a:t>1</a:t>
            </a:r>
          </a:p>
        </p:txBody>
      </p:sp>
      <p:sp>
        <p:nvSpPr>
          <p:cNvPr id="163845" name="Rectangle 4"/>
          <p:cNvSpPr>
            <a:spLocks noChangeArrowheads="1"/>
          </p:cNvSpPr>
          <p:nvPr/>
        </p:nvSpPr>
        <p:spPr bwMode="auto">
          <a:xfrm>
            <a:off x="0" y="8686406"/>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63846" name="Rectangle 5"/>
          <p:cNvSpPr>
            <a:spLocks noChangeArrowheads="1"/>
          </p:cNvSpPr>
          <p:nvPr/>
        </p:nvSpPr>
        <p:spPr bwMode="auto">
          <a:xfrm>
            <a:off x="0" y="1"/>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63847" name="Rectangle 6"/>
          <p:cNvSpPr>
            <a:spLocks noChangeArrowheads="1"/>
          </p:cNvSpPr>
          <p:nvPr/>
        </p:nvSpPr>
        <p:spPr bwMode="auto">
          <a:xfrm>
            <a:off x="3886200" y="1"/>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63848" name="Rectangle 7"/>
          <p:cNvSpPr>
            <a:spLocks noChangeArrowheads="1"/>
          </p:cNvSpPr>
          <p:nvPr/>
        </p:nvSpPr>
        <p:spPr bwMode="auto">
          <a:xfrm>
            <a:off x="3886200" y="8686406"/>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latin typeface="Times New Roman" pitchFamily="18" charset="0"/>
              </a:rPr>
              <a:t>1</a:t>
            </a:r>
          </a:p>
        </p:txBody>
      </p:sp>
      <p:sp>
        <p:nvSpPr>
          <p:cNvPr id="163849" name="Rectangle 8"/>
          <p:cNvSpPr>
            <a:spLocks noChangeArrowheads="1"/>
          </p:cNvSpPr>
          <p:nvPr/>
        </p:nvSpPr>
        <p:spPr bwMode="auto">
          <a:xfrm>
            <a:off x="0" y="8686406"/>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63850" name="Rectangle 9"/>
          <p:cNvSpPr>
            <a:spLocks noChangeArrowheads="1"/>
          </p:cNvSpPr>
          <p:nvPr/>
        </p:nvSpPr>
        <p:spPr bwMode="auto">
          <a:xfrm>
            <a:off x="0" y="1"/>
            <a:ext cx="2971800" cy="45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163851" name="Rectangle 10"/>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r>
              <a:rPr lang="en-US" smtClean="0"/>
              <a:t>Chapter 6 will explain accounting for inventory.</a:t>
            </a:r>
          </a:p>
        </p:txBody>
      </p:sp>
      <p:sp>
        <p:nvSpPr>
          <p:cNvPr id="163852" name="Rectangle 11"/>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626499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C8A70D30-655D-47E9-B813-2C2C3BA7734D}" type="slidenum">
              <a:rPr lang="en-US" smtClean="0">
                <a:latin typeface="Times New Roman" pitchFamily="18" charset="0"/>
              </a:rPr>
              <a:pPr/>
              <a:t>24</a:t>
            </a:fld>
            <a:endParaRPr lang="en-US" smtClean="0">
              <a:latin typeface="Times New Roman" pitchFamily="18"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Under LIFO, the newest purchase costs incurred are the first costs assigned to Cost of goods sold. LIFO leaves the oldest costs in Ending inventory.</a:t>
            </a:r>
          </a:p>
          <a:p>
            <a:endParaRPr lang="en-US" smtClean="0"/>
          </a:p>
          <a:p>
            <a:r>
              <a:rPr lang="en-US" smtClean="0"/>
              <a:t>Here is an example of LIFO:</a:t>
            </a:r>
          </a:p>
          <a:p>
            <a:endParaRPr lang="en-US" smtClean="0"/>
          </a:p>
          <a:p>
            <a:r>
              <a:rPr lang="en-US" smtClean="0"/>
              <a:t>The company began July with 2 DVDs that cost $40 each.</a:t>
            </a:r>
          </a:p>
          <a:p>
            <a:r>
              <a:rPr lang="en-US" smtClean="0"/>
              <a:t>On July 5, the company purchases 6 more at $45 each.</a:t>
            </a:r>
          </a:p>
          <a:p>
            <a:r>
              <a:rPr lang="en-US" smtClean="0"/>
              <a:t>Our ending inventory value contains 2 units at $40 each and 6 units at $45 each.</a:t>
            </a:r>
          </a:p>
        </p:txBody>
      </p:sp>
    </p:spTree>
    <p:extLst>
      <p:ext uri="{BB962C8B-B14F-4D97-AF65-F5344CB8AC3E}">
        <p14:creationId xmlns:p14="http://schemas.microsoft.com/office/powerpoint/2010/main" val="830246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C00CD6A5-2024-43BA-938F-3B39A79AD5B8}" type="slidenum">
              <a:rPr lang="en-US" smtClean="0">
                <a:latin typeface="Times New Roman" pitchFamily="18" charset="0"/>
              </a:rPr>
              <a:pPr/>
              <a:t>25</a:t>
            </a:fld>
            <a:endParaRPr lang="en-US" smtClean="0">
              <a:latin typeface="Times New Roman" pitchFamily="18"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As the process continues, we see that on July 15, the company sold 4 units.  Under LIFO, the first 2 units sold had the oldest cost ($40 per unit). The next 2 units sold cost $45 each. That leaves 4 units in inventory on July 15–2 units at $40 each and 2 units at $45 each.</a:t>
            </a:r>
          </a:p>
        </p:txBody>
      </p:sp>
    </p:spTree>
    <p:extLst>
      <p:ext uri="{BB962C8B-B14F-4D97-AF65-F5344CB8AC3E}">
        <p14:creationId xmlns:p14="http://schemas.microsoft.com/office/powerpoint/2010/main" val="3871963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41A06CFE-9622-488E-98D6-7B1B5AEFE242}" type="slidenum">
              <a:rPr lang="en-US" smtClean="0">
                <a:latin typeface="Times New Roman" pitchFamily="18" charset="0"/>
              </a:rPr>
              <a:pPr/>
              <a:t>26</a:t>
            </a:fld>
            <a:endParaRPr lang="en-US" smtClean="0">
              <a:latin typeface="Times New Roman" pitchFamily="18" charset="0"/>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On July 26, the company  purchased 9 more DVD players for $47. That leaves 2 units in inventory on July 15 at $40 each, 2 units at $45 each, and 9 units in inventory at $47 each–for a total inventory value of $593.</a:t>
            </a:r>
          </a:p>
        </p:txBody>
      </p:sp>
    </p:spTree>
    <p:extLst>
      <p:ext uri="{BB962C8B-B14F-4D97-AF65-F5344CB8AC3E}">
        <p14:creationId xmlns:p14="http://schemas.microsoft.com/office/powerpoint/2010/main" val="4112554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2AA8D7FD-D710-4437-98CC-8EB66B02B16F}" type="slidenum">
              <a:rPr lang="en-US" smtClean="0">
                <a:latin typeface="Times New Roman" pitchFamily="18" charset="0"/>
              </a:rPr>
              <a:pPr/>
              <a:t>27</a:t>
            </a:fld>
            <a:endParaRPr lang="en-US" smtClean="0">
              <a:latin typeface="Times New Roman" pitchFamily="18"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journal entries to record the sale of the DVD Players would include the following:</a:t>
            </a:r>
          </a:p>
          <a:p>
            <a:endParaRPr lang="en-US" smtClean="0"/>
          </a:p>
          <a:p>
            <a:r>
              <a:rPr lang="en-US" smtClean="0"/>
              <a:t>For the purchase of 6 units at $45, Inventory is debited for the total cost of $270 and Accounts payable is credited for the total invoice amount of $270. For the sale, Accounts receivable is debited and Sales revenue is credited for $320 – the four DVD players multiplied by the $80 selling price.  </a:t>
            </a:r>
          </a:p>
          <a:p>
            <a:endParaRPr lang="en-US" smtClean="0"/>
          </a:p>
          <a:p>
            <a:r>
              <a:rPr lang="en-US" smtClean="0"/>
              <a:t>The second entry is to record the cost of the players sold. The amount is determined using LIFO and is $180, 4 players at $45 each.</a:t>
            </a:r>
          </a:p>
          <a:p>
            <a:endParaRPr lang="en-US" smtClean="0"/>
          </a:p>
          <a:p>
            <a:r>
              <a:rPr lang="en-US" smtClean="0"/>
              <a:t>For the new purchase on July 26, debit Inventory for the total cost of $423, 9 units at $47 each. Credit Accounts payable for the total invoice amount of $423.</a:t>
            </a:r>
          </a:p>
        </p:txBody>
      </p:sp>
    </p:spTree>
    <p:extLst>
      <p:ext uri="{BB962C8B-B14F-4D97-AF65-F5344CB8AC3E}">
        <p14:creationId xmlns:p14="http://schemas.microsoft.com/office/powerpoint/2010/main" val="329252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39AC3E55-A367-4583-999E-DCA03706723E}" type="slidenum">
              <a:rPr lang="en-US" smtClean="0">
                <a:latin typeface="Times New Roman" pitchFamily="18" charset="0"/>
              </a:rPr>
              <a:pPr/>
              <a:t>28</a:t>
            </a:fld>
            <a:endParaRPr lang="en-US" smtClean="0">
              <a:latin typeface="Times New Roman" pitchFamily="18"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Here is an example of average cost method:</a:t>
            </a:r>
          </a:p>
          <a:p>
            <a:endParaRPr lang="en-US" smtClean="0"/>
          </a:p>
          <a:p>
            <a:r>
              <a:rPr lang="en-US" smtClean="0"/>
              <a:t>The company began July with 2 DVDs that cost $40 each.</a:t>
            </a:r>
          </a:p>
          <a:p>
            <a:endParaRPr lang="en-US" smtClean="0"/>
          </a:p>
          <a:p>
            <a:r>
              <a:rPr lang="en-US" smtClean="0"/>
              <a:t>On July 5, the company purchases 6 more at $45 each.  Under weighted average, add the cost of the beginning inventory to the total cost of the purchase and divide by 8 to find the average values of each unit.  </a:t>
            </a:r>
          </a:p>
          <a:p>
            <a:endParaRPr lang="en-US" smtClean="0"/>
          </a:p>
          <a:p>
            <a:r>
              <a:rPr lang="en-US" smtClean="0"/>
              <a:t>So: $80 + $270=$350. </a:t>
            </a:r>
          </a:p>
          <a:p>
            <a:r>
              <a:rPr lang="en-US" smtClean="0"/>
              <a:t>      $350 / 8 = $43.75 per unit</a:t>
            </a:r>
          </a:p>
        </p:txBody>
      </p:sp>
    </p:spTree>
    <p:extLst>
      <p:ext uri="{BB962C8B-B14F-4D97-AF65-F5344CB8AC3E}">
        <p14:creationId xmlns:p14="http://schemas.microsoft.com/office/powerpoint/2010/main" val="2946681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F0D58142-07E2-4EFE-9713-5845AC2C654E}" type="slidenum">
              <a:rPr lang="en-US" smtClean="0">
                <a:latin typeface="Times New Roman" pitchFamily="18" charset="0"/>
              </a:rPr>
              <a:pPr/>
              <a:t>29</a:t>
            </a:fld>
            <a:endParaRPr lang="en-US" smtClean="0">
              <a:latin typeface="Times New Roman" pitchFamily="18"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As the process continues, we find that on July 15, the company sold 4 units. Under the average-cost method, the 4 units sold had the average cost of $43.75 per unit.  That leaves 4 units in inventory on July 15 at $43.75 each.</a:t>
            </a:r>
          </a:p>
        </p:txBody>
      </p:sp>
    </p:spTree>
    <p:extLst>
      <p:ext uri="{BB962C8B-B14F-4D97-AF65-F5344CB8AC3E}">
        <p14:creationId xmlns:p14="http://schemas.microsoft.com/office/powerpoint/2010/main" val="219937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33CFD7EF-6D64-4E37-9B06-599CFD360340}" type="slidenum">
              <a:rPr lang="en-US" smtClean="0">
                <a:latin typeface="Times New Roman" pitchFamily="18" charset="0"/>
              </a:rPr>
              <a:pPr/>
              <a:t>30</a:t>
            </a:fld>
            <a:endParaRPr lang="en-US" smtClean="0">
              <a:latin typeface="Times New Roman" pitchFamily="18"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On July 26, the company purchased 9 more DVD players for $47. That leaves 4 units in inventory on July 15 at $43.75 each and 9 units in inventory at $47 each–for a total inventory value of $598.</a:t>
            </a:r>
          </a:p>
        </p:txBody>
      </p:sp>
    </p:spTree>
    <p:extLst>
      <p:ext uri="{BB962C8B-B14F-4D97-AF65-F5344CB8AC3E}">
        <p14:creationId xmlns:p14="http://schemas.microsoft.com/office/powerpoint/2010/main" val="3476998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4F691410-A7E8-429D-A55A-C368DAD4FC42}" type="slidenum">
              <a:rPr lang="en-US" smtClean="0">
                <a:latin typeface="Times New Roman" pitchFamily="18" charset="0"/>
              </a:rPr>
              <a:pPr/>
              <a:t>31</a:t>
            </a:fld>
            <a:endParaRPr lang="en-US" smtClean="0">
              <a:latin typeface="Times New Roman" pitchFamily="18"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journal entries to record the sale of the DVD Players would include the following :</a:t>
            </a:r>
          </a:p>
          <a:p>
            <a:endParaRPr lang="en-US" smtClean="0"/>
          </a:p>
          <a:p>
            <a:r>
              <a:rPr lang="en-US" smtClean="0"/>
              <a:t>For the purchase of 6 units at $45, Inventory is debited for the total cost of $270 and Accounts payable is credited for the total invoice amount of $270. For the sale, Accounts receivable is debited and Sales revenue is credited for $320–the four DVD players multiplied by the $80 selling price.  </a:t>
            </a:r>
          </a:p>
          <a:p>
            <a:endParaRPr lang="en-US" smtClean="0"/>
          </a:p>
          <a:p>
            <a:r>
              <a:rPr lang="en-US" smtClean="0"/>
              <a:t>The second entry is to record the cost of the players sold. The amount is determined using average method and is $175, 4 players at $43.75 each.</a:t>
            </a:r>
          </a:p>
          <a:p>
            <a:endParaRPr lang="en-US" smtClean="0"/>
          </a:p>
          <a:p>
            <a:r>
              <a:rPr lang="en-US" smtClean="0"/>
              <a:t>For the new purchase on July 26, debit Inventory for the total cost of $423, 9 units at $47 each. Credit Accounts payable for the total invoice amount of $423.</a:t>
            </a:r>
          </a:p>
        </p:txBody>
      </p:sp>
    </p:spTree>
    <p:extLst>
      <p:ext uri="{BB962C8B-B14F-4D97-AF65-F5344CB8AC3E}">
        <p14:creationId xmlns:p14="http://schemas.microsoft.com/office/powerpoint/2010/main" val="2552623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p:spPr>
      </p:sp>
      <p:sp>
        <p:nvSpPr>
          <p:cNvPr id="190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Exercise 6-16 reviews inventory methods.</a:t>
            </a:r>
          </a:p>
        </p:txBody>
      </p:sp>
      <p:sp>
        <p:nvSpPr>
          <p:cNvPr id="190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9B10446D-1F70-4E46-B1DF-E2196EA14F88}" type="slidenum">
              <a:rPr lang="en-US" smtClean="0">
                <a:latin typeface="Times New Roman" pitchFamily="18" charset="0"/>
              </a:rPr>
              <a:pPr/>
              <a:t>32</a:t>
            </a:fld>
            <a:endParaRPr lang="en-US" smtClean="0">
              <a:latin typeface="Times New Roman" pitchFamily="18" charset="0"/>
            </a:endParaRPr>
          </a:p>
        </p:txBody>
      </p:sp>
    </p:spTree>
    <p:extLst>
      <p:ext uri="{BB962C8B-B14F-4D97-AF65-F5344CB8AC3E}">
        <p14:creationId xmlns:p14="http://schemas.microsoft.com/office/powerpoint/2010/main" val="3649073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p:spPr>
      </p:sp>
      <p:sp>
        <p:nvSpPr>
          <p:cNvPr id="191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exercise continues on this slide. </a:t>
            </a:r>
          </a:p>
        </p:txBody>
      </p:sp>
      <p:sp>
        <p:nvSpPr>
          <p:cNvPr id="191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D0E85C3C-6CE5-44EB-8513-71AFC83D2C2B}" type="slidenum">
              <a:rPr lang="en-US" smtClean="0">
                <a:latin typeface="Times New Roman" pitchFamily="18" charset="0"/>
              </a:rPr>
              <a:pPr/>
              <a:t>33</a:t>
            </a:fld>
            <a:endParaRPr lang="en-US" smtClean="0">
              <a:latin typeface="Times New Roman" pitchFamily="18" charset="0"/>
            </a:endParaRPr>
          </a:p>
        </p:txBody>
      </p:sp>
    </p:spTree>
    <p:extLst>
      <p:ext uri="{BB962C8B-B14F-4D97-AF65-F5344CB8AC3E}">
        <p14:creationId xmlns:p14="http://schemas.microsoft.com/office/powerpoint/2010/main" val="283913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xfrm>
            <a:off x="393700" y="692150"/>
            <a:ext cx="6070600" cy="3416300"/>
          </a:xfrm>
          <a:ln/>
        </p:spPr>
      </p:sp>
      <p:sp>
        <p:nvSpPr>
          <p:cNvPr id="164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t" hangingPunct="1"/>
            <a:r>
              <a:rPr lang="en-US" smtClean="0"/>
              <a:t>The objectives for this chapter include to:</a:t>
            </a:r>
          </a:p>
          <a:p>
            <a:pPr eaLnBrk="1" fontAlgn="t" hangingPunct="1"/>
            <a:r>
              <a:rPr lang="en-US" smtClean="0"/>
              <a:t>1. Define accounting principles related to inventory.</a:t>
            </a:r>
          </a:p>
          <a:p>
            <a:pPr eaLnBrk="1" fontAlgn="t" hangingPunct="1"/>
            <a:r>
              <a:rPr lang="en-US" smtClean="0"/>
              <a:t>2. Define inventory costing methods.</a:t>
            </a:r>
          </a:p>
          <a:p>
            <a:pPr eaLnBrk="1" fontAlgn="t" hangingPunct="1"/>
            <a:r>
              <a:rPr lang="en-US" smtClean="0"/>
              <a:t>3. Account for perpetual inventory using the three most common costing methods.</a:t>
            </a:r>
          </a:p>
          <a:p>
            <a:pPr eaLnBrk="1" fontAlgn="t" hangingPunct="1"/>
            <a:r>
              <a:rPr lang="en-US" smtClean="0"/>
              <a:t>4. Compare the effects of the three most common inventory costing methods.</a:t>
            </a:r>
          </a:p>
          <a:p>
            <a:endParaRPr lang="en-US" smtClean="0"/>
          </a:p>
        </p:txBody>
      </p:sp>
    </p:spTree>
    <p:extLst>
      <p:ext uri="{BB962C8B-B14F-4D97-AF65-F5344CB8AC3E}">
        <p14:creationId xmlns:p14="http://schemas.microsoft.com/office/powerpoint/2010/main" val="88864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p:spPr>
      </p:sp>
      <p:sp>
        <p:nvSpPr>
          <p:cNvPr id="192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exercise continues on this slide.  </a:t>
            </a:r>
          </a:p>
        </p:txBody>
      </p:sp>
      <p:sp>
        <p:nvSpPr>
          <p:cNvPr id="192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EE9D6BFA-983E-47CC-B33B-F6B1AFE05226}" type="slidenum">
              <a:rPr lang="en-US" smtClean="0">
                <a:latin typeface="Times New Roman" pitchFamily="18" charset="0"/>
              </a:rPr>
              <a:pPr/>
              <a:t>34</a:t>
            </a:fld>
            <a:endParaRPr lang="en-US" smtClean="0">
              <a:latin typeface="Times New Roman" pitchFamily="18" charset="0"/>
            </a:endParaRPr>
          </a:p>
        </p:txBody>
      </p:sp>
    </p:spTree>
    <p:extLst>
      <p:ext uri="{BB962C8B-B14F-4D97-AF65-F5344CB8AC3E}">
        <p14:creationId xmlns:p14="http://schemas.microsoft.com/office/powerpoint/2010/main" val="3609466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ln/>
        </p:spPr>
      </p:sp>
      <p:sp>
        <p:nvSpPr>
          <p:cNvPr id="193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exercise continues on this slide.  </a:t>
            </a:r>
          </a:p>
        </p:txBody>
      </p:sp>
      <p:sp>
        <p:nvSpPr>
          <p:cNvPr id="193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3D551BBF-1182-403E-9A66-A219940D5D7C}" type="slidenum">
              <a:rPr lang="en-US" smtClean="0">
                <a:latin typeface="Times New Roman" pitchFamily="18" charset="0"/>
              </a:rPr>
              <a:pPr/>
              <a:t>35</a:t>
            </a:fld>
            <a:endParaRPr lang="en-US" smtClean="0">
              <a:latin typeface="Times New Roman" pitchFamily="18" charset="0"/>
            </a:endParaRPr>
          </a:p>
        </p:txBody>
      </p:sp>
    </p:spTree>
    <p:extLst>
      <p:ext uri="{BB962C8B-B14F-4D97-AF65-F5344CB8AC3E}">
        <p14:creationId xmlns:p14="http://schemas.microsoft.com/office/powerpoint/2010/main" val="32352415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p:cNvSpPr>
            <a:spLocks noGrp="1" noRot="1" noChangeAspect="1" noTextEdit="1"/>
          </p:cNvSpPr>
          <p:nvPr>
            <p:ph type="sldImg"/>
          </p:nvPr>
        </p:nvSpPr>
        <p:spPr>
          <a:ln/>
        </p:spPr>
      </p:sp>
      <p:sp>
        <p:nvSpPr>
          <p:cNvPr id="194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exercise continues.</a:t>
            </a:r>
          </a:p>
        </p:txBody>
      </p:sp>
      <p:sp>
        <p:nvSpPr>
          <p:cNvPr id="194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3CF28B7-37A8-4126-BF20-24760E71DA28}" type="slidenum">
              <a:rPr lang="en-US" smtClean="0">
                <a:latin typeface="Times New Roman" pitchFamily="18" charset="0"/>
              </a:rPr>
              <a:pPr/>
              <a:t>36</a:t>
            </a:fld>
            <a:endParaRPr lang="en-US" smtClean="0">
              <a:latin typeface="Times New Roman" pitchFamily="18" charset="0"/>
            </a:endParaRPr>
          </a:p>
        </p:txBody>
      </p:sp>
    </p:spTree>
    <p:extLst>
      <p:ext uri="{BB962C8B-B14F-4D97-AF65-F5344CB8AC3E}">
        <p14:creationId xmlns:p14="http://schemas.microsoft.com/office/powerpoint/2010/main" val="14753996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FF0CC9E6-CF3E-42E1-910E-EA00D47FF3B2}" type="slidenum">
              <a:rPr lang="en-US" smtClean="0">
                <a:latin typeface="Times New Roman" pitchFamily="18" charset="0"/>
              </a:rPr>
              <a:pPr/>
              <a:t>38</a:t>
            </a:fld>
            <a:endParaRPr lang="en-US" smtClean="0">
              <a:latin typeface="Times New Roman" pitchFamily="18"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fourth learning objective is to compare the effects of the three most common costing methods.</a:t>
            </a:r>
          </a:p>
        </p:txBody>
      </p:sp>
    </p:spTree>
    <p:extLst>
      <p:ext uri="{BB962C8B-B14F-4D97-AF65-F5344CB8AC3E}">
        <p14:creationId xmlns:p14="http://schemas.microsoft.com/office/powerpoint/2010/main" val="107732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DF239BD6-E10D-4C00-977C-C15C208680EC}" type="slidenum">
              <a:rPr lang="en-US" smtClean="0">
                <a:latin typeface="Times New Roman" pitchFamily="18" charset="0"/>
              </a:rPr>
              <a:pPr/>
              <a:t>39</a:t>
            </a:fld>
            <a:endParaRPr lang="en-US" smtClean="0">
              <a:latin typeface="Times New Roman" pitchFamily="18"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FIFO is the most popular inventory costing method; LIFO is the next most popular; and, Average cost ranks third.</a:t>
            </a:r>
          </a:p>
        </p:txBody>
      </p:sp>
    </p:spTree>
    <p:extLst>
      <p:ext uri="{BB962C8B-B14F-4D97-AF65-F5344CB8AC3E}">
        <p14:creationId xmlns:p14="http://schemas.microsoft.com/office/powerpoint/2010/main" val="23955070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19D321A5-90D7-47D4-BF05-F917C7A8777B}" type="slidenum">
              <a:rPr lang="en-US" smtClean="0">
                <a:latin typeface="Times New Roman" pitchFamily="18" charset="0"/>
              </a:rPr>
              <a:pPr/>
              <a:t>40</a:t>
            </a:fld>
            <a:endParaRPr lang="en-US" smtClean="0">
              <a:latin typeface="Times New Roman" pitchFamily="18"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chart summarizes the results for the three inventory methods for the shirt example. It shows Sales revenue, Cost of goods sold, and Gross profit for FIFO, LIFO, and average-cost. </a:t>
            </a:r>
          </a:p>
          <a:p>
            <a:endParaRPr lang="en-US" smtClean="0"/>
          </a:p>
          <a:p>
            <a:r>
              <a:rPr lang="en-US" smtClean="0"/>
              <a:t>This shows that FIFO produces the lowest cost of goods sold and the highest gross profit. Net income is also the highest under FIFO when inventory costs are rising. Many companies prefer reporting high income in order to attract investors and borrow on good terms. FIFO offers this benefit, in a period of rising prices. </a:t>
            </a:r>
          </a:p>
          <a:p>
            <a:endParaRPr lang="en-US" smtClean="0"/>
          </a:p>
          <a:p>
            <a:r>
              <a:rPr lang="en-US" smtClean="0"/>
              <a:t>LIFO results in the highest cost of goods sold and the lowest gross profit. That lets companies pay the lowest income taxes when inventory costs are rising. Low tax payments conserve cash and that’s the main benefit of LIFO. The downside of LIFO is that the company reports low net income. </a:t>
            </a:r>
          </a:p>
          <a:p>
            <a:endParaRPr lang="en-US" smtClean="0"/>
          </a:p>
          <a:p>
            <a:r>
              <a:rPr lang="en-US" smtClean="0"/>
              <a:t>The average-cost method generates amounts that fall between the extremes of FIFO and LIFO. Companies that seek a “middle-ground” solution, therefore, use the average-cost method for inventory.</a:t>
            </a:r>
          </a:p>
          <a:p>
            <a:endParaRPr lang="en-US" smtClean="0"/>
          </a:p>
          <a:p>
            <a:endParaRPr lang="en-US" smtClean="0"/>
          </a:p>
        </p:txBody>
      </p:sp>
    </p:spTree>
    <p:extLst>
      <p:ext uri="{BB962C8B-B14F-4D97-AF65-F5344CB8AC3E}">
        <p14:creationId xmlns:p14="http://schemas.microsoft.com/office/powerpoint/2010/main" val="39667106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6CC85B22-2719-4276-B3F6-385E5E830955}" type="slidenum">
              <a:rPr lang="en-US" smtClean="0">
                <a:latin typeface="Times New Roman" pitchFamily="18" charset="0"/>
              </a:rPr>
              <a:pPr/>
              <a:t>41</a:t>
            </a:fld>
            <a:endParaRPr lang="en-US" smtClean="0">
              <a:latin typeface="Times New Roman" pitchFamily="18" charset="0"/>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Each inventory method offers advantages. In periods of rising prices, FIFO results in the highest net income, which attracts investors.  LIFO results in the lowest net income and, thus, lower income taxes. The average-cost method provides a “middle ground” for companies. </a:t>
            </a:r>
          </a:p>
        </p:txBody>
      </p:sp>
    </p:spTree>
    <p:extLst>
      <p:ext uri="{BB962C8B-B14F-4D97-AF65-F5344CB8AC3E}">
        <p14:creationId xmlns:p14="http://schemas.microsoft.com/office/powerpoint/2010/main" val="1775067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4CBFAF32-1216-4968-BD24-5EB5101EC05E}" type="slidenum">
              <a:rPr lang="en-US" smtClean="0">
                <a:latin typeface="Times New Roman" pitchFamily="18" charset="0"/>
              </a:rPr>
              <a:pPr/>
              <a:t>43</a:t>
            </a:fld>
            <a:endParaRPr lang="en-US" smtClean="0">
              <a:latin typeface="Times New Roman" pitchFamily="18" charset="0"/>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fifth learning objective is to apply the lower-of-cost-or-market rule to inventory.</a:t>
            </a:r>
          </a:p>
        </p:txBody>
      </p:sp>
    </p:spTree>
    <p:extLst>
      <p:ext uri="{BB962C8B-B14F-4D97-AF65-F5344CB8AC3E}">
        <p14:creationId xmlns:p14="http://schemas.microsoft.com/office/powerpoint/2010/main" val="10899396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63A79D80-6C52-4566-AD0E-3EF38D934ABC}" type="slidenum">
              <a:rPr lang="en-US" smtClean="0">
                <a:latin typeface="Times New Roman" pitchFamily="18" charset="0"/>
              </a:rPr>
              <a:pPr/>
              <a:t>44</a:t>
            </a:fld>
            <a:endParaRPr lang="en-US" smtClean="0">
              <a:latin typeface="Times New Roman" pitchFamily="18" charset="0"/>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addition to the FIFO, LIFO, and average-cost methods, accountants face other inventory issues, such as the lower-of-cost-or-market rule, abbreviated LCM.  LCM shows accounting conservatism in action and requires that inventory be reported in the financial statements at whichever is lower–the historical cost of the inventory or the market value of the inventory. For inventories, market value generally means current replacement cost (that is, the cost to replace the inventory on hand). If the replacement cost of inventory is less than its historical cost, the business must write down the inventory value. On the balance sheet, the business reports ending inventory at its LCM value. The entry to write down the inventory to LCM includes a debit to Cost of goods sold and a credit to Inventory.</a:t>
            </a:r>
          </a:p>
        </p:txBody>
      </p:sp>
    </p:spTree>
    <p:extLst>
      <p:ext uri="{BB962C8B-B14F-4D97-AF65-F5344CB8AC3E}">
        <p14:creationId xmlns:p14="http://schemas.microsoft.com/office/powerpoint/2010/main" val="9921504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p:cNvSpPr>
            <a:spLocks noGrp="1" noRot="1" noChangeAspect="1" noTextEdit="1"/>
          </p:cNvSpPr>
          <p:nvPr>
            <p:ph type="sldImg"/>
          </p:nvPr>
        </p:nvSpPr>
        <p:spPr>
          <a:ln/>
        </p:spPr>
      </p:sp>
      <p:sp>
        <p:nvSpPr>
          <p:cNvPr id="201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Problem 6-28A demonstrates the lower-of-cost-or-market rule.</a:t>
            </a:r>
          </a:p>
        </p:txBody>
      </p:sp>
      <p:sp>
        <p:nvSpPr>
          <p:cNvPr id="201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3EC15E1D-971E-423E-87C3-2B80C38DF233}" type="slidenum">
              <a:rPr lang="en-US" smtClean="0">
                <a:latin typeface="Times New Roman" pitchFamily="18" charset="0"/>
              </a:rPr>
              <a:pPr/>
              <a:t>45</a:t>
            </a:fld>
            <a:endParaRPr lang="en-US" smtClean="0">
              <a:latin typeface="Times New Roman" pitchFamily="18" charset="0"/>
            </a:endParaRPr>
          </a:p>
        </p:txBody>
      </p:sp>
    </p:spTree>
    <p:extLst>
      <p:ext uri="{BB962C8B-B14F-4D97-AF65-F5344CB8AC3E}">
        <p14:creationId xmlns:p14="http://schemas.microsoft.com/office/powerpoint/2010/main" val="121747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xfrm>
            <a:off x="393700" y="692150"/>
            <a:ext cx="6070600" cy="3416300"/>
          </a:xfrm>
          <a:ln/>
        </p:spPr>
      </p:sp>
      <p:sp>
        <p:nvSpPr>
          <p:cNvPr id="165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t" hangingPunct="1"/>
            <a:r>
              <a:rPr lang="en-US" smtClean="0"/>
              <a:t>Additional objectives include to:</a:t>
            </a:r>
          </a:p>
          <a:p>
            <a:pPr eaLnBrk="1" fontAlgn="t" hangingPunct="1"/>
            <a:r>
              <a:rPr lang="en-US" smtClean="0"/>
              <a:t>5. Apply the lower-of-cost-or-market rule to inventory.</a:t>
            </a:r>
          </a:p>
          <a:p>
            <a:pPr eaLnBrk="1" fontAlgn="t" hangingPunct="1"/>
            <a:r>
              <a:rPr lang="en-US" smtClean="0"/>
              <a:t>6. Measure the effects of inventory errors.</a:t>
            </a:r>
          </a:p>
          <a:p>
            <a:pPr eaLnBrk="1" fontAlgn="t" hangingPunct="1"/>
            <a:r>
              <a:rPr lang="en-US" smtClean="0"/>
              <a:t>7. Estimate ending inventory by the gross profit method.</a:t>
            </a:r>
          </a:p>
          <a:p>
            <a:pPr eaLnBrk="1" fontAlgn="t" hangingPunct="1"/>
            <a:r>
              <a:rPr lang="en-US" smtClean="0"/>
              <a:t>8. Account for periodic inventory using the three most common costing methods (Appendix 6A).</a:t>
            </a:r>
          </a:p>
        </p:txBody>
      </p:sp>
    </p:spTree>
    <p:extLst>
      <p:ext uri="{BB962C8B-B14F-4D97-AF65-F5344CB8AC3E}">
        <p14:creationId xmlns:p14="http://schemas.microsoft.com/office/powerpoint/2010/main" val="5755086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problem continues on this slide. </a:t>
            </a:r>
          </a:p>
        </p:txBody>
      </p:sp>
      <p:sp>
        <p:nvSpPr>
          <p:cNvPr id="202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B5B2FA87-C3C7-4B7E-BA6D-B81EBA277922}" type="slidenum">
              <a:rPr lang="en-US" smtClean="0">
                <a:latin typeface="Times New Roman" pitchFamily="18" charset="0"/>
              </a:rPr>
              <a:pPr/>
              <a:t>46</a:t>
            </a:fld>
            <a:endParaRPr lang="en-US" smtClean="0">
              <a:latin typeface="Times New Roman" pitchFamily="18" charset="0"/>
            </a:endParaRPr>
          </a:p>
        </p:txBody>
      </p:sp>
    </p:spTree>
    <p:extLst>
      <p:ext uri="{BB962C8B-B14F-4D97-AF65-F5344CB8AC3E}">
        <p14:creationId xmlns:p14="http://schemas.microsoft.com/office/powerpoint/2010/main" val="4911147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7E08CD79-8016-4F36-B039-1E3170FE46E7}" type="slidenum">
              <a:rPr lang="en-US" smtClean="0">
                <a:latin typeface="Times New Roman" pitchFamily="18" charset="0"/>
              </a:rPr>
              <a:pPr/>
              <a:t>47</a:t>
            </a:fld>
            <a:endParaRPr lang="en-US" smtClean="0">
              <a:latin typeface="Times New Roman" pitchFamily="18"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sixth learning objective is to measure the effects of inventory errors.</a:t>
            </a:r>
          </a:p>
        </p:txBody>
      </p:sp>
    </p:spTree>
    <p:extLst>
      <p:ext uri="{BB962C8B-B14F-4D97-AF65-F5344CB8AC3E}">
        <p14:creationId xmlns:p14="http://schemas.microsoft.com/office/powerpoint/2010/main" val="5791255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B4ED5B92-B27D-4E93-BDBD-DE87723CCF4C}" type="slidenum">
              <a:rPr lang="en-US" smtClean="0">
                <a:latin typeface="Times New Roman" pitchFamily="18" charset="0"/>
              </a:rPr>
              <a:pPr/>
              <a:t>48</a:t>
            </a:fld>
            <a:endParaRPr lang="en-US" smtClean="0">
              <a:latin typeface="Times New Roman" pitchFamily="18"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Businesses count their inventory at the end of the period. For the financial statements to be accurate, it’s important to get a correct count of ending inventory. An error in ending inventory creates a whole string of errors. To illustrate, suppose a company accidentally counted $5,000 more ending inventory than it actually had. In that case, ending inventory would be overstated by $5,000 on the balance sheet. This diagram shows how an overstatement of ending inventory affects cost of goods sold, gross profit, and net income.</a:t>
            </a:r>
          </a:p>
        </p:txBody>
      </p:sp>
    </p:spTree>
    <p:extLst>
      <p:ext uri="{BB962C8B-B14F-4D97-AF65-F5344CB8AC3E}">
        <p14:creationId xmlns:p14="http://schemas.microsoft.com/office/powerpoint/2010/main" val="31539166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EA167956-A3A2-4236-9F7E-26D88A880BB8}" type="slidenum">
              <a:rPr lang="en-US" smtClean="0">
                <a:latin typeface="Times New Roman" pitchFamily="18" charset="0"/>
              </a:rPr>
              <a:pPr/>
              <a:t>49</a:t>
            </a:fld>
            <a:endParaRPr lang="en-US" smtClean="0">
              <a:latin typeface="Times New Roman" pitchFamily="18"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Understating the ending inventory—reporting the inventory too low—has the opposite effect. Recall that one period’s ending inventory becomes the next period’s beginning inventory. As a result, an error in ending inventory carries over into the next period.</a:t>
            </a:r>
          </a:p>
        </p:txBody>
      </p:sp>
    </p:spTree>
    <p:extLst>
      <p:ext uri="{BB962C8B-B14F-4D97-AF65-F5344CB8AC3E}">
        <p14:creationId xmlns:p14="http://schemas.microsoft.com/office/powerpoint/2010/main" val="32357763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F3EB10-E829-490D-8133-DEFDE4F8FD94}" type="slidenum">
              <a:rPr lang="en-US" smtClean="0">
                <a:latin typeface="Times New Roman" pitchFamily="18" charset="0"/>
              </a:rPr>
              <a:pPr/>
              <a:t>50</a:t>
            </a:fld>
            <a:endParaRPr lang="en-US" smtClean="0">
              <a:latin typeface="Times New Roman" pitchFamily="18"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Recall that one period’s ending inventory becomes the next period’s beginning inventory. As a result, an error in ending inventory carries over into the next period. Period 1’s ending inventory is overstated by $5,000; Period 1’s ending inventory should be $10,000. The error carries over to Period 2. Period 3 is correct. In fact, both Period 1 and Period 2 should look like Period 3.</a:t>
            </a:r>
          </a:p>
          <a:p>
            <a:endParaRPr lang="en-US" smtClean="0"/>
          </a:p>
          <a:p>
            <a:r>
              <a:rPr lang="en-US" smtClean="0"/>
              <a:t>Ending inventory is subtracted to compute cost of goods sold in one period.  The same amount is added as beginning inventory in the next period. Therefore, an inventory error cancels out after two periods. The overstatement of cost of goods sold in Period 2 counterbalances the understatement for Period 1. So, total gross profit for the two periods combined is correct.</a:t>
            </a:r>
          </a:p>
        </p:txBody>
      </p:sp>
    </p:spTree>
    <p:extLst>
      <p:ext uri="{BB962C8B-B14F-4D97-AF65-F5344CB8AC3E}">
        <p14:creationId xmlns:p14="http://schemas.microsoft.com/office/powerpoint/2010/main" val="25032433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Slide Image Placeholder 1"/>
          <p:cNvSpPr>
            <a:spLocks noGrp="1" noRot="1" noChangeAspect="1" noTextEdit="1"/>
          </p:cNvSpPr>
          <p:nvPr>
            <p:ph type="sldImg"/>
          </p:nvPr>
        </p:nvSpPr>
        <p:spPr>
          <a:ln/>
        </p:spPr>
      </p:sp>
      <p:sp>
        <p:nvSpPr>
          <p:cNvPr id="207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Exercise 6-26 measures the effect of an inventory error. </a:t>
            </a:r>
          </a:p>
        </p:txBody>
      </p:sp>
      <p:sp>
        <p:nvSpPr>
          <p:cNvPr id="207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0337EB2-849D-4001-9EF4-EADD23B041BC}" type="slidenum">
              <a:rPr lang="en-US" smtClean="0">
                <a:latin typeface="Times New Roman" pitchFamily="18" charset="0"/>
              </a:rPr>
              <a:pPr/>
              <a:t>51</a:t>
            </a:fld>
            <a:endParaRPr lang="en-US" smtClean="0">
              <a:latin typeface="Times New Roman" pitchFamily="18" charset="0"/>
            </a:endParaRPr>
          </a:p>
        </p:txBody>
      </p:sp>
    </p:spTree>
    <p:extLst>
      <p:ext uri="{BB962C8B-B14F-4D97-AF65-F5344CB8AC3E}">
        <p14:creationId xmlns:p14="http://schemas.microsoft.com/office/powerpoint/2010/main" val="594159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32997B5A-D1CB-41AB-95DC-57CAD6B0610E}" type="slidenum">
              <a:rPr lang="en-US" smtClean="0">
                <a:latin typeface="Times New Roman" pitchFamily="18" charset="0"/>
              </a:rPr>
              <a:pPr/>
              <a:t>52</a:t>
            </a:fld>
            <a:endParaRPr lang="en-US" smtClean="0">
              <a:latin typeface="Times New Roman" pitchFamily="18"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seventh learning objective is to estimate ending inventory by the gross profit method.</a:t>
            </a:r>
          </a:p>
        </p:txBody>
      </p:sp>
    </p:spTree>
    <p:extLst>
      <p:ext uri="{BB962C8B-B14F-4D97-AF65-F5344CB8AC3E}">
        <p14:creationId xmlns:p14="http://schemas.microsoft.com/office/powerpoint/2010/main" val="25376566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42861CB9-A92D-4DC3-853D-F1E387EDF11A}" type="slidenum">
              <a:rPr lang="en-US" smtClean="0">
                <a:latin typeface="Times New Roman" pitchFamily="18" charset="0"/>
              </a:rPr>
              <a:pPr/>
              <a:t>53</a:t>
            </a:fld>
            <a:endParaRPr lang="en-US" smtClean="0">
              <a:latin typeface="Times New Roman" pitchFamily="18"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Often a business must estimate</a:t>
            </a:r>
            <a:r>
              <a:rPr lang="en-US" i="1" smtClean="0"/>
              <a:t> </a:t>
            </a:r>
            <a:r>
              <a:rPr lang="en-US" smtClean="0"/>
              <a:t>the value of its ending inventory. When this happens, the business will only have partial records showing its beginning inventory and records from vendors showing their net purchases.</a:t>
            </a:r>
          </a:p>
          <a:p>
            <a:endParaRPr lang="en-US" smtClean="0"/>
          </a:p>
          <a:p>
            <a:r>
              <a:rPr lang="en-US" smtClean="0"/>
              <a:t>Recall that Cost of goods available for sale is either deemed sold (COGS) or in Ending inventory. Since COGS plus Ending inventory equals Cost of goods available for sale, we can rearrange them as follows:</a:t>
            </a:r>
          </a:p>
          <a:p>
            <a:r>
              <a:rPr lang="en-US" smtClean="0"/>
              <a:t> </a:t>
            </a:r>
          </a:p>
          <a:p>
            <a:r>
              <a:rPr lang="en-US" smtClean="0"/>
              <a:t>Beginning inventory</a:t>
            </a:r>
          </a:p>
          <a:p>
            <a:r>
              <a:rPr lang="en-US" u="sng" smtClean="0"/>
              <a:t>+ Net purchases</a:t>
            </a:r>
          </a:p>
          <a:p>
            <a:r>
              <a:rPr lang="en-US" smtClean="0"/>
              <a:t>= Cost of goods available</a:t>
            </a:r>
          </a:p>
          <a:p>
            <a:r>
              <a:rPr lang="en-US" u="sng" smtClean="0"/>
              <a:t>– Cost of goods sold (Sales – Gross profit = COGS)</a:t>
            </a:r>
          </a:p>
          <a:p>
            <a:r>
              <a:rPr lang="en-US" smtClean="0"/>
              <a:t>= Ending inventory</a:t>
            </a:r>
          </a:p>
          <a:p>
            <a:endParaRPr lang="en-US" smtClean="0"/>
          </a:p>
          <a:p>
            <a:r>
              <a:rPr lang="en-US" smtClean="0"/>
              <a:t>Suppose a company suffers a natural catastrophe and all its inventory is destroyed. To collect insurance, the company must estimate the cost of the inventory destroyed. Using its normal gross profit percent (that is, gross profit divided by net sales revenue), a company can estimate cost of goods sold. Then it needs to subtract cost of goods sold from goods available to estimate ending inventory.</a:t>
            </a:r>
          </a:p>
        </p:txBody>
      </p:sp>
    </p:spTree>
    <p:extLst>
      <p:ext uri="{BB962C8B-B14F-4D97-AF65-F5344CB8AC3E}">
        <p14:creationId xmlns:p14="http://schemas.microsoft.com/office/powerpoint/2010/main" val="12945679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Image Placeholder 1"/>
          <p:cNvSpPr>
            <a:spLocks noGrp="1" noRot="1" noChangeAspect="1" noTextEdit="1"/>
          </p:cNvSpPr>
          <p:nvPr>
            <p:ph type="sldImg"/>
          </p:nvPr>
        </p:nvSpPr>
        <p:spPr>
          <a:ln/>
        </p:spPr>
      </p:sp>
      <p:sp>
        <p:nvSpPr>
          <p:cNvPr id="210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Exercise 6-27 provides practice on using the gross profit method to estimate ending inventory.  New Life’s beginning inventory and net purchases are added together to determine the cost of goods available.  Then, the company’s sales revenue is multiplied by the gross profit percentage.  This is subtracted from net sales to determine estimated cost of goods sold.  The estimated cost of goods sold is subtracted from the cost of goods available to provide an estimate of ending inventory.</a:t>
            </a:r>
          </a:p>
        </p:txBody>
      </p:sp>
      <p:sp>
        <p:nvSpPr>
          <p:cNvPr id="210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79E41439-9382-475E-AAD0-6E3A5B9FE0CB}" type="slidenum">
              <a:rPr lang="en-US" smtClean="0">
                <a:latin typeface="Times New Roman" pitchFamily="18" charset="0"/>
              </a:rPr>
              <a:pPr/>
              <a:t>54</a:t>
            </a:fld>
            <a:endParaRPr lang="en-US" smtClean="0">
              <a:latin typeface="Times New Roman" pitchFamily="18" charset="0"/>
            </a:endParaRPr>
          </a:p>
        </p:txBody>
      </p:sp>
    </p:spTree>
    <p:extLst>
      <p:ext uri="{BB962C8B-B14F-4D97-AF65-F5344CB8AC3E}">
        <p14:creationId xmlns:p14="http://schemas.microsoft.com/office/powerpoint/2010/main" val="18155759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a:ln/>
        </p:spPr>
      </p:sp>
      <p:sp>
        <p:nvSpPr>
          <p:cNvPr id="211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Short Exercise 6-14 continues on this slide. </a:t>
            </a:r>
          </a:p>
        </p:txBody>
      </p:sp>
      <p:sp>
        <p:nvSpPr>
          <p:cNvPr id="211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78CC1270-47C7-4F09-A152-4EE4F474B010}" type="slidenum">
              <a:rPr lang="en-US" smtClean="0">
                <a:latin typeface="Times New Roman" pitchFamily="18" charset="0"/>
              </a:rPr>
              <a:pPr/>
              <a:t>55</a:t>
            </a:fld>
            <a:endParaRPr lang="en-US" smtClean="0">
              <a:latin typeface="Times New Roman" pitchFamily="18" charset="0"/>
            </a:endParaRPr>
          </a:p>
        </p:txBody>
      </p:sp>
    </p:spTree>
    <p:extLst>
      <p:ext uri="{BB962C8B-B14F-4D97-AF65-F5344CB8AC3E}">
        <p14:creationId xmlns:p14="http://schemas.microsoft.com/office/powerpoint/2010/main" val="93022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119779AC-B579-4F09-BA6D-5EF65DC5EC1C}" type="slidenum">
              <a:rPr lang="en-US" smtClean="0">
                <a:latin typeface="Times New Roman" pitchFamily="18" charset="0"/>
              </a:rPr>
              <a:pPr/>
              <a:t>7</a:t>
            </a:fld>
            <a:endParaRPr lang="en-US" smtClean="0">
              <a:latin typeface="Times New Roman"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first learning objective is to define accounting principles related to inventory.</a:t>
            </a:r>
          </a:p>
        </p:txBody>
      </p:sp>
    </p:spTree>
    <p:extLst>
      <p:ext uri="{BB962C8B-B14F-4D97-AF65-F5344CB8AC3E}">
        <p14:creationId xmlns:p14="http://schemas.microsoft.com/office/powerpoint/2010/main" val="4540312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a:ln/>
        </p:spPr>
      </p:sp>
      <p:sp>
        <p:nvSpPr>
          <p:cNvPr id="212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No area of accounting has a deeper ethical dimension than inventory. Companies whose profits are lagging can be tempted to “cook the books.” An increase in reported income will make the business look more successful than it really is. There are two main schemes for cooking the books. The easiest way is to overstate ending inventory. The second way to cook the books involves sales. By increasing sales without having a corresponding cost of goods sold, the profits were overstated. </a:t>
            </a:r>
          </a:p>
          <a:p>
            <a:endParaRPr lang="en-US" smtClean="0"/>
          </a:p>
        </p:txBody>
      </p:sp>
      <p:sp>
        <p:nvSpPr>
          <p:cNvPr id="212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46D6A4A2-8E6C-4E0E-8AEA-744722D5DFFB}" type="slidenum">
              <a:rPr lang="en-US" smtClean="0">
                <a:latin typeface="Times New Roman" pitchFamily="18" charset="0"/>
              </a:rPr>
              <a:pPr/>
              <a:t>56</a:t>
            </a:fld>
            <a:endParaRPr lang="en-US" smtClean="0">
              <a:latin typeface="Times New Roman" pitchFamily="18" charset="0"/>
            </a:endParaRPr>
          </a:p>
        </p:txBody>
      </p:sp>
    </p:spTree>
    <p:extLst>
      <p:ext uri="{BB962C8B-B14F-4D97-AF65-F5344CB8AC3E}">
        <p14:creationId xmlns:p14="http://schemas.microsoft.com/office/powerpoint/2010/main" val="14246654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33EEEC24-8812-4620-8B57-91357B133F60}" type="slidenum">
              <a:rPr lang="en-US" smtClean="0">
                <a:latin typeface="Times New Roman" pitchFamily="18" charset="0"/>
              </a:rPr>
              <a:pPr/>
              <a:t>57</a:t>
            </a:fld>
            <a:endParaRPr lang="en-US" smtClean="0">
              <a:latin typeface="Times New Roman" pitchFamily="18"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seventh learning objective is to estimate ending inventory by the gross profit method.</a:t>
            </a:r>
          </a:p>
        </p:txBody>
      </p:sp>
    </p:spTree>
    <p:extLst>
      <p:ext uri="{BB962C8B-B14F-4D97-AF65-F5344CB8AC3E}">
        <p14:creationId xmlns:p14="http://schemas.microsoft.com/office/powerpoint/2010/main" val="17085024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a:ln/>
        </p:spPr>
      </p:sp>
      <p:sp>
        <p:nvSpPr>
          <p:cNvPr id="215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Accounting is simpler in a periodic system because the company keeps no daily running record of inventory on hand. The only way to determine the ending inventory and cost of goods sold in a periodic system is to count the goods—usually at the end of the year. The periodic system works well for a small business in which the inventory can be controlled by visual inspection—that is, the inventory usually is not large in size or dollar amount. The periodic system uses four additional accounts–Purchases, Purchase discounts, Purchase returns and allowances and Freight in.</a:t>
            </a:r>
          </a:p>
        </p:txBody>
      </p:sp>
      <p:sp>
        <p:nvSpPr>
          <p:cNvPr id="215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48C73A33-B637-46DF-9344-280B40478B3C}" type="slidenum">
              <a:rPr lang="en-US" smtClean="0">
                <a:latin typeface="Times New Roman" pitchFamily="18" charset="0"/>
              </a:rPr>
              <a:pPr/>
              <a:t>58</a:t>
            </a:fld>
            <a:endParaRPr lang="en-US" smtClean="0">
              <a:latin typeface="Times New Roman" pitchFamily="18" charset="0"/>
            </a:endParaRPr>
          </a:p>
        </p:txBody>
      </p:sp>
    </p:spTree>
    <p:extLst>
      <p:ext uri="{BB962C8B-B14F-4D97-AF65-F5344CB8AC3E}">
        <p14:creationId xmlns:p14="http://schemas.microsoft.com/office/powerpoint/2010/main" val="34206012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marL="171450" indent="-171450">
              <a:buFont typeface="Arial" pitchFamily="34" charset="0"/>
              <a:buChar char="•"/>
              <a:defRPr/>
            </a:pPr>
            <a:r>
              <a:rPr lang="en-US" dirty="0" smtClean="0"/>
              <a:t>Purchases—This account holds the cost of inventory as it is purchased. Purchases carries a debit balance and is an expense account.</a:t>
            </a:r>
          </a:p>
          <a:p>
            <a:pPr marL="171450" indent="-171450">
              <a:buFont typeface="Arial" pitchFamily="34" charset="0"/>
              <a:buChar char="•"/>
              <a:defRPr/>
            </a:pPr>
            <a:r>
              <a:rPr lang="en-US" dirty="0" smtClean="0"/>
              <a:t>Purchase discounts—This contra account carries a credit balance. Discounts for early payment of purchases are recorded here.</a:t>
            </a:r>
          </a:p>
          <a:p>
            <a:pPr marL="171450" indent="-171450">
              <a:buFont typeface="Arial" pitchFamily="34" charset="0"/>
              <a:buChar char="•"/>
              <a:defRPr/>
            </a:pPr>
            <a:r>
              <a:rPr lang="en-US" dirty="0" smtClean="0"/>
              <a:t>Purchase returns and allowances—This contra account carries a credit balance. Items purchased, but returned to the vendor are recorded in this account. Allowances granted by a vendor are also recorded in this account. </a:t>
            </a:r>
          </a:p>
          <a:p>
            <a:pPr marL="171450" indent="-171450">
              <a:buFont typeface="Arial" pitchFamily="34" charset="0"/>
              <a:buChar char="•"/>
              <a:defRPr/>
            </a:pPr>
            <a:r>
              <a:rPr lang="en-US" dirty="0" smtClean="0"/>
              <a:t>Freight in—This account holds the transportation cost paid on inventory purchases. It carries a debit balance and is an expense account.</a:t>
            </a:r>
          </a:p>
          <a:p>
            <a:pPr marL="171450" indent="-171450">
              <a:buFont typeface="Arial" pitchFamily="34" charset="0"/>
              <a:buChar char="•"/>
              <a:defRPr/>
            </a:pPr>
            <a:endParaRPr lang="en-US" dirty="0" smtClean="0"/>
          </a:p>
          <a:p>
            <a:pPr>
              <a:buFont typeface="Arial" pitchFamily="34" charset="0"/>
              <a:buNone/>
              <a:defRPr/>
            </a:pPr>
            <a:r>
              <a:rPr lang="en-US" dirty="0" smtClean="0"/>
              <a:t>In the perpetual system, all of these costs go into the Inventory account.</a:t>
            </a:r>
            <a:endParaRPr lang="en-US" dirty="0"/>
          </a:p>
        </p:txBody>
      </p:sp>
      <p:sp>
        <p:nvSpPr>
          <p:cNvPr id="216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990C670C-8148-475A-B3E9-B4A99426ACFE}" type="slidenum">
              <a:rPr lang="en-US" smtClean="0">
                <a:latin typeface="Times New Roman" pitchFamily="18" charset="0"/>
              </a:rPr>
              <a:pPr/>
              <a:t>59</a:t>
            </a:fld>
            <a:endParaRPr lang="en-US" smtClean="0">
              <a:latin typeface="Times New Roman" pitchFamily="18" charset="0"/>
            </a:endParaRPr>
          </a:p>
        </p:txBody>
      </p:sp>
    </p:spTree>
    <p:extLst>
      <p:ext uri="{BB962C8B-B14F-4D97-AF65-F5344CB8AC3E}">
        <p14:creationId xmlns:p14="http://schemas.microsoft.com/office/powerpoint/2010/main" val="4173584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Image Placeholder 1"/>
          <p:cNvSpPr>
            <a:spLocks noGrp="1" noRot="1" noChangeAspect="1" noTextEdit="1"/>
          </p:cNvSpPr>
          <p:nvPr>
            <p:ph type="sldImg"/>
          </p:nvPr>
        </p:nvSpPr>
        <p:spPr>
          <a:ln/>
        </p:spPr>
      </p:sp>
      <p:sp>
        <p:nvSpPr>
          <p:cNvPr id="216067"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smtClean="0"/>
              <a:t>The Cost of good sold is determined as follows:</a:t>
            </a:r>
          </a:p>
          <a:p>
            <a:pPr>
              <a:defRPr/>
            </a:pPr>
            <a:endParaRPr lang="en-US" dirty="0" smtClean="0"/>
          </a:p>
          <a:p>
            <a:pPr marL="171450" indent="-171450">
              <a:buFont typeface="Arial" pitchFamily="34" charset="0"/>
              <a:buChar char="•"/>
              <a:defRPr/>
            </a:pPr>
            <a:r>
              <a:rPr lang="en-US" dirty="0" smtClean="0"/>
              <a:t>Beginning inventory is the ending inventory from the preceding period</a:t>
            </a:r>
          </a:p>
          <a:p>
            <a:pPr marL="171450" indent="-171450">
              <a:buFont typeface="Arial" pitchFamily="34" charset="0"/>
              <a:buChar char="•"/>
              <a:defRPr/>
            </a:pPr>
            <a:r>
              <a:rPr lang="en-US" dirty="0" smtClean="0"/>
              <a:t>Add Net purchases, often abbreviated as Purchases </a:t>
            </a:r>
          </a:p>
          <a:p>
            <a:pPr marL="171450" indent="-171450">
              <a:buFont typeface="Arial" pitchFamily="34" charset="0"/>
              <a:buChar char="•"/>
              <a:defRPr/>
            </a:pPr>
            <a:r>
              <a:rPr lang="en-US" dirty="0" smtClean="0"/>
              <a:t>Equals Cost of goods available for sale</a:t>
            </a:r>
          </a:p>
          <a:p>
            <a:pPr marL="171450" indent="-171450">
              <a:buFont typeface="Arial" pitchFamily="34" charset="0"/>
              <a:buChar char="•"/>
              <a:defRPr/>
            </a:pPr>
            <a:r>
              <a:rPr lang="en-US" dirty="0" smtClean="0"/>
              <a:t>Minus Ending inventory on hand at the end of the current period</a:t>
            </a:r>
          </a:p>
          <a:p>
            <a:pPr marL="171450" indent="-171450">
              <a:buFont typeface="Arial" pitchFamily="34" charset="0"/>
              <a:buChar char="•"/>
              <a:defRPr/>
            </a:pPr>
            <a:r>
              <a:rPr lang="en-US" dirty="0" smtClean="0"/>
              <a:t>Equals Cost of goods sold</a:t>
            </a:r>
          </a:p>
        </p:txBody>
      </p:sp>
      <p:sp>
        <p:nvSpPr>
          <p:cNvPr id="217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18595D12-DCA4-42C5-8F2F-95AD40F47AB4}" type="slidenum">
              <a:rPr lang="en-US" smtClean="0">
                <a:latin typeface="Times New Roman" pitchFamily="18" charset="0"/>
              </a:rPr>
              <a:pPr/>
              <a:t>60</a:t>
            </a:fld>
            <a:endParaRPr lang="en-US" smtClean="0">
              <a:latin typeface="Times New Roman" pitchFamily="18" charset="0"/>
            </a:endParaRPr>
          </a:p>
        </p:txBody>
      </p:sp>
    </p:spTree>
    <p:extLst>
      <p:ext uri="{BB962C8B-B14F-4D97-AF65-F5344CB8AC3E}">
        <p14:creationId xmlns:p14="http://schemas.microsoft.com/office/powerpoint/2010/main" val="38973728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Slide Image Placeholder 1"/>
          <p:cNvSpPr>
            <a:spLocks noGrp="1" noRot="1" noChangeAspect="1" noTextEdit="1"/>
          </p:cNvSpPr>
          <p:nvPr>
            <p:ph type="sldImg"/>
          </p:nvPr>
        </p:nvSpPr>
        <p:spPr>
          <a:ln/>
        </p:spPr>
      </p:sp>
      <p:sp>
        <p:nvSpPr>
          <p:cNvPr id="218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various inventory costing methods (FIFO, LIFO, and average-cost) in a periodic inventory system follow the pattern illustrated earlier for the perpetual system. For all three inventory costing methods, cost of goods available is always the sum of beginning inventory plus net purchases.</a:t>
            </a:r>
          </a:p>
          <a:p>
            <a:endParaRPr lang="en-US" smtClean="0"/>
          </a:p>
          <a:p>
            <a:r>
              <a:rPr lang="en-US" smtClean="0"/>
              <a:t>The different methods—FIFO, LIFO, and average-cost—compute different amounts for ending inventory and cost of goods sold. In other words, the $773 invested in cost of goods available for sale will be either on the balance sheet in Inventory, or expensed on the income statement in Cost of goods sold.</a:t>
            </a:r>
          </a:p>
        </p:txBody>
      </p:sp>
      <p:sp>
        <p:nvSpPr>
          <p:cNvPr id="218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1B3E4798-768D-480E-AB3D-90A50FDAB9E5}" type="slidenum">
              <a:rPr lang="en-US" smtClean="0">
                <a:latin typeface="Times New Roman" pitchFamily="18" charset="0"/>
              </a:rPr>
              <a:pPr/>
              <a:t>61</a:t>
            </a:fld>
            <a:endParaRPr lang="en-US" smtClean="0">
              <a:latin typeface="Times New Roman" pitchFamily="18" charset="0"/>
            </a:endParaRPr>
          </a:p>
        </p:txBody>
      </p:sp>
    </p:spTree>
    <p:extLst>
      <p:ext uri="{BB962C8B-B14F-4D97-AF65-F5344CB8AC3E}">
        <p14:creationId xmlns:p14="http://schemas.microsoft.com/office/powerpoint/2010/main" val="17731797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Image Placeholder 1"/>
          <p:cNvSpPr>
            <a:spLocks noGrp="1" noRot="1" noChangeAspect="1" noTextEdit="1"/>
          </p:cNvSpPr>
          <p:nvPr>
            <p:ph type="sldImg"/>
          </p:nvPr>
        </p:nvSpPr>
        <p:spPr>
          <a:ln/>
        </p:spPr>
      </p:sp>
      <p:sp>
        <p:nvSpPr>
          <p:cNvPr id="219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Under FIFO, the ending inventory comes from the newest—the most recent—purchases. </a:t>
            </a:r>
          </a:p>
          <a:p>
            <a:endParaRPr lang="en-US" smtClean="0"/>
          </a:p>
          <a:p>
            <a:r>
              <a:rPr lang="en-US" smtClean="0"/>
              <a:t>Periodic and perpetual are </a:t>
            </a:r>
            <a:r>
              <a:rPr lang="en-US" i="1" smtClean="0"/>
              <a:t>always </a:t>
            </a:r>
            <a:r>
              <a:rPr lang="en-US" smtClean="0"/>
              <a:t>the same for FIFO because FIFO sells oldest inventory acquisitions first. Therefore, it does not matter when FIFO is calculated; the first purchase will always be the same whether we calculate cost of goods sold on the sale date (perpetual) or at the end of the period (periodic).</a:t>
            </a:r>
          </a:p>
          <a:p>
            <a:endParaRPr lang="en-US" smtClean="0"/>
          </a:p>
          <a:p>
            <a:r>
              <a:rPr lang="en-US" smtClean="0"/>
              <a:t>Under LIFO, the ending inventory comes from the oldest cost of the period—in this case, the beginning inventory of two units that cost $40 per unit, plus the first purchase at $45.</a:t>
            </a:r>
          </a:p>
          <a:p>
            <a:endParaRPr lang="en-US" smtClean="0"/>
          </a:p>
          <a:p>
            <a:r>
              <a:rPr lang="en-US" smtClean="0"/>
              <a:t>In the average-cost method, we compute a single average cost per unit for the entire period.  $773 divided by 17 units equals $45.47. Then, we apply this average cost to compute ending inventory and cost of goods sold.</a:t>
            </a:r>
          </a:p>
        </p:txBody>
      </p:sp>
      <p:sp>
        <p:nvSpPr>
          <p:cNvPr id="219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2A182E44-3A3B-435F-A857-8BEDA4EA73A7}" type="slidenum">
              <a:rPr lang="en-US" smtClean="0">
                <a:latin typeface="Times New Roman" pitchFamily="18" charset="0"/>
              </a:rPr>
              <a:pPr/>
              <a:t>62</a:t>
            </a:fld>
            <a:endParaRPr lang="en-US" smtClean="0">
              <a:latin typeface="Times New Roman" pitchFamily="18" charset="0"/>
            </a:endParaRPr>
          </a:p>
        </p:txBody>
      </p:sp>
    </p:spTree>
    <p:extLst>
      <p:ext uri="{BB962C8B-B14F-4D97-AF65-F5344CB8AC3E}">
        <p14:creationId xmlns:p14="http://schemas.microsoft.com/office/powerpoint/2010/main" val="42499258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1"/>
          <p:cNvSpPr>
            <a:spLocks noGrp="1" noRot="1" noChangeAspect="1" noTextEdit="1"/>
          </p:cNvSpPr>
          <p:nvPr>
            <p:ph type="sldImg"/>
          </p:nvPr>
        </p:nvSpPr>
        <p:spPr>
          <a:ln/>
        </p:spPr>
      </p:sp>
      <p:sp>
        <p:nvSpPr>
          <p:cNvPr id="220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Purchases are debited for inventory purchased during the period. Accounts payable would be credited. When returns are made, we debit Accounts payable and credit Purchase returns and allowance. This will accumulate all returns or allowances granted in one account. </a:t>
            </a:r>
          </a:p>
          <a:p>
            <a:endParaRPr lang="en-US" smtClean="0"/>
          </a:p>
          <a:p>
            <a:r>
              <a:rPr lang="en-US" smtClean="0"/>
              <a:t>If the invoice is paid within a discount period,  a credit to the Purchase discount account would be made at the times of payment. This is similar to Sales discounts, but rests on the company books of the buying company.</a:t>
            </a:r>
          </a:p>
        </p:txBody>
      </p:sp>
      <p:sp>
        <p:nvSpPr>
          <p:cNvPr id="220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B8152F81-5310-40B3-8825-832CEA64056A}" type="slidenum">
              <a:rPr lang="en-US" smtClean="0">
                <a:latin typeface="Times New Roman" pitchFamily="18" charset="0"/>
              </a:rPr>
              <a:pPr/>
              <a:t>63</a:t>
            </a:fld>
            <a:endParaRPr lang="en-US" smtClean="0">
              <a:latin typeface="Times New Roman" pitchFamily="18" charset="0"/>
            </a:endParaRPr>
          </a:p>
        </p:txBody>
      </p:sp>
    </p:spTree>
    <p:extLst>
      <p:ext uri="{BB962C8B-B14F-4D97-AF65-F5344CB8AC3E}">
        <p14:creationId xmlns:p14="http://schemas.microsoft.com/office/powerpoint/2010/main" val="33323448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a:ln/>
        </p:spPr>
      </p:sp>
      <p:sp>
        <p:nvSpPr>
          <p:cNvPr id="221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four new accounts would be closed out at period end.</a:t>
            </a:r>
          </a:p>
          <a:p>
            <a:endParaRPr lang="en-US" smtClean="0"/>
          </a:p>
        </p:txBody>
      </p:sp>
      <p:sp>
        <p:nvSpPr>
          <p:cNvPr id="221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541BE02B-1D2F-4497-97AE-B0A913BBC0CF}" type="slidenum">
              <a:rPr lang="en-US" smtClean="0">
                <a:latin typeface="Times New Roman" pitchFamily="18" charset="0"/>
              </a:rPr>
              <a:pPr/>
              <a:t>64</a:t>
            </a:fld>
            <a:endParaRPr lang="en-US" smtClean="0">
              <a:latin typeface="Times New Roman" pitchFamily="18" charset="0"/>
            </a:endParaRPr>
          </a:p>
        </p:txBody>
      </p:sp>
    </p:spTree>
    <p:extLst>
      <p:ext uri="{BB962C8B-B14F-4D97-AF65-F5344CB8AC3E}">
        <p14:creationId xmlns:p14="http://schemas.microsoft.com/office/powerpoint/2010/main" val="5657630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Slide Image Placeholder 1"/>
          <p:cNvSpPr>
            <a:spLocks noGrp="1" noRot="1" noChangeAspect="1" noTextEdit="1"/>
          </p:cNvSpPr>
          <p:nvPr>
            <p:ph type="sldImg"/>
          </p:nvPr>
        </p:nvSpPr>
        <p:spPr>
          <a:ln/>
        </p:spPr>
      </p:sp>
      <p:sp>
        <p:nvSpPr>
          <p:cNvPr id="222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Exercise 6A-1 reviews how to compute inventory amounts.  </a:t>
            </a:r>
          </a:p>
        </p:txBody>
      </p:sp>
      <p:sp>
        <p:nvSpPr>
          <p:cNvPr id="222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32A597D6-5779-4B9B-BD87-83EA88D64CE0}" type="slidenum">
              <a:rPr lang="en-US" smtClean="0">
                <a:latin typeface="Times New Roman" pitchFamily="18" charset="0"/>
              </a:rPr>
              <a:pPr/>
              <a:t>65</a:t>
            </a:fld>
            <a:endParaRPr lang="en-US" smtClean="0">
              <a:latin typeface="Times New Roman" pitchFamily="18" charset="0"/>
            </a:endParaRPr>
          </a:p>
        </p:txBody>
      </p:sp>
    </p:spTree>
    <p:extLst>
      <p:ext uri="{BB962C8B-B14F-4D97-AF65-F5344CB8AC3E}">
        <p14:creationId xmlns:p14="http://schemas.microsoft.com/office/powerpoint/2010/main" val="2256918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p:spPr>
      </p:sp>
      <p:sp>
        <p:nvSpPr>
          <p:cNvPr id="167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smtClean="0"/>
              <a:t>Several accounting principles affect inventories. Among them are consistency, disclosure, materiality, and accounting conservatism. </a:t>
            </a:r>
          </a:p>
          <a:p>
            <a:pPr>
              <a:lnSpc>
                <a:spcPct val="90000"/>
              </a:lnSpc>
            </a:pPr>
            <a:endParaRPr lang="en-US" smtClean="0"/>
          </a:p>
          <a:p>
            <a:pPr>
              <a:lnSpc>
                <a:spcPct val="90000"/>
              </a:lnSpc>
            </a:pPr>
            <a:r>
              <a:rPr lang="en-US" smtClean="0"/>
              <a:t>The consistency principle states that businesses should use the same accounting methods from period to period. Consistency helps investors compare a company’s financial statements from one period to the next. Companies must report any changes in the accounting methods they use. Investors need this information to make wise decisions about the company. </a:t>
            </a:r>
          </a:p>
          <a:p>
            <a:pPr>
              <a:lnSpc>
                <a:spcPct val="90000"/>
              </a:lnSpc>
            </a:pPr>
            <a:endParaRPr lang="en-US" smtClean="0"/>
          </a:p>
          <a:p>
            <a:pPr>
              <a:lnSpc>
                <a:spcPct val="90000"/>
              </a:lnSpc>
            </a:pPr>
            <a:r>
              <a:rPr lang="en-US" smtClean="0"/>
              <a:t>The disclosure principle holds that a company should report enough information for outsiders to make wise decisions about the company. In short, the company should report relevant, reliable, and comparable information about itself. This means disclosing the method being used to account for inventories. </a:t>
            </a:r>
          </a:p>
          <a:p>
            <a:pPr>
              <a:lnSpc>
                <a:spcPct val="90000"/>
              </a:lnSpc>
            </a:pPr>
            <a:endParaRPr lang="en-US" smtClean="0"/>
          </a:p>
          <a:p>
            <a:pPr>
              <a:lnSpc>
                <a:spcPct val="90000"/>
              </a:lnSpc>
            </a:pPr>
            <a:r>
              <a:rPr lang="en-US" smtClean="0"/>
              <a:t>The materiality concept states that a company must perform strictly proper accounting </a:t>
            </a:r>
            <a:r>
              <a:rPr lang="en-US" i="1" smtClean="0"/>
              <a:t>only</a:t>
            </a:r>
            <a:r>
              <a:rPr lang="en-US" smtClean="0"/>
              <a:t> for significant items. Information is significant when it would cause someone to change a decision. The materiality concept frees accountants from having to report every last item in strict accordance with GAAP. </a:t>
            </a:r>
          </a:p>
          <a:p>
            <a:pPr>
              <a:lnSpc>
                <a:spcPct val="90000"/>
              </a:lnSpc>
            </a:pPr>
            <a:endParaRPr lang="en-US" smtClean="0"/>
          </a:p>
          <a:p>
            <a:pPr>
              <a:lnSpc>
                <a:spcPct val="90000"/>
              </a:lnSpc>
            </a:pPr>
            <a:r>
              <a:rPr lang="en-US" smtClean="0"/>
              <a:t>Conservatism in accounting means exercising caution in reporting items in the financial statements. Conservatism says: 1.“Anticipate no gains, but provide for all probable losses.” 2. “If in doubt, record an asset at the lowest reasonable amount and a liability at the highest reasonable amount.” 3.“When there’s a question, record an expense rather than an asset.” The goal of conservatism is to report realistic figures.</a:t>
            </a:r>
          </a:p>
          <a:p>
            <a:pPr>
              <a:lnSpc>
                <a:spcPct val="90000"/>
              </a:lnSpc>
            </a:pPr>
            <a:endParaRPr lang="en-US" smtClean="0"/>
          </a:p>
          <a:p>
            <a:r>
              <a:rPr lang="en-US" smtClean="0"/>
              <a:t>The accounting principles are the foundations that guide how we record transactions.</a:t>
            </a:r>
          </a:p>
          <a:p>
            <a:endParaRPr lang="en-US" smtClean="0"/>
          </a:p>
        </p:txBody>
      </p:sp>
      <p:sp>
        <p:nvSpPr>
          <p:cNvPr id="167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A6EBF104-051F-408B-9083-247F7458EAA1}" type="slidenum">
              <a:rPr lang="en-US" smtClean="0">
                <a:latin typeface="Times New Roman" pitchFamily="18" charset="0"/>
              </a:rPr>
              <a:pPr/>
              <a:t>8</a:t>
            </a:fld>
            <a:endParaRPr lang="en-US" smtClean="0">
              <a:latin typeface="Times New Roman" pitchFamily="18" charset="0"/>
            </a:endParaRPr>
          </a:p>
        </p:txBody>
      </p:sp>
    </p:spTree>
    <p:extLst>
      <p:ext uri="{BB962C8B-B14F-4D97-AF65-F5344CB8AC3E}">
        <p14:creationId xmlns:p14="http://schemas.microsoft.com/office/powerpoint/2010/main" val="27367349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Image Placeholder 1"/>
          <p:cNvSpPr>
            <a:spLocks noGrp="1" noRot="1" noChangeAspect="1" noTextEdit="1"/>
          </p:cNvSpPr>
          <p:nvPr>
            <p:ph type="sldImg"/>
          </p:nvPr>
        </p:nvSpPr>
        <p:spPr>
          <a:ln/>
        </p:spPr>
      </p:sp>
      <p:sp>
        <p:nvSpPr>
          <p:cNvPr id="223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exercise continues on this slide. </a:t>
            </a:r>
          </a:p>
        </p:txBody>
      </p:sp>
      <p:sp>
        <p:nvSpPr>
          <p:cNvPr id="223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99E3281A-CB70-4298-8AFE-A9AA47321861}" type="slidenum">
              <a:rPr lang="en-US" smtClean="0">
                <a:latin typeface="Times New Roman" pitchFamily="18" charset="0"/>
              </a:rPr>
              <a:pPr/>
              <a:t>66</a:t>
            </a:fld>
            <a:endParaRPr lang="en-US" smtClean="0">
              <a:latin typeface="Times New Roman" pitchFamily="18" charset="0"/>
            </a:endParaRPr>
          </a:p>
        </p:txBody>
      </p:sp>
    </p:spTree>
    <p:extLst>
      <p:ext uri="{BB962C8B-B14F-4D97-AF65-F5344CB8AC3E}">
        <p14:creationId xmlns:p14="http://schemas.microsoft.com/office/powerpoint/2010/main" val="1403980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Slide Image Placeholder 1"/>
          <p:cNvSpPr>
            <a:spLocks noGrp="1" noRot="1" noChangeAspect="1" noTextEdit="1"/>
          </p:cNvSpPr>
          <p:nvPr>
            <p:ph type="sldImg"/>
          </p:nvPr>
        </p:nvSpPr>
        <p:spPr>
          <a:ln/>
        </p:spPr>
      </p:sp>
      <p:sp>
        <p:nvSpPr>
          <p:cNvPr id="224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accounting principles are the foundations that guide how we record transactions.</a:t>
            </a:r>
          </a:p>
          <a:p>
            <a:endParaRPr lang="en-US" smtClean="0"/>
          </a:p>
          <a:p>
            <a:r>
              <a:rPr lang="en-US" smtClean="0"/>
              <a:t>Inventory costing methods include specific-unit-cost, FIFO, LIFO, and average cost.  Specific-unit-cost identifies the specific cost of each unit of inventory that is in ending inventory and each item that is in cost of goods sold. Under FIFO, the cost of goods sold is based on the oldest purchases. </a:t>
            </a:r>
          </a:p>
        </p:txBody>
      </p:sp>
      <p:sp>
        <p:nvSpPr>
          <p:cNvPr id="224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9F6D48CD-E489-4925-9F44-46CD2D365D86}" type="slidenum">
              <a:rPr lang="en-US" smtClean="0">
                <a:latin typeface="Times New Roman" pitchFamily="18" charset="0"/>
              </a:rPr>
              <a:pPr/>
              <a:t>67</a:t>
            </a:fld>
            <a:endParaRPr lang="en-US" smtClean="0">
              <a:latin typeface="Times New Roman" pitchFamily="18" charset="0"/>
            </a:endParaRPr>
          </a:p>
        </p:txBody>
      </p:sp>
    </p:spTree>
    <p:extLst>
      <p:ext uri="{BB962C8B-B14F-4D97-AF65-F5344CB8AC3E}">
        <p14:creationId xmlns:p14="http://schemas.microsoft.com/office/powerpoint/2010/main" val="15274910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Slide Image Placeholder 1"/>
          <p:cNvSpPr>
            <a:spLocks noGrp="1" noRot="1" noChangeAspect="1" noTextEdit="1"/>
          </p:cNvSpPr>
          <p:nvPr>
            <p:ph type="sldImg"/>
          </p:nvPr>
        </p:nvSpPr>
        <p:spPr>
          <a:ln/>
        </p:spPr>
      </p:sp>
      <p:sp>
        <p:nvSpPr>
          <p:cNvPr id="225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Under LIFO, the cost of goods sold is based on the newest purchases. Under the average-cost method, the business computes a new average cost per unit after each purchase. Keep in mind the cost paid to purchase goods is the same under all inventory costing methods. The difference is where we divide up the dollars between the asset, Inventory, and the expense, COGS, on the income statement.</a:t>
            </a:r>
          </a:p>
          <a:p>
            <a:endParaRPr lang="en-US" smtClean="0"/>
          </a:p>
        </p:txBody>
      </p:sp>
      <p:sp>
        <p:nvSpPr>
          <p:cNvPr id="225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09965484-D193-49EA-AA47-46A4E2004393}" type="slidenum">
              <a:rPr lang="en-US" smtClean="0">
                <a:latin typeface="Times New Roman" pitchFamily="18" charset="0"/>
              </a:rPr>
              <a:pPr/>
              <a:t>68</a:t>
            </a:fld>
            <a:endParaRPr lang="en-US" smtClean="0">
              <a:latin typeface="Times New Roman" pitchFamily="18" charset="0"/>
            </a:endParaRPr>
          </a:p>
        </p:txBody>
      </p:sp>
    </p:spTree>
    <p:extLst>
      <p:ext uri="{BB962C8B-B14F-4D97-AF65-F5344CB8AC3E}">
        <p14:creationId xmlns:p14="http://schemas.microsoft.com/office/powerpoint/2010/main" val="25893506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Slide Image Placeholder 1"/>
          <p:cNvSpPr>
            <a:spLocks noGrp="1" noRot="1" noChangeAspect="1" noTextEdit="1"/>
          </p:cNvSpPr>
          <p:nvPr>
            <p:ph type="sldImg"/>
          </p:nvPr>
        </p:nvSpPr>
        <p:spPr>
          <a:ln/>
        </p:spPr>
      </p:sp>
      <p:sp>
        <p:nvSpPr>
          <p:cNvPr id="226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inventory costing method dictates which purchases are deemed sold (COGS). The sales price to the customer (Sales revenue) is the same regardless of which costing method is used to record COGS. Only the amounts in the COGS journal entries differ among the three costing methods.</a:t>
            </a:r>
          </a:p>
          <a:p>
            <a:endParaRPr lang="en-US" smtClean="0"/>
          </a:p>
          <a:p>
            <a:r>
              <a:rPr lang="en-US" smtClean="0"/>
              <a:t>If the cost of inventory is declining, an adjustment must be made to lower the Inventory account to the lower value (market). If market is greater than cost, no adjustment is made to the Inventory account.</a:t>
            </a:r>
          </a:p>
          <a:p>
            <a:endParaRPr lang="en-US" smtClean="0"/>
          </a:p>
          <a:p>
            <a:endParaRPr lang="en-US" smtClean="0"/>
          </a:p>
        </p:txBody>
      </p:sp>
      <p:sp>
        <p:nvSpPr>
          <p:cNvPr id="226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420C2646-0411-45CB-9735-63C0B6416C83}" type="slidenum">
              <a:rPr lang="en-US" smtClean="0">
                <a:latin typeface="Times New Roman" pitchFamily="18" charset="0"/>
              </a:rPr>
              <a:pPr/>
              <a:t>69</a:t>
            </a:fld>
            <a:endParaRPr lang="en-US" smtClean="0">
              <a:latin typeface="Times New Roman" pitchFamily="18" charset="0"/>
            </a:endParaRPr>
          </a:p>
        </p:txBody>
      </p:sp>
    </p:spTree>
    <p:extLst>
      <p:ext uri="{BB962C8B-B14F-4D97-AF65-F5344CB8AC3E}">
        <p14:creationId xmlns:p14="http://schemas.microsoft.com/office/powerpoint/2010/main" val="3146994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Slide Image Placeholder 1"/>
          <p:cNvSpPr>
            <a:spLocks noGrp="1" noRot="1" noChangeAspect="1" noTextEdit="1"/>
          </p:cNvSpPr>
          <p:nvPr>
            <p:ph type="sldImg"/>
          </p:nvPr>
        </p:nvSpPr>
        <p:spPr>
          <a:ln/>
        </p:spPr>
      </p:sp>
      <p:sp>
        <p:nvSpPr>
          <p:cNvPr id="227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Because the total spent to acquire goods available for sale is allocated to only the Inventory or the COGS account, if Inventory is incorrectly stated due to an error, COGS is also incorrectly stated. When discovered, errors must be disclosed and corrected in the affected financial statements.</a:t>
            </a:r>
          </a:p>
          <a:p>
            <a:endParaRPr lang="en-US" smtClean="0"/>
          </a:p>
        </p:txBody>
      </p:sp>
      <p:sp>
        <p:nvSpPr>
          <p:cNvPr id="227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8B1B324B-784D-4120-991A-10440D3DFD16}" type="slidenum">
              <a:rPr lang="en-US" smtClean="0">
                <a:latin typeface="Times New Roman" pitchFamily="18" charset="0"/>
              </a:rPr>
              <a:pPr/>
              <a:t>70</a:t>
            </a:fld>
            <a:endParaRPr lang="en-US" smtClean="0">
              <a:latin typeface="Times New Roman" pitchFamily="18" charset="0"/>
            </a:endParaRPr>
          </a:p>
        </p:txBody>
      </p:sp>
    </p:spTree>
    <p:extLst>
      <p:ext uri="{BB962C8B-B14F-4D97-AF65-F5344CB8AC3E}">
        <p14:creationId xmlns:p14="http://schemas.microsoft.com/office/powerpoint/2010/main" val="9826305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a:ln/>
        </p:spPr>
      </p:sp>
      <p:sp>
        <p:nvSpPr>
          <p:cNvPr id="228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Accounting for periodic inventory using the three most common costing methods (Appendix 6A). Accounting is simpler in a periodic system because the company keeps no daily running record of inventory on hand. The only way to determine the ending inventory and cost of goods sold in a periodic system is to count the goods—usually at the end of the year.</a:t>
            </a:r>
          </a:p>
          <a:p>
            <a:endParaRPr lang="en-US" smtClean="0"/>
          </a:p>
        </p:txBody>
      </p:sp>
      <p:sp>
        <p:nvSpPr>
          <p:cNvPr id="228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F626D6A7-675B-4467-A843-8749986C1FBD}" type="slidenum">
              <a:rPr lang="en-US" smtClean="0">
                <a:latin typeface="Times New Roman" pitchFamily="18" charset="0"/>
              </a:rPr>
              <a:pPr/>
              <a:t>71</a:t>
            </a:fld>
            <a:endParaRPr lang="en-US" smtClean="0">
              <a:latin typeface="Times New Roman" pitchFamily="18" charset="0"/>
            </a:endParaRPr>
          </a:p>
        </p:txBody>
      </p:sp>
    </p:spTree>
    <p:extLst>
      <p:ext uri="{BB962C8B-B14F-4D97-AF65-F5344CB8AC3E}">
        <p14:creationId xmlns:p14="http://schemas.microsoft.com/office/powerpoint/2010/main" val="413389605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Slide Image Placeholder 1"/>
          <p:cNvSpPr>
            <a:spLocks noGrp="1" noRot="1" noChangeAspect="1" noTextEdit="1"/>
          </p:cNvSpPr>
          <p:nvPr>
            <p:ph type="sldImg"/>
          </p:nvPr>
        </p:nvSpPr>
        <p:spPr>
          <a:ln/>
        </p:spPr>
      </p:sp>
      <p:sp>
        <p:nvSpPr>
          <p:cNvPr id="227331"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smtClean="0"/>
              <a:t>The periodic system uses four additional accounts: </a:t>
            </a:r>
          </a:p>
          <a:p>
            <a:pPr marL="171450" indent="-171450">
              <a:buFont typeface="Arial" pitchFamily="34" charset="0"/>
              <a:buChar char="•"/>
              <a:defRPr/>
            </a:pPr>
            <a:r>
              <a:rPr lang="en-US" dirty="0" smtClean="0"/>
              <a:t>Purchases—This account holds the cost of inventory as it is purchased. Purchases carries a debit balance and is an expense account.</a:t>
            </a:r>
          </a:p>
          <a:p>
            <a:pPr marL="171450" indent="-171450">
              <a:buFont typeface="Arial" pitchFamily="34" charset="0"/>
              <a:buChar char="•"/>
              <a:defRPr/>
            </a:pPr>
            <a:r>
              <a:rPr lang="en-US" dirty="0" smtClean="0"/>
              <a:t>Purchase discounts—This contra account carries a credit balance. Discounts for early payment of purchases are recorded here.</a:t>
            </a:r>
          </a:p>
          <a:p>
            <a:pPr marL="171450" indent="-171450">
              <a:buFont typeface="Arial" pitchFamily="34" charset="0"/>
              <a:buChar char="•"/>
              <a:defRPr/>
            </a:pPr>
            <a:r>
              <a:rPr lang="en-US" dirty="0" smtClean="0"/>
              <a:t>Purchase returns and allowances—This contra account carries a credit balance. Items purchased but returned to the vendor are recorded in this account. Allowances granted by a vendor are also recorded in this account.</a:t>
            </a:r>
          </a:p>
          <a:p>
            <a:pPr marL="517525" lvl="1" eaLnBrk="1" hangingPunct="1">
              <a:defRPr/>
            </a:pPr>
            <a:endParaRPr lang="en-US" dirty="0" smtClean="0"/>
          </a:p>
          <a:p>
            <a:pPr>
              <a:defRPr/>
            </a:pPr>
            <a:endParaRPr lang="en-US" dirty="0" smtClean="0"/>
          </a:p>
        </p:txBody>
      </p:sp>
      <p:sp>
        <p:nvSpPr>
          <p:cNvPr id="229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5348ED3E-BDC2-4583-AC78-549D4EAAA2E9}" type="slidenum">
              <a:rPr lang="en-US" smtClean="0">
                <a:latin typeface="Times New Roman" pitchFamily="18" charset="0"/>
              </a:rPr>
              <a:pPr/>
              <a:t>72</a:t>
            </a:fld>
            <a:endParaRPr lang="en-US" smtClean="0">
              <a:latin typeface="Times New Roman" pitchFamily="18" charset="0"/>
            </a:endParaRPr>
          </a:p>
        </p:txBody>
      </p:sp>
    </p:spTree>
    <p:extLst>
      <p:ext uri="{BB962C8B-B14F-4D97-AF65-F5344CB8AC3E}">
        <p14:creationId xmlns:p14="http://schemas.microsoft.com/office/powerpoint/2010/main" val="5505756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Freight in—this account holds the  transportation cost paid on inventory purchases. It carries a debit balance and is an expense account.</a:t>
            </a:r>
          </a:p>
          <a:p>
            <a:endParaRPr lang="en-US" smtClean="0"/>
          </a:p>
          <a:p>
            <a:r>
              <a:rPr lang="en-US" smtClean="0"/>
              <a:t>The end-of-period entries are more extensive in the periodic system because we must close out the beginning inventory balance and set up the cost of the ending inventory. The appendix illustrates the closing process for the periodic system.</a:t>
            </a:r>
          </a:p>
          <a:p>
            <a:endParaRPr lang="en-US" smtClean="0"/>
          </a:p>
          <a:p>
            <a:endParaRPr lang="en-US" smtClean="0"/>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B158EFEA-1CF3-498F-BD55-5D3FE3858035}" type="slidenum">
              <a:rPr lang="en-US" smtClean="0">
                <a:latin typeface="Times New Roman" pitchFamily="18" charset="0"/>
              </a:rPr>
              <a:pPr/>
              <a:t>73</a:t>
            </a:fld>
            <a:endParaRPr lang="en-US" smtClean="0">
              <a:latin typeface="Times New Roman" pitchFamily="18" charset="0"/>
            </a:endParaRPr>
          </a:p>
        </p:txBody>
      </p:sp>
    </p:spTree>
    <p:extLst>
      <p:ext uri="{BB962C8B-B14F-4D97-AF65-F5344CB8AC3E}">
        <p14:creationId xmlns:p14="http://schemas.microsoft.com/office/powerpoint/2010/main" val="28380937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Slide Image Placeholder 1"/>
          <p:cNvSpPr>
            <a:spLocks noGrp="1" noRot="1" noChangeAspect="1" noTextEdit="1"/>
          </p:cNvSpPr>
          <p:nvPr>
            <p:ph type="sldImg"/>
          </p:nvPr>
        </p:nvSpPr>
        <p:spPr>
          <a:ln/>
        </p:spPr>
      </p:sp>
      <p:sp>
        <p:nvSpPr>
          <p:cNvPr id="231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Cost of goods sold in a periodic system is computed by the following formula (using assumed amounts for this illustration):</a:t>
            </a:r>
          </a:p>
          <a:p>
            <a:pPr lvl="2" eaLnBrk="1" hangingPunct="1"/>
            <a:r>
              <a:rPr lang="en-US" sz="2000" smtClean="0"/>
              <a:t>    Beginning inventory</a:t>
            </a:r>
          </a:p>
          <a:p>
            <a:pPr lvl="2" eaLnBrk="1" hangingPunct="1"/>
            <a:r>
              <a:rPr lang="en-US" sz="2000" smtClean="0"/>
              <a:t>+  </a:t>
            </a:r>
            <a:r>
              <a:rPr lang="en-US" sz="2000" u="sng" smtClean="0"/>
              <a:t>Net purchases</a:t>
            </a:r>
          </a:p>
          <a:p>
            <a:pPr lvl="2" eaLnBrk="1" hangingPunct="1"/>
            <a:r>
              <a:rPr lang="en-US" sz="2000" smtClean="0"/>
              <a:t>=  Cost of goods available</a:t>
            </a:r>
          </a:p>
          <a:p>
            <a:pPr lvl="2" eaLnBrk="1" hangingPunct="1">
              <a:buFontTx/>
              <a:buChar char="-"/>
            </a:pPr>
            <a:r>
              <a:rPr lang="en-US" sz="2000" u="sng" smtClean="0"/>
              <a:t>   Ending inventory</a:t>
            </a:r>
          </a:p>
          <a:p>
            <a:pPr lvl="2" eaLnBrk="1" hangingPunct="1"/>
            <a:r>
              <a:rPr lang="en-US" sz="2000" smtClean="0"/>
              <a:t>=  Cost of goods sold</a:t>
            </a:r>
          </a:p>
          <a:p>
            <a:pPr eaLnBrk="1" hangingPunct="1"/>
            <a:endParaRPr lang="en-US" smtClean="0"/>
          </a:p>
          <a:p>
            <a:pPr eaLnBrk="1" hangingPunct="1"/>
            <a:r>
              <a:rPr lang="en-US" smtClean="0"/>
              <a:t>Net purchases is determined as follows:</a:t>
            </a:r>
          </a:p>
          <a:p>
            <a:pPr lvl="2" eaLnBrk="1" hangingPunct="1"/>
            <a:r>
              <a:rPr lang="en-US" sz="2800" smtClean="0"/>
              <a:t>    </a:t>
            </a:r>
            <a:r>
              <a:rPr lang="en-US" sz="2000" smtClean="0"/>
              <a:t>Purchases</a:t>
            </a:r>
          </a:p>
          <a:p>
            <a:pPr lvl="2" eaLnBrk="1" hangingPunct="1"/>
            <a:r>
              <a:rPr lang="en-US" sz="2000" smtClean="0"/>
              <a:t>-   Purchase discounts</a:t>
            </a:r>
          </a:p>
          <a:p>
            <a:pPr lvl="2" eaLnBrk="1" hangingPunct="1"/>
            <a:r>
              <a:rPr lang="en-US" sz="2000" smtClean="0"/>
              <a:t>-   Purchase returns and allowances</a:t>
            </a:r>
          </a:p>
          <a:p>
            <a:pPr lvl="2" eaLnBrk="1" hangingPunct="1"/>
            <a:r>
              <a:rPr lang="en-US" sz="2000" smtClean="0"/>
              <a:t>+  </a:t>
            </a:r>
            <a:r>
              <a:rPr lang="en-US" sz="2000" u="sng" smtClean="0"/>
              <a:t>Freight in</a:t>
            </a:r>
          </a:p>
          <a:p>
            <a:pPr lvl="2" eaLnBrk="1" hangingPunct="1"/>
            <a:r>
              <a:rPr lang="en-US" sz="2000" smtClean="0"/>
              <a:t>=  Net purchases</a:t>
            </a:r>
          </a:p>
          <a:p>
            <a:endParaRPr lang="en-US" smtClean="0"/>
          </a:p>
        </p:txBody>
      </p:sp>
      <p:sp>
        <p:nvSpPr>
          <p:cNvPr id="231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2602EC56-AC7D-4B81-A5F9-C7C6D43F4645}" type="slidenum">
              <a:rPr lang="en-US" smtClean="0">
                <a:latin typeface="Times New Roman" pitchFamily="18" charset="0"/>
              </a:rPr>
              <a:pPr/>
              <a:t>74</a:t>
            </a:fld>
            <a:endParaRPr lang="en-US" smtClean="0">
              <a:latin typeface="Times New Roman" pitchFamily="18" charset="0"/>
            </a:endParaRPr>
          </a:p>
        </p:txBody>
      </p:sp>
    </p:spTree>
    <p:extLst>
      <p:ext uri="{BB962C8B-B14F-4D97-AF65-F5344CB8AC3E}">
        <p14:creationId xmlns:p14="http://schemas.microsoft.com/office/powerpoint/2010/main" val="176418237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p:cNvSpPr>
            <a:spLocks noGrp="1" noRot="1" noChangeAspect="1" noTextEdit="1"/>
          </p:cNvSpPr>
          <p:nvPr>
            <p:ph type="sldImg"/>
          </p:nvPr>
        </p:nvSpPr>
        <p:spPr>
          <a:ln/>
        </p:spPr>
      </p:sp>
      <p:sp>
        <p:nvSpPr>
          <p:cNvPr id="232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Do you have any questions?</a:t>
            </a:r>
          </a:p>
        </p:txBody>
      </p:sp>
      <p:sp>
        <p:nvSpPr>
          <p:cNvPr id="232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5F356511-1A0E-4CCA-8EED-652CFA57EB9B}" type="slidenum">
              <a:rPr lang="en-US" smtClean="0">
                <a:latin typeface="Times New Roman" pitchFamily="18" charset="0"/>
              </a:rPr>
              <a:pPr/>
              <a:t>75</a:t>
            </a:fld>
            <a:endParaRPr lang="en-US" smtClean="0">
              <a:latin typeface="Times New Roman" pitchFamily="18" charset="0"/>
            </a:endParaRPr>
          </a:p>
        </p:txBody>
      </p:sp>
    </p:spTree>
    <p:extLst>
      <p:ext uri="{BB962C8B-B14F-4D97-AF65-F5344CB8AC3E}">
        <p14:creationId xmlns:p14="http://schemas.microsoft.com/office/powerpoint/2010/main" val="218034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p:spPr>
      </p:sp>
      <p:sp>
        <p:nvSpPr>
          <p:cNvPr id="168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Short Exercise 6-1 reviews the accounting principles that affect inventories. </a:t>
            </a:r>
          </a:p>
        </p:txBody>
      </p:sp>
      <p:sp>
        <p:nvSpPr>
          <p:cNvPr id="168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6B16095B-595D-4118-B938-5AD90DB00D82}" type="slidenum">
              <a:rPr lang="en-US" smtClean="0">
                <a:latin typeface="Times New Roman" pitchFamily="18" charset="0"/>
              </a:rPr>
              <a:pPr/>
              <a:t>9</a:t>
            </a:fld>
            <a:endParaRPr lang="en-US" smtClean="0">
              <a:latin typeface="Times New Roman" pitchFamily="18" charset="0"/>
            </a:endParaRPr>
          </a:p>
        </p:txBody>
      </p:sp>
    </p:spTree>
    <p:extLst>
      <p:ext uri="{BB962C8B-B14F-4D97-AF65-F5344CB8AC3E}">
        <p14:creationId xmlns:p14="http://schemas.microsoft.com/office/powerpoint/2010/main" val="4255216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A958906C-3350-4487-8763-86FEBE6FC9D2}" type="slidenum">
              <a:rPr lang="en-US" smtClean="0">
                <a:latin typeface="Times New Roman" pitchFamily="18" charset="0"/>
              </a:rPr>
              <a:pPr/>
              <a:t>11</a:t>
            </a:fld>
            <a:endParaRPr lang="en-US" smtClean="0">
              <a:latin typeface="Times New Roman" pitchFamily="18"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second learning objective is to define inventory costing methods.</a:t>
            </a:r>
          </a:p>
        </p:txBody>
      </p:sp>
    </p:spTree>
    <p:extLst>
      <p:ext uri="{BB962C8B-B14F-4D97-AF65-F5344CB8AC3E}">
        <p14:creationId xmlns:p14="http://schemas.microsoft.com/office/powerpoint/2010/main" val="3658532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A3D3C13A-6059-41FD-B1BD-DB95DBDCBE83}" type="slidenum">
              <a:rPr lang="en-US" smtClean="0">
                <a:latin typeface="Times New Roman" pitchFamily="18" charset="0"/>
              </a:rPr>
              <a:pPr/>
              <a:t>12</a:t>
            </a:fld>
            <a:endParaRPr lang="en-US" smtClean="0">
              <a:latin typeface="Times New Roman" pitchFamily="18"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There are four methods to cost inventory: (1) specific-unit-cost (2) First-In, First-Out (3) Last-In, First-Out, and (4) average-cost. A company can use any of these methods to account for its inventory.</a:t>
            </a:r>
          </a:p>
        </p:txBody>
      </p:sp>
    </p:spTree>
    <p:extLst>
      <p:ext uri="{BB962C8B-B14F-4D97-AF65-F5344CB8AC3E}">
        <p14:creationId xmlns:p14="http://schemas.microsoft.com/office/powerpoint/2010/main" val="2773371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217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932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5840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8000" y="1411552"/>
            <a:ext cx="11176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2"/>
          <p:cNvSpPr>
            <a:spLocks noGrp="1"/>
          </p:cNvSpPr>
          <p:nvPr>
            <p:ph type="sldNum" sz="quarter" idx="11"/>
          </p:nvPr>
        </p:nvSpPr>
        <p:spPr/>
        <p:txBody>
          <a:bodyPr/>
          <a:lstStyle>
            <a:lvl1pPr>
              <a:defRPr/>
            </a:lvl1pPr>
          </a:lstStyle>
          <a:p>
            <a:pPr>
              <a:defRPr/>
            </a:pPr>
            <a:fld id="{3E0FA06A-FF52-4D33-8CE8-D9FE9EFE04AE}" type="slidenum">
              <a:rPr lang="en-US"/>
              <a:pPr>
                <a:defRPr/>
              </a:pPr>
              <a:t>‹#›</a:t>
            </a:fld>
            <a:endParaRPr lang="en-US" dirty="0"/>
          </a:p>
        </p:txBody>
      </p:sp>
    </p:spTree>
    <p:extLst>
      <p:ext uri="{BB962C8B-B14F-4D97-AF65-F5344CB8AC3E}">
        <p14:creationId xmlns:p14="http://schemas.microsoft.com/office/powerpoint/2010/main" val="3402418379"/>
      </p:ext>
    </p:extLst>
  </p:cSld>
  <p:clrMapOvr>
    <a:overrideClrMapping bg1="lt1" tx1="dk1" bg2="lt2" tx2="dk2" accent1="accent1" accent2="accent2" accent3="accent3" accent4="accent4" accent5="accent5" accent6="accent6" hlink="hlink" folHlink="folHlink"/>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09600" y="1600201"/>
            <a:ext cx="10972800" cy="4525963"/>
          </a:xfrm>
        </p:spPr>
        <p:txBody>
          <a:bodyPr>
            <a:normAutofit/>
          </a:bodyPr>
          <a:lstStyle/>
          <a:p>
            <a:pPr lvl="0"/>
            <a:endParaRPr lang="en-US" noProof="0" dirty="0"/>
          </a:p>
        </p:txBody>
      </p:sp>
      <p:sp>
        <p:nvSpPr>
          <p:cNvPr id="4" name="Slide Number Placeholder 3"/>
          <p:cNvSpPr>
            <a:spLocks noGrp="1"/>
          </p:cNvSpPr>
          <p:nvPr>
            <p:ph type="sldNum" sz="quarter" idx="10"/>
          </p:nvPr>
        </p:nvSpPr>
        <p:spPr>
          <a:xfrm>
            <a:off x="9347200" y="6619875"/>
            <a:ext cx="2844800" cy="476250"/>
          </a:xfrm>
        </p:spPr>
        <p:txBody>
          <a:bodyPr/>
          <a:lstStyle>
            <a:lvl1pPr>
              <a:defRPr/>
            </a:lvl1pPr>
          </a:lstStyle>
          <a:p>
            <a:pPr>
              <a:defRPr/>
            </a:pPr>
            <a:fld id="{E5F3E770-8690-46A2-8768-603E8B9FD707}" type="slidenum">
              <a:rPr lang="en-US"/>
              <a:pPr>
                <a:defRPr/>
              </a:pPr>
              <a:t>‹#›</a:t>
            </a:fld>
            <a:endParaRPr lang="en-US" dirty="0"/>
          </a:p>
        </p:txBody>
      </p:sp>
    </p:spTree>
    <p:extLst>
      <p:ext uri="{BB962C8B-B14F-4D97-AF65-F5344CB8AC3E}">
        <p14:creationId xmlns:p14="http://schemas.microsoft.com/office/powerpoint/2010/main" val="3413566529"/>
      </p:ext>
    </p:extLst>
  </p:cSld>
  <p:clrMapOvr>
    <a:masterClrMapping/>
  </p:clrMapOvr>
  <p:transition spd="med">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2"/>
          <p:cNvSpPr>
            <a:spLocks noGrp="1"/>
          </p:cNvSpPr>
          <p:nvPr>
            <p:ph type="sldNum" sz="quarter" idx="10"/>
          </p:nvPr>
        </p:nvSpPr>
        <p:spPr/>
        <p:txBody>
          <a:bodyPr/>
          <a:lstStyle>
            <a:lvl1pPr>
              <a:defRPr/>
            </a:lvl1pPr>
          </a:lstStyle>
          <a:p>
            <a:pPr>
              <a:defRPr/>
            </a:pPr>
            <a:fld id="{C6300EAB-3AC7-4594-B190-222EC6AB2E06}" type="slidenum">
              <a:rPr lang="en-US"/>
              <a:pPr>
                <a:defRPr/>
              </a:pPr>
              <a:t>‹#›</a:t>
            </a:fld>
            <a:endParaRPr lang="en-US" dirty="0"/>
          </a:p>
        </p:txBody>
      </p:sp>
    </p:spTree>
    <p:extLst>
      <p:ext uri="{BB962C8B-B14F-4D97-AF65-F5344CB8AC3E}">
        <p14:creationId xmlns:p14="http://schemas.microsoft.com/office/powerpoint/2010/main" val="201427583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814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3380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7515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13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755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3267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142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281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AEE23-E6ED-47F9-853D-FC46E4F4D3B4}" type="datetimeFigureOut">
              <a:rPr lang="en-US" smtClean="0">
                <a:solidFill>
                  <a:prstClr val="black">
                    <a:tint val="75000"/>
                  </a:prstClr>
                </a:solidFill>
              </a:rPr>
              <a:pPr/>
              <a:t>9/25/2023</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6144AF-5B00-4B1D-8D69-300A881700F6}"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083209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tags" Target="../tags/tag9.xml"/><Relationship Id="rId7" Type="http://schemas.openxmlformats.org/officeDocument/2006/relationships/diagramLayout" Target="../diagrams/layout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diagramData" Target="../diagrams/data1.xml"/><Relationship Id="rId11" Type="http://schemas.openxmlformats.org/officeDocument/2006/relationships/image" Target="../media/image2.png"/><Relationship Id="rId5" Type="http://schemas.openxmlformats.org/officeDocument/2006/relationships/notesSlide" Target="../notesSlides/notesSlide9.xml"/><Relationship Id="rId10" Type="http://schemas.microsoft.com/office/2007/relationships/diagramDrawing" Target="../diagrams/drawing1.xml"/><Relationship Id="rId4" Type="http://schemas.openxmlformats.org/officeDocument/2006/relationships/slideLayout" Target="../slideLayouts/slideLayout12.xml"/><Relationship Id="rId9" Type="http://schemas.openxmlformats.org/officeDocument/2006/relationships/diagramColors" Target="../diagrams/colors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3.wmf"/><Relationship Id="rId5" Type="http://schemas.openxmlformats.org/officeDocument/2006/relationships/image" Target="../media/image12.jpeg"/><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14.xml"/><Relationship Id="rId7" Type="http://schemas.openxmlformats.org/officeDocument/2006/relationships/slideLayout" Target="../slideLayouts/slideLayout6.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image" Target="../media/image2.png"/><Relationship Id="rId4" Type="http://schemas.openxmlformats.org/officeDocument/2006/relationships/tags" Target="../tags/tag15.xml"/><Relationship Id="rId9" Type="http://schemas.openxmlformats.org/officeDocument/2006/relationships/image" Target="../media/image14.wmf"/></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20.xml"/><Relationship Id="rId7" Type="http://schemas.openxmlformats.org/officeDocument/2006/relationships/slideLayout" Target="../slideLayouts/slideLayout6.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2.png"/><Relationship Id="rId4" Type="http://schemas.openxmlformats.org/officeDocument/2006/relationships/tags" Target="../tags/tag21.xml"/><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png"/><Relationship Id="rId5" Type="http://schemas.openxmlformats.org/officeDocument/2006/relationships/image" Target="../media/image16.wmf"/><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2.png"/><Relationship Id="rId5" Type="http://schemas.openxmlformats.org/officeDocument/2006/relationships/image" Target="../media/image22.png"/><Relationship Id="rId4"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notesSlide" Target="../notesSlides/notesSlide2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tags" Target="../tags/tag53.xml"/><Relationship Id="rId7" Type="http://schemas.openxmlformats.org/officeDocument/2006/relationships/oleObject" Target="../embeddings/oleObject1.bin"/><Relationship Id="rId2" Type="http://schemas.openxmlformats.org/officeDocument/2006/relationships/tags" Target="../tags/tag52.xml"/><Relationship Id="rId1" Type="http://schemas.openxmlformats.org/officeDocument/2006/relationships/vmlDrawing" Target="../drawings/vmlDrawing1.vml"/><Relationship Id="rId6" Type="http://schemas.openxmlformats.org/officeDocument/2006/relationships/notesSlide" Target="../notesSlides/notesSlide34.xml"/><Relationship Id="rId5" Type="http://schemas.openxmlformats.org/officeDocument/2006/relationships/slideLayout" Target="../slideLayouts/slideLayout6.xml"/><Relationship Id="rId4" Type="http://schemas.openxmlformats.org/officeDocument/2006/relationships/tags" Target="../tags/tag54.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png"/><Relationship Id="rId4" Type="http://schemas.openxmlformats.org/officeDocument/2006/relationships/notesSlide" Target="../notesSlides/notesSlide35.xml"/></Relationships>
</file>

<file path=ppt/slides/_rels/slide4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9.xml"/><Relationship Id="rId7" Type="http://schemas.openxmlformats.org/officeDocument/2006/relationships/notesSlide" Target="../notesSlides/notesSlide36.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Layout" Target="../slideLayouts/slideLayout6.xml"/><Relationship Id="rId5" Type="http://schemas.openxmlformats.org/officeDocument/2006/relationships/tags" Target="../tags/tag61.xml"/><Relationship Id="rId4" Type="http://schemas.openxmlformats.org/officeDocument/2006/relationships/tags" Target="../tags/tag60.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tags" Target="../tags/tag64.xml"/><Relationship Id="rId7" Type="http://schemas.openxmlformats.org/officeDocument/2006/relationships/oleObject" Target="../embeddings/oleObject2.bin"/><Relationship Id="rId2" Type="http://schemas.openxmlformats.org/officeDocument/2006/relationships/tags" Target="../tags/tag63.xml"/><Relationship Id="rId1" Type="http://schemas.openxmlformats.org/officeDocument/2006/relationships/vmlDrawing" Target="../drawings/vmlDrawing2.vml"/><Relationship Id="rId6" Type="http://schemas.openxmlformats.org/officeDocument/2006/relationships/notesSlide" Target="../notesSlides/notesSlide38.xml"/><Relationship Id="rId5" Type="http://schemas.openxmlformats.org/officeDocument/2006/relationships/slideLayout" Target="../slideLayouts/slideLayout2.xml"/><Relationship Id="rId4" Type="http://schemas.openxmlformats.org/officeDocument/2006/relationships/tags" Target="../tags/tag65.xml"/><Relationship Id="rId9"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2.png"/><Relationship Id="rId4" Type="http://schemas.openxmlformats.org/officeDocument/2006/relationships/notesSlide" Target="../notesSlides/notesSlide39.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8.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2.png"/><Relationship Id="rId5" Type="http://schemas.openxmlformats.org/officeDocument/2006/relationships/image" Target="../media/image27.png"/><Relationship Id="rId4" Type="http://schemas.openxmlformats.org/officeDocument/2006/relationships/notesSlide" Target="../notesSlides/notesSlide4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2.png"/><Relationship Id="rId5" Type="http://schemas.openxmlformats.org/officeDocument/2006/relationships/image" Target="../media/image28.png"/><Relationship Id="rId4"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notesSlide" Target="../notesSlides/notesSlide44.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ags" Target="../tags/tag75.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2.png"/><Relationship Id="rId5" Type="http://schemas.openxmlformats.org/officeDocument/2006/relationships/notesSlide" Target="../notesSlides/notesSlide47.xml"/><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png"/><Relationship Id="rId4" Type="http://schemas.openxmlformats.org/officeDocument/2006/relationships/notesSlide" Target="../notesSlides/notesSlide48.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ags" Target="../tags/tag81.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34.png"/></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69.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8" Type="http://schemas.openxmlformats.org/officeDocument/2006/relationships/hyperlink" Target="https://www.accountingtools.com/articles/2017/5/13/gross-profit-method" TargetMode="External"/><Relationship Id="rId3" Type="http://schemas.openxmlformats.org/officeDocument/2006/relationships/hyperlink" Target="https://www.principlesofaccounting.com/chapter-8/inventory-costing-methods/" TargetMode="External"/><Relationship Id="rId7" Type="http://schemas.openxmlformats.org/officeDocument/2006/relationships/hyperlink" Target="https://yourbusiness.azcentral.com/determine-effects-inventory-errors-calculate-inventory-turnover-25787.html" TargetMode="External"/><Relationship Id="rId2" Type="http://schemas.openxmlformats.org/officeDocument/2006/relationships/hyperlink" Target="https://www.investopedia.com/terms/i/inventoryaccounting.asp" TargetMode="External"/><Relationship Id="rId1" Type="http://schemas.openxmlformats.org/officeDocument/2006/relationships/slideLayout" Target="../slideLayouts/slideLayout1.xml"/><Relationship Id="rId6" Type="http://schemas.openxmlformats.org/officeDocument/2006/relationships/hyperlink" Target="https://www.accountingtools.com/articles/2017/5/13/lower-of-cost-or-market-lcm" TargetMode="External"/><Relationship Id="rId5" Type="http://schemas.openxmlformats.org/officeDocument/2006/relationships/hyperlink" Target="https://courses.lumenlearning.com/finaccounting/chapter/effects-of-inventory-method-on-the-financial-statement/" TargetMode="External"/><Relationship Id="rId10" Type="http://schemas.openxmlformats.org/officeDocument/2006/relationships/image" Target="../media/image2.png"/><Relationship Id="rId4" Type="http://schemas.openxmlformats.org/officeDocument/2006/relationships/hyperlink" Target="https://www.accountingformanagement.org/perpetual-inventory-system/" TargetMode="External"/><Relationship Id="rId9" Type="http://schemas.openxmlformats.org/officeDocument/2006/relationships/hyperlink" Target="https://www.accountingformanagement.org/periodic-inventory-system/"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1"/>
          <p:cNvSpPr>
            <a:spLocks noGrp="1"/>
          </p:cNvSpPr>
          <p:nvPr/>
        </p:nvSpPr>
        <p:spPr>
          <a:xfrm>
            <a:off x="1219007" y="1336423"/>
            <a:ext cx="5977121" cy="517712"/>
          </a:xfrm>
          <a:prstGeom prst="rect">
            <a:avLst/>
          </a:prstGeom>
          <a:ln>
            <a:solidFill>
              <a:schemeClr val="tx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smtClean="0">
                <a:latin typeface="Arial" panose="020B0604020202020204" pitchFamily="34" charset="0"/>
                <a:cs typeface="Arial" panose="020B0604020202020204" pitchFamily="34" charset="0"/>
              </a:rPr>
              <a:t>Course Code:  HSS 461</a:t>
            </a:r>
            <a:r>
              <a:rPr lang="en-US" sz="2400" dirty="0" smtClean="0"/>
              <a:t> </a:t>
            </a:r>
            <a:endParaRPr lang="en-US" sz="2400" dirty="0">
              <a:latin typeface="Arial" panose="020B0604020202020204" pitchFamily="34" charset="0"/>
              <a:cs typeface="Arial" panose="020B0604020202020204" pitchFamily="34" charset="0"/>
            </a:endParaRPr>
          </a:p>
        </p:txBody>
      </p:sp>
      <p:sp>
        <p:nvSpPr>
          <p:cNvPr id="19" name="Title 1"/>
          <p:cNvSpPr txBox="1">
            <a:spLocks/>
          </p:cNvSpPr>
          <p:nvPr/>
        </p:nvSpPr>
        <p:spPr>
          <a:xfrm>
            <a:off x="1219007" y="2011253"/>
            <a:ext cx="7050547" cy="517712"/>
          </a:xfrm>
          <a:prstGeom prst="rect">
            <a:avLst/>
          </a:prstGeom>
          <a:ln>
            <a:solidFill>
              <a:schemeClr val="tx1"/>
            </a:solidFill>
          </a:ln>
        </p:spPr>
        <p:txBody>
          <a:bodyPr vert="horz" lIns="91440" tIns="45720" rIns="91440" bIns="45720"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smtClean="0">
                <a:solidFill>
                  <a:prstClr val="black"/>
                </a:solidFill>
                <a:latin typeface="Arial" pitchFamily="34" charset="0"/>
                <a:cs typeface="Arial" pitchFamily="34" charset="0"/>
              </a:rPr>
              <a:t>Course Title: Accounts &amp; Finance</a:t>
            </a:r>
            <a:endParaRPr lang="en-US" sz="2400" dirty="0">
              <a:solidFill>
                <a:prstClr val="black"/>
              </a:solidFill>
              <a:latin typeface="Arial" panose="020B0604020202020204" pitchFamily="34" charset="0"/>
              <a:cs typeface="Arial" panose="020B0604020202020204" pitchFamily="34" charset="0"/>
            </a:endParaRPr>
          </a:p>
        </p:txBody>
      </p:sp>
      <p:sp>
        <p:nvSpPr>
          <p:cNvPr id="20" name="Title 1"/>
          <p:cNvSpPr txBox="1">
            <a:spLocks/>
          </p:cNvSpPr>
          <p:nvPr/>
        </p:nvSpPr>
        <p:spPr>
          <a:xfrm>
            <a:off x="1219011" y="4881596"/>
            <a:ext cx="7050544" cy="517712"/>
          </a:xfrm>
          <a:prstGeom prst="rect">
            <a:avLst/>
          </a:prstGeom>
          <a:ln>
            <a:solidFill>
              <a:schemeClr val="tx1"/>
            </a:solidFill>
          </a:ln>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smtClean="0">
                <a:solidFill>
                  <a:prstClr val="black"/>
                </a:solidFill>
                <a:latin typeface="Arial" panose="020B0604020202020204" pitchFamily="34" charset="0"/>
                <a:cs typeface="Arial" panose="020B0604020202020204" pitchFamily="34" charset="0"/>
              </a:rPr>
              <a:t>Instructor Name: </a:t>
            </a:r>
            <a:r>
              <a:rPr lang="en-US" sz="2400" dirty="0" err="1" smtClean="0">
                <a:solidFill>
                  <a:prstClr val="black"/>
                </a:solidFill>
                <a:latin typeface="Arial" panose="020B0604020202020204" pitchFamily="34" charset="0"/>
                <a:cs typeface="Arial" panose="020B0604020202020204" pitchFamily="34" charset="0"/>
              </a:rPr>
              <a:t>Asim</a:t>
            </a:r>
            <a:r>
              <a:rPr lang="en-US" sz="2400" dirty="0" smtClean="0">
                <a:solidFill>
                  <a:prstClr val="black"/>
                </a:solidFill>
                <a:latin typeface="Arial" panose="020B0604020202020204" pitchFamily="34" charset="0"/>
                <a:cs typeface="Arial" panose="020B0604020202020204" pitchFamily="34" charset="0"/>
              </a:rPr>
              <a:t> </a:t>
            </a:r>
            <a:r>
              <a:rPr lang="en-US" sz="2400" dirty="0" err="1" smtClean="0">
                <a:solidFill>
                  <a:prstClr val="black"/>
                </a:solidFill>
                <a:latin typeface="Arial" panose="020B0604020202020204" pitchFamily="34" charset="0"/>
                <a:cs typeface="Arial" panose="020B0604020202020204" pitchFamily="34" charset="0"/>
              </a:rPr>
              <a:t>Iqbal</a:t>
            </a:r>
            <a:r>
              <a:rPr lang="en-US" sz="2400" dirty="0" smtClean="0">
                <a:solidFill>
                  <a:prstClr val="black"/>
                </a:solidFill>
                <a:latin typeface="Arial" panose="020B0604020202020204" pitchFamily="34" charset="0"/>
                <a:cs typeface="Arial" panose="020B0604020202020204" pitchFamily="34" charset="0"/>
              </a:rPr>
              <a:t> </a:t>
            </a:r>
            <a:endParaRPr lang="en-US" sz="2400" dirty="0">
              <a:solidFill>
                <a:prstClr val="black"/>
              </a:solidFill>
              <a:latin typeface="Arial" panose="020B0604020202020204" pitchFamily="34" charset="0"/>
              <a:cs typeface="Arial" panose="020B0604020202020204" pitchFamily="34" charset="0"/>
            </a:endParaRPr>
          </a:p>
        </p:txBody>
      </p:sp>
      <p:sp>
        <p:nvSpPr>
          <p:cNvPr id="21" name="Title 1"/>
          <p:cNvSpPr txBox="1">
            <a:spLocks/>
          </p:cNvSpPr>
          <p:nvPr/>
        </p:nvSpPr>
        <p:spPr>
          <a:xfrm>
            <a:off x="1192499" y="2703443"/>
            <a:ext cx="7077055" cy="993913"/>
          </a:xfrm>
          <a:prstGeom prst="rect">
            <a:avLst/>
          </a:prstGeom>
          <a:ln>
            <a:solidFill>
              <a:schemeClr val="tx1"/>
            </a:solidFill>
          </a:ln>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prstClr val="black"/>
                </a:solidFill>
                <a:latin typeface="Arial" panose="020B0604020202020204" pitchFamily="34" charset="0"/>
                <a:cs typeface="Arial" panose="020B0604020202020204" pitchFamily="34" charset="0"/>
              </a:rPr>
              <a:t>Class Day:          Friday                Timing:                         </a:t>
            </a:r>
          </a:p>
          <a:p>
            <a:r>
              <a:rPr lang="en-US" sz="2200" dirty="0">
                <a:solidFill>
                  <a:prstClr val="black"/>
                </a:solidFill>
                <a:latin typeface="Arial" panose="020B0604020202020204" pitchFamily="34" charset="0"/>
                <a:cs typeface="Arial" panose="020B0604020202020204" pitchFamily="34" charset="0"/>
              </a:rPr>
              <a:t>                                               08:30am to 10:30am</a:t>
            </a:r>
          </a:p>
          <a:p>
            <a:r>
              <a:rPr lang="en-US" sz="2200" dirty="0">
                <a:solidFill>
                  <a:prstClr val="black"/>
                </a:solidFill>
                <a:latin typeface="Arial" panose="020B0604020202020204" pitchFamily="34" charset="0"/>
                <a:cs typeface="Arial" panose="020B0604020202020204" pitchFamily="34" charset="0"/>
              </a:rPr>
              <a:t>				11:30am to 01:30pm</a:t>
            </a:r>
            <a:endParaRPr lang="en-US" sz="2200" dirty="0">
              <a:solidFill>
                <a:prstClr val="black"/>
              </a:solidFill>
              <a:latin typeface="Arial" panose="020B0604020202020204" pitchFamily="34" charset="0"/>
              <a:cs typeface="Arial" panose="020B0604020202020204" pitchFamily="34" charset="0"/>
            </a:endParaRPr>
          </a:p>
        </p:txBody>
      </p:sp>
      <p:sp>
        <p:nvSpPr>
          <p:cNvPr id="22" name="Title 1"/>
          <p:cNvSpPr txBox="1">
            <a:spLocks/>
          </p:cNvSpPr>
          <p:nvPr/>
        </p:nvSpPr>
        <p:spPr>
          <a:xfrm>
            <a:off x="1245510" y="5567006"/>
            <a:ext cx="7063801" cy="939812"/>
          </a:xfrm>
          <a:prstGeom prst="rect">
            <a:avLst/>
          </a:prstGeom>
          <a:ln>
            <a:solidFill>
              <a:schemeClr val="tx1"/>
            </a:solidFill>
          </a:ln>
        </p:spPr>
        <p:txBody>
          <a:bodyPr vert="horz" lIns="91440" tIns="45720" rIns="91440" bIns="4572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smtClean="0"/>
              <a:t>BAHRIA UNIVERSITY</a:t>
            </a:r>
            <a:endParaRPr lang="en-US" sz="2400" dirty="0" smtClean="0"/>
          </a:p>
          <a:p>
            <a:r>
              <a:rPr lang="en-US" sz="2400" dirty="0" smtClean="0"/>
              <a:t>Computer &amp; Software Engineering Department</a:t>
            </a:r>
            <a:endParaRPr lang="en-US" sz="2400" dirty="0"/>
          </a:p>
        </p:txBody>
      </p:sp>
      <p:sp>
        <p:nvSpPr>
          <p:cNvPr id="23" name="Title 1"/>
          <p:cNvSpPr txBox="1">
            <a:spLocks/>
          </p:cNvSpPr>
          <p:nvPr/>
        </p:nvSpPr>
        <p:spPr>
          <a:xfrm>
            <a:off x="1232257" y="4016382"/>
            <a:ext cx="7024045" cy="517712"/>
          </a:xfrm>
          <a:prstGeom prst="rect">
            <a:avLst/>
          </a:prstGeom>
          <a:ln>
            <a:solidFill>
              <a:schemeClr val="tx1"/>
            </a:solidFill>
          </a:ln>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dirty="0" smtClean="0">
                <a:solidFill>
                  <a:prstClr val="black"/>
                </a:solidFill>
                <a:latin typeface="Arial" panose="020B0604020202020204" pitchFamily="34" charset="0"/>
                <a:cs typeface="Arial" panose="020B0604020202020204" pitchFamily="34" charset="0"/>
              </a:rPr>
              <a:t>Lecture / Week No. 8</a:t>
            </a:r>
            <a:endParaRPr lang="en-US" sz="2400" dirty="0">
              <a:solidFill>
                <a:prstClr val="black"/>
              </a:solidFill>
              <a:latin typeface="Arial" panose="020B0604020202020204" pitchFamily="34" charset="0"/>
              <a:cs typeface="Arial" panose="020B0604020202020204" pitchFamily="34" charset="0"/>
            </a:endParaRPr>
          </a:p>
        </p:txBody>
      </p:sp>
      <p:sp>
        <p:nvSpPr>
          <p:cNvPr id="24" name="Title 1"/>
          <p:cNvSpPr txBox="1">
            <a:spLocks/>
          </p:cNvSpPr>
          <p:nvPr/>
        </p:nvSpPr>
        <p:spPr>
          <a:xfrm>
            <a:off x="1225633" y="614179"/>
            <a:ext cx="3399573" cy="517712"/>
          </a:xfrm>
          <a:prstGeom prst="rect">
            <a:avLst/>
          </a:prstGeom>
          <a:ln>
            <a:solidFill>
              <a:schemeClr val="tx1"/>
            </a:solidFill>
          </a:ln>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400" dirty="0" smtClean="0">
                <a:latin typeface="Arial" panose="020B0604020202020204" pitchFamily="34" charset="0"/>
                <a:ea typeface="+mj-ea"/>
                <a:cs typeface="Arial" panose="020B0604020202020204" pitchFamily="34" charset="0"/>
              </a:rPr>
              <a:t>Class: </a:t>
            </a:r>
            <a:r>
              <a:rPr lang="en-US" sz="2400" smtClean="0">
                <a:latin typeface="Arial" panose="020B0604020202020204" pitchFamily="34" charset="0"/>
                <a:ea typeface="+mj-ea"/>
                <a:cs typeface="Arial" panose="020B0604020202020204" pitchFamily="34" charset="0"/>
              </a:rPr>
              <a:t>5</a:t>
            </a:r>
            <a:r>
              <a:rPr lang="en-US" sz="2400" baseline="30000" smtClean="0">
                <a:latin typeface="Arial" panose="020B0604020202020204" pitchFamily="34" charset="0"/>
                <a:ea typeface="+mj-ea"/>
                <a:cs typeface="Arial" panose="020B0604020202020204" pitchFamily="34" charset="0"/>
              </a:rPr>
              <a:t>th</a:t>
            </a:r>
            <a:r>
              <a:rPr lang="en-US" sz="2400" smtClean="0">
                <a:latin typeface="Arial" panose="020B0604020202020204" pitchFamily="34" charset="0"/>
                <a:ea typeface="+mj-ea"/>
                <a:cs typeface="Arial" panose="020B0604020202020204" pitchFamily="34" charset="0"/>
              </a:rPr>
              <a:t> Sem. </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pic>
        <p:nvPicPr>
          <p:cNvPr id="25" name="Picture 24" descr="logo5.png"/>
          <p:cNvPicPr/>
          <p:nvPr/>
        </p:nvPicPr>
        <p:blipFill>
          <a:blip r:embed="rId3" cstate="print"/>
          <a:stretch>
            <a:fillRect/>
          </a:stretch>
        </p:blipFill>
        <p:spPr>
          <a:xfrm>
            <a:off x="6503702" y="351182"/>
            <a:ext cx="4495800" cy="990600"/>
          </a:xfrm>
          <a:prstGeom prst="rect">
            <a:avLst/>
          </a:prstGeom>
        </p:spPr>
      </p:pic>
    </p:spTree>
    <p:extLst>
      <p:ext uri="{BB962C8B-B14F-4D97-AF65-F5344CB8AC3E}">
        <p14:creationId xmlns:p14="http://schemas.microsoft.com/office/powerpoint/2010/main" val="8455003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4800" dirty="0"/>
              <a:t>Define inventory costing methods</a:t>
            </a:r>
            <a:endParaRPr lang="en-US" sz="4800" b="1" dirty="0"/>
          </a:p>
          <a:p>
            <a:endParaRPr lang="en-US" dirty="0"/>
          </a:p>
        </p:txBody>
      </p:sp>
      <p:pic>
        <p:nvPicPr>
          <p:cNvPr id="4" name="Picture 3" descr="logo5.png"/>
          <p:cNvPicPr/>
          <p:nvPr/>
        </p:nvPicPr>
        <p:blipFill>
          <a:blip r:embed="rId2"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056564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subTitle" idx="1"/>
          </p:nvPr>
        </p:nvSpPr>
        <p:spPr>
          <a:xfrm>
            <a:off x="914400" y="3429001"/>
            <a:ext cx="10363200" cy="584775"/>
          </a:xfrm>
        </p:spPr>
        <p:txBody>
          <a:bodyPr>
            <a:spAutoFit/>
          </a:bodyPr>
          <a:lstStyle/>
          <a:p>
            <a:pPr algn="ctr" eaLnBrk="1" hangingPunct="1">
              <a:spcBef>
                <a:spcPct val="0"/>
              </a:spcBef>
            </a:pPr>
            <a:r>
              <a:rPr lang="en-US" dirty="0" smtClean="0"/>
              <a:t>Define inventory costing methods</a:t>
            </a:r>
          </a:p>
        </p:txBody>
      </p:sp>
      <p:sp>
        <p:nvSpPr>
          <p:cNvPr id="2" name="Slide Number Placeholder 1"/>
          <p:cNvSpPr>
            <a:spLocks noGrp="1"/>
          </p:cNvSpPr>
          <p:nvPr>
            <p:ph type="sldNum" sz="quarter" idx="12"/>
          </p:nvPr>
        </p:nvSpPr>
        <p:spPr/>
        <p:txBody>
          <a:bodyPr/>
          <a:lstStyle/>
          <a:p>
            <a:pPr>
              <a:defRPr/>
            </a:pPr>
            <a:fld id="{A375073B-EFED-416E-9C09-6CAAC6A51DCA}" type="slidenum">
              <a:rPr lang="en-US"/>
              <a:pPr>
                <a:defRPr/>
              </a:pPr>
              <a:t>11</a:t>
            </a:fld>
            <a:endParaRPr lang="en-US" dirty="0"/>
          </a:p>
        </p:txBody>
      </p:sp>
      <p:sp>
        <p:nvSpPr>
          <p:cNvPr id="5" name="Flowchart: Connector 4"/>
          <p:cNvSpPr/>
          <p:nvPr/>
        </p:nvSpPr>
        <p:spPr bwMode="auto">
          <a:xfrm>
            <a:off x="5029200" y="160020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7200" dirty="0">
                <a:solidFill>
                  <a:schemeClr val="bg1"/>
                </a:solidFill>
                <a:latin typeface="Segoe" pitchFamily="34" charset="0"/>
              </a:rPr>
              <a:t>2</a:t>
            </a:r>
          </a:p>
        </p:txBody>
      </p:sp>
      <p:pic>
        <p:nvPicPr>
          <p:cNvPr id="6" name="Picture 5" descr="logo5.png"/>
          <p:cNvPicPr/>
          <p:nvPr/>
        </p:nvPicPr>
        <p:blipFill>
          <a:blip r:embed="rId4"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49295331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7"/>
          <p:cNvSpPr>
            <a:spLocks noGrp="1" noChangeArrowheads="1"/>
          </p:cNvSpPr>
          <p:nvPr>
            <p:ph type="title"/>
            <p:custDataLst>
              <p:tags r:id="rId2"/>
            </p:custDataLst>
          </p:nvPr>
        </p:nvSpPr>
        <p:spPr>
          <a:xfrm>
            <a:off x="609600" y="145684"/>
            <a:ext cx="10972800" cy="1143000"/>
          </a:xfrm>
        </p:spPr>
        <p:txBody>
          <a:bodyPr/>
          <a:lstStyle/>
          <a:p>
            <a:pPr eaLnBrk="1" fontAlgn="auto" hangingPunct="1">
              <a:spcAft>
                <a:spcPts val="0"/>
              </a:spcAft>
              <a:defRPr/>
            </a:pPr>
            <a:r>
              <a:rPr dirty="0"/>
              <a:t>Inventory Costing Methods</a:t>
            </a:r>
          </a:p>
        </p:txBody>
      </p:sp>
      <p:sp>
        <p:nvSpPr>
          <p:cNvPr id="99331" name="Text Placeholder 3"/>
          <p:cNvSpPr>
            <a:spLocks noGrp="1"/>
          </p:cNvSpPr>
          <p:nvPr>
            <p:ph type="body" sz="quarter" idx="10"/>
          </p:nvPr>
        </p:nvSpPr>
        <p:spPr>
          <a:xfrm>
            <a:off x="508000" y="1318846"/>
            <a:ext cx="11176000" cy="1428750"/>
          </a:xfrm>
        </p:spPr>
        <p:txBody>
          <a:bodyPr/>
          <a:lstStyle/>
          <a:p>
            <a:pPr eaLnBrk="1" hangingPunct="1"/>
            <a:r>
              <a:rPr lang="en-US" dirty="0" smtClean="0"/>
              <a:t>Determining the cost of ending inventory for the balance sheet</a:t>
            </a:r>
          </a:p>
          <a:p>
            <a:pPr eaLnBrk="1" hangingPunct="1"/>
            <a:r>
              <a:rPr lang="en-US" dirty="0" smtClean="0"/>
              <a:t>Four Methods:</a:t>
            </a:r>
          </a:p>
        </p:txBody>
      </p:sp>
      <p:sp>
        <p:nvSpPr>
          <p:cNvPr id="2" name="Slide Number Placeholder 1"/>
          <p:cNvSpPr>
            <a:spLocks noGrp="1"/>
          </p:cNvSpPr>
          <p:nvPr>
            <p:ph type="sldNum" sz="quarter" idx="11"/>
          </p:nvPr>
        </p:nvSpPr>
        <p:spPr/>
        <p:txBody>
          <a:bodyPr/>
          <a:lstStyle/>
          <a:p>
            <a:pPr>
              <a:defRPr/>
            </a:pPr>
            <a:fld id="{246A92D3-278B-4FC8-B8BA-E2EAEBB36D49}" type="slidenum">
              <a:rPr lang="en-US"/>
              <a:pPr>
                <a:defRPr/>
              </a:pPr>
              <a:t>12</a:t>
            </a:fld>
            <a:endParaRPr lang="en-US" dirty="0"/>
          </a:p>
        </p:txBody>
      </p:sp>
      <p:graphicFrame>
        <p:nvGraphicFramePr>
          <p:cNvPr id="5" name="Content Placeholder 4"/>
          <p:cNvGraphicFramePr>
            <a:graphicFrameLocks noGrp="1"/>
          </p:cNvGraphicFramePr>
          <p:nvPr>
            <p:ph idx="4294967295"/>
            <p:custDataLst>
              <p:tags r:id="rId3"/>
            </p:custDataLst>
            <p:extLst/>
          </p:nvPr>
        </p:nvGraphicFramePr>
        <p:xfrm>
          <a:off x="0" y="2924909"/>
          <a:ext cx="11176000" cy="384492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6" name="Picture 5" descr="logo5.png"/>
          <p:cNvPicPr/>
          <p:nvPr/>
        </p:nvPicPr>
        <p:blipFill>
          <a:blip r:embed="rId11"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85023704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custDataLst>
              <p:tags r:id="rId2"/>
            </p:custDataLst>
          </p:nvPr>
        </p:nvSpPr>
        <p:spPr/>
        <p:txBody>
          <a:bodyPr/>
          <a:lstStyle/>
          <a:p>
            <a:pPr eaLnBrk="1" fontAlgn="auto" hangingPunct="1">
              <a:spcAft>
                <a:spcPts val="0"/>
              </a:spcAft>
              <a:defRPr/>
            </a:pPr>
            <a:r>
              <a:rPr smtClean="0"/>
              <a:t>Specific-Unit-Cost</a:t>
            </a:r>
            <a:endParaRPr/>
          </a:p>
        </p:txBody>
      </p:sp>
      <p:sp>
        <p:nvSpPr>
          <p:cNvPr id="100355" name="Content Placeholder 1"/>
          <p:cNvSpPr>
            <a:spLocks noGrp="1"/>
          </p:cNvSpPr>
          <p:nvPr>
            <p:ph idx="1"/>
          </p:nvPr>
        </p:nvSpPr>
        <p:spPr>
          <a:xfrm>
            <a:off x="508000" y="1412875"/>
            <a:ext cx="11176000" cy="2986088"/>
          </a:xfrm>
        </p:spPr>
        <p:txBody>
          <a:bodyPr/>
          <a:lstStyle/>
          <a:p>
            <a:pPr eaLnBrk="1" hangingPunct="1"/>
            <a:r>
              <a:rPr lang="en-US" smtClean="0"/>
              <a:t>Each inventory item has a specific cost</a:t>
            </a:r>
          </a:p>
          <a:p>
            <a:pPr eaLnBrk="1" hangingPunct="1"/>
            <a:r>
              <a:rPr lang="en-US" smtClean="0"/>
              <a:t>For businesses that sell unique, easily identified items	</a:t>
            </a:r>
          </a:p>
          <a:p>
            <a:pPr lvl="1" eaLnBrk="1" hangingPunct="1"/>
            <a:r>
              <a:rPr lang="en-US" smtClean="0"/>
              <a:t>Examples:  Cars, fine jewelry, real estate</a:t>
            </a:r>
          </a:p>
          <a:p>
            <a:pPr eaLnBrk="1" hangingPunct="1">
              <a:buFont typeface="Wingdings 3" pitchFamily="18" charset="2"/>
              <a:buNone/>
            </a:pPr>
            <a:endParaRPr lang="en-US" smtClean="0"/>
          </a:p>
          <a:p>
            <a:pPr eaLnBrk="1" hangingPunct="1">
              <a:buFontTx/>
              <a:buChar char="•"/>
            </a:pPr>
            <a:endParaRPr lang="en-US" smtClean="0"/>
          </a:p>
        </p:txBody>
      </p:sp>
      <p:sp>
        <p:nvSpPr>
          <p:cNvPr id="2" name="Slide Number Placeholder 1"/>
          <p:cNvSpPr>
            <a:spLocks noGrp="1"/>
          </p:cNvSpPr>
          <p:nvPr>
            <p:ph type="sldNum" sz="quarter" idx="12"/>
          </p:nvPr>
        </p:nvSpPr>
        <p:spPr/>
        <p:txBody>
          <a:bodyPr/>
          <a:lstStyle/>
          <a:p>
            <a:pPr>
              <a:defRPr/>
            </a:pPr>
            <a:fld id="{5845E8DA-F711-4222-8721-E3B3C778DBEF}" type="slidenum">
              <a:rPr lang="en-US"/>
              <a:pPr>
                <a:defRPr/>
              </a:pPr>
              <a:t>13</a:t>
            </a:fld>
            <a:endParaRPr lang="en-US" dirty="0"/>
          </a:p>
        </p:txBody>
      </p:sp>
      <p:pic>
        <p:nvPicPr>
          <p:cNvPr id="100357" name="Picture 9" descr="C:\Users\ROBIN-ONE\AppData\Local\Microsoft\Windows\Temporary Internet Files\Content.IE5\Z2KF5SZW\MC910218833[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9618" y="4457700"/>
            <a:ext cx="3558116"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8" name="Picture 7" descr="C:\Users\ROBIN-ONE\AppData\Local\Microsoft\Windows\Temporary Internet Files\Content.IE5\R61IZNU3\MC900057161[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3124615">
            <a:off x="7487180" y="3551768"/>
            <a:ext cx="904875" cy="228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5.png"/>
          <p:cNvPicPr/>
          <p:nvPr/>
        </p:nvPicPr>
        <p:blipFill>
          <a:blip r:embed="rId7"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689116769"/>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lstStyle/>
          <a:p>
            <a:pPr eaLnBrk="1" fontAlgn="auto" hangingPunct="1">
              <a:spcAft>
                <a:spcPts val="0"/>
              </a:spcAft>
              <a:defRPr/>
            </a:pPr>
            <a:r>
              <a:rPr smtClean="0"/>
              <a:t>First-In, First-Out (FIFO)</a:t>
            </a:r>
            <a:endParaRPr/>
          </a:p>
        </p:txBody>
      </p:sp>
      <p:sp>
        <p:nvSpPr>
          <p:cNvPr id="8" name="Slide Number Placeholder 7"/>
          <p:cNvSpPr>
            <a:spLocks noGrp="1"/>
          </p:cNvSpPr>
          <p:nvPr>
            <p:ph type="sldNum" sz="quarter" idx="12"/>
          </p:nvPr>
        </p:nvSpPr>
        <p:spPr/>
        <p:txBody>
          <a:bodyPr/>
          <a:lstStyle/>
          <a:p>
            <a:pPr>
              <a:defRPr/>
            </a:pPr>
            <a:fld id="{5336415E-3E95-42E9-B0C4-8EAEBE187E14}" type="slidenum">
              <a:rPr lang="en-US">
                <a:latin typeface="Times New Roman" pitchFamily="18" charset="0"/>
                <a:cs typeface="Times New Roman" pitchFamily="18" charset="0"/>
              </a:rPr>
              <a:pPr>
                <a:defRPr/>
              </a:pPr>
              <a:t>14</a:t>
            </a:fld>
            <a:endParaRPr lang="en-US" dirty="0">
              <a:latin typeface="Times New Roman" pitchFamily="18" charset="0"/>
              <a:cs typeface="Times New Roman" pitchFamily="18" charset="0"/>
            </a:endParaRPr>
          </a:p>
        </p:txBody>
      </p:sp>
      <p:sp>
        <p:nvSpPr>
          <p:cNvPr id="5" name="TextBox 4"/>
          <p:cNvSpPr txBox="1">
            <a:spLocks noChangeArrowheads="1"/>
          </p:cNvSpPr>
          <p:nvPr/>
        </p:nvSpPr>
        <p:spPr bwMode="auto">
          <a:xfrm>
            <a:off x="745067" y="1404939"/>
            <a:ext cx="812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Assumes oldest items are sold first:</a:t>
            </a:r>
          </a:p>
        </p:txBody>
      </p:sp>
      <p:sp>
        <p:nvSpPr>
          <p:cNvPr id="6" name="Rectangle 5"/>
          <p:cNvSpPr>
            <a:spLocks noChangeArrowheads="1"/>
          </p:cNvSpPr>
          <p:nvPr>
            <p:custDataLst>
              <p:tags r:id="rId3"/>
            </p:custDataLst>
          </p:nvPr>
        </p:nvSpPr>
        <p:spPr bwMode="auto">
          <a:xfrm>
            <a:off x="1003300" y="2212976"/>
            <a:ext cx="2584451" cy="582211"/>
          </a:xfrm>
          <a:prstGeom prst="rect">
            <a:avLst/>
          </a:prstGeom>
          <a:solidFill>
            <a:srgbClr val="FF9966"/>
          </a:solidFill>
          <a:ln w="12700">
            <a:solidFill>
              <a:srgbClr val="414141"/>
            </a:solidFill>
            <a:miter lim="800000"/>
            <a:headEnd/>
            <a:tailEnd/>
          </a:ln>
          <a:effectLst>
            <a:outerShdw dist="71842" dir="2700000" algn="ctr" rotWithShape="0">
              <a:srgbClr val="0000CC"/>
            </a:outerShdw>
          </a:effectLst>
        </p:spPr>
        <p:txBody>
          <a:bodyPr lIns="90488" tIns="44450" rIns="90488" bIns="44450">
            <a:spAutoFit/>
          </a:bodyPr>
          <a:lstStyle/>
          <a:p>
            <a:pPr algn="ctr" eaLnBrk="0" hangingPunct="0">
              <a:spcBef>
                <a:spcPct val="50000"/>
              </a:spcBef>
              <a:defRPr/>
            </a:pPr>
            <a:r>
              <a:rPr lang="en-US" sz="3200" dirty="0">
                <a:solidFill>
                  <a:srgbClr val="0000CC"/>
                </a:solidFill>
                <a:effectLst>
                  <a:outerShdw blurRad="38100" dist="38100" dir="2700000" algn="tl">
                    <a:srgbClr val="000000"/>
                  </a:outerShdw>
                </a:effectLst>
                <a:latin typeface="Times New Roman" pitchFamily="18" charset="0"/>
                <a:cs typeface="Times New Roman" pitchFamily="18" charset="0"/>
              </a:rPr>
              <a:t>Oldest Costs</a:t>
            </a:r>
          </a:p>
        </p:txBody>
      </p:sp>
      <p:grpSp>
        <p:nvGrpSpPr>
          <p:cNvPr id="2" name="Group 14"/>
          <p:cNvGrpSpPr>
            <a:grpSpLocks/>
          </p:cNvGrpSpPr>
          <p:nvPr>
            <p:custDataLst>
              <p:tags r:id="rId4"/>
            </p:custDataLst>
          </p:nvPr>
        </p:nvGrpSpPr>
        <p:grpSpPr bwMode="auto">
          <a:xfrm>
            <a:off x="3587751" y="2212978"/>
            <a:ext cx="5441949" cy="582613"/>
            <a:chOff x="1149" y="1665"/>
            <a:chExt cx="3249" cy="367"/>
          </a:xfrm>
        </p:grpSpPr>
        <p:sp>
          <p:nvSpPr>
            <p:cNvPr id="9" name="Rectangle 4"/>
            <p:cNvSpPr>
              <a:spLocks noChangeArrowheads="1"/>
            </p:cNvSpPr>
            <p:nvPr/>
          </p:nvSpPr>
          <p:spPr bwMode="auto">
            <a:xfrm>
              <a:off x="1859" y="1665"/>
              <a:ext cx="2539" cy="367"/>
            </a:xfrm>
            <a:prstGeom prst="rect">
              <a:avLst/>
            </a:prstGeom>
            <a:solidFill>
              <a:srgbClr val="FF9966"/>
            </a:solidFill>
            <a:ln w="12700">
              <a:solidFill>
                <a:srgbClr val="414141"/>
              </a:solidFill>
              <a:miter lim="800000"/>
              <a:headEnd/>
              <a:tailEnd/>
            </a:ln>
            <a:effectLst>
              <a:outerShdw dist="71842" dir="2700000" algn="ctr" rotWithShape="0">
                <a:srgbClr val="0000CC"/>
              </a:outerShdw>
            </a:effectLst>
          </p:spPr>
          <p:txBody>
            <a:bodyPr lIns="90488" tIns="44450" rIns="90488" bIns="44450">
              <a:spAutoFit/>
            </a:bodyPr>
            <a:lstStyle/>
            <a:p>
              <a:pPr algn="ctr" eaLnBrk="0" hangingPunct="0">
                <a:spcBef>
                  <a:spcPct val="50000"/>
                </a:spcBef>
                <a:defRPr/>
              </a:pPr>
              <a:r>
                <a:rPr lang="en-US" sz="3200" dirty="0">
                  <a:solidFill>
                    <a:srgbClr val="0000CC"/>
                  </a:solidFill>
                  <a:effectLst>
                    <a:outerShdw blurRad="38100" dist="38100" dir="2700000" algn="tl">
                      <a:srgbClr val="000000"/>
                    </a:outerShdw>
                  </a:effectLst>
                  <a:latin typeface="Times New Roman" pitchFamily="18" charset="0"/>
                  <a:cs typeface="Times New Roman" pitchFamily="18" charset="0"/>
                </a:rPr>
                <a:t>Cost of Goods Sold</a:t>
              </a:r>
            </a:p>
          </p:txBody>
        </p:sp>
        <p:cxnSp>
          <p:nvCxnSpPr>
            <p:cNvPr id="101390" name="AutoShape 12"/>
            <p:cNvCxnSpPr>
              <a:cxnSpLocks noChangeShapeType="1"/>
              <a:endCxn id="9" idx="1"/>
            </p:cNvCxnSpPr>
            <p:nvPr/>
          </p:nvCxnSpPr>
          <p:spPr bwMode="auto">
            <a:xfrm flipV="1">
              <a:off x="1149" y="1849"/>
              <a:ext cx="710" cy="155"/>
            </a:xfrm>
            <a:prstGeom prst="straightConnector1">
              <a:avLst/>
            </a:prstGeom>
            <a:noFill/>
            <a:ln w="38100">
              <a:solidFill>
                <a:srgbClr val="FF9966"/>
              </a:solidFill>
              <a:round/>
              <a:headEnd/>
              <a:tailEnd type="triangle" w="med" len="med"/>
            </a:ln>
            <a:effectLst>
              <a:outerShdw dist="28398" dir="1593903" algn="ctr" rotWithShape="0">
                <a:srgbClr val="0000CC"/>
              </a:outerShdw>
            </a:effectLst>
            <a:extLst>
              <a:ext uri="{909E8E84-426E-40DD-AFC4-6F175D3DCCD1}">
                <a14:hiddenFill xmlns:a14="http://schemas.microsoft.com/office/drawing/2010/main">
                  <a:noFill/>
                </a14:hiddenFill>
              </a:ext>
            </a:extLst>
          </p:spPr>
        </p:cxnSp>
      </p:grpSp>
      <p:sp>
        <p:nvSpPr>
          <p:cNvPr id="11" name="TextBox 10"/>
          <p:cNvSpPr txBox="1">
            <a:spLocks noChangeArrowheads="1"/>
          </p:cNvSpPr>
          <p:nvPr/>
        </p:nvSpPr>
        <p:spPr bwMode="auto">
          <a:xfrm>
            <a:off x="732367" y="3505201"/>
            <a:ext cx="812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Therefore, newest items are on hand:</a:t>
            </a:r>
          </a:p>
        </p:txBody>
      </p:sp>
      <p:sp>
        <p:nvSpPr>
          <p:cNvPr id="12" name="Rectangle 9"/>
          <p:cNvSpPr>
            <a:spLocks noChangeArrowheads="1"/>
          </p:cNvSpPr>
          <p:nvPr>
            <p:custDataLst>
              <p:tags r:id="rId5"/>
            </p:custDataLst>
          </p:nvPr>
        </p:nvSpPr>
        <p:spPr bwMode="auto">
          <a:xfrm>
            <a:off x="1003300" y="4267201"/>
            <a:ext cx="2584451" cy="582211"/>
          </a:xfrm>
          <a:prstGeom prst="rect">
            <a:avLst/>
          </a:prstGeom>
          <a:solidFill>
            <a:srgbClr val="FFFF00"/>
          </a:solidFill>
          <a:ln w="12700">
            <a:solidFill>
              <a:srgbClr val="414141"/>
            </a:solidFill>
            <a:miter lim="800000"/>
            <a:headEnd/>
            <a:tailEnd/>
          </a:ln>
          <a:effectLst>
            <a:outerShdw dist="71842" dir="2700000" algn="ctr" rotWithShape="0">
              <a:srgbClr val="0000CC"/>
            </a:outerShdw>
          </a:effectLst>
        </p:spPr>
        <p:txBody>
          <a:bodyPr lIns="90488" tIns="44450" rIns="90488" bIns="44450">
            <a:spAutoFit/>
          </a:bodyPr>
          <a:lstStyle/>
          <a:p>
            <a:pPr algn="ctr" eaLnBrk="0" hangingPunct="0">
              <a:spcBef>
                <a:spcPct val="50000"/>
              </a:spcBef>
              <a:defRPr/>
            </a:pPr>
            <a:r>
              <a:rPr lang="en-US" sz="3200" dirty="0">
                <a:solidFill>
                  <a:srgbClr val="0000CC"/>
                </a:solidFill>
                <a:effectLst>
                  <a:outerShdw blurRad="38100" dist="38100" dir="2700000" algn="tl">
                    <a:srgbClr val="000000"/>
                  </a:outerShdw>
                </a:effectLst>
                <a:latin typeface="Times New Roman" pitchFamily="18" charset="0"/>
                <a:cs typeface="Times New Roman" pitchFamily="18" charset="0"/>
              </a:rPr>
              <a:t>Recent Costs</a:t>
            </a:r>
          </a:p>
        </p:txBody>
      </p:sp>
      <p:grpSp>
        <p:nvGrpSpPr>
          <p:cNvPr id="3" name="Group 15"/>
          <p:cNvGrpSpPr>
            <a:grpSpLocks/>
          </p:cNvGrpSpPr>
          <p:nvPr>
            <p:custDataLst>
              <p:tags r:id="rId6"/>
            </p:custDataLst>
          </p:nvPr>
        </p:nvGrpSpPr>
        <p:grpSpPr bwMode="auto">
          <a:xfrm>
            <a:off x="3587751" y="4267205"/>
            <a:ext cx="4548716" cy="582613"/>
            <a:chOff x="1218" y="3105"/>
            <a:chExt cx="3249" cy="367"/>
          </a:xfrm>
        </p:grpSpPr>
        <p:sp>
          <p:nvSpPr>
            <p:cNvPr id="14" name="Rectangle 8"/>
            <p:cNvSpPr>
              <a:spLocks noChangeArrowheads="1"/>
            </p:cNvSpPr>
            <p:nvPr/>
          </p:nvSpPr>
          <p:spPr bwMode="auto">
            <a:xfrm>
              <a:off x="2015" y="3105"/>
              <a:ext cx="2452" cy="367"/>
            </a:xfrm>
            <a:prstGeom prst="rect">
              <a:avLst/>
            </a:prstGeom>
            <a:solidFill>
              <a:srgbClr val="FFFF00"/>
            </a:solidFill>
            <a:ln w="12700">
              <a:solidFill>
                <a:srgbClr val="414141"/>
              </a:solidFill>
              <a:miter lim="800000"/>
              <a:headEnd/>
              <a:tailEnd/>
            </a:ln>
            <a:effectLst>
              <a:outerShdw dist="71842" dir="2700000" algn="ctr" rotWithShape="0">
                <a:srgbClr val="0000CC"/>
              </a:outerShdw>
            </a:effectLst>
          </p:spPr>
          <p:txBody>
            <a:bodyPr lIns="90488" tIns="44450" rIns="90488" bIns="44450">
              <a:spAutoFit/>
            </a:bodyPr>
            <a:lstStyle/>
            <a:p>
              <a:pPr algn="ctr" eaLnBrk="0" hangingPunct="0">
                <a:spcBef>
                  <a:spcPct val="50000"/>
                </a:spcBef>
                <a:defRPr/>
              </a:pPr>
              <a:r>
                <a:rPr lang="en-US" sz="3200" dirty="0">
                  <a:solidFill>
                    <a:srgbClr val="0000CC"/>
                  </a:solidFill>
                  <a:effectLst>
                    <a:outerShdw blurRad="38100" dist="38100" dir="2700000" algn="tl">
                      <a:srgbClr val="000000"/>
                    </a:outerShdw>
                  </a:effectLst>
                  <a:latin typeface="Times New Roman" pitchFamily="18" charset="0"/>
                  <a:cs typeface="Times New Roman" pitchFamily="18" charset="0"/>
                </a:rPr>
                <a:t>Ending Inventory</a:t>
              </a:r>
            </a:p>
          </p:txBody>
        </p:sp>
        <p:cxnSp>
          <p:nvCxnSpPr>
            <p:cNvPr id="101388" name="AutoShape 13"/>
            <p:cNvCxnSpPr>
              <a:cxnSpLocks noChangeShapeType="1"/>
              <a:endCxn id="14" idx="1"/>
            </p:cNvCxnSpPr>
            <p:nvPr/>
          </p:nvCxnSpPr>
          <p:spPr bwMode="auto">
            <a:xfrm flipV="1">
              <a:off x="1218" y="3289"/>
              <a:ext cx="797" cy="155"/>
            </a:xfrm>
            <a:prstGeom prst="straightConnector1">
              <a:avLst/>
            </a:prstGeom>
            <a:noFill/>
            <a:ln w="38100">
              <a:solidFill>
                <a:srgbClr val="FFFF00"/>
              </a:solidFill>
              <a:round/>
              <a:headEnd/>
              <a:tailEnd type="triangle" w="med" len="med"/>
            </a:ln>
            <a:effectLst>
              <a:outerShdw dist="28398" dir="1593903" algn="ctr" rotWithShape="0">
                <a:srgbClr val="0000CC"/>
              </a:outerShdw>
            </a:effectLst>
            <a:extLst>
              <a:ext uri="{909E8E84-426E-40DD-AFC4-6F175D3DCCD1}">
                <a14:hiddenFill xmlns:a14="http://schemas.microsoft.com/office/drawing/2010/main">
                  <a:noFill/>
                </a14:hiddenFill>
              </a:ext>
            </a:extLst>
          </p:spPr>
        </p:cxnSp>
      </p:grpSp>
      <p:pic>
        <p:nvPicPr>
          <p:cNvPr id="101386" name="Picture 17" descr="C:\Users\ROBIN-ONE\AppData\Local\Microsoft\Windows\Temporary Internet Files\Content.IE5\5HVO6BXM\MC900436820[1].wm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6000" y="4243388"/>
            <a:ext cx="2802467" cy="223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logo5.png"/>
          <p:cNvPicPr/>
          <p:nvPr/>
        </p:nvPicPr>
        <p:blipFill>
          <a:blip r:embed="rId10"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77439164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6" name="Rectangle 12"/>
          <p:cNvSpPr>
            <a:spLocks noGrp="1" noChangeArrowheads="1"/>
          </p:cNvSpPr>
          <p:nvPr>
            <p:ph type="title"/>
            <p:custDataLst>
              <p:tags r:id="rId2"/>
            </p:custDataLst>
          </p:nvPr>
        </p:nvSpPr>
        <p:spPr/>
        <p:txBody>
          <a:bodyPr/>
          <a:lstStyle/>
          <a:p>
            <a:pPr eaLnBrk="1" fontAlgn="auto" hangingPunct="1">
              <a:spcAft>
                <a:spcPts val="0"/>
              </a:spcAft>
              <a:defRPr/>
            </a:pPr>
            <a:r>
              <a:rPr/>
              <a:t>Last-In, First-Out (LIFO)</a:t>
            </a:r>
          </a:p>
        </p:txBody>
      </p:sp>
      <p:sp>
        <p:nvSpPr>
          <p:cNvPr id="4" name="Slide Number Placeholder 3"/>
          <p:cNvSpPr>
            <a:spLocks noGrp="1"/>
          </p:cNvSpPr>
          <p:nvPr>
            <p:ph type="sldNum" sz="quarter" idx="12"/>
          </p:nvPr>
        </p:nvSpPr>
        <p:spPr/>
        <p:txBody>
          <a:bodyPr/>
          <a:lstStyle/>
          <a:p>
            <a:pPr>
              <a:defRPr/>
            </a:pPr>
            <a:fld id="{AA93FD15-E4A7-4FF8-BC89-0D3C4498E5DF}" type="slidenum">
              <a:rPr lang="en-US"/>
              <a:pPr>
                <a:defRPr/>
              </a:pPr>
              <a:t>15</a:t>
            </a:fld>
            <a:endParaRPr lang="en-US" dirty="0"/>
          </a:p>
        </p:txBody>
      </p:sp>
      <p:sp>
        <p:nvSpPr>
          <p:cNvPr id="26628" name="Rectangle 4"/>
          <p:cNvSpPr>
            <a:spLocks noChangeArrowheads="1"/>
          </p:cNvSpPr>
          <p:nvPr>
            <p:custDataLst>
              <p:tags r:id="rId3"/>
            </p:custDataLst>
          </p:nvPr>
        </p:nvSpPr>
        <p:spPr bwMode="auto">
          <a:xfrm>
            <a:off x="535518" y="1816101"/>
            <a:ext cx="2584449" cy="582211"/>
          </a:xfrm>
          <a:prstGeom prst="rect">
            <a:avLst/>
          </a:prstGeom>
          <a:solidFill>
            <a:srgbClr val="FFFF00"/>
          </a:solidFill>
          <a:ln w="12700">
            <a:solidFill>
              <a:srgbClr val="414141"/>
            </a:solidFill>
            <a:miter lim="800000"/>
            <a:headEnd/>
            <a:tailEnd/>
          </a:ln>
          <a:effectLst>
            <a:outerShdw dist="71842" dir="2700000" algn="ctr" rotWithShape="0">
              <a:srgbClr val="0000CC"/>
            </a:outerShdw>
          </a:effectLst>
        </p:spPr>
        <p:txBody>
          <a:bodyPr lIns="90488" tIns="44450" rIns="90488" bIns="44450">
            <a:spAutoFit/>
          </a:bodyPr>
          <a:lstStyle/>
          <a:p>
            <a:pPr algn="ctr" eaLnBrk="0" hangingPunct="0">
              <a:spcBef>
                <a:spcPct val="50000"/>
              </a:spcBef>
              <a:defRPr/>
            </a:pPr>
            <a:r>
              <a:rPr lang="en-US" sz="3200" dirty="0">
                <a:solidFill>
                  <a:srgbClr val="0000CC"/>
                </a:solidFill>
                <a:effectLst>
                  <a:outerShdw blurRad="38100" dist="38100" dir="2700000" algn="tl">
                    <a:srgbClr val="000000"/>
                  </a:outerShdw>
                </a:effectLst>
                <a:latin typeface="Times New Roman" pitchFamily="18" charset="0"/>
                <a:cs typeface="Times New Roman" pitchFamily="18" charset="0"/>
              </a:rPr>
              <a:t>Recent Costs</a:t>
            </a:r>
          </a:p>
        </p:txBody>
      </p:sp>
      <p:grpSp>
        <p:nvGrpSpPr>
          <p:cNvPr id="2" name="Group 11"/>
          <p:cNvGrpSpPr>
            <a:grpSpLocks/>
          </p:cNvGrpSpPr>
          <p:nvPr>
            <p:custDataLst>
              <p:tags r:id="rId4"/>
            </p:custDataLst>
          </p:nvPr>
        </p:nvGrpSpPr>
        <p:grpSpPr bwMode="auto">
          <a:xfrm>
            <a:off x="3272368" y="1739903"/>
            <a:ext cx="4957233" cy="582613"/>
            <a:chOff x="1536" y="1493"/>
            <a:chExt cx="2649" cy="367"/>
          </a:xfrm>
        </p:grpSpPr>
        <p:sp>
          <p:nvSpPr>
            <p:cNvPr id="26627" name="Rectangle 3"/>
            <p:cNvSpPr>
              <a:spLocks noChangeArrowheads="1"/>
            </p:cNvSpPr>
            <p:nvPr/>
          </p:nvSpPr>
          <p:spPr bwMode="auto">
            <a:xfrm>
              <a:off x="2355" y="1493"/>
              <a:ext cx="1830" cy="367"/>
            </a:xfrm>
            <a:prstGeom prst="rect">
              <a:avLst/>
            </a:prstGeom>
            <a:solidFill>
              <a:srgbClr val="FFFF00"/>
            </a:solidFill>
            <a:ln w="12700">
              <a:solidFill>
                <a:srgbClr val="414141"/>
              </a:solidFill>
              <a:miter lim="800000"/>
              <a:headEnd/>
              <a:tailEnd/>
            </a:ln>
            <a:effectLst>
              <a:outerShdw dist="71842" dir="2700000" algn="ctr" rotWithShape="0">
                <a:srgbClr val="0000CC"/>
              </a:outerShdw>
            </a:effectLst>
          </p:spPr>
          <p:txBody>
            <a:bodyPr lIns="90488" tIns="44450" rIns="90488" bIns="44450">
              <a:spAutoFit/>
            </a:bodyPr>
            <a:lstStyle/>
            <a:p>
              <a:pPr algn="ctr" eaLnBrk="0" hangingPunct="0">
                <a:spcBef>
                  <a:spcPct val="50000"/>
                </a:spcBef>
                <a:defRPr/>
              </a:pPr>
              <a:r>
                <a:rPr lang="en-US" sz="3200" dirty="0">
                  <a:solidFill>
                    <a:srgbClr val="0000CC"/>
                  </a:solidFill>
                  <a:effectLst>
                    <a:outerShdw blurRad="38100" dist="38100" dir="2700000" algn="tl">
                      <a:srgbClr val="000000"/>
                    </a:outerShdw>
                  </a:effectLst>
                  <a:latin typeface="Times New Roman" pitchFamily="18" charset="0"/>
                  <a:cs typeface="Times New Roman" pitchFamily="18" charset="0"/>
                </a:rPr>
                <a:t>Cost of Goods Sold</a:t>
              </a:r>
            </a:p>
          </p:txBody>
        </p:sp>
        <p:sp>
          <p:nvSpPr>
            <p:cNvPr id="102414" name="Line 5"/>
            <p:cNvSpPr>
              <a:spLocks noChangeShapeType="1"/>
            </p:cNvSpPr>
            <p:nvPr/>
          </p:nvSpPr>
          <p:spPr bwMode="auto">
            <a:xfrm>
              <a:off x="1536" y="1736"/>
              <a:ext cx="744" cy="0"/>
            </a:xfrm>
            <a:prstGeom prst="line">
              <a:avLst/>
            </a:prstGeom>
            <a:noFill/>
            <a:ln w="50800">
              <a:solidFill>
                <a:srgbClr val="FFFF00"/>
              </a:solidFill>
              <a:round/>
              <a:headEnd/>
              <a:tailEnd type="triangle" w="med" len="med"/>
            </a:ln>
            <a:effectLst>
              <a:outerShdw dist="28398" dir="1593903" algn="ctr" rotWithShape="0">
                <a:srgbClr val="0000CC"/>
              </a:outerShdw>
            </a:effectLst>
            <a:extLst>
              <a:ext uri="{909E8E84-426E-40DD-AFC4-6F175D3DCCD1}">
                <a14:hiddenFill xmlns:a14="http://schemas.microsoft.com/office/drawing/2010/main">
                  <a:noFill/>
                </a14:hiddenFill>
              </a:ext>
            </a:extLst>
          </p:spPr>
          <p:txBody>
            <a:bodyPr/>
            <a:lstStyle/>
            <a:p>
              <a:endParaRPr lang="en-US"/>
            </a:p>
          </p:txBody>
        </p:sp>
      </p:grpSp>
      <p:sp>
        <p:nvSpPr>
          <p:cNvPr id="26631" name="Rectangle 7"/>
          <p:cNvSpPr>
            <a:spLocks noChangeArrowheads="1"/>
          </p:cNvSpPr>
          <p:nvPr>
            <p:custDataLst>
              <p:tags r:id="rId5"/>
            </p:custDataLst>
          </p:nvPr>
        </p:nvSpPr>
        <p:spPr bwMode="auto">
          <a:xfrm>
            <a:off x="582085" y="3810001"/>
            <a:ext cx="2584449" cy="582211"/>
          </a:xfrm>
          <a:prstGeom prst="rect">
            <a:avLst/>
          </a:prstGeom>
          <a:solidFill>
            <a:srgbClr val="FF9966"/>
          </a:solidFill>
          <a:ln w="12700">
            <a:solidFill>
              <a:srgbClr val="414141"/>
            </a:solidFill>
            <a:miter lim="800000"/>
            <a:headEnd/>
            <a:tailEnd/>
          </a:ln>
          <a:effectLst>
            <a:outerShdw dist="71842" dir="2700000" algn="ctr" rotWithShape="0">
              <a:srgbClr val="0000CC"/>
            </a:outerShdw>
          </a:effectLst>
        </p:spPr>
        <p:txBody>
          <a:bodyPr lIns="90488" tIns="44450" rIns="90488" bIns="44450">
            <a:spAutoFit/>
          </a:bodyPr>
          <a:lstStyle/>
          <a:p>
            <a:pPr algn="ctr" eaLnBrk="0" hangingPunct="0">
              <a:spcBef>
                <a:spcPct val="50000"/>
              </a:spcBef>
              <a:defRPr/>
            </a:pPr>
            <a:r>
              <a:rPr lang="en-US" sz="3200" dirty="0">
                <a:solidFill>
                  <a:srgbClr val="0000CC"/>
                </a:solidFill>
                <a:effectLst>
                  <a:outerShdw blurRad="38100" dist="38100" dir="2700000" algn="tl">
                    <a:srgbClr val="000000"/>
                  </a:outerShdw>
                </a:effectLst>
                <a:latin typeface="Times New Roman" pitchFamily="18" charset="0"/>
                <a:cs typeface="Times New Roman" pitchFamily="18" charset="0"/>
              </a:rPr>
              <a:t>Oldest Costs</a:t>
            </a:r>
          </a:p>
        </p:txBody>
      </p:sp>
      <p:grpSp>
        <p:nvGrpSpPr>
          <p:cNvPr id="3" name="Group 10"/>
          <p:cNvGrpSpPr>
            <a:grpSpLocks/>
          </p:cNvGrpSpPr>
          <p:nvPr>
            <p:custDataLst>
              <p:tags r:id="rId6"/>
            </p:custDataLst>
          </p:nvPr>
        </p:nvGrpSpPr>
        <p:grpSpPr bwMode="auto">
          <a:xfrm>
            <a:off x="3426885" y="3810005"/>
            <a:ext cx="4802716" cy="582613"/>
            <a:chOff x="1587" y="2885"/>
            <a:chExt cx="2646" cy="367"/>
          </a:xfrm>
        </p:grpSpPr>
        <p:sp>
          <p:nvSpPr>
            <p:cNvPr id="26630" name="Rectangle 6"/>
            <p:cNvSpPr>
              <a:spLocks noChangeArrowheads="1"/>
            </p:cNvSpPr>
            <p:nvPr/>
          </p:nvSpPr>
          <p:spPr bwMode="auto">
            <a:xfrm>
              <a:off x="2403" y="2885"/>
              <a:ext cx="1830" cy="367"/>
            </a:xfrm>
            <a:prstGeom prst="rect">
              <a:avLst/>
            </a:prstGeom>
            <a:solidFill>
              <a:srgbClr val="FF9966"/>
            </a:solidFill>
            <a:ln w="12700">
              <a:solidFill>
                <a:srgbClr val="414141"/>
              </a:solidFill>
              <a:miter lim="800000"/>
              <a:headEnd/>
              <a:tailEnd/>
            </a:ln>
            <a:effectLst>
              <a:outerShdw dist="71842" dir="2700000" algn="ctr" rotWithShape="0">
                <a:srgbClr val="0000CC"/>
              </a:outerShdw>
            </a:effectLst>
          </p:spPr>
          <p:txBody>
            <a:bodyPr lIns="90488" tIns="44450" rIns="90488" bIns="44450">
              <a:spAutoFit/>
            </a:bodyPr>
            <a:lstStyle/>
            <a:p>
              <a:pPr algn="ctr" eaLnBrk="0" hangingPunct="0">
                <a:spcBef>
                  <a:spcPct val="50000"/>
                </a:spcBef>
                <a:defRPr/>
              </a:pPr>
              <a:r>
                <a:rPr lang="en-US" sz="3200" dirty="0">
                  <a:solidFill>
                    <a:srgbClr val="0000CC"/>
                  </a:solidFill>
                  <a:effectLst>
                    <a:outerShdw blurRad="38100" dist="38100" dir="2700000" algn="tl">
                      <a:srgbClr val="000000"/>
                    </a:outerShdw>
                  </a:effectLst>
                  <a:latin typeface="Times New Roman" pitchFamily="18" charset="0"/>
                  <a:cs typeface="Times New Roman" pitchFamily="18" charset="0"/>
                </a:rPr>
                <a:t>Ending Inventory</a:t>
              </a:r>
            </a:p>
          </p:txBody>
        </p:sp>
        <p:sp>
          <p:nvSpPr>
            <p:cNvPr id="102412" name="Line 8"/>
            <p:cNvSpPr>
              <a:spLocks noChangeShapeType="1"/>
            </p:cNvSpPr>
            <p:nvPr/>
          </p:nvSpPr>
          <p:spPr bwMode="auto">
            <a:xfrm>
              <a:off x="1587" y="3173"/>
              <a:ext cx="744" cy="0"/>
            </a:xfrm>
            <a:prstGeom prst="line">
              <a:avLst/>
            </a:prstGeom>
            <a:noFill/>
            <a:ln w="50800">
              <a:solidFill>
                <a:srgbClr val="FF9966"/>
              </a:solidFill>
              <a:round/>
              <a:headEnd/>
              <a:tailEnd type="triangle" w="med" len="med"/>
            </a:ln>
            <a:effectLst>
              <a:outerShdw dist="28398" dir="1593903" algn="ctr" rotWithShape="0">
                <a:srgbClr val="0000CC"/>
              </a:outerShdw>
            </a:effectLst>
            <a:extLst>
              <a:ext uri="{909E8E84-426E-40DD-AFC4-6F175D3DCCD1}">
                <a14:hiddenFill xmlns:a14="http://schemas.microsoft.com/office/drawing/2010/main">
                  <a:noFill/>
                </a14:hiddenFill>
              </a:ext>
            </a:extLst>
          </p:spPr>
          <p:txBody>
            <a:bodyPr/>
            <a:lstStyle/>
            <a:p>
              <a:endParaRPr lang="en-US"/>
            </a:p>
          </p:txBody>
        </p:sp>
      </p:grpSp>
      <p:sp>
        <p:nvSpPr>
          <p:cNvPr id="12" name="TextBox 11"/>
          <p:cNvSpPr txBox="1">
            <a:spLocks noChangeArrowheads="1"/>
          </p:cNvSpPr>
          <p:nvPr/>
        </p:nvSpPr>
        <p:spPr bwMode="auto">
          <a:xfrm>
            <a:off x="436033" y="1143001"/>
            <a:ext cx="812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Assumes newest items are sold first:</a:t>
            </a:r>
          </a:p>
        </p:txBody>
      </p:sp>
      <p:sp>
        <p:nvSpPr>
          <p:cNvPr id="13" name="TextBox 12"/>
          <p:cNvSpPr txBox="1">
            <a:spLocks noChangeArrowheads="1"/>
          </p:cNvSpPr>
          <p:nvPr/>
        </p:nvSpPr>
        <p:spPr bwMode="auto">
          <a:xfrm>
            <a:off x="438151" y="3124201"/>
            <a:ext cx="812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Therefore, oldest items are on hand:</a:t>
            </a:r>
          </a:p>
        </p:txBody>
      </p:sp>
      <p:pic>
        <p:nvPicPr>
          <p:cNvPr id="102410"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28051" y="4114801"/>
            <a:ext cx="3054349"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logo5.png"/>
          <p:cNvPicPr/>
          <p:nvPr/>
        </p:nvPicPr>
        <p:blipFill>
          <a:blip r:embed="rId10"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73304205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7" name="Rectangle 9"/>
          <p:cNvSpPr>
            <a:spLocks noGrp="1" noChangeArrowheads="1"/>
          </p:cNvSpPr>
          <p:nvPr>
            <p:ph type="title"/>
            <p:custDataLst>
              <p:tags r:id="rId2"/>
            </p:custDataLst>
          </p:nvPr>
        </p:nvSpPr>
        <p:spPr>
          <a:xfrm>
            <a:off x="609600" y="110514"/>
            <a:ext cx="10972800" cy="1143000"/>
          </a:xfrm>
        </p:spPr>
        <p:txBody>
          <a:bodyPr/>
          <a:lstStyle/>
          <a:p>
            <a:pPr eaLnBrk="1" fontAlgn="auto" hangingPunct="1">
              <a:spcAft>
                <a:spcPts val="0"/>
              </a:spcAft>
              <a:defRPr/>
            </a:pPr>
            <a:r>
              <a:rPr dirty="0" smtClean="0"/>
              <a:t>Average-Cost</a:t>
            </a:r>
            <a:endParaRPr dirty="0"/>
          </a:p>
        </p:txBody>
      </p:sp>
      <p:sp>
        <p:nvSpPr>
          <p:cNvPr id="103427" name="Rectangle 3"/>
          <p:cNvSpPr>
            <a:spLocks noGrp="1" noChangeArrowheads="1"/>
          </p:cNvSpPr>
          <p:nvPr>
            <p:ph type="body" sz="quarter" idx="10"/>
          </p:nvPr>
        </p:nvSpPr>
        <p:spPr>
          <a:xfrm>
            <a:off x="508000" y="1143000"/>
            <a:ext cx="11176000" cy="2503488"/>
          </a:xfrm>
        </p:spPr>
        <p:txBody>
          <a:bodyPr lIns="90488" tIns="44450" rIns="90488" bIns="44450"/>
          <a:lstStyle/>
          <a:p>
            <a:pPr marL="0" indent="0" eaLnBrk="1" hangingPunct="1">
              <a:buFontTx/>
              <a:buNone/>
            </a:pPr>
            <a:r>
              <a:rPr lang="en-US" dirty="0" smtClean="0"/>
              <a:t>The average-cost per unit is assigned to cost of goods sold and to units remaining in inventory.  </a:t>
            </a:r>
          </a:p>
          <a:p>
            <a:pPr marL="0" indent="0" eaLnBrk="1" hangingPunct="1">
              <a:buFontTx/>
              <a:buNone/>
            </a:pPr>
            <a:endParaRPr lang="en-US" dirty="0" smtClean="0"/>
          </a:p>
          <a:p>
            <a:pPr marL="0" indent="0" eaLnBrk="1" hangingPunct="1">
              <a:buFontTx/>
              <a:buNone/>
            </a:pPr>
            <a:r>
              <a:rPr lang="en-US" dirty="0" smtClean="0"/>
              <a:t>A new average must be calculated with each purchase.</a:t>
            </a:r>
          </a:p>
        </p:txBody>
      </p:sp>
      <p:sp>
        <p:nvSpPr>
          <p:cNvPr id="2" name="Slide Number Placeholder 1"/>
          <p:cNvSpPr>
            <a:spLocks noGrp="1"/>
          </p:cNvSpPr>
          <p:nvPr>
            <p:ph type="sldNum" sz="quarter" idx="11"/>
          </p:nvPr>
        </p:nvSpPr>
        <p:spPr/>
        <p:txBody>
          <a:bodyPr/>
          <a:lstStyle/>
          <a:p>
            <a:pPr>
              <a:defRPr/>
            </a:pPr>
            <a:fld id="{0DD0918F-EBBF-44C1-9931-75626CB3ADF7}" type="slidenum">
              <a:rPr lang="en-US"/>
              <a:pPr>
                <a:defRPr/>
              </a:pPr>
              <a:t>16</a:t>
            </a:fld>
            <a:endParaRPr lang="en-US" dirty="0"/>
          </a:p>
        </p:txBody>
      </p:sp>
      <p:grpSp>
        <p:nvGrpSpPr>
          <p:cNvPr id="3" name="Group 14"/>
          <p:cNvGrpSpPr>
            <a:grpSpLocks/>
          </p:cNvGrpSpPr>
          <p:nvPr/>
        </p:nvGrpSpPr>
        <p:grpSpPr bwMode="auto">
          <a:xfrm>
            <a:off x="19051" y="3133725"/>
            <a:ext cx="11887200" cy="1562100"/>
            <a:chOff x="228600" y="2971800"/>
            <a:chExt cx="8915400" cy="1562100"/>
          </a:xfrm>
        </p:grpSpPr>
        <p:sp>
          <p:nvSpPr>
            <p:cNvPr id="103431" name="Rectangle 15"/>
            <p:cNvSpPr>
              <a:spLocks noChangeArrowheads="1"/>
            </p:cNvSpPr>
            <p:nvPr/>
          </p:nvSpPr>
          <p:spPr bwMode="auto">
            <a:xfrm>
              <a:off x="6319838" y="2971800"/>
              <a:ext cx="28241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ctr" eaLnBrk="0" hangingPunct="0"/>
              <a:r>
                <a:rPr lang="en-US" sz="2400">
                  <a:solidFill>
                    <a:srgbClr val="0000CC"/>
                  </a:solidFill>
                  <a:latin typeface="Times New Roman" pitchFamily="18" charset="0"/>
                  <a:cs typeface="Times New Roman" pitchFamily="18" charset="0"/>
                </a:rPr>
                <a:t>Average Cost</a:t>
              </a:r>
            </a:p>
          </p:txBody>
        </p:sp>
        <p:grpSp>
          <p:nvGrpSpPr>
            <p:cNvPr id="103432" name="Group 20"/>
            <p:cNvGrpSpPr>
              <a:grpSpLocks/>
            </p:cNvGrpSpPr>
            <p:nvPr/>
          </p:nvGrpSpPr>
          <p:grpSpPr bwMode="auto">
            <a:xfrm>
              <a:off x="228600" y="3048000"/>
              <a:ext cx="8159750" cy="1485900"/>
              <a:chOff x="92" y="2184"/>
              <a:chExt cx="5140" cy="936"/>
            </a:xfrm>
          </p:grpSpPr>
          <p:grpSp>
            <p:nvGrpSpPr>
              <p:cNvPr id="103433" name="Group 19"/>
              <p:cNvGrpSpPr>
                <a:grpSpLocks/>
              </p:cNvGrpSpPr>
              <p:nvPr/>
            </p:nvGrpSpPr>
            <p:grpSpPr bwMode="auto">
              <a:xfrm>
                <a:off x="92" y="2184"/>
                <a:ext cx="3719" cy="912"/>
                <a:chOff x="92" y="2184"/>
                <a:chExt cx="3719" cy="912"/>
              </a:xfrm>
            </p:grpSpPr>
            <p:sp>
              <p:nvSpPr>
                <p:cNvPr id="103437" name="Rectangle 6"/>
                <p:cNvSpPr>
                  <a:spLocks noChangeArrowheads="1"/>
                </p:cNvSpPr>
                <p:nvPr/>
              </p:nvSpPr>
              <p:spPr bwMode="auto">
                <a:xfrm>
                  <a:off x="92" y="2184"/>
                  <a:ext cx="1779"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ctr" eaLnBrk="0" hangingPunct="0"/>
                  <a:r>
                    <a:rPr lang="en-US" sz="2400" dirty="0">
                      <a:solidFill>
                        <a:srgbClr val="0000CC"/>
                      </a:solidFill>
                      <a:latin typeface="Times New Roman" pitchFamily="18" charset="0"/>
                      <a:cs typeface="Times New Roman" pitchFamily="18" charset="0"/>
                    </a:rPr>
                    <a:t>Cost of Inventory on Hand</a:t>
                  </a:r>
                </a:p>
              </p:txBody>
            </p:sp>
            <p:sp>
              <p:nvSpPr>
                <p:cNvPr id="103438" name="Rectangle 7"/>
                <p:cNvSpPr>
                  <a:spLocks noChangeArrowheads="1"/>
                </p:cNvSpPr>
                <p:nvPr/>
              </p:nvSpPr>
              <p:spPr bwMode="auto">
                <a:xfrm>
                  <a:off x="2032" y="2184"/>
                  <a:ext cx="1779"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ctr" eaLnBrk="0" hangingPunct="0"/>
                  <a:r>
                    <a:rPr lang="en-US" sz="2400" dirty="0">
                      <a:solidFill>
                        <a:srgbClr val="0000CC"/>
                      </a:solidFill>
                      <a:latin typeface="Times New Roman" pitchFamily="18" charset="0"/>
                      <a:cs typeface="Times New Roman" pitchFamily="18" charset="0"/>
                    </a:rPr>
                    <a:t>Number of Units on Hand</a:t>
                  </a:r>
                </a:p>
              </p:txBody>
            </p:sp>
          </p:grpSp>
          <p:sp>
            <p:nvSpPr>
              <p:cNvPr id="103434" name="Rectangle 8"/>
              <p:cNvSpPr>
                <a:spLocks noChangeArrowheads="1"/>
              </p:cNvSpPr>
              <p:nvPr/>
            </p:nvSpPr>
            <p:spPr bwMode="auto">
              <a:xfrm>
                <a:off x="1824" y="2459"/>
                <a:ext cx="193"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spcBef>
                    <a:spcPct val="50000"/>
                  </a:spcBef>
                </a:pPr>
                <a:r>
                  <a:rPr lang="en-US" sz="3200">
                    <a:solidFill>
                      <a:srgbClr val="0000CC"/>
                    </a:solidFill>
                    <a:latin typeface="Times New Roman" pitchFamily="18" charset="0"/>
                    <a:cs typeface="Times New Roman" pitchFamily="18" charset="0"/>
                  </a:rPr>
                  <a:t>÷</a:t>
                </a:r>
              </a:p>
            </p:txBody>
          </p:sp>
          <p:sp>
            <p:nvSpPr>
              <p:cNvPr id="103435" name="Rectangle 13"/>
              <p:cNvSpPr>
                <a:spLocks noChangeArrowheads="1"/>
              </p:cNvSpPr>
              <p:nvPr/>
            </p:nvSpPr>
            <p:spPr bwMode="auto">
              <a:xfrm>
                <a:off x="3764" y="2459"/>
                <a:ext cx="19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eaLnBrk="0" hangingPunct="0">
                  <a:spcBef>
                    <a:spcPct val="50000"/>
                  </a:spcBef>
                </a:pPr>
                <a:r>
                  <a:rPr lang="en-US" sz="3200">
                    <a:solidFill>
                      <a:srgbClr val="0000CC"/>
                    </a:solidFill>
                    <a:latin typeface="Times New Roman" pitchFamily="18" charset="0"/>
                    <a:cs typeface="Times New Roman" pitchFamily="18" charset="0"/>
                  </a:rPr>
                  <a:t>=</a:t>
                </a:r>
              </a:p>
            </p:txBody>
          </p:sp>
          <p:sp>
            <p:nvSpPr>
              <p:cNvPr id="103436" name="Rectangle 16"/>
              <p:cNvSpPr>
                <a:spLocks noChangeArrowheads="1"/>
              </p:cNvSpPr>
              <p:nvPr/>
            </p:nvSpPr>
            <p:spPr bwMode="auto">
              <a:xfrm>
                <a:off x="3453" y="2208"/>
                <a:ext cx="1779"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ctr" eaLnBrk="0" hangingPunct="0"/>
                <a:endParaRPr lang="en-US" sz="2400" b="1">
                  <a:solidFill>
                    <a:srgbClr val="0000CC"/>
                  </a:solidFill>
                  <a:latin typeface="Times New Roman" pitchFamily="18" charset="0"/>
                  <a:cs typeface="Times New Roman" pitchFamily="18" charset="0"/>
                </a:endParaRPr>
              </a:p>
            </p:txBody>
          </p:sp>
        </p:grpSp>
      </p:grpSp>
      <p:pic>
        <p:nvPicPr>
          <p:cNvPr id="103430" name="Picture 15" descr="C:\Users\ROBIN-ONE\AppData\Local\Microsoft\Windows\Temporary Internet Files\Content.IE5\DY87JOAM\MC90023070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43234" y="3962401"/>
            <a:ext cx="4116917"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9205112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0" indent="0" algn="ctr">
              <a:buNone/>
            </a:pPr>
            <a:r>
              <a:rPr lang="en-US" sz="3600" dirty="0"/>
              <a:t>Account for perpetual inventory by the three most common costing methods</a:t>
            </a:r>
            <a:endParaRPr lang="en-US" sz="3600" b="1" dirty="0"/>
          </a:p>
          <a:p>
            <a:endParaRPr lang="en-US" dirty="0"/>
          </a:p>
        </p:txBody>
      </p:sp>
      <p:pic>
        <p:nvPicPr>
          <p:cNvPr id="4" name="Picture 3" descr="logo5.png"/>
          <p:cNvPicPr/>
          <p:nvPr/>
        </p:nvPicPr>
        <p:blipFill>
          <a:blip r:embed="rId2"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190854656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subTitle" idx="1"/>
          </p:nvPr>
        </p:nvSpPr>
        <p:spPr>
          <a:xfrm>
            <a:off x="973667" y="3429001"/>
            <a:ext cx="10242551" cy="1077218"/>
          </a:xfrm>
        </p:spPr>
        <p:txBody>
          <a:bodyPr>
            <a:spAutoFit/>
          </a:bodyPr>
          <a:lstStyle/>
          <a:p>
            <a:pPr algn="ctr" eaLnBrk="1" hangingPunct="1">
              <a:spcBef>
                <a:spcPct val="0"/>
              </a:spcBef>
            </a:pPr>
            <a:r>
              <a:rPr lang="en-US" dirty="0" smtClean="0"/>
              <a:t>Account for perpetual inventory by the three most common costing methods</a:t>
            </a:r>
          </a:p>
        </p:txBody>
      </p:sp>
      <p:sp>
        <p:nvSpPr>
          <p:cNvPr id="2" name="Slide Number Placeholder 1"/>
          <p:cNvSpPr>
            <a:spLocks noGrp="1"/>
          </p:cNvSpPr>
          <p:nvPr>
            <p:ph type="sldNum" sz="quarter" idx="12"/>
          </p:nvPr>
        </p:nvSpPr>
        <p:spPr/>
        <p:txBody>
          <a:bodyPr/>
          <a:lstStyle/>
          <a:p>
            <a:pPr>
              <a:defRPr/>
            </a:pPr>
            <a:fld id="{ECC4CAFF-49BA-46C7-837F-8C1EB0D44030}" type="slidenum">
              <a:rPr lang="en-US"/>
              <a:pPr>
                <a:defRPr/>
              </a:pPr>
              <a:t>18</a:t>
            </a:fld>
            <a:endParaRPr lang="en-US" dirty="0"/>
          </a:p>
        </p:txBody>
      </p:sp>
      <p:sp>
        <p:nvSpPr>
          <p:cNvPr id="5" name="Flowchart: Connector 4"/>
          <p:cNvSpPr/>
          <p:nvPr/>
        </p:nvSpPr>
        <p:spPr bwMode="auto">
          <a:xfrm>
            <a:off x="5029200" y="160020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7200" dirty="0">
                <a:solidFill>
                  <a:schemeClr val="bg1"/>
                </a:solidFill>
                <a:latin typeface="Segoe" pitchFamily="34" charset="0"/>
              </a:rPr>
              <a:t>3</a:t>
            </a:r>
          </a:p>
        </p:txBody>
      </p:sp>
      <p:pic>
        <p:nvPicPr>
          <p:cNvPr id="6" name="Picture 5" descr="logo5.png"/>
          <p:cNvPicPr/>
          <p:nvPr/>
        </p:nvPicPr>
        <p:blipFill>
          <a:blip r:embed="rId4"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812740331"/>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8000" y="230189"/>
            <a:ext cx="11176000" cy="1329595"/>
          </a:xfrm>
        </p:spPr>
        <p:txBody>
          <a:bodyPr/>
          <a:lstStyle/>
          <a:p>
            <a:pPr eaLnBrk="1" hangingPunct="1">
              <a:defRPr/>
            </a:pPr>
            <a:r>
              <a:rPr/>
              <a:t>Inventory Accounting in a Perpetual System</a:t>
            </a:r>
          </a:p>
        </p:txBody>
      </p:sp>
      <p:sp>
        <p:nvSpPr>
          <p:cNvPr id="105475" name="Text Placeholder 5"/>
          <p:cNvSpPr>
            <a:spLocks noGrp="1"/>
          </p:cNvSpPr>
          <p:nvPr>
            <p:ph type="body" sz="quarter" idx="10"/>
          </p:nvPr>
        </p:nvSpPr>
        <p:spPr>
          <a:xfrm>
            <a:off x="508000" y="1828801"/>
            <a:ext cx="11176000" cy="1833563"/>
          </a:xfrm>
        </p:spPr>
        <p:txBody>
          <a:bodyPr>
            <a:normAutofit lnSpcReduction="10000"/>
          </a:bodyPr>
          <a:lstStyle/>
          <a:p>
            <a:pPr eaLnBrk="1" hangingPunct="1"/>
            <a:r>
              <a:rPr lang="en-US" smtClean="0"/>
              <a:t>The different inventory costing methods produce different amounts for:</a:t>
            </a:r>
          </a:p>
          <a:p>
            <a:pPr lvl="1" eaLnBrk="1" hangingPunct="1"/>
            <a:r>
              <a:rPr lang="en-US" smtClean="0"/>
              <a:t>ending inventory</a:t>
            </a:r>
          </a:p>
          <a:p>
            <a:pPr lvl="1" eaLnBrk="1" hangingPunct="1"/>
            <a:r>
              <a:rPr lang="en-US" smtClean="0"/>
              <a:t>cost of goods sold</a:t>
            </a:r>
          </a:p>
        </p:txBody>
      </p:sp>
      <p:sp>
        <p:nvSpPr>
          <p:cNvPr id="4" name="Slide Number Placeholder 3"/>
          <p:cNvSpPr>
            <a:spLocks noGrp="1"/>
          </p:cNvSpPr>
          <p:nvPr>
            <p:ph type="sldNum" sz="quarter" idx="11"/>
          </p:nvPr>
        </p:nvSpPr>
        <p:spPr/>
        <p:txBody>
          <a:bodyPr/>
          <a:lstStyle/>
          <a:p>
            <a:pPr>
              <a:defRPr/>
            </a:pPr>
            <a:fld id="{213AF5C8-29D5-495F-92F6-CBE49556EE0C}" type="slidenum">
              <a:rPr lang="en-US"/>
              <a:pPr>
                <a:defRPr/>
              </a:pPr>
              <a:t>19</a:t>
            </a:fld>
            <a:endParaRPr lang="en-US" dirty="0"/>
          </a:p>
        </p:txBody>
      </p:sp>
      <p:pic>
        <p:nvPicPr>
          <p:cNvPr id="10547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034" y="4148139"/>
            <a:ext cx="2662767"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4201" y="3808413"/>
            <a:ext cx="3382433"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4430714"/>
            <a:ext cx="2844800"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Minus 6"/>
          <p:cNvSpPr/>
          <p:nvPr/>
        </p:nvSpPr>
        <p:spPr bwMode="auto">
          <a:xfrm>
            <a:off x="4085167" y="4868863"/>
            <a:ext cx="687917" cy="457200"/>
          </a:xfrm>
          <a:prstGeom prst="mathMinus">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8" name="Equal 7"/>
          <p:cNvSpPr/>
          <p:nvPr/>
        </p:nvSpPr>
        <p:spPr bwMode="auto">
          <a:xfrm>
            <a:off x="7924800" y="4941889"/>
            <a:ext cx="508000" cy="312737"/>
          </a:xfrm>
          <a:prstGeom prst="mathEqual">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pic>
        <p:nvPicPr>
          <p:cNvPr id="10" name="Picture 9" descr="logo5.png"/>
          <p:cNvPicPr/>
          <p:nvPr/>
        </p:nvPicPr>
        <p:blipFill>
          <a:blip r:embed="rId6"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0914402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54628"/>
                                        </p:tgtEl>
                                        <p:attrNameLst>
                                          <p:attrName>style.visibility</p:attrName>
                                        </p:attrNameLst>
                                      </p:cBhvr>
                                      <p:to>
                                        <p:strVal val="visible"/>
                                      </p:to>
                                    </p:set>
                                    <p:animEffect transition="in" filter="fade">
                                      <p:cBhvr>
                                        <p:cTn id="10" dur="500"/>
                                        <p:tgtEl>
                                          <p:spTgt spid="15462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54627"/>
                                        </p:tgtEl>
                                        <p:attrNameLst>
                                          <p:attrName>style.visibility</p:attrName>
                                        </p:attrNameLst>
                                      </p:cBhvr>
                                      <p:to>
                                        <p:strVal val="visible"/>
                                      </p:to>
                                    </p:set>
                                    <p:animEffect transition="in" filter="fade">
                                      <p:cBhvr>
                                        <p:cTn id="18" dur="500"/>
                                        <p:tgtEl>
                                          <p:spTgt spid="154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1365"/>
            <a:ext cx="12192000" cy="47064"/>
          </a:xfrm>
          <a:prstGeom prst="rect">
            <a:avLst/>
          </a:prstGeom>
          <a:solidFill>
            <a:srgbClr val="7F14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Subtitle 2"/>
          <p:cNvSpPr txBox="1">
            <a:spLocks/>
          </p:cNvSpPr>
          <p:nvPr/>
        </p:nvSpPr>
        <p:spPr>
          <a:xfrm>
            <a:off x="89724" y="239007"/>
            <a:ext cx="4833257" cy="680420"/>
          </a:xfrm>
          <a:prstGeom prst="rect">
            <a:avLst/>
          </a:prstGeom>
          <a:ln>
            <a:solidFill>
              <a:schemeClr val="tx1"/>
            </a:solidFill>
          </a:ln>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b="1" dirty="0" smtClean="0">
                <a:latin typeface="Arial" panose="020B0604020202020204" pitchFamily="34" charset="0"/>
                <a:cs typeface="Arial" panose="020B0604020202020204" pitchFamily="34" charset="0"/>
              </a:rPr>
              <a:t>Table Of Contents</a:t>
            </a:r>
            <a:endParaRPr lang="en-US" sz="2800" b="1"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nvPr>
        </p:nvGraphicFramePr>
        <p:xfrm>
          <a:off x="289234" y="982989"/>
          <a:ext cx="11613535" cy="5339018"/>
        </p:xfrm>
        <a:graphic>
          <a:graphicData uri="http://schemas.openxmlformats.org/drawingml/2006/table">
            <a:tbl>
              <a:tblPr firstRow="1" bandRow="1">
                <a:tableStyleId>{073A0DAA-6AF3-43AB-8588-CEC1D06C72B9}</a:tableStyleId>
              </a:tblPr>
              <a:tblGrid>
                <a:gridCol w="976858">
                  <a:extLst>
                    <a:ext uri="{9D8B030D-6E8A-4147-A177-3AD203B41FA5}">
                      <a16:colId xmlns:a16="http://schemas.microsoft.com/office/drawing/2014/main" xmlns="" val="20000"/>
                    </a:ext>
                  </a:extLst>
                </a:gridCol>
                <a:gridCol w="9472246">
                  <a:extLst>
                    <a:ext uri="{9D8B030D-6E8A-4147-A177-3AD203B41FA5}">
                      <a16:colId xmlns:a16="http://schemas.microsoft.com/office/drawing/2014/main" xmlns="" val="20001"/>
                    </a:ext>
                  </a:extLst>
                </a:gridCol>
                <a:gridCol w="1164431">
                  <a:extLst>
                    <a:ext uri="{9D8B030D-6E8A-4147-A177-3AD203B41FA5}">
                      <a16:colId xmlns:a16="http://schemas.microsoft.com/office/drawing/2014/main" xmlns="" val="20002"/>
                    </a:ext>
                  </a:extLst>
                </a:gridCol>
              </a:tblGrid>
              <a:tr h="309322">
                <a:tc>
                  <a:txBody>
                    <a:bodyPr/>
                    <a:lstStyle/>
                    <a:p>
                      <a:r>
                        <a:rPr lang="en-US" sz="2200" dirty="0" smtClean="0"/>
                        <a:t>S.R#</a:t>
                      </a:r>
                      <a:endParaRPr lang="en-US" sz="2200" b="1" dirty="0">
                        <a:latin typeface="+mn-lt"/>
                        <a:cs typeface="Arial" pitchFamily="34" charset="0"/>
                      </a:endParaRPr>
                    </a:p>
                  </a:txBody>
                  <a:tcPr/>
                </a:tc>
                <a:tc>
                  <a:txBody>
                    <a:bodyPr/>
                    <a:lstStyle/>
                    <a:p>
                      <a:r>
                        <a:rPr lang="en-US" sz="2200" dirty="0" smtClean="0"/>
                        <a:t>Contents</a:t>
                      </a:r>
                      <a:endParaRPr lang="en-US" sz="2200" b="1" dirty="0">
                        <a:latin typeface="+mn-lt"/>
                        <a:cs typeface="Arial" pitchFamily="34" charset="0"/>
                      </a:endParaRPr>
                    </a:p>
                  </a:txBody>
                  <a:tcPr/>
                </a:tc>
                <a:tc>
                  <a:txBody>
                    <a:bodyPr/>
                    <a:lstStyle/>
                    <a:p>
                      <a:r>
                        <a:rPr lang="en-US" sz="2200" dirty="0" smtClean="0"/>
                        <a:t>Page #</a:t>
                      </a:r>
                      <a:endParaRPr lang="en-US" sz="2200" b="1" dirty="0">
                        <a:latin typeface="+mn-lt"/>
                        <a:cs typeface="Arial" pitchFamily="34" charset="0"/>
                      </a:endParaRPr>
                    </a:p>
                  </a:txBody>
                  <a:tcPr/>
                </a:tc>
                <a:extLst>
                  <a:ext uri="{0D108BD9-81ED-4DB2-BD59-A6C34878D82A}">
                    <a16:rowId xmlns:a16="http://schemas.microsoft.com/office/drawing/2014/main" xmlns="" val="10000"/>
                  </a:ext>
                </a:extLst>
              </a:tr>
              <a:tr h="501828">
                <a:tc>
                  <a:txBody>
                    <a:bodyPr/>
                    <a:lstStyle/>
                    <a:p>
                      <a:r>
                        <a:rPr lang="en-US" sz="2200" dirty="0" smtClean="0"/>
                        <a:t>1.</a:t>
                      </a:r>
                      <a:endParaRPr lang="en-US" sz="22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Define accounting principles related to inventory</a:t>
                      </a:r>
                      <a:endParaRPr lang="en-US" sz="2200" b="1" dirty="0">
                        <a:cs typeface="Arial" pitchFamily="34" charset="0"/>
                      </a:endParaRPr>
                    </a:p>
                  </a:txBody>
                  <a:tcPr/>
                </a:tc>
                <a:tc>
                  <a:txBody>
                    <a:bodyPr/>
                    <a:lstStyle/>
                    <a:p>
                      <a:r>
                        <a:rPr lang="en-US" sz="2200" b="1" dirty="0" smtClean="0"/>
                        <a:t>6</a:t>
                      </a:r>
                      <a:endParaRPr lang="en-US" sz="2200" b="1" dirty="0"/>
                    </a:p>
                  </a:txBody>
                  <a:tcPr/>
                </a:tc>
                <a:extLst>
                  <a:ext uri="{0D108BD9-81ED-4DB2-BD59-A6C34878D82A}">
                    <a16:rowId xmlns:a16="http://schemas.microsoft.com/office/drawing/2014/main" xmlns="" val="10001"/>
                  </a:ext>
                </a:extLst>
              </a:tr>
              <a:tr h="433136">
                <a:tc>
                  <a:txBody>
                    <a:bodyPr/>
                    <a:lstStyle/>
                    <a:p>
                      <a:r>
                        <a:rPr lang="en-US" sz="2200" dirty="0" smtClean="0"/>
                        <a:t>2.</a:t>
                      </a:r>
                      <a:endParaRPr lang="en-US" sz="22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Define inventory costing methods</a:t>
                      </a:r>
                      <a:endParaRPr lang="en-US" sz="2200" b="1" dirty="0" smtClean="0"/>
                    </a:p>
                  </a:txBody>
                  <a:tcPr/>
                </a:tc>
                <a:tc>
                  <a:txBody>
                    <a:bodyPr/>
                    <a:lstStyle/>
                    <a:p>
                      <a:r>
                        <a:rPr lang="en-US" sz="2200" b="1" dirty="0" smtClean="0"/>
                        <a:t>9</a:t>
                      </a:r>
                      <a:endParaRPr lang="en-US" sz="2200" b="1" dirty="0"/>
                    </a:p>
                  </a:txBody>
                  <a:tcPr/>
                </a:tc>
                <a:extLst>
                  <a:ext uri="{0D108BD9-81ED-4DB2-BD59-A6C34878D82A}">
                    <a16:rowId xmlns:a16="http://schemas.microsoft.com/office/drawing/2014/main" xmlns="" val="10002"/>
                  </a:ext>
                </a:extLst>
              </a:tr>
              <a:tr h="481263">
                <a:tc>
                  <a:txBody>
                    <a:bodyPr/>
                    <a:lstStyle/>
                    <a:p>
                      <a:r>
                        <a:rPr lang="en-US" sz="2200" dirty="0" smtClean="0"/>
                        <a:t>3.</a:t>
                      </a:r>
                      <a:endParaRPr lang="en-US" sz="2200" b="1" dirty="0" smtClean="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Account for perpetual inventory by the three most common costing methods</a:t>
                      </a:r>
                      <a:endParaRPr lang="en-US" sz="2200" b="1" dirty="0" smtClean="0"/>
                    </a:p>
                  </a:txBody>
                  <a:tcPr/>
                </a:tc>
                <a:tc>
                  <a:txBody>
                    <a:bodyPr/>
                    <a:lstStyle/>
                    <a:p>
                      <a:r>
                        <a:rPr lang="en-US" sz="2200" b="1" dirty="0" smtClean="0"/>
                        <a:t>15</a:t>
                      </a:r>
                      <a:endParaRPr lang="en-US" sz="2200" b="1" dirty="0"/>
                    </a:p>
                  </a:txBody>
                  <a:tcPr/>
                </a:tc>
                <a:extLst>
                  <a:ext uri="{0D108BD9-81ED-4DB2-BD59-A6C34878D82A}">
                    <a16:rowId xmlns:a16="http://schemas.microsoft.com/office/drawing/2014/main" xmlns="" val="10003"/>
                  </a:ext>
                </a:extLst>
              </a:tr>
              <a:tr h="467631">
                <a:tc>
                  <a:txBody>
                    <a:bodyPr/>
                    <a:lstStyle/>
                    <a:p>
                      <a:r>
                        <a:rPr lang="en-US" sz="2200" dirty="0" smtClean="0"/>
                        <a:t>4.</a:t>
                      </a:r>
                      <a:endParaRPr lang="en-US" sz="22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Compare the effects of the three most common costing methods</a:t>
                      </a:r>
                      <a:endParaRPr lang="en-US" sz="2200" b="1" dirty="0" smtClean="0"/>
                    </a:p>
                  </a:txBody>
                  <a:tcPr/>
                </a:tc>
                <a:tc>
                  <a:txBody>
                    <a:bodyPr/>
                    <a:lstStyle/>
                    <a:p>
                      <a:r>
                        <a:rPr lang="en-US" sz="2200" b="1" dirty="0" smtClean="0"/>
                        <a:t>34</a:t>
                      </a:r>
                      <a:endParaRPr lang="en-US" sz="2200" b="1" dirty="0"/>
                    </a:p>
                  </a:txBody>
                  <a:tcPr/>
                </a:tc>
                <a:extLst>
                  <a:ext uri="{0D108BD9-81ED-4DB2-BD59-A6C34878D82A}">
                    <a16:rowId xmlns:a16="http://schemas.microsoft.com/office/drawing/2014/main" xmlns="" val="10004"/>
                  </a:ext>
                </a:extLst>
              </a:tr>
              <a:tr h="454793">
                <a:tc>
                  <a:txBody>
                    <a:bodyPr/>
                    <a:lstStyle/>
                    <a:p>
                      <a:r>
                        <a:rPr lang="en-US" sz="2200" dirty="0" smtClean="0"/>
                        <a:t>5.</a:t>
                      </a:r>
                      <a:endParaRPr lang="en-US" sz="22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Apply the lower-of-cost-or market rule to inventory</a:t>
                      </a:r>
                      <a:endParaRPr lang="en-US" sz="2200" b="1" kern="1200" dirty="0" smtClean="0">
                        <a:solidFill>
                          <a:schemeClr val="dk1"/>
                        </a:solidFill>
                        <a:latin typeface="+mn-lt"/>
                        <a:ea typeface="+mn-ea"/>
                        <a:cs typeface="Arial" pitchFamily="34" charset="0"/>
                      </a:endParaRPr>
                    </a:p>
                  </a:txBody>
                  <a:tcPr/>
                </a:tc>
                <a:tc>
                  <a:txBody>
                    <a:bodyPr/>
                    <a:lstStyle/>
                    <a:p>
                      <a:r>
                        <a:rPr lang="en-US" sz="2200" b="1" dirty="0" smtClean="0"/>
                        <a:t>38</a:t>
                      </a:r>
                      <a:endParaRPr lang="en-US" sz="2200" b="1" dirty="0"/>
                    </a:p>
                  </a:txBody>
                  <a:tcPr/>
                </a:tc>
                <a:extLst>
                  <a:ext uri="{0D108BD9-81ED-4DB2-BD59-A6C34878D82A}">
                    <a16:rowId xmlns:a16="http://schemas.microsoft.com/office/drawing/2014/main" xmlns="" val="10005"/>
                  </a:ext>
                </a:extLst>
              </a:tr>
              <a:tr h="454793">
                <a:tc>
                  <a:txBody>
                    <a:bodyPr/>
                    <a:lstStyle/>
                    <a:p>
                      <a:r>
                        <a:rPr lang="en-US" sz="2200" dirty="0" smtClean="0"/>
                        <a:t>6.</a:t>
                      </a:r>
                      <a:endParaRPr lang="en-US" sz="22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Measure the effects of inventory errors</a:t>
                      </a:r>
                      <a:endParaRPr lang="en-US" sz="2200" b="1" dirty="0"/>
                    </a:p>
                  </a:txBody>
                  <a:tcPr/>
                </a:tc>
                <a:tc>
                  <a:txBody>
                    <a:bodyPr/>
                    <a:lstStyle/>
                    <a:p>
                      <a:r>
                        <a:rPr lang="en-US" sz="2200" b="1" dirty="0" smtClean="0"/>
                        <a:t>42</a:t>
                      </a:r>
                      <a:endParaRPr lang="en-US" sz="2200" b="1" dirty="0"/>
                    </a:p>
                  </a:txBody>
                  <a:tcPr/>
                </a:tc>
                <a:extLst>
                  <a:ext uri="{0D108BD9-81ED-4DB2-BD59-A6C34878D82A}">
                    <a16:rowId xmlns:a16="http://schemas.microsoft.com/office/drawing/2014/main" xmlns="" val="10006"/>
                  </a:ext>
                </a:extLst>
              </a:tr>
              <a:tr h="490888">
                <a:tc>
                  <a:txBody>
                    <a:bodyPr/>
                    <a:lstStyle/>
                    <a:p>
                      <a:r>
                        <a:rPr lang="en-US" sz="2200" dirty="0" smtClean="0"/>
                        <a:t>7.</a:t>
                      </a:r>
                      <a:endParaRPr lang="en-US" sz="2200" b="1" dirty="0">
                        <a:latin typeface="+mn-lt"/>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Estimate ending inventory by the gross profit method</a:t>
                      </a:r>
                      <a:endParaRPr lang="en-US" sz="2200" b="1" dirty="0"/>
                    </a:p>
                  </a:txBody>
                  <a:tcPr/>
                </a:tc>
                <a:tc>
                  <a:txBody>
                    <a:bodyPr/>
                    <a:lstStyle/>
                    <a:p>
                      <a:r>
                        <a:rPr lang="en-US" sz="2200" b="1" dirty="0" smtClean="0"/>
                        <a:t>47</a:t>
                      </a:r>
                      <a:endParaRPr lang="en-US" sz="2200" b="1" dirty="0"/>
                    </a:p>
                  </a:txBody>
                  <a:tcPr/>
                </a:tc>
                <a:extLst>
                  <a:ext uri="{0D108BD9-81ED-4DB2-BD59-A6C34878D82A}">
                    <a16:rowId xmlns:a16="http://schemas.microsoft.com/office/drawing/2014/main" xmlns="" val="10007"/>
                  </a:ext>
                </a:extLst>
              </a:tr>
              <a:tr h="475841">
                <a:tc>
                  <a:txBody>
                    <a:bodyPr/>
                    <a:lstStyle/>
                    <a:p>
                      <a:r>
                        <a:rPr lang="en-US" sz="2200" dirty="0" smtClean="0"/>
                        <a:t>8.</a:t>
                      </a:r>
                      <a:endParaRPr lang="en-US" sz="2200" b="1" dirty="0">
                        <a:latin typeface="+mn-lt"/>
                        <a:cs typeface="Arial" pitchFamily="34" charset="0"/>
                      </a:endParaRPr>
                    </a:p>
                  </a:txBody>
                  <a:tcPr/>
                </a:tc>
                <a:tc>
                  <a:txBody>
                    <a:bodyPr/>
                    <a:lstStyle/>
                    <a:p>
                      <a:pPr eaLnBrk="1" hangingPunct="1">
                        <a:spcBef>
                          <a:spcPct val="0"/>
                        </a:spcBef>
                      </a:pPr>
                      <a:r>
                        <a:rPr lang="en-US" sz="2400" dirty="0" smtClean="0"/>
                        <a:t>Account for periodic inventory using the three most common costing methods</a:t>
                      </a:r>
                      <a:endParaRPr lang="en-US" sz="2200" b="1" dirty="0"/>
                    </a:p>
                  </a:txBody>
                  <a:tcPr/>
                </a:tc>
                <a:tc>
                  <a:txBody>
                    <a:bodyPr/>
                    <a:lstStyle/>
                    <a:p>
                      <a:r>
                        <a:rPr lang="en-US" sz="2200" b="1" dirty="0" smtClean="0"/>
                        <a:t>52</a:t>
                      </a:r>
                      <a:endParaRPr lang="en-US" sz="2200" b="1" dirty="0"/>
                    </a:p>
                  </a:txBody>
                  <a:tcPr/>
                </a:tc>
                <a:extLst>
                  <a:ext uri="{0D108BD9-81ED-4DB2-BD59-A6C34878D82A}">
                    <a16:rowId xmlns:a16="http://schemas.microsoft.com/office/drawing/2014/main" xmlns="" val="10008"/>
                  </a:ext>
                </a:extLst>
              </a:tr>
              <a:tr h="434431">
                <a:tc>
                  <a:txBody>
                    <a:bodyPr/>
                    <a:lstStyle/>
                    <a:p>
                      <a:r>
                        <a:rPr lang="en-US" sz="2200" dirty="0" smtClean="0"/>
                        <a:t>9.</a:t>
                      </a:r>
                      <a:endParaRPr lang="en-US" sz="2200" b="1" dirty="0">
                        <a:latin typeface="+mn-lt"/>
                        <a:cs typeface="Arial" pitchFamily="34" charset="0"/>
                      </a:endParaRPr>
                    </a:p>
                  </a:txBody>
                  <a:tcPr/>
                </a:tc>
                <a:tc>
                  <a:txBody>
                    <a:bodyPr/>
                    <a:lstStyle/>
                    <a:p>
                      <a:r>
                        <a:rPr lang="en-US" sz="2200" dirty="0" smtClean="0"/>
                        <a:t>Reference </a:t>
                      </a:r>
                      <a:endParaRPr lang="en-US" sz="2200" b="1" dirty="0"/>
                    </a:p>
                  </a:txBody>
                  <a:tcPr/>
                </a:tc>
                <a:tc>
                  <a:txBody>
                    <a:bodyPr/>
                    <a:lstStyle/>
                    <a:p>
                      <a:r>
                        <a:rPr lang="en-US" sz="2200" b="1" dirty="0" smtClean="0"/>
                        <a:t>77</a:t>
                      </a:r>
                      <a:endParaRPr lang="en-US" sz="2200" b="1" dirty="0"/>
                    </a:p>
                  </a:txBody>
                  <a:tcPr/>
                </a:tc>
                <a:extLst>
                  <a:ext uri="{0D108BD9-81ED-4DB2-BD59-A6C34878D82A}">
                    <a16:rowId xmlns:a16="http://schemas.microsoft.com/office/drawing/2014/main" xmlns="" val="10009"/>
                  </a:ext>
                </a:extLst>
              </a:tr>
            </a:tbl>
          </a:graphicData>
        </a:graphic>
      </p:graphicFrame>
      <p:pic>
        <p:nvPicPr>
          <p:cNvPr id="6" name="Picture 5"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737983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custDataLst>
              <p:tags r:id="rId2"/>
            </p:custDataLst>
          </p:nvPr>
        </p:nvSpPr>
        <p:spPr>
          <a:xfrm>
            <a:off x="530867" y="76200"/>
            <a:ext cx="11176000" cy="665162"/>
          </a:xfrm>
        </p:spPr>
        <p:txBody>
          <a:bodyPr>
            <a:normAutofit fontScale="90000"/>
          </a:bodyPr>
          <a:lstStyle/>
          <a:p>
            <a:pPr eaLnBrk="1" fontAlgn="auto" hangingPunct="1">
              <a:spcAft>
                <a:spcPts val="0"/>
              </a:spcAft>
              <a:defRPr/>
            </a:pPr>
            <a:r>
              <a:rPr smtClean="0"/>
              <a:t>First-In</a:t>
            </a:r>
            <a:r>
              <a:rPr/>
              <a:t>, First-Out </a:t>
            </a:r>
            <a:r>
              <a:rPr smtClean="0"/>
              <a:t>(FIFO</a:t>
            </a:r>
            <a:r>
              <a:rPr/>
              <a:t>)</a:t>
            </a:r>
          </a:p>
        </p:txBody>
      </p:sp>
      <p:sp>
        <p:nvSpPr>
          <p:cNvPr id="2" name="Slide Number Placeholder 1"/>
          <p:cNvSpPr>
            <a:spLocks noGrp="1"/>
          </p:cNvSpPr>
          <p:nvPr>
            <p:ph type="sldNum" sz="quarter" idx="12"/>
          </p:nvPr>
        </p:nvSpPr>
        <p:spPr/>
        <p:txBody>
          <a:bodyPr/>
          <a:lstStyle/>
          <a:p>
            <a:pPr>
              <a:defRPr/>
            </a:pPr>
            <a:fld id="{389AF3A0-46DE-4382-9824-580CFCC86713}" type="slidenum">
              <a:rPr lang="en-US"/>
              <a:pPr>
                <a:defRPr/>
              </a:pPr>
              <a:t>20</a:t>
            </a:fld>
            <a:endParaRPr lang="en-US" dirty="0"/>
          </a:p>
        </p:txBody>
      </p:sp>
      <p:grpSp>
        <p:nvGrpSpPr>
          <p:cNvPr id="106500" name="Group 2"/>
          <p:cNvGrpSpPr>
            <a:grpSpLocks/>
          </p:cNvGrpSpPr>
          <p:nvPr/>
        </p:nvGrpSpPr>
        <p:grpSpPr bwMode="auto">
          <a:xfrm>
            <a:off x="499534" y="1633539"/>
            <a:ext cx="3297767" cy="403225"/>
            <a:chOff x="381000" y="1546860"/>
            <a:chExt cx="2585771" cy="638251"/>
          </a:xfrm>
        </p:grpSpPr>
        <p:pic>
          <p:nvPicPr>
            <p:cNvPr id="106598"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99"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6501" name="Group 322"/>
          <p:cNvGrpSpPr>
            <a:grpSpLocks/>
          </p:cNvGrpSpPr>
          <p:nvPr/>
        </p:nvGrpSpPr>
        <p:grpSpPr bwMode="auto">
          <a:xfrm>
            <a:off x="499534" y="2203451"/>
            <a:ext cx="3297767" cy="403225"/>
            <a:chOff x="381000" y="1546860"/>
            <a:chExt cx="2585771" cy="638251"/>
          </a:xfrm>
        </p:grpSpPr>
        <p:pic>
          <p:nvPicPr>
            <p:cNvPr id="106596"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97"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325"/>
          <p:cNvGrpSpPr>
            <a:grpSpLocks/>
          </p:cNvGrpSpPr>
          <p:nvPr/>
        </p:nvGrpSpPr>
        <p:grpSpPr bwMode="auto">
          <a:xfrm>
            <a:off x="4773084" y="2070101"/>
            <a:ext cx="3149600" cy="442913"/>
            <a:chOff x="381000" y="1546860"/>
            <a:chExt cx="2585771" cy="638251"/>
          </a:xfrm>
        </p:grpSpPr>
        <p:pic>
          <p:nvPicPr>
            <p:cNvPr id="106594"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95"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328"/>
          <p:cNvGrpSpPr>
            <a:grpSpLocks/>
          </p:cNvGrpSpPr>
          <p:nvPr/>
        </p:nvGrpSpPr>
        <p:grpSpPr bwMode="auto">
          <a:xfrm>
            <a:off x="4777317" y="2606676"/>
            <a:ext cx="3147483" cy="442913"/>
            <a:chOff x="381000" y="1546860"/>
            <a:chExt cx="2585771" cy="638251"/>
          </a:xfrm>
        </p:grpSpPr>
        <p:pic>
          <p:nvPicPr>
            <p:cNvPr id="106592"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93"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331"/>
          <p:cNvGrpSpPr>
            <a:grpSpLocks/>
          </p:cNvGrpSpPr>
          <p:nvPr/>
        </p:nvGrpSpPr>
        <p:grpSpPr bwMode="auto">
          <a:xfrm>
            <a:off x="8028517" y="1533526"/>
            <a:ext cx="3147483" cy="442913"/>
            <a:chOff x="381000" y="1546860"/>
            <a:chExt cx="2585771" cy="638251"/>
          </a:xfrm>
        </p:grpSpPr>
        <p:pic>
          <p:nvPicPr>
            <p:cNvPr id="106590"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91"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334"/>
          <p:cNvGrpSpPr>
            <a:grpSpLocks/>
          </p:cNvGrpSpPr>
          <p:nvPr/>
        </p:nvGrpSpPr>
        <p:grpSpPr bwMode="auto">
          <a:xfrm>
            <a:off x="8028517" y="2595563"/>
            <a:ext cx="3147483" cy="444500"/>
            <a:chOff x="381000" y="1546860"/>
            <a:chExt cx="2585771" cy="638251"/>
          </a:xfrm>
        </p:grpSpPr>
        <p:pic>
          <p:nvPicPr>
            <p:cNvPr id="106588"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89"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506" name="TextBox 3"/>
          <p:cNvSpPr txBox="1">
            <a:spLocks noChangeArrowheads="1"/>
          </p:cNvSpPr>
          <p:nvPr/>
        </p:nvSpPr>
        <p:spPr bwMode="auto">
          <a:xfrm>
            <a:off x="364067" y="1030288"/>
            <a:ext cx="442171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latin typeface="Times New Roman" pitchFamily="18" charset="0"/>
                <a:cs typeface="Times New Roman" pitchFamily="18" charset="0"/>
              </a:rPr>
              <a:t>Beginning Inventory</a:t>
            </a:r>
          </a:p>
        </p:txBody>
      </p:sp>
      <p:grpSp>
        <p:nvGrpSpPr>
          <p:cNvPr id="11" name="Group 338"/>
          <p:cNvGrpSpPr>
            <a:grpSpLocks/>
          </p:cNvGrpSpPr>
          <p:nvPr/>
        </p:nvGrpSpPr>
        <p:grpSpPr bwMode="auto">
          <a:xfrm>
            <a:off x="4785784" y="1516063"/>
            <a:ext cx="3149600" cy="444500"/>
            <a:chOff x="381000" y="1546860"/>
            <a:chExt cx="2585771" cy="638251"/>
          </a:xfrm>
        </p:grpSpPr>
        <p:pic>
          <p:nvPicPr>
            <p:cNvPr id="106586"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87"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341"/>
          <p:cNvGrpSpPr>
            <a:grpSpLocks/>
          </p:cNvGrpSpPr>
          <p:nvPr/>
        </p:nvGrpSpPr>
        <p:grpSpPr bwMode="auto">
          <a:xfrm>
            <a:off x="8030633" y="2070101"/>
            <a:ext cx="3149600" cy="442913"/>
            <a:chOff x="381000" y="1546860"/>
            <a:chExt cx="2585771" cy="638251"/>
          </a:xfrm>
        </p:grpSpPr>
        <p:pic>
          <p:nvPicPr>
            <p:cNvPr id="106584"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85"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6" name="Table 5"/>
          <p:cNvGraphicFramePr>
            <a:graphicFrameLocks noGrp="1"/>
          </p:cNvGraphicFramePr>
          <p:nvPr/>
        </p:nvGraphicFramePr>
        <p:xfrm>
          <a:off x="387351" y="3108326"/>
          <a:ext cx="11074400" cy="3140074"/>
        </p:xfrm>
        <a:graphic>
          <a:graphicData uri="http://schemas.openxmlformats.org/drawingml/2006/table">
            <a:tbl>
              <a:tblPr firstRow="1" bandRow="1">
                <a:tableStyleId>{5940675A-B579-460E-94D1-54222C63F5DA}</a:tableStyleId>
              </a:tblPr>
              <a:tblGrid>
                <a:gridCol w="1107440">
                  <a:extLst>
                    <a:ext uri="{9D8B030D-6E8A-4147-A177-3AD203B41FA5}">
                      <a16:colId xmlns:a16="http://schemas.microsoft.com/office/drawing/2014/main" xmlns="" val="20000"/>
                    </a:ext>
                  </a:extLst>
                </a:gridCol>
                <a:gridCol w="1107440">
                  <a:extLst>
                    <a:ext uri="{9D8B030D-6E8A-4147-A177-3AD203B41FA5}">
                      <a16:colId xmlns:a16="http://schemas.microsoft.com/office/drawing/2014/main" xmlns="" val="20001"/>
                    </a:ext>
                  </a:extLst>
                </a:gridCol>
                <a:gridCol w="1107440">
                  <a:extLst>
                    <a:ext uri="{9D8B030D-6E8A-4147-A177-3AD203B41FA5}">
                      <a16:colId xmlns:a16="http://schemas.microsoft.com/office/drawing/2014/main" xmlns="" val="20002"/>
                    </a:ext>
                  </a:extLst>
                </a:gridCol>
                <a:gridCol w="1107440">
                  <a:extLst>
                    <a:ext uri="{9D8B030D-6E8A-4147-A177-3AD203B41FA5}">
                      <a16:colId xmlns:a16="http://schemas.microsoft.com/office/drawing/2014/main" xmlns="" val="20003"/>
                    </a:ext>
                  </a:extLst>
                </a:gridCol>
                <a:gridCol w="1107440">
                  <a:extLst>
                    <a:ext uri="{9D8B030D-6E8A-4147-A177-3AD203B41FA5}">
                      <a16:colId xmlns:a16="http://schemas.microsoft.com/office/drawing/2014/main" xmlns="" val="20004"/>
                    </a:ext>
                  </a:extLst>
                </a:gridCol>
                <a:gridCol w="1107440">
                  <a:extLst>
                    <a:ext uri="{9D8B030D-6E8A-4147-A177-3AD203B41FA5}">
                      <a16:colId xmlns:a16="http://schemas.microsoft.com/office/drawing/2014/main" xmlns="" val="20005"/>
                    </a:ext>
                  </a:extLst>
                </a:gridCol>
                <a:gridCol w="1107440">
                  <a:extLst>
                    <a:ext uri="{9D8B030D-6E8A-4147-A177-3AD203B41FA5}">
                      <a16:colId xmlns:a16="http://schemas.microsoft.com/office/drawing/2014/main" xmlns="" val="20006"/>
                    </a:ext>
                  </a:extLst>
                </a:gridCol>
                <a:gridCol w="1107440">
                  <a:extLst>
                    <a:ext uri="{9D8B030D-6E8A-4147-A177-3AD203B41FA5}">
                      <a16:colId xmlns:a16="http://schemas.microsoft.com/office/drawing/2014/main" xmlns="" val="20007"/>
                    </a:ext>
                  </a:extLst>
                </a:gridCol>
                <a:gridCol w="1107440">
                  <a:extLst>
                    <a:ext uri="{9D8B030D-6E8A-4147-A177-3AD203B41FA5}">
                      <a16:colId xmlns:a16="http://schemas.microsoft.com/office/drawing/2014/main" xmlns="" val="20008"/>
                    </a:ext>
                  </a:extLst>
                </a:gridCol>
                <a:gridCol w="1107440">
                  <a:extLst>
                    <a:ext uri="{9D8B030D-6E8A-4147-A177-3AD203B41FA5}">
                      <a16:colId xmlns:a16="http://schemas.microsoft.com/office/drawing/2014/main" xmlns="" val="20009"/>
                    </a:ext>
                  </a:extLst>
                </a:gridCol>
              </a:tblGrid>
              <a:tr h="426806">
                <a:tc>
                  <a:txBody>
                    <a:bodyPr/>
                    <a:lstStyle/>
                    <a:p>
                      <a:endParaRPr lang="en-US" sz="2200" dirty="0">
                        <a:latin typeface="Times New Roman" pitchFamily="18" charset="0"/>
                        <a:cs typeface="Times New Roman" pitchFamily="18" charset="0"/>
                      </a:endParaRPr>
                    </a:p>
                  </a:txBody>
                  <a:tcPr marL="121920" marR="121920" marT="45729" marB="45729"/>
                </a:tc>
                <a:tc gridSpan="3">
                  <a:txBody>
                    <a:bodyPr/>
                    <a:lstStyle/>
                    <a:p>
                      <a:pPr algn="ctr"/>
                      <a:r>
                        <a:rPr lang="en-US" sz="2200" dirty="0" smtClean="0">
                          <a:latin typeface="Times New Roman" pitchFamily="18" charset="0"/>
                          <a:cs typeface="Times New Roman" pitchFamily="18" charset="0"/>
                        </a:rPr>
                        <a:t>Purchases</a:t>
                      </a:r>
                      <a:endParaRPr lang="en-US" sz="2200" dirty="0">
                        <a:latin typeface="Times New Roman" pitchFamily="18" charset="0"/>
                        <a:cs typeface="Times New Roman" pitchFamily="18" charset="0"/>
                      </a:endParaRPr>
                    </a:p>
                  </a:txBody>
                  <a:tcPr marL="121920" marR="121920" marT="45729" marB="45729"/>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Cost of Goods Sold</a:t>
                      </a:r>
                      <a:endParaRPr lang="en-US" sz="2200" dirty="0">
                        <a:latin typeface="Times New Roman" pitchFamily="18" charset="0"/>
                        <a:cs typeface="Times New Roman" pitchFamily="18" charset="0"/>
                      </a:endParaRPr>
                    </a:p>
                  </a:txBody>
                  <a:tcPr marL="121920" marR="121920" marT="45729" marB="45729"/>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Inventory on Hand</a:t>
                      </a:r>
                      <a:endParaRPr lang="en-US" sz="2200" dirty="0">
                        <a:latin typeface="Times New Roman" pitchFamily="18" charset="0"/>
                        <a:cs typeface="Times New Roman" pitchFamily="18" charset="0"/>
                      </a:endParaRPr>
                    </a:p>
                  </a:txBody>
                  <a:tcPr marL="121920" marR="121920" marT="45729" marB="45729"/>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762154">
                <a:tc>
                  <a:txBody>
                    <a:bodyPr/>
                    <a:lstStyle/>
                    <a:p>
                      <a:r>
                        <a:rPr lang="en-US" sz="2200" dirty="0" smtClean="0">
                          <a:latin typeface="Times New Roman" pitchFamily="18" charset="0"/>
                          <a:cs typeface="Times New Roman" pitchFamily="18" charset="0"/>
                        </a:rPr>
                        <a:t>Date</a:t>
                      </a:r>
                      <a:endParaRPr lang="en-US" sz="2200" dirty="0">
                        <a:latin typeface="Times New Roman" pitchFamily="18" charset="0"/>
                        <a:cs typeface="Times New Roman" pitchFamily="18" charset="0"/>
                      </a:endParaRPr>
                    </a:p>
                  </a:txBody>
                  <a:tcPr marL="121920" marR="121920" marT="45729" marB="45729"/>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29" marB="45729"/>
                </a:tc>
                <a:tc>
                  <a:txBody>
                    <a:bodyPr/>
                    <a:lstStyle/>
                    <a:p>
                      <a:r>
                        <a:rPr lang="en-US" sz="2200" dirty="0" smtClean="0">
                          <a:latin typeface="Times New Roman" pitchFamily="18" charset="0"/>
                          <a:cs typeface="Times New Roman" pitchFamily="18" charset="0"/>
                        </a:rPr>
                        <a:t>Unit Cost</a:t>
                      </a:r>
                      <a:endParaRPr lang="en-US" sz="2200" dirty="0">
                        <a:latin typeface="Times New Roman" pitchFamily="18" charset="0"/>
                        <a:cs typeface="Times New Roman" pitchFamily="18" charset="0"/>
                      </a:endParaRPr>
                    </a:p>
                  </a:txBody>
                  <a:tcPr marL="121920" marR="121920" marT="45729" marB="45729"/>
                </a:tc>
                <a:tc>
                  <a:txBody>
                    <a:bodyPr/>
                    <a:lstStyle/>
                    <a:p>
                      <a:r>
                        <a:rPr lang="en-US" sz="2200" dirty="0" smtClean="0">
                          <a:latin typeface="Times New Roman" pitchFamily="18" charset="0"/>
                          <a:cs typeface="Times New Roman" pitchFamily="18" charset="0"/>
                        </a:rPr>
                        <a:t>Total Cost</a:t>
                      </a:r>
                      <a:endParaRPr lang="en-US" sz="2200" dirty="0">
                        <a:latin typeface="Times New Roman" pitchFamily="18" charset="0"/>
                        <a:cs typeface="Times New Roman" pitchFamily="18" charset="0"/>
                      </a:endParaRPr>
                    </a:p>
                  </a:txBody>
                  <a:tcPr marL="121920" marR="121920" marT="45729" marB="45729"/>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29" marB="45729"/>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0" marR="121920" marT="45729" marB="45729"/>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0" marR="121920" marT="45729" marB="45729"/>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29" marB="45729"/>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0" marR="121920" marT="45729" marB="45729"/>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0" marR="121920" marT="45729" marB="45729"/>
                </a:tc>
                <a:extLst>
                  <a:ext uri="{0D108BD9-81ED-4DB2-BD59-A6C34878D82A}">
                    <a16:rowId xmlns:a16="http://schemas.microsoft.com/office/drawing/2014/main" xmlns="" val="10001"/>
                  </a:ext>
                </a:extLst>
              </a:tr>
              <a:tr h="42680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Jul 1</a:t>
                      </a: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r>
                        <a:rPr lang="en-US" sz="2200" dirty="0" smtClean="0">
                          <a:latin typeface="Times New Roman" pitchFamily="18" charset="0"/>
                          <a:cs typeface="Times New Roman" pitchFamily="18" charset="0"/>
                        </a:rPr>
                        <a:t>2</a:t>
                      </a:r>
                      <a:endParaRPr lang="en-US" sz="2200" dirty="0">
                        <a:latin typeface="Times New Roman" pitchFamily="18" charset="0"/>
                        <a:cs typeface="Times New Roman" pitchFamily="18" charset="0"/>
                      </a:endParaRPr>
                    </a:p>
                  </a:txBody>
                  <a:tcPr marL="121920" marR="121920" marT="45729" marB="45729"/>
                </a:tc>
                <a:tc>
                  <a:txBody>
                    <a:bodyPr/>
                    <a:lstStyle/>
                    <a:p>
                      <a:pPr algn="r"/>
                      <a:r>
                        <a:rPr lang="en-US" sz="2200" dirty="0" smtClean="0">
                          <a:latin typeface="Times New Roman" pitchFamily="18" charset="0"/>
                          <a:cs typeface="Times New Roman" pitchFamily="18" charset="0"/>
                        </a:rPr>
                        <a:t>$40</a:t>
                      </a:r>
                      <a:endParaRPr lang="en-US" sz="2200" dirty="0">
                        <a:latin typeface="Times New Roman" pitchFamily="18" charset="0"/>
                        <a:cs typeface="Times New Roman" pitchFamily="18" charset="0"/>
                      </a:endParaRPr>
                    </a:p>
                  </a:txBody>
                  <a:tcPr marL="121920" marR="121920" marT="45729" marB="45729"/>
                </a:tc>
                <a:tc>
                  <a:txBody>
                    <a:bodyPr/>
                    <a:lstStyle/>
                    <a:p>
                      <a:pPr algn="r"/>
                      <a:r>
                        <a:rPr lang="en-US" sz="2200" dirty="0" smtClean="0">
                          <a:latin typeface="Times New Roman" pitchFamily="18" charset="0"/>
                          <a:cs typeface="Times New Roman" pitchFamily="18" charset="0"/>
                        </a:rPr>
                        <a:t>$80</a:t>
                      </a:r>
                      <a:endParaRPr lang="en-US" sz="2200" dirty="0">
                        <a:latin typeface="Times New Roman" pitchFamily="18" charset="0"/>
                        <a:cs typeface="Times New Roman" pitchFamily="18" charset="0"/>
                      </a:endParaRPr>
                    </a:p>
                  </a:txBody>
                  <a:tcPr marL="121920" marR="121920" marT="45729" marB="45729"/>
                </a:tc>
                <a:extLst>
                  <a:ext uri="{0D108BD9-81ED-4DB2-BD59-A6C34878D82A}">
                    <a16:rowId xmlns:a16="http://schemas.microsoft.com/office/drawing/2014/main" xmlns="" val="10002"/>
                  </a:ext>
                </a:extLst>
              </a:tr>
              <a:tr h="670696">
                <a:tc>
                  <a:txBody>
                    <a:bodyPr/>
                    <a:lstStyle/>
                    <a:p>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extLst>
                  <a:ext uri="{0D108BD9-81ED-4DB2-BD59-A6C34878D82A}">
                    <a16:rowId xmlns:a16="http://schemas.microsoft.com/office/drawing/2014/main" xmlns="" val="10003"/>
                  </a:ext>
                </a:extLst>
              </a:tr>
              <a:tr h="426806">
                <a:tc>
                  <a:txBody>
                    <a:bodyPr/>
                    <a:lstStyle/>
                    <a:p>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extLst>
                  <a:ext uri="{0D108BD9-81ED-4DB2-BD59-A6C34878D82A}">
                    <a16:rowId xmlns:a16="http://schemas.microsoft.com/office/drawing/2014/main" xmlns="" val="10004"/>
                  </a:ext>
                </a:extLst>
              </a:tr>
              <a:tr h="426806">
                <a:tc>
                  <a:txBody>
                    <a:bodyPr/>
                    <a:lstStyle/>
                    <a:p>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extLst>
                  <a:ext uri="{0D108BD9-81ED-4DB2-BD59-A6C34878D82A}">
                    <a16:rowId xmlns:a16="http://schemas.microsoft.com/office/drawing/2014/main" xmlns="" val="10005"/>
                  </a:ext>
                </a:extLst>
              </a:tr>
            </a:tbl>
          </a:graphicData>
        </a:graphic>
      </p:graphicFrame>
      <p:sp>
        <p:nvSpPr>
          <p:cNvPr id="7" name="TextBox 6"/>
          <p:cNvSpPr txBox="1">
            <a:spLocks noChangeArrowheads="1"/>
          </p:cNvSpPr>
          <p:nvPr/>
        </p:nvSpPr>
        <p:spPr bwMode="auto">
          <a:xfrm>
            <a:off x="461434" y="4724400"/>
            <a:ext cx="11131551"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5       6        $45       $270                                         2            40        80</a:t>
            </a:r>
          </a:p>
          <a:p>
            <a:pPr eaLnBrk="1" hangingPunct="1"/>
            <a:r>
              <a:rPr lang="en-US" sz="2200">
                <a:latin typeface="Times New Roman" pitchFamily="18" charset="0"/>
                <a:cs typeface="Times New Roman" pitchFamily="18" charset="0"/>
              </a:rPr>
              <a:t>                                                                                      6            45      270</a:t>
            </a:r>
          </a:p>
        </p:txBody>
      </p:sp>
      <p:sp>
        <p:nvSpPr>
          <p:cNvPr id="106583" name="TextBox 30"/>
          <p:cNvSpPr txBox="1">
            <a:spLocks noChangeArrowheads="1"/>
          </p:cNvSpPr>
          <p:nvPr/>
        </p:nvSpPr>
        <p:spPr bwMode="auto">
          <a:xfrm>
            <a:off x="5115984" y="1030288"/>
            <a:ext cx="54525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latin typeface="Times New Roman" pitchFamily="18" charset="0"/>
                <a:cs typeface="Times New Roman" pitchFamily="18" charset="0"/>
              </a:rPr>
              <a:t>Purchase 6 more at $45 each</a:t>
            </a:r>
          </a:p>
        </p:txBody>
      </p:sp>
      <p:pic>
        <p:nvPicPr>
          <p:cNvPr id="32" name="Picture 31" descr="logo5.png"/>
          <p:cNvPicPr/>
          <p:nvPr/>
        </p:nvPicPr>
        <p:blipFill>
          <a:blip r:embed="rId7"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939920679"/>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custDataLst>
              <p:tags r:id="rId2"/>
            </p:custDataLst>
          </p:nvPr>
        </p:nvSpPr>
        <p:spPr>
          <a:xfrm>
            <a:off x="498540" y="76200"/>
            <a:ext cx="11176000" cy="665162"/>
          </a:xfrm>
        </p:spPr>
        <p:txBody>
          <a:bodyPr>
            <a:normAutofit fontScale="90000"/>
          </a:bodyPr>
          <a:lstStyle/>
          <a:p>
            <a:pPr eaLnBrk="1" fontAlgn="auto" hangingPunct="1">
              <a:spcAft>
                <a:spcPts val="0"/>
              </a:spcAft>
              <a:defRPr/>
            </a:pPr>
            <a:r>
              <a:rPr smtClean="0"/>
              <a:t>First-In</a:t>
            </a:r>
            <a:r>
              <a:rPr/>
              <a:t>, First-Out </a:t>
            </a:r>
            <a:r>
              <a:rPr smtClean="0"/>
              <a:t>(FIFO</a:t>
            </a:r>
            <a:r>
              <a:rPr/>
              <a:t>)</a:t>
            </a:r>
          </a:p>
        </p:txBody>
      </p:sp>
      <p:sp>
        <p:nvSpPr>
          <p:cNvPr id="2" name="Slide Number Placeholder 1"/>
          <p:cNvSpPr>
            <a:spLocks noGrp="1"/>
          </p:cNvSpPr>
          <p:nvPr>
            <p:ph type="sldNum" sz="quarter" idx="12"/>
          </p:nvPr>
        </p:nvSpPr>
        <p:spPr/>
        <p:txBody>
          <a:bodyPr/>
          <a:lstStyle/>
          <a:p>
            <a:pPr>
              <a:defRPr/>
            </a:pPr>
            <a:fld id="{1494D16C-4DD3-4455-8F6D-7C18FF9E911A}" type="slidenum">
              <a:rPr lang="en-US"/>
              <a:pPr>
                <a:defRPr/>
              </a:pPr>
              <a:t>21</a:t>
            </a:fld>
            <a:endParaRPr lang="en-US" dirty="0"/>
          </a:p>
        </p:txBody>
      </p:sp>
      <p:grpSp>
        <p:nvGrpSpPr>
          <p:cNvPr id="3" name="Group 2"/>
          <p:cNvGrpSpPr>
            <a:grpSpLocks/>
          </p:cNvGrpSpPr>
          <p:nvPr/>
        </p:nvGrpSpPr>
        <p:grpSpPr bwMode="auto">
          <a:xfrm>
            <a:off x="499534" y="1633539"/>
            <a:ext cx="3297767" cy="403225"/>
            <a:chOff x="381000" y="1546860"/>
            <a:chExt cx="2585771" cy="638251"/>
          </a:xfrm>
        </p:grpSpPr>
        <p:pic>
          <p:nvPicPr>
            <p:cNvPr id="107623"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624"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322"/>
          <p:cNvGrpSpPr>
            <a:grpSpLocks/>
          </p:cNvGrpSpPr>
          <p:nvPr/>
        </p:nvGrpSpPr>
        <p:grpSpPr bwMode="auto">
          <a:xfrm>
            <a:off x="499534" y="2203451"/>
            <a:ext cx="3297767" cy="403225"/>
            <a:chOff x="381000" y="1546860"/>
            <a:chExt cx="2585771" cy="638251"/>
          </a:xfrm>
        </p:grpSpPr>
        <p:pic>
          <p:nvPicPr>
            <p:cNvPr id="107621"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622"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7526" name="Group 325"/>
          <p:cNvGrpSpPr>
            <a:grpSpLocks/>
          </p:cNvGrpSpPr>
          <p:nvPr/>
        </p:nvGrpSpPr>
        <p:grpSpPr bwMode="auto">
          <a:xfrm>
            <a:off x="4773084" y="2070101"/>
            <a:ext cx="3149600" cy="442913"/>
            <a:chOff x="381000" y="1546860"/>
            <a:chExt cx="2585771" cy="638251"/>
          </a:xfrm>
        </p:grpSpPr>
        <p:pic>
          <p:nvPicPr>
            <p:cNvPr id="107619"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620"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7527" name="Group 328"/>
          <p:cNvGrpSpPr>
            <a:grpSpLocks/>
          </p:cNvGrpSpPr>
          <p:nvPr/>
        </p:nvGrpSpPr>
        <p:grpSpPr bwMode="auto">
          <a:xfrm>
            <a:off x="4777317" y="2606676"/>
            <a:ext cx="3147483" cy="442913"/>
            <a:chOff x="381000" y="1546860"/>
            <a:chExt cx="2585771" cy="638251"/>
          </a:xfrm>
        </p:grpSpPr>
        <p:pic>
          <p:nvPicPr>
            <p:cNvPr id="107617"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618"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331"/>
          <p:cNvGrpSpPr>
            <a:grpSpLocks/>
          </p:cNvGrpSpPr>
          <p:nvPr/>
        </p:nvGrpSpPr>
        <p:grpSpPr bwMode="auto">
          <a:xfrm>
            <a:off x="8028517" y="1533526"/>
            <a:ext cx="3147483" cy="442913"/>
            <a:chOff x="381000" y="1546860"/>
            <a:chExt cx="2585771" cy="638251"/>
          </a:xfrm>
        </p:grpSpPr>
        <p:pic>
          <p:nvPicPr>
            <p:cNvPr id="107615"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616"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7529" name="Group 334"/>
          <p:cNvGrpSpPr>
            <a:grpSpLocks/>
          </p:cNvGrpSpPr>
          <p:nvPr/>
        </p:nvGrpSpPr>
        <p:grpSpPr bwMode="auto">
          <a:xfrm>
            <a:off x="8028517" y="2595563"/>
            <a:ext cx="3147483" cy="444500"/>
            <a:chOff x="381000" y="1546860"/>
            <a:chExt cx="2585771" cy="638251"/>
          </a:xfrm>
        </p:grpSpPr>
        <p:pic>
          <p:nvPicPr>
            <p:cNvPr id="107613"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614"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7530" name="TextBox 3"/>
          <p:cNvSpPr txBox="1">
            <a:spLocks noChangeArrowheads="1"/>
          </p:cNvSpPr>
          <p:nvPr/>
        </p:nvSpPr>
        <p:spPr bwMode="auto">
          <a:xfrm>
            <a:off x="2032000" y="1030288"/>
            <a:ext cx="442171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latin typeface="Times New Roman" pitchFamily="18" charset="0"/>
                <a:cs typeface="Times New Roman" pitchFamily="18" charset="0"/>
              </a:rPr>
              <a:t>On July 15 sold 4 units</a:t>
            </a:r>
          </a:p>
        </p:txBody>
      </p:sp>
      <p:grpSp>
        <p:nvGrpSpPr>
          <p:cNvPr id="11" name="Group 338"/>
          <p:cNvGrpSpPr>
            <a:grpSpLocks/>
          </p:cNvGrpSpPr>
          <p:nvPr/>
        </p:nvGrpSpPr>
        <p:grpSpPr bwMode="auto">
          <a:xfrm>
            <a:off x="4785784" y="1516063"/>
            <a:ext cx="3149600" cy="444500"/>
            <a:chOff x="381000" y="1546860"/>
            <a:chExt cx="2585771" cy="638251"/>
          </a:xfrm>
        </p:grpSpPr>
        <p:pic>
          <p:nvPicPr>
            <p:cNvPr id="107611"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612"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7532" name="Group 341"/>
          <p:cNvGrpSpPr>
            <a:grpSpLocks/>
          </p:cNvGrpSpPr>
          <p:nvPr/>
        </p:nvGrpSpPr>
        <p:grpSpPr bwMode="auto">
          <a:xfrm>
            <a:off x="8030633" y="2070101"/>
            <a:ext cx="3149600" cy="442913"/>
            <a:chOff x="381000" y="1546860"/>
            <a:chExt cx="2585771" cy="638251"/>
          </a:xfrm>
        </p:grpSpPr>
        <p:pic>
          <p:nvPicPr>
            <p:cNvPr id="107609"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610"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6" name="Table 5"/>
          <p:cNvGraphicFramePr>
            <a:graphicFrameLocks noGrp="1"/>
          </p:cNvGraphicFramePr>
          <p:nvPr/>
        </p:nvGraphicFramePr>
        <p:xfrm>
          <a:off x="387351" y="3108326"/>
          <a:ext cx="11074400" cy="3338514"/>
        </p:xfrm>
        <a:graphic>
          <a:graphicData uri="http://schemas.openxmlformats.org/drawingml/2006/table">
            <a:tbl>
              <a:tblPr firstRow="1" bandRow="1">
                <a:tableStyleId>{5940675A-B579-460E-94D1-54222C63F5DA}</a:tableStyleId>
              </a:tblPr>
              <a:tblGrid>
                <a:gridCol w="1107440">
                  <a:extLst>
                    <a:ext uri="{9D8B030D-6E8A-4147-A177-3AD203B41FA5}">
                      <a16:colId xmlns:a16="http://schemas.microsoft.com/office/drawing/2014/main" xmlns="" val="20000"/>
                    </a:ext>
                  </a:extLst>
                </a:gridCol>
                <a:gridCol w="1107440">
                  <a:extLst>
                    <a:ext uri="{9D8B030D-6E8A-4147-A177-3AD203B41FA5}">
                      <a16:colId xmlns:a16="http://schemas.microsoft.com/office/drawing/2014/main" xmlns="" val="20001"/>
                    </a:ext>
                  </a:extLst>
                </a:gridCol>
                <a:gridCol w="1107440">
                  <a:extLst>
                    <a:ext uri="{9D8B030D-6E8A-4147-A177-3AD203B41FA5}">
                      <a16:colId xmlns:a16="http://schemas.microsoft.com/office/drawing/2014/main" xmlns="" val="20002"/>
                    </a:ext>
                  </a:extLst>
                </a:gridCol>
                <a:gridCol w="1107440">
                  <a:extLst>
                    <a:ext uri="{9D8B030D-6E8A-4147-A177-3AD203B41FA5}">
                      <a16:colId xmlns:a16="http://schemas.microsoft.com/office/drawing/2014/main" xmlns="" val="20003"/>
                    </a:ext>
                  </a:extLst>
                </a:gridCol>
                <a:gridCol w="1107440">
                  <a:extLst>
                    <a:ext uri="{9D8B030D-6E8A-4147-A177-3AD203B41FA5}">
                      <a16:colId xmlns:a16="http://schemas.microsoft.com/office/drawing/2014/main" xmlns="" val="20004"/>
                    </a:ext>
                  </a:extLst>
                </a:gridCol>
                <a:gridCol w="1107440">
                  <a:extLst>
                    <a:ext uri="{9D8B030D-6E8A-4147-A177-3AD203B41FA5}">
                      <a16:colId xmlns:a16="http://schemas.microsoft.com/office/drawing/2014/main" xmlns="" val="20005"/>
                    </a:ext>
                  </a:extLst>
                </a:gridCol>
                <a:gridCol w="1107440">
                  <a:extLst>
                    <a:ext uri="{9D8B030D-6E8A-4147-A177-3AD203B41FA5}">
                      <a16:colId xmlns:a16="http://schemas.microsoft.com/office/drawing/2014/main" xmlns="" val="20006"/>
                    </a:ext>
                  </a:extLst>
                </a:gridCol>
                <a:gridCol w="1107440">
                  <a:extLst>
                    <a:ext uri="{9D8B030D-6E8A-4147-A177-3AD203B41FA5}">
                      <a16:colId xmlns:a16="http://schemas.microsoft.com/office/drawing/2014/main" xmlns="" val="20007"/>
                    </a:ext>
                  </a:extLst>
                </a:gridCol>
                <a:gridCol w="1107440">
                  <a:extLst>
                    <a:ext uri="{9D8B030D-6E8A-4147-A177-3AD203B41FA5}">
                      <a16:colId xmlns:a16="http://schemas.microsoft.com/office/drawing/2014/main" xmlns="" val="20008"/>
                    </a:ext>
                  </a:extLst>
                </a:gridCol>
                <a:gridCol w="1107440">
                  <a:extLst>
                    <a:ext uri="{9D8B030D-6E8A-4147-A177-3AD203B41FA5}">
                      <a16:colId xmlns:a16="http://schemas.microsoft.com/office/drawing/2014/main" xmlns="" val="20009"/>
                    </a:ext>
                  </a:extLst>
                </a:gridCol>
              </a:tblGrid>
              <a:tr h="426801">
                <a:tc>
                  <a:txBody>
                    <a:bodyPr/>
                    <a:lstStyle/>
                    <a:p>
                      <a:endParaRPr lang="en-US" sz="2200" dirty="0">
                        <a:latin typeface="Times New Roman" pitchFamily="18" charset="0"/>
                        <a:cs typeface="Times New Roman" pitchFamily="18" charset="0"/>
                      </a:endParaRPr>
                    </a:p>
                  </a:txBody>
                  <a:tcPr marL="121920" marR="121920" marT="45729" marB="45729"/>
                </a:tc>
                <a:tc gridSpan="3">
                  <a:txBody>
                    <a:bodyPr/>
                    <a:lstStyle/>
                    <a:p>
                      <a:pPr algn="ctr"/>
                      <a:r>
                        <a:rPr lang="en-US" sz="2200" dirty="0" smtClean="0">
                          <a:latin typeface="Times New Roman" pitchFamily="18" charset="0"/>
                          <a:cs typeface="Times New Roman" pitchFamily="18" charset="0"/>
                        </a:rPr>
                        <a:t>Purchases</a:t>
                      </a:r>
                      <a:endParaRPr lang="en-US" sz="2200" dirty="0">
                        <a:latin typeface="Times New Roman" pitchFamily="18" charset="0"/>
                        <a:cs typeface="Times New Roman" pitchFamily="18" charset="0"/>
                      </a:endParaRPr>
                    </a:p>
                  </a:txBody>
                  <a:tcPr marL="121920" marR="121920" marT="45729" marB="45729"/>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Cost of Goods Sold</a:t>
                      </a:r>
                      <a:endParaRPr lang="en-US" sz="2200" dirty="0">
                        <a:latin typeface="Times New Roman" pitchFamily="18" charset="0"/>
                        <a:cs typeface="Times New Roman" pitchFamily="18" charset="0"/>
                      </a:endParaRPr>
                    </a:p>
                  </a:txBody>
                  <a:tcPr marL="121920" marR="121920" marT="45729" marB="45729"/>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Inventory on Hand</a:t>
                      </a:r>
                      <a:endParaRPr lang="en-US" sz="2200" dirty="0">
                        <a:latin typeface="Times New Roman" pitchFamily="18" charset="0"/>
                        <a:cs typeface="Times New Roman" pitchFamily="18" charset="0"/>
                      </a:endParaRPr>
                    </a:p>
                  </a:txBody>
                  <a:tcPr marL="121920" marR="121920" marT="45729" marB="45729"/>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762145">
                <a:tc>
                  <a:txBody>
                    <a:bodyPr/>
                    <a:lstStyle/>
                    <a:p>
                      <a:r>
                        <a:rPr lang="en-US" sz="2200" dirty="0" smtClean="0">
                          <a:latin typeface="Times New Roman" pitchFamily="18" charset="0"/>
                          <a:cs typeface="Times New Roman" pitchFamily="18" charset="0"/>
                        </a:rPr>
                        <a:t>Date</a:t>
                      </a:r>
                      <a:endParaRPr lang="en-US" sz="2200" dirty="0">
                        <a:latin typeface="Times New Roman" pitchFamily="18" charset="0"/>
                        <a:cs typeface="Times New Roman" pitchFamily="18" charset="0"/>
                      </a:endParaRPr>
                    </a:p>
                  </a:txBody>
                  <a:tcPr marL="121920" marR="121920" marT="45729" marB="45729"/>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29" marB="45729"/>
                </a:tc>
                <a:tc>
                  <a:txBody>
                    <a:bodyPr/>
                    <a:lstStyle/>
                    <a:p>
                      <a:r>
                        <a:rPr lang="en-US" sz="2200" dirty="0" smtClean="0">
                          <a:latin typeface="Times New Roman" pitchFamily="18" charset="0"/>
                          <a:cs typeface="Times New Roman" pitchFamily="18" charset="0"/>
                        </a:rPr>
                        <a:t>Unit Cost</a:t>
                      </a:r>
                      <a:endParaRPr lang="en-US" sz="2200" dirty="0">
                        <a:latin typeface="Times New Roman" pitchFamily="18" charset="0"/>
                        <a:cs typeface="Times New Roman" pitchFamily="18" charset="0"/>
                      </a:endParaRPr>
                    </a:p>
                  </a:txBody>
                  <a:tcPr marL="121920" marR="121920" marT="45729" marB="45729"/>
                </a:tc>
                <a:tc>
                  <a:txBody>
                    <a:bodyPr/>
                    <a:lstStyle/>
                    <a:p>
                      <a:r>
                        <a:rPr lang="en-US" sz="2200" dirty="0" smtClean="0">
                          <a:latin typeface="Times New Roman" pitchFamily="18" charset="0"/>
                          <a:cs typeface="Times New Roman" pitchFamily="18" charset="0"/>
                        </a:rPr>
                        <a:t>Total Cost</a:t>
                      </a:r>
                      <a:endParaRPr lang="en-US" sz="2200" dirty="0">
                        <a:latin typeface="Times New Roman" pitchFamily="18" charset="0"/>
                        <a:cs typeface="Times New Roman" pitchFamily="18" charset="0"/>
                      </a:endParaRPr>
                    </a:p>
                  </a:txBody>
                  <a:tcPr marL="121920" marR="121920" marT="45729" marB="45729"/>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29" marB="45729"/>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0" marR="121920" marT="45729" marB="45729"/>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0" marR="121920" marT="45729" marB="45729"/>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29" marB="45729"/>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0" marR="121920" marT="45729" marB="45729"/>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0" marR="121920" marT="45729" marB="45729"/>
                </a:tc>
                <a:extLst>
                  <a:ext uri="{0D108BD9-81ED-4DB2-BD59-A6C34878D82A}">
                    <a16:rowId xmlns:a16="http://schemas.microsoft.com/office/drawing/2014/main" xmlns="" val="10001"/>
                  </a:ext>
                </a:extLst>
              </a:tr>
              <a:tr h="426801">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Jul 1</a:t>
                      </a: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r>
                        <a:rPr lang="en-US" sz="2200" dirty="0" smtClean="0">
                          <a:latin typeface="Times New Roman" pitchFamily="18" charset="0"/>
                          <a:cs typeface="Times New Roman" pitchFamily="18" charset="0"/>
                        </a:rPr>
                        <a:t>2</a:t>
                      </a:r>
                      <a:endParaRPr lang="en-US" sz="2200" dirty="0">
                        <a:latin typeface="Times New Roman" pitchFamily="18" charset="0"/>
                        <a:cs typeface="Times New Roman" pitchFamily="18" charset="0"/>
                      </a:endParaRPr>
                    </a:p>
                  </a:txBody>
                  <a:tcPr marL="121920" marR="121920" marT="45729" marB="45729"/>
                </a:tc>
                <a:tc>
                  <a:txBody>
                    <a:bodyPr/>
                    <a:lstStyle/>
                    <a:p>
                      <a:pPr algn="r"/>
                      <a:r>
                        <a:rPr lang="en-US" sz="2200" dirty="0" smtClean="0">
                          <a:latin typeface="Times New Roman" pitchFamily="18" charset="0"/>
                          <a:cs typeface="Times New Roman" pitchFamily="18" charset="0"/>
                        </a:rPr>
                        <a:t>$40</a:t>
                      </a:r>
                      <a:endParaRPr lang="en-US" sz="2200" dirty="0">
                        <a:latin typeface="Times New Roman" pitchFamily="18" charset="0"/>
                        <a:cs typeface="Times New Roman" pitchFamily="18" charset="0"/>
                      </a:endParaRPr>
                    </a:p>
                  </a:txBody>
                  <a:tcPr marL="121920" marR="121920" marT="45729" marB="45729"/>
                </a:tc>
                <a:tc>
                  <a:txBody>
                    <a:bodyPr/>
                    <a:lstStyle/>
                    <a:p>
                      <a:pPr algn="r"/>
                      <a:r>
                        <a:rPr lang="en-US" sz="2200" dirty="0" smtClean="0">
                          <a:latin typeface="Times New Roman" pitchFamily="18" charset="0"/>
                          <a:cs typeface="Times New Roman" pitchFamily="18" charset="0"/>
                        </a:rPr>
                        <a:t>$80</a:t>
                      </a:r>
                      <a:endParaRPr lang="en-US" sz="2200" dirty="0">
                        <a:latin typeface="Times New Roman" pitchFamily="18" charset="0"/>
                        <a:cs typeface="Times New Roman" pitchFamily="18" charset="0"/>
                      </a:endParaRPr>
                    </a:p>
                  </a:txBody>
                  <a:tcPr marL="121920" marR="121920" marT="45729" marB="45729"/>
                </a:tc>
                <a:extLst>
                  <a:ext uri="{0D108BD9-81ED-4DB2-BD59-A6C34878D82A}">
                    <a16:rowId xmlns:a16="http://schemas.microsoft.com/office/drawing/2014/main" xmlns="" val="10002"/>
                  </a:ext>
                </a:extLst>
              </a:tr>
              <a:tr h="670687">
                <a:tc>
                  <a:txBody>
                    <a:bodyPr/>
                    <a:lstStyle/>
                    <a:p>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extLst>
                  <a:ext uri="{0D108BD9-81ED-4DB2-BD59-A6C34878D82A}">
                    <a16:rowId xmlns:a16="http://schemas.microsoft.com/office/drawing/2014/main" xmlns="" val="10003"/>
                  </a:ext>
                </a:extLst>
              </a:tr>
              <a:tr h="625279">
                <a:tc>
                  <a:txBody>
                    <a:bodyPr/>
                    <a:lstStyle/>
                    <a:p>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extLst>
                  <a:ext uri="{0D108BD9-81ED-4DB2-BD59-A6C34878D82A}">
                    <a16:rowId xmlns:a16="http://schemas.microsoft.com/office/drawing/2014/main" xmlns="" val="10004"/>
                  </a:ext>
                </a:extLst>
              </a:tr>
              <a:tr h="426801">
                <a:tc>
                  <a:txBody>
                    <a:bodyPr/>
                    <a:lstStyle/>
                    <a:p>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extLst>
                  <a:ext uri="{0D108BD9-81ED-4DB2-BD59-A6C34878D82A}">
                    <a16:rowId xmlns:a16="http://schemas.microsoft.com/office/drawing/2014/main" xmlns="" val="10005"/>
                  </a:ext>
                </a:extLst>
              </a:tr>
            </a:tbl>
          </a:graphicData>
        </a:graphic>
      </p:graphicFrame>
      <p:sp>
        <p:nvSpPr>
          <p:cNvPr id="107606" name="TextBox 6"/>
          <p:cNvSpPr txBox="1">
            <a:spLocks noChangeArrowheads="1"/>
          </p:cNvSpPr>
          <p:nvPr/>
        </p:nvSpPr>
        <p:spPr bwMode="auto">
          <a:xfrm>
            <a:off x="461434" y="4687888"/>
            <a:ext cx="11131551"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5       6        $45       $270                                         2            40        80</a:t>
            </a:r>
          </a:p>
          <a:p>
            <a:pPr eaLnBrk="1" hangingPunct="1"/>
            <a:r>
              <a:rPr lang="en-US" sz="2200">
                <a:latin typeface="Times New Roman" pitchFamily="18" charset="0"/>
                <a:cs typeface="Times New Roman" pitchFamily="18" charset="0"/>
              </a:rPr>
              <a:t>                                                                                      6            45      270</a:t>
            </a:r>
          </a:p>
        </p:txBody>
      </p:sp>
      <p:sp>
        <p:nvSpPr>
          <p:cNvPr id="32" name="TextBox 31"/>
          <p:cNvSpPr txBox="1">
            <a:spLocks noChangeArrowheads="1"/>
          </p:cNvSpPr>
          <p:nvPr/>
        </p:nvSpPr>
        <p:spPr bwMode="auto">
          <a:xfrm>
            <a:off x="461434" y="5351463"/>
            <a:ext cx="11131551"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15                                           2         $40     $80</a:t>
            </a:r>
          </a:p>
          <a:p>
            <a:pPr eaLnBrk="1" hangingPunct="1"/>
            <a:r>
              <a:rPr lang="en-US" sz="2200">
                <a:latin typeface="Times New Roman" pitchFamily="18" charset="0"/>
                <a:cs typeface="Times New Roman" pitchFamily="18" charset="0"/>
              </a:rPr>
              <a:t>                                                  2           45       90</a:t>
            </a:r>
          </a:p>
        </p:txBody>
      </p:sp>
      <p:sp>
        <p:nvSpPr>
          <p:cNvPr id="5" name="TextBox 4"/>
          <p:cNvSpPr txBox="1">
            <a:spLocks noChangeArrowheads="1"/>
          </p:cNvSpPr>
          <p:nvPr/>
        </p:nvSpPr>
        <p:spPr bwMode="auto">
          <a:xfrm>
            <a:off x="8303685" y="5351463"/>
            <a:ext cx="35433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4            45      180</a:t>
            </a:r>
          </a:p>
        </p:txBody>
      </p:sp>
      <p:pic>
        <p:nvPicPr>
          <p:cNvPr id="33" name="Picture 32" descr="logo5.png"/>
          <p:cNvPicPr/>
          <p:nvPr/>
        </p:nvPicPr>
        <p:blipFill>
          <a:blip r:embed="rId7"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87723731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nodeType="clickEffect">
                                  <p:stCondLst>
                                    <p:cond delay="0"/>
                                  </p:stCondLst>
                                  <p:childTnLst>
                                    <p:animEffect transition="out" filter="dissolv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custDataLst>
              <p:tags r:id="rId2"/>
            </p:custDataLst>
          </p:nvPr>
        </p:nvSpPr>
        <p:spPr>
          <a:xfrm>
            <a:off x="519624" y="31173"/>
            <a:ext cx="11176000" cy="665162"/>
          </a:xfrm>
        </p:spPr>
        <p:txBody>
          <a:bodyPr>
            <a:normAutofit fontScale="90000"/>
          </a:bodyPr>
          <a:lstStyle/>
          <a:p>
            <a:pPr eaLnBrk="1" fontAlgn="auto" hangingPunct="1">
              <a:spcAft>
                <a:spcPts val="0"/>
              </a:spcAft>
              <a:defRPr/>
            </a:pPr>
            <a:r>
              <a:rPr smtClean="0"/>
              <a:t>First-In</a:t>
            </a:r>
            <a:r>
              <a:rPr/>
              <a:t>, First-Out </a:t>
            </a:r>
            <a:r>
              <a:rPr smtClean="0"/>
              <a:t>(FIFO</a:t>
            </a:r>
            <a:r>
              <a:rPr/>
              <a:t>)</a:t>
            </a:r>
          </a:p>
        </p:txBody>
      </p:sp>
      <p:sp>
        <p:nvSpPr>
          <p:cNvPr id="2" name="Slide Number Placeholder 1"/>
          <p:cNvSpPr>
            <a:spLocks noGrp="1"/>
          </p:cNvSpPr>
          <p:nvPr>
            <p:ph type="sldNum" sz="quarter" idx="12"/>
          </p:nvPr>
        </p:nvSpPr>
        <p:spPr/>
        <p:txBody>
          <a:bodyPr/>
          <a:lstStyle/>
          <a:p>
            <a:pPr>
              <a:defRPr/>
            </a:pPr>
            <a:fld id="{C394C5B2-78DF-48C0-B0BD-8E38366A693C}" type="slidenum">
              <a:rPr lang="en-US"/>
              <a:pPr>
                <a:defRPr/>
              </a:pPr>
              <a:t>22</a:t>
            </a:fld>
            <a:endParaRPr lang="en-US" dirty="0"/>
          </a:p>
        </p:txBody>
      </p:sp>
      <p:grpSp>
        <p:nvGrpSpPr>
          <p:cNvPr id="108548" name="Group 325"/>
          <p:cNvGrpSpPr>
            <a:grpSpLocks/>
          </p:cNvGrpSpPr>
          <p:nvPr/>
        </p:nvGrpSpPr>
        <p:grpSpPr bwMode="auto">
          <a:xfrm>
            <a:off x="372533" y="1787526"/>
            <a:ext cx="3149600" cy="442913"/>
            <a:chOff x="381000" y="1546860"/>
            <a:chExt cx="2585771" cy="638251"/>
          </a:xfrm>
        </p:grpSpPr>
        <p:pic>
          <p:nvPicPr>
            <p:cNvPr id="108665"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666"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8549" name="Group 328"/>
          <p:cNvGrpSpPr>
            <a:grpSpLocks/>
          </p:cNvGrpSpPr>
          <p:nvPr/>
        </p:nvGrpSpPr>
        <p:grpSpPr bwMode="auto">
          <a:xfrm>
            <a:off x="376767" y="2220913"/>
            <a:ext cx="3147484" cy="442912"/>
            <a:chOff x="381000" y="1546860"/>
            <a:chExt cx="2585771" cy="638251"/>
          </a:xfrm>
        </p:grpSpPr>
        <p:pic>
          <p:nvPicPr>
            <p:cNvPr id="108663"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664"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8550" name="Group 334"/>
          <p:cNvGrpSpPr>
            <a:grpSpLocks/>
          </p:cNvGrpSpPr>
          <p:nvPr/>
        </p:nvGrpSpPr>
        <p:grpSpPr bwMode="auto">
          <a:xfrm>
            <a:off x="372533" y="1363663"/>
            <a:ext cx="3149600" cy="444500"/>
            <a:chOff x="381000" y="1546860"/>
            <a:chExt cx="2585771" cy="638251"/>
          </a:xfrm>
        </p:grpSpPr>
        <p:pic>
          <p:nvPicPr>
            <p:cNvPr id="108661"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662"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Box 3"/>
          <p:cNvSpPr txBox="1">
            <a:spLocks noChangeArrowheads="1"/>
          </p:cNvSpPr>
          <p:nvPr/>
        </p:nvSpPr>
        <p:spPr bwMode="auto">
          <a:xfrm>
            <a:off x="3524251" y="703263"/>
            <a:ext cx="5645149"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latin typeface="Times New Roman" pitchFamily="18" charset="0"/>
                <a:cs typeface="Times New Roman" pitchFamily="18" charset="0"/>
              </a:rPr>
              <a:t>On July 26 purchased 9 at $47</a:t>
            </a:r>
          </a:p>
        </p:txBody>
      </p:sp>
      <p:grpSp>
        <p:nvGrpSpPr>
          <p:cNvPr id="108552" name="Group 341"/>
          <p:cNvGrpSpPr>
            <a:grpSpLocks/>
          </p:cNvGrpSpPr>
          <p:nvPr/>
        </p:nvGrpSpPr>
        <p:grpSpPr bwMode="auto">
          <a:xfrm>
            <a:off x="372533" y="942976"/>
            <a:ext cx="3149600" cy="442913"/>
            <a:chOff x="381000" y="1546860"/>
            <a:chExt cx="2585771" cy="638251"/>
          </a:xfrm>
        </p:grpSpPr>
        <p:pic>
          <p:nvPicPr>
            <p:cNvPr id="108659"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660"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6" name="Table 5"/>
          <p:cNvGraphicFramePr>
            <a:graphicFrameLocks noGrp="1"/>
          </p:cNvGraphicFramePr>
          <p:nvPr/>
        </p:nvGraphicFramePr>
        <p:xfrm>
          <a:off x="438151" y="2863850"/>
          <a:ext cx="11044770" cy="3640140"/>
        </p:xfrm>
        <a:graphic>
          <a:graphicData uri="http://schemas.openxmlformats.org/drawingml/2006/table">
            <a:tbl>
              <a:tblPr firstRow="1" bandRow="1">
                <a:tableStyleId>{5940675A-B579-460E-94D1-54222C63F5DA}</a:tableStyleId>
              </a:tblPr>
              <a:tblGrid>
                <a:gridCol w="1104477">
                  <a:extLst>
                    <a:ext uri="{9D8B030D-6E8A-4147-A177-3AD203B41FA5}">
                      <a16:colId xmlns:a16="http://schemas.microsoft.com/office/drawing/2014/main" xmlns="" val="20000"/>
                    </a:ext>
                  </a:extLst>
                </a:gridCol>
                <a:gridCol w="1104477">
                  <a:extLst>
                    <a:ext uri="{9D8B030D-6E8A-4147-A177-3AD203B41FA5}">
                      <a16:colId xmlns:a16="http://schemas.microsoft.com/office/drawing/2014/main" xmlns="" val="20001"/>
                    </a:ext>
                  </a:extLst>
                </a:gridCol>
                <a:gridCol w="1104477">
                  <a:extLst>
                    <a:ext uri="{9D8B030D-6E8A-4147-A177-3AD203B41FA5}">
                      <a16:colId xmlns:a16="http://schemas.microsoft.com/office/drawing/2014/main" xmlns="" val="20002"/>
                    </a:ext>
                  </a:extLst>
                </a:gridCol>
                <a:gridCol w="1104477">
                  <a:extLst>
                    <a:ext uri="{9D8B030D-6E8A-4147-A177-3AD203B41FA5}">
                      <a16:colId xmlns:a16="http://schemas.microsoft.com/office/drawing/2014/main" xmlns="" val="20003"/>
                    </a:ext>
                  </a:extLst>
                </a:gridCol>
                <a:gridCol w="1104477">
                  <a:extLst>
                    <a:ext uri="{9D8B030D-6E8A-4147-A177-3AD203B41FA5}">
                      <a16:colId xmlns:a16="http://schemas.microsoft.com/office/drawing/2014/main" xmlns="" val="20004"/>
                    </a:ext>
                  </a:extLst>
                </a:gridCol>
                <a:gridCol w="1104477">
                  <a:extLst>
                    <a:ext uri="{9D8B030D-6E8A-4147-A177-3AD203B41FA5}">
                      <a16:colId xmlns:a16="http://schemas.microsoft.com/office/drawing/2014/main" xmlns="" val="20005"/>
                    </a:ext>
                  </a:extLst>
                </a:gridCol>
                <a:gridCol w="1104477">
                  <a:extLst>
                    <a:ext uri="{9D8B030D-6E8A-4147-A177-3AD203B41FA5}">
                      <a16:colId xmlns:a16="http://schemas.microsoft.com/office/drawing/2014/main" xmlns="" val="20006"/>
                    </a:ext>
                  </a:extLst>
                </a:gridCol>
                <a:gridCol w="1104477">
                  <a:extLst>
                    <a:ext uri="{9D8B030D-6E8A-4147-A177-3AD203B41FA5}">
                      <a16:colId xmlns:a16="http://schemas.microsoft.com/office/drawing/2014/main" xmlns="" val="20007"/>
                    </a:ext>
                  </a:extLst>
                </a:gridCol>
                <a:gridCol w="1104477">
                  <a:extLst>
                    <a:ext uri="{9D8B030D-6E8A-4147-A177-3AD203B41FA5}">
                      <a16:colId xmlns:a16="http://schemas.microsoft.com/office/drawing/2014/main" xmlns="" val="20008"/>
                    </a:ext>
                  </a:extLst>
                </a:gridCol>
                <a:gridCol w="1104477">
                  <a:extLst>
                    <a:ext uri="{9D8B030D-6E8A-4147-A177-3AD203B41FA5}">
                      <a16:colId xmlns:a16="http://schemas.microsoft.com/office/drawing/2014/main" xmlns="" val="20009"/>
                    </a:ext>
                  </a:extLst>
                </a:gridCol>
              </a:tblGrid>
              <a:tr h="426742">
                <a:tc>
                  <a:txBody>
                    <a:bodyPr/>
                    <a:lstStyle/>
                    <a:p>
                      <a:endParaRPr lang="en-US" sz="2200" dirty="0">
                        <a:latin typeface="Times New Roman" pitchFamily="18" charset="0"/>
                        <a:cs typeface="Times New Roman" pitchFamily="18" charset="0"/>
                      </a:endParaRPr>
                    </a:p>
                  </a:txBody>
                  <a:tcPr marL="121924" marR="121924" marT="45722" marB="45722"/>
                </a:tc>
                <a:tc gridSpan="3">
                  <a:txBody>
                    <a:bodyPr/>
                    <a:lstStyle/>
                    <a:p>
                      <a:pPr algn="ctr"/>
                      <a:r>
                        <a:rPr lang="en-US" sz="2200" dirty="0" smtClean="0">
                          <a:latin typeface="Times New Roman" pitchFamily="18" charset="0"/>
                          <a:cs typeface="Times New Roman" pitchFamily="18" charset="0"/>
                        </a:rPr>
                        <a:t>Purchases</a:t>
                      </a:r>
                      <a:endParaRPr lang="en-US" sz="2200" dirty="0">
                        <a:latin typeface="Times New Roman" pitchFamily="18" charset="0"/>
                        <a:cs typeface="Times New Roman" pitchFamily="18" charset="0"/>
                      </a:endParaRPr>
                    </a:p>
                  </a:txBody>
                  <a:tcPr marL="121924" marR="121924" marT="45722" marB="45722"/>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Cost of Goods Sold</a:t>
                      </a:r>
                      <a:endParaRPr lang="en-US" sz="2200" dirty="0">
                        <a:latin typeface="Times New Roman" pitchFamily="18" charset="0"/>
                        <a:cs typeface="Times New Roman" pitchFamily="18" charset="0"/>
                      </a:endParaRPr>
                    </a:p>
                  </a:txBody>
                  <a:tcPr marL="121924" marR="121924" marT="45722" marB="45722"/>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Inventory on Hand</a:t>
                      </a:r>
                      <a:endParaRPr lang="en-US" sz="2200" dirty="0">
                        <a:latin typeface="Times New Roman" pitchFamily="18" charset="0"/>
                        <a:cs typeface="Times New Roman" pitchFamily="18" charset="0"/>
                      </a:endParaRPr>
                    </a:p>
                  </a:txBody>
                  <a:tcPr marL="121924" marR="121924" marT="45722" marB="45722"/>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762039">
                <a:tc>
                  <a:txBody>
                    <a:bodyPr/>
                    <a:lstStyle/>
                    <a:p>
                      <a:r>
                        <a:rPr lang="en-US" sz="2200" dirty="0" smtClean="0">
                          <a:latin typeface="Times New Roman" pitchFamily="18" charset="0"/>
                          <a:cs typeface="Times New Roman" pitchFamily="18" charset="0"/>
                        </a:rPr>
                        <a:t>Date</a:t>
                      </a:r>
                      <a:endParaRPr lang="en-US" sz="2200" dirty="0">
                        <a:latin typeface="Times New Roman" pitchFamily="18" charset="0"/>
                        <a:cs typeface="Times New Roman" pitchFamily="18" charset="0"/>
                      </a:endParaRPr>
                    </a:p>
                  </a:txBody>
                  <a:tcPr marL="121924" marR="121924" marT="45722" marB="45722"/>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4" marR="121924" marT="45722" marB="45722"/>
                </a:tc>
                <a:tc>
                  <a:txBody>
                    <a:bodyPr/>
                    <a:lstStyle/>
                    <a:p>
                      <a:r>
                        <a:rPr lang="en-US" sz="2200" dirty="0" smtClean="0">
                          <a:latin typeface="Times New Roman" pitchFamily="18" charset="0"/>
                          <a:cs typeface="Times New Roman" pitchFamily="18" charset="0"/>
                        </a:rPr>
                        <a:t>Unit Cost</a:t>
                      </a:r>
                      <a:endParaRPr lang="en-US" sz="2200" dirty="0">
                        <a:latin typeface="Times New Roman" pitchFamily="18" charset="0"/>
                        <a:cs typeface="Times New Roman" pitchFamily="18" charset="0"/>
                      </a:endParaRPr>
                    </a:p>
                  </a:txBody>
                  <a:tcPr marL="121924" marR="121924" marT="45722" marB="45722"/>
                </a:tc>
                <a:tc>
                  <a:txBody>
                    <a:bodyPr/>
                    <a:lstStyle/>
                    <a:p>
                      <a:r>
                        <a:rPr lang="en-US" sz="2200" dirty="0" smtClean="0">
                          <a:latin typeface="Times New Roman" pitchFamily="18" charset="0"/>
                          <a:cs typeface="Times New Roman" pitchFamily="18" charset="0"/>
                        </a:rPr>
                        <a:t>Total Cost</a:t>
                      </a:r>
                      <a:endParaRPr lang="en-US" sz="2200" dirty="0">
                        <a:latin typeface="Times New Roman" pitchFamily="18" charset="0"/>
                        <a:cs typeface="Times New Roman" pitchFamily="18" charset="0"/>
                      </a:endParaRPr>
                    </a:p>
                  </a:txBody>
                  <a:tcPr marL="121924" marR="121924" marT="45722" marB="45722"/>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4" marR="121924" marT="45722" marB="45722"/>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4" marR="121924" marT="45722" marB="45722"/>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4" marR="121924" marT="45722" marB="45722"/>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4" marR="121924" marT="45722" marB="45722"/>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4" marR="121924" marT="45722" marB="45722"/>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4" marR="121924" marT="45722" marB="45722"/>
                </a:tc>
                <a:extLst>
                  <a:ext uri="{0D108BD9-81ED-4DB2-BD59-A6C34878D82A}">
                    <a16:rowId xmlns:a16="http://schemas.microsoft.com/office/drawing/2014/main" xmlns="" val="10001"/>
                  </a:ext>
                </a:extLst>
              </a:tr>
              <a:tr h="426742">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Jul 1</a:t>
                      </a:r>
                    </a:p>
                  </a:txBody>
                  <a:tcPr marL="121924" marR="121924" marT="45722" marB="45722"/>
                </a:tc>
                <a:tc>
                  <a:txBody>
                    <a:bodyPr/>
                    <a:lstStyle/>
                    <a:p>
                      <a:pPr algn="ct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ct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ctr"/>
                      <a:r>
                        <a:rPr lang="en-US" sz="2200" dirty="0" smtClean="0">
                          <a:latin typeface="Times New Roman" pitchFamily="18" charset="0"/>
                          <a:cs typeface="Times New Roman" pitchFamily="18" charset="0"/>
                        </a:rPr>
                        <a:t>2</a:t>
                      </a:r>
                      <a:endParaRPr lang="en-US" sz="2200" dirty="0">
                        <a:latin typeface="Times New Roman" pitchFamily="18" charset="0"/>
                        <a:cs typeface="Times New Roman" pitchFamily="18" charset="0"/>
                      </a:endParaRPr>
                    </a:p>
                  </a:txBody>
                  <a:tcPr marL="121924" marR="121924" marT="45722" marB="45722"/>
                </a:tc>
                <a:tc>
                  <a:txBody>
                    <a:bodyPr/>
                    <a:lstStyle/>
                    <a:p>
                      <a:pPr algn="r"/>
                      <a:r>
                        <a:rPr lang="en-US" sz="2200" dirty="0" smtClean="0">
                          <a:latin typeface="Times New Roman" pitchFamily="18" charset="0"/>
                          <a:cs typeface="Times New Roman" pitchFamily="18" charset="0"/>
                        </a:rPr>
                        <a:t>$40</a:t>
                      </a:r>
                      <a:endParaRPr lang="en-US" sz="2200" dirty="0">
                        <a:latin typeface="Times New Roman" pitchFamily="18" charset="0"/>
                        <a:cs typeface="Times New Roman" pitchFamily="18" charset="0"/>
                      </a:endParaRPr>
                    </a:p>
                  </a:txBody>
                  <a:tcPr marL="121924" marR="121924" marT="45722" marB="45722"/>
                </a:tc>
                <a:tc>
                  <a:txBody>
                    <a:bodyPr/>
                    <a:lstStyle/>
                    <a:p>
                      <a:pPr algn="r"/>
                      <a:r>
                        <a:rPr lang="en-US" sz="2200" dirty="0" smtClean="0">
                          <a:latin typeface="Times New Roman" pitchFamily="18" charset="0"/>
                          <a:cs typeface="Times New Roman" pitchFamily="18" charset="0"/>
                        </a:rPr>
                        <a:t>$80</a:t>
                      </a:r>
                      <a:endParaRPr lang="en-US" sz="2200" dirty="0">
                        <a:latin typeface="Times New Roman" pitchFamily="18" charset="0"/>
                        <a:cs typeface="Times New Roman" pitchFamily="18" charset="0"/>
                      </a:endParaRPr>
                    </a:p>
                  </a:txBody>
                  <a:tcPr marL="121924" marR="121924" marT="45722" marB="45722"/>
                </a:tc>
                <a:extLst>
                  <a:ext uri="{0D108BD9-81ED-4DB2-BD59-A6C34878D82A}">
                    <a16:rowId xmlns:a16="http://schemas.microsoft.com/office/drawing/2014/main" xmlns="" val="10002"/>
                  </a:ext>
                </a:extLst>
              </a:tr>
              <a:tr h="702729">
                <a:tc>
                  <a:txBody>
                    <a:bodyPr/>
                    <a:lstStyle/>
                    <a:p>
                      <a:endParaRPr lang="en-US" sz="2200" dirty="0">
                        <a:latin typeface="Times New Roman" pitchFamily="18" charset="0"/>
                        <a:cs typeface="Times New Roman" pitchFamily="18" charset="0"/>
                      </a:endParaRPr>
                    </a:p>
                  </a:txBody>
                  <a:tcPr marL="121924" marR="121924" marT="45722" marB="45722"/>
                </a:tc>
                <a:tc>
                  <a:txBody>
                    <a:bodyPr/>
                    <a:lstStyle/>
                    <a:p>
                      <a:pPr algn="ct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ct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ct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extLst>
                  <a:ext uri="{0D108BD9-81ED-4DB2-BD59-A6C34878D82A}">
                    <a16:rowId xmlns:a16="http://schemas.microsoft.com/office/drawing/2014/main" xmlns="" val="10003"/>
                  </a:ext>
                </a:extLst>
              </a:tr>
              <a:tr h="660944">
                <a:tc>
                  <a:txBody>
                    <a:bodyPr/>
                    <a:lstStyle/>
                    <a:p>
                      <a:endParaRPr lang="en-US" sz="2200" dirty="0">
                        <a:latin typeface="Times New Roman" pitchFamily="18" charset="0"/>
                        <a:cs typeface="Times New Roman" pitchFamily="18" charset="0"/>
                      </a:endParaRPr>
                    </a:p>
                  </a:txBody>
                  <a:tcPr marL="121924" marR="121924" marT="45722" marB="45722"/>
                </a:tc>
                <a:tc>
                  <a:txBody>
                    <a:bodyPr/>
                    <a:lstStyle/>
                    <a:p>
                      <a:pPr algn="ct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ct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ct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extLst>
                  <a:ext uri="{0D108BD9-81ED-4DB2-BD59-A6C34878D82A}">
                    <a16:rowId xmlns:a16="http://schemas.microsoft.com/office/drawing/2014/main" xmlns="" val="10004"/>
                  </a:ext>
                </a:extLst>
              </a:tr>
              <a:tr h="660944">
                <a:tc>
                  <a:txBody>
                    <a:bodyPr/>
                    <a:lstStyle/>
                    <a:p>
                      <a:endParaRPr lang="en-US" sz="2200" dirty="0">
                        <a:latin typeface="Times New Roman" pitchFamily="18" charset="0"/>
                        <a:cs typeface="Times New Roman" pitchFamily="18" charset="0"/>
                      </a:endParaRPr>
                    </a:p>
                  </a:txBody>
                  <a:tcPr marL="121924" marR="121924" marT="45722" marB="45722"/>
                </a:tc>
                <a:tc>
                  <a:txBody>
                    <a:bodyPr/>
                    <a:lstStyle/>
                    <a:p>
                      <a:pPr algn="ct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ct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ct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tc>
                  <a:txBody>
                    <a:bodyPr/>
                    <a:lstStyle/>
                    <a:p>
                      <a:pPr algn="r"/>
                      <a:endParaRPr lang="en-US" sz="2200" dirty="0">
                        <a:latin typeface="Times New Roman" pitchFamily="18" charset="0"/>
                        <a:cs typeface="Times New Roman" pitchFamily="18" charset="0"/>
                      </a:endParaRPr>
                    </a:p>
                  </a:txBody>
                  <a:tcPr marL="121924" marR="121924" marT="45722" marB="45722"/>
                </a:tc>
                <a:extLst>
                  <a:ext uri="{0D108BD9-81ED-4DB2-BD59-A6C34878D82A}">
                    <a16:rowId xmlns:a16="http://schemas.microsoft.com/office/drawing/2014/main" xmlns="" val="10005"/>
                  </a:ext>
                </a:extLst>
              </a:tr>
            </a:tbl>
          </a:graphicData>
        </a:graphic>
      </p:graphicFrame>
      <p:grpSp>
        <p:nvGrpSpPr>
          <p:cNvPr id="108626" name="Group 7"/>
          <p:cNvGrpSpPr>
            <a:grpSpLocks/>
          </p:cNvGrpSpPr>
          <p:nvPr/>
        </p:nvGrpSpPr>
        <p:grpSpPr bwMode="auto">
          <a:xfrm>
            <a:off x="531285" y="4419600"/>
            <a:ext cx="11593492" cy="1487488"/>
            <a:chOff x="346054" y="4534829"/>
            <a:chExt cx="8694430" cy="1487641"/>
          </a:xfrm>
        </p:grpSpPr>
        <p:sp>
          <p:nvSpPr>
            <p:cNvPr id="108656" name="TextBox 6"/>
            <p:cNvSpPr txBox="1">
              <a:spLocks noChangeArrowheads="1"/>
            </p:cNvSpPr>
            <p:nvPr/>
          </p:nvSpPr>
          <p:spPr bwMode="auto">
            <a:xfrm>
              <a:off x="381105" y="4534829"/>
              <a:ext cx="83492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5       6        $45      $270                                         2            40        80</a:t>
              </a:r>
            </a:p>
            <a:p>
              <a:pPr eaLnBrk="1" hangingPunct="1"/>
              <a:r>
                <a:rPr lang="en-US" sz="2200">
                  <a:latin typeface="Times New Roman" pitchFamily="18" charset="0"/>
                  <a:cs typeface="Times New Roman" pitchFamily="18" charset="0"/>
                </a:rPr>
                <a:t>                                                                                     6            45      270</a:t>
              </a:r>
            </a:p>
          </p:txBody>
        </p:sp>
        <p:sp>
          <p:nvSpPr>
            <p:cNvPr id="108657" name="TextBox 31"/>
            <p:cNvSpPr txBox="1">
              <a:spLocks noChangeArrowheads="1"/>
            </p:cNvSpPr>
            <p:nvPr/>
          </p:nvSpPr>
          <p:spPr bwMode="auto">
            <a:xfrm>
              <a:off x="346054" y="5253029"/>
              <a:ext cx="83492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15                                           2         $40     $80</a:t>
              </a:r>
            </a:p>
            <a:p>
              <a:pPr eaLnBrk="1" hangingPunct="1"/>
              <a:r>
                <a:rPr lang="en-US" sz="2200">
                  <a:latin typeface="Times New Roman" pitchFamily="18" charset="0"/>
                  <a:cs typeface="Times New Roman" pitchFamily="18" charset="0"/>
                </a:rPr>
                <a:t>                                                  2           45       90</a:t>
              </a:r>
            </a:p>
          </p:txBody>
        </p:sp>
        <p:sp>
          <p:nvSpPr>
            <p:cNvPr id="108658" name="TextBox 4"/>
            <p:cNvSpPr txBox="1">
              <a:spLocks noChangeArrowheads="1"/>
            </p:cNvSpPr>
            <p:nvPr/>
          </p:nvSpPr>
          <p:spPr bwMode="auto">
            <a:xfrm>
              <a:off x="6382947" y="5253029"/>
              <a:ext cx="26575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dirty="0">
                  <a:latin typeface="Times New Roman" pitchFamily="18" charset="0"/>
                  <a:cs typeface="Times New Roman" pitchFamily="18" charset="0"/>
                </a:rPr>
                <a:t>  4            45      180</a:t>
              </a:r>
            </a:p>
          </p:txBody>
        </p:sp>
      </p:grpSp>
      <p:grpSp>
        <p:nvGrpSpPr>
          <p:cNvPr id="10" name="Group 8"/>
          <p:cNvGrpSpPr>
            <a:grpSpLocks/>
          </p:cNvGrpSpPr>
          <p:nvPr/>
        </p:nvGrpSpPr>
        <p:grpSpPr bwMode="auto">
          <a:xfrm>
            <a:off x="5080001" y="871538"/>
            <a:ext cx="6652684" cy="1992312"/>
            <a:chOff x="3820423" y="1083152"/>
            <a:chExt cx="4990156" cy="1991914"/>
          </a:xfrm>
        </p:grpSpPr>
        <p:grpSp>
          <p:nvGrpSpPr>
            <p:cNvPr id="108629" name="Group 33"/>
            <p:cNvGrpSpPr>
              <a:grpSpLocks/>
            </p:cNvGrpSpPr>
            <p:nvPr/>
          </p:nvGrpSpPr>
          <p:grpSpPr bwMode="auto">
            <a:xfrm>
              <a:off x="6446824" y="2263763"/>
              <a:ext cx="2361240" cy="443980"/>
              <a:chOff x="381000" y="1546860"/>
              <a:chExt cx="2585771" cy="638251"/>
            </a:xfrm>
          </p:grpSpPr>
          <p:pic>
            <p:nvPicPr>
              <p:cNvPr id="108654"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655"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8630" name="Group 36"/>
            <p:cNvGrpSpPr>
              <a:grpSpLocks/>
            </p:cNvGrpSpPr>
            <p:nvPr/>
          </p:nvGrpSpPr>
          <p:grpSpPr bwMode="auto">
            <a:xfrm>
              <a:off x="6449339" y="2631086"/>
              <a:ext cx="2361240" cy="443980"/>
              <a:chOff x="381000" y="1546860"/>
              <a:chExt cx="2585771" cy="638251"/>
            </a:xfrm>
          </p:grpSpPr>
          <p:pic>
            <p:nvPicPr>
              <p:cNvPr id="108652"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653"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8631" name="Group 39"/>
            <p:cNvGrpSpPr>
              <a:grpSpLocks/>
            </p:cNvGrpSpPr>
            <p:nvPr/>
          </p:nvGrpSpPr>
          <p:grpSpPr bwMode="auto">
            <a:xfrm>
              <a:off x="6446596" y="1866851"/>
              <a:ext cx="2361240" cy="443980"/>
              <a:chOff x="381000" y="1546860"/>
              <a:chExt cx="2585771" cy="638251"/>
            </a:xfrm>
          </p:grpSpPr>
          <p:pic>
            <p:nvPicPr>
              <p:cNvPr id="108650"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651"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8632" name="Group 42"/>
            <p:cNvGrpSpPr>
              <a:grpSpLocks/>
            </p:cNvGrpSpPr>
            <p:nvPr/>
          </p:nvGrpSpPr>
          <p:grpSpPr bwMode="auto">
            <a:xfrm>
              <a:off x="6446596" y="1481280"/>
              <a:ext cx="2361240" cy="443980"/>
              <a:chOff x="381000" y="1546860"/>
              <a:chExt cx="2585771" cy="638251"/>
            </a:xfrm>
          </p:grpSpPr>
          <p:pic>
            <p:nvPicPr>
              <p:cNvPr id="108648"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649"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8633" name="Group 45"/>
            <p:cNvGrpSpPr>
              <a:grpSpLocks/>
            </p:cNvGrpSpPr>
            <p:nvPr/>
          </p:nvGrpSpPr>
          <p:grpSpPr bwMode="auto">
            <a:xfrm>
              <a:off x="3820651" y="2263763"/>
              <a:ext cx="2361240" cy="443980"/>
              <a:chOff x="381000" y="1546860"/>
              <a:chExt cx="2585771" cy="638251"/>
            </a:xfrm>
          </p:grpSpPr>
          <p:pic>
            <p:nvPicPr>
              <p:cNvPr id="108646"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647"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8634" name="Group 48"/>
            <p:cNvGrpSpPr>
              <a:grpSpLocks/>
            </p:cNvGrpSpPr>
            <p:nvPr/>
          </p:nvGrpSpPr>
          <p:grpSpPr bwMode="auto">
            <a:xfrm>
              <a:off x="3823166" y="2631086"/>
              <a:ext cx="2361240" cy="443980"/>
              <a:chOff x="381000" y="1546860"/>
              <a:chExt cx="2585771" cy="638251"/>
            </a:xfrm>
          </p:grpSpPr>
          <p:pic>
            <p:nvPicPr>
              <p:cNvPr id="108644"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645"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8635" name="Group 51"/>
            <p:cNvGrpSpPr>
              <a:grpSpLocks/>
            </p:cNvGrpSpPr>
            <p:nvPr/>
          </p:nvGrpSpPr>
          <p:grpSpPr bwMode="auto">
            <a:xfrm>
              <a:off x="3820423" y="1862950"/>
              <a:ext cx="2361240" cy="443980"/>
              <a:chOff x="381000" y="1546860"/>
              <a:chExt cx="2585771" cy="638251"/>
            </a:xfrm>
          </p:grpSpPr>
          <p:pic>
            <p:nvPicPr>
              <p:cNvPr id="108642"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643"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8636" name="Group 54"/>
            <p:cNvGrpSpPr>
              <a:grpSpLocks/>
            </p:cNvGrpSpPr>
            <p:nvPr/>
          </p:nvGrpSpPr>
          <p:grpSpPr bwMode="auto">
            <a:xfrm>
              <a:off x="3823166" y="1458392"/>
              <a:ext cx="2361240" cy="443980"/>
              <a:chOff x="381000" y="1546860"/>
              <a:chExt cx="2585771" cy="638251"/>
            </a:xfrm>
          </p:grpSpPr>
          <p:pic>
            <p:nvPicPr>
              <p:cNvPr id="108640"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641"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8637" name="Group 57"/>
            <p:cNvGrpSpPr>
              <a:grpSpLocks/>
            </p:cNvGrpSpPr>
            <p:nvPr/>
          </p:nvGrpSpPr>
          <p:grpSpPr bwMode="auto">
            <a:xfrm>
              <a:off x="6446596" y="1083152"/>
              <a:ext cx="2361240" cy="443980"/>
              <a:chOff x="381000" y="1546860"/>
              <a:chExt cx="2585771" cy="638251"/>
            </a:xfrm>
          </p:grpSpPr>
          <p:pic>
            <p:nvPicPr>
              <p:cNvPr id="108638"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639"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62" name="TextBox 61"/>
          <p:cNvSpPr txBox="1">
            <a:spLocks noChangeArrowheads="1"/>
          </p:cNvSpPr>
          <p:nvPr/>
        </p:nvSpPr>
        <p:spPr bwMode="auto">
          <a:xfrm>
            <a:off x="518584" y="5784850"/>
            <a:ext cx="11063816"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26      9        $47       $423                                         4            45      180</a:t>
            </a:r>
          </a:p>
          <a:p>
            <a:pPr eaLnBrk="1" hangingPunct="1"/>
            <a:r>
              <a:rPr lang="en-US" sz="2200">
                <a:latin typeface="Times New Roman" pitchFamily="18" charset="0"/>
                <a:cs typeface="Times New Roman" pitchFamily="18" charset="0"/>
              </a:rPr>
              <a:t>                                                                                      9            47      423</a:t>
            </a:r>
          </a:p>
        </p:txBody>
      </p:sp>
      <p:pic>
        <p:nvPicPr>
          <p:cNvPr id="51" name="Picture 50" descr="logo5.png"/>
          <p:cNvPicPr/>
          <p:nvPr/>
        </p:nvPicPr>
        <p:blipFill>
          <a:blip r:embed="rId7"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0397006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47"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custDataLst>
              <p:tags r:id="rId2"/>
            </p:custDataLst>
          </p:nvPr>
        </p:nvSpPr>
        <p:spPr>
          <a:xfrm>
            <a:off x="1465385" y="87069"/>
            <a:ext cx="9237784" cy="839054"/>
          </a:xfrm>
        </p:spPr>
        <p:txBody>
          <a:bodyPr/>
          <a:lstStyle/>
          <a:p>
            <a:pPr eaLnBrk="1" fontAlgn="auto" hangingPunct="1">
              <a:spcAft>
                <a:spcPts val="0"/>
              </a:spcAft>
              <a:defRPr/>
            </a:pPr>
            <a:r>
              <a:rPr dirty="0"/>
              <a:t>First-In, First-Out (FIFO)</a:t>
            </a:r>
          </a:p>
        </p:txBody>
      </p:sp>
      <p:sp>
        <p:nvSpPr>
          <p:cNvPr id="2" name="Slide Number Placeholder 1"/>
          <p:cNvSpPr>
            <a:spLocks noGrp="1"/>
          </p:cNvSpPr>
          <p:nvPr>
            <p:ph type="sldNum" sz="quarter" idx="12"/>
          </p:nvPr>
        </p:nvSpPr>
        <p:spPr/>
        <p:txBody>
          <a:bodyPr/>
          <a:lstStyle/>
          <a:p>
            <a:pPr>
              <a:defRPr/>
            </a:pPr>
            <a:fld id="{B5248BA9-C931-45AC-A0F6-3A5299B8C549}" type="slidenum">
              <a:rPr lang="en-US"/>
              <a:pPr>
                <a:defRPr/>
              </a:pPr>
              <a:t>23</a:t>
            </a:fld>
            <a:endParaRPr lang="en-US" dirty="0"/>
          </a:p>
        </p:txBody>
      </p:sp>
      <p:pic>
        <p:nvPicPr>
          <p:cNvPr id="109572"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9415" y="1028701"/>
            <a:ext cx="11988800" cy="54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910969668"/>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custDataLst>
              <p:tags r:id="rId2"/>
            </p:custDataLst>
          </p:nvPr>
        </p:nvSpPr>
        <p:spPr>
          <a:xfrm>
            <a:off x="530867" y="76200"/>
            <a:ext cx="11176000" cy="665162"/>
          </a:xfrm>
        </p:spPr>
        <p:txBody>
          <a:bodyPr>
            <a:normAutofit fontScale="90000"/>
          </a:bodyPr>
          <a:lstStyle/>
          <a:p>
            <a:pPr eaLnBrk="1" fontAlgn="auto" hangingPunct="1">
              <a:spcAft>
                <a:spcPts val="0"/>
              </a:spcAft>
              <a:defRPr/>
            </a:pPr>
            <a:r>
              <a:rPr smtClean="0"/>
              <a:t>Last-In</a:t>
            </a:r>
            <a:r>
              <a:rPr/>
              <a:t>, First-Out </a:t>
            </a:r>
            <a:r>
              <a:rPr smtClean="0"/>
              <a:t>(LIFO</a:t>
            </a:r>
            <a:r>
              <a:rPr/>
              <a:t>)</a:t>
            </a:r>
          </a:p>
        </p:txBody>
      </p:sp>
      <p:sp>
        <p:nvSpPr>
          <p:cNvPr id="2" name="Slide Number Placeholder 1"/>
          <p:cNvSpPr>
            <a:spLocks noGrp="1"/>
          </p:cNvSpPr>
          <p:nvPr>
            <p:ph type="sldNum" sz="quarter" idx="12"/>
          </p:nvPr>
        </p:nvSpPr>
        <p:spPr/>
        <p:txBody>
          <a:bodyPr/>
          <a:lstStyle/>
          <a:p>
            <a:pPr>
              <a:defRPr/>
            </a:pPr>
            <a:fld id="{493171D3-9595-46CF-BAE5-1D1C443C23CB}" type="slidenum">
              <a:rPr lang="en-US"/>
              <a:pPr>
                <a:defRPr/>
              </a:pPr>
              <a:t>24</a:t>
            </a:fld>
            <a:endParaRPr lang="en-US" dirty="0"/>
          </a:p>
        </p:txBody>
      </p:sp>
      <p:grpSp>
        <p:nvGrpSpPr>
          <p:cNvPr id="110596" name="Group 2"/>
          <p:cNvGrpSpPr>
            <a:grpSpLocks/>
          </p:cNvGrpSpPr>
          <p:nvPr/>
        </p:nvGrpSpPr>
        <p:grpSpPr bwMode="auto">
          <a:xfrm>
            <a:off x="499534" y="1633539"/>
            <a:ext cx="3297767" cy="403225"/>
            <a:chOff x="381000" y="1546860"/>
            <a:chExt cx="2585771" cy="638251"/>
          </a:xfrm>
        </p:grpSpPr>
        <p:pic>
          <p:nvPicPr>
            <p:cNvPr id="110694"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95"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0597" name="Group 322"/>
          <p:cNvGrpSpPr>
            <a:grpSpLocks/>
          </p:cNvGrpSpPr>
          <p:nvPr/>
        </p:nvGrpSpPr>
        <p:grpSpPr bwMode="auto">
          <a:xfrm>
            <a:off x="499534" y="2203451"/>
            <a:ext cx="3297767" cy="403225"/>
            <a:chOff x="381000" y="1546860"/>
            <a:chExt cx="2585771" cy="638251"/>
          </a:xfrm>
        </p:grpSpPr>
        <p:pic>
          <p:nvPicPr>
            <p:cNvPr id="110692"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93"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325"/>
          <p:cNvGrpSpPr>
            <a:grpSpLocks/>
          </p:cNvGrpSpPr>
          <p:nvPr/>
        </p:nvGrpSpPr>
        <p:grpSpPr bwMode="auto">
          <a:xfrm>
            <a:off x="4773084" y="2070101"/>
            <a:ext cx="3149600" cy="442913"/>
            <a:chOff x="381000" y="1546860"/>
            <a:chExt cx="2585771" cy="638251"/>
          </a:xfrm>
        </p:grpSpPr>
        <p:pic>
          <p:nvPicPr>
            <p:cNvPr id="110690"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91"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328"/>
          <p:cNvGrpSpPr>
            <a:grpSpLocks/>
          </p:cNvGrpSpPr>
          <p:nvPr/>
        </p:nvGrpSpPr>
        <p:grpSpPr bwMode="auto">
          <a:xfrm>
            <a:off x="4777317" y="2606676"/>
            <a:ext cx="3147483" cy="442913"/>
            <a:chOff x="381000" y="1546860"/>
            <a:chExt cx="2585771" cy="638251"/>
          </a:xfrm>
        </p:grpSpPr>
        <p:pic>
          <p:nvPicPr>
            <p:cNvPr id="110688"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89"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331"/>
          <p:cNvGrpSpPr>
            <a:grpSpLocks/>
          </p:cNvGrpSpPr>
          <p:nvPr/>
        </p:nvGrpSpPr>
        <p:grpSpPr bwMode="auto">
          <a:xfrm>
            <a:off x="8028517" y="1533526"/>
            <a:ext cx="3147483" cy="442913"/>
            <a:chOff x="381000" y="1546860"/>
            <a:chExt cx="2585771" cy="638251"/>
          </a:xfrm>
        </p:grpSpPr>
        <p:pic>
          <p:nvPicPr>
            <p:cNvPr id="110686"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87"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334"/>
          <p:cNvGrpSpPr>
            <a:grpSpLocks/>
          </p:cNvGrpSpPr>
          <p:nvPr/>
        </p:nvGrpSpPr>
        <p:grpSpPr bwMode="auto">
          <a:xfrm>
            <a:off x="8028517" y="2595563"/>
            <a:ext cx="3147483" cy="444500"/>
            <a:chOff x="381000" y="1546860"/>
            <a:chExt cx="2585771" cy="638251"/>
          </a:xfrm>
        </p:grpSpPr>
        <p:pic>
          <p:nvPicPr>
            <p:cNvPr id="110684"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85"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0602" name="TextBox 3"/>
          <p:cNvSpPr txBox="1">
            <a:spLocks noChangeArrowheads="1"/>
          </p:cNvSpPr>
          <p:nvPr/>
        </p:nvSpPr>
        <p:spPr bwMode="auto">
          <a:xfrm>
            <a:off x="364067" y="1030288"/>
            <a:ext cx="442171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latin typeface="Times New Roman" pitchFamily="18" charset="0"/>
                <a:cs typeface="Times New Roman" pitchFamily="18" charset="0"/>
              </a:rPr>
              <a:t>Beginning Inventory</a:t>
            </a:r>
          </a:p>
        </p:txBody>
      </p:sp>
      <p:grpSp>
        <p:nvGrpSpPr>
          <p:cNvPr id="11" name="Group 338"/>
          <p:cNvGrpSpPr>
            <a:grpSpLocks/>
          </p:cNvGrpSpPr>
          <p:nvPr/>
        </p:nvGrpSpPr>
        <p:grpSpPr bwMode="auto">
          <a:xfrm>
            <a:off x="4785784" y="1516063"/>
            <a:ext cx="3149600" cy="444500"/>
            <a:chOff x="381000" y="1546860"/>
            <a:chExt cx="2585771" cy="638251"/>
          </a:xfrm>
        </p:grpSpPr>
        <p:pic>
          <p:nvPicPr>
            <p:cNvPr id="110682"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83"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341"/>
          <p:cNvGrpSpPr>
            <a:grpSpLocks/>
          </p:cNvGrpSpPr>
          <p:nvPr/>
        </p:nvGrpSpPr>
        <p:grpSpPr bwMode="auto">
          <a:xfrm>
            <a:off x="8030633" y="2070101"/>
            <a:ext cx="3149600" cy="442913"/>
            <a:chOff x="381000" y="1546860"/>
            <a:chExt cx="2585771" cy="638251"/>
          </a:xfrm>
        </p:grpSpPr>
        <p:pic>
          <p:nvPicPr>
            <p:cNvPr id="110680"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681"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6" name="Table 5"/>
          <p:cNvGraphicFramePr>
            <a:graphicFrameLocks noGrp="1"/>
          </p:cNvGraphicFramePr>
          <p:nvPr/>
        </p:nvGraphicFramePr>
        <p:xfrm>
          <a:off x="387351" y="3108326"/>
          <a:ext cx="11074400" cy="3140074"/>
        </p:xfrm>
        <a:graphic>
          <a:graphicData uri="http://schemas.openxmlformats.org/drawingml/2006/table">
            <a:tbl>
              <a:tblPr firstRow="1" bandRow="1">
                <a:tableStyleId>{5940675A-B579-460E-94D1-54222C63F5DA}</a:tableStyleId>
              </a:tblPr>
              <a:tblGrid>
                <a:gridCol w="1107440">
                  <a:extLst>
                    <a:ext uri="{9D8B030D-6E8A-4147-A177-3AD203B41FA5}">
                      <a16:colId xmlns:a16="http://schemas.microsoft.com/office/drawing/2014/main" xmlns="" val="20000"/>
                    </a:ext>
                  </a:extLst>
                </a:gridCol>
                <a:gridCol w="1107440">
                  <a:extLst>
                    <a:ext uri="{9D8B030D-6E8A-4147-A177-3AD203B41FA5}">
                      <a16:colId xmlns:a16="http://schemas.microsoft.com/office/drawing/2014/main" xmlns="" val="20001"/>
                    </a:ext>
                  </a:extLst>
                </a:gridCol>
                <a:gridCol w="1107440">
                  <a:extLst>
                    <a:ext uri="{9D8B030D-6E8A-4147-A177-3AD203B41FA5}">
                      <a16:colId xmlns:a16="http://schemas.microsoft.com/office/drawing/2014/main" xmlns="" val="20002"/>
                    </a:ext>
                  </a:extLst>
                </a:gridCol>
                <a:gridCol w="1107440">
                  <a:extLst>
                    <a:ext uri="{9D8B030D-6E8A-4147-A177-3AD203B41FA5}">
                      <a16:colId xmlns:a16="http://schemas.microsoft.com/office/drawing/2014/main" xmlns="" val="20003"/>
                    </a:ext>
                  </a:extLst>
                </a:gridCol>
                <a:gridCol w="1107440">
                  <a:extLst>
                    <a:ext uri="{9D8B030D-6E8A-4147-A177-3AD203B41FA5}">
                      <a16:colId xmlns:a16="http://schemas.microsoft.com/office/drawing/2014/main" xmlns="" val="20004"/>
                    </a:ext>
                  </a:extLst>
                </a:gridCol>
                <a:gridCol w="1107440">
                  <a:extLst>
                    <a:ext uri="{9D8B030D-6E8A-4147-A177-3AD203B41FA5}">
                      <a16:colId xmlns:a16="http://schemas.microsoft.com/office/drawing/2014/main" xmlns="" val="20005"/>
                    </a:ext>
                  </a:extLst>
                </a:gridCol>
                <a:gridCol w="1107440">
                  <a:extLst>
                    <a:ext uri="{9D8B030D-6E8A-4147-A177-3AD203B41FA5}">
                      <a16:colId xmlns:a16="http://schemas.microsoft.com/office/drawing/2014/main" xmlns="" val="20006"/>
                    </a:ext>
                  </a:extLst>
                </a:gridCol>
                <a:gridCol w="1107440">
                  <a:extLst>
                    <a:ext uri="{9D8B030D-6E8A-4147-A177-3AD203B41FA5}">
                      <a16:colId xmlns:a16="http://schemas.microsoft.com/office/drawing/2014/main" xmlns="" val="20007"/>
                    </a:ext>
                  </a:extLst>
                </a:gridCol>
                <a:gridCol w="1107440">
                  <a:extLst>
                    <a:ext uri="{9D8B030D-6E8A-4147-A177-3AD203B41FA5}">
                      <a16:colId xmlns:a16="http://schemas.microsoft.com/office/drawing/2014/main" xmlns="" val="20008"/>
                    </a:ext>
                  </a:extLst>
                </a:gridCol>
                <a:gridCol w="1107440">
                  <a:extLst>
                    <a:ext uri="{9D8B030D-6E8A-4147-A177-3AD203B41FA5}">
                      <a16:colId xmlns:a16="http://schemas.microsoft.com/office/drawing/2014/main" xmlns="" val="20009"/>
                    </a:ext>
                  </a:extLst>
                </a:gridCol>
              </a:tblGrid>
              <a:tr h="426806">
                <a:tc>
                  <a:txBody>
                    <a:bodyPr/>
                    <a:lstStyle/>
                    <a:p>
                      <a:endParaRPr lang="en-US" sz="2200" dirty="0">
                        <a:latin typeface="Times New Roman" pitchFamily="18" charset="0"/>
                        <a:cs typeface="Times New Roman" pitchFamily="18" charset="0"/>
                      </a:endParaRPr>
                    </a:p>
                  </a:txBody>
                  <a:tcPr marL="121920" marR="121920" marT="45729" marB="45729"/>
                </a:tc>
                <a:tc gridSpan="3">
                  <a:txBody>
                    <a:bodyPr/>
                    <a:lstStyle/>
                    <a:p>
                      <a:pPr algn="ctr"/>
                      <a:r>
                        <a:rPr lang="en-US" sz="2200" dirty="0" smtClean="0">
                          <a:latin typeface="Times New Roman" pitchFamily="18" charset="0"/>
                          <a:cs typeface="Times New Roman" pitchFamily="18" charset="0"/>
                        </a:rPr>
                        <a:t>Purchases</a:t>
                      </a:r>
                      <a:endParaRPr lang="en-US" sz="2200" dirty="0">
                        <a:latin typeface="Times New Roman" pitchFamily="18" charset="0"/>
                        <a:cs typeface="Times New Roman" pitchFamily="18" charset="0"/>
                      </a:endParaRPr>
                    </a:p>
                  </a:txBody>
                  <a:tcPr marL="121920" marR="121920" marT="45729" marB="45729"/>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Cost of Goods Sold</a:t>
                      </a:r>
                      <a:endParaRPr lang="en-US" sz="2200" dirty="0">
                        <a:latin typeface="Times New Roman" pitchFamily="18" charset="0"/>
                        <a:cs typeface="Times New Roman" pitchFamily="18" charset="0"/>
                      </a:endParaRPr>
                    </a:p>
                  </a:txBody>
                  <a:tcPr marL="121920" marR="121920" marT="45729" marB="45729"/>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Inventory on Hand</a:t>
                      </a:r>
                      <a:endParaRPr lang="en-US" sz="2200" dirty="0">
                        <a:latin typeface="Times New Roman" pitchFamily="18" charset="0"/>
                        <a:cs typeface="Times New Roman" pitchFamily="18" charset="0"/>
                      </a:endParaRPr>
                    </a:p>
                  </a:txBody>
                  <a:tcPr marL="121920" marR="121920" marT="45729" marB="45729"/>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762154">
                <a:tc>
                  <a:txBody>
                    <a:bodyPr/>
                    <a:lstStyle/>
                    <a:p>
                      <a:r>
                        <a:rPr lang="en-US" sz="2200" dirty="0" smtClean="0">
                          <a:latin typeface="Times New Roman" pitchFamily="18" charset="0"/>
                          <a:cs typeface="Times New Roman" pitchFamily="18" charset="0"/>
                        </a:rPr>
                        <a:t>Date</a:t>
                      </a:r>
                      <a:endParaRPr lang="en-US" sz="2200" dirty="0">
                        <a:latin typeface="Times New Roman" pitchFamily="18" charset="0"/>
                        <a:cs typeface="Times New Roman" pitchFamily="18" charset="0"/>
                      </a:endParaRPr>
                    </a:p>
                  </a:txBody>
                  <a:tcPr marL="121920" marR="121920" marT="45729" marB="45729"/>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29" marB="45729"/>
                </a:tc>
                <a:tc>
                  <a:txBody>
                    <a:bodyPr/>
                    <a:lstStyle/>
                    <a:p>
                      <a:r>
                        <a:rPr lang="en-US" sz="2200" dirty="0" smtClean="0">
                          <a:latin typeface="Times New Roman" pitchFamily="18" charset="0"/>
                          <a:cs typeface="Times New Roman" pitchFamily="18" charset="0"/>
                        </a:rPr>
                        <a:t>Unit Cost</a:t>
                      </a:r>
                      <a:endParaRPr lang="en-US" sz="2200" dirty="0">
                        <a:latin typeface="Times New Roman" pitchFamily="18" charset="0"/>
                        <a:cs typeface="Times New Roman" pitchFamily="18" charset="0"/>
                      </a:endParaRPr>
                    </a:p>
                  </a:txBody>
                  <a:tcPr marL="121920" marR="121920" marT="45729" marB="45729"/>
                </a:tc>
                <a:tc>
                  <a:txBody>
                    <a:bodyPr/>
                    <a:lstStyle/>
                    <a:p>
                      <a:r>
                        <a:rPr lang="en-US" sz="2200" dirty="0" smtClean="0">
                          <a:latin typeface="Times New Roman" pitchFamily="18" charset="0"/>
                          <a:cs typeface="Times New Roman" pitchFamily="18" charset="0"/>
                        </a:rPr>
                        <a:t>Total Cost</a:t>
                      </a:r>
                      <a:endParaRPr lang="en-US" sz="2200" dirty="0">
                        <a:latin typeface="Times New Roman" pitchFamily="18" charset="0"/>
                        <a:cs typeface="Times New Roman" pitchFamily="18" charset="0"/>
                      </a:endParaRPr>
                    </a:p>
                  </a:txBody>
                  <a:tcPr marL="121920" marR="121920" marT="45729" marB="45729"/>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29" marB="45729"/>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0" marR="121920" marT="45729" marB="45729"/>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0" marR="121920" marT="45729" marB="45729"/>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29" marB="45729"/>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0" marR="121920" marT="45729" marB="45729"/>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0" marR="121920" marT="45729" marB="45729"/>
                </a:tc>
                <a:extLst>
                  <a:ext uri="{0D108BD9-81ED-4DB2-BD59-A6C34878D82A}">
                    <a16:rowId xmlns:a16="http://schemas.microsoft.com/office/drawing/2014/main" xmlns="" val="10001"/>
                  </a:ext>
                </a:extLst>
              </a:tr>
              <a:tr h="42680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Jul 1</a:t>
                      </a: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r>
                        <a:rPr lang="en-US" sz="2200" dirty="0" smtClean="0">
                          <a:latin typeface="Times New Roman" pitchFamily="18" charset="0"/>
                          <a:cs typeface="Times New Roman" pitchFamily="18" charset="0"/>
                        </a:rPr>
                        <a:t>2</a:t>
                      </a:r>
                      <a:endParaRPr lang="en-US" sz="2200" dirty="0">
                        <a:latin typeface="Times New Roman" pitchFamily="18" charset="0"/>
                        <a:cs typeface="Times New Roman" pitchFamily="18" charset="0"/>
                      </a:endParaRPr>
                    </a:p>
                  </a:txBody>
                  <a:tcPr marL="121920" marR="121920" marT="45729" marB="45729"/>
                </a:tc>
                <a:tc>
                  <a:txBody>
                    <a:bodyPr/>
                    <a:lstStyle/>
                    <a:p>
                      <a:pPr algn="r"/>
                      <a:r>
                        <a:rPr lang="en-US" sz="2200" dirty="0" smtClean="0">
                          <a:latin typeface="Times New Roman" pitchFamily="18" charset="0"/>
                          <a:cs typeface="Times New Roman" pitchFamily="18" charset="0"/>
                        </a:rPr>
                        <a:t>$40</a:t>
                      </a:r>
                      <a:endParaRPr lang="en-US" sz="2200" dirty="0">
                        <a:latin typeface="Times New Roman" pitchFamily="18" charset="0"/>
                        <a:cs typeface="Times New Roman" pitchFamily="18" charset="0"/>
                      </a:endParaRPr>
                    </a:p>
                  </a:txBody>
                  <a:tcPr marL="121920" marR="121920" marT="45729" marB="45729"/>
                </a:tc>
                <a:tc>
                  <a:txBody>
                    <a:bodyPr/>
                    <a:lstStyle/>
                    <a:p>
                      <a:pPr algn="r"/>
                      <a:r>
                        <a:rPr lang="en-US" sz="2200" dirty="0" smtClean="0">
                          <a:latin typeface="Times New Roman" pitchFamily="18" charset="0"/>
                          <a:cs typeface="Times New Roman" pitchFamily="18" charset="0"/>
                        </a:rPr>
                        <a:t>$80</a:t>
                      </a:r>
                      <a:endParaRPr lang="en-US" sz="2200" dirty="0">
                        <a:latin typeface="Times New Roman" pitchFamily="18" charset="0"/>
                        <a:cs typeface="Times New Roman" pitchFamily="18" charset="0"/>
                      </a:endParaRPr>
                    </a:p>
                  </a:txBody>
                  <a:tcPr marL="121920" marR="121920" marT="45729" marB="45729"/>
                </a:tc>
                <a:extLst>
                  <a:ext uri="{0D108BD9-81ED-4DB2-BD59-A6C34878D82A}">
                    <a16:rowId xmlns:a16="http://schemas.microsoft.com/office/drawing/2014/main" xmlns="" val="10002"/>
                  </a:ext>
                </a:extLst>
              </a:tr>
              <a:tr h="670696">
                <a:tc>
                  <a:txBody>
                    <a:bodyPr/>
                    <a:lstStyle/>
                    <a:p>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extLst>
                  <a:ext uri="{0D108BD9-81ED-4DB2-BD59-A6C34878D82A}">
                    <a16:rowId xmlns:a16="http://schemas.microsoft.com/office/drawing/2014/main" xmlns="" val="10003"/>
                  </a:ext>
                </a:extLst>
              </a:tr>
              <a:tr h="426806">
                <a:tc>
                  <a:txBody>
                    <a:bodyPr/>
                    <a:lstStyle/>
                    <a:p>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extLst>
                  <a:ext uri="{0D108BD9-81ED-4DB2-BD59-A6C34878D82A}">
                    <a16:rowId xmlns:a16="http://schemas.microsoft.com/office/drawing/2014/main" xmlns="" val="10004"/>
                  </a:ext>
                </a:extLst>
              </a:tr>
              <a:tr h="426806">
                <a:tc>
                  <a:txBody>
                    <a:bodyPr/>
                    <a:lstStyle/>
                    <a:p>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extLst>
                  <a:ext uri="{0D108BD9-81ED-4DB2-BD59-A6C34878D82A}">
                    <a16:rowId xmlns:a16="http://schemas.microsoft.com/office/drawing/2014/main" xmlns="" val="10005"/>
                  </a:ext>
                </a:extLst>
              </a:tr>
            </a:tbl>
          </a:graphicData>
        </a:graphic>
      </p:graphicFrame>
      <p:sp>
        <p:nvSpPr>
          <p:cNvPr id="7" name="TextBox 6"/>
          <p:cNvSpPr txBox="1">
            <a:spLocks noChangeArrowheads="1"/>
          </p:cNvSpPr>
          <p:nvPr/>
        </p:nvSpPr>
        <p:spPr bwMode="auto">
          <a:xfrm>
            <a:off x="461434" y="4724400"/>
            <a:ext cx="11131551"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5       6        $45       $270                                         2            40        80</a:t>
            </a:r>
          </a:p>
          <a:p>
            <a:pPr eaLnBrk="1" hangingPunct="1"/>
            <a:r>
              <a:rPr lang="en-US" sz="2200">
                <a:latin typeface="Times New Roman" pitchFamily="18" charset="0"/>
                <a:cs typeface="Times New Roman" pitchFamily="18" charset="0"/>
              </a:rPr>
              <a:t>                                                                                      6            45      270</a:t>
            </a:r>
          </a:p>
        </p:txBody>
      </p:sp>
      <p:sp>
        <p:nvSpPr>
          <p:cNvPr id="110679" name="TextBox 30"/>
          <p:cNvSpPr txBox="1">
            <a:spLocks noChangeArrowheads="1"/>
          </p:cNvSpPr>
          <p:nvPr/>
        </p:nvSpPr>
        <p:spPr bwMode="auto">
          <a:xfrm>
            <a:off x="5115984" y="1030288"/>
            <a:ext cx="54525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latin typeface="Times New Roman" pitchFamily="18" charset="0"/>
                <a:cs typeface="Times New Roman" pitchFamily="18" charset="0"/>
              </a:rPr>
              <a:t>Purchase 6 more at $45 each</a:t>
            </a:r>
          </a:p>
        </p:txBody>
      </p:sp>
      <p:pic>
        <p:nvPicPr>
          <p:cNvPr id="32" name="Picture 31" descr="logo5.png"/>
          <p:cNvPicPr/>
          <p:nvPr/>
        </p:nvPicPr>
        <p:blipFill>
          <a:blip r:embed="rId7"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71975878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custDataLst>
              <p:tags r:id="rId2"/>
            </p:custDataLst>
          </p:nvPr>
        </p:nvSpPr>
        <p:spPr>
          <a:xfrm>
            <a:off x="498540" y="76200"/>
            <a:ext cx="11176000" cy="665162"/>
          </a:xfrm>
        </p:spPr>
        <p:txBody>
          <a:bodyPr>
            <a:normAutofit fontScale="90000"/>
          </a:bodyPr>
          <a:lstStyle/>
          <a:p>
            <a:pPr eaLnBrk="1" fontAlgn="auto" hangingPunct="1">
              <a:spcAft>
                <a:spcPts val="0"/>
              </a:spcAft>
              <a:defRPr/>
            </a:pPr>
            <a:r>
              <a:rPr smtClean="0"/>
              <a:t>Last-In</a:t>
            </a:r>
            <a:r>
              <a:rPr/>
              <a:t>, First-Out </a:t>
            </a:r>
            <a:r>
              <a:rPr smtClean="0"/>
              <a:t>(LIFO</a:t>
            </a:r>
            <a:r>
              <a:rPr/>
              <a:t>)</a:t>
            </a:r>
          </a:p>
        </p:txBody>
      </p:sp>
      <p:sp>
        <p:nvSpPr>
          <p:cNvPr id="2" name="Slide Number Placeholder 1"/>
          <p:cNvSpPr>
            <a:spLocks noGrp="1"/>
          </p:cNvSpPr>
          <p:nvPr>
            <p:ph type="sldNum" sz="quarter" idx="12"/>
          </p:nvPr>
        </p:nvSpPr>
        <p:spPr/>
        <p:txBody>
          <a:bodyPr/>
          <a:lstStyle/>
          <a:p>
            <a:pPr>
              <a:defRPr/>
            </a:pPr>
            <a:fld id="{CA4C2101-8BA8-4E23-A28B-F1DB620FC5F2}" type="slidenum">
              <a:rPr lang="en-US"/>
              <a:pPr>
                <a:defRPr/>
              </a:pPr>
              <a:t>25</a:t>
            </a:fld>
            <a:endParaRPr lang="en-US" dirty="0"/>
          </a:p>
        </p:txBody>
      </p:sp>
      <p:grpSp>
        <p:nvGrpSpPr>
          <p:cNvPr id="111620" name="Group 2"/>
          <p:cNvGrpSpPr>
            <a:grpSpLocks/>
          </p:cNvGrpSpPr>
          <p:nvPr/>
        </p:nvGrpSpPr>
        <p:grpSpPr bwMode="auto">
          <a:xfrm>
            <a:off x="499534" y="1633539"/>
            <a:ext cx="3297767" cy="403225"/>
            <a:chOff x="381000" y="1546860"/>
            <a:chExt cx="2585771" cy="638251"/>
          </a:xfrm>
        </p:grpSpPr>
        <p:pic>
          <p:nvPicPr>
            <p:cNvPr id="111719"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720"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1621" name="Group 322"/>
          <p:cNvGrpSpPr>
            <a:grpSpLocks/>
          </p:cNvGrpSpPr>
          <p:nvPr/>
        </p:nvGrpSpPr>
        <p:grpSpPr bwMode="auto">
          <a:xfrm>
            <a:off x="499534" y="2203451"/>
            <a:ext cx="3297767" cy="403225"/>
            <a:chOff x="381000" y="1546860"/>
            <a:chExt cx="2585771" cy="638251"/>
          </a:xfrm>
        </p:grpSpPr>
        <p:pic>
          <p:nvPicPr>
            <p:cNvPr id="111717"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718"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 name="Group 325"/>
          <p:cNvGrpSpPr>
            <a:grpSpLocks/>
          </p:cNvGrpSpPr>
          <p:nvPr/>
        </p:nvGrpSpPr>
        <p:grpSpPr bwMode="auto">
          <a:xfrm>
            <a:off x="4773084" y="2070101"/>
            <a:ext cx="3149600" cy="442913"/>
            <a:chOff x="381000" y="1546860"/>
            <a:chExt cx="2585771" cy="638251"/>
          </a:xfrm>
        </p:grpSpPr>
        <p:pic>
          <p:nvPicPr>
            <p:cNvPr id="111715"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716"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328"/>
          <p:cNvGrpSpPr>
            <a:grpSpLocks/>
          </p:cNvGrpSpPr>
          <p:nvPr/>
        </p:nvGrpSpPr>
        <p:grpSpPr bwMode="auto">
          <a:xfrm>
            <a:off x="4777317" y="2606676"/>
            <a:ext cx="3147483" cy="442913"/>
            <a:chOff x="381000" y="1546860"/>
            <a:chExt cx="2585771" cy="638251"/>
          </a:xfrm>
        </p:grpSpPr>
        <p:pic>
          <p:nvPicPr>
            <p:cNvPr id="111713"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714"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1624" name="Group 331"/>
          <p:cNvGrpSpPr>
            <a:grpSpLocks/>
          </p:cNvGrpSpPr>
          <p:nvPr/>
        </p:nvGrpSpPr>
        <p:grpSpPr bwMode="auto">
          <a:xfrm>
            <a:off x="8028517" y="1533526"/>
            <a:ext cx="3147483" cy="442913"/>
            <a:chOff x="381000" y="1546860"/>
            <a:chExt cx="2585771" cy="638251"/>
          </a:xfrm>
        </p:grpSpPr>
        <p:pic>
          <p:nvPicPr>
            <p:cNvPr id="111711"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712"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334"/>
          <p:cNvGrpSpPr>
            <a:grpSpLocks/>
          </p:cNvGrpSpPr>
          <p:nvPr/>
        </p:nvGrpSpPr>
        <p:grpSpPr bwMode="auto">
          <a:xfrm>
            <a:off x="8028517" y="2595563"/>
            <a:ext cx="3147483" cy="444500"/>
            <a:chOff x="381000" y="1546860"/>
            <a:chExt cx="2585771" cy="638251"/>
          </a:xfrm>
        </p:grpSpPr>
        <p:pic>
          <p:nvPicPr>
            <p:cNvPr id="111709"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710"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1626" name="TextBox 3"/>
          <p:cNvSpPr txBox="1">
            <a:spLocks noChangeArrowheads="1"/>
          </p:cNvSpPr>
          <p:nvPr/>
        </p:nvSpPr>
        <p:spPr bwMode="auto">
          <a:xfrm>
            <a:off x="2032000" y="1030288"/>
            <a:ext cx="442171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latin typeface="Times New Roman" pitchFamily="18" charset="0"/>
                <a:cs typeface="Times New Roman" pitchFamily="18" charset="0"/>
              </a:rPr>
              <a:t>On July 15 sold 4 units</a:t>
            </a:r>
          </a:p>
        </p:txBody>
      </p:sp>
      <p:grpSp>
        <p:nvGrpSpPr>
          <p:cNvPr id="11" name="Group 338"/>
          <p:cNvGrpSpPr>
            <a:grpSpLocks/>
          </p:cNvGrpSpPr>
          <p:nvPr/>
        </p:nvGrpSpPr>
        <p:grpSpPr bwMode="auto">
          <a:xfrm>
            <a:off x="4785784" y="1516063"/>
            <a:ext cx="3149600" cy="444500"/>
            <a:chOff x="381000" y="1546860"/>
            <a:chExt cx="2585771" cy="638251"/>
          </a:xfrm>
        </p:grpSpPr>
        <p:pic>
          <p:nvPicPr>
            <p:cNvPr id="111707"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708"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1628" name="Group 341"/>
          <p:cNvGrpSpPr>
            <a:grpSpLocks/>
          </p:cNvGrpSpPr>
          <p:nvPr/>
        </p:nvGrpSpPr>
        <p:grpSpPr bwMode="auto">
          <a:xfrm>
            <a:off x="8030633" y="2070101"/>
            <a:ext cx="3149600" cy="442913"/>
            <a:chOff x="381000" y="1546860"/>
            <a:chExt cx="2585771" cy="638251"/>
          </a:xfrm>
        </p:grpSpPr>
        <p:pic>
          <p:nvPicPr>
            <p:cNvPr id="111705"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706"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6" name="Table 5"/>
          <p:cNvGraphicFramePr>
            <a:graphicFrameLocks noGrp="1"/>
          </p:cNvGraphicFramePr>
          <p:nvPr/>
        </p:nvGraphicFramePr>
        <p:xfrm>
          <a:off x="387351" y="3108326"/>
          <a:ext cx="11074400" cy="3338514"/>
        </p:xfrm>
        <a:graphic>
          <a:graphicData uri="http://schemas.openxmlformats.org/drawingml/2006/table">
            <a:tbl>
              <a:tblPr firstRow="1" bandRow="1">
                <a:tableStyleId>{5940675A-B579-460E-94D1-54222C63F5DA}</a:tableStyleId>
              </a:tblPr>
              <a:tblGrid>
                <a:gridCol w="1107440">
                  <a:extLst>
                    <a:ext uri="{9D8B030D-6E8A-4147-A177-3AD203B41FA5}">
                      <a16:colId xmlns:a16="http://schemas.microsoft.com/office/drawing/2014/main" xmlns="" val="20000"/>
                    </a:ext>
                  </a:extLst>
                </a:gridCol>
                <a:gridCol w="1107440">
                  <a:extLst>
                    <a:ext uri="{9D8B030D-6E8A-4147-A177-3AD203B41FA5}">
                      <a16:colId xmlns:a16="http://schemas.microsoft.com/office/drawing/2014/main" xmlns="" val="20001"/>
                    </a:ext>
                  </a:extLst>
                </a:gridCol>
                <a:gridCol w="1107440">
                  <a:extLst>
                    <a:ext uri="{9D8B030D-6E8A-4147-A177-3AD203B41FA5}">
                      <a16:colId xmlns:a16="http://schemas.microsoft.com/office/drawing/2014/main" xmlns="" val="20002"/>
                    </a:ext>
                  </a:extLst>
                </a:gridCol>
                <a:gridCol w="1107440">
                  <a:extLst>
                    <a:ext uri="{9D8B030D-6E8A-4147-A177-3AD203B41FA5}">
                      <a16:colId xmlns:a16="http://schemas.microsoft.com/office/drawing/2014/main" xmlns="" val="20003"/>
                    </a:ext>
                  </a:extLst>
                </a:gridCol>
                <a:gridCol w="1107440">
                  <a:extLst>
                    <a:ext uri="{9D8B030D-6E8A-4147-A177-3AD203B41FA5}">
                      <a16:colId xmlns:a16="http://schemas.microsoft.com/office/drawing/2014/main" xmlns="" val="20004"/>
                    </a:ext>
                  </a:extLst>
                </a:gridCol>
                <a:gridCol w="1107440">
                  <a:extLst>
                    <a:ext uri="{9D8B030D-6E8A-4147-A177-3AD203B41FA5}">
                      <a16:colId xmlns:a16="http://schemas.microsoft.com/office/drawing/2014/main" xmlns="" val="20005"/>
                    </a:ext>
                  </a:extLst>
                </a:gridCol>
                <a:gridCol w="1107440">
                  <a:extLst>
                    <a:ext uri="{9D8B030D-6E8A-4147-A177-3AD203B41FA5}">
                      <a16:colId xmlns:a16="http://schemas.microsoft.com/office/drawing/2014/main" xmlns="" val="20006"/>
                    </a:ext>
                  </a:extLst>
                </a:gridCol>
                <a:gridCol w="1107440">
                  <a:extLst>
                    <a:ext uri="{9D8B030D-6E8A-4147-A177-3AD203B41FA5}">
                      <a16:colId xmlns:a16="http://schemas.microsoft.com/office/drawing/2014/main" xmlns="" val="20007"/>
                    </a:ext>
                  </a:extLst>
                </a:gridCol>
                <a:gridCol w="1107440">
                  <a:extLst>
                    <a:ext uri="{9D8B030D-6E8A-4147-A177-3AD203B41FA5}">
                      <a16:colId xmlns:a16="http://schemas.microsoft.com/office/drawing/2014/main" xmlns="" val="20008"/>
                    </a:ext>
                  </a:extLst>
                </a:gridCol>
                <a:gridCol w="1107440">
                  <a:extLst>
                    <a:ext uri="{9D8B030D-6E8A-4147-A177-3AD203B41FA5}">
                      <a16:colId xmlns:a16="http://schemas.microsoft.com/office/drawing/2014/main" xmlns="" val="20009"/>
                    </a:ext>
                  </a:extLst>
                </a:gridCol>
              </a:tblGrid>
              <a:tr h="426801">
                <a:tc>
                  <a:txBody>
                    <a:bodyPr/>
                    <a:lstStyle/>
                    <a:p>
                      <a:endParaRPr lang="en-US" sz="2200" dirty="0">
                        <a:latin typeface="Times New Roman" pitchFamily="18" charset="0"/>
                        <a:cs typeface="Times New Roman" pitchFamily="18" charset="0"/>
                      </a:endParaRPr>
                    </a:p>
                  </a:txBody>
                  <a:tcPr marL="121920" marR="121920" marT="45729" marB="45729"/>
                </a:tc>
                <a:tc gridSpan="3">
                  <a:txBody>
                    <a:bodyPr/>
                    <a:lstStyle/>
                    <a:p>
                      <a:pPr algn="ctr"/>
                      <a:r>
                        <a:rPr lang="en-US" sz="2200" dirty="0" smtClean="0">
                          <a:latin typeface="Times New Roman" pitchFamily="18" charset="0"/>
                          <a:cs typeface="Times New Roman" pitchFamily="18" charset="0"/>
                        </a:rPr>
                        <a:t>Purchases</a:t>
                      </a:r>
                      <a:endParaRPr lang="en-US" sz="2200" dirty="0">
                        <a:latin typeface="Times New Roman" pitchFamily="18" charset="0"/>
                        <a:cs typeface="Times New Roman" pitchFamily="18" charset="0"/>
                      </a:endParaRPr>
                    </a:p>
                  </a:txBody>
                  <a:tcPr marL="121920" marR="121920" marT="45729" marB="45729"/>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Cost of Goods Sold</a:t>
                      </a:r>
                      <a:endParaRPr lang="en-US" sz="2200" dirty="0">
                        <a:latin typeface="Times New Roman" pitchFamily="18" charset="0"/>
                        <a:cs typeface="Times New Roman" pitchFamily="18" charset="0"/>
                      </a:endParaRPr>
                    </a:p>
                  </a:txBody>
                  <a:tcPr marL="121920" marR="121920" marT="45729" marB="45729"/>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Inventory on Hand</a:t>
                      </a:r>
                      <a:endParaRPr lang="en-US" sz="2200" dirty="0">
                        <a:latin typeface="Times New Roman" pitchFamily="18" charset="0"/>
                        <a:cs typeface="Times New Roman" pitchFamily="18" charset="0"/>
                      </a:endParaRPr>
                    </a:p>
                  </a:txBody>
                  <a:tcPr marL="121920" marR="121920" marT="45729" marB="45729"/>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762145">
                <a:tc>
                  <a:txBody>
                    <a:bodyPr/>
                    <a:lstStyle/>
                    <a:p>
                      <a:r>
                        <a:rPr lang="en-US" sz="2200" dirty="0" smtClean="0">
                          <a:latin typeface="Times New Roman" pitchFamily="18" charset="0"/>
                          <a:cs typeface="Times New Roman" pitchFamily="18" charset="0"/>
                        </a:rPr>
                        <a:t>Date</a:t>
                      </a:r>
                      <a:endParaRPr lang="en-US" sz="2200" dirty="0">
                        <a:latin typeface="Times New Roman" pitchFamily="18" charset="0"/>
                        <a:cs typeface="Times New Roman" pitchFamily="18" charset="0"/>
                      </a:endParaRPr>
                    </a:p>
                  </a:txBody>
                  <a:tcPr marL="121920" marR="121920" marT="45729" marB="45729"/>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29" marB="45729"/>
                </a:tc>
                <a:tc>
                  <a:txBody>
                    <a:bodyPr/>
                    <a:lstStyle/>
                    <a:p>
                      <a:r>
                        <a:rPr lang="en-US" sz="2200" dirty="0" smtClean="0">
                          <a:latin typeface="Times New Roman" pitchFamily="18" charset="0"/>
                          <a:cs typeface="Times New Roman" pitchFamily="18" charset="0"/>
                        </a:rPr>
                        <a:t>Unit Cost</a:t>
                      </a:r>
                      <a:endParaRPr lang="en-US" sz="2200" dirty="0">
                        <a:latin typeface="Times New Roman" pitchFamily="18" charset="0"/>
                        <a:cs typeface="Times New Roman" pitchFamily="18" charset="0"/>
                      </a:endParaRPr>
                    </a:p>
                  </a:txBody>
                  <a:tcPr marL="121920" marR="121920" marT="45729" marB="45729"/>
                </a:tc>
                <a:tc>
                  <a:txBody>
                    <a:bodyPr/>
                    <a:lstStyle/>
                    <a:p>
                      <a:r>
                        <a:rPr lang="en-US" sz="2200" dirty="0" smtClean="0">
                          <a:latin typeface="Times New Roman" pitchFamily="18" charset="0"/>
                          <a:cs typeface="Times New Roman" pitchFamily="18" charset="0"/>
                        </a:rPr>
                        <a:t>Total Cost</a:t>
                      </a:r>
                      <a:endParaRPr lang="en-US" sz="2200" dirty="0">
                        <a:latin typeface="Times New Roman" pitchFamily="18" charset="0"/>
                        <a:cs typeface="Times New Roman" pitchFamily="18" charset="0"/>
                      </a:endParaRPr>
                    </a:p>
                  </a:txBody>
                  <a:tcPr marL="121920" marR="121920" marT="45729" marB="45729"/>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29" marB="45729"/>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0" marR="121920" marT="45729" marB="45729"/>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0" marR="121920" marT="45729" marB="45729"/>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29" marB="45729"/>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0" marR="121920" marT="45729" marB="45729"/>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0" marR="121920" marT="45729" marB="45729"/>
                </a:tc>
                <a:extLst>
                  <a:ext uri="{0D108BD9-81ED-4DB2-BD59-A6C34878D82A}">
                    <a16:rowId xmlns:a16="http://schemas.microsoft.com/office/drawing/2014/main" xmlns="" val="10001"/>
                  </a:ext>
                </a:extLst>
              </a:tr>
              <a:tr h="426801">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Jul 1</a:t>
                      </a: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r>
                        <a:rPr lang="en-US" sz="2200" dirty="0" smtClean="0">
                          <a:latin typeface="Times New Roman" pitchFamily="18" charset="0"/>
                          <a:cs typeface="Times New Roman" pitchFamily="18" charset="0"/>
                        </a:rPr>
                        <a:t>2</a:t>
                      </a:r>
                      <a:endParaRPr lang="en-US" sz="2200" dirty="0">
                        <a:latin typeface="Times New Roman" pitchFamily="18" charset="0"/>
                        <a:cs typeface="Times New Roman" pitchFamily="18" charset="0"/>
                      </a:endParaRPr>
                    </a:p>
                  </a:txBody>
                  <a:tcPr marL="121920" marR="121920" marT="45729" marB="45729"/>
                </a:tc>
                <a:tc>
                  <a:txBody>
                    <a:bodyPr/>
                    <a:lstStyle/>
                    <a:p>
                      <a:pPr algn="r"/>
                      <a:r>
                        <a:rPr lang="en-US" sz="2200" dirty="0" smtClean="0">
                          <a:latin typeface="Times New Roman" pitchFamily="18" charset="0"/>
                          <a:cs typeface="Times New Roman" pitchFamily="18" charset="0"/>
                        </a:rPr>
                        <a:t>$40</a:t>
                      </a:r>
                      <a:endParaRPr lang="en-US" sz="2200" dirty="0">
                        <a:latin typeface="Times New Roman" pitchFamily="18" charset="0"/>
                        <a:cs typeface="Times New Roman" pitchFamily="18" charset="0"/>
                      </a:endParaRPr>
                    </a:p>
                  </a:txBody>
                  <a:tcPr marL="121920" marR="121920" marT="45729" marB="45729"/>
                </a:tc>
                <a:tc>
                  <a:txBody>
                    <a:bodyPr/>
                    <a:lstStyle/>
                    <a:p>
                      <a:pPr algn="r"/>
                      <a:r>
                        <a:rPr lang="en-US" sz="2200" dirty="0" smtClean="0">
                          <a:latin typeface="Times New Roman" pitchFamily="18" charset="0"/>
                          <a:cs typeface="Times New Roman" pitchFamily="18" charset="0"/>
                        </a:rPr>
                        <a:t>$80</a:t>
                      </a:r>
                      <a:endParaRPr lang="en-US" sz="2200" dirty="0">
                        <a:latin typeface="Times New Roman" pitchFamily="18" charset="0"/>
                        <a:cs typeface="Times New Roman" pitchFamily="18" charset="0"/>
                      </a:endParaRPr>
                    </a:p>
                  </a:txBody>
                  <a:tcPr marL="121920" marR="121920" marT="45729" marB="45729"/>
                </a:tc>
                <a:extLst>
                  <a:ext uri="{0D108BD9-81ED-4DB2-BD59-A6C34878D82A}">
                    <a16:rowId xmlns:a16="http://schemas.microsoft.com/office/drawing/2014/main" xmlns="" val="10002"/>
                  </a:ext>
                </a:extLst>
              </a:tr>
              <a:tr h="670687">
                <a:tc>
                  <a:txBody>
                    <a:bodyPr/>
                    <a:lstStyle/>
                    <a:p>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extLst>
                  <a:ext uri="{0D108BD9-81ED-4DB2-BD59-A6C34878D82A}">
                    <a16:rowId xmlns:a16="http://schemas.microsoft.com/office/drawing/2014/main" xmlns="" val="10003"/>
                  </a:ext>
                </a:extLst>
              </a:tr>
              <a:tr h="625279">
                <a:tc>
                  <a:txBody>
                    <a:bodyPr/>
                    <a:lstStyle/>
                    <a:p>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extLst>
                  <a:ext uri="{0D108BD9-81ED-4DB2-BD59-A6C34878D82A}">
                    <a16:rowId xmlns:a16="http://schemas.microsoft.com/office/drawing/2014/main" xmlns="" val="10004"/>
                  </a:ext>
                </a:extLst>
              </a:tr>
              <a:tr h="426801">
                <a:tc>
                  <a:txBody>
                    <a:bodyPr/>
                    <a:lstStyle/>
                    <a:p>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ct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tc>
                  <a:txBody>
                    <a:bodyPr/>
                    <a:lstStyle/>
                    <a:p>
                      <a:pPr algn="r"/>
                      <a:endParaRPr lang="en-US" sz="2200" dirty="0">
                        <a:latin typeface="Times New Roman" pitchFamily="18" charset="0"/>
                        <a:cs typeface="Times New Roman" pitchFamily="18" charset="0"/>
                      </a:endParaRPr>
                    </a:p>
                  </a:txBody>
                  <a:tcPr marL="121920" marR="121920" marT="45729" marB="45729"/>
                </a:tc>
                <a:extLst>
                  <a:ext uri="{0D108BD9-81ED-4DB2-BD59-A6C34878D82A}">
                    <a16:rowId xmlns:a16="http://schemas.microsoft.com/office/drawing/2014/main" xmlns="" val="10005"/>
                  </a:ext>
                </a:extLst>
              </a:tr>
            </a:tbl>
          </a:graphicData>
        </a:graphic>
      </p:graphicFrame>
      <p:sp>
        <p:nvSpPr>
          <p:cNvPr id="111702" name="TextBox 6"/>
          <p:cNvSpPr txBox="1">
            <a:spLocks noChangeArrowheads="1"/>
          </p:cNvSpPr>
          <p:nvPr/>
        </p:nvSpPr>
        <p:spPr bwMode="auto">
          <a:xfrm>
            <a:off x="461434" y="4687888"/>
            <a:ext cx="11131551"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5       6        $45       $270                                         2            40        80</a:t>
            </a:r>
          </a:p>
          <a:p>
            <a:pPr eaLnBrk="1" hangingPunct="1"/>
            <a:r>
              <a:rPr lang="en-US" sz="2200">
                <a:latin typeface="Times New Roman" pitchFamily="18" charset="0"/>
                <a:cs typeface="Times New Roman" pitchFamily="18" charset="0"/>
              </a:rPr>
              <a:t>                                                                                      6            45      270</a:t>
            </a:r>
          </a:p>
        </p:txBody>
      </p:sp>
      <p:sp>
        <p:nvSpPr>
          <p:cNvPr id="32" name="TextBox 31"/>
          <p:cNvSpPr txBox="1">
            <a:spLocks noChangeArrowheads="1"/>
          </p:cNvSpPr>
          <p:nvPr/>
        </p:nvSpPr>
        <p:spPr bwMode="auto">
          <a:xfrm>
            <a:off x="461434" y="5351463"/>
            <a:ext cx="1113155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15                                           4         $45     $180</a:t>
            </a:r>
          </a:p>
        </p:txBody>
      </p:sp>
      <p:sp>
        <p:nvSpPr>
          <p:cNvPr id="5" name="TextBox 4"/>
          <p:cNvSpPr txBox="1">
            <a:spLocks noChangeArrowheads="1"/>
          </p:cNvSpPr>
          <p:nvPr/>
        </p:nvSpPr>
        <p:spPr bwMode="auto">
          <a:xfrm>
            <a:off x="8303685" y="5351463"/>
            <a:ext cx="3543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2            40        80</a:t>
            </a:r>
          </a:p>
          <a:p>
            <a:pPr eaLnBrk="1" hangingPunct="1"/>
            <a:r>
              <a:rPr lang="en-US" sz="2200">
                <a:latin typeface="Times New Roman" pitchFamily="18" charset="0"/>
                <a:cs typeface="Times New Roman" pitchFamily="18" charset="0"/>
              </a:rPr>
              <a:t>  2            45        90</a:t>
            </a:r>
          </a:p>
        </p:txBody>
      </p:sp>
      <p:pic>
        <p:nvPicPr>
          <p:cNvPr id="33" name="Picture 32" descr="logo5.png"/>
          <p:cNvPicPr/>
          <p:nvPr/>
        </p:nvPicPr>
        <p:blipFill>
          <a:blip r:embed="rId7"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56581227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9" presetClass="exit" presetSubtype="0" fill="hold" nodeType="withEffect">
                                  <p:stCondLst>
                                    <p:cond delay="0"/>
                                  </p:stCondLst>
                                  <p:childTnLst>
                                    <p:animEffect transition="out" filter="dissolv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9" presetClass="exit" presetSubtype="0" fill="hold" nodeType="withEffect">
                                  <p:stCondLst>
                                    <p:cond delay="0"/>
                                  </p:stCondLst>
                                  <p:childTnLst>
                                    <p:animEffect transition="out" filter="dissolve">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custDataLst>
              <p:tags r:id="rId2"/>
            </p:custDataLst>
          </p:nvPr>
        </p:nvSpPr>
        <p:spPr>
          <a:xfrm>
            <a:off x="519624" y="31173"/>
            <a:ext cx="11176000" cy="665162"/>
          </a:xfrm>
        </p:spPr>
        <p:txBody>
          <a:bodyPr>
            <a:normAutofit fontScale="90000"/>
          </a:bodyPr>
          <a:lstStyle/>
          <a:p>
            <a:pPr eaLnBrk="1" fontAlgn="auto" hangingPunct="1">
              <a:spcAft>
                <a:spcPts val="0"/>
              </a:spcAft>
              <a:defRPr/>
            </a:pPr>
            <a:r>
              <a:rPr smtClean="0"/>
              <a:t>Last-In</a:t>
            </a:r>
            <a:r>
              <a:rPr/>
              <a:t>, First-Out </a:t>
            </a:r>
            <a:r>
              <a:rPr smtClean="0"/>
              <a:t>(LIFO</a:t>
            </a:r>
            <a:r>
              <a:rPr/>
              <a:t>)</a:t>
            </a:r>
          </a:p>
        </p:txBody>
      </p:sp>
      <p:sp>
        <p:nvSpPr>
          <p:cNvPr id="2" name="Slide Number Placeholder 1"/>
          <p:cNvSpPr>
            <a:spLocks noGrp="1"/>
          </p:cNvSpPr>
          <p:nvPr>
            <p:ph type="sldNum" sz="quarter" idx="12"/>
          </p:nvPr>
        </p:nvSpPr>
        <p:spPr>
          <a:xfrm>
            <a:off x="82551" y="6292851"/>
            <a:ext cx="1524000" cy="365125"/>
          </a:xfrm>
        </p:spPr>
        <p:txBody>
          <a:bodyPr/>
          <a:lstStyle/>
          <a:p>
            <a:pPr>
              <a:defRPr/>
            </a:pPr>
            <a:fld id="{75635473-7341-42EE-8403-E8D2B477A478}" type="slidenum">
              <a:rPr lang="en-US"/>
              <a:pPr>
                <a:defRPr/>
              </a:pPr>
              <a:t>26</a:t>
            </a:fld>
            <a:endParaRPr lang="en-US" dirty="0"/>
          </a:p>
        </p:txBody>
      </p:sp>
      <p:grpSp>
        <p:nvGrpSpPr>
          <p:cNvPr id="112644" name="Group 325"/>
          <p:cNvGrpSpPr>
            <a:grpSpLocks/>
          </p:cNvGrpSpPr>
          <p:nvPr/>
        </p:nvGrpSpPr>
        <p:grpSpPr bwMode="auto">
          <a:xfrm>
            <a:off x="416984" y="1787526"/>
            <a:ext cx="3147483" cy="442913"/>
            <a:chOff x="381000" y="1546860"/>
            <a:chExt cx="2585771" cy="638251"/>
          </a:xfrm>
        </p:grpSpPr>
        <p:pic>
          <p:nvPicPr>
            <p:cNvPr id="112761"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2"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645" name="Group 328"/>
          <p:cNvGrpSpPr>
            <a:grpSpLocks/>
          </p:cNvGrpSpPr>
          <p:nvPr/>
        </p:nvGrpSpPr>
        <p:grpSpPr bwMode="auto">
          <a:xfrm>
            <a:off x="419100" y="2220913"/>
            <a:ext cx="3149600" cy="442912"/>
            <a:chOff x="381000" y="1546860"/>
            <a:chExt cx="2585771" cy="638251"/>
          </a:xfrm>
        </p:grpSpPr>
        <p:pic>
          <p:nvPicPr>
            <p:cNvPr id="112759"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0"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646" name="Group 334"/>
          <p:cNvGrpSpPr>
            <a:grpSpLocks/>
          </p:cNvGrpSpPr>
          <p:nvPr/>
        </p:nvGrpSpPr>
        <p:grpSpPr bwMode="auto">
          <a:xfrm>
            <a:off x="414867" y="1363663"/>
            <a:ext cx="3149600" cy="442912"/>
            <a:chOff x="381000" y="1546860"/>
            <a:chExt cx="2585771" cy="638251"/>
          </a:xfrm>
        </p:grpSpPr>
        <p:pic>
          <p:nvPicPr>
            <p:cNvPr id="112757"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8"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Box 3"/>
          <p:cNvSpPr txBox="1">
            <a:spLocks noChangeArrowheads="1"/>
          </p:cNvSpPr>
          <p:nvPr/>
        </p:nvSpPr>
        <p:spPr bwMode="auto">
          <a:xfrm>
            <a:off x="3568701" y="703264"/>
            <a:ext cx="564515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latin typeface="Times New Roman" pitchFamily="18" charset="0"/>
                <a:cs typeface="Times New Roman" pitchFamily="18" charset="0"/>
              </a:rPr>
              <a:t>On July 26 purchased 9 at $47</a:t>
            </a:r>
          </a:p>
        </p:txBody>
      </p:sp>
      <p:grpSp>
        <p:nvGrpSpPr>
          <p:cNvPr id="112648" name="Group 341"/>
          <p:cNvGrpSpPr>
            <a:grpSpLocks/>
          </p:cNvGrpSpPr>
          <p:nvPr/>
        </p:nvGrpSpPr>
        <p:grpSpPr bwMode="auto">
          <a:xfrm>
            <a:off x="414867" y="941388"/>
            <a:ext cx="3149600" cy="444500"/>
            <a:chOff x="381000" y="1546860"/>
            <a:chExt cx="2585771" cy="638251"/>
          </a:xfrm>
        </p:grpSpPr>
        <p:pic>
          <p:nvPicPr>
            <p:cNvPr id="112755"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6"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6" name="Table 5"/>
          <p:cNvGraphicFramePr>
            <a:graphicFrameLocks noGrp="1"/>
          </p:cNvGraphicFramePr>
          <p:nvPr/>
        </p:nvGraphicFramePr>
        <p:xfrm>
          <a:off x="419101" y="2724150"/>
          <a:ext cx="11044770" cy="4076699"/>
        </p:xfrm>
        <a:graphic>
          <a:graphicData uri="http://schemas.openxmlformats.org/drawingml/2006/table">
            <a:tbl>
              <a:tblPr firstRow="1" bandRow="1">
                <a:tableStyleId>{5940675A-B579-460E-94D1-54222C63F5DA}</a:tableStyleId>
              </a:tblPr>
              <a:tblGrid>
                <a:gridCol w="1104477">
                  <a:extLst>
                    <a:ext uri="{9D8B030D-6E8A-4147-A177-3AD203B41FA5}">
                      <a16:colId xmlns:a16="http://schemas.microsoft.com/office/drawing/2014/main" xmlns="" val="20000"/>
                    </a:ext>
                  </a:extLst>
                </a:gridCol>
                <a:gridCol w="1104477">
                  <a:extLst>
                    <a:ext uri="{9D8B030D-6E8A-4147-A177-3AD203B41FA5}">
                      <a16:colId xmlns:a16="http://schemas.microsoft.com/office/drawing/2014/main" xmlns="" val="20001"/>
                    </a:ext>
                  </a:extLst>
                </a:gridCol>
                <a:gridCol w="1104477">
                  <a:extLst>
                    <a:ext uri="{9D8B030D-6E8A-4147-A177-3AD203B41FA5}">
                      <a16:colId xmlns:a16="http://schemas.microsoft.com/office/drawing/2014/main" xmlns="" val="20002"/>
                    </a:ext>
                  </a:extLst>
                </a:gridCol>
                <a:gridCol w="1104477">
                  <a:extLst>
                    <a:ext uri="{9D8B030D-6E8A-4147-A177-3AD203B41FA5}">
                      <a16:colId xmlns:a16="http://schemas.microsoft.com/office/drawing/2014/main" xmlns="" val="20003"/>
                    </a:ext>
                  </a:extLst>
                </a:gridCol>
                <a:gridCol w="1104477">
                  <a:extLst>
                    <a:ext uri="{9D8B030D-6E8A-4147-A177-3AD203B41FA5}">
                      <a16:colId xmlns:a16="http://schemas.microsoft.com/office/drawing/2014/main" xmlns="" val="20004"/>
                    </a:ext>
                  </a:extLst>
                </a:gridCol>
                <a:gridCol w="1104477">
                  <a:extLst>
                    <a:ext uri="{9D8B030D-6E8A-4147-A177-3AD203B41FA5}">
                      <a16:colId xmlns:a16="http://schemas.microsoft.com/office/drawing/2014/main" xmlns="" val="20005"/>
                    </a:ext>
                  </a:extLst>
                </a:gridCol>
                <a:gridCol w="1104477">
                  <a:extLst>
                    <a:ext uri="{9D8B030D-6E8A-4147-A177-3AD203B41FA5}">
                      <a16:colId xmlns:a16="http://schemas.microsoft.com/office/drawing/2014/main" xmlns="" val="20006"/>
                    </a:ext>
                  </a:extLst>
                </a:gridCol>
                <a:gridCol w="1104477">
                  <a:extLst>
                    <a:ext uri="{9D8B030D-6E8A-4147-A177-3AD203B41FA5}">
                      <a16:colId xmlns:a16="http://schemas.microsoft.com/office/drawing/2014/main" xmlns="" val="20007"/>
                    </a:ext>
                  </a:extLst>
                </a:gridCol>
                <a:gridCol w="1104477">
                  <a:extLst>
                    <a:ext uri="{9D8B030D-6E8A-4147-A177-3AD203B41FA5}">
                      <a16:colId xmlns:a16="http://schemas.microsoft.com/office/drawing/2014/main" xmlns="" val="20008"/>
                    </a:ext>
                  </a:extLst>
                </a:gridCol>
                <a:gridCol w="1104477">
                  <a:extLst>
                    <a:ext uri="{9D8B030D-6E8A-4147-A177-3AD203B41FA5}">
                      <a16:colId xmlns:a16="http://schemas.microsoft.com/office/drawing/2014/main" xmlns="" val="20009"/>
                    </a:ext>
                  </a:extLst>
                </a:gridCol>
              </a:tblGrid>
              <a:tr h="426759">
                <a:tc>
                  <a:txBody>
                    <a:bodyPr/>
                    <a:lstStyle/>
                    <a:p>
                      <a:endParaRPr lang="en-US" sz="2200" dirty="0">
                        <a:latin typeface="Times New Roman" pitchFamily="18" charset="0"/>
                        <a:cs typeface="Times New Roman" pitchFamily="18" charset="0"/>
                      </a:endParaRPr>
                    </a:p>
                  </a:txBody>
                  <a:tcPr marL="121924" marR="121924" marT="45724" marB="45724"/>
                </a:tc>
                <a:tc gridSpan="3">
                  <a:txBody>
                    <a:bodyPr/>
                    <a:lstStyle/>
                    <a:p>
                      <a:pPr algn="ctr"/>
                      <a:r>
                        <a:rPr lang="en-US" sz="2200" dirty="0" smtClean="0">
                          <a:latin typeface="Times New Roman" pitchFamily="18" charset="0"/>
                          <a:cs typeface="Times New Roman" pitchFamily="18" charset="0"/>
                        </a:rPr>
                        <a:t>Purchases</a:t>
                      </a:r>
                      <a:endParaRPr lang="en-US" sz="2200" dirty="0">
                        <a:latin typeface="Times New Roman" pitchFamily="18" charset="0"/>
                        <a:cs typeface="Times New Roman" pitchFamily="18" charset="0"/>
                      </a:endParaRPr>
                    </a:p>
                  </a:txBody>
                  <a:tcPr marL="121924" marR="121924" marT="45724" marB="45724"/>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Cost of Goods Sold</a:t>
                      </a:r>
                      <a:endParaRPr lang="en-US" sz="2200" dirty="0">
                        <a:latin typeface="Times New Roman" pitchFamily="18" charset="0"/>
                        <a:cs typeface="Times New Roman" pitchFamily="18" charset="0"/>
                      </a:endParaRPr>
                    </a:p>
                  </a:txBody>
                  <a:tcPr marL="121924" marR="121924" marT="45724" marB="45724"/>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Inventory on Hand</a:t>
                      </a:r>
                      <a:endParaRPr lang="en-US" sz="2200" dirty="0">
                        <a:latin typeface="Times New Roman" pitchFamily="18" charset="0"/>
                        <a:cs typeface="Times New Roman" pitchFamily="18" charset="0"/>
                      </a:endParaRPr>
                    </a:p>
                  </a:txBody>
                  <a:tcPr marL="121924" marR="121924" marT="45724" marB="45724"/>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762070">
                <a:tc>
                  <a:txBody>
                    <a:bodyPr/>
                    <a:lstStyle/>
                    <a:p>
                      <a:r>
                        <a:rPr lang="en-US" sz="2200" dirty="0" smtClean="0">
                          <a:latin typeface="Times New Roman" pitchFamily="18" charset="0"/>
                          <a:cs typeface="Times New Roman" pitchFamily="18" charset="0"/>
                        </a:rPr>
                        <a:t>Date</a:t>
                      </a:r>
                      <a:endParaRPr lang="en-US" sz="2200" dirty="0">
                        <a:latin typeface="Times New Roman" pitchFamily="18" charset="0"/>
                        <a:cs typeface="Times New Roman" pitchFamily="18" charset="0"/>
                      </a:endParaRPr>
                    </a:p>
                  </a:txBody>
                  <a:tcPr marL="121924" marR="121924" marT="45724" marB="45724"/>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4" marR="121924" marT="45724" marB="45724"/>
                </a:tc>
                <a:tc>
                  <a:txBody>
                    <a:bodyPr/>
                    <a:lstStyle/>
                    <a:p>
                      <a:r>
                        <a:rPr lang="en-US" sz="2200" dirty="0" smtClean="0">
                          <a:latin typeface="Times New Roman" pitchFamily="18" charset="0"/>
                          <a:cs typeface="Times New Roman" pitchFamily="18" charset="0"/>
                        </a:rPr>
                        <a:t>Unit Cost</a:t>
                      </a:r>
                      <a:endParaRPr lang="en-US" sz="2200" dirty="0">
                        <a:latin typeface="Times New Roman" pitchFamily="18" charset="0"/>
                        <a:cs typeface="Times New Roman" pitchFamily="18" charset="0"/>
                      </a:endParaRPr>
                    </a:p>
                  </a:txBody>
                  <a:tcPr marL="121924" marR="121924" marT="45724" marB="45724"/>
                </a:tc>
                <a:tc>
                  <a:txBody>
                    <a:bodyPr/>
                    <a:lstStyle/>
                    <a:p>
                      <a:r>
                        <a:rPr lang="en-US" sz="2200" dirty="0" smtClean="0">
                          <a:latin typeface="Times New Roman" pitchFamily="18" charset="0"/>
                          <a:cs typeface="Times New Roman" pitchFamily="18" charset="0"/>
                        </a:rPr>
                        <a:t>Total Cost</a:t>
                      </a:r>
                      <a:endParaRPr lang="en-US" sz="2200" dirty="0">
                        <a:latin typeface="Times New Roman" pitchFamily="18" charset="0"/>
                        <a:cs typeface="Times New Roman" pitchFamily="18" charset="0"/>
                      </a:endParaRPr>
                    </a:p>
                  </a:txBody>
                  <a:tcPr marL="121924" marR="121924" marT="45724" marB="45724"/>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4" marR="121924" marT="45724" marB="45724"/>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4" marR="121924" marT="45724" marB="45724"/>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4" marR="121924" marT="45724" marB="45724"/>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4" marR="121924" marT="45724" marB="45724"/>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4" marR="121924" marT="45724" marB="45724"/>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4" marR="121924" marT="45724" marB="45724"/>
                </a:tc>
                <a:extLst>
                  <a:ext uri="{0D108BD9-81ED-4DB2-BD59-A6C34878D82A}">
                    <a16:rowId xmlns:a16="http://schemas.microsoft.com/office/drawing/2014/main" xmlns="" val="10001"/>
                  </a:ext>
                </a:extLst>
              </a:tr>
              <a:tr h="42675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Jul 1</a:t>
                      </a:r>
                    </a:p>
                  </a:txBody>
                  <a:tcPr marL="121924" marR="121924" marT="45724" marB="45724"/>
                </a:tc>
                <a:tc>
                  <a:txBody>
                    <a:bodyPr/>
                    <a:lstStyle/>
                    <a:p>
                      <a:pPr algn="ct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ct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ctr"/>
                      <a:r>
                        <a:rPr lang="en-US" sz="2200" dirty="0" smtClean="0">
                          <a:latin typeface="Times New Roman" pitchFamily="18" charset="0"/>
                          <a:cs typeface="Times New Roman" pitchFamily="18" charset="0"/>
                        </a:rPr>
                        <a:t>2</a:t>
                      </a:r>
                      <a:endParaRPr lang="en-US" sz="2200" dirty="0">
                        <a:latin typeface="Times New Roman" pitchFamily="18" charset="0"/>
                        <a:cs typeface="Times New Roman" pitchFamily="18" charset="0"/>
                      </a:endParaRPr>
                    </a:p>
                  </a:txBody>
                  <a:tcPr marL="121924" marR="121924" marT="45724" marB="45724"/>
                </a:tc>
                <a:tc>
                  <a:txBody>
                    <a:bodyPr/>
                    <a:lstStyle/>
                    <a:p>
                      <a:pPr algn="r"/>
                      <a:r>
                        <a:rPr lang="en-US" sz="2200" dirty="0" smtClean="0">
                          <a:latin typeface="Times New Roman" pitchFamily="18" charset="0"/>
                          <a:cs typeface="Times New Roman" pitchFamily="18" charset="0"/>
                        </a:rPr>
                        <a:t>$40</a:t>
                      </a:r>
                      <a:endParaRPr lang="en-US" sz="2200" dirty="0">
                        <a:latin typeface="Times New Roman" pitchFamily="18" charset="0"/>
                        <a:cs typeface="Times New Roman" pitchFamily="18" charset="0"/>
                      </a:endParaRPr>
                    </a:p>
                  </a:txBody>
                  <a:tcPr marL="121924" marR="121924" marT="45724" marB="45724"/>
                </a:tc>
                <a:tc>
                  <a:txBody>
                    <a:bodyPr/>
                    <a:lstStyle/>
                    <a:p>
                      <a:pPr algn="r"/>
                      <a:r>
                        <a:rPr lang="en-US" sz="2200" dirty="0" smtClean="0">
                          <a:latin typeface="Times New Roman" pitchFamily="18" charset="0"/>
                          <a:cs typeface="Times New Roman" pitchFamily="18" charset="0"/>
                        </a:rPr>
                        <a:t>$80</a:t>
                      </a:r>
                      <a:endParaRPr lang="en-US" sz="2200" dirty="0">
                        <a:latin typeface="Times New Roman" pitchFamily="18" charset="0"/>
                        <a:cs typeface="Times New Roman" pitchFamily="18" charset="0"/>
                      </a:endParaRPr>
                    </a:p>
                  </a:txBody>
                  <a:tcPr marL="121924" marR="121924" marT="45724" marB="45724"/>
                </a:tc>
                <a:extLst>
                  <a:ext uri="{0D108BD9-81ED-4DB2-BD59-A6C34878D82A}">
                    <a16:rowId xmlns:a16="http://schemas.microsoft.com/office/drawing/2014/main" xmlns="" val="10002"/>
                  </a:ext>
                </a:extLst>
              </a:tr>
              <a:tr h="702758">
                <a:tc>
                  <a:txBody>
                    <a:bodyPr/>
                    <a:lstStyle/>
                    <a:p>
                      <a:endParaRPr lang="en-US" sz="2200" dirty="0">
                        <a:latin typeface="Times New Roman" pitchFamily="18" charset="0"/>
                        <a:cs typeface="Times New Roman" pitchFamily="18" charset="0"/>
                      </a:endParaRPr>
                    </a:p>
                  </a:txBody>
                  <a:tcPr marL="121924" marR="121924" marT="45724" marB="45724"/>
                </a:tc>
                <a:tc>
                  <a:txBody>
                    <a:bodyPr/>
                    <a:lstStyle/>
                    <a:p>
                      <a:pPr algn="ct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ct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ct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extLst>
                  <a:ext uri="{0D108BD9-81ED-4DB2-BD59-A6C34878D82A}">
                    <a16:rowId xmlns:a16="http://schemas.microsoft.com/office/drawing/2014/main" xmlns="" val="10003"/>
                  </a:ext>
                </a:extLst>
              </a:tr>
              <a:tr h="660971">
                <a:tc>
                  <a:txBody>
                    <a:bodyPr/>
                    <a:lstStyle/>
                    <a:p>
                      <a:endParaRPr lang="en-US" sz="2200" dirty="0">
                        <a:latin typeface="Times New Roman" pitchFamily="18" charset="0"/>
                        <a:cs typeface="Times New Roman" pitchFamily="18" charset="0"/>
                      </a:endParaRPr>
                    </a:p>
                  </a:txBody>
                  <a:tcPr marL="121924" marR="121924" marT="45724" marB="45724"/>
                </a:tc>
                <a:tc>
                  <a:txBody>
                    <a:bodyPr/>
                    <a:lstStyle/>
                    <a:p>
                      <a:pPr algn="ct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ct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ct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extLst>
                  <a:ext uri="{0D108BD9-81ED-4DB2-BD59-A6C34878D82A}">
                    <a16:rowId xmlns:a16="http://schemas.microsoft.com/office/drawing/2014/main" xmlns="" val="10004"/>
                  </a:ext>
                </a:extLst>
              </a:tr>
              <a:tr h="1097382">
                <a:tc>
                  <a:txBody>
                    <a:bodyPr/>
                    <a:lstStyle/>
                    <a:p>
                      <a:endParaRPr lang="en-US" sz="2200" dirty="0">
                        <a:latin typeface="Times New Roman" pitchFamily="18" charset="0"/>
                        <a:cs typeface="Times New Roman" pitchFamily="18" charset="0"/>
                      </a:endParaRPr>
                    </a:p>
                  </a:txBody>
                  <a:tcPr marL="121924" marR="121924" marT="45724" marB="45724"/>
                </a:tc>
                <a:tc>
                  <a:txBody>
                    <a:bodyPr/>
                    <a:lstStyle/>
                    <a:p>
                      <a:pPr algn="ct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ctr"/>
                      <a:endParaRPr lang="en-US" sz="2200" dirty="0" smtClean="0">
                        <a:latin typeface="Times New Roman" pitchFamily="18" charset="0"/>
                        <a:cs typeface="Times New Roman" pitchFamily="18" charset="0"/>
                      </a:endParaRPr>
                    </a:p>
                    <a:p>
                      <a:pPr algn="ctr"/>
                      <a:endParaRPr lang="en-US" sz="2200" dirty="0" smtClean="0">
                        <a:latin typeface="Times New Roman" pitchFamily="18" charset="0"/>
                        <a:cs typeface="Times New Roman" pitchFamily="18" charset="0"/>
                      </a:endParaRPr>
                    </a:p>
                    <a:p>
                      <a:pPr algn="ctr"/>
                      <a:endParaRPr lang="en-US" sz="2200" dirty="0" smtClean="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ct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tc>
                  <a:txBody>
                    <a:bodyPr/>
                    <a:lstStyle/>
                    <a:p>
                      <a:pPr algn="r"/>
                      <a:endParaRPr lang="en-US" sz="2200" dirty="0">
                        <a:latin typeface="Times New Roman" pitchFamily="18" charset="0"/>
                        <a:cs typeface="Times New Roman" pitchFamily="18" charset="0"/>
                      </a:endParaRPr>
                    </a:p>
                  </a:txBody>
                  <a:tcPr marL="121924" marR="121924" marT="45724" marB="45724"/>
                </a:tc>
                <a:extLst>
                  <a:ext uri="{0D108BD9-81ED-4DB2-BD59-A6C34878D82A}">
                    <a16:rowId xmlns:a16="http://schemas.microsoft.com/office/drawing/2014/main" xmlns="" val="10005"/>
                  </a:ext>
                </a:extLst>
              </a:tr>
            </a:tbl>
          </a:graphicData>
        </a:graphic>
      </p:graphicFrame>
      <p:grpSp>
        <p:nvGrpSpPr>
          <p:cNvPr id="112722" name="Group 7"/>
          <p:cNvGrpSpPr>
            <a:grpSpLocks/>
          </p:cNvGrpSpPr>
          <p:nvPr/>
        </p:nvGrpSpPr>
        <p:grpSpPr bwMode="auto">
          <a:xfrm>
            <a:off x="554738" y="4343400"/>
            <a:ext cx="11629603" cy="1511300"/>
            <a:chOff x="381105" y="4534829"/>
            <a:chExt cx="8721510" cy="1487641"/>
          </a:xfrm>
        </p:grpSpPr>
        <p:sp>
          <p:nvSpPr>
            <p:cNvPr id="112752" name="TextBox 6"/>
            <p:cNvSpPr txBox="1">
              <a:spLocks noChangeArrowheads="1"/>
            </p:cNvSpPr>
            <p:nvPr/>
          </p:nvSpPr>
          <p:spPr bwMode="auto">
            <a:xfrm>
              <a:off x="381105" y="4534829"/>
              <a:ext cx="83492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dirty="0">
                  <a:latin typeface="Times New Roman" pitchFamily="18" charset="0"/>
                  <a:cs typeface="Times New Roman" pitchFamily="18" charset="0"/>
                </a:rPr>
                <a:t>     5       6        $45      $270                                         2            40        80</a:t>
              </a:r>
            </a:p>
            <a:p>
              <a:pPr eaLnBrk="1" hangingPunct="1"/>
              <a:r>
                <a:rPr lang="en-US" sz="2200" dirty="0">
                  <a:latin typeface="Times New Roman" pitchFamily="18" charset="0"/>
                  <a:cs typeface="Times New Roman" pitchFamily="18" charset="0"/>
                </a:rPr>
                <a:t>                                                                                     6            45      270</a:t>
              </a:r>
            </a:p>
          </p:txBody>
        </p:sp>
        <p:sp>
          <p:nvSpPr>
            <p:cNvPr id="112753" name="TextBox 31"/>
            <p:cNvSpPr txBox="1">
              <a:spLocks noChangeArrowheads="1"/>
            </p:cNvSpPr>
            <p:nvPr/>
          </p:nvSpPr>
          <p:spPr bwMode="auto">
            <a:xfrm>
              <a:off x="753383" y="5253029"/>
              <a:ext cx="83492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dirty="0">
                  <a:latin typeface="Times New Roman" pitchFamily="18" charset="0"/>
                  <a:cs typeface="Times New Roman" pitchFamily="18" charset="0"/>
                </a:rPr>
                <a:t>   15                                           </a:t>
              </a:r>
              <a:r>
                <a:rPr lang="en-US" sz="2200" dirty="0" smtClean="0">
                  <a:latin typeface="Times New Roman" pitchFamily="18" charset="0"/>
                  <a:cs typeface="Times New Roman" pitchFamily="18" charset="0"/>
                </a:rPr>
                <a:t>4         $</a:t>
              </a:r>
              <a:r>
                <a:rPr lang="en-US" sz="2200" dirty="0">
                  <a:latin typeface="Times New Roman" pitchFamily="18" charset="0"/>
                  <a:cs typeface="Times New Roman" pitchFamily="18" charset="0"/>
                </a:rPr>
                <a:t>45    $180</a:t>
              </a:r>
            </a:p>
            <a:p>
              <a:pPr eaLnBrk="1" hangingPunct="1"/>
              <a:r>
                <a:rPr lang="en-US" sz="2200" dirty="0">
                  <a:latin typeface="Times New Roman" pitchFamily="18" charset="0"/>
                  <a:cs typeface="Times New Roman" pitchFamily="18" charset="0"/>
                </a:rPr>
                <a:t>                                                  </a:t>
              </a:r>
            </a:p>
          </p:txBody>
        </p:sp>
        <p:sp>
          <p:nvSpPr>
            <p:cNvPr id="112754" name="TextBox 4"/>
            <p:cNvSpPr txBox="1">
              <a:spLocks noChangeArrowheads="1"/>
            </p:cNvSpPr>
            <p:nvPr/>
          </p:nvSpPr>
          <p:spPr bwMode="auto">
            <a:xfrm>
              <a:off x="6166682" y="5253029"/>
              <a:ext cx="26575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2            40        80</a:t>
              </a:r>
            </a:p>
            <a:p>
              <a:pPr eaLnBrk="1" hangingPunct="1"/>
              <a:r>
                <a:rPr lang="en-US" sz="2200">
                  <a:latin typeface="Times New Roman" pitchFamily="18" charset="0"/>
                  <a:cs typeface="Times New Roman" pitchFamily="18" charset="0"/>
                </a:rPr>
                <a:t>  2            45        90</a:t>
              </a:r>
            </a:p>
          </p:txBody>
        </p:sp>
      </p:grpSp>
      <p:grpSp>
        <p:nvGrpSpPr>
          <p:cNvPr id="10" name="Group 8"/>
          <p:cNvGrpSpPr>
            <a:grpSpLocks/>
          </p:cNvGrpSpPr>
          <p:nvPr/>
        </p:nvGrpSpPr>
        <p:grpSpPr bwMode="auto">
          <a:xfrm>
            <a:off x="5122334" y="871538"/>
            <a:ext cx="6652684" cy="1992312"/>
            <a:chOff x="3820423" y="1083152"/>
            <a:chExt cx="4990156" cy="1991914"/>
          </a:xfrm>
        </p:grpSpPr>
        <p:grpSp>
          <p:nvGrpSpPr>
            <p:cNvPr id="112725" name="Group 33"/>
            <p:cNvGrpSpPr>
              <a:grpSpLocks/>
            </p:cNvGrpSpPr>
            <p:nvPr/>
          </p:nvGrpSpPr>
          <p:grpSpPr bwMode="auto">
            <a:xfrm>
              <a:off x="6446824" y="2263763"/>
              <a:ext cx="2361240" cy="443980"/>
              <a:chOff x="381000" y="1546860"/>
              <a:chExt cx="2585771" cy="638251"/>
            </a:xfrm>
          </p:grpSpPr>
          <p:pic>
            <p:nvPicPr>
              <p:cNvPr id="112750"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1"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26" name="Group 36"/>
            <p:cNvGrpSpPr>
              <a:grpSpLocks/>
            </p:cNvGrpSpPr>
            <p:nvPr/>
          </p:nvGrpSpPr>
          <p:grpSpPr bwMode="auto">
            <a:xfrm>
              <a:off x="6449339" y="2631086"/>
              <a:ext cx="2361240" cy="443980"/>
              <a:chOff x="381000" y="1546860"/>
              <a:chExt cx="2585771" cy="638251"/>
            </a:xfrm>
          </p:grpSpPr>
          <p:pic>
            <p:nvPicPr>
              <p:cNvPr id="112748"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9"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27" name="Group 39"/>
            <p:cNvGrpSpPr>
              <a:grpSpLocks/>
            </p:cNvGrpSpPr>
            <p:nvPr/>
          </p:nvGrpSpPr>
          <p:grpSpPr bwMode="auto">
            <a:xfrm>
              <a:off x="6446596" y="1866851"/>
              <a:ext cx="2361240" cy="443980"/>
              <a:chOff x="381000" y="1546860"/>
              <a:chExt cx="2585771" cy="638251"/>
            </a:xfrm>
          </p:grpSpPr>
          <p:pic>
            <p:nvPicPr>
              <p:cNvPr id="112746"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7"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28" name="Group 42"/>
            <p:cNvGrpSpPr>
              <a:grpSpLocks/>
            </p:cNvGrpSpPr>
            <p:nvPr/>
          </p:nvGrpSpPr>
          <p:grpSpPr bwMode="auto">
            <a:xfrm>
              <a:off x="6446596" y="1481280"/>
              <a:ext cx="2361240" cy="443980"/>
              <a:chOff x="381000" y="1546860"/>
              <a:chExt cx="2585771" cy="638251"/>
            </a:xfrm>
          </p:grpSpPr>
          <p:pic>
            <p:nvPicPr>
              <p:cNvPr id="112744"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5"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29" name="Group 45"/>
            <p:cNvGrpSpPr>
              <a:grpSpLocks/>
            </p:cNvGrpSpPr>
            <p:nvPr/>
          </p:nvGrpSpPr>
          <p:grpSpPr bwMode="auto">
            <a:xfrm>
              <a:off x="3820651" y="2263763"/>
              <a:ext cx="2361240" cy="443980"/>
              <a:chOff x="381000" y="1546860"/>
              <a:chExt cx="2585771" cy="638251"/>
            </a:xfrm>
          </p:grpSpPr>
          <p:pic>
            <p:nvPicPr>
              <p:cNvPr id="112742"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3"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30" name="Group 48"/>
            <p:cNvGrpSpPr>
              <a:grpSpLocks/>
            </p:cNvGrpSpPr>
            <p:nvPr/>
          </p:nvGrpSpPr>
          <p:grpSpPr bwMode="auto">
            <a:xfrm>
              <a:off x="3823166" y="2631086"/>
              <a:ext cx="2361240" cy="443980"/>
              <a:chOff x="381000" y="1546860"/>
              <a:chExt cx="2585771" cy="638251"/>
            </a:xfrm>
          </p:grpSpPr>
          <p:pic>
            <p:nvPicPr>
              <p:cNvPr id="112740"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1"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31" name="Group 51"/>
            <p:cNvGrpSpPr>
              <a:grpSpLocks/>
            </p:cNvGrpSpPr>
            <p:nvPr/>
          </p:nvGrpSpPr>
          <p:grpSpPr bwMode="auto">
            <a:xfrm>
              <a:off x="3820423" y="1862950"/>
              <a:ext cx="2361240" cy="443980"/>
              <a:chOff x="381000" y="1546860"/>
              <a:chExt cx="2585771" cy="638251"/>
            </a:xfrm>
          </p:grpSpPr>
          <p:pic>
            <p:nvPicPr>
              <p:cNvPr id="112738"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9"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32" name="Group 54"/>
            <p:cNvGrpSpPr>
              <a:grpSpLocks/>
            </p:cNvGrpSpPr>
            <p:nvPr/>
          </p:nvGrpSpPr>
          <p:grpSpPr bwMode="auto">
            <a:xfrm>
              <a:off x="3823166" y="1458392"/>
              <a:ext cx="2361240" cy="443980"/>
              <a:chOff x="381000" y="1546860"/>
              <a:chExt cx="2585771" cy="638251"/>
            </a:xfrm>
          </p:grpSpPr>
          <p:pic>
            <p:nvPicPr>
              <p:cNvPr id="112736"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7"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2733" name="Group 57"/>
            <p:cNvGrpSpPr>
              <a:grpSpLocks/>
            </p:cNvGrpSpPr>
            <p:nvPr/>
          </p:nvGrpSpPr>
          <p:grpSpPr bwMode="auto">
            <a:xfrm>
              <a:off x="6446596" y="1083152"/>
              <a:ext cx="2361240" cy="443980"/>
              <a:chOff x="381000" y="1546860"/>
              <a:chExt cx="2585771" cy="638251"/>
            </a:xfrm>
          </p:grpSpPr>
          <p:pic>
            <p:nvPicPr>
              <p:cNvPr id="112734"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5"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62" name="TextBox 61"/>
          <p:cNvSpPr txBox="1">
            <a:spLocks noChangeArrowheads="1"/>
          </p:cNvSpPr>
          <p:nvPr/>
        </p:nvSpPr>
        <p:spPr bwMode="auto">
          <a:xfrm>
            <a:off x="499534" y="5645151"/>
            <a:ext cx="1106381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26       9        $47       $423                                         2            40        80</a:t>
            </a:r>
          </a:p>
          <a:p>
            <a:pPr eaLnBrk="1" hangingPunct="1"/>
            <a:r>
              <a:rPr lang="en-US" sz="2200">
                <a:latin typeface="Times New Roman" pitchFamily="18" charset="0"/>
                <a:cs typeface="Times New Roman" pitchFamily="18" charset="0"/>
              </a:rPr>
              <a:t>                                                                                      2            45        90</a:t>
            </a:r>
          </a:p>
          <a:p>
            <a:pPr eaLnBrk="1" hangingPunct="1"/>
            <a:r>
              <a:rPr lang="en-US" sz="2200">
                <a:latin typeface="Times New Roman" pitchFamily="18" charset="0"/>
                <a:cs typeface="Times New Roman" pitchFamily="18" charset="0"/>
              </a:rPr>
              <a:t>                                                                                      9            47      423</a:t>
            </a:r>
          </a:p>
        </p:txBody>
      </p:sp>
      <p:pic>
        <p:nvPicPr>
          <p:cNvPr id="51" name="Picture 50" descr="logo5.png"/>
          <p:cNvPicPr/>
          <p:nvPr/>
        </p:nvPicPr>
        <p:blipFill>
          <a:blip r:embed="rId7"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808774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47"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custDataLst>
              <p:tags r:id="rId2"/>
            </p:custDataLst>
          </p:nvPr>
        </p:nvSpPr>
        <p:spPr/>
        <p:txBody>
          <a:bodyPr/>
          <a:lstStyle/>
          <a:p>
            <a:pPr eaLnBrk="1" fontAlgn="auto" hangingPunct="1">
              <a:spcAft>
                <a:spcPts val="0"/>
              </a:spcAft>
              <a:defRPr/>
            </a:pPr>
            <a:r>
              <a:rPr smtClean="0"/>
              <a:t>Last-In</a:t>
            </a:r>
            <a:r>
              <a:rPr/>
              <a:t>, First-Out </a:t>
            </a:r>
            <a:r>
              <a:rPr smtClean="0"/>
              <a:t>(LIFO</a:t>
            </a:r>
            <a:r>
              <a:rPr/>
              <a:t>)</a:t>
            </a:r>
          </a:p>
        </p:txBody>
      </p:sp>
      <p:sp>
        <p:nvSpPr>
          <p:cNvPr id="2" name="Slide Number Placeholder 1"/>
          <p:cNvSpPr>
            <a:spLocks noGrp="1"/>
          </p:cNvSpPr>
          <p:nvPr>
            <p:ph type="sldNum" sz="quarter" idx="12"/>
          </p:nvPr>
        </p:nvSpPr>
        <p:spPr/>
        <p:txBody>
          <a:bodyPr/>
          <a:lstStyle/>
          <a:p>
            <a:pPr>
              <a:defRPr/>
            </a:pPr>
            <a:fld id="{66764ECC-1C7B-4F05-BCF3-8740AAE19F37}" type="slidenum">
              <a:rPr lang="en-US"/>
              <a:pPr>
                <a:defRPr/>
              </a:pPr>
              <a:t>27</a:t>
            </a:fld>
            <a:endParaRPr lang="en-US" dirty="0"/>
          </a:p>
        </p:txBody>
      </p:sp>
      <p:pic>
        <p:nvPicPr>
          <p:cNvPr id="113668"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1599" y="1066800"/>
            <a:ext cx="12003617"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422035156"/>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custDataLst>
              <p:tags r:id="rId2"/>
            </p:custDataLst>
          </p:nvPr>
        </p:nvSpPr>
        <p:spPr>
          <a:xfrm>
            <a:off x="498540" y="152400"/>
            <a:ext cx="11176000" cy="665162"/>
          </a:xfrm>
        </p:spPr>
        <p:txBody>
          <a:bodyPr>
            <a:normAutofit fontScale="90000"/>
          </a:bodyPr>
          <a:lstStyle/>
          <a:p>
            <a:pPr eaLnBrk="1" fontAlgn="auto" hangingPunct="1">
              <a:spcAft>
                <a:spcPts val="0"/>
              </a:spcAft>
              <a:defRPr/>
            </a:pPr>
            <a:r>
              <a:rPr smtClean="0"/>
              <a:t>Average-Cost Method</a:t>
            </a:r>
            <a:endParaRPr/>
          </a:p>
        </p:txBody>
      </p:sp>
      <p:sp>
        <p:nvSpPr>
          <p:cNvPr id="2" name="Slide Number Placeholder 1"/>
          <p:cNvSpPr>
            <a:spLocks noGrp="1"/>
          </p:cNvSpPr>
          <p:nvPr>
            <p:ph type="sldNum" sz="quarter" idx="12"/>
          </p:nvPr>
        </p:nvSpPr>
        <p:spPr/>
        <p:txBody>
          <a:bodyPr/>
          <a:lstStyle/>
          <a:p>
            <a:pPr>
              <a:defRPr/>
            </a:pPr>
            <a:fld id="{382E7480-E92A-44FE-85F0-C890864C32F8}" type="slidenum">
              <a:rPr lang="en-US"/>
              <a:pPr>
                <a:defRPr/>
              </a:pPr>
              <a:t>28</a:t>
            </a:fld>
            <a:endParaRPr lang="en-US" dirty="0"/>
          </a:p>
        </p:txBody>
      </p:sp>
      <p:grpSp>
        <p:nvGrpSpPr>
          <p:cNvPr id="114692" name="Group 2"/>
          <p:cNvGrpSpPr>
            <a:grpSpLocks/>
          </p:cNvGrpSpPr>
          <p:nvPr/>
        </p:nvGrpSpPr>
        <p:grpSpPr bwMode="auto">
          <a:xfrm>
            <a:off x="499534" y="1633539"/>
            <a:ext cx="3297767" cy="403225"/>
            <a:chOff x="381000" y="1546860"/>
            <a:chExt cx="2585771" cy="638251"/>
          </a:xfrm>
        </p:grpSpPr>
        <p:pic>
          <p:nvPicPr>
            <p:cNvPr id="114790"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91"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4693" name="Group 322"/>
          <p:cNvGrpSpPr>
            <a:grpSpLocks/>
          </p:cNvGrpSpPr>
          <p:nvPr/>
        </p:nvGrpSpPr>
        <p:grpSpPr bwMode="auto">
          <a:xfrm>
            <a:off x="499534" y="2203451"/>
            <a:ext cx="3297767" cy="403225"/>
            <a:chOff x="381000" y="1546860"/>
            <a:chExt cx="2585771" cy="638251"/>
          </a:xfrm>
        </p:grpSpPr>
        <p:pic>
          <p:nvPicPr>
            <p:cNvPr id="114788"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89"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 name="Group 325"/>
          <p:cNvGrpSpPr>
            <a:grpSpLocks/>
          </p:cNvGrpSpPr>
          <p:nvPr/>
        </p:nvGrpSpPr>
        <p:grpSpPr bwMode="auto">
          <a:xfrm>
            <a:off x="4773084" y="2070101"/>
            <a:ext cx="3149600" cy="442913"/>
            <a:chOff x="381000" y="1546860"/>
            <a:chExt cx="2585771" cy="638251"/>
          </a:xfrm>
        </p:grpSpPr>
        <p:pic>
          <p:nvPicPr>
            <p:cNvPr id="114786"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87"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328"/>
          <p:cNvGrpSpPr>
            <a:grpSpLocks/>
          </p:cNvGrpSpPr>
          <p:nvPr/>
        </p:nvGrpSpPr>
        <p:grpSpPr bwMode="auto">
          <a:xfrm>
            <a:off x="4777317" y="2606676"/>
            <a:ext cx="3147483" cy="442913"/>
            <a:chOff x="381000" y="1546860"/>
            <a:chExt cx="2585771" cy="638251"/>
          </a:xfrm>
        </p:grpSpPr>
        <p:pic>
          <p:nvPicPr>
            <p:cNvPr id="114784"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85"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331"/>
          <p:cNvGrpSpPr>
            <a:grpSpLocks/>
          </p:cNvGrpSpPr>
          <p:nvPr/>
        </p:nvGrpSpPr>
        <p:grpSpPr bwMode="auto">
          <a:xfrm>
            <a:off x="8028517" y="1533526"/>
            <a:ext cx="3147483" cy="442913"/>
            <a:chOff x="381000" y="1546860"/>
            <a:chExt cx="2585771" cy="638251"/>
          </a:xfrm>
        </p:grpSpPr>
        <p:pic>
          <p:nvPicPr>
            <p:cNvPr id="114782"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83"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334"/>
          <p:cNvGrpSpPr>
            <a:grpSpLocks/>
          </p:cNvGrpSpPr>
          <p:nvPr/>
        </p:nvGrpSpPr>
        <p:grpSpPr bwMode="auto">
          <a:xfrm>
            <a:off x="8028517" y="2595563"/>
            <a:ext cx="3147483" cy="444500"/>
            <a:chOff x="381000" y="1546860"/>
            <a:chExt cx="2585771" cy="638251"/>
          </a:xfrm>
        </p:grpSpPr>
        <p:pic>
          <p:nvPicPr>
            <p:cNvPr id="114780"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81"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4698" name="TextBox 3"/>
          <p:cNvSpPr txBox="1">
            <a:spLocks noChangeArrowheads="1"/>
          </p:cNvSpPr>
          <p:nvPr/>
        </p:nvSpPr>
        <p:spPr bwMode="auto">
          <a:xfrm>
            <a:off x="364067" y="1030288"/>
            <a:ext cx="442171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latin typeface="Times New Roman" pitchFamily="18" charset="0"/>
                <a:cs typeface="Times New Roman" pitchFamily="18" charset="0"/>
              </a:rPr>
              <a:t>Beginning Inventory</a:t>
            </a:r>
          </a:p>
        </p:txBody>
      </p:sp>
      <p:grpSp>
        <p:nvGrpSpPr>
          <p:cNvPr id="11" name="Group 338"/>
          <p:cNvGrpSpPr>
            <a:grpSpLocks/>
          </p:cNvGrpSpPr>
          <p:nvPr/>
        </p:nvGrpSpPr>
        <p:grpSpPr bwMode="auto">
          <a:xfrm>
            <a:off x="4785784" y="1516063"/>
            <a:ext cx="3149600" cy="444500"/>
            <a:chOff x="381000" y="1546860"/>
            <a:chExt cx="2585771" cy="638251"/>
          </a:xfrm>
        </p:grpSpPr>
        <p:pic>
          <p:nvPicPr>
            <p:cNvPr id="114778"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79"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341"/>
          <p:cNvGrpSpPr>
            <a:grpSpLocks/>
          </p:cNvGrpSpPr>
          <p:nvPr/>
        </p:nvGrpSpPr>
        <p:grpSpPr bwMode="auto">
          <a:xfrm>
            <a:off x="8030633" y="2070101"/>
            <a:ext cx="3149600" cy="442913"/>
            <a:chOff x="381000" y="1546860"/>
            <a:chExt cx="2585771" cy="638251"/>
          </a:xfrm>
        </p:grpSpPr>
        <p:pic>
          <p:nvPicPr>
            <p:cNvPr id="114776"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777"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6" name="Table 5"/>
          <p:cNvGraphicFramePr>
            <a:graphicFrameLocks noGrp="1"/>
          </p:cNvGraphicFramePr>
          <p:nvPr/>
        </p:nvGraphicFramePr>
        <p:xfrm>
          <a:off x="387351" y="3108325"/>
          <a:ext cx="11074400" cy="3003550"/>
        </p:xfrm>
        <a:graphic>
          <a:graphicData uri="http://schemas.openxmlformats.org/drawingml/2006/table">
            <a:tbl>
              <a:tblPr firstRow="1" bandRow="1">
                <a:tableStyleId>{5940675A-B579-460E-94D1-54222C63F5DA}</a:tableStyleId>
              </a:tblPr>
              <a:tblGrid>
                <a:gridCol w="1107440">
                  <a:extLst>
                    <a:ext uri="{9D8B030D-6E8A-4147-A177-3AD203B41FA5}">
                      <a16:colId xmlns:a16="http://schemas.microsoft.com/office/drawing/2014/main" xmlns="" val="20000"/>
                    </a:ext>
                  </a:extLst>
                </a:gridCol>
                <a:gridCol w="1107440">
                  <a:extLst>
                    <a:ext uri="{9D8B030D-6E8A-4147-A177-3AD203B41FA5}">
                      <a16:colId xmlns:a16="http://schemas.microsoft.com/office/drawing/2014/main" xmlns="" val="20001"/>
                    </a:ext>
                  </a:extLst>
                </a:gridCol>
                <a:gridCol w="1107440">
                  <a:extLst>
                    <a:ext uri="{9D8B030D-6E8A-4147-A177-3AD203B41FA5}">
                      <a16:colId xmlns:a16="http://schemas.microsoft.com/office/drawing/2014/main" xmlns="" val="20002"/>
                    </a:ext>
                  </a:extLst>
                </a:gridCol>
                <a:gridCol w="1107440">
                  <a:extLst>
                    <a:ext uri="{9D8B030D-6E8A-4147-A177-3AD203B41FA5}">
                      <a16:colId xmlns:a16="http://schemas.microsoft.com/office/drawing/2014/main" xmlns="" val="20003"/>
                    </a:ext>
                  </a:extLst>
                </a:gridCol>
                <a:gridCol w="1107440">
                  <a:extLst>
                    <a:ext uri="{9D8B030D-6E8A-4147-A177-3AD203B41FA5}">
                      <a16:colId xmlns:a16="http://schemas.microsoft.com/office/drawing/2014/main" xmlns="" val="20004"/>
                    </a:ext>
                  </a:extLst>
                </a:gridCol>
                <a:gridCol w="1107440">
                  <a:extLst>
                    <a:ext uri="{9D8B030D-6E8A-4147-A177-3AD203B41FA5}">
                      <a16:colId xmlns:a16="http://schemas.microsoft.com/office/drawing/2014/main" xmlns="" val="20005"/>
                    </a:ext>
                  </a:extLst>
                </a:gridCol>
                <a:gridCol w="1107440">
                  <a:extLst>
                    <a:ext uri="{9D8B030D-6E8A-4147-A177-3AD203B41FA5}">
                      <a16:colId xmlns:a16="http://schemas.microsoft.com/office/drawing/2014/main" xmlns="" val="20006"/>
                    </a:ext>
                  </a:extLst>
                </a:gridCol>
                <a:gridCol w="1107440">
                  <a:extLst>
                    <a:ext uri="{9D8B030D-6E8A-4147-A177-3AD203B41FA5}">
                      <a16:colId xmlns:a16="http://schemas.microsoft.com/office/drawing/2014/main" xmlns="" val="20007"/>
                    </a:ext>
                  </a:extLst>
                </a:gridCol>
                <a:gridCol w="1107440">
                  <a:extLst>
                    <a:ext uri="{9D8B030D-6E8A-4147-A177-3AD203B41FA5}">
                      <a16:colId xmlns:a16="http://schemas.microsoft.com/office/drawing/2014/main" xmlns="" val="20008"/>
                    </a:ext>
                  </a:extLst>
                </a:gridCol>
                <a:gridCol w="1107440">
                  <a:extLst>
                    <a:ext uri="{9D8B030D-6E8A-4147-A177-3AD203B41FA5}">
                      <a16:colId xmlns:a16="http://schemas.microsoft.com/office/drawing/2014/main" xmlns="" val="20009"/>
                    </a:ext>
                  </a:extLst>
                </a:gridCol>
              </a:tblGrid>
              <a:tr h="426855">
                <a:tc>
                  <a:txBody>
                    <a:bodyPr/>
                    <a:lstStyle/>
                    <a:p>
                      <a:endParaRPr lang="en-US" sz="2200" dirty="0">
                        <a:latin typeface="Times New Roman" pitchFamily="18" charset="0"/>
                        <a:cs typeface="Times New Roman" pitchFamily="18" charset="0"/>
                      </a:endParaRPr>
                    </a:p>
                  </a:txBody>
                  <a:tcPr marL="121920" marR="121920" marT="45734" marB="45734"/>
                </a:tc>
                <a:tc gridSpan="3">
                  <a:txBody>
                    <a:bodyPr/>
                    <a:lstStyle/>
                    <a:p>
                      <a:pPr algn="ctr"/>
                      <a:r>
                        <a:rPr lang="en-US" sz="2200" dirty="0" smtClean="0">
                          <a:latin typeface="Times New Roman" pitchFamily="18" charset="0"/>
                          <a:cs typeface="Times New Roman" pitchFamily="18" charset="0"/>
                        </a:rPr>
                        <a:t>Purchases</a:t>
                      </a:r>
                      <a:endParaRPr lang="en-US" sz="2200" dirty="0">
                        <a:latin typeface="Times New Roman" pitchFamily="18" charset="0"/>
                        <a:cs typeface="Times New Roman" pitchFamily="18" charset="0"/>
                      </a:endParaRPr>
                    </a:p>
                  </a:txBody>
                  <a:tcPr marL="121920" marR="121920" marT="45734" marB="45734"/>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Cost of Goods Sold</a:t>
                      </a:r>
                      <a:endParaRPr lang="en-US" sz="2200" dirty="0">
                        <a:latin typeface="Times New Roman" pitchFamily="18" charset="0"/>
                        <a:cs typeface="Times New Roman" pitchFamily="18" charset="0"/>
                      </a:endParaRPr>
                    </a:p>
                  </a:txBody>
                  <a:tcPr marL="121920" marR="121920" marT="45734" marB="45734"/>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Inventory on Hand</a:t>
                      </a:r>
                      <a:endParaRPr lang="en-US" sz="2200" dirty="0">
                        <a:latin typeface="Times New Roman" pitchFamily="18" charset="0"/>
                        <a:cs typeface="Times New Roman" pitchFamily="18" charset="0"/>
                      </a:endParaRPr>
                    </a:p>
                  </a:txBody>
                  <a:tcPr marL="121920" marR="121920" marT="45734" marB="45734"/>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762241">
                <a:tc>
                  <a:txBody>
                    <a:bodyPr/>
                    <a:lstStyle/>
                    <a:p>
                      <a:r>
                        <a:rPr lang="en-US" sz="2200" dirty="0" smtClean="0">
                          <a:latin typeface="Times New Roman" pitchFamily="18" charset="0"/>
                          <a:cs typeface="Times New Roman" pitchFamily="18" charset="0"/>
                        </a:rPr>
                        <a:t>Date</a:t>
                      </a:r>
                      <a:endParaRPr lang="en-US" sz="2200" dirty="0">
                        <a:latin typeface="Times New Roman" pitchFamily="18" charset="0"/>
                        <a:cs typeface="Times New Roman" pitchFamily="18" charset="0"/>
                      </a:endParaRPr>
                    </a:p>
                  </a:txBody>
                  <a:tcPr marL="121920" marR="121920" marT="45734" marB="45734"/>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34" marB="45734"/>
                </a:tc>
                <a:tc>
                  <a:txBody>
                    <a:bodyPr/>
                    <a:lstStyle/>
                    <a:p>
                      <a:r>
                        <a:rPr lang="en-US" sz="2200" dirty="0" smtClean="0">
                          <a:latin typeface="Times New Roman" pitchFamily="18" charset="0"/>
                          <a:cs typeface="Times New Roman" pitchFamily="18" charset="0"/>
                        </a:rPr>
                        <a:t>Unit Cost</a:t>
                      </a:r>
                      <a:endParaRPr lang="en-US" sz="2200" dirty="0">
                        <a:latin typeface="Times New Roman" pitchFamily="18" charset="0"/>
                        <a:cs typeface="Times New Roman" pitchFamily="18" charset="0"/>
                      </a:endParaRPr>
                    </a:p>
                  </a:txBody>
                  <a:tcPr marL="121920" marR="121920" marT="45734" marB="45734"/>
                </a:tc>
                <a:tc>
                  <a:txBody>
                    <a:bodyPr/>
                    <a:lstStyle/>
                    <a:p>
                      <a:r>
                        <a:rPr lang="en-US" sz="2200" dirty="0" smtClean="0">
                          <a:latin typeface="Times New Roman" pitchFamily="18" charset="0"/>
                          <a:cs typeface="Times New Roman" pitchFamily="18" charset="0"/>
                        </a:rPr>
                        <a:t>Total Cost</a:t>
                      </a:r>
                      <a:endParaRPr lang="en-US" sz="2200" dirty="0">
                        <a:latin typeface="Times New Roman" pitchFamily="18" charset="0"/>
                        <a:cs typeface="Times New Roman" pitchFamily="18" charset="0"/>
                      </a:endParaRPr>
                    </a:p>
                  </a:txBody>
                  <a:tcPr marL="121920" marR="121920" marT="45734" marB="45734"/>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34" marB="45734"/>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0" marR="121920" marT="45734" marB="45734"/>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0" marR="121920" marT="45734" marB="45734"/>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34" marB="45734"/>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0" marR="121920" marT="45734" marB="45734"/>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0" marR="121920" marT="45734" marB="45734"/>
                </a:tc>
                <a:extLst>
                  <a:ext uri="{0D108BD9-81ED-4DB2-BD59-A6C34878D82A}">
                    <a16:rowId xmlns:a16="http://schemas.microsoft.com/office/drawing/2014/main" xmlns="" val="10001"/>
                  </a:ext>
                </a:extLst>
              </a:tr>
              <a:tr h="426855">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Jul 1</a:t>
                      </a:r>
                    </a:p>
                  </a:txBody>
                  <a:tcPr marL="121920" marR="121920" marT="45734" marB="45734"/>
                </a:tc>
                <a:tc>
                  <a:txBody>
                    <a:bodyPr/>
                    <a:lstStyle/>
                    <a:p>
                      <a:pPr algn="ct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ct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ctr"/>
                      <a:r>
                        <a:rPr lang="en-US" sz="2200" dirty="0" smtClean="0">
                          <a:latin typeface="Times New Roman" pitchFamily="18" charset="0"/>
                          <a:cs typeface="Times New Roman" pitchFamily="18" charset="0"/>
                        </a:rPr>
                        <a:t>2</a:t>
                      </a:r>
                      <a:endParaRPr lang="en-US" sz="2200" dirty="0">
                        <a:latin typeface="Times New Roman" pitchFamily="18" charset="0"/>
                        <a:cs typeface="Times New Roman" pitchFamily="18" charset="0"/>
                      </a:endParaRPr>
                    </a:p>
                  </a:txBody>
                  <a:tcPr marL="121920" marR="121920" marT="45734" marB="45734"/>
                </a:tc>
                <a:tc>
                  <a:txBody>
                    <a:bodyPr/>
                    <a:lstStyle/>
                    <a:p>
                      <a:pPr algn="r"/>
                      <a:r>
                        <a:rPr lang="en-US" sz="2200" dirty="0" smtClean="0">
                          <a:latin typeface="Times New Roman" pitchFamily="18" charset="0"/>
                          <a:cs typeface="Times New Roman" pitchFamily="18" charset="0"/>
                        </a:rPr>
                        <a:t>$40</a:t>
                      </a:r>
                      <a:endParaRPr lang="en-US" sz="2200" dirty="0">
                        <a:latin typeface="Times New Roman" pitchFamily="18" charset="0"/>
                        <a:cs typeface="Times New Roman" pitchFamily="18" charset="0"/>
                      </a:endParaRPr>
                    </a:p>
                  </a:txBody>
                  <a:tcPr marL="121920" marR="121920" marT="45734" marB="45734"/>
                </a:tc>
                <a:tc>
                  <a:txBody>
                    <a:bodyPr/>
                    <a:lstStyle/>
                    <a:p>
                      <a:pPr algn="r"/>
                      <a:r>
                        <a:rPr lang="en-US" sz="2200" dirty="0" smtClean="0">
                          <a:latin typeface="Times New Roman" pitchFamily="18" charset="0"/>
                          <a:cs typeface="Times New Roman" pitchFamily="18" charset="0"/>
                        </a:rPr>
                        <a:t>$80</a:t>
                      </a:r>
                      <a:endParaRPr lang="en-US" sz="2200" dirty="0">
                        <a:latin typeface="Times New Roman" pitchFamily="18" charset="0"/>
                        <a:cs typeface="Times New Roman" pitchFamily="18" charset="0"/>
                      </a:endParaRPr>
                    </a:p>
                  </a:txBody>
                  <a:tcPr marL="121920" marR="121920" marT="45734" marB="45734"/>
                </a:tc>
                <a:extLst>
                  <a:ext uri="{0D108BD9-81ED-4DB2-BD59-A6C34878D82A}">
                    <a16:rowId xmlns:a16="http://schemas.microsoft.com/office/drawing/2014/main" xmlns="" val="10002"/>
                  </a:ext>
                </a:extLst>
              </a:tr>
              <a:tr h="533889">
                <a:tc>
                  <a:txBody>
                    <a:bodyPr/>
                    <a:lstStyle/>
                    <a:p>
                      <a:endParaRPr lang="en-US" sz="2200" dirty="0">
                        <a:latin typeface="Times New Roman" pitchFamily="18" charset="0"/>
                        <a:cs typeface="Times New Roman" pitchFamily="18" charset="0"/>
                      </a:endParaRPr>
                    </a:p>
                  </a:txBody>
                  <a:tcPr marL="121920" marR="121920" marT="45734" marB="45734"/>
                </a:tc>
                <a:tc>
                  <a:txBody>
                    <a:bodyPr/>
                    <a:lstStyle/>
                    <a:p>
                      <a:pPr algn="ct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ct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ct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extLst>
                  <a:ext uri="{0D108BD9-81ED-4DB2-BD59-A6C34878D82A}">
                    <a16:rowId xmlns:a16="http://schemas.microsoft.com/office/drawing/2014/main" xmlns="" val="10003"/>
                  </a:ext>
                </a:extLst>
              </a:tr>
              <a:tr h="426855">
                <a:tc>
                  <a:txBody>
                    <a:bodyPr/>
                    <a:lstStyle/>
                    <a:p>
                      <a:endParaRPr lang="en-US" sz="2200" dirty="0">
                        <a:latin typeface="Times New Roman" pitchFamily="18" charset="0"/>
                        <a:cs typeface="Times New Roman" pitchFamily="18" charset="0"/>
                      </a:endParaRPr>
                    </a:p>
                  </a:txBody>
                  <a:tcPr marL="121920" marR="121920" marT="45734" marB="45734"/>
                </a:tc>
                <a:tc>
                  <a:txBody>
                    <a:bodyPr/>
                    <a:lstStyle/>
                    <a:p>
                      <a:pPr algn="ct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ct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ct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extLst>
                  <a:ext uri="{0D108BD9-81ED-4DB2-BD59-A6C34878D82A}">
                    <a16:rowId xmlns:a16="http://schemas.microsoft.com/office/drawing/2014/main" xmlns="" val="10004"/>
                  </a:ext>
                </a:extLst>
              </a:tr>
              <a:tr h="426855">
                <a:tc>
                  <a:txBody>
                    <a:bodyPr/>
                    <a:lstStyle/>
                    <a:p>
                      <a:endParaRPr lang="en-US" sz="2200" dirty="0">
                        <a:latin typeface="Times New Roman" pitchFamily="18" charset="0"/>
                        <a:cs typeface="Times New Roman" pitchFamily="18" charset="0"/>
                      </a:endParaRPr>
                    </a:p>
                  </a:txBody>
                  <a:tcPr marL="121920" marR="121920" marT="45734" marB="45734"/>
                </a:tc>
                <a:tc>
                  <a:txBody>
                    <a:bodyPr/>
                    <a:lstStyle/>
                    <a:p>
                      <a:pPr algn="ct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ct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ct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tc>
                  <a:txBody>
                    <a:bodyPr/>
                    <a:lstStyle/>
                    <a:p>
                      <a:pPr algn="r"/>
                      <a:endParaRPr lang="en-US" sz="2200" dirty="0">
                        <a:latin typeface="Times New Roman" pitchFamily="18" charset="0"/>
                        <a:cs typeface="Times New Roman" pitchFamily="18" charset="0"/>
                      </a:endParaRPr>
                    </a:p>
                  </a:txBody>
                  <a:tcPr marL="121920" marR="121920" marT="45734" marB="45734"/>
                </a:tc>
                <a:extLst>
                  <a:ext uri="{0D108BD9-81ED-4DB2-BD59-A6C34878D82A}">
                    <a16:rowId xmlns:a16="http://schemas.microsoft.com/office/drawing/2014/main" xmlns="" val="10005"/>
                  </a:ext>
                </a:extLst>
              </a:tr>
            </a:tbl>
          </a:graphicData>
        </a:graphic>
      </p:graphicFrame>
      <p:sp>
        <p:nvSpPr>
          <p:cNvPr id="7" name="TextBox 6"/>
          <p:cNvSpPr txBox="1">
            <a:spLocks noChangeArrowheads="1"/>
          </p:cNvSpPr>
          <p:nvPr/>
        </p:nvSpPr>
        <p:spPr bwMode="auto">
          <a:xfrm>
            <a:off x="461434" y="4724401"/>
            <a:ext cx="11131551"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5       6        $45       $270                                         8       43.75     350</a:t>
            </a:r>
          </a:p>
        </p:txBody>
      </p:sp>
      <p:sp>
        <p:nvSpPr>
          <p:cNvPr id="114775" name="TextBox 30"/>
          <p:cNvSpPr txBox="1">
            <a:spLocks noChangeArrowheads="1"/>
          </p:cNvSpPr>
          <p:nvPr/>
        </p:nvSpPr>
        <p:spPr bwMode="auto">
          <a:xfrm>
            <a:off x="5115984" y="1030288"/>
            <a:ext cx="54525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latin typeface="Times New Roman" pitchFamily="18" charset="0"/>
                <a:cs typeface="Times New Roman" pitchFamily="18" charset="0"/>
              </a:rPr>
              <a:t>Purchase 6 more at $45 each</a:t>
            </a:r>
          </a:p>
        </p:txBody>
      </p:sp>
      <p:pic>
        <p:nvPicPr>
          <p:cNvPr id="32" name="Picture 31" descr="logo5.png"/>
          <p:cNvPicPr/>
          <p:nvPr/>
        </p:nvPicPr>
        <p:blipFill>
          <a:blip r:embed="rId7"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0774639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custDataLst>
              <p:tags r:id="rId2"/>
            </p:custDataLst>
          </p:nvPr>
        </p:nvSpPr>
        <p:spPr>
          <a:xfrm>
            <a:off x="498540" y="76200"/>
            <a:ext cx="11176000" cy="665162"/>
          </a:xfrm>
        </p:spPr>
        <p:txBody>
          <a:bodyPr>
            <a:normAutofit fontScale="90000"/>
          </a:bodyPr>
          <a:lstStyle/>
          <a:p>
            <a:pPr eaLnBrk="1" fontAlgn="auto" hangingPunct="1">
              <a:spcAft>
                <a:spcPts val="0"/>
              </a:spcAft>
              <a:defRPr/>
            </a:pPr>
            <a:r>
              <a:rPr smtClean="0"/>
              <a:t>Average-Cost </a:t>
            </a:r>
            <a:r>
              <a:rPr/>
              <a:t>Method</a:t>
            </a:r>
          </a:p>
        </p:txBody>
      </p:sp>
      <p:sp>
        <p:nvSpPr>
          <p:cNvPr id="2" name="Slide Number Placeholder 1"/>
          <p:cNvSpPr>
            <a:spLocks noGrp="1"/>
          </p:cNvSpPr>
          <p:nvPr>
            <p:ph type="sldNum" sz="quarter" idx="12"/>
          </p:nvPr>
        </p:nvSpPr>
        <p:spPr/>
        <p:txBody>
          <a:bodyPr/>
          <a:lstStyle/>
          <a:p>
            <a:pPr>
              <a:defRPr/>
            </a:pPr>
            <a:fld id="{38BE2401-9B14-4E25-988C-2005C1EFB54A}" type="slidenum">
              <a:rPr lang="en-US"/>
              <a:pPr>
                <a:defRPr/>
              </a:pPr>
              <a:t>29</a:t>
            </a:fld>
            <a:endParaRPr lang="en-US" dirty="0"/>
          </a:p>
        </p:txBody>
      </p:sp>
      <p:grpSp>
        <p:nvGrpSpPr>
          <p:cNvPr id="3" name="Group 2"/>
          <p:cNvGrpSpPr>
            <a:grpSpLocks/>
          </p:cNvGrpSpPr>
          <p:nvPr/>
        </p:nvGrpSpPr>
        <p:grpSpPr bwMode="auto">
          <a:xfrm>
            <a:off x="499534" y="1633539"/>
            <a:ext cx="3297767" cy="403225"/>
            <a:chOff x="381000" y="1546860"/>
            <a:chExt cx="2585771" cy="638251"/>
          </a:xfrm>
        </p:grpSpPr>
        <p:pic>
          <p:nvPicPr>
            <p:cNvPr id="115815"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816"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 name="Group 322"/>
          <p:cNvGrpSpPr>
            <a:grpSpLocks/>
          </p:cNvGrpSpPr>
          <p:nvPr/>
        </p:nvGrpSpPr>
        <p:grpSpPr bwMode="auto">
          <a:xfrm>
            <a:off x="499534" y="2203451"/>
            <a:ext cx="3297767" cy="403225"/>
            <a:chOff x="381000" y="1546860"/>
            <a:chExt cx="2585771" cy="638251"/>
          </a:xfrm>
        </p:grpSpPr>
        <p:pic>
          <p:nvPicPr>
            <p:cNvPr id="115813"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814"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5718" name="Group 325"/>
          <p:cNvGrpSpPr>
            <a:grpSpLocks/>
          </p:cNvGrpSpPr>
          <p:nvPr/>
        </p:nvGrpSpPr>
        <p:grpSpPr bwMode="auto">
          <a:xfrm>
            <a:off x="4773084" y="2070101"/>
            <a:ext cx="3149600" cy="442913"/>
            <a:chOff x="381000" y="1546860"/>
            <a:chExt cx="2585771" cy="638251"/>
          </a:xfrm>
        </p:grpSpPr>
        <p:pic>
          <p:nvPicPr>
            <p:cNvPr id="115811"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812"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5719" name="Group 328"/>
          <p:cNvGrpSpPr>
            <a:grpSpLocks/>
          </p:cNvGrpSpPr>
          <p:nvPr/>
        </p:nvGrpSpPr>
        <p:grpSpPr bwMode="auto">
          <a:xfrm>
            <a:off x="4777317" y="2606676"/>
            <a:ext cx="3147483" cy="442913"/>
            <a:chOff x="381000" y="1546860"/>
            <a:chExt cx="2585771" cy="638251"/>
          </a:xfrm>
        </p:grpSpPr>
        <p:pic>
          <p:nvPicPr>
            <p:cNvPr id="115809"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810"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331"/>
          <p:cNvGrpSpPr>
            <a:grpSpLocks/>
          </p:cNvGrpSpPr>
          <p:nvPr/>
        </p:nvGrpSpPr>
        <p:grpSpPr bwMode="auto">
          <a:xfrm>
            <a:off x="8028517" y="1533526"/>
            <a:ext cx="3147483" cy="442913"/>
            <a:chOff x="381000" y="1546860"/>
            <a:chExt cx="2585771" cy="638251"/>
          </a:xfrm>
        </p:grpSpPr>
        <p:pic>
          <p:nvPicPr>
            <p:cNvPr id="115807"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808"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5721" name="Group 334"/>
          <p:cNvGrpSpPr>
            <a:grpSpLocks/>
          </p:cNvGrpSpPr>
          <p:nvPr/>
        </p:nvGrpSpPr>
        <p:grpSpPr bwMode="auto">
          <a:xfrm>
            <a:off x="8028517" y="2595563"/>
            <a:ext cx="3147483" cy="444500"/>
            <a:chOff x="381000" y="1546860"/>
            <a:chExt cx="2585771" cy="638251"/>
          </a:xfrm>
        </p:grpSpPr>
        <p:pic>
          <p:nvPicPr>
            <p:cNvPr id="115805"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806"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5722" name="TextBox 3"/>
          <p:cNvSpPr txBox="1">
            <a:spLocks noChangeArrowheads="1"/>
          </p:cNvSpPr>
          <p:nvPr/>
        </p:nvSpPr>
        <p:spPr bwMode="auto">
          <a:xfrm>
            <a:off x="2032000" y="1030288"/>
            <a:ext cx="442171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latin typeface="Times New Roman" pitchFamily="18" charset="0"/>
                <a:cs typeface="Times New Roman" pitchFamily="18" charset="0"/>
              </a:rPr>
              <a:t>On July 15 sold 4 units</a:t>
            </a:r>
          </a:p>
        </p:txBody>
      </p:sp>
      <p:grpSp>
        <p:nvGrpSpPr>
          <p:cNvPr id="11" name="Group 338"/>
          <p:cNvGrpSpPr>
            <a:grpSpLocks/>
          </p:cNvGrpSpPr>
          <p:nvPr/>
        </p:nvGrpSpPr>
        <p:grpSpPr bwMode="auto">
          <a:xfrm>
            <a:off x="4785784" y="1516063"/>
            <a:ext cx="3149600" cy="444500"/>
            <a:chOff x="381000" y="1546860"/>
            <a:chExt cx="2585771" cy="638251"/>
          </a:xfrm>
        </p:grpSpPr>
        <p:pic>
          <p:nvPicPr>
            <p:cNvPr id="115803"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804"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5724" name="Group 341"/>
          <p:cNvGrpSpPr>
            <a:grpSpLocks/>
          </p:cNvGrpSpPr>
          <p:nvPr/>
        </p:nvGrpSpPr>
        <p:grpSpPr bwMode="auto">
          <a:xfrm>
            <a:off x="8030633" y="2070101"/>
            <a:ext cx="3149600" cy="442913"/>
            <a:chOff x="381000" y="1546860"/>
            <a:chExt cx="2585771" cy="638251"/>
          </a:xfrm>
        </p:grpSpPr>
        <p:pic>
          <p:nvPicPr>
            <p:cNvPr id="115801"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802"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6" name="Table 5"/>
          <p:cNvGraphicFramePr>
            <a:graphicFrameLocks noGrp="1"/>
          </p:cNvGraphicFramePr>
          <p:nvPr/>
        </p:nvGraphicFramePr>
        <p:xfrm>
          <a:off x="387351" y="3108326"/>
          <a:ext cx="11074400" cy="2957512"/>
        </p:xfrm>
        <a:graphic>
          <a:graphicData uri="http://schemas.openxmlformats.org/drawingml/2006/table">
            <a:tbl>
              <a:tblPr firstRow="1" bandRow="1">
                <a:tableStyleId>{5940675A-B579-460E-94D1-54222C63F5DA}</a:tableStyleId>
              </a:tblPr>
              <a:tblGrid>
                <a:gridCol w="1107440">
                  <a:extLst>
                    <a:ext uri="{9D8B030D-6E8A-4147-A177-3AD203B41FA5}">
                      <a16:colId xmlns:a16="http://schemas.microsoft.com/office/drawing/2014/main" xmlns="" val="20000"/>
                    </a:ext>
                  </a:extLst>
                </a:gridCol>
                <a:gridCol w="1107440">
                  <a:extLst>
                    <a:ext uri="{9D8B030D-6E8A-4147-A177-3AD203B41FA5}">
                      <a16:colId xmlns:a16="http://schemas.microsoft.com/office/drawing/2014/main" xmlns="" val="20001"/>
                    </a:ext>
                  </a:extLst>
                </a:gridCol>
                <a:gridCol w="1107440">
                  <a:extLst>
                    <a:ext uri="{9D8B030D-6E8A-4147-A177-3AD203B41FA5}">
                      <a16:colId xmlns:a16="http://schemas.microsoft.com/office/drawing/2014/main" xmlns="" val="20002"/>
                    </a:ext>
                  </a:extLst>
                </a:gridCol>
                <a:gridCol w="1107440">
                  <a:extLst>
                    <a:ext uri="{9D8B030D-6E8A-4147-A177-3AD203B41FA5}">
                      <a16:colId xmlns:a16="http://schemas.microsoft.com/office/drawing/2014/main" xmlns="" val="20003"/>
                    </a:ext>
                  </a:extLst>
                </a:gridCol>
                <a:gridCol w="1107440">
                  <a:extLst>
                    <a:ext uri="{9D8B030D-6E8A-4147-A177-3AD203B41FA5}">
                      <a16:colId xmlns:a16="http://schemas.microsoft.com/office/drawing/2014/main" xmlns="" val="20004"/>
                    </a:ext>
                  </a:extLst>
                </a:gridCol>
                <a:gridCol w="1107440">
                  <a:extLst>
                    <a:ext uri="{9D8B030D-6E8A-4147-A177-3AD203B41FA5}">
                      <a16:colId xmlns:a16="http://schemas.microsoft.com/office/drawing/2014/main" xmlns="" val="20005"/>
                    </a:ext>
                  </a:extLst>
                </a:gridCol>
                <a:gridCol w="1107440">
                  <a:extLst>
                    <a:ext uri="{9D8B030D-6E8A-4147-A177-3AD203B41FA5}">
                      <a16:colId xmlns:a16="http://schemas.microsoft.com/office/drawing/2014/main" xmlns="" val="20006"/>
                    </a:ext>
                  </a:extLst>
                </a:gridCol>
                <a:gridCol w="1107440">
                  <a:extLst>
                    <a:ext uri="{9D8B030D-6E8A-4147-A177-3AD203B41FA5}">
                      <a16:colId xmlns:a16="http://schemas.microsoft.com/office/drawing/2014/main" xmlns="" val="20007"/>
                    </a:ext>
                  </a:extLst>
                </a:gridCol>
                <a:gridCol w="1107440">
                  <a:extLst>
                    <a:ext uri="{9D8B030D-6E8A-4147-A177-3AD203B41FA5}">
                      <a16:colId xmlns:a16="http://schemas.microsoft.com/office/drawing/2014/main" xmlns="" val="20008"/>
                    </a:ext>
                  </a:extLst>
                </a:gridCol>
                <a:gridCol w="1107440">
                  <a:extLst>
                    <a:ext uri="{9D8B030D-6E8A-4147-A177-3AD203B41FA5}">
                      <a16:colId xmlns:a16="http://schemas.microsoft.com/office/drawing/2014/main" xmlns="" val="20009"/>
                    </a:ext>
                  </a:extLst>
                </a:gridCol>
              </a:tblGrid>
              <a:tr h="426811">
                <a:tc>
                  <a:txBody>
                    <a:bodyPr/>
                    <a:lstStyle/>
                    <a:p>
                      <a:endParaRPr lang="en-US" sz="2200" dirty="0">
                        <a:latin typeface="Times New Roman" pitchFamily="18" charset="0"/>
                        <a:cs typeface="Times New Roman" pitchFamily="18" charset="0"/>
                      </a:endParaRPr>
                    </a:p>
                  </a:txBody>
                  <a:tcPr marL="121920" marR="121920" marT="45730" marB="45730"/>
                </a:tc>
                <a:tc gridSpan="3">
                  <a:txBody>
                    <a:bodyPr/>
                    <a:lstStyle/>
                    <a:p>
                      <a:pPr algn="ctr"/>
                      <a:r>
                        <a:rPr lang="en-US" sz="2200" dirty="0" smtClean="0">
                          <a:latin typeface="Times New Roman" pitchFamily="18" charset="0"/>
                          <a:cs typeface="Times New Roman" pitchFamily="18" charset="0"/>
                        </a:rPr>
                        <a:t>Purchases</a:t>
                      </a:r>
                      <a:endParaRPr lang="en-US" sz="2200" dirty="0">
                        <a:latin typeface="Times New Roman" pitchFamily="18" charset="0"/>
                        <a:cs typeface="Times New Roman" pitchFamily="18" charset="0"/>
                      </a:endParaRPr>
                    </a:p>
                  </a:txBody>
                  <a:tcPr marL="121920" marR="121920" marT="45730" marB="45730"/>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Cost of Goods Sold</a:t>
                      </a:r>
                      <a:endParaRPr lang="en-US" sz="2200" dirty="0">
                        <a:latin typeface="Times New Roman" pitchFamily="18" charset="0"/>
                        <a:cs typeface="Times New Roman" pitchFamily="18" charset="0"/>
                      </a:endParaRPr>
                    </a:p>
                  </a:txBody>
                  <a:tcPr marL="121920" marR="121920" marT="45730" marB="45730"/>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Inventory on Hand</a:t>
                      </a:r>
                      <a:endParaRPr lang="en-US" sz="2200" dirty="0">
                        <a:latin typeface="Times New Roman" pitchFamily="18" charset="0"/>
                        <a:cs typeface="Times New Roman" pitchFamily="18" charset="0"/>
                      </a:endParaRPr>
                    </a:p>
                  </a:txBody>
                  <a:tcPr marL="121920" marR="121920" marT="45730" marB="45730"/>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762163">
                <a:tc>
                  <a:txBody>
                    <a:bodyPr/>
                    <a:lstStyle/>
                    <a:p>
                      <a:r>
                        <a:rPr lang="en-US" sz="2200" dirty="0" smtClean="0">
                          <a:latin typeface="Times New Roman" pitchFamily="18" charset="0"/>
                          <a:cs typeface="Times New Roman" pitchFamily="18" charset="0"/>
                        </a:rPr>
                        <a:t>Date</a:t>
                      </a:r>
                      <a:endParaRPr lang="en-US" sz="2200" dirty="0">
                        <a:latin typeface="Times New Roman" pitchFamily="18" charset="0"/>
                        <a:cs typeface="Times New Roman" pitchFamily="18" charset="0"/>
                      </a:endParaRPr>
                    </a:p>
                  </a:txBody>
                  <a:tcPr marL="121920" marR="121920" marT="45730" marB="45730"/>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30" marB="45730"/>
                </a:tc>
                <a:tc>
                  <a:txBody>
                    <a:bodyPr/>
                    <a:lstStyle/>
                    <a:p>
                      <a:r>
                        <a:rPr lang="en-US" sz="2200" dirty="0" smtClean="0">
                          <a:latin typeface="Times New Roman" pitchFamily="18" charset="0"/>
                          <a:cs typeface="Times New Roman" pitchFamily="18" charset="0"/>
                        </a:rPr>
                        <a:t>Unit Cost</a:t>
                      </a:r>
                      <a:endParaRPr lang="en-US" sz="2200" dirty="0">
                        <a:latin typeface="Times New Roman" pitchFamily="18" charset="0"/>
                        <a:cs typeface="Times New Roman" pitchFamily="18" charset="0"/>
                      </a:endParaRPr>
                    </a:p>
                  </a:txBody>
                  <a:tcPr marL="121920" marR="121920" marT="45730" marB="45730"/>
                </a:tc>
                <a:tc>
                  <a:txBody>
                    <a:bodyPr/>
                    <a:lstStyle/>
                    <a:p>
                      <a:r>
                        <a:rPr lang="en-US" sz="2200" dirty="0" smtClean="0">
                          <a:latin typeface="Times New Roman" pitchFamily="18" charset="0"/>
                          <a:cs typeface="Times New Roman" pitchFamily="18" charset="0"/>
                        </a:rPr>
                        <a:t>Total Cost</a:t>
                      </a:r>
                      <a:endParaRPr lang="en-US" sz="2200" dirty="0">
                        <a:latin typeface="Times New Roman" pitchFamily="18" charset="0"/>
                        <a:cs typeface="Times New Roman" pitchFamily="18" charset="0"/>
                      </a:endParaRPr>
                    </a:p>
                  </a:txBody>
                  <a:tcPr marL="121920" marR="121920" marT="45730" marB="45730"/>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30" marB="4573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0" marR="121920" marT="45730" marB="4573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0" marR="121920" marT="45730" marB="45730"/>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0" marR="121920" marT="45730" marB="4573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0" marR="121920" marT="45730" marB="4573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0" marR="121920" marT="45730" marB="45730"/>
                </a:tc>
                <a:extLst>
                  <a:ext uri="{0D108BD9-81ED-4DB2-BD59-A6C34878D82A}">
                    <a16:rowId xmlns:a16="http://schemas.microsoft.com/office/drawing/2014/main" xmlns="" val="10001"/>
                  </a:ext>
                </a:extLst>
              </a:tr>
              <a:tr h="426811">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Jul 1</a:t>
                      </a:r>
                    </a:p>
                  </a:txBody>
                  <a:tcPr marL="121920" marR="121920" marT="45730" marB="45730"/>
                </a:tc>
                <a:tc>
                  <a:txBody>
                    <a:bodyPr/>
                    <a:lstStyle/>
                    <a:p>
                      <a:pPr algn="ct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ct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ctr"/>
                      <a:r>
                        <a:rPr lang="en-US" sz="2200" dirty="0" smtClean="0">
                          <a:latin typeface="Times New Roman" pitchFamily="18" charset="0"/>
                          <a:cs typeface="Times New Roman" pitchFamily="18" charset="0"/>
                        </a:rPr>
                        <a:t>2</a:t>
                      </a:r>
                      <a:endParaRPr lang="en-US" sz="2200" dirty="0">
                        <a:latin typeface="Times New Roman" pitchFamily="18" charset="0"/>
                        <a:cs typeface="Times New Roman" pitchFamily="18" charset="0"/>
                      </a:endParaRPr>
                    </a:p>
                  </a:txBody>
                  <a:tcPr marL="121920" marR="121920" marT="45730" marB="45730"/>
                </a:tc>
                <a:tc>
                  <a:txBody>
                    <a:bodyPr/>
                    <a:lstStyle/>
                    <a:p>
                      <a:pPr algn="r"/>
                      <a:r>
                        <a:rPr lang="en-US" sz="2200" dirty="0" smtClean="0">
                          <a:latin typeface="Times New Roman" pitchFamily="18" charset="0"/>
                          <a:cs typeface="Times New Roman" pitchFamily="18" charset="0"/>
                        </a:rPr>
                        <a:t>$40</a:t>
                      </a:r>
                      <a:endParaRPr lang="en-US" sz="2200" dirty="0">
                        <a:latin typeface="Times New Roman" pitchFamily="18" charset="0"/>
                        <a:cs typeface="Times New Roman" pitchFamily="18" charset="0"/>
                      </a:endParaRPr>
                    </a:p>
                  </a:txBody>
                  <a:tcPr marL="121920" marR="121920" marT="45730" marB="45730"/>
                </a:tc>
                <a:tc>
                  <a:txBody>
                    <a:bodyPr/>
                    <a:lstStyle/>
                    <a:p>
                      <a:pPr algn="r"/>
                      <a:r>
                        <a:rPr lang="en-US" sz="2200" dirty="0" smtClean="0">
                          <a:latin typeface="Times New Roman" pitchFamily="18" charset="0"/>
                          <a:cs typeface="Times New Roman" pitchFamily="18" charset="0"/>
                        </a:rPr>
                        <a:t>$80</a:t>
                      </a:r>
                      <a:endParaRPr lang="en-US" sz="2200" dirty="0">
                        <a:latin typeface="Times New Roman" pitchFamily="18" charset="0"/>
                        <a:cs typeface="Times New Roman" pitchFamily="18" charset="0"/>
                      </a:endParaRPr>
                    </a:p>
                  </a:txBody>
                  <a:tcPr marL="121920" marR="121920" marT="45730" marB="45730"/>
                </a:tc>
                <a:extLst>
                  <a:ext uri="{0D108BD9-81ED-4DB2-BD59-A6C34878D82A}">
                    <a16:rowId xmlns:a16="http://schemas.microsoft.com/office/drawing/2014/main" xmlns="" val="10002"/>
                  </a:ext>
                </a:extLst>
              </a:tr>
              <a:tr h="457618">
                <a:tc>
                  <a:txBody>
                    <a:bodyPr/>
                    <a:lstStyle/>
                    <a:p>
                      <a:endParaRPr lang="en-US" sz="2200" dirty="0">
                        <a:latin typeface="Times New Roman" pitchFamily="18" charset="0"/>
                        <a:cs typeface="Times New Roman" pitchFamily="18" charset="0"/>
                      </a:endParaRPr>
                    </a:p>
                  </a:txBody>
                  <a:tcPr marL="121920" marR="121920" marT="45730" marB="45730"/>
                </a:tc>
                <a:tc>
                  <a:txBody>
                    <a:bodyPr/>
                    <a:lstStyle/>
                    <a:p>
                      <a:pPr algn="ct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ct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ct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extLst>
                  <a:ext uri="{0D108BD9-81ED-4DB2-BD59-A6C34878D82A}">
                    <a16:rowId xmlns:a16="http://schemas.microsoft.com/office/drawing/2014/main" xmlns="" val="10003"/>
                  </a:ext>
                </a:extLst>
              </a:tr>
              <a:tr h="457298">
                <a:tc>
                  <a:txBody>
                    <a:bodyPr/>
                    <a:lstStyle/>
                    <a:p>
                      <a:endParaRPr lang="en-US" sz="2200" dirty="0">
                        <a:latin typeface="Times New Roman" pitchFamily="18" charset="0"/>
                        <a:cs typeface="Times New Roman" pitchFamily="18" charset="0"/>
                      </a:endParaRPr>
                    </a:p>
                  </a:txBody>
                  <a:tcPr marL="121920" marR="121920" marT="45730" marB="45730"/>
                </a:tc>
                <a:tc>
                  <a:txBody>
                    <a:bodyPr/>
                    <a:lstStyle/>
                    <a:p>
                      <a:pPr algn="ct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ct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ct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extLst>
                  <a:ext uri="{0D108BD9-81ED-4DB2-BD59-A6C34878D82A}">
                    <a16:rowId xmlns:a16="http://schemas.microsoft.com/office/drawing/2014/main" xmlns="" val="10004"/>
                  </a:ext>
                </a:extLst>
              </a:tr>
              <a:tr h="426811">
                <a:tc>
                  <a:txBody>
                    <a:bodyPr/>
                    <a:lstStyle/>
                    <a:p>
                      <a:endParaRPr lang="en-US" sz="2200" dirty="0">
                        <a:latin typeface="Times New Roman" pitchFamily="18" charset="0"/>
                        <a:cs typeface="Times New Roman" pitchFamily="18" charset="0"/>
                      </a:endParaRPr>
                    </a:p>
                  </a:txBody>
                  <a:tcPr marL="121920" marR="121920" marT="45730" marB="45730"/>
                </a:tc>
                <a:tc>
                  <a:txBody>
                    <a:bodyPr/>
                    <a:lstStyle/>
                    <a:p>
                      <a:pPr algn="ct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ct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ct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tc>
                  <a:txBody>
                    <a:bodyPr/>
                    <a:lstStyle/>
                    <a:p>
                      <a:pPr algn="r"/>
                      <a:endParaRPr lang="en-US" sz="2200" dirty="0">
                        <a:latin typeface="Times New Roman" pitchFamily="18" charset="0"/>
                        <a:cs typeface="Times New Roman" pitchFamily="18" charset="0"/>
                      </a:endParaRPr>
                    </a:p>
                  </a:txBody>
                  <a:tcPr marL="121920" marR="121920" marT="45730" marB="45730"/>
                </a:tc>
                <a:extLst>
                  <a:ext uri="{0D108BD9-81ED-4DB2-BD59-A6C34878D82A}">
                    <a16:rowId xmlns:a16="http://schemas.microsoft.com/office/drawing/2014/main" xmlns="" val="10005"/>
                  </a:ext>
                </a:extLst>
              </a:tr>
            </a:tbl>
          </a:graphicData>
        </a:graphic>
      </p:graphicFrame>
      <p:sp>
        <p:nvSpPr>
          <p:cNvPr id="115798" name="TextBox 6"/>
          <p:cNvSpPr txBox="1">
            <a:spLocks noChangeArrowheads="1"/>
          </p:cNvSpPr>
          <p:nvPr/>
        </p:nvSpPr>
        <p:spPr bwMode="auto">
          <a:xfrm>
            <a:off x="461434" y="4687888"/>
            <a:ext cx="11131551"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5       6        $45       $270                                         8        43.75    350</a:t>
            </a:r>
          </a:p>
        </p:txBody>
      </p:sp>
      <p:sp>
        <p:nvSpPr>
          <p:cNvPr id="32" name="TextBox 31"/>
          <p:cNvSpPr txBox="1">
            <a:spLocks noChangeArrowheads="1"/>
          </p:cNvSpPr>
          <p:nvPr/>
        </p:nvSpPr>
        <p:spPr bwMode="auto">
          <a:xfrm>
            <a:off x="461434" y="5257801"/>
            <a:ext cx="11131551"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15                                           4      $43.75   $175</a:t>
            </a:r>
          </a:p>
        </p:txBody>
      </p:sp>
      <p:sp>
        <p:nvSpPr>
          <p:cNvPr id="5" name="TextBox 4"/>
          <p:cNvSpPr txBox="1">
            <a:spLocks noChangeArrowheads="1"/>
          </p:cNvSpPr>
          <p:nvPr/>
        </p:nvSpPr>
        <p:spPr bwMode="auto">
          <a:xfrm>
            <a:off x="8303685" y="5257801"/>
            <a:ext cx="35433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4       43.75    175</a:t>
            </a:r>
          </a:p>
        </p:txBody>
      </p:sp>
      <p:pic>
        <p:nvPicPr>
          <p:cNvPr id="33" name="Picture 32" descr="logo5.png"/>
          <p:cNvPicPr/>
          <p:nvPr/>
        </p:nvPicPr>
        <p:blipFill>
          <a:blip r:embed="rId7"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61045030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9" presetClass="exit" presetSubtype="0" fill="hold" nodeType="withEffect">
                                  <p:stCondLst>
                                    <p:cond delay="0"/>
                                  </p:stCondLst>
                                  <p:childTnLst>
                                    <p:animEffect transition="out" filter="dissolv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xit" presetSubtype="0" fill="hold" nodeType="clickEffect">
                                  <p:stCondLst>
                                    <p:cond delay="0"/>
                                  </p:stCondLst>
                                  <p:childTnLst>
                                    <p:animEffect transition="out" filter="dissolv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5" name="Rectangle 13"/>
          <p:cNvSpPr>
            <a:spLocks noGrp="1" noChangeArrowheads="1"/>
          </p:cNvSpPr>
          <p:nvPr>
            <p:ph type="ctrTitle"/>
            <p:custDataLst>
              <p:tags r:id="rId2"/>
            </p:custDataLst>
          </p:nvPr>
        </p:nvSpPr>
        <p:spPr>
          <a:xfrm>
            <a:off x="887047" y="885093"/>
            <a:ext cx="10242551" cy="685800"/>
          </a:xfrm>
        </p:spPr>
        <p:txBody>
          <a:bodyPr>
            <a:normAutofit fontScale="90000"/>
          </a:bodyPr>
          <a:lstStyle/>
          <a:p>
            <a:pPr eaLnBrk="1" fontAlgn="auto" hangingPunct="1">
              <a:spcAft>
                <a:spcPts val="0"/>
              </a:spcAft>
              <a:defRPr/>
            </a:pPr>
            <a:r>
              <a:rPr dirty="0"/>
              <a:t>Merchandise Inventory</a:t>
            </a:r>
          </a:p>
        </p:txBody>
      </p:sp>
      <p:sp>
        <p:nvSpPr>
          <p:cNvPr id="92163" name="Rectangle 14"/>
          <p:cNvSpPr>
            <a:spLocks noGrp="1" noChangeArrowheads="1"/>
          </p:cNvSpPr>
          <p:nvPr>
            <p:ph type="subTitle" idx="1"/>
          </p:nvPr>
        </p:nvSpPr>
        <p:spPr>
          <a:xfrm>
            <a:off x="567267" y="1998785"/>
            <a:ext cx="4637779" cy="584775"/>
          </a:xfrm>
        </p:spPr>
        <p:txBody>
          <a:bodyPr wrap="square">
            <a:spAutoFit/>
          </a:bodyPr>
          <a:lstStyle/>
          <a:p>
            <a:pPr eaLnBrk="1" hangingPunct="1">
              <a:spcBef>
                <a:spcPct val="0"/>
              </a:spcBef>
            </a:pPr>
            <a:r>
              <a:rPr lang="en-US" dirty="0" smtClean="0"/>
              <a:t>Chapter 6</a:t>
            </a:r>
          </a:p>
        </p:txBody>
      </p:sp>
      <p:sp>
        <p:nvSpPr>
          <p:cNvPr id="3" name="Slide Number Placeholder 2"/>
          <p:cNvSpPr>
            <a:spLocks noGrp="1"/>
          </p:cNvSpPr>
          <p:nvPr>
            <p:ph type="sldNum" sz="quarter" idx="12"/>
          </p:nvPr>
        </p:nvSpPr>
        <p:spPr/>
        <p:txBody>
          <a:bodyPr/>
          <a:lstStyle/>
          <a:p>
            <a:pPr>
              <a:defRPr/>
            </a:pPr>
            <a:fld id="{54E208DC-BFD2-4BA5-86DA-12707EDBEAFD}" type="slidenum">
              <a:rPr lang="en-US"/>
              <a:pPr>
                <a:defRPr/>
              </a:pPr>
              <a:t>3</a:t>
            </a:fld>
            <a:endParaRPr lang="en-US" dirty="0"/>
          </a:p>
        </p:txBody>
      </p:sp>
      <p:pic>
        <p:nvPicPr>
          <p:cNvPr id="92165"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28339" y="1875692"/>
            <a:ext cx="3881480" cy="4291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4225532502"/>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custDataLst>
              <p:tags r:id="rId2"/>
            </p:custDataLst>
          </p:nvPr>
        </p:nvSpPr>
        <p:spPr>
          <a:xfrm>
            <a:off x="519624" y="31173"/>
            <a:ext cx="11176000" cy="665162"/>
          </a:xfrm>
        </p:spPr>
        <p:txBody>
          <a:bodyPr>
            <a:normAutofit fontScale="90000"/>
          </a:bodyPr>
          <a:lstStyle/>
          <a:p>
            <a:pPr eaLnBrk="1" fontAlgn="auto" hangingPunct="1">
              <a:spcAft>
                <a:spcPts val="0"/>
              </a:spcAft>
              <a:defRPr/>
            </a:pPr>
            <a:r>
              <a:rPr smtClean="0"/>
              <a:t>Average-Cost </a:t>
            </a:r>
            <a:r>
              <a:rPr/>
              <a:t>Method</a:t>
            </a:r>
          </a:p>
        </p:txBody>
      </p:sp>
      <p:sp>
        <p:nvSpPr>
          <p:cNvPr id="2" name="Slide Number Placeholder 1"/>
          <p:cNvSpPr>
            <a:spLocks noGrp="1"/>
          </p:cNvSpPr>
          <p:nvPr>
            <p:ph type="sldNum" sz="quarter" idx="12"/>
          </p:nvPr>
        </p:nvSpPr>
        <p:spPr/>
        <p:txBody>
          <a:bodyPr/>
          <a:lstStyle/>
          <a:p>
            <a:pPr>
              <a:defRPr/>
            </a:pPr>
            <a:fld id="{279DD15B-6879-4FDF-A1B7-452F9FD4DA32}" type="slidenum">
              <a:rPr lang="en-US"/>
              <a:pPr>
                <a:defRPr/>
              </a:pPr>
              <a:t>30</a:t>
            </a:fld>
            <a:endParaRPr lang="en-US" dirty="0"/>
          </a:p>
        </p:txBody>
      </p:sp>
      <p:grpSp>
        <p:nvGrpSpPr>
          <p:cNvPr id="116740" name="Group 325"/>
          <p:cNvGrpSpPr>
            <a:grpSpLocks/>
          </p:cNvGrpSpPr>
          <p:nvPr/>
        </p:nvGrpSpPr>
        <p:grpSpPr bwMode="auto">
          <a:xfrm>
            <a:off x="372533" y="1787526"/>
            <a:ext cx="3149600" cy="442913"/>
            <a:chOff x="381000" y="1546860"/>
            <a:chExt cx="2585771" cy="638251"/>
          </a:xfrm>
        </p:grpSpPr>
        <p:pic>
          <p:nvPicPr>
            <p:cNvPr id="116857"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858"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6741" name="Group 328"/>
          <p:cNvGrpSpPr>
            <a:grpSpLocks/>
          </p:cNvGrpSpPr>
          <p:nvPr/>
        </p:nvGrpSpPr>
        <p:grpSpPr bwMode="auto">
          <a:xfrm>
            <a:off x="376767" y="2220913"/>
            <a:ext cx="3147484" cy="442912"/>
            <a:chOff x="381000" y="1546860"/>
            <a:chExt cx="2585771" cy="638251"/>
          </a:xfrm>
        </p:grpSpPr>
        <p:pic>
          <p:nvPicPr>
            <p:cNvPr id="116855"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856"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6742" name="Group 334"/>
          <p:cNvGrpSpPr>
            <a:grpSpLocks/>
          </p:cNvGrpSpPr>
          <p:nvPr/>
        </p:nvGrpSpPr>
        <p:grpSpPr bwMode="auto">
          <a:xfrm>
            <a:off x="372533" y="1363663"/>
            <a:ext cx="3149600" cy="444500"/>
            <a:chOff x="381000" y="1546860"/>
            <a:chExt cx="2585771" cy="638251"/>
          </a:xfrm>
        </p:grpSpPr>
        <p:pic>
          <p:nvPicPr>
            <p:cNvPr id="116853"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854"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Box 3"/>
          <p:cNvSpPr txBox="1">
            <a:spLocks noChangeArrowheads="1"/>
          </p:cNvSpPr>
          <p:nvPr/>
        </p:nvSpPr>
        <p:spPr bwMode="auto">
          <a:xfrm>
            <a:off x="3524251" y="703263"/>
            <a:ext cx="5645149"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400">
                <a:latin typeface="Times New Roman" pitchFamily="18" charset="0"/>
                <a:cs typeface="Times New Roman" pitchFamily="18" charset="0"/>
              </a:rPr>
              <a:t>On July 26 purchased 9 at $47</a:t>
            </a:r>
          </a:p>
        </p:txBody>
      </p:sp>
      <p:grpSp>
        <p:nvGrpSpPr>
          <p:cNvPr id="116744" name="Group 341"/>
          <p:cNvGrpSpPr>
            <a:grpSpLocks/>
          </p:cNvGrpSpPr>
          <p:nvPr/>
        </p:nvGrpSpPr>
        <p:grpSpPr bwMode="auto">
          <a:xfrm>
            <a:off x="372533" y="942976"/>
            <a:ext cx="3149600" cy="442913"/>
            <a:chOff x="381000" y="1546860"/>
            <a:chExt cx="2585771" cy="638251"/>
          </a:xfrm>
        </p:grpSpPr>
        <p:pic>
          <p:nvPicPr>
            <p:cNvPr id="116851"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852"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aphicFrame>
        <p:nvGraphicFramePr>
          <p:cNvPr id="6" name="Table 5"/>
          <p:cNvGraphicFramePr>
            <a:graphicFrameLocks noGrp="1"/>
          </p:cNvGraphicFramePr>
          <p:nvPr/>
        </p:nvGraphicFramePr>
        <p:xfrm>
          <a:off x="376767" y="3124200"/>
          <a:ext cx="11044770" cy="2897200"/>
        </p:xfrm>
        <a:graphic>
          <a:graphicData uri="http://schemas.openxmlformats.org/drawingml/2006/table">
            <a:tbl>
              <a:tblPr firstRow="1" bandRow="1">
                <a:tableStyleId>{5940675A-B579-460E-94D1-54222C63F5DA}</a:tableStyleId>
              </a:tblPr>
              <a:tblGrid>
                <a:gridCol w="1104477">
                  <a:extLst>
                    <a:ext uri="{9D8B030D-6E8A-4147-A177-3AD203B41FA5}">
                      <a16:colId xmlns:a16="http://schemas.microsoft.com/office/drawing/2014/main" xmlns="" val="20000"/>
                    </a:ext>
                  </a:extLst>
                </a:gridCol>
                <a:gridCol w="1104477">
                  <a:extLst>
                    <a:ext uri="{9D8B030D-6E8A-4147-A177-3AD203B41FA5}">
                      <a16:colId xmlns:a16="http://schemas.microsoft.com/office/drawing/2014/main" xmlns="" val="20001"/>
                    </a:ext>
                  </a:extLst>
                </a:gridCol>
                <a:gridCol w="1104477">
                  <a:extLst>
                    <a:ext uri="{9D8B030D-6E8A-4147-A177-3AD203B41FA5}">
                      <a16:colId xmlns:a16="http://schemas.microsoft.com/office/drawing/2014/main" xmlns="" val="20002"/>
                    </a:ext>
                  </a:extLst>
                </a:gridCol>
                <a:gridCol w="1104477">
                  <a:extLst>
                    <a:ext uri="{9D8B030D-6E8A-4147-A177-3AD203B41FA5}">
                      <a16:colId xmlns:a16="http://schemas.microsoft.com/office/drawing/2014/main" xmlns="" val="20003"/>
                    </a:ext>
                  </a:extLst>
                </a:gridCol>
                <a:gridCol w="1104477">
                  <a:extLst>
                    <a:ext uri="{9D8B030D-6E8A-4147-A177-3AD203B41FA5}">
                      <a16:colId xmlns:a16="http://schemas.microsoft.com/office/drawing/2014/main" xmlns="" val="20004"/>
                    </a:ext>
                  </a:extLst>
                </a:gridCol>
                <a:gridCol w="1104477">
                  <a:extLst>
                    <a:ext uri="{9D8B030D-6E8A-4147-A177-3AD203B41FA5}">
                      <a16:colId xmlns:a16="http://schemas.microsoft.com/office/drawing/2014/main" xmlns="" val="20005"/>
                    </a:ext>
                  </a:extLst>
                </a:gridCol>
                <a:gridCol w="1104477">
                  <a:extLst>
                    <a:ext uri="{9D8B030D-6E8A-4147-A177-3AD203B41FA5}">
                      <a16:colId xmlns:a16="http://schemas.microsoft.com/office/drawing/2014/main" xmlns="" val="20006"/>
                    </a:ext>
                  </a:extLst>
                </a:gridCol>
                <a:gridCol w="1104477">
                  <a:extLst>
                    <a:ext uri="{9D8B030D-6E8A-4147-A177-3AD203B41FA5}">
                      <a16:colId xmlns:a16="http://schemas.microsoft.com/office/drawing/2014/main" xmlns="" val="20007"/>
                    </a:ext>
                  </a:extLst>
                </a:gridCol>
                <a:gridCol w="1104477">
                  <a:extLst>
                    <a:ext uri="{9D8B030D-6E8A-4147-A177-3AD203B41FA5}">
                      <a16:colId xmlns:a16="http://schemas.microsoft.com/office/drawing/2014/main" xmlns="" val="20008"/>
                    </a:ext>
                  </a:extLst>
                </a:gridCol>
                <a:gridCol w="1104477">
                  <a:extLst>
                    <a:ext uri="{9D8B030D-6E8A-4147-A177-3AD203B41FA5}">
                      <a16:colId xmlns:a16="http://schemas.microsoft.com/office/drawing/2014/main" xmlns="" val="20009"/>
                    </a:ext>
                  </a:extLst>
                </a:gridCol>
              </a:tblGrid>
              <a:tr h="426714">
                <a:tc>
                  <a:txBody>
                    <a:bodyPr/>
                    <a:lstStyle/>
                    <a:p>
                      <a:endParaRPr lang="en-US" sz="2200" dirty="0">
                        <a:latin typeface="Times New Roman" pitchFamily="18" charset="0"/>
                        <a:cs typeface="Times New Roman" pitchFamily="18" charset="0"/>
                      </a:endParaRPr>
                    </a:p>
                  </a:txBody>
                  <a:tcPr marL="121924" marR="121924" marT="45718" marB="45718"/>
                </a:tc>
                <a:tc gridSpan="3">
                  <a:txBody>
                    <a:bodyPr/>
                    <a:lstStyle/>
                    <a:p>
                      <a:pPr algn="ctr"/>
                      <a:r>
                        <a:rPr lang="en-US" sz="2200" dirty="0" smtClean="0">
                          <a:latin typeface="Times New Roman" pitchFamily="18" charset="0"/>
                          <a:cs typeface="Times New Roman" pitchFamily="18" charset="0"/>
                        </a:rPr>
                        <a:t>Purchases</a:t>
                      </a:r>
                      <a:endParaRPr lang="en-US" sz="2200" dirty="0">
                        <a:latin typeface="Times New Roman" pitchFamily="18" charset="0"/>
                        <a:cs typeface="Times New Roman" pitchFamily="18" charset="0"/>
                      </a:endParaRPr>
                    </a:p>
                  </a:txBody>
                  <a:tcPr marL="121924" marR="121924" marT="45718" marB="45718"/>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Cost of Goods Sold</a:t>
                      </a:r>
                      <a:endParaRPr lang="en-US" sz="2200" dirty="0">
                        <a:latin typeface="Times New Roman" pitchFamily="18" charset="0"/>
                        <a:cs typeface="Times New Roman" pitchFamily="18" charset="0"/>
                      </a:endParaRPr>
                    </a:p>
                  </a:txBody>
                  <a:tcPr marL="121924" marR="121924" marT="45718" marB="45718"/>
                </a:tc>
                <a:tc hMerge="1">
                  <a:txBody>
                    <a:bodyPr/>
                    <a:lstStyle/>
                    <a:p>
                      <a:endParaRPr lang="en-US" dirty="0"/>
                    </a:p>
                  </a:txBody>
                  <a:tcPr/>
                </a:tc>
                <a:tc hMerge="1">
                  <a:txBody>
                    <a:bodyPr/>
                    <a:lstStyle/>
                    <a:p>
                      <a:endParaRPr lang="en-US" dirty="0"/>
                    </a:p>
                  </a:txBody>
                  <a:tcPr/>
                </a:tc>
                <a:tc gridSpan="3">
                  <a:txBody>
                    <a:bodyPr/>
                    <a:lstStyle/>
                    <a:p>
                      <a:pPr algn="ctr"/>
                      <a:r>
                        <a:rPr lang="en-US" sz="2200" dirty="0" smtClean="0">
                          <a:latin typeface="Times New Roman" pitchFamily="18" charset="0"/>
                          <a:cs typeface="Times New Roman" pitchFamily="18" charset="0"/>
                        </a:rPr>
                        <a:t>Inventory on Hand</a:t>
                      </a:r>
                      <a:endParaRPr lang="en-US" sz="2200" dirty="0">
                        <a:latin typeface="Times New Roman" pitchFamily="18" charset="0"/>
                        <a:cs typeface="Times New Roman" pitchFamily="18" charset="0"/>
                      </a:endParaRPr>
                    </a:p>
                  </a:txBody>
                  <a:tcPr marL="121924" marR="121924" marT="45718" marB="45718"/>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10000"/>
                  </a:ext>
                </a:extLst>
              </a:tr>
              <a:tr h="761992">
                <a:tc>
                  <a:txBody>
                    <a:bodyPr/>
                    <a:lstStyle/>
                    <a:p>
                      <a:r>
                        <a:rPr lang="en-US" sz="2200" dirty="0" smtClean="0">
                          <a:latin typeface="Times New Roman" pitchFamily="18" charset="0"/>
                          <a:cs typeface="Times New Roman" pitchFamily="18" charset="0"/>
                        </a:rPr>
                        <a:t>Date</a:t>
                      </a:r>
                      <a:endParaRPr lang="en-US" sz="2200" dirty="0">
                        <a:latin typeface="Times New Roman" pitchFamily="18" charset="0"/>
                        <a:cs typeface="Times New Roman" pitchFamily="18" charset="0"/>
                      </a:endParaRPr>
                    </a:p>
                  </a:txBody>
                  <a:tcPr marL="121924" marR="121924" marT="45718" marB="45718"/>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4" marR="121924" marT="45718" marB="45718"/>
                </a:tc>
                <a:tc>
                  <a:txBody>
                    <a:bodyPr/>
                    <a:lstStyle/>
                    <a:p>
                      <a:r>
                        <a:rPr lang="en-US" sz="2200" dirty="0" smtClean="0">
                          <a:latin typeface="Times New Roman" pitchFamily="18" charset="0"/>
                          <a:cs typeface="Times New Roman" pitchFamily="18" charset="0"/>
                        </a:rPr>
                        <a:t>Unit Cost</a:t>
                      </a:r>
                      <a:endParaRPr lang="en-US" sz="2200" dirty="0">
                        <a:latin typeface="Times New Roman" pitchFamily="18" charset="0"/>
                        <a:cs typeface="Times New Roman" pitchFamily="18" charset="0"/>
                      </a:endParaRPr>
                    </a:p>
                  </a:txBody>
                  <a:tcPr marL="121924" marR="121924" marT="45718" marB="45718"/>
                </a:tc>
                <a:tc>
                  <a:txBody>
                    <a:bodyPr/>
                    <a:lstStyle/>
                    <a:p>
                      <a:r>
                        <a:rPr lang="en-US" sz="2200" dirty="0" smtClean="0">
                          <a:latin typeface="Times New Roman" pitchFamily="18" charset="0"/>
                          <a:cs typeface="Times New Roman" pitchFamily="18" charset="0"/>
                        </a:rPr>
                        <a:t>Total Cost</a:t>
                      </a:r>
                      <a:endParaRPr lang="en-US" sz="2200" dirty="0">
                        <a:latin typeface="Times New Roman" pitchFamily="18" charset="0"/>
                        <a:cs typeface="Times New Roman" pitchFamily="18" charset="0"/>
                      </a:endParaRPr>
                    </a:p>
                  </a:txBody>
                  <a:tcPr marL="121924" marR="121924" marT="45718" marB="45718"/>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4" marR="121924" marT="45718" marB="45718"/>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4" marR="121924" marT="45718" marB="45718"/>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4" marR="121924" marT="45718" marB="45718"/>
                </a:tc>
                <a:tc>
                  <a:txBody>
                    <a:bodyPr/>
                    <a:lstStyle/>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Qty.</a:t>
                      </a:r>
                      <a:endParaRPr lang="en-US" sz="2200" dirty="0">
                        <a:latin typeface="Times New Roman" pitchFamily="18" charset="0"/>
                        <a:cs typeface="Times New Roman" pitchFamily="18" charset="0"/>
                      </a:endParaRPr>
                    </a:p>
                  </a:txBody>
                  <a:tcPr marL="121924" marR="121924" marT="45718" marB="45718"/>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Unit Cost</a:t>
                      </a:r>
                    </a:p>
                  </a:txBody>
                  <a:tcPr marL="121924" marR="121924" marT="45718" marB="45718"/>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Total Cost</a:t>
                      </a:r>
                    </a:p>
                  </a:txBody>
                  <a:tcPr marL="121924" marR="121924" marT="45718" marB="45718"/>
                </a:tc>
                <a:extLst>
                  <a:ext uri="{0D108BD9-81ED-4DB2-BD59-A6C34878D82A}">
                    <a16:rowId xmlns:a16="http://schemas.microsoft.com/office/drawing/2014/main" xmlns="" val="10001"/>
                  </a:ext>
                </a:extLst>
              </a:tr>
              <a:tr h="42671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200" dirty="0" smtClean="0">
                          <a:latin typeface="Times New Roman" pitchFamily="18" charset="0"/>
                          <a:cs typeface="Times New Roman" pitchFamily="18" charset="0"/>
                        </a:rPr>
                        <a:t>Jul 1</a:t>
                      </a:r>
                    </a:p>
                  </a:txBody>
                  <a:tcPr marL="121924" marR="121924" marT="45718" marB="45718"/>
                </a:tc>
                <a:tc>
                  <a:txBody>
                    <a:bodyPr/>
                    <a:lstStyle/>
                    <a:p>
                      <a:pPr algn="ct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ct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ctr"/>
                      <a:r>
                        <a:rPr lang="en-US" sz="2200" dirty="0" smtClean="0">
                          <a:latin typeface="Times New Roman" pitchFamily="18" charset="0"/>
                          <a:cs typeface="Times New Roman" pitchFamily="18" charset="0"/>
                        </a:rPr>
                        <a:t>2</a:t>
                      </a:r>
                      <a:endParaRPr lang="en-US" sz="2200" dirty="0">
                        <a:latin typeface="Times New Roman" pitchFamily="18" charset="0"/>
                        <a:cs typeface="Times New Roman" pitchFamily="18" charset="0"/>
                      </a:endParaRPr>
                    </a:p>
                  </a:txBody>
                  <a:tcPr marL="121924" marR="121924" marT="45718" marB="45718"/>
                </a:tc>
                <a:tc>
                  <a:txBody>
                    <a:bodyPr/>
                    <a:lstStyle/>
                    <a:p>
                      <a:pPr algn="r"/>
                      <a:r>
                        <a:rPr lang="en-US" sz="2200" dirty="0" smtClean="0">
                          <a:latin typeface="Times New Roman" pitchFamily="18" charset="0"/>
                          <a:cs typeface="Times New Roman" pitchFamily="18" charset="0"/>
                        </a:rPr>
                        <a:t>$40</a:t>
                      </a:r>
                      <a:endParaRPr lang="en-US" sz="2200" dirty="0">
                        <a:latin typeface="Times New Roman" pitchFamily="18" charset="0"/>
                        <a:cs typeface="Times New Roman" pitchFamily="18" charset="0"/>
                      </a:endParaRPr>
                    </a:p>
                  </a:txBody>
                  <a:tcPr marL="121924" marR="121924" marT="45718" marB="45718"/>
                </a:tc>
                <a:tc>
                  <a:txBody>
                    <a:bodyPr/>
                    <a:lstStyle/>
                    <a:p>
                      <a:pPr algn="r"/>
                      <a:r>
                        <a:rPr lang="en-US" sz="2200" dirty="0" smtClean="0">
                          <a:latin typeface="Times New Roman" pitchFamily="18" charset="0"/>
                          <a:cs typeface="Times New Roman" pitchFamily="18" charset="0"/>
                        </a:rPr>
                        <a:t>$80</a:t>
                      </a:r>
                      <a:endParaRPr lang="en-US" sz="2200" dirty="0">
                        <a:latin typeface="Times New Roman" pitchFamily="18" charset="0"/>
                        <a:cs typeface="Times New Roman" pitchFamily="18" charset="0"/>
                      </a:endParaRPr>
                    </a:p>
                  </a:txBody>
                  <a:tcPr marL="121924" marR="121924" marT="45718" marB="45718"/>
                </a:tc>
                <a:extLst>
                  <a:ext uri="{0D108BD9-81ED-4DB2-BD59-A6C34878D82A}">
                    <a16:rowId xmlns:a16="http://schemas.microsoft.com/office/drawing/2014/main" xmlns="" val="10002"/>
                  </a:ext>
                </a:extLst>
              </a:tr>
              <a:tr h="426714">
                <a:tc>
                  <a:txBody>
                    <a:bodyPr/>
                    <a:lstStyle/>
                    <a:p>
                      <a:endParaRPr lang="en-US" sz="2200" dirty="0">
                        <a:latin typeface="Times New Roman" pitchFamily="18" charset="0"/>
                        <a:cs typeface="Times New Roman" pitchFamily="18" charset="0"/>
                      </a:endParaRPr>
                    </a:p>
                  </a:txBody>
                  <a:tcPr marL="121924" marR="121924" marT="45718" marB="45718"/>
                </a:tc>
                <a:tc>
                  <a:txBody>
                    <a:bodyPr/>
                    <a:lstStyle/>
                    <a:p>
                      <a:pPr algn="ct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ct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ct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extLst>
                  <a:ext uri="{0D108BD9-81ED-4DB2-BD59-A6C34878D82A}">
                    <a16:rowId xmlns:a16="http://schemas.microsoft.com/office/drawing/2014/main" xmlns="" val="10003"/>
                  </a:ext>
                </a:extLst>
              </a:tr>
              <a:tr h="428340">
                <a:tc>
                  <a:txBody>
                    <a:bodyPr/>
                    <a:lstStyle/>
                    <a:p>
                      <a:endParaRPr lang="en-US" sz="2200" dirty="0">
                        <a:latin typeface="Times New Roman" pitchFamily="18" charset="0"/>
                        <a:cs typeface="Times New Roman" pitchFamily="18" charset="0"/>
                      </a:endParaRPr>
                    </a:p>
                  </a:txBody>
                  <a:tcPr marL="121924" marR="121924" marT="45718" marB="45718"/>
                </a:tc>
                <a:tc>
                  <a:txBody>
                    <a:bodyPr/>
                    <a:lstStyle/>
                    <a:p>
                      <a:pPr algn="ct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ct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ct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extLst>
                  <a:ext uri="{0D108BD9-81ED-4DB2-BD59-A6C34878D82A}">
                    <a16:rowId xmlns:a16="http://schemas.microsoft.com/office/drawing/2014/main" xmlns="" val="10004"/>
                  </a:ext>
                </a:extLst>
              </a:tr>
              <a:tr h="426714">
                <a:tc>
                  <a:txBody>
                    <a:bodyPr/>
                    <a:lstStyle/>
                    <a:p>
                      <a:endParaRPr lang="en-US" sz="2200" dirty="0">
                        <a:latin typeface="Times New Roman" pitchFamily="18" charset="0"/>
                        <a:cs typeface="Times New Roman" pitchFamily="18" charset="0"/>
                      </a:endParaRPr>
                    </a:p>
                  </a:txBody>
                  <a:tcPr marL="121924" marR="121924" marT="45718" marB="45718"/>
                </a:tc>
                <a:tc>
                  <a:txBody>
                    <a:bodyPr/>
                    <a:lstStyle/>
                    <a:p>
                      <a:pPr algn="ct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ct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ct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tc>
                  <a:txBody>
                    <a:bodyPr/>
                    <a:lstStyle/>
                    <a:p>
                      <a:pPr algn="r"/>
                      <a:endParaRPr lang="en-US" sz="2200" dirty="0">
                        <a:latin typeface="Times New Roman" pitchFamily="18" charset="0"/>
                        <a:cs typeface="Times New Roman" pitchFamily="18" charset="0"/>
                      </a:endParaRPr>
                    </a:p>
                  </a:txBody>
                  <a:tcPr marL="121924" marR="121924" marT="45718" marB="45718"/>
                </a:tc>
                <a:extLst>
                  <a:ext uri="{0D108BD9-81ED-4DB2-BD59-A6C34878D82A}">
                    <a16:rowId xmlns:a16="http://schemas.microsoft.com/office/drawing/2014/main" xmlns="" val="10005"/>
                  </a:ext>
                </a:extLst>
              </a:tr>
            </a:tbl>
          </a:graphicData>
        </a:graphic>
      </p:graphicFrame>
      <p:grpSp>
        <p:nvGrpSpPr>
          <p:cNvPr id="116818" name="Group 7"/>
          <p:cNvGrpSpPr>
            <a:grpSpLocks/>
          </p:cNvGrpSpPr>
          <p:nvPr/>
        </p:nvGrpSpPr>
        <p:grpSpPr bwMode="auto">
          <a:xfrm>
            <a:off x="516467" y="4725988"/>
            <a:ext cx="11188700" cy="869950"/>
            <a:chOff x="381105" y="4534829"/>
            <a:chExt cx="8392333" cy="870467"/>
          </a:xfrm>
        </p:grpSpPr>
        <p:sp>
          <p:nvSpPr>
            <p:cNvPr id="116848" name="TextBox 6"/>
            <p:cNvSpPr txBox="1">
              <a:spLocks noChangeArrowheads="1"/>
            </p:cNvSpPr>
            <p:nvPr/>
          </p:nvSpPr>
          <p:spPr bwMode="auto">
            <a:xfrm>
              <a:off x="381105" y="4534829"/>
              <a:ext cx="83492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5       6        $45      $270                                         8       43.75      350</a:t>
              </a:r>
            </a:p>
          </p:txBody>
        </p:sp>
        <p:sp>
          <p:nvSpPr>
            <p:cNvPr id="116849" name="TextBox 31"/>
            <p:cNvSpPr txBox="1">
              <a:spLocks noChangeArrowheads="1"/>
            </p:cNvSpPr>
            <p:nvPr/>
          </p:nvSpPr>
          <p:spPr bwMode="auto">
            <a:xfrm>
              <a:off x="381105" y="4972653"/>
              <a:ext cx="834923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15                                           4     $43.75    $175</a:t>
              </a:r>
            </a:p>
          </p:txBody>
        </p:sp>
        <p:sp>
          <p:nvSpPr>
            <p:cNvPr id="116850" name="TextBox 4"/>
            <p:cNvSpPr txBox="1">
              <a:spLocks noChangeArrowheads="1"/>
            </p:cNvSpPr>
            <p:nvPr/>
          </p:nvSpPr>
          <p:spPr bwMode="auto">
            <a:xfrm>
              <a:off x="6115901" y="4974409"/>
              <a:ext cx="26575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4       43.75      175</a:t>
              </a:r>
            </a:p>
          </p:txBody>
        </p:sp>
      </p:grpSp>
      <p:grpSp>
        <p:nvGrpSpPr>
          <p:cNvPr id="10" name="Group 8"/>
          <p:cNvGrpSpPr>
            <a:grpSpLocks/>
          </p:cNvGrpSpPr>
          <p:nvPr/>
        </p:nvGrpSpPr>
        <p:grpSpPr bwMode="auto">
          <a:xfrm>
            <a:off x="5080001" y="871538"/>
            <a:ext cx="6652684" cy="1992312"/>
            <a:chOff x="3820423" y="1083152"/>
            <a:chExt cx="4990156" cy="1991914"/>
          </a:xfrm>
        </p:grpSpPr>
        <p:grpSp>
          <p:nvGrpSpPr>
            <p:cNvPr id="116821" name="Group 33"/>
            <p:cNvGrpSpPr>
              <a:grpSpLocks/>
            </p:cNvGrpSpPr>
            <p:nvPr/>
          </p:nvGrpSpPr>
          <p:grpSpPr bwMode="auto">
            <a:xfrm>
              <a:off x="6446824" y="2263763"/>
              <a:ext cx="2361240" cy="443980"/>
              <a:chOff x="381000" y="1546860"/>
              <a:chExt cx="2585771" cy="638251"/>
            </a:xfrm>
          </p:grpSpPr>
          <p:pic>
            <p:nvPicPr>
              <p:cNvPr id="116846"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847"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6822" name="Group 36"/>
            <p:cNvGrpSpPr>
              <a:grpSpLocks/>
            </p:cNvGrpSpPr>
            <p:nvPr/>
          </p:nvGrpSpPr>
          <p:grpSpPr bwMode="auto">
            <a:xfrm>
              <a:off x="6449339" y="2631086"/>
              <a:ext cx="2361240" cy="443980"/>
              <a:chOff x="381000" y="1546860"/>
              <a:chExt cx="2585771" cy="638251"/>
            </a:xfrm>
          </p:grpSpPr>
          <p:pic>
            <p:nvPicPr>
              <p:cNvPr id="116844"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845"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6823" name="Group 39"/>
            <p:cNvGrpSpPr>
              <a:grpSpLocks/>
            </p:cNvGrpSpPr>
            <p:nvPr/>
          </p:nvGrpSpPr>
          <p:grpSpPr bwMode="auto">
            <a:xfrm>
              <a:off x="6446596" y="1866851"/>
              <a:ext cx="2361240" cy="443980"/>
              <a:chOff x="381000" y="1546860"/>
              <a:chExt cx="2585771" cy="638251"/>
            </a:xfrm>
          </p:grpSpPr>
          <p:pic>
            <p:nvPicPr>
              <p:cNvPr id="116842"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843"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6824" name="Group 42"/>
            <p:cNvGrpSpPr>
              <a:grpSpLocks/>
            </p:cNvGrpSpPr>
            <p:nvPr/>
          </p:nvGrpSpPr>
          <p:grpSpPr bwMode="auto">
            <a:xfrm>
              <a:off x="6446596" y="1481280"/>
              <a:ext cx="2361240" cy="443980"/>
              <a:chOff x="381000" y="1546860"/>
              <a:chExt cx="2585771" cy="638251"/>
            </a:xfrm>
          </p:grpSpPr>
          <p:pic>
            <p:nvPicPr>
              <p:cNvPr id="116840"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841"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6825" name="Group 45"/>
            <p:cNvGrpSpPr>
              <a:grpSpLocks/>
            </p:cNvGrpSpPr>
            <p:nvPr/>
          </p:nvGrpSpPr>
          <p:grpSpPr bwMode="auto">
            <a:xfrm>
              <a:off x="3820651" y="2263763"/>
              <a:ext cx="2361240" cy="443980"/>
              <a:chOff x="381000" y="1546860"/>
              <a:chExt cx="2585771" cy="638251"/>
            </a:xfrm>
          </p:grpSpPr>
          <p:pic>
            <p:nvPicPr>
              <p:cNvPr id="116838"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839"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6826" name="Group 48"/>
            <p:cNvGrpSpPr>
              <a:grpSpLocks/>
            </p:cNvGrpSpPr>
            <p:nvPr/>
          </p:nvGrpSpPr>
          <p:grpSpPr bwMode="auto">
            <a:xfrm>
              <a:off x="3823166" y="2631086"/>
              <a:ext cx="2361240" cy="443980"/>
              <a:chOff x="381000" y="1546860"/>
              <a:chExt cx="2585771" cy="638251"/>
            </a:xfrm>
          </p:grpSpPr>
          <p:pic>
            <p:nvPicPr>
              <p:cNvPr id="116836"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837"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6827" name="Group 51"/>
            <p:cNvGrpSpPr>
              <a:grpSpLocks/>
            </p:cNvGrpSpPr>
            <p:nvPr/>
          </p:nvGrpSpPr>
          <p:grpSpPr bwMode="auto">
            <a:xfrm>
              <a:off x="3820423" y="1862950"/>
              <a:ext cx="2361240" cy="443980"/>
              <a:chOff x="381000" y="1546860"/>
              <a:chExt cx="2585771" cy="638251"/>
            </a:xfrm>
          </p:grpSpPr>
          <p:pic>
            <p:nvPicPr>
              <p:cNvPr id="116834"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835"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6828" name="Group 54"/>
            <p:cNvGrpSpPr>
              <a:grpSpLocks/>
            </p:cNvGrpSpPr>
            <p:nvPr/>
          </p:nvGrpSpPr>
          <p:grpSpPr bwMode="auto">
            <a:xfrm>
              <a:off x="3823166" y="1458392"/>
              <a:ext cx="2361240" cy="443980"/>
              <a:chOff x="381000" y="1546860"/>
              <a:chExt cx="2585771" cy="638251"/>
            </a:xfrm>
          </p:grpSpPr>
          <p:pic>
            <p:nvPicPr>
              <p:cNvPr id="116832"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833"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6829" name="Group 57"/>
            <p:cNvGrpSpPr>
              <a:grpSpLocks/>
            </p:cNvGrpSpPr>
            <p:nvPr/>
          </p:nvGrpSpPr>
          <p:grpSpPr bwMode="auto">
            <a:xfrm>
              <a:off x="6446596" y="1083152"/>
              <a:ext cx="2361240" cy="443980"/>
              <a:chOff x="381000" y="1546860"/>
              <a:chExt cx="2585771" cy="638251"/>
            </a:xfrm>
          </p:grpSpPr>
          <p:pic>
            <p:nvPicPr>
              <p:cNvPr id="116830" name="Picture 4" descr="C:\Users\ROBIN-ONE\AppData\Local\Microsoft\Windows\Temporary Internet Files\Content.IE5\EVMIR5SS\MC900360628[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000" y="1546860"/>
                <a:ext cx="1830629" cy="43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831" name="Picture 6" descr="C:\Users\ROBIN-ONE\AppData\Local\Microsoft\Windows\Temporary Internet Files\Content.IE5\3MQVBT5T\MC900312094[1].wm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59229" y="1546860"/>
                <a:ext cx="907542" cy="63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62" name="TextBox 61"/>
          <p:cNvSpPr txBox="1">
            <a:spLocks noChangeArrowheads="1"/>
          </p:cNvSpPr>
          <p:nvPr/>
        </p:nvSpPr>
        <p:spPr bwMode="auto">
          <a:xfrm>
            <a:off x="484717" y="5613401"/>
            <a:ext cx="11063816"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200">
                <a:latin typeface="Times New Roman" pitchFamily="18" charset="0"/>
                <a:cs typeface="Times New Roman" pitchFamily="18" charset="0"/>
              </a:rPr>
              <a:t>    26      9        $47       $423                                       13       46.00     598</a:t>
            </a:r>
          </a:p>
        </p:txBody>
      </p:sp>
      <p:pic>
        <p:nvPicPr>
          <p:cNvPr id="51" name="Picture 50" descr="logo5.png"/>
          <p:cNvPicPr/>
          <p:nvPr/>
        </p:nvPicPr>
        <p:blipFill>
          <a:blip r:embed="rId7"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43819103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47" presetClass="entr" presetSubtype="0"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custDataLst>
              <p:tags r:id="rId2"/>
            </p:custDataLst>
          </p:nvPr>
        </p:nvSpPr>
        <p:spPr/>
        <p:txBody>
          <a:bodyPr/>
          <a:lstStyle/>
          <a:p>
            <a:pPr eaLnBrk="1" fontAlgn="auto" hangingPunct="1">
              <a:spcAft>
                <a:spcPts val="0"/>
              </a:spcAft>
              <a:defRPr/>
            </a:pPr>
            <a:r>
              <a:rPr smtClean="0"/>
              <a:t>Average-Cost </a:t>
            </a:r>
            <a:r>
              <a:rPr/>
              <a:t>Method</a:t>
            </a:r>
          </a:p>
        </p:txBody>
      </p:sp>
      <p:sp>
        <p:nvSpPr>
          <p:cNvPr id="2" name="Slide Number Placeholder 1"/>
          <p:cNvSpPr>
            <a:spLocks noGrp="1"/>
          </p:cNvSpPr>
          <p:nvPr>
            <p:ph type="sldNum" sz="quarter" idx="12"/>
          </p:nvPr>
        </p:nvSpPr>
        <p:spPr/>
        <p:txBody>
          <a:bodyPr/>
          <a:lstStyle/>
          <a:p>
            <a:pPr>
              <a:defRPr/>
            </a:pPr>
            <a:fld id="{2DC83317-3587-4166-A979-E59C050F823D}" type="slidenum">
              <a:rPr lang="en-US"/>
              <a:pPr>
                <a:defRPr/>
              </a:pPr>
              <a:t>31</a:t>
            </a:fld>
            <a:endParaRPr lang="en-US" dirty="0"/>
          </a:p>
        </p:txBody>
      </p:sp>
      <p:pic>
        <p:nvPicPr>
          <p:cNvPr id="117764"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9292" y="1336431"/>
            <a:ext cx="11863917"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767770609"/>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1"/>
            <a:ext cx="11176000" cy="332399"/>
          </a:xfrm>
        </p:spPr>
        <p:txBody>
          <a:bodyPr>
            <a:normAutofit fontScale="90000"/>
          </a:bodyPr>
          <a:lstStyle/>
          <a:p>
            <a:pPr algn="ctr" eaLnBrk="1" hangingPunct="1">
              <a:defRPr/>
            </a:pPr>
            <a:r>
              <a:rPr sz="2400" b="1" cap="all" smtClean="0">
                <a:effectLst/>
              </a:rPr>
              <a:t>E6-16:   </a:t>
            </a:r>
            <a:r>
              <a:rPr sz="2400" b="1" cap="all">
                <a:effectLst/>
              </a:rPr>
              <a:t>Inventory methods</a:t>
            </a:r>
            <a:endParaRPr sz="2400" cap="all">
              <a:effectLst/>
            </a:endParaRPr>
          </a:p>
        </p:txBody>
      </p:sp>
      <p:sp>
        <p:nvSpPr>
          <p:cNvPr id="118787" name="Content Placeholder 2"/>
          <p:cNvSpPr>
            <a:spLocks noGrp="1"/>
          </p:cNvSpPr>
          <p:nvPr>
            <p:ph idx="1"/>
          </p:nvPr>
        </p:nvSpPr>
        <p:spPr>
          <a:xfrm>
            <a:off x="406400" y="838200"/>
            <a:ext cx="11176000" cy="1550988"/>
          </a:xfrm>
        </p:spPr>
        <p:txBody>
          <a:bodyPr/>
          <a:lstStyle/>
          <a:p>
            <a:pPr marL="0" indent="0" eaLnBrk="1" hangingPunct="1">
              <a:buFontTx/>
              <a:buNone/>
            </a:pPr>
            <a:r>
              <a:rPr lang="en-US" sz="2800" smtClean="0"/>
              <a:t>Express Lane, Inc., a regional convenience store chain, maintains milk inventory by the gallon. The first month’s milk purchases and sales at its Freeport, FL, location follows:</a:t>
            </a:r>
          </a:p>
        </p:txBody>
      </p:sp>
      <p:sp>
        <p:nvSpPr>
          <p:cNvPr id="4" name="Slide Number Placeholder 3"/>
          <p:cNvSpPr>
            <a:spLocks noGrp="1"/>
          </p:cNvSpPr>
          <p:nvPr>
            <p:ph type="sldNum" sz="quarter" idx="12"/>
          </p:nvPr>
        </p:nvSpPr>
        <p:spPr/>
        <p:txBody>
          <a:bodyPr/>
          <a:lstStyle/>
          <a:p>
            <a:pPr>
              <a:defRPr/>
            </a:pPr>
            <a:fld id="{EB999D16-6308-4439-9D00-330E71E4A085}" type="slidenum">
              <a:rPr lang="en-US"/>
              <a:pPr>
                <a:defRPr/>
              </a:pPr>
              <a:t>32</a:t>
            </a:fld>
            <a:endParaRPr lang="en-US" dirty="0"/>
          </a:p>
        </p:txBody>
      </p:sp>
      <p:graphicFrame>
        <p:nvGraphicFramePr>
          <p:cNvPr id="5" name="Table 4"/>
          <p:cNvGraphicFramePr>
            <a:graphicFrameLocks noGrp="1"/>
          </p:cNvGraphicFramePr>
          <p:nvPr/>
        </p:nvGraphicFramePr>
        <p:xfrm>
          <a:off x="508000" y="2438400"/>
          <a:ext cx="10871200" cy="1828800"/>
        </p:xfrm>
        <a:graphic>
          <a:graphicData uri="http://schemas.openxmlformats.org/drawingml/2006/table">
            <a:tbl>
              <a:tblPr firstRow="1" bandRow="1">
                <a:tableStyleId>{5940675A-B579-460E-94D1-54222C63F5DA}</a:tableStyleId>
              </a:tblPr>
              <a:tblGrid>
                <a:gridCol w="1698625">
                  <a:extLst>
                    <a:ext uri="{9D8B030D-6E8A-4147-A177-3AD203B41FA5}">
                      <a16:colId xmlns:a16="http://schemas.microsoft.com/office/drawing/2014/main" xmlns="" val="20000"/>
                    </a:ext>
                  </a:extLst>
                </a:gridCol>
                <a:gridCol w="9172575">
                  <a:extLst>
                    <a:ext uri="{9D8B030D-6E8A-4147-A177-3AD203B41FA5}">
                      <a16:colId xmlns:a16="http://schemas.microsoft.com/office/drawing/2014/main" xmlns="" val="20001"/>
                    </a:ext>
                  </a:extLst>
                </a:gridCol>
              </a:tblGrid>
              <a:tr h="381000">
                <a:tc>
                  <a:txBody>
                    <a:bodyPr/>
                    <a:lstStyle/>
                    <a:p>
                      <a:pPr algn="r"/>
                      <a:r>
                        <a:rPr lang="en-US" sz="2400" dirty="0" smtClean="0">
                          <a:latin typeface="Times New Roman" pitchFamily="18" charset="0"/>
                          <a:cs typeface="Times New Roman" pitchFamily="18" charset="0"/>
                        </a:rPr>
                        <a:t>Nov 2</a:t>
                      </a:r>
                      <a:endParaRPr lang="en-US" sz="2400" dirty="0">
                        <a:latin typeface="Times New Roman" pitchFamily="18" charset="0"/>
                        <a:cs typeface="Times New Roman" pitchFamily="18" charset="0"/>
                      </a:endParaRPr>
                    </a:p>
                  </a:txBody>
                  <a:tcPr marL="121920" marR="121920"/>
                </a:tc>
                <a:tc>
                  <a:txBody>
                    <a:bodyPr/>
                    <a:lstStyle/>
                    <a:p>
                      <a:pPr marL="457182" marR="0" lvl="1" indent="0" algn="l" defTabSz="914363"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1 gallon @ $2.00 each</a:t>
                      </a:r>
                      <a:endParaRPr lang="en-US" sz="24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xmlns="" val="10000"/>
                  </a:ext>
                </a:extLst>
              </a:tr>
              <a:tr h="370840">
                <a:tc>
                  <a:txBody>
                    <a:bodyPr/>
                    <a:lstStyle/>
                    <a:p>
                      <a:pPr algn="r"/>
                      <a:r>
                        <a:rPr lang="en-US" sz="2400" dirty="0" smtClean="0">
                          <a:latin typeface="Times New Roman" pitchFamily="18" charset="0"/>
                          <a:cs typeface="Times New Roman" pitchFamily="18" charset="0"/>
                        </a:rPr>
                        <a:t>6</a:t>
                      </a:r>
                      <a:endParaRPr lang="en-US" sz="2400" dirty="0">
                        <a:latin typeface="Times New Roman" pitchFamily="18" charset="0"/>
                        <a:cs typeface="Times New Roman" pitchFamily="18" charset="0"/>
                      </a:endParaRPr>
                    </a:p>
                  </a:txBody>
                  <a:tcPr marL="121920" marR="121920"/>
                </a:tc>
                <a:tc>
                  <a:txBody>
                    <a:bodyPr/>
                    <a:lstStyle/>
                    <a:p>
                      <a:pPr marL="457182" marR="0" lvl="1" indent="0" algn="l" defTabSz="914363"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2 gallons @ $2.10 each</a:t>
                      </a:r>
                      <a:endParaRPr lang="en-US" sz="24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xmlns="" val="10001"/>
                  </a:ext>
                </a:extLst>
              </a:tr>
              <a:tr h="370840">
                <a:tc>
                  <a:txBody>
                    <a:bodyPr/>
                    <a:lstStyle/>
                    <a:p>
                      <a:pPr algn="r"/>
                      <a:r>
                        <a:rPr lang="en-US" sz="2400" dirty="0" smtClean="0">
                          <a:latin typeface="Times New Roman" pitchFamily="18" charset="0"/>
                          <a:cs typeface="Times New Roman" pitchFamily="18" charset="0"/>
                        </a:rPr>
                        <a:t>13</a:t>
                      </a:r>
                      <a:endParaRPr lang="en-US" sz="2400" dirty="0">
                        <a:latin typeface="Times New Roman" pitchFamily="18" charset="0"/>
                        <a:cs typeface="Times New Roman" pitchFamily="18" charset="0"/>
                      </a:endParaRPr>
                    </a:p>
                  </a:txBody>
                  <a:tcPr marL="121920" marR="121920"/>
                </a:tc>
                <a:tc>
                  <a:txBody>
                    <a:bodyPr/>
                    <a:lstStyle/>
                    <a:p>
                      <a:pPr marL="457182" marR="0" lvl="1" indent="0" algn="l" defTabSz="914363"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2 gallons @ $2.20 each</a:t>
                      </a:r>
                      <a:endParaRPr lang="en-US" sz="24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xmlns="" val="10002"/>
                  </a:ext>
                </a:extLst>
              </a:tr>
              <a:tr h="370840">
                <a:tc>
                  <a:txBody>
                    <a:bodyPr/>
                    <a:lstStyle/>
                    <a:p>
                      <a:pPr algn="r"/>
                      <a:r>
                        <a:rPr lang="en-US" sz="2400" dirty="0" smtClean="0">
                          <a:latin typeface="Times New Roman" pitchFamily="18" charset="0"/>
                          <a:cs typeface="Times New Roman" pitchFamily="18" charset="0"/>
                        </a:rPr>
                        <a:t>14</a:t>
                      </a:r>
                      <a:endParaRPr lang="en-US" sz="2400" dirty="0">
                        <a:latin typeface="Times New Roman" pitchFamily="18" charset="0"/>
                        <a:cs typeface="Times New Roman" pitchFamily="18" charset="0"/>
                      </a:endParaRPr>
                    </a:p>
                  </a:txBody>
                  <a:tcPr marL="121920" marR="121920"/>
                </a:tc>
                <a:tc>
                  <a:txBody>
                    <a:bodyPr/>
                    <a:lstStyle/>
                    <a:p>
                      <a:pPr marL="457182" marR="0" lvl="1" indent="0" algn="l" defTabSz="914363"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The store sold 4 gallons of milk to a customer.</a:t>
                      </a:r>
                      <a:endParaRPr lang="en-US" sz="24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xmlns="" val="10003"/>
                  </a:ext>
                </a:extLst>
              </a:tr>
            </a:tbl>
          </a:graphicData>
        </a:graphic>
      </p:graphicFrame>
      <p:sp>
        <p:nvSpPr>
          <p:cNvPr id="118806" name="TextBox 5"/>
          <p:cNvSpPr txBox="1">
            <a:spLocks noChangeArrowheads="1"/>
          </p:cNvSpPr>
          <p:nvPr/>
        </p:nvSpPr>
        <p:spPr bwMode="auto">
          <a:xfrm>
            <a:off x="406400" y="4419600"/>
            <a:ext cx="11074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Describe which costs would be sold and which costs would remain in inventory. Then, identify the amount that would be reported in inventory on November 15 using  </a:t>
            </a:r>
            <a:r>
              <a:rPr lang="en-US" sz="2800" b="1">
                <a:latin typeface="Times New Roman" pitchFamily="18" charset="0"/>
                <a:cs typeface="Times New Roman" pitchFamily="18" charset="0"/>
              </a:rPr>
              <a:t>a. </a:t>
            </a:r>
            <a:r>
              <a:rPr lang="en-US" sz="2800">
                <a:latin typeface="Times New Roman" pitchFamily="18" charset="0"/>
                <a:cs typeface="Times New Roman" pitchFamily="18" charset="0"/>
              </a:rPr>
              <a:t>FIFO.   </a:t>
            </a:r>
            <a:r>
              <a:rPr lang="en-US" sz="2800" b="1">
                <a:latin typeface="Times New Roman" pitchFamily="18" charset="0"/>
                <a:cs typeface="Times New Roman" pitchFamily="18" charset="0"/>
              </a:rPr>
              <a:t>b. </a:t>
            </a:r>
            <a:r>
              <a:rPr lang="en-US" sz="2800">
                <a:latin typeface="Times New Roman" pitchFamily="18" charset="0"/>
                <a:cs typeface="Times New Roman" pitchFamily="18" charset="0"/>
              </a:rPr>
              <a:t>LIFO.  </a:t>
            </a:r>
            <a:r>
              <a:rPr lang="en-US" sz="2800" b="1">
                <a:latin typeface="Times New Roman" pitchFamily="18" charset="0"/>
                <a:cs typeface="Times New Roman" pitchFamily="18" charset="0"/>
              </a:rPr>
              <a:t>c. </a:t>
            </a:r>
            <a:r>
              <a:rPr lang="en-US" sz="2800">
                <a:latin typeface="Times New Roman" pitchFamily="18" charset="0"/>
                <a:cs typeface="Times New Roman" pitchFamily="18" charset="0"/>
              </a:rPr>
              <a:t>average cost.</a:t>
            </a:r>
          </a:p>
        </p:txBody>
      </p:sp>
      <p:pic>
        <p:nvPicPr>
          <p:cNvPr id="7" name="Picture 6"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618393864"/>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9"/>
            <a:ext cx="11176000" cy="332399"/>
          </a:xfrm>
        </p:spPr>
        <p:txBody>
          <a:bodyPr>
            <a:normAutofit fontScale="90000"/>
          </a:bodyPr>
          <a:lstStyle/>
          <a:p>
            <a:pPr algn="ctr" eaLnBrk="1" hangingPunct="1">
              <a:defRPr/>
            </a:pPr>
            <a:r>
              <a:rPr sz="2400" b="1" cap="all" smtClean="0">
                <a:effectLst/>
              </a:rPr>
              <a:t>E6-16 :  Inventory methods</a:t>
            </a:r>
            <a:endParaRPr sz="2400" cap="all">
              <a:effectLst/>
            </a:endParaRPr>
          </a:p>
        </p:txBody>
      </p:sp>
      <p:sp>
        <p:nvSpPr>
          <p:cNvPr id="119811" name="Content Placeholder 2"/>
          <p:cNvSpPr>
            <a:spLocks noGrp="1"/>
          </p:cNvSpPr>
          <p:nvPr>
            <p:ph idx="1"/>
          </p:nvPr>
        </p:nvSpPr>
        <p:spPr>
          <a:xfrm>
            <a:off x="508000" y="1412876"/>
            <a:ext cx="11176000" cy="885825"/>
          </a:xfrm>
        </p:spPr>
        <p:txBody>
          <a:bodyPr>
            <a:normAutofit fontScale="92500" lnSpcReduction="20000"/>
          </a:bodyPr>
          <a:lstStyle/>
          <a:p>
            <a:pPr eaLnBrk="1" hangingPunct="1"/>
            <a:r>
              <a:rPr lang="en-US" smtClean="0"/>
              <a:t>Describe which costs would be sold and which costs would remain in inventory.</a:t>
            </a:r>
          </a:p>
        </p:txBody>
      </p:sp>
      <p:sp>
        <p:nvSpPr>
          <p:cNvPr id="4" name="Slide Number Placeholder 3"/>
          <p:cNvSpPr>
            <a:spLocks noGrp="1"/>
          </p:cNvSpPr>
          <p:nvPr>
            <p:ph type="sldNum" sz="quarter" idx="12"/>
          </p:nvPr>
        </p:nvSpPr>
        <p:spPr/>
        <p:txBody>
          <a:bodyPr/>
          <a:lstStyle/>
          <a:p>
            <a:pPr>
              <a:defRPr/>
            </a:pPr>
            <a:fld id="{2CAC6702-972D-49C4-8D93-5893A8241A95}" type="slidenum">
              <a:rPr lang="en-US"/>
              <a:pPr>
                <a:defRPr/>
              </a:pPr>
              <a:t>33</a:t>
            </a:fld>
            <a:endParaRPr lang="en-US" dirty="0"/>
          </a:p>
        </p:txBody>
      </p:sp>
      <p:graphicFrame>
        <p:nvGraphicFramePr>
          <p:cNvPr id="5" name="Table 4"/>
          <p:cNvGraphicFramePr>
            <a:graphicFrameLocks noGrp="1"/>
          </p:cNvGraphicFramePr>
          <p:nvPr/>
        </p:nvGraphicFramePr>
        <p:xfrm>
          <a:off x="508000" y="2667001"/>
          <a:ext cx="10871200" cy="3260994"/>
        </p:xfrm>
        <a:graphic>
          <a:graphicData uri="http://schemas.openxmlformats.org/drawingml/2006/table">
            <a:tbl>
              <a:tblPr firstRow="1" bandRow="1">
                <a:tableStyleId>{5940675A-B579-460E-94D1-54222C63F5DA}</a:tableStyleId>
              </a:tblPr>
              <a:tblGrid>
                <a:gridCol w="2844800">
                  <a:extLst>
                    <a:ext uri="{9D8B030D-6E8A-4147-A177-3AD203B41FA5}">
                      <a16:colId xmlns:a16="http://schemas.microsoft.com/office/drawing/2014/main" xmlns="" val="20000"/>
                    </a:ext>
                  </a:extLst>
                </a:gridCol>
                <a:gridCol w="2590800">
                  <a:extLst>
                    <a:ext uri="{9D8B030D-6E8A-4147-A177-3AD203B41FA5}">
                      <a16:colId xmlns:a16="http://schemas.microsoft.com/office/drawing/2014/main" xmlns="" val="20001"/>
                    </a:ext>
                  </a:extLst>
                </a:gridCol>
                <a:gridCol w="2717800">
                  <a:extLst>
                    <a:ext uri="{9D8B030D-6E8A-4147-A177-3AD203B41FA5}">
                      <a16:colId xmlns:a16="http://schemas.microsoft.com/office/drawing/2014/main" xmlns="" val="20002"/>
                    </a:ext>
                  </a:extLst>
                </a:gridCol>
                <a:gridCol w="2717800">
                  <a:extLst>
                    <a:ext uri="{9D8B030D-6E8A-4147-A177-3AD203B41FA5}">
                      <a16:colId xmlns:a16="http://schemas.microsoft.com/office/drawing/2014/main" xmlns="" val="20003"/>
                    </a:ext>
                  </a:extLst>
                </a:gridCol>
              </a:tblGrid>
              <a:tr h="944686">
                <a:tc>
                  <a:txBody>
                    <a:bodyPr/>
                    <a:lstStyle/>
                    <a:p>
                      <a:endParaRPr lang="en-US" sz="2800" dirty="0">
                        <a:latin typeface="Times New Roman" pitchFamily="18" charset="0"/>
                        <a:cs typeface="Times New Roman" pitchFamily="18" charset="0"/>
                      </a:endParaRPr>
                    </a:p>
                  </a:txBody>
                  <a:tcPr marL="121920" marR="121920" marT="45677" marB="45677" anchor="ctr"/>
                </a:tc>
                <a:tc>
                  <a:txBody>
                    <a:bodyPr/>
                    <a:lstStyle/>
                    <a:p>
                      <a:pPr algn="ctr"/>
                      <a:r>
                        <a:rPr lang="en-US" sz="2800" b="1" dirty="0" smtClean="0">
                          <a:latin typeface="Times New Roman" pitchFamily="18" charset="0"/>
                          <a:cs typeface="Times New Roman" pitchFamily="18" charset="0"/>
                        </a:rPr>
                        <a:t>FIFO</a:t>
                      </a:r>
                      <a:endParaRPr lang="en-US" sz="2800" b="1" dirty="0">
                        <a:latin typeface="Times New Roman" pitchFamily="18" charset="0"/>
                        <a:cs typeface="Times New Roman" pitchFamily="18" charset="0"/>
                      </a:endParaRPr>
                    </a:p>
                  </a:txBody>
                  <a:tcPr marL="121920" marR="121920" marT="45677" marB="45677" anchor="ctr"/>
                </a:tc>
                <a:tc>
                  <a:txBody>
                    <a:bodyPr/>
                    <a:lstStyle/>
                    <a:p>
                      <a:pPr algn="ctr"/>
                      <a:r>
                        <a:rPr lang="en-US" sz="2800" b="1" dirty="0" smtClean="0">
                          <a:latin typeface="Times New Roman" pitchFamily="18" charset="0"/>
                          <a:cs typeface="Times New Roman" pitchFamily="18" charset="0"/>
                        </a:rPr>
                        <a:t>LIFO</a:t>
                      </a:r>
                      <a:endParaRPr lang="en-US" sz="2800" b="1" dirty="0">
                        <a:latin typeface="Times New Roman" pitchFamily="18" charset="0"/>
                        <a:cs typeface="Times New Roman" pitchFamily="18" charset="0"/>
                      </a:endParaRPr>
                    </a:p>
                  </a:txBody>
                  <a:tcPr marL="121920" marR="121920" marT="45677" marB="45677" anchor="ctr"/>
                </a:tc>
                <a:tc>
                  <a:txBody>
                    <a:bodyPr/>
                    <a:lstStyle/>
                    <a:p>
                      <a:pPr algn="ctr"/>
                      <a:r>
                        <a:rPr lang="en-US" sz="2800" b="1" dirty="0" smtClean="0">
                          <a:latin typeface="Times New Roman" pitchFamily="18" charset="0"/>
                          <a:cs typeface="Times New Roman" pitchFamily="18" charset="0"/>
                        </a:rPr>
                        <a:t>Average Cost</a:t>
                      </a:r>
                      <a:endParaRPr lang="en-US" sz="2800" b="1" dirty="0">
                        <a:latin typeface="Times New Roman" pitchFamily="18" charset="0"/>
                        <a:cs typeface="Times New Roman" pitchFamily="18" charset="0"/>
                      </a:endParaRPr>
                    </a:p>
                  </a:txBody>
                  <a:tcPr marL="121920" marR="121920" marT="45677" marB="45677" anchor="ctr"/>
                </a:tc>
                <a:extLst>
                  <a:ext uri="{0D108BD9-81ED-4DB2-BD59-A6C34878D82A}">
                    <a16:rowId xmlns:a16="http://schemas.microsoft.com/office/drawing/2014/main" xmlns="" val="10000"/>
                  </a:ext>
                </a:extLst>
              </a:tr>
              <a:tr h="94468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800" b="1" dirty="0" smtClean="0">
                          <a:latin typeface="Times New Roman" pitchFamily="18" charset="0"/>
                          <a:cs typeface="Times New Roman" pitchFamily="18" charset="0"/>
                        </a:rPr>
                        <a:t>Units sold include the:</a:t>
                      </a:r>
                      <a:endParaRPr lang="en-US" sz="2800" b="1" dirty="0">
                        <a:latin typeface="Times New Roman" pitchFamily="18" charset="0"/>
                        <a:cs typeface="Times New Roman" pitchFamily="18" charset="0"/>
                      </a:endParaRPr>
                    </a:p>
                  </a:txBody>
                  <a:tcPr marL="121920" marR="121920" marT="45677" marB="45677"/>
                </a:tc>
                <a:tc>
                  <a:txBody>
                    <a:bodyPr/>
                    <a:lstStyle/>
                    <a:p>
                      <a:pPr algn="ctr"/>
                      <a:endParaRPr lang="en-US" sz="2800" dirty="0">
                        <a:latin typeface="Times New Roman" pitchFamily="18" charset="0"/>
                        <a:cs typeface="Times New Roman" pitchFamily="18" charset="0"/>
                      </a:endParaRPr>
                    </a:p>
                  </a:txBody>
                  <a:tcPr marL="121920" marR="121920" marT="45677" marB="45677"/>
                </a:tc>
                <a:tc>
                  <a:txBody>
                    <a:bodyPr/>
                    <a:lstStyle/>
                    <a:p>
                      <a:pPr algn="ctr"/>
                      <a:endParaRPr lang="en-US" sz="2800" dirty="0">
                        <a:latin typeface="Times New Roman" pitchFamily="18" charset="0"/>
                        <a:cs typeface="Times New Roman" pitchFamily="18" charset="0"/>
                      </a:endParaRPr>
                    </a:p>
                  </a:txBody>
                  <a:tcPr marL="121920" marR="121920" marT="45677" marB="45677"/>
                </a:tc>
                <a:tc>
                  <a:txBody>
                    <a:bodyPr/>
                    <a:lstStyle/>
                    <a:p>
                      <a:pPr algn="ctr"/>
                      <a:endParaRPr lang="en-US" sz="2800" dirty="0">
                        <a:latin typeface="Times New Roman" pitchFamily="18" charset="0"/>
                        <a:cs typeface="Times New Roman" pitchFamily="18" charset="0"/>
                      </a:endParaRPr>
                    </a:p>
                  </a:txBody>
                  <a:tcPr marL="121920" marR="121920" marT="45677" marB="45677"/>
                </a:tc>
                <a:extLst>
                  <a:ext uri="{0D108BD9-81ED-4DB2-BD59-A6C34878D82A}">
                    <a16:rowId xmlns:a16="http://schemas.microsoft.com/office/drawing/2014/main" xmlns="" val="10001"/>
                  </a:ext>
                </a:extLst>
              </a:tr>
              <a:tr h="1371352">
                <a:tc>
                  <a:txBody>
                    <a:bodyPr/>
                    <a:lstStyle/>
                    <a:p>
                      <a:r>
                        <a:rPr lang="en-US" sz="2800" b="1" dirty="0" smtClean="0">
                          <a:latin typeface="Times New Roman" pitchFamily="18" charset="0"/>
                          <a:cs typeface="Times New Roman" pitchFamily="18" charset="0"/>
                        </a:rPr>
                        <a:t>Ending inventory includes the:</a:t>
                      </a:r>
                      <a:endParaRPr lang="en-US" sz="2800" b="1" dirty="0">
                        <a:latin typeface="Times New Roman" pitchFamily="18" charset="0"/>
                        <a:cs typeface="Times New Roman" pitchFamily="18" charset="0"/>
                      </a:endParaRPr>
                    </a:p>
                  </a:txBody>
                  <a:tcPr marL="121920" marR="121920" marT="45677" marB="45677"/>
                </a:tc>
                <a:tc>
                  <a:txBody>
                    <a:bodyPr/>
                    <a:lstStyle/>
                    <a:p>
                      <a:pPr algn="ctr"/>
                      <a:endParaRPr lang="en-US" sz="2800" dirty="0">
                        <a:latin typeface="Times New Roman" pitchFamily="18" charset="0"/>
                        <a:cs typeface="Times New Roman" pitchFamily="18" charset="0"/>
                      </a:endParaRPr>
                    </a:p>
                  </a:txBody>
                  <a:tcPr marL="121920" marR="121920" marT="45677" marB="45677"/>
                </a:tc>
                <a:tc>
                  <a:txBody>
                    <a:bodyPr/>
                    <a:lstStyle/>
                    <a:p>
                      <a:pPr algn="ctr"/>
                      <a:endParaRPr lang="en-US" sz="2800" dirty="0">
                        <a:latin typeface="Times New Roman" pitchFamily="18" charset="0"/>
                        <a:cs typeface="Times New Roman" pitchFamily="18" charset="0"/>
                      </a:endParaRPr>
                    </a:p>
                  </a:txBody>
                  <a:tcPr marL="121920" marR="121920" marT="45677" marB="45677"/>
                </a:tc>
                <a:tc>
                  <a:txBody>
                    <a:bodyPr/>
                    <a:lstStyle/>
                    <a:p>
                      <a:pPr algn="ctr"/>
                      <a:endParaRPr lang="en-US" sz="2800" dirty="0">
                        <a:latin typeface="Times New Roman" pitchFamily="18" charset="0"/>
                        <a:cs typeface="Times New Roman" pitchFamily="18" charset="0"/>
                      </a:endParaRPr>
                    </a:p>
                  </a:txBody>
                  <a:tcPr marL="121920" marR="121920" marT="45677" marB="45677"/>
                </a:tc>
                <a:extLst>
                  <a:ext uri="{0D108BD9-81ED-4DB2-BD59-A6C34878D82A}">
                    <a16:rowId xmlns:a16="http://schemas.microsoft.com/office/drawing/2014/main" xmlns="" val="10002"/>
                  </a:ext>
                </a:extLst>
              </a:tr>
            </a:tbl>
          </a:graphicData>
        </a:graphic>
      </p:graphicFrame>
      <p:sp>
        <p:nvSpPr>
          <p:cNvPr id="6" name="TextBox 5"/>
          <p:cNvSpPr txBox="1">
            <a:spLocks noChangeArrowheads="1"/>
          </p:cNvSpPr>
          <p:nvPr/>
        </p:nvSpPr>
        <p:spPr bwMode="auto">
          <a:xfrm>
            <a:off x="3251200" y="3797300"/>
            <a:ext cx="2743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Oldest costs</a:t>
            </a:r>
          </a:p>
        </p:txBody>
      </p:sp>
      <p:sp>
        <p:nvSpPr>
          <p:cNvPr id="8" name="TextBox 7"/>
          <p:cNvSpPr txBox="1">
            <a:spLocks noChangeArrowheads="1"/>
          </p:cNvSpPr>
          <p:nvPr/>
        </p:nvSpPr>
        <p:spPr bwMode="auto">
          <a:xfrm>
            <a:off x="5994400" y="4940300"/>
            <a:ext cx="2743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Oldest costs</a:t>
            </a:r>
          </a:p>
        </p:txBody>
      </p:sp>
      <p:sp>
        <p:nvSpPr>
          <p:cNvPr id="9" name="TextBox 8"/>
          <p:cNvSpPr txBox="1">
            <a:spLocks noChangeArrowheads="1"/>
          </p:cNvSpPr>
          <p:nvPr/>
        </p:nvSpPr>
        <p:spPr bwMode="auto">
          <a:xfrm>
            <a:off x="8686800" y="3581400"/>
            <a:ext cx="3048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Average </a:t>
            </a:r>
          </a:p>
          <a:p>
            <a:pPr eaLnBrk="1" hangingPunct="1"/>
            <a:r>
              <a:rPr lang="en-US" sz="2800">
                <a:latin typeface="Times New Roman" pitchFamily="18" charset="0"/>
                <a:cs typeface="Times New Roman" pitchFamily="18" charset="0"/>
              </a:rPr>
              <a:t>costs of units</a:t>
            </a:r>
          </a:p>
        </p:txBody>
      </p:sp>
      <p:sp>
        <p:nvSpPr>
          <p:cNvPr id="10" name="TextBox 9"/>
          <p:cNvSpPr txBox="1">
            <a:spLocks noChangeArrowheads="1"/>
          </p:cNvSpPr>
          <p:nvPr/>
        </p:nvSpPr>
        <p:spPr bwMode="auto">
          <a:xfrm>
            <a:off x="5994400" y="3797300"/>
            <a:ext cx="2743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Newest costs</a:t>
            </a:r>
          </a:p>
        </p:txBody>
      </p:sp>
      <p:sp>
        <p:nvSpPr>
          <p:cNvPr id="11" name="TextBox 10"/>
          <p:cNvSpPr txBox="1">
            <a:spLocks noChangeArrowheads="1"/>
          </p:cNvSpPr>
          <p:nvPr/>
        </p:nvSpPr>
        <p:spPr bwMode="auto">
          <a:xfrm>
            <a:off x="3251200" y="4940300"/>
            <a:ext cx="2743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Newest costs</a:t>
            </a:r>
          </a:p>
        </p:txBody>
      </p:sp>
      <p:sp>
        <p:nvSpPr>
          <p:cNvPr id="12" name="TextBox 11"/>
          <p:cNvSpPr txBox="1">
            <a:spLocks noChangeArrowheads="1"/>
          </p:cNvSpPr>
          <p:nvPr/>
        </p:nvSpPr>
        <p:spPr bwMode="auto">
          <a:xfrm>
            <a:off x="8686800" y="4724400"/>
            <a:ext cx="3048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2800">
                <a:latin typeface="Times New Roman" pitchFamily="18" charset="0"/>
                <a:cs typeface="Times New Roman" pitchFamily="18" charset="0"/>
              </a:rPr>
              <a:t>Average </a:t>
            </a:r>
          </a:p>
          <a:p>
            <a:pPr eaLnBrk="1" hangingPunct="1"/>
            <a:r>
              <a:rPr lang="en-US" sz="2800">
                <a:latin typeface="Times New Roman" pitchFamily="18" charset="0"/>
                <a:cs typeface="Times New Roman" pitchFamily="18" charset="0"/>
              </a:rPr>
              <a:t>costs of units</a:t>
            </a:r>
          </a:p>
        </p:txBody>
      </p:sp>
      <p:pic>
        <p:nvPicPr>
          <p:cNvPr id="13" name="Picture 12"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137672072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3" presetClass="emph" presetSubtype="2" fill="hold" grpId="1" nodeType="withEffect">
                                  <p:stCondLst>
                                    <p:cond delay="0"/>
                                  </p:stCondLst>
                                  <p:childTnLst>
                                    <p:animClr clrSpc="rgb" dir="cw">
                                      <p:cBhvr override="childStyle">
                                        <p:cTn id="9" dur="2000" fill="hold"/>
                                        <p:tgtEl>
                                          <p:spTgt spid="6"/>
                                        </p:tgtEl>
                                        <p:attrNameLst>
                                          <p:attrName>style.color</p:attrName>
                                        </p:attrNameLst>
                                      </p:cBhvr>
                                      <p:to>
                                        <a:schemeClr val="accent2"/>
                                      </p:to>
                                    </p:animClr>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2000"/>
                                        <p:tgtEl>
                                          <p:spTgt spid="11"/>
                                        </p:tgtEl>
                                      </p:cBhvr>
                                    </p:animEffect>
                                  </p:childTnLst>
                                </p:cTn>
                              </p:par>
                              <p:par>
                                <p:cTn id="15" presetID="3" presetClass="emph" presetSubtype="2" fill="hold" grpId="1" nodeType="withEffect">
                                  <p:stCondLst>
                                    <p:cond delay="0"/>
                                  </p:stCondLst>
                                  <p:childTnLst>
                                    <p:animClr clrSpc="rgb" dir="cw">
                                      <p:cBhvr override="childStyle">
                                        <p:cTn id="16" dur="2000" fill="hold"/>
                                        <p:tgtEl>
                                          <p:spTgt spid="11"/>
                                        </p:tgtEl>
                                        <p:attrNameLst>
                                          <p:attrName>style.color</p:attrName>
                                        </p:attrNameLst>
                                      </p:cBhvr>
                                      <p:to>
                                        <a:schemeClr val="accent2"/>
                                      </p:to>
                                    </p:animClr>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childTnLst>
                                </p:cTn>
                              </p:par>
                              <p:par>
                                <p:cTn id="22" presetID="3" presetClass="emph" presetSubtype="2" fill="hold" grpId="1" nodeType="withEffect">
                                  <p:stCondLst>
                                    <p:cond delay="0"/>
                                  </p:stCondLst>
                                  <p:childTnLst>
                                    <p:animClr clrSpc="rgb" dir="cw">
                                      <p:cBhvr override="childStyle">
                                        <p:cTn id="23" dur="2000" fill="hold"/>
                                        <p:tgtEl>
                                          <p:spTgt spid="10"/>
                                        </p:tgtEl>
                                        <p:attrNameLst>
                                          <p:attrName>style.color</p:attrName>
                                        </p:attrNameLst>
                                      </p:cBhvr>
                                      <p:to>
                                        <a:schemeClr val="accent2"/>
                                      </p:to>
                                    </p:animClr>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2000"/>
                                        <p:tgtEl>
                                          <p:spTgt spid="8"/>
                                        </p:tgtEl>
                                      </p:cBhvr>
                                    </p:animEffect>
                                  </p:childTnLst>
                                </p:cTn>
                              </p:par>
                              <p:par>
                                <p:cTn id="29" presetID="3" presetClass="emph" presetSubtype="2" fill="hold" grpId="1" nodeType="withEffect">
                                  <p:stCondLst>
                                    <p:cond delay="0"/>
                                  </p:stCondLst>
                                  <p:childTnLst>
                                    <p:animClr clrSpc="rgb" dir="cw">
                                      <p:cBhvr override="childStyle">
                                        <p:cTn id="30" dur="2000" fill="hold"/>
                                        <p:tgtEl>
                                          <p:spTgt spid="8"/>
                                        </p:tgtEl>
                                        <p:attrNameLst>
                                          <p:attrName>style.color</p:attrName>
                                        </p:attrNameLst>
                                      </p:cBhvr>
                                      <p:to>
                                        <a:schemeClr val="accent2"/>
                                      </p:to>
                                    </p:animClr>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2000"/>
                                        <p:tgtEl>
                                          <p:spTgt spid="9"/>
                                        </p:tgtEl>
                                      </p:cBhvr>
                                    </p:animEffect>
                                  </p:childTnLst>
                                </p:cTn>
                              </p:par>
                              <p:par>
                                <p:cTn id="36" presetID="3" presetClass="emph" presetSubtype="2" fill="hold" grpId="1" nodeType="withEffect">
                                  <p:stCondLst>
                                    <p:cond delay="0"/>
                                  </p:stCondLst>
                                  <p:childTnLst>
                                    <p:animClr clrSpc="rgb" dir="cw">
                                      <p:cBhvr override="childStyle">
                                        <p:cTn id="37" dur="2000" fill="hold"/>
                                        <p:tgtEl>
                                          <p:spTgt spid="9"/>
                                        </p:tgtEl>
                                        <p:attrNameLst>
                                          <p:attrName>style.color</p:attrName>
                                        </p:attrNameLst>
                                      </p:cBhvr>
                                      <p:to>
                                        <a:schemeClr val="accent2"/>
                                      </p:to>
                                    </p:animClr>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2000"/>
                                        <p:tgtEl>
                                          <p:spTgt spid="12"/>
                                        </p:tgtEl>
                                      </p:cBhvr>
                                    </p:animEffect>
                                  </p:childTnLst>
                                </p:cTn>
                              </p:par>
                              <p:par>
                                <p:cTn id="43" presetID="3" presetClass="emph" presetSubtype="2" fill="hold" grpId="1" nodeType="withEffect">
                                  <p:stCondLst>
                                    <p:cond delay="0"/>
                                  </p:stCondLst>
                                  <p:childTnLst>
                                    <p:animClr clrSpc="rgb" dir="cw">
                                      <p:cBhvr override="childStyle">
                                        <p:cTn id="44" dur="2000" fill="hold"/>
                                        <p:tgtEl>
                                          <p:spTgt spid="1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9" grpId="0"/>
      <p:bldP spid="9" grpId="1"/>
      <p:bldP spid="10" grpId="0"/>
      <p:bldP spid="10" grpId="1"/>
      <p:bldP spid="11" grpId="0"/>
      <p:bldP spid="11" grpId="1"/>
      <p:bldP spid="12" grpId="0"/>
      <p:bldP spid="12"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498598"/>
          </a:xfrm>
        </p:spPr>
        <p:txBody>
          <a:bodyPr>
            <a:normAutofit fontScale="90000"/>
          </a:bodyPr>
          <a:lstStyle/>
          <a:p>
            <a:pPr eaLnBrk="1" hangingPunct="1">
              <a:defRPr/>
            </a:pPr>
            <a:r>
              <a:rPr sz="3600" smtClean="0">
                <a:ln>
                  <a:noFill/>
                </a:ln>
                <a:solidFill>
                  <a:schemeClr val="tx1"/>
                </a:solidFill>
              </a:rPr>
              <a:t>Inventory Record:  FIFO</a:t>
            </a:r>
            <a:endParaRPr sz="3600"/>
          </a:p>
        </p:txBody>
      </p:sp>
      <p:graphicFrame>
        <p:nvGraphicFramePr>
          <p:cNvPr id="10" name="Content Placeholder 9"/>
          <p:cNvGraphicFramePr>
            <a:graphicFrameLocks noGrp="1"/>
          </p:cNvGraphicFramePr>
          <p:nvPr>
            <p:ph idx="1"/>
          </p:nvPr>
        </p:nvGraphicFramePr>
        <p:xfrm>
          <a:off x="1117600" y="762001"/>
          <a:ext cx="9956799" cy="5852160"/>
        </p:xfrm>
        <a:graphic>
          <a:graphicData uri="http://schemas.openxmlformats.org/drawingml/2006/table">
            <a:tbl>
              <a:tblPr/>
              <a:tblGrid>
                <a:gridCol w="948869">
                  <a:extLst>
                    <a:ext uri="{9D8B030D-6E8A-4147-A177-3AD203B41FA5}">
                      <a16:colId xmlns:a16="http://schemas.microsoft.com/office/drawing/2014/main" xmlns="" val="20000"/>
                    </a:ext>
                  </a:extLst>
                </a:gridCol>
                <a:gridCol w="567645">
                  <a:extLst>
                    <a:ext uri="{9D8B030D-6E8A-4147-A177-3AD203B41FA5}">
                      <a16:colId xmlns:a16="http://schemas.microsoft.com/office/drawing/2014/main" xmlns="" val="20001"/>
                    </a:ext>
                  </a:extLst>
                </a:gridCol>
                <a:gridCol w="3317897">
                  <a:extLst>
                    <a:ext uri="{9D8B030D-6E8A-4147-A177-3AD203B41FA5}">
                      <a16:colId xmlns:a16="http://schemas.microsoft.com/office/drawing/2014/main" xmlns="" val="20002"/>
                    </a:ext>
                  </a:extLst>
                </a:gridCol>
                <a:gridCol w="2844509">
                  <a:extLst>
                    <a:ext uri="{9D8B030D-6E8A-4147-A177-3AD203B41FA5}">
                      <a16:colId xmlns:a16="http://schemas.microsoft.com/office/drawing/2014/main" xmlns="" val="20003"/>
                    </a:ext>
                  </a:extLst>
                </a:gridCol>
                <a:gridCol w="2232879">
                  <a:extLst>
                    <a:ext uri="{9D8B030D-6E8A-4147-A177-3AD203B41FA5}">
                      <a16:colId xmlns:a16="http://schemas.microsoft.com/office/drawing/2014/main" xmlns="" val="20004"/>
                    </a:ext>
                  </a:extLst>
                </a:gridCol>
                <a:gridCol w="45000">
                  <a:extLst>
                    <a:ext uri="{9D8B030D-6E8A-4147-A177-3AD203B41FA5}">
                      <a16:colId xmlns:a16="http://schemas.microsoft.com/office/drawing/2014/main" xmlns="" val="20005"/>
                    </a:ext>
                  </a:extLst>
                </a:gridCol>
              </a:tblGrid>
              <a:tr h="365720">
                <a:tc gridSpan="5">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Express Lane, Inc.</a:t>
                      </a:r>
                    </a:p>
                  </a:txBody>
                  <a:tcPr marL="5567" marR="556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5720">
                <a:tc gridSpan="2">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Purchases  (Sold)</a:t>
                      </a:r>
                    </a:p>
                  </a:txBody>
                  <a:tcPr marL="5567" marR="556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365720">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Date</a:t>
                      </a:r>
                    </a:p>
                  </a:txBody>
                  <a:tcPr marL="5567" marR="5567"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Quantity</a:t>
                      </a:r>
                    </a:p>
                  </a:txBody>
                  <a:tcPr marL="5567" marR="5567"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Unit Cost</a:t>
                      </a:r>
                    </a:p>
                  </a:txBody>
                  <a:tcPr marL="5567" marR="5567"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Total Cost</a:t>
                      </a:r>
                    </a:p>
                  </a:txBody>
                  <a:tcPr marL="5567" marR="5567"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2"/>
                  </a:ext>
                </a:extLst>
              </a:tr>
              <a:tr h="36572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Nov</a:t>
                      </a: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7150" marR="0" lvl="0" indent="0" algn="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3"/>
                  </a:ext>
                </a:extLst>
              </a:tr>
              <a:tr h="365720">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6</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$2.10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$4.20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4"/>
                  </a:ext>
                </a:extLst>
              </a:tr>
              <a:tr h="731441">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Bal</a:t>
                      </a:r>
                    </a:p>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2.10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$4.20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extLst>
                  <a:ext uri="{0D108BD9-81ED-4DB2-BD59-A6C34878D82A}">
                    <a16:rowId xmlns:a16="http://schemas.microsoft.com/office/drawing/2014/main" xmlns="" val="10005"/>
                  </a:ext>
                </a:extLst>
              </a:tr>
              <a:tr h="365720">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13</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$2.20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$4.40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6"/>
                  </a:ext>
                </a:extLst>
              </a:tr>
              <a:tr h="1097161">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Bal.</a:t>
                      </a: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2.10</a:t>
                      </a:r>
                      <a:b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b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2.20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$4.20</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$4.40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extLst>
                  <a:ext uri="{0D108BD9-81ED-4DB2-BD59-A6C34878D82A}">
                    <a16:rowId xmlns:a16="http://schemas.microsoft.com/office/drawing/2014/main" xmlns="" val="10007"/>
                  </a:ext>
                </a:extLst>
              </a:tr>
              <a:tr h="1462881">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14</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Sold (4)</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2.00</a:t>
                      </a:r>
                      <a:b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b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2.10</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2.20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4.20</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2.20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8"/>
                  </a:ext>
                </a:extLst>
              </a:tr>
              <a:tr h="36572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2">
                              <a:lumMod val="75000"/>
                            </a:schemeClr>
                          </a:solidFill>
                          <a:effectLst/>
                          <a:latin typeface="Times New Roman" pitchFamily="18" charset="0"/>
                          <a:cs typeface="Times New Roman" pitchFamily="18" charset="0"/>
                        </a:rPr>
                        <a:t>Bal.</a:t>
                      </a: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accent2">
                            <a:lumMod val="75000"/>
                          </a:schemeClr>
                        </a:solidFill>
                        <a:effectLst/>
                        <a:latin typeface="Times New Roman" pitchFamily="18" charset="0"/>
                        <a:cs typeface="Times New Roman" pitchFamily="18" charset="0"/>
                      </a:endParaRP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2">
                              <a:lumMod val="75000"/>
                            </a:schemeClr>
                          </a:solidFill>
                          <a:effectLst/>
                          <a:latin typeface="Times New Roman" pitchFamily="18" charset="0"/>
                          <a:cs typeface="Times New Roman" pitchFamily="18" charset="0"/>
                        </a:rPr>
                        <a:t>1</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2">
                              <a:lumMod val="75000"/>
                            </a:schemeClr>
                          </a:solidFill>
                          <a:effectLst/>
                          <a:latin typeface="Times New Roman" pitchFamily="18" charset="0"/>
                          <a:cs typeface="Times New Roman" pitchFamily="18" charset="0"/>
                        </a:rPr>
                        <a:t>$2.20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2">
                              <a:lumMod val="75000"/>
                            </a:schemeClr>
                          </a:solidFill>
                          <a:effectLst/>
                          <a:latin typeface="Times New Roman" pitchFamily="18" charset="0"/>
                          <a:cs typeface="Times New Roman" pitchFamily="18" charset="0"/>
                        </a:rPr>
                        <a:t>$2.20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extLst>
                  <a:ext uri="{0D108BD9-81ED-4DB2-BD59-A6C34878D82A}">
                    <a16:rowId xmlns:a16="http://schemas.microsoft.com/office/drawing/2014/main" xmlns="" val="10009"/>
                  </a:ext>
                </a:extLst>
              </a:tr>
            </a:tbl>
          </a:graphicData>
        </a:graphic>
      </p:graphicFrame>
      <p:sp>
        <p:nvSpPr>
          <p:cNvPr id="4" name="Slide Number Placeholder 3"/>
          <p:cNvSpPr>
            <a:spLocks noGrp="1"/>
          </p:cNvSpPr>
          <p:nvPr>
            <p:ph type="sldNum" sz="quarter" idx="12"/>
          </p:nvPr>
        </p:nvSpPr>
        <p:spPr>
          <a:xfrm>
            <a:off x="0" y="6492876"/>
            <a:ext cx="1524000" cy="365125"/>
          </a:xfrm>
        </p:spPr>
        <p:txBody>
          <a:bodyPr/>
          <a:lstStyle/>
          <a:p>
            <a:pPr>
              <a:defRPr/>
            </a:pPr>
            <a:fld id="{5E713E32-733C-4B33-AD0A-26A1565F37CE}" type="slidenum">
              <a:rPr lang="en-US"/>
              <a:pPr>
                <a:defRPr/>
              </a:pPr>
              <a:t>34</a:t>
            </a:fld>
            <a:endParaRPr lang="en-US" dirty="0"/>
          </a:p>
        </p:txBody>
      </p:sp>
      <p:sp>
        <p:nvSpPr>
          <p:cNvPr id="14" name="Rectangle 13"/>
          <p:cNvSpPr/>
          <p:nvPr/>
        </p:nvSpPr>
        <p:spPr bwMode="auto">
          <a:xfrm>
            <a:off x="1066800" y="6324600"/>
            <a:ext cx="10058400" cy="4800600"/>
          </a:xfrm>
          <a:prstGeom prst="rect">
            <a:avLst/>
          </a:prstGeom>
          <a:solidFill>
            <a:schemeClr val="accent2">
              <a:lumMod val="20000"/>
              <a:lumOff val="80000"/>
            </a:schemeClr>
          </a:solidFill>
          <a:ln>
            <a:solidFill>
              <a:schemeClr val="accent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alpha val="31000"/>
                </a:schemeClr>
              </a:solidFill>
              <a:latin typeface="Segoe" pitchFamily="34" charset="0"/>
            </a:endParaRPr>
          </a:p>
        </p:txBody>
      </p:sp>
      <p:sp>
        <p:nvSpPr>
          <p:cNvPr id="13" name="Rectangle 12"/>
          <p:cNvSpPr/>
          <p:nvPr/>
        </p:nvSpPr>
        <p:spPr bwMode="auto">
          <a:xfrm>
            <a:off x="1066800" y="4876800"/>
            <a:ext cx="10058400" cy="4800600"/>
          </a:xfrm>
          <a:prstGeom prst="rect">
            <a:avLst/>
          </a:prstGeom>
          <a:solidFill>
            <a:schemeClr val="accent2">
              <a:lumMod val="20000"/>
              <a:lumOff val="80000"/>
            </a:schemeClr>
          </a:solidFill>
          <a:ln>
            <a:solidFill>
              <a:schemeClr val="accent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alpha val="31000"/>
                </a:schemeClr>
              </a:solidFill>
              <a:latin typeface="Segoe" pitchFamily="34" charset="0"/>
            </a:endParaRPr>
          </a:p>
        </p:txBody>
      </p:sp>
      <p:sp>
        <p:nvSpPr>
          <p:cNvPr id="12" name="Rectangle 11"/>
          <p:cNvSpPr/>
          <p:nvPr/>
        </p:nvSpPr>
        <p:spPr bwMode="auto">
          <a:xfrm>
            <a:off x="1066800" y="3352800"/>
            <a:ext cx="10058400" cy="4800600"/>
          </a:xfrm>
          <a:prstGeom prst="rect">
            <a:avLst/>
          </a:prstGeom>
          <a:solidFill>
            <a:schemeClr val="accent2">
              <a:lumMod val="20000"/>
              <a:lumOff val="80000"/>
            </a:schemeClr>
          </a:solidFill>
          <a:ln>
            <a:solidFill>
              <a:schemeClr val="accent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alpha val="31000"/>
                </a:schemeClr>
              </a:solidFill>
              <a:latin typeface="Segoe" pitchFamily="34" charset="0"/>
            </a:endParaRPr>
          </a:p>
        </p:txBody>
      </p:sp>
      <p:sp>
        <p:nvSpPr>
          <p:cNvPr id="11" name="Rectangle 10"/>
          <p:cNvSpPr/>
          <p:nvPr/>
        </p:nvSpPr>
        <p:spPr bwMode="auto">
          <a:xfrm>
            <a:off x="1066800" y="2286000"/>
            <a:ext cx="10058400" cy="4800600"/>
          </a:xfrm>
          <a:prstGeom prst="rect">
            <a:avLst/>
          </a:prstGeom>
          <a:solidFill>
            <a:schemeClr val="accent2">
              <a:lumMod val="20000"/>
              <a:lumOff val="80000"/>
            </a:schemeClr>
          </a:solidFill>
          <a:ln>
            <a:solidFill>
              <a:schemeClr val="accent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alpha val="31000"/>
                </a:schemeClr>
              </a:solidFill>
              <a:latin typeface="Segoe" pitchFamily="34" charset="0"/>
            </a:endParaRPr>
          </a:p>
        </p:txBody>
      </p:sp>
      <p:sp>
        <p:nvSpPr>
          <p:cNvPr id="9" name="Rectangle 8"/>
          <p:cNvSpPr/>
          <p:nvPr/>
        </p:nvSpPr>
        <p:spPr bwMode="auto">
          <a:xfrm>
            <a:off x="1066800" y="1905000"/>
            <a:ext cx="10058400" cy="4953000"/>
          </a:xfrm>
          <a:prstGeom prst="rect">
            <a:avLst/>
          </a:prstGeom>
          <a:solidFill>
            <a:schemeClr val="accent2">
              <a:lumMod val="20000"/>
              <a:lumOff val="80000"/>
            </a:schemeClr>
          </a:solidFill>
          <a:ln>
            <a:solidFill>
              <a:schemeClr val="accent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alpha val="35000"/>
                </a:schemeClr>
              </a:solidFill>
              <a:latin typeface="Segoe" pitchFamily="34" charset="0"/>
            </a:endParaRPr>
          </a:p>
        </p:txBody>
      </p:sp>
      <p:pic>
        <p:nvPicPr>
          <p:cNvPr id="15" name="Picture 14"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27741086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0 -2.89017E-7 L -0.00417 0.72694 " pathEditMode="relative" rAng="0" ptsTypes="AA">
                                      <p:cBhvr>
                                        <p:cTn id="6" dur="2000" fill="hold"/>
                                        <p:tgtEl>
                                          <p:spTgt spid="9"/>
                                        </p:tgtEl>
                                        <p:attrNameLst>
                                          <p:attrName>ppt_x</p:attrName>
                                          <p:attrName>ppt_y</p:attrName>
                                        </p:attrNameLst>
                                      </p:cBhvr>
                                      <p:rCtr x="-208" y="36347"/>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path" presetSubtype="0" accel="50000" decel="50000" fill="hold" grpId="0" nodeType="clickEffect">
                                  <p:stCondLst>
                                    <p:cond delay="0"/>
                                  </p:stCondLst>
                                  <p:childTnLst>
                                    <p:animMotion origin="layout" path="M -3.33333E-6 -3.33333E-6 L -0.00416 0.72778 " pathEditMode="relative" rAng="0" ptsTypes="AA">
                                      <p:cBhvr>
                                        <p:cTn id="10" dur="2000" fill="hold"/>
                                        <p:tgtEl>
                                          <p:spTgt spid="11"/>
                                        </p:tgtEl>
                                        <p:attrNameLst>
                                          <p:attrName>ppt_x</p:attrName>
                                          <p:attrName>ppt_y</p:attrName>
                                        </p:attrNameLst>
                                      </p:cBhvr>
                                      <p:rCtr x="-208" y="36389"/>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accel="50000" decel="50000" fill="hold" grpId="0" nodeType="clickEffect">
                                  <p:stCondLst>
                                    <p:cond delay="0"/>
                                  </p:stCondLst>
                                  <p:childTnLst>
                                    <p:animMotion origin="layout" path="M -3.33333E-6 -3.33333E-6 L -0.00416 0.72778 " pathEditMode="relative" rAng="0" ptsTypes="AA">
                                      <p:cBhvr>
                                        <p:cTn id="14" dur="2000" fill="hold"/>
                                        <p:tgtEl>
                                          <p:spTgt spid="12"/>
                                        </p:tgtEl>
                                        <p:attrNameLst>
                                          <p:attrName>ppt_x</p:attrName>
                                          <p:attrName>ppt_y</p:attrName>
                                        </p:attrNameLst>
                                      </p:cBhvr>
                                      <p:rCtr x="-208" y="36389"/>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path" presetSubtype="0" accel="50000" decel="50000" fill="hold" grpId="0" nodeType="clickEffect">
                                  <p:stCondLst>
                                    <p:cond delay="0"/>
                                  </p:stCondLst>
                                  <p:childTnLst>
                                    <p:animMotion origin="layout" path="M 0 2.13873E-6 L -0.00417 0.9267 " pathEditMode="relative" rAng="0" ptsTypes="AA">
                                      <p:cBhvr>
                                        <p:cTn id="18" dur="2000" fill="hold"/>
                                        <p:tgtEl>
                                          <p:spTgt spid="13"/>
                                        </p:tgtEl>
                                        <p:attrNameLst>
                                          <p:attrName>ppt_x</p:attrName>
                                          <p:attrName>ppt_y</p:attrName>
                                        </p:attrNameLst>
                                      </p:cBhvr>
                                      <p:rCtr x="-208" y="46335"/>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grpId="0" nodeType="clickEffect">
                                  <p:stCondLst>
                                    <p:cond delay="0"/>
                                  </p:stCondLst>
                                  <p:childTnLst>
                                    <p:animMotion origin="layout" path="M -3.33333E-6 -4.50867E-6 L -0.00416 0.83792 " pathEditMode="relative" rAng="0" ptsTypes="AA">
                                      <p:cBhvr>
                                        <p:cTn id="22" dur="2000" fill="hold"/>
                                        <p:tgtEl>
                                          <p:spTgt spid="14"/>
                                        </p:tgtEl>
                                        <p:attrNameLst>
                                          <p:attrName>ppt_x</p:attrName>
                                          <p:attrName>ppt_y</p:attrName>
                                        </p:attrNameLst>
                                      </p:cBhvr>
                                      <p:rCtr x="-208" y="418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12" grpId="0" animBg="1"/>
      <p:bldP spid="11"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498598"/>
          </a:xfrm>
        </p:spPr>
        <p:txBody>
          <a:bodyPr>
            <a:normAutofit fontScale="90000"/>
          </a:bodyPr>
          <a:lstStyle/>
          <a:p>
            <a:pPr eaLnBrk="1" hangingPunct="1">
              <a:defRPr/>
            </a:pPr>
            <a:r>
              <a:rPr sz="3600" smtClean="0">
                <a:ln>
                  <a:noFill/>
                </a:ln>
                <a:solidFill>
                  <a:schemeClr val="tx1"/>
                </a:solidFill>
              </a:rPr>
              <a:t>Inventory Record :  LIFO</a:t>
            </a:r>
            <a:endParaRPr sz="3600"/>
          </a:p>
        </p:txBody>
      </p:sp>
      <p:graphicFrame>
        <p:nvGraphicFramePr>
          <p:cNvPr id="10" name="Content Placeholder 9"/>
          <p:cNvGraphicFramePr>
            <a:graphicFrameLocks noGrp="1"/>
          </p:cNvGraphicFramePr>
          <p:nvPr>
            <p:ph idx="1"/>
          </p:nvPr>
        </p:nvGraphicFramePr>
        <p:xfrm>
          <a:off x="1064685" y="762001"/>
          <a:ext cx="10060518" cy="5852160"/>
        </p:xfrm>
        <a:graphic>
          <a:graphicData uri="http://schemas.openxmlformats.org/drawingml/2006/table">
            <a:tbl>
              <a:tblPr/>
              <a:tblGrid>
                <a:gridCol w="958799">
                  <a:extLst>
                    <a:ext uri="{9D8B030D-6E8A-4147-A177-3AD203B41FA5}">
                      <a16:colId xmlns:a16="http://schemas.microsoft.com/office/drawing/2014/main" xmlns="" val="20000"/>
                    </a:ext>
                  </a:extLst>
                </a:gridCol>
                <a:gridCol w="573584">
                  <a:extLst>
                    <a:ext uri="{9D8B030D-6E8A-4147-A177-3AD203B41FA5}">
                      <a16:colId xmlns:a16="http://schemas.microsoft.com/office/drawing/2014/main" xmlns="" val="20001"/>
                    </a:ext>
                  </a:extLst>
                </a:gridCol>
                <a:gridCol w="3352616">
                  <a:extLst>
                    <a:ext uri="{9D8B030D-6E8A-4147-A177-3AD203B41FA5}">
                      <a16:colId xmlns:a16="http://schemas.microsoft.com/office/drawing/2014/main" xmlns="" val="20002"/>
                    </a:ext>
                  </a:extLst>
                </a:gridCol>
                <a:gridCol w="2874276">
                  <a:extLst>
                    <a:ext uri="{9D8B030D-6E8A-4147-A177-3AD203B41FA5}">
                      <a16:colId xmlns:a16="http://schemas.microsoft.com/office/drawing/2014/main" xmlns="" val="20003"/>
                    </a:ext>
                  </a:extLst>
                </a:gridCol>
                <a:gridCol w="2256243">
                  <a:extLst>
                    <a:ext uri="{9D8B030D-6E8A-4147-A177-3AD203B41FA5}">
                      <a16:colId xmlns:a16="http://schemas.microsoft.com/office/drawing/2014/main" xmlns="" val="20004"/>
                    </a:ext>
                  </a:extLst>
                </a:gridCol>
                <a:gridCol w="45000">
                  <a:extLst>
                    <a:ext uri="{9D8B030D-6E8A-4147-A177-3AD203B41FA5}">
                      <a16:colId xmlns:a16="http://schemas.microsoft.com/office/drawing/2014/main" xmlns="" val="20005"/>
                    </a:ext>
                  </a:extLst>
                </a:gridCol>
              </a:tblGrid>
              <a:tr h="365720">
                <a:tc gridSpan="5">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Express Lane, Inc.</a:t>
                      </a:r>
                    </a:p>
                  </a:txBody>
                  <a:tcPr marL="5567" marR="556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5720">
                <a:tc gridSpan="2">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Purchases  (Sold)</a:t>
                      </a:r>
                    </a:p>
                  </a:txBody>
                  <a:tcPr marL="5567" marR="556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365720">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Date</a:t>
                      </a:r>
                    </a:p>
                  </a:txBody>
                  <a:tcPr marL="5567" marR="5567"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Quantity</a:t>
                      </a:r>
                    </a:p>
                  </a:txBody>
                  <a:tcPr marL="5567" marR="5567"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Unit Cost</a:t>
                      </a:r>
                    </a:p>
                  </a:txBody>
                  <a:tcPr marL="5567" marR="5567"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Total Cost</a:t>
                      </a:r>
                    </a:p>
                  </a:txBody>
                  <a:tcPr marL="5567" marR="5567"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2"/>
                  </a:ext>
                </a:extLst>
              </a:tr>
              <a:tr h="36572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Nov</a:t>
                      </a: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7150" marR="0" lvl="0" indent="0" algn="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3"/>
                  </a:ext>
                </a:extLst>
              </a:tr>
              <a:tr h="365720">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6</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$2.10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$4.20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4"/>
                  </a:ext>
                </a:extLst>
              </a:tr>
              <a:tr h="731441">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Bal</a:t>
                      </a:r>
                    </a:p>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2.10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$4.20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extLst>
                  <a:ext uri="{0D108BD9-81ED-4DB2-BD59-A6C34878D82A}">
                    <a16:rowId xmlns:a16="http://schemas.microsoft.com/office/drawing/2014/main" xmlns="" val="10005"/>
                  </a:ext>
                </a:extLst>
              </a:tr>
              <a:tr h="365720">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13</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$2.20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$4.40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6"/>
                  </a:ext>
                </a:extLst>
              </a:tr>
              <a:tr h="1097161">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Bal.</a:t>
                      </a: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2.10</a:t>
                      </a:r>
                      <a:b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b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2.20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$4.20</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$4.40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extLst>
                  <a:ext uri="{0D108BD9-81ED-4DB2-BD59-A6C34878D82A}">
                    <a16:rowId xmlns:a16="http://schemas.microsoft.com/office/drawing/2014/main" xmlns="" val="10007"/>
                  </a:ext>
                </a:extLst>
              </a:tr>
              <a:tr h="1097161">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14</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Sold (4)</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2.10</a:t>
                      </a:r>
                      <a:b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b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2.20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$4.20</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$2.20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8"/>
                  </a:ext>
                </a:extLst>
              </a:tr>
              <a:tr h="365720">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Bal.</a:t>
                      </a: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extLst>
                  <a:ext uri="{0D108BD9-81ED-4DB2-BD59-A6C34878D82A}">
                    <a16:rowId xmlns:a16="http://schemas.microsoft.com/office/drawing/2014/main" xmlns="" val="10009"/>
                  </a:ext>
                </a:extLst>
              </a:tr>
              <a:tr h="365720">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477B2"/>
                          </a:solidFill>
                          <a:effectLst/>
                          <a:latin typeface="Times New Roman" pitchFamily="18" charset="0"/>
                          <a:cs typeface="Times New Roman" pitchFamily="18" charset="0"/>
                        </a:rPr>
                        <a:t>End </a:t>
                      </a: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3477B2"/>
                        </a:solidFill>
                        <a:effectLst/>
                        <a:latin typeface="Times New Roman" pitchFamily="18" charset="0"/>
                        <a:cs typeface="Times New Roman" pitchFamily="18" charset="0"/>
                      </a:endParaRP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477B2"/>
                          </a:solidFill>
                          <a:effectLst/>
                          <a:latin typeface="Times New Roman" pitchFamily="18" charset="0"/>
                          <a:cs typeface="Times New Roman" pitchFamily="18" charset="0"/>
                        </a:rPr>
                        <a:t>1</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477B2"/>
                          </a:solidFill>
                          <a:effectLst/>
                          <a:latin typeface="Times New Roman" pitchFamily="18" charset="0"/>
                          <a:cs typeface="Times New Roman" pitchFamily="18" charset="0"/>
                        </a:rPr>
                        <a:t>$2.00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477B2"/>
                          </a:solidFill>
                          <a:effectLst/>
                          <a:latin typeface="Times New Roman" pitchFamily="18" charset="0"/>
                          <a:cs typeface="Times New Roman" pitchFamily="18" charset="0"/>
                        </a:rPr>
                        <a:t>$2.00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sp>
        <p:nvSpPr>
          <p:cNvPr id="4" name="Slide Number Placeholder 3"/>
          <p:cNvSpPr>
            <a:spLocks noGrp="1"/>
          </p:cNvSpPr>
          <p:nvPr>
            <p:ph type="sldNum" sz="quarter" idx="12"/>
          </p:nvPr>
        </p:nvSpPr>
        <p:spPr>
          <a:xfrm>
            <a:off x="5031317" y="6492876"/>
            <a:ext cx="1524000" cy="365125"/>
          </a:xfrm>
        </p:spPr>
        <p:txBody>
          <a:bodyPr/>
          <a:lstStyle/>
          <a:p>
            <a:pPr>
              <a:defRPr/>
            </a:pPr>
            <a:fld id="{788B8D5F-DC40-457D-8A0D-779196665425}" type="slidenum">
              <a:rPr lang="en-US"/>
              <a:pPr>
                <a:defRPr/>
              </a:pPr>
              <a:t>35</a:t>
            </a:fld>
            <a:endParaRPr lang="en-US" dirty="0"/>
          </a:p>
        </p:txBody>
      </p:sp>
      <p:sp>
        <p:nvSpPr>
          <p:cNvPr id="14" name="Rectangle 13"/>
          <p:cNvSpPr/>
          <p:nvPr/>
        </p:nvSpPr>
        <p:spPr bwMode="auto">
          <a:xfrm>
            <a:off x="1066800" y="5943600"/>
            <a:ext cx="10058400" cy="4800600"/>
          </a:xfrm>
          <a:prstGeom prst="rect">
            <a:avLst/>
          </a:prstGeom>
          <a:solidFill>
            <a:schemeClr val="accent2">
              <a:lumMod val="20000"/>
              <a:lumOff val="80000"/>
            </a:schemeClr>
          </a:solidFill>
          <a:ln>
            <a:solidFill>
              <a:schemeClr val="accent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alpha val="31000"/>
                </a:schemeClr>
              </a:solidFill>
              <a:latin typeface="Segoe" pitchFamily="34" charset="0"/>
            </a:endParaRPr>
          </a:p>
        </p:txBody>
      </p:sp>
      <p:sp>
        <p:nvSpPr>
          <p:cNvPr id="13" name="Rectangle 12"/>
          <p:cNvSpPr/>
          <p:nvPr/>
        </p:nvSpPr>
        <p:spPr bwMode="auto">
          <a:xfrm>
            <a:off x="1066800" y="4800600"/>
            <a:ext cx="10058400" cy="4800600"/>
          </a:xfrm>
          <a:prstGeom prst="rect">
            <a:avLst/>
          </a:prstGeom>
          <a:solidFill>
            <a:schemeClr val="accent2">
              <a:lumMod val="20000"/>
              <a:lumOff val="80000"/>
            </a:schemeClr>
          </a:solidFill>
          <a:ln>
            <a:solidFill>
              <a:schemeClr val="accent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alpha val="31000"/>
                </a:schemeClr>
              </a:solidFill>
              <a:latin typeface="Segoe" pitchFamily="34" charset="0"/>
            </a:endParaRPr>
          </a:p>
        </p:txBody>
      </p:sp>
      <p:sp>
        <p:nvSpPr>
          <p:cNvPr id="12" name="Rectangle 11"/>
          <p:cNvSpPr/>
          <p:nvPr/>
        </p:nvSpPr>
        <p:spPr bwMode="auto">
          <a:xfrm>
            <a:off x="1066800" y="3352800"/>
            <a:ext cx="10058400" cy="4724400"/>
          </a:xfrm>
          <a:prstGeom prst="rect">
            <a:avLst/>
          </a:prstGeom>
          <a:solidFill>
            <a:schemeClr val="accent2">
              <a:lumMod val="20000"/>
              <a:lumOff val="80000"/>
            </a:schemeClr>
          </a:solidFill>
          <a:ln>
            <a:solidFill>
              <a:schemeClr val="accent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alpha val="31000"/>
                </a:schemeClr>
              </a:solidFill>
              <a:latin typeface="Segoe" pitchFamily="34" charset="0"/>
            </a:endParaRPr>
          </a:p>
        </p:txBody>
      </p:sp>
      <p:sp>
        <p:nvSpPr>
          <p:cNvPr id="11" name="Rectangle 10"/>
          <p:cNvSpPr/>
          <p:nvPr/>
        </p:nvSpPr>
        <p:spPr bwMode="auto">
          <a:xfrm>
            <a:off x="1066800" y="2209800"/>
            <a:ext cx="10058400" cy="4648200"/>
          </a:xfrm>
          <a:prstGeom prst="rect">
            <a:avLst/>
          </a:prstGeom>
          <a:solidFill>
            <a:schemeClr val="accent2">
              <a:lumMod val="20000"/>
              <a:lumOff val="80000"/>
            </a:schemeClr>
          </a:solidFill>
          <a:ln>
            <a:solidFill>
              <a:schemeClr val="accent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alpha val="31000"/>
                </a:schemeClr>
              </a:solidFill>
              <a:latin typeface="Segoe" pitchFamily="34" charset="0"/>
            </a:endParaRPr>
          </a:p>
        </p:txBody>
      </p:sp>
      <p:sp>
        <p:nvSpPr>
          <p:cNvPr id="9" name="Rectangle 8"/>
          <p:cNvSpPr/>
          <p:nvPr/>
        </p:nvSpPr>
        <p:spPr bwMode="auto">
          <a:xfrm>
            <a:off x="1066800" y="1905000"/>
            <a:ext cx="10058400" cy="4953000"/>
          </a:xfrm>
          <a:prstGeom prst="rect">
            <a:avLst/>
          </a:prstGeom>
          <a:solidFill>
            <a:schemeClr val="accent2">
              <a:lumMod val="20000"/>
              <a:lumOff val="80000"/>
            </a:schemeClr>
          </a:solidFill>
          <a:ln>
            <a:solidFill>
              <a:schemeClr val="accent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alpha val="35000"/>
                </a:schemeClr>
              </a:solidFill>
              <a:latin typeface="Segoe" pitchFamily="34" charset="0"/>
            </a:endParaRPr>
          </a:p>
        </p:txBody>
      </p:sp>
      <p:pic>
        <p:nvPicPr>
          <p:cNvPr id="15" name="Picture 14"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17895692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0 -2.89017E-7 L -0.00417 0.72694 " pathEditMode="relative" rAng="0" ptsTypes="AA">
                                      <p:cBhvr>
                                        <p:cTn id="6" dur="2000" fill="hold"/>
                                        <p:tgtEl>
                                          <p:spTgt spid="9"/>
                                        </p:tgtEl>
                                        <p:attrNameLst>
                                          <p:attrName>ppt_x</p:attrName>
                                          <p:attrName>ppt_y</p:attrName>
                                        </p:attrNameLst>
                                      </p:cBhvr>
                                      <p:rCtr x="-208" y="36347"/>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path" presetSubtype="0" accel="50000" decel="50000" fill="hold" grpId="0" nodeType="clickEffect">
                                  <p:stCondLst>
                                    <p:cond delay="0"/>
                                  </p:stCondLst>
                                  <p:childTnLst>
                                    <p:animMotion origin="layout" path="M -3.33333E-6 -0.02544 L -0.00416 0.70242 " pathEditMode="relative" rAng="0" ptsTypes="AA">
                                      <p:cBhvr>
                                        <p:cTn id="10" dur="2000" fill="hold"/>
                                        <p:tgtEl>
                                          <p:spTgt spid="11"/>
                                        </p:tgtEl>
                                        <p:attrNameLst>
                                          <p:attrName>ppt_x</p:attrName>
                                          <p:attrName>ppt_y</p:attrName>
                                        </p:attrNameLst>
                                      </p:cBhvr>
                                      <p:rCtr x="-208" y="36393"/>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accel="50000" decel="50000" fill="hold" grpId="0" nodeType="clickEffect">
                                  <p:stCondLst>
                                    <p:cond delay="0"/>
                                  </p:stCondLst>
                                  <p:childTnLst>
                                    <p:animMotion origin="layout" path="M -3.33333E-6 -3.33333E-6 L -0.00416 0.72778 " pathEditMode="relative" rAng="0" ptsTypes="AA">
                                      <p:cBhvr>
                                        <p:cTn id="14" dur="2000" fill="hold"/>
                                        <p:tgtEl>
                                          <p:spTgt spid="12"/>
                                        </p:tgtEl>
                                        <p:attrNameLst>
                                          <p:attrName>ppt_x</p:attrName>
                                          <p:attrName>ppt_y</p:attrName>
                                        </p:attrNameLst>
                                      </p:cBhvr>
                                      <p:rCtr x="-208" y="36389"/>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path" presetSubtype="0" accel="50000" decel="50000" fill="hold" grpId="0" nodeType="clickEffect">
                                  <p:stCondLst>
                                    <p:cond delay="0"/>
                                  </p:stCondLst>
                                  <p:childTnLst>
                                    <p:animMotion origin="layout" path="M 0 2.13873E-6 L -0.00417 0.9267 " pathEditMode="relative" rAng="0" ptsTypes="AA">
                                      <p:cBhvr>
                                        <p:cTn id="18" dur="2000" fill="hold"/>
                                        <p:tgtEl>
                                          <p:spTgt spid="13"/>
                                        </p:tgtEl>
                                        <p:attrNameLst>
                                          <p:attrName>ppt_x</p:attrName>
                                          <p:attrName>ppt_y</p:attrName>
                                        </p:attrNameLst>
                                      </p:cBhvr>
                                      <p:rCtr x="-208" y="46335"/>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path" presetSubtype="0" accel="50000" decel="50000" fill="hold" grpId="0" nodeType="clickEffect">
                                  <p:stCondLst>
                                    <p:cond delay="0"/>
                                  </p:stCondLst>
                                  <p:childTnLst>
                                    <p:animMotion origin="layout" path="M -3.33333E-6 -4.50867E-6 L -0.00416 0.83792 " pathEditMode="relative" rAng="0" ptsTypes="AA">
                                      <p:cBhvr>
                                        <p:cTn id="22" dur="2000" fill="hold"/>
                                        <p:tgtEl>
                                          <p:spTgt spid="14"/>
                                        </p:tgtEl>
                                        <p:attrNameLst>
                                          <p:attrName>ppt_x</p:attrName>
                                          <p:attrName>ppt_y</p:attrName>
                                        </p:attrNameLst>
                                      </p:cBhvr>
                                      <p:rCtr x="-208" y="418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12" grpId="0" animBg="1"/>
      <p:bldP spid="11"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498598"/>
          </a:xfrm>
        </p:spPr>
        <p:txBody>
          <a:bodyPr>
            <a:normAutofit fontScale="90000"/>
          </a:bodyPr>
          <a:lstStyle/>
          <a:p>
            <a:pPr eaLnBrk="1" hangingPunct="1">
              <a:defRPr/>
            </a:pPr>
            <a:r>
              <a:rPr sz="3600" smtClean="0">
                <a:ln>
                  <a:noFill/>
                </a:ln>
                <a:solidFill>
                  <a:schemeClr val="tx1"/>
                </a:solidFill>
              </a:rPr>
              <a:t>Inventory Record :  Average-Cost</a:t>
            </a:r>
            <a:endParaRPr sz="3600"/>
          </a:p>
        </p:txBody>
      </p:sp>
      <p:graphicFrame>
        <p:nvGraphicFramePr>
          <p:cNvPr id="10" name="Content Placeholder 9"/>
          <p:cNvGraphicFramePr>
            <a:graphicFrameLocks noGrp="1"/>
          </p:cNvGraphicFramePr>
          <p:nvPr>
            <p:ph idx="1"/>
          </p:nvPr>
        </p:nvGraphicFramePr>
        <p:xfrm>
          <a:off x="1090085" y="838201"/>
          <a:ext cx="10060518" cy="5197476"/>
        </p:xfrm>
        <a:graphic>
          <a:graphicData uri="http://schemas.openxmlformats.org/drawingml/2006/table">
            <a:tbl>
              <a:tblPr/>
              <a:tblGrid>
                <a:gridCol w="958799">
                  <a:extLst>
                    <a:ext uri="{9D8B030D-6E8A-4147-A177-3AD203B41FA5}">
                      <a16:colId xmlns:a16="http://schemas.microsoft.com/office/drawing/2014/main" xmlns="" val="20000"/>
                    </a:ext>
                  </a:extLst>
                </a:gridCol>
                <a:gridCol w="573584">
                  <a:extLst>
                    <a:ext uri="{9D8B030D-6E8A-4147-A177-3AD203B41FA5}">
                      <a16:colId xmlns:a16="http://schemas.microsoft.com/office/drawing/2014/main" xmlns="" val="20001"/>
                    </a:ext>
                  </a:extLst>
                </a:gridCol>
                <a:gridCol w="3352616">
                  <a:extLst>
                    <a:ext uri="{9D8B030D-6E8A-4147-A177-3AD203B41FA5}">
                      <a16:colId xmlns:a16="http://schemas.microsoft.com/office/drawing/2014/main" xmlns="" val="20002"/>
                    </a:ext>
                  </a:extLst>
                </a:gridCol>
                <a:gridCol w="2874276">
                  <a:extLst>
                    <a:ext uri="{9D8B030D-6E8A-4147-A177-3AD203B41FA5}">
                      <a16:colId xmlns:a16="http://schemas.microsoft.com/office/drawing/2014/main" xmlns="" val="20003"/>
                    </a:ext>
                  </a:extLst>
                </a:gridCol>
                <a:gridCol w="2256243">
                  <a:extLst>
                    <a:ext uri="{9D8B030D-6E8A-4147-A177-3AD203B41FA5}">
                      <a16:colId xmlns:a16="http://schemas.microsoft.com/office/drawing/2014/main" xmlns="" val="20004"/>
                    </a:ext>
                  </a:extLst>
                </a:gridCol>
                <a:gridCol w="45000">
                  <a:extLst>
                    <a:ext uri="{9D8B030D-6E8A-4147-A177-3AD203B41FA5}">
                      <a16:colId xmlns:a16="http://schemas.microsoft.com/office/drawing/2014/main" xmlns="" val="20005"/>
                    </a:ext>
                  </a:extLst>
                </a:gridCol>
              </a:tblGrid>
              <a:tr h="365805">
                <a:tc gridSpan="5">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Express Lane, Inc.</a:t>
                      </a:r>
                    </a:p>
                  </a:txBody>
                  <a:tcPr marL="5567" marR="556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5805">
                <a:tc gridSpan="2">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4">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Purchases  (Sold)</a:t>
                      </a:r>
                    </a:p>
                  </a:txBody>
                  <a:tcPr marL="5567" marR="556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365805">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Date</a:t>
                      </a:r>
                    </a:p>
                  </a:txBody>
                  <a:tcPr marL="5567" marR="5567"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Quantity</a:t>
                      </a:r>
                    </a:p>
                  </a:txBody>
                  <a:tcPr marL="5567" marR="5567"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Unit Cost</a:t>
                      </a:r>
                    </a:p>
                  </a:txBody>
                  <a:tcPr marL="5567" marR="5567"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Total Cost</a:t>
                      </a:r>
                    </a:p>
                  </a:txBody>
                  <a:tcPr marL="5567" marR="5567" marT="0" marB="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2"/>
                  </a:ext>
                </a:extLst>
              </a:tr>
              <a:tr h="365805">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Nov</a:t>
                      </a: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7150" marR="0" lvl="0" indent="0" algn="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3"/>
                  </a:ext>
                </a:extLst>
              </a:tr>
              <a:tr h="442014">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6</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$2.10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$4.20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4"/>
                  </a:ext>
                </a:extLst>
              </a:tr>
              <a:tr h="731609">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Bal</a:t>
                      </a:r>
                    </a:p>
                  </a:txBody>
                  <a:tcPr marL="5567" marR="556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111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3</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{2.00+4.20} / 3</a:t>
                      </a:r>
                    </a:p>
                  </a:txBody>
                  <a:tcPr marL="11133" marR="111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$2.0667</a:t>
                      </a:r>
                    </a:p>
                  </a:txBody>
                  <a:tcPr marL="0" marR="111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$6.20</a:t>
                      </a:r>
                    </a:p>
                  </a:txBody>
                  <a:tcPr marL="0" marR="111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extLst>
                  <a:ext uri="{0D108BD9-81ED-4DB2-BD59-A6C34878D82A}">
                    <a16:rowId xmlns:a16="http://schemas.microsoft.com/office/drawing/2014/main" xmlns="" val="10005"/>
                  </a:ext>
                </a:extLst>
              </a:tr>
              <a:tr h="365805">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13</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$2.20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$4.40</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6"/>
                  </a:ext>
                </a:extLst>
              </a:tr>
              <a:tr h="731609">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Bal.</a:t>
                      </a:r>
                    </a:p>
                  </a:txBody>
                  <a:tcPr marL="5567" marR="5567"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111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5</a:t>
                      </a:r>
                    </a:p>
                    <a:p>
                      <a:pPr marL="0" marR="0" lvl="0" indent="0" algn="ctr" defTabSz="912813" rtl="0" eaLnBrk="1" fontAlgn="base" latinLnBrk="0" hangingPunct="1">
                        <a:lnSpc>
                          <a:spcPct val="100000"/>
                        </a:lnSpc>
                        <a:spcBef>
                          <a:spcPct val="0"/>
                        </a:spcBef>
                        <a:spcAft>
                          <a:spcPct val="0"/>
                        </a:spcAft>
                        <a:buClrTx/>
                        <a:buSzTx/>
                        <a:buFontTx/>
                        <a:buNone/>
                        <a:tabLst/>
                        <a:defRPr/>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{6.20+4.40} / 3</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$2.12</a:t>
                      </a:r>
                    </a:p>
                  </a:txBody>
                  <a:tcPr marL="0" marR="111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$10.60</a:t>
                      </a:r>
                    </a:p>
                  </a:txBody>
                  <a:tcPr marL="0" marR="11133"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extLst>
                  <a:ext uri="{0D108BD9-81ED-4DB2-BD59-A6C34878D82A}">
                    <a16:rowId xmlns:a16="http://schemas.microsoft.com/office/drawing/2014/main" xmlns="" val="10007"/>
                  </a:ext>
                </a:extLst>
              </a:tr>
              <a:tr h="731609">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14</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Sold (4)</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(4)</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2.12</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($8.48)</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8"/>
                  </a:ext>
                </a:extLst>
              </a:tr>
              <a:tr h="365805">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Bal.</a:t>
                      </a: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1</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$2.12</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$2.12</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extLst>
                  <a:ext uri="{0D108BD9-81ED-4DB2-BD59-A6C34878D82A}">
                    <a16:rowId xmlns:a16="http://schemas.microsoft.com/office/drawing/2014/main" xmlns="" val="10009"/>
                  </a:ext>
                </a:extLst>
              </a:tr>
              <a:tr h="365805">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477B2"/>
                          </a:solidFill>
                          <a:effectLst/>
                          <a:latin typeface="Times New Roman" pitchFamily="18" charset="0"/>
                          <a:cs typeface="Times New Roman" pitchFamily="18" charset="0"/>
                        </a:rPr>
                        <a:t>End </a:t>
                      </a:r>
                    </a:p>
                  </a:txBody>
                  <a:tcPr marL="5567" marR="5567"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3477B2"/>
                        </a:solidFill>
                        <a:effectLst/>
                        <a:latin typeface="Times New Roman" pitchFamily="18" charset="0"/>
                        <a:cs typeface="Times New Roman" pitchFamily="18" charset="0"/>
                      </a:endParaRP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477B2"/>
                          </a:solidFill>
                          <a:effectLst/>
                          <a:latin typeface="Times New Roman" pitchFamily="18" charset="0"/>
                          <a:cs typeface="Times New Roman" pitchFamily="18" charset="0"/>
                        </a:rPr>
                        <a:t>1</a:t>
                      </a:r>
                    </a:p>
                  </a:txBody>
                  <a:tcPr marL="11133"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477B2"/>
                          </a:solidFill>
                          <a:effectLst/>
                          <a:latin typeface="Times New Roman" pitchFamily="18" charset="0"/>
                          <a:cs typeface="Times New Roman" pitchFamily="18" charset="0"/>
                        </a:rPr>
                        <a:t>$2.12</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3477B2"/>
                          </a:solidFill>
                          <a:effectLst/>
                          <a:latin typeface="Times New Roman" pitchFamily="18" charset="0"/>
                          <a:cs typeface="Times New Roman" pitchFamily="18" charset="0"/>
                        </a:rPr>
                        <a:t>$2.12</a:t>
                      </a:r>
                    </a:p>
                  </a:txBody>
                  <a:tcPr marL="0" marR="11133"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sp>
        <p:nvSpPr>
          <p:cNvPr id="4" name="Slide Number Placeholder 3"/>
          <p:cNvSpPr>
            <a:spLocks noGrp="1"/>
          </p:cNvSpPr>
          <p:nvPr>
            <p:ph type="sldNum" sz="quarter" idx="12"/>
          </p:nvPr>
        </p:nvSpPr>
        <p:spPr>
          <a:xfrm>
            <a:off x="5359400" y="6492876"/>
            <a:ext cx="1524000" cy="365125"/>
          </a:xfrm>
        </p:spPr>
        <p:txBody>
          <a:bodyPr/>
          <a:lstStyle/>
          <a:p>
            <a:pPr>
              <a:defRPr/>
            </a:pPr>
            <a:fld id="{325944CA-69BA-417B-8CED-EA6A1B266741}" type="slidenum">
              <a:rPr lang="en-US"/>
              <a:pPr>
                <a:defRPr/>
              </a:pPr>
              <a:t>36</a:t>
            </a:fld>
            <a:endParaRPr lang="en-US" dirty="0"/>
          </a:p>
        </p:txBody>
      </p:sp>
      <p:sp>
        <p:nvSpPr>
          <p:cNvPr id="13" name="Rectangle 12"/>
          <p:cNvSpPr/>
          <p:nvPr/>
        </p:nvSpPr>
        <p:spPr bwMode="auto">
          <a:xfrm>
            <a:off x="1092200" y="5334001"/>
            <a:ext cx="10058400" cy="4956175"/>
          </a:xfrm>
          <a:prstGeom prst="rect">
            <a:avLst/>
          </a:prstGeom>
          <a:solidFill>
            <a:schemeClr val="accent2">
              <a:lumMod val="20000"/>
              <a:lumOff val="80000"/>
            </a:schemeClr>
          </a:solidFill>
          <a:ln>
            <a:solidFill>
              <a:schemeClr val="accent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alpha val="31000"/>
                </a:schemeClr>
              </a:solidFill>
              <a:latin typeface="Segoe" pitchFamily="34" charset="0"/>
            </a:endParaRPr>
          </a:p>
        </p:txBody>
      </p:sp>
      <p:sp>
        <p:nvSpPr>
          <p:cNvPr id="12" name="Rectangle 11"/>
          <p:cNvSpPr/>
          <p:nvPr/>
        </p:nvSpPr>
        <p:spPr bwMode="auto">
          <a:xfrm>
            <a:off x="1092200" y="4572001"/>
            <a:ext cx="10058400" cy="4956175"/>
          </a:xfrm>
          <a:prstGeom prst="rect">
            <a:avLst/>
          </a:prstGeom>
          <a:solidFill>
            <a:schemeClr val="accent2">
              <a:lumMod val="20000"/>
              <a:lumOff val="80000"/>
            </a:schemeClr>
          </a:solidFill>
          <a:ln>
            <a:solidFill>
              <a:schemeClr val="accent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alpha val="31000"/>
                </a:schemeClr>
              </a:solidFill>
              <a:latin typeface="Segoe" pitchFamily="34" charset="0"/>
            </a:endParaRPr>
          </a:p>
        </p:txBody>
      </p:sp>
      <p:sp>
        <p:nvSpPr>
          <p:cNvPr id="11" name="Rectangle 10"/>
          <p:cNvSpPr/>
          <p:nvPr/>
        </p:nvSpPr>
        <p:spPr bwMode="auto">
          <a:xfrm>
            <a:off x="1092200" y="3505201"/>
            <a:ext cx="10058400" cy="4956175"/>
          </a:xfrm>
          <a:prstGeom prst="rect">
            <a:avLst/>
          </a:prstGeom>
          <a:solidFill>
            <a:schemeClr val="accent2">
              <a:lumMod val="20000"/>
              <a:lumOff val="80000"/>
            </a:schemeClr>
          </a:solidFill>
          <a:ln>
            <a:solidFill>
              <a:schemeClr val="accent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alpha val="31000"/>
                </a:schemeClr>
              </a:solidFill>
              <a:latin typeface="Segoe" pitchFamily="34" charset="0"/>
            </a:endParaRPr>
          </a:p>
        </p:txBody>
      </p:sp>
      <p:sp>
        <p:nvSpPr>
          <p:cNvPr id="9" name="Rectangle 8"/>
          <p:cNvSpPr/>
          <p:nvPr/>
        </p:nvSpPr>
        <p:spPr bwMode="auto">
          <a:xfrm>
            <a:off x="1092200" y="2286000"/>
            <a:ext cx="10058400" cy="4953000"/>
          </a:xfrm>
          <a:prstGeom prst="rect">
            <a:avLst/>
          </a:prstGeom>
          <a:solidFill>
            <a:schemeClr val="accent2">
              <a:lumMod val="20000"/>
              <a:lumOff val="80000"/>
            </a:schemeClr>
          </a:solidFill>
          <a:ln>
            <a:solidFill>
              <a:schemeClr val="accent2">
                <a:lumMod val="20000"/>
                <a:lumOff val="8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alpha val="35000"/>
                </a:schemeClr>
              </a:solidFill>
              <a:latin typeface="Segoe" pitchFamily="34" charset="0"/>
            </a:endParaRPr>
          </a:p>
        </p:txBody>
      </p:sp>
      <p:pic>
        <p:nvPicPr>
          <p:cNvPr id="14" name="Picture 13"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152663063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0 -2.89017E-7 L -0.00417 0.72694 " pathEditMode="relative" rAng="0" ptsTypes="AA">
                                      <p:cBhvr>
                                        <p:cTn id="6" dur="2000" fill="hold"/>
                                        <p:tgtEl>
                                          <p:spTgt spid="9"/>
                                        </p:tgtEl>
                                        <p:attrNameLst>
                                          <p:attrName>ppt_x</p:attrName>
                                          <p:attrName>ppt_y</p:attrName>
                                        </p:attrNameLst>
                                      </p:cBhvr>
                                      <p:rCtr x="-208" y="36347"/>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42" presetClass="path" presetSubtype="0" accel="50000" decel="50000" fill="hold" grpId="0" nodeType="clickEffect">
                                  <p:stCondLst>
                                    <p:cond delay="0"/>
                                  </p:stCondLst>
                                  <p:childTnLst>
                                    <p:animMotion origin="layout" path="M -3.33333E-6 -3.33333E-6 L -0.00416 0.72778 " pathEditMode="relative" rAng="0" ptsTypes="AA">
                                      <p:cBhvr>
                                        <p:cTn id="10" dur="2000" fill="hold"/>
                                        <p:tgtEl>
                                          <p:spTgt spid="11"/>
                                        </p:tgtEl>
                                        <p:attrNameLst>
                                          <p:attrName>ppt_x</p:attrName>
                                          <p:attrName>ppt_y</p:attrName>
                                        </p:attrNameLst>
                                      </p:cBhvr>
                                      <p:rCtr x="-208" y="36389"/>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path" presetSubtype="0" accel="50000" decel="50000" fill="hold" grpId="0" nodeType="clickEffect">
                                  <p:stCondLst>
                                    <p:cond delay="0"/>
                                  </p:stCondLst>
                                  <p:childTnLst>
                                    <p:animMotion origin="layout" path="M -3.33333E-6 -3.33333E-6 L -0.00416 0.72778 " pathEditMode="relative" rAng="0" ptsTypes="AA">
                                      <p:cBhvr>
                                        <p:cTn id="14" dur="2000" fill="hold"/>
                                        <p:tgtEl>
                                          <p:spTgt spid="12"/>
                                        </p:tgtEl>
                                        <p:attrNameLst>
                                          <p:attrName>ppt_x</p:attrName>
                                          <p:attrName>ppt_y</p:attrName>
                                        </p:attrNameLst>
                                      </p:cBhvr>
                                      <p:rCtr x="-208" y="36389"/>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path" presetSubtype="0" accel="50000" decel="50000" fill="hold" grpId="0" nodeType="clickEffect">
                                  <p:stCondLst>
                                    <p:cond delay="0"/>
                                  </p:stCondLst>
                                  <p:childTnLst>
                                    <p:animMotion origin="layout" path="M 0 2.13873E-6 L -0.00417 0.9267 " pathEditMode="relative" rAng="0" ptsTypes="AA">
                                      <p:cBhvr>
                                        <p:cTn id="18" dur="2000" fill="hold"/>
                                        <p:tgtEl>
                                          <p:spTgt spid="13"/>
                                        </p:tgtEl>
                                        <p:attrNameLst>
                                          <p:attrName>ppt_x</p:attrName>
                                          <p:attrName>ppt_y</p:attrName>
                                        </p:attrNameLst>
                                      </p:cBhvr>
                                      <p:rCtr x="-208" y="463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1"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4000" dirty="0"/>
              <a:t>Compare the effects of the three most common costing methods</a:t>
            </a:r>
            <a:endParaRPr lang="en-US" sz="4000" b="1" dirty="0"/>
          </a:p>
          <a:p>
            <a:endParaRPr lang="en-US" dirty="0"/>
          </a:p>
        </p:txBody>
      </p:sp>
      <p:pic>
        <p:nvPicPr>
          <p:cNvPr id="4" name="Picture 3" descr="logo5.png"/>
          <p:cNvPicPr/>
          <p:nvPr/>
        </p:nvPicPr>
        <p:blipFill>
          <a:blip r:embed="rId2"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1545602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ChangeArrowheads="1"/>
          </p:cNvSpPr>
          <p:nvPr>
            <p:ph type="subTitle" idx="1"/>
          </p:nvPr>
        </p:nvSpPr>
        <p:spPr>
          <a:xfrm>
            <a:off x="973667" y="3429001"/>
            <a:ext cx="10242551" cy="1077218"/>
          </a:xfrm>
        </p:spPr>
        <p:txBody>
          <a:bodyPr>
            <a:spAutoFit/>
          </a:bodyPr>
          <a:lstStyle/>
          <a:p>
            <a:pPr algn="ctr" eaLnBrk="1" hangingPunct="1">
              <a:spcBef>
                <a:spcPct val="0"/>
              </a:spcBef>
            </a:pPr>
            <a:r>
              <a:rPr lang="en-US" dirty="0" smtClean="0"/>
              <a:t>Compare the effects of the three most common costing methods</a:t>
            </a:r>
          </a:p>
        </p:txBody>
      </p:sp>
      <p:sp>
        <p:nvSpPr>
          <p:cNvPr id="2" name="Slide Number Placeholder 1"/>
          <p:cNvSpPr>
            <a:spLocks noGrp="1"/>
          </p:cNvSpPr>
          <p:nvPr>
            <p:ph type="sldNum" sz="quarter" idx="12"/>
          </p:nvPr>
        </p:nvSpPr>
        <p:spPr/>
        <p:txBody>
          <a:bodyPr/>
          <a:lstStyle/>
          <a:p>
            <a:pPr>
              <a:defRPr/>
            </a:pPr>
            <a:fld id="{C176AC79-92C1-40ED-B013-FD7D66348710}" type="slidenum">
              <a:rPr lang="en-US"/>
              <a:pPr>
                <a:defRPr/>
              </a:pPr>
              <a:t>38</a:t>
            </a:fld>
            <a:endParaRPr lang="en-US" dirty="0"/>
          </a:p>
        </p:txBody>
      </p:sp>
      <p:sp>
        <p:nvSpPr>
          <p:cNvPr id="5" name="Flowchart: Connector 4"/>
          <p:cNvSpPr/>
          <p:nvPr/>
        </p:nvSpPr>
        <p:spPr bwMode="auto">
          <a:xfrm>
            <a:off x="5029200" y="160020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7200" dirty="0">
                <a:solidFill>
                  <a:schemeClr val="bg1"/>
                </a:solidFill>
                <a:latin typeface="Segoe" pitchFamily="34" charset="0"/>
              </a:rPr>
              <a:t>4</a:t>
            </a:r>
          </a:p>
        </p:txBody>
      </p:sp>
      <p:pic>
        <p:nvPicPr>
          <p:cNvPr id="6" name="Picture 5" descr="logo5.png"/>
          <p:cNvPicPr/>
          <p:nvPr/>
        </p:nvPicPr>
        <p:blipFill>
          <a:blip r:embed="rId4"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61041769"/>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7"/>
          <p:cNvSpPr>
            <a:spLocks noGrp="1" noChangeArrowheads="1"/>
          </p:cNvSpPr>
          <p:nvPr>
            <p:ph type="title"/>
            <p:custDataLst>
              <p:tags r:id="rId3"/>
            </p:custDataLst>
          </p:nvPr>
        </p:nvSpPr>
        <p:spPr/>
        <p:txBody>
          <a:bodyPr>
            <a:normAutofit/>
          </a:bodyPr>
          <a:lstStyle/>
          <a:p>
            <a:pPr eaLnBrk="1" fontAlgn="auto" hangingPunct="1">
              <a:spcAft>
                <a:spcPts val="0"/>
              </a:spcAft>
              <a:defRPr/>
            </a:pPr>
            <a:r>
              <a:rPr sz="4000"/>
              <a:t>Use of Inventory Methods in Practice</a:t>
            </a:r>
          </a:p>
        </p:txBody>
      </p:sp>
      <p:sp>
        <p:nvSpPr>
          <p:cNvPr id="2" name="Slide Number Placeholder 1"/>
          <p:cNvSpPr>
            <a:spLocks noGrp="1"/>
          </p:cNvSpPr>
          <p:nvPr>
            <p:ph type="sldNum" sz="quarter" idx="12"/>
          </p:nvPr>
        </p:nvSpPr>
        <p:spPr/>
        <p:txBody>
          <a:bodyPr/>
          <a:lstStyle/>
          <a:p>
            <a:pPr>
              <a:defRPr/>
            </a:pPr>
            <a:fld id="{A7E625FA-78E8-4D64-9DB1-277A20AA4B47}" type="slidenum">
              <a:rPr lang="en-US"/>
              <a:pPr>
                <a:defRPr/>
              </a:pPr>
              <a:t>39</a:t>
            </a:fld>
            <a:endParaRPr lang="en-US" dirty="0"/>
          </a:p>
        </p:txBody>
      </p:sp>
      <p:graphicFrame>
        <p:nvGraphicFramePr>
          <p:cNvPr id="124932" name="Object 3"/>
          <p:cNvGraphicFramePr>
            <a:graphicFrameLocks/>
          </p:cNvGraphicFramePr>
          <p:nvPr>
            <p:custDataLst>
              <p:tags r:id="rId4"/>
            </p:custDataLst>
          </p:nvPr>
        </p:nvGraphicFramePr>
        <p:xfrm>
          <a:off x="-812799" y="-7938"/>
          <a:ext cx="13476817" cy="6577013"/>
        </p:xfrm>
        <a:graphic>
          <a:graphicData uri="http://schemas.openxmlformats.org/presentationml/2006/ole">
            <mc:AlternateContent xmlns:mc="http://schemas.openxmlformats.org/markup-compatibility/2006">
              <mc:Choice xmlns:v="urn:schemas-microsoft-com:vml" Requires="v">
                <p:oleObj spid="_x0000_s1032" name="Worksheet" r:id="rId7" imgW="8543925" imgH="5334000" progId="Excel.Sheet.8">
                  <p:embed/>
                </p:oleObj>
              </mc:Choice>
              <mc:Fallback>
                <p:oleObj name="Worksheet" r:id="rId7" imgW="8543925" imgH="5334000" progId="Excel.Sheet.8">
                  <p:embed/>
                  <p:pic>
                    <p:nvPicPr>
                      <p:cNvPr id="124932" name="Object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799" y="-7938"/>
                        <a:ext cx="13476817" cy="657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4" descr="logo5.png"/>
          <p:cNvPicPr/>
          <p:nvPr/>
        </p:nvPicPr>
        <p:blipFill>
          <a:blip r:embed="rId9" cstate="print"/>
          <a:stretch>
            <a:fillRect/>
          </a:stretch>
        </p:blipFill>
        <p:spPr>
          <a:xfrm>
            <a:off x="10601739" y="245165"/>
            <a:ext cx="1590260" cy="483705"/>
          </a:xfrm>
          <a:prstGeom prst="rect">
            <a:avLst/>
          </a:prstGeom>
        </p:spPr>
      </p:pic>
    </p:spTree>
    <p:custDataLst>
      <p:tags r:id="rId2"/>
    </p:custDataLst>
    <p:extLst>
      <p:ext uri="{BB962C8B-B14F-4D97-AF65-F5344CB8AC3E}">
        <p14:creationId xmlns:p14="http://schemas.microsoft.com/office/powerpoint/2010/main" val="198532923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smtClean="0"/>
              <a:t>Learning Objectives</a:t>
            </a:r>
            <a:endParaRPr/>
          </a:p>
        </p:txBody>
      </p:sp>
      <p:sp>
        <p:nvSpPr>
          <p:cNvPr id="4" name="Slide Number Placeholder 3"/>
          <p:cNvSpPr>
            <a:spLocks noGrp="1"/>
          </p:cNvSpPr>
          <p:nvPr>
            <p:ph type="sldNum" sz="quarter" idx="11"/>
          </p:nvPr>
        </p:nvSpPr>
        <p:spPr/>
        <p:txBody>
          <a:bodyPr/>
          <a:lstStyle/>
          <a:p>
            <a:pPr>
              <a:defRPr/>
            </a:pPr>
            <a:fld id="{DCDF4DAB-CE73-4CE3-9AE2-78C11814C642}" type="slidenum">
              <a:rPr lang="en-US"/>
              <a:pPr>
                <a:defRPr/>
              </a:pPr>
              <a:t>4</a:t>
            </a:fld>
            <a:endParaRPr lang="en-US" dirty="0"/>
          </a:p>
        </p:txBody>
      </p:sp>
      <p:graphicFrame>
        <p:nvGraphicFramePr>
          <p:cNvPr id="7" name="Table 6"/>
          <p:cNvGraphicFramePr>
            <a:graphicFrameLocks noGrp="1"/>
          </p:cNvGraphicFramePr>
          <p:nvPr/>
        </p:nvGraphicFramePr>
        <p:xfrm>
          <a:off x="747185" y="1219200"/>
          <a:ext cx="10272182" cy="4252912"/>
        </p:xfrm>
        <a:graphic>
          <a:graphicData uri="http://schemas.openxmlformats.org/drawingml/2006/table">
            <a:tbl>
              <a:tblPr firstRow="1" bandRow="1"/>
              <a:tblGrid>
                <a:gridCol w="768013">
                  <a:extLst>
                    <a:ext uri="{9D8B030D-6E8A-4147-A177-3AD203B41FA5}">
                      <a16:colId xmlns:a16="http://schemas.microsoft.com/office/drawing/2014/main" xmlns="" val="20000"/>
                    </a:ext>
                  </a:extLst>
                </a:gridCol>
                <a:gridCol w="9504169">
                  <a:extLst>
                    <a:ext uri="{9D8B030D-6E8A-4147-A177-3AD203B41FA5}">
                      <a16:colId xmlns:a16="http://schemas.microsoft.com/office/drawing/2014/main" xmlns="" val="20001"/>
                    </a:ext>
                  </a:extLst>
                </a:gridCol>
              </a:tblGrid>
              <a:tr h="1142939">
                <a:tc>
                  <a:txBody>
                    <a:bodyPr/>
                    <a:lstStyle/>
                    <a:p>
                      <a:endParaRPr lang="en-US" sz="4000" dirty="0">
                        <a:latin typeface="Times New Roman" pitchFamily="18" charset="0"/>
                        <a:cs typeface="Times New Roman" pitchFamily="18" charset="0"/>
                      </a:endParaRPr>
                    </a:p>
                  </a:txBody>
                  <a:tcPr marL="121908" marR="121908" marT="45718" marB="4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dirty="0" smtClean="0">
                          <a:latin typeface="Times New Roman" pitchFamily="18" charset="0"/>
                          <a:cs typeface="Times New Roman" pitchFamily="18" charset="0"/>
                        </a:rPr>
                        <a:t>Define accounting principles related to inventory</a:t>
                      </a:r>
                      <a:endParaRPr lang="en-US" sz="3200" dirty="0">
                        <a:latin typeface="Times New Roman" pitchFamily="18" charset="0"/>
                        <a:cs typeface="Times New Roman" pitchFamily="18" charset="0"/>
                      </a:endParaRPr>
                    </a:p>
                  </a:txBody>
                  <a:tcPr marL="121908" marR="121908" marT="45718" marB="4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761959">
                <a:tc>
                  <a:txBody>
                    <a:bodyPr/>
                    <a:lstStyle/>
                    <a:p>
                      <a:endParaRPr lang="en-US" sz="3200" dirty="0">
                        <a:latin typeface="Times New Roman" pitchFamily="18" charset="0"/>
                        <a:cs typeface="Times New Roman" pitchFamily="18" charset="0"/>
                      </a:endParaRPr>
                    </a:p>
                  </a:txBody>
                  <a:tcPr marL="121908" marR="121908" marT="45718" marB="4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200" b="0" i="0" u="none" strike="noStrike" baseline="0" dirty="0" smtClean="0">
                          <a:latin typeface="Times New Roman" pitchFamily="18" charset="0"/>
                          <a:cs typeface="Times New Roman" pitchFamily="18" charset="0"/>
                        </a:rPr>
                        <a:t>Define inventory costing methods</a:t>
                      </a:r>
                      <a:endParaRPr lang="en-US" sz="3200" dirty="0">
                        <a:latin typeface="Times New Roman" pitchFamily="18" charset="0"/>
                        <a:cs typeface="Times New Roman" pitchFamily="18" charset="0"/>
                      </a:endParaRPr>
                    </a:p>
                  </a:txBody>
                  <a:tcPr marL="121908" marR="121908" marT="45718" marB="4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174007">
                <a:tc>
                  <a:txBody>
                    <a:bodyPr/>
                    <a:lstStyle/>
                    <a:p>
                      <a:endParaRPr lang="en-US" sz="4000" dirty="0">
                        <a:latin typeface="Times New Roman" pitchFamily="18" charset="0"/>
                        <a:cs typeface="Times New Roman" pitchFamily="18" charset="0"/>
                      </a:endParaRPr>
                    </a:p>
                  </a:txBody>
                  <a:tcPr marL="121908" marR="121908" marT="45718" marB="4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200" b="0" i="0" u="none" strike="noStrike" baseline="0" dirty="0" smtClean="0">
                          <a:latin typeface="Times New Roman" pitchFamily="18" charset="0"/>
                          <a:cs typeface="Times New Roman" pitchFamily="18" charset="0"/>
                        </a:rPr>
                        <a:t>Account for perpetual inventory using the three most common costing methods</a:t>
                      </a:r>
                      <a:endParaRPr lang="en-US" sz="3200" dirty="0">
                        <a:latin typeface="Times New Roman" pitchFamily="18" charset="0"/>
                        <a:cs typeface="Times New Roman" pitchFamily="18" charset="0"/>
                      </a:endParaRPr>
                    </a:p>
                  </a:txBody>
                  <a:tcPr marL="121908" marR="121908" marT="45718" marB="4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174007">
                <a:tc>
                  <a:txBody>
                    <a:bodyPr/>
                    <a:lstStyle/>
                    <a:p>
                      <a:endParaRPr lang="en-US" sz="4000" dirty="0">
                        <a:latin typeface="Times New Roman" pitchFamily="18" charset="0"/>
                        <a:cs typeface="Times New Roman" pitchFamily="18" charset="0"/>
                      </a:endParaRPr>
                    </a:p>
                  </a:txBody>
                  <a:tcPr marL="121908" marR="121908" marT="45718" marB="4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b="0" i="0" u="none" strike="noStrike" baseline="0" dirty="0" smtClean="0">
                          <a:latin typeface="Times New Roman" pitchFamily="18" charset="0"/>
                          <a:cs typeface="Times New Roman" pitchFamily="18" charset="0"/>
                        </a:rPr>
                        <a:t>Compare the effects of the three most common inventory costing methods</a:t>
                      </a:r>
                      <a:endParaRPr lang="en-US" sz="3200" dirty="0">
                        <a:latin typeface="Times New Roman" pitchFamily="18" charset="0"/>
                        <a:cs typeface="Times New Roman" pitchFamily="18" charset="0"/>
                      </a:endParaRPr>
                    </a:p>
                  </a:txBody>
                  <a:tcPr marL="121908" marR="121908" marT="45718" marB="4571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pic>
        <p:nvPicPr>
          <p:cNvPr id="93197"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2801" y="1295401"/>
            <a:ext cx="69215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8"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2801" y="2438401"/>
            <a:ext cx="69215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9"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2801" y="3200401"/>
            <a:ext cx="69215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200"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3385" y="4343401"/>
            <a:ext cx="69003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logo5.png"/>
          <p:cNvPicPr/>
          <p:nvPr/>
        </p:nvPicPr>
        <p:blipFill>
          <a:blip r:embed="rId7"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57257030"/>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custDataLst>
              <p:tags r:id="rId2"/>
            </p:custDataLst>
          </p:nvPr>
        </p:nvSpPr>
        <p:spPr/>
        <p:txBody>
          <a:bodyPr/>
          <a:lstStyle/>
          <a:p>
            <a:pPr eaLnBrk="1" fontAlgn="auto" hangingPunct="1">
              <a:spcAft>
                <a:spcPts val="0"/>
              </a:spcAft>
              <a:defRPr/>
            </a:pPr>
            <a:r>
              <a:rPr/>
              <a:t>Comparison</a:t>
            </a:r>
          </a:p>
        </p:txBody>
      </p:sp>
      <p:graphicFrame>
        <p:nvGraphicFramePr>
          <p:cNvPr id="222255" name="Group 47"/>
          <p:cNvGraphicFramePr>
            <a:graphicFrameLocks noGrp="1"/>
          </p:cNvGraphicFramePr>
          <p:nvPr>
            <p:ph type="tbl" idx="1"/>
          </p:nvPr>
        </p:nvGraphicFramePr>
        <p:xfrm>
          <a:off x="508000" y="1600201"/>
          <a:ext cx="11379200" cy="2119314"/>
        </p:xfrm>
        <a:graphic>
          <a:graphicData uri="http://schemas.openxmlformats.org/drawingml/2006/table">
            <a:tbl>
              <a:tblPr/>
              <a:tblGrid>
                <a:gridCol w="4402667">
                  <a:extLst>
                    <a:ext uri="{9D8B030D-6E8A-4147-A177-3AD203B41FA5}">
                      <a16:colId xmlns:a16="http://schemas.microsoft.com/office/drawing/2014/main" xmlns="" val="20000"/>
                    </a:ext>
                  </a:extLst>
                </a:gridCol>
                <a:gridCol w="2290233">
                  <a:extLst>
                    <a:ext uri="{9D8B030D-6E8A-4147-A177-3AD203B41FA5}">
                      <a16:colId xmlns:a16="http://schemas.microsoft.com/office/drawing/2014/main" xmlns="" val="20001"/>
                    </a:ext>
                  </a:extLst>
                </a:gridCol>
                <a:gridCol w="2343151">
                  <a:extLst>
                    <a:ext uri="{9D8B030D-6E8A-4147-A177-3AD203B41FA5}">
                      <a16:colId xmlns:a16="http://schemas.microsoft.com/office/drawing/2014/main" xmlns="" val="20002"/>
                    </a:ext>
                  </a:extLst>
                </a:gridCol>
                <a:gridCol w="2343149">
                  <a:extLst>
                    <a:ext uri="{9D8B030D-6E8A-4147-A177-3AD203B41FA5}">
                      <a16:colId xmlns:a16="http://schemas.microsoft.com/office/drawing/2014/main" xmlns="" val="20003"/>
                    </a:ext>
                  </a:extLst>
                </a:gridCol>
              </a:tblGrid>
              <a:tr h="5336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121920" marR="121920"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FIFO</a:t>
                      </a:r>
                    </a:p>
                  </a:txBody>
                  <a:tcPr marL="121920" marR="121920"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LIFO</a:t>
                      </a:r>
                    </a:p>
                  </a:txBody>
                  <a:tcPr marL="121920" marR="121920"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Average</a:t>
                      </a:r>
                    </a:p>
                  </a:txBody>
                  <a:tcPr marL="121920" marR="121920"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0"/>
                  </a:ext>
                </a:extLst>
              </a:tr>
              <a:tr h="5184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Sales</a:t>
                      </a:r>
                    </a:p>
                  </a:txBody>
                  <a:tcPr marL="121920" marR="121920"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$320</a:t>
                      </a:r>
                    </a:p>
                  </a:txBody>
                  <a:tcPr marL="121920" marR="121920"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$320</a:t>
                      </a:r>
                    </a:p>
                  </a:txBody>
                  <a:tcPr marL="121920" marR="121920"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$320</a:t>
                      </a:r>
                    </a:p>
                  </a:txBody>
                  <a:tcPr marL="121920" marR="121920"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1"/>
                  </a:ext>
                </a:extLst>
              </a:tr>
              <a:tr h="5184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Cost of goods sold</a:t>
                      </a:r>
                    </a:p>
                  </a:txBody>
                  <a:tcPr marL="121920" marR="121920"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sng" strike="noStrike" cap="none" normalizeH="0" baseline="0" dirty="0" smtClean="0">
                          <a:ln>
                            <a:noFill/>
                          </a:ln>
                          <a:solidFill>
                            <a:schemeClr val="tx1"/>
                          </a:solidFill>
                          <a:effectLst/>
                          <a:latin typeface="Times New Roman" pitchFamily="18" charset="0"/>
                          <a:cs typeface="Times New Roman" pitchFamily="18" charset="0"/>
                        </a:rPr>
                        <a:t>$170</a:t>
                      </a:r>
                    </a:p>
                  </a:txBody>
                  <a:tcPr marL="121920" marR="121920"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sng" strike="noStrike" cap="none" normalizeH="0" baseline="0" dirty="0" smtClean="0">
                          <a:ln>
                            <a:noFill/>
                          </a:ln>
                          <a:solidFill>
                            <a:schemeClr val="tx1"/>
                          </a:solidFill>
                          <a:effectLst/>
                          <a:latin typeface="Times New Roman" pitchFamily="18" charset="0"/>
                          <a:cs typeface="Times New Roman" pitchFamily="18" charset="0"/>
                        </a:rPr>
                        <a:t>$180</a:t>
                      </a:r>
                    </a:p>
                  </a:txBody>
                  <a:tcPr marL="121920" marR="121920"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sng" strike="noStrike" cap="none" normalizeH="0" baseline="0" dirty="0" smtClean="0">
                          <a:ln>
                            <a:noFill/>
                          </a:ln>
                          <a:solidFill>
                            <a:schemeClr val="tx1"/>
                          </a:solidFill>
                          <a:effectLst/>
                          <a:latin typeface="Times New Roman" pitchFamily="18" charset="0"/>
                          <a:cs typeface="Times New Roman" pitchFamily="18" charset="0"/>
                        </a:rPr>
                        <a:t>$175</a:t>
                      </a:r>
                    </a:p>
                  </a:txBody>
                  <a:tcPr marL="121920" marR="121920"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2"/>
                  </a:ext>
                </a:extLst>
              </a:tr>
              <a:tr h="548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Times New Roman" pitchFamily="18" charset="0"/>
                          <a:cs typeface="Times New Roman" pitchFamily="18" charset="0"/>
                        </a:rPr>
                        <a:t>Gross profit</a:t>
                      </a:r>
                    </a:p>
                  </a:txBody>
                  <a:tcPr marL="121920" marR="121920"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0" i="0" u="dbl" strike="noStrike" cap="none" normalizeH="0" baseline="0" dirty="0" smtClean="0">
                          <a:ln>
                            <a:noFill/>
                          </a:ln>
                          <a:solidFill>
                            <a:schemeClr val="tx1"/>
                          </a:solidFill>
                          <a:effectLst/>
                          <a:latin typeface="Times New Roman" pitchFamily="18" charset="0"/>
                          <a:cs typeface="Times New Roman" pitchFamily="18" charset="0"/>
                        </a:rPr>
                        <a:t>$150</a:t>
                      </a:r>
                    </a:p>
                  </a:txBody>
                  <a:tcPr marL="121920" marR="121920"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0" i="0" u="dbl" strike="noStrike" cap="none" normalizeH="0" baseline="0" dirty="0" smtClean="0">
                          <a:ln>
                            <a:noFill/>
                          </a:ln>
                          <a:solidFill>
                            <a:schemeClr val="tx1"/>
                          </a:solidFill>
                          <a:effectLst/>
                          <a:latin typeface="Times New Roman" pitchFamily="18" charset="0"/>
                          <a:cs typeface="Times New Roman" pitchFamily="18" charset="0"/>
                        </a:rPr>
                        <a:t>$140</a:t>
                      </a:r>
                    </a:p>
                  </a:txBody>
                  <a:tcPr marL="121920" marR="121920"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000" b="0" i="0" u="dbl" strike="noStrike" cap="none" normalizeH="0" baseline="0" dirty="0" smtClean="0">
                          <a:ln>
                            <a:noFill/>
                          </a:ln>
                          <a:solidFill>
                            <a:schemeClr val="tx1"/>
                          </a:solidFill>
                          <a:effectLst/>
                          <a:latin typeface="Times New Roman" pitchFamily="18" charset="0"/>
                          <a:cs typeface="Times New Roman" pitchFamily="18" charset="0"/>
                        </a:rPr>
                        <a:t>$145</a:t>
                      </a:r>
                    </a:p>
                  </a:txBody>
                  <a:tcPr marL="121920" marR="121920"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3"/>
                  </a:ext>
                </a:extLst>
              </a:tr>
            </a:tbl>
          </a:graphicData>
        </a:graphic>
      </p:graphicFrame>
      <p:sp>
        <p:nvSpPr>
          <p:cNvPr id="12598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fld id="{AE3ADAA8-7445-40E4-BD9A-C40F1DB95A53}" type="slidenum">
              <a:rPr lang="en-US" smtClean="0">
                <a:latin typeface="Times New Roman" pitchFamily="18" charset="0"/>
                <a:cs typeface="Times New Roman" pitchFamily="18" charset="0"/>
              </a:rPr>
              <a:pPr eaLnBrk="1" fontAlgn="base" hangingPunct="1">
                <a:spcBef>
                  <a:spcPct val="0"/>
                </a:spcBef>
                <a:spcAft>
                  <a:spcPct val="0"/>
                </a:spcAft>
              </a:pPr>
              <a:t>40</a:t>
            </a:fld>
            <a:endParaRPr lang="en-US" smtClean="0">
              <a:latin typeface="Times New Roman" pitchFamily="18" charset="0"/>
              <a:cs typeface="Times New Roman" pitchFamily="18" charset="0"/>
            </a:endParaRPr>
          </a:p>
        </p:txBody>
      </p:sp>
      <p:sp>
        <p:nvSpPr>
          <p:cNvPr id="26" name="Rounded Rectangle 25"/>
          <p:cNvSpPr/>
          <p:nvPr/>
        </p:nvSpPr>
        <p:spPr>
          <a:xfrm>
            <a:off x="5181600" y="4310064"/>
            <a:ext cx="2032000" cy="2352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latin typeface="Times New Roman" pitchFamily="18" charset="0"/>
                <a:cs typeface="Times New Roman" pitchFamily="18" charset="0"/>
              </a:rPr>
              <a:t>Highest gross profit; highest net income</a:t>
            </a:r>
          </a:p>
        </p:txBody>
      </p:sp>
      <p:sp>
        <p:nvSpPr>
          <p:cNvPr id="27" name="Rounded Rectangle 26"/>
          <p:cNvSpPr/>
          <p:nvPr/>
        </p:nvSpPr>
        <p:spPr>
          <a:xfrm>
            <a:off x="7721600" y="4310064"/>
            <a:ext cx="2032000" cy="2352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latin typeface="Times New Roman" pitchFamily="18" charset="0"/>
                <a:cs typeface="Times New Roman" pitchFamily="18" charset="0"/>
              </a:rPr>
              <a:t>Lowest gross profit; lowest net income</a:t>
            </a:r>
          </a:p>
        </p:txBody>
      </p:sp>
      <p:sp>
        <p:nvSpPr>
          <p:cNvPr id="28" name="Oval 27"/>
          <p:cNvSpPr/>
          <p:nvPr/>
        </p:nvSpPr>
        <p:spPr>
          <a:xfrm>
            <a:off x="609600" y="4724400"/>
            <a:ext cx="3937000" cy="137160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latin typeface="Times New Roman" pitchFamily="18" charset="0"/>
                <a:cs typeface="Times New Roman" pitchFamily="18" charset="0"/>
              </a:rPr>
              <a:t>If inventory prices are increasing</a:t>
            </a:r>
          </a:p>
        </p:txBody>
      </p:sp>
      <p:sp>
        <p:nvSpPr>
          <p:cNvPr id="29" name="Right Arrow 28"/>
          <p:cNvSpPr/>
          <p:nvPr/>
        </p:nvSpPr>
        <p:spPr>
          <a:xfrm>
            <a:off x="3962400" y="5334000"/>
            <a:ext cx="1117600" cy="3048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latin typeface="Times New Roman" pitchFamily="18" charset="0"/>
              <a:cs typeface="Times New Roman" pitchFamily="18" charset="0"/>
            </a:endParaRPr>
          </a:p>
        </p:txBody>
      </p:sp>
      <p:pic>
        <p:nvPicPr>
          <p:cNvPr id="9" name="Picture 8" descr="logo5.png"/>
          <p:cNvPicPr/>
          <p:nvPr/>
        </p:nvPicPr>
        <p:blipFill>
          <a:blip r:embed="rId5"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268517514"/>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5" name="Rectangle 1041"/>
          <p:cNvSpPr>
            <a:spLocks noGrp="1" noChangeArrowheads="1"/>
          </p:cNvSpPr>
          <p:nvPr>
            <p:ph type="title"/>
            <p:custDataLst>
              <p:tags r:id="rId2"/>
            </p:custDataLst>
          </p:nvPr>
        </p:nvSpPr>
        <p:spPr/>
        <p:txBody>
          <a:bodyPr/>
          <a:lstStyle/>
          <a:p>
            <a:pPr eaLnBrk="1" fontAlgn="auto" hangingPunct="1">
              <a:spcAft>
                <a:spcPts val="0"/>
              </a:spcAft>
              <a:defRPr/>
            </a:pPr>
            <a:r>
              <a:rPr/>
              <a:t>Advantage of Each Method</a:t>
            </a:r>
          </a:p>
        </p:txBody>
      </p:sp>
      <p:sp>
        <p:nvSpPr>
          <p:cNvPr id="5" name="Slide Number Placeholder 4"/>
          <p:cNvSpPr>
            <a:spLocks noGrp="1"/>
          </p:cNvSpPr>
          <p:nvPr>
            <p:ph type="sldNum" sz="quarter" idx="12"/>
          </p:nvPr>
        </p:nvSpPr>
        <p:spPr/>
        <p:txBody>
          <a:bodyPr/>
          <a:lstStyle/>
          <a:p>
            <a:pPr>
              <a:defRPr/>
            </a:pPr>
            <a:fld id="{D8360AD9-6458-4074-ACF8-7FEF7D6B51A1}" type="slidenum">
              <a:rPr lang="en-US"/>
              <a:pPr>
                <a:defRPr/>
              </a:pPr>
              <a:t>41</a:t>
            </a:fld>
            <a:endParaRPr lang="en-US" dirty="0"/>
          </a:p>
        </p:txBody>
      </p:sp>
      <p:grpSp>
        <p:nvGrpSpPr>
          <p:cNvPr id="2" name="Group 1042"/>
          <p:cNvGrpSpPr>
            <a:grpSpLocks/>
          </p:cNvGrpSpPr>
          <p:nvPr>
            <p:custDataLst>
              <p:tags r:id="rId3"/>
            </p:custDataLst>
          </p:nvPr>
        </p:nvGrpSpPr>
        <p:grpSpPr bwMode="auto">
          <a:xfrm>
            <a:off x="203200" y="2667000"/>
            <a:ext cx="3234267" cy="2133600"/>
            <a:chOff x="100" y="2304"/>
            <a:chExt cx="1528" cy="1484"/>
          </a:xfrm>
        </p:grpSpPr>
        <p:sp>
          <p:nvSpPr>
            <p:cNvPr id="43018" name="Rectangle 1034"/>
            <p:cNvSpPr>
              <a:spLocks noChangeArrowheads="1"/>
            </p:cNvSpPr>
            <p:nvPr/>
          </p:nvSpPr>
          <p:spPr bwMode="auto">
            <a:xfrm>
              <a:off x="100" y="2788"/>
              <a:ext cx="1528" cy="10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r>
                <a:rPr lang="en-US" sz="2400" b="1" dirty="0">
                  <a:solidFill>
                    <a:srgbClr val="FFFF00"/>
                  </a:solidFill>
                </a:rPr>
                <a:t>High income attracts investors</a:t>
              </a:r>
            </a:p>
          </p:txBody>
        </p:sp>
        <p:sp>
          <p:nvSpPr>
            <p:cNvPr id="46095" name="Line 1038"/>
            <p:cNvSpPr>
              <a:spLocks noChangeShapeType="1"/>
            </p:cNvSpPr>
            <p:nvPr/>
          </p:nvSpPr>
          <p:spPr bwMode="auto">
            <a:xfrm>
              <a:off x="864" y="2304"/>
              <a:ext cx="0" cy="432"/>
            </a:xfrm>
            <a:prstGeom prst="line">
              <a:avLst/>
            </a:prstGeom>
            <a:ln>
              <a:headEnd/>
              <a:tailEnd type="triangle" w="med" len="med"/>
            </a:ln>
            <a:ex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grpSp>
      <p:grpSp>
        <p:nvGrpSpPr>
          <p:cNvPr id="3" name="Group 1044"/>
          <p:cNvGrpSpPr>
            <a:grpSpLocks/>
          </p:cNvGrpSpPr>
          <p:nvPr>
            <p:custDataLst>
              <p:tags r:id="rId4"/>
            </p:custDataLst>
          </p:nvPr>
        </p:nvGrpSpPr>
        <p:grpSpPr bwMode="auto">
          <a:xfrm>
            <a:off x="8034867" y="2705100"/>
            <a:ext cx="3945467" cy="2057400"/>
            <a:chOff x="3796" y="2304"/>
            <a:chExt cx="1864" cy="1484"/>
          </a:xfrm>
        </p:grpSpPr>
        <p:sp>
          <p:nvSpPr>
            <p:cNvPr id="43021" name="Rectangle 1037"/>
            <p:cNvSpPr>
              <a:spLocks noChangeArrowheads="1"/>
            </p:cNvSpPr>
            <p:nvPr/>
          </p:nvSpPr>
          <p:spPr bwMode="auto">
            <a:xfrm>
              <a:off x="3796" y="2788"/>
              <a:ext cx="1864" cy="10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r>
                <a:rPr lang="en-US" sz="2400" b="1" dirty="0">
                  <a:solidFill>
                    <a:srgbClr val="FFFF00"/>
                  </a:solidFill>
                  <a:cs typeface="Arial" pitchFamily="34" charset="0"/>
                </a:rPr>
                <a:t>“Middle ground”</a:t>
              </a:r>
            </a:p>
            <a:p>
              <a:pPr algn="ctr" eaLnBrk="0" hangingPunct="0">
                <a:defRPr/>
              </a:pPr>
              <a:endParaRPr lang="en-US" sz="2400" b="1" dirty="0">
                <a:solidFill>
                  <a:srgbClr val="FFFF00"/>
                </a:solidFill>
              </a:endParaRPr>
            </a:p>
          </p:txBody>
        </p:sp>
        <p:sp>
          <p:nvSpPr>
            <p:cNvPr id="46093" name="Line 1039"/>
            <p:cNvSpPr>
              <a:spLocks noChangeShapeType="1"/>
            </p:cNvSpPr>
            <p:nvPr/>
          </p:nvSpPr>
          <p:spPr bwMode="auto">
            <a:xfrm>
              <a:off x="4752" y="2304"/>
              <a:ext cx="0" cy="432"/>
            </a:xfrm>
            <a:prstGeom prst="line">
              <a:avLst/>
            </a:prstGeom>
            <a:ln>
              <a:headEnd/>
              <a:tailEnd type="triangle" w="med" len="med"/>
            </a:ln>
            <a:ex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grpSp>
      <p:grpSp>
        <p:nvGrpSpPr>
          <p:cNvPr id="4" name="Group 1043"/>
          <p:cNvGrpSpPr>
            <a:grpSpLocks/>
          </p:cNvGrpSpPr>
          <p:nvPr>
            <p:custDataLst>
              <p:tags r:id="rId5"/>
            </p:custDataLst>
          </p:nvPr>
        </p:nvGrpSpPr>
        <p:grpSpPr bwMode="auto">
          <a:xfrm>
            <a:off x="3920067" y="2705100"/>
            <a:ext cx="3742267" cy="2057400"/>
            <a:chOff x="1852" y="2304"/>
            <a:chExt cx="1768" cy="1484"/>
          </a:xfrm>
        </p:grpSpPr>
        <p:sp>
          <p:nvSpPr>
            <p:cNvPr id="43014" name="Rectangle 1030"/>
            <p:cNvSpPr>
              <a:spLocks noChangeArrowheads="1"/>
            </p:cNvSpPr>
            <p:nvPr/>
          </p:nvSpPr>
          <p:spPr bwMode="auto">
            <a:xfrm>
              <a:off x="1852" y="2788"/>
              <a:ext cx="1768" cy="10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nchor="ctr"/>
            <a:lstStyle/>
            <a:p>
              <a:pPr algn="ctr" eaLnBrk="0" hangingPunct="0">
                <a:defRPr/>
              </a:pPr>
              <a:r>
                <a:rPr lang="en-US" sz="2400" b="1" dirty="0">
                  <a:solidFill>
                    <a:srgbClr val="FFFF00"/>
                  </a:solidFill>
                </a:rPr>
                <a:t>Lower income = </a:t>
              </a:r>
            </a:p>
            <a:p>
              <a:pPr algn="ctr" eaLnBrk="0" hangingPunct="0">
                <a:defRPr/>
              </a:pPr>
              <a:r>
                <a:rPr lang="en-US" sz="2400" b="1" dirty="0">
                  <a:solidFill>
                    <a:srgbClr val="FFFF00"/>
                  </a:solidFill>
                </a:rPr>
                <a:t>Less taxes</a:t>
              </a:r>
            </a:p>
          </p:txBody>
        </p:sp>
        <p:sp>
          <p:nvSpPr>
            <p:cNvPr id="46091" name="Line 1040"/>
            <p:cNvSpPr>
              <a:spLocks noChangeShapeType="1"/>
            </p:cNvSpPr>
            <p:nvPr/>
          </p:nvSpPr>
          <p:spPr bwMode="auto">
            <a:xfrm>
              <a:off x="2736" y="2304"/>
              <a:ext cx="0" cy="432"/>
            </a:xfrm>
            <a:prstGeom prst="line">
              <a:avLst/>
            </a:prstGeom>
            <a:ln>
              <a:headEnd/>
              <a:tailEnd type="triangle" w="med" len="med"/>
            </a:ln>
            <a:ex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p>
          </p:txBody>
        </p:sp>
      </p:grpSp>
      <p:sp>
        <p:nvSpPr>
          <p:cNvPr id="126983" name="Rectangle 1029"/>
          <p:cNvSpPr>
            <a:spLocks noChangeArrowheads="1"/>
          </p:cNvSpPr>
          <p:nvPr/>
        </p:nvSpPr>
        <p:spPr bwMode="auto">
          <a:xfrm>
            <a:off x="4512733" y="1752600"/>
            <a:ext cx="2624667" cy="977900"/>
          </a:xfrm>
          <a:prstGeom prst="rect">
            <a:avLst/>
          </a:prstGeom>
          <a:solidFill>
            <a:srgbClr val="FFFF00"/>
          </a:solidFill>
          <a:ln w="12700" algn="ctr">
            <a:solidFill>
              <a:schemeClr val="tx1"/>
            </a:solidFill>
            <a:miter lim="800000"/>
            <a:headEnd/>
            <a:tailEnd/>
          </a:ln>
        </p:spPr>
        <p:txBody>
          <a:bodyPr lIns="90488" tIns="44450" rIns="90488" bIns="44450" anchor="ctr"/>
          <a:lstStyle/>
          <a:p>
            <a:pPr algn="ctr" eaLnBrk="0" hangingPunct="0"/>
            <a:r>
              <a:rPr lang="en-US" sz="2400" b="1">
                <a:solidFill>
                  <a:srgbClr val="0000CC"/>
                </a:solidFill>
              </a:rPr>
              <a:t>Last-In, First-Out</a:t>
            </a:r>
          </a:p>
        </p:txBody>
      </p:sp>
      <p:sp>
        <p:nvSpPr>
          <p:cNvPr id="126984" name="Rectangle 1033"/>
          <p:cNvSpPr>
            <a:spLocks noChangeArrowheads="1"/>
          </p:cNvSpPr>
          <p:nvPr/>
        </p:nvSpPr>
        <p:spPr bwMode="auto">
          <a:xfrm>
            <a:off x="550333" y="1758950"/>
            <a:ext cx="2624667" cy="977900"/>
          </a:xfrm>
          <a:prstGeom prst="rect">
            <a:avLst/>
          </a:prstGeom>
          <a:solidFill>
            <a:srgbClr val="FFFF00"/>
          </a:solidFill>
          <a:ln w="12700" algn="ctr">
            <a:solidFill>
              <a:schemeClr val="tx1"/>
            </a:solidFill>
            <a:miter lim="800000"/>
            <a:headEnd/>
            <a:tailEnd/>
          </a:ln>
        </p:spPr>
        <p:txBody>
          <a:bodyPr lIns="90488" tIns="44450" rIns="90488" bIns="44450" anchor="ctr"/>
          <a:lstStyle/>
          <a:p>
            <a:pPr algn="ctr" eaLnBrk="0" hangingPunct="0"/>
            <a:r>
              <a:rPr lang="en-US" sz="2400" b="1">
                <a:solidFill>
                  <a:srgbClr val="0000CC"/>
                </a:solidFill>
              </a:rPr>
              <a:t> First-In, </a:t>
            </a:r>
          </a:p>
          <a:p>
            <a:pPr algn="ctr" eaLnBrk="0" hangingPunct="0"/>
            <a:r>
              <a:rPr lang="en-US" sz="2400" b="1">
                <a:solidFill>
                  <a:srgbClr val="0000CC"/>
                </a:solidFill>
              </a:rPr>
              <a:t>First-Out</a:t>
            </a:r>
          </a:p>
        </p:txBody>
      </p:sp>
      <p:sp>
        <p:nvSpPr>
          <p:cNvPr id="126985" name="Rectangle 1036"/>
          <p:cNvSpPr>
            <a:spLocks noChangeArrowheads="1"/>
          </p:cNvSpPr>
          <p:nvPr/>
        </p:nvSpPr>
        <p:spPr bwMode="auto">
          <a:xfrm>
            <a:off x="8737600" y="1752600"/>
            <a:ext cx="2624667" cy="977900"/>
          </a:xfrm>
          <a:prstGeom prst="rect">
            <a:avLst/>
          </a:prstGeom>
          <a:solidFill>
            <a:srgbClr val="FFFF00"/>
          </a:solidFill>
          <a:ln w="12700">
            <a:solidFill>
              <a:schemeClr val="tx1"/>
            </a:solidFill>
            <a:miter lim="800000"/>
            <a:headEnd/>
            <a:tailEnd/>
          </a:ln>
        </p:spPr>
        <p:txBody>
          <a:bodyPr lIns="90488" tIns="44450" rIns="90488" bIns="44450" anchor="ctr"/>
          <a:lstStyle/>
          <a:p>
            <a:pPr algn="ctr" eaLnBrk="0" hangingPunct="0"/>
            <a:r>
              <a:rPr lang="en-US" sz="2400" b="1">
                <a:solidFill>
                  <a:srgbClr val="0000CC"/>
                </a:solidFill>
              </a:rPr>
              <a:t>Average-</a:t>
            </a:r>
          </a:p>
          <a:p>
            <a:pPr algn="ctr" eaLnBrk="0" hangingPunct="0"/>
            <a:r>
              <a:rPr lang="en-US" sz="2400" b="1">
                <a:solidFill>
                  <a:srgbClr val="0000CC"/>
                </a:solidFill>
              </a:rPr>
              <a:t>Cost</a:t>
            </a:r>
          </a:p>
        </p:txBody>
      </p:sp>
      <p:pic>
        <p:nvPicPr>
          <p:cNvPr id="16" name="Picture 15" descr="logo5.png"/>
          <p:cNvPicPr/>
          <p:nvPr/>
        </p:nvPicPr>
        <p:blipFill>
          <a:blip r:embed="rId8"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77464977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103" y="2088690"/>
            <a:ext cx="10972800" cy="1143000"/>
          </a:xfrm>
        </p:spPr>
        <p:txBody>
          <a:bodyPr>
            <a:noAutofit/>
          </a:bodyPr>
          <a:lstStyle/>
          <a:p>
            <a:r>
              <a:rPr lang="en-US" sz="4800" dirty="0"/>
              <a:t>Apply the lower-of-cost-or market rule to inventory</a:t>
            </a:r>
            <a:r>
              <a:rPr lang="en-US" sz="4800" b="1" dirty="0">
                <a:solidFill>
                  <a:schemeClr val="dk1"/>
                </a:solidFill>
                <a:cs typeface="Arial" pitchFamily="34" charset="0"/>
              </a:rPr>
              <a:t/>
            </a:r>
            <a:br>
              <a:rPr lang="en-US" sz="4800" b="1" dirty="0">
                <a:solidFill>
                  <a:schemeClr val="dk1"/>
                </a:solidFill>
                <a:cs typeface="Arial" pitchFamily="34" charset="0"/>
              </a:rPr>
            </a:br>
            <a:endParaRPr lang="en-US" sz="4800" dirty="0"/>
          </a:p>
        </p:txBody>
      </p:sp>
      <p:pic>
        <p:nvPicPr>
          <p:cNvPr id="3" name="Picture 2" descr="logo5.png"/>
          <p:cNvPicPr/>
          <p:nvPr/>
        </p:nvPicPr>
        <p:blipFill>
          <a:blip r:embed="rId2"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1728238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subTitle" idx="1"/>
          </p:nvPr>
        </p:nvSpPr>
        <p:spPr>
          <a:xfrm>
            <a:off x="1117600" y="3429001"/>
            <a:ext cx="10242551" cy="584775"/>
          </a:xfrm>
        </p:spPr>
        <p:txBody>
          <a:bodyPr>
            <a:spAutoFit/>
          </a:bodyPr>
          <a:lstStyle/>
          <a:p>
            <a:pPr algn="ctr" eaLnBrk="1" hangingPunct="1">
              <a:spcBef>
                <a:spcPct val="0"/>
              </a:spcBef>
            </a:pPr>
            <a:r>
              <a:rPr lang="en-US" dirty="0" smtClean="0"/>
              <a:t>Apply the lower-of-cost-or market rule to inventory</a:t>
            </a:r>
          </a:p>
        </p:txBody>
      </p:sp>
      <p:sp>
        <p:nvSpPr>
          <p:cNvPr id="2" name="Slide Number Placeholder 1"/>
          <p:cNvSpPr>
            <a:spLocks noGrp="1"/>
          </p:cNvSpPr>
          <p:nvPr>
            <p:ph type="sldNum" sz="quarter" idx="12"/>
          </p:nvPr>
        </p:nvSpPr>
        <p:spPr/>
        <p:txBody>
          <a:bodyPr/>
          <a:lstStyle/>
          <a:p>
            <a:pPr>
              <a:defRPr/>
            </a:pPr>
            <a:fld id="{8DEDC5A8-81DA-480F-82F9-690AE1D49CC0}" type="slidenum">
              <a:rPr lang="en-US"/>
              <a:pPr>
                <a:defRPr/>
              </a:pPr>
              <a:t>43</a:t>
            </a:fld>
            <a:endParaRPr lang="en-US" dirty="0"/>
          </a:p>
        </p:txBody>
      </p:sp>
      <p:sp>
        <p:nvSpPr>
          <p:cNvPr id="5" name="Flowchart: Connector 4"/>
          <p:cNvSpPr/>
          <p:nvPr/>
        </p:nvSpPr>
        <p:spPr bwMode="auto">
          <a:xfrm>
            <a:off x="5029200" y="160020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7200" dirty="0">
                <a:solidFill>
                  <a:schemeClr val="bg1"/>
                </a:solidFill>
                <a:latin typeface="Segoe" pitchFamily="34" charset="0"/>
              </a:rPr>
              <a:t>5</a:t>
            </a:r>
          </a:p>
        </p:txBody>
      </p:sp>
      <p:pic>
        <p:nvPicPr>
          <p:cNvPr id="6" name="Picture 5" descr="logo5.png"/>
          <p:cNvPicPr/>
          <p:nvPr/>
        </p:nvPicPr>
        <p:blipFill>
          <a:blip r:embed="rId4"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150403233"/>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custDataLst>
              <p:tags r:id="rId3"/>
            </p:custDataLst>
          </p:nvPr>
        </p:nvSpPr>
        <p:spPr/>
        <p:txBody>
          <a:bodyPr/>
          <a:lstStyle/>
          <a:p>
            <a:pPr eaLnBrk="1" fontAlgn="auto" hangingPunct="1">
              <a:spcAft>
                <a:spcPts val="0"/>
              </a:spcAft>
              <a:defRPr/>
            </a:pPr>
            <a:r>
              <a:rPr smtClean="0"/>
              <a:t>Lower-of-Cost-or-Market </a:t>
            </a:r>
            <a:r>
              <a:rPr/>
              <a:t>Rule</a:t>
            </a:r>
          </a:p>
        </p:txBody>
      </p:sp>
      <p:sp>
        <p:nvSpPr>
          <p:cNvPr id="129027" name="Rectangle 3"/>
          <p:cNvSpPr>
            <a:spLocks noGrp="1" noChangeArrowheads="1"/>
          </p:cNvSpPr>
          <p:nvPr>
            <p:ph idx="1"/>
          </p:nvPr>
        </p:nvSpPr>
        <p:spPr>
          <a:xfrm>
            <a:off x="609600" y="1219201"/>
            <a:ext cx="10972800" cy="5084763"/>
          </a:xfrm>
        </p:spPr>
        <p:txBody>
          <a:bodyPr/>
          <a:lstStyle/>
          <a:p>
            <a:pPr eaLnBrk="1" hangingPunct="1"/>
            <a:r>
              <a:rPr lang="en-US" smtClean="0"/>
              <a:t>Example of conservatism</a:t>
            </a:r>
          </a:p>
          <a:p>
            <a:pPr eaLnBrk="1" hangingPunct="1"/>
            <a:r>
              <a:rPr lang="en-US" smtClean="0"/>
              <a:t>Inventory is reported at lower of:</a:t>
            </a:r>
          </a:p>
          <a:p>
            <a:pPr lvl="1" eaLnBrk="1" hangingPunct="1"/>
            <a:r>
              <a:rPr lang="en-US" smtClean="0"/>
              <a:t>Historical cost or </a:t>
            </a:r>
          </a:p>
          <a:p>
            <a:pPr lvl="1" eaLnBrk="1" hangingPunct="1"/>
            <a:r>
              <a:rPr lang="en-US" smtClean="0"/>
              <a:t>Market value (current replacement cost)</a:t>
            </a:r>
          </a:p>
          <a:p>
            <a:pPr eaLnBrk="1" hangingPunct="1"/>
            <a:r>
              <a:rPr lang="en-US" smtClean="0"/>
              <a:t>If market is lower than cost, write down inventory value</a:t>
            </a:r>
          </a:p>
          <a:p>
            <a:pPr eaLnBrk="1" hangingPunct="1"/>
            <a:endParaRPr lang="en-US" smtClean="0"/>
          </a:p>
          <a:p>
            <a:pPr eaLnBrk="1" hangingPunct="1"/>
            <a:endParaRPr lang="en-US" smtClean="0"/>
          </a:p>
          <a:p>
            <a:pPr eaLnBrk="1" hangingPunct="1"/>
            <a:endParaRPr lang="en-US" smtClean="0"/>
          </a:p>
          <a:p>
            <a:pPr eaLnBrk="1" hangingPunct="1">
              <a:buFontTx/>
              <a:buNone/>
            </a:pPr>
            <a:endParaRPr lang="en-US" smtClean="0"/>
          </a:p>
        </p:txBody>
      </p:sp>
      <p:sp>
        <p:nvSpPr>
          <p:cNvPr id="2" name="Slide Number Placeholder 1"/>
          <p:cNvSpPr>
            <a:spLocks noGrp="1"/>
          </p:cNvSpPr>
          <p:nvPr>
            <p:ph type="sldNum" sz="quarter" idx="12"/>
          </p:nvPr>
        </p:nvSpPr>
        <p:spPr/>
        <p:txBody>
          <a:bodyPr/>
          <a:lstStyle/>
          <a:p>
            <a:pPr>
              <a:defRPr/>
            </a:pPr>
            <a:fld id="{0E69867B-CCA9-43D5-8869-A03E726CCE46}" type="slidenum">
              <a:rPr lang="en-US"/>
              <a:pPr>
                <a:defRPr/>
              </a:pPr>
              <a:t>44</a:t>
            </a:fld>
            <a:endParaRPr lang="en-US" dirty="0"/>
          </a:p>
        </p:txBody>
      </p:sp>
      <p:graphicFrame>
        <p:nvGraphicFramePr>
          <p:cNvPr id="129029" name="Object 8"/>
          <p:cNvGraphicFramePr>
            <a:graphicFrameLocks noChangeAspect="1"/>
          </p:cNvGraphicFramePr>
          <p:nvPr>
            <p:custDataLst>
              <p:tags r:id="rId4"/>
            </p:custDataLst>
          </p:nvPr>
        </p:nvGraphicFramePr>
        <p:xfrm>
          <a:off x="914401" y="4343401"/>
          <a:ext cx="10138833" cy="2092325"/>
        </p:xfrm>
        <a:graphic>
          <a:graphicData uri="http://schemas.openxmlformats.org/presentationml/2006/ole">
            <mc:AlternateContent xmlns:mc="http://schemas.openxmlformats.org/markup-compatibility/2006">
              <mc:Choice xmlns:v="urn:schemas-microsoft-com:vml" Requires="v">
                <p:oleObj spid="_x0000_s2056" name="Worksheet" r:id="rId7" imgW="5476951" imgH="1743151" progId="Excel.Sheet.12">
                  <p:embed/>
                </p:oleObj>
              </mc:Choice>
              <mc:Fallback>
                <p:oleObj name="Worksheet" r:id="rId7" imgW="5476951" imgH="1743151" progId="Excel.Sheet.12">
                  <p:embed/>
                  <p:pic>
                    <p:nvPicPr>
                      <p:cNvPr id="129029"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1" y="4343401"/>
                        <a:ext cx="10138833" cy="2092325"/>
                      </a:xfrm>
                      <a:prstGeom prst="rect">
                        <a:avLst/>
                      </a:prstGeom>
                      <a:solidFill>
                        <a:srgbClr val="BAFCC5"/>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5" descr="logo5.png"/>
          <p:cNvPicPr/>
          <p:nvPr/>
        </p:nvPicPr>
        <p:blipFill>
          <a:blip r:embed="rId9" cstate="print"/>
          <a:stretch>
            <a:fillRect/>
          </a:stretch>
        </p:blipFill>
        <p:spPr>
          <a:xfrm>
            <a:off x="10601739" y="245165"/>
            <a:ext cx="1590260" cy="483705"/>
          </a:xfrm>
          <a:prstGeom prst="rect">
            <a:avLst/>
          </a:prstGeom>
        </p:spPr>
      </p:pic>
    </p:spTree>
    <p:custDataLst>
      <p:tags r:id="rId2"/>
    </p:custDataLst>
    <p:extLst>
      <p:ext uri="{BB962C8B-B14F-4D97-AF65-F5344CB8AC3E}">
        <p14:creationId xmlns:p14="http://schemas.microsoft.com/office/powerpoint/2010/main" val="3870586783"/>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a:xfrm>
            <a:off x="203200" y="304801"/>
            <a:ext cx="11277600" cy="5816977"/>
          </a:xfrm>
        </p:spPr>
        <p:txBody>
          <a:bodyPr>
            <a:normAutofit fontScale="90000"/>
          </a:bodyPr>
          <a:lstStyle/>
          <a:p>
            <a:pPr eaLnBrk="1" hangingPunct="1">
              <a:defRPr/>
            </a:pPr>
            <a:r>
              <a:rPr sz="2400" b="1" cap="all" smtClean="0">
                <a:solidFill>
                  <a:schemeClr val="tx1"/>
                </a:solidFill>
                <a:effectLst/>
              </a:rPr>
              <a:t>P6-30A:   Accounting  principles  for  inventory  and</a:t>
            </a:r>
            <a:br>
              <a:rPr sz="2400" b="1" cap="all" smtClean="0">
                <a:solidFill>
                  <a:schemeClr val="tx1"/>
                </a:solidFill>
                <a:effectLst/>
              </a:rPr>
            </a:br>
            <a:r>
              <a:rPr sz="2400" b="1" cap="all">
                <a:solidFill>
                  <a:schemeClr val="tx1"/>
                </a:solidFill>
                <a:effectLst/>
              </a:rPr>
              <a:t> </a:t>
            </a:r>
            <a:r>
              <a:rPr sz="2400" b="1" cap="all" smtClean="0">
                <a:solidFill>
                  <a:schemeClr val="tx1"/>
                </a:solidFill>
                <a:effectLst/>
              </a:rPr>
              <a:t>     applying  the  lower-of-cost-or market  rule</a:t>
            </a:r>
            <a:r>
              <a:rPr sz="2400" b="1" cap="all">
                <a:solidFill>
                  <a:schemeClr val="tx1"/>
                </a:solidFill>
                <a:effectLst/>
              </a:rPr>
              <a:t/>
            </a:r>
            <a:br>
              <a:rPr sz="2400" b="1" cap="all">
                <a:solidFill>
                  <a:schemeClr val="tx1"/>
                </a:solidFill>
                <a:effectLst/>
              </a:rPr>
            </a:br>
            <a:r>
              <a:rPr sz="2400" b="1" cap="all" smtClean="0">
                <a:solidFill>
                  <a:schemeClr val="tx1"/>
                </a:solidFill>
                <a:effectLst/>
              </a:rPr>
              <a:t/>
            </a:r>
            <a:br>
              <a:rPr sz="2400" b="1" cap="all" smtClean="0">
                <a:solidFill>
                  <a:schemeClr val="tx1"/>
                </a:solidFill>
                <a:effectLst/>
              </a:rPr>
            </a:br>
            <a:r>
              <a:rPr sz="2800" smtClean="0">
                <a:effectLst/>
              </a:rPr>
              <a:t>Some </a:t>
            </a:r>
            <a:r>
              <a:rPr sz="2800">
                <a:effectLst/>
              </a:rPr>
              <a:t>of M and T Electronics’ merchandise is gathering dust. It is now December 31</a:t>
            </a:r>
            <a:r>
              <a:rPr sz="2800" smtClean="0">
                <a:effectLst/>
              </a:rPr>
              <a:t>, 2012</a:t>
            </a:r>
            <a:r>
              <a:rPr sz="2800">
                <a:effectLst/>
              </a:rPr>
              <a:t>, and the current replacement cost of the ending inventory is $</a:t>
            </a:r>
            <a:r>
              <a:rPr sz="2800" smtClean="0">
                <a:effectLst/>
              </a:rPr>
              <a:t>20,000–below the business’s </a:t>
            </a:r>
            <a:r>
              <a:rPr sz="2800">
                <a:effectLst/>
              </a:rPr>
              <a:t>cost of the </a:t>
            </a:r>
            <a:r>
              <a:rPr sz="2800" smtClean="0">
                <a:effectLst/>
              </a:rPr>
              <a:t>goods, which </a:t>
            </a:r>
            <a:r>
              <a:rPr sz="2800">
                <a:effectLst/>
              </a:rPr>
              <a:t>was $100,000. Before any adjustments at the </a:t>
            </a:r>
            <a:r>
              <a:rPr sz="2800" smtClean="0">
                <a:effectLst/>
              </a:rPr>
              <a:t>end of </a:t>
            </a:r>
            <a:r>
              <a:rPr sz="2800">
                <a:effectLst/>
              </a:rPr>
              <a:t>the period, the company’s Cost of goods sold account has a balance </a:t>
            </a:r>
            <a:r>
              <a:rPr sz="2800" smtClean="0">
                <a:effectLst/>
              </a:rPr>
              <a:t>of $410,000.</a:t>
            </a:r>
            <a:br>
              <a:rPr sz="2800" smtClean="0">
                <a:effectLst/>
              </a:rPr>
            </a:br>
            <a:r>
              <a:rPr sz="2800" smtClean="0">
                <a:effectLst/>
              </a:rPr>
              <a:t/>
            </a:r>
            <a:br>
              <a:rPr sz="2800" smtClean="0">
                <a:effectLst/>
              </a:rPr>
            </a:br>
            <a:r>
              <a:rPr sz="2800" i="1" smtClean="0">
                <a:effectLst/>
              </a:rPr>
              <a:t>Requirements:</a:t>
            </a:r>
            <a:br>
              <a:rPr sz="2800" i="1" smtClean="0">
                <a:effectLst/>
              </a:rPr>
            </a:br>
            <a:r>
              <a:rPr sz="2800">
                <a:effectLst/>
              </a:rPr>
              <a:t/>
            </a:r>
            <a:br>
              <a:rPr sz="2800">
                <a:effectLst/>
              </a:rPr>
            </a:br>
            <a:r>
              <a:rPr sz="2400">
                <a:effectLst/>
              </a:rPr>
              <a:t>1. Journalize any required entries.</a:t>
            </a:r>
            <a:br>
              <a:rPr sz="2400">
                <a:effectLst/>
              </a:rPr>
            </a:br>
            <a:r>
              <a:rPr sz="2400">
                <a:effectLst/>
              </a:rPr>
              <a:t>2. At what amount should the company report </a:t>
            </a:r>
            <a:r>
              <a:rPr sz="2400" smtClean="0">
                <a:effectLst/>
              </a:rPr>
              <a:t>Inventory </a:t>
            </a:r>
            <a:r>
              <a:rPr sz="2400">
                <a:effectLst/>
              </a:rPr>
              <a:t>on the balance sheet?</a:t>
            </a:r>
            <a:br>
              <a:rPr sz="2400">
                <a:effectLst/>
              </a:rPr>
            </a:br>
            <a:r>
              <a:rPr sz="2400">
                <a:effectLst/>
              </a:rPr>
              <a:t>3. At what amount should the company </a:t>
            </a:r>
            <a:r>
              <a:rPr sz="2400" smtClean="0">
                <a:effectLst/>
              </a:rPr>
              <a:t>report </a:t>
            </a:r>
            <a:r>
              <a:rPr sz="2400">
                <a:effectLst/>
              </a:rPr>
              <a:t>Cost of goods sold?</a:t>
            </a:r>
            <a:br>
              <a:rPr sz="2400">
                <a:effectLst/>
              </a:rPr>
            </a:br>
            <a:r>
              <a:rPr sz="2400">
                <a:effectLst/>
              </a:rPr>
              <a:t>4. Which accounting principle or concept is most relevant to this situation?</a:t>
            </a:r>
          </a:p>
        </p:txBody>
      </p:sp>
      <p:sp>
        <p:nvSpPr>
          <p:cNvPr id="13005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fld id="{B0252376-3594-459B-AEA0-3EA94FE1FE3C}" type="slidenum">
              <a:rPr lang="en-US" smtClean="0"/>
              <a:pPr eaLnBrk="1" fontAlgn="base" hangingPunct="1">
                <a:spcBef>
                  <a:spcPct val="0"/>
                </a:spcBef>
                <a:spcAft>
                  <a:spcPct val="0"/>
                </a:spcAft>
              </a:pPr>
              <a:t>45</a:t>
            </a:fld>
            <a:endParaRPr lang="en-US" smtClean="0"/>
          </a:p>
        </p:txBody>
      </p:sp>
      <p:pic>
        <p:nvPicPr>
          <p:cNvPr id="4" name="Picture 3" descr="logo5.png"/>
          <p:cNvPicPr/>
          <p:nvPr/>
        </p:nvPicPr>
        <p:blipFill>
          <a:blip r:embed="rId5"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64573579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8"/>
            <a:ext cx="11176000" cy="836612"/>
          </a:xfrm>
        </p:spPr>
        <p:txBody>
          <a:bodyPr>
            <a:normAutofit fontScale="90000"/>
          </a:bodyPr>
          <a:lstStyle/>
          <a:p>
            <a:pPr algn="ctr" eaLnBrk="1" hangingPunct="1">
              <a:defRPr/>
            </a:pPr>
            <a:r>
              <a:rPr sz="2400" b="1" cap="all">
                <a:solidFill>
                  <a:schemeClr val="tx1"/>
                </a:solidFill>
                <a:effectLst/>
              </a:rPr>
              <a:t>P6-30A:   Accounting  principles  for  inventory  and applying  the  lower-of-cost-or market  rule</a:t>
            </a:r>
            <a:br>
              <a:rPr sz="2400" b="1" cap="all">
                <a:solidFill>
                  <a:schemeClr val="tx1"/>
                </a:solidFill>
                <a:effectLst/>
              </a:rPr>
            </a:br>
            <a:endParaRPr sz="2400">
              <a:effectLst/>
            </a:endParaRPr>
          </a:p>
        </p:txBody>
      </p:sp>
      <p:sp>
        <p:nvSpPr>
          <p:cNvPr id="4" name="Text Placeholder 3"/>
          <p:cNvSpPr>
            <a:spLocks noGrp="1"/>
          </p:cNvSpPr>
          <p:nvPr>
            <p:ph type="body" sz="quarter" idx="10"/>
          </p:nvPr>
        </p:nvSpPr>
        <p:spPr>
          <a:xfrm>
            <a:off x="406400" y="1066801"/>
            <a:ext cx="10871200" cy="5427784"/>
          </a:xfrm>
          <a:ln>
            <a:miter lim="800000"/>
            <a:headEnd/>
            <a:tailEnd/>
          </a:ln>
          <a:extLst/>
        </p:spPr>
        <p:txBody>
          <a:bodyPr/>
          <a:lstStyle/>
          <a:p>
            <a:pPr marL="514350" indent="-514350" eaLnBrk="1" hangingPunct="1">
              <a:buFont typeface="+mj-lt"/>
              <a:buAutoNum type="arabicPeriod"/>
              <a:defRPr/>
            </a:pPr>
            <a:r>
              <a:rPr lang="en-US" sz="2400" spc="-150" dirty="0" smtClean="0">
                <a:ln w="3175">
                  <a:noFill/>
                </a:ln>
                <a:gradFill>
                  <a:gsLst>
                    <a:gs pos="0">
                      <a:srgbClr val="2E59B0"/>
                    </a:gs>
                    <a:gs pos="49000">
                      <a:srgbClr val="161D32"/>
                    </a:gs>
                    <a:gs pos="100000">
                      <a:srgbClr val="000000"/>
                    </a:gs>
                  </a:gsLst>
                  <a:lin ang="5400000" scaled="0"/>
                </a:gradFill>
              </a:rPr>
              <a:t>Journalize any required entries.</a:t>
            </a:r>
          </a:p>
          <a:p>
            <a:pPr marL="514350" indent="-514350" eaLnBrk="1" hangingPunct="1">
              <a:buFont typeface="+mj-lt"/>
              <a:buAutoNum type="arabicPeriod"/>
              <a:defRPr/>
            </a:pPr>
            <a:endParaRPr lang="en-US" sz="2400" spc="-150" dirty="0" smtClean="0">
              <a:ln w="3175">
                <a:noFill/>
              </a:ln>
              <a:gradFill>
                <a:gsLst>
                  <a:gs pos="0">
                    <a:srgbClr val="2E59B0"/>
                  </a:gs>
                  <a:gs pos="49000">
                    <a:srgbClr val="161D32"/>
                  </a:gs>
                  <a:gs pos="100000">
                    <a:srgbClr val="000000"/>
                  </a:gs>
                </a:gsLst>
                <a:lin ang="5400000" scaled="0"/>
              </a:gradFill>
            </a:endParaRPr>
          </a:p>
          <a:p>
            <a:pPr marL="514350" indent="-514350" eaLnBrk="1" hangingPunct="1">
              <a:buFont typeface="+mj-lt"/>
              <a:buAutoNum type="arabicPeriod"/>
              <a:defRPr/>
            </a:pPr>
            <a:endParaRPr lang="en-US" sz="2400" spc="-150" dirty="0" smtClean="0">
              <a:ln w="3175">
                <a:noFill/>
              </a:ln>
              <a:gradFill>
                <a:gsLst>
                  <a:gs pos="0">
                    <a:srgbClr val="2E59B0"/>
                  </a:gs>
                  <a:gs pos="49000">
                    <a:srgbClr val="161D32"/>
                  </a:gs>
                  <a:gs pos="100000">
                    <a:srgbClr val="000000"/>
                  </a:gs>
                </a:gsLst>
                <a:lin ang="5400000" scaled="0"/>
              </a:gradFill>
            </a:endParaRPr>
          </a:p>
          <a:p>
            <a:pPr marL="514350" indent="-514350" eaLnBrk="1" hangingPunct="1">
              <a:buFont typeface="+mj-lt"/>
              <a:buAutoNum type="arabicPeriod"/>
              <a:defRPr/>
            </a:pPr>
            <a:endParaRPr lang="en-US" sz="2400" spc="-150" dirty="0" smtClean="0">
              <a:ln w="3175">
                <a:noFill/>
              </a:ln>
              <a:gradFill>
                <a:gsLst>
                  <a:gs pos="0">
                    <a:srgbClr val="2E59B0"/>
                  </a:gs>
                  <a:gs pos="49000">
                    <a:srgbClr val="161D32"/>
                  </a:gs>
                  <a:gs pos="100000">
                    <a:srgbClr val="000000"/>
                  </a:gs>
                </a:gsLst>
                <a:lin ang="5400000" scaled="0"/>
              </a:gradFill>
            </a:endParaRPr>
          </a:p>
          <a:p>
            <a:pPr marL="514350" indent="-514350" eaLnBrk="1" hangingPunct="1">
              <a:buFont typeface="+mj-lt"/>
              <a:buAutoNum type="arabicPeriod"/>
              <a:defRPr/>
            </a:pPr>
            <a:endParaRPr lang="en-US" sz="2400" spc="-150" dirty="0" smtClean="0">
              <a:ln w="3175">
                <a:noFill/>
              </a:ln>
              <a:gradFill>
                <a:gsLst>
                  <a:gs pos="0">
                    <a:srgbClr val="2E59B0"/>
                  </a:gs>
                  <a:gs pos="49000">
                    <a:srgbClr val="161D32"/>
                  </a:gs>
                  <a:gs pos="100000">
                    <a:srgbClr val="000000"/>
                  </a:gs>
                </a:gsLst>
                <a:lin ang="5400000" scaled="0"/>
              </a:gradFill>
            </a:endParaRPr>
          </a:p>
          <a:p>
            <a:pPr marL="514350" indent="-514350" eaLnBrk="1" hangingPunct="1">
              <a:buFont typeface="+mj-lt"/>
              <a:buAutoNum type="arabicPeriod"/>
              <a:defRPr/>
            </a:pPr>
            <a:r>
              <a:rPr lang="en-US" sz="2400" spc="-150" dirty="0" smtClean="0">
                <a:ln w="3175">
                  <a:noFill/>
                </a:ln>
                <a:gradFill>
                  <a:gsLst>
                    <a:gs pos="0">
                      <a:srgbClr val="2E59B0"/>
                    </a:gs>
                    <a:gs pos="49000">
                      <a:srgbClr val="161D32"/>
                    </a:gs>
                    <a:gs pos="100000">
                      <a:srgbClr val="000000"/>
                    </a:gs>
                  </a:gsLst>
                  <a:lin ang="5400000" scaled="0"/>
                </a:gradFill>
              </a:rPr>
              <a:t> At what amount should the company report for Inventory on the balance sheet? </a:t>
            </a:r>
          </a:p>
          <a:p>
            <a:pPr marL="514350" indent="-514350" eaLnBrk="1" hangingPunct="1">
              <a:buFont typeface="+mj-lt"/>
              <a:buAutoNum type="arabicPeriod"/>
              <a:defRPr/>
            </a:pPr>
            <a:endParaRPr lang="en-US" sz="2400" spc="-150" dirty="0" smtClean="0">
              <a:ln w="3175">
                <a:noFill/>
              </a:ln>
              <a:gradFill>
                <a:gsLst>
                  <a:gs pos="0">
                    <a:srgbClr val="2E59B0"/>
                  </a:gs>
                  <a:gs pos="49000">
                    <a:srgbClr val="161D32"/>
                  </a:gs>
                  <a:gs pos="100000">
                    <a:srgbClr val="000000"/>
                  </a:gs>
                </a:gsLst>
                <a:lin ang="5400000" scaled="0"/>
              </a:gradFill>
            </a:endParaRPr>
          </a:p>
          <a:p>
            <a:pPr marL="514350" indent="-514350" eaLnBrk="1" hangingPunct="1">
              <a:buFont typeface="+mj-lt"/>
              <a:buAutoNum type="arabicPeriod"/>
              <a:defRPr/>
            </a:pPr>
            <a:endParaRPr lang="en-US" sz="2400" spc="-150" dirty="0" smtClean="0">
              <a:ln w="3175">
                <a:noFill/>
              </a:ln>
              <a:gradFill>
                <a:gsLst>
                  <a:gs pos="0">
                    <a:srgbClr val="2E59B0"/>
                  </a:gs>
                  <a:gs pos="49000">
                    <a:srgbClr val="161D32"/>
                  </a:gs>
                  <a:gs pos="100000">
                    <a:srgbClr val="000000"/>
                  </a:gs>
                </a:gsLst>
                <a:lin ang="5400000" scaled="0"/>
              </a:gradFill>
            </a:endParaRPr>
          </a:p>
          <a:p>
            <a:pPr marL="514350" indent="-514350" eaLnBrk="1" hangingPunct="1">
              <a:buFont typeface="+mj-lt"/>
              <a:buAutoNum type="arabicPeriod"/>
              <a:defRPr/>
            </a:pPr>
            <a:r>
              <a:rPr lang="en-US" sz="2400" spc="-150" dirty="0" smtClean="0">
                <a:ln w="3175">
                  <a:noFill/>
                </a:ln>
                <a:gradFill>
                  <a:gsLst>
                    <a:gs pos="0">
                      <a:srgbClr val="2E59B0"/>
                    </a:gs>
                    <a:gs pos="49000">
                      <a:srgbClr val="161D32"/>
                    </a:gs>
                    <a:gs pos="100000">
                      <a:srgbClr val="000000"/>
                    </a:gs>
                  </a:gsLst>
                  <a:lin ang="5400000" scaled="0"/>
                </a:gradFill>
              </a:rPr>
              <a:t>At what amount should the company report for Cost of goods sold?</a:t>
            </a:r>
          </a:p>
          <a:p>
            <a:pPr marL="514350" indent="-514350" eaLnBrk="1" hangingPunct="1">
              <a:buFont typeface="+mj-lt"/>
              <a:buAutoNum type="arabicPeriod"/>
              <a:defRPr/>
            </a:pPr>
            <a:endParaRPr lang="en-US" sz="2400" spc="-150" dirty="0" smtClean="0">
              <a:ln w="3175">
                <a:noFill/>
              </a:ln>
              <a:gradFill>
                <a:gsLst>
                  <a:gs pos="0">
                    <a:srgbClr val="2E59B0"/>
                  </a:gs>
                  <a:gs pos="49000">
                    <a:srgbClr val="161D32"/>
                  </a:gs>
                  <a:gs pos="100000">
                    <a:srgbClr val="000000"/>
                  </a:gs>
                </a:gsLst>
                <a:lin ang="5400000" scaled="0"/>
              </a:gradFill>
            </a:endParaRPr>
          </a:p>
          <a:p>
            <a:pPr marL="514350" indent="-514350" eaLnBrk="1" hangingPunct="1">
              <a:buFont typeface="+mj-lt"/>
              <a:buAutoNum type="arabicPeriod"/>
              <a:defRPr/>
            </a:pPr>
            <a:endParaRPr lang="en-US" sz="2400" spc="-150" dirty="0" smtClean="0">
              <a:ln w="3175">
                <a:noFill/>
              </a:ln>
              <a:gradFill>
                <a:gsLst>
                  <a:gs pos="0">
                    <a:srgbClr val="2E59B0"/>
                  </a:gs>
                  <a:gs pos="49000">
                    <a:srgbClr val="161D32"/>
                  </a:gs>
                  <a:gs pos="100000">
                    <a:srgbClr val="000000"/>
                  </a:gs>
                </a:gsLst>
                <a:lin ang="5400000" scaled="0"/>
              </a:gradFill>
            </a:endParaRPr>
          </a:p>
          <a:p>
            <a:pPr marL="514350" indent="-514350" eaLnBrk="1" hangingPunct="1">
              <a:buFont typeface="+mj-lt"/>
              <a:buAutoNum type="arabicPeriod"/>
              <a:defRPr/>
            </a:pPr>
            <a:r>
              <a:rPr lang="en-US" sz="2400" spc="-150" dirty="0" smtClean="0">
                <a:ln w="3175">
                  <a:noFill/>
                </a:ln>
                <a:gradFill>
                  <a:gsLst>
                    <a:gs pos="0">
                      <a:srgbClr val="2E59B0"/>
                    </a:gs>
                    <a:gs pos="49000">
                      <a:srgbClr val="161D32"/>
                    </a:gs>
                    <a:gs pos="100000">
                      <a:srgbClr val="000000"/>
                    </a:gs>
                  </a:gsLst>
                  <a:lin ang="5400000" scaled="0"/>
                </a:gradFill>
              </a:rPr>
              <a:t>Which accounting principle or concept is most relevant to this situation?</a:t>
            </a:r>
            <a:br>
              <a:rPr lang="en-US" sz="2400" spc="-150" dirty="0" smtClean="0">
                <a:ln w="3175">
                  <a:noFill/>
                </a:ln>
                <a:gradFill>
                  <a:gsLst>
                    <a:gs pos="0">
                      <a:srgbClr val="2E59B0"/>
                    </a:gs>
                    <a:gs pos="49000">
                      <a:srgbClr val="161D32"/>
                    </a:gs>
                    <a:gs pos="100000">
                      <a:srgbClr val="000000"/>
                    </a:gs>
                  </a:gsLst>
                  <a:lin ang="5400000" scaled="0"/>
                </a:gradFill>
              </a:rPr>
            </a:br>
            <a:endParaRPr lang="en-US" sz="2400" dirty="0"/>
          </a:p>
        </p:txBody>
      </p:sp>
      <p:sp>
        <p:nvSpPr>
          <p:cNvPr id="3" name="Slide Number Placeholder 2"/>
          <p:cNvSpPr>
            <a:spLocks noGrp="1"/>
          </p:cNvSpPr>
          <p:nvPr>
            <p:ph type="sldNum" sz="quarter" idx="11"/>
          </p:nvPr>
        </p:nvSpPr>
        <p:spPr/>
        <p:txBody>
          <a:bodyPr/>
          <a:lstStyle/>
          <a:p>
            <a:pPr>
              <a:defRPr/>
            </a:pPr>
            <a:fld id="{5561095A-A0F8-4E2B-88EB-969A20CF57A6}" type="slidenum">
              <a:rPr lang="en-US"/>
              <a:pPr>
                <a:defRPr/>
              </a:pPr>
              <a:t>46</a:t>
            </a:fld>
            <a:endParaRPr lang="en-US" dirty="0"/>
          </a:p>
        </p:txBody>
      </p:sp>
      <p:graphicFrame>
        <p:nvGraphicFramePr>
          <p:cNvPr id="6" name="Table 5"/>
          <p:cNvGraphicFramePr>
            <a:graphicFrameLocks noGrp="1"/>
          </p:cNvGraphicFramePr>
          <p:nvPr/>
        </p:nvGraphicFramePr>
        <p:xfrm>
          <a:off x="1117600" y="1600200"/>
          <a:ext cx="9042401" cy="1169988"/>
        </p:xfrm>
        <a:graphic>
          <a:graphicData uri="http://schemas.openxmlformats.org/drawingml/2006/table">
            <a:tbl>
              <a:tblPr>
                <a:tableStyleId>{5940675A-B579-460E-94D1-54222C63F5DA}</a:tableStyleId>
              </a:tblPr>
              <a:tblGrid>
                <a:gridCol w="1436643">
                  <a:extLst>
                    <a:ext uri="{9D8B030D-6E8A-4147-A177-3AD203B41FA5}">
                      <a16:colId xmlns:a16="http://schemas.microsoft.com/office/drawing/2014/main" xmlns="" val="20000"/>
                    </a:ext>
                  </a:extLst>
                </a:gridCol>
                <a:gridCol w="4760959">
                  <a:extLst>
                    <a:ext uri="{9D8B030D-6E8A-4147-A177-3AD203B41FA5}">
                      <a16:colId xmlns:a16="http://schemas.microsoft.com/office/drawing/2014/main" xmlns="" val="20001"/>
                    </a:ext>
                  </a:extLst>
                </a:gridCol>
                <a:gridCol w="1422400">
                  <a:extLst>
                    <a:ext uri="{9D8B030D-6E8A-4147-A177-3AD203B41FA5}">
                      <a16:colId xmlns:a16="http://schemas.microsoft.com/office/drawing/2014/main" xmlns="" val="20002"/>
                    </a:ext>
                  </a:extLst>
                </a:gridCol>
                <a:gridCol w="1422399">
                  <a:extLst>
                    <a:ext uri="{9D8B030D-6E8A-4147-A177-3AD203B41FA5}">
                      <a16:colId xmlns:a16="http://schemas.microsoft.com/office/drawing/2014/main" xmlns="" val="20003"/>
                    </a:ext>
                  </a:extLst>
                </a:gridCol>
              </a:tblGrid>
              <a:tr h="45734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accent1">
                              <a:lumMod val="75000"/>
                            </a:schemeClr>
                          </a:solidFill>
                          <a:effectLst/>
                          <a:latin typeface="Times New Roman" pitchFamily="18" charset="0"/>
                          <a:cs typeface="Times New Roman" pitchFamily="18" charset="0"/>
                        </a:rPr>
                        <a:t>Dec  12</a:t>
                      </a:r>
                      <a:endParaRPr kumimoji="0" lang="en-US" sz="2000" b="0" i="0" u="none" strike="noStrike" cap="none" normalizeH="0" baseline="0" dirty="0" smtClean="0">
                        <a:ln>
                          <a:noFill/>
                        </a:ln>
                        <a:solidFill>
                          <a:schemeClr val="accent1">
                            <a:lumMod val="75000"/>
                          </a:schemeClr>
                        </a:solidFill>
                        <a:effectLst/>
                        <a:latin typeface="Times New Roman" pitchFamily="18" charset="0"/>
                        <a:cs typeface="Times New Roman" pitchFamily="18" charset="0"/>
                      </a:endParaRPr>
                    </a:p>
                  </a:txBody>
                  <a:tcPr marL="121920" marR="121920" marT="45735" marB="45735"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u="none" strike="noStrike" cap="none" normalizeH="0" baseline="0" dirty="0" smtClean="0">
                          <a:ln>
                            <a:noFill/>
                          </a:ln>
                          <a:solidFill>
                            <a:schemeClr val="accent1">
                              <a:lumMod val="75000"/>
                            </a:schemeClr>
                          </a:solidFill>
                          <a:effectLst/>
                          <a:latin typeface="Times New Roman" pitchFamily="18" charset="0"/>
                          <a:cs typeface="Times New Roman" pitchFamily="18" charset="0"/>
                        </a:rPr>
                        <a:t>Cost of goods sold</a:t>
                      </a:r>
                      <a:endParaRPr kumimoji="0" lang="en-US" sz="2000" b="0" i="0" u="none" strike="noStrike" cap="none" normalizeH="0" baseline="0" dirty="0" smtClean="0">
                        <a:ln>
                          <a:noFill/>
                        </a:ln>
                        <a:solidFill>
                          <a:schemeClr val="accent1">
                            <a:lumMod val="75000"/>
                          </a:schemeClr>
                        </a:solidFill>
                        <a:effectLst/>
                        <a:latin typeface="Times New Roman" pitchFamily="18" charset="0"/>
                        <a:cs typeface="Times New Roman" pitchFamily="18" charset="0"/>
                      </a:endParaRPr>
                    </a:p>
                  </a:txBody>
                  <a:tcPr marL="121920" marR="121920" marT="45735" marB="45735" anchor="ct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accent1">
                              <a:lumMod val="75000"/>
                            </a:schemeClr>
                          </a:solidFill>
                          <a:effectLst/>
                          <a:latin typeface="Times New Roman" pitchFamily="18" charset="0"/>
                          <a:cs typeface="Times New Roman" pitchFamily="18" charset="0"/>
                        </a:rPr>
                        <a:t>20,000</a:t>
                      </a:r>
                      <a:endParaRPr kumimoji="0" lang="en-US" sz="2000" b="0" i="0" u="none" strike="noStrike" cap="none" normalizeH="0" baseline="0" dirty="0" smtClean="0">
                        <a:ln>
                          <a:noFill/>
                        </a:ln>
                        <a:solidFill>
                          <a:schemeClr val="accent1">
                            <a:lumMod val="75000"/>
                          </a:schemeClr>
                        </a:solidFill>
                        <a:effectLst/>
                        <a:latin typeface="Times New Roman" pitchFamily="18" charset="0"/>
                        <a:cs typeface="Times New Roman" pitchFamily="18" charset="0"/>
                      </a:endParaRPr>
                    </a:p>
                  </a:txBody>
                  <a:tcPr marL="121920" marR="121920" marT="45735" marB="45735" anchor="ct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accent1">
                              <a:lumMod val="75000"/>
                            </a:schemeClr>
                          </a:solidFill>
                          <a:effectLst/>
                          <a:latin typeface="Times New Roman" pitchFamily="18" charset="0"/>
                          <a:cs typeface="Times New Roman" pitchFamily="18" charset="0"/>
                        </a:rPr>
                        <a:t> </a:t>
                      </a:r>
                      <a:endParaRPr kumimoji="0" lang="en-US" sz="2000" b="0" i="0" u="none" strike="noStrike" cap="none" normalizeH="0" baseline="0" dirty="0" smtClean="0">
                        <a:ln>
                          <a:noFill/>
                        </a:ln>
                        <a:solidFill>
                          <a:schemeClr val="accent1">
                            <a:lumMod val="75000"/>
                          </a:schemeClr>
                        </a:solidFill>
                        <a:effectLst/>
                        <a:latin typeface="Times New Roman" pitchFamily="18" charset="0"/>
                        <a:cs typeface="Times New Roman" pitchFamily="18" charset="0"/>
                      </a:endParaRPr>
                    </a:p>
                  </a:txBody>
                  <a:tcPr marL="121920" marR="121920" marT="45735" marB="45735" anchor="ctr" horzOverflow="overflow"/>
                </a:tc>
                <a:extLst>
                  <a:ext uri="{0D108BD9-81ED-4DB2-BD59-A6C34878D82A}">
                    <a16:rowId xmlns:a16="http://schemas.microsoft.com/office/drawing/2014/main" xmlns="" val="10000"/>
                  </a:ext>
                </a:extLst>
              </a:tr>
              <a:tr h="45734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accent1">
                            <a:lumMod val="75000"/>
                          </a:schemeClr>
                        </a:solidFill>
                        <a:effectLst/>
                        <a:latin typeface="Times New Roman" pitchFamily="18" charset="0"/>
                        <a:cs typeface="Times New Roman" pitchFamily="18" charset="0"/>
                      </a:endParaRPr>
                    </a:p>
                  </a:txBody>
                  <a:tcPr marL="121920" marR="121920" marT="45735" marB="45735"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accent1">
                              <a:lumMod val="75000"/>
                            </a:schemeClr>
                          </a:solidFill>
                          <a:effectLst/>
                          <a:latin typeface="Times New Roman" pitchFamily="18" charset="0"/>
                          <a:cs typeface="Times New Roman" pitchFamily="18" charset="0"/>
                        </a:rPr>
                        <a:t>            Inventory</a:t>
                      </a:r>
                      <a:endParaRPr kumimoji="0" lang="en-US" sz="2000" b="0" i="0" u="none" strike="noStrike" cap="none" normalizeH="0" baseline="0" dirty="0" smtClean="0">
                        <a:ln>
                          <a:noFill/>
                        </a:ln>
                        <a:solidFill>
                          <a:schemeClr val="accent1">
                            <a:lumMod val="75000"/>
                          </a:schemeClr>
                        </a:solidFill>
                        <a:effectLst/>
                        <a:latin typeface="Times New Roman" pitchFamily="18" charset="0"/>
                        <a:cs typeface="Times New Roman" pitchFamily="18" charset="0"/>
                      </a:endParaRPr>
                    </a:p>
                  </a:txBody>
                  <a:tcPr marL="121920" marR="121920" marT="45735" marB="45735"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accent1">
                            <a:lumMod val="75000"/>
                          </a:schemeClr>
                        </a:solidFill>
                        <a:effectLst/>
                        <a:latin typeface="Times New Roman" pitchFamily="18" charset="0"/>
                        <a:cs typeface="Times New Roman" pitchFamily="18" charset="0"/>
                      </a:endParaRPr>
                    </a:p>
                  </a:txBody>
                  <a:tcPr marL="121920" marR="121920" marT="45735" marB="45735" anchor="ct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accent1">
                              <a:lumMod val="75000"/>
                            </a:schemeClr>
                          </a:solidFill>
                          <a:effectLst/>
                          <a:latin typeface="Times New Roman" pitchFamily="18" charset="0"/>
                          <a:cs typeface="Times New Roman" pitchFamily="18" charset="0"/>
                        </a:rPr>
                        <a:t>20,000</a:t>
                      </a:r>
                      <a:endParaRPr kumimoji="0" lang="en-US" sz="2000" b="0" i="0" u="sng" strike="noStrike" cap="none" normalizeH="0" baseline="0" dirty="0" smtClean="0">
                        <a:ln>
                          <a:noFill/>
                        </a:ln>
                        <a:solidFill>
                          <a:schemeClr val="accent1">
                            <a:lumMod val="75000"/>
                          </a:schemeClr>
                        </a:solidFill>
                        <a:effectLst/>
                        <a:latin typeface="Times New Roman" pitchFamily="18" charset="0"/>
                        <a:cs typeface="Times New Roman" pitchFamily="18" charset="0"/>
                      </a:endParaRPr>
                    </a:p>
                  </a:txBody>
                  <a:tcPr marL="121920" marR="121920" marT="45735" marB="45735" anchor="ctr" horzOverflow="overflow"/>
                </a:tc>
                <a:extLst>
                  <a:ext uri="{0D108BD9-81ED-4DB2-BD59-A6C34878D82A}">
                    <a16:rowId xmlns:a16="http://schemas.microsoft.com/office/drawing/2014/main" xmlns="" val="10001"/>
                  </a:ext>
                </a:extLst>
              </a:tr>
              <a:tr h="25529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chemeClr val="accent1">
                            <a:lumMod val="75000"/>
                          </a:schemeClr>
                        </a:solidFill>
                        <a:effectLst/>
                        <a:latin typeface="Times New Roman" pitchFamily="18" charset="0"/>
                        <a:cs typeface="Times New Roman" pitchFamily="18" charset="0"/>
                      </a:endParaRPr>
                    </a:p>
                  </a:txBody>
                  <a:tcPr marL="121920" marR="121920" marT="45735" marB="45735"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chemeClr val="accent1">
                            <a:lumMod val="75000"/>
                          </a:schemeClr>
                        </a:solidFill>
                        <a:effectLst/>
                        <a:latin typeface="Times New Roman" pitchFamily="18" charset="0"/>
                        <a:cs typeface="Times New Roman" pitchFamily="18" charset="0"/>
                      </a:endParaRPr>
                    </a:p>
                  </a:txBody>
                  <a:tcPr marL="121920" marR="121920" marT="45735" marB="45735" anchor="ct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chemeClr val="accent1">
                            <a:lumMod val="75000"/>
                          </a:schemeClr>
                        </a:solidFill>
                        <a:effectLst/>
                        <a:latin typeface="Times New Roman" pitchFamily="18" charset="0"/>
                        <a:cs typeface="Times New Roman" pitchFamily="18" charset="0"/>
                      </a:endParaRPr>
                    </a:p>
                  </a:txBody>
                  <a:tcPr marL="121920" marR="121920" marT="45735" marB="45735" anchor="ctr"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800" b="1" i="0" u="none" strike="noStrike" cap="none" normalizeH="0" baseline="0" dirty="0" smtClean="0">
                        <a:ln>
                          <a:noFill/>
                        </a:ln>
                        <a:solidFill>
                          <a:schemeClr val="accent1">
                            <a:lumMod val="75000"/>
                          </a:schemeClr>
                        </a:solidFill>
                        <a:effectLst/>
                        <a:latin typeface="Times New Roman" pitchFamily="18" charset="0"/>
                        <a:cs typeface="Times New Roman" pitchFamily="18" charset="0"/>
                      </a:endParaRPr>
                    </a:p>
                  </a:txBody>
                  <a:tcPr marL="121920" marR="121920" marT="45735" marB="45735" anchor="ctr" horzOverflow="overflow"/>
                </a:tc>
                <a:extLst>
                  <a:ext uri="{0D108BD9-81ED-4DB2-BD59-A6C34878D82A}">
                    <a16:rowId xmlns:a16="http://schemas.microsoft.com/office/drawing/2014/main" xmlns="" val="10002"/>
                  </a:ext>
                </a:extLst>
              </a:tr>
            </a:tbl>
          </a:graphicData>
        </a:graphic>
      </p:graphicFrame>
      <p:sp>
        <p:nvSpPr>
          <p:cNvPr id="7" name="TextBox 6"/>
          <p:cNvSpPr txBox="1"/>
          <p:nvPr/>
        </p:nvSpPr>
        <p:spPr>
          <a:xfrm>
            <a:off x="1524000" y="3524557"/>
            <a:ext cx="10261600" cy="430213"/>
          </a:xfrm>
          <a:prstGeom prst="rect">
            <a:avLst/>
          </a:prstGeom>
          <a:noFill/>
        </p:spPr>
        <p:txBody>
          <a:bodyPr>
            <a:spAutoFit/>
          </a:bodyPr>
          <a:lstStyle/>
          <a:p>
            <a:pPr>
              <a:defRPr/>
            </a:pPr>
            <a:r>
              <a:rPr lang="en-US" sz="2200" dirty="0">
                <a:solidFill>
                  <a:schemeClr val="accent1">
                    <a:lumMod val="75000"/>
                  </a:schemeClr>
                </a:solidFill>
                <a:latin typeface="Times New Roman" pitchFamily="18" charset="0"/>
                <a:cs typeface="Times New Roman" pitchFamily="18" charset="0"/>
              </a:rPr>
              <a:t>M and T should report inventory on the balance sheet at $80,000.</a:t>
            </a:r>
          </a:p>
        </p:txBody>
      </p:sp>
      <p:sp>
        <p:nvSpPr>
          <p:cNvPr id="8" name="TextBox 7"/>
          <p:cNvSpPr txBox="1"/>
          <p:nvPr/>
        </p:nvSpPr>
        <p:spPr>
          <a:xfrm>
            <a:off x="1117600" y="4637908"/>
            <a:ext cx="10363200" cy="430887"/>
          </a:xfrm>
          <a:prstGeom prst="rect">
            <a:avLst/>
          </a:prstGeom>
          <a:noFill/>
        </p:spPr>
        <p:txBody>
          <a:bodyPr>
            <a:spAutoFit/>
          </a:bodyPr>
          <a:lstStyle/>
          <a:p>
            <a:pPr>
              <a:defRPr/>
            </a:pPr>
            <a:r>
              <a:rPr lang="en-US" sz="2200" dirty="0">
                <a:solidFill>
                  <a:schemeClr val="accent1">
                    <a:lumMod val="75000"/>
                  </a:schemeClr>
                </a:solidFill>
                <a:latin typeface="Times New Roman" pitchFamily="18" charset="0"/>
                <a:cs typeface="Times New Roman" pitchFamily="18" charset="0"/>
              </a:rPr>
              <a:t>M and T should report Cost of goods sold on the Income Statement at $430,000. </a:t>
            </a:r>
          </a:p>
        </p:txBody>
      </p:sp>
      <p:sp>
        <p:nvSpPr>
          <p:cNvPr id="9" name="TextBox 8"/>
          <p:cNvSpPr txBox="1"/>
          <p:nvPr/>
        </p:nvSpPr>
        <p:spPr>
          <a:xfrm>
            <a:off x="1117600" y="5867401"/>
            <a:ext cx="10566400" cy="430213"/>
          </a:xfrm>
          <a:prstGeom prst="rect">
            <a:avLst/>
          </a:prstGeom>
          <a:noFill/>
        </p:spPr>
        <p:txBody>
          <a:bodyPr>
            <a:spAutoFit/>
          </a:bodyPr>
          <a:lstStyle/>
          <a:p>
            <a:pPr>
              <a:defRPr/>
            </a:pPr>
            <a:r>
              <a:rPr lang="en-US" sz="2200" dirty="0">
                <a:solidFill>
                  <a:schemeClr val="accent1">
                    <a:lumMod val="75000"/>
                  </a:schemeClr>
                </a:solidFill>
                <a:latin typeface="Times New Roman" pitchFamily="18" charset="0"/>
                <a:cs typeface="Times New Roman" pitchFamily="18" charset="0"/>
              </a:rPr>
              <a:t>Conservatism. The goal of conservatism is to report realistic figures.</a:t>
            </a:r>
          </a:p>
        </p:txBody>
      </p:sp>
      <p:pic>
        <p:nvPicPr>
          <p:cNvPr id="10" name="Picture 9" descr="logo5.png"/>
          <p:cNvPicPr/>
          <p:nvPr/>
        </p:nvPicPr>
        <p:blipFill>
          <a:blip r:embed="rId3" cstate="print"/>
          <a:stretch>
            <a:fillRect/>
          </a:stretch>
        </p:blipFill>
        <p:spPr>
          <a:xfrm>
            <a:off x="10601740" y="553726"/>
            <a:ext cx="1590260" cy="483705"/>
          </a:xfrm>
          <a:prstGeom prst="rect">
            <a:avLst/>
          </a:prstGeom>
        </p:spPr>
      </p:pic>
    </p:spTree>
    <p:extLst>
      <p:ext uri="{BB962C8B-B14F-4D97-AF65-F5344CB8AC3E}">
        <p14:creationId xmlns:p14="http://schemas.microsoft.com/office/powerpoint/2010/main" val="19773775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ChangeArrowheads="1"/>
          </p:cNvSpPr>
          <p:nvPr>
            <p:ph type="subTitle" idx="1"/>
          </p:nvPr>
        </p:nvSpPr>
        <p:spPr>
          <a:xfrm>
            <a:off x="1117600" y="3429001"/>
            <a:ext cx="10242551" cy="584775"/>
          </a:xfrm>
        </p:spPr>
        <p:txBody>
          <a:bodyPr>
            <a:spAutoFit/>
          </a:bodyPr>
          <a:lstStyle/>
          <a:p>
            <a:pPr algn="ctr" eaLnBrk="1" hangingPunct="1">
              <a:spcBef>
                <a:spcPct val="0"/>
              </a:spcBef>
            </a:pPr>
            <a:r>
              <a:rPr lang="en-US" dirty="0" smtClean="0"/>
              <a:t>Measure the effects of inventory errors</a:t>
            </a:r>
          </a:p>
        </p:txBody>
      </p:sp>
      <p:sp>
        <p:nvSpPr>
          <p:cNvPr id="2" name="Slide Number Placeholder 1"/>
          <p:cNvSpPr>
            <a:spLocks noGrp="1"/>
          </p:cNvSpPr>
          <p:nvPr>
            <p:ph type="sldNum" sz="quarter" idx="12"/>
          </p:nvPr>
        </p:nvSpPr>
        <p:spPr/>
        <p:txBody>
          <a:bodyPr/>
          <a:lstStyle/>
          <a:p>
            <a:pPr>
              <a:defRPr/>
            </a:pPr>
            <a:fld id="{0DBE6AA9-ECCB-43BA-AC69-832846355D75}" type="slidenum">
              <a:rPr lang="en-US"/>
              <a:pPr>
                <a:defRPr/>
              </a:pPr>
              <a:t>47</a:t>
            </a:fld>
            <a:endParaRPr lang="en-US" dirty="0"/>
          </a:p>
        </p:txBody>
      </p:sp>
      <p:sp>
        <p:nvSpPr>
          <p:cNvPr id="5" name="Flowchart: Connector 4"/>
          <p:cNvSpPr/>
          <p:nvPr/>
        </p:nvSpPr>
        <p:spPr bwMode="auto">
          <a:xfrm>
            <a:off x="5029200" y="160020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7200" dirty="0">
                <a:solidFill>
                  <a:schemeClr val="bg1"/>
                </a:solidFill>
                <a:latin typeface="Segoe" pitchFamily="34" charset="0"/>
              </a:rPr>
              <a:t>6</a:t>
            </a:r>
          </a:p>
        </p:txBody>
      </p:sp>
      <p:pic>
        <p:nvPicPr>
          <p:cNvPr id="6" name="Picture 5" descr="logo5.png"/>
          <p:cNvPicPr/>
          <p:nvPr/>
        </p:nvPicPr>
        <p:blipFill>
          <a:blip r:embed="rId4"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334012996"/>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custDataLst>
              <p:tags r:id="rId2"/>
            </p:custDataLst>
          </p:nvPr>
        </p:nvSpPr>
        <p:spPr>
          <a:xfrm>
            <a:off x="203200" y="230188"/>
            <a:ext cx="11785600" cy="1217612"/>
          </a:xfrm>
        </p:spPr>
        <p:txBody>
          <a:bodyPr>
            <a:noAutofit/>
          </a:bodyPr>
          <a:lstStyle/>
          <a:p>
            <a:pPr eaLnBrk="1" fontAlgn="auto" hangingPunct="1">
              <a:spcAft>
                <a:spcPts val="0"/>
              </a:spcAft>
              <a:defRPr/>
            </a:pPr>
            <a:r>
              <a:rPr/>
              <a:t>Inventory </a:t>
            </a:r>
            <a:r>
              <a:rPr smtClean="0"/>
              <a:t>Errors : If </a:t>
            </a:r>
            <a:r>
              <a:rPr/>
              <a:t>E</a:t>
            </a:r>
            <a:r>
              <a:rPr smtClean="0"/>
              <a:t>nding </a:t>
            </a:r>
            <a:r>
              <a:rPr/>
              <a:t>I</a:t>
            </a:r>
            <a:r>
              <a:rPr smtClean="0"/>
              <a:t>nventory </a:t>
            </a:r>
            <a:r>
              <a:rPr/>
              <a:t>O</a:t>
            </a:r>
            <a:r>
              <a:rPr smtClean="0"/>
              <a:t>verstated</a:t>
            </a:r>
            <a:endParaRPr/>
          </a:p>
        </p:txBody>
      </p:sp>
      <p:pic>
        <p:nvPicPr>
          <p:cNvPr id="133123"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rcRect/>
          <a:stretch>
            <a:fillRect/>
          </a:stretch>
        </p:blipFill>
        <p:spPr>
          <a:xfrm>
            <a:off x="203200" y="1676401"/>
            <a:ext cx="11381317" cy="4302125"/>
          </a:xfrm>
        </p:spPr>
      </p:pic>
      <p:sp>
        <p:nvSpPr>
          <p:cNvPr id="2" name="Slide Number Placeholder 1"/>
          <p:cNvSpPr>
            <a:spLocks noGrp="1"/>
          </p:cNvSpPr>
          <p:nvPr>
            <p:ph type="sldNum" sz="quarter" idx="12"/>
          </p:nvPr>
        </p:nvSpPr>
        <p:spPr/>
        <p:txBody>
          <a:bodyPr/>
          <a:lstStyle/>
          <a:p>
            <a:pPr>
              <a:defRPr/>
            </a:pPr>
            <a:fld id="{D77E129F-4DAD-4B4A-9148-7EB23E1C4BB7}" type="slidenum">
              <a:rPr lang="en-US"/>
              <a:pPr>
                <a:defRPr/>
              </a:pPr>
              <a:t>48</a:t>
            </a:fld>
            <a:endParaRPr lang="en-US" dirty="0"/>
          </a:p>
        </p:txBody>
      </p:sp>
      <p:pic>
        <p:nvPicPr>
          <p:cNvPr id="5" name="Picture 4"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171033344"/>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custDataLst>
              <p:tags r:id="rId2"/>
            </p:custDataLst>
          </p:nvPr>
        </p:nvSpPr>
        <p:spPr>
          <a:xfrm>
            <a:off x="304800" y="230188"/>
            <a:ext cx="11379200" cy="1293812"/>
          </a:xfrm>
        </p:spPr>
        <p:txBody>
          <a:bodyPr>
            <a:noAutofit/>
          </a:bodyPr>
          <a:lstStyle/>
          <a:p>
            <a:pPr eaLnBrk="1" fontAlgn="auto" hangingPunct="1">
              <a:spcAft>
                <a:spcPts val="0"/>
              </a:spcAft>
              <a:defRPr/>
            </a:pPr>
            <a:r>
              <a:rPr/>
              <a:t>Inventory </a:t>
            </a:r>
            <a:r>
              <a:rPr smtClean="0"/>
              <a:t>Errors: If </a:t>
            </a:r>
            <a:r>
              <a:rPr/>
              <a:t>E</a:t>
            </a:r>
            <a:r>
              <a:rPr smtClean="0"/>
              <a:t>nding </a:t>
            </a:r>
            <a:r>
              <a:rPr/>
              <a:t>I</a:t>
            </a:r>
            <a:r>
              <a:rPr smtClean="0"/>
              <a:t>nventory Understated</a:t>
            </a:r>
            <a:endParaRPr/>
          </a:p>
        </p:txBody>
      </p:sp>
      <p:pic>
        <p:nvPicPr>
          <p:cNvPr id="134147"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rcRect/>
          <a:stretch>
            <a:fillRect/>
          </a:stretch>
        </p:blipFill>
        <p:spPr>
          <a:xfrm>
            <a:off x="198968" y="1828801"/>
            <a:ext cx="11292417" cy="4302125"/>
          </a:xfrm>
        </p:spPr>
      </p:pic>
      <p:sp>
        <p:nvSpPr>
          <p:cNvPr id="2" name="Slide Number Placeholder 1"/>
          <p:cNvSpPr>
            <a:spLocks noGrp="1"/>
          </p:cNvSpPr>
          <p:nvPr>
            <p:ph type="sldNum" sz="quarter" idx="12"/>
          </p:nvPr>
        </p:nvSpPr>
        <p:spPr/>
        <p:txBody>
          <a:bodyPr/>
          <a:lstStyle/>
          <a:p>
            <a:pPr>
              <a:defRPr/>
            </a:pPr>
            <a:fld id="{C20F8AC3-249D-4074-9FE7-C49F6250E9AF}" type="slidenum">
              <a:rPr lang="en-US"/>
              <a:pPr>
                <a:defRPr/>
              </a:pPr>
              <a:t>49</a:t>
            </a:fld>
            <a:endParaRPr lang="en-US" dirty="0"/>
          </a:p>
        </p:txBody>
      </p:sp>
      <p:pic>
        <p:nvPicPr>
          <p:cNvPr id="5" name="Picture 4"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850603332"/>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518" y="415315"/>
            <a:ext cx="10972800" cy="1143000"/>
          </a:xfrm>
        </p:spPr>
        <p:txBody>
          <a:bodyPr/>
          <a:lstStyle/>
          <a:p>
            <a:pPr eaLnBrk="1" hangingPunct="1">
              <a:defRPr/>
            </a:pPr>
            <a:r>
              <a:rPr dirty="0" smtClean="0"/>
              <a:t>Learning Objectives</a:t>
            </a:r>
            <a:endParaRPr dirty="0"/>
          </a:p>
        </p:txBody>
      </p:sp>
      <p:sp>
        <p:nvSpPr>
          <p:cNvPr id="4" name="Slide Number Placeholder 3"/>
          <p:cNvSpPr>
            <a:spLocks noGrp="1"/>
          </p:cNvSpPr>
          <p:nvPr>
            <p:ph type="sldNum" sz="quarter" idx="11"/>
          </p:nvPr>
        </p:nvSpPr>
        <p:spPr/>
        <p:txBody>
          <a:bodyPr/>
          <a:lstStyle/>
          <a:p>
            <a:pPr>
              <a:defRPr/>
            </a:pPr>
            <a:fld id="{EE8714DC-CB4B-413A-82FB-9223ACB632DF}" type="slidenum">
              <a:rPr lang="en-US"/>
              <a:pPr>
                <a:defRPr/>
              </a:pPr>
              <a:t>5</a:t>
            </a:fld>
            <a:endParaRPr lang="en-US" dirty="0"/>
          </a:p>
        </p:txBody>
      </p:sp>
      <p:graphicFrame>
        <p:nvGraphicFramePr>
          <p:cNvPr id="5" name="Table 4"/>
          <p:cNvGraphicFramePr>
            <a:graphicFrameLocks noGrp="1"/>
          </p:cNvGraphicFramePr>
          <p:nvPr>
            <p:extLst/>
          </p:nvPr>
        </p:nvGraphicFramePr>
        <p:xfrm>
          <a:off x="662518" y="1874837"/>
          <a:ext cx="10272184" cy="4632325"/>
        </p:xfrm>
        <a:graphic>
          <a:graphicData uri="http://schemas.openxmlformats.org/drawingml/2006/table">
            <a:tbl>
              <a:tblPr firstRow="1" bandRow="1"/>
              <a:tblGrid>
                <a:gridCol w="768013">
                  <a:extLst>
                    <a:ext uri="{9D8B030D-6E8A-4147-A177-3AD203B41FA5}">
                      <a16:colId xmlns:a16="http://schemas.microsoft.com/office/drawing/2014/main" xmlns="" val="20000"/>
                    </a:ext>
                  </a:extLst>
                </a:gridCol>
                <a:gridCol w="9504171">
                  <a:extLst>
                    <a:ext uri="{9D8B030D-6E8A-4147-A177-3AD203B41FA5}">
                      <a16:colId xmlns:a16="http://schemas.microsoft.com/office/drawing/2014/main" xmlns="" val="20001"/>
                    </a:ext>
                  </a:extLst>
                </a:gridCol>
              </a:tblGrid>
              <a:tr h="1066829">
                <a:tc>
                  <a:txBody>
                    <a:bodyPr/>
                    <a:lstStyle/>
                    <a:p>
                      <a:endParaRPr lang="en-US" sz="4000" dirty="0">
                        <a:latin typeface="Times New Roman" pitchFamily="18" charset="0"/>
                        <a:cs typeface="Times New Roman" pitchFamily="18" charset="0"/>
                      </a:endParaRPr>
                    </a:p>
                  </a:txBody>
                  <a:tcPr marL="121908" marR="121908"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b="0" i="0" u="none" strike="noStrike" kern="1200" baseline="0" dirty="0" smtClean="0">
                          <a:solidFill>
                            <a:schemeClr val="tx1"/>
                          </a:solidFill>
                          <a:latin typeface="Times New Roman" pitchFamily="18" charset="0"/>
                          <a:ea typeface="+mn-ea"/>
                          <a:cs typeface="Times New Roman" pitchFamily="18" charset="0"/>
                        </a:rPr>
                        <a:t>Apply the lower-of-cost-or-market rule to inventory</a:t>
                      </a:r>
                      <a:endParaRPr lang="en-US" sz="3200" dirty="0">
                        <a:latin typeface="Times New Roman" pitchFamily="18" charset="0"/>
                        <a:cs typeface="Times New Roman" pitchFamily="18" charset="0"/>
                      </a:endParaRPr>
                    </a:p>
                  </a:txBody>
                  <a:tcPr marL="121908" marR="121908"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868415">
                <a:tc>
                  <a:txBody>
                    <a:bodyPr/>
                    <a:lstStyle/>
                    <a:p>
                      <a:endParaRPr lang="en-US" sz="3200" dirty="0">
                        <a:latin typeface="Times New Roman" pitchFamily="18" charset="0"/>
                        <a:cs typeface="Times New Roman" pitchFamily="18" charset="0"/>
                      </a:endParaRPr>
                    </a:p>
                  </a:txBody>
                  <a:tcPr marL="121908" marR="121908"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200" dirty="0" smtClean="0">
                          <a:latin typeface="Times New Roman" pitchFamily="18" charset="0"/>
                          <a:cs typeface="Times New Roman" pitchFamily="18" charset="0"/>
                        </a:rPr>
                        <a:t>Measure the effects of inventory errors</a:t>
                      </a:r>
                      <a:endParaRPr lang="en-US" sz="3200" dirty="0">
                        <a:latin typeface="Times New Roman" pitchFamily="18" charset="0"/>
                        <a:cs typeface="Times New Roman" pitchFamily="18" charset="0"/>
                      </a:endParaRPr>
                    </a:p>
                  </a:txBody>
                  <a:tcPr marL="121908" marR="121908"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142552">
                <a:tc>
                  <a:txBody>
                    <a:bodyPr/>
                    <a:lstStyle/>
                    <a:p>
                      <a:endParaRPr lang="en-US" sz="4000" dirty="0">
                        <a:latin typeface="Times New Roman" pitchFamily="18" charset="0"/>
                        <a:cs typeface="Times New Roman" pitchFamily="18" charset="0"/>
                      </a:endParaRPr>
                    </a:p>
                  </a:txBody>
                  <a:tcPr marL="121908" marR="121908"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200" dirty="0" smtClean="0">
                          <a:latin typeface="Times New Roman" pitchFamily="18" charset="0"/>
                          <a:cs typeface="Times New Roman" pitchFamily="18" charset="0"/>
                        </a:rPr>
                        <a:t>Estimate ending inventory by the gross profit method</a:t>
                      </a:r>
                      <a:endParaRPr lang="en-US" sz="3200" dirty="0">
                        <a:latin typeface="Times New Roman" pitchFamily="18" charset="0"/>
                        <a:cs typeface="Times New Roman" pitchFamily="18" charset="0"/>
                      </a:endParaRPr>
                    </a:p>
                  </a:txBody>
                  <a:tcPr marL="121908" marR="121908"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1554529">
                <a:tc>
                  <a:txBody>
                    <a:bodyPr/>
                    <a:lstStyle/>
                    <a:p>
                      <a:endParaRPr lang="en-US" sz="4000" dirty="0">
                        <a:latin typeface="Times New Roman" pitchFamily="18" charset="0"/>
                        <a:cs typeface="Times New Roman" pitchFamily="18" charset="0"/>
                      </a:endParaRPr>
                    </a:p>
                  </a:txBody>
                  <a:tcPr marL="121908" marR="121908"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3200" dirty="0" smtClean="0">
                          <a:latin typeface="Times New Roman" pitchFamily="18" charset="0"/>
                          <a:cs typeface="Times New Roman" pitchFamily="18" charset="0"/>
                        </a:rPr>
                        <a:t>Account for periodic inventory using the three most common costing methods (Appendix 6A)</a:t>
                      </a:r>
                      <a:endParaRPr lang="en-US" sz="3200" dirty="0">
                        <a:latin typeface="Times New Roman" pitchFamily="18" charset="0"/>
                        <a:cs typeface="Times New Roman" pitchFamily="18" charset="0"/>
                      </a:endParaRPr>
                    </a:p>
                  </a:txBody>
                  <a:tcPr marL="121908" marR="121908" marT="45714" marB="4571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bl>
          </a:graphicData>
        </a:graphic>
      </p:graphicFrame>
      <p:pic>
        <p:nvPicPr>
          <p:cNvPr id="9422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2518" y="1934308"/>
            <a:ext cx="67098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22"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2518" y="2919046"/>
            <a:ext cx="67098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23"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2518" y="3810000"/>
            <a:ext cx="67098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24"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2518" y="4999892"/>
            <a:ext cx="67098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logo5.png"/>
          <p:cNvPicPr/>
          <p:nvPr/>
        </p:nvPicPr>
        <p:blipFill>
          <a:blip r:embed="rId7"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917202590"/>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custDataLst>
              <p:tags r:id="rId2"/>
            </p:custDataLst>
          </p:nvPr>
        </p:nvSpPr>
        <p:spPr/>
        <p:txBody>
          <a:bodyPr>
            <a:normAutofit/>
          </a:bodyPr>
          <a:lstStyle/>
          <a:p>
            <a:pPr eaLnBrk="1" fontAlgn="auto" hangingPunct="1">
              <a:spcAft>
                <a:spcPts val="0"/>
              </a:spcAft>
              <a:defRPr/>
            </a:pPr>
            <a:r>
              <a:rPr/>
              <a:t>Inventory </a:t>
            </a:r>
            <a:r>
              <a:rPr smtClean="0"/>
              <a:t>Errors: Multiple Periods </a:t>
            </a:r>
            <a:endParaRPr/>
          </a:p>
        </p:txBody>
      </p:sp>
      <p:sp>
        <p:nvSpPr>
          <p:cNvPr id="2" name="Slide Number Placeholder 1"/>
          <p:cNvSpPr>
            <a:spLocks noGrp="1"/>
          </p:cNvSpPr>
          <p:nvPr>
            <p:ph type="sldNum" sz="quarter" idx="12"/>
          </p:nvPr>
        </p:nvSpPr>
        <p:spPr/>
        <p:txBody>
          <a:bodyPr/>
          <a:lstStyle/>
          <a:p>
            <a:pPr>
              <a:defRPr/>
            </a:pPr>
            <a:fld id="{303E2EBE-B0E9-46DE-82D1-C14E65E2EBB5}" type="slidenum">
              <a:rPr lang="en-US"/>
              <a:pPr>
                <a:defRPr/>
              </a:pPr>
              <a:t>50</a:t>
            </a:fld>
            <a:endParaRPr lang="en-US" dirty="0"/>
          </a:p>
        </p:txBody>
      </p:sp>
      <p:pic>
        <p:nvPicPr>
          <p:cNvPr id="135172"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2800" y="1524000"/>
            <a:ext cx="3962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3" name="Content Placeholder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75200" y="1524000"/>
            <a:ext cx="6299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7"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607698702"/>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9"/>
            <a:ext cx="11176000" cy="775597"/>
          </a:xfrm>
        </p:spPr>
        <p:txBody>
          <a:bodyPr/>
          <a:lstStyle/>
          <a:p>
            <a:pPr algn="ctr" eaLnBrk="1" hangingPunct="1">
              <a:defRPr/>
            </a:pPr>
            <a:r>
              <a:rPr sz="2800" b="1" cap="all" smtClean="0">
                <a:effectLst/>
              </a:rPr>
              <a:t>E6-26 Measuring the effect of an inventory error</a:t>
            </a:r>
            <a:endParaRPr sz="2800" cap="all">
              <a:effectLst/>
            </a:endParaRPr>
          </a:p>
        </p:txBody>
      </p:sp>
      <p:sp>
        <p:nvSpPr>
          <p:cNvPr id="3" name="Content Placeholder 2"/>
          <p:cNvSpPr>
            <a:spLocks noGrp="1"/>
          </p:cNvSpPr>
          <p:nvPr>
            <p:ph idx="1"/>
          </p:nvPr>
        </p:nvSpPr>
        <p:spPr>
          <a:xfrm>
            <a:off x="609600" y="1066801"/>
            <a:ext cx="10769600" cy="2252663"/>
          </a:xfrm>
        </p:spPr>
        <p:txBody>
          <a:bodyPr/>
          <a:lstStyle/>
          <a:p>
            <a:pPr marL="0" indent="0" eaLnBrk="1" hangingPunct="1">
              <a:buFontTx/>
              <a:buNone/>
              <a:defRPr/>
            </a:pPr>
            <a:r>
              <a:rPr lang="en-US" sz="2000" dirty="0" smtClean="0"/>
              <a:t>Grandma Kate Bakery reported Sales revenue of $52,000 and Cost of goods sold of $22,000.</a:t>
            </a:r>
          </a:p>
          <a:p>
            <a:pPr marL="0" indent="0" eaLnBrk="1" hangingPunct="1">
              <a:buFontTx/>
              <a:buNone/>
              <a:defRPr/>
            </a:pPr>
            <a:endParaRPr lang="en-US" sz="2000" dirty="0" smtClean="0"/>
          </a:p>
          <a:p>
            <a:pPr marL="0" indent="0" eaLnBrk="1" hangingPunct="1">
              <a:buFontTx/>
              <a:buNone/>
              <a:defRPr/>
            </a:pPr>
            <a:r>
              <a:rPr lang="en-US" sz="2000" dirty="0" smtClean="0"/>
              <a:t>Compute Grandma Kate’s correct Gross profit if the company made either of the following independent accounting errors. Show your work.</a:t>
            </a:r>
          </a:p>
          <a:p>
            <a:pPr marL="514350" indent="-514350" eaLnBrk="1" hangingPunct="1">
              <a:buFont typeface="+mj-lt"/>
              <a:buAutoNum type="alphaLcPeriod"/>
              <a:defRPr/>
            </a:pPr>
            <a:r>
              <a:rPr lang="en-US" sz="2000" dirty="0" smtClean="0"/>
              <a:t>Ending inventory is overstated by $6,000.</a:t>
            </a:r>
          </a:p>
          <a:p>
            <a:pPr marL="514350" indent="-514350" eaLnBrk="1" hangingPunct="1">
              <a:buFont typeface="+mj-lt"/>
              <a:buAutoNum type="alphaLcPeriod"/>
              <a:defRPr/>
            </a:pPr>
            <a:r>
              <a:rPr lang="en-US" sz="2000" dirty="0" smtClean="0"/>
              <a:t>Ending inventory is understated by $6,000</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6645606A-90FC-4FAB-B443-F893A18C3714}" type="slidenum">
              <a:rPr lang="en-US"/>
              <a:pPr>
                <a:defRPr/>
              </a:pPr>
              <a:t>51</a:t>
            </a:fld>
            <a:endParaRPr lang="en-US" dirty="0"/>
          </a:p>
        </p:txBody>
      </p:sp>
      <p:graphicFrame>
        <p:nvGraphicFramePr>
          <p:cNvPr id="5" name="Table 4"/>
          <p:cNvGraphicFramePr>
            <a:graphicFrameLocks noGrp="1"/>
          </p:cNvGraphicFramePr>
          <p:nvPr/>
        </p:nvGraphicFramePr>
        <p:xfrm>
          <a:off x="304800" y="3810001"/>
          <a:ext cx="11176000" cy="2468650"/>
        </p:xfrm>
        <a:graphic>
          <a:graphicData uri="http://schemas.openxmlformats.org/drawingml/2006/table">
            <a:tbl>
              <a:tblPr firstRow="1" bandRow="1">
                <a:tableStyleId>{5940675A-B579-460E-94D1-54222C63F5DA}</a:tableStyleId>
              </a:tblPr>
              <a:tblGrid>
                <a:gridCol w="3352800">
                  <a:extLst>
                    <a:ext uri="{9D8B030D-6E8A-4147-A177-3AD203B41FA5}">
                      <a16:colId xmlns:a16="http://schemas.microsoft.com/office/drawing/2014/main" xmlns="" val="20000"/>
                    </a:ext>
                  </a:extLst>
                </a:gridCol>
                <a:gridCol w="2235200">
                  <a:extLst>
                    <a:ext uri="{9D8B030D-6E8A-4147-A177-3AD203B41FA5}">
                      <a16:colId xmlns:a16="http://schemas.microsoft.com/office/drawing/2014/main" xmlns="" val="20001"/>
                    </a:ext>
                  </a:extLst>
                </a:gridCol>
                <a:gridCol w="2794000">
                  <a:extLst>
                    <a:ext uri="{9D8B030D-6E8A-4147-A177-3AD203B41FA5}">
                      <a16:colId xmlns:a16="http://schemas.microsoft.com/office/drawing/2014/main" xmlns="" val="20002"/>
                    </a:ext>
                  </a:extLst>
                </a:gridCol>
                <a:gridCol w="2794000">
                  <a:extLst>
                    <a:ext uri="{9D8B030D-6E8A-4147-A177-3AD203B41FA5}">
                      <a16:colId xmlns:a16="http://schemas.microsoft.com/office/drawing/2014/main" xmlns="" val="20003"/>
                    </a:ext>
                  </a:extLst>
                </a:gridCol>
              </a:tblGrid>
              <a:tr h="426660">
                <a:tc>
                  <a:txBody>
                    <a:bodyPr/>
                    <a:lstStyle/>
                    <a:p>
                      <a:endParaRPr lang="en-US" sz="2200" dirty="0">
                        <a:latin typeface="Times New Roman" pitchFamily="18" charset="0"/>
                        <a:cs typeface="Times New Roman" pitchFamily="18" charset="0"/>
                      </a:endParaRPr>
                    </a:p>
                  </a:txBody>
                  <a:tcPr marL="121920" marR="121920" marT="45697" marB="45697"/>
                </a:tc>
                <a:tc>
                  <a:txBody>
                    <a:bodyPr/>
                    <a:lstStyle/>
                    <a:p>
                      <a:pPr algn="ctr"/>
                      <a:endParaRPr lang="en-US" sz="2200" dirty="0">
                        <a:latin typeface="Times New Roman" pitchFamily="18" charset="0"/>
                        <a:cs typeface="Times New Roman" pitchFamily="18" charset="0"/>
                      </a:endParaRPr>
                    </a:p>
                  </a:txBody>
                  <a:tcPr marL="121920" marR="121920" marT="45697" marB="45697" anchor="ctr"/>
                </a:tc>
                <a:tc gridSpan="2">
                  <a:txBody>
                    <a:bodyPr/>
                    <a:lstStyle/>
                    <a:p>
                      <a:pPr algn="ctr"/>
                      <a:r>
                        <a:rPr lang="en-US" sz="2200" dirty="0" smtClean="0">
                          <a:latin typeface="Times New Roman" pitchFamily="18" charset="0"/>
                          <a:cs typeface="Times New Roman" pitchFamily="18" charset="0"/>
                        </a:rPr>
                        <a:t>Inventory</a:t>
                      </a:r>
                      <a:endParaRPr lang="en-US" sz="2200" dirty="0">
                        <a:latin typeface="Times New Roman" pitchFamily="18" charset="0"/>
                        <a:cs typeface="Times New Roman" pitchFamily="18" charset="0"/>
                      </a:endParaRPr>
                    </a:p>
                  </a:txBody>
                  <a:tcPr marL="121920" marR="121920" marT="45697" marB="45697" anchor="ctr"/>
                </a:tc>
                <a:tc hMerge="1">
                  <a:txBody>
                    <a:bodyPr/>
                    <a:lstStyle/>
                    <a:p>
                      <a:pPr algn="ctr"/>
                      <a:endParaRPr lang="en-US" dirty="0"/>
                    </a:p>
                  </a:txBody>
                  <a:tcPr anchor="ctr"/>
                </a:tc>
                <a:extLst>
                  <a:ext uri="{0D108BD9-81ED-4DB2-BD59-A6C34878D82A}">
                    <a16:rowId xmlns:a16="http://schemas.microsoft.com/office/drawing/2014/main" xmlns="" val="10000"/>
                  </a:ext>
                </a:extLst>
              </a:tr>
              <a:tr h="761925">
                <a:tc>
                  <a:txBody>
                    <a:bodyPr/>
                    <a:lstStyle/>
                    <a:p>
                      <a:endParaRPr lang="en-US" sz="2200" dirty="0">
                        <a:latin typeface="Times New Roman" pitchFamily="18" charset="0"/>
                        <a:cs typeface="Times New Roman" pitchFamily="18" charset="0"/>
                      </a:endParaRPr>
                    </a:p>
                  </a:txBody>
                  <a:tcPr marL="121920" marR="121920" marT="45697" marB="45697"/>
                </a:tc>
                <a:tc>
                  <a:txBody>
                    <a:bodyPr/>
                    <a:lstStyle/>
                    <a:p>
                      <a:pPr algn="ctr"/>
                      <a:r>
                        <a:rPr lang="en-US" sz="2200" b="0" dirty="0" smtClean="0">
                          <a:latin typeface="Times New Roman" pitchFamily="18" charset="0"/>
                          <a:cs typeface="Times New Roman" pitchFamily="18" charset="0"/>
                        </a:rPr>
                        <a:t>As reported, incorrect</a:t>
                      </a:r>
                      <a:endParaRPr lang="en-US" sz="2200" b="0" dirty="0">
                        <a:latin typeface="Times New Roman" pitchFamily="18" charset="0"/>
                        <a:cs typeface="Times New Roman" pitchFamily="18" charset="0"/>
                      </a:endParaRPr>
                    </a:p>
                  </a:txBody>
                  <a:tcPr marL="121920" marR="121920" marT="45697" marB="45697" anchor="ctr"/>
                </a:tc>
                <a:tc>
                  <a:txBody>
                    <a:bodyPr/>
                    <a:lstStyle/>
                    <a:p>
                      <a:pPr algn="ctr"/>
                      <a:r>
                        <a:rPr lang="en-US" sz="2200" dirty="0" smtClean="0">
                          <a:latin typeface="Times New Roman" pitchFamily="18" charset="0"/>
                          <a:cs typeface="Times New Roman" pitchFamily="18" charset="0"/>
                        </a:rPr>
                        <a:t>a. overstated by $6,000</a:t>
                      </a:r>
                      <a:endParaRPr lang="en-US" sz="2200" dirty="0">
                        <a:latin typeface="Times New Roman" pitchFamily="18" charset="0"/>
                        <a:cs typeface="Times New Roman" pitchFamily="18" charset="0"/>
                      </a:endParaRPr>
                    </a:p>
                  </a:txBody>
                  <a:tcPr marL="121920" marR="121920" marT="45697" marB="45697" anchor="ctr"/>
                </a:tc>
                <a:tc>
                  <a:txBody>
                    <a:bodyPr/>
                    <a:lstStyle/>
                    <a:p>
                      <a:pPr algn="ctr"/>
                      <a:r>
                        <a:rPr lang="en-US" sz="2200" dirty="0" smtClean="0">
                          <a:latin typeface="Times New Roman" pitchFamily="18" charset="0"/>
                          <a:cs typeface="Times New Roman" pitchFamily="18" charset="0"/>
                        </a:rPr>
                        <a:t>b. understated by $6,000</a:t>
                      </a:r>
                      <a:endParaRPr lang="en-US" sz="2200" dirty="0">
                        <a:latin typeface="Times New Roman" pitchFamily="18" charset="0"/>
                        <a:cs typeface="Times New Roman" pitchFamily="18" charset="0"/>
                      </a:endParaRPr>
                    </a:p>
                  </a:txBody>
                  <a:tcPr marL="121920" marR="121920" marT="45697" marB="45697" anchor="ctr"/>
                </a:tc>
                <a:extLst>
                  <a:ext uri="{0D108BD9-81ED-4DB2-BD59-A6C34878D82A}">
                    <a16:rowId xmlns:a16="http://schemas.microsoft.com/office/drawing/2014/main" xmlns="" val="10001"/>
                  </a:ext>
                </a:extLst>
              </a:tr>
              <a:tr h="426660">
                <a:tc>
                  <a:txBody>
                    <a:bodyPr/>
                    <a:lstStyle/>
                    <a:p>
                      <a:r>
                        <a:rPr lang="en-US" sz="2200" b="1" dirty="0" smtClean="0">
                          <a:latin typeface="Times New Roman" pitchFamily="18" charset="0"/>
                          <a:cs typeface="Times New Roman" pitchFamily="18" charset="0"/>
                        </a:rPr>
                        <a:t>Sales Revenue</a:t>
                      </a:r>
                      <a:endParaRPr lang="en-US" sz="2200" b="1" dirty="0">
                        <a:latin typeface="Times New Roman" pitchFamily="18" charset="0"/>
                        <a:cs typeface="Times New Roman" pitchFamily="18" charset="0"/>
                      </a:endParaRPr>
                    </a:p>
                  </a:txBody>
                  <a:tcPr marL="121920" marR="121920" marT="45697" marB="45697"/>
                </a:tc>
                <a:tc>
                  <a:txBody>
                    <a:bodyPr/>
                    <a:lstStyle/>
                    <a:p>
                      <a:pPr algn="r"/>
                      <a:r>
                        <a:rPr lang="en-US" sz="2200" dirty="0" smtClean="0">
                          <a:latin typeface="Times New Roman" pitchFamily="18" charset="0"/>
                          <a:cs typeface="Times New Roman" pitchFamily="18" charset="0"/>
                        </a:rPr>
                        <a:t>$ 52,000 </a:t>
                      </a:r>
                      <a:endParaRPr lang="en-US" sz="2200" dirty="0">
                        <a:latin typeface="Times New Roman" pitchFamily="18" charset="0"/>
                        <a:cs typeface="Times New Roman" pitchFamily="18" charset="0"/>
                      </a:endParaRPr>
                    </a:p>
                  </a:txBody>
                  <a:tcPr marL="121920" marR="121920" marT="45697" marB="45697"/>
                </a:tc>
                <a:tc>
                  <a:txBody>
                    <a:bodyPr/>
                    <a:lstStyle/>
                    <a:p>
                      <a:pPr algn="r"/>
                      <a:r>
                        <a:rPr lang="en-US" sz="2200" dirty="0" smtClean="0">
                          <a:latin typeface="Times New Roman" pitchFamily="18" charset="0"/>
                          <a:cs typeface="Times New Roman" pitchFamily="18" charset="0"/>
                        </a:rPr>
                        <a:t>$ 52,000 </a:t>
                      </a:r>
                      <a:endParaRPr lang="en-US" sz="2200" dirty="0">
                        <a:latin typeface="Times New Roman" pitchFamily="18" charset="0"/>
                        <a:cs typeface="Times New Roman" pitchFamily="18" charset="0"/>
                      </a:endParaRPr>
                    </a:p>
                  </a:txBody>
                  <a:tcPr marL="121920" marR="121920" marT="45697" marB="45697"/>
                </a:tc>
                <a:tc>
                  <a:txBody>
                    <a:bodyPr/>
                    <a:lstStyle/>
                    <a:p>
                      <a:pPr algn="r"/>
                      <a:r>
                        <a:rPr lang="en-US" sz="2200" dirty="0" smtClean="0">
                          <a:latin typeface="Times New Roman" pitchFamily="18" charset="0"/>
                          <a:cs typeface="Times New Roman" pitchFamily="18" charset="0"/>
                        </a:rPr>
                        <a:t>$ 52,000 </a:t>
                      </a:r>
                      <a:endParaRPr lang="en-US" sz="2200" dirty="0">
                        <a:latin typeface="Times New Roman" pitchFamily="18" charset="0"/>
                        <a:cs typeface="Times New Roman" pitchFamily="18" charset="0"/>
                      </a:endParaRPr>
                    </a:p>
                  </a:txBody>
                  <a:tcPr marL="121920" marR="121920" marT="45697" marB="45697"/>
                </a:tc>
                <a:extLst>
                  <a:ext uri="{0D108BD9-81ED-4DB2-BD59-A6C34878D82A}">
                    <a16:rowId xmlns:a16="http://schemas.microsoft.com/office/drawing/2014/main" xmlns="" val="10002"/>
                  </a:ext>
                </a:extLst>
              </a:tr>
              <a:tr h="426660">
                <a:tc>
                  <a:txBody>
                    <a:bodyPr/>
                    <a:lstStyle/>
                    <a:p>
                      <a:r>
                        <a:rPr lang="en-US" sz="2200" b="1" dirty="0" smtClean="0">
                          <a:latin typeface="Times New Roman" pitchFamily="18" charset="0"/>
                          <a:cs typeface="Times New Roman" pitchFamily="18" charset="0"/>
                        </a:rPr>
                        <a:t>Cost of goods sold</a:t>
                      </a:r>
                      <a:endParaRPr lang="en-US" sz="2200" b="1" dirty="0">
                        <a:latin typeface="Times New Roman" pitchFamily="18" charset="0"/>
                        <a:cs typeface="Times New Roman" pitchFamily="18" charset="0"/>
                      </a:endParaRPr>
                    </a:p>
                  </a:txBody>
                  <a:tcPr marL="121920" marR="121920" marT="45697" marB="45697"/>
                </a:tc>
                <a:tc>
                  <a:txBody>
                    <a:bodyPr/>
                    <a:lstStyle/>
                    <a:p>
                      <a:pPr algn="r"/>
                      <a:r>
                        <a:rPr lang="en-US" sz="2200" u="sng" dirty="0" smtClean="0">
                          <a:latin typeface="Times New Roman" pitchFamily="18" charset="0"/>
                          <a:cs typeface="Times New Roman" pitchFamily="18" charset="0"/>
                        </a:rPr>
                        <a:t>(22,000)</a:t>
                      </a:r>
                      <a:endParaRPr lang="en-US" sz="2200" u="sng" dirty="0">
                        <a:latin typeface="Times New Roman" pitchFamily="18" charset="0"/>
                        <a:cs typeface="Times New Roman" pitchFamily="18" charset="0"/>
                      </a:endParaRPr>
                    </a:p>
                  </a:txBody>
                  <a:tcPr marL="121920" marR="121920" marT="45697" marB="45697"/>
                </a:tc>
                <a:tc>
                  <a:txBody>
                    <a:bodyPr/>
                    <a:lstStyle/>
                    <a:p>
                      <a:pPr algn="r"/>
                      <a:r>
                        <a:rPr lang="en-US" sz="2200" u="sng" dirty="0" smtClean="0">
                          <a:latin typeface="Times New Roman" pitchFamily="18" charset="0"/>
                          <a:cs typeface="Times New Roman" pitchFamily="18" charset="0"/>
                        </a:rPr>
                        <a:t>(28,000)</a:t>
                      </a:r>
                      <a:endParaRPr lang="en-US" sz="2200" u="sng" dirty="0">
                        <a:latin typeface="Times New Roman" pitchFamily="18" charset="0"/>
                        <a:cs typeface="Times New Roman" pitchFamily="18" charset="0"/>
                      </a:endParaRPr>
                    </a:p>
                  </a:txBody>
                  <a:tcPr marL="121920" marR="121920" marT="45697" marB="45697"/>
                </a:tc>
                <a:tc>
                  <a:txBody>
                    <a:bodyPr/>
                    <a:lstStyle/>
                    <a:p>
                      <a:pPr algn="r"/>
                      <a:r>
                        <a:rPr lang="en-US" sz="2200" u="sng" dirty="0" smtClean="0">
                          <a:latin typeface="Times New Roman" pitchFamily="18" charset="0"/>
                          <a:cs typeface="Times New Roman" pitchFamily="18" charset="0"/>
                        </a:rPr>
                        <a:t>(16,000)</a:t>
                      </a:r>
                      <a:endParaRPr lang="en-US" sz="2200" u="sng" dirty="0">
                        <a:latin typeface="Times New Roman" pitchFamily="18" charset="0"/>
                        <a:cs typeface="Times New Roman" pitchFamily="18" charset="0"/>
                      </a:endParaRPr>
                    </a:p>
                  </a:txBody>
                  <a:tcPr marL="121920" marR="121920" marT="45697" marB="45697"/>
                </a:tc>
                <a:extLst>
                  <a:ext uri="{0D108BD9-81ED-4DB2-BD59-A6C34878D82A}">
                    <a16:rowId xmlns:a16="http://schemas.microsoft.com/office/drawing/2014/main" xmlns="" val="10003"/>
                  </a:ext>
                </a:extLst>
              </a:tr>
              <a:tr h="426660">
                <a:tc>
                  <a:txBody>
                    <a:bodyPr/>
                    <a:lstStyle/>
                    <a:p>
                      <a:r>
                        <a:rPr lang="en-US" sz="2200" b="1" dirty="0" smtClean="0">
                          <a:latin typeface="Times New Roman" pitchFamily="18" charset="0"/>
                          <a:cs typeface="Times New Roman" pitchFamily="18" charset="0"/>
                        </a:rPr>
                        <a:t>Gross Profit</a:t>
                      </a:r>
                      <a:endParaRPr lang="en-US" sz="2200" b="1" dirty="0">
                        <a:latin typeface="Times New Roman" pitchFamily="18" charset="0"/>
                        <a:cs typeface="Times New Roman" pitchFamily="18" charset="0"/>
                      </a:endParaRPr>
                    </a:p>
                  </a:txBody>
                  <a:tcPr marL="121920" marR="121920" marT="45697" marB="45697"/>
                </a:tc>
                <a:tc>
                  <a:txBody>
                    <a:bodyPr/>
                    <a:lstStyle/>
                    <a:p>
                      <a:pPr algn="r"/>
                      <a:r>
                        <a:rPr lang="en-US" sz="2200" u="dbl" baseline="0" dirty="0" smtClean="0">
                          <a:solidFill>
                            <a:schemeClr val="tx1"/>
                          </a:solidFill>
                          <a:uFillTx/>
                          <a:latin typeface="Times New Roman" pitchFamily="18" charset="0"/>
                          <a:cs typeface="Times New Roman" pitchFamily="18" charset="0"/>
                        </a:rPr>
                        <a:t>$ 30,000  </a:t>
                      </a:r>
                      <a:endParaRPr lang="en-US" sz="2200" u="dbl" baseline="0" dirty="0">
                        <a:solidFill>
                          <a:schemeClr val="tx1"/>
                        </a:solidFill>
                        <a:uFillTx/>
                        <a:latin typeface="Times New Roman" pitchFamily="18" charset="0"/>
                        <a:cs typeface="Times New Roman" pitchFamily="18" charset="0"/>
                      </a:endParaRPr>
                    </a:p>
                  </a:txBody>
                  <a:tcPr marL="121920" marR="121920" marT="45697" marB="45697"/>
                </a:tc>
                <a:tc>
                  <a:txBody>
                    <a:bodyPr/>
                    <a:lstStyle/>
                    <a:p>
                      <a:pPr algn="r"/>
                      <a:r>
                        <a:rPr lang="en-US" sz="2200" u="dbl" baseline="0" dirty="0" smtClean="0">
                          <a:solidFill>
                            <a:schemeClr val="tx1"/>
                          </a:solidFill>
                          <a:uFillTx/>
                          <a:latin typeface="Times New Roman" pitchFamily="18" charset="0"/>
                          <a:cs typeface="Times New Roman" pitchFamily="18" charset="0"/>
                        </a:rPr>
                        <a:t>$ 24,000  </a:t>
                      </a:r>
                      <a:endParaRPr lang="en-US" sz="2200" u="dbl" baseline="0" dirty="0">
                        <a:solidFill>
                          <a:schemeClr val="tx1"/>
                        </a:solidFill>
                        <a:uFillTx/>
                        <a:latin typeface="Times New Roman" pitchFamily="18" charset="0"/>
                        <a:cs typeface="Times New Roman" pitchFamily="18" charset="0"/>
                      </a:endParaRPr>
                    </a:p>
                  </a:txBody>
                  <a:tcPr marL="121920" marR="121920" marT="45697" marB="45697"/>
                </a:tc>
                <a:tc>
                  <a:txBody>
                    <a:bodyPr/>
                    <a:lstStyle/>
                    <a:p>
                      <a:pPr algn="r"/>
                      <a:r>
                        <a:rPr lang="en-US" sz="2200" u="dbl" baseline="0" dirty="0" smtClean="0">
                          <a:solidFill>
                            <a:schemeClr val="tx1"/>
                          </a:solidFill>
                          <a:uFillTx/>
                          <a:latin typeface="Times New Roman" pitchFamily="18" charset="0"/>
                          <a:cs typeface="Times New Roman" pitchFamily="18" charset="0"/>
                        </a:rPr>
                        <a:t>$ 36,000  </a:t>
                      </a:r>
                      <a:endParaRPr lang="en-US" sz="2200" u="dbl" baseline="0" dirty="0">
                        <a:solidFill>
                          <a:schemeClr val="tx1"/>
                        </a:solidFill>
                        <a:uFillTx/>
                        <a:latin typeface="Times New Roman" pitchFamily="18" charset="0"/>
                        <a:cs typeface="Times New Roman" pitchFamily="18" charset="0"/>
                      </a:endParaRPr>
                    </a:p>
                  </a:txBody>
                  <a:tcPr marL="121920" marR="121920" marT="45697" marB="45697"/>
                </a:tc>
                <a:extLst>
                  <a:ext uri="{0D108BD9-81ED-4DB2-BD59-A6C34878D82A}">
                    <a16:rowId xmlns:a16="http://schemas.microsoft.com/office/drawing/2014/main" xmlns="" val="10004"/>
                  </a:ext>
                </a:extLst>
              </a:tr>
            </a:tbl>
          </a:graphicData>
        </a:graphic>
      </p:graphicFrame>
      <p:sp>
        <p:nvSpPr>
          <p:cNvPr id="6" name="Rectangle 5"/>
          <p:cNvSpPr/>
          <p:nvPr/>
        </p:nvSpPr>
        <p:spPr bwMode="auto">
          <a:xfrm>
            <a:off x="5994400" y="3810000"/>
            <a:ext cx="5791200" cy="2514600"/>
          </a:xfrm>
          <a:prstGeom prst="rect">
            <a:avLst/>
          </a:prstGeom>
          <a:solidFill>
            <a:schemeClr val="bg1">
              <a:lumMod val="95000"/>
            </a:schemeClr>
          </a:solidFill>
          <a:ln>
            <a:solidFill>
              <a:schemeClr val="bg1">
                <a:lumMod val="9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7" name="Rectangle 6"/>
          <p:cNvSpPr/>
          <p:nvPr/>
        </p:nvSpPr>
        <p:spPr bwMode="auto">
          <a:xfrm>
            <a:off x="8839200" y="3810000"/>
            <a:ext cx="5588000" cy="2514600"/>
          </a:xfrm>
          <a:prstGeom prst="rect">
            <a:avLst/>
          </a:prstGeom>
          <a:solidFill>
            <a:schemeClr val="bg1">
              <a:lumMod val="95000"/>
            </a:schemeClr>
          </a:solidFill>
          <a:ln>
            <a:solidFill>
              <a:schemeClr val="bg1">
                <a:lumMod val="9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pic>
        <p:nvPicPr>
          <p:cNvPr id="8" name="Picture 7"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52411563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grpId="0" nodeType="clickEffect">
                                  <p:stCondLst>
                                    <p:cond delay="0"/>
                                  </p:stCondLst>
                                  <p:childTnLst>
                                    <p:animMotion origin="layout" path="M 0 0  L 0.25 0  E" pathEditMode="relative" ptsTypes="">
                                      <p:cBhvr>
                                        <p:cTn id="6" dur="2000" fill="hold"/>
                                        <p:tgtEl>
                                          <p:spTgt spid="6"/>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63" presetClass="path" presetSubtype="0" accel="50000" decel="50000" fill="hold" grpId="0" nodeType="withEffect">
                                  <p:stCondLst>
                                    <p:cond delay="0"/>
                                  </p:stCondLst>
                                  <p:childTnLst>
                                    <p:animMotion origin="layout" path="M 0.00834 -4.68208E-6 L 0.40417 0.00555 " pathEditMode="relative" rAng="0" ptsTypes="AA">
                                      <p:cBhvr>
                                        <p:cTn id="12" dur="2000" fill="hold"/>
                                        <p:tgtEl>
                                          <p:spTgt spid="7"/>
                                        </p:tgtEl>
                                        <p:attrNameLst>
                                          <p:attrName>ppt_x</p:attrName>
                                          <p:attrName>ppt_y</p:attrName>
                                        </p:attrNameLst>
                                      </p:cBhvr>
                                      <p:rCtr x="19792" y="2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ChangeArrowheads="1"/>
          </p:cNvSpPr>
          <p:nvPr>
            <p:ph type="subTitle" idx="1"/>
          </p:nvPr>
        </p:nvSpPr>
        <p:spPr>
          <a:xfrm>
            <a:off x="973667" y="3429001"/>
            <a:ext cx="10242551" cy="584775"/>
          </a:xfrm>
        </p:spPr>
        <p:txBody>
          <a:bodyPr>
            <a:spAutoFit/>
          </a:bodyPr>
          <a:lstStyle/>
          <a:p>
            <a:pPr algn="ctr" eaLnBrk="1" hangingPunct="1">
              <a:spcBef>
                <a:spcPct val="0"/>
              </a:spcBef>
            </a:pPr>
            <a:r>
              <a:rPr lang="en-US" dirty="0" smtClean="0"/>
              <a:t>Estimate ending inventory by the gross profit method</a:t>
            </a:r>
          </a:p>
        </p:txBody>
      </p:sp>
      <p:sp>
        <p:nvSpPr>
          <p:cNvPr id="2" name="Slide Number Placeholder 1"/>
          <p:cNvSpPr>
            <a:spLocks noGrp="1"/>
          </p:cNvSpPr>
          <p:nvPr>
            <p:ph type="sldNum" sz="quarter" idx="12"/>
          </p:nvPr>
        </p:nvSpPr>
        <p:spPr/>
        <p:txBody>
          <a:bodyPr/>
          <a:lstStyle/>
          <a:p>
            <a:pPr>
              <a:defRPr/>
            </a:pPr>
            <a:fld id="{09AADB02-575A-41DF-8630-20C501502176}" type="slidenum">
              <a:rPr lang="en-US"/>
              <a:pPr>
                <a:defRPr/>
              </a:pPr>
              <a:t>52</a:t>
            </a:fld>
            <a:endParaRPr lang="en-US" dirty="0"/>
          </a:p>
        </p:txBody>
      </p:sp>
      <p:sp>
        <p:nvSpPr>
          <p:cNvPr id="5" name="Flowchart: Connector 4"/>
          <p:cNvSpPr/>
          <p:nvPr/>
        </p:nvSpPr>
        <p:spPr bwMode="auto">
          <a:xfrm>
            <a:off x="5029200" y="160020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7200" dirty="0">
                <a:solidFill>
                  <a:schemeClr val="bg1"/>
                </a:solidFill>
                <a:latin typeface="Segoe" pitchFamily="34" charset="0"/>
              </a:rPr>
              <a:t>7</a:t>
            </a:r>
          </a:p>
        </p:txBody>
      </p:sp>
      <p:pic>
        <p:nvPicPr>
          <p:cNvPr id="6" name="Picture 5" descr="logo5.png"/>
          <p:cNvPicPr/>
          <p:nvPr/>
        </p:nvPicPr>
        <p:blipFill>
          <a:blip r:embed="rId4"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3399996247"/>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1" name="Rectangle 5"/>
          <p:cNvSpPr>
            <a:spLocks noGrp="1" noChangeArrowheads="1"/>
          </p:cNvSpPr>
          <p:nvPr>
            <p:ph type="title"/>
            <p:custDataLst>
              <p:tags r:id="rId2"/>
            </p:custDataLst>
          </p:nvPr>
        </p:nvSpPr>
        <p:spPr/>
        <p:txBody>
          <a:bodyPr/>
          <a:lstStyle/>
          <a:p>
            <a:pPr eaLnBrk="1" fontAlgn="auto" hangingPunct="1">
              <a:spcAft>
                <a:spcPts val="0"/>
              </a:spcAft>
              <a:defRPr/>
            </a:pPr>
            <a:r>
              <a:rPr/>
              <a:t>Gross Profit Method</a:t>
            </a:r>
          </a:p>
        </p:txBody>
      </p:sp>
      <p:sp>
        <p:nvSpPr>
          <p:cNvPr id="138243" name="Rectangle 6"/>
          <p:cNvSpPr>
            <a:spLocks noGrp="1" noChangeArrowheads="1"/>
          </p:cNvSpPr>
          <p:nvPr>
            <p:ph idx="1"/>
          </p:nvPr>
        </p:nvSpPr>
        <p:spPr>
          <a:xfrm>
            <a:off x="609600" y="1383323"/>
            <a:ext cx="10972800" cy="4742843"/>
          </a:xfrm>
        </p:spPr>
        <p:txBody>
          <a:bodyPr/>
          <a:lstStyle/>
          <a:p>
            <a:pPr eaLnBrk="1" hangingPunct="1"/>
            <a:r>
              <a:rPr lang="en-US" dirty="0" smtClean="0"/>
              <a:t>Method to estimate ending inventory using the gross profit percent</a:t>
            </a:r>
          </a:p>
          <a:p>
            <a:pPr eaLnBrk="1" hangingPunct="1">
              <a:buFont typeface="Wingdings 3" pitchFamily="18" charset="2"/>
              <a:buNone/>
            </a:pPr>
            <a:endParaRPr lang="en-US" dirty="0" smtClean="0"/>
          </a:p>
        </p:txBody>
      </p:sp>
      <p:sp>
        <p:nvSpPr>
          <p:cNvPr id="2" name="Slide Number Placeholder 1"/>
          <p:cNvSpPr>
            <a:spLocks noGrp="1"/>
          </p:cNvSpPr>
          <p:nvPr>
            <p:ph type="sldNum" sz="quarter" idx="12"/>
          </p:nvPr>
        </p:nvSpPr>
        <p:spPr/>
        <p:txBody>
          <a:bodyPr/>
          <a:lstStyle/>
          <a:p>
            <a:pPr>
              <a:defRPr/>
            </a:pPr>
            <a:fld id="{F180E395-630D-4F19-A3DF-AB630C351613}" type="slidenum">
              <a:rPr lang="en-US"/>
              <a:pPr>
                <a:defRPr/>
              </a:pPr>
              <a:t>53</a:t>
            </a:fld>
            <a:endParaRPr lang="en-US" dirty="0"/>
          </a:p>
        </p:txBody>
      </p:sp>
      <p:graphicFrame>
        <p:nvGraphicFramePr>
          <p:cNvPr id="5" name="Table 4"/>
          <p:cNvGraphicFramePr>
            <a:graphicFrameLocks noGrp="1"/>
          </p:cNvGraphicFramePr>
          <p:nvPr>
            <p:custDataLst>
              <p:tags r:id="rId3"/>
            </p:custDataLst>
            <p:extLst/>
          </p:nvPr>
        </p:nvGraphicFramePr>
        <p:xfrm>
          <a:off x="1105877" y="2813538"/>
          <a:ext cx="9753600" cy="3683000"/>
        </p:xfrm>
        <a:graphic>
          <a:graphicData uri="http://schemas.openxmlformats.org/drawingml/2006/table">
            <a:tbl>
              <a:tblPr>
                <a:tableStyleId>{8A107856-5554-42FB-B03E-39F5DBC370BA}</a:tableStyleId>
              </a:tblPr>
              <a:tblGrid>
                <a:gridCol w="5941484">
                  <a:extLst>
                    <a:ext uri="{9D8B030D-6E8A-4147-A177-3AD203B41FA5}">
                      <a16:colId xmlns:a16="http://schemas.microsoft.com/office/drawing/2014/main" xmlns="" val="20000"/>
                    </a:ext>
                  </a:extLst>
                </a:gridCol>
                <a:gridCol w="1794933">
                  <a:extLst>
                    <a:ext uri="{9D8B030D-6E8A-4147-A177-3AD203B41FA5}">
                      <a16:colId xmlns:a16="http://schemas.microsoft.com/office/drawing/2014/main" xmlns="" val="20001"/>
                    </a:ext>
                  </a:extLst>
                </a:gridCol>
                <a:gridCol w="2017183">
                  <a:extLst>
                    <a:ext uri="{9D8B030D-6E8A-4147-A177-3AD203B41FA5}">
                      <a16:colId xmlns:a16="http://schemas.microsoft.com/office/drawing/2014/main" xmlns="" val="20002"/>
                    </a:ext>
                  </a:extLst>
                </a:gridCol>
              </a:tblGrid>
              <a:tr h="381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Sabin"/>
                        <a:cs typeface="Arial" pitchFamily="34" charset="0"/>
                      </a:endParaRPr>
                    </a:p>
                  </a:txBody>
                  <a:tcPr marL="121920" marR="12192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Sabin"/>
                        <a:cs typeface="Arial" pitchFamily="34" charset="0"/>
                      </a:endParaRPr>
                    </a:p>
                  </a:txBody>
                  <a:tcPr marL="121920" marR="12192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FF"/>
                        </a:solidFill>
                        <a:effectLst/>
                        <a:latin typeface="Sabin"/>
                        <a:cs typeface="Arial" pitchFamily="34" charset="0"/>
                      </a:endParaRPr>
                    </a:p>
                  </a:txBody>
                  <a:tcPr marL="121920" marR="121920" horzOverflow="overflow"/>
                </a:tc>
                <a:extLst>
                  <a:ext uri="{0D108BD9-81ED-4DB2-BD59-A6C34878D82A}">
                    <a16:rowId xmlns:a16="http://schemas.microsoft.com/office/drawing/2014/main" xmlns="" val="10000"/>
                  </a:ext>
                </a:extLst>
              </a:tr>
              <a:tr h="412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Beginning inventory</a:t>
                      </a: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$14,000</a:t>
                      </a: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extLst>
                  <a:ext uri="{0D108BD9-81ED-4DB2-BD59-A6C34878D82A}">
                    <a16:rowId xmlns:a16="http://schemas.microsoft.com/office/drawing/2014/main" xmlns="" val="10001"/>
                  </a:ext>
                </a:extLst>
              </a:tr>
              <a:tr h="412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Net purchases</a:t>
                      </a: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   </a:t>
                      </a:r>
                      <a:r>
                        <a:rPr kumimoji="0" lang="en-US" sz="2000" u="sng" strike="noStrike" cap="none" normalizeH="0" baseline="0" dirty="0" smtClean="0">
                          <a:ln>
                            <a:noFill/>
                          </a:ln>
                          <a:effectLst/>
                        </a:rPr>
                        <a:t>66,000</a:t>
                      </a:r>
                      <a:endParaRPr kumimoji="0" lang="en-US" sz="2000" b="0" i="0" u="sng" strike="noStrike" cap="none" normalizeH="0" baseline="0" dirty="0" smtClean="0">
                        <a:ln>
                          <a:noFill/>
                        </a:ln>
                        <a:solidFill>
                          <a:srgbClr val="000000"/>
                        </a:solidFill>
                        <a:effectLst/>
                        <a:latin typeface="Sabin"/>
                        <a:cs typeface="Arial" pitchFamily="34" charset="0"/>
                      </a:endParaRPr>
                    </a:p>
                  </a:txBody>
                  <a:tcPr marL="121920" marR="121920" horzOverflow="overflow"/>
                </a:tc>
                <a:extLst>
                  <a:ext uri="{0D108BD9-81ED-4DB2-BD59-A6C34878D82A}">
                    <a16:rowId xmlns:a16="http://schemas.microsoft.com/office/drawing/2014/main" xmlns="" val="10002"/>
                  </a:ext>
                </a:extLst>
              </a:tr>
              <a:tr h="412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Cost of goods available</a:t>
                      </a: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   80,000</a:t>
                      </a: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extLst>
                  <a:ext uri="{0D108BD9-81ED-4DB2-BD59-A6C34878D82A}">
                    <a16:rowId xmlns:a16="http://schemas.microsoft.com/office/drawing/2014/main" xmlns="" val="10003"/>
                  </a:ext>
                </a:extLst>
              </a:tr>
              <a:tr h="412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Estimated cost of goods sold:</a:t>
                      </a: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extLst>
                  <a:ext uri="{0D108BD9-81ED-4DB2-BD59-A6C34878D82A}">
                    <a16:rowId xmlns:a16="http://schemas.microsoft.com/office/drawing/2014/main" xmlns="" val="10004"/>
                  </a:ext>
                </a:extLst>
              </a:tr>
              <a:tr h="412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     Sales revenue</a:t>
                      </a: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$100,000</a:t>
                      </a: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extLst>
                  <a:ext uri="{0D108BD9-81ED-4DB2-BD59-A6C34878D82A}">
                    <a16:rowId xmlns:a16="http://schemas.microsoft.com/office/drawing/2014/main" xmlns="" val="10005"/>
                  </a:ext>
                </a:extLst>
              </a:tr>
              <a:tr h="412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     Less: Estimated gross profit of 40%</a:t>
                      </a: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  (40,000)</a:t>
                      </a: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extLst>
                  <a:ext uri="{0D108BD9-81ED-4DB2-BD59-A6C34878D82A}">
                    <a16:rowId xmlns:a16="http://schemas.microsoft.com/office/drawing/2014/main" xmlns="" val="10006"/>
                  </a:ext>
                </a:extLst>
              </a:tr>
              <a:tr h="412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     Estimated cost of goods sold</a:t>
                      </a: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sng" strike="noStrike" cap="none" normalizeH="0" baseline="0" dirty="0" smtClean="0">
                          <a:ln>
                            <a:noFill/>
                          </a:ln>
                          <a:effectLst/>
                        </a:rPr>
                        <a:t>(60,000)</a:t>
                      </a:r>
                      <a:endParaRPr kumimoji="0" lang="en-US" sz="2000" b="0" i="0" u="sng" strike="noStrike" cap="none" normalizeH="0" baseline="0" dirty="0" smtClean="0">
                        <a:ln>
                          <a:noFill/>
                        </a:ln>
                        <a:solidFill>
                          <a:srgbClr val="000000"/>
                        </a:solidFill>
                        <a:effectLst/>
                        <a:latin typeface="Sabin"/>
                        <a:cs typeface="Arial" pitchFamily="34" charset="0"/>
                      </a:endParaRPr>
                    </a:p>
                  </a:txBody>
                  <a:tcPr marL="121920" marR="121920" horzOverflow="overflow"/>
                </a:tc>
                <a:extLst>
                  <a:ext uri="{0D108BD9-81ED-4DB2-BD59-A6C34878D82A}">
                    <a16:rowId xmlns:a16="http://schemas.microsoft.com/office/drawing/2014/main" xmlns="" val="10007"/>
                  </a:ext>
                </a:extLst>
              </a:tr>
              <a:tr h="412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Estimated cost of ending inventory</a:t>
                      </a: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Sabin"/>
                        <a:cs typeface="Arial" pitchFamily="34" charset="0"/>
                      </a:endParaRPr>
                    </a:p>
                  </a:txBody>
                  <a:tcPr marL="121920" marR="121920" horzOverflow="overflow"/>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rPr>
                        <a:t>$20,000</a:t>
                      </a:r>
                      <a:endParaRPr kumimoji="0" lang="en-US" sz="2000" b="1" i="0" u="none" strike="noStrike" cap="none" normalizeH="0" baseline="0" dirty="0" smtClean="0">
                        <a:ln>
                          <a:noFill/>
                        </a:ln>
                        <a:solidFill>
                          <a:srgbClr val="000000"/>
                        </a:solidFill>
                        <a:effectLst/>
                        <a:latin typeface="Sabin"/>
                        <a:cs typeface="Arial" pitchFamily="34" charset="0"/>
                      </a:endParaRPr>
                    </a:p>
                  </a:txBody>
                  <a:tcPr marL="121920" marR="121920" horzOverflow="overflow"/>
                </a:tc>
                <a:extLst>
                  <a:ext uri="{0D108BD9-81ED-4DB2-BD59-A6C34878D82A}">
                    <a16:rowId xmlns:a16="http://schemas.microsoft.com/office/drawing/2014/main" xmlns="" val="10008"/>
                  </a:ext>
                </a:extLst>
              </a:tr>
            </a:tbl>
          </a:graphicData>
        </a:graphic>
      </p:graphicFrame>
      <p:pic>
        <p:nvPicPr>
          <p:cNvPr id="6" name="Picture 5" descr="logo5.png"/>
          <p:cNvPicPr/>
          <p:nvPr/>
        </p:nvPicPr>
        <p:blipFill>
          <a:blip r:embed="rId6"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178270765"/>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custDataLst>
              <p:tags r:id="rId2"/>
            </p:custDataLst>
          </p:nvPr>
        </p:nvSpPr>
        <p:spPr>
          <a:xfrm>
            <a:off x="508000" y="230188"/>
            <a:ext cx="10871200" cy="5096780"/>
          </a:xfrm>
        </p:spPr>
        <p:txBody>
          <a:bodyPr>
            <a:normAutofit fontScale="90000"/>
          </a:bodyPr>
          <a:lstStyle/>
          <a:p>
            <a:pPr eaLnBrk="1" hangingPunct="1">
              <a:defRPr/>
            </a:pPr>
            <a:r>
              <a:rPr sz="2400" b="1" cap="all">
                <a:effectLst/>
              </a:rPr>
              <a:t>S6-14 </a:t>
            </a:r>
            <a:r>
              <a:rPr sz="2400" b="1" cap="all" smtClean="0">
                <a:effectLst/>
              </a:rPr>
              <a:t>:  Estimating </a:t>
            </a:r>
            <a:r>
              <a:rPr sz="2400" b="1" cap="all">
                <a:effectLst/>
              </a:rPr>
              <a:t>ending inventory by the gross </a:t>
            </a:r>
            <a:r>
              <a:rPr sz="2400" b="1" cap="all" smtClean="0">
                <a:effectLst/>
              </a:rPr>
              <a:t/>
            </a:r>
            <a:br>
              <a:rPr sz="2400" b="1" cap="all" smtClean="0">
                <a:effectLst/>
              </a:rPr>
            </a:br>
            <a:r>
              <a:rPr sz="2400" b="1" cap="all">
                <a:effectLst/>
              </a:rPr>
              <a:t>	</a:t>
            </a:r>
            <a:r>
              <a:rPr sz="2400" b="1" cap="all" smtClean="0">
                <a:effectLst/>
              </a:rPr>
              <a:t>		profit method</a:t>
            </a:r>
            <a:r>
              <a:rPr sz="2400" b="1" cap="all">
                <a:effectLst/>
              </a:rPr>
              <a:t/>
            </a:r>
            <a:br>
              <a:rPr sz="2400" b="1" cap="all">
                <a:effectLst/>
              </a:rPr>
            </a:br>
            <a:r>
              <a:rPr sz="3200" b="1" smtClean="0"/>
              <a:t/>
            </a:r>
            <a:br>
              <a:rPr sz="3200" b="1" smtClean="0"/>
            </a:br>
            <a:r>
              <a:rPr sz="3200" smtClean="0">
                <a:effectLst/>
              </a:rPr>
              <a:t>Glass </a:t>
            </a:r>
            <a:r>
              <a:rPr sz="3200">
                <a:effectLst/>
              </a:rPr>
              <a:t>Company began the year with inventory of $42,450 and purchased $</a:t>
            </a:r>
            <a:r>
              <a:rPr sz="3200" smtClean="0">
                <a:effectLst/>
              </a:rPr>
              <a:t>263,000 of </a:t>
            </a:r>
            <a:r>
              <a:rPr sz="3200">
                <a:effectLst/>
              </a:rPr>
              <a:t>goods during the year. Sales for the year are $501,000, and Glass’s gross </a:t>
            </a:r>
            <a:r>
              <a:rPr sz="3200" smtClean="0">
                <a:effectLst/>
              </a:rPr>
              <a:t>profit percentage </a:t>
            </a:r>
            <a:r>
              <a:rPr sz="3200">
                <a:effectLst/>
              </a:rPr>
              <a:t>is 55% of </a:t>
            </a:r>
            <a:r>
              <a:rPr sz="3200" smtClean="0">
                <a:effectLst/>
              </a:rPr>
              <a:t>sales.</a:t>
            </a:r>
            <a:br>
              <a:rPr sz="3200" smtClean="0">
                <a:effectLst/>
              </a:rPr>
            </a:br>
            <a:r>
              <a:rPr sz="3200" smtClean="0">
                <a:effectLst/>
              </a:rPr>
              <a:t/>
            </a:r>
            <a:br>
              <a:rPr sz="3200" smtClean="0">
                <a:effectLst/>
              </a:rPr>
            </a:br>
            <a:r>
              <a:rPr sz="3200" i="1" smtClean="0">
                <a:effectLst/>
              </a:rPr>
              <a:t>Requirement:</a:t>
            </a:r>
            <a:br>
              <a:rPr sz="3200" i="1" smtClean="0">
                <a:effectLst/>
              </a:rPr>
            </a:br>
            <a:r>
              <a:rPr sz="3200">
                <a:effectLst/>
              </a:rPr>
              <a:t/>
            </a:r>
            <a:br>
              <a:rPr sz="3200">
                <a:effectLst/>
              </a:rPr>
            </a:br>
            <a:r>
              <a:rPr sz="3200">
                <a:effectLst/>
              </a:rPr>
              <a:t>1. Compute the estimated cost of ending inventory by the gross profit method.</a:t>
            </a:r>
          </a:p>
        </p:txBody>
      </p:sp>
      <p:sp>
        <p:nvSpPr>
          <p:cNvPr id="2" name="Slide Number Placeholder 1"/>
          <p:cNvSpPr>
            <a:spLocks noGrp="1"/>
          </p:cNvSpPr>
          <p:nvPr>
            <p:ph type="sldNum" sz="quarter" idx="12"/>
          </p:nvPr>
        </p:nvSpPr>
        <p:spPr/>
        <p:txBody>
          <a:bodyPr/>
          <a:lstStyle/>
          <a:p>
            <a:pPr>
              <a:defRPr/>
            </a:pPr>
            <a:fld id="{DCF75D1D-05AE-4149-8F9B-E3A275FC35B9}" type="slidenum">
              <a:rPr lang="en-US"/>
              <a:pPr>
                <a:defRPr/>
              </a:pPr>
              <a:t>54</a:t>
            </a:fld>
            <a:endParaRPr lang="en-US" dirty="0"/>
          </a:p>
        </p:txBody>
      </p:sp>
      <p:pic>
        <p:nvPicPr>
          <p:cNvPr id="4" name="Picture 3" descr="logo5.png"/>
          <p:cNvPicPr/>
          <p:nvPr/>
        </p:nvPicPr>
        <p:blipFill>
          <a:blip r:embed="rId5"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14154885"/>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nvPr>
        </p:nvGraphicFramePr>
        <p:xfrm>
          <a:off x="711200" y="2987066"/>
          <a:ext cx="10566400" cy="3273427"/>
        </p:xfrm>
        <a:graphic>
          <a:graphicData uri="http://schemas.openxmlformats.org/drawingml/2006/table">
            <a:tbl>
              <a:tblPr/>
              <a:tblGrid>
                <a:gridCol w="6853767">
                  <a:extLst>
                    <a:ext uri="{9D8B030D-6E8A-4147-A177-3AD203B41FA5}">
                      <a16:colId xmlns:a16="http://schemas.microsoft.com/office/drawing/2014/main" xmlns="" val="20000"/>
                    </a:ext>
                  </a:extLst>
                </a:gridCol>
                <a:gridCol w="1714500">
                  <a:extLst>
                    <a:ext uri="{9D8B030D-6E8A-4147-A177-3AD203B41FA5}">
                      <a16:colId xmlns:a16="http://schemas.microsoft.com/office/drawing/2014/main" xmlns="" val="20001"/>
                    </a:ext>
                  </a:extLst>
                </a:gridCol>
                <a:gridCol w="1998133">
                  <a:extLst>
                    <a:ext uri="{9D8B030D-6E8A-4147-A177-3AD203B41FA5}">
                      <a16:colId xmlns:a16="http://schemas.microsoft.com/office/drawing/2014/main" xmlns="" val="20002"/>
                    </a:ext>
                  </a:extLst>
                </a:gridCol>
              </a:tblGrid>
              <a:tr h="363538">
                <a:tc>
                  <a:txBody>
                    <a:bodyPr/>
                    <a:lstStyle/>
                    <a:p>
                      <a:pPr marL="0" marR="0" lvl="0" indent="0" algn="l" defTabSz="912813" rtl="0" eaLnBrk="1" fontAlgn="base" latinLnBrk="0" hangingPunct="1">
                        <a:lnSpc>
                          <a:spcPct val="100000"/>
                        </a:lnSpc>
                        <a:spcBef>
                          <a:spcPct val="0"/>
                        </a:spcBef>
                        <a:spcAft>
                          <a:spcPts val="288"/>
                        </a:spcAft>
                        <a:buClrTx/>
                        <a:buSzTx/>
                        <a:buFontTx/>
                        <a:buNone/>
                        <a:tabLst>
                          <a:tab pos="5029200" algn="l"/>
                        </a:tabLst>
                      </a:pPr>
                      <a:r>
                        <a:rPr kumimoji="0" lang="en-US" sz="2000" b="0" i="0" u="none" strike="noStrike" cap="none" normalizeH="0" baseline="0" dirty="0" smtClean="0">
                          <a:ln>
                            <a:noFill/>
                          </a:ln>
                          <a:solidFill>
                            <a:srgbClr val="3477B2"/>
                          </a:solidFill>
                          <a:effectLst/>
                          <a:latin typeface="Times New Roman" pitchFamily="18" charset="0"/>
                          <a:cs typeface="Times New Roman" pitchFamily="18" charset="0"/>
                        </a:rPr>
                        <a:t>Beginning inventory……………………….</a:t>
                      </a:r>
                    </a:p>
                  </a:txBody>
                  <a:tcPr marL="97633" marR="97633"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ts val="288"/>
                        </a:spcAft>
                        <a:buClrTx/>
                        <a:buSzTx/>
                        <a:buFontTx/>
                        <a:buNone/>
                        <a:tabLst>
                          <a:tab pos="-803275" algn="l"/>
                          <a:tab pos="-457200" algn="l"/>
                          <a:tab pos="0" algn="l"/>
                          <a:tab pos="609600" algn="dec"/>
                          <a:tab pos="914400" algn="l"/>
                          <a:tab pos="1136650" algn="l"/>
                          <a:tab pos="13716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endParaRPr kumimoji="0" lang="en-US" sz="2000" b="0" i="0" u="none" strike="noStrike" cap="none" normalizeH="0" baseline="0" dirty="0" smtClean="0">
                        <a:ln>
                          <a:noFill/>
                        </a:ln>
                        <a:solidFill>
                          <a:srgbClr val="3477B2"/>
                        </a:solidFill>
                        <a:effectLst/>
                        <a:latin typeface="Times New Roman" pitchFamily="18" charset="0"/>
                        <a:cs typeface="Times New Roman" pitchFamily="18" charset="0"/>
                      </a:endParaRPr>
                    </a:p>
                  </a:txBody>
                  <a:tcPr marL="97633" marR="97633"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ts val="288"/>
                        </a:spcAft>
                        <a:buClrTx/>
                        <a:buSzTx/>
                        <a:buFontTx/>
                        <a:buNone/>
                        <a:tabLst>
                          <a:tab pos="-803275" algn="l"/>
                          <a:tab pos="-457200" algn="l"/>
                          <a:tab pos="0" algn="l"/>
                          <a:tab pos="222250" algn="l"/>
                          <a:tab pos="13716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r>
                        <a:rPr kumimoji="0" lang="en-US" sz="2000" b="0" i="0" u="none" strike="noStrike" cap="none" normalizeH="0" baseline="0" dirty="0" smtClean="0">
                          <a:ln>
                            <a:noFill/>
                          </a:ln>
                          <a:solidFill>
                            <a:srgbClr val="3477B2"/>
                          </a:solidFill>
                          <a:effectLst/>
                          <a:latin typeface="Times New Roman" pitchFamily="18" charset="0"/>
                          <a:cs typeface="Times New Roman" pitchFamily="18" charset="0"/>
                        </a:rPr>
                        <a:t>$42,450</a:t>
                      </a:r>
                    </a:p>
                  </a:txBody>
                  <a:tcPr marL="97633" marR="97633"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r h="363538">
                <a:tc>
                  <a:txBody>
                    <a:bodyPr/>
                    <a:lstStyle/>
                    <a:p>
                      <a:pPr marL="0" marR="0" lvl="0" indent="0" algn="l" defTabSz="912813" rtl="0" eaLnBrk="1" fontAlgn="base" latinLnBrk="0" hangingPunct="1">
                        <a:lnSpc>
                          <a:spcPct val="100000"/>
                        </a:lnSpc>
                        <a:spcBef>
                          <a:spcPct val="0"/>
                        </a:spcBef>
                        <a:spcAft>
                          <a:spcPts val="288"/>
                        </a:spcAft>
                        <a:buClrTx/>
                        <a:buSzTx/>
                        <a:buFontTx/>
                        <a:buNone/>
                        <a:tabLst>
                          <a:tab pos="3448050" algn="r"/>
                          <a:tab pos="3657600" algn="l"/>
                          <a:tab pos="3879850" algn="l"/>
                          <a:tab pos="4114800" algn="l"/>
                          <a:tab pos="4337050" algn="l"/>
                          <a:tab pos="4572000" algn="l"/>
                          <a:tab pos="4794250" algn="l"/>
                          <a:tab pos="5029200" algn="l"/>
                          <a:tab pos="5251450" algn="l"/>
                          <a:tab pos="5486400" algn="l"/>
                          <a:tab pos="5708650" algn="l"/>
                          <a:tab pos="5943600" algn="l"/>
                        </a:tabLst>
                      </a:pPr>
                      <a:r>
                        <a:rPr kumimoji="0" lang="en-US" sz="2000" b="0" i="0" u="none" strike="noStrike" cap="none" normalizeH="0" baseline="0" dirty="0" smtClean="0">
                          <a:ln>
                            <a:noFill/>
                          </a:ln>
                          <a:solidFill>
                            <a:srgbClr val="3477B2"/>
                          </a:solidFill>
                          <a:effectLst/>
                          <a:latin typeface="Times New Roman" pitchFamily="18" charset="0"/>
                          <a:cs typeface="Times New Roman" pitchFamily="18" charset="0"/>
                        </a:rPr>
                        <a:t>Purchases…………………………………...</a:t>
                      </a:r>
                    </a:p>
                  </a:txBody>
                  <a:tcPr marL="97633" marR="97633" marT="0" marB="0" horzOverflow="overflow">
                    <a:lnL>
                      <a:noFill/>
                    </a:lnL>
                    <a:lnR>
                      <a:noFill/>
                    </a:lnR>
                    <a:lnT>
                      <a:noFill/>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ts val="288"/>
                        </a:spcAft>
                        <a:buClrTx/>
                        <a:buSzTx/>
                        <a:buFontTx/>
                        <a:buNone/>
                        <a:tabLst>
                          <a:tab pos="-803275" algn="l"/>
                          <a:tab pos="-457200" algn="l"/>
                          <a:tab pos="0" algn="l"/>
                          <a:tab pos="609600" algn="dec"/>
                          <a:tab pos="914400" algn="l"/>
                          <a:tab pos="1136650" algn="l"/>
                          <a:tab pos="13716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r>
                        <a:rPr kumimoji="0" lang="en-US" sz="2000" b="0" i="0" u="none" strike="noStrike" cap="none" normalizeH="0" baseline="0" dirty="0" smtClean="0">
                          <a:ln>
                            <a:noFill/>
                          </a:ln>
                          <a:solidFill>
                            <a:srgbClr val="3477B2"/>
                          </a:solidFill>
                          <a:effectLst/>
                          <a:latin typeface="Times New Roman" pitchFamily="18" charset="0"/>
                          <a:cs typeface="Times New Roman" pitchFamily="18" charset="0"/>
                        </a:rPr>
                        <a:t>  </a:t>
                      </a:r>
                    </a:p>
                  </a:txBody>
                  <a:tcPr marL="97633" marR="97633"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ts val="288"/>
                        </a:spcAft>
                        <a:buClrTx/>
                        <a:buSzTx/>
                        <a:buFontTx/>
                        <a:buNone/>
                        <a:tabLst>
                          <a:tab pos="-803275" algn="l"/>
                          <a:tab pos="-457200" algn="l"/>
                          <a:tab pos="0" algn="l"/>
                          <a:tab pos="222250" algn="l"/>
                          <a:tab pos="13716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r>
                        <a:rPr kumimoji="0" lang="en-US" sz="2000" b="0" i="0" u="sng" strike="noStrike" cap="none" normalizeH="0" baseline="0" dirty="0" smtClean="0">
                          <a:ln>
                            <a:noFill/>
                          </a:ln>
                          <a:solidFill>
                            <a:srgbClr val="3477B2"/>
                          </a:solidFill>
                          <a:effectLst/>
                          <a:latin typeface="Times New Roman" pitchFamily="18" charset="0"/>
                          <a:cs typeface="Times New Roman" pitchFamily="18" charset="0"/>
                        </a:rPr>
                        <a:t>263,000</a:t>
                      </a:r>
                      <a:endParaRPr kumimoji="0" lang="en-US" sz="2000" b="0" i="0" u="none" strike="noStrike" cap="none" normalizeH="0" baseline="0" dirty="0" smtClean="0">
                        <a:ln>
                          <a:noFill/>
                        </a:ln>
                        <a:solidFill>
                          <a:srgbClr val="3477B2"/>
                        </a:solidFill>
                        <a:effectLst/>
                        <a:latin typeface="Times New Roman" pitchFamily="18" charset="0"/>
                        <a:cs typeface="Times New Roman" pitchFamily="18" charset="0"/>
                      </a:endParaRPr>
                    </a:p>
                  </a:txBody>
                  <a:tcPr marL="97633" marR="97633"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r h="363538">
                <a:tc>
                  <a:txBody>
                    <a:bodyPr/>
                    <a:lstStyle/>
                    <a:p>
                      <a:pPr marL="0" marR="0" lvl="0" indent="0" algn="l" defTabSz="912813" rtl="0" eaLnBrk="1" fontAlgn="base" latinLnBrk="0" hangingPunct="1">
                        <a:lnSpc>
                          <a:spcPct val="100000"/>
                        </a:lnSpc>
                        <a:spcBef>
                          <a:spcPct val="0"/>
                        </a:spcBef>
                        <a:spcAft>
                          <a:spcPts val="288"/>
                        </a:spcAft>
                        <a:buClrTx/>
                        <a:buSzTx/>
                        <a:buFontTx/>
                        <a:buNone/>
                        <a:tabLst>
                          <a:tab pos="3448050" algn="r"/>
                          <a:tab pos="3657600" algn="l"/>
                          <a:tab pos="3879850" algn="l"/>
                          <a:tab pos="4114800" algn="l"/>
                          <a:tab pos="4337050" algn="l"/>
                          <a:tab pos="4572000" algn="l"/>
                          <a:tab pos="4794250" algn="l"/>
                          <a:tab pos="5029200" algn="l"/>
                          <a:tab pos="5251450" algn="l"/>
                          <a:tab pos="5486400" algn="l"/>
                          <a:tab pos="5708650" algn="l"/>
                          <a:tab pos="5943600" algn="l"/>
                        </a:tabLst>
                      </a:pPr>
                      <a:r>
                        <a:rPr kumimoji="0" lang="en-US" sz="2000" b="0" i="0" u="none" strike="noStrike" cap="none" normalizeH="0" baseline="0" dirty="0" smtClean="0">
                          <a:ln>
                            <a:noFill/>
                          </a:ln>
                          <a:solidFill>
                            <a:srgbClr val="3477B2"/>
                          </a:solidFill>
                          <a:effectLst/>
                          <a:latin typeface="Times New Roman" pitchFamily="18" charset="0"/>
                          <a:cs typeface="Times New Roman" pitchFamily="18" charset="0"/>
                        </a:rPr>
                        <a:t>Cost of goods available…………………..</a:t>
                      </a:r>
                    </a:p>
                  </a:txBody>
                  <a:tcPr marL="97633" marR="97633"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ts val="288"/>
                        </a:spcAft>
                        <a:buClrTx/>
                        <a:buSzTx/>
                        <a:buFontTx/>
                        <a:buNone/>
                        <a:tabLst>
                          <a:tab pos="-803275" algn="l"/>
                          <a:tab pos="-457200" algn="l"/>
                          <a:tab pos="0" algn="l"/>
                          <a:tab pos="781050" algn="dec"/>
                          <a:tab pos="914400" algn="l"/>
                          <a:tab pos="1136650" algn="l"/>
                          <a:tab pos="13716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endParaRPr kumimoji="0" lang="en-US" sz="2000" b="0" i="0" u="none" strike="noStrike" cap="none" normalizeH="0" baseline="0" dirty="0" smtClean="0">
                        <a:ln>
                          <a:noFill/>
                        </a:ln>
                        <a:solidFill>
                          <a:srgbClr val="3477B2"/>
                        </a:solidFill>
                        <a:effectLst/>
                        <a:latin typeface="Times New Roman" pitchFamily="18" charset="0"/>
                        <a:cs typeface="Times New Roman" pitchFamily="18" charset="0"/>
                      </a:endParaRPr>
                    </a:p>
                  </a:txBody>
                  <a:tcPr marL="97633" marR="97633"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ts val="288"/>
                        </a:spcAft>
                        <a:buClrTx/>
                        <a:buSzTx/>
                        <a:buFontTx/>
                        <a:buNone/>
                        <a:tabLst>
                          <a:tab pos="-803275" algn="l"/>
                          <a:tab pos="-457200" algn="l"/>
                          <a:tab pos="0" algn="l"/>
                          <a:tab pos="222250" algn="l"/>
                          <a:tab pos="13716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r>
                        <a:rPr kumimoji="0" lang="en-US" sz="2000" b="0" i="0" u="none" strike="noStrike" cap="none" normalizeH="0" baseline="0" dirty="0" smtClean="0">
                          <a:ln>
                            <a:noFill/>
                          </a:ln>
                          <a:solidFill>
                            <a:srgbClr val="3477B2"/>
                          </a:solidFill>
                          <a:effectLst/>
                          <a:latin typeface="Times New Roman" pitchFamily="18" charset="0"/>
                          <a:cs typeface="Times New Roman" pitchFamily="18" charset="0"/>
                        </a:rPr>
                        <a:t>305,450</a:t>
                      </a:r>
                    </a:p>
                  </a:txBody>
                  <a:tcPr marL="97633" marR="97633" marT="0"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363538">
                <a:tc>
                  <a:txBody>
                    <a:bodyPr/>
                    <a:lstStyle/>
                    <a:p>
                      <a:pPr marL="0" marR="0" lvl="0" indent="0" algn="l" defTabSz="912813" rtl="0" eaLnBrk="1" fontAlgn="base" latinLnBrk="0" hangingPunct="1">
                        <a:lnSpc>
                          <a:spcPct val="100000"/>
                        </a:lnSpc>
                        <a:spcBef>
                          <a:spcPct val="0"/>
                        </a:spcBef>
                        <a:spcAft>
                          <a:spcPts val="288"/>
                        </a:spcAft>
                        <a:buClrTx/>
                        <a:buSzTx/>
                        <a:buFontTx/>
                        <a:buNone/>
                        <a:tabLst>
                          <a:tab pos="-803275" algn="l"/>
                          <a:tab pos="-457200" algn="l"/>
                          <a:tab pos="0" algn="l"/>
                          <a:tab pos="222250" algn="l"/>
                          <a:tab pos="457200" algn="l"/>
                          <a:tab pos="679450" algn="l"/>
                          <a:tab pos="914400" algn="l"/>
                          <a:tab pos="1136650" algn="l"/>
                          <a:tab pos="13716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r>
                        <a:rPr kumimoji="0" lang="en-US" sz="2000" b="0" i="0" u="none" strike="noStrike" cap="none" normalizeH="0" baseline="0" dirty="0" smtClean="0">
                          <a:ln>
                            <a:noFill/>
                          </a:ln>
                          <a:solidFill>
                            <a:srgbClr val="3477B2"/>
                          </a:solidFill>
                          <a:effectLst/>
                          <a:latin typeface="Times New Roman" pitchFamily="18" charset="0"/>
                          <a:cs typeface="Times New Roman" pitchFamily="18" charset="0"/>
                        </a:rPr>
                        <a:t>Cost of goods sold:</a:t>
                      </a:r>
                    </a:p>
                  </a:txBody>
                  <a:tcPr marL="97633" marR="97633"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ts val="288"/>
                        </a:spcAft>
                        <a:buClrTx/>
                        <a:buSzTx/>
                        <a:buFontTx/>
                        <a:buNone/>
                        <a:tabLst>
                          <a:tab pos="-803275" algn="l"/>
                          <a:tab pos="-457200" algn="l"/>
                          <a:tab pos="0" algn="l"/>
                          <a:tab pos="609600" algn="dec"/>
                          <a:tab pos="914400" algn="l"/>
                          <a:tab pos="1136650" algn="l"/>
                          <a:tab pos="13716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endParaRPr kumimoji="0" lang="en-US" sz="2000" b="0" i="0" u="none" strike="noStrike" cap="none" normalizeH="0" baseline="0" dirty="0" smtClean="0">
                        <a:ln>
                          <a:noFill/>
                        </a:ln>
                        <a:solidFill>
                          <a:srgbClr val="3477B2"/>
                        </a:solidFill>
                        <a:effectLst/>
                        <a:latin typeface="Times New Roman" pitchFamily="18" charset="0"/>
                        <a:cs typeface="Times New Roman" pitchFamily="18" charset="0"/>
                      </a:endParaRPr>
                    </a:p>
                  </a:txBody>
                  <a:tcPr marL="97633" marR="97633"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ts val="288"/>
                        </a:spcAft>
                        <a:buClrTx/>
                        <a:buSzTx/>
                        <a:buFontTx/>
                        <a:buNone/>
                        <a:tabLst>
                          <a:tab pos="-803275" algn="l"/>
                          <a:tab pos="-457200" algn="l"/>
                          <a:tab pos="0" algn="l"/>
                          <a:tab pos="222250" algn="l"/>
                          <a:tab pos="13716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endParaRPr kumimoji="0" lang="en-US" sz="2000" b="0" i="0" u="none" strike="noStrike" cap="none" normalizeH="0" baseline="0" dirty="0" smtClean="0">
                        <a:ln>
                          <a:noFill/>
                        </a:ln>
                        <a:solidFill>
                          <a:srgbClr val="3477B2"/>
                        </a:solidFill>
                        <a:effectLst/>
                        <a:latin typeface="Times New Roman" pitchFamily="18" charset="0"/>
                        <a:cs typeface="Times New Roman" pitchFamily="18" charset="0"/>
                      </a:endParaRPr>
                    </a:p>
                  </a:txBody>
                  <a:tcPr marL="97633" marR="97633"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r h="728661">
                <a:tc>
                  <a:txBody>
                    <a:bodyPr/>
                    <a:lstStyle/>
                    <a:p>
                      <a:pPr marL="0" marR="0" lvl="0" indent="0" algn="l" defTabSz="912813" rtl="0" eaLnBrk="1" fontAlgn="base" latinLnBrk="0" hangingPunct="1">
                        <a:lnSpc>
                          <a:spcPct val="100000"/>
                        </a:lnSpc>
                        <a:spcBef>
                          <a:spcPct val="0"/>
                        </a:spcBef>
                        <a:spcAft>
                          <a:spcPts val="288"/>
                        </a:spcAft>
                        <a:buClrTx/>
                        <a:buSzTx/>
                        <a:buFontTx/>
                        <a:buNone/>
                        <a:tabLst>
                          <a:tab pos="3448050" algn="r"/>
                          <a:tab pos="3657600" algn="l"/>
                          <a:tab pos="3879850" algn="l"/>
                          <a:tab pos="4114800" algn="l"/>
                          <a:tab pos="4337050" algn="l"/>
                          <a:tab pos="4572000" algn="l"/>
                          <a:tab pos="4794250" algn="l"/>
                          <a:tab pos="5029200" algn="l"/>
                          <a:tab pos="5251450" algn="l"/>
                          <a:tab pos="5486400" algn="l"/>
                          <a:tab pos="5708650" algn="l"/>
                          <a:tab pos="5943600" algn="l"/>
                        </a:tabLst>
                      </a:pPr>
                      <a:r>
                        <a:rPr kumimoji="0" lang="en-US" sz="2000" b="0" i="0" u="none" strike="noStrike" cap="none" normalizeH="0" baseline="0" dirty="0" smtClean="0">
                          <a:ln>
                            <a:noFill/>
                          </a:ln>
                          <a:solidFill>
                            <a:srgbClr val="3477B2"/>
                          </a:solidFill>
                          <a:effectLst/>
                          <a:latin typeface="Times New Roman" pitchFamily="18" charset="0"/>
                          <a:cs typeface="Times New Roman" pitchFamily="18" charset="0"/>
                        </a:rPr>
                        <a:t>   Sales revenue…………………………….</a:t>
                      </a:r>
                    </a:p>
                  </a:txBody>
                  <a:tcPr marL="97633" marR="97633" marT="0" marB="0" horzOverflow="overflow">
                    <a:lnL>
                      <a:noFill/>
                    </a:lnL>
                    <a:lnR>
                      <a:noFill/>
                    </a:lnR>
                    <a:lnT>
                      <a:noFill/>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ts val="288"/>
                        </a:spcAft>
                        <a:buClrTx/>
                        <a:buSzTx/>
                        <a:buFontTx/>
                        <a:buNone/>
                        <a:tabLst>
                          <a:tab pos="-803275" algn="l"/>
                          <a:tab pos="-457200" algn="l"/>
                          <a:tab pos="0" algn="l"/>
                          <a:tab pos="609600" algn="dec"/>
                          <a:tab pos="914400" algn="l"/>
                          <a:tab pos="1136650" algn="l"/>
                          <a:tab pos="13716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r>
                        <a:rPr kumimoji="0" lang="en-US" sz="2000" b="0" i="0" u="none" strike="noStrike" cap="none" normalizeH="0" baseline="0" dirty="0" smtClean="0">
                          <a:ln>
                            <a:noFill/>
                          </a:ln>
                          <a:solidFill>
                            <a:srgbClr val="3477B2"/>
                          </a:solidFill>
                          <a:effectLst/>
                          <a:latin typeface="Times New Roman" pitchFamily="18" charset="0"/>
                          <a:cs typeface="Times New Roman" pitchFamily="18" charset="0"/>
                        </a:rPr>
                        <a:t>  $501,000 </a:t>
                      </a:r>
                    </a:p>
                  </a:txBody>
                  <a:tcPr marL="97633" marR="97633"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ts val="288"/>
                        </a:spcAft>
                        <a:buClrTx/>
                        <a:buSzTx/>
                        <a:buFontTx/>
                        <a:buNone/>
                        <a:tabLst>
                          <a:tab pos="-803275" algn="l"/>
                          <a:tab pos="-457200" algn="l"/>
                          <a:tab pos="0" algn="l"/>
                          <a:tab pos="222250" algn="l"/>
                          <a:tab pos="13716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endParaRPr kumimoji="0" lang="en-US" sz="2000" b="0" i="0" u="none" strike="noStrike" cap="none" normalizeH="0" baseline="0" dirty="0" smtClean="0">
                        <a:ln>
                          <a:noFill/>
                        </a:ln>
                        <a:solidFill>
                          <a:srgbClr val="3477B2"/>
                        </a:solidFill>
                        <a:effectLst/>
                        <a:latin typeface="Times New Roman" pitchFamily="18" charset="0"/>
                        <a:cs typeface="Times New Roman" pitchFamily="18" charset="0"/>
                      </a:endParaRPr>
                    </a:p>
                  </a:txBody>
                  <a:tcPr marL="97633" marR="97633"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4"/>
                  </a:ext>
                </a:extLst>
              </a:tr>
              <a:tr h="363538">
                <a:tc>
                  <a:txBody>
                    <a:bodyPr/>
                    <a:lstStyle/>
                    <a:p>
                      <a:pPr marL="0" marR="0" lvl="0" indent="0" algn="l" defTabSz="912813" rtl="0" eaLnBrk="1" fontAlgn="base" latinLnBrk="0" hangingPunct="1">
                        <a:lnSpc>
                          <a:spcPct val="100000"/>
                        </a:lnSpc>
                        <a:spcBef>
                          <a:spcPct val="0"/>
                        </a:spcBef>
                        <a:spcAft>
                          <a:spcPts val="288"/>
                        </a:spcAft>
                        <a:buClrTx/>
                        <a:buSzTx/>
                        <a:buFontTx/>
                        <a:buNone/>
                        <a:tabLst>
                          <a:tab pos="3448050" algn="r"/>
                          <a:tab pos="3657600" algn="l"/>
                          <a:tab pos="3879850" algn="l"/>
                          <a:tab pos="4114800" algn="l"/>
                          <a:tab pos="4337050" algn="l"/>
                          <a:tab pos="4572000" algn="l"/>
                          <a:tab pos="4794250" algn="l"/>
                          <a:tab pos="5029200" algn="l"/>
                          <a:tab pos="5251450" algn="l"/>
                          <a:tab pos="5486400" algn="l"/>
                          <a:tab pos="5708650" algn="l"/>
                          <a:tab pos="5943600" algn="l"/>
                        </a:tabLst>
                      </a:pPr>
                      <a:r>
                        <a:rPr kumimoji="0" lang="en-US" sz="2000" b="0" i="0" u="none" strike="noStrike" cap="none" normalizeH="0" baseline="0" dirty="0" smtClean="0">
                          <a:ln>
                            <a:noFill/>
                          </a:ln>
                          <a:solidFill>
                            <a:srgbClr val="3477B2"/>
                          </a:solidFill>
                          <a:effectLst/>
                          <a:latin typeface="Times New Roman" pitchFamily="18" charset="0"/>
                          <a:cs typeface="Times New Roman" pitchFamily="18" charset="0"/>
                        </a:rPr>
                        <a:t>   Less:  Estimated gross profit of 55%…</a:t>
                      </a:r>
                    </a:p>
                  </a:txBody>
                  <a:tcPr marL="97633" marR="97633"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ts val="288"/>
                        </a:spcAft>
                        <a:buClrTx/>
                        <a:buSzTx/>
                        <a:buFontTx/>
                        <a:buNone/>
                        <a:tabLst>
                          <a:tab pos="-803275" algn="l"/>
                          <a:tab pos="-457200" algn="l"/>
                          <a:tab pos="609600" algn="dec"/>
                          <a:tab pos="9144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r>
                        <a:rPr kumimoji="0" lang="en-US" sz="2000" b="0" i="0" u="sng" strike="noStrike" cap="none" normalizeH="0" baseline="0" dirty="0" smtClean="0">
                          <a:ln>
                            <a:noFill/>
                          </a:ln>
                          <a:solidFill>
                            <a:srgbClr val="3477B2"/>
                          </a:solidFill>
                          <a:effectLst/>
                          <a:latin typeface="Times New Roman" pitchFamily="18" charset="0"/>
                          <a:cs typeface="Times New Roman" pitchFamily="18" charset="0"/>
                        </a:rPr>
                        <a:t>(275,550</a:t>
                      </a:r>
                      <a:r>
                        <a:rPr kumimoji="0" lang="en-US" sz="2000" b="0" i="0" u="none" strike="noStrike" cap="none" normalizeH="0" baseline="0" dirty="0" smtClean="0">
                          <a:ln>
                            <a:noFill/>
                          </a:ln>
                          <a:solidFill>
                            <a:srgbClr val="3477B2"/>
                          </a:solidFill>
                          <a:effectLst/>
                          <a:latin typeface="Times New Roman" pitchFamily="18" charset="0"/>
                          <a:cs typeface="Times New Roman" pitchFamily="18" charset="0"/>
                        </a:rPr>
                        <a:t>)</a:t>
                      </a:r>
                    </a:p>
                  </a:txBody>
                  <a:tcPr marL="97633" marR="97633"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ts val="288"/>
                        </a:spcAft>
                        <a:buClrTx/>
                        <a:buSzTx/>
                        <a:buFontTx/>
                        <a:buNone/>
                        <a:tabLst>
                          <a:tab pos="-803275" algn="l"/>
                          <a:tab pos="-457200" algn="l"/>
                          <a:tab pos="0" algn="l"/>
                          <a:tab pos="222250" algn="l"/>
                          <a:tab pos="13716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endParaRPr kumimoji="0" lang="en-US" sz="2000" b="0" i="0" u="none" strike="noStrike" cap="none" normalizeH="0" baseline="0" dirty="0" smtClean="0">
                        <a:ln>
                          <a:noFill/>
                        </a:ln>
                        <a:solidFill>
                          <a:srgbClr val="3477B2"/>
                        </a:solidFill>
                        <a:effectLst/>
                        <a:latin typeface="Times New Roman" pitchFamily="18" charset="0"/>
                        <a:cs typeface="Times New Roman" pitchFamily="18" charset="0"/>
                      </a:endParaRPr>
                    </a:p>
                  </a:txBody>
                  <a:tcPr marL="97633" marR="97633"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5"/>
                  </a:ext>
                </a:extLst>
              </a:tr>
              <a:tr h="363538">
                <a:tc>
                  <a:txBody>
                    <a:bodyPr/>
                    <a:lstStyle/>
                    <a:p>
                      <a:pPr marL="0" marR="0" lvl="0" indent="0" algn="l" defTabSz="912813" rtl="0" eaLnBrk="1" fontAlgn="base" latinLnBrk="0" hangingPunct="1">
                        <a:lnSpc>
                          <a:spcPct val="100000"/>
                        </a:lnSpc>
                        <a:spcBef>
                          <a:spcPct val="0"/>
                        </a:spcBef>
                        <a:spcAft>
                          <a:spcPts val="288"/>
                        </a:spcAft>
                        <a:buClrTx/>
                        <a:buSzTx/>
                        <a:buFontTx/>
                        <a:buNone/>
                        <a:tabLst>
                          <a:tab pos="3448050" algn="r"/>
                          <a:tab pos="3657600" algn="l"/>
                          <a:tab pos="3879850" algn="l"/>
                          <a:tab pos="4114800" algn="l"/>
                          <a:tab pos="4337050" algn="l"/>
                          <a:tab pos="4572000" algn="l"/>
                          <a:tab pos="4794250" algn="l"/>
                          <a:tab pos="5029200" algn="l"/>
                          <a:tab pos="5251450" algn="l"/>
                          <a:tab pos="5486400" algn="l"/>
                          <a:tab pos="5708650" algn="l"/>
                          <a:tab pos="5943600" algn="l"/>
                        </a:tabLst>
                      </a:pPr>
                      <a:r>
                        <a:rPr kumimoji="0" lang="en-US" sz="2000" b="0" i="0" u="none" strike="noStrike" cap="none" normalizeH="0" baseline="0" dirty="0" smtClean="0">
                          <a:ln>
                            <a:noFill/>
                          </a:ln>
                          <a:solidFill>
                            <a:srgbClr val="3477B2"/>
                          </a:solidFill>
                          <a:effectLst/>
                          <a:latin typeface="Times New Roman" pitchFamily="18" charset="0"/>
                          <a:cs typeface="Times New Roman" pitchFamily="18" charset="0"/>
                        </a:rPr>
                        <a:t>   Estimated cost of goods sold………….</a:t>
                      </a:r>
                    </a:p>
                  </a:txBody>
                  <a:tcPr marL="97633" marR="97633"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ts val="288"/>
                        </a:spcAft>
                        <a:buClrTx/>
                        <a:buSzTx/>
                        <a:buFontTx/>
                        <a:buNone/>
                        <a:tabLst>
                          <a:tab pos="-803275" algn="l"/>
                          <a:tab pos="-457200" algn="l"/>
                          <a:tab pos="0" algn="l"/>
                          <a:tab pos="609600" algn="dec"/>
                          <a:tab pos="914400" algn="l"/>
                          <a:tab pos="1136650" algn="l"/>
                          <a:tab pos="13716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endParaRPr kumimoji="0" lang="en-US" sz="2000" b="0" i="0" u="none" strike="noStrike" cap="none" normalizeH="0" baseline="0" dirty="0" smtClean="0">
                        <a:ln>
                          <a:noFill/>
                        </a:ln>
                        <a:solidFill>
                          <a:srgbClr val="3477B2"/>
                        </a:solidFill>
                        <a:effectLst/>
                        <a:latin typeface="Times New Roman" pitchFamily="18" charset="0"/>
                        <a:cs typeface="Times New Roman" pitchFamily="18" charset="0"/>
                      </a:endParaRPr>
                    </a:p>
                  </a:txBody>
                  <a:tcPr marL="97633" marR="97633"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ts val="288"/>
                        </a:spcAft>
                        <a:buClrTx/>
                        <a:buSzTx/>
                        <a:buFontTx/>
                        <a:buNone/>
                        <a:tabLst>
                          <a:tab pos="-803275" algn="l"/>
                          <a:tab pos="-457200" algn="l"/>
                          <a:tab pos="0" algn="l"/>
                          <a:tab pos="222250" algn="l"/>
                          <a:tab pos="13716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r>
                        <a:rPr kumimoji="0" lang="en-US" sz="2000" b="0" i="0" u="sng" strike="noStrike" cap="none" normalizeH="0" baseline="0" dirty="0" smtClean="0">
                          <a:ln>
                            <a:noFill/>
                          </a:ln>
                          <a:solidFill>
                            <a:srgbClr val="3477B2"/>
                          </a:solidFill>
                          <a:effectLst/>
                          <a:latin typeface="Times New Roman" pitchFamily="18" charset="0"/>
                          <a:cs typeface="Times New Roman" pitchFamily="18" charset="0"/>
                        </a:rPr>
                        <a:t> (225,450)</a:t>
                      </a:r>
                      <a:endParaRPr kumimoji="0" lang="en-US" sz="2000" b="0" i="0" u="none" strike="noStrike" cap="none" normalizeH="0" baseline="0" dirty="0" smtClean="0">
                        <a:ln>
                          <a:noFill/>
                        </a:ln>
                        <a:solidFill>
                          <a:srgbClr val="3477B2"/>
                        </a:solidFill>
                        <a:effectLst/>
                        <a:latin typeface="Times New Roman" pitchFamily="18" charset="0"/>
                        <a:cs typeface="Times New Roman" pitchFamily="18" charset="0"/>
                      </a:endParaRPr>
                    </a:p>
                  </a:txBody>
                  <a:tcPr marL="97633" marR="97633" marT="0"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6"/>
                  </a:ext>
                </a:extLst>
              </a:tr>
              <a:tr h="363538">
                <a:tc>
                  <a:txBody>
                    <a:bodyPr/>
                    <a:lstStyle/>
                    <a:p>
                      <a:pPr marL="0" marR="0" lvl="0" indent="0" algn="l" defTabSz="912813" rtl="0" eaLnBrk="1" fontAlgn="base" latinLnBrk="0" hangingPunct="1">
                        <a:lnSpc>
                          <a:spcPct val="100000"/>
                        </a:lnSpc>
                        <a:spcBef>
                          <a:spcPct val="0"/>
                        </a:spcBef>
                        <a:spcAft>
                          <a:spcPts val="288"/>
                        </a:spcAft>
                        <a:buClrTx/>
                        <a:buSzTx/>
                        <a:buFontTx/>
                        <a:buNone/>
                        <a:tabLst>
                          <a:tab pos="3448050" algn="r"/>
                          <a:tab pos="3657600" algn="l"/>
                          <a:tab pos="3879850" algn="l"/>
                          <a:tab pos="4114800" algn="l"/>
                          <a:tab pos="4337050" algn="l"/>
                          <a:tab pos="4572000" algn="l"/>
                          <a:tab pos="4794250" algn="l"/>
                          <a:tab pos="5029200" algn="l"/>
                          <a:tab pos="5251450" algn="l"/>
                          <a:tab pos="5486400" algn="l"/>
                          <a:tab pos="5708650" algn="l"/>
                          <a:tab pos="5943600" algn="l"/>
                        </a:tabLst>
                      </a:pPr>
                      <a:r>
                        <a:rPr kumimoji="0" lang="en-US" sz="2000" b="0" i="0" u="none" strike="noStrike" cap="none" normalizeH="0" baseline="0" dirty="0" smtClean="0">
                          <a:ln>
                            <a:noFill/>
                          </a:ln>
                          <a:solidFill>
                            <a:srgbClr val="3477B2"/>
                          </a:solidFill>
                          <a:effectLst/>
                          <a:latin typeface="Times New Roman" pitchFamily="18" charset="0"/>
                          <a:cs typeface="Times New Roman" pitchFamily="18" charset="0"/>
                        </a:rPr>
                        <a:t>Estimated cost of ending inventory……..</a:t>
                      </a:r>
                    </a:p>
                  </a:txBody>
                  <a:tcPr marL="97633" marR="97633"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ts val="288"/>
                        </a:spcAft>
                        <a:buClrTx/>
                        <a:buSzTx/>
                        <a:buFontTx/>
                        <a:buNone/>
                        <a:tabLst>
                          <a:tab pos="-803275" algn="l"/>
                          <a:tab pos="-457200" algn="l"/>
                          <a:tab pos="0" algn="l"/>
                          <a:tab pos="609600" algn="dec"/>
                          <a:tab pos="914400" algn="l"/>
                          <a:tab pos="1136650" algn="l"/>
                          <a:tab pos="13716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endParaRPr kumimoji="0" lang="en-US" sz="2000" b="0" i="0" u="none" strike="noStrike" cap="none" normalizeH="0" baseline="0" dirty="0" smtClean="0">
                        <a:ln>
                          <a:noFill/>
                        </a:ln>
                        <a:solidFill>
                          <a:srgbClr val="3477B2"/>
                        </a:solidFill>
                        <a:effectLst/>
                        <a:latin typeface="Times New Roman" pitchFamily="18" charset="0"/>
                        <a:cs typeface="Times New Roman" pitchFamily="18" charset="0"/>
                      </a:endParaRPr>
                    </a:p>
                  </a:txBody>
                  <a:tcPr marL="97633" marR="97633"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ts val="288"/>
                        </a:spcAft>
                        <a:buClrTx/>
                        <a:buSzTx/>
                        <a:buFontTx/>
                        <a:buNone/>
                        <a:tabLst>
                          <a:tab pos="-803275" algn="l"/>
                          <a:tab pos="-457200" algn="l"/>
                          <a:tab pos="0" algn="l"/>
                          <a:tab pos="222250" algn="l"/>
                          <a:tab pos="1371600" algn="l"/>
                          <a:tab pos="1593850" algn="l"/>
                          <a:tab pos="1828800" algn="l"/>
                          <a:tab pos="2051050" algn="l"/>
                          <a:tab pos="2286000" algn="l"/>
                          <a:tab pos="2508250" algn="l"/>
                          <a:tab pos="2743200" algn="l"/>
                          <a:tab pos="2965450" algn="l"/>
                          <a:tab pos="3200400" algn="l"/>
                          <a:tab pos="3422650" algn="l"/>
                          <a:tab pos="3657600" algn="l"/>
                          <a:tab pos="3879850" algn="l"/>
                          <a:tab pos="4114800" algn="l"/>
                          <a:tab pos="4337050" algn="l"/>
                          <a:tab pos="4572000" algn="l"/>
                          <a:tab pos="4794250" algn="l"/>
                          <a:tab pos="5029200" algn="l"/>
                          <a:tab pos="5251450" algn="l"/>
                          <a:tab pos="5486400" algn="l"/>
                          <a:tab pos="5708650" algn="l"/>
                          <a:tab pos="5943600" algn="l"/>
                        </a:tabLst>
                      </a:pPr>
                      <a:r>
                        <a:rPr kumimoji="0" lang="en-US" sz="2000" b="0" i="0" u="sng" strike="noStrike" cap="none" normalizeH="0" baseline="0" dirty="0" smtClean="0">
                          <a:ln>
                            <a:noFill/>
                          </a:ln>
                          <a:solidFill>
                            <a:srgbClr val="3477B2"/>
                          </a:solidFill>
                          <a:effectLst/>
                          <a:latin typeface="Times New Roman" pitchFamily="18" charset="0"/>
                          <a:cs typeface="Times New Roman" pitchFamily="18" charset="0"/>
                        </a:rPr>
                        <a:t>$   80,000</a:t>
                      </a:r>
                      <a:endParaRPr kumimoji="0" lang="en-US" sz="2000" b="0" i="0" u="none" strike="noStrike" cap="none" normalizeH="0" baseline="0" dirty="0" smtClean="0">
                        <a:ln>
                          <a:noFill/>
                        </a:ln>
                        <a:solidFill>
                          <a:srgbClr val="3477B2"/>
                        </a:solidFill>
                        <a:effectLst/>
                        <a:latin typeface="Times New Roman" pitchFamily="18" charset="0"/>
                        <a:cs typeface="Times New Roman" pitchFamily="18" charset="0"/>
                      </a:endParaRPr>
                    </a:p>
                  </a:txBody>
                  <a:tcPr marL="97633" marR="97633"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2" name="Title 1"/>
          <p:cNvSpPr>
            <a:spLocks noGrp="1"/>
          </p:cNvSpPr>
          <p:nvPr>
            <p:ph type="title"/>
          </p:nvPr>
        </p:nvSpPr>
        <p:spPr/>
        <p:txBody>
          <a:bodyPr/>
          <a:lstStyle/>
          <a:p>
            <a:pPr eaLnBrk="1" hangingPunct="1">
              <a:defRPr/>
            </a:pPr>
            <a:r>
              <a:rPr sz="2400" b="1" cap="all" smtClean="0">
                <a:effectLst/>
              </a:rPr>
              <a:t>S6-14 :  Estimating ending inventory by the gross </a:t>
            </a:r>
            <a:br>
              <a:rPr sz="2400" b="1" cap="all" smtClean="0">
                <a:effectLst/>
              </a:rPr>
            </a:br>
            <a:r>
              <a:rPr sz="2400" b="1" cap="all">
                <a:effectLst/>
              </a:rPr>
              <a:t>	</a:t>
            </a:r>
            <a:r>
              <a:rPr sz="2400" b="1" cap="all" smtClean="0">
                <a:effectLst/>
              </a:rPr>
              <a:t>		profit method</a:t>
            </a:r>
            <a:endParaRPr sz="2400" cap="all">
              <a:effectLst/>
            </a:endParaRPr>
          </a:p>
        </p:txBody>
      </p:sp>
      <p:sp>
        <p:nvSpPr>
          <p:cNvPr id="140316" name="Text Placeholder 3"/>
          <p:cNvSpPr>
            <a:spLocks noGrp="1"/>
          </p:cNvSpPr>
          <p:nvPr>
            <p:ph type="body" sz="quarter" idx="10"/>
          </p:nvPr>
        </p:nvSpPr>
        <p:spPr>
          <a:xfrm>
            <a:off x="406400" y="1371600"/>
            <a:ext cx="11176000" cy="1143000"/>
          </a:xfrm>
        </p:spPr>
        <p:txBody>
          <a:bodyPr/>
          <a:lstStyle/>
          <a:p>
            <a:pPr marL="0" indent="0" eaLnBrk="1" hangingPunct="1">
              <a:buFontTx/>
              <a:buNone/>
            </a:pPr>
            <a:r>
              <a:rPr lang="en-US" sz="2400" smtClean="0"/>
              <a:t>To compute the estimated cost of ending inventory by the gross profit method:</a:t>
            </a:r>
          </a:p>
        </p:txBody>
      </p:sp>
      <p:sp>
        <p:nvSpPr>
          <p:cNvPr id="3" name="Slide Number Placeholder 2"/>
          <p:cNvSpPr>
            <a:spLocks noGrp="1"/>
          </p:cNvSpPr>
          <p:nvPr>
            <p:ph type="sldNum" sz="quarter" idx="11"/>
          </p:nvPr>
        </p:nvSpPr>
        <p:spPr/>
        <p:txBody>
          <a:bodyPr/>
          <a:lstStyle/>
          <a:p>
            <a:pPr>
              <a:defRPr/>
            </a:pPr>
            <a:fld id="{45A2E908-67E2-4D15-AE51-3694A6792C70}" type="slidenum">
              <a:rPr lang="en-US"/>
              <a:pPr>
                <a:defRPr/>
              </a:pPr>
              <a:t>55</a:t>
            </a:fld>
            <a:endParaRPr lang="en-US" dirty="0"/>
          </a:p>
        </p:txBody>
      </p:sp>
      <p:sp>
        <p:nvSpPr>
          <p:cNvPr id="6" name="Rectangle 5"/>
          <p:cNvSpPr/>
          <p:nvPr/>
        </p:nvSpPr>
        <p:spPr bwMode="auto">
          <a:xfrm>
            <a:off x="711200" y="3036277"/>
            <a:ext cx="10566400" cy="3440723"/>
          </a:xfrm>
          <a:prstGeom prst="rect">
            <a:avLst/>
          </a:prstGeom>
          <a:solidFill>
            <a:schemeClr val="accent1">
              <a:lumMod val="60000"/>
              <a:lumOff val="40000"/>
            </a:schemeClr>
          </a:solidFill>
          <a:ln>
            <a:solidFill>
              <a:schemeClr val="accent1">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7" name="Rectangle 6"/>
          <p:cNvSpPr/>
          <p:nvPr/>
        </p:nvSpPr>
        <p:spPr bwMode="auto">
          <a:xfrm>
            <a:off x="711200" y="5257800"/>
            <a:ext cx="10566400" cy="2667000"/>
          </a:xfrm>
          <a:prstGeom prst="rect">
            <a:avLst/>
          </a:prstGeom>
          <a:solidFill>
            <a:schemeClr val="accent1">
              <a:lumMod val="60000"/>
              <a:lumOff val="40000"/>
            </a:schemeClr>
          </a:solidFill>
          <a:ln>
            <a:solidFill>
              <a:schemeClr val="accent1">
                <a:lumMod val="60000"/>
                <a:lumOff val="40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pic>
        <p:nvPicPr>
          <p:cNvPr id="8" name="Picture 7"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5628012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3.33333E-6 -3.81503E-6 L -3.33333E-6 0.19977 " pathEditMode="relative" rAng="0" ptsTypes="AA">
                                      <p:cBhvr>
                                        <p:cTn id="6" dur="2000" fill="hold"/>
                                        <p:tgtEl>
                                          <p:spTgt spid="6"/>
                                        </p:tgtEl>
                                        <p:attrNameLst>
                                          <p:attrName>ppt_x</p:attrName>
                                          <p:attrName>ppt_y</p:attrName>
                                        </p:attrNameLst>
                                      </p:cBhvr>
                                      <p:rCtr x="0" y="9988"/>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42" presetClass="path" presetSubtype="0" accel="50000" decel="50000" fill="hold" grpId="0" nodeType="withEffect">
                                  <p:stCondLst>
                                    <p:cond delay="0"/>
                                  </p:stCondLst>
                                  <p:childTnLst>
                                    <p:animMotion origin="layout" path="M 3.33333E-6 -0.0111 L 3.33333E-6 0.2941 " pathEditMode="relative" rAng="0" ptsTypes="AA">
                                      <p:cBhvr>
                                        <p:cTn id="12" dur="2000" fill="hold"/>
                                        <p:tgtEl>
                                          <p:spTgt spid="7"/>
                                        </p:tgtEl>
                                        <p:attrNameLst>
                                          <p:attrName>ppt_x</p:attrName>
                                          <p:attrName>ppt_y</p:attrName>
                                        </p:attrNameLst>
                                      </p:cBhvr>
                                      <p:rCtr x="0" y="152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a:t>Ethical Issues</a:t>
            </a:r>
          </a:p>
        </p:txBody>
      </p:sp>
      <p:sp>
        <p:nvSpPr>
          <p:cNvPr id="141315" name="Text Placeholder 4"/>
          <p:cNvSpPr>
            <a:spLocks noGrp="1"/>
          </p:cNvSpPr>
          <p:nvPr>
            <p:ph type="body" sz="quarter" idx="10"/>
          </p:nvPr>
        </p:nvSpPr>
        <p:spPr>
          <a:xfrm>
            <a:off x="508000" y="1219200"/>
            <a:ext cx="11176000" cy="4573588"/>
          </a:xfrm>
        </p:spPr>
        <p:txBody>
          <a:bodyPr>
            <a:normAutofit lnSpcReduction="10000"/>
          </a:bodyPr>
          <a:lstStyle/>
          <a:p>
            <a:pPr eaLnBrk="1" hangingPunct="1"/>
            <a:r>
              <a:rPr lang="en-US" smtClean="0"/>
              <a:t>Financial downturn; profits down</a:t>
            </a:r>
          </a:p>
          <a:p>
            <a:pPr eaLnBrk="1" hangingPunct="1"/>
            <a:r>
              <a:rPr lang="en-US" smtClean="0"/>
              <a:t>Temptation to make financials look better</a:t>
            </a:r>
          </a:p>
          <a:p>
            <a:pPr lvl="1" eaLnBrk="1" hangingPunct="1"/>
            <a:r>
              <a:rPr lang="en-US" smtClean="0"/>
              <a:t>“Cook the books”</a:t>
            </a:r>
          </a:p>
          <a:p>
            <a:pPr eaLnBrk="1" hangingPunct="1"/>
            <a:r>
              <a:rPr lang="en-US" smtClean="0"/>
              <a:t>Methods:</a:t>
            </a:r>
          </a:p>
          <a:p>
            <a:pPr lvl="1" eaLnBrk="1" hangingPunct="1"/>
            <a:r>
              <a:rPr lang="en-US" smtClean="0"/>
              <a:t>Overstate ending inventory</a:t>
            </a:r>
          </a:p>
          <a:p>
            <a:pPr lvl="2" eaLnBrk="1" hangingPunct="1"/>
            <a:r>
              <a:rPr lang="en-US" smtClean="0"/>
              <a:t>Lowers cost of goods sold</a:t>
            </a:r>
          </a:p>
          <a:p>
            <a:pPr lvl="2" eaLnBrk="1" hangingPunct="1"/>
            <a:r>
              <a:rPr lang="en-US" smtClean="0"/>
              <a:t>Increasing profits</a:t>
            </a:r>
          </a:p>
          <a:p>
            <a:pPr lvl="1" eaLnBrk="1" hangingPunct="1"/>
            <a:r>
              <a:rPr lang="en-US" smtClean="0"/>
              <a:t>Create fictitious sales</a:t>
            </a:r>
          </a:p>
          <a:p>
            <a:pPr lvl="2" eaLnBrk="1" hangingPunct="1"/>
            <a:r>
              <a:rPr lang="en-US" smtClean="0"/>
              <a:t>Cost of goods sold remains the same</a:t>
            </a:r>
          </a:p>
          <a:p>
            <a:pPr lvl="2" eaLnBrk="1" hangingPunct="1"/>
            <a:r>
              <a:rPr lang="en-US" smtClean="0"/>
              <a:t>Increasing profits  </a:t>
            </a:r>
          </a:p>
        </p:txBody>
      </p:sp>
      <p:sp>
        <p:nvSpPr>
          <p:cNvPr id="3" name="Slide Number Placeholder 2"/>
          <p:cNvSpPr>
            <a:spLocks noGrp="1"/>
          </p:cNvSpPr>
          <p:nvPr>
            <p:ph type="sldNum" sz="quarter" idx="11"/>
          </p:nvPr>
        </p:nvSpPr>
        <p:spPr/>
        <p:txBody>
          <a:bodyPr/>
          <a:lstStyle/>
          <a:p>
            <a:pPr>
              <a:defRPr/>
            </a:pPr>
            <a:fld id="{2B97AE95-08FC-45C5-96AE-32A93ED5BE29}" type="slidenum">
              <a:rPr lang="en-US"/>
              <a:pPr>
                <a:defRPr/>
              </a:pPr>
              <a:t>56</a:t>
            </a:fld>
            <a:endParaRPr lang="en-US" dirty="0"/>
          </a:p>
        </p:txBody>
      </p:sp>
      <p:pic>
        <p:nvPicPr>
          <p:cNvPr id="5" name="Picture 4"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88959957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noChangeArrowheads="1"/>
          </p:cNvSpPr>
          <p:nvPr>
            <p:ph type="subTitle" idx="1"/>
          </p:nvPr>
        </p:nvSpPr>
        <p:spPr>
          <a:xfrm>
            <a:off x="973667" y="3429001"/>
            <a:ext cx="10242551" cy="1077218"/>
          </a:xfrm>
        </p:spPr>
        <p:txBody>
          <a:bodyPr>
            <a:spAutoFit/>
          </a:bodyPr>
          <a:lstStyle/>
          <a:p>
            <a:pPr eaLnBrk="1" hangingPunct="1">
              <a:spcBef>
                <a:spcPct val="0"/>
              </a:spcBef>
            </a:pPr>
            <a:r>
              <a:rPr lang="en-US" dirty="0" smtClean="0"/>
              <a:t>Account for periodic inventory using the three</a:t>
            </a:r>
          </a:p>
          <a:p>
            <a:pPr eaLnBrk="1" hangingPunct="1">
              <a:spcBef>
                <a:spcPct val="0"/>
              </a:spcBef>
            </a:pPr>
            <a:r>
              <a:rPr lang="en-US" dirty="0" smtClean="0"/>
              <a:t>most common costing methods (Appendix 6A)</a:t>
            </a:r>
          </a:p>
        </p:txBody>
      </p:sp>
      <p:sp>
        <p:nvSpPr>
          <p:cNvPr id="2" name="Slide Number Placeholder 1"/>
          <p:cNvSpPr>
            <a:spLocks noGrp="1"/>
          </p:cNvSpPr>
          <p:nvPr>
            <p:ph type="sldNum" sz="quarter" idx="12"/>
          </p:nvPr>
        </p:nvSpPr>
        <p:spPr/>
        <p:txBody>
          <a:bodyPr/>
          <a:lstStyle/>
          <a:p>
            <a:pPr>
              <a:defRPr/>
            </a:pPr>
            <a:fld id="{87B02984-4F39-4D37-A69D-BFE2A692D01E}" type="slidenum">
              <a:rPr lang="en-US"/>
              <a:pPr>
                <a:defRPr/>
              </a:pPr>
              <a:t>57</a:t>
            </a:fld>
            <a:endParaRPr lang="en-US" dirty="0"/>
          </a:p>
        </p:txBody>
      </p:sp>
      <p:sp>
        <p:nvSpPr>
          <p:cNvPr id="5" name="Flowchart: Connector 4"/>
          <p:cNvSpPr/>
          <p:nvPr/>
        </p:nvSpPr>
        <p:spPr bwMode="auto">
          <a:xfrm>
            <a:off x="5029200" y="160020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7200" dirty="0">
                <a:solidFill>
                  <a:schemeClr val="bg1"/>
                </a:solidFill>
                <a:latin typeface="Segoe" pitchFamily="34" charset="0"/>
              </a:rPr>
              <a:t>8</a:t>
            </a:r>
          </a:p>
        </p:txBody>
      </p:sp>
      <p:pic>
        <p:nvPicPr>
          <p:cNvPr id="6" name="Picture 5" descr="logo5.png"/>
          <p:cNvPicPr/>
          <p:nvPr/>
        </p:nvPicPr>
        <p:blipFill>
          <a:blip r:embed="rId4"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418733299"/>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a:t>Inventory in a Periodic System</a:t>
            </a:r>
          </a:p>
        </p:txBody>
      </p:sp>
      <p:sp>
        <p:nvSpPr>
          <p:cNvPr id="143363" name="Text Placeholder 5"/>
          <p:cNvSpPr>
            <a:spLocks noGrp="1"/>
          </p:cNvSpPr>
          <p:nvPr>
            <p:ph type="body" sz="quarter" idx="10"/>
          </p:nvPr>
        </p:nvSpPr>
        <p:spPr>
          <a:xfrm>
            <a:off x="406400" y="1219201"/>
            <a:ext cx="10769600" cy="4949825"/>
          </a:xfrm>
        </p:spPr>
        <p:txBody>
          <a:bodyPr/>
          <a:lstStyle/>
          <a:p>
            <a:pPr eaLnBrk="1" hangingPunct="1"/>
            <a:r>
              <a:rPr lang="en-US" smtClean="0"/>
              <a:t>Simpler</a:t>
            </a:r>
          </a:p>
          <a:p>
            <a:pPr eaLnBrk="1" hangingPunct="1"/>
            <a:r>
              <a:rPr lang="en-US" smtClean="0"/>
              <a:t>No running record of inventory</a:t>
            </a:r>
          </a:p>
          <a:p>
            <a:pPr eaLnBrk="1" hangingPunct="1"/>
            <a:r>
              <a:rPr lang="en-US" smtClean="0"/>
              <a:t>Inventory counted at end of a period.</a:t>
            </a:r>
          </a:p>
          <a:p>
            <a:pPr eaLnBrk="1" hangingPunct="1"/>
            <a:r>
              <a:rPr lang="en-US" smtClean="0"/>
              <a:t>Better for small businesses with smaller inventory amounts</a:t>
            </a:r>
          </a:p>
          <a:p>
            <a:pPr eaLnBrk="1" hangingPunct="1"/>
            <a:r>
              <a:rPr lang="en-US" smtClean="0"/>
              <a:t>Adds four new accounts:</a:t>
            </a:r>
          </a:p>
          <a:p>
            <a:pPr lvl="1" eaLnBrk="1" hangingPunct="1"/>
            <a:r>
              <a:rPr lang="en-US" smtClean="0"/>
              <a:t>Purchases</a:t>
            </a:r>
          </a:p>
          <a:p>
            <a:pPr lvl="1" eaLnBrk="1" hangingPunct="1"/>
            <a:r>
              <a:rPr lang="en-US" smtClean="0"/>
              <a:t>Purchase discounts</a:t>
            </a:r>
          </a:p>
          <a:p>
            <a:pPr lvl="1" eaLnBrk="1" hangingPunct="1"/>
            <a:r>
              <a:rPr lang="en-US" smtClean="0"/>
              <a:t>Purchase returns and allowances</a:t>
            </a:r>
          </a:p>
          <a:p>
            <a:pPr lvl="1" eaLnBrk="1" hangingPunct="1"/>
            <a:r>
              <a:rPr lang="en-US" smtClean="0"/>
              <a:t>Freight in</a:t>
            </a:r>
          </a:p>
        </p:txBody>
      </p:sp>
      <p:sp>
        <p:nvSpPr>
          <p:cNvPr id="4" name="Slide Number Placeholder 3"/>
          <p:cNvSpPr>
            <a:spLocks noGrp="1"/>
          </p:cNvSpPr>
          <p:nvPr>
            <p:ph type="sldNum" sz="quarter" idx="11"/>
          </p:nvPr>
        </p:nvSpPr>
        <p:spPr/>
        <p:txBody>
          <a:bodyPr/>
          <a:lstStyle/>
          <a:p>
            <a:pPr>
              <a:defRPr/>
            </a:pPr>
            <a:fld id="{23B4EF5B-0FD0-4C76-B16B-0D4876A038DB}" type="slidenum">
              <a:rPr lang="en-US"/>
              <a:pPr>
                <a:defRPr/>
              </a:pPr>
              <a:t>58</a:t>
            </a:fld>
            <a:endParaRPr lang="en-US" dirty="0"/>
          </a:p>
        </p:txBody>
      </p:sp>
      <p:pic>
        <p:nvPicPr>
          <p:cNvPr id="6" name="Picture 5"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1485460530"/>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smtClean="0"/>
              <a:t>Four New </a:t>
            </a:r>
            <a:r>
              <a:rPr/>
              <a:t>A</a:t>
            </a:r>
            <a:r>
              <a:rPr smtClean="0"/>
              <a:t>ccounts</a:t>
            </a:r>
            <a:endParaRPr/>
          </a:p>
        </p:txBody>
      </p:sp>
      <p:sp>
        <p:nvSpPr>
          <p:cNvPr id="144387" name="Text Placeholder 5"/>
          <p:cNvSpPr>
            <a:spLocks noGrp="1"/>
          </p:cNvSpPr>
          <p:nvPr>
            <p:ph type="body" sz="quarter" idx="10"/>
          </p:nvPr>
        </p:nvSpPr>
        <p:spPr>
          <a:xfrm>
            <a:off x="531446" y="1494694"/>
            <a:ext cx="11176000" cy="4284663"/>
          </a:xfrm>
        </p:spPr>
        <p:txBody>
          <a:bodyPr/>
          <a:lstStyle/>
          <a:p>
            <a:pPr eaLnBrk="1" hangingPunct="1"/>
            <a:r>
              <a:rPr lang="en-US" dirty="0" smtClean="0"/>
              <a:t>Purchases—Holds the cost of inventory as it is purchased  (Debit balance)</a:t>
            </a:r>
          </a:p>
          <a:p>
            <a:pPr eaLnBrk="1" hangingPunct="1"/>
            <a:r>
              <a:rPr lang="en-US" dirty="0" smtClean="0"/>
              <a:t>Purchase discounts—Discounts for early payment of purchases (Credit balance)</a:t>
            </a:r>
          </a:p>
          <a:p>
            <a:pPr eaLnBrk="1" hangingPunct="1"/>
            <a:r>
              <a:rPr lang="en-US" dirty="0" smtClean="0"/>
              <a:t>Purchase returns and allowances—Items purchased, but returned to the vendor or allowances granted (Credit balance)</a:t>
            </a:r>
          </a:p>
          <a:p>
            <a:pPr eaLnBrk="1" hangingPunct="1"/>
            <a:r>
              <a:rPr lang="en-US" dirty="0" smtClean="0"/>
              <a:t>Freight in—holds the transportation cost paid on inventory purchases  (Debit balance)</a:t>
            </a:r>
          </a:p>
        </p:txBody>
      </p:sp>
      <p:sp>
        <p:nvSpPr>
          <p:cNvPr id="4" name="Slide Number Placeholder 3"/>
          <p:cNvSpPr>
            <a:spLocks noGrp="1"/>
          </p:cNvSpPr>
          <p:nvPr>
            <p:ph type="sldNum" sz="quarter" idx="11"/>
          </p:nvPr>
        </p:nvSpPr>
        <p:spPr/>
        <p:txBody>
          <a:bodyPr/>
          <a:lstStyle/>
          <a:p>
            <a:pPr>
              <a:defRPr/>
            </a:pPr>
            <a:fld id="{5678F078-B244-4AFF-BBA7-10A285AF954A}" type="slidenum">
              <a:rPr lang="en-US"/>
              <a:pPr>
                <a:defRPr/>
              </a:pPr>
              <a:t>59</a:t>
            </a:fld>
            <a:endParaRPr lang="en-US" dirty="0"/>
          </a:p>
        </p:txBody>
      </p:sp>
      <p:pic>
        <p:nvPicPr>
          <p:cNvPr id="6" name="Picture 5"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62075398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16271" y="1986739"/>
            <a:ext cx="11176000" cy="2210862"/>
          </a:xfrm>
        </p:spPr>
        <p:txBody>
          <a:bodyPr/>
          <a:lstStyle/>
          <a:p>
            <a:pPr marL="0" indent="0" algn="ctr">
              <a:buNone/>
            </a:pPr>
            <a:r>
              <a:rPr lang="en-US" sz="4000" dirty="0"/>
              <a:t>Define accounting principles related to inventory</a:t>
            </a:r>
            <a:endParaRPr lang="en-US" sz="4000" b="1" dirty="0">
              <a:cs typeface="Arial" pitchFamily="34" charset="0"/>
            </a:endParaRPr>
          </a:p>
          <a:p>
            <a:endParaRPr lang="en-US" dirty="0"/>
          </a:p>
        </p:txBody>
      </p:sp>
      <p:pic>
        <p:nvPicPr>
          <p:cNvPr id="4" name="Picture 3" descr="logo5.png"/>
          <p:cNvPicPr/>
          <p:nvPr/>
        </p:nvPicPr>
        <p:blipFill>
          <a:blip r:embed="rId2"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411672776"/>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8000" y="230189"/>
            <a:ext cx="11176000" cy="1329595"/>
          </a:xfrm>
        </p:spPr>
        <p:txBody>
          <a:bodyPr/>
          <a:lstStyle/>
          <a:p>
            <a:pPr eaLnBrk="1" hangingPunct="1">
              <a:defRPr/>
            </a:pPr>
            <a:r>
              <a:rPr/>
              <a:t>Cost of </a:t>
            </a:r>
            <a:r>
              <a:rPr smtClean="0"/>
              <a:t>Goods Sold </a:t>
            </a:r>
            <a:r>
              <a:rPr/>
              <a:t>C</a:t>
            </a:r>
            <a:r>
              <a:rPr smtClean="0"/>
              <a:t>omputed </a:t>
            </a:r>
            <a:r>
              <a:rPr/>
              <a:t>by F</a:t>
            </a:r>
            <a:r>
              <a:rPr smtClean="0"/>
              <a:t>ormula</a:t>
            </a:r>
            <a:endParaRPr/>
          </a:p>
        </p:txBody>
      </p:sp>
      <p:sp>
        <p:nvSpPr>
          <p:cNvPr id="6" name="Text Placeholder 5"/>
          <p:cNvSpPr>
            <a:spLocks noGrp="1"/>
          </p:cNvSpPr>
          <p:nvPr>
            <p:ph type="body" sz="quarter" idx="10"/>
          </p:nvPr>
        </p:nvSpPr>
        <p:spPr>
          <a:xfrm>
            <a:off x="266700" y="2438400"/>
            <a:ext cx="5486400" cy="2744788"/>
          </a:xfrm>
          <a:ln w="57150"/>
        </p:spPr>
        <p:txBody>
          <a:bodyPr>
            <a:normAutofit lnSpcReduction="10000"/>
          </a:bodyPr>
          <a:lstStyle/>
          <a:p>
            <a:pPr marL="0" indent="0" eaLnBrk="1" hangingPunct="1">
              <a:buFontTx/>
              <a:buNone/>
              <a:defRPr/>
            </a:pPr>
            <a:r>
              <a:rPr lang="en-US" dirty="0"/>
              <a:t>Beginning inventory</a:t>
            </a:r>
          </a:p>
          <a:p>
            <a:pPr marL="0" indent="0" eaLnBrk="1" hangingPunct="1">
              <a:buFontTx/>
              <a:buNone/>
              <a:defRPr/>
            </a:pPr>
            <a:r>
              <a:rPr lang="en-US" u="sng" dirty="0" smtClean="0"/>
              <a:t>+ Net purchases</a:t>
            </a:r>
            <a:endParaRPr lang="en-US" u="sng" dirty="0"/>
          </a:p>
          <a:p>
            <a:pPr marL="0" indent="0" eaLnBrk="1" hangingPunct="1">
              <a:buFontTx/>
              <a:buNone/>
              <a:defRPr/>
            </a:pPr>
            <a:r>
              <a:rPr lang="en-US" dirty="0"/>
              <a:t>Cost of goods </a:t>
            </a:r>
            <a:r>
              <a:rPr lang="en-US" dirty="0" smtClean="0"/>
              <a:t>available  </a:t>
            </a:r>
          </a:p>
          <a:p>
            <a:pPr marL="0" indent="0" eaLnBrk="1" hangingPunct="1">
              <a:buFontTx/>
              <a:buNone/>
              <a:defRPr/>
            </a:pPr>
            <a:r>
              <a:rPr lang="en-US" sz="4000" u="sng" dirty="0" smtClean="0"/>
              <a:t>– </a:t>
            </a:r>
            <a:r>
              <a:rPr lang="en-US" u="sng" dirty="0" smtClean="0"/>
              <a:t>Ending </a:t>
            </a:r>
            <a:r>
              <a:rPr lang="en-US" u="sng" dirty="0"/>
              <a:t>inventory</a:t>
            </a:r>
          </a:p>
          <a:p>
            <a:pPr marL="0" indent="0" eaLnBrk="1" hangingPunct="1">
              <a:buFontTx/>
              <a:buNone/>
              <a:defRPr/>
            </a:pPr>
            <a:r>
              <a:rPr lang="en-US" u="dbl" dirty="0" smtClean="0"/>
              <a:t>  Cost </a:t>
            </a:r>
            <a:r>
              <a:rPr lang="en-US" u="dbl" dirty="0"/>
              <a:t>of goods </a:t>
            </a:r>
            <a:r>
              <a:rPr lang="en-US" u="dbl" dirty="0" smtClean="0"/>
              <a:t>sold</a:t>
            </a:r>
            <a:endParaRPr lang="en-US" u="dbl" dirty="0"/>
          </a:p>
        </p:txBody>
      </p:sp>
      <p:sp>
        <p:nvSpPr>
          <p:cNvPr id="4" name="Slide Number Placeholder 3"/>
          <p:cNvSpPr>
            <a:spLocks noGrp="1"/>
          </p:cNvSpPr>
          <p:nvPr>
            <p:ph type="sldNum" sz="quarter" idx="11"/>
          </p:nvPr>
        </p:nvSpPr>
        <p:spPr/>
        <p:txBody>
          <a:bodyPr/>
          <a:lstStyle/>
          <a:p>
            <a:pPr>
              <a:defRPr/>
            </a:pPr>
            <a:fld id="{7BF0F67C-48EC-4BAD-BA9C-614BEBF17B7B}" type="slidenum">
              <a:rPr lang="en-US"/>
              <a:pPr>
                <a:defRPr/>
              </a:pPr>
              <a:t>60</a:t>
            </a:fld>
            <a:endParaRPr lang="en-US" dirty="0"/>
          </a:p>
        </p:txBody>
      </p:sp>
      <p:grpSp>
        <p:nvGrpSpPr>
          <p:cNvPr id="3" name="Group 2"/>
          <p:cNvGrpSpPr>
            <a:grpSpLocks/>
          </p:cNvGrpSpPr>
          <p:nvPr/>
        </p:nvGrpSpPr>
        <p:grpSpPr bwMode="auto">
          <a:xfrm>
            <a:off x="5753100" y="1752601"/>
            <a:ext cx="6096000" cy="3052763"/>
            <a:chOff x="4343400" y="1752600"/>
            <a:chExt cx="4343400" cy="3053144"/>
          </a:xfrm>
        </p:grpSpPr>
        <p:sp>
          <p:nvSpPr>
            <p:cNvPr id="7" name="Text Placeholder 5"/>
            <p:cNvSpPr txBox="1">
              <a:spLocks/>
            </p:cNvSpPr>
            <p:nvPr/>
          </p:nvSpPr>
          <p:spPr bwMode="auto">
            <a:xfrm>
              <a:off x="4877276" y="1752600"/>
              <a:ext cx="3809524" cy="3053144"/>
            </a:xfrm>
            <a:prstGeom prst="rect">
              <a:avLst/>
            </a:prstGeom>
            <a:noFill/>
            <a:ln w="57150">
              <a:noFill/>
            </a:ln>
            <a:extLst/>
          </p:spPr>
          <p:txBody>
            <a:bodyPr lIns="0" tIns="0" rIns="0" bIns="0">
              <a:spAutoFit/>
            </a:bodyPr>
            <a:lstStyle>
              <a:lvl1pPr marL="396875" indent="-396875" algn="l" defTabSz="912813" rtl="0" fontAlgn="base">
                <a:lnSpc>
                  <a:spcPct val="90000"/>
                </a:lnSpc>
                <a:spcBef>
                  <a:spcPct val="20000"/>
                </a:spcBef>
                <a:spcAft>
                  <a:spcPct val="0"/>
                </a:spcAft>
                <a:buBlip>
                  <a:blip r:embed="rId3"/>
                </a:buBlip>
                <a:defRPr sz="3200" kern="1200">
                  <a:solidFill>
                    <a:schemeClr val="tx1"/>
                  </a:solidFill>
                  <a:latin typeface="Times New Roman" pitchFamily="18" charset="0"/>
                  <a:ea typeface="+mn-ea"/>
                  <a:cs typeface="Times New Roman" pitchFamily="18" charset="0"/>
                </a:defRPr>
              </a:lvl1pPr>
              <a:lvl2pPr marL="914400" indent="-396875" algn="l" defTabSz="912813" rtl="0" fontAlgn="base">
                <a:lnSpc>
                  <a:spcPct val="90000"/>
                </a:lnSpc>
                <a:spcBef>
                  <a:spcPct val="20000"/>
                </a:spcBef>
                <a:spcAft>
                  <a:spcPct val="0"/>
                </a:spcAft>
                <a:buBlip>
                  <a:blip r:embed="rId4"/>
                </a:buBlip>
                <a:defRPr sz="2800" kern="1200">
                  <a:solidFill>
                    <a:schemeClr val="tx1"/>
                  </a:solidFill>
                  <a:latin typeface="Times New Roman" pitchFamily="18" charset="0"/>
                  <a:ea typeface="+mn-ea"/>
                  <a:cs typeface="Times New Roman" pitchFamily="18" charset="0"/>
                </a:defRPr>
              </a:lvl2pPr>
              <a:lvl3pPr marL="1258888" indent="-344488" algn="l" defTabSz="912813" rtl="0" fontAlgn="base">
                <a:lnSpc>
                  <a:spcPct val="90000"/>
                </a:lnSpc>
                <a:spcBef>
                  <a:spcPct val="20000"/>
                </a:spcBef>
                <a:spcAft>
                  <a:spcPct val="0"/>
                </a:spcAft>
                <a:buBlip>
                  <a:blip r:embed="rId4"/>
                </a:buBlip>
                <a:defRPr sz="2400" kern="1200">
                  <a:solidFill>
                    <a:schemeClr val="tx1"/>
                  </a:solidFill>
                  <a:latin typeface="Times New Roman" pitchFamily="18" charset="0"/>
                  <a:ea typeface="+mn-ea"/>
                  <a:cs typeface="Times New Roman" pitchFamily="18" charset="0"/>
                </a:defRPr>
              </a:lvl3pPr>
              <a:lvl4pPr marL="1604963" indent="-346075" algn="l" defTabSz="912813" rtl="0" fontAlgn="base">
                <a:lnSpc>
                  <a:spcPct val="90000"/>
                </a:lnSpc>
                <a:spcBef>
                  <a:spcPct val="20000"/>
                </a:spcBef>
                <a:spcAft>
                  <a:spcPct val="0"/>
                </a:spcAft>
                <a:buBlip>
                  <a:blip r:embed="rId4"/>
                </a:buBlip>
                <a:defRPr sz="2400" kern="1200">
                  <a:solidFill>
                    <a:schemeClr val="tx1"/>
                  </a:solidFill>
                  <a:latin typeface="Times New Roman" pitchFamily="18" charset="0"/>
                  <a:ea typeface="+mn-ea"/>
                  <a:cs typeface="Times New Roman" pitchFamily="18" charset="0"/>
                </a:defRPr>
              </a:lvl4pPr>
              <a:lvl5pPr marL="1941513" indent="-336550" algn="l" defTabSz="912813" rtl="0" fontAlgn="base">
                <a:lnSpc>
                  <a:spcPct val="90000"/>
                </a:lnSpc>
                <a:spcBef>
                  <a:spcPct val="20000"/>
                </a:spcBef>
                <a:spcAft>
                  <a:spcPct val="0"/>
                </a:spcAft>
                <a:buBlip>
                  <a:blip r:embed="rId4"/>
                </a:buBlip>
                <a:defRPr sz="2400" kern="1200">
                  <a:solidFill>
                    <a:schemeClr val="tx1"/>
                  </a:solidFill>
                  <a:latin typeface="Times New Roman" pitchFamily="18" charset="0"/>
                  <a:ea typeface="+mn-ea"/>
                  <a:cs typeface="Times New Roman" pitchFamily="18"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defRPr/>
              </a:pPr>
              <a:r>
                <a:rPr lang="en-US" dirty="0" smtClean="0"/>
                <a:t>Purchases</a:t>
              </a:r>
            </a:p>
            <a:p>
              <a:pPr marL="0" indent="0">
                <a:buFontTx/>
                <a:buNone/>
                <a:defRPr/>
              </a:pPr>
              <a:r>
                <a:rPr lang="en-US" dirty="0" smtClean="0"/>
                <a:t>- Purchase Discounts</a:t>
              </a:r>
            </a:p>
            <a:p>
              <a:pPr marL="0" indent="0">
                <a:buFontTx/>
                <a:buNone/>
                <a:defRPr/>
              </a:pPr>
              <a:r>
                <a:rPr lang="en-US" dirty="0" smtClean="0"/>
                <a:t>- Purchase returns and allowances</a:t>
              </a:r>
            </a:p>
            <a:p>
              <a:pPr marL="0" indent="0">
                <a:buFontTx/>
                <a:buNone/>
                <a:defRPr/>
              </a:pPr>
              <a:r>
                <a:rPr lang="en-US" u="sng" dirty="0" smtClean="0"/>
                <a:t>+ Freight In</a:t>
              </a:r>
            </a:p>
            <a:p>
              <a:pPr marL="0" indent="0">
                <a:buFontTx/>
                <a:buNone/>
                <a:defRPr/>
              </a:pPr>
              <a:r>
                <a:rPr lang="en-US" u="dbl" dirty="0" smtClean="0"/>
                <a:t>= Net Purchases</a:t>
              </a:r>
              <a:endParaRPr lang="en-US" u="dbl" dirty="0"/>
            </a:p>
          </p:txBody>
        </p:sp>
        <p:sp>
          <p:nvSpPr>
            <p:cNvPr id="2" name="Left Brace 1"/>
            <p:cNvSpPr/>
            <p:nvPr/>
          </p:nvSpPr>
          <p:spPr>
            <a:xfrm>
              <a:off x="4343400" y="1905019"/>
              <a:ext cx="381556" cy="2743542"/>
            </a:xfrm>
            <a:prstGeom prst="lef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grpSp>
      <p:pic>
        <p:nvPicPr>
          <p:cNvPr id="8" name="Picture 7" descr="logo5.png"/>
          <p:cNvPicPr/>
          <p:nvPr/>
        </p:nvPicPr>
        <p:blipFill>
          <a:blip r:embed="rId5"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6480399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smtClean="0"/>
              <a:t>FIFO, LIFO, and Average-Cost</a:t>
            </a:r>
            <a:endParaRPr/>
          </a:p>
        </p:txBody>
      </p:sp>
      <p:sp>
        <p:nvSpPr>
          <p:cNvPr id="146435" name="Text Placeholder 5"/>
          <p:cNvSpPr>
            <a:spLocks noGrp="1"/>
          </p:cNvSpPr>
          <p:nvPr>
            <p:ph type="body" sz="quarter" idx="10"/>
          </p:nvPr>
        </p:nvSpPr>
        <p:spPr>
          <a:xfrm>
            <a:off x="496277" y="1441939"/>
            <a:ext cx="11176000" cy="442913"/>
          </a:xfrm>
        </p:spPr>
        <p:txBody>
          <a:bodyPr>
            <a:normAutofit fontScale="92500" lnSpcReduction="20000"/>
          </a:bodyPr>
          <a:lstStyle/>
          <a:p>
            <a:pPr eaLnBrk="1" hangingPunct="1"/>
            <a:r>
              <a:rPr lang="en-US" dirty="0" smtClean="0"/>
              <a:t>Same pattern as perpetual</a:t>
            </a:r>
          </a:p>
        </p:txBody>
      </p:sp>
      <p:sp>
        <p:nvSpPr>
          <p:cNvPr id="4" name="Slide Number Placeholder 3"/>
          <p:cNvSpPr>
            <a:spLocks noGrp="1"/>
          </p:cNvSpPr>
          <p:nvPr>
            <p:ph type="sldNum" sz="quarter" idx="11"/>
          </p:nvPr>
        </p:nvSpPr>
        <p:spPr/>
        <p:txBody>
          <a:bodyPr/>
          <a:lstStyle/>
          <a:p>
            <a:pPr>
              <a:defRPr/>
            </a:pPr>
            <a:fld id="{6BEAB120-7545-4AAC-B0AB-DAB6DB1B7A2D}" type="slidenum">
              <a:rPr lang="en-US"/>
              <a:pPr>
                <a:defRPr/>
              </a:pPr>
              <a:t>61</a:t>
            </a:fld>
            <a:endParaRPr lang="en-US" dirty="0"/>
          </a:p>
        </p:txBody>
      </p:sp>
      <p:pic>
        <p:nvPicPr>
          <p:cNvPr id="14643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3267" y="2089151"/>
            <a:ext cx="11167533"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3267" y="4724401"/>
            <a:ext cx="11167533"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logo5.png"/>
          <p:cNvPicPr/>
          <p:nvPr/>
        </p:nvPicPr>
        <p:blipFill>
          <a:blip r:embed="rId5"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17900645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230189"/>
            <a:ext cx="11176000" cy="1329595"/>
          </a:xfrm>
        </p:spPr>
        <p:txBody>
          <a:bodyPr>
            <a:normAutofit fontScale="90000"/>
          </a:bodyPr>
          <a:lstStyle/>
          <a:p>
            <a:pPr eaLnBrk="1" hangingPunct="1">
              <a:defRPr/>
            </a:pPr>
            <a:r>
              <a:rPr smtClean="0"/>
              <a:t>FIFO, LIFO, and Average-Cost under Periodic Method</a:t>
            </a:r>
            <a:endParaRPr/>
          </a:p>
        </p:txBody>
      </p:sp>
      <p:sp>
        <p:nvSpPr>
          <p:cNvPr id="4" name="Slide Number Placeholder 3"/>
          <p:cNvSpPr>
            <a:spLocks noGrp="1"/>
          </p:cNvSpPr>
          <p:nvPr>
            <p:ph type="sldNum" sz="quarter" idx="11"/>
          </p:nvPr>
        </p:nvSpPr>
        <p:spPr/>
        <p:txBody>
          <a:bodyPr/>
          <a:lstStyle/>
          <a:p>
            <a:pPr>
              <a:defRPr/>
            </a:pPr>
            <a:fld id="{D32258E0-9257-4976-9444-7D1B54118749}" type="slidenum">
              <a:rPr lang="en-US"/>
              <a:pPr>
                <a:defRPr/>
              </a:pPr>
              <a:t>62</a:t>
            </a:fld>
            <a:endParaRPr lang="en-US" dirty="0"/>
          </a:p>
        </p:txBody>
      </p:sp>
      <p:pic>
        <p:nvPicPr>
          <p:cNvPr id="14746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849439"/>
            <a:ext cx="12192000" cy="315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5.png"/>
          <p:cNvPicPr/>
          <p:nvPr/>
        </p:nvPicPr>
        <p:blipFill>
          <a:blip r:embed="rId4"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176039418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Periodic Method </a:t>
            </a:r>
            <a:r>
              <a:rPr/>
              <a:t>J</a:t>
            </a:r>
            <a:r>
              <a:rPr smtClean="0"/>
              <a:t>ournal Entries</a:t>
            </a:r>
            <a:endParaRPr/>
          </a:p>
        </p:txBody>
      </p:sp>
      <p:sp>
        <p:nvSpPr>
          <p:cNvPr id="4" name="Slide Number Placeholder 3"/>
          <p:cNvSpPr>
            <a:spLocks noGrp="1"/>
          </p:cNvSpPr>
          <p:nvPr>
            <p:ph type="sldNum" sz="quarter" idx="11"/>
          </p:nvPr>
        </p:nvSpPr>
        <p:spPr/>
        <p:txBody>
          <a:bodyPr/>
          <a:lstStyle/>
          <a:p>
            <a:pPr>
              <a:defRPr/>
            </a:pPr>
            <a:fld id="{FEE5E8DF-290C-459D-90B4-61A7CC54B174}" type="slidenum">
              <a:rPr lang="en-US"/>
              <a:pPr>
                <a:defRPr/>
              </a:pPr>
              <a:t>63</a:t>
            </a:fld>
            <a:endParaRPr lang="en-US" dirty="0"/>
          </a:p>
        </p:txBody>
      </p:sp>
      <p:pic>
        <p:nvPicPr>
          <p:cNvPr id="14848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0317" y="1022350"/>
            <a:ext cx="9624483" cy="530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logo5.png"/>
          <p:cNvPicPr/>
          <p:nvPr/>
        </p:nvPicPr>
        <p:blipFill>
          <a:blip r:embed="rId4"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134519640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Closing Entries</a:t>
            </a:r>
            <a:endParaRPr/>
          </a:p>
        </p:txBody>
      </p:sp>
      <p:sp>
        <p:nvSpPr>
          <p:cNvPr id="149507" name="Text Placeholder 2"/>
          <p:cNvSpPr>
            <a:spLocks noGrp="1"/>
          </p:cNvSpPr>
          <p:nvPr>
            <p:ph type="body" sz="quarter" idx="10"/>
          </p:nvPr>
        </p:nvSpPr>
        <p:spPr>
          <a:xfrm>
            <a:off x="304800" y="1143000"/>
            <a:ext cx="3048000" cy="3048000"/>
          </a:xfrm>
        </p:spPr>
        <p:txBody>
          <a:bodyPr/>
          <a:lstStyle/>
          <a:p>
            <a:pPr marL="0" indent="0" eaLnBrk="1" hangingPunct="1">
              <a:buFontTx/>
              <a:buNone/>
            </a:pPr>
            <a:r>
              <a:rPr lang="en-US" smtClean="0"/>
              <a:t>The four new accounts would be closed out at period end.</a:t>
            </a:r>
          </a:p>
        </p:txBody>
      </p:sp>
      <p:sp>
        <p:nvSpPr>
          <p:cNvPr id="4" name="Slide Number Placeholder 3"/>
          <p:cNvSpPr>
            <a:spLocks noGrp="1"/>
          </p:cNvSpPr>
          <p:nvPr>
            <p:ph type="sldNum" sz="quarter" idx="11"/>
          </p:nvPr>
        </p:nvSpPr>
        <p:spPr/>
        <p:txBody>
          <a:bodyPr/>
          <a:lstStyle/>
          <a:p>
            <a:pPr>
              <a:defRPr/>
            </a:pPr>
            <a:fld id="{AFAB24E7-1966-4ACB-BCD2-F938A538C464}" type="slidenum">
              <a:rPr lang="en-US"/>
              <a:pPr>
                <a:defRPr/>
              </a:pPr>
              <a:t>64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49601" y="1390650"/>
            <a:ext cx="8625417"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logo5.png"/>
          <p:cNvPicPr/>
          <p:nvPr/>
        </p:nvPicPr>
        <p:blipFill>
          <a:blip r:embed="rId4"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1924826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Placeholder 2"/>
          <p:cNvSpPr>
            <a:spLocks noGrp="1"/>
          </p:cNvSpPr>
          <p:nvPr>
            <p:ph type="body" sz="quarter" idx="10"/>
          </p:nvPr>
        </p:nvSpPr>
        <p:spPr>
          <a:xfrm>
            <a:off x="406400" y="228600"/>
            <a:ext cx="11176000" cy="6477000"/>
          </a:xfrm>
        </p:spPr>
        <p:txBody>
          <a:bodyPr>
            <a:normAutofit/>
          </a:bodyPr>
          <a:lstStyle/>
          <a:p>
            <a:pPr marL="0" indent="0" algn="ctr" eaLnBrk="1" hangingPunct="1">
              <a:buFontTx/>
              <a:buNone/>
              <a:defRPr/>
            </a:pPr>
            <a:r>
              <a:rPr lang="en-US" sz="2400" b="1" cap="all" dirty="0" smtClean="0"/>
              <a:t>E6A-1 Computing periodic inventory amounts </a:t>
            </a:r>
          </a:p>
          <a:p>
            <a:pPr marL="0" indent="0" eaLnBrk="1" hangingPunct="1">
              <a:buFontTx/>
              <a:buNone/>
              <a:defRPr/>
            </a:pPr>
            <a:r>
              <a:rPr lang="en-US" sz="2800" dirty="0" smtClean="0"/>
              <a:t>The periodic inventory records of Synergy Prosthetics indicate the following at July 31:</a:t>
            </a:r>
          </a:p>
          <a:p>
            <a:pPr marL="0" indent="0" eaLnBrk="1" hangingPunct="1">
              <a:buFontTx/>
              <a:buNone/>
              <a:defRPr/>
            </a:pPr>
            <a:endParaRPr lang="en-US" sz="2800" dirty="0" smtClean="0"/>
          </a:p>
          <a:p>
            <a:pPr marL="0" indent="0" eaLnBrk="1" hangingPunct="1">
              <a:buFontTx/>
              <a:buNone/>
              <a:defRPr/>
            </a:pPr>
            <a:endParaRPr lang="en-US" dirty="0" smtClean="0"/>
          </a:p>
          <a:p>
            <a:pPr marL="0" indent="0" eaLnBrk="1" hangingPunct="1">
              <a:buFontTx/>
              <a:buNone/>
              <a:defRPr/>
            </a:pPr>
            <a:endParaRPr lang="en-US" dirty="0" smtClean="0"/>
          </a:p>
          <a:p>
            <a:pPr marL="0" indent="0" eaLnBrk="1" hangingPunct="1">
              <a:buFontTx/>
              <a:buNone/>
              <a:defRPr/>
            </a:pPr>
            <a:endParaRPr lang="en-US" dirty="0" smtClean="0"/>
          </a:p>
          <a:p>
            <a:pPr marL="0" indent="0" eaLnBrk="1" hangingPunct="1">
              <a:buFontTx/>
              <a:buNone/>
              <a:defRPr/>
            </a:pPr>
            <a:r>
              <a:rPr lang="en-US" sz="2800" dirty="0" smtClean="0"/>
              <a:t/>
            </a:r>
            <a:br>
              <a:rPr lang="en-US" sz="2800" dirty="0" smtClean="0"/>
            </a:br>
            <a:r>
              <a:rPr lang="en-US" sz="2400" dirty="0" smtClean="0"/>
              <a:t>At July 31, Synergy counts two units of inventory on hand.</a:t>
            </a:r>
          </a:p>
          <a:p>
            <a:pPr marL="0" indent="0" eaLnBrk="1" hangingPunct="1">
              <a:buFontTx/>
              <a:buNone/>
              <a:defRPr/>
            </a:pPr>
            <a:r>
              <a:rPr lang="en-US" sz="2400" dirty="0" smtClean="0"/>
              <a:t>1. Compute ending inventory and cost of goods sold, using each of the following methods:</a:t>
            </a:r>
          </a:p>
          <a:p>
            <a:pPr marL="0" indent="0" eaLnBrk="1" hangingPunct="1">
              <a:buFontTx/>
              <a:buNone/>
              <a:defRPr/>
            </a:pPr>
            <a:r>
              <a:rPr lang="en-US" sz="2400" dirty="0" smtClean="0"/>
              <a:t>a. Average-cost (round average unit cost to nearest cent)</a:t>
            </a:r>
          </a:p>
          <a:p>
            <a:pPr marL="0" indent="0" eaLnBrk="1" hangingPunct="1">
              <a:buFontTx/>
              <a:buNone/>
              <a:defRPr/>
            </a:pPr>
            <a:r>
              <a:rPr lang="en-US" sz="2400" dirty="0" smtClean="0"/>
              <a:t>b. First-In, First-Out</a:t>
            </a:r>
          </a:p>
          <a:p>
            <a:pPr marL="0" indent="0" eaLnBrk="1" hangingPunct="1">
              <a:buFontTx/>
              <a:buNone/>
              <a:defRPr/>
            </a:pPr>
            <a:r>
              <a:rPr lang="en-US" sz="2400" dirty="0" smtClean="0"/>
              <a:t>c. Last-In, </a:t>
            </a:r>
            <a:r>
              <a:rPr lang="en-US" sz="2400" dirty="0"/>
              <a:t>F</a:t>
            </a:r>
            <a:r>
              <a:rPr lang="en-US" sz="2400" dirty="0" smtClean="0"/>
              <a:t>irst-Out</a:t>
            </a:r>
          </a:p>
        </p:txBody>
      </p:sp>
      <p:sp>
        <p:nvSpPr>
          <p:cNvPr id="4" name="Slide Number Placeholder 3"/>
          <p:cNvSpPr>
            <a:spLocks noGrp="1"/>
          </p:cNvSpPr>
          <p:nvPr>
            <p:ph type="sldNum" sz="quarter" idx="11"/>
          </p:nvPr>
        </p:nvSpPr>
        <p:spPr/>
        <p:txBody>
          <a:bodyPr/>
          <a:lstStyle/>
          <a:p>
            <a:pPr>
              <a:defRPr/>
            </a:pPr>
            <a:fld id="{998F16E8-127F-46C3-B380-B9BC72614EDC}" type="slidenum">
              <a:rPr lang="en-US"/>
              <a:pPr>
                <a:defRPr/>
              </a:pPr>
              <a:t>65</a:t>
            </a:fld>
            <a:endParaRPr lang="en-US" dirty="0"/>
          </a:p>
        </p:txBody>
      </p:sp>
      <p:graphicFrame>
        <p:nvGraphicFramePr>
          <p:cNvPr id="5" name="Table 4"/>
          <p:cNvGraphicFramePr>
            <a:graphicFrameLocks noGrp="1"/>
          </p:cNvGraphicFramePr>
          <p:nvPr/>
        </p:nvGraphicFramePr>
        <p:xfrm>
          <a:off x="406400" y="1524000"/>
          <a:ext cx="11074400" cy="2286000"/>
        </p:xfrm>
        <a:graphic>
          <a:graphicData uri="http://schemas.openxmlformats.org/drawingml/2006/table">
            <a:tbl>
              <a:tblPr firstRow="1" bandRow="1">
                <a:tableStyleId>{5940675A-B579-460E-94D1-54222C63F5DA}</a:tableStyleId>
              </a:tblPr>
              <a:tblGrid>
                <a:gridCol w="1470052">
                  <a:extLst>
                    <a:ext uri="{9D8B030D-6E8A-4147-A177-3AD203B41FA5}">
                      <a16:colId xmlns:a16="http://schemas.microsoft.com/office/drawing/2014/main" xmlns="" val="20000"/>
                    </a:ext>
                  </a:extLst>
                </a:gridCol>
                <a:gridCol w="4930748">
                  <a:extLst>
                    <a:ext uri="{9D8B030D-6E8A-4147-A177-3AD203B41FA5}">
                      <a16:colId xmlns:a16="http://schemas.microsoft.com/office/drawing/2014/main" xmlns="" val="20001"/>
                    </a:ext>
                  </a:extLst>
                </a:gridCol>
                <a:gridCol w="4673600">
                  <a:extLst>
                    <a:ext uri="{9D8B030D-6E8A-4147-A177-3AD203B41FA5}">
                      <a16:colId xmlns:a16="http://schemas.microsoft.com/office/drawing/2014/main" xmlns="" val="20002"/>
                    </a:ext>
                  </a:extLst>
                </a:gridCol>
              </a:tblGrid>
              <a:tr h="384772">
                <a:tc>
                  <a:txBody>
                    <a:bodyPr/>
                    <a:lstStyle/>
                    <a:p>
                      <a:pPr algn="r"/>
                      <a:r>
                        <a:rPr lang="en-US" sz="2400" dirty="0" smtClean="0">
                          <a:latin typeface="Times New Roman" pitchFamily="18" charset="0"/>
                          <a:cs typeface="Times New Roman" pitchFamily="18" charset="0"/>
                        </a:rPr>
                        <a:t>Jul 1 </a:t>
                      </a:r>
                      <a:endParaRPr lang="en-US" sz="2400" dirty="0">
                        <a:latin typeface="Times New Roman" pitchFamily="18" charset="0"/>
                        <a:cs typeface="Times New Roman" pitchFamily="18" charset="0"/>
                      </a:endParaRPr>
                    </a:p>
                  </a:txBody>
                  <a:tcPr marL="121920" marR="121920"/>
                </a:tc>
                <a:tc>
                  <a:txBody>
                    <a:bodyPr/>
                    <a:lstStyle/>
                    <a:p>
                      <a:pPr lvl="1"/>
                      <a:r>
                        <a:rPr lang="en-US" sz="2400" dirty="0" smtClean="0">
                          <a:latin typeface="Times New Roman" pitchFamily="18" charset="0"/>
                          <a:cs typeface="Times New Roman" pitchFamily="18" charset="0"/>
                        </a:rPr>
                        <a:t>Beginning inventory </a:t>
                      </a:r>
                      <a:endParaRPr lang="en-US" sz="2400" dirty="0">
                        <a:latin typeface="Times New Roman" pitchFamily="18" charset="0"/>
                        <a:cs typeface="Times New Roman" pitchFamily="18" charset="0"/>
                      </a:endParaRPr>
                    </a:p>
                  </a:txBody>
                  <a:tcPr marL="121920" marR="12192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6 units   @ $60</a:t>
                      </a:r>
                      <a:endParaRPr lang="en-US" sz="24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xmlns="" val="10000"/>
                  </a:ext>
                </a:extLst>
              </a:tr>
              <a:tr h="411493">
                <a:tc>
                  <a:txBody>
                    <a:bodyPr/>
                    <a:lstStyle/>
                    <a:p>
                      <a:pPr algn="r"/>
                      <a:r>
                        <a:rPr lang="en-US" sz="2400" dirty="0" smtClean="0">
                          <a:latin typeface="Times New Roman" pitchFamily="18" charset="0"/>
                          <a:cs typeface="Times New Roman" pitchFamily="18" charset="0"/>
                        </a:rPr>
                        <a:t>8</a:t>
                      </a:r>
                      <a:endParaRPr lang="en-US" sz="2400" dirty="0">
                        <a:latin typeface="Times New Roman" pitchFamily="18" charset="0"/>
                        <a:cs typeface="Times New Roman" pitchFamily="18" charset="0"/>
                      </a:endParaRPr>
                    </a:p>
                  </a:txBody>
                  <a:tcPr marL="121920" marR="121920"/>
                </a:tc>
                <a:tc>
                  <a:txBody>
                    <a:bodyPr/>
                    <a:lstStyle/>
                    <a:p>
                      <a:pPr lvl="1"/>
                      <a:r>
                        <a:rPr lang="en-US" sz="2400" dirty="0" smtClean="0">
                          <a:latin typeface="Times New Roman" pitchFamily="18" charset="0"/>
                          <a:cs typeface="Times New Roman" pitchFamily="18" charset="0"/>
                        </a:rPr>
                        <a:t>Purchase</a:t>
                      </a:r>
                      <a:endParaRPr lang="en-US" sz="2400" dirty="0">
                        <a:latin typeface="Times New Roman" pitchFamily="18" charset="0"/>
                        <a:cs typeface="Times New Roman" pitchFamily="18" charset="0"/>
                      </a:endParaRPr>
                    </a:p>
                  </a:txBody>
                  <a:tcPr marL="121920" marR="12192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5 units   @ $67</a:t>
                      </a:r>
                      <a:endParaRPr lang="en-US" sz="24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xmlns="" val="10001"/>
                  </a:ext>
                </a:extLst>
              </a:tr>
              <a:tr h="411493">
                <a:tc>
                  <a:txBody>
                    <a:bodyPr/>
                    <a:lstStyle/>
                    <a:p>
                      <a:pPr algn="r"/>
                      <a:r>
                        <a:rPr lang="en-US" sz="2400" dirty="0" smtClean="0">
                          <a:latin typeface="Times New Roman" pitchFamily="18" charset="0"/>
                          <a:cs typeface="Times New Roman" pitchFamily="18" charset="0"/>
                        </a:rPr>
                        <a:t>15</a:t>
                      </a:r>
                      <a:endParaRPr lang="en-US" sz="2400" dirty="0">
                        <a:latin typeface="Times New Roman" pitchFamily="18" charset="0"/>
                        <a:cs typeface="Times New Roman" pitchFamily="18" charset="0"/>
                      </a:endParaRPr>
                    </a:p>
                  </a:txBody>
                  <a:tcPr marL="121920" marR="121920"/>
                </a:tc>
                <a:tc>
                  <a:txBody>
                    <a:bodyPr/>
                    <a:lstStyle/>
                    <a:p>
                      <a:pPr lvl="1"/>
                      <a:r>
                        <a:rPr lang="en-US" sz="2400" dirty="0" smtClean="0">
                          <a:latin typeface="Times New Roman" pitchFamily="18" charset="0"/>
                          <a:cs typeface="Times New Roman" pitchFamily="18" charset="0"/>
                        </a:rPr>
                        <a:t>Purchase</a:t>
                      </a:r>
                      <a:endParaRPr lang="en-US" sz="2400" dirty="0">
                        <a:latin typeface="Times New Roman" pitchFamily="18" charset="0"/>
                        <a:cs typeface="Times New Roman" pitchFamily="18" charset="0"/>
                      </a:endParaRPr>
                    </a:p>
                  </a:txBody>
                  <a:tcPr marL="121920" marR="12192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10 units @ $70</a:t>
                      </a:r>
                      <a:endParaRPr lang="en-US" sz="24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xmlns="" val="10002"/>
                  </a:ext>
                </a:extLst>
              </a:tr>
              <a:tr h="411493">
                <a:tc>
                  <a:txBody>
                    <a:bodyPr/>
                    <a:lstStyle/>
                    <a:p>
                      <a:pPr algn="r"/>
                      <a:r>
                        <a:rPr lang="en-US" sz="2400" dirty="0" smtClean="0">
                          <a:latin typeface="Times New Roman" pitchFamily="18" charset="0"/>
                          <a:cs typeface="Times New Roman" pitchFamily="18" charset="0"/>
                        </a:rPr>
                        <a:t>26</a:t>
                      </a:r>
                      <a:endParaRPr lang="en-US" sz="2400" dirty="0">
                        <a:latin typeface="Times New Roman" pitchFamily="18" charset="0"/>
                        <a:cs typeface="Times New Roman" pitchFamily="18" charset="0"/>
                      </a:endParaRPr>
                    </a:p>
                  </a:txBody>
                  <a:tcPr marL="121920" marR="121920"/>
                </a:tc>
                <a:tc>
                  <a:txBody>
                    <a:bodyPr/>
                    <a:lstStyle/>
                    <a:p>
                      <a:pPr lvl="1"/>
                      <a:r>
                        <a:rPr lang="en-US" sz="2400" dirty="0" smtClean="0">
                          <a:latin typeface="Times New Roman" pitchFamily="18" charset="0"/>
                          <a:cs typeface="Times New Roman" pitchFamily="18" charset="0"/>
                        </a:rPr>
                        <a:t>Purchase</a:t>
                      </a:r>
                      <a:endParaRPr lang="en-US" sz="2400" dirty="0">
                        <a:latin typeface="Times New Roman" pitchFamily="18" charset="0"/>
                        <a:cs typeface="Times New Roman" pitchFamily="18" charset="0"/>
                      </a:endParaRPr>
                    </a:p>
                  </a:txBody>
                  <a:tcPr marL="121920" marR="12192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5 units   @ $85</a:t>
                      </a:r>
                      <a:endParaRPr lang="en-US" sz="24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xmlns="" val="10003"/>
                  </a:ext>
                </a:extLst>
              </a:tr>
              <a:tr h="411493">
                <a:tc>
                  <a:txBody>
                    <a:bodyPr/>
                    <a:lstStyle/>
                    <a:p>
                      <a:pPr algn="r"/>
                      <a:endParaRPr lang="en-US" sz="2400" dirty="0">
                        <a:latin typeface="Times New Roman" pitchFamily="18" charset="0"/>
                        <a:cs typeface="Times New Roman" pitchFamily="18" charset="0"/>
                      </a:endParaRPr>
                    </a:p>
                  </a:txBody>
                  <a:tcPr marL="121920" marR="121920"/>
                </a:tc>
                <a:tc>
                  <a:txBody>
                    <a:bodyPr/>
                    <a:lstStyle/>
                    <a:p>
                      <a:pPr lvl="1"/>
                      <a:endParaRPr lang="en-US" sz="2400" dirty="0">
                        <a:latin typeface="Times New Roman" pitchFamily="18" charset="0"/>
                        <a:cs typeface="Times New Roman" pitchFamily="18" charset="0"/>
                      </a:endParaRPr>
                    </a:p>
                  </a:txBody>
                  <a:tcPr marL="121920" marR="121920"/>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2400" dirty="0">
                        <a:latin typeface="Times New Roman" pitchFamily="18" charset="0"/>
                        <a:cs typeface="Times New Roman" pitchFamily="18" charset="0"/>
                      </a:endParaRPr>
                    </a:p>
                  </a:txBody>
                  <a:tcPr marL="121920" marR="121920"/>
                </a:tc>
                <a:extLst>
                  <a:ext uri="{0D108BD9-81ED-4DB2-BD59-A6C34878D82A}">
                    <a16:rowId xmlns:a16="http://schemas.microsoft.com/office/drawing/2014/main" xmlns="" val="10004"/>
                  </a:ext>
                </a:extLst>
              </a:tr>
            </a:tbl>
          </a:graphicData>
        </a:graphic>
      </p:graphicFrame>
      <p:pic>
        <p:nvPicPr>
          <p:cNvPr id="6" name="Picture 5"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820066041"/>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406400" y="3200401"/>
          <a:ext cx="11074400" cy="2232024"/>
        </p:xfrm>
        <a:graphic>
          <a:graphicData uri="http://schemas.openxmlformats.org/drawingml/2006/table">
            <a:tbl>
              <a:tblPr/>
              <a:tblGrid>
                <a:gridCol w="336551">
                  <a:extLst>
                    <a:ext uri="{9D8B030D-6E8A-4147-A177-3AD203B41FA5}">
                      <a16:colId xmlns:a16="http://schemas.microsoft.com/office/drawing/2014/main" xmlns="" val="20000"/>
                    </a:ext>
                  </a:extLst>
                </a:gridCol>
                <a:gridCol w="1695449">
                  <a:extLst>
                    <a:ext uri="{9D8B030D-6E8A-4147-A177-3AD203B41FA5}">
                      <a16:colId xmlns:a16="http://schemas.microsoft.com/office/drawing/2014/main" xmlns="" val="20001"/>
                    </a:ext>
                  </a:extLst>
                </a:gridCol>
                <a:gridCol w="203200">
                  <a:extLst>
                    <a:ext uri="{9D8B030D-6E8A-4147-A177-3AD203B41FA5}">
                      <a16:colId xmlns:a16="http://schemas.microsoft.com/office/drawing/2014/main" xmlns="" val="20002"/>
                    </a:ext>
                  </a:extLst>
                </a:gridCol>
                <a:gridCol w="3860800">
                  <a:extLst>
                    <a:ext uri="{9D8B030D-6E8A-4147-A177-3AD203B41FA5}">
                      <a16:colId xmlns:a16="http://schemas.microsoft.com/office/drawing/2014/main" xmlns="" val="20003"/>
                    </a:ext>
                  </a:extLst>
                </a:gridCol>
                <a:gridCol w="203200">
                  <a:extLst>
                    <a:ext uri="{9D8B030D-6E8A-4147-A177-3AD203B41FA5}">
                      <a16:colId xmlns:a16="http://schemas.microsoft.com/office/drawing/2014/main" xmlns="" val="20004"/>
                    </a:ext>
                  </a:extLst>
                </a:gridCol>
                <a:gridCol w="812800">
                  <a:extLst>
                    <a:ext uri="{9D8B030D-6E8A-4147-A177-3AD203B41FA5}">
                      <a16:colId xmlns:a16="http://schemas.microsoft.com/office/drawing/2014/main" xmlns="" val="20005"/>
                    </a:ext>
                  </a:extLst>
                </a:gridCol>
                <a:gridCol w="406400">
                  <a:extLst>
                    <a:ext uri="{9D8B030D-6E8A-4147-A177-3AD203B41FA5}">
                      <a16:colId xmlns:a16="http://schemas.microsoft.com/office/drawing/2014/main" xmlns="" val="20006"/>
                    </a:ext>
                  </a:extLst>
                </a:gridCol>
                <a:gridCol w="2032000">
                  <a:extLst>
                    <a:ext uri="{9D8B030D-6E8A-4147-A177-3AD203B41FA5}">
                      <a16:colId xmlns:a16="http://schemas.microsoft.com/office/drawing/2014/main" xmlns="" val="20007"/>
                    </a:ext>
                  </a:extLst>
                </a:gridCol>
                <a:gridCol w="508000">
                  <a:extLst>
                    <a:ext uri="{9D8B030D-6E8A-4147-A177-3AD203B41FA5}">
                      <a16:colId xmlns:a16="http://schemas.microsoft.com/office/drawing/2014/main" xmlns="" val="20008"/>
                    </a:ext>
                  </a:extLst>
                </a:gridCol>
                <a:gridCol w="1016000">
                  <a:extLst>
                    <a:ext uri="{9D8B030D-6E8A-4147-A177-3AD203B41FA5}">
                      <a16:colId xmlns:a16="http://schemas.microsoft.com/office/drawing/2014/main" xmlns="" val="20009"/>
                    </a:ext>
                  </a:extLst>
                </a:gridCol>
              </a:tblGrid>
              <a:tr h="304843">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gridSpan="3">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Ending inventory</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gridSpan="3">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Cost of goods sold</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52422">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xmlns="" val="10001"/>
                  </a:ext>
                </a:extLst>
              </a:tr>
              <a:tr h="393756">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Average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$1,820÷ 26 units =average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368352">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unit cost of $70  × 2</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$140</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$1,820 − $140</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$1,680</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r h="154010">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4"/>
                  </a:ext>
                </a:extLst>
              </a:tr>
              <a:tr h="368352">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FIFO</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2 @ $85</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$170</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$1,820 − $170</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$1,650</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5"/>
                  </a:ext>
                </a:extLst>
              </a:tr>
              <a:tr h="121937">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6"/>
                  </a:ext>
                </a:extLst>
              </a:tr>
              <a:tr h="368352">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LIFO</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2 @ $60</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$120</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l" defTabSz="91281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$1,820 − $120</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ctr" defTabSz="912813"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tc>
                  <a:txBody>
                    <a:bodyPr/>
                    <a:lstStyle/>
                    <a:p>
                      <a:pPr marL="0" marR="0" lvl="0" indent="0" algn="r" defTabSz="912813"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cs typeface="Times New Roman" pitchFamily="18" charset="0"/>
                        </a:rPr>
                        <a:t>$1,700</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24045" marR="24045"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17" name="Rectangle 16"/>
          <p:cNvSpPr/>
          <p:nvPr/>
        </p:nvSpPr>
        <p:spPr bwMode="auto">
          <a:xfrm>
            <a:off x="304800" y="4419600"/>
            <a:ext cx="11277600" cy="2971800"/>
          </a:xfrm>
          <a:prstGeom prst="rect">
            <a:avLst/>
          </a:prstGeom>
          <a:solidFill>
            <a:schemeClr val="bg1">
              <a:lumMod val="95000"/>
            </a:schemeClr>
          </a:solidFill>
          <a:ln>
            <a:solidFill>
              <a:schemeClr val="bg1">
                <a:lumMod val="9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16" name="Rectangle 15"/>
          <p:cNvSpPr/>
          <p:nvPr/>
        </p:nvSpPr>
        <p:spPr bwMode="auto">
          <a:xfrm>
            <a:off x="304800" y="3581400"/>
            <a:ext cx="11277600" cy="2971800"/>
          </a:xfrm>
          <a:prstGeom prst="rect">
            <a:avLst/>
          </a:prstGeom>
          <a:solidFill>
            <a:schemeClr val="bg1">
              <a:lumMod val="95000"/>
            </a:schemeClr>
          </a:solidFill>
          <a:ln>
            <a:solidFill>
              <a:schemeClr val="bg1">
                <a:lumMod val="9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sp>
        <p:nvSpPr>
          <p:cNvPr id="2" name="Title 1"/>
          <p:cNvSpPr>
            <a:spLocks noGrp="1"/>
          </p:cNvSpPr>
          <p:nvPr>
            <p:ph type="title"/>
          </p:nvPr>
        </p:nvSpPr>
        <p:spPr>
          <a:xfrm>
            <a:off x="508000" y="230189"/>
            <a:ext cx="11176000" cy="332399"/>
          </a:xfrm>
        </p:spPr>
        <p:txBody>
          <a:bodyPr>
            <a:normAutofit fontScale="90000"/>
          </a:bodyPr>
          <a:lstStyle/>
          <a:p>
            <a:pPr algn="ctr" eaLnBrk="1" hangingPunct="1">
              <a:defRPr/>
            </a:pPr>
            <a:r>
              <a:rPr sz="2400" b="1" cap="all" spc="0" smtClean="0">
                <a:ln>
                  <a:noFill/>
                </a:ln>
                <a:solidFill>
                  <a:prstClr val="black"/>
                </a:solidFill>
                <a:effectLst/>
              </a:rPr>
              <a:t>E6A-1 Computing periodic inventory amounts</a:t>
            </a:r>
            <a:endParaRPr sz="2400" cap="all"/>
          </a:p>
        </p:txBody>
      </p:sp>
      <p:sp>
        <p:nvSpPr>
          <p:cNvPr id="4" name="Slide Number Placeholder 3"/>
          <p:cNvSpPr>
            <a:spLocks noGrp="1"/>
          </p:cNvSpPr>
          <p:nvPr>
            <p:ph type="sldNum" sz="quarter" idx="11"/>
          </p:nvPr>
        </p:nvSpPr>
        <p:spPr/>
        <p:txBody>
          <a:bodyPr/>
          <a:lstStyle/>
          <a:p>
            <a:pPr>
              <a:defRPr/>
            </a:pPr>
            <a:fld id="{16C31C98-6CDB-4551-8430-EBFF38F0F367}" type="slidenum">
              <a:rPr lang="en-US"/>
              <a:pPr>
                <a:defRPr/>
              </a:pPr>
              <a:t>66</a:t>
            </a:fld>
            <a:endParaRPr lang="en-US" dirty="0"/>
          </a:p>
        </p:txBody>
      </p:sp>
      <p:graphicFrame>
        <p:nvGraphicFramePr>
          <p:cNvPr id="6" name="Table 5"/>
          <p:cNvGraphicFramePr>
            <a:graphicFrameLocks noGrp="1"/>
          </p:cNvGraphicFramePr>
          <p:nvPr/>
        </p:nvGraphicFramePr>
        <p:xfrm>
          <a:off x="406400" y="838200"/>
          <a:ext cx="11074400" cy="2027239"/>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xmlns="" val="20000"/>
                    </a:ext>
                  </a:extLst>
                </a:gridCol>
                <a:gridCol w="3962400">
                  <a:extLst>
                    <a:ext uri="{9D8B030D-6E8A-4147-A177-3AD203B41FA5}">
                      <a16:colId xmlns:a16="http://schemas.microsoft.com/office/drawing/2014/main" xmlns="" val="20001"/>
                    </a:ext>
                  </a:extLst>
                </a:gridCol>
                <a:gridCol w="3962400">
                  <a:extLst>
                    <a:ext uri="{9D8B030D-6E8A-4147-A177-3AD203B41FA5}">
                      <a16:colId xmlns:a16="http://schemas.microsoft.com/office/drawing/2014/main" xmlns="" val="20002"/>
                    </a:ext>
                  </a:extLst>
                </a:gridCol>
                <a:gridCol w="1930400">
                  <a:extLst>
                    <a:ext uri="{9D8B030D-6E8A-4147-A177-3AD203B41FA5}">
                      <a16:colId xmlns:a16="http://schemas.microsoft.com/office/drawing/2014/main" xmlns="" val="20003"/>
                    </a:ext>
                  </a:extLst>
                </a:gridCol>
              </a:tblGrid>
              <a:tr h="457272">
                <a:tc>
                  <a:txBody>
                    <a:bodyPr/>
                    <a:lstStyle/>
                    <a:p>
                      <a:pPr algn="r"/>
                      <a:r>
                        <a:rPr lang="en-US" sz="1800" dirty="0" smtClean="0">
                          <a:latin typeface="Times New Roman" pitchFamily="18" charset="0"/>
                          <a:cs typeface="Times New Roman" pitchFamily="18" charset="0"/>
                        </a:rPr>
                        <a:t>Jul 1 </a:t>
                      </a:r>
                      <a:endParaRPr lang="en-US" sz="1800" dirty="0">
                        <a:latin typeface="Times New Roman" pitchFamily="18" charset="0"/>
                        <a:cs typeface="Times New Roman" pitchFamily="18" charset="0"/>
                      </a:endParaRPr>
                    </a:p>
                  </a:txBody>
                  <a:tcPr marL="121920" marR="121920" marT="45727" marB="45727" anchor="ctr"/>
                </a:tc>
                <a:tc>
                  <a:txBody>
                    <a:bodyPr/>
                    <a:lstStyle/>
                    <a:p>
                      <a:pPr lvl="0"/>
                      <a:r>
                        <a:rPr lang="en-US" sz="1800" dirty="0" smtClean="0">
                          <a:latin typeface="Times New Roman" pitchFamily="18" charset="0"/>
                          <a:cs typeface="Times New Roman" pitchFamily="18" charset="0"/>
                        </a:rPr>
                        <a:t>Beginning inventory </a:t>
                      </a:r>
                      <a:endParaRPr lang="en-US" sz="1800" dirty="0">
                        <a:latin typeface="Times New Roman" pitchFamily="18" charset="0"/>
                        <a:cs typeface="Times New Roman" pitchFamily="18" charset="0"/>
                      </a:endParaRPr>
                    </a:p>
                  </a:txBody>
                  <a:tcPr marL="121920" marR="121920" marT="45727" marB="45727" anchor="ct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  6 units      @ $60    </a:t>
                      </a:r>
                      <a:r>
                        <a:rPr lang="en-US" sz="1800" b="1" dirty="0" smtClean="0">
                          <a:latin typeface="Times New Roman" pitchFamily="18" charset="0"/>
                          <a:cs typeface="Times New Roman" pitchFamily="18" charset="0"/>
                        </a:rPr>
                        <a:t>=</a:t>
                      </a:r>
                      <a:endParaRPr lang="en-US" sz="1800" b="1" dirty="0">
                        <a:latin typeface="Times New Roman" pitchFamily="18" charset="0"/>
                        <a:cs typeface="Times New Roman" pitchFamily="18" charset="0"/>
                      </a:endParaRPr>
                    </a:p>
                  </a:txBody>
                  <a:tcPr marL="121920" marR="121920" marT="45727" marB="45727" anchor="ctr"/>
                </a:tc>
                <a:tc>
                  <a:txBody>
                    <a:bodyPr/>
                    <a:lstStyle/>
                    <a:p>
                      <a:pPr marL="0" marR="0" indent="0" algn="r" defTabSz="914363"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   360 </a:t>
                      </a:r>
                      <a:endParaRPr lang="en-US" sz="1800" dirty="0">
                        <a:latin typeface="Times New Roman" pitchFamily="18" charset="0"/>
                        <a:cs typeface="Times New Roman" pitchFamily="18" charset="0"/>
                      </a:endParaRPr>
                    </a:p>
                  </a:txBody>
                  <a:tcPr marL="121920" marR="121920" marT="45727" marB="45727" anchor="ctr"/>
                </a:tc>
                <a:extLst>
                  <a:ext uri="{0D108BD9-81ED-4DB2-BD59-A6C34878D82A}">
                    <a16:rowId xmlns:a16="http://schemas.microsoft.com/office/drawing/2014/main" xmlns="" val="10000"/>
                  </a:ext>
                </a:extLst>
              </a:tr>
              <a:tr h="365817">
                <a:tc>
                  <a:txBody>
                    <a:bodyPr/>
                    <a:lstStyle/>
                    <a:p>
                      <a:pPr algn="r"/>
                      <a:r>
                        <a:rPr lang="en-US" sz="1800" dirty="0" smtClean="0">
                          <a:latin typeface="Times New Roman" pitchFamily="18" charset="0"/>
                          <a:cs typeface="Times New Roman" pitchFamily="18" charset="0"/>
                        </a:rPr>
                        <a:t>8</a:t>
                      </a:r>
                      <a:endParaRPr lang="en-US" sz="1800" dirty="0">
                        <a:latin typeface="Times New Roman" pitchFamily="18" charset="0"/>
                        <a:cs typeface="Times New Roman" pitchFamily="18" charset="0"/>
                      </a:endParaRPr>
                    </a:p>
                  </a:txBody>
                  <a:tcPr marL="121920" marR="121920" marT="45727" marB="45727" anchor="ctr"/>
                </a:tc>
                <a:tc>
                  <a:txBody>
                    <a:bodyPr/>
                    <a:lstStyle/>
                    <a:p>
                      <a:pPr lvl="0"/>
                      <a:r>
                        <a:rPr lang="en-US" sz="1800" dirty="0" smtClean="0">
                          <a:latin typeface="Times New Roman" pitchFamily="18" charset="0"/>
                          <a:cs typeface="Times New Roman" pitchFamily="18" charset="0"/>
                        </a:rPr>
                        <a:t>Purchase</a:t>
                      </a:r>
                      <a:endParaRPr lang="en-US" sz="1800" dirty="0">
                        <a:latin typeface="Times New Roman" pitchFamily="18" charset="0"/>
                        <a:cs typeface="Times New Roman" pitchFamily="18" charset="0"/>
                      </a:endParaRPr>
                    </a:p>
                  </a:txBody>
                  <a:tcPr marL="121920" marR="121920" marT="45727" marB="45727" anchor="ct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  5 units      @ $67</a:t>
                      </a:r>
                      <a:endParaRPr lang="en-US" sz="1800" dirty="0">
                        <a:latin typeface="Times New Roman" pitchFamily="18" charset="0"/>
                        <a:cs typeface="Times New Roman" pitchFamily="18" charset="0"/>
                      </a:endParaRPr>
                    </a:p>
                  </a:txBody>
                  <a:tcPr marL="121920" marR="121920" marT="45727" marB="45727" anchor="ctr"/>
                </a:tc>
                <a:tc>
                  <a:txBody>
                    <a:bodyPr/>
                    <a:lstStyle/>
                    <a:p>
                      <a:pPr marL="0" marR="0" indent="0" algn="r" defTabSz="914363"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335</a:t>
                      </a:r>
                      <a:endParaRPr lang="en-US" sz="1800" dirty="0">
                        <a:latin typeface="Times New Roman" pitchFamily="18" charset="0"/>
                        <a:cs typeface="Times New Roman" pitchFamily="18" charset="0"/>
                      </a:endParaRPr>
                    </a:p>
                  </a:txBody>
                  <a:tcPr marL="121920" marR="121920" marT="45727" marB="45727" anchor="ctr"/>
                </a:tc>
                <a:extLst>
                  <a:ext uri="{0D108BD9-81ED-4DB2-BD59-A6C34878D82A}">
                    <a16:rowId xmlns:a16="http://schemas.microsoft.com/office/drawing/2014/main" xmlns="" val="10001"/>
                  </a:ext>
                </a:extLst>
              </a:tr>
              <a:tr h="411545">
                <a:tc>
                  <a:txBody>
                    <a:bodyPr/>
                    <a:lstStyle/>
                    <a:p>
                      <a:pPr algn="r"/>
                      <a:r>
                        <a:rPr lang="en-US" sz="1800" dirty="0" smtClean="0">
                          <a:latin typeface="Times New Roman" pitchFamily="18" charset="0"/>
                          <a:cs typeface="Times New Roman" pitchFamily="18" charset="0"/>
                        </a:rPr>
                        <a:t>15</a:t>
                      </a:r>
                      <a:endParaRPr lang="en-US" sz="1800" dirty="0">
                        <a:latin typeface="Times New Roman" pitchFamily="18" charset="0"/>
                        <a:cs typeface="Times New Roman" pitchFamily="18" charset="0"/>
                      </a:endParaRPr>
                    </a:p>
                  </a:txBody>
                  <a:tcPr marL="121920" marR="121920" marT="45727" marB="45727" anchor="ctr"/>
                </a:tc>
                <a:tc>
                  <a:txBody>
                    <a:bodyPr/>
                    <a:lstStyle/>
                    <a:p>
                      <a:pPr lvl="0"/>
                      <a:r>
                        <a:rPr lang="en-US" sz="1800" dirty="0" smtClean="0">
                          <a:latin typeface="Times New Roman" pitchFamily="18" charset="0"/>
                          <a:cs typeface="Times New Roman" pitchFamily="18" charset="0"/>
                        </a:rPr>
                        <a:t>Purchase</a:t>
                      </a:r>
                      <a:endParaRPr lang="en-US" sz="1800" dirty="0">
                        <a:latin typeface="Times New Roman" pitchFamily="18" charset="0"/>
                        <a:cs typeface="Times New Roman" pitchFamily="18" charset="0"/>
                      </a:endParaRPr>
                    </a:p>
                  </a:txBody>
                  <a:tcPr marL="121920" marR="121920" marT="45727" marB="45727" anchor="ct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10 units      @ $70</a:t>
                      </a:r>
                      <a:endParaRPr lang="en-US" sz="1800" dirty="0">
                        <a:latin typeface="Times New Roman" pitchFamily="18" charset="0"/>
                        <a:cs typeface="Times New Roman" pitchFamily="18" charset="0"/>
                      </a:endParaRPr>
                    </a:p>
                  </a:txBody>
                  <a:tcPr marL="121920" marR="121920" marT="45727" marB="45727" anchor="ctr"/>
                </a:tc>
                <a:tc>
                  <a:txBody>
                    <a:bodyPr/>
                    <a:lstStyle/>
                    <a:p>
                      <a:pPr marL="0" marR="0" indent="0" algn="r" defTabSz="914363"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700</a:t>
                      </a:r>
                      <a:endParaRPr lang="en-US" sz="1800" dirty="0">
                        <a:latin typeface="Times New Roman" pitchFamily="18" charset="0"/>
                        <a:cs typeface="Times New Roman" pitchFamily="18" charset="0"/>
                      </a:endParaRPr>
                    </a:p>
                  </a:txBody>
                  <a:tcPr marL="121920" marR="121920" marT="45727" marB="45727" anchor="ctr"/>
                </a:tc>
                <a:extLst>
                  <a:ext uri="{0D108BD9-81ED-4DB2-BD59-A6C34878D82A}">
                    <a16:rowId xmlns:a16="http://schemas.microsoft.com/office/drawing/2014/main" xmlns="" val="10002"/>
                  </a:ext>
                </a:extLst>
              </a:tr>
              <a:tr h="381060">
                <a:tc>
                  <a:txBody>
                    <a:bodyPr/>
                    <a:lstStyle/>
                    <a:p>
                      <a:pPr algn="r"/>
                      <a:r>
                        <a:rPr lang="en-US" sz="1800" dirty="0" smtClean="0">
                          <a:latin typeface="Times New Roman" pitchFamily="18" charset="0"/>
                          <a:cs typeface="Times New Roman" pitchFamily="18" charset="0"/>
                        </a:rPr>
                        <a:t>26</a:t>
                      </a:r>
                      <a:endParaRPr lang="en-US" sz="1800" dirty="0">
                        <a:latin typeface="Times New Roman" pitchFamily="18" charset="0"/>
                        <a:cs typeface="Times New Roman" pitchFamily="18" charset="0"/>
                      </a:endParaRPr>
                    </a:p>
                  </a:txBody>
                  <a:tcPr marL="121920" marR="121920" marT="45727" marB="45727" anchor="ctr"/>
                </a:tc>
                <a:tc>
                  <a:txBody>
                    <a:bodyPr/>
                    <a:lstStyle/>
                    <a:p>
                      <a:pPr lvl="0"/>
                      <a:r>
                        <a:rPr lang="en-US" sz="1800" dirty="0" smtClean="0">
                          <a:latin typeface="Times New Roman" pitchFamily="18" charset="0"/>
                          <a:cs typeface="Times New Roman" pitchFamily="18" charset="0"/>
                        </a:rPr>
                        <a:t>Purchase</a:t>
                      </a:r>
                      <a:endParaRPr lang="en-US" sz="1800" dirty="0">
                        <a:latin typeface="Times New Roman" pitchFamily="18" charset="0"/>
                        <a:cs typeface="Times New Roman" pitchFamily="18" charset="0"/>
                      </a:endParaRPr>
                    </a:p>
                  </a:txBody>
                  <a:tcPr marL="121920" marR="121920" marT="45727" marB="45727" anchor="ct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u="none" dirty="0" smtClean="0">
                          <a:latin typeface="Times New Roman" pitchFamily="18" charset="0"/>
                          <a:cs typeface="Times New Roman" pitchFamily="18" charset="0"/>
                        </a:rPr>
                        <a:t>  </a:t>
                      </a:r>
                      <a:r>
                        <a:rPr lang="en-US" sz="1800" u="sng" dirty="0" smtClean="0">
                          <a:latin typeface="Times New Roman" pitchFamily="18" charset="0"/>
                          <a:cs typeface="Times New Roman" pitchFamily="18" charset="0"/>
                        </a:rPr>
                        <a:t>5 units</a:t>
                      </a:r>
                      <a:r>
                        <a:rPr lang="en-US" sz="1800" u="none"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$85</a:t>
                      </a:r>
                      <a:endParaRPr lang="en-US" sz="1800" dirty="0">
                        <a:latin typeface="Times New Roman" pitchFamily="18" charset="0"/>
                        <a:cs typeface="Times New Roman" pitchFamily="18" charset="0"/>
                      </a:endParaRPr>
                    </a:p>
                  </a:txBody>
                  <a:tcPr marL="121920" marR="121920" marT="45727" marB="45727" anchor="ctr"/>
                </a:tc>
                <a:tc>
                  <a:txBody>
                    <a:bodyPr/>
                    <a:lstStyle/>
                    <a:p>
                      <a:pPr marL="0" marR="0" indent="0" algn="r" defTabSz="914363" rtl="0" eaLnBrk="1" fontAlgn="auto" latinLnBrk="0" hangingPunct="1">
                        <a:lnSpc>
                          <a:spcPct val="100000"/>
                        </a:lnSpc>
                        <a:spcBef>
                          <a:spcPts val="0"/>
                        </a:spcBef>
                        <a:spcAft>
                          <a:spcPts val="0"/>
                        </a:spcAft>
                        <a:buClrTx/>
                        <a:buSzTx/>
                        <a:buFontTx/>
                        <a:buNone/>
                        <a:tabLst/>
                        <a:defRPr/>
                      </a:pPr>
                      <a:r>
                        <a:rPr lang="en-US" sz="1800" u="sng" dirty="0" smtClean="0">
                          <a:latin typeface="Times New Roman" pitchFamily="18" charset="0"/>
                          <a:cs typeface="Times New Roman" pitchFamily="18" charset="0"/>
                        </a:rPr>
                        <a:t>425</a:t>
                      </a:r>
                      <a:endParaRPr lang="en-US" sz="1800" u="sng" dirty="0">
                        <a:latin typeface="Times New Roman" pitchFamily="18" charset="0"/>
                        <a:cs typeface="Times New Roman" pitchFamily="18" charset="0"/>
                      </a:endParaRPr>
                    </a:p>
                  </a:txBody>
                  <a:tcPr marL="121920" marR="121920" marT="45727" marB="45727" anchor="ctr"/>
                </a:tc>
                <a:extLst>
                  <a:ext uri="{0D108BD9-81ED-4DB2-BD59-A6C34878D82A}">
                    <a16:rowId xmlns:a16="http://schemas.microsoft.com/office/drawing/2014/main" xmlns="" val="10003"/>
                  </a:ext>
                </a:extLst>
              </a:tr>
              <a:tr h="411545">
                <a:tc>
                  <a:txBody>
                    <a:bodyPr/>
                    <a:lstStyle/>
                    <a:p>
                      <a:pPr algn="r"/>
                      <a:endParaRPr lang="en-US" sz="1800" dirty="0">
                        <a:latin typeface="Times New Roman" pitchFamily="18" charset="0"/>
                        <a:cs typeface="Times New Roman" pitchFamily="18" charset="0"/>
                      </a:endParaRPr>
                    </a:p>
                  </a:txBody>
                  <a:tcPr marL="121920" marR="121920" marT="45727" marB="45727"/>
                </a:tc>
                <a:tc>
                  <a:txBody>
                    <a:bodyPr/>
                    <a:lstStyle/>
                    <a:p>
                      <a:pPr lvl="1"/>
                      <a:r>
                        <a:rPr lang="en-US" sz="1800" dirty="0" smtClean="0">
                          <a:latin typeface="Times New Roman" pitchFamily="18" charset="0"/>
                          <a:cs typeface="Times New Roman" pitchFamily="18" charset="0"/>
                        </a:rPr>
                        <a:t>Goods available</a:t>
                      </a:r>
                      <a:endParaRPr lang="en-US" sz="1800" dirty="0">
                        <a:latin typeface="Times New Roman" pitchFamily="18" charset="0"/>
                        <a:cs typeface="Times New Roman" pitchFamily="18" charset="0"/>
                      </a:endParaRPr>
                    </a:p>
                  </a:txBody>
                  <a:tcPr marL="121920" marR="121920" marT="45727" marB="45727"/>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26 units</a:t>
                      </a:r>
                      <a:endParaRPr lang="en-US" sz="1800" dirty="0">
                        <a:latin typeface="Times New Roman" pitchFamily="18" charset="0"/>
                        <a:cs typeface="Times New Roman" pitchFamily="18" charset="0"/>
                      </a:endParaRPr>
                    </a:p>
                  </a:txBody>
                  <a:tcPr marL="121920" marR="121920" marT="45727" marB="45727"/>
                </a:tc>
                <a:tc>
                  <a:txBody>
                    <a:bodyPr/>
                    <a:lstStyle/>
                    <a:p>
                      <a:pPr marL="0" marR="0" indent="0" algn="r" defTabSz="914363"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$1,820</a:t>
                      </a:r>
                      <a:endParaRPr lang="en-US" sz="1800" dirty="0">
                        <a:latin typeface="Times New Roman" pitchFamily="18" charset="0"/>
                        <a:cs typeface="Times New Roman" pitchFamily="18" charset="0"/>
                      </a:endParaRPr>
                    </a:p>
                  </a:txBody>
                  <a:tcPr marL="121920" marR="121920" marT="45727" marB="45727" anchor="ctr"/>
                </a:tc>
                <a:extLst>
                  <a:ext uri="{0D108BD9-81ED-4DB2-BD59-A6C34878D82A}">
                    <a16:rowId xmlns:a16="http://schemas.microsoft.com/office/drawing/2014/main" xmlns="" val="10004"/>
                  </a:ext>
                </a:extLst>
              </a:tr>
            </a:tbl>
          </a:graphicData>
        </a:graphic>
      </p:graphicFrame>
      <p:sp>
        <p:nvSpPr>
          <p:cNvPr id="18" name="Rectangle 17"/>
          <p:cNvSpPr/>
          <p:nvPr/>
        </p:nvSpPr>
        <p:spPr bwMode="auto">
          <a:xfrm>
            <a:off x="406400" y="4953000"/>
            <a:ext cx="11277600" cy="2971800"/>
          </a:xfrm>
          <a:prstGeom prst="rect">
            <a:avLst/>
          </a:prstGeom>
          <a:solidFill>
            <a:schemeClr val="bg1">
              <a:lumMod val="95000"/>
            </a:schemeClr>
          </a:solidFill>
          <a:ln>
            <a:solidFill>
              <a:schemeClr val="bg1">
                <a:lumMod val="95000"/>
              </a:schemeClr>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lIns="91436" tIns="45718" rIns="91436" bIns="45718" anchor="ctr"/>
          <a:lstStyle/>
          <a:p>
            <a:pPr algn="ctr" defTabSz="914099">
              <a:defRPr/>
            </a:pPr>
            <a:endParaRPr lang="en-US" sz="2300" dirty="0">
              <a:solidFill>
                <a:schemeClr val="tx1"/>
              </a:solidFill>
              <a:latin typeface="Segoe" pitchFamily="34" charset="0"/>
            </a:endParaRPr>
          </a:p>
        </p:txBody>
      </p:sp>
      <p:pic>
        <p:nvPicPr>
          <p:cNvPr id="9" name="Picture 8"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6797294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3.33333E-6 4.45087E-6 L 3.33333E-6 0.13317 " pathEditMode="relative" rAng="0" ptsTypes="AA">
                                      <p:cBhvr>
                                        <p:cTn id="6" dur="2000" fill="hold"/>
                                        <p:tgtEl>
                                          <p:spTgt spid="16"/>
                                        </p:tgtEl>
                                        <p:attrNameLst>
                                          <p:attrName>ppt_x</p:attrName>
                                          <p:attrName>ppt_y</p:attrName>
                                        </p:attrNameLst>
                                      </p:cBhvr>
                                      <p:rCtr x="0" y="6659"/>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42" presetClass="path" presetSubtype="0" accel="50000" decel="50000" fill="hold" grpId="0" nodeType="withEffect">
                                  <p:stCondLst>
                                    <p:cond delay="0"/>
                                  </p:stCondLst>
                                  <p:childTnLst>
                                    <p:animMotion origin="layout" path="M 0 -3.87283E-6 L -0.00417 0.07214 " pathEditMode="relative" rAng="0" ptsTypes="AA">
                                      <p:cBhvr>
                                        <p:cTn id="12" dur="2000" fill="hold"/>
                                        <p:tgtEl>
                                          <p:spTgt spid="17"/>
                                        </p:tgtEl>
                                        <p:attrNameLst>
                                          <p:attrName>ppt_x</p:attrName>
                                          <p:attrName>ppt_y</p:attrName>
                                        </p:attrNameLst>
                                      </p:cBhvr>
                                      <p:rCtr x="-208" y="3607"/>
                                    </p:animMotion>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42" presetClass="path" presetSubtype="0" accel="50000" decel="50000" fill="hold" grpId="0" nodeType="withEffect">
                                  <p:stCondLst>
                                    <p:cond delay="0"/>
                                  </p:stCondLst>
                                  <p:childTnLst>
                                    <p:animMotion origin="layout" path="M 0 -3.87283E-6 L -0.00417 0.07214 " pathEditMode="relative" rAng="0" ptsTypes="AA">
                                      <p:cBhvr>
                                        <p:cTn id="18" dur="2000" fill="hold"/>
                                        <p:tgtEl>
                                          <p:spTgt spid="18"/>
                                        </p:tgtEl>
                                        <p:attrNameLst>
                                          <p:attrName>ppt_x</p:attrName>
                                          <p:attrName>ppt_y</p:attrName>
                                        </p:attrNameLst>
                                      </p:cBhvr>
                                      <p:rCtr x="-208" y="3607"/>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6" grpId="0" animBg="1"/>
      <p:bldP spid="16" grpId="1" animBg="1"/>
      <p:bldP spid="18" grpId="0" animBg="1"/>
      <p:bldP spid="18"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dirty="0" smtClean="0"/>
              <a:t>Chapter 6 Summary</a:t>
            </a:r>
            <a:endParaRPr dirty="0"/>
          </a:p>
        </p:txBody>
      </p:sp>
      <p:sp>
        <p:nvSpPr>
          <p:cNvPr id="152579" name="Text Placeholder 2"/>
          <p:cNvSpPr>
            <a:spLocks noGrp="1"/>
          </p:cNvSpPr>
          <p:nvPr>
            <p:ph type="body" sz="quarter" idx="10"/>
          </p:nvPr>
        </p:nvSpPr>
        <p:spPr>
          <a:xfrm>
            <a:off x="508000" y="1529863"/>
            <a:ext cx="10566400" cy="4727575"/>
          </a:xfrm>
        </p:spPr>
        <p:txBody>
          <a:bodyPr/>
          <a:lstStyle/>
          <a:p>
            <a:pPr eaLnBrk="1" hangingPunct="1"/>
            <a:r>
              <a:rPr lang="en-US" dirty="0" smtClean="0"/>
              <a:t>The accounting principles are the foundations that guide how we record transactions.</a:t>
            </a:r>
          </a:p>
          <a:p>
            <a:pPr eaLnBrk="1" hangingPunct="1"/>
            <a:r>
              <a:rPr lang="en-US" dirty="0" smtClean="0"/>
              <a:t>Inventory costing methods include specific-unit-cost, FIFO, LIFO, and average cost. </a:t>
            </a:r>
          </a:p>
          <a:p>
            <a:pPr eaLnBrk="1" hangingPunct="1"/>
            <a:r>
              <a:rPr lang="en-US" dirty="0" smtClean="0"/>
              <a:t>Specific unit identifies the specific cost of each unit of inventory that is in ending inventory and each item that is in cost of goods sold.</a:t>
            </a:r>
          </a:p>
          <a:p>
            <a:pPr eaLnBrk="1" hangingPunct="1"/>
            <a:r>
              <a:rPr lang="en-US" dirty="0" smtClean="0"/>
              <a:t>Under FIFO, the cost of goods sold is based on the oldest purchases. </a:t>
            </a:r>
          </a:p>
        </p:txBody>
      </p:sp>
      <p:sp>
        <p:nvSpPr>
          <p:cNvPr id="3" name="Slide Number Placeholder 2"/>
          <p:cNvSpPr>
            <a:spLocks noGrp="1"/>
          </p:cNvSpPr>
          <p:nvPr>
            <p:ph type="sldNum" sz="quarter" idx="11"/>
          </p:nvPr>
        </p:nvSpPr>
        <p:spPr/>
        <p:txBody>
          <a:bodyPr/>
          <a:lstStyle/>
          <a:p>
            <a:pPr>
              <a:defRPr/>
            </a:pPr>
            <a:fld id="{459BDD26-5446-4713-B891-EC3D407C1EF1}" type="slidenum">
              <a:rPr lang="en-US"/>
              <a:pPr>
                <a:defRPr/>
              </a:pPr>
              <a:t>67</a:t>
            </a:fld>
            <a:endParaRPr lang="en-US" dirty="0"/>
          </a:p>
        </p:txBody>
      </p:sp>
      <p:pic>
        <p:nvPicPr>
          <p:cNvPr id="5" name="Picture 4"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1659508757"/>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Chapter 6 Summary</a:t>
            </a:r>
            <a:endParaRPr/>
          </a:p>
        </p:txBody>
      </p:sp>
      <p:sp>
        <p:nvSpPr>
          <p:cNvPr id="153603" name="Text Placeholder 2"/>
          <p:cNvSpPr>
            <a:spLocks noGrp="1"/>
          </p:cNvSpPr>
          <p:nvPr>
            <p:ph type="body" sz="quarter" idx="10"/>
          </p:nvPr>
        </p:nvSpPr>
        <p:spPr>
          <a:xfrm>
            <a:off x="508000" y="1143000"/>
            <a:ext cx="10566400" cy="5170488"/>
          </a:xfrm>
        </p:spPr>
        <p:txBody>
          <a:bodyPr/>
          <a:lstStyle/>
          <a:p>
            <a:pPr eaLnBrk="1" hangingPunct="1"/>
            <a:r>
              <a:rPr lang="en-US" smtClean="0"/>
              <a:t>Under LIFO, the cost of goods sold is based on the newest purchases. </a:t>
            </a:r>
          </a:p>
          <a:p>
            <a:pPr eaLnBrk="1" hangingPunct="1"/>
            <a:r>
              <a:rPr lang="en-US" smtClean="0"/>
              <a:t>Under the average-cost method, the business computes a new average cost per unit after each purchase. Keep in mind the cost paid to purchase goods is the same under all inventory costing methods. The difference is where we divide up the dollars between the asset, Inventory, and the expense, COGS, on the income statement.</a:t>
            </a:r>
          </a:p>
          <a:p>
            <a:pPr eaLnBrk="1" hangingPunct="1"/>
            <a:endParaRPr lang="en-US" smtClean="0"/>
          </a:p>
        </p:txBody>
      </p:sp>
      <p:sp>
        <p:nvSpPr>
          <p:cNvPr id="3" name="Slide Number Placeholder 2"/>
          <p:cNvSpPr>
            <a:spLocks noGrp="1"/>
          </p:cNvSpPr>
          <p:nvPr>
            <p:ph type="sldNum" sz="quarter" idx="11"/>
          </p:nvPr>
        </p:nvSpPr>
        <p:spPr/>
        <p:txBody>
          <a:bodyPr/>
          <a:lstStyle/>
          <a:p>
            <a:pPr>
              <a:defRPr/>
            </a:pPr>
            <a:fld id="{311955A0-F351-43B2-96A0-E58B225C52BD}" type="slidenum">
              <a:rPr lang="en-US"/>
              <a:pPr>
                <a:defRPr/>
              </a:pPr>
              <a:t>68</a:t>
            </a:fld>
            <a:endParaRPr lang="en-US" dirty="0"/>
          </a:p>
        </p:txBody>
      </p:sp>
      <p:pic>
        <p:nvPicPr>
          <p:cNvPr id="5" name="Picture 4"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1770617822"/>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Chapter 6 Summary </a:t>
            </a:r>
            <a:endParaRPr/>
          </a:p>
        </p:txBody>
      </p:sp>
      <p:sp>
        <p:nvSpPr>
          <p:cNvPr id="154627" name="Text Placeholder 2"/>
          <p:cNvSpPr>
            <a:spLocks noGrp="1"/>
          </p:cNvSpPr>
          <p:nvPr>
            <p:ph type="body" sz="quarter" idx="10"/>
          </p:nvPr>
        </p:nvSpPr>
        <p:spPr>
          <a:xfrm>
            <a:off x="406400" y="1143000"/>
            <a:ext cx="11176000" cy="5416550"/>
          </a:xfrm>
        </p:spPr>
        <p:txBody>
          <a:bodyPr/>
          <a:lstStyle/>
          <a:p>
            <a:pPr eaLnBrk="1" hangingPunct="1"/>
            <a:r>
              <a:rPr lang="en-US" smtClean="0"/>
              <a:t>The inventory costing method dictates which purchases are deemed sold (COGS). The sales price to the customer (Sales revenue) is the same regardless of which costing method is used to record COGS. Only the amounts in the COGS journal entries differ among the three costing methods.</a:t>
            </a:r>
          </a:p>
          <a:p>
            <a:pPr eaLnBrk="1" hangingPunct="1"/>
            <a:r>
              <a:rPr lang="en-US" smtClean="0"/>
              <a:t>If the cost of inventory is declining, an adjustment must be made to lower the Inventory account to the lower value (market). If market is greater than cost, no adjustment is made to the Inventory account.</a:t>
            </a:r>
          </a:p>
        </p:txBody>
      </p:sp>
      <p:sp>
        <p:nvSpPr>
          <p:cNvPr id="3" name="Slide Number Placeholder 2"/>
          <p:cNvSpPr>
            <a:spLocks noGrp="1"/>
          </p:cNvSpPr>
          <p:nvPr>
            <p:ph type="sldNum" sz="quarter" idx="11"/>
          </p:nvPr>
        </p:nvSpPr>
        <p:spPr/>
        <p:txBody>
          <a:bodyPr/>
          <a:lstStyle/>
          <a:p>
            <a:pPr>
              <a:defRPr/>
            </a:pPr>
            <a:fld id="{9FE3D396-4E80-40FA-A17F-CBAE5AD888F1}" type="slidenum">
              <a:rPr lang="en-US"/>
              <a:pPr>
                <a:defRPr/>
              </a:pPr>
              <a:t>69</a:t>
            </a:fld>
            <a:endParaRPr lang="en-US" dirty="0"/>
          </a:p>
        </p:txBody>
      </p:sp>
      <p:pic>
        <p:nvPicPr>
          <p:cNvPr id="5" name="Picture 4"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28798911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type="subTitle" idx="1"/>
          </p:nvPr>
        </p:nvSpPr>
        <p:spPr>
          <a:xfrm>
            <a:off x="973667" y="3429001"/>
            <a:ext cx="10242551" cy="584775"/>
          </a:xfrm>
        </p:spPr>
        <p:txBody>
          <a:bodyPr>
            <a:spAutoFit/>
          </a:bodyPr>
          <a:lstStyle/>
          <a:p>
            <a:pPr algn="ctr" eaLnBrk="1" hangingPunct="1">
              <a:spcBef>
                <a:spcPct val="0"/>
              </a:spcBef>
            </a:pPr>
            <a:r>
              <a:rPr lang="en-US" dirty="0" smtClean="0"/>
              <a:t>Define accounting principles related to inventory</a:t>
            </a:r>
          </a:p>
        </p:txBody>
      </p:sp>
      <p:sp>
        <p:nvSpPr>
          <p:cNvPr id="3" name="Slide Number Placeholder 2"/>
          <p:cNvSpPr>
            <a:spLocks noGrp="1"/>
          </p:cNvSpPr>
          <p:nvPr>
            <p:ph type="sldNum" sz="quarter" idx="12"/>
          </p:nvPr>
        </p:nvSpPr>
        <p:spPr/>
        <p:txBody>
          <a:bodyPr/>
          <a:lstStyle/>
          <a:p>
            <a:pPr>
              <a:defRPr/>
            </a:pPr>
            <a:fld id="{1E858CC3-278C-4F9F-AF61-6FD3B65258E8}" type="slidenum">
              <a:rPr lang="en-US"/>
              <a:pPr>
                <a:defRPr/>
              </a:pPr>
              <a:t>7</a:t>
            </a:fld>
            <a:endParaRPr lang="en-US" dirty="0"/>
          </a:p>
        </p:txBody>
      </p:sp>
      <p:sp>
        <p:nvSpPr>
          <p:cNvPr id="4" name="Flowchart: Connector 3"/>
          <p:cNvSpPr/>
          <p:nvPr/>
        </p:nvSpPr>
        <p:spPr bwMode="auto">
          <a:xfrm>
            <a:off x="5029200" y="1600200"/>
            <a:ext cx="2133600" cy="1371600"/>
          </a:xfrm>
          <a:prstGeom prst="flowChartConnector">
            <a:avLst/>
          </a:prstGeom>
          <a:solidFill>
            <a:schemeClr val="accent2">
              <a:lumMod val="75000"/>
            </a:schemeClr>
          </a:solidFill>
          <a:ln>
            <a:solidFill>
              <a:schemeClr val="accent2"/>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914099">
              <a:defRPr/>
            </a:pPr>
            <a:r>
              <a:rPr lang="en-US" sz="7200" dirty="0">
                <a:solidFill>
                  <a:schemeClr val="bg1"/>
                </a:solidFill>
                <a:latin typeface="Segoe" pitchFamily="34" charset="0"/>
              </a:rPr>
              <a:t>1</a:t>
            </a:r>
          </a:p>
        </p:txBody>
      </p:sp>
      <p:pic>
        <p:nvPicPr>
          <p:cNvPr id="5" name="Picture 4" descr="logo5.png"/>
          <p:cNvPicPr/>
          <p:nvPr/>
        </p:nvPicPr>
        <p:blipFill>
          <a:blip r:embed="rId4"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1973115187"/>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Chapter 6 Summary </a:t>
            </a:r>
            <a:endParaRPr/>
          </a:p>
        </p:txBody>
      </p:sp>
      <p:sp>
        <p:nvSpPr>
          <p:cNvPr id="155651" name="Text Placeholder 5"/>
          <p:cNvSpPr>
            <a:spLocks noGrp="1"/>
          </p:cNvSpPr>
          <p:nvPr>
            <p:ph type="body" sz="quarter" idx="10"/>
          </p:nvPr>
        </p:nvSpPr>
        <p:spPr>
          <a:xfrm>
            <a:off x="508000" y="1411289"/>
            <a:ext cx="10972800" cy="3101975"/>
          </a:xfrm>
        </p:spPr>
        <p:txBody>
          <a:bodyPr/>
          <a:lstStyle/>
          <a:p>
            <a:pPr eaLnBrk="1" hangingPunct="1"/>
            <a:r>
              <a:rPr lang="en-US" smtClean="0"/>
              <a:t>Because the total spent to acquire goods available for sale is allocated to only the Inventory or the COGS account, if Inventory is incorrectly stated due to an error, COGS is also incorrectly stated. When discovered, errors must be disclosed and corrected in the affected financial statements.</a:t>
            </a:r>
          </a:p>
        </p:txBody>
      </p:sp>
      <p:sp>
        <p:nvSpPr>
          <p:cNvPr id="5" name="Slide Number Placeholder 4"/>
          <p:cNvSpPr>
            <a:spLocks noGrp="1"/>
          </p:cNvSpPr>
          <p:nvPr>
            <p:ph type="sldNum" sz="quarter" idx="11"/>
          </p:nvPr>
        </p:nvSpPr>
        <p:spPr/>
        <p:txBody>
          <a:bodyPr/>
          <a:lstStyle/>
          <a:p>
            <a:pPr>
              <a:defRPr/>
            </a:pPr>
            <a:fld id="{C1299D5E-B23F-4A20-BAD3-5C45A8D877EC}" type="slidenum">
              <a:rPr lang="en-US"/>
              <a:pPr>
                <a:defRPr/>
              </a:pPr>
              <a:t>70</a:t>
            </a:fld>
            <a:endParaRPr lang="en-US" dirty="0"/>
          </a:p>
        </p:txBody>
      </p:sp>
      <p:pic>
        <p:nvPicPr>
          <p:cNvPr id="6" name="Picture 5"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77943483"/>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Chapter 6 Summary </a:t>
            </a:r>
            <a:endParaRPr/>
          </a:p>
        </p:txBody>
      </p:sp>
      <p:sp>
        <p:nvSpPr>
          <p:cNvPr id="156675" name="Text Placeholder 5"/>
          <p:cNvSpPr>
            <a:spLocks noGrp="1"/>
          </p:cNvSpPr>
          <p:nvPr>
            <p:ph type="body" sz="quarter" idx="10"/>
          </p:nvPr>
        </p:nvSpPr>
        <p:spPr>
          <a:xfrm>
            <a:off x="406400" y="1295400"/>
            <a:ext cx="10464800" cy="4186238"/>
          </a:xfrm>
        </p:spPr>
        <p:txBody>
          <a:bodyPr/>
          <a:lstStyle/>
          <a:p>
            <a:pPr eaLnBrk="1" hangingPunct="1"/>
            <a:r>
              <a:rPr lang="en-US" smtClean="0"/>
              <a:t>Account for periodic inventory using the three most common costing methods (Appendix 6A)</a:t>
            </a:r>
          </a:p>
          <a:p>
            <a:pPr eaLnBrk="1" hangingPunct="1"/>
            <a:r>
              <a:rPr lang="en-US" smtClean="0"/>
              <a:t>Accounting is simpler in a periodic system because the company keeps no daily running record of inventory on hand. The only way to determine the ending inventory and cost of goods sold in a periodic system is to count the goods—usually at the end of the year.</a:t>
            </a:r>
          </a:p>
          <a:p>
            <a:pPr eaLnBrk="1" hangingPunct="1"/>
            <a:endParaRPr lang="en-US" smtClean="0"/>
          </a:p>
        </p:txBody>
      </p:sp>
      <p:sp>
        <p:nvSpPr>
          <p:cNvPr id="5" name="Slide Number Placeholder 4"/>
          <p:cNvSpPr>
            <a:spLocks noGrp="1"/>
          </p:cNvSpPr>
          <p:nvPr>
            <p:ph type="sldNum" sz="quarter" idx="11"/>
          </p:nvPr>
        </p:nvSpPr>
        <p:spPr/>
        <p:txBody>
          <a:bodyPr/>
          <a:lstStyle/>
          <a:p>
            <a:pPr>
              <a:defRPr/>
            </a:pPr>
            <a:fld id="{7543B6E4-62EC-4300-87FC-C240FADE8153}" type="slidenum">
              <a:rPr lang="en-US"/>
              <a:pPr>
                <a:defRPr/>
              </a:pPr>
              <a:t>71</a:t>
            </a:fld>
            <a:endParaRPr lang="en-US" dirty="0"/>
          </a:p>
        </p:txBody>
      </p:sp>
      <p:pic>
        <p:nvPicPr>
          <p:cNvPr id="6" name="Picture 5"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1666360679"/>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Chapter 6 Summary</a:t>
            </a:r>
            <a:endParaRPr/>
          </a:p>
        </p:txBody>
      </p:sp>
      <p:sp>
        <p:nvSpPr>
          <p:cNvPr id="158723" name="Text Placeholder 2"/>
          <p:cNvSpPr>
            <a:spLocks noGrp="1"/>
          </p:cNvSpPr>
          <p:nvPr>
            <p:ph type="body" sz="quarter" idx="10"/>
          </p:nvPr>
        </p:nvSpPr>
        <p:spPr>
          <a:xfrm>
            <a:off x="508000" y="1295401"/>
            <a:ext cx="10566400" cy="5884863"/>
          </a:xfrm>
        </p:spPr>
        <p:txBody>
          <a:bodyPr/>
          <a:lstStyle/>
          <a:p>
            <a:pPr eaLnBrk="1" hangingPunct="1">
              <a:defRPr/>
            </a:pPr>
            <a:r>
              <a:rPr lang="en-US" dirty="0" smtClean="0"/>
              <a:t>The periodic system uses four additional accounts: </a:t>
            </a:r>
          </a:p>
          <a:p>
            <a:pPr lvl="1" eaLnBrk="1" hangingPunct="1">
              <a:defRPr/>
            </a:pPr>
            <a:r>
              <a:rPr lang="en-US" dirty="0" smtClean="0"/>
              <a:t>Purchases—this account holds the cost of inventory as it is purchased. Purchases carries a debit balance and is an expense account.</a:t>
            </a:r>
          </a:p>
          <a:p>
            <a:pPr lvl="1" eaLnBrk="1" hangingPunct="1">
              <a:defRPr/>
            </a:pPr>
            <a:r>
              <a:rPr lang="en-US" dirty="0" smtClean="0"/>
              <a:t>Purchase discounts—this contra account carries a credit balance. Discounts for early payment of purchases are recorded here.</a:t>
            </a:r>
          </a:p>
          <a:p>
            <a:pPr lvl="1" eaLnBrk="1" hangingPunct="1">
              <a:defRPr/>
            </a:pPr>
            <a:r>
              <a:rPr lang="en-US" dirty="0"/>
              <a:t>Purchase returns and allowances—this contra account carries a credit balance. Items purchased but returned to the vendor are recorded in this account. Allowances granted by a vendor are also recorded in this account.</a:t>
            </a:r>
          </a:p>
          <a:p>
            <a:pPr marL="517525" lvl="1" indent="0" eaLnBrk="1" hangingPunct="1">
              <a:buFontTx/>
              <a:buNone/>
              <a:defRPr/>
            </a:pPr>
            <a:endParaRPr lang="en-US" dirty="0" smtClean="0"/>
          </a:p>
        </p:txBody>
      </p:sp>
      <p:sp>
        <p:nvSpPr>
          <p:cNvPr id="4" name="Slide Number Placeholder 3"/>
          <p:cNvSpPr>
            <a:spLocks noGrp="1"/>
          </p:cNvSpPr>
          <p:nvPr>
            <p:ph type="sldNum" sz="quarter" idx="11"/>
          </p:nvPr>
        </p:nvSpPr>
        <p:spPr/>
        <p:txBody>
          <a:bodyPr/>
          <a:lstStyle/>
          <a:p>
            <a:pPr>
              <a:defRPr/>
            </a:pPr>
            <a:fld id="{40C3ECF7-87C2-43C9-80B4-0F59339A95E9}" type="slidenum">
              <a:rPr lang="en-US"/>
              <a:pPr>
                <a:defRPr/>
              </a:pPr>
              <a:t>72</a:t>
            </a:fld>
            <a:endParaRPr lang="en-US" dirty="0"/>
          </a:p>
        </p:txBody>
      </p:sp>
      <p:pic>
        <p:nvPicPr>
          <p:cNvPr id="5" name="Picture 4"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51203068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Chapter 6 Summary </a:t>
            </a:r>
            <a:endParaRPr/>
          </a:p>
        </p:txBody>
      </p:sp>
      <p:sp>
        <p:nvSpPr>
          <p:cNvPr id="158723" name="Text Placeholder 2"/>
          <p:cNvSpPr>
            <a:spLocks noGrp="1"/>
          </p:cNvSpPr>
          <p:nvPr>
            <p:ph type="body" sz="quarter" idx="10"/>
          </p:nvPr>
        </p:nvSpPr>
        <p:spPr>
          <a:xfrm>
            <a:off x="203200" y="1066801"/>
            <a:ext cx="11176000" cy="4087813"/>
          </a:xfrm>
        </p:spPr>
        <p:txBody>
          <a:bodyPr/>
          <a:lstStyle/>
          <a:p>
            <a:pPr eaLnBrk="1" hangingPunct="1"/>
            <a:r>
              <a:rPr lang="en-US" smtClean="0"/>
              <a:t>Freight in—this account holds the transportation cost paid on inventory purchases. It carries a debit balance and is an expense account.</a:t>
            </a:r>
          </a:p>
          <a:p>
            <a:pPr eaLnBrk="1" hangingPunct="1"/>
            <a:r>
              <a:rPr lang="en-US" smtClean="0"/>
              <a:t>The end-of-period entries are more extensive in the periodic system because we must close out the beginning inventory balance and set up the cost of the ending inventory. This appendix illustrates the closing process for the periodic system.</a:t>
            </a:r>
          </a:p>
        </p:txBody>
      </p:sp>
      <p:sp>
        <p:nvSpPr>
          <p:cNvPr id="4" name="Slide Number Placeholder 3"/>
          <p:cNvSpPr>
            <a:spLocks noGrp="1"/>
          </p:cNvSpPr>
          <p:nvPr>
            <p:ph type="sldNum" sz="quarter" idx="11"/>
          </p:nvPr>
        </p:nvSpPr>
        <p:spPr/>
        <p:txBody>
          <a:bodyPr/>
          <a:lstStyle/>
          <a:p>
            <a:pPr>
              <a:defRPr/>
            </a:pPr>
            <a:fld id="{0B7DB013-3D26-4EDB-BE44-1D766D31BC79}" type="slidenum">
              <a:rPr lang="en-US"/>
              <a:pPr>
                <a:defRPr/>
              </a:pPr>
              <a:t>73</a:t>
            </a:fld>
            <a:endParaRPr lang="en-US" dirty="0"/>
          </a:p>
        </p:txBody>
      </p:sp>
      <p:pic>
        <p:nvPicPr>
          <p:cNvPr id="5" name="Picture 4"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296007088"/>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smtClean="0"/>
              <a:t>Chapter 6 Summary </a:t>
            </a:r>
            <a:endParaRPr/>
          </a:p>
        </p:txBody>
      </p:sp>
      <p:sp>
        <p:nvSpPr>
          <p:cNvPr id="159747" name="Text Placeholder 2"/>
          <p:cNvSpPr>
            <a:spLocks noGrp="1"/>
          </p:cNvSpPr>
          <p:nvPr>
            <p:ph type="body" sz="quarter" idx="10"/>
          </p:nvPr>
        </p:nvSpPr>
        <p:spPr>
          <a:xfrm>
            <a:off x="508000" y="1066801"/>
            <a:ext cx="10769600" cy="5934075"/>
          </a:xfrm>
        </p:spPr>
        <p:txBody>
          <a:bodyPr/>
          <a:lstStyle/>
          <a:p>
            <a:pPr eaLnBrk="1" hangingPunct="1"/>
            <a:r>
              <a:rPr lang="en-US" smtClean="0"/>
              <a:t>Cost of goods sold in a periodic system is computed by the following formula (using assumed amounts for this illustration):</a:t>
            </a:r>
          </a:p>
          <a:p>
            <a:pPr lvl="2" eaLnBrk="1" hangingPunct="1">
              <a:buFontTx/>
              <a:buNone/>
            </a:pPr>
            <a:r>
              <a:rPr lang="en-US" sz="2000" smtClean="0"/>
              <a:t>Beginning inventory</a:t>
            </a:r>
          </a:p>
          <a:p>
            <a:pPr lvl="2" eaLnBrk="1" hangingPunct="1">
              <a:buFontTx/>
              <a:buNone/>
            </a:pPr>
            <a:r>
              <a:rPr lang="en-US" sz="2000" smtClean="0"/>
              <a:t>+ 	</a:t>
            </a:r>
            <a:r>
              <a:rPr lang="en-US" sz="2000" u="sng" smtClean="0"/>
              <a:t>Net purchases</a:t>
            </a:r>
          </a:p>
          <a:p>
            <a:pPr lvl="2" eaLnBrk="1" hangingPunct="1">
              <a:buFontTx/>
              <a:buNone/>
            </a:pPr>
            <a:r>
              <a:rPr lang="en-US" sz="2000" smtClean="0"/>
              <a:t>=	Cost of goods available</a:t>
            </a:r>
          </a:p>
          <a:p>
            <a:pPr lvl="2" eaLnBrk="1" hangingPunct="1">
              <a:buFontTx/>
              <a:buChar char="-"/>
            </a:pPr>
            <a:r>
              <a:rPr lang="en-US" sz="2000" u="sng" smtClean="0"/>
              <a:t>Ending inventory</a:t>
            </a:r>
          </a:p>
          <a:p>
            <a:pPr lvl="2" eaLnBrk="1" hangingPunct="1">
              <a:buFontTx/>
              <a:buNone/>
            </a:pPr>
            <a:r>
              <a:rPr lang="en-US" sz="2000" smtClean="0"/>
              <a:t>=	Cost of goods sold</a:t>
            </a:r>
          </a:p>
          <a:p>
            <a:pPr eaLnBrk="1" hangingPunct="1"/>
            <a:r>
              <a:rPr lang="en-US" smtClean="0"/>
              <a:t>Net purchases is determined as follows:</a:t>
            </a:r>
          </a:p>
          <a:p>
            <a:pPr lvl="2" eaLnBrk="1" hangingPunct="1">
              <a:buFontTx/>
              <a:buNone/>
            </a:pPr>
            <a:r>
              <a:rPr lang="en-US" sz="2800" smtClean="0"/>
              <a:t>   </a:t>
            </a:r>
            <a:r>
              <a:rPr lang="en-US" sz="2000" smtClean="0"/>
              <a:t>	Purchases</a:t>
            </a:r>
          </a:p>
          <a:p>
            <a:pPr lvl="2" eaLnBrk="1" hangingPunct="1">
              <a:buFontTx/>
              <a:buNone/>
            </a:pPr>
            <a:r>
              <a:rPr lang="en-US" sz="2000" smtClean="0"/>
              <a:t>- 	Purchase discounts</a:t>
            </a:r>
          </a:p>
          <a:p>
            <a:pPr lvl="2" eaLnBrk="1" hangingPunct="1">
              <a:buFontTx/>
              <a:buNone/>
            </a:pPr>
            <a:r>
              <a:rPr lang="en-US" sz="2000" smtClean="0"/>
              <a:t>-	Purchase returns and allowances</a:t>
            </a:r>
          </a:p>
          <a:p>
            <a:pPr lvl="2" eaLnBrk="1" hangingPunct="1">
              <a:buFontTx/>
              <a:buNone/>
            </a:pPr>
            <a:r>
              <a:rPr lang="en-US" sz="2000" smtClean="0"/>
              <a:t>+	</a:t>
            </a:r>
            <a:r>
              <a:rPr lang="en-US" sz="2000" u="sng" smtClean="0"/>
              <a:t>Freight in</a:t>
            </a:r>
          </a:p>
          <a:p>
            <a:pPr lvl="2" eaLnBrk="1" hangingPunct="1">
              <a:buFontTx/>
              <a:buNone/>
            </a:pPr>
            <a:r>
              <a:rPr lang="en-US" sz="2000" smtClean="0"/>
              <a:t>=	Net purchases</a:t>
            </a:r>
          </a:p>
          <a:p>
            <a:pPr eaLnBrk="1" hangingPunct="1"/>
            <a:endParaRPr lang="en-US" smtClean="0"/>
          </a:p>
        </p:txBody>
      </p:sp>
      <p:sp>
        <p:nvSpPr>
          <p:cNvPr id="4" name="Slide Number Placeholder 3"/>
          <p:cNvSpPr>
            <a:spLocks noGrp="1"/>
          </p:cNvSpPr>
          <p:nvPr>
            <p:ph type="sldNum" sz="quarter" idx="11"/>
          </p:nvPr>
        </p:nvSpPr>
        <p:spPr/>
        <p:txBody>
          <a:bodyPr/>
          <a:lstStyle/>
          <a:p>
            <a:pPr>
              <a:defRPr/>
            </a:pPr>
            <a:fld id="{851FAB37-5F22-4287-8F83-3FAF20ECAD14}" type="slidenum">
              <a:rPr lang="en-US"/>
              <a:pPr>
                <a:defRPr/>
              </a:pPr>
              <a:t>74</a:t>
            </a:fld>
            <a:endParaRPr lang="en-US" dirty="0"/>
          </a:p>
        </p:txBody>
      </p:sp>
      <p:pic>
        <p:nvPicPr>
          <p:cNvPr id="5" name="Picture 4"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993553827"/>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0" name="Picture 7" descr="http://practicalissues.files.wordpress.com/2010/01/question-mar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1" y="1047750"/>
            <a:ext cx="4762500" cy="476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86F17E2E-5323-43AC-B09E-425A15574C2B}" type="slidenum">
              <a:rPr lang="en-US"/>
              <a:pPr>
                <a:defRPr/>
              </a:pPr>
              <a:t>75</a:t>
            </a:fld>
            <a:endParaRPr lang="en-US" dirty="0"/>
          </a:p>
        </p:txBody>
      </p:sp>
      <p:pic>
        <p:nvPicPr>
          <p:cNvPr id="4" name="Picture 3" descr="logo5.png"/>
          <p:cNvPicPr/>
          <p:nvPr/>
        </p:nvPicPr>
        <p:blipFill>
          <a:blip r:embed="rId4"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296839106"/>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nvSpPr>
        <p:spPr bwMode="auto">
          <a:xfrm>
            <a:off x="4013200" y="922338"/>
            <a:ext cx="4165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4400"/>
              <a:t>Copyright </a:t>
            </a:r>
          </a:p>
        </p:txBody>
      </p:sp>
      <p:sp>
        <p:nvSpPr>
          <p:cNvPr id="161795" name="TextBox 6"/>
          <p:cNvSpPr txBox="1">
            <a:spLocks noChangeArrowheads="1"/>
          </p:cNvSpPr>
          <p:nvPr/>
        </p:nvSpPr>
        <p:spPr bwMode="auto">
          <a:xfrm>
            <a:off x="1371600" y="4457700"/>
            <a:ext cx="9448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r>
              <a:rPr lang="en-US" sz="2000">
                <a:latin typeface="Times New Roman" pitchFamily="18" charset="0"/>
                <a:cs typeface="Times New Roman"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pPr algn="just" eaLnBrk="1" hangingPunct="1"/>
            <a:endParaRPr lang="en-US" sz="2000">
              <a:latin typeface="Times New Roman" pitchFamily="18" charset="0"/>
              <a:cs typeface="Times New Roman" pitchFamily="18" charset="0"/>
            </a:endParaRPr>
          </a:p>
        </p:txBody>
      </p:sp>
      <p:pic>
        <p:nvPicPr>
          <p:cNvPr id="161796" name="Content Placeholder 11" descr="copyrightlog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5585" y="2209800"/>
            <a:ext cx="8360833"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5ACF8909-D9BA-4DA9-876A-1C48CB222E3E}" type="slidenum">
              <a:rPr lang="en-US"/>
              <a:pPr>
                <a:defRPr/>
              </a:pPr>
              <a:t>76</a:t>
            </a:fld>
            <a:endParaRPr lang="en-US" dirty="0"/>
          </a:p>
        </p:txBody>
      </p:sp>
      <p:pic>
        <p:nvPicPr>
          <p:cNvPr id="6" name="Picture 5"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521274640"/>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193" y="446033"/>
            <a:ext cx="3408835" cy="444223"/>
          </a:xfrm>
          <a:ln>
            <a:solidFill>
              <a:schemeClr val="tx1"/>
            </a:solidFill>
          </a:ln>
        </p:spPr>
        <p:txBody>
          <a:bodyPr anchor="ctr">
            <a:normAutofit fontScale="70000" lnSpcReduction="20000"/>
          </a:bodyPr>
          <a:lstStyle/>
          <a:p>
            <a:pPr algn="l"/>
            <a:r>
              <a:rPr lang="en-US" b="1" dirty="0" smtClean="0">
                <a:latin typeface="Arial" panose="020B0604020202020204" pitchFamily="34" charset="0"/>
                <a:cs typeface="Arial" panose="020B0604020202020204" pitchFamily="34" charset="0"/>
              </a:rPr>
              <a:t>References / Resources</a:t>
            </a:r>
            <a:endParaRPr lang="en-US" b="1" dirty="0">
              <a:latin typeface="Arial" panose="020B0604020202020204" pitchFamily="34" charset="0"/>
              <a:cs typeface="Arial" panose="020B0604020202020204" pitchFamily="34" charset="0"/>
            </a:endParaRPr>
          </a:p>
        </p:txBody>
      </p:sp>
      <p:sp>
        <p:nvSpPr>
          <p:cNvPr id="7" name="Footer Placeholder 8"/>
          <p:cNvSpPr>
            <a:spLocks noGrp="1"/>
          </p:cNvSpPr>
          <p:nvPr>
            <p:ph type="ftr" sz="quarter" idx="11"/>
          </p:nvPr>
        </p:nvSpPr>
        <p:spPr/>
        <p:txBody>
          <a:bodyPr/>
          <a:lstStyle/>
          <a:p>
            <a:r>
              <a:rPr lang="en-US" sz="2000" dirty="0" smtClean="0">
                <a:solidFill>
                  <a:schemeClr val="tx1"/>
                </a:solidFill>
              </a:rPr>
              <a:t>18</a:t>
            </a:r>
            <a:endParaRPr lang="en-US" sz="2000" dirty="0">
              <a:solidFill>
                <a:schemeClr val="tx1"/>
              </a:solidFill>
            </a:endParaRPr>
          </a:p>
        </p:txBody>
      </p:sp>
      <p:sp>
        <p:nvSpPr>
          <p:cNvPr id="4" name="Rectangle 3"/>
          <p:cNvSpPr/>
          <p:nvPr/>
        </p:nvSpPr>
        <p:spPr>
          <a:xfrm>
            <a:off x="0" y="161365"/>
            <a:ext cx="12192000" cy="47064"/>
          </a:xfrm>
          <a:prstGeom prst="rect">
            <a:avLst/>
          </a:prstGeom>
          <a:solidFill>
            <a:srgbClr val="7F14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2"/>
          <p:cNvSpPr>
            <a:spLocks noChangeArrowheads="1"/>
          </p:cNvSpPr>
          <p:nvPr/>
        </p:nvSpPr>
        <p:spPr bwMode="auto">
          <a:xfrm>
            <a:off x="0" y="97795"/>
            <a:ext cx="21993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474617" y="1655859"/>
            <a:ext cx="10485120" cy="646331"/>
          </a:xfrm>
          <a:prstGeom prst="rect">
            <a:avLst/>
          </a:prstGeom>
        </p:spPr>
        <p:txBody>
          <a:bodyPr wrap="square">
            <a:spAutoFit/>
          </a:bodyPr>
          <a:lstStyle/>
          <a:p>
            <a:pPr marL="342900" indent="-342900"/>
            <a:endParaRPr lang="en-US" dirty="0" smtClean="0"/>
          </a:p>
          <a:p>
            <a:pPr marL="342900" indent="-342900"/>
            <a:endParaRPr lang="en-US" dirty="0"/>
          </a:p>
        </p:txBody>
      </p:sp>
      <p:sp>
        <p:nvSpPr>
          <p:cNvPr id="2" name="Rectangle 1"/>
          <p:cNvSpPr/>
          <p:nvPr/>
        </p:nvSpPr>
        <p:spPr>
          <a:xfrm>
            <a:off x="656492" y="1979024"/>
            <a:ext cx="10190661" cy="3970318"/>
          </a:xfrm>
          <a:prstGeom prst="rect">
            <a:avLst/>
          </a:prstGeom>
        </p:spPr>
        <p:txBody>
          <a:bodyPr wrap="square">
            <a:spAutoFit/>
          </a:bodyPr>
          <a:lstStyle/>
          <a:p>
            <a:pPr marL="342900" indent="-342900">
              <a:buFont typeface="+mj-lt"/>
              <a:buAutoNum type="arabicPeriod"/>
            </a:pPr>
            <a:r>
              <a:rPr lang="en-US" dirty="0">
                <a:hlinkClick r:id="rId2"/>
              </a:rPr>
              <a:t>https://</a:t>
            </a:r>
            <a:r>
              <a:rPr lang="en-US" dirty="0" smtClean="0">
                <a:hlinkClick r:id="rId2"/>
              </a:rPr>
              <a:t>www.investopedia.com/terms/i/inventoryaccounting.asp</a:t>
            </a:r>
            <a:endParaRPr lang="en-US" dirty="0" smtClean="0"/>
          </a:p>
          <a:p>
            <a:pPr marL="342900" indent="-342900">
              <a:buFont typeface="+mj-lt"/>
              <a:buAutoNum type="arabicPeriod"/>
            </a:pPr>
            <a:r>
              <a:rPr lang="en-US" dirty="0">
                <a:hlinkClick r:id="rId3"/>
              </a:rPr>
              <a:t>https://www.principlesofaccounting.com/chapter-8/inventory-costing-methods</a:t>
            </a:r>
            <a:r>
              <a:rPr lang="en-US" dirty="0" smtClean="0">
                <a:hlinkClick r:id="rId3"/>
              </a:rPr>
              <a:t>/</a:t>
            </a:r>
            <a:endParaRPr lang="en-US" dirty="0" smtClean="0"/>
          </a:p>
          <a:p>
            <a:pPr marL="342900" indent="-342900">
              <a:buFont typeface="+mj-lt"/>
              <a:buAutoNum type="arabicPeriod"/>
            </a:pPr>
            <a:r>
              <a:rPr lang="en-US" dirty="0">
                <a:hlinkClick r:id="rId4"/>
              </a:rPr>
              <a:t>https://www.accountingformanagement.org/perpetual-inventory-system</a:t>
            </a:r>
            <a:r>
              <a:rPr lang="en-US" dirty="0" smtClean="0">
                <a:hlinkClick r:id="rId4"/>
              </a:rPr>
              <a:t>/</a:t>
            </a:r>
            <a:endParaRPr lang="en-US" dirty="0" smtClean="0"/>
          </a:p>
          <a:p>
            <a:pPr marL="342900" indent="-342900">
              <a:buFont typeface="+mj-lt"/>
              <a:buAutoNum type="arabicPeriod"/>
            </a:pPr>
            <a:r>
              <a:rPr lang="en-US" dirty="0">
                <a:hlinkClick r:id="rId5"/>
              </a:rPr>
              <a:t>https://courses.lumenlearning.com/finaccounting/chapter/effects-of-inventory-method-on-the-financial-statement</a:t>
            </a:r>
            <a:r>
              <a:rPr lang="en-US" dirty="0" smtClean="0">
                <a:hlinkClick r:id="rId5"/>
              </a:rPr>
              <a:t>/</a:t>
            </a:r>
            <a:endParaRPr lang="en-US" dirty="0" smtClean="0"/>
          </a:p>
          <a:p>
            <a:pPr marL="342900" indent="-342900">
              <a:buFont typeface="+mj-lt"/>
              <a:buAutoNum type="arabicPeriod"/>
            </a:pPr>
            <a:r>
              <a:rPr lang="en-US" dirty="0">
                <a:hlinkClick r:id="rId6"/>
              </a:rPr>
              <a:t>https://</a:t>
            </a:r>
            <a:r>
              <a:rPr lang="en-US" dirty="0" smtClean="0">
                <a:hlinkClick r:id="rId6"/>
              </a:rPr>
              <a:t>www.accountingtools.com/articles/2017/5/13/lower-of-cost-or-market-lcm</a:t>
            </a:r>
            <a:endParaRPr lang="en-US" dirty="0" smtClean="0"/>
          </a:p>
          <a:p>
            <a:pPr marL="342900" indent="-342900">
              <a:buFont typeface="+mj-lt"/>
              <a:buAutoNum type="arabicPeriod"/>
            </a:pPr>
            <a:r>
              <a:rPr lang="en-US" dirty="0">
                <a:hlinkClick r:id="rId7"/>
              </a:rPr>
              <a:t>https://</a:t>
            </a:r>
            <a:r>
              <a:rPr lang="en-US" dirty="0" smtClean="0">
                <a:hlinkClick r:id="rId7"/>
              </a:rPr>
              <a:t>yourbusiness.azcentral.com/determine-effects-inventory-errors-calculate-inventory-turnover-25787.html</a:t>
            </a:r>
            <a:endParaRPr lang="en-US" dirty="0" smtClean="0"/>
          </a:p>
          <a:p>
            <a:pPr marL="342900" indent="-342900">
              <a:buFont typeface="+mj-lt"/>
              <a:buAutoNum type="arabicPeriod"/>
            </a:pPr>
            <a:r>
              <a:rPr lang="en-US" dirty="0">
                <a:hlinkClick r:id="rId8"/>
              </a:rPr>
              <a:t>https://</a:t>
            </a:r>
            <a:r>
              <a:rPr lang="en-US" dirty="0" smtClean="0">
                <a:hlinkClick r:id="rId8"/>
              </a:rPr>
              <a:t>www.accountingtools.com/articles/2017/5/13/gross-profit-method</a:t>
            </a:r>
            <a:endParaRPr lang="en-US" dirty="0" smtClean="0"/>
          </a:p>
          <a:p>
            <a:pPr marL="342900" indent="-342900">
              <a:buFont typeface="+mj-lt"/>
              <a:buAutoNum type="arabicPeriod"/>
            </a:pPr>
            <a:r>
              <a:rPr lang="en-US">
                <a:hlinkClick r:id="rId9"/>
              </a:rPr>
              <a:t>https://www.accountingformanagement.org/periodic-inventory-system/</a:t>
            </a:r>
            <a:endParaRPr lang="en-US" smtClean="0"/>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smtClean="0"/>
          </a:p>
          <a:p>
            <a:endParaRPr lang="en-US" dirty="0"/>
          </a:p>
        </p:txBody>
      </p:sp>
      <p:pic>
        <p:nvPicPr>
          <p:cNvPr id="9" name="Picture 8" descr="logo5.png"/>
          <p:cNvPicPr/>
          <p:nvPr/>
        </p:nvPicPr>
        <p:blipFill>
          <a:blip r:embed="rId10"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171150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custDataLst>
              <p:tags r:id="rId2"/>
            </p:custDataLst>
          </p:nvPr>
        </p:nvSpPr>
        <p:spPr/>
        <p:txBody>
          <a:bodyPr>
            <a:normAutofit/>
          </a:bodyPr>
          <a:lstStyle/>
          <a:p>
            <a:pPr eaLnBrk="1" fontAlgn="auto" hangingPunct="1">
              <a:spcAft>
                <a:spcPts val="0"/>
              </a:spcAft>
              <a:defRPr/>
            </a:pPr>
            <a:r>
              <a:rPr dirty="0" smtClean="0"/>
              <a:t>Accounting Principles and Inventories</a:t>
            </a:r>
            <a:endParaRPr dirty="0"/>
          </a:p>
        </p:txBody>
      </p:sp>
      <p:sp>
        <p:nvSpPr>
          <p:cNvPr id="3" name="Content Placeholder 2"/>
          <p:cNvSpPr>
            <a:spLocks noGrp="1"/>
          </p:cNvSpPr>
          <p:nvPr>
            <p:ph idx="1"/>
          </p:nvPr>
        </p:nvSpPr>
        <p:spPr>
          <a:xfrm>
            <a:off x="519723" y="1459524"/>
            <a:ext cx="11176000" cy="6353175"/>
          </a:xfrm>
        </p:spPr>
        <p:txBody>
          <a:bodyPr/>
          <a:lstStyle/>
          <a:p>
            <a:pPr eaLnBrk="1" hangingPunct="1">
              <a:defRPr/>
            </a:pPr>
            <a:r>
              <a:rPr lang="en-US" dirty="0" smtClean="0"/>
              <a:t>Accounting </a:t>
            </a:r>
            <a:r>
              <a:rPr lang="en-US" dirty="0"/>
              <a:t>principles </a:t>
            </a:r>
            <a:r>
              <a:rPr lang="en-US" dirty="0" smtClean="0"/>
              <a:t>guide how we </a:t>
            </a:r>
            <a:r>
              <a:rPr lang="en-US" dirty="0"/>
              <a:t>record </a:t>
            </a:r>
            <a:r>
              <a:rPr lang="en-US" dirty="0" smtClean="0"/>
              <a:t>transactions</a:t>
            </a:r>
            <a:endParaRPr lang="en-US" dirty="0"/>
          </a:p>
          <a:p>
            <a:pPr eaLnBrk="1" hangingPunct="1">
              <a:defRPr/>
            </a:pPr>
            <a:r>
              <a:rPr lang="en-US" dirty="0" smtClean="0"/>
              <a:t>Consistency</a:t>
            </a:r>
          </a:p>
          <a:p>
            <a:pPr lvl="1" eaLnBrk="1" hangingPunct="1">
              <a:defRPr/>
            </a:pPr>
            <a:r>
              <a:rPr lang="en-US" dirty="0" smtClean="0"/>
              <a:t>Same </a:t>
            </a:r>
            <a:r>
              <a:rPr lang="en-US" dirty="0"/>
              <a:t>accounting methods from period to </a:t>
            </a:r>
            <a:r>
              <a:rPr lang="en-US" dirty="0" smtClean="0"/>
              <a:t>period</a:t>
            </a:r>
          </a:p>
          <a:p>
            <a:pPr eaLnBrk="1" hangingPunct="1">
              <a:defRPr/>
            </a:pPr>
            <a:r>
              <a:rPr lang="en-US" dirty="0" smtClean="0"/>
              <a:t>Disclosure</a:t>
            </a:r>
          </a:p>
          <a:p>
            <a:pPr lvl="1" eaLnBrk="1" hangingPunct="1">
              <a:defRPr/>
            </a:pPr>
            <a:r>
              <a:rPr lang="en-US" dirty="0" smtClean="0"/>
              <a:t>Report </a:t>
            </a:r>
            <a:r>
              <a:rPr lang="en-US" dirty="0"/>
              <a:t>enough information for outsiders to make decisions</a:t>
            </a:r>
            <a:endParaRPr lang="en-US" dirty="0" smtClean="0"/>
          </a:p>
          <a:p>
            <a:pPr eaLnBrk="1" hangingPunct="1">
              <a:defRPr/>
            </a:pPr>
            <a:r>
              <a:rPr lang="en-US" dirty="0" smtClean="0"/>
              <a:t>Materiality</a:t>
            </a:r>
          </a:p>
          <a:p>
            <a:pPr lvl="1" eaLnBrk="1" hangingPunct="1">
              <a:defRPr/>
            </a:pPr>
            <a:r>
              <a:rPr lang="en-US" dirty="0" smtClean="0"/>
              <a:t>Follow </a:t>
            </a:r>
            <a:r>
              <a:rPr lang="en-US" dirty="0"/>
              <a:t>accounting rules for significant items</a:t>
            </a:r>
            <a:endParaRPr lang="en-US" dirty="0" smtClean="0"/>
          </a:p>
          <a:p>
            <a:pPr eaLnBrk="1" hangingPunct="1">
              <a:defRPr/>
            </a:pPr>
            <a:r>
              <a:rPr lang="en-US" dirty="0" smtClean="0"/>
              <a:t>Conservatism</a:t>
            </a:r>
          </a:p>
          <a:p>
            <a:pPr lvl="1" eaLnBrk="1" hangingPunct="1">
              <a:defRPr/>
            </a:pPr>
            <a:r>
              <a:rPr lang="en-US" dirty="0"/>
              <a:t>Exercise caution in financial reporting</a:t>
            </a:r>
          </a:p>
          <a:p>
            <a:pPr marL="517525" lvl="1" indent="0" eaLnBrk="1" hangingPunct="1">
              <a:buFontTx/>
              <a:buNone/>
              <a:defRPr/>
            </a:pPr>
            <a:endParaRPr lang="en-US" dirty="0" smtClean="0"/>
          </a:p>
          <a:p>
            <a:pPr eaLnBrk="1" hangingPunct="1">
              <a:defRPr/>
            </a:pPr>
            <a:endParaRPr lang="en-US" dirty="0"/>
          </a:p>
        </p:txBody>
      </p:sp>
      <p:sp>
        <p:nvSpPr>
          <p:cNvPr id="2" name="Slide Number Placeholder 1"/>
          <p:cNvSpPr>
            <a:spLocks noGrp="1"/>
          </p:cNvSpPr>
          <p:nvPr>
            <p:ph type="sldNum" sz="quarter" idx="12"/>
          </p:nvPr>
        </p:nvSpPr>
        <p:spPr/>
        <p:txBody>
          <a:bodyPr/>
          <a:lstStyle/>
          <a:p>
            <a:pPr>
              <a:defRPr/>
            </a:pPr>
            <a:fld id="{6E90D7C7-7DBA-4993-B8EB-86CACC71B10B}" type="slidenum">
              <a:rPr lang="en-US"/>
              <a:pPr>
                <a:defRPr/>
              </a:pPr>
              <a:t>8</a:t>
            </a:fld>
            <a:endParaRPr lang="en-US" dirty="0"/>
          </a:p>
        </p:txBody>
      </p:sp>
      <p:pic>
        <p:nvPicPr>
          <p:cNvPr id="5" name="Picture 4" descr="logo5.png"/>
          <p:cNvPicPr/>
          <p:nvPr/>
        </p:nvPicPr>
        <p:blipFill>
          <a:blip r:embed="rId5" cstate="print"/>
          <a:stretch>
            <a:fillRect/>
          </a:stretch>
        </p:blipFill>
        <p:spPr>
          <a:xfrm>
            <a:off x="10601739" y="245165"/>
            <a:ext cx="1590260" cy="483705"/>
          </a:xfrm>
          <a:prstGeom prst="rect">
            <a:avLst/>
          </a:prstGeom>
        </p:spPr>
      </p:pic>
    </p:spTree>
    <p:custDataLst>
      <p:tags r:id="rId1"/>
    </p:custDataLst>
    <p:extLst>
      <p:ext uri="{BB962C8B-B14F-4D97-AF65-F5344CB8AC3E}">
        <p14:creationId xmlns:p14="http://schemas.microsoft.com/office/powerpoint/2010/main" val="260842219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Content Placeholder 2"/>
          <p:cNvSpPr>
            <a:spLocks noGrp="1"/>
          </p:cNvSpPr>
          <p:nvPr>
            <p:ph idx="1"/>
          </p:nvPr>
        </p:nvSpPr>
        <p:spPr>
          <a:xfrm>
            <a:off x="406400" y="457200"/>
            <a:ext cx="11176000" cy="4370388"/>
          </a:xfrm>
        </p:spPr>
        <p:txBody>
          <a:bodyPr>
            <a:normAutofit/>
          </a:bodyPr>
          <a:lstStyle/>
          <a:p>
            <a:pPr marL="0" indent="0" algn="ctr" eaLnBrk="1" hangingPunct="1">
              <a:buFontTx/>
              <a:buNone/>
              <a:defRPr/>
            </a:pPr>
            <a:r>
              <a:rPr lang="en-US" sz="2400" b="1" cap="all" dirty="0" smtClean="0"/>
              <a:t>S6-1:  Inventory accounting principles </a:t>
            </a:r>
          </a:p>
          <a:p>
            <a:pPr marL="0" indent="0" eaLnBrk="1" hangingPunct="1">
              <a:buFontTx/>
              <a:buNone/>
              <a:defRPr/>
            </a:pPr>
            <a:endParaRPr lang="en-US" dirty="0" smtClean="0"/>
          </a:p>
          <a:p>
            <a:pPr marL="0" indent="0" eaLnBrk="1" hangingPunct="1">
              <a:buFontTx/>
              <a:buNone/>
              <a:defRPr/>
            </a:pPr>
            <a:r>
              <a:rPr lang="en-US" dirty="0" smtClean="0"/>
              <a:t>Davidson Hardware used the FIFO inventory method in 2012. Davidson plans to continue using the FIFO method in future years.</a:t>
            </a:r>
          </a:p>
          <a:p>
            <a:pPr marL="0" indent="0" eaLnBrk="1" hangingPunct="1">
              <a:buFontTx/>
              <a:buNone/>
              <a:defRPr/>
            </a:pPr>
            <a:endParaRPr lang="en-US" i="1" dirty="0" smtClean="0"/>
          </a:p>
          <a:p>
            <a:pPr marL="0" indent="0" eaLnBrk="1" hangingPunct="1">
              <a:buFontTx/>
              <a:buNone/>
              <a:defRPr/>
            </a:pPr>
            <a:r>
              <a:rPr lang="en-US" i="1" dirty="0" smtClean="0"/>
              <a:t>Requirement</a:t>
            </a:r>
          </a:p>
          <a:p>
            <a:pPr marL="0" indent="0" eaLnBrk="1" hangingPunct="1">
              <a:buFontTx/>
              <a:buNone/>
              <a:defRPr/>
            </a:pPr>
            <a:r>
              <a:rPr lang="en-US" dirty="0" smtClean="0"/>
              <a:t>1. Which inventory principle is most relevant to Davidson’s decision?</a:t>
            </a:r>
          </a:p>
        </p:txBody>
      </p:sp>
      <p:sp>
        <p:nvSpPr>
          <p:cNvPr id="4" name="Slide Number Placeholder 3"/>
          <p:cNvSpPr>
            <a:spLocks noGrp="1"/>
          </p:cNvSpPr>
          <p:nvPr>
            <p:ph type="sldNum" sz="quarter" idx="12"/>
          </p:nvPr>
        </p:nvSpPr>
        <p:spPr/>
        <p:txBody>
          <a:bodyPr/>
          <a:lstStyle/>
          <a:p>
            <a:pPr>
              <a:defRPr/>
            </a:pPr>
            <a:fld id="{0790F4B9-698C-4E99-866E-A89116D24153}" type="slidenum">
              <a:rPr lang="en-US"/>
              <a:pPr>
                <a:defRPr/>
              </a:pPr>
              <a:t>9</a:t>
            </a:fld>
            <a:endParaRPr lang="en-US" dirty="0"/>
          </a:p>
        </p:txBody>
      </p:sp>
      <p:sp>
        <p:nvSpPr>
          <p:cNvPr id="6" name="TextBox 5"/>
          <p:cNvSpPr txBox="1">
            <a:spLocks noChangeArrowheads="1"/>
          </p:cNvSpPr>
          <p:nvPr/>
        </p:nvSpPr>
        <p:spPr bwMode="auto">
          <a:xfrm>
            <a:off x="2336800" y="4876800"/>
            <a:ext cx="8331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3200">
                <a:latin typeface="Times New Roman" pitchFamily="18" charset="0"/>
                <a:cs typeface="Times New Roman" pitchFamily="18" charset="0"/>
              </a:rPr>
              <a:t>Consistency – using the same accounting methods from period to period</a:t>
            </a:r>
          </a:p>
        </p:txBody>
      </p:sp>
      <p:pic>
        <p:nvPicPr>
          <p:cNvPr id="5" name="Picture 4" descr="logo5.png"/>
          <p:cNvPicPr/>
          <p:nvPr/>
        </p:nvPicPr>
        <p:blipFill>
          <a:blip r:embed="rId3" cstate="print"/>
          <a:stretch>
            <a:fillRect/>
          </a:stretch>
        </p:blipFill>
        <p:spPr>
          <a:xfrm>
            <a:off x="10601739" y="245165"/>
            <a:ext cx="1590260" cy="483705"/>
          </a:xfrm>
          <a:prstGeom prst="rect">
            <a:avLst/>
          </a:prstGeom>
        </p:spPr>
      </p:pic>
    </p:spTree>
    <p:extLst>
      <p:ext uri="{BB962C8B-B14F-4D97-AF65-F5344CB8AC3E}">
        <p14:creationId xmlns:p14="http://schemas.microsoft.com/office/powerpoint/2010/main" val="339633706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3" presetClass="emph" presetSubtype="2" fill="hold" grpId="0" nodeType="withEffect">
                                  <p:stCondLst>
                                    <p:cond delay="0"/>
                                  </p:stCondLst>
                                  <p:childTnLst>
                                    <p:animClr clrSpc="rgb" dir="cw">
                                      <p:cBhvr override="childStyle">
                                        <p:cTn id="9" dur="2000" fill="hold"/>
                                        <p:tgtEl>
                                          <p:spTgt spid="6">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tags/tag1.xml><?xml version="1.0" encoding="utf-8"?>
<p:tagLst xmlns:a="http://schemas.openxmlformats.org/drawingml/2006/main" xmlns:r="http://schemas.openxmlformats.org/officeDocument/2006/relationships" xmlns:p="http://schemas.openxmlformats.org/presentationml/2006/main">
  <p:tag name="PPSNARRATION" val="1,1878901316,C:\Prentice Hall\Ashley Accounting\ACCTG 2e\Ch06\Final PPT\hhofma2e_ch06_inst\Media.ppcx"/>
</p:tagLst>
</file>

<file path=ppt/tags/tag10.xml><?xml version="1.0" encoding="utf-8"?>
<p:tagLst xmlns:a="http://schemas.openxmlformats.org/drawingml/2006/main" xmlns:r="http://schemas.openxmlformats.org/officeDocument/2006/relationships" xmlns:p="http://schemas.openxmlformats.org/presentationml/2006/main">
  <p:tag name="PPSNARRATION" val="7,1878901316,C:\Prentice Hall\Ashley Accounting\ACCTG 2e\Ch06\Final PPT\hhofma2e_ch06_inst\Media.ppcx"/>
</p:tagLst>
</file>

<file path=ppt/tags/tag11.xml><?xml version="1.0" encoding="utf-8"?>
<p:tagLst xmlns:a="http://schemas.openxmlformats.org/drawingml/2006/main" xmlns:r="http://schemas.openxmlformats.org/officeDocument/2006/relationships" xmlns:p="http://schemas.openxmlformats.org/presentationml/2006/main">
  <p:tag name="PRESENTER_SHAPEINFO" val="&lt;ThreeDShapeInfo&gt;&lt;uuid val=&quot;{A12182D2-27DF-40E6-A81E-56B8BED5F684}&quot;/&gt;&lt;filename val=&quot;C:\Prentice Hall\Ashley Accounting\ACCTG 8e\Ch06\Ch06_8e Package\data\asimages\{A12182D2-27DF-40E6-A81E-56B8BED5F684}.png&quot;/&gt;&lt;hasEffects val=&quot;1&quot;/&gt;&lt;left val=&quot;15.12&quot;/&gt;&lt;top val=&quot;21.12&quot;/&gt;&lt;width val=&quot;670.8&quot;/&gt;&lt;height val=&quot;92.64&quot;/&gt;&lt;/ThreeDShapeInfo&gt;"/>
</p:tagLst>
</file>

<file path=ppt/tags/tag12.xml><?xml version="1.0" encoding="utf-8"?>
<p:tagLst xmlns:a="http://schemas.openxmlformats.org/drawingml/2006/main" xmlns:r="http://schemas.openxmlformats.org/officeDocument/2006/relationships" xmlns:p="http://schemas.openxmlformats.org/presentationml/2006/main">
  <p:tag name="PPSNARRATION" val="8,1878901316,C:\Prentice Hall\Ashley Accounting\ACCTG 2e\Ch06\Final PPT\hhofma2e_ch06_inst\Media.ppcx"/>
</p:tagLst>
</file>

<file path=ppt/tags/tag13.xml><?xml version="1.0" encoding="utf-8"?>
<p:tagLst xmlns:a="http://schemas.openxmlformats.org/drawingml/2006/main" xmlns:r="http://schemas.openxmlformats.org/officeDocument/2006/relationships" xmlns:p="http://schemas.openxmlformats.org/presentationml/2006/main">
  <p:tag name="PRESENTER_SHAPEINFO" val="&lt;ThreeDShapeInfo&gt;&lt;uuid val=&quot;{F44F4C15-3D69-4B4E-94CF-F877A85DB8EA}&quot;/&gt;&lt;filename val=&quot;C:\Prentice Hall\Ashley Accounting\ACCTG 8e\Ch06\Ch06_8e Package\data\asimages\{F44F4C15-3D69-4B4E-94CF-F877A85DB8EA}.png&quot;/&gt;&lt;hasEffects val=&quot;1&quot;/&gt;&lt;left val=&quot;15.12&quot;/&gt;&lt;top val=&quot;21.12&quot;/&gt;&lt;width val=&quot;670.8&quot;/&gt;&lt;height val=&quot;92.64&quot;/&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INFO" val="&lt;ThreeDShapeInfo&gt;&lt;uuid val=&quot;{B9289336-EB2E-4A33-89FE-C59750E262B9}&quot;/&gt;&lt;filename val=&quot;C:\Prentice Hall\Ashley Accounting\ACCTG 8e\Ch06\Ch06_8e Package\data\asimages\{B9289336-EB2E-4A33-89FE-C59750E262B9}.png&quot;/&gt;&lt;hasEffects val=&quot;1&quot;/&gt;&lt;left val=&quot;89.28&quot;/&gt;&lt;top val=&quot;165.84&quot;/&gt;&lt;width val=&quot;160.32&quot;/&gt;&lt;height val=&quot;99.36&quot;/&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INFO" val="&lt;ThreeDShapeInfo&gt;&lt;uuid val=&quot;{A8D0CF53-B47F-43E3-ABEC-22E24F7CBCC8}&quot;/&gt;&lt;filename val=&quot;C:\Prentice Hall\Ashley Accounting\ACCTG 8e\Ch06\Ch06_8e Package\data\asimages\{A8D0CF53-B47F-43E3-ABEC-22E24F7CBCC8}.png&quot;/&gt;&lt;hasEffects val=&quot;1&quot;/&gt;&lt;left val=&quot;242.16&quot;/&gt;&lt;top val=&quot;165.84&quot;/&gt;&lt;width val=&quot;429.6&quot;/&gt;&lt;height val=&quot;99.36&quot;/&gt;&lt;/ThreeDShapeInfo&gt;"/>
</p:tagLst>
</file>

<file path=ppt/tags/tag16.xml><?xml version="1.0" encoding="utf-8"?>
<p:tagLst xmlns:a="http://schemas.openxmlformats.org/drawingml/2006/main" xmlns:r="http://schemas.openxmlformats.org/officeDocument/2006/relationships" xmlns:p="http://schemas.openxmlformats.org/presentationml/2006/main">
  <p:tag name="PRESENTER_SHAPEINFO" val="&lt;ThreeDShapeInfo&gt;&lt;uuid val=&quot;{14808BFE-8832-4FB0-942C-16BF6219D066}&quot;/&gt;&lt;filename val=&quot;C:\Prentice Hall\Ashley Accounting\ACCTG 8e\Ch06\Ch06_8e Package\data\asimages\{14808BFE-8832-4FB0-942C-16BF6219D066}.png&quot;/&gt;&lt;hasEffects val=&quot;1&quot;/&gt;&lt;left val=&quot;89.28&quot;/&gt;&lt;top val=&quot;345.84&quot;/&gt;&lt;width val=&quot;162.48&quot;/&gt;&lt;height val=&quot;99.36&quot;/&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INFO" val="&lt;ThreeDShapeInfo&gt;&lt;uuid val=&quot;{704375F3-1D08-48EB-9264-3FAAF76DD090}&quot;/&gt;&lt;filename val=&quot;C:\Prentice Hall\Ashley Accounting\ACCTG 8e\Ch06\Ch06_8e Package\data\asimages\{704375F3-1D08-48EB-9264-3FAAF76DD090}.png&quot;/&gt;&lt;hasEffects val=&quot;1&quot;/&gt;&lt;left val=&quot;242.16&quot;/&gt;&lt;top val=&quot;345.84&quot;/&gt;&lt;width val=&quot;413.04&quot;/&gt;&lt;height val=&quot;99.36&quot;/&gt;&lt;/ThreeDShapeInfo&gt;"/>
</p:tagLst>
</file>

<file path=ppt/tags/tag18.xml><?xml version="1.0" encoding="utf-8"?>
<p:tagLst xmlns:a="http://schemas.openxmlformats.org/drawingml/2006/main" xmlns:r="http://schemas.openxmlformats.org/officeDocument/2006/relationships" xmlns:p="http://schemas.openxmlformats.org/presentationml/2006/main">
  <p:tag name="PPSNARRATION" val="9,1878901316,C:\Prentice Hall\Ashley Accounting\ACCTG 2e\Ch06\Final PPT\hhofma2e_ch06_inst\Media.ppcx"/>
</p:tagLst>
</file>

<file path=ppt/tags/tag19.xml><?xml version="1.0" encoding="utf-8"?>
<p:tagLst xmlns:a="http://schemas.openxmlformats.org/drawingml/2006/main" xmlns:r="http://schemas.openxmlformats.org/officeDocument/2006/relationships" xmlns:p="http://schemas.openxmlformats.org/presentationml/2006/main">
  <p:tag name="PRESENTER_SHAPEINFO" val="&lt;ThreeDShapeInfo&gt;&lt;uuid val=&quot;{A59AD07A-BC5A-42C6-AAA6-230FC2FF9C68}&quot;/&gt;&lt;filename val=&quot;C:\Prentice Hall\Ashley Accounting\ACCTG 8e\Ch06\Ch06_8e Package\data\asimages\{A59AD07A-BC5A-42C6-AAA6-230FC2FF9C68}.png&quot;/&gt;&lt;hasEffects val=&quot;1&quot;/&gt;&lt;left val=&quot;15.12&quot;/&gt;&lt;top val=&quot;21.12&quot;/&gt;&lt;width val=&quot;670.8&quot;/&gt;&lt;height val=&quot;92.64&quot;/&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INFO" val="&lt;ThreeDShapeInfo&gt;&lt;uuid val=&quot;{D7634730-DB17-4C23-82DD-76BBBBC5071E}&quot;/&gt;&lt;filename val=&quot;C:\Prentice Hall\Ashley Accounting\ACCTG 8e\Ch06\Ch06_8e Package\data\asimages\{D7634730-DB17-4C23-82DD-76BBBBC5071E}.png&quot;/&gt;&lt;hasEffects val=&quot;1&quot;/&gt;&lt;left val=&quot;53.28&quot;/&gt;&lt;top val=&quot;137.28&quot;/&gt;&lt;width val=&quot;640.32&quot;/&gt;&lt;height val=&quot;148.32&quot;/&gt;&lt;/ThreeDShapeInfo&gt;"/>
</p:tagLst>
</file>

<file path=ppt/tags/tag20.xml><?xml version="1.0" encoding="utf-8"?>
<p:tagLst xmlns:a="http://schemas.openxmlformats.org/drawingml/2006/main" xmlns:r="http://schemas.openxmlformats.org/officeDocument/2006/relationships" xmlns:p="http://schemas.openxmlformats.org/presentationml/2006/main">
  <p:tag name="PRESENTER_SHAPEINFO" val="&lt;ThreeDShapeInfo&gt;&lt;uuid val=&quot;{F2875A0A-F368-4BB3-9541-37A3A2A2A9A4}&quot;/&gt;&lt;filename val=&quot;C:\Prentice Hall\Ashley Accounting\ACCTG 8e\Ch06\Ch06_8e Package\data\asimages\{F2875A0A-F368-4BB3-9541-37A3A2A2A9A4}.png&quot;/&gt;&lt;hasEffects val=&quot;1&quot;/&gt;&lt;left val=&quot;107.28&quot;/&gt;&lt;top val=&quot;159.84&quot;/&gt;&lt;width val=&quot;162.48&quot;/&gt;&lt;height val=&quot;99.36&quot;/&gt;&lt;/ThreeDShapeInfo&gt;"/>
</p:tagLst>
</file>

<file path=ppt/tags/tag21.xml><?xml version="1.0" encoding="utf-8"?>
<p:tagLst xmlns:a="http://schemas.openxmlformats.org/drawingml/2006/main" xmlns:r="http://schemas.openxmlformats.org/officeDocument/2006/relationships" xmlns:p="http://schemas.openxmlformats.org/presentationml/2006/main">
  <p:tag name="PRESENTER_SHAPEINFO" val="&lt;ThreeDShapeInfo&gt;&lt;uuid val=&quot;{A87D48CB-8653-4FBF-AEB1-83264E9EC485}&quot;/&gt;&lt;filename val=&quot;C:\Prentice Hall\Ashley Accounting\ACCTG 8e\Ch06\Ch06_8e Package\data\asimages\{A87D48CB-8653-4FBF-AEB1-83264E9EC485}.png&quot;/&gt;&lt;hasEffects val=&quot;1&quot;/&gt;&lt;left val=&quot;269.28&quot;/&gt;&lt;top val=&quot;153.84&quot;/&gt;&lt;width val=&quot;354.48&quot;/&gt;&lt;height val=&quot;99.36&quot;/&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INFO" val="&lt;ThreeDShapeInfo&gt;&lt;uuid val=&quot;{0D2B9C7E-561E-463A-A851-3D52FB0C37F7}&quot;/&gt;&lt;filename val=&quot;C:\Prentice Hall\Ashley Accounting\ACCTG 8e\Ch06\Ch06_8e Package\data\asimages\{0D2B9C7E-561E-463A-A851-3D52FB0C37F7}.png&quot;/&gt;&lt;hasEffects val=&quot;1&quot;/&gt;&lt;left val=&quot;107.28&quot;/&gt;&lt;top val=&quot;327.84&quot;/&gt;&lt;width val=&quot;160.32&quot;/&gt;&lt;height val=&quot;99.36&quot;/&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INFO" val="&lt;ThreeDShapeInfo&gt;&lt;uuid val=&quot;{A116CDC1-C219-48B4-8233-25F6B8B23C69}&quot;/&gt;&lt;filename val=&quot;C:\Prentice Hall\Ashley Accounting\ACCTG 8e\Ch06\Ch06_8e Package\data\asimages\{A116CDC1-C219-48B4-8233-25F6B8B23C69}.png&quot;/&gt;&lt;hasEffects val=&quot;1&quot;/&gt;&lt;left val=&quot;275.28&quot;/&gt;&lt;top val=&quot;327.84&quot;/&gt;&lt;width val=&quot;337.92&quot;/&gt;&lt;height val=&quot;99.36&quot;/&gt;&lt;/ThreeDShapeInfo&gt;"/>
</p:tagLst>
</file>

<file path=ppt/tags/tag24.xml><?xml version="1.0" encoding="utf-8"?>
<p:tagLst xmlns:a="http://schemas.openxmlformats.org/drawingml/2006/main" xmlns:r="http://schemas.openxmlformats.org/officeDocument/2006/relationships" xmlns:p="http://schemas.openxmlformats.org/presentationml/2006/main">
  <p:tag name="PPSNARRATION" val="10,1878901316,C:\Prentice Hall\Ashley Accounting\ACCTG 2e\Ch06\Final PPT\hhofma2e_ch06_inst\Media.ppcx"/>
</p:tagLst>
</file>

<file path=ppt/tags/tag25.xml><?xml version="1.0" encoding="utf-8"?>
<p:tagLst xmlns:a="http://schemas.openxmlformats.org/drawingml/2006/main" xmlns:r="http://schemas.openxmlformats.org/officeDocument/2006/relationships" xmlns:p="http://schemas.openxmlformats.org/presentationml/2006/main">
  <p:tag name="PRESENTER_SHAPEINFO" val="&lt;ThreeDShapeInfo&gt;&lt;uuid val=&quot;{2EA89955-ADE8-44CF-B283-91191EA0AA98}&quot;/&gt;&lt;filename val=&quot;C:\Prentice Hall\Ashley Accounting\ACCTG 8e\Ch06\Ch06_8e Package\data\asimages\{2EA89955-ADE8-44CF-B283-91191EA0AA98}.png&quot;/&gt;&lt;hasEffects val=&quot;1&quot;/&gt;&lt;left val=&quot;15.12&quot;/&gt;&lt;top val=&quot;21.12&quot;/&gt;&lt;width val=&quot;670.8&quot;/&gt;&lt;height val=&quot;92.64&quot;/&gt;&lt;/ThreeDShapeInfo&gt;"/>
</p:tagLst>
</file>

<file path=ppt/tags/tag26.xml><?xml version="1.0" encoding="utf-8"?>
<p:tagLst xmlns:a="http://schemas.openxmlformats.org/drawingml/2006/main" xmlns:r="http://schemas.openxmlformats.org/officeDocument/2006/relationships" xmlns:p="http://schemas.openxmlformats.org/presentationml/2006/main">
  <p:tag name="PPSNARRATION" val="11,1878901316,C:\Prentice Hall\Ashley Accounting\ACCTG 2e\Ch06\Final PPT\hhofma2e_ch06_inst\Media.ppcx"/>
</p:tagLst>
</file>

<file path=ppt/tags/tag27.xml><?xml version="1.0" encoding="utf-8"?>
<p:tagLst xmlns:a="http://schemas.openxmlformats.org/drawingml/2006/main" xmlns:r="http://schemas.openxmlformats.org/officeDocument/2006/relationships" xmlns:p="http://schemas.openxmlformats.org/presentationml/2006/main">
  <p:tag name="PPSNARRATIONPROPS" val="C:\Prentice Hall\Ashley Accounting\ACCTG 2e\Ch06\a24x12x1.mp3"/>
  <p:tag name="PPSNARRATION" val="15,1878901316,C:\Prentice Hall\Ashley Accounting\ACCTG 2e\Ch06\Final PPT\hhofma2e_ch06_inst\Media.ppcx"/>
</p:tagLst>
</file>

<file path=ppt/tags/tag28.xml><?xml version="1.0" encoding="utf-8"?>
<p:tagLst xmlns:a="http://schemas.openxmlformats.org/drawingml/2006/main" xmlns:r="http://schemas.openxmlformats.org/officeDocument/2006/relationships" xmlns:p="http://schemas.openxmlformats.org/presentationml/2006/main">
  <p:tag name="PRESENTER_SHAPEINFO" val="&lt;ThreeDShapeInfo&gt;&lt;uuid val=&quot;{5DA2AEBF-B7F7-4FAC-AD27-27B14A5ED48A}&quot;/&gt;&lt;filename val=&quot;C:\Prentice Hall\Ashley Accounting\ACCTG 8e\Ch06\Ch06_8e Package\data\asimages\{5DA2AEBF-B7F7-4FAC-AD27-27B14A5ED48A}.png&quot;/&gt;&lt;hasEffects val=&quot;1&quot;/&gt;&lt;left val=&quot;15.12&quot;/&gt;&lt;top val=&quot;21.12&quot;/&gt;&lt;width val=&quot;670.8&quot;/&gt;&lt;height val=&quot;92.64&quot;/&gt;&lt;/ThreeDShapeInfo&gt;"/>
</p:tagLst>
</file>

<file path=ppt/tags/tag29.xml><?xml version="1.0" encoding="utf-8"?>
<p:tagLst xmlns:a="http://schemas.openxmlformats.org/drawingml/2006/main" xmlns:r="http://schemas.openxmlformats.org/officeDocument/2006/relationships" xmlns:p="http://schemas.openxmlformats.org/presentationml/2006/main">
  <p:tag name="PPSNARRATIONPROPS" val="C:\Prentice Hall\Ashley Accounting\ACCTG 2e\Ch06\a24x12x1.mp3"/>
  <p:tag name="PPSNARRATION" val="15,1878901316,C:\Prentice Hall\Ashley Accounting\ACCTG 2e\Ch06\Final PPT\hhofma2e_ch06_inst\Media.ppcx"/>
</p:tagLst>
</file>

<file path=ppt/tags/tag3.xml><?xml version="1.0" encoding="utf-8"?>
<p:tagLst xmlns:a="http://schemas.openxmlformats.org/drawingml/2006/main" xmlns:r="http://schemas.openxmlformats.org/officeDocument/2006/relationships" xmlns:p="http://schemas.openxmlformats.org/presentationml/2006/main">
  <p:tag name="PPSNARRATION" val="2,1878901316,C:\Prentice Hall\Ashley Accounting\ACCTG 2e\Ch06\Final PPT\hhofma2e_ch06_inst\Media.ppcx"/>
</p:tagLst>
</file>

<file path=ppt/tags/tag30.xml><?xml version="1.0" encoding="utf-8"?>
<p:tagLst xmlns:a="http://schemas.openxmlformats.org/drawingml/2006/main" xmlns:r="http://schemas.openxmlformats.org/officeDocument/2006/relationships" xmlns:p="http://schemas.openxmlformats.org/presentationml/2006/main">
  <p:tag name="PRESENTER_SHAPEINFO" val="&lt;ThreeDShapeInfo&gt;&lt;uuid val=&quot;{5DA2AEBF-B7F7-4FAC-AD27-27B14A5ED48A}&quot;/&gt;&lt;filename val=&quot;C:\Prentice Hall\Ashley Accounting\ACCTG 8e\Ch06\Ch06_8e Package\data\asimages\{5DA2AEBF-B7F7-4FAC-AD27-27B14A5ED48A}.png&quot;/&gt;&lt;hasEffects val=&quot;1&quot;/&gt;&lt;left val=&quot;15.12&quot;/&gt;&lt;top val=&quot;21.12&quot;/&gt;&lt;width val=&quot;670.8&quot;/&gt;&lt;height val=&quot;92.64&quot;/&gt;&lt;/ThreeDShapeInfo&gt;"/>
</p:tagLst>
</file>

<file path=ppt/tags/tag31.xml><?xml version="1.0" encoding="utf-8"?>
<p:tagLst xmlns:a="http://schemas.openxmlformats.org/drawingml/2006/main" xmlns:r="http://schemas.openxmlformats.org/officeDocument/2006/relationships" xmlns:p="http://schemas.openxmlformats.org/presentationml/2006/main">
  <p:tag name="PPSNARRATIONPROPS" val="C:\Prentice Hall\Ashley Accounting\ACCTG 2e\Ch06\a24x12x1.mp3"/>
  <p:tag name="PPSNARRATION" val="15,1878901316,C:\Prentice Hall\Ashley Accounting\ACCTG 2e\Ch06\Final PPT\hhofma2e_ch06_inst\Media.ppcx"/>
</p:tagLst>
</file>

<file path=ppt/tags/tag32.xml><?xml version="1.0" encoding="utf-8"?>
<p:tagLst xmlns:a="http://schemas.openxmlformats.org/drawingml/2006/main" xmlns:r="http://schemas.openxmlformats.org/officeDocument/2006/relationships" xmlns:p="http://schemas.openxmlformats.org/presentationml/2006/main">
  <p:tag name="PRESENTER_SHAPEINFO" val="&lt;ThreeDShapeInfo&gt;&lt;uuid val=&quot;{5DA2AEBF-B7F7-4FAC-AD27-27B14A5ED48A}&quot;/&gt;&lt;filename val=&quot;C:\Prentice Hall\Ashley Accounting\ACCTG 8e\Ch06\Ch06_8e Package\data\asimages\{5DA2AEBF-B7F7-4FAC-AD27-27B14A5ED48A}.png&quot;/&gt;&lt;hasEffects val=&quot;1&quot;/&gt;&lt;left val=&quot;15.12&quot;/&gt;&lt;top val=&quot;21.12&quot;/&gt;&lt;width val=&quot;670.8&quot;/&gt;&lt;height val=&quot;92.64&quot;/&gt;&lt;/ThreeDShapeInfo&gt;"/>
</p:tagLst>
</file>

<file path=ppt/tags/tag33.xml><?xml version="1.0" encoding="utf-8"?>
<p:tagLst xmlns:a="http://schemas.openxmlformats.org/drawingml/2006/main" xmlns:r="http://schemas.openxmlformats.org/officeDocument/2006/relationships" xmlns:p="http://schemas.openxmlformats.org/presentationml/2006/main">
  <p:tag name="PPSNARRATION" val="13,1878901316,C:\Prentice Hall\Ashley Accounting\ACCTG 2e\Ch06\Final PPT\hhofma2e_ch06_inst\Media.ppcx"/>
</p:tagLst>
</file>

<file path=ppt/tags/tag34.xml><?xml version="1.0" encoding="utf-8"?>
<p:tagLst xmlns:a="http://schemas.openxmlformats.org/drawingml/2006/main" xmlns:r="http://schemas.openxmlformats.org/officeDocument/2006/relationships" xmlns:p="http://schemas.openxmlformats.org/presentationml/2006/main">
  <p:tag name="PRESENTER_SHAPEINFO" val="&lt;ThreeDShapeInfo&gt;&lt;uuid val=&quot;{41A62630-84E9-466B-807D-56B160E5AFDD}&quot;/&gt;&lt;filename val=&quot;C:\Prentice Hall\Ashley Accounting\ACCTG 8e\Ch06\Ch06_8e Package\data\asimages\{41A62630-84E9-466B-807D-56B160E5AFDD}.png&quot;/&gt;&lt;hasEffects val=&quot;1&quot;/&gt;&lt;left val=&quot;15.12&quot;/&gt;&lt;top val=&quot;21.12&quot;/&gt;&lt;width val=&quot;670.8&quot;/&gt;&lt;height val=&quot;92.64&quot;/&gt;&lt;/ThreeDShapeInfo&gt;"/>
</p:tagLst>
</file>

<file path=ppt/tags/tag35.xml><?xml version="1.0" encoding="utf-8"?>
<p:tagLst xmlns:a="http://schemas.openxmlformats.org/drawingml/2006/main" xmlns:r="http://schemas.openxmlformats.org/officeDocument/2006/relationships" xmlns:p="http://schemas.openxmlformats.org/presentationml/2006/main">
  <p:tag name="PPSNARRATIONPROPS" val="C:\Prentice Hall\Ashley Accounting\ACCTG 2e\Ch06\a24x12x1.mp3"/>
  <p:tag name="PPSNARRATION" val="15,1878901316,C:\Prentice Hall\Ashley Accounting\ACCTG 2e\Ch06\Final PPT\hhofma2e_ch06_inst\Media.ppcx"/>
</p:tagLst>
</file>

<file path=ppt/tags/tag36.xml><?xml version="1.0" encoding="utf-8"?>
<p:tagLst xmlns:a="http://schemas.openxmlformats.org/drawingml/2006/main" xmlns:r="http://schemas.openxmlformats.org/officeDocument/2006/relationships" xmlns:p="http://schemas.openxmlformats.org/presentationml/2006/main">
  <p:tag name="PRESENTER_SHAPEINFO" val="&lt;ThreeDShapeInfo&gt;&lt;uuid val=&quot;{5DA2AEBF-B7F7-4FAC-AD27-27B14A5ED48A}&quot;/&gt;&lt;filename val=&quot;C:\Prentice Hall\Ashley Accounting\ACCTG 8e\Ch06\Ch06_8e Package\data\asimages\{5DA2AEBF-B7F7-4FAC-AD27-27B14A5ED48A}.png&quot;/&gt;&lt;hasEffects val=&quot;1&quot;/&gt;&lt;left val=&quot;15.12&quot;/&gt;&lt;top val=&quot;21.12&quot;/&gt;&lt;width val=&quot;670.8&quot;/&gt;&lt;height val=&quot;92.64&quot;/&gt;&lt;/ThreeDShapeInfo&gt;"/>
</p:tagLst>
</file>

<file path=ppt/tags/tag37.xml><?xml version="1.0" encoding="utf-8"?>
<p:tagLst xmlns:a="http://schemas.openxmlformats.org/drawingml/2006/main" xmlns:r="http://schemas.openxmlformats.org/officeDocument/2006/relationships" xmlns:p="http://schemas.openxmlformats.org/presentationml/2006/main">
  <p:tag name="PPSNARRATIONPROPS" val="C:\Prentice Hall\Ashley Accounting\ACCTG 2e\Ch06\a24x12x1.mp3"/>
  <p:tag name="PPSNARRATION" val="15,1878901316,C:\Prentice Hall\Ashley Accounting\ACCTG 2e\Ch06\Final PPT\hhofma2e_ch06_inst\Media.ppcx"/>
</p:tagLst>
</file>

<file path=ppt/tags/tag38.xml><?xml version="1.0" encoding="utf-8"?>
<p:tagLst xmlns:a="http://schemas.openxmlformats.org/drawingml/2006/main" xmlns:r="http://schemas.openxmlformats.org/officeDocument/2006/relationships" xmlns:p="http://schemas.openxmlformats.org/presentationml/2006/main">
  <p:tag name="PRESENTER_SHAPEINFO" val="&lt;ThreeDShapeInfo&gt;&lt;uuid val=&quot;{5DA2AEBF-B7F7-4FAC-AD27-27B14A5ED48A}&quot;/&gt;&lt;filename val=&quot;C:\Prentice Hall\Ashley Accounting\ACCTG 8e\Ch06\Ch06_8e Package\data\asimages\{5DA2AEBF-B7F7-4FAC-AD27-27B14A5ED48A}.png&quot;/&gt;&lt;hasEffects val=&quot;1&quot;/&gt;&lt;left val=&quot;15.12&quot;/&gt;&lt;top val=&quot;21.12&quot;/&gt;&lt;width val=&quot;670.8&quot;/&gt;&lt;height val=&quot;92.64&quot;/&gt;&lt;/ThreeDShapeInfo&gt;"/>
</p:tagLst>
</file>

<file path=ppt/tags/tag39.xml><?xml version="1.0" encoding="utf-8"?>
<p:tagLst xmlns:a="http://schemas.openxmlformats.org/drawingml/2006/main" xmlns:r="http://schemas.openxmlformats.org/officeDocument/2006/relationships" xmlns:p="http://schemas.openxmlformats.org/presentationml/2006/main">
  <p:tag name="PPSNARRATIONPROPS" val="C:\Prentice Hall\Ashley Accounting\ACCTG 2e\Ch06\a24x12x1.mp3"/>
  <p:tag name="PPSNARRATION" val="15,1878901316,C:\Prentice Hall\Ashley Accounting\ACCTG 2e\Ch06\Final PPT\hhofma2e_ch06_inst\Media.ppcx"/>
</p:tagLst>
</file>

<file path=ppt/tags/tag4.xml><?xml version="1.0" encoding="utf-8"?>
<p:tagLst xmlns:a="http://schemas.openxmlformats.org/drawingml/2006/main" xmlns:r="http://schemas.openxmlformats.org/officeDocument/2006/relationships" xmlns:p="http://schemas.openxmlformats.org/presentationml/2006/main">
  <p:tag name="PPSNARRATION" val="3,1878901316,C:\Prentice Hall\Ashley Accounting\ACCTG 2e\Ch06\Final PPT\hhofma2e_ch06_inst\Media.ppcx"/>
</p:tagLst>
</file>

<file path=ppt/tags/tag40.xml><?xml version="1.0" encoding="utf-8"?>
<p:tagLst xmlns:a="http://schemas.openxmlformats.org/drawingml/2006/main" xmlns:r="http://schemas.openxmlformats.org/officeDocument/2006/relationships" xmlns:p="http://schemas.openxmlformats.org/presentationml/2006/main">
  <p:tag name="PRESENTER_SHAPEINFO" val="&lt;ThreeDShapeInfo&gt;&lt;uuid val=&quot;{5DA2AEBF-B7F7-4FAC-AD27-27B14A5ED48A}&quot;/&gt;&lt;filename val=&quot;C:\Prentice Hall\Ashley Accounting\ACCTG 8e\Ch06\Ch06_8e Package\data\asimages\{5DA2AEBF-B7F7-4FAC-AD27-27B14A5ED48A}.png&quot;/&gt;&lt;hasEffects val=&quot;1&quot;/&gt;&lt;left val=&quot;15.12&quot;/&gt;&lt;top val=&quot;21.12&quot;/&gt;&lt;width val=&quot;670.8&quot;/&gt;&lt;height val=&quot;92.64&quot;/&gt;&lt;/ThreeDShapeInfo&gt;"/>
</p:tagLst>
</file>

<file path=ppt/tags/tag41.xml><?xml version="1.0" encoding="utf-8"?>
<p:tagLst xmlns:a="http://schemas.openxmlformats.org/drawingml/2006/main" xmlns:r="http://schemas.openxmlformats.org/officeDocument/2006/relationships" xmlns:p="http://schemas.openxmlformats.org/presentationml/2006/main">
  <p:tag name="PPSNARRATION" val="13,1878901316,C:\Prentice Hall\Ashley Accounting\ACCTG 2e\Ch06\Final PPT\hhofma2e_ch06_inst\Media.ppcx"/>
</p:tagLst>
</file>

<file path=ppt/tags/tag42.xml><?xml version="1.0" encoding="utf-8"?>
<p:tagLst xmlns:a="http://schemas.openxmlformats.org/drawingml/2006/main" xmlns:r="http://schemas.openxmlformats.org/officeDocument/2006/relationships" xmlns:p="http://schemas.openxmlformats.org/presentationml/2006/main">
  <p:tag name="PRESENTER_SHAPEINFO" val="&lt;ThreeDShapeInfo&gt;&lt;uuid val=&quot;{41A62630-84E9-466B-807D-56B160E5AFDD}&quot;/&gt;&lt;filename val=&quot;C:\Prentice Hall\Ashley Accounting\ACCTG 8e\Ch06\Ch06_8e Package\data\asimages\{41A62630-84E9-466B-807D-56B160E5AFDD}.png&quot;/&gt;&lt;hasEffects val=&quot;1&quot;/&gt;&lt;left val=&quot;15.12&quot;/&gt;&lt;top val=&quot;21.12&quot;/&gt;&lt;width val=&quot;670.8&quot;/&gt;&lt;height val=&quot;92.64&quot;/&gt;&lt;/ThreeDShapeInfo&gt;"/>
</p:tagLst>
</file>

<file path=ppt/tags/tag43.xml><?xml version="1.0" encoding="utf-8"?>
<p:tagLst xmlns:a="http://schemas.openxmlformats.org/drawingml/2006/main" xmlns:r="http://schemas.openxmlformats.org/officeDocument/2006/relationships" xmlns:p="http://schemas.openxmlformats.org/presentationml/2006/main">
  <p:tag name="PPSNARRATIONPROPS" val="C:\Prentice Hall\Ashley Accounting\ACCTG 2e\Ch06\a24x12x1.mp3"/>
  <p:tag name="PPSNARRATION" val="15,1878901316,C:\Prentice Hall\Ashley Accounting\ACCTG 2e\Ch06\Final PPT\hhofma2e_ch06_inst\Media.ppcx"/>
</p:tagLst>
</file>

<file path=ppt/tags/tag44.xml><?xml version="1.0" encoding="utf-8"?>
<p:tagLst xmlns:a="http://schemas.openxmlformats.org/drawingml/2006/main" xmlns:r="http://schemas.openxmlformats.org/officeDocument/2006/relationships" xmlns:p="http://schemas.openxmlformats.org/presentationml/2006/main">
  <p:tag name="PRESENTER_SHAPEINFO" val="&lt;ThreeDShapeInfo&gt;&lt;uuid val=&quot;{5DA2AEBF-B7F7-4FAC-AD27-27B14A5ED48A}&quot;/&gt;&lt;filename val=&quot;C:\Prentice Hall\Ashley Accounting\ACCTG 8e\Ch06\Ch06_8e Package\data\asimages\{5DA2AEBF-B7F7-4FAC-AD27-27B14A5ED48A}.png&quot;/&gt;&lt;hasEffects val=&quot;1&quot;/&gt;&lt;left val=&quot;15.12&quot;/&gt;&lt;top val=&quot;21.12&quot;/&gt;&lt;width val=&quot;670.8&quot;/&gt;&lt;height val=&quot;92.64&quot;/&gt;&lt;/ThreeDShapeInfo&gt;"/>
</p:tagLst>
</file>

<file path=ppt/tags/tag45.xml><?xml version="1.0" encoding="utf-8"?>
<p:tagLst xmlns:a="http://schemas.openxmlformats.org/drawingml/2006/main" xmlns:r="http://schemas.openxmlformats.org/officeDocument/2006/relationships" xmlns:p="http://schemas.openxmlformats.org/presentationml/2006/main">
  <p:tag name="PPSNARRATIONPROPS" val="C:\Prentice Hall\Ashley Accounting\ACCTG 2e\Ch06\a24x12x1.mp3"/>
  <p:tag name="PPSNARRATION" val="15,1878901316,C:\Prentice Hall\Ashley Accounting\ACCTG 2e\Ch06\Final PPT\hhofma2e_ch06_inst\Media.ppcx"/>
</p:tagLst>
</file>

<file path=ppt/tags/tag46.xml><?xml version="1.0" encoding="utf-8"?>
<p:tagLst xmlns:a="http://schemas.openxmlformats.org/drawingml/2006/main" xmlns:r="http://schemas.openxmlformats.org/officeDocument/2006/relationships" xmlns:p="http://schemas.openxmlformats.org/presentationml/2006/main">
  <p:tag name="PRESENTER_SHAPEINFO" val="&lt;ThreeDShapeInfo&gt;&lt;uuid val=&quot;{5DA2AEBF-B7F7-4FAC-AD27-27B14A5ED48A}&quot;/&gt;&lt;filename val=&quot;C:\Prentice Hall\Ashley Accounting\ACCTG 8e\Ch06\Ch06_8e Package\data\asimages\{5DA2AEBF-B7F7-4FAC-AD27-27B14A5ED48A}.png&quot;/&gt;&lt;hasEffects val=&quot;1&quot;/&gt;&lt;left val=&quot;15.12&quot;/&gt;&lt;top val=&quot;21.12&quot;/&gt;&lt;width val=&quot;670.8&quot;/&gt;&lt;height val=&quot;92.64&quot;/&gt;&lt;/ThreeDShapeInfo&gt;"/>
</p:tagLst>
</file>

<file path=ppt/tags/tag47.xml><?xml version="1.0" encoding="utf-8"?>
<p:tagLst xmlns:a="http://schemas.openxmlformats.org/drawingml/2006/main" xmlns:r="http://schemas.openxmlformats.org/officeDocument/2006/relationships" xmlns:p="http://schemas.openxmlformats.org/presentationml/2006/main">
  <p:tag name="PPSNARRATIONPROPS" val="C:\Prentice Hall\Ashley Accounting\ACCTG 2e\Ch06\a24x12x1.mp3"/>
  <p:tag name="PPSNARRATION" val="15,1878901316,C:\Prentice Hall\Ashley Accounting\ACCTG 2e\Ch06\Final PPT\hhofma2e_ch06_inst\Media.ppcx"/>
</p:tagLst>
</file>

<file path=ppt/tags/tag48.xml><?xml version="1.0" encoding="utf-8"?>
<p:tagLst xmlns:a="http://schemas.openxmlformats.org/drawingml/2006/main" xmlns:r="http://schemas.openxmlformats.org/officeDocument/2006/relationships" xmlns:p="http://schemas.openxmlformats.org/presentationml/2006/main">
  <p:tag name="PRESENTER_SHAPEINFO" val="&lt;ThreeDShapeInfo&gt;&lt;uuid val=&quot;{5DA2AEBF-B7F7-4FAC-AD27-27B14A5ED48A}&quot;/&gt;&lt;filename val=&quot;C:\Prentice Hall\Ashley Accounting\ACCTG 8e\Ch06\Ch06_8e Package\data\asimages\{5DA2AEBF-B7F7-4FAC-AD27-27B14A5ED48A}.png&quot;/&gt;&lt;hasEffects val=&quot;1&quot;/&gt;&lt;left val=&quot;15.12&quot;/&gt;&lt;top val=&quot;21.12&quot;/&gt;&lt;width val=&quot;670.8&quot;/&gt;&lt;height val=&quot;92.64&quot;/&gt;&lt;/ThreeDShapeInfo&gt;"/>
</p:tagLst>
</file>

<file path=ppt/tags/tag49.xml><?xml version="1.0" encoding="utf-8"?>
<p:tagLst xmlns:a="http://schemas.openxmlformats.org/drawingml/2006/main" xmlns:r="http://schemas.openxmlformats.org/officeDocument/2006/relationships" xmlns:p="http://schemas.openxmlformats.org/presentationml/2006/main">
  <p:tag name="PPSNARRATION" val="13,1878901316,C:\Prentice Hall\Ashley Accounting\ACCTG 2e\Ch06\Final PPT\hhofma2e_ch06_inst\Media.ppcx"/>
</p:tagLst>
</file>

<file path=ppt/tags/tag5.xml><?xml version="1.0" encoding="utf-8"?>
<p:tagLst xmlns:a="http://schemas.openxmlformats.org/drawingml/2006/main" xmlns:r="http://schemas.openxmlformats.org/officeDocument/2006/relationships" xmlns:p="http://schemas.openxmlformats.org/presentationml/2006/main">
  <p:tag name="PRESENTER_SHAPEINFO" val="&lt;ThreeDShapeInfo&gt;&lt;uuid val=&quot;{8E92F4C8-E3D3-4367-B5EE-22783629F6B7}&quot;/&gt;&lt;filename val=&quot;C:\Prentice Hall\Ashley Accounting\ACCTG 8e\Ch06\Ch06_8e Package\data\asimages\{8E92F4C8-E3D3-4367-B5EE-22783629F6B7}.png&quot;/&gt;&lt;hasEffects val=&quot;1&quot;/&gt;&lt;left val=&quot;18&quot;/&gt;&lt;top val=&quot;10.56&quot;/&gt;&lt;width val=&quot;667.92&quot;/&gt;&lt;height val=&quot;106.08&quot;/&gt;&lt;/ThreeDShapeInfo&gt;"/>
</p:tagLst>
</file>

<file path=ppt/tags/tag50.xml><?xml version="1.0" encoding="utf-8"?>
<p:tagLst xmlns:a="http://schemas.openxmlformats.org/drawingml/2006/main" xmlns:r="http://schemas.openxmlformats.org/officeDocument/2006/relationships" xmlns:p="http://schemas.openxmlformats.org/presentationml/2006/main">
  <p:tag name="PRESENTER_SHAPEINFO" val="&lt;ThreeDShapeInfo&gt;&lt;uuid val=&quot;{41A62630-84E9-466B-807D-56B160E5AFDD}&quot;/&gt;&lt;filename val=&quot;C:\Prentice Hall\Ashley Accounting\ACCTG 8e\Ch06\Ch06_8e Package\data\asimages\{41A62630-84E9-466B-807D-56B160E5AFDD}.png&quot;/&gt;&lt;hasEffects val=&quot;1&quot;/&gt;&lt;left val=&quot;15.12&quot;/&gt;&lt;top val=&quot;21.12&quot;/&gt;&lt;width val=&quot;670.8&quot;/&gt;&lt;height val=&quot;92.64&quot;/&gt;&lt;/ThreeDShapeInfo&gt;"/>
</p:tagLst>
</file>

<file path=ppt/tags/tag51.xml><?xml version="1.0" encoding="utf-8"?>
<p:tagLst xmlns:a="http://schemas.openxmlformats.org/drawingml/2006/main" xmlns:r="http://schemas.openxmlformats.org/officeDocument/2006/relationships" xmlns:p="http://schemas.openxmlformats.org/presentationml/2006/main">
  <p:tag name="PPSNARRATION" val="21,1878901316,C:\Prentice Hall\Ashley Accounting\ACCTG 2e\Ch06\Final PPT\hhofma2e_ch06_inst\Media.ppcx"/>
</p:tagLst>
</file>

<file path=ppt/tags/tag52.xml><?xml version="1.0" encoding="utf-8"?>
<p:tagLst xmlns:a="http://schemas.openxmlformats.org/drawingml/2006/main" xmlns:r="http://schemas.openxmlformats.org/officeDocument/2006/relationships" xmlns:p="http://schemas.openxmlformats.org/presentationml/2006/main">
  <p:tag name="PPSNARRATION" val="22,1878901316,C:\Prentice Hall\Ashley Accounting\ACCTG 2e\Ch06\Final PPT\hhofma2e_ch06_inst\Media.ppcx"/>
</p:tagLst>
</file>

<file path=ppt/tags/tag53.xml><?xml version="1.0" encoding="utf-8"?>
<p:tagLst xmlns:a="http://schemas.openxmlformats.org/drawingml/2006/main" xmlns:r="http://schemas.openxmlformats.org/officeDocument/2006/relationships" xmlns:p="http://schemas.openxmlformats.org/presentationml/2006/main">
  <p:tag name="PRESENTER_SHAPEINFO" val="&lt;ThreeDShapeInfo&gt;&lt;uuid val=&quot;{CBBC354B-2996-4F60-ADA8-551DA4444C07}&quot;/&gt;&lt;filename val=&quot;C:\Prentice Hall\Ashley Accounting\ACCTG 8e\Ch06\Ch06_8e Package\data\asimages\{CBBC354B-2996-4F60-ADA8-551DA4444C07}.png&quot;/&gt;&lt;hasEffects val=&quot;1&quot;/&gt;&lt;left val=&quot;18&quot;/&gt;&lt;top val=&quot;21.12&quot;/&gt;&lt;width val=&quot;683.76&quot;/&gt;&lt;height val=&quot;92.64&quot;/&gt;&lt;/ThreeDShapeInfo&gt;"/>
</p:tagLst>
</file>

<file path=ppt/tags/tag54.xml><?xml version="1.0" encoding="utf-8"?>
<p:tagLst xmlns:a="http://schemas.openxmlformats.org/drawingml/2006/main" xmlns:r="http://schemas.openxmlformats.org/officeDocument/2006/relationships" xmlns:p="http://schemas.openxmlformats.org/presentationml/2006/main">
  <p:tag name="PRESENTER_SHAPEINFO" val="&lt;ThreeDShapeInfo&gt;&lt;uuid val=&quot;{475583C2-8CF3-426E-9A56-5471AEA4647B}&quot;/&gt;&lt;filename val=&quot;C:\Prentice Hall\Ashley Accounting\ACCTG 8e\Ch06\Ch06_8e Package\data\asimages\{475583C2-8CF3-426E-9A56-5471AEA4647B}.png&quot;/&gt;&lt;hasEffects val=&quot;1&quot;/&gt;&lt;left val=&quot;73.44&quot;/&gt;&lt;top val=&quot;86.16&quot;/&gt;&lt;width val=&quot;614.88&quot;/&gt;&lt;height val=&quot;393.6&quot;/&gt;&lt;/ThreeDShapeInfo&gt;"/>
</p:tagLst>
</file>

<file path=ppt/tags/tag55.xml><?xml version="1.0" encoding="utf-8"?>
<p:tagLst xmlns:a="http://schemas.openxmlformats.org/drawingml/2006/main" xmlns:r="http://schemas.openxmlformats.org/officeDocument/2006/relationships" xmlns:p="http://schemas.openxmlformats.org/presentationml/2006/main">
  <p:tag name="PPSNARRATION" val="23,1878901316,C:\Prentice Hall\Ashley Accounting\ACCTG 2e\Ch06\Final PPT\hhofma2e_ch06_inst\Media.ppcx"/>
</p:tagLst>
</file>

<file path=ppt/tags/tag56.xml><?xml version="1.0" encoding="utf-8"?>
<p:tagLst xmlns:a="http://schemas.openxmlformats.org/drawingml/2006/main" xmlns:r="http://schemas.openxmlformats.org/officeDocument/2006/relationships" xmlns:p="http://schemas.openxmlformats.org/presentationml/2006/main">
  <p:tag name="PRESENTER_SHAPEINFO" val="&lt;ThreeDShapeInfo&gt;&lt;uuid val=&quot;{45079471-49AD-4031-AFE0-69F30A518D5F}&quot;/&gt;&lt;filename val=&quot;C:\Prentice Hall\Ashley Accounting\ACCTG 8e\Ch06\Ch06_8e Package\data\asimages\{45079471-49AD-4031-AFE0-69F30A518D5F}.png&quot;/&gt;&lt;hasEffects val=&quot;1&quot;/&gt;&lt;left val=&quot;15.12&quot;/&gt;&lt;top val=&quot;23.28&quot;/&gt;&lt;width val=&quot;670.8&quot;/&gt;&lt;height val=&quot;92.64&quot;/&gt;&lt;/ThreeDShapeInfo&gt;"/>
</p:tagLst>
</file>

<file path=ppt/tags/tag57.xml><?xml version="1.0" encoding="utf-8"?>
<p:tagLst xmlns:a="http://schemas.openxmlformats.org/drawingml/2006/main" xmlns:r="http://schemas.openxmlformats.org/officeDocument/2006/relationships" xmlns:p="http://schemas.openxmlformats.org/presentationml/2006/main">
  <p:tag name="PPSNARRATION" val="24,1878901316,C:\Prentice Hall\Ashley Accounting\ACCTG 2e\Ch06\Final PPT\hhofma2e_ch06_inst\Media.ppcx"/>
</p:tagLst>
</file>

<file path=ppt/tags/tag58.xml><?xml version="1.0" encoding="utf-8"?>
<p:tagLst xmlns:a="http://schemas.openxmlformats.org/drawingml/2006/main" xmlns:r="http://schemas.openxmlformats.org/officeDocument/2006/relationships" xmlns:p="http://schemas.openxmlformats.org/presentationml/2006/main">
  <p:tag name="PRESENTER_SHAPEINFO" val="&lt;ThreeDShapeInfo&gt;&lt;uuid val=&quot;{E6E31FD7-3C67-4A9F-82A0-F4D9A040B882}&quot;/&gt;&lt;filename val=&quot;C:\Prentice Hall\Ashley Accounting\ACCTG 8e\Ch06\Ch06_8e Package\data\asimages\{E6E31FD7-3C67-4A9F-82A0-F4D9A040B882}.png&quot;/&gt;&lt;hasEffects val=&quot;1&quot;/&gt;&lt;left val=&quot;15.12&quot;/&gt;&lt;top val=&quot;21.12&quot;/&gt;&lt;width val=&quot;670.8&quot;/&gt;&lt;height val=&quot;92.64&quot;/&gt;&lt;/ThreeDShapeInfo&gt;"/>
</p:tagLst>
</file>

<file path=ppt/tags/tag59.xml><?xml version="1.0" encoding="utf-8"?>
<p:tagLst xmlns:a="http://schemas.openxmlformats.org/drawingml/2006/main" xmlns:r="http://schemas.openxmlformats.org/officeDocument/2006/relationships" xmlns:p="http://schemas.openxmlformats.org/presentationml/2006/main">
  <p:tag name="PRESENTER_SHAPEINFO" val="&lt;ThreeDShapeInfo&gt;&lt;uuid val=&quot;{0117E0A5-CCEA-401C-BE7B-ECE1DD13E3F9}&quot;/&gt;&lt;filename val=&quot;C:\Prentice Hall\Ashley Accounting\ACCTG 8e\Ch06\Ch06_8e Package\data\asimages\{0117E0A5-CCEA-401C-BE7B-ECE1DD13E3F9}.png&quot;/&gt;&lt;hasEffects val=&quot;1&quot;/&gt;&lt;left val=&quot;4.56&quot;/&gt;&lt;top val=&quot;209.28&quot;/&gt;&lt;width val=&quot;208.08&quot;/&gt;&lt;height val=&quot;181.2&quot;/&gt;&lt;/ThreeDShapeInfo&gt;"/>
</p:tagLst>
</file>

<file path=ppt/tags/tag6.xml><?xml version="1.0" encoding="utf-8"?>
<p:tagLst xmlns:a="http://schemas.openxmlformats.org/drawingml/2006/main" xmlns:r="http://schemas.openxmlformats.org/officeDocument/2006/relationships" xmlns:p="http://schemas.openxmlformats.org/presentationml/2006/main">
  <p:tag name="PPSNARRATION" val="5,1878901316,C:\Prentice Hall\Ashley Accounting\ACCTG 2e\Ch06\Final PPT\hhofma2e_ch06_inst\Media.ppcx"/>
</p:tagLst>
</file>

<file path=ppt/tags/tag60.xml><?xml version="1.0" encoding="utf-8"?>
<p:tagLst xmlns:a="http://schemas.openxmlformats.org/drawingml/2006/main" xmlns:r="http://schemas.openxmlformats.org/officeDocument/2006/relationships" xmlns:p="http://schemas.openxmlformats.org/presentationml/2006/main">
  <p:tag name="PRESENTER_SHAPEINFO" val="&lt;ThreeDShapeInfo&gt;&lt;uuid val=&quot;{5183EA70-E67A-44D9-97CD-9BFE1410E86E}&quot;/&gt;&lt;filename val=&quot;C:\Prentice Hall\Ashley Accounting\ACCTG 8e\Ch06\Ch06_8e Package\data\asimages\{5183EA70-E67A-44D9-97CD-9BFE1410E86E}.png&quot;/&gt;&lt;hasEffects val=&quot;1&quot;/&gt;&lt;left val=&quot;467.28&quot;/&gt;&lt;top val=&quot;215.28&quot;/&gt;&lt;width val=&quot;249.36&quot;/&gt;&lt;height val=&quot;175.2&quot;/&gt;&lt;/ThreeDShapeInfo&gt;"/>
</p:tagLst>
</file>

<file path=ppt/tags/tag61.xml><?xml version="1.0" encoding="utf-8"?>
<p:tagLst xmlns:a="http://schemas.openxmlformats.org/drawingml/2006/main" xmlns:r="http://schemas.openxmlformats.org/officeDocument/2006/relationships" xmlns:p="http://schemas.openxmlformats.org/presentationml/2006/main">
  <p:tag name="PRESENTER_SHAPEINFO" val="&lt;ThreeDShapeInfo&gt;&lt;uuid val=&quot;{5C31B7E6-C5F4-4F0F-AC4D-DBC060DCA956}&quot;/&gt;&lt;filename val=&quot;C:\Prentice Hall\Ashley Accounting\ACCTG 8e\Ch06\Ch06_8e Package\data\asimages\{5C31B7E6-C5F4-4F0F-AC4D-DBC060DCA956}.png&quot;/&gt;&lt;hasEffects val=&quot;1&quot;/&gt;&lt;left val=&quot;224.16&quot;/&gt;&lt;top val=&quot;215.28&quot;/&gt;&lt;width val=&quot;237.6&quot;/&gt;&lt;height val=&quot;175.2&quot;/&gt;&lt;/ThreeDShapeInfo&gt;"/>
</p:tagLst>
</file>

<file path=ppt/tags/tag62.xml><?xml version="1.0" encoding="utf-8"?>
<p:tagLst xmlns:a="http://schemas.openxmlformats.org/drawingml/2006/main" xmlns:r="http://schemas.openxmlformats.org/officeDocument/2006/relationships" xmlns:p="http://schemas.openxmlformats.org/presentationml/2006/main">
  <p:tag name="PPSNARRATION" val="25,1878901316,C:\Prentice Hall\Ashley Accounting\ACCTG 2e\Ch06\Final PPT\hhofma2e_ch06_inst\Media.ppcx"/>
</p:tagLst>
</file>

<file path=ppt/tags/tag63.xml><?xml version="1.0" encoding="utf-8"?>
<p:tagLst xmlns:a="http://schemas.openxmlformats.org/drawingml/2006/main" xmlns:r="http://schemas.openxmlformats.org/officeDocument/2006/relationships" xmlns:p="http://schemas.openxmlformats.org/presentationml/2006/main">
  <p:tag name="PPSNARRATION" val="26,1878901316,C:\Prentice Hall\Ashley Accounting\ACCTG 2e\Ch06\Final PPT\hhofma2e_ch06_inst\Media.ppcx"/>
</p:tagLst>
</file>

<file path=ppt/tags/tag64.xml><?xml version="1.0" encoding="utf-8"?>
<p:tagLst xmlns:a="http://schemas.openxmlformats.org/drawingml/2006/main" xmlns:r="http://schemas.openxmlformats.org/officeDocument/2006/relationships" xmlns:p="http://schemas.openxmlformats.org/presentationml/2006/main">
  <p:tag name="PRESENTER_SHAPEINFO" val="&lt;ThreeDShapeInfo&gt;&lt;uuid val=&quot;{376161AA-8273-4970-B691-E3EE39B118F4}&quot;/&gt;&lt;filename val=&quot;C:\Prentice Hall\Ashley Accounting\ACCTG 8e\Ch06\Ch06_8e Package\data\asimages\{376161AA-8273-4970-B691-E3EE39B118F4}.png&quot;/&gt;&lt;hasEffects val=&quot;1&quot;/&gt;&lt;left val=&quot;15.12&quot;/&gt;&lt;top val=&quot;21.12&quot;/&gt;&lt;width val=&quot;670.8&quot;/&gt;&lt;height val=&quot;92.64&quot;/&gt;&lt;/ThreeDShapeInfo&gt;"/>
</p:tagLst>
</file>

<file path=ppt/tags/tag65.xml><?xml version="1.0" encoding="utf-8"?>
<p:tagLst xmlns:a="http://schemas.openxmlformats.org/drawingml/2006/main" xmlns:r="http://schemas.openxmlformats.org/officeDocument/2006/relationships" xmlns:p="http://schemas.openxmlformats.org/presentationml/2006/main">
  <p:tag name="PRESENTER_SHAPEINFO" val="&lt;ThreeDShapeInfo&gt;&lt;uuid val=&quot;{1D92C14A-7922-4BE2-9C1B-F3B1A842CF87}&quot;/&gt;&lt;filename val=&quot;C:\Prentice Hall\Ashley Accounting\ACCTG 8e\Ch06\Ch06_8e Package\data\asimages\{1D92C14A-7922-4BE2-9C1B-F3B1A842CF87}.png&quot;/&gt;&lt;hasEffects val=&quot;1&quot;/&gt;&lt;left val=&quot;95.28&quot;/&gt;&lt;top val=&quot;335.28&quot;/&gt;&lt;width val=&quot;500.64&quot;/&gt;&lt;height val=&quot;116.64&quot;/&gt;&lt;/ThreeDShapeInfo&gt;"/>
</p:tagLst>
</file>

<file path=ppt/tags/tag66.xml><?xml version="1.0" encoding="utf-8"?>
<p:tagLst xmlns:a="http://schemas.openxmlformats.org/drawingml/2006/main" xmlns:r="http://schemas.openxmlformats.org/officeDocument/2006/relationships" xmlns:p="http://schemas.openxmlformats.org/presentationml/2006/main">
  <p:tag name="PPSNARRATION" val="27,1878901316,C:\Prentice Hall\Ashley Accounting\ACCTG 2e\Ch06\Final PPT\hhofma2e_ch06_inst\Media.ppcx"/>
</p:tagLst>
</file>

<file path=ppt/tags/tag67.xml><?xml version="1.0" encoding="utf-8"?>
<p:tagLst xmlns:a="http://schemas.openxmlformats.org/drawingml/2006/main" xmlns:r="http://schemas.openxmlformats.org/officeDocument/2006/relationships" xmlns:p="http://schemas.openxmlformats.org/presentationml/2006/main">
  <p:tag name="PRESENTER_SHAPEINFO" val="&lt;ThreeDShapeInfo&gt;&lt;uuid val=&quot;{899D5B6B-A221-4303-8EF1-212806A1B2C9}&quot;/&gt;&lt;filename val=&quot;C:\Prentice Hall\Ashley Accounting\ACCTG 8e\Ch06\Ch06_8e Package\data\asimages\{899D5B6B-A221-4303-8EF1-212806A1B2C9}.png&quot;/&gt;&lt;hasEffects val=&quot;1&quot;/&gt;&lt;left val=&quot;15.12&quot;/&gt;&lt;top val=&quot;21.12&quot;/&gt;&lt;width val=&quot;670.8&quot;/&gt;&lt;height val=&quot;92.64&quot;/&gt;&lt;/ThreeDShapeInfo&gt;"/>
</p:tagLst>
</file>

<file path=ppt/tags/tag68.xml><?xml version="1.0" encoding="utf-8"?>
<p:tagLst xmlns:a="http://schemas.openxmlformats.org/drawingml/2006/main" xmlns:r="http://schemas.openxmlformats.org/officeDocument/2006/relationships" xmlns:p="http://schemas.openxmlformats.org/presentationml/2006/main">
  <p:tag name="PPSNARRATION" val="29,1878901316,C:\Prentice Hall\Ashley Accounting\ACCTG 2e\Ch06\Final PPT\hhofma2e_ch06_inst\Media.ppcx"/>
</p:tagLst>
</file>

<file path=ppt/tags/tag69.xml><?xml version="1.0" encoding="utf-8"?>
<p:tagLst xmlns:a="http://schemas.openxmlformats.org/drawingml/2006/main" xmlns:r="http://schemas.openxmlformats.org/officeDocument/2006/relationships" xmlns:p="http://schemas.openxmlformats.org/presentationml/2006/main">
  <p:tag name="PPSNARRATION" val="30,1878901316,C:\Prentice Hall\Ashley Accounting\ACCTG 2e\Ch06\Final PPT\hhofma2e_ch06_inst\Media.ppcx"/>
</p:tagLst>
</file>

<file path=ppt/tags/tag7.xml><?xml version="1.0" encoding="utf-8"?>
<p:tagLst xmlns:a="http://schemas.openxmlformats.org/drawingml/2006/main" xmlns:r="http://schemas.openxmlformats.org/officeDocument/2006/relationships" xmlns:p="http://schemas.openxmlformats.org/presentationml/2006/main">
  <p:tag name="PPSNARRATION" val="6,1878901316,C:\Prentice Hall\Ashley Accounting\ACCTG 2e\Ch06\Final PPT\hhofma2e_ch06_inst\Media.ppcx"/>
</p:tagLst>
</file>

<file path=ppt/tags/tag70.xml><?xml version="1.0" encoding="utf-8"?>
<p:tagLst xmlns:a="http://schemas.openxmlformats.org/drawingml/2006/main" xmlns:r="http://schemas.openxmlformats.org/officeDocument/2006/relationships" xmlns:p="http://schemas.openxmlformats.org/presentationml/2006/main">
  <p:tag name="PRESENTER_SHAPEINFO" val="&lt;ThreeDShapeInfo&gt;&lt;uuid val=&quot;{D363F276-58FA-4D07-864E-70E07449E465}&quot;/&gt;&lt;filename val=&quot;C:\Prentice Hall\Ashley Accounting\ACCTG 8e\Ch06\Ch06_8e Package\data\asimages\{D363F276-58FA-4D07-864E-70E07449E465}.png&quot;/&gt;&lt;hasEffects val=&quot;1&quot;/&gt;&lt;left val=&quot;18&quot;/&gt;&lt;top val=&quot;10.56&quot;/&gt;&lt;width val=&quot;667.92&quot;/&gt;&lt;height val=&quot;106.08&quot;/&gt;&lt;/ThreeDShapeInfo&gt;"/>
</p:tagLst>
</file>

<file path=ppt/tags/tag71.xml><?xml version="1.0" encoding="utf-8"?>
<p:tagLst xmlns:a="http://schemas.openxmlformats.org/drawingml/2006/main" xmlns:r="http://schemas.openxmlformats.org/officeDocument/2006/relationships" xmlns:p="http://schemas.openxmlformats.org/presentationml/2006/main">
  <p:tag name="PPSNARRATION" val="31,1878901316,C:\Prentice Hall\Ashley Accounting\ACCTG 2e\Ch06\Final PPT\hhofma2e_ch06_inst\Media.ppcx"/>
</p:tagLst>
</file>

<file path=ppt/tags/tag72.xml><?xml version="1.0" encoding="utf-8"?>
<p:tagLst xmlns:a="http://schemas.openxmlformats.org/drawingml/2006/main" xmlns:r="http://schemas.openxmlformats.org/officeDocument/2006/relationships" xmlns:p="http://schemas.openxmlformats.org/presentationml/2006/main">
  <p:tag name="PRESENTER_SHAPEINFO" val="&lt;ThreeDShapeInfo&gt;&lt;uuid val=&quot;{0E4BCB15-692E-48D4-9A56-701080BABDDF}&quot;/&gt;&lt;filename val=&quot;C:\Prentice Hall\Ashley Accounting\ACCTG 8e\Ch06\Ch06_8e Package\data\asimages\{0E4BCB15-692E-48D4-9A56-701080BABDDF}.png&quot;/&gt;&lt;hasEffects val=&quot;1&quot;/&gt;&lt;left val=&quot;18&quot;/&gt;&lt;top val=&quot;10.56&quot;/&gt;&lt;width val=&quot;667.92&quot;/&gt;&lt;height val=&quot;106.08&quot;/&gt;&lt;/ThreeDShapeInfo&gt;"/>
</p:tagLst>
</file>

<file path=ppt/tags/tag73.xml><?xml version="1.0" encoding="utf-8"?>
<p:tagLst xmlns:a="http://schemas.openxmlformats.org/drawingml/2006/main" xmlns:r="http://schemas.openxmlformats.org/officeDocument/2006/relationships" xmlns:p="http://schemas.openxmlformats.org/presentationml/2006/main">
  <p:tag name="PPSNARRATION" val="31,1878901316,C:\Prentice Hall\Ashley Accounting\ACCTG 2e\Ch06\Final PPT\hhofma2e_ch06_inst\Media.ppcx"/>
</p:tagLst>
</file>

<file path=ppt/tags/tag74.xml><?xml version="1.0" encoding="utf-8"?>
<p:tagLst xmlns:a="http://schemas.openxmlformats.org/drawingml/2006/main" xmlns:r="http://schemas.openxmlformats.org/officeDocument/2006/relationships" xmlns:p="http://schemas.openxmlformats.org/presentationml/2006/main">
  <p:tag name="PRESENTER_SHAPEINFO" val="&lt;ThreeDShapeInfo&gt;&lt;uuid val=&quot;{0E4BCB15-692E-48D4-9A56-701080BABDDF}&quot;/&gt;&lt;filename val=&quot;C:\Prentice Hall\Ashley Accounting\ACCTG 8e\Ch06\Ch06_8e Package\data\asimages\{0E4BCB15-692E-48D4-9A56-701080BABDDF}.png&quot;/&gt;&lt;hasEffects val=&quot;1&quot;/&gt;&lt;left val=&quot;18&quot;/&gt;&lt;top val=&quot;10.56&quot;/&gt;&lt;width val=&quot;667.92&quot;/&gt;&lt;height val=&quot;106.08&quot;/&gt;&lt;/ThreeDShapeInfo&gt;"/>
</p:tagLst>
</file>

<file path=ppt/tags/tag75.xml><?xml version="1.0" encoding="utf-8"?>
<p:tagLst xmlns:a="http://schemas.openxmlformats.org/drawingml/2006/main" xmlns:r="http://schemas.openxmlformats.org/officeDocument/2006/relationships" xmlns:p="http://schemas.openxmlformats.org/presentationml/2006/main">
  <p:tag name="PPSNARRATION" val="32,1878901316,C:\Prentice Hall\Ashley Accounting\ACCTG 2e\Ch06\Final PPT\hhofma2e_ch06_inst\Media.ppcx"/>
</p:tagLst>
</file>

<file path=ppt/tags/tag76.xml><?xml version="1.0" encoding="utf-8"?>
<p:tagLst xmlns:a="http://schemas.openxmlformats.org/drawingml/2006/main" xmlns:r="http://schemas.openxmlformats.org/officeDocument/2006/relationships" xmlns:p="http://schemas.openxmlformats.org/presentationml/2006/main">
  <p:tag name="PPSNARRATION" val="33,1878901316,C:\Prentice Hall\Ashley Accounting\ACCTG 2e\Ch06\Final PPT\hhofma2e_ch06_inst\Media.ppcx"/>
</p:tagLst>
</file>

<file path=ppt/tags/tag77.xml><?xml version="1.0" encoding="utf-8"?>
<p:tagLst xmlns:a="http://schemas.openxmlformats.org/drawingml/2006/main" xmlns:r="http://schemas.openxmlformats.org/officeDocument/2006/relationships" xmlns:p="http://schemas.openxmlformats.org/presentationml/2006/main">
  <p:tag name="PRESENTER_SHAPEINFO" val="&lt;ThreeDShapeInfo&gt;&lt;uuid val=&quot;{F0D6187A-0796-4CE0-B209-EC90F102A68B}&quot;/&gt;&lt;filename val=&quot;C:\Prentice Hall\Ashley Accounting\ACCTG 8e\Ch06\Ch06_8e Package\data\asimages\{F0D6187A-0796-4CE0-B209-EC90F102A68B}.png&quot;/&gt;&lt;hasEffects val=&quot;1&quot;/&gt;&lt;left val=&quot;15.12&quot;/&gt;&lt;top val=&quot;21.12&quot;/&gt;&lt;width val=&quot;670.8&quot;/&gt;&lt;height val=&quot;92.64&quot;/&gt;&lt;/ThreeDShapeInfo&gt;"/>
</p:tagLst>
</file>

<file path=ppt/tags/tag78.xml><?xml version="1.0" encoding="utf-8"?>
<p:tagLst xmlns:a="http://schemas.openxmlformats.org/drawingml/2006/main" xmlns:r="http://schemas.openxmlformats.org/officeDocument/2006/relationships" xmlns:p="http://schemas.openxmlformats.org/presentationml/2006/main">
  <p:tag name="PRESENTER_SHAPEINFO" val="&lt;ThreeDShapeInfo&gt;&lt;uuid val=&quot;{AAD3984D-B60B-470A-9591-CC1E9F6D00A6}&quot;/&gt;&lt;filename val=&quot;C:\Prentice Hall\Ashley Accounting\ACCTG 8e\Ch06\Ch06_8e Package\data\asimages\{AAD3984D-B60B-470A-9591-CC1E9F6D00A6}.png&quot;/&gt;&lt;hasEffects val=&quot;0&quot;/&gt;&lt;left val=&quot;75.12&quot;/&gt;&lt;top val=&quot;183.12&quot;/&gt;&lt;width val=&quot;595.2&quot;/&gt;&lt;height val=&quot;309.36&quot;/&gt;&lt;/ThreeDShapeInfo&gt;"/>
</p:tagLst>
</file>

<file path=ppt/tags/tag79.xml><?xml version="1.0" encoding="utf-8"?>
<p:tagLst xmlns:a="http://schemas.openxmlformats.org/drawingml/2006/main" xmlns:r="http://schemas.openxmlformats.org/officeDocument/2006/relationships" xmlns:p="http://schemas.openxmlformats.org/presentationml/2006/main">
  <p:tag name="PPSNARRATION" val="34,1878901316,C:\Prentice Hall\Ashley Accounting\ACCTG 2e\Ch06\Final PPT\hhofma2e_ch06_inst\Media.ppcx"/>
</p:tagLst>
</file>

<file path=ppt/tags/tag8.xml><?xml version="1.0" encoding="utf-8"?>
<p:tagLst xmlns:a="http://schemas.openxmlformats.org/drawingml/2006/main" xmlns:r="http://schemas.openxmlformats.org/officeDocument/2006/relationships" xmlns:p="http://schemas.openxmlformats.org/presentationml/2006/main">
  <p:tag name="PRESENTER_SHAPEINFO" val="&lt;ThreeDShapeInfo&gt;&lt;uuid val=&quot;{3002764F-B414-42D6-A4E1-67ABB0D7DECE}&quot;/&gt;&lt;filename val=&quot;C:\Prentice Hall\Ashley Accounting\ACCTG 8e\Ch06\Ch06_8e Package\data\asimages\{3002764F-B414-42D6-A4E1-67ABB0D7DECE}.png&quot;/&gt;&lt;hasEffects val=&quot;1&quot;/&gt;&lt;left val=&quot;15.12&quot;/&gt;&lt;top val=&quot;21.12&quot;/&gt;&lt;width val=&quot;670.8&quot;/&gt;&lt;height val=&quot;92.64&quot;/&gt;&lt;/ThreeDShapeInfo&gt;"/>
</p:tagLst>
</file>

<file path=ppt/tags/tag80.xml><?xml version="1.0" encoding="utf-8"?>
<p:tagLst xmlns:a="http://schemas.openxmlformats.org/drawingml/2006/main" xmlns:r="http://schemas.openxmlformats.org/officeDocument/2006/relationships" xmlns:p="http://schemas.openxmlformats.org/presentationml/2006/main">
  <p:tag name="PRESENTER_SHAPEINFO" val="&lt;ThreeDShapeInfo&gt;&lt;uuid val=&quot;{C218177C-D2D2-42D8-9A55-9D6533E47CF8}&quot;/&gt;&lt;filename val=&quot;C:\Prentice Hall\Ashley Accounting\ACCTG 8e\Ch06\Ch06_8e Package\data\asimages\{C218177C-D2D2-42D8-9A55-9D6533E47CF8}.png&quot;/&gt;&lt;hasEffects val=&quot;1&quot;/&gt;&lt;left val=&quot;15.12&quot;/&gt;&lt;top val=&quot;21.12&quot;/&gt;&lt;width val=&quot;670.8&quot;/&gt;&lt;height val=&quot;92.64&quot;/&gt;&lt;/ThreeDShapeInfo&gt;"/>
</p:tagLst>
</file>

<file path=ppt/tags/tag81.xml><?xml version="1.0" encoding="utf-8"?>
<p:tagLst xmlns:a="http://schemas.openxmlformats.org/drawingml/2006/main" xmlns:r="http://schemas.openxmlformats.org/officeDocument/2006/relationships" xmlns:p="http://schemas.openxmlformats.org/presentationml/2006/main">
  <p:tag name="PPSNARRATION" val="32,1878901316,C:\Prentice Hall\Ashley Accounting\ACCTG 2e\Ch06\Final PPT\hhofma2e_ch06_inst\Media.ppcx"/>
</p:tagLst>
</file>

<file path=ppt/tags/tag9.xml><?xml version="1.0" encoding="utf-8"?>
<p:tagLst xmlns:a="http://schemas.openxmlformats.org/drawingml/2006/main" xmlns:r="http://schemas.openxmlformats.org/officeDocument/2006/relationships" xmlns:p="http://schemas.openxmlformats.org/presentationml/2006/main">
  <p:tag name="PRESENTER_SHAPEINFO" val="&lt;ThreeDShapeInfo&gt;&lt;uuid val=&quot;{ACB2DE85-8F45-41EB-A19F-0F4583D54316}&quot;/&gt;&lt;filename val=&quot;C:\Prentice Hall\Ashley Accounting\ACCTG 8e\Ch06\Ch06_8e Package\data\asimages\{ACB2DE85-8F45-41EB-A19F-0F4583D54316}.png&quot;/&gt;&lt;hasEffects val=&quot;1&quot;/&gt;&lt;left val=&quot;35.28&quot;/&gt;&lt;top val=&quot;114&quot;/&gt;&lt;width val=&quot;650.64&quot;/&gt;&lt;height val=&quot;363.6&quot;/&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875</TotalTime>
  <Words>7562</Words>
  <Application>Microsoft Office PowerPoint</Application>
  <PresentationFormat>Widescreen</PresentationFormat>
  <Paragraphs>1138</Paragraphs>
  <Slides>77</Slides>
  <Notes>69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5" baseType="lpstr">
      <vt:lpstr>Arial</vt:lpstr>
      <vt:lpstr>Calibri</vt:lpstr>
      <vt:lpstr>Sabin</vt:lpstr>
      <vt:lpstr>Segoe</vt:lpstr>
      <vt:lpstr>Times New Roman</vt:lpstr>
      <vt:lpstr>Wingdings 3</vt:lpstr>
      <vt:lpstr>Office Theme</vt:lpstr>
      <vt:lpstr>Worksheet</vt:lpstr>
      <vt:lpstr>PowerPoint Presentation</vt:lpstr>
      <vt:lpstr>PowerPoint Presentation</vt:lpstr>
      <vt:lpstr>Merchandise Inventory</vt:lpstr>
      <vt:lpstr>Learning Objectives</vt:lpstr>
      <vt:lpstr>Learning Objectives</vt:lpstr>
      <vt:lpstr>PowerPoint Presentation</vt:lpstr>
      <vt:lpstr>PowerPoint Presentation</vt:lpstr>
      <vt:lpstr>Accounting Principles and Inventories</vt:lpstr>
      <vt:lpstr>PowerPoint Presentation</vt:lpstr>
      <vt:lpstr>PowerPoint Presentation</vt:lpstr>
      <vt:lpstr>PowerPoint Presentation</vt:lpstr>
      <vt:lpstr>Inventory Costing Methods</vt:lpstr>
      <vt:lpstr>Specific-Unit-Cost</vt:lpstr>
      <vt:lpstr>First-In, First-Out (FIFO)</vt:lpstr>
      <vt:lpstr>Last-In, First-Out (LIFO)</vt:lpstr>
      <vt:lpstr>Average-Cost</vt:lpstr>
      <vt:lpstr>PowerPoint Presentation</vt:lpstr>
      <vt:lpstr>PowerPoint Presentation</vt:lpstr>
      <vt:lpstr>Inventory Accounting in a Perpetual System</vt:lpstr>
      <vt:lpstr>First-In, First-Out (FIFO)</vt:lpstr>
      <vt:lpstr>First-In, First-Out (FIFO)</vt:lpstr>
      <vt:lpstr>First-In, First-Out (FIFO)</vt:lpstr>
      <vt:lpstr>First-In, First-Out (FIFO)</vt:lpstr>
      <vt:lpstr>Last-In, First-Out (LIFO)</vt:lpstr>
      <vt:lpstr>Last-In, First-Out (LIFO)</vt:lpstr>
      <vt:lpstr>Last-In, First-Out (LIFO)</vt:lpstr>
      <vt:lpstr>Last-In, First-Out (LIFO)</vt:lpstr>
      <vt:lpstr>Average-Cost Method</vt:lpstr>
      <vt:lpstr>Average-Cost Method</vt:lpstr>
      <vt:lpstr>Average-Cost Method</vt:lpstr>
      <vt:lpstr>Average-Cost Method</vt:lpstr>
      <vt:lpstr>E6-16:   Inventory methods</vt:lpstr>
      <vt:lpstr>E6-16 :  Inventory methods</vt:lpstr>
      <vt:lpstr>Inventory Record:  FIFO</vt:lpstr>
      <vt:lpstr>Inventory Record :  LIFO</vt:lpstr>
      <vt:lpstr>Inventory Record :  Average-Cost</vt:lpstr>
      <vt:lpstr>PowerPoint Presentation</vt:lpstr>
      <vt:lpstr>PowerPoint Presentation</vt:lpstr>
      <vt:lpstr>Use of Inventory Methods in Practice</vt:lpstr>
      <vt:lpstr>Comparison</vt:lpstr>
      <vt:lpstr>Advantage of Each Method</vt:lpstr>
      <vt:lpstr>Apply the lower-of-cost-or market rule to inventory </vt:lpstr>
      <vt:lpstr>PowerPoint Presentation</vt:lpstr>
      <vt:lpstr>Lower-of-Cost-or-Market Rule</vt:lpstr>
      <vt:lpstr>P6-30A:   Accounting  principles  for  inventory  and       applying  the  lower-of-cost-or market  rule  Some of M and T Electronics’ merchandise is gathering dust. It is now December 31, 2012, and the current replacement cost of the ending inventory is $20,000–below the business’s cost of the goods, which was $100,000. Before any adjustments at the end of the period, the company’s Cost of goods sold account has a balance of $410,000.  Requirements:  1. Journalize any required entries. 2. At what amount should the company report Inventory on the balance sheet? 3. At what amount should the company report Cost of goods sold? 4. Which accounting principle or concept is most relevant to this situation?</vt:lpstr>
      <vt:lpstr>P6-30A:   Accounting  principles  for  inventory  and applying  the  lower-of-cost-or market  rule </vt:lpstr>
      <vt:lpstr>PowerPoint Presentation</vt:lpstr>
      <vt:lpstr>Inventory Errors : If Ending Inventory Overstated</vt:lpstr>
      <vt:lpstr>Inventory Errors: If Ending Inventory Understated</vt:lpstr>
      <vt:lpstr>Inventory Errors: Multiple Periods </vt:lpstr>
      <vt:lpstr>E6-26 Measuring the effect of an inventory error</vt:lpstr>
      <vt:lpstr>PowerPoint Presentation</vt:lpstr>
      <vt:lpstr>Gross Profit Method</vt:lpstr>
      <vt:lpstr>S6-14 :  Estimating ending inventory by the gross     profit method  Glass Company began the year with inventory of $42,450 and purchased $263,000 of goods during the year. Sales for the year are $501,000, and Glass’s gross profit percentage is 55% of sales.  Requirement:  1. Compute the estimated cost of ending inventory by the gross profit method.</vt:lpstr>
      <vt:lpstr>S6-14 :  Estimating ending inventory by the gross     profit method</vt:lpstr>
      <vt:lpstr>Ethical Issues</vt:lpstr>
      <vt:lpstr>PowerPoint Presentation</vt:lpstr>
      <vt:lpstr>Inventory in a Periodic System</vt:lpstr>
      <vt:lpstr>Four New Accounts</vt:lpstr>
      <vt:lpstr>Cost of Goods Sold Computed by Formula</vt:lpstr>
      <vt:lpstr>FIFO, LIFO, and Average-Cost</vt:lpstr>
      <vt:lpstr>FIFO, LIFO, and Average-Cost under Periodic Method</vt:lpstr>
      <vt:lpstr>Periodic Method Journal Entries</vt:lpstr>
      <vt:lpstr>Closing Entries</vt:lpstr>
      <vt:lpstr>PowerPoint Presentation</vt:lpstr>
      <vt:lpstr>E6A-1 Computing periodic inventory amounts</vt:lpstr>
      <vt:lpstr>Chapter 6 Summary</vt:lpstr>
      <vt:lpstr>Chapter 6 Summary</vt:lpstr>
      <vt:lpstr>Chapter 6 Summary </vt:lpstr>
      <vt:lpstr>Chapter 6 Summary </vt:lpstr>
      <vt:lpstr>Chapter 6 Summary </vt:lpstr>
      <vt:lpstr>Chapter 6 Summary</vt:lpstr>
      <vt:lpstr>Chapter 6 Summary </vt:lpstr>
      <vt:lpstr>Chapter 6 Summary </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nida</dc:creator>
  <cp:lastModifiedBy>asim iqbal</cp:lastModifiedBy>
  <cp:revision>140</cp:revision>
  <dcterms:created xsi:type="dcterms:W3CDTF">2020-04-10T13:43:20Z</dcterms:created>
  <dcterms:modified xsi:type="dcterms:W3CDTF">2023-09-25T05:59:15Z</dcterms:modified>
</cp:coreProperties>
</file>