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8" r:id="rId20"/>
    <p:sldId id="306" r:id="rId21"/>
    <p:sldId id="307" r:id="rId22"/>
    <p:sldId id="274" r:id="rId23"/>
    <p:sldId id="275" r:id="rId24"/>
    <p:sldId id="276" r:id="rId25"/>
    <p:sldId id="277" r:id="rId26"/>
    <p:sldId id="278" r:id="rId27"/>
    <p:sldId id="309" r:id="rId28"/>
    <p:sldId id="314" r:id="rId29"/>
    <p:sldId id="311" r:id="rId30"/>
    <p:sldId id="279" r:id="rId31"/>
    <p:sldId id="280" r:id="rId32"/>
    <p:sldId id="312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13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C00"/>
    <a:srgbClr val="42B200"/>
    <a:srgbClr val="014A01"/>
    <a:srgbClr val="380069"/>
    <a:srgbClr val="000000"/>
    <a:srgbClr val="A75151"/>
    <a:srgbClr val="FEF8F9"/>
    <a:srgbClr val="F5B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3" d="100"/>
          <a:sy n="83" d="100"/>
        </p:scale>
        <p:origin x="15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54" y="34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8.xml"/><Relationship Id="rId3" Type="http://schemas.openxmlformats.org/officeDocument/2006/relationships/slide" Target="slides/slide21.xml"/><Relationship Id="rId7" Type="http://schemas.openxmlformats.org/officeDocument/2006/relationships/slide" Target="slides/slide32.xml"/><Relationship Id="rId2" Type="http://schemas.openxmlformats.org/officeDocument/2006/relationships/slide" Target="slides/slide20.xml"/><Relationship Id="rId1" Type="http://schemas.openxmlformats.org/officeDocument/2006/relationships/slide" Target="slides/slide19.xml"/><Relationship Id="rId6" Type="http://schemas.openxmlformats.org/officeDocument/2006/relationships/slide" Target="slides/slide29.xml"/><Relationship Id="rId5" Type="http://schemas.openxmlformats.org/officeDocument/2006/relationships/slide" Target="slides/slide28.xml"/><Relationship Id="rId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449388" y="100013"/>
            <a:ext cx="3987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Fundamentals of Financial Management, 11/e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Chapter 13: Capital Budgeting Techniques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3124200" y="8589963"/>
            <a:ext cx="7334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XIII - </a:t>
            </a:r>
            <a:fld id="{124DACDF-4B8F-4E7C-9E35-EB18F0E6FFF2}" type="slidenum">
              <a:rPr lang="en-US" sz="1200" b="0"/>
              <a:pPr/>
              <a:t>‹#›</a:t>
            </a:fld>
            <a:endParaRPr lang="en-US" sz="1200" b="0"/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446088" y="8528050"/>
            <a:ext cx="1649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000" b="0">
                <a:solidFill>
                  <a:srgbClr val="000000"/>
                </a:solidFill>
              </a:rPr>
              <a:t>Van Horne &amp; Wachowicz, </a:t>
            </a:r>
          </a:p>
          <a:p>
            <a:pPr algn="ctr"/>
            <a:r>
              <a:rPr lang="en-US" sz="1000" b="0">
                <a:solidFill>
                  <a:srgbClr val="000000"/>
                </a:solidFill>
              </a:rPr>
              <a:t>© 2001 Prentice-Hall, Inc.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000" b="0">
                <a:solidFill>
                  <a:srgbClr val="000000"/>
                </a:solidFill>
              </a:rPr>
              <a:t>by Gregory A. Kuhlemeyer, Ph.D.,</a:t>
            </a:r>
          </a:p>
          <a:p>
            <a:pPr algn="ctr"/>
            <a:r>
              <a:rPr lang="en-US" sz="1000" b="0">
                <a:solidFill>
                  <a:srgbClr val="000000"/>
                </a:solidFill>
              </a:rPr>
              <a:t>Carroll College, Waukesha, WI </a:t>
            </a:r>
          </a:p>
        </p:txBody>
      </p:sp>
    </p:spTree>
    <p:extLst>
      <p:ext uri="{BB962C8B-B14F-4D97-AF65-F5344CB8AC3E}">
        <p14:creationId xmlns:p14="http://schemas.microsoft.com/office/powerpoint/2010/main" val="120212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46088" y="8528050"/>
            <a:ext cx="16494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000" b="0">
                <a:solidFill>
                  <a:srgbClr val="000000"/>
                </a:solidFill>
              </a:rPr>
              <a:t>Van Horne &amp; Wachowicz, </a:t>
            </a:r>
          </a:p>
          <a:p>
            <a:pPr algn="ctr"/>
            <a:r>
              <a:rPr lang="en-US" sz="1000" b="0">
                <a:solidFill>
                  <a:srgbClr val="000000"/>
                </a:solidFill>
              </a:rPr>
              <a:t>© 2001 Prentice-Hall, Inc.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124200" y="8589963"/>
            <a:ext cx="7334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/>
              <a:t>XIII - </a:t>
            </a:r>
            <a:fld id="{031BDA05-C53E-4027-9504-60C557F2B8B4}" type="slidenum">
              <a:rPr lang="en-US" sz="1200" b="0"/>
              <a:pPr/>
              <a:t>‹#›</a:t>
            </a:fld>
            <a:endParaRPr lang="en-US" sz="1200" b="0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000" b="0">
                <a:solidFill>
                  <a:srgbClr val="000000"/>
                </a:solidFill>
              </a:rPr>
              <a:t>by Gregory A. Kuhlemeyer, Ph.D.,</a:t>
            </a:r>
          </a:p>
          <a:p>
            <a:pPr algn="ctr"/>
            <a:r>
              <a:rPr lang="en-US" sz="1000" b="0">
                <a:solidFill>
                  <a:srgbClr val="000000"/>
                </a:solidFill>
              </a:rPr>
              <a:t>Carroll College, Waukesha, WI 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449388" y="100013"/>
            <a:ext cx="3987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Fundamentals of Financial Management, 11/e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Chapter 13: Capital Budgeting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223400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331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76250"/>
            <a:ext cx="6781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 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913" y="6378575"/>
            <a:ext cx="790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0">
                <a:solidFill>
                  <a:srgbClr val="000000"/>
                </a:solidFill>
              </a:rPr>
              <a:t>13-</a:t>
            </a:r>
            <a:fld id="{1C6677F3-89D0-413E-A9F3-406F41BDBD4B}" type="slidenum">
              <a:rPr lang="en-US" sz="1800" b="0">
                <a:solidFill>
                  <a:srgbClr val="000000"/>
                </a:solidFill>
              </a:rPr>
              <a:pPr/>
              <a:t>‹#›</a:t>
            </a:fld>
            <a:endParaRPr lang="en-US" sz="1800" b="0">
              <a:solidFill>
                <a:srgbClr val="000000"/>
              </a:solidFill>
            </a:endParaRPr>
          </a:p>
        </p:txBody>
      </p:sp>
      <p:pic>
        <p:nvPicPr>
          <p:cNvPr id="1029" name="Picture 7" descr="cove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152400"/>
            <a:ext cx="152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Microsoft_Word_97_-_2003_Document1.doc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sz="7200" b="1" dirty="0" smtClean="0"/>
              <a:t>Chapter 13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7696200" cy="2133600"/>
          </a:xfrm>
          <a:effectLst>
            <a:outerShdw dist="179605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Capital Budgeting Techniques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2819400" y="5410200"/>
            <a:ext cx="609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4" descr="logo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-38100"/>
            <a:ext cx="38862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391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PBP Strengths 		</a:t>
            </a:r>
            <a:br>
              <a:rPr lang="en-US" b="1" smtClean="0"/>
            </a:br>
            <a:r>
              <a:rPr lang="en-US" b="1" smtClean="0"/>
              <a:t>and Weaknesses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4495800" cy="41148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Strengths</a:t>
            </a: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600" smtClean="0"/>
          </a:p>
          <a:p>
            <a:pPr marL="342900" lvl="1" indent="-114300">
              <a:defRPr/>
            </a:pPr>
            <a:r>
              <a:rPr lang="en-US" sz="3200" smtClean="0"/>
              <a:t>  Easy to use and       	understand	</a:t>
            </a:r>
          </a:p>
          <a:p>
            <a:pPr marL="342900" lvl="1" indent="-114300">
              <a:defRPr/>
            </a:pPr>
            <a:r>
              <a:rPr lang="en-US" sz="3200" smtClean="0"/>
              <a:t>  Can be used as a 	measure of 		liquidity</a:t>
            </a:r>
          </a:p>
          <a:p>
            <a:pPr marL="342900" lvl="1" indent="-114300">
              <a:defRPr/>
            </a:pPr>
            <a:r>
              <a:rPr lang="en-US" sz="3200" smtClean="0"/>
              <a:t>  Easier to forecast 	ST than LT flows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81200"/>
            <a:ext cx="48006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Weaknesses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200" smtClean="0"/>
          </a:p>
          <a:p>
            <a:pPr marL="457200" lvl="1" indent="0">
              <a:defRPr/>
            </a:pPr>
            <a:r>
              <a:rPr lang="en-US" sz="3200" smtClean="0"/>
              <a:t>  Does not account 		for TVM		</a:t>
            </a:r>
          </a:p>
          <a:p>
            <a:pPr marL="457200" lvl="1" indent="0">
              <a:defRPr/>
            </a:pPr>
            <a:r>
              <a:rPr lang="en-US" sz="3200" smtClean="0"/>
              <a:t>  Does not consider 	cash flows beyond 	the PBP	</a:t>
            </a:r>
          </a:p>
          <a:p>
            <a:pPr marL="457200" lvl="1" indent="0">
              <a:defRPr/>
            </a:pPr>
            <a:r>
              <a:rPr lang="en-US" sz="3200" smtClean="0"/>
              <a:t>  Cutoff period is 		subjective</a:t>
            </a:r>
            <a:endParaRPr lang="en-US" sz="2800" smtClean="0"/>
          </a:p>
          <a:p>
            <a:pPr eaLnBrk="1">
              <a:buFont typeface="Monotype Sort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auto">
          <a:xfrm>
            <a:off x="762000" y="4648200"/>
            <a:ext cx="8077200" cy="1371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>
            <a:off x="1905000" y="1676400"/>
            <a:ext cx="7086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3914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200" b="1" smtClean="0"/>
              <a:t>Internal Rate of Return (IRR)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18288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00025" y="1981200"/>
            <a:ext cx="8686800" cy="2105025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200" smtClean="0">
                <a:solidFill>
                  <a:srgbClr val="380069"/>
                </a:solidFill>
              </a:rPr>
              <a:t>IRR</a:t>
            </a:r>
            <a:r>
              <a:rPr lang="en-US" sz="3200" smtClean="0"/>
              <a:t> is the discount rate that equates the present value of the future net cash flows from an investment project with the project’s initial cash outflow.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624138" y="4752975"/>
            <a:ext cx="58705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CF</a:t>
            </a:r>
            <a:r>
              <a:rPr lang="en-US" sz="3200" baseline="-25000">
                <a:solidFill>
                  <a:srgbClr val="000000"/>
                </a:solidFill>
              </a:rPr>
              <a:t>1</a:t>
            </a:r>
            <a:r>
              <a:rPr lang="en-US" sz="3200">
                <a:solidFill>
                  <a:srgbClr val="000000"/>
                </a:solidFill>
              </a:rPr>
              <a:t>           CF</a:t>
            </a:r>
            <a:r>
              <a:rPr lang="en-US" sz="3200" baseline="-25000">
                <a:solidFill>
                  <a:srgbClr val="000000"/>
                </a:solidFill>
              </a:rPr>
              <a:t>2</a:t>
            </a:r>
            <a:r>
              <a:rPr lang="en-US" sz="3200">
                <a:solidFill>
                  <a:srgbClr val="000000"/>
                </a:solidFill>
              </a:rPr>
              <a:t>                    CF</a:t>
            </a:r>
            <a:r>
              <a:rPr lang="en-US" sz="3200" baseline="-25000">
                <a:solidFill>
                  <a:srgbClr val="000000"/>
                </a:solidFill>
              </a:rPr>
              <a:t>n</a:t>
            </a:r>
            <a:r>
              <a:rPr lang="en-US" sz="3200"/>
              <a:t> 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709738" y="5287963"/>
            <a:ext cx="708818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  <a:spcAft>
                <a:spcPct val="20000"/>
              </a:spcAft>
            </a:pPr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rgbClr val="000000"/>
                </a:solidFill>
              </a:rPr>
              <a:t>1</a:t>
            </a:r>
            <a:r>
              <a:rPr lang="en-US" sz="3200">
                <a:solidFill>
                  <a:srgbClr val="000000"/>
                </a:solidFill>
              </a:rPr>
              <a:t>    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rgbClr val="000000"/>
                </a:solidFill>
              </a:rPr>
              <a:t>2</a:t>
            </a:r>
            <a:r>
              <a:rPr lang="en-US" sz="3200">
                <a:solidFill>
                  <a:srgbClr val="000000"/>
                </a:solidFill>
              </a:rPr>
              <a:t>           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2305050" y="5334000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4311650" y="5324475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7124700" y="5338763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5938838" y="5091113"/>
            <a:ext cx="11255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+ . . . +</a:t>
            </a: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3871913" y="509111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852488" y="5062538"/>
            <a:ext cx="12541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ICO 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347913" y="3476625"/>
            <a:ext cx="592931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$15,000       $10,000       $7,000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981200" y="1676400"/>
            <a:ext cx="3429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>
                <a:effectLst/>
              </a:rPr>
              <a:t> </a:t>
            </a:r>
            <a:r>
              <a:rPr lang="en-US" b="1" smtClean="0"/>
              <a:t>IRR Solution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905000" y="1600200"/>
            <a:ext cx="3429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186113" y="2181225"/>
            <a:ext cx="37877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$10,000      $12,000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186113" y="2790825"/>
            <a:ext cx="39401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1</a:t>
            </a:r>
            <a:r>
              <a:rPr lang="en-US" sz="3200" baseline="30000"/>
              <a:t>        </a:t>
            </a:r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029200"/>
            <a:ext cx="8534400" cy="10668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/>
              <a:t>Find the interest rate (</a:t>
            </a:r>
            <a:r>
              <a:rPr lang="en-US" sz="3200" i="1" smtClean="0">
                <a:solidFill>
                  <a:srgbClr val="CF76F4"/>
                </a:solidFill>
              </a:rPr>
              <a:t>IRR</a:t>
            </a:r>
            <a:r>
              <a:rPr lang="en-US" sz="3200" smtClean="0"/>
              <a:t>) that causes the discounted cash flows to equal </a:t>
            </a:r>
            <a:r>
              <a:rPr lang="en-US" sz="3200" smtClean="0">
                <a:solidFill>
                  <a:srgbClr val="42B200"/>
                </a:solidFill>
              </a:rPr>
              <a:t>$40,000</a:t>
            </a:r>
            <a:r>
              <a:rPr lang="en-US" sz="3200" smtClean="0"/>
              <a:t>.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1005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3103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7148513" y="24860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014913" y="24860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648200" y="3962400"/>
            <a:ext cx="160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6858000" y="3962400"/>
            <a:ext cx="152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438400" y="3962400"/>
            <a:ext cx="1447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276600" y="2743200"/>
            <a:ext cx="152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5486400" y="2743200"/>
            <a:ext cx="152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211263" y="2365375"/>
            <a:ext cx="19970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42B200"/>
                </a:solidFill>
              </a:rPr>
              <a:t>$40,000</a:t>
            </a:r>
            <a:r>
              <a:rPr lang="en-US" sz="3200"/>
              <a:t> =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347913" y="4010025"/>
            <a:ext cx="61182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3</a:t>
            </a:r>
            <a:r>
              <a:rPr lang="en-US" sz="3200" baseline="30000"/>
              <a:t>         </a:t>
            </a:r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4</a:t>
            </a:r>
            <a:r>
              <a:rPr lang="en-US" sz="3200" baseline="30000"/>
              <a:t>       </a:t>
            </a:r>
            <a:r>
              <a:rPr lang="en-US" sz="3200">
                <a:solidFill>
                  <a:srgbClr val="000000"/>
                </a:solidFill>
              </a:rPr>
              <a:t>(1+</a:t>
            </a:r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)</a:t>
            </a:r>
            <a:r>
              <a:rPr lang="en-US" sz="3200" baseline="30000">
                <a:solidFill>
                  <a:schemeClr val="tx2"/>
                </a:solidFill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1828800" y="1676400"/>
            <a:ext cx="6096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(Try 10%)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752600" y="1600200"/>
            <a:ext cx="6096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81200"/>
            <a:ext cx="8839200" cy="43434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$10,000(PVIF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1</a:t>
            </a:r>
            <a:r>
              <a:rPr lang="en-US" smtClean="0"/>
              <a:t>) + $12,000(PVIF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) +		$15,000(PVIF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3</a:t>
            </a:r>
            <a:r>
              <a:rPr lang="en-US" smtClean="0"/>
              <a:t>) + $10,000(PVIF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4</a:t>
            </a:r>
            <a:r>
              <a:rPr lang="en-US" smtClean="0"/>
              <a:t>) + 		$  7,000(PVIF</a:t>
            </a:r>
            <a:r>
              <a:rPr lang="en-US" baseline="-25000" smtClean="0">
                <a:solidFill>
                  <a:srgbClr val="CF76F4"/>
                </a:solidFill>
              </a:rPr>
              <a:t>10%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5</a:t>
            </a:r>
            <a:r>
              <a:rPr lang="en-US" smtClean="0"/>
              <a:t>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$10,000(.909) + $12,000(.826) + 				$15,000(.751) + $10,000(.683) + 				$  7,000(.621)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$9,090 + $9,912 + $11,265 + 				$6,830 + $4,347					     	     =	</a:t>
            </a: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$41,444	[</a:t>
            </a:r>
            <a:r>
              <a:rPr lang="en-US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Rate is too low!!</a:t>
            </a:r>
            <a:r>
              <a:rPr 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1676400" y="5791200"/>
            <a:ext cx="15240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1828800" y="1676400"/>
            <a:ext cx="6096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(Try 15%)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752600" y="1600200"/>
            <a:ext cx="6096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81200"/>
            <a:ext cx="8839200" cy="44196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$10,000(PVIF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1</a:t>
            </a:r>
            <a:r>
              <a:rPr lang="en-US" smtClean="0"/>
              <a:t>) + $12,000(PVIF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2</a:t>
            </a:r>
            <a:r>
              <a:rPr lang="en-US" smtClean="0"/>
              <a:t>) + 		$15,000(PVIF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3</a:t>
            </a:r>
            <a:r>
              <a:rPr lang="en-US" smtClean="0"/>
              <a:t>) + $10,000(PVIF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4</a:t>
            </a:r>
            <a:r>
              <a:rPr lang="en-US" smtClean="0"/>
              <a:t>) + 		$  7,000(PVIF</a:t>
            </a:r>
            <a:r>
              <a:rPr lang="en-US" baseline="-25000" smtClean="0">
                <a:solidFill>
                  <a:srgbClr val="CF76F4"/>
                </a:solidFill>
              </a:rPr>
              <a:t>15%</a:t>
            </a:r>
            <a:r>
              <a:rPr lang="en-US" baseline="-25000" smtClean="0"/>
              <a:t>,</a:t>
            </a:r>
            <a:r>
              <a:rPr lang="en-US" baseline="-25000" smtClean="0">
                <a:solidFill>
                  <a:schemeClr val="tx2"/>
                </a:solidFill>
              </a:rPr>
              <a:t>5</a:t>
            </a:r>
            <a:r>
              <a:rPr lang="en-US" smtClean="0"/>
              <a:t>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$10,000(.870) + $12,000(.756) + 				$15,000(.658) + $10,000(.572) + 				$  7,000(.497)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mtClean="0"/>
              <a:t> = 	$8,700 + $9,072 + $9,870 + 					$5,720 + $3,479						     =	</a:t>
            </a: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$36,841	[</a:t>
            </a:r>
            <a:r>
              <a:rPr lang="en-US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Rate is too high!!</a:t>
            </a: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1676400" y="5791200"/>
            <a:ext cx="15240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81200"/>
            <a:ext cx="8382000" cy="4419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				.10	</a:t>
            </a:r>
            <a:r>
              <a:rPr lang="en-US" smtClean="0">
                <a:solidFill>
                  <a:schemeClr val="bg2"/>
                </a:solidFill>
              </a:rPr>
              <a:t>$41,444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chemeClr val="tx2"/>
                </a:solidFill>
              </a:rPr>
              <a:t>.05</a:t>
            </a:r>
            <a:r>
              <a:rPr lang="en-US" smtClean="0"/>
              <a:t>		</a:t>
            </a:r>
            <a:r>
              <a:rPr lang="en-US" smtClean="0">
                <a:solidFill>
                  <a:srgbClr val="CF76F4"/>
                </a:solidFill>
              </a:rPr>
              <a:t>IRR</a:t>
            </a:r>
            <a:r>
              <a:rPr lang="en-US" smtClean="0"/>
              <a:t>	</a:t>
            </a:r>
            <a:r>
              <a:rPr lang="en-US" smtClean="0">
                <a:solidFill>
                  <a:schemeClr val="bg2"/>
                </a:solidFill>
              </a:rPr>
              <a:t>$40,000</a:t>
            </a:r>
            <a:r>
              <a:rPr lang="en-US" smtClean="0"/>
              <a:t>		    </a:t>
            </a:r>
            <a:r>
              <a:rPr lang="en-US" smtClean="0">
                <a:solidFill>
                  <a:schemeClr val="bg2"/>
                </a:solidFill>
              </a:rPr>
              <a:t>$4,603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		.15	</a:t>
            </a:r>
            <a:r>
              <a:rPr lang="en-US" smtClean="0">
                <a:solidFill>
                  <a:schemeClr val="bg2"/>
                </a:solidFill>
              </a:rPr>
              <a:t>$36,841</a:t>
            </a: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chemeClr val="hlink"/>
                </a:solidFill>
              </a:rPr>
              <a:t>		  X</a:t>
            </a:r>
            <a:r>
              <a:rPr lang="en-US" smtClean="0"/>
              <a:t>		</a:t>
            </a:r>
            <a:r>
              <a:rPr lang="en-US" smtClean="0">
                <a:solidFill>
                  <a:schemeClr val="bg2"/>
                </a:solidFill>
              </a:rPr>
              <a:t>$1,444</a:t>
            </a:r>
            <a:r>
              <a:rPr lang="en-US" smtClean="0"/>
              <a:t>					</a:t>
            </a:r>
            <a:r>
              <a:rPr lang="en-US" smtClean="0">
                <a:solidFill>
                  <a:schemeClr val="tx2"/>
                </a:solidFill>
              </a:rPr>
              <a:t>.05</a:t>
            </a:r>
            <a:r>
              <a:rPr lang="en-US" smtClean="0"/>
              <a:t>		</a:t>
            </a:r>
            <a:r>
              <a:rPr lang="en-US" smtClean="0">
                <a:solidFill>
                  <a:schemeClr val="bg2"/>
                </a:solidFill>
              </a:rPr>
              <a:t>$4,603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8288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3914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(Interpolate)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526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71628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68580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8580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0574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0574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0574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776913" y="2225675"/>
            <a:ext cx="127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$1,444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486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5486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57912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8194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819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819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2271713" y="2301875"/>
            <a:ext cx="4175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1371600" y="4800600"/>
            <a:ext cx="68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124200" y="48006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2347913" y="4664075"/>
            <a:ext cx="3889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81200"/>
            <a:ext cx="8382000" cy="4419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				</a:t>
            </a:r>
            <a:r>
              <a:rPr lang="en-US" smtClean="0">
                <a:solidFill>
                  <a:schemeClr val="bg2"/>
                </a:solidFill>
              </a:rPr>
              <a:t>.10</a:t>
            </a:r>
            <a:r>
              <a:rPr lang="en-US" smtClean="0"/>
              <a:t>	$41,444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chemeClr val="bg2"/>
                </a:solidFill>
              </a:rPr>
              <a:t>.05</a:t>
            </a:r>
            <a:r>
              <a:rPr lang="en-US" smtClean="0"/>
              <a:t>		</a:t>
            </a:r>
            <a:r>
              <a:rPr lang="en-US" smtClean="0">
                <a:solidFill>
                  <a:schemeClr val="bg2"/>
                </a:solidFill>
              </a:rPr>
              <a:t>IRR</a:t>
            </a:r>
            <a:r>
              <a:rPr lang="en-US" smtClean="0"/>
              <a:t>	</a:t>
            </a:r>
            <a:r>
              <a:rPr lang="en-US" smtClean="0">
                <a:solidFill>
                  <a:srgbClr val="CF76F4"/>
                </a:solidFill>
              </a:rPr>
              <a:t>$40,000</a:t>
            </a:r>
            <a:r>
              <a:rPr lang="en-US" smtClean="0"/>
              <a:t>		    </a:t>
            </a:r>
            <a:r>
              <a:rPr lang="en-US" smtClean="0">
                <a:solidFill>
                  <a:schemeClr val="tx2"/>
                </a:solidFill>
              </a:rPr>
              <a:t>$4,603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		</a:t>
            </a:r>
            <a:r>
              <a:rPr lang="en-US" smtClean="0">
                <a:solidFill>
                  <a:schemeClr val="bg2"/>
                </a:solidFill>
              </a:rPr>
              <a:t>.15</a:t>
            </a:r>
            <a:r>
              <a:rPr lang="en-US" smtClean="0"/>
              <a:t>	$36,841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chemeClr val="hlink"/>
                </a:solidFill>
              </a:rPr>
              <a:t>		  </a:t>
            </a:r>
            <a:r>
              <a:rPr lang="en-US" smtClean="0">
                <a:solidFill>
                  <a:schemeClr val="bg2"/>
                </a:solidFill>
              </a:rPr>
              <a:t>X</a:t>
            </a:r>
            <a:r>
              <a:rPr lang="en-US" smtClean="0"/>
              <a:t>		</a:t>
            </a:r>
            <a:r>
              <a:rPr lang="en-US" smtClean="0">
                <a:solidFill>
                  <a:schemeClr val="hlink"/>
                </a:solidFill>
              </a:rPr>
              <a:t>$1,444</a:t>
            </a:r>
            <a:r>
              <a:rPr lang="en-US" smtClean="0"/>
              <a:t>					</a:t>
            </a:r>
            <a:r>
              <a:rPr lang="en-US" smtClean="0">
                <a:solidFill>
                  <a:schemeClr val="bg2"/>
                </a:solidFill>
              </a:rPr>
              <a:t>.05</a:t>
            </a:r>
            <a:r>
              <a:rPr lang="en-US" smtClean="0"/>
              <a:t>		</a:t>
            </a:r>
            <a:r>
              <a:rPr lang="en-US" smtClean="0">
                <a:solidFill>
                  <a:schemeClr val="tx2"/>
                </a:solidFill>
              </a:rPr>
              <a:t>$4,603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8288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3914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(Interpolate)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526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1628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8580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8580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0574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0574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0574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776913" y="2225675"/>
            <a:ext cx="127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$1,444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5486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5486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57912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8194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2819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819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2271713" y="2301875"/>
            <a:ext cx="4175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371600" y="4800600"/>
            <a:ext cx="68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3124200" y="48006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2347913" y="4664075"/>
            <a:ext cx="3889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81200"/>
            <a:ext cx="8382000" cy="4419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				.10	$41,444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.05		</a:t>
            </a:r>
            <a:r>
              <a:rPr lang="en-US" smtClean="0">
                <a:solidFill>
                  <a:srgbClr val="CF76F4"/>
                </a:solidFill>
              </a:rPr>
              <a:t>IRR	$40,000</a:t>
            </a:r>
            <a:r>
              <a:rPr lang="en-US" smtClean="0"/>
              <a:t>		    $4,603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			.15	$36,841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	($1,444)(0.05)						      $4,603</a:t>
            </a:r>
            <a:r>
              <a:rPr lang="en-US" smtClean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8288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3914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Solution (Interpolate)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526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71628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8580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8580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057400" y="2057400"/>
            <a:ext cx="0" cy="1524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2057400" y="2057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057400" y="3581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776913" y="2225675"/>
            <a:ext cx="127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$1,444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5486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486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57912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2819400" y="2209800"/>
            <a:ext cx="0" cy="609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2819400" y="2209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819400" y="28194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271713" y="2301875"/>
            <a:ext cx="4175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433513" y="4511675"/>
            <a:ext cx="7239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286000" y="4800600"/>
            <a:ext cx="213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319713" y="4511675"/>
            <a:ext cx="17145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 </a:t>
            </a:r>
            <a:r>
              <a:rPr lang="en-US" sz="2800">
                <a:solidFill>
                  <a:schemeClr val="hlink"/>
                </a:solidFill>
              </a:rPr>
              <a:t>.0157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23913" y="5457825"/>
            <a:ext cx="687228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CF76F4"/>
                </a:solidFill>
              </a:rPr>
              <a:t>IRR</a:t>
            </a:r>
            <a:r>
              <a:rPr lang="en-US" sz="3200">
                <a:solidFill>
                  <a:srgbClr val="000000"/>
                </a:solidFill>
              </a:rPr>
              <a:t> = .10 + </a:t>
            </a:r>
            <a:r>
              <a:rPr lang="en-US" sz="3200">
                <a:solidFill>
                  <a:schemeClr val="hlink"/>
                </a:solidFill>
              </a:rPr>
              <a:t>.0157</a:t>
            </a:r>
            <a:r>
              <a:rPr lang="en-US" sz="3200">
                <a:solidFill>
                  <a:srgbClr val="000000"/>
                </a:solidFill>
              </a:rPr>
              <a:t> =</a:t>
            </a:r>
            <a:r>
              <a:rPr lang="en-US" sz="3200">
                <a:solidFill>
                  <a:srgbClr val="CF76F4"/>
                </a:solidFill>
              </a:rPr>
              <a:t> .1157 </a:t>
            </a:r>
            <a:r>
              <a:rPr lang="en-US" sz="3200">
                <a:solidFill>
                  <a:srgbClr val="000000"/>
                </a:solidFill>
              </a:rPr>
              <a:t>or </a:t>
            </a:r>
            <a:r>
              <a:rPr lang="en-US" sz="3200">
                <a:solidFill>
                  <a:srgbClr val="CF76F4"/>
                </a:solidFill>
              </a:rPr>
              <a:t>11.57%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ChangeArrowheads="1"/>
          </p:cNvSpPr>
          <p:nvPr/>
        </p:nvSpPr>
        <p:spPr bwMode="auto">
          <a:xfrm>
            <a:off x="1295400" y="3352800"/>
            <a:ext cx="68580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18288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Acceptance Criterion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419600"/>
            <a:ext cx="7848600" cy="17526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   No!  </a:t>
            </a:r>
            <a:r>
              <a:rPr lang="en-US" sz="3200" smtClean="0"/>
              <a:t>The firm will receive </a:t>
            </a:r>
            <a:r>
              <a:rPr lang="en-US" sz="3200" smtClean="0">
                <a:solidFill>
                  <a:srgbClr val="CF76F4"/>
                </a:solidFill>
              </a:rPr>
              <a:t>11.57%</a:t>
            </a:r>
            <a:r>
              <a:rPr lang="en-US" sz="3200" smtClean="0"/>
              <a:t> for each dollar invested in this project at a cost of </a:t>
            </a:r>
            <a:r>
              <a:rPr lang="en-US" sz="3200" smtClean="0">
                <a:solidFill>
                  <a:srgbClr val="A75151"/>
                </a:solidFill>
              </a:rPr>
              <a:t>13%</a:t>
            </a:r>
            <a:r>
              <a:rPr lang="en-US" sz="3200" smtClean="0"/>
              <a:t>.  [ </a:t>
            </a:r>
            <a:r>
              <a:rPr lang="en-US" sz="3200" smtClean="0">
                <a:solidFill>
                  <a:srgbClr val="CF76F4"/>
                </a:solidFill>
              </a:rPr>
              <a:t>IRR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&lt; </a:t>
            </a:r>
            <a:r>
              <a:rPr lang="en-US" sz="3200" smtClean="0">
                <a:solidFill>
                  <a:srgbClr val="A75151"/>
                </a:solidFill>
              </a:rPr>
              <a:t>Hurdle Rate </a:t>
            </a:r>
            <a:r>
              <a:rPr lang="en-US" sz="3200" smtClean="0"/>
              <a:t>]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17526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752600"/>
            <a:ext cx="8153400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200" smtClean="0"/>
              <a:t>  The management of </a:t>
            </a:r>
            <a:r>
              <a:rPr lang="en-US" sz="3200" i="1" smtClean="0"/>
              <a:t>Basket Wonders </a:t>
            </a:r>
            <a:r>
              <a:rPr lang="en-US" sz="3200" smtClean="0"/>
              <a:t>has determined that the </a:t>
            </a:r>
            <a:r>
              <a:rPr lang="en-US" sz="3200" smtClean="0">
                <a:solidFill>
                  <a:srgbClr val="A75151"/>
                </a:solidFill>
              </a:rPr>
              <a:t>hurdle rate </a:t>
            </a:r>
            <a:r>
              <a:rPr lang="en-US" sz="3200" smtClean="0"/>
              <a:t>is </a:t>
            </a:r>
            <a:r>
              <a:rPr lang="en-US" sz="3200" smtClean="0">
                <a:solidFill>
                  <a:srgbClr val="A75151"/>
                </a:solidFill>
              </a:rPr>
              <a:t>13% </a:t>
            </a:r>
            <a:r>
              <a:rPr lang="en-US" sz="3200" smtClean="0"/>
              <a:t>for projects of this type.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   Should this project be accepted?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40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20483" name="Rectangle 1038"/>
          <p:cNvSpPr>
            <a:spLocks noChangeArrowheads="1"/>
          </p:cNvSpPr>
          <p:nvPr/>
        </p:nvSpPr>
        <p:spPr bwMode="auto">
          <a:xfrm>
            <a:off x="4648200" y="2133600"/>
            <a:ext cx="3886200" cy="3276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IRRs on the Calculator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2209800"/>
            <a:ext cx="4114800" cy="31242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/>
              <a:t>  We will use the cash flow registry to solve the IRR for this problem quickly and accurately!</a:t>
            </a:r>
          </a:p>
        </p:txBody>
      </p:sp>
      <p:sp>
        <p:nvSpPr>
          <p:cNvPr id="20486" name="Line 1029"/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Line 1030"/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8" name="Oval 1031"/>
          <p:cNvSpPr>
            <a:spLocks noChangeArrowheads="1"/>
          </p:cNvSpPr>
          <p:nvPr/>
        </p:nvSpPr>
        <p:spPr bwMode="auto">
          <a:xfrm>
            <a:off x="1905000" y="40386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33"/>
          <p:cNvSpPr>
            <a:spLocks noChangeArrowheads="1"/>
          </p:cNvSpPr>
          <p:nvPr/>
        </p:nvSpPr>
        <p:spPr bwMode="auto">
          <a:xfrm>
            <a:off x="2743200" y="40386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34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035"/>
          <p:cNvSpPr>
            <a:spLocks noChangeArrowheads="1"/>
          </p:cNvSpPr>
          <p:nvPr/>
        </p:nvSpPr>
        <p:spPr bwMode="auto">
          <a:xfrm>
            <a:off x="1524000" y="60960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036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037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041"/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1905000" y="1676400"/>
            <a:ext cx="4800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Capital Budgeting Techniques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39624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/>
            <a:r>
              <a:rPr lang="en-US" smtClean="0"/>
              <a:t> Project Evaluation and Selection</a:t>
            </a:r>
          </a:p>
          <a:p>
            <a:pPr lvl="1"/>
            <a:r>
              <a:rPr lang="en-US" smtClean="0"/>
              <a:t> Potential Difficulties</a:t>
            </a:r>
          </a:p>
          <a:p>
            <a:pPr lvl="1"/>
            <a:r>
              <a:rPr lang="en-US" smtClean="0"/>
              <a:t> Capital Rationing</a:t>
            </a:r>
          </a:p>
          <a:p>
            <a:pPr lvl="1"/>
            <a:r>
              <a:rPr lang="en-US" smtClean="0"/>
              <a:t> Project Monitoring</a:t>
            </a:r>
          </a:p>
          <a:p>
            <a:pPr lvl="1"/>
            <a:r>
              <a:rPr lang="en-US" smtClean="0"/>
              <a:t> Post-Completion Audit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828800" y="1600200"/>
            <a:ext cx="480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781800" y="5334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7818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81800" y="4876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781800" y="4495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781800" y="40386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334000" y="31242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6388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638800" y="4038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638800" y="44958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638800" y="4876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638800" y="5334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343400" y="53340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343400" y="48768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4343400" y="44958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343400" y="40386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343400" y="3581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4343400" y="31242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4343400" y="2667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0" name="Rectangle 2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Actual IRR Solution Using Your Financial Calculator</a:t>
            </a: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8" name="Rectangle 25"/>
          <p:cNvSpPr>
            <a:spLocks noChangeArrowheads="1"/>
          </p:cNvSpPr>
          <p:nvPr/>
        </p:nvSpPr>
        <p:spPr bwMode="auto">
          <a:xfrm>
            <a:off x="4343400" y="57912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26"/>
          <p:cNvSpPr>
            <a:spLocks noChangeArrowheads="1"/>
          </p:cNvSpPr>
          <p:nvPr/>
        </p:nvSpPr>
        <p:spPr bwMode="auto">
          <a:xfrm>
            <a:off x="4343400" y="6248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Rectangle 27"/>
          <p:cNvSpPr>
            <a:spLocks noChangeArrowheads="1"/>
          </p:cNvSpPr>
          <p:nvPr/>
        </p:nvSpPr>
        <p:spPr bwMode="auto">
          <a:xfrm>
            <a:off x="5638800" y="5791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28"/>
          <p:cNvSpPr>
            <a:spLocks noChangeArrowheads="1"/>
          </p:cNvSpPr>
          <p:nvPr/>
        </p:nvSpPr>
        <p:spPr bwMode="auto">
          <a:xfrm>
            <a:off x="5638800" y="6248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Rectangle 29"/>
          <p:cNvSpPr>
            <a:spLocks noChangeArrowheads="1"/>
          </p:cNvSpPr>
          <p:nvPr/>
        </p:nvSpPr>
        <p:spPr bwMode="auto">
          <a:xfrm>
            <a:off x="6781800" y="5791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Rectangle 30"/>
          <p:cNvSpPr>
            <a:spLocks noChangeArrowheads="1"/>
          </p:cNvSpPr>
          <p:nvPr/>
        </p:nvSpPr>
        <p:spPr bwMode="auto">
          <a:xfrm>
            <a:off x="6781800" y="6248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smtClean="0"/>
              <a:t>Steps in the 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1:	Press		CF		           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2:	Press		2</a:t>
            </a:r>
            <a:r>
              <a:rPr lang="en-US" sz="2400" baseline="30000" smtClean="0"/>
              <a:t>nd</a:t>
            </a:r>
            <a:r>
              <a:rPr lang="en-US" sz="2400" smtClean="0"/>
              <a:t>	CLR Work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3:  </a:t>
            </a:r>
            <a:r>
              <a:rPr lang="en-US" sz="2400" u="sng" smtClean="0"/>
              <a:t>For </a:t>
            </a:r>
            <a:r>
              <a:rPr lang="en-US" sz="2400" i="1" u="sng" smtClean="0"/>
              <a:t>CF0</a:t>
            </a:r>
            <a:r>
              <a:rPr lang="en-US" sz="2400" smtClean="0"/>
              <a:t> Press    -40000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4:  </a:t>
            </a:r>
            <a:r>
              <a:rPr lang="en-US" sz="2400" u="sng" smtClean="0"/>
              <a:t>For </a:t>
            </a:r>
            <a:r>
              <a:rPr lang="en-US" sz="2400" i="1" u="sng" smtClean="0"/>
              <a:t>C01</a:t>
            </a:r>
            <a:r>
              <a:rPr lang="en-US" sz="2400" smtClean="0"/>
              <a:t> Press	10000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5:  </a:t>
            </a:r>
            <a:r>
              <a:rPr lang="en-US" sz="2400" u="sng" smtClean="0"/>
              <a:t>For </a:t>
            </a:r>
            <a:r>
              <a:rPr lang="en-US" sz="2400" i="1" u="sng" smtClean="0"/>
              <a:t>F01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6:  </a:t>
            </a:r>
            <a:r>
              <a:rPr lang="en-US" sz="2400" u="sng" smtClean="0"/>
              <a:t>For </a:t>
            </a:r>
            <a:r>
              <a:rPr lang="en-US" sz="2400" i="1" u="sng" smtClean="0"/>
              <a:t>C02</a:t>
            </a:r>
            <a:r>
              <a:rPr lang="en-US" sz="2400" smtClean="0"/>
              <a:t> Press	12000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7:  </a:t>
            </a:r>
            <a:r>
              <a:rPr lang="en-US" sz="2400" u="sng" smtClean="0"/>
              <a:t>For </a:t>
            </a:r>
            <a:r>
              <a:rPr lang="en-US" sz="2400" i="1" u="sng" smtClean="0"/>
              <a:t>F02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  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8:  </a:t>
            </a:r>
            <a:r>
              <a:rPr lang="en-US" sz="2400" u="sng" smtClean="0"/>
              <a:t>For </a:t>
            </a:r>
            <a:r>
              <a:rPr lang="en-US" sz="2400" i="1" u="sng" smtClean="0"/>
              <a:t>C03</a:t>
            </a:r>
            <a:r>
              <a:rPr lang="en-US" sz="2400" smtClean="0"/>
              <a:t> Press	15000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9:  </a:t>
            </a:r>
            <a:r>
              <a:rPr lang="en-US" sz="2400" u="sng" smtClean="0"/>
              <a:t>For </a:t>
            </a:r>
            <a:r>
              <a:rPr lang="en-US" sz="2400" i="1" u="sng" smtClean="0"/>
              <a:t>F03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705600" y="3200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7056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56388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3340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5638800" y="32004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4343400" y="49530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4343400" y="44958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343400" y="23622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2540" name="Line 16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6705600" y="2819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21"/>
          <p:cNvSpPr>
            <a:spLocks noChangeArrowheads="1"/>
          </p:cNvSpPr>
          <p:nvPr/>
        </p:nvSpPr>
        <p:spPr bwMode="auto">
          <a:xfrm>
            <a:off x="6705600" y="2362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Rectangle 22"/>
          <p:cNvSpPr>
            <a:spLocks noChangeArrowheads="1"/>
          </p:cNvSpPr>
          <p:nvPr/>
        </p:nvSpPr>
        <p:spPr bwMode="auto">
          <a:xfrm>
            <a:off x="5638800" y="28194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23"/>
          <p:cNvSpPr>
            <a:spLocks noChangeArrowheads="1"/>
          </p:cNvSpPr>
          <p:nvPr/>
        </p:nvSpPr>
        <p:spPr bwMode="auto">
          <a:xfrm>
            <a:off x="5638800" y="2362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4343400" y="28194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4343400" y="3581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6"/>
          <p:cNvSpPr>
            <a:spLocks noChangeArrowheads="1"/>
          </p:cNvSpPr>
          <p:nvPr/>
        </p:nvSpPr>
        <p:spPr bwMode="auto">
          <a:xfrm>
            <a:off x="4343400" y="32004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Rectangle 28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Actual IRR Solution Using Your Financial Calculator</a:t>
            </a:r>
          </a:p>
        </p:txBody>
      </p:sp>
      <p:sp>
        <p:nvSpPr>
          <p:cNvPr id="2255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u="sng" smtClean="0"/>
              <a:t>Steps in the Process (Part II)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10:</a:t>
            </a:r>
            <a:r>
              <a:rPr lang="en-US" sz="2400" u="sng" smtClean="0"/>
              <a:t>For </a:t>
            </a:r>
            <a:r>
              <a:rPr lang="en-US" sz="2400" i="1" u="sng" smtClean="0"/>
              <a:t>C04</a:t>
            </a:r>
            <a:r>
              <a:rPr lang="en-US" sz="2400" smtClean="0"/>
              <a:t> Press	10000	    Enter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11:</a:t>
            </a:r>
            <a:r>
              <a:rPr lang="en-US" sz="2400" u="sng" smtClean="0"/>
              <a:t>For </a:t>
            </a:r>
            <a:r>
              <a:rPr lang="en-US" sz="2400" i="1" u="sng" smtClean="0"/>
              <a:t>F04</a:t>
            </a:r>
            <a:r>
              <a:rPr lang="en-US" sz="2400" smtClean="0"/>
              <a:t> Press	    1	    Enter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	  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12:</a:t>
            </a:r>
            <a:r>
              <a:rPr lang="en-US" sz="2400" u="sng" smtClean="0"/>
              <a:t>For </a:t>
            </a:r>
            <a:r>
              <a:rPr lang="en-US" sz="2400" i="1" u="sng" smtClean="0"/>
              <a:t>C05</a:t>
            </a:r>
            <a:r>
              <a:rPr lang="en-US" sz="2400" smtClean="0"/>
              <a:t> Press	 7000	    Enter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13:</a:t>
            </a:r>
            <a:r>
              <a:rPr lang="en-US" sz="2400" u="sng" smtClean="0"/>
              <a:t>For </a:t>
            </a:r>
            <a:r>
              <a:rPr lang="en-US" sz="2400" i="1" u="sng" smtClean="0"/>
              <a:t>F05</a:t>
            </a:r>
            <a:r>
              <a:rPr lang="en-US" sz="2400" smtClean="0"/>
              <a:t> Press	    1	    Enter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	  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14:  	Press	      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	  keys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15:  	Press		</a:t>
            </a:r>
            <a:r>
              <a:rPr lang="en-US" sz="2400" smtClean="0">
                <a:sym typeface="Symbol" pitchFamily="18" charset="2"/>
              </a:rPr>
              <a:t>IRR	  		  key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16:  	Press		</a:t>
            </a:r>
            <a:r>
              <a:rPr lang="en-US" sz="2400" smtClean="0">
                <a:sym typeface="Symbol" pitchFamily="18" charset="2"/>
              </a:rPr>
              <a:t>CPT	 		  key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80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smtClean="0">
                <a:sym typeface="Symbol" pitchFamily="18" charset="2"/>
              </a:rPr>
              <a:t>Result:	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Internal Rate of Return</a:t>
            </a:r>
            <a:r>
              <a:rPr lang="en-US" sz="2800" smtClean="0">
                <a:sym typeface="Symbol" pitchFamily="18" charset="2"/>
              </a:rPr>
              <a:t> = 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11.47%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391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IRR Strengths 		</a:t>
            </a:r>
            <a:br>
              <a:rPr lang="en-US" b="1" smtClean="0"/>
            </a:br>
            <a:r>
              <a:rPr lang="en-US" b="1" smtClean="0"/>
              <a:t>and Weaknesses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4114800" cy="4191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36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Strengths</a:t>
            </a: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       </a:t>
            </a:r>
            <a:endParaRPr lang="en-US" sz="3600" smtClean="0"/>
          </a:p>
          <a:p>
            <a:pPr marL="457200" lvl="1" indent="0">
              <a:defRPr/>
            </a:pPr>
            <a:r>
              <a:rPr lang="en-US" sz="3200" smtClean="0"/>
              <a:t>  Accounts for 		TVM</a:t>
            </a:r>
          </a:p>
          <a:p>
            <a:pPr marL="457200" lvl="1" indent="0">
              <a:defRPr/>
            </a:pPr>
            <a:r>
              <a:rPr lang="en-US" sz="3200" smtClean="0"/>
              <a:t>  Considers all 		cash flows</a:t>
            </a:r>
          </a:p>
          <a:p>
            <a:pPr marL="457200" lvl="1" indent="0">
              <a:defRPr/>
            </a:pPr>
            <a:r>
              <a:rPr lang="en-US" sz="3200" smtClean="0"/>
              <a:t>  Less 			subjectivity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886200" y="1981200"/>
            <a:ext cx="51816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Weaknesses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endParaRPr lang="en-US" sz="3200" smtClean="0"/>
          </a:p>
          <a:p>
            <a:pPr marL="457200" lvl="1" indent="0">
              <a:defRPr/>
            </a:pPr>
            <a:r>
              <a:rPr lang="en-US" sz="3200" smtClean="0"/>
              <a:t>  Assumes all cash 		flows reinvested at 	the IRR	</a:t>
            </a:r>
          </a:p>
          <a:p>
            <a:pPr marL="457200" lvl="1" indent="0">
              <a:defRPr/>
            </a:pPr>
            <a:r>
              <a:rPr lang="en-US" sz="3200" smtClean="0"/>
              <a:t>  Difficulties with 		project rankings and 	Multiple IRRs</a:t>
            </a:r>
            <a:endParaRPr lang="en-US" sz="2800" smtClean="0"/>
          </a:p>
          <a:p>
            <a:pPr eaLnBrk="1">
              <a:buFont typeface="Monotype Sort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5"/>
          <p:cNvSpPr>
            <a:spLocks noChangeArrowheads="1"/>
          </p:cNvSpPr>
          <p:nvPr/>
        </p:nvSpPr>
        <p:spPr bwMode="auto">
          <a:xfrm>
            <a:off x="533400" y="4724400"/>
            <a:ext cx="80772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2"/>
          <p:cNvSpPr>
            <a:spLocks noChangeShapeType="1"/>
          </p:cNvSpPr>
          <p:nvPr/>
        </p:nvSpPr>
        <p:spPr bwMode="auto">
          <a:xfrm>
            <a:off x="19050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Net Present Value (NPV)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18288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981200"/>
            <a:ext cx="8153400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600" i="1" smtClean="0"/>
              <a:t>  NPV </a:t>
            </a:r>
            <a:r>
              <a:rPr lang="en-US" sz="3600" smtClean="0"/>
              <a:t>is the present value of an investment project’s net cash flows minus the project’s initial cash outflow.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325688" y="4854575"/>
            <a:ext cx="485616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1</a:t>
            </a:r>
            <a:r>
              <a:rPr lang="en-US" sz="3200"/>
              <a:t>       </a:t>
            </a:r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2</a:t>
            </a:r>
            <a:r>
              <a:rPr lang="en-US" sz="3200"/>
              <a:t>               </a:t>
            </a:r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n</a:t>
            </a:r>
            <a:r>
              <a:rPr lang="en-US" sz="3200"/>
              <a:t> 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1633538" y="5364163"/>
            <a:ext cx="5664200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  <a:spcAft>
                <a:spcPct val="20000"/>
              </a:spcAft>
            </a:pPr>
            <a:r>
              <a:rPr lang="en-US" sz="3200"/>
              <a:t>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1</a:t>
            </a:r>
            <a:r>
              <a:rPr lang="en-US" sz="3200"/>
              <a:t>    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2</a:t>
            </a:r>
            <a:r>
              <a:rPr lang="en-US" sz="3200"/>
              <a:t>           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2133600" y="5410200"/>
            <a:ext cx="110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60960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4948238" y="5167313"/>
            <a:ext cx="11255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/>
              <a:t>+ . . . +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3338513" y="516731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/>
              <a:t>+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7253288" y="5062538"/>
            <a:ext cx="11509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/>
              <a:t>-</a:t>
            </a:r>
            <a:r>
              <a:rPr lang="en-US" sz="3200">
                <a:solidFill>
                  <a:srgbClr val="42B200"/>
                </a:solidFill>
              </a:rPr>
              <a:t> 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ICO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3733800" y="5410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700088" y="5138738"/>
            <a:ext cx="13684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42B200"/>
                </a:solidFill>
              </a:rPr>
              <a:t>NPV </a:t>
            </a:r>
            <a:r>
              <a:rPr lang="en-US" sz="3200"/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05000"/>
            <a:ext cx="8305800" cy="1600200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i="1" smtClean="0"/>
              <a:t>Basket Wonders </a:t>
            </a:r>
            <a:r>
              <a:rPr lang="en-US" sz="3200" smtClean="0"/>
              <a:t>has determined that the appropriate </a:t>
            </a:r>
            <a:r>
              <a:rPr lang="en-US" sz="3200" smtClean="0">
                <a:solidFill>
                  <a:srgbClr val="380069"/>
                </a:solidFill>
              </a:rPr>
              <a:t>discount rate (k) </a:t>
            </a:r>
            <a:r>
              <a:rPr lang="en-US" sz="3200" smtClean="0"/>
              <a:t>for this project is </a:t>
            </a:r>
            <a:r>
              <a:rPr lang="en-US" sz="3200" smtClean="0">
                <a:solidFill>
                  <a:srgbClr val="380069"/>
                </a:solidFill>
              </a:rPr>
              <a:t>13%</a:t>
            </a:r>
            <a:r>
              <a:rPr lang="en-US" sz="3200" smtClean="0"/>
              <a:t>.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71713" y="4695825"/>
            <a:ext cx="34496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$10,000</a:t>
            </a:r>
            <a:r>
              <a:rPr lang="en-US" sz="3200"/>
              <a:t>     </a:t>
            </a:r>
            <a:r>
              <a:rPr lang="en-US" sz="3200">
                <a:solidFill>
                  <a:schemeClr val="hlink"/>
                </a:solidFill>
              </a:rPr>
              <a:t>$7,000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981200" y="1676400"/>
            <a:ext cx="3581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>
                <a:effectLst/>
              </a:rPr>
              <a:t> </a:t>
            </a:r>
            <a:r>
              <a:rPr lang="en-US" b="1" smtClean="0"/>
              <a:t>NPV Solution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905000" y="1600200"/>
            <a:ext cx="3581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71713" y="3476625"/>
            <a:ext cx="536575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$10,000</a:t>
            </a:r>
            <a:r>
              <a:rPr lang="en-US" sz="3200"/>
              <a:t>    </a:t>
            </a:r>
            <a:r>
              <a:rPr lang="en-US" sz="3200">
                <a:solidFill>
                  <a:schemeClr val="hlink"/>
                </a:solidFill>
              </a:rPr>
              <a:t>$12,000</a:t>
            </a:r>
            <a:r>
              <a:rPr lang="en-US" sz="3200"/>
              <a:t>   </a:t>
            </a:r>
            <a:r>
              <a:rPr lang="en-US" sz="3200">
                <a:solidFill>
                  <a:schemeClr val="hlink"/>
                </a:solidFill>
              </a:rPr>
              <a:t>$15,000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347913" y="4010025"/>
            <a:ext cx="53308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 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1</a:t>
            </a:r>
            <a:r>
              <a:rPr lang="en-US" sz="3200" baseline="30000"/>
              <a:t>         </a:t>
            </a:r>
            <a:r>
              <a:rPr lang="en-US" sz="3200"/>
              <a:t>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2</a:t>
            </a:r>
            <a:r>
              <a:rPr lang="en-US" sz="3200" baseline="30000"/>
              <a:t>         </a:t>
            </a:r>
            <a:r>
              <a:rPr lang="en-US" sz="3200"/>
              <a:t>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3</a:t>
            </a:r>
            <a:r>
              <a:rPr lang="en-US" sz="3200" baseline="30000"/>
              <a:t> 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9481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7769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871913" y="50006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419600" y="39624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6248400" y="39624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514600" y="39624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514600" y="5257800"/>
            <a:ext cx="1219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4419600" y="5257800"/>
            <a:ext cx="114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5783263" y="5032375"/>
            <a:ext cx="18938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/>
              <a:t>- 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424113" y="5229225"/>
            <a:ext cx="326548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4</a:t>
            </a:r>
            <a:r>
              <a:rPr lang="en-US" sz="3200" baseline="30000"/>
              <a:t>         </a:t>
            </a:r>
            <a:r>
              <a:rPr lang="en-US" sz="3200"/>
              <a:t>(1</a:t>
            </a:r>
            <a:r>
              <a:rPr lang="en-US" sz="3200">
                <a:solidFill>
                  <a:srgbClr val="CF76F4"/>
                </a:solidFill>
              </a:rPr>
              <a:t>.13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830263" y="3660775"/>
            <a:ext cx="13684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3200">
                <a:solidFill>
                  <a:srgbClr val="A75151"/>
                </a:solidFill>
              </a:rPr>
              <a:t> </a:t>
            </a:r>
            <a:r>
              <a:rPr lang="en-US" sz="3200"/>
              <a:t>=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605713" y="3705225"/>
            <a:ext cx="4191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/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1828800" y="1676400"/>
            <a:ext cx="3581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NPV Solution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752600" y="1600200"/>
            <a:ext cx="3581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tabLst>
                <a:tab pos="1314450" algn="l"/>
              </a:tabLst>
              <a:defRPr/>
            </a:pP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2800" smtClean="0"/>
              <a:t> = 	</a:t>
            </a:r>
            <a:r>
              <a:rPr lang="en-US" sz="2800" smtClean="0">
                <a:solidFill>
                  <a:schemeClr val="hlink"/>
                </a:solidFill>
              </a:rPr>
              <a:t>$10,000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1</a:t>
            </a:r>
            <a:r>
              <a:rPr lang="en-US" sz="2800" smtClean="0"/>
              <a:t>) + </a:t>
            </a:r>
            <a:r>
              <a:rPr lang="en-US" sz="2800" smtClean="0">
                <a:solidFill>
                  <a:schemeClr val="hlink"/>
                </a:solidFill>
              </a:rPr>
              <a:t>$12,000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2</a:t>
            </a:r>
            <a:r>
              <a:rPr lang="en-US" sz="2800" smtClean="0"/>
              <a:t>) + 	</a:t>
            </a:r>
            <a:r>
              <a:rPr lang="en-US" sz="2800" smtClean="0">
                <a:solidFill>
                  <a:schemeClr val="hlink"/>
                </a:solidFill>
              </a:rPr>
              <a:t>$15,000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3</a:t>
            </a:r>
            <a:r>
              <a:rPr lang="en-US" sz="2800" smtClean="0"/>
              <a:t>) + </a:t>
            </a:r>
            <a:r>
              <a:rPr lang="en-US" sz="2800" smtClean="0">
                <a:solidFill>
                  <a:schemeClr val="hlink"/>
                </a:solidFill>
              </a:rPr>
              <a:t>$10,000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4</a:t>
            </a:r>
            <a:r>
              <a:rPr lang="en-US" sz="2800" smtClean="0"/>
              <a:t>) + 	</a:t>
            </a:r>
            <a:r>
              <a:rPr lang="en-US" sz="2800" smtClean="0">
                <a:solidFill>
                  <a:schemeClr val="hlink"/>
                </a:solidFill>
              </a:rPr>
              <a:t>$  7,000</a:t>
            </a:r>
            <a:r>
              <a:rPr lang="en-US" sz="2800" smtClean="0"/>
              <a:t>(PVIF</a:t>
            </a:r>
            <a:r>
              <a:rPr lang="en-US" sz="2800" baseline="-25000" smtClean="0">
                <a:solidFill>
                  <a:srgbClr val="CF76F4"/>
                </a:solidFill>
              </a:rPr>
              <a:t>13%</a:t>
            </a:r>
            <a:r>
              <a:rPr lang="en-US" sz="2800" baseline="-25000" smtClean="0"/>
              <a:t>,</a:t>
            </a:r>
            <a:r>
              <a:rPr lang="en-US" sz="2800" baseline="-25000" smtClean="0">
                <a:solidFill>
                  <a:schemeClr val="tx2"/>
                </a:solidFill>
              </a:rPr>
              <a:t>5</a:t>
            </a:r>
            <a:r>
              <a:rPr lang="en-US" sz="2800" smtClean="0"/>
              <a:t>) - </a:t>
            </a:r>
            <a:r>
              <a:rPr lang="en-US" sz="28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endParaRPr lang="en-US" sz="2800" smtClean="0"/>
          </a:p>
          <a:p>
            <a:pPr marL="0" indent="0">
              <a:buFont typeface="Monotype Sorts" pitchFamily="2" charset="2"/>
              <a:buNone/>
              <a:tabLst>
                <a:tab pos="1314450" algn="l"/>
              </a:tabLst>
              <a:defRPr/>
            </a:pP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2800" smtClean="0"/>
              <a:t> = 	</a:t>
            </a:r>
            <a:r>
              <a:rPr lang="en-US" sz="2800" smtClean="0">
                <a:solidFill>
                  <a:schemeClr val="hlink"/>
                </a:solidFill>
              </a:rPr>
              <a:t>$10,000</a:t>
            </a:r>
            <a:r>
              <a:rPr lang="en-US" sz="2800" smtClean="0"/>
              <a:t>(.885) + </a:t>
            </a:r>
            <a:r>
              <a:rPr lang="en-US" sz="2800" smtClean="0">
                <a:solidFill>
                  <a:schemeClr val="hlink"/>
                </a:solidFill>
              </a:rPr>
              <a:t>$12,000</a:t>
            </a:r>
            <a:r>
              <a:rPr lang="en-US" sz="2800" smtClean="0"/>
              <a:t>(.783) + 		</a:t>
            </a:r>
            <a:r>
              <a:rPr lang="en-US" sz="2800" smtClean="0">
                <a:solidFill>
                  <a:schemeClr val="hlink"/>
                </a:solidFill>
              </a:rPr>
              <a:t>$15,000</a:t>
            </a:r>
            <a:r>
              <a:rPr lang="en-US" sz="2800" smtClean="0"/>
              <a:t>(.693) + </a:t>
            </a:r>
            <a:r>
              <a:rPr lang="en-US" sz="2800" smtClean="0">
                <a:solidFill>
                  <a:schemeClr val="hlink"/>
                </a:solidFill>
              </a:rPr>
              <a:t>$10,000</a:t>
            </a:r>
            <a:r>
              <a:rPr lang="en-US" sz="2800" smtClean="0"/>
              <a:t>(.613) + 		</a:t>
            </a:r>
            <a:r>
              <a:rPr lang="en-US" sz="2800" smtClean="0">
                <a:solidFill>
                  <a:schemeClr val="hlink"/>
                </a:solidFill>
              </a:rPr>
              <a:t>$  7,000</a:t>
            </a:r>
            <a:r>
              <a:rPr lang="en-US" sz="2800" smtClean="0"/>
              <a:t>(.543) - </a:t>
            </a:r>
            <a:r>
              <a:rPr lang="en-US" sz="28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endParaRPr lang="en-US" sz="2800" smtClean="0"/>
          </a:p>
          <a:p>
            <a:pPr marL="0" indent="0">
              <a:buFont typeface="Monotype Sorts" pitchFamily="2" charset="2"/>
              <a:buNone/>
              <a:tabLst>
                <a:tab pos="1314450" algn="l"/>
              </a:tabLst>
              <a:defRPr/>
            </a:pP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2800" smtClean="0"/>
              <a:t> = 	$8,850 + $9,396 + $10,395 + 			$6,130 + $3,801 - </a:t>
            </a:r>
            <a:r>
              <a:rPr lang="en-US" sz="28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$40,000</a:t>
            </a:r>
            <a:r>
              <a:rPr lang="en-US" sz="2800" smtClean="0"/>
              <a:t> </a:t>
            </a:r>
          </a:p>
          <a:p>
            <a:pPr marL="0" indent="0">
              <a:buFont typeface="Monotype Sorts" pitchFamily="2" charset="2"/>
              <a:buNone/>
              <a:tabLst>
                <a:tab pos="1314450" algn="l"/>
              </a:tabLst>
              <a:defRPr/>
            </a:pPr>
            <a:r>
              <a:rPr lang="en-US" sz="2800" smtClean="0"/>
              <a:t>         =	</a:t>
            </a:r>
            <a:r>
              <a:rPr lang="en-US" sz="2800" smtClean="0">
                <a:solidFill>
                  <a:srgbClr val="42B200"/>
                </a:solidFill>
              </a:rPr>
              <a:t>- </a:t>
            </a:r>
            <a:r>
              <a:rPr lang="en-US" sz="28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$1,428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308725" y="3703638"/>
            <a:ext cx="422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ChangeArrowheads="1"/>
          </p:cNvSpPr>
          <p:nvPr/>
        </p:nvSpPr>
        <p:spPr bwMode="auto">
          <a:xfrm>
            <a:off x="1219200" y="3352800"/>
            <a:ext cx="68580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1828800" y="1676400"/>
            <a:ext cx="6934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NPV Acceptance Criterion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19600"/>
            <a:ext cx="8382000" cy="1752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tx2"/>
                </a:solidFill>
              </a:rPr>
              <a:t>   No!  </a:t>
            </a:r>
            <a:r>
              <a:rPr lang="en-US" sz="3200" smtClean="0"/>
              <a:t>The </a:t>
            </a:r>
            <a:r>
              <a:rPr lang="en-US" sz="3200" smtClean="0">
                <a:solidFill>
                  <a:srgbClr val="42B200"/>
                </a:solidFill>
              </a:rPr>
              <a:t>NPV</a:t>
            </a:r>
            <a:r>
              <a:rPr lang="en-US" sz="3200" smtClean="0"/>
              <a:t> is </a:t>
            </a:r>
            <a:r>
              <a:rPr lang="en-US" sz="3200" u="sng" smtClean="0"/>
              <a:t>negative</a:t>
            </a:r>
            <a:r>
              <a:rPr lang="en-US" sz="3200" smtClean="0"/>
              <a:t>.  This means that the project is reducing shareholder wealth.  [</a:t>
            </a:r>
            <a:r>
              <a:rPr lang="en-US" sz="3200" i="1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Reject </a:t>
            </a:r>
            <a:r>
              <a:rPr lang="en-US" sz="3200" smtClean="0"/>
              <a:t>as </a:t>
            </a:r>
            <a:r>
              <a:rPr lang="en-US" sz="3200" i="1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&lt; </a:t>
            </a:r>
            <a:r>
              <a:rPr lang="en-US" sz="3200" i="1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sz="3200" smtClean="0"/>
              <a:t> ]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752600" y="1600200"/>
            <a:ext cx="6934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752600"/>
            <a:ext cx="7924800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200" smtClean="0"/>
              <a:t>The management of </a:t>
            </a:r>
            <a:r>
              <a:rPr lang="en-US" sz="3200" i="1" smtClean="0"/>
              <a:t>Basket Wonders </a:t>
            </a:r>
            <a:r>
              <a:rPr lang="en-US" sz="3200" smtClean="0"/>
              <a:t>has determined that the </a:t>
            </a:r>
            <a:r>
              <a:rPr lang="en-US" sz="3200" smtClean="0">
                <a:solidFill>
                  <a:srgbClr val="380069"/>
                </a:solidFill>
              </a:rPr>
              <a:t>required rate</a:t>
            </a:r>
            <a:r>
              <a:rPr lang="en-US" sz="3200" smtClean="0"/>
              <a:t> is </a:t>
            </a:r>
            <a:r>
              <a:rPr lang="en-US" sz="3200" smtClean="0">
                <a:solidFill>
                  <a:srgbClr val="380069"/>
                </a:solidFill>
              </a:rPr>
              <a:t>13% </a:t>
            </a:r>
            <a:r>
              <a:rPr lang="en-US" sz="3200" smtClean="0"/>
              <a:t>for projects of this type.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Should this project be accepted?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7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648200" y="2133600"/>
            <a:ext cx="3886200" cy="2362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NPV on the Calculator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2209800"/>
            <a:ext cx="4114800" cy="24384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2800" smtClean="0"/>
              <a:t>  We will use the cash flow registry to solve the NPV for this problem quickly and accurately!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905000" y="40386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2286000" y="40386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447800" y="40386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524000" y="60960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648200" y="4800600"/>
            <a:ext cx="4054475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sng"/>
              <a:t>Hint</a:t>
            </a:r>
            <a:r>
              <a:rPr lang="en-US" sz="2400"/>
              <a:t>: If you have </a:t>
            </a:r>
            <a:r>
              <a:rPr lang="en-US" sz="2400" i="1" u="sng"/>
              <a:t>not</a:t>
            </a:r>
            <a:r>
              <a:rPr lang="en-US" sz="2400"/>
              <a:t> cleared the cash flows from your calculator, then you may skip to Step 15.</a:t>
            </a:r>
          </a:p>
        </p:txBody>
      </p:sp>
      <p:sp>
        <p:nvSpPr>
          <p:cNvPr id="28687" name="Oval 18"/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781800" y="5334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7818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781800" y="48768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4495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781800" y="40386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334000" y="31242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6388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638800" y="4038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638800" y="44958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638800" y="4876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638800" y="5334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343400" y="53340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343400" y="48768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343400" y="44958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343400" y="40386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343400" y="3581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343400" y="31242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343400" y="26670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6" name="Rectangle 2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Actual NPV Solution Using Your Financial Calculator</a:t>
            </a: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343400" y="57912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343400" y="6248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638800" y="5791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638800" y="6248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781800" y="5791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6781800" y="6248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smtClean="0"/>
              <a:t>Steps in the 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1:	Press		CF		           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2:	Press		2</a:t>
            </a:r>
            <a:r>
              <a:rPr lang="en-US" sz="2400" baseline="30000" smtClean="0"/>
              <a:t>nd</a:t>
            </a:r>
            <a:r>
              <a:rPr lang="en-US" sz="2400" smtClean="0"/>
              <a:t>	CLR Work	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3:  </a:t>
            </a:r>
            <a:r>
              <a:rPr lang="en-US" sz="2400" u="sng" smtClean="0"/>
              <a:t>For </a:t>
            </a:r>
            <a:r>
              <a:rPr lang="en-US" sz="2400" i="1" u="sng" smtClean="0"/>
              <a:t>CF0</a:t>
            </a:r>
            <a:r>
              <a:rPr lang="en-US" sz="2400" smtClean="0"/>
              <a:t> Press    -40000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4:  </a:t>
            </a:r>
            <a:r>
              <a:rPr lang="en-US" sz="2400" u="sng" smtClean="0"/>
              <a:t>For </a:t>
            </a:r>
            <a:r>
              <a:rPr lang="en-US" sz="2400" i="1" u="sng" smtClean="0"/>
              <a:t>C01</a:t>
            </a:r>
            <a:r>
              <a:rPr lang="en-US" sz="2400" smtClean="0"/>
              <a:t> Press	10000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5:  </a:t>
            </a:r>
            <a:r>
              <a:rPr lang="en-US" sz="2400" u="sng" smtClean="0"/>
              <a:t>For </a:t>
            </a:r>
            <a:r>
              <a:rPr lang="en-US" sz="2400" i="1" u="sng" smtClean="0"/>
              <a:t>F01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6:  </a:t>
            </a:r>
            <a:r>
              <a:rPr lang="en-US" sz="2400" u="sng" smtClean="0"/>
              <a:t>For </a:t>
            </a:r>
            <a:r>
              <a:rPr lang="en-US" sz="2400" i="1" u="sng" smtClean="0"/>
              <a:t>C02</a:t>
            </a:r>
            <a:r>
              <a:rPr lang="en-US" sz="2400" smtClean="0"/>
              <a:t> Press	12000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7:  </a:t>
            </a:r>
            <a:r>
              <a:rPr lang="en-US" sz="2400" u="sng" smtClean="0"/>
              <a:t>For </a:t>
            </a:r>
            <a:r>
              <a:rPr lang="en-US" sz="2400" i="1" u="sng" smtClean="0"/>
              <a:t>F02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  keys</a:t>
            </a: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8:  </a:t>
            </a:r>
            <a:r>
              <a:rPr lang="en-US" sz="2400" u="sng" smtClean="0"/>
              <a:t>For </a:t>
            </a:r>
            <a:r>
              <a:rPr lang="en-US" sz="2400" i="1" u="sng" smtClean="0"/>
              <a:t>C03</a:t>
            </a:r>
            <a:r>
              <a:rPr lang="en-US" sz="2400" smtClean="0"/>
              <a:t> Press	15000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9:  </a:t>
            </a:r>
            <a:r>
              <a:rPr lang="en-US" sz="2400" u="sng" smtClean="0"/>
              <a:t>For </a:t>
            </a:r>
            <a:r>
              <a:rPr lang="en-US" sz="2400" i="1" u="sng" smtClean="0"/>
              <a:t>F03</a:t>
            </a:r>
            <a:r>
              <a:rPr lang="en-US" sz="2400" smtClean="0"/>
              <a:t> Press	    1	    Enter      </a:t>
            </a:r>
            <a:r>
              <a:rPr lang="en-US" sz="1800" smtClean="0"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   keys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705600" y="3200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400800" y="4953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705600" y="35814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6388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3340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334000" y="4953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638800" y="32004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343400" y="5486400"/>
            <a:ext cx="6858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343400" y="49530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343400" y="44958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343400" y="4038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343400" y="23622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762000" y="5943600"/>
            <a:ext cx="7620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705600" y="2819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6705600" y="2362200"/>
            <a:ext cx="457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638800" y="28194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5638800" y="2362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343400" y="28194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343400" y="3581400"/>
            <a:ext cx="990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4343400" y="3200400"/>
            <a:ext cx="9906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u="sng" smtClean="0"/>
              <a:t>Steps in the Process (Part II)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10:</a:t>
            </a:r>
            <a:r>
              <a:rPr lang="en-US" sz="2400" u="sng" smtClean="0"/>
              <a:t>For </a:t>
            </a:r>
            <a:r>
              <a:rPr lang="en-US" sz="2400" i="1" u="sng" smtClean="0"/>
              <a:t>C04</a:t>
            </a:r>
            <a:r>
              <a:rPr lang="en-US" sz="2400" smtClean="0"/>
              <a:t> Press	10000	    Enter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11:</a:t>
            </a:r>
            <a:r>
              <a:rPr lang="en-US" sz="2400" u="sng" smtClean="0"/>
              <a:t>For </a:t>
            </a:r>
            <a:r>
              <a:rPr lang="en-US" sz="2400" i="1" u="sng" smtClean="0"/>
              <a:t>F04</a:t>
            </a:r>
            <a:r>
              <a:rPr lang="en-US" sz="2400" smtClean="0"/>
              <a:t> Press	    1	    Enter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12:</a:t>
            </a:r>
            <a:r>
              <a:rPr lang="en-US" sz="2400" u="sng" smtClean="0"/>
              <a:t>For </a:t>
            </a:r>
            <a:r>
              <a:rPr lang="en-US" sz="2400" i="1" u="sng" smtClean="0"/>
              <a:t>C05</a:t>
            </a:r>
            <a:r>
              <a:rPr lang="en-US" sz="2400" smtClean="0"/>
              <a:t> Press	 7000	    Enter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    </a:t>
            </a:r>
            <a:r>
              <a:rPr lang="en-US" sz="2400" smtClean="0">
                <a:sym typeface="Symbol" pitchFamily="18" charset="2"/>
              </a:rPr>
              <a:t>keys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/>
              <a:t>Step 13:</a:t>
            </a:r>
            <a:r>
              <a:rPr lang="en-US" sz="2400" u="sng" smtClean="0"/>
              <a:t>For </a:t>
            </a:r>
            <a:r>
              <a:rPr lang="en-US" sz="2400" i="1" u="sng" smtClean="0"/>
              <a:t>F05</a:t>
            </a:r>
            <a:r>
              <a:rPr lang="en-US" sz="2400" smtClean="0"/>
              <a:t> Press	    1	    Enter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   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14:  	Press	        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	keys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sz="2400" smtClean="0"/>
              <a:t>Step 15:  	Press		</a:t>
            </a:r>
            <a:r>
              <a:rPr lang="en-US" sz="2400" smtClean="0">
                <a:sym typeface="Symbol" pitchFamily="18" charset="2"/>
              </a:rPr>
              <a:t>NPV	  		key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16:  </a:t>
            </a:r>
            <a:r>
              <a:rPr lang="en-US" sz="2400" u="sng" smtClean="0"/>
              <a:t>For I=</a:t>
            </a:r>
            <a:r>
              <a:rPr lang="en-US" sz="2400" smtClean="0"/>
              <a:t>, Enter	13	Enter	   </a:t>
            </a:r>
            <a:r>
              <a:rPr lang="en-US" sz="1800" smtClean="0">
                <a:ea typeface="Arial Unicode MS" pitchFamily="50" charset="-128"/>
                <a:cs typeface="Arial Unicode MS" pitchFamily="50" charset="-128"/>
                <a:sym typeface="Symbol" pitchFamily="18" charset="2"/>
              </a:rPr>
              <a:t></a:t>
            </a:r>
            <a:r>
              <a:rPr lang="en-US" sz="2400" smtClean="0">
                <a:sym typeface="Symbol" pitchFamily="18" charset="2"/>
              </a:rPr>
              <a:t> 	keys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2400" smtClean="0"/>
              <a:t>Step 17:  	Press		</a:t>
            </a:r>
            <a:r>
              <a:rPr lang="en-US" sz="2400" smtClean="0">
                <a:sym typeface="Symbol" pitchFamily="18" charset="2"/>
              </a:rPr>
              <a:t>CPT	 		key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smtClean="0">
                <a:sym typeface="Symbol" pitchFamily="18" charset="2"/>
              </a:rPr>
              <a:t>Result:	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Net Present Value</a:t>
            </a:r>
            <a:r>
              <a:rPr lang="en-US" sz="2800" smtClean="0">
                <a:sym typeface="Symbol" pitchFamily="18" charset="2"/>
              </a:rPr>
              <a:t> = </a:t>
            </a:r>
            <a:r>
              <a:rPr lang="en-US" sz="2800" smtClean="0">
                <a:solidFill>
                  <a:srgbClr val="42B200"/>
                </a:solidFill>
                <a:sym typeface="Symbol" pitchFamily="18" charset="2"/>
              </a:rPr>
              <a:t>-</a:t>
            </a:r>
            <a:r>
              <a:rPr lang="en-US" sz="2800" u="sng" smtClean="0">
                <a:solidFill>
                  <a:srgbClr val="42B200"/>
                </a:solidFill>
                <a:sym typeface="Symbol" pitchFamily="18" charset="2"/>
              </a:rPr>
              <a:t>$1,424.42</a:t>
            </a:r>
          </a:p>
        </p:txBody>
      </p:sp>
      <p:sp>
        <p:nvSpPr>
          <p:cNvPr id="63513" name="Rectangle 25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 smtClean="0"/>
              <a:t>Actual NPV Solution Using Your Financial Calculator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905000" y="1676400"/>
            <a:ext cx="5334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Project Evaluation:  Alternative Methods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305800" cy="37338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/>
            <a:r>
              <a:rPr lang="en-US" smtClean="0"/>
              <a:t> Payback Period (PBP)</a:t>
            </a:r>
          </a:p>
          <a:p>
            <a:pPr lvl="1"/>
            <a:r>
              <a:rPr lang="en-US" smtClean="0"/>
              <a:t> Internal Rate of Return (IRR)</a:t>
            </a:r>
          </a:p>
          <a:p>
            <a:pPr lvl="1"/>
            <a:r>
              <a:rPr lang="en-US" smtClean="0"/>
              <a:t> Net Present Value (NPV)</a:t>
            </a:r>
          </a:p>
          <a:p>
            <a:pPr lvl="1"/>
            <a:r>
              <a:rPr lang="en-US" smtClean="0"/>
              <a:t> Profitability Index (PI)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828800" y="1600200"/>
            <a:ext cx="533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391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NPV Strengths 		</a:t>
            </a:r>
            <a:br>
              <a:rPr lang="en-US" b="1" smtClean="0"/>
            </a:br>
            <a:r>
              <a:rPr lang="en-US" b="1" smtClean="0"/>
              <a:t>and Weaknesses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5029200" cy="4724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600" smtClean="0"/>
              <a:t>        </a:t>
            </a:r>
            <a:r>
              <a:rPr lang="en-US" sz="36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Strengths</a:t>
            </a: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600" smtClean="0"/>
          </a:p>
          <a:p>
            <a:pPr marL="457200" lvl="1" indent="0">
              <a:defRPr/>
            </a:pPr>
            <a:r>
              <a:rPr lang="en-US" sz="3200" smtClean="0"/>
              <a:t>  Cash flows 			assumed to be 		reinvested at the 		hurdle rate.</a:t>
            </a:r>
          </a:p>
          <a:p>
            <a:pPr marL="457200" lvl="1" indent="0">
              <a:defRPr/>
            </a:pPr>
            <a:r>
              <a:rPr lang="en-US" sz="3200" smtClean="0"/>
              <a:t>  Accounts for TVM.</a:t>
            </a:r>
          </a:p>
          <a:p>
            <a:pPr marL="457200" lvl="1" indent="0">
              <a:defRPr/>
            </a:pPr>
            <a:r>
              <a:rPr lang="en-US" sz="3200" smtClean="0"/>
              <a:t>  Considers all 			cash flows.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905000"/>
            <a:ext cx="48006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Weaknesses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200" smtClean="0"/>
          </a:p>
          <a:p>
            <a:pPr marL="457200" lvl="1" indent="0">
              <a:defRPr/>
            </a:pPr>
            <a:r>
              <a:rPr lang="en-US" sz="3200" smtClean="0"/>
              <a:t>  May not include 		managerial 			options embedded 	in the project.  See 	Chapter 14.</a:t>
            </a:r>
          </a:p>
          <a:p>
            <a:pPr eaLnBrk="1">
              <a:buFont typeface="Monotype Sorts" pitchFamily="2" charset="2"/>
              <a:buNone/>
              <a:defRPr/>
            </a:pPr>
            <a:endParaRPr 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19050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Net Present Value Profile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600200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600200" y="5029200"/>
            <a:ext cx="563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109913" y="6081713"/>
            <a:ext cx="2789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Discount Rate (%)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433513" y="5700713"/>
            <a:ext cx="5410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0         3          6          9          12       15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V="1">
            <a:off x="66294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4572000" y="39624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3505200" y="31242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V="1">
            <a:off x="2514600" y="23622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V="1">
            <a:off x="55626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600200" y="4191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1600200" y="3352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1600200" y="2514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1600200" y="5638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1530350" y="2597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Freeform 19"/>
          <p:cNvSpPr>
            <a:spLocks/>
          </p:cNvSpPr>
          <p:nvPr/>
        </p:nvSpPr>
        <p:spPr bwMode="auto">
          <a:xfrm>
            <a:off x="1676400" y="2743200"/>
            <a:ext cx="4192588" cy="2516188"/>
          </a:xfrm>
          <a:custGeom>
            <a:avLst/>
            <a:gdLst>
              <a:gd name="T0" fmla="*/ 0 w 2641"/>
              <a:gd name="T1" fmla="*/ 0 h 1585"/>
              <a:gd name="T2" fmla="*/ 2147483647 w 2641"/>
              <a:gd name="T3" fmla="*/ 2147483647 h 1585"/>
              <a:gd name="T4" fmla="*/ 2147483647 w 2641"/>
              <a:gd name="T5" fmla="*/ 2147483647 h 1585"/>
              <a:gd name="T6" fmla="*/ 2147483647 w 2641"/>
              <a:gd name="T7" fmla="*/ 2147483647 h 1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1" h="1585">
                <a:moveTo>
                  <a:pt x="0" y="0"/>
                </a:moveTo>
                <a:lnTo>
                  <a:pt x="1152" y="768"/>
                </a:lnTo>
                <a:lnTo>
                  <a:pt x="2352" y="1440"/>
                </a:lnTo>
                <a:lnTo>
                  <a:pt x="2640" y="1584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53403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5797550" y="5187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167313" y="4024313"/>
            <a:ext cx="706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CF76F4"/>
                </a:solidFill>
              </a:rPr>
              <a:t>IRR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929313" y="4329113"/>
            <a:ext cx="17160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42B200"/>
                </a:solidFill>
              </a:rPr>
              <a:t>NPV@13%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119313" y="2043113"/>
            <a:ext cx="1957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Sum of CF’s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1752600" y="2286000"/>
            <a:ext cx="3048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5410200" y="4419600"/>
            <a:ext cx="0" cy="457200"/>
          </a:xfrm>
          <a:prstGeom prst="line">
            <a:avLst/>
          </a:prstGeom>
          <a:noFill/>
          <a:ln w="12700">
            <a:solidFill>
              <a:srgbClr val="CF76F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6019800" y="4724400"/>
            <a:ext cx="304800" cy="3810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624513" y="2043113"/>
            <a:ext cx="27368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/>
              <a:t>Plot NPV for each</a:t>
            </a:r>
          </a:p>
          <a:p>
            <a:pPr algn="ctr"/>
            <a:r>
              <a:rPr lang="en-US" sz="2400"/>
              <a:t>discount rate.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 rot="1080000">
            <a:off x="3433763" y="3332163"/>
            <a:ext cx="5360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>
                <a:solidFill>
                  <a:schemeClr val="hlink"/>
                </a:solidFill>
              </a:rPr>
              <a:t>Three of these points are easy now!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 rot="-5400000">
            <a:off x="-629443" y="3647281"/>
            <a:ext cx="27733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Net Present Value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823913" y="1890713"/>
            <a:ext cx="1030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$000s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1052513" y="22717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15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1052513" y="31099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1128713" y="40243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128713" y="48625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1052513" y="5395913"/>
            <a:ext cx="452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-4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495800" y="2057400"/>
            <a:ext cx="4038600" cy="426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2954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Creating NPV Profiles Using the Calculator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2209800"/>
            <a:ext cx="4114800" cy="4038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  </a:t>
            </a:r>
            <a:r>
              <a:rPr lang="en-US" sz="2800" u="sng" smtClean="0"/>
              <a:t>Hint</a:t>
            </a:r>
            <a:r>
              <a:rPr lang="en-US" sz="2800" smtClean="0"/>
              <a:t>:  As long as you do not “clear” the cash flows from the registry, simply start at </a:t>
            </a:r>
            <a:r>
              <a:rPr lang="en-US" sz="2800" smtClean="0">
                <a:solidFill>
                  <a:schemeClr val="tx2"/>
                </a:solidFill>
              </a:rPr>
              <a:t>Step 15</a:t>
            </a:r>
            <a:r>
              <a:rPr lang="en-US" sz="2800" smtClean="0"/>
              <a:t> and enter a different discount rate.  Each resulting NPV will provide a “point” for your </a:t>
            </a:r>
            <a:r>
              <a:rPr lang="en-US" sz="2800" i="1" u="sng" smtClean="0">
                <a:solidFill>
                  <a:schemeClr val="hlink"/>
                </a:solidFill>
              </a:rPr>
              <a:t>NPV Profile</a:t>
            </a:r>
            <a:r>
              <a:rPr lang="en-US" sz="2800" smtClean="0"/>
              <a:t>!</a:t>
            </a: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799" name="Picture 16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7"/>
          <p:cNvSpPr>
            <a:spLocks noChangeArrowheads="1"/>
          </p:cNvSpPr>
          <p:nvPr/>
        </p:nvSpPr>
        <p:spPr bwMode="auto">
          <a:xfrm>
            <a:off x="762000" y="3581400"/>
            <a:ext cx="82296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26"/>
          <p:cNvSpPr>
            <a:spLocks noChangeArrowheads="1"/>
          </p:cNvSpPr>
          <p:nvPr/>
        </p:nvSpPr>
        <p:spPr bwMode="auto">
          <a:xfrm>
            <a:off x="2438400" y="5638800"/>
            <a:ext cx="4267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2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4478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Profitability Index (PI)</a:t>
            </a: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00025" y="1981200"/>
            <a:ext cx="8562975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400" smtClean="0"/>
              <a:t>  PI is the ratio of the present value of a project’s future net cash flows to the project’s initial cash outflow.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2401888" y="3787775"/>
            <a:ext cx="485616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1</a:t>
            </a:r>
            <a:r>
              <a:rPr lang="en-US" sz="3200"/>
              <a:t>       </a:t>
            </a:r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2</a:t>
            </a:r>
            <a:r>
              <a:rPr lang="en-US" sz="3200"/>
              <a:t>               </a:t>
            </a:r>
            <a:r>
              <a:rPr lang="en-US" sz="3200">
                <a:solidFill>
                  <a:schemeClr val="hlink"/>
                </a:solidFill>
              </a:rPr>
              <a:t>CF</a:t>
            </a:r>
            <a:r>
              <a:rPr lang="en-US" sz="3200" baseline="-25000">
                <a:solidFill>
                  <a:schemeClr val="tx2"/>
                </a:solidFill>
              </a:rPr>
              <a:t>n</a:t>
            </a:r>
            <a:r>
              <a:rPr lang="en-US" sz="3200"/>
              <a:t> </a:t>
            </a: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1633538" y="4297363"/>
            <a:ext cx="5664200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  <a:spcAft>
                <a:spcPct val="20000"/>
              </a:spcAft>
            </a:pPr>
            <a:r>
              <a:rPr lang="en-US" sz="3200"/>
              <a:t>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1</a:t>
            </a:r>
            <a:r>
              <a:rPr lang="en-US" sz="3200"/>
              <a:t>    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2</a:t>
            </a:r>
            <a:r>
              <a:rPr lang="en-US" sz="3200"/>
              <a:t>           (1+</a:t>
            </a:r>
            <a:r>
              <a:rPr lang="en-US" sz="3200">
                <a:solidFill>
                  <a:srgbClr val="CF76F4"/>
                </a:solidFill>
              </a:rPr>
              <a:t>k</a:t>
            </a:r>
            <a:r>
              <a:rPr lang="en-US" sz="3200"/>
              <a:t>)</a:t>
            </a:r>
            <a:r>
              <a:rPr lang="en-US" sz="3200" baseline="30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>
            <a:off x="2209800" y="4343400"/>
            <a:ext cx="110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6096000" y="4343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8" name="Rectangle 10"/>
          <p:cNvSpPr>
            <a:spLocks noChangeArrowheads="1"/>
          </p:cNvSpPr>
          <p:nvPr/>
        </p:nvSpPr>
        <p:spPr bwMode="auto">
          <a:xfrm>
            <a:off x="4872038" y="4100513"/>
            <a:ext cx="11255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/>
              <a:t>+ . . . +</a:t>
            </a:r>
          </a:p>
        </p:txBody>
      </p:sp>
      <p:sp>
        <p:nvSpPr>
          <p:cNvPr id="34829" name="Rectangle 11"/>
          <p:cNvSpPr>
            <a:spLocks noChangeArrowheads="1"/>
          </p:cNvSpPr>
          <p:nvPr/>
        </p:nvSpPr>
        <p:spPr bwMode="auto">
          <a:xfrm>
            <a:off x="3338513" y="410051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/>
              <a:t>+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8091488" y="3995738"/>
            <a:ext cx="9032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ICO</a:t>
            </a:r>
          </a:p>
        </p:txBody>
      </p:sp>
      <p:sp>
        <p:nvSpPr>
          <p:cNvPr id="34831" name="Line 13"/>
          <p:cNvSpPr>
            <a:spLocks noChangeShapeType="1"/>
          </p:cNvSpPr>
          <p:nvPr/>
        </p:nvSpPr>
        <p:spPr bwMode="auto">
          <a:xfrm>
            <a:off x="3657600" y="43434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2" name="Rectangle 14"/>
          <p:cNvSpPr>
            <a:spLocks noChangeArrowheads="1"/>
          </p:cNvSpPr>
          <p:nvPr/>
        </p:nvSpPr>
        <p:spPr bwMode="auto">
          <a:xfrm>
            <a:off x="1004888" y="3995738"/>
            <a:ext cx="91598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rgbClr val="A75151"/>
                </a:solidFill>
              </a:rPr>
              <a:t>PI </a:t>
            </a:r>
            <a:r>
              <a:rPr lang="en-US" sz="3200"/>
              <a:t>=</a:t>
            </a:r>
          </a:p>
        </p:txBody>
      </p:sp>
      <p:sp>
        <p:nvSpPr>
          <p:cNvPr id="34833" name="Line 15"/>
          <p:cNvSpPr>
            <a:spLocks noChangeShapeType="1"/>
          </p:cNvSpPr>
          <p:nvPr/>
        </p:nvSpPr>
        <p:spPr bwMode="auto">
          <a:xfrm>
            <a:off x="1981200" y="3810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4" name="Line 16"/>
          <p:cNvSpPr>
            <a:spLocks noChangeShapeType="1"/>
          </p:cNvSpPr>
          <p:nvPr/>
        </p:nvSpPr>
        <p:spPr bwMode="auto">
          <a:xfrm>
            <a:off x="7391400" y="38100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5" name="Line 17"/>
          <p:cNvSpPr>
            <a:spLocks noChangeShapeType="1"/>
          </p:cNvSpPr>
          <p:nvPr/>
        </p:nvSpPr>
        <p:spPr bwMode="auto">
          <a:xfrm>
            <a:off x="1981200" y="3810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6" name="Line 18"/>
          <p:cNvSpPr>
            <a:spLocks noChangeShapeType="1"/>
          </p:cNvSpPr>
          <p:nvPr/>
        </p:nvSpPr>
        <p:spPr bwMode="auto">
          <a:xfrm>
            <a:off x="1981200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7" name="Line 19"/>
          <p:cNvSpPr>
            <a:spLocks noChangeShapeType="1"/>
          </p:cNvSpPr>
          <p:nvPr/>
        </p:nvSpPr>
        <p:spPr bwMode="auto">
          <a:xfrm>
            <a:off x="7086600" y="3810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8" name="Line 20"/>
          <p:cNvSpPr>
            <a:spLocks noChangeShapeType="1"/>
          </p:cNvSpPr>
          <p:nvPr/>
        </p:nvSpPr>
        <p:spPr bwMode="auto">
          <a:xfrm>
            <a:off x="7086600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528888" y="5672138"/>
            <a:ext cx="41100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A75151"/>
                </a:solidFill>
              </a:rPr>
              <a:t>PI </a:t>
            </a:r>
            <a:r>
              <a:rPr lang="en-US" sz="3200"/>
              <a:t>= 1 + [ </a:t>
            </a: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</a:t>
            </a:r>
            <a:r>
              <a:rPr lang="en-US" sz="3200"/>
              <a:t> / 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ICO</a:t>
            </a:r>
            <a:r>
              <a:rPr lang="en-US" sz="3200">
                <a:solidFill>
                  <a:srgbClr val="42B200"/>
                </a:solidFill>
              </a:rPr>
              <a:t> </a:t>
            </a:r>
            <a:r>
              <a:rPr lang="en-US" sz="3200"/>
              <a:t>]</a:t>
            </a:r>
          </a:p>
        </p:txBody>
      </p:sp>
      <p:sp>
        <p:nvSpPr>
          <p:cNvPr id="34840" name="Rectangle 22"/>
          <p:cNvSpPr>
            <a:spLocks noChangeArrowheads="1"/>
          </p:cNvSpPr>
          <p:nvPr/>
        </p:nvSpPr>
        <p:spPr bwMode="auto">
          <a:xfrm>
            <a:off x="3871913" y="5091113"/>
            <a:ext cx="1517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&lt;&lt; OR &gt;&gt;</a:t>
            </a:r>
          </a:p>
        </p:txBody>
      </p:sp>
      <p:sp>
        <p:nvSpPr>
          <p:cNvPr id="34841" name="Line 23"/>
          <p:cNvSpPr>
            <a:spLocks noChangeShapeType="1"/>
          </p:cNvSpPr>
          <p:nvPr/>
        </p:nvSpPr>
        <p:spPr bwMode="auto">
          <a:xfrm flipH="1">
            <a:off x="7543800" y="42672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2" name="Oval 24"/>
          <p:cNvSpPr>
            <a:spLocks noChangeArrowheads="1"/>
          </p:cNvSpPr>
          <p:nvPr/>
        </p:nvSpPr>
        <p:spPr bwMode="auto">
          <a:xfrm>
            <a:off x="7708900" y="4127500"/>
            <a:ext cx="50800" cy="508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Oval 25"/>
          <p:cNvSpPr>
            <a:spLocks noChangeArrowheads="1"/>
          </p:cNvSpPr>
          <p:nvPr/>
        </p:nvSpPr>
        <p:spPr bwMode="auto">
          <a:xfrm>
            <a:off x="7708900" y="4356100"/>
            <a:ext cx="50800" cy="508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ChangeArrowheads="1"/>
          </p:cNvSpPr>
          <p:nvPr/>
        </p:nvSpPr>
        <p:spPr bwMode="auto">
          <a:xfrm>
            <a:off x="1447800" y="3429000"/>
            <a:ext cx="6705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1981200" y="1676400"/>
            <a:ext cx="6324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>
                <a:effectLst/>
              </a:rPr>
              <a:t> </a:t>
            </a:r>
            <a:r>
              <a:rPr lang="en-US" b="1" smtClean="0"/>
              <a:t>PI Acceptance Criterion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19600"/>
            <a:ext cx="8382000" cy="1752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tx2"/>
                </a:solidFill>
              </a:rPr>
              <a:t>     No!  </a:t>
            </a:r>
            <a:r>
              <a:rPr lang="en-US" sz="3200" smtClean="0"/>
              <a:t>The 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 sz="3200" smtClean="0"/>
              <a:t> is </a:t>
            </a:r>
            <a:r>
              <a:rPr lang="en-US" sz="3200" u="sng" smtClean="0"/>
              <a:t>less than 1.00</a:t>
            </a:r>
            <a:r>
              <a:rPr lang="en-US" sz="3200" smtClean="0"/>
              <a:t>.  This	 means that the project is not profitable.  [</a:t>
            </a:r>
            <a:r>
              <a:rPr lang="en-US" sz="3200" i="1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Reject </a:t>
            </a:r>
            <a:r>
              <a:rPr lang="en-US" sz="3200" smtClean="0"/>
              <a:t>as </a:t>
            </a:r>
            <a:r>
              <a:rPr lang="en-US" sz="3200" i="1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 sz="3200" smtClean="0">
                <a:solidFill>
                  <a:srgbClr val="014A01"/>
                </a:solidFill>
              </a:rPr>
              <a:t> </a:t>
            </a:r>
            <a:r>
              <a:rPr lang="en-US" sz="3200" smtClean="0"/>
              <a:t>&lt; </a:t>
            </a:r>
            <a:r>
              <a:rPr lang="en-US" sz="3200" i="1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1.00</a:t>
            </a:r>
            <a:r>
              <a:rPr lang="en-US" sz="3200" smtClean="0"/>
              <a:t> ]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905000" y="1600200"/>
            <a:ext cx="6324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752600"/>
            <a:ext cx="8229600" cy="2514600"/>
          </a:xfrm>
        </p:spPr>
        <p:txBody>
          <a:bodyPr/>
          <a:lstStyle/>
          <a:p>
            <a:pPr lvl="1">
              <a:buFont typeface="Monotype Sorts" pitchFamily="2" charset="2"/>
              <a:buNone/>
              <a:defRPr/>
            </a:pPr>
            <a:r>
              <a:rPr lang="en-US" sz="3200" smtClean="0"/>
              <a:t>			</a:t>
            </a:r>
            <a:r>
              <a:rPr lang="en-US" sz="32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 sz="3200" smtClean="0"/>
              <a:t> 	= $38,572 / $40,000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3200" smtClean="0"/>
              <a:t>				= .9643 </a:t>
            </a:r>
            <a:r>
              <a:rPr lang="en-US" i="1" smtClean="0">
                <a:solidFill>
                  <a:schemeClr val="tx2"/>
                </a:solidFill>
              </a:rPr>
              <a:t>(Method #1, 13-33)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1800" smtClean="0"/>
          </a:p>
          <a:p>
            <a:pPr lvl="1"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hlink"/>
                </a:solidFill>
              </a:rPr>
              <a:t>Should this project be accepted?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3914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PI Strengths 			</a:t>
            </a:r>
            <a:br>
              <a:rPr lang="en-US" b="1" smtClean="0"/>
            </a:br>
            <a:r>
              <a:rPr lang="en-US" b="1" smtClean="0"/>
              <a:t>and Weaknesses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86000"/>
            <a:ext cx="4572000" cy="3810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sz="3600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Strengths</a:t>
            </a: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marL="457200" lvl="1" indent="0">
              <a:defRPr/>
            </a:pP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3200" smtClean="0"/>
              <a:t>Same as NPV</a:t>
            </a:r>
          </a:p>
          <a:p>
            <a:pPr marL="457200" lvl="1" indent="0">
              <a:defRPr/>
            </a:pPr>
            <a:r>
              <a:rPr lang="en-US" sz="3200" smtClean="0"/>
              <a:t>  Allows 			comparison of 	different scale 	projects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2286000"/>
            <a:ext cx="5105400" cy="37338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Weaknesses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320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defRPr/>
            </a:pP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3200" smtClean="0"/>
              <a:t>Same as NPV</a:t>
            </a:r>
          </a:p>
          <a:p>
            <a:pPr marL="457200" lvl="1" indent="0">
              <a:defRPr/>
            </a:pPr>
            <a:r>
              <a:rPr lang="en-US" sz="3200" smtClean="0"/>
              <a:t>  Provides only 		relative profitability</a:t>
            </a:r>
          </a:p>
          <a:p>
            <a:pPr marL="457200" lvl="1" indent="0">
              <a:defRPr/>
            </a:pPr>
            <a:r>
              <a:rPr lang="en-US" sz="3200" smtClean="0"/>
              <a:t>  Potential Ranking 		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5"/>
          <p:cNvSpPr>
            <a:spLocks noChangeArrowheads="1"/>
          </p:cNvSpPr>
          <p:nvPr/>
        </p:nvSpPr>
        <p:spPr bwMode="auto">
          <a:xfrm>
            <a:off x="838200" y="1981200"/>
            <a:ext cx="7467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2"/>
          <p:cNvSpPr>
            <a:spLocks noChangeShapeType="1"/>
          </p:cNvSpPr>
          <p:nvPr/>
        </p:nvSpPr>
        <p:spPr bwMode="auto">
          <a:xfrm>
            <a:off x="19050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Evaluation Summary</a:t>
            </a:r>
          </a:p>
        </p:txBody>
      </p:sp>
      <p:graphicFrame>
        <p:nvGraphicFramePr>
          <p:cNvPr id="37893" name="Object 4">
            <a:hlinkClick r:id="" action="ppaction://ole?verb=0"/>
          </p:cNvPr>
          <p:cNvGraphicFramePr>
            <a:graphicFrameLocks noGrp="1"/>
          </p:cNvGraphicFramePr>
          <p:nvPr>
            <p:ph type="tbl" idx="1"/>
          </p:nvPr>
        </p:nvGraphicFramePr>
        <p:xfrm>
          <a:off x="669925" y="2852738"/>
          <a:ext cx="785177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8502396" imgH="3939540" progId="Word.Document.8">
                  <p:embed/>
                </p:oleObj>
              </mc:Choice>
              <mc:Fallback>
                <p:oleObj name="Document" r:id="rId4" imgW="8502396" imgH="393954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852738"/>
                        <a:ext cx="7851775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18288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685800" y="3429000"/>
            <a:ext cx="792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2362200" y="297180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4038600" y="289560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6629400" y="297180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685800" y="4114800"/>
            <a:ext cx="792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685800" y="4876800"/>
            <a:ext cx="792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685800" y="5562600"/>
            <a:ext cx="792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900113" y="2028825"/>
            <a:ext cx="737235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solidFill>
                  <a:srgbClr val="000000"/>
                </a:solidFill>
              </a:rPr>
              <a:t>Basket Wonders</a:t>
            </a:r>
            <a:r>
              <a:rPr lang="en-US" sz="3200">
                <a:solidFill>
                  <a:srgbClr val="000000"/>
                </a:solidFill>
              </a:rPr>
              <a:t> Independent Project</a:t>
            </a:r>
          </a:p>
        </p:txBody>
      </p:sp>
      <p:sp>
        <p:nvSpPr>
          <p:cNvPr id="37903" name="AutoShape 14"/>
          <p:cNvSpPr>
            <a:spLocks noChangeArrowheads="1"/>
          </p:cNvSpPr>
          <p:nvPr/>
        </p:nvSpPr>
        <p:spPr bwMode="auto">
          <a:xfrm>
            <a:off x="539750" y="4197350"/>
            <a:ext cx="8216900" cy="21209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1905000" y="1676400"/>
            <a:ext cx="3657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6781800" cy="16764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Other Project Relationships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962400"/>
            <a:ext cx="7010400" cy="2209800"/>
          </a:xfrm>
        </p:spPr>
        <p:txBody>
          <a:bodyPr/>
          <a:lstStyle/>
          <a:p>
            <a:pPr>
              <a:defRPr/>
            </a:pPr>
            <a:r>
              <a:rPr lang="en-US" sz="3200" i="1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Mutually Exclusive</a:t>
            </a:r>
            <a:r>
              <a:rPr lang="en-US" sz="3200" i="1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-- A project whose acceptance precludes the acceptance of one or more alternative projects. 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828800" y="1600200"/>
            <a:ext cx="3657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914400" y="1905000"/>
            <a:ext cx="7010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sz="32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Dependent</a:t>
            </a:r>
            <a:r>
              <a:rPr lang="en-US" sz="3200">
                <a:solidFill>
                  <a:srgbClr val="000000"/>
                </a:solidFill>
              </a:rPr>
              <a:t> -- A project whose acceptance depends on the acceptance of one or more other projects.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19812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3152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Potential Problems 	</a:t>
            </a:r>
            <a:br>
              <a:rPr lang="en-US" b="1" smtClean="0"/>
            </a:br>
            <a:r>
              <a:rPr lang="en-US" b="1" smtClean="0"/>
              <a:t>Under Mutual Exclusivity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8382000" cy="27432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3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A.  Scale of Investment</a:t>
            </a:r>
            <a:endParaRPr lang="en-US" sz="3600" smtClean="0"/>
          </a:p>
          <a:p>
            <a:pPr lvl="3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B.  Cash-flow Pattern</a:t>
            </a:r>
            <a:endParaRPr lang="en-US" sz="3600" smtClean="0"/>
          </a:p>
          <a:p>
            <a:pPr lvl="3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C.  Project Life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9050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905000"/>
            <a:ext cx="8305800" cy="16764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600" smtClean="0"/>
              <a:t>  Ranking of project proposals </a:t>
            </a:r>
            <a:r>
              <a:rPr lang="en-US" sz="3600" i="1" smtClean="0"/>
              <a:t>may </a:t>
            </a:r>
            <a:r>
              <a:rPr lang="en-US" sz="3600" smtClean="0"/>
              <a:t>create contradictory results.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5"/>
          <p:cNvSpPr>
            <a:spLocks noChangeArrowheads="1"/>
          </p:cNvSpPr>
          <p:nvPr/>
        </p:nvSpPr>
        <p:spPr bwMode="auto">
          <a:xfrm>
            <a:off x="1524000" y="1905000"/>
            <a:ext cx="6324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>
            <a:off x="1981200" y="1676400"/>
            <a:ext cx="5486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A.  Scale Differences</a:t>
            </a: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1905000" y="1600200"/>
            <a:ext cx="548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905000"/>
            <a:ext cx="7848600" cy="12954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600" smtClean="0"/>
              <a:t>   Compare a small (S) and a large (L) project.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762000" y="3429000"/>
            <a:ext cx="7543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5014913" y="3521075"/>
            <a:ext cx="33797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NET CASH FLOWS</a:t>
            </a: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4419600" y="3962400"/>
            <a:ext cx="3914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4557713" y="3978275"/>
            <a:ext cx="38354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Project S      Project L</a:t>
            </a:r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762000" y="4505325"/>
            <a:ext cx="7591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671513" y="3978275"/>
            <a:ext cx="2609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END OF YEAR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747713" y="4587875"/>
            <a:ext cx="76231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0                              -$100         -$100,000</a:t>
            </a: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1023938" y="5197475"/>
            <a:ext cx="72723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  1                                     0                       0</a:t>
            </a: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900113" y="5807075"/>
            <a:ext cx="74834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   2                                $400          $156,250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1905000" y="1676400"/>
            <a:ext cx="5943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Proposed Project Data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534400" cy="44196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400" smtClean="0"/>
              <a:t>Julie Miller is evaluating a new project for her firm, </a:t>
            </a:r>
            <a:r>
              <a:rPr lang="en-US" sz="3400" i="1" smtClean="0"/>
              <a:t>Basket Wonders (BW)</a:t>
            </a:r>
            <a:r>
              <a:rPr lang="en-US" sz="3400" smtClean="0"/>
              <a:t>.  She has determined that the after-tax cash flows for the project will be </a:t>
            </a:r>
            <a:r>
              <a:rPr lang="en-US" sz="3400" smtClean="0">
                <a:solidFill>
                  <a:schemeClr val="hlink"/>
                </a:solidFill>
              </a:rPr>
              <a:t>$10,000; $12,000; $15,000; $10,000; and $7,000, </a:t>
            </a:r>
            <a:r>
              <a:rPr lang="en-US" sz="3400" smtClean="0"/>
              <a:t>respectively, for each of the </a:t>
            </a:r>
            <a:r>
              <a:rPr lang="en-US" sz="3400" smtClean="0">
                <a:solidFill>
                  <a:schemeClr val="tx2"/>
                </a:solidFill>
              </a:rPr>
              <a:t>Years 1 through 5</a:t>
            </a:r>
            <a:r>
              <a:rPr lang="en-US" sz="3400" smtClean="0"/>
              <a:t>.  The initial cash outlay will be </a:t>
            </a:r>
            <a:r>
              <a:rPr lang="en-US" sz="3400" smtClean="0">
                <a:solidFill>
                  <a:srgbClr val="014A01"/>
                </a:solidFill>
              </a:rPr>
              <a:t>$40,000</a:t>
            </a:r>
            <a:r>
              <a:rPr lang="en-US" sz="3400" smtClean="0"/>
              <a:t>.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828800" y="1600200"/>
            <a:ext cx="5943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533400" y="3200400"/>
            <a:ext cx="80010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4572000" y="5486400"/>
            <a:ext cx="1828800" cy="558800"/>
          </a:xfrm>
          <a:prstGeom prst="octagon">
            <a:avLst>
              <a:gd name="adj" fmla="val 29282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981200" y="1676400"/>
            <a:ext cx="4648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Scale Differences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905000" y="1600200"/>
            <a:ext cx="4648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933575"/>
            <a:ext cx="8077200" cy="2790825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600" smtClean="0"/>
              <a:t>Calculate the PBP, IRR, NPV@10%, and PI@10%.</a:t>
            </a:r>
          </a:p>
          <a:p>
            <a:pPr algn="ctr">
              <a:buFont typeface="Monotype Sorts" pitchFamily="2" charset="2"/>
              <a:buNone/>
            </a:pPr>
            <a:r>
              <a:rPr lang="en-US" sz="3600" smtClean="0">
                <a:solidFill>
                  <a:schemeClr val="hlink"/>
                </a:solidFill>
              </a:rPr>
              <a:t>Which project is preferred?  Why?</a:t>
            </a:r>
          </a:p>
          <a:p>
            <a:pPr>
              <a:spcBef>
                <a:spcPct val="45000"/>
              </a:spcBef>
              <a:buFont typeface="Monotype Sorts" pitchFamily="2" charset="2"/>
              <a:buNone/>
            </a:pPr>
            <a:r>
              <a:rPr lang="en-US" u="sng" smtClean="0"/>
              <a:t>Project</a:t>
            </a:r>
            <a:r>
              <a:rPr lang="en-US" smtClean="0"/>
              <a:t>              </a:t>
            </a:r>
            <a:r>
              <a:rPr lang="en-US" u="sng" smtClean="0"/>
              <a:t>IRR</a:t>
            </a:r>
            <a:r>
              <a:rPr lang="en-US" smtClean="0"/>
              <a:t>           </a:t>
            </a:r>
            <a:r>
              <a:rPr lang="en-US" u="sng" smtClean="0"/>
              <a:t>NPV</a:t>
            </a:r>
            <a:r>
              <a:rPr lang="en-US" smtClean="0"/>
              <a:t>               </a:t>
            </a:r>
            <a:r>
              <a:rPr lang="en-US" u="sng" smtClean="0"/>
              <a:t>PI</a:t>
            </a:r>
          </a:p>
        </p:txBody>
      </p:sp>
      <p:sp>
        <p:nvSpPr>
          <p:cNvPr id="419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4800600"/>
            <a:ext cx="8382000" cy="12954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200" smtClean="0"/>
              <a:t>	  S        </a:t>
            </a:r>
            <a:r>
              <a:rPr lang="en-US" sz="3200" smtClean="0">
                <a:solidFill>
                  <a:schemeClr val="tx2"/>
                </a:solidFill>
              </a:rPr>
              <a:t>       100% </a:t>
            </a:r>
            <a:r>
              <a:rPr lang="en-US" sz="3200" smtClean="0"/>
              <a:t>     $     231</a:t>
            </a:r>
            <a:r>
              <a:rPr lang="en-US" sz="3200" smtClean="0">
                <a:solidFill>
                  <a:schemeClr val="tx2"/>
                </a:solidFill>
              </a:rPr>
              <a:t>      3.31</a:t>
            </a:r>
            <a:endParaRPr lang="en-US" sz="3200" smtClean="0">
              <a:solidFill>
                <a:schemeClr val="hlink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3200" smtClean="0"/>
              <a:t>     L                 25%</a:t>
            </a:r>
            <a:r>
              <a:rPr lang="en-US" sz="3200" smtClean="0">
                <a:solidFill>
                  <a:schemeClr val="tx2"/>
                </a:solidFill>
              </a:rPr>
              <a:t>      $29,132      </a:t>
            </a:r>
            <a:r>
              <a:rPr lang="en-US" sz="3200" smtClean="0"/>
              <a:t>1.29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6"/>
          <p:cNvSpPr>
            <a:spLocks noChangeArrowheads="1"/>
          </p:cNvSpPr>
          <p:nvPr/>
        </p:nvSpPr>
        <p:spPr bwMode="auto">
          <a:xfrm>
            <a:off x="304800" y="1828800"/>
            <a:ext cx="86106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Line 2"/>
          <p:cNvSpPr>
            <a:spLocks noChangeShapeType="1"/>
          </p:cNvSpPr>
          <p:nvPr/>
        </p:nvSpPr>
        <p:spPr bwMode="auto">
          <a:xfrm>
            <a:off x="19812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B.  Cash Flow Pattern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19050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05000"/>
            <a:ext cx="8915400" cy="1143000"/>
          </a:xfrm>
          <a:noFill/>
        </p:spPr>
        <p:txBody>
          <a:bodyPr/>
          <a:lstStyle/>
          <a:p>
            <a:pPr marL="114300" lvl="1" indent="0" algn="ctr">
              <a:buFont typeface="Monotype Sorts" pitchFamily="2" charset="2"/>
              <a:buNone/>
            </a:pPr>
            <a:r>
              <a:rPr lang="en-US" sz="3000" smtClean="0"/>
              <a:t>Let us compare a </a:t>
            </a:r>
            <a:r>
              <a:rPr lang="en-US" sz="3000" i="1" smtClean="0"/>
              <a:t>decreasing</a:t>
            </a:r>
            <a:r>
              <a:rPr lang="en-US" sz="3000" smtClean="0"/>
              <a:t> cash-flow (D) project and an </a:t>
            </a:r>
            <a:r>
              <a:rPr lang="en-US" sz="3000" i="1" smtClean="0"/>
              <a:t>increasing</a:t>
            </a:r>
            <a:r>
              <a:rPr lang="en-US" sz="3000" smtClean="0"/>
              <a:t> cash-flow (I) project.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685800" y="3276600"/>
            <a:ext cx="769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5014913" y="3292475"/>
            <a:ext cx="33797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NET CASH FLOWS</a:t>
            </a: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495800" y="3733800"/>
            <a:ext cx="3914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4710113" y="3673475"/>
            <a:ext cx="37369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380069"/>
                </a:solidFill>
              </a:rPr>
              <a:t>Project D</a:t>
            </a:r>
            <a:r>
              <a:rPr lang="en-US" sz="2800">
                <a:solidFill>
                  <a:srgbClr val="000000"/>
                </a:solidFill>
              </a:rPr>
              <a:t>      </a:t>
            </a:r>
            <a:r>
              <a:rPr lang="en-US" sz="2800">
                <a:solidFill>
                  <a:schemeClr val="hlink"/>
                </a:solidFill>
              </a:rPr>
              <a:t>Project I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685800" y="4176713"/>
            <a:ext cx="7786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671513" y="3673475"/>
            <a:ext cx="2609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END OF YEAR</a:t>
            </a: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747713" y="4206875"/>
            <a:ext cx="762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0                               -$1,200         -$1,200</a:t>
            </a:r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747713" y="4664075"/>
            <a:ext cx="75755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1                                  1,000               100</a:t>
            </a:r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747713" y="5197475"/>
            <a:ext cx="75739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2                                     500               600</a:t>
            </a: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747713" y="5730875"/>
            <a:ext cx="75755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3                                     100            1,080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ChangeArrowheads="1"/>
          </p:cNvSpPr>
          <p:nvPr/>
        </p:nvSpPr>
        <p:spPr bwMode="auto">
          <a:xfrm>
            <a:off x="1295400" y="3200400"/>
            <a:ext cx="6553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4953000"/>
            <a:ext cx="6781800" cy="13049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  </a:t>
            </a:r>
            <a:r>
              <a:rPr lang="en-US" sz="3200" smtClean="0"/>
              <a:t>   </a:t>
            </a:r>
            <a:r>
              <a:rPr lang="en-US" sz="3200" smtClean="0">
                <a:solidFill>
                  <a:srgbClr val="CF76F4"/>
                </a:solidFill>
              </a:rPr>
              <a:t>D</a:t>
            </a:r>
            <a:r>
              <a:rPr lang="en-US" sz="3200" smtClean="0"/>
              <a:t>            </a:t>
            </a:r>
            <a:r>
              <a:rPr lang="en-US" sz="3200" smtClean="0">
                <a:solidFill>
                  <a:schemeClr val="tx2"/>
                </a:solidFill>
              </a:rPr>
              <a:t>23%</a:t>
            </a:r>
            <a:r>
              <a:rPr lang="en-US" sz="3200" smtClean="0">
                <a:solidFill>
                  <a:srgbClr val="42B200"/>
                </a:solidFill>
              </a:rPr>
              <a:t>      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$198        1.17</a:t>
            </a:r>
            <a:endParaRPr lang="en-US" sz="3200" smtClean="0">
              <a:solidFill>
                <a:schemeClr val="hlink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3200" smtClean="0"/>
              <a:t>     </a:t>
            </a:r>
            <a:r>
              <a:rPr lang="en-US" sz="3200" smtClean="0">
                <a:solidFill>
                  <a:schemeClr val="hlink"/>
                </a:solidFill>
              </a:rPr>
              <a:t>I</a:t>
            </a:r>
            <a:r>
              <a:rPr lang="en-US" sz="3200" smtClean="0"/>
              <a:t>             17%</a:t>
            </a:r>
            <a:r>
              <a:rPr lang="en-US" sz="3200" smtClean="0">
                <a:solidFill>
                  <a:srgbClr val="42B200"/>
                </a:solidFill>
              </a:rPr>
              <a:t>       </a:t>
            </a:r>
            <a:r>
              <a:rPr lang="en-US" sz="3200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$198        1.17</a:t>
            </a:r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1981200" y="1676400"/>
            <a:ext cx="4800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6477000" cy="12192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Cash Flow Pattern</a:t>
            </a:r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1905000" y="1600200"/>
            <a:ext cx="480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933575"/>
            <a:ext cx="8077200" cy="2867025"/>
          </a:xfrm>
          <a:noFill/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600" smtClean="0"/>
              <a:t>     Calculate the IRR, NPV@10%, 	and PI@10%.</a:t>
            </a:r>
          </a:p>
          <a:p>
            <a:pPr algn="ctr">
              <a:buFont typeface="Monotype Sorts" pitchFamily="2" charset="2"/>
              <a:buNone/>
            </a:pPr>
            <a:r>
              <a:rPr lang="en-US" sz="3600" smtClean="0">
                <a:solidFill>
                  <a:schemeClr val="hlink"/>
                </a:solidFill>
              </a:rPr>
              <a:t>Which project is preferred? </a:t>
            </a:r>
          </a:p>
          <a:p>
            <a:pPr algn="ctr">
              <a:spcBef>
                <a:spcPct val="75000"/>
              </a:spcBef>
              <a:buFont typeface="Monotype Sorts" pitchFamily="2" charset="2"/>
              <a:buNone/>
            </a:pPr>
            <a:r>
              <a:rPr lang="en-US" sz="3200" u="sng" smtClean="0"/>
              <a:t>Project</a:t>
            </a:r>
            <a:r>
              <a:rPr lang="en-US" sz="3200" smtClean="0"/>
              <a:t> 	    </a:t>
            </a:r>
            <a:r>
              <a:rPr lang="en-US" sz="3200" u="sng" smtClean="0"/>
              <a:t>IRR</a:t>
            </a:r>
            <a:r>
              <a:rPr lang="en-US" sz="3200" smtClean="0"/>
              <a:t>        </a:t>
            </a:r>
            <a:r>
              <a:rPr lang="en-US" sz="3200" u="sng" smtClean="0"/>
              <a:t>NPV</a:t>
            </a:r>
            <a:r>
              <a:rPr lang="en-US" sz="3200" smtClean="0"/>
              <a:t>          </a:t>
            </a:r>
            <a:r>
              <a:rPr lang="en-US" sz="3200" u="sng" smtClean="0"/>
              <a:t>PI</a:t>
            </a:r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1460500" y="4965700"/>
            <a:ext cx="6451600" cy="508000"/>
          </a:xfrm>
          <a:prstGeom prst="octagon">
            <a:avLst>
              <a:gd name="adj" fmla="val 29282"/>
            </a:avLst>
          </a:prstGeom>
          <a:noFill/>
          <a:ln w="25400">
            <a:solidFill>
              <a:srgbClr val="CF76F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AutoShape 8"/>
          <p:cNvSpPr>
            <a:spLocks noChangeArrowheads="1"/>
          </p:cNvSpPr>
          <p:nvPr/>
        </p:nvSpPr>
        <p:spPr bwMode="auto">
          <a:xfrm>
            <a:off x="1460500" y="5651500"/>
            <a:ext cx="6451600" cy="508000"/>
          </a:xfrm>
          <a:prstGeom prst="octagon">
            <a:avLst>
              <a:gd name="adj" fmla="val 29282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WordArt 11"/>
          <p:cNvSpPr>
            <a:spLocks noChangeArrowheads="1" noChangeShapeType="1" noTextEdit="1"/>
          </p:cNvSpPr>
          <p:nvPr/>
        </p:nvSpPr>
        <p:spPr bwMode="auto">
          <a:xfrm>
            <a:off x="5257800" y="4953000"/>
            <a:ext cx="747713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noFill/>
                <a:latin typeface="Arial Black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Examine NPV Profiles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600200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600200" y="5029200"/>
            <a:ext cx="563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262313" y="6081713"/>
            <a:ext cx="2789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Discount Rate (%)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433513" y="5700713"/>
            <a:ext cx="5497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0         5         10         15        20        25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 rot="-5400000">
            <a:off x="-859631" y="3875881"/>
            <a:ext cx="41735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-200    0     200     400      600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V="1">
            <a:off x="66294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4572000" y="39624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3505200" y="31242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2514600" y="23622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55626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1600200" y="4191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1600200" y="3352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600200" y="2514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1600200" y="5638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167313" y="4024313"/>
            <a:ext cx="706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42B200"/>
                </a:solidFill>
              </a:rPr>
              <a:t>IRR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3719513" y="3490913"/>
            <a:ext cx="17160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A75151"/>
                </a:solidFill>
              </a:rPr>
              <a:t>NPV@10%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>
            <a:off x="5029200" y="4419600"/>
            <a:ext cx="381000" cy="4572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>
            <a:off x="3657600" y="3886200"/>
            <a:ext cx="228600" cy="304800"/>
          </a:xfrm>
          <a:prstGeom prst="line">
            <a:avLst/>
          </a:prstGeom>
          <a:noFill/>
          <a:ln w="12700">
            <a:solidFill>
              <a:srgbClr val="A7515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5624513" y="2043113"/>
            <a:ext cx="27368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/>
              <a:t>Plot NPV for each</a:t>
            </a:r>
          </a:p>
          <a:p>
            <a:pPr algn="ctr"/>
            <a:r>
              <a:rPr lang="en-US" sz="2400"/>
              <a:t>project at various</a:t>
            </a:r>
          </a:p>
          <a:p>
            <a:pPr algn="ctr"/>
            <a:r>
              <a:rPr lang="en-US" sz="2400"/>
              <a:t>discount rates.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 rot="-5400000">
            <a:off x="-858044" y="3725069"/>
            <a:ext cx="32305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Net Present Value ($)</a:t>
            </a:r>
          </a:p>
        </p:txBody>
      </p:sp>
      <p:sp>
        <p:nvSpPr>
          <p:cNvPr id="45081" name="Freeform 25"/>
          <p:cNvSpPr>
            <a:spLocks/>
          </p:cNvSpPr>
          <p:nvPr/>
        </p:nvSpPr>
        <p:spPr bwMode="auto">
          <a:xfrm>
            <a:off x="1600200" y="3352800"/>
            <a:ext cx="5335588" cy="1830388"/>
          </a:xfrm>
          <a:custGeom>
            <a:avLst/>
            <a:gdLst>
              <a:gd name="T0" fmla="*/ 0 w 3361"/>
              <a:gd name="T1" fmla="*/ 0 h 1153"/>
              <a:gd name="T2" fmla="*/ 2147483647 w 3361"/>
              <a:gd name="T3" fmla="*/ 2147483647 h 1153"/>
              <a:gd name="T4" fmla="*/ 2147483647 w 3361"/>
              <a:gd name="T5" fmla="*/ 2147483647 h 1153"/>
              <a:gd name="T6" fmla="*/ 2147483647 w 3361"/>
              <a:gd name="T7" fmla="*/ 2147483647 h 1153"/>
              <a:gd name="T8" fmla="*/ 2147483647 w 3361"/>
              <a:gd name="T9" fmla="*/ 2147483647 h 1153"/>
              <a:gd name="T10" fmla="*/ 2147483647 w 3361"/>
              <a:gd name="T11" fmla="*/ 2147483647 h 11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61" h="1153">
                <a:moveTo>
                  <a:pt x="0" y="0"/>
                </a:moveTo>
                <a:lnTo>
                  <a:pt x="1200" y="576"/>
                </a:lnTo>
                <a:lnTo>
                  <a:pt x="2976" y="1056"/>
                </a:lnTo>
                <a:lnTo>
                  <a:pt x="3360" y="1152"/>
                </a:lnTo>
              </a:path>
            </a:pathLst>
          </a:custGeom>
          <a:noFill/>
          <a:ln w="25400" cap="rnd" cmpd="sng">
            <a:solidFill>
              <a:srgbClr val="CF76F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82" name="Freeform 26"/>
          <p:cNvSpPr>
            <a:spLocks/>
          </p:cNvSpPr>
          <p:nvPr/>
        </p:nvSpPr>
        <p:spPr bwMode="auto">
          <a:xfrm>
            <a:off x="1600200" y="2667000"/>
            <a:ext cx="3963988" cy="2592388"/>
          </a:xfrm>
          <a:custGeom>
            <a:avLst/>
            <a:gdLst>
              <a:gd name="T0" fmla="*/ 0 w 2497"/>
              <a:gd name="T1" fmla="*/ 0 h 1633"/>
              <a:gd name="T2" fmla="*/ 2147483647 w 2497"/>
              <a:gd name="T3" fmla="*/ 2147483647 h 1633"/>
              <a:gd name="T4" fmla="*/ 2147483647 w 2497"/>
              <a:gd name="T5" fmla="*/ 2147483647 h 1633"/>
              <a:gd name="T6" fmla="*/ 2147483647 w 2497"/>
              <a:gd name="T7" fmla="*/ 2147483647 h 16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97" h="1633">
                <a:moveTo>
                  <a:pt x="0" y="0"/>
                </a:moveTo>
                <a:lnTo>
                  <a:pt x="1200" y="1008"/>
                </a:lnTo>
                <a:lnTo>
                  <a:pt x="2064" y="1488"/>
                </a:lnTo>
                <a:lnTo>
                  <a:pt x="2496" y="1632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1530350" y="2597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1530350" y="3282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Oval 29"/>
          <p:cNvSpPr>
            <a:spLocks noChangeArrowheads="1"/>
          </p:cNvSpPr>
          <p:nvPr/>
        </p:nvSpPr>
        <p:spPr bwMode="auto">
          <a:xfrm>
            <a:off x="3435350" y="4197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48069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62547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5715000" y="4495800"/>
            <a:ext cx="457200" cy="3810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reeform 32" descr="Dark vertical"/>
          <p:cNvSpPr>
            <a:spLocks/>
          </p:cNvSpPr>
          <p:nvPr/>
        </p:nvSpPr>
        <p:spPr bwMode="auto">
          <a:xfrm>
            <a:off x="3505200" y="4267200"/>
            <a:ext cx="3352800" cy="990600"/>
          </a:xfrm>
          <a:custGeom>
            <a:avLst/>
            <a:gdLst>
              <a:gd name="T0" fmla="*/ 0 w 2112"/>
              <a:gd name="T1" fmla="*/ 0 h 624"/>
              <a:gd name="T2" fmla="*/ 2147483647 w 2112"/>
              <a:gd name="T3" fmla="*/ 2147483647 h 624"/>
              <a:gd name="T4" fmla="*/ 2147483647 w 2112"/>
              <a:gd name="T5" fmla="*/ 2147483647 h 624"/>
              <a:gd name="T6" fmla="*/ 2147483647 w 2112"/>
              <a:gd name="T7" fmla="*/ 2147483647 h 624"/>
              <a:gd name="T8" fmla="*/ 2147483647 w 2112"/>
              <a:gd name="T9" fmla="*/ 2147483647 h 624"/>
              <a:gd name="T10" fmla="*/ 0 w 2112"/>
              <a:gd name="T11" fmla="*/ 0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12" h="624">
                <a:moveTo>
                  <a:pt x="0" y="0"/>
                </a:moveTo>
                <a:lnTo>
                  <a:pt x="1776" y="480"/>
                </a:lnTo>
                <a:lnTo>
                  <a:pt x="2112" y="576"/>
                </a:lnTo>
                <a:lnTo>
                  <a:pt x="1248" y="624"/>
                </a:lnTo>
                <a:lnTo>
                  <a:pt x="864" y="480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CC99FF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Freeform 31" descr="Dark horizontal"/>
          <p:cNvSpPr>
            <a:spLocks/>
          </p:cNvSpPr>
          <p:nvPr/>
        </p:nvSpPr>
        <p:spPr bwMode="auto">
          <a:xfrm>
            <a:off x="1600200" y="2667000"/>
            <a:ext cx="1905000" cy="1600200"/>
          </a:xfrm>
          <a:custGeom>
            <a:avLst/>
            <a:gdLst>
              <a:gd name="T0" fmla="*/ 0 w 1200"/>
              <a:gd name="T1" fmla="*/ 0 h 1008"/>
              <a:gd name="T2" fmla="*/ 0 w 1200"/>
              <a:gd name="T3" fmla="*/ 2147483647 h 1008"/>
              <a:gd name="T4" fmla="*/ 2147483647 w 1200"/>
              <a:gd name="T5" fmla="*/ 2147483647 h 1008"/>
              <a:gd name="T6" fmla="*/ 0 w 1200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1008">
                <a:moveTo>
                  <a:pt x="0" y="0"/>
                </a:moveTo>
                <a:lnTo>
                  <a:pt x="0" y="432"/>
                </a:lnTo>
                <a:lnTo>
                  <a:pt x="1200" y="1008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rgbClr val="FF0000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4" name="Line 2"/>
          <p:cNvSpPr>
            <a:spLocks noChangeShapeType="1"/>
          </p:cNvSpPr>
          <p:nvPr/>
        </p:nvSpPr>
        <p:spPr bwMode="auto">
          <a:xfrm>
            <a:off x="1905000" y="1676400"/>
            <a:ext cx="7162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200" b="1" smtClean="0"/>
              <a:t>Fisher’s Rate of Intersection</a:t>
            </a:r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1828800" y="1600200"/>
            <a:ext cx="7162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1600200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>
            <a:off x="1600200" y="5029200"/>
            <a:ext cx="563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3262313" y="6081713"/>
            <a:ext cx="2687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Discount Rate ($)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1433513" y="5700713"/>
            <a:ext cx="5497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0         5         </a:t>
            </a:r>
            <a:r>
              <a:rPr lang="en-US" sz="2400" u="sng">
                <a:solidFill>
                  <a:srgbClr val="A75151"/>
                </a:solidFill>
              </a:rPr>
              <a:t>10</a:t>
            </a:r>
            <a:r>
              <a:rPr lang="en-US" sz="2400"/>
              <a:t>         15        20        25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 rot="-5400000">
            <a:off x="-707231" y="3875881"/>
            <a:ext cx="41735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-200    0     200     400      600</a:t>
            </a:r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 flipV="1">
            <a:off x="66294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4572000" y="39624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 flipV="1">
            <a:off x="3505200" y="31242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2514600" y="23622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 flipV="1">
            <a:off x="5562600" y="4648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1600200" y="41910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>
            <a:off x="1600200" y="3352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>
            <a:off x="1600200" y="2514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0" name="Line 18"/>
          <p:cNvSpPr>
            <a:spLocks noChangeShapeType="1"/>
          </p:cNvSpPr>
          <p:nvPr/>
        </p:nvSpPr>
        <p:spPr bwMode="auto">
          <a:xfrm>
            <a:off x="1600200" y="5638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1" name="Line 19"/>
          <p:cNvSpPr>
            <a:spLocks noChangeShapeType="1"/>
          </p:cNvSpPr>
          <p:nvPr/>
        </p:nvSpPr>
        <p:spPr bwMode="auto">
          <a:xfrm flipH="1">
            <a:off x="3733800" y="3200400"/>
            <a:ext cx="2362200" cy="2514600"/>
          </a:xfrm>
          <a:prstGeom prst="line">
            <a:avLst/>
          </a:prstGeom>
          <a:noFill/>
          <a:ln w="12700">
            <a:solidFill>
              <a:srgbClr val="A7515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 rot="-5400000">
            <a:off x="-629443" y="3647281"/>
            <a:ext cx="3230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Net Present Value ($)</a:t>
            </a:r>
          </a:p>
        </p:txBody>
      </p:sp>
      <p:sp>
        <p:nvSpPr>
          <p:cNvPr id="46103" name="Freeform 21"/>
          <p:cNvSpPr>
            <a:spLocks/>
          </p:cNvSpPr>
          <p:nvPr/>
        </p:nvSpPr>
        <p:spPr bwMode="auto">
          <a:xfrm>
            <a:off x="1600200" y="3352800"/>
            <a:ext cx="5335588" cy="1830388"/>
          </a:xfrm>
          <a:custGeom>
            <a:avLst/>
            <a:gdLst>
              <a:gd name="T0" fmla="*/ 0 w 3361"/>
              <a:gd name="T1" fmla="*/ 0 h 1153"/>
              <a:gd name="T2" fmla="*/ 2147483647 w 3361"/>
              <a:gd name="T3" fmla="*/ 2147483647 h 1153"/>
              <a:gd name="T4" fmla="*/ 2147483647 w 3361"/>
              <a:gd name="T5" fmla="*/ 2147483647 h 1153"/>
              <a:gd name="T6" fmla="*/ 2147483647 w 3361"/>
              <a:gd name="T7" fmla="*/ 2147483647 h 1153"/>
              <a:gd name="T8" fmla="*/ 2147483647 w 3361"/>
              <a:gd name="T9" fmla="*/ 2147483647 h 1153"/>
              <a:gd name="T10" fmla="*/ 2147483647 w 3361"/>
              <a:gd name="T11" fmla="*/ 2147483647 h 11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61" h="1153">
                <a:moveTo>
                  <a:pt x="0" y="0"/>
                </a:moveTo>
                <a:lnTo>
                  <a:pt x="1200" y="576"/>
                </a:lnTo>
                <a:lnTo>
                  <a:pt x="2976" y="1056"/>
                </a:lnTo>
                <a:lnTo>
                  <a:pt x="3360" y="1152"/>
                </a:lnTo>
              </a:path>
            </a:pathLst>
          </a:custGeom>
          <a:noFill/>
          <a:ln w="25400" cap="rnd" cmpd="sng">
            <a:solidFill>
              <a:srgbClr val="CF76F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4" name="Freeform 22"/>
          <p:cNvSpPr>
            <a:spLocks/>
          </p:cNvSpPr>
          <p:nvPr/>
        </p:nvSpPr>
        <p:spPr bwMode="auto">
          <a:xfrm>
            <a:off x="1600200" y="2667000"/>
            <a:ext cx="3963988" cy="2592388"/>
          </a:xfrm>
          <a:custGeom>
            <a:avLst/>
            <a:gdLst>
              <a:gd name="T0" fmla="*/ 0 w 2497"/>
              <a:gd name="T1" fmla="*/ 0 h 1633"/>
              <a:gd name="T2" fmla="*/ 2147483647 w 2497"/>
              <a:gd name="T3" fmla="*/ 2147483647 h 1633"/>
              <a:gd name="T4" fmla="*/ 2147483647 w 2497"/>
              <a:gd name="T5" fmla="*/ 2147483647 h 1633"/>
              <a:gd name="T6" fmla="*/ 2147483647 w 2497"/>
              <a:gd name="T7" fmla="*/ 2147483647 h 16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97" h="1633">
                <a:moveTo>
                  <a:pt x="0" y="0"/>
                </a:moveTo>
                <a:lnTo>
                  <a:pt x="1200" y="1008"/>
                </a:lnTo>
                <a:lnTo>
                  <a:pt x="2064" y="1488"/>
                </a:lnTo>
                <a:lnTo>
                  <a:pt x="2496" y="1632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5" name="Oval 23"/>
          <p:cNvSpPr>
            <a:spLocks noChangeArrowheads="1"/>
          </p:cNvSpPr>
          <p:nvPr/>
        </p:nvSpPr>
        <p:spPr bwMode="auto">
          <a:xfrm>
            <a:off x="1530350" y="2597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Oval 24"/>
          <p:cNvSpPr>
            <a:spLocks noChangeArrowheads="1"/>
          </p:cNvSpPr>
          <p:nvPr/>
        </p:nvSpPr>
        <p:spPr bwMode="auto">
          <a:xfrm>
            <a:off x="1530350" y="3282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Oval 25"/>
          <p:cNvSpPr>
            <a:spLocks noChangeArrowheads="1"/>
          </p:cNvSpPr>
          <p:nvPr/>
        </p:nvSpPr>
        <p:spPr bwMode="auto">
          <a:xfrm>
            <a:off x="3435350" y="4197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Oval 26"/>
          <p:cNvSpPr>
            <a:spLocks noChangeArrowheads="1"/>
          </p:cNvSpPr>
          <p:nvPr/>
        </p:nvSpPr>
        <p:spPr bwMode="auto">
          <a:xfrm>
            <a:off x="48069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Oval 27"/>
          <p:cNvSpPr>
            <a:spLocks noChangeArrowheads="1"/>
          </p:cNvSpPr>
          <p:nvPr/>
        </p:nvSpPr>
        <p:spPr bwMode="auto">
          <a:xfrm>
            <a:off x="6254750" y="49593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514600" y="2590800"/>
            <a:ext cx="2949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k&lt;10%, I is best!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929313" y="2652713"/>
            <a:ext cx="2466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Fisher’s </a:t>
            </a:r>
            <a:r>
              <a:rPr lang="en-US" sz="2400" u="sng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Rate</a:t>
            </a: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of</a:t>
            </a:r>
          </a:p>
          <a:p>
            <a:pPr algn="ctr">
              <a:defRPr/>
            </a:pP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Intersection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548313" y="4100513"/>
            <a:ext cx="308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k&gt;10%, D is best!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6"/>
          <p:cNvSpPr>
            <a:spLocks noChangeArrowheads="1"/>
          </p:cNvSpPr>
          <p:nvPr/>
        </p:nvSpPr>
        <p:spPr bwMode="auto">
          <a:xfrm>
            <a:off x="1371600" y="1828800"/>
            <a:ext cx="70866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1981200" y="1676400"/>
            <a:ext cx="7086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C.  Project Life Differences</a:t>
            </a:r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1905000" y="1600200"/>
            <a:ext cx="7086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05000"/>
            <a:ext cx="8458200" cy="11430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000" smtClean="0"/>
              <a:t>     Let us compare a </a:t>
            </a:r>
            <a:r>
              <a:rPr lang="en-US" sz="3000" i="1" smtClean="0"/>
              <a:t>long</a:t>
            </a:r>
            <a:r>
              <a:rPr lang="en-US" sz="3000" smtClean="0"/>
              <a:t> life (X) project 	and a </a:t>
            </a:r>
            <a:r>
              <a:rPr lang="en-US" sz="3000" i="1" smtClean="0"/>
              <a:t>short</a:t>
            </a:r>
            <a:r>
              <a:rPr lang="en-US" sz="3000" smtClean="0"/>
              <a:t> life (Y) project.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685800" y="3276600"/>
            <a:ext cx="769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5014913" y="3292475"/>
            <a:ext cx="33797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NET CASH FLOWS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4495800" y="3733800"/>
            <a:ext cx="3914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4710113" y="3673475"/>
            <a:ext cx="38544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Project X      Project Y</a:t>
            </a:r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685800" y="4176713"/>
            <a:ext cx="7786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671513" y="3673475"/>
            <a:ext cx="2609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END OF YEAR</a:t>
            </a:r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747713" y="4206875"/>
            <a:ext cx="76215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0                               -$1,000         -$1,000</a:t>
            </a:r>
          </a:p>
        </p:txBody>
      </p:sp>
      <p:sp>
        <p:nvSpPr>
          <p:cNvPr id="47118" name="Rectangle 13"/>
          <p:cNvSpPr>
            <a:spLocks noChangeArrowheads="1"/>
          </p:cNvSpPr>
          <p:nvPr/>
        </p:nvSpPr>
        <p:spPr bwMode="auto">
          <a:xfrm>
            <a:off x="747713" y="4664075"/>
            <a:ext cx="76358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1                                         0          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2,000</a:t>
            </a:r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747713" y="5197475"/>
            <a:ext cx="75676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2                                         0                   0</a:t>
            </a:r>
          </a:p>
        </p:txBody>
      </p:sp>
      <p:sp>
        <p:nvSpPr>
          <p:cNvPr id="47120" name="Rectangle 15"/>
          <p:cNvSpPr>
            <a:spLocks noChangeArrowheads="1"/>
          </p:cNvSpPr>
          <p:nvPr/>
        </p:nvSpPr>
        <p:spPr bwMode="auto">
          <a:xfrm>
            <a:off x="747713" y="5730875"/>
            <a:ext cx="75723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         </a:t>
            </a:r>
            <a:r>
              <a:rPr lang="en-US" sz="2800">
                <a:solidFill>
                  <a:srgbClr val="000000"/>
                </a:solidFill>
              </a:rPr>
              <a:t>3                                  3,375                   0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ChangeArrowheads="1"/>
          </p:cNvSpPr>
          <p:nvPr/>
        </p:nvSpPr>
        <p:spPr bwMode="auto">
          <a:xfrm>
            <a:off x="685800" y="3124200"/>
            <a:ext cx="7848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4800600"/>
            <a:ext cx="8382000" cy="1457325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          X                       50%       </a:t>
            </a:r>
            <a:r>
              <a:rPr lang="en-US" smtClean="0">
                <a:solidFill>
                  <a:schemeClr val="tx2"/>
                </a:solidFill>
              </a:rPr>
              <a:t>$1,536        2.54</a:t>
            </a:r>
            <a:endParaRPr lang="en-US" smtClean="0">
              <a:solidFill>
                <a:schemeClr val="hlink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mtClean="0"/>
              <a:t>          Y</a:t>
            </a:r>
            <a:r>
              <a:rPr lang="en-US" smtClean="0">
                <a:solidFill>
                  <a:schemeClr val="tx2"/>
                </a:solidFill>
              </a:rPr>
              <a:t>                     100%       </a:t>
            </a:r>
            <a:r>
              <a:rPr lang="en-US" smtClean="0"/>
              <a:t>$   818        1.82</a:t>
            </a:r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1981200" y="1676400"/>
            <a:ext cx="6172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285750"/>
            <a:ext cx="7315200" cy="14668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Project Life Differences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1905000" y="1600200"/>
            <a:ext cx="6172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933575"/>
            <a:ext cx="8077200" cy="2790825"/>
          </a:xfrm>
          <a:noFill/>
        </p:spPr>
        <p:txBody>
          <a:bodyPr/>
          <a:lstStyle/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smtClean="0"/>
              <a:t>Calculate the PBP, IRR, NPV@10%, and PI@10%.</a:t>
            </a: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smtClean="0">
                <a:solidFill>
                  <a:schemeClr val="hlink"/>
                </a:solidFill>
              </a:rPr>
              <a:t>Which project is preferred?  Why?</a:t>
            </a:r>
            <a:r>
              <a:rPr lang="en-US" smtClean="0"/>
              <a:t> </a:t>
            </a:r>
          </a:p>
          <a:p>
            <a:pPr marL="0" indent="0" algn="ctr">
              <a:lnSpc>
                <a:spcPct val="90000"/>
              </a:lnSpc>
              <a:spcBef>
                <a:spcPct val="75000"/>
              </a:spcBef>
              <a:buFont typeface="Monotype Sorts" pitchFamily="2" charset="2"/>
              <a:buNone/>
            </a:pPr>
            <a:r>
              <a:rPr lang="en-US" u="sng" smtClean="0"/>
              <a:t>Project</a:t>
            </a:r>
            <a:r>
              <a:rPr lang="en-US" smtClean="0"/>
              <a:t>              </a:t>
            </a:r>
            <a:r>
              <a:rPr lang="en-US" u="sng" smtClean="0"/>
              <a:t>IRR</a:t>
            </a:r>
            <a:r>
              <a:rPr lang="en-US" smtClean="0"/>
              <a:t>          </a:t>
            </a:r>
            <a:r>
              <a:rPr lang="en-US" u="sng" smtClean="0"/>
              <a:t>NPV</a:t>
            </a:r>
            <a:r>
              <a:rPr lang="en-US" smtClean="0"/>
              <a:t>          </a:t>
            </a:r>
            <a:r>
              <a:rPr lang="en-US" u="sng" smtClean="0"/>
              <a:t>PI</a:t>
            </a:r>
          </a:p>
        </p:txBody>
      </p:sp>
      <p:sp>
        <p:nvSpPr>
          <p:cNvPr id="48136" name="WordArt 9"/>
          <p:cNvSpPr>
            <a:spLocks noChangeArrowheads="1" noChangeShapeType="1" noTextEdit="1"/>
          </p:cNvSpPr>
          <p:nvPr/>
        </p:nvSpPr>
        <p:spPr bwMode="auto">
          <a:xfrm>
            <a:off x="4724400" y="4724400"/>
            <a:ext cx="747713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noFill/>
                <a:latin typeface="Arial Black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381000" y="5943600"/>
            <a:ext cx="85344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Line 2"/>
          <p:cNvSpPr>
            <a:spLocks noChangeShapeType="1"/>
          </p:cNvSpPr>
          <p:nvPr/>
        </p:nvSpPr>
        <p:spPr bwMode="auto">
          <a:xfrm>
            <a:off x="1905000" y="1676400"/>
            <a:ext cx="4114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15000" cy="17526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Another Way to Look at Things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763000" cy="4724400"/>
          </a:xfrm>
        </p:spPr>
        <p:txBody>
          <a:bodyPr/>
          <a:lstStyle/>
          <a:p>
            <a:pPr marL="452438" indent="-452438">
              <a:buFont typeface="Monotype Sorts" pitchFamily="2" charset="2"/>
              <a:buNone/>
              <a:defRPr/>
            </a:pPr>
            <a:r>
              <a:rPr lang="en-US" sz="3100" smtClean="0">
                <a:solidFill>
                  <a:srgbClr val="42B200"/>
                </a:solidFill>
              </a:rPr>
              <a:t>1.		Adjust cash flows to a common terminal 	year if project “Y” will </a:t>
            </a:r>
            <a:r>
              <a:rPr lang="en-US" sz="3100" i="1" u="sng" smtClean="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en-US" sz="3100" smtClean="0">
                <a:solidFill>
                  <a:srgbClr val="42B200"/>
                </a:solidFill>
              </a:rPr>
              <a:t> be replaced.</a:t>
            </a:r>
            <a:endParaRPr lang="en-US" sz="2400" smtClean="0">
              <a:solidFill>
                <a:srgbClr val="42B200"/>
              </a:solidFill>
            </a:endParaRPr>
          </a:p>
          <a:p>
            <a:pPr marL="452438" indent="-452438">
              <a:buFont typeface="Monotype Sorts" pitchFamily="2" charset="2"/>
              <a:buNone/>
              <a:defRPr/>
            </a:pPr>
            <a:r>
              <a:rPr lang="en-US" sz="2400" smtClean="0"/>
              <a:t>		Compound Project Y, Year 1 @10% for 2 years.</a:t>
            </a:r>
          </a:p>
          <a:p>
            <a:pPr marL="452438" indent="-452438">
              <a:buFont typeface="Monotype Sorts" pitchFamily="2" charset="2"/>
              <a:buNone/>
              <a:defRPr/>
            </a:pPr>
            <a:endParaRPr lang="en-US" sz="900" smtClean="0"/>
          </a:p>
          <a:p>
            <a:pPr marL="452438" indent="-452438">
              <a:buFont typeface="Monotype Sorts" pitchFamily="2" charset="2"/>
              <a:buNone/>
              <a:defRPr/>
            </a:pPr>
            <a:r>
              <a:rPr lang="en-US" sz="2800" u="sng" smtClean="0"/>
              <a:t>Year            0               1               2               3</a:t>
            </a:r>
          </a:p>
          <a:p>
            <a:pPr marL="452438" indent="-452438">
              <a:buFont typeface="Monotype Sorts" pitchFamily="2" charset="2"/>
              <a:buNone/>
              <a:defRPr/>
            </a:pPr>
            <a:r>
              <a:rPr lang="en-US" sz="2800" smtClean="0"/>
              <a:t>CF         -$1,000</a:t>
            </a:r>
            <a:r>
              <a:rPr lang="en-US" sz="2800" smtClean="0">
                <a:solidFill>
                  <a:schemeClr val="hlink"/>
                </a:solidFill>
              </a:rPr>
              <a:t>         $0              $0        $2,420</a:t>
            </a:r>
          </a:p>
          <a:p>
            <a:pPr marL="452438" indent="-452438">
              <a:buFont typeface="Monotype Sorts" pitchFamily="2" charset="2"/>
              <a:buNone/>
              <a:defRPr/>
            </a:pPr>
            <a:endParaRPr lang="en-US" sz="1600" smtClean="0"/>
          </a:p>
          <a:p>
            <a:pPr marL="452438" indent="-452438">
              <a:buFont typeface="Monotype Sorts" pitchFamily="2" charset="2"/>
              <a:buNone/>
              <a:defRPr/>
            </a:pPr>
            <a:r>
              <a:rPr lang="en-US" sz="2800" smtClean="0"/>
              <a:t>	Results:	</a:t>
            </a:r>
            <a:r>
              <a:rPr lang="en-US" sz="2800" smtClean="0">
                <a:solidFill>
                  <a:schemeClr val="tx2"/>
                </a:solidFill>
              </a:rPr>
              <a:t>IRR* </a:t>
            </a:r>
            <a:r>
              <a:rPr lang="en-US" sz="2800" smtClean="0"/>
              <a:t>= </a:t>
            </a:r>
            <a:r>
              <a:rPr lang="en-US" sz="2800" smtClean="0">
                <a:solidFill>
                  <a:schemeClr val="tx2"/>
                </a:solidFill>
              </a:rPr>
              <a:t>34.26%</a:t>
            </a:r>
            <a:r>
              <a:rPr lang="en-US" sz="2800" smtClean="0"/>
              <a:t>	NPV = $818</a:t>
            </a:r>
          </a:p>
          <a:p>
            <a:pPr marL="452438" indent="-452438" algn="ctr">
              <a:buFont typeface="Monotype Sorts" pitchFamily="2" charset="2"/>
              <a:buNone/>
              <a:defRPr/>
            </a:pPr>
            <a:r>
              <a:rPr lang="en-US" sz="2400" smtClean="0"/>
              <a:t>*</a:t>
            </a:r>
            <a:r>
              <a:rPr lang="en-US" sz="2400" i="1" smtClean="0"/>
              <a:t>Lower IRR </a:t>
            </a:r>
            <a:r>
              <a:rPr lang="en-US" sz="2400" smtClean="0"/>
              <a:t>from adjusted cash-flow stream.  X is still Best.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1828800" y="1600200"/>
            <a:ext cx="4114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1"/>
          <p:cNvSpPr>
            <a:spLocks noChangeArrowheads="1"/>
          </p:cNvSpPr>
          <p:nvPr/>
        </p:nvSpPr>
        <p:spPr bwMode="auto">
          <a:xfrm>
            <a:off x="1371600" y="6096000"/>
            <a:ext cx="655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Line 2"/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</p:spPr>
        <p:txBody>
          <a:bodyPr/>
          <a:lstStyle/>
          <a:p>
            <a:pPr>
              <a:defRPr/>
            </a:pPr>
            <a:r>
              <a:rPr lang="en-US" sz="4300" b="1" smtClean="0"/>
              <a:t>Replacing Projects 		 with Identical Projects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86800" cy="4267200"/>
          </a:xfrm>
          <a:noFill/>
        </p:spPr>
        <p:txBody>
          <a:bodyPr/>
          <a:lstStyle/>
          <a:p>
            <a:pPr marL="914400" indent="-914400">
              <a:buFont typeface="Monotype Sorts" pitchFamily="2" charset="2"/>
              <a:buNone/>
            </a:pPr>
            <a:r>
              <a:rPr lang="en-US" sz="3200" smtClean="0">
                <a:solidFill>
                  <a:srgbClr val="42B200"/>
                </a:solidFill>
              </a:rPr>
              <a:t>2.	</a:t>
            </a:r>
            <a:r>
              <a:rPr lang="en-US" sz="2600" smtClean="0">
                <a:solidFill>
                  <a:srgbClr val="42B200"/>
                </a:solidFill>
              </a:rPr>
              <a:t>Use </a:t>
            </a:r>
            <a:r>
              <a:rPr lang="en-US" sz="2600" i="1" smtClean="0">
                <a:solidFill>
                  <a:srgbClr val="42B200"/>
                </a:solidFill>
              </a:rPr>
              <a:t>Replacement Chain Approach </a:t>
            </a:r>
            <a:r>
              <a:rPr lang="en-US" sz="2600" smtClean="0">
                <a:solidFill>
                  <a:srgbClr val="42B200"/>
                </a:solidFill>
              </a:rPr>
              <a:t>(Appendix B) when project “Y” will be replaced.</a:t>
            </a:r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1219200" y="3657600"/>
            <a:ext cx="655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1219200" y="32766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3429000" y="32766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5715000" y="32766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>
            <a:off x="7772400" y="32766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8" name="Rectangle 11"/>
          <p:cNvSpPr>
            <a:spLocks noChangeArrowheads="1"/>
          </p:cNvSpPr>
          <p:nvPr/>
        </p:nvSpPr>
        <p:spPr bwMode="auto">
          <a:xfrm>
            <a:off x="1052513" y="2881313"/>
            <a:ext cx="6834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0                        1                         2                      3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19113" y="3719513"/>
            <a:ext cx="34115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-$1,000               $2,000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2719388" y="4110038"/>
            <a:ext cx="34099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-1,000               $2,000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4929188" y="4481513"/>
            <a:ext cx="34099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-1,000               $2,000</a:t>
            </a:r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>
            <a:off x="4953000" y="4876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7162800" y="4876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4" name="Line 17"/>
          <p:cNvSpPr>
            <a:spLocks noChangeShapeType="1"/>
          </p:cNvSpPr>
          <p:nvPr/>
        </p:nvSpPr>
        <p:spPr bwMode="auto">
          <a:xfrm>
            <a:off x="2743200" y="4876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>
            <a:off x="533400" y="4876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19113" y="5014913"/>
            <a:ext cx="7802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-$1,000               $1,000               $1,000               $2,000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306388" y="5564188"/>
            <a:ext cx="8685212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Results:</a:t>
            </a:r>
            <a:r>
              <a:rPr lang="en-US" sz="2400"/>
              <a:t>	</a:t>
            </a:r>
            <a:r>
              <a:rPr lang="en-US" sz="2400">
                <a:solidFill>
                  <a:schemeClr val="tx2"/>
                </a:solidFill>
              </a:rPr>
              <a:t>IRR* </a:t>
            </a:r>
            <a:r>
              <a:rPr lang="en-US" sz="2400"/>
              <a:t>= </a:t>
            </a:r>
            <a:r>
              <a:rPr lang="en-US" sz="2400">
                <a:solidFill>
                  <a:schemeClr val="tx2"/>
                </a:solidFill>
              </a:rPr>
              <a:t>100% </a:t>
            </a:r>
            <a:r>
              <a:rPr lang="en-US" sz="2400"/>
              <a:t>	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NPV*</a:t>
            </a:r>
            <a:r>
              <a:rPr lang="en-US" sz="2400">
                <a:solidFill>
                  <a:srgbClr val="42B2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=</a:t>
            </a:r>
            <a:r>
              <a:rPr lang="en-US" sz="2400">
                <a:solidFill>
                  <a:srgbClr val="42B200"/>
                </a:solidFill>
              </a:rPr>
              <a:t> 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$2,238.17</a:t>
            </a:r>
            <a:endParaRPr lang="en-US" sz="2400"/>
          </a:p>
          <a:p>
            <a:pPr algn="ctr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*</a:t>
            </a:r>
            <a:r>
              <a:rPr lang="en-US" sz="2400" i="1">
                <a:solidFill>
                  <a:srgbClr val="000000"/>
                </a:solidFill>
              </a:rPr>
              <a:t>Higher NPV, but the same IRR</a:t>
            </a:r>
            <a:r>
              <a:rPr lang="en-US" sz="2400">
                <a:solidFill>
                  <a:srgbClr val="000000"/>
                </a:solidFill>
              </a:rPr>
              <a:t>.</a:t>
            </a:r>
            <a:r>
              <a:rPr lang="en-US" sz="2400">
                <a:solidFill>
                  <a:srgbClr val="42B200"/>
                </a:solidFill>
              </a:rPr>
              <a:t>  </a:t>
            </a: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 is Best</a:t>
            </a:r>
            <a:r>
              <a:rPr lang="en-US" sz="2400">
                <a:solidFill>
                  <a:srgbClr val="42B2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1905000" y="1676400"/>
            <a:ext cx="4495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Capital Rationing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828800" y="1600200"/>
            <a:ext cx="4495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05000"/>
            <a:ext cx="8001000" cy="20574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114300" lvl="1" indent="0" algn="ctr">
              <a:buFont typeface="Monotype Sorts" pitchFamily="2" charset="2"/>
              <a:buNone/>
            </a:pPr>
            <a:r>
              <a:rPr lang="en-US" sz="3200" i="1" smtClean="0"/>
              <a:t>Capital Rationing </a:t>
            </a:r>
            <a:r>
              <a:rPr lang="en-US" sz="3200" smtClean="0"/>
              <a:t>occurs when a constraint (or budget ceiling) is placed on the total size of capital expenditures during a particular period.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191000"/>
            <a:ext cx="7772400" cy="2362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u="sng" smtClean="0">
                <a:solidFill>
                  <a:schemeClr val="tx2"/>
                </a:solidFill>
              </a:rPr>
              <a:t>Example</a:t>
            </a:r>
            <a:r>
              <a:rPr lang="en-US" smtClean="0">
                <a:solidFill>
                  <a:schemeClr val="tx2"/>
                </a:solidFill>
              </a:rPr>
              <a:t>:  </a:t>
            </a:r>
            <a:r>
              <a:rPr lang="en-US" smtClean="0"/>
              <a:t>Julie Miller must determine what investment opportunities to undertake for </a:t>
            </a:r>
            <a:r>
              <a:rPr lang="en-US" i="1" smtClean="0">
                <a:solidFill>
                  <a:schemeClr val="hlink"/>
                </a:solidFill>
              </a:rPr>
              <a:t>Basket Wonders (BW)</a:t>
            </a:r>
            <a:r>
              <a:rPr lang="en-US" smtClean="0"/>
              <a:t>.  She is limited to a </a:t>
            </a:r>
            <a:r>
              <a:rPr lang="en-US" smtClean="0">
                <a:solidFill>
                  <a:srgbClr val="42B200"/>
                </a:solidFill>
              </a:rPr>
              <a:t>maximum expenditure of $32,500 </a:t>
            </a:r>
            <a:r>
              <a:rPr lang="en-US" i="1" smtClean="0"/>
              <a:t>only</a:t>
            </a:r>
            <a:r>
              <a:rPr lang="en-US" smtClean="0"/>
              <a:t> for this capital budgeting period.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1905000" y="1676400"/>
            <a:ext cx="5334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Independent Project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153400" cy="2362200"/>
          </a:xfrm>
        </p:spPr>
        <p:txBody>
          <a:bodyPr/>
          <a:lstStyle/>
          <a:p>
            <a:pPr>
              <a:defRPr/>
            </a:pPr>
            <a:r>
              <a:rPr lang="en-US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Independent</a:t>
            </a:r>
            <a:r>
              <a:rPr lang="en-US" sz="3200" smtClean="0"/>
              <a:t> </a:t>
            </a:r>
            <a:r>
              <a:rPr lang="en-US" smtClean="0"/>
              <a:t>-- A project whose acceptance (or rejection) does not prevent the acceptance of other projects under consideration.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828800" y="1600200"/>
            <a:ext cx="533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57200" y="1905000"/>
            <a:ext cx="81534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</a:pPr>
            <a:r>
              <a:rPr lang="en-US">
                <a:solidFill>
                  <a:srgbClr val="000000"/>
                </a:solidFill>
              </a:rPr>
              <a:t>For this project, assume that it is </a:t>
            </a:r>
            <a:r>
              <a:rPr lang="en-US" u="sng">
                <a:solidFill>
                  <a:schemeClr val="hlink"/>
                </a:solidFill>
              </a:rPr>
              <a:t>independent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of any other potential projects that </a:t>
            </a:r>
            <a:r>
              <a:rPr lang="en-US" i="1">
                <a:solidFill>
                  <a:srgbClr val="000000"/>
                </a:solidFill>
              </a:rPr>
              <a:t>Basket Wonders</a:t>
            </a:r>
            <a:r>
              <a:rPr lang="en-US">
                <a:solidFill>
                  <a:srgbClr val="000000"/>
                </a:solidFill>
              </a:rPr>
              <a:t> may undertake.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Available Projects for BW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18288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981200"/>
            <a:ext cx="8001000" cy="4419600"/>
          </a:xfrm>
          <a:noFill/>
        </p:spPr>
        <p:txBody>
          <a:bodyPr/>
          <a:lstStyle/>
          <a:p>
            <a:pPr marL="114300" lvl="1" indent="0">
              <a:buFont typeface="Monotype Sorts" pitchFamily="2" charset="2"/>
              <a:buNone/>
            </a:pPr>
            <a:r>
              <a:rPr lang="en-US" sz="3200" u="sng" smtClean="0"/>
              <a:t> Project    ICO        IRR           NPV      PI</a:t>
            </a:r>
            <a:endParaRPr lang="en-US" sz="3200" smtClean="0"/>
          </a:p>
          <a:p>
            <a:pPr marL="114300" lvl="1" indent="0">
              <a:buFont typeface="Monotype Sorts" pitchFamily="2" charset="2"/>
              <a:buNone/>
            </a:pPr>
            <a:r>
              <a:rPr lang="en-US" sz="2800" smtClean="0"/>
              <a:t>	A     $    </a:t>
            </a:r>
            <a:r>
              <a:rPr lang="en-US" sz="2000" smtClean="0"/>
              <a:t> </a:t>
            </a:r>
            <a:r>
              <a:rPr lang="en-US" sz="2800" smtClean="0"/>
              <a:t>500         18%	     $        50    1.10 	B	  5,000	  25		 6,500    2.30 	C 	  5,000	  37		 5,500    2.10 	D	  7,500	  20		 5,000    1.67 	E	12,500	  26		    500    1.04 	F	15,000 	  28	        </a:t>
            </a:r>
            <a:r>
              <a:rPr lang="en-US" sz="1000" smtClean="0"/>
              <a:t> </a:t>
            </a:r>
            <a:r>
              <a:rPr lang="en-US" sz="2800" smtClean="0"/>
              <a:t>21,000    2.40 	G	17,500	  19		 7,500    1.43 	H	25,000	  15		 6,000    1.24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ChangeArrowheads="1"/>
          </p:cNvSpPr>
          <p:nvPr/>
        </p:nvSpPr>
        <p:spPr bwMode="auto">
          <a:xfrm>
            <a:off x="762000" y="5257800"/>
            <a:ext cx="7924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Line 2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Choosing by IRRs for BW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981200"/>
            <a:ext cx="8001000" cy="4495800"/>
          </a:xfrm>
          <a:noFill/>
        </p:spPr>
        <p:txBody>
          <a:bodyPr/>
          <a:lstStyle/>
          <a:p>
            <a:pPr marL="11430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200" u="sng" smtClean="0"/>
              <a:t> Project    ICO        IRR           NPV      PI</a:t>
            </a:r>
            <a:endParaRPr lang="en-US" sz="3200" smtClean="0"/>
          </a:p>
          <a:p>
            <a:pPr marL="11430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900" smtClean="0"/>
              <a:t>	C     $  5,000	</a:t>
            </a:r>
            <a:r>
              <a:rPr lang="en-US" sz="2900" smtClean="0">
                <a:solidFill>
                  <a:schemeClr val="tx2"/>
                </a:solidFill>
              </a:rPr>
              <a:t>37%</a:t>
            </a:r>
            <a:r>
              <a:rPr lang="en-US" sz="2900" smtClean="0"/>
              <a:t>	       </a:t>
            </a:r>
            <a:r>
              <a:rPr lang="en-US" sz="2900" smtClean="0">
                <a:solidFill>
                  <a:schemeClr val="hlink"/>
                </a:solidFill>
              </a:rPr>
              <a:t>$  5,500</a:t>
            </a:r>
            <a:r>
              <a:rPr lang="en-US" sz="2900" smtClean="0"/>
              <a:t>    2.10 	F	15,000 	</a:t>
            </a:r>
            <a:r>
              <a:rPr lang="en-US" sz="2900" smtClean="0">
                <a:solidFill>
                  <a:schemeClr val="tx2"/>
                </a:solidFill>
              </a:rPr>
              <a:t>28</a:t>
            </a:r>
            <a:r>
              <a:rPr lang="en-US" sz="2900" smtClean="0"/>
              <a:t>	        </a:t>
            </a:r>
            <a:r>
              <a:rPr lang="en-US" sz="2900" smtClean="0">
                <a:solidFill>
                  <a:schemeClr val="hlink"/>
                </a:solidFill>
              </a:rPr>
              <a:t> 21,000</a:t>
            </a:r>
            <a:r>
              <a:rPr lang="en-US" sz="2900" smtClean="0"/>
              <a:t>    2.40 	E	12,500	</a:t>
            </a:r>
            <a:r>
              <a:rPr lang="en-US" sz="2900" smtClean="0">
                <a:solidFill>
                  <a:schemeClr val="tx2"/>
                </a:solidFill>
              </a:rPr>
              <a:t>26</a:t>
            </a:r>
            <a:r>
              <a:rPr lang="en-US" sz="2900" smtClean="0"/>
              <a:t>		   </a:t>
            </a:r>
            <a:r>
              <a:rPr lang="en-US" sz="2900" smtClean="0">
                <a:solidFill>
                  <a:schemeClr val="hlink"/>
                </a:solidFill>
              </a:rPr>
              <a:t>  500</a:t>
            </a:r>
            <a:r>
              <a:rPr lang="en-US" sz="2900" smtClean="0"/>
              <a:t>    1.04 	B	  5,000	25		  6,500    2.30</a:t>
            </a:r>
          </a:p>
          <a:p>
            <a:pPr marL="114300" lvl="1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             Projects C, F, and E have the		 three </a:t>
            </a:r>
            <a:r>
              <a:rPr lang="en-US" sz="2800" i="1" smtClean="0">
                <a:solidFill>
                  <a:schemeClr val="tx2"/>
                </a:solidFill>
              </a:rPr>
              <a:t>largest IRRs</a:t>
            </a:r>
            <a:r>
              <a:rPr lang="en-US" sz="2800" smtClean="0"/>
              <a:t>.</a:t>
            </a:r>
          </a:p>
          <a:p>
            <a:pPr marL="114300" lvl="1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smtClean="0"/>
              <a:t>The resulting </a:t>
            </a:r>
            <a:r>
              <a:rPr lang="en-US" sz="2800" i="1" smtClean="0">
                <a:solidFill>
                  <a:schemeClr val="hlink"/>
                </a:solidFill>
              </a:rPr>
              <a:t>increase</a:t>
            </a:r>
            <a:r>
              <a:rPr lang="en-US" sz="2800" smtClean="0">
                <a:solidFill>
                  <a:schemeClr val="hlink"/>
                </a:solidFill>
              </a:rPr>
              <a:t> </a:t>
            </a:r>
            <a:r>
              <a:rPr lang="en-US" sz="2800" smtClean="0"/>
              <a:t>in</a:t>
            </a:r>
            <a:r>
              <a:rPr lang="en-US" sz="2800" smtClean="0">
                <a:solidFill>
                  <a:schemeClr val="hlink"/>
                </a:solidFill>
              </a:rPr>
              <a:t> shareholder wealth</a:t>
            </a:r>
            <a:r>
              <a:rPr lang="en-US" sz="2800" smtClean="0"/>
              <a:t> is </a:t>
            </a:r>
            <a:r>
              <a:rPr lang="en-US" sz="2800" smtClean="0">
                <a:solidFill>
                  <a:schemeClr val="hlink"/>
                </a:solidFill>
              </a:rPr>
              <a:t>$27,000</a:t>
            </a:r>
            <a:r>
              <a:rPr lang="en-US" sz="2800" smtClean="0"/>
              <a:t> with a </a:t>
            </a:r>
            <a:r>
              <a:rPr lang="en-US" sz="2800" smtClean="0">
                <a:solidFill>
                  <a:srgbClr val="42B200"/>
                </a:solidFill>
              </a:rPr>
              <a:t>$32,500 outlay</a:t>
            </a:r>
            <a:r>
              <a:rPr lang="en-US" sz="2800" smtClean="0"/>
              <a:t>.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838200" y="3810000"/>
            <a:ext cx="7696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ChangeArrowheads="1"/>
          </p:cNvSpPr>
          <p:nvPr/>
        </p:nvSpPr>
        <p:spPr bwMode="auto">
          <a:xfrm>
            <a:off x="838200" y="5257800"/>
            <a:ext cx="7620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Line 2"/>
          <p:cNvSpPr>
            <a:spLocks noChangeShapeType="1"/>
          </p:cNvSpPr>
          <p:nvPr/>
        </p:nvSpPr>
        <p:spPr bwMode="auto">
          <a:xfrm>
            <a:off x="1905000" y="1676400"/>
            <a:ext cx="7010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Choosing by NPVs for BW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1828800" y="1600200"/>
            <a:ext cx="7010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981200"/>
            <a:ext cx="8001000" cy="4419600"/>
          </a:xfrm>
          <a:noFill/>
        </p:spPr>
        <p:txBody>
          <a:bodyPr/>
          <a:lstStyle/>
          <a:p>
            <a:pPr marL="114300" lvl="1" indent="0">
              <a:buFont typeface="Monotype Sorts" pitchFamily="2" charset="2"/>
              <a:buNone/>
            </a:pPr>
            <a:r>
              <a:rPr lang="en-US" sz="3200" u="sng" smtClean="0"/>
              <a:t> Project    ICO        IRR           NPV      PI</a:t>
            </a:r>
            <a:endParaRPr lang="en-US" sz="3200" smtClean="0"/>
          </a:p>
          <a:p>
            <a:pPr marL="114300" lvl="1" indent="0">
              <a:buFont typeface="Monotype Sorts" pitchFamily="2" charset="2"/>
              <a:buNone/>
            </a:pPr>
            <a:r>
              <a:rPr lang="en-US" sz="2800" smtClean="0"/>
              <a:t> 	F     $15,000 	28%	        </a:t>
            </a:r>
            <a:r>
              <a:rPr lang="en-US" sz="2800" smtClean="0">
                <a:solidFill>
                  <a:schemeClr val="tx2"/>
                </a:solidFill>
              </a:rPr>
              <a:t>$21,000</a:t>
            </a:r>
            <a:r>
              <a:rPr lang="en-US" sz="2800" smtClean="0"/>
              <a:t>    2.40 	G	17,500	19		</a:t>
            </a:r>
            <a:r>
              <a:rPr lang="en-US" sz="2800" smtClean="0">
                <a:solidFill>
                  <a:schemeClr val="tx2"/>
                </a:solidFill>
              </a:rPr>
              <a:t>   7,500</a:t>
            </a:r>
            <a:r>
              <a:rPr lang="en-US" sz="2800" smtClean="0"/>
              <a:t>    1.43 	B	  5,000	25		   6,500    2.30</a:t>
            </a:r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3200" smtClean="0"/>
              <a:t>	Projects F and G have the 		two </a:t>
            </a:r>
            <a:r>
              <a:rPr lang="en-US" sz="3200" i="1" smtClean="0">
                <a:solidFill>
                  <a:schemeClr val="tx2"/>
                </a:solidFill>
              </a:rPr>
              <a:t>largest NPVs</a:t>
            </a:r>
            <a:r>
              <a:rPr lang="en-US" sz="3200" smtClean="0"/>
              <a:t>.</a:t>
            </a:r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2800" smtClean="0"/>
              <a:t>The resulting </a:t>
            </a:r>
            <a:r>
              <a:rPr lang="en-US" sz="2800" i="1" smtClean="0">
                <a:solidFill>
                  <a:schemeClr val="hlink"/>
                </a:solidFill>
              </a:rPr>
              <a:t>increase</a:t>
            </a:r>
            <a:r>
              <a:rPr lang="en-US" sz="2800" smtClean="0">
                <a:solidFill>
                  <a:schemeClr val="hlink"/>
                </a:solidFill>
              </a:rPr>
              <a:t> </a:t>
            </a:r>
            <a:r>
              <a:rPr lang="en-US" sz="2800" smtClean="0"/>
              <a:t>in</a:t>
            </a:r>
            <a:r>
              <a:rPr lang="en-US" sz="2800" smtClean="0">
                <a:solidFill>
                  <a:schemeClr val="hlink"/>
                </a:solidFill>
              </a:rPr>
              <a:t> shareholder wealth</a:t>
            </a:r>
            <a:r>
              <a:rPr lang="en-US" sz="2800" smtClean="0"/>
              <a:t> is </a:t>
            </a:r>
            <a:r>
              <a:rPr lang="en-US" sz="2800" smtClean="0">
                <a:solidFill>
                  <a:schemeClr val="hlink"/>
                </a:solidFill>
              </a:rPr>
              <a:t>$28,500</a:t>
            </a:r>
            <a:r>
              <a:rPr lang="en-US" sz="2800" smtClean="0"/>
              <a:t> with a </a:t>
            </a:r>
            <a:r>
              <a:rPr lang="en-US" sz="2800" smtClean="0">
                <a:solidFill>
                  <a:srgbClr val="42B200"/>
                </a:solidFill>
              </a:rPr>
              <a:t>$32,500 outlay</a:t>
            </a:r>
            <a:r>
              <a:rPr lang="en-US" sz="2800" smtClean="0"/>
              <a:t>.</a:t>
            </a: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762000" y="3505200"/>
            <a:ext cx="7696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ChangeArrowheads="1"/>
          </p:cNvSpPr>
          <p:nvPr/>
        </p:nvSpPr>
        <p:spPr bwMode="auto">
          <a:xfrm>
            <a:off x="533400" y="5334000"/>
            <a:ext cx="83058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Line 2"/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Choosing by PIs for BW</a:t>
            </a: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828800"/>
            <a:ext cx="8763000" cy="4572000"/>
          </a:xfrm>
          <a:noFill/>
        </p:spPr>
        <p:txBody>
          <a:bodyPr/>
          <a:lstStyle/>
          <a:p>
            <a:pPr marL="114300" lvl="1" indent="0">
              <a:buFont typeface="Monotype Sorts" pitchFamily="2" charset="2"/>
              <a:buNone/>
            </a:pPr>
            <a:r>
              <a:rPr lang="en-US" sz="3200" smtClean="0"/>
              <a:t>   </a:t>
            </a:r>
            <a:r>
              <a:rPr lang="en-US" sz="3200" u="sng" smtClean="0"/>
              <a:t> Project    ICO        IRR           NPV      PI</a:t>
            </a:r>
            <a:endParaRPr lang="en-US" sz="3200" smtClean="0"/>
          </a:p>
          <a:p>
            <a:pPr marL="114300" lvl="1" indent="0">
              <a:buFont typeface="Monotype Sorts" pitchFamily="2" charset="2"/>
              <a:buNone/>
            </a:pPr>
            <a:r>
              <a:rPr lang="en-US" sz="2800" smtClean="0"/>
              <a:t>  	F	 $15,000 	    28%	  </a:t>
            </a:r>
            <a:r>
              <a:rPr lang="en-US" sz="2800" smtClean="0">
                <a:solidFill>
                  <a:schemeClr val="hlink"/>
                </a:solidFill>
              </a:rPr>
              <a:t>$21,000</a:t>
            </a:r>
            <a:r>
              <a:rPr lang="en-US" sz="2800" smtClean="0"/>
              <a:t>    </a:t>
            </a:r>
            <a:r>
              <a:rPr lang="en-US" sz="2800" smtClean="0">
                <a:solidFill>
                  <a:schemeClr val="tx2"/>
                </a:solidFill>
              </a:rPr>
              <a:t>2.40</a:t>
            </a:r>
            <a:r>
              <a:rPr lang="en-US" sz="2800" smtClean="0"/>
              <a:t>		B	     5,000	    25	    </a:t>
            </a:r>
            <a:r>
              <a:rPr lang="en-US" sz="2800" smtClean="0">
                <a:solidFill>
                  <a:schemeClr val="hlink"/>
                </a:solidFill>
              </a:rPr>
              <a:t>	      6,500</a:t>
            </a:r>
            <a:r>
              <a:rPr lang="en-US" sz="2800" smtClean="0"/>
              <a:t>    </a:t>
            </a:r>
            <a:r>
              <a:rPr lang="en-US" sz="2800" smtClean="0">
                <a:solidFill>
                  <a:schemeClr val="tx2"/>
                </a:solidFill>
              </a:rPr>
              <a:t>2.30</a:t>
            </a:r>
            <a:r>
              <a:rPr lang="en-US" sz="2800" smtClean="0"/>
              <a:t> 		C 	     5,000	    37    </a:t>
            </a:r>
            <a:r>
              <a:rPr lang="en-US" sz="2800" smtClean="0">
                <a:solidFill>
                  <a:schemeClr val="hlink"/>
                </a:solidFill>
              </a:rPr>
              <a:t>	      5,500</a:t>
            </a:r>
            <a:r>
              <a:rPr lang="en-US" sz="2800" smtClean="0"/>
              <a:t>    </a:t>
            </a:r>
            <a:r>
              <a:rPr lang="en-US" sz="2800" smtClean="0">
                <a:solidFill>
                  <a:schemeClr val="tx2"/>
                </a:solidFill>
              </a:rPr>
              <a:t>2.10</a:t>
            </a:r>
            <a:r>
              <a:rPr lang="en-US" sz="2800" smtClean="0"/>
              <a:t> 		D	     7,500	    20		      </a:t>
            </a:r>
            <a:r>
              <a:rPr lang="en-US" sz="2800" smtClean="0">
                <a:solidFill>
                  <a:schemeClr val="hlink"/>
                </a:solidFill>
              </a:rPr>
              <a:t>5,000</a:t>
            </a:r>
            <a:r>
              <a:rPr lang="en-US" sz="2800" smtClean="0"/>
              <a:t>    </a:t>
            </a:r>
            <a:r>
              <a:rPr lang="en-US" sz="2800" smtClean="0">
                <a:solidFill>
                  <a:schemeClr val="tx2"/>
                </a:solidFill>
              </a:rPr>
              <a:t>1.67</a:t>
            </a:r>
            <a:r>
              <a:rPr lang="en-US" sz="2800" smtClean="0"/>
              <a:t> 		G	   17,500	    19	    	      7,500    1.43</a:t>
            </a:r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2800" smtClean="0"/>
              <a:t>Projects F, B, C, and D have the four </a:t>
            </a:r>
            <a:r>
              <a:rPr lang="en-US" sz="2800" i="1" smtClean="0">
                <a:solidFill>
                  <a:schemeClr val="tx2"/>
                </a:solidFill>
              </a:rPr>
              <a:t>largest PIs</a:t>
            </a:r>
            <a:r>
              <a:rPr lang="en-US" sz="2800" smtClean="0"/>
              <a:t>.</a:t>
            </a:r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2800" smtClean="0"/>
              <a:t>The resulting </a:t>
            </a:r>
            <a:r>
              <a:rPr lang="en-US" sz="2800" i="1" smtClean="0">
                <a:solidFill>
                  <a:schemeClr val="hlink"/>
                </a:solidFill>
              </a:rPr>
              <a:t>increase</a:t>
            </a:r>
            <a:r>
              <a:rPr lang="en-US" sz="2800" smtClean="0">
                <a:solidFill>
                  <a:schemeClr val="hlink"/>
                </a:solidFill>
              </a:rPr>
              <a:t> </a:t>
            </a:r>
            <a:r>
              <a:rPr lang="en-US" sz="2800" smtClean="0"/>
              <a:t>in</a:t>
            </a:r>
            <a:r>
              <a:rPr lang="en-US" sz="2800" smtClean="0">
                <a:solidFill>
                  <a:schemeClr val="hlink"/>
                </a:solidFill>
              </a:rPr>
              <a:t> shareholder wealth</a:t>
            </a:r>
            <a:r>
              <a:rPr lang="en-US" sz="2800" smtClean="0"/>
              <a:t> is </a:t>
            </a:r>
            <a:r>
              <a:rPr lang="en-US" sz="2800" smtClean="0">
                <a:solidFill>
                  <a:schemeClr val="hlink"/>
                </a:solidFill>
              </a:rPr>
              <a:t>$38,000</a:t>
            </a:r>
            <a:r>
              <a:rPr lang="en-US" sz="2800" smtClean="0"/>
              <a:t> with a </a:t>
            </a:r>
            <a:r>
              <a:rPr lang="en-US" sz="2800" smtClean="0">
                <a:solidFill>
                  <a:srgbClr val="42B200"/>
                </a:solidFill>
              </a:rPr>
              <a:t>$32,500 outlay</a:t>
            </a:r>
            <a:r>
              <a:rPr lang="en-US" sz="2800" smtClean="0"/>
              <a:t>.</a:t>
            </a: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685800" y="4191000"/>
            <a:ext cx="76962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533400" y="4800600"/>
            <a:ext cx="83820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1905000" y="1676400"/>
            <a:ext cx="6553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Summary of Comparison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1828800" y="1600200"/>
            <a:ext cx="6553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828800"/>
            <a:ext cx="8915400" cy="4572000"/>
          </a:xfrm>
        </p:spPr>
        <p:txBody>
          <a:bodyPr/>
          <a:lstStyle/>
          <a:p>
            <a:pPr marL="114300" lvl="1" indent="0">
              <a:buFont typeface="Monotype Sorts" pitchFamily="2" charset="2"/>
              <a:buNone/>
              <a:defRPr/>
            </a:pPr>
            <a:r>
              <a:rPr lang="en-US" sz="3200" u="sng" smtClean="0"/>
              <a:t> Method</a:t>
            </a:r>
            <a:r>
              <a:rPr lang="en-US" sz="3200" smtClean="0"/>
              <a:t>   </a:t>
            </a:r>
            <a:r>
              <a:rPr lang="en-US" sz="3200" u="sng" smtClean="0"/>
              <a:t>Projects Accepted</a:t>
            </a:r>
            <a:r>
              <a:rPr lang="en-US" sz="3200" smtClean="0"/>
              <a:t>     </a:t>
            </a:r>
            <a:r>
              <a:rPr lang="en-US" sz="3200" u="sng" smtClean="0"/>
              <a:t>Value Added</a:t>
            </a:r>
          </a:p>
          <a:p>
            <a:pPr marL="114300" lvl="1" indent="0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hlink"/>
                </a:solidFill>
              </a:rPr>
              <a:t>     PI	      F, B, C, and D             $38,000</a:t>
            </a:r>
            <a:endParaRPr lang="en-US" sz="3200" smtClean="0"/>
          </a:p>
          <a:p>
            <a:pPr marL="114300" lvl="1" indent="0">
              <a:buFont typeface="Monotype Sorts" pitchFamily="2" charset="2"/>
              <a:buNone/>
              <a:defRPr/>
            </a:pPr>
            <a:r>
              <a:rPr lang="en-US" sz="3200" smtClean="0"/>
              <a:t>   NPV		  F and G                   $28,500</a:t>
            </a:r>
          </a:p>
          <a:p>
            <a:pPr marL="114300" lvl="1" indent="0">
              <a:buFont typeface="Monotype Sorts" pitchFamily="2" charset="2"/>
              <a:buNone/>
              <a:defRPr/>
            </a:pPr>
            <a:r>
              <a:rPr lang="en-US" sz="3200" smtClean="0"/>
              <a:t>    IRR		C, F, and E                $27,000</a:t>
            </a:r>
          </a:p>
          <a:p>
            <a:pPr marL="114300" lvl="1" indent="0" algn="ctr">
              <a:buFont typeface="Monotype Sorts" pitchFamily="2" charset="2"/>
              <a:buNone/>
              <a:defRPr/>
            </a:pPr>
            <a:endParaRPr lang="en-US" sz="1200" smtClean="0"/>
          </a:p>
          <a:p>
            <a:pPr marL="114300" lvl="1" indent="0"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 sz="3200" smtClean="0"/>
              <a:t> generates the </a:t>
            </a:r>
            <a:r>
              <a:rPr lang="en-US" sz="32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greatest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increase</a:t>
            </a: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smtClean="0"/>
              <a:t>in </a:t>
            </a:r>
            <a:r>
              <a:rPr lang="en-US" sz="32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shareholder wealth </a:t>
            </a:r>
            <a:r>
              <a:rPr lang="en-US" sz="3200" smtClean="0"/>
              <a:t>when a limited capital budget exists for a </a:t>
            </a:r>
            <a:r>
              <a:rPr lang="en-US" sz="3200" i="1" smtClean="0"/>
              <a:t>single period</a:t>
            </a:r>
            <a:r>
              <a:rPr lang="en-US" sz="320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ChangeArrowheads="1"/>
          </p:cNvSpPr>
          <p:nvPr/>
        </p:nvSpPr>
        <p:spPr bwMode="auto">
          <a:xfrm>
            <a:off x="685800" y="5715000"/>
            <a:ext cx="7924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Line 2"/>
          <p:cNvSpPr>
            <a:spLocks noChangeShapeType="1"/>
          </p:cNvSpPr>
          <p:nvPr/>
        </p:nvSpPr>
        <p:spPr bwMode="auto">
          <a:xfrm>
            <a:off x="1905000" y="1676400"/>
            <a:ext cx="6019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Post-Completion Audit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1828800" y="1600200"/>
            <a:ext cx="6019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81200"/>
            <a:ext cx="8229600" cy="1828800"/>
          </a:xfrm>
          <a:noFill/>
        </p:spPr>
        <p:txBody>
          <a:bodyPr/>
          <a:lstStyle/>
          <a:p>
            <a:pPr marL="114300" lvl="1" indent="0" algn="ctr">
              <a:buFont typeface="Monotype Sorts" pitchFamily="2" charset="2"/>
              <a:buNone/>
            </a:pPr>
            <a:r>
              <a:rPr lang="en-US" sz="3200" u="sng" smtClean="0"/>
              <a:t>Post-completion Audit</a:t>
            </a:r>
            <a:endParaRPr lang="en-US" sz="3200" smtClean="0"/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2800" smtClean="0"/>
              <a:t>A formal comparison of the actual costs and benefits of a project with original estimates.</a:t>
            </a:r>
          </a:p>
        </p:txBody>
      </p:sp>
      <p:sp>
        <p:nvSpPr>
          <p:cNvPr id="5735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86200"/>
            <a:ext cx="8305800" cy="2667000"/>
          </a:xfrm>
          <a:noFill/>
        </p:spPr>
        <p:txBody>
          <a:bodyPr/>
          <a:lstStyle/>
          <a:p>
            <a:pPr marL="114300" lvl="1" indent="0" algn="ctr"/>
            <a:r>
              <a:rPr lang="en-US" sz="2800" smtClean="0"/>
              <a:t>  Identify any project weaknesses</a:t>
            </a:r>
          </a:p>
          <a:p>
            <a:pPr marL="114300" lvl="1" indent="0" algn="ctr"/>
            <a:r>
              <a:rPr lang="en-US" sz="2800" smtClean="0"/>
              <a:t>  Develop a possible set of corrective actions</a:t>
            </a:r>
          </a:p>
          <a:p>
            <a:pPr marL="114300" lvl="1" indent="0" algn="ctr"/>
            <a:r>
              <a:rPr lang="en-US" sz="2800" smtClean="0"/>
              <a:t>  Provide appropriate feedback</a:t>
            </a:r>
            <a:endParaRPr lang="en-US" sz="3200" smtClean="0"/>
          </a:p>
          <a:p>
            <a:pPr marL="114300" lvl="1" indent="0"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Result:  </a:t>
            </a:r>
            <a:r>
              <a:rPr lang="en-US" sz="3200" smtClean="0">
                <a:solidFill>
                  <a:schemeClr val="tx2"/>
                </a:solidFill>
              </a:rPr>
              <a:t>Making better future decisions!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57200" y="373380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ChangeArrowheads="1"/>
          </p:cNvSpPr>
          <p:nvPr/>
        </p:nvSpPr>
        <p:spPr bwMode="auto">
          <a:xfrm>
            <a:off x="990600" y="3733800"/>
            <a:ext cx="75438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Line 2"/>
          <p:cNvSpPr>
            <a:spLocks noChangeShapeType="1"/>
          </p:cNvSpPr>
          <p:nvPr/>
        </p:nvSpPr>
        <p:spPr bwMode="auto">
          <a:xfrm>
            <a:off x="1981200" y="1676400"/>
            <a:ext cx="5562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2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Multiple IRR Problem*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876800"/>
            <a:ext cx="8382000" cy="1295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342900" lvl="3" indent="0" algn="ctr">
              <a:buFont typeface="Monotype Sorts" pitchFamily="2" charset="2"/>
              <a:buNone/>
              <a:defRPr/>
            </a:pPr>
            <a:r>
              <a:rPr lang="en-US" sz="3200" smtClean="0"/>
              <a:t> </a:t>
            </a: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Two!!  </a:t>
            </a:r>
            <a:r>
              <a:rPr lang="en-US" sz="3200" smtClean="0"/>
              <a:t>There are as many potential 	IRRs as there are sign changes.</a:t>
            </a: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1905000" y="1600200"/>
            <a:ext cx="5562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905000"/>
            <a:ext cx="8686800" cy="2971800"/>
          </a:xfrm>
        </p:spPr>
        <p:txBody>
          <a:bodyPr/>
          <a:lstStyle/>
          <a:p>
            <a:pPr lvl="1" algn="ctr">
              <a:buFont typeface="Monotype Sorts" pitchFamily="2" charset="2"/>
              <a:buNone/>
              <a:defRPr/>
            </a:pPr>
            <a:r>
              <a:rPr lang="en-US" sz="3200" smtClean="0"/>
              <a:t>Let us assume the following cash flow pattern for a project for Years 0 to 4:</a:t>
            </a:r>
          </a:p>
          <a:p>
            <a:pPr lvl="1" algn="ctr">
              <a:buFont typeface="Monotype Sorts" pitchFamily="2" charset="2"/>
              <a:buNone/>
              <a:defRPr/>
            </a:pPr>
            <a:r>
              <a:rPr lang="en-US" sz="3200" smtClean="0"/>
              <a:t>-$100  +$100  +$900  -$1,000</a:t>
            </a:r>
          </a:p>
          <a:p>
            <a:pPr lvl="1" algn="ctr">
              <a:buFont typeface="Monotype Sorts" pitchFamily="2" charset="2"/>
              <a:buNone/>
              <a:defRPr/>
            </a:pP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many </a:t>
            </a:r>
            <a:r>
              <a:rPr lang="en-US" sz="3200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potential</a:t>
            </a:r>
            <a:r>
              <a:rPr lang="en-US" sz="320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IRRs could this project have?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105400" y="6096000"/>
            <a:ext cx="3316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tx2"/>
                </a:solidFill>
              </a:rPr>
              <a:t>* Refer to Appendix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reeform 2"/>
          <p:cNvSpPr>
            <a:spLocks/>
          </p:cNvSpPr>
          <p:nvPr/>
        </p:nvSpPr>
        <p:spPr bwMode="auto">
          <a:xfrm>
            <a:off x="1600200" y="2667000"/>
            <a:ext cx="5487988" cy="2973388"/>
          </a:xfrm>
          <a:custGeom>
            <a:avLst/>
            <a:gdLst>
              <a:gd name="T0" fmla="*/ 0 w 3457"/>
              <a:gd name="T1" fmla="*/ 2147483647 h 1873"/>
              <a:gd name="T2" fmla="*/ 2147483647 w 3457"/>
              <a:gd name="T3" fmla="*/ 2147483647 h 1873"/>
              <a:gd name="T4" fmla="*/ 2147483647 w 3457"/>
              <a:gd name="T5" fmla="*/ 0 h 1873"/>
              <a:gd name="T6" fmla="*/ 2147483647 w 3457"/>
              <a:gd name="T7" fmla="*/ 2147483647 h 1873"/>
              <a:gd name="T8" fmla="*/ 2147483647 w 3457"/>
              <a:gd name="T9" fmla="*/ 2147483647 h 1873"/>
              <a:gd name="T10" fmla="*/ 2147483647 w 3457"/>
              <a:gd name="T11" fmla="*/ 2147483647 h 18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7" h="1873">
                <a:moveTo>
                  <a:pt x="0" y="1872"/>
                </a:moveTo>
                <a:lnTo>
                  <a:pt x="144" y="1296"/>
                </a:lnTo>
                <a:lnTo>
                  <a:pt x="768" y="0"/>
                </a:lnTo>
                <a:lnTo>
                  <a:pt x="1824" y="720"/>
                </a:lnTo>
                <a:lnTo>
                  <a:pt x="3120" y="1296"/>
                </a:lnTo>
                <a:lnTo>
                  <a:pt x="3456" y="1392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200" b="1" smtClean="0"/>
              <a:t>NPV Profile -- Multiple IRRs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828800" y="1600200"/>
            <a:ext cx="6934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600200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600200" y="4724400"/>
            <a:ext cx="563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957513" y="6081713"/>
            <a:ext cx="27892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Discount Rate (%)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433513" y="5700713"/>
            <a:ext cx="5588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0        40        80       120      160       200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6629400" y="4495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4572000" y="36576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3505200" y="2819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V="1">
            <a:off x="2514600" y="23622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5562600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1600200" y="40386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1600200" y="3276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1600200" y="24384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1600200" y="5638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 rot="-5400000">
            <a:off x="-629443" y="3566319"/>
            <a:ext cx="27733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/>
              <a:t>Net Present Value</a:t>
            </a:r>
          </a:p>
          <a:p>
            <a:pPr algn="ctr"/>
            <a:r>
              <a:rPr lang="en-US" sz="2400"/>
              <a:t>($000s)</a:t>
            </a:r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2749550" y="2597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Oval 20"/>
          <p:cNvSpPr>
            <a:spLocks noChangeArrowheads="1"/>
          </p:cNvSpPr>
          <p:nvPr/>
        </p:nvSpPr>
        <p:spPr bwMode="auto">
          <a:xfrm>
            <a:off x="1758950" y="46545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1530350" y="5568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4425950" y="37401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6483350" y="46545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Oval 24"/>
          <p:cNvSpPr>
            <a:spLocks noChangeArrowheads="1"/>
          </p:cNvSpPr>
          <p:nvPr/>
        </p:nvSpPr>
        <p:spPr bwMode="auto">
          <a:xfrm>
            <a:off x="7016750" y="4806950"/>
            <a:ext cx="139700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854575" y="2271713"/>
            <a:ext cx="3646488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</a:rPr>
              <a:t>Multiple IRRs at</a:t>
            </a:r>
          </a:p>
          <a:p>
            <a:pPr algn="ctr">
              <a:defRPr/>
            </a:pP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 </a:t>
            </a:r>
            <a:r>
              <a:rPr lang="en-US" sz="2400">
                <a:solidFill>
                  <a:srgbClr val="CF76F4"/>
                </a:solidFill>
              </a:rPr>
              <a:t>= </a:t>
            </a: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12.95%</a:t>
            </a:r>
            <a:r>
              <a:rPr lang="en-US" sz="2400">
                <a:solidFill>
                  <a:srgbClr val="CF76F4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and </a:t>
            </a:r>
            <a:r>
              <a:rPr lang="en-US" sz="2400">
                <a:solidFill>
                  <a:srgbClr val="CF76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191.15%</a:t>
            </a: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1981200" y="3048000"/>
            <a:ext cx="2819400" cy="1600200"/>
          </a:xfrm>
          <a:prstGeom prst="line">
            <a:avLst/>
          </a:prstGeom>
          <a:noFill/>
          <a:ln w="12700">
            <a:solidFill>
              <a:srgbClr val="CF76F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6553200" y="3048000"/>
            <a:ext cx="0" cy="1524000"/>
          </a:xfrm>
          <a:prstGeom prst="line">
            <a:avLst/>
          </a:prstGeom>
          <a:noFill/>
          <a:ln w="12700">
            <a:solidFill>
              <a:srgbClr val="CF76F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1074738" y="2255838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75</a:t>
            </a:r>
          </a:p>
        </p:txBody>
      </p:sp>
      <p:sp>
        <p:nvSpPr>
          <p:cNvPr id="59421" name="Rectangle 29"/>
          <p:cNvSpPr>
            <a:spLocks noChangeArrowheads="1"/>
          </p:cNvSpPr>
          <p:nvPr/>
        </p:nvSpPr>
        <p:spPr bwMode="auto">
          <a:xfrm>
            <a:off x="1090613" y="3062288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50</a:t>
            </a:r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1077913" y="38147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25</a:t>
            </a:r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1160463" y="4522788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795338" y="5430838"/>
            <a:ext cx="7921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-100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495800" y="2057400"/>
            <a:ext cx="4038600" cy="3352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685800"/>
            <a:ext cx="7467600" cy="914400"/>
          </a:xfrm>
        </p:spPr>
        <p:txBody>
          <a:bodyPr/>
          <a:lstStyle/>
          <a:p>
            <a:pPr>
              <a:defRPr/>
            </a:pPr>
            <a:r>
              <a:rPr lang="en-US" sz="4200" b="1" smtClean="0"/>
              <a:t>NPV Profile -- Multiple IRRs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2209800"/>
            <a:ext cx="4114800" cy="3352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2800" smtClean="0"/>
              <a:t>  </a:t>
            </a:r>
            <a:r>
              <a:rPr lang="en-US" sz="2800" u="sng" smtClean="0"/>
              <a:t>Hint</a:t>
            </a:r>
            <a:r>
              <a:rPr lang="en-US" sz="2800" smtClean="0"/>
              <a:t>:  Your calculator will only find ONE IRR – even if there are multiple IRRs.  It will give you the lowest IRR.  In this case, 12.95%.</a:t>
            </a:r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1905000" y="1676400"/>
            <a:ext cx="6934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0423" name="Picture 15" descr="BAII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Payback Period (PBP)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77950" y="3663950"/>
            <a:ext cx="6769100" cy="2806700"/>
          </a:xfrm>
          <a:ln cap="flat">
            <a:solidFill>
              <a:srgbClr val="000000"/>
            </a:solidFill>
          </a:ln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PBP</a:t>
            </a:r>
            <a:r>
              <a:rPr lang="en-US" smtClean="0">
                <a:solidFill>
                  <a:srgbClr val="A75151"/>
                </a:solidFill>
              </a:rPr>
              <a:t> </a:t>
            </a:r>
            <a:r>
              <a:rPr lang="en-US" smtClean="0"/>
              <a:t>is the period of time required for the cumulative expected cash flows from an investment project to equal the initial cash outflow.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47713" y="2073275"/>
            <a:ext cx="76708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0             1              2             3             4           5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914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962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5486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7010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83058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914400" y="2819400"/>
            <a:ext cx="739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90513" y="2881313"/>
            <a:ext cx="8523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  -40 K          10 K           12 K          15 K           10 K          7 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757863" y="3300413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(c)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51050" y="3313113"/>
            <a:ext cx="6865938" cy="466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10 K           22 K          </a:t>
            </a:r>
            <a:r>
              <a:rPr lang="en-US" sz="2400" i="1">
                <a:solidFill>
                  <a:srgbClr val="000000"/>
                </a:solidFill>
              </a:rPr>
              <a:t>37 K           </a:t>
            </a:r>
            <a:r>
              <a:rPr lang="en-US" sz="2400">
                <a:solidFill>
                  <a:srgbClr val="000000"/>
                </a:solidFill>
              </a:rPr>
              <a:t>47 K         54 K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Payback Solution (#1)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65400" y="4200525"/>
            <a:ext cx="6565900" cy="24860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>
              <a:buFont typeface="Monotype Sorts" pitchFamily="2" charset="2"/>
              <a:buNone/>
              <a:defRPr/>
            </a:pPr>
            <a:r>
              <a:rPr lang="en-US" sz="3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PBP</a:t>
            </a:r>
            <a:r>
              <a:rPr lang="en-US" sz="3400" smtClean="0"/>
              <a:t> 	= </a:t>
            </a:r>
            <a:r>
              <a:rPr lang="en-US" sz="3400" smtClean="0">
                <a:solidFill>
                  <a:srgbClr val="42B200"/>
                </a:solidFill>
              </a:rPr>
              <a:t>a</a:t>
            </a:r>
            <a:r>
              <a:rPr lang="en-US" sz="3400" smtClean="0"/>
              <a:t> + ( </a:t>
            </a:r>
            <a:r>
              <a:rPr lang="en-US" sz="3400" smtClean="0">
                <a:solidFill>
                  <a:srgbClr val="CF76F4"/>
                </a:solidFill>
              </a:rPr>
              <a:t>b</a:t>
            </a:r>
            <a:r>
              <a:rPr lang="en-US" sz="3400" smtClean="0">
                <a:solidFill>
                  <a:srgbClr val="380069"/>
                </a:solidFill>
              </a:rPr>
              <a:t> </a:t>
            </a:r>
            <a:r>
              <a:rPr lang="en-US" sz="3400" smtClean="0"/>
              <a:t>- </a:t>
            </a:r>
            <a:r>
              <a:rPr lang="en-US" sz="3400" smtClean="0">
                <a:solidFill>
                  <a:schemeClr val="tx2"/>
                </a:solidFill>
              </a:rPr>
              <a:t>c </a:t>
            </a:r>
            <a:r>
              <a:rPr lang="en-US" sz="3400" smtClean="0"/>
              <a:t>) / </a:t>
            </a:r>
            <a:r>
              <a:rPr lang="en-US" sz="3400" smtClean="0">
                <a:solidFill>
                  <a:schemeClr val="hlink"/>
                </a:solidFill>
              </a:rPr>
              <a:t>d</a:t>
            </a:r>
            <a:r>
              <a:rPr lang="en-US" sz="3400" smtClean="0"/>
              <a:t>			= </a:t>
            </a:r>
            <a:r>
              <a:rPr lang="en-US" sz="3400" smtClean="0">
                <a:solidFill>
                  <a:srgbClr val="42B200"/>
                </a:solidFill>
              </a:rPr>
              <a:t>3</a:t>
            </a:r>
            <a:r>
              <a:rPr lang="en-US" sz="3400" smtClean="0"/>
              <a:t> + (</a:t>
            </a:r>
            <a:r>
              <a:rPr lang="en-US" sz="3400" smtClean="0">
                <a:solidFill>
                  <a:srgbClr val="CF76F4"/>
                </a:solidFill>
              </a:rPr>
              <a:t>40</a:t>
            </a:r>
            <a:r>
              <a:rPr lang="en-US" sz="3400" smtClean="0"/>
              <a:t> - </a:t>
            </a:r>
            <a:r>
              <a:rPr lang="en-US" sz="3400" smtClean="0">
                <a:solidFill>
                  <a:schemeClr val="tx2"/>
                </a:solidFill>
              </a:rPr>
              <a:t>37</a:t>
            </a:r>
            <a:r>
              <a:rPr lang="en-US" sz="3400" smtClean="0"/>
              <a:t>) / </a:t>
            </a:r>
            <a:r>
              <a:rPr lang="en-US" sz="3400" smtClean="0">
                <a:solidFill>
                  <a:schemeClr val="hlink"/>
                </a:solidFill>
              </a:rPr>
              <a:t>10	</a:t>
            </a:r>
            <a:r>
              <a:rPr lang="en-US" sz="3400" smtClean="0"/>
              <a:t>		= </a:t>
            </a:r>
            <a:r>
              <a:rPr lang="en-US" sz="3400" smtClean="0">
                <a:solidFill>
                  <a:srgbClr val="42B200"/>
                </a:solidFill>
              </a:rPr>
              <a:t>3</a:t>
            </a:r>
            <a:r>
              <a:rPr lang="en-US" sz="3400" smtClean="0"/>
              <a:t> + (</a:t>
            </a:r>
            <a:r>
              <a:rPr lang="en-US" sz="3400" smtClean="0">
                <a:solidFill>
                  <a:srgbClr val="CF76F4"/>
                </a:solidFill>
              </a:rPr>
              <a:t>3</a:t>
            </a:r>
            <a:r>
              <a:rPr lang="en-US" sz="3400" smtClean="0"/>
              <a:t>) / </a:t>
            </a:r>
            <a:r>
              <a:rPr lang="en-US" sz="3400" smtClean="0">
                <a:solidFill>
                  <a:schemeClr val="hlink"/>
                </a:solidFill>
              </a:rPr>
              <a:t>10</a:t>
            </a:r>
            <a:r>
              <a:rPr lang="en-US" sz="3400" smtClean="0"/>
              <a:t>				= </a:t>
            </a:r>
            <a:r>
              <a:rPr lang="en-US" sz="3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Years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747713" y="2073275"/>
            <a:ext cx="77692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0             1              2            </a:t>
            </a:r>
            <a:r>
              <a:rPr lang="en-US" sz="2800" i="1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               4           5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914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962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5410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7010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83058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914400" y="2819400"/>
            <a:ext cx="739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90513" y="2881313"/>
            <a:ext cx="8523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  </a:t>
            </a:r>
            <a:r>
              <a:rPr lang="en-US" sz="2400" i="1">
                <a:solidFill>
                  <a:srgbClr val="000000"/>
                </a:solidFill>
              </a:rPr>
              <a:t>-40 K          </a:t>
            </a:r>
            <a:r>
              <a:rPr lang="en-US" sz="2400">
                <a:solidFill>
                  <a:srgbClr val="000000"/>
                </a:solidFill>
              </a:rPr>
              <a:t>10 K           12 K          15 K</a:t>
            </a:r>
            <a:r>
              <a:rPr lang="en-US" sz="2400" i="1">
                <a:solidFill>
                  <a:srgbClr val="000000"/>
                </a:solidFill>
              </a:rPr>
              <a:t>           10 K          </a:t>
            </a:r>
            <a:r>
              <a:rPr lang="en-US" sz="2400">
                <a:solidFill>
                  <a:srgbClr val="000000"/>
                </a:solidFill>
              </a:rPr>
              <a:t>7 K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327025" y="4062413"/>
            <a:ext cx="182403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Cumulative</a:t>
            </a:r>
          </a:p>
          <a:p>
            <a:pPr algn="ctr"/>
            <a:r>
              <a:rPr lang="en-US" sz="2400">
                <a:solidFill>
                  <a:srgbClr val="000000"/>
                </a:solidFill>
              </a:rPr>
              <a:t>Inflows</a:t>
            </a:r>
          </a:p>
        </p:txBody>
      </p:sp>
      <p:sp>
        <p:nvSpPr>
          <p:cNvPr id="8210" name="Arc 18"/>
          <p:cNvSpPr>
            <a:spLocks/>
          </p:cNvSpPr>
          <p:nvPr/>
        </p:nvSpPr>
        <p:spPr bwMode="auto">
          <a:xfrm>
            <a:off x="915988" y="3582988"/>
            <a:ext cx="838200" cy="447675"/>
          </a:xfrm>
          <a:custGeom>
            <a:avLst/>
            <a:gdLst>
              <a:gd name="T0" fmla="*/ 0 w 21600"/>
              <a:gd name="T1" fmla="*/ 192300765 h 21600"/>
              <a:gd name="T2" fmla="*/ 1259825349 w 21600"/>
              <a:gd name="T3" fmla="*/ 0 h 21600"/>
              <a:gd name="T4" fmla="*/ 1262221204 w 21600"/>
              <a:gd name="T5" fmla="*/ 19230076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6"/>
                  <a:pt x="9645" y="22"/>
                  <a:pt x="2155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6"/>
                  <a:pt x="9645" y="22"/>
                  <a:pt x="2155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5472113" y="2062163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42B200"/>
                </a:solidFill>
              </a:rPr>
              <a:t>(a)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1214438" y="2852738"/>
            <a:ext cx="671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rgbClr val="380069"/>
                </a:solidFill>
              </a:rPr>
              <a:t>(</a:t>
            </a:r>
            <a:r>
              <a:rPr lang="en-US" sz="2400">
                <a:solidFill>
                  <a:srgbClr val="CF76F4"/>
                </a:solidFill>
              </a:rPr>
              <a:t>-b</a:t>
            </a:r>
            <a:r>
              <a:rPr lang="en-US" sz="2400">
                <a:solidFill>
                  <a:srgbClr val="380069"/>
                </a:solidFill>
              </a:rPr>
              <a:t>)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7324725" y="2871788"/>
            <a:ext cx="569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(d)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/>
          <p:cNvSpPr>
            <a:spLocks noChangeArrowheads="1"/>
          </p:cNvSpPr>
          <p:nvPr/>
        </p:nvSpPr>
        <p:spPr bwMode="auto">
          <a:xfrm>
            <a:off x="5162550" y="3343275"/>
            <a:ext cx="7874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5035550" y="2101850"/>
            <a:ext cx="711200" cy="396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6731000" y="2838450"/>
            <a:ext cx="774700" cy="4794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Payback Solution (#2)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43100" y="4143375"/>
            <a:ext cx="6829425" cy="24860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>
              <a:buFont typeface="Monotype Sorts" pitchFamily="2" charset="2"/>
              <a:buNone/>
              <a:defRPr/>
            </a:pPr>
            <a:r>
              <a:rPr lang="en-US" sz="3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PBP</a:t>
            </a:r>
            <a:r>
              <a:rPr lang="en-US" sz="3400" smtClean="0"/>
              <a:t> 	= </a:t>
            </a:r>
            <a:r>
              <a:rPr lang="en-US" sz="3400" smtClean="0">
                <a:solidFill>
                  <a:srgbClr val="014A01"/>
                </a:solidFill>
              </a:rPr>
              <a:t>3</a:t>
            </a:r>
            <a:r>
              <a:rPr lang="en-US" sz="3400" smtClean="0"/>
              <a:t> + ( </a:t>
            </a:r>
            <a:r>
              <a:rPr lang="en-US" sz="3400" smtClean="0">
                <a:solidFill>
                  <a:schemeClr val="hlink"/>
                </a:solidFill>
              </a:rPr>
              <a:t>3K </a:t>
            </a:r>
            <a:r>
              <a:rPr lang="en-US" sz="3400" smtClean="0"/>
              <a:t>) / </a:t>
            </a:r>
            <a:r>
              <a:rPr lang="en-US" sz="3400" smtClean="0">
                <a:solidFill>
                  <a:srgbClr val="CF76F4"/>
                </a:solidFill>
              </a:rPr>
              <a:t>10K</a:t>
            </a:r>
            <a:r>
              <a:rPr lang="en-US" sz="3400" smtClean="0">
                <a:solidFill>
                  <a:schemeClr val="hlink"/>
                </a:solidFill>
              </a:rPr>
              <a:t>	</a:t>
            </a:r>
            <a:r>
              <a:rPr lang="en-US" sz="3400" smtClean="0"/>
              <a:t>			= </a:t>
            </a:r>
            <a:r>
              <a:rPr lang="en-US" sz="3400" smtClean="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Years</a:t>
            </a:r>
            <a:endParaRPr lang="en-US" sz="900" smtClean="0"/>
          </a:p>
          <a:p>
            <a:pPr lvl="1" algn="ctr">
              <a:buFont typeface="Monotype Sorts" pitchFamily="2" charset="2"/>
              <a:buNone/>
              <a:defRPr/>
            </a:pPr>
            <a:r>
              <a:rPr lang="en-US" sz="2800" smtClean="0"/>
              <a:t>Note:  Take absolute value of last negative cumulative cash flow value.</a:t>
            </a: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914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3962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>
            <a:off x="5410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7010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>
            <a:off x="83058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>
            <a:off x="914400" y="2819400"/>
            <a:ext cx="739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522288" y="4805363"/>
            <a:ext cx="17748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 b="0"/>
              <a:t>Cumulative</a:t>
            </a:r>
          </a:p>
          <a:p>
            <a:pPr algn="ctr"/>
            <a:r>
              <a:rPr lang="en-US" sz="2400" b="0"/>
              <a:t>Cash Flows</a:t>
            </a:r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 flipV="1">
            <a:off x="1257300" y="3943350"/>
            <a:ext cx="400050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4" name="Line 21"/>
          <p:cNvSpPr>
            <a:spLocks noChangeShapeType="1"/>
          </p:cNvSpPr>
          <p:nvPr/>
        </p:nvSpPr>
        <p:spPr bwMode="auto">
          <a:xfrm>
            <a:off x="6057900" y="2114550"/>
            <a:ext cx="0" cy="1914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290513" y="2881313"/>
            <a:ext cx="85232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  -40 K          10 K           12 K          15 K</a:t>
            </a:r>
            <a:r>
              <a:rPr lang="en-US" sz="2400" i="1"/>
              <a:t>           </a:t>
            </a:r>
            <a:r>
              <a:rPr lang="en-US" sz="2400">
                <a:solidFill>
                  <a:srgbClr val="CF76F4"/>
                </a:solidFill>
              </a:rPr>
              <a:t>10 K          </a:t>
            </a:r>
            <a:r>
              <a:rPr lang="en-US" sz="2400"/>
              <a:t>7 K</a:t>
            </a:r>
          </a:p>
        </p:txBody>
      </p:sp>
      <p:sp>
        <p:nvSpPr>
          <p:cNvPr id="9236" name="Rectangle 10"/>
          <p:cNvSpPr>
            <a:spLocks noChangeArrowheads="1"/>
          </p:cNvSpPr>
          <p:nvPr/>
        </p:nvSpPr>
        <p:spPr bwMode="auto">
          <a:xfrm>
            <a:off x="747713" y="2073275"/>
            <a:ext cx="77692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0             1              2            </a:t>
            </a:r>
            <a:r>
              <a:rPr lang="en-US" sz="2800">
                <a:solidFill>
                  <a:srgbClr val="014A01"/>
                </a:solidFill>
              </a:rPr>
              <a:t>3</a:t>
            </a:r>
            <a:r>
              <a:rPr lang="en-US" sz="2800"/>
              <a:t>               4           5</a:t>
            </a:r>
          </a:p>
        </p:txBody>
      </p:sp>
      <p:sp>
        <p:nvSpPr>
          <p:cNvPr id="9237" name="Rectangle 4"/>
          <p:cNvSpPr>
            <a:spLocks noChangeArrowheads="1"/>
          </p:cNvSpPr>
          <p:nvPr/>
        </p:nvSpPr>
        <p:spPr bwMode="auto">
          <a:xfrm>
            <a:off x="450850" y="3341688"/>
            <a:ext cx="8334375" cy="466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-40 K         -30 K          -18 K          -3 K</a:t>
            </a:r>
            <a:r>
              <a:rPr lang="en-US" sz="2400">
                <a:solidFill>
                  <a:schemeClr val="tx2"/>
                </a:solidFill>
              </a:rPr>
              <a:t>            7 K         14 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1295400" y="3352800"/>
            <a:ext cx="67056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476250"/>
            <a:ext cx="7391400" cy="12763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smtClean="0"/>
              <a:t>PBP Acceptance Criterion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343400"/>
            <a:ext cx="7848600" cy="1828800"/>
          </a:xfrm>
          <a:noFill/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Yes!  </a:t>
            </a:r>
            <a:r>
              <a:rPr lang="en-US" sz="3200" smtClean="0"/>
              <a:t>The firm will receive back the initial cash outlay in less than 3.5 years.  [</a:t>
            </a:r>
            <a:r>
              <a:rPr lang="en-US" sz="3200" smtClean="0">
                <a:solidFill>
                  <a:srgbClr val="A75151"/>
                </a:solidFill>
              </a:rPr>
              <a:t>3.3 Years </a:t>
            </a:r>
            <a:r>
              <a:rPr lang="en-US" sz="3200" smtClean="0"/>
              <a:t>&lt; </a:t>
            </a:r>
            <a:r>
              <a:rPr lang="en-US" sz="3200" smtClean="0">
                <a:solidFill>
                  <a:srgbClr val="42B200"/>
                </a:solidFill>
              </a:rPr>
              <a:t>3.5 Year Max</a:t>
            </a:r>
            <a:r>
              <a:rPr lang="en-US" sz="3200" smtClean="0">
                <a:solidFill>
                  <a:srgbClr val="014A01"/>
                </a:solidFill>
              </a:rPr>
              <a:t>.</a:t>
            </a:r>
            <a:r>
              <a:rPr lang="en-US" sz="3200" smtClean="0"/>
              <a:t>]</a:t>
            </a: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752600"/>
            <a:ext cx="7924800" cy="2514600"/>
          </a:xfrm>
          <a:noFill/>
        </p:spPr>
        <p:txBody>
          <a:bodyPr/>
          <a:lstStyle/>
          <a:p>
            <a:pPr lvl="1" algn="ctr">
              <a:buFont typeface="Monotype Sorts" pitchFamily="2" charset="2"/>
              <a:buNone/>
            </a:pPr>
            <a:r>
              <a:rPr lang="en-US" sz="3200" smtClean="0"/>
              <a:t>The management of </a:t>
            </a:r>
            <a:r>
              <a:rPr lang="en-US" sz="3200" i="1" smtClean="0"/>
              <a:t>Basket Wonders </a:t>
            </a:r>
            <a:r>
              <a:rPr lang="en-US" sz="3200" smtClean="0"/>
              <a:t>has set a maximum PBP of </a:t>
            </a:r>
            <a:r>
              <a:rPr lang="en-US" sz="3200" smtClean="0">
                <a:solidFill>
                  <a:srgbClr val="42B200"/>
                </a:solidFill>
              </a:rPr>
              <a:t>3.5 years </a:t>
            </a:r>
            <a:r>
              <a:rPr lang="en-US" sz="3200" smtClean="0"/>
              <a:t>for projects of this type.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3200" smtClean="0">
                <a:solidFill>
                  <a:schemeClr val="hlink"/>
                </a:solidFill>
              </a:rPr>
              <a:t>Should this project be accepted?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</p:bldLst>
  </p:timing>
</p:sld>
</file>

<file path=ppt/theme/theme1.xml><?xml version="1.0" encoding="utf-8"?>
<a:theme xmlns:a="http://schemas.openxmlformats.org/drawingml/2006/main" name="twinkles">
  <a:themeElements>
    <a:clrScheme name="">
      <a:dk1>
        <a:srgbClr val="000404"/>
      </a:dk1>
      <a:lt1>
        <a:srgbClr val="FFFFFF"/>
      </a:lt1>
      <a:dk2>
        <a:srgbClr val="114FFB"/>
      </a:dk2>
      <a:lt2>
        <a:srgbClr val="CECECE"/>
      </a:lt2>
      <a:accent1>
        <a:srgbClr val="FFFF99"/>
      </a:accent1>
      <a:accent2>
        <a:srgbClr val="FFA27C"/>
      </a:accent2>
      <a:accent3>
        <a:srgbClr val="FFFFFF"/>
      </a:accent3>
      <a:accent4>
        <a:srgbClr val="000303"/>
      </a:accent4>
      <a:accent5>
        <a:srgbClr val="FFFFCA"/>
      </a:accent5>
      <a:accent6>
        <a:srgbClr val="E79270"/>
      </a:accent6>
      <a:hlink>
        <a:srgbClr val="E5405D"/>
      </a:hlink>
      <a:folHlink>
        <a:srgbClr val="DADADA"/>
      </a:folHlink>
    </a:clrScheme>
    <a:fontScheme name="twink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winkl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winkl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d:\msoffice\powerpnt\template\sldshow\twinkles.ppt</Template>
  <TotalTime>296</TotalTime>
  <Pages>50</Pages>
  <Words>1805</Words>
  <Application>Microsoft Office PowerPoint</Application>
  <PresentationFormat>On-screen Show (4:3)</PresentationFormat>
  <Paragraphs>396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 Unicode MS</vt:lpstr>
      <vt:lpstr>Arial</vt:lpstr>
      <vt:lpstr>Arial Black</vt:lpstr>
      <vt:lpstr>Monotype Sorts</vt:lpstr>
      <vt:lpstr>Symbol</vt:lpstr>
      <vt:lpstr>twinkles</vt:lpstr>
      <vt:lpstr>Document</vt:lpstr>
      <vt:lpstr>Chapter 13</vt:lpstr>
      <vt:lpstr>Capital Budgeting Techniques</vt:lpstr>
      <vt:lpstr>Project Evaluation:  Alternative Methods</vt:lpstr>
      <vt:lpstr>Proposed Project Data</vt:lpstr>
      <vt:lpstr>Independent Project</vt:lpstr>
      <vt:lpstr>Payback Period (PBP)</vt:lpstr>
      <vt:lpstr>Payback Solution (#1)</vt:lpstr>
      <vt:lpstr>Payback Solution (#2)</vt:lpstr>
      <vt:lpstr>PBP Acceptance Criterion</vt:lpstr>
      <vt:lpstr>PBP Strengths    and Weaknesses</vt:lpstr>
      <vt:lpstr>Internal Rate of Return (IRR)</vt:lpstr>
      <vt:lpstr> IRR Solution</vt:lpstr>
      <vt:lpstr>IRR Solution (Try 10%)</vt:lpstr>
      <vt:lpstr>IRR Solution (Try 15%)</vt:lpstr>
      <vt:lpstr>IRR Solution (Interpolate)</vt:lpstr>
      <vt:lpstr>IRR Solution (Interpolate)</vt:lpstr>
      <vt:lpstr>IRR Solution (Interpolate)</vt:lpstr>
      <vt:lpstr>IRR Acceptance Criterion</vt:lpstr>
      <vt:lpstr>IRRs on the Calculator</vt:lpstr>
      <vt:lpstr>Actual IRR Solution Using Your Financial Calculator</vt:lpstr>
      <vt:lpstr>Actual IRR Solution Using Your Financial Calculator</vt:lpstr>
      <vt:lpstr>IRR Strengths    and Weaknesses</vt:lpstr>
      <vt:lpstr>Net Present Value (NPV)</vt:lpstr>
      <vt:lpstr> NPV Solution</vt:lpstr>
      <vt:lpstr>NPV Solution</vt:lpstr>
      <vt:lpstr>NPV Acceptance Criterion</vt:lpstr>
      <vt:lpstr>NPV on the Calculator</vt:lpstr>
      <vt:lpstr>Actual NPV Solution Using Your Financial Calculator</vt:lpstr>
      <vt:lpstr>Actual NPV Solution Using Your Financial Calculator</vt:lpstr>
      <vt:lpstr>NPV Strengths    and Weaknesses</vt:lpstr>
      <vt:lpstr>Net Present Value Profile</vt:lpstr>
      <vt:lpstr>Creating NPV Profiles Using the Calculator</vt:lpstr>
      <vt:lpstr>Profitability Index (PI)</vt:lpstr>
      <vt:lpstr> PI Acceptance Criterion</vt:lpstr>
      <vt:lpstr>PI Strengths     and Weaknesses</vt:lpstr>
      <vt:lpstr>Evaluation Summary</vt:lpstr>
      <vt:lpstr>Other Project Relationships</vt:lpstr>
      <vt:lpstr>Potential Problems   Under Mutual Exclusivity</vt:lpstr>
      <vt:lpstr>A.  Scale Differences</vt:lpstr>
      <vt:lpstr>Scale Differences</vt:lpstr>
      <vt:lpstr>B.  Cash Flow Pattern</vt:lpstr>
      <vt:lpstr>Cash Flow Pattern</vt:lpstr>
      <vt:lpstr>Examine NPV Profiles</vt:lpstr>
      <vt:lpstr>Fisher’s Rate of Intersection</vt:lpstr>
      <vt:lpstr>C.  Project Life Differences</vt:lpstr>
      <vt:lpstr>Project Life Differences</vt:lpstr>
      <vt:lpstr>Another Way to Look at Things</vt:lpstr>
      <vt:lpstr>Replacing Projects    with Identical Projects</vt:lpstr>
      <vt:lpstr>Capital Rationing</vt:lpstr>
      <vt:lpstr>Available Projects for BW</vt:lpstr>
      <vt:lpstr>Choosing by IRRs for BW</vt:lpstr>
      <vt:lpstr>Choosing by NPVs for BW</vt:lpstr>
      <vt:lpstr>Choosing by PIs for BW</vt:lpstr>
      <vt:lpstr>Summary of Comparison</vt:lpstr>
      <vt:lpstr>Post-Completion Audit</vt:lpstr>
      <vt:lpstr>Multiple IRR Problem*</vt:lpstr>
      <vt:lpstr>NPV Profile -- Multiple IRRs</vt:lpstr>
      <vt:lpstr>NPV Profile -- Multiple IRRs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13 -- Capital Budgeting Techniques</dc:title>
  <dc:subject>Van Horne / Wachowicz Tenth Edition</dc:subject>
  <dc:creator>Gregory A. Kuhlemeyer</dc:creator>
  <cp:lastModifiedBy>asim iqbal</cp:lastModifiedBy>
  <cp:revision>23</cp:revision>
  <cp:lastPrinted>1996-09-19T14:18:28Z</cp:lastPrinted>
  <dcterms:created xsi:type="dcterms:W3CDTF">1997-01-20T21:41:18Z</dcterms:created>
  <dcterms:modified xsi:type="dcterms:W3CDTF">2023-09-25T06:13:54Z</dcterms:modified>
</cp:coreProperties>
</file>