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61"/>
  </p:handoutMasterIdLst>
  <p:sldIdLst>
    <p:sldId id="309" r:id="rId2"/>
    <p:sldId id="256" r:id="rId3"/>
    <p:sldId id="306" r:id="rId4"/>
    <p:sldId id="307" r:id="rId5"/>
    <p:sldId id="363" r:id="rId6"/>
    <p:sldId id="366" r:id="rId7"/>
    <p:sldId id="364" r:id="rId8"/>
    <p:sldId id="365" r:id="rId9"/>
    <p:sldId id="308" r:id="rId10"/>
    <p:sldId id="419" r:id="rId11"/>
    <p:sldId id="258" r:id="rId12"/>
    <p:sldId id="257" r:id="rId13"/>
    <p:sldId id="259" r:id="rId14"/>
    <p:sldId id="304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4" r:id="rId29"/>
    <p:sldId id="273" r:id="rId30"/>
    <p:sldId id="275" r:id="rId31"/>
    <p:sldId id="276" r:id="rId32"/>
    <p:sldId id="277" r:id="rId33"/>
    <p:sldId id="278" r:id="rId34"/>
    <p:sldId id="279" r:id="rId35"/>
    <p:sldId id="281" r:id="rId36"/>
    <p:sldId id="280" r:id="rId37"/>
    <p:sldId id="282" r:id="rId38"/>
    <p:sldId id="283" r:id="rId39"/>
    <p:sldId id="284" r:id="rId40"/>
    <p:sldId id="285" r:id="rId41"/>
    <p:sldId id="287" r:id="rId42"/>
    <p:sldId id="286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305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8444" autoAdjust="0"/>
  </p:normalViewPr>
  <p:slideViewPr>
    <p:cSldViewPr showGuides="1">
      <p:cViewPr varScale="1">
        <p:scale>
          <a:sx n="83" d="100"/>
          <a:sy n="83" d="100"/>
        </p:scale>
        <p:origin x="12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807F9A-A5EE-4304-9C79-9C5585CA4C64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693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6858000" y="63246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800" b="1" smtClean="0"/>
              <a:t>5-</a:t>
            </a:r>
            <a:fld id="{8D665566-E739-4EF5-B6EE-F3432D58FD14}" type="slidenum">
              <a:rPr lang="en-US" altLang="en-US" sz="1800" b="1" smtClean="0"/>
              <a:t>‹#›</a:t>
            </a:fld>
            <a:endParaRPr lang="en-US" altLang="en-US" sz="1800" b="1" smtClean="0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AB46BEE-EA1F-4567-A568-CDA147A71CA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2666F-F4FD-435E-B12F-898477FFB65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66D96-7D9E-4D0F-8743-EEAE33EC856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3AF5A-612B-4ED1-BD34-5DC618EA723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27770-53CA-4398-BBD8-4599006AA5F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911E6-E07B-4EBE-A6D4-80AA03D33E5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A92BF-CD6E-41DF-A013-255126C08B7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7CAF5-7D36-4C8E-A39A-4809B91E972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06D3F-412E-4E52-96E9-8BFBCB4B94C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5D422-0D1A-435C-8929-8F53B3ABE15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7D677-CF85-4A65-B0A8-557F74D1623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7CF22-1ED1-472B-B3BD-A2B7147A33C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5991B-E0EF-4684-8E26-90CF6A6FFDB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55709-B186-4E6C-B345-6C508670687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en-US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en-US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en-US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en-US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en-US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pPr>
              <a:defRPr/>
            </a:pPr>
            <a:fld id="{2D843370-8EC2-4B07-9CE5-B2E63727920C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6858000" y="63246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800" b="1" smtClean="0"/>
              <a:t>5-</a:t>
            </a:r>
            <a:fld id="{4519AD7F-7ED2-4C0E-B948-A8735DE0CE45}" type="slidenum">
              <a:rPr lang="en-US" altLang="en-US" sz="1800" b="1" smtClean="0"/>
              <a:t>‹#›</a:t>
            </a:fld>
            <a:endParaRPr lang="en-US" altLang="en-US" sz="1800" b="1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Relationship Id="rId9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png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png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png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png"/><Relationship Id="rId4" Type="http://schemas.openxmlformats.org/officeDocument/2006/relationships/image" Target="../media/image2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png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png"/><Relationship Id="rId4" Type="http://schemas.openxmlformats.org/officeDocument/2006/relationships/image" Target="../media/image27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1840345" y="826294"/>
            <a:ext cx="2808288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Course Code:</a:t>
            </a:r>
          </a:p>
        </p:txBody>
      </p:sp>
      <p:sp>
        <p:nvSpPr>
          <p:cNvPr id="5" name="Title 1"/>
          <p:cNvSpPr txBox="1"/>
          <p:nvPr/>
        </p:nvSpPr>
        <p:spPr bwMode="auto">
          <a:xfrm>
            <a:off x="1828800" y="1378744"/>
            <a:ext cx="6151563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b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Course Title: 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Accounting &amp; Finance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/>
          <p:nvPr/>
        </p:nvSpPr>
        <p:spPr bwMode="auto">
          <a:xfrm>
            <a:off x="1849582" y="3443775"/>
            <a:ext cx="6151563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Instructor Name:	Asim Iqbal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854200" y="1931194"/>
            <a:ext cx="6151563" cy="387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 Day: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Friday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849581" y="2470728"/>
            <a:ext cx="6151563" cy="638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Lecture / Week No.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15 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b="1" dirty="0"/>
              <a:t>Risk and Rates of Return</a:t>
            </a:r>
            <a:r>
              <a:rPr lang="en-US" sz="1800" b="1" spc="-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defRPr/>
            </a:pPr>
            <a:r>
              <a:rPr lang="en-US" sz="1800" b="1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1" spc="-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(05/01/2024)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/>
          <p:nvPr/>
        </p:nvSpPr>
        <p:spPr bwMode="auto">
          <a:xfrm>
            <a:off x="1849581" y="4014572"/>
            <a:ext cx="6151563" cy="446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Management Sciences Department</a:t>
            </a:r>
          </a:p>
        </p:txBody>
      </p:sp>
      <p:sp>
        <p:nvSpPr>
          <p:cNvPr id="10" name="Title 1"/>
          <p:cNvSpPr txBox="1"/>
          <p:nvPr/>
        </p:nvSpPr>
        <p:spPr bwMode="auto">
          <a:xfrm>
            <a:off x="1849581" y="4586957"/>
            <a:ext cx="6151563" cy="446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Bahria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University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Karachi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Campus</a:t>
            </a:r>
          </a:p>
        </p:txBody>
      </p:sp>
      <p:pic>
        <p:nvPicPr>
          <p:cNvPr id="12" name="Picture 11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ym typeface="+mn-ea"/>
              </a:rPr>
              <a:t>Historical Rates of Return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005" y="2018030"/>
            <a:ext cx="7772400" cy="853440"/>
          </a:xfrm>
        </p:spPr>
        <p:txBody>
          <a:bodyPr/>
          <a:lstStyle/>
          <a:p>
            <a:r>
              <a:rPr lang="en-US" altLang="en-US" dirty="0" smtClean="0">
                <a:sym typeface="+mn-ea"/>
              </a:rPr>
              <a:t>Historical Rates of Return</a:t>
            </a:r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899410" y="2819400"/>
          <a:ext cx="3650615" cy="371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1016000" imgH="862965" progId="Equation.3">
                  <p:embed/>
                </p:oleObj>
              </mc:Choice>
              <mc:Fallback>
                <p:oleObj name="Equation" r:id="rId3" imgW="1016000" imgH="8629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410" y="2819400"/>
                        <a:ext cx="3650615" cy="3716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logo5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Investment returns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57400"/>
            <a:ext cx="79248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smtClean="0"/>
              <a:t>The rate of return on an investment can be calculated as follows: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aseline="-25000" smtClean="0"/>
              <a:t>			</a:t>
            </a:r>
            <a:r>
              <a:rPr lang="en-US" altLang="en-US" baseline="-36000" smtClean="0"/>
              <a:t>(Amount received – Amount invested)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</a:t>
            </a:r>
            <a:r>
              <a:rPr lang="en-US" altLang="en-US" sz="2400" smtClean="0"/>
              <a:t>Return =</a:t>
            </a:r>
            <a:r>
              <a:rPr lang="en-US" altLang="en-US" sz="2800" smtClean="0"/>
              <a:t>     </a:t>
            </a:r>
            <a:r>
              <a:rPr lang="en-US" altLang="en-US" sz="4000" baseline="30000" smtClean="0"/>
              <a:t>________________________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aseline="-25000" smtClean="0"/>
              <a:t>                                                  </a:t>
            </a:r>
            <a:r>
              <a:rPr lang="en-US" altLang="en-US" baseline="30000" smtClean="0"/>
              <a:t>Amount invested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aseline="-25000" smtClean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smtClean="0"/>
              <a:t>For example, if $1,000 is invested and $1,100 is returned after one year, the rate of return for this investment is: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smtClean="0"/>
              <a:t>	($1,100 - $1,000) / $1,000 = 10%.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investment risk?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504112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Two types of investment risk</a:t>
            </a:r>
          </a:p>
          <a:p>
            <a:pPr lvl="1" eaLnBrk="1" hangingPunct="1"/>
            <a:r>
              <a:rPr lang="en-US" altLang="en-US" sz="2400" smtClean="0"/>
              <a:t>Stand-alone risk</a:t>
            </a:r>
          </a:p>
          <a:p>
            <a:pPr lvl="1" eaLnBrk="1" hangingPunct="1"/>
            <a:r>
              <a:rPr lang="en-US" altLang="en-US" sz="2400" smtClean="0"/>
              <a:t>Portfolio risk </a:t>
            </a:r>
          </a:p>
          <a:p>
            <a:pPr eaLnBrk="1" hangingPunct="1"/>
            <a:r>
              <a:rPr lang="en-US" altLang="en-US" sz="2800" smtClean="0"/>
              <a:t>Investment risk is related to the probability of earning a low or negative actual return.</a:t>
            </a:r>
          </a:p>
          <a:p>
            <a:pPr eaLnBrk="1" hangingPunct="1"/>
            <a:r>
              <a:rPr lang="en-US" altLang="en-US" sz="2800" smtClean="0"/>
              <a:t>The greater the chance of lower than expected or negative returns, the riskier the investment.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Probability distributions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696200" cy="137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 listing of all possible outcomes, and the probability of each occurrence.</a:t>
            </a:r>
          </a:p>
          <a:p>
            <a:pPr eaLnBrk="1" hangingPunct="1"/>
            <a:r>
              <a:rPr lang="en-US" altLang="en-US" sz="2800" smtClean="0"/>
              <a:t>Can be shown graphically.</a:t>
            </a:r>
          </a:p>
        </p:txBody>
      </p:sp>
      <p:grpSp>
        <p:nvGrpSpPr>
          <p:cNvPr id="37931" name="Group 43"/>
          <p:cNvGrpSpPr/>
          <p:nvPr/>
        </p:nvGrpSpPr>
        <p:grpSpPr bwMode="auto">
          <a:xfrm>
            <a:off x="895350" y="3352800"/>
            <a:ext cx="7505700" cy="3140075"/>
            <a:chOff x="564" y="2112"/>
            <a:chExt cx="4728" cy="1978"/>
          </a:xfrm>
        </p:grpSpPr>
        <p:graphicFrame>
          <p:nvGraphicFramePr>
            <p:cNvPr id="12293" name="Object 34"/>
            <p:cNvGraphicFramePr/>
            <p:nvPr/>
          </p:nvGraphicFramePr>
          <p:xfrm>
            <a:off x="1344" y="2112"/>
            <a:ext cx="2362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1" name="VISIO" r:id="rId3" imgW="3749675" imgH="3889375" progId="Visio.Drawing.3">
                    <p:embed/>
                  </p:oleObj>
                </mc:Choice>
                <mc:Fallback>
                  <p:oleObj name="VISIO" r:id="rId3" imgW="3749675" imgH="3889375" progId="Visio.Drawing.3">
                    <p:embed/>
                    <p:pic>
                      <p:nvPicPr>
                        <p:cNvPr id="0" name="Object 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112"/>
                          <a:ext cx="2362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33"/>
            <p:cNvGraphicFramePr/>
            <p:nvPr/>
          </p:nvGraphicFramePr>
          <p:xfrm>
            <a:off x="622" y="2640"/>
            <a:ext cx="3815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2" name="VISIO" r:id="rId5" imgW="6056630" imgH="1879600" progId="Visio.Drawing.3">
                    <p:embed/>
                  </p:oleObj>
                </mc:Choice>
                <mc:Fallback>
                  <p:oleObj name="VISIO" r:id="rId5" imgW="6056630" imgH="1879600" progId="Visio.Drawing.3">
                    <p:embed/>
                    <p:pic>
                      <p:nvPicPr>
                        <p:cNvPr id="0" name="Object 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" y="2640"/>
                          <a:ext cx="3815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5" name="Line 20"/>
            <p:cNvSpPr>
              <a:spLocks noChangeShapeType="1"/>
            </p:cNvSpPr>
            <p:nvPr/>
          </p:nvSpPr>
          <p:spPr bwMode="auto">
            <a:xfrm>
              <a:off x="1859" y="2112"/>
              <a:ext cx="0" cy="12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21"/>
            <p:cNvSpPr>
              <a:spLocks noChangeShapeType="1"/>
            </p:cNvSpPr>
            <p:nvPr/>
          </p:nvSpPr>
          <p:spPr bwMode="auto">
            <a:xfrm>
              <a:off x="564" y="3331"/>
              <a:ext cx="37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Line 22"/>
            <p:cNvSpPr>
              <a:spLocks noChangeShapeType="1"/>
            </p:cNvSpPr>
            <p:nvPr/>
          </p:nvSpPr>
          <p:spPr bwMode="auto">
            <a:xfrm>
              <a:off x="2531" y="2208"/>
              <a:ext cx="0" cy="11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Rectangle 24"/>
            <p:cNvSpPr>
              <a:spLocks noChangeArrowheads="1"/>
            </p:cNvSpPr>
            <p:nvPr/>
          </p:nvSpPr>
          <p:spPr bwMode="auto">
            <a:xfrm>
              <a:off x="1632" y="3840"/>
              <a:ext cx="19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Expected Rate of Return</a:t>
              </a:r>
            </a:p>
          </p:txBody>
        </p:sp>
        <p:sp>
          <p:nvSpPr>
            <p:cNvPr id="12299" name="AutoShape 25"/>
            <p:cNvSpPr>
              <a:spLocks noChangeArrowheads="1"/>
            </p:cNvSpPr>
            <p:nvPr/>
          </p:nvSpPr>
          <p:spPr bwMode="auto">
            <a:xfrm>
              <a:off x="2496" y="3552"/>
              <a:ext cx="130" cy="264"/>
            </a:xfrm>
            <a:prstGeom prst="upArrow">
              <a:avLst>
                <a:gd name="adj1" fmla="val 50000"/>
                <a:gd name="adj2" fmla="val 101510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  <p:sp>
          <p:nvSpPr>
            <p:cNvPr id="12300" name="Rectangle 26"/>
            <p:cNvSpPr>
              <a:spLocks noChangeArrowheads="1"/>
            </p:cNvSpPr>
            <p:nvPr/>
          </p:nvSpPr>
          <p:spPr bwMode="auto">
            <a:xfrm>
              <a:off x="4368" y="3120"/>
              <a:ext cx="92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Rate of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Return (%)</a:t>
              </a:r>
            </a:p>
          </p:txBody>
        </p:sp>
        <p:sp>
          <p:nvSpPr>
            <p:cNvPr id="12301" name="Rectangle 27"/>
            <p:cNvSpPr>
              <a:spLocks noChangeArrowheads="1"/>
            </p:cNvSpPr>
            <p:nvPr/>
          </p:nvSpPr>
          <p:spPr bwMode="auto">
            <a:xfrm>
              <a:off x="3769" y="3331"/>
              <a:ext cx="3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12302" name="Rectangle 28"/>
            <p:cNvSpPr>
              <a:spLocks noChangeArrowheads="1"/>
            </p:cNvSpPr>
            <p:nvPr/>
          </p:nvSpPr>
          <p:spPr bwMode="auto">
            <a:xfrm>
              <a:off x="2425" y="3331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12303" name="Rectangle 29"/>
            <p:cNvSpPr>
              <a:spLocks noChangeArrowheads="1"/>
            </p:cNvSpPr>
            <p:nvPr/>
          </p:nvSpPr>
          <p:spPr bwMode="auto">
            <a:xfrm>
              <a:off x="1753" y="3331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304" name="Rectangle 30"/>
            <p:cNvSpPr>
              <a:spLocks noChangeArrowheads="1"/>
            </p:cNvSpPr>
            <p:nvPr/>
          </p:nvSpPr>
          <p:spPr bwMode="auto">
            <a:xfrm>
              <a:off x="649" y="3331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-70</a:t>
              </a:r>
            </a:p>
          </p:txBody>
        </p:sp>
        <p:sp>
          <p:nvSpPr>
            <p:cNvPr id="12305" name="Rectangle 31"/>
            <p:cNvSpPr>
              <a:spLocks noChangeArrowheads="1"/>
            </p:cNvSpPr>
            <p:nvPr/>
          </p:nvSpPr>
          <p:spPr bwMode="auto">
            <a:xfrm>
              <a:off x="2880" y="2304"/>
              <a:ext cx="624" cy="25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Firm X</a:t>
              </a:r>
            </a:p>
          </p:txBody>
        </p:sp>
        <p:sp>
          <p:nvSpPr>
            <p:cNvPr id="12306" name="Rectangle 32"/>
            <p:cNvSpPr>
              <a:spLocks noChangeArrowheads="1"/>
            </p:cNvSpPr>
            <p:nvPr/>
          </p:nvSpPr>
          <p:spPr bwMode="auto">
            <a:xfrm>
              <a:off x="672" y="2976"/>
              <a:ext cx="613" cy="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Firm Y</a:t>
              </a:r>
            </a:p>
          </p:txBody>
        </p:sp>
      </p:grpSp>
      <p:pic>
        <p:nvPicPr>
          <p:cNvPr id="20" name="Picture 19" descr="logo5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Selected Realized Returns, </a:t>
            </a:r>
            <a:br>
              <a:rPr lang="en-US" altLang="en-US" sz="4000" smtClean="0"/>
            </a:br>
            <a:r>
              <a:rPr lang="en-US" altLang="en-US" sz="4000" smtClean="0"/>
              <a:t>1926 – 2001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				      Average    Standard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				       </a:t>
            </a:r>
            <a:r>
              <a:rPr lang="en-US" altLang="en-US" sz="2800" u="sng" smtClean="0"/>
              <a:t>Return</a:t>
            </a:r>
            <a:r>
              <a:rPr lang="en-US" altLang="en-US" sz="2800" smtClean="0"/>
              <a:t>     </a:t>
            </a:r>
            <a:r>
              <a:rPr lang="en-US" altLang="en-US" sz="2800" u="sng" smtClean="0"/>
              <a:t>Deviation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Small-company stocks		17.3%	33.2%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Large-company stocks		12.7		20.2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L-T corporate bonds		 6.1		 8.6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L-T government bonds 	 	 5.7		 9.4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U.S. Treasury bills		 3.9		 3.2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smtClean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smtClean="0"/>
              <a:t>	Source:  Based on </a:t>
            </a:r>
            <a:r>
              <a:rPr lang="en-US" altLang="en-US" sz="2000" i="1" smtClean="0"/>
              <a:t>Stocks, Bonds, Bills, and Inflation:  (Valuation Edition) 2002 Yearbook</a:t>
            </a:r>
            <a:r>
              <a:rPr lang="en-US" altLang="en-US" sz="2000" smtClean="0"/>
              <a:t> (Chicago:  Ibbotson Associates, 2002), 28.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89" y="31575"/>
            <a:ext cx="1271451" cy="505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Investment alternatives</a:t>
            </a:r>
          </a:p>
        </p:txBody>
      </p:sp>
      <p:graphicFrame>
        <p:nvGraphicFramePr>
          <p:cNvPr id="40044" name="Group 108"/>
          <p:cNvGraphicFramePr>
            <a:graphicFrameLocks noGrp="1"/>
          </p:cNvGraphicFramePr>
          <p:nvPr>
            <p:ph type="tbl" idx="1"/>
          </p:nvPr>
        </p:nvGraphicFramePr>
        <p:xfrm>
          <a:off x="838200" y="2514600"/>
          <a:ext cx="7772400" cy="3141664"/>
        </p:xfrm>
        <a:graphic>
          <a:graphicData uri="http://schemas.openxmlformats.org/drawingml/2006/table">
            <a:tbl>
              <a:tblPr/>
              <a:tblGrid>
                <a:gridCol w="1600200"/>
                <a:gridCol w="838200"/>
                <a:gridCol w="1066800"/>
                <a:gridCol w="1066800"/>
                <a:gridCol w="1066800"/>
                <a:gridCol w="1066800"/>
                <a:gridCol w="1066800"/>
              </a:tblGrid>
              <a:tr h="4349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Economy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Prob.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T-Bill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USR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Recession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-22.0%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28.0%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-13.0%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Below 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-2.0%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14.7%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Average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Above 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35.0%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45.0%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29.0%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Boom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-20.0%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43.0%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154863" cy="1462088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Why is the T-bill return independent of the economy?  Do T-bills promise a completely risk-free return?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62000" y="2041525"/>
            <a:ext cx="7848600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600"/>
              <a:t>T-bills will return the promised 8%, regardless of the economy.</a:t>
            </a:r>
          </a:p>
          <a:p>
            <a:pPr eaLnBrk="1" hangingPunct="1"/>
            <a:r>
              <a:rPr lang="en-US" altLang="en-US" sz="2600"/>
              <a:t>No, T-bills do not provide a risk-free return, as they are still exposed to inflation.  Although, very little unexpected inflation is likely to occur over such a short period of time.</a:t>
            </a:r>
          </a:p>
          <a:p>
            <a:pPr eaLnBrk="1" hangingPunct="1"/>
            <a:r>
              <a:rPr lang="en-US" altLang="en-US" sz="2600"/>
              <a:t>T-bills are also risky in terms of reinvestment rate risk.</a:t>
            </a:r>
          </a:p>
          <a:p>
            <a:pPr eaLnBrk="1" hangingPunct="1"/>
            <a:r>
              <a:rPr lang="en-US" altLang="en-US" sz="2600"/>
              <a:t>T-bills are risk-free in the default sense of the word.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How do the returns of HT and Coll. behave in relation to the market?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 – Moves with the economy, and has a positive correlation.  This is typical.</a:t>
            </a:r>
          </a:p>
          <a:p>
            <a:pPr eaLnBrk="1" hangingPunct="1"/>
            <a:r>
              <a:rPr lang="en-US" altLang="en-US" smtClean="0"/>
              <a:t>Coll. – Is countercyclical with the economy, and has a negative correlation.  This is unusual.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Return: Calculating the expected return for each alternative</a:t>
            </a:r>
          </a:p>
        </p:txBody>
      </p:sp>
      <p:graphicFrame>
        <p:nvGraphicFramePr>
          <p:cNvPr id="17411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600200" y="2184400"/>
          <a:ext cx="5562600" cy="384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3" imgW="2336800" imgH="1612900" progId="Equation.3">
                  <p:embed/>
                </p:oleObj>
              </mc:Choice>
              <mc:Fallback>
                <p:oleObj name="Equation" r:id="rId3" imgW="2336800" imgH="1612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84400"/>
                        <a:ext cx="5562600" cy="38401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logo5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535862" cy="1462087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Summary of expected returns for all alternatives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8153400" cy="4419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			</a:t>
            </a:r>
            <a:r>
              <a:rPr lang="en-US" altLang="en-US" sz="2800" u="sng" smtClean="0"/>
              <a:t>Exp return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HT			   17.4%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Market		   15.0%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USR			   13.8%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T-bill			    8.0%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Coll.			    1.7%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smtClean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HT has the highest expected return, and appears to be the best investment alternative, but is it really?  Have we failed to account for risk?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Lecture # 8</a:t>
            </a:r>
            <a:br>
              <a:rPr lang="en-US" altLang="en-US" b="1" dirty="0" smtClean="0"/>
            </a:br>
            <a:r>
              <a:rPr lang="en-US" altLang="en-US" dirty="0" smtClean="0"/>
              <a:t>Risk and Rates of Return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 eaLnBrk="1" hangingPunct="1">
              <a:buFont typeface="Wingdings" panose="05000000000000000000" pitchFamily="2" charset="2"/>
              <a:buChar char="n"/>
            </a:pPr>
            <a:r>
              <a:rPr lang="en-US" altLang="en-US" smtClean="0"/>
              <a:t>Stand-alone risk</a:t>
            </a:r>
          </a:p>
          <a:p>
            <a:pPr marL="457200" indent="-457200" algn="l" eaLnBrk="1" hangingPunct="1">
              <a:buFont typeface="Wingdings" panose="05000000000000000000" pitchFamily="2" charset="2"/>
              <a:buChar char="n"/>
            </a:pPr>
            <a:r>
              <a:rPr lang="en-US" altLang="en-US" dirty="0" smtClean="0"/>
              <a:t>Portfolio risk</a:t>
            </a:r>
          </a:p>
          <a:p>
            <a:pPr marL="457200" indent="-457200" algn="l" eaLnBrk="1" hangingPunct="1">
              <a:buFont typeface="Wingdings" panose="05000000000000000000" pitchFamily="2" charset="2"/>
              <a:buChar char="n"/>
            </a:pPr>
            <a:r>
              <a:rPr lang="en-US" altLang="en-US" dirty="0" smtClean="0"/>
              <a:t>Risk &amp; return: CAPM / SML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Risk: Calculating the standard deviation for each alternative</a:t>
            </a:r>
          </a:p>
        </p:txBody>
      </p:sp>
      <p:grpSp>
        <p:nvGrpSpPr>
          <p:cNvPr id="19459" name="Group 61"/>
          <p:cNvGrpSpPr/>
          <p:nvPr/>
        </p:nvGrpSpPr>
        <p:grpSpPr bwMode="auto">
          <a:xfrm>
            <a:off x="2552700" y="2362200"/>
            <a:ext cx="4038600" cy="2667000"/>
            <a:chOff x="1608" y="1488"/>
            <a:chExt cx="2544" cy="1680"/>
          </a:xfrm>
        </p:grpSpPr>
        <p:graphicFrame>
          <p:nvGraphicFramePr>
            <p:cNvPr id="19460" name="Object 58"/>
            <p:cNvGraphicFramePr>
              <a:graphicFrameLocks noChangeAspect="1"/>
            </p:cNvGraphicFramePr>
            <p:nvPr/>
          </p:nvGraphicFramePr>
          <p:xfrm>
            <a:off x="1608" y="1488"/>
            <a:ext cx="25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8" name="Equation" r:id="rId3" imgW="4038600" imgH="381000" progId="Equation.3">
                    <p:embed/>
                  </p:oleObj>
                </mc:Choice>
                <mc:Fallback>
                  <p:oleObj name="Equation" r:id="rId3" imgW="4038600" imgH="3810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" y="1488"/>
                          <a:ext cx="25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59"/>
            <p:cNvGraphicFramePr>
              <a:graphicFrameLocks noChangeAspect="1"/>
            </p:cNvGraphicFramePr>
            <p:nvPr/>
          </p:nvGraphicFramePr>
          <p:xfrm>
            <a:off x="1608" y="2020"/>
            <a:ext cx="23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9" name="Equation" r:id="rId5" imgW="3708400" imgH="444500" progId="Equation.3">
                    <p:embed/>
                  </p:oleObj>
                </mc:Choice>
                <mc:Fallback>
                  <p:oleObj name="Equation" r:id="rId5" imgW="3708400" imgH="4445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" y="2020"/>
                          <a:ext cx="23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60"/>
            <p:cNvGraphicFramePr>
              <a:graphicFrameLocks noChangeAspect="1"/>
            </p:cNvGraphicFramePr>
            <p:nvPr/>
          </p:nvGraphicFramePr>
          <p:xfrm>
            <a:off x="1608" y="2592"/>
            <a:ext cx="192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0" name="Equation" r:id="rId7" imgW="3060700" imgH="914400" progId="Equation.3">
                    <p:embed/>
                  </p:oleObj>
                </mc:Choice>
                <mc:Fallback>
                  <p:oleObj name="Equation" r:id="rId7" imgW="3060700" imgH="9144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" y="2592"/>
                          <a:ext cx="192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" name="Picture 7" descr="logo5.png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Standard deviation calculation</a:t>
            </a:r>
          </a:p>
        </p:txBody>
      </p:sp>
      <p:graphicFrame>
        <p:nvGraphicFramePr>
          <p:cNvPr id="2048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371600" y="2057400"/>
          <a:ext cx="6553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3" imgW="3314700" imgH="2171700" progId="Equation.3">
                  <p:embed/>
                </p:oleObj>
              </mc:Choice>
              <mc:Fallback>
                <p:oleObj name="Equation" r:id="rId3" imgW="3314700" imgH="2171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6553200" cy="4114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logo5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Comparing standard deviations</a:t>
            </a:r>
          </a:p>
        </p:txBody>
      </p:sp>
      <p:grpSp>
        <p:nvGrpSpPr>
          <p:cNvPr id="21507" name="Group 41"/>
          <p:cNvGrpSpPr/>
          <p:nvPr/>
        </p:nvGrpSpPr>
        <p:grpSpPr bwMode="auto">
          <a:xfrm>
            <a:off x="571500" y="2209800"/>
            <a:ext cx="8239125" cy="4097338"/>
            <a:chOff x="360" y="1392"/>
            <a:chExt cx="5190" cy="2581"/>
          </a:xfrm>
        </p:grpSpPr>
        <p:sp>
          <p:nvSpPr>
            <p:cNvPr id="21508" name="Rectangle 31"/>
            <p:cNvSpPr>
              <a:spLocks noChangeArrowheads="1"/>
            </p:cNvSpPr>
            <p:nvPr/>
          </p:nvSpPr>
          <p:spPr bwMode="auto">
            <a:xfrm>
              <a:off x="2390" y="2195"/>
              <a:ext cx="589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USR</a:t>
              </a:r>
            </a:p>
          </p:txBody>
        </p:sp>
        <p:sp>
          <p:nvSpPr>
            <p:cNvPr id="21509" name="Line 40"/>
            <p:cNvSpPr>
              <a:spLocks noChangeShapeType="1"/>
            </p:cNvSpPr>
            <p:nvPr/>
          </p:nvSpPr>
          <p:spPr bwMode="auto">
            <a:xfrm>
              <a:off x="433" y="3695"/>
              <a:ext cx="51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0" name="Line 22"/>
            <p:cNvSpPr>
              <a:spLocks noChangeShapeType="1"/>
            </p:cNvSpPr>
            <p:nvPr/>
          </p:nvSpPr>
          <p:spPr bwMode="auto">
            <a:xfrm>
              <a:off x="1296" y="1632"/>
              <a:ext cx="0" cy="2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Line 23"/>
            <p:cNvSpPr>
              <a:spLocks noChangeShapeType="1"/>
            </p:cNvSpPr>
            <p:nvPr/>
          </p:nvSpPr>
          <p:spPr bwMode="auto">
            <a:xfrm flipV="1">
              <a:off x="1824" y="1824"/>
              <a:ext cx="0" cy="1871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24"/>
            <p:cNvSpPr>
              <a:spLocks noChangeShapeType="1"/>
            </p:cNvSpPr>
            <p:nvPr/>
          </p:nvSpPr>
          <p:spPr bwMode="auto">
            <a:xfrm>
              <a:off x="2256" y="2634"/>
              <a:ext cx="0" cy="10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Rectangle 25"/>
            <p:cNvSpPr>
              <a:spLocks noChangeArrowheads="1"/>
            </p:cNvSpPr>
            <p:nvPr/>
          </p:nvSpPr>
          <p:spPr bwMode="auto">
            <a:xfrm>
              <a:off x="960" y="1392"/>
              <a:ext cx="6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Prob.</a:t>
              </a:r>
            </a:p>
          </p:txBody>
        </p:sp>
        <p:sp>
          <p:nvSpPr>
            <p:cNvPr id="21514" name="Rectangle 29"/>
            <p:cNvSpPr>
              <a:spLocks noChangeArrowheads="1"/>
            </p:cNvSpPr>
            <p:nvPr/>
          </p:nvSpPr>
          <p:spPr bwMode="auto">
            <a:xfrm>
              <a:off x="1824" y="1536"/>
              <a:ext cx="72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T - bill</a:t>
              </a:r>
            </a:p>
          </p:txBody>
        </p:sp>
        <p:graphicFrame>
          <p:nvGraphicFramePr>
            <p:cNvPr id="21515" name="Object 37"/>
            <p:cNvGraphicFramePr/>
            <p:nvPr/>
          </p:nvGraphicFramePr>
          <p:xfrm>
            <a:off x="384" y="2543"/>
            <a:ext cx="3803" cy="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4" name="VISIO" r:id="rId3" imgW="6037580" imgH="1971675" progId="Visio.Drawing.3">
                    <p:embed/>
                  </p:oleObj>
                </mc:Choice>
                <mc:Fallback>
                  <p:oleObj name="VISIO" r:id="rId3" imgW="6037580" imgH="1971675" progId="Visio.Drawing.3">
                    <p:embed/>
                    <p:pic>
                      <p:nvPicPr>
                        <p:cNvPr id="0" name="Object 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543"/>
                          <a:ext cx="3803" cy="1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6" name="Rectangle 32"/>
            <p:cNvSpPr>
              <a:spLocks noChangeArrowheads="1"/>
            </p:cNvSpPr>
            <p:nvPr/>
          </p:nvSpPr>
          <p:spPr bwMode="auto">
            <a:xfrm>
              <a:off x="3504" y="2736"/>
              <a:ext cx="496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HT</a:t>
              </a:r>
            </a:p>
          </p:txBody>
        </p:sp>
        <p:sp>
          <p:nvSpPr>
            <p:cNvPr id="21517" name="Rectangle 33"/>
            <p:cNvSpPr>
              <a:spLocks noChangeArrowheads="1"/>
            </p:cNvSpPr>
            <p:nvPr/>
          </p:nvSpPr>
          <p:spPr bwMode="auto">
            <a:xfrm>
              <a:off x="1190" y="3685"/>
              <a:ext cx="4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0        8     13.8    17.4	     Rate of Return (%)</a:t>
              </a:r>
            </a:p>
          </p:txBody>
        </p:sp>
        <p:graphicFrame>
          <p:nvGraphicFramePr>
            <p:cNvPr id="21518" name="Object 38"/>
            <p:cNvGraphicFramePr/>
            <p:nvPr/>
          </p:nvGraphicFramePr>
          <p:xfrm>
            <a:off x="360" y="2849"/>
            <a:ext cx="4964" cy="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5" name="VISIO" r:id="rId5" imgW="3796030" imgH="1281430" progId="Visio.Drawing.3">
                    <p:embed/>
                  </p:oleObj>
                </mc:Choice>
                <mc:Fallback>
                  <p:oleObj name="VISIO" r:id="rId5" imgW="3796030" imgH="1281430" progId="Visio.Drawing.3">
                    <p:embed/>
                    <p:pic>
                      <p:nvPicPr>
                        <p:cNvPr id="0" name="Object 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" y="2849"/>
                          <a:ext cx="4964" cy="8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9" name="Line 39"/>
            <p:cNvSpPr>
              <a:spLocks noChangeShapeType="1"/>
            </p:cNvSpPr>
            <p:nvPr/>
          </p:nvSpPr>
          <p:spPr bwMode="auto">
            <a:xfrm>
              <a:off x="2834" y="2904"/>
              <a:ext cx="16" cy="7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7" name="Picture 16" descr="logo5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535862" cy="1462087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Comments on standard deviation as a measure of risk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5041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Standard deviation (</a:t>
            </a:r>
            <a:r>
              <a:rPr lang="el-GR" altLang="en-US" sz="2600" smtClean="0"/>
              <a:t>σ</a:t>
            </a:r>
            <a:r>
              <a:rPr lang="en-US" altLang="en-US" sz="2600" baseline="-25000" smtClean="0"/>
              <a:t>i</a:t>
            </a:r>
            <a:r>
              <a:rPr lang="en-US" altLang="en-US" sz="2600" smtClean="0"/>
              <a:t>) measures total, or stand-alone, risk.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The larger </a:t>
            </a:r>
            <a:r>
              <a:rPr lang="el-GR" altLang="en-US" sz="2600" smtClean="0"/>
              <a:t>σ</a:t>
            </a:r>
            <a:r>
              <a:rPr lang="en-US" altLang="en-US" sz="2600" baseline="-25000" smtClean="0"/>
              <a:t>i</a:t>
            </a:r>
            <a:r>
              <a:rPr lang="en-US" altLang="en-US" sz="2600" smtClean="0"/>
              <a:t> is, the lower the probability that actual returns will be closer to expected returns.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Larger </a:t>
            </a:r>
            <a:r>
              <a:rPr lang="el-GR" altLang="en-US" sz="2600" smtClean="0"/>
              <a:t>σ</a:t>
            </a:r>
            <a:r>
              <a:rPr lang="en-US" altLang="en-US" sz="2600" baseline="-25000" smtClean="0"/>
              <a:t>i</a:t>
            </a:r>
            <a:r>
              <a:rPr lang="en-US" altLang="en-US" sz="2600" smtClean="0"/>
              <a:t> is associated with a wider probability distribution of returns.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Difficult to compare standard deviations, because return has not been accounted for.</a:t>
            </a:r>
            <a:endParaRPr lang="el-GR" altLang="en-US" sz="2600" smtClean="0"/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risk and return</a:t>
            </a:r>
          </a:p>
        </p:txBody>
      </p:sp>
      <p:graphicFrame>
        <p:nvGraphicFramePr>
          <p:cNvPr id="58438" name="Group 70"/>
          <p:cNvGraphicFramePr>
            <a:graphicFrameLocks noGrp="1"/>
          </p:cNvGraphicFramePr>
          <p:nvPr>
            <p:ph type="tbl" idx="1"/>
          </p:nvPr>
        </p:nvGraphicFramePr>
        <p:xfrm>
          <a:off x="1371600" y="2133600"/>
          <a:ext cx="5791200" cy="3473455"/>
        </p:xfrm>
        <a:graphic>
          <a:graphicData uri="http://schemas.openxmlformats.org/drawingml/2006/table">
            <a:tbl>
              <a:tblPr/>
              <a:tblGrid>
                <a:gridCol w="1676400"/>
                <a:gridCol w="2514600"/>
                <a:gridCol w="1600200"/>
              </a:tblGrid>
              <a:tr h="82293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Security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Expected return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Risk, </a:t>
                      </a:r>
                      <a:r>
                        <a:rPr kumimoji="0" lang="el-G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σ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0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T-bills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8.0%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0.0%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0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17.4%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20.0%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0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Coll*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1.7%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13.4%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0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USR*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13.8%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18.8%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0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Market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15.0%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15.3%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5" name="Rectangle 53"/>
          <p:cNvSpPr>
            <a:spLocks noChangeArrowheads="1"/>
          </p:cNvSpPr>
          <p:nvPr/>
        </p:nvSpPr>
        <p:spPr bwMode="auto">
          <a:xfrm>
            <a:off x="1371600" y="56388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* Seem out of place.</a:t>
            </a:r>
            <a:endParaRPr lang="el-GR" altLang="en-US" sz="2000"/>
          </a:p>
        </p:txBody>
      </p:sp>
      <p:pic>
        <p:nvPicPr>
          <p:cNvPr id="6" name="Picture 5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Coefficient of Variation (CV)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04112" cy="19812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A standardized measure of dispersion about the expected value, that shows the risk per unit of return.</a:t>
            </a:r>
          </a:p>
        </p:txBody>
      </p:sp>
      <p:graphicFrame>
        <p:nvGraphicFramePr>
          <p:cNvPr id="245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38400" y="3886200"/>
          <a:ext cx="3581400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3" imgW="1206500" imgH="457200" progId="Equation.3">
                  <p:embed/>
                </p:oleObj>
              </mc:Choice>
              <mc:Fallback>
                <p:oleObj name="Equation" r:id="rId3" imgW="12065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3581400" cy="13001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logo5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Risk rankings, </a:t>
            </a:r>
            <a:br>
              <a:rPr lang="en-US" altLang="en-US" smtClean="0"/>
            </a:br>
            <a:r>
              <a:rPr lang="en-US" altLang="en-US" smtClean="0"/>
              <a:t>by coefficient of variation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70104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3600" smtClean="0"/>
              <a:t>					 </a:t>
            </a:r>
            <a:r>
              <a:rPr lang="en-US" altLang="en-US" sz="2800" smtClean="0"/>
              <a:t> </a:t>
            </a:r>
            <a:r>
              <a:rPr lang="en-US" altLang="en-US" sz="2800" u="sng" smtClean="0"/>
              <a:t>CV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800" smtClean="0"/>
              <a:t>		T-bill			0.000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800" smtClean="0"/>
              <a:t>		HT			1.149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800" smtClean="0"/>
              <a:t>		Coll.			7.882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800" smtClean="0"/>
              <a:t>		USR			1.362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800" smtClean="0"/>
              <a:t>		Market		1.020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81000" y="4419600"/>
            <a:ext cx="84582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/>
              <a:t>Collections has the highest degree of risk per unit of return.</a:t>
            </a:r>
          </a:p>
          <a:p>
            <a:pPr eaLnBrk="1" hangingPunct="1"/>
            <a:r>
              <a:rPr lang="en-US" altLang="en-US" sz="2800"/>
              <a:t>HT, despite having the highest standard deviation of returns, has a relatively average CV.</a:t>
            </a:r>
          </a:p>
        </p:txBody>
      </p:sp>
      <p:pic>
        <p:nvPicPr>
          <p:cNvPr id="6" name="Picture 5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307262" cy="1462087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Illustrating the CV as a measure of relative risk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4724400"/>
            <a:ext cx="8382000" cy="1447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l-GR" altLang="en-US" sz="2800" smtClean="0"/>
              <a:t>σ</a:t>
            </a:r>
            <a:r>
              <a:rPr lang="en-US" altLang="en-US" sz="2800" baseline="-25000" smtClean="0"/>
              <a:t>A</a:t>
            </a:r>
            <a:r>
              <a:rPr lang="en-US" altLang="en-US" sz="2800" smtClean="0"/>
              <a:t> = </a:t>
            </a:r>
            <a:r>
              <a:rPr lang="el-GR" altLang="en-US" sz="2800" smtClean="0"/>
              <a:t>σ</a:t>
            </a:r>
            <a:r>
              <a:rPr lang="en-US" altLang="en-US" sz="2800" baseline="-25000" smtClean="0"/>
              <a:t>B </a:t>
            </a:r>
            <a:r>
              <a:rPr lang="en-US" altLang="en-US" sz="2800" smtClean="0"/>
              <a:t>, but A is riskier because of a larger probability of losses.  In other words, the same amount of risk (as measured by </a:t>
            </a:r>
            <a:r>
              <a:rPr lang="el-GR" altLang="en-US" sz="2800" smtClean="0"/>
              <a:t>σ</a:t>
            </a:r>
            <a:r>
              <a:rPr lang="en-US" altLang="en-US" sz="2800" smtClean="0"/>
              <a:t>) for less returns.</a:t>
            </a:r>
            <a:endParaRPr lang="el-GR" altLang="en-US" sz="2800" smtClean="0"/>
          </a:p>
        </p:txBody>
      </p:sp>
      <p:grpSp>
        <p:nvGrpSpPr>
          <p:cNvPr id="26628" name="Group 27"/>
          <p:cNvGrpSpPr/>
          <p:nvPr/>
        </p:nvGrpSpPr>
        <p:grpSpPr bwMode="auto">
          <a:xfrm>
            <a:off x="1028700" y="2057400"/>
            <a:ext cx="6743700" cy="2439988"/>
            <a:chOff x="648" y="1296"/>
            <a:chExt cx="4248" cy="1537"/>
          </a:xfrm>
        </p:grpSpPr>
        <p:graphicFrame>
          <p:nvGraphicFramePr>
            <p:cNvPr id="26629" name="Object 7"/>
            <p:cNvGraphicFramePr/>
            <p:nvPr/>
          </p:nvGraphicFramePr>
          <p:xfrm>
            <a:off x="1668" y="1680"/>
            <a:ext cx="2423" cy="8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4" name="VISIO" r:id="rId3" imgW="3846830" imgH="1803400" progId="Visio.Drawing.3">
                    <p:embed/>
                  </p:oleObj>
                </mc:Choice>
                <mc:Fallback>
                  <p:oleObj name="VISIO" r:id="rId3" imgW="3846830" imgH="1803400" progId="Visio.Drawing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8" y="1680"/>
                          <a:ext cx="2423" cy="8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0" name="Object 8"/>
            <p:cNvGraphicFramePr/>
            <p:nvPr/>
          </p:nvGraphicFramePr>
          <p:xfrm>
            <a:off x="648" y="1632"/>
            <a:ext cx="2423" cy="9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5" name="VISIO" r:id="rId5" imgW="3846830" imgH="1822450" progId="Visio.Drawing.3">
                    <p:embed/>
                  </p:oleObj>
                </mc:Choice>
                <mc:Fallback>
                  <p:oleObj name="VISIO" r:id="rId5" imgW="3846830" imgH="1822450" progId="Visio.Drawing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1632"/>
                          <a:ext cx="2423" cy="9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1" name="Line 9"/>
            <p:cNvSpPr>
              <a:spLocks noChangeShapeType="1"/>
            </p:cNvSpPr>
            <p:nvPr/>
          </p:nvSpPr>
          <p:spPr bwMode="auto">
            <a:xfrm>
              <a:off x="1488" y="1536"/>
              <a:ext cx="0" cy="10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Line 10"/>
            <p:cNvSpPr>
              <a:spLocks noChangeShapeType="1"/>
            </p:cNvSpPr>
            <p:nvPr/>
          </p:nvSpPr>
          <p:spPr bwMode="auto">
            <a:xfrm>
              <a:off x="672" y="2544"/>
              <a:ext cx="37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Rectangle 11"/>
            <p:cNvSpPr>
              <a:spLocks noChangeArrowheads="1"/>
            </p:cNvSpPr>
            <p:nvPr/>
          </p:nvSpPr>
          <p:spPr bwMode="auto">
            <a:xfrm>
              <a:off x="1382" y="258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>
              <a:off x="912" y="168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hlink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>
              <a:off x="3600" y="168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FF33CC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6636" name="Line 14"/>
            <p:cNvSpPr>
              <a:spLocks noChangeShapeType="1"/>
            </p:cNvSpPr>
            <p:nvPr/>
          </p:nvSpPr>
          <p:spPr bwMode="auto">
            <a:xfrm flipH="1">
              <a:off x="3408" y="1968"/>
              <a:ext cx="270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15"/>
            <p:cNvSpPr>
              <a:spLocks noChangeShapeType="1"/>
            </p:cNvSpPr>
            <p:nvPr/>
          </p:nvSpPr>
          <p:spPr bwMode="auto">
            <a:xfrm>
              <a:off x="1056" y="1968"/>
              <a:ext cx="287" cy="1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Text Box 16"/>
            <p:cNvSpPr txBox="1">
              <a:spLocks noChangeArrowheads="1"/>
            </p:cNvSpPr>
            <p:nvPr/>
          </p:nvSpPr>
          <p:spPr bwMode="auto">
            <a:xfrm>
              <a:off x="3360" y="2506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Rate of Return (%)</a:t>
              </a:r>
            </a:p>
          </p:txBody>
        </p:sp>
        <p:sp>
          <p:nvSpPr>
            <p:cNvPr id="26639" name="Text Box 17"/>
            <p:cNvSpPr txBox="1">
              <a:spLocks noChangeArrowheads="1"/>
            </p:cNvSpPr>
            <p:nvPr/>
          </p:nvSpPr>
          <p:spPr bwMode="auto">
            <a:xfrm>
              <a:off x="1200" y="1296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Prob.</a:t>
              </a:r>
            </a:p>
          </p:txBody>
        </p:sp>
      </p:grpSp>
      <p:pic>
        <p:nvPicPr>
          <p:cNvPr id="17" name="Picture 16" descr="logo5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Investor attitude towards risk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55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mtClean="0"/>
              <a:t>Risk aversion – assumes investors dislike risk and require higher rates of return to encourage them to hold riskier securities.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mtClean="0"/>
              <a:t>Risk premium – the difference between the return on a risky asset and less risky asset, which serves as compensation for investors to hold riskier securities.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Portfolio construction:</a:t>
            </a:r>
            <a:br>
              <a:rPr lang="en-US" altLang="en-US" sz="4000" smtClean="0"/>
            </a:br>
            <a:r>
              <a:rPr lang="en-US" altLang="en-US" sz="4000" smtClean="0"/>
              <a:t>Risk and return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70113"/>
            <a:ext cx="8382000" cy="10302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Assume a two-stock portfolio is created with $50,000 invested in both HT and Collections.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838200" y="3352800"/>
            <a:ext cx="78295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572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20015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altLang="en-US"/>
              <a:t>Expected return of a portfolio is a weighted average of each of the component assets of the portfolio.</a:t>
            </a:r>
          </a:p>
          <a:p>
            <a:pPr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altLang="en-US"/>
              <a:t>Standard deviation is a little more tricky and requires that a new probability distribution for the portfolio returns be devised.</a:t>
            </a:r>
          </a:p>
        </p:txBody>
      </p:sp>
      <p:pic>
        <p:nvPicPr>
          <p:cNvPr id="6" name="Picture 5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525" y="-36513"/>
            <a:ext cx="9296400" cy="716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logo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Calculating portfolio expected return</a:t>
            </a:r>
          </a:p>
        </p:txBody>
      </p:sp>
      <p:graphicFrame>
        <p:nvGraphicFramePr>
          <p:cNvPr id="2969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600200" y="2005013"/>
          <a:ext cx="5954713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3" imgW="2565400" imgH="1524000" progId="Equation.3">
                  <p:embed/>
                </p:oleObj>
              </mc:Choice>
              <mc:Fallback>
                <p:oleObj name="Equation" r:id="rId3" imgW="2565400" imgH="152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05013"/>
                        <a:ext cx="5954713" cy="35369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logo5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An alternative method for determining portfolio expected return</a:t>
            </a:r>
          </a:p>
        </p:txBody>
      </p:sp>
      <p:graphicFrame>
        <p:nvGraphicFramePr>
          <p:cNvPr id="98407" name="Group 103"/>
          <p:cNvGraphicFramePr>
            <a:graphicFrameLocks noGrp="1"/>
          </p:cNvGraphicFramePr>
          <p:nvPr>
            <p:ph sz="half" idx="1"/>
          </p:nvPr>
        </p:nvGraphicFramePr>
        <p:xfrm>
          <a:off x="1295400" y="2133600"/>
          <a:ext cx="6284913" cy="2914650"/>
        </p:xfrm>
        <a:graphic>
          <a:graphicData uri="http://schemas.openxmlformats.org/drawingml/2006/table">
            <a:tbl>
              <a:tblPr/>
              <a:tblGrid>
                <a:gridCol w="1636713"/>
                <a:gridCol w="914400"/>
                <a:gridCol w="1219200"/>
                <a:gridCol w="1219200"/>
                <a:gridCol w="1295400"/>
              </a:tblGrid>
              <a:tr h="4857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Economy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Prob.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Port.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Recession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-22.0%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28.0%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Below 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-2.0%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14.7%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6.4%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Average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Above 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35.0%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12.5%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Boom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-20.0%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15.0%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379" name="Object 75"/>
          <p:cNvGraphicFramePr>
            <a:graphicFrameLocks noGrp="1" noChangeAspect="1"/>
          </p:cNvGraphicFramePr>
          <p:nvPr>
            <p:ph sz="half" idx="2"/>
          </p:nvPr>
        </p:nvGraphicFramePr>
        <p:xfrm>
          <a:off x="1295400" y="5326063"/>
          <a:ext cx="62484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1" name="Equation" r:id="rId3" imgW="8509000" imgH="1168400" progId="Equation.3">
                  <p:embed/>
                </p:oleObj>
              </mc:Choice>
              <mc:Fallback>
                <p:oleObj name="Equation" r:id="rId3" imgW="8509000" imgH="11684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26063"/>
                        <a:ext cx="62484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logo5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Calculating portfolio standard deviation and CV</a:t>
            </a:r>
          </a:p>
        </p:txBody>
      </p:sp>
      <p:graphicFrame>
        <p:nvGraphicFramePr>
          <p:cNvPr id="3174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600200" y="1981200"/>
          <a:ext cx="6248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3" imgW="2476500" imgH="1739900" progId="Equation.3">
                  <p:embed/>
                </p:oleObj>
              </mc:Choice>
              <mc:Fallback>
                <p:oleObj name="Equation" r:id="rId3" imgW="2476500" imgH="173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81200"/>
                        <a:ext cx="6248400" cy="4114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logo5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Comments on portfolio risk measures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580312" cy="4459287"/>
          </a:xfrm>
        </p:spPr>
        <p:txBody>
          <a:bodyPr/>
          <a:lstStyle/>
          <a:p>
            <a:pPr eaLnBrk="1" hangingPunct="1"/>
            <a:r>
              <a:rPr lang="el-GR" altLang="en-US" sz="2800" smtClean="0"/>
              <a:t>σ</a:t>
            </a:r>
            <a:r>
              <a:rPr lang="en-US" altLang="en-US" sz="2800" baseline="-25000" smtClean="0"/>
              <a:t>p</a:t>
            </a:r>
            <a:r>
              <a:rPr lang="en-US" altLang="en-US" sz="2800" smtClean="0"/>
              <a:t> = 3.3% is much lower than the </a:t>
            </a:r>
            <a:r>
              <a:rPr lang="el-GR" altLang="en-US" sz="2800" smtClean="0"/>
              <a:t>σ</a:t>
            </a:r>
            <a:r>
              <a:rPr lang="en-US" altLang="en-US" sz="2800" baseline="-25000" smtClean="0"/>
              <a:t>i</a:t>
            </a:r>
            <a:r>
              <a:rPr lang="en-US" altLang="en-US" sz="2800" smtClean="0"/>
              <a:t> of either stock (</a:t>
            </a:r>
            <a:r>
              <a:rPr lang="el-GR" altLang="en-US" sz="2800" smtClean="0"/>
              <a:t>σ</a:t>
            </a:r>
            <a:r>
              <a:rPr lang="en-US" altLang="en-US" sz="2800" baseline="-25000" smtClean="0"/>
              <a:t>HT</a:t>
            </a:r>
            <a:r>
              <a:rPr lang="en-US" altLang="en-US" sz="2800" smtClean="0"/>
              <a:t> = 20.0%; </a:t>
            </a:r>
            <a:r>
              <a:rPr lang="el-GR" altLang="en-US" sz="2800" smtClean="0"/>
              <a:t>σ</a:t>
            </a:r>
            <a:r>
              <a:rPr lang="en-US" altLang="en-US" sz="2800" baseline="-25000" smtClean="0"/>
              <a:t>Coll.</a:t>
            </a:r>
            <a:r>
              <a:rPr lang="en-US" altLang="en-US" sz="2800" smtClean="0"/>
              <a:t> = 13.4%).</a:t>
            </a:r>
          </a:p>
          <a:p>
            <a:pPr eaLnBrk="1" hangingPunct="1"/>
            <a:r>
              <a:rPr lang="el-GR" altLang="en-US" sz="2800" smtClean="0"/>
              <a:t>σ</a:t>
            </a:r>
            <a:r>
              <a:rPr lang="en-US" altLang="en-US" sz="2800" baseline="-25000" smtClean="0"/>
              <a:t>p</a:t>
            </a:r>
            <a:r>
              <a:rPr lang="en-US" altLang="en-US" sz="2800" smtClean="0"/>
              <a:t> = 3.3% is lower than the weighted average of HT and Coll.’s </a:t>
            </a:r>
            <a:r>
              <a:rPr lang="el-GR" altLang="en-US" sz="2800" smtClean="0"/>
              <a:t>σ</a:t>
            </a:r>
            <a:r>
              <a:rPr lang="en-US" altLang="en-US" sz="2800" smtClean="0"/>
              <a:t> (16.7%).</a:t>
            </a:r>
          </a:p>
          <a:p>
            <a:pPr eaLnBrk="1" hangingPunct="1"/>
            <a:r>
              <a:rPr lang="en-US" altLang="en-US" sz="2800" smtClean="0">
                <a:latin typeface="Symbol" panose="05050102010706020507" pitchFamily="18" charset="2"/>
              </a:rPr>
              <a:t>\ </a:t>
            </a:r>
            <a:r>
              <a:rPr lang="en-US" altLang="en-US" sz="2800" smtClean="0"/>
              <a:t>Portfolio provides average return of component stocks, but lower than average risk.</a:t>
            </a:r>
          </a:p>
          <a:p>
            <a:pPr eaLnBrk="1" hangingPunct="1"/>
            <a:r>
              <a:rPr lang="en-US" altLang="en-US" sz="2800" smtClean="0"/>
              <a:t>Why? Negative correlation between stocks.</a:t>
            </a:r>
            <a:endParaRPr lang="el-GR" altLang="en-US" sz="2800" smtClean="0"/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comments about risk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5512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Most stocks are positively correlated with the market (</a:t>
            </a:r>
            <a:r>
              <a:rPr lang="el-GR" altLang="en-US" smtClean="0"/>
              <a:t>ρ</a:t>
            </a:r>
            <a:r>
              <a:rPr lang="en-US" altLang="en-US" baseline="-25000" smtClean="0"/>
              <a:t>k,m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 0.65).</a:t>
            </a:r>
          </a:p>
          <a:p>
            <a:pPr eaLnBrk="1" hangingPunct="1"/>
            <a:r>
              <a:rPr lang="el-GR" altLang="en-US" smtClean="0"/>
              <a:t>σ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 35% for an average stock.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Combining stocks in a portfolio generally lowers risk.</a:t>
            </a:r>
            <a:r>
              <a:rPr lang="en-US" altLang="en-US" smtClean="0"/>
              <a:t> </a:t>
            </a:r>
            <a:endParaRPr lang="el-GR" altLang="en-US" smtClean="0"/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Returns distribution for two perfectly negatively correlated stocks (</a:t>
            </a:r>
            <a:r>
              <a:rPr lang="el-GR" altLang="en-US" sz="3400" smtClean="0"/>
              <a:t>ρ</a:t>
            </a:r>
            <a:r>
              <a:rPr lang="en-US" altLang="en-US" sz="3400" smtClean="0"/>
              <a:t> = -1.0)</a:t>
            </a:r>
            <a:endParaRPr lang="el-GR" altLang="en-US" sz="3400" smtClean="0"/>
          </a:p>
        </p:txBody>
      </p:sp>
      <p:sp>
        <p:nvSpPr>
          <p:cNvPr id="34819" name="Rectangle 14"/>
          <p:cNvSpPr>
            <a:spLocks noChangeArrowheads="1"/>
          </p:cNvSpPr>
          <p:nvPr/>
        </p:nvSpPr>
        <p:spPr bwMode="auto">
          <a:xfrm>
            <a:off x="3160713" y="5373688"/>
            <a:ext cx="550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-10</a:t>
            </a:r>
          </a:p>
        </p:txBody>
      </p:sp>
      <p:sp>
        <p:nvSpPr>
          <p:cNvPr id="34820" name="Rectangle 18"/>
          <p:cNvSpPr>
            <a:spLocks noChangeArrowheads="1"/>
          </p:cNvSpPr>
          <p:nvPr/>
        </p:nvSpPr>
        <p:spPr bwMode="auto">
          <a:xfrm>
            <a:off x="3236913" y="354488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34821" name="Rectangle 19"/>
          <p:cNvSpPr>
            <a:spLocks noChangeArrowheads="1"/>
          </p:cNvSpPr>
          <p:nvPr/>
        </p:nvSpPr>
        <p:spPr bwMode="auto">
          <a:xfrm>
            <a:off x="5867400" y="354488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34822" name="Rectangle 20"/>
          <p:cNvSpPr>
            <a:spLocks noChangeArrowheads="1"/>
          </p:cNvSpPr>
          <p:nvPr/>
        </p:nvSpPr>
        <p:spPr bwMode="auto">
          <a:xfrm>
            <a:off x="3236913" y="285908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34823" name="Rectangle 21"/>
          <p:cNvSpPr>
            <a:spLocks noChangeArrowheads="1"/>
          </p:cNvSpPr>
          <p:nvPr/>
        </p:nvSpPr>
        <p:spPr bwMode="auto">
          <a:xfrm>
            <a:off x="5867400" y="285908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25</a:t>
            </a:r>
          </a:p>
        </p:txBody>
      </p:sp>
      <p:grpSp>
        <p:nvGrpSpPr>
          <p:cNvPr id="34824" name="Group 52"/>
          <p:cNvGrpSpPr/>
          <p:nvPr/>
        </p:nvGrpSpPr>
        <p:grpSpPr bwMode="auto">
          <a:xfrm>
            <a:off x="417513" y="2279650"/>
            <a:ext cx="2782887" cy="3490913"/>
            <a:chOff x="263" y="1436"/>
            <a:chExt cx="1753" cy="2199"/>
          </a:xfrm>
        </p:grpSpPr>
        <p:sp>
          <p:nvSpPr>
            <p:cNvPr id="34843" name="Line 4"/>
            <p:cNvSpPr>
              <a:spLocks noChangeShapeType="1"/>
            </p:cNvSpPr>
            <p:nvPr/>
          </p:nvSpPr>
          <p:spPr bwMode="auto">
            <a:xfrm>
              <a:off x="609" y="1879"/>
              <a:ext cx="0" cy="17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Line 7"/>
            <p:cNvSpPr>
              <a:spLocks noChangeShapeType="1"/>
            </p:cNvSpPr>
            <p:nvPr/>
          </p:nvSpPr>
          <p:spPr bwMode="auto">
            <a:xfrm>
              <a:off x="625" y="2880"/>
              <a:ext cx="13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5" name="Rectangle 10"/>
            <p:cNvSpPr>
              <a:spLocks noChangeArrowheads="1"/>
            </p:cNvSpPr>
            <p:nvPr/>
          </p:nvSpPr>
          <p:spPr bwMode="auto">
            <a:xfrm>
              <a:off x="311" y="1801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34846" name="Rectangle 11"/>
            <p:cNvSpPr>
              <a:spLocks noChangeArrowheads="1"/>
            </p:cNvSpPr>
            <p:nvPr/>
          </p:nvSpPr>
          <p:spPr bwMode="auto">
            <a:xfrm>
              <a:off x="311" y="2281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34847" name="Rectangle 12"/>
            <p:cNvSpPr>
              <a:spLocks noChangeArrowheads="1"/>
            </p:cNvSpPr>
            <p:nvPr/>
          </p:nvSpPr>
          <p:spPr bwMode="auto">
            <a:xfrm>
              <a:off x="359" y="2761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4848" name="Rectangle 13"/>
            <p:cNvSpPr>
              <a:spLocks noChangeArrowheads="1"/>
            </p:cNvSpPr>
            <p:nvPr/>
          </p:nvSpPr>
          <p:spPr bwMode="auto">
            <a:xfrm>
              <a:off x="263" y="3385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-10</a:t>
              </a:r>
            </a:p>
          </p:txBody>
        </p:sp>
        <p:sp>
          <p:nvSpPr>
            <p:cNvPr id="34849" name="Line 22"/>
            <p:cNvSpPr>
              <a:spLocks noChangeShapeType="1"/>
            </p:cNvSpPr>
            <p:nvPr/>
          </p:nvSpPr>
          <p:spPr bwMode="auto">
            <a:xfrm>
              <a:off x="610" y="2406"/>
              <a:ext cx="12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0" name="Rectangle 25"/>
            <p:cNvSpPr>
              <a:spLocks noChangeArrowheads="1"/>
            </p:cNvSpPr>
            <p:nvPr/>
          </p:nvSpPr>
          <p:spPr bwMode="auto">
            <a:xfrm>
              <a:off x="887" y="1436"/>
              <a:ext cx="8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Stock W</a:t>
              </a:r>
            </a:p>
          </p:txBody>
        </p:sp>
        <p:sp>
          <p:nvSpPr>
            <p:cNvPr id="34851" name="Line 28"/>
            <p:cNvSpPr>
              <a:spLocks noChangeShapeType="1"/>
            </p:cNvSpPr>
            <p:nvPr/>
          </p:nvSpPr>
          <p:spPr bwMode="auto">
            <a:xfrm>
              <a:off x="607" y="1879"/>
              <a:ext cx="386" cy="172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2" name="Line 29"/>
            <p:cNvSpPr>
              <a:spLocks noChangeShapeType="1"/>
            </p:cNvSpPr>
            <p:nvPr/>
          </p:nvSpPr>
          <p:spPr bwMode="auto">
            <a:xfrm flipH="1">
              <a:off x="994" y="1831"/>
              <a:ext cx="287" cy="177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Line 30"/>
            <p:cNvSpPr>
              <a:spLocks noChangeShapeType="1"/>
            </p:cNvSpPr>
            <p:nvPr/>
          </p:nvSpPr>
          <p:spPr bwMode="auto">
            <a:xfrm>
              <a:off x="1288" y="1837"/>
              <a:ext cx="287" cy="129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4" name="Line 31"/>
            <p:cNvSpPr>
              <a:spLocks noChangeShapeType="1"/>
            </p:cNvSpPr>
            <p:nvPr/>
          </p:nvSpPr>
          <p:spPr bwMode="auto">
            <a:xfrm flipH="1">
              <a:off x="1576" y="2401"/>
              <a:ext cx="317" cy="73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5" name="Group 53"/>
          <p:cNvGrpSpPr/>
          <p:nvPr/>
        </p:nvGrpSpPr>
        <p:grpSpPr bwMode="auto">
          <a:xfrm>
            <a:off x="3389313" y="2279650"/>
            <a:ext cx="2478087" cy="3444875"/>
            <a:chOff x="2135" y="1436"/>
            <a:chExt cx="1561" cy="2170"/>
          </a:xfrm>
        </p:grpSpPr>
        <p:sp>
          <p:nvSpPr>
            <p:cNvPr id="34834" name="Line 6"/>
            <p:cNvSpPr>
              <a:spLocks noChangeShapeType="1"/>
            </p:cNvSpPr>
            <p:nvPr/>
          </p:nvSpPr>
          <p:spPr bwMode="auto">
            <a:xfrm>
              <a:off x="2337" y="1879"/>
              <a:ext cx="0" cy="17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5" name="Line 8"/>
            <p:cNvSpPr>
              <a:spLocks noChangeShapeType="1"/>
            </p:cNvSpPr>
            <p:nvPr/>
          </p:nvSpPr>
          <p:spPr bwMode="auto">
            <a:xfrm>
              <a:off x="2353" y="2880"/>
              <a:ext cx="1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Rectangle 16"/>
            <p:cNvSpPr>
              <a:spLocks noChangeArrowheads="1"/>
            </p:cNvSpPr>
            <p:nvPr/>
          </p:nvSpPr>
          <p:spPr bwMode="auto">
            <a:xfrm>
              <a:off x="2135" y="2761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4837" name="Line 23"/>
            <p:cNvSpPr>
              <a:spLocks noChangeShapeType="1"/>
            </p:cNvSpPr>
            <p:nvPr/>
          </p:nvSpPr>
          <p:spPr bwMode="auto">
            <a:xfrm>
              <a:off x="2338" y="2406"/>
              <a:ext cx="12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8" name="Rectangle 26"/>
            <p:cNvSpPr>
              <a:spLocks noChangeArrowheads="1"/>
            </p:cNvSpPr>
            <p:nvPr/>
          </p:nvSpPr>
          <p:spPr bwMode="auto">
            <a:xfrm>
              <a:off x="2615" y="1436"/>
              <a:ext cx="8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Stock M</a:t>
              </a:r>
            </a:p>
          </p:txBody>
        </p:sp>
        <p:sp>
          <p:nvSpPr>
            <p:cNvPr id="34839" name="Line 32"/>
            <p:cNvSpPr>
              <a:spLocks noChangeShapeType="1"/>
            </p:cNvSpPr>
            <p:nvPr/>
          </p:nvSpPr>
          <p:spPr bwMode="auto">
            <a:xfrm flipH="1">
              <a:off x="2338" y="1783"/>
              <a:ext cx="431" cy="182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0" name="Line 33"/>
            <p:cNvSpPr>
              <a:spLocks noChangeShapeType="1"/>
            </p:cNvSpPr>
            <p:nvPr/>
          </p:nvSpPr>
          <p:spPr bwMode="auto">
            <a:xfrm>
              <a:off x="2774" y="1801"/>
              <a:ext cx="191" cy="14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1" name="Line 34"/>
            <p:cNvSpPr>
              <a:spLocks noChangeShapeType="1"/>
            </p:cNvSpPr>
            <p:nvPr/>
          </p:nvSpPr>
          <p:spPr bwMode="auto">
            <a:xfrm flipH="1">
              <a:off x="2974" y="1975"/>
              <a:ext cx="419" cy="130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Line 35"/>
            <p:cNvSpPr>
              <a:spLocks noChangeShapeType="1"/>
            </p:cNvSpPr>
            <p:nvPr/>
          </p:nvSpPr>
          <p:spPr bwMode="auto">
            <a:xfrm>
              <a:off x="3398" y="1973"/>
              <a:ext cx="239" cy="43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598" name="Group 54"/>
          <p:cNvGrpSpPr/>
          <p:nvPr/>
        </p:nvGrpSpPr>
        <p:grpSpPr bwMode="auto">
          <a:xfrm>
            <a:off x="5980113" y="2279650"/>
            <a:ext cx="2557462" cy="3490913"/>
            <a:chOff x="3767" y="1436"/>
            <a:chExt cx="1611" cy="2199"/>
          </a:xfrm>
        </p:grpSpPr>
        <p:sp>
          <p:nvSpPr>
            <p:cNvPr id="34827" name="Line 5"/>
            <p:cNvSpPr>
              <a:spLocks noChangeShapeType="1"/>
            </p:cNvSpPr>
            <p:nvPr/>
          </p:nvSpPr>
          <p:spPr bwMode="auto">
            <a:xfrm>
              <a:off x="3994" y="1879"/>
              <a:ext cx="0" cy="17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9"/>
            <p:cNvSpPr>
              <a:spLocks noChangeShapeType="1"/>
            </p:cNvSpPr>
            <p:nvPr/>
          </p:nvSpPr>
          <p:spPr bwMode="auto">
            <a:xfrm>
              <a:off x="4010" y="2880"/>
              <a:ext cx="13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Rectangle 15"/>
            <p:cNvSpPr>
              <a:spLocks noChangeArrowheads="1"/>
            </p:cNvSpPr>
            <p:nvPr/>
          </p:nvSpPr>
          <p:spPr bwMode="auto">
            <a:xfrm>
              <a:off x="3767" y="3385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-10</a:t>
              </a:r>
            </a:p>
          </p:txBody>
        </p:sp>
        <p:sp>
          <p:nvSpPr>
            <p:cNvPr id="34830" name="Rectangle 17"/>
            <p:cNvSpPr>
              <a:spLocks noChangeArrowheads="1"/>
            </p:cNvSpPr>
            <p:nvPr/>
          </p:nvSpPr>
          <p:spPr bwMode="auto">
            <a:xfrm>
              <a:off x="3792" y="271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4831" name="Line 24"/>
            <p:cNvSpPr>
              <a:spLocks noChangeShapeType="1"/>
            </p:cNvSpPr>
            <p:nvPr/>
          </p:nvSpPr>
          <p:spPr bwMode="auto">
            <a:xfrm>
              <a:off x="4004" y="2406"/>
              <a:ext cx="13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Rectangle 27"/>
            <p:cNvSpPr>
              <a:spLocks noChangeArrowheads="1"/>
            </p:cNvSpPr>
            <p:nvPr/>
          </p:nvSpPr>
          <p:spPr bwMode="auto">
            <a:xfrm>
              <a:off x="4080" y="1436"/>
              <a:ext cx="1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Portfolio WM</a:t>
              </a:r>
            </a:p>
          </p:txBody>
        </p:sp>
        <p:sp>
          <p:nvSpPr>
            <p:cNvPr id="34833" name="Line 36"/>
            <p:cNvSpPr>
              <a:spLocks noChangeShapeType="1"/>
            </p:cNvSpPr>
            <p:nvPr/>
          </p:nvSpPr>
          <p:spPr bwMode="auto">
            <a:xfrm>
              <a:off x="4010" y="2400"/>
              <a:ext cx="1331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0" name="Picture 39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Returns distribution for two perfectly positively correlated stocks (</a:t>
            </a:r>
            <a:r>
              <a:rPr lang="el-GR" altLang="en-US" sz="3400" smtClean="0"/>
              <a:t>ρ</a:t>
            </a:r>
            <a:r>
              <a:rPr lang="en-US" altLang="en-US" sz="3400" smtClean="0"/>
              <a:t> = 1.0)</a:t>
            </a:r>
            <a:endParaRPr lang="el-GR" altLang="en-US" sz="3400" smtClean="0"/>
          </a:p>
        </p:txBody>
      </p:sp>
      <p:grpSp>
        <p:nvGrpSpPr>
          <p:cNvPr id="35843" name="Group 47"/>
          <p:cNvGrpSpPr/>
          <p:nvPr/>
        </p:nvGrpSpPr>
        <p:grpSpPr bwMode="auto">
          <a:xfrm>
            <a:off x="409575" y="2413000"/>
            <a:ext cx="2813050" cy="3381375"/>
            <a:chOff x="258" y="1520"/>
            <a:chExt cx="1772" cy="2130"/>
          </a:xfrm>
        </p:grpSpPr>
        <p:sp>
          <p:nvSpPr>
            <p:cNvPr id="35871" name="Rectangle 6"/>
            <p:cNvSpPr>
              <a:spLocks noChangeArrowheads="1"/>
            </p:cNvSpPr>
            <p:nvPr/>
          </p:nvSpPr>
          <p:spPr bwMode="auto">
            <a:xfrm>
              <a:off x="784" y="1520"/>
              <a:ext cx="8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Stock M</a:t>
              </a:r>
            </a:p>
          </p:txBody>
        </p:sp>
        <p:grpSp>
          <p:nvGrpSpPr>
            <p:cNvPr id="35872" name="Group 7"/>
            <p:cNvGrpSpPr/>
            <p:nvPr/>
          </p:nvGrpSpPr>
          <p:grpSpPr bwMode="auto">
            <a:xfrm>
              <a:off x="258" y="1827"/>
              <a:ext cx="1772" cy="1823"/>
              <a:chOff x="258" y="1827"/>
              <a:chExt cx="1772" cy="1823"/>
            </a:xfrm>
          </p:grpSpPr>
          <p:sp>
            <p:nvSpPr>
              <p:cNvPr id="35873" name="Line 8"/>
              <p:cNvSpPr>
                <a:spLocks noChangeShapeType="1"/>
              </p:cNvSpPr>
              <p:nvPr/>
            </p:nvSpPr>
            <p:spPr bwMode="auto">
              <a:xfrm flipH="1">
                <a:off x="591" y="1827"/>
                <a:ext cx="432" cy="1823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4" name="Line 9"/>
              <p:cNvSpPr>
                <a:spLocks noChangeShapeType="1"/>
              </p:cNvSpPr>
              <p:nvPr/>
            </p:nvSpPr>
            <p:spPr bwMode="auto">
              <a:xfrm>
                <a:off x="1021" y="1857"/>
                <a:ext cx="191" cy="1529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5" name="Line 10"/>
              <p:cNvSpPr>
                <a:spLocks noChangeShapeType="1"/>
              </p:cNvSpPr>
              <p:nvPr/>
            </p:nvSpPr>
            <p:spPr bwMode="auto">
              <a:xfrm flipH="1">
                <a:off x="1216" y="2019"/>
                <a:ext cx="430" cy="1391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6" name="Line 11"/>
              <p:cNvSpPr>
                <a:spLocks noChangeShapeType="1"/>
              </p:cNvSpPr>
              <p:nvPr/>
            </p:nvSpPr>
            <p:spPr bwMode="auto">
              <a:xfrm>
                <a:off x="1647" y="2019"/>
                <a:ext cx="239" cy="431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877" name="Group 12"/>
              <p:cNvGrpSpPr/>
              <p:nvPr/>
            </p:nvGrpSpPr>
            <p:grpSpPr bwMode="auto">
              <a:xfrm>
                <a:off x="258" y="1845"/>
                <a:ext cx="1772" cy="1805"/>
                <a:chOff x="258" y="1845"/>
                <a:chExt cx="1772" cy="1805"/>
              </a:xfrm>
            </p:grpSpPr>
            <p:sp>
              <p:nvSpPr>
                <p:cNvPr id="35878" name="Line 13"/>
                <p:cNvSpPr>
                  <a:spLocks noChangeShapeType="1"/>
                </p:cNvSpPr>
                <p:nvPr/>
              </p:nvSpPr>
              <p:spPr bwMode="auto">
                <a:xfrm>
                  <a:off x="568" y="1923"/>
                  <a:ext cx="0" cy="17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9" name="Line 14"/>
                <p:cNvSpPr>
                  <a:spLocks noChangeShapeType="1"/>
                </p:cNvSpPr>
                <p:nvPr/>
              </p:nvSpPr>
              <p:spPr bwMode="auto">
                <a:xfrm>
                  <a:off x="569" y="2930"/>
                  <a:ext cx="146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80" name="Rectangle 15"/>
                <p:cNvSpPr>
                  <a:spLocks noChangeArrowheads="1"/>
                </p:cNvSpPr>
                <p:nvPr/>
              </p:nvSpPr>
              <p:spPr bwMode="auto">
                <a:xfrm>
                  <a:off x="360" y="2805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35881" name="Rectangle 16"/>
                <p:cNvSpPr>
                  <a:spLocks noChangeArrowheads="1"/>
                </p:cNvSpPr>
                <p:nvPr/>
              </p:nvSpPr>
              <p:spPr bwMode="auto">
                <a:xfrm>
                  <a:off x="258" y="2277"/>
                  <a:ext cx="2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35882" name="Rectangle 17"/>
                <p:cNvSpPr>
                  <a:spLocks noChangeArrowheads="1"/>
                </p:cNvSpPr>
                <p:nvPr/>
              </p:nvSpPr>
              <p:spPr bwMode="auto">
                <a:xfrm>
                  <a:off x="258" y="1845"/>
                  <a:ext cx="2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Arial" panose="020B0604020202020204" pitchFamily="34" charset="0"/>
                    </a:rPr>
                    <a:t>25</a:t>
                  </a:r>
                </a:p>
              </p:txBody>
            </p:sp>
            <p:sp>
              <p:nvSpPr>
                <p:cNvPr id="35883" name="Line 18"/>
                <p:cNvSpPr>
                  <a:spLocks noChangeShapeType="1"/>
                </p:cNvSpPr>
                <p:nvPr/>
              </p:nvSpPr>
              <p:spPr bwMode="auto">
                <a:xfrm>
                  <a:off x="569" y="2450"/>
                  <a:ext cx="136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lgDash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84" name="Rectangle 19"/>
                <p:cNvSpPr>
                  <a:spLocks noChangeArrowheads="1"/>
                </p:cNvSpPr>
                <p:nvPr/>
              </p:nvSpPr>
              <p:spPr bwMode="auto">
                <a:xfrm>
                  <a:off x="258" y="3381"/>
                  <a:ext cx="3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Arial" panose="020B0604020202020204" pitchFamily="34" charset="0"/>
                    </a:rPr>
                    <a:t>-10</a:t>
                  </a:r>
                </a:p>
              </p:txBody>
            </p:sp>
          </p:grpSp>
        </p:grpSp>
      </p:grpSp>
      <p:grpSp>
        <p:nvGrpSpPr>
          <p:cNvPr id="35844" name="Group 45"/>
          <p:cNvGrpSpPr/>
          <p:nvPr/>
        </p:nvGrpSpPr>
        <p:grpSpPr bwMode="auto">
          <a:xfrm>
            <a:off x="3098800" y="2397125"/>
            <a:ext cx="2657475" cy="3397250"/>
            <a:chOff x="1952" y="1510"/>
            <a:chExt cx="1674" cy="2140"/>
          </a:xfrm>
        </p:grpSpPr>
        <p:sp>
          <p:nvSpPr>
            <p:cNvPr id="35858" name="Rectangle 20"/>
            <p:cNvSpPr>
              <a:spLocks noChangeArrowheads="1"/>
            </p:cNvSpPr>
            <p:nvPr/>
          </p:nvSpPr>
          <p:spPr bwMode="auto">
            <a:xfrm>
              <a:off x="2432" y="1510"/>
              <a:ext cx="9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Stock M’</a:t>
              </a:r>
            </a:p>
          </p:txBody>
        </p:sp>
        <p:grpSp>
          <p:nvGrpSpPr>
            <p:cNvPr id="35859" name="Group 21"/>
            <p:cNvGrpSpPr/>
            <p:nvPr/>
          </p:nvGrpSpPr>
          <p:grpSpPr bwMode="auto">
            <a:xfrm>
              <a:off x="1952" y="1827"/>
              <a:ext cx="1674" cy="1823"/>
              <a:chOff x="1952" y="1827"/>
              <a:chExt cx="1674" cy="1823"/>
            </a:xfrm>
          </p:grpSpPr>
          <p:sp>
            <p:nvSpPr>
              <p:cNvPr id="35860" name="Line 22"/>
              <p:cNvSpPr>
                <a:spLocks noChangeShapeType="1"/>
              </p:cNvSpPr>
              <p:nvPr/>
            </p:nvSpPr>
            <p:spPr bwMode="auto">
              <a:xfrm>
                <a:off x="2282" y="1949"/>
                <a:ext cx="0" cy="17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1" name="Line 23"/>
              <p:cNvSpPr>
                <a:spLocks noChangeShapeType="1"/>
              </p:cNvSpPr>
              <p:nvPr/>
            </p:nvSpPr>
            <p:spPr bwMode="auto">
              <a:xfrm>
                <a:off x="2283" y="2941"/>
                <a:ext cx="13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2" name="Rectangle 24"/>
              <p:cNvSpPr>
                <a:spLocks noChangeArrowheads="1"/>
              </p:cNvSpPr>
              <p:nvPr/>
            </p:nvSpPr>
            <p:spPr bwMode="auto">
              <a:xfrm>
                <a:off x="2086" y="2817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35863" name="Rectangle 25"/>
              <p:cNvSpPr>
                <a:spLocks noChangeArrowheads="1"/>
              </p:cNvSpPr>
              <p:nvPr/>
            </p:nvSpPr>
            <p:spPr bwMode="auto">
              <a:xfrm>
                <a:off x="1994" y="2298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15</a:t>
                </a:r>
              </a:p>
            </p:txBody>
          </p:sp>
          <p:sp>
            <p:nvSpPr>
              <p:cNvPr id="35864" name="Rectangle 26"/>
              <p:cNvSpPr>
                <a:spLocks noChangeArrowheads="1"/>
              </p:cNvSpPr>
              <p:nvPr/>
            </p:nvSpPr>
            <p:spPr bwMode="auto">
              <a:xfrm>
                <a:off x="1994" y="1873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25</a:t>
                </a:r>
              </a:p>
            </p:txBody>
          </p:sp>
          <p:sp>
            <p:nvSpPr>
              <p:cNvPr id="35865" name="Line 27"/>
              <p:cNvSpPr>
                <a:spLocks noChangeShapeType="1"/>
              </p:cNvSpPr>
              <p:nvPr/>
            </p:nvSpPr>
            <p:spPr bwMode="auto">
              <a:xfrm>
                <a:off x="2283" y="2469"/>
                <a:ext cx="125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6" name="Rectangle 28"/>
              <p:cNvSpPr>
                <a:spLocks noChangeArrowheads="1"/>
              </p:cNvSpPr>
              <p:nvPr/>
            </p:nvSpPr>
            <p:spPr bwMode="auto">
              <a:xfrm>
                <a:off x="1952" y="3384"/>
                <a:ext cx="3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-10</a:t>
                </a:r>
              </a:p>
            </p:txBody>
          </p:sp>
          <p:sp>
            <p:nvSpPr>
              <p:cNvPr id="35867" name="Line 29"/>
              <p:cNvSpPr>
                <a:spLocks noChangeShapeType="1"/>
              </p:cNvSpPr>
              <p:nvPr/>
            </p:nvSpPr>
            <p:spPr bwMode="auto">
              <a:xfrm flipH="1">
                <a:off x="2280" y="1827"/>
                <a:ext cx="418" cy="1823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8" name="Line 30"/>
              <p:cNvSpPr>
                <a:spLocks noChangeShapeType="1"/>
              </p:cNvSpPr>
              <p:nvPr/>
            </p:nvSpPr>
            <p:spPr bwMode="auto">
              <a:xfrm>
                <a:off x="2699" y="1851"/>
                <a:ext cx="185" cy="1541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9" name="Line 31"/>
              <p:cNvSpPr>
                <a:spLocks noChangeShapeType="1"/>
              </p:cNvSpPr>
              <p:nvPr/>
            </p:nvSpPr>
            <p:spPr bwMode="auto">
              <a:xfrm flipH="1">
                <a:off x="2885" y="2019"/>
                <a:ext cx="416" cy="1391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0" name="Line 32"/>
              <p:cNvSpPr>
                <a:spLocks noChangeShapeType="1"/>
              </p:cNvSpPr>
              <p:nvPr/>
            </p:nvSpPr>
            <p:spPr bwMode="auto">
              <a:xfrm>
                <a:off x="3302" y="2019"/>
                <a:ext cx="231" cy="431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6542" name="Group 46"/>
          <p:cNvGrpSpPr/>
          <p:nvPr/>
        </p:nvGrpSpPr>
        <p:grpSpPr bwMode="auto">
          <a:xfrm>
            <a:off x="5791200" y="2400300"/>
            <a:ext cx="2744788" cy="3419475"/>
            <a:chOff x="3648" y="1512"/>
            <a:chExt cx="1729" cy="2154"/>
          </a:xfrm>
        </p:grpSpPr>
        <p:sp>
          <p:nvSpPr>
            <p:cNvPr id="35846" name="Rectangle 33"/>
            <p:cNvSpPr>
              <a:spLocks noChangeArrowheads="1"/>
            </p:cNvSpPr>
            <p:nvPr/>
          </p:nvSpPr>
          <p:spPr bwMode="auto">
            <a:xfrm>
              <a:off x="4047" y="1512"/>
              <a:ext cx="1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Portfolio MM’</a:t>
              </a:r>
            </a:p>
          </p:txBody>
        </p:sp>
        <p:sp>
          <p:nvSpPr>
            <p:cNvPr id="35847" name="Line 34"/>
            <p:cNvSpPr>
              <a:spLocks noChangeShapeType="1"/>
            </p:cNvSpPr>
            <p:nvPr/>
          </p:nvSpPr>
          <p:spPr bwMode="auto">
            <a:xfrm>
              <a:off x="3958" y="1935"/>
              <a:ext cx="0" cy="1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Line 35"/>
            <p:cNvSpPr>
              <a:spLocks noChangeShapeType="1"/>
            </p:cNvSpPr>
            <p:nvPr/>
          </p:nvSpPr>
          <p:spPr bwMode="auto">
            <a:xfrm>
              <a:off x="3959" y="2944"/>
              <a:ext cx="13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Rectangle 36"/>
            <p:cNvSpPr>
              <a:spLocks noChangeArrowheads="1"/>
            </p:cNvSpPr>
            <p:nvPr/>
          </p:nvSpPr>
          <p:spPr bwMode="auto">
            <a:xfrm>
              <a:off x="3749" y="2819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5850" name="Rectangle 37"/>
            <p:cNvSpPr>
              <a:spLocks noChangeArrowheads="1"/>
            </p:cNvSpPr>
            <p:nvPr/>
          </p:nvSpPr>
          <p:spPr bwMode="auto">
            <a:xfrm>
              <a:off x="3648" y="2291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35851" name="Rectangle 38"/>
            <p:cNvSpPr>
              <a:spLocks noChangeArrowheads="1"/>
            </p:cNvSpPr>
            <p:nvPr/>
          </p:nvSpPr>
          <p:spPr bwMode="auto">
            <a:xfrm>
              <a:off x="3648" y="1858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35852" name="Line 39"/>
            <p:cNvSpPr>
              <a:spLocks noChangeShapeType="1"/>
            </p:cNvSpPr>
            <p:nvPr/>
          </p:nvSpPr>
          <p:spPr bwMode="auto">
            <a:xfrm>
              <a:off x="3959" y="2464"/>
              <a:ext cx="1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Rectangle 40"/>
            <p:cNvSpPr>
              <a:spLocks noChangeArrowheads="1"/>
            </p:cNvSpPr>
            <p:nvPr/>
          </p:nvSpPr>
          <p:spPr bwMode="auto">
            <a:xfrm>
              <a:off x="3648" y="3396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-10</a:t>
              </a:r>
            </a:p>
          </p:txBody>
        </p:sp>
        <p:sp>
          <p:nvSpPr>
            <p:cNvPr id="35854" name="Line 41"/>
            <p:cNvSpPr>
              <a:spLocks noChangeShapeType="1"/>
            </p:cNvSpPr>
            <p:nvPr/>
          </p:nvSpPr>
          <p:spPr bwMode="auto">
            <a:xfrm flipH="1">
              <a:off x="3967" y="1811"/>
              <a:ext cx="456" cy="185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Line 42"/>
            <p:cNvSpPr>
              <a:spLocks noChangeShapeType="1"/>
            </p:cNvSpPr>
            <p:nvPr/>
          </p:nvSpPr>
          <p:spPr bwMode="auto">
            <a:xfrm>
              <a:off x="4430" y="1824"/>
              <a:ext cx="216" cy="154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Line 43"/>
            <p:cNvSpPr>
              <a:spLocks noChangeShapeType="1"/>
            </p:cNvSpPr>
            <p:nvPr/>
          </p:nvSpPr>
          <p:spPr bwMode="auto">
            <a:xfrm flipH="1">
              <a:off x="4655" y="2006"/>
              <a:ext cx="412" cy="137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" name="Line 44"/>
            <p:cNvSpPr>
              <a:spLocks noChangeShapeType="1"/>
            </p:cNvSpPr>
            <p:nvPr/>
          </p:nvSpPr>
          <p:spPr bwMode="auto">
            <a:xfrm>
              <a:off x="5068" y="2006"/>
              <a:ext cx="253" cy="439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6" name="Picture 45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200" smtClean="0"/>
              <a:t>Creating a portfolio:</a:t>
            </a:r>
            <a:br>
              <a:rPr lang="en-US" altLang="en-US" sz="3200" smtClean="0"/>
            </a:br>
            <a:r>
              <a:rPr lang="en-US" altLang="en-US" sz="3200" smtClean="0"/>
              <a:t>Beginning with one stock and adding randomly selected stocks to portfolio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114800"/>
          </a:xfrm>
        </p:spPr>
        <p:txBody>
          <a:bodyPr/>
          <a:lstStyle/>
          <a:p>
            <a:pPr eaLnBrk="1" hangingPunct="1"/>
            <a:r>
              <a:rPr lang="el-GR" altLang="en-US" sz="2800" smtClean="0"/>
              <a:t>σ</a:t>
            </a:r>
            <a:r>
              <a:rPr lang="en-US" altLang="en-US" sz="2800" baseline="-25000" smtClean="0"/>
              <a:t>p</a:t>
            </a:r>
            <a:r>
              <a:rPr lang="en-US" altLang="en-US" sz="2800" smtClean="0"/>
              <a:t> decreases as stocks added, because they would not be perfectly correlated with the existing portfolio.</a:t>
            </a:r>
          </a:p>
          <a:p>
            <a:pPr eaLnBrk="1" hangingPunct="1"/>
            <a:r>
              <a:rPr lang="en-US" altLang="en-US" sz="2800" smtClean="0"/>
              <a:t>Expected return of the portfolio would remain relatively constant.</a:t>
            </a:r>
          </a:p>
          <a:p>
            <a:pPr eaLnBrk="1" hangingPunct="1"/>
            <a:r>
              <a:rPr lang="en-US" altLang="en-US" sz="2800" smtClean="0"/>
              <a:t>Eventually the diversification benefits of adding more stocks dissipates (after about 10 stocks), and for large stock portfolios, </a:t>
            </a:r>
            <a:r>
              <a:rPr lang="el-GR" altLang="en-US" sz="2800" smtClean="0"/>
              <a:t>σ</a:t>
            </a:r>
            <a:r>
              <a:rPr lang="en-US" altLang="en-US" sz="2800" baseline="-25000" smtClean="0"/>
              <a:t>p</a:t>
            </a:r>
            <a:r>
              <a:rPr lang="en-US" altLang="en-US" sz="2800" smtClean="0"/>
              <a:t> tends to converge to </a:t>
            </a:r>
            <a:r>
              <a:rPr lang="en-US" altLang="en-US" sz="2800" smtClean="0">
                <a:sym typeface="Symbol" panose="05050102010706020507" pitchFamily="18" charset="2"/>
              </a:rPr>
              <a:t> 20%.</a:t>
            </a:r>
            <a:r>
              <a:rPr lang="en-US" altLang="en-US" sz="2800" smtClean="0"/>
              <a:t> </a:t>
            </a:r>
            <a:endParaRPr lang="el-GR" altLang="en-US" sz="2800" smtClean="0"/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383462" cy="1462087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Illustrating diversification effects of a stock portfolio</a:t>
            </a:r>
          </a:p>
        </p:txBody>
      </p:sp>
      <p:grpSp>
        <p:nvGrpSpPr>
          <p:cNvPr id="37891" name="Group 32"/>
          <p:cNvGrpSpPr/>
          <p:nvPr/>
        </p:nvGrpSpPr>
        <p:grpSpPr bwMode="auto">
          <a:xfrm>
            <a:off x="728663" y="1981200"/>
            <a:ext cx="7504112" cy="4419600"/>
            <a:chOff x="459" y="1248"/>
            <a:chExt cx="4727" cy="2784"/>
          </a:xfrm>
        </p:grpSpPr>
        <p:grpSp>
          <p:nvGrpSpPr>
            <p:cNvPr id="37892" name="Group 6"/>
            <p:cNvGrpSpPr/>
            <p:nvPr/>
          </p:nvGrpSpPr>
          <p:grpSpPr bwMode="auto">
            <a:xfrm>
              <a:off x="821" y="1776"/>
              <a:ext cx="4224" cy="1764"/>
              <a:chOff x="744" y="1201"/>
              <a:chExt cx="4224" cy="2063"/>
            </a:xfrm>
          </p:grpSpPr>
          <p:sp>
            <p:nvSpPr>
              <p:cNvPr id="37915" name="Line 7"/>
              <p:cNvSpPr>
                <a:spLocks noChangeShapeType="1"/>
              </p:cNvSpPr>
              <p:nvPr/>
            </p:nvSpPr>
            <p:spPr bwMode="auto">
              <a:xfrm>
                <a:off x="744" y="1201"/>
                <a:ext cx="0" cy="20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6" name="Line 8"/>
              <p:cNvSpPr>
                <a:spLocks noChangeShapeType="1"/>
              </p:cNvSpPr>
              <p:nvPr/>
            </p:nvSpPr>
            <p:spPr bwMode="auto">
              <a:xfrm>
                <a:off x="745" y="3264"/>
                <a:ext cx="422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893" name="Line 9"/>
            <p:cNvSpPr>
              <a:spLocks noChangeShapeType="1"/>
            </p:cNvSpPr>
            <p:nvPr/>
          </p:nvSpPr>
          <p:spPr bwMode="auto">
            <a:xfrm>
              <a:off x="816" y="2736"/>
              <a:ext cx="422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94" name="Group 10"/>
            <p:cNvGrpSpPr/>
            <p:nvPr/>
          </p:nvGrpSpPr>
          <p:grpSpPr bwMode="auto">
            <a:xfrm>
              <a:off x="864" y="1728"/>
              <a:ext cx="4174" cy="996"/>
              <a:chOff x="746" y="1200"/>
              <a:chExt cx="4222" cy="1200"/>
            </a:xfrm>
          </p:grpSpPr>
          <p:sp>
            <p:nvSpPr>
              <p:cNvPr id="37913" name="Arc 11"/>
              <p:cNvSpPr/>
              <p:nvPr/>
            </p:nvSpPr>
            <p:spPr bwMode="auto">
              <a:xfrm>
                <a:off x="746" y="1200"/>
                <a:ext cx="1426" cy="1100"/>
              </a:xfrm>
              <a:custGeom>
                <a:avLst/>
                <a:gdLst>
                  <a:gd name="T0" fmla="*/ 6 w 21600"/>
                  <a:gd name="T1" fmla="*/ 3 h 21600"/>
                  <a:gd name="T2" fmla="*/ 0 w 21600"/>
                  <a:gd name="T3" fmla="*/ 0 h 21600"/>
                  <a:gd name="T4" fmla="*/ 6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570" y="21599"/>
                    </a:moveTo>
                    <a:cubicBezTo>
                      <a:pt x="9652" y="21583"/>
                      <a:pt x="0" y="11917"/>
                      <a:pt x="0" y="0"/>
                    </a:cubicBezTo>
                  </a:path>
                  <a:path w="21600" h="21600" stroke="0" extrusionOk="0">
                    <a:moveTo>
                      <a:pt x="21570" y="21599"/>
                    </a:moveTo>
                    <a:cubicBezTo>
                      <a:pt x="9652" y="21583"/>
                      <a:pt x="0" y="11917"/>
                      <a:pt x="0" y="0"/>
                    </a:cubicBezTo>
                    <a:lnTo>
                      <a:pt x="21600" y="0"/>
                    </a:lnTo>
                    <a:lnTo>
                      <a:pt x="21570" y="21599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063DE8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4" name="Line 12"/>
              <p:cNvSpPr>
                <a:spLocks noChangeShapeType="1"/>
              </p:cNvSpPr>
              <p:nvPr/>
            </p:nvSpPr>
            <p:spPr bwMode="auto">
              <a:xfrm>
                <a:off x="2171" y="2301"/>
                <a:ext cx="2797" cy="99"/>
              </a:xfrm>
              <a:prstGeom prst="line">
                <a:avLst/>
              </a:prstGeom>
              <a:noFill/>
              <a:ln w="50800">
                <a:solidFill>
                  <a:srgbClr val="063DE8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895" name="Rectangle 13"/>
            <p:cNvSpPr>
              <a:spLocks noChangeArrowheads="1"/>
            </p:cNvSpPr>
            <p:nvPr/>
          </p:nvSpPr>
          <p:spPr bwMode="auto">
            <a:xfrm>
              <a:off x="3216" y="3744"/>
              <a:ext cx="19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# Stocks in Portfolio</a:t>
              </a:r>
            </a:p>
          </p:txBody>
        </p:sp>
        <p:sp>
          <p:nvSpPr>
            <p:cNvPr id="37896" name="Rectangle 14"/>
            <p:cNvSpPr>
              <a:spLocks noChangeArrowheads="1"/>
            </p:cNvSpPr>
            <p:nvPr/>
          </p:nvSpPr>
          <p:spPr bwMode="auto">
            <a:xfrm>
              <a:off x="1343" y="3577"/>
              <a:ext cx="38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10	 20	 30	 40	                     2,000+</a:t>
              </a:r>
            </a:p>
          </p:txBody>
        </p:sp>
        <p:sp>
          <p:nvSpPr>
            <p:cNvPr id="37897" name="Rectangle 16"/>
            <p:cNvSpPr>
              <a:spLocks noChangeArrowheads="1"/>
            </p:cNvSpPr>
            <p:nvPr/>
          </p:nvSpPr>
          <p:spPr bwMode="auto">
            <a:xfrm>
              <a:off x="1447" y="1380"/>
              <a:ext cx="26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Company-Specific Risk</a:t>
              </a:r>
            </a:p>
          </p:txBody>
        </p:sp>
        <p:sp>
          <p:nvSpPr>
            <p:cNvPr id="37898" name="Rectangle 17" descr="50%"/>
            <p:cNvSpPr>
              <a:spLocks noChangeArrowheads="1"/>
            </p:cNvSpPr>
            <p:nvPr/>
          </p:nvSpPr>
          <p:spPr bwMode="auto">
            <a:xfrm>
              <a:off x="825" y="2736"/>
              <a:ext cx="4216" cy="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  <p:sp>
          <p:nvSpPr>
            <p:cNvPr id="37899" name="Rectangle 18"/>
            <p:cNvSpPr>
              <a:spLocks noChangeArrowheads="1"/>
            </p:cNvSpPr>
            <p:nvPr/>
          </p:nvSpPr>
          <p:spPr bwMode="auto">
            <a:xfrm>
              <a:off x="2144" y="2877"/>
              <a:ext cx="1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Market Risk</a:t>
              </a:r>
            </a:p>
          </p:txBody>
        </p:sp>
        <p:sp>
          <p:nvSpPr>
            <p:cNvPr id="37900" name="Line 19"/>
            <p:cNvSpPr>
              <a:spLocks noChangeShapeType="1"/>
            </p:cNvSpPr>
            <p:nvPr/>
          </p:nvSpPr>
          <p:spPr bwMode="auto">
            <a:xfrm>
              <a:off x="1493" y="3493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Line 20"/>
            <p:cNvSpPr>
              <a:spLocks noChangeShapeType="1"/>
            </p:cNvSpPr>
            <p:nvPr/>
          </p:nvSpPr>
          <p:spPr bwMode="auto">
            <a:xfrm>
              <a:off x="2069" y="3493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Line 21"/>
            <p:cNvSpPr>
              <a:spLocks noChangeShapeType="1"/>
            </p:cNvSpPr>
            <p:nvPr/>
          </p:nvSpPr>
          <p:spPr bwMode="auto">
            <a:xfrm>
              <a:off x="2645" y="3493"/>
              <a:ext cx="0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Line 22"/>
            <p:cNvSpPr>
              <a:spLocks noChangeShapeType="1"/>
            </p:cNvSpPr>
            <p:nvPr/>
          </p:nvSpPr>
          <p:spPr bwMode="auto">
            <a:xfrm>
              <a:off x="3269" y="3493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Line 23"/>
            <p:cNvSpPr>
              <a:spLocks noChangeShapeType="1"/>
            </p:cNvSpPr>
            <p:nvPr/>
          </p:nvSpPr>
          <p:spPr bwMode="auto">
            <a:xfrm>
              <a:off x="3798" y="3493"/>
              <a:ext cx="95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Line 24"/>
            <p:cNvSpPr>
              <a:spLocks noChangeShapeType="1"/>
            </p:cNvSpPr>
            <p:nvPr/>
          </p:nvSpPr>
          <p:spPr bwMode="auto">
            <a:xfrm flipV="1">
              <a:off x="3894" y="3493"/>
              <a:ext cx="47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Line 25"/>
            <p:cNvSpPr>
              <a:spLocks noChangeShapeType="1"/>
            </p:cNvSpPr>
            <p:nvPr/>
          </p:nvSpPr>
          <p:spPr bwMode="auto">
            <a:xfrm>
              <a:off x="3942" y="3493"/>
              <a:ext cx="47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Rectangle 26"/>
            <p:cNvSpPr>
              <a:spLocks noChangeArrowheads="1"/>
            </p:cNvSpPr>
            <p:nvPr/>
          </p:nvSpPr>
          <p:spPr bwMode="auto">
            <a:xfrm>
              <a:off x="459" y="2512"/>
              <a:ext cx="330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36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20</a:t>
              </a:r>
            </a:p>
            <a:p>
              <a:pPr algn="ctr">
                <a:lnSpc>
                  <a:spcPts val="36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>
                <a:latin typeface="Arial" panose="020B0604020202020204" pitchFamily="34" charset="0"/>
              </a:endParaRPr>
            </a:p>
            <a:p>
              <a:pPr algn="ctr">
                <a:lnSpc>
                  <a:spcPts val="36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>
                <a:latin typeface="Arial" panose="020B0604020202020204" pitchFamily="34" charset="0"/>
              </a:endParaRPr>
            </a:p>
            <a:p>
              <a:pPr algn="ctr">
                <a:lnSpc>
                  <a:spcPts val="36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 0</a:t>
              </a:r>
            </a:p>
          </p:txBody>
        </p:sp>
        <p:sp>
          <p:nvSpPr>
            <p:cNvPr id="37908" name="Rectangle 27"/>
            <p:cNvSpPr>
              <a:spLocks noChangeArrowheads="1"/>
            </p:cNvSpPr>
            <p:nvPr/>
          </p:nvSpPr>
          <p:spPr bwMode="auto">
            <a:xfrm>
              <a:off x="2155" y="1889"/>
              <a:ext cx="20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Stand-Alone Risk, </a:t>
              </a:r>
              <a:r>
                <a:rPr lang="en-US" altLang="en-US" sz="2800" b="1">
                  <a:latin typeface="Symbol" panose="05050102010706020507" pitchFamily="18" charset="2"/>
                </a:rPr>
                <a:t>s</a:t>
              </a:r>
              <a:r>
                <a:rPr lang="en-US" altLang="en-US" sz="2400" b="1" baseline="-25000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37909" name="Rectangle 28"/>
            <p:cNvSpPr>
              <a:spLocks noChangeArrowheads="1"/>
            </p:cNvSpPr>
            <p:nvPr/>
          </p:nvSpPr>
          <p:spPr bwMode="auto">
            <a:xfrm>
              <a:off x="576" y="1248"/>
              <a:ext cx="6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36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Symbol" panose="05050102010706020507" pitchFamily="18" charset="2"/>
                </a:rPr>
                <a:t>s</a:t>
              </a:r>
              <a:r>
                <a:rPr lang="en-US" altLang="en-US" sz="2400" b="1" baseline="-25000">
                  <a:latin typeface="Arial" panose="020B0604020202020204" pitchFamily="34" charset="0"/>
                </a:rPr>
                <a:t>p</a:t>
              </a:r>
              <a:r>
                <a:rPr lang="en-US" altLang="en-US" sz="2400" b="1">
                  <a:latin typeface="Arial" panose="020B0604020202020204" pitchFamily="34" charset="0"/>
                </a:rPr>
                <a:t> (%)</a:t>
              </a:r>
            </a:p>
          </p:txBody>
        </p:sp>
        <p:sp>
          <p:nvSpPr>
            <p:cNvPr id="37910" name="Rectangle 29"/>
            <p:cNvSpPr>
              <a:spLocks noChangeArrowheads="1"/>
            </p:cNvSpPr>
            <p:nvPr/>
          </p:nvSpPr>
          <p:spPr bwMode="auto">
            <a:xfrm>
              <a:off x="480" y="153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35</a:t>
              </a:r>
            </a:p>
          </p:txBody>
        </p:sp>
        <p:sp>
          <p:nvSpPr>
            <p:cNvPr id="37911" name="Line 30"/>
            <p:cNvSpPr>
              <a:spLocks noChangeShapeType="1"/>
            </p:cNvSpPr>
            <p:nvPr/>
          </p:nvSpPr>
          <p:spPr bwMode="auto">
            <a:xfrm flipH="1">
              <a:off x="2016" y="2160"/>
              <a:ext cx="336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Line 31"/>
            <p:cNvSpPr>
              <a:spLocks noChangeShapeType="1"/>
            </p:cNvSpPr>
            <p:nvPr/>
          </p:nvSpPr>
          <p:spPr bwMode="auto">
            <a:xfrm flipH="1">
              <a:off x="1130" y="1632"/>
              <a:ext cx="790" cy="8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0" name="Picture 29" descr="logo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Breaking down sources of risk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80772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700" smtClean="0"/>
              <a:t>Stand-alone risk = Market risk + Firm-specific risk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smtClean="0"/>
          </a:p>
          <a:p>
            <a:pPr eaLnBrk="1" hangingPunct="1"/>
            <a:r>
              <a:rPr lang="en-US" altLang="en-US" sz="2800" smtClean="0"/>
              <a:t>Market risk – portion of a security’s stand-alone risk that cannot be eliminated through diversification.  Measured by beta.</a:t>
            </a:r>
          </a:p>
          <a:p>
            <a:pPr eaLnBrk="1" hangingPunct="1"/>
            <a:r>
              <a:rPr lang="en-US" altLang="en-US" sz="2800" smtClean="0"/>
              <a:t>Firm-specific risk – portion of  a security’s stand-alone risk that can be eliminated through proper diversification.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logo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Failure to diversify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964488" cy="4459288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altLang="en-US" sz="2800" smtClean="0"/>
              <a:t>If an investor chooses to hold a one-stock portfolio (exposed to more risk than a diversified investor), would the investor be compensated for the risk they bear?</a:t>
            </a:r>
          </a:p>
          <a:p>
            <a:pPr lvl="1"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altLang="en-US" sz="2600" smtClean="0"/>
              <a:t>NO!</a:t>
            </a:r>
          </a:p>
          <a:p>
            <a:pPr lvl="1"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altLang="en-US" sz="2600" smtClean="0"/>
              <a:t>Stand-alone risk is not important to a well-diversified investor.</a:t>
            </a:r>
          </a:p>
          <a:p>
            <a:pPr lvl="1"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altLang="en-US" sz="2600" smtClean="0"/>
              <a:t>Rational, risk-averse investors are concerned with </a:t>
            </a:r>
            <a:r>
              <a:rPr lang="el-GR" altLang="en-US" sz="2600" smtClean="0"/>
              <a:t>σ</a:t>
            </a:r>
            <a:r>
              <a:rPr lang="en-US" altLang="en-US" sz="2600" baseline="-25000" smtClean="0"/>
              <a:t>p</a:t>
            </a:r>
            <a:r>
              <a:rPr lang="en-US" altLang="en-US" sz="2600" smtClean="0"/>
              <a:t>, which is based upon market risk.</a:t>
            </a:r>
          </a:p>
          <a:p>
            <a:pPr lvl="1"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altLang="en-US" sz="2600" smtClean="0"/>
              <a:t>There can be only one price (the market return) for a given security.</a:t>
            </a:r>
          </a:p>
          <a:p>
            <a:pPr lvl="1"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altLang="en-US" sz="2600" smtClean="0"/>
              <a:t>No compensation should be earned for holding unnecessary, diversifiable risk.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Capital Asset Pricing Model (CAPM)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09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Model based upon concept that a stock’s required rate of return is equal to the risk-free rate of return plus a risk premium that reflects the riskiness of the stock after diversification.</a:t>
            </a:r>
          </a:p>
          <a:p>
            <a:pPr eaLnBrk="1" hangingPunct="1"/>
            <a:r>
              <a:rPr lang="en-US" altLang="en-US" sz="2800" smtClean="0"/>
              <a:t>Primary conclusion: The relevant riskiness of a stock is its contribution to the riskiness of a well-diversified portfolio.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Beta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Measures a stock’s market risk, and shows a stock’s volatility relative to the market.</a:t>
            </a:r>
          </a:p>
          <a:p>
            <a:pPr eaLnBrk="1" hangingPunct="1"/>
            <a:r>
              <a:rPr lang="en-US" altLang="en-US" smtClean="0"/>
              <a:t>Indicates how risky a stock is if the stock is held in a well-diversified portfolio.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Calculating betas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Run a regression of past returns of a security against past returns on the market.</a:t>
            </a:r>
          </a:p>
          <a:p>
            <a:pPr eaLnBrk="1" hangingPunct="1"/>
            <a:r>
              <a:rPr lang="en-US" altLang="en-US" smtClean="0"/>
              <a:t>The slope of the regression line (sometimes called the security’s characteristic line) is defined as the beta coefficient for the security. 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Illustrating the calculation of beta</a:t>
            </a:r>
          </a:p>
        </p:txBody>
      </p:sp>
      <p:grpSp>
        <p:nvGrpSpPr>
          <p:cNvPr id="44035" name="Group 29"/>
          <p:cNvGrpSpPr/>
          <p:nvPr/>
        </p:nvGrpSpPr>
        <p:grpSpPr bwMode="auto">
          <a:xfrm>
            <a:off x="914400" y="1828800"/>
            <a:ext cx="7427913" cy="4572000"/>
            <a:chOff x="576" y="1152"/>
            <a:chExt cx="4679" cy="2880"/>
          </a:xfrm>
        </p:grpSpPr>
        <p:sp>
          <p:nvSpPr>
            <p:cNvPr id="44036" name="Line 6"/>
            <p:cNvSpPr>
              <a:spLocks noChangeShapeType="1"/>
            </p:cNvSpPr>
            <p:nvPr/>
          </p:nvSpPr>
          <p:spPr bwMode="auto">
            <a:xfrm flipV="1">
              <a:off x="720" y="1344"/>
              <a:ext cx="2880" cy="259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7" name="Rectangle 7"/>
            <p:cNvSpPr>
              <a:spLocks noChangeArrowheads="1"/>
            </p:cNvSpPr>
            <p:nvPr/>
          </p:nvSpPr>
          <p:spPr bwMode="auto">
            <a:xfrm>
              <a:off x="3024" y="1440"/>
              <a:ext cx="23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5400" b="1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44038" name="Rectangle 8"/>
            <p:cNvSpPr>
              <a:spLocks noChangeArrowheads="1"/>
            </p:cNvSpPr>
            <p:nvPr/>
          </p:nvSpPr>
          <p:spPr bwMode="auto">
            <a:xfrm>
              <a:off x="576" y="3456"/>
              <a:ext cx="23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5400" b="1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44039" name="Rectangle 9"/>
            <p:cNvSpPr>
              <a:spLocks noChangeArrowheads="1"/>
            </p:cNvSpPr>
            <p:nvPr/>
          </p:nvSpPr>
          <p:spPr bwMode="auto">
            <a:xfrm>
              <a:off x="2592" y="1728"/>
              <a:ext cx="23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5400" b="1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44040" name="Line 10"/>
            <p:cNvSpPr>
              <a:spLocks noChangeShapeType="1"/>
            </p:cNvSpPr>
            <p:nvPr/>
          </p:nvSpPr>
          <p:spPr bwMode="auto">
            <a:xfrm>
              <a:off x="1473" y="1728"/>
              <a:ext cx="0" cy="2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Line 11"/>
            <p:cNvSpPr>
              <a:spLocks noChangeShapeType="1"/>
            </p:cNvSpPr>
            <p:nvPr/>
          </p:nvSpPr>
          <p:spPr bwMode="auto">
            <a:xfrm>
              <a:off x="576" y="3072"/>
              <a:ext cx="4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042" name="Group 12"/>
            <p:cNvGrpSpPr/>
            <p:nvPr/>
          </p:nvGrpSpPr>
          <p:grpSpPr bwMode="auto">
            <a:xfrm>
              <a:off x="1248" y="1152"/>
              <a:ext cx="329" cy="528"/>
              <a:chOff x="1330" y="648"/>
              <a:chExt cx="329" cy="528"/>
            </a:xfrm>
          </p:grpSpPr>
          <p:sp>
            <p:nvSpPr>
              <p:cNvPr id="44058" name="Rectangle 13"/>
              <p:cNvSpPr>
                <a:spLocks noChangeArrowheads="1"/>
              </p:cNvSpPr>
              <p:nvPr/>
            </p:nvSpPr>
            <p:spPr bwMode="auto">
              <a:xfrm>
                <a:off x="1400" y="888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</a:rPr>
                  <a:t>k</a:t>
                </a:r>
                <a:r>
                  <a:rPr lang="en-US" altLang="en-US" sz="2400" b="1" baseline="-25000">
                    <a:latin typeface="Arial" panose="020B0604020202020204" pitchFamily="34" charset="0"/>
                  </a:rPr>
                  <a:t>i</a:t>
                </a:r>
              </a:p>
            </p:txBody>
          </p:sp>
          <p:sp>
            <p:nvSpPr>
              <p:cNvPr id="44059" name="Rectangle 14"/>
              <p:cNvSpPr>
                <a:spLocks noChangeArrowheads="1"/>
              </p:cNvSpPr>
              <p:nvPr/>
            </p:nvSpPr>
            <p:spPr bwMode="auto">
              <a:xfrm>
                <a:off x="1330" y="648"/>
                <a:ext cx="30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Arial" panose="020B0604020202020204" pitchFamily="34" charset="0"/>
                  </a:rPr>
                  <a:t> _</a:t>
                </a:r>
              </a:p>
            </p:txBody>
          </p:sp>
        </p:grpSp>
        <p:grpSp>
          <p:nvGrpSpPr>
            <p:cNvPr id="44043" name="Group 26"/>
            <p:cNvGrpSpPr/>
            <p:nvPr/>
          </p:nvGrpSpPr>
          <p:grpSpPr bwMode="auto">
            <a:xfrm>
              <a:off x="4560" y="2880"/>
              <a:ext cx="656" cy="576"/>
              <a:chOff x="4560" y="2880"/>
              <a:chExt cx="656" cy="576"/>
            </a:xfrm>
          </p:grpSpPr>
          <p:sp>
            <p:nvSpPr>
              <p:cNvPr id="44056" name="Rectangle 15"/>
              <p:cNvSpPr>
                <a:spLocks noChangeArrowheads="1"/>
              </p:cNvSpPr>
              <p:nvPr/>
            </p:nvSpPr>
            <p:spPr bwMode="auto">
              <a:xfrm>
                <a:off x="4704" y="3168"/>
                <a:ext cx="5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</a:rPr>
                  <a:t>k</a:t>
                </a:r>
                <a:r>
                  <a:rPr lang="en-US" altLang="en-US" sz="2400" b="1" baseline="-25000">
                    <a:latin typeface="Arial" panose="020B0604020202020204" pitchFamily="34" charset="0"/>
                  </a:rPr>
                  <a:t>M</a:t>
                </a:r>
              </a:p>
            </p:txBody>
          </p:sp>
          <p:sp>
            <p:nvSpPr>
              <p:cNvPr id="44057" name="Rectangle 16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6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Arial" panose="020B0604020202020204" pitchFamily="34" charset="0"/>
                  </a:rPr>
                  <a:t>_</a:t>
                </a:r>
              </a:p>
            </p:txBody>
          </p:sp>
        </p:grpSp>
        <p:sp>
          <p:nvSpPr>
            <p:cNvPr id="44044" name="Rectangle 17"/>
            <p:cNvSpPr>
              <a:spLocks noChangeArrowheads="1"/>
            </p:cNvSpPr>
            <p:nvPr/>
          </p:nvSpPr>
          <p:spPr bwMode="auto">
            <a:xfrm>
              <a:off x="624" y="3072"/>
              <a:ext cx="3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-</a:t>
              </a:r>
              <a:r>
                <a:rPr lang="en-US" altLang="en-US" sz="2000" b="1">
                  <a:latin typeface="Arial" panose="020B0604020202020204" pitchFamily="34" charset="0"/>
                </a:rPr>
                <a:t>5	0	5	10	15	20</a:t>
              </a:r>
            </a:p>
          </p:txBody>
        </p:sp>
        <p:sp>
          <p:nvSpPr>
            <p:cNvPr id="44045" name="Rectangle 18"/>
            <p:cNvSpPr>
              <a:spLocks noChangeArrowheads="1"/>
            </p:cNvSpPr>
            <p:nvPr/>
          </p:nvSpPr>
          <p:spPr bwMode="auto">
            <a:xfrm>
              <a:off x="1152" y="1632"/>
              <a:ext cx="294" cy="1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20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15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10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4046" name="Rectangle 19"/>
            <p:cNvSpPr>
              <a:spLocks noChangeArrowheads="1"/>
            </p:cNvSpPr>
            <p:nvPr/>
          </p:nvSpPr>
          <p:spPr bwMode="auto">
            <a:xfrm>
              <a:off x="1104" y="3504"/>
              <a:ext cx="3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-5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-10</a:t>
              </a:r>
            </a:p>
          </p:txBody>
        </p:sp>
        <p:grpSp>
          <p:nvGrpSpPr>
            <p:cNvPr id="44047" name="Group 27"/>
            <p:cNvGrpSpPr/>
            <p:nvPr/>
          </p:nvGrpSpPr>
          <p:grpSpPr bwMode="auto">
            <a:xfrm>
              <a:off x="2448" y="3360"/>
              <a:ext cx="1968" cy="570"/>
              <a:chOff x="2448" y="3360"/>
              <a:chExt cx="1968" cy="570"/>
            </a:xfrm>
          </p:grpSpPr>
          <p:sp>
            <p:nvSpPr>
              <p:cNvPr id="44053" name="Rectangle 20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1968" cy="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32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Regression line:</a:t>
                </a:r>
              </a:p>
              <a:p>
                <a:pPr>
                  <a:lnSpc>
                    <a:spcPts val="32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k</a:t>
                </a:r>
                <a:r>
                  <a:rPr lang="en-US" altLang="en-US" sz="2000" b="1" baseline="-25000">
                    <a:latin typeface="Arial" panose="020B0604020202020204" pitchFamily="34" charset="0"/>
                  </a:rPr>
                  <a:t>i</a:t>
                </a:r>
                <a:r>
                  <a:rPr lang="en-US" altLang="en-US" sz="2000" b="1">
                    <a:latin typeface="Arial" panose="020B0604020202020204" pitchFamily="34" charset="0"/>
                  </a:rPr>
                  <a:t> = -2.59 + 1.44 k</a:t>
                </a:r>
                <a:r>
                  <a:rPr lang="en-US" altLang="en-US" sz="2000" b="1" baseline="-25000">
                    <a:latin typeface="Arial" panose="020B0604020202020204" pitchFamily="34" charset="0"/>
                  </a:rPr>
                  <a:t>M</a:t>
                </a:r>
              </a:p>
            </p:txBody>
          </p:sp>
          <p:sp>
            <p:nvSpPr>
              <p:cNvPr id="44054" name="Rectangle 23"/>
              <p:cNvSpPr>
                <a:spLocks noChangeArrowheads="1"/>
              </p:cNvSpPr>
              <p:nvPr/>
            </p:nvSpPr>
            <p:spPr bwMode="auto">
              <a:xfrm>
                <a:off x="2448" y="3552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</a:rPr>
                  <a:t>^</a:t>
                </a:r>
              </a:p>
            </p:txBody>
          </p:sp>
          <p:sp>
            <p:nvSpPr>
              <p:cNvPr id="44055" name="Rectangle 24"/>
              <p:cNvSpPr>
                <a:spLocks noChangeArrowheads="1"/>
              </p:cNvSpPr>
              <p:nvPr/>
            </p:nvSpPr>
            <p:spPr bwMode="auto">
              <a:xfrm>
                <a:off x="3648" y="3552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</a:rPr>
                  <a:t>^</a:t>
                </a:r>
              </a:p>
            </p:txBody>
          </p:sp>
        </p:grpSp>
        <p:grpSp>
          <p:nvGrpSpPr>
            <p:cNvPr id="44048" name="Group 28"/>
            <p:cNvGrpSpPr/>
            <p:nvPr/>
          </p:nvGrpSpPr>
          <p:grpSpPr bwMode="auto">
            <a:xfrm>
              <a:off x="3552" y="1728"/>
              <a:ext cx="1703" cy="970"/>
              <a:chOff x="3552" y="1728"/>
              <a:chExt cx="1703" cy="970"/>
            </a:xfrm>
          </p:grpSpPr>
          <p:sp>
            <p:nvSpPr>
              <p:cNvPr id="44049" name="Rectangle 5"/>
              <p:cNvSpPr>
                <a:spLocks noChangeArrowheads="1"/>
              </p:cNvSpPr>
              <p:nvPr/>
            </p:nvSpPr>
            <p:spPr bwMode="auto">
              <a:xfrm>
                <a:off x="3552" y="1728"/>
                <a:ext cx="1648" cy="97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28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Year	k</a:t>
                </a:r>
                <a:r>
                  <a:rPr lang="en-US" altLang="en-US" sz="2000" b="1" baseline="-25000">
                    <a:latin typeface="Arial" panose="020B0604020202020204" pitchFamily="34" charset="0"/>
                  </a:rPr>
                  <a:t>M	  </a:t>
                </a:r>
                <a:r>
                  <a:rPr lang="en-US" altLang="en-US" sz="2000" b="1">
                    <a:latin typeface="Arial" panose="020B0604020202020204" pitchFamily="34" charset="0"/>
                  </a:rPr>
                  <a:t>k</a:t>
                </a:r>
                <a:r>
                  <a:rPr lang="en-US" altLang="en-US" sz="2000" b="1" baseline="-25000">
                    <a:latin typeface="Arial" panose="020B0604020202020204" pitchFamily="34" charset="0"/>
                  </a:rPr>
                  <a:t>i</a:t>
                </a:r>
                <a:r>
                  <a:rPr lang="en-US" altLang="en-US" sz="2000" b="1">
                    <a:latin typeface="Arial" panose="020B0604020202020204" pitchFamily="34" charset="0"/>
                  </a:rPr>
                  <a:t>  </a:t>
                </a:r>
              </a:p>
              <a:p>
                <a:pPr>
                  <a:lnSpc>
                    <a:spcPts val="28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  1	15%	 18%</a:t>
                </a:r>
              </a:p>
              <a:p>
                <a:pPr>
                  <a:lnSpc>
                    <a:spcPts val="28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  2	 -5	-10</a:t>
                </a:r>
              </a:p>
              <a:p>
                <a:pPr>
                  <a:lnSpc>
                    <a:spcPts val="28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  3	12	 16</a:t>
                </a:r>
              </a:p>
            </p:txBody>
          </p:sp>
          <p:sp>
            <p:nvSpPr>
              <p:cNvPr id="44050" name="Line 21"/>
              <p:cNvSpPr>
                <a:spLocks noChangeShapeType="1"/>
              </p:cNvSpPr>
              <p:nvPr/>
            </p:nvSpPr>
            <p:spPr bwMode="auto">
              <a:xfrm>
                <a:off x="4176" y="1776"/>
                <a:ext cx="1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1" name="Line 22"/>
              <p:cNvSpPr>
                <a:spLocks noChangeShapeType="1"/>
              </p:cNvSpPr>
              <p:nvPr/>
            </p:nvSpPr>
            <p:spPr bwMode="auto">
              <a:xfrm>
                <a:off x="3600" y="2016"/>
                <a:ext cx="16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2" name="Line 25"/>
              <p:cNvSpPr>
                <a:spLocks noChangeShapeType="1"/>
              </p:cNvSpPr>
              <p:nvPr/>
            </p:nvSpPr>
            <p:spPr bwMode="auto">
              <a:xfrm>
                <a:off x="4848" y="1776"/>
                <a:ext cx="1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29" name="Picture 28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Comments on beta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If beta = 1.0, the security is just as risky as the average stock.</a:t>
            </a:r>
          </a:p>
          <a:p>
            <a:pPr eaLnBrk="1" hangingPunct="1"/>
            <a:r>
              <a:rPr lang="en-US" altLang="en-US" sz="2800" smtClean="0"/>
              <a:t>If beta &gt; 1.0, the security is riskier than average.</a:t>
            </a:r>
          </a:p>
          <a:p>
            <a:pPr eaLnBrk="1" hangingPunct="1"/>
            <a:r>
              <a:rPr lang="en-US" altLang="en-US" sz="2800" smtClean="0"/>
              <a:t>If beta &lt; 1.0, the security is less risky than average.</a:t>
            </a:r>
          </a:p>
          <a:p>
            <a:pPr eaLnBrk="1" hangingPunct="1"/>
            <a:r>
              <a:rPr lang="en-US" altLang="en-US" sz="2800" smtClean="0"/>
              <a:t>Most stocks have betas in the range of 0.5 to 1.5.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Can the beta of a security be negative?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199312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Yes, if the correlation between Stock i and the market is negative (i.e., </a:t>
            </a:r>
            <a:r>
              <a:rPr lang="el-GR" altLang="en-US" sz="2800" smtClean="0"/>
              <a:t>ρ</a:t>
            </a:r>
            <a:r>
              <a:rPr lang="en-US" altLang="en-US" sz="2800" baseline="-25000" smtClean="0"/>
              <a:t>i,m</a:t>
            </a:r>
            <a:r>
              <a:rPr lang="en-US" altLang="en-US" sz="2800" smtClean="0"/>
              <a:t> &lt; 0).</a:t>
            </a:r>
          </a:p>
          <a:p>
            <a:pPr eaLnBrk="1" hangingPunct="1"/>
            <a:r>
              <a:rPr lang="en-US" altLang="en-US" sz="2800" smtClean="0"/>
              <a:t>If the correlation is negative, the regression line would slope downward, and the beta would be negative.</a:t>
            </a:r>
          </a:p>
          <a:p>
            <a:pPr eaLnBrk="1" hangingPunct="1"/>
            <a:r>
              <a:rPr lang="en-US" altLang="en-US" sz="2800" smtClean="0"/>
              <a:t>However, a negative beta is highly unlikely.</a:t>
            </a:r>
            <a:endParaRPr lang="el-GR" altLang="en-US" sz="2800" smtClean="0"/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Beta coefficients for </a:t>
            </a:r>
            <a:br>
              <a:rPr lang="en-US" altLang="en-US" sz="4000" smtClean="0"/>
            </a:br>
            <a:r>
              <a:rPr lang="en-US" altLang="en-US" sz="4000" smtClean="0"/>
              <a:t>HT, Coll, and T-Bills</a:t>
            </a:r>
          </a:p>
        </p:txBody>
      </p:sp>
      <p:grpSp>
        <p:nvGrpSpPr>
          <p:cNvPr id="47107" name="Group 34"/>
          <p:cNvGrpSpPr/>
          <p:nvPr/>
        </p:nvGrpSpPr>
        <p:grpSpPr bwMode="auto">
          <a:xfrm>
            <a:off x="685800" y="1676400"/>
            <a:ext cx="8027988" cy="4754563"/>
            <a:chOff x="432" y="1056"/>
            <a:chExt cx="5057" cy="2995"/>
          </a:xfrm>
        </p:grpSpPr>
        <p:sp>
          <p:nvSpPr>
            <p:cNvPr id="47108" name="Line 6"/>
            <p:cNvSpPr>
              <a:spLocks noChangeShapeType="1"/>
            </p:cNvSpPr>
            <p:nvPr/>
          </p:nvSpPr>
          <p:spPr bwMode="auto">
            <a:xfrm flipV="1">
              <a:off x="576" y="1374"/>
              <a:ext cx="2739" cy="244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9" name="Line 7"/>
            <p:cNvSpPr>
              <a:spLocks noChangeShapeType="1"/>
            </p:cNvSpPr>
            <p:nvPr/>
          </p:nvSpPr>
          <p:spPr bwMode="auto">
            <a:xfrm>
              <a:off x="576" y="2293"/>
              <a:ext cx="3120" cy="1259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0" name="Line 8"/>
            <p:cNvSpPr>
              <a:spLocks noChangeShapeType="1"/>
            </p:cNvSpPr>
            <p:nvPr/>
          </p:nvSpPr>
          <p:spPr bwMode="auto">
            <a:xfrm>
              <a:off x="580" y="2717"/>
              <a:ext cx="3164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1" name="Line 17"/>
            <p:cNvSpPr>
              <a:spLocks noChangeShapeType="1"/>
            </p:cNvSpPr>
            <p:nvPr/>
          </p:nvSpPr>
          <p:spPr bwMode="auto">
            <a:xfrm flipH="1">
              <a:off x="1344" y="1584"/>
              <a:ext cx="0" cy="2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2" name="Line 18"/>
            <p:cNvSpPr>
              <a:spLocks noChangeShapeType="1"/>
            </p:cNvSpPr>
            <p:nvPr/>
          </p:nvSpPr>
          <p:spPr bwMode="auto">
            <a:xfrm>
              <a:off x="576" y="3053"/>
              <a:ext cx="41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3" name="Rectangle 19"/>
            <p:cNvSpPr>
              <a:spLocks noChangeArrowheads="1"/>
            </p:cNvSpPr>
            <p:nvPr/>
          </p:nvSpPr>
          <p:spPr bwMode="auto">
            <a:xfrm>
              <a:off x="1248" y="1296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k</a:t>
              </a:r>
              <a:r>
                <a:rPr lang="en-US" altLang="en-US" sz="2400" b="1" baseline="-25000"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47114" name="Rectangle 20"/>
            <p:cNvSpPr>
              <a:spLocks noChangeArrowheads="1"/>
            </p:cNvSpPr>
            <p:nvPr/>
          </p:nvSpPr>
          <p:spPr bwMode="auto">
            <a:xfrm>
              <a:off x="1248" y="105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_</a:t>
              </a:r>
            </a:p>
          </p:txBody>
        </p:sp>
        <p:sp>
          <p:nvSpPr>
            <p:cNvPr id="47115" name="Rectangle 21"/>
            <p:cNvSpPr>
              <a:spLocks noChangeArrowheads="1"/>
            </p:cNvSpPr>
            <p:nvPr/>
          </p:nvSpPr>
          <p:spPr bwMode="auto">
            <a:xfrm>
              <a:off x="4413" y="2955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k</a:t>
              </a:r>
              <a:r>
                <a:rPr lang="en-US" altLang="en-US" sz="2400" b="1" baseline="-250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47116" name="Rectangle 22"/>
            <p:cNvSpPr>
              <a:spLocks noChangeArrowheads="1"/>
            </p:cNvSpPr>
            <p:nvPr/>
          </p:nvSpPr>
          <p:spPr bwMode="auto">
            <a:xfrm>
              <a:off x="4560" y="2688"/>
              <a:ext cx="6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_</a:t>
              </a:r>
            </a:p>
          </p:txBody>
        </p:sp>
        <p:sp>
          <p:nvSpPr>
            <p:cNvPr id="47117" name="Rectangle 23"/>
            <p:cNvSpPr>
              <a:spLocks noChangeArrowheads="1"/>
            </p:cNvSpPr>
            <p:nvPr/>
          </p:nvSpPr>
          <p:spPr bwMode="auto">
            <a:xfrm>
              <a:off x="432" y="3024"/>
              <a:ext cx="3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-</a:t>
              </a:r>
              <a:r>
                <a:rPr lang="en-US" altLang="en-US" sz="2000" b="1">
                  <a:latin typeface="Arial" panose="020B0604020202020204" pitchFamily="34" charset="0"/>
                </a:rPr>
                <a:t>20               0                 20                40</a:t>
              </a:r>
            </a:p>
          </p:txBody>
        </p:sp>
        <p:sp>
          <p:nvSpPr>
            <p:cNvPr id="47118" name="Rectangle 24"/>
            <p:cNvSpPr>
              <a:spLocks noChangeArrowheads="1"/>
            </p:cNvSpPr>
            <p:nvPr/>
          </p:nvSpPr>
          <p:spPr bwMode="auto">
            <a:xfrm>
              <a:off x="1008" y="1344"/>
              <a:ext cx="294" cy="1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40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20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</p:txBody>
        </p:sp>
        <p:sp>
          <p:nvSpPr>
            <p:cNvPr id="47119" name="Rectangle 25"/>
            <p:cNvSpPr>
              <a:spLocks noChangeArrowheads="1"/>
            </p:cNvSpPr>
            <p:nvPr/>
          </p:nvSpPr>
          <p:spPr bwMode="auto">
            <a:xfrm>
              <a:off x="981" y="3504"/>
              <a:ext cx="347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-20</a:t>
              </a:r>
            </a:p>
          </p:txBody>
        </p:sp>
        <p:sp>
          <p:nvSpPr>
            <p:cNvPr id="47120" name="Text Box 29"/>
            <p:cNvSpPr txBox="1">
              <a:spLocks noChangeArrowheads="1"/>
            </p:cNvSpPr>
            <p:nvPr/>
          </p:nvSpPr>
          <p:spPr bwMode="auto">
            <a:xfrm>
              <a:off x="3312" y="1296"/>
              <a:ext cx="1200" cy="26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HT: </a:t>
              </a:r>
              <a:r>
                <a:rPr lang="el-GR" altLang="en-US" sz="2000" b="1"/>
                <a:t>β</a:t>
              </a:r>
              <a:r>
                <a:rPr lang="en-US" altLang="en-US" sz="2000" b="1"/>
                <a:t> = 1.30</a:t>
              </a:r>
              <a:endParaRPr lang="el-GR" altLang="en-US" sz="2000" b="1"/>
            </a:p>
          </p:txBody>
        </p:sp>
        <p:sp>
          <p:nvSpPr>
            <p:cNvPr id="47121" name="Text Box 30"/>
            <p:cNvSpPr txBox="1">
              <a:spLocks noChangeArrowheads="1"/>
            </p:cNvSpPr>
            <p:nvPr/>
          </p:nvSpPr>
          <p:spPr bwMode="auto">
            <a:xfrm>
              <a:off x="3744" y="2592"/>
              <a:ext cx="1200" cy="26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T-bills: </a:t>
              </a:r>
              <a:r>
                <a:rPr lang="el-GR" altLang="en-US" sz="2000" b="1"/>
                <a:t>β</a:t>
              </a:r>
              <a:r>
                <a:rPr lang="en-US" altLang="en-US" sz="2000" b="1"/>
                <a:t> = 0</a:t>
              </a:r>
              <a:endParaRPr lang="el-GR" altLang="en-US" sz="2000" b="1"/>
            </a:p>
          </p:txBody>
        </p:sp>
        <p:sp>
          <p:nvSpPr>
            <p:cNvPr id="47122" name="Text Box 31"/>
            <p:cNvSpPr txBox="1">
              <a:spLocks noChangeArrowheads="1"/>
            </p:cNvSpPr>
            <p:nvPr/>
          </p:nvSpPr>
          <p:spPr bwMode="auto">
            <a:xfrm>
              <a:off x="3696" y="3456"/>
              <a:ext cx="1296" cy="266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Coll: </a:t>
              </a:r>
              <a:r>
                <a:rPr lang="el-GR" altLang="en-US" sz="2000" b="1"/>
                <a:t>β</a:t>
              </a:r>
              <a:r>
                <a:rPr lang="en-US" altLang="en-US" sz="2000" b="1"/>
                <a:t> = -0.87</a:t>
              </a:r>
              <a:endParaRPr lang="el-GR" altLang="en-US" sz="2000" b="1"/>
            </a:p>
          </p:txBody>
        </p:sp>
      </p:grpSp>
      <p:pic>
        <p:nvPicPr>
          <p:cNvPr id="20" name="Picture 19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231062" cy="1462087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Comparing expected return and beta coefficients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u="sng" smtClean="0"/>
              <a:t>Security</a:t>
            </a:r>
            <a:r>
              <a:rPr lang="en-US" altLang="en-US" sz="2800" smtClean="0"/>
              <a:t>		</a:t>
            </a:r>
            <a:r>
              <a:rPr lang="en-US" altLang="en-US" sz="2800" u="sng" smtClean="0"/>
              <a:t>Exp. Ret.</a:t>
            </a:r>
            <a:r>
              <a:rPr lang="en-US" altLang="en-US" sz="2800" smtClean="0"/>
              <a:t>		</a:t>
            </a:r>
            <a:r>
              <a:rPr lang="en-US" altLang="en-US" sz="2800" u="sng" smtClean="0"/>
              <a:t> Beta 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HT			 17.4%		 1.30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Market		 15.0			 1.00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USR			 13.8			 0.89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T-Bills		  </a:t>
            </a:r>
            <a:r>
              <a:rPr lang="en-US" altLang="en-US" sz="2000" smtClean="0"/>
              <a:t> </a:t>
            </a:r>
            <a:r>
              <a:rPr lang="en-US" altLang="en-US" sz="2800" smtClean="0"/>
              <a:t>8.0			 0.00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Coll.			  </a:t>
            </a:r>
            <a:r>
              <a:rPr lang="en-US" altLang="en-US" sz="2000" smtClean="0"/>
              <a:t> </a:t>
            </a:r>
            <a:r>
              <a:rPr lang="en-US" altLang="en-US" sz="2800" smtClean="0"/>
              <a:t>1.7			-0.87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smtClean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Riskier securities have higher returns, so the rank order is OK.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The Security Market Line (SML):</a:t>
            </a:r>
            <a:br>
              <a:rPr lang="en-US" altLang="en-US" sz="3600" smtClean="0"/>
            </a:br>
            <a:r>
              <a:rPr lang="en-US" altLang="en-US" sz="3600" smtClean="0"/>
              <a:t>Calculating required rates of return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SML: k</a:t>
            </a:r>
            <a:r>
              <a:rPr lang="en-US" altLang="en-US" baseline="-25000" smtClean="0"/>
              <a:t>i</a:t>
            </a:r>
            <a:r>
              <a:rPr lang="en-US" altLang="en-US" smtClean="0"/>
              <a:t> = k</a:t>
            </a:r>
            <a:r>
              <a:rPr lang="en-US" altLang="en-US" baseline="-25000" smtClean="0"/>
              <a:t>RF </a:t>
            </a:r>
            <a:r>
              <a:rPr lang="en-US" altLang="en-US" smtClean="0"/>
              <a:t>+ (k</a:t>
            </a:r>
            <a:r>
              <a:rPr lang="en-US" altLang="en-US" baseline="-25000" smtClean="0"/>
              <a:t>M </a:t>
            </a:r>
            <a:r>
              <a:rPr lang="en-US" altLang="en-US" smtClean="0"/>
              <a:t>– k</a:t>
            </a:r>
            <a:r>
              <a:rPr lang="en-US" altLang="en-US" baseline="-25000" smtClean="0"/>
              <a:t>RF</a:t>
            </a:r>
            <a:r>
              <a:rPr lang="en-US" altLang="en-US" smtClean="0"/>
              <a:t>) </a:t>
            </a:r>
            <a:r>
              <a:rPr lang="el-GR" altLang="en-US" smtClean="0"/>
              <a:t>β</a:t>
            </a:r>
            <a:r>
              <a:rPr lang="en-US" altLang="en-US" baseline="-25000" smtClean="0"/>
              <a:t>i</a:t>
            </a:r>
            <a:r>
              <a:rPr lang="en-US" altLang="en-US" smtClean="0"/>
              <a:t>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Assume k</a:t>
            </a:r>
            <a:r>
              <a:rPr lang="en-US" altLang="en-US" baseline="-25000" smtClean="0"/>
              <a:t>RF </a:t>
            </a:r>
            <a:r>
              <a:rPr lang="en-US" altLang="en-US" smtClean="0"/>
              <a:t>= 8% and k</a:t>
            </a:r>
            <a:r>
              <a:rPr lang="en-US" altLang="en-US" baseline="-25000" smtClean="0"/>
              <a:t>M </a:t>
            </a:r>
            <a:r>
              <a:rPr lang="en-US" altLang="en-US" smtClean="0"/>
              <a:t>= 15%.</a:t>
            </a:r>
          </a:p>
          <a:p>
            <a:pPr eaLnBrk="1" hangingPunct="1"/>
            <a:r>
              <a:rPr lang="en-US" altLang="en-US" smtClean="0"/>
              <a:t>The market (or equity) risk premium is RP</a:t>
            </a:r>
            <a:r>
              <a:rPr lang="en-US" altLang="en-US" baseline="-25000" smtClean="0"/>
              <a:t>M </a:t>
            </a:r>
            <a:r>
              <a:rPr lang="en-US" altLang="en-US" smtClean="0"/>
              <a:t>= k</a:t>
            </a:r>
            <a:r>
              <a:rPr lang="en-US" altLang="en-US" baseline="-25000" smtClean="0"/>
              <a:t>M </a:t>
            </a:r>
            <a:r>
              <a:rPr lang="en-US" altLang="en-US" smtClean="0"/>
              <a:t>– k</a:t>
            </a:r>
            <a:r>
              <a:rPr lang="en-US" altLang="en-US" baseline="-25000" smtClean="0"/>
              <a:t>RF </a:t>
            </a:r>
            <a:r>
              <a:rPr lang="en-US" altLang="en-US" smtClean="0"/>
              <a:t>= 15% – 8% = 7%.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4605020" cy="782955"/>
          </a:xfrm>
        </p:spPr>
        <p:txBody>
          <a:bodyPr/>
          <a:lstStyle/>
          <a:p>
            <a:r>
              <a:rPr dirty="0">
                <a:sym typeface="+mn-ea"/>
              </a:rPr>
              <a:t>Expected Return</a:t>
            </a:r>
            <a:endParaRPr lang="en-US"/>
          </a:p>
        </p:txBody>
      </p:sp>
      <p:pic>
        <p:nvPicPr>
          <p:cNvPr id="717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89280" y="1807210"/>
            <a:ext cx="8458200" cy="50431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 descr="logo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What is the market risk premium?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351712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Additional return over the risk-free rate needed to compensate investors for assuming an average amount of risk.</a:t>
            </a:r>
          </a:p>
          <a:p>
            <a:pPr eaLnBrk="1" hangingPunct="1"/>
            <a:r>
              <a:rPr lang="en-US" altLang="en-US" sz="2800" smtClean="0"/>
              <a:t>Its size depends on the perceived risk of the stock market and investors’ degree of risk aversion.</a:t>
            </a:r>
          </a:p>
          <a:p>
            <a:pPr eaLnBrk="1" hangingPunct="1"/>
            <a:r>
              <a:rPr lang="en-US" altLang="en-US" sz="2800" smtClean="0"/>
              <a:t>Varies from year to year, but most estimates suggest that it ranges between 4% and 8% per year.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Calculating required rates of return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72400" cy="4114800"/>
          </a:xfrm>
        </p:spPr>
        <p:txBody>
          <a:bodyPr/>
          <a:lstStyle/>
          <a:p>
            <a:pPr eaLnBrk="1" hangingPunct="1">
              <a:tabLst>
                <a:tab pos="1257300" algn="l"/>
              </a:tabLst>
            </a:pPr>
            <a:r>
              <a:rPr lang="en-US" altLang="en-US" sz="2800" smtClean="0"/>
              <a:t>k</a:t>
            </a:r>
            <a:r>
              <a:rPr lang="en-US" altLang="en-US" sz="2800" baseline="-25000" smtClean="0"/>
              <a:t>HT</a:t>
            </a:r>
            <a:r>
              <a:rPr lang="en-US" altLang="en-US" sz="2800" smtClean="0"/>
              <a:t>  	= 8.0% + (15.0% - 8.0%)(1.30)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257300" algn="l"/>
              </a:tabLst>
            </a:pPr>
            <a:r>
              <a:rPr lang="en-US" altLang="en-US" sz="2800" smtClean="0"/>
              <a:t>		= 8.0% + (7.0%)(1.30)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257300" algn="l"/>
              </a:tabLst>
            </a:pPr>
            <a:r>
              <a:rPr lang="en-US" altLang="en-US" sz="2800" smtClean="0"/>
              <a:t>		= 8.0% + 9.1%		= 17.10%</a:t>
            </a:r>
          </a:p>
          <a:p>
            <a:pPr eaLnBrk="1" hangingPunct="1">
              <a:tabLst>
                <a:tab pos="1257300" algn="l"/>
              </a:tabLst>
            </a:pPr>
            <a:r>
              <a:rPr lang="en-US" altLang="en-US" sz="2800" smtClean="0"/>
              <a:t>k</a:t>
            </a:r>
            <a:r>
              <a:rPr lang="en-US" altLang="en-US" sz="2800" baseline="-25000" smtClean="0"/>
              <a:t>M</a:t>
            </a:r>
            <a:r>
              <a:rPr lang="en-US" altLang="en-US" sz="2800" smtClean="0"/>
              <a:t> 	= 8.0% + (7.0%)(1.00)	= 15.00%</a:t>
            </a:r>
            <a:endParaRPr lang="en-US" altLang="en-US" sz="2800" baseline="-25000" smtClean="0"/>
          </a:p>
          <a:p>
            <a:pPr eaLnBrk="1" hangingPunct="1">
              <a:tabLst>
                <a:tab pos="1257300" algn="l"/>
              </a:tabLst>
            </a:pPr>
            <a:r>
              <a:rPr lang="en-US" altLang="en-US" sz="2800" smtClean="0"/>
              <a:t>k</a:t>
            </a:r>
            <a:r>
              <a:rPr lang="en-US" altLang="en-US" sz="2800" baseline="-25000" smtClean="0"/>
              <a:t>USR</a:t>
            </a:r>
            <a:r>
              <a:rPr lang="en-US" altLang="en-US" sz="2800" smtClean="0"/>
              <a:t>	= 8.0% + (7.0%)(0.89)	= 14.23%</a:t>
            </a:r>
            <a:endParaRPr lang="en-US" altLang="en-US" sz="2800" baseline="-25000" smtClean="0"/>
          </a:p>
          <a:p>
            <a:pPr eaLnBrk="1" hangingPunct="1">
              <a:tabLst>
                <a:tab pos="1257300" algn="l"/>
              </a:tabLst>
            </a:pPr>
            <a:r>
              <a:rPr lang="en-US" altLang="en-US" sz="2800" smtClean="0"/>
              <a:t>k</a:t>
            </a:r>
            <a:r>
              <a:rPr lang="en-US" altLang="en-US" sz="2800" baseline="-25000" smtClean="0"/>
              <a:t>T-bill</a:t>
            </a:r>
            <a:r>
              <a:rPr lang="en-US" altLang="en-US" sz="2800" smtClean="0"/>
              <a:t>	= 8.0% + (7.0%)(0.00)	=  </a:t>
            </a:r>
            <a:r>
              <a:rPr lang="en-US" altLang="en-US" sz="2000" smtClean="0"/>
              <a:t> </a:t>
            </a:r>
            <a:r>
              <a:rPr lang="en-US" altLang="en-US" sz="2800" smtClean="0"/>
              <a:t>8.00%</a:t>
            </a:r>
            <a:endParaRPr lang="en-US" altLang="en-US" sz="2800" baseline="-25000" smtClean="0"/>
          </a:p>
          <a:p>
            <a:pPr eaLnBrk="1" hangingPunct="1">
              <a:tabLst>
                <a:tab pos="1257300" algn="l"/>
              </a:tabLst>
            </a:pPr>
            <a:r>
              <a:rPr lang="en-US" altLang="en-US" sz="2800" smtClean="0"/>
              <a:t>k</a:t>
            </a:r>
            <a:r>
              <a:rPr lang="en-US" altLang="en-US" sz="2800" baseline="-25000" smtClean="0"/>
              <a:t>Coll</a:t>
            </a:r>
            <a:r>
              <a:rPr lang="en-US" altLang="en-US" sz="2800" smtClean="0"/>
              <a:t> 	= 8.0% + (7.0%)(-0.87)	=  </a:t>
            </a:r>
            <a:r>
              <a:rPr lang="en-US" altLang="en-US" sz="2000" smtClean="0"/>
              <a:t> </a:t>
            </a:r>
            <a:r>
              <a:rPr lang="en-US" altLang="en-US" sz="2800" smtClean="0"/>
              <a:t>1.91%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Expected vs. Required returns</a:t>
            </a:r>
          </a:p>
        </p:txBody>
      </p:sp>
      <p:graphicFrame>
        <p:nvGraphicFramePr>
          <p:cNvPr id="5222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90550" y="1905000"/>
          <a:ext cx="8172450" cy="401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Equation" r:id="rId3" imgW="8585200" imgH="4216400" progId="Equation.3">
                  <p:embed/>
                </p:oleObj>
              </mc:Choice>
              <mc:Fallback>
                <p:oleObj name="Equation" r:id="rId3" imgW="8585200" imgH="421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905000"/>
                        <a:ext cx="8172450" cy="4013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logo5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Illustrating the </a:t>
            </a:r>
            <a:br>
              <a:rPr lang="en-US" altLang="en-US" sz="4000" smtClean="0"/>
            </a:br>
            <a:r>
              <a:rPr lang="en-US" altLang="en-US" sz="4000" smtClean="0"/>
              <a:t>Security Market Line</a:t>
            </a:r>
          </a:p>
        </p:txBody>
      </p:sp>
      <p:grpSp>
        <p:nvGrpSpPr>
          <p:cNvPr id="53251" name="Group 28"/>
          <p:cNvGrpSpPr/>
          <p:nvPr/>
        </p:nvGrpSpPr>
        <p:grpSpPr bwMode="auto">
          <a:xfrm>
            <a:off x="633413" y="1981200"/>
            <a:ext cx="7639050" cy="4343400"/>
            <a:chOff x="399" y="1248"/>
            <a:chExt cx="4812" cy="2736"/>
          </a:xfrm>
        </p:grpSpPr>
        <p:sp>
          <p:nvSpPr>
            <p:cNvPr id="53252" name="Rectangle 6"/>
            <p:cNvSpPr>
              <a:spLocks noChangeArrowheads="1"/>
            </p:cNvSpPr>
            <p:nvPr/>
          </p:nvSpPr>
          <p:spPr bwMode="auto">
            <a:xfrm>
              <a:off x="1732" y="2741"/>
              <a:ext cx="23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5400" b="1">
                  <a:solidFill>
                    <a:schemeClr val="hlink"/>
                  </a:solidFill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53253" name="Rectangle 7"/>
            <p:cNvSpPr>
              <a:spLocks noChangeArrowheads="1"/>
            </p:cNvSpPr>
            <p:nvPr/>
          </p:nvSpPr>
          <p:spPr bwMode="auto">
            <a:xfrm>
              <a:off x="1000" y="3211"/>
              <a:ext cx="23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5400" b="1">
                  <a:solidFill>
                    <a:schemeClr val="accent2"/>
                  </a:solidFill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53254" name="Line 8"/>
            <p:cNvSpPr>
              <a:spLocks noChangeShapeType="1"/>
            </p:cNvSpPr>
            <p:nvPr/>
          </p:nvSpPr>
          <p:spPr bwMode="auto">
            <a:xfrm flipV="1">
              <a:off x="447" y="1950"/>
              <a:ext cx="3743" cy="1919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5" name="Rectangle 9"/>
            <p:cNvSpPr>
              <a:spLocks noChangeArrowheads="1"/>
            </p:cNvSpPr>
            <p:nvPr/>
          </p:nvSpPr>
          <p:spPr bwMode="auto">
            <a:xfrm>
              <a:off x="960" y="3696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Coll.</a:t>
              </a:r>
            </a:p>
          </p:txBody>
        </p:sp>
        <p:sp>
          <p:nvSpPr>
            <p:cNvPr id="53256" name="Rectangle 10"/>
            <p:cNvSpPr>
              <a:spLocks noChangeArrowheads="1"/>
            </p:cNvSpPr>
            <p:nvPr/>
          </p:nvSpPr>
          <p:spPr bwMode="auto">
            <a:xfrm>
              <a:off x="2824" y="2059"/>
              <a:ext cx="23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5400" b="1">
                  <a:solidFill>
                    <a:schemeClr val="tx2"/>
                  </a:solidFill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53257" name="Rectangle 11"/>
            <p:cNvSpPr>
              <a:spLocks noChangeArrowheads="1"/>
            </p:cNvSpPr>
            <p:nvPr/>
          </p:nvSpPr>
          <p:spPr bwMode="auto">
            <a:xfrm>
              <a:off x="2581" y="2216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tx2"/>
                  </a:solidFill>
                  <a:latin typeface="Arial" panose="020B0604020202020204" pitchFamily="34" charset="0"/>
                </a:rPr>
                <a:t>HT</a:t>
              </a:r>
            </a:p>
          </p:txBody>
        </p:sp>
        <p:sp>
          <p:nvSpPr>
            <p:cNvPr id="53258" name="Rectangle 12"/>
            <p:cNvSpPr>
              <a:spLocks noChangeArrowheads="1"/>
            </p:cNvSpPr>
            <p:nvPr/>
          </p:nvSpPr>
          <p:spPr bwMode="auto">
            <a:xfrm>
              <a:off x="1882" y="313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hlink"/>
                  </a:solidFill>
                  <a:latin typeface="Arial" panose="020B0604020202020204" pitchFamily="34" charset="0"/>
                </a:rPr>
                <a:t>T-bills</a:t>
              </a:r>
            </a:p>
          </p:txBody>
        </p:sp>
        <p:sp>
          <p:nvSpPr>
            <p:cNvPr id="53259" name="Rectangle 13"/>
            <p:cNvSpPr>
              <a:spLocks noChangeArrowheads="1"/>
            </p:cNvSpPr>
            <p:nvPr/>
          </p:nvSpPr>
          <p:spPr bwMode="auto">
            <a:xfrm>
              <a:off x="2606" y="2357"/>
              <a:ext cx="23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5400" b="1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53260" name="Rectangle 14"/>
            <p:cNvSpPr>
              <a:spLocks noChangeArrowheads="1"/>
            </p:cNvSpPr>
            <p:nvPr/>
          </p:nvSpPr>
          <p:spPr bwMode="auto">
            <a:xfrm>
              <a:off x="3182" y="3005"/>
              <a:ext cx="5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USR</a:t>
              </a:r>
            </a:p>
          </p:txBody>
        </p:sp>
        <p:sp>
          <p:nvSpPr>
            <p:cNvPr id="53261" name="Rectangle 15"/>
            <p:cNvSpPr>
              <a:spLocks noChangeArrowheads="1"/>
            </p:cNvSpPr>
            <p:nvPr/>
          </p:nvSpPr>
          <p:spPr bwMode="auto">
            <a:xfrm>
              <a:off x="4176" y="1776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SML</a:t>
              </a:r>
            </a:p>
          </p:txBody>
        </p:sp>
        <p:sp>
          <p:nvSpPr>
            <p:cNvPr id="53262" name="Line 16"/>
            <p:cNvSpPr>
              <a:spLocks noChangeShapeType="1"/>
            </p:cNvSpPr>
            <p:nvPr/>
          </p:nvSpPr>
          <p:spPr bwMode="auto">
            <a:xfrm>
              <a:off x="1838" y="1968"/>
              <a:ext cx="0" cy="1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3" name="Line 17"/>
            <p:cNvSpPr>
              <a:spLocks noChangeShapeType="1"/>
            </p:cNvSpPr>
            <p:nvPr/>
          </p:nvSpPr>
          <p:spPr bwMode="auto">
            <a:xfrm>
              <a:off x="399" y="3677"/>
              <a:ext cx="4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Rectangle 18"/>
            <p:cNvSpPr>
              <a:spLocks noChangeArrowheads="1"/>
            </p:cNvSpPr>
            <p:nvPr/>
          </p:nvSpPr>
          <p:spPr bwMode="auto">
            <a:xfrm>
              <a:off x="940" y="2527"/>
              <a:ext cx="87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k</a:t>
              </a:r>
              <a:r>
                <a:rPr lang="en-US" altLang="en-US" sz="2400" b="1" baseline="-25000">
                  <a:latin typeface="Arial" panose="020B0604020202020204" pitchFamily="34" charset="0"/>
                </a:rPr>
                <a:t>M</a:t>
              </a:r>
              <a:r>
                <a:rPr lang="en-US" altLang="en-US" sz="2400" b="1">
                  <a:latin typeface="Arial" panose="020B0604020202020204" pitchFamily="34" charset="0"/>
                </a:rPr>
                <a:t>   = 15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 k</a:t>
              </a:r>
              <a:r>
                <a:rPr lang="en-US" altLang="en-US" sz="2400" b="1" baseline="-25000">
                  <a:latin typeface="Arial" panose="020B0604020202020204" pitchFamily="34" charset="0"/>
                </a:rPr>
                <a:t>RF</a:t>
              </a:r>
              <a:r>
                <a:rPr lang="en-US" altLang="en-US" sz="2400" b="1">
                  <a:latin typeface="Arial" panose="020B0604020202020204" pitchFamily="34" charset="0"/>
                </a:rPr>
                <a:t> =   8</a:t>
              </a:r>
            </a:p>
          </p:txBody>
        </p:sp>
        <p:sp>
          <p:nvSpPr>
            <p:cNvPr id="53265" name="Rectangle 19"/>
            <p:cNvSpPr>
              <a:spLocks noChangeArrowheads="1"/>
            </p:cNvSpPr>
            <p:nvPr/>
          </p:nvSpPr>
          <p:spPr bwMode="auto">
            <a:xfrm>
              <a:off x="638" y="3667"/>
              <a:ext cx="44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-1  	          0		       1	                 2	</a:t>
              </a:r>
            </a:p>
          </p:txBody>
        </p:sp>
        <p:sp>
          <p:nvSpPr>
            <p:cNvPr id="53266" name="Line 20"/>
            <p:cNvSpPr>
              <a:spLocks noChangeShapeType="1"/>
            </p:cNvSpPr>
            <p:nvPr/>
          </p:nvSpPr>
          <p:spPr bwMode="auto">
            <a:xfrm>
              <a:off x="1839" y="2669"/>
              <a:ext cx="9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Line 21"/>
            <p:cNvSpPr>
              <a:spLocks noChangeShapeType="1"/>
            </p:cNvSpPr>
            <p:nvPr/>
          </p:nvSpPr>
          <p:spPr bwMode="auto">
            <a:xfrm>
              <a:off x="2798" y="2670"/>
              <a:ext cx="0" cy="1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Rectangle 22"/>
            <p:cNvSpPr>
              <a:spLocks noChangeArrowheads="1"/>
            </p:cNvSpPr>
            <p:nvPr/>
          </p:nvSpPr>
          <p:spPr bwMode="auto">
            <a:xfrm>
              <a:off x="2697" y="2257"/>
              <a:ext cx="23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5400" b="1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53269" name="Rectangle 23"/>
            <p:cNvSpPr>
              <a:spLocks noChangeArrowheads="1"/>
            </p:cNvSpPr>
            <p:nvPr/>
          </p:nvSpPr>
          <p:spPr bwMode="auto">
            <a:xfrm>
              <a:off x="1008" y="1248"/>
              <a:ext cx="3264" cy="347"/>
            </a:xfrm>
            <a:prstGeom prst="rect">
              <a:avLst/>
            </a:prstGeom>
            <a:noFill/>
            <a:ln w="31750">
              <a:solidFill>
                <a:schemeClr val="folHlink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solidFill>
                    <a:schemeClr val="folHlink"/>
                  </a:solidFill>
                  <a:latin typeface="Arial" panose="020B0604020202020204" pitchFamily="34" charset="0"/>
                </a:rPr>
                <a:t>SML:  k</a:t>
              </a:r>
              <a:r>
                <a:rPr lang="en-US" altLang="en-US" sz="2800" b="1" baseline="-25000">
                  <a:solidFill>
                    <a:schemeClr val="folHlink"/>
                  </a:solidFill>
                  <a:latin typeface="Arial" panose="020B0604020202020204" pitchFamily="34" charset="0"/>
                </a:rPr>
                <a:t>i</a:t>
              </a:r>
              <a:r>
                <a:rPr lang="en-US" altLang="en-US" sz="2800" b="1">
                  <a:solidFill>
                    <a:schemeClr val="folHlink"/>
                  </a:solidFill>
                  <a:latin typeface="Arial" panose="020B0604020202020204" pitchFamily="34" charset="0"/>
                </a:rPr>
                <a:t> = 8% + (15% – 8%) </a:t>
              </a:r>
              <a:r>
                <a:rPr lang="el-GR" altLang="en-US" sz="2800" b="1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altLang="en-US" sz="2800" b="1" baseline="-25000">
                  <a:solidFill>
                    <a:schemeClr val="folHlink"/>
                  </a:solidFill>
                  <a:latin typeface="Arial" panose="020B0604020202020204" pitchFamily="34" charset="0"/>
                </a:rPr>
                <a:t>i</a:t>
              </a:r>
              <a:r>
                <a:rPr lang="en-US" altLang="en-US" sz="2800" b="1">
                  <a:solidFill>
                    <a:schemeClr val="folHlink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53270" name="Rectangle 24"/>
            <p:cNvSpPr>
              <a:spLocks noChangeArrowheads="1"/>
            </p:cNvSpPr>
            <p:nvPr/>
          </p:nvSpPr>
          <p:spPr bwMode="auto">
            <a:xfrm>
              <a:off x="1440" y="1680"/>
              <a:ext cx="6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k</a:t>
              </a:r>
              <a:r>
                <a:rPr lang="en-US" altLang="en-US" sz="2400" b="1" baseline="-25000">
                  <a:latin typeface="Arial" panose="020B0604020202020204" pitchFamily="34" charset="0"/>
                </a:rPr>
                <a:t>i</a:t>
              </a:r>
              <a:r>
                <a:rPr lang="en-US" altLang="en-US" sz="2400" b="1">
                  <a:latin typeface="Arial" panose="020B0604020202020204" pitchFamily="34" charset="0"/>
                </a:rPr>
                <a:t> (%)</a:t>
              </a:r>
            </a:p>
          </p:txBody>
        </p:sp>
        <p:sp>
          <p:nvSpPr>
            <p:cNvPr id="53271" name="Rectangle 25"/>
            <p:cNvSpPr>
              <a:spLocks noChangeArrowheads="1"/>
            </p:cNvSpPr>
            <p:nvPr/>
          </p:nvSpPr>
          <p:spPr bwMode="auto">
            <a:xfrm>
              <a:off x="4430" y="3552"/>
              <a:ext cx="7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Risk, </a:t>
              </a:r>
              <a:r>
                <a:rPr lang="el-GR" alt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altLang="en-US" sz="2400" b="1" baseline="-25000"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53272" name="Line 26"/>
            <p:cNvSpPr>
              <a:spLocks noChangeShapeType="1"/>
            </p:cNvSpPr>
            <p:nvPr/>
          </p:nvSpPr>
          <p:spPr bwMode="auto">
            <a:xfrm flipH="1" flipV="1">
              <a:off x="2750" y="2813"/>
              <a:ext cx="43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" name="Picture 25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An example:</a:t>
            </a:r>
            <a:br>
              <a:rPr lang="en-US" altLang="en-US" sz="3600" smtClean="0"/>
            </a:br>
            <a:r>
              <a:rPr lang="en-US" altLang="en-US" sz="3600" smtClean="0"/>
              <a:t>Equally-weighted two-stock portfolio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Create a portfolio with 50% invested in HT and 50% invested in Collections.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beta of a portfolio is the weighted average of each of the stock’s betas.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	</a:t>
            </a:r>
            <a:r>
              <a:rPr lang="el-GR" altLang="en-US" smtClean="0"/>
              <a:t>β</a:t>
            </a:r>
            <a:r>
              <a:rPr lang="en-US" altLang="en-US" baseline="-25000" smtClean="0"/>
              <a:t>P</a:t>
            </a:r>
            <a:r>
              <a:rPr lang="en-US" altLang="en-US" smtClean="0"/>
              <a:t> = w</a:t>
            </a:r>
            <a:r>
              <a:rPr lang="en-US" altLang="en-US" baseline="-25000" smtClean="0"/>
              <a:t>HT</a:t>
            </a:r>
            <a:r>
              <a:rPr lang="en-US" altLang="en-US" smtClean="0"/>
              <a:t> </a:t>
            </a:r>
            <a:r>
              <a:rPr lang="el-GR" altLang="en-US" smtClean="0"/>
              <a:t>β</a:t>
            </a:r>
            <a:r>
              <a:rPr lang="en-US" altLang="en-US" baseline="-25000" smtClean="0"/>
              <a:t>HT</a:t>
            </a:r>
            <a:r>
              <a:rPr lang="en-US" altLang="en-US" smtClean="0"/>
              <a:t> + w</a:t>
            </a:r>
            <a:r>
              <a:rPr lang="en-US" altLang="en-US" baseline="-25000" smtClean="0"/>
              <a:t>Coll</a:t>
            </a:r>
            <a:r>
              <a:rPr lang="en-US" altLang="en-US" smtClean="0"/>
              <a:t> </a:t>
            </a:r>
            <a:r>
              <a:rPr lang="el-GR" altLang="en-US" smtClean="0"/>
              <a:t>β</a:t>
            </a:r>
            <a:r>
              <a:rPr lang="en-US" altLang="en-US" baseline="-25000" smtClean="0"/>
              <a:t>Coll</a:t>
            </a:r>
            <a:r>
              <a:rPr lang="en-US" altLang="en-US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	</a:t>
            </a:r>
            <a:r>
              <a:rPr lang="el-GR" altLang="en-US" smtClean="0"/>
              <a:t>β</a:t>
            </a:r>
            <a:r>
              <a:rPr lang="en-US" altLang="en-US" baseline="-25000" smtClean="0"/>
              <a:t>P</a:t>
            </a:r>
            <a:r>
              <a:rPr lang="en-US" altLang="en-US" smtClean="0"/>
              <a:t> = 0.5 (1.30) + 0.5 (-0.87)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	</a:t>
            </a:r>
            <a:r>
              <a:rPr lang="el-GR" altLang="en-US" smtClean="0"/>
              <a:t>β</a:t>
            </a:r>
            <a:r>
              <a:rPr lang="en-US" altLang="en-US" baseline="-25000" smtClean="0"/>
              <a:t>P</a:t>
            </a:r>
            <a:r>
              <a:rPr lang="en-US" altLang="en-US" smtClean="0"/>
              <a:t> = 0.215</a:t>
            </a:r>
            <a:endParaRPr lang="el-GR" altLang="en-US" smtClean="0"/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Calculating portfolio required returns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351712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required return of a portfolio is the weighted average of each of the stock’s required returns.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		k</a:t>
            </a:r>
            <a:r>
              <a:rPr lang="en-US" altLang="en-US" sz="2400" baseline="-25000" smtClean="0"/>
              <a:t>P</a:t>
            </a:r>
            <a:r>
              <a:rPr lang="en-US" altLang="en-US" sz="2400" smtClean="0"/>
              <a:t> = w</a:t>
            </a:r>
            <a:r>
              <a:rPr lang="en-US" altLang="en-US" sz="2400" baseline="-25000" smtClean="0"/>
              <a:t>HT</a:t>
            </a:r>
            <a:r>
              <a:rPr lang="en-US" altLang="en-US" sz="2400" smtClean="0"/>
              <a:t> k</a:t>
            </a:r>
            <a:r>
              <a:rPr lang="en-US" altLang="en-US" sz="2400" baseline="-25000" smtClean="0"/>
              <a:t>HT</a:t>
            </a:r>
            <a:r>
              <a:rPr lang="en-US" altLang="en-US" sz="2400" smtClean="0"/>
              <a:t> + w</a:t>
            </a:r>
            <a:r>
              <a:rPr lang="en-US" altLang="en-US" sz="2400" baseline="-25000" smtClean="0"/>
              <a:t>Coll</a:t>
            </a:r>
            <a:r>
              <a:rPr lang="en-US" altLang="en-US" sz="2400" smtClean="0"/>
              <a:t> k</a:t>
            </a:r>
            <a:r>
              <a:rPr lang="en-US" altLang="en-US" sz="2400" baseline="-25000" smtClean="0"/>
              <a:t>Coll</a:t>
            </a:r>
            <a:r>
              <a:rPr lang="en-US" altLang="en-US" sz="240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	k</a:t>
            </a:r>
            <a:r>
              <a:rPr lang="en-US" altLang="en-US" sz="2400" baseline="-25000" smtClean="0"/>
              <a:t>P</a:t>
            </a:r>
            <a:r>
              <a:rPr lang="en-US" altLang="en-US" sz="2400" smtClean="0"/>
              <a:t> = 0.5 (17.1%) + 0.5 (1.9%)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	k</a:t>
            </a:r>
            <a:r>
              <a:rPr lang="en-US" altLang="en-US" sz="2400" baseline="-25000" smtClean="0"/>
              <a:t>P</a:t>
            </a:r>
            <a:r>
              <a:rPr lang="en-US" altLang="en-US" sz="2400" smtClean="0"/>
              <a:t> = 9.5%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Or, using the portfolio’s beta, CAPM can be used to solve for expected return.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		k</a:t>
            </a:r>
            <a:r>
              <a:rPr lang="en-US" altLang="en-US" sz="2400" baseline="-25000" smtClean="0"/>
              <a:t>P</a:t>
            </a:r>
            <a:r>
              <a:rPr lang="en-US" altLang="en-US" sz="2400" smtClean="0"/>
              <a:t> = k</a:t>
            </a:r>
            <a:r>
              <a:rPr lang="en-US" altLang="en-US" sz="2400" baseline="-25000" smtClean="0"/>
              <a:t>RF </a:t>
            </a:r>
            <a:r>
              <a:rPr lang="en-US" altLang="en-US" sz="2400" smtClean="0"/>
              <a:t>+ (k</a:t>
            </a:r>
            <a:r>
              <a:rPr lang="en-US" altLang="en-US" sz="2400" baseline="-25000" smtClean="0"/>
              <a:t>M </a:t>
            </a:r>
            <a:r>
              <a:rPr lang="en-US" altLang="en-US" sz="2400" smtClean="0"/>
              <a:t>– k</a:t>
            </a:r>
            <a:r>
              <a:rPr lang="en-US" altLang="en-US" sz="2400" baseline="-25000" smtClean="0"/>
              <a:t>RF</a:t>
            </a:r>
            <a:r>
              <a:rPr lang="en-US" altLang="en-US" sz="2400" smtClean="0"/>
              <a:t>) </a:t>
            </a:r>
            <a:r>
              <a:rPr lang="el-GR" altLang="en-US" sz="2400" smtClean="0"/>
              <a:t>β</a:t>
            </a:r>
            <a:r>
              <a:rPr lang="en-US" altLang="en-US" sz="2400" baseline="-25000" smtClean="0"/>
              <a:t>P</a:t>
            </a:r>
            <a:r>
              <a:rPr lang="en-US" altLang="en-US" sz="240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	k</a:t>
            </a:r>
            <a:r>
              <a:rPr lang="en-US" altLang="en-US" sz="2400" baseline="-25000" smtClean="0"/>
              <a:t>P</a:t>
            </a:r>
            <a:r>
              <a:rPr lang="en-US" altLang="en-US" sz="2400" smtClean="0"/>
              <a:t> = 8.0%</a:t>
            </a:r>
            <a:r>
              <a:rPr lang="en-US" altLang="en-US" sz="2400" baseline="-25000" smtClean="0"/>
              <a:t> </a:t>
            </a:r>
            <a:r>
              <a:rPr lang="en-US" altLang="en-US" sz="2400" smtClean="0"/>
              <a:t>+ (15.0%</a:t>
            </a:r>
            <a:r>
              <a:rPr lang="en-US" altLang="en-US" sz="2400" baseline="-25000" smtClean="0"/>
              <a:t> </a:t>
            </a:r>
            <a:r>
              <a:rPr lang="en-US" altLang="en-US" sz="2400" smtClean="0"/>
              <a:t>– 8.0%) (0.215)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	k</a:t>
            </a:r>
            <a:r>
              <a:rPr lang="en-US" altLang="en-US" sz="2400" baseline="-25000" smtClean="0"/>
              <a:t>P</a:t>
            </a:r>
            <a:r>
              <a:rPr lang="en-US" altLang="en-US" sz="2400" smtClean="0"/>
              <a:t> = 9.5%</a:t>
            </a:r>
            <a:endParaRPr lang="en-US" altLang="en-US" sz="2400" baseline="-25000" smtClean="0"/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Factors that change the SML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What if investors raise inflation expectations by 3%, what would happen to the SML?</a:t>
            </a:r>
          </a:p>
        </p:txBody>
      </p:sp>
      <p:sp>
        <p:nvSpPr>
          <p:cNvPr id="56324" name="Line 7"/>
          <p:cNvSpPr>
            <a:spLocks noChangeShapeType="1"/>
          </p:cNvSpPr>
          <p:nvPr/>
        </p:nvSpPr>
        <p:spPr bwMode="auto">
          <a:xfrm>
            <a:off x="1371600" y="3529013"/>
            <a:ext cx="4763" cy="26654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Line 8"/>
          <p:cNvSpPr>
            <a:spLocks noChangeShapeType="1"/>
          </p:cNvSpPr>
          <p:nvPr/>
        </p:nvSpPr>
        <p:spPr bwMode="auto">
          <a:xfrm>
            <a:off x="1377950" y="6194425"/>
            <a:ext cx="60896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Line 9"/>
          <p:cNvSpPr>
            <a:spLocks noChangeShapeType="1"/>
          </p:cNvSpPr>
          <p:nvPr/>
        </p:nvSpPr>
        <p:spPr bwMode="auto">
          <a:xfrm flipV="1">
            <a:off x="1371600" y="4076700"/>
            <a:ext cx="4800600" cy="14319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Rectangle 10"/>
          <p:cNvSpPr>
            <a:spLocks noChangeArrowheads="1"/>
          </p:cNvSpPr>
          <p:nvPr/>
        </p:nvSpPr>
        <p:spPr bwMode="auto">
          <a:xfrm>
            <a:off x="6172200" y="3833813"/>
            <a:ext cx="1069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SML</a:t>
            </a:r>
            <a:r>
              <a:rPr lang="en-US" altLang="en-US" sz="2800" b="1" baseline="-25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6328" name="Rectangle 13"/>
          <p:cNvSpPr>
            <a:spLocks noChangeArrowheads="1"/>
          </p:cNvSpPr>
          <p:nvPr/>
        </p:nvSpPr>
        <p:spPr bwMode="auto">
          <a:xfrm>
            <a:off x="914400" y="3071813"/>
            <a:ext cx="96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k</a:t>
            </a:r>
            <a:r>
              <a:rPr lang="en-US" altLang="en-US" sz="2400" b="1" baseline="-25000">
                <a:latin typeface="Arial" panose="020B0604020202020204" pitchFamily="34" charset="0"/>
              </a:rPr>
              <a:t>i</a:t>
            </a:r>
            <a:r>
              <a:rPr lang="en-US" altLang="en-US" sz="2400" b="1">
                <a:latin typeface="Arial" panose="020B0604020202020204" pitchFamily="34" charset="0"/>
              </a:rPr>
              <a:t> (%)</a:t>
            </a:r>
          </a:p>
        </p:txBody>
      </p:sp>
      <p:sp>
        <p:nvSpPr>
          <p:cNvPr id="56329" name="Line 14"/>
          <p:cNvSpPr>
            <a:spLocks noChangeShapeType="1"/>
          </p:cNvSpPr>
          <p:nvPr/>
        </p:nvSpPr>
        <p:spPr bwMode="auto">
          <a:xfrm flipV="1">
            <a:off x="1371600" y="3648075"/>
            <a:ext cx="4800600" cy="149383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Rectangle 15"/>
          <p:cNvSpPr>
            <a:spLocks noChangeArrowheads="1"/>
          </p:cNvSpPr>
          <p:nvPr/>
        </p:nvSpPr>
        <p:spPr bwMode="auto">
          <a:xfrm>
            <a:off x="6172200" y="3300413"/>
            <a:ext cx="1069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SML</a:t>
            </a:r>
            <a:r>
              <a:rPr lang="en-US" altLang="en-US" sz="2800" b="1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6331" name="Rectangle 17"/>
          <p:cNvSpPr>
            <a:spLocks noChangeArrowheads="1"/>
          </p:cNvSpPr>
          <p:nvPr/>
        </p:nvSpPr>
        <p:spPr bwMode="auto">
          <a:xfrm>
            <a:off x="1284288" y="6178550"/>
            <a:ext cx="510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	 0.5	           1.0		1.5</a:t>
            </a:r>
            <a:endParaRPr lang="en-US" altLang="en-US" sz="2400" b="1" baseline="-25000">
              <a:latin typeface="Arial" panose="020B0604020202020204" pitchFamily="34" charset="0"/>
            </a:endParaRPr>
          </a:p>
        </p:txBody>
      </p:sp>
      <p:sp>
        <p:nvSpPr>
          <p:cNvPr id="56332" name="Rectangle 19"/>
          <p:cNvSpPr>
            <a:spLocks noChangeArrowheads="1"/>
          </p:cNvSpPr>
          <p:nvPr/>
        </p:nvSpPr>
        <p:spPr bwMode="auto">
          <a:xfrm>
            <a:off x="685800" y="3910013"/>
            <a:ext cx="523875" cy="178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3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18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15</a:t>
            </a:r>
          </a:p>
          <a:p>
            <a:pPr>
              <a:lnSpc>
                <a:spcPts val="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  8</a:t>
            </a:r>
          </a:p>
        </p:txBody>
      </p:sp>
      <p:sp>
        <p:nvSpPr>
          <p:cNvPr id="56333" name="Rectangle 21"/>
          <p:cNvSpPr>
            <a:spLocks noChangeArrowheads="1"/>
          </p:cNvSpPr>
          <p:nvPr/>
        </p:nvSpPr>
        <p:spPr bwMode="auto">
          <a:xfrm>
            <a:off x="4191000" y="3452813"/>
            <a:ext cx="132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Symbol" panose="05050102010706020507" pitchFamily="18" charset="2"/>
              </a:rPr>
              <a:t>D</a:t>
            </a:r>
            <a:r>
              <a:rPr lang="en-US" altLang="en-US" sz="2400" b="1">
                <a:latin typeface="Arial" panose="020B0604020202020204" pitchFamily="34" charset="0"/>
              </a:rPr>
              <a:t> I = 3%</a:t>
            </a:r>
          </a:p>
        </p:txBody>
      </p:sp>
      <p:sp>
        <p:nvSpPr>
          <p:cNvPr id="56334" name="Oval 22"/>
          <p:cNvSpPr>
            <a:spLocks noChangeArrowheads="1"/>
          </p:cNvSpPr>
          <p:nvPr/>
        </p:nvSpPr>
        <p:spPr bwMode="auto">
          <a:xfrm>
            <a:off x="4119563" y="4213225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56335" name="Oval 23"/>
          <p:cNvSpPr>
            <a:spLocks noChangeArrowheads="1"/>
          </p:cNvSpPr>
          <p:nvPr/>
        </p:nvSpPr>
        <p:spPr bwMode="auto">
          <a:xfrm>
            <a:off x="4119563" y="4600575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56336" name="Line 24"/>
          <p:cNvSpPr>
            <a:spLocks noChangeShapeType="1"/>
          </p:cNvSpPr>
          <p:nvPr/>
        </p:nvSpPr>
        <p:spPr bwMode="auto">
          <a:xfrm flipH="1">
            <a:off x="1371600" y="4289425"/>
            <a:ext cx="282733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25"/>
          <p:cNvSpPr>
            <a:spLocks noChangeShapeType="1"/>
          </p:cNvSpPr>
          <p:nvPr/>
        </p:nvSpPr>
        <p:spPr bwMode="auto">
          <a:xfrm flipH="1" flipV="1">
            <a:off x="1371600" y="4672013"/>
            <a:ext cx="2836863" cy="7937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Rectangle 27"/>
          <p:cNvSpPr>
            <a:spLocks noChangeArrowheads="1"/>
          </p:cNvSpPr>
          <p:nvPr/>
        </p:nvSpPr>
        <p:spPr bwMode="auto">
          <a:xfrm>
            <a:off x="7010400" y="5738813"/>
            <a:ext cx="123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Risk, </a:t>
            </a:r>
            <a:r>
              <a:rPr lang="el-GR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sz="2400" b="1" baseline="-25000">
                <a:latin typeface="Arial" panose="020B0604020202020204" pitchFamily="34" charset="0"/>
              </a:rPr>
              <a:t>i</a:t>
            </a:r>
          </a:p>
        </p:txBody>
      </p:sp>
      <p:pic>
        <p:nvPicPr>
          <p:cNvPr id="20" name="Picture 19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Factors that change the SML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981200"/>
            <a:ext cx="7620000" cy="1106488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altLang="en-US" sz="2800" smtClean="0"/>
              <a:t>What if investors’ risk aversion increased, causing the market risk premium to increase by 3%, what would happen to the SML?</a:t>
            </a:r>
          </a:p>
        </p:txBody>
      </p:sp>
      <p:sp>
        <p:nvSpPr>
          <p:cNvPr id="57348" name="Line 36"/>
          <p:cNvSpPr>
            <a:spLocks noChangeShapeType="1"/>
          </p:cNvSpPr>
          <p:nvPr/>
        </p:nvSpPr>
        <p:spPr bwMode="auto">
          <a:xfrm>
            <a:off x="1371600" y="3657600"/>
            <a:ext cx="4763" cy="26654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Line 37"/>
          <p:cNvSpPr>
            <a:spLocks noChangeShapeType="1"/>
          </p:cNvSpPr>
          <p:nvPr/>
        </p:nvSpPr>
        <p:spPr bwMode="auto">
          <a:xfrm>
            <a:off x="1377950" y="6323013"/>
            <a:ext cx="60896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Line 38"/>
          <p:cNvSpPr>
            <a:spLocks noChangeShapeType="1"/>
          </p:cNvSpPr>
          <p:nvPr/>
        </p:nvSpPr>
        <p:spPr bwMode="auto">
          <a:xfrm flipV="1">
            <a:off x="1371600" y="4227513"/>
            <a:ext cx="4724400" cy="14097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Rectangle 39"/>
          <p:cNvSpPr>
            <a:spLocks noChangeArrowheads="1"/>
          </p:cNvSpPr>
          <p:nvPr/>
        </p:nvSpPr>
        <p:spPr bwMode="auto">
          <a:xfrm>
            <a:off x="6096000" y="3962400"/>
            <a:ext cx="1069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SML</a:t>
            </a:r>
            <a:r>
              <a:rPr lang="en-US" altLang="en-US" sz="2800" b="1" baseline="-25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7352" name="Rectangle 40"/>
          <p:cNvSpPr>
            <a:spLocks noChangeArrowheads="1"/>
          </p:cNvSpPr>
          <p:nvPr/>
        </p:nvSpPr>
        <p:spPr bwMode="auto">
          <a:xfrm>
            <a:off x="914400" y="3200400"/>
            <a:ext cx="96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k</a:t>
            </a:r>
            <a:r>
              <a:rPr lang="en-US" altLang="en-US" sz="2400" b="1" baseline="-25000">
                <a:latin typeface="Arial" panose="020B0604020202020204" pitchFamily="34" charset="0"/>
              </a:rPr>
              <a:t>i</a:t>
            </a:r>
            <a:r>
              <a:rPr lang="en-US" altLang="en-US" sz="2400" b="1">
                <a:latin typeface="Arial" panose="020B0604020202020204" pitchFamily="34" charset="0"/>
              </a:rPr>
              <a:t> (%)</a:t>
            </a:r>
          </a:p>
        </p:txBody>
      </p:sp>
      <p:sp>
        <p:nvSpPr>
          <p:cNvPr id="57353" name="Line 41"/>
          <p:cNvSpPr>
            <a:spLocks noChangeShapeType="1"/>
          </p:cNvSpPr>
          <p:nvPr/>
        </p:nvSpPr>
        <p:spPr bwMode="auto">
          <a:xfrm flipV="1">
            <a:off x="1371600" y="3548063"/>
            <a:ext cx="4724400" cy="2090737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Rectangle 42"/>
          <p:cNvSpPr>
            <a:spLocks noChangeArrowheads="1"/>
          </p:cNvSpPr>
          <p:nvPr/>
        </p:nvSpPr>
        <p:spPr bwMode="auto">
          <a:xfrm>
            <a:off x="6096000" y="3276600"/>
            <a:ext cx="1069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SML</a:t>
            </a:r>
            <a:r>
              <a:rPr lang="en-US" altLang="en-US" sz="2800" b="1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7355" name="Rectangle 43"/>
          <p:cNvSpPr>
            <a:spLocks noChangeArrowheads="1"/>
          </p:cNvSpPr>
          <p:nvPr/>
        </p:nvSpPr>
        <p:spPr bwMode="auto">
          <a:xfrm>
            <a:off x="1284288" y="6307138"/>
            <a:ext cx="524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	 0.5	           1.0		1.5  </a:t>
            </a:r>
            <a:endParaRPr lang="en-US" altLang="en-US" sz="2400" b="1" baseline="-25000">
              <a:latin typeface="Arial" panose="020B0604020202020204" pitchFamily="34" charset="0"/>
            </a:endParaRPr>
          </a:p>
        </p:txBody>
      </p:sp>
      <p:sp>
        <p:nvSpPr>
          <p:cNvPr id="57356" name="Rectangle 44"/>
          <p:cNvSpPr>
            <a:spLocks noChangeArrowheads="1"/>
          </p:cNvSpPr>
          <p:nvPr/>
        </p:nvSpPr>
        <p:spPr bwMode="auto">
          <a:xfrm>
            <a:off x="685800" y="4038600"/>
            <a:ext cx="523875" cy="178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3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18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15</a:t>
            </a:r>
          </a:p>
          <a:p>
            <a:pPr>
              <a:lnSpc>
                <a:spcPts val="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  8</a:t>
            </a:r>
          </a:p>
        </p:txBody>
      </p:sp>
      <p:sp>
        <p:nvSpPr>
          <p:cNvPr id="57357" name="Rectangle 45"/>
          <p:cNvSpPr>
            <a:spLocks noChangeArrowheads="1"/>
          </p:cNvSpPr>
          <p:nvPr/>
        </p:nvSpPr>
        <p:spPr bwMode="auto">
          <a:xfrm>
            <a:off x="3505200" y="3505200"/>
            <a:ext cx="183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Symbol" panose="05050102010706020507" pitchFamily="18" charset="2"/>
              </a:rPr>
              <a:t>D</a:t>
            </a:r>
            <a:r>
              <a:rPr lang="en-US" altLang="en-US" sz="2400" b="1">
                <a:latin typeface="Arial" panose="020B0604020202020204" pitchFamily="34" charset="0"/>
              </a:rPr>
              <a:t> RP</a:t>
            </a:r>
            <a:r>
              <a:rPr lang="en-US" altLang="en-US" sz="2400" b="1" baseline="-25000">
                <a:latin typeface="Arial" panose="020B0604020202020204" pitchFamily="34" charset="0"/>
              </a:rPr>
              <a:t>M</a:t>
            </a:r>
            <a:r>
              <a:rPr lang="en-US" altLang="en-US" sz="2400" b="1">
                <a:latin typeface="Arial" panose="020B0604020202020204" pitchFamily="34" charset="0"/>
              </a:rPr>
              <a:t> = 3%</a:t>
            </a:r>
          </a:p>
        </p:txBody>
      </p:sp>
      <p:sp>
        <p:nvSpPr>
          <p:cNvPr id="57358" name="Oval 46"/>
          <p:cNvSpPr>
            <a:spLocks noChangeArrowheads="1"/>
          </p:cNvSpPr>
          <p:nvPr/>
        </p:nvSpPr>
        <p:spPr bwMode="auto">
          <a:xfrm>
            <a:off x="4119563" y="4341813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57359" name="Oval 47"/>
          <p:cNvSpPr>
            <a:spLocks noChangeArrowheads="1"/>
          </p:cNvSpPr>
          <p:nvPr/>
        </p:nvSpPr>
        <p:spPr bwMode="auto">
          <a:xfrm>
            <a:off x="4119563" y="4729163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57360" name="Line 48"/>
          <p:cNvSpPr>
            <a:spLocks noChangeShapeType="1"/>
          </p:cNvSpPr>
          <p:nvPr/>
        </p:nvSpPr>
        <p:spPr bwMode="auto">
          <a:xfrm flipH="1">
            <a:off x="1371600" y="4418013"/>
            <a:ext cx="2827338" cy="1587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Line 49"/>
          <p:cNvSpPr>
            <a:spLocks noChangeShapeType="1"/>
          </p:cNvSpPr>
          <p:nvPr/>
        </p:nvSpPr>
        <p:spPr bwMode="auto">
          <a:xfrm flipH="1" flipV="1">
            <a:off x="1371600" y="4800600"/>
            <a:ext cx="2836863" cy="7938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Rectangle 53"/>
          <p:cNvSpPr>
            <a:spLocks noChangeArrowheads="1"/>
          </p:cNvSpPr>
          <p:nvPr/>
        </p:nvSpPr>
        <p:spPr bwMode="auto">
          <a:xfrm>
            <a:off x="7010400" y="5867400"/>
            <a:ext cx="123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Risk, </a:t>
            </a:r>
            <a:r>
              <a:rPr lang="el-GR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sz="2400" b="1" baseline="-25000">
                <a:latin typeface="Arial" panose="020B0604020202020204" pitchFamily="34" charset="0"/>
              </a:rPr>
              <a:t>i</a:t>
            </a:r>
          </a:p>
        </p:txBody>
      </p:sp>
      <p:pic>
        <p:nvPicPr>
          <p:cNvPr id="20" name="Picture 19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Verifying the CAPM empirically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CAPM has not been verified completely.</a:t>
            </a:r>
          </a:p>
          <a:p>
            <a:pPr eaLnBrk="1" hangingPunct="1"/>
            <a:r>
              <a:rPr lang="en-US" altLang="en-US" smtClean="0"/>
              <a:t>Statistical tests have problems that make verification almost impossible.</a:t>
            </a:r>
          </a:p>
          <a:p>
            <a:pPr eaLnBrk="1" hangingPunct="1"/>
            <a:r>
              <a:rPr lang="en-US" altLang="en-US" smtClean="0"/>
              <a:t>Some argue that there are additional risk factors, other than the market risk premium, that must be considered.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thoughts on the CAPM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Investors seem to be concerned with both market risk and total risk.  Therefore, the SML may not produce a correct estimate of k</a:t>
            </a:r>
            <a:r>
              <a:rPr lang="en-US" altLang="en-US" sz="2800" baseline="-25000" smtClean="0"/>
              <a:t>i</a:t>
            </a:r>
            <a:r>
              <a:rPr lang="en-US" altLang="en-US" sz="2800" smtClean="0"/>
              <a:t>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800" baseline="-25000" smtClean="0"/>
              <a:t>		 </a:t>
            </a:r>
            <a:r>
              <a:rPr lang="en-US" altLang="en-US" sz="2800" smtClean="0"/>
              <a:t>k</a:t>
            </a:r>
            <a:r>
              <a:rPr lang="en-US" altLang="en-US" sz="2800" baseline="-25000" smtClean="0"/>
              <a:t>i</a:t>
            </a:r>
            <a:r>
              <a:rPr lang="en-US" altLang="en-US" sz="2800" smtClean="0"/>
              <a:t> = k</a:t>
            </a:r>
            <a:r>
              <a:rPr lang="en-US" altLang="en-US" sz="2800" baseline="-25000" smtClean="0"/>
              <a:t>RF </a:t>
            </a:r>
            <a:r>
              <a:rPr lang="en-US" altLang="en-US" sz="2800" smtClean="0"/>
              <a:t>+ (k</a:t>
            </a:r>
            <a:r>
              <a:rPr lang="en-US" altLang="en-US" sz="2800" baseline="-25000" smtClean="0"/>
              <a:t>M </a:t>
            </a:r>
            <a:r>
              <a:rPr lang="en-US" altLang="en-US" sz="2800" smtClean="0"/>
              <a:t>– k</a:t>
            </a:r>
            <a:r>
              <a:rPr lang="en-US" altLang="en-US" sz="2800" baseline="-25000" smtClean="0"/>
              <a:t>RF</a:t>
            </a:r>
            <a:r>
              <a:rPr lang="en-US" altLang="en-US" sz="2800" smtClean="0"/>
              <a:t>) </a:t>
            </a:r>
            <a:r>
              <a:rPr lang="el-GR" altLang="en-US" sz="2800" smtClean="0"/>
              <a:t>β</a:t>
            </a:r>
            <a:r>
              <a:rPr lang="en-US" altLang="en-US" sz="2800" baseline="-25000" smtClean="0"/>
              <a:t>i</a:t>
            </a:r>
            <a:r>
              <a:rPr lang="en-US" altLang="en-US" sz="2800" smtClean="0"/>
              <a:t> + ???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smtClean="0"/>
              <a:t>CAPM/SML concepts are based upon expectations, but betas are calculated using historical data.  A company’s historical data may not reflect investors’ expectations about future riskiness.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70" y="152400"/>
            <a:ext cx="7793037" cy="1462087"/>
          </a:xfrm>
        </p:spPr>
        <p:txBody>
          <a:bodyPr/>
          <a:lstStyle/>
          <a:p>
            <a:r>
              <a:rPr dirty="0">
                <a:sym typeface="+mn-ea"/>
              </a:rPr>
              <a:t>Expected Return of a Single Stock</a:t>
            </a:r>
            <a:endParaRPr lang="en-US" dirty="0"/>
          </a:p>
        </p:txBody>
      </p:sp>
      <p:pic>
        <p:nvPicPr>
          <p:cNvPr id="819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33070" y="2018030"/>
            <a:ext cx="8526780" cy="48399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 descr="logo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93037" cy="1462087"/>
          </a:xfrm>
        </p:spPr>
        <p:txBody>
          <a:bodyPr/>
          <a:lstStyle/>
          <a:p>
            <a:r>
              <a:rPr dirty="0">
                <a:sym typeface="+mn-ea"/>
              </a:rPr>
              <a:t>Expected Return of a Single Stock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74675" y="2018030"/>
            <a:ext cx="8420735" cy="4670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 descr="logo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255" y="214630"/>
            <a:ext cx="7792720" cy="989965"/>
          </a:xfrm>
        </p:spPr>
        <p:txBody>
          <a:bodyPr/>
          <a:lstStyle/>
          <a:p>
            <a:r>
              <a:rPr dirty="0">
                <a:sym typeface="+mn-ea"/>
              </a:rPr>
              <a:t>Expected Return By Probability</a:t>
            </a:r>
            <a:endParaRPr lang="en-US"/>
          </a:p>
        </p:txBody>
      </p:sp>
      <p:pic>
        <p:nvPicPr>
          <p:cNvPr id="10244" name="Pictur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25" y="1851660"/>
            <a:ext cx="8615680" cy="4862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207787"/>
            <a:ext cx="6689889" cy="848734"/>
          </a:xfrm>
        </p:spPr>
        <p:txBody>
          <a:bodyPr/>
          <a:lstStyle/>
          <a:p>
            <a:r>
              <a:rPr lang="en-US" altLang="en-US" dirty="0" smtClean="0"/>
              <a:t>Historical Rates of Return</a:t>
            </a:r>
          </a:p>
        </p:txBody>
      </p:sp>
      <p:sp>
        <p:nvSpPr>
          <p:cNvPr id="7173" name="Rectangle 3"/>
          <p:cNvSpPr txBox="1">
            <a:spLocks noChangeArrowheads="1"/>
          </p:cNvSpPr>
          <p:nvPr/>
        </p:nvSpPr>
        <p:spPr bwMode="auto">
          <a:xfrm>
            <a:off x="457200" y="838200"/>
            <a:ext cx="7772400" cy="653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300000"/>
              </a:lnSpc>
              <a:buFontTx/>
              <a:buNone/>
            </a:pPr>
            <a:r>
              <a:rPr lang="en-US" altLang="en-US" sz="4400" dirty="0" smtClean="0"/>
              <a:t>Holding </a:t>
            </a:r>
            <a:r>
              <a:rPr lang="en-US" altLang="en-US" sz="4400" dirty="0"/>
              <a:t>Period Return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685800" y="3352800"/>
          <a:ext cx="7696200" cy="296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3" imgW="3403600" imgH="1117600" progId="Equation.3">
                  <p:embed/>
                </p:oleObj>
              </mc:Choice>
              <mc:Fallback>
                <p:oleObj name="Equation" r:id="rId3" imgW="3403600" imgH="1117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52800"/>
                        <a:ext cx="7696200" cy="296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5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688" y="207963"/>
            <a:ext cx="161131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logo5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Char char="n"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Char char="n"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12</TotalTime>
  <Words>1939</Words>
  <Application>Microsoft Office PowerPoint</Application>
  <PresentationFormat>On-screen Show (4:3)</PresentationFormat>
  <Paragraphs>436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Symbol</vt:lpstr>
      <vt:lpstr>Tahoma</vt:lpstr>
      <vt:lpstr>Wingdings</vt:lpstr>
      <vt:lpstr>Blends</vt:lpstr>
      <vt:lpstr>Equation</vt:lpstr>
      <vt:lpstr>VISIO</vt:lpstr>
      <vt:lpstr>PowerPoint Presentation</vt:lpstr>
      <vt:lpstr>Lecture # 8 Risk and Rates of Return</vt:lpstr>
      <vt:lpstr>PowerPoint Presentation</vt:lpstr>
      <vt:lpstr>PowerPoint Presentation</vt:lpstr>
      <vt:lpstr>Expected Return</vt:lpstr>
      <vt:lpstr>Expected Return of a Single Stock</vt:lpstr>
      <vt:lpstr>Expected Return of a Single Stock</vt:lpstr>
      <vt:lpstr>Expected Return By Probability</vt:lpstr>
      <vt:lpstr>Historical Rates of Return</vt:lpstr>
      <vt:lpstr>Historical Rates of Return</vt:lpstr>
      <vt:lpstr>Investment returns</vt:lpstr>
      <vt:lpstr>What is investment risk?</vt:lpstr>
      <vt:lpstr>Probability distributions</vt:lpstr>
      <vt:lpstr>Selected Realized Returns,  1926 – 2001</vt:lpstr>
      <vt:lpstr>Investment alternatives</vt:lpstr>
      <vt:lpstr>Why is the T-bill return independent of the economy?  Do T-bills promise a completely risk-free return?</vt:lpstr>
      <vt:lpstr>How do the returns of HT and Coll. behave in relation to the market?</vt:lpstr>
      <vt:lpstr>Return: Calculating the expected return for each alternative</vt:lpstr>
      <vt:lpstr>Summary of expected returns for all alternatives</vt:lpstr>
      <vt:lpstr>Risk: Calculating the standard deviation for each alternative</vt:lpstr>
      <vt:lpstr>Standard deviation calculation</vt:lpstr>
      <vt:lpstr>Comparing standard deviations</vt:lpstr>
      <vt:lpstr>Comments on standard deviation as a measure of risk</vt:lpstr>
      <vt:lpstr>Comparing risk and return</vt:lpstr>
      <vt:lpstr>Coefficient of Variation (CV)</vt:lpstr>
      <vt:lpstr>Risk rankings,  by coefficient of variation</vt:lpstr>
      <vt:lpstr>Illustrating the CV as a measure of relative risk</vt:lpstr>
      <vt:lpstr>Investor attitude towards risk</vt:lpstr>
      <vt:lpstr>Portfolio construction: Risk and return</vt:lpstr>
      <vt:lpstr>Calculating portfolio expected return</vt:lpstr>
      <vt:lpstr>An alternative method for determining portfolio expected return</vt:lpstr>
      <vt:lpstr>Calculating portfolio standard deviation and CV</vt:lpstr>
      <vt:lpstr>Comments on portfolio risk measures</vt:lpstr>
      <vt:lpstr>General comments about risk</vt:lpstr>
      <vt:lpstr>Returns distribution for two perfectly negatively correlated stocks (ρ = -1.0)</vt:lpstr>
      <vt:lpstr>Returns distribution for two perfectly positively correlated stocks (ρ = 1.0)</vt:lpstr>
      <vt:lpstr>Creating a portfolio: Beginning with one stock and adding randomly selected stocks to portfolio</vt:lpstr>
      <vt:lpstr>Illustrating diversification effects of a stock portfolio</vt:lpstr>
      <vt:lpstr>Breaking down sources of risk</vt:lpstr>
      <vt:lpstr>Failure to diversify</vt:lpstr>
      <vt:lpstr>Capital Asset Pricing Model (CAPM)</vt:lpstr>
      <vt:lpstr>Beta</vt:lpstr>
      <vt:lpstr>Calculating betas</vt:lpstr>
      <vt:lpstr>Illustrating the calculation of beta</vt:lpstr>
      <vt:lpstr>Comments on beta</vt:lpstr>
      <vt:lpstr>Can the beta of a security be negative?</vt:lpstr>
      <vt:lpstr>Beta coefficients for  HT, Coll, and T-Bills</vt:lpstr>
      <vt:lpstr>Comparing expected return and beta coefficients</vt:lpstr>
      <vt:lpstr>The Security Market Line (SML): Calculating required rates of return</vt:lpstr>
      <vt:lpstr>What is the market risk premium?</vt:lpstr>
      <vt:lpstr>Calculating required rates of return</vt:lpstr>
      <vt:lpstr>Expected vs. Required returns</vt:lpstr>
      <vt:lpstr>Illustrating the  Security Market Line</vt:lpstr>
      <vt:lpstr>An example: Equally-weighted two-stock portfolio</vt:lpstr>
      <vt:lpstr>Calculating portfolio required returns</vt:lpstr>
      <vt:lpstr>Factors that change the SML</vt:lpstr>
      <vt:lpstr>Factors that change the SML</vt:lpstr>
      <vt:lpstr>Verifying the CAPM empirically</vt:lpstr>
      <vt:lpstr>More thoughts on the CAPM</vt:lpstr>
    </vt:vector>
  </TitlesOfParts>
  <Company>Houston &amp; Associates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Risk and Rates of Return</dc:title>
  <dc:creator>Christopher Buzzard</dc:creator>
  <cp:lastModifiedBy>asim iqbal</cp:lastModifiedBy>
  <cp:revision>58</cp:revision>
  <dcterms:created xsi:type="dcterms:W3CDTF">2002-10-10T19:37:00Z</dcterms:created>
  <dcterms:modified xsi:type="dcterms:W3CDTF">2024-01-04T12:54:27Z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78852B068442495487772E82C333A5AF_12</vt:lpwstr>
  </property>
  <property fmtid="{D5CDD505-2E9C-101B-9397-08002B2CF9AE}" pid="3" name="KSOProductBuildVer">
    <vt:lpwstr>1033-12.2.0.13266</vt:lpwstr>
  </property>
</Properties>
</file>