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23.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24.xml" ContentType="application/vnd.openxmlformats-officedocument.presentationml.notesSlide+xml"/>
  <Override PartName="/ppt/tags/tag20.xml" ContentType="application/vnd.openxmlformats-officedocument.presentationml.tags+xml"/>
  <Override PartName="/ppt/notesSlides/notesSlide25.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26.xml" ContentType="application/vnd.openxmlformats-officedocument.presentationml.notesSlide+xml"/>
  <Override PartName="/ppt/tags/tag23.xml" ContentType="application/vnd.openxmlformats-officedocument.presentationml.tags+xml"/>
  <Override PartName="/ppt/notesSlides/notesSlide27.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28.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29.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35.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37.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39.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40.xml" ContentType="application/vnd.openxmlformats-officedocument.presentationml.notesSlide+xml"/>
  <Override PartName="/ppt/tags/tag44.xml" ContentType="application/vnd.openxmlformats-officedocument.presentationml.tags+xml"/>
  <Override PartName="/ppt/notesSlides/notesSlide41.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42.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43.xml" ContentType="application/vnd.openxmlformats-officedocument.presentationml.notesSlide+xml"/>
  <Override PartName="/ppt/tags/tag49.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46.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54.xml" ContentType="application/vnd.openxmlformats-officedocument.presentationml.tags+xml"/>
  <Override PartName="/ppt/notesSlides/notesSlide50.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51.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54.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55.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56.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57.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58.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59.xml" ContentType="application/vnd.openxmlformats-officedocument.presentationml.notesSlide+xml"/>
  <Override PartName="/ppt/tags/tag71.xml" ContentType="application/vnd.openxmlformats-officedocument.presentationml.tags+xml"/>
  <Override PartName="/ppt/notesSlides/notesSlide60.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notesMasterIdLst>
    <p:notesMasterId r:id="rId72"/>
  </p:notesMasterIdLst>
  <p:handoutMasterIdLst>
    <p:handoutMasterId r:id="rId73"/>
  </p:handoutMasterIdLst>
  <p:sldIdLst>
    <p:sldId id="300" r:id="rId2"/>
    <p:sldId id="305" r:id="rId3"/>
    <p:sldId id="332" r:id="rId4"/>
    <p:sldId id="333" r:id="rId5"/>
    <p:sldId id="334" r:id="rId6"/>
    <p:sldId id="335" r:id="rId7"/>
    <p:sldId id="336" r:id="rId8"/>
    <p:sldId id="337" r:id="rId9"/>
    <p:sldId id="338" r:id="rId10"/>
    <p:sldId id="339" r:id="rId11"/>
    <p:sldId id="340" r:id="rId12"/>
    <p:sldId id="341" r:id="rId13"/>
    <p:sldId id="342" r:id="rId14"/>
    <p:sldId id="343" r:id="rId15"/>
    <p:sldId id="344" r:id="rId16"/>
    <p:sldId id="345" r:id="rId17"/>
    <p:sldId id="346" r:id="rId18"/>
    <p:sldId id="347" r:id="rId19"/>
    <p:sldId id="348" r:id="rId20"/>
    <p:sldId id="349" r:id="rId21"/>
    <p:sldId id="350" r:id="rId22"/>
    <p:sldId id="351" r:id="rId23"/>
    <p:sldId id="352" r:id="rId24"/>
    <p:sldId id="353" r:id="rId25"/>
    <p:sldId id="354" r:id="rId26"/>
    <p:sldId id="355" r:id="rId27"/>
    <p:sldId id="356" r:id="rId28"/>
    <p:sldId id="357" r:id="rId29"/>
    <p:sldId id="358" r:id="rId30"/>
    <p:sldId id="359" r:id="rId31"/>
    <p:sldId id="360" r:id="rId32"/>
    <p:sldId id="361" r:id="rId33"/>
    <p:sldId id="362" r:id="rId34"/>
    <p:sldId id="363" r:id="rId35"/>
    <p:sldId id="364" r:id="rId36"/>
    <p:sldId id="365" r:id="rId37"/>
    <p:sldId id="366" r:id="rId38"/>
    <p:sldId id="367" r:id="rId39"/>
    <p:sldId id="368" r:id="rId40"/>
    <p:sldId id="369" r:id="rId41"/>
    <p:sldId id="370" r:id="rId42"/>
    <p:sldId id="371" r:id="rId43"/>
    <p:sldId id="372" r:id="rId44"/>
    <p:sldId id="373" r:id="rId45"/>
    <p:sldId id="374" r:id="rId46"/>
    <p:sldId id="375" r:id="rId47"/>
    <p:sldId id="376" r:id="rId48"/>
    <p:sldId id="377" r:id="rId49"/>
    <p:sldId id="378" r:id="rId50"/>
    <p:sldId id="379" r:id="rId51"/>
    <p:sldId id="380" r:id="rId52"/>
    <p:sldId id="381" r:id="rId53"/>
    <p:sldId id="382" r:id="rId54"/>
    <p:sldId id="383" r:id="rId55"/>
    <p:sldId id="384" r:id="rId56"/>
    <p:sldId id="385" r:id="rId57"/>
    <p:sldId id="386" r:id="rId58"/>
    <p:sldId id="387" r:id="rId59"/>
    <p:sldId id="388" r:id="rId60"/>
    <p:sldId id="389" r:id="rId61"/>
    <p:sldId id="390" r:id="rId62"/>
    <p:sldId id="391" r:id="rId63"/>
    <p:sldId id="392" r:id="rId64"/>
    <p:sldId id="393" r:id="rId65"/>
    <p:sldId id="394" r:id="rId66"/>
    <p:sldId id="395" r:id="rId67"/>
    <p:sldId id="396" r:id="rId68"/>
    <p:sldId id="397" r:id="rId69"/>
    <p:sldId id="398" r:id="rId70"/>
    <p:sldId id="303"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3" autoAdjust="0"/>
    <p:restoredTop sz="94660"/>
  </p:normalViewPr>
  <p:slideViewPr>
    <p:cSldViewPr snapToGrid="0">
      <p:cViewPr varScale="1">
        <p:scale>
          <a:sx n="65" d="100"/>
          <a:sy n="65" d="100"/>
        </p:scale>
        <p:origin x="58" y="44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669F7B-1B46-4604-88E4-FEA5CF33F051}"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74BE5F8B-F171-47DB-BEF5-1E2D669CB744}">
      <dgm:prSet phldrT="[Text]" custT="1"/>
      <dgm:spPr/>
      <dgm:t>
        <a:bodyPr/>
        <a:lstStyle/>
        <a:p>
          <a:pPr algn="ctr"/>
          <a:r>
            <a:rPr lang="en-US" sz="2800" dirty="0" smtClean="0"/>
            <a:t>Safeguard assets</a:t>
          </a:r>
          <a:endParaRPr lang="en-US" sz="2800" dirty="0"/>
        </a:p>
      </dgm:t>
    </dgm:pt>
    <dgm:pt modelId="{31FCDE01-6152-45AE-9EFB-3426BBC2EC52}" type="parTrans" cxnId="{03BBF01B-1E13-4CC4-A64D-DD512A07CC50}">
      <dgm:prSet/>
      <dgm:spPr/>
      <dgm:t>
        <a:bodyPr/>
        <a:lstStyle/>
        <a:p>
          <a:pPr algn="ctr"/>
          <a:endParaRPr lang="en-US"/>
        </a:p>
      </dgm:t>
    </dgm:pt>
    <dgm:pt modelId="{BC02A61F-5930-405D-B9C7-EB90790907A3}" type="sibTrans" cxnId="{03BBF01B-1E13-4CC4-A64D-DD512A07CC50}">
      <dgm:prSet/>
      <dgm:spPr/>
      <dgm:t>
        <a:bodyPr/>
        <a:lstStyle/>
        <a:p>
          <a:pPr algn="ctr"/>
          <a:endParaRPr lang="en-US"/>
        </a:p>
      </dgm:t>
    </dgm:pt>
    <dgm:pt modelId="{2BC8E092-A492-4E22-B9AF-189294C06E9E}">
      <dgm:prSet custT="1"/>
      <dgm:spPr/>
      <dgm:t>
        <a:bodyPr/>
        <a:lstStyle/>
        <a:p>
          <a:pPr algn="ctr"/>
          <a:r>
            <a:rPr lang="en-US" sz="2800" dirty="0" smtClean="0"/>
            <a:t>Encourage employees to follow company policies </a:t>
          </a:r>
        </a:p>
      </dgm:t>
    </dgm:pt>
    <dgm:pt modelId="{130D98B8-615D-45C8-9D78-DA2868842877}" type="parTrans" cxnId="{09D34FD0-E3E7-4950-8E29-85A57A5C01FD}">
      <dgm:prSet/>
      <dgm:spPr/>
      <dgm:t>
        <a:bodyPr/>
        <a:lstStyle/>
        <a:p>
          <a:pPr algn="ctr"/>
          <a:endParaRPr lang="en-US"/>
        </a:p>
      </dgm:t>
    </dgm:pt>
    <dgm:pt modelId="{28CAFC05-4AA9-4DBB-88DD-4A45505DED78}" type="sibTrans" cxnId="{09D34FD0-E3E7-4950-8E29-85A57A5C01FD}">
      <dgm:prSet/>
      <dgm:spPr/>
      <dgm:t>
        <a:bodyPr/>
        <a:lstStyle/>
        <a:p>
          <a:pPr algn="ctr"/>
          <a:endParaRPr lang="en-US"/>
        </a:p>
      </dgm:t>
    </dgm:pt>
    <dgm:pt modelId="{3374A0B1-175E-455E-A159-884615B2D4DE}">
      <dgm:prSet custT="1"/>
      <dgm:spPr/>
      <dgm:t>
        <a:bodyPr/>
        <a:lstStyle/>
        <a:p>
          <a:pPr algn="ctr"/>
          <a:r>
            <a:rPr lang="en-US" sz="2800" dirty="0" smtClean="0"/>
            <a:t>Promote operational efficiency</a:t>
          </a:r>
          <a:endParaRPr lang="en-US" sz="2800" dirty="0"/>
        </a:p>
      </dgm:t>
    </dgm:pt>
    <dgm:pt modelId="{DF3BEDCF-D6F3-4D21-954A-5B732661804F}" type="parTrans" cxnId="{9C2198BF-26F9-4CFC-A911-18B0756A5843}">
      <dgm:prSet/>
      <dgm:spPr/>
      <dgm:t>
        <a:bodyPr/>
        <a:lstStyle/>
        <a:p>
          <a:pPr algn="ctr"/>
          <a:endParaRPr lang="en-US"/>
        </a:p>
      </dgm:t>
    </dgm:pt>
    <dgm:pt modelId="{4E147FAD-89EF-4309-9EFB-1FC5987D37CA}" type="sibTrans" cxnId="{9C2198BF-26F9-4CFC-A911-18B0756A5843}">
      <dgm:prSet/>
      <dgm:spPr/>
      <dgm:t>
        <a:bodyPr/>
        <a:lstStyle/>
        <a:p>
          <a:pPr algn="ctr"/>
          <a:endParaRPr lang="en-US"/>
        </a:p>
      </dgm:t>
    </dgm:pt>
    <dgm:pt modelId="{0AD03860-B6E2-43F2-8203-495CF6AA5446}">
      <dgm:prSet custT="1"/>
      <dgm:spPr/>
      <dgm:t>
        <a:bodyPr/>
        <a:lstStyle/>
        <a:p>
          <a:pPr algn="ctr"/>
          <a:r>
            <a:rPr lang="en-US" sz="2800" dirty="0" smtClean="0"/>
            <a:t>Ensure accurate, reliable accounting records</a:t>
          </a:r>
          <a:endParaRPr lang="en-US" sz="2800" dirty="0"/>
        </a:p>
      </dgm:t>
    </dgm:pt>
    <dgm:pt modelId="{C96E5BD4-A3BD-47D7-A0D0-D446F442B6CE}" type="parTrans" cxnId="{61617EAC-49CD-4E3A-99A3-D82A892629AE}">
      <dgm:prSet/>
      <dgm:spPr/>
      <dgm:t>
        <a:bodyPr/>
        <a:lstStyle/>
        <a:p>
          <a:pPr algn="ctr"/>
          <a:endParaRPr lang="en-US"/>
        </a:p>
      </dgm:t>
    </dgm:pt>
    <dgm:pt modelId="{FF25D802-E3C3-40F5-BD52-9B852AFEC1D7}" type="sibTrans" cxnId="{61617EAC-49CD-4E3A-99A3-D82A892629AE}">
      <dgm:prSet/>
      <dgm:spPr/>
      <dgm:t>
        <a:bodyPr/>
        <a:lstStyle/>
        <a:p>
          <a:pPr algn="ctr"/>
          <a:endParaRPr lang="en-US"/>
        </a:p>
      </dgm:t>
    </dgm:pt>
    <dgm:pt modelId="{A9446C54-89F5-4149-B85B-79DA7C75CEBF}" type="pres">
      <dgm:prSet presAssocID="{9B669F7B-1B46-4604-88E4-FEA5CF33F051}" presName="Name0" presStyleCnt="0">
        <dgm:presLayoutVars>
          <dgm:chMax val="7"/>
          <dgm:chPref val="7"/>
          <dgm:dir/>
        </dgm:presLayoutVars>
      </dgm:prSet>
      <dgm:spPr/>
      <dgm:t>
        <a:bodyPr/>
        <a:lstStyle/>
        <a:p>
          <a:endParaRPr lang="en-US"/>
        </a:p>
      </dgm:t>
    </dgm:pt>
    <dgm:pt modelId="{DDE34219-32E4-44D6-A8BF-332DBF708834}" type="pres">
      <dgm:prSet presAssocID="{9B669F7B-1B46-4604-88E4-FEA5CF33F051}" presName="Name1" presStyleCnt="0"/>
      <dgm:spPr/>
    </dgm:pt>
    <dgm:pt modelId="{B2FD26A1-6E00-40FC-B7E7-17C30FBC366D}" type="pres">
      <dgm:prSet presAssocID="{9B669F7B-1B46-4604-88E4-FEA5CF33F051}" presName="cycle" presStyleCnt="0"/>
      <dgm:spPr/>
    </dgm:pt>
    <dgm:pt modelId="{54E53553-D28C-418F-BF8D-12F01D068586}" type="pres">
      <dgm:prSet presAssocID="{9B669F7B-1B46-4604-88E4-FEA5CF33F051}" presName="srcNode" presStyleLbl="node1" presStyleIdx="0" presStyleCnt="4"/>
      <dgm:spPr/>
    </dgm:pt>
    <dgm:pt modelId="{8580AB0E-DF00-485E-8DE5-BFBDFC8722F8}" type="pres">
      <dgm:prSet presAssocID="{9B669F7B-1B46-4604-88E4-FEA5CF33F051}" presName="conn" presStyleLbl="parChTrans1D2" presStyleIdx="0" presStyleCnt="1"/>
      <dgm:spPr/>
      <dgm:t>
        <a:bodyPr/>
        <a:lstStyle/>
        <a:p>
          <a:endParaRPr lang="en-US"/>
        </a:p>
      </dgm:t>
    </dgm:pt>
    <dgm:pt modelId="{E6910533-98C9-46DD-99EA-A29A9FC3BBC8}" type="pres">
      <dgm:prSet presAssocID="{9B669F7B-1B46-4604-88E4-FEA5CF33F051}" presName="extraNode" presStyleLbl="node1" presStyleIdx="0" presStyleCnt="4"/>
      <dgm:spPr/>
    </dgm:pt>
    <dgm:pt modelId="{474E47E9-6CE4-4EFE-B1F8-7C3B7CC2C226}" type="pres">
      <dgm:prSet presAssocID="{9B669F7B-1B46-4604-88E4-FEA5CF33F051}" presName="dstNode" presStyleLbl="node1" presStyleIdx="0" presStyleCnt="4"/>
      <dgm:spPr/>
    </dgm:pt>
    <dgm:pt modelId="{4A110A07-45D2-4A7C-9624-976B633A13A5}" type="pres">
      <dgm:prSet presAssocID="{74BE5F8B-F171-47DB-BEF5-1E2D669CB744}" presName="text_1" presStyleLbl="node1" presStyleIdx="0" presStyleCnt="4" custScaleY="142171">
        <dgm:presLayoutVars>
          <dgm:bulletEnabled val="1"/>
        </dgm:presLayoutVars>
      </dgm:prSet>
      <dgm:spPr/>
      <dgm:t>
        <a:bodyPr/>
        <a:lstStyle/>
        <a:p>
          <a:endParaRPr lang="en-US"/>
        </a:p>
      </dgm:t>
    </dgm:pt>
    <dgm:pt modelId="{616FE7DB-0497-4EF1-A581-5406F0CE4ED8}" type="pres">
      <dgm:prSet presAssocID="{74BE5F8B-F171-47DB-BEF5-1E2D669CB744}" presName="accent_1" presStyleCnt="0"/>
      <dgm:spPr/>
    </dgm:pt>
    <dgm:pt modelId="{437F91AD-F33F-4AEB-911F-36AF8D16B1A0}" type="pres">
      <dgm:prSet presAssocID="{74BE5F8B-F171-47DB-BEF5-1E2D669CB744}" presName="accentRepeatNode" presStyleLbl="solidFgAcc1" presStyleIdx="0" presStyleCnt="4"/>
      <dgm:spPr/>
    </dgm:pt>
    <dgm:pt modelId="{40CA0500-DA50-474E-8112-AA43600799CC}" type="pres">
      <dgm:prSet presAssocID="{2BC8E092-A492-4E22-B9AF-189294C06E9E}" presName="text_2" presStyleLbl="node1" presStyleIdx="1" presStyleCnt="4" custScaleY="138622">
        <dgm:presLayoutVars>
          <dgm:bulletEnabled val="1"/>
        </dgm:presLayoutVars>
      </dgm:prSet>
      <dgm:spPr/>
      <dgm:t>
        <a:bodyPr/>
        <a:lstStyle/>
        <a:p>
          <a:endParaRPr lang="en-US"/>
        </a:p>
      </dgm:t>
    </dgm:pt>
    <dgm:pt modelId="{F7B6C26A-C55F-4D9A-AE04-A6A1916084C9}" type="pres">
      <dgm:prSet presAssocID="{2BC8E092-A492-4E22-B9AF-189294C06E9E}" presName="accent_2" presStyleCnt="0"/>
      <dgm:spPr/>
    </dgm:pt>
    <dgm:pt modelId="{FE4AC109-7FB4-4B84-B80F-E269056ED4C9}" type="pres">
      <dgm:prSet presAssocID="{2BC8E092-A492-4E22-B9AF-189294C06E9E}" presName="accentRepeatNode" presStyleLbl="solidFgAcc1" presStyleIdx="1" presStyleCnt="4"/>
      <dgm:spPr/>
    </dgm:pt>
    <dgm:pt modelId="{B6102740-1AE7-4734-90D5-D81E715DECAC}" type="pres">
      <dgm:prSet presAssocID="{0AD03860-B6E2-43F2-8203-495CF6AA5446}" presName="text_3" presStyleLbl="node1" presStyleIdx="2" presStyleCnt="4" custScaleY="135073">
        <dgm:presLayoutVars>
          <dgm:bulletEnabled val="1"/>
        </dgm:presLayoutVars>
      </dgm:prSet>
      <dgm:spPr/>
      <dgm:t>
        <a:bodyPr/>
        <a:lstStyle/>
        <a:p>
          <a:endParaRPr lang="en-US"/>
        </a:p>
      </dgm:t>
    </dgm:pt>
    <dgm:pt modelId="{5403C48C-1175-47EC-8EFF-6771E32A5978}" type="pres">
      <dgm:prSet presAssocID="{0AD03860-B6E2-43F2-8203-495CF6AA5446}" presName="accent_3" presStyleCnt="0"/>
      <dgm:spPr/>
    </dgm:pt>
    <dgm:pt modelId="{DDF9E5F9-0833-46F5-A854-528C4EB87415}" type="pres">
      <dgm:prSet presAssocID="{0AD03860-B6E2-43F2-8203-495CF6AA5446}" presName="accentRepeatNode" presStyleLbl="solidFgAcc1" presStyleIdx="2" presStyleCnt="4"/>
      <dgm:spPr/>
    </dgm:pt>
    <dgm:pt modelId="{825A4638-E13D-4C65-8C4D-428A2FF9B10C}" type="pres">
      <dgm:prSet presAssocID="{3374A0B1-175E-455E-A159-884615B2D4DE}" presName="text_4" presStyleLbl="node1" presStyleIdx="3" presStyleCnt="4" custScaleY="142171">
        <dgm:presLayoutVars>
          <dgm:bulletEnabled val="1"/>
        </dgm:presLayoutVars>
      </dgm:prSet>
      <dgm:spPr/>
      <dgm:t>
        <a:bodyPr/>
        <a:lstStyle/>
        <a:p>
          <a:endParaRPr lang="en-US"/>
        </a:p>
      </dgm:t>
    </dgm:pt>
    <dgm:pt modelId="{2C3EC4FB-5879-49DE-B4A2-0068DF86DEA8}" type="pres">
      <dgm:prSet presAssocID="{3374A0B1-175E-455E-A159-884615B2D4DE}" presName="accent_4" presStyleCnt="0"/>
      <dgm:spPr/>
    </dgm:pt>
    <dgm:pt modelId="{24C5C6B5-903D-44D2-B02A-8745347783E7}" type="pres">
      <dgm:prSet presAssocID="{3374A0B1-175E-455E-A159-884615B2D4DE}" presName="accentRepeatNode" presStyleLbl="solidFgAcc1" presStyleIdx="3" presStyleCnt="4"/>
      <dgm:spPr/>
    </dgm:pt>
  </dgm:ptLst>
  <dgm:cxnLst>
    <dgm:cxn modelId="{C200A7C9-8BA5-42BC-8A03-3C17B6B79EC5}" type="presOf" srcId="{2BC8E092-A492-4E22-B9AF-189294C06E9E}" destId="{40CA0500-DA50-474E-8112-AA43600799CC}" srcOrd="0" destOrd="0" presId="urn:microsoft.com/office/officeart/2008/layout/VerticalCurvedList"/>
    <dgm:cxn modelId="{A6C05865-140B-4537-B4E2-D88EFB2A07CD}" type="presOf" srcId="{3374A0B1-175E-455E-A159-884615B2D4DE}" destId="{825A4638-E13D-4C65-8C4D-428A2FF9B10C}" srcOrd="0" destOrd="0" presId="urn:microsoft.com/office/officeart/2008/layout/VerticalCurvedList"/>
    <dgm:cxn modelId="{09D34FD0-E3E7-4950-8E29-85A57A5C01FD}" srcId="{9B669F7B-1B46-4604-88E4-FEA5CF33F051}" destId="{2BC8E092-A492-4E22-B9AF-189294C06E9E}" srcOrd="1" destOrd="0" parTransId="{130D98B8-615D-45C8-9D78-DA2868842877}" sibTransId="{28CAFC05-4AA9-4DBB-88DD-4A45505DED78}"/>
    <dgm:cxn modelId="{03BBF01B-1E13-4CC4-A64D-DD512A07CC50}" srcId="{9B669F7B-1B46-4604-88E4-FEA5CF33F051}" destId="{74BE5F8B-F171-47DB-BEF5-1E2D669CB744}" srcOrd="0" destOrd="0" parTransId="{31FCDE01-6152-45AE-9EFB-3426BBC2EC52}" sibTransId="{BC02A61F-5930-405D-B9C7-EB90790907A3}"/>
    <dgm:cxn modelId="{C8582CB2-6AEC-4234-BCA5-096211FFA962}" type="presOf" srcId="{74BE5F8B-F171-47DB-BEF5-1E2D669CB744}" destId="{4A110A07-45D2-4A7C-9624-976B633A13A5}" srcOrd="0" destOrd="0" presId="urn:microsoft.com/office/officeart/2008/layout/VerticalCurvedList"/>
    <dgm:cxn modelId="{9AE58F9E-4057-44D6-BDA2-13BB72412826}" type="presOf" srcId="{9B669F7B-1B46-4604-88E4-FEA5CF33F051}" destId="{A9446C54-89F5-4149-B85B-79DA7C75CEBF}" srcOrd="0" destOrd="0" presId="urn:microsoft.com/office/officeart/2008/layout/VerticalCurvedList"/>
    <dgm:cxn modelId="{9C2198BF-26F9-4CFC-A911-18B0756A5843}" srcId="{9B669F7B-1B46-4604-88E4-FEA5CF33F051}" destId="{3374A0B1-175E-455E-A159-884615B2D4DE}" srcOrd="3" destOrd="0" parTransId="{DF3BEDCF-D6F3-4D21-954A-5B732661804F}" sibTransId="{4E147FAD-89EF-4309-9EFB-1FC5987D37CA}"/>
    <dgm:cxn modelId="{1ED3D8E7-D77C-472C-9AD5-47A79DCF9513}" type="presOf" srcId="{0AD03860-B6E2-43F2-8203-495CF6AA5446}" destId="{B6102740-1AE7-4734-90D5-D81E715DECAC}" srcOrd="0" destOrd="0" presId="urn:microsoft.com/office/officeart/2008/layout/VerticalCurvedList"/>
    <dgm:cxn modelId="{B4C36BBC-8A21-45FF-BB8A-CCD2E4B257BE}" type="presOf" srcId="{BC02A61F-5930-405D-B9C7-EB90790907A3}" destId="{8580AB0E-DF00-485E-8DE5-BFBDFC8722F8}" srcOrd="0" destOrd="0" presId="urn:microsoft.com/office/officeart/2008/layout/VerticalCurvedList"/>
    <dgm:cxn modelId="{61617EAC-49CD-4E3A-99A3-D82A892629AE}" srcId="{9B669F7B-1B46-4604-88E4-FEA5CF33F051}" destId="{0AD03860-B6E2-43F2-8203-495CF6AA5446}" srcOrd="2" destOrd="0" parTransId="{C96E5BD4-A3BD-47D7-A0D0-D446F442B6CE}" sibTransId="{FF25D802-E3C3-40F5-BD52-9B852AFEC1D7}"/>
    <dgm:cxn modelId="{D347444F-0CBF-4632-9DA4-69F3C1D9D027}" type="presParOf" srcId="{A9446C54-89F5-4149-B85B-79DA7C75CEBF}" destId="{DDE34219-32E4-44D6-A8BF-332DBF708834}" srcOrd="0" destOrd="0" presId="urn:microsoft.com/office/officeart/2008/layout/VerticalCurvedList"/>
    <dgm:cxn modelId="{EF858A0A-7C63-40FB-9728-E8C10B010983}" type="presParOf" srcId="{DDE34219-32E4-44D6-A8BF-332DBF708834}" destId="{B2FD26A1-6E00-40FC-B7E7-17C30FBC366D}" srcOrd="0" destOrd="0" presId="urn:microsoft.com/office/officeart/2008/layout/VerticalCurvedList"/>
    <dgm:cxn modelId="{275F5E4C-A9A3-4873-85C5-5948F758CA13}" type="presParOf" srcId="{B2FD26A1-6E00-40FC-B7E7-17C30FBC366D}" destId="{54E53553-D28C-418F-BF8D-12F01D068586}" srcOrd="0" destOrd="0" presId="urn:microsoft.com/office/officeart/2008/layout/VerticalCurvedList"/>
    <dgm:cxn modelId="{3BDC711F-1C5F-4715-B44E-30884770F3CF}" type="presParOf" srcId="{B2FD26A1-6E00-40FC-B7E7-17C30FBC366D}" destId="{8580AB0E-DF00-485E-8DE5-BFBDFC8722F8}" srcOrd="1" destOrd="0" presId="urn:microsoft.com/office/officeart/2008/layout/VerticalCurvedList"/>
    <dgm:cxn modelId="{4531B7BA-0D5C-4323-8095-F4FA66D4CA0A}" type="presParOf" srcId="{B2FD26A1-6E00-40FC-B7E7-17C30FBC366D}" destId="{E6910533-98C9-46DD-99EA-A29A9FC3BBC8}" srcOrd="2" destOrd="0" presId="urn:microsoft.com/office/officeart/2008/layout/VerticalCurvedList"/>
    <dgm:cxn modelId="{88A35143-25EA-4BDB-B59F-0E4C1CBF0F5A}" type="presParOf" srcId="{B2FD26A1-6E00-40FC-B7E7-17C30FBC366D}" destId="{474E47E9-6CE4-4EFE-B1F8-7C3B7CC2C226}" srcOrd="3" destOrd="0" presId="urn:microsoft.com/office/officeart/2008/layout/VerticalCurvedList"/>
    <dgm:cxn modelId="{4F7C44EC-ADED-4272-8C86-4AF70B1BEF70}" type="presParOf" srcId="{DDE34219-32E4-44D6-A8BF-332DBF708834}" destId="{4A110A07-45D2-4A7C-9624-976B633A13A5}" srcOrd="1" destOrd="0" presId="urn:microsoft.com/office/officeart/2008/layout/VerticalCurvedList"/>
    <dgm:cxn modelId="{7733358B-03E5-4614-83D3-3D2FF77F3D4D}" type="presParOf" srcId="{DDE34219-32E4-44D6-A8BF-332DBF708834}" destId="{616FE7DB-0497-4EF1-A581-5406F0CE4ED8}" srcOrd="2" destOrd="0" presId="urn:microsoft.com/office/officeart/2008/layout/VerticalCurvedList"/>
    <dgm:cxn modelId="{2E6BDDF8-6843-42E4-BEC9-3001A04DC77F}" type="presParOf" srcId="{616FE7DB-0497-4EF1-A581-5406F0CE4ED8}" destId="{437F91AD-F33F-4AEB-911F-36AF8D16B1A0}" srcOrd="0" destOrd="0" presId="urn:microsoft.com/office/officeart/2008/layout/VerticalCurvedList"/>
    <dgm:cxn modelId="{F72717EC-63B5-4E1D-A792-A20C5225C410}" type="presParOf" srcId="{DDE34219-32E4-44D6-A8BF-332DBF708834}" destId="{40CA0500-DA50-474E-8112-AA43600799CC}" srcOrd="3" destOrd="0" presId="urn:microsoft.com/office/officeart/2008/layout/VerticalCurvedList"/>
    <dgm:cxn modelId="{3D775C37-2617-4FCD-8959-8491EA3C8587}" type="presParOf" srcId="{DDE34219-32E4-44D6-A8BF-332DBF708834}" destId="{F7B6C26A-C55F-4D9A-AE04-A6A1916084C9}" srcOrd="4" destOrd="0" presId="urn:microsoft.com/office/officeart/2008/layout/VerticalCurvedList"/>
    <dgm:cxn modelId="{701DECC1-B891-4830-839C-9A6CFC7B1BE9}" type="presParOf" srcId="{F7B6C26A-C55F-4D9A-AE04-A6A1916084C9}" destId="{FE4AC109-7FB4-4B84-B80F-E269056ED4C9}" srcOrd="0" destOrd="0" presId="urn:microsoft.com/office/officeart/2008/layout/VerticalCurvedList"/>
    <dgm:cxn modelId="{ED0B45AF-5DAF-4606-AE35-D115BB412188}" type="presParOf" srcId="{DDE34219-32E4-44D6-A8BF-332DBF708834}" destId="{B6102740-1AE7-4734-90D5-D81E715DECAC}" srcOrd="5" destOrd="0" presId="urn:microsoft.com/office/officeart/2008/layout/VerticalCurvedList"/>
    <dgm:cxn modelId="{D204CFAF-70CD-4A6E-85E7-E2FA69C18BBE}" type="presParOf" srcId="{DDE34219-32E4-44D6-A8BF-332DBF708834}" destId="{5403C48C-1175-47EC-8EFF-6771E32A5978}" srcOrd="6" destOrd="0" presId="urn:microsoft.com/office/officeart/2008/layout/VerticalCurvedList"/>
    <dgm:cxn modelId="{17DE1675-3D93-496F-840A-7D3A32810ADD}" type="presParOf" srcId="{5403C48C-1175-47EC-8EFF-6771E32A5978}" destId="{DDF9E5F9-0833-46F5-A854-528C4EB87415}" srcOrd="0" destOrd="0" presId="urn:microsoft.com/office/officeart/2008/layout/VerticalCurvedList"/>
    <dgm:cxn modelId="{7465595F-0E03-41BC-BED6-E529DEF252BB}" type="presParOf" srcId="{DDE34219-32E4-44D6-A8BF-332DBF708834}" destId="{825A4638-E13D-4C65-8C4D-428A2FF9B10C}" srcOrd="7" destOrd="0" presId="urn:microsoft.com/office/officeart/2008/layout/VerticalCurvedList"/>
    <dgm:cxn modelId="{ECE66E29-6197-4B7E-9040-78F1F9CBACF3}" type="presParOf" srcId="{DDE34219-32E4-44D6-A8BF-332DBF708834}" destId="{2C3EC4FB-5879-49DE-B4A2-0068DF86DEA8}" srcOrd="8" destOrd="0" presId="urn:microsoft.com/office/officeart/2008/layout/VerticalCurvedList"/>
    <dgm:cxn modelId="{FA8A7110-1082-4374-8484-86DB62FF3A26}" type="presParOf" srcId="{2C3EC4FB-5879-49DE-B4A2-0068DF86DEA8}" destId="{24C5C6B5-903D-44D2-B02A-8745347783E7}" srcOrd="0" destOrd="0" presId="urn:microsoft.com/office/officeart/2008/layout/VerticalCurv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F748D3-1B5D-400D-A205-EBBBB11AACC2}" type="datetimeFigureOut">
              <a:rPr lang="en-US" smtClean="0"/>
              <a:pPr/>
              <a:t>9/25/2023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F84132-8EF7-4D28-9598-A3FAC4F33D71}" type="slidenum">
              <a:rPr lang="en-US" smtClean="0"/>
              <a:pPr/>
              <a:t>‹#›</a:t>
            </a:fld>
            <a:endParaRPr lang="en-US"/>
          </a:p>
        </p:txBody>
      </p:sp>
    </p:spTree>
    <p:extLst>
      <p:ext uri="{BB962C8B-B14F-4D97-AF65-F5344CB8AC3E}">
        <p14:creationId xmlns:p14="http://schemas.microsoft.com/office/powerpoint/2010/main" val="1399009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9EEC3E-6AD2-4933-8E07-2DEB94F42E14}" type="datetimeFigureOut">
              <a:rPr lang="en-US" smtClean="0"/>
              <a:pPr/>
              <a:t>9/25/2023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2783FB-AAA4-4DFD-A798-1FE4F4267525}" type="slidenum">
              <a:rPr lang="en-US" smtClean="0"/>
              <a:pPr/>
              <a:t>‹#›</a:t>
            </a:fld>
            <a:endParaRPr lang="en-US"/>
          </a:p>
        </p:txBody>
      </p:sp>
    </p:spTree>
    <p:extLst>
      <p:ext uri="{BB962C8B-B14F-4D97-AF65-F5344CB8AC3E}">
        <p14:creationId xmlns:p14="http://schemas.microsoft.com/office/powerpoint/2010/main" val="194796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2783FB-AAA4-4DFD-A798-1FE4F4267525}" type="slidenum">
              <a:rPr lang="en-US" smtClean="0"/>
              <a:pPr/>
              <a:t>2</a:t>
            </a:fld>
            <a:endParaRPr lang="en-US" dirty="0"/>
          </a:p>
        </p:txBody>
      </p:sp>
    </p:spTree>
    <p:extLst>
      <p:ext uri="{BB962C8B-B14F-4D97-AF65-F5344CB8AC3E}">
        <p14:creationId xmlns:p14="http://schemas.microsoft.com/office/powerpoint/2010/main" val="2406796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This exhibit shows the shield that internal controls provide for an organization. </a:t>
            </a:r>
          </a:p>
        </p:txBody>
      </p:sp>
    </p:spTree>
    <p:extLst>
      <p:ext uri="{BB962C8B-B14F-4D97-AF65-F5344CB8AC3E}">
        <p14:creationId xmlns:p14="http://schemas.microsoft.com/office/powerpoint/2010/main" val="1202293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third learning objective is to list and describe the components of internal control and control procedures.</a:t>
            </a:r>
          </a:p>
        </p:txBody>
      </p:sp>
    </p:spTree>
    <p:extLst>
      <p:ext uri="{BB962C8B-B14F-4D97-AF65-F5344CB8AC3E}">
        <p14:creationId xmlns:p14="http://schemas.microsoft.com/office/powerpoint/2010/main" val="819402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xfrm>
            <a:off x="762000" y="4192512"/>
            <a:ext cx="5562600" cy="4695866"/>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smtClean="0"/>
              <a:t>A </a:t>
            </a:r>
            <a:r>
              <a:rPr lang="en-US" sz="1100" smtClean="0"/>
              <a:t>business can achieve its internal control objectives by applying five components. TIP:  You can remember the five components by using the acronym MICER. This stands for </a:t>
            </a:r>
            <a:r>
              <a:rPr lang="en-US" sz="1100" b="1" smtClean="0"/>
              <a:t>M</a:t>
            </a:r>
            <a:r>
              <a:rPr lang="en-US" sz="1100" smtClean="0"/>
              <a:t>onitoring of controls, </a:t>
            </a:r>
            <a:r>
              <a:rPr lang="en-US" sz="1100" b="1" smtClean="0"/>
              <a:t>I</a:t>
            </a:r>
            <a:r>
              <a:rPr lang="en-US" sz="1100" smtClean="0"/>
              <a:t>nformation system,  </a:t>
            </a:r>
            <a:r>
              <a:rPr lang="en-US" sz="1100" b="1" smtClean="0"/>
              <a:t>C</a:t>
            </a:r>
            <a:r>
              <a:rPr lang="en-US" sz="1100" smtClean="0"/>
              <a:t>ontrol procedures, Control </a:t>
            </a:r>
            <a:r>
              <a:rPr lang="en-US" sz="1100" b="1" smtClean="0"/>
              <a:t>E</a:t>
            </a:r>
            <a:r>
              <a:rPr lang="en-US" sz="1100" smtClean="0"/>
              <a:t>nvironment and  </a:t>
            </a:r>
            <a:r>
              <a:rPr lang="en-US" sz="1100" b="1" smtClean="0"/>
              <a:t>R</a:t>
            </a:r>
            <a:r>
              <a:rPr lang="en-US" sz="1100" smtClean="0"/>
              <a:t>isk assessment.</a:t>
            </a:r>
          </a:p>
          <a:p>
            <a:endParaRPr lang="en-US" sz="1100" b="1" smtClean="0"/>
          </a:p>
        </p:txBody>
      </p:sp>
    </p:spTree>
    <p:extLst>
      <p:ext uri="{BB962C8B-B14F-4D97-AF65-F5344CB8AC3E}">
        <p14:creationId xmlns:p14="http://schemas.microsoft.com/office/powerpoint/2010/main" val="17242994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ln/>
        </p:spPr>
      </p:sp>
      <p:sp>
        <p:nvSpPr>
          <p:cNvPr id="1402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Companies hire auditors to monitor their controls.  Internal auditors are employees of the business who ensure that employees are following company policies and that operations are running efficiently.  These internal auditors also determine whether the company is following legal requirements that monitor internal controls to safeguard assets.  </a:t>
            </a:r>
          </a:p>
          <a:p>
            <a:endParaRPr lang="en-US" smtClean="0"/>
          </a:p>
          <a:p>
            <a:r>
              <a:rPr lang="en-US" smtClean="0"/>
              <a:t>External auditors are outside accountants that are completely independent of the business.  They monitor the controls to ensure that the financial statements are presented fairly in accordance with GAAP and they suggest improvements to help the business.</a:t>
            </a:r>
          </a:p>
          <a:p>
            <a:endParaRPr lang="en-US" smtClean="0"/>
          </a:p>
        </p:txBody>
      </p:sp>
    </p:spTree>
    <p:extLst>
      <p:ext uri="{BB962C8B-B14F-4D97-AF65-F5344CB8AC3E}">
        <p14:creationId xmlns:p14="http://schemas.microsoft.com/office/powerpoint/2010/main" val="4002091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a:ln/>
        </p:spPr>
      </p:sp>
      <p:sp>
        <p:nvSpPr>
          <p:cNvPr id="1413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As we have seen, the information system is critical.  Decision makers need accurate information to keep track of assets and measure profits and losses. Controls must be in place within the information system to ensure that only authorized users have access to various parts of the accounting information system. Additionally, controls are needed to insure that adequate approvals for recorded transactions are in place.</a:t>
            </a:r>
          </a:p>
          <a:p>
            <a:endParaRPr lang="en-US" b="1" smtClean="0"/>
          </a:p>
          <a:p>
            <a:endParaRPr lang="en-US" smtClean="0"/>
          </a:p>
        </p:txBody>
      </p:sp>
    </p:spTree>
    <p:extLst>
      <p:ext uri="{BB962C8B-B14F-4D97-AF65-F5344CB8AC3E}">
        <p14:creationId xmlns:p14="http://schemas.microsoft.com/office/powerpoint/2010/main" val="22774874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Control procedures are the procedures designed to ensure that the business’s goals are achieved. </a:t>
            </a:r>
          </a:p>
          <a:p>
            <a:endParaRPr lang="en-US" smtClean="0"/>
          </a:p>
          <a:p>
            <a:r>
              <a:rPr lang="en-US" smtClean="0"/>
              <a:t>The control environment is the “tone at the top” of the business. It starts with the owner or C.E.O. and the top managers. They must behave honorably to set a good example for company employees. Each must demonstrate the importance of internal controls if he or she expects the employees to take the controls seriously. Former executives of Enron and WorldCom failed to establish a good control environment and are in prison as a result.</a:t>
            </a:r>
          </a:p>
          <a:p>
            <a:endParaRPr lang="en-US" smtClean="0"/>
          </a:p>
        </p:txBody>
      </p:sp>
    </p:spTree>
    <p:extLst>
      <p:ext uri="{BB962C8B-B14F-4D97-AF65-F5344CB8AC3E}">
        <p14:creationId xmlns:p14="http://schemas.microsoft.com/office/powerpoint/2010/main" val="36351785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a:ln/>
        </p:spPr>
      </p:sp>
      <p:sp>
        <p:nvSpPr>
          <p:cNvPr id="1433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 company must assess its risks. For example, Kraft Foods faces the risk that its food products may harm people; American Airlines planes may crash; Sony faces copyright infringement risks; and all companies face the risk of bankruptcy. Companies facing difficulties are tempted to falsify the financial statements to make themselves look better than they really are.</a:t>
            </a:r>
          </a:p>
        </p:txBody>
      </p:sp>
    </p:spTree>
    <p:extLst>
      <p:ext uri="{BB962C8B-B14F-4D97-AF65-F5344CB8AC3E}">
        <p14:creationId xmlns:p14="http://schemas.microsoft.com/office/powerpoint/2010/main" val="353383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a:ln/>
        </p:spPr>
      </p:sp>
      <p:sp>
        <p:nvSpPr>
          <p:cNvPr id="144387" name="Notes Placeholder 2"/>
          <p:cNvSpPr>
            <a:spLocks noGrp="1"/>
          </p:cNvSpPr>
          <p:nvPr>
            <p:ph type="body" idx="1"/>
          </p:nvPr>
        </p:nvSpPr>
        <p:spPr>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smtClean="0"/>
              <a:t>All companies need the following internal control procedures:</a:t>
            </a:r>
          </a:p>
          <a:p>
            <a:pPr>
              <a:defRPr/>
            </a:pPr>
            <a:endParaRPr lang="en-US" dirty="0" smtClean="0"/>
          </a:p>
          <a:p>
            <a:pPr marL="171450" indent="-171450">
              <a:buFont typeface="Arial" pitchFamily="34" charset="0"/>
              <a:buChar char="•"/>
              <a:defRPr/>
            </a:pPr>
            <a:r>
              <a:rPr lang="en-US" dirty="0" smtClean="0"/>
              <a:t>Competent, reliable, and ethical personnel: Employees should be competent, reliable, and ethical.  Paying good salaries will attract high-quality employees. Employees should also be trained to do the job and their work should be adequately supervised. </a:t>
            </a:r>
          </a:p>
          <a:p>
            <a:pPr marL="171450" indent="-171450">
              <a:buFont typeface="Arial" pitchFamily="34" charset="0"/>
              <a:buChar char="•"/>
              <a:defRPr/>
            </a:pPr>
            <a:r>
              <a:rPr lang="en-US" dirty="0" smtClean="0"/>
              <a:t>Assignment of responsibilities:  In a business with good internal controls, no important duty is overlooked. Each employee has certain responsibilities. Clearly assigned responsibilities create job accountability, thus ensuring that all important tasks get done.</a:t>
            </a:r>
          </a:p>
          <a:p>
            <a:pPr marL="171450" indent="-171450">
              <a:buFont typeface="Arial" pitchFamily="34" charset="0"/>
              <a:buChar char="•"/>
              <a:defRPr/>
            </a:pPr>
            <a:r>
              <a:rPr lang="en-US" dirty="0" smtClean="0"/>
              <a:t>Separation of duties: Smart management divides responsibility between two or more people. Separation of duties limits fraud and promotes the accuracy of the accounting records. Separation of duties can be divided into two parts:</a:t>
            </a:r>
          </a:p>
          <a:p>
            <a:pPr marL="628650" lvl="1" indent="-171450">
              <a:buFont typeface="Wingdings" pitchFamily="2" charset="2"/>
              <a:buChar char="Ø"/>
              <a:defRPr/>
            </a:pPr>
            <a:r>
              <a:rPr lang="en-US" dirty="0" smtClean="0"/>
              <a:t>Separate operations from accounting </a:t>
            </a:r>
          </a:p>
          <a:p>
            <a:pPr marL="628650" lvl="1" indent="-171450">
              <a:buFont typeface="Wingdings" pitchFamily="2" charset="2"/>
              <a:buChar char="Ø"/>
              <a:defRPr/>
            </a:pPr>
            <a:r>
              <a:rPr lang="en-US" dirty="0" smtClean="0"/>
              <a:t>Separate the custody of assets from accounting</a:t>
            </a:r>
          </a:p>
          <a:p>
            <a:pPr marL="171450" indent="-171450">
              <a:buFont typeface="Arial" pitchFamily="34" charset="0"/>
              <a:buChar char="•"/>
              <a:defRPr/>
            </a:pPr>
            <a:r>
              <a:rPr lang="en-US" dirty="0" smtClean="0"/>
              <a:t>Audits: To assess their accounting records, most companies have an audit. An audit is an examination of the company’s financial statements and accounting system. To evaluate the accounting system, auditors must examine the internal controls.</a:t>
            </a:r>
          </a:p>
          <a:p>
            <a:pPr marL="171450" indent="-171450">
              <a:buFont typeface="Arial" pitchFamily="34" charset="0"/>
              <a:buChar char="•"/>
              <a:defRPr/>
            </a:pPr>
            <a:r>
              <a:rPr lang="en-US" dirty="0" smtClean="0"/>
              <a:t>Documents: Documents provide the details of business transactions. Documents include invoices and fax orders. Documents should be pre-numbered to prevent theft and inefficiency. A gap in the numbered sequence draws attention.</a:t>
            </a:r>
          </a:p>
        </p:txBody>
      </p:sp>
    </p:spTree>
    <p:extLst>
      <p:ext uri="{BB962C8B-B14F-4D97-AF65-F5344CB8AC3E}">
        <p14:creationId xmlns:p14="http://schemas.microsoft.com/office/powerpoint/2010/main" val="3966773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a:ln/>
        </p:spPr>
      </p:sp>
      <p:sp>
        <p:nvSpPr>
          <p:cNvPr id="1454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types of other controls are as endless as the types of businesses that exist. The key to controls is that the cost of the control should not exceed the benefit (savings) from implementing that control. Some examples of other common controls are: </a:t>
            </a:r>
          </a:p>
          <a:p>
            <a:pPr lvl="1">
              <a:buFontTx/>
              <a:buChar char="•"/>
            </a:pPr>
            <a:r>
              <a:rPr lang="en-US" smtClean="0"/>
              <a:t> Fireproof vaults to store important documents.</a:t>
            </a:r>
          </a:p>
          <a:p>
            <a:pPr lvl="1">
              <a:buFontTx/>
              <a:buChar char="•"/>
            </a:pPr>
            <a:r>
              <a:rPr lang="en-US" smtClean="0"/>
              <a:t> Burglar alarms, fire alarms, and security cameras to protect buildings, inventory, and other property. </a:t>
            </a:r>
          </a:p>
          <a:p>
            <a:pPr lvl="1">
              <a:buFontTx/>
              <a:buChar char="•"/>
            </a:pPr>
            <a:r>
              <a:rPr lang="en-US" smtClean="0"/>
              <a:t> Loss-prevention specialists to train company employees to spot suspicious activity.</a:t>
            </a:r>
          </a:p>
          <a:p>
            <a:pPr lvl="1">
              <a:buFontTx/>
              <a:buChar char="•"/>
            </a:pPr>
            <a:r>
              <a:rPr lang="en-US" smtClean="0"/>
              <a:t> Fidelity bonds purchased for employees who handle cash. </a:t>
            </a:r>
          </a:p>
          <a:p>
            <a:pPr lvl="1">
              <a:buFontTx/>
              <a:buChar char="•"/>
            </a:pPr>
            <a:r>
              <a:rPr lang="en-US" smtClean="0"/>
              <a:t> Mandatory vacations and job rotation to improve internal control.  </a:t>
            </a:r>
          </a:p>
        </p:txBody>
      </p:sp>
    </p:spTree>
    <p:extLst>
      <p:ext uri="{BB962C8B-B14F-4D97-AF65-F5344CB8AC3E}">
        <p14:creationId xmlns:p14="http://schemas.microsoft.com/office/powerpoint/2010/main" val="13745977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sz="2400" dirty="0" smtClean="0">
                <a:latin typeface="Times New Roman" pitchFamily="18" charset="0"/>
                <a:cs typeface="Times New Roman" pitchFamily="18" charset="0"/>
              </a:rPr>
              <a:t>Exercise 7-14 directs you to identify internal controls.  </a:t>
            </a:r>
            <a:endParaRPr lang="en-US" dirty="0"/>
          </a:p>
        </p:txBody>
      </p:sp>
    </p:spTree>
    <p:extLst>
      <p:ext uri="{BB962C8B-B14F-4D97-AF65-F5344CB8AC3E}">
        <p14:creationId xmlns:p14="http://schemas.microsoft.com/office/powerpoint/2010/main" val="3458955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3886200" y="1"/>
            <a:ext cx="2971800" cy="45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129027" name="Rectangle 3"/>
          <p:cNvSpPr>
            <a:spLocks noChangeArrowheads="1"/>
          </p:cNvSpPr>
          <p:nvPr/>
        </p:nvSpPr>
        <p:spPr bwMode="auto">
          <a:xfrm>
            <a:off x="3886200" y="8686406"/>
            <a:ext cx="2971800" cy="45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p>
            <a:pPr algn="r" eaLnBrk="0" hangingPunct="0"/>
            <a:r>
              <a:rPr lang="en-US" sz="1000" i="1">
                <a:latin typeface="Times New Roman" pitchFamily="18" charset="0"/>
              </a:rPr>
              <a:t>1</a:t>
            </a:r>
          </a:p>
        </p:txBody>
      </p:sp>
      <p:sp>
        <p:nvSpPr>
          <p:cNvPr id="129028" name="Rectangle 4"/>
          <p:cNvSpPr>
            <a:spLocks noChangeArrowheads="1"/>
          </p:cNvSpPr>
          <p:nvPr/>
        </p:nvSpPr>
        <p:spPr bwMode="auto">
          <a:xfrm>
            <a:off x="0" y="8686406"/>
            <a:ext cx="2971800" cy="45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129029" name="Rectangle 5"/>
          <p:cNvSpPr>
            <a:spLocks noChangeArrowheads="1"/>
          </p:cNvSpPr>
          <p:nvPr/>
        </p:nvSpPr>
        <p:spPr bwMode="auto">
          <a:xfrm>
            <a:off x="0" y="1"/>
            <a:ext cx="2971800" cy="45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129030" name="Rectangle 6"/>
          <p:cNvSpPr>
            <a:spLocks noChangeArrowheads="1"/>
          </p:cNvSpPr>
          <p:nvPr/>
        </p:nvSpPr>
        <p:spPr bwMode="auto">
          <a:xfrm>
            <a:off x="3886200" y="1"/>
            <a:ext cx="2971800" cy="45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129031" name="Rectangle 7"/>
          <p:cNvSpPr>
            <a:spLocks noChangeArrowheads="1"/>
          </p:cNvSpPr>
          <p:nvPr/>
        </p:nvSpPr>
        <p:spPr bwMode="auto">
          <a:xfrm>
            <a:off x="3886200" y="8686406"/>
            <a:ext cx="2971800" cy="45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p>
            <a:pPr algn="r" eaLnBrk="0" hangingPunct="0"/>
            <a:r>
              <a:rPr lang="en-US" sz="1000" i="1">
                <a:latin typeface="Times New Roman" pitchFamily="18" charset="0"/>
              </a:rPr>
              <a:t>1</a:t>
            </a:r>
          </a:p>
        </p:txBody>
      </p:sp>
      <p:sp>
        <p:nvSpPr>
          <p:cNvPr id="129032" name="Rectangle 8"/>
          <p:cNvSpPr>
            <a:spLocks noChangeArrowheads="1"/>
          </p:cNvSpPr>
          <p:nvPr/>
        </p:nvSpPr>
        <p:spPr bwMode="auto">
          <a:xfrm>
            <a:off x="0" y="8686406"/>
            <a:ext cx="2971800" cy="45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129033" name="Rectangle 9"/>
          <p:cNvSpPr>
            <a:spLocks noChangeArrowheads="1"/>
          </p:cNvSpPr>
          <p:nvPr/>
        </p:nvSpPr>
        <p:spPr bwMode="auto">
          <a:xfrm>
            <a:off x="0" y="1"/>
            <a:ext cx="2971800" cy="45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129034" name="Rectangle 10"/>
          <p:cNvSpPr>
            <a:spLocks noChangeArrowheads="1"/>
          </p:cNvSpPr>
          <p:nvPr/>
        </p:nvSpPr>
        <p:spPr bwMode="auto">
          <a:xfrm>
            <a:off x="3886200" y="1"/>
            <a:ext cx="2971800" cy="45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129035" name="Rectangle 11"/>
          <p:cNvSpPr>
            <a:spLocks noChangeArrowheads="1"/>
          </p:cNvSpPr>
          <p:nvPr/>
        </p:nvSpPr>
        <p:spPr bwMode="auto">
          <a:xfrm>
            <a:off x="3886200" y="8686406"/>
            <a:ext cx="2971800" cy="45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p>
            <a:pPr algn="r" eaLnBrk="0" hangingPunct="0"/>
            <a:r>
              <a:rPr lang="en-US" sz="1000" i="1">
                <a:latin typeface="Times New Roman" pitchFamily="18" charset="0"/>
              </a:rPr>
              <a:t>1</a:t>
            </a:r>
          </a:p>
        </p:txBody>
      </p:sp>
      <p:sp>
        <p:nvSpPr>
          <p:cNvPr id="129036" name="Rectangle 12"/>
          <p:cNvSpPr>
            <a:spLocks noChangeArrowheads="1"/>
          </p:cNvSpPr>
          <p:nvPr/>
        </p:nvSpPr>
        <p:spPr bwMode="auto">
          <a:xfrm>
            <a:off x="0" y="8686406"/>
            <a:ext cx="2971800" cy="45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129037" name="Rectangle 13"/>
          <p:cNvSpPr>
            <a:spLocks noChangeArrowheads="1"/>
          </p:cNvSpPr>
          <p:nvPr/>
        </p:nvSpPr>
        <p:spPr bwMode="auto">
          <a:xfrm>
            <a:off x="0" y="1"/>
            <a:ext cx="2971800" cy="45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129038" name="Rectangle 14"/>
          <p:cNvSpPr>
            <a:spLocks noChangeArrowheads="1"/>
          </p:cNvSpPr>
          <p:nvPr/>
        </p:nvSpPr>
        <p:spPr bwMode="auto">
          <a:xfrm>
            <a:off x="3886200" y="1"/>
            <a:ext cx="2971800" cy="45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129039" name="Rectangle 15"/>
          <p:cNvSpPr>
            <a:spLocks noChangeArrowheads="1"/>
          </p:cNvSpPr>
          <p:nvPr/>
        </p:nvSpPr>
        <p:spPr bwMode="auto">
          <a:xfrm>
            <a:off x="3886200" y="8686406"/>
            <a:ext cx="2971800" cy="45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p>
            <a:pPr algn="r" eaLnBrk="0" hangingPunct="0"/>
            <a:r>
              <a:rPr lang="en-US" sz="1000" i="1">
                <a:latin typeface="Times New Roman" pitchFamily="18" charset="0"/>
              </a:rPr>
              <a:t>1</a:t>
            </a:r>
          </a:p>
        </p:txBody>
      </p:sp>
      <p:sp>
        <p:nvSpPr>
          <p:cNvPr id="129040" name="Rectangle 16"/>
          <p:cNvSpPr>
            <a:spLocks noChangeArrowheads="1"/>
          </p:cNvSpPr>
          <p:nvPr/>
        </p:nvSpPr>
        <p:spPr bwMode="auto">
          <a:xfrm>
            <a:off x="0" y="8686406"/>
            <a:ext cx="2971800" cy="45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129041" name="Rectangle 17"/>
          <p:cNvSpPr>
            <a:spLocks noChangeArrowheads="1"/>
          </p:cNvSpPr>
          <p:nvPr/>
        </p:nvSpPr>
        <p:spPr bwMode="auto">
          <a:xfrm>
            <a:off x="0" y="1"/>
            <a:ext cx="2971800" cy="45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129042" name="Rectangle 18"/>
          <p:cNvSpPr>
            <a:spLocks noChangeArrowheads="1"/>
          </p:cNvSpPr>
          <p:nvPr/>
        </p:nvSpPr>
        <p:spPr bwMode="auto">
          <a:xfrm>
            <a:off x="3886200" y="1"/>
            <a:ext cx="2971800" cy="45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129043" name="Rectangle 19"/>
          <p:cNvSpPr>
            <a:spLocks noChangeArrowheads="1"/>
          </p:cNvSpPr>
          <p:nvPr/>
        </p:nvSpPr>
        <p:spPr bwMode="auto">
          <a:xfrm>
            <a:off x="3886200" y="8686406"/>
            <a:ext cx="2971800" cy="45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p>
            <a:pPr algn="r" eaLnBrk="0" hangingPunct="0"/>
            <a:r>
              <a:rPr lang="en-US" sz="1000" i="1">
                <a:latin typeface="Times New Roman" pitchFamily="18" charset="0"/>
              </a:rPr>
              <a:t>1</a:t>
            </a:r>
          </a:p>
        </p:txBody>
      </p:sp>
      <p:sp>
        <p:nvSpPr>
          <p:cNvPr id="129044" name="Rectangle 20"/>
          <p:cNvSpPr>
            <a:spLocks noChangeArrowheads="1"/>
          </p:cNvSpPr>
          <p:nvPr/>
        </p:nvSpPr>
        <p:spPr bwMode="auto">
          <a:xfrm>
            <a:off x="0" y="8686406"/>
            <a:ext cx="2971800" cy="45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129045" name="Rectangle 21"/>
          <p:cNvSpPr>
            <a:spLocks noChangeArrowheads="1"/>
          </p:cNvSpPr>
          <p:nvPr/>
        </p:nvSpPr>
        <p:spPr bwMode="auto">
          <a:xfrm>
            <a:off x="0" y="1"/>
            <a:ext cx="2971800" cy="45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129046" name="Rectangle 2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Chapter 7 explains internal control and cash.</a:t>
            </a:r>
          </a:p>
        </p:txBody>
      </p:sp>
      <p:sp>
        <p:nvSpPr>
          <p:cNvPr id="129047" name="Rectangle 2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5127054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1474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t>The exercise continues on this slide.  </a:t>
            </a:r>
          </a:p>
        </p:txBody>
      </p:sp>
    </p:spTree>
    <p:extLst>
      <p:ext uri="{BB962C8B-B14F-4D97-AF65-F5344CB8AC3E}">
        <p14:creationId xmlns:p14="http://schemas.microsoft.com/office/powerpoint/2010/main" val="3604761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ln/>
        </p:spPr>
      </p:sp>
      <p:sp>
        <p:nvSpPr>
          <p:cNvPr id="1484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t>The exercise continues on this slide. </a:t>
            </a:r>
          </a:p>
        </p:txBody>
      </p:sp>
    </p:spTree>
    <p:extLst>
      <p:ext uri="{BB962C8B-B14F-4D97-AF65-F5344CB8AC3E}">
        <p14:creationId xmlns:p14="http://schemas.microsoft.com/office/powerpoint/2010/main" val="6895568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fourth learning objective is to explain control procedures unique to e-commerce.</a:t>
            </a:r>
          </a:p>
        </p:txBody>
      </p:sp>
    </p:spTree>
    <p:extLst>
      <p:ext uri="{BB962C8B-B14F-4D97-AF65-F5344CB8AC3E}">
        <p14:creationId xmlns:p14="http://schemas.microsoft.com/office/powerpoint/2010/main" val="6856091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a:xfrm>
            <a:off x="914400" y="4343992"/>
            <a:ext cx="5334000" cy="4392907"/>
          </a:xfrm>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sz="1100" dirty="0" smtClean="0"/>
              <a:t>E-commerce creates its own unique types of risks:</a:t>
            </a:r>
          </a:p>
          <a:p>
            <a:pPr marL="171450" indent="-171450">
              <a:buFont typeface="Arial" pitchFamily="34" charset="0"/>
              <a:buChar char="•"/>
              <a:defRPr/>
            </a:pPr>
            <a:r>
              <a:rPr lang="en-US" sz="1100" dirty="0" smtClean="0"/>
              <a:t>Stolen account numbers or passwords</a:t>
            </a:r>
          </a:p>
          <a:p>
            <a:pPr marL="171450" indent="-171450">
              <a:buFont typeface="Arial" pitchFamily="34" charset="0"/>
              <a:buChar char="•"/>
              <a:defRPr/>
            </a:pPr>
            <a:r>
              <a:rPr lang="en-US" sz="1100" dirty="0" smtClean="0"/>
              <a:t>Computer viruses and trojans</a:t>
            </a:r>
          </a:p>
          <a:p>
            <a:pPr marL="171450" indent="-171450">
              <a:buFont typeface="Arial" pitchFamily="34" charset="0"/>
              <a:buChar char="•"/>
              <a:defRPr/>
            </a:pPr>
            <a:r>
              <a:rPr lang="en-US" sz="1100" dirty="0" smtClean="0"/>
              <a:t>Phishing expeditions</a:t>
            </a:r>
          </a:p>
          <a:p>
            <a:pPr marL="171450" indent="-171450">
              <a:buFont typeface="Arial" pitchFamily="34" charset="0"/>
              <a:buChar char="•"/>
              <a:defRPr/>
            </a:pPr>
            <a:endParaRPr lang="en-US" sz="1100" dirty="0" smtClean="0"/>
          </a:p>
          <a:p>
            <a:pPr>
              <a:buFont typeface="Arial" pitchFamily="34" charset="0"/>
              <a:buNone/>
              <a:defRPr/>
            </a:pPr>
            <a:r>
              <a:rPr lang="en-US" sz="1100" dirty="0" smtClean="0"/>
              <a:t>To address the risks posed by e-commerce, companies have devised a number of security measures, including encryption and firewalls. </a:t>
            </a:r>
          </a:p>
        </p:txBody>
      </p:sp>
    </p:spTree>
    <p:extLst>
      <p:ext uri="{BB962C8B-B14F-4D97-AF65-F5344CB8AC3E}">
        <p14:creationId xmlns:p14="http://schemas.microsoft.com/office/powerpoint/2010/main" val="15579502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cap="flat"/>
        </p:spPr>
      </p:sp>
      <p:sp>
        <p:nvSpPr>
          <p:cNvPr id="1515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Unfortunately, many internal controls can be overcome. Collusion—two or more people working together—can beat internal controls.  In addition, the stricter the internal control system, the more it costs. Internal controls must always be judged in light of their costs versus their benefits.</a:t>
            </a:r>
          </a:p>
        </p:txBody>
      </p:sp>
    </p:spTree>
    <p:extLst>
      <p:ext uri="{BB962C8B-B14F-4D97-AF65-F5344CB8AC3E}">
        <p14:creationId xmlns:p14="http://schemas.microsoft.com/office/powerpoint/2010/main" val="38467001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fifth learning objective is to demonstrate the use of a bank account as a control device.</a:t>
            </a:r>
          </a:p>
          <a:p>
            <a:endParaRPr lang="en-US" smtClean="0"/>
          </a:p>
        </p:txBody>
      </p:sp>
    </p:spTree>
    <p:extLst>
      <p:ext uri="{BB962C8B-B14F-4D97-AF65-F5344CB8AC3E}">
        <p14:creationId xmlns:p14="http://schemas.microsoft.com/office/powerpoint/2010/main" val="20382028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xfrm>
            <a:off x="914400" y="4343992"/>
            <a:ext cx="5257800" cy="4468647"/>
          </a:xfrm>
          <a:ln w="9525"/>
          <a:extLst/>
        </p:spPr>
        <p:txBody>
          <a:bodyPr/>
          <a:lstStyle/>
          <a:p>
            <a:pPr>
              <a:lnSpc>
                <a:spcPct val="90000"/>
              </a:lnSpc>
              <a:defRPr/>
            </a:pPr>
            <a:r>
              <a:rPr lang="en-US" sz="1100" dirty="0" smtClean="0"/>
              <a:t>Cash is the most liquid asset because it’s the medium of exchange. Cash is easy to conceal and relatively easy to steal. As a result, most businesses create specific controls for cash. Keeping cash in a bank account helps control cash because banks have established practices for safeguarding customers’ money. The documents used to control a bank account include:</a:t>
            </a:r>
          </a:p>
          <a:p>
            <a:pPr marL="171450" indent="-171450">
              <a:lnSpc>
                <a:spcPct val="90000"/>
              </a:lnSpc>
              <a:buFont typeface="Arial" pitchFamily="34" charset="0"/>
              <a:buChar char="•"/>
              <a:defRPr/>
            </a:pPr>
            <a:r>
              <a:rPr lang="en-US" sz="1100" dirty="0" smtClean="0"/>
              <a:t>Signature card</a:t>
            </a:r>
          </a:p>
          <a:p>
            <a:pPr marL="171450" indent="-171450">
              <a:lnSpc>
                <a:spcPct val="90000"/>
              </a:lnSpc>
              <a:buFont typeface="Arial" pitchFamily="34" charset="0"/>
              <a:buChar char="•"/>
              <a:defRPr/>
            </a:pPr>
            <a:r>
              <a:rPr lang="en-US" sz="1100" dirty="0" smtClean="0"/>
              <a:t>Deposit ticket</a:t>
            </a:r>
          </a:p>
          <a:p>
            <a:pPr marL="171450" indent="-171450">
              <a:lnSpc>
                <a:spcPct val="90000"/>
              </a:lnSpc>
              <a:buFont typeface="Arial" pitchFamily="34" charset="0"/>
              <a:buChar char="•"/>
              <a:defRPr/>
            </a:pPr>
            <a:r>
              <a:rPr lang="en-US" sz="1100" dirty="0" smtClean="0"/>
              <a:t>Check: There are three parties to a check:</a:t>
            </a:r>
          </a:p>
          <a:p>
            <a:pPr marL="628650" lvl="1" indent="-171450">
              <a:lnSpc>
                <a:spcPct val="90000"/>
              </a:lnSpc>
              <a:buFont typeface="Wingdings" pitchFamily="2" charset="2"/>
              <a:buChar char="Ø"/>
              <a:defRPr/>
            </a:pPr>
            <a:r>
              <a:rPr lang="en-US" sz="1100" dirty="0" smtClean="0"/>
              <a:t>the maker</a:t>
            </a:r>
            <a:r>
              <a:rPr lang="en-US" sz="1100" i="1" dirty="0" smtClean="0"/>
              <a:t>,</a:t>
            </a:r>
            <a:r>
              <a:rPr lang="en-US" sz="1100" dirty="0" smtClean="0"/>
              <a:t> who signs the check</a:t>
            </a:r>
          </a:p>
          <a:p>
            <a:pPr marL="628650" lvl="1" indent="-171450">
              <a:lnSpc>
                <a:spcPct val="90000"/>
              </a:lnSpc>
              <a:buFont typeface="Wingdings" pitchFamily="2" charset="2"/>
              <a:buChar char="Ø"/>
              <a:defRPr/>
            </a:pPr>
            <a:r>
              <a:rPr lang="en-US" sz="1100" dirty="0" smtClean="0"/>
              <a:t>the payee</a:t>
            </a:r>
            <a:r>
              <a:rPr lang="en-US" sz="1100" i="1" dirty="0" smtClean="0"/>
              <a:t>,</a:t>
            </a:r>
            <a:r>
              <a:rPr lang="en-US" sz="1100" dirty="0" smtClean="0"/>
              <a:t> to whom the check is paid</a:t>
            </a:r>
          </a:p>
          <a:p>
            <a:pPr marL="628650" lvl="1" indent="-171450">
              <a:lnSpc>
                <a:spcPct val="90000"/>
              </a:lnSpc>
              <a:buFont typeface="Wingdings" pitchFamily="2" charset="2"/>
              <a:buChar char="Ø"/>
              <a:defRPr/>
            </a:pPr>
            <a:r>
              <a:rPr lang="en-US" sz="1100" dirty="0" smtClean="0"/>
              <a:t>the bank on which the check is drawn</a:t>
            </a:r>
          </a:p>
          <a:p>
            <a:pPr marL="171450" indent="-171450">
              <a:lnSpc>
                <a:spcPct val="90000"/>
              </a:lnSpc>
              <a:buFont typeface="Arial" pitchFamily="34" charset="0"/>
              <a:buChar char="•"/>
              <a:defRPr/>
            </a:pPr>
            <a:r>
              <a:rPr lang="en-US" sz="1100" dirty="0" smtClean="0"/>
              <a:t>Bank statement</a:t>
            </a:r>
          </a:p>
          <a:p>
            <a:pPr marL="171450" indent="-171450">
              <a:lnSpc>
                <a:spcPct val="90000"/>
              </a:lnSpc>
              <a:buFont typeface="Arial" pitchFamily="34" charset="0"/>
              <a:buChar char="•"/>
              <a:defRPr/>
            </a:pPr>
            <a:r>
              <a:rPr lang="en-US" sz="1100" dirty="0" smtClean="0"/>
              <a:t>Electronic funds transfer (EFT) </a:t>
            </a:r>
          </a:p>
          <a:p>
            <a:pPr marL="171450" indent="-171450">
              <a:lnSpc>
                <a:spcPct val="90000"/>
              </a:lnSpc>
              <a:buFont typeface="Arial" pitchFamily="34" charset="0"/>
              <a:buChar char="•"/>
              <a:defRPr/>
            </a:pPr>
            <a:r>
              <a:rPr lang="en-US" sz="1100" dirty="0" smtClean="0"/>
              <a:t>Bank reconciliation</a:t>
            </a:r>
          </a:p>
        </p:txBody>
      </p:sp>
    </p:spTree>
    <p:extLst>
      <p:ext uri="{BB962C8B-B14F-4D97-AF65-F5344CB8AC3E}">
        <p14:creationId xmlns:p14="http://schemas.microsoft.com/office/powerpoint/2010/main" val="3431870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sixth learning objective is to prepare a bank reconciliation and the related journal entries.</a:t>
            </a:r>
          </a:p>
          <a:p>
            <a:endParaRPr lang="en-US" smtClean="0"/>
          </a:p>
        </p:txBody>
      </p:sp>
    </p:spTree>
    <p:extLst>
      <p:ext uri="{BB962C8B-B14F-4D97-AF65-F5344CB8AC3E}">
        <p14:creationId xmlns:p14="http://schemas.microsoft.com/office/powerpoint/2010/main" val="13501050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a:ln/>
        </p:spPr>
      </p:sp>
      <p:sp>
        <p:nvSpPr>
          <p:cNvPr id="155651" name="Notes Placeholder 2"/>
          <p:cNvSpPr>
            <a:spLocks noGrp="1"/>
          </p:cNvSpPr>
          <p:nvPr>
            <p:ph type="body" idx="1"/>
          </p:nvPr>
        </p:nvSpPr>
        <p:spPr>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smtClean="0"/>
              <a:t>There are two records of a business’s cash:</a:t>
            </a:r>
          </a:p>
          <a:p>
            <a:pPr marL="228600" indent="-228600">
              <a:buFontTx/>
              <a:buAutoNum type="arabicPeriod"/>
              <a:defRPr/>
            </a:pPr>
            <a:r>
              <a:rPr lang="en-US" dirty="0" smtClean="0"/>
              <a:t>The Cash account in the company’s general ledger. </a:t>
            </a:r>
          </a:p>
          <a:p>
            <a:pPr marL="228600" indent="-228600">
              <a:buFontTx/>
              <a:buAutoNum type="arabicPeriod"/>
              <a:defRPr/>
            </a:pPr>
            <a:r>
              <a:rPr lang="en-US" dirty="0" smtClean="0"/>
              <a:t>The bank statement, which shows the cash receipts and payments transacted through the bank. </a:t>
            </a:r>
          </a:p>
          <a:p>
            <a:pPr>
              <a:defRPr/>
            </a:pPr>
            <a:endParaRPr lang="en-US" dirty="0" smtClean="0"/>
          </a:p>
          <a:p>
            <a:pPr>
              <a:defRPr/>
            </a:pPr>
            <a:r>
              <a:rPr lang="en-US" dirty="0" smtClean="0"/>
              <a:t>The book and the bank statement usually show different cash balances. Differences arise because of a time lag in recording transactions, called a timing difference. The bank reconciliation explains all differences between your cash records and your bank’s records of your balance. The person who prepares the bank reconciliation should have no other cash duties. This means that the reconciler should not be a person who has access to cash or has duties requiring journalizing cash transactions.   Otherwise, he or she could steal cash and manipulate the reconciliation to conceal the theft.</a:t>
            </a:r>
          </a:p>
        </p:txBody>
      </p:sp>
    </p:spTree>
    <p:extLst>
      <p:ext uri="{BB962C8B-B14F-4D97-AF65-F5344CB8AC3E}">
        <p14:creationId xmlns:p14="http://schemas.microsoft.com/office/powerpoint/2010/main" val="23553707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a:xfrm>
            <a:off x="914400" y="4343993"/>
            <a:ext cx="5029200" cy="4112038"/>
          </a:xfrm>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smtClean="0"/>
              <a:t>This is the format of a bank reconciliation.  There are two “sides” – a bank side and a book side. The bank side contains items not yet recorded by the bank but recorded by the company or errors made by the bank, such as:</a:t>
            </a:r>
          </a:p>
          <a:p>
            <a:pPr marL="228600" indent="-228600">
              <a:buFontTx/>
              <a:buAutoNum type="arabicPeriod"/>
              <a:defRPr/>
            </a:pPr>
            <a:r>
              <a:rPr lang="en-US" dirty="0" smtClean="0"/>
              <a:t>Deposits in transit (outstanding deposits)</a:t>
            </a:r>
          </a:p>
          <a:p>
            <a:pPr marL="228600" indent="-228600">
              <a:buFontTx/>
              <a:buAutoNum type="arabicPeriod"/>
              <a:defRPr/>
            </a:pPr>
            <a:r>
              <a:rPr lang="en-US" dirty="0" smtClean="0"/>
              <a:t>Outstanding checks </a:t>
            </a:r>
          </a:p>
          <a:p>
            <a:pPr marL="228600" indent="-228600">
              <a:buFontTx/>
              <a:buAutoNum type="arabicPeriod"/>
              <a:defRPr/>
            </a:pPr>
            <a:r>
              <a:rPr lang="en-US" dirty="0" smtClean="0"/>
              <a:t>Bank errors</a:t>
            </a:r>
          </a:p>
        </p:txBody>
      </p:sp>
    </p:spTree>
    <p:extLst>
      <p:ext uri="{BB962C8B-B14F-4D97-AF65-F5344CB8AC3E}">
        <p14:creationId xmlns:p14="http://schemas.microsoft.com/office/powerpoint/2010/main" val="1598341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xfrm>
            <a:off x="393700" y="692150"/>
            <a:ext cx="6070600" cy="3416300"/>
          </a:xfrm>
          <a:ln/>
        </p:spPr>
      </p:sp>
      <p:sp>
        <p:nvSpPr>
          <p:cNvPr id="1300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t" hangingPunct="1"/>
            <a:r>
              <a:rPr lang="en-US" smtClean="0"/>
              <a:t>The learning objectives of this chapter include to:</a:t>
            </a:r>
          </a:p>
          <a:p>
            <a:pPr eaLnBrk="1" fontAlgn="t" hangingPunct="1"/>
            <a:r>
              <a:rPr lang="en-US" smtClean="0"/>
              <a:t>1. Define internal control.</a:t>
            </a:r>
          </a:p>
          <a:p>
            <a:pPr eaLnBrk="1" fontAlgn="t" hangingPunct="1"/>
            <a:r>
              <a:rPr lang="en-US" smtClean="0"/>
              <a:t>2. Explain the Sarbanes-Oxley Act.</a:t>
            </a:r>
          </a:p>
          <a:p>
            <a:pPr eaLnBrk="1" fontAlgn="t" hangingPunct="1"/>
            <a:r>
              <a:rPr lang="en-US" smtClean="0"/>
              <a:t>3. List and describe the components of internal control and control procedures.</a:t>
            </a:r>
          </a:p>
          <a:p>
            <a:pPr eaLnBrk="1" fontAlgn="t" hangingPunct="1"/>
            <a:r>
              <a:rPr lang="en-US" smtClean="0"/>
              <a:t>4. Explain control procedures unique to e-commerce.</a:t>
            </a:r>
          </a:p>
          <a:p>
            <a:pPr eaLnBrk="1" fontAlgn="t" hangingPunct="1"/>
            <a:r>
              <a:rPr lang="en-US" smtClean="0"/>
              <a:t>5. Demonstrate the use of a bank account as a control device.</a:t>
            </a:r>
          </a:p>
          <a:p>
            <a:endParaRPr lang="en-US" smtClean="0"/>
          </a:p>
        </p:txBody>
      </p:sp>
    </p:spTree>
    <p:extLst>
      <p:ext uri="{BB962C8B-B14F-4D97-AF65-F5344CB8AC3E}">
        <p14:creationId xmlns:p14="http://schemas.microsoft.com/office/powerpoint/2010/main" val="324397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xfrm>
            <a:off x="914400" y="4343993"/>
            <a:ext cx="5029200" cy="4112038"/>
          </a:xfrm>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smtClean="0"/>
              <a:t>The book side contains items </a:t>
            </a:r>
            <a:r>
              <a:rPr lang="en-US" i="1" dirty="0" smtClean="0"/>
              <a:t>not</a:t>
            </a:r>
            <a:r>
              <a:rPr lang="en-US" dirty="0" smtClean="0"/>
              <a:t> yet recorded by the company on its books, but already recorded by the bank, or errors made by the company, such as:</a:t>
            </a:r>
          </a:p>
          <a:p>
            <a:pPr marL="228600" indent="-228600">
              <a:buFontTx/>
              <a:buAutoNum type="arabicPeriod"/>
              <a:defRPr/>
            </a:pPr>
            <a:r>
              <a:rPr lang="en-US" dirty="0" smtClean="0"/>
              <a:t>Bank collections</a:t>
            </a:r>
          </a:p>
          <a:p>
            <a:pPr marL="228600" indent="-228600">
              <a:buFontTx/>
              <a:buAutoNum type="arabicPeriod"/>
              <a:defRPr/>
            </a:pPr>
            <a:r>
              <a:rPr lang="en-US" dirty="0" smtClean="0"/>
              <a:t>Electronic funds transfers </a:t>
            </a:r>
          </a:p>
          <a:p>
            <a:pPr marL="228600" indent="-228600">
              <a:buFontTx/>
              <a:buAutoNum type="arabicPeriod"/>
              <a:defRPr/>
            </a:pPr>
            <a:r>
              <a:rPr lang="en-US" dirty="0" smtClean="0"/>
              <a:t>Service charge </a:t>
            </a:r>
          </a:p>
          <a:p>
            <a:pPr marL="228600" indent="-228600">
              <a:buFontTx/>
              <a:buAutoNum type="arabicPeriod"/>
              <a:defRPr/>
            </a:pPr>
            <a:r>
              <a:rPr lang="en-US" dirty="0" smtClean="0"/>
              <a:t>Interest revenue on a checking account</a:t>
            </a:r>
          </a:p>
          <a:p>
            <a:pPr>
              <a:defRPr/>
            </a:pPr>
            <a:r>
              <a:rPr lang="en-US" dirty="0" smtClean="0"/>
              <a:t>5.  Nonsufficient funds (NSF) checks </a:t>
            </a:r>
          </a:p>
          <a:p>
            <a:pPr>
              <a:defRPr/>
            </a:pPr>
            <a:r>
              <a:rPr lang="en-US" dirty="0" smtClean="0"/>
              <a:t>6.  The cost of printed checks</a:t>
            </a:r>
          </a:p>
          <a:p>
            <a:pPr>
              <a:defRPr/>
            </a:pPr>
            <a:r>
              <a:rPr lang="en-US" dirty="0" smtClean="0"/>
              <a:t>7.  Book errors </a:t>
            </a:r>
          </a:p>
        </p:txBody>
      </p:sp>
    </p:spTree>
    <p:extLst>
      <p:ext uri="{BB962C8B-B14F-4D97-AF65-F5344CB8AC3E}">
        <p14:creationId xmlns:p14="http://schemas.microsoft.com/office/powerpoint/2010/main" val="40190895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ln/>
        </p:spPr>
      </p:sp>
      <p:sp>
        <p:nvSpPr>
          <p:cNvPr id="1587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bank statement  shows that the April 30 bank balance of Smart Touch is $14,070 (upper-right corner). However, the company’s Cash account has a balance of $21,000. This situation calls for a bank reconciliation to explain the differences. This example  shows the completed reconciliation.</a:t>
            </a:r>
          </a:p>
        </p:txBody>
      </p:sp>
    </p:spTree>
    <p:extLst>
      <p:ext uri="{BB962C8B-B14F-4D97-AF65-F5344CB8AC3E}">
        <p14:creationId xmlns:p14="http://schemas.microsoft.com/office/powerpoint/2010/main" val="19907080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xfrm>
            <a:off x="304800" y="4419732"/>
            <a:ext cx="6172200" cy="4544386"/>
          </a:xfrm>
          <a:ln w="9525"/>
        </p:spPr>
        <p:txBody>
          <a:bodyPr/>
          <a:lstStyle/>
          <a:p>
            <a:pPr>
              <a:defRPr/>
            </a:pPr>
            <a:r>
              <a:rPr lang="en-US" dirty="0" smtClean="0"/>
              <a:t>For the bank balance, always:</a:t>
            </a:r>
          </a:p>
          <a:p>
            <a:pPr marL="171450" indent="-171450">
              <a:buFont typeface="Arial" pitchFamily="34" charset="0"/>
              <a:buChar char="•"/>
              <a:defRPr/>
            </a:pPr>
            <a:r>
              <a:rPr lang="en-US" dirty="0" smtClean="0"/>
              <a:t>Add deposits in transit.</a:t>
            </a:r>
          </a:p>
          <a:p>
            <a:pPr marL="171450" indent="-171450">
              <a:buFont typeface="Arial" pitchFamily="34" charset="0"/>
              <a:buChar char="•"/>
              <a:defRPr/>
            </a:pPr>
            <a:r>
              <a:rPr lang="en-US" dirty="0" smtClean="0"/>
              <a:t>Subtract outstanding checks.</a:t>
            </a:r>
          </a:p>
          <a:p>
            <a:pPr marL="171450" indent="-171450">
              <a:buFont typeface="Arial" pitchFamily="34" charset="0"/>
              <a:buChar char="•"/>
              <a:defRPr/>
            </a:pPr>
            <a:r>
              <a:rPr lang="en-US" dirty="0" smtClean="0"/>
              <a:t>Add or subtract corrections of bank errors.</a:t>
            </a:r>
          </a:p>
          <a:p>
            <a:pPr>
              <a:defRPr/>
            </a:pPr>
            <a:endParaRPr lang="en-US" dirty="0" smtClean="0"/>
          </a:p>
          <a:p>
            <a:pPr>
              <a:defRPr/>
            </a:pPr>
            <a:r>
              <a:rPr lang="en-US" dirty="0" smtClean="0"/>
              <a:t>For the book balance, always:</a:t>
            </a:r>
          </a:p>
          <a:p>
            <a:pPr marL="171450" indent="-171450">
              <a:buFont typeface="Arial" pitchFamily="34" charset="0"/>
              <a:buChar char="•"/>
              <a:defRPr/>
            </a:pPr>
            <a:r>
              <a:rPr lang="en-US" dirty="0" smtClean="0"/>
              <a:t>Add  bank collections, interest revenue, and EFT receipts.</a:t>
            </a:r>
          </a:p>
          <a:p>
            <a:pPr marL="171450" indent="-171450">
              <a:buFont typeface="Arial" pitchFamily="34" charset="0"/>
              <a:buChar char="•"/>
              <a:defRPr/>
            </a:pPr>
            <a:r>
              <a:rPr lang="en-US" dirty="0" smtClean="0"/>
              <a:t>Subtract service charges, NSF checks, and EFT payments.</a:t>
            </a:r>
          </a:p>
          <a:p>
            <a:pPr marL="171450" indent="-171450">
              <a:buFont typeface="Arial" pitchFamily="34" charset="0"/>
              <a:buChar char="•"/>
              <a:defRPr/>
            </a:pPr>
            <a:r>
              <a:rPr lang="en-US" dirty="0" smtClean="0"/>
              <a:t>Add or subtract corrections of book errors.</a:t>
            </a:r>
          </a:p>
          <a:p>
            <a:pPr marL="171450" indent="-171450">
              <a:buFont typeface="Arial" pitchFamily="34" charset="0"/>
              <a:buChar char="•"/>
              <a:defRPr/>
            </a:pPr>
            <a:endParaRPr lang="en-US" sz="1050" dirty="0" smtClean="0"/>
          </a:p>
        </p:txBody>
      </p:sp>
    </p:spTree>
    <p:extLst>
      <p:ext uri="{BB962C8B-B14F-4D97-AF65-F5344CB8AC3E}">
        <p14:creationId xmlns:p14="http://schemas.microsoft.com/office/powerpoint/2010/main" val="21934048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t>Exercise 7-17 reviews classifying bank reconciliation items.</a:t>
            </a:r>
          </a:p>
        </p:txBody>
      </p:sp>
    </p:spTree>
    <p:extLst>
      <p:ext uri="{BB962C8B-B14F-4D97-AF65-F5344CB8AC3E}">
        <p14:creationId xmlns:p14="http://schemas.microsoft.com/office/powerpoint/2010/main" val="13425406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smtClean="0"/>
              <a:t>The exercise continues on this slide.  </a:t>
            </a:r>
            <a:endParaRPr lang="en-US" b="1" dirty="0" smtClean="0">
              <a:solidFill>
                <a:schemeClr val="accent2">
                  <a:lumMod val="75000"/>
                </a:schemeClr>
              </a:solidFill>
              <a:latin typeface="Times New Roman" pitchFamily="18" charset="0"/>
              <a:cs typeface="Times New Roman" pitchFamily="18" charset="0"/>
            </a:endParaRPr>
          </a:p>
          <a:p>
            <a:pPr marL="457200" indent="-457200">
              <a:defRPr/>
            </a:pPr>
            <a:endParaRPr lang="en-US" dirty="0"/>
          </a:p>
        </p:txBody>
      </p:sp>
    </p:spTree>
    <p:extLst>
      <p:ext uri="{BB962C8B-B14F-4D97-AF65-F5344CB8AC3E}">
        <p14:creationId xmlns:p14="http://schemas.microsoft.com/office/powerpoint/2010/main" val="27632659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bank reconciliation is an accountant’s tool separate from the journals and ledgers. It does not  account for transactions in the journal. To get the transactions into the accounts, we must make journal entries and post to the ledger. All items on the book side of the bank reconciliation require journal entries.  We make no entries on the bank side, because we do not have access to the bank’s general ledger.</a:t>
            </a:r>
          </a:p>
          <a:p>
            <a:endParaRPr lang="en-US" smtClean="0"/>
          </a:p>
        </p:txBody>
      </p:sp>
    </p:spTree>
    <p:extLst>
      <p:ext uri="{BB962C8B-B14F-4D97-AF65-F5344CB8AC3E}">
        <p14:creationId xmlns:p14="http://schemas.microsoft.com/office/powerpoint/2010/main" val="25709852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To record bank collections of a customer’s account receivable, Cash is debited and Accounts receivable is credited.  To record interest revenue, cash is Debited and Interest revenue is credited.  Note that the items added to the book side of the reconciliation both have debits to cash.</a:t>
            </a:r>
          </a:p>
          <a:p>
            <a:endParaRPr lang="en-US" smtClean="0"/>
          </a:p>
          <a:p>
            <a:r>
              <a:rPr lang="en-US" smtClean="0"/>
              <a:t>Bank service charges, including charges for printed checks, are debited to Miscellaneous expense.  If the bank statement indicates a customer’s check that was previously deposited was returned due to nonsufficient funds, Accounts receivable is debited.  The company will attempt to collect the funds from the customer in the future.  Note that the items subtracted on the book side of the reconciliation are credited to Cash.</a:t>
            </a:r>
          </a:p>
          <a:p>
            <a:endParaRPr lang="en-US" smtClean="0"/>
          </a:p>
          <a:p>
            <a:r>
              <a:rPr lang="en-US" smtClean="0"/>
              <a:t>After all the entries are posted, the Cash account in the general ledger will equal the adjusted balance on the reconciliation.</a:t>
            </a:r>
          </a:p>
          <a:p>
            <a:endParaRPr lang="en-US" smtClean="0"/>
          </a:p>
          <a:p>
            <a:endParaRPr lang="en-US" smtClean="0"/>
          </a:p>
        </p:txBody>
      </p:sp>
    </p:spTree>
    <p:extLst>
      <p:ext uri="{BB962C8B-B14F-4D97-AF65-F5344CB8AC3E}">
        <p14:creationId xmlns:p14="http://schemas.microsoft.com/office/powerpoint/2010/main" val="17372736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Online banking allows a company to pay its bills and view its bank account electronically—the company does not have to wait until the end of the month to get a bank statement. With online banking, the company can reconcile transactions at any time and keep its account current whenever the company wishes.</a:t>
            </a:r>
          </a:p>
          <a:p>
            <a:endParaRPr lang="en-US" smtClean="0"/>
          </a:p>
          <a:p>
            <a:r>
              <a:rPr lang="en-US" smtClean="0"/>
              <a:t>The transaction history—like a bank statement—lists deposits, checks, EFT payments, ATM withdrawals, and interest earned on your bank balance. More and more banks today make it much easier to do the reconciliations. They not only have running daily balances available on the history, but they also have various icons that allow the company to reconcile to the checkbook online, pay bills online, and set up automatic payments for its bills. In addition, banks promote a paperless/green approach with electronic notification of bank statements and/or transactions and secure online delivery of the same. Banks also offer integration of the company’s accounts to Excel and other popular financial packages like QuickBooks and Peachtree. The result: Paper statements and checks are becoming obsolete.</a:t>
            </a:r>
          </a:p>
        </p:txBody>
      </p:sp>
    </p:spTree>
    <p:extLst>
      <p:ext uri="{BB962C8B-B14F-4D97-AF65-F5344CB8AC3E}">
        <p14:creationId xmlns:p14="http://schemas.microsoft.com/office/powerpoint/2010/main" val="2774573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a:ln/>
        </p:spPr>
      </p:sp>
      <p:sp>
        <p:nvSpPr>
          <p:cNvPr id="1658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Exercise 7-18 focuses on preparing a bank reconciliation.   </a:t>
            </a:r>
          </a:p>
        </p:txBody>
      </p:sp>
    </p:spTree>
    <p:extLst>
      <p:ext uri="{BB962C8B-B14F-4D97-AF65-F5344CB8AC3E}">
        <p14:creationId xmlns:p14="http://schemas.microsoft.com/office/powerpoint/2010/main" val="42040716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a:ln/>
        </p:spPr>
      </p:sp>
      <p:sp>
        <p:nvSpPr>
          <p:cNvPr id="1669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exercise continues on this slide. </a:t>
            </a:r>
          </a:p>
        </p:txBody>
      </p:sp>
    </p:spTree>
    <p:extLst>
      <p:ext uri="{BB962C8B-B14F-4D97-AF65-F5344CB8AC3E}">
        <p14:creationId xmlns:p14="http://schemas.microsoft.com/office/powerpoint/2010/main" val="1468297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xfrm>
            <a:off x="393700" y="692150"/>
            <a:ext cx="6070600" cy="3416300"/>
          </a:xfrm>
          <a:ln/>
        </p:spPr>
      </p:sp>
      <p:sp>
        <p:nvSpPr>
          <p:cNvPr id="1310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t" hangingPunct="1"/>
            <a:r>
              <a:rPr lang="en-US" smtClean="0"/>
              <a:t>Additional objectives include to:</a:t>
            </a:r>
          </a:p>
          <a:p>
            <a:pPr eaLnBrk="1" fontAlgn="t" hangingPunct="1"/>
            <a:r>
              <a:rPr lang="en-US" smtClean="0"/>
              <a:t>6. Prepare a bank reconciliation and journalize the related entries.</a:t>
            </a:r>
          </a:p>
          <a:p>
            <a:pPr eaLnBrk="1" fontAlgn="t" hangingPunct="1"/>
            <a:r>
              <a:rPr lang="en-US" smtClean="0"/>
              <a:t>7. Apply internal controls to cash receipts.</a:t>
            </a:r>
          </a:p>
          <a:p>
            <a:pPr eaLnBrk="1" fontAlgn="t" hangingPunct="1"/>
            <a:r>
              <a:rPr lang="en-US" smtClean="0"/>
              <a:t>8. Apply internal controls to cash payments.</a:t>
            </a:r>
          </a:p>
          <a:p>
            <a:pPr eaLnBrk="1" fontAlgn="t" hangingPunct="1"/>
            <a:r>
              <a:rPr lang="en-US" smtClean="0"/>
              <a:t>9. Explain and journalize petty cash transactions.</a:t>
            </a:r>
          </a:p>
          <a:p>
            <a:pPr eaLnBrk="1" fontAlgn="t" hangingPunct="1"/>
            <a:r>
              <a:rPr lang="en-US" smtClean="0"/>
              <a:t>10. Identify ethical dilemmas in an internal control situation.</a:t>
            </a:r>
          </a:p>
          <a:p>
            <a:endParaRPr lang="en-US" smtClean="0"/>
          </a:p>
        </p:txBody>
      </p:sp>
    </p:spTree>
    <p:extLst>
      <p:ext uri="{BB962C8B-B14F-4D97-AF65-F5344CB8AC3E}">
        <p14:creationId xmlns:p14="http://schemas.microsoft.com/office/powerpoint/2010/main" val="28508780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exercise continues.</a:t>
            </a:r>
          </a:p>
          <a:p>
            <a:pPr eaLnBrk="1" fontAlgn="t" hangingPunct="1"/>
            <a:endParaRPr lang="en-US" smtClean="0"/>
          </a:p>
          <a:p>
            <a:pPr eaLnBrk="1" fontAlgn="t" hangingPunct="1"/>
            <a:endParaRPr lang="en-US" smtClean="0"/>
          </a:p>
          <a:p>
            <a:pPr eaLnBrk="1" fontAlgn="t" hangingPunct="1"/>
            <a:r>
              <a:rPr lang="en-US" b="1" smtClean="0"/>
              <a:t>	</a:t>
            </a:r>
            <a:endParaRPr lang="en-US" smtClean="0"/>
          </a:p>
        </p:txBody>
      </p:sp>
    </p:spTree>
    <p:extLst>
      <p:ext uri="{BB962C8B-B14F-4D97-AF65-F5344CB8AC3E}">
        <p14:creationId xmlns:p14="http://schemas.microsoft.com/office/powerpoint/2010/main" val="4006646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seventh learning objective is to apply internal controls to cash receipts.</a:t>
            </a:r>
          </a:p>
          <a:p>
            <a:endParaRPr lang="en-US" smtClean="0"/>
          </a:p>
        </p:txBody>
      </p:sp>
    </p:spTree>
    <p:extLst>
      <p:ext uri="{BB962C8B-B14F-4D97-AF65-F5344CB8AC3E}">
        <p14:creationId xmlns:p14="http://schemas.microsoft.com/office/powerpoint/2010/main" val="13619531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a:ln cap="flat"/>
        </p:spPr>
      </p:sp>
      <p:sp>
        <p:nvSpPr>
          <p:cNvPr id="1699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point-of-sale terminal (cash register) provides control over the cash receipts. For each transaction, a receipt is issued to ensure that each sale is recorded. The cash drawer opens when the clerk enters a transaction, and the machine (cash register) records it. At the end of the day, a manager proves the cash by comparing the cash in the drawer against the machine’s record of sales. This step helps prevent theft by the clerk. At the end of the day—or several times a day if business is brisk—the cashier deposits the cash in the bank. The machine tape then goes to the accounting department to record the journal entry to record cash receipts and sales revenue. These measures, coupled with oversight by a manager, discourage theft.</a:t>
            </a:r>
          </a:p>
          <a:p>
            <a:endParaRPr lang="en-US" smtClean="0"/>
          </a:p>
        </p:txBody>
      </p:sp>
    </p:spTree>
    <p:extLst>
      <p:ext uri="{BB962C8B-B14F-4D97-AF65-F5344CB8AC3E}">
        <p14:creationId xmlns:p14="http://schemas.microsoft.com/office/powerpoint/2010/main" val="14299094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ln cap="flat"/>
        </p:spPr>
      </p:sp>
      <p:sp>
        <p:nvSpPr>
          <p:cNvPr id="1710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Many companies receive cash by mail. All incoming mail is opened by a mailroom employee. The mailroom then sends all customer checks to the treasurer, who has the cashier deposit the money in the bank. The remittance advices go to the accounting department for journal entries to Cash and customer accounts. As a final control, the controller compares these records for the day:</a:t>
            </a:r>
          </a:p>
          <a:p>
            <a:r>
              <a:rPr lang="en-US" smtClean="0"/>
              <a:t>• Bank deposit amount from the treasurer</a:t>
            </a:r>
          </a:p>
          <a:p>
            <a:r>
              <a:rPr lang="en-US" smtClean="0"/>
              <a:t>• Debit to Cash from the accounting department</a:t>
            </a:r>
          </a:p>
          <a:p>
            <a:r>
              <a:rPr lang="en-US" smtClean="0"/>
              <a:t>The debit to Cash should equal the amount deposited in the bank. All cash receipts are safe in the bank, and the company books are up-to-date.</a:t>
            </a:r>
          </a:p>
          <a:p>
            <a:endParaRPr lang="en-US" smtClean="0"/>
          </a:p>
        </p:txBody>
      </p:sp>
    </p:spTree>
    <p:extLst>
      <p:ext uri="{BB962C8B-B14F-4D97-AF65-F5344CB8AC3E}">
        <p14:creationId xmlns:p14="http://schemas.microsoft.com/office/powerpoint/2010/main" val="32988755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Learning objective eight is to apply internal controls to cash payments.</a:t>
            </a:r>
          </a:p>
          <a:p>
            <a:endParaRPr lang="en-US" smtClean="0"/>
          </a:p>
        </p:txBody>
      </p:sp>
    </p:spTree>
    <p:extLst>
      <p:ext uri="{BB962C8B-B14F-4D97-AF65-F5344CB8AC3E}">
        <p14:creationId xmlns:p14="http://schemas.microsoft.com/office/powerpoint/2010/main" val="9705051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a:ln/>
        </p:spPr>
      </p:sp>
      <p:sp>
        <p:nvSpPr>
          <p:cNvPr id="1730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As we have seen, companies need a good separation of duties between operations and writing checks for cash payments. Payment by check is an important internal control for the following reasons:</a:t>
            </a:r>
          </a:p>
          <a:p>
            <a:r>
              <a:rPr lang="en-US" smtClean="0"/>
              <a:t>● The check provides a record of the payment.</a:t>
            </a:r>
          </a:p>
          <a:p>
            <a:r>
              <a:rPr lang="en-US" smtClean="0"/>
              <a:t>● The check must be signed by an authorized official.</a:t>
            </a:r>
          </a:p>
          <a:p>
            <a:r>
              <a:rPr lang="en-US" smtClean="0"/>
              <a:t>● Before signing the check, the official reviews the invoice or other evidence supporting the payment.</a:t>
            </a:r>
          </a:p>
        </p:txBody>
      </p:sp>
    </p:spTree>
    <p:extLst>
      <p:ext uri="{BB962C8B-B14F-4D97-AF65-F5344CB8AC3E}">
        <p14:creationId xmlns:p14="http://schemas.microsoft.com/office/powerpoint/2010/main" val="38563471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a:ln/>
        </p:spPr>
      </p:sp>
      <p:sp>
        <p:nvSpPr>
          <p:cNvPr id="1740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To illustrate the internal control over cash payments by check, suppose Smart Touch buys its inventory from Sony. The purchasing and payment process follows these steps, as shown in Exhibit 7-10.  Start with the box for Smart Touch on the left side:</a:t>
            </a:r>
          </a:p>
          <a:p>
            <a:endParaRPr lang="en-US" smtClean="0"/>
          </a:p>
          <a:p>
            <a:r>
              <a:rPr lang="en-US" smtClean="0"/>
              <a:t>Step 1: Smart Touch e-mails a purchase order to Sony that states, “Please send us 1,000 DVD-Rs.”</a:t>
            </a:r>
          </a:p>
          <a:p>
            <a:r>
              <a:rPr lang="en-US" smtClean="0"/>
              <a:t>Step 2: Sony ships the goods and e-mails an invoice back to Smart Touch.</a:t>
            </a:r>
          </a:p>
          <a:p>
            <a:r>
              <a:rPr lang="en-US" smtClean="0"/>
              <a:t>Step 3: Smart Touch receives the inventory and prepares a receiving report.</a:t>
            </a:r>
          </a:p>
          <a:p>
            <a:r>
              <a:rPr lang="en-US" smtClean="0"/>
              <a:t>Step 4: After approving all documents, Smart Touch sends a check to Sony.</a:t>
            </a:r>
          </a:p>
          <a:p>
            <a:endParaRPr lang="en-US" smtClean="0"/>
          </a:p>
          <a:p>
            <a:r>
              <a:rPr lang="en-US" smtClean="0"/>
              <a:t>For good internal control, the purchasing agent should neither receive the goods nor approve the payment.</a:t>
            </a:r>
          </a:p>
        </p:txBody>
      </p:sp>
    </p:spTree>
    <p:extLst>
      <p:ext uri="{BB962C8B-B14F-4D97-AF65-F5344CB8AC3E}">
        <p14:creationId xmlns:p14="http://schemas.microsoft.com/office/powerpoint/2010/main" val="19689192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a:ln/>
        </p:spPr>
      </p:sp>
      <p:sp>
        <p:nvSpPr>
          <p:cNvPr id="1751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Many companies use the voucher system for internal control over cash payments. A voucher is a sequentially numbered document authorizing a cash payment. The voucher system uses (1) vouchers, (2) a voucher register (similar to a purchases journal discussed in an online chapter), and (3) a check register (similar to a cash payments journal, also discussed in the online chapter). All expenditures must be approved before payment. This approval takes the form of a voucher.</a:t>
            </a:r>
            <a:endParaRPr lang="en-US" sz="1100" smtClean="0"/>
          </a:p>
        </p:txBody>
      </p:sp>
    </p:spTree>
    <p:extLst>
      <p:ext uri="{BB962C8B-B14F-4D97-AF65-F5344CB8AC3E}">
        <p14:creationId xmlns:p14="http://schemas.microsoft.com/office/powerpoint/2010/main" val="16629665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a:ln/>
        </p:spPr>
      </p:sp>
      <p:sp>
        <p:nvSpPr>
          <p:cNvPr id="1761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t>Short Exercise 7-10 addresses internal control over cash payments by check.</a:t>
            </a:r>
          </a:p>
        </p:txBody>
      </p:sp>
    </p:spTree>
    <p:extLst>
      <p:ext uri="{BB962C8B-B14F-4D97-AF65-F5344CB8AC3E}">
        <p14:creationId xmlns:p14="http://schemas.microsoft.com/office/powerpoint/2010/main" val="22513306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p:cNvSpPr>
            <a:spLocks noGrp="1" noRot="1" noChangeAspect="1" noTextEdit="1"/>
          </p:cNvSpPr>
          <p:nvPr>
            <p:ph type="sldImg"/>
          </p:nvPr>
        </p:nvSpPr>
        <p:spPr>
          <a:ln/>
        </p:spPr>
      </p:sp>
      <p:sp>
        <p:nvSpPr>
          <p:cNvPr id="1771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t>The exercise continues on this slide.</a:t>
            </a:r>
          </a:p>
        </p:txBody>
      </p:sp>
    </p:spTree>
    <p:extLst>
      <p:ext uri="{BB962C8B-B14F-4D97-AF65-F5344CB8AC3E}">
        <p14:creationId xmlns:p14="http://schemas.microsoft.com/office/powerpoint/2010/main" val="3972479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first learning objective is to define internal control.</a:t>
            </a:r>
          </a:p>
        </p:txBody>
      </p:sp>
    </p:spTree>
    <p:extLst>
      <p:ext uri="{BB962C8B-B14F-4D97-AF65-F5344CB8AC3E}">
        <p14:creationId xmlns:p14="http://schemas.microsoft.com/office/powerpoint/2010/main" val="7070604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Learning objective nine explains and journalizes petty cash transactions.</a:t>
            </a:r>
          </a:p>
        </p:txBody>
      </p:sp>
    </p:spTree>
    <p:extLst>
      <p:ext uri="{BB962C8B-B14F-4D97-AF65-F5344CB8AC3E}">
        <p14:creationId xmlns:p14="http://schemas.microsoft.com/office/powerpoint/2010/main" val="21510665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ln w="9525"/>
          <a:extLst/>
        </p:spPr>
        <p:txBody>
          <a:bodyPr/>
          <a:lstStyle/>
          <a:p>
            <a:pPr>
              <a:defRPr/>
            </a:pPr>
            <a:r>
              <a:rPr lang="en-US" dirty="0" smtClean="0"/>
              <a:t>We have already established that cash is the most liquid of assets. Petty cash is more liquid than cash in the bank because none of the bank controls are in place. Therefore, petty cash needs controls such as the following:</a:t>
            </a:r>
          </a:p>
          <a:p>
            <a:pPr marL="171450" indent="-171450">
              <a:buFont typeface="Arial" pitchFamily="34" charset="0"/>
              <a:buChar char="•"/>
              <a:defRPr/>
            </a:pPr>
            <a:r>
              <a:rPr lang="en-US" dirty="0" smtClean="0"/>
              <a:t>Designate a custodian of the petty cash fund. </a:t>
            </a:r>
          </a:p>
          <a:p>
            <a:pPr marL="171450" indent="-171450">
              <a:buFont typeface="Arial" pitchFamily="34" charset="0"/>
              <a:buChar char="•"/>
              <a:defRPr/>
            </a:pPr>
            <a:r>
              <a:rPr lang="en-US" dirty="0" smtClean="0"/>
              <a:t>Designate a specific amount of cash to be kept in the petty cash fund.</a:t>
            </a:r>
          </a:p>
          <a:p>
            <a:pPr marL="171450" indent="-171450">
              <a:buFont typeface="Arial" pitchFamily="34" charset="0"/>
              <a:buChar char="•"/>
              <a:defRPr/>
            </a:pPr>
            <a:r>
              <a:rPr lang="en-US" dirty="0" smtClean="0"/>
              <a:t>Support all petty cash fund payments with a petty cash ticket. </a:t>
            </a:r>
          </a:p>
        </p:txBody>
      </p:sp>
    </p:spTree>
    <p:extLst>
      <p:ext uri="{BB962C8B-B14F-4D97-AF65-F5344CB8AC3E}">
        <p14:creationId xmlns:p14="http://schemas.microsoft.com/office/powerpoint/2010/main" val="4984092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a:xfrm>
            <a:off x="914400" y="4343993"/>
            <a:ext cx="5029200" cy="41120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petty cash fund is opened when you write a check for the designated amount. Make the check payable to Petty cash. The journal entry is a debit to Petty cash and a credit to Cash.</a:t>
            </a:r>
          </a:p>
          <a:p>
            <a:endParaRPr lang="en-US" smtClean="0"/>
          </a:p>
          <a:p>
            <a:endParaRPr lang="en-US" smtClean="0"/>
          </a:p>
          <a:p>
            <a:endParaRPr lang="en-US" smtClean="0"/>
          </a:p>
        </p:txBody>
      </p:sp>
    </p:spTree>
    <p:extLst>
      <p:ext uri="{BB962C8B-B14F-4D97-AF65-F5344CB8AC3E}">
        <p14:creationId xmlns:p14="http://schemas.microsoft.com/office/powerpoint/2010/main" val="30102839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For each petty cash payment, the custodian prepares a petty cash ticket. Signatures (or initials) identify the recipient of the cash and the fund custodian. The custodian keeps the petty cash tickets in the fund box. </a:t>
            </a:r>
          </a:p>
        </p:txBody>
      </p:sp>
    </p:spTree>
    <p:extLst>
      <p:ext uri="{BB962C8B-B14F-4D97-AF65-F5344CB8AC3E}">
        <p14:creationId xmlns:p14="http://schemas.microsoft.com/office/powerpoint/2010/main" val="19114493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p:cNvSpPr>
            <a:spLocks noGrp="1" noRot="1" noChangeAspect="1" noTextEdit="1"/>
          </p:cNvSpPr>
          <p:nvPr>
            <p:ph type="sldImg"/>
          </p:nvPr>
        </p:nvSpPr>
        <p:spPr>
          <a:ln/>
        </p:spPr>
      </p:sp>
      <p:sp>
        <p:nvSpPr>
          <p:cNvPr id="1822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Maintaining the Petty cash account at its designated balance is the nature of an imprest system. The imprest system requires that, at any point in time, the petty cash box contains cash and receipts that total the amount of the imprest balance.  This clearly identifies the amount of cash for which the custodian is responsible, and that is the system’s main internal control feature. Payments deplete the fund, so periodically the fund must be replenished.</a:t>
            </a:r>
          </a:p>
        </p:txBody>
      </p:sp>
    </p:spTree>
    <p:extLst>
      <p:ext uri="{BB962C8B-B14F-4D97-AF65-F5344CB8AC3E}">
        <p14:creationId xmlns:p14="http://schemas.microsoft.com/office/powerpoint/2010/main" val="22370845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a:xfrm>
            <a:off x="914400" y="4343993"/>
            <a:ext cx="5029200" cy="41120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To replenish the petty cash fund, you need to bring the cash on hand up to the original balance. To do this, the tickets are totaled and the total is added to the cash remaining in the fund.  This amount should equal the petty cash balance. Missing petty cash funds are either debited or credited to a new account, Cash short &amp; over.</a:t>
            </a:r>
          </a:p>
          <a:p>
            <a:pPr marL="0" lvl="1"/>
            <a:endParaRPr lang="en-US" smtClean="0"/>
          </a:p>
          <a:p>
            <a:r>
              <a:rPr lang="en-US" smtClean="0"/>
              <a:t>The petty cash tickets tell you what to debit and the check amount tells you what to credit.  A journal entry is prepared debiting the appropriate accounts for the expenditures.  A new check is cashed to replenish the fund, and the cash is placed in petty cash.</a:t>
            </a:r>
          </a:p>
          <a:p>
            <a:endParaRPr lang="en-US" smtClean="0"/>
          </a:p>
        </p:txBody>
      </p:sp>
    </p:spTree>
    <p:extLst>
      <p:ext uri="{BB962C8B-B14F-4D97-AF65-F5344CB8AC3E}">
        <p14:creationId xmlns:p14="http://schemas.microsoft.com/office/powerpoint/2010/main" val="14575706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ln cap="flat"/>
        </p:spPr>
      </p:sp>
      <p:sp>
        <p:nvSpPr>
          <p:cNvPr id="1843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Missing petty cash funds are either debited (or credited) to a new account, Cash short &amp; over.  If $2 was missing,  we debit Cash short &amp; over for the missing petty cash.  If there is $8 extra in the fund, the account is credited.</a:t>
            </a:r>
          </a:p>
          <a:p>
            <a:endParaRPr lang="en-US" smtClean="0"/>
          </a:p>
        </p:txBody>
      </p:sp>
    </p:spTree>
    <p:extLst>
      <p:ext uri="{BB962C8B-B14F-4D97-AF65-F5344CB8AC3E}">
        <p14:creationId xmlns:p14="http://schemas.microsoft.com/office/powerpoint/2010/main" val="14327671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Image Placeholder 1"/>
          <p:cNvSpPr>
            <a:spLocks noGrp="1" noRot="1" noChangeAspect="1" noTextEdit="1"/>
          </p:cNvSpPr>
          <p:nvPr>
            <p:ph type="sldImg"/>
          </p:nvPr>
        </p:nvSpPr>
        <p:spPr>
          <a:ln/>
        </p:spPr>
      </p:sp>
      <p:sp>
        <p:nvSpPr>
          <p:cNvPr id="1853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Exercise 7-22 addresses accounting for petty cash.  </a:t>
            </a:r>
          </a:p>
          <a:p>
            <a:endParaRPr lang="en-US" smtClean="0"/>
          </a:p>
        </p:txBody>
      </p:sp>
    </p:spTree>
    <p:extLst>
      <p:ext uri="{BB962C8B-B14F-4D97-AF65-F5344CB8AC3E}">
        <p14:creationId xmlns:p14="http://schemas.microsoft.com/office/powerpoint/2010/main" val="109309457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a:ln/>
        </p:spPr>
      </p:sp>
      <p:sp>
        <p:nvSpPr>
          <p:cNvPr id="1863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exercise continues on this slide. </a:t>
            </a:r>
          </a:p>
          <a:p>
            <a:pPr eaLnBrk="1" fontAlgn="t" hangingPunct="1"/>
            <a:endParaRPr lang="en-US" smtClean="0"/>
          </a:p>
          <a:p>
            <a:pPr eaLnBrk="1" fontAlgn="t" hangingPunct="1"/>
            <a:endParaRPr lang="en-US" smtClean="0"/>
          </a:p>
          <a:p>
            <a:pPr eaLnBrk="1" fontAlgn="t" hangingPunct="1"/>
            <a:endParaRPr lang="en-US" smtClean="0"/>
          </a:p>
          <a:p>
            <a:endParaRPr lang="en-US" smtClean="0"/>
          </a:p>
        </p:txBody>
      </p:sp>
    </p:spTree>
    <p:extLst>
      <p:ext uri="{BB962C8B-B14F-4D97-AF65-F5344CB8AC3E}">
        <p14:creationId xmlns:p14="http://schemas.microsoft.com/office/powerpoint/2010/main" val="346336391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Slide Image Placeholder 1"/>
          <p:cNvSpPr>
            <a:spLocks noGrp="1" noRot="1" noChangeAspect="1" noTextEdit="1"/>
          </p:cNvSpPr>
          <p:nvPr>
            <p:ph type="sldImg"/>
          </p:nvPr>
        </p:nvSpPr>
        <p:spPr>
          <a:ln/>
        </p:spPr>
      </p:sp>
      <p:sp>
        <p:nvSpPr>
          <p:cNvPr id="1873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exercise continues on this slide. </a:t>
            </a:r>
          </a:p>
        </p:txBody>
      </p:sp>
    </p:spTree>
    <p:extLst>
      <p:ext uri="{BB962C8B-B14F-4D97-AF65-F5344CB8AC3E}">
        <p14:creationId xmlns:p14="http://schemas.microsoft.com/office/powerpoint/2010/main" val="4127493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This chapter presents a framework for safeguarding assets and building policies employees should follow. It also shows how to account for cash, the most liquid of all assets. A key responsibility of a business manager is to control operations. Owners set goals, hire managers to lead the way, and hire employees to carry out the business plan. Internal control is the organizational plan and all the related measures designed to:</a:t>
            </a:r>
          </a:p>
          <a:p>
            <a:endParaRPr lang="en-US" smtClean="0"/>
          </a:p>
          <a:p>
            <a:r>
              <a:rPr lang="en-US" smtClean="0"/>
              <a:t>1. Safeguard assets:  A company must protect its assets; otherwise it is throwing away resources. If you fail to safeguard your cash, the most liquid of assets, it will quickly slip away.</a:t>
            </a:r>
          </a:p>
          <a:p>
            <a:r>
              <a:rPr lang="en-US" smtClean="0"/>
              <a:t>2. Encourage employees to follow company policy:  Everyone in an organization needs to work toward the same goals. </a:t>
            </a:r>
          </a:p>
          <a:p>
            <a:r>
              <a:rPr lang="en-US" smtClean="0"/>
              <a:t>3. Promote operational efficiency: Businesses cannot afford to waste resources. </a:t>
            </a:r>
          </a:p>
          <a:p>
            <a:r>
              <a:rPr lang="en-US" smtClean="0"/>
              <a:t>4. Ensure accurate, reliable accounting records:  Accurate, reliable accounting records are essential. Without reliable records, managers cannot tell which part of the business is profitable and which part needs improvement.</a:t>
            </a:r>
          </a:p>
          <a:p>
            <a:endParaRPr lang="en-US" smtClean="0"/>
          </a:p>
          <a:p>
            <a:r>
              <a:rPr lang="en-US" smtClean="0"/>
              <a:t>How critical are internal controls? They are so important that the U.S. Congress passed a law requiring public companies—those that sell their stock to the general public—to maintain a system of internal controls.</a:t>
            </a:r>
          </a:p>
        </p:txBody>
      </p:sp>
    </p:spTree>
    <p:extLst>
      <p:ext uri="{BB962C8B-B14F-4D97-AF65-F5344CB8AC3E}">
        <p14:creationId xmlns:p14="http://schemas.microsoft.com/office/powerpoint/2010/main" val="38501521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last learning objective is to describe ethical business issues related to accounting.</a:t>
            </a:r>
          </a:p>
          <a:p>
            <a:endParaRPr lang="en-US" smtClean="0"/>
          </a:p>
        </p:txBody>
      </p:sp>
    </p:spTree>
    <p:extLst>
      <p:ext uri="{BB962C8B-B14F-4D97-AF65-F5344CB8AC3E}">
        <p14:creationId xmlns:p14="http://schemas.microsoft.com/office/powerpoint/2010/main" val="335521686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President Theodore Roosevelt said, “To educate a person in mind and not in morals is to educate a menace to society.” Roosevelt knew unethical behavior does not work. Sooner or later it comes back to haunt you. Moreover, ethical behavior wins out in the long run because it is the right thing to do. Ethics</a:t>
            </a:r>
            <a:r>
              <a:rPr lang="en-US" b="1" smtClean="0"/>
              <a:t> </a:t>
            </a:r>
            <a:r>
              <a:rPr lang="en-US" smtClean="0"/>
              <a:t>in business is really a system of values, analyzing right from wrong.</a:t>
            </a:r>
          </a:p>
          <a:p>
            <a:endParaRPr lang="en-US" smtClean="0"/>
          </a:p>
          <a:p>
            <a:r>
              <a:rPr lang="en-US" smtClean="0"/>
              <a:t>Most companies have a code of ethics to encourage employees to behave ethically. But codes of ethics are not enough by themselves. Owners and managers must set a high ethical tone, as we saw in the earlier section in this chapter on Control Environment. The owner or CEO must make it clear the company will not tolerate unethical conduct.</a:t>
            </a:r>
          </a:p>
          <a:p>
            <a:endParaRPr lang="en-US" smtClean="0"/>
          </a:p>
          <a:p>
            <a:r>
              <a:rPr lang="en-US" smtClean="0"/>
              <a:t>Accountants are expected to maintain higher standards than society in general. Their ability to do business depends entirely on their reputation. Most independent accountants are members of the American Institute of Certified Public Accountants and must abide by the AICPA Code of Professional Conduct.</a:t>
            </a:r>
          </a:p>
        </p:txBody>
      </p:sp>
    </p:spTree>
    <p:extLst>
      <p:ext uri="{BB962C8B-B14F-4D97-AF65-F5344CB8AC3E}">
        <p14:creationId xmlns:p14="http://schemas.microsoft.com/office/powerpoint/2010/main" val="305585375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p:cNvSpPr>
            <a:spLocks noGrp="1" noRot="1" noChangeAspect="1" noTextEdit="1"/>
          </p:cNvSpPr>
          <p:nvPr>
            <p:ph type="sldImg"/>
          </p:nvPr>
        </p:nvSpPr>
        <p:spPr>
          <a:ln/>
        </p:spPr>
      </p:sp>
      <p:sp>
        <p:nvSpPr>
          <p:cNvPr id="1904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Internal control systems are the rules and boundaries that help protect what the company owns, ensure that the company is operating efficiently within those rules, and ensure that the accounting reports accurately show transactions that have occurred.  </a:t>
            </a:r>
          </a:p>
          <a:p>
            <a:endParaRPr lang="en-US" smtClean="0"/>
          </a:p>
          <a:p>
            <a:r>
              <a:rPr lang="en-US" smtClean="0"/>
              <a:t>The Sarbanes-Oxley Act changed the rules for auditors, limiting what services they can perform in addition to the audit and requiring the evaluation of internal controls. SOX also created the PCAOB to watch over the work of public company auditors.</a:t>
            </a:r>
          </a:p>
          <a:p>
            <a:endParaRPr lang="en-US" smtClean="0"/>
          </a:p>
        </p:txBody>
      </p:sp>
    </p:spTree>
    <p:extLst>
      <p:ext uri="{BB962C8B-B14F-4D97-AF65-F5344CB8AC3E}">
        <p14:creationId xmlns:p14="http://schemas.microsoft.com/office/powerpoint/2010/main" val="98568402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p:cNvSpPr>
            <a:spLocks noGrp="1" noRot="1" noChangeAspect="1" noTextEdit="1"/>
          </p:cNvSpPr>
          <p:nvPr>
            <p:ph type="sldImg"/>
          </p:nvPr>
        </p:nvSpPr>
        <p:spPr>
          <a:ln/>
        </p:spPr>
      </p:sp>
      <p:sp>
        <p:nvSpPr>
          <p:cNvPr id="191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Internal control procedures include hiring competent, reliable, and ethical personnel; assigning responsibility for various tasks so accountability may occur; separating key duties so that one person doesn’t have access, recording, and authorization functions; performing internal and external audits; and pre-numbering documents sequentially. The key to each of these controls is that the cost of the control should not exceed the benefit (savings) from implementing the control.</a:t>
            </a:r>
          </a:p>
          <a:p>
            <a:endParaRPr lang="en-US" smtClean="0"/>
          </a:p>
        </p:txBody>
      </p:sp>
    </p:spTree>
    <p:extLst>
      <p:ext uri="{BB962C8B-B14F-4D97-AF65-F5344CB8AC3E}">
        <p14:creationId xmlns:p14="http://schemas.microsoft.com/office/powerpoint/2010/main" val="354298327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a:ln/>
        </p:spPr>
      </p:sp>
      <p:sp>
        <p:nvSpPr>
          <p:cNvPr id="192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Internal control for e-commerce changes constantly as technology continues to advance and new threats to online security appear. Protecting the company’s computer systems and, therefore, the company’s electronic assets from these threats is a top priority when designing a  company’s internal control system.</a:t>
            </a:r>
          </a:p>
          <a:p>
            <a:endParaRPr lang="en-US" smtClean="0"/>
          </a:p>
          <a:p>
            <a:r>
              <a:rPr lang="en-US" smtClean="0"/>
              <a:t>Bank account controls help safeguard the most liquid of company asset–cash. These controls include signature cards, deposit tickets, checks, bank statements, EFTs, and bank reconciliations.</a:t>
            </a:r>
          </a:p>
          <a:p>
            <a:endParaRPr lang="en-US" smtClean="0"/>
          </a:p>
        </p:txBody>
      </p:sp>
    </p:spTree>
    <p:extLst>
      <p:ext uri="{BB962C8B-B14F-4D97-AF65-F5344CB8AC3E}">
        <p14:creationId xmlns:p14="http://schemas.microsoft.com/office/powerpoint/2010/main" val="122838403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p:cNvSpPr>
            <a:spLocks noGrp="1" noRot="1" noChangeAspect="1" noTextEdit="1"/>
          </p:cNvSpPr>
          <p:nvPr>
            <p:ph type="sldImg"/>
          </p:nvPr>
        </p:nvSpPr>
        <p:spPr>
          <a:ln/>
        </p:spPr>
      </p:sp>
      <p:sp>
        <p:nvSpPr>
          <p:cNvPr id="1935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bank statement, whether online or in paper form, identifies transactions that need to be recorded in the Cash account. The reconciliation is a control over cash.</a:t>
            </a:r>
          </a:p>
          <a:p>
            <a:endParaRPr lang="en-US" smtClean="0"/>
          </a:p>
          <a:p>
            <a:r>
              <a:rPr lang="en-US" smtClean="0"/>
              <a:t>Internal controls are designed to insure that all cash received gets to the company’s bank as quickly and securely as possible; and that all cash payments are made in a timely manner to pay the actual bills of the company.</a:t>
            </a:r>
          </a:p>
          <a:p>
            <a:endParaRPr lang="en-US" smtClean="0"/>
          </a:p>
        </p:txBody>
      </p:sp>
    </p:spTree>
    <p:extLst>
      <p:ext uri="{BB962C8B-B14F-4D97-AF65-F5344CB8AC3E}">
        <p14:creationId xmlns:p14="http://schemas.microsoft.com/office/powerpoint/2010/main" val="38059145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a:ln/>
        </p:spPr>
      </p:sp>
      <p:sp>
        <p:nvSpPr>
          <p:cNvPr id="194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Because petty cash is so liquid, the main control over petty cash is establishing one individual who has control and responsibility for the petty cash fund.</a:t>
            </a:r>
          </a:p>
          <a:p>
            <a:endParaRPr lang="en-US" smtClean="0"/>
          </a:p>
          <a:p>
            <a:r>
              <a:rPr lang="en-US" smtClean="0"/>
              <a:t>Internal controls should be designed to remove the opportunity for individuals to act unethically.</a:t>
            </a:r>
          </a:p>
          <a:p>
            <a:endParaRPr lang="en-US" smtClean="0"/>
          </a:p>
          <a:p>
            <a:endParaRPr lang="en-US" smtClean="0"/>
          </a:p>
        </p:txBody>
      </p:sp>
    </p:spTree>
    <p:extLst>
      <p:ext uri="{BB962C8B-B14F-4D97-AF65-F5344CB8AC3E}">
        <p14:creationId xmlns:p14="http://schemas.microsoft.com/office/powerpoint/2010/main" val="215939040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p:cNvSpPr>
            <a:spLocks noGrp="1" noRot="1" noChangeAspect="1" noTextEdit="1"/>
          </p:cNvSpPr>
          <p:nvPr>
            <p:ph type="sldImg"/>
          </p:nvPr>
        </p:nvSpPr>
        <p:spPr>
          <a:ln/>
        </p:spPr>
      </p:sp>
      <p:sp>
        <p:nvSpPr>
          <p:cNvPr id="1955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t>Do you have any questions?</a:t>
            </a:r>
          </a:p>
        </p:txBody>
      </p:sp>
    </p:spTree>
    <p:extLst>
      <p:ext uri="{BB962C8B-B14F-4D97-AF65-F5344CB8AC3E}">
        <p14:creationId xmlns:p14="http://schemas.microsoft.com/office/powerpoint/2010/main" val="2663606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t>Short Exercise 7-1 focuses on internal controls that are designed to safeguard assets, encourage employees to follow company policies, promote operational efficiency, and ensure accurate accounting records.</a:t>
            </a:r>
          </a:p>
          <a:p>
            <a:endParaRPr lang="en-US" smtClean="0"/>
          </a:p>
          <a:p>
            <a:endParaRPr lang="en-US" smtClean="0"/>
          </a:p>
        </p:txBody>
      </p:sp>
    </p:spTree>
    <p:extLst>
      <p:ext uri="{BB962C8B-B14F-4D97-AF65-F5344CB8AC3E}">
        <p14:creationId xmlns:p14="http://schemas.microsoft.com/office/powerpoint/2010/main" val="4148022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second learning objective is to explain the Sarbanes-Oxley Act.</a:t>
            </a:r>
          </a:p>
        </p:txBody>
      </p:sp>
    </p:spTree>
    <p:extLst>
      <p:ext uri="{BB962C8B-B14F-4D97-AF65-F5344CB8AC3E}">
        <p14:creationId xmlns:p14="http://schemas.microsoft.com/office/powerpoint/2010/main" val="2445498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ln w="9525"/>
          <a:extLst/>
        </p:spPr>
        <p:txBody>
          <a:bodyPr/>
          <a:lstStyle/>
          <a:p>
            <a:pPr>
              <a:defRPr/>
            </a:pPr>
            <a:r>
              <a:rPr lang="en-US" dirty="0" smtClean="0"/>
              <a:t>The Enron and WorldCom accounting scandals rocked the United States. Enron overstated profits and went out of business almost overnight. WorldCom (now part of Verizon) reported expenses as assets and overstated both profits and assets. Significantly, the same accounting firm, Arthur Andersen, had audited both companies’ financial statements. Arthur Andersen voluntarily closed its doors in 2002, after nearly 90 years in public accounting. </a:t>
            </a:r>
          </a:p>
          <a:p>
            <a:pPr>
              <a:defRPr/>
            </a:pPr>
            <a:endParaRPr lang="en-US" dirty="0" smtClean="0"/>
          </a:p>
          <a:p>
            <a:pPr>
              <a:defRPr/>
            </a:pPr>
            <a:r>
              <a:rPr lang="en-US" dirty="0" smtClean="0"/>
              <a:t>To address public concern, Congress passed the Sarbanes-Oxley Act, abbreviated as SOX. SOX revamped corporate governance in the United States and affected the accounting profession. Here are some of the SOX provisions:</a:t>
            </a:r>
          </a:p>
          <a:p>
            <a:pPr marL="228600" indent="-228600">
              <a:buFontTx/>
              <a:buAutoNum type="arabicPeriod"/>
              <a:defRPr/>
            </a:pPr>
            <a:r>
              <a:rPr lang="en-US" dirty="0" smtClean="0"/>
              <a:t>Public companies must issue an internal control report, and an outside auditor must evaluate the client’s internal controls. Additionally, an outside auditor must evaluate the client’s internal controls and report on the internal controls as part of the audit report.</a:t>
            </a:r>
          </a:p>
          <a:p>
            <a:pPr>
              <a:defRPr/>
            </a:pPr>
            <a:r>
              <a:rPr lang="en-US" dirty="0" smtClean="0"/>
              <a:t>2. A new body, the Public Company Accounting Oversight Board, oversees the work of auditors of public companies.</a:t>
            </a:r>
          </a:p>
          <a:p>
            <a:pPr>
              <a:defRPr/>
            </a:pPr>
            <a:r>
              <a:rPr lang="en-US" dirty="0" smtClean="0"/>
              <a:t>3. Accounting firms may not both audit a public client and also provide certain consulting services for the same client.</a:t>
            </a:r>
          </a:p>
          <a:p>
            <a:pPr>
              <a:defRPr/>
            </a:pPr>
            <a:r>
              <a:rPr lang="en-US" dirty="0" smtClean="0"/>
              <a:t>4. Stiff penalties await violators—25 years in prison for securities fraud; 20 years in prison for an executive making false sworn statements.</a:t>
            </a:r>
          </a:p>
        </p:txBody>
      </p:sp>
    </p:spTree>
    <p:extLst>
      <p:ext uri="{BB962C8B-B14F-4D97-AF65-F5344CB8AC3E}">
        <p14:creationId xmlns:p14="http://schemas.microsoft.com/office/powerpoint/2010/main" val="448699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EAEE23-E6ED-47F9-853D-FC46E4F4D3B4}" type="datetimeFigureOut">
              <a:rPr lang="en-US" smtClean="0">
                <a:solidFill>
                  <a:prstClr val="black">
                    <a:tint val="75000"/>
                  </a:prstClr>
                </a:solidFill>
              </a:rPr>
              <a:pPr/>
              <a:t>9/25/2023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D6144AF-5B00-4B1D-8D69-300A881700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22174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EAEE23-E6ED-47F9-853D-FC46E4F4D3B4}" type="datetimeFigureOut">
              <a:rPr lang="en-US" smtClean="0">
                <a:solidFill>
                  <a:prstClr val="black">
                    <a:tint val="75000"/>
                  </a:prstClr>
                </a:solidFill>
              </a:rPr>
              <a:pPr/>
              <a:t>9/25/2023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D6144AF-5B00-4B1D-8D69-300A881700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9326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EAEE23-E6ED-47F9-853D-FC46E4F4D3B4}" type="datetimeFigureOut">
              <a:rPr lang="en-US" smtClean="0">
                <a:solidFill>
                  <a:prstClr val="black">
                    <a:tint val="75000"/>
                  </a:prstClr>
                </a:solidFill>
              </a:rPr>
              <a:pPr/>
              <a:t>9/25/2023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D6144AF-5B00-4B1D-8D69-300A881700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95840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2"/>
          <p:cNvSpPr>
            <a:spLocks noGrp="1"/>
          </p:cNvSpPr>
          <p:nvPr>
            <p:ph type="sldNum" sz="quarter" idx="11"/>
          </p:nvPr>
        </p:nvSpPr>
        <p:spPr/>
        <p:txBody>
          <a:bodyPr/>
          <a:lstStyle>
            <a:lvl1pPr>
              <a:defRPr/>
            </a:lvl1pPr>
          </a:lstStyle>
          <a:p>
            <a:pPr>
              <a:defRPr/>
            </a:pPr>
            <a:fld id="{477CCFA5-E7F5-4EA2-9B26-CA85DBAD0877}" type="slidenum">
              <a:rPr lang="en-US"/>
              <a:pPr>
                <a:defRPr/>
              </a:pPr>
              <a:t>‹#›</a:t>
            </a:fld>
            <a:endParaRPr lang="en-US" dirty="0"/>
          </a:p>
        </p:txBody>
      </p:sp>
    </p:spTree>
    <p:extLst>
      <p:ext uri="{BB962C8B-B14F-4D97-AF65-F5344CB8AC3E}">
        <p14:creationId xmlns:p14="http://schemas.microsoft.com/office/powerpoint/2010/main" val="4264586389"/>
      </p:ext>
    </p:extLst>
  </p:cSld>
  <p:clrMapOvr>
    <a:overrideClrMapping bg1="lt1" tx1="dk1" bg2="lt2" tx2="dk2" accent1="accent1" accent2="accent2" accent3="accent3" accent4="accent4" accent5="accent5" accent6="accent6" hlink="hlink" folHlink="folHlink"/>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972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600201"/>
            <a:ext cx="10972800" cy="4525963"/>
          </a:xfrm>
        </p:spPr>
        <p:txBody>
          <a:bodyPr>
            <a:normAutofit/>
          </a:bodyPr>
          <a:lstStyle/>
          <a:p>
            <a:pPr lvl="0"/>
            <a:endParaRPr lang="en-US" noProof="0" dirty="0"/>
          </a:p>
        </p:txBody>
      </p:sp>
      <p:sp>
        <p:nvSpPr>
          <p:cNvPr id="4" name="Slide Number Placeholder 3"/>
          <p:cNvSpPr>
            <a:spLocks noGrp="1"/>
          </p:cNvSpPr>
          <p:nvPr>
            <p:ph type="sldNum" sz="quarter" idx="10"/>
          </p:nvPr>
        </p:nvSpPr>
        <p:spPr>
          <a:xfrm>
            <a:off x="9347200" y="6619875"/>
            <a:ext cx="2844800" cy="476250"/>
          </a:xfrm>
        </p:spPr>
        <p:txBody>
          <a:bodyPr/>
          <a:lstStyle>
            <a:lvl1pPr>
              <a:defRPr/>
            </a:lvl1pPr>
          </a:lstStyle>
          <a:p>
            <a:pPr>
              <a:defRPr/>
            </a:pPr>
            <a:fld id="{EA131AA0-FD18-457D-AF0C-9DFD083522A9}" type="slidenum">
              <a:rPr lang="en-US"/>
              <a:pPr>
                <a:defRPr/>
              </a:pPr>
              <a:t>‹#›</a:t>
            </a:fld>
            <a:endParaRPr lang="en-US" dirty="0"/>
          </a:p>
        </p:txBody>
      </p:sp>
    </p:spTree>
    <p:extLst>
      <p:ext uri="{BB962C8B-B14F-4D97-AF65-F5344CB8AC3E}">
        <p14:creationId xmlns:p14="http://schemas.microsoft.com/office/powerpoint/2010/main" val="2034175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2"/>
          <p:cNvSpPr>
            <a:spLocks noGrp="1"/>
          </p:cNvSpPr>
          <p:nvPr>
            <p:ph type="sldNum" sz="quarter" idx="10"/>
          </p:nvPr>
        </p:nvSpPr>
        <p:spPr/>
        <p:txBody>
          <a:bodyPr/>
          <a:lstStyle>
            <a:lvl1pPr>
              <a:defRPr/>
            </a:lvl1pPr>
          </a:lstStyle>
          <a:p>
            <a:pPr>
              <a:defRPr/>
            </a:pPr>
            <a:fld id="{5B169526-B1AC-49FF-A866-CE2FE5350366}" type="slidenum">
              <a:rPr lang="en-US"/>
              <a:pPr>
                <a:defRPr/>
              </a:pPr>
              <a:t>‹#›</a:t>
            </a:fld>
            <a:endParaRPr lang="en-US" dirty="0"/>
          </a:p>
        </p:txBody>
      </p:sp>
    </p:spTree>
    <p:extLst>
      <p:ext uri="{BB962C8B-B14F-4D97-AF65-F5344CB8AC3E}">
        <p14:creationId xmlns:p14="http://schemas.microsoft.com/office/powerpoint/2010/main" val="380303021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EAEE23-E6ED-47F9-853D-FC46E4F4D3B4}" type="datetimeFigureOut">
              <a:rPr lang="en-US" smtClean="0">
                <a:solidFill>
                  <a:prstClr val="black">
                    <a:tint val="75000"/>
                  </a:prstClr>
                </a:solidFill>
              </a:rPr>
              <a:pPr/>
              <a:t>9/25/2023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D6144AF-5B00-4B1D-8D69-300A881700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68140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EAEE23-E6ED-47F9-853D-FC46E4F4D3B4}" type="datetimeFigureOut">
              <a:rPr lang="en-US" smtClean="0">
                <a:solidFill>
                  <a:prstClr val="black">
                    <a:tint val="75000"/>
                  </a:prstClr>
                </a:solidFill>
              </a:rPr>
              <a:pPr/>
              <a:t>9/25/2023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D6144AF-5B00-4B1D-8D69-300A881700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33804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EAEE23-E6ED-47F9-853D-FC46E4F4D3B4}" type="datetimeFigureOut">
              <a:rPr lang="en-US" smtClean="0">
                <a:solidFill>
                  <a:prstClr val="black">
                    <a:tint val="75000"/>
                  </a:prstClr>
                </a:solidFill>
              </a:rPr>
              <a:pPr/>
              <a:t>9/25/2023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D6144AF-5B00-4B1D-8D69-300A881700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8751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EAEE23-E6ED-47F9-853D-FC46E4F4D3B4}" type="datetimeFigureOut">
              <a:rPr lang="en-US" smtClean="0">
                <a:solidFill>
                  <a:prstClr val="black">
                    <a:tint val="75000"/>
                  </a:prstClr>
                </a:solidFill>
              </a:rPr>
              <a:pPr/>
              <a:t>9/25/2023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D6144AF-5B00-4B1D-8D69-300A881700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4132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EAEE23-E6ED-47F9-853D-FC46E4F4D3B4}" type="datetimeFigureOut">
              <a:rPr lang="en-US" smtClean="0">
                <a:solidFill>
                  <a:prstClr val="black">
                    <a:tint val="75000"/>
                  </a:prstClr>
                </a:solidFill>
              </a:rPr>
              <a:pPr/>
              <a:t>9/25/2023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D6144AF-5B00-4B1D-8D69-300A881700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17552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EAEE23-E6ED-47F9-853D-FC46E4F4D3B4}" type="datetimeFigureOut">
              <a:rPr lang="en-US" smtClean="0">
                <a:solidFill>
                  <a:prstClr val="black">
                    <a:tint val="75000"/>
                  </a:prstClr>
                </a:solidFill>
              </a:rPr>
              <a:pPr/>
              <a:t>9/25/2023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D6144AF-5B00-4B1D-8D69-300A881700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3267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EAEE23-E6ED-47F9-853D-FC46E4F4D3B4}" type="datetimeFigureOut">
              <a:rPr lang="en-US" smtClean="0">
                <a:solidFill>
                  <a:prstClr val="black">
                    <a:tint val="75000"/>
                  </a:prstClr>
                </a:solidFill>
              </a:rPr>
              <a:pPr/>
              <a:t>9/25/2023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D6144AF-5B00-4B1D-8D69-300A881700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1425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EAEE23-E6ED-47F9-853D-FC46E4F4D3B4}" type="datetimeFigureOut">
              <a:rPr lang="en-US" smtClean="0">
                <a:solidFill>
                  <a:prstClr val="black">
                    <a:tint val="75000"/>
                  </a:prstClr>
                </a:solidFill>
              </a:rPr>
              <a:pPr/>
              <a:t>9/25/2023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D6144AF-5B00-4B1D-8D69-300A881700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22818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EAEE23-E6ED-47F9-853D-FC46E4F4D3B4}" type="datetimeFigureOut">
              <a:rPr lang="en-US" smtClean="0">
                <a:solidFill>
                  <a:prstClr val="black">
                    <a:tint val="75000"/>
                  </a:prstClr>
                </a:solidFill>
              </a:rPr>
              <a:pPr/>
              <a:t>9/25/2023</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6144AF-5B00-4B1D-8D69-300A881700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0832096"/>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17.emf"/><Relationship Id="rId4"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18.emf"/><Relationship Id="rId4"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19.gif"/><Relationship Id="rId4"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22.png"/><Relationship Id="rId4"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23.png"/><Relationship Id="rId4"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23.png"/><Relationship Id="rId4"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25.png"/><Relationship Id="rId4"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26.png"/><Relationship Id="rId4"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27.png"/><Relationship Id="rId4"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tags" Target="../tags/tag44.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image" Target="../media/image28.wmf"/><Relationship Id="rId4"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tags" Target="../tags/tag49.xml"/></Relationships>
</file>

<file path=ppt/slides/_rels/slide46.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image" Target="../media/image32.png"/><Relationship Id="rId4"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xml"/><Relationship Id="rId1" Type="http://schemas.openxmlformats.org/officeDocument/2006/relationships/tags" Target="../tags/tag54.xml"/></Relationships>
</file>

<file path=ppt/slides/_rels/slide52.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slideLayout" Target="../slideLayouts/slideLayout2.xml"/><Relationship Id="rId7" Type="http://schemas.openxmlformats.org/officeDocument/2006/relationships/image" Target="../media/image35.wmf"/><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37.png"/><Relationship Id="rId4"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21.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4.wmf"/><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image" Target="../media/image40.emf"/><Relationship Id="rId5" Type="http://schemas.openxmlformats.org/officeDocument/2006/relationships/image" Target="../media/image39.jpeg"/><Relationship Id="rId4"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image" Target="../media/image41.png"/><Relationship Id="rId4"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image" Target="../media/image42.png"/><Relationship Id="rId4"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68.xml"/><Relationship Id="rId1" Type="http://schemas.openxmlformats.org/officeDocument/2006/relationships/tags" Target="../tags/tag67.xml"/><Relationship Id="rId4"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15.pn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70.xml"/><Relationship Id="rId1" Type="http://schemas.openxmlformats.org/officeDocument/2006/relationships/tags" Target="../tags/tag69.xml"/><Relationship Id="rId4" Type="http://schemas.openxmlformats.org/officeDocument/2006/relationships/notesSlide" Target="../notesSlides/notesSlide59.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xml"/><Relationship Id="rId1" Type="http://schemas.openxmlformats.org/officeDocument/2006/relationships/tags" Target="../tags/tag71.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tags" Target="../tags/tag72.xml"/><Relationship Id="rId5" Type="http://schemas.openxmlformats.org/officeDocument/2006/relationships/image" Target="../media/image43.jpeg"/><Relationship Id="rId4" Type="http://schemas.openxmlformats.org/officeDocument/2006/relationships/notesSlide" Target="../notesSlides/notesSlide6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tags" Target="../tags/tag6.xml"/><Relationship Id="rId7" Type="http://schemas.openxmlformats.org/officeDocument/2006/relationships/diagramLayout" Target="../diagrams/layout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diagramData" Target="../diagrams/data1.xml"/><Relationship Id="rId5" Type="http://schemas.openxmlformats.org/officeDocument/2006/relationships/notesSlide" Target="../notesSlides/notesSlide6.xml"/><Relationship Id="rId10" Type="http://schemas.microsoft.com/office/2007/relationships/diagramDrawing" Target="../diagrams/drawing1.xml"/><Relationship Id="rId4" Type="http://schemas.openxmlformats.org/officeDocument/2006/relationships/slideLayout" Target="../slideLayouts/slideLayout2.xml"/><Relationship Id="rId9" Type="http://schemas.openxmlformats.org/officeDocument/2006/relationships/diagramColors" Target="../diagrams/colors1.xml"/></Relationships>
</file>

<file path=ppt/slides/_rels/slide70.xml.rels><?xml version="1.0" encoding="UTF-8" standalone="yes"?>
<Relationships xmlns="http://schemas.openxmlformats.org/package/2006/relationships"><Relationship Id="rId8" Type="http://schemas.openxmlformats.org/officeDocument/2006/relationships/hyperlink" Target="https://work.chron.com/internal-control-procedures-receipt-cash-6735.html" TargetMode="External"/><Relationship Id="rId3" Type="http://schemas.openxmlformats.org/officeDocument/2006/relationships/hyperlink" Target="https://www.thebalance.com/sarbanes-oxley-act-of-2002-3306254" TargetMode="External"/><Relationship Id="rId7" Type="http://schemas.openxmlformats.org/officeDocument/2006/relationships/hyperlink" Target="https://www.reference.com/web?q=prepare+bank+reconciliation&amp;qo=boost&amp;o=1191588&amp;ad=SEO" TargetMode="External"/><Relationship Id="rId2" Type="http://schemas.openxmlformats.org/officeDocument/2006/relationships/hyperlink" Target="https://www.investopedia.com/terms/i/internalcontrols.asp" TargetMode="External"/><Relationship Id="rId1" Type="http://schemas.openxmlformats.org/officeDocument/2006/relationships/slideLayout" Target="../slideLayouts/slideLayout1.xml"/><Relationship Id="rId6" Type="http://schemas.openxmlformats.org/officeDocument/2006/relationships/hyperlink" Target="https://quizlet.com/75906665/the-bank-account-as-a-control-device-bank-reconciliation-flash-cards/" TargetMode="External"/><Relationship Id="rId11" Type="http://schemas.openxmlformats.org/officeDocument/2006/relationships/hyperlink" Target="https://www.purdueglobal.edu/blog/business/ethics/" TargetMode="External"/><Relationship Id="rId5" Type="http://schemas.openxmlformats.org/officeDocument/2006/relationships/hyperlink" Target="https://www.solostream.com/general-requirements-for-e-commerce/" TargetMode="External"/><Relationship Id="rId10" Type="http://schemas.openxmlformats.org/officeDocument/2006/relationships/hyperlink" Target="https://www.accountingtools.com/articles/2017/5/14/petty-cash-accounting" TargetMode="External"/><Relationship Id="rId4" Type="http://schemas.openxmlformats.org/officeDocument/2006/relationships/hyperlink" Target="https://www.dummies.com/business/accounting/auditing/the-5-components-of-internal-controls/" TargetMode="External"/><Relationship Id="rId9" Type="http://schemas.openxmlformats.org/officeDocument/2006/relationships/hyperlink" Target="https://courses.lumenlearning.com/sac-finaccounting/chapter/cash-receipts-and-disbursement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11505" y="1230406"/>
            <a:ext cx="3357115" cy="517712"/>
          </a:xfrm>
          <a:ln>
            <a:solidFill>
              <a:schemeClr val="tx1"/>
            </a:solidFill>
          </a:ln>
        </p:spPr>
        <p:txBody>
          <a:bodyPr anchor="ctr">
            <a:normAutofit fontScale="90000"/>
          </a:bodyPr>
          <a:lstStyle/>
          <a:p>
            <a:pPr algn="l"/>
            <a:r>
              <a:rPr lang="en-US" sz="2400" dirty="0" smtClean="0">
                <a:latin typeface="Arial" panose="020B0604020202020204" pitchFamily="34" charset="0"/>
                <a:cs typeface="Arial" panose="020B0604020202020204" pitchFamily="34" charset="0"/>
              </a:rPr>
              <a:t>Course Code: HSS-451</a:t>
            </a:r>
            <a:endParaRPr lang="en-US" sz="2400" dirty="0">
              <a:latin typeface="Arial" panose="020B0604020202020204" pitchFamily="34" charset="0"/>
              <a:cs typeface="Arial" panose="020B0604020202020204" pitchFamily="34" charset="0"/>
            </a:endParaRPr>
          </a:p>
        </p:txBody>
      </p:sp>
      <p:sp>
        <p:nvSpPr>
          <p:cNvPr id="4" name="Title 1"/>
          <p:cNvSpPr txBox="1">
            <a:spLocks/>
          </p:cNvSpPr>
          <p:nvPr/>
        </p:nvSpPr>
        <p:spPr>
          <a:xfrm>
            <a:off x="2411503" y="1905236"/>
            <a:ext cx="7359515" cy="517712"/>
          </a:xfrm>
          <a:prstGeom prst="rect">
            <a:avLst/>
          </a:prstGeom>
          <a:ln>
            <a:solidFill>
              <a:schemeClr val="tx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smtClean="0">
                <a:solidFill>
                  <a:prstClr val="black"/>
                </a:solidFill>
                <a:latin typeface="Arial" pitchFamily="34" charset="0"/>
                <a:cs typeface="Arial" pitchFamily="34" charset="0"/>
              </a:rPr>
              <a:t>Course Title: Accounting &amp; Finance</a:t>
            </a:r>
            <a:endParaRPr lang="en-US" sz="2400" dirty="0">
              <a:solidFill>
                <a:prstClr val="black"/>
              </a:solidFill>
              <a:latin typeface="Arial" panose="020B0604020202020204" pitchFamily="34" charset="0"/>
              <a:cs typeface="Arial" panose="020B0604020202020204" pitchFamily="34" charset="0"/>
            </a:endParaRPr>
          </a:p>
        </p:txBody>
      </p:sp>
      <p:sp>
        <p:nvSpPr>
          <p:cNvPr id="5" name="Title 1"/>
          <p:cNvSpPr txBox="1">
            <a:spLocks/>
          </p:cNvSpPr>
          <p:nvPr/>
        </p:nvSpPr>
        <p:spPr>
          <a:xfrm>
            <a:off x="2411503" y="4483773"/>
            <a:ext cx="7359516" cy="517712"/>
          </a:xfrm>
          <a:prstGeom prst="rect">
            <a:avLst/>
          </a:prstGeom>
          <a:ln>
            <a:solidFill>
              <a:schemeClr val="tx1"/>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smtClean="0">
                <a:solidFill>
                  <a:prstClr val="black"/>
                </a:solidFill>
                <a:latin typeface="Arial" panose="020B0604020202020204" pitchFamily="34" charset="0"/>
                <a:cs typeface="Arial" panose="020B0604020202020204" pitchFamily="34" charset="0"/>
              </a:rPr>
              <a:t>Instructor Name: </a:t>
            </a:r>
            <a:r>
              <a:rPr lang="en-US" sz="2400" dirty="0" err="1" smtClean="0">
                <a:solidFill>
                  <a:prstClr val="black"/>
                </a:solidFill>
                <a:latin typeface="Arial" panose="020B0604020202020204" pitchFamily="34" charset="0"/>
                <a:cs typeface="Arial" panose="020B0604020202020204" pitchFamily="34" charset="0"/>
              </a:rPr>
              <a:t>Asim</a:t>
            </a:r>
            <a:r>
              <a:rPr lang="en-US" sz="2400" dirty="0" smtClean="0">
                <a:solidFill>
                  <a:prstClr val="black"/>
                </a:solidFill>
                <a:latin typeface="Arial" panose="020B0604020202020204" pitchFamily="34" charset="0"/>
                <a:cs typeface="Arial" panose="020B0604020202020204" pitchFamily="34" charset="0"/>
              </a:rPr>
              <a:t> </a:t>
            </a:r>
            <a:r>
              <a:rPr lang="en-US" sz="2400" dirty="0" err="1" smtClean="0">
                <a:solidFill>
                  <a:prstClr val="black"/>
                </a:solidFill>
                <a:latin typeface="Arial" panose="020B0604020202020204" pitchFamily="34" charset="0"/>
                <a:cs typeface="Arial" panose="020B0604020202020204" pitchFamily="34" charset="0"/>
              </a:rPr>
              <a:t>Iqbal</a:t>
            </a:r>
            <a:r>
              <a:rPr lang="en-US" sz="2400" dirty="0" smtClean="0">
                <a:solidFill>
                  <a:prstClr val="black"/>
                </a:solidFill>
                <a:latin typeface="Arial" panose="020B0604020202020204" pitchFamily="34" charset="0"/>
                <a:cs typeface="Arial" panose="020B0604020202020204" pitchFamily="34" charset="0"/>
              </a:rPr>
              <a:t> </a:t>
            </a:r>
            <a:endParaRPr lang="en-US" sz="2400" dirty="0">
              <a:solidFill>
                <a:prstClr val="black"/>
              </a:solidFill>
              <a:latin typeface="Arial" panose="020B0604020202020204" pitchFamily="34" charset="0"/>
              <a:cs typeface="Arial" panose="020B0604020202020204" pitchFamily="34" charset="0"/>
            </a:endParaRPr>
          </a:p>
        </p:txBody>
      </p:sp>
      <p:sp>
        <p:nvSpPr>
          <p:cNvPr id="8" name="Title 1"/>
          <p:cNvSpPr txBox="1">
            <a:spLocks/>
          </p:cNvSpPr>
          <p:nvPr/>
        </p:nvSpPr>
        <p:spPr>
          <a:xfrm>
            <a:off x="2450691" y="2422947"/>
            <a:ext cx="7320327" cy="1070529"/>
          </a:xfrm>
          <a:prstGeom prst="rect">
            <a:avLst/>
          </a:prstGeom>
          <a:ln>
            <a:solidFill>
              <a:schemeClr val="tx1"/>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solidFill>
                  <a:prstClr val="black"/>
                </a:solidFill>
                <a:latin typeface="Arial" panose="020B0604020202020204" pitchFamily="34" charset="0"/>
                <a:cs typeface="Arial" panose="020B0604020202020204" pitchFamily="34" charset="0"/>
              </a:rPr>
              <a:t>Class Day:          Friday                Timing:                         </a:t>
            </a:r>
          </a:p>
          <a:p>
            <a:pPr algn="l"/>
            <a:r>
              <a:rPr lang="en-US" sz="2400" dirty="0">
                <a:solidFill>
                  <a:prstClr val="black"/>
                </a:solidFill>
                <a:latin typeface="Arial" panose="020B0604020202020204" pitchFamily="34" charset="0"/>
                <a:cs typeface="Arial" panose="020B0604020202020204" pitchFamily="34" charset="0"/>
              </a:rPr>
              <a:t>                                               08:30am to 10:30am</a:t>
            </a:r>
          </a:p>
          <a:p>
            <a:pPr algn="l"/>
            <a:r>
              <a:rPr lang="en-US" sz="2400" dirty="0">
                <a:solidFill>
                  <a:prstClr val="black"/>
                </a:solidFill>
                <a:latin typeface="Arial" panose="020B0604020202020204" pitchFamily="34" charset="0"/>
                <a:cs typeface="Arial" panose="020B0604020202020204" pitchFamily="34" charset="0"/>
              </a:rPr>
              <a:t>				</a:t>
            </a:r>
            <a:r>
              <a:rPr lang="en-US" sz="2400" dirty="0" smtClean="0">
                <a:solidFill>
                  <a:prstClr val="black"/>
                </a:solidFill>
                <a:latin typeface="Arial" panose="020B0604020202020204" pitchFamily="34" charset="0"/>
                <a:cs typeface="Arial" panose="020B0604020202020204" pitchFamily="34" charset="0"/>
              </a:rPr>
              <a:t>    11:30am </a:t>
            </a:r>
            <a:r>
              <a:rPr lang="en-US" sz="2400" dirty="0">
                <a:solidFill>
                  <a:prstClr val="black"/>
                </a:solidFill>
                <a:latin typeface="Arial" panose="020B0604020202020204" pitchFamily="34" charset="0"/>
                <a:cs typeface="Arial" panose="020B0604020202020204" pitchFamily="34" charset="0"/>
              </a:rPr>
              <a:t>to 01:30pm</a:t>
            </a:r>
            <a:endParaRPr lang="en-US" sz="2400" dirty="0">
              <a:solidFill>
                <a:prstClr val="black"/>
              </a:solidFill>
              <a:latin typeface="Arial" panose="020B0604020202020204" pitchFamily="34" charset="0"/>
              <a:cs typeface="Arial" panose="020B0604020202020204" pitchFamily="34" charset="0"/>
            </a:endParaRPr>
          </a:p>
        </p:txBody>
      </p:sp>
      <p:sp>
        <p:nvSpPr>
          <p:cNvPr id="9" name="Title 1"/>
          <p:cNvSpPr txBox="1">
            <a:spLocks/>
          </p:cNvSpPr>
          <p:nvPr/>
        </p:nvSpPr>
        <p:spPr>
          <a:xfrm>
            <a:off x="2372314" y="5150581"/>
            <a:ext cx="7398704" cy="517712"/>
          </a:xfrm>
          <a:prstGeom prst="rect">
            <a:avLst/>
          </a:prstGeom>
          <a:ln>
            <a:solidFill>
              <a:schemeClr val="tx1"/>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smtClean="0">
                <a:solidFill>
                  <a:prstClr val="black"/>
                </a:solidFill>
                <a:latin typeface="Arial" panose="020B0604020202020204" pitchFamily="34" charset="0"/>
                <a:cs typeface="Arial" panose="020B0604020202020204" pitchFamily="34" charset="0"/>
              </a:rPr>
              <a:t>Department of Management Sciences  </a:t>
            </a:r>
            <a:endParaRPr lang="en-US" sz="2400" dirty="0">
              <a:solidFill>
                <a:prstClr val="black"/>
              </a:solidFill>
              <a:latin typeface="Arial" panose="020B0604020202020204" pitchFamily="34" charset="0"/>
              <a:cs typeface="Arial" panose="020B0604020202020204" pitchFamily="34" charset="0"/>
            </a:endParaRPr>
          </a:p>
        </p:txBody>
      </p:sp>
      <p:sp>
        <p:nvSpPr>
          <p:cNvPr id="10" name="Title 1"/>
          <p:cNvSpPr txBox="1">
            <a:spLocks/>
          </p:cNvSpPr>
          <p:nvPr/>
        </p:nvSpPr>
        <p:spPr>
          <a:xfrm>
            <a:off x="2411502" y="3800038"/>
            <a:ext cx="7359516" cy="517712"/>
          </a:xfrm>
          <a:prstGeom prst="rect">
            <a:avLst/>
          </a:prstGeom>
          <a:ln>
            <a:solidFill>
              <a:schemeClr val="tx1"/>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smtClean="0">
                <a:solidFill>
                  <a:prstClr val="black"/>
                </a:solidFill>
                <a:latin typeface="Arial" panose="020B0604020202020204" pitchFamily="34" charset="0"/>
                <a:cs typeface="Arial" panose="020B0604020202020204" pitchFamily="34" charset="0"/>
              </a:rPr>
              <a:t>Lecture / Week No. 09</a:t>
            </a:r>
            <a:endParaRPr lang="en-US" sz="2400" dirty="0">
              <a:solidFill>
                <a:prstClr val="black"/>
              </a:solidFill>
              <a:latin typeface="Arial" panose="020B0604020202020204" pitchFamily="34" charset="0"/>
              <a:cs typeface="Arial" panose="020B0604020202020204" pitchFamily="34" charset="0"/>
            </a:endParaRPr>
          </a:p>
        </p:txBody>
      </p:sp>
      <p:pic>
        <p:nvPicPr>
          <p:cNvPr id="11" name="Picture 10" descr="logo5.png"/>
          <p:cNvPicPr/>
          <p:nvPr/>
        </p:nvPicPr>
        <p:blipFill>
          <a:blip r:embed="rId3" cstate="print"/>
          <a:stretch>
            <a:fillRect/>
          </a:stretch>
        </p:blipFill>
        <p:spPr>
          <a:xfrm>
            <a:off x="7523118" y="81805"/>
            <a:ext cx="4495800" cy="990600"/>
          </a:xfrm>
          <a:prstGeom prst="rect">
            <a:avLst/>
          </a:prstGeom>
        </p:spPr>
      </p:pic>
    </p:spTree>
    <p:extLst>
      <p:ext uri="{BB962C8B-B14F-4D97-AF65-F5344CB8AC3E}">
        <p14:creationId xmlns:p14="http://schemas.microsoft.com/office/powerpoint/2010/main" val="8455003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custDataLst>
              <p:tags r:id="rId2"/>
            </p:custDataLst>
          </p:nvPr>
        </p:nvSpPr>
        <p:spPr/>
        <p:txBody>
          <a:bodyPr/>
          <a:lstStyle/>
          <a:p>
            <a:pPr eaLnBrk="1" fontAlgn="auto" hangingPunct="1">
              <a:spcAft>
                <a:spcPts val="0"/>
              </a:spcAft>
              <a:defRPr/>
            </a:pPr>
            <a:r>
              <a:rPr/>
              <a:t>Sarbanes-Oxley </a:t>
            </a:r>
            <a:r>
              <a:rPr smtClean="0"/>
              <a:t>Act (SOX)</a:t>
            </a:r>
            <a:endParaRPr/>
          </a:p>
        </p:txBody>
      </p:sp>
      <p:sp>
        <p:nvSpPr>
          <p:cNvPr id="66563" name="Rectangle 3"/>
          <p:cNvSpPr>
            <a:spLocks noGrp="1" noChangeArrowheads="1"/>
          </p:cNvSpPr>
          <p:nvPr>
            <p:ph idx="1"/>
          </p:nvPr>
        </p:nvSpPr>
        <p:spPr>
          <a:xfrm>
            <a:off x="418123" y="1506417"/>
            <a:ext cx="10972800" cy="4487863"/>
          </a:xfrm>
        </p:spPr>
        <p:txBody>
          <a:bodyPr/>
          <a:lstStyle/>
          <a:p>
            <a:pPr eaLnBrk="1" hangingPunct="1"/>
            <a:r>
              <a:rPr lang="en-US" dirty="0" smtClean="0"/>
              <a:t>Congress passed SOX after the Enron and WorldCom scandals</a:t>
            </a:r>
          </a:p>
          <a:p>
            <a:pPr eaLnBrk="1" hangingPunct="1"/>
            <a:r>
              <a:rPr lang="en-US" dirty="0" smtClean="0"/>
              <a:t>Provisions include:</a:t>
            </a:r>
          </a:p>
          <a:p>
            <a:pPr lvl="1" eaLnBrk="1" hangingPunct="1"/>
            <a:r>
              <a:rPr lang="en-US" dirty="0" smtClean="0"/>
              <a:t>Public companies must issue an internal control report</a:t>
            </a:r>
          </a:p>
          <a:p>
            <a:pPr lvl="1" eaLnBrk="1" hangingPunct="1"/>
            <a:r>
              <a:rPr lang="en-US" dirty="0" smtClean="0"/>
              <a:t>Created Public Company Accounting Oversight Board (PCAOB) to oversee auditors</a:t>
            </a:r>
          </a:p>
          <a:p>
            <a:pPr lvl="1" eaLnBrk="1" hangingPunct="1"/>
            <a:r>
              <a:rPr lang="en-US" dirty="0" smtClean="0"/>
              <a:t>Accounting firms may not both audit and provide consulting services to the same company</a:t>
            </a:r>
          </a:p>
          <a:p>
            <a:pPr lvl="1" eaLnBrk="1" hangingPunct="1"/>
            <a:r>
              <a:rPr lang="en-US" dirty="0" smtClean="0"/>
              <a:t>Stiff penalties for violators (20–25  years in prison)</a:t>
            </a:r>
          </a:p>
        </p:txBody>
      </p:sp>
      <p:sp>
        <p:nvSpPr>
          <p:cNvPr id="2" name="Slide Number Placeholder 1"/>
          <p:cNvSpPr>
            <a:spLocks noGrp="1"/>
          </p:cNvSpPr>
          <p:nvPr>
            <p:ph type="sldNum" sz="quarter" idx="12"/>
          </p:nvPr>
        </p:nvSpPr>
        <p:spPr/>
        <p:txBody>
          <a:bodyPr/>
          <a:lstStyle/>
          <a:p>
            <a:pPr>
              <a:defRPr/>
            </a:pPr>
            <a:fld id="{595EA655-4082-48DA-98FE-3858D0F5FE83}" type="slidenum">
              <a:rPr lang="en-US"/>
              <a:pPr>
                <a:defRPr/>
              </a:pPr>
              <a:t>10</a:t>
            </a:fld>
            <a:endParaRPr lang="en-US" dirty="0"/>
          </a:p>
        </p:txBody>
      </p:sp>
    </p:spTree>
    <p:custDataLst>
      <p:tags r:id="rId1"/>
    </p:custDataLst>
    <p:extLst>
      <p:ext uri="{BB962C8B-B14F-4D97-AF65-F5344CB8AC3E}">
        <p14:creationId xmlns:p14="http://schemas.microsoft.com/office/powerpoint/2010/main" val="1264995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a:t>The Shield </a:t>
            </a:r>
            <a:r>
              <a:rPr smtClean="0"/>
              <a:t>of Internal </a:t>
            </a:r>
            <a:r>
              <a:rPr/>
              <a:t>Control</a:t>
            </a:r>
          </a:p>
        </p:txBody>
      </p:sp>
      <p:pic>
        <p:nvPicPr>
          <p:cNvPr id="6758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812801" y="1371600"/>
            <a:ext cx="9690100" cy="4718050"/>
          </a:xfrm>
        </p:spPr>
      </p:pic>
      <p:sp>
        <p:nvSpPr>
          <p:cNvPr id="4" name="Slide Number Placeholder 3"/>
          <p:cNvSpPr>
            <a:spLocks noGrp="1"/>
          </p:cNvSpPr>
          <p:nvPr>
            <p:ph type="sldNum" sz="quarter" idx="12"/>
          </p:nvPr>
        </p:nvSpPr>
        <p:spPr/>
        <p:txBody>
          <a:bodyPr/>
          <a:lstStyle/>
          <a:p>
            <a:pPr>
              <a:defRPr/>
            </a:pPr>
            <a:fld id="{46302834-ED7E-428A-8456-1DD5F61C5AD8}" type="slidenum">
              <a:rPr lang="en-US"/>
              <a:pPr>
                <a:defRPr/>
              </a:pPr>
              <a:t>11</a:t>
            </a:fld>
            <a:endParaRPr lang="en-US" dirty="0"/>
          </a:p>
        </p:txBody>
      </p:sp>
    </p:spTree>
    <p:extLst>
      <p:ext uri="{BB962C8B-B14F-4D97-AF65-F5344CB8AC3E}">
        <p14:creationId xmlns:p14="http://schemas.microsoft.com/office/powerpoint/2010/main" val="1222321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type="subTitle" idx="1"/>
          </p:nvPr>
        </p:nvSpPr>
        <p:spPr>
          <a:xfrm>
            <a:off x="973667" y="3429001"/>
            <a:ext cx="10242551" cy="1077218"/>
          </a:xfrm>
        </p:spPr>
        <p:txBody>
          <a:bodyPr>
            <a:spAutoFit/>
          </a:bodyPr>
          <a:lstStyle/>
          <a:p>
            <a:pPr algn="ctr" eaLnBrk="1" hangingPunct="1">
              <a:spcBef>
                <a:spcPct val="0"/>
              </a:spcBef>
            </a:pPr>
            <a:r>
              <a:rPr lang="en-US" dirty="0" smtClean="0"/>
              <a:t>List and describe the components of internal control and control procedures</a:t>
            </a:r>
          </a:p>
        </p:txBody>
      </p:sp>
      <p:sp>
        <p:nvSpPr>
          <p:cNvPr id="3" name="Slide Number Placeholder 2"/>
          <p:cNvSpPr>
            <a:spLocks noGrp="1"/>
          </p:cNvSpPr>
          <p:nvPr>
            <p:ph type="sldNum" sz="quarter" idx="12"/>
          </p:nvPr>
        </p:nvSpPr>
        <p:spPr/>
        <p:txBody>
          <a:bodyPr/>
          <a:lstStyle/>
          <a:p>
            <a:pPr>
              <a:defRPr/>
            </a:pPr>
            <a:fld id="{6CDDB322-80B0-44D0-A925-1337FF40A048}" type="slidenum">
              <a:rPr lang="en-US"/>
              <a:pPr>
                <a:defRPr/>
              </a:pPr>
              <a:t>12</a:t>
            </a:fld>
            <a:endParaRPr lang="en-US" dirty="0"/>
          </a:p>
        </p:txBody>
      </p:sp>
      <p:sp>
        <p:nvSpPr>
          <p:cNvPr id="4" name="Flowchart: Connector 3"/>
          <p:cNvSpPr/>
          <p:nvPr/>
        </p:nvSpPr>
        <p:spPr bwMode="auto">
          <a:xfrm>
            <a:off x="5029200" y="1619250"/>
            <a:ext cx="2133600" cy="1371600"/>
          </a:xfrm>
          <a:prstGeom prst="flowChartConnector">
            <a:avLst/>
          </a:prstGeom>
          <a:solidFill>
            <a:schemeClr val="accent2">
              <a:lumMod val="75000"/>
            </a:schemeClr>
          </a:solidFill>
          <a:ln>
            <a:solidFill>
              <a:schemeClr val="accent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r>
              <a:rPr lang="en-US" sz="7200" dirty="0">
                <a:solidFill>
                  <a:schemeClr val="bg1"/>
                </a:solidFill>
                <a:latin typeface="Segoe" pitchFamily="34" charset="0"/>
              </a:rPr>
              <a:t>3</a:t>
            </a:r>
          </a:p>
        </p:txBody>
      </p:sp>
    </p:spTree>
    <p:custDataLst>
      <p:tags r:id="rId1"/>
    </p:custDataLst>
    <p:extLst>
      <p:ext uri="{BB962C8B-B14F-4D97-AF65-F5344CB8AC3E}">
        <p14:creationId xmlns:p14="http://schemas.microsoft.com/office/powerpoint/2010/main" val="2298921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custDataLst>
              <p:tags r:id="rId2"/>
            </p:custDataLst>
          </p:nvPr>
        </p:nvSpPr>
        <p:spPr/>
        <p:txBody>
          <a:bodyPr/>
          <a:lstStyle/>
          <a:p>
            <a:pPr eaLnBrk="1" fontAlgn="auto" hangingPunct="1">
              <a:spcAft>
                <a:spcPts val="0"/>
              </a:spcAft>
              <a:defRPr/>
            </a:pPr>
            <a:r>
              <a:rPr/>
              <a:t>Components of Internal Control</a:t>
            </a:r>
          </a:p>
        </p:txBody>
      </p:sp>
      <p:sp>
        <p:nvSpPr>
          <p:cNvPr id="69635" name="Rectangle 3"/>
          <p:cNvSpPr>
            <a:spLocks noGrp="1" noChangeArrowheads="1"/>
          </p:cNvSpPr>
          <p:nvPr>
            <p:ph idx="1"/>
          </p:nvPr>
        </p:nvSpPr>
        <p:spPr/>
        <p:txBody>
          <a:bodyPr/>
          <a:lstStyle/>
          <a:p>
            <a:pPr eaLnBrk="1" hangingPunct="1"/>
            <a:r>
              <a:rPr lang="en-US" b="1" smtClean="0"/>
              <a:t>M</a:t>
            </a:r>
            <a:r>
              <a:rPr lang="en-US" sz="2800" smtClean="0"/>
              <a:t>onitoring of controls</a:t>
            </a:r>
          </a:p>
          <a:p>
            <a:pPr eaLnBrk="1" hangingPunct="1"/>
            <a:r>
              <a:rPr lang="en-US" b="1" smtClean="0"/>
              <a:t>I</a:t>
            </a:r>
            <a:r>
              <a:rPr lang="en-US" sz="2800" smtClean="0"/>
              <a:t>nformation System</a:t>
            </a:r>
          </a:p>
          <a:p>
            <a:pPr eaLnBrk="1" hangingPunct="1"/>
            <a:r>
              <a:rPr lang="en-US" b="1" smtClean="0"/>
              <a:t>C</a:t>
            </a:r>
            <a:r>
              <a:rPr lang="en-US" sz="2800" smtClean="0"/>
              <a:t>ontrol procedures</a:t>
            </a:r>
          </a:p>
          <a:p>
            <a:pPr eaLnBrk="1" hangingPunct="1"/>
            <a:r>
              <a:rPr lang="en-US" sz="2800" smtClean="0"/>
              <a:t>Control </a:t>
            </a:r>
            <a:r>
              <a:rPr lang="en-US" b="1" smtClean="0"/>
              <a:t>E</a:t>
            </a:r>
            <a:r>
              <a:rPr lang="en-US" sz="2800" smtClean="0"/>
              <a:t>nvironment</a:t>
            </a:r>
          </a:p>
          <a:p>
            <a:pPr eaLnBrk="1" hangingPunct="1"/>
            <a:r>
              <a:rPr lang="en-US" b="1" smtClean="0"/>
              <a:t>R</a:t>
            </a:r>
            <a:r>
              <a:rPr lang="en-US" sz="2800" smtClean="0"/>
              <a:t>isk Assessment</a:t>
            </a:r>
          </a:p>
          <a:p>
            <a:pPr eaLnBrk="1" hangingPunct="1">
              <a:buFont typeface="Wingdings 3" pitchFamily="18" charset="2"/>
              <a:buNone/>
            </a:pPr>
            <a:endParaRPr lang="en-US" sz="2800" smtClean="0"/>
          </a:p>
        </p:txBody>
      </p:sp>
      <p:sp>
        <p:nvSpPr>
          <p:cNvPr id="2" name="Slide Number Placeholder 1"/>
          <p:cNvSpPr>
            <a:spLocks noGrp="1"/>
          </p:cNvSpPr>
          <p:nvPr>
            <p:ph type="sldNum" sz="quarter" idx="12"/>
          </p:nvPr>
        </p:nvSpPr>
        <p:spPr/>
        <p:txBody>
          <a:bodyPr/>
          <a:lstStyle/>
          <a:p>
            <a:pPr>
              <a:defRPr/>
            </a:pPr>
            <a:fld id="{79E0D942-5E26-4BF7-BAC7-AD7C893C7E80}" type="slidenum">
              <a:rPr lang="en-US"/>
              <a:pPr>
                <a:defRPr/>
              </a:pPr>
              <a:t>13</a:t>
            </a:fld>
            <a:endParaRPr lang="en-US" dirty="0"/>
          </a:p>
        </p:txBody>
      </p:sp>
      <p:sp>
        <p:nvSpPr>
          <p:cNvPr id="6" name="Oval 5"/>
          <p:cNvSpPr/>
          <p:nvPr/>
        </p:nvSpPr>
        <p:spPr>
          <a:xfrm>
            <a:off x="7823200" y="1828800"/>
            <a:ext cx="2641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MICER</a:t>
            </a:r>
          </a:p>
        </p:txBody>
      </p:sp>
      <p:sp>
        <p:nvSpPr>
          <p:cNvPr id="9" name="Rectangle 8"/>
          <p:cNvSpPr/>
          <p:nvPr/>
        </p:nvSpPr>
        <p:spPr>
          <a:xfrm>
            <a:off x="7010400" y="2743200"/>
            <a:ext cx="42672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tx1"/>
                </a:solidFill>
              </a:rPr>
              <a:t>Acronym for the five components</a:t>
            </a:r>
          </a:p>
        </p:txBody>
      </p:sp>
      <p:pic>
        <p:nvPicPr>
          <p:cNvPr id="69639"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6352" y="4114800"/>
            <a:ext cx="2635249"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ustDataLst>
      <p:tags r:id="rId1"/>
    </p:custDataLst>
    <p:extLst>
      <p:ext uri="{BB962C8B-B14F-4D97-AF65-F5344CB8AC3E}">
        <p14:creationId xmlns:p14="http://schemas.microsoft.com/office/powerpoint/2010/main" val="4058440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Monitoring of Controls</a:t>
            </a:r>
            <a:endParaRPr/>
          </a:p>
        </p:txBody>
      </p:sp>
      <p:sp>
        <p:nvSpPr>
          <p:cNvPr id="70659" name="Content Placeholder 2"/>
          <p:cNvSpPr>
            <a:spLocks noGrp="1"/>
          </p:cNvSpPr>
          <p:nvPr>
            <p:ph idx="1"/>
          </p:nvPr>
        </p:nvSpPr>
        <p:spPr>
          <a:xfrm>
            <a:off x="531446" y="1406769"/>
            <a:ext cx="11176000" cy="5232400"/>
          </a:xfrm>
        </p:spPr>
        <p:txBody>
          <a:bodyPr>
            <a:normAutofit lnSpcReduction="10000"/>
          </a:bodyPr>
          <a:lstStyle/>
          <a:p>
            <a:pPr eaLnBrk="1" hangingPunct="1"/>
            <a:r>
              <a:rPr lang="en-US" dirty="0" smtClean="0"/>
              <a:t>Hire auditors to monitor controls</a:t>
            </a:r>
          </a:p>
          <a:p>
            <a:pPr eaLnBrk="1" hangingPunct="1"/>
            <a:r>
              <a:rPr lang="en-US" dirty="0" smtClean="0"/>
              <a:t>Internal Auditors </a:t>
            </a:r>
          </a:p>
          <a:p>
            <a:pPr lvl="1" eaLnBrk="1" hangingPunct="1"/>
            <a:r>
              <a:rPr lang="en-US" dirty="0" smtClean="0"/>
              <a:t>Employees of the company</a:t>
            </a:r>
          </a:p>
          <a:p>
            <a:pPr lvl="1" eaLnBrk="1" hangingPunct="1"/>
            <a:r>
              <a:rPr lang="en-US" dirty="0" smtClean="0"/>
              <a:t>Check for  company policy adherence</a:t>
            </a:r>
          </a:p>
          <a:p>
            <a:pPr lvl="1" eaLnBrk="1" hangingPunct="1"/>
            <a:r>
              <a:rPr lang="en-US" dirty="0" smtClean="0"/>
              <a:t>Determines if legal requirements are followed</a:t>
            </a:r>
          </a:p>
          <a:p>
            <a:pPr eaLnBrk="1" hangingPunct="1"/>
            <a:r>
              <a:rPr lang="en-US" dirty="0" smtClean="0"/>
              <a:t> External Auditors</a:t>
            </a:r>
          </a:p>
          <a:p>
            <a:pPr lvl="1" eaLnBrk="1" hangingPunct="1"/>
            <a:r>
              <a:rPr lang="en-US" dirty="0" smtClean="0"/>
              <a:t>Not employees</a:t>
            </a:r>
          </a:p>
          <a:p>
            <a:pPr lvl="1" eaLnBrk="1" hangingPunct="1"/>
            <a:r>
              <a:rPr lang="en-US" dirty="0" smtClean="0"/>
              <a:t>Completely independent of the business</a:t>
            </a:r>
          </a:p>
          <a:p>
            <a:pPr lvl="1" eaLnBrk="1" hangingPunct="1"/>
            <a:r>
              <a:rPr lang="en-US" dirty="0" smtClean="0"/>
              <a:t>Monitor controls on financial statement presentations</a:t>
            </a:r>
          </a:p>
          <a:p>
            <a:pPr lvl="1" eaLnBrk="1" hangingPunct="1"/>
            <a:r>
              <a:rPr lang="en-US" dirty="0" smtClean="0"/>
              <a:t>Suggest improvements</a:t>
            </a:r>
          </a:p>
        </p:txBody>
      </p:sp>
      <p:sp>
        <p:nvSpPr>
          <p:cNvPr id="4" name="Slide Number Placeholder 3"/>
          <p:cNvSpPr>
            <a:spLocks noGrp="1"/>
          </p:cNvSpPr>
          <p:nvPr>
            <p:ph type="sldNum" sz="quarter" idx="12"/>
          </p:nvPr>
        </p:nvSpPr>
        <p:spPr/>
        <p:txBody>
          <a:bodyPr/>
          <a:lstStyle/>
          <a:p>
            <a:pPr>
              <a:defRPr/>
            </a:pPr>
            <a:fld id="{8C799C6E-80F5-4870-8A31-3AA71BCCFF41}" type="slidenum">
              <a:rPr lang="en-US"/>
              <a:pPr>
                <a:defRPr/>
              </a:pPr>
              <a:t>14</a:t>
            </a:fld>
            <a:endParaRPr lang="en-US" dirty="0"/>
          </a:p>
        </p:txBody>
      </p:sp>
    </p:spTree>
    <p:extLst>
      <p:ext uri="{BB962C8B-B14F-4D97-AF65-F5344CB8AC3E}">
        <p14:creationId xmlns:p14="http://schemas.microsoft.com/office/powerpoint/2010/main" val="2742680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Information System</a:t>
            </a:r>
            <a:endParaRPr/>
          </a:p>
        </p:txBody>
      </p:sp>
      <p:sp>
        <p:nvSpPr>
          <p:cNvPr id="71683" name="Content Placeholder 2"/>
          <p:cNvSpPr>
            <a:spLocks noGrp="1"/>
          </p:cNvSpPr>
          <p:nvPr>
            <p:ph idx="1"/>
          </p:nvPr>
        </p:nvSpPr>
        <p:spPr>
          <a:xfrm>
            <a:off x="508000" y="1412875"/>
            <a:ext cx="11176000" cy="3016250"/>
          </a:xfrm>
        </p:spPr>
        <p:txBody>
          <a:bodyPr/>
          <a:lstStyle/>
          <a:p>
            <a:pPr eaLnBrk="1" hangingPunct="1"/>
            <a:r>
              <a:rPr lang="en-US" smtClean="0"/>
              <a:t>Information is critical</a:t>
            </a:r>
          </a:p>
          <a:p>
            <a:pPr eaLnBrk="1" hangingPunct="1"/>
            <a:r>
              <a:rPr lang="en-US" smtClean="0"/>
              <a:t>Decision makers need accurate information</a:t>
            </a:r>
          </a:p>
          <a:p>
            <a:pPr eaLnBrk="1" hangingPunct="1"/>
            <a:r>
              <a:rPr lang="en-US" smtClean="0"/>
              <a:t>Controls in place to:</a:t>
            </a:r>
          </a:p>
          <a:p>
            <a:pPr lvl="1" eaLnBrk="1" hangingPunct="1"/>
            <a:r>
              <a:rPr lang="en-US" smtClean="0"/>
              <a:t>Prevent unauthorized access to accounting systems</a:t>
            </a:r>
          </a:p>
          <a:p>
            <a:pPr lvl="1" eaLnBrk="1" hangingPunct="1"/>
            <a:r>
              <a:rPr lang="en-US" smtClean="0"/>
              <a:t>Insure adequate approvals for transactions</a:t>
            </a:r>
          </a:p>
          <a:p>
            <a:pPr eaLnBrk="1" hangingPunct="1"/>
            <a:endParaRPr lang="en-US" smtClean="0"/>
          </a:p>
        </p:txBody>
      </p:sp>
      <p:sp>
        <p:nvSpPr>
          <p:cNvPr id="4" name="Slide Number Placeholder 3"/>
          <p:cNvSpPr>
            <a:spLocks noGrp="1"/>
          </p:cNvSpPr>
          <p:nvPr>
            <p:ph type="sldNum" sz="quarter" idx="12"/>
          </p:nvPr>
        </p:nvSpPr>
        <p:spPr/>
        <p:txBody>
          <a:bodyPr/>
          <a:lstStyle/>
          <a:p>
            <a:pPr>
              <a:defRPr/>
            </a:pPr>
            <a:fld id="{5EFD36BC-C925-456B-8D56-590A80828415}" type="slidenum">
              <a:rPr lang="en-US"/>
              <a:pPr>
                <a:defRPr/>
              </a:pPr>
              <a:t>15</a:t>
            </a:fld>
            <a:endParaRPr lang="en-US" dirty="0"/>
          </a:p>
        </p:txBody>
      </p:sp>
    </p:spTree>
    <p:extLst>
      <p:ext uri="{BB962C8B-B14F-4D97-AF65-F5344CB8AC3E}">
        <p14:creationId xmlns:p14="http://schemas.microsoft.com/office/powerpoint/2010/main" val="2735511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76201"/>
            <a:ext cx="11176000" cy="1329595"/>
          </a:xfrm>
        </p:spPr>
        <p:txBody>
          <a:bodyPr/>
          <a:lstStyle/>
          <a:p>
            <a:pPr eaLnBrk="1" hangingPunct="1">
              <a:defRPr/>
            </a:pPr>
            <a:r>
              <a:rPr smtClean="0"/>
              <a:t>Control Procedures and Control Environment</a:t>
            </a:r>
            <a:endParaRPr/>
          </a:p>
        </p:txBody>
      </p:sp>
      <p:sp>
        <p:nvSpPr>
          <p:cNvPr id="3" name="Content Placeholder 2"/>
          <p:cNvSpPr>
            <a:spLocks noGrp="1"/>
          </p:cNvSpPr>
          <p:nvPr>
            <p:ph idx="1"/>
          </p:nvPr>
        </p:nvSpPr>
        <p:spPr>
          <a:xfrm>
            <a:off x="609600" y="1752600"/>
            <a:ext cx="11176000" cy="4845050"/>
          </a:xfrm>
        </p:spPr>
        <p:txBody>
          <a:bodyPr/>
          <a:lstStyle/>
          <a:p>
            <a:pPr eaLnBrk="1" hangingPunct="1"/>
            <a:r>
              <a:rPr lang="en-US" smtClean="0"/>
              <a:t>Control Procedures</a:t>
            </a:r>
          </a:p>
          <a:p>
            <a:pPr lvl="1" eaLnBrk="1" hangingPunct="1"/>
            <a:r>
              <a:rPr lang="en-US" smtClean="0"/>
              <a:t>Designed to ensure goals are achieved</a:t>
            </a:r>
          </a:p>
          <a:p>
            <a:pPr eaLnBrk="1" hangingPunct="1"/>
            <a:r>
              <a:rPr lang="en-US" smtClean="0"/>
              <a:t>Control Environment</a:t>
            </a:r>
          </a:p>
          <a:p>
            <a:pPr lvl="1" eaLnBrk="1" hangingPunct="1"/>
            <a:r>
              <a:rPr lang="en-US" smtClean="0"/>
              <a:t>The “tone at the top” of the business</a:t>
            </a:r>
          </a:p>
          <a:p>
            <a:pPr lvl="1" eaLnBrk="1" hangingPunct="1"/>
            <a:r>
              <a:rPr lang="en-US" smtClean="0"/>
              <a:t>Starts with the C.E.O. and top managers</a:t>
            </a:r>
          </a:p>
          <a:p>
            <a:pPr lvl="1" eaLnBrk="1" hangingPunct="1"/>
            <a:r>
              <a:rPr lang="en-US" smtClean="0"/>
              <a:t>Behave honorably to set examples</a:t>
            </a:r>
          </a:p>
          <a:p>
            <a:pPr lvl="1" eaLnBrk="1" hangingPunct="1"/>
            <a:r>
              <a:rPr lang="en-US" smtClean="0"/>
              <a:t>Demonstrate importance of internal control</a:t>
            </a:r>
          </a:p>
          <a:p>
            <a:pPr lvl="1" eaLnBrk="1" hangingPunct="1"/>
            <a:endParaRPr lang="en-US" smtClean="0"/>
          </a:p>
          <a:p>
            <a:pPr lvl="1" eaLnBrk="1" hangingPunct="1"/>
            <a:endParaRPr lang="en-US" smtClean="0"/>
          </a:p>
          <a:p>
            <a:pPr eaLnBrk="1" hangingPunct="1"/>
            <a:endParaRPr lang="en-US" smtClean="0"/>
          </a:p>
        </p:txBody>
      </p:sp>
      <p:sp>
        <p:nvSpPr>
          <p:cNvPr id="4" name="Slide Number Placeholder 3"/>
          <p:cNvSpPr>
            <a:spLocks noGrp="1"/>
          </p:cNvSpPr>
          <p:nvPr>
            <p:ph type="sldNum" sz="quarter" idx="12"/>
          </p:nvPr>
        </p:nvSpPr>
        <p:spPr/>
        <p:txBody>
          <a:bodyPr/>
          <a:lstStyle/>
          <a:p>
            <a:pPr>
              <a:defRPr/>
            </a:pPr>
            <a:fld id="{9E6661F9-DD56-4D6B-89DB-50EBF94D2D32}" type="slidenum">
              <a:rPr lang="en-US"/>
              <a:pPr>
                <a:defRPr/>
              </a:pPr>
              <a:t>16</a:t>
            </a:fld>
            <a:endParaRPr lang="en-US" dirty="0"/>
          </a:p>
        </p:txBody>
      </p:sp>
    </p:spTree>
    <p:extLst>
      <p:ext uri="{BB962C8B-B14F-4D97-AF65-F5344CB8AC3E}">
        <p14:creationId xmlns:p14="http://schemas.microsoft.com/office/powerpoint/2010/main" val="1678774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Risk Assessment</a:t>
            </a:r>
            <a:endParaRPr/>
          </a:p>
        </p:txBody>
      </p:sp>
      <p:sp>
        <p:nvSpPr>
          <p:cNvPr id="3" name="Content Placeholder 2"/>
          <p:cNvSpPr>
            <a:spLocks noGrp="1"/>
          </p:cNvSpPr>
          <p:nvPr>
            <p:ph idx="1"/>
          </p:nvPr>
        </p:nvSpPr>
        <p:spPr>
          <a:xfrm>
            <a:off x="508000" y="1412876"/>
            <a:ext cx="11176000" cy="2708275"/>
          </a:xfrm>
        </p:spPr>
        <p:txBody>
          <a:bodyPr/>
          <a:lstStyle/>
          <a:p>
            <a:pPr eaLnBrk="1" hangingPunct="1">
              <a:defRPr/>
            </a:pPr>
            <a:r>
              <a:rPr lang="en-US" dirty="0"/>
              <a:t>Risk Assessment</a:t>
            </a:r>
          </a:p>
          <a:p>
            <a:pPr lvl="1" eaLnBrk="1" hangingPunct="1">
              <a:defRPr/>
            </a:pPr>
            <a:r>
              <a:rPr lang="en-US" dirty="0" smtClean="0"/>
              <a:t>Examples: Foods </a:t>
            </a:r>
            <a:r>
              <a:rPr lang="en-US" dirty="0"/>
              <a:t>may </a:t>
            </a:r>
            <a:r>
              <a:rPr lang="en-US" dirty="0" smtClean="0"/>
              <a:t>prove harmful, </a:t>
            </a:r>
            <a:r>
              <a:rPr lang="en-US" dirty="0"/>
              <a:t>planes may crash, </a:t>
            </a:r>
            <a:r>
              <a:rPr lang="en-US" dirty="0" smtClean="0"/>
              <a:t>companies face bankruptcy</a:t>
            </a:r>
            <a:endParaRPr lang="en-US" dirty="0"/>
          </a:p>
          <a:p>
            <a:pPr lvl="1" eaLnBrk="1" hangingPunct="1">
              <a:defRPr/>
            </a:pPr>
            <a:r>
              <a:rPr lang="en-US" dirty="0" smtClean="0"/>
              <a:t>When facing difficulties, management is tempted to </a:t>
            </a:r>
            <a:r>
              <a:rPr lang="en-US" dirty="0"/>
              <a:t>falsify financial statements</a:t>
            </a:r>
          </a:p>
          <a:p>
            <a:pPr marL="0" indent="0" eaLnBrk="1" hangingPunct="1">
              <a:buFontTx/>
              <a:buNone/>
              <a:defRPr/>
            </a:pPr>
            <a:endParaRPr lang="en-US" dirty="0"/>
          </a:p>
        </p:txBody>
      </p:sp>
      <p:sp>
        <p:nvSpPr>
          <p:cNvPr id="4" name="Slide Number Placeholder 3"/>
          <p:cNvSpPr>
            <a:spLocks noGrp="1"/>
          </p:cNvSpPr>
          <p:nvPr>
            <p:ph type="sldNum" sz="quarter" idx="12"/>
          </p:nvPr>
        </p:nvSpPr>
        <p:spPr/>
        <p:txBody>
          <a:bodyPr/>
          <a:lstStyle/>
          <a:p>
            <a:pPr>
              <a:defRPr/>
            </a:pPr>
            <a:fld id="{0771D574-7A24-4A40-A795-81034411CC16}" type="slidenum">
              <a:rPr lang="en-US"/>
              <a:pPr>
                <a:defRPr/>
              </a:pPr>
              <a:t>17</a:t>
            </a:fld>
            <a:endParaRPr lang="en-US" dirty="0"/>
          </a:p>
        </p:txBody>
      </p:sp>
    </p:spTree>
    <p:extLst>
      <p:ext uri="{BB962C8B-B14F-4D97-AF65-F5344CB8AC3E}">
        <p14:creationId xmlns:p14="http://schemas.microsoft.com/office/powerpoint/2010/main" val="550069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Internal Control Procedures</a:t>
            </a:r>
            <a:endParaRPr/>
          </a:p>
        </p:txBody>
      </p:sp>
      <p:sp>
        <p:nvSpPr>
          <p:cNvPr id="74755" name="Content Placeholder 2"/>
          <p:cNvSpPr>
            <a:spLocks noGrp="1"/>
          </p:cNvSpPr>
          <p:nvPr>
            <p:ph idx="1"/>
          </p:nvPr>
        </p:nvSpPr>
        <p:spPr>
          <a:xfrm>
            <a:off x="441570" y="1500554"/>
            <a:ext cx="11176000" cy="5048250"/>
          </a:xfrm>
        </p:spPr>
        <p:txBody>
          <a:bodyPr>
            <a:normAutofit fontScale="92500" lnSpcReduction="10000"/>
          </a:bodyPr>
          <a:lstStyle/>
          <a:p>
            <a:pPr eaLnBrk="1" hangingPunct="1"/>
            <a:r>
              <a:rPr lang="en-US" dirty="0" smtClean="0"/>
              <a:t>Hire competent, reliable, and ethical personnel</a:t>
            </a:r>
          </a:p>
          <a:p>
            <a:pPr eaLnBrk="1" hangingPunct="1"/>
            <a:r>
              <a:rPr lang="en-US" dirty="0" smtClean="0"/>
              <a:t>Assignment of responsibilities</a:t>
            </a:r>
          </a:p>
          <a:p>
            <a:pPr eaLnBrk="1" hangingPunct="1"/>
            <a:r>
              <a:rPr lang="en-US" dirty="0" smtClean="0"/>
              <a:t>Separation of duties</a:t>
            </a:r>
          </a:p>
          <a:p>
            <a:pPr lvl="1" eaLnBrk="1" hangingPunct="1"/>
            <a:r>
              <a:rPr lang="en-US" dirty="0" smtClean="0"/>
              <a:t>Separate operations from accounting</a:t>
            </a:r>
          </a:p>
          <a:p>
            <a:pPr lvl="1" eaLnBrk="1" hangingPunct="1"/>
            <a:r>
              <a:rPr lang="en-US" dirty="0" smtClean="0"/>
              <a:t>Separate the custody of assets from accounting</a:t>
            </a:r>
          </a:p>
          <a:p>
            <a:pPr eaLnBrk="1" hangingPunct="1"/>
            <a:r>
              <a:rPr lang="en-US" dirty="0" smtClean="0"/>
              <a:t>Audits</a:t>
            </a:r>
          </a:p>
          <a:p>
            <a:pPr lvl="1" eaLnBrk="1" hangingPunct="1"/>
            <a:r>
              <a:rPr lang="en-US" dirty="0" smtClean="0"/>
              <a:t>Review the internal control system and test controls</a:t>
            </a:r>
          </a:p>
          <a:p>
            <a:pPr eaLnBrk="1" hangingPunct="1"/>
            <a:r>
              <a:rPr lang="en-US" dirty="0" smtClean="0"/>
              <a:t>Documents provide details of transaction</a:t>
            </a:r>
          </a:p>
          <a:p>
            <a:pPr eaLnBrk="1" hangingPunct="1"/>
            <a:r>
              <a:rPr lang="en-US" dirty="0" smtClean="0"/>
              <a:t>Electronic Devices</a:t>
            </a:r>
          </a:p>
          <a:p>
            <a:pPr lvl="1" eaLnBrk="1" hangingPunct="1"/>
            <a:r>
              <a:rPr lang="en-US" dirty="0" smtClean="0"/>
              <a:t>Electronic documents and digital storage devices</a:t>
            </a:r>
          </a:p>
        </p:txBody>
      </p:sp>
      <p:sp>
        <p:nvSpPr>
          <p:cNvPr id="4" name="Slide Number Placeholder 3"/>
          <p:cNvSpPr>
            <a:spLocks noGrp="1"/>
          </p:cNvSpPr>
          <p:nvPr>
            <p:ph type="sldNum" sz="quarter" idx="12"/>
          </p:nvPr>
        </p:nvSpPr>
        <p:spPr/>
        <p:txBody>
          <a:bodyPr/>
          <a:lstStyle/>
          <a:p>
            <a:pPr>
              <a:defRPr/>
            </a:pPr>
            <a:fld id="{1C79EDF7-2A9B-44E3-B8AA-071B12F678B4}" type="slidenum">
              <a:rPr lang="en-US"/>
              <a:pPr>
                <a:defRPr/>
              </a:pPr>
              <a:t>18</a:t>
            </a:fld>
            <a:endParaRPr lang="en-US" dirty="0"/>
          </a:p>
        </p:txBody>
      </p:sp>
    </p:spTree>
    <p:extLst>
      <p:ext uri="{BB962C8B-B14F-4D97-AF65-F5344CB8AC3E}">
        <p14:creationId xmlns:p14="http://schemas.microsoft.com/office/powerpoint/2010/main" val="3538839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custDataLst>
              <p:tags r:id="rId2"/>
            </p:custDataLst>
          </p:nvPr>
        </p:nvSpPr>
        <p:spPr/>
        <p:txBody>
          <a:bodyPr/>
          <a:lstStyle/>
          <a:p>
            <a:pPr eaLnBrk="1" hangingPunct="1">
              <a:defRPr/>
            </a:pPr>
            <a:r>
              <a:rPr smtClean="0"/>
              <a:t>Internal Control Procedures</a:t>
            </a:r>
            <a:endParaRPr/>
          </a:p>
        </p:txBody>
      </p:sp>
      <p:sp>
        <p:nvSpPr>
          <p:cNvPr id="75779" name="Content Placeholder 1"/>
          <p:cNvSpPr>
            <a:spLocks noGrp="1"/>
          </p:cNvSpPr>
          <p:nvPr>
            <p:ph idx="1"/>
          </p:nvPr>
        </p:nvSpPr>
        <p:spPr>
          <a:xfrm>
            <a:off x="508000" y="1412875"/>
            <a:ext cx="11176000" cy="3760788"/>
          </a:xfrm>
        </p:spPr>
        <p:txBody>
          <a:bodyPr/>
          <a:lstStyle/>
          <a:p>
            <a:pPr eaLnBrk="1" hangingPunct="1"/>
            <a:r>
              <a:rPr lang="en-US" smtClean="0"/>
              <a:t>Other controls</a:t>
            </a:r>
          </a:p>
          <a:p>
            <a:pPr lvl="1" eaLnBrk="1" hangingPunct="1"/>
            <a:r>
              <a:rPr lang="en-US" smtClean="0"/>
              <a:t>Fireproof vaults</a:t>
            </a:r>
          </a:p>
          <a:p>
            <a:pPr lvl="1" eaLnBrk="1" hangingPunct="1"/>
            <a:r>
              <a:rPr lang="en-US" smtClean="0"/>
              <a:t>Alarms and security cameras</a:t>
            </a:r>
          </a:p>
          <a:p>
            <a:pPr lvl="1" eaLnBrk="1" hangingPunct="1"/>
            <a:r>
              <a:rPr lang="en-US" smtClean="0"/>
              <a:t>Loss-prevention specialists</a:t>
            </a:r>
          </a:p>
          <a:p>
            <a:pPr lvl="1" eaLnBrk="1" hangingPunct="1"/>
            <a:r>
              <a:rPr lang="en-US" smtClean="0"/>
              <a:t>Bonding employees</a:t>
            </a:r>
          </a:p>
          <a:p>
            <a:pPr lvl="1" eaLnBrk="1" hangingPunct="1"/>
            <a:r>
              <a:rPr lang="en-US" smtClean="0"/>
              <a:t>Mandatory vacations</a:t>
            </a:r>
          </a:p>
          <a:p>
            <a:pPr lvl="1" eaLnBrk="1" hangingPunct="1"/>
            <a:r>
              <a:rPr lang="en-US" smtClean="0"/>
              <a:t>Job rotation</a:t>
            </a:r>
          </a:p>
          <a:p>
            <a:pPr lvl="1" eaLnBrk="1" hangingPunct="1">
              <a:buFont typeface="Verdana" pitchFamily="34" charset="0"/>
              <a:buNone/>
            </a:pPr>
            <a:endParaRPr lang="en-US" smtClean="0"/>
          </a:p>
        </p:txBody>
      </p:sp>
      <p:sp>
        <p:nvSpPr>
          <p:cNvPr id="2" name="Slide Number Placeholder 1"/>
          <p:cNvSpPr>
            <a:spLocks noGrp="1"/>
          </p:cNvSpPr>
          <p:nvPr>
            <p:ph type="sldNum" sz="quarter" idx="12"/>
          </p:nvPr>
        </p:nvSpPr>
        <p:spPr/>
        <p:txBody>
          <a:bodyPr/>
          <a:lstStyle/>
          <a:p>
            <a:pPr>
              <a:defRPr/>
            </a:pPr>
            <a:fld id="{74405D7E-147E-4788-B741-A4D112D90060}" type="slidenum">
              <a:rPr lang="en-US"/>
              <a:pPr>
                <a:defRPr/>
              </a:pPr>
              <a:t>19</a:t>
            </a:fld>
            <a:endParaRPr lang="en-US" dirty="0"/>
          </a:p>
        </p:txBody>
      </p:sp>
    </p:spTree>
    <p:custDataLst>
      <p:tags r:id="rId1"/>
    </p:custDataLst>
    <p:extLst>
      <p:ext uri="{BB962C8B-B14F-4D97-AF65-F5344CB8AC3E}">
        <p14:creationId xmlns:p14="http://schemas.microsoft.com/office/powerpoint/2010/main" val="1932258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161365"/>
            <a:ext cx="12192000" cy="47064"/>
          </a:xfrm>
          <a:prstGeom prst="rect">
            <a:avLst/>
          </a:prstGeom>
          <a:solidFill>
            <a:srgbClr val="7F141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Subtitle 2"/>
          <p:cNvSpPr txBox="1">
            <a:spLocks/>
          </p:cNvSpPr>
          <p:nvPr/>
        </p:nvSpPr>
        <p:spPr>
          <a:xfrm>
            <a:off x="89724" y="239007"/>
            <a:ext cx="4833257" cy="680420"/>
          </a:xfrm>
          <a:prstGeom prst="rect">
            <a:avLst/>
          </a:prstGeom>
          <a:ln>
            <a:solidFill>
              <a:schemeClr val="tx1"/>
            </a:solidFill>
          </a:ln>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smtClean="0">
                <a:latin typeface="Arial" panose="020B0604020202020204" pitchFamily="34" charset="0"/>
                <a:cs typeface="Arial" panose="020B0604020202020204" pitchFamily="34" charset="0"/>
              </a:rPr>
              <a:t>Table Of Contents</a:t>
            </a:r>
            <a:endParaRPr lang="en-US" sz="2800" b="1" dirty="0">
              <a:latin typeface="Arial" panose="020B0604020202020204" pitchFamily="34" charset="0"/>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414243025"/>
              </p:ext>
            </p:extLst>
          </p:nvPr>
        </p:nvGraphicFramePr>
        <p:xfrm>
          <a:off x="289234" y="982989"/>
          <a:ext cx="11613535" cy="5459706"/>
        </p:xfrm>
        <a:graphic>
          <a:graphicData uri="http://schemas.openxmlformats.org/drawingml/2006/table">
            <a:tbl>
              <a:tblPr firstRow="1" bandRow="1">
                <a:tableStyleId>{073A0DAA-6AF3-43AB-8588-CEC1D06C72B9}</a:tableStyleId>
              </a:tblPr>
              <a:tblGrid>
                <a:gridCol w="929966"/>
                <a:gridCol w="9577754"/>
                <a:gridCol w="1105815"/>
              </a:tblGrid>
              <a:tr h="309322">
                <a:tc>
                  <a:txBody>
                    <a:bodyPr/>
                    <a:lstStyle/>
                    <a:p>
                      <a:pPr algn="ctr"/>
                      <a:r>
                        <a:rPr lang="en-US" sz="2000" dirty="0" smtClean="0"/>
                        <a:t>S.R#</a:t>
                      </a:r>
                      <a:endParaRPr lang="en-US" sz="2000" b="1" dirty="0">
                        <a:latin typeface="+mn-lt"/>
                        <a:cs typeface="Arial" pitchFamily="34" charset="0"/>
                      </a:endParaRPr>
                    </a:p>
                  </a:txBody>
                  <a:tcPr/>
                </a:tc>
                <a:tc>
                  <a:txBody>
                    <a:bodyPr/>
                    <a:lstStyle/>
                    <a:p>
                      <a:r>
                        <a:rPr lang="en-US" sz="2000" dirty="0" smtClean="0"/>
                        <a:t>Contents</a:t>
                      </a:r>
                      <a:endParaRPr lang="en-US" sz="2000" b="1" dirty="0">
                        <a:latin typeface="+mn-lt"/>
                        <a:cs typeface="Arial" pitchFamily="34" charset="0"/>
                      </a:endParaRPr>
                    </a:p>
                  </a:txBody>
                  <a:tcPr/>
                </a:tc>
                <a:tc>
                  <a:txBody>
                    <a:bodyPr/>
                    <a:lstStyle/>
                    <a:p>
                      <a:r>
                        <a:rPr lang="en-US" sz="2000" dirty="0" smtClean="0"/>
                        <a:t>Page #</a:t>
                      </a:r>
                      <a:endParaRPr lang="en-US" sz="2000" b="1" dirty="0">
                        <a:latin typeface="+mn-lt"/>
                        <a:cs typeface="Arial" pitchFamily="34" charset="0"/>
                      </a:endParaRPr>
                    </a:p>
                  </a:txBody>
                  <a:tcPr/>
                </a:tc>
              </a:tr>
              <a:tr h="501828">
                <a:tc>
                  <a:txBody>
                    <a:bodyPr/>
                    <a:lstStyle/>
                    <a:p>
                      <a:pPr algn="ctr"/>
                      <a:r>
                        <a:rPr lang="en-US" sz="2000" dirty="0" smtClean="0"/>
                        <a:t>1.</a:t>
                      </a:r>
                      <a:endParaRPr lang="en-US" sz="2000" b="1" dirty="0">
                        <a:latin typeface="+mn-lt"/>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Define internal control</a:t>
                      </a:r>
                      <a:endParaRPr lang="en-US" sz="2000" b="1" dirty="0">
                        <a:cs typeface="Arial" pitchFamily="34" charset="0"/>
                      </a:endParaRPr>
                    </a:p>
                  </a:txBody>
                  <a:tcPr/>
                </a:tc>
                <a:tc>
                  <a:txBody>
                    <a:bodyPr/>
                    <a:lstStyle/>
                    <a:p>
                      <a:r>
                        <a:rPr lang="en-US" sz="2000" dirty="0" smtClean="0"/>
                        <a:t>6</a:t>
                      </a:r>
                      <a:endParaRPr lang="en-US" sz="2000" b="1" dirty="0"/>
                    </a:p>
                  </a:txBody>
                  <a:tcPr/>
                </a:tc>
              </a:tr>
              <a:tr h="433136">
                <a:tc>
                  <a:txBody>
                    <a:bodyPr/>
                    <a:lstStyle/>
                    <a:p>
                      <a:pPr algn="ctr"/>
                      <a:r>
                        <a:rPr lang="en-US" sz="2000" dirty="0" smtClean="0"/>
                        <a:t>2.</a:t>
                      </a:r>
                      <a:endParaRPr lang="en-US" sz="2000" b="1" dirty="0">
                        <a:latin typeface="+mn-lt"/>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Explain the Sarbanes-Oxley Act</a:t>
                      </a:r>
                      <a:endParaRPr lang="en-US" sz="2000" b="1" dirty="0" smtClean="0"/>
                    </a:p>
                  </a:txBody>
                  <a:tcPr/>
                </a:tc>
                <a:tc>
                  <a:txBody>
                    <a:bodyPr/>
                    <a:lstStyle/>
                    <a:p>
                      <a:r>
                        <a:rPr lang="en-US" sz="2000" dirty="0" smtClean="0"/>
                        <a:t>9</a:t>
                      </a:r>
                      <a:endParaRPr lang="en-US" sz="2000" b="1" dirty="0"/>
                    </a:p>
                  </a:txBody>
                  <a:tcPr/>
                </a:tc>
              </a:tr>
              <a:tr h="481263">
                <a:tc>
                  <a:txBody>
                    <a:bodyPr/>
                    <a:lstStyle/>
                    <a:p>
                      <a:pPr algn="ctr"/>
                      <a:r>
                        <a:rPr lang="en-US" sz="2000" dirty="0" smtClean="0"/>
                        <a:t>3.</a:t>
                      </a:r>
                      <a:endParaRPr lang="en-US" sz="2000" b="1" dirty="0" smtClean="0">
                        <a:latin typeface="+mn-lt"/>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List and describe the components of internal control and control procedures</a:t>
                      </a:r>
                      <a:endParaRPr lang="en-US" sz="2000" b="1" dirty="0" smtClean="0"/>
                    </a:p>
                  </a:txBody>
                  <a:tcPr/>
                </a:tc>
                <a:tc>
                  <a:txBody>
                    <a:bodyPr/>
                    <a:lstStyle/>
                    <a:p>
                      <a:r>
                        <a:rPr lang="en-US" sz="2000" dirty="0" smtClean="0"/>
                        <a:t>12</a:t>
                      </a:r>
                      <a:endParaRPr lang="en-US" sz="2000" b="1" dirty="0"/>
                    </a:p>
                  </a:txBody>
                  <a:tcPr/>
                </a:tc>
              </a:tr>
              <a:tr h="467631">
                <a:tc>
                  <a:txBody>
                    <a:bodyPr/>
                    <a:lstStyle/>
                    <a:p>
                      <a:pPr algn="ctr"/>
                      <a:r>
                        <a:rPr lang="en-US" sz="2000" dirty="0" smtClean="0"/>
                        <a:t>4.</a:t>
                      </a:r>
                      <a:endParaRPr lang="en-US" sz="2000" b="1" dirty="0">
                        <a:latin typeface="+mn-lt"/>
                        <a:cs typeface="Arial" pitchFamily="34" charset="0"/>
                      </a:endParaRPr>
                    </a:p>
                  </a:txBody>
                  <a:tcPr/>
                </a:tc>
                <a:tc>
                  <a:txBody>
                    <a:bodyPr/>
                    <a:lstStyle/>
                    <a:p>
                      <a:pPr algn="l" eaLnBrk="1" hangingPunct="1">
                        <a:spcBef>
                          <a:spcPct val="0"/>
                        </a:spcBef>
                      </a:pPr>
                      <a:r>
                        <a:rPr lang="en-US" sz="2000" dirty="0" smtClean="0"/>
                        <a:t>Explain control procedures unique to e-commerce</a:t>
                      </a:r>
                      <a:endParaRPr lang="en-US" sz="2000" b="1" dirty="0" smtClean="0"/>
                    </a:p>
                  </a:txBody>
                  <a:tcPr/>
                </a:tc>
                <a:tc>
                  <a:txBody>
                    <a:bodyPr/>
                    <a:lstStyle/>
                    <a:p>
                      <a:r>
                        <a:rPr lang="en-US" sz="2000" dirty="0" smtClean="0"/>
                        <a:t>23</a:t>
                      </a:r>
                      <a:endParaRPr lang="en-US" sz="2000" b="1" dirty="0"/>
                    </a:p>
                  </a:txBody>
                  <a:tcPr/>
                </a:tc>
              </a:tr>
              <a:tr h="454793">
                <a:tc>
                  <a:txBody>
                    <a:bodyPr/>
                    <a:lstStyle/>
                    <a:p>
                      <a:pPr algn="ctr"/>
                      <a:r>
                        <a:rPr lang="en-US" sz="2000" dirty="0" smtClean="0"/>
                        <a:t>5.</a:t>
                      </a:r>
                      <a:endParaRPr lang="en-US" sz="2000" b="1" dirty="0">
                        <a:latin typeface="+mn-lt"/>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Demonstrate the use of a bank account as a control device</a:t>
                      </a:r>
                      <a:endParaRPr lang="en-US" sz="2000" b="1" kern="1200" dirty="0" smtClean="0">
                        <a:solidFill>
                          <a:schemeClr val="dk1"/>
                        </a:solidFill>
                        <a:latin typeface="+mn-lt"/>
                        <a:ea typeface="+mn-ea"/>
                        <a:cs typeface="Arial" pitchFamily="34" charset="0"/>
                      </a:endParaRPr>
                    </a:p>
                  </a:txBody>
                  <a:tcPr/>
                </a:tc>
                <a:tc>
                  <a:txBody>
                    <a:bodyPr/>
                    <a:lstStyle/>
                    <a:p>
                      <a:r>
                        <a:rPr lang="en-US" sz="2000" dirty="0" smtClean="0"/>
                        <a:t>26</a:t>
                      </a:r>
                      <a:endParaRPr lang="en-US" sz="2000" b="1" dirty="0"/>
                    </a:p>
                  </a:txBody>
                  <a:tcPr/>
                </a:tc>
              </a:tr>
              <a:tr h="454793">
                <a:tc>
                  <a:txBody>
                    <a:bodyPr/>
                    <a:lstStyle/>
                    <a:p>
                      <a:pPr algn="ctr"/>
                      <a:r>
                        <a:rPr lang="en-US" sz="2000" dirty="0" smtClean="0"/>
                        <a:t>6.</a:t>
                      </a:r>
                      <a:endParaRPr lang="en-US" sz="2000" b="1" dirty="0">
                        <a:latin typeface="+mn-lt"/>
                        <a:cs typeface="Arial" pitchFamily="34" charset="0"/>
                      </a:endParaRPr>
                    </a:p>
                  </a:txBody>
                  <a:tcPr/>
                </a:tc>
                <a:tc>
                  <a:txBody>
                    <a:bodyPr/>
                    <a:lstStyle/>
                    <a:p>
                      <a:pPr algn="l" eaLnBrk="1" hangingPunct="1">
                        <a:spcBef>
                          <a:spcPct val="0"/>
                        </a:spcBef>
                      </a:pPr>
                      <a:r>
                        <a:rPr lang="en-US" sz="2000" dirty="0" smtClean="0"/>
                        <a:t>Prepare a bank reconciliation and the related journal entries</a:t>
                      </a:r>
                    </a:p>
                  </a:txBody>
                  <a:tcPr/>
                </a:tc>
                <a:tc>
                  <a:txBody>
                    <a:bodyPr/>
                    <a:lstStyle/>
                    <a:p>
                      <a:r>
                        <a:rPr lang="en-US" sz="2000" dirty="0" smtClean="0"/>
                        <a:t>28</a:t>
                      </a:r>
                      <a:endParaRPr lang="en-US" sz="2000" b="1" dirty="0"/>
                    </a:p>
                  </a:txBody>
                  <a:tcPr/>
                </a:tc>
              </a:tr>
              <a:tr h="490888">
                <a:tc>
                  <a:txBody>
                    <a:bodyPr/>
                    <a:lstStyle/>
                    <a:p>
                      <a:pPr algn="ctr"/>
                      <a:r>
                        <a:rPr lang="en-US" sz="2000" dirty="0" smtClean="0"/>
                        <a:t>7.</a:t>
                      </a:r>
                      <a:endParaRPr lang="en-US" sz="2000" b="1" dirty="0">
                        <a:latin typeface="+mn-lt"/>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Apply internal controls to cash receipts</a:t>
                      </a:r>
                      <a:endParaRPr lang="en-US" sz="2000" b="1" dirty="0"/>
                    </a:p>
                  </a:txBody>
                  <a:tcPr/>
                </a:tc>
                <a:tc>
                  <a:txBody>
                    <a:bodyPr/>
                    <a:lstStyle/>
                    <a:p>
                      <a:r>
                        <a:rPr lang="en-US" sz="2000" dirty="0" smtClean="0"/>
                        <a:t>42</a:t>
                      </a:r>
                      <a:endParaRPr lang="en-US" sz="2000" b="1" dirty="0"/>
                    </a:p>
                  </a:txBody>
                  <a:tcPr/>
                </a:tc>
              </a:tr>
              <a:tr h="475841">
                <a:tc>
                  <a:txBody>
                    <a:bodyPr/>
                    <a:lstStyle/>
                    <a:p>
                      <a:pPr algn="ctr"/>
                      <a:r>
                        <a:rPr lang="en-US" sz="2000" dirty="0" smtClean="0"/>
                        <a:t>8.</a:t>
                      </a:r>
                      <a:endParaRPr lang="en-US" sz="2000" b="1" dirty="0">
                        <a:latin typeface="+mn-lt"/>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Apply internal controls to cash payments</a:t>
                      </a:r>
                      <a:endParaRPr lang="en-US" sz="2000" b="1" dirty="0"/>
                    </a:p>
                  </a:txBody>
                  <a:tcPr/>
                </a:tc>
                <a:tc>
                  <a:txBody>
                    <a:bodyPr/>
                    <a:lstStyle/>
                    <a:p>
                      <a:r>
                        <a:rPr lang="en-US" sz="2000" dirty="0" smtClean="0"/>
                        <a:t>45</a:t>
                      </a:r>
                      <a:endParaRPr lang="en-US" sz="2000" b="1" dirty="0"/>
                    </a:p>
                  </a:txBody>
                  <a:tcPr/>
                </a:tc>
              </a:tr>
              <a:tr h="434431">
                <a:tc>
                  <a:txBody>
                    <a:bodyPr/>
                    <a:lstStyle/>
                    <a:p>
                      <a:pPr algn="ctr"/>
                      <a:r>
                        <a:rPr lang="en-US" sz="2000" b="0" dirty="0" smtClean="0">
                          <a:latin typeface="+mn-lt"/>
                          <a:cs typeface="+mn-cs"/>
                        </a:rPr>
                        <a:t>9.</a:t>
                      </a:r>
                      <a:endParaRPr lang="en-US" sz="2000" b="1" dirty="0">
                        <a:latin typeface="+mn-lt"/>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Explain and journalize petty cash transactions</a:t>
                      </a:r>
                      <a:endParaRPr lang="en-US" sz="2000" b="1" dirty="0"/>
                    </a:p>
                  </a:txBody>
                  <a:tcPr/>
                </a:tc>
                <a:tc>
                  <a:txBody>
                    <a:bodyPr/>
                    <a:lstStyle/>
                    <a:p>
                      <a:r>
                        <a:rPr lang="en-US" sz="2000" b="1" dirty="0" smtClean="0"/>
                        <a:t>51</a:t>
                      </a:r>
                      <a:endParaRPr lang="en-US" sz="2000" b="1" dirty="0"/>
                    </a:p>
                  </a:txBody>
                  <a:tcPr/>
                </a:tc>
              </a:tr>
              <a:tr h="434431">
                <a:tc>
                  <a:txBody>
                    <a:bodyPr/>
                    <a:lstStyle/>
                    <a:p>
                      <a:pPr algn="ctr"/>
                      <a:r>
                        <a:rPr lang="en-US" sz="2000" b="1" dirty="0" smtClean="0">
                          <a:latin typeface="+mn-lt"/>
                          <a:cs typeface="Arial" pitchFamily="34" charset="0"/>
                        </a:rPr>
                        <a:t>10.</a:t>
                      </a:r>
                      <a:endParaRPr lang="en-US" sz="2000" b="1" dirty="0">
                        <a:latin typeface="+mn-lt"/>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Describe ethical business issues related to accounting</a:t>
                      </a:r>
                      <a:endParaRPr lang="en-US" sz="2000" b="1" dirty="0"/>
                    </a:p>
                  </a:txBody>
                  <a:tcPr/>
                </a:tc>
                <a:tc>
                  <a:txBody>
                    <a:bodyPr/>
                    <a:lstStyle/>
                    <a:p>
                      <a:r>
                        <a:rPr lang="en-US" sz="2000" b="1" dirty="0" smtClean="0"/>
                        <a:t>61</a:t>
                      </a:r>
                      <a:endParaRPr lang="en-US" sz="2000" b="1" dirty="0"/>
                    </a:p>
                  </a:txBody>
                  <a:tcPr/>
                </a:tc>
              </a:tr>
              <a:tr h="434431">
                <a:tc>
                  <a:txBody>
                    <a:bodyPr/>
                    <a:lstStyle/>
                    <a:p>
                      <a:pPr algn="ctr"/>
                      <a:r>
                        <a:rPr lang="en-US" sz="2000" b="1" dirty="0" smtClean="0">
                          <a:latin typeface="+mn-lt"/>
                          <a:cs typeface="Arial" pitchFamily="34" charset="0"/>
                        </a:rPr>
                        <a:t>11.</a:t>
                      </a:r>
                      <a:endParaRPr lang="en-US" sz="2000" b="1" dirty="0">
                        <a:latin typeface="+mn-lt"/>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Reference </a:t>
                      </a:r>
                      <a:endParaRPr lang="en-US" sz="2000" b="1" dirty="0"/>
                    </a:p>
                  </a:txBody>
                  <a:tcPr/>
                </a:tc>
                <a:tc>
                  <a:txBody>
                    <a:bodyPr/>
                    <a:lstStyle/>
                    <a:p>
                      <a:r>
                        <a:rPr lang="en-US" sz="2000" b="1" dirty="0" smtClean="0"/>
                        <a:t>70</a:t>
                      </a:r>
                      <a:endParaRPr lang="en-US" sz="2000" b="1" dirty="0"/>
                    </a:p>
                  </a:txBody>
                  <a:tcPr/>
                </a:tc>
              </a:tr>
            </a:tbl>
          </a:graphicData>
        </a:graphic>
      </p:graphicFrame>
    </p:spTree>
    <p:extLst>
      <p:ext uri="{BB962C8B-B14F-4D97-AF65-F5344CB8AC3E}">
        <p14:creationId xmlns:p14="http://schemas.microsoft.com/office/powerpoint/2010/main" val="8222431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230189"/>
            <a:ext cx="11176000" cy="332399"/>
          </a:xfrm>
        </p:spPr>
        <p:txBody>
          <a:bodyPr>
            <a:normAutofit fontScale="90000"/>
          </a:bodyPr>
          <a:lstStyle/>
          <a:p>
            <a:pPr algn="ctr" eaLnBrk="1" hangingPunct="1">
              <a:defRPr/>
            </a:pPr>
            <a:r>
              <a:rPr sz="2400" b="1" cap="all" smtClean="0">
                <a:effectLst/>
              </a:rPr>
              <a:t>E7-14:  Identifying </a:t>
            </a:r>
            <a:r>
              <a:rPr sz="2400" b="1" cap="all">
                <a:effectLst/>
              </a:rPr>
              <a:t>internal controls </a:t>
            </a:r>
          </a:p>
        </p:txBody>
      </p:sp>
      <p:sp>
        <p:nvSpPr>
          <p:cNvPr id="4" name="Slide Number Placeholder 3"/>
          <p:cNvSpPr>
            <a:spLocks noGrp="1"/>
          </p:cNvSpPr>
          <p:nvPr>
            <p:ph type="sldNum" sz="quarter" idx="12"/>
          </p:nvPr>
        </p:nvSpPr>
        <p:spPr/>
        <p:txBody>
          <a:bodyPr/>
          <a:lstStyle/>
          <a:p>
            <a:pPr>
              <a:defRPr/>
            </a:pPr>
            <a:fld id="{963B6FED-0D83-44C8-9AC6-452156DAE2A3}" type="slidenum">
              <a:rPr lang="en-US"/>
              <a:pPr>
                <a:defRPr/>
              </a:pPr>
              <a:t>20</a:t>
            </a:fld>
            <a:endParaRPr lang="en-US" dirty="0"/>
          </a:p>
        </p:txBody>
      </p:sp>
      <p:sp>
        <p:nvSpPr>
          <p:cNvPr id="6" name="TextBox 5"/>
          <p:cNvSpPr txBox="1"/>
          <p:nvPr/>
        </p:nvSpPr>
        <p:spPr>
          <a:xfrm>
            <a:off x="406400" y="990600"/>
            <a:ext cx="11176000" cy="3785652"/>
          </a:xfrm>
          <a:prstGeom prst="rect">
            <a:avLst/>
          </a:prstGeom>
          <a:noFill/>
        </p:spPr>
        <p:txBody>
          <a:bodyPr>
            <a:spAutoFit/>
          </a:bodyPr>
          <a:lstStyle/>
          <a:p>
            <a:pPr>
              <a:defRPr/>
            </a:pPr>
            <a:r>
              <a:rPr lang="en-US" sz="2400" dirty="0">
                <a:latin typeface="Times New Roman" pitchFamily="18" charset="0"/>
                <a:cs typeface="Times New Roman" pitchFamily="18" charset="0"/>
              </a:rPr>
              <a:t>Consider each situation separately. Identify the missing internal control procedure from these characteristics:</a:t>
            </a:r>
          </a:p>
          <a:p>
            <a:pPr lvl="1">
              <a:defRPr/>
            </a:pPr>
            <a:r>
              <a:rPr lang="en-US" sz="2400" dirty="0">
                <a:latin typeface="Times New Roman" pitchFamily="18" charset="0"/>
                <a:cs typeface="Times New Roman" pitchFamily="18" charset="0"/>
              </a:rPr>
              <a:t>● Assignment of responsibilities</a:t>
            </a:r>
          </a:p>
          <a:p>
            <a:pPr lvl="1">
              <a:defRPr/>
            </a:pPr>
            <a:r>
              <a:rPr lang="en-US" sz="2400" dirty="0">
                <a:latin typeface="Times New Roman" pitchFamily="18" charset="0"/>
                <a:cs typeface="Times New Roman" pitchFamily="18" charset="0"/>
              </a:rPr>
              <a:t>● Separation of duties</a:t>
            </a:r>
          </a:p>
          <a:p>
            <a:pPr lvl="1">
              <a:defRPr/>
            </a:pPr>
            <a:r>
              <a:rPr lang="en-US" sz="2400" dirty="0">
                <a:latin typeface="Times New Roman" pitchFamily="18" charset="0"/>
                <a:cs typeface="Times New Roman" pitchFamily="18" charset="0"/>
              </a:rPr>
              <a:t>● Audits</a:t>
            </a:r>
          </a:p>
          <a:p>
            <a:pPr lvl="1">
              <a:defRPr/>
            </a:pPr>
            <a:r>
              <a:rPr lang="en-US" sz="2400" dirty="0">
                <a:latin typeface="Times New Roman" pitchFamily="18" charset="0"/>
                <a:cs typeface="Times New Roman" pitchFamily="18" charset="0"/>
              </a:rPr>
              <a:t>● Electronic controls</a:t>
            </a:r>
          </a:p>
          <a:p>
            <a:pPr lvl="1">
              <a:defRPr/>
            </a:pPr>
            <a:r>
              <a:rPr lang="en-US" sz="2400" dirty="0">
                <a:latin typeface="Times New Roman" pitchFamily="18" charset="0"/>
                <a:cs typeface="Times New Roman" pitchFamily="18" charset="0"/>
              </a:rPr>
              <a:t>● Other controls (specify)</a:t>
            </a:r>
          </a:p>
          <a:p>
            <a:pPr>
              <a:defRPr/>
            </a:pPr>
            <a:endParaRPr lang="en-US" sz="2400" dirty="0">
              <a:latin typeface="Times New Roman" pitchFamily="18" charset="0"/>
              <a:cs typeface="Times New Roman" pitchFamily="18" charset="0"/>
            </a:endParaRPr>
          </a:p>
          <a:p>
            <a:pPr marL="457200" indent="-457200">
              <a:buFontTx/>
              <a:buAutoNum type="alphaLcPeriod"/>
              <a:defRPr/>
            </a:pPr>
            <a:r>
              <a:rPr lang="en-US" sz="2400" dirty="0">
                <a:latin typeface="Times New Roman" pitchFamily="18" charset="0"/>
                <a:cs typeface="Times New Roman" pitchFamily="18" charset="0"/>
              </a:rPr>
              <a:t>While reviewing the records of Quality Pharmacy, you find that the same employee orders merchandise and approves invoices for payment.</a:t>
            </a:r>
          </a:p>
        </p:txBody>
      </p:sp>
      <p:sp>
        <p:nvSpPr>
          <p:cNvPr id="7" name="TextBox 6"/>
          <p:cNvSpPr txBox="1"/>
          <p:nvPr/>
        </p:nvSpPr>
        <p:spPr>
          <a:xfrm>
            <a:off x="1828800" y="5181601"/>
            <a:ext cx="5791200" cy="369332"/>
          </a:xfrm>
          <a:prstGeom prst="rect">
            <a:avLst/>
          </a:prstGeom>
          <a:noFill/>
        </p:spPr>
        <p:txBody>
          <a:bodyPr>
            <a:spAutoFit/>
          </a:bodyPr>
          <a:lstStyle/>
          <a:p>
            <a:pPr>
              <a:defRPr/>
            </a:pPr>
            <a:r>
              <a:rPr lang="en-US" dirty="0">
                <a:solidFill>
                  <a:schemeClr val="accent2">
                    <a:lumMod val="75000"/>
                  </a:schemeClr>
                </a:solidFill>
                <a:latin typeface="Times New Roman" pitchFamily="18" charset="0"/>
                <a:cs typeface="Times New Roman" pitchFamily="18" charset="0"/>
              </a:rPr>
              <a:t>Separation of duties </a:t>
            </a:r>
          </a:p>
        </p:txBody>
      </p:sp>
    </p:spTree>
    <p:extLst>
      <p:ext uri="{BB962C8B-B14F-4D97-AF65-F5344CB8AC3E}">
        <p14:creationId xmlns:p14="http://schemas.microsoft.com/office/powerpoint/2010/main" val="3585189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508000" y="230188"/>
            <a:ext cx="11176000" cy="443198"/>
          </a:xfrm>
        </p:spPr>
        <p:txBody>
          <a:bodyPr>
            <a:normAutofit fontScale="90000"/>
          </a:bodyPr>
          <a:lstStyle/>
          <a:p>
            <a:pPr algn="ctr" eaLnBrk="1" hangingPunct="1">
              <a:defRPr/>
            </a:pPr>
            <a:r>
              <a:rPr sz="800" smtClean="0"/>
              <a:t/>
            </a:r>
            <a:br>
              <a:rPr sz="800" smtClean="0"/>
            </a:br>
            <a:r>
              <a:rPr sz="2400" b="1" cap="all">
                <a:effectLst/>
              </a:rPr>
              <a:t>E7-14:  Identifying internal controls </a:t>
            </a:r>
            <a:endParaRPr sz="2400" b="1">
              <a:effectLst/>
            </a:endParaRPr>
          </a:p>
        </p:txBody>
      </p:sp>
      <p:sp>
        <p:nvSpPr>
          <p:cNvPr id="3" name="Content Placeholder 2"/>
          <p:cNvSpPr>
            <a:spLocks noGrp="1"/>
          </p:cNvSpPr>
          <p:nvPr>
            <p:ph idx="1"/>
          </p:nvPr>
        </p:nvSpPr>
        <p:spPr>
          <a:xfrm>
            <a:off x="508000" y="1412876"/>
            <a:ext cx="11176000" cy="3878263"/>
          </a:xfrm>
        </p:spPr>
        <p:txBody>
          <a:bodyPr/>
          <a:lstStyle/>
          <a:p>
            <a:pPr marL="457200" indent="-457200" eaLnBrk="1" hangingPunct="1">
              <a:buFontTx/>
              <a:buNone/>
              <a:defRPr/>
            </a:pPr>
            <a:r>
              <a:rPr lang="en-US" sz="2400" dirty="0" smtClean="0"/>
              <a:t>b. 	Business is slow at Amazing Amusement Park on Tuesday, Wednesday, and Thursday nights. To reduce expenses, the owner decides not to use a ticket taker on those nights. The ticket seller (cashier) is told to keep the tickets as a record of the number sold.</a:t>
            </a:r>
            <a:br>
              <a:rPr lang="en-US" sz="2400" dirty="0" smtClean="0"/>
            </a:br>
            <a:r>
              <a:rPr lang="en-US" sz="2400" dirty="0" smtClean="0"/>
              <a:t/>
            </a:r>
            <a:br>
              <a:rPr lang="en-US" sz="2400" dirty="0" smtClean="0"/>
            </a:br>
            <a:r>
              <a:rPr lang="en-US" sz="2400" dirty="0" smtClean="0"/>
              <a:t/>
            </a:r>
            <a:br>
              <a:rPr lang="en-US" sz="2400" dirty="0" smtClean="0"/>
            </a:br>
            <a:endParaRPr lang="en-US" sz="2400" dirty="0" smtClean="0"/>
          </a:p>
          <a:p>
            <a:pPr marL="457200" indent="-457200" eaLnBrk="1" hangingPunct="1">
              <a:buFontTx/>
              <a:buNone/>
              <a:defRPr/>
            </a:pPr>
            <a:r>
              <a:rPr lang="en-US" sz="2400" dirty="0" smtClean="0"/>
              <a:t>c.	The same trusted employee has served as cashier for 12 years.</a:t>
            </a:r>
          </a:p>
          <a:p>
            <a:pPr eaLnBrk="1" hangingPunct="1">
              <a:buFontTx/>
              <a:buNone/>
              <a:defRPr/>
            </a:pPr>
            <a:endParaRPr lang="en-US" sz="2400" dirty="0" smtClean="0"/>
          </a:p>
          <a:p>
            <a:pPr eaLnBrk="1" hangingPunct="1">
              <a:buFontTx/>
              <a:buNone/>
              <a:defRPr/>
            </a:pPr>
            <a:endParaRPr lang="en-US" sz="2400" dirty="0"/>
          </a:p>
        </p:txBody>
      </p:sp>
      <p:sp>
        <p:nvSpPr>
          <p:cNvPr id="4" name="Slide Number Placeholder 3"/>
          <p:cNvSpPr>
            <a:spLocks noGrp="1"/>
          </p:cNvSpPr>
          <p:nvPr>
            <p:ph type="sldNum" sz="quarter" idx="12"/>
          </p:nvPr>
        </p:nvSpPr>
        <p:spPr/>
        <p:txBody>
          <a:bodyPr/>
          <a:lstStyle/>
          <a:p>
            <a:pPr>
              <a:defRPr/>
            </a:pPr>
            <a:fld id="{60C82808-9C38-4739-92D1-C85B228D37F7}" type="slidenum">
              <a:rPr lang="en-US"/>
              <a:pPr>
                <a:defRPr/>
              </a:pPr>
              <a:t>21</a:t>
            </a:fld>
            <a:endParaRPr lang="en-US" dirty="0"/>
          </a:p>
        </p:txBody>
      </p:sp>
      <p:sp>
        <p:nvSpPr>
          <p:cNvPr id="5" name="Rectangle 4"/>
          <p:cNvSpPr/>
          <p:nvPr/>
        </p:nvSpPr>
        <p:spPr>
          <a:xfrm>
            <a:off x="3602567" y="3167064"/>
            <a:ext cx="2089033" cy="369332"/>
          </a:xfrm>
          <a:prstGeom prst="rect">
            <a:avLst/>
          </a:prstGeom>
        </p:spPr>
        <p:txBody>
          <a:bodyPr wrap="none">
            <a:spAutoFit/>
          </a:bodyPr>
          <a:lstStyle/>
          <a:p>
            <a:pPr>
              <a:defRPr/>
            </a:pPr>
            <a:r>
              <a:rPr lang="en-US" dirty="0">
                <a:solidFill>
                  <a:schemeClr val="accent2">
                    <a:lumMod val="75000"/>
                  </a:schemeClr>
                </a:solidFill>
                <a:latin typeface="Times New Roman" pitchFamily="18" charset="0"/>
                <a:cs typeface="Times New Roman" pitchFamily="18" charset="0"/>
              </a:rPr>
              <a:t>Separation of duties </a:t>
            </a:r>
          </a:p>
        </p:txBody>
      </p:sp>
      <p:sp>
        <p:nvSpPr>
          <p:cNvPr id="6" name="TextBox 5"/>
          <p:cNvSpPr txBox="1"/>
          <p:nvPr/>
        </p:nvSpPr>
        <p:spPr>
          <a:xfrm>
            <a:off x="2032000" y="4724401"/>
            <a:ext cx="8331200" cy="369332"/>
          </a:xfrm>
          <a:prstGeom prst="rect">
            <a:avLst/>
          </a:prstGeom>
          <a:noFill/>
        </p:spPr>
        <p:txBody>
          <a:bodyPr>
            <a:spAutoFit/>
          </a:bodyPr>
          <a:lstStyle/>
          <a:p>
            <a:pPr>
              <a:defRPr/>
            </a:pPr>
            <a:r>
              <a:rPr lang="en-US" dirty="0">
                <a:solidFill>
                  <a:schemeClr val="accent2">
                    <a:lumMod val="75000"/>
                  </a:schemeClr>
                </a:solidFill>
                <a:latin typeface="Times New Roman" pitchFamily="18" charset="0"/>
                <a:cs typeface="Times New Roman" pitchFamily="18" charset="0"/>
              </a:rPr>
              <a:t>Other controls (no job rotation)</a:t>
            </a:r>
          </a:p>
        </p:txBody>
      </p:sp>
    </p:spTree>
    <p:extLst>
      <p:ext uri="{BB962C8B-B14F-4D97-AF65-F5344CB8AC3E}">
        <p14:creationId xmlns:p14="http://schemas.microsoft.com/office/powerpoint/2010/main" val="4001467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246185"/>
            <a:ext cx="11176000" cy="443198"/>
          </a:xfrm>
        </p:spPr>
        <p:txBody>
          <a:bodyPr>
            <a:normAutofit fontScale="90000"/>
          </a:bodyPr>
          <a:lstStyle/>
          <a:p>
            <a:pPr algn="ctr" eaLnBrk="1" hangingPunct="1">
              <a:defRPr/>
            </a:pPr>
            <a:r>
              <a:rPr sz="800" dirty="0" smtClean="0"/>
              <a:t/>
            </a:r>
            <a:br>
              <a:rPr sz="800" dirty="0" smtClean="0"/>
            </a:br>
            <a:r>
              <a:rPr sz="2400" b="1" cap="all" dirty="0">
                <a:effectLst/>
              </a:rPr>
              <a:t>E7-14:  Identifying internal controls </a:t>
            </a:r>
            <a:endParaRPr sz="2400" b="1" dirty="0">
              <a:effectLst/>
            </a:endParaRPr>
          </a:p>
        </p:txBody>
      </p:sp>
      <p:sp>
        <p:nvSpPr>
          <p:cNvPr id="4" name="Slide Number Placeholder 3"/>
          <p:cNvSpPr>
            <a:spLocks noGrp="1"/>
          </p:cNvSpPr>
          <p:nvPr>
            <p:ph type="sldNum" sz="quarter" idx="12"/>
          </p:nvPr>
        </p:nvSpPr>
        <p:spPr/>
        <p:txBody>
          <a:bodyPr/>
          <a:lstStyle/>
          <a:p>
            <a:pPr>
              <a:defRPr/>
            </a:pPr>
            <a:fld id="{88B83E2B-D4EF-4E05-9CCD-7C19FABAEF93}" type="slidenum">
              <a:rPr lang="en-US"/>
              <a:pPr>
                <a:defRPr/>
              </a:pPr>
              <a:t>22</a:t>
            </a:fld>
            <a:endParaRPr lang="en-US" dirty="0"/>
          </a:p>
        </p:txBody>
      </p:sp>
      <p:sp>
        <p:nvSpPr>
          <p:cNvPr id="78852" name="TextBox 5"/>
          <p:cNvSpPr txBox="1">
            <a:spLocks noChangeArrowheads="1"/>
          </p:cNvSpPr>
          <p:nvPr/>
        </p:nvSpPr>
        <p:spPr bwMode="auto">
          <a:xfrm>
            <a:off x="406400" y="838200"/>
            <a:ext cx="11176000" cy="390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800">
                <a:solidFill>
                  <a:schemeClr val="tx1"/>
                </a:solidFill>
                <a:latin typeface="Arial" pitchFamily="34" charset="0"/>
                <a:cs typeface="Arial" pitchFamily="34" charset="0"/>
              </a:defRPr>
            </a:lvl1pPr>
            <a:lvl2pPr marL="742950" indent="-285750" eaLnBrk="0" hangingPunct="0">
              <a:defRPr sz="2800">
                <a:solidFill>
                  <a:schemeClr val="tx1"/>
                </a:solidFill>
                <a:latin typeface="Arial" pitchFamily="34" charset="0"/>
                <a:cs typeface="Arial" pitchFamily="34" charset="0"/>
              </a:defRPr>
            </a:lvl2pPr>
            <a:lvl3pPr marL="1143000" indent="-228600" eaLnBrk="0" hangingPunct="0">
              <a:defRPr sz="2800">
                <a:solidFill>
                  <a:schemeClr val="tx1"/>
                </a:solidFill>
                <a:latin typeface="Arial" pitchFamily="34" charset="0"/>
                <a:cs typeface="Arial" pitchFamily="34" charset="0"/>
              </a:defRPr>
            </a:lvl3pPr>
            <a:lvl4pPr marL="1600200" indent="-228600" eaLnBrk="0" hangingPunct="0">
              <a:defRPr sz="2800">
                <a:solidFill>
                  <a:schemeClr val="tx1"/>
                </a:solidFill>
                <a:latin typeface="Arial" pitchFamily="34" charset="0"/>
                <a:cs typeface="Arial" pitchFamily="34" charset="0"/>
              </a:defRPr>
            </a:lvl4pPr>
            <a:lvl5pPr marL="2057400" indent="-228600" eaLnBrk="0" hangingPunct="0">
              <a:defRPr sz="28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cs typeface="Arial" pitchFamily="34" charset="0"/>
              </a:defRPr>
            </a:lvl9pPr>
          </a:lstStyle>
          <a:p>
            <a:pPr eaLnBrk="1" hangingPunct="1">
              <a:buFontTx/>
              <a:buAutoNum type="alphaLcPeriod" startAt="4"/>
            </a:pPr>
            <a:r>
              <a:rPr lang="en-US" sz="2200">
                <a:latin typeface="Times New Roman" pitchFamily="18" charset="0"/>
                <a:cs typeface="Times New Roman" pitchFamily="18" charset="0"/>
              </a:rPr>
              <a:t>When business is brisk, Quickie Mart deposits cash in the bank several times during the day. The manager at one store wants to reduce the time employees spend delivering cash to the bank, so he starts a new policy. Cash will build up over weekends, and the total will be deposited on Monday.</a:t>
            </a:r>
            <a:br>
              <a:rPr lang="en-US" sz="2200">
                <a:latin typeface="Times New Roman" pitchFamily="18" charset="0"/>
                <a:cs typeface="Times New Roman" pitchFamily="18" charset="0"/>
              </a:rPr>
            </a:br>
            <a:r>
              <a:rPr lang="en-US" sz="2400">
                <a:latin typeface="Times New Roman" pitchFamily="18" charset="0"/>
                <a:cs typeface="Times New Roman" pitchFamily="18" charset="0"/>
              </a:rPr>
              <a:t/>
            </a:r>
            <a:br>
              <a:rPr lang="en-US" sz="2400">
                <a:latin typeface="Times New Roman" pitchFamily="18" charset="0"/>
                <a:cs typeface="Times New Roman" pitchFamily="18" charset="0"/>
              </a:rPr>
            </a:br>
            <a:r>
              <a:rPr lang="en-US" sz="2400">
                <a:latin typeface="Times New Roman" pitchFamily="18" charset="0"/>
                <a:cs typeface="Times New Roman" pitchFamily="18" charset="0"/>
              </a:rPr>
              <a:t/>
            </a:r>
            <a:br>
              <a:rPr lang="en-US" sz="2400">
                <a:latin typeface="Times New Roman" pitchFamily="18" charset="0"/>
                <a:cs typeface="Times New Roman" pitchFamily="18" charset="0"/>
              </a:rPr>
            </a:br>
            <a:endParaRPr lang="en-US" sz="2400">
              <a:latin typeface="Times New Roman" pitchFamily="18" charset="0"/>
              <a:cs typeface="Times New Roman" pitchFamily="18" charset="0"/>
            </a:endParaRPr>
          </a:p>
          <a:p>
            <a:pPr eaLnBrk="1" hangingPunct="1">
              <a:buFontTx/>
              <a:buAutoNum type="alphaLcPeriod" startAt="4"/>
            </a:pPr>
            <a:r>
              <a:rPr lang="en-US" sz="2200">
                <a:latin typeface="Times New Roman" pitchFamily="18" charset="0"/>
                <a:cs typeface="Times New Roman" pitchFamily="18" charset="0"/>
              </a:rPr>
              <a:t>Grocery stores, such as Convenience Market and Natural Foods, purchase most merchandise from a few suppliers. At another grocery store, the manager decides to reduce paperwork. He eliminates the requirement that the receiving department prepare a receiving report listing the goods actually received from the supplier.</a:t>
            </a:r>
          </a:p>
        </p:txBody>
      </p:sp>
      <p:sp>
        <p:nvSpPr>
          <p:cNvPr id="5" name="TextBox 4"/>
          <p:cNvSpPr txBox="1"/>
          <p:nvPr/>
        </p:nvSpPr>
        <p:spPr>
          <a:xfrm>
            <a:off x="2336800" y="2654300"/>
            <a:ext cx="8229600" cy="369332"/>
          </a:xfrm>
          <a:prstGeom prst="rect">
            <a:avLst/>
          </a:prstGeom>
          <a:noFill/>
        </p:spPr>
        <p:txBody>
          <a:bodyPr>
            <a:spAutoFit/>
          </a:bodyPr>
          <a:lstStyle/>
          <a:p>
            <a:pPr>
              <a:defRPr/>
            </a:pPr>
            <a:r>
              <a:rPr lang="en-US" dirty="0">
                <a:solidFill>
                  <a:schemeClr val="accent2">
                    <a:lumMod val="75000"/>
                  </a:schemeClr>
                </a:solidFill>
                <a:latin typeface="Times New Roman" pitchFamily="18" charset="0"/>
                <a:cs typeface="Times New Roman" pitchFamily="18" charset="0"/>
              </a:rPr>
              <a:t>Other controls (not depositing cash soon enough for adequate security)</a:t>
            </a:r>
          </a:p>
        </p:txBody>
      </p:sp>
      <p:sp>
        <p:nvSpPr>
          <p:cNvPr id="7" name="TextBox 6"/>
          <p:cNvSpPr txBox="1"/>
          <p:nvPr/>
        </p:nvSpPr>
        <p:spPr>
          <a:xfrm>
            <a:off x="2641600" y="5445125"/>
            <a:ext cx="7620000" cy="369332"/>
          </a:xfrm>
          <a:prstGeom prst="rect">
            <a:avLst/>
          </a:prstGeom>
          <a:noFill/>
        </p:spPr>
        <p:txBody>
          <a:bodyPr>
            <a:spAutoFit/>
          </a:bodyPr>
          <a:lstStyle/>
          <a:p>
            <a:pPr>
              <a:defRPr/>
            </a:pPr>
            <a:r>
              <a:rPr lang="en-US" dirty="0">
                <a:solidFill>
                  <a:schemeClr val="accent2">
                    <a:lumMod val="75000"/>
                  </a:schemeClr>
                </a:solidFill>
                <a:latin typeface="Times New Roman" pitchFamily="18" charset="0"/>
                <a:cs typeface="Times New Roman" pitchFamily="18" charset="0"/>
              </a:rPr>
              <a:t>Other controls (documents and records—no receiving report).</a:t>
            </a:r>
          </a:p>
        </p:txBody>
      </p:sp>
    </p:spTree>
    <p:extLst>
      <p:ext uri="{BB962C8B-B14F-4D97-AF65-F5344CB8AC3E}">
        <p14:creationId xmlns:p14="http://schemas.microsoft.com/office/powerpoint/2010/main" val="3372475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a:spLocks noGrp="1" noChangeArrowheads="1"/>
          </p:cNvSpPr>
          <p:nvPr>
            <p:ph type="subTitle" idx="1"/>
          </p:nvPr>
        </p:nvSpPr>
        <p:spPr>
          <a:xfrm>
            <a:off x="973667" y="3505201"/>
            <a:ext cx="10242551" cy="1077218"/>
          </a:xfrm>
        </p:spPr>
        <p:txBody>
          <a:bodyPr>
            <a:spAutoFit/>
          </a:bodyPr>
          <a:lstStyle/>
          <a:p>
            <a:pPr algn="ctr" eaLnBrk="1" hangingPunct="1">
              <a:spcBef>
                <a:spcPct val="0"/>
              </a:spcBef>
            </a:pPr>
            <a:r>
              <a:rPr lang="en-US" dirty="0" smtClean="0"/>
              <a:t>Explain control procedures unique </a:t>
            </a:r>
          </a:p>
          <a:p>
            <a:pPr algn="ctr" eaLnBrk="1" hangingPunct="1">
              <a:spcBef>
                <a:spcPct val="0"/>
              </a:spcBef>
            </a:pPr>
            <a:r>
              <a:rPr lang="en-US" dirty="0" smtClean="0"/>
              <a:t>to e-commerce</a:t>
            </a:r>
          </a:p>
        </p:txBody>
      </p:sp>
      <p:sp>
        <p:nvSpPr>
          <p:cNvPr id="3" name="Slide Number Placeholder 2"/>
          <p:cNvSpPr>
            <a:spLocks noGrp="1"/>
          </p:cNvSpPr>
          <p:nvPr>
            <p:ph type="sldNum" sz="quarter" idx="12"/>
          </p:nvPr>
        </p:nvSpPr>
        <p:spPr/>
        <p:txBody>
          <a:bodyPr/>
          <a:lstStyle/>
          <a:p>
            <a:pPr>
              <a:defRPr/>
            </a:pPr>
            <a:fld id="{D5A39B86-22D1-4474-9F1B-F544D4ACB0C8}" type="slidenum">
              <a:rPr lang="en-US"/>
              <a:pPr>
                <a:defRPr/>
              </a:pPr>
              <a:t>23</a:t>
            </a:fld>
            <a:endParaRPr lang="en-US" dirty="0"/>
          </a:p>
        </p:txBody>
      </p:sp>
      <p:sp>
        <p:nvSpPr>
          <p:cNvPr id="4" name="Flowchart: Connector 3"/>
          <p:cNvSpPr/>
          <p:nvPr/>
        </p:nvSpPr>
        <p:spPr bwMode="auto">
          <a:xfrm>
            <a:off x="5029200" y="1600200"/>
            <a:ext cx="2133600" cy="1371600"/>
          </a:xfrm>
          <a:prstGeom prst="flowChartConnector">
            <a:avLst/>
          </a:prstGeom>
          <a:solidFill>
            <a:schemeClr val="accent2">
              <a:lumMod val="75000"/>
            </a:schemeClr>
          </a:solidFill>
          <a:ln>
            <a:solidFill>
              <a:schemeClr val="accent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r>
              <a:rPr lang="en-US" sz="7200" dirty="0">
                <a:solidFill>
                  <a:schemeClr val="bg1"/>
                </a:solidFill>
                <a:latin typeface="Segoe" pitchFamily="34" charset="0"/>
              </a:rPr>
              <a:t>4</a:t>
            </a:r>
          </a:p>
        </p:txBody>
      </p:sp>
    </p:spTree>
    <p:custDataLst>
      <p:tags r:id="rId1"/>
    </p:custDataLst>
    <p:extLst>
      <p:ext uri="{BB962C8B-B14F-4D97-AF65-F5344CB8AC3E}">
        <p14:creationId xmlns:p14="http://schemas.microsoft.com/office/powerpoint/2010/main" val="989636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custDataLst>
              <p:tags r:id="rId2"/>
            </p:custDataLst>
          </p:nvPr>
        </p:nvSpPr>
        <p:spPr/>
        <p:txBody>
          <a:bodyPr>
            <a:normAutofit/>
          </a:bodyPr>
          <a:lstStyle/>
          <a:p>
            <a:pPr eaLnBrk="1" fontAlgn="auto" hangingPunct="1">
              <a:spcAft>
                <a:spcPts val="0"/>
              </a:spcAft>
              <a:defRPr/>
            </a:pPr>
            <a:r>
              <a:rPr/>
              <a:t>Internal Controls for E-Commerce</a:t>
            </a:r>
          </a:p>
        </p:txBody>
      </p:sp>
      <p:sp>
        <p:nvSpPr>
          <p:cNvPr id="80899" name="Rectangle 3"/>
          <p:cNvSpPr>
            <a:spLocks noGrp="1" noChangeArrowheads="1"/>
          </p:cNvSpPr>
          <p:nvPr>
            <p:ph idx="1"/>
          </p:nvPr>
        </p:nvSpPr>
        <p:spPr>
          <a:xfrm>
            <a:off x="508000" y="1412876"/>
            <a:ext cx="11176000" cy="3895725"/>
          </a:xfrm>
        </p:spPr>
        <p:txBody>
          <a:bodyPr/>
          <a:lstStyle/>
          <a:p>
            <a:pPr eaLnBrk="1" hangingPunct="1"/>
            <a:r>
              <a:rPr lang="en-US" smtClean="0"/>
              <a:t>Risks</a:t>
            </a:r>
          </a:p>
          <a:p>
            <a:pPr lvl="1" eaLnBrk="1" hangingPunct="1"/>
            <a:r>
              <a:rPr lang="en-US" smtClean="0"/>
              <a:t>Stolen credit card numbers and passwords</a:t>
            </a:r>
          </a:p>
          <a:p>
            <a:pPr lvl="1" eaLnBrk="1" hangingPunct="1"/>
            <a:r>
              <a:rPr lang="en-US" smtClean="0"/>
              <a:t>Computer viruses and Trojans</a:t>
            </a:r>
          </a:p>
          <a:p>
            <a:pPr lvl="1" eaLnBrk="1" hangingPunct="1"/>
            <a:r>
              <a:rPr lang="en-US" smtClean="0"/>
              <a:t>Phishing Expeditions</a:t>
            </a:r>
          </a:p>
          <a:p>
            <a:pPr eaLnBrk="1" hangingPunct="1"/>
            <a:r>
              <a:rPr lang="en-US" smtClean="0"/>
              <a:t>Security measures</a:t>
            </a:r>
          </a:p>
          <a:p>
            <a:pPr lvl="1" eaLnBrk="1" hangingPunct="1"/>
            <a:r>
              <a:rPr lang="en-US" smtClean="0"/>
              <a:t>Encryption</a:t>
            </a:r>
          </a:p>
          <a:p>
            <a:pPr lvl="1" eaLnBrk="1" hangingPunct="1"/>
            <a:r>
              <a:rPr lang="en-US" smtClean="0"/>
              <a:t>Firewalls</a:t>
            </a:r>
          </a:p>
          <a:p>
            <a:pPr eaLnBrk="1" hangingPunct="1">
              <a:buFontTx/>
              <a:buNone/>
            </a:pPr>
            <a:endParaRPr lang="en-US" smtClean="0"/>
          </a:p>
        </p:txBody>
      </p:sp>
      <p:sp>
        <p:nvSpPr>
          <p:cNvPr id="2" name="Slide Number Placeholder 1"/>
          <p:cNvSpPr>
            <a:spLocks noGrp="1"/>
          </p:cNvSpPr>
          <p:nvPr>
            <p:ph type="sldNum" sz="quarter" idx="12"/>
          </p:nvPr>
        </p:nvSpPr>
        <p:spPr/>
        <p:txBody>
          <a:bodyPr/>
          <a:lstStyle/>
          <a:p>
            <a:pPr>
              <a:defRPr/>
            </a:pPr>
            <a:fld id="{12740961-CF6A-458B-B443-C905C0A3598E}" type="slidenum">
              <a:rPr lang="en-US"/>
              <a:pPr>
                <a:defRPr/>
              </a:pPr>
              <a:t>24</a:t>
            </a:fld>
            <a:endParaRPr lang="en-US" dirty="0"/>
          </a:p>
        </p:txBody>
      </p:sp>
      <p:pic>
        <p:nvPicPr>
          <p:cNvPr id="80901"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23568" y="3657600"/>
            <a:ext cx="4855633"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ustDataLst>
      <p:tags r:id="rId1"/>
    </p:custDataLst>
    <p:extLst>
      <p:ext uri="{BB962C8B-B14F-4D97-AF65-F5344CB8AC3E}">
        <p14:creationId xmlns:p14="http://schemas.microsoft.com/office/powerpoint/2010/main" val="459906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500" name="Rectangle 4"/>
          <p:cNvSpPr>
            <a:spLocks noGrp="1" noChangeArrowheads="1"/>
          </p:cNvSpPr>
          <p:nvPr>
            <p:ph type="title"/>
            <p:custDataLst>
              <p:tags r:id="rId2"/>
            </p:custDataLst>
          </p:nvPr>
        </p:nvSpPr>
        <p:spPr/>
        <p:txBody>
          <a:bodyPr>
            <a:normAutofit/>
          </a:bodyPr>
          <a:lstStyle/>
          <a:p>
            <a:pPr eaLnBrk="1" fontAlgn="auto" hangingPunct="1">
              <a:spcAft>
                <a:spcPts val="0"/>
              </a:spcAft>
              <a:defRPr/>
            </a:pPr>
            <a:r>
              <a:rPr/>
              <a:t>The Limitations of Internal Control</a:t>
            </a:r>
          </a:p>
        </p:txBody>
      </p:sp>
      <p:sp>
        <p:nvSpPr>
          <p:cNvPr id="106501" name="Rectangle 5"/>
          <p:cNvSpPr>
            <a:spLocks noGrp="1" noChangeArrowheads="1"/>
          </p:cNvSpPr>
          <p:nvPr>
            <p:ph idx="1"/>
          </p:nvPr>
        </p:nvSpPr>
        <p:spPr/>
        <p:txBody>
          <a:bodyPr/>
          <a:lstStyle/>
          <a:p>
            <a:pPr eaLnBrk="1" hangingPunct="1"/>
            <a:endParaRPr lang="en-US" smtClean="0"/>
          </a:p>
          <a:p>
            <a:pPr eaLnBrk="1" hangingPunct="1"/>
            <a:r>
              <a:rPr lang="en-US" smtClean="0"/>
              <a:t>Collusion: </a:t>
            </a:r>
          </a:p>
          <a:p>
            <a:pPr lvl="1" eaLnBrk="1" hangingPunct="1"/>
            <a:r>
              <a:rPr lang="en-US" smtClean="0"/>
              <a:t>Two or more employees work together to defraud the company</a:t>
            </a:r>
          </a:p>
          <a:p>
            <a:pPr eaLnBrk="1" hangingPunct="1"/>
            <a:r>
              <a:rPr lang="en-US" smtClean="0"/>
              <a:t>Cost:</a:t>
            </a:r>
          </a:p>
          <a:p>
            <a:pPr lvl="1" eaLnBrk="1" hangingPunct="1"/>
            <a:r>
              <a:rPr lang="en-US" smtClean="0"/>
              <a:t>The stricter the internal control, the greater the cost</a:t>
            </a:r>
          </a:p>
        </p:txBody>
      </p:sp>
      <p:sp>
        <p:nvSpPr>
          <p:cNvPr id="2" name="Slide Number Placeholder 1"/>
          <p:cNvSpPr>
            <a:spLocks noGrp="1"/>
          </p:cNvSpPr>
          <p:nvPr>
            <p:ph type="sldNum" sz="quarter" idx="12"/>
          </p:nvPr>
        </p:nvSpPr>
        <p:spPr/>
        <p:txBody>
          <a:bodyPr/>
          <a:lstStyle/>
          <a:p>
            <a:pPr>
              <a:defRPr/>
            </a:pPr>
            <a:fld id="{9B0F274D-9560-424D-BDC7-99C75F8313D7}" type="slidenum">
              <a:rPr lang="en-US"/>
              <a:pPr>
                <a:defRPr/>
              </a:pPr>
              <a:t>25</a:t>
            </a:fld>
            <a:endParaRPr lang="en-US" dirty="0"/>
          </a:p>
        </p:txBody>
      </p:sp>
      <p:pic>
        <p:nvPicPr>
          <p:cNvPr id="8192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9667" y="4724400"/>
            <a:ext cx="2032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ustDataLst>
      <p:tags r:id="rId1"/>
    </p:custDataLst>
    <p:extLst>
      <p:ext uri="{BB962C8B-B14F-4D97-AF65-F5344CB8AC3E}">
        <p14:creationId xmlns:p14="http://schemas.microsoft.com/office/powerpoint/2010/main" val="1202799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6501">
                                            <p:txEl>
                                              <p:pRg st="1" end="1"/>
                                            </p:txEl>
                                          </p:spTgt>
                                        </p:tgtEl>
                                        <p:attrNameLst>
                                          <p:attrName>style.visibility</p:attrName>
                                        </p:attrNameLst>
                                      </p:cBhvr>
                                      <p:to>
                                        <p:strVal val="visible"/>
                                      </p:to>
                                    </p:set>
                                    <p:animEffect transition="in" filter="wipe(left)">
                                      <p:cBhvr>
                                        <p:cTn id="7" dur="500"/>
                                        <p:tgtEl>
                                          <p:spTgt spid="106501">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6501">
                                            <p:txEl>
                                              <p:pRg st="2" end="2"/>
                                            </p:txEl>
                                          </p:spTgt>
                                        </p:tgtEl>
                                        <p:attrNameLst>
                                          <p:attrName>style.visibility</p:attrName>
                                        </p:attrNameLst>
                                      </p:cBhvr>
                                      <p:to>
                                        <p:strVal val="visible"/>
                                      </p:to>
                                    </p:set>
                                    <p:animEffect transition="in" filter="wipe(left)">
                                      <p:cBhvr>
                                        <p:cTn id="10" dur="500"/>
                                        <p:tgtEl>
                                          <p:spTgt spid="106501">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6501">
                                            <p:txEl>
                                              <p:pRg st="3" end="3"/>
                                            </p:txEl>
                                          </p:spTgt>
                                        </p:tgtEl>
                                        <p:attrNameLst>
                                          <p:attrName>style.visibility</p:attrName>
                                        </p:attrNameLst>
                                      </p:cBhvr>
                                      <p:to>
                                        <p:strVal val="visible"/>
                                      </p:to>
                                    </p:set>
                                    <p:animEffect transition="in" filter="wipe(left)">
                                      <p:cBhvr>
                                        <p:cTn id="15" dur="500"/>
                                        <p:tgtEl>
                                          <p:spTgt spid="106501">
                                            <p:txEl>
                                              <p:pRg st="3" end="3"/>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06501">
                                            <p:txEl>
                                              <p:pRg st="4" end="4"/>
                                            </p:txEl>
                                          </p:spTgt>
                                        </p:tgtEl>
                                        <p:attrNameLst>
                                          <p:attrName>style.visibility</p:attrName>
                                        </p:attrNameLst>
                                      </p:cBhvr>
                                      <p:to>
                                        <p:strVal val="visible"/>
                                      </p:to>
                                    </p:set>
                                    <p:animEffect transition="in" filter="wipe(left)">
                                      <p:cBhvr>
                                        <p:cTn id="18" dur="500"/>
                                        <p:tgtEl>
                                          <p:spTgt spid="10650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1"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type="subTitle" idx="1"/>
          </p:nvPr>
        </p:nvSpPr>
        <p:spPr>
          <a:xfrm>
            <a:off x="973667" y="3505201"/>
            <a:ext cx="10242551" cy="584775"/>
          </a:xfrm>
        </p:spPr>
        <p:txBody>
          <a:bodyPr>
            <a:spAutoFit/>
          </a:bodyPr>
          <a:lstStyle/>
          <a:p>
            <a:pPr algn="ctr" eaLnBrk="1" hangingPunct="1">
              <a:spcBef>
                <a:spcPct val="0"/>
              </a:spcBef>
            </a:pPr>
            <a:r>
              <a:rPr lang="en-US" dirty="0" smtClean="0"/>
              <a:t>Demonstrate the use of a bank account as a control device</a:t>
            </a:r>
          </a:p>
        </p:txBody>
      </p:sp>
      <p:sp>
        <p:nvSpPr>
          <p:cNvPr id="3" name="Slide Number Placeholder 2"/>
          <p:cNvSpPr>
            <a:spLocks noGrp="1"/>
          </p:cNvSpPr>
          <p:nvPr>
            <p:ph type="sldNum" sz="quarter" idx="12"/>
          </p:nvPr>
        </p:nvSpPr>
        <p:spPr/>
        <p:txBody>
          <a:bodyPr/>
          <a:lstStyle/>
          <a:p>
            <a:pPr>
              <a:defRPr/>
            </a:pPr>
            <a:fld id="{794656D4-EAF9-45C1-B61E-EABC0DCFD6ED}" type="slidenum">
              <a:rPr lang="en-US"/>
              <a:pPr>
                <a:defRPr/>
              </a:pPr>
              <a:t>26</a:t>
            </a:fld>
            <a:endParaRPr lang="en-US" dirty="0"/>
          </a:p>
        </p:txBody>
      </p:sp>
      <p:sp>
        <p:nvSpPr>
          <p:cNvPr id="4" name="Flowchart: Connector 3"/>
          <p:cNvSpPr/>
          <p:nvPr/>
        </p:nvSpPr>
        <p:spPr bwMode="auto">
          <a:xfrm>
            <a:off x="5029200" y="1600200"/>
            <a:ext cx="2133600" cy="1371600"/>
          </a:xfrm>
          <a:prstGeom prst="flowChartConnector">
            <a:avLst/>
          </a:prstGeom>
          <a:solidFill>
            <a:schemeClr val="accent2">
              <a:lumMod val="75000"/>
            </a:schemeClr>
          </a:solidFill>
          <a:ln>
            <a:solidFill>
              <a:schemeClr val="accent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r>
              <a:rPr lang="en-US" sz="7200" dirty="0">
                <a:solidFill>
                  <a:schemeClr val="bg1"/>
                </a:solidFill>
                <a:latin typeface="Segoe" pitchFamily="34" charset="0"/>
              </a:rPr>
              <a:t>5</a:t>
            </a:r>
          </a:p>
        </p:txBody>
      </p:sp>
    </p:spTree>
    <p:custDataLst>
      <p:tags r:id="rId1"/>
    </p:custDataLst>
    <p:extLst>
      <p:ext uri="{BB962C8B-B14F-4D97-AF65-F5344CB8AC3E}">
        <p14:creationId xmlns:p14="http://schemas.microsoft.com/office/powerpoint/2010/main" val="371642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custDataLst>
              <p:tags r:id="rId2"/>
            </p:custDataLst>
          </p:nvPr>
        </p:nvSpPr>
        <p:spPr>
          <a:xfrm>
            <a:off x="1395047" y="98794"/>
            <a:ext cx="9823938" cy="850777"/>
          </a:xfrm>
        </p:spPr>
        <p:txBody>
          <a:bodyPr>
            <a:normAutofit/>
          </a:bodyPr>
          <a:lstStyle/>
          <a:p>
            <a:pPr eaLnBrk="1" hangingPunct="1">
              <a:defRPr/>
            </a:pPr>
            <a:r>
              <a:rPr dirty="0" smtClean="0">
                <a:solidFill>
                  <a:schemeClr val="tx1"/>
                </a:solidFill>
              </a:rPr>
              <a:t>Control Documents of a Bank Account</a:t>
            </a:r>
            <a:endParaRPr dirty="0">
              <a:solidFill>
                <a:schemeClr val="tx1"/>
              </a:solidFill>
            </a:endParaRPr>
          </a:p>
        </p:txBody>
      </p:sp>
      <p:sp>
        <p:nvSpPr>
          <p:cNvPr id="2" name="Slide Number Placeholder 1"/>
          <p:cNvSpPr>
            <a:spLocks noGrp="1"/>
          </p:cNvSpPr>
          <p:nvPr>
            <p:ph type="sldNum" sz="quarter" idx="12"/>
          </p:nvPr>
        </p:nvSpPr>
        <p:spPr/>
        <p:txBody>
          <a:bodyPr/>
          <a:lstStyle/>
          <a:p>
            <a:pPr>
              <a:defRPr/>
            </a:pPr>
            <a:fld id="{E43DEBC9-A9CD-44A9-BBA7-7C4E5B5CDB1E}" type="slidenum">
              <a:rPr lang="en-US"/>
              <a:pPr>
                <a:defRPr/>
              </a:pPr>
              <a:t>27</a:t>
            </a:fld>
            <a:endParaRPr lang="en-US" dirty="0"/>
          </a:p>
        </p:txBody>
      </p:sp>
      <p:sp>
        <p:nvSpPr>
          <p:cNvPr id="5" name="Rectangle 5"/>
          <p:cNvSpPr txBox="1">
            <a:spLocks noChangeArrowheads="1"/>
          </p:cNvSpPr>
          <p:nvPr/>
        </p:nvSpPr>
        <p:spPr bwMode="auto">
          <a:xfrm>
            <a:off x="508000" y="949571"/>
            <a:ext cx="11176000" cy="7146572"/>
          </a:xfrm>
          <a:prstGeom prst="rect">
            <a:avLst/>
          </a:prstGeom>
          <a:noFill/>
          <a:ln>
            <a:noFill/>
          </a:ln>
          <a:extLst/>
        </p:spPr>
        <p:txBody>
          <a:bodyPr lIns="0" tIns="0" rIns="0" bIns="0">
            <a:spAutoFit/>
          </a:bodyPr>
          <a:lstStyle>
            <a:lvl1pPr marL="396875" indent="-396875" algn="l" defTabSz="912813" rtl="0" eaLnBrk="0" fontAlgn="base" hangingPunct="0">
              <a:lnSpc>
                <a:spcPct val="90000"/>
              </a:lnSpc>
              <a:spcBef>
                <a:spcPct val="20000"/>
              </a:spcBef>
              <a:spcAft>
                <a:spcPct val="0"/>
              </a:spcAft>
              <a:buBlip>
                <a:blip r:embed="rId5"/>
              </a:buBlip>
              <a:defRPr sz="3200" kern="1200">
                <a:solidFill>
                  <a:schemeClr val="tx1"/>
                </a:solidFill>
                <a:latin typeface="Times New Roman" pitchFamily="18" charset="0"/>
                <a:ea typeface="+mn-ea"/>
                <a:cs typeface="Times New Roman" pitchFamily="18" charset="0"/>
              </a:defRPr>
            </a:lvl1pPr>
            <a:lvl2pPr marL="914400" indent="-396875" algn="l" defTabSz="912813" rtl="0" eaLnBrk="0" fontAlgn="base" hangingPunct="0">
              <a:lnSpc>
                <a:spcPct val="90000"/>
              </a:lnSpc>
              <a:spcBef>
                <a:spcPct val="20000"/>
              </a:spcBef>
              <a:spcAft>
                <a:spcPct val="0"/>
              </a:spcAft>
              <a:buBlip>
                <a:blip r:embed="rId6"/>
              </a:buBlip>
              <a:defRPr sz="2800" kern="1200">
                <a:solidFill>
                  <a:schemeClr val="tx1"/>
                </a:solidFill>
                <a:latin typeface="Times New Roman" pitchFamily="18" charset="0"/>
                <a:ea typeface="+mn-ea"/>
                <a:cs typeface="Times New Roman" pitchFamily="18" charset="0"/>
              </a:defRPr>
            </a:lvl2pPr>
            <a:lvl3pPr marL="1258888" indent="-344488" algn="l" defTabSz="912813" rtl="0" eaLnBrk="0" fontAlgn="base" hangingPunct="0">
              <a:lnSpc>
                <a:spcPct val="90000"/>
              </a:lnSpc>
              <a:spcBef>
                <a:spcPct val="20000"/>
              </a:spcBef>
              <a:spcAft>
                <a:spcPct val="0"/>
              </a:spcAft>
              <a:buBlip>
                <a:blip r:embed="rId6"/>
              </a:buBlip>
              <a:defRPr sz="2400" kern="1200">
                <a:solidFill>
                  <a:schemeClr val="tx1"/>
                </a:solidFill>
                <a:latin typeface="Times New Roman" pitchFamily="18" charset="0"/>
                <a:ea typeface="+mn-ea"/>
                <a:cs typeface="Times New Roman" pitchFamily="18" charset="0"/>
              </a:defRPr>
            </a:lvl3pPr>
            <a:lvl4pPr marL="1604963" indent="-346075" algn="l" defTabSz="912813" rtl="0" eaLnBrk="0" fontAlgn="base" hangingPunct="0">
              <a:lnSpc>
                <a:spcPct val="90000"/>
              </a:lnSpc>
              <a:spcBef>
                <a:spcPct val="20000"/>
              </a:spcBef>
              <a:spcAft>
                <a:spcPct val="0"/>
              </a:spcAft>
              <a:buBlip>
                <a:blip r:embed="rId6"/>
              </a:buBlip>
              <a:defRPr sz="2400" kern="1200">
                <a:solidFill>
                  <a:schemeClr val="tx1"/>
                </a:solidFill>
                <a:latin typeface="Times New Roman" pitchFamily="18" charset="0"/>
                <a:ea typeface="+mn-ea"/>
                <a:cs typeface="Times New Roman" pitchFamily="18" charset="0"/>
              </a:defRPr>
            </a:lvl4pPr>
            <a:lvl5pPr marL="1941513" indent="-336550" algn="l" defTabSz="912813" rtl="0" eaLnBrk="0" fontAlgn="base" hangingPunct="0">
              <a:lnSpc>
                <a:spcPct val="90000"/>
              </a:lnSpc>
              <a:spcBef>
                <a:spcPct val="20000"/>
              </a:spcBef>
              <a:spcAft>
                <a:spcPct val="0"/>
              </a:spcAft>
              <a:buBlip>
                <a:blip r:embed="rId6"/>
              </a:buBlip>
              <a:defRPr sz="2400" kern="1200">
                <a:solidFill>
                  <a:schemeClr val="tx1"/>
                </a:solidFill>
                <a:latin typeface="Times New Roman" pitchFamily="18" charset="0"/>
                <a:ea typeface="+mn-ea"/>
                <a:cs typeface="Times New Roman" pitchFamily="18"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defRPr/>
            </a:pPr>
            <a:r>
              <a:rPr lang="en-US" dirty="0" smtClean="0"/>
              <a:t>Cash </a:t>
            </a:r>
          </a:p>
          <a:p>
            <a:pPr lvl="1" eaLnBrk="1" hangingPunct="1">
              <a:defRPr/>
            </a:pPr>
            <a:r>
              <a:rPr lang="en-US" dirty="0" smtClean="0"/>
              <a:t>Most liquid asset</a:t>
            </a:r>
          </a:p>
          <a:p>
            <a:pPr lvl="1" eaLnBrk="1" hangingPunct="1">
              <a:defRPr/>
            </a:pPr>
            <a:r>
              <a:rPr lang="en-US" dirty="0" smtClean="0"/>
              <a:t>Medium of exchange</a:t>
            </a:r>
          </a:p>
          <a:p>
            <a:pPr lvl="1" eaLnBrk="1" hangingPunct="1">
              <a:defRPr/>
            </a:pPr>
            <a:r>
              <a:rPr lang="en-US" dirty="0" smtClean="0"/>
              <a:t>Bank accounts establish practices for safeguarding cash </a:t>
            </a:r>
          </a:p>
          <a:p>
            <a:pPr eaLnBrk="1" hangingPunct="1">
              <a:defRPr/>
            </a:pPr>
            <a:r>
              <a:rPr lang="en-US" dirty="0" smtClean="0"/>
              <a:t>Bank account controls</a:t>
            </a:r>
          </a:p>
          <a:p>
            <a:pPr lvl="1" eaLnBrk="1" hangingPunct="1">
              <a:defRPr/>
            </a:pPr>
            <a:r>
              <a:rPr lang="en-US" dirty="0" smtClean="0"/>
              <a:t>Signature card</a:t>
            </a:r>
          </a:p>
          <a:p>
            <a:pPr lvl="1" eaLnBrk="1" hangingPunct="1">
              <a:defRPr/>
            </a:pPr>
            <a:r>
              <a:rPr lang="en-US" dirty="0" smtClean="0"/>
              <a:t>Deposit tickets</a:t>
            </a:r>
          </a:p>
          <a:p>
            <a:pPr lvl="1" eaLnBrk="1" hangingPunct="1">
              <a:defRPr/>
            </a:pPr>
            <a:r>
              <a:rPr lang="en-US" dirty="0" smtClean="0"/>
              <a:t>Checks</a:t>
            </a:r>
          </a:p>
          <a:p>
            <a:pPr lvl="1" eaLnBrk="1" hangingPunct="1">
              <a:defRPr/>
            </a:pPr>
            <a:r>
              <a:rPr lang="en-US" dirty="0" smtClean="0"/>
              <a:t>Bank Statement</a:t>
            </a:r>
          </a:p>
          <a:p>
            <a:pPr lvl="1" eaLnBrk="1" hangingPunct="1">
              <a:defRPr/>
            </a:pPr>
            <a:r>
              <a:rPr lang="en-US" dirty="0" smtClean="0"/>
              <a:t>Electronic funds transfer</a:t>
            </a:r>
          </a:p>
          <a:p>
            <a:pPr lvl="1" eaLnBrk="1" hangingPunct="1">
              <a:defRPr/>
            </a:pPr>
            <a:r>
              <a:rPr lang="en-US" dirty="0" smtClean="0"/>
              <a:t>Bank reconciliation</a:t>
            </a:r>
          </a:p>
          <a:p>
            <a:pPr marL="517525" lvl="1" indent="0" eaLnBrk="1" hangingPunct="1">
              <a:buFontTx/>
              <a:buNone/>
              <a:defRPr/>
            </a:pPr>
            <a:endParaRPr lang="en-US" dirty="0" smtClean="0"/>
          </a:p>
          <a:p>
            <a:pPr lvl="1" eaLnBrk="1" hangingPunct="1">
              <a:defRPr/>
            </a:pPr>
            <a:endParaRPr lang="en-US" dirty="0" smtClean="0"/>
          </a:p>
          <a:p>
            <a:pPr lvl="1" eaLnBrk="1" hangingPunct="1">
              <a:defRPr/>
            </a:pPr>
            <a:endParaRPr lang="en-US" dirty="0" smtClean="0"/>
          </a:p>
          <a:p>
            <a:pPr lvl="1" eaLnBrk="1" hangingPunct="1">
              <a:defRPr/>
            </a:pPr>
            <a:endParaRPr lang="en-US" dirty="0" smtClean="0"/>
          </a:p>
        </p:txBody>
      </p:sp>
    </p:spTree>
    <p:custDataLst>
      <p:tags r:id="rId1"/>
    </p:custDataLst>
    <p:extLst>
      <p:ext uri="{BB962C8B-B14F-4D97-AF65-F5344CB8AC3E}">
        <p14:creationId xmlns:p14="http://schemas.microsoft.com/office/powerpoint/2010/main" val="3526773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500"/>
                                        <p:tgtEl>
                                          <p:spTgt spid="5">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5" end="5"/>
                                            </p:txEl>
                                          </p:spTgt>
                                        </p:tgtEl>
                                        <p:attrNameLst>
                                          <p:attrName>style.visibility</p:attrName>
                                        </p:attrNameLst>
                                      </p:cBhvr>
                                      <p:to>
                                        <p:strVal val="visible"/>
                                      </p:to>
                                    </p:set>
                                    <p:animEffect transition="in" filter="fade">
                                      <p:cBhvr>
                                        <p:cTn id="10" dur="500"/>
                                        <p:tgtEl>
                                          <p:spTgt spid="5">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animEffect transition="in" filter="fade">
                                      <p:cBhvr>
                                        <p:cTn id="13" dur="500"/>
                                        <p:tgtEl>
                                          <p:spTgt spid="5">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7" end="7"/>
                                            </p:txEl>
                                          </p:spTgt>
                                        </p:tgtEl>
                                        <p:attrNameLst>
                                          <p:attrName>style.visibility</p:attrName>
                                        </p:attrNameLst>
                                      </p:cBhvr>
                                      <p:to>
                                        <p:strVal val="visible"/>
                                      </p:to>
                                    </p:set>
                                    <p:animEffect transition="in" filter="fade">
                                      <p:cBhvr>
                                        <p:cTn id="16" dur="500"/>
                                        <p:tgtEl>
                                          <p:spTgt spid="5">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animEffect transition="in" filter="fade">
                                      <p:cBhvr>
                                        <p:cTn id="19" dur="500"/>
                                        <p:tgtEl>
                                          <p:spTgt spid="5">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9" end="9"/>
                                            </p:txEl>
                                          </p:spTgt>
                                        </p:tgtEl>
                                        <p:attrNameLst>
                                          <p:attrName>style.visibility</p:attrName>
                                        </p:attrNameLst>
                                      </p:cBhvr>
                                      <p:to>
                                        <p:strVal val="visible"/>
                                      </p:to>
                                    </p:set>
                                    <p:animEffect transition="in" filter="fade">
                                      <p:cBhvr>
                                        <p:cTn id="22" dur="500"/>
                                        <p:tgtEl>
                                          <p:spTgt spid="5">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animEffect transition="in" filter="fade">
                                      <p:cBhvr>
                                        <p:cTn id="25"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type="subTitle" idx="1"/>
          </p:nvPr>
        </p:nvSpPr>
        <p:spPr>
          <a:xfrm>
            <a:off x="973667" y="3429001"/>
            <a:ext cx="10242551" cy="584775"/>
          </a:xfrm>
        </p:spPr>
        <p:txBody>
          <a:bodyPr>
            <a:spAutoFit/>
          </a:bodyPr>
          <a:lstStyle/>
          <a:p>
            <a:pPr algn="ctr" eaLnBrk="1" hangingPunct="1">
              <a:spcBef>
                <a:spcPct val="0"/>
              </a:spcBef>
            </a:pPr>
            <a:r>
              <a:rPr lang="en-US" dirty="0" smtClean="0"/>
              <a:t>Prepare a bank reconciliation and the related journal entries</a:t>
            </a:r>
          </a:p>
        </p:txBody>
      </p:sp>
      <p:sp>
        <p:nvSpPr>
          <p:cNvPr id="3" name="Slide Number Placeholder 2"/>
          <p:cNvSpPr>
            <a:spLocks noGrp="1"/>
          </p:cNvSpPr>
          <p:nvPr>
            <p:ph type="sldNum" sz="quarter" idx="12"/>
          </p:nvPr>
        </p:nvSpPr>
        <p:spPr/>
        <p:txBody>
          <a:bodyPr/>
          <a:lstStyle/>
          <a:p>
            <a:pPr>
              <a:defRPr/>
            </a:pPr>
            <a:fld id="{40A8DF5F-C042-4B71-8B53-4FE8DCD08261}" type="slidenum">
              <a:rPr lang="en-US"/>
              <a:pPr>
                <a:defRPr/>
              </a:pPr>
              <a:t>28</a:t>
            </a:fld>
            <a:endParaRPr lang="en-US" dirty="0"/>
          </a:p>
        </p:txBody>
      </p:sp>
      <p:sp>
        <p:nvSpPr>
          <p:cNvPr id="5" name="Flowchart: Connector 4"/>
          <p:cNvSpPr/>
          <p:nvPr/>
        </p:nvSpPr>
        <p:spPr bwMode="auto">
          <a:xfrm>
            <a:off x="5029200" y="1600200"/>
            <a:ext cx="2133600" cy="1371600"/>
          </a:xfrm>
          <a:prstGeom prst="flowChartConnector">
            <a:avLst/>
          </a:prstGeom>
          <a:solidFill>
            <a:schemeClr val="accent2">
              <a:lumMod val="75000"/>
            </a:schemeClr>
          </a:solidFill>
          <a:ln>
            <a:solidFill>
              <a:schemeClr val="accent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r>
              <a:rPr lang="en-US" sz="7200" dirty="0">
                <a:solidFill>
                  <a:schemeClr val="bg1"/>
                </a:solidFill>
                <a:latin typeface="Segoe" pitchFamily="34" charset="0"/>
              </a:rPr>
              <a:t>6</a:t>
            </a:r>
          </a:p>
        </p:txBody>
      </p:sp>
    </p:spTree>
    <p:custDataLst>
      <p:tags r:id="rId1"/>
    </p:custDataLst>
    <p:extLst>
      <p:ext uri="{BB962C8B-B14F-4D97-AF65-F5344CB8AC3E}">
        <p14:creationId xmlns:p14="http://schemas.microsoft.com/office/powerpoint/2010/main" val="1561060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custDataLst>
              <p:tags r:id="rId2"/>
            </p:custDataLst>
          </p:nvPr>
        </p:nvSpPr>
        <p:spPr/>
        <p:txBody>
          <a:bodyPr>
            <a:normAutofit/>
          </a:bodyPr>
          <a:lstStyle/>
          <a:p>
            <a:pPr eaLnBrk="1" hangingPunct="1">
              <a:defRPr/>
            </a:pPr>
            <a:r>
              <a:rPr smtClean="0"/>
              <a:t>Two Records of Business’s Cash</a:t>
            </a:r>
            <a:endParaRPr/>
          </a:p>
        </p:txBody>
      </p:sp>
      <p:sp>
        <p:nvSpPr>
          <p:cNvPr id="86019" name="Content Placeholder 6"/>
          <p:cNvSpPr>
            <a:spLocks noGrp="1"/>
          </p:cNvSpPr>
          <p:nvPr>
            <p:ph sz="half" idx="1"/>
          </p:nvPr>
        </p:nvSpPr>
        <p:spPr>
          <a:xfrm>
            <a:off x="609600" y="1219201"/>
            <a:ext cx="10566400" cy="5108575"/>
          </a:xfrm>
        </p:spPr>
        <p:txBody>
          <a:bodyPr>
            <a:normAutofit lnSpcReduction="10000"/>
          </a:bodyPr>
          <a:lstStyle/>
          <a:p>
            <a:pPr marL="339725" indent="-339725" eaLnBrk="1" hangingPunct="1"/>
            <a:r>
              <a:rPr lang="en-US" sz="3200" smtClean="0"/>
              <a:t>Cash account in general ledger</a:t>
            </a:r>
          </a:p>
          <a:p>
            <a:pPr marL="671513" lvl="1" indent="-339725" eaLnBrk="1" hangingPunct="1"/>
            <a:r>
              <a:rPr lang="en-US" smtClean="0"/>
              <a:t>T-account debits and credits</a:t>
            </a:r>
          </a:p>
          <a:p>
            <a:pPr marL="339725" indent="-339725" eaLnBrk="1" hangingPunct="1"/>
            <a:r>
              <a:rPr lang="en-US" sz="3200" smtClean="0"/>
              <a:t>Bank Statement</a:t>
            </a:r>
          </a:p>
          <a:p>
            <a:pPr marL="671513" lvl="1" indent="-339725" eaLnBrk="1" hangingPunct="1"/>
            <a:r>
              <a:rPr lang="en-US" smtClean="0"/>
              <a:t>Shows cash receipts and payments</a:t>
            </a:r>
          </a:p>
          <a:p>
            <a:pPr marL="339725" indent="-339725" eaLnBrk="1" hangingPunct="1"/>
            <a:r>
              <a:rPr lang="en-US" smtClean="0"/>
              <a:t>Each shows a different balance</a:t>
            </a:r>
          </a:p>
          <a:p>
            <a:pPr marL="671513" lvl="1" indent="-339725" eaLnBrk="1" hangingPunct="1"/>
            <a:r>
              <a:rPr lang="en-US" smtClean="0"/>
              <a:t>Timing differences</a:t>
            </a:r>
          </a:p>
          <a:p>
            <a:pPr marL="671513" lvl="1" indent="-339725" eaLnBrk="1" hangingPunct="1"/>
            <a:r>
              <a:rPr lang="en-US" smtClean="0"/>
              <a:t>Outstanding checks and deposits</a:t>
            </a:r>
          </a:p>
          <a:p>
            <a:pPr marL="671513" lvl="1" indent="-339725" eaLnBrk="1" hangingPunct="1"/>
            <a:r>
              <a:rPr lang="en-US" smtClean="0"/>
              <a:t>EFT transactions</a:t>
            </a:r>
          </a:p>
          <a:p>
            <a:pPr marL="339725" indent="-339725" eaLnBrk="1" hangingPunct="1"/>
            <a:r>
              <a:rPr lang="en-US" smtClean="0"/>
              <a:t>Bank Reconciliation</a:t>
            </a:r>
          </a:p>
          <a:p>
            <a:pPr marL="671513" lvl="1" indent="-339725" eaLnBrk="1" hangingPunct="1"/>
            <a:r>
              <a:rPr lang="en-US" smtClean="0"/>
              <a:t>Explains all differences between cash record and the bank record</a:t>
            </a:r>
          </a:p>
          <a:p>
            <a:pPr marL="671513" lvl="1" indent="-339725" eaLnBrk="1" hangingPunct="1"/>
            <a:r>
              <a:rPr lang="en-US" smtClean="0"/>
              <a:t>Preparer should have no other cash duties</a:t>
            </a:r>
          </a:p>
        </p:txBody>
      </p:sp>
      <p:sp>
        <p:nvSpPr>
          <p:cNvPr id="2" name="Slide Number Placeholder 1"/>
          <p:cNvSpPr>
            <a:spLocks noGrp="1"/>
          </p:cNvSpPr>
          <p:nvPr>
            <p:ph type="sldNum" sz="quarter" idx="12"/>
          </p:nvPr>
        </p:nvSpPr>
        <p:spPr/>
        <p:txBody>
          <a:bodyPr/>
          <a:lstStyle/>
          <a:p>
            <a:pPr>
              <a:defRPr/>
            </a:pPr>
            <a:fld id="{235DE3C6-F449-4BD1-8F92-BBF2CE573F04}" type="slidenum">
              <a:rPr lang="en-US"/>
              <a:pPr>
                <a:defRPr/>
              </a:pPr>
              <a:t>29</a:t>
            </a:fld>
            <a:endParaRPr lang="en-US" dirty="0"/>
          </a:p>
        </p:txBody>
      </p:sp>
    </p:spTree>
    <p:custDataLst>
      <p:tags r:id="rId1"/>
    </p:custDataLst>
    <p:extLst>
      <p:ext uri="{BB962C8B-B14F-4D97-AF65-F5344CB8AC3E}">
        <p14:creationId xmlns:p14="http://schemas.microsoft.com/office/powerpoint/2010/main" val="140875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2" name="Rectangle 16"/>
          <p:cNvSpPr>
            <a:spLocks noGrp="1" noChangeArrowheads="1"/>
          </p:cNvSpPr>
          <p:nvPr>
            <p:ph type="ctrTitle"/>
            <p:custDataLst>
              <p:tags r:id="rId2"/>
            </p:custDataLst>
          </p:nvPr>
        </p:nvSpPr>
        <p:spPr>
          <a:xfrm>
            <a:off x="974724" y="738554"/>
            <a:ext cx="10242551" cy="926123"/>
          </a:xfrm>
        </p:spPr>
        <p:txBody>
          <a:bodyPr/>
          <a:lstStyle/>
          <a:p>
            <a:pPr eaLnBrk="1" fontAlgn="auto" hangingPunct="1">
              <a:spcAft>
                <a:spcPts val="0"/>
              </a:spcAft>
              <a:defRPr/>
            </a:pPr>
            <a:r>
              <a:rPr dirty="0"/>
              <a:t>Internal Control &amp; Cash</a:t>
            </a:r>
          </a:p>
        </p:txBody>
      </p:sp>
      <p:sp>
        <p:nvSpPr>
          <p:cNvPr id="59395" name="Rectangle 17"/>
          <p:cNvSpPr>
            <a:spLocks noGrp="1" noChangeArrowheads="1"/>
          </p:cNvSpPr>
          <p:nvPr>
            <p:ph type="subTitle" idx="1"/>
          </p:nvPr>
        </p:nvSpPr>
        <p:spPr>
          <a:xfrm>
            <a:off x="820616" y="1910862"/>
            <a:ext cx="4372707" cy="584775"/>
          </a:xfrm>
        </p:spPr>
        <p:txBody>
          <a:bodyPr wrap="square">
            <a:spAutoFit/>
          </a:bodyPr>
          <a:lstStyle/>
          <a:p>
            <a:pPr eaLnBrk="1" hangingPunct="1">
              <a:spcBef>
                <a:spcPct val="0"/>
              </a:spcBef>
            </a:pPr>
            <a:r>
              <a:rPr lang="en-US" dirty="0" smtClean="0"/>
              <a:t>Chapter 7</a:t>
            </a:r>
          </a:p>
        </p:txBody>
      </p:sp>
      <p:sp>
        <p:nvSpPr>
          <p:cNvPr id="2" name="Slide Number Placeholder 1"/>
          <p:cNvSpPr>
            <a:spLocks noGrp="1"/>
          </p:cNvSpPr>
          <p:nvPr>
            <p:ph type="sldNum" sz="quarter" idx="12"/>
          </p:nvPr>
        </p:nvSpPr>
        <p:spPr/>
        <p:txBody>
          <a:bodyPr/>
          <a:lstStyle/>
          <a:p>
            <a:pPr>
              <a:defRPr/>
            </a:pPr>
            <a:fld id="{855B566B-73C8-4A3B-BBE0-0E4C48491C5B}" type="slidenum">
              <a:rPr lang="en-US">
                <a:solidFill>
                  <a:schemeClr val="tx1"/>
                </a:solidFill>
              </a:rPr>
              <a:pPr>
                <a:defRPr/>
              </a:pPr>
              <a:t>3</a:t>
            </a:fld>
            <a:endParaRPr lang="en-US" dirty="0">
              <a:solidFill>
                <a:schemeClr val="tx1"/>
              </a:solidFill>
            </a:endParaRPr>
          </a:p>
        </p:txBody>
      </p:sp>
      <p:sp>
        <p:nvSpPr>
          <p:cNvPr id="59397" name="Rectangle 2"/>
          <p:cNvSpPr>
            <a:spLocks noChangeArrowheads="1"/>
          </p:cNvSpPr>
          <p:nvPr/>
        </p:nvSpPr>
        <p:spPr bwMode="auto">
          <a:xfrm>
            <a:off x="914400" y="6248400"/>
            <a:ext cx="254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59398" name="Rectangle 3"/>
          <p:cNvSpPr>
            <a:spLocks noChangeArrowheads="1"/>
          </p:cNvSpPr>
          <p:nvPr/>
        </p:nvSpPr>
        <p:spPr bwMode="auto">
          <a:xfrm>
            <a:off x="4165600" y="6248400"/>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pic>
        <p:nvPicPr>
          <p:cNvPr id="59399"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720861" y="1910862"/>
            <a:ext cx="4478215" cy="456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logo5.png"/>
          <p:cNvPicPr/>
          <p:nvPr/>
        </p:nvPicPr>
        <p:blipFill>
          <a:blip r:embed="rId6" cstate="print"/>
          <a:stretch>
            <a:fillRect/>
          </a:stretch>
        </p:blipFill>
        <p:spPr>
          <a:xfrm>
            <a:off x="10421815" y="211015"/>
            <a:ext cx="1770184" cy="750277"/>
          </a:xfrm>
          <a:prstGeom prst="rect">
            <a:avLst/>
          </a:prstGeom>
        </p:spPr>
      </p:pic>
    </p:spTree>
    <p:custDataLst>
      <p:tags r:id="rId1"/>
    </p:custDataLst>
    <p:extLst>
      <p:ext uri="{BB962C8B-B14F-4D97-AF65-F5344CB8AC3E}">
        <p14:creationId xmlns:p14="http://schemas.microsoft.com/office/powerpoint/2010/main" val="4195268855"/>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custDataLst>
              <p:tags r:id="rId2"/>
            </p:custDataLst>
          </p:nvPr>
        </p:nvSpPr>
        <p:spPr>
          <a:xfrm>
            <a:off x="407719" y="152400"/>
            <a:ext cx="11176000" cy="665162"/>
          </a:xfrm>
        </p:spPr>
        <p:txBody>
          <a:bodyPr>
            <a:normAutofit fontScale="90000"/>
          </a:bodyPr>
          <a:lstStyle/>
          <a:p>
            <a:pPr eaLnBrk="1" fontAlgn="auto" hangingPunct="1">
              <a:spcAft>
                <a:spcPts val="0"/>
              </a:spcAft>
              <a:defRPr/>
            </a:pPr>
            <a:r>
              <a:rPr/>
              <a:t>Bank Reconciliation</a:t>
            </a:r>
          </a:p>
        </p:txBody>
      </p:sp>
      <p:sp>
        <p:nvSpPr>
          <p:cNvPr id="87043" name="Content Placeholder 3"/>
          <p:cNvSpPr>
            <a:spLocks noGrp="1"/>
          </p:cNvSpPr>
          <p:nvPr>
            <p:ph sz="half" idx="1"/>
          </p:nvPr>
        </p:nvSpPr>
        <p:spPr>
          <a:xfrm>
            <a:off x="508000" y="1066800"/>
            <a:ext cx="11074400" cy="1990725"/>
          </a:xfrm>
        </p:spPr>
        <p:txBody>
          <a:bodyPr>
            <a:normAutofit fontScale="92500" lnSpcReduction="10000"/>
          </a:bodyPr>
          <a:lstStyle/>
          <a:p>
            <a:pPr marL="347663" indent="-347663" eaLnBrk="1" hangingPunct="1"/>
            <a:r>
              <a:rPr lang="en-US" smtClean="0"/>
              <a:t>Bank side</a:t>
            </a:r>
          </a:p>
          <a:p>
            <a:pPr marL="673100" lvl="1" indent="-339725" eaLnBrk="1" hangingPunct="1"/>
            <a:r>
              <a:rPr lang="en-US" smtClean="0"/>
              <a:t>Items not yet recorded by bank</a:t>
            </a:r>
          </a:p>
          <a:p>
            <a:pPr marL="673100" lvl="1" indent="-339725" eaLnBrk="1" hangingPunct="1"/>
            <a:r>
              <a:rPr lang="en-US" smtClean="0"/>
              <a:t>Deposits in transit</a:t>
            </a:r>
          </a:p>
          <a:p>
            <a:pPr marL="673100" lvl="1" indent="-339725" eaLnBrk="1" hangingPunct="1"/>
            <a:r>
              <a:rPr lang="en-US" smtClean="0"/>
              <a:t>Outstanding checks</a:t>
            </a:r>
          </a:p>
          <a:p>
            <a:pPr marL="673100" lvl="1" indent="-339725" eaLnBrk="1" hangingPunct="1"/>
            <a:r>
              <a:rPr lang="en-US" smtClean="0"/>
              <a:t>Bank Errors</a:t>
            </a:r>
          </a:p>
        </p:txBody>
      </p:sp>
      <p:sp>
        <p:nvSpPr>
          <p:cNvPr id="2" name="Slide Number Placeholder 1"/>
          <p:cNvSpPr>
            <a:spLocks noGrp="1"/>
          </p:cNvSpPr>
          <p:nvPr>
            <p:ph type="sldNum" sz="quarter" idx="12"/>
          </p:nvPr>
        </p:nvSpPr>
        <p:spPr/>
        <p:txBody>
          <a:bodyPr/>
          <a:lstStyle/>
          <a:p>
            <a:pPr>
              <a:defRPr/>
            </a:pPr>
            <a:fld id="{6CB8B479-C84E-4E1F-8B12-B8566892539C}" type="slidenum">
              <a:rPr lang="en-US"/>
              <a:pPr>
                <a:defRPr/>
              </a:pPr>
              <a:t>30</a:t>
            </a:fld>
            <a:endParaRPr lang="en-US" dirty="0"/>
          </a:p>
        </p:txBody>
      </p:sp>
      <p:pic>
        <p:nvPicPr>
          <p:cNvPr id="87045" name="Picture 1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946401" y="3200400"/>
            <a:ext cx="8413751"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351627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custDataLst>
              <p:tags r:id="rId2"/>
            </p:custDataLst>
          </p:nvPr>
        </p:nvSpPr>
        <p:spPr>
          <a:xfrm>
            <a:off x="407719" y="152400"/>
            <a:ext cx="11176000" cy="665162"/>
          </a:xfrm>
        </p:spPr>
        <p:txBody>
          <a:bodyPr>
            <a:normAutofit fontScale="90000"/>
          </a:bodyPr>
          <a:lstStyle/>
          <a:p>
            <a:pPr eaLnBrk="1" fontAlgn="auto" hangingPunct="1">
              <a:spcAft>
                <a:spcPts val="0"/>
              </a:spcAft>
              <a:defRPr/>
            </a:pPr>
            <a:r>
              <a:rPr/>
              <a:t>Bank Reconciliation</a:t>
            </a:r>
          </a:p>
        </p:txBody>
      </p:sp>
      <p:sp>
        <p:nvSpPr>
          <p:cNvPr id="8" name="Content Placeholder 7"/>
          <p:cNvSpPr>
            <a:spLocks noGrp="1"/>
          </p:cNvSpPr>
          <p:nvPr>
            <p:ph sz="half" idx="1"/>
          </p:nvPr>
        </p:nvSpPr>
        <p:spPr>
          <a:xfrm>
            <a:off x="304800" y="914400"/>
            <a:ext cx="11277600" cy="2362200"/>
          </a:xfrm>
          <a:ln>
            <a:miter lim="800000"/>
            <a:headEnd/>
            <a:tailEnd/>
          </a:ln>
          <a:extLst/>
        </p:spPr>
        <p:txBody>
          <a:bodyPr numCol="2">
            <a:normAutofit lnSpcReduction="10000"/>
          </a:bodyPr>
          <a:lstStyle/>
          <a:p>
            <a:pPr eaLnBrk="1" hangingPunct="1">
              <a:defRPr/>
            </a:pPr>
            <a:r>
              <a:rPr lang="en-US" dirty="0" smtClean="0"/>
              <a:t>Book Side</a:t>
            </a:r>
          </a:p>
          <a:p>
            <a:pPr lvl="1" eaLnBrk="1" hangingPunct="1">
              <a:defRPr/>
            </a:pPr>
            <a:r>
              <a:rPr lang="en-US" dirty="0" smtClean="0"/>
              <a:t>Item not recorded in the books</a:t>
            </a:r>
          </a:p>
          <a:p>
            <a:pPr lvl="1" eaLnBrk="1" hangingPunct="1">
              <a:defRPr/>
            </a:pPr>
            <a:r>
              <a:rPr lang="en-US" dirty="0" smtClean="0"/>
              <a:t>Bank collections</a:t>
            </a:r>
          </a:p>
          <a:p>
            <a:pPr lvl="1" eaLnBrk="1" hangingPunct="1">
              <a:defRPr/>
            </a:pPr>
            <a:r>
              <a:rPr lang="en-US" dirty="0" smtClean="0"/>
              <a:t>EFT transactions</a:t>
            </a:r>
          </a:p>
          <a:p>
            <a:pPr lvl="1" eaLnBrk="1" hangingPunct="1">
              <a:defRPr/>
            </a:pPr>
            <a:r>
              <a:rPr lang="en-US" dirty="0" smtClean="0"/>
              <a:t>Service charges</a:t>
            </a:r>
          </a:p>
          <a:p>
            <a:pPr lvl="1" eaLnBrk="1" hangingPunct="1">
              <a:defRPr/>
            </a:pPr>
            <a:r>
              <a:rPr lang="en-US" dirty="0" smtClean="0"/>
              <a:t>Interest revenue</a:t>
            </a:r>
          </a:p>
          <a:p>
            <a:pPr lvl="1" eaLnBrk="1" hangingPunct="1">
              <a:defRPr/>
            </a:pPr>
            <a:r>
              <a:rPr lang="en-US" dirty="0"/>
              <a:t>Nonsufficient </a:t>
            </a:r>
            <a:r>
              <a:rPr lang="en-US" dirty="0" smtClean="0"/>
              <a:t/>
            </a:r>
            <a:br>
              <a:rPr lang="en-US" dirty="0" smtClean="0"/>
            </a:br>
            <a:r>
              <a:rPr lang="en-US" dirty="0" smtClean="0"/>
              <a:t>funds checks</a:t>
            </a:r>
          </a:p>
          <a:p>
            <a:pPr lvl="1" eaLnBrk="1" hangingPunct="1">
              <a:defRPr/>
            </a:pPr>
            <a:r>
              <a:rPr lang="en-US" dirty="0" smtClean="0"/>
              <a:t>Cost of printed </a:t>
            </a:r>
            <a:br>
              <a:rPr lang="en-US" dirty="0" smtClean="0"/>
            </a:br>
            <a:r>
              <a:rPr lang="en-US" dirty="0" smtClean="0"/>
              <a:t>checks</a:t>
            </a:r>
          </a:p>
          <a:p>
            <a:pPr lvl="1" eaLnBrk="1" hangingPunct="1">
              <a:defRPr/>
            </a:pPr>
            <a:r>
              <a:rPr lang="en-US" dirty="0" smtClean="0"/>
              <a:t>Book errors</a:t>
            </a:r>
            <a:endParaRPr lang="en-US" dirty="0"/>
          </a:p>
        </p:txBody>
      </p:sp>
      <p:sp>
        <p:nvSpPr>
          <p:cNvPr id="2" name="Slide Number Placeholder 1"/>
          <p:cNvSpPr>
            <a:spLocks noGrp="1"/>
          </p:cNvSpPr>
          <p:nvPr>
            <p:ph type="sldNum" sz="quarter" idx="12"/>
          </p:nvPr>
        </p:nvSpPr>
        <p:spPr/>
        <p:txBody>
          <a:bodyPr/>
          <a:lstStyle/>
          <a:p>
            <a:pPr>
              <a:defRPr/>
            </a:pPr>
            <a:fld id="{5E53AEC8-6D44-4DD9-81BE-A29AAB7029EF}" type="slidenum">
              <a:rPr lang="en-US"/>
              <a:pPr>
                <a:defRPr/>
              </a:pPr>
              <a:t>31</a:t>
            </a:fld>
            <a:endParaRPr lang="en-US" dirty="0"/>
          </a:p>
        </p:txBody>
      </p:sp>
      <p:pic>
        <p:nvPicPr>
          <p:cNvPr id="88069"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68967" y="3260726"/>
            <a:ext cx="8892117" cy="329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551839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Bank Reconciliation</a:t>
            </a:r>
            <a:endParaRPr/>
          </a:p>
        </p:txBody>
      </p:sp>
      <p:pic>
        <p:nvPicPr>
          <p:cNvPr id="89091" name="Content Placeholder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63415" y="1611390"/>
            <a:ext cx="11418277" cy="4109471"/>
          </a:xfrm>
        </p:spPr>
      </p:pic>
      <p:sp>
        <p:nvSpPr>
          <p:cNvPr id="5" name="Slide Number Placeholder 4"/>
          <p:cNvSpPr>
            <a:spLocks noGrp="1"/>
          </p:cNvSpPr>
          <p:nvPr>
            <p:ph type="sldNum" sz="quarter" idx="12"/>
          </p:nvPr>
        </p:nvSpPr>
        <p:spPr/>
        <p:txBody>
          <a:bodyPr/>
          <a:lstStyle/>
          <a:p>
            <a:pPr>
              <a:defRPr/>
            </a:pPr>
            <a:fld id="{FB218913-94C6-47E7-9332-2B2CB3442E77}" type="slidenum">
              <a:rPr lang="en-US"/>
              <a:pPr>
                <a:defRPr/>
              </a:pPr>
              <a:t>32</a:t>
            </a:fld>
            <a:endParaRPr lang="en-US" dirty="0"/>
          </a:p>
        </p:txBody>
      </p:sp>
    </p:spTree>
    <p:extLst>
      <p:ext uri="{BB962C8B-B14F-4D97-AF65-F5344CB8AC3E}">
        <p14:creationId xmlns:p14="http://schemas.microsoft.com/office/powerpoint/2010/main" val="3877807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custDataLst>
              <p:tags r:id="rId2"/>
            </p:custDataLst>
          </p:nvPr>
        </p:nvSpPr>
        <p:spPr>
          <a:xfrm>
            <a:off x="304800" y="152401"/>
            <a:ext cx="11379200" cy="664797"/>
          </a:xfrm>
        </p:spPr>
        <p:txBody>
          <a:bodyPr>
            <a:normAutofit fontScale="90000"/>
          </a:bodyPr>
          <a:lstStyle/>
          <a:p>
            <a:pPr eaLnBrk="1" fontAlgn="auto" hangingPunct="1">
              <a:spcAft>
                <a:spcPts val="0"/>
              </a:spcAft>
              <a:defRPr/>
            </a:pPr>
            <a:r>
              <a:rPr smtClean="0">
                <a:effectLst>
                  <a:outerShdw blurRad="38100" dist="38100" dir="2700000" algn="tl">
                    <a:srgbClr val="000000">
                      <a:alpha val="43137"/>
                    </a:srgbClr>
                  </a:outerShdw>
                </a:effectLst>
              </a:rPr>
              <a:t>Summary of the Reconciling Items</a:t>
            </a:r>
            <a:endParaRPr>
              <a:effectLst>
                <a:outerShdw blurRad="38100" dist="38100" dir="2700000" algn="tl">
                  <a:srgbClr val="000000">
                    <a:alpha val="43137"/>
                  </a:srgbClr>
                </a:outerShdw>
              </a:effectLst>
            </a:endParaRPr>
          </a:p>
        </p:txBody>
      </p:sp>
      <p:sp>
        <p:nvSpPr>
          <p:cNvPr id="44037" name="Content Placeholder 3"/>
          <p:cNvSpPr>
            <a:spLocks noGrp="1"/>
          </p:cNvSpPr>
          <p:nvPr>
            <p:ph sz="half" idx="1"/>
          </p:nvPr>
        </p:nvSpPr>
        <p:spPr>
          <a:xfrm>
            <a:off x="508000" y="1752600"/>
            <a:ext cx="11074400" cy="3976688"/>
          </a:xfrm>
        </p:spPr>
        <p:txBody>
          <a:bodyPr>
            <a:normAutofit lnSpcReduction="10000"/>
          </a:bodyPr>
          <a:lstStyle/>
          <a:p>
            <a:pPr marL="347663" indent="-347663" eaLnBrk="1" hangingPunct="1">
              <a:defRPr/>
            </a:pPr>
            <a:r>
              <a:rPr lang="en-US" b="1" dirty="0" smtClean="0"/>
              <a:t>BANK BALANCE—ALWAYS</a:t>
            </a:r>
          </a:p>
          <a:p>
            <a:pPr marL="673100" lvl="1" indent="-339725" eaLnBrk="1" hangingPunct="1">
              <a:defRPr/>
            </a:pPr>
            <a:r>
              <a:rPr lang="en-US" sz="2800" i="1" dirty="0" smtClean="0"/>
              <a:t>Add </a:t>
            </a:r>
            <a:r>
              <a:rPr lang="en-US" sz="2800" dirty="0" smtClean="0"/>
              <a:t>deposits in transit.</a:t>
            </a:r>
          </a:p>
          <a:p>
            <a:pPr marL="673100" lvl="1" indent="-339725" eaLnBrk="1" hangingPunct="1">
              <a:defRPr/>
            </a:pPr>
            <a:r>
              <a:rPr lang="en-US" sz="2800" i="1" dirty="0" smtClean="0"/>
              <a:t>Subtract </a:t>
            </a:r>
            <a:r>
              <a:rPr lang="en-US" sz="2800" dirty="0" smtClean="0"/>
              <a:t>outstanding checks.</a:t>
            </a:r>
          </a:p>
          <a:p>
            <a:pPr marL="673100" lvl="1" indent="-339725" eaLnBrk="1" hangingPunct="1">
              <a:defRPr/>
            </a:pPr>
            <a:r>
              <a:rPr lang="en-US" sz="2800" i="1" dirty="0" smtClean="0"/>
              <a:t>Add </a:t>
            </a:r>
            <a:r>
              <a:rPr lang="en-US" sz="2800" dirty="0" smtClean="0"/>
              <a:t>or </a:t>
            </a:r>
            <a:r>
              <a:rPr lang="en-US" sz="2800" i="1" dirty="0" smtClean="0"/>
              <a:t>subtract </a:t>
            </a:r>
            <a:r>
              <a:rPr lang="en-US" sz="2800" dirty="0" smtClean="0"/>
              <a:t>corrections of bank errors</a:t>
            </a:r>
            <a:r>
              <a:rPr lang="en-US" dirty="0" smtClean="0"/>
              <a:t>.</a:t>
            </a:r>
          </a:p>
          <a:p>
            <a:pPr marL="673100" lvl="1" indent="-339725" eaLnBrk="1" hangingPunct="1">
              <a:defRPr/>
            </a:pPr>
            <a:endParaRPr lang="en-US" dirty="0" smtClean="0"/>
          </a:p>
          <a:p>
            <a:pPr marL="347663" indent="-347663" eaLnBrk="1" hangingPunct="1">
              <a:defRPr/>
            </a:pPr>
            <a:r>
              <a:rPr lang="en-US" b="1" dirty="0" smtClean="0"/>
              <a:t>BOOK BALANCE—ALWAYS</a:t>
            </a:r>
            <a:endParaRPr lang="en-US" dirty="0" smtClean="0"/>
          </a:p>
          <a:p>
            <a:pPr marL="673087" lvl="1" indent="-347663" eaLnBrk="1" hangingPunct="1">
              <a:defRPr/>
            </a:pPr>
            <a:r>
              <a:rPr lang="en-US" i="1" dirty="0" smtClean="0"/>
              <a:t>Add </a:t>
            </a:r>
            <a:r>
              <a:rPr lang="en-US" dirty="0" smtClean="0"/>
              <a:t>bank collections, interest revenue, and EFT receipts.</a:t>
            </a:r>
          </a:p>
          <a:p>
            <a:pPr marL="673087" lvl="1" indent="-347663" eaLnBrk="1" hangingPunct="1">
              <a:defRPr/>
            </a:pPr>
            <a:r>
              <a:rPr lang="en-US" i="1" dirty="0" smtClean="0"/>
              <a:t>Subtract </a:t>
            </a:r>
            <a:r>
              <a:rPr lang="en-US" dirty="0" smtClean="0"/>
              <a:t>service charges, NSF checks, and EFT payments.</a:t>
            </a:r>
          </a:p>
          <a:p>
            <a:pPr marL="673087" lvl="1" indent="-347663" eaLnBrk="1" hangingPunct="1">
              <a:defRPr/>
            </a:pPr>
            <a:r>
              <a:rPr lang="en-US" i="1" dirty="0" smtClean="0"/>
              <a:t>Add </a:t>
            </a:r>
            <a:r>
              <a:rPr lang="en-US" dirty="0" smtClean="0"/>
              <a:t>or </a:t>
            </a:r>
            <a:r>
              <a:rPr lang="en-US" i="1" dirty="0" smtClean="0"/>
              <a:t>subtract </a:t>
            </a:r>
            <a:r>
              <a:rPr lang="en-US" dirty="0" smtClean="0"/>
              <a:t>corrections of book errors.</a:t>
            </a:r>
          </a:p>
        </p:txBody>
      </p:sp>
      <p:sp>
        <p:nvSpPr>
          <p:cNvPr id="2" name="Slide Number Placeholder 1"/>
          <p:cNvSpPr>
            <a:spLocks noGrp="1"/>
          </p:cNvSpPr>
          <p:nvPr>
            <p:ph type="sldNum" sz="quarter" idx="12"/>
          </p:nvPr>
        </p:nvSpPr>
        <p:spPr/>
        <p:txBody>
          <a:bodyPr/>
          <a:lstStyle/>
          <a:p>
            <a:pPr>
              <a:defRPr/>
            </a:pPr>
            <a:fld id="{AD05AD6D-02E1-4169-BD01-3921D29DB46B}" type="slidenum">
              <a:rPr lang="en-US"/>
              <a:pPr>
                <a:defRPr/>
              </a:pPr>
              <a:t>33</a:t>
            </a:fld>
            <a:endParaRPr lang="en-US" dirty="0"/>
          </a:p>
        </p:txBody>
      </p:sp>
    </p:spTree>
    <p:custDataLst>
      <p:tags r:id="rId1"/>
    </p:custDataLst>
    <p:extLst>
      <p:ext uri="{BB962C8B-B14F-4D97-AF65-F5344CB8AC3E}">
        <p14:creationId xmlns:p14="http://schemas.microsoft.com/office/powerpoint/2010/main" val="2605997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230189"/>
            <a:ext cx="11176000" cy="332399"/>
          </a:xfrm>
        </p:spPr>
        <p:txBody>
          <a:bodyPr>
            <a:normAutofit fontScale="90000"/>
          </a:bodyPr>
          <a:lstStyle/>
          <a:p>
            <a:pPr algn="ctr" eaLnBrk="1" hangingPunct="1">
              <a:defRPr/>
            </a:pPr>
            <a:r>
              <a:rPr sz="2400" b="1" cap="all">
                <a:effectLst/>
              </a:rPr>
              <a:t>E7-17 </a:t>
            </a:r>
            <a:r>
              <a:rPr sz="2400" b="1" cap="all" smtClean="0">
                <a:effectLst/>
              </a:rPr>
              <a:t>:  Classifying bank reconciliation </a:t>
            </a:r>
            <a:r>
              <a:rPr sz="2400" b="1" cap="all">
                <a:effectLst/>
              </a:rPr>
              <a:t>items</a:t>
            </a:r>
          </a:p>
        </p:txBody>
      </p:sp>
      <p:sp>
        <p:nvSpPr>
          <p:cNvPr id="5" name="Slide Number Placeholder 4"/>
          <p:cNvSpPr>
            <a:spLocks noGrp="1"/>
          </p:cNvSpPr>
          <p:nvPr>
            <p:ph type="sldNum" sz="quarter" idx="12"/>
          </p:nvPr>
        </p:nvSpPr>
        <p:spPr/>
        <p:txBody>
          <a:bodyPr/>
          <a:lstStyle/>
          <a:p>
            <a:pPr>
              <a:defRPr/>
            </a:pPr>
            <a:fld id="{C186ABC4-7953-4502-98F4-B3DE103CC8FF}" type="slidenum">
              <a:rPr lang="en-US"/>
              <a:pPr>
                <a:defRPr/>
              </a:pPr>
              <a:t>34</a:t>
            </a:fld>
            <a:endParaRPr lang="en-US" dirty="0"/>
          </a:p>
        </p:txBody>
      </p:sp>
      <p:sp>
        <p:nvSpPr>
          <p:cNvPr id="4" name="TextBox 3"/>
          <p:cNvSpPr txBox="1"/>
          <p:nvPr/>
        </p:nvSpPr>
        <p:spPr>
          <a:xfrm>
            <a:off x="304800" y="1447801"/>
            <a:ext cx="11277600" cy="4524315"/>
          </a:xfrm>
          <a:prstGeom prst="rect">
            <a:avLst/>
          </a:prstGeom>
          <a:noFill/>
        </p:spPr>
        <p:txBody>
          <a:bodyPr>
            <a:spAutoFit/>
          </a:bodyPr>
          <a:lstStyle/>
          <a:p>
            <a:pPr>
              <a:defRPr/>
            </a:pPr>
            <a:r>
              <a:rPr lang="en-US" sz="2400" dirty="0">
                <a:latin typeface="Times New Roman" pitchFamily="18" charset="0"/>
                <a:cs typeface="Times New Roman" pitchFamily="18" charset="0"/>
              </a:rPr>
              <a:t>The following items could appear on a bank reconciliation:</a:t>
            </a:r>
          </a:p>
          <a:p>
            <a:pPr marL="457200" indent="-457200">
              <a:buFont typeface="+mj-lt"/>
              <a:buAutoNum type="alphaLcPeriod"/>
              <a:defRPr/>
            </a:pPr>
            <a:r>
              <a:rPr lang="en-US" sz="2400" dirty="0">
                <a:latin typeface="Times New Roman" pitchFamily="18" charset="0"/>
                <a:cs typeface="Times New Roman" pitchFamily="18" charset="0"/>
              </a:rPr>
              <a:t>Outstanding checks, $670.</a:t>
            </a:r>
          </a:p>
          <a:p>
            <a:pPr marL="457200" indent="-457200">
              <a:buFont typeface="+mj-lt"/>
              <a:buAutoNum type="alphaLcPeriod"/>
              <a:defRPr/>
            </a:pPr>
            <a:endParaRPr lang="en-US" sz="2400" dirty="0">
              <a:latin typeface="Times New Roman" pitchFamily="18" charset="0"/>
              <a:cs typeface="Times New Roman" pitchFamily="18" charset="0"/>
            </a:endParaRPr>
          </a:p>
          <a:p>
            <a:pPr marL="457200" indent="-457200">
              <a:buFont typeface="+mj-lt"/>
              <a:buAutoNum type="alphaLcPeriod"/>
              <a:defRPr/>
            </a:pPr>
            <a:endParaRPr lang="en-US" sz="2400" dirty="0">
              <a:latin typeface="Times New Roman" pitchFamily="18" charset="0"/>
              <a:cs typeface="Times New Roman" pitchFamily="18" charset="0"/>
            </a:endParaRPr>
          </a:p>
          <a:p>
            <a:pPr marL="457200" indent="-457200">
              <a:buFont typeface="+mj-lt"/>
              <a:buAutoNum type="alphaLcPeriod"/>
              <a:defRPr/>
            </a:pPr>
            <a:r>
              <a:rPr lang="en-US" sz="2400" dirty="0">
                <a:latin typeface="Times New Roman" pitchFamily="18" charset="0"/>
                <a:cs typeface="Times New Roman" pitchFamily="18" charset="0"/>
              </a:rPr>
              <a:t>Deposits in transit, $1,500.</a:t>
            </a:r>
          </a:p>
          <a:p>
            <a:pPr marL="457200" indent="-457200">
              <a:buFont typeface="+mj-lt"/>
              <a:buAutoNum type="alphaLcPeriod"/>
              <a:defRPr/>
            </a:pPr>
            <a:endParaRPr lang="en-US" sz="2400" dirty="0">
              <a:latin typeface="Times New Roman" pitchFamily="18" charset="0"/>
              <a:cs typeface="Times New Roman" pitchFamily="18" charset="0"/>
            </a:endParaRPr>
          </a:p>
          <a:p>
            <a:pPr marL="457200" indent="-457200">
              <a:buFont typeface="+mj-lt"/>
              <a:buAutoNum type="alphaLcPeriod"/>
              <a:defRPr/>
            </a:pPr>
            <a:endParaRPr lang="en-US" sz="2400" dirty="0">
              <a:latin typeface="Times New Roman" pitchFamily="18" charset="0"/>
              <a:cs typeface="Times New Roman" pitchFamily="18" charset="0"/>
            </a:endParaRPr>
          </a:p>
          <a:p>
            <a:pPr marL="457200" indent="-457200">
              <a:buFont typeface="+mj-lt"/>
              <a:buAutoNum type="alphaLcPeriod"/>
              <a:defRPr/>
            </a:pPr>
            <a:r>
              <a:rPr lang="en-US" sz="2400" dirty="0">
                <a:latin typeface="Times New Roman" pitchFamily="18" charset="0"/>
                <a:cs typeface="Times New Roman" pitchFamily="18" charset="0"/>
              </a:rPr>
              <a:t>NSF check from customer, #548 for $175.</a:t>
            </a:r>
          </a:p>
          <a:p>
            <a:pPr marL="457200" indent="-457200">
              <a:buFont typeface="+mj-lt"/>
              <a:buAutoNum type="alphaLcPeriod"/>
              <a:defRPr/>
            </a:pPr>
            <a:endParaRPr lang="en-US" sz="2400" dirty="0">
              <a:latin typeface="Times New Roman" pitchFamily="18" charset="0"/>
              <a:cs typeface="Times New Roman" pitchFamily="18" charset="0"/>
            </a:endParaRPr>
          </a:p>
          <a:p>
            <a:pPr marL="457200" indent="-457200">
              <a:buFont typeface="+mj-lt"/>
              <a:buAutoNum type="alphaLcPeriod"/>
              <a:defRPr/>
            </a:pPr>
            <a:endParaRPr lang="en-US" sz="2400" dirty="0">
              <a:latin typeface="Times New Roman" pitchFamily="18" charset="0"/>
              <a:cs typeface="Times New Roman" pitchFamily="18" charset="0"/>
            </a:endParaRPr>
          </a:p>
          <a:p>
            <a:pPr marL="457200" indent="-457200">
              <a:buFont typeface="+mj-lt"/>
              <a:buAutoNum type="alphaLcPeriod"/>
              <a:defRPr/>
            </a:pPr>
            <a:r>
              <a:rPr lang="en-US" sz="2400" dirty="0">
                <a:latin typeface="Times New Roman" pitchFamily="18" charset="0"/>
                <a:cs typeface="Times New Roman" pitchFamily="18" charset="0"/>
              </a:rPr>
              <a:t>Bank collection of our note receivable of $800, and interest of $80.</a:t>
            </a:r>
          </a:p>
          <a:p>
            <a:pPr marL="457200" indent="-457200">
              <a:buFont typeface="+mj-lt"/>
              <a:buAutoNum type="alphaLcPeriod"/>
              <a:defRPr/>
            </a:pPr>
            <a:endParaRPr lang="en-US" sz="2400" dirty="0">
              <a:latin typeface="Times New Roman" pitchFamily="18" charset="0"/>
              <a:cs typeface="Times New Roman" pitchFamily="18" charset="0"/>
            </a:endParaRPr>
          </a:p>
        </p:txBody>
      </p:sp>
      <p:sp>
        <p:nvSpPr>
          <p:cNvPr id="7" name="TextBox 6"/>
          <p:cNvSpPr txBox="1">
            <a:spLocks noChangeArrowheads="1"/>
          </p:cNvSpPr>
          <p:nvPr/>
        </p:nvSpPr>
        <p:spPr bwMode="auto">
          <a:xfrm>
            <a:off x="1524000" y="2362200"/>
            <a:ext cx="863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cs typeface="Arial" pitchFamily="34" charset="0"/>
              </a:defRPr>
            </a:lvl1pPr>
            <a:lvl2pPr marL="742950" indent="-285750" eaLnBrk="0" hangingPunct="0">
              <a:defRPr sz="2800">
                <a:solidFill>
                  <a:schemeClr val="tx1"/>
                </a:solidFill>
                <a:latin typeface="Arial" pitchFamily="34" charset="0"/>
                <a:cs typeface="Arial" pitchFamily="34" charset="0"/>
              </a:defRPr>
            </a:lvl2pPr>
            <a:lvl3pPr marL="1143000" indent="-228600" eaLnBrk="0" hangingPunct="0">
              <a:defRPr sz="2800">
                <a:solidFill>
                  <a:schemeClr val="tx1"/>
                </a:solidFill>
                <a:latin typeface="Arial" pitchFamily="34" charset="0"/>
                <a:cs typeface="Arial" pitchFamily="34" charset="0"/>
              </a:defRPr>
            </a:lvl3pPr>
            <a:lvl4pPr marL="1600200" indent="-228600" eaLnBrk="0" hangingPunct="0">
              <a:defRPr sz="2800">
                <a:solidFill>
                  <a:schemeClr val="tx1"/>
                </a:solidFill>
                <a:latin typeface="Arial" pitchFamily="34" charset="0"/>
                <a:cs typeface="Arial" pitchFamily="34" charset="0"/>
              </a:defRPr>
            </a:lvl4pPr>
            <a:lvl5pPr marL="2057400" indent="-228600" eaLnBrk="0" hangingPunct="0">
              <a:defRPr sz="28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cs typeface="Arial" pitchFamily="34" charset="0"/>
              </a:defRPr>
            </a:lvl9pPr>
          </a:lstStyle>
          <a:p>
            <a:pPr eaLnBrk="1" hangingPunct="1"/>
            <a:r>
              <a:rPr lang="en-US" sz="2400">
                <a:solidFill>
                  <a:srgbClr val="1F5FA0"/>
                </a:solidFill>
                <a:latin typeface="Times New Roman" pitchFamily="18" charset="0"/>
                <a:cs typeface="Times New Roman" pitchFamily="18" charset="0"/>
              </a:rPr>
              <a:t>(4) A subtraction from the bank balance</a:t>
            </a:r>
          </a:p>
        </p:txBody>
      </p:sp>
      <p:sp>
        <p:nvSpPr>
          <p:cNvPr id="8" name="TextBox 7"/>
          <p:cNvSpPr txBox="1">
            <a:spLocks noChangeArrowheads="1"/>
          </p:cNvSpPr>
          <p:nvPr/>
        </p:nvSpPr>
        <p:spPr bwMode="auto">
          <a:xfrm>
            <a:off x="1422400" y="3449638"/>
            <a:ext cx="863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cs typeface="Arial" pitchFamily="34" charset="0"/>
              </a:defRPr>
            </a:lvl1pPr>
            <a:lvl2pPr marL="742950" indent="-285750" eaLnBrk="0" hangingPunct="0">
              <a:defRPr sz="2800">
                <a:solidFill>
                  <a:schemeClr val="tx1"/>
                </a:solidFill>
                <a:latin typeface="Arial" pitchFamily="34" charset="0"/>
                <a:cs typeface="Arial" pitchFamily="34" charset="0"/>
              </a:defRPr>
            </a:lvl2pPr>
            <a:lvl3pPr marL="1143000" indent="-228600" eaLnBrk="0" hangingPunct="0">
              <a:defRPr sz="2800">
                <a:solidFill>
                  <a:schemeClr val="tx1"/>
                </a:solidFill>
                <a:latin typeface="Arial" pitchFamily="34" charset="0"/>
                <a:cs typeface="Arial" pitchFamily="34" charset="0"/>
              </a:defRPr>
            </a:lvl3pPr>
            <a:lvl4pPr marL="1600200" indent="-228600" eaLnBrk="0" hangingPunct="0">
              <a:defRPr sz="2800">
                <a:solidFill>
                  <a:schemeClr val="tx1"/>
                </a:solidFill>
                <a:latin typeface="Arial" pitchFamily="34" charset="0"/>
                <a:cs typeface="Arial" pitchFamily="34" charset="0"/>
              </a:defRPr>
            </a:lvl4pPr>
            <a:lvl5pPr marL="2057400" indent="-228600" eaLnBrk="0" hangingPunct="0">
              <a:defRPr sz="28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cs typeface="Arial" pitchFamily="34" charset="0"/>
              </a:defRPr>
            </a:lvl9pPr>
          </a:lstStyle>
          <a:p>
            <a:pPr eaLnBrk="1" hangingPunct="1"/>
            <a:r>
              <a:rPr lang="en-US" sz="2400">
                <a:solidFill>
                  <a:srgbClr val="1F5FA0"/>
                </a:solidFill>
                <a:latin typeface="Times New Roman" pitchFamily="18" charset="0"/>
                <a:cs typeface="Times New Roman" pitchFamily="18" charset="0"/>
              </a:rPr>
              <a:t>(3) An addition to the bank balance</a:t>
            </a:r>
          </a:p>
        </p:txBody>
      </p:sp>
      <p:sp>
        <p:nvSpPr>
          <p:cNvPr id="9" name="TextBox 8"/>
          <p:cNvSpPr txBox="1"/>
          <p:nvPr/>
        </p:nvSpPr>
        <p:spPr>
          <a:xfrm>
            <a:off x="1524000" y="4648201"/>
            <a:ext cx="8636000" cy="461963"/>
          </a:xfrm>
          <a:prstGeom prst="rect">
            <a:avLst/>
          </a:prstGeom>
          <a:noFill/>
        </p:spPr>
        <p:txBody>
          <a:bodyPr>
            <a:spAutoFit/>
          </a:bodyPr>
          <a:lstStyle/>
          <a:p>
            <a:pPr>
              <a:defRPr/>
            </a:pPr>
            <a:r>
              <a:rPr lang="en-US" sz="2400" dirty="0">
                <a:solidFill>
                  <a:schemeClr val="accent2">
                    <a:lumMod val="75000"/>
                  </a:schemeClr>
                </a:solidFill>
                <a:latin typeface="Times New Roman" pitchFamily="18" charset="0"/>
                <a:cs typeface="Times New Roman" pitchFamily="18" charset="0"/>
              </a:rPr>
              <a:t>(2) A subtraction from the book balance</a:t>
            </a:r>
          </a:p>
        </p:txBody>
      </p:sp>
      <p:sp>
        <p:nvSpPr>
          <p:cNvPr id="10" name="TextBox 9"/>
          <p:cNvSpPr txBox="1"/>
          <p:nvPr/>
        </p:nvSpPr>
        <p:spPr>
          <a:xfrm>
            <a:off x="1524000" y="5867401"/>
            <a:ext cx="8636000" cy="461963"/>
          </a:xfrm>
          <a:prstGeom prst="rect">
            <a:avLst/>
          </a:prstGeom>
          <a:noFill/>
        </p:spPr>
        <p:txBody>
          <a:bodyPr>
            <a:spAutoFit/>
          </a:bodyPr>
          <a:lstStyle/>
          <a:p>
            <a:pPr>
              <a:defRPr/>
            </a:pPr>
            <a:r>
              <a:rPr lang="en-US" sz="2400" dirty="0">
                <a:solidFill>
                  <a:schemeClr val="accent2">
                    <a:lumMod val="75000"/>
                  </a:schemeClr>
                </a:solidFill>
                <a:latin typeface="Times New Roman" pitchFamily="18" charset="0"/>
                <a:cs typeface="Times New Roman" pitchFamily="18" charset="0"/>
              </a:rPr>
              <a:t>(1) An addition to the book balance               </a:t>
            </a:r>
          </a:p>
        </p:txBody>
      </p:sp>
    </p:spTree>
    <p:extLst>
      <p:ext uri="{BB962C8B-B14F-4D97-AF65-F5344CB8AC3E}">
        <p14:creationId xmlns:p14="http://schemas.microsoft.com/office/powerpoint/2010/main" val="2343087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0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20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230189"/>
            <a:ext cx="11176000" cy="332399"/>
          </a:xfrm>
        </p:spPr>
        <p:txBody>
          <a:bodyPr>
            <a:normAutofit fontScale="90000"/>
          </a:bodyPr>
          <a:lstStyle/>
          <a:p>
            <a:pPr algn="ctr" eaLnBrk="1" hangingPunct="1">
              <a:defRPr/>
            </a:pPr>
            <a:r>
              <a:rPr sz="2400" b="1" cap="all">
                <a:effectLst/>
              </a:rPr>
              <a:t>E7-17 </a:t>
            </a:r>
            <a:r>
              <a:rPr sz="2400" b="1" cap="all" smtClean="0">
                <a:effectLst/>
              </a:rPr>
              <a:t>: Classifying bank reconciliation </a:t>
            </a:r>
            <a:r>
              <a:rPr sz="2400" b="1" cap="all">
                <a:effectLst/>
              </a:rPr>
              <a:t>items</a:t>
            </a:r>
          </a:p>
        </p:txBody>
      </p:sp>
      <p:sp>
        <p:nvSpPr>
          <p:cNvPr id="5" name="Slide Number Placeholder 4"/>
          <p:cNvSpPr>
            <a:spLocks noGrp="1"/>
          </p:cNvSpPr>
          <p:nvPr>
            <p:ph type="sldNum" sz="quarter" idx="12"/>
          </p:nvPr>
        </p:nvSpPr>
        <p:spPr/>
        <p:txBody>
          <a:bodyPr/>
          <a:lstStyle/>
          <a:p>
            <a:pPr>
              <a:defRPr/>
            </a:pPr>
            <a:fld id="{8147A18F-8B50-4722-80BD-2F7B6DD27192}" type="slidenum">
              <a:rPr lang="en-US"/>
              <a:pPr>
                <a:defRPr/>
              </a:pPr>
              <a:t>35</a:t>
            </a:fld>
            <a:endParaRPr lang="en-US" dirty="0"/>
          </a:p>
        </p:txBody>
      </p:sp>
      <p:sp>
        <p:nvSpPr>
          <p:cNvPr id="92164" name="TextBox 3"/>
          <p:cNvSpPr txBox="1">
            <a:spLocks noChangeArrowheads="1"/>
          </p:cNvSpPr>
          <p:nvPr/>
        </p:nvSpPr>
        <p:spPr bwMode="auto">
          <a:xfrm>
            <a:off x="304800" y="1447801"/>
            <a:ext cx="112776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800">
                <a:solidFill>
                  <a:schemeClr val="tx1"/>
                </a:solidFill>
                <a:latin typeface="Arial" pitchFamily="34" charset="0"/>
                <a:cs typeface="Arial" pitchFamily="34" charset="0"/>
              </a:defRPr>
            </a:lvl1pPr>
            <a:lvl2pPr marL="742950" indent="-285750" eaLnBrk="0" hangingPunct="0">
              <a:defRPr sz="2800">
                <a:solidFill>
                  <a:schemeClr val="tx1"/>
                </a:solidFill>
                <a:latin typeface="Arial" pitchFamily="34" charset="0"/>
                <a:cs typeface="Arial" pitchFamily="34" charset="0"/>
              </a:defRPr>
            </a:lvl2pPr>
            <a:lvl3pPr marL="1143000" indent="-228600" eaLnBrk="0" hangingPunct="0">
              <a:defRPr sz="2800">
                <a:solidFill>
                  <a:schemeClr val="tx1"/>
                </a:solidFill>
                <a:latin typeface="Arial" pitchFamily="34" charset="0"/>
                <a:cs typeface="Arial" pitchFamily="34" charset="0"/>
              </a:defRPr>
            </a:lvl3pPr>
            <a:lvl4pPr marL="1600200" indent="-228600" eaLnBrk="0" hangingPunct="0">
              <a:defRPr sz="2800">
                <a:solidFill>
                  <a:schemeClr val="tx1"/>
                </a:solidFill>
                <a:latin typeface="Arial" pitchFamily="34" charset="0"/>
                <a:cs typeface="Arial" pitchFamily="34" charset="0"/>
              </a:defRPr>
            </a:lvl4pPr>
            <a:lvl5pPr marL="2057400" indent="-228600" eaLnBrk="0" hangingPunct="0">
              <a:defRPr sz="28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cs typeface="Arial" pitchFamily="34" charset="0"/>
              </a:defRPr>
            </a:lvl9pPr>
          </a:lstStyle>
          <a:p>
            <a:pPr eaLnBrk="1" hangingPunct="1"/>
            <a:r>
              <a:rPr lang="en-US" sz="2400" dirty="0">
                <a:latin typeface="Times New Roman" pitchFamily="18" charset="0"/>
                <a:cs typeface="Times New Roman" pitchFamily="18" charset="0"/>
              </a:rPr>
              <a:t>The following items could appear on a bank reconciliation:</a:t>
            </a:r>
          </a:p>
          <a:p>
            <a:pPr eaLnBrk="1" hangingPunct="1"/>
            <a:r>
              <a:rPr lang="en-US" sz="2400" dirty="0">
                <a:latin typeface="Times New Roman" pitchFamily="18" charset="0"/>
                <a:cs typeface="Times New Roman" pitchFamily="18" charset="0"/>
              </a:rPr>
              <a:t>e. Interest earned on bank balance, $20.</a:t>
            </a:r>
          </a:p>
          <a:p>
            <a:pPr eaLnBrk="1" hangingPunct="1"/>
            <a:endParaRPr lang="en-US" sz="2400" dirty="0">
              <a:latin typeface="Times New Roman" pitchFamily="18" charset="0"/>
              <a:cs typeface="Times New Roman" pitchFamily="18" charset="0"/>
            </a:endParaRPr>
          </a:p>
          <a:p>
            <a:pPr eaLnBrk="1" hangingPunct="1"/>
            <a:r>
              <a:rPr lang="en-US" sz="2400" dirty="0">
                <a:latin typeface="Times New Roman" pitchFamily="18" charset="0"/>
                <a:cs typeface="Times New Roman" pitchFamily="18" charset="0"/>
              </a:rPr>
              <a:t>f.  Service charge, $10. </a:t>
            </a:r>
          </a:p>
          <a:p>
            <a:pPr eaLnBrk="1" hangingPunct="1"/>
            <a:endParaRPr lang="en-US" sz="2400" dirty="0">
              <a:latin typeface="Times New Roman" pitchFamily="18" charset="0"/>
              <a:cs typeface="Times New Roman" pitchFamily="18" charset="0"/>
            </a:endParaRPr>
          </a:p>
          <a:p>
            <a:pPr eaLnBrk="1" hangingPunct="1"/>
            <a:endParaRPr lang="en-US" sz="2400" dirty="0">
              <a:latin typeface="Times New Roman" pitchFamily="18" charset="0"/>
              <a:cs typeface="Times New Roman" pitchFamily="18" charset="0"/>
            </a:endParaRPr>
          </a:p>
          <a:p>
            <a:pPr eaLnBrk="1" hangingPunct="1"/>
            <a:r>
              <a:rPr lang="en-US" sz="2400" dirty="0">
                <a:latin typeface="Times New Roman" pitchFamily="18" charset="0"/>
                <a:cs typeface="Times New Roman" pitchFamily="18" charset="0"/>
              </a:rPr>
              <a:t>g.   Book error: We credited Cash for $200. The correct amount was $2,000. </a:t>
            </a:r>
          </a:p>
          <a:p>
            <a:pPr eaLnBrk="1" hangingPunct="1"/>
            <a:endParaRPr lang="en-US" sz="2400" dirty="0">
              <a:latin typeface="Times New Roman" pitchFamily="18" charset="0"/>
              <a:cs typeface="Times New Roman" pitchFamily="18" charset="0"/>
            </a:endParaRPr>
          </a:p>
          <a:p>
            <a:pPr eaLnBrk="1" hangingPunct="1"/>
            <a:endParaRPr lang="en-US" sz="2400" dirty="0">
              <a:latin typeface="Times New Roman" pitchFamily="18" charset="0"/>
              <a:cs typeface="Times New Roman" pitchFamily="18" charset="0"/>
            </a:endParaRPr>
          </a:p>
          <a:p>
            <a:pPr eaLnBrk="1" hangingPunct="1">
              <a:buFontTx/>
              <a:buAutoNum type="alphaLcPeriod" startAt="8"/>
            </a:pPr>
            <a:r>
              <a:rPr lang="en-US" sz="2400" dirty="0">
                <a:latin typeface="Times New Roman" pitchFamily="18" charset="0"/>
                <a:cs typeface="Times New Roman" pitchFamily="18" charset="0"/>
              </a:rPr>
              <a:t>Bank error: The  bank decreased our account by $350 for a</a:t>
            </a:r>
          </a:p>
          <a:p>
            <a:pPr eaLnBrk="1" hangingPunct="1"/>
            <a:r>
              <a:rPr lang="en-US" sz="2400" dirty="0">
                <a:latin typeface="Times New Roman" pitchFamily="18" charset="0"/>
                <a:cs typeface="Times New Roman" pitchFamily="18" charset="0"/>
              </a:rPr>
              <a:t>      check written by another customer.</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a:p>
            <a:pPr eaLnBrk="1" hangingPunct="1">
              <a:buFontTx/>
              <a:buAutoNum type="alphaLcPeriod" startAt="7"/>
            </a:pPr>
            <a:endParaRPr lang="en-US" sz="2400" dirty="0">
              <a:latin typeface="Times New Roman" pitchFamily="18" charset="0"/>
              <a:cs typeface="Times New Roman" pitchFamily="18" charset="0"/>
            </a:endParaRPr>
          </a:p>
          <a:p>
            <a:pPr eaLnBrk="1" hangingPunct="1"/>
            <a:endParaRPr lang="en-US" sz="2400" dirty="0">
              <a:latin typeface="Times New Roman" pitchFamily="18" charset="0"/>
              <a:cs typeface="Times New Roman" pitchFamily="18" charset="0"/>
            </a:endParaRPr>
          </a:p>
        </p:txBody>
      </p:sp>
      <p:sp>
        <p:nvSpPr>
          <p:cNvPr id="6" name="TextBox 5"/>
          <p:cNvSpPr txBox="1"/>
          <p:nvPr/>
        </p:nvSpPr>
        <p:spPr>
          <a:xfrm>
            <a:off x="1574800" y="2133601"/>
            <a:ext cx="8636000" cy="461963"/>
          </a:xfrm>
          <a:prstGeom prst="rect">
            <a:avLst/>
          </a:prstGeom>
          <a:noFill/>
        </p:spPr>
        <p:txBody>
          <a:bodyPr>
            <a:spAutoFit/>
          </a:bodyPr>
          <a:lstStyle/>
          <a:p>
            <a:pPr>
              <a:defRPr/>
            </a:pPr>
            <a:r>
              <a:rPr lang="en-US" sz="2400" dirty="0">
                <a:solidFill>
                  <a:schemeClr val="accent2">
                    <a:lumMod val="75000"/>
                  </a:schemeClr>
                </a:solidFill>
                <a:latin typeface="Times New Roman" pitchFamily="18" charset="0"/>
                <a:cs typeface="Times New Roman" pitchFamily="18" charset="0"/>
              </a:rPr>
              <a:t>(1) An addition to the book balance               </a:t>
            </a:r>
          </a:p>
        </p:txBody>
      </p:sp>
      <p:sp>
        <p:nvSpPr>
          <p:cNvPr id="7" name="TextBox 6"/>
          <p:cNvSpPr txBox="1"/>
          <p:nvPr/>
        </p:nvSpPr>
        <p:spPr>
          <a:xfrm>
            <a:off x="1574800" y="3048001"/>
            <a:ext cx="8636000" cy="461963"/>
          </a:xfrm>
          <a:prstGeom prst="rect">
            <a:avLst/>
          </a:prstGeom>
          <a:noFill/>
        </p:spPr>
        <p:txBody>
          <a:bodyPr>
            <a:spAutoFit/>
          </a:bodyPr>
          <a:lstStyle/>
          <a:p>
            <a:pPr>
              <a:defRPr/>
            </a:pPr>
            <a:r>
              <a:rPr lang="en-US" sz="2400" dirty="0">
                <a:solidFill>
                  <a:schemeClr val="accent2">
                    <a:lumMod val="75000"/>
                  </a:schemeClr>
                </a:solidFill>
                <a:latin typeface="Times New Roman" pitchFamily="18" charset="0"/>
                <a:cs typeface="Times New Roman" pitchFamily="18" charset="0"/>
              </a:rPr>
              <a:t>(2) A subtraction from the book balance</a:t>
            </a:r>
          </a:p>
        </p:txBody>
      </p:sp>
      <p:sp>
        <p:nvSpPr>
          <p:cNvPr id="8" name="TextBox 7"/>
          <p:cNvSpPr txBox="1"/>
          <p:nvPr/>
        </p:nvSpPr>
        <p:spPr>
          <a:xfrm>
            <a:off x="1574800" y="4155832"/>
            <a:ext cx="8636000" cy="461963"/>
          </a:xfrm>
          <a:prstGeom prst="rect">
            <a:avLst/>
          </a:prstGeom>
          <a:noFill/>
        </p:spPr>
        <p:txBody>
          <a:bodyPr>
            <a:spAutoFit/>
          </a:bodyPr>
          <a:lstStyle/>
          <a:p>
            <a:pPr>
              <a:defRPr/>
            </a:pPr>
            <a:r>
              <a:rPr lang="en-US" sz="2400" dirty="0">
                <a:solidFill>
                  <a:schemeClr val="accent2">
                    <a:lumMod val="75000"/>
                  </a:schemeClr>
                </a:solidFill>
                <a:latin typeface="Times New Roman" pitchFamily="18" charset="0"/>
                <a:cs typeface="Times New Roman" pitchFamily="18" charset="0"/>
              </a:rPr>
              <a:t>(2) A subtraction from the book balance</a:t>
            </a:r>
          </a:p>
        </p:txBody>
      </p:sp>
      <p:sp>
        <p:nvSpPr>
          <p:cNvPr id="9" name="TextBox 8"/>
          <p:cNvSpPr txBox="1">
            <a:spLocks noChangeArrowheads="1"/>
          </p:cNvSpPr>
          <p:nvPr/>
        </p:nvSpPr>
        <p:spPr bwMode="auto">
          <a:xfrm>
            <a:off x="1574800" y="5715000"/>
            <a:ext cx="863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cs typeface="Arial" pitchFamily="34" charset="0"/>
              </a:defRPr>
            </a:lvl1pPr>
            <a:lvl2pPr marL="742950" indent="-285750" eaLnBrk="0" hangingPunct="0">
              <a:defRPr sz="2800">
                <a:solidFill>
                  <a:schemeClr val="tx1"/>
                </a:solidFill>
                <a:latin typeface="Arial" pitchFamily="34" charset="0"/>
                <a:cs typeface="Arial" pitchFamily="34" charset="0"/>
              </a:defRPr>
            </a:lvl2pPr>
            <a:lvl3pPr marL="1143000" indent="-228600" eaLnBrk="0" hangingPunct="0">
              <a:defRPr sz="2800">
                <a:solidFill>
                  <a:schemeClr val="tx1"/>
                </a:solidFill>
                <a:latin typeface="Arial" pitchFamily="34" charset="0"/>
                <a:cs typeface="Arial" pitchFamily="34" charset="0"/>
              </a:defRPr>
            </a:lvl3pPr>
            <a:lvl4pPr marL="1600200" indent="-228600" eaLnBrk="0" hangingPunct="0">
              <a:defRPr sz="2800">
                <a:solidFill>
                  <a:schemeClr val="tx1"/>
                </a:solidFill>
                <a:latin typeface="Arial" pitchFamily="34" charset="0"/>
                <a:cs typeface="Arial" pitchFamily="34" charset="0"/>
              </a:defRPr>
            </a:lvl4pPr>
            <a:lvl5pPr marL="2057400" indent="-228600" eaLnBrk="0" hangingPunct="0">
              <a:defRPr sz="28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cs typeface="Arial" pitchFamily="34" charset="0"/>
              </a:defRPr>
            </a:lvl9pPr>
          </a:lstStyle>
          <a:p>
            <a:pPr eaLnBrk="1" hangingPunct="1"/>
            <a:r>
              <a:rPr lang="en-US" sz="2400" dirty="0">
                <a:solidFill>
                  <a:srgbClr val="1F5FA0"/>
                </a:solidFill>
                <a:latin typeface="Times New Roman" pitchFamily="18" charset="0"/>
                <a:cs typeface="Times New Roman" pitchFamily="18" charset="0"/>
              </a:rPr>
              <a:t>(3) An addition to the bank balance</a:t>
            </a:r>
          </a:p>
        </p:txBody>
      </p:sp>
    </p:spTree>
    <p:extLst>
      <p:ext uri="{BB962C8B-B14F-4D97-AF65-F5344CB8AC3E}">
        <p14:creationId xmlns:p14="http://schemas.microsoft.com/office/powerpoint/2010/main" val="1699126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0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custDataLst>
              <p:tags r:id="rId2"/>
            </p:custDataLst>
          </p:nvPr>
        </p:nvSpPr>
        <p:spPr/>
        <p:txBody>
          <a:bodyPr>
            <a:normAutofit fontScale="90000"/>
          </a:bodyPr>
          <a:lstStyle/>
          <a:p>
            <a:pPr eaLnBrk="1" fontAlgn="auto" hangingPunct="1">
              <a:spcAft>
                <a:spcPts val="0"/>
              </a:spcAft>
              <a:defRPr/>
            </a:pPr>
            <a:r>
              <a:rPr smtClean="0"/>
              <a:t>Journalizing Transactions from the Reconciliation</a:t>
            </a:r>
            <a:endParaRPr/>
          </a:p>
        </p:txBody>
      </p:sp>
      <p:pic>
        <p:nvPicPr>
          <p:cNvPr id="93187" name="Content Placeholder 3"/>
          <p:cNvPicPr>
            <a:picLocks noGrp="1" noChangeAspect="1"/>
          </p:cNvPicPr>
          <p:nvPr>
            <p:ph idx="1"/>
          </p:nvPr>
        </p:nvPicPr>
        <p:blipFill>
          <a:blip r:embed="rId5">
            <a:extLst>
              <a:ext uri="{28A0092B-C50C-407E-A947-70E740481C1C}">
                <a14:useLocalDpi xmlns:a14="http://schemas.microsoft.com/office/drawing/2010/main" val="0"/>
              </a:ext>
            </a:extLst>
          </a:blip>
          <a:srcRect/>
          <a:stretch>
            <a:fillRect/>
          </a:stretch>
        </p:blipFill>
        <p:spPr>
          <a:xfrm>
            <a:off x="2133600" y="1828800"/>
            <a:ext cx="7391400" cy="2738438"/>
          </a:xfrm>
        </p:spPr>
      </p:pic>
      <p:sp>
        <p:nvSpPr>
          <p:cNvPr id="2" name="Slide Number Placeholder 1"/>
          <p:cNvSpPr>
            <a:spLocks noGrp="1"/>
          </p:cNvSpPr>
          <p:nvPr>
            <p:ph type="sldNum" sz="quarter" idx="12"/>
          </p:nvPr>
        </p:nvSpPr>
        <p:spPr/>
        <p:txBody>
          <a:bodyPr/>
          <a:lstStyle/>
          <a:p>
            <a:pPr>
              <a:defRPr/>
            </a:pPr>
            <a:fld id="{2FCDC7F1-CF20-4698-BB7A-F7EF7D76A80F}" type="slidenum">
              <a:rPr lang="en-US"/>
              <a:pPr>
                <a:defRPr/>
              </a:pPr>
              <a:t>36</a:t>
            </a:fld>
            <a:endParaRPr lang="en-US" dirty="0"/>
          </a:p>
        </p:txBody>
      </p:sp>
      <p:sp>
        <p:nvSpPr>
          <p:cNvPr id="93189" name="Text Box 5"/>
          <p:cNvSpPr txBox="1">
            <a:spLocks noChangeArrowheads="1"/>
          </p:cNvSpPr>
          <p:nvPr/>
        </p:nvSpPr>
        <p:spPr bwMode="auto">
          <a:xfrm>
            <a:off x="508001" y="5181600"/>
            <a:ext cx="734528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Arial" pitchFamily="34" charset="0"/>
                <a:cs typeface="Arial" pitchFamily="34" charset="0"/>
              </a:defRPr>
            </a:lvl1pPr>
            <a:lvl2pPr marL="742950" indent="-285750" eaLnBrk="0" hangingPunct="0">
              <a:defRPr sz="2800">
                <a:solidFill>
                  <a:schemeClr val="tx1"/>
                </a:solidFill>
                <a:latin typeface="Arial" pitchFamily="34" charset="0"/>
                <a:cs typeface="Arial" pitchFamily="34" charset="0"/>
              </a:defRPr>
            </a:lvl2pPr>
            <a:lvl3pPr marL="1143000" indent="-228600" eaLnBrk="0" hangingPunct="0">
              <a:defRPr sz="2800">
                <a:solidFill>
                  <a:schemeClr val="tx1"/>
                </a:solidFill>
                <a:latin typeface="Arial" pitchFamily="34" charset="0"/>
                <a:cs typeface="Arial" pitchFamily="34" charset="0"/>
              </a:defRPr>
            </a:lvl3pPr>
            <a:lvl4pPr marL="1600200" indent="-228600" eaLnBrk="0" hangingPunct="0">
              <a:defRPr sz="2800">
                <a:solidFill>
                  <a:schemeClr val="tx1"/>
                </a:solidFill>
                <a:latin typeface="Arial" pitchFamily="34" charset="0"/>
                <a:cs typeface="Arial" pitchFamily="34" charset="0"/>
              </a:defRPr>
            </a:lvl4pPr>
            <a:lvl5pPr marL="2057400" indent="-228600" eaLnBrk="0" hangingPunct="0">
              <a:defRPr sz="28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cs typeface="Arial" pitchFamily="34" charset="0"/>
              </a:defRPr>
            </a:lvl9pPr>
          </a:lstStyle>
          <a:p>
            <a:pPr eaLnBrk="1" hangingPunct="1"/>
            <a:r>
              <a:rPr lang="en-US">
                <a:latin typeface="Times New Roman" pitchFamily="18" charset="0"/>
                <a:cs typeface="Times New Roman" pitchFamily="18" charset="0"/>
              </a:rPr>
              <a:t>Any item under “book balance” requires a journal</a:t>
            </a:r>
          </a:p>
          <a:p>
            <a:pPr eaLnBrk="1" hangingPunct="1"/>
            <a:r>
              <a:rPr lang="en-US">
                <a:latin typeface="Times New Roman" pitchFamily="18" charset="0"/>
                <a:cs typeface="Times New Roman" pitchFamily="18" charset="0"/>
              </a:rPr>
              <a:t>entry to adjust the Cash account</a:t>
            </a:r>
          </a:p>
        </p:txBody>
      </p:sp>
    </p:spTree>
    <p:custDataLst>
      <p:tags r:id="rId1"/>
    </p:custDataLst>
    <p:extLst>
      <p:ext uri="{BB962C8B-B14F-4D97-AF65-F5344CB8AC3E}">
        <p14:creationId xmlns:p14="http://schemas.microsoft.com/office/powerpoint/2010/main" val="1956428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custDataLst>
              <p:tags r:id="rId2"/>
            </p:custDataLst>
          </p:nvPr>
        </p:nvSpPr>
        <p:spPr>
          <a:xfrm>
            <a:off x="609600" y="228600"/>
            <a:ext cx="10972800" cy="1143000"/>
          </a:xfrm>
        </p:spPr>
        <p:txBody>
          <a:bodyPr>
            <a:normAutofit fontScale="90000"/>
          </a:bodyPr>
          <a:lstStyle/>
          <a:p>
            <a:pPr eaLnBrk="1" fontAlgn="auto" hangingPunct="1">
              <a:spcAft>
                <a:spcPts val="0"/>
              </a:spcAft>
              <a:defRPr/>
            </a:pPr>
            <a:r>
              <a:rPr smtClean="0"/>
              <a:t>Journalizing Transactions from the Reconciliation</a:t>
            </a:r>
            <a:endParaRPr/>
          </a:p>
        </p:txBody>
      </p:sp>
      <p:sp>
        <p:nvSpPr>
          <p:cNvPr id="2" name="Slide Number Placeholder 1"/>
          <p:cNvSpPr>
            <a:spLocks noGrp="1"/>
          </p:cNvSpPr>
          <p:nvPr>
            <p:ph type="sldNum" sz="quarter" idx="12"/>
          </p:nvPr>
        </p:nvSpPr>
        <p:spPr/>
        <p:txBody>
          <a:bodyPr/>
          <a:lstStyle/>
          <a:p>
            <a:pPr>
              <a:defRPr/>
            </a:pPr>
            <a:fld id="{013B59CF-7028-4670-ABCB-75BD36CAD668}" type="slidenum">
              <a:rPr lang="en-US"/>
              <a:pPr>
                <a:defRPr/>
              </a:pPr>
              <a:t>37</a:t>
            </a:fld>
            <a:endParaRPr lang="en-US" dirty="0"/>
          </a:p>
        </p:txBody>
      </p:sp>
      <p:pic>
        <p:nvPicPr>
          <p:cNvPr id="94212"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06400" y="1600200"/>
            <a:ext cx="10803467"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867466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custDataLst>
              <p:tags r:id="rId2"/>
            </p:custDataLst>
          </p:nvPr>
        </p:nvSpPr>
        <p:spPr>
          <a:xfrm>
            <a:off x="609600" y="304800"/>
            <a:ext cx="10972800" cy="685800"/>
          </a:xfrm>
        </p:spPr>
        <p:txBody>
          <a:bodyPr>
            <a:normAutofit fontScale="90000"/>
          </a:bodyPr>
          <a:lstStyle/>
          <a:p>
            <a:pPr eaLnBrk="1" fontAlgn="auto" hangingPunct="1">
              <a:spcAft>
                <a:spcPts val="0"/>
              </a:spcAft>
              <a:defRPr/>
            </a:pPr>
            <a:r>
              <a:rPr/>
              <a:t>Online Banking</a:t>
            </a:r>
          </a:p>
        </p:txBody>
      </p:sp>
      <p:sp>
        <p:nvSpPr>
          <p:cNvPr id="2" name="Slide Number Placeholder 1"/>
          <p:cNvSpPr>
            <a:spLocks noGrp="1"/>
          </p:cNvSpPr>
          <p:nvPr>
            <p:ph type="sldNum" sz="quarter" idx="10"/>
          </p:nvPr>
        </p:nvSpPr>
        <p:spPr/>
        <p:txBody>
          <a:bodyPr/>
          <a:lstStyle/>
          <a:p>
            <a:pPr>
              <a:defRPr/>
            </a:pPr>
            <a:fld id="{D7E6F201-D508-46CC-AE26-57223233D57C}" type="slidenum">
              <a:rPr lang="en-US" smtClean="0"/>
              <a:pPr>
                <a:defRPr/>
              </a:pPr>
              <a:t>38</a:t>
            </a:fld>
            <a:endParaRPr lang="en-US" dirty="0"/>
          </a:p>
        </p:txBody>
      </p:sp>
      <p:sp>
        <p:nvSpPr>
          <p:cNvPr id="7" name="Rectangle 5"/>
          <p:cNvSpPr txBox="1">
            <a:spLocks noChangeArrowheads="1"/>
          </p:cNvSpPr>
          <p:nvPr/>
        </p:nvSpPr>
        <p:spPr bwMode="auto">
          <a:xfrm>
            <a:off x="508000" y="1219200"/>
            <a:ext cx="11176000" cy="4191000"/>
          </a:xfrm>
          <a:prstGeom prst="rect">
            <a:avLst/>
          </a:prstGeom>
          <a:noFill/>
          <a:ln>
            <a:noFill/>
          </a:ln>
          <a:extLst/>
        </p:spPr>
        <p:txBody>
          <a:bodyPr lIns="0" tIns="0" rIns="0" bIns="0">
            <a:normAutofit lnSpcReduction="10000"/>
          </a:bodyPr>
          <a:lstStyle>
            <a:lvl1pPr marL="396875" indent="-396875" algn="l" defTabSz="912813" rtl="0" eaLnBrk="0" fontAlgn="base" hangingPunct="0">
              <a:lnSpc>
                <a:spcPct val="90000"/>
              </a:lnSpc>
              <a:spcBef>
                <a:spcPct val="20000"/>
              </a:spcBef>
              <a:spcAft>
                <a:spcPct val="0"/>
              </a:spcAft>
              <a:buBlip>
                <a:blip r:embed="rId5"/>
              </a:buBlip>
              <a:defRPr sz="3200" kern="1200">
                <a:solidFill>
                  <a:schemeClr val="tx1"/>
                </a:solidFill>
                <a:latin typeface="Times New Roman" pitchFamily="18" charset="0"/>
                <a:ea typeface="+mn-ea"/>
                <a:cs typeface="Times New Roman" pitchFamily="18" charset="0"/>
              </a:defRPr>
            </a:lvl1pPr>
            <a:lvl2pPr marL="914400" indent="-396875" algn="l" defTabSz="912813" rtl="0" eaLnBrk="0" fontAlgn="base" hangingPunct="0">
              <a:lnSpc>
                <a:spcPct val="90000"/>
              </a:lnSpc>
              <a:spcBef>
                <a:spcPct val="20000"/>
              </a:spcBef>
              <a:spcAft>
                <a:spcPct val="0"/>
              </a:spcAft>
              <a:buBlip>
                <a:blip r:embed="rId6"/>
              </a:buBlip>
              <a:defRPr sz="2800" kern="1200">
                <a:solidFill>
                  <a:schemeClr val="tx1"/>
                </a:solidFill>
                <a:latin typeface="Times New Roman" pitchFamily="18" charset="0"/>
                <a:ea typeface="+mn-ea"/>
                <a:cs typeface="Times New Roman" pitchFamily="18" charset="0"/>
              </a:defRPr>
            </a:lvl2pPr>
            <a:lvl3pPr marL="1258888" indent="-344488" algn="l" defTabSz="912813" rtl="0" eaLnBrk="0" fontAlgn="base" hangingPunct="0">
              <a:lnSpc>
                <a:spcPct val="90000"/>
              </a:lnSpc>
              <a:spcBef>
                <a:spcPct val="20000"/>
              </a:spcBef>
              <a:spcAft>
                <a:spcPct val="0"/>
              </a:spcAft>
              <a:buBlip>
                <a:blip r:embed="rId6"/>
              </a:buBlip>
              <a:defRPr sz="2400" kern="1200">
                <a:solidFill>
                  <a:schemeClr val="tx1"/>
                </a:solidFill>
                <a:latin typeface="Times New Roman" pitchFamily="18" charset="0"/>
                <a:ea typeface="+mn-ea"/>
                <a:cs typeface="Times New Roman" pitchFamily="18" charset="0"/>
              </a:defRPr>
            </a:lvl3pPr>
            <a:lvl4pPr marL="1604963" indent="-346075" algn="l" defTabSz="912813" rtl="0" eaLnBrk="0" fontAlgn="base" hangingPunct="0">
              <a:lnSpc>
                <a:spcPct val="90000"/>
              </a:lnSpc>
              <a:spcBef>
                <a:spcPct val="20000"/>
              </a:spcBef>
              <a:spcAft>
                <a:spcPct val="0"/>
              </a:spcAft>
              <a:buBlip>
                <a:blip r:embed="rId6"/>
              </a:buBlip>
              <a:defRPr sz="2400" kern="1200">
                <a:solidFill>
                  <a:schemeClr val="tx1"/>
                </a:solidFill>
                <a:latin typeface="Times New Roman" pitchFamily="18" charset="0"/>
                <a:ea typeface="+mn-ea"/>
                <a:cs typeface="Times New Roman" pitchFamily="18" charset="0"/>
              </a:defRPr>
            </a:lvl4pPr>
            <a:lvl5pPr marL="1941513" indent="-336550" algn="l" defTabSz="912813" rtl="0" eaLnBrk="0" fontAlgn="base" hangingPunct="0">
              <a:lnSpc>
                <a:spcPct val="90000"/>
              </a:lnSpc>
              <a:spcBef>
                <a:spcPct val="20000"/>
              </a:spcBef>
              <a:spcAft>
                <a:spcPct val="0"/>
              </a:spcAft>
              <a:buBlip>
                <a:blip r:embed="rId6"/>
              </a:buBlip>
              <a:defRPr sz="2400" kern="1200">
                <a:solidFill>
                  <a:schemeClr val="tx1"/>
                </a:solidFill>
                <a:latin typeface="Times New Roman" pitchFamily="18" charset="0"/>
                <a:ea typeface="+mn-ea"/>
                <a:cs typeface="Times New Roman" pitchFamily="18"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defRPr/>
            </a:pPr>
            <a:r>
              <a:rPr lang="en-US" sz="3000" dirty="0" smtClean="0"/>
              <a:t>Pay bills and view bank account electronically</a:t>
            </a:r>
          </a:p>
          <a:p>
            <a:pPr eaLnBrk="1" hangingPunct="1">
              <a:defRPr/>
            </a:pPr>
            <a:r>
              <a:rPr lang="en-US" sz="3000" dirty="0" smtClean="0"/>
              <a:t>Prepare a bank reconciliation any time</a:t>
            </a:r>
          </a:p>
          <a:p>
            <a:pPr>
              <a:defRPr/>
            </a:pPr>
            <a:r>
              <a:rPr lang="en-US" sz="3000" dirty="0" smtClean="0"/>
              <a:t>Allows </a:t>
            </a:r>
            <a:r>
              <a:rPr lang="en-US" sz="3000" dirty="0"/>
              <a:t>the company </a:t>
            </a:r>
            <a:r>
              <a:rPr lang="en-US" sz="3000" dirty="0" smtClean="0"/>
              <a:t>to:</a:t>
            </a:r>
          </a:p>
          <a:p>
            <a:pPr lvl="1">
              <a:defRPr/>
            </a:pPr>
            <a:r>
              <a:rPr lang="en-US" sz="3000" dirty="0" smtClean="0"/>
              <a:t>Reconcile </a:t>
            </a:r>
            <a:r>
              <a:rPr lang="en-US" sz="3000" dirty="0"/>
              <a:t>to the checkbook </a:t>
            </a:r>
            <a:r>
              <a:rPr lang="en-US" sz="3000" dirty="0" smtClean="0"/>
              <a:t>online</a:t>
            </a:r>
          </a:p>
          <a:p>
            <a:pPr lvl="1">
              <a:defRPr/>
            </a:pPr>
            <a:r>
              <a:rPr lang="en-US" sz="3000" dirty="0" smtClean="0"/>
              <a:t>Pay </a:t>
            </a:r>
            <a:r>
              <a:rPr lang="en-US" sz="3000" dirty="0"/>
              <a:t>bills </a:t>
            </a:r>
            <a:r>
              <a:rPr lang="en-US" sz="3000" dirty="0" smtClean="0"/>
              <a:t>online</a:t>
            </a:r>
          </a:p>
          <a:p>
            <a:pPr lvl="1">
              <a:defRPr/>
            </a:pPr>
            <a:r>
              <a:rPr lang="en-US" sz="3000" dirty="0"/>
              <a:t>S</a:t>
            </a:r>
            <a:r>
              <a:rPr lang="en-US" sz="3000" dirty="0" smtClean="0"/>
              <a:t>et up automatic </a:t>
            </a:r>
            <a:r>
              <a:rPr lang="en-US" sz="3000" dirty="0"/>
              <a:t>payments for its </a:t>
            </a:r>
            <a:r>
              <a:rPr lang="en-US" sz="3000" dirty="0" smtClean="0"/>
              <a:t>bills</a:t>
            </a:r>
          </a:p>
          <a:p>
            <a:pPr lvl="1">
              <a:defRPr/>
            </a:pPr>
            <a:r>
              <a:rPr lang="en-US" sz="3000" dirty="0"/>
              <a:t>P</a:t>
            </a:r>
            <a:r>
              <a:rPr lang="en-US" sz="3000" dirty="0" smtClean="0"/>
              <a:t>romote </a:t>
            </a:r>
            <a:r>
              <a:rPr lang="en-US" sz="3000" dirty="0"/>
              <a:t>a </a:t>
            </a:r>
            <a:r>
              <a:rPr lang="en-US" sz="3000" dirty="0" smtClean="0"/>
              <a:t>paperless/green approach </a:t>
            </a:r>
          </a:p>
          <a:p>
            <a:pPr lvl="1">
              <a:defRPr/>
            </a:pPr>
            <a:r>
              <a:rPr lang="en-US" sz="3000" dirty="0"/>
              <a:t>E</a:t>
            </a:r>
            <a:r>
              <a:rPr lang="en-US" sz="3000" dirty="0" smtClean="0"/>
              <a:t>lectronic </a:t>
            </a:r>
            <a:r>
              <a:rPr lang="en-US" sz="3000" dirty="0"/>
              <a:t>notification of bank statements and/or transactions </a:t>
            </a:r>
            <a:endParaRPr lang="en-US" sz="3000" dirty="0" smtClean="0"/>
          </a:p>
          <a:p>
            <a:pPr lvl="1">
              <a:defRPr/>
            </a:pPr>
            <a:r>
              <a:rPr lang="en-US" sz="3000" dirty="0"/>
              <a:t>S</a:t>
            </a:r>
            <a:r>
              <a:rPr lang="en-US" sz="3000" dirty="0" smtClean="0"/>
              <a:t>ecure </a:t>
            </a:r>
            <a:r>
              <a:rPr lang="en-US" sz="3000" dirty="0"/>
              <a:t>online delivery of the </a:t>
            </a:r>
            <a:r>
              <a:rPr lang="en-US" sz="3000" dirty="0" smtClean="0"/>
              <a:t>same</a:t>
            </a:r>
          </a:p>
        </p:txBody>
      </p:sp>
    </p:spTree>
    <p:custDataLst>
      <p:tags r:id="rId1"/>
    </p:custDataLst>
    <p:extLst>
      <p:ext uri="{BB962C8B-B14F-4D97-AF65-F5344CB8AC3E}">
        <p14:creationId xmlns:p14="http://schemas.microsoft.com/office/powerpoint/2010/main" val="2478736399"/>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500"/>
                                        <p:tgtEl>
                                          <p:spTgt spid="7">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4" end="4"/>
                                            </p:txEl>
                                          </p:spTgt>
                                        </p:tgtEl>
                                        <p:attrNameLst>
                                          <p:attrName>style.visibility</p:attrName>
                                        </p:attrNameLst>
                                      </p:cBhvr>
                                      <p:to>
                                        <p:strVal val="visible"/>
                                      </p:to>
                                    </p:set>
                                    <p:animEffect transition="in" filter="fade">
                                      <p:cBhvr>
                                        <p:cTn id="10" dur="500"/>
                                        <p:tgtEl>
                                          <p:spTgt spid="7">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animEffect transition="in" filter="fade">
                                      <p:cBhvr>
                                        <p:cTn id="13" dur="500"/>
                                        <p:tgtEl>
                                          <p:spTgt spid="7">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6" end="6"/>
                                            </p:txEl>
                                          </p:spTgt>
                                        </p:tgtEl>
                                        <p:attrNameLst>
                                          <p:attrName>style.visibility</p:attrName>
                                        </p:attrNameLst>
                                      </p:cBhvr>
                                      <p:to>
                                        <p:strVal val="visible"/>
                                      </p:to>
                                    </p:set>
                                    <p:animEffect transition="in" filter="fade">
                                      <p:cBhvr>
                                        <p:cTn id="16" dur="500"/>
                                        <p:tgtEl>
                                          <p:spTgt spid="7">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animEffect transition="in" filter="fade">
                                      <p:cBhvr>
                                        <p:cTn id="19" dur="500"/>
                                        <p:tgtEl>
                                          <p:spTgt spid="7">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xEl>
                                              <p:pRg st="8" end="8"/>
                                            </p:txEl>
                                          </p:spTgt>
                                        </p:tgtEl>
                                        <p:attrNameLst>
                                          <p:attrName>style.visibility</p:attrName>
                                        </p:attrNameLst>
                                      </p:cBhvr>
                                      <p:to>
                                        <p:strVal val="visible"/>
                                      </p:to>
                                    </p:set>
                                    <p:animEffect transition="in" filter="fade">
                                      <p:cBhvr>
                                        <p:cTn id="22"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508000" y="230189"/>
            <a:ext cx="11176000" cy="332399"/>
          </a:xfrm>
        </p:spPr>
        <p:txBody>
          <a:bodyPr>
            <a:normAutofit fontScale="90000"/>
          </a:bodyPr>
          <a:lstStyle/>
          <a:p>
            <a:pPr algn="ctr" eaLnBrk="1" hangingPunct="1">
              <a:defRPr/>
            </a:pPr>
            <a:r>
              <a:rPr sz="2400" b="1" cap="all" smtClean="0">
                <a:effectLst/>
              </a:rPr>
              <a:t>E7-18 :  Preparing a bank reconciliation</a:t>
            </a:r>
            <a:endParaRPr sz="2400" b="1" cap="all">
              <a:effectLst/>
            </a:endParaRPr>
          </a:p>
        </p:txBody>
      </p:sp>
      <p:sp>
        <p:nvSpPr>
          <p:cNvPr id="96259" name="Text Placeholder 3"/>
          <p:cNvSpPr>
            <a:spLocks noGrp="1"/>
          </p:cNvSpPr>
          <p:nvPr>
            <p:ph type="body" sz="quarter" idx="10"/>
          </p:nvPr>
        </p:nvSpPr>
        <p:spPr>
          <a:xfrm>
            <a:off x="406400" y="990601"/>
            <a:ext cx="11176000" cy="442913"/>
          </a:xfrm>
        </p:spPr>
        <p:txBody>
          <a:bodyPr>
            <a:normAutofit fontScale="92500" lnSpcReduction="20000"/>
          </a:bodyPr>
          <a:lstStyle/>
          <a:p>
            <a:pPr eaLnBrk="1" hangingPunct="1">
              <a:buFontTx/>
              <a:buNone/>
            </a:pPr>
            <a:r>
              <a:rPr lang="en-US" smtClean="0"/>
              <a:t>D. J. Harrison’s checkbook lists the following:</a:t>
            </a:r>
          </a:p>
        </p:txBody>
      </p:sp>
      <p:sp>
        <p:nvSpPr>
          <p:cNvPr id="3" name="Slide Number Placeholder 2"/>
          <p:cNvSpPr>
            <a:spLocks noGrp="1"/>
          </p:cNvSpPr>
          <p:nvPr>
            <p:ph type="sldNum" sz="quarter" idx="11"/>
          </p:nvPr>
        </p:nvSpPr>
        <p:spPr/>
        <p:txBody>
          <a:bodyPr/>
          <a:lstStyle/>
          <a:p>
            <a:pPr>
              <a:defRPr/>
            </a:pPr>
            <a:fld id="{53A3A0D3-8542-4D9F-B5BB-CFFC5BF01B58}" type="slidenum">
              <a:rPr lang="en-US"/>
              <a:pPr>
                <a:defRPr/>
              </a:pPr>
              <a:t>39</a:t>
            </a:fld>
            <a:endParaRPr lang="en-US" dirty="0"/>
          </a:p>
        </p:txBody>
      </p:sp>
      <p:pic>
        <p:nvPicPr>
          <p:cNvPr id="96261" name="Picture 5" descr="BRa.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8000" y="1600200"/>
            <a:ext cx="10551584"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4263554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smtClean="0"/>
              <a:t>Learning Objectives</a:t>
            </a:r>
            <a:endParaRPr/>
          </a:p>
        </p:txBody>
      </p:sp>
      <p:sp>
        <p:nvSpPr>
          <p:cNvPr id="4" name="Slide Number Placeholder 3"/>
          <p:cNvSpPr>
            <a:spLocks noGrp="1"/>
          </p:cNvSpPr>
          <p:nvPr>
            <p:ph type="sldNum" sz="quarter" idx="11"/>
          </p:nvPr>
        </p:nvSpPr>
        <p:spPr/>
        <p:txBody>
          <a:bodyPr/>
          <a:lstStyle/>
          <a:p>
            <a:pPr>
              <a:defRPr/>
            </a:pPr>
            <a:fld id="{F1D289D7-0A6B-41F0-AF23-1831AD9306D4}" type="slidenum">
              <a:rPr lang="en-US"/>
              <a:pPr>
                <a:defRPr/>
              </a:pPr>
              <a:t>4</a:t>
            </a:fld>
            <a:endParaRPr lang="en-US" dirty="0"/>
          </a:p>
        </p:txBody>
      </p:sp>
      <p:graphicFrame>
        <p:nvGraphicFramePr>
          <p:cNvPr id="7" name="Table 6"/>
          <p:cNvGraphicFramePr>
            <a:graphicFrameLocks noGrp="1"/>
          </p:cNvGraphicFramePr>
          <p:nvPr/>
        </p:nvGraphicFramePr>
        <p:xfrm>
          <a:off x="747185" y="1219200"/>
          <a:ext cx="10272182" cy="4970464"/>
        </p:xfrm>
        <a:graphic>
          <a:graphicData uri="http://schemas.openxmlformats.org/drawingml/2006/table">
            <a:tbl>
              <a:tblPr firstRow="1" bandRow="1"/>
              <a:tblGrid>
                <a:gridCol w="768013"/>
                <a:gridCol w="9504169"/>
              </a:tblGrid>
              <a:tr h="701127">
                <a:tc>
                  <a:txBody>
                    <a:bodyPr/>
                    <a:lstStyle/>
                    <a:p>
                      <a:endParaRPr lang="en-US" sz="4000" dirty="0">
                        <a:latin typeface="Times New Roman" pitchFamily="18" charset="0"/>
                        <a:cs typeface="Times New Roman" pitchFamily="18" charset="0"/>
                      </a:endParaRPr>
                    </a:p>
                  </a:txBody>
                  <a:tcPr marL="121908" marR="121908" marT="45724" marB="4572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3200" dirty="0" smtClean="0">
                          <a:latin typeface="Times New Roman" pitchFamily="18" charset="0"/>
                          <a:cs typeface="Times New Roman" pitchFamily="18" charset="0"/>
                        </a:rPr>
                        <a:t>Define internal control</a:t>
                      </a:r>
                      <a:endParaRPr lang="en-US" sz="3200" dirty="0">
                        <a:latin typeface="Times New Roman" pitchFamily="18" charset="0"/>
                        <a:cs typeface="Times New Roman" pitchFamily="18" charset="0"/>
                      </a:endParaRPr>
                    </a:p>
                  </a:txBody>
                  <a:tcPr marL="121908" marR="121908" marT="45724" marB="4572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746860">
                <a:tc>
                  <a:txBody>
                    <a:bodyPr/>
                    <a:lstStyle/>
                    <a:p>
                      <a:endParaRPr lang="en-US" sz="3200" dirty="0">
                        <a:latin typeface="Times New Roman" pitchFamily="18" charset="0"/>
                        <a:cs typeface="Times New Roman" pitchFamily="18" charset="0"/>
                      </a:endParaRPr>
                    </a:p>
                  </a:txBody>
                  <a:tcPr marL="121908" marR="121908" marT="45724" marB="4572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3200" b="0" i="0" u="none" strike="noStrike" baseline="0" dirty="0" smtClean="0">
                          <a:latin typeface="Times New Roman" pitchFamily="18" charset="0"/>
                          <a:cs typeface="Times New Roman" pitchFamily="18" charset="0"/>
                        </a:rPr>
                        <a:t>Explain the Sarbanes-Oxley Act</a:t>
                      </a:r>
                      <a:endParaRPr lang="en-US" sz="3200" dirty="0">
                        <a:latin typeface="Times New Roman" pitchFamily="18" charset="0"/>
                        <a:cs typeface="Times New Roman" pitchFamily="18" charset="0"/>
                      </a:endParaRPr>
                    </a:p>
                  </a:txBody>
                  <a:tcPr marL="121908" marR="121908" marT="45724" marB="4572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1174159">
                <a:tc>
                  <a:txBody>
                    <a:bodyPr/>
                    <a:lstStyle/>
                    <a:p>
                      <a:endParaRPr lang="en-US" sz="4000" dirty="0">
                        <a:latin typeface="Times New Roman" pitchFamily="18" charset="0"/>
                        <a:cs typeface="Times New Roman" pitchFamily="18" charset="0"/>
                      </a:endParaRPr>
                    </a:p>
                  </a:txBody>
                  <a:tcPr marL="121908" marR="121908" marT="45724" marB="4572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3200" b="0" i="0" u="none" strike="noStrike" baseline="0" dirty="0" smtClean="0">
                          <a:latin typeface="Times New Roman" pitchFamily="18" charset="0"/>
                          <a:cs typeface="Times New Roman" pitchFamily="18" charset="0"/>
                        </a:rPr>
                        <a:t>List and describe the components of internal control and control procedures</a:t>
                      </a:r>
                      <a:endParaRPr lang="en-US" sz="3200" dirty="0">
                        <a:latin typeface="Times New Roman" pitchFamily="18" charset="0"/>
                        <a:cs typeface="Times New Roman" pitchFamily="18" charset="0"/>
                      </a:endParaRPr>
                    </a:p>
                  </a:txBody>
                  <a:tcPr marL="121908" marR="121908" marT="45724" marB="4572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1174159">
                <a:tc>
                  <a:txBody>
                    <a:bodyPr/>
                    <a:lstStyle/>
                    <a:p>
                      <a:endParaRPr lang="en-US" sz="4000" dirty="0">
                        <a:latin typeface="Times New Roman" pitchFamily="18" charset="0"/>
                        <a:cs typeface="Times New Roman" pitchFamily="18" charset="0"/>
                      </a:endParaRPr>
                    </a:p>
                  </a:txBody>
                  <a:tcPr marL="121908" marR="121908" marT="45724" marB="4572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3200" dirty="0" smtClean="0">
                          <a:latin typeface="Times New Roman" pitchFamily="18" charset="0"/>
                          <a:cs typeface="Times New Roman" pitchFamily="18" charset="0"/>
                        </a:rPr>
                        <a:t>Explain control procedures unique to e-commerce</a:t>
                      </a:r>
                      <a:endParaRPr lang="en-US" sz="3200" dirty="0">
                        <a:latin typeface="Times New Roman" pitchFamily="18" charset="0"/>
                        <a:cs typeface="Times New Roman" pitchFamily="18" charset="0"/>
                      </a:endParaRPr>
                    </a:p>
                  </a:txBody>
                  <a:tcPr marL="121908" marR="121908" marT="45724" marB="4572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1174159">
                <a:tc>
                  <a:txBody>
                    <a:bodyPr/>
                    <a:lstStyle/>
                    <a:p>
                      <a:endParaRPr lang="en-US" sz="4000" dirty="0">
                        <a:latin typeface="Times New Roman" pitchFamily="18" charset="0"/>
                        <a:cs typeface="Times New Roman" pitchFamily="18" charset="0"/>
                      </a:endParaRPr>
                    </a:p>
                  </a:txBody>
                  <a:tcPr marL="121908" marR="121908" marT="45724" marB="4572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3200" dirty="0" smtClean="0">
                          <a:latin typeface="Times New Roman" pitchFamily="18" charset="0"/>
                          <a:cs typeface="Times New Roman" pitchFamily="18" charset="0"/>
                        </a:rPr>
                        <a:t>Demonstrate the use of a bank account as a control device</a:t>
                      </a:r>
                      <a:endParaRPr lang="en-US" sz="3200" dirty="0">
                        <a:latin typeface="Times New Roman" pitchFamily="18" charset="0"/>
                        <a:cs typeface="Times New Roman" pitchFamily="18" charset="0"/>
                      </a:endParaRPr>
                    </a:p>
                  </a:txBody>
                  <a:tcPr marL="121908" marR="121908" marT="45724" marB="4572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60431"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1201" y="1295401"/>
            <a:ext cx="692151"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32"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1201" y="1981201"/>
            <a:ext cx="692151"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33" name="Picture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11201" y="2743201"/>
            <a:ext cx="692151"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34" name="Picture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11201" y="3902076"/>
            <a:ext cx="69003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35" name="Picture 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11200" y="5029201"/>
            <a:ext cx="670984"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6180338"/>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508000" y="230189"/>
            <a:ext cx="11176000" cy="332399"/>
          </a:xfrm>
        </p:spPr>
        <p:txBody>
          <a:bodyPr>
            <a:normAutofit fontScale="90000"/>
          </a:bodyPr>
          <a:lstStyle/>
          <a:p>
            <a:pPr algn="ctr" eaLnBrk="1" hangingPunct="1">
              <a:defRPr/>
            </a:pPr>
            <a:r>
              <a:rPr sz="2400" b="1" cap="all" smtClean="0">
                <a:effectLst/>
              </a:rPr>
              <a:t>E7-18 :Preparing a bank reconciliation</a:t>
            </a:r>
            <a:endParaRPr sz="2400" b="1" cap="all">
              <a:effectLst/>
            </a:endParaRPr>
          </a:p>
        </p:txBody>
      </p:sp>
      <p:sp>
        <p:nvSpPr>
          <p:cNvPr id="97283" name="Text Placeholder 3"/>
          <p:cNvSpPr>
            <a:spLocks noGrp="1"/>
          </p:cNvSpPr>
          <p:nvPr>
            <p:ph type="body" sz="quarter" idx="10"/>
          </p:nvPr>
        </p:nvSpPr>
        <p:spPr>
          <a:xfrm>
            <a:off x="406400" y="990601"/>
            <a:ext cx="11176000" cy="885825"/>
          </a:xfrm>
        </p:spPr>
        <p:txBody>
          <a:bodyPr/>
          <a:lstStyle/>
          <a:p>
            <a:pPr eaLnBrk="1" hangingPunct="1">
              <a:buFontTx/>
              <a:buNone/>
            </a:pPr>
            <a:r>
              <a:rPr lang="en-US" smtClean="0"/>
              <a:t>Harrison’s November bank statement shows the following:</a:t>
            </a:r>
          </a:p>
        </p:txBody>
      </p:sp>
      <p:sp>
        <p:nvSpPr>
          <p:cNvPr id="3" name="Slide Number Placeholder 2"/>
          <p:cNvSpPr>
            <a:spLocks noGrp="1"/>
          </p:cNvSpPr>
          <p:nvPr>
            <p:ph type="sldNum" sz="quarter" idx="11"/>
          </p:nvPr>
        </p:nvSpPr>
        <p:spPr/>
        <p:txBody>
          <a:bodyPr/>
          <a:lstStyle/>
          <a:p>
            <a:pPr>
              <a:defRPr/>
            </a:pPr>
            <a:fld id="{ED3F2941-5091-42C3-A6B8-786010FA9291}" type="slidenum">
              <a:rPr lang="en-US"/>
              <a:pPr>
                <a:defRPr/>
              </a:pPr>
              <a:t>40</a:t>
            </a:fld>
            <a:endParaRPr lang="en-US" dirty="0"/>
          </a:p>
        </p:txBody>
      </p:sp>
      <p:pic>
        <p:nvPicPr>
          <p:cNvPr id="97285" name="Picture 6" descr="BR3.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17600" y="1981201"/>
            <a:ext cx="9652000" cy="440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39922011"/>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558800" y="1420814"/>
          <a:ext cx="10871200" cy="5437290"/>
        </p:xfrm>
        <a:graphic>
          <a:graphicData uri="http://schemas.openxmlformats.org/drawingml/2006/table">
            <a:tbl>
              <a:tblPr/>
              <a:tblGrid>
                <a:gridCol w="7253813"/>
                <a:gridCol w="1618304"/>
                <a:gridCol w="1999083"/>
              </a:tblGrid>
              <a:tr h="304793">
                <a:tc gridSpan="3">
                  <a:txBody>
                    <a:bodyPr/>
                    <a:lstStyle/>
                    <a:p>
                      <a:pPr marL="0" marR="0" algn="ctr">
                        <a:spcBef>
                          <a:spcPts val="0"/>
                        </a:spcBef>
                        <a:spcAft>
                          <a:spcPts val="0"/>
                        </a:spcAft>
                      </a:pPr>
                      <a:r>
                        <a:rPr lang="en-US" sz="2000" b="1" dirty="0">
                          <a:latin typeface="Times New Roman" pitchFamily="18" charset="0"/>
                          <a:ea typeface="MS Mincho"/>
                          <a:cs typeface="Times New Roman" pitchFamily="18" charset="0"/>
                        </a:rPr>
                        <a:t>D.J. </a:t>
                      </a:r>
                    </a:p>
                  </a:txBody>
                  <a:tcPr marL="72572" marR="72572"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hMerge="1">
                  <a:txBody>
                    <a:bodyPr/>
                    <a:lstStyle/>
                    <a:p>
                      <a:endParaRPr lang="en-US"/>
                    </a:p>
                  </a:txBody>
                  <a:tcPr/>
                </a:tc>
                <a:tc hMerge="1">
                  <a:txBody>
                    <a:bodyPr/>
                    <a:lstStyle/>
                    <a:p>
                      <a:endParaRPr lang="en-US"/>
                    </a:p>
                  </a:txBody>
                  <a:tcPr/>
                </a:tc>
              </a:tr>
              <a:tr h="304793">
                <a:tc gridSpan="3">
                  <a:txBody>
                    <a:bodyPr/>
                    <a:lstStyle/>
                    <a:p>
                      <a:pPr marL="0" marR="0" algn="ctr">
                        <a:spcBef>
                          <a:spcPts val="0"/>
                        </a:spcBef>
                        <a:spcAft>
                          <a:spcPts val="0"/>
                        </a:spcAft>
                      </a:pPr>
                      <a:r>
                        <a:rPr lang="en-US" sz="2000" b="1" dirty="0">
                          <a:latin typeface="Times New Roman" pitchFamily="18" charset="0"/>
                          <a:ea typeface="MS Mincho"/>
                          <a:cs typeface="Times New Roman" pitchFamily="18" charset="0"/>
                        </a:rPr>
                        <a:t>Bank Reconciliation</a:t>
                      </a:r>
                    </a:p>
                  </a:txBody>
                  <a:tcPr marL="72572" marR="72572"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hMerge="1">
                  <a:txBody>
                    <a:bodyPr/>
                    <a:lstStyle/>
                    <a:p>
                      <a:endParaRPr lang="en-US"/>
                    </a:p>
                  </a:txBody>
                  <a:tcPr/>
                </a:tc>
                <a:tc hMerge="1">
                  <a:txBody>
                    <a:bodyPr/>
                    <a:lstStyle/>
                    <a:p>
                      <a:endParaRPr lang="en-US"/>
                    </a:p>
                  </a:txBody>
                  <a:tcPr/>
                </a:tc>
              </a:tr>
              <a:tr h="304793">
                <a:tc gridSpan="3">
                  <a:txBody>
                    <a:bodyPr/>
                    <a:lstStyle/>
                    <a:p>
                      <a:pPr marL="0" marR="0" algn="ctr">
                        <a:spcBef>
                          <a:spcPts val="0"/>
                        </a:spcBef>
                        <a:spcAft>
                          <a:spcPts val="0"/>
                        </a:spcAft>
                      </a:pPr>
                      <a:r>
                        <a:rPr lang="en-US" sz="2000" b="1" dirty="0">
                          <a:latin typeface="Times New Roman" pitchFamily="18" charset="0"/>
                          <a:ea typeface="MS Mincho"/>
                          <a:cs typeface="Times New Roman" pitchFamily="18" charset="0"/>
                        </a:rPr>
                        <a:t>November 30, 2012</a:t>
                      </a:r>
                    </a:p>
                  </a:txBody>
                  <a:tcPr marL="72572" marR="72572"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tc hMerge="1">
                  <a:txBody>
                    <a:bodyPr/>
                    <a:lstStyle/>
                    <a:p>
                      <a:endParaRPr lang="en-US"/>
                    </a:p>
                  </a:txBody>
                  <a:tcPr/>
                </a:tc>
                <a:tc hMerge="1">
                  <a:txBody>
                    <a:bodyPr/>
                    <a:lstStyle/>
                    <a:p>
                      <a:endParaRPr lang="en-US"/>
                    </a:p>
                  </a:txBody>
                  <a:tcPr/>
                </a:tc>
              </a:tr>
              <a:tr h="304793">
                <a:tc>
                  <a:txBody>
                    <a:bodyPr/>
                    <a:lstStyle/>
                    <a:p>
                      <a:pPr marL="0" marR="0">
                        <a:spcBef>
                          <a:spcPts val="0"/>
                        </a:spcBef>
                        <a:spcAft>
                          <a:spcPts val="0"/>
                        </a:spcAft>
                      </a:pPr>
                      <a:r>
                        <a:rPr lang="en-US" sz="2000" b="1" dirty="0">
                          <a:latin typeface="Times New Roman" pitchFamily="18" charset="0"/>
                          <a:ea typeface="MS Mincho"/>
                          <a:cs typeface="Times New Roman" pitchFamily="18" charset="0"/>
                        </a:rPr>
                        <a:t>BANK:</a:t>
                      </a:r>
                    </a:p>
                  </a:txBody>
                  <a:tcPr marL="72572" marR="72572"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tabLst>
                          <a:tab pos="788670" algn="dec"/>
                        </a:tabLst>
                      </a:pPr>
                      <a:endParaRPr lang="en-US" sz="2000" b="1" dirty="0">
                        <a:latin typeface="Times New Roman" pitchFamily="18" charset="0"/>
                        <a:ea typeface="MS Mincho"/>
                        <a:cs typeface="Times New Roman" pitchFamily="18" charset="0"/>
                      </a:endParaRPr>
                    </a:p>
                  </a:txBody>
                  <a:tcPr marL="72572" marR="72572"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tabLst>
                          <a:tab pos="900430" algn="dec"/>
                        </a:tabLst>
                      </a:pPr>
                      <a:endParaRPr lang="en-US" sz="2000" dirty="0">
                        <a:latin typeface="Times New Roman" pitchFamily="18" charset="0"/>
                        <a:ea typeface="MS Mincho"/>
                        <a:cs typeface="Times New Roman" pitchFamily="18" charset="0"/>
                      </a:endParaRPr>
                    </a:p>
                  </a:txBody>
                  <a:tcPr marL="72572" marR="72572"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304793">
                <a:tc>
                  <a:txBody>
                    <a:bodyPr/>
                    <a:lstStyle/>
                    <a:p>
                      <a:pPr marL="0" marR="0">
                        <a:spcBef>
                          <a:spcPts val="0"/>
                        </a:spcBef>
                        <a:spcAft>
                          <a:spcPts val="0"/>
                        </a:spcAft>
                      </a:pPr>
                      <a:r>
                        <a:rPr lang="en-US" sz="2000" b="1" dirty="0">
                          <a:latin typeface="Times New Roman" pitchFamily="18" charset="0"/>
                          <a:ea typeface="MS Mincho"/>
                          <a:cs typeface="Times New Roman" pitchFamily="18" charset="0"/>
                        </a:rPr>
                        <a:t>	Balance, November 30, 2012</a:t>
                      </a:r>
                    </a:p>
                  </a:txBody>
                  <a:tcPr marL="72572" marR="72572"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r">
                        <a:spcBef>
                          <a:spcPts val="0"/>
                        </a:spcBef>
                        <a:spcAft>
                          <a:spcPts val="0"/>
                        </a:spcAft>
                        <a:tabLst>
                          <a:tab pos="788670" algn="dec"/>
                        </a:tabLst>
                      </a:pPr>
                      <a:endParaRPr lang="en-US" sz="2000" b="1" dirty="0">
                        <a:latin typeface="Times New Roman" pitchFamily="18" charset="0"/>
                        <a:ea typeface="MS Mincho"/>
                        <a:cs typeface="Times New Roman" pitchFamily="18" charset="0"/>
                      </a:endParaRPr>
                    </a:p>
                  </a:txBody>
                  <a:tcPr marL="72572" marR="72572"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r">
                        <a:spcBef>
                          <a:spcPts val="0"/>
                        </a:spcBef>
                        <a:spcAft>
                          <a:spcPts val="0"/>
                        </a:spcAft>
                        <a:tabLst>
                          <a:tab pos="900430" algn="dec"/>
                        </a:tabLst>
                      </a:pPr>
                      <a:r>
                        <a:rPr lang="en-US" sz="2000" b="1" dirty="0">
                          <a:latin typeface="Times New Roman" pitchFamily="18" charset="0"/>
                          <a:ea typeface="MS Mincho"/>
                          <a:cs typeface="Times New Roman" pitchFamily="18" charset="0"/>
                        </a:rPr>
                        <a:t>$   370</a:t>
                      </a:r>
                      <a:endParaRPr lang="en-US" sz="2000" dirty="0">
                        <a:latin typeface="Times New Roman" pitchFamily="18" charset="0"/>
                        <a:ea typeface="MS Mincho"/>
                        <a:cs typeface="Times New Roman" pitchFamily="18" charset="0"/>
                      </a:endParaRPr>
                    </a:p>
                  </a:txBody>
                  <a:tcPr marL="72572" marR="72572"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304793">
                <a:tc>
                  <a:txBody>
                    <a:bodyPr/>
                    <a:lstStyle/>
                    <a:p>
                      <a:pPr marL="0" marR="0">
                        <a:spcBef>
                          <a:spcPts val="0"/>
                        </a:spcBef>
                        <a:spcAft>
                          <a:spcPts val="0"/>
                        </a:spcAft>
                      </a:pPr>
                      <a:r>
                        <a:rPr lang="en-US" sz="2000" b="1" dirty="0">
                          <a:latin typeface="Times New Roman" pitchFamily="18" charset="0"/>
                          <a:ea typeface="MS Mincho"/>
                          <a:cs typeface="Times New Roman" pitchFamily="18" charset="0"/>
                        </a:rPr>
                        <a:t>	Add:	Deposit in transit</a:t>
                      </a:r>
                      <a:endParaRPr lang="en-US" sz="2000" dirty="0">
                        <a:latin typeface="Times New Roman" pitchFamily="18" charset="0"/>
                        <a:ea typeface="MS Mincho"/>
                        <a:cs typeface="Times New Roman" pitchFamily="18" charset="0"/>
                      </a:endParaRPr>
                    </a:p>
                  </a:txBody>
                  <a:tcPr marL="72572" marR="72572"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r">
                        <a:spcBef>
                          <a:spcPts val="0"/>
                        </a:spcBef>
                        <a:spcAft>
                          <a:spcPts val="0"/>
                        </a:spcAft>
                        <a:tabLst>
                          <a:tab pos="788670" algn="dec"/>
                        </a:tabLst>
                      </a:pPr>
                      <a:endParaRPr lang="en-US" sz="2000" dirty="0">
                        <a:latin typeface="Times New Roman" pitchFamily="18" charset="0"/>
                        <a:ea typeface="MS Mincho"/>
                        <a:cs typeface="Times New Roman" pitchFamily="18" charset="0"/>
                      </a:endParaRPr>
                    </a:p>
                  </a:txBody>
                  <a:tcPr marL="72572" marR="72572"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r">
                        <a:spcBef>
                          <a:spcPts val="0"/>
                        </a:spcBef>
                        <a:spcAft>
                          <a:spcPts val="0"/>
                        </a:spcAft>
                        <a:tabLst>
                          <a:tab pos="900430" algn="dec"/>
                        </a:tabLst>
                      </a:pPr>
                      <a:r>
                        <a:rPr lang="en-US" sz="2000" u="sng" dirty="0">
                          <a:latin typeface="Times New Roman" pitchFamily="18" charset="0"/>
                          <a:ea typeface="MS Mincho"/>
                          <a:cs typeface="Times New Roman" pitchFamily="18" charset="0"/>
                        </a:rPr>
                        <a:t>_</a:t>
                      </a:r>
                      <a:r>
                        <a:rPr lang="en-US" sz="2000" b="1" u="sng" dirty="0">
                          <a:latin typeface="Times New Roman" pitchFamily="18" charset="0"/>
                          <a:ea typeface="MS Mincho"/>
                          <a:cs typeface="Times New Roman" pitchFamily="18" charset="0"/>
                        </a:rPr>
                        <a:t>1,210</a:t>
                      </a:r>
                      <a:endParaRPr lang="en-US" sz="2000" dirty="0">
                        <a:latin typeface="Times New Roman" pitchFamily="18" charset="0"/>
                        <a:ea typeface="MS Mincho"/>
                        <a:cs typeface="Times New Roman" pitchFamily="18" charset="0"/>
                      </a:endParaRPr>
                    </a:p>
                  </a:txBody>
                  <a:tcPr marL="72572" marR="72572"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304793">
                <a:tc>
                  <a:txBody>
                    <a:bodyPr/>
                    <a:lstStyle/>
                    <a:p>
                      <a:pPr marL="0" marR="0">
                        <a:spcBef>
                          <a:spcPts val="0"/>
                        </a:spcBef>
                        <a:spcAft>
                          <a:spcPts val="0"/>
                        </a:spcAft>
                      </a:pPr>
                      <a:endParaRPr lang="en-US" sz="2000" dirty="0">
                        <a:latin typeface="Times New Roman" pitchFamily="18" charset="0"/>
                        <a:ea typeface="MS Mincho"/>
                        <a:cs typeface="Times New Roman" pitchFamily="18" charset="0"/>
                      </a:endParaRPr>
                    </a:p>
                  </a:txBody>
                  <a:tcPr marL="72572" marR="72572"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r">
                        <a:spcBef>
                          <a:spcPts val="0"/>
                        </a:spcBef>
                        <a:spcAft>
                          <a:spcPts val="0"/>
                        </a:spcAft>
                        <a:tabLst>
                          <a:tab pos="788670" algn="dec"/>
                        </a:tabLst>
                      </a:pPr>
                      <a:endParaRPr lang="en-US" sz="2000" dirty="0">
                        <a:latin typeface="Times New Roman" pitchFamily="18" charset="0"/>
                        <a:ea typeface="MS Mincho"/>
                        <a:cs typeface="Times New Roman" pitchFamily="18" charset="0"/>
                      </a:endParaRPr>
                    </a:p>
                  </a:txBody>
                  <a:tcPr marL="72572" marR="72572"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r">
                        <a:spcBef>
                          <a:spcPts val="0"/>
                        </a:spcBef>
                        <a:spcAft>
                          <a:spcPts val="0"/>
                        </a:spcAft>
                        <a:tabLst>
                          <a:tab pos="900430" algn="dec"/>
                        </a:tabLst>
                      </a:pPr>
                      <a:r>
                        <a:rPr lang="en-US" sz="2000" b="1" dirty="0">
                          <a:latin typeface="Times New Roman" pitchFamily="18" charset="0"/>
                          <a:ea typeface="MS Mincho"/>
                          <a:cs typeface="Times New Roman" pitchFamily="18" charset="0"/>
                        </a:rPr>
                        <a:t>1,580</a:t>
                      </a:r>
                      <a:endParaRPr lang="en-US" sz="2000" dirty="0">
                        <a:latin typeface="Times New Roman" pitchFamily="18" charset="0"/>
                        <a:ea typeface="MS Mincho"/>
                        <a:cs typeface="Times New Roman" pitchFamily="18" charset="0"/>
                      </a:endParaRPr>
                    </a:p>
                  </a:txBody>
                  <a:tcPr marL="72572" marR="72572"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304793">
                <a:tc>
                  <a:txBody>
                    <a:bodyPr/>
                    <a:lstStyle/>
                    <a:p>
                      <a:pPr marL="0" marR="0">
                        <a:spcBef>
                          <a:spcPts val="0"/>
                        </a:spcBef>
                        <a:spcAft>
                          <a:spcPts val="0"/>
                        </a:spcAft>
                      </a:pPr>
                      <a:r>
                        <a:rPr lang="en-US" sz="2000" b="1" dirty="0">
                          <a:latin typeface="Times New Roman" pitchFamily="18" charset="0"/>
                          <a:ea typeface="MS Mincho"/>
                          <a:cs typeface="Times New Roman" pitchFamily="18" charset="0"/>
                        </a:rPr>
                        <a:t>	Less:	Outstanding checks:</a:t>
                      </a:r>
                      <a:endParaRPr lang="en-US" sz="2000" dirty="0">
                        <a:latin typeface="Times New Roman" pitchFamily="18" charset="0"/>
                        <a:ea typeface="MS Mincho"/>
                        <a:cs typeface="Times New Roman" pitchFamily="18" charset="0"/>
                      </a:endParaRPr>
                    </a:p>
                  </a:txBody>
                  <a:tcPr marL="72572" marR="72572"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r">
                        <a:spcBef>
                          <a:spcPts val="0"/>
                        </a:spcBef>
                        <a:spcAft>
                          <a:spcPts val="0"/>
                        </a:spcAft>
                        <a:tabLst>
                          <a:tab pos="788670" algn="dec"/>
                        </a:tabLst>
                      </a:pPr>
                      <a:endParaRPr lang="en-US" sz="2000" dirty="0">
                        <a:latin typeface="Times New Roman" pitchFamily="18" charset="0"/>
                        <a:ea typeface="MS Mincho"/>
                        <a:cs typeface="Times New Roman" pitchFamily="18" charset="0"/>
                      </a:endParaRPr>
                    </a:p>
                  </a:txBody>
                  <a:tcPr marL="72572" marR="72572"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r">
                        <a:spcBef>
                          <a:spcPts val="0"/>
                        </a:spcBef>
                        <a:spcAft>
                          <a:spcPts val="0"/>
                        </a:spcAft>
                        <a:tabLst>
                          <a:tab pos="900430" algn="dec"/>
                        </a:tabLst>
                      </a:pPr>
                      <a:endParaRPr lang="en-US" sz="2000" dirty="0">
                        <a:latin typeface="Times New Roman" pitchFamily="18" charset="0"/>
                        <a:ea typeface="MS Mincho"/>
                        <a:cs typeface="Times New Roman" pitchFamily="18" charset="0"/>
                      </a:endParaRPr>
                    </a:p>
                  </a:txBody>
                  <a:tcPr marL="72572" marR="72572"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386925">
                <a:tc>
                  <a:txBody>
                    <a:bodyPr/>
                    <a:lstStyle/>
                    <a:p>
                      <a:pPr marL="0" marR="0">
                        <a:spcBef>
                          <a:spcPts val="0"/>
                        </a:spcBef>
                        <a:spcAft>
                          <a:spcPts val="0"/>
                        </a:spcAft>
                      </a:pPr>
                      <a:r>
                        <a:rPr lang="en-US" sz="2000" b="1" dirty="0">
                          <a:latin typeface="Times New Roman" pitchFamily="18" charset="0"/>
                          <a:ea typeface="MS Mincho"/>
                          <a:cs typeface="Times New Roman" pitchFamily="18" charset="0"/>
                        </a:rPr>
                        <a:t>		</a:t>
                      </a:r>
                      <a:r>
                        <a:rPr lang="en-US" sz="2000" b="1" baseline="0" dirty="0" smtClean="0">
                          <a:latin typeface="Times New Roman" pitchFamily="18" charset="0"/>
                          <a:ea typeface="MS Mincho"/>
                          <a:cs typeface="Times New Roman" pitchFamily="18" charset="0"/>
                        </a:rPr>
                        <a:t>     </a:t>
                      </a:r>
                      <a:r>
                        <a:rPr lang="en-US" sz="2000" b="1" dirty="0" smtClean="0">
                          <a:latin typeface="Times New Roman" pitchFamily="18" charset="0"/>
                          <a:ea typeface="MS Mincho"/>
                          <a:cs typeface="Times New Roman" pitchFamily="18" charset="0"/>
                        </a:rPr>
                        <a:t>Check </a:t>
                      </a:r>
                      <a:r>
                        <a:rPr lang="en-US" sz="2000" b="1" dirty="0">
                          <a:latin typeface="Times New Roman" pitchFamily="18" charset="0"/>
                          <a:ea typeface="MS Mincho"/>
                          <a:cs typeface="Times New Roman" pitchFamily="18" charset="0"/>
                        </a:rPr>
                        <a:t>Number:  626</a:t>
                      </a:r>
                      <a:endParaRPr lang="en-US" sz="2000" dirty="0">
                        <a:latin typeface="Times New Roman" pitchFamily="18" charset="0"/>
                        <a:ea typeface="MS Mincho"/>
                        <a:cs typeface="Times New Roman" pitchFamily="18" charset="0"/>
                      </a:endParaRPr>
                    </a:p>
                  </a:txBody>
                  <a:tcPr marL="72572" marR="72572"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r">
                        <a:spcBef>
                          <a:spcPts val="0"/>
                        </a:spcBef>
                        <a:spcAft>
                          <a:spcPts val="0"/>
                        </a:spcAft>
                        <a:tabLst>
                          <a:tab pos="788670" algn="dec"/>
                        </a:tabLst>
                      </a:pPr>
                      <a:r>
                        <a:rPr lang="en-US" sz="2000" b="1" dirty="0">
                          <a:latin typeface="Times New Roman" pitchFamily="18" charset="0"/>
                          <a:ea typeface="MS Mincho"/>
                          <a:cs typeface="Times New Roman" pitchFamily="18" charset="0"/>
                        </a:rPr>
                        <a:t>$  85</a:t>
                      </a:r>
                      <a:endParaRPr lang="en-US" sz="2000" dirty="0">
                        <a:latin typeface="Times New Roman" pitchFamily="18" charset="0"/>
                        <a:ea typeface="MS Mincho"/>
                        <a:cs typeface="Times New Roman" pitchFamily="18" charset="0"/>
                      </a:endParaRPr>
                    </a:p>
                  </a:txBody>
                  <a:tcPr marL="72572" marR="72572"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r">
                        <a:spcBef>
                          <a:spcPts val="0"/>
                        </a:spcBef>
                        <a:spcAft>
                          <a:spcPts val="0"/>
                        </a:spcAft>
                        <a:tabLst>
                          <a:tab pos="900430" algn="dec"/>
                        </a:tabLst>
                      </a:pPr>
                      <a:endParaRPr lang="en-US" sz="2000" dirty="0">
                        <a:latin typeface="Times New Roman" pitchFamily="18" charset="0"/>
                        <a:ea typeface="MS Mincho"/>
                        <a:cs typeface="Times New Roman" pitchFamily="18" charset="0"/>
                      </a:endParaRPr>
                    </a:p>
                  </a:txBody>
                  <a:tcPr marL="72572" marR="72572"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304793">
                <a:tc>
                  <a:txBody>
                    <a:bodyPr/>
                    <a:lstStyle/>
                    <a:p>
                      <a:pPr marL="0" marR="0">
                        <a:spcBef>
                          <a:spcPts val="0"/>
                        </a:spcBef>
                        <a:spcAft>
                          <a:spcPts val="0"/>
                        </a:spcAft>
                      </a:pPr>
                      <a:r>
                        <a:rPr lang="en-US" sz="2000" b="1" dirty="0">
                          <a:latin typeface="Times New Roman" pitchFamily="18" charset="0"/>
                          <a:ea typeface="MS Mincho"/>
                          <a:cs typeface="Times New Roman" pitchFamily="18" charset="0"/>
                        </a:rPr>
                        <a:t>			                    </a:t>
                      </a:r>
                      <a:r>
                        <a:rPr lang="en-US" sz="2000" b="1" dirty="0" smtClean="0">
                          <a:latin typeface="Times New Roman" pitchFamily="18" charset="0"/>
                          <a:ea typeface="MS Mincho"/>
                          <a:cs typeface="Times New Roman" pitchFamily="18" charset="0"/>
                        </a:rPr>
                        <a:t>627</a:t>
                      </a:r>
                      <a:endParaRPr lang="en-US" sz="2000" dirty="0">
                        <a:latin typeface="Times New Roman" pitchFamily="18" charset="0"/>
                        <a:ea typeface="MS Mincho"/>
                        <a:cs typeface="Times New Roman" pitchFamily="18" charset="0"/>
                      </a:endParaRPr>
                    </a:p>
                  </a:txBody>
                  <a:tcPr marL="72572" marR="72572"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r">
                        <a:spcBef>
                          <a:spcPts val="0"/>
                        </a:spcBef>
                        <a:spcAft>
                          <a:spcPts val="0"/>
                        </a:spcAft>
                        <a:tabLst>
                          <a:tab pos="788670" algn="dec"/>
                        </a:tabLst>
                      </a:pPr>
                      <a:r>
                        <a:rPr lang="en-US" sz="2000" b="1" u="sng" dirty="0">
                          <a:latin typeface="Times New Roman" pitchFamily="18" charset="0"/>
                          <a:ea typeface="MS Mincho"/>
                          <a:cs typeface="Times New Roman" pitchFamily="18" charset="0"/>
                        </a:rPr>
                        <a:t>265</a:t>
                      </a:r>
                      <a:endParaRPr lang="en-US" sz="2000" dirty="0">
                        <a:latin typeface="Times New Roman" pitchFamily="18" charset="0"/>
                        <a:ea typeface="MS Mincho"/>
                        <a:cs typeface="Times New Roman" pitchFamily="18" charset="0"/>
                      </a:endParaRPr>
                    </a:p>
                  </a:txBody>
                  <a:tcPr marL="72572" marR="72572"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r">
                        <a:spcBef>
                          <a:spcPts val="0"/>
                        </a:spcBef>
                        <a:spcAft>
                          <a:spcPts val="0"/>
                        </a:spcAft>
                        <a:tabLst>
                          <a:tab pos="900430" algn="dec"/>
                        </a:tabLst>
                      </a:pPr>
                      <a:r>
                        <a:rPr lang="en-US" sz="2000" u="sng" dirty="0">
                          <a:latin typeface="Times New Roman" pitchFamily="18" charset="0"/>
                          <a:ea typeface="MS Mincho"/>
                          <a:cs typeface="Times New Roman" pitchFamily="18" charset="0"/>
                        </a:rPr>
                        <a:t>__</a:t>
                      </a:r>
                      <a:r>
                        <a:rPr lang="en-US" sz="2000" b="1" u="sng" dirty="0">
                          <a:latin typeface="Times New Roman" pitchFamily="18" charset="0"/>
                          <a:ea typeface="MS Mincho"/>
                          <a:cs typeface="Times New Roman" pitchFamily="18" charset="0"/>
                        </a:rPr>
                        <a:t>350</a:t>
                      </a:r>
                      <a:endParaRPr lang="en-US" sz="2000" dirty="0">
                        <a:latin typeface="Times New Roman" pitchFamily="18" charset="0"/>
                        <a:ea typeface="MS Mincho"/>
                        <a:cs typeface="Times New Roman" pitchFamily="18" charset="0"/>
                      </a:endParaRPr>
                    </a:p>
                  </a:txBody>
                  <a:tcPr marL="72572" marR="72572"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304793">
                <a:tc>
                  <a:txBody>
                    <a:bodyPr/>
                    <a:lstStyle/>
                    <a:p>
                      <a:pPr marL="0" marR="0">
                        <a:spcBef>
                          <a:spcPts val="0"/>
                        </a:spcBef>
                        <a:spcAft>
                          <a:spcPts val="0"/>
                        </a:spcAft>
                      </a:pPr>
                      <a:r>
                        <a:rPr lang="en-US" sz="2000" b="1" dirty="0">
                          <a:latin typeface="Times New Roman" pitchFamily="18" charset="0"/>
                          <a:ea typeface="MS Mincho"/>
                          <a:cs typeface="Times New Roman" pitchFamily="18" charset="0"/>
                        </a:rPr>
                        <a:t>Adjusted bank balance, November 30, 2012</a:t>
                      </a:r>
                      <a:endParaRPr lang="en-US" sz="2000" dirty="0">
                        <a:latin typeface="Times New Roman" pitchFamily="18" charset="0"/>
                        <a:ea typeface="MS Mincho"/>
                        <a:cs typeface="Times New Roman" pitchFamily="18" charset="0"/>
                      </a:endParaRPr>
                    </a:p>
                  </a:txBody>
                  <a:tcPr marL="72572" marR="72572"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r">
                        <a:spcBef>
                          <a:spcPts val="0"/>
                        </a:spcBef>
                        <a:spcAft>
                          <a:spcPts val="0"/>
                        </a:spcAft>
                        <a:tabLst>
                          <a:tab pos="788670" algn="dec"/>
                        </a:tabLst>
                      </a:pPr>
                      <a:endParaRPr lang="en-US" sz="2000" dirty="0">
                        <a:latin typeface="Times New Roman" pitchFamily="18" charset="0"/>
                        <a:ea typeface="MS Mincho"/>
                        <a:cs typeface="Times New Roman" pitchFamily="18" charset="0"/>
                      </a:endParaRPr>
                    </a:p>
                  </a:txBody>
                  <a:tcPr marL="72572" marR="72572"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r">
                        <a:spcBef>
                          <a:spcPts val="0"/>
                        </a:spcBef>
                        <a:spcAft>
                          <a:spcPts val="0"/>
                        </a:spcAft>
                        <a:tabLst>
                          <a:tab pos="900430" algn="dec"/>
                        </a:tabLst>
                      </a:pPr>
                      <a:r>
                        <a:rPr lang="en-US" sz="2000" b="1" u="dbl" dirty="0">
                          <a:latin typeface="Times New Roman" pitchFamily="18" charset="0"/>
                          <a:ea typeface="MS Mincho"/>
                          <a:cs typeface="Times New Roman" pitchFamily="18" charset="0"/>
                        </a:rPr>
                        <a:t>$1,230</a:t>
                      </a:r>
                      <a:endParaRPr lang="en-US" sz="2000" dirty="0">
                        <a:latin typeface="Times New Roman" pitchFamily="18" charset="0"/>
                        <a:ea typeface="MS Mincho"/>
                        <a:cs typeface="Times New Roman" pitchFamily="18" charset="0"/>
                      </a:endParaRPr>
                    </a:p>
                  </a:txBody>
                  <a:tcPr marL="72572" marR="72572"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91438">
                <a:tc>
                  <a:txBody>
                    <a:bodyPr/>
                    <a:lstStyle/>
                    <a:p>
                      <a:pPr marL="0" marR="0">
                        <a:spcBef>
                          <a:spcPts val="0"/>
                        </a:spcBef>
                        <a:spcAft>
                          <a:spcPts val="0"/>
                        </a:spcAft>
                      </a:pPr>
                      <a:endParaRPr lang="en-US" sz="600" dirty="0">
                        <a:latin typeface="Times New Roman" pitchFamily="18" charset="0"/>
                        <a:ea typeface="MS Mincho"/>
                        <a:cs typeface="Times New Roman" pitchFamily="18" charset="0"/>
                      </a:endParaRPr>
                    </a:p>
                  </a:txBody>
                  <a:tcPr marL="72572" marR="72572"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r">
                        <a:spcBef>
                          <a:spcPts val="0"/>
                        </a:spcBef>
                        <a:spcAft>
                          <a:spcPts val="0"/>
                        </a:spcAft>
                        <a:tabLst>
                          <a:tab pos="788670" algn="dec"/>
                        </a:tabLst>
                      </a:pPr>
                      <a:endParaRPr lang="en-US" sz="600" dirty="0">
                        <a:latin typeface="Times New Roman" pitchFamily="18" charset="0"/>
                        <a:ea typeface="MS Mincho"/>
                        <a:cs typeface="Times New Roman" pitchFamily="18" charset="0"/>
                      </a:endParaRPr>
                    </a:p>
                  </a:txBody>
                  <a:tcPr marL="72572" marR="72572"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r">
                        <a:spcBef>
                          <a:spcPts val="0"/>
                        </a:spcBef>
                        <a:spcAft>
                          <a:spcPts val="0"/>
                        </a:spcAft>
                        <a:tabLst>
                          <a:tab pos="900430" algn="dec"/>
                        </a:tabLst>
                      </a:pPr>
                      <a:endParaRPr lang="en-US" sz="600" dirty="0">
                        <a:latin typeface="Times New Roman" pitchFamily="18" charset="0"/>
                        <a:ea typeface="MS Mincho"/>
                        <a:cs typeface="Times New Roman" pitchFamily="18" charset="0"/>
                      </a:endParaRPr>
                    </a:p>
                  </a:txBody>
                  <a:tcPr marL="72572" marR="72572"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304793">
                <a:tc>
                  <a:txBody>
                    <a:bodyPr/>
                    <a:lstStyle/>
                    <a:p>
                      <a:pPr marL="0" marR="0">
                        <a:spcBef>
                          <a:spcPts val="0"/>
                        </a:spcBef>
                        <a:spcAft>
                          <a:spcPts val="0"/>
                        </a:spcAft>
                      </a:pPr>
                      <a:r>
                        <a:rPr lang="en-US" sz="2000" b="1" dirty="0">
                          <a:latin typeface="Times New Roman" pitchFamily="18" charset="0"/>
                          <a:ea typeface="MS Mincho"/>
                          <a:cs typeface="Times New Roman" pitchFamily="18" charset="0"/>
                        </a:rPr>
                        <a:t>BOOKS:</a:t>
                      </a:r>
                      <a:endParaRPr lang="en-US" sz="2000" dirty="0">
                        <a:latin typeface="Times New Roman" pitchFamily="18" charset="0"/>
                        <a:ea typeface="MS Mincho"/>
                        <a:cs typeface="Times New Roman" pitchFamily="18" charset="0"/>
                      </a:endParaRPr>
                    </a:p>
                  </a:txBody>
                  <a:tcPr marL="72572" marR="72572"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r">
                        <a:spcBef>
                          <a:spcPts val="0"/>
                        </a:spcBef>
                        <a:spcAft>
                          <a:spcPts val="0"/>
                        </a:spcAft>
                        <a:tabLst>
                          <a:tab pos="788670" algn="dec"/>
                        </a:tabLst>
                      </a:pPr>
                      <a:endParaRPr lang="en-US" sz="2000" dirty="0">
                        <a:latin typeface="Times New Roman" pitchFamily="18" charset="0"/>
                        <a:ea typeface="MS Mincho"/>
                        <a:cs typeface="Times New Roman" pitchFamily="18" charset="0"/>
                      </a:endParaRPr>
                    </a:p>
                  </a:txBody>
                  <a:tcPr marL="72572" marR="72572"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r">
                        <a:spcBef>
                          <a:spcPts val="0"/>
                        </a:spcBef>
                        <a:spcAft>
                          <a:spcPts val="0"/>
                        </a:spcAft>
                        <a:tabLst>
                          <a:tab pos="900430" algn="dec"/>
                        </a:tabLst>
                      </a:pPr>
                      <a:endParaRPr lang="en-US" sz="2000" dirty="0">
                        <a:latin typeface="Times New Roman" pitchFamily="18" charset="0"/>
                        <a:ea typeface="MS Mincho"/>
                        <a:cs typeface="Times New Roman" pitchFamily="18" charset="0"/>
                      </a:endParaRPr>
                    </a:p>
                  </a:txBody>
                  <a:tcPr marL="72572" marR="72572"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304793">
                <a:tc>
                  <a:txBody>
                    <a:bodyPr/>
                    <a:lstStyle/>
                    <a:p>
                      <a:pPr marL="0" marR="0">
                        <a:spcBef>
                          <a:spcPts val="0"/>
                        </a:spcBef>
                        <a:spcAft>
                          <a:spcPts val="0"/>
                        </a:spcAft>
                      </a:pPr>
                      <a:r>
                        <a:rPr lang="en-US" sz="2000" b="1" dirty="0">
                          <a:latin typeface="Times New Roman" pitchFamily="18" charset="0"/>
                          <a:ea typeface="MS Mincho"/>
                          <a:cs typeface="Times New Roman" pitchFamily="18" charset="0"/>
                        </a:rPr>
                        <a:t>	Balance, November 30, 2012</a:t>
                      </a:r>
                      <a:endParaRPr lang="en-US" sz="2000" dirty="0">
                        <a:latin typeface="Times New Roman" pitchFamily="18" charset="0"/>
                        <a:ea typeface="MS Mincho"/>
                        <a:cs typeface="Times New Roman" pitchFamily="18" charset="0"/>
                      </a:endParaRPr>
                    </a:p>
                  </a:txBody>
                  <a:tcPr marL="72572" marR="72572"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r">
                        <a:spcBef>
                          <a:spcPts val="0"/>
                        </a:spcBef>
                        <a:spcAft>
                          <a:spcPts val="0"/>
                        </a:spcAft>
                        <a:tabLst>
                          <a:tab pos="788670" algn="dec"/>
                        </a:tabLst>
                      </a:pPr>
                      <a:endParaRPr lang="en-US" sz="2000" dirty="0">
                        <a:latin typeface="Times New Roman" pitchFamily="18" charset="0"/>
                        <a:ea typeface="MS Mincho"/>
                        <a:cs typeface="Times New Roman" pitchFamily="18" charset="0"/>
                      </a:endParaRPr>
                    </a:p>
                  </a:txBody>
                  <a:tcPr marL="72572" marR="72572"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r">
                        <a:spcBef>
                          <a:spcPts val="0"/>
                        </a:spcBef>
                        <a:spcAft>
                          <a:spcPts val="0"/>
                        </a:spcAft>
                        <a:tabLst>
                          <a:tab pos="900430" algn="dec"/>
                        </a:tabLst>
                      </a:pPr>
                      <a:r>
                        <a:rPr lang="en-US" sz="2000" b="1" dirty="0">
                          <a:latin typeface="Times New Roman" pitchFamily="18" charset="0"/>
                          <a:ea typeface="MS Mincho"/>
                          <a:cs typeface="Times New Roman" pitchFamily="18" charset="0"/>
                        </a:rPr>
                        <a:t>$1,325</a:t>
                      </a:r>
                      <a:endParaRPr lang="en-US" sz="2000" dirty="0">
                        <a:latin typeface="Times New Roman" pitchFamily="18" charset="0"/>
                        <a:ea typeface="MS Mincho"/>
                        <a:cs typeface="Times New Roman" pitchFamily="18" charset="0"/>
                      </a:endParaRPr>
                    </a:p>
                  </a:txBody>
                  <a:tcPr marL="72572" marR="72572"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304793">
                <a:tc>
                  <a:txBody>
                    <a:bodyPr/>
                    <a:lstStyle/>
                    <a:p>
                      <a:pPr marL="0" marR="0">
                        <a:spcBef>
                          <a:spcPts val="0"/>
                        </a:spcBef>
                        <a:spcAft>
                          <a:spcPts val="0"/>
                        </a:spcAft>
                      </a:pPr>
                      <a:r>
                        <a:rPr lang="en-US" sz="2000" b="1" dirty="0">
                          <a:latin typeface="Times New Roman" pitchFamily="18" charset="0"/>
                          <a:ea typeface="MS Mincho"/>
                          <a:cs typeface="Times New Roman" pitchFamily="18" charset="0"/>
                        </a:rPr>
                        <a:t>	Less:	Correction of book error</a:t>
                      </a:r>
                      <a:endParaRPr lang="en-US" sz="2000" dirty="0">
                        <a:latin typeface="Times New Roman" pitchFamily="18" charset="0"/>
                        <a:ea typeface="MS Mincho"/>
                        <a:cs typeface="Times New Roman" pitchFamily="18" charset="0"/>
                      </a:endParaRPr>
                    </a:p>
                  </a:txBody>
                  <a:tcPr marL="72572" marR="72572"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r">
                        <a:spcBef>
                          <a:spcPts val="0"/>
                        </a:spcBef>
                        <a:spcAft>
                          <a:spcPts val="0"/>
                        </a:spcAft>
                        <a:tabLst>
                          <a:tab pos="788670" algn="dec"/>
                        </a:tabLst>
                      </a:pPr>
                      <a:r>
                        <a:rPr lang="en-US" sz="2000" b="1" dirty="0">
                          <a:latin typeface="Times New Roman" pitchFamily="18" charset="0"/>
                          <a:ea typeface="MS Mincho"/>
                          <a:cs typeface="Times New Roman" pitchFamily="18" charset="0"/>
                        </a:rPr>
                        <a:t>$40</a:t>
                      </a:r>
                      <a:endParaRPr lang="en-US" sz="2000" dirty="0">
                        <a:latin typeface="Times New Roman" pitchFamily="18" charset="0"/>
                        <a:ea typeface="MS Mincho"/>
                        <a:cs typeface="Times New Roman" pitchFamily="18" charset="0"/>
                      </a:endParaRPr>
                    </a:p>
                  </a:txBody>
                  <a:tcPr marL="72572" marR="72572"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r">
                        <a:spcBef>
                          <a:spcPts val="0"/>
                        </a:spcBef>
                        <a:spcAft>
                          <a:spcPts val="0"/>
                        </a:spcAft>
                        <a:tabLst>
                          <a:tab pos="900430" algn="dec"/>
                        </a:tabLst>
                      </a:pPr>
                      <a:endParaRPr lang="en-US" sz="2000" dirty="0">
                        <a:latin typeface="Times New Roman" pitchFamily="18" charset="0"/>
                        <a:ea typeface="MS Mincho"/>
                        <a:cs typeface="Times New Roman" pitchFamily="18" charset="0"/>
                      </a:endParaRPr>
                    </a:p>
                  </a:txBody>
                  <a:tcPr marL="72572" marR="72572"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304793">
                <a:tc>
                  <a:txBody>
                    <a:bodyPr/>
                    <a:lstStyle/>
                    <a:p>
                      <a:pPr marL="0" marR="0">
                        <a:spcBef>
                          <a:spcPts val="0"/>
                        </a:spcBef>
                        <a:spcAft>
                          <a:spcPts val="0"/>
                        </a:spcAft>
                      </a:pPr>
                      <a:r>
                        <a:rPr lang="en-US" sz="2000" b="1" dirty="0">
                          <a:latin typeface="Times New Roman" pitchFamily="18" charset="0"/>
                          <a:ea typeface="MS Mincho"/>
                          <a:cs typeface="Times New Roman" pitchFamily="18" charset="0"/>
                        </a:rPr>
                        <a:t>		        Cost of checks</a:t>
                      </a:r>
                      <a:endParaRPr lang="en-US" sz="2000" dirty="0">
                        <a:latin typeface="Times New Roman" pitchFamily="18" charset="0"/>
                        <a:ea typeface="MS Mincho"/>
                        <a:cs typeface="Times New Roman" pitchFamily="18" charset="0"/>
                      </a:endParaRPr>
                    </a:p>
                  </a:txBody>
                  <a:tcPr marL="72572" marR="72572"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r">
                        <a:spcBef>
                          <a:spcPts val="0"/>
                        </a:spcBef>
                        <a:spcAft>
                          <a:spcPts val="0"/>
                        </a:spcAft>
                        <a:tabLst>
                          <a:tab pos="788670" algn="dec"/>
                        </a:tabLst>
                      </a:pPr>
                      <a:r>
                        <a:rPr lang="en-US" sz="2000" b="1" dirty="0">
                          <a:latin typeface="Times New Roman" pitchFamily="18" charset="0"/>
                          <a:ea typeface="MS Mincho"/>
                          <a:cs typeface="Times New Roman" pitchFamily="18" charset="0"/>
                        </a:rPr>
                        <a:t>35</a:t>
                      </a:r>
                      <a:endParaRPr lang="en-US" sz="2000" dirty="0">
                        <a:latin typeface="Times New Roman" pitchFamily="18" charset="0"/>
                        <a:ea typeface="MS Mincho"/>
                        <a:cs typeface="Times New Roman" pitchFamily="18" charset="0"/>
                      </a:endParaRPr>
                    </a:p>
                  </a:txBody>
                  <a:tcPr marL="72572" marR="72572"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r">
                        <a:spcBef>
                          <a:spcPts val="0"/>
                        </a:spcBef>
                        <a:spcAft>
                          <a:spcPts val="0"/>
                        </a:spcAft>
                        <a:tabLst>
                          <a:tab pos="900430" algn="dec"/>
                        </a:tabLst>
                      </a:pPr>
                      <a:endParaRPr lang="en-US" sz="2000" dirty="0">
                        <a:latin typeface="Times New Roman" pitchFamily="18" charset="0"/>
                        <a:ea typeface="MS Mincho"/>
                        <a:cs typeface="Times New Roman" pitchFamily="18" charset="0"/>
                      </a:endParaRPr>
                    </a:p>
                  </a:txBody>
                  <a:tcPr marL="72572" marR="72572"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386925">
                <a:tc>
                  <a:txBody>
                    <a:bodyPr/>
                    <a:lstStyle/>
                    <a:p>
                      <a:pPr marL="0" marR="0">
                        <a:spcBef>
                          <a:spcPts val="0"/>
                        </a:spcBef>
                        <a:spcAft>
                          <a:spcPts val="0"/>
                        </a:spcAft>
                      </a:pPr>
                      <a:r>
                        <a:rPr lang="en-US" sz="2000" b="1" dirty="0">
                          <a:latin typeface="Times New Roman" pitchFamily="18" charset="0"/>
                          <a:ea typeface="MS Mincho"/>
                          <a:cs typeface="Times New Roman" pitchFamily="18" charset="0"/>
                        </a:rPr>
                        <a:t>		        Bank service charge</a:t>
                      </a:r>
                      <a:endParaRPr lang="en-US" sz="2000" dirty="0">
                        <a:latin typeface="Times New Roman" pitchFamily="18" charset="0"/>
                        <a:ea typeface="MS Mincho"/>
                        <a:cs typeface="Times New Roman" pitchFamily="18" charset="0"/>
                      </a:endParaRPr>
                    </a:p>
                  </a:txBody>
                  <a:tcPr marL="72572" marR="72572"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r">
                        <a:spcBef>
                          <a:spcPts val="0"/>
                        </a:spcBef>
                        <a:spcAft>
                          <a:spcPts val="0"/>
                        </a:spcAft>
                        <a:tabLst>
                          <a:tab pos="788670" algn="dec"/>
                        </a:tabLst>
                      </a:pPr>
                      <a:r>
                        <a:rPr lang="en-US" sz="2000" u="sng" dirty="0">
                          <a:latin typeface="Times New Roman" pitchFamily="18" charset="0"/>
                          <a:ea typeface="MS Mincho"/>
                          <a:cs typeface="Times New Roman" pitchFamily="18" charset="0"/>
                        </a:rPr>
                        <a:t>_</a:t>
                      </a:r>
                      <a:r>
                        <a:rPr lang="en-US" sz="2000" b="1" u="sng" dirty="0">
                          <a:latin typeface="Times New Roman" pitchFamily="18" charset="0"/>
                          <a:ea typeface="MS Mincho"/>
                          <a:cs typeface="Times New Roman" pitchFamily="18" charset="0"/>
                        </a:rPr>
                        <a:t>20</a:t>
                      </a:r>
                      <a:endParaRPr lang="en-US" sz="2000" dirty="0">
                        <a:latin typeface="Times New Roman" pitchFamily="18" charset="0"/>
                        <a:ea typeface="MS Mincho"/>
                        <a:cs typeface="Times New Roman" pitchFamily="18" charset="0"/>
                      </a:endParaRPr>
                    </a:p>
                  </a:txBody>
                  <a:tcPr marL="72572" marR="72572"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r">
                        <a:spcBef>
                          <a:spcPts val="0"/>
                        </a:spcBef>
                        <a:spcAft>
                          <a:spcPts val="0"/>
                        </a:spcAft>
                        <a:tabLst>
                          <a:tab pos="900430" algn="dec"/>
                        </a:tabLst>
                      </a:pPr>
                      <a:r>
                        <a:rPr lang="en-US" sz="2000" b="1" u="sng" dirty="0">
                          <a:latin typeface="Times New Roman" pitchFamily="18" charset="0"/>
                          <a:ea typeface="MS Mincho"/>
                          <a:cs typeface="Times New Roman" pitchFamily="18" charset="0"/>
                        </a:rPr>
                        <a:t>___95</a:t>
                      </a:r>
                      <a:endParaRPr lang="en-US" sz="2000" dirty="0">
                        <a:latin typeface="Times New Roman" pitchFamily="18" charset="0"/>
                        <a:ea typeface="MS Mincho"/>
                        <a:cs typeface="Times New Roman" pitchFamily="18" charset="0"/>
                      </a:endParaRPr>
                    </a:p>
                  </a:txBody>
                  <a:tcPr marL="72572" marR="72572"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304793">
                <a:tc>
                  <a:txBody>
                    <a:bodyPr/>
                    <a:lstStyle/>
                    <a:p>
                      <a:pPr marL="0" marR="0">
                        <a:spcBef>
                          <a:spcPts val="0"/>
                        </a:spcBef>
                        <a:spcAft>
                          <a:spcPts val="0"/>
                        </a:spcAft>
                      </a:pPr>
                      <a:r>
                        <a:rPr lang="en-US" sz="2000" b="1" dirty="0">
                          <a:latin typeface="Times New Roman" pitchFamily="18" charset="0"/>
                          <a:ea typeface="MS Mincho"/>
                          <a:cs typeface="Times New Roman" pitchFamily="18" charset="0"/>
                        </a:rPr>
                        <a:t>Adjusted book balance, November 30, 2012</a:t>
                      </a:r>
                      <a:endParaRPr lang="en-US" sz="2000" dirty="0">
                        <a:latin typeface="Times New Roman" pitchFamily="18" charset="0"/>
                        <a:ea typeface="MS Mincho"/>
                        <a:cs typeface="Times New Roman" pitchFamily="18" charset="0"/>
                      </a:endParaRPr>
                    </a:p>
                  </a:txBody>
                  <a:tcPr marL="72572" marR="72572"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tc>
                  <a:txBody>
                    <a:bodyPr/>
                    <a:lstStyle/>
                    <a:p>
                      <a:pPr marL="0" marR="0" algn="r">
                        <a:spcBef>
                          <a:spcPts val="0"/>
                        </a:spcBef>
                        <a:spcAft>
                          <a:spcPts val="0"/>
                        </a:spcAft>
                        <a:tabLst>
                          <a:tab pos="788670" algn="dec"/>
                        </a:tabLst>
                      </a:pPr>
                      <a:endParaRPr lang="en-US" sz="2000" dirty="0">
                        <a:latin typeface="Times New Roman" pitchFamily="18" charset="0"/>
                        <a:ea typeface="MS Mincho"/>
                        <a:cs typeface="Times New Roman" pitchFamily="18" charset="0"/>
                      </a:endParaRPr>
                    </a:p>
                  </a:txBody>
                  <a:tcPr marL="72572" marR="72572"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tc>
                  <a:txBody>
                    <a:bodyPr/>
                    <a:lstStyle/>
                    <a:p>
                      <a:pPr marL="0" marR="0" algn="r">
                        <a:spcBef>
                          <a:spcPts val="0"/>
                        </a:spcBef>
                        <a:spcAft>
                          <a:spcPts val="0"/>
                        </a:spcAft>
                        <a:tabLst>
                          <a:tab pos="900430" algn="dec"/>
                        </a:tabLst>
                      </a:pPr>
                      <a:r>
                        <a:rPr lang="en-US" sz="2000" b="1" u="dbl" dirty="0">
                          <a:latin typeface="Times New Roman" pitchFamily="18" charset="0"/>
                          <a:ea typeface="MS Mincho"/>
                          <a:cs typeface="Times New Roman" pitchFamily="18" charset="0"/>
                        </a:rPr>
                        <a:t>1,230</a:t>
                      </a:r>
                      <a:endParaRPr lang="en-US" sz="2000" dirty="0">
                        <a:latin typeface="Times New Roman" pitchFamily="18" charset="0"/>
                        <a:ea typeface="MS Mincho"/>
                        <a:cs typeface="Times New Roman" pitchFamily="18" charset="0"/>
                      </a:endParaRPr>
                    </a:p>
                  </a:txBody>
                  <a:tcPr marL="72572" marR="72572"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bg1">
                        <a:lumMod val="95000"/>
                      </a:schemeClr>
                    </a:solidFill>
                  </a:tcPr>
                </a:tc>
              </a:tr>
            </a:tbl>
          </a:graphicData>
        </a:graphic>
      </p:graphicFrame>
      <p:sp>
        <p:nvSpPr>
          <p:cNvPr id="11" name="Rectangle 10"/>
          <p:cNvSpPr/>
          <p:nvPr/>
        </p:nvSpPr>
        <p:spPr bwMode="auto">
          <a:xfrm>
            <a:off x="558800" y="4857750"/>
            <a:ext cx="10871200" cy="4000500"/>
          </a:xfrm>
          <a:prstGeom prst="rect">
            <a:avLst/>
          </a:prstGeom>
          <a:solidFill>
            <a:schemeClr val="bg1">
              <a:lumMod val="95000"/>
            </a:schemeClr>
          </a:solidFill>
          <a:ln>
            <a:solidFill>
              <a:schemeClr val="bg1">
                <a:lumMod val="9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1436" tIns="45718" rIns="91436" bIns="45718" anchor="ctr"/>
          <a:lstStyle/>
          <a:p>
            <a:pPr algn="ctr" defTabSz="914099">
              <a:defRPr/>
            </a:pPr>
            <a:endParaRPr lang="en-US" sz="2300" dirty="0">
              <a:solidFill>
                <a:schemeClr val="tx1"/>
              </a:solidFill>
              <a:latin typeface="Segoe" pitchFamily="34" charset="0"/>
            </a:endParaRPr>
          </a:p>
        </p:txBody>
      </p:sp>
      <p:sp>
        <p:nvSpPr>
          <p:cNvPr id="10" name="Rectangle 9"/>
          <p:cNvSpPr/>
          <p:nvPr/>
        </p:nvSpPr>
        <p:spPr bwMode="auto">
          <a:xfrm>
            <a:off x="508000" y="2667000"/>
            <a:ext cx="10871200" cy="4191000"/>
          </a:xfrm>
          <a:prstGeom prst="rect">
            <a:avLst/>
          </a:prstGeom>
          <a:solidFill>
            <a:schemeClr val="bg1">
              <a:lumMod val="95000"/>
            </a:schemeClr>
          </a:solidFill>
          <a:ln>
            <a:solidFill>
              <a:schemeClr val="bg1">
                <a:lumMod val="9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1436" tIns="45718" rIns="91436" bIns="45718" anchor="ctr"/>
          <a:lstStyle/>
          <a:p>
            <a:pPr algn="ctr" defTabSz="914099">
              <a:defRPr/>
            </a:pPr>
            <a:endParaRPr lang="en-US" sz="2300" dirty="0">
              <a:solidFill>
                <a:schemeClr val="tx1"/>
              </a:solidFill>
              <a:latin typeface="Segoe" pitchFamily="34" charset="0"/>
            </a:endParaRPr>
          </a:p>
        </p:txBody>
      </p:sp>
      <p:sp>
        <p:nvSpPr>
          <p:cNvPr id="2" name="Title 1"/>
          <p:cNvSpPr>
            <a:spLocks noGrp="1"/>
          </p:cNvSpPr>
          <p:nvPr>
            <p:ph type="title"/>
            <p:custDataLst>
              <p:tags r:id="rId2"/>
            </p:custDataLst>
          </p:nvPr>
        </p:nvSpPr>
        <p:spPr>
          <a:xfrm>
            <a:off x="406400" y="175846"/>
            <a:ext cx="11176000" cy="443198"/>
          </a:xfrm>
        </p:spPr>
        <p:txBody>
          <a:bodyPr>
            <a:normAutofit fontScale="90000"/>
          </a:bodyPr>
          <a:lstStyle/>
          <a:p>
            <a:pPr algn="ctr" eaLnBrk="1" hangingPunct="1">
              <a:defRPr/>
            </a:pPr>
            <a:r>
              <a:rPr sz="800" dirty="0" smtClean="0">
                <a:effectLst/>
              </a:rPr>
              <a:t/>
            </a:r>
            <a:br>
              <a:rPr sz="800" dirty="0" smtClean="0">
                <a:effectLst/>
              </a:rPr>
            </a:br>
            <a:r>
              <a:rPr sz="2400" b="1" cap="all" dirty="0" smtClean="0">
                <a:effectLst/>
              </a:rPr>
              <a:t>E7-18 : Preparing a bank reconciliation</a:t>
            </a:r>
            <a:endParaRPr sz="2400" b="1" cap="all" dirty="0">
              <a:effectLst/>
            </a:endParaRPr>
          </a:p>
        </p:txBody>
      </p:sp>
      <p:sp>
        <p:nvSpPr>
          <p:cNvPr id="98381" name="Text Placeholder 3"/>
          <p:cNvSpPr>
            <a:spLocks noGrp="1"/>
          </p:cNvSpPr>
          <p:nvPr>
            <p:ph type="body" sz="quarter" idx="10"/>
          </p:nvPr>
        </p:nvSpPr>
        <p:spPr>
          <a:xfrm>
            <a:off x="406400" y="703384"/>
            <a:ext cx="11176000" cy="574431"/>
          </a:xfrm>
        </p:spPr>
        <p:txBody>
          <a:bodyPr/>
          <a:lstStyle/>
          <a:p>
            <a:pPr eaLnBrk="1" hangingPunct="1">
              <a:buFontTx/>
              <a:buNone/>
            </a:pPr>
            <a:r>
              <a:rPr lang="en-US" sz="2800" dirty="0" smtClean="0"/>
              <a:t>1.  Prepare Harrison’s bank reconciliation at November 30, 2012.</a:t>
            </a:r>
          </a:p>
        </p:txBody>
      </p:sp>
      <p:sp>
        <p:nvSpPr>
          <p:cNvPr id="3" name="Slide Number Placeholder 2"/>
          <p:cNvSpPr>
            <a:spLocks noGrp="1"/>
          </p:cNvSpPr>
          <p:nvPr>
            <p:ph type="sldNum" sz="quarter" idx="11"/>
          </p:nvPr>
        </p:nvSpPr>
        <p:spPr/>
        <p:txBody>
          <a:bodyPr/>
          <a:lstStyle/>
          <a:p>
            <a:pPr>
              <a:defRPr/>
            </a:pPr>
            <a:fld id="{14559B4A-90B7-4C5F-AC46-30F91305E914}" type="slidenum">
              <a:rPr lang="en-US"/>
              <a:pPr>
                <a:defRPr/>
              </a:pPr>
              <a:t>41</a:t>
            </a:fld>
            <a:endParaRPr lang="en-US" dirty="0"/>
          </a:p>
        </p:txBody>
      </p:sp>
    </p:spTree>
    <p:custDataLst>
      <p:tags r:id="rId1"/>
    </p:custDataLst>
    <p:extLst>
      <p:ext uri="{BB962C8B-B14F-4D97-AF65-F5344CB8AC3E}">
        <p14:creationId xmlns:p14="http://schemas.microsoft.com/office/powerpoint/2010/main" val="33806679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grpId="0" nodeType="clickEffect">
                                  <p:stCondLst>
                                    <p:cond delay="0"/>
                                  </p:stCondLst>
                                  <p:childTnLst>
                                    <p:animMotion origin="layout" path="M 0 0  L 0 0.33333  E" pathEditMode="relative" ptsTypes="">
                                      <p:cBhvr>
                                        <p:cTn id="6" dur="2000" fill="hold"/>
                                        <p:tgtEl>
                                          <p:spTgt spid="10"/>
                                        </p:tgtEl>
                                        <p:attrNameLst>
                                          <p:attrName>ppt_x</p:attrName>
                                          <p:attrName>ppt_y</p:attrName>
                                        </p:attrNameLst>
                                      </p:cBhvr>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42" presetClass="path" presetSubtype="0" accel="50000" decel="50000" fill="hold" grpId="0" nodeType="clickEffect">
                                  <p:stCondLst>
                                    <p:cond delay="0"/>
                                  </p:stCondLst>
                                  <p:childTnLst>
                                    <p:animMotion origin="layout" path="M 0 0  L 0 0.33333  E" pathEditMode="relative" ptsTypes="">
                                      <p:cBhvr>
                                        <p:cTn id="10" dur="2000" fill="hold"/>
                                        <p:tgtEl>
                                          <p:spTgt spid="11"/>
                                        </p:tgtEl>
                                        <p:attrNameLst>
                                          <p:attrName>ppt_x</p:attrName>
                                          <p:attrName>ppt_y</p:attrName>
                                        </p:attrNameLst>
                                      </p:cBhvr>
                                    </p:animMotion>
                                  </p:childTnLst>
                                </p:cTn>
                              </p:par>
                              <p:par>
                                <p:cTn id="11" presetID="1" presetClass="exit" presetSubtype="0" fill="hold" grpId="1" nodeType="withEffect">
                                  <p:stCondLst>
                                    <p:cond delay="0"/>
                                  </p:stCondLst>
                                  <p:childTnLst>
                                    <p:set>
                                      <p:cBhvr>
                                        <p:cTn id="12"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10"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p:cNvSpPr>
            <a:spLocks noGrp="1" noChangeArrowheads="1"/>
          </p:cNvSpPr>
          <p:nvPr>
            <p:ph type="subTitle" idx="1"/>
          </p:nvPr>
        </p:nvSpPr>
        <p:spPr>
          <a:xfrm>
            <a:off x="973667" y="3429001"/>
            <a:ext cx="10242551" cy="584775"/>
          </a:xfrm>
        </p:spPr>
        <p:txBody>
          <a:bodyPr>
            <a:spAutoFit/>
          </a:bodyPr>
          <a:lstStyle/>
          <a:p>
            <a:pPr algn="ctr" eaLnBrk="1" hangingPunct="1">
              <a:spcBef>
                <a:spcPct val="0"/>
              </a:spcBef>
            </a:pPr>
            <a:r>
              <a:rPr lang="en-US" dirty="0" smtClean="0"/>
              <a:t>Apply internal controls to cash receipts</a:t>
            </a:r>
          </a:p>
        </p:txBody>
      </p:sp>
      <p:sp>
        <p:nvSpPr>
          <p:cNvPr id="3" name="Slide Number Placeholder 2"/>
          <p:cNvSpPr>
            <a:spLocks noGrp="1"/>
          </p:cNvSpPr>
          <p:nvPr>
            <p:ph type="sldNum" sz="quarter" idx="12"/>
          </p:nvPr>
        </p:nvSpPr>
        <p:spPr/>
        <p:txBody>
          <a:bodyPr/>
          <a:lstStyle/>
          <a:p>
            <a:pPr>
              <a:defRPr/>
            </a:pPr>
            <a:fld id="{16B904E3-F97E-4BE5-9D1C-11AF79C69B8B}" type="slidenum">
              <a:rPr lang="en-US"/>
              <a:pPr>
                <a:defRPr/>
              </a:pPr>
              <a:t>42</a:t>
            </a:fld>
            <a:endParaRPr lang="en-US" dirty="0"/>
          </a:p>
        </p:txBody>
      </p:sp>
      <p:sp>
        <p:nvSpPr>
          <p:cNvPr id="5" name="Flowchart: Connector 4"/>
          <p:cNvSpPr/>
          <p:nvPr/>
        </p:nvSpPr>
        <p:spPr bwMode="auto">
          <a:xfrm>
            <a:off x="5029200" y="1600200"/>
            <a:ext cx="2133600" cy="1371600"/>
          </a:xfrm>
          <a:prstGeom prst="flowChartConnector">
            <a:avLst/>
          </a:prstGeom>
          <a:solidFill>
            <a:schemeClr val="accent2">
              <a:lumMod val="75000"/>
            </a:schemeClr>
          </a:solidFill>
          <a:ln>
            <a:solidFill>
              <a:schemeClr val="accent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r>
              <a:rPr lang="en-US" sz="7200" dirty="0">
                <a:solidFill>
                  <a:schemeClr val="bg1"/>
                </a:solidFill>
                <a:latin typeface="Segoe" pitchFamily="34" charset="0"/>
              </a:rPr>
              <a:t>7</a:t>
            </a:r>
          </a:p>
        </p:txBody>
      </p:sp>
    </p:spTree>
    <p:custDataLst>
      <p:tags r:id="rId1"/>
    </p:custDataLst>
    <p:extLst>
      <p:ext uri="{BB962C8B-B14F-4D97-AF65-F5344CB8AC3E}">
        <p14:creationId xmlns:p14="http://schemas.microsoft.com/office/powerpoint/2010/main" val="3787055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8" name="Rectangle 4"/>
          <p:cNvSpPr>
            <a:spLocks noGrp="1" noChangeArrowheads="1"/>
          </p:cNvSpPr>
          <p:nvPr>
            <p:ph type="title"/>
            <p:custDataLst>
              <p:tags r:id="rId2"/>
            </p:custDataLst>
          </p:nvPr>
        </p:nvSpPr>
        <p:spPr/>
        <p:txBody>
          <a:bodyPr/>
          <a:lstStyle/>
          <a:p>
            <a:pPr eaLnBrk="1" fontAlgn="auto" hangingPunct="1">
              <a:spcAft>
                <a:spcPts val="0"/>
              </a:spcAft>
              <a:defRPr/>
            </a:pPr>
            <a:r>
              <a:rPr/>
              <a:t>Cash Receipts Over the Counter</a:t>
            </a:r>
          </a:p>
        </p:txBody>
      </p:sp>
      <p:sp>
        <p:nvSpPr>
          <p:cNvPr id="100355" name="Rectangle 5"/>
          <p:cNvSpPr>
            <a:spLocks noGrp="1" noChangeArrowheads="1"/>
          </p:cNvSpPr>
          <p:nvPr>
            <p:ph idx="1"/>
          </p:nvPr>
        </p:nvSpPr>
        <p:spPr>
          <a:xfrm>
            <a:off x="508000" y="1412875"/>
            <a:ext cx="11176000" cy="4025900"/>
          </a:xfrm>
        </p:spPr>
        <p:txBody>
          <a:bodyPr/>
          <a:lstStyle/>
          <a:p>
            <a:pPr eaLnBrk="1" hangingPunct="1"/>
            <a:r>
              <a:rPr lang="en-US" sz="2800" smtClean="0"/>
              <a:t>Receipt is issued for each transaction</a:t>
            </a:r>
          </a:p>
          <a:p>
            <a:pPr eaLnBrk="1" hangingPunct="1"/>
            <a:r>
              <a:rPr lang="en-US" sz="2800" smtClean="0"/>
              <a:t>Cash drawer opens when a transaction is entered</a:t>
            </a:r>
          </a:p>
          <a:p>
            <a:pPr eaLnBrk="1" hangingPunct="1"/>
            <a:r>
              <a:rPr lang="en-US" sz="2800" smtClean="0"/>
              <a:t>Cash Register records transaction</a:t>
            </a:r>
          </a:p>
          <a:p>
            <a:pPr eaLnBrk="1" hangingPunct="1"/>
            <a:r>
              <a:rPr lang="en-US" sz="2800" smtClean="0"/>
              <a:t>At the end of a shift, manager proves cash</a:t>
            </a:r>
          </a:p>
          <a:p>
            <a:pPr lvl="1" eaLnBrk="1" hangingPunct="1"/>
            <a:r>
              <a:rPr lang="en-US" sz="2400" smtClean="0"/>
              <a:t>Prevents theft </a:t>
            </a:r>
          </a:p>
          <a:p>
            <a:pPr eaLnBrk="1" hangingPunct="1"/>
            <a:r>
              <a:rPr lang="en-US" sz="2800" smtClean="0"/>
              <a:t>At least once a day, cashier deposits cash in bank</a:t>
            </a:r>
          </a:p>
          <a:p>
            <a:pPr eaLnBrk="1" hangingPunct="1"/>
            <a:r>
              <a:rPr lang="en-US" sz="2800" smtClean="0"/>
              <a:t>Register tape sent to accounting </a:t>
            </a:r>
            <a:br>
              <a:rPr lang="en-US" sz="2800" smtClean="0"/>
            </a:br>
            <a:r>
              <a:rPr lang="en-US" sz="2800" smtClean="0"/>
              <a:t>department </a:t>
            </a:r>
          </a:p>
          <a:p>
            <a:pPr eaLnBrk="1" hangingPunct="1"/>
            <a:endParaRPr lang="en-US" sz="2800" smtClean="0"/>
          </a:p>
        </p:txBody>
      </p:sp>
      <p:sp>
        <p:nvSpPr>
          <p:cNvPr id="2" name="Slide Number Placeholder 1"/>
          <p:cNvSpPr>
            <a:spLocks noGrp="1"/>
          </p:cNvSpPr>
          <p:nvPr>
            <p:ph type="sldNum" sz="quarter" idx="12"/>
          </p:nvPr>
        </p:nvSpPr>
        <p:spPr/>
        <p:txBody>
          <a:bodyPr/>
          <a:lstStyle/>
          <a:p>
            <a:pPr>
              <a:defRPr/>
            </a:pPr>
            <a:fld id="{00819F37-7D1F-4529-A133-50C1ADEE29D2}" type="slidenum">
              <a:rPr lang="en-US"/>
              <a:pPr>
                <a:defRPr/>
              </a:pPr>
              <a:t>43</a:t>
            </a:fld>
            <a:endParaRPr lang="en-US" dirty="0"/>
          </a:p>
        </p:txBody>
      </p:sp>
      <p:pic>
        <p:nvPicPr>
          <p:cNvPr id="100357" name="Picture 9" descr="C:\Users\ROBIN-ONE\AppData\Local\Microsoft\Windows\Temporary Internet Files\Content.IE5\7D82V69M\MC900295450[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24801" y="4114800"/>
            <a:ext cx="2789767" cy="239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169662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2" name="Rectangle 4"/>
          <p:cNvSpPr>
            <a:spLocks noGrp="1" noChangeArrowheads="1"/>
          </p:cNvSpPr>
          <p:nvPr>
            <p:ph type="title"/>
            <p:custDataLst>
              <p:tags r:id="rId2"/>
            </p:custDataLst>
          </p:nvPr>
        </p:nvSpPr>
        <p:spPr>
          <a:xfrm>
            <a:off x="609600" y="274638"/>
            <a:ext cx="10972800" cy="698377"/>
          </a:xfrm>
        </p:spPr>
        <p:txBody>
          <a:bodyPr>
            <a:normAutofit fontScale="90000"/>
          </a:bodyPr>
          <a:lstStyle/>
          <a:p>
            <a:pPr eaLnBrk="1" fontAlgn="auto" hangingPunct="1">
              <a:spcAft>
                <a:spcPts val="0"/>
              </a:spcAft>
              <a:defRPr/>
            </a:pPr>
            <a:r>
              <a:rPr dirty="0"/>
              <a:t>Cash Receipts by Mail</a:t>
            </a:r>
          </a:p>
        </p:txBody>
      </p:sp>
      <p:sp>
        <p:nvSpPr>
          <p:cNvPr id="101379" name="Rectangle 5"/>
          <p:cNvSpPr>
            <a:spLocks noGrp="1" noChangeArrowheads="1"/>
          </p:cNvSpPr>
          <p:nvPr>
            <p:ph idx="1"/>
          </p:nvPr>
        </p:nvSpPr>
        <p:spPr>
          <a:xfrm>
            <a:off x="406400" y="1066800"/>
            <a:ext cx="11176000" cy="2622550"/>
          </a:xfrm>
        </p:spPr>
        <p:txBody>
          <a:bodyPr>
            <a:normAutofit fontScale="92500" lnSpcReduction="10000"/>
          </a:bodyPr>
          <a:lstStyle/>
          <a:p>
            <a:pPr eaLnBrk="1" hangingPunct="1"/>
            <a:r>
              <a:rPr lang="en-US" sz="2800" dirty="0" smtClean="0"/>
              <a:t>Mailroom employee opens mail</a:t>
            </a:r>
          </a:p>
          <a:p>
            <a:pPr eaLnBrk="1" hangingPunct="1"/>
            <a:r>
              <a:rPr lang="en-US" sz="2800" dirty="0" smtClean="0"/>
              <a:t>Checks are sent to treasurer and cashier deposits money</a:t>
            </a:r>
          </a:p>
          <a:p>
            <a:pPr eaLnBrk="1" hangingPunct="1"/>
            <a:r>
              <a:rPr lang="en-US" sz="2800" dirty="0" smtClean="0"/>
              <a:t>Remittance advice sent to accounting for journal entries</a:t>
            </a:r>
          </a:p>
          <a:p>
            <a:pPr eaLnBrk="1" hangingPunct="1"/>
            <a:r>
              <a:rPr lang="en-US" sz="2800" dirty="0" smtClean="0"/>
              <a:t>Controller compares records of</a:t>
            </a:r>
          </a:p>
          <a:p>
            <a:pPr lvl="1" eaLnBrk="1" hangingPunct="1"/>
            <a:r>
              <a:rPr lang="en-US" sz="2400" dirty="0" smtClean="0"/>
              <a:t>The day’s bank deposit amount from treasurer</a:t>
            </a:r>
          </a:p>
          <a:p>
            <a:pPr lvl="1" eaLnBrk="1" hangingPunct="1"/>
            <a:r>
              <a:rPr lang="en-US" sz="2400" dirty="0" smtClean="0"/>
              <a:t>The debit to Cash made by the accounting department</a:t>
            </a:r>
          </a:p>
        </p:txBody>
      </p:sp>
      <p:sp>
        <p:nvSpPr>
          <p:cNvPr id="2" name="Slide Number Placeholder 1"/>
          <p:cNvSpPr>
            <a:spLocks noGrp="1"/>
          </p:cNvSpPr>
          <p:nvPr>
            <p:ph type="sldNum" sz="quarter" idx="12"/>
          </p:nvPr>
        </p:nvSpPr>
        <p:spPr/>
        <p:txBody>
          <a:bodyPr/>
          <a:lstStyle/>
          <a:p>
            <a:pPr>
              <a:defRPr/>
            </a:pPr>
            <a:fld id="{00F03862-9C9A-48C5-8AEC-829F8403906F}" type="slidenum">
              <a:rPr lang="en-US"/>
              <a:pPr>
                <a:defRPr/>
              </a:pPr>
              <a:t>44</a:t>
            </a:fld>
            <a:endParaRPr lang="en-US" dirty="0"/>
          </a:p>
        </p:txBody>
      </p:sp>
      <p:pic>
        <p:nvPicPr>
          <p:cNvPr id="101381" name="Picture 6" descr="C:\Users\Courtney\AppData\Local\Microsoft\Windows\Temporary Internet Files\Low\Content.IE5\TC309DNX\j0432627[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40800" y="4572000"/>
            <a:ext cx="2286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82" name="Picture 5" descr="mailcash.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04800" y="3886201"/>
            <a:ext cx="11127317"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650229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p:cNvSpPr>
            <a:spLocks noGrp="1" noChangeArrowheads="1"/>
          </p:cNvSpPr>
          <p:nvPr>
            <p:ph type="subTitle" idx="1"/>
          </p:nvPr>
        </p:nvSpPr>
        <p:spPr>
          <a:xfrm>
            <a:off x="973667" y="3429001"/>
            <a:ext cx="10242551" cy="584775"/>
          </a:xfrm>
        </p:spPr>
        <p:txBody>
          <a:bodyPr>
            <a:spAutoFit/>
          </a:bodyPr>
          <a:lstStyle/>
          <a:p>
            <a:pPr algn="ctr" eaLnBrk="1" hangingPunct="1">
              <a:spcBef>
                <a:spcPct val="0"/>
              </a:spcBef>
            </a:pPr>
            <a:r>
              <a:rPr lang="en-US" dirty="0" smtClean="0"/>
              <a:t>Apply internal controls to cash payments</a:t>
            </a:r>
          </a:p>
        </p:txBody>
      </p:sp>
      <p:sp>
        <p:nvSpPr>
          <p:cNvPr id="3" name="Slide Number Placeholder 2"/>
          <p:cNvSpPr>
            <a:spLocks noGrp="1"/>
          </p:cNvSpPr>
          <p:nvPr>
            <p:ph type="sldNum" sz="quarter" idx="12"/>
          </p:nvPr>
        </p:nvSpPr>
        <p:spPr/>
        <p:txBody>
          <a:bodyPr/>
          <a:lstStyle/>
          <a:p>
            <a:pPr>
              <a:defRPr/>
            </a:pPr>
            <a:fld id="{26A01919-9ECF-474E-98F6-323F6A6E91B4}" type="slidenum">
              <a:rPr lang="en-US"/>
              <a:pPr>
                <a:defRPr/>
              </a:pPr>
              <a:t>45</a:t>
            </a:fld>
            <a:endParaRPr lang="en-US" dirty="0"/>
          </a:p>
        </p:txBody>
      </p:sp>
      <p:sp>
        <p:nvSpPr>
          <p:cNvPr id="5" name="Flowchart: Connector 4"/>
          <p:cNvSpPr/>
          <p:nvPr/>
        </p:nvSpPr>
        <p:spPr bwMode="auto">
          <a:xfrm>
            <a:off x="5029200" y="1600200"/>
            <a:ext cx="2133600" cy="1371600"/>
          </a:xfrm>
          <a:prstGeom prst="flowChartConnector">
            <a:avLst/>
          </a:prstGeom>
          <a:solidFill>
            <a:schemeClr val="accent2">
              <a:lumMod val="75000"/>
            </a:schemeClr>
          </a:solidFill>
          <a:ln>
            <a:solidFill>
              <a:schemeClr val="accent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r>
              <a:rPr lang="en-US" sz="7200" dirty="0">
                <a:solidFill>
                  <a:schemeClr val="bg1"/>
                </a:solidFill>
                <a:latin typeface="Segoe" pitchFamily="34" charset="0"/>
              </a:rPr>
              <a:t>8</a:t>
            </a:r>
          </a:p>
        </p:txBody>
      </p:sp>
    </p:spTree>
    <p:custDataLst>
      <p:tags r:id="rId1"/>
    </p:custDataLst>
    <p:extLst>
      <p:ext uri="{BB962C8B-B14F-4D97-AF65-F5344CB8AC3E}">
        <p14:creationId xmlns:p14="http://schemas.microsoft.com/office/powerpoint/2010/main" val="7764715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Controls over Payment by Check</a:t>
            </a:r>
            <a:endParaRPr/>
          </a:p>
        </p:txBody>
      </p:sp>
      <p:sp>
        <p:nvSpPr>
          <p:cNvPr id="103427" name="Content Placeholder 2"/>
          <p:cNvSpPr>
            <a:spLocks noGrp="1"/>
          </p:cNvSpPr>
          <p:nvPr>
            <p:ph idx="1"/>
          </p:nvPr>
        </p:nvSpPr>
        <p:spPr>
          <a:xfrm>
            <a:off x="508000" y="1295401"/>
            <a:ext cx="10668000" cy="3084513"/>
          </a:xfrm>
        </p:spPr>
        <p:txBody>
          <a:bodyPr/>
          <a:lstStyle/>
          <a:p>
            <a:pPr eaLnBrk="1" hangingPunct="1"/>
            <a:r>
              <a:rPr lang="en-US" smtClean="0"/>
              <a:t>Paying by check is an important internal control</a:t>
            </a:r>
          </a:p>
          <a:p>
            <a:pPr lvl="1" eaLnBrk="1" hangingPunct="1"/>
            <a:r>
              <a:rPr lang="en-US" smtClean="0"/>
              <a:t>The check provides a record of the payment</a:t>
            </a:r>
          </a:p>
          <a:p>
            <a:pPr lvl="1" eaLnBrk="1" hangingPunct="1"/>
            <a:r>
              <a:rPr lang="en-US" smtClean="0"/>
              <a:t>The check must be signed by an authorized official</a:t>
            </a:r>
          </a:p>
          <a:p>
            <a:pPr lvl="1" eaLnBrk="1" hangingPunct="1"/>
            <a:r>
              <a:rPr lang="en-US" smtClean="0"/>
              <a:t>Before signing the check, the official reviews the relevant documentation</a:t>
            </a:r>
          </a:p>
        </p:txBody>
      </p:sp>
      <p:sp>
        <p:nvSpPr>
          <p:cNvPr id="4" name="Slide Number Placeholder 3"/>
          <p:cNvSpPr>
            <a:spLocks noGrp="1"/>
          </p:cNvSpPr>
          <p:nvPr>
            <p:ph type="sldNum" sz="quarter" idx="12"/>
          </p:nvPr>
        </p:nvSpPr>
        <p:spPr/>
        <p:txBody>
          <a:bodyPr/>
          <a:lstStyle/>
          <a:p>
            <a:pPr>
              <a:defRPr/>
            </a:pPr>
            <a:fld id="{598E9A02-28DD-4C56-8676-791A333B9058}" type="slidenum">
              <a:rPr lang="en-US"/>
              <a:pPr>
                <a:defRPr/>
              </a:pPr>
              <a:t>46</a:t>
            </a:fld>
            <a:endParaRPr lang="en-US" dirty="0"/>
          </a:p>
        </p:txBody>
      </p:sp>
      <p:pic>
        <p:nvPicPr>
          <p:cNvPr id="10342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2800" y="3886201"/>
            <a:ext cx="5429251" cy="253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176326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custDataLst>
              <p:tags r:id="rId2"/>
            </p:custDataLst>
          </p:nvPr>
        </p:nvSpPr>
        <p:spPr>
          <a:xfrm>
            <a:off x="406400" y="228601"/>
            <a:ext cx="11176000" cy="664797"/>
          </a:xfrm>
        </p:spPr>
        <p:txBody>
          <a:bodyPr>
            <a:normAutofit fontScale="90000"/>
          </a:bodyPr>
          <a:lstStyle/>
          <a:p>
            <a:pPr eaLnBrk="1" hangingPunct="1">
              <a:defRPr/>
            </a:pPr>
            <a:r>
              <a:rPr smtClean="0"/>
              <a:t>Controls over Purchase and Payment</a:t>
            </a:r>
            <a:endParaRPr/>
          </a:p>
        </p:txBody>
      </p:sp>
      <p:sp>
        <p:nvSpPr>
          <p:cNvPr id="104451" name="Content Placeholder 1"/>
          <p:cNvSpPr>
            <a:spLocks noGrp="1"/>
          </p:cNvSpPr>
          <p:nvPr>
            <p:ph idx="1"/>
          </p:nvPr>
        </p:nvSpPr>
        <p:spPr>
          <a:xfrm>
            <a:off x="508000" y="990600"/>
            <a:ext cx="11176000" cy="4960938"/>
          </a:xfrm>
        </p:spPr>
        <p:txBody>
          <a:bodyPr/>
          <a:lstStyle/>
          <a:p>
            <a:pPr eaLnBrk="1" hangingPunct="1"/>
            <a:r>
              <a:rPr lang="en-US" smtClean="0"/>
              <a:t>Purchasing Process follows 4 steps</a:t>
            </a:r>
          </a:p>
          <a:p>
            <a:pPr lvl="1" eaLnBrk="1" hangingPunct="1"/>
            <a:r>
              <a:rPr lang="en-US" smtClean="0"/>
              <a:t>STEP 1: Send a purchase order to order items </a:t>
            </a:r>
          </a:p>
          <a:p>
            <a:pPr lvl="1" eaLnBrk="1" hangingPunct="1"/>
            <a:r>
              <a:rPr lang="en-US" smtClean="0"/>
              <a:t>STEP 2: The items are sent and an invoice is sent to the purchaser</a:t>
            </a:r>
          </a:p>
          <a:p>
            <a:pPr lvl="1" eaLnBrk="1" hangingPunct="1"/>
            <a:r>
              <a:rPr lang="en-US" smtClean="0"/>
              <a:t>STEP 3: Inventory is received and a receiving report is prepared.</a:t>
            </a:r>
          </a:p>
          <a:p>
            <a:pPr lvl="1" eaLnBrk="1" hangingPunct="1"/>
            <a:r>
              <a:rPr lang="en-US" smtClean="0"/>
              <a:t>STEP 4: After approving all documents, a check is sent for the amount invoiced.</a:t>
            </a:r>
          </a:p>
          <a:p>
            <a:pPr eaLnBrk="1" hangingPunct="1"/>
            <a:r>
              <a:rPr lang="en-US" smtClean="0"/>
              <a:t>Purchasing should be separate</a:t>
            </a:r>
            <a:br>
              <a:rPr lang="en-US" smtClean="0"/>
            </a:br>
            <a:r>
              <a:rPr lang="en-US" smtClean="0"/>
              <a:t>from receiving</a:t>
            </a:r>
          </a:p>
          <a:p>
            <a:pPr lvl="1" eaLnBrk="1" hangingPunct="1"/>
            <a:endParaRPr lang="en-US" smtClean="0"/>
          </a:p>
        </p:txBody>
      </p:sp>
      <p:sp>
        <p:nvSpPr>
          <p:cNvPr id="2" name="Slide Number Placeholder 1"/>
          <p:cNvSpPr>
            <a:spLocks noGrp="1"/>
          </p:cNvSpPr>
          <p:nvPr>
            <p:ph type="sldNum" sz="quarter" idx="12"/>
          </p:nvPr>
        </p:nvSpPr>
        <p:spPr/>
        <p:txBody>
          <a:bodyPr/>
          <a:lstStyle/>
          <a:p>
            <a:pPr>
              <a:defRPr/>
            </a:pPr>
            <a:fld id="{5E9FC164-BCA4-48EE-89D6-214DE8F1ED3E}" type="slidenum">
              <a:rPr lang="en-US"/>
              <a:pPr>
                <a:defRPr/>
              </a:pPr>
              <a:t>47</a:t>
            </a:fld>
            <a:endParaRPr lang="en-US" dirty="0"/>
          </a:p>
        </p:txBody>
      </p:sp>
      <p:pic>
        <p:nvPicPr>
          <p:cNvPr id="104453" name="Picture 5" descr="paypacket.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026401" y="4267201"/>
            <a:ext cx="3164417"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361108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custDataLst>
              <p:tags r:id="rId2"/>
            </p:custDataLst>
          </p:nvPr>
        </p:nvSpPr>
        <p:spPr/>
        <p:txBody>
          <a:bodyPr>
            <a:normAutofit/>
          </a:bodyPr>
          <a:lstStyle/>
          <a:p>
            <a:pPr eaLnBrk="1" hangingPunct="1">
              <a:defRPr/>
            </a:pPr>
            <a:r>
              <a:rPr dirty="0" smtClean="0"/>
              <a:t>The Voucher System</a:t>
            </a:r>
            <a:endParaRPr dirty="0"/>
          </a:p>
        </p:txBody>
      </p:sp>
      <p:sp>
        <p:nvSpPr>
          <p:cNvPr id="105475" name="Content Placeholder 4"/>
          <p:cNvSpPr>
            <a:spLocks noGrp="1"/>
          </p:cNvSpPr>
          <p:nvPr>
            <p:ph idx="1"/>
          </p:nvPr>
        </p:nvSpPr>
        <p:spPr>
          <a:xfrm>
            <a:off x="543170" y="1365740"/>
            <a:ext cx="10972800" cy="3324225"/>
          </a:xfrm>
        </p:spPr>
        <p:txBody>
          <a:bodyPr/>
          <a:lstStyle/>
          <a:p>
            <a:pPr eaLnBrk="1" hangingPunct="1"/>
            <a:r>
              <a:rPr lang="en-US" dirty="0" smtClean="0"/>
              <a:t>A sequentially numbered document authorizing cash payment</a:t>
            </a:r>
          </a:p>
          <a:p>
            <a:pPr eaLnBrk="1" hangingPunct="1"/>
            <a:r>
              <a:rPr lang="en-US" dirty="0" smtClean="0"/>
              <a:t>Includes:</a:t>
            </a:r>
          </a:p>
          <a:p>
            <a:pPr lvl="1" eaLnBrk="1" hangingPunct="1"/>
            <a:r>
              <a:rPr lang="en-US" dirty="0" smtClean="0"/>
              <a:t>Vouchers</a:t>
            </a:r>
          </a:p>
          <a:p>
            <a:pPr lvl="1" eaLnBrk="1" hangingPunct="1"/>
            <a:r>
              <a:rPr lang="en-US" dirty="0" smtClean="0"/>
              <a:t>Voucher register</a:t>
            </a:r>
          </a:p>
          <a:p>
            <a:pPr lvl="1" eaLnBrk="1" hangingPunct="1"/>
            <a:r>
              <a:rPr lang="en-US" dirty="0" smtClean="0"/>
              <a:t>Check register</a:t>
            </a:r>
          </a:p>
          <a:p>
            <a:pPr lvl="1" eaLnBrk="1" hangingPunct="1"/>
            <a:endParaRPr lang="en-US" dirty="0" smtClean="0"/>
          </a:p>
        </p:txBody>
      </p:sp>
      <p:sp>
        <p:nvSpPr>
          <p:cNvPr id="2" name="Slide Number Placeholder 1"/>
          <p:cNvSpPr>
            <a:spLocks noGrp="1"/>
          </p:cNvSpPr>
          <p:nvPr>
            <p:ph type="sldNum" sz="quarter" idx="12"/>
          </p:nvPr>
        </p:nvSpPr>
        <p:spPr/>
        <p:txBody>
          <a:bodyPr/>
          <a:lstStyle/>
          <a:p>
            <a:pPr>
              <a:defRPr/>
            </a:pPr>
            <a:fld id="{0559D260-CAD4-49D6-A047-C9F028C33CF2}" type="slidenum">
              <a:rPr lang="en-US"/>
              <a:pPr>
                <a:defRPr/>
              </a:pPr>
              <a:t>48</a:t>
            </a:fld>
            <a:endParaRPr lang="en-US" dirty="0"/>
          </a:p>
        </p:txBody>
      </p:sp>
    </p:spTree>
    <p:custDataLst>
      <p:tags r:id="rId1"/>
    </p:custDataLst>
    <p:extLst>
      <p:ext uri="{BB962C8B-B14F-4D97-AF65-F5344CB8AC3E}">
        <p14:creationId xmlns:p14="http://schemas.microsoft.com/office/powerpoint/2010/main" val="3954584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1"/>
            <a:ext cx="11176000" cy="775597"/>
          </a:xfrm>
        </p:spPr>
        <p:txBody>
          <a:bodyPr/>
          <a:lstStyle/>
          <a:p>
            <a:pPr algn="ctr" eaLnBrk="1" hangingPunct="1">
              <a:defRPr/>
            </a:pPr>
            <a:r>
              <a:rPr sz="800" smtClean="0"/>
              <a:t/>
            </a:r>
            <a:br>
              <a:rPr sz="800" smtClean="0"/>
            </a:br>
            <a:r>
              <a:rPr sz="2400" b="1" cap="all" smtClean="0"/>
              <a:t>S7-10 : Internal control over cash payments by check</a:t>
            </a:r>
            <a:endParaRPr sz="2400" b="1" cap="all"/>
          </a:p>
        </p:txBody>
      </p:sp>
      <p:sp>
        <p:nvSpPr>
          <p:cNvPr id="106499" name="Content Placeholder 2"/>
          <p:cNvSpPr>
            <a:spLocks noGrp="1"/>
          </p:cNvSpPr>
          <p:nvPr>
            <p:ph idx="1"/>
          </p:nvPr>
        </p:nvSpPr>
        <p:spPr>
          <a:xfrm>
            <a:off x="304800" y="1676400"/>
            <a:ext cx="11277600" cy="2973388"/>
          </a:xfrm>
        </p:spPr>
        <p:txBody>
          <a:bodyPr/>
          <a:lstStyle/>
          <a:p>
            <a:pPr marL="0" indent="0" eaLnBrk="1" hangingPunct="1">
              <a:buFontTx/>
              <a:buNone/>
            </a:pPr>
            <a:r>
              <a:rPr lang="en-US" sz="2800" smtClean="0"/>
              <a:t>A purchasing agent for Franklin Office Supplies receives the goods that he purchases and also approves payment for the goods.</a:t>
            </a:r>
          </a:p>
          <a:p>
            <a:pPr marL="1031875" lvl="1" indent="-514350" eaLnBrk="1" hangingPunct="1">
              <a:buFontTx/>
              <a:buAutoNum type="arabicPeriod"/>
            </a:pPr>
            <a:r>
              <a:rPr lang="en-US" smtClean="0"/>
              <a:t>How could this purchasing agent cheat his company?</a:t>
            </a:r>
          </a:p>
          <a:p>
            <a:pPr marL="1031875" lvl="1" indent="-514350" eaLnBrk="1" hangingPunct="1">
              <a:buFontTx/>
              <a:buAutoNum type="arabicPeriod"/>
            </a:pPr>
            <a:endParaRPr lang="en-US" smtClean="0"/>
          </a:p>
          <a:p>
            <a:pPr marL="1031875" lvl="1" indent="-514350" eaLnBrk="1" hangingPunct="1">
              <a:buFontTx/>
              <a:buNone/>
            </a:pPr>
            <a:endParaRPr lang="en-US" smtClean="0"/>
          </a:p>
        </p:txBody>
      </p:sp>
      <p:sp>
        <p:nvSpPr>
          <p:cNvPr id="4" name="Slide Number Placeholder 3"/>
          <p:cNvSpPr>
            <a:spLocks noGrp="1"/>
          </p:cNvSpPr>
          <p:nvPr>
            <p:ph type="sldNum" sz="quarter" idx="12"/>
          </p:nvPr>
        </p:nvSpPr>
        <p:spPr/>
        <p:txBody>
          <a:bodyPr/>
          <a:lstStyle/>
          <a:p>
            <a:pPr>
              <a:defRPr/>
            </a:pPr>
            <a:fld id="{8B90C2AF-73A6-4525-A47B-474428E1169B}" type="slidenum">
              <a:rPr lang="en-US"/>
              <a:pPr>
                <a:defRPr/>
              </a:pPr>
              <a:t>49</a:t>
            </a:fld>
            <a:endParaRPr lang="en-US" dirty="0"/>
          </a:p>
        </p:txBody>
      </p:sp>
      <p:sp>
        <p:nvSpPr>
          <p:cNvPr id="5" name="TextBox 4"/>
          <p:cNvSpPr txBox="1"/>
          <p:nvPr/>
        </p:nvSpPr>
        <p:spPr>
          <a:xfrm>
            <a:off x="406401" y="3700464"/>
            <a:ext cx="11156951" cy="492443"/>
          </a:xfrm>
          <a:prstGeom prst="rect">
            <a:avLst/>
          </a:prstGeom>
          <a:noFill/>
        </p:spPr>
        <p:txBody>
          <a:bodyPr>
            <a:spAutoFit/>
          </a:bodyPr>
          <a:lstStyle/>
          <a:p>
            <a:pPr>
              <a:defRPr/>
            </a:pPr>
            <a:r>
              <a:rPr lang="en-US" sz="2600" dirty="0">
                <a:solidFill>
                  <a:schemeClr val="accent2">
                    <a:lumMod val="75000"/>
                  </a:schemeClr>
                </a:solidFill>
                <a:latin typeface="Times New Roman" pitchFamily="18" charset="0"/>
                <a:cs typeface="Times New Roman" pitchFamily="18" charset="0"/>
              </a:rPr>
              <a:t>Approve payment for an excessive amount and split the excess with the supplier.</a:t>
            </a:r>
          </a:p>
        </p:txBody>
      </p:sp>
      <p:sp>
        <p:nvSpPr>
          <p:cNvPr id="6" name="TextBox 5"/>
          <p:cNvSpPr txBox="1"/>
          <p:nvPr/>
        </p:nvSpPr>
        <p:spPr>
          <a:xfrm>
            <a:off x="406400" y="4648201"/>
            <a:ext cx="11480800" cy="492125"/>
          </a:xfrm>
          <a:prstGeom prst="rect">
            <a:avLst/>
          </a:prstGeom>
          <a:noFill/>
        </p:spPr>
        <p:txBody>
          <a:bodyPr>
            <a:spAutoFit/>
          </a:bodyPr>
          <a:lstStyle/>
          <a:p>
            <a:pPr>
              <a:defRPr/>
            </a:pPr>
            <a:r>
              <a:rPr lang="en-US" sz="2600" dirty="0">
                <a:solidFill>
                  <a:schemeClr val="accent2">
                    <a:lumMod val="75000"/>
                  </a:schemeClr>
                </a:solidFill>
                <a:latin typeface="Times New Roman" pitchFamily="18" charset="0"/>
                <a:cs typeface="Times New Roman" pitchFamily="18" charset="0"/>
              </a:rPr>
              <a:t>Purchase goods and have them delivered to his/her home.</a:t>
            </a:r>
          </a:p>
        </p:txBody>
      </p:sp>
    </p:spTree>
    <p:extLst>
      <p:ext uri="{BB962C8B-B14F-4D97-AF65-F5344CB8AC3E}">
        <p14:creationId xmlns:p14="http://schemas.microsoft.com/office/powerpoint/2010/main" val="2276796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68362"/>
          </a:xfrm>
        </p:spPr>
        <p:txBody>
          <a:bodyPr/>
          <a:lstStyle/>
          <a:p>
            <a:pPr eaLnBrk="1" hangingPunct="1">
              <a:defRPr/>
            </a:pPr>
            <a:r>
              <a:rPr dirty="0" smtClean="0"/>
              <a:t>Learning Objectives</a:t>
            </a:r>
            <a:endParaRPr dirty="0"/>
          </a:p>
        </p:txBody>
      </p:sp>
      <p:sp>
        <p:nvSpPr>
          <p:cNvPr id="4" name="Slide Number Placeholder 3"/>
          <p:cNvSpPr>
            <a:spLocks noGrp="1"/>
          </p:cNvSpPr>
          <p:nvPr>
            <p:ph type="sldNum" sz="quarter" idx="11"/>
          </p:nvPr>
        </p:nvSpPr>
        <p:spPr/>
        <p:txBody>
          <a:bodyPr/>
          <a:lstStyle/>
          <a:p>
            <a:pPr>
              <a:defRPr/>
            </a:pPr>
            <a:fld id="{83F0AEF4-4306-49DA-90FB-82938E89AF87}" type="slidenum">
              <a:rPr lang="en-US"/>
              <a:pPr>
                <a:defRPr/>
              </a:pPr>
              <a:t>5</a:t>
            </a:fld>
            <a:endParaRPr lang="en-US" dirty="0"/>
          </a:p>
        </p:txBody>
      </p:sp>
      <p:graphicFrame>
        <p:nvGraphicFramePr>
          <p:cNvPr id="5" name="Table 4"/>
          <p:cNvGraphicFramePr>
            <a:graphicFrameLocks noGrp="1"/>
          </p:cNvGraphicFramePr>
          <p:nvPr/>
        </p:nvGraphicFramePr>
        <p:xfrm>
          <a:off x="609600" y="1036638"/>
          <a:ext cx="10272184" cy="4830762"/>
        </p:xfrm>
        <a:graphic>
          <a:graphicData uri="http://schemas.openxmlformats.org/drawingml/2006/table">
            <a:tbl>
              <a:tblPr firstRow="1" bandRow="1"/>
              <a:tblGrid>
                <a:gridCol w="768013"/>
                <a:gridCol w="9504171"/>
              </a:tblGrid>
              <a:tr h="1066850">
                <a:tc>
                  <a:txBody>
                    <a:bodyPr/>
                    <a:lstStyle/>
                    <a:p>
                      <a:endParaRPr lang="en-US" sz="4000" dirty="0">
                        <a:latin typeface="Times New Roman" pitchFamily="18" charset="0"/>
                        <a:cs typeface="Times New Roman" pitchFamily="18" charset="0"/>
                      </a:endParaRPr>
                    </a:p>
                  </a:txBody>
                  <a:tcPr marL="121908" marR="121908" marT="45715" marB="4571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3200" b="0" i="0" u="none" strike="noStrike" kern="1200" baseline="0" dirty="0" smtClean="0">
                          <a:solidFill>
                            <a:schemeClr val="tx1"/>
                          </a:solidFill>
                          <a:latin typeface="Times New Roman" pitchFamily="18" charset="0"/>
                          <a:ea typeface="+mn-ea"/>
                          <a:cs typeface="Times New Roman" pitchFamily="18" charset="0"/>
                        </a:rPr>
                        <a:t>Prepare a bank reconciliation and journalize the related entries</a:t>
                      </a:r>
                      <a:endParaRPr lang="en-US" sz="3200" dirty="0">
                        <a:latin typeface="Times New Roman" pitchFamily="18" charset="0"/>
                        <a:cs typeface="Times New Roman" pitchFamily="18" charset="0"/>
                      </a:endParaRPr>
                    </a:p>
                  </a:txBody>
                  <a:tcPr marL="121908" marR="121908" marT="45715" marB="4571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792148">
                <a:tc>
                  <a:txBody>
                    <a:bodyPr/>
                    <a:lstStyle/>
                    <a:p>
                      <a:endParaRPr lang="en-US" sz="3200" dirty="0">
                        <a:latin typeface="Times New Roman" pitchFamily="18" charset="0"/>
                        <a:cs typeface="Times New Roman" pitchFamily="18" charset="0"/>
                      </a:endParaRPr>
                    </a:p>
                  </a:txBody>
                  <a:tcPr marL="121908" marR="121908" marT="45715" marB="4571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3200" dirty="0" smtClean="0">
                          <a:latin typeface="Times New Roman" pitchFamily="18" charset="0"/>
                          <a:cs typeface="Times New Roman" pitchFamily="18" charset="0"/>
                        </a:rPr>
                        <a:t>Apply internal controls to cash receipts</a:t>
                      </a:r>
                      <a:endParaRPr lang="en-US" sz="3200" dirty="0">
                        <a:latin typeface="Times New Roman" pitchFamily="18" charset="0"/>
                        <a:cs typeface="Times New Roman" pitchFamily="18" charset="0"/>
                      </a:endParaRPr>
                    </a:p>
                  </a:txBody>
                  <a:tcPr marL="121908" marR="121908" marT="45715" marB="4571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701042">
                <a:tc>
                  <a:txBody>
                    <a:bodyPr/>
                    <a:lstStyle/>
                    <a:p>
                      <a:endParaRPr lang="en-US" sz="4000" dirty="0">
                        <a:latin typeface="Times New Roman" pitchFamily="18" charset="0"/>
                        <a:cs typeface="Times New Roman" pitchFamily="18" charset="0"/>
                      </a:endParaRPr>
                    </a:p>
                  </a:txBody>
                  <a:tcPr marL="121908" marR="121908" marT="45715" marB="4571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3200" dirty="0" smtClean="0">
                          <a:latin typeface="Times New Roman" pitchFamily="18" charset="0"/>
                          <a:cs typeface="Times New Roman" pitchFamily="18" charset="0"/>
                        </a:rPr>
                        <a:t>Apply internal controls to cash payments</a:t>
                      </a:r>
                      <a:endParaRPr lang="en-US" sz="3200" dirty="0">
                        <a:latin typeface="Times New Roman" pitchFamily="18" charset="0"/>
                        <a:cs typeface="Times New Roman" pitchFamily="18" charset="0"/>
                      </a:endParaRPr>
                    </a:p>
                  </a:txBody>
                  <a:tcPr marL="121908" marR="121908" marT="45715" marB="4571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1203913">
                <a:tc>
                  <a:txBody>
                    <a:bodyPr/>
                    <a:lstStyle/>
                    <a:p>
                      <a:endParaRPr lang="en-US" sz="4000" dirty="0">
                        <a:latin typeface="Times New Roman" pitchFamily="18" charset="0"/>
                        <a:cs typeface="Times New Roman" pitchFamily="18" charset="0"/>
                      </a:endParaRPr>
                    </a:p>
                  </a:txBody>
                  <a:tcPr marL="121908" marR="121908" marT="45715" marB="4571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3200" dirty="0" smtClean="0">
                          <a:latin typeface="Times New Roman" pitchFamily="18" charset="0"/>
                          <a:cs typeface="Times New Roman" pitchFamily="18" charset="0"/>
                        </a:rPr>
                        <a:t>Explain and journalize petty cash transactions</a:t>
                      </a:r>
                      <a:endParaRPr lang="en-US" sz="3200" dirty="0">
                        <a:latin typeface="Times New Roman" pitchFamily="18" charset="0"/>
                        <a:cs typeface="Times New Roman" pitchFamily="18" charset="0"/>
                      </a:endParaRPr>
                    </a:p>
                  </a:txBody>
                  <a:tcPr marL="121908" marR="121908" marT="45715" marB="4571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1066809">
                <a:tc>
                  <a:txBody>
                    <a:bodyPr/>
                    <a:lstStyle/>
                    <a:p>
                      <a:endParaRPr lang="en-US" sz="4000" dirty="0">
                        <a:latin typeface="Times New Roman" pitchFamily="18" charset="0"/>
                        <a:cs typeface="Times New Roman" pitchFamily="18" charset="0"/>
                      </a:endParaRPr>
                    </a:p>
                  </a:txBody>
                  <a:tcPr marL="121908" marR="121908" marT="45715" marB="4571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3200" dirty="0" smtClean="0">
                          <a:latin typeface="Times New Roman" pitchFamily="18" charset="0"/>
                          <a:cs typeface="Times New Roman" pitchFamily="18" charset="0"/>
                        </a:rPr>
                        <a:t>Identify ethical dilemmas in an internal</a:t>
                      </a:r>
                    </a:p>
                    <a:p>
                      <a:r>
                        <a:rPr lang="en-US" sz="3200" dirty="0" smtClean="0">
                          <a:latin typeface="Times New Roman" pitchFamily="18" charset="0"/>
                          <a:cs typeface="Times New Roman" pitchFamily="18" charset="0"/>
                        </a:rPr>
                        <a:t>control situation</a:t>
                      </a:r>
                      <a:endParaRPr lang="en-US" sz="3200" dirty="0">
                        <a:latin typeface="Times New Roman" pitchFamily="18" charset="0"/>
                        <a:cs typeface="Times New Roman" pitchFamily="18" charset="0"/>
                      </a:endParaRPr>
                    </a:p>
                  </a:txBody>
                  <a:tcPr marL="121908" marR="121908" marT="45715" marB="4571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61455"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2518" y="1143000"/>
            <a:ext cx="67098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56"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2518" y="2185989"/>
            <a:ext cx="670983"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57"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62518" y="2971800"/>
            <a:ext cx="67098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58" name="Picture 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62518" y="3694113"/>
            <a:ext cx="670983"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59" name="Picture 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62518" y="4876800"/>
            <a:ext cx="67098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3691058"/>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1"/>
            <a:ext cx="11176000" cy="775597"/>
          </a:xfrm>
        </p:spPr>
        <p:txBody>
          <a:bodyPr/>
          <a:lstStyle/>
          <a:p>
            <a:pPr algn="ctr" eaLnBrk="1" hangingPunct="1">
              <a:defRPr/>
            </a:pPr>
            <a:r>
              <a:rPr sz="800" smtClean="0"/>
              <a:t/>
            </a:r>
            <a:br>
              <a:rPr sz="800" smtClean="0"/>
            </a:br>
            <a:r>
              <a:rPr sz="2400" b="1" cap="all" smtClean="0"/>
              <a:t>S7-10 : Internal control over cash payments by check</a:t>
            </a:r>
            <a:endParaRPr sz="2400" b="1" cap="all"/>
          </a:p>
        </p:txBody>
      </p:sp>
      <p:sp>
        <p:nvSpPr>
          <p:cNvPr id="3" name="Content Placeholder 2"/>
          <p:cNvSpPr>
            <a:spLocks noGrp="1"/>
          </p:cNvSpPr>
          <p:nvPr>
            <p:ph idx="1"/>
          </p:nvPr>
        </p:nvSpPr>
        <p:spPr>
          <a:xfrm>
            <a:off x="304800" y="1295401"/>
            <a:ext cx="11277600" cy="2498725"/>
          </a:xfrm>
        </p:spPr>
        <p:txBody>
          <a:bodyPr/>
          <a:lstStyle/>
          <a:p>
            <a:pPr marL="0" indent="0" eaLnBrk="1" hangingPunct="1">
              <a:buFontTx/>
              <a:buNone/>
              <a:defRPr/>
            </a:pPr>
            <a:r>
              <a:rPr lang="en-US" sz="2800" dirty="0" smtClean="0"/>
              <a:t>A purchasing agent for Franklin Office Supplies receives the goods that he purchases and also approves payment for the goods.</a:t>
            </a:r>
          </a:p>
          <a:p>
            <a:pPr marL="1031875" lvl="1" indent="-514350" eaLnBrk="1" hangingPunct="1">
              <a:buFontTx/>
              <a:buNone/>
              <a:defRPr/>
            </a:pPr>
            <a:endParaRPr lang="en-US" dirty="0" smtClean="0"/>
          </a:p>
          <a:p>
            <a:pPr lvl="1" eaLnBrk="1" hangingPunct="1">
              <a:buFontTx/>
              <a:buNone/>
              <a:defRPr/>
            </a:pPr>
            <a:r>
              <a:rPr lang="en-US" dirty="0" smtClean="0"/>
              <a:t>2. How could Franklin avoid this internal control weakness?</a:t>
            </a:r>
            <a:endParaRPr lang="en-US" dirty="0"/>
          </a:p>
        </p:txBody>
      </p:sp>
      <p:sp>
        <p:nvSpPr>
          <p:cNvPr id="4" name="Slide Number Placeholder 3"/>
          <p:cNvSpPr>
            <a:spLocks noGrp="1"/>
          </p:cNvSpPr>
          <p:nvPr>
            <p:ph type="sldNum" sz="quarter" idx="12"/>
          </p:nvPr>
        </p:nvSpPr>
        <p:spPr/>
        <p:txBody>
          <a:bodyPr/>
          <a:lstStyle/>
          <a:p>
            <a:pPr>
              <a:defRPr/>
            </a:pPr>
            <a:fld id="{5E4F74D9-9042-4E1D-97FB-1B6602C0FBE3}" type="slidenum">
              <a:rPr lang="en-US"/>
              <a:pPr>
                <a:defRPr/>
              </a:pPr>
              <a:t>50</a:t>
            </a:fld>
            <a:endParaRPr lang="en-US" dirty="0"/>
          </a:p>
        </p:txBody>
      </p:sp>
      <p:sp>
        <p:nvSpPr>
          <p:cNvPr id="5" name="TextBox 4"/>
          <p:cNvSpPr txBox="1"/>
          <p:nvPr/>
        </p:nvSpPr>
        <p:spPr>
          <a:xfrm>
            <a:off x="508001" y="3962400"/>
            <a:ext cx="11156951" cy="1569660"/>
          </a:xfrm>
          <a:prstGeom prst="rect">
            <a:avLst/>
          </a:prstGeom>
          <a:noFill/>
        </p:spPr>
        <p:txBody>
          <a:bodyPr>
            <a:spAutoFit/>
          </a:bodyPr>
          <a:lstStyle/>
          <a:p>
            <a:pPr>
              <a:defRPr/>
            </a:pPr>
            <a:r>
              <a:rPr lang="en-US" sz="2400" dirty="0">
                <a:solidFill>
                  <a:schemeClr val="accent2">
                    <a:lumMod val="75000"/>
                  </a:schemeClr>
                </a:solidFill>
                <a:latin typeface="Times New Roman" pitchFamily="18" charset="0"/>
                <a:cs typeface="Times New Roman" pitchFamily="18" charset="0"/>
              </a:rPr>
              <a:t>Companies avoid this internal control weakness by separating the following duties: </a:t>
            </a:r>
          </a:p>
          <a:p>
            <a:pPr marL="1371600" lvl="2" indent="-457200">
              <a:buFont typeface="+mj-lt"/>
              <a:buAutoNum type="arabicPeriod"/>
              <a:defRPr/>
            </a:pPr>
            <a:r>
              <a:rPr lang="en-US" sz="2400" dirty="0">
                <a:solidFill>
                  <a:schemeClr val="accent2">
                    <a:lumMod val="75000"/>
                  </a:schemeClr>
                </a:solidFill>
                <a:latin typeface="Times New Roman" pitchFamily="18" charset="0"/>
                <a:cs typeface="Times New Roman" pitchFamily="18" charset="0"/>
              </a:rPr>
              <a:t>Purchasing goods </a:t>
            </a:r>
          </a:p>
          <a:p>
            <a:pPr marL="1371600" lvl="2" indent="-457200">
              <a:buFont typeface="+mj-lt"/>
              <a:buAutoNum type="arabicPeriod"/>
              <a:defRPr/>
            </a:pPr>
            <a:r>
              <a:rPr lang="en-US" sz="2400" dirty="0">
                <a:solidFill>
                  <a:schemeClr val="accent2">
                    <a:lumMod val="75000"/>
                  </a:schemeClr>
                </a:solidFill>
                <a:latin typeface="Times New Roman" pitchFamily="18" charset="0"/>
                <a:cs typeface="Times New Roman" pitchFamily="18" charset="0"/>
              </a:rPr>
              <a:t>Receiving goods </a:t>
            </a:r>
          </a:p>
          <a:p>
            <a:pPr marL="1371600" lvl="2" indent="-457200">
              <a:buFont typeface="+mj-lt"/>
              <a:buAutoNum type="arabicPeriod"/>
              <a:defRPr/>
            </a:pPr>
            <a:r>
              <a:rPr lang="en-US" sz="2400" dirty="0">
                <a:solidFill>
                  <a:schemeClr val="accent2">
                    <a:lumMod val="75000"/>
                  </a:schemeClr>
                </a:solidFill>
                <a:latin typeface="Times New Roman" pitchFamily="18" charset="0"/>
                <a:cs typeface="Times New Roman" pitchFamily="18" charset="0"/>
              </a:rPr>
              <a:t>Approving payments for goods</a:t>
            </a:r>
          </a:p>
        </p:txBody>
      </p:sp>
    </p:spTree>
    <p:extLst>
      <p:ext uri="{BB962C8B-B14F-4D97-AF65-F5344CB8AC3E}">
        <p14:creationId xmlns:p14="http://schemas.microsoft.com/office/powerpoint/2010/main" val="15437197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p:cNvSpPr>
            <a:spLocks noGrp="1" noChangeArrowheads="1"/>
          </p:cNvSpPr>
          <p:nvPr>
            <p:ph type="subTitle" idx="1"/>
          </p:nvPr>
        </p:nvSpPr>
        <p:spPr>
          <a:xfrm>
            <a:off x="1117600" y="3429001"/>
            <a:ext cx="10242551" cy="584775"/>
          </a:xfrm>
        </p:spPr>
        <p:txBody>
          <a:bodyPr>
            <a:spAutoFit/>
          </a:bodyPr>
          <a:lstStyle/>
          <a:p>
            <a:pPr algn="ctr" eaLnBrk="1" hangingPunct="1">
              <a:spcBef>
                <a:spcPct val="0"/>
              </a:spcBef>
            </a:pPr>
            <a:r>
              <a:rPr lang="en-US" dirty="0" smtClean="0"/>
              <a:t>Explain and journalize petty cash transactions</a:t>
            </a:r>
          </a:p>
        </p:txBody>
      </p:sp>
      <p:sp>
        <p:nvSpPr>
          <p:cNvPr id="3" name="Slide Number Placeholder 2"/>
          <p:cNvSpPr>
            <a:spLocks noGrp="1"/>
          </p:cNvSpPr>
          <p:nvPr>
            <p:ph type="sldNum" sz="quarter" idx="12"/>
          </p:nvPr>
        </p:nvSpPr>
        <p:spPr/>
        <p:txBody>
          <a:bodyPr/>
          <a:lstStyle/>
          <a:p>
            <a:pPr>
              <a:defRPr/>
            </a:pPr>
            <a:fld id="{32BC2CD9-8F0D-41F9-B261-7ED839AA817E}" type="slidenum">
              <a:rPr lang="en-US"/>
              <a:pPr>
                <a:defRPr/>
              </a:pPr>
              <a:t>51</a:t>
            </a:fld>
            <a:endParaRPr lang="en-US" dirty="0"/>
          </a:p>
        </p:txBody>
      </p:sp>
      <p:sp>
        <p:nvSpPr>
          <p:cNvPr id="5" name="Flowchart: Connector 4"/>
          <p:cNvSpPr/>
          <p:nvPr/>
        </p:nvSpPr>
        <p:spPr bwMode="auto">
          <a:xfrm>
            <a:off x="5029200" y="1600200"/>
            <a:ext cx="2133600" cy="1371600"/>
          </a:xfrm>
          <a:prstGeom prst="flowChartConnector">
            <a:avLst/>
          </a:prstGeom>
          <a:solidFill>
            <a:schemeClr val="accent2">
              <a:lumMod val="75000"/>
            </a:schemeClr>
          </a:solidFill>
          <a:ln>
            <a:solidFill>
              <a:schemeClr val="accent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r>
              <a:rPr lang="en-US" sz="7200" dirty="0">
                <a:solidFill>
                  <a:schemeClr val="bg1"/>
                </a:solidFill>
                <a:latin typeface="Segoe" pitchFamily="34" charset="0"/>
              </a:rPr>
              <a:t>9</a:t>
            </a:r>
          </a:p>
        </p:txBody>
      </p:sp>
    </p:spTree>
    <p:custDataLst>
      <p:tags r:id="rId1"/>
    </p:custDataLst>
    <p:extLst>
      <p:ext uri="{BB962C8B-B14F-4D97-AF65-F5344CB8AC3E}">
        <p14:creationId xmlns:p14="http://schemas.microsoft.com/office/powerpoint/2010/main" val="117721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55" name="Picture 11" descr="C:\Users\ROBIN-ONE\AppData\Local\Microsoft\Windows\Temporary Internet Files\Content.IE5\JD4IT1X0\MC900336302[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31201" y="5292726"/>
            <a:ext cx="903817"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71" name="Picture 7" descr="C:\Users\ROBIN-ONE\AppData\Local\Microsoft\Windows\Temporary Internet Files\Content.IE5\R61IZNU3\MC900326260[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7653867" y="4176713"/>
            <a:ext cx="2743200" cy="189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Rectangle 6"/>
          <p:cNvSpPr>
            <a:spLocks noGrp="1" noChangeArrowheads="1"/>
          </p:cNvSpPr>
          <p:nvPr>
            <p:ph type="title"/>
            <p:custDataLst>
              <p:tags r:id="rId2"/>
            </p:custDataLst>
          </p:nvPr>
        </p:nvSpPr>
        <p:spPr/>
        <p:txBody>
          <a:bodyPr/>
          <a:lstStyle/>
          <a:p>
            <a:pPr eaLnBrk="1" fontAlgn="auto" hangingPunct="1">
              <a:spcAft>
                <a:spcPts val="0"/>
              </a:spcAft>
              <a:defRPr/>
            </a:pPr>
            <a:r>
              <a:rPr/>
              <a:t>Petty Cash</a:t>
            </a:r>
          </a:p>
        </p:txBody>
      </p:sp>
      <p:sp>
        <p:nvSpPr>
          <p:cNvPr id="57347" name="Rectangle 7"/>
          <p:cNvSpPr>
            <a:spLocks noGrp="1" noChangeArrowheads="1"/>
          </p:cNvSpPr>
          <p:nvPr>
            <p:ph idx="1"/>
          </p:nvPr>
        </p:nvSpPr>
        <p:spPr>
          <a:xfrm>
            <a:off x="508000" y="1412875"/>
            <a:ext cx="11176000" cy="2406650"/>
          </a:xfrm>
        </p:spPr>
        <p:txBody>
          <a:bodyPr>
            <a:normAutofit fontScale="92500" lnSpcReduction="10000"/>
          </a:bodyPr>
          <a:lstStyle/>
          <a:p>
            <a:pPr eaLnBrk="1" hangingPunct="1"/>
            <a:r>
              <a:rPr lang="en-US" smtClean="0"/>
              <a:t>Cash fund on site to pay for small expenditures</a:t>
            </a:r>
          </a:p>
          <a:p>
            <a:pPr eaLnBrk="1" hangingPunct="1"/>
            <a:r>
              <a:rPr lang="en-US" smtClean="0"/>
              <a:t>Controls needed:</a:t>
            </a:r>
          </a:p>
          <a:p>
            <a:pPr lvl="1" eaLnBrk="1" hangingPunct="1"/>
            <a:r>
              <a:rPr lang="en-US" smtClean="0"/>
              <a:t>Designate a custodian of petty cash fund</a:t>
            </a:r>
          </a:p>
          <a:p>
            <a:pPr lvl="1" eaLnBrk="1" hangingPunct="1"/>
            <a:r>
              <a:rPr lang="en-US" smtClean="0"/>
              <a:t>Keep a specific amount of cash on hand</a:t>
            </a:r>
          </a:p>
          <a:p>
            <a:pPr lvl="1" eaLnBrk="1" hangingPunct="1"/>
            <a:r>
              <a:rPr lang="en-US" smtClean="0"/>
              <a:t>All payments are supported with a petty cash ticket </a:t>
            </a:r>
          </a:p>
        </p:txBody>
      </p:sp>
      <p:sp>
        <p:nvSpPr>
          <p:cNvPr id="2" name="Slide Number Placeholder 1"/>
          <p:cNvSpPr>
            <a:spLocks noGrp="1"/>
          </p:cNvSpPr>
          <p:nvPr>
            <p:ph type="sldNum" sz="quarter" idx="12"/>
          </p:nvPr>
        </p:nvSpPr>
        <p:spPr/>
        <p:txBody>
          <a:bodyPr/>
          <a:lstStyle/>
          <a:p>
            <a:pPr>
              <a:defRPr/>
            </a:pPr>
            <a:fld id="{3B5F1DD8-E8E9-4A30-9A41-BE091871C651}" type="slidenum">
              <a:rPr lang="en-US"/>
              <a:pPr>
                <a:defRPr/>
              </a:pPr>
              <a:t>52</a:t>
            </a:fld>
            <a:endParaRPr lang="en-US" dirty="0"/>
          </a:p>
        </p:txBody>
      </p:sp>
      <p:pic>
        <p:nvPicPr>
          <p:cNvPr id="57352" name="Picture 8" descr="C:\Users\ROBIN-ONE\AppData\Local\Microsoft\Windows\Temporary Internet Files\Content.IE5\3MQVBT5T\MC900054870[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32000" y="3817938"/>
            <a:ext cx="1509183"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6" name="Picture 12" descr="C:\Users\ROBIN-ONE\AppData\Local\Microsoft\Windows\Temporary Internet Files\Content.IE5\EVMIR5SS\MC900127682[1].wm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55283" y="4673600"/>
            <a:ext cx="776817"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554036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7347">
                                            <p:txEl>
                                              <p:pRg st="2" end="2"/>
                                            </p:txEl>
                                          </p:spTgt>
                                        </p:tgtEl>
                                        <p:attrNameLst>
                                          <p:attrName>style.visibility</p:attrName>
                                        </p:attrNameLst>
                                      </p:cBhvr>
                                      <p:to>
                                        <p:strVal val="visible"/>
                                      </p:to>
                                    </p:set>
                                    <p:animEffect transition="in" filter="fade">
                                      <p:cBhvr>
                                        <p:cTn id="7" dur="500"/>
                                        <p:tgtEl>
                                          <p:spTgt spid="5734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7347">
                                            <p:txEl>
                                              <p:pRg st="3" end="3"/>
                                            </p:txEl>
                                          </p:spTgt>
                                        </p:tgtEl>
                                        <p:attrNameLst>
                                          <p:attrName>style.visibility</p:attrName>
                                        </p:attrNameLst>
                                      </p:cBhvr>
                                      <p:to>
                                        <p:strVal val="visible"/>
                                      </p:to>
                                    </p:set>
                                    <p:animEffect transition="in" filter="fade">
                                      <p:cBhvr>
                                        <p:cTn id="12" dur="500"/>
                                        <p:tgtEl>
                                          <p:spTgt spid="57347">
                                            <p:txEl>
                                              <p:pRg st="3" end="3"/>
                                            </p:txEl>
                                          </p:spTgt>
                                        </p:tgtEl>
                                      </p:cBhvr>
                                    </p:animEffect>
                                  </p:childTnLst>
                                </p:cTn>
                              </p:par>
                              <p:par>
                                <p:cTn id="13" presetID="42" presetClass="path" presetSubtype="0" accel="50000" decel="50000" fill="hold" nodeType="withEffect">
                                  <p:stCondLst>
                                    <p:cond delay="0"/>
                                  </p:stCondLst>
                                  <p:childTnLst>
                                    <p:animMotion origin="layout" path="M 0.02083 0.02268 L 0.85052 0.19861 " pathEditMode="relative" rAng="0" ptsTypes="AA">
                                      <p:cBhvr>
                                        <p:cTn id="14" dur="2000" fill="hold"/>
                                        <p:tgtEl>
                                          <p:spTgt spid="57352"/>
                                        </p:tgtEl>
                                        <p:attrNameLst>
                                          <p:attrName>ppt_x</p:attrName>
                                          <p:attrName>ppt_y</p:attrName>
                                        </p:attrNameLst>
                                      </p:cBhvr>
                                      <p:rCtr x="41476" y="8796"/>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nodeType="clickEffect">
                                  <p:stCondLst>
                                    <p:cond delay="0"/>
                                  </p:stCondLst>
                                  <p:childTnLst>
                                    <p:set>
                                      <p:cBhvr>
                                        <p:cTn id="18" dur="1" fill="hold">
                                          <p:stCondLst>
                                            <p:cond delay="0"/>
                                          </p:stCondLst>
                                        </p:cTn>
                                        <p:tgtEl>
                                          <p:spTgt spid="57347">
                                            <p:txEl>
                                              <p:pRg st="4" end="4"/>
                                            </p:txEl>
                                          </p:spTgt>
                                        </p:tgtEl>
                                        <p:attrNameLst>
                                          <p:attrName>style.visibility</p:attrName>
                                        </p:attrNameLst>
                                      </p:cBhvr>
                                      <p:to>
                                        <p:strVal val="visible"/>
                                      </p:to>
                                    </p:set>
                                    <p:animEffect transition="in" filter="fade">
                                      <p:cBhvr>
                                        <p:cTn id="19" dur="500"/>
                                        <p:tgtEl>
                                          <p:spTgt spid="57347">
                                            <p:txEl>
                                              <p:pRg st="4" end="4"/>
                                            </p:txEl>
                                          </p:spTgt>
                                        </p:tgtEl>
                                      </p:cBhvr>
                                    </p:animEffect>
                                  </p:childTnLst>
                                </p:cTn>
                              </p:par>
                              <p:par>
                                <p:cTn id="20" presetID="42" presetClass="path" presetSubtype="0" accel="50000" decel="50000" fill="hold" nodeType="withEffect">
                                  <p:stCondLst>
                                    <p:cond delay="0"/>
                                  </p:stCondLst>
                                  <p:childTnLst>
                                    <p:animMotion origin="layout" path="M 2.5E-6 2.22222E-6 L -0.88594 -0.07778 " pathEditMode="relative" rAng="0" ptsTypes="AA">
                                      <p:cBhvr>
                                        <p:cTn id="21" dur="2000" fill="hold"/>
                                        <p:tgtEl>
                                          <p:spTgt spid="57355"/>
                                        </p:tgtEl>
                                        <p:attrNameLst>
                                          <p:attrName>ppt_x</p:attrName>
                                          <p:attrName>ppt_y</p:attrName>
                                        </p:attrNameLst>
                                      </p:cBhvr>
                                      <p:rCtr x="-44306" y="-3889"/>
                                    </p:animMotion>
                                  </p:childTnLst>
                                </p:cTn>
                              </p:par>
                              <p:par>
                                <p:cTn id="22" presetID="42" presetClass="path" presetSubtype="0" accel="50000" decel="50000" fill="hold" nodeType="withEffect">
                                  <p:stCondLst>
                                    <p:cond delay="0"/>
                                  </p:stCondLst>
                                  <p:childTnLst>
                                    <p:animMotion origin="layout" path="M 1.94444E-6 -4.81481E-6 L 0.83663 0.03797 " pathEditMode="relative" rAng="0" ptsTypes="AA">
                                      <p:cBhvr>
                                        <p:cTn id="23" dur="2000" fill="hold"/>
                                        <p:tgtEl>
                                          <p:spTgt spid="57356"/>
                                        </p:tgtEl>
                                        <p:attrNameLst>
                                          <p:attrName>ppt_x</p:attrName>
                                          <p:attrName>ppt_y</p:attrName>
                                        </p:attrNameLst>
                                      </p:cBhvr>
                                      <p:rCtr x="41823" y="189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custDataLst>
              <p:tags r:id="rId2"/>
            </p:custDataLst>
          </p:nvPr>
        </p:nvSpPr>
        <p:spPr/>
        <p:txBody>
          <a:bodyPr/>
          <a:lstStyle/>
          <a:p>
            <a:pPr eaLnBrk="1" fontAlgn="auto" hangingPunct="1">
              <a:spcAft>
                <a:spcPts val="0"/>
              </a:spcAft>
              <a:defRPr/>
            </a:pPr>
            <a:r>
              <a:rPr smtClean="0"/>
              <a:t>Setting Up The Petty Cash Fund</a:t>
            </a:r>
            <a:endParaRPr/>
          </a:p>
        </p:txBody>
      </p:sp>
      <p:sp>
        <p:nvSpPr>
          <p:cNvPr id="110595" name="Content Placeholder 24"/>
          <p:cNvSpPr>
            <a:spLocks noGrp="1"/>
          </p:cNvSpPr>
          <p:nvPr>
            <p:ph idx="1"/>
          </p:nvPr>
        </p:nvSpPr>
        <p:spPr>
          <a:xfrm>
            <a:off x="508000" y="1219200"/>
            <a:ext cx="11176000" cy="3016250"/>
          </a:xfrm>
        </p:spPr>
        <p:txBody>
          <a:bodyPr/>
          <a:lstStyle/>
          <a:p>
            <a:pPr eaLnBrk="1" hangingPunct="1"/>
            <a:r>
              <a:rPr lang="en-US" smtClean="0"/>
              <a:t>Check written for specific amount and cashed</a:t>
            </a:r>
          </a:p>
          <a:p>
            <a:pPr eaLnBrk="1" hangingPunct="1"/>
            <a:r>
              <a:rPr lang="en-US" smtClean="0"/>
              <a:t>Check is made payable to Petty cash</a:t>
            </a:r>
          </a:p>
          <a:p>
            <a:pPr eaLnBrk="1" hangingPunct="1"/>
            <a:r>
              <a:rPr lang="en-US" smtClean="0"/>
              <a:t>Journal entry:</a:t>
            </a:r>
          </a:p>
          <a:p>
            <a:pPr lvl="1" eaLnBrk="1" hangingPunct="1"/>
            <a:r>
              <a:rPr lang="en-US" smtClean="0"/>
              <a:t>Debit Petty cash</a:t>
            </a:r>
          </a:p>
          <a:p>
            <a:pPr lvl="1" eaLnBrk="1" hangingPunct="1"/>
            <a:r>
              <a:rPr lang="en-US" smtClean="0"/>
              <a:t>Credit cash</a:t>
            </a:r>
          </a:p>
          <a:p>
            <a:pPr eaLnBrk="1" hangingPunct="1"/>
            <a:endParaRPr lang="en-US" smtClean="0"/>
          </a:p>
        </p:txBody>
      </p:sp>
      <p:sp>
        <p:nvSpPr>
          <p:cNvPr id="2" name="Slide Number Placeholder 1"/>
          <p:cNvSpPr>
            <a:spLocks noGrp="1"/>
          </p:cNvSpPr>
          <p:nvPr>
            <p:ph type="sldNum" sz="quarter" idx="12"/>
          </p:nvPr>
        </p:nvSpPr>
        <p:spPr/>
        <p:txBody>
          <a:bodyPr/>
          <a:lstStyle/>
          <a:p>
            <a:pPr>
              <a:defRPr/>
            </a:pPr>
            <a:fld id="{DC5A1D4D-46BC-4DCD-977B-027F914246C8}" type="slidenum">
              <a:rPr lang="en-US"/>
              <a:pPr>
                <a:defRPr/>
              </a:pPr>
              <a:t>53</a:t>
            </a:fld>
            <a:endParaRPr lang="en-US" dirty="0"/>
          </a:p>
        </p:txBody>
      </p:sp>
      <p:pic>
        <p:nvPicPr>
          <p:cNvPr id="110597"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04800" y="3962401"/>
            <a:ext cx="11379200"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836917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ChangeArrowheads="1"/>
          </p:cNvSpPr>
          <p:nvPr/>
        </p:nvSpPr>
        <p:spPr bwMode="auto">
          <a:xfrm>
            <a:off x="307568" y="1266093"/>
            <a:ext cx="11176000" cy="4235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96875" indent="-396875" defTabSz="912813" eaLnBrk="0" hangingPunct="0">
              <a:defRPr sz="2800">
                <a:solidFill>
                  <a:schemeClr val="tx1"/>
                </a:solidFill>
                <a:latin typeface="Arial" pitchFamily="34" charset="0"/>
                <a:cs typeface="Arial" pitchFamily="34" charset="0"/>
              </a:defRPr>
            </a:lvl1pPr>
            <a:lvl2pPr marL="914400" indent="-396875" defTabSz="912813" eaLnBrk="0" hangingPunct="0">
              <a:defRPr sz="2800">
                <a:solidFill>
                  <a:schemeClr val="tx1"/>
                </a:solidFill>
                <a:latin typeface="Arial" pitchFamily="34" charset="0"/>
                <a:cs typeface="Arial" pitchFamily="34" charset="0"/>
              </a:defRPr>
            </a:lvl2pPr>
            <a:lvl3pPr marL="1143000" indent="-228600" defTabSz="912813" eaLnBrk="0" hangingPunct="0">
              <a:defRPr sz="2800">
                <a:solidFill>
                  <a:schemeClr val="tx1"/>
                </a:solidFill>
                <a:latin typeface="Arial" pitchFamily="34" charset="0"/>
                <a:cs typeface="Arial" pitchFamily="34" charset="0"/>
              </a:defRPr>
            </a:lvl3pPr>
            <a:lvl4pPr marL="1600200" indent="-228600" defTabSz="912813" eaLnBrk="0" hangingPunct="0">
              <a:defRPr sz="2800">
                <a:solidFill>
                  <a:schemeClr val="tx1"/>
                </a:solidFill>
                <a:latin typeface="Arial" pitchFamily="34" charset="0"/>
                <a:cs typeface="Arial" pitchFamily="34" charset="0"/>
              </a:defRPr>
            </a:lvl4pPr>
            <a:lvl5pPr marL="2057400" indent="-228600" defTabSz="912813" eaLnBrk="0" hangingPunct="0">
              <a:defRPr sz="2800">
                <a:solidFill>
                  <a:schemeClr val="tx1"/>
                </a:solidFill>
                <a:latin typeface="Arial" pitchFamily="34" charset="0"/>
                <a:cs typeface="Arial" pitchFamily="34" charset="0"/>
              </a:defRPr>
            </a:lvl5pPr>
            <a:lvl6pPr marL="2514600" indent="-228600" defTabSz="912813" eaLnBrk="0" fontAlgn="base" hangingPunct="0">
              <a:spcBef>
                <a:spcPct val="0"/>
              </a:spcBef>
              <a:spcAft>
                <a:spcPct val="0"/>
              </a:spcAft>
              <a:defRPr sz="2800">
                <a:solidFill>
                  <a:schemeClr val="tx1"/>
                </a:solidFill>
                <a:latin typeface="Arial" pitchFamily="34" charset="0"/>
                <a:cs typeface="Arial" pitchFamily="34" charset="0"/>
              </a:defRPr>
            </a:lvl6pPr>
            <a:lvl7pPr marL="2971800" indent="-228600" defTabSz="912813" eaLnBrk="0" fontAlgn="base" hangingPunct="0">
              <a:spcBef>
                <a:spcPct val="0"/>
              </a:spcBef>
              <a:spcAft>
                <a:spcPct val="0"/>
              </a:spcAft>
              <a:defRPr sz="2800">
                <a:solidFill>
                  <a:schemeClr val="tx1"/>
                </a:solidFill>
                <a:latin typeface="Arial" pitchFamily="34" charset="0"/>
                <a:cs typeface="Arial" pitchFamily="34" charset="0"/>
              </a:defRPr>
            </a:lvl7pPr>
            <a:lvl8pPr marL="3429000" indent="-228600" defTabSz="912813" eaLnBrk="0" fontAlgn="base" hangingPunct="0">
              <a:spcBef>
                <a:spcPct val="0"/>
              </a:spcBef>
              <a:spcAft>
                <a:spcPct val="0"/>
              </a:spcAft>
              <a:defRPr sz="2800">
                <a:solidFill>
                  <a:schemeClr val="tx1"/>
                </a:solidFill>
                <a:latin typeface="Arial" pitchFamily="34" charset="0"/>
                <a:cs typeface="Arial" pitchFamily="34" charset="0"/>
              </a:defRPr>
            </a:lvl8pPr>
            <a:lvl9pPr marL="3886200" indent="-228600" defTabSz="912813" eaLnBrk="0" fontAlgn="base" hangingPunct="0">
              <a:spcBef>
                <a:spcPct val="0"/>
              </a:spcBef>
              <a:spcAft>
                <a:spcPct val="0"/>
              </a:spcAft>
              <a:defRPr sz="2800">
                <a:solidFill>
                  <a:schemeClr val="tx1"/>
                </a:solidFill>
                <a:latin typeface="Arial" pitchFamily="34" charset="0"/>
                <a:cs typeface="Arial" pitchFamily="34" charset="0"/>
              </a:defRPr>
            </a:lvl9pPr>
          </a:lstStyle>
          <a:p>
            <a:pPr eaLnBrk="1" hangingPunct="1">
              <a:lnSpc>
                <a:spcPct val="90000"/>
              </a:lnSpc>
              <a:spcBef>
                <a:spcPct val="20000"/>
              </a:spcBef>
              <a:buFontTx/>
              <a:buBlip>
                <a:blip r:embed="rId3"/>
              </a:buBlip>
            </a:pPr>
            <a:r>
              <a:rPr lang="en-US" sz="3200" dirty="0">
                <a:latin typeface="Times New Roman" pitchFamily="18" charset="0"/>
                <a:cs typeface="Times New Roman" pitchFamily="18" charset="0"/>
              </a:rPr>
              <a:t>Petty cash ticket is a receipt</a:t>
            </a:r>
          </a:p>
          <a:p>
            <a:pPr eaLnBrk="1" hangingPunct="1">
              <a:lnSpc>
                <a:spcPct val="90000"/>
              </a:lnSpc>
              <a:spcBef>
                <a:spcPct val="20000"/>
              </a:spcBef>
              <a:buFontTx/>
              <a:buBlip>
                <a:blip r:embed="rId3"/>
              </a:buBlip>
            </a:pPr>
            <a:r>
              <a:rPr lang="en-US" sz="3200" dirty="0">
                <a:latin typeface="Times New Roman" pitchFamily="18" charset="0"/>
                <a:cs typeface="Times New Roman" pitchFamily="18" charset="0"/>
              </a:rPr>
              <a:t>Is prepared when payments are made using the </a:t>
            </a:r>
            <a:r>
              <a:rPr lang="en-US" sz="3200" dirty="0" smtClean="0">
                <a:latin typeface="Times New Roman" pitchFamily="18" charset="0"/>
                <a:cs typeface="Times New Roman" pitchFamily="18" charset="0"/>
              </a:rPr>
              <a:t>fund</a:t>
            </a:r>
          </a:p>
          <a:p>
            <a:pPr marL="0" indent="0" eaLnBrk="1" hangingPunct="1">
              <a:lnSpc>
                <a:spcPct val="90000"/>
              </a:lnSpc>
              <a:spcBef>
                <a:spcPct val="20000"/>
              </a:spcBef>
            </a:pPr>
            <a:endParaRPr lang="en-US" sz="2000" dirty="0">
              <a:latin typeface="Times New Roman" pitchFamily="18" charset="0"/>
              <a:cs typeface="Times New Roman" pitchFamily="18" charset="0"/>
            </a:endParaRPr>
          </a:p>
          <a:p>
            <a:pPr eaLnBrk="1" hangingPunct="1">
              <a:lnSpc>
                <a:spcPct val="90000"/>
              </a:lnSpc>
              <a:spcBef>
                <a:spcPct val="20000"/>
              </a:spcBef>
              <a:buFontTx/>
              <a:buBlip>
                <a:blip r:embed="rId3"/>
              </a:buBlip>
            </a:pPr>
            <a:r>
              <a:rPr lang="en-US" sz="3200" dirty="0">
                <a:latin typeface="Times New Roman" pitchFamily="18" charset="0"/>
                <a:cs typeface="Times New Roman" pitchFamily="18" charset="0"/>
              </a:rPr>
              <a:t>It includes::</a:t>
            </a:r>
          </a:p>
          <a:p>
            <a:pPr lvl="1" eaLnBrk="1" hangingPunct="1">
              <a:lnSpc>
                <a:spcPct val="90000"/>
              </a:lnSpc>
              <a:spcBef>
                <a:spcPct val="20000"/>
              </a:spcBef>
              <a:buFontTx/>
              <a:buBlip>
                <a:blip r:embed="rId4"/>
              </a:buBlip>
            </a:pPr>
            <a:r>
              <a:rPr lang="en-US" dirty="0">
                <a:latin typeface="Times New Roman" pitchFamily="18" charset="0"/>
                <a:cs typeface="Times New Roman" pitchFamily="18" charset="0"/>
              </a:rPr>
              <a:t>Date   </a:t>
            </a:r>
          </a:p>
          <a:p>
            <a:pPr lvl="1" eaLnBrk="1" hangingPunct="1">
              <a:lnSpc>
                <a:spcPct val="90000"/>
              </a:lnSpc>
              <a:spcBef>
                <a:spcPct val="20000"/>
              </a:spcBef>
              <a:buFontTx/>
              <a:buBlip>
                <a:blip r:embed="rId4"/>
              </a:buBlip>
            </a:pPr>
            <a:r>
              <a:rPr lang="en-US" dirty="0">
                <a:latin typeface="Times New Roman" pitchFamily="18" charset="0"/>
                <a:cs typeface="Times New Roman" pitchFamily="18" charset="0"/>
              </a:rPr>
              <a:t>Amount</a:t>
            </a:r>
          </a:p>
          <a:p>
            <a:pPr lvl="1" eaLnBrk="1" hangingPunct="1">
              <a:lnSpc>
                <a:spcPct val="90000"/>
              </a:lnSpc>
              <a:spcBef>
                <a:spcPct val="20000"/>
              </a:spcBef>
              <a:buFontTx/>
              <a:buBlip>
                <a:blip r:embed="rId4"/>
              </a:buBlip>
            </a:pPr>
            <a:r>
              <a:rPr lang="en-US" dirty="0">
                <a:latin typeface="Times New Roman" pitchFamily="18" charset="0"/>
                <a:cs typeface="Times New Roman" pitchFamily="18" charset="0"/>
              </a:rPr>
              <a:t>Account involved</a:t>
            </a:r>
          </a:p>
          <a:p>
            <a:pPr lvl="1" eaLnBrk="1" hangingPunct="1">
              <a:lnSpc>
                <a:spcPct val="90000"/>
              </a:lnSpc>
              <a:spcBef>
                <a:spcPct val="20000"/>
              </a:spcBef>
              <a:buFontTx/>
              <a:buBlip>
                <a:blip r:embed="rId4"/>
              </a:buBlip>
            </a:pPr>
            <a:r>
              <a:rPr lang="en-US" dirty="0">
                <a:latin typeface="Times New Roman" pitchFamily="18" charset="0"/>
                <a:cs typeface="Times New Roman" pitchFamily="18" charset="0"/>
              </a:rPr>
              <a:t>Person receiving the funds</a:t>
            </a:r>
          </a:p>
          <a:p>
            <a:pPr lvl="1" eaLnBrk="1" hangingPunct="1">
              <a:lnSpc>
                <a:spcPct val="90000"/>
              </a:lnSpc>
              <a:spcBef>
                <a:spcPct val="20000"/>
              </a:spcBef>
              <a:buFontTx/>
              <a:buBlip>
                <a:blip r:embed="rId4"/>
              </a:buBlip>
            </a:pPr>
            <a:r>
              <a:rPr lang="en-US" dirty="0">
                <a:latin typeface="Times New Roman" pitchFamily="18" charset="0"/>
                <a:cs typeface="Times New Roman" pitchFamily="18" charset="0"/>
              </a:rPr>
              <a:t>Custodian issuing the funds</a:t>
            </a:r>
          </a:p>
        </p:txBody>
      </p:sp>
      <p:sp>
        <p:nvSpPr>
          <p:cNvPr id="2" name="Title 1"/>
          <p:cNvSpPr>
            <a:spLocks noGrp="1"/>
          </p:cNvSpPr>
          <p:nvPr>
            <p:ph type="title"/>
          </p:nvPr>
        </p:nvSpPr>
        <p:spPr/>
        <p:txBody>
          <a:bodyPr/>
          <a:lstStyle/>
          <a:p>
            <a:pPr eaLnBrk="1" hangingPunct="1">
              <a:defRPr/>
            </a:pPr>
            <a:r>
              <a:rPr smtClean="0"/>
              <a:t>Making Payments</a:t>
            </a:r>
            <a:endParaRPr/>
          </a:p>
        </p:txBody>
      </p:sp>
      <p:pic>
        <p:nvPicPr>
          <p:cNvPr id="5" name="Content Placeholder 4"/>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193323" y="2403230"/>
            <a:ext cx="6998677" cy="3282462"/>
          </a:xfrm>
        </p:spPr>
      </p:pic>
      <p:sp>
        <p:nvSpPr>
          <p:cNvPr id="4" name="Slide Number Placeholder 3"/>
          <p:cNvSpPr>
            <a:spLocks noGrp="1"/>
          </p:cNvSpPr>
          <p:nvPr>
            <p:ph type="sldNum" sz="quarter" idx="12"/>
          </p:nvPr>
        </p:nvSpPr>
        <p:spPr/>
        <p:txBody>
          <a:bodyPr/>
          <a:lstStyle/>
          <a:p>
            <a:pPr>
              <a:defRPr/>
            </a:pPr>
            <a:fld id="{52526146-3758-4FFE-9387-DB535DF08A31}" type="slidenum">
              <a:rPr lang="en-US"/>
              <a:pPr>
                <a:defRPr/>
              </a:pPr>
              <a:t>54</a:t>
            </a:fld>
            <a:endParaRPr lang="en-US" dirty="0"/>
          </a:p>
        </p:txBody>
      </p:sp>
    </p:spTree>
    <p:extLst>
      <p:ext uri="{BB962C8B-B14F-4D97-AF65-F5344CB8AC3E}">
        <p14:creationId xmlns:p14="http://schemas.microsoft.com/office/powerpoint/2010/main" val="796302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500"/>
                                        <p:tgtEl>
                                          <p:spTgt spid="7">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4" end="4"/>
                                            </p:txEl>
                                          </p:spTgt>
                                        </p:tgtEl>
                                        <p:attrNameLst>
                                          <p:attrName>style.visibility</p:attrName>
                                        </p:attrNameLst>
                                      </p:cBhvr>
                                      <p:to>
                                        <p:strVal val="visible"/>
                                      </p:to>
                                    </p:set>
                                    <p:animEffect transition="in" filter="fade">
                                      <p:cBhvr>
                                        <p:cTn id="10" dur="500"/>
                                        <p:tgtEl>
                                          <p:spTgt spid="7">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animEffect transition="in" filter="fade">
                                      <p:cBhvr>
                                        <p:cTn id="13" dur="500"/>
                                        <p:tgtEl>
                                          <p:spTgt spid="7">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6" end="6"/>
                                            </p:txEl>
                                          </p:spTgt>
                                        </p:tgtEl>
                                        <p:attrNameLst>
                                          <p:attrName>style.visibility</p:attrName>
                                        </p:attrNameLst>
                                      </p:cBhvr>
                                      <p:to>
                                        <p:strVal val="visible"/>
                                      </p:to>
                                    </p:set>
                                    <p:animEffect transition="in" filter="fade">
                                      <p:cBhvr>
                                        <p:cTn id="16" dur="500"/>
                                        <p:tgtEl>
                                          <p:spTgt spid="7">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animEffect transition="in" filter="fade">
                                      <p:cBhvr>
                                        <p:cTn id="19" dur="500"/>
                                        <p:tgtEl>
                                          <p:spTgt spid="7">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xEl>
                                              <p:pRg st="8" end="8"/>
                                            </p:txEl>
                                          </p:spTgt>
                                        </p:tgtEl>
                                        <p:attrNameLst>
                                          <p:attrName>style.visibility</p:attrName>
                                        </p:attrNameLst>
                                      </p:cBhvr>
                                      <p:to>
                                        <p:strVal val="visible"/>
                                      </p:to>
                                    </p:set>
                                    <p:animEffect transition="in" filter="fade">
                                      <p:cBhvr>
                                        <p:cTn id="22" dur="500"/>
                                        <p:tgtEl>
                                          <p:spTgt spid="7">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custDataLst>
              <p:tags r:id="rId2"/>
            </p:custDataLst>
          </p:nvPr>
        </p:nvSpPr>
        <p:spPr/>
        <p:txBody>
          <a:bodyPr/>
          <a:lstStyle/>
          <a:p>
            <a:pPr eaLnBrk="1" hangingPunct="1">
              <a:defRPr/>
            </a:pPr>
            <a:r>
              <a:rPr smtClean="0"/>
              <a:t>Imprest System</a:t>
            </a:r>
            <a:endParaRPr/>
          </a:p>
        </p:txBody>
      </p:sp>
      <p:sp>
        <p:nvSpPr>
          <p:cNvPr id="61443" name="Content Placeholder 1"/>
          <p:cNvSpPr>
            <a:spLocks noGrp="1"/>
          </p:cNvSpPr>
          <p:nvPr>
            <p:ph idx="1"/>
          </p:nvPr>
        </p:nvSpPr>
        <p:spPr>
          <a:xfrm>
            <a:off x="508000" y="1412876"/>
            <a:ext cx="11176000" cy="2511425"/>
          </a:xfrm>
        </p:spPr>
        <p:txBody>
          <a:bodyPr/>
          <a:lstStyle/>
          <a:p>
            <a:pPr eaLnBrk="1" hangingPunct="1">
              <a:defRPr/>
            </a:pPr>
            <a:r>
              <a:rPr lang="en-US" dirty="0" smtClean="0"/>
              <a:t>Maintaining petty cash at its designated balance</a:t>
            </a:r>
          </a:p>
          <a:p>
            <a:pPr eaLnBrk="1" hangingPunct="1">
              <a:defRPr/>
            </a:pPr>
            <a:r>
              <a:rPr lang="en-US" dirty="0" smtClean="0"/>
              <a:t>Petty cash plus the receipts should always equal designated balance</a:t>
            </a:r>
          </a:p>
          <a:p>
            <a:pPr eaLnBrk="1" hangingPunct="1">
              <a:defRPr/>
            </a:pPr>
            <a:r>
              <a:rPr lang="en-US" dirty="0" smtClean="0"/>
              <a:t>Process is the </a:t>
            </a:r>
            <a:r>
              <a:rPr lang="en-US" dirty="0"/>
              <a:t>main internal control </a:t>
            </a:r>
            <a:r>
              <a:rPr lang="en-US" dirty="0" smtClean="0"/>
              <a:t>feature </a:t>
            </a:r>
            <a:endParaRPr lang="en-US" dirty="0"/>
          </a:p>
          <a:p>
            <a:pPr marL="0" indent="0" eaLnBrk="1" hangingPunct="1">
              <a:buFontTx/>
              <a:buNone/>
              <a:defRPr/>
            </a:pPr>
            <a:endParaRPr lang="en-US" dirty="0" smtClean="0"/>
          </a:p>
        </p:txBody>
      </p:sp>
      <p:sp>
        <p:nvSpPr>
          <p:cNvPr id="2" name="Slide Number Placeholder 1"/>
          <p:cNvSpPr>
            <a:spLocks noGrp="1"/>
          </p:cNvSpPr>
          <p:nvPr>
            <p:ph type="sldNum" sz="quarter" idx="12"/>
          </p:nvPr>
        </p:nvSpPr>
        <p:spPr/>
        <p:txBody>
          <a:bodyPr/>
          <a:lstStyle/>
          <a:p>
            <a:pPr>
              <a:defRPr/>
            </a:pPr>
            <a:fld id="{47C8074E-08AF-4273-B5F8-62E5FB8C2240}" type="slidenum">
              <a:rPr lang="en-US"/>
              <a:pPr>
                <a:defRPr/>
              </a:pPr>
              <a:t>55</a:t>
            </a:fld>
            <a:endParaRPr lang="en-US" dirty="0"/>
          </a:p>
        </p:txBody>
      </p:sp>
      <p:pic>
        <p:nvPicPr>
          <p:cNvPr id="11264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000" y="4071939"/>
            <a:ext cx="2167467"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11264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62400" y="4138613"/>
            <a:ext cx="2169584"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
        <p:nvSpPr>
          <p:cNvPr id="9" name="Plus 8"/>
          <p:cNvSpPr/>
          <p:nvPr/>
        </p:nvSpPr>
        <p:spPr>
          <a:xfrm>
            <a:off x="2916767" y="4470400"/>
            <a:ext cx="609600" cy="4572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cs typeface="Arial" pitchFamily="34" charset="0"/>
            </a:endParaRPr>
          </a:p>
        </p:txBody>
      </p:sp>
      <p:sp>
        <p:nvSpPr>
          <p:cNvPr id="10" name="Equal 9"/>
          <p:cNvSpPr/>
          <p:nvPr/>
        </p:nvSpPr>
        <p:spPr>
          <a:xfrm>
            <a:off x="6400800" y="4546600"/>
            <a:ext cx="1422400" cy="3048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cs typeface="Arial" pitchFamily="34" charset="0"/>
            </a:endParaRPr>
          </a:p>
        </p:txBody>
      </p:sp>
      <p:pic>
        <p:nvPicPr>
          <p:cNvPr id="112649" name="Picture 10" descr="C:\Users\ROBIN-ONE\AppData\Local\Microsoft\Windows\Temporary Internet Files\Content.IE5\R61IZNU3\MC900326260[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76167" y="4117975"/>
            <a:ext cx="2032000"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227428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custDataLst>
              <p:tags r:id="rId2"/>
            </p:custDataLst>
          </p:nvPr>
        </p:nvSpPr>
        <p:spPr/>
        <p:txBody>
          <a:bodyPr/>
          <a:lstStyle/>
          <a:p>
            <a:pPr eaLnBrk="1" fontAlgn="auto" hangingPunct="1">
              <a:spcAft>
                <a:spcPts val="0"/>
              </a:spcAft>
              <a:defRPr/>
            </a:pPr>
            <a:r>
              <a:rPr/>
              <a:t>Replenish Petty Cash</a:t>
            </a:r>
          </a:p>
        </p:txBody>
      </p:sp>
      <p:sp>
        <p:nvSpPr>
          <p:cNvPr id="113667" name="Rectangle 3"/>
          <p:cNvSpPr>
            <a:spLocks noGrp="1" noChangeArrowheads="1"/>
          </p:cNvSpPr>
          <p:nvPr>
            <p:ph idx="1"/>
          </p:nvPr>
        </p:nvSpPr>
        <p:spPr>
          <a:xfrm>
            <a:off x="508000" y="1412875"/>
            <a:ext cx="11176000" cy="3944938"/>
          </a:xfrm>
        </p:spPr>
        <p:txBody>
          <a:bodyPr/>
          <a:lstStyle/>
          <a:p>
            <a:pPr eaLnBrk="1" hangingPunct="1"/>
            <a:r>
              <a:rPr lang="en-US" smtClean="0"/>
              <a:t>Total the amounts on petty cash tickets </a:t>
            </a:r>
          </a:p>
          <a:p>
            <a:pPr eaLnBrk="1" hangingPunct="1"/>
            <a:r>
              <a:rPr lang="en-US" smtClean="0"/>
              <a:t>Petty cash tickets plus cash remaining in fund</a:t>
            </a:r>
          </a:p>
          <a:p>
            <a:pPr lvl="1" eaLnBrk="1" hangingPunct="1"/>
            <a:r>
              <a:rPr lang="en-US" smtClean="0"/>
              <a:t>Should equal petty cash fund balance</a:t>
            </a:r>
          </a:p>
          <a:p>
            <a:pPr lvl="1" eaLnBrk="1" hangingPunct="1"/>
            <a:r>
              <a:rPr lang="en-US" smtClean="0"/>
              <a:t>Missing amount is debited or credited to Cash short and over</a:t>
            </a:r>
          </a:p>
          <a:p>
            <a:pPr eaLnBrk="1" hangingPunct="1"/>
            <a:r>
              <a:rPr lang="en-US" smtClean="0"/>
              <a:t>Journal entry is prepared to record expenditures</a:t>
            </a:r>
          </a:p>
          <a:p>
            <a:pPr eaLnBrk="1" hangingPunct="1"/>
            <a:r>
              <a:rPr lang="en-US" smtClean="0"/>
              <a:t>A new check is cashed to replenish the fund </a:t>
            </a:r>
          </a:p>
          <a:p>
            <a:pPr eaLnBrk="1" hangingPunct="1"/>
            <a:r>
              <a:rPr lang="en-US" smtClean="0"/>
              <a:t>Cash is then placed in petty cash box</a:t>
            </a:r>
          </a:p>
        </p:txBody>
      </p:sp>
      <p:sp>
        <p:nvSpPr>
          <p:cNvPr id="2" name="Slide Number Placeholder 1"/>
          <p:cNvSpPr>
            <a:spLocks noGrp="1"/>
          </p:cNvSpPr>
          <p:nvPr>
            <p:ph type="sldNum" sz="quarter" idx="12"/>
          </p:nvPr>
        </p:nvSpPr>
        <p:spPr/>
        <p:txBody>
          <a:bodyPr/>
          <a:lstStyle/>
          <a:p>
            <a:pPr>
              <a:defRPr/>
            </a:pPr>
            <a:fld id="{D4677723-52C8-4A21-9252-22952BAF2C26}" type="slidenum">
              <a:rPr lang="en-US"/>
              <a:pPr>
                <a:defRPr/>
              </a:pPr>
              <a:t>56</a:t>
            </a:fld>
            <a:endParaRPr lang="en-US" dirty="0"/>
          </a:p>
        </p:txBody>
      </p:sp>
    </p:spTree>
    <p:custDataLst>
      <p:tags r:id="rId1"/>
    </p:custDataLst>
    <p:extLst>
      <p:ext uri="{BB962C8B-B14F-4D97-AF65-F5344CB8AC3E}">
        <p14:creationId xmlns:p14="http://schemas.microsoft.com/office/powerpoint/2010/main" val="401110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1731" name="Rectangle 3"/>
          <p:cNvSpPr>
            <a:spLocks noGrp="1" noChangeArrowheads="1"/>
          </p:cNvSpPr>
          <p:nvPr>
            <p:ph type="title"/>
            <p:custDataLst>
              <p:tags r:id="rId2"/>
            </p:custDataLst>
          </p:nvPr>
        </p:nvSpPr>
        <p:spPr/>
        <p:txBody>
          <a:bodyPr/>
          <a:lstStyle/>
          <a:p>
            <a:pPr eaLnBrk="1" fontAlgn="auto" hangingPunct="1">
              <a:spcAft>
                <a:spcPts val="0"/>
              </a:spcAft>
              <a:defRPr/>
            </a:pPr>
            <a:r>
              <a:rPr/>
              <a:t>Cash Short and Over</a:t>
            </a:r>
          </a:p>
        </p:txBody>
      </p:sp>
      <p:sp>
        <p:nvSpPr>
          <p:cNvPr id="114691" name="Rectangle 4"/>
          <p:cNvSpPr>
            <a:spLocks noGrp="1" noChangeArrowheads="1"/>
          </p:cNvSpPr>
          <p:nvPr>
            <p:ph idx="1"/>
          </p:nvPr>
        </p:nvSpPr>
        <p:spPr>
          <a:xfrm>
            <a:off x="508000" y="1143001"/>
            <a:ext cx="11176000" cy="3052763"/>
          </a:xfrm>
        </p:spPr>
        <p:txBody>
          <a:bodyPr/>
          <a:lstStyle/>
          <a:p>
            <a:pPr eaLnBrk="1" hangingPunct="1"/>
            <a:r>
              <a:rPr lang="en-US" smtClean="0"/>
              <a:t>New account</a:t>
            </a:r>
          </a:p>
          <a:p>
            <a:pPr eaLnBrk="1" hangingPunct="1"/>
            <a:r>
              <a:rPr lang="en-US" smtClean="0"/>
              <a:t>Used whenever a cash fund is short or over</a:t>
            </a:r>
          </a:p>
          <a:p>
            <a:pPr eaLnBrk="1" hangingPunct="1"/>
            <a:r>
              <a:rPr lang="en-US" smtClean="0"/>
              <a:t>May have either a debit or credit balance</a:t>
            </a:r>
          </a:p>
          <a:p>
            <a:pPr eaLnBrk="1" hangingPunct="1"/>
            <a:r>
              <a:rPr lang="en-US" smtClean="0"/>
              <a:t>Reported as expense or revenue depending on ending balance</a:t>
            </a:r>
          </a:p>
          <a:p>
            <a:pPr eaLnBrk="1" hangingPunct="1">
              <a:buFont typeface="Wingdings 3" pitchFamily="18" charset="2"/>
              <a:buNone/>
            </a:pPr>
            <a:endParaRPr lang="en-US" smtClean="0"/>
          </a:p>
        </p:txBody>
      </p:sp>
      <p:sp>
        <p:nvSpPr>
          <p:cNvPr id="2" name="Slide Number Placeholder 1"/>
          <p:cNvSpPr>
            <a:spLocks noGrp="1"/>
          </p:cNvSpPr>
          <p:nvPr>
            <p:ph type="sldNum" sz="quarter" idx="12"/>
          </p:nvPr>
        </p:nvSpPr>
        <p:spPr/>
        <p:txBody>
          <a:bodyPr/>
          <a:lstStyle/>
          <a:p>
            <a:pPr>
              <a:defRPr/>
            </a:pPr>
            <a:fld id="{EFB0F145-5CA5-4305-B7DA-CAE3F0ACF815}" type="slidenum">
              <a:rPr lang="en-US"/>
              <a:pPr>
                <a:defRPr/>
              </a:pPr>
              <a:t>57</a:t>
            </a:fld>
            <a:endParaRPr lang="en-US" dirty="0"/>
          </a:p>
        </p:txBody>
      </p:sp>
      <p:pic>
        <p:nvPicPr>
          <p:cNvPr id="114693"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04800" y="4038600"/>
            <a:ext cx="11074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192823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custDataLst>
              <p:tags r:id="rId2"/>
            </p:custDataLst>
          </p:nvPr>
        </p:nvSpPr>
        <p:spPr>
          <a:xfrm>
            <a:off x="508000" y="230189"/>
            <a:ext cx="11176000" cy="332399"/>
          </a:xfrm>
        </p:spPr>
        <p:txBody>
          <a:bodyPr>
            <a:normAutofit fontScale="90000"/>
          </a:bodyPr>
          <a:lstStyle/>
          <a:p>
            <a:pPr algn="ctr" eaLnBrk="1" hangingPunct="1">
              <a:defRPr/>
            </a:pPr>
            <a:r>
              <a:rPr sz="2400" b="1" cap="all" smtClean="0">
                <a:effectLst/>
              </a:rPr>
              <a:t>E7-22 : Accounting </a:t>
            </a:r>
            <a:r>
              <a:rPr sz="2400" b="1" cap="all">
                <a:effectLst/>
              </a:rPr>
              <a:t>for petty cash</a:t>
            </a:r>
          </a:p>
        </p:txBody>
      </p:sp>
      <p:sp>
        <p:nvSpPr>
          <p:cNvPr id="115715" name="Text Placeholder 3"/>
          <p:cNvSpPr>
            <a:spLocks noGrp="1"/>
          </p:cNvSpPr>
          <p:nvPr>
            <p:ph type="body" sz="quarter" idx="10"/>
          </p:nvPr>
        </p:nvSpPr>
        <p:spPr>
          <a:xfrm>
            <a:off x="406400" y="838200"/>
            <a:ext cx="11176000" cy="1773238"/>
          </a:xfrm>
        </p:spPr>
        <p:txBody>
          <a:bodyPr/>
          <a:lstStyle/>
          <a:p>
            <a:pPr eaLnBrk="1" hangingPunct="1"/>
            <a:r>
              <a:rPr lang="en-US" smtClean="0"/>
              <a:t>Karen’s Dance Studio created a $370 imprest petty cash fund. During the month, the fund custodian authorized and signed petty cash tickets as follows:</a:t>
            </a:r>
          </a:p>
        </p:txBody>
      </p:sp>
      <p:sp>
        <p:nvSpPr>
          <p:cNvPr id="2" name="Slide Number Placeholder 1"/>
          <p:cNvSpPr>
            <a:spLocks noGrp="1"/>
          </p:cNvSpPr>
          <p:nvPr>
            <p:ph type="sldNum" sz="quarter" idx="11"/>
          </p:nvPr>
        </p:nvSpPr>
        <p:spPr/>
        <p:txBody>
          <a:bodyPr/>
          <a:lstStyle/>
          <a:p>
            <a:pPr>
              <a:defRPr/>
            </a:pPr>
            <a:fld id="{47725A22-C10F-4546-8CEB-D1FEBFFDA623}" type="slidenum">
              <a:rPr lang="en-US"/>
              <a:pPr>
                <a:defRPr/>
              </a:pPr>
              <a:t>58</a:t>
            </a:fld>
            <a:endParaRPr lang="en-US" dirty="0"/>
          </a:p>
        </p:txBody>
      </p:sp>
      <p:pic>
        <p:nvPicPr>
          <p:cNvPr id="115717" name="Picture 4" descr="PCentry.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8001" y="2590800"/>
            <a:ext cx="10866967"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180195560"/>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508000" y="230188"/>
            <a:ext cx="11176000" cy="443198"/>
          </a:xfrm>
        </p:spPr>
        <p:txBody>
          <a:bodyPr>
            <a:normAutofit fontScale="90000"/>
          </a:bodyPr>
          <a:lstStyle/>
          <a:p>
            <a:pPr algn="ctr" eaLnBrk="1" hangingPunct="1">
              <a:defRPr/>
            </a:pPr>
            <a:r>
              <a:rPr sz="800" smtClean="0"/>
              <a:t/>
            </a:r>
            <a:br>
              <a:rPr sz="800" smtClean="0"/>
            </a:br>
            <a:r>
              <a:rPr sz="2400" b="1" cap="all">
                <a:effectLst/>
              </a:rPr>
              <a:t>E7-22 : Accounting for petty cash</a:t>
            </a:r>
            <a:endParaRPr sz="2400">
              <a:effectLst/>
            </a:endParaRPr>
          </a:p>
        </p:txBody>
      </p:sp>
      <p:sp>
        <p:nvSpPr>
          <p:cNvPr id="4" name="Text Placeholder 3"/>
          <p:cNvSpPr>
            <a:spLocks noGrp="1"/>
          </p:cNvSpPr>
          <p:nvPr>
            <p:ph type="body" sz="quarter" idx="10"/>
          </p:nvPr>
        </p:nvSpPr>
        <p:spPr>
          <a:xfrm>
            <a:off x="406400" y="1371600"/>
            <a:ext cx="11176000" cy="1428750"/>
          </a:xfrm>
        </p:spPr>
        <p:txBody>
          <a:bodyPr/>
          <a:lstStyle/>
          <a:p>
            <a:pPr eaLnBrk="1" hangingPunct="1">
              <a:buFontTx/>
              <a:buNone/>
              <a:defRPr/>
            </a:pPr>
            <a:r>
              <a:rPr lang="en-US" dirty="0" smtClean="0"/>
              <a:t>Make the general journal entries to: </a:t>
            </a:r>
          </a:p>
          <a:p>
            <a:pPr marL="407988" indent="-407988" eaLnBrk="1" hangingPunct="1">
              <a:buFontTx/>
              <a:buNone/>
              <a:defRPr/>
            </a:pPr>
            <a:r>
              <a:rPr lang="en-US" dirty="0" smtClean="0"/>
              <a:t>a. Create the petty cash fund and include explanations.</a:t>
            </a:r>
          </a:p>
        </p:txBody>
      </p:sp>
      <p:sp>
        <p:nvSpPr>
          <p:cNvPr id="3" name="Slide Number Placeholder 2"/>
          <p:cNvSpPr>
            <a:spLocks noGrp="1"/>
          </p:cNvSpPr>
          <p:nvPr>
            <p:ph type="sldNum" sz="quarter" idx="11"/>
          </p:nvPr>
        </p:nvSpPr>
        <p:spPr/>
        <p:txBody>
          <a:bodyPr/>
          <a:lstStyle/>
          <a:p>
            <a:pPr>
              <a:defRPr/>
            </a:pPr>
            <a:fld id="{88B8F3B8-E3B1-43D0-A7DA-27C7174A9244}" type="slidenum">
              <a:rPr lang="en-US"/>
              <a:pPr>
                <a:defRPr/>
              </a:pPr>
              <a:t>59</a:t>
            </a:fld>
            <a:endParaRPr lang="en-US" dirty="0"/>
          </a:p>
        </p:txBody>
      </p:sp>
      <p:graphicFrame>
        <p:nvGraphicFramePr>
          <p:cNvPr id="5" name="Table 4"/>
          <p:cNvGraphicFramePr>
            <a:graphicFrameLocks noGrp="1"/>
          </p:cNvGraphicFramePr>
          <p:nvPr/>
        </p:nvGraphicFramePr>
        <p:xfrm>
          <a:off x="406400" y="3276600"/>
          <a:ext cx="11074400" cy="1576388"/>
        </p:xfrm>
        <a:graphic>
          <a:graphicData uri="http://schemas.openxmlformats.org/drawingml/2006/table">
            <a:tbl>
              <a:tblPr/>
              <a:tblGrid>
                <a:gridCol w="736475"/>
                <a:gridCol w="409153"/>
                <a:gridCol w="6239579"/>
                <a:gridCol w="1022883"/>
                <a:gridCol w="1329745"/>
                <a:gridCol w="1336565"/>
              </a:tblGrid>
              <a:tr h="412128">
                <a:tc>
                  <a:txBody>
                    <a:bodyPr/>
                    <a:lstStyle/>
                    <a:p>
                      <a:pPr marL="0" marR="0" algn="ctr">
                        <a:spcBef>
                          <a:spcPts val="0"/>
                        </a:spcBef>
                        <a:spcAft>
                          <a:spcPts val="0"/>
                        </a:spcAft>
                      </a:pPr>
                      <a:r>
                        <a:rPr lang="en-US" sz="2400" b="1" dirty="0">
                          <a:solidFill>
                            <a:schemeClr val="accent2">
                              <a:lumMod val="75000"/>
                            </a:schemeClr>
                          </a:solidFill>
                          <a:latin typeface="Times New Roman" pitchFamily="18" charset="0"/>
                          <a:ea typeface="MS Mincho"/>
                          <a:cs typeface="Times New Roman" pitchFamily="18" charset="0"/>
                        </a:rPr>
                        <a:t>(a)</a:t>
                      </a:r>
                      <a:endParaRPr lang="en-US" sz="2400" dirty="0">
                        <a:solidFill>
                          <a:schemeClr val="accent2">
                            <a:lumMod val="75000"/>
                          </a:schemeClr>
                        </a:solidFill>
                        <a:latin typeface="Times New Roman" pitchFamily="18" charset="0"/>
                        <a:ea typeface="MS Mincho"/>
                        <a:cs typeface="Times New Roman" pitchFamily="18" charset="0"/>
                      </a:endParaRPr>
                    </a:p>
                  </a:txBody>
                  <a:tcPr marL="48381" marR="48381"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endParaRPr lang="en-US" sz="2400" dirty="0">
                        <a:solidFill>
                          <a:schemeClr val="accent2">
                            <a:lumMod val="75000"/>
                          </a:schemeClr>
                        </a:solidFill>
                        <a:latin typeface="Times New Roman" pitchFamily="18" charset="0"/>
                        <a:ea typeface="MS Mincho"/>
                        <a:cs typeface="Times New Roman" pitchFamily="18" charset="0"/>
                      </a:endParaRPr>
                    </a:p>
                  </a:txBody>
                  <a:tcPr marL="48381" marR="48381"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chemeClr val="accent2">
                              <a:lumMod val="75000"/>
                            </a:schemeClr>
                          </a:solidFill>
                          <a:latin typeface="Times New Roman" pitchFamily="18" charset="0"/>
                          <a:ea typeface="MS Mincho"/>
                          <a:cs typeface="Times New Roman" pitchFamily="18" charset="0"/>
                        </a:rPr>
                        <a:t>Petty Cash</a:t>
                      </a:r>
                      <a:endParaRPr lang="en-US" sz="2400" dirty="0">
                        <a:solidFill>
                          <a:schemeClr val="accent2">
                            <a:lumMod val="75000"/>
                          </a:schemeClr>
                        </a:solidFill>
                        <a:latin typeface="Times New Roman" pitchFamily="18" charset="0"/>
                        <a:ea typeface="MS Mincho"/>
                        <a:cs typeface="Times New Roman" pitchFamily="18" charset="0"/>
                      </a:endParaRPr>
                    </a:p>
                  </a:txBody>
                  <a:tcPr marL="48381" marR="48381"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2400" dirty="0">
                        <a:solidFill>
                          <a:schemeClr val="accent2">
                            <a:lumMod val="75000"/>
                          </a:schemeClr>
                        </a:solidFill>
                        <a:latin typeface="Times New Roman" pitchFamily="18" charset="0"/>
                        <a:ea typeface="MS Mincho"/>
                        <a:cs typeface="Times New Roman" pitchFamily="18" charset="0"/>
                      </a:endParaRPr>
                    </a:p>
                  </a:txBody>
                  <a:tcPr marL="48381" marR="48381"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502920" algn="dec"/>
                        </a:tabLst>
                      </a:pPr>
                      <a:r>
                        <a:rPr lang="en-US" sz="2400" b="1" dirty="0">
                          <a:solidFill>
                            <a:schemeClr val="accent2">
                              <a:lumMod val="75000"/>
                            </a:schemeClr>
                          </a:solidFill>
                          <a:latin typeface="Times New Roman" pitchFamily="18" charset="0"/>
                          <a:ea typeface="MS Mincho"/>
                          <a:cs typeface="Times New Roman" pitchFamily="18" charset="0"/>
                        </a:rPr>
                        <a:t>370</a:t>
                      </a:r>
                      <a:endParaRPr lang="en-US" sz="2400" dirty="0">
                        <a:solidFill>
                          <a:schemeClr val="accent2">
                            <a:lumMod val="75000"/>
                          </a:schemeClr>
                        </a:solidFill>
                        <a:latin typeface="Times New Roman" pitchFamily="18" charset="0"/>
                        <a:ea typeface="MS Mincho"/>
                        <a:cs typeface="Times New Roman" pitchFamily="18" charset="0"/>
                      </a:endParaRPr>
                    </a:p>
                  </a:txBody>
                  <a:tcPr marL="48381" marR="48381"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400" dirty="0">
                        <a:solidFill>
                          <a:schemeClr val="accent2">
                            <a:lumMod val="75000"/>
                          </a:schemeClr>
                        </a:solidFill>
                        <a:latin typeface="Times New Roman" pitchFamily="18" charset="0"/>
                        <a:ea typeface="MS Mincho"/>
                        <a:cs typeface="Times New Roman" pitchFamily="18" charset="0"/>
                      </a:endParaRPr>
                    </a:p>
                  </a:txBody>
                  <a:tcPr marL="48381" marR="48381"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2128">
                <a:tc>
                  <a:txBody>
                    <a:bodyPr/>
                    <a:lstStyle/>
                    <a:p>
                      <a:pPr marL="0" marR="0" algn="ctr">
                        <a:spcBef>
                          <a:spcPts val="0"/>
                        </a:spcBef>
                        <a:spcAft>
                          <a:spcPts val="0"/>
                        </a:spcAft>
                      </a:pPr>
                      <a:endParaRPr lang="en-US" sz="2400" dirty="0">
                        <a:solidFill>
                          <a:schemeClr val="accent2">
                            <a:lumMod val="75000"/>
                          </a:schemeClr>
                        </a:solidFill>
                        <a:latin typeface="Times New Roman" pitchFamily="18" charset="0"/>
                        <a:ea typeface="MS Mincho"/>
                        <a:cs typeface="Times New Roman" pitchFamily="18" charset="0"/>
                      </a:endParaRPr>
                    </a:p>
                  </a:txBody>
                  <a:tcPr marL="48381" marR="48381"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endParaRPr lang="en-US" sz="2400" dirty="0">
                        <a:solidFill>
                          <a:schemeClr val="accent2">
                            <a:lumMod val="75000"/>
                          </a:schemeClr>
                        </a:solidFill>
                        <a:latin typeface="Times New Roman" pitchFamily="18" charset="0"/>
                        <a:ea typeface="MS Mincho"/>
                        <a:cs typeface="Times New Roman" pitchFamily="18" charset="0"/>
                      </a:endParaRPr>
                    </a:p>
                  </a:txBody>
                  <a:tcPr marL="48381" marR="48381"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chemeClr val="accent2">
                              <a:lumMod val="75000"/>
                            </a:schemeClr>
                          </a:solidFill>
                          <a:latin typeface="Times New Roman" pitchFamily="18" charset="0"/>
                          <a:ea typeface="MS Mincho"/>
                          <a:cs typeface="Times New Roman" pitchFamily="18" charset="0"/>
                        </a:rPr>
                        <a:t>	Cash in bank</a:t>
                      </a:r>
                      <a:endParaRPr lang="en-US" sz="2400" dirty="0">
                        <a:solidFill>
                          <a:schemeClr val="accent2">
                            <a:lumMod val="75000"/>
                          </a:schemeClr>
                        </a:solidFill>
                        <a:latin typeface="Times New Roman" pitchFamily="18" charset="0"/>
                        <a:ea typeface="MS Mincho"/>
                        <a:cs typeface="Times New Roman" pitchFamily="18" charset="0"/>
                      </a:endParaRPr>
                    </a:p>
                  </a:txBody>
                  <a:tcPr marL="48381" marR="48381"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2400" dirty="0">
                        <a:solidFill>
                          <a:schemeClr val="accent2">
                            <a:lumMod val="75000"/>
                          </a:schemeClr>
                        </a:solidFill>
                        <a:latin typeface="Times New Roman" pitchFamily="18" charset="0"/>
                        <a:ea typeface="MS Mincho"/>
                        <a:cs typeface="Times New Roman" pitchFamily="18" charset="0"/>
                      </a:endParaRPr>
                    </a:p>
                  </a:txBody>
                  <a:tcPr marL="48381" marR="48381"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502920" algn="dec"/>
                        </a:tabLst>
                      </a:pPr>
                      <a:endParaRPr lang="en-US" sz="2400" dirty="0">
                        <a:solidFill>
                          <a:schemeClr val="accent2">
                            <a:lumMod val="75000"/>
                          </a:schemeClr>
                        </a:solidFill>
                        <a:latin typeface="Times New Roman" pitchFamily="18" charset="0"/>
                        <a:ea typeface="MS Mincho"/>
                        <a:cs typeface="Times New Roman" pitchFamily="18" charset="0"/>
                      </a:endParaRPr>
                    </a:p>
                  </a:txBody>
                  <a:tcPr marL="48381" marR="48381"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b="1" dirty="0">
                          <a:solidFill>
                            <a:schemeClr val="accent2">
                              <a:lumMod val="75000"/>
                            </a:schemeClr>
                          </a:solidFill>
                          <a:latin typeface="Times New Roman" pitchFamily="18" charset="0"/>
                          <a:ea typeface="MS Mincho"/>
                          <a:cs typeface="Times New Roman" pitchFamily="18" charset="0"/>
                        </a:rPr>
                        <a:t>370</a:t>
                      </a:r>
                      <a:endParaRPr lang="en-US" sz="2400" dirty="0">
                        <a:solidFill>
                          <a:schemeClr val="accent2">
                            <a:lumMod val="75000"/>
                          </a:schemeClr>
                        </a:solidFill>
                        <a:latin typeface="Times New Roman" pitchFamily="18" charset="0"/>
                        <a:ea typeface="MS Mincho"/>
                        <a:cs typeface="Times New Roman" pitchFamily="18" charset="0"/>
                      </a:endParaRPr>
                    </a:p>
                  </a:txBody>
                  <a:tcPr marL="48381" marR="48381"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6372">
                <a:tc>
                  <a:txBody>
                    <a:bodyPr/>
                    <a:lstStyle/>
                    <a:p>
                      <a:pPr marL="0" marR="0" algn="ctr">
                        <a:spcBef>
                          <a:spcPts val="0"/>
                        </a:spcBef>
                        <a:spcAft>
                          <a:spcPts val="0"/>
                        </a:spcAft>
                      </a:pPr>
                      <a:endParaRPr lang="en-US" sz="2400" dirty="0">
                        <a:solidFill>
                          <a:schemeClr val="accent2">
                            <a:lumMod val="75000"/>
                          </a:schemeClr>
                        </a:solidFill>
                        <a:latin typeface="Times New Roman" pitchFamily="18" charset="0"/>
                        <a:ea typeface="MS Mincho"/>
                        <a:cs typeface="Times New Roman" pitchFamily="18" charset="0"/>
                      </a:endParaRPr>
                    </a:p>
                  </a:txBody>
                  <a:tcPr marL="48381" marR="48381"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endParaRPr lang="en-US" sz="2400" dirty="0">
                        <a:solidFill>
                          <a:schemeClr val="accent2">
                            <a:lumMod val="75000"/>
                          </a:schemeClr>
                        </a:solidFill>
                        <a:latin typeface="Times New Roman" pitchFamily="18" charset="0"/>
                        <a:ea typeface="MS Mincho"/>
                        <a:cs typeface="Times New Roman" pitchFamily="18" charset="0"/>
                      </a:endParaRPr>
                    </a:p>
                  </a:txBody>
                  <a:tcPr marL="48381" marR="48381"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chemeClr val="accent2">
                              <a:lumMod val="75000"/>
                            </a:schemeClr>
                          </a:solidFill>
                          <a:latin typeface="Times New Roman" pitchFamily="18" charset="0"/>
                          <a:ea typeface="MS Mincho"/>
                          <a:cs typeface="Times New Roman" pitchFamily="18" charset="0"/>
                        </a:rPr>
                        <a:t>To open the petty cash fund.</a:t>
                      </a:r>
                      <a:endParaRPr lang="en-US" sz="2400" dirty="0">
                        <a:solidFill>
                          <a:schemeClr val="accent2">
                            <a:lumMod val="75000"/>
                          </a:schemeClr>
                        </a:solidFill>
                        <a:latin typeface="Times New Roman" pitchFamily="18" charset="0"/>
                        <a:ea typeface="MS Mincho"/>
                        <a:cs typeface="Times New Roman" pitchFamily="18" charset="0"/>
                      </a:endParaRPr>
                    </a:p>
                  </a:txBody>
                  <a:tcPr marL="48381" marR="48381"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2400" dirty="0">
                        <a:solidFill>
                          <a:schemeClr val="accent2">
                            <a:lumMod val="75000"/>
                          </a:schemeClr>
                        </a:solidFill>
                        <a:latin typeface="Times New Roman" pitchFamily="18" charset="0"/>
                        <a:ea typeface="MS Mincho"/>
                        <a:cs typeface="Times New Roman" pitchFamily="18" charset="0"/>
                      </a:endParaRPr>
                    </a:p>
                  </a:txBody>
                  <a:tcPr marL="48381" marR="48381"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502920" algn="dec"/>
                        </a:tabLst>
                      </a:pPr>
                      <a:endParaRPr lang="en-US" sz="2400" dirty="0">
                        <a:solidFill>
                          <a:schemeClr val="accent2">
                            <a:lumMod val="75000"/>
                          </a:schemeClr>
                        </a:solidFill>
                        <a:latin typeface="Times New Roman" pitchFamily="18" charset="0"/>
                        <a:ea typeface="MS Mincho"/>
                        <a:cs typeface="Times New Roman" pitchFamily="18" charset="0"/>
                      </a:endParaRPr>
                    </a:p>
                  </a:txBody>
                  <a:tcPr marL="48381" marR="48381"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400" dirty="0">
                        <a:solidFill>
                          <a:schemeClr val="accent2">
                            <a:lumMod val="75000"/>
                          </a:schemeClr>
                        </a:solidFill>
                        <a:latin typeface="Times New Roman" pitchFamily="18" charset="0"/>
                        <a:ea typeface="MS Mincho"/>
                        <a:cs typeface="Times New Roman" pitchFamily="18" charset="0"/>
                      </a:endParaRPr>
                    </a:p>
                  </a:txBody>
                  <a:tcPr marL="48381" marR="48381"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760">
                <a:tc>
                  <a:txBody>
                    <a:bodyPr/>
                    <a:lstStyle/>
                    <a:p>
                      <a:pPr marL="0" marR="0" algn="ctr">
                        <a:spcBef>
                          <a:spcPts val="0"/>
                        </a:spcBef>
                        <a:spcAft>
                          <a:spcPts val="0"/>
                        </a:spcAft>
                      </a:pPr>
                      <a:endParaRPr lang="en-US" sz="2400" dirty="0">
                        <a:solidFill>
                          <a:schemeClr val="accent2">
                            <a:lumMod val="75000"/>
                          </a:schemeClr>
                        </a:solidFill>
                        <a:latin typeface="Times New Roman" pitchFamily="18" charset="0"/>
                        <a:ea typeface="MS Mincho"/>
                        <a:cs typeface="Times New Roman" pitchFamily="18" charset="0"/>
                      </a:endParaRPr>
                    </a:p>
                  </a:txBody>
                  <a:tcPr marL="48381" marR="48381"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spcBef>
                          <a:spcPts val="0"/>
                        </a:spcBef>
                        <a:spcAft>
                          <a:spcPts val="0"/>
                        </a:spcAft>
                      </a:pPr>
                      <a:endParaRPr lang="en-US" sz="2400" dirty="0">
                        <a:solidFill>
                          <a:schemeClr val="accent2">
                            <a:lumMod val="75000"/>
                          </a:schemeClr>
                        </a:solidFill>
                        <a:latin typeface="Times New Roman" pitchFamily="18" charset="0"/>
                        <a:ea typeface="MS Mincho"/>
                        <a:cs typeface="Times New Roman" pitchFamily="18" charset="0"/>
                      </a:endParaRPr>
                    </a:p>
                  </a:txBody>
                  <a:tcPr marL="48381" marR="48381"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2400" dirty="0">
                        <a:solidFill>
                          <a:schemeClr val="accent2">
                            <a:lumMod val="75000"/>
                          </a:schemeClr>
                        </a:solidFill>
                        <a:latin typeface="Times New Roman" pitchFamily="18" charset="0"/>
                        <a:ea typeface="MS Mincho"/>
                        <a:cs typeface="Times New Roman" pitchFamily="18" charset="0"/>
                      </a:endParaRPr>
                    </a:p>
                  </a:txBody>
                  <a:tcPr marL="48381" marR="48381" marT="0" marB="0">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2400" dirty="0">
                        <a:solidFill>
                          <a:schemeClr val="accent2">
                            <a:lumMod val="75000"/>
                          </a:schemeClr>
                        </a:solidFill>
                        <a:latin typeface="Times New Roman" pitchFamily="18" charset="0"/>
                        <a:ea typeface="MS Mincho"/>
                        <a:cs typeface="Times New Roman" pitchFamily="18" charset="0"/>
                      </a:endParaRPr>
                    </a:p>
                  </a:txBody>
                  <a:tcPr marL="48381" marR="48381" marT="0" marB="0">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502920" algn="dec"/>
                        </a:tabLst>
                      </a:pPr>
                      <a:endParaRPr lang="en-US" sz="2400" dirty="0">
                        <a:solidFill>
                          <a:schemeClr val="accent2">
                            <a:lumMod val="75000"/>
                          </a:schemeClr>
                        </a:solidFill>
                        <a:latin typeface="Times New Roman" pitchFamily="18" charset="0"/>
                        <a:ea typeface="MS Mincho"/>
                        <a:cs typeface="Times New Roman" pitchFamily="18" charset="0"/>
                      </a:endParaRPr>
                    </a:p>
                  </a:txBody>
                  <a:tcPr marL="48381" marR="48381"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2400" dirty="0">
                        <a:solidFill>
                          <a:schemeClr val="accent2">
                            <a:lumMod val="75000"/>
                          </a:schemeClr>
                        </a:solidFill>
                        <a:latin typeface="Times New Roman" pitchFamily="18" charset="0"/>
                        <a:ea typeface="MS Mincho"/>
                        <a:cs typeface="Times New Roman" pitchFamily="18" charset="0"/>
                      </a:endParaRPr>
                    </a:p>
                  </a:txBody>
                  <a:tcPr marL="48381" marR="48381" marT="0" marB="0">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ustDataLst>
      <p:tags r:id="rId1"/>
    </p:custDataLst>
    <p:extLst>
      <p:ext uri="{BB962C8B-B14F-4D97-AF65-F5344CB8AC3E}">
        <p14:creationId xmlns:p14="http://schemas.microsoft.com/office/powerpoint/2010/main" val="21677198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5"/>
          <p:cNvSpPr>
            <a:spLocks noGrp="1" noChangeArrowheads="1"/>
          </p:cNvSpPr>
          <p:nvPr>
            <p:ph type="subTitle" idx="1"/>
          </p:nvPr>
        </p:nvSpPr>
        <p:spPr>
          <a:xfrm>
            <a:off x="914400" y="3505200"/>
            <a:ext cx="10363200" cy="584775"/>
          </a:xfrm>
        </p:spPr>
        <p:txBody>
          <a:bodyPr>
            <a:spAutoFit/>
          </a:bodyPr>
          <a:lstStyle/>
          <a:p>
            <a:pPr algn="ctr" eaLnBrk="1" hangingPunct="1">
              <a:spcBef>
                <a:spcPct val="0"/>
              </a:spcBef>
            </a:pPr>
            <a:r>
              <a:rPr lang="en-US" dirty="0" smtClean="0"/>
              <a:t>Define internal control</a:t>
            </a:r>
          </a:p>
        </p:txBody>
      </p:sp>
      <p:sp>
        <p:nvSpPr>
          <p:cNvPr id="3" name="Slide Number Placeholder 2"/>
          <p:cNvSpPr>
            <a:spLocks noGrp="1"/>
          </p:cNvSpPr>
          <p:nvPr>
            <p:ph type="sldNum" sz="quarter" idx="12"/>
          </p:nvPr>
        </p:nvSpPr>
        <p:spPr/>
        <p:txBody>
          <a:bodyPr/>
          <a:lstStyle/>
          <a:p>
            <a:pPr>
              <a:defRPr/>
            </a:pPr>
            <a:fld id="{AEA247F3-9B14-4CFB-B866-B6E459C784A4}" type="slidenum">
              <a:rPr lang="en-US"/>
              <a:pPr>
                <a:defRPr/>
              </a:pPr>
              <a:t>6</a:t>
            </a:fld>
            <a:endParaRPr lang="en-US" dirty="0"/>
          </a:p>
        </p:txBody>
      </p:sp>
      <p:pic>
        <p:nvPicPr>
          <p:cNvPr id="624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5700" y="1619251"/>
            <a:ext cx="2260600" cy="200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ustDataLst>
      <p:tags r:id="rId1"/>
    </p:custDataLst>
    <p:extLst>
      <p:ext uri="{BB962C8B-B14F-4D97-AF65-F5344CB8AC3E}">
        <p14:creationId xmlns:p14="http://schemas.microsoft.com/office/powerpoint/2010/main" val="2992621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508000" y="230189"/>
            <a:ext cx="11176000" cy="332399"/>
          </a:xfrm>
        </p:spPr>
        <p:txBody>
          <a:bodyPr>
            <a:normAutofit fontScale="90000"/>
          </a:bodyPr>
          <a:lstStyle/>
          <a:p>
            <a:pPr algn="ctr" eaLnBrk="1" hangingPunct="1">
              <a:defRPr/>
            </a:pPr>
            <a:r>
              <a:rPr sz="2400" b="1" cap="all">
                <a:effectLst/>
              </a:rPr>
              <a:t>E7-22 : Accounting for petty cash</a:t>
            </a:r>
            <a:endParaRPr sz="2400">
              <a:effectLst/>
            </a:endParaRPr>
          </a:p>
        </p:txBody>
      </p:sp>
      <p:sp>
        <p:nvSpPr>
          <p:cNvPr id="4" name="Text Placeholder 3"/>
          <p:cNvSpPr>
            <a:spLocks noGrp="1"/>
          </p:cNvSpPr>
          <p:nvPr>
            <p:ph type="body" sz="quarter" idx="10"/>
          </p:nvPr>
        </p:nvSpPr>
        <p:spPr>
          <a:xfrm>
            <a:off x="406400" y="990600"/>
            <a:ext cx="11176000" cy="1970088"/>
          </a:xfrm>
        </p:spPr>
        <p:txBody>
          <a:bodyPr/>
          <a:lstStyle/>
          <a:p>
            <a:pPr eaLnBrk="1" hangingPunct="1">
              <a:buFontTx/>
              <a:buNone/>
              <a:defRPr/>
            </a:pPr>
            <a:r>
              <a:rPr lang="en-US" dirty="0" smtClean="0"/>
              <a:t>(Continued)</a:t>
            </a:r>
          </a:p>
          <a:p>
            <a:pPr marL="514350" indent="-514350" eaLnBrk="1" hangingPunct="1">
              <a:buFontTx/>
              <a:buNone/>
              <a:defRPr/>
            </a:pPr>
            <a:r>
              <a:rPr lang="en-US" dirty="0" smtClean="0"/>
              <a:t>b. </a:t>
            </a:r>
            <a:r>
              <a:rPr lang="en-US" dirty="0"/>
              <a:t>R</a:t>
            </a:r>
            <a:r>
              <a:rPr lang="en-US" dirty="0" smtClean="0"/>
              <a:t>ecord its replenishment. Cash in the fund totals $147, so $13 is missing. Include explanations.</a:t>
            </a:r>
          </a:p>
          <a:p>
            <a:pPr eaLnBrk="1" hangingPunct="1">
              <a:buFontTx/>
              <a:buNone/>
              <a:defRPr/>
            </a:pPr>
            <a:endParaRPr lang="en-US" dirty="0" smtClean="0"/>
          </a:p>
        </p:txBody>
      </p:sp>
      <p:sp>
        <p:nvSpPr>
          <p:cNvPr id="3" name="Slide Number Placeholder 2"/>
          <p:cNvSpPr>
            <a:spLocks noGrp="1"/>
          </p:cNvSpPr>
          <p:nvPr>
            <p:ph type="sldNum" sz="quarter" idx="11"/>
          </p:nvPr>
        </p:nvSpPr>
        <p:spPr/>
        <p:txBody>
          <a:bodyPr/>
          <a:lstStyle/>
          <a:p>
            <a:pPr>
              <a:defRPr/>
            </a:pPr>
            <a:fld id="{0A58D959-E078-4879-9FEB-B91FEC6CA262}" type="slidenum">
              <a:rPr lang="en-US"/>
              <a:pPr>
                <a:defRPr/>
              </a:pPr>
              <a:t>60</a:t>
            </a:fld>
            <a:endParaRPr lang="en-US" dirty="0"/>
          </a:p>
        </p:txBody>
      </p:sp>
      <p:graphicFrame>
        <p:nvGraphicFramePr>
          <p:cNvPr id="117824" name="Group 64"/>
          <p:cNvGraphicFramePr>
            <a:graphicFrameLocks noGrp="1"/>
          </p:cNvGraphicFramePr>
          <p:nvPr/>
        </p:nvGraphicFramePr>
        <p:xfrm>
          <a:off x="406400" y="3200401"/>
          <a:ext cx="11074399" cy="2862263"/>
        </p:xfrm>
        <a:graphic>
          <a:graphicData uri="http://schemas.openxmlformats.org/drawingml/2006/table">
            <a:tbl>
              <a:tblPr/>
              <a:tblGrid>
                <a:gridCol w="736600"/>
                <a:gridCol w="408517"/>
                <a:gridCol w="6239933"/>
                <a:gridCol w="1022349"/>
                <a:gridCol w="1331384"/>
                <a:gridCol w="1335616"/>
              </a:tblGrid>
              <a:tr h="412750">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rPr>
                        <a:t>(b)</a:t>
                      </a:r>
                      <a:endParaRPr kumimoji="0" lang="en-US" sz="2400" b="0"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endParaRPr>
                    </a:p>
                  </a:txBody>
                  <a:tcPr marL="48381" marR="48381" marT="0" marB="0" horzOverflow="overflow">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endParaRPr>
                    </a:p>
                  </a:txBody>
                  <a:tcPr marL="48381" marR="48381" marT="0" marB="0" horzOverflow="overflow">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rPr>
                        <a:t>Delivery expense</a:t>
                      </a:r>
                      <a:endParaRPr kumimoji="0" lang="en-US" sz="2400" b="0"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endParaRPr>
                    </a:p>
                  </a:txBody>
                  <a:tcPr marL="48381" marR="48381" marT="0" marB="0" horzOverflow="overflow">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endParaRPr>
                    </a:p>
                  </a:txBody>
                  <a:tcPr marL="48381" marR="48381" marT="0" marB="0" horzOverflow="overflow">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tab pos="501650" algn="dec"/>
                        </a:tabLst>
                      </a:pPr>
                      <a:r>
                        <a:rPr kumimoji="0" lang="en-US" sz="2400" b="1"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rPr>
                        <a:t>25</a:t>
                      </a:r>
                      <a:endParaRPr kumimoji="0" lang="en-US" sz="2400" b="0"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endParaRPr>
                    </a:p>
                  </a:txBody>
                  <a:tcPr marL="48381" marR="48381"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endParaRPr>
                    </a:p>
                  </a:txBody>
                  <a:tcPr marL="48381" marR="48381"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2750">
                <a:tc>
                  <a:txBody>
                    <a:bodyPr/>
                    <a:lstStyle/>
                    <a:p>
                      <a:pPr marL="0" marR="0" lvl="0" indent="0" algn="ctr" defTabSz="9128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endParaRPr>
                    </a:p>
                  </a:txBody>
                  <a:tcPr marL="48381" marR="48381" marT="0" marB="0" horzOverflow="overflow">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endParaRPr>
                    </a:p>
                  </a:txBody>
                  <a:tcPr marL="48381" marR="48381" marT="0" marB="0" horzOverflow="overflow">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rPr>
                        <a:t>Postage expense</a:t>
                      </a:r>
                      <a:endParaRPr kumimoji="0" lang="en-US" sz="2400" b="0"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endParaRPr>
                    </a:p>
                  </a:txBody>
                  <a:tcPr marL="48381" marR="48381" marT="0" marB="0" horzOverflow="overflow">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endParaRPr>
                    </a:p>
                  </a:txBody>
                  <a:tcPr marL="48381" marR="48381" marT="0" marB="0" horzOverflow="overflow">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tab pos="501650" algn="dec"/>
                        </a:tabLst>
                      </a:pPr>
                      <a:r>
                        <a:rPr kumimoji="0" lang="en-US" sz="2400" b="1"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rPr>
                        <a:t>15</a:t>
                      </a:r>
                      <a:endParaRPr kumimoji="0" lang="en-US" sz="2400" b="0"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endParaRPr>
                    </a:p>
                  </a:txBody>
                  <a:tcPr marL="48381" marR="48381"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endParaRPr>
                    </a:p>
                  </a:txBody>
                  <a:tcPr marL="48381" marR="48381"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2750">
                <a:tc>
                  <a:txBody>
                    <a:bodyPr/>
                    <a:lstStyle/>
                    <a:p>
                      <a:pPr marL="0" marR="0" lvl="0" indent="0" algn="ctr" defTabSz="9128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endParaRPr>
                    </a:p>
                  </a:txBody>
                  <a:tcPr marL="48381" marR="48381" marT="0" marB="0" horzOverflow="overflow">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endParaRPr>
                    </a:p>
                  </a:txBody>
                  <a:tcPr marL="48381" marR="48381" marT="0" marB="0" horzOverflow="overflow">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rPr>
                        <a:t>Supplies expense ($35 + $80)</a:t>
                      </a:r>
                      <a:endParaRPr kumimoji="0" lang="en-US" sz="2400" b="0"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endParaRPr>
                    </a:p>
                  </a:txBody>
                  <a:tcPr marL="48381" marR="48381" marT="0" marB="0" horzOverflow="overflow">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endParaRPr>
                    </a:p>
                  </a:txBody>
                  <a:tcPr marL="48381" marR="48381" marT="0" marB="0" horzOverflow="overflow">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tab pos="501650" algn="dec"/>
                        </a:tabLst>
                      </a:pPr>
                      <a:r>
                        <a:rPr kumimoji="0" lang="en-US" sz="2400" b="1"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rPr>
                        <a:t>115</a:t>
                      </a:r>
                      <a:endParaRPr kumimoji="0" lang="en-US" sz="2400" b="0"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endParaRPr>
                    </a:p>
                  </a:txBody>
                  <a:tcPr marL="48381" marR="48381"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endParaRPr>
                    </a:p>
                  </a:txBody>
                  <a:tcPr marL="48381" marR="48381"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2750">
                <a:tc>
                  <a:txBody>
                    <a:bodyPr/>
                    <a:lstStyle/>
                    <a:p>
                      <a:pPr marL="0" marR="0" lvl="0" indent="0" algn="ctr" defTabSz="9128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endParaRPr>
                    </a:p>
                  </a:txBody>
                  <a:tcPr marL="48381" marR="48381" marT="0" marB="0" horzOverflow="overflow">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endParaRPr>
                    </a:p>
                  </a:txBody>
                  <a:tcPr marL="48381" marR="48381" marT="0" marB="0" horzOverflow="overflow">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rPr>
                        <a:t>Miscellaneous expense</a:t>
                      </a:r>
                      <a:endParaRPr kumimoji="0" lang="en-US" sz="2400" b="0"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endParaRPr>
                    </a:p>
                  </a:txBody>
                  <a:tcPr marL="48381" marR="48381" marT="0" marB="0" horzOverflow="overflow">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endParaRPr>
                    </a:p>
                  </a:txBody>
                  <a:tcPr marL="48381" marR="48381" marT="0" marB="0" horzOverflow="overflow">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tab pos="501650" algn="dec"/>
                        </a:tabLst>
                      </a:pPr>
                      <a:r>
                        <a:rPr kumimoji="0" lang="en-US" sz="2400" b="1"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rPr>
                        <a:t>55</a:t>
                      </a:r>
                      <a:endParaRPr kumimoji="0" lang="en-US" sz="2400" b="0"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endParaRPr>
                    </a:p>
                  </a:txBody>
                  <a:tcPr marL="48381" marR="48381"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endParaRPr>
                    </a:p>
                  </a:txBody>
                  <a:tcPr marL="48381" marR="48381"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2750">
                <a:tc>
                  <a:txBody>
                    <a:bodyPr/>
                    <a:lstStyle/>
                    <a:p>
                      <a:pPr marL="0" marR="0" lvl="0" indent="0" algn="ctr" defTabSz="9128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endParaRPr>
                    </a:p>
                  </a:txBody>
                  <a:tcPr marL="48381" marR="48381" marT="0" marB="0" horzOverflow="overflow">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endParaRPr>
                    </a:p>
                  </a:txBody>
                  <a:tcPr marL="48381" marR="48381" marT="0" marB="0" horzOverflow="overflow">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rPr>
                        <a:t>Cash short and over</a:t>
                      </a:r>
                      <a:endParaRPr kumimoji="0" lang="en-US" sz="2400" b="0"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endParaRPr>
                    </a:p>
                  </a:txBody>
                  <a:tcPr marL="48381" marR="48381" marT="0" marB="0" horzOverflow="overflow">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endParaRPr>
                    </a:p>
                  </a:txBody>
                  <a:tcPr marL="48381" marR="48381" marT="0" marB="0" horzOverflow="overflow">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tab pos="501650" algn="dec"/>
                        </a:tabLst>
                      </a:pPr>
                      <a:r>
                        <a:rPr kumimoji="0" lang="en-US" sz="2400" b="1"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rPr>
                        <a:t>13</a:t>
                      </a:r>
                      <a:endParaRPr kumimoji="0" lang="en-US" sz="2400" b="0"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endParaRPr>
                    </a:p>
                  </a:txBody>
                  <a:tcPr marL="48381" marR="48381"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endParaRPr>
                    </a:p>
                  </a:txBody>
                  <a:tcPr marL="48381" marR="48381"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2750">
                <a:tc>
                  <a:txBody>
                    <a:bodyPr/>
                    <a:lstStyle/>
                    <a:p>
                      <a:pPr marL="0" marR="0" lvl="0" indent="0" algn="ctr" defTabSz="9128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endParaRPr>
                    </a:p>
                  </a:txBody>
                  <a:tcPr marL="48381" marR="48381" marT="0" marB="0" horzOverflow="overflow">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endParaRPr>
                    </a:p>
                  </a:txBody>
                  <a:tcPr marL="48381" marR="48381" marT="0" marB="0" horzOverflow="overflow">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rPr>
                        <a:t>	Cash  ($370 − $147)</a:t>
                      </a:r>
                      <a:endParaRPr kumimoji="0" lang="en-US" sz="2400" b="0"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endParaRPr>
                    </a:p>
                  </a:txBody>
                  <a:tcPr marL="48381" marR="48381" marT="0" marB="0" horzOverflow="overflow">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endParaRPr>
                    </a:p>
                  </a:txBody>
                  <a:tcPr marL="48381" marR="48381" marT="0" marB="0" horzOverflow="overflow">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tab pos="501650" algn="dec"/>
                        </a:tabLst>
                      </a:pPr>
                      <a:endParaRPr kumimoji="0" lang="en-US" sz="2400" b="0"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endParaRPr>
                    </a:p>
                  </a:txBody>
                  <a:tcPr marL="48381" marR="48381"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rPr>
                        <a:t>223</a:t>
                      </a:r>
                      <a:endParaRPr kumimoji="0" lang="en-US" sz="2400" b="0"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endParaRPr>
                    </a:p>
                  </a:txBody>
                  <a:tcPr marL="48381" marR="48381"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5763">
                <a:tc>
                  <a:txBody>
                    <a:bodyPr/>
                    <a:lstStyle/>
                    <a:p>
                      <a:pPr marL="0" marR="0" lvl="0" indent="0" algn="ctr" defTabSz="9128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endParaRPr>
                    </a:p>
                  </a:txBody>
                  <a:tcPr marL="48381" marR="48381" marT="0" marB="0" horzOverflow="overflow">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endParaRPr>
                    </a:p>
                  </a:txBody>
                  <a:tcPr marL="48381" marR="48381" marT="0" marB="0" horzOverflow="overflow">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rPr>
                        <a:t>To replenish the petty cash fund.</a:t>
                      </a:r>
                      <a:endParaRPr kumimoji="0" lang="en-US" sz="2400" b="0"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endParaRPr>
                    </a:p>
                  </a:txBody>
                  <a:tcPr marL="48381" marR="48381" marT="0" marB="0" horzOverflow="overflow">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endParaRPr>
                    </a:p>
                  </a:txBody>
                  <a:tcPr marL="48381" marR="48381" marT="0" marB="0" horzOverflow="overflow">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tab pos="501650" algn="dec"/>
                        </a:tabLst>
                      </a:pPr>
                      <a:endParaRPr kumimoji="0" lang="en-US" sz="2400" b="0"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endParaRPr>
                    </a:p>
                  </a:txBody>
                  <a:tcPr marL="48381" marR="48381"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1F5FA0"/>
                        </a:solidFill>
                        <a:effectLst/>
                        <a:latin typeface="Times New Roman" pitchFamily="18" charset="0"/>
                        <a:ea typeface="MS Mincho" pitchFamily="49" charset="-128"/>
                        <a:cs typeface="Times New Roman" pitchFamily="18" charset="0"/>
                      </a:endParaRPr>
                    </a:p>
                  </a:txBody>
                  <a:tcPr marL="48381" marR="48381"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r>
            </a:tbl>
          </a:graphicData>
        </a:graphic>
      </p:graphicFrame>
    </p:spTree>
    <p:custDataLst>
      <p:tags r:id="rId1"/>
    </p:custDataLst>
    <p:extLst>
      <p:ext uri="{BB962C8B-B14F-4D97-AF65-F5344CB8AC3E}">
        <p14:creationId xmlns:p14="http://schemas.microsoft.com/office/powerpoint/2010/main" val="39010587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7824"/>
                                        </p:tgtEl>
                                        <p:attrNameLst>
                                          <p:attrName>style.visibility</p:attrName>
                                        </p:attrNameLst>
                                      </p:cBhvr>
                                      <p:to>
                                        <p:strVal val="visible"/>
                                      </p:to>
                                    </p:set>
                                    <p:animEffect transition="in" filter="fade">
                                      <p:cBhvr>
                                        <p:cTn id="7" dur="2000"/>
                                        <p:tgtEl>
                                          <p:spTgt spid="117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
          <p:cNvSpPr>
            <a:spLocks noGrp="1" noChangeArrowheads="1"/>
          </p:cNvSpPr>
          <p:nvPr>
            <p:ph type="subTitle" idx="1"/>
          </p:nvPr>
        </p:nvSpPr>
        <p:spPr>
          <a:xfrm>
            <a:off x="973667" y="3429001"/>
            <a:ext cx="10242551" cy="584775"/>
          </a:xfrm>
        </p:spPr>
        <p:txBody>
          <a:bodyPr>
            <a:spAutoFit/>
          </a:bodyPr>
          <a:lstStyle/>
          <a:p>
            <a:pPr algn="ctr" eaLnBrk="1" hangingPunct="1">
              <a:spcBef>
                <a:spcPct val="0"/>
              </a:spcBef>
            </a:pPr>
            <a:r>
              <a:rPr lang="en-US" dirty="0" smtClean="0"/>
              <a:t>Describe ethical business issues related to accounting</a:t>
            </a:r>
          </a:p>
        </p:txBody>
      </p:sp>
      <p:sp>
        <p:nvSpPr>
          <p:cNvPr id="3" name="Slide Number Placeholder 2"/>
          <p:cNvSpPr>
            <a:spLocks noGrp="1"/>
          </p:cNvSpPr>
          <p:nvPr>
            <p:ph type="sldNum" sz="quarter" idx="12"/>
          </p:nvPr>
        </p:nvSpPr>
        <p:spPr/>
        <p:txBody>
          <a:bodyPr/>
          <a:lstStyle/>
          <a:p>
            <a:pPr>
              <a:defRPr/>
            </a:pPr>
            <a:fld id="{A02C7367-C7F9-4674-8A44-659953F548F2}" type="slidenum">
              <a:rPr lang="en-US"/>
              <a:pPr>
                <a:defRPr/>
              </a:pPr>
              <a:t>61</a:t>
            </a:fld>
            <a:endParaRPr lang="en-US" dirty="0"/>
          </a:p>
        </p:txBody>
      </p:sp>
      <p:sp>
        <p:nvSpPr>
          <p:cNvPr id="5" name="Flowchart: Connector 4"/>
          <p:cNvSpPr/>
          <p:nvPr/>
        </p:nvSpPr>
        <p:spPr bwMode="auto">
          <a:xfrm>
            <a:off x="5029200" y="1600200"/>
            <a:ext cx="2133600" cy="1371600"/>
          </a:xfrm>
          <a:prstGeom prst="flowChartConnector">
            <a:avLst/>
          </a:prstGeom>
          <a:solidFill>
            <a:schemeClr val="accent2">
              <a:lumMod val="75000"/>
            </a:schemeClr>
          </a:solidFill>
          <a:ln>
            <a:solidFill>
              <a:schemeClr val="accent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r>
              <a:rPr lang="en-US" sz="6700" dirty="0">
                <a:solidFill>
                  <a:schemeClr val="bg1"/>
                </a:solidFill>
                <a:latin typeface="Segoe" pitchFamily="34" charset="0"/>
              </a:rPr>
              <a:t>10</a:t>
            </a:r>
          </a:p>
        </p:txBody>
      </p:sp>
    </p:spTree>
    <p:custDataLst>
      <p:tags r:id="rId1"/>
    </p:custDataLst>
    <p:extLst>
      <p:ext uri="{BB962C8B-B14F-4D97-AF65-F5344CB8AC3E}">
        <p14:creationId xmlns:p14="http://schemas.microsoft.com/office/powerpoint/2010/main" val="3924579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custDataLst>
              <p:tags r:id="rId2"/>
            </p:custDataLst>
          </p:nvPr>
        </p:nvSpPr>
        <p:spPr/>
        <p:txBody>
          <a:bodyPr/>
          <a:lstStyle/>
          <a:p>
            <a:pPr eaLnBrk="1" fontAlgn="auto" hangingPunct="1">
              <a:spcAft>
                <a:spcPts val="0"/>
              </a:spcAft>
              <a:defRPr/>
            </a:pPr>
            <a:r>
              <a:rPr sz="4000" smtClean="0"/>
              <a:t>Business Ethics</a:t>
            </a:r>
            <a:endParaRPr sz="4000"/>
          </a:p>
        </p:txBody>
      </p:sp>
      <p:sp>
        <p:nvSpPr>
          <p:cNvPr id="119811" name="Rectangle 3"/>
          <p:cNvSpPr>
            <a:spLocks noGrp="1" noChangeArrowheads="1"/>
          </p:cNvSpPr>
          <p:nvPr>
            <p:ph idx="1"/>
          </p:nvPr>
        </p:nvSpPr>
        <p:spPr>
          <a:xfrm>
            <a:off x="508000" y="1412875"/>
            <a:ext cx="11176000" cy="3963988"/>
          </a:xfrm>
        </p:spPr>
        <p:txBody>
          <a:bodyPr>
            <a:normAutofit fontScale="92500" lnSpcReduction="10000"/>
          </a:bodyPr>
          <a:lstStyle/>
          <a:p>
            <a:pPr eaLnBrk="1" hangingPunct="1"/>
            <a:r>
              <a:rPr lang="en-US" smtClean="0"/>
              <a:t>Analyzing right from wrong</a:t>
            </a:r>
          </a:p>
          <a:p>
            <a:pPr eaLnBrk="1" hangingPunct="1"/>
            <a:r>
              <a:rPr lang="en-US" smtClean="0"/>
              <a:t>Companies have a code of ethics</a:t>
            </a:r>
          </a:p>
          <a:p>
            <a:pPr eaLnBrk="1" hangingPunct="1"/>
            <a:r>
              <a:rPr lang="en-US" smtClean="0"/>
              <a:t>Accountants held to higher standard</a:t>
            </a:r>
          </a:p>
          <a:p>
            <a:pPr eaLnBrk="1" hangingPunct="1"/>
            <a:r>
              <a:rPr lang="en-US" smtClean="0"/>
              <a:t>Ethical decision making</a:t>
            </a:r>
          </a:p>
          <a:p>
            <a:pPr lvl="1" eaLnBrk="1" hangingPunct="1"/>
            <a:r>
              <a:rPr lang="en-US" smtClean="0"/>
              <a:t>Define the situation</a:t>
            </a:r>
          </a:p>
          <a:p>
            <a:pPr lvl="1" eaLnBrk="1" hangingPunct="1"/>
            <a:r>
              <a:rPr lang="en-US" smtClean="0"/>
              <a:t>Specify alternatives</a:t>
            </a:r>
          </a:p>
          <a:p>
            <a:pPr lvl="1" eaLnBrk="1" hangingPunct="1"/>
            <a:r>
              <a:rPr lang="en-US" smtClean="0"/>
              <a:t>Identify consequences</a:t>
            </a:r>
          </a:p>
          <a:p>
            <a:pPr lvl="1" eaLnBrk="1" hangingPunct="1"/>
            <a:r>
              <a:rPr lang="en-US" smtClean="0"/>
              <a:t>Make the decision</a:t>
            </a:r>
          </a:p>
        </p:txBody>
      </p:sp>
      <p:sp>
        <p:nvSpPr>
          <p:cNvPr id="2" name="Slide Number Placeholder 1"/>
          <p:cNvSpPr>
            <a:spLocks noGrp="1"/>
          </p:cNvSpPr>
          <p:nvPr>
            <p:ph type="sldNum" sz="quarter" idx="12"/>
          </p:nvPr>
        </p:nvSpPr>
        <p:spPr/>
        <p:txBody>
          <a:bodyPr/>
          <a:lstStyle/>
          <a:p>
            <a:pPr>
              <a:defRPr/>
            </a:pPr>
            <a:fld id="{3BD05B9B-DAAD-4843-8F18-27CBF21A4F9F}" type="slidenum">
              <a:rPr lang="en-US"/>
              <a:pPr>
                <a:defRPr/>
              </a:pPr>
              <a:t>62</a:t>
            </a:fld>
            <a:endParaRPr lang="en-US" dirty="0"/>
          </a:p>
        </p:txBody>
      </p:sp>
      <p:pic>
        <p:nvPicPr>
          <p:cNvPr id="11981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39201" y="3352800"/>
            <a:ext cx="2434167" cy="256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ustDataLst>
      <p:tags r:id="rId1"/>
    </p:custDataLst>
    <p:extLst>
      <p:ext uri="{BB962C8B-B14F-4D97-AF65-F5344CB8AC3E}">
        <p14:creationId xmlns:p14="http://schemas.microsoft.com/office/powerpoint/2010/main" val="3536018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Chapter 7 Summary </a:t>
            </a:r>
            <a:endParaRPr/>
          </a:p>
        </p:txBody>
      </p:sp>
      <p:sp>
        <p:nvSpPr>
          <p:cNvPr id="120835" name="Text Placeholder 2"/>
          <p:cNvSpPr>
            <a:spLocks noGrp="1"/>
          </p:cNvSpPr>
          <p:nvPr>
            <p:ph type="body" sz="quarter" idx="10"/>
          </p:nvPr>
        </p:nvSpPr>
        <p:spPr>
          <a:xfrm>
            <a:off x="484554" y="1342293"/>
            <a:ext cx="10981267" cy="5416550"/>
          </a:xfrm>
        </p:spPr>
        <p:txBody>
          <a:bodyPr/>
          <a:lstStyle/>
          <a:p>
            <a:pPr eaLnBrk="1" hangingPunct="1"/>
            <a:r>
              <a:rPr lang="en-US" dirty="0" smtClean="0"/>
              <a:t>Internal control systems are the rules and boundaries that help protect what the company owns, ensure that the company is operating efficiently within those rules, and ensure that the accounting reports accurately show transactions that have occurred.</a:t>
            </a:r>
          </a:p>
          <a:p>
            <a:pPr eaLnBrk="1" hangingPunct="1"/>
            <a:r>
              <a:rPr lang="en-US" dirty="0" smtClean="0"/>
              <a:t>The Sarbanes-Oxley Act changed the rules for auditors, limiting what services they can perform in addition to the audit and requiring the evaluation of internal controls. SOX also created the PCAOB to watch over the work of public company auditors.</a:t>
            </a:r>
          </a:p>
        </p:txBody>
      </p:sp>
      <p:sp>
        <p:nvSpPr>
          <p:cNvPr id="3" name="Slide Number Placeholder 2"/>
          <p:cNvSpPr>
            <a:spLocks noGrp="1"/>
          </p:cNvSpPr>
          <p:nvPr>
            <p:ph type="sldNum" sz="quarter" idx="11"/>
          </p:nvPr>
        </p:nvSpPr>
        <p:spPr/>
        <p:txBody>
          <a:bodyPr/>
          <a:lstStyle/>
          <a:p>
            <a:pPr>
              <a:defRPr/>
            </a:pPr>
            <a:fld id="{E84DEC6A-B721-4E36-A556-FC99BF55C241}" type="slidenum">
              <a:rPr lang="en-US"/>
              <a:pPr>
                <a:defRPr/>
              </a:pPr>
              <a:t>63</a:t>
            </a:fld>
            <a:endParaRPr lang="en-US" dirty="0"/>
          </a:p>
        </p:txBody>
      </p:sp>
    </p:spTree>
    <p:extLst>
      <p:ext uri="{BB962C8B-B14F-4D97-AF65-F5344CB8AC3E}">
        <p14:creationId xmlns:p14="http://schemas.microsoft.com/office/powerpoint/2010/main" val="3045928660"/>
      </p:ext>
    </p:extLst>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Chapter 7 Summary</a:t>
            </a:r>
            <a:endParaRPr/>
          </a:p>
        </p:txBody>
      </p:sp>
      <p:sp>
        <p:nvSpPr>
          <p:cNvPr id="121859" name="Text Placeholder 2"/>
          <p:cNvSpPr>
            <a:spLocks noGrp="1"/>
          </p:cNvSpPr>
          <p:nvPr>
            <p:ph type="body" sz="quarter" idx="10"/>
          </p:nvPr>
        </p:nvSpPr>
        <p:spPr>
          <a:xfrm>
            <a:off x="508000" y="1447800"/>
            <a:ext cx="10981267" cy="4973638"/>
          </a:xfrm>
        </p:spPr>
        <p:txBody>
          <a:bodyPr/>
          <a:lstStyle/>
          <a:p>
            <a:pPr eaLnBrk="1" hangingPunct="1"/>
            <a:r>
              <a:rPr lang="en-US" dirty="0" smtClean="0"/>
              <a:t>Internal control procedures include hiring competent, reliable, and ethical personnel; assigning responsibility for various tasks so accountability may occur; separating key duties so that one person doesn’t have access, recording, and authorization functions; performing internal and external audits; and pre-numbering documents sequentially. The key to each of these controls is that the cost of the control should not exceed the benefit (savings) from implementing the control.</a:t>
            </a:r>
          </a:p>
        </p:txBody>
      </p:sp>
      <p:sp>
        <p:nvSpPr>
          <p:cNvPr id="3" name="Slide Number Placeholder 2"/>
          <p:cNvSpPr>
            <a:spLocks noGrp="1"/>
          </p:cNvSpPr>
          <p:nvPr>
            <p:ph type="sldNum" sz="quarter" idx="11"/>
          </p:nvPr>
        </p:nvSpPr>
        <p:spPr/>
        <p:txBody>
          <a:bodyPr/>
          <a:lstStyle/>
          <a:p>
            <a:pPr>
              <a:defRPr/>
            </a:pPr>
            <a:fld id="{7D727FAD-457B-4F97-8D82-73B1DD69F1B9}" type="slidenum">
              <a:rPr lang="en-US"/>
              <a:pPr>
                <a:defRPr/>
              </a:pPr>
              <a:t>64</a:t>
            </a:fld>
            <a:endParaRPr lang="en-US" dirty="0"/>
          </a:p>
        </p:txBody>
      </p:sp>
    </p:spTree>
    <p:extLst>
      <p:ext uri="{BB962C8B-B14F-4D97-AF65-F5344CB8AC3E}">
        <p14:creationId xmlns:p14="http://schemas.microsoft.com/office/powerpoint/2010/main" val="141250186"/>
      </p:ext>
    </p:extLst>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Chapter 7 Summary</a:t>
            </a:r>
            <a:endParaRPr/>
          </a:p>
        </p:txBody>
      </p:sp>
      <p:sp>
        <p:nvSpPr>
          <p:cNvPr id="122883" name="Text Placeholder 2"/>
          <p:cNvSpPr>
            <a:spLocks noGrp="1"/>
          </p:cNvSpPr>
          <p:nvPr>
            <p:ph type="body" sz="quarter" idx="10"/>
          </p:nvPr>
        </p:nvSpPr>
        <p:spPr>
          <a:xfrm>
            <a:off x="418123" y="1307123"/>
            <a:ext cx="11176000" cy="4973638"/>
          </a:xfrm>
        </p:spPr>
        <p:txBody>
          <a:bodyPr/>
          <a:lstStyle/>
          <a:p>
            <a:pPr eaLnBrk="1" hangingPunct="1"/>
            <a:r>
              <a:rPr lang="en-US" dirty="0" smtClean="0"/>
              <a:t>Internal control for e-commerce changes constantly as technology continues to advance and new threats to online security appear. Protecting the company’s computer systems and thus the company’s electronic assets from these threats is a top priority when designing a  company’s internal control system.</a:t>
            </a:r>
          </a:p>
          <a:p>
            <a:pPr eaLnBrk="1" hangingPunct="1"/>
            <a:r>
              <a:rPr lang="en-US" dirty="0" smtClean="0"/>
              <a:t>Bank account controls help safeguard the most liquid of company assets: cash. These controls include signature cards, deposit tickets, checks, bank statements, EFTs, and bank reconciliations.</a:t>
            </a:r>
          </a:p>
        </p:txBody>
      </p:sp>
      <p:sp>
        <p:nvSpPr>
          <p:cNvPr id="3" name="Slide Number Placeholder 2"/>
          <p:cNvSpPr>
            <a:spLocks noGrp="1"/>
          </p:cNvSpPr>
          <p:nvPr>
            <p:ph type="sldNum" sz="quarter" idx="11"/>
          </p:nvPr>
        </p:nvSpPr>
        <p:spPr/>
        <p:txBody>
          <a:bodyPr/>
          <a:lstStyle/>
          <a:p>
            <a:pPr>
              <a:defRPr/>
            </a:pPr>
            <a:fld id="{5B95E4CA-2061-459D-AB8C-099A359AB84E}" type="slidenum">
              <a:rPr lang="en-US"/>
              <a:pPr>
                <a:defRPr/>
              </a:pPr>
              <a:t>65</a:t>
            </a:fld>
            <a:endParaRPr lang="en-US" dirty="0"/>
          </a:p>
        </p:txBody>
      </p:sp>
    </p:spTree>
    <p:extLst>
      <p:ext uri="{BB962C8B-B14F-4D97-AF65-F5344CB8AC3E}">
        <p14:creationId xmlns:p14="http://schemas.microsoft.com/office/powerpoint/2010/main" val="1890218012"/>
      </p:ext>
    </p:extLst>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Chapter 7 Summary </a:t>
            </a:r>
            <a:endParaRPr/>
          </a:p>
        </p:txBody>
      </p:sp>
      <p:sp>
        <p:nvSpPr>
          <p:cNvPr id="123907" name="Text Placeholder 2"/>
          <p:cNvSpPr>
            <a:spLocks noGrp="1"/>
          </p:cNvSpPr>
          <p:nvPr>
            <p:ph type="body" sz="quarter" idx="10"/>
          </p:nvPr>
        </p:nvSpPr>
        <p:spPr>
          <a:xfrm>
            <a:off x="406400" y="1400908"/>
            <a:ext cx="11176000" cy="4727575"/>
          </a:xfrm>
        </p:spPr>
        <p:txBody>
          <a:bodyPr/>
          <a:lstStyle/>
          <a:p>
            <a:pPr algn="just" eaLnBrk="1" hangingPunct="1"/>
            <a:r>
              <a:rPr lang="en-US" dirty="0" smtClean="0"/>
              <a:t>The bank statement, whether online or in paper form, identifies transactions that need to be recorded in the Cash account. The reconciliation is a control over cash.</a:t>
            </a:r>
          </a:p>
          <a:p>
            <a:pPr algn="just" eaLnBrk="1" hangingPunct="1"/>
            <a:r>
              <a:rPr lang="en-US" dirty="0" smtClean="0"/>
              <a:t>Internal controls are designed to insure that all cash received gets to the company’s bank as quickly and securely as possible.</a:t>
            </a:r>
          </a:p>
          <a:p>
            <a:pPr algn="just" eaLnBrk="1" hangingPunct="1"/>
            <a:r>
              <a:rPr lang="en-US" dirty="0" smtClean="0"/>
              <a:t>Internal controls are designed to insure that all cash payments are made in a timely manner for paying the actual bills of the company.</a:t>
            </a:r>
          </a:p>
        </p:txBody>
      </p:sp>
      <p:sp>
        <p:nvSpPr>
          <p:cNvPr id="3" name="Slide Number Placeholder 2"/>
          <p:cNvSpPr>
            <a:spLocks noGrp="1"/>
          </p:cNvSpPr>
          <p:nvPr>
            <p:ph type="sldNum" sz="quarter" idx="11"/>
          </p:nvPr>
        </p:nvSpPr>
        <p:spPr/>
        <p:txBody>
          <a:bodyPr/>
          <a:lstStyle/>
          <a:p>
            <a:pPr>
              <a:defRPr/>
            </a:pPr>
            <a:fld id="{A81B9FC8-4C80-4D03-B3EE-820AAF38366C}" type="slidenum">
              <a:rPr lang="en-US"/>
              <a:pPr>
                <a:defRPr/>
              </a:pPr>
              <a:t>66</a:t>
            </a:fld>
            <a:endParaRPr lang="en-US" dirty="0"/>
          </a:p>
        </p:txBody>
      </p:sp>
    </p:spTree>
    <p:extLst>
      <p:ext uri="{BB962C8B-B14F-4D97-AF65-F5344CB8AC3E}">
        <p14:creationId xmlns:p14="http://schemas.microsoft.com/office/powerpoint/2010/main" val="3906250747"/>
      </p:ext>
    </p:extLst>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014900"/>
          </a:xfrm>
        </p:spPr>
        <p:txBody>
          <a:bodyPr/>
          <a:lstStyle/>
          <a:p>
            <a:pPr eaLnBrk="1" hangingPunct="1">
              <a:defRPr/>
            </a:pPr>
            <a:r>
              <a:rPr dirty="0" smtClean="0"/>
              <a:t>Chapter 7 Summary </a:t>
            </a:r>
            <a:endParaRPr dirty="0"/>
          </a:p>
        </p:txBody>
      </p:sp>
      <p:sp>
        <p:nvSpPr>
          <p:cNvPr id="124931" name="Text Placeholder 2"/>
          <p:cNvSpPr>
            <a:spLocks noGrp="1"/>
          </p:cNvSpPr>
          <p:nvPr>
            <p:ph type="body" sz="quarter" idx="10"/>
          </p:nvPr>
        </p:nvSpPr>
        <p:spPr>
          <a:xfrm>
            <a:off x="461108" y="1354016"/>
            <a:ext cx="11176000" cy="3298825"/>
          </a:xfrm>
        </p:spPr>
        <p:txBody>
          <a:bodyPr/>
          <a:lstStyle/>
          <a:p>
            <a:pPr eaLnBrk="1" hangingPunct="1"/>
            <a:r>
              <a:rPr lang="en-US" dirty="0" smtClean="0"/>
              <a:t>Because petty cash is so liquid, the main control over petty cash is establishing one individual who has control and responsibility for the petty cash fund.</a:t>
            </a:r>
          </a:p>
          <a:p>
            <a:pPr eaLnBrk="1" hangingPunct="1"/>
            <a:r>
              <a:rPr lang="en-US" dirty="0" smtClean="0"/>
              <a:t>Internal controls should be designed to remove the opportunity for individuals to act unethically.</a:t>
            </a:r>
          </a:p>
          <a:p>
            <a:pPr eaLnBrk="1" hangingPunct="1"/>
            <a:endParaRPr lang="en-US" dirty="0" smtClean="0"/>
          </a:p>
        </p:txBody>
      </p:sp>
      <p:sp>
        <p:nvSpPr>
          <p:cNvPr id="5" name="Slide Number Placeholder 4"/>
          <p:cNvSpPr>
            <a:spLocks noGrp="1"/>
          </p:cNvSpPr>
          <p:nvPr>
            <p:ph type="sldNum" sz="quarter" idx="11"/>
          </p:nvPr>
        </p:nvSpPr>
        <p:spPr/>
        <p:txBody>
          <a:bodyPr/>
          <a:lstStyle/>
          <a:p>
            <a:pPr>
              <a:defRPr/>
            </a:pPr>
            <a:fld id="{3BA26531-177A-4B7C-9962-A8506770BA10}" type="slidenum">
              <a:rPr lang="en-US"/>
              <a:pPr>
                <a:defRPr/>
              </a:pPr>
              <a:t>67</a:t>
            </a:fld>
            <a:endParaRPr lang="en-US" dirty="0"/>
          </a:p>
        </p:txBody>
      </p:sp>
    </p:spTree>
    <p:extLst>
      <p:ext uri="{BB962C8B-B14F-4D97-AF65-F5344CB8AC3E}">
        <p14:creationId xmlns:p14="http://schemas.microsoft.com/office/powerpoint/2010/main" val="3702795792"/>
      </p:ext>
    </p:extLst>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954" name="Picture 7" descr="http://practicalissues.files.wordpress.com/2010/01/question-mar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1" y="1047750"/>
            <a:ext cx="4762500"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pPr>
              <a:defRPr/>
            </a:pPr>
            <a:fld id="{38044BF7-DE85-4BED-8960-74426D8BC294}" type="slidenum">
              <a:rPr lang="en-US"/>
              <a:pPr>
                <a:defRPr/>
              </a:pPr>
              <a:t>68</a:t>
            </a:fld>
            <a:endParaRPr lang="en-US" dirty="0"/>
          </a:p>
        </p:txBody>
      </p:sp>
    </p:spTree>
    <p:extLst>
      <p:ext uri="{BB962C8B-B14F-4D97-AF65-F5344CB8AC3E}">
        <p14:creationId xmlns:p14="http://schemas.microsoft.com/office/powerpoint/2010/main" val="2910121190"/>
      </p:ext>
    </p:extLst>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p:cNvSpPr>
            <a:spLocks noGrp="1"/>
          </p:cNvSpPr>
          <p:nvPr/>
        </p:nvSpPr>
        <p:spPr bwMode="auto">
          <a:xfrm>
            <a:off x="4013200" y="922338"/>
            <a:ext cx="4165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400"/>
              <a:t>Copyright </a:t>
            </a:r>
          </a:p>
        </p:txBody>
      </p:sp>
      <p:sp>
        <p:nvSpPr>
          <p:cNvPr id="126979" name="TextBox 6"/>
          <p:cNvSpPr txBox="1">
            <a:spLocks noChangeArrowheads="1"/>
          </p:cNvSpPr>
          <p:nvPr/>
        </p:nvSpPr>
        <p:spPr bwMode="auto">
          <a:xfrm>
            <a:off x="1371600" y="4457700"/>
            <a:ext cx="94488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cs typeface="Arial" pitchFamily="34" charset="0"/>
              </a:defRPr>
            </a:lvl1pPr>
            <a:lvl2pPr marL="742950" indent="-285750" eaLnBrk="0" hangingPunct="0">
              <a:defRPr sz="2800">
                <a:solidFill>
                  <a:schemeClr val="tx1"/>
                </a:solidFill>
                <a:latin typeface="Arial" pitchFamily="34" charset="0"/>
                <a:cs typeface="Arial" pitchFamily="34" charset="0"/>
              </a:defRPr>
            </a:lvl2pPr>
            <a:lvl3pPr marL="1143000" indent="-228600" eaLnBrk="0" hangingPunct="0">
              <a:defRPr sz="2800">
                <a:solidFill>
                  <a:schemeClr val="tx1"/>
                </a:solidFill>
                <a:latin typeface="Arial" pitchFamily="34" charset="0"/>
                <a:cs typeface="Arial" pitchFamily="34" charset="0"/>
              </a:defRPr>
            </a:lvl3pPr>
            <a:lvl4pPr marL="1600200" indent="-228600" eaLnBrk="0" hangingPunct="0">
              <a:defRPr sz="2800">
                <a:solidFill>
                  <a:schemeClr val="tx1"/>
                </a:solidFill>
                <a:latin typeface="Arial" pitchFamily="34" charset="0"/>
                <a:cs typeface="Arial" pitchFamily="34" charset="0"/>
              </a:defRPr>
            </a:lvl4pPr>
            <a:lvl5pPr marL="2057400" indent="-228600" eaLnBrk="0" hangingPunct="0">
              <a:defRPr sz="28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cs typeface="Arial" pitchFamily="34" charset="0"/>
              </a:defRPr>
            </a:lvl9pPr>
          </a:lstStyle>
          <a:p>
            <a:pPr algn="just" eaLnBrk="1" hangingPunct="1"/>
            <a:r>
              <a:rPr lang="en-US" sz="2000">
                <a:latin typeface="Garamond" pitchFamily="18" charset="0"/>
              </a:rPr>
              <a:t>All rights reserved. No part of this publication may be reproduced, stored in a retrieval system, or transmitted, in any form or by any means, electronic, mechanical, photocopying, recording, or otherwise, without the prior written permission of the </a:t>
            </a:r>
            <a:r>
              <a:rPr lang="en-US" sz="2000">
                <a:latin typeface="Times New Roman" pitchFamily="18" charset="0"/>
                <a:cs typeface="Times New Roman" pitchFamily="18" charset="0"/>
              </a:rPr>
              <a:t>publisher</a:t>
            </a:r>
            <a:r>
              <a:rPr lang="en-US" sz="2000">
                <a:latin typeface="Garamond" pitchFamily="18" charset="0"/>
              </a:rPr>
              <a:t>. Printed in the United States of America.</a:t>
            </a:r>
          </a:p>
          <a:p>
            <a:pPr eaLnBrk="1" hangingPunct="1"/>
            <a:endParaRPr lang="en-US" sz="2000">
              <a:latin typeface="Garamond" pitchFamily="18" charset="0"/>
            </a:endParaRPr>
          </a:p>
        </p:txBody>
      </p:sp>
      <p:pic>
        <p:nvPicPr>
          <p:cNvPr id="126980" name="Content Placeholder 11" descr="copyrightlogo.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15585" y="2209800"/>
            <a:ext cx="8360833" cy="188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pPr>
              <a:defRPr/>
            </a:pPr>
            <a:fld id="{4C0F1072-54A5-456E-B975-FD7513811A42}" type="slidenum">
              <a:rPr lang="en-US"/>
              <a:pPr>
                <a:defRPr/>
              </a:pPr>
              <a:t>69</a:t>
            </a:fld>
            <a:endParaRPr lang="en-US" dirty="0"/>
          </a:p>
        </p:txBody>
      </p:sp>
    </p:spTree>
    <p:extLst>
      <p:ext uri="{BB962C8B-B14F-4D97-AF65-F5344CB8AC3E}">
        <p14:creationId xmlns:p14="http://schemas.microsoft.com/office/powerpoint/2010/main" val="855430640"/>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6" name="Rectangle 12"/>
          <p:cNvSpPr>
            <a:spLocks noGrp="1" noChangeArrowheads="1"/>
          </p:cNvSpPr>
          <p:nvPr>
            <p:ph type="title"/>
            <p:custDataLst>
              <p:tags r:id="rId2"/>
            </p:custDataLst>
          </p:nvPr>
        </p:nvSpPr>
        <p:spPr/>
        <p:txBody>
          <a:bodyPr/>
          <a:lstStyle/>
          <a:p>
            <a:pPr eaLnBrk="1" fontAlgn="auto" hangingPunct="1">
              <a:spcAft>
                <a:spcPts val="0"/>
              </a:spcAft>
              <a:defRPr/>
            </a:pPr>
            <a:r>
              <a:rPr/>
              <a:t>Internal Control</a:t>
            </a:r>
          </a:p>
        </p:txBody>
      </p:sp>
      <p:sp>
        <p:nvSpPr>
          <p:cNvPr id="63491" name="Rectangle 13"/>
          <p:cNvSpPr>
            <a:spLocks noGrp="1" noChangeArrowheads="1"/>
          </p:cNvSpPr>
          <p:nvPr>
            <p:ph idx="1"/>
          </p:nvPr>
        </p:nvSpPr>
        <p:spPr>
          <a:xfrm>
            <a:off x="609600" y="1295400"/>
            <a:ext cx="10972800" cy="4876800"/>
          </a:xfrm>
        </p:spPr>
        <p:txBody>
          <a:bodyPr/>
          <a:lstStyle/>
          <a:p>
            <a:pPr eaLnBrk="1" hangingPunct="1"/>
            <a:r>
              <a:rPr lang="en-US" sz="2600" smtClean="0"/>
              <a:t>Organizational plan and all the related measures to:</a:t>
            </a:r>
          </a:p>
        </p:txBody>
      </p:sp>
      <p:sp>
        <p:nvSpPr>
          <p:cNvPr id="2" name="Slide Number Placeholder 1"/>
          <p:cNvSpPr>
            <a:spLocks noGrp="1"/>
          </p:cNvSpPr>
          <p:nvPr>
            <p:ph type="sldNum" sz="quarter" idx="12"/>
          </p:nvPr>
        </p:nvSpPr>
        <p:spPr/>
        <p:txBody>
          <a:bodyPr/>
          <a:lstStyle/>
          <a:p>
            <a:pPr>
              <a:defRPr/>
            </a:pPr>
            <a:fld id="{64F9A219-7B06-4A29-93C0-AE614140B367}" type="slidenum">
              <a:rPr lang="en-US"/>
              <a:pPr>
                <a:defRPr/>
              </a:pPr>
              <a:t>7</a:t>
            </a:fld>
            <a:endParaRPr lang="en-US" dirty="0"/>
          </a:p>
        </p:txBody>
      </p:sp>
      <p:graphicFrame>
        <p:nvGraphicFramePr>
          <p:cNvPr id="6" name="Diagram 5"/>
          <p:cNvGraphicFramePr/>
          <p:nvPr>
            <p:custDataLst>
              <p:tags r:id="rId3"/>
            </p:custDataLst>
          </p:nvPr>
        </p:nvGraphicFramePr>
        <p:xfrm>
          <a:off x="1016000" y="1905000"/>
          <a:ext cx="10160000" cy="43434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ustDataLst>
      <p:tags r:id="rId1"/>
    </p:custDataLst>
    <p:extLst>
      <p:ext uri="{BB962C8B-B14F-4D97-AF65-F5344CB8AC3E}">
        <p14:creationId xmlns:p14="http://schemas.microsoft.com/office/powerpoint/2010/main" val="2612373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193" y="446033"/>
            <a:ext cx="3408835" cy="444223"/>
          </a:xfrm>
          <a:ln>
            <a:solidFill>
              <a:schemeClr val="tx1"/>
            </a:solidFill>
          </a:ln>
        </p:spPr>
        <p:txBody>
          <a:bodyPr anchor="ctr">
            <a:normAutofit fontScale="70000" lnSpcReduction="20000"/>
          </a:bodyPr>
          <a:lstStyle/>
          <a:p>
            <a:pPr algn="l"/>
            <a:r>
              <a:rPr lang="en-US" b="1" dirty="0" smtClean="0">
                <a:latin typeface="Arial" panose="020B0604020202020204" pitchFamily="34" charset="0"/>
                <a:cs typeface="Arial" panose="020B0604020202020204" pitchFamily="34" charset="0"/>
              </a:rPr>
              <a:t>References / Resources</a:t>
            </a:r>
            <a:endParaRPr lang="en-US" b="1" dirty="0">
              <a:latin typeface="Arial" panose="020B0604020202020204" pitchFamily="34" charset="0"/>
              <a:cs typeface="Arial" panose="020B0604020202020204" pitchFamily="34" charset="0"/>
            </a:endParaRPr>
          </a:p>
        </p:txBody>
      </p:sp>
      <p:sp>
        <p:nvSpPr>
          <p:cNvPr id="7" name="Footer Placeholder 8"/>
          <p:cNvSpPr>
            <a:spLocks noGrp="1"/>
          </p:cNvSpPr>
          <p:nvPr>
            <p:ph type="ftr" sz="quarter" idx="11"/>
          </p:nvPr>
        </p:nvSpPr>
        <p:spPr/>
        <p:txBody>
          <a:bodyPr/>
          <a:lstStyle/>
          <a:p>
            <a:r>
              <a:rPr lang="en-US" sz="2000" dirty="0" smtClean="0">
                <a:solidFill>
                  <a:schemeClr val="tx1"/>
                </a:solidFill>
              </a:rPr>
              <a:t>18</a:t>
            </a:r>
            <a:endParaRPr lang="en-US" sz="2000" dirty="0">
              <a:solidFill>
                <a:schemeClr val="tx1"/>
              </a:solidFill>
            </a:endParaRPr>
          </a:p>
        </p:txBody>
      </p:sp>
      <p:sp>
        <p:nvSpPr>
          <p:cNvPr id="4" name="Rectangle 3"/>
          <p:cNvSpPr/>
          <p:nvPr/>
        </p:nvSpPr>
        <p:spPr>
          <a:xfrm>
            <a:off x="0" y="161365"/>
            <a:ext cx="12192000" cy="47064"/>
          </a:xfrm>
          <a:prstGeom prst="rect">
            <a:avLst/>
          </a:prstGeom>
          <a:solidFill>
            <a:srgbClr val="7F141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2"/>
          <p:cNvSpPr>
            <a:spLocks noChangeArrowheads="1"/>
          </p:cNvSpPr>
          <p:nvPr/>
        </p:nvSpPr>
        <p:spPr bwMode="auto">
          <a:xfrm>
            <a:off x="0" y="97795"/>
            <a:ext cx="21993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474617" y="1655859"/>
            <a:ext cx="10485120" cy="646331"/>
          </a:xfrm>
          <a:prstGeom prst="rect">
            <a:avLst/>
          </a:prstGeom>
        </p:spPr>
        <p:txBody>
          <a:bodyPr wrap="square">
            <a:spAutoFit/>
          </a:bodyPr>
          <a:lstStyle/>
          <a:p>
            <a:pPr marL="342900" indent="-342900"/>
            <a:endParaRPr lang="en-US" dirty="0" smtClean="0"/>
          </a:p>
          <a:p>
            <a:pPr marL="342900" indent="-342900"/>
            <a:endParaRPr lang="en-US" dirty="0"/>
          </a:p>
        </p:txBody>
      </p:sp>
      <p:sp>
        <p:nvSpPr>
          <p:cNvPr id="2" name="Rectangle 1"/>
          <p:cNvSpPr/>
          <p:nvPr/>
        </p:nvSpPr>
        <p:spPr>
          <a:xfrm>
            <a:off x="656492" y="1979024"/>
            <a:ext cx="10190661" cy="1200329"/>
          </a:xfrm>
          <a:prstGeom prst="rect">
            <a:avLst/>
          </a:prstGeom>
        </p:spPr>
        <p:txBody>
          <a:bodyPr wrap="square">
            <a:spAutoFit/>
          </a:bodyPr>
          <a:lstStyle/>
          <a:p>
            <a:pPr marL="342900" indent="-342900">
              <a:buFont typeface="+mj-lt"/>
              <a:buAutoNum type="arabicPeriod"/>
            </a:pP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smtClean="0"/>
          </a:p>
          <a:p>
            <a:endParaRPr lang="en-US" dirty="0"/>
          </a:p>
        </p:txBody>
      </p:sp>
      <p:sp>
        <p:nvSpPr>
          <p:cNvPr id="6" name="Rectangle 5"/>
          <p:cNvSpPr/>
          <p:nvPr/>
        </p:nvSpPr>
        <p:spPr>
          <a:xfrm>
            <a:off x="1465385" y="1349104"/>
            <a:ext cx="7546285" cy="4524315"/>
          </a:xfrm>
          <a:prstGeom prst="rect">
            <a:avLst/>
          </a:prstGeom>
        </p:spPr>
        <p:txBody>
          <a:bodyPr wrap="square">
            <a:spAutoFit/>
          </a:bodyPr>
          <a:lstStyle/>
          <a:p>
            <a:pPr marL="342900" indent="-342900">
              <a:buFont typeface="+mj-lt"/>
              <a:buAutoNum type="arabicParenR"/>
            </a:pPr>
            <a:r>
              <a:rPr lang="en-US" dirty="0">
                <a:hlinkClick r:id="rId2"/>
              </a:rPr>
              <a:t>https://</a:t>
            </a:r>
            <a:r>
              <a:rPr lang="en-US" dirty="0" smtClean="0">
                <a:hlinkClick r:id="rId2"/>
              </a:rPr>
              <a:t>www.investopedia.com/terms/i/internalcontrols.asp</a:t>
            </a:r>
            <a:endParaRPr lang="en-US" dirty="0" smtClean="0"/>
          </a:p>
          <a:p>
            <a:pPr marL="342900" indent="-342900">
              <a:buFont typeface="+mj-lt"/>
              <a:buAutoNum type="arabicParenR"/>
            </a:pPr>
            <a:r>
              <a:rPr lang="en-US" dirty="0">
                <a:hlinkClick r:id="rId3"/>
              </a:rPr>
              <a:t>https://</a:t>
            </a:r>
            <a:r>
              <a:rPr lang="en-US" dirty="0" smtClean="0">
                <a:hlinkClick r:id="rId3"/>
              </a:rPr>
              <a:t>www.thebalance.com/sarbanes-oxley-act-of-2002-3306254</a:t>
            </a:r>
            <a:endParaRPr lang="en-US" dirty="0" smtClean="0"/>
          </a:p>
          <a:p>
            <a:pPr marL="342900" indent="-342900">
              <a:buFont typeface="+mj-lt"/>
              <a:buAutoNum type="arabicParenR"/>
            </a:pPr>
            <a:r>
              <a:rPr lang="en-US" dirty="0">
                <a:hlinkClick r:id="rId4"/>
              </a:rPr>
              <a:t>https://www.dummies.com/business/accounting/auditing/the-5-components-of-internal-controls</a:t>
            </a:r>
            <a:r>
              <a:rPr lang="en-US" dirty="0" smtClean="0">
                <a:hlinkClick r:id="rId4"/>
              </a:rPr>
              <a:t>/</a:t>
            </a:r>
            <a:endParaRPr lang="en-US" dirty="0" smtClean="0"/>
          </a:p>
          <a:p>
            <a:pPr marL="342900" indent="-342900">
              <a:buFont typeface="+mj-lt"/>
              <a:buAutoNum type="arabicParenR"/>
            </a:pPr>
            <a:r>
              <a:rPr lang="en-US" dirty="0">
                <a:hlinkClick r:id="rId5"/>
              </a:rPr>
              <a:t>https://www.solostream.com/general-requirements-for-e-commerce</a:t>
            </a:r>
            <a:r>
              <a:rPr lang="en-US" dirty="0" smtClean="0">
                <a:hlinkClick r:id="rId5"/>
              </a:rPr>
              <a:t>/</a:t>
            </a:r>
            <a:endParaRPr lang="en-US" dirty="0" smtClean="0"/>
          </a:p>
          <a:p>
            <a:pPr marL="342900" indent="-342900">
              <a:buFont typeface="+mj-lt"/>
              <a:buAutoNum type="arabicParenR"/>
            </a:pPr>
            <a:r>
              <a:rPr lang="en-US" dirty="0">
                <a:hlinkClick r:id="rId6"/>
              </a:rPr>
              <a:t>https://quizlet.com/75906665/the-bank-account-as-a-control-device-bank-reconciliation-flash-cards</a:t>
            </a:r>
            <a:r>
              <a:rPr lang="en-US" dirty="0" smtClean="0">
                <a:hlinkClick r:id="rId6"/>
              </a:rPr>
              <a:t>/</a:t>
            </a:r>
            <a:endParaRPr lang="en-US" dirty="0" smtClean="0"/>
          </a:p>
          <a:p>
            <a:pPr marL="342900" indent="-342900">
              <a:buFont typeface="+mj-lt"/>
              <a:buAutoNum type="arabicParenR"/>
            </a:pPr>
            <a:r>
              <a:rPr lang="en-US" dirty="0">
                <a:hlinkClick r:id="rId7"/>
              </a:rPr>
              <a:t>https://</a:t>
            </a:r>
            <a:r>
              <a:rPr lang="en-US" dirty="0" smtClean="0">
                <a:hlinkClick r:id="rId7"/>
              </a:rPr>
              <a:t>www.reference.com/web?q=prepare+bank+reconciliation&amp;qo=boost&amp;o=1191588&amp;ad=SEO</a:t>
            </a:r>
            <a:endParaRPr lang="en-US" dirty="0" smtClean="0"/>
          </a:p>
          <a:p>
            <a:pPr marL="342900" indent="-342900">
              <a:buFont typeface="+mj-lt"/>
              <a:buAutoNum type="arabicParenR"/>
            </a:pPr>
            <a:r>
              <a:rPr lang="en-US" dirty="0">
                <a:hlinkClick r:id="rId8"/>
              </a:rPr>
              <a:t>https://</a:t>
            </a:r>
            <a:r>
              <a:rPr lang="en-US" dirty="0" smtClean="0">
                <a:hlinkClick r:id="rId8"/>
              </a:rPr>
              <a:t>work.chron.com/internal-control-procedures-receipt-cash-6735.html</a:t>
            </a:r>
            <a:endParaRPr lang="en-US" dirty="0" smtClean="0"/>
          </a:p>
          <a:p>
            <a:pPr marL="342900" indent="-342900">
              <a:buFont typeface="+mj-lt"/>
              <a:buAutoNum type="arabicParenR"/>
            </a:pPr>
            <a:r>
              <a:rPr lang="en-US" dirty="0">
                <a:hlinkClick r:id="rId9"/>
              </a:rPr>
              <a:t>https://courses.lumenlearning.com/sac-finaccounting/chapter/cash-receipts-and-disbursements</a:t>
            </a:r>
            <a:r>
              <a:rPr lang="en-US" dirty="0" smtClean="0">
                <a:hlinkClick r:id="rId9"/>
              </a:rPr>
              <a:t>/</a:t>
            </a:r>
            <a:endParaRPr lang="en-US" dirty="0" smtClean="0"/>
          </a:p>
          <a:p>
            <a:pPr marL="342900" indent="-342900">
              <a:buFont typeface="+mj-lt"/>
              <a:buAutoNum type="arabicParenR"/>
            </a:pPr>
            <a:r>
              <a:rPr lang="en-US" dirty="0">
                <a:hlinkClick r:id="rId10"/>
              </a:rPr>
              <a:t>https://</a:t>
            </a:r>
            <a:r>
              <a:rPr lang="en-US" dirty="0" smtClean="0">
                <a:hlinkClick r:id="rId10"/>
              </a:rPr>
              <a:t>www.accountingtools.com/articles/2017/5/14/petty-cash-accounting</a:t>
            </a:r>
            <a:endParaRPr lang="en-US" dirty="0" smtClean="0"/>
          </a:p>
          <a:p>
            <a:pPr marL="342900" indent="-342900">
              <a:buFont typeface="+mj-lt"/>
              <a:buAutoNum type="arabicParenR"/>
            </a:pPr>
            <a:r>
              <a:rPr lang="en-US" dirty="0">
                <a:hlinkClick r:id="rId11"/>
              </a:rPr>
              <a:t>https://www.purdueglobal.edu/blog/business/ethics/</a:t>
            </a:r>
            <a:endParaRPr lang="en-US" dirty="0"/>
          </a:p>
        </p:txBody>
      </p:sp>
    </p:spTree>
    <p:extLst>
      <p:ext uri="{BB962C8B-B14F-4D97-AF65-F5344CB8AC3E}">
        <p14:creationId xmlns:p14="http://schemas.microsoft.com/office/powerpoint/2010/main" val="2083864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593604"/>
            <a:ext cx="11176000" cy="332399"/>
          </a:xfrm>
        </p:spPr>
        <p:txBody>
          <a:bodyPr>
            <a:normAutofit fontScale="90000"/>
          </a:bodyPr>
          <a:lstStyle/>
          <a:p>
            <a:pPr algn="ctr" eaLnBrk="1" hangingPunct="1">
              <a:defRPr/>
            </a:pPr>
            <a:r>
              <a:rPr sz="2400" b="1" cap="all" dirty="0" smtClean="0">
                <a:effectLst/>
              </a:rPr>
              <a:t>S7-1:   Definition of internal control</a:t>
            </a:r>
            <a:endParaRPr sz="2400" b="1" cap="all" dirty="0">
              <a:effectLst/>
            </a:endParaRPr>
          </a:p>
        </p:txBody>
      </p:sp>
      <p:sp>
        <p:nvSpPr>
          <p:cNvPr id="3" name="Content Placeholder 2"/>
          <p:cNvSpPr>
            <a:spLocks noGrp="1"/>
          </p:cNvSpPr>
          <p:nvPr>
            <p:ph idx="1"/>
          </p:nvPr>
        </p:nvSpPr>
        <p:spPr>
          <a:xfrm>
            <a:off x="508000" y="1348153"/>
            <a:ext cx="11176000" cy="4222750"/>
          </a:xfrm>
        </p:spPr>
        <p:txBody>
          <a:bodyPr>
            <a:normAutofit lnSpcReduction="10000"/>
          </a:bodyPr>
          <a:lstStyle/>
          <a:p>
            <a:pPr marL="0" indent="0" eaLnBrk="1" hangingPunct="1">
              <a:buFontTx/>
              <a:buNone/>
              <a:defRPr/>
            </a:pPr>
            <a:r>
              <a:rPr lang="en-US" sz="2800" dirty="0" smtClean="0"/>
              <a:t>Internal controls are designed to safeguard assets, encourage employees to follow company policies, promote operational efficiency, and ensure accurate accounting records.</a:t>
            </a:r>
          </a:p>
          <a:p>
            <a:pPr eaLnBrk="1" hangingPunct="1">
              <a:buFontTx/>
              <a:buNone/>
              <a:defRPr/>
            </a:pPr>
            <a:r>
              <a:rPr lang="en-US" sz="2800" i="1" dirty="0" smtClean="0"/>
              <a:t>Requirements</a:t>
            </a:r>
          </a:p>
          <a:p>
            <a:pPr marL="514350" indent="-514350" eaLnBrk="1" hangingPunct="1">
              <a:buFontTx/>
              <a:buAutoNum type="arabicPeriod"/>
              <a:defRPr/>
            </a:pPr>
            <a:r>
              <a:rPr lang="en-US" sz="2800" dirty="0" smtClean="0"/>
              <a:t>Which objective is most important?</a:t>
            </a:r>
          </a:p>
          <a:p>
            <a:pPr marL="514350" indent="-514350" eaLnBrk="1" hangingPunct="1">
              <a:buFontTx/>
              <a:buNone/>
              <a:defRPr/>
            </a:pPr>
            <a:r>
              <a:rPr lang="en-US" sz="2800" dirty="0" smtClean="0"/>
              <a:t/>
            </a:r>
            <a:br>
              <a:rPr lang="en-US" sz="2800" dirty="0" smtClean="0"/>
            </a:br>
            <a:endParaRPr lang="en-US" sz="2800" dirty="0" smtClean="0"/>
          </a:p>
          <a:p>
            <a:pPr eaLnBrk="1" hangingPunct="1">
              <a:buFontTx/>
              <a:buNone/>
              <a:defRPr/>
            </a:pPr>
            <a:r>
              <a:rPr lang="en-US" sz="2800" dirty="0" smtClean="0"/>
              <a:t>2. Which must the internal controls accomplish for the business to survive? Give your reason.</a:t>
            </a:r>
            <a:endParaRPr lang="en-US" sz="2800" dirty="0"/>
          </a:p>
        </p:txBody>
      </p:sp>
      <p:sp>
        <p:nvSpPr>
          <p:cNvPr id="4" name="Slide Number Placeholder 3"/>
          <p:cNvSpPr>
            <a:spLocks noGrp="1"/>
          </p:cNvSpPr>
          <p:nvPr>
            <p:ph type="sldNum" sz="quarter" idx="12"/>
          </p:nvPr>
        </p:nvSpPr>
        <p:spPr/>
        <p:txBody>
          <a:bodyPr/>
          <a:lstStyle/>
          <a:p>
            <a:pPr>
              <a:defRPr/>
            </a:pPr>
            <a:fld id="{7C955296-2D63-47C1-B7D3-F9223ED6CE47}" type="slidenum">
              <a:rPr lang="en-US"/>
              <a:pPr>
                <a:defRPr/>
              </a:pPr>
              <a:t>8</a:t>
            </a:fld>
            <a:endParaRPr lang="en-US" dirty="0"/>
          </a:p>
        </p:txBody>
      </p:sp>
      <p:sp>
        <p:nvSpPr>
          <p:cNvPr id="5" name="TextBox 4"/>
          <p:cNvSpPr txBox="1"/>
          <p:nvPr/>
        </p:nvSpPr>
        <p:spPr>
          <a:xfrm>
            <a:off x="1422400" y="3657600"/>
            <a:ext cx="9347200" cy="369332"/>
          </a:xfrm>
          <a:prstGeom prst="rect">
            <a:avLst/>
          </a:prstGeom>
          <a:noFill/>
        </p:spPr>
        <p:txBody>
          <a:bodyPr>
            <a:spAutoFit/>
          </a:bodyPr>
          <a:lstStyle/>
          <a:p>
            <a:pPr>
              <a:defRPr/>
            </a:pPr>
            <a:r>
              <a:rPr lang="en-US" dirty="0">
                <a:solidFill>
                  <a:schemeClr val="accent2">
                    <a:lumMod val="75000"/>
                  </a:schemeClr>
                </a:solidFill>
                <a:latin typeface="Times New Roman" pitchFamily="18" charset="0"/>
                <a:cs typeface="Times New Roman" pitchFamily="18" charset="0"/>
              </a:rPr>
              <a:t>Safeguarding assets is most important.</a:t>
            </a:r>
          </a:p>
        </p:txBody>
      </p:sp>
      <p:sp>
        <p:nvSpPr>
          <p:cNvPr id="6" name="TextBox 5"/>
          <p:cNvSpPr txBox="1"/>
          <p:nvPr/>
        </p:nvSpPr>
        <p:spPr>
          <a:xfrm>
            <a:off x="914400" y="5658217"/>
            <a:ext cx="9753600" cy="646331"/>
          </a:xfrm>
          <a:prstGeom prst="rect">
            <a:avLst/>
          </a:prstGeom>
          <a:noFill/>
        </p:spPr>
        <p:txBody>
          <a:bodyPr>
            <a:spAutoFit/>
          </a:bodyPr>
          <a:lstStyle/>
          <a:p>
            <a:pPr>
              <a:defRPr/>
            </a:pPr>
            <a:r>
              <a:rPr lang="en-US" dirty="0">
                <a:solidFill>
                  <a:schemeClr val="accent2">
                    <a:lumMod val="75000"/>
                  </a:schemeClr>
                </a:solidFill>
                <a:latin typeface="Times New Roman" pitchFamily="18" charset="0"/>
                <a:cs typeface="Times New Roman" pitchFamily="18" charset="0"/>
              </a:rPr>
              <a:t>Businesses need to safeguard assets to survive.  If this is not done, assets may slip away which is ultimately throwing away resources.</a:t>
            </a:r>
          </a:p>
        </p:txBody>
      </p:sp>
    </p:spTree>
    <p:extLst>
      <p:ext uri="{BB962C8B-B14F-4D97-AF65-F5344CB8AC3E}">
        <p14:creationId xmlns:p14="http://schemas.microsoft.com/office/powerpoint/2010/main" val="3701408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5"/>
          <p:cNvSpPr>
            <a:spLocks noGrp="1" noChangeArrowheads="1"/>
          </p:cNvSpPr>
          <p:nvPr>
            <p:ph type="subTitle" idx="1"/>
          </p:nvPr>
        </p:nvSpPr>
        <p:spPr>
          <a:xfrm>
            <a:off x="954617" y="3429001"/>
            <a:ext cx="10363200" cy="584775"/>
          </a:xfrm>
        </p:spPr>
        <p:txBody>
          <a:bodyPr>
            <a:spAutoFit/>
          </a:bodyPr>
          <a:lstStyle/>
          <a:p>
            <a:pPr algn="ctr" eaLnBrk="1" hangingPunct="1">
              <a:spcBef>
                <a:spcPct val="0"/>
              </a:spcBef>
            </a:pPr>
            <a:r>
              <a:rPr lang="en-US" dirty="0" smtClean="0"/>
              <a:t>Explain the Sarbanes-Oxley Act</a:t>
            </a:r>
          </a:p>
        </p:txBody>
      </p:sp>
      <p:sp>
        <p:nvSpPr>
          <p:cNvPr id="3" name="Slide Number Placeholder 2"/>
          <p:cNvSpPr>
            <a:spLocks noGrp="1"/>
          </p:cNvSpPr>
          <p:nvPr>
            <p:ph type="sldNum" sz="quarter" idx="12"/>
          </p:nvPr>
        </p:nvSpPr>
        <p:spPr/>
        <p:txBody>
          <a:bodyPr/>
          <a:lstStyle/>
          <a:p>
            <a:pPr>
              <a:defRPr/>
            </a:pPr>
            <a:fld id="{34448202-2458-4BCB-BD01-FF4AF0C0078B}" type="slidenum">
              <a:rPr lang="en-US"/>
              <a:pPr>
                <a:defRPr/>
              </a:pPr>
              <a:t>9</a:t>
            </a:fld>
            <a:endParaRPr lang="en-US" dirty="0"/>
          </a:p>
        </p:txBody>
      </p:sp>
      <p:sp>
        <p:nvSpPr>
          <p:cNvPr id="6" name="Flowchart: Connector 5"/>
          <p:cNvSpPr/>
          <p:nvPr/>
        </p:nvSpPr>
        <p:spPr bwMode="auto">
          <a:xfrm>
            <a:off x="5024967" y="1600200"/>
            <a:ext cx="2133600" cy="1371600"/>
          </a:xfrm>
          <a:prstGeom prst="flowChartConnector">
            <a:avLst/>
          </a:prstGeom>
          <a:solidFill>
            <a:schemeClr val="accent2">
              <a:lumMod val="75000"/>
            </a:schemeClr>
          </a:solidFill>
          <a:ln>
            <a:solidFill>
              <a:schemeClr val="accent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r>
              <a:rPr lang="en-US" sz="7200" dirty="0">
                <a:solidFill>
                  <a:schemeClr val="bg1"/>
                </a:solidFill>
                <a:latin typeface="Segoe" pitchFamily="34" charset="0"/>
              </a:rPr>
              <a:t>2</a:t>
            </a:r>
          </a:p>
        </p:txBody>
      </p:sp>
    </p:spTree>
    <p:custDataLst>
      <p:tags r:id="rId1"/>
    </p:custDataLst>
    <p:extLst>
      <p:ext uri="{BB962C8B-B14F-4D97-AF65-F5344CB8AC3E}">
        <p14:creationId xmlns:p14="http://schemas.microsoft.com/office/powerpoint/2010/main" val="2236486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PSNARRATION" val="1,1993922272,C:\Prentice Hall\Ashley Accounting\ACCTG 2e\Ch07\Final PPT\hhofma2e_ch07_inst\Media.ppcx"/>
</p:tagLst>
</file>

<file path=ppt/tags/tag10.xml><?xml version="1.0" encoding="utf-8"?>
<p:tagLst xmlns:a="http://schemas.openxmlformats.org/drawingml/2006/main" xmlns:r="http://schemas.openxmlformats.org/officeDocument/2006/relationships" xmlns:p="http://schemas.openxmlformats.org/presentationml/2006/main">
  <p:tag name="PPSNARRATION" val="6,1993922272,C:\Prentice Hall\Ashley Accounting\ACCTG 2e\Ch07\Final PPT\hhofma2e_ch07_inst\Media.ppcx"/>
</p:tagLst>
</file>

<file path=ppt/tags/tag11.xml><?xml version="1.0" encoding="utf-8"?>
<p:tagLst xmlns:a="http://schemas.openxmlformats.org/drawingml/2006/main" xmlns:r="http://schemas.openxmlformats.org/officeDocument/2006/relationships" xmlns:p="http://schemas.openxmlformats.org/presentationml/2006/main">
  <p:tag name="PPSNARRATION" val="7,1993922272,C:\Prentice Hall\Ashley Accounting\ACCTG 2e\Ch07\Final PPT\hhofma2e_ch07_inst\Media.ppcx"/>
</p:tagLst>
</file>

<file path=ppt/tags/tag12.xml><?xml version="1.0" encoding="utf-8"?>
<p:tagLst xmlns:a="http://schemas.openxmlformats.org/drawingml/2006/main" xmlns:r="http://schemas.openxmlformats.org/officeDocument/2006/relationships" xmlns:p="http://schemas.openxmlformats.org/presentationml/2006/main">
  <p:tag name="PRESENTER_SHAPEINFO" val="&lt;ThreeDShapeInfo&gt;&lt;uuid val=&quot;{7E004C86-AF96-43C1-AF1D-B58CD7B5643D}&quot;/&gt;&lt;filename val=&quot;C:\Prentice Hall\Ashley Accounting\ACCTG 2e\Ch07\Ch07_2e Package\data\asimages\{7E004C86-AF96-43C1-AF1D-B58CD7B5643D}.png&quot;/&gt;&lt;hasEffects val=&quot;1&quot;/&gt;&lt;left val=&quot;15.12&quot;/&gt;&lt;top val=&quot;21.12&quot;/&gt;&lt;width val=&quot;674.64&quot;/&gt;&lt;height val=&quot;92.64&quot;/&gt;&lt;/ThreeDShapeInfo&gt;"/>
</p:tagLst>
</file>

<file path=ppt/tags/tag13.xml><?xml version="1.0" encoding="utf-8"?>
<p:tagLst xmlns:a="http://schemas.openxmlformats.org/drawingml/2006/main" xmlns:r="http://schemas.openxmlformats.org/officeDocument/2006/relationships" xmlns:p="http://schemas.openxmlformats.org/presentationml/2006/main">
  <p:tag name="PPSNARRATION" val="9,1993922272,C:\Prentice Hall\Ashley Accounting\ACCTG 2e\Ch07\Final PPT\hhofma2e_ch07_inst\Media.ppcx"/>
</p:tagLst>
</file>

<file path=ppt/tags/tag14.xml><?xml version="1.0" encoding="utf-8"?>
<p:tagLst xmlns:a="http://schemas.openxmlformats.org/drawingml/2006/main" xmlns:r="http://schemas.openxmlformats.org/officeDocument/2006/relationships" xmlns:p="http://schemas.openxmlformats.org/presentationml/2006/main">
  <p:tag name="PRESENTER_SHAPEINFO" val="&lt;ThreeDShapeInfo&gt;&lt;uuid val=&quot;{BF112B27-A146-4A75-A066-F1262E0E6E4D}&quot;/&gt;&lt;filename val=&quot;C:\Prentice Hall\Ashley Accounting\ACCTG 2e\Ch07\Ch07_2e Package\data\asimages\{BF112B27-A146-4A75-A066-F1262E0E6E4D}.png&quot;/&gt;&lt;hasEffects val=&quot;1&quot;/&gt;&lt;left val=&quot;15.12&quot;/&gt;&lt;top val=&quot;21.12&quot;/&gt;&lt;width val=&quot;670.8&quot;/&gt;&lt;height val=&quot;92.64&quot;/&gt;&lt;/ThreeDShapeInfo&gt;"/>
</p:tagLst>
</file>

<file path=ppt/tags/tag15.xml><?xml version="1.0" encoding="utf-8"?>
<p:tagLst xmlns:a="http://schemas.openxmlformats.org/drawingml/2006/main" xmlns:r="http://schemas.openxmlformats.org/officeDocument/2006/relationships" xmlns:p="http://schemas.openxmlformats.org/presentationml/2006/main">
  <p:tag name="PPSNARRATION" val="10,1993922272,C:\Prentice Hall\Ashley Accounting\ACCTG 2e\Ch07\Final PPT\hhofma2e_ch07_inst\Media.ppcx"/>
</p:tagLst>
</file>

<file path=ppt/tags/tag16.xml><?xml version="1.0" encoding="utf-8"?>
<p:tagLst xmlns:a="http://schemas.openxmlformats.org/drawingml/2006/main" xmlns:r="http://schemas.openxmlformats.org/officeDocument/2006/relationships" xmlns:p="http://schemas.openxmlformats.org/presentationml/2006/main">
  <p:tag name="PPSNARRATION" val="11,1993922272,C:\Prentice Hall\Ashley Accounting\ACCTG 2e\Ch07\Final PPT\hhofma2e_ch07_inst\Media.ppcx"/>
</p:tagLst>
</file>

<file path=ppt/tags/tag17.xml><?xml version="1.0" encoding="utf-8"?>
<p:tagLst xmlns:a="http://schemas.openxmlformats.org/drawingml/2006/main" xmlns:r="http://schemas.openxmlformats.org/officeDocument/2006/relationships" xmlns:p="http://schemas.openxmlformats.org/presentationml/2006/main">
  <p:tag name="PRESENTER_SHAPEINFO" val="&lt;ThreeDShapeInfo&gt;&lt;uuid val=&quot;{FB505AB2-E03D-467E-B05D-6E4017D800F4}&quot;/&gt;&lt;filename val=&quot;C:\Prentice Hall\Ashley Accounting\ACCTG 2e\Ch07\Ch07_2e Package\data\asimages\{FB505AB2-E03D-467E-B05D-6E4017D800F4}.png&quot;/&gt;&lt;hasEffects val=&quot;1&quot;/&gt;&lt;left val=&quot;18&quot;/&gt;&lt;top val=&quot;21.12&quot;/&gt;&lt;width val=&quot;667.92&quot;/&gt;&lt;height val=&quot;92.64&quot;/&gt;&lt;/ThreeDShapeInfo&gt;"/>
</p:tagLst>
</file>

<file path=ppt/tags/tag18.xml><?xml version="1.0" encoding="utf-8"?>
<p:tagLst xmlns:a="http://schemas.openxmlformats.org/drawingml/2006/main" xmlns:r="http://schemas.openxmlformats.org/officeDocument/2006/relationships" xmlns:p="http://schemas.openxmlformats.org/presentationml/2006/main">
  <p:tag name="PPSNARRATION" val="12,1993922272,C:\Prentice Hall\Ashley Accounting\ACCTG 2e\Ch07\Final PPT\hhofma2e_ch07_inst\Media.ppcx"/>
</p:tagLst>
</file>

<file path=ppt/tags/tag19.xml><?xml version="1.0" encoding="utf-8"?>
<p:tagLst xmlns:a="http://schemas.openxmlformats.org/drawingml/2006/main" xmlns:r="http://schemas.openxmlformats.org/officeDocument/2006/relationships" xmlns:p="http://schemas.openxmlformats.org/presentationml/2006/main">
  <p:tag name="PRESENTER_SHAPEINFO" val="&lt;ThreeDShapeInfo&gt;&lt;uuid val=&quot;{5C9C8E96-8F09-45D5-8420-74CDAF864126}&quot;/&gt;&lt;filename val=&quot;C:\Prentice Hall\Ashley Accounting\ACCTG 2e\Ch07\Ch07_2e Package\data\asimages\{5C9C8E96-8F09-45D5-8420-74CDAF864126}.png&quot;/&gt;&lt;hasEffects val=&quot;1&quot;/&gt;&lt;left val=&quot;18&quot;/&gt;&lt;top val=&quot;21.12&quot;/&gt;&lt;width val=&quot;667.92&quot;/&gt;&lt;height val=&quot;92.64&quot;/&gt;&lt;/ThreeDShapeInfo&gt;"/>
</p:tagLst>
</file>

<file path=ppt/tags/tag2.xml><?xml version="1.0" encoding="utf-8"?>
<p:tagLst xmlns:a="http://schemas.openxmlformats.org/drawingml/2006/main" xmlns:r="http://schemas.openxmlformats.org/officeDocument/2006/relationships" xmlns:p="http://schemas.openxmlformats.org/presentationml/2006/main">
  <p:tag name="PRESENTER_SHAPEINFO" val="&lt;ThreeDShapeInfo&gt;&lt;uuid val=&quot;{E75DC4B1-FD23-4B1A-BA2C-C770837B8448}&quot;/&gt;&lt;filename val=&quot;C:\Prentice Hall\Ashley Accounting\ACCTG 2e\Ch07\Ch07_2e Package\data\asimages\{E75DC4B1-FD23-4B1A-BA2C-C770837B8448}.png&quot;/&gt;&lt;hasEffects val=&quot;1&quot;/&gt;&lt;left val=&quot;53.28&quot;/&gt;&lt;top val=&quot;137.28&quot;/&gt;&lt;width val=&quot;640.32&quot;/&gt;&lt;height val=&quot;148.32&quot;/&gt;&lt;/ThreeDShapeInfo&gt;"/>
</p:tagLst>
</file>

<file path=ppt/tags/tag20.xml><?xml version="1.0" encoding="utf-8"?>
<p:tagLst xmlns:a="http://schemas.openxmlformats.org/drawingml/2006/main" xmlns:r="http://schemas.openxmlformats.org/officeDocument/2006/relationships" xmlns:p="http://schemas.openxmlformats.org/presentationml/2006/main">
  <p:tag name="PPSNARRATION" val="13,1993922272,C:\Prentice Hall\Ashley Accounting\ACCTG 2e\Ch07\Final PPT\hhofma2e_ch07_inst\Media.ppcx"/>
</p:tagLst>
</file>

<file path=ppt/tags/tag21.xml><?xml version="1.0" encoding="utf-8"?>
<p:tagLst xmlns:a="http://schemas.openxmlformats.org/drawingml/2006/main" xmlns:r="http://schemas.openxmlformats.org/officeDocument/2006/relationships" xmlns:p="http://schemas.openxmlformats.org/presentationml/2006/main">
  <p:tag name="PPSNARRATION" val="14,1993922272,C:\Prentice Hall\Ashley Accounting\ACCTG 2e\Ch07\Final PPT\hhofma2e_ch07_inst\Media.ppcx"/>
</p:tagLst>
</file>

<file path=ppt/tags/tag22.xml><?xml version="1.0" encoding="utf-8"?>
<p:tagLst xmlns:a="http://schemas.openxmlformats.org/drawingml/2006/main" xmlns:r="http://schemas.openxmlformats.org/officeDocument/2006/relationships" xmlns:p="http://schemas.openxmlformats.org/presentationml/2006/main">
  <p:tag name="PRESENTER_SHAPEINFO" val="&lt;ThreeDShapeInfo&gt;&lt;uuid val=&quot;{74CBBD6E-C0D0-448A-A6C0-7AF169D79A44}&quot;/&gt;&lt;filename val=&quot;C:\Prentice Hall\Ashley Accounting\ACCTG 2e\Ch07\Ch07_2e Package\data\asimages\{74CBBD6E-C0D0-448A-A6C0-7AF169D79A44}.png&quot;/&gt;&lt;hasEffects val=&quot;1&quot;/&gt;&lt;left val=&quot;18&quot;/&gt;&lt;top val=&quot;10.56&quot;/&gt;&lt;width val=&quot;667.92&quot;/&gt;&lt;height val=&quot;106.08&quot;/&gt;&lt;/ThreeDShapeInfo&gt;"/>
</p:tagLst>
</file>

<file path=ppt/tags/tag23.xml><?xml version="1.0" encoding="utf-8"?>
<p:tagLst xmlns:a="http://schemas.openxmlformats.org/drawingml/2006/main" xmlns:r="http://schemas.openxmlformats.org/officeDocument/2006/relationships" xmlns:p="http://schemas.openxmlformats.org/presentationml/2006/main">
  <p:tag name="PPSNARRATION" val="15,1993922272,C:\Prentice Hall\Ashley Accounting\ACCTG 2e\Ch07\Final PPT\hhofma2e_ch07_inst\Media.ppcx"/>
</p:tagLst>
</file>

<file path=ppt/tags/tag24.xml><?xml version="1.0" encoding="utf-8"?>
<p:tagLst xmlns:a="http://schemas.openxmlformats.org/drawingml/2006/main" xmlns:r="http://schemas.openxmlformats.org/officeDocument/2006/relationships" xmlns:p="http://schemas.openxmlformats.org/presentationml/2006/main">
  <p:tag name="PPSNARRATION" val="16,1993922272,C:\Prentice Hall\Ashley Accounting\ACCTG 2e\Ch07\Final PPT\hhofma2e_ch07_inst\Media.ppcx"/>
</p:tagLst>
</file>

<file path=ppt/tags/tag25.xml><?xml version="1.0" encoding="utf-8"?>
<p:tagLst xmlns:a="http://schemas.openxmlformats.org/drawingml/2006/main" xmlns:r="http://schemas.openxmlformats.org/officeDocument/2006/relationships" xmlns:p="http://schemas.openxmlformats.org/presentationml/2006/main">
  <p:tag name="PRESENTER_SHAPEINFO" val="&lt;ThreeDShapeInfo&gt;&lt;uuid val=&quot;{200E1FFB-83A7-4D7F-86BD-D2CE2A0B9F20}&quot;/&gt;&lt;filename val=&quot;C:\Prentice Hall\Ashley Accounting\ACCTG 2e\Ch07\Ch07_2e Package\data\asimages\{200E1FFB-83A7-4D7F-86BD-D2CE2A0B9F20}.png&quot;/&gt;&lt;hasEffects val=&quot;1&quot;/&gt;&lt;left val=&quot;18&quot;/&gt;&lt;top val=&quot;21.12&quot;/&gt;&lt;width val=&quot;667.92&quot;/&gt;&lt;height val=&quot;92.64&quot;/&gt;&lt;/ThreeDShapeInfo&gt;"/>
</p:tagLst>
</file>

<file path=ppt/tags/tag26.xml><?xml version="1.0" encoding="utf-8"?>
<p:tagLst xmlns:a="http://schemas.openxmlformats.org/drawingml/2006/main" xmlns:r="http://schemas.openxmlformats.org/officeDocument/2006/relationships" xmlns:p="http://schemas.openxmlformats.org/presentationml/2006/main">
  <p:tag name="PPSNARRATION" val="17,1993922272,C:\Prentice Hall\Ashley Accounting\ACCTG 2e\Ch07\Final PPT\hhofma2e_ch07_inst\Media.ppcx"/>
</p:tagLst>
</file>

<file path=ppt/tags/tag27.xml><?xml version="1.0" encoding="utf-8"?>
<p:tagLst xmlns:a="http://schemas.openxmlformats.org/drawingml/2006/main" xmlns:r="http://schemas.openxmlformats.org/officeDocument/2006/relationships" xmlns:p="http://schemas.openxmlformats.org/presentationml/2006/main">
  <p:tag name="PRESENTER_SHAPEINFO" val="&lt;ThreeDShapeInfo&gt;&lt;uuid val=&quot;{0D9E34CB-7A18-4D86-9D2B-62214FEA350F}&quot;/&gt;&lt;filename val=&quot;C:\Prentice Hall\Ashley Accounting\ACCTG 2e\Ch07\Ch07_2e Package\data\asimages\{0D9E34CB-7A18-4D86-9D2B-62214FEA350F}.png&quot;/&gt;&lt;hasEffects val=&quot;1&quot;/&gt;&lt;left val=&quot;15.12&quot;/&gt;&lt;top val=&quot;21.12&quot;/&gt;&lt;width val=&quot;670.8&quot;/&gt;&lt;height val=&quot;92.64&quot;/&gt;&lt;/ThreeDShapeInfo&gt;"/>
</p:tagLst>
</file>

<file path=ppt/tags/tag28.xml><?xml version="1.0" encoding="utf-8"?>
<p:tagLst xmlns:a="http://schemas.openxmlformats.org/drawingml/2006/main" xmlns:r="http://schemas.openxmlformats.org/officeDocument/2006/relationships" xmlns:p="http://schemas.openxmlformats.org/presentationml/2006/main">
  <p:tag name="PPSNARRATION" val="17,1993922272,C:\Prentice Hall\Ashley Accounting\ACCTG 2e\Ch07\Final PPT\hhofma2e_ch07_inst\Media.ppcx"/>
</p:tagLst>
</file>

<file path=ppt/tags/tag29.xml><?xml version="1.0" encoding="utf-8"?>
<p:tagLst xmlns:a="http://schemas.openxmlformats.org/drawingml/2006/main" xmlns:r="http://schemas.openxmlformats.org/officeDocument/2006/relationships" xmlns:p="http://schemas.openxmlformats.org/presentationml/2006/main">
  <p:tag name="PRESENTER_SHAPEINFO" val="&lt;ThreeDShapeInfo&gt;&lt;uuid val=&quot;{0D9E34CB-7A18-4D86-9D2B-62214FEA350F}&quot;/&gt;&lt;filename val=&quot;C:\Prentice Hall\Ashley Accounting\ACCTG 2e\Ch07\Ch07_2e Package\data\asimages\{0D9E34CB-7A18-4D86-9D2B-62214FEA350F}.png&quot;/&gt;&lt;hasEffects val=&quot;1&quot;/&gt;&lt;left val=&quot;15.12&quot;/&gt;&lt;top val=&quot;21.12&quot;/&gt;&lt;width val=&quot;670.8&quot;/&gt;&lt;height val=&quot;92.64&quot;/&gt;&lt;/ThreeDShapeInfo&gt;"/>
</p:tagLst>
</file>

<file path=ppt/tags/tag3.xml><?xml version="1.0" encoding="utf-8"?>
<p:tagLst xmlns:a="http://schemas.openxmlformats.org/drawingml/2006/main" xmlns:r="http://schemas.openxmlformats.org/officeDocument/2006/relationships" xmlns:p="http://schemas.openxmlformats.org/presentationml/2006/main">
  <p:tag name="PPSNARRATION" val="2,1993922272,C:\Prentice Hall\Ashley Accounting\ACCTG 2e\Ch07\Final PPT\hhofma2e_ch07_inst\Media.ppcx"/>
</p:tagLst>
</file>

<file path=ppt/tags/tag30.xml><?xml version="1.0" encoding="utf-8"?>
<p:tagLst xmlns:a="http://schemas.openxmlformats.org/drawingml/2006/main" xmlns:r="http://schemas.openxmlformats.org/officeDocument/2006/relationships" xmlns:p="http://schemas.openxmlformats.org/presentationml/2006/main">
  <p:tag name="PPSNARRATION" val="18,1993922272,C:\Prentice Hall\Ashley Accounting\ACCTG 2e\Ch07\Final PPT\hhofma2e_ch07_inst\Media.ppcx"/>
</p:tagLst>
</file>

<file path=ppt/tags/tag31.xml><?xml version="1.0" encoding="utf-8"?>
<p:tagLst xmlns:a="http://schemas.openxmlformats.org/drawingml/2006/main" xmlns:r="http://schemas.openxmlformats.org/officeDocument/2006/relationships" xmlns:p="http://schemas.openxmlformats.org/presentationml/2006/main">
  <p:tag name="PRESENTER_SHAPEINFO" val="&lt;ThreeDShapeInfo&gt;&lt;uuid val=&quot;{6F45D680-6132-4E21-8C6B-24369559B692}&quot;/&gt;&lt;filename val=&quot;C:\Prentice Hall\Ashley Accounting\ACCTG 2e\Ch07\Ch07_2e Package\data\asimages\{6F45D680-6132-4E21-8C6B-24369559B692}.png&quot;/&gt;&lt;hasEffects val=&quot;1&quot;/&gt;&lt;left val=&quot;60&quot;/&gt;&lt;top val=&quot;-0.72&quot;/&gt;&lt;width val=&quot;581.04&quot;/&gt;&lt;height val=&quot;116.64&quot;/&gt;&lt;/ThreeDShapeInfo&gt;"/>
</p:tagLst>
</file>

<file path=ppt/tags/tag32.xml><?xml version="1.0" encoding="utf-8"?>
<p:tagLst xmlns:a="http://schemas.openxmlformats.org/drawingml/2006/main" xmlns:r="http://schemas.openxmlformats.org/officeDocument/2006/relationships" xmlns:p="http://schemas.openxmlformats.org/presentationml/2006/main">
  <p:tag name="PPSNARRATION" val="19,1993922272,C:\Prentice Hall\Ashley Accounting\ACCTG 2e\Ch07\Final PPT\hhofma2e_ch07_inst\Media.ppcx"/>
</p:tagLst>
</file>

<file path=ppt/tags/tag33.xml><?xml version="1.0" encoding="utf-8"?>
<p:tagLst xmlns:a="http://schemas.openxmlformats.org/drawingml/2006/main" xmlns:r="http://schemas.openxmlformats.org/officeDocument/2006/relationships" xmlns:p="http://schemas.openxmlformats.org/presentationml/2006/main">
  <p:tag name="PRESENTER_SHAPEINFO" val="&lt;ThreeDShapeInfo&gt;&lt;uuid val=&quot;{35979AB1-3D16-4190-B4EE-E72E1D9CD4A1}&quot;/&gt;&lt;filename val=&quot;C:\Prentice Hall\Ashley Accounting\ACCTG 2e\Ch07\Ch07_2e Package\data\asimages\{35979AB1-3D16-4190-B4EE-E72E1D9CD4A1}.png&quot;/&gt;&lt;hasEffects val=&quot;1&quot;/&gt;&lt;left val=&quot;18&quot;/&gt;&lt;top val=&quot;10.56&quot;/&gt;&lt;width val=&quot;677.04&quot;/&gt;&lt;height val=&quot;106.08&quot;/&gt;&lt;/ThreeDShapeInfo&gt;"/>
</p:tagLst>
</file>

<file path=ppt/tags/tag34.xml><?xml version="1.0" encoding="utf-8"?>
<p:tagLst xmlns:a="http://schemas.openxmlformats.org/drawingml/2006/main" xmlns:r="http://schemas.openxmlformats.org/officeDocument/2006/relationships" xmlns:p="http://schemas.openxmlformats.org/presentationml/2006/main">
  <p:tag name="PPSNARRATION" val="20,1993922272,C:\Prentice Hall\Ashley Accounting\ACCTG 2e\Ch07\Final PPT\hhofma2e_ch07_inst\Media.ppcx"/>
</p:tagLst>
</file>

<file path=ppt/tags/tag35.xml><?xml version="1.0" encoding="utf-8"?>
<p:tagLst xmlns:a="http://schemas.openxmlformats.org/drawingml/2006/main" xmlns:r="http://schemas.openxmlformats.org/officeDocument/2006/relationships" xmlns:p="http://schemas.openxmlformats.org/presentationml/2006/main">
  <p:tag name="PRESENTER_SHAPEINFO" val="&lt;ThreeDShapeInfo&gt;&lt;uuid val=&quot;{75E76217-B73B-4578-931E-2E171B503518}&quot;/&gt;&lt;filename val=&quot;C:\Prentice Hall\Ashley Accounting\ACCTG 2e\Ch07\Ch07_2e Package\data\asimages\{75E76217-B73B-4578-931E-2E171B503518}.png&quot;/&gt;&lt;hasEffects val=&quot;1&quot;/&gt;&lt;left val=&quot;18&quot;/&gt;&lt;top val=&quot;6.72&quot;/&gt;&lt;width val=&quot;677.04&quot;/&gt;&lt;height val=&quot;106.32&quot;/&gt;&lt;/ThreeDShapeInfo&gt;"/>
</p:tagLst>
</file>

<file path=ppt/tags/tag36.xml><?xml version="1.0" encoding="utf-8"?>
<p:tagLst xmlns:a="http://schemas.openxmlformats.org/drawingml/2006/main" xmlns:r="http://schemas.openxmlformats.org/officeDocument/2006/relationships" xmlns:p="http://schemas.openxmlformats.org/presentationml/2006/main">
  <p:tag name="PPSNARRATION" val="21,1993922272,C:\Prentice Hall\Ashley Accounting\ACCTG 2e\Ch07\Final PPT\hhofma2e_ch07_inst\Media.ppcx"/>
</p:tagLst>
</file>

<file path=ppt/tags/tag37.xml><?xml version="1.0" encoding="utf-8"?>
<p:tagLst xmlns:a="http://schemas.openxmlformats.org/drawingml/2006/main" xmlns:r="http://schemas.openxmlformats.org/officeDocument/2006/relationships" xmlns:p="http://schemas.openxmlformats.org/presentationml/2006/main">
  <p:tag name="PRESENTER_SHAPEINFO" val="&lt;ThreeDShapeInfo&gt;&lt;uuid val=&quot;{6A699063-1557-4A62-8602-BFE7BC8B321F}&quot;/&gt;&lt;filename val=&quot;C:\Prentice Hall\Ashley Accounting\ACCTG 2e\Ch07\Ch07_2e Package\data\asimages\{6A699063-1557-4A62-8602-BFE7BC8B321F}.png&quot;/&gt;&lt;hasEffects val=&quot;1&quot;/&gt;&lt;left val=&quot;18&quot;/&gt;&lt;top val=&quot;12.72&quot;/&gt;&lt;width val=&quot;677.04&quot;/&gt;&lt;height val=&quot;106.32&quot;/&gt;&lt;/ThreeDShapeInfo&gt;"/>
</p:tagLst>
</file>

<file path=ppt/tags/tag38.xml><?xml version="1.0" encoding="utf-8"?>
<p:tagLst xmlns:a="http://schemas.openxmlformats.org/drawingml/2006/main" xmlns:r="http://schemas.openxmlformats.org/officeDocument/2006/relationships" xmlns:p="http://schemas.openxmlformats.org/presentationml/2006/main">
  <p:tag name="PPSNARRATION" val="22,1993922272,C:\Prentice Hall\Ashley Accounting\ACCTG 2e\Ch07\Final PPT\hhofma2e_ch07_inst\Media.ppcx"/>
</p:tagLst>
</file>

<file path=ppt/tags/tag39.xml><?xml version="1.0" encoding="utf-8"?>
<p:tagLst xmlns:a="http://schemas.openxmlformats.org/drawingml/2006/main" xmlns:r="http://schemas.openxmlformats.org/officeDocument/2006/relationships" xmlns:p="http://schemas.openxmlformats.org/presentationml/2006/main">
  <p:tag name="PRESENTER_SHAPEINFO" val="&lt;ThreeDShapeInfo&gt;&lt;uuid val=&quot;{06F23E7C-35E7-4852-B004-F56E54F39138}&quot;/&gt;&lt;filename val=&quot;C:\Prentice Hall\Ashley Accounting\ACCTG 2e\Ch07\Ch07_2e Package\data\asimages\{06F23E7C-35E7-4852-B004-F56E54F39138}.png&quot;/&gt;&lt;hasEffects val=&quot;1&quot;/&gt;&lt;left val=&quot;15.12&quot;/&gt;&lt;top val=&quot;21.12&quot;/&gt;&lt;width val=&quot;670.8&quot;/&gt;&lt;height val=&quot;92.64&quot;/&gt;&lt;/ThreeDShapeInfo&gt;"/>
</p:tagLst>
</file>

<file path=ppt/tags/tag4.xml><?xml version="1.0" encoding="utf-8"?>
<p:tagLst xmlns:a="http://schemas.openxmlformats.org/drawingml/2006/main" xmlns:r="http://schemas.openxmlformats.org/officeDocument/2006/relationships" xmlns:p="http://schemas.openxmlformats.org/presentationml/2006/main">
  <p:tag name="PPSNARRATION" val="3,1993922272,C:\Prentice Hall\Ashley Accounting\ACCTG 2e\Ch07\Final PPT\hhofma2e_ch07_inst\Media.ppcx"/>
</p:tagLst>
</file>

<file path=ppt/tags/tag40.xml><?xml version="1.0" encoding="utf-8"?>
<p:tagLst xmlns:a="http://schemas.openxmlformats.org/drawingml/2006/main" xmlns:r="http://schemas.openxmlformats.org/officeDocument/2006/relationships" xmlns:p="http://schemas.openxmlformats.org/presentationml/2006/main">
  <p:tag name="PPSNARRATION" val="22,1993922272,C:\Prentice Hall\Ashley Accounting\ACCTG 2e\Ch07\Final PPT\hhofma2e_ch07_inst\Media.ppcx"/>
</p:tagLst>
</file>

<file path=ppt/tags/tag41.xml><?xml version="1.0" encoding="utf-8"?>
<p:tagLst xmlns:a="http://schemas.openxmlformats.org/drawingml/2006/main" xmlns:r="http://schemas.openxmlformats.org/officeDocument/2006/relationships" xmlns:p="http://schemas.openxmlformats.org/presentationml/2006/main">
  <p:tag name="PRESENTER_SHAPEINFO" val="&lt;ThreeDShapeInfo&gt;&lt;uuid val=&quot;{06F23E7C-35E7-4852-B004-F56E54F39138}&quot;/&gt;&lt;filename val=&quot;C:\Prentice Hall\Ashley Accounting\ACCTG 2e\Ch07\Ch07_2e Package\data\asimages\{06F23E7C-35E7-4852-B004-F56E54F39138}.png&quot;/&gt;&lt;hasEffects val=&quot;1&quot;/&gt;&lt;left val=&quot;15.12&quot;/&gt;&lt;top val=&quot;21.12&quot;/&gt;&lt;width val=&quot;670.8&quot;/&gt;&lt;height val=&quot;92.64&quot;/&gt;&lt;/ThreeDShapeInfo&gt;"/>
</p:tagLst>
</file>

<file path=ppt/tags/tag42.xml><?xml version="1.0" encoding="utf-8"?>
<p:tagLst xmlns:a="http://schemas.openxmlformats.org/drawingml/2006/main" xmlns:r="http://schemas.openxmlformats.org/officeDocument/2006/relationships" xmlns:p="http://schemas.openxmlformats.org/presentationml/2006/main">
  <p:tag name="PPSNARRATION" val="22,1993922272,C:\Prentice Hall\Ashley Accounting\ACCTG 2e\Ch07\Final PPT\hhofma2e_ch07_inst\Media.ppcx"/>
</p:tagLst>
</file>

<file path=ppt/tags/tag43.xml><?xml version="1.0" encoding="utf-8"?>
<p:tagLst xmlns:a="http://schemas.openxmlformats.org/drawingml/2006/main" xmlns:r="http://schemas.openxmlformats.org/officeDocument/2006/relationships" xmlns:p="http://schemas.openxmlformats.org/presentationml/2006/main">
  <p:tag name="PRESENTER_SHAPEINFO" val="&lt;ThreeDShapeInfo&gt;&lt;uuid val=&quot;{06F23E7C-35E7-4852-B004-F56E54F39138}&quot;/&gt;&lt;filename val=&quot;C:\Prentice Hall\Ashley Accounting\ACCTG 2e\Ch07\Ch07_2e Package\data\asimages\{06F23E7C-35E7-4852-B004-F56E54F39138}.png&quot;/&gt;&lt;hasEffects val=&quot;1&quot;/&gt;&lt;left val=&quot;15.12&quot;/&gt;&lt;top val=&quot;21.12&quot;/&gt;&lt;width val=&quot;670.8&quot;/&gt;&lt;height val=&quot;92.64&quot;/&gt;&lt;/ThreeDShapeInfo&gt;"/>
</p:tagLst>
</file>

<file path=ppt/tags/tag44.xml><?xml version="1.0" encoding="utf-8"?>
<p:tagLst xmlns:a="http://schemas.openxmlformats.org/drawingml/2006/main" xmlns:r="http://schemas.openxmlformats.org/officeDocument/2006/relationships" xmlns:p="http://schemas.openxmlformats.org/presentationml/2006/main">
  <p:tag name="PPSNARRATION" val="23,1993922272,C:\Prentice Hall\Ashley Accounting\ACCTG 2e\Ch07\Final PPT\hhofma2e_ch07_inst\Media.ppcx"/>
</p:tagLst>
</file>

<file path=ppt/tags/tag45.xml><?xml version="1.0" encoding="utf-8"?>
<p:tagLst xmlns:a="http://schemas.openxmlformats.org/drawingml/2006/main" xmlns:r="http://schemas.openxmlformats.org/officeDocument/2006/relationships" xmlns:p="http://schemas.openxmlformats.org/presentationml/2006/main">
  <p:tag name="PPSNARRATION" val="24,1993922272,C:\Prentice Hall\Ashley Accounting\ACCTG 2e\Ch07\Final PPT\hhofma2e_ch07_inst\Media.ppcx"/>
</p:tagLst>
</file>

<file path=ppt/tags/tag46.xml><?xml version="1.0" encoding="utf-8"?>
<p:tagLst xmlns:a="http://schemas.openxmlformats.org/drawingml/2006/main" xmlns:r="http://schemas.openxmlformats.org/officeDocument/2006/relationships" xmlns:p="http://schemas.openxmlformats.org/presentationml/2006/main">
  <p:tag name="PRESENTER_SHAPEINFO" val="&lt;ThreeDShapeInfo&gt;&lt;uuid val=&quot;{CA86AE5B-B13B-451E-BE3C-80F11749CBBC}&quot;/&gt;&lt;filename val=&quot;C:\Prentice Hall\Ashley Accounting\ACCTG 2e\Ch07\Ch07_2e Package\data\asimages\{CA86AE5B-B13B-451E-BE3C-80F11749CBBC}.png&quot;/&gt;&lt;hasEffects val=&quot;1&quot;/&gt;&lt;left val=&quot;15.12&quot;/&gt;&lt;top val=&quot;21.12&quot;/&gt;&lt;width val=&quot;686.64&quot;/&gt;&lt;height val=&quot;92.64&quot;/&gt;&lt;/ThreeDShapeInfo&gt;"/>
</p:tagLst>
</file>

<file path=ppt/tags/tag47.xml><?xml version="1.0" encoding="utf-8"?>
<p:tagLst xmlns:a="http://schemas.openxmlformats.org/drawingml/2006/main" xmlns:r="http://schemas.openxmlformats.org/officeDocument/2006/relationships" xmlns:p="http://schemas.openxmlformats.org/presentationml/2006/main">
  <p:tag name="PPSNARRATION" val="25,1993922272,C:\Prentice Hall\Ashley Accounting\ACCTG 2e\Ch07\Final PPT\hhofma2e_ch07_inst\Media.ppcx"/>
</p:tagLst>
</file>

<file path=ppt/tags/tag48.xml><?xml version="1.0" encoding="utf-8"?>
<p:tagLst xmlns:a="http://schemas.openxmlformats.org/drawingml/2006/main" xmlns:r="http://schemas.openxmlformats.org/officeDocument/2006/relationships" xmlns:p="http://schemas.openxmlformats.org/presentationml/2006/main">
  <p:tag name="PRESENTER_SHAPEINFO" val="&lt;ThreeDShapeInfo&gt;&lt;uuid val=&quot;{B0EA7710-D7DB-4599-8ED0-672C5EE78AE8}&quot;/&gt;&lt;filename val=&quot;C:\Prentice Hall\Ashley Accounting\ACCTG 2e\Ch07\Ch07_2e Package\data\asimages\{B0EA7710-D7DB-4599-8ED0-672C5EE78AE8}.png&quot;/&gt;&lt;hasEffects val=&quot;1&quot;/&gt;&lt;left val=&quot;15.12&quot;/&gt;&lt;top val=&quot;21.12&quot;/&gt;&lt;width val=&quot;670.8&quot;/&gt;&lt;height val=&quot;92.64&quot;/&gt;&lt;/ThreeDShapeInfo&gt;"/>
</p:tagLst>
</file>

<file path=ppt/tags/tag49.xml><?xml version="1.0" encoding="utf-8"?>
<p:tagLst xmlns:a="http://schemas.openxmlformats.org/drawingml/2006/main" xmlns:r="http://schemas.openxmlformats.org/officeDocument/2006/relationships" xmlns:p="http://schemas.openxmlformats.org/presentationml/2006/main">
  <p:tag name="PPSNARRATION" val="26,1993922272,C:\Prentice Hall\Ashley Accounting\ACCTG 2e\Ch07\Final PPT\hhofma2e_ch07_inst\Media.ppcx"/>
</p:tagLst>
</file>

<file path=ppt/tags/tag5.xml><?xml version="1.0" encoding="utf-8"?>
<p:tagLst xmlns:a="http://schemas.openxmlformats.org/drawingml/2006/main" xmlns:r="http://schemas.openxmlformats.org/officeDocument/2006/relationships" xmlns:p="http://schemas.openxmlformats.org/presentationml/2006/main">
  <p:tag name="PRESENTER_SHAPEINFO" val="&lt;ThreeDShapeInfo&gt;&lt;uuid val=&quot;{12E80B2B-1530-4D4F-865F-47967153F612}&quot;/&gt;&lt;filename val=&quot;C:\Prentice Hall\Ashley Accounting\ACCTG 2e\Ch07\Ch07_2e Package\data\asimages\{12E80B2B-1530-4D4F-865F-47967153F612}.png&quot;/&gt;&lt;hasEffects val=&quot;1&quot;/&gt;&lt;left val=&quot;15.12&quot;/&gt;&lt;top val=&quot;21.12&quot;/&gt;&lt;width val=&quot;670.8&quot;/&gt;&lt;height val=&quot;92.64&quot;/&gt;&lt;/ThreeDShapeInfo&gt;"/>
</p:tagLst>
</file>

<file path=ppt/tags/tag50.xml><?xml version="1.0" encoding="utf-8"?>
<p:tagLst xmlns:a="http://schemas.openxmlformats.org/drawingml/2006/main" xmlns:r="http://schemas.openxmlformats.org/officeDocument/2006/relationships" xmlns:p="http://schemas.openxmlformats.org/presentationml/2006/main">
  <p:tag name="PPSNARRATION" val="27,1993922272,C:\Prentice Hall\Ashley Accounting\ACCTG 2e\Ch07\Final PPT\hhofma2e_ch07_inst\Media.ppcx"/>
</p:tagLst>
</file>

<file path=ppt/tags/tag51.xml><?xml version="1.0" encoding="utf-8"?>
<p:tagLst xmlns:a="http://schemas.openxmlformats.org/drawingml/2006/main" xmlns:r="http://schemas.openxmlformats.org/officeDocument/2006/relationships" xmlns:p="http://schemas.openxmlformats.org/presentationml/2006/main">
  <p:tag name="PRESENTER_SHAPEINFO" val="&lt;ThreeDShapeInfo&gt;&lt;uuid val=&quot;{218D032D-3B55-4D5A-B6EA-EBE50F2F4611}&quot;/&gt;&lt;filename val=&quot;C:\Prentice Hall\Ashley Accounting\ACCTG 2e\Ch07\Ch07_2e Package\data\asimages\{218D032D-3B55-4D5A-B6EA-EBE50F2F4611}.png&quot;/&gt;&lt;hasEffects val=&quot;1&quot;/&gt;&lt;left val=&quot;15.12&quot;/&gt;&lt;top val=&quot;21.12&quot;/&gt;&lt;width val=&quot;670.8&quot;/&gt;&lt;height val=&quot;92.64&quot;/&gt;&lt;/ThreeDShapeInfo&gt;"/>
</p:tagLst>
</file>

<file path=ppt/tags/tag52.xml><?xml version="1.0" encoding="utf-8"?>
<p:tagLst xmlns:a="http://schemas.openxmlformats.org/drawingml/2006/main" xmlns:r="http://schemas.openxmlformats.org/officeDocument/2006/relationships" xmlns:p="http://schemas.openxmlformats.org/presentationml/2006/main">
  <p:tag name="PPSNARRATION" val="28,1993922272,C:\Prentice Hall\Ashley Accounting\ACCTG 2e\Ch07\Final PPT\hhofma2e_ch07_inst\Media.ppcx"/>
</p:tagLst>
</file>

<file path=ppt/tags/tag53.xml><?xml version="1.0" encoding="utf-8"?>
<p:tagLst xmlns:a="http://schemas.openxmlformats.org/drawingml/2006/main" xmlns:r="http://schemas.openxmlformats.org/officeDocument/2006/relationships" xmlns:p="http://schemas.openxmlformats.org/presentationml/2006/main">
  <p:tag name="PRESENTER_SHAPEINFO" val="&lt;ThreeDShapeInfo&gt;&lt;uuid val=&quot;{D326F2D3-E721-4823-A7A6-F7D501C67EFC}&quot;/&gt;&lt;filename val=&quot;C:\Prentice Hall\Ashley Accounting\ACCTG 2e\Ch07\Ch07_2e Package\data\asimages\{D326F2D3-E721-4823-A7A6-F7D501C67EFC}.png&quot;/&gt;&lt;hasEffects val=&quot;1&quot;/&gt;&lt;left val=&quot;18&quot;/&gt;&lt;top val=&quot;10.56&quot;/&gt;&lt;width val=&quot;667.92&quot;/&gt;&lt;height val=&quot;106.08&quot;/&gt;&lt;/ThreeDShapeInfo&gt;"/>
</p:tagLst>
</file>

<file path=ppt/tags/tag54.xml><?xml version="1.0" encoding="utf-8"?>
<p:tagLst xmlns:a="http://schemas.openxmlformats.org/drawingml/2006/main" xmlns:r="http://schemas.openxmlformats.org/officeDocument/2006/relationships" xmlns:p="http://schemas.openxmlformats.org/presentationml/2006/main">
  <p:tag name="PPSNARRATION" val="29,1993922272,C:\Prentice Hall\Ashley Accounting\ACCTG 2e\Ch07\Final PPT\hhofma2e_ch07_inst\Media.ppcx"/>
</p:tagLst>
</file>

<file path=ppt/tags/tag55.xml><?xml version="1.0" encoding="utf-8"?>
<p:tagLst xmlns:a="http://schemas.openxmlformats.org/drawingml/2006/main" xmlns:r="http://schemas.openxmlformats.org/officeDocument/2006/relationships" xmlns:p="http://schemas.openxmlformats.org/presentationml/2006/main">
  <p:tag name="PPSNARRATION" val="30,1993922272,C:\Prentice Hall\Ashley Accounting\ACCTG 2e\Ch07\Final PPT\hhofma2e_ch07_inst\Media.ppcx"/>
</p:tagLst>
</file>

<file path=ppt/tags/tag56.xml><?xml version="1.0" encoding="utf-8"?>
<p:tagLst xmlns:a="http://schemas.openxmlformats.org/drawingml/2006/main" xmlns:r="http://schemas.openxmlformats.org/officeDocument/2006/relationships" xmlns:p="http://schemas.openxmlformats.org/presentationml/2006/main">
  <p:tag name="PRESENTER_SHAPEINFO" val="&lt;ThreeDShapeInfo&gt;&lt;uuid val=&quot;{A5CAF4BD-082D-4C96-B7BD-64E27DF948A4}&quot;/&gt;&lt;filename val=&quot;C:\Prentice Hall\Ashley Accounting\ACCTG 2e\Ch07\Ch07_2e Package\data\asimages\{A5CAF4BD-082D-4C96-B7BD-64E27DF948A4}.png&quot;/&gt;&lt;hasEffects val=&quot;1&quot;/&gt;&lt;left val=&quot;15.12&quot;/&gt;&lt;top val=&quot;21.12&quot;/&gt;&lt;width val=&quot;670.8&quot;/&gt;&lt;height val=&quot;92.64&quot;/&gt;&lt;/ThreeDShapeInfo&gt;"/>
</p:tagLst>
</file>

<file path=ppt/tags/tag57.xml><?xml version="1.0" encoding="utf-8"?>
<p:tagLst xmlns:a="http://schemas.openxmlformats.org/drawingml/2006/main" xmlns:r="http://schemas.openxmlformats.org/officeDocument/2006/relationships" xmlns:p="http://schemas.openxmlformats.org/presentationml/2006/main">
  <p:tag name="PPSNARRATION" val="31,1993922272,C:\Prentice Hall\Ashley Accounting\ACCTG 2e\Ch07\Final PPT\hhofma2e_ch07_inst\Media.ppcx"/>
</p:tagLst>
</file>

<file path=ppt/tags/tag58.xml><?xml version="1.0" encoding="utf-8"?>
<p:tagLst xmlns:a="http://schemas.openxmlformats.org/drawingml/2006/main" xmlns:r="http://schemas.openxmlformats.org/officeDocument/2006/relationships" xmlns:p="http://schemas.openxmlformats.org/presentationml/2006/main">
  <p:tag name="PRESENTER_SHAPEINFO" val="&lt;ThreeDShapeInfo&gt;&lt;uuid val=&quot;{56C810B7-7B9E-401A-83A1-9EFAAF1AB3DE}&quot;/&gt;&lt;filename val=&quot;C:\Prentice Hall\Ashley Accounting\ACCTG 2e\Ch07\Ch07_2e Package\data\asimages\{56C810B7-7B9E-401A-83A1-9EFAAF1AB3DE}.png&quot;/&gt;&lt;hasEffects val=&quot;1&quot;/&gt;&lt;left val=&quot;15.12&quot;/&gt;&lt;top val=&quot;21.12&quot;/&gt;&lt;width val=&quot;670.8&quot;/&gt;&lt;height val=&quot;92.64&quot;/&gt;&lt;/ThreeDShapeInfo&gt;"/>
</p:tagLst>
</file>

<file path=ppt/tags/tag59.xml><?xml version="1.0" encoding="utf-8"?>
<p:tagLst xmlns:a="http://schemas.openxmlformats.org/drawingml/2006/main" xmlns:r="http://schemas.openxmlformats.org/officeDocument/2006/relationships" xmlns:p="http://schemas.openxmlformats.org/presentationml/2006/main">
  <p:tag name="PPSNARRATION" val="34,1993922272,C:\Prentice Hall\Ashley Accounting\ACCTG 2e\Ch07\Final PPT\hhofma2e_ch07_inst\Media.ppcx"/>
</p:tagLst>
</file>

<file path=ppt/tags/tag6.xml><?xml version="1.0" encoding="utf-8"?>
<p:tagLst xmlns:a="http://schemas.openxmlformats.org/drawingml/2006/main" xmlns:r="http://schemas.openxmlformats.org/officeDocument/2006/relationships" xmlns:p="http://schemas.openxmlformats.org/presentationml/2006/main">
  <p:tag name="PRESENTER_SHAPEINFO" val="&lt;ThreeDShapeInfo&gt;&lt;uuid val=&quot;{95607E2A-BB17-40E0-97B5-CFEEEEFE6573}&quot;/&gt;&lt;filename val=&quot;C:\Prentice Hall\Ashley Accounting\ACCTG 2e\Ch07\Ch07_2e Package\data\asimages\{95607E2A-BB17-40E0-97B5-CFEEEEFE6573}.png&quot;/&gt;&lt;hasEffects val=&quot;1&quot;/&gt;&lt;left val=&quot;142.56&quot;/&gt;&lt;top val=&quot;155.28&quot;/&gt;&lt;width val=&quot;495.36&quot;/&gt;&lt;height val=&quot;323.04&quot;/&gt;&lt;/ThreeDShapeInfo&gt;"/>
</p:tagLst>
</file>

<file path=ppt/tags/tag60.xml><?xml version="1.0" encoding="utf-8"?>
<p:tagLst xmlns:a="http://schemas.openxmlformats.org/drawingml/2006/main" xmlns:r="http://schemas.openxmlformats.org/officeDocument/2006/relationships" xmlns:p="http://schemas.openxmlformats.org/presentationml/2006/main">
  <p:tag name="PRESENTER_SHAPEINFO" val="&lt;ThreeDShapeInfo&gt;&lt;uuid val=&quot;{AAC0C48B-1FE8-4486-BE7D-3EB69E26308B}&quot;/&gt;&lt;filename val=&quot;C:\Prentice Hall\Ashley Accounting\ACCTG 2e\Ch07\Ch07_2e Package\data\asimages\{AAC0C48B-1FE8-4486-BE7D-3EB69E26308B}.png&quot;/&gt;&lt;hasEffects val=&quot;1&quot;/&gt;&lt;left val=&quot;15.12&quot;/&gt;&lt;top val=&quot;21.12&quot;/&gt;&lt;width val=&quot;670.8&quot;/&gt;&lt;height val=&quot;92.64&quot;/&gt;&lt;/ThreeDShapeInfo&gt;"/>
</p:tagLst>
</file>

<file path=ppt/tags/tag61.xml><?xml version="1.0" encoding="utf-8"?>
<p:tagLst xmlns:a="http://schemas.openxmlformats.org/drawingml/2006/main" xmlns:r="http://schemas.openxmlformats.org/officeDocument/2006/relationships" xmlns:p="http://schemas.openxmlformats.org/presentationml/2006/main">
  <p:tag name="PPSNARRATION" val="35,1993922272,C:\Prentice Hall\Ashley Accounting\ACCTG 2e\Ch07\Final PPT\hhofma2e_ch07_inst\Media.ppcx"/>
</p:tagLst>
</file>

<file path=ppt/tags/tag62.xml><?xml version="1.0" encoding="utf-8"?>
<p:tagLst xmlns:a="http://schemas.openxmlformats.org/drawingml/2006/main" xmlns:r="http://schemas.openxmlformats.org/officeDocument/2006/relationships" xmlns:p="http://schemas.openxmlformats.org/presentationml/2006/main">
  <p:tag name="PRESENTER_SHAPEINFO" val="&lt;ThreeDShapeInfo&gt;&lt;uuid val=&quot;{3CE4E806-61F1-458E-B93D-1A61BB342ECF}&quot;/&gt;&lt;filename val=&quot;C:\Prentice Hall\Ashley Accounting\ACCTG 2e\Ch07\Ch07_2e Package\data\asimages\{3CE4E806-61F1-458E-B93D-1A61BB342ECF}.png&quot;/&gt;&lt;hasEffects val=&quot;1&quot;/&gt;&lt;left val=&quot;15.12&quot;/&gt;&lt;top val=&quot;21.12&quot;/&gt;&lt;width val=&quot;670.8&quot;/&gt;&lt;height val=&quot;92.64&quot;/&gt;&lt;/ThreeDShapeInfo&gt;"/>
</p:tagLst>
</file>

<file path=ppt/tags/tag63.xml><?xml version="1.0" encoding="utf-8"?>
<p:tagLst xmlns:a="http://schemas.openxmlformats.org/drawingml/2006/main" xmlns:r="http://schemas.openxmlformats.org/officeDocument/2006/relationships" xmlns:p="http://schemas.openxmlformats.org/presentationml/2006/main">
  <p:tag name="PPSNARRATION" val="36,1993922272,C:\Prentice Hall\Ashley Accounting\ACCTG 2e\Ch07\Final PPT\hhofma2e_ch07_inst\Media.ppcx"/>
</p:tagLst>
</file>

<file path=ppt/tags/tag64.xml><?xml version="1.0" encoding="utf-8"?>
<p:tagLst xmlns:a="http://schemas.openxmlformats.org/drawingml/2006/main" xmlns:r="http://schemas.openxmlformats.org/officeDocument/2006/relationships" xmlns:p="http://schemas.openxmlformats.org/presentationml/2006/main">
  <p:tag name="PRESENTER_SHAPEINFO" val="&lt;ThreeDShapeInfo&gt;&lt;uuid val=&quot;{D84F27F2-A962-457E-A2E8-7372FDECCFFD}&quot;/&gt;&lt;filename val=&quot;C:\Prentice Hall\Ashley Accounting\ACCTG 2e\Ch07\Ch07_2e Package\data\asimages\{D84F27F2-A962-457E-A2E8-7372FDECCFFD}.png&quot;/&gt;&lt;hasEffects val=&quot;1&quot;/&gt;&lt;left val=&quot;15.12&quot;/&gt;&lt;top val=&quot;21.12&quot;/&gt;&lt;width val=&quot;670.8&quot;/&gt;&lt;height val=&quot;92.64&quot;/&gt;&lt;/ThreeDShapeInfo&gt;"/>
</p:tagLst>
</file>

<file path=ppt/tags/tag65.xml><?xml version="1.0" encoding="utf-8"?>
<p:tagLst xmlns:a="http://schemas.openxmlformats.org/drawingml/2006/main" xmlns:r="http://schemas.openxmlformats.org/officeDocument/2006/relationships" xmlns:p="http://schemas.openxmlformats.org/presentationml/2006/main">
  <p:tag name="PPSNARRATION" val="38,1993922272,C:\Prentice Hall\Ashley Accounting\ACCTG 2e\Ch07\Final PPT\hhofma2e_ch07_inst\Media.ppcx"/>
</p:tagLst>
</file>

<file path=ppt/tags/tag66.xml><?xml version="1.0" encoding="utf-8"?>
<p:tagLst xmlns:a="http://schemas.openxmlformats.org/drawingml/2006/main" xmlns:r="http://schemas.openxmlformats.org/officeDocument/2006/relationships" xmlns:p="http://schemas.openxmlformats.org/presentationml/2006/main">
  <p:tag name="PRESENTER_SHAPEINFO" val="&lt;ThreeDShapeInfo&gt;&lt;uuid val=&quot;{04590BDF-9901-4046-9A86-097E08902A76}&quot;/&gt;&lt;filename val=&quot;C:\Prentice Hall\Ashley Accounting\ACCTG 2e\Ch07\Ch07_2e Package\data\asimages\{04590BDF-9901-4046-9A86-097E08902A76}.png&quot;/&gt;&lt;hasEffects val=&quot;1&quot;/&gt;&lt;left val=&quot;15.12&quot;/&gt;&lt;top val=&quot;21.12&quot;/&gt;&lt;width val=&quot;670.8&quot;/&gt;&lt;height val=&quot;92.64&quot;/&gt;&lt;/ThreeDShapeInfo&gt;"/>
</p:tagLst>
</file>

<file path=ppt/tags/tag67.xml><?xml version="1.0" encoding="utf-8"?>
<p:tagLst xmlns:a="http://schemas.openxmlformats.org/drawingml/2006/main" xmlns:r="http://schemas.openxmlformats.org/officeDocument/2006/relationships" xmlns:p="http://schemas.openxmlformats.org/presentationml/2006/main">
  <p:tag name="PPSNARRATION" val="39,1993922272,C:\Prentice Hall\Ashley Accounting\ACCTG 2e\Ch07\Final PPT\hhofma2e_ch07_inst\Media.ppcx"/>
</p:tagLst>
</file>

<file path=ppt/tags/tag68.xml><?xml version="1.0" encoding="utf-8"?>
<p:tagLst xmlns:a="http://schemas.openxmlformats.org/drawingml/2006/main" xmlns:r="http://schemas.openxmlformats.org/officeDocument/2006/relationships" xmlns:p="http://schemas.openxmlformats.org/presentationml/2006/main">
  <p:tag name="PRESENTER_SHAPEINFO" val="&lt;ThreeDShapeInfo&gt;&lt;uuid val=&quot;{F7F433EA-2468-47C2-986C-0FFA53E0358C}&quot;/&gt;&lt;filename val=&quot;C:\Prentice Hall\Ashley Accounting\ACCTG 2e\Ch07\Ch07_2e Package\data\asimages\{F7F433EA-2468-47C2-986C-0FFA53E0358C}.png&quot;/&gt;&lt;hasEffects val=&quot;1&quot;/&gt;&lt;left val=&quot;15.12&quot;/&gt;&lt;top val=&quot;21.12&quot;/&gt;&lt;width val=&quot;670.8&quot;/&gt;&lt;height val=&quot;92.64&quot;/&gt;&lt;/ThreeDShapeInfo&gt;"/>
</p:tagLst>
</file>

<file path=ppt/tags/tag69.xml><?xml version="1.0" encoding="utf-8"?>
<p:tagLst xmlns:a="http://schemas.openxmlformats.org/drawingml/2006/main" xmlns:r="http://schemas.openxmlformats.org/officeDocument/2006/relationships" xmlns:p="http://schemas.openxmlformats.org/presentationml/2006/main">
  <p:tag name="PPSNARRATION" val="39,1993922272,C:\Prentice Hall\Ashley Accounting\ACCTG 2e\Ch07\Final PPT\hhofma2e_ch07_inst\Media.ppcx"/>
</p:tagLst>
</file>

<file path=ppt/tags/tag7.xml><?xml version="1.0" encoding="utf-8"?>
<p:tagLst xmlns:a="http://schemas.openxmlformats.org/drawingml/2006/main" xmlns:r="http://schemas.openxmlformats.org/officeDocument/2006/relationships" xmlns:p="http://schemas.openxmlformats.org/presentationml/2006/main">
  <p:tag name="PPSNARRATION" val="4,1993922272,C:\Prentice Hall\Ashley Accounting\ACCTG 2e\Ch07\Final PPT\hhofma2e_ch07_inst\Media.ppcx"/>
</p:tagLst>
</file>

<file path=ppt/tags/tag70.xml><?xml version="1.0" encoding="utf-8"?>
<p:tagLst xmlns:a="http://schemas.openxmlformats.org/drawingml/2006/main" xmlns:r="http://schemas.openxmlformats.org/officeDocument/2006/relationships" xmlns:p="http://schemas.openxmlformats.org/presentationml/2006/main">
  <p:tag name="PRESENTER_SHAPEINFO" val="&lt;ThreeDShapeInfo&gt;&lt;uuid val=&quot;{F7F433EA-2468-47C2-986C-0FFA53E0358C}&quot;/&gt;&lt;filename val=&quot;C:\Prentice Hall\Ashley Accounting\ACCTG 2e\Ch07\Ch07_2e Package\data\asimages\{F7F433EA-2468-47C2-986C-0FFA53E0358C}.png&quot;/&gt;&lt;hasEffects val=&quot;1&quot;/&gt;&lt;left val=&quot;15.12&quot;/&gt;&lt;top val=&quot;21.12&quot;/&gt;&lt;width val=&quot;670.8&quot;/&gt;&lt;height val=&quot;92.64&quot;/&gt;&lt;/ThreeDShapeInfo&gt;"/>
</p:tagLst>
</file>

<file path=ppt/tags/tag71.xml><?xml version="1.0" encoding="utf-8"?>
<p:tagLst xmlns:a="http://schemas.openxmlformats.org/drawingml/2006/main" xmlns:r="http://schemas.openxmlformats.org/officeDocument/2006/relationships" xmlns:p="http://schemas.openxmlformats.org/presentationml/2006/main">
  <p:tag name="PPSNARRATION" val="40,1993922272,C:\Prentice Hall\Ashley Accounting\ACCTG 2e\Ch07\Final PPT\hhofma2e_ch07_inst\Media.ppcx"/>
</p:tagLst>
</file>

<file path=ppt/tags/tag72.xml><?xml version="1.0" encoding="utf-8"?>
<p:tagLst xmlns:a="http://schemas.openxmlformats.org/drawingml/2006/main" xmlns:r="http://schemas.openxmlformats.org/officeDocument/2006/relationships" xmlns:p="http://schemas.openxmlformats.org/presentationml/2006/main">
  <p:tag name="PPSNARRATION" val="41,1993922272,C:\Prentice Hall\Ashley Accounting\ACCTG 2e\Ch07\Final PPT\hhofma2e_ch07_inst\Media.ppcx"/>
</p:tagLst>
</file>

<file path=ppt/tags/tag73.xml><?xml version="1.0" encoding="utf-8"?>
<p:tagLst xmlns:a="http://schemas.openxmlformats.org/drawingml/2006/main" xmlns:r="http://schemas.openxmlformats.org/officeDocument/2006/relationships" xmlns:p="http://schemas.openxmlformats.org/presentationml/2006/main">
  <p:tag name="PRESENTER_SHAPEINFO" val="&lt;ThreeDShapeInfo&gt;&lt;uuid val=&quot;{D7E55E15-FBBD-4501-952F-C9A80717C711}&quot;/&gt;&lt;filename val=&quot;C:\Prentice Hall\Ashley Accounting\ACCTG 2e\Ch07\Ch07_2e Package\data\asimages\{D7E55E15-FBBD-4501-952F-C9A80717C711}.png&quot;/&gt;&lt;hasEffects val=&quot;1&quot;/&gt;&lt;left val=&quot;15.84&quot;/&gt;&lt;top val=&quot;21.12&quot;/&gt;&lt;width val=&quot;670.08&quot;/&gt;&lt;height val=&quot;92.64&quot;/&gt;&lt;/ThreeDShapeInfo&gt;"/>
</p:tagLst>
</file>

<file path=ppt/tags/tag8.xml><?xml version="1.0" encoding="utf-8"?>
<p:tagLst xmlns:a="http://schemas.openxmlformats.org/drawingml/2006/main" xmlns:r="http://schemas.openxmlformats.org/officeDocument/2006/relationships" xmlns:p="http://schemas.openxmlformats.org/presentationml/2006/main">
  <p:tag name="PPSNARRATION" val="5,1993922272,C:\Prentice Hall\Ashley Accounting\ACCTG 2e\Ch07\Final PPT\hhofma2e_ch07_inst\Media.ppcx"/>
</p:tagLst>
</file>

<file path=ppt/tags/tag9.xml><?xml version="1.0" encoding="utf-8"?>
<p:tagLst xmlns:a="http://schemas.openxmlformats.org/drawingml/2006/main" xmlns:r="http://schemas.openxmlformats.org/officeDocument/2006/relationships" xmlns:p="http://schemas.openxmlformats.org/presentationml/2006/main">
  <p:tag name="PRESENTER_SHAPEINFO" val="&lt;ThreeDShapeInfo&gt;&lt;uuid val=&quot;{229B5529-431E-478D-86BA-A4A9A74AA2E8}&quot;/&gt;&lt;filename val=&quot;C:\Prentice Hall\Ashley Accounting\ACCTG 2e\Ch07\Ch07_2e Package\data\asimages\{229B5529-431E-478D-86BA-A4A9A74AA2E8}.png&quot;/&gt;&lt;hasEffects val=&quot;1&quot;/&gt;&lt;left val=&quot;15.12&quot;/&gt;&lt;top val=&quot;21.12&quot;/&gt;&lt;width val=&quot;670.8&quot;/&gt;&lt;height val=&quot;92.64&quot;/&gt;&lt;/ThreeDShape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823</TotalTime>
  <Words>6759</Words>
  <Application>Microsoft Office PowerPoint</Application>
  <PresentationFormat>Widescreen</PresentationFormat>
  <Paragraphs>738</Paragraphs>
  <Slides>70</Slides>
  <Notes>67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70</vt:i4>
      </vt:variant>
    </vt:vector>
  </HeadingPairs>
  <TitlesOfParts>
    <vt:vector size="80" baseType="lpstr">
      <vt:lpstr>MS Mincho</vt:lpstr>
      <vt:lpstr>Arial</vt:lpstr>
      <vt:lpstr>Calibri</vt:lpstr>
      <vt:lpstr>Garamond</vt:lpstr>
      <vt:lpstr>Segoe</vt:lpstr>
      <vt:lpstr>Times New Roman</vt:lpstr>
      <vt:lpstr>Verdana</vt:lpstr>
      <vt:lpstr>Wingdings</vt:lpstr>
      <vt:lpstr>Wingdings 3</vt:lpstr>
      <vt:lpstr>Office Theme</vt:lpstr>
      <vt:lpstr>Course Code: HSS-451</vt:lpstr>
      <vt:lpstr>PowerPoint Presentation</vt:lpstr>
      <vt:lpstr>Internal Control &amp; Cash</vt:lpstr>
      <vt:lpstr>Learning Objectives</vt:lpstr>
      <vt:lpstr>Learning Objectives</vt:lpstr>
      <vt:lpstr>PowerPoint Presentation</vt:lpstr>
      <vt:lpstr>Internal Control</vt:lpstr>
      <vt:lpstr>S7-1:   Definition of internal control</vt:lpstr>
      <vt:lpstr>PowerPoint Presentation</vt:lpstr>
      <vt:lpstr>Sarbanes-Oxley Act (SOX)</vt:lpstr>
      <vt:lpstr>The Shield of Internal Control</vt:lpstr>
      <vt:lpstr>PowerPoint Presentation</vt:lpstr>
      <vt:lpstr>Components of Internal Control</vt:lpstr>
      <vt:lpstr>Monitoring of Controls</vt:lpstr>
      <vt:lpstr>Information System</vt:lpstr>
      <vt:lpstr>Control Procedures and Control Environment</vt:lpstr>
      <vt:lpstr>Risk Assessment</vt:lpstr>
      <vt:lpstr>Internal Control Procedures</vt:lpstr>
      <vt:lpstr>Internal Control Procedures</vt:lpstr>
      <vt:lpstr>E7-14:  Identifying internal controls </vt:lpstr>
      <vt:lpstr> E7-14:  Identifying internal controls </vt:lpstr>
      <vt:lpstr> E7-14:  Identifying internal controls </vt:lpstr>
      <vt:lpstr>PowerPoint Presentation</vt:lpstr>
      <vt:lpstr>Internal Controls for E-Commerce</vt:lpstr>
      <vt:lpstr>The Limitations of Internal Control</vt:lpstr>
      <vt:lpstr>PowerPoint Presentation</vt:lpstr>
      <vt:lpstr>Control Documents of a Bank Account</vt:lpstr>
      <vt:lpstr>PowerPoint Presentation</vt:lpstr>
      <vt:lpstr>Two Records of Business’s Cash</vt:lpstr>
      <vt:lpstr>Bank Reconciliation</vt:lpstr>
      <vt:lpstr>Bank Reconciliation</vt:lpstr>
      <vt:lpstr>Bank Reconciliation</vt:lpstr>
      <vt:lpstr>Summary of the Reconciling Items</vt:lpstr>
      <vt:lpstr>E7-17 :  Classifying bank reconciliation items</vt:lpstr>
      <vt:lpstr>E7-17 : Classifying bank reconciliation items</vt:lpstr>
      <vt:lpstr>Journalizing Transactions from the Reconciliation</vt:lpstr>
      <vt:lpstr>Journalizing Transactions from the Reconciliation</vt:lpstr>
      <vt:lpstr>Online Banking</vt:lpstr>
      <vt:lpstr>E7-18 :  Preparing a bank reconciliation</vt:lpstr>
      <vt:lpstr>E7-18 :Preparing a bank reconciliation</vt:lpstr>
      <vt:lpstr> E7-18 : Preparing a bank reconciliation</vt:lpstr>
      <vt:lpstr>PowerPoint Presentation</vt:lpstr>
      <vt:lpstr>Cash Receipts Over the Counter</vt:lpstr>
      <vt:lpstr>Cash Receipts by Mail</vt:lpstr>
      <vt:lpstr>PowerPoint Presentation</vt:lpstr>
      <vt:lpstr>Controls over Payment by Check</vt:lpstr>
      <vt:lpstr>Controls over Purchase and Payment</vt:lpstr>
      <vt:lpstr>The Voucher System</vt:lpstr>
      <vt:lpstr> S7-10 : Internal control over cash payments by check</vt:lpstr>
      <vt:lpstr> S7-10 : Internal control over cash payments by check</vt:lpstr>
      <vt:lpstr>PowerPoint Presentation</vt:lpstr>
      <vt:lpstr>Petty Cash</vt:lpstr>
      <vt:lpstr>Setting Up The Petty Cash Fund</vt:lpstr>
      <vt:lpstr>Making Payments</vt:lpstr>
      <vt:lpstr>Imprest System</vt:lpstr>
      <vt:lpstr>Replenish Petty Cash</vt:lpstr>
      <vt:lpstr>Cash Short and Over</vt:lpstr>
      <vt:lpstr>E7-22 : Accounting for petty cash</vt:lpstr>
      <vt:lpstr> E7-22 : Accounting for petty cash</vt:lpstr>
      <vt:lpstr>E7-22 : Accounting for petty cash</vt:lpstr>
      <vt:lpstr>PowerPoint Presentation</vt:lpstr>
      <vt:lpstr>Business Ethics</vt:lpstr>
      <vt:lpstr>Chapter 7 Summary </vt:lpstr>
      <vt:lpstr>Chapter 7 Summary</vt:lpstr>
      <vt:lpstr>Chapter 7 Summary</vt:lpstr>
      <vt:lpstr>Chapter 7 Summary </vt:lpstr>
      <vt:lpstr>Chapter 7 Summary </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nida</dc:creator>
  <cp:lastModifiedBy>asim iqbal</cp:lastModifiedBy>
  <cp:revision>129</cp:revision>
  <dcterms:created xsi:type="dcterms:W3CDTF">2020-04-10T13:43:20Z</dcterms:created>
  <dcterms:modified xsi:type="dcterms:W3CDTF">2023-09-25T06:04:25Z</dcterms:modified>
</cp:coreProperties>
</file>