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1" r:id="rId3"/>
    <p:sldId id="292" r:id="rId4"/>
    <p:sldId id="293" r:id="rId5"/>
    <p:sldId id="301" r:id="rId6"/>
    <p:sldId id="294" r:id="rId7"/>
    <p:sldId id="296" r:id="rId8"/>
    <p:sldId id="295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32" r:id="rId17"/>
    <p:sldId id="305" r:id="rId18"/>
    <p:sldId id="306" r:id="rId19"/>
    <p:sldId id="307" r:id="rId20"/>
    <p:sldId id="308" r:id="rId21"/>
    <p:sldId id="309" r:id="rId22"/>
    <p:sldId id="311" r:id="rId23"/>
    <p:sldId id="312" r:id="rId24"/>
    <p:sldId id="315" r:id="rId25"/>
    <p:sldId id="318" r:id="rId26"/>
    <p:sldId id="316" r:id="rId27"/>
    <p:sldId id="322" r:id="rId28"/>
    <p:sldId id="317" r:id="rId29"/>
    <p:sldId id="323" r:id="rId30"/>
    <p:sldId id="320" r:id="rId31"/>
    <p:sldId id="321" r:id="rId32"/>
    <p:sldId id="324" r:id="rId33"/>
    <p:sldId id="325" r:id="rId34"/>
    <p:sldId id="326" r:id="rId35"/>
    <p:sldId id="327" r:id="rId36"/>
    <p:sldId id="331" r:id="rId37"/>
    <p:sldId id="328" r:id="rId38"/>
    <p:sldId id="329" r:id="rId39"/>
    <p:sldId id="330" r:id="rId40"/>
    <p:sldId id="335" r:id="rId41"/>
    <p:sldId id="336" r:id="rId42"/>
    <p:sldId id="334" r:id="rId43"/>
    <p:sldId id="29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 snapToGrid="0">
      <p:cViewPr varScale="1">
        <p:scale>
          <a:sx n="61" d="100"/>
          <a:sy n="61" d="100"/>
        </p:scale>
        <p:origin x="7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2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49114"/>
            <a:ext cx="4572000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FALL 2022</a:t>
            </a:r>
            <a:endParaRPr lang="en-US" sz="13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122" y="1123689"/>
            <a:ext cx="10415752" cy="20214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Physical Layer: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Analog &amp; Digital Signals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209158"/>
            <a:ext cx="9144000" cy="748054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Chapter# </a:t>
            </a:r>
            <a:r>
              <a:rPr lang="en-US" altLang="en-US" sz="4000" dirty="0" smtClean="0"/>
              <a:t>03 </a:t>
            </a:r>
            <a:r>
              <a:rPr lang="en-US" altLang="en-US" sz="4000" dirty="0"/>
              <a:t>from Text </a:t>
            </a:r>
            <a:r>
              <a:rPr lang="en-US" altLang="en-US" sz="4000" dirty="0" smtClean="0"/>
              <a:t>Book</a:t>
            </a:r>
            <a:endParaRPr lang="en-US" sz="4000" dirty="0" smtClean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2812" y="3902840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Computer </a:t>
            </a:r>
            <a:r>
              <a:rPr lang="en-US" sz="4000" dirty="0"/>
              <a:t>Communication &amp; Networks </a:t>
            </a:r>
          </a:p>
          <a:p>
            <a:r>
              <a:rPr lang="en-US" sz="4000" dirty="0"/>
              <a:t>(</a:t>
            </a:r>
            <a:r>
              <a:rPr lang="en-US" sz="4000" dirty="0" smtClean="0"/>
              <a:t>CEN-223)</a:t>
            </a:r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Frequency Domains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50" y="1444488"/>
            <a:ext cx="7442099" cy="487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2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Frequency Domains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8" y="1746320"/>
            <a:ext cx="11538224" cy="424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en-US" dirty="0" smtClean="0"/>
              <a:t>Signals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14000"/>
                  </a:lnSpc>
                  <a:spcAft>
                    <a:spcPts val="2000"/>
                  </a:spcAft>
                </a:pPr>
                <a:r>
                  <a:rPr lang="en-US" dirty="0" smtClean="0"/>
                  <a:t>A single-frequency sine wave signal </a:t>
                </a:r>
                <a:r>
                  <a:rPr lang="en-US" dirty="0"/>
                  <a:t>is not useful in data </a:t>
                </a:r>
                <a:r>
                  <a:rPr lang="en-US" dirty="0" smtClean="0"/>
                  <a:t>communications, where </a:t>
                </a:r>
                <a:r>
                  <a:rPr lang="en-US" dirty="0"/>
                  <a:t>we </a:t>
                </a:r>
                <a:r>
                  <a:rPr lang="en-US" dirty="0" smtClean="0"/>
                  <a:t>require </a:t>
                </a:r>
                <a:r>
                  <a:rPr lang="en-US" dirty="0"/>
                  <a:t>a composite </a:t>
                </a:r>
                <a:r>
                  <a:rPr lang="en-US" dirty="0" smtClean="0"/>
                  <a:t>signal instead.</a:t>
                </a:r>
              </a:p>
              <a:p>
                <a:pPr algn="just">
                  <a:lnSpc>
                    <a:spcPct val="114000"/>
                  </a:lnSpc>
                  <a:spcAft>
                    <a:spcPts val="2000"/>
                  </a:spcAft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Composite signal:</a:t>
                </a:r>
                <a:r>
                  <a:rPr lang="en-US" dirty="0" smtClean="0"/>
                  <a:t> a signal made </a:t>
                </a:r>
                <a:r>
                  <a:rPr lang="en-US" dirty="0"/>
                  <a:t>up of many simple sine waves with different </a:t>
                </a:r>
                <a:r>
                  <a:rPr lang="en-US" dirty="0" smtClean="0"/>
                  <a:t>frequencies, amplitudes and phases.</a:t>
                </a:r>
                <a:endParaRPr lang="en-US" dirty="0"/>
              </a:p>
              <a:p>
                <a:pPr algn="just">
                  <a:lnSpc>
                    <a:spcPct val="114000"/>
                  </a:lnSpc>
                  <a:spcAft>
                    <a:spcPts val="2000"/>
                  </a:spcAft>
                </a:pPr>
                <a:r>
                  <a:rPr lang="en-US" dirty="0" smtClean="0"/>
                  <a:t>In a composite signal, we say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</a:t>
                </a:r>
                <a:r>
                  <a:rPr lang="en-US" dirty="0" smtClean="0"/>
                  <a:t>fundamental frequency.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66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Signals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37" y="3057007"/>
            <a:ext cx="4914308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508" y="1569520"/>
            <a:ext cx="6290880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84413" y="5056238"/>
            <a:ext cx="3451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baseline="0" dirty="0" smtClean="0">
                <a:latin typeface="Book Antiqua" panose="02040602050305030304" pitchFamily="18" charset="0"/>
              </a:rPr>
              <a:t>A </a:t>
            </a:r>
            <a:r>
              <a:rPr lang="en-US" sz="2000" b="1" baseline="0" dirty="0">
                <a:latin typeface="Book Antiqua" panose="02040602050305030304" pitchFamily="18" charset="0"/>
              </a:rPr>
              <a:t>composite periodic signal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52508" y="5667530"/>
            <a:ext cx="62908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 baseline="0" dirty="0" smtClean="0">
                <a:latin typeface="Book Antiqua" panose="02040602050305030304" pitchFamily="18" charset="0"/>
              </a:rPr>
              <a:t>Decomposition </a:t>
            </a:r>
            <a:r>
              <a:rPr lang="en-US" sz="2000" b="1" baseline="0" dirty="0">
                <a:latin typeface="Book Antiqua" panose="02040602050305030304" pitchFamily="18" charset="0"/>
              </a:rPr>
              <a:t>of a composite periodic signal in the time </a:t>
            </a:r>
            <a:r>
              <a:rPr lang="en-US" sz="2000" b="1" baseline="0" dirty="0" smtClean="0">
                <a:latin typeface="Book Antiqua" panose="02040602050305030304" pitchFamily="18" charset="0"/>
              </a:rPr>
              <a:t>and frequency </a:t>
            </a:r>
            <a:r>
              <a:rPr lang="en-US" sz="2000" b="1" baseline="0" dirty="0">
                <a:latin typeface="Book Antiqua" panose="02040602050305030304" pitchFamily="18" charset="0"/>
              </a:rPr>
              <a:t>domains</a:t>
            </a:r>
          </a:p>
        </p:txBody>
      </p:sp>
    </p:spTree>
    <p:extLst>
      <p:ext uri="{BB962C8B-B14F-4D97-AF65-F5344CB8AC3E}">
        <p14:creationId xmlns:p14="http://schemas.microsoft.com/office/powerpoint/2010/main" val="35788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4719637" cy="459995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Bandwidth:</a:t>
            </a:r>
            <a:r>
              <a:rPr lang="en-US" dirty="0"/>
              <a:t> the range of frequencies contained in a </a:t>
            </a:r>
            <a:r>
              <a:rPr lang="en-US" dirty="0">
                <a:solidFill>
                  <a:srgbClr val="0070C0"/>
                </a:solidFill>
              </a:rPr>
              <a:t>composite signal</a:t>
            </a:r>
            <a:r>
              <a:rPr lang="en-US" dirty="0"/>
              <a:t>, </a:t>
            </a:r>
            <a:r>
              <a:rPr lang="en-US" dirty="0" smtClean="0"/>
              <a:t>and is measured </a:t>
            </a:r>
            <a:r>
              <a:rPr lang="en-US" dirty="0"/>
              <a:t>in hertz.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Bandwidth of a composite signal is the difference between the </a:t>
            </a:r>
            <a:r>
              <a:rPr lang="en-US" dirty="0">
                <a:solidFill>
                  <a:srgbClr val="0070C0"/>
                </a:solidFill>
              </a:rPr>
              <a:t>highest and the lowest</a:t>
            </a:r>
            <a:r>
              <a:rPr lang="en-US" dirty="0"/>
              <a:t> frequencies contained in that signal.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90"/>
          <a:stretch/>
        </p:blipFill>
        <p:spPr bwMode="auto">
          <a:xfrm>
            <a:off x="5826518" y="2102042"/>
            <a:ext cx="6115050" cy="220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018083" y="4437449"/>
            <a:ext cx="37319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 baseline="0" dirty="0" smtClean="0">
                <a:latin typeface="Book Antiqua" panose="02040602050305030304" pitchFamily="18" charset="0"/>
              </a:rPr>
              <a:t>The </a:t>
            </a:r>
            <a:r>
              <a:rPr lang="en-US" sz="2000" b="1" baseline="0" dirty="0">
                <a:latin typeface="Book Antiqua" panose="02040602050305030304" pitchFamily="18" charset="0"/>
              </a:rPr>
              <a:t>bandwidth of </a:t>
            </a:r>
            <a:r>
              <a:rPr lang="en-US" sz="2000" b="1" baseline="0" dirty="0" smtClean="0">
                <a:latin typeface="Book Antiqua" panose="02040602050305030304" pitchFamily="18" charset="0"/>
              </a:rPr>
              <a:t>a periodic composite </a:t>
            </a:r>
            <a:r>
              <a:rPr lang="en-US" sz="2000" b="1" baseline="0" dirty="0">
                <a:latin typeface="Book Antiqua" panose="02040602050305030304" pitchFamily="18" charset="0"/>
              </a:rPr>
              <a:t>signals</a:t>
            </a:r>
          </a:p>
        </p:txBody>
      </p:sp>
    </p:spTree>
    <p:extLst>
      <p:ext uri="{BB962C8B-B14F-4D97-AF65-F5344CB8AC3E}">
        <p14:creationId xmlns:p14="http://schemas.microsoft.com/office/powerpoint/2010/main" val="4124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841"/>
                <a:ext cx="10515600" cy="4599954"/>
              </a:xfrm>
            </p:spPr>
            <p:txBody>
              <a:bodyPr/>
              <a:lstStyle/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dirty="0" smtClean="0">
                    <a:solidFill>
                      <a:srgbClr val="FF0000"/>
                    </a:solidFill>
                  </a:rPr>
                  <a:t>Example:</a:t>
                </a:r>
                <a:r>
                  <a:rPr lang="en-US" sz="3000" dirty="0"/>
                  <a:t> If a periodic signal is decomposed into five sine waves with frequencies of </a:t>
                </a:r>
                <a:r>
                  <a:rPr lang="en-US" sz="3000" dirty="0">
                    <a:solidFill>
                      <a:srgbClr val="FF0000"/>
                    </a:solidFill>
                  </a:rPr>
                  <a:t>100, 300, 500, 700, and 900 Hz</a:t>
                </a:r>
                <a:r>
                  <a:rPr lang="en-US" sz="3000" dirty="0"/>
                  <a:t>, what is its bandwidth? Draw the </a:t>
                </a:r>
                <a:r>
                  <a:rPr lang="en-US" sz="3000" dirty="0" smtClean="0"/>
                  <a:t>frequency domain representation, </a:t>
                </a:r>
                <a:r>
                  <a:rPr lang="en-US" sz="3000" dirty="0"/>
                  <a:t>assuming all components have a maximum amplitude of </a:t>
                </a:r>
                <a:r>
                  <a:rPr lang="en-US" sz="3000" dirty="0">
                    <a:solidFill>
                      <a:srgbClr val="FF0000"/>
                    </a:solidFill>
                  </a:rPr>
                  <a:t>10 V</a:t>
                </a:r>
                <a:r>
                  <a:rPr lang="en-US" sz="3000" dirty="0"/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dirty="0">
                    <a:solidFill>
                      <a:schemeClr val="hlink"/>
                    </a:solidFill>
                  </a:rPr>
                  <a:t>Solution: </a:t>
                </a:r>
                <a:r>
                  <a:rPr lang="en-US" sz="3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be </a:t>
                </a:r>
                <a:r>
                  <a:rPr lang="en-US" sz="3000" dirty="0"/>
                  <a:t>the highest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000" dirty="0" smtClean="0"/>
                  <a:t>the </a:t>
                </a:r>
                <a:r>
                  <a:rPr lang="en-US" sz="3000" dirty="0"/>
                  <a:t>lowest frequency, and </a:t>
                </a:r>
                <a:r>
                  <a:rPr lang="en-US" sz="3000" dirty="0">
                    <a:solidFill>
                      <a:schemeClr val="hlink"/>
                    </a:solidFill>
                  </a:rPr>
                  <a:t>B</a:t>
                </a:r>
                <a:r>
                  <a:rPr lang="en-US" sz="3000" dirty="0"/>
                  <a:t> the bandwidth. Then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3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3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=900−100=800 </m:t>
                    </m:r>
                    <m:r>
                      <a:rPr lang="en-US" sz="3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3000" dirty="0" smtClean="0"/>
                  <a:t>.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841"/>
                <a:ext cx="10515600" cy="4599954"/>
              </a:xfrm>
              <a:blipFill>
                <a:blip r:embed="rId2"/>
                <a:stretch>
                  <a:fillRect l="-1217" t="-928" r="-133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47" y="2346756"/>
            <a:ext cx="9620106" cy="320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2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Digital Signal</a:t>
            </a:r>
          </a:p>
        </p:txBody>
      </p:sp>
    </p:spTree>
    <p:extLst>
      <p:ext uri="{BB962C8B-B14F-4D97-AF65-F5344CB8AC3E}">
        <p14:creationId xmlns:p14="http://schemas.microsoft.com/office/powerpoint/2010/main" val="18489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8"/>
                <a:ext cx="10834688" cy="4960425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In addition to being represented by an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analog signal</a:t>
                </a:r>
                <a:r>
                  <a:rPr lang="en-US" dirty="0" smtClean="0"/>
                  <a:t>, information can also be represented by a </a:t>
                </a:r>
                <a:r>
                  <a:rPr lang="en-US" dirty="0">
                    <a:solidFill>
                      <a:schemeClr val="hlink"/>
                    </a:solidFill>
                  </a:rPr>
                  <a:t>digital signal</a:t>
                </a:r>
                <a:r>
                  <a:rPr lang="en-US" dirty="0"/>
                  <a:t>. 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In digital signal,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can be encoded as a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positive voltage</a:t>
                </a:r>
                <a:r>
                  <a:rPr lang="en-US" dirty="0"/>
                  <a:t> and a </a:t>
                </a:r>
                <a:r>
                  <a:rPr lang="en-US" b="1" dirty="0">
                    <a:solidFill>
                      <a:srgbClr val="0070C0"/>
                    </a:solidFill>
                  </a:rPr>
                  <a:t>0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zero voltage</a:t>
                </a:r>
                <a:r>
                  <a:rPr lang="en-US" dirty="0"/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2000"/>
                  </a:spcAft>
                </a:pPr>
                <a:r>
                  <a:rPr lang="en-US" dirty="0"/>
                  <a:t>A digital signal can have </a:t>
                </a:r>
                <a:r>
                  <a:rPr lang="en-US" dirty="0" smtClean="0"/>
                  <a:t>“more </a:t>
                </a:r>
                <a:r>
                  <a:rPr lang="en-US" dirty="0"/>
                  <a:t>than two </a:t>
                </a:r>
                <a:r>
                  <a:rPr lang="en-US" dirty="0" smtClean="0"/>
                  <a:t>levels”. </a:t>
                </a:r>
                <a:r>
                  <a:rPr lang="en-US" dirty="0"/>
                  <a:t>In this case, we can send more than 1 bit for each level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𝑵𝒖𝒎𝒃𝒆𝒓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𝒃𝒊𝒕𝒔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𝒑𝒆𝒓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𝒍𝒆𝒗𝒆𝒍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func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endParaRPr lang="en-US" b="1" dirty="0" smtClean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4000"/>
                  </a:lnSpc>
                  <a:buNone/>
                </a:pPr>
                <a:r>
                  <a:rPr lang="en-US" b="1" dirty="0" smtClean="0">
                    <a:solidFill>
                      <a:srgbClr val="002060"/>
                    </a:solidFill>
                  </a:rPr>
                  <a:t>where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𝒐𝒈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func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func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8"/>
                <a:ext cx="10834688" cy="4960425"/>
              </a:xfrm>
              <a:blipFill>
                <a:blip r:embed="rId2"/>
                <a:stretch>
                  <a:fillRect l="-1013" t="-1230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8"/>
                <a:ext cx="4213252" cy="4872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Example 1:</a:t>
                </a:r>
                <a:endParaRPr lang="en-US" dirty="0"/>
              </a:p>
              <a:p>
                <a:pPr algn="just">
                  <a:lnSpc>
                    <a:spcPct val="114000"/>
                  </a:lnSpc>
                  <a:spcBef>
                    <a:spcPts val="2000"/>
                  </a:spcBef>
                </a:pPr>
                <a:r>
                  <a:rPr lang="en-US" dirty="0" smtClean="0"/>
                  <a:t>For two signal levels,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1 bit/level.</a:t>
                </a:r>
              </a:p>
              <a:p>
                <a:pPr algn="just">
                  <a:lnSpc>
                    <a:spcPct val="114000"/>
                  </a:lnSpc>
                  <a:spcBef>
                    <a:spcPts val="2000"/>
                  </a:spcBef>
                </a:pPr>
                <a:r>
                  <a:rPr lang="en-US" dirty="0"/>
                  <a:t>For </a:t>
                </a:r>
                <a:r>
                  <a:rPr lang="en-US" dirty="0" smtClean="0"/>
                  <a:t>four </a:t>
                </a:r>
                <a:r>
                  <a:rPr lang="en-US" dirty="0"/>
                  <a:t>signal levels,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2 </a:t>
                </a:r>
                <a:r>
                  <a:rPr lang="en-US" dirty="0" smtClean="0"/>
                  <a:t>bits</a:t>
                </a:r>
                <a:r>
                  <a:rPr lang="en-US" dirty="0"/>
                  <a:t>/level</a:t>
                </a:r>
                <a:r>
                  <a:rPr lang="en-US" dirty="0" smtClean="0"/>
                  <a:t>.</a:t>
                </a:r>
              </a:p>
              <a:p>
                <a:pPr algn="just">
                  <a:lnSpc>
                    <a:spcPct val="114000"/>
                  </a:lnSpc>
                  <a:spcBef>
                    <a:spcPts val="2000"/>
                  </a:spcBef>
                  <a:spcAft>
                    <a:spcPts val="2000"/>
                  </a:spcAft>
                </a:pPr>
                <a:r>
                  <a:rPr lang="en-US" dirty="0"/>
                  <a:t>For </a:t>
                </a:r>
                <a:r>
                  <a:rPr lang="en-US" dirty="0" smtClean="0"/>
                  <a:t>eight </a:t>
                </a:r>
                <a:r>
                  <a:rPr lang="en-US" dirty="0"/>
                  <a:t>signal levels,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3 bits</a:t>
                </a:r>
                <a:r>
                  <a:rPr lang="en-US" dirty="0"/>
                  <a:t>/level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8"/>
                <a:ext cx="4213252" cy="4872105"/>
              </a:xfrm>
              <a:blipFill>
                <a:blip r:embed="rId2"/>
                <a:stretch>
                  <a:fillRect l="-3039" t="-2253" r="-2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56"/>
            <a:ext cx="6809854" cy="604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3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488"/>
            <a:ext cx="10725150" cy="4599954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3000" b="1" dirty="0">
                <a:solidFill>
                  <a:srgbClr val="00206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Data</a:t>
            </a: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 needs to be converted into </a:t>
            </a:r>
            <a:r>
              <a:rPr lang="en-US" sz="3000" b="1" dirty="0">
                <a:solidFill>
                  <a:srgbClr val="00206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signals</a:t>
            </a: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 for transmission on the communication </a:t>
            </a:r>
            <a:r>
              <a:rPr lang="en-US" sz="30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medium.</a:t>
            </a:r>
          </a:p>
          <a:p>
            <a:pPr algn="just">
              <a:lnSpc>
                <a:spcPct val="114000"/>
              </a:lnSpc>
            </a:pP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30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ignals </a:t>
            </a: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can be either </a:t>
            </a:r>
            <a:r>
              <a:rPr lang="en-US" sz="3000" b="1" dirty="0">
                <a:solidFill>
                  <a:srgbClr val="00206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analog</a:t>
            </a: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 or </a:t>
            </a:r>
            <a:r>
              <a:rPr lang="en-US" sz="3000" b="1" dirty="0">
                <a:solidFill>
                  <a:srgbClr val="00206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digital</a:t>
            </a: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4000"/>
              </a:lnSpc>
            </a:pPr>
            <a:r>
              <a:rPr lang="en-US" sz="3000" b="1" dirty="0" smtClean="0">
                <a:solidFill>
                  <a:srgbClr val="FF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Analog </a:t>
            </a:r>
            <a:r>
              <a:rPr lang="en-US" sz="3000" b="1" dirty="0">
                <a:solidFill>
                  <a:srgbClr val="FF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signal:</a:t>
            </a: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signal that has </a:t>
            </a: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infinite </a:t>
            </a:r>
            <a:r>
              <a:rPr lang="en-US" sz="30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values </a:t>
            </a:r>
            <a:r>
              <a:rPr lang="en-US" sz="3000" b="1" i="1" dirty="0" smtClean="0">
                <a:solidFill>
                  <a:srgbClr val="00206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(i.e. amplitudes)</a:t>
            </a:r>
            <a:r>
              <a:rPr lang="en-US" sz="30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over a period of time.</a:t>
            </a:r>
          </a:p>
          <a:p>
            <a:pPr algn="just">
              <a:lnSpc>
                <a:spcPct val="114000"/>
              </a:lnSpc>
            </a:pPr>
            <a:r>
              <a:rPr lang="en-US" sz="3000" b="1" dirty="0">
                <a:solidFill>
                  <a:srgbClr val="FF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Digital signal:</a:t>
            </a:r>
            <a:r>
              <a:rPr lang="en-US" sz="3000" b="1" dirty="0"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signal </a:t>
            </a: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that </a:t>
            </a:r>
            <a:r>
              <a:rPr lang="en-US" sz="30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has </a:t>
            </a: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limited </a:t>
            </a:r>
            <a:r>
              <a:rPr lang="en-US" sz="30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values </a:t>
            </a:r>
            <a:r>
              <a:rPr lang="en-US" sz="3000" b="1" i="1" dirty="0">
                <a:solidFill>
                  <a:srgbClr val="00206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(i.e. </a:t>
            </a:r>
            <a:r>
              <a:rPr lang="en-US" sz="3000" b="1" i="1" dirty="0" smtClean="0">
                <a:solidFill>
                  <a:srgbClr val="00206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amplitudes)</a:t>
            </a:r>
            <a:r>
              <a:rPr lang="en-US" sz="30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 over </a:t>
            </a:r>
            <a:r>
              <a:rPr lang="en-US" sz="3000" dirty="0">
                <a:ea typeface="Tahoma" panose="020B0604030504040204" pitchFamily="34" charset="0"/>
                <a:cs typeface="Times New Roman" panose="02020603050405020304" pitchFamily="18" charset="0"/>
              </a:rPr>
              <a:t>a period of time</a:t>
            </a:r>
            <a:r>
              <a:rPr lang="en-US" sz="30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3000" dirty="0"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488"/>
                <a:ext cx="10961914" cy="511808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Bit rate:</a:t>
                </a:r>
                <a:r>
                  <a:rPr lang="en-US" dirty="0"/>
                  <a:t> number of bits sent in 1 second, measured in (bps</a:t>
                </a:r>
                <a:r>
                  <a:rPr lang="en-US" dirty="0" smtClean="0"/>
                  <a:t>).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Bit </a:t>
                </a:r>
                <a:r>
                  <a:rPr lang="en-US" dirty="0"/>
                  <a:t>rate is used to describe digital signals instead of frequency, since most digital signals are </a:t>
                </a:r>
                <a:r>
                  <a:rPr lang="en-US" dirty="0" smtClean="0"/>
                  <a:t>non-periodic.</a:t>
                </a:r>
                <a:endParaRPr lang="en-US" dirty="0"/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FF0000"/>
                    </a:solidFill>
                  </a:rPr>
                  <a:t>Example 1:</a:t>
                </a:r>
                <a:r>
                  <a:rPr lang="en-US" dirty="0"/>
                  <a:t> a digitized voice channel is made by digitizing a </a:t>
                </a:r>
                <a:r>
                  <a:rPr lang="en-US" dirty="0">
                    <a:solidFill>
                      <a:srgbClr val="FF0000"/>
                    </a:solidFill>
                  </a:rPr>
                  <a:t>4 kHz</a:t>
                </a:r>
                <a:r>
                  <a:rPr lang="en-US" dirty="0"/>
                  <a:t> bandwidth analog voice signal. We need to sample the signal at twice the highest frequency </a:t>
                </a:r>
                <a:r>
                  <a:rPr lang="en-US" dirty="0">
                    <a:solidFill>
                      <a:srgbClr val="C00000"/>
                    </a:solidFill>
                  </a:rPr>
                  <a:t>(two samples per hertz)</a:t>
                </a:r>
                <a:r>
                  <a:rPr lang="en-US" dirty="0"/>
                  <a:t>. We assume that each sample requires </a:t>
                </a:r>
                <a:r>
                  <a:rPr lang="en-US" dirty="0">
                    <a:solidFill>
                      <a:srgbClr val="FF0000"/>
                    </a:solidFill>
                  </a:rPr>
                  <a:t>8 bits</a:t>
                </a:r>
                <a:r>
                  <a:rPr lang="en-US" dirty="0"/>
                  <a:t>. What is the required bit rate?</a:t>
                </a:r>
              </a:p>
              <a:p>
                <a:pPr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solidFill>
                      <a:srgbClr val="0070C0"/>
                    </a:solidFill>
                  </a:rPr>
                  <a:t>Solution: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𝐵𝑖𝑡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𝑅𝑎𝑡𝑒</m:t>
                      </m:r>
                      <m:r>
                        <a:rPr lang="en-US" i="1">
                          <a:latin typeface="Cambria Math"/>
                        </a:rPr>
                        <m:t>=2×4000×8=64,000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𝑏𝑝𝑠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488"/>
                <a:ext cx="10961914" cy="5118082"/>
              </a:xfrm>
              <a:blipFill>
                <a:blip r:embed="rId2"/>
                <a:stretch>
                  <a:fillRect l="-1001" t="-714" r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</a:t>
            </a:r>
            <a:r>
              <a:rPr lang="en-US" dirty="0" smtClean="0"/>
              <a:t>Rate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9"/>
                <a:ext cx="10934700" cy="4599954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FF0000"/>
                    </a:solidFill>
                  </a:rPr>
                  <a:t>Example 2:</a:t>
                </a:r>
                <a:r>
                  <a:rPr lang="en-US" dirty="0"/>
                  <a:t> HDTV uses digital signals to broadcast high quality video signals. The HDTV screen is normally a ratio of 16 : 9. There are 1920 by 1080 pixels per screen, and the screen is renewed 30 times per second. Twenty-four bits represents one color pixel.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Solution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𝐵𝑖𝑡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𝑅𝑎𝑡𝑒</m:t>
                      </m:r>
                      <m:r>
                        <a:rPr lang="en-US" i="1">
                          <a:latin typeface="Cambria Math"/>
                        </a:rPr>
                        <m:t>=1920×1080×30×24=1,492,992,000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𝑏𝑝𝑠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1.5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𝐺𝑏𝑝𝑠</m:t>
                      </m:r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TV stations reduce this rate to 20 to 40 Mbps through </a:t>
                </a:r>
                <a:r>
                  <a:rPr lang="en-US" b="1" dirty="0">
                    <a:solidFill>
                      <a:srgbClr val="C00000"/>
                    </a:solidFill>
                  </a:rPr>
                  <a:t>compression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9"/>
                <a:ext cx="10934700" cy="4599954"/>
              </a:xfrm>
              <a:blipFill>
                <a:blip r:embed="rId2"/>
                <a:stretch>
                  <a:fillRect l="-1004" t="-796" r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Impairments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</a:pPr>
            <a:r>
              <a:rPr lang="en-US" dirty="0"/>
              <a:t>Transmission media are not perfect, causing </a:t>
            </a:r>
            <a:r>
              <a:rPr lang="en-US" b="1" dirty="0">
                <a:solidFill>
                  <a:srgbClr val="C00000"/>
                </a:solidFill>
              </a:rPr>
              <a:t>signal impairment</a:t>
            </a:r>
            <a:r>
              <a:rPr lang="en-US" dirty="0"/>
              <a:t>. As a result, a signal that is sent is not what is received.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Three causes of </a:t>
            </a:r>
            <a:r>
              <a:rPr lang="en-US" dirty="0" smtClean="0"/>
              <a:t>signal impairments </a:t>
            </a:r>
            <a:r>
              <a:rPr lang="en-US" dirty="0"/>
              <a:t>are </a:t>
            </a:r>
            <a:r>
              <a:rPr lang="en-US" dirty="0">
                <a:solidFill>
                  <a:schemeClr val="hlink"/>
                </a:solidFill>
              </a:rPr>
              <a:t>attenuation</a:t>
            </a:r>
            <a:r>
              <a:rPr lang="en-US" dirty="0"/>
              <a:t>, </a:t>
            </a:r>
            <a:r>
              <a:rPr lang="en-US" dirty="0">
                <a:solidFill>
                  <a:schemeClr val="hlink"/>
                </a:solidFill>
              </a:rPr>
              <a:t>distortion</a:t>
            </a:r>
            <a:r>
              <a:rPr lang="en-US" dirty="0"/>
              <a:t>, and </a:t>
            </a:r>
            <a:r>
              <a:rPr lang="en-US" dirty="0">
                <a:solidFill>
                  <a:schemeClr val="hlink"/>
                </a:solidFill>
              </a:rPr>
              <a:t>noise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3876986"/>
            <a:ext cx="7019925" cy="221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7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</a:t>
            </a:r>
            <a:r>
              <a:rPr lang="en-US" dirty="0" smtClean="0"/>
              <a:t>Impairments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</p:spPr>
            <p:txBody>
              <a:bodyPr/>
              <a:lstStyle/>
              <a:p>
                <a:pPr algn="just">
                  <a:lnSpc>
                    <a:spcPct val="114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Attenuation:</a:t>
                </a:r>
                <a:r>
                  <a:rPr lang="en-US" dirty="0"/>
                  <a:t> </a:t>
                </a:r>
                <a:r>
                  <a:rPr lang="en-US" dirty="0" smtClean="0"/>
                  <a:t>the loss </a:t>
                </a:r>
                <a:r>
                  <a:rPr lang="en-US" dirty="0"/>
                  <a:t>of energy due to resistivity of </a:t>
                </a:r>
                <a:r>
                  <a:rPr lang="en-US" dirty="0" smtClean="0"/>
                  <a:t>medium</a:t>
                </a:r>
                <a:r>
                  <a:rPr lang="en-US" dirty="0"/>
                  <a:t>.</a:t>
                </a:r>
              </a:p>
              <a:p>
                <a:pPr marL="693738" lvl="1" indent="-457200" algn="just">
                  <a:lnSpc>
                    <a:spcPct val="114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q"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Amplifiers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are used to compensate for this loss through signals amplification</a:t>
                </a:r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Distortion:</a:t>
                </a:r>
                <a:r>
                  <a:rPr lang="en-US" dirty="0"/>
                  <a:t> the signal changes its form or shape</a:t>
                </a:r>
                <a:r>
                  <a:rPr lang="en-US" dirty="0" smtClean="0"/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FF0000"/>
                    </a:solidFill>
                  </a:rPr>
                  <a:t>Noise:</a:t>
                </a:r>
                <a:r>
                  <a:rPr lang="en-US" dirty="0"/>
                  <a:t> is an unwanted </a:t>
                </a:r>
                <a:r>
                  <a:rPr lang="en-US" dirty="0" smtClean="0"/>
                  <a:t>signal, such as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thermal noise, induced noise, crosstalk, impulse noise</a:t>
                </a:r>
                <a:r>
                  <a:rPr lang="en-US" dirty="0" smtClean="0"/>
                  <a:t>.</a:t>
                </a:r>
              </a:p>
              <a:p>
                <a:pPr marL="236538" lvl="1" indent="0" algn="ctr">
                  <a:lnSpc>
                    <a:spcPct val="114000"/>
                  </a:lnSpc>
                  <a:spcBef>
                    <a:spcPts val="1000"/>
                  </a:spcBef>
                  <a:buNone/>
                </a:pPr>
                <a:r>
                  <a:rPr lang="en-US" sz="2800" dirty="0"/>
                  <a:t>Signal-to-Noise Ratio (SNR),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𝑆𝑁𝑅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𝐴𝑣𝑒𝑟𝑎𝑔𝑒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𝑠𝑖𝑔𝑛𝑎𝑙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𝑝𝑜𝑤𝑒𝑟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𝐴𝑣𝑒𝑟𝑎𝑔𝑒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𝑛𝑜𝑖𝑠𝑒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𝑝𝑜𝑤𝑒𝑟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  <a:blipFill>
                <a:blip r:embed="rId2"/>
                <a:stretch>
                  <a:fillRect l="-1043" t="-75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Rate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sz="3000" dirty="0" smtClean="0"/>
              <a:t>Data rate limits </a:t>
            </a:r>
            <a:r>
              <a:rPr lang="en-US" sz="3000" dirty="0"/>
              <a:t>depends on three factors:</a:t>
            </a:r>
          </a:p>
          <a:p>
            <a:pPr marL="796925" lvl="1" indent="-457200" algn="just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900" dirty="0">
                <a:solidFill>
                  <a:srgbClr val="002060"/>
                </a:solidFill>
              </a:rPr>
              <a:t>The bandwidth available</a:t>
            </a:r>
          </a:p>
          <a:p>
            <a:pPr marL="796925" lvl="1" indent="-457200" algn="just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900" dirty="0">
                <a:solidFill>
                  <a:srgbClr val="002060"/>
                </a:solidFill>
              </a:rPr>
              <a:t>The level of the signals we use</a:t>
            </a:r>
          </a:p>
          <a:p>
            <a:pPr marL="796925" lvl="1" indent="-457200" algn="just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Font typeface="+mj-lt"/>
              <a:buAutoNum type="arabicPeriod"/>
              <a:defRPr/>
            </a:pPr>
            <a:r>
              <a:rPr lang="en-US" sz="2900" dirty="0">
                <a:solidFill>
                  <a:srgbClr val="002060"/>
                </a:solidFill>
              </a:rPr>
              <a:t>The quality of the channel </a:t>
            </a:r>
            <a:r>
              <a:rPr lang="en-US" sz="2900" dirty="0" smtClean="0">
                <a:solidFill>
                  <a:srgbClr val="002060"/>
                </a:solidFill>
              </a:rPr>
              <a:t>(such as level </a:t>
            </a:r>
            <a:r>
              <a:rPr lang="en-US" sz="2900" dirty="0">
                <a:solidFill>
                  <a:srgbClr val="002060"/>
                </a:solidFill>
              </a:rPr>
              <a:t>of noise)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3000" dirty="0"/>
              <a:t>Two theoretical formulas to calculate data rate:</a:t>
            </a:r>
          </a:p>
          <a:p>
            <a:pPr marL="854075" lvl="1" indent="-514350" algn="just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900" dirty="0" err="1">
                <a:solidFill>
                  <a:srgbClr val="002060"/>
                </a:solidFill>
              </a:rPr>
              <a:t>Nyquist</a:t>
            </a:r>
            <a:r>
              <a:rPr lang="en-US" sz="2900" dirty="0">
                <a:solidFill>
                  <a:srgbClr val="002060"/>
                </a:solidFill>
              </a:rPr>
              <a:t> for noiseless channel</a:t>
            </a:r>
          </a:p>
          <a:p>
            <a:pPr marL="854075" lvl="1" indent="-514350" algn="just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900" dirty="0">
                <a:solidFill>
                  <a:srgbClr val="002060"/>
                </a:solidFill>
              </a:rPr>
              <a:t>Shannon for noisy channel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59298"/>
                <a:ext cx="10677525" cy="520116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3000" dirty="0" err="1" smtClean="0"/>
                  <a:t>Nyquist</a:t>
                </a:r>
                <a:r>
                  <a:rPr lang="en-US" sz="3000" dirty="0" smtClean="0"/>
                  <a:t> theorem is used while assuming </a:t>
                </a:r>
                <a:r>
                  <a:rPr lang="en-US" sz="3000" b="1" dirty="0" smtClean="0">
                    <a:solidFill>
                      <a:srgbClr val="C00000"/>
                    </a:solidFill>
                  </a:rPr>
                  <a:t>noiseless channels</a:t>
                </a:r>
                <a:r>
                  <a:rPr lang="en-US" sz="3000" dirty="0" smtClean="0"/>
                  <a:t>.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sz="3000" dirty="0" smtClean="0"/>
                  <a:t>The </a:t>
                </a:r>
                <a:r>
                  <a:rPr lang="en-US" sz="3000" dirty="0" err="1" smtClean="0"/>
                  <a:t>Nyquist</a:t>
                </a:r>
                <a:r>
                  <a:rPr lang="en-US" sz="3000" dirty="0" smtClean="0"/>
                  <a:t> theorem defines </a:t>
                </a:r>
                <a:r>
                  <a:rPr lang="en-US" sz="3000" dirty="0"/>
                  <a:t>the maximum theoretical bit </a:t>
                </a:r>
                <a:r>
                  <a:rPr lang="en-US" sz="3000" dirty="0" smtClean="0"/>
                  <a:t>rate, as given below:</a:t>
                </a:r>
                <a:endParaRPr lang="en-US" sz="3000" dirty="0"/>
              </a:p>
              <a:p>
                <a:pPr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</a:rPr>
                        <m:t>𝐵𝑖𝑡𝑅𝑎𝑡𝑒</m:t>
                      </m:r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</a:rPr>
                        <m:t>=2×</m:t>
                      </m:r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𝑏𝑎𝑛𝑑𝑤𝑖𝑑𝑡h</m:t>
                      </m:r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3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  <a:p>
                <a:pPr algn="just">
                  <a:lnSpc>
                    <a:spcPct val="100000"/>
                  </a:lnSpc>
                </a:pPr>
                <a:r>
                  <a:rPr lang="en-US" sz="3000" dirty="0"/>
                  <a:t>To improve the </a:t>
                </a:r>
                <a:r>
                  <a:rPr lang="en-US" sz="3000" dirty="0" smtClean="0"/>
                  <a:t>bit rate, </a:t>
                </a:r>
                <a:r>
                  <a:rPr lang="en-US" sz="3000" dirty="0"/>
                  <a:t>we either </a:t>
                </a:r>
                <a:r>
                  <a:rPr lang="en-US" sz="3000" dirty="0" smtClean="0"/>
                  <a:t>increase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bandwidth</a:t>
                </a:r>
                <a:r>
                  <a:rPr lang="en-US" sz="3000" dirty="0"/>
                  <a:t> or </a:t>
                </a:r>
                <a:r>
                  <a:rPr lang="en-US" sz="3000" dirty="0" smtClean="0"/>
                  <a:t>the </a:t>
                </a:r>
                <a:r>
                  <a:rPr lang="en-US" sz="3000" b="1" dirty="0" smtClean="0">
                    <a:solidFill>
                      <a:srgbClr val="0070C0"/>
                    </a:solidFill>
                  </a:rPr>
                  <a:t>signal levels</a:t>
                </a:r>
                <a:r>
                  <a:rPr lang="en-US" sz="3000" dirty="0" smtClean="0"/>
                  <a:t>.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3000" dirty="0" smtClean="0"/>
                  <a:t>However, increasing the </a:t>
                </a:r>
                <a:r>
                  <a:rPr lang="en-US" sz="3000" dirty="0"/>
                  <a:t>levels of a signal may reduce reliability of the system, since it becomes difficult for the receiver to distinguish between the received levels</a:t>
                </a:r>
                <a:r>
                  <a:rPr lang="en-US" sz="3000" dirty="0" smtClean="0"/>
                  <a:t>.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59298"/>
                <a:ext cx="10677525" cy="5201162"/>
              </a:xfrm>
              <a:blipFill>
                <a:blip r:embed="rId2"/>
                <a:stretch>
                  <a:fillRect l="-1142" t="-1524" r="-1313" b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Nyquist</a:t>
            </a:r>
            <a:r>
              <a:rPr lang="en-US" dirty="0"/>
              <a:t> </a:t>
            </a:r>
            <a:r>
              <a:rPr lang="en-US" dirty="0" smtClean="0"/>
              <a:t>Theorem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Example 1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/>
                  <a:t> Considering a noiseless channel with a bandwidth of 3000 Hz transmitting a signal with two signal levels. The maximum bit rate can be</a:t>
                </a:r>
              </a:p>
              <a:p>
                <a:pPr algn="just">
                  <a:lnSpc>
                    <a:spcPct val="114000"/>
                  </a:lnSpc>
                  <a:spcAft>
                    <a:spcPts val="2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𝐵𝑖𝑡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𝑅𝑎𝑡𝑒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=2×3000×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func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=6000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𝑏𝑝𝑠</m:t>
                      </m:r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Example 2:</a:t>
                </a:r>
                <a:r>
                  <a:rPr lang="en-US" dirty="0"/>
                  <a:t> Consider the same noiseless channel transmitting a signal with four signal levels (for each level, we send 2 bits). The maximum bit rate can be</a:t>
                </a:r>
              </a:p>
              <a:p>
                <a:pPr indent="-220662" algn="just">
                  <a:lnSpc>
                    <a:spcPct val="114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𝐵𝑖𝑡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𝑅𝑎𝑡𝑒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=2×3000×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e>
                      </m:func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=12,000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𝑏𝑝𝑠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  <a:blipFill>
                <a:blip r:embed="rId2"/>
                <a:stretch>
                  <a:fillRect l="-1043" t="-626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Nyquist</a:t>
            </a:r>
            <a:r>
              <a:rPr lang="en-US" dirty="0"/>
              <a:t> Theorem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8"/>
                <a:ext cx="10903857" cy="487210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2000"/>
                  </a:spcAft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Example 3: </a:t>
                </a:r>
                <a:r>
                  <a:rPr lang="en-US" dirty="0" smtClean="0"/>
                  <a:t>We </a:t>
                </a:r>
                <a:r>
                  <a:rPr lang="en-US" dirty="0"/>
                  <a:t>need to send 265 kbps over a noiseless channel with a bandwidth of 20 kHz. How many signal levels do we need</a:t>
                </a:r>
                <a:r>
                  <a:rPr lang="en-US" dirty="0" smtClean="0"/>
                  <a:t>?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265000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=2×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×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just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𝐿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=6.625</m:t>
                      </m:r>
                    </m:oMath>
                  </m:oMathPara>
                </a14:m>
                <a:endParaRPr lang="en-US" b="0" dirty="0" smtClean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 algn="just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𝐿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6.625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=98.7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𝐿𝑒𝑣𝑒𝑙𝑠</m:t>
                      </m:r>
                    </m:oMath>
                  </m:oMathPara>
                </a14:m>
                <a:endParaRPr lang="en-US" dirty="0" smtClean="0">
                  <a:solidFill>
                    <a:srgbClr val="002060"/>
                  </a:solidFill>
                  <a:ea typeface="Cambria Math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dirty="0">
                    <a:ea typeface="Cambria Math"/>
                  </a:rPr>
                  <a:t>Since </a:t>
                </a:r>
                <a:r>
                  <a:rPr lang="en-US" dirty="0" smtClean="0">
                    <a:ea typeface="Cambria Math"/>
                  </a:rPr>
                  <a:t>the above </a:t>
                </a:r>
                <a:r>
                  <a:rPr lang="en-US" dirty="0">
                    <a:ea typeface="Cambria Math"/>
                  </a:rPr>
                  <a:t>result is not a power of 2, we need to either increase the number of levels or reduce the bit rate. </a:t>
                </a:r>
                <a:endParaRPr lang="en-US" dirty="0" smtClean="0">
                  <a:ea typeface="Cambria Math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dirty="0" smtClean="0">
                    <a:ea typeface="Cambria Math"/>
                  </a:rPr>
                  <a:t>If </a:t>
                </a:r>
                <a:r>
                  <a:rPr lang="en-US" dirty="0">
                    <a:ea typeface="Cambria Math"/>
                  </a:rPr>
                  <a:t>we have 128 levels, the bit rate is 280 kbps. If we have 64 levels, the bit rate is 240 kbps.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8"/>
                <a:ext cx="10903857" cy="4872105"/>
              </a:xfrm>
              <a:blipFill>
                <a:blip r:embed="rId2"/>
                <a:stretch>
                  <a:fillRect l="-950" t="-1377" r="-1174" b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 Capacity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sz="3000" dirty="0"/>
                  <a:t>In reality, we cannot have a </a:t>
                </a:r>
                <a:r>
                  <a:rPr lang="en-US" sz="3000" b="1" dirty="0">
                    <a:solidFill>
                      <a:srgbClr val="C00000"/>
                    </a:solidFill>
                  </a:rPr>
                  <a:t>noiseless channel</a:t>
                </a:r>
                <a:r>
                  <a:rPr lang="en-US" sz="3000" dirty="0"/>
                  <a:t>.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sz="3000" dirty="0" smtClean="0"/>
                  <a:t>The Shannon capacity theorem is used for noisy channels.</a:t>
                </a:r>
                <a:endParaRPr lang="en-US" sz="3000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sz="3000" dirty="0" smtClean="0"/>
                  <a:t>The theoretical </a:t>
                </a:r>
                <a:r>
                  <a:rPr lang="en-US" sz="3000" dirty="0"/>
                  <a:t>highest data rate for a noisy </a:t>
                </a:r>
                <a:r>
                  <a:rPr lang="en-US" sz="3000" dirty="0" smtClean="0"/>
                  <a:t>channel is given as:</a:t>
                </a:r>
                <a:endParaRPr lang="en-US" sz="3000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</a:rPr>
                        <m:t>𝐶𝑎𝑝𝑎𝑐𝑖𝑡𝑦</m:t>
                      </m:r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3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𝑏𝑎𝑛𝑑𝑤𝑖𝑑𝑡h</m:t>
                      </m:r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)×</m:t>
                      </m:r>
                      <m:func>
                        <m:funcPr>
                          <m:ctrlPr>
                            <a:rPr lang="en-US" sz="3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𝑆𝑁𝑅</m:t>
                          </m:r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sz="3000" dirty="0" smtClean="0"/>
                  <a:t>To </a:t>
                </a:r>
                <a:r>
                  <a:rPr lang="en-US" sz="3000" dirty="0"/>
                  <a:t>improve </a:t>
                </a:r>
                <a:r>
                  <a:rPr lang="en-US" sz="3000" dirty="0" smtClean="0"/>
                  <a:t>the capacity</a:t>
                </a:r>
                <a:r>
                  <a:rPr lang="en-US" sz="3000" dirty="0"/>
                  <a:t>, we either increase </a:t>
                </a:r>
                <a:r>
                  <a:rPr lang="en-US" sz="3000" dirty="0">
                    <a:solidFill>
                      <a:srgbClr val="0070C0"/>
                    </a:solidFill>
                  </a:rPr>
                  <a:t>bandwidth</a:t>
                </a:r>
                <a:r>
                  <a:rPr lang="en-US" sz="3000" dirty="0"/>
                  <a:t> or improve </a:t>
                </a:r>
                <a:r>
                  <a:rPr lang="en-US" sz="3000" dirty="0">
                    <a:solidFill>
                      <a:srgbClr val="0070C0"/>
                    </a:solidFill>
                  </a:rPr>
                  <a:t>SNR</a:t>
                </a:r>
                <a:r>
                  <a:rPr lang="en-US" sz="3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  <a:blipFill>
                <a:blip r:embed="rId2"/>
                <a:stretch>
                  <a:fillRect l="-1217" t="-162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</a:t>
            </a:r>
            <a:r>
              <a:rPr lang="en-US" dirty="0" smtClean="0"/>
              <a:t>Capacity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  <a:spcAft>
                    <a:spcPts val="2000"/>
                  </a:spcAft>
                </a:pPr>
                <a:r>
                  <a:rPr lang="en-US" sz="3000" dirty="0" smtClean="0"/>
                  <a:t>The SNR is often given in decibels, where: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𝑆𝑁𝑅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𝑑𝐵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</a:rPr>
                        <m:t>=10</m:t>
                      </m:r>
                      <m:func>
                        <m:funcPr>
                          <m:ctrlPr>
                            <a:rPr lang="en-US" sz="3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𝑆𝑁𝑅</m:t>
                          </m:r>
                        </m:e>
                      </m:func>
                    </m:oMath>
                  </m:oMathPara>
                </a14:m>
                <a:endParaRPr lang="en-US" sz="3000" dirty="0" smtClean="0">
                  <a:solidFill>
                    <a:srgbClr val="00206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3000" dirty="0">
                  <a:solidFill>
                    <a:srgbClr val="00206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spcAft>
                    <a:spcPts val="2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</a:rPr>
                        <m:t>𝑆𝑁𝑅</m:t>
                      </m:r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𝑆𝑁𝑅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𝑑𝐵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</a:t>
            </a:r>
            <a:r>
              <a:rPr lang="en-US" dirty="0" smtClean="0"/>
              <a:t>Signals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Comparison of analog and digital signals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14" y="2303131"/>
            <a:ext cx="9357772" cy="314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5647473"/>
            <a:ext cx="10515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Book Antiqua" panose="02040602050305030304" pitchFamily="18" charset="0"/>
              </a:rPr>
              <a:t>Both analog and digital signals can be </a:t>
            </a:r>
            <a:r>
              <a:rPr lang="en-US" sz="2600" b="1" dirty="0">
                <a:solidFill>
                  <a:srgbClr val="0070C0"/>
                </a:solidFill>
                <a:latin typeface="Book Antiqua" panose="02040602050305030304" pitchFamily="18" charset="0"/>
              </a:rPr>
              <a:t>periodic</a:t>
            </a:r>
            <a:r>
              <a:rPr lang="en-US" sz="2600" dirty="0">
                <a:latin typeface="Book Antiqua" panose="02040602050305030304" pitchFamily="18" charset="0"/>
              </a:rPr>
              <a:t> or </a:t>
            </a:r>
            <a:r>
              <a:rPr lang="en-US" sz="2600" b="1" dirty="0">
                <a:solidFill>
                  <a:srgbClr val="0070C0"/>
                </a:solidFill>
                <a:latin typeface="Book Antiqua" panose="02040602050305030304" pitchFamily="18" charset="0"/>
              </a:rPr>
              <a:t>non-periodic</a:t>
            </a:r>
            <a:r>
              <a:rPr lang="en-US" sz="2600" dirty="0">
                <a:solidFill>
                  <a:srgbClr val="0070C0"/>
                </a:solidFill>
                <a:latin typeface="Book Antiqua" panose="02040602050305030304" pitchFamily="18" charset="0"/>
              </a:rPr>
              <a:t> </a:t>
            </a:r>
            <a:r>
              <a:rPr lang="en-US" sz="2600" b="1" i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(i.e. aperiodic</a:t>
            </a:r>
            <a:r>
              <a:rPr lang="en-US" sz="2600" b="1" i="1" dirty="0">
                <a:solidFill>
                  <a:srgbClr val="0070C0"/>
                </a:solidFill>
                <a:latin typeface="Book Antiqua" panose="02040602050305030304" pitchFamily="18" charset="0"/>
              </a:rPr>
              <a:t>)</a:t>
            </a:r>
            <a:r>
              <a:rPr lang="en-US" sz="2600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2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</a:t>
            </a:r>
            <a:r>
              <a:rPr lang="en-US" dirty="0" smtClean="0"/>
              <a:t>Capacity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8"/>
                <a:ext cx="10848975" cy="48721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spcAft>
                    <a:spcPts val="20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Example1:</a:t>
                </a:r>
                <a:r>
                  <a:rPr lang="en-US" dirty="0"/>
                  <a:t> </a:t>
                </a:r>
                <a:r>
                  <a:rPr lang="en-US" dirty="0" smtClean="0"/>
                  <a:t>A communication </a:t>
                </a:r>
                <a:r>
                  <a:rPr lang="en-US" dirty="0"/>
                  <a:t>line </a:t>
                </a:r>
                <a:r>
                  <a:rPr lang="en-US" dirty="0" smtClean="0"/>
                  <a:t>has </a:t>
                </a:r>
                <a:r>
                  <a:rPr lang="en-US" dirty="0"/>
                  <a:t>a bandwidth of 3000 </a:t>
                </a:r>
                <a:r>
                  <a:rPr lang="en-US" dirty="0" smtClean="0"/>
                  <a:t>Hz and the SNR </a:t>
                </a:r>
                <a:r>
                  <a:rPr lang="en-US" dirty="0"/>
                  <a:t>is </a:t>
                </a:r>
                <a:r>
                  <a:rPr lang="en-US" dirty="0" smtClean="0"/>
                  <a:t>3162</a:t>
                </a:r>
                <a:r>
                  <a:rPr lang="en-US" dirty="0"/>
                  <a:t>. For this </a:t>
                </a:r>
                <a:r>
                  <a:rPr lang="en-US" dirty="0" smtClean="0"/>
                  <a:t>channel, </a:t>
                </a:r>
                <a:r>
                  <a:rPr lang="en-US" dirty="0"/>
                  <a:t>the capacity </a:t>
                </a:r>
                <a:r>
                  <a:rPr lang="en-US" dirty="0" smtClean="0"/>
                  <a:t>is given as:</a:t>
                </a:r>
                <a:endParaRPr lang="en-US" dirty="0"/>
              </a:p>
              <a:p>
                <a:pPr>
                  <a:lnSpc>
                    <a:spcPct val="114000"/>
                  </a:lnSpc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=3000×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(1+3162)</m:t>
                          </m:r>
                        </m:e>
                      </m:func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=34,860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𝑏𝑝𝑠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14000"/>
                  </a:lnSpc>
                  <a:spcAft>
                    <a:spcPts val="1500"/>
                  </a:spcAft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Example 2:</a:t>
                </a:r>
                <a:r>
                  <a:rPr lang="en-US" dirty="0" smtClean="0"/>
                  <a:t> Assume </a:t>
                </a:r>
                <a:r>
                  <a:rPr lang="en-US" dirty="0"/>
                  <a:t>that </a:t>
                </a:r>
                <a:r>
                  <a:rPr lang="en-US" dirty="0" err="1"/>
                  <a:t>SNR</a:t>
                </a:r>
                <a:r>
                  <a:rPr lang="en-US" baseline="-25000" dirty="0" err="1"/>
                  <a:t>dB</a:t>
                </a:r>
                <a:r>
                  <a:rPr lang="en-US" dirty="0"/>
                  <a:t> = 36 and the channel bandwidth is 2 </a:t>
                </a:r>
                <a:r>
                  <a:rPr lang="en-US" dirty="0" err="1"/>
                  <a:t>MHz.</a:t>
                </a:r>
                <a:r>
                  <a:rPr lang="en-US" dirty="0"/>
                  <a:t> The theoretical channel capacity can be calculated </a:t>
                </a:r>
                <a:r>
                  <a:rPr lang="en-US" dirty="0" smtClean="0"/>
                  <a:t>as:</a:t>
                </a:r>
                <a:endParaRPr lang="en-US" dirty="0"/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𝑆𝑁𝑅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3.6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=3981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1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=2×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(1+3981)</m:t>
                          </m:r>
                        </m:e>
                      </m:func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=24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𝑀𝑏𝑝𝑠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8"/>
                <a:ext cx="10848975" cy="4872105"/>
              </a:xfrm>
              <a:blipFill>
                <a:blip r:embed="rId2"/>
                <a:stretch>
                  <a:fillRect l="-955" t="-626" r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</a:t>
            </a:r>
            <a:r>
              <a:rPr lang="en-US" dirty="0" smtClean="0"/>
              <a:t>Capacity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Example 3:</a:t>
                </a:r>
                <a:r>
                  <a:rPr lang="en-US" dirty="0" smtClean="0"/>
                  <a:t> </a:t>
                </a:r>
                <a:r>
                  <a:rPr lang="en-US" dirty="0"/>
                  <a:t>We have a channel with a 1-MHz bandwidth. The SNR for this channel is 63. What are the appropriate bit rate and signal level?</a:t>
                </a:r>
              </a:p>
              <a:p>
                <a:pPr algn="just">
                  <a:lnSpc>
                    <a:spcPct val="100000"/>
                  </a:lnSpc>
                  <a:spcAft>
                    <a:spcPts val="1500"/>
                  </a:spcAft>
                </a:pPr>
                <a:r>
                  <a:rPr lang="en-US" dirty="0">
                    <a:solidFill>
                      <a:srgbClr val="C00000"/>
                    </a:solidFill>
                  </a:rPr>
                  <a:t>Step 1:</a:t>
                </a:r>
                <a:r>
                  <a:rPr lang="en-US" dirty="0"/>
                  <a:t> use Shannon formula to find upper limit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=1×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1+63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=6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𝑀𝑏𝑝𝑠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00000"/>
                  </a:lnSpc>
                  <a:spcAft>
                    <a:spcPts val="1500"/>
                  </a:spcAft>
                </a:pPr>
                <a:r>
                  <a:rPr lang="en-US" dirty="0">
                    <a:solidFill>
                      <a:srgbClr val="C00000"/>
                    </a:solidFill>
                  </a:rPr>
                  <a:t>Step 2: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/>
                  <a:t>use </a:t>
                </a:r>
                <a:r>
                  <a:rPr lang="en-US" dirty="0" err="1" smtClean="0"/>
                  <a:t>Nyquist</a:t>
                </a:r>
                <a:r>
                  <a:rPr lang="en-US" dirty="0" smtClean="0"/>
                  <a:t> formula to find levels</a:t>
                </a:r>
                <a:endParaRPr lang="en-US" dirty="0"/>
              </a:p>
              <a:p>
                <a:pPr marL="0" indent="0" algn="just">
                  <a:lnSpc>
                    <a:spcPct val="100000"/>
                  </a:lnSpc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=2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×1×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𝑙𝑒𝑣𝑒𝑙𝑠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5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8"/>
                <a:ext cx="10642600" cy="487210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Throughput:</a:t>
                </a:r>
                <a:r>
                  <a:rPr lang="en-US" dirty="0"/>
                  <a:t> how fast </a:t>
                </a:r>
                <a:r>
                  <a:rPr lang="en-US" dirty="0" smtClean="0"/>
                  <a:t>the </a:t>
                </a:r>
                <a:r>
                  <a:rPr lang="en-US" dirty="0"/>
                  <a:t>data can be sent through a </a:t>
                </a:r>
                <a:r>
                  <a:rPr lang="en-US" dirty="0" smtClean="0"/>
                  <a:t>network, usually measured in bps.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Example:</a:t>
                </a:r>
                <a:r>
                  <a:rPr lang="en-US" dirty="0"/>
                  <a:t> a network with a data rate of 10 Mbps can pass </a:t>
                </a:r>
                <a:r>
                  <a:rPr lang="en-US" dirty="0" smtClean="0"/>
                  <a:t>an </a:t>
                </a:r>
                <a:r>
                  <a:rPr lang="en-US" dirty="0"/>
                  <a:t>average of 12,000 frames per minute with each frame carrying </a:t>
                </a:r>
                <a:r>
                  <a:rPr lang="en-US" dirty="0" smtClean="0"/>
                  <a:t>10,000 </a:t>
                </a:r>
                <a:r>
                  <a:rPr lang="en-US" dirty="0"/>
                  <a:t>bits. What is the throughput of </a:t>
                </a:r>
                <a:r>
                  <a:rPr lang="en-US" dirty="0" smtClean="0"/>
                  <a:t>the </a:t>
                </a:r>
                <a:r>
                  <a:rPr lang="en-US" dirty="0"/>
                  <a:t>network</a:t>
                </a:r>
                <a:r>
                  <a:rPr lang="en-US" dirty="0" smtClean="0"/>
                  <a:t>?</a:t>
                </a:r>
              </a:p>
              <a:p>
                <a:pPr>
                  <a:lnSpc>
                    <a:spcPct val="100000"/>
                  </a:lnSpc>
                  <a:spcAft>
                    <a:spcPts val="20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</a:rPr>
                  <a:t>Solution:</a:t>
                </a:r>
              </a:p>
              <a:p>
                <a:pPr marL="0" indent="0" algn="ctr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𝑇h𝑟𝑜𝑢𝑔h𝑝𝑢𝑡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12,000 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×10,000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𝑀𝑏𝑝𝑠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8"/>
                <a:ext cx="10642600" cy="4872105"/>
              </a:xfrm>
              <a:blipFill>
                <a:blip r:embed="rId2"/>
                <a:stretch>
                  <a:fillRect l="-1032" t="-876" r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6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dirty="0">
                <a:solidFill>
                  <a:srgbClr val="FF0000"/>
                </a:solidFill>
              </a:rPr>
              <a:t>Latency (Delay): </a:t>
            </a:r>
            <a:r>
              <a:rPr lang="en-US" dirty="0"/>
              <a:t>the time it takes for a message to completely arrive at destination from the time the first bit is sent out from the source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  <a:spcAft>
                <a:spcPts val="2000"/>
              </a:spcAft>
            </a:pPr>
            <a:r>
              <a:rPr lang="en-US" dirty="0"/>
              <a:t>Latency is made of four components</a:t>
            </a:r>
            <a:r>
              <a:rPr lang="en-US" dirty="0" smtClean="0"/>
              <a:t>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𝐿𝑎𝑡𝑒𝑛𝑐𝑦 = </a:t>
            </a:r>
            <a:r>
              <a:rPr lang="en-US" dirty="0" smtClean="0">
                <a:solidFill>
                  <a:srgbClr val="002060"/>
                </a:solidFill>
              </a:rPr>
              <a:t>𝑝𝑟𝑜𝑝𝑎𝑔𝑎𝑡𝑖𝑜𝑛 </a:t>
            </a:r>
            <a:r>
              <a:rPr lang="en-US" dirty="0">
                <a:solidFill>
                  <a:srgbClr val="002060"/>
                </a:solidFill>
              </a:rPr>
              <a:t>𝑡𝑖𝑚𝑒 + 𝑡𝑟𝑎𝑛𝑠𝑚𝑖𝑠𝑠𝑖𝑜𝑛 𝑡𝑖𝑚𝑒 +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𝑞𝑢𝑒𝑢𝑖𝑛𝑔 </a:t>
            </a:r>
            <a:r>
              <a:rPr lang="en-US" dirty="0">
                <a:solidFill>
                  <a:srgbClr val="002060"/>
                </a:solidFill>
              </a:rPr>
              <a:t>𝑡𝑖𝑚𝑒 + </a:t>
            </a:r>
            <a:r>
              <a:rPr lang="en-US" dirty="0" smtClean="0">
                <a:solidFill>
                  <a:srgbClr val="002060"/>
                </a:solidFill>
              </a:rPr>
              <a:t>𝑝𝑟𝑜𝑐𝑒𝑠𝑠𝑖𝑛𝑔 𝑡𝑖𝑚𝑒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Latency: Propagation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488"/>
                <a:ext cx="10948988" cy="5170624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3000" dirty="0" smtClean="0">
                    <a:solidFill>
                      <a:srgbClr val="FF0000"/>
                    </a:solidFill>
                  </a:rPr>
                  <a:t>Propagation time:</a:t>
                </a:r>
                <a:r>
                  <a:rPr lang="en-US" sz="3000" dirty="0"/>
                  <a:t> measures the time required for a bit to travel from source to destination.</a:t>
                </a:r>
              </a:p>
              <a:p>
                <a:pPr marL="457200" lvl="1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2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𝑃𝑟𝑜𝑝𝑎𝑔𝑎𝑡𝑖𝑜𝑛</m:t>
                      </m:r>
                      <m:r>
                        <a:rPr lang="en-US" sz="31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1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31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1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31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sz="31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𝑃𝑟𝑜𝑝𝑎𝑔𝑎𝑡𝑖𝑜𝑛</m:t>
                      </m:r>
                      <m:r>
                        <a:rPr lang="en-US" sz="31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1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𝑆𝑝𝑒𝑒𝑑</m:t>
                      </m:r>
                      <m:r>
                        <a:rPr lang="en-US" sz="31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1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3000" dirty="0"/>
                  <a:t>Propagation speed of EM signals is medium dependent. </a:t>
                </a:r>
                <a:r>
                  <a:rPr lang="en-US" sz="3000" dirty="0" smtClean="0"/>
                  <a:t>The </a:t>
                </a:r>
                <a:r>
                  <a:rPr lang="en-US" sz="3000" dirty="0"/>
                  <a:t>speed of light </a:t>
                </a:r>
                <a:r>
                  <a:rPr lang="en-US" sz="3000" dirty="0" smtClean="0"/>
                  <a:t>in vacuum is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 smtClean="0"/>
                  <a:t> , while its </a:t>
                </a:r>
                <a:r>
                  <a:rPr lang="en-US" sz="3000" dirty="0"/>
                  <a:t>lower in air and cable</a:t>
                </a:r>
                <a:r>
                  <a:rPr lang="en-US" sz="3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488"/>
                <a:ext cx="10948988" cy="5170624"/>
              </a:xfrm>
              <a:blipFill>
                <a:blip r:embed="rId2"/>
                <a:stretch>
                  <a:fillRect l="-1169" t="-354" r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Latency: Propagation </a:t>
            </a:r>
            <a:r>
              <a:rPr lang="en-US" dirty="0" smtClean="0"/>
              <a:t>Time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20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Example:</a:t>
                </a:r>
                <a:r>
                  <a:rPr lang="en-US" dirty="0"/>
                  <a:t> find the propagation time if distance between the two points is 12,000 km. Assume the propagation speed is 2.4 × 10</a:t>
                </a:r>
                <a:r>
                  <a:rPr lang="en-US" baseline="30000" dirty="0"/>
                  <a:t>8</a:t>
                </a:r>
                <a:r>
                  <a:rPr lang="en-US" dirty="0"/>
                  <a:t> m/s in a cable.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rgbClr val="0070C0"/>
                    </a:solidFill>
                  </a:rPr>
                  <a:t>Solution:</a:t>
                </a:r>
                <a:r>
                  <a:rPr lang="en-US" dirty="0"/>
                  <a:t> </a:t>
                </a:r>
                <a:endParaRPr lang="en-US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𝑃𝑟𝑜𝑝𝑎𝑔𝑎𝑡𝑖𝑜𝑛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12,000 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×1000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(2.4×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Assuming there is a direct cable between two computers at a distance of 12,000 km from each other, hence a bit can go in only a speed of 50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Latency: Transmission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8"/>
                <a:ext cx="10820400" cy="48721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dirty="0" smtClean="0">
                    <a:solidFill>
                      <a:srgbClr val="FF0000"/>
                    </a:solidFill>
                  </a:rPr>
                  <a:t>Transmission </a:t>
                </a:r>
                <a:r>
                  <a:rPr lang="en-US" dirty="0">
                    <a:solidFill>
                      <a:srgbClr val="FF0000"/>
                    </a:solidFill>
                  </a:rPr>
                  <a:t>time: </a:t>
                </a:r>
                <a:r>
                  <a:rPr lang="en-US" dirty="0"/>
                  <a:t>the time required to put the entire message on the transmission medium.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𝑇𝑟𝑎𝑛𝑠𝑚𝑖𝑠𝑠𝑖𝑜𝑛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𝑀𝑒𝑠𝑠𝑎𝑔𝑒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Example 1:</a:t>
                </a:r>
                <a:r>
                  <a:rPr lang="en-US" dirty="0" smtClean="0"/>
                  <a:t> </a:t>
                </a:r>
                <a:r>
                  <a:rPr lang="en-US" dirty="0"/>
                  <a:t>what </a:t>
                </a:r>
                <a:r>
                  <a:rPr lang="en-US" dirty="0" smtClean="0"/>
                  <a:t>is </a:t>
                </a:r>
                <a:r>
                  <a:rPr lang="en-US" dirty="0"/>
                  <a:t>the </a:t>
                </a:r>
                <a:r>
                  <a:rPr lang="en-US" dirty="0" smtClean="0"/>
                  <a:t>transmission </a:t>
                </a:r>
                <a:r>
                  <a:rPr lang="en-US" dirty="0"/>
                  <a:t>time for a 2.5 </a:t>
                </a:r>
                <a:r>
                  <a:rPr lang="en-US" dirty="0" err="1"/>
                  <a:t>KByte</a:t>
                </a:r>
                <a:r>
                  <a:rPr lang="en-US" dirty="0"/>
                  <a:t> message if data rate of the network is 1 </a:t>
                </a:r>
                <a:r>
                  <a:rPr lang="en-US" dirty="0" err="1"/>
                  <a:t>Gbps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spcAft>
                    <a:spcPts val="1000"/>
                  </a:spcAft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Solution: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𝑇𝑟𝑎𝑛𝑠𝑚𝑖𝑠𝑠𝑖𝑜𝑛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=(2500×8)/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=0.02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8"/>
                <a:ext cx="10820400" cy="4872105"/>
              </a:xfrm>
              <a:blipFill>
                <a:blip r:embed="rId2"/>
                <a:stretch>
                  <a:fillRect l="-1183" t="-876" r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Latency: Transmission Time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  <a:spcAft>
                    <a:spcPts val="2000"/>
                  </a:spcAft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Example 2:</a:t>
                </a:r>
                <a:r>
                  <a:rPr lang="en-US" dirty="0" smtClean="0"/>
                  <a:t> </a:t>
                </a:r>
                <a:r>
                  <a:rPr lang="en-US" dirty="0"/>
                  <a:t>what are the propagation time and the transmission time for a 5 MB (megabyte) message if data rate of the network is 1 Mbps? Assume that distance between sender and receiver is 12,000 km and signal travels at 2.4 × 10</a:t>
                </a:r>
                <a:r>
                  <a:rPr lang="en-US" baseline="30000" dirty="0"/>
                  <a:t>8</a:t>
                </a:r>
                <a:r>
                  <a:rPr lang="en-US" dirty="0"/>
                  <a:t> m/s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2000"/>
                  </a:spcAft>
                </a:pPr>
                <a:r>
                  <a:rPr lang="en-US" dirty="0" smtClean="0">
                    <a:solidFill>
                      <a:srgbClr val="0070C0"/>
                    </a:solidFill>
                  </a:rPr>
                  <a:t>Solution: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𝑃𝑟𝑜𝑝𝑎𝑔𝑎𝑡𝑖𝑜𝑛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=(12,000 ×1000)/(2.4×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)=50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𝑇𝑟𝑎𝑛𝑠𝑚𝑖𝑠𝑠𝑖𝑜𝑛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=(5,000,000×8)/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=40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5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6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Latency: </a:t>
            </a:r>
            <a:r>
              <a:rPr lang="en-US" dirty="0" smtClean="0"/>
              <a:t>Queuing &amp; Processing </a:t>
            </a:r>
            <a:r>
              <a:rPr lang="en-US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rgbClr val="FF0000"/>
                </a:solidFill>
              </a:rPr>
              <a:t>Queuing time:</a:t>
            </a:r>
            <a:r>
              <a:rPr lang="en-US" sz="3000" dirty="0"/>
              <a:t> the time needed for each device on the network to hold the message before it can be processed.</a:t>
            </a:r>
          </a:p>
          <a:p>
            <a:pPr lvl="1" indent="-457200" algn="just">
              <a:lnSpc>
                <a:spcPct val="100000"/>
              </a:lnSpc>
              <a:spcAft>
                <a:spcPts val="2000"/>
              </a:spcAft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2060"/>
                </a:solidFill>
              </a:rPr>
              <a:t>The queuing time changes </a:t>
            </a:r>
            <a:r>
              <a:rPr lang="en-US" sz="2800" dirty="0">
                <a:solidFill>
                  <a:srgbClr val="002060"/>
                </a:solidFill>
              </a:rPr>
              <a:t>with the load imposed on the </a:t>
            </a:r>
            <a:r>
              <a:rPr lang="en-US" sz="2800" dirty="0" smtClean="0">
                <a:solidFill>
                  <a:srgbClr val="002060"/>
                </a:solidFill>
              </a:rPr>
              <a:t>network, where as </a:t>
            </a:r>
            <a:r>
              <a:rPr lang="en-US" sz="2800" dirty="0">
                <a:solidFill>
                  <a:srgbClr val="002060"/>
                </a:solidFill>
              </a:rPr>
              <a:t>the network traffic increases, the queuing time increases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rgbClr val="FF0000"/>
                </a:solidFill>
              </a:rPr>
              <a:t>Processing delay:</a:t>
            </a:r>
            <a:r>
              <a:rPr lang="en-US" sz="3000" dirty="0"/>
              <a:t> the time required for a device, such as a router, to process a message, such as packet header.</a:t>
            </a:r>
            <a:r>
              <a:rPr lang="en-US" sz="3200" dirty="0"/>
              <a:t> </a:t>
            </a:r>
          </a:p>
          <a:p>
            <a:pPr lvl="1" indent="-4572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2060"/>
                </a:solidFill>
              </a:rPr>
              <a:t>The processing delay is usually very </a:t>
            </a:r>
            <a:r>
              <a:rPr lang="en-US" sz="2800" dirty="0">
                <a:solidFill>
                  <a:srgbClr val="002060"/>
                </a:solidFill>
              </a:rPr>
              <a:t>small, hence negligible.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and </a:t>
            </a:r>
            <a:r>
              <a:rPr lang="en-US" dirty="0" smtClean="0"/>
              <a:t>Non-periodic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Periodic </a:t>
            </a:r>
            <a:r>
              <a:rPr lang="en-US" b="1" dirty="0">
                <a:solidFill>
                  <a:srgbClr val="FF0000"/>
                </a:solidFill>
              </a:rPr>
              <a:t>signal:</a:t>
            </a:r>
            <a:r>
              <a:rPr lang="en-US" dirty="0"/>
              <a:t> </a:t>
            </a:r>
            <a:r>
              <a:rPr lang="en-US" dirty="0" smtClean="0"/>
              <a:t>a signal that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completes </a:t>
            </a:r>
            <a:r>
              <a:rPr lang="en-US" dirty="0"/>
              <a:t>a pattern within a measurable time </a:t>
            </a:r>
            <a:r>
              <a:rPr lang="en-US" dirty="0" smtClean="0"/>
              <a:t>frame, called </a:t>
            </a: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period</a:t>
            </a:r>
            <a:r>
              <a:rPr lang="en-US" dirty="0"/>
              <a:t>, and repeats that pattern over subsequent identical periods.</a:t>
            </a:r>
          </a:p>
          <a:p>
            <a:pPr marL="628650" lvl="1" indent="-342900" algn="just">
              <a:lnSpc>
                <a:spcPct val="114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</a:rPr>
              <a:t>Cycle:</a:t>
            </a:r>
            <a:r>
              <a:rPr lang="en-US" sz="2800" b="1" dirty="0"/>
              <a:t> </a:t>
            </a:r>
            <a:r>
              <a:rPr lang="en-US" sz="2800" dirty="0"/>
              <a:t>completion of one full period.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Non-periodic </a:t>
            </a:r>
            <a:r>
              <a:rPr lang="en-US" b="1" dirty="0">
                <a:solidFill>
                  <a:srgbClr val="FF0000"/>
                </a:solidFill>
              </a:rPr>
              <a:t>signal: </a:t>
            </a:r>
            <a:r>
              <a:rPr lang="en-US" dirty="0"/>
              <a:t>changes without exhibiting a pattern or cycle that repeats over time</a:t>
            </a:r>
            <a:r>
              <a:rPr lang="en-US" dirty="0" smtClean="0"/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i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/>
              <a:t> in </a:t>
            </a:r>
            <a:r>
              <a:rPr lang="en-US" dirty="0"/>
              <a:t>data communications, we commonly use </a:t>
            </a:r>
            <a:r>
              <a:rPr lang="en-US" b="1" i="1" dirty="0">
                <a:solidFill>
                  <a:srgbClr val="002060"/>
                </a:solidFill>
              </a:rPr>
              <a:t>periodic analog signals</a:t>
            </a:r>
            <a:r>
              <a:rPr lang="en-US" dirty="0"/>
              <a:t> and </a:t>
            </a:r>
            <a:r>
              <a:rPr lang="en-US" b="1" i="1" dirty="0" smtClean="0">
                <a:solidFill>
                  <a:srgbClr val="002060"/>
                </a:solidFill>
              </a:rPr>
              <a:t>non-periodic </a:t>
            </a:r>
            <a:r>
              <a:rPr lang="en-US" b="1" i="1" dirty="0">
                <a:solidFill>
                  <a:srgbClr val="002060"/>
                </a:solidFill>
              </a:rPr>
              <a:t>digital </a:t>
            </a:r>
            <a:r>
              <a:rPr lang="en-US" b="1" i="1" dirty="0" smtClean="0">
                <a:solidFill>
                  <a:srgbClr val="002060"/>
                </a:solidFill>
              </a:rPr>
              <a:t>signals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" y="1444488"/>
            <a:ext cx="3720662" cy="48721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illustrated network, </a:t>
            </a:r>
            <a:r>
              <a:rPr lang="en-US" dirty="0"/>
              <a:t>select only one </a:t>
            </a:r>
            <a:r>
              <a:rPr lang="en-US" dirty="0" smtClean="0"/>
              <a:t>communication path </a:t>
            </a:r>
            <a:r>
              <a:rPr lang="en-US" dirty="0"/>
              <a:t>among the two possible paths between </a:t>
            </a:r>
            <a:r>
              <a:rPr lang="en-US" b="1" dirty="0">
                <a:solidFill>
                  <a:srgbClr val="C00000"/>
                </a:solidFill>
              </a:rPr>
              <a:t>nodes A and B</a:t>
            </a:r>
            <a:r>
              <a:rPr lang="en-US" dirty="0"/>
              <a:t>, then calculate the total delay required for a packet of size 512 </a:t>
            </a:r>
            <a:r>
              <a:rPr lang="en-US" dirty="0" err="1"/>
              <a:t>KBytes</a:t>
            </a:r>
            <a:r>
              <a:rPr lang="en-US" dirty="0"/>
              <a:t> to be sent </a:t>
            </a:r>
            <a:r>
              <a:rPr lang="en-US" dirty="0" smtClean="0"/>
              <a:t>from A </a:t>
            </a:r>
            <a:r>
              <a:rPr lang="en-US" dirty="0"/>
              <a:t>to B.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60" y="1774022"/>
            <a:ext cx="8279024" cy="40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</a:t>
            </a:r>
            <a:r>
              <a:rPr lang="en-US" dirty="0" smtClean="0"/>
              <a:t>Example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8"/>
                <a:ext cx="10515601" cy="507053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u="sng" dirty="0">
                    <a:solidFill>
                      <a:srgbClr val="C00000"/>
                    </a:solidFill>
                  </a:rPr>
                  <a:t>The network has the following details</a:t>
                </a:r>
                <a:r>
                  <a:rPr lang="en-US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lvl="0" algn="just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dirty="0"/>
                  <a:t>Transmission rate between (A, S1) (S1, R1) (B, S2) (S2, R4) is the same,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Mbps. </a:t>
                </a:r>
              </a:p>
              <a:p>
                <a:pPr lvl="0" algn="just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dirty="0"/>
                  <a:t>Transmission rate between all the routers is the same,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Gbps</a:t>
                </a:r>
                <a:r>
                  <a:rPr lang="en-US" dirty="0"/>
                  <a:t>.</a:t>
                </a:r>
              </a:p>
              <a:p>
                <a:pPr lvl="0" algn="just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dirty="0"/>
                  <a:t>Processing delays are negligible and no delays are assumed at the switches.</a:t>
                </a:r>
              </a:p>
              <a:p>
                <a:pPr lvl="0" algn="just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dirty="0"/>
                  <a:t>Average queuing delays at each router are shown in table below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8"/>
                <a:ext cx="10515601" cy="5070535"/>
              </a:xfrm>
              <a:blipFill>
                <a:blip r:embed="rId2"/>
                <a:stretch>
                  <a:fillRect l="-1159" t="-2286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</a:t>
            </a:r>
            <a:r>
              <a:rPr lang="en-US" dirty="0" smtClean="0"/>
              <a:t>Example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7343523"/>
                  </p:ext>
                </p:extLst>
              </p:nvPr>
            </p:nvGraphicFramePr>
            <p:xfrm>
              <a:off x="1952171" y="1746320"/>
              <a:ext cx="8287658" cy="33139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43829">
                      <a:extLst>
                        <a:ext uri="{9D8B030D-6E8A-4147-A177-3AD203B41FA5}">
                          <a16:colId xmlns:a16="http://schemas.microsoft.com/office/drawing/2014/main" val="2222213014"/>
                        </a:ext>
                      </a:extLst>
                    </a:gridCol>
                    <a:gridCol w="4143829">
                      <a:extLst>
                        <a:ext uri="{9D8B030D-6E8A-4147-A177-3AD203B41FA5}">
                          <a16:colId xmlns:a16="http://schemas.microsoft.com/office/drawing/2014/main" val="224872649"/>
                        </a:ext>
                      </a:extLst>
                    </a:gridCol>
                  </a:tblGrid>
                  <a:tr h="6541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  <a:latin typeface="Book Antiqua" panose="02040602050305030304" pitchFamily="18" charset="0"/>
                            </a:rPr>
                            <a:t>Router</a:t>
                          </a:r>
                          <a:endParaRPr lang="en-US" sz="2800" dirty="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  <a:latin typeface="Book Antiqua" panose="02040602050305030304" pitchFamily="18" charset="0"/>
                            </a:rPr>
                            <a:t>Queuing Delay</a:t>
                          </a:r>
                          <a:endParaRPr lang="en-US" sz="280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5973411"/>
                      </a:ext>
                    </a:extLst>
                  </a:tr>
                  <a:tr h="6649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  <a:latin typeface="Book Antiqua" panose="02040602050305030304" pitchFamily="18" charset="0"/>
                            </a:rPr>
                            <a:t>R1</a:t>
                          </a:r>
                          <a:endParaRPr lang="en-US" sz="2800" dirty="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</a:rPr>
                                <m:t>15×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>
                                      <a:effectLst/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>
                              <a:effectLst/>
                              <a:latin typeface="Book Antiqua" panose="02040602050305030304" pitchFamily="18" charset="0"/>
                            </a:rPr>
                            <a:t> seconds</a:t>
                          </a:r>
                          <a:endParaRPr lang="en-US" sz="2800" dirty="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33447372"/>
                      </a:ext>
                    </a:extLst>
                  </a:tr>
                  <a:tr h="6649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  <a:latin typeface="Book Antiqua" panose="02040602050305030304" pitchFamily="18" charset="0"/>
                            </a:rPr>
                            <a:t>R2</a:t>
                          </a:r>
                          <a:endParaRPr lang="en-US" sz="2800" dirty="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</a:rPr>
                                <m:t>20×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>
                                      <a:effectLst/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>
                              <a:effectLst/>
                              <a:latin typeface="Book Antiqua" panose="02040602050305030304" pitchFamily="18" charset="0"/>
                            </a:rPr>
                            <a:t> seconds</a:t>
                          </a:r>
                          <a:endParaRPr lang="en-US" sz="2800" dirty="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2485081"/>
                      </a:ext>
                    </a:extLst>
                  </a:tr>
                  <a:tr h="6649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  <a:latin typeface="Book Antiqua" panose="02040602050305030304" pitchFamily="18" charset="0"/>
                            </a:rPr>
                            <a:t>R3</a:t>
                          </a:r>
                          <a:endParaRPr lang="en-US" sz="280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</a:rPr>
                                <m:t>200×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>
                                      <a:effectLst/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>
                              <a:effectLst/>
                              <a:latin typeface="Book Antiqua" panose="02040602050305030304" pitchFamily="18" charset="0"/>
                            </a:rPr>
                            <a:t> seconds</a:t>
                          </a:r>
                          <a:endParaRPr lang="en-US" sz="2800" dirty="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7069078"/>
                      </a:ext>
                    </a:extLst>
                  </a:tr>
                  <a:tr h="6649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  <a:latin typeface="Book Antiqua" panose="02040602050305030304" pitchFamily="18" charset="0"/>
                            </a:rPr>
                            <a:t>R4</a:t>
                          </a:r>
                          <a:endParaRPr lang="en-US" sz="280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</a:rPr>
                                <m:t>10×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>
                                      <a:effectLst/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>
                              <a:effectLst/>
                              <a:latin typeface="Book Antiqua" panose="02040602050305030304" pitchFamily="18" charset="0"/>
                            </a:rPr>
                            <a:t> seconds</a:t>
                          </a:r>
                          <a:endParaRPr lang="en-US" sz="2800" dirty="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0773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7343523"/>
                  </p:ext>
                </p:extLst>
              </p:nvPr>
            </p:nvGraphicFramePr>
            <p:xfrm>
              <a:off x="1952171" y="1746320"/>
              <a:ext cx="8287658" cy="33139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43829">
                      <a:extLst>
                        <a:ext uri="{9D8B030D-6E8A-4147-A177-3AD203B41FA5}">
                          <a16:colId xmlns:a16="http://schemas.microsoft.com/office/drawing/2014/main" val="2222213014"/>
                        </a:ext>
                      </a:extLst>
                    </a:gridCol>
                    <a:gridCol w="4143829">
                      <a:extLst>
                        <a:ext uri="{9D8B030D-6E8A-4147-A177-3AD203B41FA5}">
                          <a16:colId xmlns:a16="http://schemas.microsoft.com/office/drawing/2014/main" val="224872649"/>
                        </a:ext>
                      </a:extLst>
                    </a:gridCol>
                  </a:tblGrid>
                  <a:tr h="6541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  <a:latin typeface="Book Antiqua" panose="02040602050305030304" pitchFamily="18" charset="0"/>
                            </a:rPr>
                            <a:t>Router</a:t>
                          </a:r>
                          <a:endParaRPr lang="en-US" sz="2800" dirty="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  <a:latin typeface="Book Antiqua" panose="02040602050305030304" pitchFamily="18" charset="0"/>
                            </a:rPr>
                            <a:t>Queuing Delay</a:t>
                          </a:r>
                          <a:endParaRPr lang="en-US" sz="280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5973411"/>
                      </a:ext>
                    </a:extLst>
                  </a:tr>
                  <a:tr h="6649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  <a:latin typeface="Book Antiqua" panose="02040602050305030304" pitchFamily="18" charset="0"/>
                            </a:rPr>
                            <a:t>R1</a:t>
                          </a:r>
                          <a:endParaRPr lang="en-US" sz="2800" dirty="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147" t="-100000" r="-588" b="-315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447372"/>
                      </a:ext>
                    </a:extLst>
                  </a:tr>
                  <a:tr h="6649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  <a:latin typeface="Book Antiqua" panose="02040602050305030304" pitchFamily="18" charset="0"/>
                            </a:rPr>
                            <a:t>R2</a:t>
                          </a:r>
                          <a:endParaRPr lang="en-US" sz="2800" dirty="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147" t="-200000" r="-588" b="-215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2485081"/>
                      </a:ext>
                    </a:extLst>
                  </a:tr>
                  <a:tr h="6649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  <a:latin typeface="Book Antiqua" panose="02040602050305030304" pitchFamily="18" charset="0"/>
                            </a:rPr>
                            <a:t>R3</a:t>
                          </a:r>
                          <a:endParaRPr lang="en-US" sz="280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147" t="-297273" r="-588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69078"/>
                      </a:ext>
                    </a:extLst>
                  </a:tr>
                  <a:tr h="6649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  <a:latin typeface="Book Antiqua" panose="02040602050305030304" pitchFamily="18" charset="0"/>
                            </a:rPr>
                            <a:t>R4</a:t>
                          </a:r>
                          <a:endParaRPr lang="en-US" sz="2800">
                            <a:effectLst/>
                            <a:latin typeface="Book Antiqua" panose="0204060205030503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147" t="-400917" r="-588" b="-14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0773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5362112"/>
            <a:ext cx="105156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500"/>
              </a:spcBef>
            </a:pPr>
            <a:r>
              <a:rPr lang="en-US" sz="2800" b="1" i="1" dirty="0">
                <a:latin typeface="Book Antiqua" panose="02040602050305030304" pitchFamily="18" charset="0"/>
              </a:rPr>
              <a:t>Note:</a:t>
            </a:r>
            <a:r>
              <a:rPr lang="en-US" sz="2800" i="1" dirty="0">
                <a:latin typeface="Book Antiqua" panose="02040602050305030304" pitchFamily="18" charset="0"/>
              </a:rPr>
              <a:t> Mention the selected path name in your answer sheet, e.g. </a:t>
            </a:r>
            <a:r>
              <a:rPr lang="en-US" sz="2800" b="1" i="1" dirty="0">
                <a:solidFill>
                  <a:srgbClr val="C00000"/>
                </a:solidFill>
                <a:latin typeface="Book Antiqua" panose="02040602050305030304" pitchFamily="18" charset="0"/>
              </a:rPr>
              <a:t>A-S1-R1-R2-R4-S2-B</a:t>
            </a:r>
            <a:r>
              <a:rPr lang="en-US" sz="2800" i="1" dirty="0">
                <a:latin typeface="Book Antiqua" panose="02040602050305030304" pitchFamily="18" charset="0"/>
              </a:rPr>
              <a:t>.</a:t>
            </a: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Periodic Analog Signals</a:t>
            </a:r>
          </a:p>
        </p:txBody>
      </p:sp>
    </p:spTree>
    <p:extLst>
      <p:ext uri="{BB962C8B-B14F-4D97-AF65-F5344CB8AC3E}">
        <p14:creationId xmlns:p14="http://schemas.microsoft.com/office/powerpoint/2010/main" val="38653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and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8185"/>
                <a:ext cx="10515600" cy="523723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b="1" i="1" dirty="0">
                    <a:solidFill>
                      <a:srgbClr val="002060"/>
                    </a:solidFill>
                  </a:rPr>
                  <a:t>Periodic analog </a:t>
                </a:r>
                <a:r>
                  <a:rPr lang="en-US" b="1" i="1" dirty="0" smtClean="0">
                    <a:solidFill>
                      <a:srgbClr val="002060"/>
                    </a:solidFill>
                  </a:rPr>
                  <a:t>signal</a:t>
                </a:r>
                <a:r>
                  <a:rPr lang="en-US" dirty="0" smtClean="0"/>
                  <a:t> can be </a:t>
                </a:r>
                <a:r>
                  <a:rPr lang="en-US" dirty="0"/>
                  <a:t>classified as </a:t>
                </a:r>
                <a:r>
                  <a:rPr lang="en-US" dirty="0">
                    <a:solidFill>
                      <a:srgbClr val="0070C0"/>
                    </a:solidFill>
                  </a:rPr>
                  <a:t>simple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0070C0"/>
                    </a:solidFill>
                  </a:rPr>
                  <a:t>composite</a:t>
                </a:r>
                <a:r>
                  <a:rPr lang="en-US" dirty="0"/>
                  <a:t>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Simple periodic analog signal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(e.g. a sine </a:t>
                </a:r>
                <a:r>
                  <a:rPr lang="en-US" b="1" dirty="0">
                    <a:solidFill>
                      <a:srgbClr val="0070C0"/>
                    </a:solidFill>
                  </a:rPr>
                  <a:t>wave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cannot be decomposed into a simpler signal.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Composite periodic analog </a:t>
                </a:r>
                <a:r>
                  <a:rPr lang="en-US" dirty="0" smtClean="0"/>
                  <a:t>signal </a:t>
                </a:r>
                <a:r>
                  <a:rPr lang="en-US" dirty="0"/>
                  <a:t>is composed of multiple </a:t>
                </a:r>
                <a:r>
                  <a:rPr lang="en-US" dirty="0">
                    <a:solidFill>
                      <a:srgbClr val="0070C0"/>
                    </a:solidFill>
                  </a:rPr>
                  <a:t>sine waves</a:t>
                </a:r>
                <a:r>
                  <a:rPr lang="en-US" dirty="0"/>
                  <a:t>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Sine wave period and frequency:</a:t>
                </a:r>
              </a:p>
              <a:p>
                <a:pPr marL="463550" lvl="1" algn="just">
                  <a:lnSpc>
                    <a:spcPct val="100000"/>
                  </a:lnSpc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Period:</a:t>
                </a:r>
                <a:r>
                  <a:rPr lang="en-US" sz="2600" dirty="0"/>
                  <a:t> the amount of time, in seconds, a signal needs to complete 1 cycle, usually denoted by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463550" lvl="1"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Frequency:</a:t>
                </a:r>
                <a:r>
                  <a:rPr lang="en-US" sz="2600" dirty="0"/>
                  <a:t> number of </a:t>
                </a:r>
                <a:r>
                  <a:rPr lang="en-US" sz="2600" dirty="0" smtClean="0"/>
                  <a:t>cycles </a:t>
                </a:r>
                <a:r>
                  <a:rPr lang="en-US" sz="2600" dirty="0"/>
                  <a:t>in 1 s</a:t>
                </a:r>
                <a:r>
                  <a:rPr lang="en-US" sz="2600" dirty="0" smtClean="0"/>
                  <a:t>.</a:t>
                </a:r>
              </a:p>
              <a:p>
                <a:pPr marL="0" indent="0" algn="ctr">
                  <a:spcAft>
                    <a:spcPts val="1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𝑯𝒆𝒓𝒕𝒛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𝑺𝒆𝒄𝒐𝒏𝒅𝒔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8185"/>
                <a:ext cx="10515600" cy="5237232"/>
              </a:xfrm>
              <a:blipFill>
                <a:blip r:embed="rId2"/>
                <a:stretch>
                  <a:fillRect l="-1043" t="-1281" r="-1159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and Frequency</a:t>
            </a:r>
            <a:r>
              <a:rPr lang="en-US" dirty="0" smtClean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of period and frequency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41" y="2339212"/>
            <a:ext cx="11536318" cy="321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9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and Frequency</a:t>
            </a:r>
            <a:r>
              <a:rPr lang="en-US" dirty="0" smtClean="0"/>
              <a:t>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9"/>
                <a:ext cx="5722257" cy="4599954"/>
              </a:xfrm>
            </p:spPr>
            <p:txBody>
              <a:bodyPr/>
              <a:lstStyle/>
              <a:p>
                <a:pPr algn="just">
                  <a:lnSpc>
                    <a:spcPct val="114000"/>
                  </a:lnSpc>
                  <a:spcAft>
                    <a:spcPts val="20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Example:</a:t>
                </a:r>
                <a:r>
                  <a:rPr lang="en-US" dirty="0"/>
                  <a:t> power lines at home has frequency of 60 or 50 Hz. For case of 60 Hz, period of this sine wave </a:t>
                </a:r>
                <a:r>
                  <a:rPr lang="en-US" dirty="0" smtClean="0"/>
                  <a:t>is: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𝟔𝟎</m:t>
                          </m:r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𝟎𝟏𝟔𝟔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9"/>
                <a:ext cx="5722257" cy="4599954"/>
              </a:xfrm>
              <a:blipFill>
                <a:blip r:embed="rId2"/>
                <a:stretch>
                  <a:fillRect l="-1810" t="-663" r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77" y="1302708"/>
            <a:ext cx="54292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8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Frequency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691813" cy="459995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Two domains are used for representing signals:</a:t>
            </a:r>
            <a:endParaRPr lang="en-US" b="1" dirty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Time-domain:</a:t>
            </a:r>
            <a:r>
              <a:rPr lang="en-US" dirty="0"/>
              <a:t> shows changes in signal amplitude w.r.t. time (amplitude vs. time plot).</a:t>
            </a:r>
          </a:p>
          <a:p>
            <a:pPr marL="514350" indent="-514350" algn="just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Frequency-domain:</a:t>
            </a:r>
            <a:r>
              <a:rPr lang="en-US" dirty="0"/>
              <a:t> shows relationship between peak amplitude and frequency</a:t>
            </a:r>
            <a:r>
              <a:rPr lang="en-US" dirty="0" smtClean="0"/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The frequency domain is more compact and useful when we are dealing with more than one sine wave.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2373</Words>
  <Application>Microsoft Office PowerPoint</Application>
  <PresentationFormat>Widescreen</PresentationFormat>
  <Paragraphs>308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Book Antiqua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Physical Layer:  Analog &amp; Digital Signals</vt:lpstr>
      <vt:lpstr>Data and Signals</vt:lpstr>
      <vt:lpstr>Data and Signals (Cont.)</vt:lpstr>
      <vt:lpstr>Periodic and Non-periodic</vt:lpstr>
      <vt:lpstr>Periodic Analog Signals</vt:lpstr>
      <vt:lpstr>Period and Frequency</vt:lpstr>
      <vt:lpstr>Period and Frequency (Cont.)</vt:lpstr>
      <vt:lpstr>Period and Frequency (Cont.)</vt:lpstr>
      <vt:lpstr>Time and Frequency Domains</vt:lpstr>
      <vt:lpstr>Time and Frequency Domains (Cont.)</vt:lpstr>
      <vt:lpstr>Time and Frequency Domains (Cont.)</vt:lpstr>
      <vt:lpstr>Composite Signals</vt:lpstr>
      <vt:lpstr>Composite Signals (Cont.)</vt:lpstr>
      <vt:lpstr>Bandwidth</vt:lpstr>
      <vt:lpstr>Bandwidth (Cont.)</vt:lpstr>
      <vt:lpstr>Bandwidth (Cont.)</vt:lpstr>
      <vt:lpstr>Digital Signal</vt:lpstr>
      <vt:lpstr>Digital Signal</vt:lpstr>
      <vt:lpstr>PowerPoint Presentation</vt:lpstr>
      <vt:lpstr>Bit Rate</vt:lpstr>
      <vt:lpstr>Bit Rate (Cont.)</vt:lpstr>
      <vt:lpstr>Transmission Impairments</vt:lpstr>
      <vt:lpstr>Transmission Impairments (Cont.)</vt:lpstr>
      <vt:lpstr>Data Rate Limits</vt:lpstr>
      <vt:lpstr>Nyquist Theorem</vt:lpstr>
      <vt:lpstr>Nyquist Theorem (Cont.)</vt:lpstr>
      <vt:lpstr>Nyquist Theorem (Cont.)</vt:lpstr>
      <vt:lpstr>Shannon Capacity</vt:lpstr>
      <vt:lpstr>Shannon Capacity (Cont.)</vt:lpstr>
      <vt:lpstr>Shannon Capacity (Cont.)</vt:lpstr>
      <vt:lpstr>Shannon Capacity (Cont.)</vt:lpstr>
      <vt:lpstr>Performance</vt:lpstr>
      <vt:lpstr>Throughput</vt:lpstr>
      <vt:lpstr>Latency</vt:lpstr>
      <vt:lpstr>Latency: Propagation Time</vt:lpstr>
      <vt:lpstr>Latency: Propagation Time (Cont.)</vt:lpstr>
      <vt:lpstr>Latency: Transmission Time</vt:lpstr>
      <vt:lpstr>Latency: Transmission Time (Cont.)</vt:lpstr>
      <vt:lpstr>Latency: Queuing &amp; Processing Time</vt:lpstr>
      <vt:lpstr>Latency Example</vt:lpstr>
      <vt:lpstr>Latency Example (Cont.)</vt:lpstr>
      <vt:lpstr>Latency Example (Cont.)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HOD Software Engineering BUKC</cp:lastModifiedBy>
  <cp:revision>944</cp:revision>
  <dcterms:created xsi:type="dcterms:W3CDTF">2016-09-03T17:31:17Z</dcterms:created>
  <dcterms:modified xsi:type="dcterms:W3CDTF">2023-01-15T14:16:19Z</dcterms:modified>
</cp:coreProperties>
</file>