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5" r:id="rId3"/>
    <p:sldId id="291" r:id="rId4"/>
    <p:sldId id="292" r:id="rId5"/>
    <p:sldId id="293" r:id="rId6"/>
    <p:sldId id="294" r:id="rId7"/>
    <p:sldId id="296" r:id="rId8"/>
    <p:sldId id="298" r:id="rId9"/>
    <p:sldId id="297" r:id="rId10"/>
    <p:sldId id="299" r:id="rId11"/>
    <p:sldId id="300" r:id="rId12"/>
    <p:sldId id="301" r:id="rId13"/>
    <p:sldId id="309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3" r:id="rId25"/>
    <p:sldId id="321" r:id="rId26"/>
    <p:sldId id="318" r:id="rId27"/>
    <p:sldId id="315" r:id="rId28"/>
    <p:sldId id="316" r:id="rId29"/>
    <p:sldId id="317" r:id="rId30"/>
    <p:sldId id="319" r:id="rId31"/>
    <p:sldId id="322" r:id="rId32"/>
    <p:sldId id="327" r:id="rId33"/>
    <p:sldId id="323" r:id="rId34"/>
    <p:sldId id="324" r:id="rId35"/>
    <p:sldId id="325" r:id="rId36"/>
    <p:sldId id="326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 snapToGrid="0">
      <p:cViewPr varScale="1">
        <p:scale>
          <a:sx n="61" d="100"/>
          <a:sy n="61" d="100"/>
        </p:scale>
        <p:origin x="7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8965" y="6449114"/>
            <a:ext cx="4598894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FALL 2022</a:t>
            </a:r>
            <a:endParaRPr lang="en-US" sz="13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748183"/>
            <a:ext cx="10321158" cy="28280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Physical Layer: M</a:t>
            </a:r>
            <a:r>
              <a:rPr lang="en-US" dirty="0" smtClean="0"/>
              <a:t>ultiplexing, </a:t>
            </a:r>
            <a:r>
              <a:rPr lang="en-US" dirty="0"/>
              <a:t>Spectrum </a:t>
            </a:r>
            <a:r>
              <a:rPr lang="en-US" dirty="0" smtClean="0"/>
              <a:t>Spreading &amp; Switching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997" y="3738239"/>
            <a:ext cx="9652000" cy="614742"/>
          </a:xfrm>
        </p:spPr>
        <p:txBody>
          <a:bodyPr>
            <a:normAutofit lnSpcReduction="10000"/>
          </a:bodyPr>
          <a:lstStyle/>
          <a:p>
            <a:r>
              <a:rPr lang="en-US" altLang="en-US" sz="4000" dirty="0"/>
              <a:t>Covers </a:t>
            </a:r>
            <a:r>
              <a:rPr lang="en-US" altLang="en-US" sz="4000" dirty="0" smtClean="0"/>
              <a:t>Chapters# 06 &amp; 08 from </a:t>
            </a:r>
            <a:r>
              <a:rPr lang="en-US" altLang="en-US" sz="4000" dirty="0"/>
              <a:t>Text </a:t>
            </a:r>
            <a:r>
              <a:rPr lang="en-US" altLang="en-US" sz="4000" dirty="0" smtClean="0"/>
              <a:t>Book</a:t>
            </a:r>
            <a:endParaRPr lang="en-US" sz="4000" dirty="0" smtClean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2810" y="4352981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Computer </a:t>
            </a:r>
            <a:r>
              <a:rPr lang="en-US" sz="4000" dirty="0"/>
              <a:t>Communication &amp; Networks </a:t>
            </a:r>
          </a:p>
          <a:p>
            <a:r>
              <a:rPr lang="en-US" sz="4000" dirty="0"/>
              <a:t>(</a:t>
            </a:r>
            <a:r>
              <a:rPr lang="en-US" sz="4000" dirty="0" smtClean="0"/>
              <a:t>CEN-223)</a:t>
            </a:r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Frequency-Division Multiplexing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b="1" dirty="0">
                <a:solidFill>
                  <a:srgbClr val="C00000"/>
                </a:solidFill>
              </a:rPr>
              <a:t>FDM </a:t>
            </a:r>
            <a:r>
              <a:rPr lang="en-US" b="1" dirty="0" smtClean="0">
                <a:solidFill>
                  <a:srgbClr val="C00000"/>
                </a:solidFill>
              </a:rPr>
              <a:t>applications;</a:t>
            </a:r>
            <a:endParaRPr lang="en-US" b="1" dirty="0">
              <a:solidFill>
                <a:srgbClr val="C00000"/>
              </a:solidFill>
            </a:endParaRPr>
          </a:p>
          <a:p>
            <a:pPr marL="739775" lvl="1" indent="-51435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/>
              <a:t>AM and FM radio broadcasts.</a:t>
            </a:r>
          </a:p>
          <a:p>
            <a:pPr marL="739775" lvl="1" indent="-51435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/>
              <a:t>TV channels broadcast.</a:t>
            </a:r>
          </a:p>
          <a:p>
            <a:pPr marL="739775" lvl="1" indent="-51435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generation of cellular </a:t>
            </a:r>
            <a:r>
              <a:rPr lang="en-US" sz="2800" dirty="0" smtClean="0"/>
              <a:t>systems (AMPS).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Time-Division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TDM:</a:t>
            </a:r>
            <a:r>
              <a:rPr lang="en-US" b="1" dirty="0"/>
              <a:t> </a:t>
            </a:r>
            <a:r>
              <a:rPr lang="en-US" dirty="0"/>
              <a:t>a multiplexing</a:t>
            </a:r>
            <a:r>
              <a:rPr lang="en-US" dirty="0" smtClean="0"/>
              <a:t> </a:t>
            </a:r>
            <a:r>
              <a:rPr lang="en-US" dirty="0"/>
              <a:t>technique that allows to combine several low-rate channels into one high-rate </a:t>
            </a:r>
            <a:r>
              <a:rPr lang="en-US" dirty="0" smtClean="0"/>
              <a:t>channel.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In TDM, the entire bandwidth is shared </a:t>
            </a:r>
            <a:r>
              <a:rPr lang="en-US" dirty="0"/>
              <a:t>in terms of </a:t>
            </a:r>
            <a:r>
              <a:rPr lang="en-US" dirty="0" smtClean="0"/>
              <a:t>time, i.e. each </a:t>
            </a:r>
            <a:r>
              <a:rPr lang="en-US" dirty="0"/>
              <a:t>connection occupies a portion of time in the link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90" y="3694061"/>
            <a:ext cx="7239756" cy="275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3694061"/>
            <a:ext cx="3628697" cy="156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TDM applications:</a:t>
            </a:r>
            <a:r>
              <a:rPr lang="en-US" sz="2800" dirty="0" smtClean="0">
                <a:latin typeface="Book Antiqua" panose="02040602050305030304" pitchFamily="18" charset="0"/>
              </a:rPr>
              <a:t> GSM </a:t>
            </a:r>
            <a:r>
              <a:rPr lang="en-US" sz="2800" dirty="0">
                <a:latin typeface="Book Antiqua" panose="02040602050305030304" pitchFamily="18" charset="0"/>
              </a:rPr>
              <a:t>cellular </a:t>
            </a:r>
            <a:r>
              <a:rPr lang="en-US" sz="2800" dirty="0" smtClean="0">
                <a:latin typeface="Book Antiqua" panose="02040602050305030304" pitchFamily="18" charset="0"/>
              </a:rPr>
              <a:t>networks.</a:t>
            </a: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Wavelength-Division Multiplexing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8"/>
                <a:ext cx="10686143" cy="4872105"/>
              </a:xfrm>
            </p:spPr>
            <p:txBody>
              <a:bodyPr/>
              <a:lstStyle/>
              <a:p>
                <a:pPr algn="just"/>
                <a:r>
                  <a:rPr lang="en-US" b="1" dirty="0" smtClean="0">
                    <a:solidFill>
                      <a:srgbClr val="FF0000"/>
                    </a:solidFill>
                  </a:rPr>
                  <a:t>WDM:</a:t>
                </a:r>
                <a:r>
                  <a:rPr lang="en-US" b="1" dirty="0"/>
                  <a:t> </a:t>
                </a:r>
                <a:r>
                  <a:rPr lang="en-US" dirty="0"/>
                  <a:t>a </a:t>
                </a:r>
                <a:r>
                  <a:rPr lang="en-US" dirty="0" smtClean="0"/>
                  <a:t>multiplexing technique used </a:t>
                </a:r>
                <a:r>
                  <a:rPr lang="en-US" dirty="0"/>
                  <a:t>to combine optical signals.</a:t>
                </a:r>
              </a:p>
              <a:p>
                <a:pPr algn="just"/>
                <a:r>
                  <a:rPr lang="en-US" dirty="0"/>
                  <a:t>Conceptually is same to FDM but involves optical signals that have very high </a:t>
                </a:r>
                <a:r>
                  <a:rPr lang="en-US" dirty="0" smtClean="0"/>
                  <a:t>frequencies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algn="just"/>
                <a:r>
                  <a:rPr lang="en-US" dirty="0"/>
                  <a:t>Combining and splitting of light are done through </a:t>
                </a:r>
                <a:r>
                  <a:rPr lang="en-US" b="1" i="1" dirty="0"/>
                  <a:t>prism</a:t>
                </a:r>
                <a:r>
                  <a:rPr lang="en-US" dirty="0"/>
                  <a:t>, which bends a beam of light based on angle of incidence and frequency.</a:t>
                </a:r>
              </a:p>
              <a:p>
                <a:pPr algn="just"/>
                <a:r>
                  <a:rPr lang="en-US" b="1" dirty="0" smtClean="0">
                    <a:solidFill>
                      <a:srgbClr val="C00000"/>
                    </a:solidFill>
                  </a:rPr>
                  <a:t>WDM Application:</a:t>
                </a:r>
                <a:r>
                  <a:rPr lang="en-US" dirty="0" smtClean="0"/>
                  <a:t> </a:t>
                </a:r>
                <a:r>
                  <a:rPr lang="en-US" dirty="0"/>
                  <a:t>fiber optic </a:t>
                </a:r>
                <a:r>
                  <a:rPr lang="en-US" dirty="0" smtClean="0"/>
                  <a:t>networks.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8"/>
                <a:ext cx="10686143" cy="4872105"/>
              </a:xfrm>
              <a:blipFill>
                <a:blip r:embed="rId2"/>
                <a:stretch>
                  <a:fillRect l="-970" t="-2378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887" y="4509188"/>
            <a:ext cx="840105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Spread Spectrum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From </a:t>
            </a:r>
            <a:r>
              <a:rPr lang="en-US" dirty="0" smtClean="0"/>
              <a:t>Chapter#06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28" y="3888607"/>
            <a:ext cx="6752431" cy="265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292142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</a:rPr>
              <a:t>Spread </a:t>
            </a:r>
            <a:r>
              <a:rPr lang="en-US" b="1" dirty="0" smtClean="0">
                <a:solidFill>
                  <a:srgbClr val="FF0000"/>
                </a:solidFill>
              </a:rPr>
              <a:t>spectrum:</a:t>
            </a:r>
            <a:r>
              <a:rPr lang="en-US" dirty="0" smtClean="0"/>
              <a:t> spreading </a:t>
            </a:r>
            <a:r>
              <a:rPr lang="en-US" dirty="0"/>
              <a:t>the </a:t>
            </a:r>
            <a:r>
              <a:rPr lang="en-US" dirty="0" smtClean="0"/>
              <a:t>original frequency </a:t>
            </a:r>
            <a:r>
              <a:rPr lang="en-US" dirty="0"/>
              <a:t>spectrum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smtClean="0"/>
              <a:t>into </a:t>
            </a:r>
            <a:r>
              <a:rPr lang="en-US" dirty="0"/>
              <a:t>a larger spectrum </a:t>
            </a:r>
            <a:r>
              <a:rPr lang="en-US" dirty="0" err="1"/>
              <a:t>B</a:t>
            </a:r>
            <a:r>
              <a:rPr lang="en-US" baseline="-25000" dirty="0" err="1"/>
              <a:t>ss</a:t>
            </a:r>
            <a:r>
              <a:rPr lang="en-US" dirty="0"/>
              <a:t>, where </a:t>
            </a:r>
            <a:r>
              <a:rPr lang="en-US" b="1" dirty="0" err="1">
                <a:solidFill>
                  <a:srgbClr val="002060"/>
                </a:solidFill>
              </a:rPr>
              <a:t>B</a:t>
            </a:r>
            <a:r>
              <a:rPr lang="en-US" b="1" baseline="-25000" dirty="0" err="1">
                <a:solidFill>
                  <a:srgbClr val="002060"/>
                </a:solidFill>
              </a:rPr>
              <a:t>ss</a:t>
            </a:r>
            <a:r>
              <a:rPr lang="en-US" b="1" baseline="-25000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&gt;&gt; B</a:t>
            </a:r>
            <a:r>
              <a:rPr lang="en-US" dirty="0" smtClean="0"/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Designed to be used in wireless applications for devices to share the medium without being </a:t>
            </a:r>
            <a:r>
              <a:rPr lang="en-US" b="1" dirty="0">
                <a:solidFill>
                  <a:srgbClr val="0070C0"/>
                </a:solidFill>
              </a:rPr>
              <a:t>intercepted by eavesdropper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being </a:t>
            </a:r>
            <a:r>
              <a:rPr lang="en-US" b="1" dirty="0">
                <a:solidFill>
                  <a:srgbClr val="0070C0"/>
                </a:solidFill>
              </a:rPr>
              <a:t>jammed by intruders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</a:t>
            </a:r>
            <a:r>
              <a:rPr lang="en-US" dirty="0" smtClean="0"/>
              <a:t>Spectrum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3000" b="1" dirty="0" smtClean="0">
                <a:solidFill>
                  <a:srgbClr val="C00000"/>
                </a:solidFill>
              </a:rPr>
              <a:t>Two </a:t>
            </a:r>
            <a:r>
              <a:rPr lang="en-US" sz="3000" b="1" dirty="0">
                <a:solidFill>
                  <a:srgbClr val="C00000"/>
                </a:solidFill>
              </a:rPr>
              <a:t>techniques to spread the </a:t>
            </a:r>
            <a:r>
              <a:rPr lang="en-US" sz="3000" b="1" dirty="0" smtClean="0">
                <a:solidFill>
                  <a:srgbClr val="C00000"/>
                </a:solidFill>
              </a:rPr>
              <a:t>bandwidth:</a:t>
            </a:r>
          </a:p>
          <a:p>
            <a:pPr marL="742950" lvl="1" indent="-514350"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 smtClean="0"/>
              <a:t>Frequency </a:t>
            </a:r>
            <a:r>
              <a:rPr lang="en-US" sz="2800" dirty="0"/>
              <a:t>hopping spread spectrum (FHSS</a:t>
            </a:r>
            <a:r>
              <a:rPr lang="en-US" sz="2800" dirty="0" smtClean="0"/>
              <a:t>).</a:t>
            </a:r>
          </a:p>
          <a:p>
            <a:pPr marL="742950" lvl="1" indent="-514350"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 smtClean="0"/>
              <a:t>Direct </a:t>
            </a:r>
            <a:r>
              <a:rPr lang="en-US" sz="2800" dirty="0"/>
              <a:t>sequence spread spectrum (DSSS).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sz="3000" dirty="0" smtClean="0"/>
                  <a:t>FHSS uses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3000" dirty="0" smtClean="0"/>
                  <a:t> different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carrier frequencies</a:t>
                </a:r>
                <a:r>
                  <a:rPr lang="en-US" sz="3000" dirty="0"/>
                  <a:t> for sending the original signal.</a:t>
                </a:r>
              </a:p>
              <a:p>
                <a:pPr algn="just"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sz="3000" dirty="0" smtClean="0"/>
                  <a:t>Signal </a:t>
                </a:r>
                <a:r>
                  <a:rPr lang="en-US" sz="3000" dirty="0"/>
                  <a:t>transmission </a:t>
                </a:r>
                <a:r>
                  <a:rPr lang="en-US" sz="3000" dirty="0" smtClean="0"/>
                  <a:t>is done over </a:t>
                </a:r>
                <a:r>
                  <a:rPr lang="en-US" sz="3000" dirty="0"/>
                  <a:t>seemingly random series of </a:t>
                </a:r>
                <a:r>
                  <a:rPr lang="en-US" sz="3000" dirty="0" smtClean="0"/>
                  <a:t>frequencies, </a:t>
                </a:r>
                <a:r>
                  <a:rPr lang="en-US" sz="3000" dirty="0"/>
                  <a:t>by using </a:t>
                </a:r>
                <a:r>
                  <a:rPr lang="en-US" sz="3000" dirty="0" smtClean="0"/>
                  <a:t>a </a:t>
                </a:r>
                <a:r>
                  <a:rPr lang="en-US" sz="3000" b="1" dirty="0" smtClean="0">
                    <a:solidFill>
                      <a:srgbClr val="0070C0"/>
                    </a:solidFill>
                  </a:rPr>
                  <a:t>pseudorandom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code </a:t>
                </a:r>
                <a:r>
                  <a:rPr lang="en-US" sz="3000" b="1" dirty="0" smtClean="0">
                    <a:solidFill>
                      <a:srgbClr val="0070C0"/>
                    </a:solidFill>
                  </a:rPr>
                  <a:t>generator</a:t>
                </a:r>
                <a:r>
                  <a:rPr lang="en-US" sz="3000" dirty="0" smtClean="0"/>
                  <a:t>.</a:t>
                </a:r>
              </a:p>
              <a:p>
                <a:pPr algn="just"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sz="3000" dirty="0" smtClean="0"/>
                  <a:t>The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pseudorandom code </a:t>
                </a:r>
                <a:r>
                  <a:rPr lang="en-US" sz="3000" b="1" dirty="0" smtClean="0">
                    <a:solidFill>
                      <a:srgbClr val="0070C0"/>
                    </a:solidFill>
                  </a:rPr>
                  <a:t>generator</a:t>
                </a:r>
                <a:r>
                  <a:rPr lang="en-US" sz="3000" dirty="0" smtClean="0"/>
                  <a:t> </a:t>
                </a:r>
                <a:r>
                  <a:rPr lang="en-US" sz="3000" dirty="0"/>
                  <a:t>creates </a:t>
                </a:r>
                <a:r>
                  <a:rPr lang="en-US" sz="3000" b="1" i="1" dirty="0">
                    <a:solidFill>
                      <a:srgbClr val="C00000"/>
                    </a:solidFill>
                  </a:rPr>
                  <a:t>k-bit</a:t>
                </a:r>
                <a:r>
                  <a:rPr lang="en-US" sz="3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000" b="1" dirty="0" smtClean="0">
                    <a:solidFill>
                      <a:srgbClr val="C00000"/>
                    </a:solidFill>
                  </a:rPr>
                  <a:t>patterns</a:t>
                </a:r>
                <a:r>
                  <a:rPr lang="en-US" sz="3000" dirty="0" smtClean="0"/>
                  <a:t> </a:t>
                </a:r>
                <a:r>
                  <a:rPr lang="en-US" sz="3000" dirty="0"/>
                  <a:t>for every hopping </a:t>
                </a:r>
                <a:r>
                  <a:rPr lang="en-US" sz="3000" dirty="0" smtClean="0"/>
                  <a:t>period, </a:t>
                </a:r>
                <a:r>
                  <a:rPr lang="en-US" sz="3000" dirty="0"/>
                  <a:t>where </a:t>
                </a:r>
                <a:r>
                  <a:rPr lang="en-US" sz="3000" dirty="0" smtClean="0"/>
                  <a:t>FHSS uses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/>
                  <a:t>different carrier </a:t>
                </a:r>
                <a:r>
                  <a:rPr lang="en-US" sz="3000" dirty="0" smtClean="0"/>
                  <a:t>frequencies. </a:t>
                </a:r>
                <a:r>
                  <a:rPr lang="en-US" sz="3000" b="1" dirty="0" smtClean="0">
                    <a:solidFill>
                      <a:srgbClr val="FF0000"/>
                    </a:solidFill>
                  </a:rPr>
                  <a:t>Note: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sz="3000" dirty="0" smtClean="0"/>
                  <a:t>.</a:t>
                </a:r>
                <a:endParaRPr lang="en-US" sz="3000" dirty="0"/>
              </a:p>
              <a:p>
                <a:pPr algn="just"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sz="3000" dirty="0" smtClean="0"/>
                  <a:t>The frequency </a:t>
                </a:r>
                <a:r>
                  <a:rPr lang="en-US" sz="3000" dirty="0"/>
                  <a:t>table uses the </a:t>
                </a:r>
                <a:r>
                  <a:rPr lang="en-US" sz="3000" dirty="0" smtClean="0"/>
                  <a:t>patters </a:t>
                </a:r>
                <a:r>
                  <a:rPr lang="en-US" sz="3000" dirty="0"/>
                  <a:t>for finding the frequency to be </a:t>
                </a:r>
                <a:r>
                  <a:rPr lang="en-US" sz="3000" dirty="0" smtClean="0"/>
                  <a:t>used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for the hopping period.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  <a:blipFill>
                <a:blip r:embed="rId2"/>
                <a:stretch>
                  <a:fillRect l="-1043" t="-1502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FHSS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0" y="2455862"/>
            <a:ext cx="6983412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99" y="42834"/>
            <a:ext cx="6361831" cy="3787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4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FHSS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64" y="1746320"/>
            <a:ext cx="9643272" cy="430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4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dirty="0"/>
                  <a:t>Each data bit is replaced by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000" b="1" dirty="0">
                    <a:solidFill>
                      <a:srgbClr val="C00000"/>
                    </a:solidFill>
                  </a:rPr>
                  <a:t> bits</a:t>
                </a:r>
                <a:r>
                  <a:rPr lang="en-US" sz="3000" dirty="0"/>
                  <a:t>, called </a:t>
                </a:r>
                <a:r>
                  <a:rPr lang="en-US" sz="3000" dirty="0">
                    <a:solidFill>
                      <a:srgbClr val="0070C0"/>
                    </a:solidFill>
                  </a:rPr>
                  <a:t>chips</a:t>
                </a:r>
                <a:r>
                  <a:rPr lang="en-US" sz="3000" dirty="0"/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dirty="0"/>
                  <a:t>Chip rate is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000" dirty="0"/>
                  <a:t> times of bit rate.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dirty="0"/>
                  <a:t>Required bandwidth is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000" dirty="0"/>
                  <a:t> times larger than that required for the original signal</a:t>
                </a:r>
                <a:r>
                  <a:rPr lang="en-US" sz="3000" dirty="0" smtClean="0"/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200"/>
                  <a:t>Spreading is done through a </a:t>
                </a:r>
                <a:r>
                  <a:rPr lang="en-US" sz="3200" b="1">
                    <a:solidFill>
                      <a:srgbClr val="FF0000"/>
                    </a:solidFill>
                  </a:rPr>
                  <a:t>spreading code</a:t>
                </a:r>
                <a:r>
                  <a:rPr lang="en-US" sz="3200"/>
                  <a:t>.</a:t>
                </a:r>
                <a:endParaRPr lang="en-US" sz="3200">
                  <a:solidFill>
                    <a:srgbClr val="C00000"/>
                  </a:solidFill>
                </a:endParaRP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b="1" i="1" smtClean="0">
                    <a:solidFill>
                      <a:srgbClr val="002060"/>
                    </a:solidFill>
                  </a:rPr>
                  <a:t>Bandwidth </a:t>
                </a:r>
                <a:r>
                  <a:rPr lang="en-US" sz="3000" b="1" i="1" dirty="0">
                    <a:solidFill>
                      <a:srgbClr val="002060"/>
                    </a:solidFill>
                  </a:rPr>
                  <a:t>can be shared, such as by using CDMA</a:t>
                </a:r>
                <a:r>
                  <a:rPr lang="en-US" sz="3000" dirty="0" smtClean="0"/>
                  <a:t>.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92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From Chapter#06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DSSS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1" y="1746320"/>
            <a:ext cx="10310497" cy="408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1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From </a:t>
            </a:r>
            <a:r>
              <a:rPr lang="en-US" dirty="0" smtClean="0"/>
              <a:t>Chapter#08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44488"/>
            <a:ext cx="10515600" cy="50046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rgbClr val="FF0000"/>
                </a:solidFill>
              </a:rPr>
              <a:t>Switched network:</a:t>
            </a:r>
            <a:r>
              <a:rPr lang="en-US" dirty="0"/>
              <a:t> a </a:t>
            </a:r>
            <a:r>
              <a:rPr lang="en-US" dirty="0" smtClean="0"/>
              <a:t>network that consists of a series </a:t>
            </a:r>
            <a:r>
              <a:rPr lang="en-US" dirty="0"/>
              <a:t>of </a:t>
            </a:r>
            <a:r>
              <a:rPr lang="en-US" dirty="0" smtClean="0"/>
              <a:t>inter-linked nodes, called switches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suitable </a:t>
            </a:r>
            <a:r>
              <a:rPr lang="en-US" dirty="0" smtClean="0">
                <a:solidFill>
                  <a:srgbClr val="0070C0"/>
                </a:solidFill>
              </a:rPr>
              <a:t>for </a:t>
            </a:r>
            <a:r>
              <a:rPr lang="en-US" dirty="0">
                <a:solidFill>
                  <a:srgbClr val="0070C0"/>
                </a:solidFill>
              </a:rPr>
              <a:t>very large networks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Switch:</a:t>
            </a:r>
            <a:r>
              <a:rPr lang="en-US" dirty="0" smtClean="0"/>
              <a:t> a device </a:t>
            </a:r>
            <a:r>
              <a:rPr lang="en-US" dirty="0"/>
              <a:t>capable of creating </a:t>
            </a:r>
            <a:r>
              <a:rPr lang="en-US" dirty="0">
                <a:solidFill>
                  <a:srgbClr val="0070C0"/>
                </a:solidFill>
              </a:rPr>
              <a:t>temporary connections</a:t>
            </a:r>
            <a:r>
              <a:rPr lang="en-US" dirty="0"/>
              <a:t> between two or more devices linked to the switch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rgbClr val="C00000"/>
                </a:solidFill>
              </a:rPr>
              <a:t>Methods of </a:t>
            </a:r>
            <a:r>
              <a:rPr lang="en-US" dirty="0" smtClean="0">
                <a:solidFill>
                  <a:srgbClr val="C00000"/>
                </a:solidFill>
              </a:rPr>
              <a:t>Switching:</a:t>
            </a:r>
          </a:p>
          <a:p>
            <a:pPr marL="74295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Circuit switching</a:t>
            </a:r>
          </a:p>
          <a:p>
            <a:pPr marL="74295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Packet switching</a:t>
            </a:r>
          </a:p>
          <a:p>
            <a:pPr marL="1200150" lvl="3" indent="-514350" algn="just">
              <a:lnSpc>
                <a:spcPct val="100000"/>
              </a:lnSpc>
              <a:buFont typeface="+mj-lt"/>
              <a:buAutoNum type="alphaLcPeriod"/>
            </a:pPr>
            <a:r>
              <a:rPr lang="en-US" sz="2700" dirty="0">
                <a:solidFill>
                  <a:srgbClr val="0070C0"/>
                </a:solidFill>
              </a:rPr>
              <a:t>Datagram approach</a:t>
            </a:r>
          </a:p>
          <a:p>
            <a:pPr marL="1200150" lvl="3" indent="-514350" algn="just">
              <a:lnSpc>
                <a:spcPct val="100000"/>
              </a:lnSpc>
              <a:buFont typeface="+mj-lt"/>
              <a:buAutoNum type="alphaLcPeriod"/>
            </a:pPr>
            <a:r>
              <a:rPr lang="en-US" sz="2700" dirty="0" smtClean="0">
                <a:solidFill>
                  <a:srgbClr val="0070C0"/>
                </a:solidFill>
              </a:rPr>
              <a:t>Virtual </a:t>
            </a:r>
            <a:r>
              <a:rPr lang="en-US" sz="2700" dirty="0">
                <a:solidFill>
                  <a:srgbClr val="0070C0"/>
                </a:solidFill>
              </a:rPr>
              <a:t>circuit </a:t>
            </a:r>
            <a:r>
              <a:rPr lang="en-US" sz="2700" dirty="0" smtClean="0">
                <a:solidFill>
                  <a:srgbClr val="0070C0"/>
                </a:solidFill>
              </a:rPr>
              <a:t>approach</a:t>
            </a:r>
            <a:endParaRPr lang="en-US" sz="2700" dirty="0">
              <a:solidFill>
                <a:srgbClr val="0070C0"/>
              </a:solidFill>
            </a:endParaRPr>
          </a:p>
          <a:p>
            <a:pPr marL="74295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Message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1" y="3401444"/>
            <a:ext cx="6199773" cy="304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5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in TCP/IP </a:t>
            </a:r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820400" cy="48721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b="1" u="sng" dirty="0">
                <a:solidFill>
                  <a:srgbClr val="C00000"/>
                </a:solidFill>
              </a:rPr>
              <a:t>Switching can happen at several layers of TCP/IP </a:t>
            </a:r>
            <a:r>
              <a:rPr lang="en-US" b="1" u="sng" dirty="0" smtClean="0">
                <a:solidFill>
                  <a:srgbClr val="C00000"/>
                </a:solidFill>
              </a:rPr>
              <a:t>protocol suite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b="1" dirty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Switching at </a:t>
            </a:r>
            <a:r>
              <a:rPr lang="en-US" dirty="0" smtClean="0">
                <a:solidFill>
                  <a:srgbClr val="0070C0"/>
                </a:solidFill>
              </a:rPr>
              <a:t>physical layer</a:t>
            </a:r>
            <a:r>
              <a:rPr lang="en-US" dirty="0" smtClean="0"/>
              <a:t>, </a:t>
            </a:r>
            <a:r>
              <a:rPr lang="en-US" dirty="0"/>
              <a:t>we have only </a:t>
            </a:r>
            <a:r>
              <a:rPr lang="en-US" dirty="0">
                <a:solidFill>
                  <a:srgbClr val="C00000"/>
                </a:solidFill>
              </a:rPr>
              <a:t>circuit </a:t>
            </a:r>
            <a:r>
              <a:rPr lang="en-US" dirty="0" smtClean="0">
                <a:solidFill>
                  <a:srgbClr val="C00000"/>
                </a:solidFill>
              </a:rPr>
              <a:t>switching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 algn="just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Switching at </a:t>
            </a:r>
            <a:r>
              <a:rPr lang="en-US" dirty="0">
                <a:solidFill>
                  <a:srgbClr val="0070C0"/>
                </a:solidFill>
              </a:rPr>
              <a:t>data-link </a:t>
            </a:r>
            <a:r>
              <a:rPr lang="en-US" dirty="0" smtClean="0">
                <a:solidFill>
                  <a:srgbClr val="0070C0"/>
                </a:solidFill>
              </a:rPr>
              <a:t>layer</a:t>
            </a:r>
            <a:r>
              <a:rPr lang="en-US" dirty="0" smtClean="0"/>
              <a:t>, we have </a:t>
            </a:r>
            <a:r>
              <a:rPr lang="en-US" dirty="0" smtClean="0">
                <a:solidFill>
                  <a:srgbClr val="C00000"/>
                </a:solidFill>
              </a:rPr>
              <a:t>packet switching</a:t>
            </a:r>
            <a:r>
              <a:rPr lang="en-US" dirty="0" smtClean="0"/>
              <a:t> and is </a:t>
            </a:r>
            <a:r>
              <a:rPr lang="en-US" dirty="0"/>
              <a:t>performed using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virtual-circuit </a:t>
            </a:r>
            <a:r>
              <a:rPr lang="en-US" dirty="0">
                <a:solidFill>
                  <a:srgbClr val="C00000"/>
                </a:solidFill>
              </a:rPr>
              <a:t>approach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Switching at </a:t>
            </a:r>
            <a:r>
              <a:rPr lang="en-US" dirty="0">
                <a:solidFill>
                  <a:srgbClr val="0070C0"/>
                </a:solidFill>
              </a:rPr>
              <a:t>network </a:t>
            </a:r>
            <a:r>
              <a:rPr lang="en-US" dirty="0" smtClean="0">
                <a:solidFill>
                  <a:srgbClr val="0070C0"/>
                </a:solidFill>
              </a:rPr>
              <a:t>layer</a:t>
            </a:r>
            <a:r>
              <a:rPr lang="en-US" dirty="0" smtClean="0"/>
              <a:t>, </a:t>
            </a:r>
            <a:r>
              <a:rPr lang="en-US" dirty="0"/>
              <a:t>we have </a:t>
            </a:r>
            <a:r>
              <a:rPr lang="en-US" smtClean="0">
                <a:solidFill>
                  <a:srgbClr val="C00000"/>
                </a:solidFill>
              </a:rPr>
              <a:t>packet switching</a:t>
            </a:r>
            <a:r>
              <a:rPr lang="en-US" smtClean="0"/>
              <a:t> </a:t>
            </a:r>
            <a:r>
              <a:rPr lang="en-US" dirty="0" smtClean="0"/>
              <a:t>and </a:t>
            </a:r>
            <a:r>
              <a:rPr lang="en-US" dirty="0"/>
              <a:t>is performed </a:t>
            </a:r>
            <a:r>
              <a:rPr lang="en-US" dirty="0" smtClean="0"/>
              <a:t>using the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datagram approach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Switching at </a:t>
            </a:r>
            <a:r>
              <a:rPr lang="en-US" dirty="0">
                <a:solidFill>
                  <a:srgbClr val="0070C0"/>
                </a:solidFill>
              </a:rPr>
              <a:t>application </a:t>
            </a:r>
            <a:r>
              <a:rPr lang="en-US" dirty="0" smtClean="0">
                <a:solidFill>
                  <a:srgbClr val="0070C0"/>
                </a:solidFill>
              </a:rPr>
              <a:t>layer</a:t>
            </a:r>
            <a:r>
              <a:rPr lang="en-US" dirty="0" smtClean="0"/>
              <a:t>, </a:t>
            </a:r>
            <a:r>
              <a:rPr lang="en-US" dirty="0"/>
              <a:t>we have </a:t>
            </a:r>
            <a:r>
              <a:rPr lang="en-US" dirty="0" smtClean="0">
                <a:solidFill>
                  <a:srgbClr val="C00000"/>
                </a:solidFill>
              </a:rPr>
              <a:t>message switching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Circuit-Switched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874" y="1577008"/>
                <a:ext cx="10956926" cy="4872105"/>
              </a:xfrm>
            </p:spPr>
            <p:txBody>
              <a:bodyPr>
                <a:normAutofit fontScale="92500"/>
              </a:bodyPr>
              <a:lstStyle/>
              <a:p>
                <a:pPr algn="just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dirty="0">
                    <a:solidFill>
                      <a:srgbClr val="FF0000"/>
                    </a:solidFill>
                  </a:rPr>
                  <a:t>Circuit-switched network:</a:t>
                </a:r>
                <a:r>
                  <a:rPr lang="en-US" dirty="0"/>
                  <a:t> </a:t>
                </a:r>
                <a:r>
                  <a:rPr lang="en-US" dirty="0" smtClean="0"/>
                  <a:t>a network in which connection </a:t>
                </a:r>
                <a:r>
                  <a:rPr lang="en-US" dirty="0"/>
                  <a:t>between two stations is a </a:t>
                </a:r>
                <a:r>
                  <a:rPr lang="en-US" dirty="0" smtClean="0"/>
                  <a:t>“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dedicated path”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made up of one or more links</a:t>
                </a:r>
                <a:r>
                  <a:rPr lang="en-US" dirty="0" smtClean="0"/>
                  <a:t>.</a:t>
                </a:r>
              </a:p>
              <a:p>
                <a:pPr algn="just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dirty="0" smtClean="0"/>
                  <a:t>It consists of a set </a:t>
                </a:r>
                <a:r>
                  <a:rPr lang="en-US" dirty="0"/>
                  <a:t>of switches connected by physical links, in which each link is divided into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channels</a:t>
                </a:r>
                <a:r>
                  <a:rPr lang="en-US" dirty="0" smtClean="0"/>
                  <a:t>. </a:t>
                </a:r>
              </a:p>
              <a:p>
                <a:pPr algn="just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dirty="0" smtClean="0"/>
                  <a:t>Each connection uses only one dedicated channel on each link.</a:t>
                </a:r>
              </a:p>
              <a:p>
                <a:pPr algn="just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b="1" u="sng" dirty="0" smtClean="0">
                    <a:solidFill>
                      <a:srgbClr val="C00000"/>
                    </a:solidFill>
                  </a:rPr>
                  <a:t>Communication phases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742950" lvl="1" indent="-514350" algn="just">
                  <a:lnSpc>
                    <a:spcPct val="110000"/>
                  </a:lnSpc>
                  <a:buFont typeface="+mj-lt"/>
                  <a:buAutoNum type="alphaLcPeriod"/>
                </a:pPr>
                <a:r>
                  <a:rPr lang="en-US" sz="2700" b="1" dirty="0" smtClean="0">
                    <a:solidFill>
                      <a:srgbClr val="0070C0"/>
                    </a:solidFill>
                  </a:rPr>
                  <a:t>Setup phase;</a:t>
                </a:r>
                <a:r>
                  <a:rPr lang="en-US" sz="2700" dirty="0" smtClean="0"/>
                  <a:t> a channel is reserved on each link, and combination of channels defines the dedicated path.</a:t>
                </a:r>
              </a:p>
              <a:p>
                <a:pPr marL="742950" lvl="1" indent="-514350" algn="just">
                  <a:lnSpc>
                    <a:spcPct val="110000"/>
                  </a:lnSpc>
                  <a:buFont typeface="+mj-lt"/>
                  <a:buAutoNum type="alphaLcPeriod"/>
                </a:pPr>
                <a:r>
                  <a:rPr lang="en-US" sz="2700" b="1" dirty="0" smtClean="0">
                    <a:solidFill>
                      <a:srgbClr val="0070C0"/>
                    </a:solidFill>
                  </a:rPr>
                  <a:t>Data-transfer phase</a:t>
                </a:r>
              </a:p>
              <a:p>
                <a:pPr marL="742950" lvl="1" indent="-514350" algn="just">
                  <a:lnSpc>
                    <a:spcPct val="110000"/>
                  </a:lnSpc>
                  <a:buFont typeface="+mj-lt"/>
                  <a:buAutoNum type="alphaLcPeriod"/>
                </a:pPr>
                <a:r>
                  <a:rPr lang="en-US" sz="2700" b="1" dirty="0" smtClean="0">
                    <a:solidFill>
                      <a:srgbClr val="0070C0"/>
                    </a:solidFill>
                  </a:rPr>
                  <a:t>Teardown phase;</a:t>
                </a:r>
                <a:r>
                  <a:rPr lang="en-US" sz="2700" dirty="0" smtClean="0"/>
                  <a:t> signal is sent to each switch to release resources.</a:t>
                </a:r>
                <a:endParaRPr lang="en-US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4" y="1577008"/>
                <a:ext cx="10956926" cy="4872105"/>
              </a:xfrm>
              <a:blipFill>
                <a:blip r:embed="rId2"/>
                <a:stretch>
                  <a:fillRect l="-890" t="-751" r="-1002" b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Circuit-Switched </a:t>
            </a:r>
            <a:r>
              <a:rPr lang="en-US" dirty="0" smtClean="0"/>
              <a:t>Networks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030" y="1444488"/>
            <a:ext cx="8186763" cy="489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9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Circuit-Switched Networks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504150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u="sng" dirty="0">
                <a:solidFill>
                  <a:srgbClr val="C00000"/>
                </a:solidFill>
              </a:rPr>
              <a:t>General </a:t>
            </a:r>
            <a:r>
              <a:rPr lang="en-US" b="1" u="sng" dirty="0" smtClean="0">
                <a:solidFill>
                  <a:srgbClr val="C00000"/>
                </a:solidFill>
              </a:rPr>
              <a:t>Properties of Circuit Switching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b="1" dirty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Takes </a:t>
            </a:r>
            <a:r>
              <a:rPr lang="en-US" dirty="0"/>
              <a:t>place at the physical layer</a:t>
            </a:r>
            <a:r>
              <a:rPr lang="en-US" dirty="0" smtClean="0"/>
              <a:t>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Resources </a:t>
            </a:r>
            <a:r>
              <a:rPr lang="en-US" dirty="0"/>
              <a:t>need to be reserved during the </a:t>
            </a:r>
            <a:r>
              <a:rPr lang="en-US" dirty="0">
                <a:solidFill>
                  <a:srgbClr val="0070C0"/>
                </a:solidFill>
              </a:rPr>
              <a:t>setup </a:t>
            </a:r>
            <a:r>
              <a:rPr lang="en-US" dirty="0" smtClean="0">
                <a:solidFill>
                  <a:srgbClr val="0070C0"/>
                </a:solidFill>
              </a:rPr>
              <a:t>phase</a:t>
            </a:r>
            <a:r>
              <a:rPr lang="en-US" dirty="0" smtClean="0"/>
              <a:t>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Resources </a:t>
            </a:r>
            <a:r>
              <a:rPr lang="en-US" dirty="0"/>
              <a:t>remain dedicated for the entire duration of </a:t>
            </a:r>
            <a:r>
              <a:rPr lang="en-US" dirty="0">
                <a:solidFill>
                  <a:srgbClr val="0070C0"/>
                </a:solidFill>
              </a:rPr>
              <a:t>data transfer</a:t>
            </a:r>
            <a:r>
              <a:rPr lang="en-US" dirty="0"/>
              <a:t> </a:t>
            </a:r>
            <a:r>
              <a:rPr lang="en-US" dirty="0" smtClean="0"/>
              <a:t>and until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teardown phase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Inefficient </a:t>
            </a:r>
            <a:r>
              <a:rPr lang="en-US" dirty="0"/>
              <a:t>due to resources being allocated during the entire duration of </a:t>
            </a:r>
            <a:r>
              <a:rPr lang="en-US" dirty="0" smtClean="0"/>
              <a:t>connection, and these </a:t>
            </a:r>
            <a:r>
              <a:rPr lang="en-US" dirty="0"/>
              <a:t>resources are unavailable to other connections.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Delay is minimal, where no delay is exerted over the switches at time of data </a:t>
            </a:r>
            <a:r>
              <a:rPr lang="en-US" dirty="0" smtClean="0"/>
              <a:t>transfer </a:t>
            </a:r>
            <a:r>
              <a:rPr lang="en-US" dirty="0"/>
              <a:t>since all resources are allocated during the entire connection, hence no waiting time at the switches.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Circuit-Switched Networks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i="1" dirty="0" smtClean="0">
                <a:solidFill>
                  <a:srgbClr val="FF0000"/>
                </a:solidFill>
              </a:rPr>
              <a:t>Example:</a:t>
            </a:r>
            <a:r>
              <a:rPr lang="en-US" i="1" dirty="0" smtClean="0"/>
              <a:t> </a:t>
            </a:r>
            <a:r>
              <a:rPr lang="en-US" dirty="0"/>
              <a:t>As a trivial example, let us use a circuit-switched network to connect eight telephones in a small area. Communication is through 4-kHz voice channels</a:t>
            </a:r>
            <a:r>
              <a:rPr lang="en-US" dirty="0" smtClean="0"/>
              <a:t>. </a:t>
            </a:r>
            <a:r>
              <a:rPr lang="en-US" dirty="0"/>
              <a:t>We assume that each link uses FDM to connect a maximum of two voice </a:t>
            </a:r>
            <a:r>
              <a:rPr lang="en-US" dirty="0" smtClean="0"/>
              <a:t>channels, hence bandwidth </a:t>
            </a:r>
            <a:r>
              <a:rPr lang="en-US" dirty="0"/>
              <a:t>of each link is then 8 kHz</a:t>
            </a:r>
            <a:r>
              <a:rPr lang="en-US" dirty="0" smtClean="0"/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Telephone 1 is connected to telephone 7; 2 to 5; 3 to 8; and 4 to 6. Of course the situation may change when new connections are made. </a:t>
            </a:r>
            <a:r>
              <a:rPr lang="en-US" dirty="0" smtClean="0"/>
              <a:t>The </a:t>
            </a:r>
            <a:r>
              <a:rPr lang="en-US" dirty="0"/>
              <a:t>switch controls the connections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Circuit-Switched Networks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13" y="2206623"/>
            <a:ext cx="9260573" cy="348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4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Circuit-Switched Networks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825625"/>
            <a:ext cx="8729662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7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If </a:t>
            </a:r>
            <a:r>
              <a:rPr lang="en-US" b="1" dirty="0">
                <a:solidFill>
                  <a:srgbClr val="00206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bandwidth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of a medium linking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devices 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is greater than the </a:t>
            </a:r>
            <a:r>
              <a:rPr lang="en-US" b="1" dirty="0">
                <a:solidFill>
                  <a:srgbClr val="00206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bandwidth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needed by 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the devices,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then link 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can be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shared simultaneously.</a:t>
            </a:r>
            <a:endParaRPr lang="en-US" dirty="0"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en-US" b="1" dirty="0" smtClean="0">
                <a:solidFill>
                  <a:srgbClr val="FF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Multiplexing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of techniques that allow simultaneous transmission of multiple signals across a single link, </a:t>
            </a:r>
            <a:r>
              <a:rPr lang="en-US" b="1" i="1" dirty="0">
                <a:solidFill>
                  <a:srgbClr val="007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hence achieving bandwidth efficiency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 smtClean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Link</a:t>
            </a:r>
            <a:r>
              <a:rPr lang="en-US" dirty="0" smtClean="0">
                <a:solidFill>
                  <a:srgbClr val="007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physical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path; </a:t>
            </a:r>
            <a:r>
              <a:rPr lang="en-US" dirty="0" smtClean="0">
                <a:solidFill>
                  <a:srgbClr val="C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Channel</a:t>
            </a:r>
            <a:r>
              <a:rPr lang="en-US" dirty="0" smtClean="0">
                <a:solidFill>
                  <a:srgbClr val="007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portion of link that carries a transmission between a given pair of lines.</a:t>
            </a:r>
          </a:p>
          <a:p>
            <a:pPr algn="just">
              <a:lnSpc>
                <a:spcPct val="114000"/>
              </a:lnSpc>
            </a:pP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One link can have many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channels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990944" cy="500953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Packet switched network:</a:t>
            </a:r>
            <a:r>
              <a:rPr lang="en-US" dirty="0" smtClean="0"/>
              <a:t> </a:t>
            </a:r>
            <a:r>
              <a:rPr lang="en-US" dirty="0"/>
              <a:t>a network in </a:t>
            </a:r>
            <a:r>
              <a:rPr lang="en-US" dirty="0" smtClean="0"/>
              <a:t>which </a:t>
            </a:r>
            <a:r>
              <a:rPr lang="en-US" b="1" dirty="0" smtClean="0">
                <a:solidFill>
                  <a:srgbClr val="002060"/>
                </a:solidFill>
              </a:rPr>
              <a:t>no </a:t>
            </a:r>
            <a:r>
              <a:rPr lang="en-US" b="1" dirty="0">
                <a:solidFill>
                  <a:srgbClr val="002060"/>
                </a:solidFill>
              </a:rPr>
              <a:t>resource </a:t>
            </a:r>
            <a:r>
              <a:rPr lang="en-US" b="1" dirty="0" smtClean="0">
                <a:solidFill>
                  <a:srgbClr val="002060"/>
                </a:solidFill>
              </a:rPr>
              <a:t>allocation is </a:t>
            </a:r>
            <a:r>
              <a:rPr lang="en-US" b="1" dirty="0">
                <a:solidFill>
                  <a:srgbClr val="002060"/>
                </a:solidFill>
              </a:rPr>
              <a:t>required</a:t>
            </a:r>
            <a:r>
              <a:rPr lang="en-US" dirty="0"/>
              <a:t>, hence no reserved channel on the </a:t>
            </a:r>
            <a:r>
              <a:rPr lang="en-US" dirty="0" smtClean="0"/>
              <a:t>link.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Resource are allocated on demand, where allocation </a:t>
            </a:r>
            <a:r>
              <a:rPr lang="en-US" dirty="0"/>
              <a:t>is done on </a:t>
            </a:r>
            <a:r>
              <a:rPr lang="en-US" dirty="0">
                <a:solidFill>
                  <a:srgbClr val="0070C0"/>
                </a:solidFill>
              </a:rPr>
              <a:t>first-come, first-served</a:t>
            </a:r>
            <a:r>
              <a:rPr lang="en-US" dirty="0"/>
              <a:t> basis</a:t>
            </a:r>
            <a:r>
              <a:rPr lang="en-US" dirty="0" smtClean="0"/>
              <a:t>. </a:t>
            </a:r>
            <a:r>
              <a:rPr lang="en-US" dirty="0"/>
              <a:t>However, </a:t>
            </a:r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reservation </a:t>
            </a:r>
            <a:r>
              <a:rPr lang="en-US" dirty="0"/>
              <a:t>can create delay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a message to pass through a packet-switched network, it needs to be divided into </a:t>
            </a:r>
            <a:r>
              <a:rPr lang="en-US" dirty="0">
                <a:solidFill>
                  <a:srgbClr val="0070C0"/>
                </a:solidFill>
              </a:rPr>
              <a:t>packets</a:t>
            </a:r>
            <a:r>
              <a:rPr lang="en-US" dirty="0"/>
              <a:t> of fixed or variable size.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Types </a:t>
            </a:r>
            <a:r>
              <a:rPr lang="en-US" dirty="0">
                <a:solidFill>
                  <a:srgbClr val="C00000"/>
                </a:solidFill>
              </a:rPr>
              <a:t>of packet switching network:</a:t>
            </a:r>
          </a:p>
          <a:p>
            <a:pPr marL="74930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Datagram networks</a:t>
            </a:r>
          </a:p>
          <a:p>
            <a:pPr marL="74930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Virtual-circuit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Datagram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657114" cy="4599954"/>
          </a:xfrm>
        </p:spPr>
        <p:txBody>
          <a:bodyPr/>
          <a:lstStyle/>
          <a:p>
            <a:pPr marL="0" indent="0" algn="just">
              <a:lnSpc>
                <a:spcPct val="114000"/>
              </a:lnSpc>
              <a:buNone/>
            </a:pPr>
            <a:r>
              <a:rPr lang="en-US" b="1" u="sng" dirty="0">
                <a:solidFill>
                  <a:srgbClr val="C00000"/>
                </a:solidFill>
              </a:rPr>
              <a:t>General Properties of </a:t>
            </a:r>
            <a:r>
              <a:rPr lang="en-US" b="1" u="sng" dirty="0" smtClean="0">
                <a:solidFill>
                  <a:srgbClr val="C00000"/>
                </a:solidFill>
              </a:rPr>
              <a:t>Packet </a:t>
            </a:r>
            <a:r>
              <a:rPr lang="en-US" b="1" u="sng" dirty="0">
                <a:solidFill>
                  <a:srgbClr val="C00000"/>
                </a:solidFill>
              </a:rPr>
              <a:t>Switching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endParaRPr lang="en-US" dirty="0" smtClean="0"/>
          </a:p>
          <a:p>
            <a:pPr algn="just">
              <a:lnSpc>
                <a:spcPct val="114000"/>
              </a:lnSpc>
            </a:pPr>
            <a:r>
              <a:rPr lang="en-US" dirty="0" smtClean="0"/>
              <a:t>Each </a:t>
            </a:r>
            <a:r>
              <a:rPr lang="en-US" dirty="0"/>
              <a:t>packet is treated independently.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Datagram switching is done at the </a:t>
            </a:r>
            <a:r>
              <a:rPr lang="en-US" dirty="0">
                <a:solidFill>
                  <a:srgbClr val="0070C0"/>
                </a:solidFill>
              </a:rPr>
              <a:t>network layer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Switches </a:t>
            </a:r>
            <a:r>
              <a:rPr lang="en-US" dirty="0"/>
              <a:t>in datagram network are </a:t>
            </a:r>
            <a:r>
              <a:rPr lang="en-US" dirty="0" smtClean="0"/>
              <a:t>referred </a:t>
            </a:r>
            <a:r>
              <a:rPr lang="en-US" dirty="0"/>
              <a:t>to as </a:t>
            </a:r>
            <a:r>
              <a:rPr lang="en-US" dirty="0">
                <a:solidFill>
                  <a:srgbClr val="0070C0"/>
                </a:solidFill>
              </a:rPr>
              <a:t>routers</a:t>
            </a:r>
            <a:r>
              <a:rPr lang="en-US" dirty="0" smtClean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May result in packets arriving out of order with different delays.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Packets can also be lost or dropped.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Datagram Networks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16" y="2017485"/>
            <a:ext cx="10180391" cy="361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647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Datagram Networks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773229" cy="4599954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dirty="0" smtClean="0"/>
              <a:t>Datagram </a:t>
            </a:r>
            <a:r>
              <a:rPr lang="en-US" dirty="0"/>
              <a:t>networks are sometimes referred to as </a:t>
            </a:r>
            <a:r>
              <a:rPr lang="en-US" dirty="0">
                <a:solidFill>
                  <a:srgbClr val="0070C0"/>
                </a:solidFill>
              </a:rPr>
              <a:t>connectionless networks</a:t>
            </a:r>
            <a:r>
              <a:rPr lang="en-US" dirty="0"/>
              <a:t>, which means:</a:t>
            </a:r>
          </a:p>
          <a:p>
            <a:pPr marL="514350" indent="-514350" algn="just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router </a:t>
            </a:r>
            <a:r>
              <a:rPr lang="en-US" dirty="0"/>
              <a:t>does not keep information on connection </a:t>
            </a:r>
            <a:r>
              <a:rPr lang="en-US" dirty="0" smtClean="0"/>
              <a:t>state.</a:t>
            </a:r>
            <a:endParaRPr lang="en-US" dirty="0"/>
          </a:p>
          <a:p>
            <a:pPr marL="514350" indent="-514350" algn="just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No connection setup or teardown phases.</a:t>
            </a:r>
          </a:p>
          <a:p>
            <a:pPr marL="514350" indent="-514350" algn="just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Each packet is treated as the same by the </a:t>
            </a:r>
            <a:r>
              <a:rPr lang="en-US" dirty="0" smtClean="0"/>
              <a:t>router </a:t>
            </a:r>
            <a:r>
              <a:rPr lang="en-US" dirty="0"/>
              <a:t>regardless of its source or destination.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Datagram Networks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7957458" cy="509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Routing </a:t>
            </a:r>
            <a:r>
              <a:rPr lang="en-US" b="1" u="sng" dirty="0" smtClean="0">
                <a:solidFill>
                  <a:srgbClr val="C00000"/>
                </a:solidFill>
              </a:rPr>
              <a:t>Table Properties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b="1" dirty="0">
              <a:solidFill>
                <a:srgbClr val="C00000"/>
              </a:solidFill>
            </a:endParaRPr>
          </a:p>
          <a:p>
            <a:pPr algn="just">
              <a:lnSpc>
                <a:spcPct val="110000"/>
              </a:lnSpc>
              <a:spcAft>
                <a:spcPts val="1000"/>
              </a:spcAft>
            </a:pPr>
            <a:r>
              <a:rPr lang="en-US" dirty="0"/>
              <a:t>Each </a:t>
            </a:r>
            <a:r>
              <a:rPr lang="en-US" dirty="0" smtClean="0"/>
              <a:t>router </a:t>
            </a:r>
            <a:r>
              <a:rPr lang="en-US" dirty="0"/>
              <a:t>has a </a:t>
            </a:r>
            <a:r>
              <a:rPr lang="en-US" dirty="0">
                <a:solidFill>
                  <a:srgbClr val="0070C0"/>
                </a:solidFill>
              </a:rPr>
              <a:t>routing table </a:t>
            </a:r>
            <a:r>
              <a:rPr lang="en-US" dirty="0"/>
              <a:t>which </a:t>
            </a:r>
            <a:r>
              <a:rPr lang="en-US" dirty="0" smtClean="0"/>
              <a:t>is mainly </a:t>
            </a:r>
            <a:r>
              <a:rPr lang="en-US" dirty="0"/>
              <a:t>based on the </a:t>
            </a:r>
            <a:r>
              <a:rPr lang="en-US" dirty="0">
                <a:solidFill>
                  <a:srgbClr val="0070C0"/>
                </a:solidFill>
              </a:rPr>
              <a:t>destination address</a:t>
            </a:r>
            <a:r>
              <a:rPr lang="en-US" dirty="0"/>
              <a:t>.</a:t>
            </a:r>
          </a:p>
          <a:p>
            <a:pPr algn="just">
              <a:lnSpc>
                <a:spcPct val="110000"/>
              </a:lnSpc>
              <a:spcAft>
                <a:spcPts val="1000"/>
              </a:spcAft>
            </a:pPr>
            <a:r>
              <a:rPr lang="en-US" dirty="0"/>
              <a:t>Routing tables are </a:t>
            </a:r>
            <a:r>
              <a:rPr lang="en-US" dirty="0" smtClean="0"/>
              <a:t>created </a:t>
            </a:r>
            <a:r>
              <a:rPr lang="en-US" dirty="0"/>
              <a:t>before arrival of </a:t>
            </a:r>
            <a:r>
              <a:rPr lang="en-US" dirty="0" smtClean="0"/>
              <a:t>packets, are </a:t>
            </a:r>
            <a:r>
              <a:rPr lang="en-US" dirty="0"/>
              <a:t>dynamic and </a:t>
            </a:r>
            <a:r>
              <a:rPr lang="en-US" dirty="0" smtClean="0"/>
              <a:t>are updated </a:t>
            </a:r>
            <a:r>
              <a:rPr lang="en-US" dirty="0"/>
              <a:t>periodically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10000"/>
              </a:lnSpc>
              <a:spcAft>
                <a:spcPts val="10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designation address</a:t>
            </a:r>
            <a:r>
              <a:rPr lang="en-US" dirty="0"/>
              <a:t> and the corresponding </a:t>
            </a:r>
            <a:r>
              <a:rPr lang="en-US" dirty="0">
                <a:solidFill>
                  <a:srgbClr val="0070C0"/>
                </a:solidFill>
              </a:rPr>
              <a:t>forwarding output ports</a:t>
            </a:r>
            <a:r>
              <a:rPr lang="en-US" dirty="0"/>
              <a:t> are recorded in the tables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82" y="1746320"/>
            <a:ext cx="2733675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9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Datagram Networks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Efficiency:</a:t>
            </a:r>
          </a:p>
          <a:p>
            <a:pPr marL="692150" lvl="1" indent="-4572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Efficiency of datagram network is better than circuit-switched network.</a:t>
            </a:r>
          </a:p>
          <a:p>
            <a:pPr marL="692150" lvl="1" indent="-4572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Resources are allocated only when there are packets to send.</a:t>
            </a:r>
          </a:p>
          <a:p>
            <a:pPr marL="6350">
              <a:lnSpc>
                <a:spcPct val="110000"/>
              </a:lnSpc>
            </a:pPr>
            <a:r>
              <a:rPr lang="en-US" sz="3200" dirty="0">
                <a:solidFill>
                  <a:srgbClr val="C00000"/>
                </a:solidFill>
              </a:rPr>
              <a:t>Delay:</a:t>
            </a:r>
          </a:p>
          <a:p>
            <a:pPr marL="692150" lvl="1" indent="-4572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Greater delay might be experienced in datagram networks compared to circuit-switched network.</a:t>
            </a:r>
          </a:p>
          <a:p>
            <a:pPr marL="692150" lvl="1" indent="-4572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Each packet may experience a wait at the </a:t>
            </a:r>
            <a:r>
              <a:rPr lang="en-US" sz="3000" dirty="0" smtClean="0"/>
              <a:t>router </a:t>
            </a:r>
            <a:r>
              <a:rPr lang="en-US" sz="3000" dirty="0"/>
              <a:t>before forwarding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Datagram Networks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6320"/>
            <a:ext cx="10663043" cy="439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7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1" y="2311194"/>
            <a:ext cx="10831342" cy="263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014003" y="5120743"/>
            <a:ext cx="41639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Book Antiqua" panose="02040602050305030304" pitchFamily="18" charset="0"/>
              </a:rPr>
              <a:t>Dividing </a:t>
            </a:r>
            <a:r>
              <a:rPr lang="en-US" sz="2400" b="1" i="1" dirty="0">
                <a:latin typeface="Book Antiqua" panose="02040602050305030304" pitchFamily="18" charset="0"/>
              </a:rPr>
              <a:t>a link into channels</a:t>
            </a:r>
          </a:p>
        </p:txBody>
      </p:sp>
    </p:spTree>
    <p:extLst>
      <p:ext uri="{BB962C8B-B14F-4D97-AF65-F5344CB8AC3E}">
        <p14:creationId xmlns:p14="http://schemas.microsoft.com/office/powerpoint/2010/main" val="2266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Three basic </a:t>
            </a:r>
            <a:r>
              <a:rPr lang="en-US" b="1" dirty="0" smtClean="0">
                <a:solidFill>
                  <a:srgbClr val="C00000"/>
                </a:solidFill>
              </a:rPr>
              <a:t>multiplexing techniques</a:t>
            </a:r>
            <a:r>
              <a:rPr lang="en-US" b="1" dirty="0">
                <a:solidFill>
                  <a:srgbClr val="C00000"/>
                </a:solidFill>
              </a:rPr>
              <a:t>:</a:t>
            </a:r>
          </a:p>
          <a:p>
            <a:pPr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Frequency-division multiplexing (FDM)</a:t>
            </a:r>
          </a:p>
          <a:p>
            <a:pPr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Time-division multiplexing (TDM)</a:t>
            </a:r>
          </a:p>
          <a:p>
            <a:pPr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Wavelength-division multiplexing (WDM)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07"/>
          <a:stretch/>
        </p:blipFill>
        <p:spPr bwMode="auto">
          <a:xfrm>
            <a:off x="1357033" y="3880541"/>
            <a:ext cx="9477934" cy="243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Frequency-Division </a:t>
            </a:r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b="1" dirty="0" smtClean="0">
                <a:solidFill>
                  <a:srgbClr val="FF0000"/>
                </a:solidFill>
              </a:rPr>
              <a:t>FDM:</a:t>
            </a:r>
            <a:r>
              <a:rPr lang="en-US" sz="3000" dirty="0" smtClean="0"/>
              <a:t> a multiplexing technique that divides </a:t>
            </a:r>
            <a:r>
              <a:rPr lang="en-US" sz="3000" dirty="0"/>
              <a:t>the spectrum into frequency channels, with each user having </a:t>
            </a:r>
            <a:r>
              <a:rPr lang="en-US" sz="3000" b="1" dirty="0">
                <a:solidFill>
                  <a:srgbClr val="002060"/>
                </a:solidFill>
              </a:rPr>
              <a:t>exclusive</a:t>
            </a:r>
            <a:r>
              <a:rPr lang="en-US" sz="3000" dirty="0"/>
              <a:t> possession of channel(s</a:t>
            </a:r>
            <a:r>
              <a:rPr lang="en-US" sz="3000" dirty="0" smtClean="0"/>
              <a:t>).</a:t>
            </a:r>
            <a:endParaRPr lang="en-US" sz="3000" dirty="0"/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/>
              <a:t>FDM </a:t>
            </a:r>
            <a:r>
              <a:rPr lang="en-US" sz="3000" dirty="0" smtClean="0"/>
              <a:t>can </a:t>
            </a:r>
            <a:r>
              <a:rPr lang="en-US" sz="3000" dirty="0"/>
              <a:t>be applied when bandwidth of a link </a:t>
            </a:r>
            <a:r>
              <a:rPr lang="en-US" sz="3000" dirty="0" smtClean="0"/>
              <a:t>is </a:t>
            </a:r>
            <a:r>
              <a:rPr lang="en-US" sz="3000" dirty="0"/>
              <a:t>greater than the combined bandwidths of signals to be transmitted.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/>
              <a:t>Channels are separated by strips of </a:t>
            </a:r>
            <a:r>
              <a:rPr lang="en-US" sz="3000" b="1" i="1" dirty="0">
                <a:solidFill>
                  <a:srgbClr val="002060"/>
                </a:solidFill>
              </a:rPr>
              <a:t>unused bandwidth</a:t>
            </a:r>
            <a:r>
              <a:rPr lang="en-US" sz="3000" dirty="0"/>
              <a:t>, known as </a:t>
            </a:r>
            <a:r>
              <a:rPr lang="en-US" sz="3000" b="1" dirty="0">
                <a:solidFill>
                  <a:srgbClr val="0070C0"/>
                </a:solidFill>
              </a:rPr>
              <a:t>guard bands</a:t>
            </a:r>
            <a:r>
              <a:rPr lang="en-US" sz="3000" dirty="0"/>
              <a:t>, which helps in preventing </a:t>
            </a:r>
            <a:r>
              <a:rPr lang="en-US" sz="3000" b="1" dirty="0">
                <a:solidFill>
                  <a:srgbClr val="0070C0"/>
                </a:solidFill>
              </a:rPr>
              <a:t>signals overlap</a:t>
            </a:r>
            <a:r>
              <a:rPr lang="en-US" sz="3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Frequency-Division </a:t>
            </a:r>
            <a:r>
              <a:rPr lang="en-US" dirty="0" smtClean="0"/>
              <a:t>Multiplexing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66" y="2371746"/>
            <a:ext cx="9863868" cy="25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94739" y="4803399"/>
            <a:ext cx="48025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Book Antiqua" panose="02040602050305030304" pitchFamily="18" charset="0"/>
              </a:rPr>
              <a:t>Frequency-division </a:t>
            </a:r>
            <a:r>
              <a:rPr lang="en-US" sz="2400" b="1" i="1" dirty="0">
                <a:latin typeface="Book Antiqua" panose="02040602050305030304" pitchFamily="18" charset="0"/>
              </a:rPr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29753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78" y="4263851"/>
            <a:ext cx="7696200" cy="233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Frequency-Division Multiplexing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dirty="0">
                <a:solidFill>
                  <a:srgbClr val="FF0000"/>
                </a:solidFill>
              </a:rPr>
              <a:t>Example:</a:t>
            </a:r>
            <a:r>
              <a:rPr lang="en-US" dirty="0"/>
              <a:t> Five channels, each with a 100-kHz bandwidth, are to be multiplexed together using FDM. What is the minimum </a:t>
            </a:r>
            <a:r>
              <a:rPr lang="en-US" dirty="0" smtClean="0"/>
              <a:t>required bandwidth </a:t>
            </a:r>
            <a:r>
              <a:rPr lang="en-US" dirty="0"/>
              <a:t>of the link if there is a need for a guard band of 10 kHz between the channels to prevent interference?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Solution: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five channels, we need at least four guard bands. This means that the </a:t>
            </a:r>
            <a:r>
              <a:rPr lang="en-US" dirty="0" smtClean="0"/>
              <a:t>minimum required </a:t>
            </a:r>
            <a:r>
              <a:rPr lang="en-US" dirty="0"/>
              <a:t>bandwidth is 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en-US" dirty="0">
                <a:solidFill>
                  <a:schemeClr val="hlink"/>
                </a:solidFill>
              </a:rPr>
              <a:t>5 × 100) + (4 × 10) = 540 </a:t>
            </a:r>
            <a:r>
              <a:rPr lang="en-US" dirty="0" smtClean="0">
                <a:solidFill>
                  <a:schemeClr val="hlink"/>
                </a:solidFill>
              </a:rPr>
              <a:t>kHz.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Frequency-Division Multiplexing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1137724" cy="4599954"/>
          </a:xfrm>
        </p:spPr>
        <p:txBody>
          <a:bodyPr/>
          <a:lstStyle/>
          <a:p>
            <a:r>
              <a:rPr lang="en-US" dirty="0"/>
              <a:t>Example of FDM hierarchical system used by telephone companies.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943" y="2256286"/>
            <a:ext cx="8884381" cy="388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8599" y="4694056"/>
            <a:ext cx="56878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Note:</a:t>
            </a:r>
            <a:r>
              <a:rPr lang="en-US" sz="2800" dirty="0" smtClean="0">
                <a:latin typeface="Book Antiqua" panose="02040602050305030304" pitchFamily="18" charset="0"/>
              </a:rPr>
              <a:t> guard bands are inserted into </a:t>
            </a:r>
            <a:r>
              <a:rPr lang="en-US" sz="280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master group</a:t>
            </a:r>
            <a:r>
              <a:rPr lang="en-US" sz="2800" dirty="0" smtClean="0">
                <a:latin typeface="Book Antiqua" panose="02040602050305030304" pitchFamily="18" charset="0"/>
              </a:rPr>
              <a:t> and </a:t>
            </a:r>
            <a:r>
              <a:rPr lang="en-US" sz="280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jumbo group</a:t>
            </a:r>
            <a:r>
              <a:rPr lang="en-US" sz="2800" dirty="0" smtClean="0">
                <a:latin typeface="Book Antiqua" panose="02040602050305030304" pitchFamily="18" charset="0"/>
              </a:rPr>
              <a:t>, hence increasing required bandwidth.</a:t>
            </a: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1839</Words>
  <Application>Microsoft Office PowerPoint</Application>
  <PresentationFormat>Widescreen</PresentationFormat>
  <Paragraphs>237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Book Antiqua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Physical Layer: Multiplexing, Spectrum Spreading &amp; Switching</vt:lpstr>
      <vt:lpstr>Multiplexing</vt:lpstr>
      <vt:lpstr>Multiplexing</vt:lpstr>
      <vt:lpstr>Multiplexing (Cont.)</vt:lpstr>
      <vt:lpstr>Multiplexing (Cont.)</vt:lpstr>
      <vt:lpstr>Frequency-Division Multiplexing</vt:lpstr>
      <vt:lpstr>Frequency-Division Multiplexing (Cont.)</vt:lpstr>
      <vt:lpstr>Frequency-Division Multiplexing (Cont.)</vt:lpstr>
      <vt:lpstr>Frequency-Division Multiplexing (Cont.)</vt:lpstr>
      <vt:lpstr>Frequency-Division Multiplexing (Cont.)</vt:lpstr>
      <vt:lpstr>Time-Division Multiplexing</vt:lpstr>
      <vt:lpstr>Wavelength-Division Multiplexing</vt:lpstr>
      <vt:lpstr>Spread Spectrum</vt:lpstr>
      <vt:lpstr>Spread Spectrum</vt:lpstr>
      <vt:lpstr>Spread Spectrum (Cont.)</vt:lpstr>
      <vt:lpstr>FHSS</vt:lpstr>
      <vt:lpstr> FHSS (Cont.)</vt:lpstr>
      <vt:lpstr>FHSS (Cont.)</vt:lpstr>
      <vt:lpstr>DSSS</vt:lpstr>
      <vt:lpstr>DSSS (Cont.)</vt:lpstr>
      <vt:lpstr>Switching</vt:lpstr>
      <vt:lpstr>Switched Networks</vt:lpstr>
      <vt:lpstr>Switching in TCP/IP Network Model</vt:lpstr>
      <vt:lpstr>Circuit-Switched Networks</vt:lpstr>
      <vt:lpstr>Circuit-Switched Networks (Cont.)</vt:lpstr>
      <vt:lpstr>Circuit-Switched Networks (Cont.)</vt:lpstr>
      <vt:lpstr>Circuit-Switched Networks (Cont.)</vt:lpstr>
      <vt:lpstr>Circuit-Switched Networks (Cont.)</vt:lpstr>
      <vt:lpstr>Circuit-Switched Networks (Cont.)</vt:lpstr>
      <vt:lpstr>Packet Switching</vt:lpstr>
      <vt:lpstr>Datagram Networks</vt:lpstr>
      <vt:lpstr>Datagram Networks (Cont.)</vt:lpstr>
      <vt:lpstr>Datagram Networks (Cont.)</vt:lpstr>
      <vt:lpstr>Datagram Networks (Cont.)</vt:lpstr>
      <vt:lpstr>Datagram Networks (Cont.)</vt:lpstr>
      <vt:lpstr>Datagram Networks (Cont.)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Lenovo</cp:lastModifiedBy>
  <cp:revision>1144</cp:revision>
  <dcterms:created xsi:type="dcterms:W3CDTF">2016-09-03T17:31:17Z</dcterms:created>
  <dcterms:modified xsi:type="dcterms:W3CDTF">2022-11-10T19:55:26Z</dcterms:modified>
</cp:coreProperties>
</file>