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12" r:id="rId11"/>
    <p:sldId id="299" r:id="rId12"/>
    <p:sldId id="301" r:id="rId13"/>
    <p:sldId id="313" r:id="rId14"/>
    <p:sldId id="302" r:id="rId15"/>
    <p:sldId id="314" r:id="rId16"/>
    <p:sldId id="315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 snapToGrid="0">
      <p:cViewPr varScale="1">
        <p:scale>
          <a:sx n="61" d="100"/>
          <a:sy n="61" d="100"/>
        </p:scale>
        <p:origin x="7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2475326" cy="365125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FALL 2022</a:t>
            </a:r>
            <a:endParaRPr lang="en-US" sz="130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4354" y="6449114"/>
            <a:ext cx="4702629" cy="365125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Dr. Osama </a:t>
            </a:r>
            <a:r>
              <a:rPr lang="en-US" dirty="0" err="1" smtClean="0"/>
              <a:t>Rehman</a:t>
            </a:r>
            <a:r>
              <a:rPr lang="en-US" dirty="0" smtClean="0"/>
              <a:t>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056" y="1227028"/>
            <a:ext cx="10232572" cy="1825356"/>
          </a:xfrm>
        </p:spPr>
        <p:txBody>
          <a:bodyPr>
            <a:normAutofit/>
          </a:bodyPr>
          <a:lstStyle/>
          <a:p>
            <a:r>
              <a:rPr lang="en-US" u="sng" dirty="0"/>
              <a:t>Network Layer: </a:t>
            </a:r>
            <a:br>
              <a:rPr lang="en-US" u="sng" dirty="0"/>
            </a:br>
            <a:r>
              <a:rPr lang="en-US" u="sng" dirty="0" err="1"/>
              <a:t>Classful</a:t>
            </a:r>
            <a:r>
              <a:rPr lang="en-US" u="sng" dirty="0"/>
              <a:t> IP Addressing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423" y="3211024"/>
            <a:ext cx="9652000" cy="656784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Chapter# 18 from Text Book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72810" y="4352981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Computer </a:t>
            </a:r>
            <a:r>
              <a:rPr lang="en-US" sz="4000" dirty="0"/>
              <a:t>Communication &amp; Networks </a:t>
            </a:r>
          </a:p>
          <a:p>
            <a:r>
              <a:rPr lang="en-US" sz="4000" dirty="0"/>
              <a:t>(</a:t>
            </a:r>
            <a:r>
              <a:rPr lang="en-US" sz="4000" dirty="0" smtClean="0"/>
              <a:t>CEN-223)</a:t>
            </a:r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rgbClr val="FF0000"/>
                </a:solidFill>
              </a:rPr>
              <a:t>Subnet mask:</a:t>
            </a:r>
            <a:r>
              <a:rPr lang="en-US" dirty="0"/>
              <a:t> a 32-bit value that defines </a:t>
            </a:r>
            <a:r>
              <a:rPr lang="en-US" b="1" dirty="0">
                <a:solidFill>
                  <a:srgbClr val="0070C0"/>
                </a:solidFill>
              </a:rPr>
              <a:t>the prefix length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By subnet mask we divides the IP address into network address and host address.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E.g. For IP address 192.168.10.32 </a:t>
            </a:r>
            <a:r>
              <a:rPr lang="en-US" dirty="0">
                <a:sym typeface="Wingdings" panose="05000000000000000000" pitchFamily="2" charset="2"/>
              </a:rPr>
              <a:t> The subnet mask is 255.255.255.0, i.e. First 24 bits are 1 and the rest are 0.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2" y="3935349"/>
            <a:ext cx="11141956" cy="217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418824" y="6040825"/>
            <a:ext cx="535435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 i="1" baseline="0" dirty="0">
                <a:latin typeface="Times New Roman" panose="02020603050405020304" pitchFamily="18" charset="0"/>
              </a:rPr>
              <a:t>Default masks for </a:t>
            </a:r>
            <a:r>
              <a:rPr lang="en-US" sz="2600" b="1" i="1" baseline="0" dirty="0" err="1">
                <a:latin typeface="Times New Roman" panose="02020603050405020304" pitchFamily="18" charset="0"/>
              </a:rPr>
              <a:t>classful</a:t>
            </a:r>
            <a:r>
              <a:rPr lang="en-US" sz="2600" b="1" i="1" baseline="0" dirty="0">
                <a:latin typeface="Times New Roman" panose="02020603050405020304" pitchFamily="18" charset="0"/>
              </a:rPr>
              <a:t> addressing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8"/>
          <a:stretch/>
        </p:blipFill>
        <p:spPr bwMode="auto">
          <a:xfrm>
            <a:off x="289031" y="1981021"/>
            <a:ext cx="11613937" cy="345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 Address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488"/>
                <a:ext cx="10515600" cy="5114078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lnSpc>
                    <a:spcPct val="114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The </a:t>
                </a:r>
                <a:r>
                  <a:rPr lang="en-US" dirty="0"/>
                  <a:t>network part </a:t>
                </a:r>
                <a:r>
                  <a:rPr lang="en-US" dirty="0" smtClean="0"/>
                  <a:t>length is </a:t>
                </a:r>
                <a:r>
                  <a:rPr lang="en-US" dirty="0"/>
                  <a:t>8 bits and host part is 24 bits</a:t>
                </a:r>
                <a:r>
                  <a:rPr lang="en-US" dirty="0" smtClean="0"/>
                  <a:t>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b="1" u="sng" dirty="0" smtClean="0">
                    <a:solidFill>
                      <a:srgbClr val="C00000"/>
                    </a:solidFill>
                  </a:rPr>
                  <a:t>Network Part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:</a:t>
                </a:r>
                <a:endParaRPr lang="en-US" b="1" dirty="0">
                  <a:solidFill>
                    <a:srgbClr val="C00000"/>
                  </a:solidFill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dirty="0"/>
                  <a:t>First bit is always 0, that defines the class. </a:t>
                </a:r>
                <a:endParaRPr lang="en-US" dirty="0" smtClean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Hence</a:t>
                </a:r>
                <a:r>
                  <a:rPr lang="en-US" dirty="0"/>
                  <a:t>, 7 bits are used in the network part,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i="1">
                        <a:latin typeface="Cambria Math"/>
                      </a:rPr>
                      <m:t>8</m:t>
                    </m:r>
                  </m:oMath>
                </a14:m>
                <a:r>
                  <a:rPr lang="en-US" dirty="0"/>
                  <a:t> blocks are possible to be used using class A addresses. </a:t>
                </a:r>
                <a:endParaRPr lang="en-US" dirty="0" smtClean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However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0 and 127 are reserved</a:t>
                </a:r>
                <a:r>
                  <a:rPr lang="en-US" dirty="0"/>
                  <a:t> for diagnostics purpose and loop back,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−2=126</m:t>
                    </m:r>
                  </m:oMath>
                </a14:m>
                <a:r>
                  <a:rPr lang="en-US" dirty="0"/>
                  <a:t> network addresses are possible using class A, i.e. from 1 to 126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488"/>
                <a:ext cx="10515600" cy="5114078"/>
              </a:xfrm>
              <a:blipFill>
                <a:blip r:embed="rId2"/>
                <a:stretch>
                  <a:fillRect l="-1217" t="-596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 </a:t>
            </a:r>
            <a:r>
              <a:rPr lang="en-US" dirty="0" smtClean="0"/>
              <a:t>Address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 smtClean="0">
                    <a:solidFill>
                      <a:srgbClr val="C00000"/>
                    </a:solidFill>
                  </a:rPr>
                  <a:t>Host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Part</a:t>
                </a:r>
                <a:r>
                  <a:rPr lang="en-US" b="1" dirty="0">
                    <a:solidFill>
                      <a:srgbClr val="C00000"/>
                    </a:solidFill>
                  </a:rPr>
                  <a:t>:</a:t>
                </a:r>
                <a:endParaRPr lang="en-US" dirty="0" smtClean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Since </a:t>
                </a:r>
                <a:r>
                  <a:rPr lang="en-US" dirty="0"/>
                  <a:t>24 bits are used in </a:t>
                </a:r>
                <a:r>
                  <a:rPr lang="en-US" dirty="0" smtClean="0"/>
                  <a:t>the host </a:t>
                </a:r>
                <a:r>
                  <a:rPr lang="en-US" dirty="0"/>
                  <a:t>part,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en-US" dirty="0"/>
                  <a:t> is the size of each block</a:t>
                </a:r>
                <a:r>
                  <a:rPr lang="en-US" dirty="0" smtClean="0"/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However</a:t>
                </a:r>
                <a:r>
                  <a:rPr lang="en-US" dirty="0"/>
                  <a:t>, the first and last addresses in each block are used for identifying the </a:t>
                </a:r>
                <a:r>
                  <a:rPr lang="en-US" b="1" dirty="0">
                    <a:solidFill>
                      <a:srgbClr val="0070C0"/>
                    </a:solidFill>
                  </a:rPr>
                  <a:t>network address</a:t>
                </a:r>
                <a:r>
                  <a:rPr lang="en-US" dirty="0"/>
                  <a:t> and the </a:t>
                </a:r>
                <a:r>
                  <a:rPr lang="en-US" b="1" dirty="0">
                    <a:solidFill>
                      <a:srgbClr val="0070C0"/>
                    </a:solidFill>
                  </a:rPr>
                  <a:t>broadcast address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Hence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are the total possible host addresses that can be assigned to devices using each network address.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2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B </a:t>
            </a:r>
            <a:r>
              <a:rPr lang="en-US" dirty="0"/>
              <a:t>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438"/>
                <a:ext cx="10657114" cy="5114078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lnSpc>
                    <a:spcPct val="114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The </a:t>
                </a:r>
                <a:r>
                  <a:rPr lang="en-US" dirty="0"/>
                  <a:t>network part length is 16 bits and host part </a:t>
                </a:r>
                <a:r>
                  <a:rPr lang="en-US" dirty="0" smtClean="0"/>
                  <a:t>is </a:t>
                </a:r>
                <a:r>
                  <a:rPr lang="en-US" dirty="0"/>
                  <a:t>16 bits</a:t>
                </a:r>
                <a:r>
                  <a:rPr lang="en-US" dirty="0" smtClean="0"/>
                  <a:t>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b="1" u="sng" dirty="0">
                    <a:solidFill>
                      <a:srgbClr val="C00000"/>
                    </a:solidFill>
                  </a:rPr>
                  <a:t>Network Part</a:t>
                </a:r>
                <a:r>
                  <a:rPr lang="en-US" b="1" dirty="0">
                    <a:solidFill>
                      <a:srgbClr val="C00000"/>
                    </a:solidFill>
                  </a:rPr>
                  <a:t>:</a:t>
                </a:r>
                <a:endParaRPr lang="en-US" dirty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/>
                  <a:t>First two bit are always </a:t>
                </a:r>
                <a:r>
                  <a:rPr lang="en-US" b="1" dirty="0">
                    <a:solidFill>
                      <a:srgbClr val="0070C0"/>
                    </a:solidFill>
                  </a:rPr>
                  <a:t>10</a:t>
                </a:r>
                <a:r>
                  <a:rPr lang="en-US" dirty="0"/>
                  <a:t>, that defines the class. </a:t>
                </a:r>
                <a:endParaRPr lang="en-US" dirty="0" smtClean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Hence</a:t>
                </a:r>
                <a:r>
                  <a:rPr lang="en-US" dirty="0"/>
                  <a:t>, 14 bits are used as the network identifier,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=16,384</m:t>
                    </m:r>
                  </m:oMath>
                </a14:m>
                <a:r>
                  <a:rPr lang="en-US" dirty="0"/>
                  <a:t> blocks are possible to be used using class B addresses, which is also the total possible network addresses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438"/>
                <a:ext cx="10657114" cy="5114078"/>
              </a:xfrm>
              <a:blipFill>
                <a:blip r:embed="rId2"/>
                <a:stretch>
                  <a:fillRect l="-1201" t="-596" r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 </a:t>
            </a:r>
            <a:r>
              <a:rPr lang="en-US" dirty="0" smtClean="0"/>
              <a:t>Address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 smtClean="0">
                    <a:solidFill>
                      <a:srgbClr val="C00000"/>
                    </a:solidFill>
                  </a:rPr>
                  <a:t>Host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Part</a:t>
                </a:r>
                <a:r>
                  <a:rPr lang="en-US" b="1" dirty="0">
                    <a:solidFill>
                      <a:srgbClr val="C00000"/>
                    </a:solidFill>
                  </a:rPr>
                  <a:t>:</a:t>
                </a:r>
                <a:endParaRPr lang="en-US" dirty="0" smtClean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Since </a:t>
                </a:r>
                <a:r>
                  <a:rPr lang="en-US" dirty="0"/>
                  <a:t>16 bits are used in </a:t>
                </a:r>
                <a:r>
                  <a:rPr lang="en-US" dirty="0" smtClean="0"/>
                  <a:t>the host </a:t>
                </a:r>
                <a:r>
                  <a:rPr lang="en-US" dirty="0"/>
                  <a:t>part,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dirty="0"/>
                  <a:t> is the size of each block. </a:t>
                </a:r>
                <a:endParaRPr lang="en-US" dirty="0" smtClean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However</a:t>
                </a:r>
                <a:r>
                  <a:rPr lang="en-US" dirty="0"/>
                  <a:t>, the first and last addresses in each block are used for identifying the </a:t>
                </a:r>
                <a:r>
                  <a:rPr lang="en-US" b="1" dirty="0">
                    <a:solidFill>
                      <a:srgbClr val="0070C0"/>
                    </a:solidFill>
                  </a:rPr>
                  <a:t>network address</a:t>
                </a:r>
                <a:r>
                  <a:rPr lang="en-US" dirty="0"/>
                  <a:t> and the </a:t>
                </a:r>
                <a:r>
                  <a:rPr lang="en-US" b="1" dirty="0">
                    <a:solidFill>
                      <a:srgbClr val="0070C0"/>
                    </a:solidFill>
                  </a:rPr>
                  <a:t>broadcast address</a:t>
                </a:r>
                <a:r>
                  <a:rPr lang="en-US" dirty="0" smtClean="0"/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Hence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are the total possible host addresses that can be assigned to devices using each network address.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2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C </a:t>
            </a:r>
            <a:r>
              <a:rPr lang="en-US" dirty="0"/>
              <a:t>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algn="just">
                  <a:lnSpc>
                    <a:spcPct val="114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The network part length is 24 bits and host part </a:t>
                </a:r>
                <a:r>
                  <a:rPr lang="en-US" dirty="0" smtClean="0"/>
                  <a:t>is </a:t>
                </a:r>
                <a:r>
                  <a:rPr lang="en-US" dirty="0"/>
                  <a:t>8 bits</a:t>
                </a:r>
                <a:r>
                  <a:rPr lang="en-US" dirty="0" smtClean="0"/>
                  <a:t>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b="1" u="sng" dirty="0">
                    <a:solidFill>
                      <a:srgbClr val="C00000"/>
                    </a:solidFill>
                  </a:rPr>
                  <a:t>Network Part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/>
                  <a:t>First two bit are always </a:t>
                </a:r>
                <a:r>
                  <a:rPr lang="en-US" b="1" dirty="0">
                    <a:solidFill>
                      <a:srgbClr val="0070C0"/>
                    </a:solidFill>
                  </a:rPr>
                  <a:t>110</a:t>
                </a:r>
                <a:r>
                  <a:rPr lang="en-US" dirty="0"/>
                  <a:t>, that defines the class. </a:t>
                </a:r>
                <a:endParaRPr lang="en-US" dirty="0" smtClean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Hence</a:t>
                </a:r>
                <a:r>
                  <a:rPr lang="en-US" dirty="0"/>
                  <a:t>, 21 bits are used as the network identifier,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=2,097,152</m:t>
                    </m:r>
                  </m:oMath>
                </a14:m>
                <a:r>
                  <a:rPr lang="en-US" dirty="0"/>
                  <a:t> blocks are possible to be used using class C , which is also the total possible network addresses.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66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1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7981"/>
                <a:ext cx="10515600" cy="498095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b="1" u="sng" dirty="0">
                    <a:solidFill>
                      <a:srgbClr val="C00000"/>
                    </a:solidFill>
                  </a:rPr>
                  <a:t>Host Part</a:t>
                </a:r>
                <a:r>
                  <a:rPr lang="en-US" b="1" dirty="0">
                    <a:solidFill>
                      <a:srgbClr val="C00000"/>
                    </a:solidFill>
                  </a:rPr>
                  <a:t>:</a:t>
                </a:r>
                <a:endParaRPr lang="en-US" dirty="0" smtClean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Since </a:t>
                </a:r>
                <a:r>
                  <a:rPr lang="en-US" dirty="0"/>
                  <a:t>8 bits are used in host part,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is the size of each block</a:t>
                </a:r>
                <a:r>
                  <a:rPr lang="en-US" dirty="0" smtClean="0"/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However</a:t>
                </a:r>
                <a:r>
                  <a:rPr lang="en-US" dirty="0"/>
                  <a:t>, the first and last addresses in each block are used for identifying the </a:t>
                </a:r>
                <a:r>
                  <a:rPr lang="en-US" b="1" dirty="0">
                    <a:solidFill>
                      <a:srgbClr val="0070C0"/>
                    </a:solidFill>
                  </a:rPr>
                  <a:t>network address</a:t>
                </a:r>
                <a:r>
                  <a:rPr lang="en-US" dirty="0"/>
                  <a:t> and the </a:t>
                </a:r>
                <a:r>
                  <a:rPr lang="en-US" b="1" dirty="0">
                    <a:solidFill>
                      <a:srgbClr val="0070C0"/>
                    </a:solidFill>
                  </a:rPr>
                  <a:t>broadcast address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Hence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are the total possible host addresses that can be assigned to devices using each network address.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7981"/>
                <a:ext cx="10515600" cy="4980954"/>
              </a:xfrm>
              <a:blipFill>
                <a:blip r:embed="rId2"/>
                <a:stretch>
                  <a:fillRect l="-1217" t="-97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Class D &amp; E addresses: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457200" indent="-4572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3000" dirty="0"/>
                  <a:t>Not divided into prefix and suffix, hence it has only a single block.</a:t>
                </a:r>
              </a:p>
              <a:p>
                <a:pPr marL="457200" indent="-4572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3000" dirty="0"/>
                  <a:t>Class D address starts with 1110 and are used for </a:t>
                </a:r>
                <a:r>
                  <a:rPr lang="en-US" sz="3000" dirty="0">
                    <a:solidFill>
                      <a:srgbClr val="0070C0"/>
                    </a:solidFill>
                  </a:rPr>
                  <a:t>multicast</a:t>
                </a:r>
                <a:r>
                  <a:rPr lang="en-US" sz="3000" dirty="0"/>
                  <a:t> addresses, while class E address starts with 1111 and are </a:t>
                </a:r>
                <a:r>
                  <a:rPr lang="en-US" sz="3000" dirty="0">
                    <a:solidFill>
                      <a:srgbClr val="0070C0"/>
                    </a:solidFill>
                  </a:rPr>
                  <a:t>reserved</a:t>
                </a:r>
                <a:r>
                  <a:rPr lang="en-US" sz="3000" dirty="0"/>
                  <a:t>.</a:t>
                </a:r>
              </a:p>
              <a:p>
                <a:pPr marL="457200" indent="-4572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3000" dirty="0"/>
                  <a:t>Since 28 bits are used in host part,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en-US" sz="3000" dirty="0"/>
                  <a:t> is the size of each block.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9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Example 1: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Change the following IPv4 addresses from binary notation to dotted-decimal notation.</a:t>
            </a:r>
          </a:p>
          <a:p>
            <a:pPr algn="just">
              <a:lnSpc>
                <a:spcPct val="10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Solution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We replace each group of 8 bits with its equivalent decimal number and add dots for separation</a:t>
            </a:r>
            <a:r>
              <a:rPr lang="en-US" dirty="0" smtClean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" y="2899086"/>
            <a:ext cx="102870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3" y="5427667"/>
            <a:ext cx="409575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9"/>
                <a:ext cx="11027979" cy="4980954"/>
              </a:xfrm>
            </p:spPr>
            <p:txBody>
              <a:bodyPr>
                <a:normAutofit fontScale="925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3000" b="1" dirty="0">
                    <a:solidFill>
                      <a:srgbClr val="FF0000"/>
                    </a:solidFill>
                  </a:rPr>
                  <a:t>IP address:</a:t>
                </a:r>
                <a:r>
                  <a:rPr lang="en-US" sz="3000" dirty="0"/>
                  <a:t> an identifier used in the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network layer</a:t>
                </a:r>
                <a:r>
                  <a:rPr lang="en-US" sz="3000" dirty="0">
                    <a:solidFill>
                      <a:srgbClr val="0070C0"/>
                    </a:solidFill>
                  </a:rPr>
                  <a:t> </a:t>
                </a:r>
                <a:r>
                  <a:rPr lang="en-US" sz="3000" dirty="0"/>
                  <a:t>to uniquely and universally identify the connection of each device to the Internet.</a:t>
                </a:r>
              </a:p>
              <a:p>
                <a:pPr marL="692150" lvl="1" indent="-457200" algn="just">
                  <a:lnSpc>
                    <a:spcPct val="100000"/>
                  </a:lnSpc>
                  <a:spcBef>
                    <a:spcPts val="1000"/>
                  </a:spcBef>
                  <a:buFont typeface="Wingdings" pitchFamily="2" charset="2"/>
                  <a:buChar char="Ø"/>
                </a:pPr>
                <a:r>
                  <a:rPr lang="en-US" sz="2900" dirty="0"/>
                  <a:t>IPv4 address is a </a:t>
                </a:r>
                <a:r>
                  <a:rPr lang="en-US" sz="2900" b="1" dirty="0">
                    <a:solidFill>
                      <a:srgbClr val="002060"/>
                    </a:solidFill>
                  </a:rPr>
                  <a:t>32-bit</a:t>
                </a:r>
                <a:r>
                  <a:rPr lang="en-US" sz="2900" dirty="0"/>
                  <a:t> address.</a:t>
                </a:r>
              </a:p>
              <a:p>
                <a:pPr marL="692150" lvl="1" indent="-457200" algn="just">
                  <a:lnSpc>
                    <a:spcPct val="100000"/>
                  </a:lnSpc>
                  <a:spcBef>
                    <a:spcPts val="1000"/>
                  </a:spcBef>
                  <a:buFont typeface="Wingdings" pitchFamily="2" charset="2"/>
                  <a:buChar char="Ø"/>
                </a:pPr>
                <a:r>
                  <a:rPr lang="en-US" sz="2900" dirty="0"/>
                  <a:t>If </a:t>
                </a:r>
                <a:r>
                  <a:rPr lang="en-US" sz="2900" dirty="0" smtClean="0"/>
                  <a:t>the host/router </a:t>
                </a:r>
                <a:r>
                  <a:rPr lang="en-US" sz="2900" dirty="0"/>
                  <a:t>is moved to another network, the IP address may </a:t>
                </a:r>
                <a:r>
                  <a:rPr lang="en-US" sz="2900" dirty="0" smtClean="0"/>
                  <a:t>change as well.</a:t>
                </a:r>
                <a:endParaRPr lang="en-US" sz="2900" dirty="0"/>
              </a:p>
              <a:p>
                <a:pPr marL="692150" lvl="1" indent="-457200" algn="just">
                  <a:lnSpc>
                    <a:spcPct val="100000"/>
                  </a:lnSpc>
                  <a:spcBef>
                    <a:spcPts val="1000"/>
                  </a:spcBef>
                  <a:buFont typeface="Wingdings" pitchFamily="2" charset="2"/>
                  <a:buChar char="Ø"/>
                </a:pPr>
                <a:r>
                  <a:rPr lang="en-US" sz="2900" dirty="0"/>
                  <a:t>Each address defines one, and only one, connection to the internet.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3000" b="1" dirty="0">
                    <a:solidFill>
                      <a:srgbClr val="FF0000"/>
                    </a:solidFill>
                  </a:rPr>
                  <a:t>Address space:</a:t>
                </a:r>
                <a:r>
                  <a:rPr lang="en-US" sz="3000" dirty="0"/>
                  <a:t> total number of addresses used by the protocol.</a:t>
                </a:r>
              </a:p>
              <a:p>
                <a:pPr marL="692150" lvl="1" indent="-457200" algn="just">
                  <a:lnSpc>
                    <a:spcPct val="100000"/>
                  </a:lnSpc>
                  <a:spcBef>
                    <a:spcPts val="1000"/>
                  </a:spcBef>
                  <a:buFont typeface="Wingdings" pitchFamily="2" charset="2"/>
                  <a:buChar char="Ø"/>
                </a:pPr>
                <a:r>
                  <a:rPr lang="en-US" sz="2800" dirty="0"/>
                  <a:t>If a protocol uses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 bits to define an address, the address space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692150" lvl="1" indent="-457200" algn="just">
                  <a:lnSpc>
                    <a:spcPct val="100000"/>
                  </a:lnSpc>
                  <a:spcBef>
                    <a:spcPts val="1000"/>
                  </a:spcBef>
                  <a:buFont typeface="Wingdings" pitchFamily="2" charset="2"/>
                  <a:buChar char="Ø"/>
                </a:pPr>
                <a:r>
                  <a:rPr lang="en-US" sz="2800" dirty="0"/>
                  <a:t>IPv4 is a 32-bit address </a:t>
                </a:r>
                <a:r>
                  <a:rPr lang="en-US" sz="28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𝟑𝟐</m:t>
                        </m:r>
                      </m:sup>
                    </m:sSup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𝟒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𝟐𝟗𝟒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𝟗𝟔𝟕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𝟐𝟗𝟔</m:t>
                    </m:r>
                  </m:oMath>
                </a14:m>
                <a:r>
                  <a:rPr lang="en-US" sz="2800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9"/>
                <a:ext cx="11027979" cy="4980954"/>
              </a:xfrm>
              <a:blipFill>
                <a:blip r:embed="rId2"/>
                <a:stretch>
                  <a:fillRect l="-939" t="-1469" r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Example 2: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Change the following IPv4 addresses from dotted-decimal notation to binary notation.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Solution: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We replace each decimal number with its binary equivalent.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33" y="2775857"/>
            <a:ext cx="3826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99" y="5130801"/>
            <a:ext cx="9702800" cy="10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845800" cy="49979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Example 3: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Find the error, if any, in the following IPv4 addresses.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Solution: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a.</a:t>
            </a:r>
            <a:r>
              <a:rPr lang="en-US" dirty="0"/>
              <a:t> There must be no leading zero (045).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b.</a:t>
            </a:r>
            <a:r>
              <a:rPr lang="en-US" dirty="0"/>
              <a:t> There can be no more than four numbers.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c.</a:t>
            </a:r>
            <a:r>
              <a:rPr lang="en-US" dirty="0"/>
              <a:t> Each number needs to be less than or equal to 255.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d.</a:t>
            </a:r>
            <a:r>
              <a:rPr lang="en-US" dirty="0"/>
              <a:t> Mixture of binary and dotted-decimal notations is not allowed.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4" y="2071917"/>
            <a:ext cx="4802716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502699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Example 4: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Find the class of each address.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a.</a:t>
            </a:r>
            <a:r>
              <a:rPr lang="en-US" dirty="0"/>
              <a:t>   </a:t>
            </a:r>
            <a:r>
              <a:rPr lang="en-US" u="sng" dirty="0">
                <a:solidFill>
                  <a:srgbClr val="009900"/>
                </a:solidFill>
              </a:rPr>
              <a:t>0</a:t>
            </a:r>
            <a:r>
              <a:rPr lang="en-US" dirty="0"/>
              <a:t>0000001 00001011 00001011 11101111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b.</a:t>
            </a:r>
            <a:r>
              <a:rPr lang="en-US" dirty="0"/>
              <a:t>   </a:t>
            </a:r>
            <a:r>
              <a:rPr lang="en-US" u="sng" dirty="0">
                <a:solidFill>
                  <a:srgbClr val="009900"/>
                </a:solidFill>
              </a:rPr>
              <a:t>110</a:t>
            </a:r>
            <a:r>
              <a:rPr lang="en-US" dirty="0"/>
              <a:t>00001 10000011 00011011 11111111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c.</a:t>
            </a:r>
            <a:r>
              <a:rPr lang="en-US" dirty="0"/>
              <a:t>   </a:t>
            </a:r>
            <a:r>
              <a:rPr lang="en-US" u="sng" dirty="0">
                <a:solidFill>
                  <a:srgbClr val="009900"/>
                </a:solidFill>
              </a:rPr>
              <a:t>14</a:t>
            </a:r>
            <a:r>
              <a:rPr lang="en-US" dirty="0"/>
              <a:t>.23.120.8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d.</a:t>
            </a:r>
            <a:r>
              <a:rPr lang="en-US" dirty="0"/>
              <a:t>   </a:t>
            </a:r>
            <a:r>
              <a:rPr lang="en-US" u="sng" dirty="0">
                <a:solidFill>
                  <a:srgbClr val="009900"/>
                </a:solidFill>
              </a:rPr>
              <a:t>252</a:t>
            </a:r>
            <a:r>
              <a:rPr lang="en-US" dirty="0"/>
              <a:t>.5.15.111</a:t>
            </a:r>
          </a:p>
          <a:p>
            <a:pPr algn="just">
              <a:spcBef>
                <a:spcPts val="2000"/>
              </a:spcBef>
            </a:pPr>
            <a:r>
              <a:rPr lang="en-US" b="1" dirty="0">
                <a:solidFill>
                  <a:srgbClr val="0070C0"/>
                </a:solidFill>
              </a:rPr>
              <a:t>Solution: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a.</a:t>
            </a:r>
            <a:r>
              <a:rPr lang="en-US" dirty="0"/>
              <a:t> The first bit is 0. This is a class A address.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b.</a:t>
            </a:r>
            <a:r>
              <a:rPr lang="en-US" dirty="0"/>
              <a:t> The first 2 bits are 1; the third bit is 0. This is a class C address.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c.</a:t>
            </a:r>
            <a:r>
              <a:rPr lang="en-US" dirty="0"/>
              <a:t> The first byte is 14; the class is A.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hlink"/>
                </a:solidFill>
              </a:rPr>
              <a:t>d.</a:t>
            </a:r>
            <a:r>
              <a:rPr lang="en-US" dirty="0"/>
              <a:t> The first byte is 252; the class is 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6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Network/Host IP Addresses in </a:t>
            </a:r>
            <a:br>
              <a:rPr lang="en-US" dirty="0"/>
            </a:br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5041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Class A Example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dirty="0" smtClean="0"/>
              <a:t>the IP addresses in sequence.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17.0.0.0		Network IP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17.0.0.1		</a:t>
            </a:r>
            <a:r>
              <a:rPr lang="en-US" dirty="0" smtClean="0"/>
              <a:t>First host IP in the network 17.0.0.0</a:t>
            </a:r>
            <a:endParaRPr lang="en-US" dirty="0"/>
          </a:p>
          <a:p>
            <a:r>
              <a:rPr lang="en-US" dirty="0" smtClean="0"/>
              <a:t>17.0.0.2</a:t>
            </a:r>
          </a:p>
          <a:p>
            <a:r>
              <a:rPr lang="en-US" dirty="0" smtClean="0"/>
              <a:t>17.0.0.255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dirty="0" smtClean="0"/>
              <a:t>17.0.1.0</a:t>
            </a:r>
          </a:p>
          <a:p>
            <a:r>
              <a:rPr lang="en-US" dirty="0" smtClean="0"/>
              <a:t>17.0.1.1</a:t>
            </a:r>
          </a:p>
          <a:p>
            <a:r>
              <a:rPr lang="en-US" dirty="0" smtClean="0"/>
              <a:t>17.0.1.2</a:t>
            </a:r>
          </a:p>
          <a:p>
            <a:r>
              <a:rPr lang="en-US" dirty="0" smtClean="0"/>
              <a:t>17.0.1.255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Network/Host IP Addresses in </a:t>
            </a:r>
            <a:br>
              <a:rPr lang="en-US" dirty="0"/>
            </a:br>
            <a:r>
              <a:rPr lang="en-US" dirty="0" err="1"/>
              <a:t>Classful</a:t>
            </a:r>
            <a:r>
              <a:rPr lang="en-US" dirty="0"/>
              <a:t> </a:t>
            </a:r>
            <a:r>
              <a:rPr lang="en-US" dirty="0" smtClean="0"/>
              <a:t>Addressing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7"/>
            <a:ext cx="3296478" cy="52372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17.0.2.0</a:t>
            </a:r>
          </a:p>
          <a:p>
            <a:r>
              <a:rPr lang="en-US" dirty="0" smtClean="0"/>
              <a:t>17.0.2.1</a:t>
            </a:r>
          </a:p>
          <a:p>
            <a:r>
              <a:rPr lang="en-US" dirty="0" smtClean="0"/>
              <a:t>17.0.2.2</a:t>
            </a:r>
          </a:p>
          <a:p>
            <a:r>
              <a:rPr lang="en-US" dirty="0" smtClean="0"/>
              <a:t>17.0.2.255</a:t>
            </a:r>
          </a:p>
          <a:p>
            <a:r>
              <a:rPr lang="en-US" dirty="0" smtClean="0"/>
              <a:t>17.0.3.0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17.0.255.0</a:t>
            </a:r>
          </a:p>
          <a:p>
            <a:r>
              <a:rPr lang="en-US" dirty="0" smtClean="0"/>
              <a:t>17.0.255.1</a:t>
            </a:r>
          </a:p>
          <a:p>
            <a:r>
              <a:rPr lang="en-US" dirty="0" smtClean="0"/>
              <a:t>17.0.255.2</a:t>
            </a:r>
          </a:p>
          <a:p>
            <a:r>
              <a:rPr lang="en-US" dirty="0" smtClean="0"/>
              <a:t>17.0.255.255</a:t>
            </a:r>
          </a:p>
          <a:p>
            <a:r>
              <a:rPr lang="en-US" dirty="0" smtClean="0"/>
              <a:t>17.1.0.0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2773" y="1577007"/>
            <a:ext cx="7318829" cy="459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17.1.0.1</a:t>
            </a:r>
          </a:p>
          <a:p>
            <a:r>
              <a:rPr lang="en-US" smtClean="0"/>
              <a:t>17.1.0.2</a:t>
            </a:r>
          </a:p>
          <a:p>
            <a:r>
              <a:rPr lang="en-US" smtClean="0"/>
              <a:t>17.1.0.255</a:t>
            </a:r>
          </a:p>
          <a:p>
            <a:r>
              <a:rPr lang="en-US" smtClean="0"/>
              <a:t>17.1.1.0</a:t>
            </a:r>
          </a:p>
          <a:p>
            <a:endParaRPr lang="en-US" smtClean="0"/>
          </a:p>
          <a:p>
            <a:r>
              <a:rPr lang="en-US" smtClean="0"/>
              <a:t>17.255.255.254		(Last host IP)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17.255.255.255		(Broadcast address)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11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734675" cy="48721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Three notations can be used to show an IPv4 address: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Binary notation (base 2):</a:t>
            </a:r>
            <a:r>
              <a:rPr lang="en-US" dirty="0"/>
              <a:t> IPv4 address is displayed as 32 bit, and divided into </a:t>
            </a:r>
            <a:r>
              <a:rPr lang="en-US" b="1" dirty="0">
                <a:solidFill>
                  <a:srgbClr val="002060"/>
                </a:solidFill>
              </a:rPr>
              <a:t>4 octets</a:t>
            </a:r>
            <a:r>
              <a:rPr lang="en-US" dirty="0"/>
              <a:t> (each of 8-bits).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Dotted-decimal notation (base 256):</a:t>
            </a:r>
            <a:r>
              <a:rPr lang="en-US" dirty="0"/>
              <a:t> IPv4 are usually written in decimal form, with a decimal point (dot) separating the </a:t>
            </a:r>
            <a:r>
              <a:rPr lang="en-US" b="1" dirty="0">
                <a:solidFill>
                  <a:srgbClr val="002060"/>
                </a:solidFill>
              </a:rPr>
              <a:t>octets</a:t>
            </a:r>
            <a:r>
              <a:rPr lang="en-US" dirty="0"/>
              <a:t>. Since each </a:t>
            </a:r>
            <a:r>
              <a:rPr lang="en-US" dirty="0">
                <a:solidFill>
                  <a:srgbClr val="0070C0"/>
                </a:solidFill>
              </a:rPr>
              <a:t>octet</a:t>
            </a:r>
            <a:r>
              <a:rPr lang="en-US" dirty="0"/>
              <a:t> is only 8-bits, hence each number in an </a:t>
            </a:r>
            <a:r>
              <a:rPr lang="en-US" b="1" dirty="0">
                <a:solidFill>
                  <a:srgbClr val="002060"/>
                </a:solidFill>
              </a:rPr>
              <a:t>octet</a:t>
            </a:r>
            <a:r>
              <a:rPr lang="en-US" dirty="0"/>
              <a:t> and is between  </a:t>
            </a:r>
            <a:r>
              <a:rPr lang="en-US" b="1" dirty="0">
                <a:solidFill>
                  <a:srgbClr val="002060"/>
                </a:solidFill>
              </a:rPr>
              <a:t>0 and 255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Hexadecimal notation (base 16):</a:t>
            </a:r>
            <a:r>
              <a:rPr lang="en-US" dirty="0"/>
              <a:t> since each hexadecimal digit is represented by </a:t>
            </a:r>
            <a:r>
              <a:rPr lang="en-US" dirty="0" smtClean="0"/>
              <a:t>4 </a:t>
            </a:r>
            <a:r>
              <a:rPr lang="en-US" dirty="0"/>
              <a:t>bits, hence the 32-bit address has 8 hexadecimal digits </a:t>
            </a:r>
            <a:r>
              <a:rPr lang="en-US" b="1" i="1" dirty="0" smtClean="0">
                <a:solidFill>
                  <a:srgbClr val="002060"/>
                </a:solidFill>
              </a:rPr>
              <a:t>(often </a:t>
            </a:r>
            <a:r>
              <a:rPr lang="en-US" b="1" i="1" dirty="0">
                <a:solidFill>
                  <a:srgbClr val="002060"/>
                </a:solidFill>
              </a:rPr>
              <a:t>used in network programming)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Notations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50" y="1704233"/>
            <a:ext cx="10045299" cy="44851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Hierarchy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10" y="1577008"/>
                <a:ext cx="5362575" cy="487210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The 32-bit IPv4 address is hierarchical, and is divided into only two parts.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The first part is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prefix</a:t>
                </a:r>
                <a:r>
                  <a:rPr lang="en-US" dirty="0"/>
                  <a:t> and defines the </a:t>
                </a:r>
                <a:r>
                  <a:rPr lang="en-US" b="1" dirty="0">
                    <a:solidFill>
                      <a:srgbClr val="0070C0"/>
                    </a:solidFill>
                  </a:rPr>
                  <a:t>network part</a:t>
                </a:r>
                <a:r>
                  <a:rPr lang="en-US" dirty="0"/>
                  <a:t>; while the second part is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suffix</a:t>
                </a:r>
                <a:r>
                  <a:rPr lang="en-US" dirty="0"/>
                  <a:t> and defines the </a:t>
                </a:r>
                <a:r>
                  <a:rPr lang="en-US" b="1" dirty="0">
                    <a:solidFill>
                      <a:srgbClr val="0070C0"/>
                    </a:solidFill>
                  </a:rPr>
                  <a:t>host/node part</a:t>
                </a:r>
                <a:r>
                  <a:rPr lang="en-US" dirty="0"/>
                  <a:t>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Prefix length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bits while the suffix length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(32−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10" y="1577008"/>
                <a:ext cx="5362575" cy="4872105"/>
              </a:xfrm>
              <a:blipFill rotWithShape="0">
                <a:blip r:embed="rId2"/>
                <a:stretch>
                  <a:fillRect l="-2048" t="-1377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82" r="2152"/>
          <a:stretch/>
        </p:blipFill>
        <p:spPr>
          <a:xfrm>
            <a:off x="5343527" y="1825625"/>
            <a:ext cx="6743700" cy="4482903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9"/>
                <a:ext cx="10515601" cy="4599954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sz="3000" dirty="0"/>
                  <a:t>The IPv4 addressing was initially designed with a </a:t>
                </a:r>
                <a:r>
                  <a:rPr lang="en-US" sz="3000" b="1" dirty="0">
                    <a:solidFill>
                      <a:srgbClr val="002060"/>
                    </a:solidFill>
                  </a:rPr>
                  <a:t>fixed-length</a:t>
                </a:r>
                <a:r>
                  <a:rPr lang="en-US" sz="3000" dirty="0"/>
                  <a:t> prefix.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sz="3000" dirty="0"/>
                  <a:t>Three </a:t>
                </a:r>
                <a:r>
                  <a:rPr lang="en-US" sz="3000" b="1" dirty="0">
                    <a:solidFill>
                      <a:srgbClr val="002060"/>
                    </a:solidFill>
                  </a:rPr>
                  <a:t>fixed-length</a:t>
                </a:r>
                <a:r>
                  <a:rPr lang="en-US" sz="3000" dirty="0"/>
                  <a:t> prefix were designed to accommodate both small and large networks in which</a:t>
                </a:r>
              </a:p>
              <a:p>
                <a:pPr marL="0" indent="0" algn="ctr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sz="3000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r>
                  <a:rPr lang="en-US" sz="3000" b="1" dirty="0">
                    <a:solidFill>
                      <a:srgbClr val="C00000"/>
                    </a:solidFill>
                  </a:rPr>
                  <a:t>)</a:t>
                </a:r>
                <a:endParaRPr lang="en-US" sz="3000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sz="3000" dirty="0"/>
                  <a:t>The complete address space is divided into </a:t>
                </a:r>
                <a:r>
                  <a:rPr lang="en-US" sz="3000" b="1" dirty="0">
                    <a:solidFill>
                      <a:srgbClr val="002060"/>
                    </a:solidFill>
                  </a:rPr>
                  <a:t>five classes</a:t>
                </a:r>
              </a:p>
              <a:p>
                <a:pPr marL="0" indent="0" algn="ctr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sz="3000" b="1" dirty="0">
                    <a:solidFill>
                      <a:srgbClr val="C00000"/>
                    </a:solidFill>
                  </a:rPr>
                  <a:t>(A, B, C, D and E)</a:t>
                </a:r>
                <a:r>
                  <a:rPr lang="en-US" sz="3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9"/>
                <a:ext cx="10515601" cy="4599954"/>
              </a:xfrm>
              <a:blipFill>
                <a:blip r:embed="rId2"/>
                <a:stretch>
                  <a:fillRect l="-1159" t="-172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9022" r="42931"/>
          <a:stretch/>
        </p:blipFill>
        <p:spPr>
          <a:xfrm>
            <a:off x="128586" y="2062979"/>
            <a:ext cx="7092315" cy="3509147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05791"/>
              </p:ext>
            </p:extLst>
          </p:nvPr>
        </p:nvGraphicFramePr>
        <p:xfrm>
          <a:off x="7220901" y="2530419"/>
          <a:ext cx="4795837" cy="284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 dirty="0">
                          <a:effectLst/>
                          <a:latin typeface="Book Antiqua" panose="02040602050305030304" pitchFamily="18" charset="0"/>
                        </a:rPr>
                        <a:t>Class</a:t>
                      </a:r>
                      <a:endParaRPr lang="en-US" sz="26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 dirty="0">
                          <a:effectLst/>
                          <a:latin typeface="Book Antiqua" panose="02040602050305030304" pitchFamily="18" charset="0"/>
                        </a:rPr>
                        <a:t>First Octet Range</a:t>
                      </a:r>
                      <a:endParaRPr lang="en-US" sz="26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>
                          <a:effectLst/>
                          <a:latin typeface="Book Antiqua" panose="02040602050305030304" pitchFamily="18" charset="0"/>
                        </a:rPr>
                        <a:t>A</a:t>
                      </a:r>
                      <a:endParaRPr lang="en-US" sz="26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 b="1" dirty="0">
                          <a:effectLst/>
                          <a:latin typeface="Book Antiqua" panose="02040602050305030304" pitchFamily="18" charset="0"/>
                        </a:rPr>
                        <a:t>0 – 127</a:t>
                      </a:r>
                      <a:endParaRPr lang="en-US" sz="2600" b="1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>
                          <a:effectLst/>
                          <a:latin typeface="Book Antiqua" panose="02040602050305030304" pitchFamily="18" charset="0"/>
                        </a:rPr>
                        <a:t>B</a:t>
                      </a:r>
                      <a:endParaRPr lang="en-US" sz="26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 b="1" dirty="0">
                          <a:effectLst/>
                          <a:latin typeface="Book Antiqua" panose="02040602050305030304" pitchFamily="18" charset="0"/>
                        </a:rPr>
                        <a:t>128 – 191</a:t>
                      </a:r>
                      <a:endParaRPr lang="en-US" sz="2600" b="1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>
                          <a:effectLst/>
                          <a:latin typeface="Book Antiqua" panose="02040602050305030304" pitchFamily="18" charset="0"/>
                        </a:rPr>
                        <a:t>C</a:t>
                      </a:r>
                      <a:endParaRPr lang="en-US" sz="26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 b="1" dirty="0">
                          <a:effectLst/>
                          <a:latin typeface="Book Antiqua" panose="02040602050305030304" pitchFamily="18" charset="0"/>
                        </a:rPr>
                        <a:t>192 – 223</a:t>
                      </a:r>
                      <a:endParaRPr lang="en-US" sz="2600" b="1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>
                          <a:effectLst/>
                          <a:latin typeface="Book Antiqua" panose="02040602050305030304" pitchFamily="18" charset="0"/>
                        </a:rPr>
                        <a:t>D</a:t>
                      </a:r>
                      <a:endParaRPr lang="en-US" sz="26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 b="1" dirty="0">
                          <a:effectLst/>
                          <a:latin typeface="Book Antiqua" panose="02040602050305030304" pitchFamily="18" charset="0"/>
                        </a:rPr>
                        <a:t>224 – 239</a:t>
                      </a:r>
                      <a:endParaRPr lang="en-US" sz="2600" b="1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>
                          <a:effectLst/>
                          <a:latin typeface="Book Antiqua" panose="02040602050305030304" pitchFamily="18" charset="0"/>
                        </a:rPr>
                        <a:t>E</a:t>
                      </a:r>
                      <a:endParaRPr lang="en-US" sz="26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2600" b="1" dirty="0">
                          <a:effectLst/>
                          <a:latin typeface="Book Antiqua" panose="02040602050305030304" pitchFamily="18" charset="0"/>
                        </a:rPr>
                        <a:t>240 – 255</a:t>
                      </a:r>
                      <a:endParaRPr lang="en-US" sz="2600" b="1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93" y="2200275"/>
            <a:ext cx="10688413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Network ID (Network address):</a:t>
            </a:r>
            <a:r>
              <a:rPr lang="en-US" dirty="0"/>
              <a:t> identifies a single network within a larger internetwork.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  <a:defRPr/>
            </a:pPr>
            <a:r>
              <a:rPr lang="en-US" dirty="0"/>
              <a:t>All systems attached to the same network have a common network ID within their full IP address.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Host ID (Host address):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identifies a single node within each network (e.g. desktop, laptop, smartphone, router, network printer, </a:t>
            </a:r>
            <a:r>
              <a:rPr lang="en-US" dirty="0" err="1" smtClean="0"/>
              <a:t>etc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1374</Words>
  <Application>Microsoft Office PowerPoint</Application>
  <PresentationFormat>Widescreen</PresentationFormat>
  <Paragraphs>227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Cambria Math</vt:lpstr>
      <vt:lpstr>Times New Roman</vt:lpstr>
      <vt:lpstr>Wingdings</vt:lpstr>
      <vt:lpstr>Office Theme</vt:lpstr>
      <vt:lpstr>Network Layer:  Classful IP Addressing</vt:lpstr>
      <vt:lpstr>IPv4 Addresses</vt:lpstr>
      <vt:lpstr>IPv4 Address Notations</vt:lpstr>
      <vt:lpstr>IPv4 Address Notations (Cont.)</vt:lpstr>
      <vt:lpstr>IPv4 Address Hierarchy</vt:lpstr>
      <vt:lpstr>Classful Addressing</vt:lpstr>
      <vt:lpstr>Classful Addressing (Cont.)</vt:lpstr>
      <vt:lpstr>Classful Addressing (Cont.)</vt:lpstr>
      <vt:lpstr>Classful Addressing (Cont.)</vt:lpstr>
      <vt:lpstr>Classful Addressing (Cont.)</vt:lpstr>
      <vt:lpstr>Classful Addressing (Cont.)</vt:lpstr>
      <vt:lpstr>Class A Address</vt:lpstr>
      <vt:lpstr>Class A Address (Cont.)</vt:lpstr>
      <vt:lpstr>Class B Address</vt:lpstr>
      <vt:lpstr>Class B Address (Cont.)</vt:lpstr>
      <vt:lpstr>Class C Address</vt:lpstr>
      <vt:lpstr>Classful Addressing (Cont.)</vt:lpstr>
      <vt:lpstr>Classful Addressing (Cont.)</vt:lpstr>
      <vt:lpstr>Classful Addressing (Cont.)</vt:lpstr>
      <vt:lpstr>Classful Addressing (Cont.)</vt:lpstr>
      <vt:lpstr>Classful Addressing (Cont.)</vt:lpstr>
      <vt:lpstr>Classful Addressing (Cont.)</vt:lpstr>
      <vt:lpstr>Network/Host IP Addresses in  Classful Addressing</vt:lpstr>
      <vt:lpstr>Network/Host IP Addresses in  Classful Addressing (Cont.)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Lenovo</cp:lastModifiedBy>
  <cp:revision>1432</cp:revision>
  <dcterms:created xsi:type="dcterms:W3CDTF">2016-09-03T17:31:17Z</dcterms:created>
  <dcterms:modified xsi:type="dcterms:W3CDTF">2022-12-23T02:22:20Z</dcterms:modified>
</cp:coreProperties>
</file>