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3" r:id="rId3"/>
    <p:sldId id="315" r:id="rId4"/>
    <p:sldId id="316" r:id="rId5"/>
    <p:sldId id="291" r:id="rId6"/>
    <p:sldId id="292" r:id="rId7"/>
    <p:sldId id="317" r:id="rId8"/>
    <p:sldId id="318" r:id="rId9"/>
    <p:sldId id="294" r:id="rId10"/>
    <p:sldId id="319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10" r:id="rId25"/>
    <p:sldId id="309" r:id="rId26"/>
    <p:sldId id="311" r:id="rId27"/>
    <p:sldId id="312" r:id="rId28"/>
    <p:sldId id="314" r:id="rId29"/>
    <p:sldId id="31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5517" y="6449114"/>
            <a:ext cx="4549588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Dr. Osama Rehman, Department of Software Engineering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FALL 2022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314" y="500317"/>
            <a:ext cx="10029371" cy="2828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Data-Link Layer: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An 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999" y="3328335"/>
            <a:ext cx="9652000" cy="16557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Chapter# 09 from Text Book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2810" y="4352981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Computer Communication &amp; Networks </a:t>
            </a:r>
          </a:p>
          <a:p>
            <a:r>
              <a:rPr lang="en-US" sz="4000" dirty="0"/>
              <a:t>(CEN-223)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4738-7B2E-4DD6-8099-13CB65D4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8C3A-18A8-47D2-9397-9B671C3F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DB4B-12BC-484C-8E8E-9427C9CA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A922-03D3-4FD6-9E46-147BBEBD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Data Encapsulation and De-encapsulation Explained">
            <a:extLst>
              <a:ext uri="{FF2B5EF4-FFF2-40B4-BE49-F238E27FC236}">
                <a16:creationId xmlns:a16="http://schemas.microsoft.com/office/drawing/2014/main" id="{92D2270D-24F9-4B2D-9493-CA42E41677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881188"/>
            <a:ext cx="69532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3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92978" y="245856"/>
            <a:ext cx="8994173" cy="6206226"/>
            <a:chOff x="1592865" y="68950"/>
            <a:chExt cx="9522526" cy="673005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65" y="68950"/>
              <a:ext cx="8441356" cy="6730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611" y="1692375"/>
              <a:ext cx="906780" cy="3360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761" y="5422184"/>
              <a:ext cx="3360420" cy="946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761" y="593809"/>
              <a:ext cx="3360420" cy="893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442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96042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</a:rPr>
              <a:t>Address Resolution Protocol (ARP):</a:t>
            </a:r>
            <a:r>
              <a:rPr lang="en-US" dirty="0"/>
              <a:t> is an auxiliary protocol defined in the network layer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maps the IP addresses into a link-layer address.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14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Q) Why do we need the ARP protocol?</a:t>
            </a:r>
            <a:endParaRPr lang="en-US" b="1" dirty="0"/>
          </a:p>
          <a:p>
            <a:pPr algn="just">
              <a:lnSpc>
                <a:spcPct val="114000"/>
              </a:lnSpc>
            </a:pPr>
            <a:r>
              <a:rPr lang="en-US" dirty="0"/>
              <a:t>Any time a node has an IP datagram to send to another node in a link, it has the IP address of the receiving node.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However, the IP address of the next node is not helpful in moving a frame through a link, where we need the link-layer address of the next node. For that, ARP is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7"/>
            <a:ext cx="10991850" cy="502381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If host/router needs to find the link-layer address of another host/router in its network: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Send an </a:t>
            </a:r>
            <a:r>
              <a:rPr lang="en-US" b="1" dirty="0">
                <a:solidFill>
                  <a:srgbClr val="FF0000"/>
                </a:solidFill>
              </a:rPr>
              <a:t>ARP request</a:t>
            </a:r>
            <a:r>
              <a:rPr lang="en-US" dirty="0"/>
              <a:t> packet through </a:t>
            </a:r>
            <a:r>
              <a:rPr lang="en-US" b="1" dirty="0">
                <a:solidFill>
                  <a:srgbClr val="FF0000"/>
                </a:solidFill>
              </a:rPr>
              <a:t>broadcast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ARP request packet includes: </a:t>
            </a:r>
            <a:r>
              <a:rPr lang="en-US" b="1" dirty="0">
                <a:solidFill>
                  <a:srgbClr val="0070C0"/>
                </a:solidFill>
              </a:rPr>
              <a:t>(link-layer and IP addresses of sender) and (IP address of receiver)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Every host/router that receives ARP request processes the packet.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Only intended recipient sends back an </a:t>
            </a:r>
            <a:r>
              <a:rPr lang="en-US" b="1" dirty="0">
                <a:solidFill>
                  <a:srgbClr val="FF0000"/>
                </a:solidFill>
              </a:rPr>
              <a:t>ARP response</a:t>
            </a:r>
            <a:r>
              <a:rPr lang="en-US" dirty="0"/>
              <a:t> packet through </a:t>
            </a:r>
            <a:r>
              <a:rPr lang="en-US" b="1" dirty="0">
                <a:solidFill>
                  <a:srgbClr val="FF0000"/>
                </a:solidFill>
              </a:rPr>
              <a:t>unicast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ARP response packet includes </a:t>
            </a:r>
            <a:r>
              <a:rPr lang="en-US" b="1" dirty="0">
                <a:solidFill>
                  <a:srgbClr val="0070C0"/>
                </a:solidFill>
              </a:rPr>
              <a:t>(recipient IP and link-layer addresses)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5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57375" y="576951"/>
            <a:ext cx="8477250" cy="5872163"/>
            <a:chOff x="1844470" y="485776"/>
            <a:chExt cx="8477250" cy="587216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045" y="485776"/>
              <a:ext cx="8448675" cy="294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470" y="3429001"/>
              <a:ext cx="8477250" cy="2928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157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571" y="1372676"/>
            <a:ext cx="10232572" cy="2828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Data-Link Layer: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/>
              <a:t>Media Access Control (MAC)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419713"/>
            <a:ext cx="9652000" cy="16557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Chapter# 12 from Text Book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223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Access Control (MAC)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Protocols designed to handle access to </a:t>
            </a:r>
            <a:r>
              <a:rPr lang="en-US" b="1" dirty="0">
                <a:solidFill>
                  <a:srgbClr val="FF0000"/>
                </a:solidFill>
              </a:rPr>
              <a:t>shared link</a:t>
            </a:r>
            <a:r>
              <a:rPr lang="en-US" dirty="0"/>
              <a:t> belong to the MAC sublayer, and can be categorized into three subgroups: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47" y="2746309"/>
            <a:ext cx="7389505" cy="370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88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</a:rPr>
              <a:t>Channelization: </a:t>
            </a:r>
            <a:r>
              <a:rPr lang="en-US" dirty="0"/>
              <a:t>is channel partitioning and 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multiple access method in which available bandwidth of a link is shared in </a:t>
            </a:r>
            <a:r>
              <a:rPr lang="en-US" b="1" dirty="0">
                <a:solidFill>
                  <a:srgbClr val="002060"/>
                </a:solidFill>
              </a:rPr>
              <a:t>frequency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time</a:t>
            </a:r>
            <a:r>
              <a:rPr lang="en-US" dirty="0"/>
              <a:t> or through </a:t>
            </a:r>
            <a:r>
              <a:rPr lang="en-US" b="1" dirty="0">
                <a:solidFill>
                  <a:srgbClr val="002060"/>
                </a:solidFill>
              </a:rPr>
              <a:t>code</a:t>
            </a:r>
            <a:r>
              <a:rPr lang="en-US" dirty="0"/>
              <a:t> among different nodes.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solidFill>
                  <a:srgbClr val="C00000"/>
                </a:solidFill>
              </a:rPr>
              <a:t>Three channelization protocols are:</a:t>
            </a:r>
          </a:p>
          <a:p>
            <a:pPr marL="514350" indent="-514350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Frequency-division multiple access (FDMA)</a:t>
            </a:r>
          </a:p>
          <a:p>
            <a:pPr marL="514350" indent="-514350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Time-division multiple access (TDMA)</a:t>
            </a:r>
          </a:p>
          <a:p>
            <a:pPr marL="514350" indent="-514350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Code-division multiple access (CDMA)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0686143" cy="4872105"/>
              </a:xfrm>
            </p:spPr>
            <p:txBody>
              <a:bodyPr/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/>
                  <a:t>In CDMA,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only one channel</a:t>
                </a:r>
                <a:r>
                  <a:rPr lang="en-US" sz="3000" dirty="0"/>
                  <a:t> occupies the entire bandwidth and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all nodes</a:t>
                </a:r>
                <a:r>
                  <a:rPr lang="en-US" sz="3000" dirty="0"/>
                  <a:t> can send data </a:t>
                </a:r>
                <a:r>
                  <a:rPr lang="en-US" sz="3000" b="1" dirty="0">
                    <a:solidFill>
                      <a:srgbClr val="C00000"/>
                    </a:solidFill>
                  </a:rPr>
                  <a:t>simultaneously</a:t>
                </a:r>
                <a:r>
                  <a:rPr lang="en-US" sz="3000" dirty="0"/>
                  <a:t>.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/>
                  <a:t>CDMA means communication with different codes.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/>
                  <a:t>For the example, we say that:</a:t>
                </a:r>
              </a:p>
              <a:p>
                <a:pPr marL="457200" lvl="1">
                  <a:lnSpc>
                    <a:spcPct val="114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is data from node 1,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is the code assigned to node 1.</a:t>
                </a:r>
              </a:p>
              <a:p>
                <a:pPr marL="457200" lvl="1">
                  <a:lnSpc>
                    <a:spcPct val="114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is data from node 2,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is the code assigned to node 2 …. and so on.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0686143" cy="4872105"/>
              </a:xfrm>
              <a:blipFill>
                <a:blip r:embed="rId2"/>
                <a:stretch>
                  <a:fillRect l="-1141" t="-876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7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94991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In CDMA, each node is assigned a code, which is a sequence of numbers called </a:t>
            </a:r>
            <a:r>
              <a:rPr lang="en-US" b="1" dirty="0">
                <a:solidFill>
                  <a:srgbClr val="0070C0"/>
                </a:solidFill>
              </a:rPr>
              <a:t>chips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These sequences are carefully selected (called </a:t>
            </a:r>
            <a:r>
              <a:rPr lang="en-US" b="1" dirty="0">
                <a:solidFill>
                  <a:srgbClr val="FF0000"/>
                </a:solidFill>
              </a:rPr>
              <a:t>orthogonal sequences</a:t>
            </a:r>
            <a:r>
              <a:rPr lang="en-US" dirty="0"/>
              <a:t>).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orthogonal sequences</a:t>
            </a:r>
            <a:r>
              <a:rPr lang="en-US" dirty="0"/>
              <a:t>, each sequence is made of N elements, where N is number of possible nodes.</a:t>
            </a:r>
          </a:p>
          <a:p>
            <a:pPr algn="just">
              <a:lnSpc>
                <a:spcPct val="114000"/>
              </a:lnSpc>
            </a:pPr>
            <a:r>
              <a:rPr lang="en-US" dirty="0">
                <a:solidFill>
                  <a:srgbClr val="002060"/>
                </a:solidFill>
              </a:rPr>
              <a:t>If a node is sending bit 0, it encodes it as -1.</a:t>
            </a:r>
          </a:p>
          <a:p>
            <a:pPr algn="just">
              <a:lnSpc>
                <a:spcPct val="114000"/>
              </a:lnSpc>
            </a:pPr>
            <a:r>
              <a:rPr lang="en-US" dirty="0">
                <a:solidFill>
                  <a:srgbClr val="002060"/>
                </a:solidFill>
              </a:rPr>
              <a:t>If a node is sending bit 1, it encodes it as +1.</a:t>
            </a:r>
          </a:p>
          <a:p>
            <a:pPr algn="just">
              <a:lnSpc>
                <a:spcPct val="114000"/>
              </a:lnSpc>
            </a:pPr>
            <a:r>
              <a:rPr lang="en-US" dirty="0">
                <a:solidFill>
                  <a:srgbClr val="002060"/>
                </a:solidFill>
              </a:rPr>
              <a:t>If a node is idle, it sends no signals, which is interpreted as 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Logical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4858407" cy="487210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n-US" sz="3000" dirty="0"/>
              <a:t>In communication at the </a:t>
            </a:r>
            <a:r>
              <a:rPr lang="en-US" sz="3000" b="1" dirty="0">
                <a:solidFill>
                  <a:srgbClr val="C00000"/>
                </a:solidFill>
              </a:rPr>
              <a:t>data-link layer</a:t>
            </a:r>
            <a:r>
              <a:rPr lang="en-US" sz="3000" dirty="0"/>
              <a:t>:</a:t>
            </a:r>
          </a:p>
          <a:p>
            <a:pPr marL="457200" lvl="1" algn="just">
              <a:lnSpc>
                <a:spcPct val="110000"/>
              </a:lnSpc>
            </a:pPr>
            <a:r>
              <a:rPr lang="en-US" sz="3000" dirty="0"/>
              <a:t>One data-link layer is involved at the source and one at the destination.</a:t>
            </a:r>
          </a:p>
          <a:p>
            <a:pPr marL="457200" lvl="1" algn="just">
              <a:lnSpc>
                <a:spcPct val="110000"/>
              </a:lnSpc>
            </a:pPr>
            <a:r>
              <a:rPr lang="en-US" sz="3000" dirty="0"/>
              <a:t>Two data-link layers are involved at each router since Intermediate nodes need to both </a:t>
            </a:r>
            <a:r>
              <a:rPr lang="en-US" sz="3000" dirty="0">
                <a:solidFill>
                  <a:srgbClr val="0070C0"/>
                </a:solidFill>
              </a:rPr>
              <a:t>encapsulate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70C0"/>
                </a:solidFill>
              </a:rPr>
              <a:t>decapsulate</a:t>
            </a:r>
            <a:r>
              <a:rPr lang="en-US" sz="3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08" y="121276"/>
            <a:ext cx="5967867" cy="63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8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6" y="1772967"/>
            <a:ext cx="11594848" cy="114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1" y="4313179"/>
            <a:ext cx="10736977" cy="94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98826" y="3074334"/>
            <a:ext cx="23246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 i="1" baseline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Chip sequences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20271" y="5440097"/>
            <a:ext cx="449430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 in CDMA</a:t>
            </a:r>
          </a:p>
        </p:txBody>
      </p:sp>
    </p:spTree>
    <p:extLst>
      <p:ext uri="{BB962C8B-B14F-4D97-AF65-F5344CB8AC3E}">
        <p14:creationId xmlns:p14="http://schemas.microsoft.com/office/powerpoint/2010/main" val="229191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7"/>
            <a:ext cx="10515600" cy="48721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b="1" dirty="0">
                <a:solidFill>
                  <a:srgbClr val="C00000"/>
                </a:solidFill>
              </a:rPr>
              <a:t>Arithmetic rules of orthogonal sequence: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When multiplying a sequence by a </a:t>
            </a:r>
            <a:r>
              <a:rPr lang="en-US" b="1" dirty="0">
                <a:solidFill>
                  <a:srgbClr val="FF0000"/>
                </a:solidFill>
              </a:rPr>
              <a:t>scalar value</a:t>
            </a:r>
            <a:r>
              <a:rPr lang="en-US" dirty="0"/>
              <a:t>, every element in sequence is multiplied by that </a:t>
            </a:r>
            <a:r>
              <a:rPr lang="en-US" b="1" dirty="0">
                <a:solidFill>
                  <a:srgbClr val="FF0000"/>
                </a:solidFill>
              </a:rPr>
              <a:t>scalar value</a:t>
            </a:r>
            <a:r>
              <a:rPr lang="en-US" dirty="0"/>
              <a:t>.</a:t>
            </a:r>
            <a:r>
              <a:rPr lang="en-US" dirty="0">
                <a:solidFill>
                  <a:srgbClr val="002060"/>
                </a:solidFill>
              </a:rPr>
              <a:t>	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2 </a:t>
            </a: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 [+1 +1 -1 -1] = [+2 +2 -2 -2]</a:t>
            </a:r>
            <a:endParaRPr lang="en-US" b="1" dirty="0">
              <a:solidFill>
                <a:srgbClr val="002060"/>
              </a:solidFill>
            </a:endParaRP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2"/>
            </a:pPr>
            <a:r>
              <a:rPr lang="en-US" dirty="0"/>
              <a:t>When multiplying two </a:t>
            </a:r>
            <a:r>
              <a:rPr lang="en-US" b="1" dirty="0">
                <a:solidFill>
                  <a:srgbClr val="C00000"/>
                </a:solidFill>
              </a:rPr>
              <a:t>equal sequences</a:t>
            </a:r>
            <a:r>
              <a:rPr lang="en-US" dirty="0"/>
              <a:t>, every element is multiplied by its corresponding element. Adding the multiplication results would generate the value N.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[+1 +1 -1 -1]  [+1 +1 -1 -1] = +1 +1 +1 +1 = 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30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671629" cy="4599954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US" dirty="0"/>
              <a:t>When multiplying two </a:t>
            </a:r>
            <a:r>
              <a:rPr lang="en-US" b="1" dirty="0">
                <a:solidFill>
                  <a:srgbClr val="C00000"/>
                </a:solidFill>
              </a:rPr>
              <a:t>different sequences</a:t>
            </a:r>
            <a:r>
              <a:rPr lang="en-US" dirty="0"/>
              <a:t>, every element is multiplied by its corresponding element. Adding the multiplication results would generate the value 0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[+1 +1 -1 -1]  [+1 +1 +1 +1] = +1 +1 -1 -1 = 0</a:t>
            </a:r>
            <a:endParaRPr lang="en-US" b="1" dirty="0">
              <a:solidFill>
                <a:srgbClr val="002060"/>
              </a:solidFill>
            </a:endParaRP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4"/>
            </a:pPr>
            <a:r>
              <a:rPr lang="en-US" dirty="0"/>
              <a:t>When adding two sequences, every element is added to its corresponding element. This would generate another sequence.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[+1 +1 -1 -1] + [+1 +1 +1 +1] = [+2 +2 0 0]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22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30" y="1444488"/>
            <a:ext cx="8295140" cy="491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376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71" y="1550782"/>
            <a:ext cx="9303657" cy="479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58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9"/>
                <a:ext cx="10889343" cy="4599954"/>
              </a:xfrm>
            </p:spPr>
            <p:txBody>
              <a:bodyPr/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>
                    <a:cs typeface="Times New Roman" panose="02020603050405020304" pitchFamily="18" charset="0"/>
                  </a:rPr>
                  <a:t>If a node wants to receive data of </a:t>
                </a:r>
                <a:r>
                  <a:rPr 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node 1</a:t>
                </a:r>
                <a:r>
                  <a:rPr lang="en-US" dirty="0">
                    <a:cs typeface="Times New Roman" panose="02020603050405020304" pitchFamily="18" charset="0"/>
                  </a:rPr>
                  <a:t>, it multiplies the received composite data by </a:t>
                </a:r>
                <a:r>
                  <a:rPr 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node 1’s</a:t>
                </a:r>
                <a:r>
                  <a:rPr lang="en-US" dirty="0">
                    <a:cs typeface="Times New Roman" panose="02020603050405020304" pitchFamily="18" charset="0"/>
                  </a:rPr>
                  <a:t> code and divides by </a:t>
                </a:r>
                <a:r>
                  <a:rPr 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cs typeface="Times New Roman" panose="02020603050405020304" pitchFamily="18" charset="0"/>
                  </a:rPr>
                  <a:t>, as given below for the case of network of </a:t>
                </a:r>
                <a:r>
                  <a:rPr lang="en-US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N = 4</a:t>
                </a:r>
                <a:r>
                  <a:rPr lang="en-US" dirty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</m:t>
                    </m:r>
                  </m:oMath>
                </a14:m>
                <a:endParaRPr lang="en-US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</m:t>
                    </m:r>
                  </m:oMath>
                </a14:m>
                <a:endParaRPr lang="en-US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</m:t>
                    </m:r>
                  </m:oMath>
                </a14:m>
                <a:endParaRPr lang="en-US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9"/>
                <a:ext cx="10889343" cy="4599954"/>
              </a:xfrm>
              <a:blipFill>
                <a:blip r:embed="rId2"/>
                <a:stretch>
                  <a:fillRect l="-951" t="-796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8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sz="3200" b="1" u="sng" dirty="0">
                    <a:solidFill>
                      <a:srgbClr val="C00000"/>
                    </a:solidFill>
                  </a:rPr>
                  <a:t>For getting Node 1’s data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𝑵𝒐𝒅𝒆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.[+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</m:t>
                    </m:r>
                  </m:oMath>
                </a14:m>
                <a:endParaRPr lang="en-US" b="1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𝑵𝒐𝒅𝒆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=[−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</m:t>
                    </m:r>
                  </m:oMath>
                </a14:m>
                <a:endParaRPr lang="en-US" b="1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𝑵𝒐𝒅𝒆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=[−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]÷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(the result is divided by N = 4)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𝑵𝒐𝒅𝒆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decoded to (0)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𝑵𝒐𝒅𝒆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43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4517572" cy="4599954"/>
          </a:xfrm>
        </p:spPr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solidFill>
                  <a:srgbClr val="C00000"/>
                </a:solidFill>
              </a:rPr>
              <a:t>Walsh 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two dimensional table with equal number of rows and columns.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solidFill>
                  <a:srgbClr val="C00000"/>
                </a:solidFill>
              </a:rPr>
              <a:t>Walsh table </a:t>
            </a:r>
            <a:r>
              <a:rPr lang="en-US" dirty="0"/>
              <a:t>is used to generate the code sequences, where each </a:t>
            </a:r>
            <a:r>
              <a:rPr lang="en-US" b="1" dirty="0">
                <a:solidFill>
                  <a:srgbClr val="0070C0"/>
                </a:solidFill>
              </a:rPr>
              <a:t>“row” </a:t>
            </a:r>
            <a:r>
              <a:rPr lang="en-US" dirty="0"/>
              <a:t>is a sequence.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06" y="1614005"/>
            <a:ext cx="59880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62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Q) </a:t>
                </a:r>
                <a:r>
                  <a:rPr lang="en-US" dirty="0"/>
                  <a:t>Two stations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received the composite signal:</a:t>
                </a:r>
              </a:p>
              <a:p>
                <a:pPr marL="0" indent="0" algn="ctr">
                  <a:lnSpc>
                    <a:spcPct val="114000"/>
                  </a:lnSpc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[-1 -1 -3 -3 +3 -1 +1 -3]</a:t>
                </a:r>
                <a:r>
                  <a:rPr lang="en-US" dirty="0"/>
                  <a:t> 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dirty="0"/>
                  <a:t>Provided the two codes below, what are the received data at these two stations?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[+1  -1  -1  +1  +1  -1  -1  +1]					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[+1  +1  +1  +1  -1  -1  -1  -1]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  <a:blipFill>
                <a:blip r:embed="rId2"/>
                <a:stretch>
                  <a:fillRect l="-1217" t="-75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43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314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E235-C7EC-40DD-AA98-CF3B6860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E6B1-4114-479E-96D1-D15C86E7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is the process of adding additional information when data is traveling in OSI or TCP/IP model. </a:t>
            </a:r>
          </a:p>
          <a:p>
            <a:r>
              <a:rPr lang="en-US" dirty="0"/>
              <a:t>The additional information has been added on sender's side, starting from Application layer to Physical layer.</a:t>
            </a:r>
          </a:p>
          <a:p>
            <a:r>
              <a:rPr lang="en-US" dirty="0"/>
              <a:t>Encapsulation always takes place at the sender's side to send data properly.</a:t>
            </a:r>
          </a:p>
          <a:p>
            <a:r>
              <a:rPr lang="en-US" dirty="0"/>
              <a:t>This process can be explained with the four-layer TCP/IP model, with each step describing the role of the layer.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1B8A-BB95-44AB-BAB6-D8B84E0A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2717-91F8-421F-9EE9-21450F08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D418-A15A-4ECD-BA46-98341948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FA35-B1E3-4F8F-BDC9-E6DF85AC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8E18-21BA-4E1C-B8FD-66FA6E27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Decapsulation moves in the reverse order, from Layer 1 to Layer 4.</a:t>
            </a:r>
          </a:p>
          <a:p>
            <a:r>
              <a:rPr lang="en-US" dirty="0"/>
              <a:t>Decapsulation is the process of opening up encapsulated data that are usually sent in the form of packets over a communication network. </a:t>
            </a:r>
          </a:p>
          <a:p>
            <a:r>
              <a:rPr lang="en-US" dirty="0"/>
              <a:t>The intermediate points, such as routers, both decapsulation and encapsulation are carried out.</a:t>
            </a:r>
          </a:p>
          <a:p>
            <a:r>
              <a:rPr lang="en-US" dirty="0"/>
              <a:t>To forward the frame, the switch examines the destination MAC address and compares it to addresses found in the MAC address table.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28A3-D1CF-4D95-B230-9128BC21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74AB-A638-4E83-8929-AFE05353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4675-F181-42A5-9B04-C9D834E8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1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848975" cy="459995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3000" b="1" dirty="0">
                <a:solidFill>
                  <a:srgbClr val="FF0000"/>
                </a:solidFill>
              </a:rPr>
              <a:t>Q) Why need both encapsulation and decapsulation at each intermediate node?</a:t>
            </a:r>
          </a:p>
          <a:p>
            <a:pPr marL="514350" indent="-514350"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Each link of the intermediate node may use different protocol, hence the requirement for different frame format.</a:t>
            </a:r>
          </a:p>
          <a:p>
            <a:pPr marL="514350" indent="-514350"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Even when links use the same protocol, encapsulation and decapsulation are still needed since the link-layer addresses are different.</a:t>
            </a:r>
          </a:p>
          <a:p>
            <a:pPr marL="514350" indent="-514350"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A link-layer address is called a link address, called a physical address, and sometimes a MAC address.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8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3000" dirty="0"/>
              <a:t>The data-link layer is divided into two sub-layers:</a:t>
            </a:r>
          </a:p>
          <a:p>
            <a:pPr marL="57150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</a:rPr>
              <a:t>Data-link control (DLC)</a:t>
            </a:r>
            <a:r>
              <a:rPr lang="en-US" sz="2800" dirty="0"/>
              <a:t>, deals with all </a:t>
            </a:r>
            <a:r>
              <a:rPr lang="en-US" sz="2800" b="1" dirty="0">
                <a:solidFill>
                  <a:srgbClr val="FF0000"/>
                </a:solidFill>
              </a:rPr>
              <a:t>point-to-point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multipoint links</a:t>
            </a:r>
            <a:r>
              <a:rPr lang="en-US" sz="2800" dirty="0"/>
              <a:t> (broadcast links).(Flow control)</a:t>
            </a:r>
          </a:p>
          <a:p>
            <a:pPr marL="57150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</a:rPr>
              <a:t>Media access control (MAC)</a:t>
            </a:r>
            <a:r>
              <a:rPr lang="en-US" sz="2800" dirty="0"/>
              <a:t>, deals with broadcast links. (Access Control)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40039" y="3900326"/>
            <a:ext cx="8911922" cy="2432277"/>
            <a:chOff x="2071201" y="4052738"/>
            <a:chExt cx="8360530" cy="21242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1201" y="4052738"/>
              <a:ext cx="4126954" cy="21242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6008" y="4073960"/>
              <a:ext cx="4085723" cy="210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8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4397-7A5A-4DC7-9D40-90A5878A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FAE5-8A78-400A-A403-8FD985A7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Link Control (LLC) controls the synchronization, flow control, and error checking functions of the data link layer. </a:t>
            </a:r>
          </a:p>
          <a:p>
            <a:r>
              <a:rPr lang="en-US" dirty="0"/>
              <a:t>Media Access Control (MAC) sublayer provides control for accessing the transmission medium.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024B-BA79-4E06-BA27-0054C6A5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1096-A76B-4DED-B8AF-A895F816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1E096-CD61-4BFE-979F-EA88FD4E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9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17E3-0474-4F80-8F88-4D704AE7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88B6-F51F-4E0B-BC50-4ABDA113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network address is an identifier for a node or host on a telecommunications network. </a:t>
            </a:r>
          </a:p>
          <a:p>
            <a:r>
              <a:rPr lang="en-US" dirty="0"/>
              <a:t>Network addresses are designed to be unique identifiers across the network, although some networks allow for local, private addresses, or locally administered addresses that may not be unique.</a:t>
            </a:r>
          </a:p>
          <a:p>
            <a:r>
              <a:rPr lang="en-US" dirty="0"/>
              <a:t>The physical address -- which is also called a media access control, or MAC, address -- identifies a device to other devices on the same local network. The internet address -- or IP address -- identifies the device globally. A network packet needs both addresses to get to its destination.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E2BC-CF40-4DD1-9CA4-8DBF8B9F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64A7-CCD2-4BDD-AE9C-AC794C81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8A5C-A26C-4742-B09C-83F688C3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1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502348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The source and destination IP addresses define communication between two ends but cannot define the links which the data should pass through.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A datagram contains enough information to be routed from its source to its destination. 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Datagram is packet with IP header. A packet is a block of data.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datagram</a:t>
            </a:r>
            <a:r>
              <a:rPr lang="en-US" dirty="0"/>
              <a:t> is encapsulated into a </a:t>
            </a:r>
            <a:r>
              <a:rPr lang="en-US" b="1" dirty="0">
                <a:solidFill>
                  <a:srgbClr val="002060"/>
                </a:solidFill>
              </a:rPr>
              <a:t>frame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where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two</a:t>
            </a:r>
            <a:r>
              <a:rPr lang="en-US" dirty="0">
                <a:highlight>
                  <a:srgbClr val="FFFF00"/>
                </a:highlight>
              </a:rPr>
              <a:t> data-link layer addresses are added.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While a packet is the unit of data used in the network layer, a frame is the unit of data used in the OSI model's data link layer.</a:t>
            </a:r>
          </a:p>
          <a:p>
            <a:pPr>
              <a:lnSpc>
                <a:spcPct val="114000"/>
              </a:lnSpc>
            </a:pPr>
            <a:r>
              <a:rPr lang="en-US" b="1" dirty="0">
                <a:solidFill>
                  <a:srgbClr val="C00000"/>
                </a:solidFill>
              </a:rPr>
              <a:t>Types of link-layer addresses:</a:t>
            </a:r>
          </a:p>
          <a:p>
            <a:pPr marL="7429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Unicast Address: </a:t>
            </a:r>
            <a:r>
              <a:rPr lang="en-US" sz="2600" dirty="0"/>
              <a:t>one-to-one communication.</a:t>
            </a:r>
            <a:endParaRPr lang="en-US" sz="2600" dirty="0">
              <a:solidFill>
                <a:srgbClr val="0070C0"/>
              </a:solidFill>
            </a:endParaRPr>
          </a:p>
          <a:p>
            <a:pPr marL="7429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Multicast address: </a:t>
            </a:r>
            <a:r>
              <a:rPr lang="en-US" sz="2600" dirty="0"/>
              <a:t>one-to-many communication.</a:t>
            </a:r>
            <a:endParaRPr lang="en-US" sz="2600" dirty="0">
              <a:solidFill>
                <a:srgbClr val="0070C0"/>
              </a:solidFill>
            </a:endParaRPr>
          </a:p>
          <a:p>
            <a:pPr marL="7429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Broadcast address: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one-to-all communication.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9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1985</Words>
  <Application>Microsoft Office PowerPoint</Application>
  <PresentationFormat>Widescreen</PresentationFormat>
  <Paragraphs>195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 Antiqua</vt:lpstr>
      <vt:lpstr>Calibri</vt:lpstr>
      <vt:lpstr>Calibri Light</vt:lpstr>
      <vt:lpstr>Cambria Math</vt:lpstr>
      <vt:lpstr>Times New Roman</vt:lpstr>
      <vt:lpstr>Office Theme</vt:lpstr>
      <vt:lpstr>Data-Link Layer:  An Introduction </vt:lpstr>
      <vt:lpstr>Logical Connections</vt:lpstr>
      <vt:lpstr>PowerPoint Presentation</vt:lpstr>
      <vt:lpstr>PowerPoint Presentation</vt:lpstr>
      <vt:lpstr>Logical Connections (Cont.)</vt:lpstr>
      <vt:lpstr>Sublayers</vt:lpstr>
      <vt:lpstr>PowerPoint Presentation</vt:lpstr>
      <vt:lpstr>PowerPoint Presentation</vt:lpstr>
      <vt:lpstr>Addressing</vt:lpstr>
      <vt:lpstr>PowerPoint Presentation</vt:lpstr>
      <vt:lpstr>PowerPoint Presentation</vt:lpstr>
      <vt:lpstr>Address Resolution Protocol</vt:lpstr>
      <vt:lpstr>Address Resolution Protocol (Cont.)</vt:lpstr>
      <vt:lpstr>PowerPoint Presentation</vt:lpstr>
      <vt:lpstr>Data-Link Layer:  Media Access Control (MAC) </vt:lpstr>
      <vt:lpstr>Media Access Control (MAC)</vt:lpstr>
      <vt:lpstr>Channelization</vt:lpstr>
      <vt:lpstr>CDMA</vt:lpstr>
      <vt:lpstr>CDMA (Cont.)</vt:lpstr>
      <vt:lpstr>CDMA (Cont.)</vt:lpstr>
      <vt:lpstr>CDMA (Cont.)</vt:lpstr>
      <vt:lpstr>CDMA (Cont.)</vt:lpstr>
      <vt:lpstr>CDMA (Cont.)</vt:lpstr>
      <vt:lpstr>CDMA (Cont.)</vt:lpstr>
      <vt:lpstr>CDMA (Cont.)</vt:lpstr>
      <vt:lpstr>CDMA (Cont.)</vt:lpstr>
      <vt:lpstr>CDMA (Cont.)</vt:lpstr>
      <vt:lpstr>CDMA (Cont.)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Bahria</cp:lastModifiedBy>
  <cp:revision>1162</cp:revision>
  <dcterms:created xsi:type="dcterms:W3CDTF">2016-09-03T17:31:17Z</dcterms:created>
  <dcterms:modified xsi:type="dcterms:W3CDTF">2023-11-28T06:36:05Z</dcterms:modified>
</cp:coreProperties>
</file>