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256" r:id="rId2"/>
    <p:sldId id="291" r:id="rId3"/>
    <p:sldId id="292" r:id="rId4"/>
    <p:sldId id="293" r:id="rId5"/>
    <p:sldId id="294" r:id="rId6"/>
    <p:sldId id="295" r:id="rId7"/>
    <p:sldId id="296" r:id="rId8"/>
    <p:sldId id="297" r:id="rId9"/>
    <p:sldId id="298" r:id="rId10"/>
    <p:sldId id="322" r:id="rId11"/>
    <p:sldId id="323" r:id="rId12"/>
    <p:sldId id="324" r:id="rId13"/>
    <p:sldId id="299" r:id="rId14"/>
    <p:sldId id="300" r:id="rId15"/>
    <p:sldId id="301" r:id="rId16"/>
    <p:sldId id="331" r:id="rId17"/>
    <p:sldId id="325" r:id="rId18"/>
    <p:sldId id="326" r:id="rId19"/>
    <p:sldId id="327" r:id="rId20"/>
    <p:sldId id="328" r:id="rId21"/>
    <p:sldId id="329" r:id="rId22"/>
    <p:sldId id="330" r:id="rId23"/>
    <p:sldId id="332" r:id="rId24"/>
    <p:sldId id="302" r:id="rId25"/>
    <p:sldId id="333" r:id="rId26"/>
    <p:sldId id="303" r:id="rId27"/>
    <p:sldId id="304" r:id="rId28"/>
    <p:sldId id="305" r:id="rId29"/>
    <p:sldId id="306" r:id="rId30"/>
    <p:sldId id="307" r:id="rId31"/>
    <p:sldId id="308" r:id="rId32"/>
    <p:sldId id="309" r:id="rId33"/>
    <p:sldId id="320" r:id="rId34"/>
    <p:sldId id="310" r:id="rId35"/>
    <p:sldId id="321" r:id="rId36"/>
    <p:sldId id="311" r:id="rId37"/>
    <p:sldId id="312" r:id="rId38"/>
    <p:sldId id="313" r:id="rId39"/>
    <p:sldId id="314" r:id="rId40"/>
    <p:sldId id="315" r:id="rId41"/>
    <p:sldId id="316" r:id="rId42"/>
    <p:sldId id="317" r:id="rId43"/>
    <p:sldId id="318" r:id="rId44"/>
    <p:sldId id="319" r:id="rId45"/>
    <p:sldId id="29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64" autoAdjust="0"/>
  </p:normalViewPr>
  <p:slideViewPr>
    <p:cSldViewPr snapToGrid="0">
      <p:cViewPr varScale="1">
        <p:scale>
          <a:sx n="51" d="100"/>
          <a:sy n="51" d="100"/>
        </p:scale>
        <p:origin x="62" y="43"/>
      </p:cViewPr>
      <p:guideLst>
        <p:guide orient="horz" pos="2160"/>
        <p:guide pos="3840"/>
      </p:guideLst>
    </p:cSldViewPr>
  </p:slideViewPr>
  <p:outlineViewPr>
    <p:cViewPr>
      <p:scale>
        <a:sx n="33" d="100"/>
        <a:sy n="33" d="100"/>
      </p:scale>
      <p:origin x="0" y="-65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DCB2D2-69EA-4190-8316-26F5A06AA47F}" type="datetimeFigureOut">
              <a:rPr lang="en-US" smtClean="0"/>
              <a:t>12/8/2023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DF3651-0113-44E2-87AF-D475F075854B}" type="slidenum">
              <a:rPr lang="en-US" smtClean="0"/>
              <a:t>‹#›</a:t>
            </a:fld>
            <a:endParaRPr lang="en-US"/>
          </a:p>
        </p:txBody>
      </p:sp>
    </p:spTree>
    <p:extLst>
      <p:ext uri="{BB962C8B-B14F-4D97-AF65-F5344CB8AC3E}">
        <p14:creationId xmlns:p14="http://schemas.microsoft.com/office/powerpoint/2010/main" val="444139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E0864-DF24-4BF1-AC58-04EF401764CA}"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940-F594-4452-AAA4-79C40613D10C}" type="slidenum">
              <a:rPr lang="en-US" smtClean="0"/>
              <a:t>‹#›</a:t>
            </a:fld>
            <a:endParaRPr lang="en-US"/>
          </a:p>
        </p:txBody>
      </p:sp>
    </p:spTree>
    <p:extLst>
      <p:ext uri="{BB962C8B-B14F-4D97-AF65-F5344CB8AC3E}">
        <p14:creationId xmlns:p14="http://schemas.microsoft.com/office/powerpoint/2010/main" val="40613094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3940-F594-4452-AAA4-79C40613D10C}" type="slidenum">
              <a:rPr lang="en-US" smtClean="0"/>
              <a:t>1</a:t>
            </a:fld>
            <a:endParaRPr lang="en-US"/>
          </a:p>
        </p:txBody>
      </p:sp>
    </p:spTree>
    <p:extLst>
      <p:ext uri="{BB962C8B-B14F-4D97-AF65-F5344CB8AC3E}">
        <p14:creationId xmlns:p14="http://schemas.microsoft.com/office/powerpoint/2010/main" val="1275970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002060"/>
                </a:solidFill>
                <a:latin typeface="Book Antiqua" panose="0204060205030503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2060"/>
                </a:solidFill>
                <a:latin typeface="Book Antiqua" panose="020406020503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259" y="0"/>
            <a:ext cx="2301741" cy="656586"/>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24" y="7367"/>
            <a:ext cx="2526148" cy="720600"/>
          </a:xfrm>
          <a:prstGeom prst="rect">
            <a:avLst/>
          </a:prstGeom>
        </p:spPr>
      </p:pic>
    </p:spTree>
    <p:extLst>
      <p:ext uri="{BB962C8B-B14F-4D97-AF65-F5344CB8AC3E}">
        <p14:creationId xmlns:p14="http://schemas.microsoft.com/office/powerpoint/2010/main" val="247562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CCN (CEN-223)</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Dr. Osama Rehman, Department of Software Engineering</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7ED82C8-35E2-4E45-8E36-B6A9492B667D}" type="slidenum">
              <a:rPr lang="en-US" smtClean="0"/>
              <a:t>‹#›</a:t>
            </a:fld>
            <a:endParaRPr lang="en-US"/>
          </a:p>
        </p:txBody>
      </p:sp>
    </p:spTree>
    <p:extLst>
      <p:ext uri="{BB962C8B-B14F-4D97-AF65-F5344CB8AC3E}">
        <p14:creationId xmlns:p14="http://schemas.microsoft.com/office/powerpoint/2010/main" val="173723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t>CCN (CEN-223)</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Dr. Osama Rehman, Department of Software Engineering</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7ED82C8-35E2-4E45-8E36-B6A9492B667D}" type="slidenum">
              <a:rPr lang="en-US" smtClean="0"/>
              <a:t>‹#›</a:t>
            </a:fld>
            <a:endParaRPr lang="en-US"/>
          </a:p>
        </p:txBody>
      </p:sp>
    </p:spTree>
    <p:extLst>
      <p:ext uri="{BB962C8B-B14F-4D97-AF65-F5344CB8AC3E}">
        <p14:creationId xmlns:p14="http://schemas.microsoft.com/office/powerpoint/2010/main" val="153610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9362"/>
          </a:xfrm>
        </p:spPr>
        <p:txBody>
          <a:bodyPr/>
          <a:lstStyle>
            <a:lvl1pPr algn="ctr">
              <a:defRPr>
                <a:solidFill>
                  <a:srgbClr val="002060"/>
                </a:solidFill>
                <a:latin typeface="Book Antiqua" panose="02040602050305030304" pitchFamily="18" charset="0"/>
              </a:defRPr>
            </a:lvl1pPr>
          </a:lstStyle>
          <a:p>
            <a:r>
              <a:rPr lang="en-US" dirty="0"/>
              <a:t>Click to edit Master title style</a:t>
            </a:r>
          </a:p>
        </p:txBody>
      </p:sp>
      <p:sp>
        <p:nvSpPr>
          <p:cNvPr id="3" name="Content Placeholder 2"/>
          <p:cNvSpPr>
            <a:spLocks noGrp="1"/>
          </p:cNvSpPr>
          <p:nvPr>
            <p:ph idx="1"/>
          </p:nvPr>
        </p:nvSpPr>
        <p:spPr>
          <a:xfrm>
            <a:off x="838200" y="1577009"/>
            <a:ext cx="10515600" cy="4599954"/>
          </a:xfrm>
        </p:spPr>
        <p:txBody>
          <a:bodyPr/>
          <a:lstStyle>
            <a:lvl1pPr>
              <a:defRPr>
                <a:latin typeface="Book Antiqua" panose="02040602050305030304" pitchFamily="18" charset="0"/>
              </a:defRPr>
            </a:lvl1pPr>
            <a:lvl2pPr>
              <a:defRPr>
                <a:latin typeface="Book Antiqua" panose="02040602050305030304" pitchFamily="18" charset="0"/>
              </a:defRPr>
            </a:lvl2pPr>
            <a:lvl3pPr>
              <a:defRPr>
                <a:latin typeface="Book Antiqua" panose="02040602050305030304" pitchFamily="18" charset="0"/>
              </a:defRPr>
            </a:lvl3pPr>
            <a:lvl4pPr>
              <a:defRPr>
                <a:latin typeface="Book Antiqua" panose="02040602050305030304" pitchFamily="18" charset="0"/>
              </a:defRPr>
            </a:lvl4pPr>
            <a:lvl5pPr>
              <a:defRPr>
                <a:latin typeface="Book Antiqua" panose="0204060205030503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3"/>
          <p:cNvSpPr>
            <a:spLocks noGrp="1"/>
          </p:cNvSpPr>
          <p:nvPr>
            <p:ph type="dt" sz="half" idx="10"/>
          </p:nvPr>
        </p:nvSpPr>
        <p:spPr>
          <a:xfrm>
            <a:off x="57146" y="6449114"/>
            <a:ext cx="4077532" cy="365125"/>
          </a:xfrm>
          <a:prstGeom prst="rect">
            <a:avLst/>
          </a:prstGeom>
        </p:spPr>
        <p:txBody>
          <a:bodyPr/>
          <a:lstStyle>
            <a:lvl1pPr>
              <a:defRPr sz="1300" b="1">
                <a:solidFill>
                  <a:srgbClr val="C00000"/>
                </a:solidFill>
                <a:latin typeface="Book Antiqua" panose="02040602050305030304" pitchFamily="18" charset="0"/>
              </a:defRPr>
            </a:lvl1pPr>
          </a:lstStyle>
          <a:p>
            <a:r>
              <a:rPr lang="en-US"/>
              <a:t>CCN (CEN-223)</a:t>
            </a:r>
            <a:endParaRPr lang="en-US" dirty="0"/>
          </a:p>
        </p:txBody>
      </p:sp>
      <p:sp>
        <p:nvSpPr>
          <p:cNvPr id="12" name="Footer Placeholder 4"/>
          <p:cNvSpPr>
            <a:spLocks noGrp="1"/>
          </p:cNvSpPr>
          <p:nvPr>
            <p:ph type="ftr" sz="quarter" idx="11"/>
          </p:nvPr>
        </p:nvSpPr>
        <p:spPr>
          <a:xfrm>
            <a:off x="3765176" y="6449114"/>
            <a:ext cx="4585448" cy="365125"/>
          </a:xfrm>
          <a:prstGeom prst="rect">
            <a:avLst/>
          </a:prstGeom>
        </p:spPr>
        <p:txBody>
          <a:bodyPr/>
          <a:lstStyle>
            <a:lvl1pPr>
              <a:defRPr sz="1300" b="1">
                <a:solidFill>
                  <a:srgbClr val="C00000"/>
                </a:solidFill>
                <a:latin typeface="Book Antiqua" panose="02040602050305030304" pitchFamily="18" charset="0"/>
              </a:defRPr>
            </a:lvl1pPr>
          </a:lstStyle>
          <a:p>
            <a:r>
              <a:rPr lang="en-US"/>
              <a:t>Dr. Osama Rehman, Department of Software Engineering</a:t>
            </a:r>
            <a:endParaRPr lang="en-US" dirty="0"/>
          </a:p>
        </p:txBody>
      </p:sp>
      <p:sp>
        <p:nvSpPr>
          <p:cNvPr id="13" name="Slide Number Placeholder 5"/>
          <p:cNvSpPr>
            <a:spLocks noGrp="1"/>
          </p:cNvSpPr>
          <p:nvPr>
            <p:ph type="sldNum" sz="quarter" idx="12"/>
          </p:nvPr>
        </p:nvSpPr>
        <p:spPr>
          <a:xfrm>
            <a:off x="9378402" y="63294"/>
            <a:ext cx="2743200" cy="365125"/>
          </a:xfrm>
          <a:prstGeom prst="rect">
            <a:avLst/>
          </a:prstGeom>
        </p:spPr>
        <p:txBody>
          <a:bodyPr/>
          <a:lstStyle>
            <a:lvl1pPr algn="r">
              <a:defRPr sz="1600" b="1">
                <a:solidFill>
                  <a:srgbClr val="C00000"/>
                </a:solidFill>
                <a:latin typeface="Book Antiqua" panose="02040602050305030304" pitchFamily="18" charset="0"/>
              </a:defRPr>
            </a:lvl1pPr>
          </a:lstStyle>
          <a:p>
            <a:fld id="{7F683324-014B-4814-998C-17F202EA78DB}" type="slidenum">
              <a:rPr lang="en-US" smtClean="0"/>
              <a:pPr/>
              <a:t>‹#›</a:t>
            </a:fld>
            <a:endParaRPr lang="en-US" dirty="0"/>
          </a:p>
        </p:txBody>
      </p:sp>
      <p:sp>
        <p:nvSpPr>
          <p:cNvPr id="9" name="Slide Number Placeholder 5"/>
          <p:cNvSpPr txBox="1">
            <a:spLocks/>
          </p:cNvSpPr>
          <p:nvPr userDrawn="1"/>
        </p:nvSpPr>
        <p:spPr>
          <a:xfrm>
            <a:off x="9362660" y="644911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rgbClr val="C00000"/>
                </a:solidFill>
                <a:latin typeface="Book Antiqua" panose="0204060205030503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t>FALL 2022</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24" y="7367"/>
            <a:ext cx="2526148" cy="720600"/>
          </a:xfrm>
          <a:prstGeom prst="rect">
            <a:avLst/>
          </a:prstGeom>
        </p:spPr>
      </p:pic>
    </p:spTree>
    <p:extLst>
      <p:ext uri="{BB962C8B-B14F-4D97-AF65-F5344CB8AC3E}">
        <p14:creationId xmlns:p14="http://schemas.microsoft.com/office/powerpoint/2010/main" val="26843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027375"/>
          </a:xfrm>
        </p:spPr>
        <p:txBody>
          <a:bodyPr anchor="b"/>
          <a:lstStyle>
            <a:lvl1pPr>
              <a:defRPr sz="6000">
                <a:solidFill>
                  <a:srgbClr val="002060"/>
                </a:solidFill>
                <a:latin typeface="Book Antiqua" panose="0204060205030503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3737113"/>
            <a:ext cx="10515600" cy="1500187"/>
          </a:xfrm>
        </p:spPr>
        <p:txBody>
          <a:bodyPr/>
          <a:lstStyle>
            <a:lvl1pPr marL="0" indent="0">
              <a:buNone/>
              <a:defRPr sz="2400">
                <a:solidFill>
                  <a:srgbClr val="002060"/>
                </a:solidFill>
                <a:latin typeface="Book Antiqua" panose="0204060205030503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0739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08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44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a:t>CCN (CEN-223)</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Dr. Osama Rehman, Department of Software Engineering</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C7ED82C8-35E2-4E45-8E36-B6A9492B667D}" type="slidenum">
              <a:rPr lang="en-US" smtClean="0"/>
              <a:t>‹#›</a:t>
            </a:fld>
            <a:endParaRPr lang="en-US"/>
          </a:p>
        </p:txBody>
      </p:sp>
    </p:spTree>
    <p:extLst>
      <p:ext uri="{BB962C8B-B14F-4D97-AF65-F5344CB8AC3E}">
        <p14:creationId xmlns:p14="http://schemas.microsoft.com/office/powerpoint/2010/main" val="6897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r>
              <a:rPr lang="en-US"/>
              <a:t>CCN (CEN-223)</a:t>
            </a: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a:t>Dr. Osama Rehman, Department of Software Engineering</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7ED82C8-35E2-4E45-8E36-B6A9492B667D}" type="slidenum">
              <a:rPr lang="en-US" smtClean="0"/>
              <a:t>‹#›</a:t>
            </a:fld>
            <a:endParaRPr lang="en-US"/>
          </a:p>
        </p:txBody>
      </p:sp>
    </p:spTree>
    <p:extLst>
      <p:ext uri="{BB962C8B-B14F-4D97-AF65-F5344CB8AC3E}">
        <p14:creationId xmlns:p14="http://schemas.microsoft.com/office/powerpoint/2010/main" val="269910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CCN (CEN-223)</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Dr. Osama Rehman, Department of Software Engineering</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7ED82C8-35E2-4E45-8E36-B6A9492B667D}" type="slidenum">
              <a:rPr lang="en-US" smtClean="0"/>
              <a:t>‹#›</a:t>
            </a:fld>
            <a:endParaRPr lang="en-US"/>
          </a:p>
        </p:txBody>
      </p:sp>
    </p:spTree>
    <p:extLst>
      <p:ext uri="{BB962C8B-B14F-4D97-AF65-F5344CB8AC3E}">
        <p14:creationId xmlns:p14="http://schemas.microsoft.com/office/powerpoint/2010/main" val="195860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t>CCN (CEN-223)</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Dr. Osama Rehman, Department of Software Engineering</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7ED82C8-35E2-4E45-8E36-B6A9492B667D}" type="slidenum">
              <a:rPr lang="en-US" smtClean="0"/>
              <a:t>‹#›</a:t>
            </a:fld>
            <a:endParaRPr lang="en-US"/>
          </a:p>
        </p:txBody>
      </p:sp>
    </p:spTree>
    <p:extLst>
      <p:ext uri="{BB962C8B-B14F-4D97-AF65-F5344CB8AC3E}">
        <p14:creationId xmlns:p14="http://schemas.microsoft.com/office/powerpoint/2010/main" val="58790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945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312" y="1393780"/>
            <a:ext cx="10029371" cy="1814845"/>
          </a:xfrm>
        </p:spPr>
        <p:txBody>
          <a:bodyPr>
            <a:normAutofit/>
          </a:bodyPr>
          <a:lstStyle/>
          <a:p>
            <a:r>
              <a:rPr lang="en-US" dirty="0">
                <a:solidFill>
                  <a:srgbClr val="002060"/>
                </a:solidFill>
              </a:rPr>
              <a:t>Data-Link Layer: </a:t>
            </a:r>
            <a:br>
              <a:rPr lang="en-US" dirty="0">
                <a:solidFill>
                  <a:srgbClr val="002060"/>
                </a:solidFill>
              </a:rPr>
            </a:br>
            <a:r>
              <a:rPr lang="en-US" dirty="0">
                <a:solidFill>
                  <a:srgbClr val="002060"/>
                </a:solidFill>
              </a:rPr>
              <a:t>Error Detection &amp; Correction </a:t>
            </a:r>
          </a:p>
        </p:txBody>
      </p:sp>
      <p:sp>
        <p:nvSpPr>
          <p:cNvPr id="3" name="Subtitle 2"/>
          <p:cNvSpPr>
            <a:spLocks noGrp="1"/>
          </p:cNvSpPr>
          <p:nvPr>
            <p:ph type="subTitle" idx="1"/>
          </p:nvPr>
        </p:nvSpPr>
        <p:spPr>
          <a:xfrm>
            <a:off x="1269997" y="3308924"/>
            <a:ext cx="9652000" cy="863683"/>
          </a:xfrm>
        </p:spPr>
        <p:txBody>
          <a:bodyPr>
            <a:normAutofit/>
          </a:bodyPr>
          <a:lstStyle/>
          <a:p>
            <a:r>
              <a:rPr lang="en-US" altLang="en-US" sz="4000" dirty="0"/>
              <a:t>Covers Chapter# 10 from Text Book</a:t>
            </a:r>
            <a:endParaRPr lang="en-US" sz="4000" dirty="0">
              <a:solidFill>
                <a:srgbClr val="002060"/>
              </a:solidFill>
            </a:endParaRPr>
          </a:p>
        </p:txBody>
      </p:sp>
      <p:sp>
        <p:nvSpPr>
          <p:cNvPr id="5" name="Subtitle 2"/>
          <p:cNvSpPr txBox="1">
            <a:spLocks/>
          </p:cNvSpPr>
          <p:nvPr/>
        </p:nvSpPr>
        <p:spPr>
          <a:xfrm>
            <a:off x="1524000" y="4714874"/>
            <a:ext cx="9144000" cy="19288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spcBef>
                <a:spcPts val="0"/>
              </a:spcBef>
            </a:pPr>
            <a:endParaRPr lang="en-US" sz="3000" b="1" dirty="0"/>
          </a:p>
        </p:txBody>
      </p:sp>
      <p:sp>
        <p:nvSpPr>
          <p:cNvPr id="7" name="Subtitle 2"/>
          <p:cNvSpPr txBox="1">
            <a:spLocks/>
          </p:cNvSpPr>
          <p:nvPr/>
        </p:nvSpPr>
        <p:spPr>
          <a:xfrm>
            <a:off x="572810" y="4352981"/>
            <a:ext cx="11046373" cy="21588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002060"/>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Computer Communication &amp; Networks </a:t>
            </a:r>
          </a:p>
          <a:p>
            <a:r>
              <a:rPr lang="en-US" sz="4000" dirty="0"/>
              <a:t>(CEN-223)</a:t>
            </a:r>
          </a:p>
          <a:p>
            <a:r>
              <a:rPr lang="en-US" sz="4000" b="1" dirty="0">
                <a:solidFill>
                  <a:srgbClr val="FF0000"/>
                </a:solidFill>
              </a:rPr>
              <a:t>Fall 2022 (BSE-5A)</a:t>
            </a:r>
          </a:p>
        </p:txBody>
      </p:sp>
    </p:spTree>
    <p:extLst>
      <p:ext uri="{BB962C8B-B14F-4D97-AF65-F5344CB8AC3E}">
        <p14:creationId xmlns:p14="http://schemas.microsoft.com/office/powerpoint/2010/main" val="371452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4F951-3D27-4E7F-B732-E30591464C2E}"/>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xmlns="" id="{A6203C9D-9E30-4663-B179-2A00C978811C}"/>
              </a:ext>
            </a:extLst>
          </p:cNvPr>
          <p:cNvPicPr>
            <a:picLocks noGrp="1" noChangeAspect="1"/>
          </p:cNvPicPr>
          <p:nvPr>
            <p:ph idx="1"/>
          </p:nvPr>
        </p:nvPicPr>
        <p:blipFill>
          <a:blip r:embed="rId2"/>
          <a:stretch>
            <a:fillRect/>
          </a:stretch>
        </p:blipFill>
        <p:spPr>
          <a:xfrm>
            <a:off x="2091592" y="2138290"/>
            <a:ext cx="8008815" cy="2908862"/>
          </a:xfrm>
        </p:spPr>
      </p:pic>
      <p:sp>
        <p:nvSpPr>
          <p:cNvPr id="4" name="Date Placeholder 3">
            <a:extLst>
              <a:ext uri="{FF2B5EF4-FFF2-40B4-BE49-F238E27FC236}">
                <a16:creationId xmlns:a16="http://schemas.microsoft.com/office/drawing/2014/main" xmlns="" id="{76A75D81-3B94-4681-9DE1-69BA836A7CD1}"/>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44A16492-8F14-4CE1-B985-BCE8E45E3590}"/>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EF61F236-85B2-4451-83FE-693C6DD200DE}"/>
              </a:ext>
            </a:extLst>
          </p:cNvPr>
          <p:cNvSpPr>
            <a:spLocks noGrp="1"/>
          </p:cNvSpPr>
          <p:nvPr>
            <p:ph type="sldNum" sz="quarter" idx="12"/>
          </p:nvPr>
        </p:nvSpPr>
        <p:spPr/>
        <p:txBody>
          <a:bodyPr/>
          <a:lstStyle/>
          <a:p>
            <a:fld id="{7F683324-014B-4814-998C-17F202EA78DB}" type="slidenum">
              <a:rPr lang="en-US" smtClean="0"/>
              <a:pPr/>
              <a:t>10</a:t>
            </a:fld>
            <a:endParaRPr lang="en-US" dirty="0"/>
          </a:p>
        </p:txBody>
      </p:sp>
    </p:spTree>
    <p:extLst>
      <p:ext uri="{BB962C8B-B14F-4D97-AF65-F5344CB8AC3E}">
        <p14:creationId xmlns:p14="http://schemas.microsoft.com/office/powerpoint/2010/main" val="97446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C947A-34B1-42ED-BFD2-747CD9B75C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D2AFDC5-3B99-41D4-976D-0B11AC9B6213}"/>
              </a:ext>
            </a:extLst>
          </p:cNvPr>
          <p:cNvSpPr>
            <a:spLocks noGrp="1"/>
          </p:cNvSpPr>
          <p:nvPr>
            <p:ph idx="1"/>
          </p:nvPr>
        </p:nvSpPr>
        <p:spPr/>
        <p:txBody>
          <a:bodyPr>
            <a:normAutofit/>
          </a:bodyPr>
          <a:lstStyle/>
          <a:p>
            <a:r>
              <a:rPr lang="en-US" dirty="0"/>
              <a:t>Assume the data word is 01. </a:t>
            </a:r>
          </a:p>
          <a:p>
            <a:r>
              <a:rPr lang="en-US" dirty="0"/>
              <a:t>The sender consults the table (or uses an algorithm) to create the code word 01011. </a:t>
            </a:r>
          </a:p>
          <a:p>
            <a:r>
              <a:rPr lang="en-US" dirty="0"/>
              <a:t>The code word is corrupted during transmission, and 01001 is received (error in the second bit from the right). </a:t>
            </a:r>
          </a:p>
          <a:p>
            <a:r>
              <a:rPr lang="en-US" dirty="0"/>
              <a:t>First, the receiver finds that the received code word is not in the table. </a:t>
            </a:r>
          </a:p>
          <a:p>
            <a:r>
              <a:rPr lang="en-US" dirty="0"/>
              <a:t>This means an error has occurred. (Detection must come before correction.)</a:t>
            </a:r>
          </a:p>
        </p:txBody>
      </p:sp>
      <p:sp>
        <p:nvSpPr>
          <p:cNvPr id="4" name="Date Placeholder 3">
            <a:extLst>
              <a:ext uri="{FF2B5EF4-FFF2-40B4-BE49-F238E27FC236}">
                <a16:creationId xmlns:a16="http://schemas.microsoft.com/office/drawing/2014/main" xmlns="" id="{C62B976A-15A3-42B0-A319-E5C1266781D9}"/>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2D3124C1-8514-4FBB-A294-4CF577AAB3B3}"/>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230EECC1-07F3-492E-BA36-535B2664838E}"/>
              </a:ext>
            </a:extLst>
          </p:cNvPr>
          <p:cNvSpPr>
            <a:spLocks noGrp="1"/>
          </p:cNvSpPr>
          <p:nvPr>
            <p:ph type="sldNum" sz="quarter" idx="12"/>
          </p:nvPr>
        </p:nvSpPr>
        <p:spPr/>
        <p:txBody>
          <a:bodyPr/>
          <a:lstStyle/>
          <a:p>
            <a:fld id="{7F683324-014B-4814-998C-17F202EA78DB}" type="slidenum">
              <a:rPr lang="en-US" smtClean="0"/>
              <a:pPr/>
              <a:t>11</a:t>
            </a:fld>
            <a:endParaRPr lang="en-US" dirty="0"/>
          </a:p>
        </p:txBody>
      </p:sp>
    </p:spTree>
    <p:extLst>
      <p:ext uri="{BB962C8B-B14F-4D97-AF65-F5344CB8AC3E}">
        <p14:creationId xmlns:p14="http://schemas.microsoft.com/office/powerpoint/2010/main" val="140688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85987-4FC8-4991-8EFC-4E88EDDF0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C41316C-4CE8-4497-8F94-19D92E46C951}"/>
              </a:ext>
            </a:extLst>
          </p:cNvPr>
          <p:cNvSpPr>
            <a:spLocks noGrp="1"/>
          </p:cNvSpPr>
          <p:nvPr>
            <p:ph idx="1"/>
          </p:nvPr>
        </p:nvSpPr>
        <p:spPr/>
        <p:txBody>
          <a:bodyPr>
            <a:normAutofit/>
          </a:bodyPr>
          <a:lstStyle/>
          <a:p>
            <a:r>
              <a:rPr lang="en-US" dirty="0"/>
              <a:t>1. Comparing the received code word with the first code word in the table (01001 versus 00000), the receiver decides that the first code word is not the one that was sent because there are two different bits.</a:t>
            </a:r>
          </a:p>
          <a:p>
            <a:r>
              <a:rPr lang="en-US" dirty="0"/>
              <a:t>2. By the same reasoning, the original code word cannot be the third or fourth one in the table.</a:t>
            </a:r>
          </a:p>
          <a:p>
            <a:r>
              <a:rPr lang="en-US" dirty="0"/>
              <a:t>3. The original code word must be the second one in the table because this is the only one that differs from the received code word by 1 bit. The receiver replaces 01001 with 01011 and consults the table to find the data word 01.</a:t>
            </a:r>
          </a:p>
        </p:txBody>
      </p:sp>
      <p:sp>
        <p:nvSpPr>
          <p:cNvPr id="4" name="Date Placeholder 3">
            <a:extLst>
              <a:ext uri="{FF2B5EF4-FFF2-40B4-BE49-F238E27FC236}">
                <a16:creationId xmlns:a16="http://schemas.microsoft.com/office/drawing/2014/main" xmlns="" id="{F71F649E-F462-429D-AE22-842B14AFF7FA}"/>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5783BEAC-DEBD-4E57-B558-8FEA7A69B137}"/>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0B4EF333-B0AB-4EE1-9522-7A8CF234926F}"/>
              </a:ext>
            </a:extLst>
          </p:cNvPr>
          <p:cNvSpPr>
            <a:spLocks noGrp="1"/>
          </p:cNvSpPr>
          <p:nvPr>
            <p:ph type="sldNum" sz="quarter" idx="12"/>
          </p:nvPr>
        </p:nvSpPr>
        <p:spPr/>
        <p:txBody>
          <a:bodyPr/>
          <a:lstStyle/>
          <a:p>
            <a:fld id="{7F683324-014B-4814-998C-17F202EA78DB}" type="slidenum">
              <a:rPr lang="en-US" smtClean="0"/>
              <a:pPr/>
              <a:t>12</a:t>
            </a:fld>
            <a:endParaRPr lang="en-US" dirty="0"/>
          </a:p>
        </p:txBody>
      </p:sp>
    </p:spTree>
    <p:extLst>
      <p:ext uri="{BB962C8B-B14F-4D97-AF65-F5344CB8AC3E}">
        <p14:creationId xmlns:p14="http://schemas.microsoft.com/office/powerpoint/2010/main" val="410940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Hamming Distance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77009"/>
                <a:ext cx="11082028" cy="4599954"/>
              </a:xfrm>
            </p:spPr>
            <p:txBody>
              <a:bodyPr/>
              <a:lstStyle/>
              <a:p>
                <a:pPr algn="just">
                  <a:lnSpc>
                    <a:spcPct val="114000"/>
                  </a:lnSpc>
                  <a:spcAft>
                    <a:spcPts val="1000"/>
                  </a:spcAft>
                </a:pPr>
                <a:r>
                  <a:rPr lang="en-US" b="1" dirty="0">
                    <a:solidFill>
                      <a:srgbClr val="FF0000"/>
                    </a:solidFill>
                  </a:rPr>
                  <a:t>Hamming distance:</a:t>
                </a:r>
                <a:r>
                  <a:rPr lang="en-US" dirty="0"/>
                  <a:t> number of difference between corresponding bits of two words of same size, represented as </a:t>
                </a:r>
                <a14:m>
                  <m:oMath xmlns:m="http://schemas.openxmlformats.org/officeDocument/2006/math">
                    <m:r>
                      <a:rPr lang="en-US" b="1" i="1" smtClean="0">
                        <a:solidFill>
                          <a:srgbClr val="0070C0"/>
                        </a:solidFill>
                        <a:latin typeface="Cambria Math" panose="02040503050406030204" pitchFamily="18" charset="0"/>
                      </a:rPr>
                      <m:t>𝒅</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𝒙</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𝒚</m:t>
                    </m:r>
                    <m:r>
                      <a:rPr lang="en-US" b="1" i="1" smtClean="0">
                        <a:solidFill>
                          <a:srgbClr val="0070C0"/>
                        </a:solidFill>
                        <a:latin typeface="Cambria Math" panose="02040503050406030204" pitchFamily="18" charset="0"/>
                      </a:rPr>
                      <m:t>)</m:t>
                    </m:r>
                  </m:oMath>
                </a14:m>
                <a:r>
                  <a:rPr lang="en-US" dirty="0"/>
                  <a:t>.</a:t>
                </a:r>
              </a:p>
              <a:p>
                <a:pPr algn="just">
                  <a:lnSpc>
                    <a:spcPct val="114000"/>
                  </a:lnSpc>
                  <a:spcAft>
                    <a:spcPts val="1000"/>
                  </a:spcAft>
                </a:pPr>
                <a:r>
                  <a:rPr lang="en-US" dirty="0"/>
                  <a:t>Hamming distance between received </a:t>
                </a:r>
                <a:r>
                  <a:rPr lang="en-US" dirty="0" err="1"/>
                  <a:t>codeword</a:t>
                </a:r>
                <a:r>
                  <a:rPr lang="en-US" dirty="0"/>
                  <a:t> and sent </a:t>
                </a:r>
                <a:r>
                  <a:rPr lang="en-US" dirty="0" err="1"/>
                  <a:t>codeword</a:t>
                </a:r>
                <a:r>
                  <a:rPr lang="en-US" dirty="0"/>
                  <a:t> is the number of bits that got corrupted. </a:t>
                </a:r>
              </a:p>
              <a:p>
                <a:pPr algn="just">
                  <a:lnSpc>
                    <a:spcPct val="114000"/>
                  </a:lnSpc>
                  <a:spcAft>
                    <a:spcPts val="1000"/>
                  </a:spcAft>
                </a:pPr>
                <a:r>
                  <a:rPr lang="en-US" b="1" dirty="0">
                    <a:solidFill>
                      <a:srgbClr val="FF0000"/>
                    </a:solidFill>
                  </a:rPr>
                  <a:t>Example:</a:t>
                </a:r>
                <a:r>
                  <a:rPr lang="en-US" dirty="0"/>
                  <a:t> </a:t>
                </a:r>
                <a14:m>
                  <m:oMath xmlns:m="http://schemas.openxmlformats.org/officeDocument/2006/math">
                    <m:r>
                      <a:rPr lang="en-US" b="1" i="1">
                        <a:solidFill>
                          <a:srgbClr val="0070C0"/>
                        </a:solidFill>
                        <a:latin typeface="Cambria Math" panose="02040503050406030204" pitchFamily="18" charset="0"/>
                      </a:rPr>
                      <m:t>𝒅</m:t>
                    </m:r>
                    <m:d>
                      <m:dPr>
                        <m:ctrlPr>
                          <a:rPr lang="en-US" b="1" i="1">
                            <a:solidFill>
                              <a:srgbClr val="0070C0"/>
                            </a:solidFill>
                            <a:latin typeface="Cambria Math" panose="02040503050406030204" pitchFamily="18" charset="0"/>
                          </a:rPr>
                        </m:ctrlPr>
                      </m:dPr>
                      <m:e>
                        <m:r>
                          <a:rPr lang="en-US" b="1" i="1">
                            <a:solidFill>
                              <a:srgbClr val="0070C0"/>
                            </a:solidFill>
                            <a:latin typeface="Cambria Math" panose="02040503050406030204" pitchFamily="18" charset="0"/>
                          </a:rPr>
                          <m:t>𝟎𝟎𝟎𝟎𝟎</m:t>
                        </m:r>
                        <m:r>
                          <a:rPr lang="en-US" b="1" i="1">
                            <a:solidFill>
                              <a:srgbClr val="0070C0"/>
                            </a:solidFill>
                            <a:latin typeface="Cambria Math" panose="02040503050406030204" pitchFamily="18" charset="0"/>
                          </a:rPr>
                          <m:t>,  </m:t>
                        </m:r>
                        <m:r>
                          <a:rPr lang="en-US" b="1" i="1">
                            <a:solidFill>
                              <a:srgbClr val="0070C0"/>
                            </a:solidFill>
                            <a:latin typeface="Cambria Math" panose="02040503050406030204" pitchFamily="18" charset="0"/>
                          </a:rPr>
                          <m:t>𝟎𝟏𝟏𝟎𝟏</m:t>
                        </m:r>
                      </m:e>
                    </m:d>
                    <m:r>
                      <a:rPr lang="en-US" b="1" i="1">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𝟑</m:t>
                    </m:r>
                  </m:oMath>
                </a14:m>
                <a:endParaRPr lang="en-US" b="1" dirty="0">
                  <a:solidFill>
                    <a:srgbClr val="0070C0"/>
                  </a:solidFill>
                </a:endParaRPr>
              </a:p>
              <a:p>
                <a:pPr algn="just">
                  <a:lnSpc>
                    <a:spcPct val="114000"/>
                  </a:lnSpc>
                  <a:spcAft>
                    <a:spcPts val="1000"/>
                  </a:spcAft>
                </a:pPr>
                <a:r>
                  <a:rPr lang="en-US" dirty="0"/>
                  <a:t>If Hamming distance between send and received </a:t>
                </a:r>
                <a:r>
                  <a:rPr lang="en-US" dirty="0" err="1"/>
                  <a:t>codeword</a:t>
                </a:r>
                <a:r>
                  <a:rPr lang="en-US" dirty="0"/>
                  <a:t> is not zero, the </a:t>
                </a:r>
                <a:r>
                  <a:rPr lang="en-US" dirty="0" err="1"/>
                  <a:t>codeword</a:t>
                </a:r>
                <a:r>
                  <a:rPr lang="en-US" dirty="0"/>
                  <a:t> has been corrupted.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77009"/>
                <a:ext cx="11082028" cy="4599954"/>
              </a:xfrm>
              <a:blipFill>
                <a:blip r:embed="rId2"/>
                <a:stretch>
                  <a:fillRect l="-991" t="-796" r="-11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13</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
        <p:nvSpPr>
          <p:cNvPr id="9" name="TextBox 8">
            <a:extLst>
              <a:ext uri="{FF2B5EF4-FFF2-40B4-BE49-F238E27FC236}">
                <a16:creationId xmlns:a16="http://schemas.microsoft.com/office/drawing/2014/main" xmlns="" id="{2BDA2A3F-5605-4E5E-9432-7205BFCFD72B}"/>
              </a:ext>
            </a:extLst>
          </p:cNvPr>
          <p:cNvSpPr txBox="1"/>
          <p:nvPr/>
        </p:nvSpPr>
        <p:spPr>
          <a:xfrm>
            <a:off x="5252040" y="1141417"/>
            <a:ext cx="2254348" cy="369332"/>
          </a:xfrm>
          <a:prstGeom prst="rect">
            <a:avLst/>
          </a:prstGeom>
          <a:noFill/>
        </p:spPr>
        <p:txBody>
          <a:bodyPr wrap="square">
            <a:spAutoFit/>
          </a:bodyPr>
          <a:lstStyle/>
          <a:p>
            <a:r>
              <a:rPr lang="en-US" b="0" i="0" dirty="0">
                <a:solidFill>
                  <a:srgbClr val="040C28"/>
                </a:solidFill>
                <a:effectLst/>
                <a:latin typeface="Google Sans"/>
              </a:rPr>
              <a:t>Richard W. Hamming</a:t>
            </a:r>
            <a:r>
              <a:rPr lang="en-US" b="0" i="0" dirty="0">
                <a:solidFill>
                  <a:srgbClr val="202124"/>
                </a:solidFill>
                <a:effectLst/>
                <a:latin typeface="Google Sans"/>
              </a:rPr>
              <a:t>.</a:t>
            </a:r>
            <a:endParaRPr lang="en-US" dirty="0"/>
          </a:p>
        </p:txBody>
      </p:sp>
    </p:spTree>
    <p:extLst>
      <p:ext uri="{BB962C8B-B14F-4D97-AF65-F5344CB8AC3E}">
        <p14:creationId xmlns:p14="http://schemas.microsoft.com/office/powerpoint/2010/main" val="73382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Hamming Distance (Cont.)</a:t>
            </a:r>
          </a:p>
        </p:txBody>
      </p:sp>
      <p:sp>
        <p:nvSpPr>
          <p:cNvPr id="3" name="Content Placeholder 2"/>
          <p:cNvSpPr>
            <a:spLocks noGrp="1"/>
          </p:cNvSpPr>
          <p:nvPr>
            <p:ph idx="1"/>
          </p:nvPr>
        </p:nvSpPr>
        <p:spPr/>
        <p:txBody>
          <a:bodyPr/>
          <a:lstStyle/>
          <a:p>
            <a:pPr algn="just"/>
            <a:r>
              <a:rPr lang="en-US" dirty="0"/>
              <a:t>Apply XOR and count number of 1s.</a:t>
            </a:r>
          </a:p>
          <a:p>
            <a:pPr algn="just"/>
            <a:r>
              <a:rPr lang="en-US" dirty="0"/>
              <a:t>Proper solution for programming in computers.</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14</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435" y="3041582"/>
            <a:ext cx="9775129" cy="239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25840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Hamming Distance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77008"/>
                <a:ext cx="10932887" cy="5099563"/>
              </a:xfrm>
            </p:spPr>
            <p:txBody>
              <a:bodyPr>
                <a:normAutofit/>
              </a:bodyPr>
              <a:lstStyle/>
              <a:p>
                <a:pPr algn="just">
                  <a:lnSpc>
                    <a:spcPct val="114000"/>
                  </a:lnSpc>
                </a:pPr>
                <a:r>
                  <a:rPr lang="en-US" b="1" dirty="0">
                    <a:solidFill>
                      <a:srgbClr val="FF0000"/>
                    </a:solidFill>
                  </a:rPr>
                  <a:t>Minimum Hamming distance:</a:t>
                </a:r>
                <a:r>
                  <a:rPr lang="en-US" dirty="0"/>
                  <a:t> the </a:t>
                </a:r>
                <a:r>
                  <a:rPr lang="en-US" b="1" dirty="0">
                    <a:solidFill>
                      <a:srgbClr val="0070C0"/>
                    </a:solidFill>
                  </a:rPr>
                  <a:t>smallest Hamming distance</a:t>
                </a:r>
                <a:r>
                  <a:rPr lang="en-US" dirty="0"/>
                  <a:t> between all possible pairs of </a:t>
                </a:r>
                <a:r>
                  <a:rPr lang="en-US" dirty="0" err="1"/>
                  <a:t>codewords</a:t>
                </a:r>
                <a:r>
                  <a:rPr lang="en-US" dirty="0"/>
                  <a:t> in a set of </a:t>
                </a:r>
                <a:r>
                  <a:rPr lang="en-US" dirty="0" err="1"/>
                  <a:t>codewords</a:t>
                </a:r>
                <a:r>
                  <a:rPr lang="en-US" dirty="0"/>
                  <a:t>.</a:t>
                </a:r>
              </a:p>
              <a:p>
                <a:pPr algn="just">
                  <a:lnSpc>
                    <a:spcPct val="114000"/>
                  </a:lnSpc>
                </a:pPr>
                <a:r>
                  <a:rPr lang="en-US" dirty="0"/>
                  <a:t>To guarantee the detection of up to </a:t>
                </a:r>
                <a14:m>
                  <m:oMath xmlns:m="http://schemas.openxmlformats.org/officeDocument/2006/math">
                    <m:r>
                      <a:rPr lang="en-US" b="1" i="1" smtClean="0">
                        <a:solidFill>
                          <a:srgbClr val="0070C0"/>
                        </a:solidFill>
                        <a:latin typeface="Cambria Math"/>
                      </a:rPr>
                      <m:t>𝒔</m:t>
                    </m:r>
                  </m:oMath>
                </a14:m>
                <a:r>
                  <a:rPr lang="en-US" dirty="0"/>
                  <a:t> errors in all cases, the minimum Hamming distance in a block of </a:t>
                </a:r>
                <a:r>
                  <a:rPr lang="en-US" b="1" dirty="0">
                    <a:solidFill>
                      <a:srgbClr val="C00000"/>
                    </a:solidFill>
                  </a:rPr>
                  <a:t>valid </a:t>
                </a:r>
                <a:r>
                  <a:rPr lang="en-US" b="1" dirty="0" err="1">
                    <a:solidFill>
                      <a:srgbClr val="C00000"/>
                    </a:solidFill>
                  </a:rPr>
                  <a:t>codewords</a:t>
                </a:r>
                <a:r>
                  <a:rPr lang="en-US" dirty="0"/>
                  <a:t> must be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a:solidFill>
                              <a:srgbClr val="0070C0"/>
                            </a:solidFill>
                            <a:latin typeface="Cambria Math"/>
                          </a:rPr>
                          <m:t>𝒅</m:t>
                        </m:r>
                      </m:e>
                      <m:sub>
                        <m:r>
                          <a:rPr lang="en-US" b="1" i="1">
                            <a:solidFill>
                              <a:srgbClr val="0070C0"/>
                            </a:solidFill>
                            <a:latin typeface="Cambria Math"/>
                          </a:rPr>
                          <m:t>𝒎𝒊𝒏</m:t>
                        </m:r>
                      </m:sub>
                    </m:sSub>
                    <m:r>
                      <a:rPr lang="en-US" b="1" i="1">
                        <a:solidFill>
                          <a:srgbClr val="0070C0"/>
                        </a:solidFill>
                        <a:latin typeface="Cambria Math"/>
                      </a:rPr>
                      <m:t>=</m:t>
                    </m:r>
                    <m:r>
                      <a:rPr lang="en-US" b="1" i="1">
                        <a:solidFill>
                          <a:srgbClr val="0070C0"/>
                        </a:solidFill>
                        <a:latin typeface="Cambria Math"/>
                      </a:rPr>
                      <m:t>𝒔</m:t>
                    </m:r>
                    <m:r>
                      <a:rPr lang="en-US" b="1" i="1">
                        <a:solidFill>
                          <a:srgbClr val="0070C0"/>
                        </a:solidFill>
                        <a:latin typeface="Cambria Math"/>
                      </a:rPr>
                      <m:t>+</m:t>
                    </m:r>
                    <m:r>
                      <a:rPr lang="en-US" b="1" i="1">
                        <a:solidFill>
                          <a:srgbClr val="0070C0"/>
                        </a:solidFill>
                        <a:latin typeface="Cambria Math"/>
                      </a:rPr>
                      <m:t>𝟏</m:t>
                    </m:r>
                  </m:oMath>
                </a14:m>
                <a:r>
                  <a:rPr lang="en-US" dirty="0"/>
                  <a:t>.</a:t>
                </a:r>
              </a:p>
              <a:p>
                <a:pPr algn="just">
                  <a:lnSpc>
                    <a:spcPct val="114000"/>
                  </a:lnSpc>
                </a:pPr>
                <a:r>
                  <a:rPr lang="en-US" b="1" dirty="0">
                    <a:solidFill>
                      <a:srgbClr val="FF0000"/>
                    </a:solidFill>
                  </a:rPr>
                  <a:t>Example:</a:t>
                </a:r>
                <a:r>
                  <a:rPr lang="en-US" dirty="0"/>
                  <a:t> a code scheme has a minimum Hamming distance </a:t>
                </a:r>
                <a:r>
                  <a:rPr lang="en-US" b="1" dirty="0" err="1">
                    <a:solidFill>
                      <a:srgbClr val="0070C0"/>
                    </a:solidFill>
                  </a:rPr>
                  <a:t>d</a:t>
                </a:r>
                <a:r>
                  <a:rPr lang="en-US" b="1" baseline="-12000" dirty="0" err="1">
                    <a:solidFill>
                      <a:srgbClr val="0070C0"/>
                    </a:solidFill>
                  </a:rPr>
                  <a:t>min</a:t>
                </a:r>
                <a:r>
                  <a:rPr lang="en-US" b="1" dirty="0">
                    <a:solidFill>
                      <a:srgbClr val="0070C0"/>
                    </a:solidFill>
                  </a:rPr>
                  <a:t> = 4</a:t>
                </a:r>
                <a:r>
                  <a:rPr lang="en-US" dirty="0"/>
                  <a:t>. What is the error detection capability of this scheme?</a:t>
                </a:r>
              </a:p>
              <a:p>
                <a:pPr algn="just">
                  <a:lnSpc>
                    <a:spcPct val="114000"/>
                  </a:lnSpc>
                </a:pPr>
                <a:r>
                  <a:rPr lang="en-US" b="1" dirty="0">
                    <a:solidFill>
                      <a:schemeClr val="hlink"/>
                    </a:solidFill>
                  </a:rPr>
                  <a:t>Solution:</a:t>
                </a:r>
                <a:r>
                  <a:rPr lang="en-US" i="1" dirty="0">
                    <a:solidFill>
                      <a:schemeClr val="hlink"/>
                    </a:solidFill>
                  </a:rPr>
                  <a:t> </a:t>
                </a:r>
                <a:r>
                  <a:rPr lang="en-US" dirty="0"/>
                  <a:t>This code guarantees the detection of up to </a:t>
                </a:r>
                <a:r>
                  <a:rPr lang="en-US" dirty="0">
                    <a:solidFill>
                      <a:schemeClr val="hlink"/>
                    </a:solidFill>
                  </a:rPr>
                  <a:t>three</a:t>
                </a:r>
                <a:r>
                  <a:rPr lang="en-US" dirty="0"/>
                  <a:t> errors, since </a:t>
                </a:r>
                <a:r>
                  <a:rPr lang="en-US" b="1" dirty="0" err="1">
                    <a:solidFill>
                      <a:srgbClr val="0070C0"/>
                    </a:solidFill>
                  </a:rPr>
                  <a:t>d</a:t>
                </a:r>
                <a:r>
                  <a:rPr lang="en-US" b="1" baseline="-25000" dirty="0" err="1">
                    <a:solidFill>
                      <a:srgbClr val="0070C0"/>
                    </a:solidFill>
                  </a:rPr>
                  <a:t>min</a:t>
                </a:r>
                <a:r>
                  <a:rPr lang="en-US" b="1" dirty="0">
                    <a:solidFill>
                      <a:srgbClr val="0070C0"/>
                    </a:solidFill>
                  </a:rPr>
                  <a:t> = s + 1 </a:t>
                </a:r>
                <a:r>
                  <a:rPr lang="en-US" b="1" dirty="0">
                    <a:solidFill>
                      <a:srgbClr val="0070C0"/>
                    </a:solidFill>
                    <a:sym typeface="Wingdings" panose="05000000000000000000" pitchFamily="2" charset="2"/>
                  </a:rPr>
                  <a:t></a:t>
                </a:r>
                <a:r>
                  <a:rPr lang="en-US" b="1" dirty="0">
                    <a:solidFill>
                      <a:srgbClr val="0070C0"/>
                    </a:solidFill>
                  </a:rPr>
                  <a:t> s = 3</a:t>
                </a:r>
                <a:r>
                  <a:rPr lang="en-US" i="1"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77008"/>
                <a:ext cx="10932887" cy="5099563"/>
              </a:xfrm>
              <a:blipFill>
                <a:blip r:embed="rId2"/>
                <a:stretch>
                  <a:fillRect l="-948" t="-718" r="-11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15</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4582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CAFAF-A99D-4D0B-A6D5-C00C8A23B077}"/>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xmlns="" id="{EDBDC62D-A04C-4114-BC6C-6324B81C6DF4}"/>
              </a:ext>
            </a:extLst>
          </p:cNvPr>
          <p:cNvPicPr>
            <a:picLocks noGrp="1" noChangeAspect="1"/>
          </p:cNvPicPr>
          <p:nvPr>
            <p:ph idx="1"/>
          </p:nvPr>
        </p:nvPicPr>
        <p:blipFill>
          <a:blip r:embed="rId2"/>
          <a:stretch>
            <a:fillRect/>
          </a:stretch>
        </p:blipFill>
        <p:spPr>
          <a:xfrm>
            <a:off x="1547812" y="1795463"/>
            <a:ext cx="9096375" cy="4162425"/>
          </a:xfrm>
        </p:spPr>
      </p:pic>
      <p:sp>
        <p:nvSpPr>
          <p:cNvPr id="4" name="Date Placeholder 3">
            <a:extLst>
              <a:ext uri="{FF2B5EF4-FFF2-40B4-BE49-F238E27FC236}">
                <a16:creationId xmlns:a16="http://schemas.microsoft.com/office/drawing/2014/main" xmlns="" id="{D4DEF4BC-4A32-4214-AF6C-349A3377ACBA}"/>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7E73F8D8-ED3D-4D9D-A421-8639C5CB927E}"/>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59EDC3AF-0797-414D-B6F9-73F2474366D0}"/>
              </a:ext>
            </a:extLst>
          </p:cNvPr>
          <p:cNvSpPr>
            <a:spLocks noGrp="1"/>
          </p:cNvSpPr>
          <p:nvPr>
            <p:ph type="sldNum" sz="quarter" idx="12"/>
          </p:nvPr>
        </p:nvSpPr>
        <p:spPr/>
        <p:txBody>
          <a:bodyPr/>
          <a:lstStyle/>
          <a:p>
            <a:fld id="{7F683324-014B-4814-998C-17F202EA78DB}" type="slidenum">
              <a:rPr lang="en-US" smtClean="0"/>
              <a:pPr/>
              <a:t>16</a:t>
            </a:fld>
            <a:endParaRPr lang="en-US" dirty="0"/>
          </a:p>
        </p:txBody>
      </p:sp>
    </p:spTree>
    <p:extLst>
      <p:ext uri="{BB962C8B-B14F-4D97-AF65-F5344CB8AC3E}">
        <p14:creationId xmlns:p14="http://schemas.microsoft.com/office/powerpoint/2010/main" val="263077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C8BEE-5D00-4E36-8EE8-8E7EB0B79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D354740-BC1A-4FFF-90AA-A1D3D8AEA667}"/>
              </a:ext>
            </a:extLst>
          </p:cNvPr>
          <p:cNvSpPr>
            <a:spLocks noGrp="1"/>
          </p:cNvSpPr>
          <p:nvPr>
            <p:ph idx="1"/>
          </p:nvPr>
        </p:nvSpPr>
        <p:spPr/>
        <p:txBody>
          <a:bodyPr>
            <a:normAutofit lnSpcReduction="10000"/>
          </a:bodyPr>
          <a:lstStyle/>
          <a:p>
            <a:r>
              <a:rPr lang="en-US" dirty="0"/>
              <a:t>Before understanding the working and general algorithm of hamming code, it is vital to know specific essential terms related to the Hamming code example discussed in the article.</a:t>
            </a:r>
          </a:p>
          <a:p>
            <a:endParaRPr lang="en-US" dirty="0"/>
          </a:p>
          <a:p>
            <a:r>
              <a:rPr lang="en-US" dirty="0"/>
              <a:t>1. Error-correcting code: A code used in digital communications to detect and correct errors parallelly that occur during data transmission.</a:t>
            </a:r>
          </a:p>
          <a:p>
            <a:endParaRPr lang="en-US" dirty="0"/>
          </a:p>
          <a:p>
            <a:r>
              <a:rPr lang="en-US" dirty="0"/>
              <a:t>2. Redundant bits: The extra bits added to a message to enable error detection and correction. Hamming code uses redundancy to detect and correct errors in transmitted messages</a:t>
            </a:r>
          </a:p>
        </p:txBody>
      </p:sp>
      <p:sp>
        <p:nvSpPr>
          <p:cNvPr id="4" name="Date Placeholder 3">
            <a:extLst>
              <a:ext uri="{FF2B5EF4-FFF2-40B4-BE49-F238E27FC236}">
                <a16:creationId xmlns:a16="http://schemas.microsoft.com/office/drawing/2014/main" xmlns="" id="{2CBA80D9-094D-434A-A21B-DD6851833A20}"/>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FDC33C95-2F90-4D85-AD8E-1AFF2055F59D}"/>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8D53F8DF-523D-430B-AF4F-430F652B8039}"/>
              </a:ext>
            </a:extLst>
          </p:cNvPr>
          <p:cNvSpPr>
            <a:spLocks noGrp="1"/>
          </p:cNvSpPr>
          <p:nvPr>
            <p:ph type="sldNum" sz="quarter" idx="12"/>
          </p:nvPr>
        </p:nvSpPr>
        <p:spPr/>
        <p:txBody>
          <a:bodyPr/>
          <a:lstStyle/>
          <a:p>
            <a:fld id="{7F683324-014B-4814-998C-17F202EA78DB}" type="slidenum">
              <a:rPr lang="en-US" smtClean="0"/>
              <a:pPr/>
              <a:t>17</a:t>
            </a:fld>
            <a:endParaRPr lang="en-US" dirty="0"/>
          </a:p>
        </p:txBody>
      </p:sp>
    </p:spTree>
    <p:extLst>
      <p:ext uri="{BB962C8B-B14F-4D97-AF65-F5344CB8AC3E}">
        <p14:creationId xmlns:p14="http://schemas.microsoft.com/office/powerpoint/2010/main" val="388812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93F57-6F5F-4985-9377-EB3AF06371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76B952C-5C41-4DFC-90B4-626ED6DEEBFF}"/>
              </a:ext>
            </a:extLst>
          </p:cNvPr>
          <p:cNvSpPr>
            <a:spLocks noGrp="1"/>
          </p:cNvSpPr>
          <p:nvPr>
            <p:ph idx="1"/>
          </p:nvPr>
        </p:nvSpPr>
        <p:spPr/>
        <p:txBody>
          <a:bodyPr>
            <a:normAutofit fontScale="85000" lnSpcReduction="20000"/>
          </a:bodyPr>
          <a:lstStyle/>
          <a:p>
            <a:r>
              <a:rPr lang="en-US" dirty="0"/>
              <a:t>3. Position of redundant bits: The redundant bits are assigned to positions that coincide with the power of 2. Ex, 2^p (where p=0,1,2,3…)</a:t>
            </a:r>
          </a:p>
          <a:p>
            <a:endParaRPr lang="en-US" dirty="0"/>
          </a:p>
          <a:p>
            <a:r>
              <a:rPr lang="en-US" dirty="0"/>
              <a:t>Redundant bits:  r1, r2, r4</a:t>
            </a:r>
          </a:p>
          <a:p>
            <a:endParaRPr lang="en-US" dirty="0"/>
          </a:p>
          <a:p>
            <a:r>
              <a:rPr lang="en-US" dirty="0"/>
              <a:t>Data bits: d0, d1, d2, d3</a:t>
            </a:r>
          </a:p>
          <a:p>
            <a:pPr marL="0" indent="0">
              <a:buNone/>
            </a:pPr>
            <a:endParaRPr lang="en-US" dirty="0"/>
          </a:p>
          <a:p>
            <a:r>
              <a:rPr lang="en-US" dirty="0"/>
              <a:t> 4. Parity bit: An extra bit added to a message to check for errors. </a:t>
            </a:r>
            <a:r>
              <a:rPr lang="en-US" dirty="0">
                <a:highlight>
                  <a:srgbClr val="FFFF00"/>
                </a:highlight>
              </a:rPr>
              <a:t>The number of 1s in the message finds the parity bit's value. </a:t>
            </a:r>
            <a:r>
              <a:rPr lang="en-US" dirty="0"/>
              <a:t>Parity bits are of two types</a:t>
            </a:r>
          </a:p>
          <a:p>
            <a:endParaRPr lang="en-US" dirty="0"/>
          </a:p>
          <a:p>
            <a:r>
              <a:rPr lang="en-US" dirty="0"/>
              <a:t>Odd parity: Here, the count of 1's should be odd</a:t>
            </a:r>
          </a:p>
          <a:p>
            <a:r>
              <a:rPr lang="en-US" dirty="0">
                <a:highlight>
                  <a:srgbClr val="FFFF00"/>
                </a:highlight>
              </a:rPr>
              <a:t>Even Parity: Here, the count of 1's should be even</a:t>
            </a:r>
          </a:p>
        </p:txBody>
      </p:sp>
      <p:sp>
        <p:nvSpPr>
          <p:cNvPr id="4" name="Date Placeholder 3">
            <a:extLst>
              <a:ext uri="{FF2B5EF4-FFF2-40B4-BE49-F238E27FC236}">
                <a16:creationId xmlns:a16="http://schemas.microsoft.com/office/drawing/2014/main" xmlns="" id="{D4C3CB2C-D224-4C62-B515-448E3203974D}"/>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96633609-DA7A-46AE-AE8D-79860B4A5DBE}"/>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9657D7FD-C53D-402F-A220-1546DBD208FC}"/>
              </a:ext>
            </a:extLst>
          </p:cNvPr>
          <p:cNvSpPr>
            <a:spLocks noGrp="1"/>
          </p:cNvSpPr>
          <p:nvPr>
            <p:ph type="sldNum" sz="quarter" idx="12"/>
          </p:nvPr>
        </p:nvSpPr>
        <p:spPr/>
        <p:txBody>
          <a:bodyPr/>
          <a:lstStyle/>
          <a:p>
            <a:fld id="{7F683324-014B-4814-998C-17F202EA78DB}" type="slidenum">
              <a:rPr lang="en-US" smtClean="0"/>
              <a:pPr/>
              <a:t>18</a:t>
            </a:fld>
            <a:endParaRPr lang="en-US" dirty="0"/>
          </a:p>
        </p:txBody>
      </p:sp>
    </p:spTree>
    <p:extLst>
      <p:ext uri="{BB962C8B-B14F-4D97-AF65-F5344CB8AC3E}">
        <p14:creationId xmlns:p14="http://schemas.microsoft.com/office/powerpoint/2010/main" val="1294313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5EFC0-34AF-4A33-864A-BF1EF763D7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0BB6578-3B12-485B-999B-D8979C78F511}"/>
              </a:ext>
            </a:extLst>
          </p:cNvPr>
          <p:cNvSpPr>
            <a:spLocks noGrp="1"/>
          </p:cNvSpPr>
          <p:nvPr>
            <p:ph idx="1"/>
          </p:nvPr>
        </p:nvSpPr>
        <p:spPr/>
        <p:txBody>
          <a:bodyPr/>
          <a:lstStyle/>
          <a:p>
            <a:r>
              <a:rPr lang="en-US" dirty="0"/>
              <a:t>Let us understand the hamming code with example, we have to identify the bit position of the data and all the bit positions are the powers of 2 are marked as parity bits (e.g. 1, 2, 4, 8, etc.). Below the image you can easily visualizing the hamming code.</a:t>
            </a:r>
          </a:p>
          <a:p>
            <a:r>
              <a:rPr lang="en-US" dirty="0"/>
              <a:t>Even parity which ensures that the total number of 1's are even (even parity) or odd (odd parity).</a:t>
            </a:r>
          </a:p>
          <a:p>
            <a:endParaRPr lang="en-US" dirty="0"/>
          </a:p>
        </p:txBody>
      </p:sp>
      <p:sp>
        <p:nvSpPr>
          <p:cNvPr id="4" name="Date Placeholder 3">
            <a:extLst>
              <a:ext uri="{FF2B5EF4-FFF2-40B4-BE49-F238E27FC236}">
                <a16:creationId xmlns:a16="http://schemas.microsoft.com/office/drawing/2014/main" xmlns="" id="{F52C04D4-BF4D-4908-99A5-4D55DCF38156}"/>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D2DF401B-08F3-4624-A605-03E1ED7B7DBA}"/>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0A820489-3F84-4D8F-BFA5-03374AC28BB6}"/>
              </a:ext>
            </a:extLst>
          </p:cNvPr>
          <p:cNvSpPr>
            <a:spLocks noGrp="1"/>
          </p:cNvSpPr>
          <p:nvPr>
            <p:ph type="sldNum" sz="quarter" idx="12"/>
          </p:nvPr>
        </p:nvSpPr>
        <p:spPr/>
        <p:txBody>
          <a:bodyPr/>
          <a:lstStyle/>
          <a:p>
            <a:fld id="{7F683324-014B-4814-998C-17F202EA78DB}" type="slidenum">
              <a:rPr lang="en-US" smtClean="0"/>
              <a:pPr/>
              <a:t>19</a:t>
            </a:fld>
            <a:endParaRPr lang="en-US" dirty="0"/>
          </a:p>
        </p:txBody>
      </p:sp>
      <p:pic>
        <p:nvPicPr>
          <p:cNvPr id="12" name="Picture 11">
            <a:extLst>
              <a:ext uri="{FF2B5EF4-FFF2-40B4-BE49-F238E27FC236}">
                <a16:creationId xmlns:a16="http://schemas.microsoft.com/office/drawing/2014/main" xmlns="" id="{549517B0-0390-4B52-8A99-133E9A954BEC}"/>
              </a:ext>
            </a:extLst>
          </p:cNvPr>
          <p:cNvPicPr>
            <a:picLocks noChangeAspect="1"/>
          </p:cNvPicPr>
          <p:nvPr/>
        </p:nvPicPr>
        <p:blipFill>
          <a:blip r:embed="rId2"/>
          <a:stretch>
            <a:fillRect/>
          </a:stretch>
        </p:blipFill>
        <p:spPr>
          <a:xfrm>
            <a:off x="4348162" y="4784551"/>
            <a:ext cx="3495675" cy="1171575"/>
          </a:xfrm>
          <a:prstGeom prst="rect">
            <a:avLst/>
          </a:prstGeom>
        </p:spPr>
      </p:pic>
    </p:spTree>
    <p:extLst>
      <p:ext uri="{BB962C8B-B14F-4D97-AF65-F5344CB8AC3E}">
        <p14:creationId xmlns:p14="http://schemas.microsoft.com/office/powerpoint/2010/main" val="189229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Errors</a:t>
            </a:r>
          </a:p>
        </p:txBody>
      </p:sp>
      <p:sp>
        <p:nvSpPr>
          <p:cNvPr id="3" name="Content Placeholder 2"/>
          <p:cNvSpPr>
            <a:spLocks noGrp="1"/>
          </p:cNvSpPr>
          <p:nvPr>
            <p:ph idx="1"/>
          </p:nvPr>
        </p:nvSpPr>
        <p:spPr>
          <a:xfrm>
            <a:off x="838200" y="1388327"/>
            <a:ext cx="10515600" cy="4599954"/>
          </a:xfrm>
        </p:spPr>
        <p:txBody>
          <a:bodyPr/>
          <a:lstStyle/>
          <a:p>
            <a:pPr algn="just">
              <a:lnSpc>
                <a:spcPct val="110000"/>
              </a:lnSpc>
            </a:pPr>
            <a:r>
              <a:rPr lang="en-US" dirty="0"/>
              <a:t>Transmitted bits are subject to </a:t>
            </a:r>
            <a:r>
              <a:rPr lang="en-US" b="1" dirty="0">
                <a:solidFill>
                  <a:srgbClr val="0070C0"/>
                </a:solidFill>
              </a:rPr>
              <a:t>unpredictable</a:t>
            </a:r>
            <a:r>
              <a:rPr lang="en-US" dirty="0"/>
              <a:t> changes, because of several factors including interference.</a:t>
            </a:r>
          </a:p>
          <a:p>
            <a:pPr algn="just">
              <a:lnSpc>
                <a:spcPct val="110000"/>
              </a:lnSpc>
            </a:pPr>
            <a:r>
              <a:rPr lang="en-US" b="1" dirty="0">
                <a:solidFill>
                  <a:srgbClr val="FF0000"/>
                </a:solidFill>
              </a:rPr>
              <a:t>Single-bit error:</a:t>
            </a:r>
            <a:r>
              <a:rPr lang="en-US" dirty="0"/>
              <a:t> means that only 1 bit of a given data unit is changed, either from </a:t>
            </a:r>
            <a:r>
              <a:rPr lang="en-US" b="1" dirty="0"/>
              <a:t>1 to 0</a:t>
            </a:r>
            <a:r>
              <a:rPr lang="en-US" dirty="0"/>
              <a:t> </a:t>
            </a:r>
            <a:r>
              <a:rPr lang="en-US" b="1" i="1" dirty="0">
                <a:solidFill>
                  <a:srgbClr val="0070C0"/>
                </a:solidFill>
              </a:rPr>
              <a:t>OR</a:t>
            </a:r>
            <a:r>
              <a:rPr lang="en-US" dirty="0"/>
              <a:t> from </a:t>
            </a:r>
            <a:r>
              <a:rPr lang="en-US" b="1" dirty="0"/>
              <a:t>0 to 1</a:t>
            </a:r>
            <a:r>
              <a:rPr lang="en-US" dirty="0"/>
              <a:t>.</a:t>
            </a:r>
          </a:p>
          <a:p>
            <a:pPr algn="just">
              <a:lnSpc>
                <a:spcPct val="110000"/>
              </a:lnSpc>
            </a:pPr>
            <a:r>
              <a:rPr lang="en-US" b="1" dirty="0">
                <a:solidFill>
                  <a:srgbClr val="FF0000"/>
                </a:solidFill>
              </a:rPr>
              <a:t>Burst error: </a:t>
            </a:r>
            <a:r>
              <a:rPr lang="en-US" dirty="0"/>
              <a:t>two or more bits in a given data unit have changed.</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2</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3" y="4753020"/>
            <a:ext cx="5566288" cy="1148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013" y="4026291"/>
            <a:ext cx="5235677" cy="252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4"/>
          <p:cNvSpPr txBox="1">
            <a:spLocks noChangeArrowheads="1"/>
          </p:cNvSpPr>
          <p:nvPr/>
        </p:nvSpPr>
        <p:spPr bwMode="auto">
          <a:xfrm>
            <a:off x="2325060" y="5930380"/>
            <a:ext cx="18117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dirty="0">
                <a:latin typeface="Times New Roman" pitchFamily="18" charset="0"/>
              </a:rPr>
              <a:t>Single-bit error</a:t>
            </a:r>
          </a:p>
        </p:txBody>
      </p:sp>
      <p:sp>
        <p:nvSpPr>
          <p:cNvPr id="10" name="Text Box 4"/>
          <p:cNvSpPr txBox="1">
            <a:spLocks noChangeArrowheads="1"/>
          </p:cNvSpPr>
          <p:nvPr/>
        </p:nvSpPr>
        <p:spPr bwMode="auto">
          <a:xfrm>
            <a:off x="8417605" y="6355288"/>
            <a:ext cx="1372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dirty="0">
                <a:latin typeface="Times New Roman" pitchFamily="18" charset="0"/>
              </a:rPr>
              <a:t>Burst error</a:t>
            </a:r>
          </a:p>
        </p:txBody>
      </p:sp>
      <p:sp>
        <p:nvSpPr>
          <p:cNvPr id="12" name="Footer Placeholder 11"/>
          <p:cNvSpPr>
            <a:spLocks noGrp="1"/>
          </p:cNvSpPr>
          <p:nvPr>
            <p:ph type="ftr" sz="quarter" idx="11"/>
          </p:nvPr>
        </p:nvSpPr>
        <p:spPr/>
        <p:txBody>
          <a:bodyPr/>
          <a:lstStyle/>
          <a:p>
            <a:r>
              <a:rPr lang="en-US" dirty="0"/>
              <a:t>Dr. Osama Rehman, Department of Software Engineering</a:t>
            </a:r>
          </a:p>
        </p:txBody>
      </p:sp>
    </p:spTree>
    <p:extLst>
      <p:ext uri="{BB962C8B-B14F-4D97-AF65-F5344CB8AC3E}">
        <p14:creationId xmlns:p14="http://schemas.microsoft.com/office/powerpoint/2010/main" val="103530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5EFC0-34AF-4A33-864A-BF1EF763D7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0BB6578-3B12-485B-999B-D8979C78F511}"/>
              </a:ext>
            </a:extLst>
          </p:cNvPr>
          <p:cNvSpPr>
            <a:spLocks noGrp="1"/>
          </p:cNvSpPr>
          <p:nvPr>
            <p:ph idx="1"/>
          </p:nvPr>
        </p:nvSpPr>
        <p:spPr/>
        <p:txBody>
          <a:bodyPr>
            <a:normAutofit/>
          </a:bodyPr>
          <a:lstStyle/>
          <a:p>
            <a:r>
              <a:rPr lang="en-US" dirty="0"/>
              <a:t>Step 1: Check the parity bit P1 by technique check one and skip one. We started from P1 and skip P2 and show on. This way we will have the following bits,</a:t>
            </a:r>
          </a:p>
          <a:p>
            <a:endParaRPr lang="en-US" dirty="0"/>
          </a:p>
          <a:p>
            <a:endParaRPr lang="en-US" dirty="0"/>
          </a:p>
          <a:p>
            <a:endParaRPr lang="en-US" dirty="0"/>
          </a:p>
          <a:p>
            <a:r>
              <a:rPr lang="en-US" dirty="0"/>
              <a:t>As we can observe the total number of bits is odd so we will write the value of the parity bit as P1 = 1. </a:t>
            </a:r>
            <a:r>
              <a:rPr lang="en-US" dirty="0">
                <a:highlight>
                  <a:srgbClr val="FFFF00"/>
                </a:highlight>
              </a:rPr>
              <a:t>This means an error is there. Then we will write the value of P1 = 1</a:t>
            </a:r>
          </a:p>
          <a:p>
            <a:r>
              <a:rPr lang="en-US" dirty="0"/>
              <a:t>Even parity p = 0 (even number of 1s in data)</a:t>
            </a:r>
          </a:p>
          <a:p>
            <a:endParaRPr lang="en-US" dirty="0"/>
          </a:p>
        </p:txBody>
      </p:sp>
      <p:sp>
        <p:nvSpPr>
          <p:cNvPr id="4" name="Date Placeholder 3">
            <a:extLst>
              <a:ext uri="{FF2B5EF4-FFF2-40B4-BE49-F238E27FC236}">
                <a16:creationId xmlns:a16="http://schemas.microsoft.com/office/drawing/2014/main" xmlns="" id="{F52C04D4-BF4D-4908-99A5-4D55DCF38156}"/>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D2DF401B-08F3-4624-A605-03E1ED7B7DBA}"/>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0A820489-3F84-4D8F-BFA5-03374AC28BB6}"/>
              </a:ext>
            </a:extLst>
          </p:cNvPr>
          <p:cNvSpPr>
            <a:spLocks noGrp="1"/>
          </p:cNvSpPr>
          <p:nvPr>
            <p:ph type="sldNum" sz="quarter" idx="12"/>
          </p:nvPr>
        </p:nvSpPr>
        <p:spPr/>
        <p:txBody>
          <a:bodyPr/>
          <a:lstStyle/>
          <a:p>
            <a:fld id="{7F683324-014B-4814-998C-17F202EA78DB}" type="slidenum">
              <a:rPr lang="en-US" smtClean="0"/>
              <a:pPr/>
              <a:t>20</a:t>
            </a:fld>
            <a:endParaRPr lang="en-US" dirty="0"/>
          </a:p>
        </p:txBody>
      </p:sp>
      <p:pic>
        <p:nvPicPr>
          <p:cNvPr id="7" name="Picture 6">
            <a:extLst>
              <a:ext uri="{FF2B5EF4-FFF2-40B4-BE49-F238E27FC236}">
                <a16:creationId xmlns:a16="http://schemas.microsoft.com/office/drawing/2014/main" xmlns="" id="{03690BE0-4C29-4D57-BEF6-593D049EDDD4}"/>
              </a:ext>
            </a:extLst>
          </p:cNvPr>
          <p:cNvPicPr>
            <a:picLocks noChangeAspect="1"/>
          </p:cNvPicPr>
          <p:nvPr/>
        </p:nvPicPr>
        <p:blipFill>
          <a:blip r:embed="rId2"/>
          <a:stretch>
            <a:fillRect/>
          </a:stretch>
        </p:blipFill>
        <p:spPr>
          <a:xfrm>
            <a:off x="5048250" y="2938462"/>
            <a:ext cx="2095500" cy="981075"/>
          </a:xfrm>
          <a:prstGeom prst="rect">
            <a:avLst/>
          </a:prstGeom>
        </p:spPr>
      </p:pic>
    </p:spTree>
    <p:extLst>
      <p:ext uri="{BB962C8B-B14F-4D97-AF65-F5344CB8AC3E}">
        <p14:creationId xmlns:p14="http://schemas.microsoft.com/office/powerpoint/2010/main" val="44800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5EFC0-34AF-4A33-864A-BF1EF763D7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0BB6578-3B12-485B-999B-D8979C78F511}"/>
              </a:ext>
            </a:extLst>
          </p:cNvPr>
          <p:cNvSpPr>
            <a:spLocks noGrp="1"/>
          </p:cNvSpPr>
          <p:nvPr>
            <p:ph idx="1"/>
          </p:nvPr>
        </p:nvSpPr>
        <p:spPr/>
        <p:txBody>
          <a:bodyPr/>
          <a:lstStyle/>
          <a:p>
            <a:r>
              <a:rPr lang="en-US" dirty="0"/>
              <a:t>Step 2: Check for P2 but while checking for P2, we will use check two and skip two methods. Now start counting from P2, consider P2, D3, D6 and D7.</a:t>
            </a:r>
          </a:p>
          <a:p>
            <a:endParaRPr lang="en-US" dirty="0"/>
          </a:p>
          <a:p>
            <a:endParaRPr lang="en-US" dirty="0"/>
          </a:p>
          <a:p>
            <a:endParaRPr lang="en-US" dirty="0"/>
          </a:p>
          <a:p>
            <a:endParaRPr lang="en-US" dirty="0"/>
          </a:p>
          <a:p>
            <a:r>
              <a:rPr lang="en-US" dirty="0"/>
              <a:t>As we can observe that the number of 1's are even. </a:t>
            </a:r>
            <a:r>
              <a:rPr lang="en-US" dirty="0">
                <a:highlight>
                  <a:srgbClr val="FFFF00"/>
                </a:highlight>
              </a:rPr>
              <a:t>This means there is no error. Then we will write the value of P2 = 0</a:t>
            </a:r>
          </a:p>
        </p:txBody>
      </p:sp>
      <p:sp>
        <p:nvSpPr>
          <p:cNvPr id="4" name="Date Placeholder 3">
            <a:extLst>
              <a:ext uri="{FF2B5EF4-FFF2-40B4-BE49-F238E27FC236}">
                <a16:creationId xmlns:a16="http://schemas.microsoft.com/office/drawing/2014/main" xmlns="" id="{F52C04D4-BF4D-4908-99A5-4D55DCF38156}"/>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D2DF401B-08F3-4624-A605-03E1ED7B7DBA}"/>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0A820489-3F84-4D8F-BFA5-03374AC28BB6}"/>
              </a:ext>
            </a:extLst>
          </p:cNvPr>
          <p:cNvSpPr>
            <a:spLocks noGrp="1"/>
          </p:cNvSpPr>
          <p:nvPr>
            <p:ph type="sldNum" sz="quarter" idx="12"/>
          </p:nvPr>
        </p:nvSpPr>
        <p:spPr/>
        <p:txBody>
          <a:bodyPr/>
          <a:lstStyle/>
          <a:p>
            <a:fld id="{7F683324-014B-4814-998C-17F202EA78DB}" type="slidenum">
              <a:rPr lang="en-US" smtClean="0"/>
              <a:pPr/>
              <a:t>21</a:t>
            </a:fld>
            <a:endParaRPr lang="en-US" dirty="0"/>
          </a:p>
        </p:txBody>
      </p:sp>
      <p:pic>
        <p:nvPicPr>
          <p:cNvPr id="8" name="Picture 7">
            <a:extLst>
              <a:ext uri="{FF2B5EF4-FFF2-40B4-BE49-F238E27FC236}">
                <a16:creationId xmlns:a16="http://schemas.microsoft.com/office/drawing/2014/main" xmlns="" id="{E438AF70-81D4-43B6-93F4-882FE846D107}"/>
              </a:ext>
            </a:extLst>
          </p:cNvPr>
          <p:cNvPicPr>
            <a:picLocks noChangeAspect="1"/>
          </p:cNvPicPr>
          <p:nvPr/>
        </p:nvPicPr>
        <p:blipFill>
          <a:blip r:embed="rId2"/>
          <a:stretch>
            <a:fillRect/>
          </a:stretch>
        </p:blipFill>
        <p:spPr>
          <a:xfrm>
            <a:off x="5029200" y="2852737"/>
            <a:ext cx="2133600" cy="1152525"/>
          </a:xfrm>
          <a:prstGeom prst="rect">
            <a:avLst/>
          </a:prstGeom>
        </p:spPr>
      </p:pic>
    </p:spTree>
    <p:extLst>
      <p:ext uri="{BB962C8B-B14F-4D97-AF65-F5344CB8AC3E}">
        <p14:creationId xmlns:p14="http://schemas.microsoft.com/office/powerpoint/2010/main" val="3807221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5EFC0-34AF-4A33-864A-BF1EF763D7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0BB6578-3B12-485B-999B-D8979C78F511}"/>
              </a:ext>
            </a:extLst>
          </p:cNvPr>
          <p:cNvSpPr>
            <a:spLocks noGrp="1"/>
          </p:cNvSpPr>
          <p:nvPr>
            <p:ph idx="1"/>
          </p:nvPr>
        </p:nvSpPr>
        <p:spPr/>
        <p:txBody>
          <a:bodyPr/>
          <a:lstStyle/>
          <a:p>
            <a:r>
              <a:rPr lang="en-US" dirty="0"/>
              <a:t>Step 3: Check for P4 but while checking for P4, we will use check four and skip four method, count from P4, D5, D6, D7 and P1 to P2 should not be considered.</a:t>
            </a:r>
          </a:p>
          <a:p>
            <a:endParaRPr lang="en-US" dirty="0"/>
          </a:p>
          <a:p>
            <a:endParaRPr lang="en-US" dirty="0"/>
          </a:p>
          <a:p>
            <a:r>
              <a:rPr lang="en-US" dirty="0"/>
              <a:t>As we can observe that the number of 1's is odd. </a:t>
            </a:r>
            <a:r>
              <a:rPr lang="en-US" dirty="0">
                <a:highlight>
                  <a:srgbClr val="FFFF00"/>
                </a:highlight>
              </a:rPr>
              <a:t>This means the error is there. T</a:t>
            </a:r>
            <a:r>
              <a:rPr lang="en-US" dirty="0"/>
              <a:t>hen we will write the value of P4 = 1.</a:t>
            </a:r>
            <a:endParaRPr lang="en-US" dirty="0">
              <a:highlight>
                <a:srgbClr val="FFFF00"/>
              </a:highlight>
            </a:endParaRPr>
          </a:p>
          <a:p>
            <a:endParaRPr lang="en-US" dirty="0"/>
          </a:p>
          <a:p>
            <a:r>
              <a:rPr lang="en-US" dirty="0"/>
              <a:t>So, from the above parity analysis, </a:t>
            </a:r>
            <a:r>
              <a:rPr lang="en-US" dirty="0">
                <a:highlight>
                  <a:srgbClr val="FFFF00"/>
                </a:highlight>
              </a:rPr>
              <a:t>P1 &amp; P4 are not equal to 0</a:t>
            </a:r>
            <a:r>
              <a:rPr lang="en-US" dirty="0"/>
              <a:t>, so we can clearly say that the received hamming code has errors.</a:t>
            </a:r>
          </a:p>
        </p:txBody>
      </p:sp>
      <p:sp>
        <p:nvSpPr>
          <p:cNvPr id="4" name="Date Placeholder 3">
            <a:extLst>
              <a:ext uri="{FF2B5EF4-FFF2-40B4-BE49-F238E27FC236}">
                <a16:creationId xmlns:a16="http://schemas.microsoft.com/office/drawing/2014/main" xmlns="" id="{F52C04D4-BF4D-4908-99A5-4D55DCF38156}"/>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D2DF401B-08F3-4624-A605-03E1ED7B7DBA}"/>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0A820489-3F84-4D8F-BFA5-03374AC28BB6}"/>
              </a:ext>
            </a:extLst>
          </p:cNvPr>
          <p:cNvSpPr>
            <a:spLocks noGrp="1"/>
          </p:cNvSpPr>
          <p:nvPr>
            <p:ph type="sldNum" sz="quarter" idx="12"/>
          </p:nvPr>
        </p:nvSpPr>
        <p:spPr/>
        <p:txBody>
          <a:bodyPr/>
          <a:lstStyle/>
          <a:p>
            <a:fld id="{7F683324-014B-4814-998C-17F202EA78DB}" type="slidenum">
              <a:rPr lang="en-US" smtClean="0"/>
              <a:pPr/>
              <a:t>22</a:t>
            </a:fld>
            <a:endParaRPr lang="en-US" dirty="0"/>
          </a:p>
        </p:txBody>
      </p:sp>
      <p:pic>
        <p:nvPicPr>
          <p:cNvPr id="8" name="Picture 7">
            <a:extLst>
              <a:ext uri="{FF2B5EF4-FFF2-40B4-BE49-F238E27FC236}">
                <a16:creationId xmlns:a16="http://schemas.microsoft.com/office/drawing/2014/main" xmlns="" id="{3F7F701B-83FE-470C-9417-6C8AAE9E033A}"/>
              </a:ext>
            </a:extLst>
          </p:cNvPr>
          <p:cNvPicPr>
            <a:picLocks noChangeAspect="1"/>
          </p:cNvPicPr>
          <p:nvPr/>
        </p:nvPicPr>
        <p:blipFill>
          <a:blip r:embed="rId2"/>
          <a:stretch>
            <a:fillRect/>
          </a:stretch>
        </p:blipFill>
        <p:spPr>
          <a:xfrm>
            <a:off x="4967287" y="2811125"/>
            <a:ext cx="2257425" cy="1085850"/>
          </a:xfrm>
          <a:prstGeom prst="rect">
            <a:avLst/>
          </a:prstGeom>
        </p:spPr>
      </p:pic>
    </p:spTree>
    <p:extLst>
      <p:ext uri="{BB962C8B-B14F-4D97-AF65-F5344CB8AC3E}">
        <p14:creationId xmlns:p14="http://schemas.microsoft.com/office/powerpoint/2010/main" val="29735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708A2D48-8C4A-4BCB-A30C-85482D476656}"/>
              </a:ext>
            </a:extLst>
          </p:cNvPr>
          <p:cNvPicPr>
            <a:picLocks noChangeAspect="1"/>
          </p:cNvPicPr>
          <p:nvPr/>
        </p:nvPicPr>
        <p:blipFill>
          <a:blip r:embed="rId2"/>
          <a:stretch>
            <a:fillRect/>
          </a:stretch>
        </p:blipFill>
        <p:spPr>
          <a:xfrm>
            <a:off x="6057900" y="2181225"/>
            <a:ext cx="2028825" cy="1247775"/>
          </a:xfrm>
          <a:prstGeom prst="rect">
            <a:avLst/>
          </a:prstGeom>
        </p:spPr>
      </p:pic>
      <p:sp>
        <p:nvSpPr>
          <p:cNvPr id="2" name="Title 1">
            <a:extLst>
              <a:ext uri="{FF2B5EF4-FFF2-40B4-BE49-F238E27FC236}">
                <a16:creationId xmlns:a16="http://schemas.microsoft.com/office/drawing/2014/main" xmlns="" id="{56DD68DA-D0AC-4CD0-9C1F-EF99DB7D63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581E2E3-9DD8-42E7-BD06-E9324F1A8E0B}"/>
              </a:ext>
            </a:extLst>
          </p:cNvPr>
          <p:cNvSpPr>
            <a:spLocks noGrp="1"/>
          </p:cNvSpPr>
          <p:nvPr>
            <p:ph idx="1"/>
          </p:nvPr>
        </p:nvSpPr>
        <p:spPr/>
        <p:txBody>
          <a:bodyPr>
            <a:normAutofit lnSpcReduction="10000"/>
          </a:bodyPr>
          <a:lstStyle/>
          <a:p>
            <a:r>
              <a:rPr lang="en-US" dirty="0"/>
              <a:t>We revived a hamming code which has error in data. So, must correct them. We use these steps to correct hamming code.</a:t>
            </a:r>
          </a:p>
          <a:p>
            <a:r>
              <a:rPr lang="en-US" dirty="0"/>
              <a:t>Now the error word E will be:</a:t>
            </a:r>
          </a:p>
          <a:p>
            <a:endParaRPr lang="en-US" dirty="0"/>
          </a:p>
          <a:p>
            <a:r>
              <a:rPr lang="en-US" dirty="0"/>
              <a:t>hamming-code-Error-Correction-1</a:t>
            </a:r>
          </a:p>
          <a:p>
            <a:endParaRPr lang="en-US" dirty="0"/>
          </a:p>
          <a:p>
            <a:r>
              <a:rPr lang="en-US" dirty="0"/>
              <a:t>Now we have to determine the decimal value of 101 is 5.</a:t>
            </a:r>
          </a:p>
          <a:p>
            <a:r>
              <a:rPr lang="en-US" dirty="0"/>
              <a:t>We get E = 5, it means the error is in the fifth data bit. To correct it by invert the fifth data bit.</a:t>
            </a:r>
          </a:p>
          <a:p>
            <a:r>
              <a:rPr lang="en-US" dirty="0"/>
              <a:t>So the correct data will be:</a:t>
            </a:r>
          </a:p>
        </p:txBody>
      </p:sp>
      <p:sp>
        <p:nvSpPr>
          <p:cNvPr id="4" name="Date Placeholder 3">
            <a:extLst>
              <a:ext uri="{FF2B5EF4-FFF2-40B4-BE49-F238E27FC236}">
                <a16:creationId xmlns:a16="http://schemas.microsoft.com/office/drawing/2014/main" xmlns="" id="{71397006-9B52-4B79-9949-C3249F5343AE}"/>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55A89466-C94A-4A29-BE7D-D834A83EEB05}"/>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CAD14122-0251-4FCB-88B6-5386F4AC7165}"/>
              </a:ext>
            </a:extLst>
          </p:cNvPr>
          <p:cNvSpPr>
            <a:spLocks noGrp="1"/>
          </p:cNvSpPr>
          <p:nvPr>
            <p:ph type="sldNum" sz="quarter" idx="12"/>
          </p:nvPr>
        </p:nvSpPr>
        <p:spPr/>
        <p:txBody>
          <a:bodyPr/>
          <a:lstStyle/>
          <a:p>
            <a:fld id="{7F683324-014B-4814-998C-17F202EA78DB}" type="slidenum">
              <a:rPr lang="en-US" smtClean="0"/>
              <a:pPr/>
              <a:t>23</a:t>
            </a:fld>
            <a:endParaRPr lang="en-US" dirty="0"/>
          </a:p>
        </p:txBody>
      </p:sp>
      <p:pic>
        <p:nvPicPr>
          <p:cNvPr id="8" name="Picture 7">
            <a:extLst>
              <a:ext uri="{FF2B5EF4-FFF2-40B4-BE49-F238E27FC236}">
                <a16:creationId xmlns:a16="http://schemas.microsoft.com/office/drawing/2014/main" xmlns="" id="{8109D989-7000-4F5B-A32B-0D4648799086}"/>
              </a:ext>
            </a:extLst>
          </p:cNvPr>
          <p:cNvPicPr>
            <a:picLocks noChangeAspect="1"/>
          </p:cNvPicPr>
          <p:nvPr/>
        </p:nvPicPr>
        <p:blipFill>
          <a:blip r:embed="rId3"/>
          <a:stretch>
            <a:fillRect/>
          </a:stretch>
        </p:blipFill>
        <p:spPr>
          <a:xfrm>
            <a:off x="5633304" y="5261734"/>
            <a:ext cx="3457575" cy="1047750"/>
          </a:xfrm>
          <a:prstGeom prst="rect">
            <a:avLst/>
          </a:prstGeom>
        </p:spPr>
      </p:pic>
      <p:sp>
        <p:nvSpPr>
          <p:cNvPr id="9" name="TextBox 8">
            <a:extLst>
              <a:ext uri="{FF2B5EF4-FFF2-40B4-BE49-F238E27FC236}">
                <a16:creationId xmlns:a16="http://schemas.microsoft.com/office/drawing/2014/main" xmlns="" id="{367D8A56-9513-4FDA-A5D9-82E44915DD66}"/>
              </a:ext>
            </a:extLst>
          </p:cNvPr>
          <p:cNvSpPr txBox="1"/>
          <p:nvPr/>
        </p:nvSpPr>
        <p:spPr>
          <a:xfrm>
            <a:off x="7807571" y="2595579"/>
            <a:ext cx="2250830" cy="646331"/>
          </a:xfrm>
          <a:prstGeom prst="rect">
            <a:avLst/>
          </a:prstGeom>
          <a:noFill/>
        </p:spPr>
        <p:txBody>
          <a:bodyPr wrap="square">
            <a:spAutoFit/>
          </a:bodyPr>
          <a:lstStyle/>
          <a:p>
            <a:r>
              <a:rPr lang="en-US" dirty="0">
                <a:highlight>
                  <a:srgbClr val="FFFF00"/>
                </a:highlight>
              </a:rPr>
              <a:t>Correct show with 0 and error show with 1</a:t>
            </a:r>
          </a:p>
        </p:txBody>
      </p:sp>
    </p:spTree>
    <p:extLst>
      <p:ext uri="{BB962C8B-B14F-4D97-AF65-F5344CB8AC3E}">
        <p14:creationId xmlns:p14="http://schemas.microsoft.com/office/powerpoint/2010/main" val="583747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Block Code</a:t>
            </a:r>
          </a:p>
        </p:txBody>
      </p:sp>
      <p:sp>
        <p:nvSpPr>
          <p:cNvPr id="3" name="Content Placeholder 2"/>
          <p:cNvSpPr>
            <a:spLocks noGrp="1"/>
          </p:cNvSpPr>
          <p:nvPr>
            <p:ph idx="1"/>
          </p:nvPr>
        </p:nvSpPr>
        <p:spPr>
          <a:xfrm>
            <a:off x="838199" y="1577009"/>
            <a:ext cx="10918371" cy="4599954"/>
          </a:xfrm>
        </p:spPr>
        <p:txBody>
          <a:bodyPr/>
          <a:lstStyle/>
          <a:p>
            <a:pPr algn="just">
              <a:lnSpc>
                <a:spcPct val="100000"/>
              </a:lnSpc>
            </a:pPr>
            <a:r>
              <a:rPr lang="en-US" b="1" dirty="0">
                <a:solidFill>
                  <a:srgbClr val="FF0000"/>
                </a:solidFill>
              </a:rPr>
              <a:t>Liner block code:</a:t>
            </a:r>
            <a:r>
              <a:rPr lang="en-US" dirty="0"/>
              <a:t> a</a:t>
            </a:r>
            <a:r>
              <a:rPr lang="en-US" dirty="0">
                <a:solidFill>
                  <a:srgbClr val="0070C0"/>
                </a:solidFill>
              </a:rPr>
              <a:t> </a:t>
            </a:r>
            <a:r>
              <a:rPr lang="en-US" dirty="0"/>
              <a:t>code in which XOR of two valid </a:t>
            </a:r>
            <a:r>
              <a:rPr lang="en-US" dirty="0" err="1"/>
              <a:t>codewords</a:t>
            </a:r>
            <a:r>
              <a:rPr lang="en-US" dirty="0"/>
              <a:t> creates another valid </a:t>
            </a:r>
            <a:r>
              <a:rPr lang="en-US" dirty="0" err="1"/>
              <a:t>codeword</a:t>
            </a:r>
            <a:r>
              <a:rPr lang="en-US" dirty="0"/>
              <a:t>.</a:t>
            </a:r>
            <a:endParaRPr lang="en-US" b="1" dirty="0">
              <a:solidFill>
                <a:srgbClr val="FF0000"/>
              </a:solidFill>
            </a:endParaRPr>
          </a:p>
          <a:p>
            <a:pPr algn="just">
              <a:lnSpc>
                <a:spcPct val="100000"/>
              </a:lnSpc>
            </a:pPr>
            <a:r>
              <a:rPr lang="en-US" b="1" dirty="0">
                <a:solidFill>
                  <a:srgbClr val="FF0000"/>
                </a:solidFill>
              </a:rPr>
              <a:t>Example:</a:t>
            </a:r>
            <a:r>
              <a:rPr lang="en-US" dirty="0"/>
              <a:t> (previous example of k = 2 and n = 3, table given below). </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24</a:t>
            </a:fld>
            <a:endParaRPr lang="en-US" dirty="0"/>
          </a:p>
        </p:txBody>
      </p:sp>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882" r="4574" b="15260"/>
          <a:stretch/>
        </p:blipFill>
        <p:spPr bwMode="auto">
          <a:xfrm>
            <a:off x="5110747" y="3576976"/>
            <a:ext cx="6791325" cy="257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38199" y="3357736"/>
            <a:ext cx="4272548" cy="3014736"/>
          </a:xfrm>
          <a:prstGeom prst="rect">
            <a:avLst/>
          </a:prstGeom>
        </p:spPr>
        <p:txBody>
          <a:bodyPr wrap="square">
            <a:spAutoFit/>
          </a:bodyPr>
          <a:lstStyle/>
          <a:p>
            <a:pPr marL="228600" indent="-228600" algn="just">
              <a:lnSpc>
                <a:spcPct val="114000"/>
              </a:lnSpc>
              <a:buFont typeface="Arial" panose="020B0604020202020204" pitchFamily="34" charset="0"/>
              <a:buChar char="•"/>
            </a:pPr>
            <a:r>
              <a:rPr lang="en-US" sz="2800" dirty="0">
                <a:latin typeface="Book Antiqua" panose="02040602050305030304" pitchFamily="18" charset="0"/>
              </a:rPr>
              <a:t>In linear block codes, </a:t>
            </a:r>
            <a:r>
              <a:rPr lang="en-US" sz="2800" b="1" dirty="0">
                <a:solidFill>
                  <a:srgbClr val="C00000"/>
                </a:solidFill>
                <a:latin typeface="Book Antiqua" panose="02040602050305030304" pitchFamily="18" charset="0"/>
              </a:rPr>
              <a:t>minimum Hamming distance</a:t>
            </a:r>
            <a:r>
              <a:rPr lang="en-US" sz="2800" dirty="0">
                <a:latin typeface="Book Antiqua" panose="02040602050305030304" pitchFamily="18" charset="0"/>
              </a:rPr>
              <a:t> is the number of 1s in </a:t>
            </a:r>
            <a:r>
              <a:rPr lang="en-US" sz="2800" b="1" dirty="0">
                <a:solidFill>
                  <a:srgbClr val="0070C0"/>
                </a:solidFill>
                <a:latin typeface="Book Antiqua" panose="02040602050305030304" pitchFamily="18" charset="0"/>
              </a:rPr>
              <a:t>nonzero valid </a:t>
            </a:r>
            <a:r>
              <a:rPr lang="en-US" sz="2800" b="1" dirty="0" err="1">
                <a:solidFill>
                  <a:srgbClr val="0070C0"/>
                </a:solidFill>
                <a:latin typeface="Book Antiqua" panose="02040602050305030304" pitchFamily="18" charset="0"/>
              </a:rPr>
              <a:t>codewords</a:t>
            </a:r>
            <a:r>
              <a:rPr lang="en-US" sz="2800" dirty="0">
                <a:latin typeface="Book Antiqua" panose="02040602050305030304" pitchFamily="18" charset="0"/>
              </a:rPr>
              <a:t> having the smallest number of 1s.</a:t>
            </a:r>
          </a:p>
        </p:txBody>
      </p:sp>
      <p:sp>
        <p:nvSpPr>
          <p:cNvPr id="10" name="Footer Placeholder 9"/>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2857758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AA690-55F7-4820-B23A-AE0BE805C5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63ED46A-D85B-4482-8904-22CB57FB8FE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xmlns="" id="{05DDFBDA-E899-4D9F-9FE1-23F1B770B4DE}"/>
              </a:ext>
            </a:extLst>
          </p:cNvPr>
          <p:cNvSpPr>
            <a:spLocks noGrp="1"/>
          </p:cNvSpPr>
          <p:nvPr>
            <p:ph type="dt" sz="half" idx="10"/>
          </p:nvPr>
        </p:nvSpPr>
        <p:spPr/>
        <p:txBody>
          <a:bodyPr/>
          <a:lstStyle/>
          <a:p>
            <a:r>
              <a:rPr lang="en-US"/>
              <a:t>CCN (CEN-223)</a:t>
            </a:r>
            <a:endParaRPr lang="en-US" dirty="0"/>
          </a:p>
        </p:txBody>
      </p:sp>
      <p:sp>
        <p:nvSpPr>
          <p:cNvPr id="5" name="Footer Placeholder 4">
            <a:extLst>
              <a:ext uri="{FF2B5EF4-FFF2-40B4-BE49-F238E27FC236}">
                <a16:creationId xmlns:a16="http://schemas.microsoft.com/office/drawing/2014/main" xmlns="" id="{313275C5-4409-4747-9EC3-5E09F45AE704}"/>
              </a:ext>
            </a:extLst>
          </p:cNvPr>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a:extLst>
              <a:ext uri="{FF2B5EF4-FFF2-40B4-BE49-F238E27FC236}">
                <a16:creationId xmlns:a16="http://schemas.microsoft.com/office/drawing/2014/main" xmlns="" id="{BF6C46FB-1E4B-487B-943E-D26C97339DC5}"/>
              </a:ext>
            </a:extLst>
          </p:cNvPr>
          <p:cNvSpPr>
            <a:spLocks noGrp="1"/>
          </p:cNvSpPr>
          <p:nvPr>
            <p:ph type="sldNum" sz="quarter" idx="12"/>
          </p:nvPr>
        </p:nvSpPr>
        <p:spPr/>
        <p:txBody>
          <a:bodyPr/>
          <a:lstStyle/>
          <a:p>
            <a:fld id="{7F683324-014B-4814-998C-17F202EA78DB}" type="slidenum">
              <a:rPr lang="en-US" smtClean="0"/>
              <a:pPr/>
              <a:t>25</a:t>
            </a:fld>
            <a:endParaRPr lang="en-US" dirty="0"/>
          </a:p>
        </p:txBody>
      </p:sp>
      <p:pic>
        <p:nvPicPr>
          <p:cNvPr id="1026" name="Picture 2" descr="Linear Block Code - Explanation of Encoding and Decoding ...">
            <a:extLst>
              <a:ext uri="{FF2B5EF4-FFF2-40B4-BE49-F238E27FC236}">
                <a16:creationId xmlns:a16="http://schemas.microsoft.com/office/drawing/2014/main" xmlns="" id="{1FE5F50D-9A92-4108-B9B9-C0AA246A7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419" y="1916934"/>
            <a:ext cx="5824023" cy="336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61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 Check Code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77009"/>
                <a:ext cx="10990944" cy="4599954"/>
              </a:xfrm>
            </p:spPr>
            <p:txBody>
              <a:bodyPr/>
              <a:lstStyle/>
              <a:p>
                <a:pPr algn="just">
                  <a:lnSpc>
                    <a:spcPct val="114000"/>
                  </a:lnSpc>
                  <a:spcAft>
                    <a:spcPts val="1000"/>
                  </a:spcAft>
                </a:pPr>
                <a:r>
                  <a:rPr lang="en-US" dirty="0"/>
                  <a:t>In parity check code, a linear block code is used for </a:t>
                </a:r>
                <a:r>
                  <a:rPr lang="en-US" dirty="0">
                    <a:solidFill>
                      <a:srgbClr val="0070C0"/>
                    </a:solidFill>
                  </a:rPr>
                  <a:t>error detection</a:t>
                </a:r>
                <a:r>
                  <a:rPr lang="en-US" dirty="0"/>
                  <a:t>.</a:t>
                </a:r>
              </a:p>
              <a:p>
                <a:pPr algn="just">
                  <a:lnSpc>
                    <a:spcPct val="114000"/>
                  </a:lnSpc>
                  <a:spcAft>
                    <a:spcPts val="1000"/>
                  </a:spcAft>
                </a:pPr>
                <a:r>
                  <a:rPr lang="en-US" dirty="0"/>
                  <a:t>k-bit </a:t>
                </a:r>
                <a:r>
                  <a:rPr lang="en-US" dirty="0" err="1"/>
                  <a:t>dataword</a:t>
                </a:r>
                <a:r>
                  <a:rPr lang="en-US" dirty="0"/>
                  <a:t> is changed to n-bit </a:t>
                </a:r>
                <a:r>
                  <a:rPr lang="en-US" dirty="0" err="1"/>
                  <a:t>codeword</a:t>
                </a:r>
                <a:r>
                  <a:rPr lang="en-US" dirty="0"/>
                  <a:t>, where </a:t>
                </a:r>
                <a14:m>
                  <m:oMath xmlns:m="http://schemas.openxmlformats.org/officeDocument/2006/math">
                    <m:r>
                      <a:rPr lang="en-US" b="1" i="1" smtClean="0">
                        <a:solidFill>
                          <a:srgbClr val="0070C0"/>
                        </a:solidFill>
                        <a:latin typeface="Cambria Math" panose="02040503050406030204" pitchFamily="18" charset="0"/>
                      </a:rPr>
                      <m:t>𝒏</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𝒌</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𝟏</m:t>
                    </m:r>
                  </m:oMath>
                </a14:m>
                <a:r>
                  <a:rPr lang="en-US" dirty="0"/>
                  <a:t>.</a:t>
                </a:r>
              </a:p>
              <a:p>
                <a:pPr algn="just">
                  <a:lnSpc>
                    <a:spcPct val="114000"/>
                  </a:lnSpc>
                  <a:spcAft>
                    <a:spcPts val="1000"/>
                  </a:spcAft>
                </a:pPr>
                <a:r>
                  <a:rPr lang="en-US" dirty="0"/>
                  <a:t>The extra bit is called </a:t>
                </a:r>
                <a:r>
                  <a:rPr lang="en-US" dirty="0">
                    <a:solidFill>
                      <a:srgbClr val="0070C0"/>
                    </a:solidFill>
                  </a:rPr>
                  <a:t>parity bit</a:t>
                </a:r>
                <a:r>
                  <a:rPr lang="en-US" dirty="0"/>
                  <a:t>, which is to make the total number of 1s in the </a:t>
                </a:r>
                <a:r>
                  <a:rPr lang="en-US" dirty="0" err="1"/>
                  <a:t>codeword</a:t>
                </a:r>
                <a:r>
                  <a:rPr lang="en-US" dirty="0"/>
                  <a:t> even or odd </a:t>
                </a:r>
                <a:r>
                  <a:rPr lang="en-US" b="1" i="1" dirty="0">
                    <a:solidFill>
                      <a:srgbClr val="FF0000"/>
                    </a:solidFill>
                  </a:rPr>
                  <a:t>(Note: </a:t>
                </a:r>
                <a:r>
                  <a:rPr lang="en-US" b="1" i="1" dirty="0"/>
                  <a:t>we will concentrate on even parity)</a:t>
                </a:r>
                <a:r>
                  <a:rPr lang="en-US" dirty="0"/>
                  <a:t>.</a:t>
                </a:r>
              </a:p>
              <a:p>
                <a:pPr algn="just">
                  <a:lnSpc>
                    <a:spcPct val="114000"/>
                  </a:lnSpc>
                  <a:spcAft>
                    <a:spcPts val="1000"/>
                  </a:spcAft>
                </a:pPr>
                <a:r>
                  <a:rPr lang="en-US" dirty="0"/>
                  <a:t>In parity check,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𝒅</m:t>
                        </m:r>
                      </m:e>
                      <m:sub>
                        <m:r>
                          <a:rPr lang="en-US" b="1" i="1">
                            <a:solidFill>
                              <a:srgbClr val="0070C0"/>
                            </a:solidFill>
                            <a:latin typeface="Cambria Math" panose="02040503050406030204" pitchFamily="18" charset="0"/>
                          </a:rPr>
                          <m:t>𝒎𝒊𝒏</m:t>
                        </m:r>
                      </m:sub>
                    </m:sSub>
                    <m:r>
                      <a:rPr lang="en-US" b="1" i="1">
                        <a:solidFill>
                          <a:srgbClr val="0070C0"/>
                        </a:solidFill>
                        <a:latin typeface="Cambria Math" panose="02040503050406030204" pitchFamily="18" charset="0"/>
                      </a:rPr>
                      <m:t>=</m:t>
                    </m:r>
                    <m:r>
                      <a:rPr lang="en-US" b="1" i="1">
                        <a:solidFill>
                          <a:srgbClr val="0070C0"/>
                        </a:solidFill>
                        <a:latin typeface="Cambria Math"/>
                      </a:rPr>
                      <m:t>𝟐</m:t>
                    </m:r>
                  </m:oMath>
                </a14:m>
                <a:r>
                  <a:rPr lang="en-US" dirty="0"/>
                  <a:t>, hence it’s </a:t>
                </a:r>
                <a:r>
                  <a:rPr lang="en-US" dirty="0">
                    <a:solidFill>
                      <a:srgbClr val="0070C0"/>
                    </a:solidFill>
                  </a:rPr>
                  <a:t>single-bit error-detection </a:t>
                </a:r>
                <a:r>
                  <a:rPr lang="en-US" dirty="0"/>
                  <a:t>code.</a:t>
                </a:r>
              </a:p>
              <a:p>
                <a:pPr algn="just">
                  <a:lnSpc>
                    <a:spcPct val="114000"/>
                  </a:lnSpc>
                  <a:spcAft>
                    <a:spcPts val="1000"/>
                  </a:spcAft>
                </a:pPr>
                <a:r>
                  <a:rPr lang="en-US" b="1" dirty="0">
                    <a:solidFill>
                      <a:srgbClr val="FF0000"/>
                    </a:solidFill>
                  </a:rPr>
                  <a:t>Example:</a:t>
                </a:r>
                <a:r>
                  <a:rPr lang="en-US" dirty="0"/>
                  <a:t> (previous example of k = 2 and n = 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77009"/>
                <a:ext cx="10990944" cy="4599954"/>
              </a:xfrm>
              <a:blipFill>
                <a:blip r:embed="rId2"/>
                <a:stretch>
                  <a:fillRect l="-943" t="-663" r="-1165" b="-132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317576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 Check Code (Cont.)</a:t>
            </a:r>
          </a:p>
        </p:txBody>
      </p:sp>
      <p:sp>
        <p:nvSpPr>
          <p:cNvPr id="3" name="Content Placeholder 2"/>
          <p:cNvSpPr>
            <a:spLocks noGrp="1"/>
          </p:cNvSpPr>
          <p:nvPr>
            <p:ph idx="1"/>
          </p:nvPr>
        </p:nvSpPr>
        <p:spPr/>
        <p:txBody>
          <a:bodyPr/>
          <a:lstStyle/>
          <a:p>
            <a:pPr algn="just"/>
            <a:r>
              <a:rPr lang="en-US" b="1" dirty="0">
                <a:solidFill>
                  <a:srgbClr val="FF0000"/>
                </a:solidFill>
              </a:rPr>
              <a:t>Example:</a:t>
            </a:r>
            <a:r>
              <a:rPr lang="en-US" dirty="0"/>
              <a:t> (k = 4 and n = 5), for</a:t>
            </a:r>
            <a:r>
              <a:rPr lang="en-US" b="1" dirty="0"/>
              <a:t> </a:t>
            </a:r>
            <a:r>
              <a:rPr lang="en-US" dirty="0"/>
              <a:t>Even parity.</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27</a:t>
            </a:fld>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786" y="2159759"/>
            <a:ext cx="8520112"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p:cNvSpPr txBox="1">
            <a:spLocks noChangeArrowheads="1"/>
          </p:cNvSpPr>
          <p:nvPr/>
        </p:nvSpPr>
        <p:spPr bwMode="auto">
          <a:xfrm>
            <a:off x="119247" y="3788345"/>
            <a:ext cx="299953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i="1" dirty="0">
                <a:latin typeface="Times New Roman" panose="02020603050405020304" pitchFamily="18" charset="0"/>
              </a:rPr>
              <a:t>Simple parity-check </a:t>
            </a:r>
          </a:p>
          <a:p>
            <a:r>
              <a:rPr lang="en-US" sz="2600" b="1" i="1" dirty="0">
                <a:latin typeface="Times New Roman" panose="02020603050405020304" pitchFamily="18" charset="0"/>
              </a:rPr>
              <a:t>code </a:t>
            </a:r>
            <a:r>
              <a:rPr lang="en-US" sz="2600" b="1" i="1" dirty="0">
                <a:solidFill>
                  <a:srgbClr val="0070C0"/>
                </a:solidFill>
                <a:latin typeface="Times New Roman" panose="02020603050405020304" pitchFamily="18" charset="0"/>
              </a:rPr>
              <a:t>C(5, 4)</a:t>
            </a:r>
          </a:p>
        </p:txBody>
      </p:sp>
      <p:sp>
        <p:nvSpPr>
          <p:cNvPr id="10" name="Footer Placeholder 9"/>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3634918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 Check Code (Cont.)</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28</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308" y="1259839"/>
            <a:ext cx="8663383" cy="467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2046653" y="5956671"/>
            <a:ext cx="809869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i="1" dirty="0">
                <a:latin typeface="Times New Roman" panose="02020603050405020304" pitchFamily="18" charset="0"/>
              </a:rPr>
              <a:t>Encoder and decoder for simple parity-check code </a:t>
            </a:r>
            <a:r>
              <a:rPr lang="en-US" sz="2600" b="1" i="1" dirty="0">
                <a:solidFill>
                  <a:srgbClr val="0070C0"/>
                </a:solidFill>
                <a:latin typeface="Times New Roman" panose="02020603050405020304" pitchFamily="18" charset="0"/>
              </a:rPr>
              <a:t>C(5, 4)</a:t>
            </a:r>
          </a:p>
        </p:txBody>
      </p:sp>
      <p:sp>
        <p:nvSpPr>
          <p:cNvPr id="9" name="Footer Placeholder 8"/>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21222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 Check Code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77009"/>
                <a:ext cx="10515600" cy="4872105"/>
              </a:xfrm>
            </p:spPr>
            <p:txBody>
              <a:bodyPr>
                <a:normAutofit/>
              </a:bodyPr>
              <a:lstStyle/>
              <a:p>
                <a:pPr algn="just">
                  <a:lnSpc>
                    <a:spcPct val="114000"/>
                  </a:lnSpc>
                </a:pPr>
                <a:r>
                  <a:rPr lang="en-US" b="1" dirty="0">
                    <a:solidFill>
                      <a:srgbClr val="FF0000"/>
                    </a:solidFill>
                    <a:ea typeface="Tahoma" panose="020B0604030504040204" pitchFamily="34" charset="0"/>
                    <a:cs typeface="Times New Roman" panose="02020603050405020304" pitchFamily="18" charset="0"/>
                  </a:rPr>
                  <a:t>Example: </a:t>
                </a:r>
                <a:r>
                  <a:rPr lang="en-US" dirty="0">
                    <a:ea typeface="Tahoma" panose="020B0604030504040204" pitchFamily="34" charset="0"/>
                    <a:cs typeface="Times New Roman" panose="02020603050405020304" pitchFamily="18" charset="0"/>
                  </a:rPr>
                  <a:t>for </a:t>
                </a:r>
                <a:r>
                  <a:rPr lang="en-US" b="1" dirty="0">
                    <a:solidFill>
                      <a:srgbClr val="0070C0"/>
                    </a:solidFill>
                    <a:ea typeface="Tahoma" panose="020B0604030504040204" pitchFamily="34" charset="0"/>
                    <a:cs typeface="Times New Roman" panose="02020603050405020304" pitchFamily="18" charset="0"/>
                  </a:rPr>
                  <a:t>C(5, 4)</a:t>
                </a:r>
                <a:r>
                  <a:rPr lang="en-US" dirty="0">
                    <a:ea typeface="Tahoma" panose="020B0604030504040204" pitchFamily="34" charset="0"/>
                    <a:cs typeface="Times New Roman" panose="02020603050405020304" pitchFamily="18" charset="0"/>
                  </a:rPr>
                  <a:t>, at sender side the parity bit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a:solidFill>
                              <a:srgbClr val="0070C0"/>
                            </a:solidFill>
                            <a:latin typeface="Cambria Math" panose="02040503050406030204" pitchFamily="18" charset="0"/>
                          </a:rPr>
                          <m:t>𝒓</m:t>
                        </m:r>
                      </m:e>
                      <m:sub>
                        <m:r>
                          <a:rPr lang="en-US" b="1" i="1">
                            <a:solidFill>
                              <a:srgbClr val="0070C0"/>
                            </a:solidFill>
                            <a:latin typeface="Cambria Math" panose="02040503050406030204" pitchFamily="18" charset="0"/>
                          </a:rPr>
                          <m:t>𝟎</m:t>
                        </m:r>
                      </m:sub>
                    </m:sSub>
                  </m:oMath>
                </a14:m>
                <a:r>
                  <a:rPr lang="en-US" dirty="0">
                    <a:ea typeface="Tahoma" panose="020B0604030504040204" pitchFamily="34" charset="0"/>
                    <a:cs typeface="Times New Roman" panose="02020603050405020304" pitchFamily="18" charset="0"/>
                  </a:rPr>
                  <a:t> is generated using the four bits </a:t>
                </a:r>
                <a:r>
                  <a:rPr lang="en-US" dirty="0" err="1">
                    <a:ea typeface="Tahoma" panose="020B0604030504040204" pitchFamily="34" charset="0"/>
                    <a:cs typeface="Times New Roman" panose="02020603050405020304" pitchFamily="18" charset="0"/>
                  </a:rPr>
                  <a:t>dataword</a:t>
                </a:r>
                <a:r>
                  <a:rPr lang="en-US" dirty="0">
                    <a:ea typeface="Tahoma" panose="020B0604030504040204" pitchFamily="34"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2</m:t>
                        </m:r>
                      </m:sub>
                    </m:sSub>
                    <m:r>
                      <a:rPr lang="en-US">
                        <a:latin typeface="Cambria Math" panose="02040503050406030204" pitchFamily="18" charset="0"/>
                      </a:rPr>
                      <m:t> </m:t>
                    </m:r>
                    <m:r>
                      <m:rPr>
                        <m:sty m:val="p"/>
                      </m:rPr>
                      <a:rPr lang="en-US">
                        <a:latin typeface="Cambria Math" panose="02040503050406030204" pitchFamily="18" charset="0"/>
                      </a:rPr>
                      <m:t>and</m:t>
                    </m:r>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3</m:t>
                        </m:r>
                      </m:sub>
                    </m:sSub>
                  </m:oMath>
                </a14:m>
                <a:r>
                  <a:rPr lang="en-US" dirty="0">
                    <a:ea typeface="Tahoma" panose="020B0604030504040204" pitchFamily="34" charset="0"/>
                    <a:cs typeface="Times New Roman" panose="02020603050405020304" pitchFamily="18" charset="0"/>
                  </a:rPr>
                  <a:t>).</a:t>
                </a:r>
              </a:p>
              <a:p>
                <a:pPr marL="0" indent="0" algn="just">
                  <a:lnSpc>
                    <a:spcPct val="114000"/>
                  </a:lnSpc>
                  <a:buNone/>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𝑟</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a</m:t>
                          </m:r>
                        </m:e>
                        <m:sub>
                          <m:r>
                            <a:rPr lang="en-US">
                              <a:solidFill>
                                <a:srgbClr val="FF0000"/>
                              </a:solidFill>
                              <a:latin typeface="Cambria Math" panose="02040503050406030204" pitchFamily="18" charset="0"/>
                            </a:rPr>
                            <m:t>3</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a</m:t>
                          </m:r>
                        </m:e>
                        <m:sub>
                          <m:r>
                            <a:rPr lang="en-US">
                              <a:solidFill>
                                <a:srgbClr val="FF0000"/>
                              </a:solidFill>
                              <a:latin typeface="Cambria Math" panose="02040503050406030204" pitchFamily="18" charset="0"/>
                            </a:rPr>
                            <m:t>2</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a</m:t>
                          </m:r>
                        </m:e>
                        <m:sub>
                          <m:r>
                            <a:rPr lang="en-US">
                              <a:solidFill>
                                <a:srgbClr val="FF0000"/>
                              </a:solidFill>
                              <a:latin typeface="Cambria Math" panose="02040503050406030204" pitchFamily="18" charset="0"/>
                            </a:rPr>
                            <m:t>1</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a</m:t>
                          </m:r>
                        </m:e>
                        <m:sub>
                          <m:r>
                            <a:rPr lang="en-US">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𝑚𝑜𝑑𝑢𝑙</m:t>
                      </m:r>
                      <m:r>
                        <a:rPr lang="en-US" i="1">
                          <a:solidFill>
                            <a:srgbClr val="FF0000"/>
                          </a:solidFill>
                          <a:latin typeface="Cambria Math" panose="02040503050406030204" pitchFamily="18" charset="0"/>
                        </a:rPr>
                        <m:t>−2)</m:t>
                      </m:r>
                    </m:oMath>
                  </m:oMathPara>
                </a14:m>
                <a:endParaRPr lang="en-US" dirty="0">
                  <a:ea typeface="Tahoma" panose="020B0604030504040204" pitchFamily="34" charset="0"/>
                  <a:cs typeface="Times New Roman" panose="02020603050405020304" pitchFamily="18" charset="0"/>
                </a:endParaRPr>
              </a:p>
              <a:p>
                <a:pPr algn="just">
                  <a:lnSpc>
                    <a:spcPct val="114000"/>
                  </a:lnSpc>
                </a:pPr>
                <a:r>
                  <a:rPr lang="en-US" dirty="0">
                    <a:ea typeface="Tahoma" panose="020B0604030504040204" pitchFamily="34" charset="0"/>
                    <a:cs typeface="Times New Roman" panose="02020603050405020304" pitchFamily="18" charset="0"/>
                  </a:rPr>
                  <a:t>At receiver, the generated result is called </a:t>
                </a:r>
                <a:r>
                  <a:rPr lang="en-US" b="1" dirty="0">
                    <a:solidFill>
                      <a:srgbClr val="0070C0"/>
                    </a:solidFill>
                    <a:ea typeface="Tahoma" panose="020B0604030504040204" pitchFamily="34" charset="0"/>
                    <a:cs typeface="Times New Roman" panose="02020603050405020304" pitchFamily="18" charset="0"/>
                  </a:rPr>
                  <a:t>syndrome</a:t>
                </a:r>
              </a:p>
              <a:p>
                <a:pPr marL="0" indent="0" algn="just">
                  <a:lnSpc>
                    <a:spcPct val="114000"/>
                  </a:lnSpc>
                  <a:buNone/>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𝑠</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b</m:t>
                          </m:r>
                        </m:e>
                        <m:sub>
                          <m:r>
                            <a:rPr lang="en-US">
                              <a:solidFill>
                                <a:srgbClr val="FF0000"/>
                              </a:solidFill>
                              <a:latin typeface="Cambria Math" panose="02040503050406030204" pitchFamily="18" charset="0"/>
                            </a:rPr>
                            <m:t>3</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b</m:t>
                          </m:r>
                        </m:e>
                        <m:sub>
                          <m:r>
                            <a:rPr lang="en-US">
                              <a:solidFill>
                                <a:srgbClr val="FF0000"/>
                              </a:solidFill>
                              <a:latin typeface="Cambria Math" panose="02040503050406030204" pitchFamily="18" charset="0"/>
                            </a:rPr>
                            <m:t>2</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b</m:t>
                          </m:r>
                        </m:e>
                        <m:sub>
                          <m:r>
                            <a:rPr lang="en-US">
                              <a:solidFill>
                                <a:srgbClr val="FF0000"/>
                              </a:solidFill>
                              <a:latin typeface="Cambria Math" panose="02040503050406030204" pitchFamily="18" charset="0"/>
                            </a:rPr>
                            <m:t>1</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b</m:t>
                          </m:r>
                        </m:e>
                        <m:sub>
                          <m:r>
                            <a:rPr lang="en-US">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q</m:t>
                          </m:r>
                        </m:e>
                        <m:sub>
                          <m:r>
                            <a:rPr lang="en-US">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𝑚𝑜𝑑𝑢𝑙</m:t>
                      </m:r>
                      <m:r>
                        <a:rPr lang="en-US" i="1">
                          <a:solidFill>
                            <a:srgbClr val="FF0000"/>
                          </a:solidFill>
                          <a:latin typeface="Cambria Math" panose="02040503050406030204" pitchFamily="18" charset="0"/>
                        </a:rPr>
                        <m:t>−2)</m:t>
                      </m:r>
                    </m:oMath>
                  </m:oMathPara>
                </a14:m>
                <a:endParaRPr lang="en-US" dirty="0">
                  <a:ea typeface="Tahoma" panose="020B0604030504040204" pitchFamily="34" charset="0"/>
                  <a:cs typeface="Times New Roman" panose="02020603050405020304" pitchFamily="18" charset="0"/>
                </a:endParaRPr>
              </a:p>
              <a:p>
                <a:pPr algn="just">
                  <a:lnSpc>
                    <a:spcPct val="114000"/>
                  </a:lnSpc>
                </a:pPr>
                <a:r>
                  <a:rPr lang="en-US" dirty="0">
                    <a:solidFill>
                      <a:srgbClr val="0070C0"/>
                    </a:solidFill>
                    <a:ea typeface="Tahoma" panose="020B0604030504040204" pitchFamily="34" charset="0"/>
                    <a:cs typeface="Times New Roman" panose="02020603050405020304" pitchFamily="18" charset="0"/>
                  </a:rPr>
                  <a:t>If syndrome is 0</a:t>
                </a:r>
                <a:r>
                  <a:rPr lang="en-US" dirty="0">
                    <a:ea typeface="Tahoma" panose="020B0604030504040204" pitchFamily="34" charset="0"/>
                    <a:cs typeface="Times New Roman" panose="02020603050405020304" pitchFamily="18" charset="0"/>
                  </a:rPr>
                  <a:t>, there is no detectable error and data portion of received </a:t>
                </a:r>
                <a:r>
                  <a:rPr lang="en-US" dirty="0" err="1">
                    <a:ea typeface="Tahoma" panose="020B0604030504040204" pitchFamily="34" charset="0"/>
                    <a:cs typeface="Times New Roman" panose="02020603050405020304" pitchFamily="18" charset="0"/>
                  </a:rPr>
                  <a:t>codeword</a:t>
                </a:r>
                <a:r>
                  <a:rPr lang="en-US" dirty="0">
                    <a:ea typeface="Tahoma" panose="020B0604030504040204" pitchFamily="34" charset="0"/>
                    <a:cs typeface="Times New Roman" panose="02020603050405020304" pitchFamily="18" charset="0"/>
                  </a:rPr>
                  <a:t> is accepted as the </a:t>
                </a:r>
                <a:r>
                  <a:rPr lang="en-US" dirty="0" err="1">
                    <a:ea typeface="Tahoma" panose="020B0604030504040204" pitchFamily="34" charset="0"/>
                    <a:cs typeface="Times New Roman" panose="02020603050405020304" pitchFamily="18" charset="0"/>
                  </a:rPr>
                  <a:t>dataword</a:t>
                </a:r>
                <a:r>
                  <a:rPr lang="en-US" dirty="0">
                    <a:ea typeface="Tahoma" panose="020B0604030504040204" pitchFamily="34" charset="0"/>
                    <a:cs typeface="Times New Roman" panose="02020603050405020304" pitchFamily="18" charset="0"/>
                  </a:rPr>
                  <a:t>.</a:t>
                </a:r>
              </a:p>
              <a:p>
                <a:pPr algn="just">
                  <a:lnSpc>
                    <a:spcPct val="114000"/>
                  </a:lnSpc>
                </a:pPr>
                <a:r>
                  <a:rPr lang="en-US" dirty="0">
                    <a:solidFill>
                      <a:srgbClr val="0070C0"/>
                    </a:solidFill>
                    <a:ea typeface="Tahoma" panose="020B0604030504040204" pitchFamily="34" charset="0"/>
                    <a:cs typeface="Times New Roman" panose="02020603050405020304" pitchFamily="18" charset="0"/>
                  </a:rPr>
                  <a:t>If syndrome is 1</a:t>
                </a:r>
                <a:r>
                  <a:rPr lang="en-US" dirty="0">
                    <a:ea typeface="Tahoma" panose="020B0604030504040204" pitchFamily="34" charset="0"/>
                    <a:cs typeface="Times New Roman" panose="02020603050405020304" pitchFamily="18" charset="0"/>
                  </a:rPr>
                  <a:t>, data portion of received </a:t>
                </a:r>
                <a:r>
                  <a:rPr lang="en-US" dirty="0" err="1">
                    <a:ea typeface="Tahoma" panose="020B0604030504040204" pitchFamily="34" charset="0"/>
                    <a:cs typeface="Times New Roman" panose="02020603050405020304" pitchFamily="18" charset="0"/>
                  </a:rPr>
                  <a:t>codeword</a:t>
                </a:r>
                <a:r>
                  <a:rPr lang="en-US" dirty="0">
                    <a:ea typeface="Tahoma" panose="020B0604030504040204" pitchFamily="34" charset="0"/>
                    <a:cs typeface="Times New Roman" panose="02020603050405020304" pitchFamily="18" charset="0"/>
                  </a:rPr>
                  <a:t> is discarded.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77009"/>
                <a:ext cx="10515600" cy="4872105"/>
              </a:xfrm>
              <a:blipFill>
                <a:blip r:embed="rId2"/>
                <a:stretch>
                  <a:fillRect l="-1043" t="-751" r="-1159" b="-26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29</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280520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 and Coding Techniques</a:t>
            </a:r>
          </a:p>
        </p:txBody>
      </p:sp>
      <p:sp>
        <p:nvSpPr>
          <p:cNvPr id="3" name="Content Placeholder 2"/>
          <p:cNvSpPr>
            <a:spLocks noGrp="1"/>
          </p:cNvSpPr>
          <p:nvPr>
            <p:ph idx="1"/>
          </p:nvPr>
        </p:nvSpPr>
        <p:spPr>
          <a:xfrm>
            <a:off x="838200" y="1577008"/>
            <a:ext cx="10715171" cy="4872105"/>
          </a:xfrm>
        </p:spPr>
        <p:txBody>
          <a:bodyPr>
            <a:noAutofit/>
          </a:bodyPr>
          <a:lstStyle/>
          <a:p>
            <a:pPr algn="just">
              <a:lnSpc>
                <a:spcPct val="114000"/>
              </a:lnSpc>
            </a:pPr>
            <a:r>
              <a:rPr lang="en-US" b="1" dirty="0">
                <a:solidFill>
                  <a:srgbClr val="FF0000"/>
                </a:solidFill>
              </a:rPr>
              <a:t>Redundancy:</a:t>
            </a:r>
            <a:r>
              <a:rPr lang="en-US" dirty="0"/>
              <a:t> extra bits sent with the data for </a:t>
            </a:r>
            <a:r>
              <a:rPr lang="en-US" b="1" dirty="0">
                <a:solidFill>
                  <a:srgbClr val="0070C0"/>
                </a:solidFill>
              </a:rPr>
              <a:t>detecting</a:t>
            </a:r>
            <a:r>
              <a:rPr lang="en-US" dirty="0"/>
              <a:t> or </a:t>
            </a:r>
            <a:r>
              <a:rPr lang="en-US" b="1" dirty="0">
                <a:solidFill>
                  <a:srgbClr val="0070C0"/>
                </a:solidFill>
              </a:rPr>
              <a:t>correcting</a:t>
            </a:r>
            <a:r>
              <a:rPr lang="en-US" dirty="0"/>
              <a:t> errors.</a:t>
            </a:r>
          </a:p>
          <a:p>
            <a:pPr algn="just">
              <a:lnSpc>
                <a:spcPct val="114000"/>
              </a:lnSpc>
            </a:pPr>
            <a:r>
              <a:rPr lang="en-US" dirty="0"/>
              <a:t>Redundancy is added at the </a:t>
            </a:r>
            <a:r>
              <a:rPr lang="en-US" b="1" dirty="0">
                <a:solidFill>
                  <a:srgbClr val="C00000"/>
                </a:solidFill>
              </a:rPr>
              <a:t>sender side</a:t>
            </a:r>
            <a:r>
              <a:rPr lang="en-US" dirty="0"/>
              <a:t> and removed at the </a:t>
            </a:r>
            <a:r>
              <a:rPr lang="en-US" b="1" dirty="0">
                <a:solidFill>
                  <a:srgbClr val="C00000"/>
                </a:solidFill>
              </a:rPr>
              <a:t>receiver side</a:t>
            </a:r>
            <a:r>
              <a:rPr lang="en-US" dirty="0"/>
              <a:t>.</a:t>
            </a:r>
          </a:p>
          <a:p>
            <a:pPr algn="just">
              <a:lnSpc>
                <a:spcPct val="114000"/>
              </a:lnSpc>
            </a:pPr>
            <a:r>
              <a:rPr lang="en-US" dirty="0"/>
              <a:t>In general, the sender adds redundant bits through a process that creates a relation between redundant bits and actual data bits.</a:t>
            </a:r>
          </a:p>
          <a:p>
            <a:pPr algn="just">
              <a:lnSpc>
                <a:spcPct val="114000"/>
              </a:lnSpc>
            </a:pPr>
            <a:r>
              <a:rPr lang="en-US" dirty="0"/>
              <a:t>Redundancy is obtained using various </a:t>
            </a:r>
            <a:r>
              <a:rPr lang="en-US" b="1" dirty="0">
                <a:solidFill>
                  <a:srgbClr val="0070C0"/>
                </a:solidFill>
              </a:rPr>
              <a:t>coding schemes</a:t>
            </a:r>
            <a:r>
              <a:rPr lang="en-US" dirty="0"/>
              <a:t>, where coding schemes can be divided into:</a:t>
            </a:r>
            <a:r>
              <a:rPr lang="en-US" dirty="0">
                <a:solidFill>
                  <a:srgbClr val="C00000"/>
                </a:solidFill>
              </a:rPr>
              <a:t> </a:t>
            </a:r>
            <a:r>
              <a:rPr lang="en-US" sz="2800" b="1" i="1" dirty="0">
                <a:solidFill>
                  <a:srgbClr val="C00000"/>
                </a:solidFill>
              </a:rPr>
              <a:t>Block coding</a:t>
            </a:r>
            <a:r>
              <a:rPr lang="en-US" sz="2800" dirty="0"/>
              <a:t> and  </a:t>
            </a:r>
            <a:r>
              <a:rPr lang="en-US" sz="2800" b="1" i="1" dirty="0">
                <a:solidFill>
                  <a:srgbClr val="C00000"/>
                </a:solidFill>
              </a:rPr>
              <a:t>Convolutional coding</a:t>
            </a:r>
            <a:r>
              <a:rPr lang="en-US" sz="2800" dirty="0"/>
              <a:t>.</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4001743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 Check Code (Cont.)</a:t>
            </a:r>
          </a:p>
        </p:txBody>
      </p:sp>
      <p:sp>
        <p:nvSpPr>
          <p:cNvPr id="3" name="Content Placeholder 2"/>
          <p:cNvSpPr>
            <a:spLocks noGrp="1"/>
          </p:cNvSpPr>
          <p:nvPr>
            <p:ph idx="1"/>
          </p:nvPr>
        </p:nvSpPr>
        <p:spPr>
          <a:xfrm>
            <a:off x="838199" y="1577008"/>
            <a:ext cx="10961915" cy="4872105"/>
          </a:xfrm>
        </p:spPr>
        <p:txBody>
          <a:bodyPr>
            <a:normAutofit/>
          </a:bodyPr>
          <a:lstStyle/>
          <a:p>
            <a:pPr algn="just">
              <a:lnSpc>
                <a:spcPct val="114000"/>
              </a:lnSpc>
            </a:pPr>
            <a:r>
              <a:rPr lang="en-US" b="1" dirty="0">
                <a:solidFill>
                  <a:srgbClr val="FF0000"/>
                </a:solidFill>
              </a:rPr>
              <a:t>Example:</a:t>
            </a:r>
            <a:r>
              <a:rPr lang="en-US" dirty="0"/>
              <a:t> Assume the sender sends the </a:t>
            </a:r>
            <a:r>
              <a:rPr lang="en-US" dirty="0" err="1">
                <a:solidFill>
                  <a:srgbClr val="0070C0"/>
                </a:solidFill>
              </a:rPr>
              <a:t>dataword</a:t>
            </a:r>
            <a:r>
              <a:rPr lang="en-US" dirty="0"/>
              <a:t> 1011. The </a:t>
            </a:r>
            <a:r>
              <a:rPr lang="en-US" dirty="0" err="1">
                <a:solidFill>
                  <a:srgbClr val="0070C0"/>
                </a:solidFill>
              </a:rPr>
              <a:t>codeword</a:t>
            </a:r>
            <a:r>
              <a:rPr lang="en-US" dirty="0"/>
              <a:t> created from this </a:t>
            </a:r>
            <a:r>
              <a:rPr lang="en-US" dirty="0" err="1">
                <a:solidFill>
                  <a:srgbClr val="0070C0"/>
                </a:solidFill>
              </a:rPr>
              <a:t>dataword</a:t>
            </a:r>
            <a:r>
              <a:rPr lang="en-US" dirty="0"/>
              <a:t> is 10111, which is sent to the receiver. We examine five cases:</a:t>
            </a:r>
            <a:endParaRPr lang="en-US" i="1" dirty="0"/>
          </a:p>
          <a:p>
            <a:pPr marL="514350" indent="-514350" algn="just">
              <a:lnSpc>
                <a:spcPct val="114000"/>
              </a:lnSpc>
              <a:buFont typeface="+mj-lt"/>
              <a:buAutoNum type="arabicPeriod"/>
            </a:pPr>
            <a:r>
              <a:rPr lang="en-US" dirty="0"/>
              <a:t>No error occurs; the received </a:t>
            </a:r>
            <a:r>
              <a:rPr lang="en-US" dirty="0" err="1">
                <a:solidFill>
                  <a:srgbClr val="0070C0"/>
                </a:solidFill>
              </a:rPr>
              <a:t>codeword</a:t>
            </a:r>
            <a:r>
              <a:rPr lang="en-US" dirty="0"/>
              <a:t> is 10111. The syndrome is 0. The </a:t>
            </a:r>
            <a:r>
              <a:rPr lang="en-US" dirty="0" err="1">
                <a:solidFill>
                  <a:srgbClr val="0070C0"/>
                </a:solidFill>
              </a:rPr>
              <a:t>dataword</a:t>
            </a:r>
            <a:r>
              <a:rPr lang="en-US" dirty="0"/>
              <a:t> 1011 is created.</a:t>
            </a:r>
          </a:p>
          <a:p>
            <a:pPr marL="514350" indent="-514350" algn="just">
              <a:lnSpc>
                <a:spcPct val="114000"/>
              </a:lnSpc>
              <a:buFont typeface="+mj-lt"/>
              <a:buAutoNum type="arabicPeriod"/>
            </a:pPr>
            <a:r>
              <a:rPr lang="en-US" dirty="0"/>
              <a:t>One single-bit error changes a</a:t>
            </a:r>
            <a:r>
              <a:rPr lang="en-US" baseline="-14000" dirty="0"/>
              <a:t>1 </a:t>
            </a:r>
            <a:r>
              <a:rPr lang="en-US" dirty="0"/>
              <a:t>. The received </a:t>
            </a:r>
            <a:r>
              <a:rPr lang="en-US" dirty="0" err="1">
                <a:solidFill>
                  <a:srgbClr val="0070C0"/>
                </a:solidFill>
              </a:rPr>
              <a:t>codeword</a:t>
            </a:r>
            <a:r>
              <a:rPr lang="en-US" dirty="0"/>
              <a:t> is 10011. The syndrome is 1. No </a:t>
            </a:r>
            <a:r>
              <a:rPr lang="en-US" dirty="0" err="1">
                <a:solidFill>
                  <a:srgbClr val="0070C0"/>
                </a:solidFill>
              </a:rPr>
              <a:t>dataword</a:t>
            </a:r>
            <a:r>
              <a:rPr lang="en-US" dirty="0"/>
              <a:t> is created.</a:t>
            </a:r>
          </a:p>
          <a:p>
            <a:pPr marL="514350" indent="-514350" algn="just">
              <a:lnSpc>
                <a:spcPct val="114000"/>
              </a:lnSpc>
              <a:buFont typeface="+mj-lt"/>
              <a:buAutoNum type="arabicPeriod"/>
            </a:pPr>
            <a:r>
              <a:rPr lang="en-US" dirty="0"/>
              <a:t>One single-bit error changes r</a:t>
            </a:r>
            <a:r>
              <a:rPr lang="en-US" baseline="-14000" dirty="0"/>
              <a:t>0 </a:t>
            </a:r>
            <a:r>
              <a:rPr lang="en-US" dirty="0"/>
              <a:t>. The received </a:t>
            </a:r>
            <a:r>
              <a:rPr lang="en-US" dirty="0" err="1">
                <a:solidFill>
                  <a:srgbClr val="0070C0"/>
                </a:solidFill>
              </a:rPr>
              <a:t>codeword</a:t>
            </a:r>
            <a:r>
              <a:rPr lang="en-US" dirty="0"/>
              <a:t> is 10110. The syndrome is 1. No </a:t>
            </a:r>
            <a:r>
              <a:rPr lang="en-US" dirty="0" err="1">
                <a:solidFill>
                  <a:srgbClr val="0070C0"/>
                </a:solidFill>
              </a:rPr>
              <a:t>dataword</a:t>
            </a:r>
            <a:r>
              <a:rPr lang="en-US" dirty="0"/>
              <a:t> is created.</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30</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2895061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 Check Code (Cont.)</a:t>
            </a:r>
          </a:p>
        </p:txBody>
      </p:sp>
      <p:sp>
        <p:nvSpPr>
          <p:cNvPr id="3" name="Content Placeholder 2"/>
          <p:cNvSpPr>
            <a:spLocks noGrp="1"/>
          </p:cNvSpPr>
          <p:nvPr>
            <p:ph idx="1"/>
          </p:nvPr>
        </p:nvSpPr>
        <p:spPr>
          <a:xfrm>
            <a:off x="838200" y="1577008"/>
            <a:ext cx="10515600" cy="5041506"/>
          </a:xfrm>
        </p:spPr>
        <p:txBody>
          <a:bodyPr>
            <a:normAutofit lnSpcReduction="10000"/>
          </a:bodyPr>
          <a:lstStyle/>
          <a:p>
            <a:pPr algn="just">
              <a:lnSpc>
                <a:spcPct val="114000"/>
              </a:lnSpc>
            </a:pPr>
            <a:r>
              <a:rPr lang="en-US" dirty="0"/>
              <a:t>An error changes </a:t>
            </a:r>
            <a:r>
              <a:rPr lang="en-US" b="1" dirty="0">
                <a:solidFill>
                  <a:srgbClr val="0070C0"/>
                </a:solidFill>
              </a:rPr>
              <a:t>r</a:t>
            </a:r>
            <a:r>
              <a:rPr lang="en-US" b="1" baseline="-14000" dirty="0">
                <a:solidFill>
                  <a:srgbClr val="0070C0"/>
                </a:solidFill>
              </a:rPr>
              <a:t>0</a:t>
            </a:r>
            <a:r>
              <a:rPr lang="en-US" dirty="0"/>
              <a:t> and a second error changes </a:t>
            </a:r>
            <a:r>
              <a:rPr lang="en-US" b="1" dirty="0">
                <a:solidFill>
                  <a:srgbClr val="0070C0"/>
                </a:solidFill>
              </a:rPr>
              <a:t>a</a:t>
            </a:r>
            <a:r>
              <a:rPr lang="en-US" b="1" baseline="-14000" dirty="0">
                <a:solidFill>
                  <a:srgbClr val="0070C0"/>
                </a:solidFill>
              </a:rPr>
              <a:t>3</a:t>
            </a:r>
            <a:r>
              <a:rPr lang="en-US" baseline="-14000" dirty="0"/>
              <a:t> </a:t>
            </a:r>
            <a:r>
              <a:rPr lang="en-US" dirty="0"/>
              <a:t>. The received </a:t>
            </a:r>
            <a:r>
              <a:rPr lang="en-US" dirty="0" err="1">
                <a:solidFill>
                  <a:srgbClr val="0070C0"/>
                </a:solidFill>
              </a:rPr>
              <a:t>codeword</a:t>
            </a:r>
            <a:r>
              <a:rPr lang="en-US" dirty="0"/>
              <a:t> is 00110. The syndrome is 0. The </a:t>
            </a:r>
            <a:r>
              <a:rPr lang="en-US" dirty="0" err="1">
                <a:solidFill>
                  <a:srgbClr val="0070C0"/>
                </a:solidFill>
              </a:rPr>
              <a:t>dataword</a:t>
            </a:r>
            <a:r>
              <a:rPr lang="en-US" dirty="0"/>
              <a:t> 0011 is created at the receiver. Note that here the </a:t>
            </a:r>
            <a:r>
              <a:rPr lang="en-US" dirty="0" err="1">
                <a:solidFill>
                  <a:srgbClr val="0070C0"/>
                </a:solidFill>
              </a:rPr>
              <a:t>dataword</a:t>
            </a:r>
            <a:r>
              <a:rPr lang="en-US" dirty="0"/>
              <a:t> is  wrongly created due to the syndrome value. </a:t>
            </a:r>
          </a:p>
          <a:p>
            <a:pPr algn="just">
              <a:lnSpc>
                <a:spcPct val="114000"/>
              </a:lnSpc>
            </a:pPr>
            <a:r>
              <a:rPr lang="en-US" dirty="0"/>
              <a:t>Three bits (a</a:t>
            </a:r>
            <a:r>
              <a:rPr lang="en-US" baseline="-14000" dirty="0"/>
              <a:t>3</a:t>
            </a:r>
            <a:r>
              <a:rPr lang="en-US" dirty="0"/>
              <a:t>, a</a:t>
            </a:r>
            <a:r>
              <a:rPr lang="en-US" baseline="-14000" dirty="0"/>
              <a:t>2</a:t>
            </a:r>
            <a:r>
              <a:rPr lang="en-US" dirty="0"/>
              <a:t>, and a</a:t>
            </a:r>
            <a:r>
              <a:rPr lang="en-US" baseline="-14000" dirty="0"/>
              <a:t>1</a:t>
            </a:r>
            <a:r>
              <a:rPr lang="en-US" dirty="0"/>
              <a:t>) are changed by errors. The received </a:t>
            </a:r>
            <a:r>
              <a:rPr lang="en-US" dirty="0" err="1">
                <a:solidFill>
                  <a:srgbClr val="0070C0"/>
                </a:solidFill>
              </a:rPr>
              <a:t>codeword</a:t>
            </a:r>
            <a:r>
              <a:rPr lang="en-US" dirty="0"/>
              <a:t> is 01011, and the syndrome is 1. Hence, the </a:t>
            </a:r>
            <a:r>
              <a:rPr lang="en-US" dirty="0" err="1">
                <a:solidFill>
                  <a:srgbClr val="0070C0"/>
                </a:solidFill>
              </a:rPr>
              <a:t>dataword</a:t>
            </a:r>
            <a:r>
              <a:rPr lang="en-US" dirty="0">
                <a:solidFill>
                  <a:srgbClr val="FF0000"/>
                </a:solidFill>
              </a:rPr>
              <a:t> </a:t>
            </a:r>
            <a:r>
              <a:rPr lang="en-US" dirty="0"/>
              <a:t>is not created.</a:t>
            </a:r>
          </a:p>
          <a:p>
            <a:pPr algn="just">
              <a:lnSpc>
                <a:spcPct val="114000"/>
              </a:lnSpc>
            </a:pPr>
            <a:r>
              <a:rPr lang="en-US" b="1" i="1" dirty="0">
                <a:solidFill>
                  <a:srgbClr val="FF0000"/>
                </a:solidFill>
              </a:rPr>
              <a:t>Note:</a:t>
            </a:r>
            <a:r>
              <a:rPr lang="en-US" b="1" i="1" dirty="0"/>
              <a:t> the above example shows that the simple parity check, guaranteed to detect one single error, can also find any odd number of errors.</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31</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2373040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Two-dimensional Parity Check</a:t>
            </a:r>
          </a:p>
        </p:txBody>
      </p:sp>
      <p:sp>
        <p:nvSpPr>
          <p:cNvPr id="3" name="Content Placeholder 2"/>
          <p:cNvSpPr>
            <a:spLocks noGrp="1"/>
          </p:cNvSpPr>
          <p:nvPr>
            <p:ph idx="1"/>
          </p:nvPr>
        </p:nvSpPr>
        <p:spPr>
          <a:xfrm>
            <a:off x="838200" y="1577008"/>
            <a:ext cx="4604657" cy="4872105"/>
          </a:xfrm>
        </p:spPr>
        <p:txBody>
          <a:bodyPr>
            <a:noAutofit/>
          </a:bodyPr>
          <a:lstStyle/>
          <a:p>
            <a:pPr algn="just">
              <a:lnSpc>
                <a:spcPct val="100000"/>
              </a:lnSpc>
            </a:pPr>
            <a:r>
              <a:rPr lang="en-US" dirty="0"/>
              <a:t>The </a:t>
            </a:r>
            <a:r>
              <a:rPr lang="en-US" dirty="0" err="1"/>
              <a:t>datawords</a:t>
            </a:r>
            <a:r>
              <a:rPr lang="en-US" dirty="0"/>
              <a:t> are organized in a table </a:t>
            </a:r>
            <a:r>
              <a:rPr lang="en-US" b="1" i="1" dirty="0">
                <a:solidFill>
                  <a:srgbClr val="0070C0"/>
                </a:solidFill>
              </a:rPr>
              <a:t>(rows and columns)</a:t>
            </a:r>
            <a:r>
              <a:rPr lang="en-US" dirty="0"/>
              <a:t>.</a:t>
            </a:r>
          </a:p>
          <a:p>
            <a:pPr marL="0" indent="0" algn="just">
              <a:lnSpc>
                <a:spcPct val="100000"/>
              </a:lnSpc>
              <a:buNone/>
            </a:pPr>
            <a:r>
              <a:rPr lang="en-US" b="1" u="sng" dirty="0">
                <a:solidFill>
                  <a:srgbClr val="FF0000"/>
                </a:solidFill>
              </a:rPr>
              <a:t>Example</a:t>
            </a:r>
            <a:r>
              <a:rPr lang="en-US" b="1" dirty="0">
                <a:solidFill>
                  <a:srgbClr val="FF0000"/>
                </a:solidFill>
              </a:rPr>
              <a:t>:</a:t>
            </a:r>
          </a:p>
          <a:p>
            <a:pPr algn="just">
              <a:lnSpc>
                <a:spcPct val="100000"/>
              </a:lnSpc>
            </a:pPr>
            <a:r>
              <a:rPr lang="en-US" dirty="0"/>
              <a:t>Four </a:t>
            </a:r>
            <a:r>
              <a:rPr lang="en-US" dirty="0" err="1"/>
              <a:t>datawords</a:t>
            </a:r>
            <a:r>
              <a:rPr lang="en-US" dirty="0"/>
              <a:t> each of 7-bits are put in separate rows.</a:t>
            </a:r>
          </a:p>
          <a:p>
            <a:pPr algn="just">
              <a:lnSpc>
                <a:spcPct val="100000"/>
              </a:lnSpc>
            </a:pPr>
            <a:r>
              <a:rPr lang="en-US" dirty="0"/>
              <a:t>For each row and each column, 1 parity-check bit is calculated.</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32</a:t>
            </a:fld>
            <a:endParaRPr lang="en-US"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1" y="1773372"/>
            <a:ext cx="6142491" cy="434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9"/>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424791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Two-dimensional Parity Check (Cont.)</a:t>
            </a:r>
          </a:p>
        </p:txBody>
      </p:sp>
      <p:sp>
        <p:nvSpPr>
          <p:cNvPr id="4" name="Date Placeholder 3"/>
          <p:cNvSpPr>
            <a:spLocks noGrp="1"/>
          </p:cNvSpPr>
          <p:nvPr>
            <p:ph type="dt" sz="half" idx="10"/>
          </p:nvPr>
        </p:nvSpPr>
        <p:spPr/>
        <p:txBody>
          <a:bodyPr/>
          <a:lstStyle/>
          <a:p>
            <a:r>
              <a:rPr lang="en-US"/>
              <a:t>CCN (CEN-223)</a:t>
            </a:r>
            <a:endParaRPr lang="en-US" dirty="0"/>
          </a:p>
        </p:txBody>
      </p:sp>
      <p:sp>
        <p:nvSpPr>
          <p:cNvPr id="5" name="Footer Placeholder 4"/>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33</a:t>
            </a:fld>
            <a:endParaRPr lang="en-US" dirty="0"/>
          </a:p>
        </p:txBody>
      </p:sp>
      <p:sp>
        <p:nvSpPr>
          <p:cNvPr id="7" name="Content Placeholder 6"/>
          <p:cNvSpPr>
            <a:spLocks noGrp="1"/>
          </p:cNvSpPr>
          <p:nvPr>
            <p:ph idx="1"/>
          </p:nvPr>
        </p:nvSpPr>
        <p:spPr>
          <a:xfrm>
            <a:off x="838200" y="1577009"/>
            <a:ext cx="10515600" cy="3320974"/>
          </a:xfrm>
          <a:prstGeom prst="rect">
            <a:avLst/>
          </a:prstGeom>
        </p:spPr>
        <p:txBody>
          <a:bodyPr wrap="square">
            <a:spAutoFit/>
          </a:bodyPr>
          <a:lstStyle/>
          <a:p>
            <a:pPr marL="0" indent="0" algn="just">
              <a:buNone/>
            </a:pPr>
            <a:r>
              <a:rPr lang="en-US" b="1" u="sng" dirty="0">
                <a:solidFill>
                  <a:srgbClr val="FF0000"/>
                </a:solidFill>
              </a:rPr>
              <a:t>Example (Cont.)</a:t>
            </a:r>
            <a:r>
              <a:rPr lang="en-US" b="1" dirty="0">
                <a:solidFill>
                  <a:srgbClr val="FF0000"/>
                </a:solidFill>
              </a:rPr>
              <a:t>:</a:t>
            </a:r>
            <a:endParaRPr lang="en-US" sz="2800" dirty="0">
              <a:latin typeface="Book Antiqua" panose="02040602050305030304" pitchFamily="18" charset="0"/>
            </a:endParaRPr>
          </a:p>
          <a:p>
            <a:pPr marL="285750" indent="-285750" algn="just">
              <a:lnSpc>
                <a:spcPct val="114000"/>
              </a:lnSpc>
              <a:spcBef>
                <a:spcPts val="1000"/>
              </a:spcBef>
              <a:spcAft>
                <a:spcPts val="1000"/>
              </a:spcAft>
              <a:buFont typeface="Arial" panose="020B0604020202020204" pitchFamily="34" charset="0"/>
              <a:buChar char="•"/>
            </a:pPr>
            <a:r>
              <a:rPr lang="en-US" sz="2800" dirty="0">
                <a:latin typeface="Book Antiqua" panose="02040602050305030304" pitchFamily="18" charset="0"/>
              </a:rPr>
              <a:t>The whole table is then sent to the receiver, which finds the syndrome for each row and each column.</a:t>
            </a:r>
          </a:p>
          <a:p>
            <a:pPr marL="285750" indent="-285750" algn="just">
              <a:lnSpc>
                <a:spcPct val="114000"/>
              </a:lnSpc>
              <a:spcBef>
                <a:spcPts val="1000"/>
              </a:spcBef>
              <a:spcAft>
                <a:spcPts val="1000"/>
              </a:spcAft>
              <a:buFont typeface="Arial" panose="020B0604020202020204" pitchFamily="34" charset="0"/>
              <a:buChar char="•"/>
            </a:pPr>
            <a:r>
              <a:rPr lang="en-US" sz="2800" dirty="0">
                <a:latin typeface="Book Antiqua" panose="02040602050305030304" pitchFamily="18" charset="0"/>
              </a:rPr>
              <a:t>The two-dimensional parity check can </a:t>
            </a:r>
            <a:r>
              <a:rPr lang="en-US" sz="2800" dirty="0">
                <a:highlight>
                  <a:srgbClr val="FFFF00"/>
                </a:highlight>
                <a:latin typeface="Book Antiqua" panose="02040602050305030304" pitchFamily="18" charset="0"/>
              </a:rPr>
              <a:t>detect</a:t>
            </a:r>
            <a:r>
              <a:rPr lang="en-US" sz="2800" dirty="0">
                <a:latin typeface="Book Antiqua" panose="02040602050305030304" pitchFamily="18" charset="0"/>
              </a:rPr>
              <a:t> up to </a:t>
            </a:r>
            <a:r>
              <a:rPr lang="en-US" sz="2800" b="1" dirty="0">
                <a:solidFill>
                  <a:srgbClr val="FF0000"/>
                </a:solidFill>
                <a:latin typeface="Book Antiqua" panose="02040602050305030304" pitchFamily="18" charset="0"/>
              </a:rPr>
              <a:t>three errors</a:t>
            </a:r>
            <a:r>
              <a:rPr lang="en-US" sz="2800" dirty="0">
                <a:latin typeface="Book Antiqua" panose="02040602050305030304" pitchFamily="18" charset="0"/>
              </a:rPr>
              <a:t> that occur anywhere in the table. However, errors affecting 4 bits may not be detected.</a:t>
            </a:r>
          </a:p>
        </p:txBody>
      </p:sp>
    </p:spTree>
    <p:extLst>
      <p:ext uri="{BB962C8B-B14F-4D97-AF65-F5344CB8AC3E}">
        <p14:creationId xmlns:p14="http://schemas.microsoft.com/office/powerpoint/2010/main" val="242571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34</a:t>
            </a:fld>
            <a:endParaRPr lang="en-US" dirty="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41" y="1558977"/>
            <a:ext cx="11864661" cy="394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585717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CCN (CEN-223)</a:t>
            </a:r>
            <a:endParaRPr lang="en-US" dirty="0"/>
          </a:p>
        </p:txBody>
      </p:sp>
      <p:sp>
        <p:nvSpPr>
          <p:cNvPr id="5" name="Footer Placeholder 4"/>
          <p:cNvSpPr>
            <a:spLocks noGrp="1"/>
          </p:cNvSpPr>
          <p:nvPr>
            <p:ph type="ftr" sz="quarter" idx="11"/>
          </p:nvPr>
        </p:nvSpPr>
        <p:spPr/>
        <p:txBody>
          <a:bodyPr/>
          <a:lstStyle/>
          <a:p>
            <a:r>
              <a:rPr lang="en-US"/>
              <a:t>Dr. Osama Rehman, Department of Software Engineering</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35</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84" y="1741462"/>
            <a:ext cx="11791818" cy="3918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369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Codes</a:t>
            </a:r>
          </a:p>
        </p:txBody>
      </p:sp>
      <p:sp>
        <p:nvSpPr>
          <p:cNvPr id="3" name="Content Placeholder 2"/>
          <p:cNvSpPr>
            <a:spLocks noGrp="1"/>
          </p:cNvSpPr>
          <p:nvPr>
            <p:ph idx="1"/>
          </p:nvPr>
        </p:nvSpPr>
        <p:spPr>
          <a:xfrm>
            <a:off x="838200" y="1577009"/>
            <a:ext cx="10860314" cy="4599954"/>
          </a:xfrm>
        </p:spPr>
        <p:txBody>
          <a:bodyPr/>
          <a:lstStyle/>
          <a:p>
            <a:pPr algn="just">
              <a:lnSpc>
                <a:spcPct val="114000"/>
              </a:lnSpc>
            </a:pPr>
            <a:r>
              <a:rPr lang="en-US" dirty="0"/>
              <a:t>Cyclic codes are special </a:t>
            </a:r>
            <a:r>
              <a:rPr lang="en-US" dirty="0">
                <a:solidFill>
                  <a:srgbClr val="0070C0"/>
                </a:solidFill>
              </a:rPr>
              <a:t>linear block codes</a:t>
            </a:r>
            <a:r>
              <a:rPr lang="en-US" dirty="0"/>
              <a:t> with an extra property.</a:t>
            </a:r>
          </a:p>
          <a:p>
            <a:pPr algn="just">
              <a:lnSpc>
                <a:spcPct val="114000"/>
              </a:lnSpc>
            </a:pPr>
            <a:r>
              <a:rPr lang="en-US" dirty="0"/>
              <a:t>In cyclic code, if a code is cyclically shifted (i.e. rotated), the result is another </a:t>
            </a:r>
            <a:r>
              <a:rPr lang="en-US" dirty="0" err="1"/>
              <a:t>codeword</a:t>
            </a:r>
            <a:r>
              <a:rPr lang="en-US" dirty="0"/>
              <a:t>.</a:t>
            </a:r>
          </a:p>
          <a:p>
            <a:pPr algn="just">
              <a:lnSpc>
                <a:spcPct val="114000"/>
              </a:lnSpc>
            </a:pPr>
            <a:r>
              <a:rPr lang="en-US" b="1" dirty="0">
                <a:solidFill>
                  <a:srgbClr val="FF0000"/>
                </a:solidFill>
              </a:rPr>
              <a:t>Example:</a:t>
            </a:r>
            <a:r>
              <a:rPr lang="en-US" dirty="0"/>
              <a:t> if 1011000 is a </a:t>
            </a:r>
            <a:r>
              <a:rPr lang="en-US" dirty="0" err="1"/>
              <a:t>codeword</a:t>
            </a:r>
            <a:r>
              <a:rPr lang="en-US" dirty="0"/>
              <a:t>, then cyclically </a:t>
            </a:r>
            <a:r>
              <a:rPr lang="en-US" dirty="0">
                <a:highlight>
                  <a:srgbClr val="FFFF00"/>
                </a:highlight>
              </a:rPr>
              <a:t>left-shifted will become</a:t>
            </a:r>
            <a:r>
              <a:rPr lang="en-US" dirty="0"/>
              <a:t> 0110001 is also a </a:t>
            </a:r>
            <a:r>
              <a:rPr lang="en-US" dirty="0" err="1"/>
              <a:t>codeword</a:t>
            </a:r>
            <a:r>
              <a:rPr lang="en-US" dirty="0"/>
              <a:t>.</a:t>
            </a:r>
          </a:p>
          <a:p>
            <a:pPr algn="just">
              <a:lnSpc>
                <a:spcPct val="114000"/>
              </a:lnSpc>
            </a:pPr>
            <a:r>
              <a:rPr lang="en-US" dirty="0"/>
              <a:t>Cyclic redundancy check (CRC) is a cyclic code used in LANs and WANs for detecting errors.</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36</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3909626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Redundancy Check</a:t>
            </a:r>
          </a:p>
        </p:txBody>
      </p:sp>
      <p:sp>
        <p:nvSpPr>
          <p:cNvPr id="3" name="Content Placeholder 2"/>
          <p:cNvSpPr>
            <a:spLocks noGrp="1"/>
          </p:cNvSpPr>
          <p:nvPr>
            <p:ph idx="1"/>
          </p:nvPr>
        </p:nvSpPr>
        <p:spPr/>
        <p:txBody>
          <a:bodyPr/>
          <a:lstStyle/>
          <a:p>
            <a:pPr algn="just"/>
            <a:r>
              <a:rPr lang="en-US" dirty="0"/>
              <a:t>Both linear and cyclic properties are observed in the table.</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37</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681" y="2071690"/>
            <a:ext cx="8148637" cy="399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
          <p:cNvSpPr txBox="1">
            <a:spLocks noChangeArrowheads="1"/>
          </p:cNvSpPr>
          <p:nvPr/>
        </p:nvSpPr>
        <p:spPr bwMode="auto">
          <a:xfrm>
            <a:off x="4251511" y="5956671"/>
            <a:ext cx="368897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600" b="1" i="1" dirty="0">
                <a:latin typeface="Times New Roman" panose="02020603050405020304" pitchFamily="18" charset="0"/>
              </a:rPr>
              <a:t>A CRC code with </a:t>
            </a:r>
            <a:r>
              <a:rPr lang="en-US" sz="2600" b="1" i="1" dirty="0">
                <a:solidFill>
                  <a:srgbClr val="0070C0"/>
                </a:solidFill>
                <a:latin typeface="Times New Roman" panose="02020603050405020304" pitchFamily="18" charset="0"/>
              </a:rPr>
              <a:t>C(7, 4)</a:t>
            </a:r>
          </a:p>
        </p:txBody>
      </p:sp>
      <p:sp>
        <p:nvSpPr>
          <p:cNvPr id="10" name="Footer Placeholder 9"/>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2974398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Redundancy Check (Cont.)</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38</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152" y="1285761"/>
            <a:ext cx="8947696" cy="469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4202693" y="5956671"/>
            <a:ext cx="378661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i="1" dirty="0">
                <a:latin typeface="Times New Roman" panose="02020603050405020304" pitchFamily="18" charset="0"/>
              </a:rPr>
              <a:t>CRC encoder and decoder</a:t>
            </a:r>
          </a:p>
        </p:txBody>
      </p:sp>
      <p:sp>
        <p:nvSpPr>
          <p:cNvPr id="9" name="Footer Placeholder 8"/>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3149985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CRC (Cont.)</a:t>
            </a:r>
          </a:p>
        </p:txBody>
      </p:sp>
      <p:sp>
        <p:nvSpPr>
          <p:cNvPr id="3" name="Content Placeholder 2"/>
          <p:cNvSpPr>
            <a:spLocks noGrp="1"/>
          </p:cNvSpPr>
          <p:nvPr>
            <p:ph idx="1"/>
          </p:nvPr>
        </p:nvSpPr>
        <p:spPr>
          <a:xfrm>
            <a:off x="652456" y="1548432"/>
            <a:ext cx="5446486" cy="4872105"/>
          </a:xfrm>
        </p:spPr>
        <p:txBody>
          <a:bodyPr>
            <a:normAutofit/>
          </a:bodyPr>
          <a:lstStyle/>
          <a:p>
            <a:pPr algn="just">
              <a:lnSpc>
                <a:spcPct val="100000"/>
              </a:lnSpc>
            </a:pPr>
            <a:r>
              <a:rPr lang="en-US" dirty="0"/>
              <a:t>In example, k = 4, n = 7.</a:t>
            </a:r>
          </a:p>
          <a:p>
            <a:pPr algn="just">
              <a:lnSpc>
                <a:spcPct val="100000"/>
              </a:lnSpc>
            </a:pPr>
            <a:r>
              <a:rPr lang="en-US" dirty="0"/>
              <a:t>Number of 0s to add (n – k = 3).</a:t>
            </a:r>
          </a:p>
          <a:p>
            <a:pPr algn="just">
              <a:lnSpc>
                <a:spcPct val="100000"/>
              </a:lnSpc>
            </a:pPr>
            <a:r>
              <a:rPr lang="en-US" dirty="0"/>
              <a:t>Predefined and agreed upon divisor is of size (n – k + 1).</a:t>
            </a:r>
          </a:p>
          <a:p>
            <a:pPr algn="just">
              <a:lnSpc>
                <a:spcPct val="100000"/>
              </a:lnSpc>
            </a:pPr>
            <a:r>
              <a:rPr lang="en-US" b="1" dirty="0">
                <a:solidFill>
                  <a:srgbClr val="002060"/>
                </a:solidFill>
              </a:rPr>
              <a:t>Apply modulu-2 division.</a:t>
            </a:r>
          </a:p>
          <a:p>
            <a:pPr algn="just">
              <a:lnSpc>
                <a:spcPct val="100000"/>
              </a:lnSpc>
            </a:pPr>
            <a:r>
              <a:rPr lang="en-US" dirty="0">
                <a:solidFill>
                  <a:srgbClr val="C00000"/>
                </a:solidFill>
              </a:rPr>
              <a:t>Multiply is AND operator.</a:t>
            </a:r>
          </a:p>
          <a:p>
            <a:pPr algn="just">
              <a:lnSpc>
                <a:spcPct val="100000"/>
              </a:lnSpc>
            </a:pPr>
            <a:r>
              <a:rPr lang="en-US" dirty="0">
                <a:solidFill>
                  <a:srgbClr val="C00000"/>
                </a:solidFill>
              </a:rPr>
              <a:t>Subtract is XOR operator.</a:t>
            </a:r>
          </a:p>
          <a:p>
            <a:pPr algn="just">
              <a:lnSpc>
                <a:spcPct val="100000"/>
              </a:lnSpc>
            </a:pPr>
            <a:r>
              <a:rPr lang="en-US" dirty="0"/>
              <a:t>Quotient is discarded, while </a:t>
            </a:r>
          </a:p>
          <a:p>
            <a:pPr marL="0" indent="0" algn="just">
              <a:lnSpc>
                <a:spcPct val="100000"/>
              </a:lnSpc>
              <a:buNone/>
            </a:pPr>
            <a:r>
              <a:rPr lang="en-US" dirty="0"/>
              <a:t>   remainder is appended.</a:t>
            </a:r>
            <a:endParaRPr lang="en-US" dirty="0">
              <a:solidFill>
                <a:srgbClr val="C00000"/>
              </a:solidFill>
            </a:endParaRP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39</a:t>
            </a:fld>
            <a:endParaRPr lang="en-US" dirty="0"/>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192" y="207353"/>
            <a:ext cx="6007737" cy="621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357993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Coding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77008"/>
                <a:ext cx="10691813" cy="4872105"/>
              </a:xfrm>
            </p:spPr>
            <p:txBody>
              <a:bodyPr>
                <a:normAutofit/>
              </a:bodyPr>
              <a:lstStyle/>
              <a:p>
                <a:pPr algn="just">
                  <a:lnSpc>
                    <a:spcPct val="114000"/>
                  </a:lnSpc>
                  <a:spcAft>
                    <a:spcPts val="1000"/>
                  </a:spcAft>
                </a:pPr>
                <a:r>
                  <a:rPr lang="en-US" dirty="0"/>
                  <a:t>Divide the message into </a:t>
                </a:r>
                <a:r>
                  <a:rPr lang="en-US" b="1" i="1" dirty="0">
                    <a:solidFill>
                      <a:srgbClr val="0070C0"/>
                    </a:solidFill>
                  </a:rPr>
                  <a:t>k-bits </a:t>
                </a:r>
                <a:r>
                  <a:rPr lang="en-US" dirty="0"/>
                  <a:t>blocks, each called a </a:t>
                </a:r>
                <a:r>
                  <a:rPr lang="en-US" b="1" i="1" dirty="0" err="1">
                    <a:solidFill>
                      <a:srgbClr val="0070C0"/>
                    </a:solidFill>
                  </a:rPr>
                  <a:t>dataword</a:t>
                </a:r>
                <a:r>
                  <a:rPr lang="en-US" dirty="0"/>
                  <a:t>.</a:t>
                </a:r>
              </a:p>
              <a:p>
                <a:pPr algn="just">
                  <a:lnSpc>
                    <a:spcPct val="114000"/>
                  </a:lnSpc>
                  <a:spcAft>
                    <a:spcPts val="1000"/>
                  </a:spcAft>
                </a:pPr>
                <a:r>
                  <a:rPr lang="en-US" dirty="0"/>
                  <a:t>Add </a:t>
                </a:r>
                <a:r>
                  <a:rPr lang="en-US" b="1" i="1" dirty="0">
                    <a:solidFill>
                      <a:srgbClr val="0070C0"/>
                    </a:solidFill>
                  </a:rPr>
                  <a:t>r</a:t>
                </a:r>
                <a:r>
                  <a:rPr lang="en-US" b="1" dirty="0">
                    <a:solidFill>
                      <a:srgbClr val="FF0000"/>
                    </a:solidFill>
                  </a:rPr>
                  <a:t> </a:t>
                </a:r>
                <a:r>
                  <a:rPr lang="en-US" dirty="0"/>
                  <a:t>redundant bits to each block to make the length </a:t>
                </a:r>
                <a14:m>
                  <m:oMath xmlns:m="http://schemas.openxmlformats.org/officeDocument/2006/math">
                    <m:r>
                      <a:rPr lang="en-US" b="1" i="1" smtClean="0">
                        <a:solidFill>
                          <a:srgbClr val="0070C0"/>
                        </a:solidFill>
                        <a:latin typeface="Cambria Math"/>
                      </a:rPr>
                      <m:t>𝒏</m:t>
                    </m:r>
                    <m:r>
                      <a:rPr lang="en-US" b="1" i="1" smtClean="0">
                        <a:solidFill>
                          <a:srgbClr val="0070C0"/>
                        </a:solidFill>
                        <a:latin typeface="Cambria Math"/>
                      </a:rPr>
                      <m:t>=</m:t>
                    </m:r>
                    <m:r>
                      <a:rPr lang="en-US" b="1" i="1" smtClean="0">
                        <a:solidFill>
                          <a:srgbClr val="0070C0"/>
                        </a:solidFill>
                        <a:latin typeface="Cambria Math"/>
                      </a:rPr>
                      <m:t>𝒌</m:t>
                    </m:r>
                    <m:r>
                      <a:rPr lang="en-US" b="1" i="1" smtClean="0">
                        <a:solidFill>
                          <a:srgbClr val="0070C0"/>
                        </a:solidFill>
                        <a:latin typeface="Cambria Math"/>
                      </a:rPr>
                      <m:t>+</m:t>
                    </m:r>
                    <m:r>
                      <a:rPr lang="en-US" b="1" i="1" smtClean="0">
                        <a:solidFill>
                          <a:srgbClr val="0070C0"/>
                        </a:solidFill>
                        <a:latin typeface="Cambria Math"/>
                      </a:rPr>
                      <m:t>𝒓</m:t>
                    </m:r>
                  </m:oMath>
                </a14:m>
                <a:r>
                  <a:rPr lang="en-US" dirty="0"/>
                  <a:t>.</a:t>
                </a:r>
              </a:p>
              <a:p>
                <a:pPr algn="just">
                  <a:lnSpc>
                    <a:spcPct val="114000"/>
                  </a:lnSpc>
                  <a:spcAft>
                    <a:spcPts val="1000"/>
                  </a:spcAft>
                </a:pPr>
                <a:r>
                  <a:rPr lang="en-US" dirty="0"/>
                  <a:t>The resulting </a:t>
                </a:r>
                <a:r>
                  <a:rPr lang="en-US" b="1" i="1" dirty="0">
                    <a:solidFill>
                      <a:srgbClr val="0070C0"/>
                    </a:solidFill>
                  </a:rPr>
                  <a:t>n-bits</a:t>
                </a:r>
                <a:r>
                  <a:rPr lang="en-US" dirty="0"/>
                  <a:t> blocks are called </a:t>
                </a:r>
                <a:r>
                  <a:rPr lang="en-US" b="1" i="1" dirty="0" err="1">
                    <a:solidFill>
                      <a:srgbClr val="0070C0"/>
                    </a:solidFill>
                  </a:rPr>
                  <a:t>codewords</a:t>
                </a:r>
                <a:r>
                  <a:rPr lang="en-US" dirty="0"/>
                  <a:t>.</a:t>
                </a:r>
              </a:p>
              <a:p>
                <a:pPr algn="just">
                  <a:lnSpc>
                    <a:spcPct val="114000"/>
                  </a:lnSpc>
                  <a:spcAft>
                    <a:spcPts val="1000"/>
                  </a:spcAft>
                </a:pPr>
                <a:r>
                  <a:rPr lang="en-US" b="1" i="1" dirty="0" err="1">
                    <a:solidFill>
                      <a:srgbClr val="0070C0"/>
                    </a:solidFill>
                  </a:rPr>
                  <a:t>Datawords</a:t>
                </a:r>
                <a:r>
                  <a:rPr lang="en-US" dirty="0"/>
                  <a:t> of size </a:t>
                </a:r>
                <a:r>
                  <a:rPr lang="en-US" b="1" i="1" dirty="0">
                    <a:solidFill>
                      <a:srgbClr val="FF0000"/>
                    </a:solidFill>
                  </a:rPr>
                  <a:t>k </a:t>
                </a:r>
                <a:r>
                  <a:rPr lang="en-US" b="1" dirty="0">
                    <a:sym typeface="Wingdings" pitchFamily="2" charset="2"/>
                  </a:rPr>
                  <a:t></a:t>
                </a:r>
                <a:r>
                  <a:rPr lang="en-US" b="1" i="1" dirty="0">
                    <a:solidFill>
                      <a:srgbClr val="FF0000"/>
                    </a:solidFill>
                    <a:sym typeface="Wingdings" pitchFamily="2" charset="2"/>
                  </a:rPr>
                  <a:t> </a:t>
                </a:r>
                <a14:m>
                  <m:oMath xmlns:m="http://schemas.openxmlformats.org/officeDocument/2006/math">
                    <m:sSup>
                      <m:sSupPr>
                        <m:ctrlPr>
                          <a:rPr lang="en-US" b="1" i="1">
                            <a:solidFill>
                              <a:srgbClr val="FF0000"/>
                            </a:solidFill>
                            <a:latin typeface="Cambria Math" panose="02040503050406030204" pitchFamily="18" charset="0"/>
                            <a:sym typeface="Wingdings" pitchFamily="2" charset="2"/>
                          </a:rPr>
                        </m:ctrlPr>
                      </m:sSupPr>
                      <m:e>
                        <m:r>
                          <a:rPr lang="en-US" b="1" i="1">
                            <a:solidFill>
                              <a:srgbClr val="FF0000"/>
                            </a:solidFill>
                            <a:latin typeface="Cambria Math"/>
                            <a:sym typeface="Wingdings" pitchFamily="2" charset="2"/>
                          </a:rPr>
                          <m:t>𝟐</m:t>
                        </m:r>
                      </m:e>
                      <m:sup>
                        <m:r>
                          <a:rPr lang="en-US" b="1" i="1">
                            <a:solidFill>
                              <a:srgbClr val="FF0000"/>
                            </a:solidFill>
                            <a:latin typeface="Cambria Math"/>
                            <a:sym typeface="Wingdings" pitchFamily="2" charset="2"/>
                          </a:rPr>
                          <m:t>𝒌</m:t>
                        </m:r>
                      </m:sup>
                    </m:sSup>
                  </m:oMath>
                </a14:m>
                <a:r>
                  <a:rPr lang="en-US" b="1" i="1" dirty="0">
                    <a:solidFill>
                      <a:srgbClr val="FF0000"/>
                    </a:solidFill>
                    <a:sym typeface="Wingdings" pitchFamily="2" charset="2"/>
                  </a:rPr>
                  <a:t> </a:t>
                </a:r>
                <a:r>
                  <a:rPr lang="en-US" dirty="0" err="1">
                    <a:sym typeface="Wingdings" pitchFamily="2" charset="2"/>
                  </a:rPr>
                  <a:t>datawords</a:t>
                </a:r>
                <a:r>
                  <a:rPr lang="en-US" dirty="0">
                    <a:sym typeface="Wingdings" pitchFamily="2" charset="2"/>
                  </a:rPr>
                  <a:t> combinations are possible.</a:t>
                </a:r>
              </a:p>
              <a:p>
                <a:pPr algn="just">
                  <a:lnSpc>
                    <a:spcPct val="114000"/>
                  </a:lnSpc>
                  <a:spcAft>
                    <a:spcPts val="1000"/>
                  </a:spcAft>
                </a:pPr>
                <a:r>
                  <a:rPr lang="en-US" b="1" i="1" dirty="0" err="1">
                    <a:solidFill>
                      <a:srgbClr val="0070C0"/>
                    </a:solidFill>
                  </a:rPr>
                  <a:t>Codewords</a:t>
                </a:r>
                <a:r>
                  <a:rPr lang="en-US" dirty="0"/>
                  <a:t> of size </a:t>
                </a:r>
                <a:r>
                  <a:rPr lang="en-US" b="1" i="1" dirty="0">
                    <a:solidFill>
                      <a:srgbClr val="FF0000"/>
                    </a:solidFill>
                  </a:rPr>
                  <a:t>n</a:t>
                </a:r>
                <a:r>
                  <a:rPr lang="en-US" b="1" dirty="0">
                    <a:sym typeface="Wingdings" pitchFamily="2" charset="2"/>
                  </a:rPr>
                  <a:t> </a:t>
                </a:r>
                <a:r>
                  <a:rPr lang="en-US" b="1" i="1" dirty="0">
                    <a:solidFill>
                      <a:srgbClr val="FF0000"/>
                    </a:solidFill>
                    <a:sym typeface="Wingdings" pitchFamily="2" charset="2"/>
                  </a:rPr>
                  <a:t> </a:t>
                </a:r>
                <a14:m>
                  <m:oMath xmlns:m="http://schemas.openxmlformats.org/officeDocument/2006/math">
                    <m:sSup>
                      <m:sSupPr>
                        <m:ctrlPr>
                          <a:rPr lang="en-US" b="1" i="1">
                            <a:solidFill>
                              <a:srgbClr val="FF0000"/>
                            </a:solidFill>
                            <a:latin typeface="Cambria Math" panose="02040503050406030204" pitchFamily="18" charset="0"/>
                            <a:sym typeface="Wingdings" pitchFamily="2" charset="2"/>
                          </a:rPr>
                        </m:ctrlPr>
                      </m:sSupPr>
                      <m:e>
                        <m:r>
                          <a:rPr lang="en-US" b="1" i="1">
                            <a:solidFill>
                              <a:srgbClr val="FF0000"/>
                            </a:solidFill>
                            <a:latin typeface="Cambria Math"/>
                            <a:sym typeface="Wingdings" pitchFamily="2" charset="2"/>
                          </a:rPr>
                          <m:t>𝟐</m:t>
                        </m:r>
                      </m:e>
                      <m:sup>
                        <m:r>
                          <a:rPr lang="en-US" b="1" i="1">
                            <a:solidFill>
                              <a:srgbClr val="FF0000"/>
                            </a:solidFill>
                            <a:latin typeface="Cambria Math"/>
                            <a:sym typeface="Wingdings" pitchFamily="2" charset="2"/>
                          </a:rPr>
                          <m:t>𝒏</m:t>
                        </m:r>
                      </m:sup>
                    </m:sSup>
                  </m:oMath>
                </a14:m>
                <a:r>
                  <a:rPr lang="en-US" dirty="0"/>
                  <a:t> </a:t>
                </a:r>
                <a:r>
                  <a:rPr lang="en-US" dirty="0">
                    <a:sym typeface="Wingdings" pitchFamily="2" charset="2"/>
                  </a:rPr>
                  <a:t>codewords combinations are possible.</a:t>
                </a:r>
              </a:p>
              <a:p>
                <a:pPr algn="just">
                  <a:lnSpc>
                    <a:spcPct val="114000"/>
                  </a:lnSpc>
                  <a:spcAft>
                    <a:spcPts val="1000"/>
                  </a:spcAft>
                </a:pPr>
                <a:r>
                  <a:rPr lang="en-US" b="1" dirty="0">
                    <a:solidFill>
                      <a:srgbClr val="0070C0"/>
                    </a:solidFill>
                    <a:sym typeface="Wingdings" pitchFamily="2" charset="2"/>
                  </a:rPr>
                  <a:t>Since n &gt; k</a:t>
                </a:r>
                <a:r>
                  <a:rPr lang="en-US" dirty="0">
                    <a:sym typeface="Wingdings" pitchFamily="2" charset="2"/>
                  </a:rPr>
                  <a:t>, hence number of possible </a:t>
                </a:r>
                <a:r>
                  <a:rPr lang="en-US" dirty="0" err="1">
                    <a:sym typeface="Wingdings" pitchFamily="2" charset="2"/>
                  </a:rPr>
                  <a:t>codewords</a:t>
                </a:r>
                <a:r>
                  <a:rPr lang="en-US" dirty="0">
                    <a:sym typeface="Wingdings" pitchFamily="2" charset="2"/>
                  </a:rPr>
                  <a:t> is greater than number of possible </a:t>
                </a:r>
                <a:r>
                  <a:rPr lang="en-US" dirty="0" err="1">
                    <a:sym typeface="Wingdings" pitchFamily="2" charset="2"/>
                  </a:rPr>
                  <a:t>datawords</a:t>
                </a:r>
                <a:r>
                  <a:rPr lang="en-US" dirty="0">
                    <a:sym typeface="Wingdings" pitchFamily="2" charset="2"/>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77008"/>
                <a:ext cx="10691813" cy="4872105"/>
              </a:xfrm>
              <a:blipFill>
                <a:blip r:embed="rId2"/>
                <a:stretch>
                  <a:fillRect l="-969" t="-626" r="-1197" b="-12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4</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
        <p:nvSpPr>
          <p:cNvPr id="9" name="TextBox 8">
            <a:extLst>
              <a:ext uri="{FF2B5EF4-FFF2-40B4-BE49-F238E27FC236}">
                <a16:creationId xmlns:a16="http://schemas.microsoft.com/office/drawing/2014/main" xmlns="" id="{A5B13869-6F56-4252-B81F-822F1A0DA05F}"/>
              </a:ext>
            </a:extLst>
          </p:cNvPr>
          <p:cNvSpPr txBox="1"/>
          <p:nvPr/>
        </p:nvSpPr>
        <p:spPr>
          <a:xfrm>
            <a:off x="1014412" y="1099989"/>
            <a:ext cx="10515600" cy="646331"/>
          </a:xfrm>
          <a:prstGeom prst="rect">
            <a:avLst/>
          </a:prstGeom>
          <a:noFill/>
        </p:spPr>
        <p:txBody>
          <a:bodyPr wrap="square">
            <a:spAutoFit/>
          </a:bodyPr>
          <a:lstStyle/>
          <a:p>
            <a:r>
              <a:rPr lang="en-US" b="0" i="0" dirty="0">
                <a:solidFill>
                  <a:srgbClr val="202124"/>
                </a:solidFill>
                <a:effectLst/>
                <a:highlight>
                  <a:srgbClr val="FFFF00"/>
                </a:highlight>
                <a:latin typeface="Google Sans"/>
              </a:rPr>
              <a:t>Hamming code is called a block code </a:t>
            </a:r>
            <a:r>
              <a:rPr lang="en-US" b="0" i="0" dirty="0">
                <a:solidFill>
                  <a:srgbClr val="040C28"/>
                </a:solidFill>
                <a:effectLst/>
                <a:highlight>
                  <a:srgbClr val="FFFF00"/>
                </a:highlight>
                <a:latin typeface="Google Sans"/>
              </a:rPr>
              <a:t>because information is blocked into bit sequences of finite length to which a number of redundant bits are added</a:t>
            </a:r>
            <a:r>
              <a:rPr lang="en-US" b="0" i="0" dirty="0">
                <a:solidFill>
                  <a:srgbClr val="202124"/>
                </a:solidFill>
                <a:effectLst/>
                <a:highlight>
                  <a:srgbClr val="FFFF00"/>
                </a:highlight>
                <a:latin typeface="Google Sans"/>
              </a:rPr>
              <a:t>. </a:t>
            </a:r>
            <a:endParaRPr lang="en-US" dirty="0">
              <a:highlight>
                <a:srgbClr val="FFFF00"/>
              </a:highlight>
            </a:endParaRPr>
          </a:p>
        </p:txBody>
      </p:sp>
    </p:spTree>
    <p:extLst>
      <p:ext uri="{BB962C8B-B14F-4D97-AF65-F5344CB8AC3E}">
        <p14:creationId xmlns:p14="http://schemas.microsoft.com/office/powerpoint/2010/main" val="1225221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40</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513" y="51570"/>
            <a:ext cx="10057850" cy="5968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3563081" y="5988123"/>
            <a:ext cx="59747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i="1" dirty="0">
                <a:latin typeface="Times New Roman" panose="02020603050405020304" pitchFamily="18" charset="0"/>
              </a:rPr>
              <a:t>Division in the CRC decoder for two cases</a:t>
            </a:r>
          </a:p>
        </p:txBody>
      </p:sp>
      <p:sp>
        <p:nvSpPr>
          <p:cNvPr id="3" name="Footer Placeholder 2"/>
          <p:cNvSpPr>
            <a:spLocks noGrp="1"/>
          </p:cNvSpPr>
          <p:nvPr>
            <p:ph type="ftr" sz="quarter" idx="11"/>
          </p:nvPr>
        </p:nvSpPr>
        <p:spPr/>
        <p:txBody>
          <a:bodyPr/>
          <a:lstStyle/>
          <a:p>
            <a:r>
              <a:rPr lang="en-US"/>
              <a:t>Dr. Osama Rehman, Department of Software Engineering</a:t>
            </a:r>
            <a:endParaRPr lang="en-US" dirty="0"/>
          </a:p>
        </p:txBody>
      </p:sp>
      <p:sp>
        <p:nvSpPr>
          <p:cNvPr id="2" name="Oval 1"/>
          <p:cNvSpPr/>
          <p:nvPr/>
        </p:nvSpPr>
        <p:spPr>
          <a:xfrm>
            <a:off x="8839201" y="1422400"/>
            <a:ext cx="319314" cy="34834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68229" y="1059699"/>
            <a:ext cx="203199" cy="250054"/>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Book Antiqua" panose="02040602050305030304" pitchFamily="18" charset="0"/>
              </a:rPr>
              <a:t>1</a:t>
            </a:r>
          </a:p>
        </p:txBody>
      </p:sp>
      <p:sp>
        <p:nvSpPr>
          <p:cNvPr id="10" name="TextBox 9">
            <a:extLst>
              <a:ext uri="{FF2B5EF4-FFF2-40B4-BE49-F238E27FC236}">
                <a16:creationId xmlns:a16="http://schemas.microsoft.com/office/drawing/2014/main" xmlns="" id="{6D45AB02-C55C-41E7-9C2E-89D606E6C4B9}"/>
              </a:ext>
            </a:extLst>
          </p:cNvPr>
          <p:cNvSpPr txBox="1"/>
          <p:nvPr/>
        </p:nvSpPr>
        <p:spPr>
          <a:xfrm>
            <a:off x="1521513" y="4084879"/>
            <a:ext cx="2243663" cy="923330"/>
          </a:xfrm>
          <a:prstGeom prst="rect">
            <a:avLst/>
          </a:prstGeom>
          <a:noFill/>
        </p:spPr>
        <p:txBody>
          <a:bodyPr wrap="square">
            <a:spAutoFit/>
          </a:bodyPr>
          <a:lstStyle/>
          <a:p>
            <a:r>
              <a:rPr lang="en-US" b="0" i="0" dirty="0">
                <a:solidFill>
                  <a:srgbClr val="202124"/>
                </a:solidFill>
                <a:effectLst/>
                <a:latin typeface="Google Sans"/>
              </a:rPr>
              <a:t>The pattern of errors, called the error syndrome.</a:t>
            </a:r>
            <a:endParaRPr lang="en-US" dirty="0"/>
          </a:p>
        </p:txBody>
      </p:sp>
    </p:spTree>
    <p:extLst>
      <p:ext uri="{BB962C8B-B14F-4D97-AF65-F5344CB8AC3E}">
        <p14:creationId xmlns:p14="http://schemas.microsoft.com/office/powerpoint/2010/main" val="1574907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CRC using Polynomials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gn="just"/>
                <a:r>
                  <a:rPr lang="en-US" dirty="0"/>
                  <a:t>Polynomial representation</a:t>
                </a:r>
              </a:p>
              <a:p>
                <a:endParaRPr lang="en-US" dirty="0"/>
              </a:p>
              <a:p>
                <a:endParaRPr lang="en-US" dirty="0"/>
              </a:p>
              <a:p>
                <a:endParaRPr lang="en-US" dirty="0"/>
              </a:p>
              <a:p>
                <a:endParaRPr lang="en-US" dirty="0"/>
              </a:p>
              <a:p>
                <a:endParaRPr lang="en-US" dirty="0"/>
              </a:p>
              <a:p>
                <a:endParaRPr lang="en-US" dirty="0"/>
              </a:p>
              <a:p>
                <a:pPr>
                  <a:lnSpc>
                    <a:spcPct val="100000"/>
                  </a:lnSpc>
                  <a:spcAft>
                    <a:spcPts val="2000"/>
                  </a:spcAft>
                </a:pPr>
                <a:r>
                  <a:rPr lang="en-US" dirty="0"/>
                  <a:t>A polynomial can also be like this:</a:t>
                </a:r>
              </a:p>
              <a:p>
                <a:pPr marL="0" indent="0" algn="ctr">
                  <a:lnSpc>
                    <a:spcPct val="100000"/>
                  </a:lnSpc>
                  <a:spcBef>
                    <a:spcPts val="2000"/>
                  </a:spcBef>
                  <a:buNone/>
                </a:pPr>
                <a14:m>
                  <m:oMathPara xmlns:m="http://schemas.openxmlformats.org/officeDocument/2006/math">
                    <m:oMathParaPr>
                      <m:jc m:val="centerGroup"/>
                    </m:oMathParaPr>
                    <m:oMath xmlns:m="http://schemas.openxmlformats.org/officeDocument/2006/math">
                      <m:sSup>
                        <m:sSupPr>
                          <m:ctrlPr>
                            <a:rPr lang="en-US" b="1" i="1" smtClean="0">
                              <a:solidFill>
                                <a:srgbClr val="0070C0"/>
                              </a:solidFill>
                              <a:latin typeface="Cambria Math" panose="02040503050406030204" pitchFamily="18" charset="0"/>
                            </a:rPr>
                          </m:ctrlPr>
                        </m:sSupPr>
                        <m:e>
                          <m:r>
                            <a:rPr lang="en-US" b="1" i="1">
                              <a:solidFill>
                                <a:srgbClr val="0070C0"/>
                              </a:solidFill>
                              <a:latin typeface="Cambria Math"/>
                            </a:rPr>
                            <m:t>𝒙</m:t>
                          </m:r>
                        </m:e>
                        <m:sup>
                          <m:r>
                            <a:rPr lang="en-US" b="1" i="1">
                              <a:solidFill>
                                <a:srgbClr val="0070C0"/>
                              </a:solidFill>
                              <a:latin typeface="Cambria Math"/>
                            </a:rPr>
                            <m:t>𝟐𝟑</m:t>
                          </m:r>
                        </m:sup>
                      </m:sSup>
                      <m:r>
                        <a:rPr lang="en-US" b="1" i="1">
                          <a:solidFill>
                            <a:srgbClr val="0070C0"/>
                          </a:solidFill>
                          <a:latin typeface="Cambria Math"/>
                        </a:rPr>
                        <m:t>+</m:t>
                      </m:r>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𝒙</m:t>
                          </m:r>
                        </m:e>
                        <m:sup>
                          <m:r>
                            <a:rPr lang="en-US" b="1" i="1">
                              <a:solidFill>
                                <a:srgbClr val="0070C0"/>
                              </a:solidFill>
                              <a:latin typeface="Cambria Math"/>
                            </a:rPr>
                            <m:t>𝟑</m:t>
                          </m:r>
                        </m:sup>
                      </m:sSup>
                      <m:r>
                        <a:rPr lang="en-US" b="1" i="1">
                          <a:solidFill>
                            <a:srgbClr val="0070C0"/>
                          </a:solidFill>
                          <a:latin typeface="Cambria Math"/>
                        </a:rPr>
                        <m:t>+</m:t>
                      </m:r>
                      <m:r>
                        <a:rPr lang="en-US" b="1" i="1">
                          <a:solidFill>
                            <a:srgbClr val="0070C0"/>
                          </a:solidFill>
                          <a:latin typeface="Cambria Math"/>
                        </a:rPr>
                        <m:t>𝟏</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5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41</a:t>
            </a:fld>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2308939"/>
            <a:ext cx="8848725"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028247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CRC using Polynomials (Cont.)</a:t>
            </a:r>
          </a:p>
        </p:txBody>
      </p:sp>
      <p:sp>
        <p:nvSpPr>
          <p:cNvPr id="3" name="Content Placeholder 2"/>
          <p:cNvSpPr>
            <a:spLocks noGrp="1"/>
          </p:cNvSpPr>
          <p:nvPr>
            <p:ph idx="1"/>
          </p:nvPr>
        </p:nvSpPr>
        <p:spPr>
          <a:xfrm>
            <a:off x="838200" y="1577008"/>
            <a:ext cx="10515600" cy="4872106"/>
          </a:xfrm>
        </p:spPr>
        <p:txBody>
          <a:bodyPr>
            <a:normAutofit/>
          </a:bodyPr>
          <a:lstStyle/>
          <a:p>
            <a:pPr marL="0" indent="0" algn="just">
              <a:lnSpc>
                <a:spcPct val="114000"/>
              </a:lnSpc>
              <a:spcBef>
                <a:spcPts val="0"/>
              </a:spcBef>
              <a:spcAft>
                <a:spcPts val="1000"/>
              </a:spcAft>
              <a:buNone/>
            </a:pPr>
            <a:r>
              <a:rPr lang="en-US" b="1" dirty="0">
                <a:solidFill>
                  <a:srgbClr val="C00000"/>
                </a:solidFill>
              </a:rPr>
              <a:t>Things to remember before using polynomials:</a:t>
            </a:r>
          </a:p>
          <a:p>
            <a:pPr marL="514350" indent="-514350" algn="just">
              <a:lnSpc>
                <a:spcPct val="114000"/>
              </a:lnSpc>
              <a:spcBef>
                <a:spcPts val="0"/>
              </a:spcBef>
              <a:spcAft>
                <a:spcPts val="1000"/>
              </a:spcAft>
              <a:buFont typeface="+mj-lt"/>
              <a:buAutoNum type="arabicPeriod"/>
            </a:pPr>
            <a:r>
              <a:rPr lang="en-US" b="1" dirty="0">
                <a:solidFill>
                  <a:srgbClr val="002060"/>
                </a:solidFill>
              </a:rPr>
              <a:t>Degree</a:t>
            </a:r>
            <a:r>
              <a:rPr lang="en-US" dirty="0"/>
              <a:t> of polynomial is the highest power.</a:t>
            </a:r>
          </a:p>
          <a:p>
            <a:pPr marL="514350" indent="-514350" algn="just">
              <a:lnSpc>
                <a:spcPct val="114000"/>
              </a:lnSpc>
              <a:spcBef>
                <a:spcPts val="0"/>
              </a:spcBef>
              <a:spcAft>
                <a:spcPts val="1000"/>
              </a:spcAft>
              <a:buFont typeface="+mj-lt"/>
              <a:buAutoNum type="arabicPeriod"/>
            </a:pPr>
            <a:r>
              <a:rPr lang="en-US" b="1" dirty="0">
                <a:solidFill>
                  <a:srgbClr val="002060"/>
                </a:solidFill>
              </a:rPr>
              <a:t>Add/subtract</a:t>
            </a:r>
            <a:r>
              <a:rPr lang="en-US" dirty="0"/>
              <a:t> polynomial means to combine different terms, while deleting identical terms </a:t>
            </a:r>
            <a:r>
              <a:rPr lang="en-US" b="1" i="1" dirty="0">
                <a:solidFill>
                  <a:srgbClr val="0070C0"/>
                </a:solidFill>
              </a:rPr>
              <a:t>(only in pairs)</a:t>
            </a:r>
            <a:r>
              <a:rPr lang="en-US" dirty="0"/>
              <a:t>.</a:t>
            </a:r>
          </a:p>
          <a:p>
            <a:pPr marL="514350" indent="-514350" algn="just">
              <a:lnSpc>
                <a:spcPct val="114000"/>
              </a:lnSpc>
              <a:spcBef>
                <a:spcPts val="0"/>
              </a:spcBef>
              <a:spcAft>
                <a:spcPts val="1000"/>
              </a:spcAft>
              <a:buFont typeface="+mj-lt"/>
              <a:buAutoNum type="arabicPeriod"/>
            </a:pPr>
            <a:r>
              <a:rPr lang="en-US" b="1" dirty="0">
                <a:solidFill>
                  <a:srgbClr val="002060"/>
                </a:solidFill>
              </a:rPr>
              <a:t>Multiply/divide</a:t>
            </a:r>
            <a:r>
              <a:rPr lang="en-US" dirty="0"/>
              <a:t> polynomial means to add and subtract powers, respectively.</a:t>
            </a:r>
          </a:p>
          <a:p>
            <a:pPr marL="514350" indent="-514350" algn="just">
              <a:lnSpc>
                <a:spcPct val="110000"/>
              </a:lnSpc>
              <a:spcBef>
                <a:spcPts val="0"/>
              </a:spcBef>
              <a:spcAft>
                <a:spcPts val="1000"/>
              </a:spcAft>
              <a:buFont typeface="+mj-lt"/>
              <a:buAutoNum type="arabicPeriod"/>
            </a:pPr>
            <a:r>
              <a:rPr lang="en-US" dirty="0"/>
              <a:t>Multiply two polynomials is done term by term, followed by simplification.</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42</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637282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CRC using Polynomials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577008"/>
                <a:ext cx="11283403" cy="5128592"/>
              </a:xfrm>
            </p:spPr>
            <p:txBody>
              <a:bodyPr>
                <a:normAutofit/>
              </a:bodyPr>
              <a:lstStyle/>
              <a:p>
                <a:pPr marL="514350" indent="-514350" algn="just">
                  <a:lnSpc>
                    <a:spcPct val="114000"/>
                  </a:lnSpc>
                  <a:buFont typeface="+mj-lt"/>
                  <a:buAutoNum type="arabicPeriod" startAt="5"/>
                </a:pPr>
                <a:r>
                  <a:rPr lang="en-US" sz="2700" dirty="0"/>
                  <a:t>Divide one polynomial by another is done by dividing first term of dividend by first term of divisor to get first term of quotient, and so on. Repeat till dividend degree is less than divisor degree.</a:t>
                </a:r>
              </a:p>
              <a:p>
                <a:pPr marL="514350" indent="-514350" algn="just">
                  <a:lnSpc>
                    <a:spcPct val="114000"/>
                  </a:lnSpc>
                  <a:buFont typeface="+mj-lt"/>
                  <a:buAutoNum type="arabicPeriod" startAt="5"/>
                </a:pPr>
                <a:r>
                  <a:rPr lang="en-US" sz="2700" dirty="0"/>
                  <a:t>Shift binary patterns, where </a:t>
                </a:r>
                <a14:m>
                  <m:oMath xmlns:m="http://schemas.openxmlformats.org/officeDocument/2006/math">
                    <m:r>
                      <a:rPr lang="en-US" sz="2700" b="1" i="1" smtClean="0">
                        <a:solidFill>
                          <a:srgbClr val="C00000"/>
                        </a:solidFill>
                        <a:latin typeface="Cambria Math"/>
                      </a:rPr>
                      <m:t>𝒎</m:t>
                    </m:r>
                  </m:oMath>
                </a14:m>
                <a:r>
                  <a:rPr lang="en-US" sz="2700" dirty="0"/>
                  <a:t> is number of shifted bits.</a:t>
                </a:r>
              </a:p>
              <a:p>
                <a:pPr marL="914400" lvl="1" indent="-449263" algn="just">
                  <a:lnSpc>
                    <a:spcPct val="114000"/>
                  </a:lnSpc>
                  <a:buFont typeface="Wingdings" panose="05000000000000000000" pitchFamily="2" charset="2"/>
                  <a:buChar char="Ø"/>
                </a:pPr>
                <a:r>
                  <a:rPr lang="en-US" sz="2700" dirty="0"/>
                  <a:t>Shift to the left:</a:t>
                </a:r>
              </a:p>
              <a:p>
                <a:pPr lvl="2" algn="just">
                  <a:lnSpc>
                    <a:spcPct val="114000"/>
                  </a:lnSpc>
                </a:pPr>
                <a:r>
                  <a:rPr lang="en-US" sz="2700" dirty="0"/>
                  <a:t>Adding extra 0s as rightmost bits.</a:t>
                </a:r>
              </a:p>
              <a:p>
                <a:pPr lvl="2" algn="just">
                  <a:lnSpc>
                    <a:spcPct val="114000"/>
                  </a:lnSpc>
                </a:pPr>
                <a:r>
                  <a:rPr lang="en-US" sz="2700" dirty="0"/>
                  <a:t>Multiply each polynomial term by </a:t>
                </a:r>
                <a14:m>
                  <m:oMath xmlns:m="http://schemas.openxmlformats.org/officeDocument/2006/math">
                    <m:sSup>
                      <m:sSupPr>
                        <m:ctrlPr>
                          <a:rPr lang="en-US" sz="2700" i="1">
                            <a:latin typeface="Cambria Math" panose="02040503050406030204" pitchFamily="18" charset="0"/>
                          </a:rPr>
                        </m:ctrlPr>
                      </m:sSupPr>
                      <m:e>
                        <m:r>
                          <a:rPr lang="en-US" sz="2700" i="1">
                            <a:latin typeface="Cambria Math"/>
                          </a:rPr>
                          <m:t>𝑥</m:t>
                        </m:r>
                      </m:e>
                      <m:sup>
                        <m:r>
                          <a:rPr lang="en-US" sz="2700" i="1">
                            <a:latin typeface="Cambria Math"/>
                          </a:rPr>
                          <m:t>𝑚</m:t>
                        </m:r>
                      </m:sup>
                    </m:sSup>
                  </m:oMath>
                </a14:m>
                <a:r>
                  <a:rPr lang="en-US" sz="2700" dirty="0"/>
                  <a:t>.</a:t>
                </a:r>
              </a:p>
              <a:p>
                <a:pPr>
                  <a:lnSpc>
                    <a:spcPct val="100000"/>
                  </a:lnSpc>
                </a:pPr>
                <a:r>
                  <a:rPr lang="en-US" sz="2700" b="1" dirty="0">
                    <a:solidFill>
                      <a:srgbClr val="FF0000"/>
                    </a:solidFill>
                  </a:rPr>
                  <a:t>Example:</a:t>
                </a:r>
                <a:endParaRPr lang="en-US" sz="2700" b="1" dirty="0"/>
              </a:p>
              <a:p>
                <a:pPr lvl="1" algn="just">
                  <a:lnSpc>
                    <a:spcPct val="100000"/>
                  </a:lnSpc>
                </a:pPr>
                <a:r>
                  <a:rPr lang="en-US" sz="2700" dirty="0"/>
                  <a:t>Shift left 3 bits, 10011 </a:t>
                </a:r>
                <a:r>
                  <a:rPr lang="en-US" sz="2700" dirty="0">
                    <a:sym typeface="Wingdings" pitchFamily="2" charset="2"/>
                  </a:rPr>
                  <a:t> 10011</a:t>
                </a:r>
                <a:r>
                  <a:rPr lang="en-US" sz="2700" b="1" dirty="0">
                    <a:solidFill>
                      <a:srgbClr val="002060"/>
                    </a:solidFill>
                    <a:sym typeface="Wingdings" pitchFamily="2" charset="2"/>
                  </a:rPr>
                  <a:t>000</a:t>
                </a:r>
                <a:r>
                  <a:rPr lang="en-US" sz="2700" dirty="0">
                    <a:sym typeface="Wingdings" pitchFamily="2" charset="2"/>
                  </a:rPr>
                  <a:t>, </a:t>
                </a:r>
                <a14:m>
                  <m:oMath xmlns:m="http://schemas.openxmlformats.org/officeDocument/2006/math">
                    <m:sSup>
                      <m:sSupPr>
                        <m:ctrlPr>
                          <a:rPr lang="en-US" sz="2700" i="1">
                            <a:latin typeface="Cambria Math" panose="02040503050406030204" pitchFamily="18" charset="0"/>
                            <a:sym typeface="Wingdings" pitchFamily="2" charset="2"/>
                          </a:rPr>
                        </m:ctrlPr>
                      </m:sSupPr>
                      <m:e>
                        <m:r>
                          <a:rPr lang="en-US" sz="2700" b="0" i="1">
                            <a:latin typeface="Cambria Math" panose="02040503050406030204" pitchFamily="18" charset="0"/>
                            <a:sym typeface="Wingdings" pitchFamily="2" charset="2"/>
                          </a:rPr>
                          <m:t>𝑥</m:t>
                        </m:r>
                      </m:e>
                      <m:sup>
                        <m:r>
                          <a:rPr lang="en-US" sz="2700" b="0" i="1">
                            <a:latin typeface="Cambria Math" panose="02040503050406030204" pitchFamily="18" charset="0"/>
                            <a:sym typeface="Wingdings" pitchFamily="2" charset="2"/>
                          </a:rPr>
                          <m:t>4</m:t>
                        </m:r>
                      </m:sup>
                    </m:sSup>
                    <m:r>
                      <a:rPr lang="en-US" sz="2700" b="0" i="1">
                        <a:latin typeface="Cambria Math" panose="02040503050406030204" pitchFamily="18" charset="0"/>
                        <a:sym typeface="Wingdings" pitchFamily="2" charset="2"/>
                      </a:rPr>
                      <m:t>+</m:t>
                    </m:r>
                    <m:r>
                      <a:rPr lang="en-US" sz="2700" b="0" i="1">
                        <a:latin typeface="Cambria Math" panose="02040503050406030204" pitchFamily="18" charset="0"/>
                        <a:sym typeface="Wingdings" pitchFamily="2" charset="2"/>
                      </a:rPr>
                      <m:t>𝑥</m:t>
                    </m:r>
                    <m:r>
                      <a:rPr lang="en-US" sz="2700" b="0" i="1">
                        <a:latin typeface="Cambria Math" panose="02040503050406030204" pitchFamily="18" charset="0"/>
                        <a:sym typeface="Wingdings" pitchFamily="2" charset="2"/>
                      </a:rPr>
                      <m:t>+1</m:t>
                    </m:r>
                  </m:oMath>
                </a14:m>
                <a:r>
                  <a:rPr lang="en-US" sz="2700" dirty="0">
                    <a:sym typeface="Wingdings" pitchFamily="2" charset="2"/>
                  </a:rPr>
                  <a:t> becomes </a:t>
                </a:r>
                <a14:m>
                  <m:oMath xmlns:m="http://schemas.openxmlformats.org/officeDocument/2006/math">
                    <m:sSup>
                      <m:sSupPr>
                        <m:ctrlPr>
                          <a:rPr lang="en-US" sz="2700" i="1">
                            <a:latin typeface="Cambria Math" panose="02040503050406030204" pitchFamily="18" charset="0"/>
                            <a:sym typeface="Wingdings" pitchFamily="2" charset="2"/>
                          </a:rPr>
                        </m:ctrlPr>
                      </m:sSupPr>
                      <m:e>
                        <m:r>
                          <a:rPr lang="en-US" sz="2700" b="0" i="1">
                            <a:latin typeface="Cambria Math" panose="02040503050406030204" pitchFamily="18" charset="0"/>
                            <a:sym typeface="Wingdings" pitchFamily="2" charset="2"/>
                          </a:rPr>
                          <m:t>𝑥</m:t>
                        </m:r>
                      </m:e>
                      <m:sup>
                        <m:r>
                          <a:rPr lang="en-US" sz="2700" b="0" i="1">
                            <a:latin typeface="Cambria Math" panose="02040503050406030204" pitchFamily="18" charset="0"/>
                            <a:sym typeface="Wingdings" pitchFamily="2" charset="2"/>
                          </a:rPr>
                          <m:t>7</m:t>
                        </m:r>
                      </m:sup>
                    </m:sSup>
                    <m:r>
                      <a:rPr lang="en-US" sz="2700" b="0" i="1">
                        <a:latin typeface="Cambria Math" panose="02040503050406030204" pitchFamily="18" charset="0"/>
                        <a:sym typeface="Wingdings" pitchFamily="2" charset="2"/>
                      </a:rPr>
                      <m:t>+</m:t>
                    </m:r>
                    <m:sSup>
                      <m:sSupPr>
                        <m:ctrlPr>
                          <a:rPr lang="en-US" sz="2700" i="1">
                            <a:latin typeface="Cambria Math" panose="02040503050406030204" pitchFamily="18" charset="0"/>
                            <a:sym typeface="Wingdings" pitchFamily="2" charset="2"/>
                          </a:rPr>
                        </m:ctrlPr>
                      </m:sSupPr>
                      <m:e>
                        <m:r>
                          <a:rPr lang="en-US" sz="2700" b="0" i="1">
                            <a:latin typeface="Cambria Math" panose="02040503050406030204" pitchFamily="18" charset="0"/>
                            <a:sym typeface="Wingdings" pitchFamily="2" charset="2"/>
                          </a:rPr>
                          <m:t>𝑥</m:t>
                        </m:r>
                      </m:e>
                      <m:sup>
                        <m:r>
                          <a:rPr lang="en-US" sz="2700" b="0" i="1">
                            <a:latin typeface="Cambria Math" panose="02040503050406030204" pitchFamily="18" charset="0"/>
                            <a:sym typeface="Wingdings" pitchFamily="2" charset="2"/>
                          </a:rPr>
                          <m:t>4</m:t>
                        </m:r>
                      </m:sup>
                    </m:sSup>
                    <m:r>
                      <a:rPr lang="en-US" sz="2700" b="0" i="1">
                        <a:latin typeface="Cambria Math" panose="02040503050406030204" pitchFamily="18" charset="0"/>
                        <a:sym typeface="Wingdings" pitchFamily="2" charset="2"/>
                      </a:rPr>
                      <m:t>+</m:t>
                    </m:r>
                    <m:sSup>
                      <m:sSupPr>
                        <m:ctrlPr>
                          <a:rPr lang="en-US" sz="2700" i="1">
                            <a:latin typeface="Cambria Math" panose="02040503050406030204" pitchFamily="18" charset="0"/>
                            <a:sym typeface="Wingdings" pitchFamily="2" charset="2"/>
                          </a:rPr>
                        </m:ctrlPr>
                      </m:sSupPr>
                      <m:e>
                        <m:r>
                          <a:rPr lang="en-US" sz="2700" b="0" i="1">
                            <a:latin typeface="Cambria Math" panose="02040503050406030204" pitchFamily="18" charset="0"/>
                            <a:sym typeface="Wingdings" pitchFamily="2" charset="2"/>
                          </a:rPr>
                          <m:t>𝑥</m:t>
                        </m:r>
                      </m:e>
                      <m:sup>
                        <m:r>
                          <a:rPr lang="en-US" sz="2700" b="0" i="1">
                            <a:latin typeface="Cambria Math" panose="02040503050406030204" pitchFamily="18" charset="0"/>
                            <a:sym typeface="Wingdings" pitchFamily="2" charset="2"/>
                          </a:rPr>
                          <m:t>3</m:t>
                        </m:r>
                      </m:sup>
                    </m:sSup>
                  </m:oMath>
                </a14:m>
                <a:r>
                  <a:rPr lang="en-US" sz="2700" dirty="0">
                    <a:sym typeface="Wingdings" pitchFamily="2" charset="2"/>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577008"/>
                <a:ext cx="11283403" cy="5128592"/>
              </a:xfrm>
              <a:blipFill>
                <a:blip r:embed="rId2"/>
                <a:stretch>
                  <a:fillRect l="-1080" t="-832" r="-102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43</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4048654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44</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661" y="583070"/>
            <a:ext cx="8429297" cy="594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3510832" y="95113"/>
            <a:ext cx="460895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i="1" dirty="0">
                <a:latin typeface="Times New Roman" panose="02020603050405020304" pitchFamily="18" charset="0"/>
              </a:rPr>
              <a:t>CRC division using polynomials</a:t>
            </a:r>
          </a:p>
        </p:txBody>
      </p:sp>
      <p:sp>
        <p:nvSpPr>
          <p:cNvPr id="3" name="Footer Placeholder 2"/>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3843318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Thank You!</a:t>
            </a:r>
          </a:p>
        </p:txBody>
      </p:sp>
      <p:sp>
        <p:nvSpPr>
          <p:cNvPr id="6" name="Slide Number Placeholder 5"/>
          <p:cNvSpPr>
            <a:spLocks noGrp="1"/>
          </p:cNvSpPr>
          <p:nvPr>
            <p:ph type="sldNum" sz="quarter" idx="4294967295"/>
          </p:nvPr>
        </p:nvSpPr>
        <p:spPr>
          <a:xfrm>
            <a:off x="9378402" y="63294"/>
            <a:ext cx="2743200" cy="365125"/>
          </a:xfrm>
          <a:prstGeom prst="rect">
            <a:avLst/>
          </a:prstGeom>
        </p:spPr>
        <p:txBody>
          <a:bodyPr/>
          <a:lstStyle/>
          <a:p>
            <a:fld id="{7F683324-014B-4814-998C-17F202EA78DB}" type="slidenum">
              <a:rPr lang="en-US" smtClean="0"/>
              <a:pPr/>
              <a:t>45</a:t>
            </a:fld>
            <a:endParaRPr lang="en-US" dirty="0"/>
          </a:p>
        </p:txBody>
      </p:sp>
    </p:spTree>
    <p:extLst>
      <p:ext uri="{BB962C8B-B14F-4D97-AF65-F5344CB8AC3E}">
        <p14:creationId xmlns:p14="http://schemas.microsoft.com/office/powerpoint/2010/main" val="267118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Coding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77009"/>
                <a:ext cx="11063514" cy="4599954"/>
              </a:xfrm>
            </p:spPr>
            <p:txBody>
              <a:bodyPr/>
              <a:lstStyle/>
              <a:p>
                <a:pPr algn="just">
                  <a:lnSpc>
                    <a:spcPct val="114000"/>
                  </a:lnSpc>
                </a:pPr>
                <a:r>
                  <a:rPr lang="en-US" dirty="0">
                    <a:sym typeface="Wingdings" pitchFamily="2" charset="2"/>
                  </a:rPr>
                  <a:t>Block coding process is </a:t>
                </a:r>
                <a:r>
                  <a:rPr lang="en-US" b="1" dirty="0">
                    <a:solidFill>
                      <a:srgbClr val="0070C0"/>
                    </a:solidFill>
                    <a:sym typeface="Wingdings" pitchFamily="2" charset="2"/>
                  </a:rPr>
                  <a:t>one-to-one</a:t>
                </a:r>
                <a:r>
                  <a:rPr lang="en-US" dirty="0">
                    <a:sym typeface="Wingdings" pitchFamily="2" charset="2"/>
                  </a:rPr>
                  <a:t> </a:t>
                </a:r>
                <a:r>
                  <a:rPr lang="en-US" dirty="0">
                    <a:solidFill>
                      <a:srgbClr val="C00000"/>
                    </a:solidFill>
                    <a:sym typeface="Wingdings" pitchFamily="2" charset="2"/>
                  </a:rPr>
                  <a:t>(</a:t>
                </a:r>
                <a:r>
                  <a:rPr lang="en-US" b="1" i="1" dirty="0">
                    <a:solidFill>
                      <a:srgbClr val="C00000"/>
                    </a:solidFill>
                    <a:sym typeface="Wingdings" pitchFamily="2" charset="2"/>
                  </a:rPr>
                  <a:t>i.e. the same </a:t>
                </a:r>
                <a:r>
                  <a:rPr lang="en-US" b="1" i="1" dirty="0" err="1">
                    <a:solidFill>
                      <a:srgbClr val="C00000"/>
                    </a:solidFill>
                    <a:sym typeface="Wingdings" pitchFamily="2" charset="2"/>
                  </a:rPr>
                  <a:t>dataword</a:t>
                </a:r>
                <a:r>
                  <a:rPr lang="en-US" b="1" i="1" dirty="0">
                    <a:solidFill>
                      <a:srgbClr val="C00000"/>
                    </a:solidFill>
                    <a:sym typeface="Wingdings" pitchFamily="2" charset="2"/>
                  </a:rPr>
                  <a:t> is always encoded with the same </a:t>
                </a:r>
                <a:r>
                  <a:rPr lang="en-US" b="1" i="1" dirty="0" err="1">
                    <a:solidFill>
                      <a:srgbClr val="C00000"/>
                    </a:solidFill>
                    <a:sym typeface="Wingdings" pitchFamily="2" charset="2"/>
                  </a:rPr>
                  <a:t>codeword</a:t>
                </a:r>
                <a:r>
                  <a:rPr lang="en-US" dirty="0">
                    <a:solidFill>
                      <a:srgbClr val="C00000"/>
                    </a:solidFill>
                    <a:sym typeface="Wingdings" pitchFamily="2" charset="2"/>
                  </a:rPr>
                  <a:t>)</a:t>
                </a:r>
                <a:r>
                  <a:rPr lang="en-US" dirty="0">
                    <a:sym typeface="Wingdings" pitchFamily="2" charset="2"/>
                  </a:rPr>
                  <a:t>.</a:t>
                </a:r>
              </a:p>
              <a:p>
                <a:pPr algn="just">
                  <a:lnSpc>
                    <a:spcPct val="114000"/>
                  </a:lnSpc>
                </a:pPr>
                <a:r>
                  <a:rPr lang="en-US" dirty="0">
                    <a:sym typeface="Wingdings" pitchFamily="2" charset="2"/>
                  </a:rPr>
                  <a:t>Hence, </a:t>
                </a:r>
                <a14:m>
                  <m:oMath xmlns:m="http://schemas.openxmlformats.org/officeDocument/2006/math">
                    <m:sSup>
                      <m:sSupPr>
                        <m:ctrlPr>
                          <a:rPr lang="en-US" b="1" i="1">
                            <a:solidFill>
                              <a:srgbClr val="FF0000"/>
                            </a:solidFill>
                            <a:latin typeface="Cambria Math" panose="02040503050406030204" pitchFamily="18" charset="0"/>
                            <a:sym typeface="Wingdings" pitchFamily="2" charset="2"/>
                          </a:rPr>
                        </m:ctrlPr>
                      </m:sSupPr>
                      <m:e>
                        <m:r>
                          <a:rPr lang="en-US" b="1" i="1">
                            <a:solidFill>
                              <a:srgbClr val="FF0000"/>
                            </a:solidFill>
                            <a:latin typeface="Cambria Math"/>
                            <a:sym typeface="Wingdings" pitchFamily="2" charset="2"/>
                          </a:rPr>
                          <m:t>𝟐</m:t>
                        </m:r>
                      </m:e>
                      <m:sup>
                        <m:r>
                          <a:rPr lang="en-US" b="1" i="1">
                            <a:solidFill>
                              <a:srgbClr val="FF0000"/>
                            </a:solidFill>
                            <a:latin typeface="Cambria Math"/>
                            <a:sym typeface="Wingdings" pitchFamily="2" charset="2"/>
                          </a:rPr>
                          <m:t>𝒏</m:t>
                        </m:r>
                      </m:sup>
                    </m:sSup>
                    <m:r>
                      <a:rPr lang="en-US" b="1" i="1">
                        <a:solidFill>
                          <a:srgbClr val="FF0000"/>
                        </a:solidFill>
                        <a:latin typeface="Cambria Math"/>
                        <a:sym typeface="Wingdings" pitchFamily="2" charset="2"/>
                      </a:rPr>
                      <m:t>−</m:t>
                    </m:r>
                    <m:sSup>
                      <m:sSupPr>
                        <m:ctrlPr>
                          <a:rPr lang="en-US" b="1" i="1">
                            <a:solidFill>
                              <a:srgbClr val="FF0000"/>
                            </a:solidFill>
                            <a:latin typeface="Cambria Math" panose="02040503050406030204" pitchFamily="18" charset="0"/>
                            <a:sym typeface="Wingdings" pitchFamily="2" charset="2"/>
                          </a:rPr>
                        </m:ctrlPr>
                      </m:sSupPr>
                      <m:e>
                        <m:r>
                          <a:rPr lang="en-US" b="1" i="1">
                            <a:solidFill>
                              <a:srgbClr val="FF0000"/>
                            </a:solidFill>
                            <a:latin typeface="Cambria Math"/>
                            <a:sym typeface="Wingdings" pitchFamily="2" charset="2"/>
                          </a:rPr>
                          <m:t>𝟐</m:t>
                        </m:r>
                      </m:e>
                      <m:sup>
                        <m:r>
                          <a:rPr lang="en-US" b="1" i="1">
                            <a:solidFill>
                              <a:srgbClr val="FF0000"/>
                            </a:solidFill>
                            <a:latin typeface="Cambria Math"/>
                            <a:sym typeface="Wingdings" pitchFamily="2" charset="2"/>
                          </a:rPr>
                          <m:t>𝒌</m:t>
                        </m:r>
                      </m:sup>
                    </m:sSup>
                  </m:oMath>
                </a14:m>
                <a:r>
                  <a:rPr lang="en-US" dirty="0"/>
                  <a:t> </a:t>
                </a:r>
                <a:r>
                  <a:rPr lang="en-US" dirty="0" err="1"/>
                  <a:t>codewords</a:t>
                </a:r>
                <a:r>
                  <a:rPr lang="en-US" dirty="0"/>
                  <a:t> are not used </a:t>
                </a:r>
                <a:r>
                  <a:rPr lang="en-US" dirty="0">
                    <a:solidFill>
                      <a:srgbClr val="0070C0"/>
                    </a:solidFill>
                  </a:rPr>
                  <a:t>(called invalid </a:t>
                </a:r>
                <a:r>
                  <a:rPr lang="en-US" dirty="0" err="1">
                    <a:solidFill>
                      <a:srgbClr val="0070C0"/>
                    </a:solidFill>
                  </a:rPr>
                  <a:t>codewords</a:t>
                </a:r>
                <a:r>
                  <a:rPr lang="en-US" dirty="0">
                    <a:solidFill>
                      <a:srgbClr val="0070C0"/>
                    </a:solidFill>
                  </a:rPr>
                  <a:t>)</a:t>
                </a:r>
                <a:r>
                  <a:rPr lang="en-US" dirty="0"/>
                  <a:t>.</a:t>
                </a:r>
              </a:p>
              <a:p>
                <a:pPr algn="just">
                  <a:lnSpc>
                    <a:spcPct val="114000"/>
                  </a:lnSpc>
                  <a:spcAft>
                    <a:spcPts val="1000"/>
                  </a:spcAft>
                </a:pPr>
                <a:r>
                  <a:rPr lang="en-US" dirty="0"/>
                  <a:t>The error detection process is to detect the invalid </a:t>
                </a:r>
                <a:r>
                  <a:rPr lang="en-US" dirty="0" err="1"/>
                  <a:t>codewords</a:t>
                </a:r>
                <a:r>
                  <a:rPr lang="en-US" dirty="0"/>
                  <a:t>.</a:t>
                </a:r>
              </a:p>
              <a:p>
                <a:pPr algn="just">
                  <a:lnSpc>
                    <a:spcPct val="114000"/>
                  </a:lnSpc>
                </a:pPr>
                <a:r>
                  <a:rPr lang="en-US" dirty="0">
                    <a:solidFill>
                      <a:srgbClr val="C00000"/>
                    </a:solidFill>
                  </a:rPr>
                  <a:t>While using block codes, errors can be detected by receiver if:</a:t>
                </a:r>
              </a:p>
              <a:p>
                <a:pPr marL="739775" lvl="1" indent="-514350" algn="just">
                  <a:lnSpc>
                    <a:spcPct val="114000"/>
                  </a:lnSpc>
                  <a:spcBef>
                    <a:spcPts val="1000"/>
                  </a:spcBef>
                  <a:buFont typeface="+mj-lt"/>
                  <a:buAutoNum type="arabicPeriod"/>
                </a:pPr>
                <a:r>
                  <a:rPr lang="en-US" sz="2800" dirty="0"/>
                  <a:t>Receiver has a list of valid </a:t>
                </a:r>
                <a:r>
                  <a:rPr lang="en-US" sz="2800" dirty="0" err="1"/>
                  <a:t>codewords</a:t>
                </a:r>
                <a:r>
                  <a:rPr lang="en-US" sz="2800" dirty="0"/>
                  <a:t>.</a:t>
                </a:r>
              </a:p>
              <a:p>
                <a:pPr marL="739775" lvl="1" indent="-514350" algn="just">
                  <a:lnSpc>
                    <a:spcPct val="114000"/>
                  </a:lnSpc>
                  <a:spcBef>
                    <a:spcPts val="1000"/>
                  </a:spcBef>
                  <a:buFont typeface="+mj-lt"/>
                  <a:buAutoNum type="arabicPeriod"/>
                </a:pPr>
                <a:r>
                  <a:rPr lang="en-US" sz="2800" dirty="0"/>
                  <a:t>The original </a:t>
                </a:r>
                <a:r>
                  <a:rPr lang="en-US" sz="2800" dirty="0" err="1"/>
                  <a:t>codeword</a:t>
                </a:r>
                <a:r>
                  <a:rPr lang="en-US" sz="2800" dirty="0"/>
                  <a:t> has changed to an invalid </a:t>
                </a:r>
                <a:r>
                  <a:rPr lang="en-US" sz="2800" dirty="0" err="1"/>
                  <a:t>codeword</a:t>
                </a:r>
                <a:r>
                  <a:rPr lang="en-US" sz="2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77009"/>
                <a:ext cx="11063514" cy="4599954"/>
              </a:xfrm>
              <a:blipFill>
                <a:blip r:embed="rId2"/>
                <a:stretch>
                  <a:fillRect l="-992" t="-796" r="-115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5</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47498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Coding (Cont.)</a:t>
            </a:r>
          </a:p>
        </p:txBody>
      </p:sp>
      <p:sp>
        <p:nvSpPr>
          <p:cNvPr id="3" name="Content Placeholder 2"/>
          <p:cNvSpPr>
            <a:spLocks noGrp="1"/>
          </p:cNvSpPr>
          <p:nvPr>
            <p:ph idx="1"/>
          </p:nvPr>
        </p:nvSpPr>
        <p:spPr/>
        <p:txBody>
          <a:bodyPr/>
          <a:lstStyle/>
          <a:p>
            <a:pPr algn="just">
              <a:lnSpc>
                <a:spcPct val="114000"/>
              </a:lnSpc>
              <a:spcAft>
                <a:spcPts val="1000"/>
              </a:spcAft>
            </a:pPr>
            <a:r>
              <a:rPr lang="en-US" b="1" dirty="0">
                <a:solidFill>
                  <a:srgbClr val="FF0000"/>
                </a:solidFill>
              </a:rPr>
              <a:t>Example: </a:t>
            </a:r>
            <a:r>
              <a:rPr lang="en-US" dirty="0"/>
              <a:t>A coding scheme in which </a:t>
            </a:r>
            <a:r>
              <a:rPr lang="en-US" b="1" dirty="0">
                <a:solidFill>
                  <a:srgbClr val="0070C0"/>
                </a:solidFill>
              </a:rPr>
              <a:t>k = 4</a:t>
            </a:r>
            <a:r>
              <a:rPr lang="en-US" dirty="0"/>
              <a:t> and </a:t>
            </a:r>
            <a:r>
              <a:rPr lang="en-US" b="1" dirty="0">
                <a:solidFill>
                  <a:srgbClr val="0070C0"/>
                </a:solidFill>
              </a:rPr>
              <a:t>n = 5</a:t>
            </a:r>
            <a:r>
              <a:rPr lang="en-US" dirty="0"/>
              <a:t>. We will have </a:t>
            </a:r>
            <a:r>
              <a:rPr lang="en-US" b="1" dirty="0">
                <a:solidFill>
                  <a:srgbClr val="0070C0"/>
                </a:solidFill>
              </a:rPr>
              <a:t>2</a:t>
            </a:r>
            <a:r>
              <a:rPr lang="en-US" b="1" baseline="30000" dirty="0">
                <a:solidFill>
                  <a:srgbClr val="0070C0"/>
                </a:solidFill>
              </a:rPr>
              <a:t>k</a:t>
            </a:r>
            <a:r>
              <a:rPr lang="en-US" b="1" dirty="0">
                <a:solidFill>
                  <a:srgbClr val="0070C0"/>
                </a:solidFill>
              </a:rPr>
              <a:t> = 16</a:t>
            </a:r>
            <a:r>
              <a:rPr lang="en-US" dirty="0"/>
              <a:t> </a:t>
            </a:r>
            <a:r>
              <a:rPr lang="en-US" dirty="0" err="1"/>
              <a:t>datawords</a:t>
            </a:r>
            <a:r>
              <a:rPr lang="en-US" dirty="0"/>
              <a:t> and </a:t>
            </a:r>
            <a:r>
              <a:rPr lang="en-US" b="1" dirty="0">
                <a:solidFill>
                  <a:srgbClr val="0070C0"/>
                </a:solidFill>
              </a:rPr>
              <a:t>2</a:t>
            </a:r>
            <a:r>
              <a:rPr lang="en-US" b="1" baseline="30000" dirty="0">
                <a:solidFill>
                  <a:srgbClr val="0070C0"/>
                </a:solidFill>
              </a:rPr>
              <a:t>n</a:t>
            </a:r>
            <a:r>
              <a:rPr lang="en-US" b="1" dirty="0">
                <a:solidFill>
                  <a:srgbClr val="0070C0"/>
                </a:solidFill>
              </a:rPr>
              <a:t> = 32</a:t>
            </a:r>
            <a:r>
              <a:rPr lang="en-US" dirty="0"/>
              <a:t> </a:t>
            </a:r>
            <a:r>
              <a:rPr lang="en-US" dirty="0" err="1"/>
              <a:t>codewords</a:t>
            </a:r>
            <a:r>
              <a:rPr lang="en-US" dirty="0"/>
              <a:t>, where 16 out of 32 </a:t>
            </a:r>
            <a:r>
              <a:rPr lang="en-US" dirty="0" err="1"/>
              <a:t>codewords</a:t>
            </a:r>
            <a:r>
              <a:rPr lang="en-US" dirty="0"/>
              <a:t> are used for message transfer and the rest will be considered as invalid.</a:t>
            </a:r>
            <a:endParaRPr lang="en-US" dirty="0">
              <a:solidFill>
                <a:srgbClr val="0070C0"/>
              </a:solidFill>
            </a:endParaRPr>
          </a:p>
          <a:p>
            <a:endParaRPr lang="en-US" dirty="0"/>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6</a:t>
            </a:fld>
            <a:endParaRPr 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590" y="3753720"/>
            <a:ext cx="6773620" cy="251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83798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Detection in Block Coding</a:t>
            </a:r>
          </a:p>
        </p:txBody>
      </p:sp>
      <p:sp>
        <p:nvSpPr>
          <p:cNvPr id="3" name="Content Placeholder 2"/>
          <p:cNvSpPr>
            <a:spLocks noGrp="1"/>
          </p:cNvSpPr>
          <p:nvPr>
            <p:ph idx="1"/>
          </p:nvPr>
        </p:nvSpPr>
        <p:spPr>
          <a:xfrm>
            <a:off x="838200" y="1577008"/>
            <a:ext cx="10515600" cy="4872105"/>
          </a:xfrm>
        </p:spPr>
        <p:txBody>
          <a:bodyPr>
            <a:normAutofit/>
          </a:bodyPr>
          <a:lstStyle/>
          <a:p>
            <a:pPr marL="0" indent="0" algn="just">
              <a:lnSpc>
                <a:spcPct val="100000"/>
              </a:lnSpc>
              <a:buNone/>
            </a:pPr>
            <a:r>
              <a:rPr lang="en-US" b="1" dirty="0">
                <a:solidFill>
                  <a:srgbClr val="C00000"/>
                </a:solidFill>
              </a:rPr>
              <a:t>At the receiver side:</a:t>
            </a:r>
          </a:p>
          <a:p>
            <a:pPr marL="514350" indent="-514350" algn="just">
              <a:lnSpc>
                <a:spcPct val="100000"/>
              </a:lnSpc>
              <a:buFont typeface="+mj-lt"/>
              <a:buAutoNum type="arabicPeriod"/>
            </a:pPr>
            <a:r>
              <a:rPr lang="en-US" dirty="0"/>
              <a:t>If received </a:t>
            </a:r>
            <a:r>
              <a:rPr lang="en-US" dirty="0" err="1">
                <a:solidFill>
                  <a:srgbClr val="0070C0"/>
                </a:solidFill>
              </a:rPr>
              <a:t>codeword</a:t>
            </a:r>
            <a:r>
              <a:rPr lang="en-US" dirty="0"/>
              <a:t> is the same as one of the valid </a:t>
            </a:r>
            <a:r>
              <a:rPr lang="en-US" dirty="0" err="1">
                <a:solidFill>
                  <a:srgbClr val="0070C0"/>
                </a:solidFill>
              </a:rPr>
              <a:t>codewords</a:t>
            </a:r>
            <a:r>
              <a:rPr lang="en-US" dirty="0"/>
              <a:t>, the </a:t>
            </a:r>
            <a:r>
              <a:rPr lang="en-US" dirty="0" err="1">
                <a:solidFill>
                  <a:srgbClr val="0070C0"/>
                </a:solidFill>
              </a:rPr>
              <a:t>codeword</a:t>
            </a:r>
            <a:r>
              <a:rPr lang="en-US" dirty="0"/>
              <a:t> is accepted </a:t>
            </a:r>
            <a:r>
              <a:rPr lang="en-US" dirty="0">
                <a:sym typeface="Wingdings" panose="05000000000000000000" pitchFamily="2" charset="2"/>
              </a:rPr>
              <a:t> corresponding </a:t>
            </a:r>
            <a:r>
              <a:rPr lang="en-US" dirty="0" err="1">
                <a:solidFill>
                  <a:srgbClr val="0070C0"/>
                </a:solidFill>
                <a:sym typeface="Wingdings" panose="05000000000000000000" pitchFamily="2" charset="2"/>
              </a:rPr>
              <a:t>dataword</a:t>
            </a:r>
            <a:r>
              <a:rPr lang="en-US" dirty="0">
                <a:sym typeface="Wingdings" panose="05000000000000000000" pitchFamily="2" charset="2"/>
              </a:rPr>
              <a:t> is extracted.</a:t>
            </a:r>
            <a:endParaRPr lang="en-US" dirty="0"/>
          </a:p>
          <a:p>
            <a:pPr marL="514350" indent="-514350" algn="just">
              <a:lnSpc>
                <a:spcPct val="100000"/>
              </a:lnSpc>
              <a:buFont typeface="+mj-lt"/>
              <a:buAutoNum type="arabicPeriod"/>
            </a:pPr>
            <a:r>
              <a:rPr lang="en-US" dirty="0"/>
              <a:t>If received </a:t>
            </a:r>
            <a:r>
              <a:rPr lang="en-US" dirty="0" err="1">
                <a:solidFill>
                  <a:srgbClr val="0070C0"/>
                </a:solidFill>
              </a:rPr>
              <a:t>codeword</a:t>
            </a:r>
            <a:r>
              <a:rPr lang="en-US" dirty="0"/>
              <a:t> is not valid, it is discarded.</a:t>
            </a:r>
          </a:p>
          <a:p>
            <a:pPr marL="514350" indent="-514350" algn="just">
              <a:lnSpc>
                <a:spcPct val="100000"/>
              </a:lnSpc>
              <a:buFont typeface="+mj-lt"/>
              <a:buAutoNum type="arabicPeriod"/>
            </a:pPr>
            <a:r>
              <a:rPr lang="en-US" dirty="0"/>
              <a:t>If received </a:t>
            </a:r>
            <a:r>
              <a:rPr lang="en-US" dirty="0" err="1">
                <a:solidFill>
                  <a:srgbClr val="0070C0"/>
                </a:solidFill>
              </a:rPr>
              <a:t>codewrod</a:t>
            </a:r>
            <a:r>
              <a:rPr lang="en-US" dirty="0"/>
              <a:t> is corrupted but still matches a valid </a:t>
            </a:r>
            <a:r>
              <a:rPr lang="en-US" dirty="0" err="1">
                <a:solidFill>
                  <a:srgbClr val="0070C0"/>
                </a:solidFill>
              </a:rPr>
              <a:t>codeword</a:t>
            </a:r>
            <a:r>
              <a:rPr lang="en-US" dirty="0"/>
              <a:t>, the </a:t>
            </a:r>
            <a:r>
              <a:rPr lang="en-US" b="1" dirty="0">
                <a:solidFill>
                  <a:srgbClr val="C00000"/>
                </a:solidFill>
              </a:rPr>
              <a:t>“error remains undetected”</a:t>
            </a:r>
            <a:r>
              <a:rPr lang="en-US" dirty="0"/>
              <a:t>.</a:t>
            </a:r>
          </a:p>
          <a:p>
            <a:pPr algn="just">
              <a:lnSpc>
                <a:spcPct val="100000"/>
              </a:lnSpc>
            </a:pPr>
            <a:r>
              <a:rPr lang="en-US" dirty="0"/>
              <a:t>An error-detection code can detect only the types of errors for which it is designed; while other types of errors </a:t>
            </a:r>
            <a:r>
              <a:rPr lang="en-US" dirty="0">
                <a:solidFill>
                  <a:srgbClr val="FF0000"/>
                </a:solidFill>
              </a:rPr>
              <a:t>may remain undetected</a:t>
            </a:r>
            <a:r>
              <a:rPr lang="en-US" dirty="0"/>
              <a:t>.</a:t>
            </a:r>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7</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76160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Detection in Block Coding (Cont.)</a:t>
            </a:r>
          </a:p>
        </p:txBody>
      </p:sp>
      <p:sp>
        <p:nvSpPr>
          <p:cNvPr id="3" name="Content Placeholder 2"/>
          <p:cNvSpPr>
            <a:spLocks noGrp="1"/>
          </p:cNvSpPr>
          <p:nvPr>
            <p:ph idx="1"/>
          </p:nvPr>
        </p:nvSpPr>
        <p:spPr/>
        <p:txBody>
          <a:bodyPr/>
          <a:lstStyle/>
          <a:p>
            <a:pPr algn="just">
              <a:lnSpc>
                <a:spcPct val="100000"/>
              </a:lnSpc>
            </a:pPr>
            <a:r>
              <a:rPr lang="en-US" b="1" dirty="0">
                <a:solidFill>
                  <a:srgbClr val="FF0000"/>
                </a:solidFill>
              </a:rPr>
              <a:t>Example:</a:t>
            </a:r>
            <a:r>
              <a:rPr lang="en-US" dirty="0"/>
              <a:t> assume </a:t>
            </a:r>
            <a:r>
              <a:rPr lang="en-US" b="1" dirty="0">
                <a:solidFill>
                  <a:srgbClr val="0070C0"/>
                </a:solidFill>
              </a:rPr>
              <a:t>k = 2</a:t>
            </a:r>
            <a:r>
              <a:rPr lang="en-US" dirty="0"/>
              <a:t> and </a:t>
            </a:r>
            <a:r>
              <a:rPr lang="en-US" b="1" dirty="0">
                <a:solidFill>
                  <a:srgbClr val="0070C0"/>
                </a:solidFill>
              </a:rPr>
              <a:t>n = 3</a:t>
            </a:r>
            <a:r>
              <a:rPr lang="en-US" dirty="0"/>
              <a:t>. Table below shows the list of </a:t>
            </a:r>
            <a:r>
              <a:rPr lang="en-US" dirty="0" err="1"/>
              <a:t>datawords</a:t>
            </a:r>
            <a:r>
              <a:rPr lang="en-US" dirty="0"/>
              <a:t> and </a:t>
            </a:r>
            <a:r>
              <a:rPr lang="en-US" dirty="0" err="1"/>
              <a:t>codewords</a:t>
            </a:r>
            <a:r>
              <a:rPr lang="en-US" dirty="0"/>
              <a:t>.</a:t>
            </a:r>
          </a:p>
          <a:p>
            <a:pPr marL="0" indent="0" algn="just">
              <a:buNone/>
            </a:pPr>
            <a:endParaRPr lang="en-US" dirty="0"/>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8</a:t>
            </a:fld>
            <a:endParaRPr lang="en-US" dirty="0"/>
          </a:p>
        </p:txBody>
      </p:sp>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882" r="4574" b="15260"/>
          <a:stretch/>
        </p:blipFill>
        <p:spPr bwMode="auto">
          <a:xfrm>
            <a:off x="2700337" y="2957771"/>
            <a:ext cx="6791325" cy="257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r>
              <a:rPr lang="en-US"/>
              <a:t>Dr. Osama Rehman, Department of Software Engineering</a:t>
            </a:r>
            <a:endParaRPr lang="en-US" dirty="0"/>
          </a:p>
        </p:txBody>
      </p:sp>
      <p:sp>
        <p:nvSpPr>
          <p:cNvPr id="8" name="TextBox 7">
            <a:extLst>
              <a:ext uri="{FF2B5EF4-FFF2-40B4-BE49-F238E27FC236}">
                <a16:creationId xmlns:a16="http://schemas.microsoft.com/office/drawing/2014/main" xmlns="" id="{367D8A56-9513-4FDA-A5D9-82E44915DD66}"/>
              </a:ext>
            </a:extLst>
          </p:cNvPr>
          <p:cNvSpPr txBox="1"/>
          <p:nvPr/>
        </p:nvSpPr>
        <p:spPr>
          <a:xfrm>
            <a:off x="9375163" y="3498523"/>
            <a:ext cx="1939804" cy="2031325"/>
          </a:xfrm>
          <a:prstGeom prst="rect">
            <a:avLst/>
          </a:prstGeom>
          <a:noFill/>
        </p:spPr>
        <p:txBody>
          <a:bodyPr wrap="square">
            <a:spAutoFit/>
          </a:bodyPr>
          <a:lstStyle/>
          <a:p>
            <a:r>
              <a:rPr lang="en-US" dirty="0">
                <a:highlight>
                  <a:srgbClr val="FFFF00"/>
                </a:highlight>
              </a:rPr>
              <a:t>100 &amp; 010</a:t>
            </a:r>
          </a:p>
          <a:p>
            <a:endParaRPr lang="en-US" dirty="0">
              <a:highlight>
                <a:srgbClr val="FFFF00"/>
              </a:highlight>
            </a:endParaRPr>
          </a:p>
          <a:p>
            <a:r>
              <a:rPr lang="en-US" dirty="0">
                <a:highlight>
                  <a:srgbClr val="FFFF00"/>
                </a:highlight>
              </a:rPr>
              <a:t>111 &amp; 001</a:t>
            </a:r>
          </a:p>
          <a:p>
            <a:endParaRPr lang="en-US" dirty="0">
              <a:highlight>
                <a:srgbClr val="FFFF00"/>
              </a:highlight>
            </a:endParaRPr>
          </a:p>
          <a:p>
            <a:r>
              <a:rPr lang="en-US" dirty="0">
                <a:highlight>
                  <a:srgbClr val="FFFF00"/>
                </a:highlight>
              </a:rPr>
              <a:t>001 &amp; 111</a:t>
            </a:r>
          </a:p>
          <a:p>
            <a:endParaRPr lang="en-US" dirty="0">
              <a:highlight>
                <a:srgbClr val="FFFF00"/>
              </a:highlight>
            </a:endParaRPr>
          </a:p>
          <a:p>
            <a:r>
              <a:rPr lang="en-US" dirty="0">
                <a:highlight>
                  <a:srgbClr val="FFFF00"/>
                </a:highlight>
              </a:rPr>
              <a:t> 010 &amp; 100</a:t>
            </a:r>
          </a:p>
        </p:txBody>
      </p:sp>
    </p:spTree>
    <p:extLst>
      <p:ext uri="{BB962C8B-B14F-4D97-AF65-F5344CB8AC3E}">
        <p14:creationId xmlns:p14="http://schemas.microsoft.com/office/powerpoint/2010/main" val="248604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Detection in Block Coding (Cont.)</a:t>
            </a:r>
          </a:p>
        </p:txBody>
      </p:sp>
      <p:sp>
        <p:nvSpPr>
          <p:cNvPr id="3" name="Content Placeholder 2"/>
          <p:cNvSpPr>
            <a:spLocks noGrp="1"/>
          </p:cNvSpPr>
          <p:nvPr>
            <p:ph idx="1"/>
          </p:nvPr>
        </p:nvSpPr>
        <p:spPr>
          <a:xfrm>
            <a:off x="838200" y="1577008"/>
            <a:ext cx="10515600" cy="4872105"/>
          </a:xfrm>
        </p:spPr>
        <p:txBody>
          <a:bodyPr>
            <a:normAutofit/>
          </a:bodyPr>
          <a:lstStyle/>
          <a:p>
            <a:pPr algn="just">
              <a:lnSpc>
                <a:spcPct val="100000"/>
              </a:lnSpc>
            </a:pPr>
            <a:r>
              <a:rPr lang="en-US" b="1" dirty="0">
                <a:solidFill>
                  <a:srgbClr val="FF0000"/>
                </a:solidFill>
              </a:rPr>
              <a:t>Example:</a:t>
            </a:r>
            <a:r>
              <a:rPr lang="en-US" dirty="0"/>
              <a:t> assume that sender encodes the </a:t>
            </a:r>
            <a:r>
              <a:rPr lang="en-US" dirty="0" err="1"/>
              <a:t>dataword</a:t>
            </a:r>
            <a:r>
              <a:rPr lang="en-US" dirty="0"/>
              <a:t> 01 as 011 and sends it to the receiver. </a:t>
            </a:r>
            <a:r>
              <a:rPr lang="en-US" b="1" dirty="0">
                <a:solidFill>
                  <a:srgbClr val="002060"/>
                </a:solidFill>
              </a:rPr>
              <a:t>Consider the following cases:</a:t>
            </a:r>
          </a:p>
          <a:p>
            <a:pPr marL="342900" indent="-342900" algn="just">
              <a:lnSpc>
                <a:spcPct val="114000"/>
              </a:lnSpc>
              <a:buFont typeface="+mj-lt"/>
              <a:buAutoNum type="arabicPeriod"/>
            </a:pPr>
            <a:r>
              <a:rPr lang="en-US" dirty="0"/>
              <a:t>Receiver receives </a:t>
            </a:r>
            <a:r>
              <a:rPr lang="en-US" dirty="0">
                <a:solidFill>
                  <a:srgbClr val="FF0000"/>
                </a:solidFill>
              </a:rPr>
              <a:t>011</a:t>
            </a:r>
            <a:r>
              <a:rPr lang="en-US" dirty="0"/>
              <a:t>, i.e. a valid </a:t>
            </a:r>
            <a:r>
              <a:rPr lang="en-US" dirty="0" err="1"/>
              <a:t>codeword</a:t>
            </a:r>
            <a:r>
              <a:rPr lang="en-US" dirty="0"/>
              <a:t>. The receiver extracts the </a:t>
            </a:r>
            <a:r>
              <a:rPr lang="en-US" dirty="0" err="1"/>
              <a:t>dataword</a:t>
            </a:r>
            <a:r>
              <a:rPr lang="en-US" dirty="0"/>
              <a:t> </a:t>
            </a:r>
            <a:r>
              <a:rPr lang="en-US" dirty="0">
                <a:solidFill>
                  <a:srgbClr val="FF0000"/>
                </a:solidFill>
              </a:rPr>
              <a:t>01</a:t>
            </a:r>
            <a:r>
              <a:rPr lang="en-US" dirty="0"/>
              <a:t> from it.</a:t>
            </a:r>
          </a:p>
          <a:p>
            <a:pPr marL="342900" indent="-342900" algn="just">
              <a:lnSpc>
                <a:spcPct val="114000"/>
              </a:lnSpc>
              <a:buFont typeface="+mj-lt"/>
              <a:buAutoNum type="arabicPeriod"/>
            </a:pPr>
            <a:r>
              <a:rPr lang="en-US" dirty="0"/>
              <a:t>The </a:t>
            </a:r>
            <a:r>
              <a:rPr lang="en-US" dirty="0" err="1"/>
              <a:t>codeword</a:t>
            </a:r>
            <a:r>
              <a:rPr lang="en-US" dirty="0"/>
              <a:t> is corrupted and </a:t>
            </a:r>
            <a:r>
              <a:rPr lang="en-US" dirty="0">
                <a:solidFill>
                  <a:srgbClr val="FF0000"/>
                </a:solidFill>
              </a:rPr>
              <a:t>111</a:t>
            </a:r>
            <a:r>
              <a:rPr lang="en-US" dirty="0"/>
              <a:t> is received, i.e. not a valid </a:t>
            </a:r>
            <a:r>
              <a:rPr lang="en-US" dirty="0" err="1"/>
              <a:t>codeword</a:t>
            </a:r>
            <a:r>
              <a:rPr lang="en-US" dirty="0"/>
              <a:t>. Hence, it is discarded.</a:t>
            </a:r>
          </a:p>
          <a:p>
            <a:pPr marL="342900" indent="-342900" algn="just">
              <a:lnSpc>
                <a:spcPct val="114000"/>
              </a:lnSpc>
              <a:buFont typeface="+mj-lt"/>
              <a:buAutoNum type="arabicPeriod"/>
            </a:pPr>
            <a:r>
              <a:rPr lang="en-US" dirty="0" err="1"/>
              <a:t>Codeword</a:t>
            </a:r>
            <a:r>
              <a:rPr lang="en-US" dirty="0"/>
              <a:t> is corrupted and </a:t>
            </a:r>
            <a:r>
              <a:rPr lang="en-US" dirty="0">
                <a:solidFill>
                  <a:srgbClr val="FF0000"/>
                </a:solidFill>
              </a:rPr>
              <a:t>000</a:t>
            </a:r>
            <a:r>
              <a:rPr lang="en-US" dirty="0"/>
              <a:t> is received, i.e. a valid </a:t>
            </a:r>
            <a:r>
              <a:rPr lang="en-US" dirty="0" err="1"/>
              <a:t>codeword</a:t>
            </a:r>
            <a:r>
              <a:rPr lang="en-US" dirty="0"/>
              <a:t>. Hence, receiver incorrectly extracts </a:t>
            </a:r>
            <a:r>
              <a:rPr lang="en-US" dirty="0" err="1"/>
              <a:t>dataword</a:t>
            </a:r>
            <a:r>
              <a:rPr lang="en-US" dirty="0"/>
              <a:t> </a:t>
            </a:r>
            <a:r>
              <a:rPr lang="en-US" dirty="0">
                <a:solidFill>
                  <a:srgbClr val="FF0000"/>
                </a:solidFill>
              </a:rPr>
              <a:t>00</a:t>
            </a:r>
            <a:r>
              <a:rPr lang="en-US" dirty="0"/>
              <a:t>. Hence, two corrupted bits made error undetectable.</a:t>
            </a:r>
          </a:p>
          <a:p>
            <a:endParaRPr lang="en-US" dirty="0"/>
          </a:p>
        </p:txBody>
      </p:sp>
      <p:sp>
        <p:nvSpPr>
          <p:cNvPr id="4" name="Date Placeholder 3"/>
          <p:cNvSpPr>
            <a:spLocks noGrp="1"/>
          </p:cNvSpPr>
          <p:nvPr>
            <p:ph type="dt" sz="half" idx="10"/>
          </p:nvPr>
        </p:nvSpPr>
        <p:spPr/>
        <p:txBody>
          <a:bodyPr/>
          <a:lstStyle/>
          <a:p>
            <a:r>
              <a:rPr lang="en-US"/>
              <a:t>CCN (CEN-223)</a:t>
            </a:r>
            <a:endParaRPr lang="en-US" dirty="0"/>
          </a:p>
        </p:txBody>
      </p:sp>
      <p:sp>
        <p:nvSpPr>
          <p:cNvPr id="6" name="Slide Number Placeholder 5"/>
          <p:cNvSpPr>
            <a:spLocks noGrp="1"/>
          </p:cNvSpPr>
          <p:nvPr>
            <p:ph type="sldNum" sz="quarter" idx="12"/>
          </p:nvPr>
        </p:nvSpPr>
        <p:spPr/>
        <p:txBody>
          <a:bodyPr/>
          <a:lstStyle/>
          <a:p>
            <a:fld id="{7F683324-014B-4814-998C-17F202EA78DB}" type="slidenum">
              <a:rPr lang="en-US" smtClean="0"/>
              <a:pPr/>
              <a:t>9</a:t>
            </a:fld>
            <a:endParaRPr lang="en-US" dirty="0"/>
          </a:p>
        </p:txBody>
      </p:sp>
      <p:sp>
        <p:nvSpPr>
          <p:cNvPr id="8" name="Footer Placeholder 7"/>
          <p:cNvSpPr>
            <a:spLocks noGrp="1"/>
          </p:cNvSpPr>
          <p:nvPr>
            <p:ph type="ftr" sz="quarter" idx="11"/>
          </p:nvPr>
        </p:nvSpPr>
        <p:spPr/>
        <p:txBody>
          <a:bodyPr/>
          <a:lstStyle/>
          <a:p>
            <a:r>
              <a:rPr lang="en-US"/>
              <a:t>Dr. Osama Rehman, Department of Software Engineering</a:t>
            </a:r>
            <a:endParaRPr lang="en-US" dirty="0"/>
          </a:p>
        </p:txBody>
      </p:sp>
    </p:spTree>
    <p:extLst>
      <p:ext uri="{BB962C8B-B14F-4D97-AF65-F5344CB8AC3E}">
        <p14:creationId xmlns:p14="http://schemas.microsoft.com/office/powerpoint/2010/main" val="1542992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4506</TotalTime>
  <Words>2913</Words>
  <Application>Microsoft Office PowerPoint</Application>
  <PresentationFormat>Widescreen</PresentationFormat>
  <Paragraphs>339</Paragraphs>
  <Slides>45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Book Antiqua</vt:lpstr>
      <vt:lpstr>Calibri</vt:lpstr>
      <vt:lpstr>Calibri Light</vt:lpstr>
      <vt:lpstr>Cambria Math</vt:lpstr>
      <vt:lpstr>Google Sans</vt:lpstr>
      <vt:lpstr>Tahoma</vt:lpstr>
      <vt:lpstr>Times New Roman</vt:lpstr>
      <vt:lpstr>Wingdings</vt:lpstr>
      <vt:lpstr>Office Theme</vt:lpstr>
      <vt:lpstr>Data-Link Layer:  Error Detection &amp; Correction </vt:lpstr>
      <vt:lpstr>Types of Errors</vt:lpstr>
      <vt:lpstr>Redundancy and Coding Techniques</vt:lpstr>
      <vt:lpstr>Block Coding</vt:lpstr>
      <vt:lpstr>Block Coding (Cont.)</vt:lpstr>
      <vt:lpstr>Block Coding (Cont.)</vt:lpstr>
      <vt:lpstr>Error Detection in Block Coding</vt:lpstr>
      <vt:lpstr>Error Detection in Block Coding (Cont.)</vt:lpstr>
      <vt:lpstr>Error Detection in Block Coding (Cont.)</vt:lpstr>
      <vt:lpstr>PowerPoint Presentation</vt:lpstr>
      <vt:lpstr>PowerPoint Presentation</vt:lpstr>
      <vt:lpstr>PowerPoint Presentation</vt:lpstr>
      <vt:lpstr>Hamming Distance</vt:lpstr>
      <vt:lpstr>Hamming Distance (Cont.)</vt:lpstr>
      <vt:lpstr>Minimum Hamming Distance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Block Code</vt:lpstr>
      <vt:lpstr>PowerPoint Presentation</vt:lpstr>
      <vt:lpstr>Parity Check Code</vt:lpstr>
      <vt:lpstr>Parity Check Code (Cont.)</vt:lpstr>
      <vt:lpstr>Parity Check Code (Cont.)</vt:lpstr>
      <vt:lpstr>Parity Check Code (Cont.)</vt:lpstr>
      <vt:lpstr>Parity Check Code (Cont.)</vt:lpstr>
      <vt:lpstr>Parity Check Code (Cont.)</vt:lpstr>
      <vt:lpstr>Two-dimensional Parity Check</vt:lpstr>
      <vt:lpstr>Two-dimensional Parity Check (Cont.)</vt:lpstr>
      <vt:lpstr>PowerPoint Presentation</vt:lpstr>
      <vt:lpstr>PowerPoint Presentation</vt:lpstr>
      <vt:lpstr>Cyclic Codes</vt:lpstr>
      <vt:lpstr>Cyclic Redundancy Check</vt:lpstr>
      <vt:lpstr>Cyclic Redundancy Check (Cont.)</vt:lpstr>
      <vt:lpstr> CRC (Cont.)</vt:lpstr>
      <vt:lpstr>PowerPoint Presentation</vt:lpstr>
      <vt:lpstr>CRC using Polynomials</vt:lpstr>
      <vt:lpstr>CRC using Polynomials (Cont.)</vt:lpstr>
      <vt:lpstr>CRC using Polynomials (Cont.)</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&amp; Networking (CEN 222)</dc:title>
  <dc:creator>Osama</dc:creator>
  <cp:lastModifiedBy>Bahria</cp:lastModifiedBy>
  <cp:revision>1329</cp:revision>
  <dcterms:created xsi:type="dcterms:W3CDTF">2016-09-03T17:31:17Z</dcterms:created>
  <dcterms:modified xsi:type="dcterms:W3CDTF">2023-12-08T05:23:09Z</dcterms:modified>
</cp:coreProperties>
</file>