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2" r:id="rId3"/>
    <p:sldId id="323" r:id="rId4"/>
    <p:sldId id="291" r:id="rId5"/>
    <p:sldId id="295" r:id="rId6"/>
    <p:sldId id="293" r:id="rId7"/>
    <p:sldId id="339" r:id="rId8"/>
    <p:sldId id="296" r:id="rId9"/>
    <p:sldId id="324" r:id="rId10"/>
    <p:sldId id="325" r:id="rId11"/>
    <p:sldId id="299" r:id="rId12"/>
    <p:sldId id="298" r:id="rId13"/>
    <p:sldId id="292" r:id="rId14"/>
    <p:sldId id="331" r:id="rId15"/>
    <p:sldId id="300" r:id="rId16"/>
    <p:sldId id="302" r:id="rId17"/>
    <p:sldId id="303" r:id="rId18"/>
    <p:sldId id="304" r:id="rId19"/>
    <p:sldId id="305" r:id="rId20"/>
    <p:sldId id="306" r:id="rId21"/>
    <p:sldId id="301" r:id="rId22"/>
    <p:sldId id="307" r:id="rId23"/>
    <p:sldId id="335" r:id="rId24"/>
    <p:sldId id="310" r:id="rId25"/>
    <p:sldId id="338" r:id="rId26"/>
    <p:sldId id="311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36" r:id="rId35"/>
    <p:sldId id="32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475326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</a:t>
            </a:r>
            <a:r>
              <a:rPr lang="en-US" sz="1300" dirty="0" smtClean="0"/>
              <a:t>2022</a:t>
            </a:r>
            <a:endParaRPr lang="en-US" sz="130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4354" y="6449114"/>
            <a:ext cx="4702629" cy="365125"/>
          </a:xfrm>
          <a:prstGeom prst="rect">
            <a:avLst/>
          </a:prstGeo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</a:t>
            </a:r>
            <a:r>
              <a:rPr lang="en-US" dirty="0" err="1" smtClean="0"/>
              <a:t>Rehman</a:t>
            </a:r>
            <a:r>
              <a:rPr lang="en-US" dirty="0" smtClean="0"/>
              <a:t>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019" y="1144266"/>
            <a:ext cx="10232572" cy="1898928"/>
          </a:xfrm>
        </p:spPr>
        <p:txBody>
          <a:bodyPr>
            <a:normAutofit/>
          </a:bodyPr>
          <a:lstStyle/>
          <a:p>
            <a:r>
              <a:rPr lang="en-US" u="sng" dirty="0"/>
              <a:t>Network Layer: </a:t>
            </a:r>
            <a:r>
              <a:rPr lang="en-US" u="sng" dirty="0" smtClean="0"/>
              <a:t>Unicast Routing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305" y="3227276"/>
            <a:ext cx="9652000" cy="824949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Chapter# 20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5629" t="58284" b="6539"/>
          <a:stretch/>
        </p:blipFill>
        <p:spPr>
          <a:xfrm>
            <a:off x="6410324" y="3962711"/>
            <a:ext cx="5492305" cy="2486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261762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When the internet is modeled as a </a:t>
            </a:r>
            <a:r>
              <a:rPr lang="en-US" b="1" i="1" dirty="0">
                <a:solidFill>
                  <a:srgbClr val="FF0000"/>
                </a:solidFill>
              </a:rPr>
              <a:t>weighted graph</a:t>
            </a:r>
            <a:r>
              <a:rPr lang="en-US" dirty="0"/>
              <a:t>, one of the ways to interpret the </a:t>
            </a:r>
            <a:r>
              <a:rPr lang="en-US" b="1" i="1" dirty="0">
                <a:solidFill>
                  <a:srgbClr val="FF0000"/>
                </a:solidFill>
              </a:rPr>
              <a:t>best </a:t>
            </a:r>
            <a:r>
              <a:rPr lang="en-US" dirty="0"/>
              <a:t>route is to find the </a:t>
            </a:r>
            <a:r>
              <a:rPr lang="en-US" b="1" i="1" dirty="0">
                <a:solidFill>
                  <a:srgbClr val="FF0000"/>
                </a:solidFill>
              </a:rPr>
              <a:t>least cost</a:t>
            </a:r>
            <a:r>
              <a:rPr lang="en-US" dirty="0"/>
              <a:t> route between source and destination among all possible routes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dirty="0"/>
              <a:t>router needs to find the </a:t>
            </a:r>
            <a:r>
              <a:rPr lang="en-US" b="1" dirty="0">
                <a:solidFill>
                  <a:srgbClr val="0070C0"/>
                </a:solidFill>
              </a:rPr>
              <a:t>least-cost</a:t>
            </a:r>
            <a:r>
              <a:rPr lang="en-US" dirty="0"/>
              <a:t> route between itself and all </a:t>
            </a:r>
            <a:r>
              <a:rPr lang="en-US" dirty="0" smtClean="0"/>
              <a:t>other </a:t>
            </a:r>
            <a:r>
              <a:rPr lang="en-US" dirty="0"/>
              <a:t>routers to </a:t>
            </a:r>
            <a:r>
              <a:rPr lang="en-US" dirty="0" smtClean="0"/>
              <a:t>route </a:t>
            </a:r>
            <a:r>
              <a:rPr lang="en-US" dirty="0"/>
              <a:t>a packet </a:t>
            </a:r>
            <a:r>
              <a:rPr lang="en-US" dirty="0" smtClean="0"/>
              <a:t>using the least-cost </a:t>
            </a:r>
            <a:r>
              <a:rPr lang="en-US" dirty="0"/>
              <a:t>criteria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962711"/>
            <a:ext cx="55721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Book Antiqua" panose="02040602050305030304" pitchFamily="18" charset="0"/>
              </a:rPr>
              <a:t>The best route between </a:t>
            </a:r>
            <a:r>
              <a:rPr lang="en-US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A and E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is </a:t>
            </a:r>
            <a:r>
              <a:rPr lang="en-US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A-B-E</a:t>
            </a:r>
            <a:r>
              <a:rPr lang="en-US" sz="2800" dirty="0">
                <a:latin typeface="Book Antiqua" panose="02040602050305030304" pitchFamily="18" charset="0"/>
              </a:rPr>
              <a:t>, with the cost of 6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Book Antiqua" panose="02040602050305030304" pitchFamily="18" charset="0"/>
              </a:rPr>
              <a:t>Bellman-Ford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smtClean="0">
                <a:latin typeface="Book Antiqua" panose="02040602050305030304" pitchFamily="18" charset="0"/>
              </a:rPr>
              <a:t>equation </a:t>
            </a:r>
            <a:r>
              <a:rPr lang="en-US" sz="2800" dirty="0">
                <a:latin typeface="Book Antiqua" panose="02040602050305030304" pitchFamily="18" charset="0"/>
              </a:rPr>
              <a:t>is used to find the least cost </a:t>
            </a:r>
            <a:r>
              <a:rPr lang="en-US" sz="2800" dirty="0" smtClean="0">
                <a:latin typeface="Book Antiqua" panose="02040602050305030304" pitchFamily="18" charset="0"/>
              </a:rPr>
              <a:t>between </a:t>
            </a:r>
            <a:r>
              <a:rPr lang="en-US" sz="2800" dirty="0">
                <a:latin typeface="Book Antiqua" panose="02040602050305030304" pitchFamily="18" charset="0"/>
              </a:rPr>
              <a:t>a source </a:t>
            </a:r>
            <a:r>
              <a:rPr lang="en-US" sz="2800" dirty="0" smtClean="0">
                <a:latin typeface="Book Antiqua" panose="02040602050305030304" pitchFamily="18" charset="0"/>
              </a:rPr>
              <a:t>and destination.</a:t>
            </a:r>
            <a:endParaRPr lang="en-US" sz="2800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3000" dirty="0"/>
              <a:t>Several routing algorithms exist:</a:t>
            </a:r>
          </a:p>
          <a:p>
            <a:pPr marL="739775" lvl="1" indent="-514350">
              <a:lnSpc>
                <a:spcPct val="114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2060"/>
                </a:solidFill>
              </a:rPr>
              <a:t>Distance-Vector Routing</a:t>
            </a:r>
          </a:p>
          <a:p>
            <a:pPr marL="739775" lvl="1" indent="-514350">
              <a:lnSpc>
                <a:spcPct val="114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2060"/>
                </a:solidFill>
              </a:rPr>
              <a:t>Link-State Routing</a:t>
            </a:r>
          </a:p>
          <a:p>
            <a:pPr marL="739775" lvl="1" indent="-514350">
              <a:lnSpc>
                <a:spcPct val="114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2060"/>
                </a:solidFill>
              </a:rPr>
              <a:t>Path-Vector Routing</a:t>
            </a:r>
            <a:endParaRPr lang="en-US" sz="2800" b="1" i="1" dirty="0">
              <a:solidFill>
                <a:srgbClr val="002060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3000" dirty="0"/>
              <a:t>The difference is in the way they interpret the least cost and the way they create the least-cost tree for each node.</a:t>
            </a:r>
          </a:p>
          <a:p>
            <a:pPr>
              <a:lnSpc>
                <a:spcPct val="114000"/>
              </a:lnSpc>
            </a:pPr>
            <a:r>
              <a:rPr lang="en-US" sz="3000" b="1" dirty="0">
                <a:solidFill>
                  <a:srgbClr val="FF0000"/>
                </a:solidFill>
              </a:rPr>
              <a:t>Routing protocols</a:t>
            </a:r>
            <a:r>
              <a:rPr lang="en-US" sz="3000" dirty="0"/>
              <a:t> implement one of these algorithms.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</a:t>
            </a:r>
            <a:r>
              <a:rPr lang="en-US" dirty="0" smtClean="0"/>
              <a:t>Algorithms (</a:t>
            </a:r>
            <a:r>
              <a:rPr lang="en-US" dirty="0"/>
              <a:t>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30" y="1940357"/>
            <a:ext cx="8646601" cy="40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174" y="4965473"/>
            <a:ext cx="294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Algorithm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804" y="5545565"/>
            <a:ext cx="2791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9347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Routing protocol:</a:t>
            </a:r>
            <a:r>
              <a:rPr lang="en-US" dirty="0"/>
              <a:t> is a combination of rules and procedures that lets routers </a:t>
            </a:r>
            <a:r>
              <a:rPr lang="en-US" dirty="0" smtClean="0"/>
              <a:t>inform </a:t>
            </a:r>
            <a:r>
              <a:rPr lang="en-US" dirty="0"/>
              <a:t>each other of changes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US" b="1" i="1" dirty="0" smtClean="0">
                <a:solidFill>
                  <a:srgbClr val="0070C0"/>
                </a:solidFill>
              </a:rPr>
              <a:t>Routing </a:t>
            </a:r>
            <a:r>
              <a:rPr lang="en-US" b="1" i="1" dirty="0">
                <a:solidFill>
                  <a:srgbClr val="0070C0"/>
                </a:solidFill>
              </a:rPr>
              <a:t>protocols</a:t>
            </a:r>
            <a:r>
              <a:rPr lang="en-US" b="1" i="1" dirty="0"/>
              <a:t> </a:t>
            </a:r>
            <a:r>
              <a:rPr lang="en-US" dirty="0"/>
              <a:t>are used to create and update </a:t>
            </a:r>
            <a:r>
              <a:rPr lang="en-US" dirty="0" smtClean="0"/>
              <a:t>routing </a:t>
            </a:r>
            <a:r>
              <a:rPr lang="en-US" dirty="0"/>
              <a:t>tables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US" dirty="0" smtClean="0"/>
              <a:t>Each routing protocol is based on an </a:t>
            </a:r>
            <a:r>
              <a:rPr lang="en-US" b="1" i="1" dirty="0" smtClean="0">
                <a:solidFill>
                  <a:srgbClr val="002060"/>
                </a:solidFill>
              </a:rPr>
              <a:t>algorithm</a:t>
            </a:r>
            <a:r>
              <a:rPr lang="en-US" dirty="0" smtClean="0"/>
              <a:t>. 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However, the </a:t>
            </a:r>
            <a:r>
              <a:rPr lang="en-US" b="1" i="1" dirty="0" smtClean="0">
                <a:solidFill>
                  <a:srgbClr val="0070C0"/>
                </a:solidFill>
              </a:rPr>
              <a:t>routing protocol</a:t>
            </a:r>
            <a:r>
              <a:rPr lang="en-US" dirty="0" smtClean="0"/>
              <a:t> </a:t>
            </a:r>
            <a:r>
              <a:rPr lang="en-US" dirty="0"/>
              <a:t>is more than an </a:t>
            </a:r>
            <a:r>
              <a:rPr lang="en-US" dirty="0" smtClean="0"/>
              <a:t>algorithm, where a </a:t>
            </a:r>
            <a:r>
              <a:rPr lang="en-US" dirty="0"/>
              <a:t>protocol needs to define its </a:t>
            </a:r>
            <a:r>
              <a:rPr lang="en-US" b="1" i="1" dirty="0">
                <a:solidFill>
                  <a:srgbClr val="002060"/>
                </a:solidFill>
              </a:rPr>
              <a:t>domain of operation, the messages exchanged, communication between </a:t>
            </a:r>
            <a:r>
              <a:rPr lang="en-US" b="1" i="1" dirty="0" smtClean="0">
                <a:solidFill>
                  <a:srgbClr val="002060"/>
                </a:solidFill>
              </a:rPr>
              <a:t>routers </a:t>
            </a:r>
            <a:r>
              <a:rPr lang="en-US" b="1" i="1" dirty="0">
                <a:solidFill>
                  <a:srgbClr val="002060"/>
                </a:solidFill>
              </a:rPr>
              <a:t>and interaction with protocols in other domains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Distance-Vector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In distance vector routing</a:t>
            </a:r>
            <a:r>
              <a:rPr lang="en-US" b="1" dirty="0"/>
              <a:t>,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least-cost</a:t>
            </a:r>
            <a:r>
              <a:rPr lang="en-US" dirty="0"/>
              <a:t> route between any two nodes is the route with </a:t>
            </a:r>
            <a:r>
              <a:rPr lang="en-US" b="1" dirty="0">
                <a:solidFill>
                  <a:srgbClr val="C00000"/>
                </a:solidFill>
              </a:rPr>
              <a:t>minimum distance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Each node maintains a table of </a:t>
            </a:r>
            <a:r>
              <a:rPr lang="en-US" b="1" dirty="0">
                <a:solidFill>
                  <a:srgbClr val="C00000"/>
                </a:solidFill>
              </a:rPr>
              <a:t>minimum distances</a:t>
            </a:r>
            <a:r>
              <a:rPr lang="en-US" dirty="0"/>
              <a:t> to every node.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table at each node also guides the packets to the desired node by showing the next stop in the route </a:t>
            </a:r>
            <a:r>
              <a:rPr lang="en-US" b="1" dirty="0">
                <a:solidFill>
                  <a:srgbClr val="0070C0"/>
                </a:solidFill>
              </a:rPr>
              <a:t>(next-hop routing)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Each node shares its routing table with its </a:t>
            </a:r>
            <a:r>
              <a:rPr lang="en-US" b="1" dirty="0">
                <a:solidFill>
                  <a:srgbClr val="0070C0"/>
                </a:solidFill>
              </a:rPr>
              <a:t>immediate neighbors </a:t>
            </a:r>
            <a:r>
              <a:rPr lang="en-US" b="1" dirty="0">
                <a:solidFill>
                  <a:srgbClr val="FF0000"/>
                </a:solidFill>
              </a:rPr>
              <a:t>periodically</a:t>
            </a:r>
            <a:r>
              <a:rPr lang="en-US" dirty="0"/>
              <a:t> and when </a:t>
            </a:r>
            <a:r>
              <a:rPr lang="en-US" b="1" dirty="0">
                <a:solidFill>
                  <a:srgbClr val="FF0000"/>
                </a:solidFill>
              </a:rPr>
              <a:t>there is a change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Once the tables are shared and updated, the tables are stable where each node knows how to reach any other node and the cost.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At the beginning, </a:t>
            </a:r>
            <a:r>
              <a:rPr lang="en-US" b="1" i="1" dirty="0">
                <a:solidFill>
                  <a:srgbClr val="C00000"/>
                </a:solidFill>
              </a:rPr>
              <a:t>stable tables do not </a:t>
            </a:r>
            <a:r>
              <a:rPr lang="en-US" b="1" i="1" dirty="0" smtClean="0">
                <a:solidFill>
                  <a:srgbClr val="C00000"/>
                </a:solidFill>
              </a:rPr>
              <a:t>exist, </a:t>
            </a:r>
            <a:r>
              <a:rPr lang="en-US" dirty="0"/>
              <a:t>where each node can know only the distance between itself and its immediate neighbors, i.e. those directly connected to it.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So for the moment, we assume that each node can send a message to the immediate neighbors and find the distance between itself and these neighbors.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distance for any entry that is not a neighbor is marked as </a:t>
            </a:r>
            <a:r>
              <a:rPr lang="en-US" b="1" dirty="0">
                <a:solidFill>
                  <a:srgbClr val="FF0000"/>
                </a:solidFill>
              </a:rPr>
              <a:t>infinite (unreachable)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 </a:t>
            </a:r>
            <a:r>
              <a:rPr lang="en-US" dirty="0"/>
              <a:t>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53952" y="5991215"/>
            <a:ext cx="6284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Initialization </a:t>
            </a:r>
            <a:r>
              <a:rPr lang="en-US" sz="2400" b="1" i="1" baseline="0" dirty="0">
                <a:latin typeface="Times New Roman" pitchFamily="18" charset="0"/>
              </a:rPr>
              <a:t>of tables in distance vector 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84022" y="1440692"/>
            <a:ext cx="8423955" cy="4554288"/>
            <a:chOff x="1884022" y="1440692"/>
            <a:chExt cx="8423955" cy="4554288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022" y="1440692"/>
              <a:ext cx="8423955" cy="4554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9860503" y="4114800"/>
              <a:ext cx="418290" cy="1488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9914006" y="4581727"/>
              <a:ext cx="29183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923733" y="4879790"/>
              <a:ext cx="29183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9914006" y="5453974"/>
              <a:ext cx="29183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1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Sharing </a:t>
            </a:r>
            <a:r>
              <a:rPr lang="en-US" dirty="0"/>
              <a:t>&amp; 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33387" cy="459995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A node shares only the first two columns of its table to </a:t>
            </a:r>
            <a:r>
              <a:rPr lang="en-US" dirty="0" smtClean="0"/>
              <a:t>neighbor</a:t>
            </a:r>
            <a:r>
              <a:rPr lang="en-US" dirty="0"/>
              <a:t>. 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Updating takes </a:t>
            </a:r>
            <a:r>
              <a:rPr lang="en-US" b="1" dirty="0">
                <a:solidFill>
                  <a:srgbClr val="C00000"/>
                </a:solidFill>
              </a:rPr>
              <a:t>three steps</a:t>
            </a:r>
            <a:r>
              <a:rPr lang="en-US" dirty="0"/>
              <a:t>:</a:t>
            </a:r>
          </a:p>
          <a:p>
            <a:pPr marL="739775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The receiving node needs to add the </a:t>
            </a:r>
            <a:r>
              <a:rPr lang="en-US" sz="2600" b="1" dirty="0">
                <a:solidFill>
                  <a:srgbClr val="C00000"/>
                </a:solidFill>
              </a:rPr>
              <a:t>cost</a:t>
            </a:r>
            <a:r>
              <a:rPr lang="en-US" sz="2600" dirty="0">
                <a:solidFill>
                  <a:srgbClr val="002060"/>
                </a:solidFill>
              </a:rPr>
              <a:t> between </a:t>
            </a:r>
            <a:r>
              <a:rPr lang="en-US" sz="2600" b="1" i="1" dirty="0" smtClean="0">
                <a:solidFill>
                  <a:srgbClr val="002060"/>
                </a:solidFill>
              </a:rPr>
              <a:t>“itself </a:t>
            </a:r>
            <a:r>
              <a:rPr lang="en-US" sz="2600" b="1" i="1" dirty="0">
                <a:solidFill>
                  <a:srgbClr val="002060"/>
                </a:solidFill>
              </a:rPr>
              <a:t>and the sending </a:t>
            </a:r>
            <a:r>
              <a:rPr lang="en-US" sz="2600" b="1" i="1" dirty="0" smtClean="0">
                <a:solidFill>
                  <a:srgbClr val="002060"/>
                </a:solidFill>
              </a:rPr>
              <a:t>node”</a:t>
            </a:r>
            <a:r>
              <a:rPr lang="en-US" sz="2600" dirty="0" smtClean="0">
                <a:solidFill>
                  <a:srgbClr val="002060"/>
                </a:solidFill>
              </a:rPr>
              <a:t> </a:t>
            </a:r>
            <a:r>
              <a:rPr lang="en-US" sz="2600" dirty="0">
                <a:solidFill>
                  <a:srgbClr val="002060"/>
                </a:solidFill>
              </a:rPr>
              <a:t>to each value </a:t>
            </a:r>
            <a:r>
              <a:rPr lang="en-US" sz="2600" dirty="0" smtClean="0">
                <a:solidFill>
                  <a:srgbClr val="002060"/>
                </a:solidFill>
              </a:rPr>
              <a:t>in the </a:t>
            </a:r>
            <a:r>
              <a:rPr lang="en-US" sz="2600" b="1" dirty="0">
                <a:solidFill>
                  <a:srgbClr val="C00000"/>
                </a:solidFill>
              </a:rPr>
              <a:t>second column</a:t>
            </a:r>
            <a:r>
              <a:rPr lang="en-US" sz="2600" dirty="0">
                <a:solidFill>
                  <a:srgbClr val="002060"/>
                </a:solidFill>
              </a:rPr>
              <a:t> of </a:t>
            </a:r>
            <a:r>
              <a:rPr lang="en-US" sz="2600" dirty="0" smtClean="0">
                <a:solidFill>
                  <a:srgbClr val="002060"/>
                </a:solidFill>
              </a:rPr>
              <a:t>received </a:t>
            </a:r>
            <a:r>
              <a:rPr lang="en-US" sz="2600" dirty="0">
                <a:solidFill>
                  <a:srgbClr val="002060"/>
                </a:solidFill>
              </a:rPr>
              <a:t>table.</a:t>
            </a:r>
          </a:p>
          <a:p>
            <a:pPr marL="739775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The receiving node needs to add the </a:t>
            </a:r>
            <a:r>
              <a:rPr lang="en-US" sz="2600" b="1" dirty="0">
                <a:solidFill>
                  <a:srgbClr val="C00000"/>
                </a:solidFill>
              </a:rPr>
              <a:t>name</a:t>
            </a:r>
            <a:r>
              <a:rPr lang="en-US" sz="2600" dirty="0">
                <a:solidFill>
                  <a:srgbClr val="002060"/>
                </a:solidFill>
              </a:rPr>
              <a:t> of the sending node to each </a:t>
            </a:r>
            <a:r>
              <a:rPr lang="en-US" sz="2600" dirty="0" smtClean="0">
                <a:solidFill>
                  <a:srgbClr val="002060"/>
                </a:solidFill>
              </a:rPr>
              <a:t>row, </a:t>
            </a:r>
            <a:r>
              <a:rPr lang="en-US" sz="2600" dirty="0">
                <a:solidFill>
                  <a:srgbClr val="002060"/>
                </a:solidFill>
              </a:rPr>
              <a:t>as the </a:t>
            </a:r>
            <a:r>
              <a:rPr lang="en-US" sz="2600" b="1" dirty="0">
                <a:solidFill>
                  <a:srgbClr val="C00000"/>
                </a:solidFill>
              </a:rPr>
              <a:t>third </a:t>
            </a:r>
            <a:r>
              <a:rPr lang="en-US" sz="2600" b="1" dirty="0" smtClean="0">
                <a:solidFill>
                  <a:srgbClr val="C00000"/>
                </a:solidFill>
              </a:rPr>
              <a:t>column</a:t>
            </a:r>
            <a:r>
              <a:rPr lang="en-US" sz="2600" dirty="0" smtClean="0">
                <a:solidFill>
                  <a:srgbClr val="002060"/>
                </a:solidFill>
              </a:rPr>
              <a:t>.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Sharing </a:t>
            </a:r>
            <a:r>
              <a:rPr lang="en-US" dirty="0"/>
              <a:t>&amp; Updating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802257" cy="5085049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14000"/>
              </a:lnSpc>
              <a:buFont typeface="+mj-lt"/>
              <a:buAutoNum type="arabicPeriod" startAt="3"/>
            </a:pPr>
            <a:r>
              <a:rPr lang="en-US" dirty="0">
                <a:solidFill>
                  <a:srgbClr val="002060"/>
                </a:solidFill>
              </a:rPr>
              <a:t>The receiving node needs to </a:t>
            </a:r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dirty="0">
                <a:solidFill>
                  <a:srgbClr val="002060"/>
                </a:solidFill>
              </a:rPr>
              <a:t> each row of its old table with </a:t>
            </a:r>
            <a:r>
              <a:rPr lang="en-US" dirty="0" smtClean="0">
                <a:solidFill>
                  <a:srgbClr val="002060"/>
                </a:solidFill>
              </a:rPr>
              <a:t>corresponding </a:t>
            </a:r>
            <a:r>
              <a:rPr lang="en-US" dirty="0">
                <a:solidFill>
                  <a:srgbClr val="002060"/>
                </a:solidFill>
              </a:rPr>
              <a:t>row of </a:t>
            </a:r>
            <a:r>
              <a:rPr lang="en-US" dirty="0" smtClean="0">
                <a:solidFill>
                  <a:srgbClr val="002060"/>
                </a:solidFill>
              </a:rPr>
              <a:t>modified </a:t>
            </a:r>
            <a:r>
              <a:rPr lang="en-US" dirty="0">
                <a:solidFill>
                  <a:srgbClr val="002060"/>
                </a:solidFill>
              </a:rPr>
              <a:t>version of </a:t>
            </a:r>
            <a:r>
              <a:rPr lang="en-US" dirty="0" smtClean="0">
                <a:solidFill>
                  <a:srgbClr val="002060"/>
                </a:solidFill>
              </a:rPr>
              <a:t>received </a:t>
            </a:r>
            <a:r>
              <a:rPr lang="en-US" dirty="0">
                <a:solidFill>
                  <a:srgbClr val="002060"/>
                </a:solidFill>
              </a:rPr>
              <a:t>table.</a:t>
            </a:r>
          </a:p>
          <a:p>
            <a:pPr marL="971550" lvl="1" indent="-514350" algn="just">
              <a:lnSpc>
                <a:spcPct val="114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n-US" sz="2800" dirty="0"/>
              <a:t>If </a:t>
            </a:r>
            <a:r>
              <a:rPr lang="en-US" sz="2800" b="1" dirty="0" smtClean="0">
                <a:solidFill>
                  <a:srgbClr val="C00000"/>
                </a:solidFill>
              </a:rPr>
              <a:t>next-node</a:t>
            </a:r>
            <a:r>
              <a:rPr lang="en-US" sz="2800" dirty="0" smtClean="0"/>
              <a:t> </a:t>
            </a:r>
            <a:r>
              <a:rPr lang="en-US" sz="2800" dirty="0"/>
              <a:t>entry is </a:t>
            </a:r>
            <a:r>
              <a:rPr lang="en-US" sz="2800" b="1" dirty="0">
                <a:solidFill>
                  <a:srgbClr val="C00000"/>
                </a:solidFill>
              </a:rPr>
              <a:t>different</a:t>
            </a:r>
            <a:r>
              <a:rPr lang="en-US" sz="2800" dirty="0"/>
              <a:t>, the receiving node chooses the row with </a:t>
            </a:r>
            <a:r>
              <a:rPr lang="en-US" sz="2800" b="1" dirty="0">
                <a:solidFill>
                  <a:srgbClr val="C00000"/>
                </a:solidFill>
              </a:rPr>
              <a:t>smaller cost</a:t>
            </a:r>
            <a:r>
              <a:rPr lang="en-US" sz="2800" dirty="0"/>
              <a:t>. If there is a </a:t>
            </a:r>
            <a:r>
              <a:rPr lang="en-US" sz="2800" dirty="0" smtClean="0"/>
              <a:t>tie in </a:t>
            </a:r>
            <a:r>
              <a:rPr lang="en-US" sz="2800" b="1" dirty="0" smtClean="0">
                <a:solidFill>
                  <a:srgbClr val="C00000"/>
                </a:solidFill>
              </a:rPr>
              <a:t>cost</a:t>
            </a:r>
            <a:r>
              <a:rPr lang="en-US" sz="2800" dirty="0" smtClean="0"/>
              <a:t>,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old </a:t>
            </a:r>
            <a:r>
              <a:rPr lang="en-US" sz="2800" b="1" dirty="0" smtClean="0">
                <a:solidFill>
                  <a:srgbClr val="C00000"/>
                </a:solidFill>
              </a:rPr>
              <a:t>entry</a:t>
            </a:r>
            <a:r>
              <a:rPr lang="en-US" sz="2800" dirty="0" smtClean="0"/>
              <a:t> </a:t>
            </a:r>
            <a:r>
              <a:rPr lang="en-US" sz="2800" dirty="0"/>
              <a:t>is kept.</a:t>
            </a:r>
          </a:p>
          <a:p>
            <a:pPr marL="971550" lvl="1" indent="-514350" algn="just">
              <a:lnSpc>
                <a:spcPct val="114000"/>
              </a:lnSpc>
              <a:spcBef>
                <a:spcPts val="1000"/>
              </a:spcBef>
              <a:buFont typeface="+mj-lt"/>
              <a:buAutoNum type="alphaLcPeriod"/>
            </a:pPr>
            <a:r>
              <a:rPr lang="en-US" sz="2800" dirty="0"/>
              <a:t>If </a:t>
            </a:r>
            <a:r>
              <a:rPr lang="en-US" sz="2800" b="1" dirty="0" smtClean="0">
                <a:solidFill>
                  <a:srgbClr val="C00000"/>
                </a:solidFill>
              </a:rPr>
              <a:t>next-node</a:t>
            </a:r>
            <a:r>
              <a:rPr lang="en-US" sz="2800" dirty="0" smtClean="0"/>
              <a:t> </a:t>
            </a:r>
            <a:r>
              <a:rPr lang="en-US" sz="2800" dirty="0"/>
              <a:t>entry is </a:t>
            </a:r>
            <a:r>
              <a:rPr lang="en-US" sz="2800" b="1" dirty="0" smtClean="0">
                <a:solidFill>
                  <a:srgbClr val="C00000"/>
                </a:solidFill>
              </a:rPr>
              <a:t>same</a:t>
            </a:r>
            <a:r>
              <a:rPr lang="en-US" sz="2800" dirty="0"/>
              <a:t>, the receiving node chooses the </a:t>
            </a:r>
            <a:r>
              <a:rPr lang="en-US" sz="2800" b="1" dirty="0">
                <a:solidFill>
                  <a:srgbClr val="C00000"/>
                </a:solidFill>
              </a:rPr>
              <a:t>new row</a:t>
            </a:r>
            <a:r>
              <a:rPr lang="en-US" sz="2800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In </a:t>
            </a:r>
            <a:r>
              <a:rPr lang="en-US" dirty="0"/>
              <a:t>a short time, if there is no change in the network, each node reaches a stable condition in which the contents of its table remains the same.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8" y="1416756"/>
            <a:ext cx="7905930" cy="4920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11" y="1556387"/>
            <a:ext cx="4325257" cy="37207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Internet has changed from a </a:t>
            </a:r>
            <a:r>
              <a:rPr lang="en-US" b="1" dirty="0">
                <a:solidFill>
                  <a:srgbClr val="0070C0"/>
                </a:solidFill>
              </a:rPr>
              <a:t>tree-like structure</a:t>
            </a:r>
            <a:r>
              <a:rPr lang="en-US" dirty="0"/>
              <a:t>, with a </a:t>
            </a:r>
            <a:r>
              <a:rPr lang="en-US" b="1" dirty="0">
                <a:solidFill>
                  <a:srgbClr val="C00000"/>
                </a:solidFill>
              </a:rPr>
              <a:t>single backbone</a:t>
            </a:r>
            <a:r>
              <a:rPr lang="en-US" dirty="0"/>
              <a:t>, to a </a:t>
            </a:r>
            <a:r>
              <a:rPr lang="en-US" b="1" dirty="0">
                <a:solidFill>
                  <a:srgbClr val="C00000"/>
                </a:solidFill>
              </a:rPr>
              <a:t>multi-backbone</a:t>
            </a:r>
            <a:r>
              <a:rPr lang="en-US" dirty="0"/>
              <a:t> structure run by different private corporations today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9107" y="5700667"/>
            <a:ext cx="248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Structure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Sharing </a:t>
            </a:r>
            <a:r>
              <a:rPr lang="en-US" dirty="0"/>
              <a:t>&amp; Updating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61" y="1605623"/>
            <a:ext cx="3980543" cy="48721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only benefit from </a:t>
            </a:r>
            <a:r>
              <a:rPr lang="en-US" dirty="0" smtClean="0"/>
              <a:t>updating </a:t>
            </a:r>
            <a:r>
              <a:rPr lang="en-US" dirty="0"/>
              <a:t>of node A is the last entry, i.e. how to reach 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Previously, node A did not know how to reach E </a:t>
            </a:r>
            <a:r>
              <a:rPr lang="en-US" dirty="0" smtClean="0">
                <a:solidFill>
                  <a:srgbClr val="C00000"/>
                </a:solidFill>
              </a:rPr>
              <a:t>(i.e. the distance was </a:t>
            </a:r>
            <a:r>
              <a:rPr lang="en-US" sz="3200" dirty="0" smtClean="0">
                <a:solidFill>
                  <a:srgbClr val="C00000"/>
                </a:solidFill>
              </a:rPr>
              <a:t>∞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Now it knows that the cost is 6 via 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59" y="1662418"/>
            <a:ext cx="7427501" cy="434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24566" y="5987448"/>
            <a:ext cx="4679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Updating </a:t>
            </a:r>
            <a:r>
              <a:rPr lang="en-US" sz="2400" b="1" i="1" baseline="0" dirty="0">
                <a:latin typeface="Times New Roman" pitchFamily="18" charset="0"/>
              </a:rPr>
              <a:t>in distance vector routing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Routing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92" y="1286247"/>
            <a:ext cx="8628015" cy="46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111321" y="5979885"/>
            <a:ext cx="3969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 baseline="0" dirty="0" smtClean="0">
                <a:latin typeface="Times New Roman" pitchFamily="18" charset="0"/>
              </a:rPr>
              <a:t>Distance </a:t>
            </a:r>
            <a:r>
              <a:rPr lang="en-US" sz="2400" b="1" i="1" baseline="0" dirty="0">
                <a:latin typeface="Times New Roman" pitchFamily="18" charset="0"/>
              </a:rPr>
              <a:t>vector routing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Distance-Vector Routing: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Sharing </a:t>
            </a:r>
            <a:r>
              <a:rPr lang="en-US" dirty="0"/>
              <a:t>&amp; Updating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i="1" dirty="0">
                <a:solidFill>
                  <a:srgbClr val="FF0000"/>
                </a:solidFill>
              </a:rPr>
              <a:t>When to Share? </a:t>
            </a:r>
            <a:r>
              <a:rPr lang="en-US" dirty="0"/>
              <a:t>The table is sent both </a:t>
            </a:r>
            <a:r>
              <a:rPr lang="en-US" b="1" dirty="0">
                <a:solidFill>
                  <a:srgbClr val="0070C0"/>
                </a:solidFill>
              </a:rPr>
              <a:t>periodically</a:t>
            </a:r>
            <a:r>
              <a:rPr lang="en-US" dirty="0"/>
              <a:t> and when </a:t>
            </a:r>
            <a:r>
              <a:rPr lang="en-US" b="1" dirty="0">
                <a:solidFill>
                  <a:srgbClr val="0070C0"/>
                </a:solidFill>
              </a:rPr>
              <a:t>there is a change in the table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Periodic Update:</a:t>
            </a:r>
            <a:r>
              <a:rPr lang="en-US" dirty="0"/>
              <a:t> a node sends </a:t>
            </a:r>
            <a:r>
              <a:rPr lang="en-US" dirty="0" smtClean="0"/>
              <a:t>its </a:t>
            </a:r>
            <a:r>
              <a:rPr lang="en-US" dirty="0"/>
              <a:t>routing table, normally every 30s, in a periodic update. The period depends on the protocol that is using distance vector routing.</a:t>
            </a:r>
          </a:p>
          <a:p>
            <a:pPr marL="514350" indent="-514350" algn="just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Triggered Update:</a:t>
            </a:r>
            <a:r>
              <a:rPr lang="en-US" dirty="0"/>
              <a:t> a node sends its routing table to its neighbors any time there is a change in its routing table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Link-State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515601" cy="476573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Dijkstra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algorithm </a:t>
            </a:r>
            <a:r>
              <a:rPr lang="en-US" dirty="0" smtClean="0"/>
              <a:t>is used to </a:t>
            </a:r>
            <a:r>
              <a:rPr lang="en-US" dirty="0"/>
              <a:t>build a routing </a:t>
            </a:r>
            <a:r>
              <a:rPr lang="en-US" dirty="0" smtClean="0"/>
              <a:t>table at each node. 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Building tables becomes possible if </a:t>
            </a:r>
            <a:r>
              <a:rPr lang="en-US" b="1" dirty="0" smtClean="0">
                <a:solidFill>
                  <a:srgbClr val="0070C0"/>
                </a:solidFill>
              </a:rPr>
              <a:t>each node</a:t>
            </a:r>
            <a:r>
              <a:rPr lang="en-US" dirty="0" smtClean="0"/>
              <a:t> has the entire topology of the domain, which includes:</a:t>
            </a:r>
          </a:p>
          <a:p>
            <a:pPr marL="579438" lvl="1" indent="-342900" algn="just">
              <a:lnSpc>
                <a:spcPct val="114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List of nodes</a:t>
            </a:r>
          </a:p>
          <a:p>
            <a:pPr marL="579438" lvl="1" indent="-342900" algn="just">
              <a:lnSpc>
                <a:spcPct val="114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List of links</a:t>
            </a:r>
          </a:p>
          <a:p>
            <a:pPr marL="579438" lvl="1" indent="-342900" algn="just">
              <a:lnSpc>
                <a:spcPct val="114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How nodes are connected</a:t>
            </a:r>
          </a:p>
          <a:p>
            <a:pPr marL="579438" lvl="1" indent="-342900" algn="just">
              <a:lnSpc>
                <a:spcPct val="114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Links cost</a:t>
            </a:r>
          </a:p>
          <a:p>
            <a:pPr marL="579438" lvl="1" indent="-342900" algn="just">
              <a:lnSpc>
                <a:spcPct val="114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Condition </a:t>
            </a:r>
            <a:r>
              <a:rPr lang="en-US" sz="2800" dirty="0"/>
              <a:t>of the  links </a:t>
            </a:r>
            <a:r>
              <a:rPr lang="en-US" sz="2800" b="1" i="1" dirty="0" smtClean="0">
                <a:solidFill>
                  <a:srgbClr val="002060"/>
                </a:solidFill>
              </a:rPr>
              <a:t>(i.e. up </a:t>
            </a:r>
            <a:r>
              <a:rPr lang="en-US" sz="2800" b="1" i="1" dirty="0">
                <a:solidFill>
                  <a:srgbClr val="002060"/>
                </a:solidFill>
              </a:rPr>
              <a:t>or down</a:t>
            </a:r>
            <a:r>
              <a:rPr lang="en-US" sz="2800" b="1" i="1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In link state routing, topology information must be dynamic, i.e. representing latest state of each node and each link. </a:t>
            </a:r>
            <a:endParaRPr lang="en-US" dirty="0" smtClean="0"/>
          </a:p>
          <a:p>
            <a:pPr algn="just">
              <a:lnSpc>
                <a:spcPct val="114000"/>
              </a:lnSpc>
            </a:pPr>
            <a:r>
              <a:rPr lang="en-US" dirty="0" smtClean="0"/>
              <a:t>Hence</a:t>
            </a:r>
            <a:r>
              <a:rPr lang="en-US" dirty="0"/>
              <a:t>, if there are changes in any point in the network </a:t>
            </a:r>
            <a:r>
              <a:rPr lang="en-US" dirty="0">
                <a:solidFill>
                  <a:srgbClr val="C00000"/>
                </a:solidFill>
              </a:rPr>
              <a:t>(e.g. a link is down)</a:t>
            </a:r>
            <a:r>
              <a:rPr lang="en-US" dirty="0"/>
              <a:t>, the topology must be updated for </a:t>
            </a:r>
            <a:r>
              <a:rPr lang="en-US" b="1" dirty="0">
                <a:solidFill>
                  <a:srgbClr val="0070C0"/>
                </a:solidFill>
              </a:rPr>
              <a:t>each node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377" y="3827541"/>
            <a:ext cx="5370582" cy="248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7536" y="4653013"/>
            <a:ext cx="2346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i="1" baseline="0" dirty="0" smtClean="0">
                <a:latin typeface="Times New Roman" panose="02020603050405020304" pitchFamily="18" charset="0"/>
              </a:rPr>
              <a:t>Concept </a:t>
            </a:r>
            <a:r>
              <a:rPr lang="en-US" sz="2400" b="1" i="1" baseline="0" dirty="0">
                <a:latin typeface="Times New Roman" panose="02020603050405020304" pitchFamily="18" charset="0"/>
              </a:rPr>
              <a:t>of </a:t>
            </a:r>
            <a:r>
              <a:rPr lang="en-US" sz="2400" b="1" i="1" baseline="0" dirty="0" smtClean="0">
                <a:latin typeface="Times New Roman" panose="02020603050405020304" pitchFamily="18" charset="0"/>
              </a:rPr>
              <a:t>link state </a:t>
            </a:r>
            <a:r>
              <a:rPr lang="en-US" sz="2400" b="1" i="1" baseline="0" dirty="0">
                <a:latin typeface="Times New Roman" panose="02020603050405020304" pitchFamily="18" charset="0"/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13320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Q) In link state routing, how can a common topology be dynamic and stored in each node?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</a:rPr>
              <a:t>A) </a:t>
            </a:r>
            <a:r>
              <a:rPr lang="en-US" dirty="0" smtClean="0"/>
              <a:t>Link state routing is based on the assumption that each node has </a:t>
            </a:r>
            <a:r>
              <a:rPr lang="en-US" b="1" dirty="0" smtClean="0">
                <a:solidFill>
                  <a:srgbClr val="C00000"/>
                </a:solidFill>
              </a:rPr>
              <a:t>“partial knowledge”</a:t>
            </a:r>
            <a:r>
              <a:rPr lang="en-US" dirty="0" smtClean="0"/>
              <a:t> of the topology, where it knows the </a:t>
            </a:r>
            <a:r>
              <a:rPr lang="en-US" dirty="0"/>
              <a:t>state of its </a:t>
            </a:r>
            <a:r>
              <a:rPr lang="en-US" dirty="0" smtClean="0"/>
              <a:t>links </a:t>
            </a:r>
            <a:r>
              <a:rPr lang="en-US" b="1" i="1" dirty="0" smtClean="0">
                <a:solidFill>
                  <a:srgbClr val="002060"/>
                </a:solidFill>
              </a:rPr>
              <a:t>(i.e. condition and cost)</a:t>
            </a:r>
            <a:r>
              <a:rPr lang="en-US" dirty="0" smtClean="0"/>
              <a:t>. </a:t>
            </a:r>
          </a:p>
          <a:p>
            <a:pPr marL="0" indent="0" algn="just">
              <a:lnSpc>
                <a:spcPct val="114000"/>
              </a:lnSpc>
              <a:buNone/>
            </a:pPr>
            <a:r>
              <a:rPr lang="en-US" dirty="0" smtClean="0"/>
              <a:t>As a result, the whole topology can be compiled from the partial knowledge of each node.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Routing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706100" cy="4872105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Four sets of actions are required to ensure that each node has the routing table showing the </a:t>
            </a:r>
            <a:r>
              <a:rPr lang="en-US" b="1" dirty="0">
                <a:solidFill>
                  <a:srgbClr val="FF0000"/>
                </a:solidFill>
              </a:rPr>
              <a:t>least-cost node</a:t>
            </a:r>
            <a:r>
              <a:rPr lang="en-US" dirty="0"/>
              <a:t> to every other </a:t>
            </a:r>
            <a:r>
              <a:rPr lang="en-US" dirty="0" smtClean="0"/>
              <a:t>node: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Creation of links states </a:t>
            </a:r>
            <a:r>
              <a:rPr lang="en-US" dirty="0" smtClean="0"/>
              <a:t>by </a:t>
            </a:r>
            <a:r>
              <a:rPr lang="en-US" dirty="0"/>
              <a:t>each node, </a:t>
            </a:r>
            <a:r>
              <a:rPr lang="en-US" dirty="0" smtClean="0"/>
              <a:t>through a </a:t>
            </a:r>
            <a:r>
              <a:rPr lang="en-US" b="1" dirty="0" smtClean="0">
                <a:solidFill>
                  <a:srgbClr val="0070C0"/>
                </a:solidFill>
              </a:rPr>
              <a:t>link </a:t>
            </a:r>
            <a:r>
              <a:rPr lang="en-US" b="1" dirty="0">
                <a:solidFill>
                  <a:srgbClr val="0070C0"/>
                </a:solidFill>
              </a:rPr>
              <a:t>state packet (LSP)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Dissemination of </a:t>
            </a:r>
            <a:r>
              <a:rPr lang="en-US" b="1" dirty="0">
                <a:solidFill>
                  <a:srgbClr val="0070C0"/>
                </a:solidFill>
              </a:rPr>
              <a:t>LSPs</a:t>
            </a:r>
            <a:r>
              <a:rPr lang="en-US" dirty="0"/>
              <a:t> to every other router, </a:t>
            </a:r>
            <a:r>
              <a:rPr lang="en-US" dirty="0" smtClean="0"/>
              <a:t>through </a:t>
            </a:r>
            <a:r>
              <a:rPr lang="en-US" b="1" dirty="0">
                <a:solidFill>
                  <a:srgbClr val="0070C0"/>
                </a:solidFill>
              </a:rPr>
              <a:t>flooding</a:t>
            </a:r>
            <a:r>
              <a:rPr lang="en-US" dirty="0"/>
              <a:t>, in an efficient and reliable way.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Formation of a </a:t>
            </a:r>
            <a:r>
              <a:rPr lang="en-US" b="1" dirty="0">
                <a:solidFill>
                  <a:srgbClr val="0070C0"/>
                </a:solidFill>
              </a:rPr>
              <a:t>shortest path tree</a:t>
            </a:r>
            <a:r>
              <a:rPr lang="en-US" dirty="0"/>
              <a:t> for each node.</a:t>
            </a: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Calculation of a routing table based on the </a:t>
            </a:r>
            <a:r>
              <a:rPr lang="en-US" b="1" dirty="0">
                <a:solidFill>
                  <a:srgbClr val="0070C0"/>
                </a:solidFill>
              </a:rPr>
              <a:t>shortest path tree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Link State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A </a:t>
            </a:r>
            <a:r>
              <a:rPr lang="en-US" sz="3000" b="1" dirty="0" smtClean="0">
                <a:solidFill>
                  <a:srgbClr val="0070C0"/>
                </a:solidFill>
              </a:rPr>
              <a:t>LSP</a:t>
            </a:r>
            <a:r>
              <a:rPr lang="en-US" sz="3000" dirty="0" smtClean="0"/>
              <a:t> </a:t>
            </a:r>
            <a:r>
              <a:rPr lang="en-US" sz="3000" dirty="0"/>
              <a:t>can carry large amount of information, </a:t>
            </a:r>
            <a:r>
              <a:rPr lang="en-US" sz="3000" dirty="0" smtClean="0"/>
              <a:t>including </a:t>
            </a:r>
            <a:r>
              <a:rPr lang="en-US" sz="3000" dirty="0">
                <a:solidFill>
                  <a:srgbClr val="C00000"/>
                </a:solidFill>
              </a:rPr>
              <a:t>node identity, list of links, a sequence </a:t>
            </a:r>
            <a:r>
              <a:rPr lang="en-US" sz="3000" dirty="0" smtClean="0">
                <a:solidFill>
                  <a:srgbClr val="C00000"/>
                </a:solidFill>
              </a:rPr>
              <a:t>number </a:t>
            </a:r>
            <a:r>
              <a:rPr lang="en-US" sz="3000" dirty="0">
                <a:solidFill>
                  <a:srgbClr val="C00000"/>
                </a:solidFill>
              </a:rPr>
              <a:t>and age</a:t>
            </a:r>
            <a:r>
              <a:rPr lang="en-US" sz="3000" dirty="0"/>
              <a:t>.</a:t>
            </a:r>
          </a:p>
          <a:p>
            <a:pPr marL="457200" lvl="1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dirty="0" smtClean="0"/>
              <a:t>Node </a:t>
            </a:r>
            <a:r>
              <a:rPr lang="en-US" sz="2800" dirty="0"/>
              <a:t>identity and </a:t>
            </a:r>
            <a:r>
              <a:rPr lang="en-US" sz="2800" dirty="0" smtClean="0"/>
              <a:t>the list </a:t>
            </a:r>
            <a:r>
              <a:rPr lang="en-US" sz="2800" dirty="0"/>
              <a:t>of </a:t>
            </a:r>
            <a:r>
              <a:rPr lang="en-US" sz="2800" dirty="0" smtClean="0"/>
              <a:t>links </a:t>
            </a:r>
            <a:r>
              <a:rPr lang="en-US" sz="2800" dirty="0"/>
              <a:t>are needed to make the </a:t>
            </a:r>
            <a:r>
              <a:rPr lang="en-US" sz="2800" dirty="0" smtClean="0">
                <a:solidFill>
                  <a:srgbClr val="0070C0"/>
                </a:solidFill>
              </a:rPr>
              <a:t>network topology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lvl="1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The </a:t>
            </a:r>
            <a:r>
              <a:rPr lang="en-US" sz="2800" dirty="0" smtClean="0"/>
              <a:t>sequence number facilitates </a:t>
            </a:r>
            <a:r>
              <a:rPr lang="en-US" sz="2800" dirty="0"/>
              <a:t>flooding and distinguishes new </a:t>
            </a:r>
            <a:r>
              <a:rPr lang="en-US" sz="2800" b="1" dirty="0">
                <a:solidFill>
                  <a:srgbClr val="0070C0"/>
                </a:solidFill>
              </a:rPr>
              <a:t>LSPs</a:t>
            </a:r>
            <a:r>
              <a:rPr lang="en-US" sz="2800" dirty="0"/>
              <a:t> from old ones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lvl="1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The </a:t>
            </a:r>
            <a:r>
              <a:rPr lang="en-US" sz="2800" dirty="0" smtClean="0"/>
              <a:t>age </a:t>
            </a:r>
            <a:r>
              <a:rPr lang="en-US" sz="2800" dirty="0"/>
              <a:t>prevents old </a:t>
            </a:r>
            <a:r>
              <a:rPr lang="en-US" sz="2800" b="1" dirty="0">
                <a:solidFill>
                  <a:srgbClr val="0070C0"/>
                </a:solidFill>
              </a:rPr>
              <a:t>LSPs</a:t>
            </a:r>
            <a:r>
              <a:rPr lang="en-US" sz="2800" dirty="0"/>
              <a:t> from remaining in the domain for a long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Link State Packet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1058525" cy="50705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en-US" sz="3000" dirty="0">
                <a:solidFill>
                  <a:srgbClr val="C00000"/>
                </a:solidFill>
              </a:rPr>
              <a:t>LSPs are generated on two occasions: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When there is a change in the topology of the domain.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On a periodic </a:t>
            </a:r>
            <a:r>
              <a:rPr lang="en-US" dirty="0" smtClean="0"/>
              <a:t>basis</a:t>
            </a:r>
            <a:r>
              <a:rPr lang="en-US" dirty="0"/>
              <a:t>:</a:t>
            </a:r>
            <a:endParaRPr lang="en-US" dirty="0" smtClean="0"/>
          </a:p>
          <a:p>
            <a:pPr lvl="1" algn="just">
              <a:lnSpc>
                <a:spcPct val="110000"/>
              </a:lnSpc>
              <a:spcBef>
                <a:spcPts val="1000"/>
              </a:spcBef>
            </a:pPr>
            <a:r>
              <a:rPr lang="en-US" sz="2700" dirty="0" smtClean="0"/>
              <a:t>It </a:t>
            </a:r>
            <a:r>
              <a:rPr lang="en-US" sz="2700" dirty="0"/>
              <a:t>is done to ensure that old information is removed from the domain</a:t>
            </a:r>
            <a:r>
              <a:rPr lang="en-US" sz="2700" dirty="0" smtClean="0"/>
              <a:t>.</a:t>
            </a:r>
          </a:p>
          <a:p>
            <a:pPr lvl="1" algn="just">
              <a:lnSpc>
                <a:spcPct val="110000"/>
              </a:lnSpc>
              <a:spcBef>
                <a:spcPts val="1000"/>
              </a:spcBef>
            </a:pPr>
            <a:r>
              <a:rPr lang="en-US" sz="2700" dirty="0" smtClean="0"/>
              <a:t>The </a:t>
            </a:r>
            <a:r>
              <a:rPr lang="en-US" sz="2700" dirty="0"/>
              <a:t>timer set for periodic dissemination is normally in the range of </a:t>
            </a:r>
            <a:r>
              <a:rPr lang="en-US" sz="2700" b="1" dirty="0">
                <a:solidFill>
                  <a:srgbClr val="0070C0"/>
                </a:solidFill>
              </a:rPr>
              <a:t>60 min or 2 h</a:t>
            </a:r>
            <a:r>
              <a:rPr lang="en-US" sz="2700" dirty="0"/>
              <a:t> based on the implementation. </a:t>
            </a:r>
            <a:endParaRPr lang="en-US" sz="2700" dirty="0" smtClean="0"/>
          </a:p>
          <a:p>
            <a:pPr lvl="1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700" dirty="0" smtClean="0"/>
              <a:t>A </a:t>
            </a:r>
            <a:r>
              <a:rPr lang="en-US" sz="2700" dirty="0"/>
              <a:t>longer period ensures that flooding does not create too much traffic on the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Structure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26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There are several </a:t>
            </a:r>
            <a:r>
              <a:rPr lang="en-US" dirty="0">
                <a:solidFill>
                  <a:srgbClr val="C00000"/>
                </a:solidFill>
              </a:rPr>
              <a:t>backbones</a:t>
            </a:r>
            <a:r>
              <a:rPr lang="en-US" i="1" dirty="0"/>
              <a:t> </a:t>
            </a:r>
            <a:r>
              <a:rPr lang="en-US" dirty="0"/>
              <a:t>run by private communication companies that </a:t>
            </a:r>
            <a:r>
              <a:rPr lang="en-US" dirty="0" smtClean="0"/>
              <a:t>provide global </a:t>
            </a:r>
            <a:r>
              <a:rPr lang="en-US" dirty="0"/>
              <a:t>connectivity.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backbones are connected by </a:t>
            </a:r>
            <a:r>
              <a:rPr lang="en-US" dirty="0" smtClean="0">
                <a:solidFill>
                  <a:srgbClr val="C00000"/>
                </a:solidFill>
              </a:rPr>
              <a:t>peering </a:t>
            </a:r>
            <a:r>
              <a:rPr lang="en-US" dirty="0">
                <a:solidFill>
                  <a:srgbClr val="C00000"/>
                </a:solidFill>
              </a:rPr>
              <a:t>points</a:t>
            </a:r>
            <a:r>
              <a:rPr lang="en-US" i="1" dirty="0"/>
              <a:t> </a:t>
            </a:r>
            <a:r>
              <a:rPr lang="en-US" dirty="0"/>
              <a:t>that </a:t>
            </a:r>
            <a:r>
              <a:rPr lang="en-US" dirty="0" smtClean="0"/>
              <a:t>allow connectivity </a:t>
            </a:r>
            <a:r>
              <a:rPr lang="en-US" dirty="0"/>
              <a:t>between </a:t>
            </a:r>
            <a:r>
              <a:rPr lang="en-US" dirty="0" smtClean="0"/>
              <a:t>the backbones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Provider networks </a:t>
            </a:r>
            <a:r>
              <a:rPr lang="en-US" dirty="0" smtClean="0"/>
              <a:t>use </a:t>
            </a:r>
            <a:r>
              <a:rPr lang="en-US" dirty="0"/>
              <a:t>the backbones for global connectivity but provide services to Internet customers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C00000"/>
                </a:solidFill>
              </a:rPr>
              <a:t>Customer </a:t>
            </a:r>
            <a:r>
              <a:rPr lang="en-US" dirty="0">
                <a:solidFill>
                  <a:srgbClr val="C00000"/>
                </a:solidFill>
              </a:rPr>
              <a:t>networks</a:t>
            </a:r>
            <a:r>
              <a:rPr lang="en-US" i="1" dirty="0"/>
              <a:t> </a:t>
            </a:r>
            <a:r>
              <a:rPr lang="en-US" dirty="0" smtClean="0"/>
              <a:t>use services given </a:t>
            </a:r>
            <a:r>
              <a:rPr lang="en-US" dirty="0"/>
              <a:t>by </a:t>
            </a:r>
            <a:r>
              <a:rPr lang="en-US" dirty="0" smtClean="0">
                <a:solidFill>
                  <a:srgbClr val="C00000"/>
                </a:solidFill>
              </a:rPr>
              <a:t>provider networks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Any of these three entities </a:t>
            </a:r>
            <a:r>
              <a:rPr lang="en-US" dirty="0">
                <a:solidFill>
                  <a:srgbClr val="0070C0"/>
                </a:solidFill>
              </a:rPr>
              <a:t>(backbone, provider network, or customer network)</a:t>
            </a:r>
            <a:r>
              <a:rPr lang="en-US" dirty="0"/>
              <a:t> can be called an </a:t>
            </a:r>
            <a:r>
              <a:rPr lang="en-US" dirty="0" smtClean="0"/>
              <a:t>ISP</a:t>
            </a:r>
            <a:r>
              <a:rPr lang="en-US" dirty="0"/>
              <a:t>. They provide services, </a:t>
            </a:r>
            <a:r>
              <a:rPr lang="en-US" dirty="0" smtClean="0"/>
              <a:t>but at </a:t>
            </a:r>
            <a:r>
              <a:rPr lang="en-US" dirty="0"/>
              <a:t>different levels.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of LSPs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1010900" cy="50142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sz="3000" dirty="0"/>
              <a:t>After a node has prepared </a:t>
            </a:r>
            <a:r>
              <a:rPr lang="en-US" sz="3000" dirty="0" smtClean="0"/>
              <a:t>a </a:t>
            </a:r>
            <a:r>
              <a:rPr lang="en-US" sz="3000" b="1" dirty="0">
                <a:solidFill>
                  <a:srgbClr val="0070C0"/>
                </a:solidFill>
              </a:rPr>
              <a:t>LSP</a:t>
            </a:r>
            <a:r>
              <a:rPr lang="en-US" sz="3000" dirty="0"/>
              <a:t>, it must be disseminated to all other </a:t>
            </a:r>
            <a:r>
              <a:rPr lang="en-US" sz="3000" dirty="0" smtClean="0"/>
              <a:t>nodes in the </a:t>
            </a:r>
            <a:r>
              <a:rPr lang="en-US" sz="3000" b="1" dirty="0" smtClean="0">
                <a:solidFill>
                  <a:srgbClr val="C00000"/>
                </a:solidFill>
              </a:rPr>
              <a:t>Autonomous System</a:t>
            </a:r>
            <a:r>
              <a:rPr lang="en-US" sz="3000" dirty="0" smtClean="0"/>
              <a:t>, </a:t>
            </a:r>
            <a:r>
              <a:rPr lang="en-US" sz="3000" dirty="0"/>
              <a:t>not only to its neighbors. </a:t>
            </a:r>
            <a:endParaRPr lang="en-US" sz="3000" dirty="0" smtClean="0"/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sz="3000" dirty="0" smtClean="0"/>
              <a:t>The above process </a:t>
            </a:r>
            <a:r>
              <a:rPr lang="en-US" sz="3000" dirty="0"/>
              <a:t>is called </a:t>
            </a:r>
            <a:r>
              <a:rPr lang="en-US" sz="3000" b="1" dirty="0">
                <a:solidFill>
                  <a:srgbClr val="C00000"/>
                </a:solidFill>
              </a:rPr>
              <a:t>flooding</a:t>
            </a:r>
            <a:r>
              <a:rPr lang="en-US" sz="3000" dirty="0"/>
              <a:t> </a:t>
            </a:r>
            <a:r>
              <a:rPr lang="en-US" sz="3000" dirty="0" smtClean="0"/>
              <a:t>and is </a:t>
            </a:r>
            <a:r>
              <a:rPr lang="en-US" sz="3000" dirty="0"/>
              <a:t>based on the following:</a:t>
            </a:r>
          </a:p>
          <a:p>
            <a:pPr marL="514350" indent="-514350" algn="just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000" dirty="0"/>
              <a:t>The creating node sends a copy </a:t>
            </a:r>
            <a:r>
              <a:rPr lang="en-US" sz="3000" dirty="0" smtClean="0"/>
              <a:t>of </a:t>
            </a:r>
            <a:r>
              <a:rPr lang="en-US" sz="3000" b="1" dirty="0">
                <a:solidFill>
                  <a:srgbClr val="0070C0"/>
                </a:solidFill>
              </a:rPr>
              <a:t>LSP</a:t>
            </a:r>
            <a:r>
              <a:rPr lang="en-US" sz="3000" dirty="0"/>
              <a:t> out of each interface.</a:t>
            </a:r>
          </a:p>
          <a:p>
            <a:pPr marL="514350" indent="-514350" algn="just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000" dirty="0"/>
              <a:t>A node that receives </a:t>
            </a:r>
            <a:r>
              <a:rPr lang="en-US" sz="3000" dirty="0" smtClean="0"/>
              <a:t>a </a:t>
            </a:r>
            <a:r>
              <a:rPr lang="en-US" sz="3000" b="1" dirty="0">
                <a:solidFill>
                  <a:srgbClr val="0070C0"/>
                </a:solidFill>
              </a:rPr>
              <a:t>LSP</a:t>
            </a:r>
            <a:r>
              <a:rPr lang="en-US" sz="3000" dirty="0"/>
              <a:t> compares it with the copy it may already have. If </a:t>
            </a:r>
            <a:r>
              <a:rPr lang="en-US" sz="3000" dirty="0" smtClean="0"/>
              <a:t>newly </a:t>
            </a:r>
            <a:r>
              <a:rPr lang="en-US" sz="3000" dirty="0"/>
              <a:t>arrived </a:t>
            </a:r>
            <a:r>
              <a:rPr lang="en-US" sz="3000" b="1" dirty="0">
                <a:solidFill>
                  <a:srgbClr val="0070C0"/>
                </a:solidFill>
              </a:rPr>
              <a:t>LSP</a:t>
            </a:r>
            <a:r>
              <a:rPr lang="en-US" sz="3000" dirty="0"/>
              <a:t> is older than the one it has </a:t>
            </a:r>
            <a:r>
              <a:rPr lang="en-US" sz="3000" b="1" i="1" dirty="0" smtClean="0">
                <a:solidFill>
                  <a:srgbClr val="C00000"/>
                </a:solidFill>
              </a:rPr>
              <a:t>(by </a:t>
            </a:r>
            <a:r>
              <a:rPr lang="en-US" sz="3000" b="1" i="1" dirty="0">
                <a:solidFill>
                  <a:srgbClr val="C00000"/>
                </a:solidFill>
              </a:rPr>
              <a:t>checking </a:t>
            </a:r>
            <a:r>
              <a:rPr lang="en-US" sz="3000" b="1" i="1" dirty="0" smtClean="0">
                <a:solidFill>
                  <a:srgbClr val="C00000"/>
                </a:solidFill>
              </a:rPr>
              <a:t>sequence </a:t>
            </a:r>
            <a:r>
              <a:rPr lang="en-US" sz="3000" b="1" i="1" dirty="0">
                <a:solidFill>
                  <a:srgbClr val="C00000"/>
                </a:solidFill>
              </a:rPr>
              <a:t>number)</a:t>
            </a:r>
            <a:r>
              <a:rPr lang="en-US" sz="3000" dirty="0"/>
              <a:t>, it discards the </a:t>
            </a:r>
            <a:r>
              <a:rPr lang="en-US" sz="3000" b="1" dirty="0">
                <a:solidFill>
                  <a:srgbClr val="0070C0"/>
                </a:solidFill>
              </a:rPr>
              <a:t>LSP</a:t>
            </a:r>
            <a:r>
              <a:rPr lang="en-US" sz="3000" dirty="0"/>
              <a:t>. If it is newer, the node does the following: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lphaLcPeriod"/>
            </a:pPr>
            <a:r>
              <a:rPr lang="en-US" sz="2800" b="1" i="1" dirty="0" smtClean="0">
                <a:solidFill>
                  <a:srgbClr val="002060"/>
                </a:solidFill>
              </a:rPr>
              <a:t>Discards </a:t>
            </a:r>
            <a:r>
              <a:rPr lang="en-US" sz="2800" b="1" i="1" dirty="0">
                <a:solidFill>
                  <a:srgbClr val="002060"/>
                </a:solidFill>
              </a:rPr>
              <a:t>the old LSP and keeps the new one.</a:t>
            </a:r>
          </a:p>
          <a:p>
            <a:pPr marL="971550" lvl="1" indent="-514350" algn="just">
              <a:lnSpc>
                <a:spcPct val="120000"/>
              </a:lnSpc>
              <a:buFont typeface="+mj-lt"/>
              <a:buAutoNum type="alphaLcPeriod"/>
            </a:pPr>
            <a:r>
              <a:rPr lang="en-US" sz="2800" b="1" i="1" dirty="0" smtClean="0">
                <a:solidFill>
                  <a:srgbClr val="002060"/>
                </a:solidFill>
              </a:rPr>
              <a:t>Send </a:t>
            </a:r>
            <a:r>
              <a:rPr lang="en-US" sz="2800" b="1" i="1" dirty="0">
                <a:solidFill>
                  <a:srgbClr val="002060"/>
                </a:solidFill>
              </a:rPr>
              <a:t>a copy of </a:t>
            </a:r>
            <a:r>
              <a:rPr lang="en-US" sz="2800" b="1" i="1" dirty="0" smtClean="0">
                <a:solidFill>
                  <a:srgbClr val="002060"/>
                </a:solidFill>
              </a:rPr>
              <a:t>the packet </a:t>
            </a:r>
            <a:r>
              <a:rPr lang="en-US" sz="2800" b="1" i="1" dirty="0">
                <a:solidFill>
                  <a:srgbClr val="002060"/>
                </a:solidFill>
              </a:rPr>
              <a:t>out of each interface except the one from which the packet </a:t>
            </a:r>
            <a:r>
              <a:rPr lang="en-US" sz="2800" b="1" i="1" dirty="0" smtClean="0">
                <a:solidFill>
                  <a:srgbClr val="002060"/>
                </a:solidFill>
              </a:rPr>
              <a:t>arrived.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Formation of Shortest Path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dirty="0" smtClean="0"/>
              <a:t>In link state routing, tree </a:t>
            </a:r>
            <a:r>
              <a:rPr lang="en-US" dirty="0"/>
              <a:t>is a graph of nodes and links; where one node is called the </a:t>
            </a:r>
            <a:r>
              <a:rPr lang="en-US" b="1" dirty="0" smtClean="0">
                <a:solidFill>
                  <a:srgbClr val="0070C0"/>
                </a:solidFill>
              </a:rPr>
              <a:t>root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dirty="0"/>
              <a:t>What we need for each node is a shortest path tree with that node as the </a:t>
            </a:r>
            <a:r>
              <a:rPr lang="en-US" b="1" dirty="0">
                <a:solidFill>
                  <a:srgbClr val="0070C0"/>
                </a:solidFill>
              </a:rPr>
              <a:t>root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Shortest </a:t>
            </a:r>
            <a:r>
              <a:rPr lang="en-US" b="1" dirty="0">
                <a:solidFill>
                  <a:srgbClr val="FF0000"/>
                </a:solidFill>
              </a:rPr>
              <a:t>path tree: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tree in which the path between the </a:t>
            </a:r>
            <a:r>
              <a:rPr lang="en-US" b="1" dirty="0">
                <a:solidFill>
                  <a:srgbClr val="0070C0"/>
                </a:solidFill>
              </a:rPr>
              <a:t>root</a:t>
            </a:r>
            <a:r>
              <a:rPr lang="en-US" dirty="0"/>
              <a:t> and every other node is the shortest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Formation of Shortest Path </a:t>
            </a:r>
            <a:r>
              <a:rPr lang="en-US" dirty="0" smtClean="0"/>
              <a:t>Tree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6029326" cy="487194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Dijkstra</a:t>
            </a:r>
            <a:r>
              <a:rPr lang="en-US" dirty="0"/>
              <a:t> algorithm creates a shortest path tree from a graph.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algorithm divides the nodes into two sets: </a:t>
            </a:r>
            <a:r>
              <a:rPr lang="en-US" b="1" dirty="0">
                <a:solidFill>
                  <a:srgbClr val="0070C0"/>
                </a:solidFill>
              </a:rPr>
              <a:t>tentative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permanent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It finds the neighbors of a current node, makes them </a:t>
            </a:r>
            <a:r>
              <a:rPr lang="en-US" b="1" dirty="0">
                <a:solidFill>
                  <a:srgbClr val="C00000"/>
                </a:solidFill>
              </a:rPr>
              <a:t>tentative</a:t>
            </a:r>
            <a:r>
              <a:rPr lang="en-US" dirty="0"/>
              <a:t>, examines them, and if they pass </a:t>
            </a:r>
            <a:r>
              <a:rPr lang="en-US" dirty="0" smtClean="0"/>
              <a:t>the </a:t>
            </a:r>
            <a:r>
              <a:rPr lang="en-US" dirty="0"/>
              <a:t>criteria, makes them </a:t>
            </a:r>
            <a:r>
              <a:rPr lang="en-US" b="1" dirty="0">
                <a:solidFill>
                  <a:srgbClr val="C00000"/>
                </a:solidFill>
              </a:rPr>
              <a:t>permanent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305023"/>
            <a:ext cx="5282652" cy="514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4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88734"/>
              </p:ext>
            </p:extLst>
          </p:nvPr>
        </p:nvGraphicFramePr>
        <p:xfrm>
          <a:off x="6414823" y="73740"/>
          <a:ext cx="568868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Book Antiqua" panose="02040602050305030304" pitchFamily="18" charset="0"/>
                        </a:rPr>
                        <a:t>Permanent list Node A</a:t>
                      </a:r>
                      <a:endParaRPr lang="en-US" sz="2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Book Antiqua" panose="02040602050305030304" pitchFamily="18" charset="0"/>
                        </a:rPr>
                        <a:t>Tentative list</a:t>
                      </a:r>
                      <a:endParaRPr lang="en-US" sz="2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Empty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A(0)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</a:rPr>
                        <a:t>A(0)</a:t>
                      </a:r>
                      <a:endParaRPr lang="en-US" sz="2400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B(5),C(2),D(3)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A(0),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</a:rPr>
                        <a:t>C(2)</a:t>
                      </a:r>
                      <a:endParaRPr lang="en-US" sz="2400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B(5),D(3),E(6)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A(0),C(2),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</a:rPr>
                        <a:t>D(3)</a:t>
                      </a:r>
                      <a:endParaRPr lang="en-US" sz="2400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B(5),E(6)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latin typeface="Book Antiqua" panose="02040602050305030304" pitchFamily="18" charset="0"/>
                        </a:rPr>
                        <a:t>A(0),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</a:rPr>
                        <a:t>B(5)</a:t>
                      </a:r>
                      <a:r>
                        <a:rPr lang="pt-BR" sz="2400" dirty="0" smtClean="0">
                          <a:latin typeface="Book Antiqua" panose="02040602050305030304" pitchFamily="18" charset="0"/>
                        </a:rPr>
                        <a:t>,C(2),D(3)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latin typeface="Book Antiqua" panose="02040602050305030304" pitchFamily="18" charset="0"/>
                        </a:rPr>
                        <a:t>E(6)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latin typeface="Book Antiqua" panose="02040602050305030304" pitchFamily="18" charset="0"/>
                        </a:rPr>
                        <a:t>A(0),B(5),C(2),D(3),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Book Antiqua" panose="02040602050305030304" pitchFamily="18" charset="0"/>
                        </a:rPr>
                        <a:t>E(6)</a:t>
                      </a:r>
                      <a:endParaRPr lang="en-US" sz="2400" dirty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latin typeface="Book Antiqua" panose="02040602050305030304" pitchFamily="18" charset="0"/>
                        </a:rPr>
                        <a:t>Empty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25958"/>
              </p:ext>
            </p:extLst>
          </p:nvPr>
        </p:nvGraphicFramePr>
        <p:xfrm>
          <a:off x="6414823" y="3330987"/>
          <a:ext cx="568868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Book Antiqua" panose="02040602050305030304" pitchFamily="18" charset="0"/>
                        </a:rPr>
                        <a:t>Permanent list Node B</a:t>
                      </a:r>
                      <a:endParaRPr lang="en-US" sz="2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Book Antiqua" panose="02040602050305030304" pitchFamily="18" charset="0"/>
                        </a:rPr>
                        <a:t>Tentative list</a:t>
                      </a:r>
                      <a:endParaRPr lang="en-US" sz="2400" b="1" dirty="0">
                        <a:latin typeface="Book Antiqua" panose="0204060205030503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0" r="33005" b="73491"/>
          <a:stretch/>
        </p:blipFill>
        <p:spPr bwMode="auto">
          <a:xfrm>
            <a:off x="57146" y="1650131"/>
            <a:ext cx="6357677" cy="3522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65" y="245856"/>
            <a:ext cx="8575169" cy="609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282" y="3390419"/>
            <a:ext cx="29730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i="1" baseline="0" dirty="0" smtClean="0">
                <a:latin typeface="Times New Roman" panose="02020603050405020304" pitchFamily="18" charset="0"/>
              </a:rPr>
              <a:t>Example </a:t>
            </a:r>
            <a:r>
              <a:rPr lang="en-US" sz="2400" b="1" i="1" baseline="0" dirty="0">
                <a:latin typeface="Times New Roman" panose="02020603050405020304" pitchFamily="18" charset="0"/>
              </a:rPr>
              <a:t>of formation of </a:t>
            </a:r>
            <a:r>
              <a:rPr lang="en-US" sz="2400" b="1" i="1" baseline="0" dirty="0" smtClean="0">
                <a:latin typeface="Times New Roman" panose="02020603050405020304" pitchFamily="18" charset="0"/>
              </a:rPr>
              <a:t>shortest </a:t>
            </a:r>
            <a:r>
              <a:rPr lang="en-US" sz="2400" b="1" i="1" baseline="0" dirty="0">
                <a:latin typeface="Times New Roman" panose="02020603050405020304" pitchFamily="18" charset="0"/>
              </a:rPr>
              <a:t>path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of Routing Table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Shortest Path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6400800" cy="459995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dirty="0"/>
              <a:t>Each node uses the shortest path tree protocol to construct its routing table. 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routing table shows the cost of reaching each node from the root.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Table below shows the routing table for node A’s example.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t="3366" r="3067" b="-1"/>
          <a:stretch/>
        </p:blipFill>
        <p:spPr bwMode="auto">
          <a:xfrm>
            <a:off x="7239000" y="1577009"/>
            <a:ext cx="4552951" cy="285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2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932886" cy="487210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Unicast routing:</a:t>
            </a:r>
            <a:r>
              <a:rPr lang="en-US" dirty="0"/>
              <a:t> the process of delivering a </a:t>
            </a:r>
            <a:r>
              <a:rPr lang="en-US" dirty="0">
                <a:solidFill>
                  <a:srgbClr val="0070C0"/>
                </a:solidFill>
              </a:rPr>
              <a:t>datagram</a:t>
            </a:r>
            <a:r>
              <a:rPr lang="en-US" dirty="0"/>
              <a:t> from source to destination in which the </a:t>
            </a:r>
            <a:r>
              <a:rPr lang="en-US" dirty="0">
                <a:solidFill>
                  <a:srgbClr val="0070C0"/>
                </a:solidFill>
              </a:rPr>
              <a:t>datagram</a:t>
            </a:r>
            <a:r>
              <a:rPr lang="en-US" dirty="0"/>
              <a:t> is destined for only one destination (</a:t>
            </a:r>
            <a:r>
              <a:rPr lang="en-US" dirty="0">
                <a:solidFill>
                  <a:srgbClr val="0070C0"/>
                </a:solidFill>
              </a:rPr>
              <a:t>one-to-one delivery</a:t>
            </a:r>
            <a:r>
              <a:rPr lang="en-US" dirty="0"/>
              <a:t>).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Routing </a:t>
            </a:r>
            <a:r>
              <a:rPr lang="en-US" dirty="0"/>
              <a:t>is possible if a router has a </a:t>
            </a:r>
            <a:r>
              <a:rPr lang="en-US" dirty="0">
                <a:solidFill>
                  <a:srgbClr val="0070C0"/>
                </a:solidFill>
              </a:rPr>
              <a:t>routing </a:t>
            </a:r>
            <a:r>
              <a:rPr lang="en-US" dirty="0" smtClean="0">
                <a:solidFill>
                  <a:srgbClr val="0070C0"/>
                </a:solidFill>
              </a:rPr>
              <a:t>table </a:t>
            </a:r>
            <a:r>
              <a:rPr lang="en-US" dirty="0" smtClean="0"/>
              <a:t>(also known as </a:t>
            </a:r>
            <a:r>
              <a:rPr lang="en-US" b="1" dirty="0" smtClean="0">
                <a:solidFill>
                  <a:srgbClr val="C00000"/>
                </a:solidFill>
              </a:rPr>
              <a:t>forwarding table</a:t>
            </a:r>
            <a:r>
              <a:rPr lang="en-US" dirty="0" smtClean="0"/>
              <a:t>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routing table can be either </a:t>
            </a:r>
            <a:r>
              <a:rPr lang="en-US" b="1" dirty="0">
                <a:solidFill>
                  <a:srgbClr val="002060"/>
                </a:solidFill>
              </a:rPr>
              <a:t>static</a:t>
            </a:r>
            <a:r>
              <a:rPr lang="en-US" dirty="0"/>
              <a:t> or </a:t>
            </a:r>
            <a:r>
              <a:rPr lang="en-US" b="1" dirty="0">
                <a:solidFill>
                  <a:srgbClr val="002060"/>
                </a:solidFill>
              </a:rPr>
              <a:t>dynamic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static </a:t>
            </a:r>
            <a:r>
              <a:rPr lang="en-US" dirty="0" smtClean="0"/>
              <a:t>routing table </a:t>
            </a:r>
            <a:r>
              <a:rPr lang="en-US" dirty="0"/>
              <a:t>is the one with manual </a:t>
            </a:r>
            <a:r>
              <a:rPr lang="en-US" dirty="0" smtClean="0"/>
              <a:t>entries.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dynamic </a:t>
            </a:r>
            <a:r>
              <a:rPr lang="en-US" dirty="0" smtClean="0"/>
              <a:t>routing table </a:t>
            </a:r>
            <a:r>
              <a:rPr lang="en-US" dirty="0"/>
              <a:t>is the one that is updated automatically when there is a change somewhere in the Internet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874829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In unicast routing, a packet is routed </a:t>
            </a:r>
            <a:r>
              <a:rPr lang="en-US" b="1" dirty="0" smtClean="0">
                <a:solidFill>
                  <a:srgbClr val="C00000"/>
                </a:solidFill>
              </a:rPr>
              <a:t>hop-by-hop</a:t>
            </a:r>
            <a:r>
              <a:rPr lang="en-US" dirty="0" smtClean="0"/>
              <a:t> </a:t>
            </a:r>
            <a:r>
              <a:rPr lang="en-US" dirty="0"/>
              <a:t>from its source to its destination by the help of </a:t>
            </a:r>
            <a:r>
              <a:rPr lang="en-US" b="1" dirty="0">
                <a:solidFill>
                  <a:srgbClr val="0070C0"/>
                </a:solidFill>
              </a:rPr>
              <a:t>routing tables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Only routers need routing </a:t>
            </a:r>
            <a:r>
              <a:rPr lang="en-US" dirty="0" smtClean="0"/>
              <a:t>tables. The source/destination </a:t>
            </a:r>
            <a:r>
              <a:rPr lang="en-US" dirty="0"/>
              <a:t>hosts do not need routing </a:t>
            </a:r>
            <a:r>
              <a:rPr lang="en-US" dirty="0" smtClean="0"/>
              <a:t>tables, because the source </a:t>
            </a:r>
            <a:r>
              <a:rPr lang="en-US" dirty="0"/>
              <a:t>delivers its packet to the </a:t>
            </a:r>
            <a:r>
              <a:rPr lang="en-US" b="1" dirty="0">
                <a:solidFill>
                  <a:srgbClr val="002060"/>
                </a:solidFill>
              </a:rPr>
              <a:t>default router</a:t>
            </a:r>
            <a:r>
              <a:rPr lang="en-US" dirty="0"/>
              <a:t> in its local </a:t>
            </a:r>
            <a:r>
              <a:rPr lang="en-US" dirty="0" smtClean="0"/>
              <a:t>network</a:t>
            </a:r>
            <a:r>
              <a:rPr lang="en-US" dirty="0"/>
              <a:t>, while </a:t>
            </a:r>
            <a:r>
              <a:rPr lang="en-US" dirty="0" smtClean="0"/>
              <a:t>the </a:t>
            </a:r>
            <a:r>
              <a:rPr lang="en-US" dirty="0"/>
              <a:t>destination </a:t>
            </a:r>
            <a:r>
              <a:rPr lang="en-US" dirty="0" smtClean="0"/>
              <a:t>receives </a:t>
            </a:r>
            <a:r>
              <a:rPr lang="en-US" dirty="0"/>
              <a:t>the packet from its </a:t>
            </a:r>
            <a:r>
              <a:rPr lang="en-US" b="1" dirty="0">
                <a:solidFill>
                  <a:srgbClr val="002060"/>
                </a:solidFill>
              </a:rPr>
              <a:t>default router</a:t>
            </a:r>
            <a:r>
              <a:rPr lang="en-US" dirty="0"/>
              <a:t> in its local network.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Given </a:t>
            </a:r>
            <a:r>
              <a:rPr lang="en-US" dirty="0"/>
              <a:t>that a packet can travel through several routes, the main question is that </a:t>
            </a:r>
            <a:r>
              <a:rPr lang="en-US" b="1" i="1" dirty="0">
                <a:solidFill>
                  <a:srgbClr val="FF0000"/>
                </a:solidFill>
              </a:rPr>
              <a:t>which route the packet should take for sending a packet from source to </a:t>
            </a:r>
            <a:r>
              <a:rPr lang="en-US" b="1" i="1" dirty="0" smtClean="0">
                <a:solidFill>
                  <a:srgbClr val="FF0000"/>
                </a:solidFill>
              </a:rPr>
              <a:t>destination?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1019972" cy="4872105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Internet </a:t>
            </a:r>
            <a:r>
              <a:rPr lang="en-US" dirty="0" smtClean="0"/>
              <a:t>is </a:t>
            </a:r>
            <a:r>
              <a:rPr lang="en-US" dirty="0"/>
              <a:t>made of a huge number of networks and routers. </a:t>
            </a:r>
            <a:endParaRPr lang="en-US" dirty="0" smtClean="0"/>
          </a:p>
          <a:p>
            <a:pPr algn="just">
              <a:lnSpc>
                <a:spcPct val="114000"/>
              </a:lnSpc>
            </a:pPr>
            <a:r>
              <a:rPr lang="en-US" dirty="0" smtClean="0"/>
              <a:t>Routing </a:t>
            </a:r>
            <a:r>
              <a:rPr lang="en-US" dirty="0"/>
              <a:t>in the Internet cannot be done using a single </a:t>
            </a:r>
            <a:r>
              <a:rPr lang="en-US" dirty="0" smtClean="0"/>
              <a:t>routing protocol for </a:t>
            </a:r>
            <a:r>
              <a:rPr lang="en-US" dirty="0"/>
              <a:t>two reasons: </a:t>
            </a:r>
            <a:endParaRPr lang="en-US" dirty="0" smtClean="0"/>
          </a:p>
          <a:p>
            <a:pPr marL="746125" lvl="1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2060"/>
                </a:solidFill>
              </a:rPr>
              <a:t>Scalability </a:t>
            </a:r>
            <a:r>
              <a:rPr lang="en-US" sz="2800" b="1" i="1" dirty="0">
                <a:solidFill>
                  <a:srgbClr val="002060"/>
                </a:solidFill>
              </a:rPr>
              <a:t>problem </a:t>
            </a:r>
            <a:endParaRPr lang="en-US" sz="2800" b="1" i="1" dirty="0" smtClean="0">
              <a:solidFill>
                <a:srgbClr val="002060"/>
              </a:solidFill>
            </a:endParaRPr>
          </a:p>
          <a:p>
            <a:pPr marL="746125" lvl="1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sz="2800" b="1" i="1" dirty="0" smtClean="0">
                <a:solidFill>
                  <a:srgbClr val="002060"/>
                </a:solidFill>
              </a:rPr>
              <a:t>Administrative issue</a:t>
            </a:r>
            <a:endParaRPr lang="en-US" sz="2800" dirty="0"/>
          </a:p>
          <a:p>
            <a:pPr algn="just">
              <a:lnSpc>
                <a:spcPct val="114000"/>
              </a:lnSpc>
            </a:pPr>
            <a:r>
              <a:rPr lang="en-US" dirty="0" smtClean="0"/>
              <a:t>Hence</a:t>
            </a:r>
            <a:r>
              <a:rPr lang="en-US" dirty="0"/>
              <a:t>, the internet is divided into </a:t>
            </a:r>
            <a:r>
              <a:rPr lang="en-US" b="1" dirty="0">
                <a:solidFill>
                  <a:srgbClr val="0070C0"/>
                </a:solidFill>
              </a:rPr>
              <a:t>autonomous </a:t>
            </a:r>
            <a:r>
              <a:rPr lang="en-US" b="1" dirty="0" smtClean="0">
                <a:solidFill>
                  <a:srgbClr val="0070C0"/>
                </a:solidFill>
              </a:rPr>
              <a:t>systems</a:t>
            </a:r>
            <a:r>
              <a:rPr lang="en-US" dirty="0" smtClean="0"/>
              <a:t>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</a:t>
            </a:r>
            <a:r>
              <a:rPr lang="en-US" dirty="0" smtClean="0"/>
              <a:t>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</a:rPr>
              <a:t>Autonomous system:</a:t>
            </a:r>
            <a:r>
              <a:rPr lang="en-US" dirty="0"/>
              <a:t>  a group of networks and routers under the authority of a single administration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Routing inside an </a:t>
            </a:r>
            <a:r>
              <a:rPr lang="en-US" b="1" dirty="0">
                <a:solidFill>
                  <a:srgbClr val="0070C0"/>
                </a:solidFill>
              </a:rPr>
              <a:t>autonomous systems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err="1" smtClean="0">
                <a:solidFill>
                  <a:srgbClr val="FF0000"/>
                </a:solidFill>
              </a:rPr>
              <a:t>intradomain</a:t>
            </a:r>
            <a:r>
              <a:rPr lang="en-US" dirty="0" smtClean="0"/>
              <a:t> </a:t>
            </a:r>
            <a:r>
              <a:rPr lang="en-US" dirty="0"/>
              <a:t>routing. 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Routing between </a:t>
            </a:r>
            <a:r>
              <a:rPr lang="en-US" b="1" dirty="0">
                <a:solidFill>
                  <a:srgbClr val="0070C0"/>
                </a:solidFill>
              </a:rPr>
              <a:t>autonomous systems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err="1" smtClean="0">
                <a:solidFill>
                  <a:srgbClr val="FF0000"/>
                </a:solidFill>
              </a:rPr>
              <a:t>interdomain</a:t>
            </a:r>
            <a:r>
              <a:rPr lang="en-US" dirty="0" smtClean="0"/>
              <a:t> </a:t>
            </a:r>
            <a:r>
              <a:rPr lang="en-US" dirty="0"/>
              <a:t>routing.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2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as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/>
              <a:t>To find the best route, the internet can be modeled as a </a:t>
            </a:r>
            <a:r>
              <a:rPr lang="en-US" b="1" i="1" dirty="0">
                <a:solidFill>
                  <a:srgbClr val="FF0000"/>
                </a:solidFill>
              </a:rPr>
              <a:t>graph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Graph:</a:t>
            </a:r>
            <a:r>
              <a:rPr lang="en-US" dirty="0"/>
              <a:t> a set of </a:t>
            </a:r>
            <a:r>
              <a:rPr lang="en-US" b="1" i="1" dirty="0">
                <a:solidFill>
                  <a:srgbClr val="0070C0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70C0"/>
                </a:solidFill>
              </a:rPr>
              <a:t>edges</a:t>
            </a:r>
            <a:r>
              <a:rPr lang="en-US" dirty="0"/>
              <a:t> (lines) that connect the nodes.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model an internet as a graph, we can think of each router as a node and each network between a pair of routers as an edge.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internet is modeled as a </a:t>
            </a:r>
            <a:r>
              <a:rPr lang="en-US" b="1" i="1" dirty="0">
                <a:solidFill>
                  <a:srgbClr val="FF0000"/>
                </a:solidFill>
              </a:rPr>
              <a:t>weighted graph</a:t>
            </a:r>
            <a:r>
              <a:rPr lang="en-US" dirty="0"/>
              <a:t>, in which each edge is associated with a </a:t>
            </a:r>
            <a:r>
              <a:rPr lang="en-US" b="1" dirty="0">
                <a:solidFill>
                  <a:srgbClr val="0070C0"/>
                </a:solidFill>
              </a:rPr>
              <a:t>cost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routing,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cost</a:t>
            </a:r>
            <a:r>
              <a:rPr lang="en-US" dirty="0"/>
              <a:t> of an edge has </a:t>
            </a:r>
            <a:r>
              <a:rPr lang="en-US" dirty="0" smtClean="0"/>
              <a:t>different </a:t>
            </a:r>
            <a:r>
              <a:rPr lang="en-US" dirty="0"/>
              <a:t>interpretation in different routing </a:t>
            </a:r>
            <a:r>
              <a:rPr lang="en-US" dirty="0" smtClean="0"/>
              <a:t>protocols.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If there is no edge between the nodes, the cost is </a:t>
            </a:r>
            <a:r>
              <a:rPr lang="en-US" b="1" i="1" dirty="0" smtClean="0">
                <a:solidFill>
                  <a:srgbClr val="C00000"/>
                </a:solidFill>
              </a:rPr>
              <a:t>infinity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as a </a:t>
            </a:r>
            <a:r>
              <a:rPr lang="en-US" dirty="0" smtClean="0"/>
              <a:t>Graph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CCN (CEN-223)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68" y="1264386"/>
            <a:ext cx="7409663" cy="51847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5714" y="5252992"/>
            <a:ext cx="3875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 and its graphical representation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</TotalTime>
  <Words>2537</Words>
  <Application>Microsoft Office PowerPoint</Application>
  <PresentationFormat>Widescreen</PresentationFormat>
  <Paragraphs>266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Network Layer: Unicast Routing</vt:lpstr>
      <vt:lpstr>Internet Structure</vt:lpstr>
      <vt:lpstr>Internet Structure (Cont.)</vt:lpstr>
      <vt:lpstr>Routing</vt:lpstr>
      <vt:lpstr>Routing (Cont.)</vt:lpstr>
      <vt:lpstr>Autonomous System</vt:lpstr>
      <vt:lpstr>Autonomous System (Cont.)</vt:lpstr>
      <vt:lpstr>Internet as a Graph</vt:lpstr>
      <vt:lpstr>Internet as a Graph (Cont.)</vt:lpstr>
      <vt:lpstr>Least-Cost Routing</vt:lpstr>
      <vt:lpstr>Routing Algorithms</vt:lpstr>
      <vt:lpstr>Routing Algorithms (Cont.)</vt:lpstr>
      <vt:lpstr>Routing Protocol</vt:lpstr>
      <vt:lpstr>Distance-Vector Routing</vt:lpstr>
      <vt:lpstr>Distance-Vector Routing</vt:lpstr>
      <vt:lpstr>Distance-Vector Routing:  Initialization</vt:lpstr>
      <vt:lpstr>Distance-Vector Routing:  Initialization (Cont.)</vt:lpstr>
      <vt:lpstr>Distance-Vector Routing:  Sharing &amp; Updating</vt:lpstr>
      <vt:lpstr>Distance-Vector Routing:  Sharing &amp; Updating (Cont.)</vt:lpstr>
      <vt:lpstr>Distance-Vector Routing: Sharing &amp; Updating (Cont.)</vt:lpstr>
      <vt:lpstr>Distance-Vector Routing (Cont.)</vt:lpstr>
      <vt:lpstr>Distance-Vector Routing:  Sharing &amp; Updating (Cont.)</vt:lpstr>
      <vt:lpstr>Link-State Routing</vt:lpstr>
      <vt:lpstr>Link State Routing</vt:lpstr>
      <vt:lpstr>Link State Routing (Cont.)</vt:lpstr>
      <vt:lpstr>Link State Routing (Cont.)</vt:lpstr>
      <vt:lpstr>Building Routing Tables</vt:lpstr>
      <vt:lpstr>Creation of Link State Packet</vt:lpstr>
      <vt:lpstr>Creation of Link State Packet (Cont.)</vt:lpstr>
      <vt:lpstr>Flooding of LSPs</vt:lpstr>
      <vt:lpstr>Formation of Shortest Path Tree</vt:lpstr>
      <vt:lpstr>Formation of Shortest Path Tree (Cont.)</vt:lpstr>
      <vt:lpstr>PowerPoint Presentation</vt:lpstr>
      <vt:lpstr>PowerPoint Presentation</vt:lpstr>
      <vt:lpstr>Calculation of Routing Table  from Shortest Path Tree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1912</cp:revision>
  <dcterms:created xsi:type="dcterms:W3CDTF">2016-09-03T17:31:17Z</dcterms:created>
  <dcterms:modified xsi:type="dcterms:W3CDTF">2023-01-06T02:36:57Z</dcterms:modified>
</cp:coreProperties>
</file>